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queline Wangerin" initials="JW" lastIdx="1" clrIdx="0">
    <p:extLst>
      <p:ext uri="{19B8F6BF-5375-455C-9EA6-DF929625EA0E}">
        <p15:presenceInfo xmlns:p15="http://schemas.microsoft.com/office/powerpoint/2012/main" userId="79221f213e8b2bb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54F61-A69C-4E0C-9CF7-40D7C6F7D501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A68C4-A9D2-457C-8EBB-A0E1AF84C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26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A68C4-A9D2-457C-8EBB-A0E1AF84CD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56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1/11/2021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750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13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50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9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17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2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1/11/2021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95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1/11/2021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08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1/11/2021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4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48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1/11/2021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8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1/11/2021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18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mailto:anne.moore@jha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ramirez@mednet.ucla.edu" TargetMode="External"/><Relationship Id="rId5" Type="http://schemas.openxmlformats.org/officeDocument/2006/relationships/hyperlink" Target="https://uclahs.zoom.us/j/95230611604?pwd=MDhFMHFJM204KzQ2VGxxN1lQY1gxZz09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60">
            <a:extLst>
              <a:ext uri="{FF2B5EF4-FFF2-40B4-BE49-F238E27FC236}">
                <a16:creationId xmlns:a16="http://schemas.microsoft.com/office/drawing/2014/main" xmlns="" id="{2D9AF3C0-A919-4F87-810F-E40FD66936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2">
            <a:extLst>
              <a:ext uri="{FF2B5EF4-FFF2-40B4-BE49-F238E27FC236}">
                <a16:creationId xmlns:a16="http://schemas.microsoft.com/office/drawing/2014/main" xmlns="" id="{78CBA1F5-11F0-4869-8A1F-9FD4187EBB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410200" y="1371601"/>
            <a:ext cx="5448300" cy="41148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B5098715-EC8F-4475-BB84-E012407D391A}"/>
              </a:ext>
            </a:extLst>
          </p:cNvPr>
          <p:cNvSpPr/>
          <p:nvPr/>
        </p:nvSpPr>
        <p:spPr>
          <a:xfrm>
            <a:off x="576431" y="150872"/>
            <a:ext cx="11327354" cy="62710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ird sitting on top of a wooden post&#10;&#10;Description automatically generated">
            <a:extLst>
              <a:ext uri="{FF2B5EF4-FFF2-40B4-BE49-F238E27FC236}">
                <a16:creationId xmlns:a16="http://schemas.microsoft.com/office/drawing/2014/main" xmlns="" id="{3DD3F1C1-FF56-460E-8771-43FD92C87A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88" r="2" b="2"/>
          <a:stretch/>
        </p:blipFill>
        <p:spPr>
          <a:xfrm>
            <a:off x="564710" y="0"/>
            <a:ext cx="4702371" cy="3868801"/>
          </a:xfrm>
          <a:prstGeom prst="rect">
            <a:avLst/>
          </a:prstGeom>
        </p:spPr>
      </p:pic>
      <p:pic>
        <p:nvPicPr>
          <p:cNvPr id="30" name="Picture 3" descr="A palm tree&#10;&#10;Description automatically generated">
            <a:extLst>
              <a:ext uri="{FF2B5EF4-FFF2-40B4-BE49-F238E27FC236}">
                <a16:creationId xmlns:a16="http://schemas.microsoft.com/office/drawing/2014/main" xmlns="" id="{2D265BEF-6E3F-44BD-881B-112F63C70A8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248" t="21242" r="482" b="18673"/>
          <a:stretch/>
        </p:blipFill>
        <p:spPr>
          <a:xfrm>
            <a:off x="226345" y="3212979"/>
            <a:ext cx="11677440" cy="342697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788DB91-E54B-49CA-B502-DDDE367C17B4}"/>
              </a:ext>
            </a:extLst>
          </p:cNvPr>
          <p:cNvSpPr/>
          <p:nvPr/>
        </p:nvSpPr>
        <p:spPr>
          <a:xfrm>
            <a:off x="2742270" y="232246"/>
            <a:ext cx="9044940" cy="18620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5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H</a:t>
            </a:r>
            <a:r>
              <a:rPr lang="en-US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OSPICE &amp; </a:t>
            </a:r>
          </a:p>
          <a:p>
            <a:pPr>
              <a:spcAft>
                <a:spcPts val="600"/>
              </a:spcAft>
            </a:pPr>
            <a:r>
              <a:rPr lang="en-US" sz="2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P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ALLIATIVE </a:t>
            </a:r>
          </a:p>
          <a:p>
            <a:pPr>
              <a:spcAft>
                <a:spcPts val="600"/>
              </a:spcAft>
            </a:pPr>
            <a:r>
              <a:rPr lang="en-US" sz="2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N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URSE’S </a:t>
            </a:r>
          </a:p>
          <a:p>
            <a:pPr>
              <a:spcAft>
                <a:spcPts val="600"/>
              </a:spcAft>
            </a:pPr>
            <a:r>
              <a:rPr lang="en-US" sz="2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A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SSOCIATION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AE96210-9FC6-4ECA-A294-9BA5C0E01293}"/>
              </a:ext>
            </a:extLst>
          </p:cNvPr>
          <p:cNvSpPr txBox="1"/>
          <p:nvPr/>
        </p:nvSpPr>
        <p:spPr>
          <a:xfrm>
            <a:off x="5433631" y="-45864"/>
            <a:ext cx="6353579" cy="2385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dirty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 </a:t>
            </a:r>
            <a:endParaRPr lang="en-US" sz="1500" dirty="0">
              <a:ln>
                <a:noFill/>
              </a:ln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700" dirty="0">
                <a:ln>
                  <a:noFill/>
                </a:ln>
                <a:solidFill>
                  <a:srgbClr val="222222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Cordially invites you to attend an </a:t>
            </a:r>
            <a:r>
              <a:rPr lang="en-US" sz="1700" dirty="0">
                <a:solidFill>
                  <a:srgbClr val="222222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E</a:t>
            </a:r>
            <a:r>
              <a:rPr lang="en-US" sz="1700" dirty="0">
                <a:ln>
                  <a:noFill/>
                </a:ln>
                <a:solidFill>
                  <a:srgbClr val="222222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ducational Presentation:</a:t>
            </a:r>
            <a:endParaRPr lang="en-US" sz="1700" dirty="0">
              <a:ln>
                <a:noFill/>
              </a:ln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“</a:t>
            </a:r>
            <a:r>
              <a:rPr lang="en-US" b="1" dirty="0"/>
              <a:t>Osteopathic Manipulative Medicine (OMM) </a:t>
            </a:r>
            <a:r>
              <a:rPr lang="en-US" b="1"/>
              <a:t>in </a:t>
            </a:r>
            <a:r>
              <a:rPr lang="en-US" b="1" smtClean="0"/>
              <a:t>         Palliative </a:t>
            </a:r>
            <a:r>
              <a:rPr lang="en-US" b="1" dirty="0"/>
              <a:t>and End of Life </a:t>
            </a:r>
            <a:r>
              <a:rPr lang="en-US" b="1" dirty="0" smtClean="0"/>
              <a:t>Care</a:t>
            </a:r>
            <a:r>
              <a:rPr lang="en-US" dirty="0" smtClean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”</a:t>
            </a:r>
            <a:endParaRPr lang="en-US" dirty="0">
              <a:ln>
                <a:noFill/>
              </a:ln>
              <a:effectLst/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/>
              <a:cs typeface="Arial" panose="020B060402020202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" panose="020B0604020202020204" pitchFamily="34" charset="0"/>
              </a:rPr>
              <a:t>Presented by:</a:t>
            </a:r>
          </a:p>
          <a:p>
            <a:pPr marL="914400">
              <a:lnSpc>
                <a:spcPct val="107000"/>
              </a:lnSpc>
            </a:pPr>
            <a:r>
              <a:rPr lang="en-US" i="1" dirty="0"/>
              <a:t>Shannon Bell, </a:t>
            </a:r>
            <a:r>
              <a:rPr lang="en-US" i="1" dirty="0" smtClean="0"/>
              <a:t>D.O, </a:t>
            </a:r>
            <a:r>
              <a:rPr lang="en-US" i="1" dirty="0"/>
              <a:t>Palliative Care Physician  </a:t>
            </a:r>
            <a:endParaRPr lang="en-US" sz="1600" dirty="0"/>
          </a:p>
          <a:p>
            <a:pPr marL="9144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69DE504C-96FD-4B1E-97C6-BDF75B96C91E}"/>
              </a:ext>
            </a:extLst>
          </p:cNvPr>
          <p:cNvSpPr/>
          <p:nvPr/>
        </p:nvSpPr>
        <p:spPr>
          <a:xfrm>
            <a:off x="226345" y="228529"/>
            <a:ext cx="2055876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5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L</a:t>
            </a:r>
            <a:r>
              <a:rPr lang="en-US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OS </a:t>
            </a:r>
          </a:p>
          <a:p>
            <a:r>
              <a:rPr lang="en-US" sz="25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A</a:t>
            </a:r>
            <a:r>
              <a:rPr lang="en-US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NGELES</a:t>
            </a:r>
          </a:p>
          <a:p>
            <a:r>
              <a:rPr lang="en-US" sz="25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R</a:t>
            </a:r>
            <a:r>
              <a:rPr lang="en-US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EGIONAL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 </a:t>
            </a:r>
          </a:p>
          <a:p>
            <a:r>
              <a:rPr lang="en-US" sz="2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C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Eras Bold ITC" panose="020B0907030504020204" pitchFamily="34" charset="0"/>
              </a:rPr>
              <a:t>HAPTER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C654CA47-DC47-46EC-A02A-DD9979930C79}"/>
              </a:ext>
            </a:extLst>
          </p:cNvPr>
          <p:cNvSpPr txBox="1"/>
          <p:nvPr/>
        </p:nvSpPr>
        <p:spPr>
          <a:xfrm>
            <a:off x="495002" y="3613666"/>
            <a:ext cx="3167149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700" b="1" dirty="0">
                <a:ln>
                  <a:noFill/>
                </a:ln>
                <a:solidFill>
                  <a:srgbClr val="222222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  <a:t>Tuesday </a:t>
            </a:r>
            <a:r>
              <a:rPr lang="en-US" sz="1700" b="1" dirty="0" smtClean="0">
                <a:solidFill>
                  <a:srgbClr val="222222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  <a:t>January</a:t>
            </a:r>
            <a:r>
              <a:rPr lang="en-US" sz="1700" b="1" dirty="0" smtClean="0">
                <a:ln>
                  <a:noFill/>
                </a:ln>
                <a:solidFill>
                  <a:srgbClr val="222222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  <a:t> </a:t>
            </a:r>
            <a:r>
              <a:rPr lang="en-US" sz="1700" b="1" dirty="0" smtClean="0">
                <a:solidFill>
                  <a:srgbClr val="222222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  <a:t>26</a:t>
            </a:r>
            <a:r>
              <a:rPr lang="en-US" sz="1700" b="1" dirty="0" smtClean="0">
                <a:ln>
                  <a:noFill/>
                </a:ln>
                <a:solidFill>
                  <a:srgbClr val="222222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  <a:t>, 2021</a:t>
            </a:r>
            <a:endParaRPr lang="en-US" sz="170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Arial Unicode MS"/>
              <a:cs typeface="Arial Unicode MS"/>
            </a:endParaRP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b="1" dirty="0">
                <a:ln>
                  <a:noFill/>
                </a:ln>
                <a:solidFill>
                  <a:srgbClr val="222222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  <a:t>6:00 PM-6:30 PM: Networking and Chapter Meeting</a:t>
            </a:r>
            <a:endParaRPr lang="en-US" sz="150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Arial Unicode MS"/>
              <a:cs typeface="Arial Unicode MS"/>
            </a:endParaRPr>
          </a:p>
          <a:p>
            <a:pPr marL="0" marR="0" algn="ctr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b="1" dirty="0">
                <a:ln>
                  <a:noFill/>
                </a:ln>
                <a:solidFill>
                  <a:srgbClr val="222222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  <a:t>6:30-7:30PM Presentation</a:t>
            </a:r>
            <a:endParaRPr lang="en-US" sz="150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Arial Unicode MS"/>
              <a:cs typeface="Arial Unicode MS"/>
            </a:endParaRPr>
          </a:p>
          <a:p>
            <a:endParaRPr lang="en-US" sz="15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D2828919-20C7-4FC1-81FC-B61127ED9081}"/>
              </a:ext>
            </a:extLst>
          </p:cNvPr>
          <p:cNvSpPr txBox="1"/>
          <p:nvPr/>
        </p:nvSpPr>
        <p:spPr>
          <a:xfrm>
            <a:off x="4481490" y="3445052"/>
            <a:ext cx="3391977" cy="21378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/>
              <a:t>Via ZOOM</a:t>
            </a:r>
          </a:p>
          <a:p>
            <a:pPr>
              <a:lnSpc>
                <a:spcPct val="107000"/>
              </a:lnSpc>
            </a:pPr>
            <a:r>
              <a:rPr lang="en-US" sz="1600" dirty="0"/>
              <a:t>Password:	</a:t>
            </a:r>
            <a:r>
              <a:rPr lang="en-US" sz="1600" dirty="0" smtClean="0"/>
              <a:t>820411</a:t>
            </a:r>
            <a:endParaRPr lang="en-US" sz="1600" dirty="0"/>
          </a:p>
          <a:p>
            <a:pPr>
              <a:lnSpc>
                <a:spcPct val="107000"/>
              </a:lnSpc>
            </a:pPr>
            <a:r>
              <a:rPr lang="en-US" sz="1600" dirty="0"/>
              <a:t>Meeting ID: 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39394D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952 3061 1604</a:t>
            </a:r>
          </a:p>
          <a:p>
            <a:pPr>
              <a:lnSpc>
                <a:spcPct val="107000"/>
              </a:lnSpc>
            </a:pPr>
            <a:r>
              <a:rPr lang="en-US" sz="1600" dirty="0" smtClean="0"/>
              <a:t>Meeting </a:t>
            </a:r>
            <a:r>
              <a:rPr lang="en-US" sz="1600" dirty="0"/>
              <a:t>URL: </a:t>
            </a:r>
            <a:r>
              <a:rPr lang="en-US" u="sng" dirty="0" smtClean="0">
                <a:hlinkClick r:id="rId5"/>
              </a:rPr>
              <a:t>https</a:t>
            </a:r>
            <a:r>
              <a:rPr lang="en-US" u="sng" dirty="0">
                <a:hlinkClick r:id="rId5"/>
              </a:rPr>
              <a:t>://</a:t>
            </a:r>
            <a:r>
              <a:rPr lang="en-US" u="sng" dirty="0" smtClean="0">
                <a:hlinkClick r:id="rId5"/>
              </a:rPr>
              <a:t>uclahs.zoom.us/j/95230611604?pwd=MDhFMHFJM204KzQ2VGxxN1lQY1gxZz09</a:t>
            </a:r>
            <a:r>
              <a:rPr lang="en-US" sz="1600" dirty="0"/>
              <a:t> 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73BA5F4B-595D-47BE-93A9-DE48DF373970}"/>
              </a:ext>
            </a:extLst>
          </p:cNvPr>
          <p:cNvSpPr txBox="1"/>
          <p:nvPr/>
        </p:nvSpPr>
        <p:spPr>
          <a:xfrm>
            <a:off x="8016586" y="3354667"/>
            <a:ext cx="2729132" cy="1516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b="1" dirty="0">
                <a:ln>
                  <a:noFill/>
                </a:ln>
                <a:solidFill>
                  <a:srgbClr val="222222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  <a:t>Please RSVP to Diana @ </a:t>
            </a:r>
            <a:r>
              <a:rPr lang="it-IT" sz="1500" u="sng" dirty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 Unicode MS"/>
                <a:hlinkClick r:id="rId6"/>
              </a:rPr>
              <a:t>dramirez@mednet.ucla.edu</a:t>
            </a:r>
            <a:endParaRPr lang="en-US" sz="150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Arial Unicode MS"/>
              <a:cs typeface="Arial Unicode MS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da-DK" sz="1500" b="1" dirty="0">
                <a:ln>
                  <a:noFill/>
                </a:ln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/>
                <a:cs typeface="Arial Unicode MS"/>
              </a:rPr>
              <a:t>Or Anne Moore at </a:t>
            </a:r>
            <a:r>
              <a:rPr lang="nl-NL" sz="1500" u="sng" dirty="0">
                <a:ln>
                  <a:noFill/>
                </a:ln>
                <a:solidFill>
                  <a:srgbClr val="0563C1"/>
                </a:solidFill>
                <a:effectLst/>
                <a:uFill>
                  <a:solidFill>
                    <a:srgbClr val="0563C1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7"/>
              </a:rPr>
              <a:t>anne.moore@jha.org</a:t>
            </a:r>
            <a:endParaRPr lang="en-US" sz="150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Arial Unicode MS"/>
              <a:cs typeface="Arial Unicode MS"/>
            </a:endParaRPr>
          </a:p>
          <a:p>
            <a:endParaRPr lang="en-US" sz="1500" dirty="0"/>
          </a:p>
        </p:txBody>
      </p:sp>
      <p:sp>
        <p:nvSpPr>
          <p:cNvPr id="2" name="TextBox 1"/>
          <p:cNvSpPr txBox="1"/>
          <p:nvPr/>
        </p:nvSpPr>
        <p:spPr>
          <a:xfrm>
            <a:off x="1507856" y="6174199"/>
            <a:ext cx="37989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“Provider approved by the California Board of Registered Nursing, Provider number 12511, for __1___ hour”</a:t>
            </a:r>
          </a:p>
        </p:txBody>
      </p:sp>
    </p:spTree>
    <p:extLst>
      <p:ext uri="{BB962C8B-B14F-4D97-AF65-F5344CB8AC3E}">
        <p14:creationId xmlns:p14="http://schemas.microsoft.com/office/powerpoint/2010/main" val="3978894895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AnalogousFromLightSeed_2SEEDS">
      <a:dk1>
        <a:srgbClr val="000000"/>
      </a:dk1>
      <a:lt1>
        <a:srgbClr val="FFFFFF"/>
      </a:lt1>
      <a:dk2>
        <a:srgbClr val="34381F"/>
      </a:dk2>
      <a:lt2>
        <a:srgbClr val="E2E8E5"/>
      </a:lt2>
      <a:accent1>
        <a:srgbClr val="C5749C"/>
      </a:accent1>
      <a:accent2>
        <a:srgbClr val="CF8DCA"/>
      </a:accent2>
      <a:accent3>
        <a:srgbClr val="CF8D93"/>
      </a:accent3>
      <a:accent4>
        <a:srgbClr val="B6A26C"/>
      </a:accent4>
      <a:accent5>
        <a:srgbClr val="A0A873"/>
      </a:accent5>
      <a:accent6>
        <a:srgbClr val="86AE67"/>
      </a:accent6>
      <a:hlink>
        <a:srgbClr val="579073"/>
      </a:hlink>
      <a:folHlink>
        <a:srgbClr val="7F7F7F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4955</TotalTime>
  <Words>61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 Unicode MS</vt:lpstr>
      <vt:lpstr>Arial</vt:lpstr>
      <vt:lpstr>Calibri</vt:lpstr>
      <vt:lpstr>Eras Bold ITC</vt:lpstr>
      <vt:lpstr>Gill Sans MT</vt:lpstr>
      <vt:lpstr>Goudy Old Style</vt:lpstr>
      <vt:lpstr>ClassicFrameVTI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Jacqueline Wangerin</dc:creator>
  <cp:lastModifiedBy>Sickich, Traci N</cp:lastModifiedBy>
  <cp:revision>8</cp:revision>
  <dcterms:created xsi:type="dcterms:W3CDTF">2020-10-31T02:47:08Z</dcterms:created>
  <dcterms:modified xsi:type="dcterms:W3CDTF">2021-01-11T21:04:43Z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1a905b5-8388-4a05-b89a-55e43f7b4d00_Enabled">
    <vt:lpwstr>true</vt:lpwstr>
  </property>
  <property fmtid="{D5CDD505-2E9C-101B-9397-08002B2CF9AE}" pid="3" name="MSIP_Label_11a905b5-8388-4a05-b89a-55e43f7b4d00_SetDate">
    <vt:lpwstr>2021-01-11T21:04:35Z</vt:lpwstr>
  </property>
  <property fmtid="{D5CDD505-2E9C-101B-9397-08002B2CF9AE}" pid="4" name="MSIP_Label_11a905b5-8388-4a05-b89a-55e43f7b4d00_Method">
    <vt:lpwstr>Standard</vt:lpwstr>
  </property>
  <property fmtid="{D5CDD505-2E9C-101B-9397-08002B2CF9AE}" pid="5" name="MSIP_Label_11a905b5-8388-4a05-b89a-55e43f7b4d00_Name">
    <vt:lpwstr>General</vt:lpwstr>
  </property>
  <property fmtid="{D5CDD505-2E9C-101B-9397-08002B2CF9AE}" pid="6" name="MSIP_Label_11a905b5-8388-4a05-b89a-55e43f7b4d00_SiteId">
    <vt:lpwstr>2e319086-9a26-46a3-865f-615bed576786</vt:lpwstr>
  </property>
  <property fmtid="{D5CDD505-2E9C-101B-9397-08002B2CF9AE}" pid="7" name="MSIP_Label_11a905b5-8388-4a05-b89a-55e43f7b4d00_ActionId">
    <vt:lpwstr>88ccfd6d-ae70-4c01-b078-9c4c5913f125</vt:lpwstr>
  </property>
  <property fmtid="{D5CDD505-2E9C-101B-9397-08002B2CF9AE}" pid="8" name="MSIP_Label_11a905b5-8388-4a05-b89a-55e43f7b4d00_ContentBits">
    <vt:lpwstr>0</vt:lpwstr>
  </property>
</Properties>
</file>