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355" r:id="rId3"/>
    <p:sldId id="498" r:id="rId4"/>
    <p:sldId id="499" r:id="rId5"/>
    <p:sldId id="502" r:id="rId6"/>
    <p:sldId id="503" r:id="rId7"/>
    <p:sldId id="504" r:id="rId8"/>
    <p:sldId id="505" r:id="rId9"/>
    <p:sldId id="506" r:id="rId10"/>
    <p:sldId id="507" r:id="rId11"/>
    <p:sldId id="508" r:id="rId12"/>
    <p:sldId id="509" r:id="rId13"/>
    <p:sldId id="482" r:id="rId14"/>
    <p:sldId id="483" r:id="rId15"/>
    <p:sldId id="481" r:id="rId16"/>
    <p:sldId id="484" r:id="rId17"/>
    <p:sldId id="485" r:id="rId18"/>
    <p:sldId id="486" r:id="rId19"/>
    <p:sldId id="495" r:id="rId20"/>
    <p:sldId id="480" r:id="rId21"/>
    <p:sldId id="511" r:id="rId22"/>
    <p:sldId id="510" r:id="rId23"/>
    <p:sldId id="496" r:id="rId24"/>
    <p:sldId id="512" r:id="rId25"/>
    <p:sldId id="494" r:id="rId26"/>
    <p:sldId id="513" r:id="rId27"/>
    <p:sldId id="491" r:id="rId28"/>
    <p:sldId id="514" r:id="rId29"/>
    <p:sldId id="515" r:id="rId30"/>
    <p:sldId id="471" r:id="rId31"/>
    <p:sldId id="364" r:id="rId32"/>
    <p:sldId id="363" r:id="rId33"/>
    <p:sldId id="365" r:id="rId34"/>
    <p:sldId id="286" r:id="rId35"/>
    <p:sldId id="366" r:id="rId36"/>
    <p:sldId id="307" r:id="rId37"/>
    <p:sldId id="474" r:id="rId38"/>
    <p:sldId id="489" r:id="rId39"/>
    <p:sldId id="477"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AE8FBA-8FCD-4D37-8417-9C3F64BD8FE2}">
          <p14:sldIdLst>
            <p14:sldId id="256"/>
            <p14:sldId id="355"/>
            <p14:sldId id="498"/>
            <p14:sldId id="499"/>
            <p14:sldId id="502"/>
            <p14:sldId id="503"/>
            <p14:sldId id="504"/>
            <p14:sldId id="505"/>
            <p14:sldId id="506"/>
            <p14:sldId id="507"/>
            <p14:sldId id="508"/>
            <p14:sldId id="509"/>
            <p14:sldId id="482"/>
            <p14:sldId id="483"/>
            <p14:sldId id="481"/>
            <p14:sldId id="484"/>
            <p14:sldId id="485"/>
            <p14:sldId id="486"/>
            <p14:sldId id="495"/>
            <p14:sldId id="480"/>
            <p14:sldId id="511"/>
            <p14:sldId id="510"/>
            <p14:sldId id="496"/>
            <p14:sldId id="512"/>
            <p14:sldId id="494"/>
            <p14:sldId id="513"/>
            <p14:sldId id="491"/>
            <p14:sldId id="514"/>
            <p14:sldId id="515"/>
            <p14:sldId id="471"/>
            <p14:sldId id="364"/>
            <p14:sldId id="363"/>
            <p14:sldId id="365"/>
            <p14:sldId id="286"/>
            <p14:sldId id="366"/>
            <p14:sldId id="307"/>
            <p14:sldId id="474"/>
            <p14:sldId id="489"/>
            <p14:sldId id="477"/>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3918" autoAdjust="0"/>
  </p:normalViewPr>
  <p:slideViewPr>
    <p:cSldViewPr snapToGrid="0">
      <p:cViewPr varScale="1">
        <p:scale>
          <a:sx n="94" d="100"/>
          <a:sy n="94" d="100"/>
        </p:scale>
        <p:origin x="13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A6D76-5B1C-4E89-B2D2-C6AC45BECE94}" type="datetimeFigureOut">
              <a:rPr lang="en-US" smtClean="0"/>
              <a:t>10/8/20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FE847-862F-4945-92F7-6D2D8728FBEE}" type="slidenum">
              <a:rPr lang="en-US" smtClean="0"/>
              <a:t>‹#›</a:t>
            </a:fld>
            <a:endParaRPr lang="en-US"/>
          </a:p>
        </p:txBody>
      </p:sp>
    </p:spTree>
    <p:extLst>
      <p:ext uri="{BB962C8B-B14F-4D97-AF65-F5344CB8AC3E}">
        <p14:creationId xmlns:p14="http://schemas.microsoft.com/office/powerpoint/2010/main" val="422223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a:t>
            </a:fld>
            <a:endParaRPr lang="en-US"/>
          </a:p>
        </p:txBody>
      </p:sp>
    </p:spTree>
    <p:extLst>
      <p:ext uri="{BB962C8B-B14F-4D97-AF65-F5344CB8AC3E}">
        <p14:creationId xmlns:p14="http://schemas.microsoft.com/office/powerpoint/2010/main" val="2788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rate: 7 day average</a:t>
            </a:r>
            <a:r>
              <a:rPr lang="en-US" baseline="0" dirty="0"/>
              <a:t> of positive tests/total tests</a:t>
            </a:r>
          </a:p>
          <a:p>
            <a:r>
              <a:rPr lang="en-US" sz="1200" b="0" i="0" kern="1200" dirty="0">
                <a:solidFill>
                  <a:schemeClr val="tx1"/>
                </a:solidFill>
                <a:effectLst/>
                <a:latin typeface="+mn-lt"/>
                <a:ea typeface="+mn-ea"/>
                <a:cs typeface="+mn-cs"/>
              </a:rPr>
              <a:t>-Counties must remain in a tier for at least 3 weeks before moving forward. Data is reviewed weekly and tiers are updated on Tuesdays. To move forward, a county must meet the next tier’s criteria for two consecutive weeks. If a county’s metrics worsen for two consecutive weeks, it will be assigned a more restrictive tier. </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14</a:t>
            </a:fld>
            <a:endParaRPr lang="en-US"/>
          </a:p>
        </p:txBody>
      </p:sp>
    </p:spTree>
    <p:extLst>
      <p:ext uri="{BB962C8B-B14F-4D97-AF65-F5344CB8AC3E}">
        <p14:creationId xmlns:p14="http://schemas.microsoft.com/office/powerpoint/2010/main" val="332589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Positive rate: 7 day average</a:t>
            </a:r>
            <a:r>
              <a:rPr lang="en-US" baseline="0" dirty="0"/>
              <a:t> of positive tests/total tests</a:t>
            </a:r>
            <a:endParaRPr lang="en-US" dirty="0"/>
          </a:p>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15</a:t>
            </a:fld>
            <a:endParaRPr lang="en-US"/>
          </a:p>
        </p:txBody>
      </p:sp>
    </p:spTree>
    <p:extLst>
      <p:ext uri="{BB962C8B-B14F-4D97-AF65-F5344CB8AC3E}">
        <p14:creationId xmlns:p14="http://schemas.microsoft.com/office/powerpoint/2010/main" val="373784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Positive rate: 7 day average</a:t>
            </a:r>
            <a:r>
              <a:rPr lang="en-US" baseline="0" dirty="0"/>
              <a:t> of positive tests/total tests</a:t>
            </a:r>
            <a:endParaRPr lang="en-US" dirty="0"/>
          </a:p>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16</a:t>
            </a:fld>
            <a:endParaRPr lang="en-US"/>
          </a:p>
        </p:txBody>
      </p:sp>
    </p:spTree>
    <p:extLst>
      <p:ext uri="{BB962C8B-B14F-4D97-AF65-F5344CB8AC3E}">
        <p14:creationId xmlns:p14="http://schemas.microsoft.com/office/powerpoint/2010/main" val="101567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17</a:t>
            </a:fld>
            <a:endParaRPr lang="en-US"/>
          </a:p>
        </p:txBody>
      </p:sp>
    </p:spTree>
    <p:extLst>
      <p:ext uri="{BB962C8B-B14F-4D97-AF65-F5344CB8AC3E}">
        <p14:creationId xmlns:p14="http://schemas.microsoft.com/office/powerpoint/2010/main" val="278652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18</a:t>
            </a:fld>
            <a:endParaRPr lang="en-US"/>
          </a:p>
        </p:txBody>
      </p:sp>
    </p:spTree>
    <p:extLst>
      <p:ext uri="{BB962C8B-B14F-4D97-AF65-F5344CB8AC3E}">
        <p14:creationId xmlns:p14="http://schemas.microsoft.com/office/powerpoint/2010/main" val="278652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estimated you would need 60-70%</a:t>
            </a:r>
            <a:r>
              <a:rPr lang="en-US" baseline="0" dirty="0"/>
              <a:t> of the population to have immunity (France had estimated for their population it was 67%)</a:t>
            </a:r>
          </a:p>
          <a:p>
            <a:r>
              <a:rPr lang="en-US" baseline="0" dirty="0"/>
              <a:t>-This is assuming you remain immune</a:t>
            </a:r>
          </a:p>
          <a:p>
            <a:r>
              <a:rPr lang="en-US" baseline="0" dirty="0"/>
              <a:t>-Why not let everyone just become infected </a:t>
            </a:r>
            <a:r>
              <a:rPr lang="en-US" baseline="0" dirty="0">
                <a:sym typeface="Wingdings" panose="05000000000000000000" pitchFamily="2" charset="2"/>
              </a:rPr>
              <a:t> collateral damage to our healthcare system would be devastating! (look at Italy and even NYC)</a:t>
            </a:r>
          </a:p>
          <a:p>
            <a:r>
              <a:rPr lang="en-US" baseline="0" dirty="0">
                <a:sym typeface="Wingdings" panose="05000000000000000000" pitchFamily="2" charset="2"/>
              </a:rPr>
              <a:t>-We can’t rely on this at this time so hence the vaccine…</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19</a:t>
            </a:fld>
            <a:endParaRPr lang="en-US"/>
          </a:p>
        </p:txBody>
      </p:sp>
    </p:spTree>
    <p:extLst>
      <p:ext uri="{BB962C8B-B14F-4D97-AF65-F5344CB8AC3E}">
        <p14:creationId xmlns:p14="http://schemas.microsoft.com/office/powerpoint/2010/main" val="425549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-Ab persisted to 4 months at least</a:t>
            </a:r>
          </a:p>
          <a:p>
            <a:r>
              <a:rPr lang="en-US" sz="1200" b="0" i="0" kern="1200" dirty="0">
                <a:solidFill>
                  <a:schemeClr val="tx1"/>
                </a:solidFill>
                <a:effectLst/>
                <a:latin typeface="+mn-lt"/>
                <a:ea typeface="+mn-ea"/>
                <a:cs typeface="+mn-cs"/>
              </a:rPr>
              <a:t>-about 0.9% of the population of Iceland had been infected by SARS-CoV-2 by early July 2020</a:t>
            </a:r>
          </a:p>
          <a:p>
            <a:r>
              <a:rPr lang="en-US" sz="1200" b="0" i="0" kern="1200" dirty="0">
                <a:solidFill>
                  <a:schemeClr val="tx1"/>
                </a:solidFill>
                <a:effectLst/>
                <a:latin typeface="+mn-lt"/>
                <a:ea typeface="+mn-ea"/>
                <a:cs typeface="+mn-cs"/>
              </a:rPr>
              <a:t>-fatality risk was 0.3% overall </a:t>
            </a:r>
          </a:p>
          <a:p>
            <a:r>
              <a:rPr lang="en-US" sz="1200" b="0" i="0" kern="1200" dirty="0">
                <a:solidFill>
                  <a:schemeClr val="tx1"/>
                </a:solidFill>
                <a:effectLst/>
                <a:latin typeface="+mn-lt"/>
                <a:ea typeface="+mn-ea"/>
                <a:cs typeface="+mn-cs"/>
              </a:rPr>
              <a:t>-4.4% in those over 70 years of age</a:t>
            </a:r>
          </a:p>
          <a:p>
            <a:r>
              <a:rPr lang="en-US" dirty="0"/>
              <a:t>-VERY h</a:t>
            </a:r>
            <a:r>
              <a:rPr lang="en-US" sz="1200" b="0" i="0" kern="1200" dirty="0">
                <a:solidFill>
                  <a:schemeClr val="tx1"/>
                </a:solidFill>
                <a:effectLst/>
                <a:latin typeface="+mn-lt"/>
                <a:ea typeface="+mn-ea"/>
                <a:cs typeface="+mn-cs"/>
              </a:rPr>
              <a:t>omogeneous population</a:t>
            </a:r>
            <a:r>
              <a:rPr lang="en-US" sz="1200" b="0" i="0" kern="1200" baseline="0" dirty="0">
                <a:solidFill>
                  <a:schemeClr val="tx1"/>
                </a:solidFill>
                <a:effectLst/>
                <a:latin typeface="+mn-lt"/>
                <a:ea typeface="+mn-ea"/>
                <a:cs typeface="+mn-cs"/>
              </a:rPr>
              <a:t> so can be difficult to apply to other areas of the world given</a:t>
            </a:r>
            <a:r>
              <a:rPr lang="en-US" sz="1200" b="0" i="0" kern="1200" dirty="0">
                <a:solidFill>
                  <a:schemeClr val="tx1"/>
                </a:solidFill>
                <a:effectLst/>
                <a:latin typeface="+mn-lt"/>
                <a:ea typeface="+mn-ea"/>
                <a:cs typeface="+mn-cs"/>
              </a:rPr>
              <a:t> essentially a single ethnic community</a:t>
            </a:r>
          </a:p>
          <a:p>
            <a:r>
              <a:rPr lang="en-US" sz="1200" b="0" i="0" kern="1200" dirty="0">
                <a:solidFill>
                  <a:schemeClr val="tx1"/>
                </a:solidFill>
                <a:effectLst/>
                <a:latin typeface="+mn-lt"/>
                <a:ea typeface="+mn-ea"/>
                <a:cs typeface="+mn-cs"/>
              </a:rPr>
              <a:t>-at least</a:t>
            </a:r>
            <a:r>
              <a:rPr lang="en-US" sz="1200" b="0" i="0" kern="1200" baseline="0" dirty="0">
                <a:solidFill>
                  <a:schemeClr val="tx1"/>
                </a:solidFill>
                <a:effectLst/>
                <a:latin typeface="+mn-lt"/>
                <a:ea typeface="+mn-ea"/>
                <a:cs typeface="+mn-cs"/>
              </a:rPr>
              <a:t> it does provide some evidence</a:t>
            </a:r>
            <a:r>
              <a:rPr lang="en-US" sz="1200" b="0" i="0" kern="1200" dirty="0">
                <a:solidFill>
                  <a:schemeClr val="tx1"/>
                </a:solidFill>
                <a:effectLst/>
                <a:latin typeface="+mn-lt"/>
                <a:ea typeface="+mn-ea"/>
                <a:cs typeface="+mn-cs"/>
              </a:rPr>
              <a:t> on the overall case-fatality rate as well as reassurance regarding the durability of the immunoglobulin response</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20</a:t>
            </a:fld>
            <a:endParaRPr lang="en-US"/>
          </a:p>
        </p:txBody>
      </p:sp>
    </p:spTree>
    <p:extLst>
      <p:ext uri="{BB962C8B-B14F-4D97-AF65-F5344CB8AC3E}">
        <p14:creationId xmlns:p14="http://schemas.microsoft.com/office/powerpoint/2010/main" val="187702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21</a:t>
            </a:fld>
            <a:endParaRPr lang="en-US"/>
          </a:p>
        </p:txBody>
      </p:sp>
    </p:spTree>
    <p:extLst>
      <p:ext uri="{BB962C8B-B14F-4D97-AF65-F5344CB8AC3E}">
        <p14:creationId xmlns:p14="http://schemas.microsoft.com/office/powerpoint/2010/main" val="187702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22</a:t>
            </a:fld>
            <a:endParaRPr lang="en-US"/>
          </a:p>
        </p:txBody>
      </p:sp>
    </p:spTree>
    <p:extLst>
      <p:ext uri="{BB962C8B-B14F-4D97-AF65-F5344CB8AC3E}">
        <p14:creationId xmlns:p14="http://schemas.microsoft.com/office/powerpoint/2010/main" val="187702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23</a:t>
            </a:fld>
            <a:endParaRPr lang="en-US"/>
          </a:p>
        </p:txBody>
      </p:sp>
    </p:spTree>
    <p:extLst>
      <p:ext uri="{BB962C8B-B14F-4D97-AF65-F5344CB8AC3E}">
        <p14:creationId xmlns:p14="http://schemas.microsoft.com/office/powerpoint/2010/main" val="187702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5</a:t>
            </a:fld>
            <a:endParaRPr lang="en-US"/>
          </a:p>
        </p:txBody>
      </p:sp>
    </p:spTree>
    <p:extLst>
      <p:ext uri="{BB962C8B-B14F-4D97-AF65-F5344CB8AC3E}">
        <p14:creationId xmlns:p14="http://schemas.microsoft.com/office/powerpoint/2010/main" val="1426718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occurs now, but likely infrequent (at least currently) or else we would be seeing this everywhere</a:t>
            </a:r>
          </a:p>
          <a:p>
            <a:r>
              <a:rPr lang="en-US" dirty="0"/>
              <a:t>-So</a:t>
            </a:r>
            <a:r>
              <a:rPr lang="en-US" baseline="0" dirty="0"/>
              <a:t> far of the reinfection cases reported, most are mild to asymptomatic presentations: this would make sense if you really think about how our immune system works, re-exposure to similar viruses often prompt a more brisk immune response: This is how our immune system is suppose to work!</a:t>
            </a:r>
          </a:p>
          <a:p>
            <a:r>
              <a:rPr lang="en-US" baseline="0" dirty="0"/>
              <a:t>-Assume no changes in the </a:t>
            </a:r>
            <a:r>
              <a:rPr lang="en-US" baseline="0" dirty="0" err="1"/>
              <a:t>transability</a:t>
            </a:r>
            <a:r>
              <a:rPr lang="en-US" baseline="0" dirty="0"/>
              <a:t> in a re-infection</a:t>
            </a:r>
          </a:p>
          <a:p>
            <a:r>
              <a:rPr lang="en-US" baseline="0" dirty="0"/>
              <a:t>-will need to see…currently not recommending retesting within a 90 day period per CDC and studies that have come out.  Cases are going to be looked at individually</a:t>
            </a:r>
          </a:p>
          <a:p>
            <a:r>
              <a:rPr lang="en-US" baseline="0" dirty="0"/>
              <a:t>-Unclear still, may need seasonal vaccine potentially…will need to see what happens…</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24</a:t>
            </a:fld>
            <a:endParaRPr lang="en-US"/>
          </a:p>
        </p:txBody>
      </p:sp>
    </p:spTree>
    <p:extLst>
      <p:ext uri="{BB962C8B-B14F-4D97-AF65-F5344CB8AC3E}">
        <p14:creationId xmlns:p14="http://schemas.microsoft.com/office/powerpoint/2010/main" val="1877022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designed mRNA that would promote production of spike protein to elicit an antibody</a:t>
            </a:r>
            <a:r>
              <a:rPr lang="en-US" baseline="0" dirty="0"/>
              <a:t> response</a:t>
            </a:r>
          </a:p>
          <a:p>
            <a:r>
              <a:rPr lang="en-US" baseline="0" dirty="0"/>
              <a:t>-adenovirus vector to generate spike protein for antibody response</a:t>
            </a:r>
          </a:p>
          <a:p>
            <a:r>
              <a:rPr lang="en-US" baseline="0" dirty="0"/>
              <a:t>-inactivated virus</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25</a:t>
            </a:fld>
            <a:endParaRPr lang="en-US"/>
          </a:p>
        </p:txBody>
      </p:sp>
    </p:spTree>
    <p:extLst>
      <p:ext uri="{BB962C8B-B14F-4D97-AF65-F5344CB8AC3E}">
        <p14:creationId xmlns:p14="http://schemas.microsoft.com/office/powerpoint/2010/main" val="1024118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31</a:t>
            </a:fld>
            <a:endParaRPr lang="en-US"/>
          </a:p>
        </p:txBody>
      </p:sp>
    </p:spTree>
    <p:extLst>
      <p:ext uri="{BB962C8B-B14F-4D97-AF65-F5344CB8AC3E}">
        <p14:creationId xmlns:p14="http://schemas.microsoft.com/office/powerpoint/2010/main" val="1547448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32</a:t>
            </a:fld>
            <a:endParaRPr lang="en-US"/>
          </a:p>
        </p:txBody>
      </p:sp>
    </p:spTree>
    <p:extLst>
      <p:ext uri="{BB962C8B-B14F-4D97-AF65-F5344CB8AC3E}">
        <p14:creationId xmlns:p14="http://schemas.microsoft.com/office/powerpoint/2010/main" val="352298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33</a:t>
            </a:fld>
            <a:endParaRPr lang="en-US"/>
          </a:p>
        </p:txBody>
      </p:sp>
    </p:spTree>
    <p:extLst>
      <p:ext uri="{BB962C8B-B14F-4D97-AF65-F5344CB8AC3E}">
        <p14:creationId xmlns:p14="http://schemas.microsoft.com/office/powerpoint/2010/main" val="294335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34</a:t>
            </a:fld>
            <a:endParaRPr lang="en-US"/>
          </a:p>
        </p:txBody>
      </p:sp>
    </p:spTree>
    <p:extLst>
      <p:ext uri="{BB962C8B-B14F-4D97-AF65-F5344CB8AC3E}">
        <p14:creationId xmlns:p14="http://schemas.microsoft.com/office/powerpoint/2010/main" val="253965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35</a:t>
            </a:fld>
            <a:endParaRPr lang="en-US"/>
          </a:p>
        </p:txBody>
      </p:sp>
    </p:spTree>
    <p:extLst>
      <p:ext uri="{BB962C8B-B14F-4D97-AF65-F5344CB8AC3E}">
        <p14:creationId xmlns:p14="http://schemas.microsoft.com/office/powerpoint/2010/main" val="2643114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36</a:t>
            </a:fld>
            <a:endParaRPr lang="en-US"/>
          </a:p>
        </p:txBody>
      </p:sp>
    </p:spTree>
    <p:extLst>
      <p:ext uri="{BB962C8B-B14F-4D97-AF65-F5344CB8AC3E}">
        <p14:creationId xmlns:p14="http://schemas.microsoft.com/office/powerpoint/2010/main" val="175667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38</a:t>
            </a:fld>
            <a:endParaRPr lang="en-US"/>
          </a:p>
        </p:txBody>
      </p:sp>
    </p:spTree>
    <p:extLst>
      <p:ext uri="{BB962C8B-B14F-4D97-AF65-F5344CB8AC3E}">
        <p14:creationId xmlns:p14="http://schemas.microsoft.com/office/powerpoint/2010/main" val="176093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6</a:t>
            </a:fld>
            <a:endParaRPr lang="en-US"/>
          </a:p>
        </p:txBody>
      </p:sp>
    </p:spTree>
    <p:extLst>
      <p:ext uri="{BB962C8B-B14F-4D97-AF65-F5344CB8AC3E}">
        <p14:creationId xmlns:p14="http://schemas.microsoft.com/office/powerpoint/2010/main" val="278652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7</a:t>
            </a:fld>
            <a:endParaRPr lang="en-US"/>
          </a:p>
        </p:txBody>
      </p:sp>
    </p:spTree>
    <p:extLst>
      <p:ext uri="{BB962C8B-B14F-4D97-AF65-F5344CB8AC3E}">
        <p14:creationId xmlns:p14="http://schemas.microsoft.com/office/powerpoint/2010/main" val="277713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8</a:t>
            </a:fld>
            <a:endParaRPr lang="en-US"/>
          </a:p>
        </p:txBody>
      </p:sp>
    </p:spTree>
    <p:extLst>
      <p:ext uri="{BB962C8B-B14F-4D97-AF65-F5344CB8AC3E}">
        <p14:creationId xmlns:p14="http://schemas.microsoft.com/office/powerpoint/2010/main" val="238747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9</a:t>
            </a:fld>
            <a:endParaRPr lang="en-US"/>
          </a:p>
        </p:txBody>
      </p:sp>
    </p:spTree>
    <p:extLst>
      <p:ext uri="{BB962C8B-B14F-4D97-AF65-F5344CB8AC3E}">
        <p14:creationId xmlns:p14="http://schemas.microsoft.com/office/powerpoint/2010/main" val="429041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10</a:t>
            </a:fld>
            <a:endParaRPr lang="en-US"/>
          </a:p>
        </p:txBody>
      </p:sp>
    </p:spTree>
    <p:extLst>
      <p:ext uri="{BB962C8B-B14F-4D97-AF65-F5344CB8AC3E}">
        <p14:creationId xmlns:p14="http://schemas.microsoft.com/office/powerpoint/2010/main" val="278652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Multilobar</a:t>
            </a:r>
            <a:r>
              <a:rPr lang="en-US" dirty="0"/>
              <a:t> PNA: diffuse bilateral consolidations, GGO less visible and noted peripheral lesions</a:t>
            </a:r>
          </a:p>
        </p:txBody>
      </p:sp>
      <p:sp>
        <p:nvSpPr>
          <p:cNvPr id="4" name="Slide Number Placeholder 3"/>
          <p:cNvSpPr>
            <a:spLocks noGrp="1"/>
          </p:cNvSpPr>
          <p:nvPr>
            <p:ph type="sldNum" sz="quarter" idx="5"/>
          </p:nvPr>
        </p:nvSpPr>
        <p:spPr/>
        <p:txBody>
          <a:bodyPr/>
          <a:lstStyle/>
          <a:p>
            <a:fld id="{49DFE847-862F-4945-92F7-6D2D8728FBEE}" type="slidenum">
              <a:rPr lang="en-US" smtClean="0"/>
              <a:t>12</a:t>
            </a:fld>
            <a:endParaRPr lang="en-US"/>
          </a:p>
        </p:txBody>
      </p:sp>
    </p:spTree>
    <p:extLst>
      <p:ext uri="{BB962C8B-B14F-4D97-AF65-F5344CB8AC3E}">
        <p14:creationId xmlns:p14="http://schemas.microsoft.com/office/powerpoint/2010/main" val="330998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a:t>
            </a:r>
            <a:r>
              <a:rPr lang="en-US" baseline="0" dirty="0"/>
              <a:t> to determine “during” ongoing pandemic</a:t>
            </a:r>
            <a:endParaRPr lang="en-US" dirty="0"/>
          </a:p>
          <a:p>
            <a:r>
              <a:rPr lang="en-US" dirty="0"/>
              <a:t>-Mortality rate still</a:t>
            </a:r>
            <a:r>
              <a:rPr lang="en-US" baseline="0" dirty="0"/>
              <a:t> unclear: number tested total, designation of what is “deemed COVID-19 related death”</a:t>
            </a:r>
          </a:p>
          <a:p>
            <a:r>
              <a:rPr lang="en-US" baseline="0" dirty="0"/>
              <a:t>-Case fatality rate/ratio: might provide better estimate as this is death/total cases over a specific time frame (deaths/</a:t>
            </a:r>
            <a:r>
              <a:rPr lang="en-US" baseline="0" dirty="0" err="1"/>
              <a:t>deaths+recover</a:t>
            </a:r>
            <a:r>
              <a:rPr lang="en-US" baseline="0" dirty="0"/>
              <a:t>)</a:t>
            </a:r>
            <a:endParaRPr lang="en-US" dirty="0"/>
          </a:p>
        </p:txBody>
      </p:sp>
      <p:sp>
        <p:nvSpPr>
          <p:cNvPr id="4" name="Slide Number Placeholder 3"/>
          <p:cNvSpPr>
            <a:spLocks noGrp="1"/>
          </p:cNvSpPr>
          <p:nvPr>
            <p:ph type="sldNum" sz="quarter" idx="10"/>
          </p:nvPr>
        </p:nvSpPr>
        <p:spPr/>
        <p:txBody>
          <a:bodyPr/>
          <a:lstStyle/>
          <a:p>
            <a:fld id="{49DFE847-862F-4945-92F7-6D2D8728FBEE}" type="slidenum">
              <a:rPr lang="en-US" smtClean="0"/>
              <a:t>13</a:t>
            </a:fld>
            <a:endParaRPr lang="en-US"/>
          </a:p>
        </p:txBody>
      </p:sp>
    </p:spTree>
    <p:extLst>
      <p:ext uri="{BB962C8B-B14F-4D97-AF65-F5344CB8AC3E}">
        <p14:creationId xmlns:p14="http://schemas.microsoft.com/office/powerpoint/2010/main" val="429261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661B46-9E2B-4C25-B248-7F92BFD3C6CD}" type="datetimeFigureOut">
              <a:rPr lang="en-US" smtClean="0"/>
              <a:t>10/8/20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646909-7F3A-478D-81E6-A0482A5A9A0A}"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61B46-9E2B-4C25-B248-7F92BFD3C6CD}"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61B46-9E2B-4C25-B248-7F92BFD3C6CD}"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661B46-9E2B-4C25-B248-7F92BFD3C6CD}"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661B46-9E2B-4C25-B248-7F92BFD3C6CD}"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6909-7F3A-478D-81E6-A0482A5A9A0A}"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661B46-9E2B-4C25-B248-7F92BFD3C6CD}"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661B46-9E2B-4C25-B248-7F92BFD3C6CD}" type="datetimeFigureOut">
              <a:rPr lang="en-US" smtClean="0"/>
              <a:t>10/8/20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661B46-9E2B-4C25-B248-7F92BFD3C6CD}" type="datetimeFigureOut">
              <a:rPr lang="en-US" smtClean="0"/>
              <a:t>10/8/20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661B46-9E2B-4C25-B248-7F92BFD3C6CD}" type="datetimeFigureOut">
              <a:rPr lang="en-US" smtClean="0"/>
              <a:t>10/8/20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46909-7F3A-478D-81E6-A0482A5A9A0A}"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661B46-9E2B-4C25-B248-7F92BFD3C6CD}"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6909-7F3A-478D-81E6-A0482A5A9A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661B46-9E2B-4C25-B248-7F92BFD3C6CD}"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6909-7F3A-478D-81E6-A0482A5A9A0A}"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661B46-9E2B-4C25-B248-7F92BFD3C6CD}" type="datetimeFigureOut">
              <a:rPr lang="en-US" smtClean="0"/>
              <a:t>10/8/20</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646909-7F3A-478D-81E6-A0482A5A9A0A}"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5366" y="1024467"/>
            <a:ext cx="9875520" cy="2988733"/>
          </a:xfrm>
        </p:spPr>
        <p:txBody>
          <a:bodyPr>
            <a:normAutofit fontScale="90000"/>
          </a:bodyPr>
          <a:lstStyle/>
          <a:p>
            <a:r>
              <a:rPr lang="en-US" sz="6600" dirty="0"/>
              <a:t>An Infectious Disease Overview of COVID-19</a:t>
            </a:r>
            <a:br>
              <a:rPr lang="en-US" sz="7200" dirty="0"/>
            </a:br>
            <a:r>
              <a:rPr lang="en-US" sz="4000" dirty="0">
                <a:effectLst/>
              </a:rPr>
              <a:t>Inland Empire Chapter of the American Association of Critical-Care Nurses</a:t>
            </a:r>
            <a:endParaRPr lang="en-US" sz="4000" dirty="0"/>
          </a:p>
        </p:txBody>
      </p:sp>
      <p:sp>
        <p:nvSpPr>
          <p:cNvPr id="3" name="Subtitle 2"/>
          <p:cNvSpPr>
            <a:spLocks noGrp="1"/>
          </p:cNvSpPr>
          <p:nvPr>
            <p:ph type="subTitle" idx="1"/>
          </p:nvPr>
        </p:nvSpPr>
        <p:spPr>
          <a:xfrm>
            <a:off x="1897723" y="4580467"/>
            <a:ext cx="9875520" cy="1896532"/>
          </a:xfrm>
        </p:spPr>
        <p:txBody>
          <a:bodyPr>
            <a:normAutofit/>
          </a:bodyPr>
          <a:lstStyle/>
          <a:p>
            <a:r>
              <a:rPr lang="en-US" dirty="0"/>
              <a:t>Bruce </a:t>
            </a:r>
            <a:r>
              <a:rPr lang="en-US" dirty="0" err="1"/>
              <a:t>Weng</a:t>
            </a:r>
            <a:r>
              <a:rPr lang="en-US" dirty="0"/>
              <a:t>, DO</a:t>
            </a:r>
          </a:p>
          <a:p>
            <a:r>
              <a:rPr lang="en-US" dirty="0"/>
              <a:t>October 10, 2020</a:t>
            </a:r>
          </a:p>
          <a:p>
            <a:r>
              <a:rPr lang="en-US" dirty="0"/>
              <a:t>Infectious Disease</a:t>
            </a:r>
          </a:p>
          <a:p>
            <a:r>
              <a:rPr lang="en-US" dirty="0"/>
              <a:t>Riverside University Health System</a:t>
            </a:r>
          </a:p>
        </p:txBody>
      </p:sp>
    </p:spTree>
    <p:extLst>
      <p:ext uri="{BB962C8B-B14F-4D97-AF65-F5344CB8AC3E}">
        <p14:creationId xmlns:p14="http://schemas.microsoft.com/office/powerpoint/2010/main" val="153141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Presentations – Most common</a:t>
            </a:r>
          </a:p>
        </p:txBody>
      </p:sp>
      <p:sp>
        <p:nvSpPr>
          <p:cNvPr id="3" name="Content Placeholder 2"/>
          <p:cNvSpPr>
            <a:spLocks noGrp="1"/>
          </p:cNvSpPr>
          <p:nvPr>
            <p:ph idx="1"/>
          </p:nvPr>
        </p:nvSpPr>
        <p:spPr/>
        <p:txBody>
          <a:bodyPr>
            <a:normAutofit fontScale="92500" lnSpcReduction="20000"/>
          </a:bodyPr>
          <a:lstStyle/>
          <a:p>
            <a:r>
              <a:rPr lang="en-US" dirty="0"/>
              <a:t>Fever or chills</a:t>
            </a:r>
          </a:p>
          <a:p>
            <a:r>
              <a:rPr lang="en-US" dirty="0"/>
              <a:t>Cough</a:t>
            </a:r>
          </a:p>
          <a:p>
            <a:r>
              <a:rPr lang="en-US" dirty="0"/>
              <a:t>Shortness of breath or difficulty breathing</a:t>
            </a:r>
          </a:p>
          <a:p>
            <a:r>
              <a:rPr lang="en-US" dirty="0"/>
              <a:t>Fatigue</a:t>
            </a:r>
          </a:p>
          <a:p>
            <a:r>
              <a:rPr lang="en-US" dirty="0"/>
              <a:t>Myalgias/body ache</a:t>
            </a:r>
          </a:p>
          <a:p>
            <a:r>
              <a:rPr lang="en-US" dirty="0"/>
              <a:t>Headache</a:t>
            </a:r>
          </a:p>
          <a:p>
            <a:r>
              <a:rPr lang="en-US" dirty="0"/>
              <a:t>Loss of taste or smell</a:t>
            </a:r>
          </a:p>
          <a:p>
            <a:r>
              <a:rPr lang="en-US" dirty="0"/>
              <a:t>Sore throat</a:t>
            </a:r>
          </a:p>
          <a:p>
            <a:r>
              <a:rPr lang="en-US" dirty="0"/>
              <a:t>Nausea, vomiting and/or diarrhea</a:t>
            </a:r>
          </a:p>
          <a:p>
            <a:r>
              <a:rPr lang="en-US" dirty="0"/>
              <a:t>Congestion or runny nose</a:t>
            </a:r>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https://www.cdc.gov/coronavirus/2019-ncov/index.html</a:t>
            </a:r>
          </a:p>
        </p:txBody>
      </p:sp>
    </p:spTree>
    <p:extLst>
      <p:ext uri="{BB962C8B-B14F-4D97-AF65-F5344CB8AC3E}">
        <p14:creationId xmlns:p14="http://schemas.microsoft.com/office/powerpoint/2010/main" val="375997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Radiography</a:t>
            </a:r>
          </a:p>
        </p:txBody>
      </p:sp>
      <p:pic>
        <p:nvPicPr>
          <p:cNvPr id="6" name="Content Placeholder 5" descr="A picture containing film, person, water&#10;&#10;Description automatically generated">
            <a:extLst>
              <a:ext uri="{FF2B5EF4-FFF2-40B4-BE49-F238E27FC236}">
                <a16:creationId xmlns:a16="http://schemas.microsoft.com/office/drawing/2014/main" id="{2B52E523-D2EA-4237-BA5E-177BD4C1D4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7072" y="1260004"/>
            <a:ext cx="7174728" cy="5490628"/>
          </a:xfrm>
        </p:spPr>
      </p:pic>
      <p:sp>
        <p:nvSpPr>
          <p:cNvPr id="4"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CXR</a:t>
            </a:r>
          </a:p>
        </p:txBody>
      </p:sp>
    </p:spTree>
    <p:extLst>
      <p:ext uri="{BB962C8B-B14F-4D97-AF65-F5344CB8AC3E}">
        <p14:creationId xmlns:p14="http://schemas.microsoft.com/office/powerpoint/2010/main" val="426786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Radiography</a:t>
            </a:r>
          </a:p>
        </p:txBody>
      </p:sp>
      <p:sp>
        <p:nvSpPr>
          <p:cNvPr id="4"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CTPA</a:t>
            </a:r>
          </a:p>
        </p:txBody>
      </p:sp>
      <p:pic>
        <p:nvPicPr>
          <p:cNvPr id="8" name="Content Placeholder 7" descr="A picture containing photo, plate, table, sitting&#10;&#10;Description automatically generated">
            <a:extLst>
              <a:ext uri="{FF2B5EF4-FFF2-40B4-BE49-F238E27FC236}">
                <a16:creationId xmlns:a16="http://schemas.microsoft.com/office/drawing/2014/main" id="{D2AEA6A3-824F-407F-98CD-1C1BEF30A1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5279" y="1345065"/>
            <a:ext cx="6915169" cy="5286573"/>
          </a:xfrm>
        </p:spPr>
      </p:pic>
    </p:spTree>
    <p:extLst>
      <p:ext uri="{BB962C8B-B14F-4D97-AF65-F5344CB8AC3E}">
        <p14:creationId xmlns:p14="http://schemas.microsoft.com/office/powerpoint/2010/main" val="137388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Riverside County COVID-19 Cases (Oct 2, 2020)</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7055" y="1676193"/>
            <a:ext cx="8370526" cy="3725541"/>
          </a:xfrm>
        </p:spPr>
      </p:pic>
      <p:sp>
        <p:nvSpPr>
          <p:cNvPr id="5" name="TextBox 4"/>
          <p:cNvSpPr txBox="1"/>
          <p:nvPr/>
        </p:nvSpPr>
        <p:spPr>
          <a:xfrm>
            <a:off x="1346200" y="6627168"/>
            <a:ext cx="3204723" cy="230832"/>
          </a:xfrm>
          <a:prstGeom prst="rect">
            <a:avLst/>
          </a:prstGeom>
          <a:noFill/>
        </p:spPr>
        <p:txBody>
          <a:bodyPr wrap="none" rtlCol="0">
            <a:spAutoFit/>
          </a:bodyPr>
          <a:lstStyle/>
          <a:p>
            <a:r>
              <a:rPr lang="en-US" sz="900" dirty="0"/>
              <a:t>https://www.rivcoph.org/coronavirus; accessed October 2, 2020</a:t>
            </a:r>
          </a:p>
        </p:txBody>
      </p:sp>
    </p:spTree>
    <p:extLst>
      <p:ext uri="{BB962C8B-B14F-4D97-AF65-F5344CB8AC3E}">
        <p14:creationId xmlns:p14="http://schemas.microsoft.com/office/powerpoint/2010/main" val="176008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COVID-19 Status – Week 9/29/20</a:t>
            </a:r>
          </a:p>
        </p:txBody>
      </p:sp>
      <p:sp>
        <p:nvSpPr>
          <p:cNvPr id="4" name="TextBox 3"/>
          <p:cNvSpPr txBox="1"/>
          <p:nvPr/>
        </p:nvSpPr>
        <p:spPr>
          <a:xfrm>
            <a:off x="1346200" y="6627168"/>
            <a:ext cx="4009431" cy="230832"/>
          </a:xfrm>
          <a:prstGeom prst="rect">
            <a:avLst/>
          </a:prstGeom>
          <a:noFill/>
        </p:spPr>
        <p:txBody>
          <a:bodyPr wrap="none" rtlCol="0">
            <a:spAutoFit/>
          </a:bodyPr>
          <a:lstStyle/>
          <a:p>
            <a:r>
              <a:rPr lang="en-US" sz="900" dirty="0"/>
              <a:t>https://covid19.ca.gov/safer-economy/#reopening-data; accessed October 2, 2020</a:t>
            </a:r>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870" y="1430867"/>
            <a:ext cx="5404064" cy="4800600"/>
          </a:xfrm>
        </p:spPr>
      </p:pic>
    </p:spTree>
    <p:extLst>
      <p:ext uri="{BB962C8B-B14F-4D97-AF65-F5344CB8AC3E}">
        <p14:creationId xmlns:p14="http://schemas.microsoft.com/office/powerpoint/2010/main" val="330805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Riverside County COVID-19 – Week 9/29/20</a:t>
            </a:r>
          </a:p>
        </p:txBody>
      </p:sp>
      <p:sp>
        <p:nvSpPr>
          <p:cNvPr id="6" name="TextBox 5"/>
          <p:cNvSpPr txBox="1"/>
          <p:nvPr/>
        </p:nvSpPr>
        <p:spPr>
          <a:xfrm>
            <a:off x="1346200" y="6627168"/>
            <a:ext cx="4009431" cy="230832"/>
          </a:xfrm>
          <a:prstGeom prst="rect">
            <a:avLst/>
          </a:prstGeom>
          <a:noFill/>
        </p:spPr>
        <p:txBody>
          <a:bodyPr wrap="none" rtlCol="0">
            <a:spAutoFit/>
          </a:bodyPr>
          <a:lstStyle/>
          <a:p>
            <a:r>
              <a:rPr lang="en-US" sz="900" dirty="0"/>
              <a:t>https://covid19.ca.gov/safer-economy/#reopening-data; accessed October 2, 2020</a:t>
            </a:r>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6455" y="1481667"/>
            <a:ext cx="5466228" cy="4800600"/>
          </a:xfrm>
        </p:spPr>
      </p:pic>
    </p:spTree>
    <p:extLst>
      <p:ext uri="{BB962C8B-B14F-4D97-AF65-F5344CB8AC3E}">
        <p14:creationId xmlns:p14="http://schemas.microsoft.com/office/powerpoint/2010/main" val="291718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San Bernardino County COVID-19 – Week 9/29/20</a:t>
            </a:r>
          </a:p>
        </p:txBody>
      </p:sp>
      <p:sp>
        <p:nvSpPr>
          <p:cNvPr id="6" name="TextBox 5"/>
          <p:cNvSpPr txBox="1"/>
          <p:nvPr/>
        </p:nvSpPr>
        <p:spPr>
          <a:xfrm>
            <a:off x="1346200" y="6627168"/>
            <a:ext cx="4009431" cy="230832"/>
          </a:xfrm>
          <a:prstGeom prst="rect">
            <a:avLst/>
          </a:prstGeom>
          <a:noFill/>
        </p:spPr>
        <p:txBody>
          <a:bodyPr wrap="none" rtlCol="0">
            <a:spAutoFit/>
          </a:bodyPr>
          <a:lstStyle/>
          <a:p>
            <a:r>
              <a:rPr lang="en-US" sz="900" dirty="0"/>
              <a:t>https://covid19.ca.gov/safer-economy/#reopening-data; accessed October 2, 2020</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5422" y="1388534"/>
            <a:ext cx="5305227" cy="4800600"/>
          </a:xfrm>
        </p:spPr>
      </p:pic>
    </p:spTree>
    <p:extLst>
      <p:ext uri="{BB962C8B-B14F-4D97-AF65-F5344CB8AC3E}">
        <p14:creationId xmlns:p14="http://schemas.microsoft.com/office/powerpoint/2010/main" val="132149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 General</a:t>
            </a:r>
          </a:p>
        </p:txBody>
      </p:sp>
      <p:sp>
        <p:nvSpPr>
          <p:cNvPr id="3" name="Content Placeholder 2"/>
          <p:cNvSpPr>
            <a:spLocks noGrp="1"/>
          </p:cNvSpPr>
          <p:nvPr>
            <p:ph idx="1"/>
          </p:nvPr>
        </p:nvSpPr>
        <p:spPr/>
        <p:txBody>
          <a:bodyPr>
            <a:normAutofit fontScale="85000" lnSpcReduction="20000"/>
          </a:bodyPr>
          <a:lstStyle/>
          <a:p>
            <a:r>
              <a:rPr lang="en-US" dirty="0"/>
              <a:t>Wear a mask in public </a:t>
            </a:r>
          </a:p>
          <a:p>
            <a:pPr lvl="1"/>
            <a:r>
              <a:rPr lang="en-US" dirty="0"/>
              <a:t>Over your nose AND mouth</a:t>
            </a:r>
          </a:p>
          <a:p>
            <a:endParaRPr lang="en-US" dirty="0"/>
          </a:p>
          <a:p>
            <a:r>
              <a:rPr lang="en-US" dirty="0"/>
              <a:t>Clean hands regularly</a:t>
            </a:r>
          </a:p>
          <a:p>
            <a:pPr lvl="1"/>
            <a:r>
              <a:rPr lang="en-US" dirty="0"/>
              <a:t>Alcohol-based, soap/water</a:t>
            </a:r>
          </a:p>
          <a:p>
            <a:endParaRPr lang="en-US" dirty="0"/>
          </a:p>
          <a:p>
            <a:r>
              <a:rPr lang="en-US" dirty="0"/>
              <a:t>Maintain social distancing</a:t>
            </a:r>
          </a:p>
          <a:p>
            <a:endParaRPr lang="en-US" dirty="0"/>
          </a:p>
          <a:p>
            <a:r>
              <a:rPr lang="en-US" dirty="0"/>
              <a:t>Keep at least six feet apart in public</a:t>
            </a:r>
          </a:p>
          <a:p>
            <a:endParaRPr lang="en-US" dirty="0"/>
          </a:p>
          <a:p>
            <a:r>
              <a:rPr lang="en-US" dirty="0"/>
              <a:t>Limit gathering/mixing of people you do not live with</a:t>
            </a:r>
          </a:p>
        </p:txBody>
      </p:sp>
    </p:spTree>
    <p:extLst>
      <p:ext uri="{BB962C8B-B14F-4D97-AF65-F5344CB8AC3E}">
        <p14:creationId xmlns:p14="http://schemas.microsoft.com/office/powerpoint/2010/main" val="227855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 Healthcare Setting</a:t>
            </a:r>
          </a:p>
        </p:txBody>
      </p:sp>
      <p:sp>
        <p:nvSpPr>
          <p:cNvPr id="3" name="Content Placeholder 2"/>
          <p:cNvSpPr>
            <a:spLocks noGrp="1"/>
          </p:cNvSpPr>
          <p:nvPr>
            <p:ph idx="1"/>
          </p:nvPr>
        </p:nvSpPr>
        <p:spPr/>
        <p:txBody>
          <a:bodyPr>
            <a:normAutofit/>
          </a:bodyPr>
          <a:lstStyle/>
          <a:p>
            <a:r>
              <a:rPr lang="en-US" dirty="0"/>
              <a:t>Contact</a:t>
            </a:r>
          </a:p>
          <a:p>
            <a:endParaRPr lang="en-US" dirty="0"/>
          </a:p>
          <a:p>
            <a:r>
              <a:rPr lang="en-US" dirty="0"/>
              <a:t>Droplet</a:t>
            </a:r>
          </a:p>
          <a:p>
            <a:endParaRPr lang="en-US" dirty="0"/>
          </a:p>
          <a:p>
            <a:r>
              <a:rPr lang="en-US" dirty="0"/>
              <a:t>Airborne</a:t>
            </a:r>
          </a:p>
          <a:p>
            <a:pPr lvl="1"/>
            <a:r>
              <a:rPr lang="en-US" dirty="0"/>
              <a:t>Aerosolizing situations</a:t>
            </a:r>
          </a:p>
        </p:txBody>
      </p:sp>
    </p:spTree>
    <p:extLst>
      <p:ext uri="{BB962C8B-B14F-4D97-AF65-F5344CB8AC3E}">
        <p14:creationId xmlns:p14="http://schemas.microsoft.com/office/powerpoint/2010/main" val="267837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Immunity</a:t>
            </a:r>
          </a:p>
        </p:txBody>
      </p:sp>
      <p:sp>
        <p:nvSpPr>
          <p:cNvPr id="3" name="Content Placeholder 2"/>
          <p:cNvSpPr>
            <a:spLocks noGrp="1"/>
          </p:cNvSpPr>
          <p:nvPr>
            <p:ph idx="1"/>
          </p:nvPr>
        </p:nvSpPr>
        <p:spPr/>
        <p:txBody>
          <a:bodyPr/>
          <a:lstStyle/>
          <a:p>
            <a:r>
              <a:rPr lang="en-US" dirty="0"/>
              <a:t>Herd Immunity </a:t>
            </a:r>
          </a:p>
          <a:p>
            <a:endParaRPr lang="en-US" dirty="0"/>
          </a:p>
          <a:p>
            <a:r>
              <a:rPr lang="en-US" dirty="0"/>
              <a:t>Development of antibodies</a:t>
            </a:r>
          </a:p>
          <a:p>
            <a:endParaRPr lang="en-US" dirty="0"/>
          </a:p>
          <a:p>
            <a:r>
              <a:rPr lang="en-US" dirty="0"/>
              <a:t>Reinfection</a:t>
            </a:r>
          </a:p>
          <a:p>
            <a:endParaRPr lang="en-US" dirty="0"/>
          </a:p>
          <a:p>
            <a:r>
              <a:rPr lang="en-US" dirty="0"/>
              <a:t>Vaccines</a:t>
            </a:r>
          </a:p>
        </p:txBody>
      </p:sp>
    </p:spTree>
    <p:extLst>
      <p:ext uri="{BB962C8B-B14F-4D97-AF65-F5344CB8AC3E}">
        <p14:creationId xmlns:p14="http://schemas.microsoft.com/office/powerpoint/2010/main" val="268471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Examples</a:t>
            </a:r>
          </a:p>
        </p:txBody>
      </p:sp>
      <p:sp>
        <p:nvSpPr>
          <p:cNvPr id="3" name="Content Placeholder 2"/>
          <p:cNvSpPr>
            <a:spLocks noGrp="1"/>
          </p:cNvSpPr>
          <p:nvPr>
            <p:ph idx="1"/>
          </p:nvPr>
        </p:nvSpPr>
        <p:spPr/>
        <p:txBody>
          <a:bodyPr>
            <a:noAutofit/>
          </a:bodyPr>
          <a:lstStyle/>
          <a:p>
            <a:r>
              <a:rPr lang="en-US" sz="2400" dirty="0"/>
              <a:t>A 43 year old male PMHx of obesity (BMI 33) presented to your office for the complaint of 3 days history of oral sores.  He denies ever having a history of any cold sores.  He is happily married and denies any other partners.   On exam, vitals are stable and you note an </a:t>
            </a:r>
            <a:r>
              <a:rPr lang="en-US" sz="2400" dirty="0" err="1"/>
              <a:t>apthous</a:t>
            </a:r>
            <a:r>
              <a:rPr lang="en-US" sz="2400" dirty="0"/>
              <a:t>-like ulcer on the lower inner lip and left buccal mucosa.  You chalk it up to typical cold sores and recommend conservative therapy.</a:t>
            </a:r>
          </a:p>
          <a:p>
            <a:r>
              <a:rPr lang="en-US" sz="2400" dirty="0"/>
              <a:t>He calls your office 2 days later and updates that he has now lost his sense of taste and smell.  2 days after that he starts to develop fevers of 102-103F with a new nonproductive cough.</a:t>
            </a:r>
          </a:p>
          <a:p>
            <a:r>
              <a:rPr lang="en-US" sz="2400" dirty="0"/>
              <a:t>7 days later he called complaining of acute worsening SOB to the point where he can barely catch his breathing just walking around.  You ask him to go to the ED where he is found to have O2 sat of 82% on room air.</a:t>
            </a:r>
          </a:p>
          <a:p>
            <a:endParaRPr lang="en-US" sz="2400" dirty="0"/>
          </a:p>
        </p:txBody>
      </p:sp>
    </p:spTree>
    <p:extLst>
      <p:ext uri="{BB962C8B-B14F-4D97-AF65-F5344CB8AC3E}">
        <p14:creationId xmlns:p14="http://schemas.microsoft.com/office/powerpoint/2010/main" val="80509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Antibody Response After Infection</a:t>
            </a:r>
          </a:p>
        </p:txBody>
      </p:sp>
      <p:sp>
        <p:nvSpPr>
          <p:cNvPr id="4" name="TextBox 3"/>
          <p:cNvSpPr txBox="1"/>
          <p:nvPr/>
        </p:nvSpPr>
        <p:spPr>
          <a:xfrm>
            <a:off x="1346200" y="6627168"/>
            <a:ext cx="6082114" cy="230832"/>
          </a:xfrm>
          <a:prstGeom prst="rect">
            <a:avLst/>
          </a:prstGeom>
          <a:noFill/>
        </p:spPr>
        <p:txBody>
          <a:bodyPr wrap="none" rtlCol="0">
            <a:spAutoFit/>
          </a:bodyPr>
          <a:lstStyle/>
          <a:p>
            <a:r>
              <a:rPr lang="en-US" sz="900" dirty="0" err="1"/>
              <a:t>Gudbjartsson</a:t>
            </a:r>
            <a:r>
              <a:rPr lang="en-US" sz="900" dirty="0"/>
              <a:t>, Daniel F., et al. "Humoral immune response to SARS-CoV-2 in Iceland." </a:t>
            </a:r>
            <a:r>
              <a:rPr lang="en-US" sz="900" i="1" dirty="0"/>
              <a:t>New England Journal of Medicine</a:t>
            </a:r>
            <a:r>
              <a:rPr lang="en-US" sz="900" dirty="0"/>
              <a:t> (2020).</a:t>
            </a:r>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7327" y="1585622"/>
            <a:ext cx="4363059" cy="4143954"/>
          </a:xfr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548" y="1680886"/>
            <a:ext cx="4401165" cy="3953427"/>
          </a:xfrm>
          <a:prstGeom prst="rect">
            <a:avLst/>
          </a:prstGeom>
        </p:spPr>
      </p:pic>
    </p:spTree>
    <p:extLst>
      <p:ext uri="{BB962C8B-B14F-4D97-AF65-F5344CB8AC3E}">
        <p14:creationId xmlns:p14="http://schemas.microsoft.com/office/powerpoint/2010/main" val="79161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Re-infection</a:t>
            </a:r>
          </a:p>
        </p:txBody>
      </p:sp>
      <p:sp>
        <p:nvSpPr>
          <p:cNvPr id="4" name="TextBox 3"/>
          <p:cNvSpPr txBox="1"/>
          <p:nvPr/>
        </p:nvSpPr>
        <p:spPr>
          <a:xfrm>
            <a:off x="1346200" y="6627168"/>
            <a:ext cx="8775159" cy="230832"/>
          </a:xfrm>
          <a:prstGeom prst="rect">
            <a:avLst/>
          </a:prstGeom>
          <a:noFill/>
        </p:spPr>
        <p:txBody>
          <a:bodyPr wrap="none" rtlCol="0">
            <a:spAutoFit/>
          </a:bodyPr>
          <a:lstStyle/>
          <a:p>
            <a:r>
              <a:rPr lang="en-US" sz="900" dirty="0"/>
              <a:t>To, Kelvin Kai-Wang, et al. "COVID-19 re-infection by a phylogenetically distinct SARS-coronavirus-2 strain confirmed by whole genome sequencing." </a:t>
            </a:r>
            <a:r>
              <a:rPr lang="en-US" sz="900" i="1" dirty="0"/>
              <a:t>Clinical Infectious Diseases</a:t>
            </a:r>
            <a:r>
              <a:rPr lang="en-US" sz="900" dirty="0"/>
              <a:t> (2020).</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8679" y="1559672"/>
            <a:ext cx="8735645" cy="4458323"/>
          </a:xfrm>
        </p:spPr>
      </p:pic>
    </p:spTree>
    <p:extLst>
      <p:ext uri="{BB962C8B-B14F-4D97-AF65-F5344CB8AC3E}">
        <p14:creationId xmlns:p14="http://schemas.microsoft.com/office/powerpoint/2010/main" val="307723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Re-infection</a:t>
            </a:r>
          </a:p>
        </p:txBody>
      </p:sp>
      <p:sp>
        <p:nvSpPr>
          <p:cNvPr id="4" name="TextBox 3"/>
          <p:cNvSpPr txBox="1"/>
          <p:nvPr/>
        </p:nvSpPr>
        <p:spPr>
          <a:xfrm>
            <a:off x="1346200" y="6627168"/>
            <a:ext cx="8775159" cy="230832"/>
          </a:xfrm>
          <a:prstGeom prst="rect">
            <a:avLst/>
          </a:prstGeom>
          <a:noFill/>
        </p:spPr>
        <p:txBody>
          <a:bodyPr wrap="none" rtlCol="0">
            <a:spAutoFit/>
          </a:bodyPr>
          <a:lstStyle/>
          <a:p>
            <a:r>
              <a:rPr lang="en-US" sz="900" dirty="0"/>
              <a:t>To, Kelvin Kai-Wang, et al. "COVID-19 re-infection by a phylogenetically distinct SARS-coronavirus-2 strain confirmed by whole genome sequencing." </a:t>
            </a:r>
            <a:r>
              <a:rPr lang="en-US" sz="900" i="1" dirty="0"/>
              <a:t>Clinical Infectious Diseases</a:t>
            </a:r>
            <a:r>
              <a:rPr lang="en-US" sz="900" dirty="0"/>
              <a:t> (2020).</a:t>
            </a:r>
          </a:p>
        </p:txBody>
      </p:sp>
      <p:sp>
        <p:nvSpPr>
          <p:cNvPr id="3" name="Content Placeholder 2"/>
          <p:cNvSpPr>
            <a:spLocks noGrp="1"/>
          </p:cNvSpPr>
          <p:nvPr>
            <p:ph idx="1"/>
          </p:nvPr>
        </p:nvSpPr>
        <p:spPr/>
        <p:txBody>
          <a:bodyPr>
            <a:normAutofit fontScale="92500" lnSpcReduction="20000"/>
          </a:bodyPr>
          <a:lstStyle/>
          <a:p>
            <a:r>
              <a:rPr lang="en-US" dirty="0"/>
              <a:t>First documented case was a Hong Kong man who had been traveling to Spain and returned through the UK</a:t>
            </a:r>
          </a:p>
          <a:p>
            <a:pPr lvl="1"/>
            <a:r>
              <a:rPr lang="en-US" dirty="0"/>
              <a:t>~ 4.5 months after initial infection </a:t>
            </a:r>
          </a:p>
          <a:p>
            <a:pPr lvl="1"/>
            <a:r>
              <a:rPr lang="en-US" dirty="0"/>
              <a:t>March 25 and Aug 15</a:t>
            </a:r>
          </a:p>
          <a:p>
            <a:endParaRPr lang="en-US" dirty="0"/>
          </a:p>
          <a:p>
            <a:r>
              <a:rPr lang="en-US" dirty="0"/>
              <a:t>First case in US was a 25 year old Nevada man</a:t>
            </a:r>
          </a:p>
          <a:p>
            <a:pPr lvl="1"/>
            <a:r>
              <a:rPr lang="en-US" dirty="0"/>
              <a:t>March 25 symptom onset, tested positive April 18, resolved April 27</a:t>
            </a:r>
          </a:p>
          <a:p>
            <a:pPr lvl="2"/>
            <a:r>
              <a:rPr lang="en-US" dirty="0"/>
              <a:t>Repeat negative tests May 9 and 26</a:t>
            </a:r>
          </a:p>
          <a:p>
            <a:pPr lvl="1"/>
            <a:r>
              <a:rPr lang="en-US" dirty="0"/>
              <a:t>May 28 new symptoms, June 5:  Symptoms worsened, and now with hypoxia; admitted to the hospital and found to have new infiltrates on chest x-ray. PCR positive for SARS-CoV-2.</a:t>
            </a:r>
          </a:p>
          <a:p>
            <a:pPr lvl="1"/>
            <a:r>
              <a:rPr lang="en-US" dirty="0"/>
              <a:t>Different genetic strains on sequencing</a:t>
            </a:r>
          </a:p>
        </p:txBody>
      </p:sp>
    </p:spTree>
    <p:extLst>
      <p:ext uri="{BB962C8B-B14F-4D97-AF65-F5344CB8AC3E}">
        <p14:creationId xmlns:p14="http://schemas.microsoft.com/office/powerpoint/2010/main" val="277598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Re-infection</a:t>
            </a:r>
          </a:p>
        </p:txBody>
      </p:sp>
      <p:sp>
        <p:nvSpPr>
          <p:cNvPr id="4" name="TextBox 3"/>
          <p:cNvSpPr txBox="1"/>
          <p:nvPr/>
        </p:nvSpPr>
        <p:spPr>
          <a:xfrm>
            <a:off x="1346200" y="6627168"/>
            <a:ext cx="6333785" cy="230832"/>
          </a:xfrm>
          <a:prstGeom prst="rect">
            <a:avLst/>
          </a:prstGeom>
          <a:noFill/>
        </p:spPr>
        <p:txBody>
          <a:bodyPr wrap="none" rtlCol="0">
            <a:spAutoFit/>
          </a:bodyPr>
          <a:lstStyle/>
          <a:p>
            <a:r>
              <a:rPr lang="en-US" sz="900" dirty="0"/>
              <a:t>Gupta, </a:t>
            </a:r>
            <a:r>
              <a:rPr lang="en-US" sz="900" dirty="0" err="1"/>
              <a:t>Vivek</a:t>
            </a:r>
            <a:r>
              <a:rPr lang="en-US" sz="900" dirty="0"/>
              <a:t>, et al. "Asymptomatic reinfection in two healthcare workers from India with genetically distinct SARS-CoV-2." (2020).</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4125" y="1528438"/>
            <a:ext cx="8869013" cy="4639323"/>
          </a:xfrm>
        </p:spPr>
      </p:pic>
    </p:spTree>
    <p:extLst>
      <p:ext uri="{BB962C8B-B14F-4D97-AF65-F5344CB8AC3E}">
        <p14:creationId xmlns:p14="http://schemas.microsoft.com/office/powerpoint/2010/main" val="33273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Re-infection – Questions </a:t>
            </a:r>
          </a:p>
        </p:txBody>
      </p:sp>
      <p:sp>
        <p:nvSpPr>
          <p:cNvPr id="3" name="Content Placeholder 2"/>
          <p:cNvSpPr>
            <a:spLocks noGrp="1"/>
          </p:cNvSpPr>
          <p:nvPr>
            <p:ph idx="1"/>
          </p:nvPr>
        </p:nvSpPr>
        <p:spPr/>
        <p:txBody>
          <a:bodyPr>
            <a:normAutofit lnSpcReduction="10000"/>
          </a:bodyPr>
          <a:lstStyle/>
          <a:p>
            <a:r>
              <a:rPr lang="en-US" dirty="0"/>
              <a:t>How frequently does reinfection occur?</a:t>
            </a:r>
          </a:p>
          <a:p>
            <a:endParaRPr lang="en-US" dirty="0"/>
          </a:p>
          <a:p>
            <a:r>
              <a:rPr lang="en-US" dirty="0"/>
              <a:t>Are they more mild or severe?</a:t>
            </a:r>
          </a:p>
          <a:p>
            <a:endParaRPr lang="en-US" dirty="0"/>
          </a:p>
          <a:p>
            <a:r>
              <a:rPr lang="en-US" dirty="0"/>
              <a:t>Is transmission still the same?</a:t>
            </a:r>
          </a:p>
          <a:p>
            <a:endParaRPr lang="en-US" dirty="0"/>
          </a:p>
          <a:p>
            <a:r>
              <a:rPr lang="en-US" dirty="0"/>
              <a:t>How does this affect testing policies?</a:t>
            </a:r>
          </a:p>
          <a:p>
            <a:endParaRPr lang="en-US" dirty="0"/>
          </a:p>
          <a:p>
            <a:r>
              <a:rPr lang="en-US" dirty="0"/>
              <a:t>How would this affect vaccines?</a:t>
            </a:r>
          </a:p>
        </p:txBody>
      </p:sp>
    </p:spTree>
    <p:extLst>
      <p:ext uri="{BB962C8B-B14F-4D97-AF65-F5344CB8AC3E}">
        <p14:creationId xmlns:p14="http://schemas.microsoft.com/office/powerpoint/2010/main" val="134326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1346200" y="6627168"/>
            <a:ext cx="6009979" cy="230832"/>
          </a:xfrm>
          <a:prstGeom prst="rect">
            <a:avLst/>
          </a:prstGeom>
          <a:noFill/>
        </p:spPr>
        <p:txBody>
          <a:bodyPr wrap="none" rtlCol="0">
            <a:spAutoFit/>
          </a:bodyPr>
          <a:lstStyle/>
          <a:p>
            <a:r>
              <a:rPr lang="en-US" sz="900" dirty="0"/>
              <a:t>Jackson, Lisa A., et al. "An mRNA vaccine against SARS-CoV-2—preliminary report." </a:t>
            </a:r>
            <a:r>
              <a:rPr lang="en-US" sz="900" i="1" dirty="0"/>
              <a:t>New England Journal of Medicine</a:t>
            </a:r>
            <a:r>
              <a:rPr lang="en-US" sz="900" dirty="0"/>
              <a:t> (2020).</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6529" y="826786"/>
            <a:ext cx="7566612" cy="4939014"/>
          </a:xfrm>
        </p:spPr>
      </p:pic>
    </p:spTree>
    <p:extLst>
      <p:ext uri="{BB962C8B-B14F-4D97-AF65-F5344CB8AC3E}">
        <p14:creationId xmlns:p14="http://schemas.microsoft.com/office/powerpoint/2010/main" val="2439201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4799" y="2326006"/>
            <a:ext cx="6249273" cy="3010320"/>
          </a:xfrm>
        </p:spPr>
      </p:pic>
      <p:sp>
        <p:nvSpPr>
          <p:cNvPr id="5" name="TextBox 4"/>
          <p:cNvSpPr txBox="1"/>
          <p:nvPr/>
        </p:nvSpPr>
        <p:spPr>
          <a:xfrm>
            <a:off x="1346200" y="6627168"/>
            <a:ext cx="5412059" cy="230832"/>
          </a:xfrm>
          <a:prstGeom prst="rect">
            <a:avLst/>
          </a:prstGeom>
          <a:noFill/>
        </p:spPr>
        <p:txBody>
          <a:bodyPr wrap="none" rtlCol="0">
            <a:spAutoFit/>
          </a:bodyPr>
          <a:lstStyle/>
          <a:p>
            <a:r>
              <a:rPr lang="en-US" sz="900" dirty="0"/>
              <a:t>https://www.nytimes.com/interactive/2020/science/coronavirus-vaccine-tracker.html; accessed October 2, 2020</a:t>
            </a:r>
          </a:p>
        </p:txBody>
      </p:sp>
    </p:spTree>
    <p:extLst>
      <p:ext uri="{BB962C8B-B14F-4D97-AF65-F5344CB8AC3E}">
        <p14:creationId xmlns:p14="http://schemas.microsoft.com/office/powerpoint/2010/main" val="68039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Infectivity and De-isolation: Severity</a:t>
            </a:r>
          </a:p>
        </p:txBody>
      </p:sp>
      <p:sp>
        <p:nvSpPr>
          <p:cNvPr id="3" name="Content Placeholder 2"/>
          <p:cNvSpPr>
            <a:spLocks noGrp="1"/>
          </p:cNvSpPr>
          <p:nvPr>
            <p:ph idx="1"/>
          </p:nvPr>
        </p:nvSpPr>
        <p:spPr/>
        <p:txBody>
          <a:bodyPr>
            <a:normAutofit fontScale="77500" lnSpcReduction="20000"/>
          </a:bodyPr>
          <a:lstStyle/>
          <a:p>
            <a:r>
              <a:rPr lang="en-US" dirty="0"/>
              <a:t>Mild: </a:t>
            </a:r>
          </a:p>
          <a:p>
            <a:pPr lvl="1"/>
            <a:r>
              <a:rPr lang="en-US" dirty="0"/>
              <a:t>Individuals who have any of the various signs and symptoms of COVID-19 (e.g., fever, cough, sore throat, malaise, headache, muscle pain) without shortness of breath, dyspnea, or abnormal chest imaging.</a:t>
            </a:r>
          </a:p>
          <a:p>
            <a:r>
              <a:rPr lang="en-US" dirty="0"/>
              <a:t>Moderate: </a:t>
            </a:r>
          </a:p>
          <a:p>
            <a:pPr lvl="1"/>
            <a:r>
              <a:rPr lang="en-US" dirty="0"/>
              <a:t>Individuals who have evidence of lower respiratory disease by clinical assessment or imaging, and a saturation of oxygen (SpO2) ≥94% on room air at sea level.</a:t>
            </a:r>
          </a:p>
          <a:p>
            <a:r>
              <a:rPr lang="en-US" dirty="0"/>
              <a:t>Severe: </a:t>
            </a:r>
          </a:p>
          <a:p>
            <a:pPr lvl="1"/>
            <a:r>
              <a:rPr lang="en-US" dirty="0"/>
              <a:t>Individuals who have respiratory frequency &gt;30 breaths per minute, SpO2 &lt;94% on room air at sea level (or, for patients with chronic hypoxemia, a decrease from baseline of &gt;3%), ratio of arterial partial pressure of oxygen to fraction of inspired oxygen (PaO2/FiO2) &lt;300 mmHg,, or lung infiltrates &gt;50%.</a:t>
            </a:r>
          </a:p>
          <a:p>
            <a:r>
              <a:rPr lang="en-US" dirty="0"/>
              <a:t>Critical: </a:t>
            </a:r>
          </a:p>
          <a:p>
            <a:pPr lvl="1"/>
            <a:r>
              <a:rPr lang="en-US" dirty="0"/>
              <a:t>Individuals who have respiratory failure, septic shock, and/or multiple organ dysfunction.</a:t>
            </a:r>
          </a:p>
          <a:p>
            <a:endParaRPr lang="en-US" dirty="0"/>
          </a:p>
        </p:txBody>
      </p:sp>
      <p:sp>
        <p:nvSpPr>
          <p:cNvPr id="4" name="TextBox 3"/>
          <p:cNvSpPr txBox="1"/>
          <p:nvPr/>
        </p:nvSpPr>
        <p:spPr>
          <a:xfrm>
            <a:off x="1346200" y="6627168"/>
            <a:ext cx="6931706" cy="230832"/>
          </a:xfrm>
          <a:prstGeom prst="rect">
            <a:avLst/>
          </a:prstGeom>
          <a:noFill/>
        </p:spPr>
        <p:txBody>
          <a:bodyPr wrap="none" rtlCol="0">
            <a:spAutoFit/>
          </a:bodyPr>
          <a:lstStyle/>
          <a:p>
            <a:r>
              <a:rPr lang="en-US" sz="900" dirty="0"/>
              <a:t>https://www.cdc.gov/coronavirus/2019-ncov/hcp/disposition-hospitalized-patients.html; Accessed October 2, 2020   /  RUHS De-isolation Policy</a:t>
            </a:r>
          </a:p>
        </p:txBody>
      </p:sp>
    </p:spTree>
    <p:extLst>
      <p:ext uri="{BB962C8B-B14F-4D97-AF65-F5344CB8AC3E}">
        <p14:creationId xmlns:p14="http://schemas.microsoft.com/office/powerpoint/2010/main" val="101160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Infectivity and De-isolation: Severity</a:t>
            </a:r>
          </a:p>
        </p:txBody>
      </p:sp>
      <p:sp>
        <p:nvSpPr>
          <p:cNvPr id="3" name="Content Placeholder 2"/>
          <p:cNvSpPr>
            <a:spLocks noGrp="1"/>
          </p:cNvSpPr>
          <p:nvPr>
            <p:ph idx="1"/>
          </p:nvPr>
        </p:nvSpPr>
        <p:spPr/>
        <p:txBody>
          <a:bodyPr>
            <a:normAutofit/>
          </a:bodyPr>
          <a:lstStyle/>
          <a:p>
            <a:r>
              <a:rPr lang="en-US" dirty="0"/>
              <a:t>For patients with MILD to MODERATE illness:</a:t>
            </a:r>
          </a:p>
          <a:p>
            <a:pPr lvl="1"/>
            <a:r>
              <a:rPr lang="en-US" dirty="0"/>
              <a:t>For most patients with COVID-19 illness, airborne/contact isolation can be discontinued 10 days AFTER symptom onset.  </a:t>
            </a:r>
          </a:p>
          <a:p>
            <a:pPr lvl="1"/>
            <a:r>
              <a:rPr lang="en-US" dirty="0"/>
              <a:t>In addition, the patient must have resolution of fever for at least 24 hours, without the use of fever-reducing medications, AND improvement of other symptoms.  </a:t>
            </a:r>
          </a:p>
          <a:p>
            <a:pPr lvl="1"/>
            <a:r>
              <a:rPr lang="en-US" dirty="0"/>
              <a:t>For patients who tested positive, but were asymptomatic and not severely immunocompromised, airborne/contact isolation can be discontinued 10 days after the date of their first positive PCR test. </a:t>
            </a:r>
          </a:p>
        </p:txBody>
      </p:sp>
      <p:sp>
        <p:nvSpPr>
          <p:cNvPr id="5" name="TextBox 4"/>
          <p:cNvSpPr txBox="1"/>
          <p:nvPr/>
        </p:nvSpPr>
        <p:spPr>
          <a:xfrm>
            <a:off x="1346200" y="6627168"/>
            <a:ext cx="6931706" cy="230832"/>
          </a:xfrm>
          <a:prstGeom prst="rect">
            <a:avLst/>
          </a:prstGeom>
          <a:noFill/>
        </p:spPr>
        <p:txBody>
          <a:bodyPr wrap="none" rtlCol="0">
            <a:spAutoFit/>
          </a:bodyPr>
          <a:lstStyle/>
          <a:p>
            <a:r>
              <a:rPr lang="en-US" sz="900" dirty="0"/>
              <a:t>https://www.cdc.gov/coronavirus/2019-ncov/hcp/disposition-hospitalized-patients.html; Accessed October 2, 2020   /  RUHS De-isolation Policy</a:t>
            </a:r>
          </a:p>
        </p:txBody>
      </p:sp>
    </p:spTree>
    <p:extLst>
      <p:ext uri="{BB962C8B-B14F-4D97-AF65-F5344CB8AC3E}">
        <p14:creationId xmlns:p14="http://schemas.microsoft.com/office/powerpoint/2010/main" val="371069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Infectivity and De-isolation: Severity</a:t>
            </a:r>
          </a:p>
        </p:txBody>
      </p:sp>
      <p:sp>
        <p:nvSpPr>
          <p:cNvPr id="3" name="Content Placeholder 2"/>
          <p:cNvSpPr>
            <a:spLocks noGrp="1"/>
          </p:cNvSpPr>
          <p:nvPr>
            <p:ph idx="1"/>
          </p:nvPr>
        </p:nvSpPr>
        <p:spPr/>
        <p:txBody>
          <a:bodyPr>
            <a:normAutofit lnSpcReduction="10000"/>
          </a:bodyPr>
          <a:lstStyle/>
          <a:p>
            <a:r>
              <a:rPr lang="en-US" dirty="0"/>
              <a:t>For patients with SEVERE to CRITICAL illness:</a:t>
            </a:r>
          </a:p>
          <a:p>
            <a:pPr lvl="1"/>
            <a:r>
              <a:rPr lang="en-US" dirty="0"/>
              <a:t>In this group of patients, airborne/contact isolation can be discontinued at least 10 days and up to 20 days AFTER symptom onset.  </a:t>
            </a:r>
          </a:p>
          <a:p>
            <a:pPr lvl="1"/>
            <a:r>
              <a:rPr lang="en-US" dirty="0"/>
              <a:t>In addition, the patient must have resolution of fever for at least 24 hours, without the use of fever-reducing medications, AND improvement of other symptoms.  </a:t>
            </a:r>
          </a:p>
          <a:p>
            <a:pPr lvl="1"/>
            <a:r>
              <a:rPr lang="en-US" dirty="0"/>
              <a:t>For patients who tested positive, but were asymptomatic and severely immunocompromised, airborne/contact isolation can be discontinued at least 10 days and up to 20 days after the date of their first positive PCR test. </a:t>
            </a:r>
          </a:p>
        </p:txBody>
      </p:sp>
      <p:sp>
        <p:nvSpPr>
          <p:cNvPr id="5" name="TextBox 4"/>
          <p:cNvSpPr txBox="1"/>
          <p:nvPr/>
        </p:nvSpPr>
        <p:spPr>
          <a:xfrm>
            <a:off x="1346200" y="6627168"/>
            <a:ext cx="6931706" cy="230832"/>
          </a:xfrm>
          <a:prstGeom prst="rect">
            <a:avLst/>
          </a:prstGeom>
          <a:noFill/>
        </p:spPr>
        <p:txBody>
          <a:bodyPr wrap="none" rtlCol="0">
            <a:spAutoFit/>
          </a:bodyPr>
          <a:lstStyle/>
          <a:p>
            <a:r>
              <a:rPr lang="en-US" sz="900" dirty="0"/>
              <a:t>https://www.cdc.gov/coronavirus/2019-ncov/hcp/disposition-hospitalized-patients.html; Accessed October 2, 2020   /  RUHS De-isolation Policy</a:t>
            </a:r>
          </a:p>
        </p:txBody>
      </p:sp>
    </p:spTree>
    <p:extLst>
      <p:ext uri="{BB962C8B-B14F-4D97-AF65-F5344CB8AC3E}">
        <p14:creationId xmlns:p14="http://schemas.microsoft.com/office/powerpoint/2010/main" val="428701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Coronavirus</a:t>
            </a:r>
          </a:p>
        </p:txBody>
      </p:sp>
      <p:sp>
        <p:nvSpPr>
          <p:cNvPr id="3" name="Content Placeholder 2"/>
          <p:cNvSpPr>
            <a:spLocks noGrp="1"/>
          </p:cNvSpPr>
          <p:nvPr>
            <p:ph idx="1"/>
          </p:nvPr>
        </p:nvSpPr>
        <p:spPr>
          <a:xfrm>
            <a:off x="1914144" y="1186249"/>
            <a:ext cx="9997440" cy="5062151"/>
          </a:xfrm>
        </p:spPr>
        <p:txBody>
          <a:bodyPr>
            <a:normAutofit/>
          </a:bodyPr>
          <a:lstStyle/>
          <a:p>
            <a:r>
              <a:rPr lang="en-US" sz="2800" dirty="0"/>
              <a:t>Common human coronaviruses (</a:t>
            </a:r>
            <a:r>
              <a:rPr lang="en-US" sz="2800" dirty="0" err="1"/>
              <a:t>HCoVs</a:t>
            </a:r>
            <a:r>
              <a:rPr lang="en-US" sz="2800" dirty="0"/>
              <a:t>)</a:t>
            </a:r>
          </a:p>
          <a:p>
            <a:pPr lvl="1"/>
            <a:r>
              <a:rPr lang="en-US" dirty="0"/>
              <a:t>229E (alpha coronavirus)</a:t>
            </a:r>
          </a:p>
          <a:p>
            <a:pPr lvl="1"/>
            <a:r>
              <a:rPr lang="en-US" sz="2800" dirty="0"/>
              <a:t>NL63 (alpha coronavirus)</a:t>
            </a:r>
          </a:p>
          <a:p>
            <a:pPr lvl="1"/>
            <a:r>
              <a:rPr lang="en-US" sz="2800" dirty="0"/>
              <a:t>OC43 (beta coronavirus)</a:t>
            </a:r>
          </a:p>
          <a:p>
            <a:pPr lvl="1"/>
            <a:r>
              <a:rPr lang="en-US" sz="2800" dirty="0"/>
              <a:t>HKU1 (beta coronavirus)</a:t>
            </a:r>
          </a:p>
          <a:p>
            <a:r>
              <a:rPr lang="en-US" sz="2800" dirty="0"/>
              <a:t>SARS</a:t>
            </a:r>
          </a:p>
          <a:p>
            <a:r>
              <a:rPr lang="en-US" sz="2800" dirty="0"/>
              <a:t>MERS</a:t>
            </a:r>
          </a:p>
          <a:p>
            <a:r>
              <a:rPr lang="en-US" sz="2800" dirty="0"/>
              <a:t>SARS-CoV-2</a:t>
            </a:r>
          </a:p>
          <a:p>
            <a:pPr lvl="1"/>
            <a:endParaRPr lang="en-US" sz="2000" dirty="0"/>
          </a:p>
          <a:p>
            <a:pPr lvl="1"/>
            <a:endParaRPr lang="en-US" dirty="0"/>
          </a:p>
        </p:txBody>
      </p:sp>
      <p:sp>
        <p:nvSpPr>
          <p:cNvPr id="4"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Bennett, John E., Raphael Dolin, and Martin J. </a:t>
            </a:r>
            <a:r>
              <a:rPr lang="en-US" sz="1100" dirty="0" err="1"/>
              <a:t>Blaser</a:t>
            </a:r>
            <a:r>
              <a:rPr lang="en-US" sz="1100" dirty="0"/>
              <a:t>. </a:t>
            </a:r>
            <a:r>
              <a:rPr lang="en-US" sz="1100" i="1" dirty="0"/>
              <a:t>Principles and practice of infectious diseases</a:t>
            </a:r>
            <a:r>
              <a:rPr lang="en-US" sz="1100" dirty="0"/>
              <a:t>. Vol. 1. Elsevier Health Sciences, 2014.</a:t>
            </a:r>
          </a:p>
        </p:txBody>
      </p:sp>
      <p:pic>
        <p:nvPicPr>
          <p:cNvPr id="7" name="Picture 6">
            <a:extLst>
              <a:ext uri="{FF2B5EF4-FFF2-40B4-BE49-F238E27FC236}">
                <a16:creationId xmlns:a16="http://schemas.microsoft.com/office/drawing/2014/main" id="{08E16B38-F042-4E11-9391-7A34F166D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704" y="1999748"/>
            <a:ext cx="4133880" cy="4110068"/>
          </a:xfrm>
          <a:prstGeom prst="rect">
            <a:avLst/>
          </a:prstGeom>
        </p:spPr>
      </p:pic>
    </p:spTree>
    <p:extLst>
      <p:ext uri="{BB962C8B-B14F-4D97-AF65-F5344CB8AC3E}">
        <p14:creationId xmlns:p14="http://schemas.microsoft.com/office/powerpoint/2010/main" val="22441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Therapies and Treatments…?</a:t>
            </a:r>
          </a:p>
        </p:txBody>
      </p:sp>
      <p:sp>
        <p:nvSpPr>
          <p:cNvPr id="3" name="Content Placeholder 2"/>
          <p:cNvSpPr>
            <a:spLocks noGrp="1"/>
          </p:cNvSpPr>
          <p:nvPr>
            <p:ph idx="1"/>
          </p:nvPr>
        </p:nvSpPr>
        <p:spPr/>
        <p:txBody>
          <a:bodyPr>
            <a:normAutofit fontScale="92500" lnSpcReduction="10000"/>
          </a:bodyPr>
          <a:lstStyle/>
          <a:p>
            <a:r>
              <a:rPr lang="en-US" sz="2800" dirty="0"/>
              <a:t>Clear effective therapeutic management of Covid-19 is limited and can be confusing</a:t>
            </a:r>
          </a:p>
          <a:p>
            <a:pPr lvl="1"/>
            <a:r>
              <a:rPr lang="en-US" dirty="0"/>
              <a:t>Azithromycin</a:t>
            </a:r>
          </a:p>
          <a:p>
            <a:pPr lvl="1"/>
            <a:r>
              <a:rPr lang="en-US" dirty="0"/>
              <a:t>Hydroxychloroquine</a:t>
            </a:r>
          </a:p>
          <a:p>
            <a:pPr lvl="1"/>
            <a:r>
              <a:rPr lang="en-US" dirty="0"/>
              <a:t>Lopinavir/ritonavir </a:t>
            </a:r>
          </a:p>
          <a:p>
            <a:pPr lvl="1"/>
            <a:r>
              <a:rPr lang="en-US" dirty="0"/>
              <a:t>Interleukin (1, 6) antagonists: Tocilizumab or </a:t>
            </a:r>
            <a:r>
              <a:rPr lang="en-US" dirty="0" err="1"/>
              <a:t>sarilumab</a:t>
            </a:r>
            <a:r>
              <a:rPr lang="en-US" dirty="0"/>
              <a:t> / anakinra</a:t>
            </a:r>
          </a:p>
          <a:p>
            <a:pPr lvl="1"/>
            <a:r>
              <a:rPr lang="en-US" dirty="0" err="1"/>
              <a:t>Remdesivir</a:t>
            </a:r>
            <a:endParaRPr lang="en-US" dirty="0"/>
          </a:p>
          <a:p>
            <a:pPr lvl="1"/>
            <a:r>
              <a:rPr lang="en-US" dirty="0"/>
              <a:t>Convalescent plasma</a:t>
            </a:r>
          </a:p>
          <a:p>
            <a:pPr lvl="1"/>
            <a:r>
              <a:rPr lang="en-US" dirty="0"/>
              <a:t>Steroids</a:t>
            </a:r>
          </a:p>
          <a:p>
            <a:pPr lvl="1"/>
            <a:r>
              <a:rPr lang="en-US" dirty="0"/>
              <a:t>Vitamin C / Zinc</a:t>
            </a:r>
          </a:p>
          <a:p>
            <a:pPr lvl="1"/>
            <a:r>
              <a:rPr lang="en-US" dirty="0" err="1"/>
              <a:t>Thymosin</a:t>
            </a:r>
            <a:r>
              <a:rPr lang="en-US" dirty="0"/>
              <a:t> alpha-1is the newest thing in the news…</a:t>
            </a:r>
          </a:p>
          <a:p>
            <a:pPr lvl="1"/>
            <a:endParaRPr lang="en-US" sz="2000" dirty="0"/>
          </a:p>
          <a:p>
            <a:endParaRPr lang="en-US" sz="2800" dirty="0"/>
          </a:p>
        </p:txBody>
      </p:sp>
    </p:spTree>
    <p:extLst>
      <p:ext uri="{BB962C8B-B14F-4D97-AF65-F5344CB8AC3E}">
        <p14:creationId xmlns:p14="http://schemas.microsoft.com/office/powerpoint/2010/main" val="345446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1914144" y="1447800"/>
            <a:ext cx="9997440" cy="4800600"/>
          </a:xfrm>
        </p:spPr>
        <p:txBody>
          <a:bodyPr>
            <a:normAutofit/>
          </a:bodyPr>
          <a:lstStyle/>
          <a:p>
            <a:endParaRPr lang="en-US" dirty="0"/>
          </a:p>
          <a:p>
            <a:pPr marL="82296" indent="0">
              <a:buNone/>
            </a:pP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err="1"/>
              <a:t>Mehra</a:t>
            </a:r>
            <a:r>
              <a:rPr lang="en-US" sz="1100" dirty="0"/>
              <a:t>, Mandeep R., et al. "Hydroxychloroquine or chloroquine with or without a macrolide for treatment of COVID-19: a multinational registry analysis." The Lancet (2020).</a:t>
            </a:r>
          </a:p>
        </p:txBody>
      </p:sp>
      <p:pic>
        <p:nvPicPr>
          <p:cNvPr id="4" name="Picture 3" descr="A screenshot of a cell phone&#10;&#10;Description automatically generated">
            <a:extLst>
              <a:ext uri="{FF2B5EF4-FFF2-40B4-BE49-F238E27FC236}">
                <a16:creationId xmlns:a16="http://schemas.microsoft.com/office/drawing/2014/main" id="{168328D5-0A67-46A5-9ED3-7BA2D7B7A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97" y="1185846"/>
            <a:ext cx="9828933" cy="4746867"/>
          </a:xfrm>
          <a:prstGeom prst="rect">
            <a:avLst/>
          </a:prstGeom>
        </p:spPr>
      </p:pic>
    </p:spTree>
    <p:extLst>
      <p:ext uri="{BB962C8B-B14F-4D97-AF65-F5344CB8AC3E}">
        <p14:creationId xmlns:p14="http://schemas.microsoft.com/office/powerpoint/2010/main" val="1458857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1914144" y="1447800"/>
            <a:ext cx="9997440" cy="4800600"/>
          </a:xfrm>
        </p:spPr>
        <p:txBody>
          <a:bodyPr>
            <a:normAutofit/>
          </a:bodyPr>
          <a:lstStyle/>
          <a:p>
            <a:endParaRPr lang="en-US" dirty="0"/>
          </a:p>
          <a:p>
            <a:pPr marL="82296" indent="0">
              <a:buNone/>
            </a:pP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Cao, Bin, et al. "A trial of lopinavir–ritonavir in adults hospitalized with severe Covid-19." New England Journal of Medicine (2020).</a:t>
            </a:r>
          </a:p>
        </p:txBody>
      </p:sp>
      <p:pic>
        <p:nvPicPr>
          <p:cNvPr id="4" name="Picture 3" descr="A screenshot of a social media post&#10;&#10;Description automatically generated">
            <a:extLst>
              <a:ext uri="{FF2B5EF4-FFF2-40B4-BE49-F238E27FC236}">
                <a16:creationId xmlns:a16="http://schemas.microsoft.com/office/drawing/2014/main" id="{F853CD8A-21B9-4AD9-B74C-08AE8E065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53" y="174814"/>
            <a:ext cx="7417956" cy="6177820"/>
          </a:xfrm>
          <a:prstGeom prst="rect">
            <a:avLst/>
          </a:prstGeom>
        </p:spPr>
      </p:pic>
    </p:spTree>
    <p:extLst>
      <p:ext uri="{BB962C8B-B14F-4D97-AF65-F5344CB8AC3E}">
        <p14:creationId xmlns:p14="http://schemas.microsoft.com/office/powerpoint/2010/main" val="2340146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1914144" y="1447800"/>
            <a:ext cx="9997440" cy="4800600"/>
          </a:xfrm>
        </p:spPr>
        <p:txBody>
          <a:bodyPr>
            <a:normAutofit/>
          </a:bodyPr>
          <a:lstStyle/>
          <a:p>
            <a:endParaRPr lang="en-US" dirty="0"/>
          </a:p>
          <a:p>
            <a:pPr marL="82296" indent="0">
              <a:buNone/>
            </a:pP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err="1"/>
              <a:t>Mehra</a:t>
            </a:r>
            <a:r>
              <a:rPr lang="en-US" sz="1100" dirty="0"/>
              <a:t>, Mandeep R., et al. "Hydroxychloroquine or chloroquine with or without a macrolide for treatment of COVID-19: a multinational registry analysis." The Lancet (2020).</a:t>
            </a:r>
          </a:p>
        </p:txBody>
      </p:sp>
      <p:pic>
        <p:nvPicPr>
          <p:cNvPr id="4" name="Picture 3" descr="A screenshot of a cell phone&#10;&#10;Description automatically generated">
            <a:extLst>
              <a:ext uri="{FF2B5EF4-FFF2-40B4-BE49-F238E27FC236}">
                <a16:creationId xmlns:a16="http://schemas.microsoft.com/office/drawing/2014/main" id="{C82A0E96-1185-40B1-9D13-B5D6B76DD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15" y="29571"/>
            <a:ext cx="9595297" cy="6528713"/>
          </a:xfrm>
          <a:prstGeom prst="rect">
            <a:avLst/>
          </a:prstGeom>
        </p:spPr>
      </p:pic>
    </p:spTree>
    <p:extLst>
      <p:ext uri="{BB962C8B-B14F-4D97-AF65-F5344CB8AC3E}">
        <p14:creationId xmlns:p14="http://schemas.microsoft.com/office/powerpoint/2010/main" val="373930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1914144" y="1447800"/>
            <a:ext cx="9997440" cy="4800600"/>
          </a:xfrm>
        </p:spPr>
        <p:txBody>
          <a:bodyPr>
            <a:normAutofit/>
          </a:bodyPr>
          <a:lstStyle/>
          <a:p>
            <a:endParaRPr lang="en-US" dirty="0"/>
          </a:p>
          <a:p>
            <a:pPr marL="82296" indent="0">
              <a:buNone/>
            </a:pP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err="1"/>
              <a:t>Grein</a:t>
            </a:r>
            <a:r>
              <a:rPr lang="en-US" sz="1100" dirty="0"/>
              <a:t>, Jonathan, et al. "Compassionate use of </a:t>
            </a:r>
            <a:r>
              <a:rPr lang="en-US" sz="1100" dirty="0" err="1"/>
              <a:t>remdesivir</a:t>
            </a:r>
            <a:r>
              <a:rPr lang="en-US" sz="1100" dirty="0"/>
              <a:t> for patients with severe Covid-19." New England Journal of Medicine 382.24 (2020): 2327-2336.</a:t>
            </a:r>
          </a:p>
        </p:txBody>
      </p:sp>
      <p:pic>
        <p:nvPicPr>
          <p:cNvPr id="8" name="Picture 7" descr="A screenshot of a social media post&#10;&#10;Description automatically generated">
            <a:extLst>
              <a:ext uri="{FF2B5EF4-FFF2-40B4-BE49-F238E27FC236}">
                <a16:creationId xmlns:a16="http://schemas.microsoft.com/office/drawing/2014/main" id="{DBBB1F68-613F-4FF5-B3A2-6780CB43B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556" y="47527"/>
            <a:ext cx="6877749" cy="6535835"/>
          </a:xfrm>
          <a:prstGeom prst="rect">
            <a:avLst/>
          </a:prstGeom>
        </p:spPr>
      </p:pic>
    </p:spTree>
    <p:extLst>
      <p:ext uri="{BB962C8B-B14F-4D97-AF65-F5344CB8AC3E}">
        <p14:creationId xmlns:p14="http://schemas.microsoft.com/office/powerpoint/2010/main" val="1625097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1914144" y="1447800"/>
            <a:ext cx="9997440" cy="4800600"/>
          </a:xfrm>
        </p:spPr>
        <p:txBody>
          <a:bodyPr>
            <a:normAutofit/>
          </a:bodyPr>
          <a:lstStyle/>
          <a:p>
            <a:endParaRPr lang="en-US" dirty="0"/>
          </a:p>
          <a:p>
            <a:pPr marL="82296" indent="0">
              <a:buNone/>
            </a:pP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err="1"/>
              <a:t>Beigel</a:t>
            </a:r>
            <a:r>
              <a:rPr lang="en-US" sz="1100" dirty="0"/>
              <a:t>, John H., et al. "</a:t>
            </a:r>
            <a:r>
              <a:rPr lang="en-US" sz="1100" dirty="0" err="1"/>
              <a:t>Remdesivir</a:t>
            </a:r>
            <a:r>
              <a:rPr lang="en-US" sz="1100" dirty="0"/>
              <a:t> for the treatment of Covid-19—preliminary report." New England Journal of Medicine (2020).</a:t>
            </a:r>
          </a:p>
        </p:txBody>
      </p:sp>
      <p:pic>
        <p:nvPicPr>
          <p:cNvPr id="9" name="Picture 8" descr="A screenshot of a social media post&#10;&#10;Description automatically generated">
            <a:extLst>
              <a:ext uri="{FF2B5EF4-FFF2-40B4-BE49-F238E27FC236}">
                <a16:creationId xmlns:a16="http://schemas.microsoft.com/office/drawing/2014/main" id="{F73F7EC1-9860-42A1-8673-3F68059F8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927" y="58689"/>
            <a:ext cx="6210345" cy="6524673"/>
          </a:xfrm>
          <a:prstGeom prst="rect">
            <a:avLst/>
          </a:prstGeom>
        </p:spPr>
      </p:pic>
    </p:spTree>
    <p:extLst>
      <p:ext uri="{BB962C8B-B14F-4D97-AF65-F5344CB8AC3E}">
        <p14:creationId xmlns:p14="http://schemas.microsoft.com/office/powerpoint/2010/main" val="1913473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RECOVERY Collaborative Group. "Dexamethasone in Hospitalized Patients with Covid-19—Preliminary Report." New England Journal of Medicine (2020).</a:t>
            </a:r>
          </a:p>
        </p:txBody>
      </p:sp>
      <p:pic>
        <p:nvPicPr>
          <p:cNvPr id="10" name="Content Placeholder 9" descr="A screenshot of a cell phone&#10;&#10;Description automatically generated">
            <a:extLst>
              <a:ext uri="{FF2B5EF4-FFF2-40B4-BE49-F238E27FC236}">
                <a16:creationId xmlns:a16="http://schemas.microsoft.com/office/drawing/2014/main" id="{B25ACF0C-F446-45AE-B54F-FE967AE3B8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4639" y="219181"/>
            <a:ext cx="6893217" cy="6419637"/>
          </a:xfrm>
        </p:spPr>
      </p:pic>
      <p:sp>
        <p:nvSpPr>
          <p:cNvPr id="12" name="Title 11">
            <a:extLst>
              <a:ext uri="{FF2B5EF4-FFF2-40B4-BE49-F238E27FC236}">
                <a16:creationId xmlns:a16="http://schemas.microsoft.com/office/drawing/2014/main" id="{72070AEB-8AC8-494A-B889-E17EF441B7A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84560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EFDE-BDE2-4947-814A-ED029700707C}"/>
              </a:ext>
            </a:extLst>
          </p:cNvPr>
          <p:cNvSpPr>
            <a:spLocks noGrp="1"/>
          </p:cNvSpPr>
          <p:nvPr>
            <p:ph type="title"/>
          </p:nvPr>
        </p:nvSpPr>
        <p:spPr/>
        <p:txBody>
          <a:bodyPr/>
          <a:lstStyle/>
          <a:p>
            <a:r>
              <a:rPr lang="en-US" dirty="0"/>
              <a:t>Challenges in Developing Protocols</a:t>
            </a:r>
          </a:p>
        </p:txBody>
      </p:sp>
      <p:sp>
        <p:nvSpPr>
          <p:cNvPr id="3" name="Content Placeholder 2">
            <a:extLst>
              <a:ext uri="{FF2B5EF4-FFF2-40B4-BE49-F238E27FC236}">
                <a16:creationId xmlns:a16="http://schemas.microsoft.com/office/drawing/2014/main" id="{4A9B8C63-8173-449A-8267-72D26F53A508}"/>
              </a:ext>
            </a:extLst>
          </p:cNvPr>
          <p:cNvSpPr>
            <a:spLocks noGrp="1"/>
          </p:cNvSpPr>
          <p:nvPr>
            <p:ph idx="1"/>
          </p:nvPr>
        </p:nvSpPr>
        <p:spPr/>
        <p:txBody>
          <a:bodyPr/>
          <a:lstStyle/>
          <a:p>
            <a:r>
              <a:rPr lang="en-US" dirty="0"/>
              <a:t>Health Care Worker Exposure and Infection</a:t>
            </a:r>
          </a:p>
          <a:p>
            <a:r>
              <a:rPr lang="en-US" dirty="0"/>
              <a:t>Scarce Resource Allocation</a:t>
            </a:r>
          </a:p>
          <a:p>
            <a:r>
              <a:rPr lang="en-US" dirty="0"/>
              <a:t>Testing Protocols </a:t>
            </a:r>
          </a:p>
          <a:p>
            <a:r>
              <a:rPr lang="en-US" dirty="0"/>
              <a:t>Therapeutics</a:t>
            </a:r>
          </a:p>
          <a:p>
            <a:r>
              <a:rPr lang="en-US" dirty="0"/>
              <a:t>De-isolation Protocols</a:t>
            </a:r>
          </a:p>
        </p:txBody>
      </p:sp>
    </p:spTree>
    <p:extLst>
      <p:ext uri="{BB962C8B-B14F-4D97-AF65-F5344CB8AC3E}">
        <p14:creationId xmlns:p14="http://schemas.microsoft.com/office/powerpoint/2010/main" val="237270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 and COVID-19</a:t>
            </a:r>
          </a:p>
        </p:txBody>
      </p:sp>
      <p:sp>
        <p:nvSpPr>
          <p:cNvPr id="3" name="Content Placeholder 2"/>
          <p:cNvSpPr>
            <a:spLocks noGrp="1"/>
          </p:cNvSpPr>
          <p:nvPr>
            <p:ph idx="1"/>
          </p:nvPr>
        </p:nvSpPr>
        <p:spPr/>
        <p:txBody>
          <a:bodyPr>
            <a:normAutofit/>
          </a:bodyPr>
          <a:lstStyle/>
          <a:p>
            <a:r>
              <a:rPr lang="en-US" dirty="0"/>
              <a:t>Previous data back in Dec 2019 – Early 2020 noted low co-infection rate with influenza and COVID-19</a:t>
            </a:r>
          </a:p>
          <a:p>
            <a:endParaRPr lang="en-US" dirty="0"/>
          </a:p>
          <a:p>
            <a:r>
              <a:rPr lang="en-US" dirty="0"/>
              <a:t>Southern Hemisphere noted significant decrease with influenza rates</a:t>
            </a:r>
          </a:p>
          <a:p>
            <a:endParaRPr lang="en-US" dirty="0"/>
          </a:p>
          <a:p>
            <a:r>
              <a:rPr lang="en-US" dirty="0"/>
              <a:t>Early models predict another spike in late Oct / early Nov for COVID</a:t>
            </a:r>
          </a:p>
        </p:txBody>
      </p:sp>
    </p:spTree>
    <p:extLst>
      <p:ext uri="{BB962C8B-B14F-4D97-AF65-F5344CB8AC3E}">
        <p14:creationId xmlns:p14="http://schemas.microsoft.com/office/powerpoint/2010/main" val="1619242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D432-04FA-4EBD-851E-8F22466AB13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5F57F08-AE16-45F1-9D54-C88D3FF111B6}"/>
              </a:ext>
            </a:extLst>
          </p:cNvPr>
          <p:cNvSpPr>
            <a:spLocks noGrp="1"/>
          </p:cNvSpPr>
          <p:nvPr>
            <p:ph idx="1"/>
          </p:nvPr>
        </p:nvSpPr>
        <p:spPr/>
        <p:txBody>
          <a:bodyPr>
            <a:normAutofit/>
          </a:bodyPr>
          <a:lstStyle/>
          <a:p>
            <a:pPr marL="82296" indent="0" algn="ctr">
              <a:buNone/>
            </a:pPr>
            <a:endParaRPr lang="en-US" sz="7200" dirty="0"/>
          </a:p>
          <a:p>
            <a:pPr marL="82296" indent="0" algn="ctr">
              <a:buNone/>
            </a:pPr>
            <a:r>
              <a:rPr lang="en-US" sz="7200" dirty="0"/>
              <a:t>? ? ?</a:t>
            </a:r>
          </a:p>
        </p:txBody>
      </p:sp>
    </p:spTree>
    <p:extLst>
      <p:ext uri="{BB962C8B-B14F-4D97-AF65-F5344CB8AC3E}">
        <p14:creationId xmlns:p14="http://schemas.microsoft.com/office/powerpoint/2010/main" val="254364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Coronavirus - </a:t>
            </a:r>
            <a:r>
              <a:rPr lang="en-US" dirty="0" err="1"/>
              <a:t>HCoVs</a:t>
            </a:r>
            <a:endParaRPr lang="en-US" dirty="0"/>
          </a:p>
        </p:txBody>
      </p:sp>
      <p:sp>
        <p:nvSpPr>
          <p:cNvPr id="3" name="Content Placeholder 2"/>
          <p:cNvSpPr>
            <a:spLocks noGrp="1"/>
          </p:cNvSpPr>
          <p:nvPr>
            <p:ph idx="1"/>
          </p:nvPr>
        </p:nvSpPr>
        <p:spPr/>
        <p:txBody>
          <a:bodyPr/>
          <a:lstStyle/>
          <a:p>
            <a:r>
              <a:rPr lang="en-US" sz="3200" dirty="0"/>
              <a:t>Common human coronaviruses (</a:t>
            </a:r>
            <a:r>
              <a:rPr lang="en-US" sz="3200" dirty="0" err="1"/>
              <a:t>HCoVs</a:t>
            </a:r>
            <a:r>
              <a:rPr lang="en-US" sz="3200" dirty="0"/>
              <a:t>) are</a:t>
            </a:r>
            <a:r>
              <a:rPr lang="en-US" dirty="0"/>
              <a:t> RNA </a:t>
            </a:r>
            <a:r>
              <a:rPr lang="en-US" dirty="0" err="1"/>
              <a:t>virusus</a:t>
            </a:r>
            <a:endParaRPr lang="en-US" dirty="0"/>
          </a:p>
          <a:p>
            <a:r>
              <a:rPr lang="en-US" dirty="0"/>
              <a:t>Usually one of the causes for “common cold” ~ 15%</a:t>
            </a:r>
          </a:p>
          <a:p>
            <a:pPr lvl="1"/>
            <a:r>
              <a:rPr lang="en-US" dirty="0"/>
              <a:t>URI and LRI</a:t>
            </a:r>
          </a:p>
          <a:p>
            <a:pPr lvl="1"/>
            <a:r>
              <a:rPr lang="en-US" dirty="0"/>
              <a:t>Also gastrointestinal disease: diarrhea</a:t>
            </a:r>
          </a:p>
          <a:p>
            <a:r>
              <a:rPr lang="en-US" dirty="0"/>
              <a:t>Self-limited disease</a:t>
            </a:r>
          </a:p>
          <a:p>
            <a:pPr lvl="1"/>
            <a:r>
              <a:rPr lang="en-US" dirty="0"/>
              <a:t>Your “common cold”</a:t>
            </a:r>
          </a:p>
          <a:p>
            <a:r>
              <a:rPr lang="en-US" dirty="0"/>
              <a:t>No treatment</a:t>
            </a:r>
          </a:p>
          <a:p>
            <a:endParaRPr lang="en-US" dirty="0"/>
          </a:p>
          <a:p>
            <a:endParaRPr lang="en-US" dirty="0"/>
          </a:p>
        </p:txBody>
      </p:sp>
      <p:sp>
        <p:nvSpPr>
          <p:cNvPr id="4"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Bennett, John E., Raphael Dolin, and Martin J. Blaser. </a:t>
            </a:r>
            <a:r>
              <a:rPr lang="en-US" sz="1100" i="1" dirty="0"/>
              <a:t>Principles and practice of infectious diseases</a:t>
            </a:r>
            <a:r>
              <a:rPr lang="en-US" sz="1100" dirty="0"/>
              <a:t>. Vol. 1. Elsevier Health Sciences, 2014.</a:t>
            </a:r>
          </a:p>
        </p:txBody>
      </p:sp>
    </p:spTree>
    <p:extLst>
      <p:ext uri="{BB962C8B-B14F-4D97-AF65-F5344CB8AC3E}">
        <p14:creationId xmlns:p14="http://schemas.microsoft.com/office/powerpoint/2010/main" val="3507479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sz="1400" dirty="0"/>
              <a:t>Bennett, John E., Raphael Dolin, and Martin J. </a:t>
            </a:r>
            <a:r>
              <a:rPr lang="en-US" sz="1400" dirty="0" err="1"/>
              <a:t>Blaser</a:t>
            </a:r>
            <a:r>
              <a:rPr lang="en-US" sz="1400" dirty="0"/>
              <a:t>. </a:t>
            </a:r>
            <a:r>
              <a:rPr lang="en-US" sz="1400" i="1" dirty="0"/>
              <a:t>Principles and practice of infectious diseases</a:t>
            </a:r>
            <a:r>
              <a:rPr lang="en-US" sz="1400" dirty="0"/>
              <a:t>. Vol. 1. Elsevier Health Sciences, 2014.</a:t>
            </a:r>
          </a:p>
          <a:p>
            <a:endParaRPr lang="en-US" sz="1400" dirty="0"/>
          </a:p>
          <a:p>
            <a:r>
              <a:rPr lang="en-US" sz="1400" dirty="0"/>
              <a:t>Cao, Bin, et al. "A trial of lopinavir–ritonavir in adults hospitalized with severe Covid-19." New England Journal of Medicine (2020).</a:t>
            </a:r>
          </a:p>
          <a:p>
            <a:r>
              <a:rPr lang="en-US" sz="1400" dirty="0" err="1"/>
              <a:t>Mehra</a:t>
            </a:r>
            <a:r>
              <a:rPr lang="en-US" sz="1400" dirty="0"/>
              <a:t>, Mandeep R., et al. "Hydroxychloroquine or chloroquine with or without a macrolide for treatment of COVID-19: a multinational registry analysis." The Lancet (2020).</a:t>
            </a:r>
          </a:p>
          <a:p>
            <a:r>
              <a:rPr lang="en-US" sz="1400" dirty="0" err="1"/>
              <a:t>Grein</a:t>
            </a:r>
            <a:r>
              <a:rPr lang="en-US" sz="1400" dirty="0"/>
              <a:t>, Jonathan, et al. "Compassionate use of </a:t>
            </a:r>
            <a:r>
              <a:rPr lang="en-US" sz="1400" dirty="0" err="1"/>
              <a:t>remdesivir</a:t>
            </a:r>
            <a:r>
              <a:rPr lang="en-US" sz="1400" dirty="0"/>
              <a:t> for patients with severe Covid-19." New England Journal of Medicine 382.24 (2020): 2327-2336.</a:t>
            </a:r>
          </a:p>
          <a:p>
            <a:r>
              <a:rPr lang="en-US" sz="1400" dirty="0" err="1"/>
              <a:t>Beigel</a:t>
            </a:r>
            <a:r>
              <a:rPr lang="en-US" sz="1400" dirty="0"/>
              <a:t>, John H., et al. "</a:t>
            </a:r>
            <a:r>
              <a:rPr lang="en-US" sz="1400" dirty="0" err="1"/>
              <a:t>Remdesivir</a:t>
            </a:r>
            <a:r>
              <a:rPr lang="en-US" sz="1400" dirty="0"/>
              <a:t> for the treatment of Covid-19—preliminary report." New England Journal of Medicine (2020).</a:t>
            </a:r>
          </a:p>
          <a:p>
            <a:r>
              <a:rPr lang="en-US" sz="1400" dirty="0"/>
              <a:t>RECOVERY Collaborative Group. "Dexamethasone in Hospitalized Patients with Covid-19—Preliminary Report." New England Journal of Medicine (2020).</a:t>
            </a:r>
          </a:p>
          <a:p>
            <a:endParaRPr lang="en-US" sz="1400" dirty="0"/>
          </a:p>
          <a:p>
            <a:r>
              <a:rPr lang="en-US" sz="1400" dirty="0" err="1"/>
              <a:t>Gudbjartsson</a:t>
            </a:r>
            <a:r>
              <a:rPr lang="en-US" sz="1400" dirty="0"/>
              <a:t>, Daniel F., et al. "Humoral immune response to SARS-CoV-2 in Iceland." </a:t>
            </a:r>
            <a:r>
              <a:rPr lang="en-US" sz="1400" i="1" dirty="0"/>
              <a:t>New England Journal of Medicine</a:t>
            </a:r>
            <a:r>
              <a:rPr lang="en-US" sz="1400" dirty="0"/>
              <a:t> (2020).</a:t>
            </a:r>
          </a:p>
          <a:p>
            <a:r>
              <a:rPr lang="en-US" sz="1400" dirty="0"/>
              <a:t>To, Kelvin Kai-Wang, et al. "COVID-19 re-infection by a phylogenetically distinct SARS-coronavirus-2 strain confirmed by whole genome sequencing." </a:t>
            </a:r>
            <a:r>
              <a:rPr lang="en-US" sz="1400" i="1" dirty="0"/>
              <a:t>Clinical Infectious Diseases</a:t>
            </a:r>
            <a:r>
              <a:rPr lang="en-US" sz="1400" dirty="0"/>
              <a:t> (2020).</a:t>
            </a:r>
          </a:p>
          <a:p>
            <a:r>
              <a:rPr lang="en-US" sz="1400" dirty="0"/>
              <a:t>Gupta, </a:t>
            </a:r>
            <a:r>
              <a:rPr lang="en-US" sz="1400" dirty="0" err="1"/>
              <a:t>Vivek</a:t>
            </a:r>
            <a:r>
              <a:rPr lang="en-US" sz="1400" dirty="0"/>
              <a:t>, et al. "Asymptomatic reinfection in two healthcare workers from India with genetically distinct SARS-CoV-2." (2020).</a:t>
            </a:r>
          </a:p>
          <a:p>
            <a:r>
              <a:rPr lang="en-US" sz="1400" dirty="0"/>
              <a:t>Jackson, Lisa A., et al. "An mRNA vaccine against SARS-CoV-2—preliminary report." </a:t>
            </a:r>
            <a:r>
              <a:rPr lang="en-US" sz="1400" i="1" dirty="0"/>
              <a:t>New England Journal of Medicine</a:t>
            </a:r>
            <a:r>
              <a:rPr lang="en-US" sz="1400" dirty="0"/>
              <a:t> (2020).</a:t>
            </a:r>
          </a:p>
          <a:p>
            <a:endParaRPr lang="en-US" sz="1400" dirty="0"/>
          </a:p>
          <a:p>
            <a:r>
              <a:rPr lang="en-US" sz="1400" dirty="0"/>
              <a:t>https://www.cdc.gov/coronavirus/2019-ncov/index.html; accessed October 2, 2020</a:t>
            </a:r>
          </a:p>
          <a:p>
            <a:r>
              <a:rPr lang="en-US" sz="1400" dirty="0"/>
              <a:t>https://www.rivcoph.org/coronavirus; accessed October 2, 2020</a:t>
            </a:r>
          </a:p>
          <a:p>
            <a:r>
              <a:rPr lang="en-US" sz="1400" dirty="0"/>
              <a:t>https://www.nytimes.com/interactive/2020/science/coronavirus-vaccine-tracker.html; accessed October 2, 2020</a:t>
            </a:r>
          </a:p>
          <a:p>
            <a:r>
              <a:rPr lang="en-US" sz="1400" dirty="0"/>
              <a:t>https://www.cdc.gov/coronavirus/2019-ncov/hcp/disposition-hospitalized-patients.html; Accessed October 2, 2020</a:t>
            </a:r>
          </a:p>
          <a:p>
            <a:endParaRPr lang="en-US" sz="1400" dirty="0"/>
          </a:p>
        </p:txBody>
      </p:sp>
    </p:spTree>
    <p:extLst>
      <p:ext uri="{BB962C8B-B14F-4D97-AF65-F5344CB8AC3E}">
        <p14:creationId xmlns:p14="http://schemas.microsoft.com/office/powerpoint/2010/main" val="24983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Coronavirus - </a:t>
            </a:r>
            <a:r>
              <a:rPr lang="en-US" sz="4400" dirty="0"/>
              <a:t>SARS-CoV-2 – At the Beginning</a:t>
            </a:r>
            <a:endParaRPr lang="en-US" dirty="0"/>
          </a:p>
        </p:txBody>
      </p:sp>
      <p:sp>
        <p:nvSpPr>
          <p:cNvPr id="3" name="Content Placeholder 2"/>
          <p:cNvSpPr>
            <a:spLocks noGrp="1"/>
          </p:cNvSpPr>
          <p:nvPr>
            <p:ph idx="1"/>
          </p:nvPr>
        </p:nvSpPr>
        <p:spPr>
          <a:xfrm>
            <a:off x="1914144" y="1186249"/>
            <a:ext cx="9997440" cy="5062151"/>
          </a:xfrm>
        </p:spPr>
        <p:txBody>
          <a:bodyPr>
            <a:noAutofit/>
          </a:bodyPr>
          <a:lstStyle/>
          <a:p>
            <a:r>
              <a:rPr lang="en-US" sz="2400" dirty="0"/>
              <a:t>Novel viral PNA in Wuhan, China </a:t>
            </a:r>
            <a:r>
              <a:rPr lang="en-US" sz="2400" dirty="0">
                <a:sym typeface="Wingdings" panose="05000000000000000000" pitchFamily="2" charset="2"/>
              </a:rPr>
              <a:t> New Coronavirus strain (identified 1/9/20)</a:t>
            </a:r>
            <a:endParaRPr lang="en-US" sz="2400" dirty="0"/>
          </a:p>
          <a:p>
            <a:pPr fontAlgn="base"/>
            <a:r>
              <a:rPr lang="en-US" sz="2400" dirty="0"/>
              <a:t>The first reported case was December 12, 2019 in Wuhan, China</a:t>
            </a:r>
          </a:p>
          <a:p>
            <a:pPr fontAlgn="base"/>
            <a:r>
              <a:rPr lang="en-US" sz="2400" dirty="0"/>
              <a:t>When was the outbreak first made public?</a:t>
            </a:r>
          </a:p>
          <a:p>
            <a:pPr lvl="1" fontAlgn="base"/>
            <a:r>
              <a:rPr lang="en-US" sz="2400" dirty="0"/>
              <a:t>December 31, 2019. (Chinese health authorities reported 27 patients with 7 in critical condition, according to the Wuhan Municipal Health Commission on its Weibo social media account (12/31/19 Reuters) </a:t>
            </a:r>
          </a:p>
          <a:p>
            <a:r>
              <a:rPr lang="en-US" sz="2400" dirty="0"/>
              <a:t>Take care to get a travel history over the next few remaining months especially if patients present with PNA (oh my, how times have changed…)</a:t>
            </a:r>
          </a:p>
          <a:p>
            <a:r>
              <a:rPr lang="en-US" sz="2400" dirty="0"/>
              <a:t>Presentation as bilateral infiltrates on radiography</a:t>
            </a:r>
          </a:p>
          <a:p>
            <a:r>
              <a:rPr lang="en-US" sz="2400" dirty="0"/>
              <a:t>We all know what has happened since then across the globe and especially now in the United States….</a:t>
            </a:r>
          </a:p>
        </p:txBody>
      </p:sp>
      <p:sp>
        <p:nvSpPr>
          <p:cNvPr id="4"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RUHS – Grand Rounds 2.19.20</a:t>
            </a:r>
          </a:p>
        </p:txBody>
      </p:sp>
    </p:spTree>
    <p:extLst>
      <p:ext uri="{BB962C8B-B14F-4D97-AF65-F5344CB8AC3E}">
        <p14:creationId xmlns:p14="http://schemas.microsoft.com/office/powerpoint/2010/main" val="385203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at Risk</a:t>
            </a:r>
          </a:p>
        </p:txBody>
      </p:sp>
      <p:sp>
        <p:nvSpPr>
          <p:cNvPr id="3" name="Content Placeholder 2"/>
          <p:cNvSpPr>
            <a:spLocks noGrp="1"/>
          </p:cNvSpPr>
          <p:nvPr>
            <p:ph idx="1"/>
          </p:nvPr>
        </p:nvSpPr>
        <p:spPr/>
        <p:txBody>
          <a:bodyPr>
            <a:normAutofit/>
          </a:bodyPr>
          <a:lstStyle/>
          <a:p>
            <a:pPr marL="82296" indent="0" algn="ctr">
              <a:buNone/>
            </a:pPr>
            <a:endParaRPr lang="en-US" sz="9600" dirty="0"/>
          </a:p>
          <a:p>
            <a:pPr marL="82296" indent="0" algn="ctr">
              <a:buNone/>
            </a:pPr>
            <a:r>
              <a:rPr lang="en-US" sz="9600" dirty="0"/>
              <a:t>Everyone!</a:t>
            </a:r>
          </a:p>
        </p:txBody>
      </p:sp>
      <p:sp>
        <p:nvSpPr>
          <p:cNvPr id="5"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https://www.cdc.gov/coronavirus/2019-ncov/index.html</a:t>
            </a:r>
          </a:p>
        </p:txBody>
      </p:sp>
    </p:spTree>
    <p:extLst>
      <p:ext uri="{BB962C8B-B14F-4D97-AF65-F5344CB8AC3E}">
        <p14:creationId xmlns:p14="http://schemas.microsoft.com/office/powerpoint/2010/main" val="54109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at Risk - Age</a:t>
            </a:r>
          </a:p>
        </p:txBody>
      </p:sp>
      <p:pic>
        <p:nvPicPr>
          <p:cNvPr id="5" name="Content Placeholder 4" descr="A screenshot of a cell phone&#10;&#10;Description automatically generated">
            <a:extLst>
              <a:ext uri="{FF2B5EF4-FFF2-40B4-BE49-F238E27FC236}">
                <a16:creationId xmlns:a16="http://schemas.microsoft.com/office/drawing/2014/main" id="{5A62B9BC-E03C-48C7-82C1-95B126E0F1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0400" y="1307571"/>
            <a:ext cx="9304928" cy="5251493"/>
          </a:xfrm>
        </p:spPr>
      </p:pic>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https://www.cdc.gov/coronavirus/2019-ncov/index.html</a:t>
            </a:r>
          </a:p>
        </p:txBody>
      </p:sp>
    </p:spTree>
    <p:extLst>
      <p:ext uri="{BB962C8B-B14F-4D97-AF65-F5344CB8AC3E}">
        <p14:creationId xmlns:p14="http://schemas.microsoft.com/office/powerpoint/2010/main" val="301895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at Risk - </a:t>
            </a:r>
            <a:r>
              <a:rPr lang="en-US" dirty="0" err="1"/>
              <a:t>Comorbdities</a:t>
            </a:r>
            <a:endParaRPr lang="en-US" dirty="0"/>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https://www.cdc.gov/coronavirus/2019-ncov/index.html</a:t>
            </a:r>
          </a:p>
        </p:txBody>
      </p:sp>
      <p:pic>
        <p:nvPicPr>
          <p:cNvPr id="11" name="Content Placeholder 10" descr="A screenshot of a cell phone&#10;&#10;Description automatically generated">
            <a:extLst>
              <a:ext uri="{FF2B5EF4-FFF2-40B4-BE49-F238E27FC236}">
                <a16:creationId xmlns:a16="http://schemas.microsoft.com/office/drawing/2014/main" id="{815FBD61-CA26-4535-AEF4-8CD7B1A40E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1518" y="1142999"/>
            <a:ext cx="4553382" cy="5615655"/>
          </a:xfrm>
        </p:spPr>
      </p:pic>
      <p:cxnSp>
        <p:nvCxnSpPr>
          <p:cNvPr id="13" name="Straight Arrow Connector 12">
            <a:extLst>
              <a:ext uri="{FF2B5EF4-FFF2-40B4-BE49-F238E27FC236}">
                <a16:creationId xmlns:a16="http://schemas.microsoft.com/office/drawing/2014/main" id="{56DB171E-6F76-4C1A-9305-148844FA9F18}"/>
              </a:ext>
            </a:extLst>
          </p:cNvPr>
          <p:cNvCxnSpPr/>
          <p:nvPr/>
        </p:nvCxnSpPr>
        <p:spPr>
          <a:xfrm>
            <a:off x="3853543" y="4648200"/>
            <a:ext cx="172538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6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at Risk – Race and Ethnicity</a:t>
            </a:r>
          </a:p>
        </p:txBody>
      </p:sp>
      <p:sp>
        <p:nvSpPr>
          <p:cNvPr id="6" name="Content Placeholder 2"/>
          <p:cNvSpPr txBox="1">
            <a:spLocks/>
          </p:cNvSpPr>
          <p:nvPr/>
        </p:nvSpPr>
        <p:spPr>
          <a:xfrm>
            <a:off x="1345031" y="6559064"/>
            <a:ext cx="10972800" cy="291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https://www.cdc.gov/coronavirus/2019-ncov/index.html</a:t>
            </a:r>
          </a:p>
        </p:txBody>
      </p:sp>
      <p:pic>
        <p:nvPicPr>
          <p:cNvPr id="7" name="Picture 6" descr="A screenshot of a cell phone&#10;&#10;Description automatically generated">
            <a:extLst>
              <a:ext uri="{FF2B5EF4-FFF2-40B4-BE49-F238E27FC236}">
                <a16:creationId xmlns:a16="http://schemas.microsoft.com/office/drawing/2014/main" id="{67C11CD4-2EB7-4F97-A0ED-9E0EB9F62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609" y="1417638"/>
            <a:ext cx="9439643" cy="5205643"/>
          </a:xfrm>
          <a:prstGeom prst="rect">
            <a:avLst/>
          </a:prstGeom>
        </p:spPr>
      </p:pic>
    </p:spTree>
    <p:extLst>
      <p:ext uri="{BB962C8B-B14F-4D97-AF65-F5344CB8AC3E}">
        <p14:creationId xmlns:p14="http://schemas.microsoft.com/office/powerpoint/2010/main" val="3915508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2634</TotalTime>
  <Words>2691</Words>
  <Application>Microsoft Macintosh PowerPoint</Application>
  <PresentationFormat>Widescreen</PresentationFormat>
  <Paragraphs>254</Paragraphs>
  <Slides>40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Gill Sans MT</vt:lpstr>
      <vt:lpstr>Verdana</vt:lpstr>
      <vt:lpstr>Wingdings 2</vt:lpstr>
      <vt:lpstr>Solstice</vt:lpstr>
      <vt:lpstr>An Infectious Disease Overview of COVID-19 Inland Empire Chapter of the American Association of Critical-Care Nurses</vt:lpstr>
      <vt:lpstr>Case Examples</vt:lpstr>
      <vt:lpstr>Coronavirus</vt:lpstr>
      <vt:lpstr>Coronavirus - HCoVs</vt:lpstr>
      <vt:lpstr>Coronavirus - SARS-CoV-2 – At the Beginning</vt:lpstr>
      <vt:lpstr>Populations at Risk</vt:lpstr>
      <vt:lpstr>Populations at Risk - Age</vt:lpstr>
      <vt:lpstr>Populations at Risk - Comorbdities</vt:lpstr>
      <vt:lpstr>Populations at Risk – Race and Ethnicity</vt:lpstr>
      <vt:lpstr>Clinical Presentations – Most common</vt:lpstr>
      <vt:lpstr>Radiography</vt:lpstr>
      <vt:lpstr>Radiography</vt:lpstr>
      <vt:lpstr>Riverside County COVID-19 Cases (Oct 2, 2020)</vt:lpstr>
      <vt:lpstr>California COVID-19 Status – Week 9/29/20</vt:lpstr>
      <vt:lpstr>Riverside County COVID-19 – Week 9/29/20</vt:lpstr>
      <vt:lpstr>San Bernardino County COVID-19 – Week 9/29/20</vt:lpstr>
      <vt:lpstr>Prevention - General</vt:lpstr>
      <vt:lpstr>Prevention – Healthcare Setting</vt:lpstr>
      <vt:lpstr>Immunity</vt:lpstr>
      <vt:lpstr>Antibody Response After Infection</vt:lpstr>
      <vt:lpstr>Re-infection</vt:lpstr>
      <vt:lpstr>Re-infection</vt:lpstr>
      <vt:lpstr>Re-infection</vt:lpstr>
      <vt:lpstr>Re-infection – Questions </vt:lpstr>
      <vt:lpstr>PowerPoint Presentation</vt:lpstr>
      <vt:lpstr>Vaccines</vt:lpstr>
      <vt:lpstr>Infectivity and De-isolation: Severity</vt:lpstr>
      <vt:lpstr>Infectivity and De-isolation: Severity</vt:lpstr>
      <vt:lpstr>Infectivity and De-isolation: Severity</vt:lpstr>
      <vt:lpstr>Therapies and Treatments…?</vt:lpstr>
      <vt:lpstr>PowerPoint Presentation</vt:lpstr>
      <vt:lpstr>PowerPoint Presentation</vt:lpstr>
      <vt:lpstr>PowerPoint Presentation</vt:lpstr>
      <vt:lpstr>PowerPoint Presentation</vt:lpstr>
      <vt:lpstr>PowerPoint Presentation</vt:lpstr>
      <vt:lpstr>PowerPoint Presentation</vt:lpstr>
      <vt:lpstr>Challenges in Developing Protocols</vt:lpstr>
      <vt:lpstr>Influenza and COVID-19</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Antimicrobial Stewardship</dc:title>
  <dc:creator>Weng, Bruce</dc:creator>
  <cp:lastModifiedBy>Jacqueline Horn</cp:lastModifiedBy>
  <cp:revision>183</cp:revision>
  <dcterms:created xsi:type="dcterms:W3CDTF">2018-08-03T18:12:54Z</dcterms:created>
  <dcterms:modified xsi:type="dcterms:W3CDTF">2020-10-09T04:29:12Z</dcterms:modified>
</cp:coreProperties>
</file>