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0"/>
  </p:notesMasterIdLst>
  <p:handoutMasterIdLst>
    <p:handoutMasterId r:id="rId51"/>
  </p:handoutMasterIdLst>
  <p:sldIdLst>
    <p:sldId id="380" r:id="rId3"/>
    <p:sldId id="279" r:id="rId4"/>
    <p:sldId id="297" r:id="rId5"/>
    <p:sldId id="390" r:id="rId6"/>
    <p:sldId id="395" r:id="rId7"/>
    <p:sldId id="391" r:id="rId8"/>
    <p:sldId id="396" r:id="rId9"/>
    <p:sldId id="392" r:id="rId10"/>
    <p:sldId id="393" r:id="rId11"/>
    <p:sldId id="394" r:id="rId12"/>
    <p:sldId id="305" r:id="rId13"/>
    <p:sldId id="357" r:id="rId14"/>
    <p:sldId id="306" r:id="rId15"/>
    <p:sldId id="314" r:id="rId16"/>
    <p:sldId id="315" r:id="rId17"/>
    <p:sldId id="316" r:id="rId18"/>
    <p:sldId id="384" r:id="rId19"/>
    <p:sldId id="377" r:id="rId20"/>
    <p:sldId id="360" r:id="rId21"/>
    <p:sldId id="374" r:id="rId22"/>
    <p:sldId id="372" r:id="rId23"/>
    <p:sldId id="307" r:id="rId24"/>
    <p:sldId id="317" r:id="rId25"/>
    <p:sldId id="318" r:id="rId26"/>
    <p:sldId id="319" r:id="rId27"/>
    <p:sldId id="386" r:id="rId28"/>
    <p:sldId id="370" r:id="rId29"/>
    <p:sldId id="397" r:id="rId30"/>
    <p:sldId id="359" r:id="rId31"/>
    <p:sldId id="399" r:id="rId32"/>
    <p:sldId id="398" r:id="rId33"/>
    <p:sldId id="346" r:id="rId34"/>
    <p:sldId id="321" r:id="rId35"/>
    <p:sldId id="400" r:id="rId36"/>
    <p:sldId id="401" r:id="rId37"/>
    <p:sldId id="402" r:id="rId38"/>
    <p:sldId id="404" r:id="rId39"/>
    <p:sldId id="405" r:id="rId40"/>
    <p:sldId id="406" r:id="rId41"/>
    <p:sldId id="403" r:id="rId42"/>
    <p:sldId id="335" r:id="rId43"/>
    <p:sldId id="407" r:id="rId44"/>
    <p:sldId id="409" r:id="rId45"/>
    <p:sldId id="410" r:id="rId46"/>
    <p:sldId id="411" r:id="rId47"/>
    <p:sldId id="412" r:id="rId48"/>
    <p:sldId id="27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7133" autoAdjust="0"/>
  </p:normalViewPr>
  <p:slideViewPr>
    <p:cSldViewPr snapToGrid="0">
      <p:cViewPr varScale="1">
        <p:scale>
          <a:sx n="78" d="100"/>
          <a:sy n="78" d="100"/>
        </p:scale>
        <p:origin x="216" y="36"/>
      </p:cViewPr>
      <p:guideLst>
        <p:guide pos="3840"/>
        <p:guide orient="horz" pos="2160"/>
      </p:guideLst>
    </p:cSldViewPr>
  </p:slideViewPr>
  <p:notesTextViewPr>
    <p:cViewPr>
      <p:scale>
        <a:sx n="1" d="1"/>
        <a:sy n="1" d="1"/>
      </p:scale>
      <p:origin x="0" y="0"/>
    </p:cViewPr>
  </p:notesTextViewPr>
  <p:notesViewPr>
    <p:cSldViewPr snapToGrid="0"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pPr/>
              <a:t>11/22/2019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pPr/>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pPr/>
              <a:t>11/22/2019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pPr/>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One in 5 Americans will be &gt;65 </a:t>
            </a:r>
            <a:r>
              <a:rPr lang="en-US" sz="1200" dirty="0"/>
              <a:t>years of age by 2050. Because HF prevalence is highest in this group, the number of Americans with HF is expected to significantly worsen in the future. Disparities in the epidemiology of HF have been identified.</a:t>
            </a:r>
          </a:p>
          <a:p>
            <a:endParaRPr lang="en-US" dirty="0"/>
          </a:p>
        </p:txBody>
      </p:sp>
      <p:sp>
        <p:nvSpPr>
          <p:cNvPr id="4" name="Slide Number Placeholder 3"/>
          <p:cNvSpPr>
            <a:spLocks noGrp="1"/>
          </p:cNvSpPr>
          <p:nvPr>
            <p:ph type="sldNum" sz="quarter" idx="10"/>
          </p:nvPr>
        </p:nvSpPr>
        <p:spPr/>
        <p:txBody>
          <a:bodyPr/>
          <a:lstStyle/>
          <a:p>
            <a:fld id="{790838A1-F332-405D-A820-05739953A506}" type="slidenum">
              <a:rPr lang="en-US" smtClean="0"/>
              <a:pPr/>
              <a:t>3</a:t>
            </a:fld>
            <a:endParaRPr lang="en-US"/>
          </a:p>
        </p:txBody>
      </p:sp>
    </p:spTree>
    <p:extLst>
      <p:ext uri="{BB962C8B-B14F-4D97-AF65-F5344CB8AC3E}">
        <p14:creationId xmlns:p14="http://schemas.microsoft.com/office/powerpoint/2010/main" val="69860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HVAD Pump is surgically implanted in the chest, in a sac around the heart known as the pericardial space. The small size of the pump allows it to be implanted using a smaller incision than required with older VAD technologies.</a:t>
            </a:r>
          </a:p>
          <a:p>
            <a:r>
              <a:rPr lang="en-US" dirty="0"/>
              <a:t>The HVAD Pump is connected directly to your heart at the bottom of the left ventricle, where it draws oxygen-rich blood through the pump and pushes it into your aorta. Once blood reaches the aorta, it can flow to the rest of the body.</a:t>
            </a:r>
          </a:p>
          <a:p>
            <a:r>
              <a:rPr lang="en-US" dirty="0"/>
              <a:t>Despite the compact size of the HVAD Pump, it can pump enough blood every minute to decrease heart failure symptoms. Your doctor will program the HVAD Pump so it delivers the right amount of flow for your body’s needs.</a:t>
            </a:r>
          </a:p>
          <a:p>
            <a:r>
              <a:rPr lang="en-US" dirty="0"/>
              <a:t>The driveline is connected to the pump. The driveline exits the body through a small incision in the skin, and connects to the controller.</a:t>
            </a: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8</a:t>
            </a:fld>
            <a:endParaRPr lang="en-US"/>
          </a:p>
        </p:txBody>
      </p:sp>
    </p:spTree>
    <p:extLst>
      <p:ext uri="{BB962C8B-B14F-4D97-AF65-F5344CB8AC3E}">
        <p14:creationId xmlns:p14="http://schemas.microsoft.com/office/powerpoint/2010/main" val="399565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a:latin typeface="Arial" pitchFamily="34" charset="0"/>
            </a:endParaRPr>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B6B55C4-091B-4A27-8001-CED2D3AF4090}"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5709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54DC4B-7605-40E3-8272-3005597EB35C}" type="slidenum">
              <a:rPr lang="en-US" smtClean="0"/>
              <a:t>17</a:t>
            </a:fld>
            <a:endParaRPr lang="en-US"/>
          </a:p>
        </p:txBody>
      </p:sp>
    </p:spTree>
    <p:extLst>
      <p:ext uri="{BB962C8B-B14F-4D97-AF65-F5344CB8AC3E}">
        <p14:creationId xmlns:p14="http://schemas.microsoft.com/office/powerpoint/2010/main" val="1858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tLang="en-US">
              <a:latin typeface="Arial" pitchFamily="34" charset="0"/>
            </a:endParaRPr>
          </a:p>
        </p:txBody>
      </p:sp>
      <p:sp>
        <p:nvSpPr>
          <p:cNvPr id="297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01069B6-83FD-4A1D-9D67-8D38484CB195}" type="slidenum">
              <a:rPr lang="en-US" altLang="en-US" smtClean="0"/>
              <a:pPr eaLnBrk="1" hangingPunct="1">
                <a:spcBef>
                  <a:spcPct val="0"/>
                </a:spcBef>
              </a:pPr>
              <a:t>25</a:t>
            </a:fld>
            <a:endParaRPr lang="en-US" altLang="en-US"/>
          </a:p>
        </p:txBody>
      </p:sp>
    </p:spTree>
    <p:extLst>
      <p:ext uri="{BB962C8B-B14F-4D97-AF65-F5344CB8AC3E}">
        <p14:creationId xmlns:p14="http://schemas.microsoft.com/office/powerpoint/2010/main" val="274850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a:latin typeface="Arial" pitchFamily="34" charset="0"/>
              </a:rPr>
              <a:t>HeartWare &gt;85</a:t>
            </a:r>
          </a:p>
          <a:p>
            <a:r>
              <a:rPr lang="en-US" altLang="en-US">
                <a:latin typeface="Arial" pitchFamily="34" charset="0"/>
              </a:rPr>
              <a:t>Greator than 110 stop PT</a:t>
            </a:r>
          </a:p>
        </p:txBody>
      </p:sp>
      <p:sp>
        <p:nvSpPr>
          <p:cNvPr id="3072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C523F8-6747-4D4E-9FD5-F0B224359098}" type="slidenum">
              <a:rPr lang="en-US" altLang="en-US" smtClean="0"/>
              <a:pPr eaLnBrk="1" hangingPunct="1">
                <a:spcBef>
                  <a:spcPct val="0"/>
                </a:spcBef>
              </a:pPr>
              <a:t>33</a:t>
            </a:fld>
            <a:endParaRPr lang="en-US" altLang="en-US"/>
          </a:p>
        </p:txBody>
      </p:sp>
    </p:spTree>
    <p:extLst>
      <p:ext uri="{BB962C8B-B14F-4D97-AF65-F5344CB8AC3E}">
        <p14:creationId xmlns:p14="http://schemas.microsoft.com/office/powerpoint/2010/main" val="384188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8267E9-1B59-45EE-BFB4-5DF1571F913A}" type="slidenum">
              <a:rPr lang="en-US" altLang="en-US" smtClean="0">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1088527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EEE18-8F3D-4CB3-B090-6249C20A5AF8}" type="slidenum">
              <a:rPr lang="en-US" smtClean="0"/>
              <a:t>39</a:t>
            </a:fld>
            <a:endParaRPr lang="en-US" dirty="0"/>
          </a:p>
        </p:txBody>
      </p:sp>
    </p:spTree>
    <p:extLst>
      <p:ext uri="{BB962C8B-B14F-4D97-AF65-F5344CB8AC3E}">
        <p14:creationId xmlns:p14="http://schemas.microsoft.com/office/powerpoint/2010/main" val="29442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00200"/>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p:nvPr>
        </p:nvSpPr>
        <p:spPr>
          <a:xfrm>
            <a:off x="8532813" y="1714500"/>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pPr/>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pPr/>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3807725"/>
            <a:ext cx="12192000" cy="3050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2"/>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pPr/>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514600"/>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5257800"/>
            <a:ext cx="10515600" cy="914400"/>
          </a:xfrm>
        </p:spPr>
        <p:txBody>
          <a:bodyPr>
            <a:normAutofit/>
          </a:bodyPr>
          <a:lstStyle>
            <a:lvl1pPr marL="0" indent="0" algn="ctr">
              <a:spcBef>
                <a:spcPts val="0"/>
              </a:spcBef>
              <a:buNone/>
              <a:defRPr sz="2000" cap="all" spc="50"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pPr/>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pPr/>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pPr/>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714498"/>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83680"/>
            <a:ext cx="12192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800">
                <a:solidFill>
                  <a:schemeClr val="bg1"/>
                </a:solidFill>
              </a:defRPr>
            </a:lvl1pPr>
          </a:lstStyle>
          <a:p>
            <a:fld id="{37CC0096-1860-4642-9CD2-0079EA5E7CD1}" type="datetimeFigureOut">
              <a:rPr lang="en-US" smtClean="0"/>
              <a:pPr/>
              <a:t>11/22/2019</a:t>
            </a:fld>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8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medical-dictionary.thefreedictionary.com/heart+failure"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7255" y="6400800"/>
            <a:ext cx="11125200" cy="914400"/>
          </a:xfrm>
        </p:spPr>
        <p:txBody>
          <a:bodyPr>
            <a:normAutofit fontScale="90000"/>
          </a:bodyPr>
          <a:lstStyle/>
          <a:p>
            <a:br>
              <a:rPr lang="en-US" dirty="0"/>
            </a:br>
            <a:endParaRPr lang="en-US" dirty="0"/>
          </a:p>
        </p:txBody>
      </p:sp>
      <p:sp>
        <p:nvSpPr>
          <p:cNvPr id="3" name="Subtitle 2"/>
          <p:cNvSpPr>
            <a:spLocks noGrp="1"/>
          </p:cNvSpPr>
          <p:nvPr>
            <p:ph type="subTitle" idx="1"/>
          </p:nvPr>
        </p:nvSpPr>
        <p:spPr>
          <a:xfrm>
            <a:off x="695391" y="3923323"/>
            <a:ext cx="11125200" cy="1936262"/>
          </a:xfrm>
        </p:spPr>
        <p:txBody>
          <a:bodyPr>
            <a:normAutofit lnSpcReduction="10000"/>
          </a:bodyPr>
          <a:lstStyle/>
          <a:p>
            <a:br>
              <a:rPr lang="en-US" sz="3600" b="1" dirty="0"/>
            </a:br>
            <a:r>
              <a:rPr lang="en-US" sz="3600" b="1" dirty="0"/>
              <a:t>Christyna Justice, RN BSN </a:t>
            </a:r>
          </a:p>
          <a:p>
            <a:r>
              <a:rPr lang="en-US" sz="3600" b="1" dirty="0"/>
              <a:t>VAD COORDINATOR</a:t>
            </a:r>
            <a:endParaRPr lang="en-US" dirty="0"/>
          </a:p>
          <a:p>
            <a:endParaRPr lang="en-US" dirty="0"/>
          </a:p>
          <a:p>
            <a:r>
              <a:rPr lang="en-US" dirty="0"/>
              <a:t>On-call VAD </a:t>
            </a:r>
            <a:r>
              <a:rPr lang="en-US"/>
              <a:t>Coordinator </a:t>
            </a:r>
            <a:endParaRPr lang="en-US" b="1" dirty="0">
              <a:solidFill>
                <a:srgbClr val="FFFF00"/>
              </a:solidFill>
            </a:endParaRPr>
          </a:p>
        </p:txBody>
      </p:sp>
      <p:sp>
        <p:nvSpPr>
          <p:cNvPr id="9" name="Rectangle 8"/>
          <p:cNvSpPr/>
          <p:nvPr/>
        </p:nvSpPr>
        <p:spPr>
          <a:xfrm>
            <a:off x="4926346" y="795635"/>
            <a:ext cx="5565178" cy="2277547"/>
          </a:xfrm>
          <a:prstGeom prst="rect">
            <a:avLst/>
          </a:prstGeom>
          <a:noFill/>
        </p:spPr>
        <p:txBody>
          <a:bodyPr wrap="non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VAD Awareness In The </a:t>
            </a:r>
          </a:p>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a:t>
            </a:r>
          </a:p>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 name="Picture 3"/>
          <p:cNvPicPr>
            <a:picLocks noChangeAspect="1"/>
          </p:cNvPicPr>
          <p:nvPr/>
        </p:nvPicPr>
        <p:blipFill>
          <a:blip r:embed="rId2"/>
          <a:stretch>
            <a:fillRect/>
          </a:stretch>
        </p:blipFill>
        <p:spPr>
          <a:xfrm>
            <a:off x="398510" y="1555376"/>
            <a:ext cx="4779613" cy="2201321"/>
          </a:xfrm>
          <a:prstGeom prst="rect">
            <a:avLst/>
          </a:prstGeom>
        </p:spPr>
      </p:pic>
    </p:spTree>
    <p:extLst>
      <p:ext uri="{BB962C8B-B14F-4D97-AF65-F5344CB8AC3E}">
        <p14:creationId xmlns:p14="http://schemas.microsoft.com/office/powerpoint/2010/main" val="257246119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Assessment Changes </a:t>
            </a:r>
          </a:p>
        </p:txBody>
      </p:sp>
      <p:sp>
        <p:nvSpPr>
          <p:cNvPr id="3" name="Content Placeholder 2"/>
          <p:cNvSpPr>
            <a:spLocks noGrp="1"/>
          </p:cNvSpPr>
          <p:nvPr>
            <p:ph idx="1"/>
          </p:nvPr>
        </p:nvSpPr>
        <p:spPr/>
        <p:txBody>
          <a:bodyPr/>
          <a:lstStyle/>
          <a:p>
            <a:r>
              <a:rPr lang="en-US" sz="3600" dirty="0"/>
              <a:t>Patient may NOT have a palpable pulse.</a:t>
            </a:r>
          </a:p>
          <a:p>
            <a:r>
              <a:rPr lang="en-US" sz="3600" dirty="0"/>
              <a:t>Patient may not have a “normal” blood pressure. </a:t>
            </a:r>
          </a:p>
          <a:p>
            <a:pPr lvl="1"/>
            <a:r>
              <a:rPr lang="en-US" dirty="0"/>
              <a:t>Obtain with Doppler.</a:t>
            </a:r>
          </a:p>
          <a:p>
            <a:r>
              <a:rPr lang="en-US" sz="3600" dirty="0"/>
              <a:t>Patient still has native heart…will have EKG rhythm.  </a:t>
            </a:r>
          </a:p>
          <a:p>
            <a:endParaRPr lang="en-US" dirty="0"/>
          </a:p>
          <a:p>
            <a:endParaRPr lang="en-US" dirty="0"/>
          </a:p>
        </p:txBody>
      </p:sp>
    </p:spTree>
    <p:extLst>
      <p:ext uri="{BB962C8B-B14F-4D97-AF65-F5344CB8AC3E}">
        <p14:creationId xmlns:p14="http://schemas.microsoft.com/office/powerpoint/2010/main" val="6721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5692" y="381001"/>
            <a:ext cx="9753600" cy="1154097"/>
          </a:xfrm>
        </p:spPr>
        <p:txBody>
          <a:bodyPr>
            <a:normAutofit/>
          </a:bodyPr>
          <a:lstStyle/>
          <a:p>
            <a:pPr eaLnBrk="1" fontAlgn="auto" hangingPunct="1">
              <a:spcAft>
                <a:spcPts val="0"/>
              </a:spcAft>
              <a:defRPr/>
            </a:pPr>
            <a:r>
              <a:rPr lang="en-US" sz="4000" dirty="0"/>
              <a:t>Why not directly transplant</a:t>
            </a:r>
          </a:p>
        </p:txBody>
      </p:sp>
      <p:sp>
        <p:nvSpPr>
          <p:cNvPr id="2" name="Content Placeholder 1"/>
          <p:cNvSpPr>
            <a:spLocks noGrp="1"/>
          </p:cNvSpPr>
          <p:nvPr>
            <p:ph idx="4294967295"/>
          </p:nvPr>
        </p:nvSpPr>
        <p:spPr>
          <a:xfrm>
            <a:off x="788147" y="2337547"/>
            <a:ext cx="9753600" cy="4178300"/>
          </a:xfrm>
          <a:prstGeom prst="rect">
            <a:avLst/>
          </a:prstGeom>
        </p:spPr>
        <p:txBody>
          <a:bodyPr>
            <a:normAutofit/>
          </a:bodyPr>
          <a:lstStyle/>
          <a:p>
            <a:pPr marL="274320" eaLnBrk="1" fontAlgn="auto" hangingPunct="1">
              <a:spcAft>
                <a:spcPts val="0"/>
              </a:spcAft>
              <a:defRPr/>
            </a:pPr>
            <a:r>
              <a:rPr lang="en-US" sz="4400" dirty="0"/>
              <a:t>Long wait</a:t>
            </a:r>
          </a:p>
          <a:p>
            <a:pPr marL="274320" eaLnBrk="1" fontAlgn="auto" hangingPunct="1">
              <a:spcAft>
                <a:spcPts val="0"/>
              </a:spcAft>
              <a:defRPr/>
            </a:pPr>
            <a:r>
              <a:rPr lang="en-US" sz="4400" dirty="0"/>
              <a:t>Increased demand</a:t>
            </a:r>
          </a:p>
          <a:p>
            <a:pPr marL="274320" eaLnBrk="1" fontAlgn="auto" hangingPunct="1">
              <a:spcAft>
                <a:spcPts val="0"/>
              </a:spcAft>
              <a:defRPr/>
            </a:pPr>
            <a:r>
              <a:rPr lang="en-US" sz="4400" dirty="0"/>
              <a:t>Limited donor hearts</a:t>
            </a:r>
          </a:p>
          <a:p>
            <a:pPr marL="274320" eaLnBrk="1" fontAlgn="auto" hangingPunct="1">
              <a:spcAft>
                <a:spcPts val="0"/>
              </a:spcAft>
              <a:defRPr/>
            </a:pPr>
            <a:endParaRPr lang="en-US" sz="2800" dirty="0"/>
          </a:p>
          <a:p>
            <a:pPr marL="274320" eaLnBrk="1" fontAlgn="auto" hangingPunct="1">
              <a:spcAft>
                <a:spcPts val="0"/>
              </a:spcAft>
              <a:defRPr/>
            </a:pPr>
            <a:r>
              <a:rPr lang="en-US" sz="2800" dirty="0"/>
              <a:t>Or patient NOT a transplant candidate. </a:t>
            </a:r>
          </a:p>
          <a:p>
            <a:pPr lvl="8">
              <a:defRPr/>
            </a:pPr>
            <a:endParaRPr lang="en-US" sz="1800" dirty="0"/>
          </a:p>
          <a:p>
            <a:pPr marL="274320" eaLnBrk="1" fontAlgn="auto" hangingPunct="1">
              <a:spcAft>
                <a:spcPts val="0"/>
              </a:spcAft>
              <a:defRPr/>
            </a:pPr>
            <a:endParaRPr lang="en-US" sz="2800" dirty="0"/>
          </a:p>
        </p:txBody>
      </p:sp>
      <p:pic>
        <p:nvPicPr>
          <p:cNvPr id="40962" name="Picture 2" descr="https://encrypted-tbn0.gstatic.com/images?q=tbn:ANd9GcRTMue_GFakFo-aKskJQwxg-wjMmlhVuQWi2vh31IjuTGDewWBwfQ"/>
          <p:cNvPicPr>
            <a:picLocks noChangeAspect="1" noChangeArrowheads="1"/>
          </p:cNvPicPr>
          <p:nvPr/>
        </p:nvPicPr>
        <p:blipFill>
          <a:blip r:embed="rId2" cstate="print"/>
          <a:srcRect/>
          <a:stretch>
            <a:fillRect/>
          </a:stretch>
        </p:blipFill>
        <p:spPr bwMode="auto">
          <a:xfrm>
            <a:off x="6955975" y="1943100"/>
            <a:ext cx="4602421" cy="3652715"/>
          </a:xfrm>
          <a:prstGeom prst="rect">
            <a:avLst/>
          </a:prstGeom>
          <a:noFill/>
        </p:spPr>
      </p:pic>
    </p:spTree>
    <p:extLst>
      <p:ext uri="{BB962C8B-B14F-4D97-AF65-F5344CB8AC3E}">
        <p14:creationId xmlns:p14="http://schemas.microsoft.com/office/powerpoint/2010/main" val="110511048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Devices available at VCU Medical Center</a:t>
            </a:r>
          </a:p>
        </p:txBody>
      </p:sp>
      <p:pic>
        <p:nvPicPr>
          <p:cNvPr id="4" name="Content Placeholder 3"/>
          <p:cNvPicPr>
            <a:picLocks noGrp="1" noChangeAspect="1"/>
          </p:cNvPicPr>
          <p:nvPr>
            <p:ph idx="1"/>
          </p:nvPr>
        </p:nvPicPr>
        <p:blipFill>
          <a:blip r:embed="rId2"/>
          <a:stretch>
            <a:fillRect/>
          </a:stretch>
        </p:blipFill>
        <p:spPr>
          <a:xfrm>
            <a:off x="478917" y="2285247"/>
            <a:ext cx="2859272" cy="2749534"/>
          </a:xfrm>
          <a:prstGeom prst="rect">
            <a:avLst/>
          </a:prstGeom>
        </p:spPr>
      </p:pic>
      <p:pic>
        <p:nvPicPr>
          <p:cNvPr id="5" name="Picture 4"/>
          <p:cNvPicPr>
            <a:picLocks noChangeAspect="1"/>
          </p:cNvPicPr>
          <p:nvPr/>
        </p:nvPicPr>
        <p:blipFill>
          <a:blip r:embed="rId3"/>
          <a:stretch>
            <a:fillRect/>
          </a:stretch>
        </p:blipFill>
        <p:spPr>
          <a:xfrm>
            <a:off x="5738784" y="2285247"/>
            <a:ext cx="2944623" cy="2682517"/>
          </a:xfrm>
          <a:prstGeom prst="rect">
            <a:avLst/>
          </a:prstGeom>
        </p:spPr>
      </p:pic>
      <p:pic>
        <p:nvPicPr>
          <p:cNvPr id="6" name="Picture 5"/>
          <p:cNvPicPr>
            <a:picLocks noChangeAspect="1"/>
          </p:cNvPicPr>
          <p:nvPr/>
        </p:nvPicPr>
        <p:blipFill>
          <a:blip r:embed="rId4"/>
          <a:stretch>
            <a:fillRect/>
          </a:stretch>
        </p:blipFill>
        <p:spPr>
          <a:xfrm>
            <a:off x="9045182" y="2292790"/>
            <a:ext cx="2610198" cy="2682517"/>
          </a:xfrm>
          <a:prstGeom prst="rect">
            <a:avLst/>
          </a:prstGeom>
        </p:spPr>
      </p:pic>
      <p:pic>
        <p:nvPicPr>
          <p:cNvPr id="7" name="Picture 6"/>
          <p:cNvPicPr>
            <a:picLocks noChangeAspect="1"/>
          </p:cNvPicPr>
          <p:nvPr/>
        </p:nvPicPr>
        <p:blipFill>
          <a:blip r:embed="rId5"/>
          <a:stretch>
            <a:fillRect/>
          </a:stretch>
        </p:blipFill>
        <p:spPr>
          <a:xfrm>
            <a:off x="3481669" y="2285246"/>
            <a:ext cx="2107762" cy="2749535"/>
          </a:xfrm>
          <a:prstGeom prst="rect">
            <a:avLst/>
          </a:prstGeom>
        </p:spPr>
      </p:pic>
      <p:sp>
        <p:nvSpPr>
          <p:cNvPr id="3" name="TextBox 2"/>
          <p:cNvSpPr txBox="1"/>
          <p:nvPr/>
        </p:nvSpPr>
        <p:spPr>
          <a:xfrm>
            <a:off x="1265428" y="5272383"/>
            <a:ext cx="641522" cy="369332"/>
          </a:xfrm>
          <a:prstGeom prst="rect">
            <a:avLst/>
          </a:prstGeom>
          <a:noFill/>
        </p:spPr>
        <p:txBody>
          <a:bodyPr wrap="none" rtlCol="0">
            <a:spAutoFit/>
          </a:bodyPr>
          <a:lstStyle/>
          <a:p>
            <a:r>
              <a:rPr lang="en-US" dirty="0"/>
              <a:t>HMII</a:t>
            </a:r>
          </a:p>
        </p:txBody>
      </p:sp>
      <p:sp>
        <p:nvSpPr>
          <p:cNvPr id="8" name="TextBox 7"/>
          <p:cNvSpPr txBox="1"/>
          <p:nvPr/>
        </p:nvSpPr>
        <p:spPr>
          <a:xfrm>
            <a:off x="3990698" y="5272383"/>
            <a:ext cx="699230" cy="369332"/>
          </a:xfrm>
          <a:prstGeom prst="rect">
            <a:avLst/>
          </a:prstGeom>
          <a:noFill/>
        </p:spPr>
        <p:txBody>
          <a:bodyPr wrap="none" rtlCol="0">
            <a:spAutoFit/>
          </a:bodyPr>
          <a:lstStyle/>
          <a:p>
            <a:r>
              <a:rPr lang="en-US" dirty="0"/>
              <a:t>HMIII</a:t>
            </a:r>
          </a:p>
        </p:txBody>
      </p:sp>
      <p:sp>
        <p:nvSpPr>
          <p:cNvPr id="9" name="TextBox 8"/>
          <p:cNvSpPr txBox="1"/>
          <p:nvPr/>
        </p:nvSpPr>
        <p:spPr>
          <a:xfrm>
            <a:off x="6715968" y="5272383"/>
            <a:ext cx="725263" cy="369332"/>
          </a:xfrm>
          <a:prstGeom prst="rect">
            <a:avLst/>
          </a:prstGeom>
          <a:noFill/>
        </p:spPr>
        <p:txBody>
          <a:bodyPr wrap="none" rtlCol="0">
            <a:spAutoFit/>
          </a:bodyPr>
          <a:lstStyle/>
          <a:p>
            <a:r>
              <a:rPr lang="en-US" dirty="0"/>
              <a:t>HVAD</a:t>
            </a:r>
          </a:p>
        </p:txBody>
      </p:sp>
      <p:sp>
        <p:nvSpPr>
          <p:cNvPr id="10" name="TextBox 9"/>
          <p:cNvSpPr txBox="1"/>
          <p:nvPr/>
        </p:nvSpPr>
        <p:spPr>
          <a:xfrm>
            <a:off x="9997052" y="5272383"/>
            <a:ext cx="556178" cy="369332"/>
          </a:xfrm>
          <a:prstGeom prst="rect">
            <a:avLst/>
          </a:prstGeom>
          <a:noFill/>
        </p:spPr>
        <p:txBody>
          <a:bodyPr wrap="none" rtlCol="0">
            <a:spAutoFit/>
          </a:bodyPr>
          <a:lstStyle/>
          <a:p>
            <a:r>
              <a:rPr lang="en-US" dirty="0"/>
              <a:t>TAH</a:t>
            </a:r>
          </a:p>
        </p:txBody>
      </p:sp>
    </p:spTree>
    <p:extLst>
      <p:ext uri="{BB962C8B-B14F-4D97-AF65-F5344CB8AC3E}">
        <p14:creationId xmlns:p14="http://schemas.microsoft.com/office/powerpoint/2010/main" val="325843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473075"/>
            <a:ext cx="9144000" cy="1143000"/>
          </a:xfrm>
        </p:spPr>
        <p:txBody>
          <a:bodyPr/>
          <a:lstStyle/>
          <a:p>
            <a:r>
              <a:rPr lang="en-US" sz="4000" dirty="0"/>
              <a:t>Why a </a:t>
            </a:r>
            <a:r>
              <a:rPr lang="en-US" sz="4000" dirty="0" err="1"/>
              <a:t>Heartmate</a:t>
            </a:r>
            <a:r>
              <a:rPr lang="en-US" sz="4000" dirty="0"/>
              <a:t> ii?</a:t>
            </a:r>
          </a:p>
        </p:txBody>
      </p:sp>
      <p:sp>
        <p:nvSpPr>
          <p:cNvPr id="3" name="Content Placeholder 2"/>
          <p:cNvSpPr>
            <a:spLocks noGrp="1"/>
          </p:cNvSpPr>
          <p:nvPr>
            <p:ph sz="quarter" idx="4294967295"/>
          </p:nvPr>
        </p:nvSpPr>
        <p:spPr>
          <a:xfrm>
            <a:off x="812800" y="2026023"/>
            <a:ext cx="10566400" cy="4114800"/>
          </a:xfrm>
          <a:prstGeom prst="rect">
            <a:avLst/>
          </a:prstGeom>
        </p:spPr>
        <p:txBody>
          <a:bodyPr/>
          <a:lstStyle/>
          <a:p>
            <a:r>
              <a:rPr lang="en-US" sz="3600" dirty="0"/>
              <a:t>Class IV Heart Failure </a:t>
            </a:r>
          </a:p>
          <a:p>
            <a:r>
              <a:rPr lang="en-US" sz="3600" dirty="0"/>
              <a:t>Left Ventricular Failure</a:t>
            </a:r>
          </a:p>
          <a:p>
            <a:r>
              <a:rPr lang="en-US" sz="3600" dirty="0"/>
              <a:t>In need of a Heart Transplant or for Destination Therapy</a:t>
            </a:r>
          </a:p>
          <a:p>
            <a:r>
              <a:rPr lang="en-US" sz="3600" dirty="0" err="1"/>
              <a:t>HeartMate</a:t>
            </a:r>
            <a:r>
              <a:rPr lang="en-US" sz="3600" dirty="0"/>
              <a:t> II was FDA approved in 2008 as a bridge to transplant and 2010 as destination therapy. </a:t>
            </a:r>
          </a:p>
          <a:p>
            <a:endParaRPr lang="en-US" dirty="0"/>
          </a:p>
        </p:txBody>
      </p:sp>
      <p:sp>
        <p:nvSpPr>
          <p:cNvPr id="51202" name="AutoShape 2" descr="data:image/jpeg;base64,/9j/4AAQSkZJRgABAQAAAQABAAD/2wCEAAkGBhQSEBQUEhQUFA8UEBQUEBQPFBAUEA8QFRQVFBUQFRQXHCYeFxkjGRQUHy8gIycpLCwsFR4xNTAqNSYrLCkBCQoKDgwOGA8PGikkHSUpLC0qLSwpKSwpLC0pKSkpLCwsLCksLCwpMCkpLDUpKi0qLCkqLCkpKS0pLCkpKSwpKf/AABEIANwA5QMBIgACEQEDEQH/xAAbAAABBQEBAAAAAAAAAAAAAAAEAAECAwUGB//EAEEQAAIBAgQEBAQDBQUHBQAAAAECAAMRBBIhMQVBUWETInGRBjKBoUKxwRQzUmLwU3KC0eEHIyRDktLxJURzoqP/xAAaAQACAwEBAAAAAAAAAAAAAAAAAQIDBAUG/8QALhEAAgIBAgQEBgIDAQAAAAAAAAECEQMSIQQxQVEFE3GxImGBkcHwodEUMuFS/9oADAMBAAIRAxEAPwDzTwD0jGmZvVcKLQNsPNlHFszMsWWaH7FeWrwi8dCsy7RWmuOCHraXUuELzufyhQrMMLLUwzHYGdRhuFL/AA6d5oU8Ko/CPaOhWcrhMDblc/lNXDYN+k3koy0JChajLRHH9GSIeaeSRZY6FqMSrXYbypcT1mhiUmZWWx0hQrCfGuJWZCmIfQp6bRkWwF6emsFqJNDEkA2JGugF9+wglRYA2CMkgUhBWRKQojYP4f8AVpE0YRliyRi1ApoSPgmG5I2SFCsD8PtGywwpEFjoWoECyWSH0qIMuTDCOhajNFA9Ipt08OIoUKyFelpA/AnSYjBQOphpXRq1GUtKEIeu0IOGkDhoCsgRmOm3eG0MIBvqY9CjYS68YrJgSSmVFog8BWEhpPxBBfEjeJAjYV4sg1WDmpImpHQWV13gNR0vYkAn+uUtxjkLmG6kHtbuOcxK1B2YMLDzXvso11lU5NbI08PjjN3J7FtfiZSou3hZwHNtSu1+0I4tiXy5V8pBOoJ1O4P5QDGqjMoDHUEG9gpJ2+2k0eH0/FWzaMiFW7lR5W73GnqJllKVbs7GHHj8z4I7NVy+z/fkZvFK7Oq1fxaMLC1ittPtaaiuHUMNmAI+vKB1/KpT8GbNa2zWtoYFh+K+Ecp1pX2G6X3K9R2jwTUdnyIeIcPLKlJc0a5SRKQhSGAZTdSLqRsRGKzoUecboG8OLJCMkiVjoWopyxZZdljZY6FqKSkY05fljZIEbK6ZtCVeVhZMCMVl6VIpXeKILO0xOFmbUwk6PFU7zNrU5XRq1GQ2FlTUZovTlJpQI6gPw4/hQo05ApHQrBisWSXlJErChWU5YxEsIkSI6FZWZWxljShzHQtQza6Hnp7znMTirC3MaTobzl+IL52H8x/MyjMqVm3gmnJpj8Lwniv5tha4632HppOnNDwQba20cqDlU9Cdh9Y3+zP4WbFPVqOSmEpZVqONC73zeCh62sSeQI5mdf8AEnxQvhtRoAJh1UqwUDKR/D/Me5+xnPcW2ekhkjCOy3PLuJV9dJlOs28Fwtq7kCwAF2ZtlHL3MGrcIcEg5PXMCv0trLFB1dGaeaLk4t7hHwvWPnpn5QA69rmzD66H3m4yTMwdalQUqoZ3OrsfKCRsBvYC595DFceKi4RfrmOs2wmoRSbOHnxTy5XKC2ZqZY2WZvCOOGo+SooVjfIVvlYj8JB2Nr+01ssujJSVow5ccsUtMinLFklpWRIkirUV5Y1pYRIkR0KyNoo9oxEKFY94pGKOgs9HqPBnSRw2JDCEFZXRp1AVSnKTRmiaUb9nhRHUZxoyBozSNCRNCOhWZhoyBozSajKnpQoVmc1KVNTh7pB3SMVgNRYO4h1VYJUEBWDEQChwB8VjkoU9DWIYta4pIP3lQjsB9SQOc0WE7P4dw64PBNinH++rKQhI1SgDoATsWYZuegXSUZ2lE38ApSy7cuo3xDxCnhKCYLCjLTRbbi5/idurMSSb8+QnJVsKStt77a8+plNbFtUfxWv535jS2wAPabjU/wDd36TAk5Oj0M5xxQ1Pm+RzgwvhK2ty1s38Ol7DvvAFw1Ss5Wmt7fMToif3m/TeaXEjoT2M6ajg0oUKSi2VqYe41zsd3J56/a0eSenZFfD4lkblI4DF8AqIfO6gc8gZiB2va8yq9IhsqsHufKdFuempsPedXxrE3YicbX1Y+p+0jFtl84RXJHR0cMyqtR6IprTYO7KxeowGgVVBO5I6bzWw9UOoYAjswsynof65znOG4+rWyYfxvDQEnM2tgLHbmdBv0mzgcRVLtmAaiXKo/wDzGcXsWG2oXYAW0mrBlqWlnL8Q4OMsfmY7tenLdsNKyBWXWkCJ0KPN2VWkSJYRIkQFZWRGkyJAxisjaKSigKzr+GUOZmxTSCYBbqLTToU5WaLIijH8GFrSkzRgKwA0ZW1KaBpSp6cYrM56cHqJNKpTgtVIUKzNqJB3WH1EgtRY6FZn1xAqgmhXECqCFCsXDcAa1ZKY3d1T0B3P0Fz9Jr/7SeI+enhqdlXyra40RRYXPtv0lnwFh74qpUNrUKBfUA+dzkU69g88/wDjzipfEPbctkW21t2It6iczNJub+x6vgsahghXXd/X/gdga5xFZSNKFE5aag6Myi1/1PrOqrU/KB277zA+EcESUpp6X5k8z2F769tNiZ1PEcIFNhbTTygX9yZz223zPUY4xxwpRt9X+PRfI5jiFGTo8XAUI4YhRamRYkKPwEc7H7S/HJpr6dTeZmIo6Ac73GmwIte3pLkm0c/JPHFvp9K/fqBcax4a2RTe+7C3t1mBikO+XKO+/wBek6GphwL9eZO/vM/EUxIqZbLhNrct/wB+5h3INwdRsROx+GcEBQWodXqFnuSTlBOUADYaDffWcpiadjO54Hb9lo5dvDA/xAkMPe86HCpOV/I8z4u5QxKK6vf7F5EraXkStxOkeZspMgRJmRMBWQMiZMyJgIgYo9ooAdjwFza3KdJSWc1wI2Hra06GjV1EhRdZo00lvhRUBLzINjA3pyh0hzrKHWSTI2AVUgdVZp1acCq05IVmdVWC1Fh9VIHUWMVmbiBAKk0cQJn1YCs6T4VQU8Hia1/M7rT3A8tNc2nXWofaePcQY1MVc6gZmPUlmO3fQT2BX8PgwN7Z2qudtfMV/SePUhesbgHQWudiAAfznIzv4pHtPDovRiXp/Z6F8DuEbYAkctvpOhx6amcp8M7idbil7/b/ADnOS3tnqsjqNRXsYOOTb1P5D/OZlRAcQ45Ft+hU3/IkfSbOOXb6m59R/wBszMNpUDNazMWJOwA0v+v1mm6RyGm5avn+V+UDY/h5XXkDb0vMLEidzjKQOHcnmNJw+L5zNjm3zOxmxRgmktnv9f3f7mNipsfB/ESrmi3yvdk7OBcgdiB9hMfFHWNw6tlrU2BsRVU/TMAZ0MMtLUjy3G4lljKD/X0PQyJBllzjU+sgRO0eHsFdZURCnSUMICKjImSMiTABrxRjHgB0vAalwvYD8p01NtQZw/BMRZhOq/bfl9bSJOzqsJ8stmXheMra2vaXLxAE7ypxbZK1QY0peMcSJU9aSUWRsVSBVZZUrQapUllCKKsCrQqq8DrGAjOxMz68PxBmfWMYG/xd7cGojX9055WN3c8/0nmOJoWWgw/smBNhrZufuJ6fx4f+kUbbfs+undpwdTC3wVN/4N/7rEg39hOS46vMXr7nr8eXyv8AHlfVL7xaNP4YYArc/wCs6+tVnn3DquRh063nYNXuoPYfWc+qPU+Y5KkU4tgx30tc26cl9hc+sz6pF0U661CR/LmA/WEV6w11/LQD/wAzLqV/OT0VbfVix/SSk9rKMcN1Hq0/dP8ABZW4jlpGmQbA6G6/kTc9bjrOcxT7w7GV/NfcFbEHXnvb2mRi3tt7f1tIJb2aJNxjXRWl+P4M7FNrKTUs1xsLW+hB/Qx6j6/17SFEXdR1cA97sB+s1JdDhzlu5HqDtrIZo1RtT6ysmd48Ai6U1qYiFSQr1Ihg7yBjsZGACijR4AXYF7NNp8RdfqJhYc+Ye00c+kBmjh8cw5wyjjzeYqvLVqwA6FOKGWDiJnPivLFxEBG9+2StsTMkYqMcTADRetB6taBtiZU9eMCVZoBVMtd5Q0AOl4tTzcJo9fBYeztMDgtEfsqKRcFCCOxJvO0ThGfhlBS6jNSLa30DEtt2vOU4YLIU38Nitxs1yTcTn4GvNl9fc9Dx0X/h42umn2r3OV4hQNCoVOy7d13H2Im1g8dekO2ms1OJ8KWsvJagWyvlzWB/CRzF/ac2aD0QVqArroQCabejdO28y5+GcG2uR2PD/FY54KM38fX5+hdicVfQ7W17npM/EVvM2tiALdJVi8XbmfeZlXE+b1H6zM1SOpCdyUn+2X18X10PMWmZisRFiMRM7EVoRRLPN0M9WaPw3Qz4qn0Tzt2C6gH/ABETFLddu+mk7b4X4YaVIuwtUq2JHNU3Uepvf2m3BDVNHnuOzrFhfd7L9+RvmpIF5WXkSZ1TyJNnkC8YmQgArxRRQGKKKKAFlAeYe/tNJaV103tM/D/MPrNTDm0BFOo3EcvNJaYMHrcP6e0ABg8mHjHCP0/ylT0iPmJ9FkXJIsjjci41gNyJA4sdz6CUlgNlJ9T/AJRB25IPaVvIzTHh49WTONHQ/aRON/l+/wDpHFKqdgPYS6lw6q2+g+kjrkWeRj7AjYs/w/eR8ZyPKl9DteblDhFtzcwv9nsNNNItch+RDsdnhceqYWkmTNlw9Nbr4W+QX+ZhbW84GsStaoQPm3DZdCO6m07QuTQT5jekmi+ME+UallzAn2nEY1z4tvycEe1gZgg2sifzPQ5oRlgaa2r2LGxh6D3MinECLgqpUizBrkH1HODVL9ZSwPWb9cu55/yYdgTiHB6L3ITITv4LWH/SwKj6ATnsZ8NsPkcMBsKgs3uNPtOkdT1lNRT6ymWOMuaNmLicuL/WT+u/ucHjqDp84K+o0PodjI8M4FXxLEUVBC2zuxASmDexJ35HQAnSdlVw5II3HMGxBgxwORWCgKp1YJ5VYgWBYDe2szywad0dKHiDyNRmjnafBUo4qktSotW9QBhT2zdTfdb2vtOzLXnC8VJRlcaFWBFtNuU6pGNgRoCAR6EXmjhZUmjneK4nKUZX0DSY15Stc85YDNydnCcWh7xRRRkRRRRoAPFFFACSNYzXpTGmzhTpAQfhtofTW41gGHh9OA0J6N5S2Bh1NITToDvK3Fl0ZpczD/Ye0Ip4HtNkYVe9/WWrg17+4kHBlyzwMdcPJeDNc4Bep+0g2C7+4/1i0Mms8O5nhNJVWaGVqJ5FfvM3FU2HQ/WLQ+xNZYdzcwNQHDL0AOc6cmIC5mTKpt1dZynGtKgbTLfezewIZ1+83fhy5V1I1DhrjUhCNdQpNrqfxUxr815m/EPDmK+ICpP8e4F9f3hzJ/8AtftME1pmz0OBrJhVdq/BjvUlD1I6oxFwLg8wVIPpYn85FsO3T3Im2mzhOai6bKnqQd6kJbCN295Q+DPUfePQ+xDzYLqDmpIl76MfKdG52U6E29Jd+x/zfb/WL9kHUn2Eflsi88O51dL4bwNEFcMtXG4qwB8NfFFMgdQAlK9wfM15x+Kw1SjWdagCMxutPOlRlA3uUJA9Lz0/4HXEVsGKVFqeGw9O6NURBUxFdySzkKfKh1HmIa85L424FToVAaYqVKucCo9apnci+tkUBUmGPwTo7+RrPgbXVX+TncwjhekkaI7+8bJadNRaPKymmPeKMIjJlQrxoooCFFFaKAyU1cG+0yofg20EYjcwtIsbD110AHNiToAOphwxIXSki1X51K+ZaCn+SmtmqepyiA038tvTN/MR17Dp9ZfSaVNOT57GmMo4lyTl8+S+nV+ofhK1YMGapSIH4Ew1JKZ/l3LW+s063EMw/dUwb/MnlsoGi29fymVRaEZ4nhj0v7k48blX+1NdmlX8UJMT5sraNb6MOoP6Qqm8Aeh4ug0qDWmerDUL9dbRsPxJSFBYBzpl/Fm6W5QhJp6Jc/cM2KMoLNi5cmuz/rsahqyiriINUxMEq4qXGMvq4iZuIxF4q2IgLVIAaHDscEqa/KwKm9rAnZjdWGh55T2mxx3AVXVmTU20cLmNtgPFqFvdWA7Tk2aTx3HsRUApPUfwRSKJluAtlGRiRub3GvRZh4qHKR3vCc3PE/VfkDwVQ2ZWN3VyDc5jr3585cXg6UWU+YZRYkaEBiQmYAdA1zc23tJVCRbubC3WxNvYSzDlSxrV6GbjOEnLiJeWrvf0sWIxKqLsbA6XsbfaDtXUjRgR2N5LjdL/AIIVb6jECkV5i9MuG+zCZHB8Yuoba0qfFu9ka4+Ew0q5O+vIOr4kKLkG3Ow/SQp4tG+VgexuD7GVcRxaGmwG9t5gYPigVhfbneRXFT60WPwrC1s3/H9HYUOIVAjUlqOtGpc1BTZkVrjLfMO3flIYal4eGUMSWsti2hZc5CEjqUAPvMnCcRVbNd3YqAadGkARfYeJbVrdSIdWY1GV30KklKYIKU7jKCxHzPl57C+nWRTeWadFkow4PDKLk3a2T9KEZEx2kCZ0jzArxjGvGJgFDxRrxXiHRK8USxQCiUJwTfnBby7DNqZIibuGfSFI0zsO8NRogNCk8ma0CWpHNSMC2q9+ZU3uCptr/QgQoJSrta5zoKibWUsLkADnuL9o71JDGITTpPb93UKMRvkqXZb9r5/eZ8yqp9n7nQ4Nuanh7p16rdF9TFQdq0n+zxzRmg54OzmVmFGnK2SIYOZRjcP4lNkJtmHlP8DjVag7ggQthKzFJKSpk4TlCSlF00UVuNUrDx28OsoswqIxVzf5ly6HrdT9OmbxHjdMglcQz1M2ZEC2pqNbgkLvl6nnNe8rwPw4MRXC00vVqHXkgWwDO1vw23636mYZ8M1umd7D4pGTqUXfy3s5nF8U8TCkg3F9f7y3H5H7zmsJxQqddp6V8ffDWEo06WGwIAxCgisQTlqXAuzm5ym409bTk+G/BwAzVzmPJEJyjuzDf6TPDHKb2N+XiceFfG9+3Ux63GhrKuE8DqVzmvkpX+c317IOZ+07JOEUV+WjTFueQE//AGvLmmqPDb/Ezl5fFW1WONPuwHCcHp08p1Z12Z2bfrlBsIcGkDGBmqMVHkjk5Mk8jubsmxkCYmMgTJFdCvGvGJjXiHRKKRvHvAdFimKRzWjQsdFksoNrK49M6j1kio1qLw6mZmUWh6NpAKL80kHlF4s0AouordprUcMGV6f9qmVdP+YPMn3BH+KY+GOsONbnseXY9ZGUVKLTLcU3jmproRoEFRe9xo3YiM5EpxdazZ/wv84H4KnX0Mg9WV4p2qfNcy/isSjPVH/WW6/r6EneVM0g9SVF5aZaJu0qYxs9zbc9BqfoBDTwgoA2IYYemf7TWsw/lpDzf9VpGUlHmyzHinkdQVg2Ewj1qgp01zVG2GwAG7E8gOZmrjuMLhEbDYNg2IbTF4q3lU/2VPrb/wAwCtxvKhp4VTRpNpUqtY4quOhb8C9haZIAAsBYDYCUtPLz2j7m1Sjwq+GnPv0Xp3f8DIoW9tSTdmOrMerHnGZoxaVs0uSS2Rhk3Jty5iZpUxiYyBMYqETI3jEyBMLHRMmQJjXkSYh0PeK8iTGvCx0WXjgyAMdTEFDO2sUrLR4DoKvEDGjGTKqNPDmHo2kzcMYesAotBjZpG8V4govotLTVgoMe8Yyx3uLHUHeBhGXY3Xodx6CXEyDH+vpKpQUnfU0Ys88a07Ndnui2niKf40rf4DT19wZamOoD/wBvUf8A+atYeyWgLSBMj5b/APTLP8mPTHH7N+7NJviKqBakKeHW1v8Ah0Ae3986zLbU5iSzHdnOZvcxGQMcccY70KfEZcipvbstl/AmaVs0TSDSyzOojM0rLR2kDFY9JFmkC0ciQKxWPQxi0gWkisiVhY9LFmkSYiI1oWPQK8QMa0e0LHpHkgZCImFhRC8UjGgO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04" name="AutoShape 4" descr="data:image/jpeg;base64,/9j/4AAQSkZJRgABAQAAAQABAAD/2wCEAAkGBhQSEBQUEhQUFA8UEBQUEBQPFBAUEA8QFRQVFBUQFRQXHCYeFxkjGRQUHy8gIycpLCwsFR4xNTAqNSYrLCkBCQoKDgwOGA8PGikkHSUpLC0qLSwpKSwpLC0pKSkpLCwsLCksLCwpMCkpLDUpKi0qLCkqLCkpKS0pLCkpKSwpKf/AABEIANwA5QMBIgACEQEDEQH/xAAbAAABBQEBAAAAAAAAAAAAAAAEAAECAwUGB//EAEEQAAIBAgQEBAQDBQUHBQAAAAECAAMRBBIhMQVBUWETInGRBjKBoUKxwRQzUmLwU3KC0eEHIyRDktLxJURzoqP/xAAaAQACAwEBAAAAAAAAAAAAAAAAAQIDBAUG/8QALhEAAgIBAgQEBgIDAQAAAAAAAAECEQMSIQQxQVEFE3GxImGBkcHwodEUMuFS/9oADAMBAAIRAxEAPwDzTwD0jGmZvVcKLQNsPNlHFszMsWWaH7FeWrwi8dCsy7RWmuOCHraXUuELzufyhQrMMLLUwzHYGdRhuFL/AA6d5oU8Ko/CPaOhWcrhMDblc/lNXDYN+k3koy0JChajLRHH9GSIeaeSRZY6FqMSrXYbypcT1mhiUmZWWx0hQrCfGuJWZCmIfQp6bRkWwF6emsFqJNDEkA2JGugF9+wglRYA2CMkgUhBWRKQojYP4f8AVpE0YRliyRi1ApoSPgmG5I2SFCsD8PtGywwpEFjoWoECyWSH0qIMuTDCOhajNFA9Ipt08OIoUKyFelpA/AnSYjBQOphpXRq1GUtKEIeu0IOGkDhoCsgRmOm3eG0MIBvqY9CjYS68YrJgSSmVFog8BWEhpPxBBfEjeJAjYV4sg1WDmpImpHQWV13gNR0vYkAn+uUtxjkLmG6kHtbuOcxK1B2YMLDzXvso11lU5NbI08PjjN3J7FtfiZSou3hZwHNtSu1+0I4tiXy5V8pBOoJ1O4P5QDGqjMoDHUEG9gpJ2+2k0eH0/FWzaMiFW7lR5W73GnqJllKVbs7GHHj8z4I7NVy+z/fkZvFK7Oq1fxaMLC1ittPtaaiuHUMNmAI+vKB1/KpT8GbNa2zWtoYFh+K+Ecp1pX2G6X3K9R2jwTUdnyIeIcPLKlJc0a5SRKQhSGAZTdSLqRsRGKzoUecboG8OLJCMkiVjoWopyxZZdljZY6FqKSkY05fljZIEbK6ZtCVeVhZMCMVl6VIpXeKILO0xOFmbUwk6PFU7zNrU5XRq1GQ2FlTUZovTlJpQI6gPw4/hQo05ApHQrBisWSXlJErChWU5YxEsIkSI6FZWZWxljShzHQtQza6Hnp7znMTirC3MaTobzl+IL52H8x/MyjMqVm3gmnJpj8Lwniv5tha4632HppOnNDwQba20cqDlU9Cdh9Y3+zP4WbFPVqOSmEpZVqONC73zeCh62sSeQI5mdf8AEnxQvhtRoAJh1UqwUDKR/D/Me5+xnPcW2ekhkjCOy3PLuJV9dJlOs28Fwtq7kCwAF2ZtlHL3MGrcIcEg5PXMCv0trLFB1dGaeaLk4t7hHwvWPnpn5QA69rmzD66H3m4yTMwdalQUqoZ3OrsfKCRsBvYC595DFceKi4RfrmOs2wmoRSbOHnxTy5XKC2ZqZY2WZvCOOGo+SooVjfIVvlYj8JB2Nr+01ssujJSVow5ccsUtMinLFklpWRIkirUV5Y1pYRIkR0KyNoo9oxEKFY94pGKOgs9HqPBnSRw2JDCEFZXRp1AVSnKTRmiaUb9nhRHUZxoyBozSNCRNCOhWZhoyBozSajKnpQoVmc1KVNTh7pB3SMVgNRYO4h1VYJUEBWDEQChwB8VjkoU9DWIYta4pIP3lQjsB9SQOc0WE7P4dw64PBNinH++rKQhI1SgDoATsWYZuegXSUZ2lE38ApSy7cuo3xDxCnhKCYLCjLTRbbi5/idurMSSb8+QnJVsKStt77a8+plNbFtUfxWv535jS2wAPabjU/wDd36TAk5Oj0M5xxQ1Pm+RzgwvhK2ty1s38Ol7DvvAFw1Ss5Wmt7fMToif3m/TeaXEjoT2M6ajg0oUKSi2VqYe41zsd3J56/a0eSenZFfD4lkblI4DF8AqIfO6gc8gZiB2va8yq9IhsqsHufKdFuempsPedXxrE3YicbX1Y+p+0jFtl84RXJHR0cMyqtR6IprTYO7KxeowGgVVBO5I6bzWw9UOoYAjswsynof65znOG4+rWyYfxvDQEnM2tgLHbmdBv0mzgcRVLtmAaiXKo/wDzGcXsWG2oXYAW0mrBlqWlnL8Q4OMsfmY7tenLdsNKyBWXWkCJ0KPN2VWkSJYRIkQFZWRGkyJAxisjaKSigKzr+GUOZmxTSCYBbqLTToU5WaLIijH8GFrSkzRgKwA0ZW1KaBpSp6cYrM56cHqJNKpTgtVIUKzNqJB3WH1EgtRY6FZn1xAqgmhXECqCFCsXDcAa1ZKY3d1T0B3P0Fz9Jr/7SeI+enhqdlXyra40RRYXPtv0lnwFh74qpUNrUKBfUA+dzkU69g88/wDjzipfEPbctkW21t2It6iczNJub+x6vgsahghXXd/X/gdga5xFZSNKFE5aag6Myi1/1PrOqrU/KB277zA+EcESUpp6X5k8z2F769tNiZ1PEcIFNhbTTygX9yZz223zPUY4xxwpRt9X+PRfI5jiFGTo8XAUI4YhRamRYkKPwEc7H7S/HJpr6dTeZmIo6Ac73GmwIte3pLkm0c/JPHFvp9K/fqBcax4a2RTe+7C3t1mBikO+XKO+/wBek6GphwL9eZO/vM/EUxIqZbLhNrct/wB+5h3INwdRsROx+GcEBQWodXqFnuSTlBOUADYaDffWcpiadjO54Hb9lo5dvDA/xAkMPe86HCpOV/I8z4u5QxKK6vf7F5EraXkStxOkeZspMgRJmRMBWQMiZMyJgIgYo9ooAdjwFza3KdJSWc1wI2Hra06GjV1EhRdZo00lvhRUBLzINjA3pyh0hzrKHWSTI2AVUgdVZp1acCq05IVmdVWC1Fh9VIHUWMVmbiBAKk0cQJn1YCs6T4VQU8Hia1/M7rT3A8tNc2nXWofaePcQY1MVc6gZmPUlmO3fQT2BX8PgwN7Z2qudtfMV/SePUhesbgHQWudiAAfznIzv4pHtPDovRiXp/Z6F8DuEbYAkctvpOhx6amcp8M7idbil7/b/ADnOS3tnqsjqNRXsYOOTb1P5D/OZlRAcQ45Ft+hU3/IkfSbOOXb6m59R/wBszMNpUDNazMWJOwA0v+v1mm6RyGm5avn+V+UDY/h5XXkDb0vMLEidzjKQOHcnmNJw+L5zNjm3zOxmxRgmktnv9f3f7mNipsfB/ESrmi3yvdk7OBcgdiB9hMfFHWNw6tlrU2BsRVU/TMAZ0MMtLUjy3G4lljKD/X0PQyJBllzjU+sgRO0eHsFdZURCnSUMICKjImSMiTABrxRjHgB0vAalwvYD8p01NtQZw/BMRZhOq/bfl9bSJOzqsJ8stmXheMra2vaXLxAE7ypxbZK1QY0peMcSJU9aSUWRsVSBVZZUrQapUllCKKsCrQqq8DrGAjOxMz68PxBmfWMYG/xd7cGojX9055WN3c8/0nmOJoWWgw/smBNhrZufuJ6fx4f+kUbbfs+undpwdTC3wVN/4N/7rEg39hOS46vMXr7nr8eXyv8AHlfVL7xaNP4YYArc/wCs6+tVnn3DquRh063nYNXuoPYfWc+qPU+Y5KkU4tgx30tc26cl9hc+sz6pF0U661CR/LmA/WEV6w11/LQD/wAzLqV/OT0VbfVix/SSk9rKMcN1Hq0/dP8ABZW4jlpGmQbA6G6/kTc9bjrOcxT7w7GV/NfcFbEHXnvb2mRi3tt7f1tIJb2aJNxjXRWl+P4M7FNrKTUs1xsLW+hB/Qx6j6/17SFEXdR1cA97sB+s1JdDhzlu5HqDtrIZo1RtT6ysmd48Ai6U1qYiFSQr1Ihg7yBjsZGACijR4AXYF7NNp8RdfqJhYc+Ye00c+kBmjh8cw5wyjjzeYqvLVqwA6FOKGWDiJnPivLFxEBG9+2StsTMkYqMcTADRetB6taBtiZU9eMCVZoBVMtd5Q0AOl4tTzcJo9fBYeztMDgtEfsqKRcFCCOxJvO0ThGfhlBS6jNSLa30DEtt2vOU4YLIU38Nitxs1yTcTn4GvNl9fc9Dx0X/h42umn2r3OV4hQNCoVOy7d13H2Im1g8dekO2ms1OJ8KWsvJagWyvlzWB/CRzF/ac2aD0QVqArroQCabejdO28y5+GcG2uR2PD/FY54KM38fX5+hdicVfQ7W17npM/EVvM2tiALdJVi8XbmfeZlXE+b1H6zM1SOpCdyUn+2X18X10PMWmZisRFiMRM7EVoRRLPN0M9WaPw3Qz4qn0Tzt2C6gH/ABETFLddu+mk7b4X4YaVIuwtUq2JHNU3Uepvf2m3BDVNHnuOzrFhfd7L9+RvmpIF5WXkSZ1TyJNnkC8YmQgArxRRQGKKKKAFlAeYe/tNJaV103tM/D/MPrNTDm0BFOo3EcvNJaYMHrcP6e0ABg8mHjHCP0/ylT0iPmJ9FkXJIsjjci41gNyJA4sdz6CUlgNlJ9T/AJRB25IPaVvIzTHh49WTONHQ/aRON/l+/wDpHFKqdgPYS6lw6q2+g+kjrkWeRj7AjYs/w/eR8ZyPKl9DteblDhFtzcwv9nsNNNItch+RDsdnhceqYWkmTNlw9Nbr4W+QX+ZhbW84GsStaoQPm3DZdCO6m07QuTQT5jekmi+ME+UallzAn2nEY1z4tvycEe1gZgg2sifzPQ5oRlgaa2r2LGxh6D3MinECLgqpUizBrkH1HODVL9ZSwPWb9cu55/yYdgTiHB6L3ITITv4LWH/SwKj6ATnsZ8NsPkcMBsKgs3uNPtOkdT1lNRT6ymWOMuaNmLicuL/WT+u/ucHjqDp84K+o0PodjI8M4FXxLEUVBC2zuxASmDexJ35HQAnSdlVw5II3HMGxBgxwORWCgKp1YJ5VYgWBYDe2szywad0dKHiDyNRmjnafBUo4qktSotW9QBhT2zdTfdb2vtOzLXnC8VJRlcaFWBFtNuU6pGNgRoCAR6EXmjhZUmjneK4nKUZX0DSY15Stc85YDNydnCcWh7xRRRkRRRRoAPFFFACSNYzXpTGmzhTpAQfhtofTW41gGHh9OA0J6N5S2Bh1NITToDvK3Fl0ZpczD/Ye0Ip4HtNkYVe9/WWrg17+4kHBlyzwMdcPJeDNc4Bep+0g2C7+4/1i0Mms8O5nhNJVWaGVqJ5FfvM3FU2HQ/WLQ+xNZYdzcwNQHDL0AOc6cmIC5mTKpt1dZynGtKgbTLfezewIZ1+83fhy5V1I1DhrjUhCNdQpNrqfxUxr815m/EPDmK+ICpP8e4F9f3hzJ/8AtftME1pmz0OBrJhVdq/BjvUlD1I6oxFwLg8wVIPpYn85FsO3T3Im2mzhOai6bKnqQd6kJbCN295Q+DPUfePQ+xDzYLqDmpIl76MfKdG52U6E29Jd+x/zfb/WL9kHUn2Eflsi88O51dL4bwNEFcMtXG4qwB8NfFFMgdQAlK9wfM15x+Kw1SjWdagCMxutPOlRlA3uUJA9Lz0/4HXEVsGKVFqeGw9O6NURBUxFdySzkKfKh1HmIa85L424FToVAaYqVKucCo9apnci+tkUBUmGPwTo7+RrPgbXVX+TncwjhekkaI7+8bJadNRaPKymmPeKMIjJlQrxoooCFFFaKAyU1cG+0yofg20EYjcwtIsbD110AHNiToAOphwxIXSki1X51K+ZaCn+SmtmqepyiA038tvTN/MR17Dp9ZfSaVNOT57GmMo4lyTl8+S+nV+ofhK1YMGapSIH4Ew1JKZ/l3LW+s063EMw/dUwb/MnlsoGi29fymVRaEZ4nhj0v7k48blX+1NdmlX8UJMT5sraNb6MOoP6Qqm8Aeh4ug0qDWmerDUL9dbRsPxJSFBYBzpl/Fm6W5QhJp6Jc/cM2KMoLNi5cmuz/rsahqyiriINUxMEq4qXGMvq4iZuIxF4q2IgLVIAaHDscEqa/KwKm9rAnZjdWGh55T2mxx3AVXVmTU20cLmNtgPFqFvdWA7Tk2aTx3HsRUApPUfwRSKJluAtlGRiRub3GvRZh4qHKR3vCc3PE/VfkDwVQ2ZWN3VyDc5jr3585cXg6UWU+YZRYkaEBiQmYAdA1zc23tJVCRbubC3WxNvYSzDlSxrV6GbjOEnLiJeWrvf0sWIxKqLsbA6XsbfaDtXUjRgR2N5LjdL/AIIVb6jECkV5i9MuG+zCZHB8Yuoba0qfFu9ka4+Ew0q5O+vIOr4kKLkG3Ow/SQp4tG+VgexuD7GVcRxaGmwG9t5gYPigVhfbneRXFT60WPwrC1s3/H9HYUOIVAjUlqOtGpc1BTZkVrjLfMO3flIYal4eGUMSWsti2hZc5CEjqUAPvMnCcRVbNd3YqAadGkARfYeJbVrdSIdWY1GV30KklKYIKU7jKCxHzPl57C+nWRTeWadFkow4PDKLk3a2T9KEZEx2kCZ0jzArxjGvGJgFDxRrxXiHRK8USxQCiUJwTfnBby7DNqZIibuGfSFI0zsO8NRogNCk8ma0CWpHNSMC2q9+ZU3uCptr/QgQoJSrta5zoKibWUsLkADnuL9o71JDGITTpPb93UKMRvkqXZb9r5/eZ8yqp9n7nQ4Nuanh7p16rdF9TFQdq0n+zxzRmg54OzmVmFGnK2SIYOZRjcP4lNkJtmHlP8DjVag7ggQthKzFJKSpk4TlCSlF00UVuNUrDx28OsoswqIxVzf5ly6HrdT9OmbxHjdMglcQz1M2ZEC2pqNbgkLvl6nnNe8rwPw4MRXC00vVqHXkgWwDO1vw23636mYZ8M1umd7D4pGTqUXfy3s5nF8U8TCkg3F9f7y3H5H7zmsJxQqddp6V8ffDWEo06WGwIAxCgisQTlqXAuzm5ym409bTk+G/BwAzVzmPJEJyjuzDf6TPDHKb2N+XiceFfG9+3Ux63GhrKuE8DqVzmvkpX+c317IOZ+07JOEUV+WjTFueQE//AGvLmmqPDb/Ezl5fFW1WONPuwHCcHp08p1Z12Z2bfrlBsIcGkDGBmqMVHkjk5Mk8jubsmxkCYmMgTJFdCvGvGJjXiHRKKRvHvAdFimKRzWjQsdFksoNrK49M6j1kio1qLw6mZmUWh6NpAKL80kHlF4s0AouordprUcMGV6f9qmVdP+YPMn3BH+KY+GOsONbnseXY9ZGUVKLTLcU3jmproRoEFRe9xo3YiM5EpxdazZ/wv84H4KnX0Mg9WV4p2qfNcy/isSjPVH/WW6/r6EneVM0g9SVF5aZaJu0qYxs9zbc9BqfoBDTwgoA2IYYemf7TWsw/lpDzf9VpGUlHmyzHinkdQVg2Ewj1qgp01zVG2GwAG7E8gOZmrjuMLhEbDYNg2IbTF4q3lU/2VPrb/wAwCtxvKhp4VTRpNpUqtY4quOhb8C9haZIAAsBYDYCUtPLz2j7m1Sjwq+GnPv0Xp3f8DIoW9tSTdmOrMerHnGZoxaVs0uSS2Rhk3Jty5iZpUxiYyBMYqETI3jEyBMLHRMmQJjXkSYh0PeK8iTGvCx0WXjgyAMdTEFDO2sUrLR4DoKvEDGjGTKqNPDmHo2kzcMYesAotBjZpG8V4govotLTVgoMe8Yyx3uLHUHeBhGXY3Xodx6CXEyDH+vpKpQUnfU0Ys88a07Ndnui2niKf40rf4DT19wZamOoD/wBvUf8A+atYeyWgLSBMj5b/APTLP8mPTHH7N+7NJviKqBakKeHW1v8Ah0Ae3986zLbU5iSzHdnOZvcxGQMcccY70KfEZcipvbstl/AmaVs0TSDSyzOojM0rLR2kDFY9JFmkC0ciQKxWPQxi0gWkisiVhY9LFmkSYiI1oWPQK8QMa0e0LHpHkgZCImFhRC8UjGgO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7498079" y="160338"/>
            <a:ext cx="2685367" cy="3356708"/>
          </a:xfrm>
          <a:prstGeom prst="rect">
            <a:avLst/>
          </a:prstGeom>
        </p:spPr>
      </p:pic>
    </p:spTree>
    <p:extLst>
      <p:ext uri="{BB962C8B-B14F-4D97-AF65-F5344CB8AC3E}">
        <p14:creationId xmlns:p14="http://schemas.microsoft.com/office/powerpoint/2010/main" val="373882551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idx="4294967295"/>
          </p:nvPr>
        </p:nvSpPr>
        <p:spPr>
          <a:xfrm>
            <a:off x="800100" y="-152400"/>
            <a:ext cx="10363200" cy="1295400"/>
          </a:xfrm>
        </p:spPr>
        <p:txBody>
          <a:bodyPr/>
          <a:lstStyle/>
          <a:p>
            <a:r>
              <a:rPr lang="en-US" altLang="en-US" dirty="0" err="1">
                <a:solidFill>
                  <a:schemeClr val="tx1"/>
                </a:solidFill>
              </a:rPr>
              <a:t>Heartmate</a:t>
            </a:r>
            <a:r>
              <a:rPr lang="en-US" altLang="en-US" dirty="0">
                <a:solidFill>
                  <a:schemeClr val="tx1"/>
                </a:solidFill>
              </a:rPr>
              <a:t> II                    </a:t>
            </a:r>
            <a:r>
              <a:rPr lang="en-US" altLang="en-US" sz="2000" dirty="0">
                <a:solidFill>
                  <a:schemeClr val="tx1"/>
                </a:solidFill>
              </a:rPr>
              <a:t>https://www.youtube.com/watch?v=YBxDhUzSrsk </a:t>
            </a:r>
            <a:endParaRPr lang="en-US" altLang="en-US" dirty="0">
              <a:solidFill>
                <a:schemeClr val="tx1"/>
              </a:solidFill>
            </a:endParaRPr>
          </a:p>
        </p:txBody>
      </p:sp>
      <p:sp>
        <p:nvSpPr>
          <p:cNvPr id="13316" name="Rectangle 4"/>
          <p:cNvSpPr>
            <a:spLocks noGrp="1" noRot="1" noChangeArrowheads="1"/>
          </p:cNvSpPr>
          <p:nvPr>
            <p:ph type="body" sz="half" idx="4294967295"/>
          </p:nvPr>
        </p:nvSpPr>
        <p:spPr>
          <a:xfrm>
            <a:off x="6203952" y="1600201"/>
            <a:ext cx="5378449" cy="4525963"/>
          </a:xfrm>
        </p:spPr>
        <p:txBody>
          <a:bodyPr/>
          <a:lstStyle/>
          <a:p>
            <a:pPr eaLnBrk="1" hangingPunct="1">
              <a:defRPr/>
            </a:pPr>
            <a:endParaRPr lang="en-US" sz="2800">
              <a:effectLst>
                <a:outerShdw blurRad="38100" dist="38100" dir="2700000" algn="tl">
                  <a:srgbClr val="C0C0C0"/>
                </a:outerShdw>
              </a:effectLst>
            </a:endParaRPr>
          </a:p>
        </p:txBody>
      </p:sp>
      <p:pic>
        <p:nvPicPr>
          <p:cNvPr id="4100" name="Picture 5" descr="heartmate II"/>
          <p:cNvPicPr>
            <a:picLocks noGrp="1" noChangeAspect="1" noChangeArrowheads="1"/>
          </p:cNvPicPr>
          <p:nvPr>
            <p:ph type="clipArt" sz="half" idx="4294967295"/>
          </p:nvPr>
        </p:nvPicPr>
        <p:blipFill>
          <a:blip r:embed="rId2" cstate="print">
            <a:extLst>
              <a:ext uri="{28A0092B-C50C-407E-A947-70E740481C1C}">
                <a14:useLocalDpi xmlns:a14="http://schemas.microsoft.com/office/drawing/2010/main" val="0"/>
              </a:ext>
            </a:extLst>
          </a:blip>
          <a:srcRect l="18518"/>
          <a:stretch>
            <a:fillRect/>
          </a:stretch>
        </p:blipFill>
        <p:spPr>
          <a:xfrm>
            <a:off x="596900" y="1117600"/>
            <a:ext cx="5384800" cy="5257800"/>
          </a:xfrm>
        </p:spPr>
      </p:pic>
      <p:pic>
        <p:nvPicPr>
          <p:cNvPr id="4101" name="Picture 6" descr="heartmate II xr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00" y="1066800"/>
            <a:ext cx="5384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ttps://encrypted-tbn2.gstatic.com/images?q=tbn:ANd9GcTNC7P6r9_cKOStT5Ag7MCHuyFafUf-mVuL1QMxARCnrGxJcOsh5g"/>
          <p:cNvPicPr>
            <a:picLocks noChangeAspect="1" noChangeArrowheads="1"/>
          </p:cNvPicPr>
          <p:nvPr/>
        </p:nvPicPr>
        <p:blipFill>
          <a:blip r:embed="rId4" cstate="print"/>
          <a:srcRect/>
          <a:stretch>
            <a:fillRect/>
          </a:stretch>
        </p:blipFill>
        <p:spPr bwMode="auto">
          <a:xfrm>
            <a:off x="4610101" y="4589462"/>
            <a:ext cx="2889250" cy="2164150"/>
          </a:xfrm>
          <a:prstGeom prst="rect">
            <a:avLst/>
          </a:prstGeom>
          <a:noFill/>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546100" y="-254000"/>
            <a:ext cx="10972800" cy="1143000"/>
          </a:xfrm>
        </p:spPr>
        <p:txBody>
          <a:bodyPr/>
          <a:lstStyle/>
          <a:p>
            <a:pPr eaLnBrk="1" hangingPunct="1"/>
            <a:r>
              <a:rPr lang="en-US" altLang="en-US" dirty="0"/>
              <a:t>Components</a:t>
            </a:r>
          </a:p>
        </p:txBody>
      </p:sp>
      <p:sp>
        <p:nvSpPr>
          <p:cNvPr id="5123" name="Content Placeholder 1"/>
          <p:cNvSpPr>
            <a:spLocks noGrp="1"/>
          </p:cNvSpPr>
          <p:nvPr>
            <p:ph idx="1"/>
          </p:nvPr>
        </p:nvSpPr>
        <p:spPr>
          <a:xfrm>
            <a:off x="546100" y="1143000"/>
            <a:ext cx="10972800" cy="5715000"/>
          </a:xfrm>
        </p:spPr>
        <p:txBody>
          <a:bodyPr/>
          <a:lstStyle/>
          <a:p>
            <a:pPr marL="273050" eaLnBrk="1" hangingPunct="1"/>
            <a:r>
              <a:rPr lang="en-US" altLang="en-US" sz="2800" dirty="0"/>
              <a:t>Power Module</a:t>
            </a:r>
          </a:p>
          <a:p>
            <a:pPr marL="273050" eaLnBrk="1" hangingPunct="1"/>
            <a:r>
              <a:rPr lang="en-US" altLang="en-US" sz="2800" dirty="0"/>
              <a:t>Patient Cable</a:t>
            </a:r>
          </a:p>
          <a:p>
            <a:pPr marL="273050" eaLnBrk="1" hangingPunct="1"/>
            <a:r>
              <a:rPr lang="en-US" altLang="en-US" sz="2800" dirty="0"/>
              <a:t>Battery Charger</a:t>
            </a:r>
          </a:p>
          <a:p>
            <a:pPr marL="273050" eaLnBrk="1" hangingPunct="1"/>
            <a:r>
              <a:rPr lang="en-US" altLang="en-US" sz="2800" dirty="0"/>
              <a:t>Batteries and clips</a:t>
            </a:r>
          </a:p>
          <a:p>
            <a:pPr marL="273050"/>
            <a:r>
              <a:rPr lang="en-US" altLang="en-US" sz="2800" dirty="0"/>
              <a:t>System Monitor (inpatient use)</a:t>
            </a:r>
          </a:p>
          <a:p>
            <a:pPr marL="273050"/>
            <a:r>
              <a:rPr lang="en-US" altLang="en-US" sz="2800" dirty="0"/>
              <a:t>Display Module (home with the patient if using EPC controller)</a:t>
            </a:r>
          </a:p>
          <a:p>
            <a:pPr marL="273050" eaLnBrk="1" hangingPunct="1"/>
            <a:endParaRPr lang="en-US" altLang="en-US" sz="2800" dirty="0"/>
          </a:p>
          <a:p>
            <a:pPr marL="273050" eaLnBrk="1" hangingPunct="1"/>
            <a:endParaRPr lang="en-US" altLang="en-US" dirty="0"/>
          </a:p>
        </p:txBody>
      </p:sp>
      <p:sp>
        <p:nvSpPr>
          <p:cNvPr id="5124"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A1CD31B-06F1-4827-96F0-4B94D3B341DB}" type="slidenum">
              <a:rPr lang="en-US" altLang="en-US" sz="1400" smtClean="0"/>
              <a:pPr eaLnBrk="1" hangingPunct="1">
                <a:spcBef>
                  <a:spcPct val="0"/>
                </a:spcBef>
                <a:buFontTx/>
                <a:buNone/>
              </a:pPr>
              <a:t>15</a:t>
            </a:fld>
            <a:endParaRPr lang="en-US" altLang="en-US" sz="1400"/>
          </a:p>
        </p:txBody>
      </p:sp>
      <p:pic>
        <p:nvPicPr>
          <p:cNvPr id="5125" name="Picture 10" descr="Image_4193"/>
          <p:cNvPicPr>
            <a:picLocks noChangeAspect="1" noChangeArrowheads="1"/>
          </p:cNvPicPr>
          <p:nvPr/>
        </p:nvPicPr>
        <p:blipFill>
          <a:blip r:embed="rId2" cstate="print">
            <a:extLst>
              <a:ext uri="{28A0092B-C50C-407E-A947-70E740481C1C}">
                <a14:useLocalDpi xmlns:a14="http://schemas.microsoft.com/office/drawing/2010/main" val="0"/>
              </a:ext>
            </a:extLst>
          </a:blip>
          <a:srcRect l="7777" t="33333" r="11111"/>
          <a:stretch>
            <a:fillRect/>
          </a:stretch>
        </p:blipFill>
        <p:spPr bwMode="auto">
          <a:xfrm>
            <a:off x="4483212" y="517524"/>
            <a:ext cx="2650067" cy="132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12" descr="Image_4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4613" y="2306639"/>
            <a:ext cx="2647951" cy="1322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14" descr="Image_41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465" y="2205038"/>
            <a:ext cx="2840567" cy="1423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8" name="Picture 5" descr="Monitor"/>
          <p:cNvPicPr>
            <a:picLocks noChangeAspect="1" noChangeArrowheads="1"/>
          </p:cNvPicPr>
          <p:nvPr/>
        </p:nvPicPr>
        <p:blipFill>
          <a:blip r:embed="rId5" cstate="print">
            <a:extLst>
              <a:ext uri="{28A0092B-C50C-407E-A947-70E740481C1C}">
                <a14:useLocalDpi xmlns:a14="http://schemas.microsoft.com/office/drawing/2010/main" val="0"/>
              </a:ext>
            </a:extLst>
          </a:blip>
          <a:srcRect r="2116" b="9819"/>
          <a:stretch>
            <a:fillRect/>
          </a:stretch>
        </p:blipFill>
        <p:spPr bwMode="auto">
          <a:xfrm>
            <a:off x="8457978" y="265114"/>
            <a:ext cx="245956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 descr="DisMod_Lg"/>
          <p:cNvPicPr>
            <a:picLocks noChangeAspect="1" noChangeArrowheads="1"/>
          </p:cNvPicPr>
          <p:nvPr/>
        </p:nvPicPr>
        <p:blipFill>
          <a:blip r:embed="rId6" cstate="print">
            <a:extLst>
              <a:ext uri="{28A0092B-C50C-407E-A947-70E740481C1C}">
                <a14:useLocalDpi xmlns:a14="http://schemas.microsoft.com/office/drawing/2010/main" val="0"/>
              </a:ext>
            </a:extLst>
          </a:blip>
          <a:srcRect b="12680"/>
          <a:stretch>
            <a:fillRect/>
          </a:stretch>
        </p:blipFill>
        <p:spPr bwMode="auto">
          <a:xfrm>
            <a:off x="8248652" y="4572000"/>
            <a:ext cx="345863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a:r>
              <a:rPr lang="en-US" altLang="en-US" dirty="0"/>
              <a:t>Controllers</a:t>
            </a:r>
          </a:p>
        </p:txBody>
      </p:sp>
      <p:sp>
        <p:nvSpPr>
          <p:cNvPr id="6147" name="Text Placeholder 3"/>
          <p:cNvSpPr>
            <a:spLocks noGrp="1"/>
          </p:cNvSpPr>
          <p:nvPr>
            <p:ph type="body" idx="1"/>
          </p:nvPr>
        </p:nvSpPr>
        <p:spPr>
          <a:xfrm>
            <a:off x="940032" y="1928065"/>
            <a:ext cx="4498848" cy="685800"/>
          </a:xfrm>
        </p:spPr>
        <p:txBody>
          <a:bodyPr/>
          <a:lstStyle/>
          <a:p>
            <a:pPr algn="ctr"/>
            <a:r>
              <a:rPr lang="en-US" altLang="en-US" dirty="0"/>
              <a:t>HMII EPC System Controller</a:t>
            </a:r>
          </a:p>
          <a:p>
            <a:pPr algn="ctr"/>
            <a:r>
              <a:rPr lang="en-US" altLang="en-US" dirty="0"/>
              <a:t>(‘old’ controller)</a:t>
            </a:r>
          </a:p>
        </p:txBody>
      </p:sp>
      <p:sp>
        <p:nvSpPr>
          <p:cNvPr id="6148" name="Text Placeholder 5"/>
          <p:cNvSpPr>
            <a:spLocks noGrp="1"/>
          </p:cNvSpPr>
          <p:nvPr>
            <p:ph type="body" sz="quarter" idx="3"/>
          </p:nvPr>
        </p:nvSpPr>
        <p:spPr>
          <a:xfrm>
            <a:off x="6817659" y="1847056"/>
            <a:ext cx="4498848" cy="685800"/>
          </a:xfrm>
        </p:spPr>
        <p:txBody>
          <a:bodyPr/>
          <a:lstStyle/>
          <a:p>
            <a:pPr algn="ctr"/>
            <a:r>
              <a:rPr lang="en-US" altLang="en-US" dirty="0"/>
              <a:t>HMII Pocket controller</a:t>
            </a:r>
          </a:p>
        </p:txBody>
      </p:sp>
      <p:pic>
        <p:nvPicPr>
          <p:cNvPr id="6150" name="Picture 4"/>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5971117" y="2779713"/>
            <a:ext cx="5899149" cy="3111500"/>
          </a:xfrm>
        </p:spPr>
      </p:pic>
      <p:pic>
        <p:nvPicPr>
          <p:cNvPr id="4" name="Picture 3"/>
          <p:cNvPicPr>
            <a:picLocks noChangeAspect="1"/>
          </p:cNvPicPr>
          <p:nvPr/>
        </p:nvPicPr>
        <p:blipFill>
          <a:blip r:embed="rId4"/>
          <a:stretch>
            <a:fillRect/>
          </a:stretch>
        </p:blipFill>
        <p:spPr>
          <a:xfrm>
            <a:off x="600635" y="2905218"/>
            <a:ext cx="4838245" cy="2820943"/>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7" y="160065"/>
            <a:ext cx="10515600" cy="1325563"/>
          </a:xfrm>
        </p:spPr>
        <p:txBody>
          <a:bodyPr anchor="ctr"/>
          <a:lstStyle/>
          <a:p>
            <a:r>
              <a:rPr lang="en-US" dirty="0"/>
              <a:t>Viewing VAD parameters - </a:t>
            </a:r>
            <a:r>
              <a:rPr lang="en-US" dirty="0" err="1"/>
              <a:t>HeartMate</a:t>
            </a:r>
            <a:r>
              <a:rPr lang="en-US" dirty="0"/>
              <a:t> II/III</a:t>
            </a:r>
          </a:p>
        </p:txBody>
      </p:sp>
      <p:pic>
        <p:nvPicPr>
          <p:cNvPr id="4" name="Content Placeholder 3"/>
          <p:cNvPicPr>
            <a:picLocks noGrp="1" noChangeAspect="1"/>
          </p:cNvPicPr>
          <p:nvPr>
            <p:ph idx="1"/>
          </p:nvPr>
        </p:nvPicPr>
        <p:blipFill>
          <a:blip r:embed="rId3"/>
          <a:stretch>
            <a:fillRect/>
          </a:stretch>
        </p:blipFill>
        <p:spPr>
          <a:xfrm>
            <a:off x="3570378" y="1289266"/>
            <a:ext cx="3927838" cy="1879146"/>
          </a:xfrm>
          <a:prstGeom prst="rect">
            <a:avLst/>
          </a:prstGeom>
        </p:spPr>
      </p:pic>
      <p:sp>
        <p:nvSpPr>
          <p:cNvPr id="5" name="TextBox 4"/>
          <p:cNvSpPr txBox="1"/>
          <p:nvPr/>
        </p:nvSpPr>
        <p:spPr>
          <a:xfrm>
            <a:off x="8322392" y="1150922"/>
            <a:ext cx="2743200" cy="1477328"/>
          </a:xfrm>
          <a:prstGeom prst="rect">
            <a:avLst/>
          </a:prstGeom>
          <a:noFill/>
        </p:spPr>
        <p:txBody>
          <a:bodyPr wrap="square" rtlCol="0">
            <a:spAutoFit/>
          </a:bodyPr>
          <a:lstStyle/>
          <a:p>
            <a:r>
              <a:rPr lang="en-US" dirty="0"/>
              <a:t>Display button</a:t>
            </a:r>
          </a:p>
          <a:p>
            <a:r>
              <a:rPr lang="en-US" dirty="0"/>
              <a:t>- Continue to press this button to scroll </a:t>
            </a:r>
            <a:r>
              <a:rPr lang="en-US" dirty="0">
                <a:solidFill>
                  <a:schemeClr val="accent6">
                    <a:lumMod val="75000"/>
                  </a:schemeClr>
                </a:solidFill>
              </a:rPr>
              <a:t>through </a:t>
            </a:r>
            <a:r>
              <a:rPr lang="en-US" b="1" u="sng" dirty="0">
                <a:solidFill>
                  <a:schemeClr val="accent6">
                    <a:lumMod val="75000"/>
                  </a:schemeClr>
                </a:solidFill>
              </a:rPr>
              <a:t>5 screens </a:t>
            </a:r>
            <a:r>
              <a:rPr lang="en-US" dirty="0"/>
              <a:t>to acquire parameters for HM</a:t>
            </a:r>
          </a:p>
        </p:txBody>
      </p:sp>
      <p:cxnSp>
        <p:nvCxnSpPr>
          <p:cNvPr id="7" name="Straight Arrow Connector 6"/>
          <p:cNvCxnSpPr/>
          <p:nvPr/>
        </p:nvCxnSpPr>
        <p:spPr>
          <a:xfrm flipH="1">
            <a:off x="7216403" y="1741497"/>
            <a:ext cx="1105989" cy="327353"/>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8" name="TextBox 7"/>
          <p:cNvSpPr txBox="1"/>
          <p:nvPr/>
        </p:nvSpPr>
        <p:spPr>
          <a:xfrm>
            <a:off x="919418" y="1351676"/>
            <a:ext cx="2760617" cy="1754326"/>
          </a:xfrm>
          <a:prstGeom prst="rect">
            <a:avLst/>
          </a:prstGeom>
          <a:noFill/>
        </p:spPr>
        <p:txBody>
          <a:bodyPr wrap="square" rtlCol="0">
            <a:spAutoFit/>
          </a:bodyPr>
          <a:lstStyle/>
          <a:p>
            <a:r>
              <a:rPr lang="en-US" dirty="0"/>
              <a:t>1. Speed (rpm)</a:t>
            </a:r>
          </a:p>
          <a:p>
            <a:r>
              <a:rPr lang="en-US" dirty="0"/>
              <a:t>2. Flow (L/min)</a:t>
            </a:r>
          </a:p>
          <a:p>
            <a:r>
              <a:rPr lang="en-US" dirty="0"/>
              <a:t>3. PI (Pulse Index)</a:t>
            </a:r>
          </a:p>
          <a:p>
            <a:r>
              <a:rPr lang="en-US" dirty="0"/>
              <a:t>4. Power (W)</a:t>
            </a:r>
          </a:p>
          <a:p>
            <a:r>
              <a:rPr lang="en-US" dirty="0"/>
              <a:t>5. Last screen will state “backup battery charged”</a:t>
            </a:r>
          </a:p>
        </p:txBody>
      </p:sp>
      <p:pic>
        <p:nvPicPr>
          <p:cNvPr id="9" name="Picture 8"/>
          <p:cNvPicPr>
            <a:picLocks noChangeAspect="1"/>
          </p:cNvPicPr>
          <p:nvPr/>
        </p:nvPicPr>
        <p:blipFill>
          <a:blip r:embed="rId4"/>
          <a:stretch>
            <a:fillRect/>
          </a:stretch>
        </p:blipFill>
        <p:spPr>
          <a:xfrm>
            <a:off x="827442" y="3654706"/>
            <a:ext cx="3133757" cy="1678798"/>
          </a:xfrm>
          <a:prstGeom prst="rect">
            <a:avLst/>
          </a:prstGeom>
        </p:spPr>
      </p:pic>
      <p:cxnSp>
        <p:nvCxnSpPr>
          <p:cNvPr id="14" name="Straight Connector 13"/>
          <p:cNvCxnSpPr/>
          <p:nvPr/>
        </p:nvCxnSpPr>
        <p:spPr>
          <a:xfrm>
            <a:off x="732849" y="3297248"/>
            <a:ext cx="10887739" cy="106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a:srcRect l="48610" t="16913" r="388" b="27607"/>
          <a:stretch/>
        </p:blipFill>
        <p:spPr>
          <a:xfrm>
            <a:off x="8948048" y="4235271"/>
            <a:ext cx="1690576" cy="882503"/>
          </a:xfrm>
          <a:prstGeom prst="rect">
            <a:avLst/>
          </a:prstGeom>
        </p:spPr>
      </p:pic>
      <p:pic>
        <p:nvPicPr>
          <p:cNvPr id="16" name="Picture 15"/>
          <p:cNvPicPr>
            <a:picLocks noChangeAspect="1"/>
          </p:cNvPicPr>
          <p:nvPr/>
        </p:nvPicPr>
        <p:blipFill>
          <a:blip r:embed="rId6"/>
          <a:stretch>
            <a:fillRect/>
          </a:stretch>
        </p:blipFill>
        <p:spPr>
          <a:xfrm>
            <a:off x="3680035" y="3837410"/>
            <a:ext cx="4509441" cy="1357342"/>
          </a:xfrm>
          <a:prstGeom prst="rect">
            <a:avLst/>
          </a:prstGeom>
        </p:spPr>
      </p:pic>
      <p:sp>
        <p:nvSpPr>
          <p:cNvPr id="3" name="Rectangle 2"/>
          <p:cNvSpPr/>
          <p:nvPr/>
        </p:nvSpPr>
        <p:spPr>
          <a:xfrm>
            <a:off x="995608" y="5820727"/>
            <a:ext cx="10870572" cy="646331"/>
          </a:xfrm>
          <a:prstGeom prst="rect">
            <a:avLst/>
          </a:prstGeom>
        </p:spPr>
        <p:txBody>
          <a:bodyPr wrap="square">
            <a:spAutoFit/>
          </a:bodyPr>
          <a:lstStyle/>
          <a:p>
            <a:r>
              <a:rPr lang="en-US" dirty="0">
                <a:solidFill>
                  <a:srgbClr val="FF0000"/>
                </a:solidFill>
              </a:rPr>
              <a:t>Important:  there are NOT ‘normal values’ for these parameters… trend the patient’s ‘normal’ values.  </a:t>
            </a:r>
          </a:p>
          <a:p>
            <a:pPr algn="ctr"/>
            <a:r>
              <a:rPr lang="en-US" dirty="0">
                <a:solidFill>
                  <a:srgbClr val="FF0000"/>
                </a:solidFill>
              </a:rPr>
              <a:t>If there is a deviation +/- 2.0 for power or flow, CALL the Attending provider.</a:t>
            </a:r>
          </a:p>
        </p:txBody>
      </p:sp>
    </p:spTree>
    <p:extLst>
      <p:ext uri="{BB962C8B-B14F-4D97-AF65-F5344CB8AC3E}">
        <p14:creationId xmlns:p14="http://schemas.microsoft.com/office/powerpoint/2010/main" val="183211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Burke\Documents\HM III LVAS\Photo Shoot Feb 2013\Slimming Photos June 2013\IMG_0554_Dropou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91170" y="3374512"/>
            <a:ext cx="4453141" cy="29664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a:t>
            </a:r>
            <a:r>
              <a:rPr lang="en-US" dirty="0" err="1"/>
              <a:t>Heartmate</a:t>
            </a:r>
            <a:r>
              <a:rPr lang="en-US" dirty="0"/>
              <a:t> III</a:t>
            </a:r>
          </a:p>
        </p:txBody>
      </p:sp>
      <p:sp>
        <p:nvSpPr>
          <p:cNvPr id="3" name="Content Placeholder 2"/>
          <p:cNvSpPr>
            <a:spLocks noGrp="1"/>
          </p:cNvSpPr>
          <p:nvPr>
            <p:ph idx="1"/>
          </p:nvPr>
        </p:nvSpPr>
        <p:spPr>
          <a:xfrm>
            <a:off x="1524000" y="1714500"/>
            <a:ext cx="10237694" cy="2086535"/>
          </a:xfrm>
        </p:spPr>
        <p:txBody>
          <a:bodyPr/>
          <a:lstStyle/>
          <a:p>
            <a:r>
              <a:rPr lang="en-US" dirty="0"/>
              <a:t>Class IV Heart Failure </a:t>
            </a:r>
          </a:p>
          <a:p>
            <a:r>
              <a:rPr lang="en-US" dirty="0"/>
              <a:t>Left Ventricular Failure</a:t>
            </a:r>
          </a:p>
          <a:p>
            <a:r>
              <a:rPr lang="en-US" dirty="0"/>
              <a:t>In need of a Heart Transplant or for Destination Therapy</a:t>
            </a:r>
          </a:p>
          <a:p>
            <a:r>
              <a:rPr lang="en-US" dirty="0"/>
              <a:t>Now approved for short and long term use</a:t>
            </a:r>
          </a:p>
        </p:txBody>
      </p:sp>
    </p:spTree>
    <p:extLst>
      <p:ext uri="{BB962C8B-B14F-4D97-AF65-F5344CB8AC3E}">
        <p14:creationId xmlns:p14="http://schemas.microsoft.com/office/powerpoint/2010/main" val="262542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0800000">
            <a:off x="1665416" y="3521617"/>
            <a:ext cx="3471361" cy="2599975"/>
            <a:chOff x="1357314" y="1959429"/>
            <a:chExt cx="7777545" cy="4622276"/>
          </a:xfrm>
        </p:grpSpPr>
        <p:grpSp>
          <p:nvGrpSpPr>
            <p:cNvPr id="8" name="Group 7"/>
            <p:cNvGrpSpPr/>
            <p:nvPr/>
          </p:nvGrpSpPr>
          <p:grpSpPr>
            <a:xfrm>
              <a:off x="1357314" y="1959429"/>
              <a:ext cx="7777545" cy="4622276"/>
              <a:chOff x="1357314" y="1959429"/>
              <a:chExt cx="7777545" cy="4622276"/>
            </a:xfrm>
          </p:grpSpPr>
          <p:pic>
            <p:nvPicPr>
              <p:cNvPr id="19" name="Picture 30" descr="10654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2113" y="2036144"/>
                <a:ext cx="7086600" cy="411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7"/>
              <p:cNvSpPr txBox="1">
                <a:spLocks noChangeArrowheads="1"/>
              </p:cNvSpPr>
              <p:nvPr/>
            </p:nvSpPr>
            <p:spPr bwMode="auto">
              <a:xfrm rot="10800000">
                <a:off x="1357314" y="2569952"/>
                <a:ext cx="631825" cy="56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510" tIns="48255" rIns="96510" bIns="48255">
                <a:spAutoFit/>
              </a:bodyPr>
              <a:lstStyle>
                <a:lvl1pPr defTabSz="965200" eaLnBrk="0" hangingPunct="0">
                  <a:defRPr sz="2400">
                    <a:solidFill>
                      <a:schemeClr val="tx1"/>
                    </a:solidFill>
                    <a:latin typeface="Arial" pitchFamily="34" charset="0"/>
                    <a:ea typeface="ＭＳ Ｐゴシック" pitchFamily="34" charset="-128"/>
                  </a:defRPr>
                </a:lvl1pPr>
                <a:lvl2pPr marL="742950" indent="-285750" defTabSz="965200" eaLnBrk="0" hangingPunct="0">
                  <a:defRPr sz="2400">
                    <a:solidFill>
                      <a:schemeClr val="tx1"/>
                    </a:solidFill>
                    <a:latin typeface="Arial" pitchFamily="34" charset="0"/>
                    <a:ea typeface="ＭＳ Ｐゴシック" pitchFamily="34" charset="-128"/>
                  </a:defRPr>
                </a:lvl2pPr>
                <a:lvl3pPr marL="1143000" indent="-228600" defTabSz="965200" eaLnBrk="0" hangingPunct="0">
                  <a:defRPr sz="2400">
                    <a:solidFill>
                      <a:schemeClr val="tx1"/>
                    </a:solidFill>
                    <a:latin typeface="Arial" pitchFamily="34" charset="0"/>
                    <a:ea typeface="ＭＳ Ｐゴシック" pitchFamily="34" charset="-128"/>
                  </a:defRPr>
                </a:lvl3pPr>
                <a:lvl4pPr marL="1600200" indent="-228600" defTabSz="965200" eaLnBrk="0" hangingPunct="0">
                  <a:defRPr sz="2400">
                    <a:solidFill>
                      <a:schemeClr val="tx1"/>
                    </a:solidFill>
                    <a:latin typeface="Arial" pitchFamily="34" charset="0"/>
                    <a:ea typeface="ＭＳ Ｐゴシック" pitchFamily="34" charset="-128"/>
                  </a:defRPr>
                </a:lvl4pPr>
                <a:lvl5pPr marL="2057400" indent="-228600" defTabSz="965200" eaLnBrk="0" hangingPunct="0">
                  <a:defRPr sz="2400">
                    <a:solidFill>
                      <a:schemeClr val="tx1"/>
                    </a:solidFill>
                    <a:latin typeface="Arial" pitchFamily="34" charset="0"/>
                    <a:ea typeface="ＭＳ Ｐゴシック" pitchFamily="34" charset="-128"/>
                  </a:defRPr>
                </a:lvl5pPr>
                <a:lvl6pPr marL="25146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500" b="1" dirty="0"/>
                  <a:t>Main</a:t>
                </a:r>
              </a:p>
              <a:p>
                <a:pPr eaLnBrk="1" hangingPunct="1"/>
                <a:r>
                  <a:rPr lang="en-US" sz="1500" b="1" dirty="0"/>
                  <a:t>Flow</a:t>
                </a:r>
              </a:p>
            </p:txBody>
          </p:sp>
          <p:sp>
            <p:nvSpPr>
              <p:cNvPr id="21" name="Line 28"/>
              <p:cNvSpPr>
                <a:spLocks noChangeShapeType="1"/>
              </p:cNvSpPr>
              <p:nvPr/>
            </p:nvSpPr>
            <p:spPr bwMode="auto">
              <a:xfrm>
                <a:off x="1966913" y="2798500"/>
                <a:ext cx="2209800" cy="1217850"/>
              </a:xfrm>
              <a:prstGeom prst="line">
                <a:avLst/>
              </a:prstGeom>
              <a:noFill/>
              <a:ln w="9525">
                <a:solidFill>
                  <a:srgbClr val="00B05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22" name="Line 38"/>
              <p:cNvSpPr>
                <a:spLocks noChangeShapeType="1"/>
              </p:cNvSpPr>
              <p:nvPr/>
            </p:nvSpPr>
            <p:spPr bwMode="auto">
              <a:xfrm flipH="1">
                <a:off x="4903789" y="2187976"/>
                <a:ext cx="492125" cy="546594"/>
              </a:xfrm>
              <a:prstGeom prst="line">
                <a:avLst/>
              </a:prstGeom>
              <a:noFill/>
              <a:ln w="9525">
                <a:solidFill>
                  <a:srgbClr val="00B05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23" name="Text Box 39"/>
              <p:cNvSpPr txBox="1">
                <a:spLocks noChangeArrowheads="1"/>
              </p:cNvSpPr>
              <p:nvPr/>
            </p:nvSpPr>
            <p:spPr bwMode="auto">
              <a:xfrm rot="10800000">
                <a:off x="7274308" y="6250871"/>
                <a:ext cx="1860551" cy="33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510" tIns="48255" rIns="96510" bIns="48255">
                <a:spAutoFit/>
              </a:bodyPr>
              <a:lstStyle>
                <a:lvl1pPr defTabSz="965200" eaLnBrk="0" hangingPunct="0">
                  <a:defRPr sz="2400">
                    <a:solidFill>
                      <a:schemeClr val="tx1"/>
                    </a:solidFill>
                    <a:latin typeface="Arial" pitchFamily="34" charset="0"/>
                    <a:ea typeface="ＭＳ Ｐゴシック" pitchFamily="34" charset="-128"/>
                  </a:defRPr>
                </a:lvl1pPr>
                <a:lvl2pPr marL="742950" indent="-285750" defTabSz="965200" eaLnBrk="0" hangingPunct="0">
                  <a:defRPr sz="2400">
                    <a:solidFill>
                      <a:schemeClr val="tx1"/>
                    </a:solidFill>
                    <a:latin typeface="Arial" pitchFamily="34" charset="0"/>
                    <a:ea typeface="ＭＳ Ｐゴシック" pitchFamily="34" charset="-128"/>
                  </a:defRPr>
                </a:lvl2pPr>
                <a:lvl3pPr marL="1143000" indent="-228600" defTabSz="965200" eaLnBrk="0" hangingPunct="0">
                  <a:defRPr sz="2400">
                    <a:solidFill>
                      <a:schemeClr val="tx1"/>
                    </a:solidFill>
                    <a:latin typeface="Arial" pitchFamily="34" charset="0"/>
                    <a:ea typeface="ＭＳ Ｐゴシック" pitchFamily="34" charset="-128"/>
                  </a:defRPr>
                </a:lvl3pPr>
                <a:lvl4pPr marL="1600200" indent="-228600" defTabSz="965200" eaLnBrk="0" hangingPunct="0">
                  <a:defRPr sz="2400">
                    <a:solidFill>
                      <a:schemeClr val="tx1"/>
                    </a:solidFill>
                    <a:latin typeface="Arial" pitchFamily="34" charset="0"/>
                    <a:ea typeface="ＭＳ Ｐゴシック" pitchFamily="34" charset="-128"/>
                  </a:defRPr>
                </a:lvl4pPr>
                <a:lvl5pPr marL="2057400" indent="-228600" defTabSz="965200" eaLnBrk="0" hangingPunct="0">
                  <a:defRPr sz="2400">
                    <a:solidFill>
                      <a:schemeClr val="tx1"/>
                    </a:solidFill>
                    <a:latin typeface="Arial" pitchFamily="34" charset="0"/>
                    <a:ea typeface="ＭＳ Ｐゴシック" pitchFamily="34" charset="-128"/>
                  </a:defRPr>
                </a:lvl5pPr>
                <a:lvl6pPr marL="25146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500" b="1" dirty="0"/>
                  <a:t>Inlet Recirculation</a:t>
                </a:r>
              </a:p>
            </p:txBody>
          </p:sp>
          <p:sp>
            <p:nvSpPr>
              <p:cNvPr id="24" name="Text Box 40"/>
              <p:cNvSpPr txBox="1">
                <a:spLocks noChangeArrowheads="1"/>
              </p:cNvSpPr>
              <p:nvPr/>
            </p:nvSpPr>
            <p:spPr bwMode="auto">
              <a:xfrm rot="10800000">
                <a:off x="5319714" y="1959429"/>
                <a:ext cx="2136775" cy="33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510" tIns="48255" rIns="96510" bIns="48255">
                <a:spAutoFit/>
              </a:bodyPr>
              <a:lstStyle>
                <a:lvl1pPr defTabSz="965200" eaLnBrk="0" hangingPunct="0">
                  <a:defRPr sz="2400">
                    <a:solidFill>
                      <a:schemeClr val="tx1"/>
                    </a:solidFill>
                    <a:latin typeface="Arial" pitchFamily="34" charset="0"/>
                    <a:ea typeface="ＭＳ Ｐゴシック" pitchFamily="34" charset="-128"/>
                  </a:defRPr>
                </a:lvl1pPr>
                <a:lvl2pPr marL="742950" indent="-285750" defTabSz="965200" eaLnBrk="0" hangingPunct="0">
                  <a:defRPr sz="2400">
                    <a:solidFill>
                      <a:schemeClr val="tx1"/>
                    </a:solidFill>
                    <a:latin typeface="Arial" pitchFamily="34" charset="0"/>
                    <a:ea typeface="ＭＳ Ｐゴシック" pitchFamily="34" charset="-128"/>
                  </a:defRPr>
                </a:lvl2pPr>
                <a:lvl3pPr marL="1143000" indent="-228600" defTabSz="965200" eaLnBrk="0" hangingPunct="0">
                  <a:defRPr sz="2400">
                    <a:solidFill>
                      <a:schemeClr val="tx1"/>
                    </a:solidFill>
                    <a:latin typeface="Arial" pitchFamily="34" charset="0"/>
                    <a:ea typeface="ＭＳ Ｐゴシック" pitchFamily="34" charset="-128"/>
                  </a:defRPr>
                </a:lvl3pPr>
                <a:lvl4pPr marL="1600200" indent="-228600" defTabSz="965200" eaLnBrk="0" hangingPunct="0">
                  <a:defRPr sz="2400">
                    <a:solidFill>
                      <a:schemeClr val="tx1"/>
                    </a:solidFill>
                    <a:latin typeface="Arial" pitchFamily="34" charset="0"/>
                    <a:ea typeface="ＭＳ Ｐゴシック" pitchFamily="34" charset="-128"/>
                  </a:defRPr>
                </a:lvl4pPr>
                <a:lvl5pPr marL="2057400" indent="-228600" defTabSz="965200" eaLnBrk="0" hangingPunct="0">
                  <a:defRPr sz="2400">
                    <a:solidFill>
                      <a:schemeClr val="tx1"/>
                    </a:solidFill>
                    <a:latin typeface="Arial" pitchFamily="34" charset="0"/>
                    <a:ea typeface="ＭＳ Ｐゴシック" pitchFamily="34" charset="-128"/>
                  </a:defRPr>
                </a:lvl5pPr>
                <a:lvl6pPr marL="25146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5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500" b="1" dirty="0"/>
                  <a:t>Shroud Recirculation</a:t>
                </a:r>
              </a:p>
            </p:txBody>
          </p:sp>
          <p:sp>
            <p:nvSpPr>
              <p:cNvPr id="25" name="Line 41"/>
              <p:cNvSpPr>
                <a:spLocks noChangeShapeType="1"/>
              </p:cNvSpPr>
              <p:nvPr/>
            </p:nvSpPr>
            <p:spPr bwMode="auto">
              <a:xfrm flipH="1" flipV="1">
                <a:off x="5091113" y="4016349"/>
                <a:ext cx="762000" cy="1981804"/>
              </a:xfrm>
              <a:prstGeom prst="line">
                <a:avLst/>
              </a:prstGeom>
              <a:noFill/>
              <a:ln w="9525">
                <a:solidFill>
                  <a:srgbClr val="00B05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sp>
          <p:nvSpPr>
            <p:cNvPr id="9" name="AutoShape 19"/>
            <p:cNvSpPr>
              <a:spLocks noChangeArrowheads="1"/>
            </p:cNvSpPr>
            <p:nvPr/>
          </p:nvSpPr>
          <p:spPr bwMode="auto">
            <a:xfrm>
              <a:off x="4035425" y="3530488"/>
              <a:ext cx="363538" cy="2315833"/>
            </a:xfrm>
            <a:prstGeom prst="upArrow">
              <a:avLst>
                <a:gd name="adj1" fmla="val 50000"/>
                <a:gd name="adj2" fmla="val 79562"/>
              </a:avLst>
            </a:prstGeom>
            <a:solidFill>
              <a:srgbClr val="FF0000"/>
            </a:solidFill>
            <a:ln w="9525">
              <a:solidFill>
                <a:schemeClr val="tx1"/>
              </a:solidFill>
              <a:miter lim="800000"/>
              <a:headEnd/>
              <a:tailEnd/>
            </a:ln>
          </p:spPr>
          <p:txBody>
            <a:bodyPr vert="eaVert" wrap="none" anchor="ctr"/>
            <a:lstStyle/>
            <a:p>
              <a:endParaRPr lang="en-US" dirty="0"/>
            </a:p>
          </p:txBody>
        </p:sp>
        <p:sp>
          <p:nvSpPr>
            <p:cNvPr id="10" name="AutoShape 21"/>
            <p:cNvSpPr>
              <a:spLocks noChangeArrowheads="1"/>
            </p:cNvSpPr>
            <p:nvPr/>
          </p:nvSpPr>
          <p:spPr bwMode="auto">
            <a:xfrm flipH="1">
              <a:off x="3686176" y="3017456"/>
              <a:ext cx="519113" cy="450701"/>
            </a:xfrm>
            <a:custGeom>
              <a:avLst/>
              <a:gdLst>
                <a:gd name="T0" fmla="*/ 2147483647 w 21600"/>
                <a:gd name="T1" fmla="*/ 0 h 21600"/>
                <a:gd name="T2" fmla="*/ 2147483647 w 21600"/>
                <a:gd name="T3" fmla="*/ 2147483647 h 21600"/>
                <a:gd name="T4" fmla="*/ 672540020 w 21600"/>
                <a:gd name="T5" fmla="*/ 2147483647 h 21600"/>
                <a:gd name="T6" fmla="*/ 2147483647 w 21600"/>
                <a:gd name="T7" fmla="*/ 1122048102 h 21600"/>
                <a:gd name="T8" fmla="*/ 17694720 60000 65536"/>
                <a:gd name="T9" fmla="*/ 5898240 60000 65536"/>
                <a:gd name="T10" fmla="*/ 5898240 60000 65536"/>
                <a:gd name="T11" fmla="*/ 0 60000 65536"/>
                <a:gd name="T12" fmla="*/ 12427 w 21600"/>
                <a:gd name="T13" fmla="*/ 4107 h 21600"/>
                <a:gd name="T14" fmla="*/ 19924 w 21600"/>
                <a:gd name="T15" fmla="*/ 8051 h 21600"/>
              </a:gdLst>
              <a:ahLst/>
              <a:cxnLst>
                <a:cxn ang="T8">
                  <a:pos x="T0" y="T1"/>
                </a:cxn>
                <a:cxn ang="T9">
                  <a:pos x="T2" y="T3"/>
                </a:cxn>
                <a:cxn ang="T10">
                  <a:pos x="T4" y="T5"/>
                </a:cxn>
                <a:cxn ang="T11">
                  <a:pos x="T6" y="T7"/>
                </a:cxn>
              </a:cxnLst>
              <a:rect l="T12" t="T13" r="T14" b="T15"/>
              <a:pathLst>
                <a:path w="21600" h="21600">
                  <a:moveTo>
                    <a:pt x="21600" y="6079"/>
                  </a:moveTo>
                  <a:lnTo>
                    <a:pt x="16432" y="0"/>
                  </a:lnTo>
                  <a:lnTo>
                    <a:pt x="16432" y="4107"/>
                  </a:lnTo>
                  <a:lnTo>
                    <a:pt x="12427" y="4107"/>
                  </a:lnTo>
                  <a:cubicBezTo>
                    <a:pt x="5564" y="4107"/>
                    <a:pt x="0" y="7712"/>
                    <a:pt x="0" y="12158"/>
                  </a:cubicBezTo>
                  <a:lnTo>
                    <a:pt x="0" y="21600"/>
                  </a:lnTo>
                  <a:lnTo>
                    <a:pt x="4031" y="21600"/>
                  </a:lnTo>
                  <a:lnTo>
                    <a:pt x="4031" y="12158"/>
                  </a:lnTo>
                  <a:cubicBezTo>
                    <a:pt x="4031" y="9890"/>
                    <a:pt x="7790" y="8051"/>
                    <a:pt x="12427" y="8051"/>
                  </a:cubicBezTo>
                  <a:lnTo>
                    <a:pt x="16432" y="8051"/>
                  </a:lnTo>
                  <a:lnTo>
                    <a:pt x="16432"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dirty="0"/>
            </a:p>
          </p:txBody>
        </p:sp>
        <p:sp>
          <p:nvSpPr>
            <p:cNvPr id="11" name="AutoShape 22"/>
            <p:cNvSpPr>
              <a:spLocks noChangeArrowheads="1"/>
            </p:cNvSpPr>
            <p:nvPr/>
          </p:nvSpPr>
          <p:spPr bwMode="auto">
            <a:xfrm rot="2025162">
              <a:off x="7305676" y="3428202"/>
              <a:ext cx="1101725" cy="354807"/>
            </a:xfrm>
            <a:prstGeom prst="rightArrow">
              <a:avLst>
                <a:gd name="adj1" fmla="val 50000"/>
                <a:gd name="adj2" fmla="val 64636"/>
              </a:avLst>
            </a:prstGeom>
            <a:solidFill>
              <a:srgbClr val="FF0000"/>
            </a:solidFill>
            <a:ln w="9525">
              <a:solidFill>
                <a:schemeClr val="tx1"/>
              </a:solidFill>
              <a:miter lim="800000"/>
              <a:headEnd/>
              <a:tailEnd/>
            </a:ln>
          </p:spPr>
          <p:txBody>
            <a:bodyPr wrap="none" anchor="ctr"/>
            <a:lstStyle/>
            <a:p>
              <a:endParaRPr lang="en-US" dirty="0"/>
            </a:p>
          </p:txBody>
        </p:sp>
        <p:sp>
          <p:nvSpPr>
            <p:cNvPr id="12" name="AutoShape 23"/>
            <p:cNvSpPr>
              <a:spLocks noChangeArrowheads="1"/>
            </p:cNvSpPr>
            <p:nvPr/>
          </p:nvSpPr>
          <p:spPr bwMode="auto">
            <a:xfrm>
              <a:off x="4233863" y="3017456"/>
              <a:ext cx="533400" cy="450701"/>
            </a:xfrm>
            <a:custGeom>
              <a:avLst/>
              <a:gdLst>
                <a:gd name="T0" fmla="*/ 2147483647 w 21600"/>
                <a:gd name="T1" fmla="*/ 0 h 21600"/>
                <a:gd name="T2" fmla="*/ 2147483647 w 21600"/>
                <a:gd name="T3" fmla="*/ 2147483647 h 21600"/>
                <a:gd name="T4" fmla="*/ 749699972 w 21600"/>
                <a:gd name="T5" fmla="*/ 2147483647 h 21600"/>
                <a:gd name="T6" fmla="*/ 2147483647 w 21600"/>
                <a:gd name="T7" fmla="*/ 1122048102 h 21600"/>
                <a:gd name="T8" fmla="*/ 17694720 60000 65536"/>
                <a:gd name="T9" fmla="*/ 5898240 60000 65536"/>
                <a:gd name="T10" fmla="*/ 5898240 60000 65536"/>
                <a:gd name="T11" fmla="*/ 0 60000 65536"/>
                <a:gd name="T12" fmla="*/ 12427 w 21600"/>
                <a:gd name="T13" fmla="*/ 4107 h 21600"/>
                <a:gd name="T14" fmla="*/ 19924 w 21600"/>
                <a:gd name="T15" fmla="*/ 8051 h 21600"/>
              </a:gdLst>
              <a:ahLst/>
              <a:cxnLst>
                <a:cxn ang="T8">
                  <a:pos x="T0" y="T1"/>
                </a:cxn>
                <a:cxn ang="T9">
                  <a:pos x="T2" y="T3"/>
                </a:cxn>
                <a:cxn ang="T10">
                  <a:pos x="T4" y="T5"/>
                </a:cxn>
                <a:cxn ang="T11">
                  <a:pos x="T6" y="T7"/>
                </a:cxn>
              </a:cxnLst>
              <a:rect l="T12" t="T13" r="T14" b="T15"/>
              <a:pathLst>
                <a:path w="21600" h="21600">
                  <a:moveTo>
                    <a:pt x="21600" y="6079"/>
                  </a:moveTo>
                  <a:lnTo>
                    <a:pt x="16432" y="0"/>
                  </a:lnTo>
                  <a:lnTo>
                    <a:pt x="16432" y="4107"/>
                  </a:lnTo>
                  <a:lnTo>
                    <a:pt x="12427" y="4107"/>
                  </a:lnTo>
                  <a:cubicBezTo>
                    <a:pt x="5564" y="4107"/>
                    <a:pt x="0" y="7712"/>
                    <a:pt x="0" y="12158"/>
                  </a:cubicBezTo>
                  <a:lnTo>
                    <a:pt x="0" y="21600"/>
                  </a:lnTo>
                  <a:lnTo>
                    <a:pt x="4031" y="21600"/>
                  </a:lnTo>
                  <a:lnTo>
                    <a:pt x="4031" y="12158"/>
                  </a:lnTo>
                  <a:cubicBezTo>
                    <a:pt x="4031" y="9890"/>
                    <a:pt x="7790" y="8051"/>
                    <a:pt x="12427" y="8051"/>
                  </a:cubicBezTo>
                  <a:lnTo>
                    <a:pt x="16432" y="8051"/>
                  </a:lnTo>
                  <a:lnTo>
                    <a:pt x="16432"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dirty="0"/>
            </a:p>
          </p:txBody>
        </p:sp>
        <p:sp>
          <p:nvSpPr>
            <p:cNvPr id="13" name="AutoShape 29"/>
            <p:cNvSpPr>
              <a:spLocks noChangeArrowheads="1"/>
            </p:cNvSpPr>
            <p:nvPr/>
          </p:nvSpPr>
          <p:spPr bwMode="auto">
            <a:xfrm flipV="1">
              <a:off x="4764089" y="2702606"/>
              <a:ext cx="649287" cy="354807"/>
            </a:xfrm>
            <a:prstGeom prst="curvedLeftArrow">
              <a:avLst>
                <a:gd name="adj1" fmla="val 10454"/>
                <a:gd name="adj2" fmla="val 30454"/>
                <a:gd name="adj3" fmla="val 55475"/>
              </a:avLst>
            </a:prstGeom>
            <a:solidFill>
              <a:srgbClr val="C00000"/>
            </a:solidFill>
            <a:ln w="9525">
              <a:solidFill>
                <a:schemeClr val="tx1"/>
              </a:solidFill>
              <a:miter lim="800000"/>
              <a:headEnd/>
              <a:tailEnd/>
            </a:ln>
          </p:spPr>
          <p:txBody>
            <a:bodyPr wrap="none" anchor="ctr"/>
            <a:lstStyle/>
            <a:p>
              <a:endParaRPr lang="en-US" dirty="0"/>
            </a:p>
          </p:txBody>
        </p:sp>
        <p:sp>
          <p:nvSpPr>
            <p:cNvPr id="14" name="AutoShape 30"/>
            <p:cNvSpPr>
              <a:spLocks noChangeArrowheads="1"/>
            </p:cNvSpPr>
            <p:nvPr/>
          </p:nvSpPr>
          <p:spPr bwMode="auto">
            <a:xfrm>
              <a:off x="4814889" y="3047823"/>
              <a:ext cx="581025" cy="207770"/>
            </a:xfrm>
            <a:prstGeom prst="rightArrow">
              <a:avLst>
                <a:gd name="adj1" fmla="val 50000"/>
                <a:gd name="adj2" fmla="val 109448"/>
              </a:avLst>
            </a:prstGeom>
            <a:solidFill>
              <a:srgbClr val="FF0000"/>
            </a:solidFill>
            <a:ln w="9525">
              <a:solidFill>
                <a:schemeClr val="tx1"/>
              </a:solidFill>
              <a:miter lim="800000"/>
              <a:headEnd/>
              <a:tailEnd/>
            </a:ln>
          </p:spPr>
          <p:txBody>
            <a:bodyPr wrap="none" anchor="ctr"/>
            <a:lstStyle/>
            <a:p>
              <a:endParaRPr lang="en-US" dirty="0"/>
            </a:p>
          </p:txBody>
        </p:sp>
        <p:sp>
          <p:nvSpPr>
            <p:cNvPr id="15" name="AutoShape 31"/>
            <p:cNvSpPr>
              <a:spLocks noChangeArrowheads="1"/>
            </p:cNvSpPr>
            <p:nvPr/>
          </p:nvSpPr>
          <p:spPr bwMode="auto">
            <a:xfrm rot="-5400000">
              <a:off x="2690320" y="2532293"/>
              <a:ext cx="383575" cy="915987"/>
            </a:xfrm>
            <a:custGeom>
              <a:avLst/>
              <a:gdLst>
                <a:gd name="T0" fmla="*/ 896820625 w 21600"/>
                <a:gd name="T1" fmla="*/ 0 h 21600"/>
                <a:gd name="T2" fmla="*/ 296192416 w 21600"/>
                <a:gd name="T3" fmla="*/ 2147483647 h 21600"/>
                <a:gd name="T4" fmla="*/ 942876011 w 21600"/>
                <a:gd name="T5" fmla="*/ 2147483647 h 21600"/>
                <a:gd name="T6" fmla="*/ 1518484372 w 21600"/>
                <a:gd name="T7" fmla="*/ 2147483647 h 21600"/>
                <a:gd name="T8" fmla="*/ 2094196645 w 21600"/>
                <a:gd name="T9" fmla="*/ 2147483647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0000"/>
            </a:solidFill>
            <a:ln w="9525">
              <a:solidFill>
                <a:schemeClr val="tx1"/>
              </a:solidFill>
              <a:miter lim="800000"/>
              <a:headEnd/>
              <a:tailEnd/>
            </a:ln>
          </p:spPr>
          <p:txBody>
            <a:bodyPr wrap="none" anchor="ctr"/>
            <a:lstStyle/>
            <a:p>
              <a:endParaRPr lang="en-US" dirty="0"/>
            </a:p>
          </p:txBody>
        </p:sp>
        <p:sp>
          <p:nvSpPr>
            <p:cNvPr id="16" name="AutoShape 32"/>
            <p:cNvSpPr>
              <a:spLocks noChangeArrowheads="1"/>
            </p:cNvSpPr>
            <p:nvPr/>
          </p:nvSpPr>
          <p:spPr bwMode="auto">
            <a:xfrm flipH="1" flipV="1">
              <a:off x="3052763" y="2710596"/>
              <a:ext cx="647700" cy="353209"/>
            </a:xfrm>
            <a:prstGeom prst="curvedLeftArrow">
              <a:avLst>
                <a:gd name="adj1" fmla="val 10454"/>
                <a:gd name="adj2" fmla="val 30454"/>
                <a:gd name="adj3" fmla="val 55590"/>
              </a:avLst>
            </a:prstGeom>
            <a:solidFill>
              <a:srgbClr val="C00000"/>
            </a:solidFill>
            <a:ln w="9525">
              <a:solidFill>
                <a:schemeClr val="tx1"/>
              </a:solidFill>
              <a:miter lim="800000"/>
              <a:headEnd/>
              <a:tailEnd/>
            </a:ln>
          </p:spPr>
          <p:txBody>
            <a:bodyPr wrap="none" anchor="ctr"/>
            <a:lstStyle/>
            <a:p>
              <a:endParaRPr lang="en-US" dirty="0"/>
            </a:p>
          </p:txBody>
        </p:sp>
        <p:sp>
          <p:nvSpPr>
            <p:cNvPr id="17" name="AutoShape 36"/>
            <p:cNvSpPr>
              <a:spLocks noChangeArrowheads="1"/>
            </p:cNvSpPr>
            <p:nvPr/>
          </p:nvSpPr>
          <p:spPr bwMode="auto">
            <a:xfrm flipH="1">
              <a:off x="3252789" y="3030242"/>
              <a:ext cx="250825" cy="1051635"/>
            </a:xfrm>
            <a:prstGeom prst="curvedLeftArrow">
              <a:avLst>
                <a:gd name="adj1" fmla="val 4396"/>
                <a:gd name="adj2" fmla="val 66787"/>
                <a:gd name="adj3" fmla="val 25870"/>
              </a:avLst>
            </a:prstGeom>
            <a:solidFill>
              <a:srgbClr val="C00000"/>
            </a:solidFill>
            <a:ln w="9525">
              <a:solidFill>
                <a:schemeClr val="tx1"/>
              </a:solidFill>
              <a:miter lim="800000"/>
              <a:headEnd/>
              <a:tailEnd/>
            </a:ln>
          </p:spPr>
          <p:txBody>
            <a:bodyPr wrap="none" anchor="ctr"/>
            <a:lstStyle/>
            <a:p>
              <a:endParaRPr lang="en-US" dirty="0"/>
            </a:p>
          </p:txBody>
        </p:sp>
        <p:sp>
          <p:nvSpPr>
            <p:cNvPr id="18" name="AutoShape 36"/>
            <p:cNvSpPr>
              <a:spLocks noChangeArrowheads="1"/>
            </p:cNvSpPr>
            <p:nvPr/>
          </p:nvSpPr>
          <p:spPr bwMode="auto">
            <a:xfrm>
              <a:off x="4945064" y="3030242"/>
              <a:ext cx="250825" cy="1051635"/>
            </a:xfrm>
            <a:prstGeom prst="curvedLeftArrow">
              <a:avLst>
                <a:gd name="adj1" fmla="val 4396"/>
                <a:gd name="adj2" fmla="val 66787"/>
                <a:gd name="adj3" fmla="val 25870"/>
              </a:avLst>
            </a:prstGeom>
            <a:solidFill>
              <a:srgbClr val="C00000"/>
            </a:solidFill>
            <a:ln w="9525">
              <a:solidFill>
                <a:schemeClr val="tx1"/>
              </a:solidFill>
              <a:miter lim="800000"/>
              <a:headEnd/>
              <a:tailEnd/>
            </a:ln>
          </p:spPr>
          <p:txBody>
            <a:bodyPr wrap="none" anchor="ctr"/>
            <a:lstStyle/>
            <a:p>
              <a:endParaRPr lang="en-US" dirty="0"/>
            </a:p>
          </p:txBody>
        </p:sp>
      </p:gr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4424" y="1491785"/>
            <a:ext cx="2798237" cy="1617406"/>
          </a:xfrm>
          <a:prstGeom prst="rect">
            <a:avLst/>
          </a:prstGeom>
          <a:noFill/>
          <a:ln w="9525">
            <a:noFill/>
            <a:miter lim="800000"/>
            <a:headEnd/>
            <a:tailEnd/>
          </a:ln>
        </p:spPr>
      </p:pic>
      <p:sp>
        <p:nvSpPr>
          <p:cNvPr id="2" name="Title 1"/>
          <p:cNvSpPr>
            <a:spLocks noGrp="1"/>
          </p:cNvSpPr>
          <p:nvPr>
            <p:ph type="title"/>
          </p:nvPr>
        </p:nvSpPr>
        <p:spPr>
          <a:xfrm>
            <a:off x="430306" y="0"/>
            <a:ext cx="9144000" cy="1143000"/>
          </a:xfrm>
        </p:spPr>
        <p:txBody>
          <a:bodyPr/>
          <a:lstStyle/>
          <a:p>
            <a:r>
              <a:rPr lang="en-US" dirty="0" err="1"/>
              <a:t>Heartmate</a:t>
            </a:r>
            <a:r>
              <a:rPr lang="en-US" dirty="0"/>
              <a:t> III</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6259" y="838093"/>
            <a:ext cx="4224593" cy="5283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0251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0" y="254000"/>
            <a:ext cx="9144000" cy="1143000"/>
          </a:xfrm>
        </p:spPr>
        <p:txBody>
          <a:bodyPr>
            <a:normAutofit/>
          </a:bodyPr>
          <a:lstStyle/>
          <a:p>
            <a:pPr algn="ctr"/>
            <a:r>
              <a:rPr lang="en-US" sz="4400" b="1" dirty="0"/>
              <a:t>Objectives</a:t>
            </a:r>
          </a:p>
        </p:txBody>
      </p:sp>
      <p:sp>
        <p:nvSpPr>
          <p:cNvPr id="3" name="Content Placeholder 2"/>
          <p:cNvSpPr>
            <a:spLocks noGrp="1"/>
          </p:cNvSpPr>
          <p:nvPr>
            <p:ph idx="1"/>
          </p:nvPr>
        </p:nvSpPr>
        <p:spPr>
          <a:xfrm>
            <a:off x="1524000" y="1714500"/>
            <a:ext cx="9728200" cy="4457700"/>
          </a:xfrm>
        </p:spPr>
        <p:txBody>
          <a:bodyPr>
            <a:normAutofit/>
          </a:bodyPr>
          <a:lstStyle/>
          <a:p>
            <a:pPr>
              <a:buFont typeface="Wingdings" panose="05000000000000000000" pitchFamily="2" charset="2"/>
              <a:buChar char="ü"/>
            </a:pPr>
            <a:r>
              <a:rPr lang="en-US" sz="3200" dirty="0"/>
              <a:t>List indications for Mechanical Circulatory Support</a:t>
            </a:r>
          </a:p>
          <a:p>
            <a:pPr>
              <a:buFont typeface="Wingdings" panose="05000000000000000000" pitchFamily="2" charset="2"/>
              <a:buChar char="ü"/>
            </a:pPr>
            <a:r>
              <a:rPr lang="en-US" sz="3200" dirty="0"/>
              <a:t>Identify types and function of Mechanical Circulatory Support</a:t>
            </a:r>
          </a:p>
          <a:p>
            <a:pPr>
              <a:buFont typeface="Wingdings" panose="05000000000000000000" pitchFamily="2" charset="2"/>
              <a:buChar char="ü"/>
            </a:pPr>
            <a:r>
              <a:rPr lang="en-US" sz="3200" dirty="0"/>
              <a:t>VAD Management in the OR setting </a:t>
            </a:r>
          </a:p>
          <a:p>
            <a:pPr>
              <a:buFont typeface="Wingdings" panose="05000000000000000000" pitchFamily="2" charset="2"/>
              <a:buChar char="ü"/>
            </a:pPr>
            <a:r>
              <a:rPr lang="en-US" sz="3200" dirty="0"/>
              <a:t>Understand common complications </a:t>
            </a:r>
          </a:p>
          <a:p>
            <a:pPr>
              <a:buFont typeface="Wingdings" panose="05000000000000000000" pitchFamily="2" charset="2"/>
              <a:buChar char="ü"/>
            </a:pPr>
            <a:r>
              <a:rPr lang="en-US" sz="3200" dirty="0"/>
              <a:t>Discuss safety checks and monitoring of patients with Mechanical Circulatory Support in procedural settings. </a:t>
            </a:r>
          </a:p>
          <a:p>
            <a:pPr>
              <a:buFont typeface="Wingdings" panose="05000000000000000000" pitchFamily="2" charset="2"/>
              <a:buChar char="ü"/>
            </a:pPr>
            <a:endParaRPr lang="en-US" sz="3200" dirty="0"/>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51012"/>
            <a:ext cx="9144000" cy="1143000"/>
          </a:xfrm>
        </p:spPr>
        <p:txBody>
          <a:bodyPr/>
          <a:lstStyle/>
          <a:p>
            <a:pPr algn="ctr"/>
            <a:r>
              <a:rPr lang="en-US" dirty="0"/>
              <a:t>Controller</a:t>
            </a:r>
          </a:p>
        </p:txBody>
      </p:sp>
      <p:pic>
        <p:nvPicPr>
          <p:cNvPr id="3" name="Picture 2" descr="C:\Users\EBurke\Documents\HM III LVAS\Photo Shoot Feb 2013\Small JPEGs\ifu_pg_1_11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304365"/>
            <a:ext cx="6503303" cy="43704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0853" y="2967148"/>
            <a:ext cx="3107147" cy="1981370"/>
          </a:xfrm>
          <a:prstGeom prst="rect">
            <a:avLst/>
          </a:prstGeom>
        </p:spPr>
      </p:pic>
    </p:spTree>
    <p:extLst>
      <p:ext uri="{BB962C8B-B14F-4D97-AF65-F5344CB8AC3E}">
        <p14:creationId xmlns:p14="http://schemas.microsoft.com/office/powerpoint/2010/main" val="77850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3" y="553570"/>
            <a:ext cx="4858869" cy="826994"/>
          </a:xfrm>
        </p:spPr>
        <p:txBody>
          <a:bodyPr/>
          <a:lstStyle/>
          <a:p>
            <a:pPr algn="ctr"/>
            <a:r>
              <a:rPr lang="en-US" dirty="0"/>
              <a:t>Lights and alarms</a:t>
            </a:r>
          </a:p>
        </p:txBody>
      </p:sp>
      <p:sp>
        <p:nvSpPr>
          <p:cNvPr id="4" name="Content Placeholder 3"/>
          <p:cNvSpPr>
            <a:spLocks noGrp="1"/>
          </p:cNvSpPr>
          <p:nvPr>
            <p:ph idx="1"/>
          </p:nvPr>
        </p:nvSpPr>
        <p:spPr>
          <a:xfrm>
            <a:off x="358589" y="1631576"/>
            <a:ext cx="4383740" cy="4285130"/>
          </a:xfrm>
        </p:spPr>
        <p:txBody>
          <a:bodyPr>
            <a:normAutofit fontScale="85000" lnSpcReduction="20000"/>
          </a:bodyPr>
          <a:lstStyle/>
          <a:p>
            <a:r>
              <a:rPr lang="en-US" sz="2800" dirty="0"/>
              <a:t>Green </a:t>
            </a:r>
          </a:p>
          <a:p>
            <a:r>
              <a:rPr lang="en-US" sz="2800" dirty="0"/>
              <a:t>Yellow</a:t>
            </a:r>
          </a:p>
          <a:p>
            <a:r>
              <a:rPr lang="en-US" sz="2800" dirty="0"/>
              <a:t>Red</a:t>
            </a:r>
          </a:p>
          <a:p>
            <a:r>
              <a:rPr lang="en-US" altLang="en-US" sz="2800" dirty="0"/>
              <a:t>Each Alarm indicated by:</a:t>
            </a:r>
          </a:p>
          <a:p>
            <a:pPr lvl="2"/>
            <a:r>
              <a:rPr lang="en-US" altLang="en-US" sz="2000" dirty="0"/>
              <a:t>Visual Light</a:t>
            </a:r>
            <a:endParaRPr lang="en-US" altLang="en-US" sz="2000" u="sng" dirty="0"/>
          </a:p>
          <a:p>
            <a:pPr lvl="2"/>
            <a:r>
              <a:rPr lang="en-US" altLang="en-US" sz="2000" dirty="0"/>
              <a:t>Audible Alarm</a:t>
            </a:r>
          </a:p>
          <a:p>
            <a:pPr lvl="2"/>
            <a:r>
              <a:rPr lang="en-US" altLang="en-US" sz="2000" dirty="0"/>
              <a:t>Display Message</a:t>
            </a:r>
          </a:p>
          <a:p>
            <a:r>
              <a:rPr lang="en-US" altLang="en-US" sz="2800" dirty="0"/>
              <a:t>Do not ignore Alarms</a:t>
            </a:r>
          </a:p>
          <a:p>
            <a:r>
              <a:rPr lang="en-US" altLang="en-US" sz="2800" dirty="0"/>
              <a:t>The issue that caused the alarm must be immediately addressed </a:t>
            </a:r>
          </a:p>
          <a:p>
            <a:endParaRPr lang="en-US" sz="3200" dirty="0"/>
          </a:p>
        </p:txBody>
      </p:sp>
      <p:pic>
        <p:nvPicPr>
          <p:cNvPr id="3074" name="Picture 2" descr="keep_calm_and_don__t_panic_by_miss_cupcake1102-d4rzh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829" y="1444968"/>
            <a:ext cx="2735735" cy="3857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495" y="3829159"/>
            <a:ext cx="1961804" cy="16577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1821" y="1792941"/>
            <a:ext cx="3583744" cy="2036218"/>
          </a:xfrm>
          <a:prstGeom prst="rect">
            <a:avLst/>
          </a:prstGeom>
        </p:spPr>
      </p:pic>
    </p:spTree>
    <p:extLst>
      <p:ext uri="{BB962C8B-B14F-4D97-AF65-F5344CB8AC3E}">
        <p14:creationId xmlns:p14="http://schemas.microsoft.com/office/powerpoint/2010/main" val="5488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4" y="457200"/>
            <a:ext cx="9144000" cy="1143000"/>
          </a:xfrm>
        </p:spPr>
        <p:txBody>
          <a:bodyPr/>
          <a:lstStyle/>
          <a:p>
            <a:r>
              <a:rPr lang="en-US" sz="4000" dirty="0"/>
              <a:t>Why a HVAD?</a:t>
            </a:r>
          </a:p>
        </p:txBody>
      </p:sp>
      <p:sp>
        <p:nvSpPr>
          <p:cNvPr id="3" name="Content Placeholder 2"/>
          <p:cNvSpPr>
            <a:spLocks noGrp="1"/>
          </p:cNvSpPr>
          <p:nvPr>
            <p:ph sz="quarter" idx="4294967295"/>
          </p:nvPr>
        </p:nvSpPr>
        <p:spPr>
          <a:xfrm>
            <a:off x="732118" y="2047240"/>
            <a:ext cx="10566400" cy="4114800"/>
          </a:xfrm>
          <a:prstGeom prst="rect">
            <a:avLst/>
          </a:prstGeom>
        </p:spPr>
        <p:txBody>
          <a:bodyPr/>
          <a:lstStyle/>
          <a:p>
            <a:r>
              <a:rPr lang="en-US" sz="3600" dirty="0"/>
              <a:t>Class IV Heart Failure </a:t>
            </a:r>
          </a:p>
          <a:p>
            <a:r>
              <a:rPr lang="en-US" sz="3600" dirty="0"/>
              <a:t>Left Ventricular Failure</a:t>
            </a:r>
          </a:p>
          <a:p>
            <a:r>
              <a:rPr lang="en-US" sz="3600" dirty="0"/>
              <a:t>In need of a Heart Transplant</a:t>
            </a:r>
          </a:p>
          <a:p>
            <a:r>
              <a:rPr lang="en-US" sz="3600" dirty="0"/>
              <a:t>HeartWare  was FDA approved in 2012 as a bridge to transplant and approval in 2017 as destination therapy. </a:t>
            </a:r>
          </a:p>
          <a:p>
            <a:endParaRPr lang="en-US" dirty="0"/>
          </a:p>
        </p:txBody>
      </p:sp>
      <p:sp>
        <p:nvSpPr>
          <p:cNvPr id="72706" name="AutoShape 2" descr="data:image/jpeg;base64,/9j/4AAQSkZJRgABAQAAAQABAAD/2wCEAAkGBxISERQUEhIWFhUXFRQXGRgWFxYVFhcWFRcWGBUVFhcaHCggGBolHRYUITEhJSkrLi4uFx8zODMsNygtLisBCgoKDg0OGRAQGy0lHiYsLS83NCwtLDA0NTc3LCwyLTcsLDQtLyw3MjcsNCwvLDQvNywsLCw0NDctLDA0Liw0LP/AABEIAKgBLAMBIgACEQEDEQH/xAAbAAEAAgMBAQAAAAAAAAAAAAAABQYBAwQCB//EAEYQAAIBAgMDCgIGCQMBCQAAAAECAAMRBBIhBTFRBhMWIjJBYXGBkTOxFCNScoKhFUJTYpKiwdHhJLLC0iU0Q1RjZJPi8P/EABkBAQADAQEAAAAAAAAAAAAAAAACAwQBBf/EAC0RAQACAQIFAQcFAQEAAAAAAAABAgMRMQQSIUFRcRNhgZGhsfAiIzLR4TMF/9oADAMBAAIRAxEAPwD7RjcUKaljuHDfvtIluUK9wPtNvKI/Vt6fMSrQLF0hXgfaOkK8D7SuxAsFXlKqqWINgCTp3AXMxR5SqyqwDWYBhp3EXEqe23K4eqRvyED7zdVR7kTqo08qqvAAewtAsvSFeB9o6QrwPtK7ECxdIV4H2jpCvA+0rsQLC/KNR3NvA0HGZ6QjgfaVt0vbwN/6f1ngYZPsgeVwPYGBZ25RKNSD7TWOU6aaNqbDTz18tN8q7KAbBKnmpIB9c048YWpkFQOcfqU1uWsx3uxO8KtyfaBcqHKpHZ1UN1CFJtpmIvYG+pFxfzm7pCvA+0q2BwopIEGtt5O9mOrMfEm5m+BYukK8D7R0hXgfaV2IFi6QrwPtHSFeB9pXYgWLpCvA+0dIV4H2ldiBYukK8D7R0hXgfaV2IFi6QrwPtHSFeB9pXYgWLpCvA+0dIV4H2ldiBYukK8D7R0hXgfaV2IFi6QrwPtHSFeB9pXYgWLpCvA+0dIV4H2ldiBYukK8D7R0hXgfaV2IFwwW1BU3fnJFTKPsqqRVI8pc6B6ogRfKLsH0+YlXlk5UlhSbIAW0sGOUbxvIBt7Sm/wCqPdQX/wCRv7QNuMxq07A3Z2vlRRdmtvt3AeJsJztSxDglnFIW0WnZnPg1RgQPQes9bMwxU1HqENUZyCwBACqBkRbkkKOHEkzvgRX6OpEobMxJDXd2cgLruJsNbDdJWcyIEqHg27gDvK+u/wB50wEREBE8ut+8jynjK43MD4MP6j+0DbE0tnIsVX+Mj/jNDJUzKA9rnd2zYb9SPIbu+B2yMwDCpiKz3BKEUlHeFsGZvxN+Sidxo33sx9h8hOTHYPrJUpvzbDqEhQwKHcCptexsRwuYEhE4ebxK7qlJ/BqbUz7qx+UfTaq9vDt502FQe2jflA7onJQ2nRc5Q4DfZe9N/wCFrGdcBERAREQEREBERAREQEREBERAREQEREDbsv4x8hLtQ7IlJ2X8Y+Ql2odkQIzlF2D6fMSry0couwfT5iVeBqw/6/3z8hNs00WAz30s5PoQCJg1C2iaD7R/4jv893nAzXqLqpufAC58D4Tmo7QW9iSbd5Uhh94H5idSUFAsP8k8Se8zzVwit/8At3lOTqtrGPvIcSvpM0qoJkdisK6bmJXge7ynreodfUfZP9pCbS11w0tXffolZzitrbjNS44ZDftAbuPlItcS5cBdC2g/xOzbwji4aYi3N2TWIxaUx1j6DUk8AJqo1xqzAgniDYDuF/6zxT2ed7Pr4b/eb1wgHe3vO9VFq4o7t6m8xVTMpHEETUKGXVNPA9k/2PiJ7p1gdDo3A7/TiPKSUSzQfMqniBfz757mnDbj4M3zv/UzdA8V6KuLOoYcGAI/OcX6PanrQqFf/Te70z5X6yeht4SQiBxYbaALCnUU06h3KTdW8abbm8tD4TtmrE4ZKilXUMp7jxG4jgRxE4VrPhyFqsXpE2Woe0hO5avEdwf34wJOIiAiIgIiICIiAiIgIiICIiAiIgbdl/GPkJdqHZEpOy/jHyEu1DsiBGcouwfT5iVeWjlF2D6fMSrwPDUlJuVBPGe4iAiIgbKeFaoCAO43kXgMRTTNziMwZdApA63jfulq2LiB9GxB+xmH8l/6yk1WsJDLE1mHo8BFcmO0Tt0cWKxHXsoue/wHcJv5MK2IxWg3I1vwjcPczDYLmnqKdSGIJ8ppwuM+j1FddCHDf3/K8rjdtyRN6Tp3ha3Qg2O+eZ07Wcc9puqKtRD3MrDW3lOaaJiY3eBE6kw6A7wD5i8zE46wBbdpMxEBERATDoGBBAIIIIOoIO8GZiBGYJjRcUHJKtfmWO+w1NJj3sBqD3jyknOfH4QVUKE23EMN6sNVYeIM8bMxRqJ1haopKOODrvt4HQjwIgdcREBERAREQEREBERAREQEREDbsv4x8hLtQ7IlJ2X8Y+Ql2odkQIzlF2D6fMSry0couwfT5iVeAiIgIiIG7CVMuBxZ+1Wy/kiyuudUHFlHuRJ8D/syuf8A3DH2cSmtiKjOgTTrCxG8G+hEcV/1mG7/AM22nDu6ualR6j5lUM9Rrtfdc8PaRLHOwHeRfwtJHlb9XTWmlySQNN+VRr+dp4wGzWABIANhoTKbaQ0YMk2jWZ6LhsTG4aphqeGxIN1uFfdl16pVt6macRh3o1WoucxAzI+7Oh0uf3gdD6HvkHSVl3jSWXFHnsClYa1MM2vE09zD+Eg/hmjBfn/bn4ev5uxcfw9afvU+LliAb7okWYiIgIiICIiAkcw5vFA91ZCDwz0tVPmVZh+GSMjtu9WmtQf+FUSp+EG1T+QtAkYiIGRI3C7apVGVQHXMzqhZbK7UywdVPEZW07wDJIGV6lsKqVVHdQiVK1RclyzGpzmW9+yF5w7t5AgTdPEo3ZdTqRowOo3jThPAxtOzEsAqkdYsoU5gCCDfx75Ajk24pWRlSsMgV8zMLKjUycthlurNpr3am03tsApUD08hCOhWm98pVaHM2awNiN4NjAm1roTlDKWsDYEE2O424TW2NQZszBMptdmVQdAdNfHvkbgdilK5qMQevUqA5j1TUADJltYgbgb7gNJirsMtXNQlSpqu9iL9rDiiPW4J8oE2DE5tl4U0qFKmTcpTRCRuOVQNPadMBERAREQNuy/jHyEu1DsiUnZfxj5CXah2RAjOUXYPp8xKvLRyi7B9PmJV4CIiAmvE1ciM3AE+w3TZNGNFwq/aqUlPkXW8sxVi14ifKGW3LSZ9zs26Po+zqGH/AF6nWf167/zMJXtkYe9ZTwufYaSd5evfEovctMfmT/YTk2FS1duAEz5LTfJMy9PFWMXC9PCE24mfFIoOirr66/0E2VOcO+4/KYwVQ8/Uci9yddDbuA9hO3EAHUGVTOsrMEaVhxpiXXvlj5O7YCllZLhxZgO8f33yuukzgsWabboiZidYXXpW1ZjRP4jCGguZSamH/VcAk0h9iqN4A3ZveYVgRcG48J3bD2nzbkspCOozDf8AitO3aHJpSOcwjBSdchP1T+I+wfEaeE21vXLv0t9P8eLlxWwT061+sf2hYmtahDFHUpUXejb/ADB3MviJskbVms6SjW0WjWCIniueo33T8pFJ7iYU6DyEzATxXpB1ZDuZSp8mFj857mGYAEk2A3k6AeZgcWxKpagmbtKCjfepkof9t/Wd0ruC2p9dXTDoawYrVVgQlIZhle9Q7xmW/VB3zv8A0dUqf94qkj9nSvTp/ibtv7geEDqTH0jU5oOGfvC9bL98jRfWV48pqoQvam9xWsqXvTNKqtO766ghrndbKfOWbDUEpqFpqFUbgoAHsJqweAp0lyoosb3JsSbkk3PfqTAhl2rXZshCD6rEOW72WllC5QrnITm4m1owe22yMzOiLSpoSrBnqPmpK+cdYErc23G+U6iT6UVAsFUaEaADQ7xMGglwci3AsDYXA4DwgV/CbbrO60wEuKzozWvdUpJU0VXIDdbL2jx8Jw/peo7LULKc1HDtkRmXJzmKRSrWbVgDa+l7EES306KrbKqi26wAt3TAoIL2Rdd+g11vr6wKvtDbbOKiAjKQHRlGRgFxCIQeuSb33kLuOkmtq49qVWkOqKbGzNbM2ZmVUULmBANz1tbG2k7hh016i67+qNfOempqSCVBI3EgEjyPdArOH5SOUVnNPr0ywyKW5txUWmquM2uYt3leyZuwG3KlV0pk0qZvWzO2ofmqiplQB7BiDftG1u+TGC2dSpUxTVRltbUAlh+8e+bjh0sBkWwNwMosDxA4wInYO1atcksgVCpI3BkIYrkYZiSba3sutxaTU8LSUEkKATvIABPme+e4G3Zfxj5CXah2RKTsv4x8hLtQ7IgRnKLsH0+YlXlo5Rdg+nzEq8BERATRjTYKfs1KTezrN814mlnRl4qR7jQyzFaK3rM+UMteakxHh08vqVq9N+5kt6qf8icewagK1R32H5gyU2wDi9n06qi70u0O8FRlqC3mAfKVbkpW+uck6MAvh4TPes0yTEvQx5IycL0dGywozZh3nWbsRSUagi/hM4gClUdGHVPWB85zkDulMxpLTgjmrEvDreecPRObdNwnfhMJfWJX2mIhqBIOm+2kkuTe3TSfJUPUJ/hJ7x4TjxS2aReL0a43d5O4Ddc8BFZmJUaVtWYts+lbX2TTxKWbRhqjr2kPEHh4bjKWyPTdqVUWqL3jc6nc6+Hh3GSj7aqpgPq/iJScljYhQl8vmToBOjlbhT9HpV/16WXOeKMAKgPrZvSehinn/bn4ev8ArxMteSZvHbf0Qs04vVbfaIX3Ov5Xm6R2P2lSp1VVmuwBYIoL1CToLKNbWvqdNRKVqRM04rF06S5qjqg4sbXPAcT4CcWbE1dwGHT961St7aonu03YXZdKm2exep+0qEu/oT2R4LYQNP06tV+BSyr+0rgqPNaXbb1yzK7HViGrs1dhr17CmD+7SHVHrc+MkogRu0upVoVe4MaTeC1bZfZ1T3klNOMwy1UZG3MCPEcCPEGx9Jq2TiGqUgX7YLI/30JViPAkX9YHXETJEDERBMBERAREQEREBERA27L+MfIS7UOyJSdl/GPkJdqHZECM5Rdg+nzEq8tHKLsH0+YlXgIiaa2KRTZmF+G8+w1kq1m06RGrlrRWNZluialqs3Zo1T+Ar/utPdqv/l6n8n/VJ+xv3j6wr9tTz93rDValFzUosAxtmVtUe32gNzfvD853VK1HFAoKQo4k6ruy1LbwrjQ+usjiag30Kv8ACp+TGc9evTOj5kN7gsrUyCNxUkCxlns7WjS9dffHWUIyVpOtLae6dnSbVfqqwKVV3EixMhsSxpEiqMtjvOinyMsK7SSooXGLnA7GITtLwz5d3mLjwE0couT2JrUP9PVSuh/WuM1vC3VY7+G+ZsmGa77eW3Bxek/p+UohGv8A4kxgqfmD7T52adbDuFbnKFkJbOCAXXUrTQ6cFW3iZJ4LlPVVUNWnmD3C5TZ2ZbBuqe7MSBr3TNNZbp4ito8Lljd7XO4SH2jh2rotOky5WvnINy4GjKO7S9r+BkRX5WLfQMLHUMDvBIsTr3g+0ksPtfDcxV+uU1OadkVLswI1CNbQgnuGsnjjyzZ5maxEbNNTFYlsUGpk0qNL6srdBUCkWJBN7XA7Vtx4yxV+UQ+jV6ApVqv1DMLXYKDcdeo50Hfdjc62HdK/hGpc1TVGD7lGU3NRgdSBvYsxJk7Vp83S+jX+sqFXr21FOmNUo3+0dLjxPhNeGNbxPaOrBmnSkx56I2nhK9VRz1Xm1sOpRuCdNz1Tr/CF850bPwVOizimgUHKTbeTrcsd7HxM7ZztUCub31UEWBJNiQfmPeVzOqyNnRBM0gO3flHAWLep3D85kYde8XPFiW+c46HELxv5Xb5Rzp7kPrZf8zaBOTGbSpUiFZrudyKC9Q+SLr67oGjH16oekgK0xUZlz2zsCFLAKDYXNjqQd26dCClh6fWcKouSzsLkk3LEneSTIfbbYmpSLqgorTIqgtZ6xyb7KOqnVzby3lJPC7LpKRUN6j7xUqHO2v2b6IPBQIHrCbRNRxkpPzffUYc2v4VbrN52A8ZV8Atlpmirc5fFGvo2Uplq5RUvoWz83Yb9/dLrECqja1VXpKtwAqqylQAP9OamdQFuFDBRctbeLTnpYytXWiOcLgtg6hcUwObqMWzqBa1gAp1va8uLKCCDuIIPkdDPNGkEUKosqgADgALAQK5h9pYizM7Nlp0arELTGaoyVXpqdRa+UBrD5TVR2tXNw1TKgdxzoQOTakrol8gU3YsLhe62/WWuaMXhEqiz3t4MyeYOUi48IFbwO0MVVWm3OFcxwqm1NbWrU81Rxcbwd3cO+8nti13egjVO2cwOmW+V2UG3dcAH1nXTphVCqAFAAAGgAGgA8J6gIiICIiBt2X8Y+Ql2odkSk7L+MfIS7UOyIEZyi7B9PmJU69YKBe5JNgALsx4Ad8tHKmqEpMx3C3zFgPGRGx9nlfrag+tYbv2an9RfHie+WUrGnNbb7/ndXe068td/s58Nsl31rMVH7NDr+Nx8hJXC4OnTFqaKvkNfU7zN8RbJaem0eIdrjrE67z5kiIlaZDC4sdRwOsRAjq2xKJN1U0240zl9xuPqJH/oevSYtQqa+B5pj5jVG9RLDEvpxGSvfX1U24elu2nohukuJpjLiaCuP3lK/wAy5kP5SPrHZlazHDVKTBswegUJBF/sk6anS3fLTOevgKT9ukjeaqT72kpy4bfyp8v6R9nlr/G/zUXEclsEUK08ZWQM4ch8PUYmwsAWVRfefcxgeTeFWoXqVqtbrZstPDvT7rBSamlpcjsTD/sgPIkfIzydhUODjyqVB/yjThu3N9HdeI931R6VQpP0egtAkWNRsr1yOAO5PznmjSCiw43JOpJO8k95ne2wU/VqVVP3y35NeceJwVakL/GTvyjLUA45dzelvKLaXjlpMem358Zcj9E62ifXf8+RNNfQo3jlPk3+Qs81cdSRA7VFVDuYkAHwHE+Ei9p4+tVo1Po9Jh1GIq1b07WBIKIRmY6d4A8ZnmNJ0lfE67JwyNfbCsStBWrsNDksEH3qrWUeQJPhOPZOFTFUaVas7Vg6K2RurSFxqOaGhsftXk6igAAAADcBoB5CcdRv0OvV+NVyL+zoXF/Bqp6x/CFnZg8FTpAimgW++w1J4sd7HxM3xAwyBgQdxFj5HScOwGJw1K+8LlPmhK/0nfI/Y2gqr9mvV/mOcfk4gSEREBERAREQEREBERAREQNuy/jHyEu1DsiUnZfxj5CXah2RA4Ns0wwsRcXB9Qbj8wJxXkhtYaSJLjjGvY0bs0Zpp5wcR7xzg4j3gbs0Zpp5wcR7xzg4j3gbs0Zpp5wcR7xzg4j3gbs0Zpp5wcR7xzg4j3gbs0Zpp5wcR7xzg4j3gbs0Zpp5wcR7xzg4j3gbs0XmnnBxHvGccR7wIPFbEpU65rKgu+pJ6xVu/Jfsg8BbUT2RfQ9+h9d8k8WwyHUSMv4yVrc3WXIjRXuRRK0XonfTc2+63/2V5YZXtm9TF1B3M1VfbLWX/fV9pYLyLrMReLwEj8DpiMQvE0qn8SlT/skheR66Ytv3qC/y1G/6oEhEXi8BEXi8BEXi8BEXi8BEXi8BEXi8Dbsv4x8hLtQ7IlM2VTJqk+UulAdUQFejmkPiNhKx3TMQOfo4vCOji8JmIGOji8I6OLwmYgY6OLwjo4vCZiBjo4vCOji8JmIGOji8I6OLwmYgY6OLwjo4vCZiBjo4vCOji8JmIGOji8I6OLwmYgY6OLwjo4vCZiBjo4vCOji8JmIGOji8I6OLwmYgY6OLwjo4vCZiBjo4vCOji8JmIGOji8I6OLwmYgY6OLwjo4vCZiBjo4vCOji8JmIGOji8JkcnF4RECQwezAndJJViIH//2Q=="/>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data:image/jpeg;base64,/9j/4AAQSkZJRgABAQAAAQABAAD/2wCEAAkGBxISERQUEhIWFhUXFRQXGRgWFxYVFhcWFRcWGBUVFhcaHCggGBolHRYUITEhJSkrLi4uFx8zODMsNygtLisBCgoKDg0OGRAQGy0lHiYsLS83NCwtLDA0NTc3LCwyLTcsLDQtLyw3MjcsNCwvLDQvNywsLCw0NDctLDA0Liw0LP/AABEIAKgBLAMBIgACEQEDEQH/xAAbAAEAAgMBAQAAAAAAAAAAAAAABQYBAwQCB//EAEYQAAIBAgMDCgIGCQMBCQAAAAECAAMRBBIhBTFRBhMWIjJBYXGBkTOxFCNScoKhFUJTYpKiwdHhJLLC0iU0Q1RjZJPi8P/EABkBAQADAQEAAAAAAAAAAAAAAAACAwQBBf/EAC0RAQACAQIFAQcFAQEAAAAAAAABAgMRMQQSIUFRcRNhgZGhsfAiIzLR4TMF/9oADAMBAAIRAxEAPwD7RjcUKaljuHDfvtIluUK9wPtNvKI/Vt6fMSrQLF0hXgfaOkK8D7SuxAsFXlKqqWINgCTp3AXMxR5SqyqwDWYBhp3EXEqe23K4eqRvyED7zdVR7kTqo08qqvAAewtAsvSFeB9o6QrwPtK7ECxdIV4H2jpCvA+0rsQLC/KNR3NvA0HGZ6QjgfaVt0vbwN/6f1ngYZPsgeVwPYGBZ25RKNSD7TWOU6aaNqbDTz18tN8q7KAbBKnmpIB9c048YWpkFQOcfqU1uWsx3uxO8KtyfaBcqHKpHZ1UN1CFJtpmIvYG+pFxfzm7pCvA+0q2BwopIEGtt5O9mOrMfEm5m+BYukK8D7R0hXgfaV2IFi6QrwPtHSFeB9pXYgWLpCvA+0dIV4H2ldiBYukK8D7R0hXgfaV2IFi6QrwPtHSFeB9pXYgWLpCvA+0dIV4H2ldiBYukK8D7R0hXgfaV2IFi6QrwPtHSFeB9pXYgWLpCvA+0dIV4H2ldiBYukK8D7R0hXgfaV2IFwwW1BU3fnJFTKPsqqRVI8pc6B6ogRfKLsH0+YlXlk5UlhSbIAW0sGOUbxvIBt7Sm/wCqPdQX/wCRv7QNuMxq07A3Z2vlRRdmtvt3AeJsJztSxDglnFIW0WnZnPg1RgQPQes9bMwxU1HqENUZyCwBACqBkRbkkKOHEkzvgRX6OpEobMxJDXd2cgLruJsNbDdJWcyIEqHg27gDvK+u/wB50wEREBE8ut+8jynjK43MD4MP6j+0DbE0tnIsVX+Mj/jNDJUzKA9rnd2zYb9SPIbu+B2yMwDCpiKz3BKEUlHeFsGZvxN+Sidxo33sx9h8hOTHYPrJUpvzbDqEhQwKHcCptexsRwuYEhE4ebxK7qlJ/BqbUz7qx+UfTaq9vDt502FQe2jflA7onJQ2nRc5Q4DfZe9N/wCFrGdcBERAREQEREBERAREQEREBERAREQEREDbsv4x8hLtQ7IlJ2X8Y+Ql2odkQIzlF2D6fMSry0couwfT5iVeBqw/6/3z8hNs00WAz30s5PoQCJg1C2iaD7R/4jv893nAzXqLqpufAC58D4Tmo7QW9iSbd5Uhh94H5idSUFAsP8k8Se8zzVwit/8At3lOTqtrGPvIcSvpM0qoJkdisK6bmJXge7ynreodfUfZP9pCbS11w0tXffolZzitrbjNS44ZDftAbuPlItcS5cBdC2g/xOzbwji4aYi3N2TWIxaUx1j6DUk8AJqo1xqzAgniDYDuF/6zxT2ed7Pr4b/eb1wgHe3vO9VFq4o7t6m8xVTMpHEETUKGXVNPA9k/2PiJ7p1gdDo3A7/TiPKSUSzQfMqniBfz757mnDbj4M3zv/UzdA8V6KuLOoYcGAI/OcX6PanrQqFf/Te70z5X6yeht4SQiBxYbaALCnUU06h3KTdW8abbm8tD4TtmrE4ZKilXUMp7jxG4jgRxE4VrPhyFqsXpE2Woe0hO5avEdwf34wJOIiAiIgIiICIiAiIgIiICIiAiIgbdl/GPkJdqHZEpOy/jHyEu1DsiBGcouwfT5iVeWjlF2D6fMSrwPDUlJuVBPGe4iAiIgbKeFaoCAO43kXgMRTTNziMwZdApA63jfulq2LiB9GxB+xmH8l/6yk1WsJDLE1mHo8BFcmO0Tt0cWKxHXsoue/wHcJv5MK2IxWg3I1vwjcPczDYLmnqKdSGIJ8ppwuM+j1FddCHDf3/K8rjdtyRN6Tp3ha3Qg2O+eZ07Wcc9puqKtRD3MrDW3lOaaJiY3eBE6kw6A7wD5i8zE46wBbdpMxEBERATDoGBBAIIIIOoIO8GZiBGYJjRcUHJKtfmWO+w1NJj3sBqD3jyknOfH4QVUKE23EMN6sNVYeIM8bMxRqJ1haopKOODrvt4HQjwIgdcREBERAREQEREBERAREQEREDbsv4x8hLtQ7IlJ2X8Y+Ql2odkQIzlF2D6fMSry0couwfT5iVeAiIgIiIG7CVMuBxZ+1Wy/kiyuudUHFlHuRJ8D/syuf8A3DH2cSmtiKjOgTTrCxG8G+hEcV/1mG7/AM22nDu6ualR6j5lUM9Rrtfdc8PaRLHOwHeRfwtJHlb9XTWmlySQNN+VRr+dp4wGzWABIANhoTKbaQ0YMk2jWZ6LhsTG4aphqeGxIN1uFfdl16pVt6macRh3o1WoucxAzI+7Oh0uf3gdD6HvkHSVl3jSWXFHnsClYa1MM2vE09zD+Eg/hmjBfn/bn4ev5uxcfw9afvU+LliAb7okWYiIgIiICIiAkcw5vFA91ZCDwz0tVPmVZh+GSMjtu9WmtQf+FUSp+EG1T+QtAkYiIGRI3C7apVGVQHXMzqhZbK7UywdVPEZW07wDJIGV6lsKqVVHdQiVK1RclyzGpzmW9+yF5w7t5AgTdPEo3ZdTqRowOo3jThPAxtOzEsAqkdYsoU5gCCDfx75Ajk24pWRlSsMgV8zMLKjUycthlurNpr3am03tsApUD08hCOhWm98pVaHM2awNiN4NjAm1roTlDKWsDYEE2O424TW2NQZszBMptdmVQdAdNfHvkbgdilK5qMQevUqA5j1TUADJltYgbgb7gNJirsMtXNQlSpqu9iL9rDiiPW4J8oE2DE5tl4U0qFKmTcpTRCRuOVQNPadMBERAREQNuy/jHyEu1DsiUnZfxj5CXah2RAjOUXYPp8xKvLRyi7B9PmJV4CIiAmvE1ciM3AE+w3TZNGNFwq/aqUlPkXW8sxVi14ifKGW3LSZ9zs26Po+zqGH/AF6nWf167/zMJXtkYe9ZTwufYaSd5evfEovctMfmT/YTk2FS1duAEz5LTfJMy9PFWMXC9PCE24mfFIoOirr66/0E2VOcO+4/KYwVQ8/Uci9yddDbuA9hO3EAHUGVTOsrMEaVhxpiXXvlj5O7YCllZLhxZgO8f33yuukzgsWabboiZidYXXpW1ZjRP4jCGguZSamH/VcAk0h9iqN4A3ZveYVgRcG48J3bD2nzbkspCOozDf8AitO3aHJpSOcwjBSdchP1T+I+wfEaeE21vXLv0t9P8eLlxWwT061+sf2hYmtahDFHUpUXejb/ADB3MviJskbVms6SjW0WjWCIniueo33T8pFJ7iYU6DyEzATxXpB1ZDuZSp8mFj857mGYAEk2A3k6AeZgcWxKpagmbtKCjfepkof9t/Wd0ruC2p9dXTDoawYrVVgQlIZhle9Q7xmW/VB3zv8A0dUqf94qkj9nSvTp/ibtv7geEDqTH0jU5oOGfvC9bL98jRfWV48pqoQvam9xWsqXvTNKqtO766ghrndbKfOWbDUEpqFpqFUbgoAHsJqweAp0lyoosb3JsSbkk3PfqTAhl2rXZshCD6rEOW72WllC5QrnITm4m1owe22yMzOiLSpoSrBnqPmpK+cdYErc23G+U6iT6UVAsFUaEaADQ7xMGglwci3AsDYXA4DwgV/CbbrO60wEuKzozWvdUpJU0VXIDdbL2jx8Jw/peo7LULKc1HDtkRmXJzmKRSrWbVgDa+l7EES306KrbKqi26wAt3TAoIL2Rdd+g11vr6wKvtDbbOKiAjKQHRlGRgFxCIQeuSb33kLuOkmtq49qVWkOqKbGzNbM2ZmVUULmBANz1tbG2k7hh016i67+qNfOempqSCVBI3EgEjyPdArOH5SOUVnNPr0ywyKW5txUWmquM2uYt3leyZuwG3KlV0pk0qZvWzO2ofmqiplQB7BiDftG1u+TGC2dSpUxTVRltbUAlh+8e+bjh0sBkWwNwMosDxA4wInYO1atcksgVCpI3BkIYrkYZiSba3sutxaTU8LSUEkKATvIABPme+e4G3Zfxj5CXah2RKTsv4x8hLtQ7IgRnKLsH0+YlXlo5Rdg+nzEq8BERATRjTYKfs1KTezrN814mlnRl4qR7jQyzFaK3rM+UMteakxHh08vqVq9N+5kt6qf8icewagK1R32H5gyU2wDi9n06qi70u0O8FRlqC3mAfKVbkpW+uck6MAvh4TPes0yTEvQx5IycL0dGywozZh3nWbsRSUagi/hM4gClUdGHVPWB85zkDulMxpLTgjmrEvDreecPRObdNwnfhMJfWJX2mIhqBIOm+2kkuTe3TSfJUPUJ/hJ7x4TjxS2aReL0a43d5O4Ddc8BFZmJUaVtWYts+lbX2TTxKWbRhqjr2kPEHh4bjKWyPTdqVUWqL3jc6nc6+Hh3GSj7aqpgPq/iJScljYhQl8vmToBOjlbhT9HpV/16WXOeKMAKgPrZvSehinn/bn4ev8ArxMteSZvHbf0Qs04vVbfaIX3Ov5Xm6R2P2lSp1VVmuwBYIoL1CToLKNbWvqdNRKVqRM04rF06S5qjqg4sbXPAcT4CcWbE1dwGHT961St7aonu03YXZdKm2exep+0qEu/oT2R4LYQNP06tV+BSyr+0rgqPNaXbb1yzK7HViGrs1dhr17CmD+7SHVHrc+MkogRu0upVoVe4MaTeC1bZfZ1T3klNOMwy1UZG3MCPEcCPEGx9Jq2TiGqUgX7YLI/30JViPAkX9YHXETJEDERBMBERAREQEREBERA27L+MfIS7UOyJSdl/GPkJdqHZECM5Rdg+nzEq8tHKLsH0+YlXgIiaa2KRTZmF+G8+w1kq1m06RGrlrRWNZluialqs3Zo1T+Ar/utPdqv/l6n8n/VJ+xv3j6wr9tTz93rDValFzUosAxtmVtUe32gNzfvD853VK1HFAoKQo4k6ruy1LbwrjQ+usjiag30Kv8ACp+TGc9evTOj5kN7gsrUyCNxUkCxlns7WjS9dffHWUIyVpOtLae6dnSbVfqqwKVV3EixMhsSxpEiqMtjvOinyMsK7SSooXGLnA7GITtLwz5d3mLjwE0couT2JrUP9PVSuh/WuM1vC3VY7+G+ZsmGa77eW3Bxek/p+UohGv8A4kxgqfmD7T52adbDuFbnKFkJbOCAXXUrTQ6cFW3iZJ4LlPVVUNWnmD3C5TZ2ZbBuqe7MSBr3TNNZbp4ito8Lljd7XO4SH2jh2rotOky5WvnINy4GjKO7S9r+BkRX5WLfQMLHUMDvBIsTr3g+0ksPtfDcxV+uU1OadkVLswI1CNbQgnuGsnjjyzZ5maxEbNNTFYlsUGpk0qNL6srdBUCkWJBN7XA7Vtx4yxV+UQ+jV6ApVqv1DMLXYKDcdeo50Hfdjc62HdK/hGpc1TVGD7lGU3NRgdSBvYsxJk7Vp83S+jX+sqFXr21FOmNUo3+0dLjxPhNeGNbxPaOrBmnSkx56I2nhK9VRz1Xm1sOpRuCdNz1Tr/CF850bPwVOizimgUHKTbeTrcsd7HxM7ZztUCub31UEWBJNiQfmPeVzOqyNnRBM0gO3flHAWLep3D85kYde8XPFiW+c46HELxv5Xb5Rzp7kPrZf8zaBOTGbSpUiFZrudyKC9Q+SLr67oGjH16oekgK0xUZlz2zsCFLAKDYXNjqQd26dCClh6fWcKouSzsLkk3LEneSTIfbbYmpSLqgorTIqgtZ6xyb7KOqnVzby3lJPC7LpKRUN6j7xUqHO2v2b6IPBQIHrCbRNRxkpPzffUYc2v4VbrN52A8ZV8Atlpmirc5fFGvo2Uplq5RUvoWz83Yb9/dLrECqja1VXpKtwAqqylQAP9OamdQFuFDBRctbeLTnpYytXWiOcLgtg6hcUwObqMWzqBa1gAp1va8uLKCCDuIIPkdDPNGkEUKosqgADgALAQK5h9pYizM7Nlp0arELTGaoyVXpqdRa+UBrD5TVR2tXNw1TKgdxzoQOTakrol8gU3YsLhe62/WWuaMXhEqiz3t4MyeYOUi48IFbwO0MVVWm3OFcxwqm1NbWrU81Rxcbwd3cO+8nti13egjVO2cwOmW+V2UG3dcAH1nXTphVCqAFAAAGgAGgA8J6gIiICIiBt2X8Y+Ql2odkSk7L+MfIS7UOyIEZyi7B9PmJU69YKBe5JNgALsx4Ad8tHKmqEpMx3C3zFgPGRGx9nlfrag+tYbv2an9RfHie+WUrGnNbb7/ndXe068td/s58Nsl31rMVH7NDr+Nx8hJXC4OnTFqaKvkNfU7zN8RbJaem0eIdrjrE67z5kiIlaZDC4sdRwOsRAjq2xKJN1U0240zl9xuPqJH/oevSYtQqa+B5pj5jVG9RLDEvpxGSvfX1U24elu2nohukuJpjLiaCuP3lK/wAy5kP5SPrHZlazHDVKTBswegUJBF/sk6anS3fLTOevgKT9ukjeaqT72kpy4bfyp8v6R9nlr/G/zUXEclsEUK08ZWQM4ch8PUYmwsAWVRfefcxgeTeFWoXqVqtbrZstPDvT7rBSamlpcjsTD/sgPIkfIzydhUODjyqVB/yjThu3N9HdeI931R6VQpP0egtAkWNRsr1yOAO5PznmjSCiw43JOpJO8k95ne2wU/VqVVP3y35NeceJwVakL/GTvyjLUA45dzelvKLaXjlpMem358Zcj9E62ifXf8+RNNfQo3jlPk3+Qs81cdSRA7VFVDuYkAHwHE+Ei9p4+tVo1Po9Jh1GIq1b07WBIKIRmY6d4A8ZnmNJ0lfE67JwyNfbCsStBWrsNDksEH3qrWUeQJPhOPZOFTFUaVas7Vg6K2RurSFxqOaGhsftXk6igAAAADcBoB5CcdRv0OvV+NVyL+zoXF/Bqp6x/CFnZg8FTpAimgW++w1J4sd7HxM3xAwyBgQdxFj5HScOwGJw1K+8LlPmhK/0nfI/Y2gqr9mvV/mOcfk4gSEREBERAREQEREBERAREQNuy/jHyEu1DsiUnZfxj5CXah2RA4Ns0wwsRcXB9Qbj8wJxXkhtYaSJLjjGvY0bs0Zpp5wcR7xzg4j3gbs0Zpp5wcR7xzg4j3gbs0Zpp5wcR7xzg4j3gbs0Zpp5wcR7xzg4j3gbs0Zpp5wcR7xzg4j3gbs0Zpp5wcR7xzg4j3gbs0XmnnBxHvGccR7wIPFbEpU65rKgu+pJ6xVu/Jfsg8BbUT2RfQ9+h9d8k8WwyHUSMv4yVrc3WXIjRXuRRK0XonfTc2+63/2V5YZXtm9TF1B3M1VfbLWX/fV9pYLyLrMReLwEj8DpiMQvE0qn8SlT/skheR66Ytv3qC/y1G/6oEhEXi8BEXi8BEXi8BEXi8BEXi8BEXi8Dbsv4x8hLtQ7IlM2VTJqk+UulAdUQFejmkPiNhKx3TMQOfo4vCOji8JmIGOji8I6OLwmYgY6OLwjo4vCZiBjo4vCOji8JmIGOji8I6OLwmYgY6OLwjo4vCZiBjo4vCOji8JmIGOji8I6OLwmYgY6OLwjo4vCZiBjo4vCOji8JmIGOji8I6OLwmYgY6OLwjo4vCZiBjo4vCOji8JmIGOji8I6OLwmYgY6OLwjo4vCZiBjo4vCOji8JmIGOji8JkcnF4RECQwezAndJJViIH//2Q=="/>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10" name="AutoShape 6" descr="data:image/jpeg;base64,/9j/4AAQSkZJRgABAQAAAQABAAD/2wCEAAkGBxISERQUEhIWFhUXFRQXGRgWFxYVFhcWFRcWGBUVFhcaHCggGBolHRYUITEhJSkrLi4uFx8zODMsNygtLisBCgoKDg0OGRAQGy0lHiYsLS83NCwtLDA0NTc3LCwyLTcsLDQtLyw3MjcsNCwvLDQvNywsLCw0NDctLDA0Liw0LP/AABEIAKgBLAMBIgACEQEDEQH/xAAbAAEAAgMBAQAAAAAAAAAAAAAABQYBAwQCB//EAEYQAAIBAgMDCgIGCQMBCQAAAAECAAMRBBIhBTFRBhMWIjJBYXGBkTOxFCNScoKhFUJTYpKiwdHhJLLC0iU0Q1RjZJPi8P/EABkBAQADAQEAAAAAAAAAAAAAAAACAwQBBf/EAC0RAQACAQIFAQcFAQEAAAAAAAABAgMRMQQSIUFRcRNhgZGhsfAiIzLR4TMF/9oADAMBAAIRAxEAPwD7RjcUKaljuHDfvtIluUK9wPtNvKI/Vt6fMSrQLF0hXgfaOkK8D7SuxAsFXlKqqWINgCTp3AXMxR5SqyqwDWYBhp3EXEqe23K4eqRvyED7zdVR7kTqo08qqvAAewtAsvSFeB9o6QrwPtK7ECxdIV4H2jpCvA+0rsQLC/KNR3NvA0HGZ6QjgfaVt0vbwN/6f1ngYZPsgeVwPYGBZ25RKNSD7TWOU6aaNqbDTz18tN8q7KAbBKnmpIB9c048YWpkFQOcfqU1uWsx3uxO8KtyfaBcqHKpHZ1UN1CFJtpmIvYG+pFxfzm7pCvA+0q2BwopIEGtt5O9mOrMfEm5m+BYukK8D7R0hXgfaV2IFi6QrwPtHSFeB9pXYgWLpCvA+0dIV4H2ldiBYukK8D7R0hXgfaV2IFi6QrwPtHSFeB9pXYgWLpCvA+0dIV4H2ldiBYukK8D7R0hXgfaV2IFi6QrwPtHSFeB9pXYgWLpCvA+0dIV4H2ldiBYukK8D7R0hXgfaV2IFwwW1BU3fnJFTKPsqqRVI8pc6B6ogRfKLsH0+YlXlk5UlhSbIAW0sGOUbxvIBt7Sm/wCqPdQX/wCRv7QNuMxq07A3Z2vlRRdmtvt3AeJsJztSxDglnFIW0WnZnPg1RgQPQes9bMwxU1HqENUZyCwBACqBkRbkkKOHEkzvgRX6OpEobMxJDXd2cgLruJsNbDdJWcyIEqHg27gDvK+u/wB50wEREBE8ut+8jynjK43MD4MP6j+0DbE0tnIsVX+Mj/jNDJUzKA9rnd2zYb9SPIbu+B2yMwDCpiKz3BKEUlHeFsGZvxN+Sidxo33sx9h8hOTHYPrJUpvzbDqEhQwKHcCptexsRwuYEhE4ebxK7qlJ/BqbUz7qx+UfTaq9vDt502FQe2jflA7onJQ2nRc5Q4DfZe9N/wCFrGdcBERAREQEREBERAREQEREBERAREQEREDbsv4x8hLtQ7IlJ2X8Y+Ql2odkQIzlF2D6fMSry0couwfT5iVeBqw/6/3z8hNs00WAz30s5PoQCJg1C2iaD7R/4jv893nAzXqLqpufAC58D4Tmo7QW9iSbd5Uhh94H5idSUFAsP8k8Se8zzVwit/8At3lOTqtrGPvIcSvpM0qoJkdisK6bmJXge7ynreodfUfZP9pCbS11w0tXffolZzitrbjNS44ZDftAbuPlItcS5cBdC2g/xOzbwji4aYi3N2TWIxaUx1j6DUk8AJqo1xqzAgniDYDuF/6zxT2ed7Pr4b/eb1wgHe3vO9VFq4o7t6m8xVTMpHEETUKGXVNPA9k/2PiJ7p1gdDo3A7/TiPKSUSzQfMqniBfz757mnDbj4M3zv/UzdA8V6KuLOoYcGAI/OcX6PanrQqFf/Te70z5X6yeht4SQiBxYbaALCnUU06h3KTdW8abbm8tD4TtmrE4ZKilXUMp7jxG4jgRxE4VrPhyFqsXpE2Woe0hO5avEdwf34wJOIiAiIgIiICIiAiIgIiICIiAiIgbdl/GPkJdqHZEpOy/jHyEu1DsiBGcouwfT5iVeWjlF2D6fMSrwPDUlJuVBPGe4iAiIgbKeFaoCAO43kXgMRTTNziMwZdApA63jfulq2LiB9GxB+xmH8l/6yk1WsJDLE1mHo8BFcmO0Tt0cWKxHXsoue/wHcJv5MK2IxWg3I1vwjcPczDYLmnqKdSGIJ8ppwuM+j1FddCHDf3/K8rjdtyRN6Tp3ha3Qg2O+eZ07Wcc9puqKtRD3MrDW3lOaaJiY3eBE6kw6A7wD5i8zE46wBbdpMxEBERATDoGBBAIIIIOoIO8GZiBGYJjRcUHJKtfmWO+w1NJj3sBqD3jyknOfH4QVUKE23EMN6sNVYeIM8bMxRqJ1haopKOODrvt4HQjwIgdcREBERAREQEREBERAREQEREDbsv4x8hLtQ7IlJ2X8Y+Ql2odkQIzlF2D6fMSry0couwfT5iVeAiIgIiIG7CVMuBxZ+1Wy/kiyuudUHFlHuRJ8D/syuf8A3DH2cSmtiKjOgTTrCxG8G+hEcV/1mG7/AM22nDu6ualR6j5lUM9Rrtfdc8PaRLHOwHeRfwtJHlb9XTWmlySQNN+VRr+dp4wGzWABIANhoTKbaQ0YMk2jWZ6LhsTG4aphqeGxIN1uFfdl16pVt6macRh3o1WoucxAzI+7Oh0uf3gdD6HvkHSVl3jSWXFHnsClYa1MM2vE09zD+Eg/hmjBfn/bn4ev5uxcfw9afvU+LliAb7okWYiIgIiICIiAkcw5vFA91ZCDwz0tVPmVZh+GSMjtu9WmtQf+FUSp+EG1T+QtAkYiIGRI3C7apVGVQHXMzqhZbK7UywdVPEZW07wDJIGV6lsKqVVHdQiVK1RclyzGpzmW9+yF5w7t5AgTdPEo3ZdTqRowOo3jThPAxtOzEsAqkdYsoU5gCCDfx75Ajk24pWRlSsMgV8zMLKjUycthlurNpr3am03tsApUD08hCOhWm98pVaHM2awNiN4NjAm1roTlDKWsDYEE2O424TW2NQZszBMptdmVQdAdNfHvkbgdilK5qMQevUqA5j1TUADJltYgbgb7gNJirsMtXNQlSpqu9iL9rDiiPW4J8oE2DE5tl4U0qFKmTcpTRCRuOVQNPadMBERAREQNuy/jHyEu1DsiUnZfxj5CXah2RAjOUXYPp8xKvLRyi7B9PmJV4CIiAmvE1ciM3AE+w3TZNGNFwq/aqUlPkXW8sxVi14ifKGW3LSZ9zs26Po+zqGH/AF6nWf167/zMJXtkYe9ZTwufYaSd5evfEovctMfmT/YTk2FS1duAEz5LTfJMy9PFWMXC9PCE24mfFIoOirr66/0E2VOcO+4/KYwVQ8/Uci9yddDbuA9hO3EAHUGVTOsrMEaVhxpiXXvlj5O7YCllZLhxZgO8f33yuukzgsWabboiZidYXXpW1ZjRP4jCGguZSamH/VcAk0h9iqN4A3ZveYVgRcG48J3bD2nzbkspCOozDf8AitO3aHJpSOcwjBSdchP1T+I+wfEaeE21vXLv0t9P8eLlxWwT061+sf2hYmtahDFHUpUXejb/ADB3MviJskbVms6SjW0WjWCIniueo33T8pFJ7iYU6DyEzATxXpB1ZDuZSp8mFj857mGYAEk2A3k6AeZgcWxKpagmbtKCjfepkof9t/Wd0ruC2p9dXTDoawYrVVgQlIZhle9Q7xmW/VB3zv8A0dUqf94qkj9nSvTp/ibtv7geEDqTH0jU5oOGfvC9bL98jRfWV48pqoQvam9xWsqXvTNKqtO766ghrndbKfOWbDUEpqFpqFUbgoAHsJqweAp0lyoosb3JsSbkk3PfqTAhl2rXZshCD6rEOW72WllC5QrnITm4m1owe22yMzOiLSpoSrBnqPmpK+cdYErc23G+U6iT6UVAsFUaEaADQ7xMGglwci3AsDYXA4DwgV/CbbrO60wEuKzozWvdUpJU0VXIDdbL2jx8Jw/peo7LULKc1HDtkRmXJzmKRSrWbVgDa+l7EES306KrbKqi26wAt3TAoIL2Rdd+g11vr6wKvtDbbOKiAjKQHRlGRgFxCIQeuSb33kLuOkmtq49qVWkOqKbGzNbM2ZmVUULmBANz1tbG2k7hh016i67+qNfOempqSCVBI3EgEjyPdArOH5SOUVnNPr0ywyKW5txUWmquM2uYt3leyZuwG3KlV0pk0qZvWzO2ofmqiplQB7BiDftG1u+TGC2dSpUxTVRltbUAlh+8e+bjh0sBkWwNwMosDxA4wInYO1atcksgVCpI3BkIYrkYZiSba3sutxaTU8LSUEkKATvIABPme+e4G3Zfxj5CXah2RKTsv4x8hLtQ7IgRnKLsH0+YlXlo5Rdg+nzEq8BERATRjTYKfs1KTezrN814mlnRl4qR7jQyzFaK3rM+UMteakxHh08vqVq9N+5kt6qf8icewagK1R32H5gyU2wDi9n06qi70u0O8FRlqC3mAfKVbkpW+uck6MAvh4TPes0yTEvQx5IycL0dGywozZh3nWbsRSUagi/hM4gClUdGHVPWB85zkDulMxpLTgjmrEvDreecPRObdNwnfhMJfWJX2mIhqBIOm+2kkuTe3TSfJUPUJ/hJ7x4TjxS2aReL0a43d5O4Ddc8BFZmJUaVtWYts+lbX2TTxKWbRhqjr2kPEHh4bjKWyPTdqVUWqL3jc6nc6+Hh3GSj7aqpgPq/iJScljYhQl8vmToBOjlbhT9HpV/16WXOeKMAKgPrZvSehinn/bn4ev8ArxMteSZvHbf0Qs04vVbfaIX3Ov5Xm6R2P2lSp1VVmuwBYIoL1CToLKNbWvqdNRKVqRM04rF06S5qjqg4sbXPAcT4CcWbE1dwGHT961St7aonu03YXZdKm2exep+0qEu/oT2R4LYQNP06tV+BSyr+0rgqPNaXbb1yzK7HViGrs1dhr17CmD+7SHVHrc+MkogRu0upVoVe4MaTeC1bZfZ1T3klNOMwy1UZG3MCPEcCPEGx9Jq2TiGqUgX7YLI/30JViPAkX9YHXETJEDERBMBERAREQEREBERA27L+MfIS7UOyJSdl/GPkJdqHZECM5Rdg+nzEq8tHKLsH0+YlXgIiaa2KRTZmF+G8+w1kq1m06RGrlrRWNZluialqs3Zo1T+Ar/utPdqv/l6n8n/VJ+xv3j6wr9tTz93rDValFzUosAxtmVtUe32gNzfvD853VK1HFAoKQo4k6ruy1LbwrjQ+usjiag30Kv8ACp+TGc9evTOj5kN7gsrUyCNxUkCxlns7WjS9dffHWUIyVpOtLae6dnSbVfqqwKVV3EixMhsSxpEiqMtjvOinyMsK7SSooXGLnA7GITtLwz5d3mLjwE0couT2JrUP9PVSuh/WuM1vC3VY7+G+ZsmGa77eW3Bxek/p+UohGv8A4kxgqfmD7T52adbDuFbnKFkJbOCAXXUrTQ6cFW3iZJ4LlPVVUNWnmD3C5TZ2ZbBuqe7MSBr3TNNZbp4ito8Lljd7XO4SH2jh2rotOky5WvnINy4GjKO7S9r+BkRX5WLfQMLHUMDvBIsTr3g+0ksPtfDcxV+uU1OadkVLswI1CNbQgnuGsnjjyzZ5maxEbNNTFYlsUGpk0qNL6srdBUCkWJBN7XA7Vtx4yxV+UQ+jV6ApVqv1DMLXYKDcdeo50Hfdjc62HdK/hGpc1TVGD7lGU3NRgdSBvYsxJk7Vp83S+jX+sqFXr21FOmNUo3+0dLjxPhNeGNbxPaOrBmnSkx56I2nhK9VRz1Xm1sOpRuCdNz1Tr/CF850bPwVOizimgUHKTbeTrcsd7HxM7ZztUCub31UEWBJNiQfmPeVzOqyNnRBM0gO3flHAWLep3D85kYde8XPFiW+c46HELxv5Xb5Rzp7kPrZf8zaBOTGbSpUiFZrudyKC9Q+SLr67oGjH16oekgK0xUZlz2zsCFLAKDYXNjqQd26dCClh6fWcKouSzsLkk3LEneSTIfbbYmpSLqgorTIqgtZ6xyb7KOqnVzby3lJPC7LpKRUN6j7xUqHO2v2b6IPBQIHrCbRNRxkpPzffUYc2v4VbrN52A8ZV8Atlpmirc5fFGvo2Uplq5RUvoWz83Yb9/dLrECqja1VXpKtwAqqylQAP9OamdQFuFDBRctbeLTnpYytXWiOcLgtg6hcUwObqMWzqBa1gAp1va8uLKCCDuIIPkdDPNGkEUKosqgADgALAQK5h9pYizM7Nlp0arELTGaoyVXpqdRa+UBrD5TVR2tXNw1TKgdxzoQOTakrol8gU3YsLhe62/WWuaMXhEqiz3t4MyeYOUi48IFbwO0MVVWm3OFcxwqm1NbWrU81Rxcbwd3cO+8nti13egjVO2cwOmW+V2UG3dcAH1nXTphVCqAFAAAGgAGgA8J6gIiICIiBt2X8Y+Ql2odkSk7L+MfIS7UOyIEZyi7B9PmJU69YKBe5JNgALsx4Ad8tHKmqEpMx3C3zFgPGRGx9nlfrag+tYbv2an9RfHie+WUrGnNbb7/ndXe068td/s58Nsl31rMVH7NDr+Nx8hJXC4OnTFqaKvkNfU7zN8RbJaem0eIdrjrE67z5kiIlaZDC4sdRwOsRAjq2xKJN1U0240zl9xuPqJH/oevSYtQqa+B5pj5jVG9RLDEvpxGSvfX1U24elu2nohukuJpjLiaCuP3lK/wAy5kP5SPrHZlazHDVKTBswegUJBF/sk6anS3fLTOevgKT9ukjeaqT72kpy4bfyp8v6R9nlr/G/zUXEclsEUK08ZWQM4ch8PUYmwsAWVRfefcxgeTeFWoXqVqtbrZstPDvT7rBSamlpcjsTD/sgPIkfIzydhUODjyqVB/yjThu3N9HdeI931R6VQpP0egtAkWNRsr1yOAO5PznmjSCiw43JOpJO8k95ne2wU/VqVVP3y35NeceJwVakL/GTvyjLUA45dzelvKLaXjlpMem358Zcj9E62ifXf8+RNNfQo3jlPk3+Qs81cdSRA7VFVDuYkAHwHE+Ei9p4+tVo1Po9Jh1GIq1b07WBIKIRmY6d4A8ZnmNJ0lfE67JwyNfbCsStBWrsNDksEH3qrWUeQJPhOPZOFTFUaVas7Vg6K2RurSFxqOaGhsftXk6igAAAADcBoB5CcdRv0OvV+NVyL+zoXF/Bqp6x/CFnZg8FTpAimgW++w1J4sd7HxM3xAwyBgQdxFj5HScOwGJw1K+8LlPmhK/0nfI/Y2gqr9mvV/mOcfk4gSEREBERAREQEREBERAREQNuy/jHyEu1DsiUnZfxj5CXah2RA4Ns0wwsRcXB9Qbj8wJxXkhtYaSJLjjGvY0bs0Zpp5wcR7xzg4j3gbs0Zpp5wcR7xzg4j3gbs0Zpp5wcR7xzg4j3gbs0Zpp5wcR7xzg4j3gbs0Zpp5wcR7xzg4j3gbs0Zpp5wcR7xzg4j3gbs0XmnnBxHvGccR7wIPFbEpU65rKgu+pJ6xVu/Jfsg8BbUT2RfQ9+h9d8k8WwyHUSMv4yVrc3WXIjRXuRRK0XonfTc2+63/2V5YZXtm9TF1B3M1VfbLWX/fV9pYLyLrMReLwEj8DpiMQvE0qn8SlT/skheR66Ytv3qC/y1G/6oEhEXi8BEXi8BEXi8BEXi8BEXi8BEXi8Dbsv4x8hLtQ7IlM2VTJqk+UulAdUQFejmkPiNhKx3TMQOfo4vCOji8JmIGOji8I6OLwmYgY6OLwjo4vCZiBjo4vCOji8JmIGOji8I6OLwmYgY6OLwjo4vCZiBjo4vCOji8JmIGOji8I6OLwmYgY6OLwjo4vCZiBjo4vCOji8JmIGOji8I6OLwmYgY6OLwjo4vCZiBjo4vCOji8JmIGOji8I6OLwmYgY6OLwjo4vCZiBjo4vCOji8JmIGOji8JkcnF4RECQwezAndJJViIH//2Q=="/>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2" descr="http://www.mylvad.com/assets/general/00003427-HW_carrying_case_hig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467" y="245227"/>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82551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03295" y="308233"/>
            <a:ext cx="9144000" cy="1143000"/>
          </a:xfrm>
        </p:spPr>
        <p:txBody>
          <a:bodyPr/>
          <a:lstStyle/>
          <a:p>
            <a:r>
              <a:rPr lang="en-US" altLang="en-US" sz="4800" dirty="0"/>
              <a:t>HVAD</a:t>
            </a:r>
          </a:p>
        </p:txBody>
      </p:sp>
      <p:pic>
        <p:nvPicPr>
          <p:cNvPr id="7171" name="Picture 1"/>
          <p:cNvPicPr>
            <a:picLocks noChangeAspect="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b="10448"/>
          <a:stretch>
            <a:fillRect/>
          </a:stretch>
        </p:blipFill>
        <p:spPr bwMode="auto">
          <a:xfrm>
            <a:off x="0" y="2224088"/>
            <a:ext cx="5588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752" y="2133600"/>
            <a:ext cx="540384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8" descr="http://www.heartware.com/sites/default/files/uploads/pump-wearless_suspension_bearing.jpg"/>
          <p:cNvPicPr>
            <a:picLocks noChangeAspect="1" noChangeArrowheads="1"/>
          </p:cNvPicPr>
          <p:nvPr/>
        </p:nvPicPr>
        <p:blipFill>
          <a:blip r:embed="rId4" cstate="print"/>
          <a:srcRect/>
          <a:stretch>
            <a:fillRect/>
          </a:stretch>
        </p:blipFill>
        <p:spPr bwMode="auto">
          <a:xfrm>
            <a:off x="7610474" y="346075"/>
            <a:ext cx="2651125" cy="1405096"/>
          </a:xfrm>
          <a:prstGeom prst="rect">
            <a:avLst/>
          </a:prstGeom>
          <a:noFill/>
        </p:spPr>
      </p:pic>
      <p:sp>
        <p:nvSpPr>
          <p:cNvPr id="6" name="Rectangle 5"/>
          <p:cNvSpPr/>
          <p:nvPr/>
        </p:nvSpPr>
        <p:spPr>
          <a:xfrm>
            <a:off x="3074427" y="5912763"/>
            <a:ext cx="5027145" cy="369332"/>
          </a:xfrm>
          <a:prstGeom prst="rect">
            <a:avLst/>
          </a:prstGeom>
        </p:spPr>
        <p:txBody>
          <a:bodyPr wrap="none">
            <a:spAutoFit/>
          </a:bodyPr>
          <a:lstStyle/>
          <a:p>
            <a:r>
              <a:rPr lang="en-US" dirty="0"/>
              <a:t>https://www.youtube.com/watch?v=v8aIeoHXTMw</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s://encrypted-tbn3.gstatic.com/images?q=tbn:ANd9GcSPqvffs_lWnZVlXNcr0ldKWDVAwOcMUUjxFEQ90l9dOG9TMw--QA"/>
          <p:cNvPicPr>
            <a:picLocks noChangeAspect="1" noChangeArrowheads="1"/>
          </p:cNvPicPr>
          <p:nvPr/>
        </p:nvPicPr>
        <p:blipFill>
          <a:blip r:embed="rId2" cstate="print"/>
          <a:srcRect/>
          <a:stretch>
            <a:fillRect/>
          </a:stretch>
        </p:blipFill>
        <p:spPr bwMode="auto">
          <a:xfrm>
            <a:off x="4533900" y="3078933"/>
            <a:ext cx="4076700" cy="3427756"/>
          </a:xfrm>
          <a:prstGeom prst="rect">
            <a:avLst/>
          </a:prstGeom>
          <a:noFill/>
        </p:spPr>
      </p:pic>
      <p:sp>
        <p:nvSpPr>
          <p:cNvPr id="8194" name="Title 17"/>
          <p:cNvSpPr>
            <a:spLocks noGrp="1"/>
          </p:cNvSpPr>
          <p:nvPr>
            <p:ph type="title"/>
          </p:nvPr>
        </p:nvSpPr>
        <p:spPr/>
        <p:txBody>
          <a:bodyPr/>
          <a:lstStyle/>
          <a:p>
            <a:pPr eaLnBrk="1" hangingPunct="1"/>
            <a:r>
              <a:rPr lang="en-US" altLang="en-US"/>
              <a:t>Components</a:t>
            </a:r>
          </a:p>
        </p:txBody>
      </p:sp>
      <p:pic>
        <p:nvPicPr>
          <p:cNvPr id="6" name="Picture 3"/>
          <p:cNvPicPr>
            <a:picLocks noChangeAspect="1" noChangeArrowheads="1"/>
          </p:cNvPicPr>
          <p:nvPr/>
        </p:nvPicPr>
        <p:blipFill>
          <a:blip r:embed="rId3" cstate="print"/>
          <a:srcRect l="13283" t="7217" r="11447" b="25414"/>
          <a:stretch>
            <a:fillRect/>
          </a:stretch>
        </p:blipFill>
        <p:spPr bwMode="auto">
          <a:xfrm>
            <a:off x="812801" y="2203450"/>
            <a:ext cx="3274484" cy="1676400"/>
          </a:xfrm>
          <a:prstGeom prst="rect">
            <a:avLst/>
          </a:prstGeom>
          <a:effectLst>
            <a:outerShdw blurRad="152400" dist="38100" dir="2700000" algn="tl" rotWithShape="0">
              <a:schemeClr val="bg1">
                <a:lumMod val="50000"/>
                <a:alpha val="43000"/>
              </a:schemeClr>
            </a:outerShdw>
          </a:effectLst>
        </p:spPr>
      </p:pic>
      <p:pic>
        <p:nvPicPr>
          <p:cNvPr id="7" name="Picture 41"/>
          <p:cNvPicPr>
            <a:picLocks noChangeAspect="1" noChangeArrowheads="1"/>
          </p:cNvPicPr>
          <p:nvPr/>
        </p:nvPicPr>
        <p:blipFill>
          <a:blip r:embed="rId4" cstate="print"/>
          <a:srcRect/>
          <a:stretch>
            <a:fillRect/>
          </a:stretch>
        </p:blipFill>
        <p:spPr bwMode="auto">
          <a:xfrm>
            <a:off x="5287433" y="965200"/>
            <a:ext cx="2370667" cy="1333500"/>
          </a:xfrm>
          <a:prstGeom prst="rect">
            <a:avLst/>
          </a:prstGeom>
          <a:effectLst>
            <a:outerShdw blurRad="152400" dist="38100" dir="2700000" algn="tl" rotWithShape="0">
              <a:schemeClr val="bg1">
                <a:lumMod val="50000"/>
                <a:alpha val="43000"/>
              </a:schemeClr>
            </a:outerShdw>
          </a:effectLst>
        </p:spPr>
      </p:pic>
      <p:pic>
        <p:nvPicPr>
          <p:cNvPr id="8" name="Picture 42"/>
          <p:cNvPicPr>
            <a:picLocks noChangeAspect="1" noChangeArrowheads="1"/>
          </p:cNvPicPr>
          <p:nvPr/>
        </p:nvPicPr>
        <p:blipFill>
          <a:blip r:embed="rId5" cstate="print"/>
          <a:srcRect t="4337"/>
          <a:stretch>
            <a:fillRect/>
          </a:stretch>
        </p:blipFill>
        <p:spPr bwMode="auto">
          <a:xfrm>
            <a:off x="9006418" y="2532063"/>
            <a:ext cx="2357967" cy="1268412"/>
          </a:xfrm>
          <a:prstGeom prst="rect">
            <a:avLst/>
          </a:prstGeom>
          <a:effectLst>
            <a:outerShdw blurRad="152400" dist="38100" dir="2700000" algn="tl" rotWithShape="0">
              <a:schemeClr val="bg1">
                <a:lumMod val="50000"/>
                <a:alpha val="43000"/>
              </a:schemeClr>
            </a:outerShdw>
          </a:effectLst>
        </p:spPr>
      </p:pic>
      <p:sp>
        <p:nvSpPr>
          <p:cNvPr id="10" name="Rectangle 27"/>
          <p:cNvSpPr>
            <a:spLocks noChangeArrowheads="1"/>
          </p:cNvSpPr>
          <p:nvPr/>
        </p:nvSpPr>
        <p:spPr bwMode="auto">
          <a:xfrm>
            <a:off x="736600" y="4403725"/>
            <a:ext cx="3454400" cy="585788"/>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p>
            <a:pPr algn="ctr" eaLnBrk="0" hangingPunct="0">
              <a:defRPr/>
            </a:pPr>
            <a:r>
              <a:rPr lang="en-US" sz="1400" dirty="0" err="1">
                <a:latin typeface="+mj-lt"/>
                <a:ea typeface="+mj-ea"/>
                <a:cs typeface="+mj-cs"/>
              </a:rPr>
              <a:t>HeartWare</a:t>
            </a:r>
            <a:r>
              <a:rPr lang="en-US" sz="1400" baseline="30000" dirty="0">
                <a:latin typeface="Arial" charset="0"/>
              </a:rPr>
              <a:t>®</a:t>
            </a:r>
            <a:r>
              <a:rPr lang="en-US" sz="1400" dirty="0">
                <a:latin typeface="+mj-lt"/>
                <a:ea typeface="+mj-ea"/>
                <a:cs typeface="+mj-cs"/>
              </a:rPr>
              <a:t> Battery Charger </a:t>
            </a:r>
            <a:br>
              <a:rPr lang="en-US" sz="1400" dirty="0">
                <a:latin typeface="+mj-lt"/>
                <a:ea typeface="+mj-ea"/>
                <a:cs typeface="+mj-cs"/>
              </a:rPr>
            </a:br>
            <a:r>
              <a:rPr lang="en-US" sz="1400" dirty="0">
                <a:latin typeface="+mj-lt"/>
                <a:ea typeface="+mj-ea"/>
                <a:cs typeface="+mj-cs"/>
              </a:rPr>
              <a:t>and Batteries</a:t>
            </a:r>
          </a:p>
        </p:txBody>
      </p:sp>
      <p:sp>
        <p:nvSpPr>
          <p:cNvPr id="11" name="Rectangle 28"/>
          <p:cNvSpPr>
            <a:spLocks noChangeArrowheads="1"/>
          </p:cNvSpPr>
          <p:nvPr/>
        </p:nvSpPr>
        <p:spPr bwMode="auto">
          <a:xfrm>
            <a:off x="5105400" y="2562225"/>
            <a:ext cx="2844800" cy="585788"/>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p>
            <a:pPr algn="ctr" eaLnBrk="0" hangingPunct="0">
              <a:defRPr/>
            </a:pPr>
            <a:r>
              <a:rPr lang="en-US" sz="1400" dirty="0" err="1">
                <a:latin typeface="+mj-lt"/>
                <a:ea typeface="+mj-ea"/>
                <a:cs typeface="+mj-cs"/>
              </a:rPr>
              <a:t>HeartWare</a:t>
            </a:r>
            <a:r>
              <a:rPr lang="en-US" sz="1400" baseline="30000" dirty="0">
                <a:latin typeface="Arial" charset="0"/>
              </a:rPr>
              <a:t>® </a:t>
            </a:r>
            <a:r>
              <a:rPr lang="en-US" sz="1400" dirty="0">
                <a:latin typeface="+mj-lt"/>
                <a:ea typeface="+mj-ea"/>
                <a:cs typeface="+mj-cs"/>
              </a:rPr>
              <a:t>Controller </a:t>
            </a:r>
            <a:br>
              <a:rPr lang="en-US" sz="1400" dirty="0">
                <a:latin typeface="+mj-lt"/>
                <a:ea typeface="+mj-ea"/>
                <a:cs typeface="+mj-cs"/>
              </a:rPr>
            </a:br>
            <a:r>
              <a:rPr lang="en-US" sz="1400" dirty="0">
                <a:latin typeface="+mj-lt"/>
                <a:ea typeface="+mj-ea"/>
                <a:cs typeface="+mj-cs"/>
              </a:rPr>
              <a:t>AC Adapter</a:t>
            </a:r>
          </a:p>
        </p:txBody>
      </p:sp>
      <p:sp>
        <p:nvSpPr>
          <p:cNvPr id="12" name="Rectangle 29"/>
          <p:cNvSpPr>
            <a:spLocks noChangeArrowheads="1"/>
          </p:cNvSpPr>
          <p:nvPr/>
        </p:nvSpPr>
        <p:spPr bwMode="auto">
          <a:xfrm>
            <a:off x="8763000" y="4365625"/>
            <a:ext cx="2946400" cy="585788"/>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p>
            <a:pPr algn="ctr" eaLnBrk="0" hangingPunct="0">
              <a:defRPr/>
            </a:pPr>
            <a:r>
              <a:rPr lang="en-US" sz="1400" dirty="0" err="1">
                <a:latin typeface="+mj-lt"/>
                <a:ea typeface="+mj-ea"/>
                <a:cs typeface="+mj-cs"/>
              </a:rPr>
              <a:t>HeartWare</a:t>
            </a:r>
            <a:r>
              <a:rPr lang="en-US" sz="1400" baseline="30000" dirty="0">
                <a:latin typeface="Arial" charset="0"/>
              </a:rPr>
              <a:t>®</a:t>
            </a:r>
            <a:r>
              <a:rPr lang="en-US" sz="1400" dirty="0">
                <a:latin typeface="+mj-lt"/>
                <a:ea typeface="+mj-ea"/>
                <a:cs typeface="+mj-cs"/>
              </a:rPr>
              <a:t> Controller </a:t>
            </a:r>
            <a:br>
              <a:rPr lang="en-US" sz="1400" dirty="0">
                <a:latin typeface="+mj-lt"/>
                <a:ea typeface="+mj-ea"/>
                <a:cs typeface="+mj-cs"/>
              </a:rPr>
            </a:br>
            <a:r>
              <a:rPr lang="en-US" sz="1400" dirty="0">
                <a:latin typeface="+mj-lt"/>
                <a:ea typeface="+mj-ea"/>
                <a:cs typeface="+mj-cs"/>
              </a:rPr>
              <a:t>DC Adapter</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06400" y="50800"/>
            <a:ext cx="9144000" cy="1143000"/>
          </a:xfrm>
        </p:spPr>
        <p:txBody>
          <a:bodyPr/>
          <a:lstStyle/>
          <a:p>
            <a:r>
              <a:rPr lang="en-US" altLang="en-US" dirty="0"/>
              <a:t>Controller</a:t>
            </a:r>
          </a:p>
        </p:txBody>
      </p:sp>
      <p:pic>
        <p:nvPicPr>
          <p:cNvPr id="921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417" y="2419351"/>
            <a:ext cx="97536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6"/>
          <p:cNvSpPr>
            <a:spLocks noChangeShapeType="1"/>
          </p:cNvSpPr>
          <p:nvPr/>
        </p:nvSpPr>
        <p:spPr bwMode="auto">
          <a:xfrm flipH="1">
            <a:off x="8519584" y="2286001"/>
            <a:ext cx="1234016" cy="822325"/>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13" name="Line 4"/>
          <p:cNvSpPr>
            <a:spLocks noChangeShapeType="1"/>
          </p:cNvSpPr>
          <p:nvPr/>
        </p:nvSpPr>
        <p:spPr bwMode="auto">
          <a:xfrm>
            <a:off x="2946400" y="2590800"/>
            <a:ext cx="1439333" cy="546100"/>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16" name="Line 14"/>
          <p:cNvSpPr>
            <a:spLocks noChangeShapeType="1"/>
          </p:cNvSpPr>
          <p:nvPr/>
        </p:nvSpPr>
        <p:spPr bwMode="auto">
          <a:xfrm>
            <a:off x="4064000" y="1981200"/>
            <a:ext cx="1092200" cy="1085850"/>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19" name="Line 11"/>
          <p:cNvSpPr>
            <a:spLocks noChangeShapeType="1"/>
          </p:cNvSpPr>
          <p:nvPr/>
        </p:nvSpPr>
        <p:spPr bwMode="auto">
          <a:xfrm>
            <a:off x="6451600" y="2209800"/>
            <a:ext cx="0" cy="850900"/>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0" name="Line 10"/>
          <p:cNvSpPr>
            <a:spLocks noChangeShapeType="1"/>
          </p:cNvSpPr>
          <p:nvPr/>
        </p:nvSpPr>
        <p:spPr bwMode="auto">
          <a:xfrm flipH="1">
            <a:off x="7634818" y="1752601"/>
            <a:ext cx="696383" cy="1311275"/>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2" name="Line 8"/>
          <p:cNvSpPr>
            <a:spLocks noChangeShapeType="1"/>
          </p:cNvSpPr>
          <p:nvPr/>
        </p:nvSpPr>
        <p:spPr bwMode="auto">
          <a:xfrm rot="5400000" flipH="1" flipV="1">
            <a:off x="8294424" y="4451616"/>
            <a:ext cx="1671637" cy="188383"/>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3" name="Line 8"/>
          <p:cNvSpPr>
            <a:spLocks noChangeShapeType="1"/>
          </p:cNvSpPr>
          <p:nvPr/>
        </p:nvSpPr>
        <p:spPr bwMode="auto">
          <a:xfrm rot="5400000" flipH="1">
            <a:off x="2548732" y="4952207"/>
            <a:ext cx="731837" cy="0"/>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4" name="Line 8"/>
          <p:cNvSpPr>
            <a:spLocks noChangeShapeType="1"/>
          </p:cNvSpPr>
          <p:nvPr/>
        </p:nvSpPr>
        <p:spPr bwMode="auto">
          <a:xfrm rot="5400000" flipH="1" flipV="1">
            <a:off x="5883275" y="4481513"/>
            <a:ext cx="1238250" cy="0"/>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5" name="Line 14"/>
          <p:cNvSpPr>
            <a:spLocks noChangeShapeType="1"/>
          </p:cNvSpPr>
          <p:nvPr/>
        </p:nvSpPr>
        <p:spPr bwMode="auto">
          <a:xfrm>
            <a:off x="2133600" y="3176589"/>
            <a:ext cx="1295400" cy="250825"/>
          </a:xfrm>
          <a:prstGeom prst="line">
            <a:avLst/>
          </a:prstGeom>
          <a:ln w="38100" cmpd="sng">
            <a:solidFill>
              <a:srgbClr val="901C3B"/>
            </a:solidFill>
            <a:headEnd type="none"/>
            <a:tailEnd type="triangle"/>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11" name="Text Box 7"/>
          <p:cNvSpPr txBox="1">
            <a:spLocks noChangeArrowheads="1"/>
          </p:cNvSpPr>
          <p:nvPr/>
        </p:nvSpPr>
        <p:spPr bwMode="auto">
          <a:xfrm>
            <a:off x="8229600" y="5257800"/>
            <a:ext cx="1930400" cy="304800"/>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Scroll Button</a:t>
            </a:r>
          </a:p>
        </p:txBody>
      </p:sp>
      <p:sp>
        <p:nvSpPr>
          <p:cNvPr id="12" name="Text Box 5"/>
          <p:cNvSpPr txBox="1">
            <a:spLocks noChangeArrowheads="1"/>
          </p:cNvSpPr>
          <p:nvPr/>
        </p:nvSpPr>
        <p:spPr bwMode="auto">
          <a:xfrm>
            <a:off x="304800" y="2855914"/>
            <a:ext cx="1930400" cy="496887"/>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Alarm </a:t>
            </a:r>
            <a:br>
              <a:rPr lang="en-US" dirty="0">
                <a:latin typeface="Arial" charset="0"/>
              </a:rPr>
            </a:br>
            <a:r>
              <a:rPr lang="en-US" dirty="0">
                <a:latin typeface="Arial" charset="0"/>
              </a:rPr>
              <a:t>Mute Button</a:t>
            </a:r>
          </a:p>
        </p:txBody>
      </p:sp>
      <p:sp>
        <p:nvSpPr>
          <p:cNvPr id="14" name="Text Box 3"/>
          <p:cNvSpPr txBox="1">
            <a:spLocks noChangeArrowheads="1"/>
          </p:cNvSpPr>
          <p:nvPr/>
        </p:nvSpPr>
        <p:spPr bwMode="auto">
          <a:xfrm>
            <a:off x="1828800" y="5238750"/>
            <a:ext cx="2235200" cy="376238"/>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AC/DC Indicator</a:t>
            </a:r>
          </a:p>
        </p:txBody>
      </p:sp>
      <p:sp>
        <p:nvSpPr>
          <p:cNvPr id="15" name="Text Box 15"/>
          <p:cNvSpPr txBox="1">
            <a:spLocks noChangeArrowheads="1"/>
          </p:cNvSpPr>
          <p:nvPr/>
        </p:nvSpPr>
        <p:spPr bwMode="auto">
          <a:xfrm>
            <a:off x="2540000" y="1782764"/>
            <a:ext cx="2438400" cy="338137"/>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Battery Indicator 1</a:t>
            </a:r>
          </a:p>
        </p:txBody>
      </p:sp>
      <p:sp>
        <p:nvSpPr>
          <p:cNvPr id="17" name="Text Box 13"/>
          <p:cNvSpPr txBox="1">
            <a:spLocks noChangeArrowheads="1"/>
          </p:cNvSpPr>
          <p:nvPr/>
        </p:nvSpPr>
        <p:spPr bwMode="auto">
          <a:xfrm>
            <a:off x="5283200" y="2133600"/>
            <a:ext cx="2235200" cy="293688"/>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Alarm Indicator</a:t>
            </a:r>
          </a:p>
        </p:txBody>
      </p:sp>
      <p:sp>
        <p:nvSpPr>
          <p:cNvPr id="18" name="Text Box 12"/>
          <p:cNvSpPr txBox="1">
            <a:spLocks noChangeArrowheads="1"/>
          </p:cNvSpPr>
          <p:nvPr/>
        </p:nvSpPr>
        <p:spPr bwMode="auto">
          <a:xfrm>
            <a:off x="7315200" y="1524000"/>
            <a:ext cx="2336800" cy="304800"/>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Battery Indicator 2</a:t>
            </a:r>
          </a:p>
        </p:txBody>
      </p:sp>
      <p:sp>
        <p:nvSpPr>
          <p:cNvPr id="21" name="Text Box 9"/>
          <p:cNvSpPr txBox="1">
            <a:spLocks noChangeArrowheads="1"/>
          </p:cNvSpPr>
          <p:nvPr/>
        </p:nvSpPr>
        <p:spPr bwMode="auto">
          <a:xfrm>
            <a:off x="5270500" y="5076826"/>
            <a:ext cx="2438400" cy="333375"/>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Controller Display</a:t>
            </a:r>
          </a:p>
        </p:txBody>
      </p:sp>
      <p:sp>
        <p:nvSpPr>
          <p:cNvPr id="26" name="Text Box 9"/>
          <p:cNvSpPr txBox="1">
            <a:spLocks noChangeArrowheads="1"/>
          </p:cNvSpPr>
          <p:nvPr/>
        </p:nvSpPr>
        <p:spPr bwMode="auto">
          <a:xfrm>
            <a:off x="9144000" y="2057400"/>
            <a:ext cx="2133600" cy="304800"/>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Power Source 2</a:t>
            </a:r>
          </a:p>
        </p:txBody>
      </p:sp>
      <p:sp>
        <p:nvSpPr>
          <p:cNvPr id="27" name="Text Box 9"/>
          <p:cNvSpPr txBox="1">
            <a:spLocks noChangeArrowheads="1"/>
          </p:cNvSpPr>
          <p:nvPr/>
        </p:nvSpPr>
        <p:spPr bwMode="auto">
          <a:xfrm>
            <a:off x="1016000" y="2286001"/>
            <a:ext cx="2032000" cy="358775"/>
          </a:xfrm>
          <a:prstGeom prst="rect">
            <a:avLst/>
          </a:prstGeom>
          <a:solidFill>
            <a:srgbClr val="FFFFFF"/>
          </a:solidFill>
          <a:ln w="19050" cmpd="sng">
            <a:solidFill>
              <a:srgbClr val="5F9BAF"/>
            </a:solidFill>
          </a:ln>
          <a:effectLst>
            <a:outerShdw blurRad="152400" dist="38100" dir="2700000" algn="tl" rotWithShape="0">
              <a:schemeClr val="bg1">
                <a:lumMod val="50000"/>
                <a:alpha val="43000"/>
              </a:schemeClr>
            </a:outerShdw>
          </a:effectLst>
        </p:spPr>
        <p:txBody>
          <a:bodyPr lIns="0" tIns="0" rIns="0" bIns="0" anchor="ctr"/>
          <a:lstStyle>
            <a:defPPr>
              <a:defRPr lang="en-US"/>
            </a:defPPr>
            <a:lvl1pPr algn="ctr" eaLnBrk="0" hangingPunct="0">
              <a:defRPr sz="1400" b="1">
                <a:solidFill>
                  <a:schemeClr val="tx2"/>
                </a:solidFill>
              </a:defRPr>
            </a:lvl1pPr>
          </a:lstStyle>
          <a:p>
            <a:pPr>
              <a:defRPr/>
            </a:pPr>
            <a:r>
              <a:rPr lang="en-US" dirty="0">
                <a:latin typeface="Arial" charset="0"/>
              </a:rPr>
              <a:t>Power Source 1</a:t>
            </a:r>
          </a:p>
        </p:txBody>
      </p:sp>
      <p:pic>
        <p:nvPicPr>
          <p:cNvPr id="28" name="Picture 16"/>
          <p:cNvPicPr>
            <a:picLocks noChangeAspect="1" noChangeArrowheads="1"/>
          </p:cNvPicPr>
          <p:nvPr/>
        </p:nvPicPr>
        <p:blipFill rotWithShape="1">
          <a:blip r:embed="rId4" cstate="print"/>
          <a:srcRect l="14361" r="14941"/>
          <a:stretch/>
        </p:blipFill>
        <p:spPr bwMode="auto">
          <a:xfrm>
            <a:off x="8519584" y="165893"/>
            <a:ext cx="2821517" cy="1093788"/>
          </a:xfrm>
          <a:prstGeom prst="rect">
            <a:avLst/>
          </a:prstGeom>
          <a:effectLst>
            <a:outerShdw blurRad="152400" dist="38100" dir="2700000" algn="tl" rotWithShape="0">
              <a:schemeClr val="bg1">
                <a:lumMod val="50000"/>
                <a:alpha val="43000"/>
              </a:schemeClr>
            </a:outerShdw>
          </a:effec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85702" y="1297360"/>
            <a:ext cx="7264527" cy="2533616"/>
          </a:xfrm>
          <a:prstGeom prst="rect">
            <a:avLst/>
          </a:prstGeom>
        </p:spPr>
      </p:pic>
      <p:sp>
        <p:nvSpPr>
          <p:cNvPr id="2" name="Title 1"/>
          <p:cNvSpPr>
            <a:spLocks noGrp="1"/>
          </p:cNvSpPr>
          <p:nvPr>
            <p:ph type="title"/>
          </p:nvPr>
        </p:nvSpPr>
        <p:spPr/>
        <p:txBody>
          <a:bodyPr anchor="t"/>
          <a:lstStyle/>
          <a:p>
            <a:r>
              <a:rPr lang="en-US" dirty="0"/>
              <a:t>Viewing VAD parameters – </a:t>
            </a:r>
            <a:r>
              <a:rPr lang="en-US" dirty="0" err="1"/>
              <a:t>HeartWare</a:t>
            </a:r>
            <a:r>
              <a:rPr lang="en-US" dirty="0"/>
              <a:t> VAD</a:t>
            </a:r>
          </a:p>
        </p:txBody>
      </p:sp>
      <p:sp>
        <p:nvSpPr>
          <p:cNvPr id="6" name="TextBox 5"/>
          <p:cNvSpPr txBox="1"/>
          <p:nvPr/>
        </p:nvSpPr>
        <p:spPr>
          <a:xfrm>
            <a:off x="767931" y="3397510"/>
            <a:ext cx="2778034" cy="1477328"/>
          </a:xfrm>
          <a:prstGeom prst="rect">
            <a:avLst/>
          </a:prstGeom>
          <a:noFill/>
        </p:spPr>
        <p:txBody>
          <a:bodyPr wrap="square" rtlCol="0">
            <a:spAutoFit/>
          </a:bodyPr>
          <a:lstStyle/>
          <a:p>
            <a:r>
              <a:rPr lang="en-US" b="1" dirty="0"/>
              <a:t>Power (watts)</a:t>
            </a:r>
            <a:r>
              <a:rPr lang="en-US" dirty="0"/>
              <a:t>: </a:t>
            </a:r>
          </a:p>
          <a:p>
            <a:r>
              <a:rPr lang="en-US" dirty="0"/>
              <a:t>- Amount of power  consumption of the pump to push blood flow through pump.</a:t>
            </a:r>
          </a:p>
        </p:txBody>
      </p:sp>
      <p:sp>
        <p:nvSpPr>
          <p:cNvPr id="7" name="TextBox 6"/>
          <p:cNvSpPr txBox="1"/>
          <p:nvPr/>
        </p:nvSpPr>
        <p:spPr>
          <a:xfrm>
            <a:off x="9048802" y="1089186"/>
            <a:ext cx="2751908" cy="2031325"/>
          </a:xfrm>
          <a:prstGeom prst="rect">
            <a:avLst/>
          </a:prstGeom>
          <a:noFill/>
        </p:spPr>
        <p:txBody>
          <a:bodyPr wrap="square" rtlCol="0">
            <a:spAutoFit/>
          </a:bodyPr>
          <a:lstStyle/>
          <a:p>
            <a:r>
              <a:rPr lang="en-US" b="1" dirty="0"/>
              <a:t>Flow (L/min):</a:t>
            </a:r>
          </a:p>
          <a:p>
            <a:pPr marL="285750" indent="-285750">
              <a:buFontTx/>
              <a:buChar char="-"/>
            </a:pPr>
            <a:r>
              <a:rPr lang="en-US" dirty="0"/>
              <a:t>calculated using VAD power, speed parameters, and hematocrit setting.</a:t>
            </a:r>
          </a:p>
          <a:p>
            <a:pPr marL="285750" indent="-285750">
              <a:buFontTx/>
              <a:buChar char="-"/>
            </a:pPr>
            <a:r>
              <a:rPr lang="en-US" dirty="0"/>
              <a:t>Will change with hemodynamic changes </a:t>
            </a:r>
            <a:endParaRPr lang="en-US" b="1" dirty="0"/>
          </a:p>
        </p:txBody>
      </p:sp>
      <p:sp>
        <p:nvSpPr>
          <p:cNvPr id="5" name="TextBox 4"/>
          <p:cNvSpPr txBox="1"/>
          <p:nvPr/>
        </p:nvSpPr>
        <p:spPr>
          <a:xfrm>
            <a:off x="438805" y="1230868"/>
            <a:ext cx="3039291" cy="1477328"/>
          </a:xfrm>
          <a:prstGeom prst="rect">
            <a:avLst/>
          </a:prstGeom>
          <a:noFill/>
        </p:spPr>
        <p:txBody>
          <a:bodyPr wrap="square" rtlCol="0">
            <a:spAutoFit/>
          </a:bodyPr>
          <a:lstStyle/>
          <a:p>
            <a:r>
              <a:rPr lang="en-US" b="1" dirty="0"/>
              <a:t>Speed (RPM):</a:t>
            </a:r>
          </a:p>
          <a:p>
            <a:r>
              <a:rPr lang="en-US" dirty="0"/>
              <a:t>Set revolutions per minute, should not fluctuate. </a:t>
            </a:r>
          </a:p>
          <a:p>
            <a:r>
              <a:rPr lang="en-US" dirty="0"/>
              <a:t>(If change is noted, contact provider) </a:t>
            </a:r>
          </a:p>
        </p:txBody>
      </p:sp>
      <p:cxnSp>
        <p:nvCxnSpPr>
          <p:cNvPr id="11" name="Straight Arrow Connector 10"/>
          <p:cNvCxnSpPr/>
          <p:nvPr/>
        </p:nvCxnSpPr>
        <p:spPr>
          <a:xfrm flipV="1">
            <a:off x="3207638" y="3057937"/>
            <a:ext cx="1648153" cy="691996"/>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a:off x="3008811" y="2088986"/>
            <a:ext cx="1854925" cy="73605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p:cNvCxnSpPr/>
          <p:nvPr/>
        </p:nvCxnSpPr>
        <p:spPr>
          <a:xfrm flipH="1">
            <a:off x="6561312" y="1210039"/>
            <a:ext cx="2508665" cy="1614997"/>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16" name="TextBox 15"/>
          <p:cNvSpPr txBox="1"/>
          <p:nvPr/>
        </p:nvSpPr>
        <p:spPr>
          <a:xfrm>
            <a:off x="6841179" y="3897468"/>
            <a:ext cx="4415246" cy="1754326"/>
          </a:xfrm>
          <a:prstGeom prst="rect">
            <a:avLst/>
          </a:prstGeom>
          <a:noFill/>
        </p:spPr>
        <p:txBody>
          <a:bodyPr wrap="square" rtlCol="0">
            <a:spAutoFit/>
          </a:bodyPr>
          <a:lstStyle/>
          <a:p>
            <a:r>
              <a:rPr lang="en-US" dirty="0"/>
              <a:t>Important to monitor the patient for clinical changes:</a:t>
            </a:r>
          </a:p>
          <a:p>
            <a:pPr marL="285750" indent="-285750">
              <a:buFontTx/>
              <a:buChar char="-"/>
            </a:pPr>
            <a:r>
              <a:rPr lang="en-US" dirty="0"/>
              <a:t>BP</a:t>
            </a:r>
          </a:p>
          <a:p>
            <a:pPr marL="285750" indent="-285750">
              <a:buFontTx/>
              <a:buChar char="-"/>
            </a:pPr>
            <a:r>
              <a:rPr lang="en-US" dirty="0"/>
              <a:t>Cardiac arrhythmias</a:t>
            </a:r>
          </a:p>
          <a:p>
            <a:pPr marL="285750" indent="-285750">
              <a:buFontTx/>
              <a:buChar char="-"/>
            </a:pPr>
            <a:r>
              <a:rPr lang="en-US" dirty="0"/>
              <a:t>Bleeding</a:t>
            </a:r>
          </a:p>
          <a:p>
            <a:pPr marL="742950" lvl="1" indent="-285750">
              <a:buFontTx/>
              <a:buChar char="-"/>
            </a:pPr>
            <a:endParaRPr lang="en-US" dirty="0"/>
          </a:p>
        </p:txBody>
      </p:sp>
      <p:sp>
        <p:nvSpPr>
          <p:cNvPr id="18" name="TextBox 17"/>
          <p:cNvSpPr txBox="1"/>
          <p:nvPr/>
        </p:nvSpPr>
        <p:spPr>
          <a:xfrm>
            <a:off x="767931" y="5447312"/>
            <a:ext cx="10515600" cy="923330"/>
          </a:xfrm>
          <a:prstGeom prst="rect">
            <a:avLst/>
          </a:prstGeom>
          <a:noFill/>
        </p:spPr>
        <p:txBody>
          <a:bodyPr wrap="square" rtlCol="0">
            <a:spAutoFit/>
          </a:bodyPr>
          <a:lstStyle/>
          <a:p>
            <a:r>
              <a:rPr lang="en-US" dirty="0">
                <a:solidFill>
                  <a:srgbClr val="FF0000"/>
                </a:solidFill>
              </a:rPr>
              <a:t>Important:  there are NOT ‘normal values’ for these parameters… trend the patient’s ‘normal’ values.  </a:t>
            </a:r>
          </a:p>
          <a:p>
            <a:pPr algn="ctr"/>
            <a:r>
              <a:rPr lang="en-US" dirty="0">
                <a:solidFill>
                  <a:srgbClr val="FF0000"/>
                </a:solidFill>
              </a:rPr>
              <a:t>If there is a deviation +/- 2.0 for power or flow, CALL the Attending provider.</a:t>
            </a:r>
          </a:p>
          <a:p>
            <a:r>
              <a:rPr lang="en-US" dirty="0">
                <a:solidFill>
                  <a:srgbClr val="FF0000"/>
                </a:solidFill>
              </a:rPr>
              <a:t>	</a:t>
            </a:r>
          </a:p>
        </p:txBody>
      </p:sp>
      <p:sp>
        <p:nvSpPr>
          <p:cNvPr id="9" name="TextBox 8"/>
          <p:cNvSpPr txBox="1"/>
          <p:nvPr/>
        </p:nvSpPr>
        <p:spPr>
          <a:xfrm>
            <a:off x="4114800" y="3830976"/>
            <a:ext cx="2446512" cy="1200329"/>
          </a:xfrm>
          <a:prstGeom prst="rect">
            <a:avLst/>
          </a:prstGeom>
          <a:noFill/>
        </p:spPr>
        <p:txBody>
          <a:bodyPr wrap="square" rtlCol="0">
            <a:spAutoFit/>
          </a:bodyPr>
          <a:lstStyle/>
          <a:p>
            <a:r>
              <a:rPr lang="en-US" dirty="0"/>
              <a:t>What to Chart/trend:</a:t>
            </a:r>
          </a:p>
          <a:p>
            <a:pPr marL="285750" indent="-285750">
              <a:buFontTx/>
              <a:buChar char="-"/>
            </a:pPr>
            <a:r>
              <a:rPr lang="en-US" dirty="0"/>
              <a:t>Speed</a:t>
            </a:r>
          </a:p>
          <a:p>
            <a:pPr marL="285750" indent="-285750">
              <a:buFontTx/>
              <a:buChar char="-"/>
            </a:pPr>
            <a:r>
              <a:rPr lang="en-US" dirty="0"/>
              <a:t>Flow</a:t>
            </a:r>
          </a:p>
          <a:p>
            <a:pPr marL="285750" indent="-285750">
              <a:buFontTx/>
              <a:buChar char="-"/>
            </a:pPr>
            <a:r>
              <a:rPr lang="en-US" dirty="0"/>
              <a:t>Power</a:t>
            </a:r>
          </a:p>
        </p:txBody>
      </p:sp>
    </p:spTree>
    <p:extLst>
      <p:ext uri="{BB962C8B-B14F-4D97-AF65-F5344CB8AC3E}">
        <p14:creationId xmlns:p14="http://schemas.microsoft.com/office/powerpoint/2010/main" val="13336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3" y="553570"/>
            <a:ext cx="4858869" cy="826994"/>
          </a:xfrm>
        </p:spPr>
        <p:txBody>
          <a:bodyPr/>
          <a:lstStyle/>
          <a:p>
            <a:pPr algn="ctr"/>
            <a:r>
              <a:rPr lang="en-US" dirty="0"/>
              <a:t>Lights and alarms</a:t>
            </a:r>
          </a:p>
        </p:txBody>
      </p:sp>
      <p:sp>
        <p:nvSpPr>
          <p:cNvPr id="4" name="Content Placeholder 3"/>
          <p:cNvSpPr>
            <a:spLocks noGrp="1"/>
          </p:cNvSpPr>
          <p:nvPr>
            <p:ph idx="1"/>
          </p:nvPr>
        </p:nvSpPr>
        <p:spPr>
          <a:xfrm>
            <a:off x="358589" y="1631576"/>
            <a:ext cx="4383740" cy="4285130"/>
          </a:xfrm>
        </p:spPr>
        <p:txBody>
          <a:bodyPr>
            <a:normAutofit fontScale="85000" lnSpcReduction="20000"/>
          </a:bodyPr>
          <a:lstStyle/>
          <a:p>
            <a:r>
              <a:rPr lang="en-US" sz="2800" dirty="0"/>
              <a:t>Green </a:t>
            </a:r>
          </a:p>
          <a:p>
            <a:r>
              <a:rPr lang="en-US" sz="2800" dirty="0"/>
              <a:t>Yellow</a:t>
            </a:r>
          </a:p>
          <a:p>
            <a:r>
              <a:rPr lang="en-US" sz="2800" dirty="0"/>
              <a:t>Red</a:t>
            </a:r>
          </a:p>
          <a:p>
            <a:r>
              <a:rPr lang="en-US" altLang="en-US" sz="2800" dirty="0"/>
              <a:t>Each Alarm indicated by:</a:t>
            </a:r>
          </a:p>
          <a:p>
            <a:pPr lvl="2"/>
            <a:r>
              <a:rPr lang="en-US" altLang="en-US" sz="2000" dirty="0"/>
              <a:t>Visual Light</a:t>
            </a:r>
            <a:endParaRPr lang="en-US" altLang="en-US" sz="2000" u="sng" dirty="0"/>
          </a:p>
          <a:p>
            <a:pPr lvl="2"/>
            <a:r>
              <a:rPr lang="en-US" altLang="en-US" sz="2000" dirty="0"/>
              <a:t>Audible Alarm</a:t>
            </a:r>
          </a:p>
          <a:p>
            <a:pPr lvl="2"/>
            <a:r>
              <a:rPr lang="en-US" altLang="en-US" sz="2000" dirty="0"/>
              <a:t>Display Message</a:t>
            </a:r>
          </a:p>
          <a:p>
            <a:r>
              <a:rPr lang="en-US" altLang="en-US" sz="2800" dirty="0"/>
              <a:t>Do not ignore Alarms</a:t>
            </a:r>
          </a:p>
          <a:p>
            <a:r>
              <a:rPr lang="en-US" altLang="en-US" sz="2800" dirty="0"/>
              <a:t>The issue that caused the alarm must be immediately addressed </a:t>
            </a:r>
          </a:p>
          <a:p>
            <a:endParaRPr lang="en-US" sz="3200" dirty="0"/>
          </a:p>
        </p:txBody>
      </p:sp>
      <p:pic>
        <p:nvPicPr>
          <p:cNvPr id="3074" name="Picture 2" descr="keep_calm_and_don__t_panic_by_miss_cupcake1102-d4rzh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829" y="1444968"/>
            <a:ext cx="2735735" cy="3857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495" y="3829159"/>
            <a:ext cx="1961804" cy="16577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1821" y="1792941"/>
            <a:ext cx="3583744" cy="2036218"/>
          </a:xfrm>
          <a:prstGeom prst="rect">
            <a:avLst/>
          </a:prstGeom>
        </p:spPr>
      </p:pic>
    </p:spTree>
    <p:extLst>
      <p:ext uri="{BB962C8B-B14F-4D97-AF65-F5344CB8AC3E}">
        <p14:creationId xmlns:p14="http://schemas.microsoft.com/office/powerpoint/2010/main" val="79114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Assessment &amp; Management in the OR </a:t>
            </a:r>
          </a:p>
        </p:txBody>
      </p:sp>
    </p:spTree>
    <p:extLst>
      <p:ext uri="{BB962C8B-B14F-4D97-AF65-F5344CB8AC3E}">
        <p14:creationId xmlns:p14="http://schemas.microsoft.com/office/powerpoint/2010/main" val="229746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for LVADs</a:t>
            </a:r>
          </a:p>
        </p:txBody>
      </p:sp>
      <p:sp>
        <p:nvSpPr>
          <p:cNvPr id="3" name="Content Placeholder 2"/>
          <p:cNvSpPr>
            <a:spLocks noGrp="1"/>
          </p:cNvSpPr>
          <p:nvPr>
            <p:ph idx="1"/>
          </p:nvPr>
        </p:nvSpPr>
        <p:spPr/>
        <p:txBody>
          <a:bodyPr>
            <a:normAutofit/>
          </a:bodyPr>
          <a:lstStyle/>
          <a:p>
            <a:pPr marL="548640" lvl="1" indent="-182880">
              <a:defRPr/>
            </a:pPr>
            <a:r>
              <a:rPr lang="en-US" dirty="0"/>
              <a:t>Vitals: All VAD patients should have a </a:t>
            </a:r>
            <a:r>
              <a:rPr lang="en-US" dirty="0" err="1"/>
              <a:t>doppler</a:t>
            </a:r>
            <a:r>
              <a:rPr lang="en-US" dirty="0"/>
              <a:t> and </a:t>
            </a:r>
            <a:r>
              <a:rPr lang="en-US" dirty="0" err="1"/>
              <a:t>dynamap</a:t>
            </a:r>
            <a:r>
              <a:rPr lang="en-US" dirty="0"/>
              <a:t> blood pressure (at least attempted)</a:t>
            </a:r>
          </a:p>
          <a:p>
            <a:pPr marL="548640" lvl="1" indent="-182880">
              <a:defRPr/>
            </a:pPr>
            <a:r>
              <a:rPr lang="en-US" dirty="0"/>
              <a:t>Driveline</a:t>
            </a:r>
          </a:p>
          <a:p>
            <a:pPr marL="868680" lvl="2" indent="-182880">
              <a:defRPr/>
            </a:pPr>
            <a:r>
              <a:rPr lang="en-US" dirty="0"/>
              <a:t>Site should be CDI. Dressing needs to be intact.</a:t>
            </a:r>
          </a:p>
          <a:p>
            <a:pPr marL="868680" lvl="2" indent="-182880">
              <a:defRPr/>
            </a:pPr>
            <a:r>
              <a:rPr lang="en-US" dirty="0"/>
              <a:t>Should not be any tears or kinks in the driveline or cords</a:t>
            </a:r>
          </a:p>
          <a:p>
            <a:pPr marL="548640" lvl="1" indent="-182880">
              <a:defRPr/>
            </a:pPr>
            <a:r>
              <a:rPr lang="en-US" sz="2800" dirty="0">
                <a:solidFill>
                  <a:srgbClr val="FF0000"/>
                </a:solidFill>
              </a:rPr>
              <a:t>Cardiovascular focused</a:t>
            </a:r>
            <a:r>
              <a:rPr lang="en-US" dirty="0"/>
              <a:t>: remembering these patients still have Heart Failure </a:t>
            </a:r>
          </a:p>
          <a:p>
            <a:pPr marL="548640" lvl="1" indent="-182880">
              <a:defRPr/>
            </a:pPr>
            <a:r>
              <a:rPr lang="en-US" dirty="0"/>
              <a:t>May or may not have a palpable pulse</a:t>
            </a:r>
          </a:p>
          <a:p>
            <a:pPr marL="548640" lvl="1" indent="-182880">
              <a:defRPr/>
            </a:pPr>
            <a:r>
              <a:rPr lang="en-US" dirty="0"/>
              <a:t>Monitor for alarms/alerts</a:t>
            </a:r>
          </a:p>
          <a:p>
            <a:pPr marL="548640" lvl="1" indent="-182880">
              <a:defRPr/>
            </a:pPr>
            <a:r>
              <a:rPr lang="en-US" dirty="0"/>
              <a:t>Should hear the hum of the LVAD if you listen to the patient’s chest</a:t>
            </a:r>
          </a:p>
          <a:p>
            <a:pPr marL="822960" lvl="2" indent="-182880">
              <a:buClr>
                <a:schemeClr val="accent3"/>
              </a:buClr>
              <a:defRPr/>
            </a:pPr>
            <a:r>
              <a:rPr lang="en-US" dirty="0"/>
              <a:t>Should not be any high pitched sounds or grinding sounds- ALL 3 VADs sound different. </a:t>
            </a:r>
          </a:p>
          <a:p>
            <a:endParaRPr lang="en-US" dirty="0"/>
          </a:p>
        </p:txBody>
      </p:sp>
    </p:spTree>
    <p:extLst>
      <p:ext uri="{BB962C8B-B14F-4D97-AF65-F5344CB8AC3E}">
        <p14:creationId xmlns:p14="http://schemas.microsoft.com/office/powerpoint/2010/main" val="22627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0"/>
            <a:ext cx="8839200" cy="838200"/>
          </a:xfrm>
        </p:spPr>
        <p:txBody>
          <a:bodyPr>
            <a:normAutofit/>
          </a:bodyPr>
          <a:lstStyle/>
          <a:p>
            <a:r>
              <a:rPr lang="en-US" sz="3600" dirty="0"/>
              <a:t>Who has Heart Failure?</a:t>
            </a:r>
          </a:p>
        </p:txBody>
      </p:sp>
      <p:sp>
        <p:nvSpPr>
          <p:cNvPr id="3" name="Content Placeholder 2"/>
          <p:cNvSpPr>
            <a:spLocks noGrp="1"/>
          </p:cNvSpPr>
          <p:nvPr>
            <p:ph idx="1"/>
          </p:nvPr>
        </p:nvSpPr>
        <p:spPr>
          <a:xfrm>
            <a:off x="2133600" y="1143000"/>
            <a:ext cx="9347200" cy="5562600"/>
          </a:xfrm>
        </p:spPr>
        <p:txBody>
          <a:bodyPr/>
          <a:lstStyle/>
          <a:p>
            <a:r>
              <a:rPr lang="en-US" sz="2800" dirty="0"/>
              <a:t>Approximately 5.7 million persons in the United States have HF with the numbers increasing. </a:t>
            </a:r>
          </a:p>
          <a:p>
            <a:endParaRPr lang="en-US" sz="900" dirty="0"/>
          </a:p>
          <a:p>
            <a:r>
              <a:rPr lang="en-US" sz="2800" dirty="0"/>
              <a:t>In the U.S., &gt;650,000 new HF cases are diagnosed annually.</a:t>
            </a:r>
          </a:p>
          <a:p>
            <a:endParaRPr lang="en-US" sz="800" dirty="0"/>
          </a:p>
          <a:p>
            <a:r>
              <a:rPr lang="en-US" sz="2800" dirty="0"/>
              <a:t>The lifetime risk of developing HF is 20% for Americans ≥40 years of age.</a:t>
            </a:r>
          </a:p>
          <a:p>
            <a:endParaRPr lang="en-US" sz="900" dirty="0"/>
          </a:p>
          <a:p>
            <a:r>
              <a:rPr lang="en-US" sz="2800" dirty="0"/>
              <a:t>HF incidence increases with age:</a:t>
            </a:r>
          </a:p>
          <a:p>
            <a:pPr lvl="1"/>
            <a:r>
              <a:rPr lang="en-US" sz="2000" dirty="0"/>
              <a:t>20 per 1,000 individuals 65 to 69 years of age</a:t>
            </a:r>
          </a:p>
          <a:p>
            <a:pPr lvl="1"/>
            <a:r>
              <a:rPr lang="en-US" sz="2000" dirty="0"/>
              <a:t>&gt;80 per 1,000 individuals &gt;85 years of age</a:t>
            </a:r>
            <a:endParaRPr lang="en-US" sz="900" dirty="0"/>
          </a:p>
        </p:txBody>
      </p:sp>
      <p:sp>
        <p:nvSpPr>
          <p:cNvPr id="4" name="Rectangle 3"/>
          <p:cNvSpPr/>
          <p:nvPr/>
        </p:nvSpPr>
        <p:spPr>
          <a:xfrm>
            <a:off x="1016000" y="6125002"/>
            <a:ext cx="11176000" cy="415498"/>
          </a:xfrm>
          <a:prstGeom prst="rect">
            <a:avLst/>
          </a:prstGeom>
        </p:spPr>
        <p:txBody>
          <a:bodyPr wrap="square">
            <a:spAutoFit/>
          </a:bodyPr>
          <a:lstStyle/>
          <a:p>
            <a:r>
              <a:rPr lang="en-US" sz="1050" b="1" dirty="0"/>
              <a:t>2013 ACCF/AHA Guideline for the Management of Heart Failure : A Report of the American College of Cardiology Foundation/American Heart Association of Practice Guidelines </a:t>
            </a:r>
            <a:r>
              <a:rPr lang="en-US" sz="1050" dirty="0"/>
              <a:t>http://circ.ahajournals.org/content/early/2013/06/03/CIR.0b013e31829e8776.citation</a:t>
            </a:r>
            <a:endParaRPr lang="en-US" dirty="0"/>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Monitoring/Assessment of VAD patients</a:t>
            </a:r>
          </a:p>
        </p:txBody>
      </p:sp>
      <p:sp>
        <p:nvSpPr>
          <p:cNvPr id="3" name="Content Placeholder 2"/>
          <p:cNvSpPr>
            <a:spLocks noGrp="1"/>
          </p:cNvSpPr>
          <p:nvPr>
            <p:ph idx="1"/>
          </p:nvPr>
        </p:nvSpPr>
        <p:spPr/>
        <p:txBody>
          <a:bodyPr>
            <a:normAutofit fontScale="62500" lnSpcReduction="20000"/>
          </a:bodyPr>
          <a:lstStyle/>
          <a:p>
            <a:r>
              <a:rPr lang="en-US" dirty="0"/>
              <a:t>Vitals:</a:t>
            </a:r>
          </a:p>
          <a:p>
            <a:pPr lvl="1"/>
            <a:r>
              <a:rPr lang="en-US" dirty="0"/>
              <a:t>Patients may NOT have a palpable pulse</a:t>
            </a:r>
          </a:p>
          <a:p>
            <a:pPr lvl="1"/>
            <a:r>
              <a:rPr lang="en-US" dirty="0"/>
              <a:t>SpO2 can be acquired but may be difficult</a:t>
            </a:r>
          </a:p>
          <a:p>
            <a:pPr lvl="1"/>
            <a:r>
              <a:rPr lang="en-US" dirty="0"/>
              <a:t>Can acquire HR by listening to apical pulse or EKG.</a:t>
            </a:r>
          </a:p>
          <a:p>
            <a:pPr lvl="1"/>
            <a:r>
              <a:rPr lang="en-US" dirty="0"/>
              <a:t>BP obtained with Doppler (see video) – </a:t>
            </a:r>
            <a:r>
              <a:rPr lang="en-US" b="1" dirty="0"/>
              <a:t>normal = 60-90</a:t>
            </a:r>
          </a:p>
          <a:p>
            <a:r>
              <a:rPr lang="en-US" dirty="0"/>
              <a:t>Be aware of driveline site (with dressing) and equipment connections – ensure nothing is pulled</a:t>
            </a:r>
          </a:p>
          <a:p>
            <a:r>
              <a:rPr lang="en-US" dirty="0"/>
              <a:t>Assessment – Cardiovascular focused, patients do have Heart Failure.</a:t>
            </a:r>
          </a:p>
          <a:p>
            <a:pPr lvl="1"/>
            <a:r>
              <a:rPr lang="en-US" dirty="0"/>
              <a:t>Can listen to chest – will hear the hum of the VAD</a:t>
            </a:r>
          </a:p>
          <a:p>
            <a:r>
              <a:rPr lang="en-US" dirty="0"/>
              <a:t>EKG can be obtained </a:t>
            </a:r>
          </a:p>
          <a:p>
            <a:pPr lvl="1"/>
            <a:r>
              <a:rPr lang="en-US" dirty="0"/>
              <a:t>(may show artifact related to VAD interference)</a:t>
            </a:r>
          </a:p>
          <a:p>
            <a:r>
              <a:rPr lang="en-US" dirty="0"/>
              <a:t>Can follow ACLS protocol</a:t>
            </a:r>
          </a:p>
          <a:p>
            <a:pPr lvl="1"/>
            <a:r>
              <a:rPr lang="en-US" dirty="0"/>
              <a:t>DO NOT detach any equipment. </a:t>
            </a:r>
          </a:p>
          <a:p>
            <a:pPr lvl="1"/>
            <a:r>
              <a:rPr lang="en-US" dirty="0"/>
              <a:t>CAN perform Chest compressions</a:t>
            </a:r>
          </a:p>
          <a:p>
            <a:pPr lvl="1"/>
            <a:r>
              <a:rPr lang="en-US" dirty="0"/>
              <a:t>CAN give drugs</a:t>
            </a:r>
          </a:p>
          <a:p>
            <a:pPr lvl="1"/>
            <a:r>
              <a:rPr lang="en-US" dirty="0"/>
              <a:t>CAN defibrillate if patient unstable,</a:t>
            </a:r>
          </a:p>
          <a:p>
            <a:pPr marL="457200" lvl="1" indent="0">
              <a:buNone/>
            </a:pPr>
            <a:r>
              <a:rPr lang="en-US" dirty="0"/>
              <a:t>	 sedate prior to defibrillation if patient is stable and talking</a:t>
            </a:r>
          </a:p>
          <a:p>
            <a:pPr lvl="1"/>
            <a:r>
              <a:rPr lang="en-US" dirty="0"/>
              <a:t>CAN intubate</a:t>
            </a:r>
          </a:p>
          <a:p>
            <a:pPr lvl="1"/>
            <a:endParaRPr lang="en-US" dirty="0"/>
          </a:p>
        </p:txBody>
      </p:sp>
    </p:spTree>
    <p:extLst>
      <p:ext uri="{BB962C8B-B14F-4D97-AF65-F5344CB8AC3E}">
        <p14:creationId xmlns:p14="http://schemas.microsoft.com/office/powerpoint/2010/main" val="17276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defRPr/>
            </a:pPr>
            <a:r>
              <a:rPr lang="en-US" dirty="0">
                <a:solidFill>
                  <a:schemeClr val="accent1">
                    <a:lumMod val="60000"/>
                    <a:lumOff val="40000"/>
                  </a:schemeClr>
                </a:solidFill>
              </a:rPr>
              <a:t>Assessment Considerations</a:t>
            </a:r>
          </a:p>
        </p:txBody>
      </p:sp>
      <p:sp>
        <p:nvSpPr>
          <p:cNvPr id="24579" name="Content Placeholder 5"/>
          <p:cNvSpPr>
            <a:spLocks noGrp="1"/>
          </p:cNvSpPr>
          <p:nvPr>
            <p:ph idx="1"/>
          </p:nvPr>
        </p:nvSpPr>
        <p:spPr>
          <a:xfrm>
            <a:off x="1981200" y="1447801"/>
            <a:ext cx="7467600" cy="4525963"/>
          </a:xfrm>
        </p:spPr>
        <p:txBody>
          <a:bodyPr>
            <a:normAutofit/>
          </a:bodyPr>
          <a:lstStyle/>
          <a:p>
            <a:pPr marL="420624" indent="-384048">
              <a:buFont typeface="Wingdings" pitchFamily="2" charset="2"/>
              <a:buChar char="Ø"/>
              <a:defRPr/>
            </a:pPr>
            <a:r>
              <a:rPr lang="en-US" dirty="0"/>
              <a:t>Because the pump is continuous flow, it may be difficult to detect pulsatility in the extremities.</a:t>
            </a:r>
          </a:p>
          <a:p>
            <a:pPr marL="420624" indent="-384048">
              <a:buFont typeface="Wingdings" pitchFamily="2" charset="2"/>
              <a:buChar char="Ø"/>
              <a:defRPr/>
            </a:pPr>
            <a:r>
              <a:rPr lang="en-US" dirty="0"/>
              <a:t>What does this mean to us?</a:t>
            </a:r>
          </a:p>
          <a:p>
            <a:pPr marL="722376" lvl="1" indent="-274320">
              <a:buFont typeface="Wingdings" pitchFamily="2" charset="2"/>
              <a:buChar char="Ø"/>
              <a:defRPr/>
            </a:pPr>
            <a:r>
              <a:rPr lang="en-US" dirty="0"/>
              <a:t>Pulse may not be palpable</a:t>
            </a:r>
          </a:p>
          <a:p>
            <a:pPr marL="722376" lvl="1" indent="-274320">
              <a:buFont typeface="Wingdings" pitchFamily="2" charset="2"/>
              <a:buChar char="Ø"/>
              <a:defRPr/>
            </a:pPr>
            <a:r>
              <a:rPr lang="en-US" dirty="0"/>
              <a:t>Blood pressure may not be measurable by usual means, electronic cuff</a:t>
            </a:r>
          </a:p>
          <a:p>
            <a:pPr marL="722376" lvl="1" indent="-274320">
              <a:buFont typeface="Wingdings" pitchFamily="2" charset="2"/>
              <a:buChar char="Ø"/>
              <a:defRPr/>
            </a:pPr>
            <a:r>
              <a:rPr lang="en-US" dirty="0"/>
              <a:t>Pulse </a:t>
            </a:r>
            <a:r>
              <a:rPr lang="en-US" dirty="0" err="1"/>
              <a:t>oximeter</a:t>
            </a:r>
            <a:r>
              <a:rPr lang="en-US" dirty="0"/>
              <a:t> may not read accurately </a:t>
            </a:r>
          </a:p>
          <a:p>
            <a:pPr marL="722376" lvl="1" indent="-274320">
              <a:buFont typeface="Wingdings" pitchFamily="2" charset="2"/>
              <a:buChar char="Ø"/>
              <a:defRPr/>
            </a:pPr>
            <a:r>
              <a:rPr lang="en-US" dirty="0"/>
              <a:t>Pulse and blood pressure can be measured using </a:t>
            </a:r>
            <a:r>
              <a:rPr lang="en-US" dirty="0" err="1"/>
              <a:t>doppler</a:t>
            </a:r>
            <a:endParaRPr lang="en-US" dirty="0"/>
          </a:p>
          <a:p>
            <a:pPr marL="722376" lvl="1" indent="-274320">
              <a:buFont typeface="Wingdings" pitchFamily="2" charset="2"/>
              <a:buChar char="Ø"/>
              <a:defRPr/>
            </a:pPr>
            <a:r>
              <a:rPr lang="en-US" dirty="0"/>
              <a:t>Doppler BP is similar to mean BP, goal 70-90</a:t>
            </a:r>
          </a:p>
          <a:p>
            <a:pPr marL="722376" lvl="1" indent="-274320">
              <a:buFont typeface="Wingdings" pitchFamily="2" charset="2"/>
              <a:buChar char="Ø"/>
              <a:defRPr/>
            </a:pPr>
            <a:r>
              <a:rPr lang="en-US" dirty="0"/>
              <a:t>These patients have narrow pulse pressure, </a:t>
            </a:r>
          </a:p>
          <a:p>
            <a:pPr marL="722376" lvl="1" indent="-274320">
              <a:buFont typeface="Wingdings" pitchFamily="2" charset="2"/>
              <a:buChar char="Ø"/>
              <a:defRPr/>
            </a:pPr>
            <a:r>
              <a:rPr lang="en-US" dirty="0" err="1"/>
              <a:t>doppler</a:t>
            </a:r>
            <a:r>
              <a:rPr lang="en-US" dirty="0"/>
              <a:t> BP cuff/ </a:t>
            </a:r>
            <a:r>
              <a:rPr lang="en-US" dirty="0" err="1"/>
              <a:t>ALIne</a:t>
            </a:r>
            <a:r>
              <a:rPr lang="en-US" dirty="0"/>
              <a:t> best measurement </a:t>
            </a:r>
          </a:p>
          <a:p>
            <a:pPr marL="420624" indent="-384048">
              <a:buFont typeface="Wingdings 2"/>
              <a:buChar char=""/>
              <a:defRPr/>
            </a:pPr>
            <a:endParaRPr lang="en-US" dirty="0"/>
          </a:p>
        </p:txBody>
      </p:sp>
    </p:spTree>
    <p:extLst>
      <p:ext uri="{BB962C8B-B14F-4D97-AF65-F5344CB8AC3E}">
        <p14:creationId xmlns:p14="http://schemas.microsoft.com/office/powerpoint/2010/main" val="205796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317500"/>
            <a:ext cx="9144000" cy="1143000"/>
          </a:xfrm>
        </p:spPr>
        <p:txBody>
          <a:bodyPr/>
          <a:lstStyle/>
          <a:p>
            <a:r>
              <a:rPr lang="en-US" dirty="0"/>
              <a:t>driveline</a:t>
            </a:r>
          </a:p>
        </p:txBody>
      </p:sp>
      <p:pic>
        <p:nvPicPr>
          <p:cNvPr id="5" name="Picture 4" descr="driveline 2.jpg"/>
          <p:cNvPicPr>
            <a:picLocks noChangeAspect="1"/>
          </p:cNvPicPr>
          <p:nvPr/>
        </p:nvPicPr>
        <p:blipFill>
          <a:blip r:embed="rId2" cstate="print"/>
          <a:stretch>
            <a:fillRect/>
          </a:stretch>
        </p:blipFill>
        <p:spPr>
          <a:xfrm>
            <a:off x="2960292" y="3587014"/>
            <a:ext cx="2184988" cy="2917072"/>
          </a:xfrm>
          <a:prstGeom prst="rect">
            <a:avLst/>
          </a:prstGeom>
        </p:spPr>
      </p:pic>
      <p:pic>
        <p:nvPicPr>
          <p:cNvPr id="6" name="Picture 5" descr="driveline3.jpg"/>
          <p:cNvPicPr>
            <a:picLocks noChangeAspect="1"/>
          </p:cNvPicPr>
          <p:nvPr/>
        </p:nvPicPr>
        <p:blipFill>
          <a:blip r:embed="rId3" cstate="print"/>
          <a:stretch>
            <a:fillRect/>
          </a:stretch>
        </p:blipFill>
        <p:spPr>
          <a:xfrm>
            <a:off x="4890389" y="1657489"/>
            <a:ext cx="2984500" cy="2984500"/>
          </a:xfrm>
          <a:prstGeom prst="rect">
            <a:avLst/>
          </a:prstGeom>
        </p:spPr>
      </p:pic>
      <p:pic>
        <p:nvPicPr>
          <p:cNvPr id="8194" name="Picture 2" descr="Image result for abdominal binder"/>
          <p:cNvPicPr>
            <a:picLocks noChangeAspect="1" noChangeArrowheads="1"/>
          </p:cNvPicPr>
          <p:nvPr/>
        </p:nvPicPr>
        <p:blipFill>
          <a:blip r:embed="rId4" cstate="print"/>
          <a:srcRect/>
          <a:stretch>
            <a:fillRect/>
          </a:stretch>
        </p:blipFill>
        <p:spPr bwMode="auto">
          <a:xfrm>
            <a:off x="7955571" y="3002061"/>
            <a:ext cx="3502025" cy="3502025"/>
          </a:xfrm>
          <a:prstGeom prst="rect">
            <a:avLst/>
          </a:prstGeom>
          <a:noFill/>
        </p:spPr>
      </p:pic>
      <p:pic>
        <p:nvPicPr>
          <p:cNvPr id="3" name="Picture 2"/>
          <p:cNvPicPr>
            <a:picLocks noChangeAspect="1"/>
          </p:cNvPicPr>
          <p:nvPr/>
        </p:nvPicPr>
        <p:blipFill>
          <a:blip r:embed="rId5"/>
          <a:stretch>
            <a:fillRect/>
          </a:stretch>
        </p:blipFill>
        <p:spPr>
          <a:xfrm>
            <a:off x="661131" y="1854479"/>
            <a:ext cx="2285714" cy="3047619"/>
          </a:xfrm>
          <a:prstGeom prst="rect">
            <a:avLst/>
          </a:prstGeom>
        </p:spPr>
      </p:pic>
      <p:pic>
        <p:nvPicPr>
          <p:cNvPr id="4" name="Picture 3"/>
          <p:cNvPicPr>
            <a:picLocks noChangeAspect="1"/>
          </p:cNvPicPr>
          <p:nvPr/>
        </p:nvPicPr>
        <p:blipFill>
          <a:blip r:embed="rId6"/>
          <a:stretch>
            <a:fillRect/>
          </a:stretch>
        </p:blipFill>
        <p:spPr>
          <a:xfrm>
            <a:off x="8258575" y="607834"/>
            <a:ext cx="2803125" cy="2099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654051" y="1295400"/>
            <a:ext cx="10972800" cy="4525963"/>
          </a:xfrm>
        </p:spPr>
        <p:txBody>
          <a:bodyPr/>
          <a:lstStyle/>
          <a:p>
            <a:pPr marL="273050" eaLnBrk="1" hangingPunct="1"/>
            <a:r>
              <a:rPr lang="en-US" altLang="en-US" sz="2800" dirty="0"/>
              <a:t>This is not a MAP</a:t>
            </a:r>
          </a:p>
          <a:p>
            <a:pPr marL="273050" eaLnBrk="1" hangingPunct="1"/>
            <a:r>
              <a:rPr lang="en-US" altLang="en-US" sz="2800" dirty="0"/>
              <a:t>Checked with a manual cuff and Doppler</a:t>
            </a:r>
          </a:p>
          <a:p>
            <a:pPr marL="273050" eaLnBrk="1" hangingPunct="1"/>
            <a:r>
              <a:rPr lang="en-US" altLang="en-US" sz="2800" dirty="0"/>
              <a:t>Normal is 70-90</a:t>
            </a:r>
          </a:p>
          <a:p>
            <a:pPr marL="273050" eaLnBrk="1" hangingPunct="1"/>
            <a:endParaRPr lang="en-US" altLang="en-US" dirty="0"/>
          </a:p>
        </p:txBody>
      </p:sp>
      <p:sp>
        <p:nvSpPr>
          <p:cNvPr id="11267" name="Title 3"/>
          <p:cNvSpPr>
            <a:spLocks noGrp="1"/>
          </p:cNvSpPr>
          <p:nvPr>
            <p:ph type="title"/>
          </p:nvPr>
        </p:nvSpPr>
        <p:spPr>
          <a:xfrm>
            <a:off x="584200" y="190500"/>
            <a:ext cx="9144000" cy="1143000"/>
          </a:xfrm>
        </p:spPr>
        <p:txBody>
          <a:bodyPr/>
          <a:lstStyle/>
          <a:p>
            <a:pPr eaLnBrk="1" hangingPunct="1"/>
            <a:r>
              <a:rPr lang="en-US" altLang="en-US" dirty="0"/>
              <a:t>Doppler Blood pressure</a:t>
            </a:r>
          </a:p>
        </p:txBody>
      </p:sp>
      <p:pic>
        <p:nvPicPr>
          <p:cNvPr id="1126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2620963"/>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201" y="3148014"/>
            <a:ext cx="4330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5"/>
          <p:cNvSpPr txBox="1">
            <a:spLocks noChangeArrowheads="1"/>
          </p:cNvSpPr>
          <p:nvPr/>
        </p:nvSpPr>
        <p:spPr bwMode="auto">
          <a:xfrm>
            <a:off x="721784" y="5211764"/>
            <a:ext cx="84306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b="1" dirty="0"/>
              <a:t>MAP= DP + 1/3 (SP- DP)</a:t>
            </a:r>
          </a:p>
          <a:p>
            <a:pPr algn="ctr" eaLnBrk="1" hangingPunct="1">
              <a:spcBef>
                <a:spcPct val="0"/>
              </a:spcBef>
              <a:buFontTx/>
              <a:buNone/>
            </a:pPr>
            <a:r>
              <a:rPr lang="en-US" altLang="en-US" sz="2400" b="1" dirty="0"/>
              <a:t>MAP is the average BP during a single cardiac cycle</a:t>
            </a:r>
          </a:p>
          <a:p>
            <a:pPr algn="ctr" eaLnBrk="1" hangingPunct="1">
              <a:spcBef>
                <a:spcPct val="0"/>
              </a:spcBef>
              <a:buFontTx/>
              <a:buNone/>
            </a:pPr>
            <a:r>
              <a:rPr lang="en-US" altLang="en-US" sz="2400" b="1" dirty="0"/>
              <a:t>MAP &gt; 60 needed to perfuse major organs</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Physiological changes to affect </a:t>
            </a:r>
            <a:r>
              <a:rPr lang="en-US" b="1" dirty="0">
                <a:solidFill>
                  <a:srgbClr val="FF0000"/>
                </a:solidFill>
              </a:rPr>
              <a:t>FLOW</a:t>
            </a:r>
          </a:p>
        </p:txBody>
      </p:sp>
      <p:pic>
        <p:nvPicPr>
          <p:cNvPr id="4" name="Content Placeholder 3"/>
          <p:cNvPicPr>
            <a:picLocks noGrp="1" noChangeAspect="1"/>
          </p:cNvPicPr>
          <p:nvPr>
            <p:ph idx="1"/>
          </p:nvPr>
        </p:nvPicPr>
        <p:blipFill>
          <a:blip r:embed="rId2"/>
          <a:stretch>
            <a:fillRect/>
          </a:stretch>
        </p:blipFill>
        <p:spPr>
          <a:xfrm>
            <a:off x="2497369" y="1825625"/>
            <a:ext cx="7197262" cy="4351338"/>
          </a:xfrm>
          <a:prstGeom prst="rect">
            <a:avLst/>
          </a:prstGeom>
        </p:spPr>
      </p:pic>
    </p:spTree>
    <p:extLst>
      <p:ext uri="{BB962C8B-B14F-4D97-AF65-F5344CB8AC3E}">
        <p14:creationId xmlns:p14="http://schemas.microsoft.com/office/powerpoint/2010/main" val="100116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t>Pulsatility</a:t>
            </a:r>
            <a:endParaRPr lang="en-US" b="1" dirty="0"/>
          </a:p>
        </p:txBody>
      </p:sp>
      <p:sp>
        <p:nvSpPr>
          <p:cNvPr id="3" name="Content Placeholder 2"/>
          <p:cNvSpPr>
            <a:spLocks noGrp="1"/>
          </p:cNvSpPr>
          <p:nvPr>
            <p:ph idx="1"/>
          </p:nvPr>
        </p:nvSpPr>
        <p:spPr>
          <a:xfrm>
            <a:off x="838200" y="1464304"/>
            <a:ext cx="10515600" cy="4351338"/>
          </a:xfrm>
        </p:spPr>
        <p:txBody>
          <a:bodyPr/>
          <a:lstStyle/>
          <a:p>
            <a:r>
              <a:rPr lang="en-US" dirty="0"/>
              <a:t>– represents cardiac </a:t>
            </a:r>
            <a:r>
              <a:rPr lang="en-US" dirty="0" err="1"/>
              <a:t>pulsatility</a:t>
            </a:r>
            <a:r>
              <a:rPr lang="en-US" dirty="0"/>
              <a:t> – related to the amount of assistance provided by the pump.</a:t>
            </a:r>
          </a:p>
          <a:p>
            <a:pPr lvl="1"/>
            <a:r>
              <a:rPr lang="en-US" dirty="0"/>
              <a:t>Higher values = more ventricular filling (i.e. pump providing less support to LV)</a:t>
            </a:r>
          </a:p>
          <a:p>
            <a:pPr lvl="1"/>
            <a:r>
              <a:rPr lang="en-US" dirty="0"/>
              <a:t>Lower values = less ventricular filling </a:t>
            </a:r>
          </a:p>
          <a:p>
            <a:r>
              <a:rPr lang="en-US" dirty="0"/>
              <a:t>Heartmate </a:t>
            </a:r>
            <a:r>
              <a:rPr lang="en-US" dirty="0" err="1"/>
              <a:t>pulsatility</a:t>
            </a:r>
            <a:r>
              <a:rPr lang="en-US" dirty="0"/>
              <a:t> = PI (on controller or monitor)</a:t>
            </a:r>
          </a:p>
          <a:p>
            <a:r>
              <a:rPr lang="en-US" dirty="0" err="1"/>
              <a:t>Heartware</a:t>
            </a:r>
            <a:r>
              <a:rPr lang="en-US" dirty="0"/>
              <a:t> </a:t>
            </a:r>
            <a:r>
              <a:rPr lang="en-US" dirty="0" err="1"/>
              <a:t>pulsatility</a:t>
            </a:r>
            <a:r>
              <a:rPr lang="en-US" dirty="0"/>
              <a:t> can </a:t>
            </a:r>
            <a:r>
              <a:rPr lang="en-US" u="sng" dirty="0"/>
              <a:t>only</a:t>
            </a:r>
            <a:r>
              <a:rPr lang="en-US" dirty="0"/>
              <a:t> be obtained on Clinical monitor</a:t>
            </a:r>
          </a:p>
        </p:txBody>
      </p:sp>
      <p:pic>
        <p:nvPicPr>
          <p:cNvPr id="4" name="Picture 3"/>
          <p:cNvPicPr>
            <a:picLocks noChangeAspect="1"/>
          </p:cNvPicPr>
          <p:nvPr/>
        </p:nvPicPr>
        <p:blipFill>
          <a:blip r:embed="rId2"/>
          <a:stretch>
            <a:fillRect/>
          </a:stretch>
        </p:blipFill>
        <p:spPr>
          <a:xfrm>
            <a:off x="2064190" y="4475711"/>
            <a:ext cx="2956077" cy="2229306"/>
          </a:xfrm>
          <a:prstGeom prst="rect">
            <a:avLst/>
          </a:prstGeom>
        </p:spPr>
      </p:pic>
      <p:sp>
        <p:nvSpPr>
          <p:cNvPr id="5" name="Oval 4"/>
          <p:cNvSpPr/>
          <p:nvPr/>
        </p:nvSpPr>
        <p:spPr>
          <a:xfrm>
            <a:off x="3104811" y="5374039"/>
            <a:ext cx="2012484" cy="650358"/>
          </a:xfrm>
          <a:prstGeom prst="ellipse">
            <a:avLst/>
          </a:prstGeom>
          <a:gradFill>
            <a:gsLst>
              <a:gs pos="0">
                <a:schemeClr val="accent1">
                  <a:tint val="66000"/>
                  <a:satMod val="160000"/>
                </a:schemeClr>
              </a:gs>
              <a:gs pos="47000">
                <a:schemeClr val="accent1">
                  <a:tint val="44500"/>
                  <a:satMod val="160000"/>
                  <a:alpha val="14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6409853" y="4617224"/>
            <a:ext cx="3285011" cy="1946279"/>
            <a:chOff x="4273297" y="1295400"/>
            <a:chExt cx="4114800" cy="2822514"/>
          </a:xfrm>
        </p:grpSpPr>
        <p:pic>
          <p:nvPicPr>
            <p:cNvPr id="7" name="Picture 6"/>
            <p:cNvPicPr>
              <a:picLocks noChangeAspect="1" noChangeArrowheads="1"/>
            </p:cNvPicPr>
            <p:nvPr/>
          </p:nvPicPr>
          <p:blipFill>
            <a:blip r:embed="rId3" cstate="print"/>
            <a:srcRect/>
            <a:stretch>
              <a:fillRect/>
            </a:stretch>
          </p:blipFill>
          <p:spPr bwMode="auto">
            <a:xfrm>
              <a:off x="5543931" y="1988801"/>
              <a:ext cx="2743427" cy="1447422"/>
            </a:xfrm>
            <a:prstGeom prst="rect">
              <a:avLst/>
            </a:prstGeom>
            <a:noFill/>
            <a:ln w="9525">
              <a:noFill/>
              <a:miter lim="800000"/>
              <a:headEnd/>
              <a:tailEnd/>
            </a:ln>
          </p:spPr>
        </p:pic>
        <p:cxnSp>
          <p:nvCxnSpPr>
            <p:cNvPr id="8" name="Straight Arrow Connector 7"/>
            <p:cNvCxnSpPr/>
            <p:nvPr/>
          </p:nvCxnSpPr>
          <p:spPr bwMode="auto">
            <a:xfrm flipV="1">
              <a:off x="6840538" y="3456049"/>
              <a:ext cx="509587" cy="207962"/>
            </a:xfrm>
            <a:prstGeom prst="straightConnector1">
              <a:avLst/>
            </a:prstGeom>
            <a:ln>
              <a:solidFill>
                <a:srgbClr val="901C3B"/>
              </a:solidFill>
              <a:tailEnd type="oval"/>
            </a:ln>
          </p:spPr>
          <p:style>
            <a:lnRef idx="2">
              <a:schemeClr val="accent1"/>
            </a:lnRef>
            <a:fillRef idx="0">
              <a:schemeClr val="accent1"/>
            </a:fillRef>
            <a:effectRef idx="1">
              <a:schemeClr val="accent1"/>
            </a:effectRef>
            <a:fontRef idx="minor">
              <a:schemeClr val="tx1"/>
            </a:fontRef>
          </p:style>
        </p:cxnSp>
        <p:sp>
          <p:nvSpPr>
            <p:cNvPr id="9" name="TextBox 14"/>
            <p:cNvSpPr txBox="1">
              <a:spLocks noChangeArrowheads="1"/>
            </p:cNvSpPr>
            <p:nvPr/>
          </p:nvSpPr>
          <p:spPr bwMode="auto">
            <a:xfrm>
              <a:off x="6019800" y="3581400"/>
              <a:ext cx="996696" cy="536514"/>
            </a:xfrm>
            <a:prstGeom prst="rect">
              <a:avLst/>
            </a:prstGeom>
            <a:noFill/>
            <a:ln w="19050" cmpd="sng">
              <a:noFill/>
            </a:ln>
            <a:effectLst>
              <a:outerShdw blurRad="152400" dist="38100" dir="2700000" algn="tl" rotWithShape="0">
                <a:schemeClr val="bg1">
                  <a:lumMod val="50000"/>
                  <a:alpha val="43000"/>
                </a:schemeClr>
              </a:outerShdw>
            </a:effectLst>
          </p:spPr>
          <p:txBody>
            <a:bodyPr lIns="72000" tIns="91440" rIns="91440" bIns="91440" anchor="ctr"/>
            <a:lstStyle/>
            <a:p>
              <a:pPr eaLnBrk="0" fontAlgn="base" hangingPunct="0">
                <a:spcBef>
                  <a:spcPct val="0"/>
                </a:spcBef>
                <a:spcAft>
                  <a:spcPct val="0"/>
                </a:spcAft>
              </a:pPr>
              <a:r>
                <a:rPr lang="en-GB" sz="1400" dirty="0">
                  <a:solidFill>
                    <a:prstClr val="black"/>
                  </a:solidFill>
                </a:rPr>
                <a:t>Beginning of systole</a:t>
              </a:r>
            </a:p>
          </p:txBody>
        </p:sp>
        <p:cxnSp>
          <p:nvCxnSpPr>
            <p:cNvPr id="10" name="Straight Arrow Connector 9"/>
            <p:cNvCxnSpPr/>
            <p:nvPr/>
          </p:nvCxnSpPr>
          <p:spPr bwMode="auto">
            <a:xfrm rot="5400000">
              <a:off x="7889698" y="1810985"/>
              <a:ext cx="231775" cy="171450"/>
            </a:xfrm>
            <a:prstGeom prst="straightConnector1">
              <a:avLst/>
            </a:prstGeom>
            <a:ln>
              <a:solidFill>
                <a:srgbClr val="901C3B"/>
              </a:solidFill>
              <a:tailEnd type="oval"/>
            </a:ln>
          </p:spPr>
          <p:style>
            <a:lnRef idx="2">
              <a:schemeClr val="accent1"/>
            </a:lnRef>
            <a:fillRef idx="0">
              <a:schemeClr val="accent1"/>
            </a:fillRef>
            <a:effectRef idx="1">
              <a:schemeClr val="accent1"/>
            </a:effectRef>
            <a:fontRef idx="minor">
              <a:schemeClr val="tx1"/>
            </a:fontRef>
          </p:style>
        </p:cxnSp>
        <p:sp>
          <p:nvSpPr>
            <p:cNvPr id="11" name="TextBox 16"/>
            <p:cNvSpPr txBox="1">
              <a:spLocks noChangeArrowheads="1"/>
            </p:cNvSpPr>
            <p:nvPr/>
          </p:nvSpPr>
          <p:spPr bwMode="auto">
            <a:xfrm>
              <a:off x="7391401" y="1295400"/>
              <a:ext cx="996696" cy="523083"/>
            </a:xfrm>
            <a:prstGeom prst="rect">
              <a:avLst/>
            </a:prstGeom>
            <a:noFill/>
            <a:ln w="19050" cmpd="sng">
              <a:noFill/>
            </a:ln>
            <a:effectLst>
              <a:outerShdw blurRad="152400" dist="38100" dir="2700000" algn="tl" rotWithShape="0">
                <a:schemeClr val="bg1">
                  <a:lumMod val="50000"/>
                  <a:alpha val="43000"/>
                </a:schemeClr>
              </a:outerShdw>
            </a:effectLst>
          </p:spPr>
          <p:txBody>
            <a:bodyPr lIns="72000" tIns="91440" rIns="91440" bIns="91440" anchor="ctr"/>
            <a:lstStyle/>
            <a:p>
              <a:pPr eaLnBrk="0" fontAlgn="base" hangingPunct="0">
                <a:spcBef>
                  <a:spcPct val="0"/>
                </a:spcBef>
                <a:spcAft>
                  <a:spcPct val="0"/>
                </a:spcAft>
              </a:pPr>
              <a:r>
                <a:rPr lang="en-GB" sz="1400" dirty="0">
                  <a:solidFill>
                    <a:prstClr val="black"/>
                  </a:solidFill>
                </a:rPr>
                <a:t>Beginning of diastole</a:t>
              </a:r>
            </a:p>
          </p:txBody>
        </p:sp>
        <p:sp>
          <p:nvSpPr>
            <p:cNvPr id="12" name="Left Brace 11"/>
            <p:cNvSpPr/>
            <p:nvPr/>
          </p:nvSpPr>
          <p:spPr bwMode="auto">
            <a:xfrm rot="5400000">
              <a:off x="6427935" y="1528903"/>
              <a:ext cx="518818" cy="387191"/>
            </a:xfrm>
            <a:prstGeom prst="leftBrace">
              <a:avLst/>
            </a:prstGeom>
            <a:ln>
              <a:solidFill>
                <a:srgbClr val="901C3B"/>
              </a:solidFill>
              <a:tailEnd type="none"/>
            </a:ln>
          </p:spPr>
          <p:style>
            <a:lnRef idx="2">
              <a:schemeClr val="accent1"/>
            </a:lnRef>
            <a:fillRef idx="0">
              <a:schemeClr val="accent1"/>
            </a:fillRef>
            <a:effectRef idx="1">
              <a:schemeClr val="accent1"/>
            </a:effectRef>
            <a:fontRef idx="minor">
              <a:schemeClr val="tx1"/>
            </a:fontRef>
          </p:style>
          <p:txBody>
            <a:bodyPr wrap="none" anchor="ctr">
              <a:spAutoFit/>
            </a:bodyPr>
            <a:lstStyle/>
            <a:p>
              <a:pPr fontAlgn="base">
                <a:spcBef>
                  <a:spcPct val="0"/>
                </a:spcBef>
                <a:spcAft>
                  <a:spcPct val="0"/>
                </a:spcAft>
                <a:defRPr/>
              </a:pPr>
              <a:endParaRPr lang="en-GB" dirty="0">
                <a:solidFill>
                  <a:prstClr val="black"/>
                </a:solidFill>
              </a:endParaRPr>
            </a:p>
          </p:txBody>
        </p:sp>
        <p:sp>
          <p:nvSpPr>
            <p:cNvPr id="13" name="TextBox 18"/>
            <p:cNvSpPr txBox="1">
              <a:spLocks noChangeArrowheads="1"/>
            </p:cNvSpPr>
            <p:nvPr/>
          </p:nvSpPr>
          <p:spPr bwMode="auto">
            <a:xfrm>
              <a:off x="6186311" y="1295400"/>
              <a:ext cx="996696" cy="307697"/>
            </a:xfrm>
            <a:prstGeom prst="rect">
              <a:avLst/>
            </a:prstGeom>
            <a:noFill/>
            <a:ln w="19050" cmpd="sng">
              <a:noFill/>
            </a:ln>
            <a:effectLst>
              <a:outerShdw blurRad="152400" dist="38100" dir="2700000" algn="tl" rotWithShape="0">
                <a:schemeClr val="bg1">
                  <a:lumMod val="50000"/>
                  <a:alpha val="43000"/>
                </a:schemeClr>
              </a:outerShdw>
            </a:effectLst>
          </p:spPr>
          <p:txBody>
            <a:bodyPr lIns="72000" tIns="91440" rIns="91440" bIns="91440" anchor="ctr"/>
            <a:lstStyle/>
            <a:p>
              <a:pPr eaLnBrk="0" fontAlgn="base" hangingPunct="0">
                <a:spcBef>
                  <a:spcPct val="0"/>
                </a:spcBef>
                <a:spcAft>
                  <a:spcPct val="0"/>
                </a:spcAft>
              </a:pPr>
              <a:r>
                <a:rPr lang="en-GB" sz="1400" dirty="0">
                  <a:solidFill>
                    <a:prstClr val="black"/>
                  </a:solidFill>
                </a:rPr>
                <a:t>Heart rate</a:t>
              </a:r>
            </a:p>
          </p:txBody>
        </p:sp>
        <p:grpSp>
          <p:nvGrpSpPr>
            <p:cNvPr id="14" name="Group 30"/>
            <p:cNvGrpSpPr/>
            <p:nvPr/>
          </p:nvGrpSpPr>
          <p:grpSpPr>
            <a:xfrm>
              <a:off x="4273297" y="2438400"/>
              <a:ext cx="1245734" cy="533400"/>
              <a:chOff x="9398453" y="4343400"/>
              <a:chExt cx="1245734" cy="533400"/>
            </a:xfrm>
          </p:grpSpPr>
          <p:cxnSp>
            <p:nvCxnSpPr>
              <p:cNvPr id="18" name="Straight Arrow Connector 17"/>
              <p:cNvCxnSpPr/>
              <p:nvPr/>
            </p:nvCxnSpPr>
            <p:spPr bwMode="auto">
              <a:xfrm>
                <a:off x="10314929" y="4610100"/>
                <a:ext cx="329258" cy="0"/>
              </a:xfrm>
              <a:prstGeom prst="straightConnector1">
                <a:avLst/>
              </a:prstGeom>
              <a:ln>
                <a:solidFill>
                  <a:srgbClr val="901C3B"/>
                </a:solidFill>
                <a:tailEnd type="oval"/>
              </a:ln>
            </p:spPr>
            <p:style>
              <a:lnRef idx="2">
                <a:schemeClr val="accent1"/>
              </a:lnRef>
              <a:fillRef idx="0">
                <a:schemeClr val="accent1"/>
              </a:fillRef>
              <a:effectRef idx="1">
                <a:schemeClr val="accent1"/>
              </a:effectRef>
              <a:fontRef idx="minor">
                <a:schemeClr val="tx1"/>
              </a:fontRef>
            </p:style>
          </p:cxnSp>
          <p:sp>
            <p:nvSpPr>
              <p:cNvPr id="19" name="TextBox 6"/>
              <p:cNvSpPr txBox="1">
                <a:spLocks noChangeArrowheads="1"/>
              </p:cNvSpPr>
              <p:nvPr/>
            </p:nvSpPr>
            <p:spPr bwMode="auto">
              <a:xfrm>
                <a:off x="9398453" y="4343400"/>
                <a:ext cx="996696" cy="533400"/>
              </a:xfrm>
              <a:prstGeom prst="rect">
                <a:avLst/>
              </a:prstGeom>
              <a:noFill/>
              <a:ln w="19050" cmpd="sng">
                <a:noFill/>
              </a:ln>
              <a:effectLst>
                <a:outerShdw blurRad="152400" dist="38100" dir="2700000" algn="tl" rotWithShape="0">
                  <a:schemeClr val="bg1">
                    <a:lumMod val="50000"/>
                    <a:alpha val="43000"/>
                  </a:schemeClr>
                </a:outerShdw>
              </a:effectLst>
            </p:spPr>
            <p:txBody>
              <a:bodyPr lIns="72000" tIns="91440" rIns="91440" bIns="91440" anchor="ctr"/>
              <a:lstStyle/>
              <a:p>
                <a:pPr eaLnBrk="0" fontAlgn="base" hangingPunct="0">
                  <a:spcBef>
                    <a:spcPct val="0"/>
                  </a:spcBef>
                  <a:spcAft>
                    <a:spcPct val="0"/>
                  </a:spcAft>
                </a:pPr>
                <a:r>
                  <a:rPr lang="en-US" sz="1400" dirty="0" err="1">
                    <a:solidFill>
                      <a:prstClr val="black"/>
                    </a:solidFill>
                  </a:rPr>
                  <a:t>Pulsatility</a:t>
                </a:r>
                <a:endParaRPr lang="en-US" sz="1400" dirty="0">
                  <a:solidFill>
                    <a:prstClr val="black"/>
                  </a:solidFill>
                  <a:sym typeface="Wingdings" pitchFamily="2" charset="2"/>
                </a:endParaRPr>
              </a:p>
            </p:txBody>
          </p:sp>
        </p:grpSp>
        <p:grpSp>
          <p:nvGrpSpPr>
            <p:cNvPr id="15" name="Group 31"/>
            <p:cNvGrpSpPr/>
            <p:nvPr/>
          </p:nvGrpSpPr>
          <p:grpSpPr>
            <a:xfrm>
              <a:off x="4425697" y="3087657"/>
              <a:ext cx="1093334" cy="533400"/>
              <a:chOff x="9550853" y="4292746"/>
              <a:chExt cx="1093334" cy="533400"/>
            </a:xfrm>
          </p:grpSpPr>
          <p:cxnSp>
            <p:nvCxnSpPr>
              <p:cNvPr id="16" name="Straight Arrow Connector 15"/>
              <p:cNvCxnSpPr/>
              <p:nvPr/>
            </p:nvCxnSpPr>
            <p:spPr bwMode="auto">
              <a:xfrm>
                <a:off x="10389393" y="4610100"/>
                <a:ext cx="254794" cy="0"/>
              </a:xfrm>
              <a:prstGeom prst="straightConnector1">
                <a:avLst/>
              </a:prstGeom>
              <a:ln>
                <a:solidFill>
                  <a:srgbClr val="901C3B"/>
                </a:solidFill>
                <a:tailEnd type="oval"/>
              </a:ln>
            </p:spPr>
            <p:style>
              <a:lnRef idx="2">
                <a:schemeClr val="accent1"/>
              </a:lnRef>
              <a:fillRef idx="0">
                <a:schemeClr val="accent1"/>
              </a:fillRef>
              <a:effectRef idx="1">
                <a:schemeClr val="accent1"/>
              </a:effectRef>
              <a:fontRef idx="minor">
                <a:schemeClr val="tx1"/>
              </a:fontRef>
            </p:style>
          </p:cxnSp>
          <p:sp>
            <p:nvSpPr>
              <p:cNvPr id="17" name="TextBox 6"/>
              <p:cNvSpPr txBox="1">
                <a:spLocks noChangeArrowheads="1"/>
              </p:cNvSpPr>
              <p:nvPr/>
            </p:nvSpPr>
            <p:spPr bwMode="auto">
              <a:xfrm>
                <a:off x="9550853" y="4292746"/>
                <a:ext cx="996696" cy="533400"/>
              </a:xfrm>
              <a:prstGeom prst="rect">
                <a:avLst/>
              </a:prstGeom>
              <a:noFill/>
              <a:ln w="19050" cmpd="sng">
                <a:noFill/>
              </a:ln>
              <a:effectLst>
                <a:outerShdw blurRad="152400" dist="38100" dir="2700000" algn="tl" rotWithShape="0">
                  <a:schemeClr val="bg1">
                    <a:lumMod val="50000"/>
                    <a:alpha val="43000"/>
                  </a:schemeClr>
                </a:outerShdw>
              </a:effectLst>
            </p:spPr>
            <p:txBody>
              <a:bodyPr lIns="72000" tIns="91440" rIns="91440" bIns="91440" anchor="ctr"/>
              <a:lstStyle/>
              <a:p>
                <a:pPr eaLnBrk="0" fontAlgn="base" hangingPunct="0">
                  <a:spcBef>
                    <a:spcPct val="0"/>
                  </a:spcBef>
                  <a:spcAft>
                    <a:spcPct val="0"/>
                  </a:spcAft>
                </a:pPr>
                <a:r>
                  <a:rPr lang="en-US" sz="1400" dirty="0">
                    <a:solidFill>
                      <a:prstClr val="black"/>
                    </a:solidFill>
                    <a:latin typeface="Arial" charset="0"/>
                  </a:rPr>
                  <a:t>Waveform Trough</a:t>
                </a:r>
              </a:p>
            </p:txBody>
          </p:sp>
        </p:grpSp>
      </p:grpSp>
    </p:spTree>
    <p:extLst>
      <p:ext uri="{BB962C8B-B14F-4D97-AF65-F5344CB8AC3E}">
        <p14:creationId xmlns:p14="http://schemas.microsoft.com/office/powerpoint/2010/main" val="2727286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Physiological changes to effect </a:t>
            </a:r>
            <a:r>
              <a:rPr lang="en-US" dirty="0" err="1">
                <a:solidFill>
                  <a:schemeClr val="accent2">
                    <a:lumMod val="75000"/>
                  </a:schemeClr>
                </a:solidFill>
              </a:rPr>
              <a:t>Pulsatility</a:t>
            </a:r>
            <a:endParaRPr lang="en-US" dirty="0">
              <a:solidFill>
                <a:schemeClr val="accent2">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2957928" y="1825625"/>
            <a:ext cx="6276143" cy="4351338"/>
          </a:xfrm>
          <a:prstGeom prst="rect">
            <a:avLst/>
          </a:prstGeom>
        </p:spPr>
      </p:pic>
    </p:spTree>
    <p:extLst>
      <p:ext uri="{BB962C8B-B14F-4D97-AF65-F5344CB8AC3E}">
        <p14:creationId xmlns:p14="http://schemas.microsoft.com/office/powerpoint/2010/main" val="3200919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981200" y="228600"/>
            <a:ext cx="7467600" cy="1143000"/>
          </a:xfrm>
        </p:spPr>
        <p:txBody>
          <a:bodyPr/>
          <a:lstStyle/>
          <a:p>
            <a:pPr algn="ctr"/>
            <a:r>
              <a:rPr lang="en-US" altLang="en-US"/>
              <a:t>VAD ASSESSMENT </a:t>
            </a:r>
          </a:p>
        </p:txBody>
      </p:sp>
      <p:pic>
        <p:nvPicPr>
          <p:cNvPr id="4198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2776" y="2286000"/>
            <a:ext cx="36798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6"/>
          <p:cNvSpPr>
            <a:spLocks noChangeArrowheads="1"/>
          </p:cNvSpPr>
          <p:nvPr/>
        </p:nvSpPr>
        <p:spPr bwMode="auto">
          <a:xfrm>
            <a:off x="5867400" y="1828801"/>
            <a:ext cx="2743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200" b="1"/>
          </a:p>
          <a:p>
            <a:endParaRPr lang="en-US" altLang="en-US" sz="1200" b="1"/>
          </a:p>
          <a:p>
            <a:endParaRPr lang="en-US" altLang="en-US" sz="1200" b="1"/>
          </a:p>
          <a:p>
            <a:endParaRPr lang="en-US" altLang="en-US" sz="1200"/>
          </a:p>
          <a:p>
            <a:r>
              <a:rPr lang="en-US" altLang="en-US"/>
              <a:t>•S sepsis or sedation </a:t>
            </a:r>
          </a:p>
          <a:p>
            <a:r>
              <a:rPr lang="en-US" altLang="en-US"/>
              <a:t>•H hypertension </a:t>
            </a:r>
          </a:p>
          <a:p>
            <a:r>
              <a:rPr lang="en-US" altLang="en-US"/>
              <a:t>•A arrhythmias </a:t>
            </a:r>
          </a:p>
          <a:p>
            <a:r>
              <a:rPr lang="en-US" altLang="en-US"/>
              <a:t>•B bleeding </a:t>
            </a:r>
          </a:p>
          <a:p>
            <a:r>
              <a:rPr lang="en-US" altLang="en-US"/>
              <a:t>•D dehydration </a:t>
            </a:r>
          </a:p>
          <a:p>
            <a:r>
              <a:rPr lang="en-US" altLang="en-US"/>
              <a:t>•O overdrive, occlusion </a:t>
            </a:r>
          </a:p>
          <a:p>
            <a:r>
              <a:rPr lang="en-US" altLang="en-US"/>
              <a:t>•R right heart failure </a:t>
            </a:r>
          </a:p>
          <a:p>
            <a:r>
              <a:rPr lang="en-US" altLang="en-US"/>
              <a:t>•C clot </a:t>
            </a:r>
          </a:p>
        </p:txBody>
      </p:sp>
      <p:sp>
        <p:nvSpPr>
          <p:cNvPr id="41989" name="Content Placeholder 2"/>
          <p:cNvSpPr>
            <a:spLocks noGrp="1"/>
          </p:cNvSpPr>
          <p:nvPr>
            <p:ph idx="1"/>
          </p:nvPr>
        </p:nvSpPr>
        <p:spPr>
          <a:xfrm>
            <a:off x="6629400" y="1828800"/>
            <a:ext cx="3962400" cy="4191000"/>
          </a:xfrm>
        </p:spPr>
        <p:txBody>
          <a:bodyPr/>
          <a:lstStyle/>
          <a:p>
            <a:endParaRPr lang="en-US" altLang="en-US"/>
          </a:p>
        </p:txBody>
      </p:sp>
    </p:spTree>
    <p:extLst>
      <p:ext uri="{BB962C8B-B14F-4D97-AF65-F5344CB8AC3E}">
        <p14:creationId xmlns:p14="http://schemas.microsoft.com/office/powerpoint/2010/main" val="225092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Clinical Screen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820" y="1690688"/>
            <a:ext cx="5366225" cy="4024669"/>
          </a:xfrm>
        </p:spPr>
      </p:pic>
    </p:spTree>
    <p:extLst>
      <p:ext uri="{BB962C8B-B14F-4D97-AF65-F5344CB8AC3E}">
        <p14:creationId xmlns:p14="http://schemas.microsoft.com/office/powerpoint/2010/main" val="248029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dirty="0"/>
              <a: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03" t="15485" r="20995" b="24821"/>
          <a:stretch/>
        </p:blipFill>
        <p:spPr>
          <a:xfrm>
            <a:off x="2761861" y="1988960"/>
            <a:ext cx="6055569" cy="4024669"/>
          </a:xfrm>
          <a:prstGeom prst="rect">
            <a:avLst/>
          </a:prstGeom>
        </p:spPr>
      </p:pic>
    </p:spTree>
    <p:extLst>
      <p:ext uri="{BB962C8B-B14F-4D97-AF65-F5344CB8AC3E}">
        <p14:creationId xmlns:p14="http://schemas.microsoft.com/office/powerpoint/2010/main" val="344725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NYHA heart failure classification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78" y="253999"/>
            <a:ext cx="11742122" cy="483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76414" y="3657601"/>
            <a:ext cx="4162425" cy="2900363"/>
          </a:xfrm>
        </p:spPr>
      </p:pic>
      <p:sp>
        <p:nvSpPr>
          <p:cNvPr id="39939" name="Picture 6"/>
          <p:cNvSpPr>
            <a:spLocks noChangeAspect="1"/>
          </p:cNvSpPr>
          <p:nvPr/>
        </p:nvSpPr>
        <p:spPr bwMode="auto">
          <a:xfrm>
            <a:off x="5765800" y="3098800"/>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2" panose="05020102010507070707" pitchFamily="18" charset="2"/>
              <a:buChar char=""/>
              <a:defRPr sz="3000">
                <a:solidFill>
                  <a:schemeClr val="tx1"/>
                </a:solidFill>
                <a:latin typeface="Arial" panose="020B0604020202020204" pitchFamily="34" charset="0"/>
              </a:defRPr>
            </a:lvl1pPr>
            <a:lvl2pPr marL="742950" indent="-285750">
              <a:spcBef>
                <a:spcPct val="20000"/>
              </a:spcBef>
              <a:buClr>
                <a:schemeClr val="accent1"/>
              </a:buClr>
              <a:buSzPct val="90000"/>
              <a:buFont typeface="Wingdings 2" panose="05020102010507070707" pitchFamily="18" charset="2"/>
              <a:buChar char=""/>
              <a:defRPr sz="2600">
                <a:solidFill>
                  <a:schemeClr val="tx1"/>
                </a:solidFill>
                <a:latin typeface="Arial" panose="020B0604020202020204" pitchFamily="34" charset="0"/>
              </a:defRPr>
            </a:lvl2pPr>
            <a:lvl3pPr marL="1143000" indent="-228600">
              <a:spcBef>
                <a:spcPct val="20000"/>
              </a:spcBef>
              <a:buClr>
                <a:schemeClr val="accent2"/>
              </a:buClr>
              <a:buSzPct val="85000"/>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8D89A4"/>
              </a:buClr>
              <a:buSzPct val="9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748560"/>
              </a:buClr>
              <a:buSzPct val="10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76200"/>
            <a:ext cx="4302125" cy="324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0013" y="3581401"/>
            <a:ext cx="37084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8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927100" y="469900"/>
            <a:ext cx="10363200" cy="304800"/>
          </a:xfrm>
        </p:spPr>
        <p:txBody>
          <a:bodyPr>
            <a:normAutofit fontScale="90000"/>
          </a:bodyPr>
          <a:lstStyle/>
          <a:p>
            <a:pPr>
              <a:defRPr/>
            </a:pPr>
            <a:r>
              <a:rPr lang="en-US" sz="2800" dirty="0"/>
              <a:t>Mechanical Circulatory Support Devices</a:t>
            </a:r>
          </a:p>
        </p:txBody>
      </p:sp>
      <p:sp>
        <p:nvSpPr>
          <p:cNvPr id="25603" name="Subtitle 2"/>
          <p:cNvSpPr>
            <a:spLocks noGrp="1"/>
          </p:cNvSpPr>
          <p:nvPr>
            <p:ph type="subTitle" idx="1"/>
          </p:nvPr>
        </p:nvSpPr>
        <p:spPr/>
        <p:txBody>
          <a:bodyPr/>
          <a:lstStyle/>
          <a:p>
            <a:endParaRPr lang="en-US" altLang="en-US"/>
          </a:p>
        </p:txBody>
      </p:sp>
      <p:graphicFrame>
        <p:nvGraphicFramePr>
          <p:cNvPr id="13358" name="Group 46"/>
          <p:cNvGraphicFramePr>
            <a:graphicFrameLocks noGrp="1"/>
          </p:cNvGraphicFramePr>
          <p:nvPr>
            <p:extLst>
              <p:ext uri="{D42A27DB-BD31-4B8C-83A1-F6EECF244321}">
                <p14:modId xmlns:p14="http://schemas.microsoft.com/office/powerpoint/2010/main" val="2728655416"/>
              </p:ext>
            </p:extLst>
          </p:nvPr>
        </p:nvGraphicFramePr>
        <p:xfrm>
          <a:off x="203200" y="762000"/>
          <a:ext cx="11582399" cy="5143500"/>
        </p:xfrm>
        <a:graphic>
          <a:graphicData uri="http://schemas.openxmlformats.org/drawingml/2006/table">
            <a:tbl>
              <a:tblPr/>
              <a:tblGrid>
                <a:gridCol w="2203421">
                  <a:extLst>
                    <a:ext uri="{9D8B030D-6E8A-4147-A177-3AD203B41FA5}">
                      <a16:colId xmlns:a16="http://schemas.microsoft.com/office/drawing/2014/main" val="20000"/>
                    </a:ext>
                  </a:extLst>
                </a:gridCol>
                <a:gridCol w="4178903">
                  <a:extLst>
                    <a:ext uri="{9D8B030D-6E8A-4147-A177-3AD203B41FA5}">
                      <a16:colId xmlns:a16="http://schemas.microsoft.com/office/drawing/2014/main" val="20001"/>
                    </a:ext>
                  </a:extLst>
                </a:gridCol>
                <a:gridCol w="5200075">
                  <a:extLst>
                    <a:ext uri="{9D8B030D-6E8A-4147-A177-3AD203B41FA5}">
                      <a16:colId xmlns:a16="http://schemas.microsoft.com/office/drawing/2014/main" val="20002"/>
                    </a:ext>
                  </a:extLst>
                </a:gridCol>
              </a:tblGrid>
              <a:tr h="30558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rgbClr val="FFFFFF"/>
                        </a:solidFill>
                        <a:effectLst/>
                        <a:latin typeface="Calibri" pitchFamily="34" charset="0"/>
                      </a:endParaRP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Calibri" pitchFamily="34" charset="0"/>
                        </a:rPr>
                        <a:t>       </a:t>
                      </a:r>
                      <a:r>
                        <a:rPr kumimoji="0" lang="en-US" sz="1100" b="1" i="0" u="none" strike="noStrike" cap="none" normalizeH="0" baseline="0" dirty="0" err="1">
                          <a:ln>
                            <a:noFill/>
                          </a:ln>
                          <a:solidFill>
                            <a:srgbClr val="FFFFFF"/>
                          </a:solidFill>
                          <a:effectLst/>
                          <a:latin typeface="Calibri" pitchFamily="34" charset="0"/>
                        </a:rPr>
                        <a:t>HeartMate</a:t>
                      </a:r>
                      <a:r>
                        <a:rPr kumimoji="0" lang="en-US" sz="1100" b="1" i="0" u="none" strike="noStrike" cap="none" normalizeH="0" baseline="0" dirty="0">
                          <a:ln>
                            <a:noFill/>
                          </a:ln>
                          <a:solidFill>
                            <a:srgbClr val="FFFFFF"/>
                          </a:solidFill>
                          <a:effectLst/>
                          <a:latin typeface="Calibri" pitchFamily="34" charset="0"/>
                        </a:rPr>
                        <a:t> II    / </a:t>
                      </a:r>
                      <a:r>
                        <a:rPr kumimoji="0" lang="en-US" sz="1100" b="1" i="0" u="none" strike="noStrike" cap="none" normalizeH="0" baseline="0" dirty="0" err="1">
                          <a:ln>
                            <a:noFill/>
                          </a:ln>
                          <a:solidFill>
                            <a:srgbClr val="FFFFFF"/>
                          </a:solidFill>
                          <a:effectLst/>
                          <a:latin typeface="Calibri" pitchFamily="34" charset="0"/>
                        </a:rPr>
                        <a:t>HeartWare</a:t>
                      </a:r>
                      <a:r>
                        <a:rPr kumimoji="0" lang="en-US" sz="1100" b="1" i="0" u="none" strike="noStrike" cap="none" normalizeH="0" baseline="0" dirty="0">
                          <a:ln>
                            <a:noFill/>
                          </a:ln>
                          <a:solidFill>
                            <a:srgbClr val="FFFFFF"/>
                          </a:solidFill>
                          <a:effectLst/>
                          <a:latin typeface="Calibri" pitchFamily="34" charset="0"/>
                        </a:rPr>
                        <a:t>  (HVAD)           </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Calibri" pitchFamily="34" charset="0"/>
                        </a:rPr>
                        <a:t>Freedom Driver Total Artificial Heart</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extLst>
                  <a:ext uri="{0D108BD9-81ED-4DB2-BD59-A6C34878D82A}">
                    <a16:rowId xmlns:a16="http://schemas.microsoft.com/office/drawing/2014/main" val="10000"/>
                  </a:ext>
                </a:extLst>
              </a:tr>
              <a:tr h="5033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rPr>
                        <a:t>Native Heart in place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                                 Yes</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No – fully mechanical</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1"/>
                  </a:ext>
                </a:extLst>
              </a:tr>
              <a:tr h="4866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Heart rhythm</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                                 Yes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                                  </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No</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2"/>
                  </a:ext>
                </a:extLst>
              </a:tr>
              <a:tr h="48662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rgbClr val="000000"/>
                          </a:solidFill>
                          <a:effectLst/>
                          <a:latin typeface="Calibri" pitchFamily="34" charset="0"/>
                        </a:rPr>
                        <a:t>Perform EKG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pitchFamily="34" charset="0"/>
                      </a:endParaRP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                                  Yes</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rgbClr val="000000"/>
                          </a:solidFill>
                          <a:effectLst/>
                          <a:latin typeface="Calibri" pitchFamily="34" charset="0"/>
                        </a:rPr>
                        <a:t>No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pitchFamily="34" charset="0"/>
                      </a:endParaRP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3"/>
                  </a:ext>
                </a:extLst>
              </a:tr>
              <a:tr h="11209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rPr>
                        <a:t>Blood Pressure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sz="1100" b="0" i="0" u="none" strike="noStrike" cap="none" normalizeH="0" baseline="0" dirty="0">
                          <a:ln>
                            <a:noFill/>
                          </a:ln>
                          <a:solidFill>
                            <a:srgbClr val="000000"/>
                          </a:solidFill>
                          <a:effectLst/>
                          <a:latin typeface="Calibri" pitchFamily="34" charset="0"/>
                        </a:rPr>
                        <a:t>May or may not have BP using automated or manual cuff. </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sz="1100" b="0" i="0" u="none" strike="noStrike" cap="none" normalizeH="0" baseline="0" dirty="0">
                          <a:ln>
                            <a:noFill/>
                          </a:ln>
                          <a:solidFill>
                            <a:srgbClr val="000000"/>
                          </a:solidFill>
                          <a:effectLst/>
                          <a:latin typeface="Calibri" pitchFamily="34" charset="0"/>
                        </a:rPr>
                        <a:t>Use Doppler to obtain Doppler BP (similar to MAP but without invasive monitoring)</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sz="1100" b="0" i="0" u="none" strike="noStrike" cap="none" normalizeH="0" baseline="0" dirty="0" err="1">
                          <a:ln>
                            <a:noFill/>
                          </a:ln>
                          <a:solidFill>
                            <a:srgbClr val="000000"/>
                          </a:solidFill>
                          <a:effectLst/>
                          <a:latin typeface="Calibri" pitchFamily="34" charset="0"/>
                        </a:rPr>
                        <a:t>HeartMate</a:t>
                      </a:r>
                      <a:r>
                        <a:rPr kumimoji="0" lang="en-US" sz="1100" b="0" i="0" u="none" strike="noStrike" cap="none" normalizeH="0" baseline="0" dirty="0">
                          <a:ln>
                            <a:noFill/>
                          </a:ln>
                          <a:solidFill>
                            <a:srgbClr val="000000"/>
                          </a:solidFill>
                          <a:effectLst/>
                          <a:latin typeface="Calibri" pitchFamily="34" charset="0"/>
                        </a:rPr>
                        <a:t> II goal 70-90</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sz="1100" b="0" i="0" u="none" strike="noStrike" cap="none" normalizeH="0" baseline="0" dirty="0">
                          <a:ln>
                            <a:noFill/>
                          </a:ln>
                          <a:solidFill>
                            <a:srgbClr val="000000"/>
                          </a:solidFill>
                          <a:effectLst/>
                          <a:latin typeface="Calibri" pitchFamily="34" charset="0"/>
                        </a:rPr>
                        <a:t>Heart Ware goal 70-85</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Yes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100" b="0" i="0" u="none" strike="noStrike" cap="none" normalizeH="0" baseline="0" dirty="0">
                          <a:ln>
                            <a:noFill/>
                          </a:ln>
                          <a:solidFill>
                            <a:srgbClr val="000000"/>
                          </a:solidFill>
                          <a:effectLst/>
                          <a:latin typeface="Calibri" pitchFamily="34" charset="0"/>
                        </a:rPr>
                        <a:t>Goal: systolic &lt;130 mmHg</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100" b="0" i="0" u="none" strike="noStrike" cap="none" normalizeH="0" baseline="0" dirty="0" err="1">
                          <a:ln>
                            <a:noFill/>
                          </a:ln>
                          <a:solidFill>
                            <a:srgbClr val="000000"/>
                          </a:solidFill>
                          <a:effectLst/>
                          <a:latin typeface="Calibri" pitchFamily="34" charset="0"/>
                        </a:rPr>
                        <a:t>Pts</a:t>
                      </a:r>
                      <a:r>
                        <a:rPr kumimoji="0" lang="en-US" sz="1100" b="0" i="0" u="none" strike="noStrike" cap="none" normalizeH="0" baseline="0" dirty="0">
                          <a:ln>
                            <a:noFill/>
                          </a:ln>
                          <a:solidFill>
                            <a:srgbClr val="000000"/>
                          </a:solidFill>
                          <a:effectLst/>
                          <a:latin typeface="Calibri" pitchFamily="34" charset="0"/>
                        </a:rPr>
                        <a:t> have protocol for PRN home use of Nitroglycerin SL or hydralazine by mouth at home for elevated SBP</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4"/>
                  </a:ext>
                </a:extLst>
              </a:tr>
              <a:tr h="487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rPr>
                        <a:t>Pulse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May NOT have a pulse due to continuous flow device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Yes – rate usually 120-130 </a:t>
                      </a:r>
                      <a:r>
                        <a:rPr kumimoji="0" lang="en-US" sz="1100" b="0" i="0" u="none" strike="noStrike" cap="none" normalizeH="0" baseline="0" dirty="0" err="1">
                          <a:ln>
                            <a:noFill/>
                          </a:ln>
                          <a:solidFill>
                            <a:srgbClr val="000000"/>
                          </a:solidFill>
                          <a:effectLst/>
                          <a:latin typeface="Calibri" pitchFamily="34" charset="0"/>
                        </a:rPr>
                        <a:t>bpm</a:t>
                      </a:r>
                      <a:endParaRPr kumimoji="0" lang="en-US" sz="11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Can view rate on device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5"/>
                  </a:ext>
                </a:extLst>
              </a:tr>
              <a:tr h="4572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rPr>
                        <a:t>Sounds</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rPr>
                        <a:t>Can hear pump hum with stethoscope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Can hear mechanical heart valves click externally</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6"/>
                  </a:ext>
                </a:extLst>
              </a:tr>
              <a:tr h="8382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rPr>
                        <a:t>CPR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rPr>
                        <a:t>Code Drugs</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Yes   - including chest compressions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May defibrillate/</a:t>
                      </a:r>
                      <a:r>
                        <a:rPr kumimoji="0" lang="en-US" sz="1100" b="0" i="0" u="none" strike="noStrike" cap="none" normalizeH="0" baseline="0" dirty="0" err="1">
                          <a:ln>
                            <a:noFill/>
                          </a:ln>
                          <a:solidFill>
                            <a:srgbClr val="000000"/>
                          </a:solidFill>
                          <a:effectLst/>
                          <a:latin typeface="Calibri" pitchFamily="34" charset="0"/>
                        </a:rPr>
                        <a:t>cardiovert</a:t>
                      </a:r>
                      <a:r>
                        <a:rPr kumimoji="0" lang="en-US" sz="1100" b="0" i="0" u="none" strike="noStrike" cap="none" normalizeH="0" baseline="0" dirty="0">
                          <a:ln>
                            <a:noFill/>
                          </a:ln>
                          <a:solidFill>
                            <a:srgbClr val="000000"/>
                          </a:solidFill>
                          <a:effectLst/>
                          <a:latin typeface="Calibri" pitchFamily="34" charset="0"/>
                        </a:rPr>
                        <a:t> with device in place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Yes</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No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No – May worsen condition</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7"/>
                  </a:ext>
                </a:extLst>
              </a:tr>
              <a:tr h="4572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Batteries</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Pair lasts 10-12 hours     /               Lasts 4-6 hours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Rechargeable                                  Rechargeable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Pair lasts 2 hours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Rechargeable</a:t>
                      </a:r>
                    </a:p>
                  </a:txBody>
                  <a:tcPr marL="121920" marR="12192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8"/>
                  </a:ext>
                </a:extLst>
              </a:tr>
            </a:tbl>
          </a:graphicData>
        </a:graphic>
      </p:graphicFrame>
      <p:pic>
        <p:nvPicPr>
          <p:cNvPr id="2564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901" y="6069013"/>
            <a:ext cx="88032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7" name="TextBox 6"/>
          <p:cNvSpPr txBox="1">
            <a:spLocks noChangeArrowheads="1"/>
          </p:cNvSpPr>
          <p:nvPr/>
        </p:nvSpPr>
        <p:spPr bwMode="auto">
          <a:xfrm>
            <a:off x="3048001" y="6477000"/>
            <a:ext cx="4461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Calibri" pitchFamily="34" charset="0"/>
              </a:rPr>
              <a:t>VAD coordinator 804-828-0951 Pager #9058  </a:t>
            </a:r>
          </a:p>
        </p:txBody>
      </p:sp>
      <p:pic>
        <p:nvPicPr>
          <p:cNvPr id="2564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567" y="1066800"/>
            <a:ext cx="164253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8801" y="1119188"/>
            <a:ext cx="195156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M2..jpg"/>
          <p:cNvPicPr>
            <a:picLocks noChangeAspect="1"/>
          </p:cNvPicPr>
          <p:nvPr/>
        </p:nvPicPr>
        <p:blipFill>
          <a:blip r:embed="rId5" cstate="print"/>
          <a:stretch>
            <a:fillRect/>
          </a:stretch>
        </p:blipFill>
        <p:spPr>
          <a:xfrm>
            <a:off x="2278380" y="1054100"/>
            <a:ext cx="1144270" cy="1430337"/>
          </a:xfrm>
          <a:prstGeom prst="rect">
            <a:avLst/>
          </a:prstGeom>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Common Complications </a:t>
            </a:r>
          </a:p>
        </p:txBody>
      </p:sp>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161499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6976279" y="912159"/>
            <a:ext cx="4267200" cy="2819400"/>
          </a:xfrm>
          <a:prstGeom prst="rect">
            <a:avLst/>
          </a:prstGeom>
          <a:noFill/>
          <a:ln>
            <a:noFill/>
          </a:ln>
        </p:spPr>
      </p:pic>
      <p:sp>
        <p:nvSpPr>
          <p:cNvPr id="10" name="TextBox 9"/>
          <p:cNvSpPr txBox="1"/>
          <p:nvPr/>
        </p:nvSpPr>
        <p:spPr>
          <a:xfrm>
            <a:off x="1600200" y="4191000"/>
            <a:ext cx="8610600" cy="954107"/>
          </a:xfrm>
          <a:prstGeom prst="rect">
            <a:avLst/>
          </a:prstGeom>
          <a:noFill/>
        </p:spPr>
        <p:txBody>
          <a:bodyPr wrap="square" rtlCol="0">
            <a:spAutoFit/>
          </a:bodyPr>
          <a:lstStyle/>
          <a:p>
            <a:endParaRPr lang="en-US" sz="1400" b="1" u="sng" dirty="0"/>
          </a:p>
          <a:p>
            <a:endParaRPr lang="en-US" sz="1400" b="1" u="sng" dirty="0"/>
          </a:p>
          <a:p>
            <a:endParaRPr lang="en-US" sz="1400" b="1" u="sng" dirty="0"/>
          </a:p>
          <a:p>
            <a:endParaRPr lang="en-US" sz="1400" b="1" u="sng"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4047564" y="4191000"/>
            <a:ext cx="4191000" cy="2362201"/>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504265" y="912159"/>
            <a:ext cx="4495800" cy="2819400"/>
          </a:xfrm>
          <a:prstGeom prst="rect">
            <a:avLst/>
          </a:prstGeom>
          <a:noFill/>
          <a:ln>
            <a:noFill/>
          </a:ln>
        </p:spPr>
      </p:pic>
      <p:sp>
        <p:nvSpPr>
          <p:cNvPr id="4" name="TextBox 3"/>
          <p:cNvSpPr txBox="1"/>
          <p:nvPr/>
        </p:nvSpPr>
        <p:spPr>
          <a:xfrm>
            <a:off x="2922494" y="205299"/>
            <a:ext cx="5737412" cy="369332"/>
          </a:xfrm>
          <a:prstGeom prst="rect">
            <a:avLst/>
          </a:prstGeom>
          <a:noFill/>
        </p:spPr>
        <p:txBody>
          <a:bodyPr wrap="square" rtlCol="0">
            <a:spAutoFit/>
          </a:bodyPr>
          <a:lstStyle/>
          <a:p>
            <a:pPr algn="ctr"/>
            <a:r>
              <a:rPr lang="en-US" dirty="0"/>
              <a:t>GI Bleeding </a:t>
            </a:r>
          </a:p>
        </p:txBody>
      </p:sp>
    </p:spTree>
    <p:extLst>
      <p:ext uri="{BB962C8B-B14F-4D97-AF65-F5344CB8AC3E}">
        <p14:creationId xmlns:p14="http://schemas.microsoft.com/office/powerpoint/2010/main" val="6492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152400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1" y="533402"/>
            <a:ext cx="3917987" cy="22097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1" y="531266"/>
            <a:ext cx="3734345" cy="24730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2424" y="4043737"/>
            <a:ext cx="2867152" cy="22620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3694929"/>
            <a:ext cx="2536135" cy="261083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1" y="3726840"/>
            <a:ext cx="2535423" cy="633793"/>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4360632"/>
            <a:ext cx="2535424" cy="65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5018492"/>
            <a:ext cx="2535422" cy="65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0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sp>
        <p:nvSpPr>
          <p:cNvPr id="5" name="Rectangle 4"/>
          <p:cNvSpPr/>
          <p:nvPr/>
        </p:nvSpPr>
        <p:spPr>
          <a:xfrm>
            <a:off x="3733801" y="685800"/>
            <a:ext cx="4475375" cy="707886"/>
          </a:xfrm>
          <a:prstGeom prst="rect">
            <a:avLst/>
          </a:prstGeom>
          <a:noFill/>
        </p:spPr>
        <p:txBody>
          <a:bodyPr wrap="square" lIns="91440" tIns="45720" rIns="91440" bIns="45720">
            <a:spAutoFit/>
          </a:bodyPr>
          <a:lstStyle/>
          <a:p>
            <a:pPr algn="ct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itannic Bold" pitchFamily="34" charset="0"/>
              </a:rPr>
              <a:t>Pump Thrombosis</a:t>
            </a:r>
          </a:p>
        </p:txBody>
      </p:sp>
      <p:sp>
        <p:nvSpPr>
          <p:cNvPr id="7" name="TextBox 6"/>
          <p:cNvSpPr txBox="1"/>
          <p:nvPr/>
        </p:nvSpPr>
        <p:spPr>
          <a:xfrm>
            <a:off x="1752600" y="1600201"/>
            <a:ext cx="8001000" cy="1354217"/>
          </a:xfrm>
          <a:prstGeom prst="rect">
            <a:avLst/>
          </a:prstGeom>
          <a:noFill/>
        </p:spPr>
        <p:txBody>
          <a:bodyPr wrap="square" rtlCol="0">
            <a:spAutoFit/>
          </a:bodyPr>
          <a:lstStyle/>
          <a:p>
            <a:pPr marL="285750" indent="-285750">
              <a:buFont typeface="Wingdings" pitchFamily="2" charset="2"/>
              <a:buChar char="Ø"/>
            </a:pPr>
            <a:endParaRPr lang="en-US" sz="1400" dirty="0"/>
          </a:p>
          <a:p>
            <a:endParaRPr lang="en-US" sz="1400" dirty="0"/>
          </a:p>
          <a:p>
            <a:r>
              <a:rPr lang="en-US" dirty="0"/>
              <a:t>					</a:t>
            </a:r>
          </a:p>
          <a:p>
            <a:endParaRPr lang="en-US" dirty="0"/>
          </a:p>
          <a:p>
            <a:pPr marL="285750" indent="-285750">
              <a:buFont typeface="Wingdings" pitchFamily="2" charset="2"/>
              <a:buChar char="Ø"/>
            </a:pP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295" y="2823882"/>
            <a:ext cx="2286000" cy="1518671"/>
          </a:xfrm>
          <a:prstGeom prst="rect">
            <a:avLst/>
          </a:prstGeom>
        </p:spPr>
      </p:pic>
      <p:pic>
        <p:nvPicPr>
          <p:cNvPr id="9" name="Picture 2" descr="C:\Documents and Settings\Justicec\Desktop\Case studies\PS case\201106-0082-Rotor Assembly Throm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5" y="3150114"/>
            <a:ext cx="2757442" cy="1328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Documents and Settings\Justicec\Desktop\Case studies\PS case\201106-0082-Rotor Inl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9176" y="2823882"/>
            <a:ext cx="2667000" cy="177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60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672" y="533400"/>
            <a:ext cx="3404729" cy="27316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9601"/>
            <a:ext cx="3124200" cy="2655455"/>
          </a:xfrm>
          <a:prstGeom prst="rect">
            <a:avLst/>
          </a:prstGeom>
        </p:spPr>
      </p:pic>
      <p:sp>
        <p:nvSpPr>
          <p:cNvPr id="7" name="TextBox 6"/>
          <p:cNvSpPr txBox="1"/>
          <p:nvPr/>
        </p:nvSpPr>
        <p:spPr>
          <a:xfrm>
            <a:off x="1828801" y="3429000"/>
            <a:ext cx="2154743" cy="369332"/>
          </a:xfrm>
          <a:prstGeom prst="rect">
            <a:avLst/>
          </a:prstGeom>
          <a:noFill/>
        </p:spPr>
        <p:txBody>
          <a:bodyPr wrap="square" rtlCol="0">
            <a:spAutoFit/>
          </a:bodyPr>
          <a:lstStyle/>
          <a:p>
            <a:r>
              <a:rPr lang="en-US" dirty="0"/>
              <a:t>Driveline May 2012</a:t>
            </a:r>
          </a:p>
        </p:txBody>
      </p:sp>
      <p:sp>
        <p:nvSpPr>
          <p:cNvPr id="10" name="TextBox 9"/>
          <p:cNvSpPr txBox="1"/>
          <p:nvPr/>
        </p:nvSpPr>
        <p:spPr>
          <a:xfrm>
            <a:off x="6781800" y="3429000"/>
            <a:ext cx="2133600" cy="369332"/>
          </a:xfrm>
          <a:prstGeom prst="rect">
            <a:avLst/>
          </a:prstGeom>
          <a:noFill/>
        </p:spPr>
        <p:txBody>
          <a:bodyPr wrap="square" rtlCol="0">
            <a:spAutoFit/>
          </a:bodyPr>
          <a:lstStyle/>
          <a:p>
            <a:r>
              <a:rPr lang="en-US" dirty="0"/>
              <a:t>Driveline June 2012</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293" y="3886200"/>
            <a:ext cx="3149600" cy="2362200"/>
          </a:xfrm>
          <a:prstGeom prst="rect">
            <a:avLst/>
          </a:prstGeom>
        </p:spPr>
      </p:pic>
      <p:sp>
        <p:nvSpPr>
          <p:cNvPr id="12" name="TextBox 11"/>
          <p:cNvSpPr txBox="1"/>
          <p:nvPr/>
        </p:nvSpPr>
        <p:spPr>
          <a:xfrm>
            <a:off x="5105400" y="6019800"/>
            <a:ext cx="2969274" cy="369332"/>
          </a:xfrm>
          <a:prstGeom prst="rect">
            <a:avLst/>
          </a:prstGeom>
          <a:noFill/>
        </p:spPr>
        <p:txBody>
          <a:bodyPr wrap="none" rtlCol="0">
            <a:spAutoFit/>
          </a:bodyPr>
          <a:lstStyle/>
          <a:p>
            <a:r>
              <a:rPr lang="en-US" dirty="0"/>
              <a:t>1 week post driveline revision</a:t>
            </a:r>
          </a:p>
        </p:txBody>
      </p:sp>
      <p:sp>
        <p:nvSpPr>
          <p:cNvPr id="4" name="TextBox 3"/>
          <p:cNvSpPr txBox="1"/>
          <p:nvPr/>
        </p:nvSpPr>
        <p:spPr>
          <a:xfrm>
            <a:off x="4632512" y="76325"/>
            <a:ext cx="6432176" cy="369332"/>
          </a:xfrm>
          <a:prstGeom prst="rect">
            <a:avLst/>
          </a:prstGeom>
          <a:noFill/>
        </p:spPr>
        <p:txBody>
          <a:bodyPr wrap="square" rtlCol="0">
            <a:spAutoFit/>
          </a:bodyPr>
          <a:lstStyle/>
          <a:p>
            <a:r>
              <a:rPr lang="en-US" dirty="0"/>
              <a:t>INFECTION </a:t>
            </a:r>
          </a:p>
        </p:txBody>
      </p:sp>
    </p:spTree>
    <p:extLst>
      <p:ext uri="{BB962C8B-B14F-4D97-AF65-F5344CB8AC3E}">
        <p14:creationId xmlns:p14="http://schemas.microsoft.com/office/powerpoint/2010/main" val="40377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5371" y="351135"/>
            <a:ext cx="3782061" cy="6524863"/>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Questions?</a:t>
            </a:r>
          </a:p>
          <a:p>
            <a:pPr algn="ct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Thank you!</a:t>
            </a:r>
          </a:p>
          <a:p>
            <a:pPr algn="ctr"/>
            <a:endPar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3" name="Content Placeholder 3" descr="heart questions.jpg"/>
          <p:cNvPicPr>
            <a:picLocks noChangeAspect="1"/>
          </p:cNvPicPr>
          <p:nvPr/>
        </p:nvPicPr>
        <p:blipFill>
          <a:blip r:embed="rId2" cstate="print"/>
          <a:stretch>
            <a:fillRect/>
          </a:stretch>
        </p:blipFill>
        <p:spPr>
          <a:xfrm>
            <a:off x="1193801" y="1651000"/>
            <a:ext cx="5200649" cy="2921600"/>
          </a:xfrm>
          <a:prstGeom prst="rect">
            <a:avLst/>
          </a:prstGeom>
        </p:spPr>
      </p:pic>
    </p:spTree>
    <p:extLst>
      <p:ext uri="{BB962C8B-B14F-4D97-AF65-F5344CB8AC3E}">
        <p14:creationId xmlns:p14="http://schemas.microsoft.com/office/powerpoint/2010/main" val="25661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dirty="0">
                <a:solidFill>
                  <a:schemeClr val="accent1">
                    <a:lumMod val="60000"/>
                    <a:lumOff val="40000"/>
                  </a:schemeClr>
                </a:solidFill>
              </a:rPr>
              <a:t>Indications for Use </a:t>
            </a:r>
          </a:p>
        </p:txBody>
      </p:sp>
      <p:sp>
        <p:nvSpPr>
          <p:cNvPr id="3" name="Content Placeholder 2"/>
          <p:cNvSpPr>
            <a:spLocks noGrp="1"/>
          </p:cNvSpPr>
          <p:nvPr>
            <p:ph idx="1"/>
          </p:nvPr>
        </p:nvSpPr>
        <p:spPr/>
        <p:txBody>
          <a:bodyPr>
            <a:normAutofit/>
          </a:bodyPr>
          <a:lstStyle/>
          <a:p>
            <a:pPr marL="594360" indent="-457200">
              <a:buClr>
                <a:schemeClr val="tx1">
                  <a:shade val="95000"/>
                </a:schemeClr>
              </a:buClr>
              <a:buFont typeface="Wingdings" pitchFamily="2" charset="2"/>
              <a:buChar char="Ø"/>
              <a:defRPr/>
            </a:pPr>
            <a:r>
              <a:rPr lang="en-US" dirty="0">
                <a:solidFill>
                  <a:schemeClr val="tx2"/>
                </a:solidFill>
              </a:rPr>
              <a:t>Bridge to Transplant </a:t>
            </a:r>
          </a:p>
          <a:p>
            <a:pPr marL="1042416" lvl="1" indent="-457200">
              <a:buFont typeface="Wingdings" pitchFamily="2" charset="2"/>
              <a:buChar char="Ø"/>
              <a:defRPr/>
            </a:pPr>
            <a:r>
              <a:rPr lang="en-US" dirty="0"/>
              <a:t>Patient is eligible &amp; actively awaiting organ </a:t>
            </a:r>
          </a:p>
          <a:p>
            <a:pPr marL="594360" indent="-457200">
              <a:buClr>
                <a:schemeClr val="tx1">
                  <a:shade val="95000"/>
                </a:schemeClr>
              </a:buClr>
              <a:buFont typeface="Wingdings" pitchFamily="2" charset="2"/>
              <a:buChar char="Ø"/>
              <a:defRPr/>
            </a:pPr>
            <a:r>
              <a:rPr lang="en-US" dirty="0">
                <a:solidFill>
                  <a:schemeClr val="tx2"/>
                </a:solidFill>
              </a:rPr>
              <a:t>Destination Therapy</a:t>
            </a:r>
          </a:p>
          <a:p>
            <a:pPr marL="1042416" lvl="1" indent="-457200">
              <a:buFont typeface="Wingdings" pitchFamily="2" charset="2"/>
              <a:buChar char="Ø"/>
              <a:defRPr/>
            </a:pPr>
            <a:r>
              <a:rPr lang="en-US" dirty="0"/>
              <a:t>Unable to receive organ transplant</a:t>
            </a:r>
          </a:p>
          <a:p>
            <a:pPr marL="1042416" lvl="1" indent="-457200">
              <a:buFont typeface="Wingdings" pitchFamily="2" charset="2"/>
              <a:buChar char="Ø"/>
              <a:defRPr/>
            </a:pPr>
            <a:r>
              <a:rPr lang="en-US" dirty="0"/>
              <a:t>Plan for life long support </a:t>
            </a:r>
          </a:p>
          <a:p>
            <a:pPr marL="594360" indent="-457200">
              <a:buFont typeface="Wingdings" pitchFamily="2" charset="2"/>
              <a:buChar char="Ø"/>
              <a:defRPr/>
            </a:pPr>
            <a:r>
              <a:rPr lang="en-US" dirty="0">
                <a:solidFill>
                  <a:schemeClr val="tx2"/>
                </a:solidFill>
              </a:rPr>
              <a:t>Bridge to Recovery</a:t>
            </a:r>
          </a:p>
          <a:p>
            <a:pPr marL="1042416" lvl="1" indent="-457200">
              <a:buFont typeface="Wingdings" pitchFamily="2" charset="2"/>
              <a:buChar char="Ø"/>
              <a:defRPr/>
            </a:pPr>
            <a:r>
              <a:rPr lang="en-US" dirty="0"/>
              <a:t>Reversible cardiomyopathy: acute myocarditis </a:t>
            </a:r>
          </a:p>
          <a:p>
            <a:pPr marL="1042416" lvl="1" indent="-457200">
              <a:buFont typeface="Wingdings" pitchFamily="2" charset="2"/>
              <a:buChar char="Ø"/>
              <a:defRPr/>
            </a:pPr>
            <a:r>
              <a:rPr lang="en-US" dirty="0"/>
              <a:t>Intraoperative MI </a:t>
            </a:r>
          </a:p>
          <a:p>
            <a:pPr marL="1042416" lvl="1" indent="-457200">
              <a:buFont typeface="Wingdings" pitchFamily="2" charset="2"/>
              <a:buChar char="Ø"/>
              <a:defRPr/>
            </a:pPr>
            <a:r>
              <a:rPr lang="en-US" dirty="0"/>
              <a:t>Failure to wean from CPB</a:t>
            </a:r>
          </a:p>
          <a:p>
            <a:pPr marL="1042416" lvl="1" indent="-457200">
              <a:buFont typeface="Wingdings" pitchFamily="2" charset="2"/>
              <a:buChar char="Ø"/>
              <a:defRPr/>
            </a:pPr>
            <a:r>
              <a:rPr lang="en-US" dirty="0"/>
              <a:t>Goal = heart recovery and removal of mechanical support </a:t>
            </a:r>
          </a:p>
          <a:p>
            <a:pPr marL="548640" indent="-411480">
              <a:buClr>
                <a:schemeClr val="tx1">
                  <a:shade val="95000"/>
                </a:schemeClr>
              </a:buClr>
              <a:buFont typeface="Wingdings 2"/>
              <a:buChar char=""/>
              <a:defRPr/>
            </a:pPr>
            <a:endParaRPr lang="en-US" dirty="0"/>
          </a:p>
        </p:txBody>
      </p:sp>
    </p:spTree>
    <p:extLst>
      <p:ext uri="{BB962C8B-B14F-4D97-AF65-F5344CB8AC3E}">
        <p14:creationId xmlns:p14="http://schemas.microsoft.com/office/powerpoint/2010/main" val="15259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266700"/>
            <a:ext cx="9144000" cy="1143000"/>
          </a:xfrm>
        </p:spPr>
        <p:txBody>
          <a:bodyPr>
            <a:normAutofit/>
          </a:bodyPr>
          <a:lstStyle/>
          <a:p>
            <a:r>
              <a:rPr lang="en-US" sz="4400" b="1" dirty="0"/>
              <a:t>Heart Failure symptoms</a:t>
            </a:r>
          </a:p>
        </p:txBody>
      </p:sp>
      <p:sp>
        <p:nvSpPr>
          <p:cNvPr id="5" name="Rectangle 4"/>
          <p:cNvSpPr/>
          <p:nvPr/>
        </p:nvSpPr>
        <p:spPr>
          <a:xfrm>
            <a:off x="3076992" y="6152634"/>
            <a:ext cx="5987216" cy="369332"/>
          </a:xfrm>
          <a:prstGeom prst="rect">
            <a:avLst/>
          </a:prstGeom>
        </p:spPr>
        <p:txBody>
          <a:bodyPr wrap="none">
            <a:spAutoFit/>
          </a:bodyPr>
          <a:lstStyle/>
          <a:p>
            <a:r>
              <a:rPr lang="en-US" dirty="0">
                <a:solidFill>
                  <a:schemeClr val="tx1">
                    <a:lumMod val="50000"/>
                    <a:lumOff val="50000"/>
                  </a:schemeClr>
                </a:solidFill>
                <a:hlinkClick r:id="rId2"/>
              </a:rPr>
              <a:t>http://medical-dictionary.thefreedictionary.com/heart+failure</a:t>
            </a:r>
            <a:endParaRPr lang="en-US" dirty="0">
              <a:solidFill>
                <a:schemeClr val="tx1">
                  <a:lumMod val="50000"/>
                  <a:lumOff val="50000"/>
                </a:schemeClr>
              </a:solidFill>
            </a:endParaRPr>
          </a:p>
        </p:txBody>
      </p:sp>
      <p:pic>
        <p:nvPicPr>
          <p:cNvPr id="7" name="Content Placeholder 6" descr="X2604-H-14.png"/>
          <p:cNvPicPr>
            <a:picLocks noGrp="1" noChangeAspect="1"/>
          </p:cNvPicPr>
          <p:nvPr>
            <p:ph idx="1"/>
          </p:nvPr>
        </p:nvPicPr>
        <p:blipFill>
          <a:blip r:embed="rId3" cstate="print"/>
          <a:stretch>
            <a:fillRect/>
          </a:stretch>
        </p:blipFill>
        <p:spPr>
          <a:xfrm>
            <a:off x="584200" y="1778000"/>
            <a:ext cx="10883900" cy="4368800"/>
          </a:xfrm>
        </p:spPr>
      </p:pic>
    </p:spTree>
    <p:extLst>
      <p:ext uri="{BB962C8B-B14F-4D97-AF65-F5344CB8AC3E}">
        <p14:creationId xmlns:p14="http://schemas.microsoft.com/office/powerpoint/2010/main" val="403351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dirty="0">
                <a:solidFill>
                  <a:schemeClr val="accent1">
                    <a:lumMod val="60000"/>
                    <a:lumOff val="40000"/>
                  </a:schemeClr>
                </a:solidFill>
              </a:rPr>
              <a:t>Triggers for VAD Implantation</a:t>
            </a:r>
            <a:br>
              <a:rPr lang="en-US" dirty="0">
                <a:solidFill>
                  <a:schemeClr val="accent1">
                    <a:lumMod val="60000"/>
                    <a:lumOff val="40000"/>
                  </a:schemeClr>
                </a:solidFill>
              </a:rPr>
            </a:br>
            <a:r>
              <a:rPr lang="en-US" dirty="0">
                <a:solidFill>
                  <a:schemeClr val="accent1">
                    <a:lumMod val="60000"/>
                    <a:lumOff val="40000"/>
                  </a:schemeClr>
                </a:solidFill>
              </a:rPr>
              <a:t>	</a:t>
            </a:r>
          </a:p>
        </p:txBody>
      </p:sp>
      <p:sp>
        <p:nvSpPr>
          <p:cNvPr id="13315" name="Content Placeholder 2"/>
          <p:cNvSpPr>
            <a:spLocks noGrp="1"/>
          </p:cNvSpPr>
          <p:nvPr>
            <p:ph idx="1"/>
          </p:nvPr>
        </p:nvSpPr>
        <p:spPr>
          <a:xfrm>
            <a:off x="1981200" y="1143001"/>
            <a:ext cx="7467600" cy="4983163"/>
          </a:xfrm>
        </p:spPr>
        <p:txBody>
          <a:bodyPr/>
          <a:lstStyle/>
          <a:p>
            <a:pPr eaLnBrk="1" hangingPunct="1">
              <a:lnSpc>
                <a:spcPct val="90000"/>
              </a:lnSpc>
            </a:pPr>
            <a:endParaRPr lang="en-US" altLang="en-US"/>
          </a:p>
          <a:p>
            <a:pPr eaLnBrk="1" hangingPunct="1">
              <a:lnSpc>
                <a:spcPct val="90000"/>
              </a:lnSpc>
              <a:buFont typeface="Wingdings" panose="05000000000000000000" pitchFamily="2" charset="2"/>
              <a:buChar char="Ø"/>
            </a:pPr>
            <a:r>
              <a:rPr lang="en-US" altLang="en-US"/>
              <a:t>Low Cardiac Output (CI &lt;2)</a:t>
            </a:r>
          </a:p>
          <a:p>
            <a:pPr eaLnBrk="1" hangingPunct="1">
              <a:lnSpc>
                <a:spcPct val="90000"/>
              </a:lnSpc>
              <a:buFont typeface="Wingdings" panose="05000000000000000000" pitchFamily="2" charset="2"/>
              <a:buChar char="Ø"/>
            </a:pPr>
            <a:r>
              <a:rPr lang="en-US" altLang="en-US"/>
              <a:t>High filling pressures</a:t>
            </a:r>
          </a:p>
          <a:p>
            <a:pPr eaLnBrk="1" hangingPunct="1">
              <a:lnSpc>
                <a:spcPct val="90000"/>
              </a:lnSpc>
              <a:buFont typeface="Wingdings" panose="05000000000000000000" pitchFamily="2" charset="2"/>
              <a:buChar char="Ø"/>
            </a:pPr>
            <a:r>
              <a:rPr lang="en-US" altLang="en-US"/>
              <a:t>Maximal inotropic support with or without IABP support</a:t>
            </a:r>
          </a:p>
          <a:p>
            <a:pPr eaLnBrk="1" hangingPunct="1">
              <a:lnSpc>
                <a:spcPct val="90000"/>
              </a:lnSpc>
              <a:buFont typeface="Wingdings" panose="05000000000000000000" pitchFamily="2" charset="2"/>
              <a:buChar char="Ø"/>
            </a:pPr>
            <a:r>
              <a:rPr lang="en-US" altLang="en-US"/>
              <a:t>Declining renal and/or hepatic function</a:t>
            </a:r>
          </a:p>
          <a:p>
            <a:pPr eaLnBrk="1" hangingPunct="1">
              <a:lnSpc>
                <a:spcPct val="90000"/>
              </a:lnSpc>
              <a:buFont typeface="Wingdings" panose="05000000000000000000" pitchFamily="2" charset="2"/>
              <a:buChar char="Ø"/>
            </a:pPr>
            <a:r>
              <a:rPr lang="en-US" altLang="en-US"/>
              <a:t>O Blood type or body size that predicts a long wait time for transplant</a:t>
            </a:r>
          </a:p>
          <a:p>
            <a:pPr eaLnBrk="1" hangingPunct="1">
              <a:lnSpc>
                <a:spcPct val="90000"/>
              </a:lnSpc>
              <a:buFont typeface="Wingdings" panose="05000000000000000000" pitchFamily="2" charset="2"/>
              <a:buChar char="Ø"/>
            </a:pPr>
            <a:r>
              <a:rPr lang="en-US" altLang="en-US"/>
              <a:t>Intractable arrhythmias</a:t>
            </a:r>
          </a:p>
          <a:p>
            <a:pPr eaLnBrk="1" hangingPunct="1"/>
            <a:endParaRPr lang="en-US" altLang="en-US"/>
          </a:p>
        </p:txBody>
      </p:sp>
    </p:spTree>
    <p:extLst>
      <p:ext uri="{BB962C8B-B14F-4D97-AF65-F5344CB8AC3E}">
        <p14:creationId xmlns:p14="http://schemas.microsoft.com/office/powerpoint/2010/main" val="53357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VAD?</a:t>
            </a:r>
          </a:p>
        </p:txBody>
      </p:sp>
      <p:sp>
        <p:nvSpPr>
          <p:cNvPr id="3" name="Content Placeholder 2"/>
          <p:cNvSpPr>
            <a:spLocks noGrp="1"/>
          </p:cNvSpPr>
          <p:nvPr>
            <p:ph idx="1"/>
          </p:nvPr>
        </p:nvSpPr>
        <p:spPr>
          <a:xfrm>
            <a:off x="1097280" y="1845734"/>
            <a:ext cx="8117058" cy="4023360"/>
          </a:xfrm>
        </p:spPr>
        <p:txBody>
          <a:bodyPr>
            <a:normAutofit/>
          </a:bodyPr>
          <a:lstStyle/>
          <a:p>
            <a:pPr>
              <a:buFont typeface="Arial" panose="020B0604020202020204" pitchFamily="34" charset="0"/>
              <a:buChar char="•"/>
            </a:pPr>
            <a:r>
              <a:rPr lang="en-US" sz="2800" dirty="0"/>
              <a:t>Ventricular assist device (VAD) is a continuous flow mechanical pump.</a:t>
            </a:r>
          </a:p>
          <a:p>
            <a:pPr>
              <a:buFont typeface="Arial" panose="020B0604020202020204" pitchFamily="34" charset="0"/>
              <a:buChar char="•"/>
            </a:pPr>
            <a:r>
              <a:rPr lang="en-US" sz="2800" dirty="0"/>
              <a:t> When one of the heart’s natural pumps (a ventricle) does not perform well, a VAD is used to increase the amount of blood that flows through the body. </a:t>
            </a:r>
          </a:p>
          <a:p>
            <a:pPr>
              <a:buFont typeface="Arial" panose="020B0604020202020204" pitchFamily="34" charset="0"/>
              <a:buChar char="•"/>
            </a:pPr>
            <a:r>
              <a:rPr lang="en-US" sz="2800" dirty="0"/>
              <a:t>Having a VAD implant allows most people with advanced heart failure to return to a fuller life.</a:t>
            </a:r>
          </a:p>
          <a:p>
            <a:endParaRPr lang="en-US" dirty="0"/>
          </a:p>
        </p:txBody>
      </p:sp>
      <p:pic>
        <p:nvPicPr>
          <p:cNvPr id="4" name="Picture 3"/>
          <p:cNvPicPr>
            <a:picLocks noChangeAspect="1"/>
          </p:cNvPicPr>
          <p:nvPr/>
        </p:nvPicPr>
        <p:blipFill>
          <a:blip r:embed="rId3"/>
          <a:stretch>
            <a:fillRect/>
          </a:stretch>
        </p:blipFill>
        <p:spPr>
          <a:xfrm>
            <a:off x="9401907" y="320246"/>
            <a:ext cx="2156104" cy="3050976"/>
          </a:xfrm>
          <a:prstGeom prst="rect">
            <a:avLst/>
          </a:prstGeom>
        </p:spPr>
      </p:pic>
      <p:pic>
        <p:nvPicPr>
          <p:cNvPr id="5" name="Picture 4"/>
          <p:cNvPicPr>
            <a:picLocks noChangeAspect="1"/>
          </p:cNvPicPr>
          <p:nvPr/>
        </p:nvPicPr>
        <p:blipFill>
          <a:blip r:embed="rId4"/>
          <a:stretch>
            <a:fillRect/>
          </a:stretch>
        </p:blipFill>
        <p:spPr>
          <a:xfrm>
            <a:off x="8831385" y="3620429"/>
            <a:ext cx="2869128" cy="2987199"/>
          </a:xfrm>
          <a:prstGeom prst="rect">
            <a:avLst/>
          </a:prstGeom>
        </p:spPr>
      </p:pic>
    </p:spTree>
    <p:extLst>
      <p:ext uri="{BB962C8B-B14F-4D97-AF65-F5344CB8AC3E}">
        <p14:creationId xmlns:p14="http://schemas.microsoft.com/office/powerpoint/2010/main" val="13974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s://www.researchgate.net/profile/Wayne_Levy/publication/225042107/figure/fig1/AS:302748135378947@1449192188594/Figure-1-Components-of-the-HeartWare-left-ventricular-assist-system-The-continuous-fl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265" y="1652478"/>
            <a:ext cx="5699735" cy="33498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1384301" y="0"/>
            <a:ext cx="9144000" cy="1143000"/>
          </a:xfrm>
        </p:spPr>
        <p:txBody>
          <a:bodyPr>
            <a:normAutofit/>
          </a:bodyPr>
          <a:lstStyle/>
          <a:p>
            <a:pPr algn="ctr"/>
            <a:r>
              <a:rPr lang="en-US" sz="4000" b="1" dirty="0"/>
              <a:t>How a VAD works</a:t>
            </a:r>
          </a:p>
        </p:txBody>
      </p:sp>
      <p:pic>
        <p:nvPicPr>
          <p:cNvPr id="10" name="Content Placeholder 9"/>
          <p:cNvPicPr>
            <a:picLocks noGrp="1" noChangeAspect="1"/>
          </p:cNvPicPr>
          <p:nvPr>
            <p:ph idx="1"/>
          </p:nvPr>
        </p:nvPicPr>
        <p:blipFill>
          <a:blip r:embed="rId3"/>
          <a:stretch>
            <a:fillRect/>
          </a:stretch>
        </p:blipFill>
        <p:spPr>
          <a:xfrm>
            <a:off x="96277" y="1143000"/>
            <a:ext cx="6465973" cy="4546600"/>
          </a:xfrm>
          <a:prstGeom prst="rect">
            <a:avLst/>
          </a:prstGeom>
        </p:spPr>
      </p:pic>
    </p:spTree>
    <p:extLst>
      <p:ext uri="{BB962C8B-B14F-4D97-AF65-F5344CB8AC3E}">
        <p14:creationId xmlns:p14="http://schemas.microsoft.com/office/powerpoint/2010/main" val="370636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S10292239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0EB3BA0-388C-4E58-A08B-951C7A9EBD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TS102922391</Template>
  <TotalTime>0</TotalTime>
  <Words>1875</Words>
  <Application>Microsoft Office PowerPoint</Application>
  <PresentationFormat>Widescreen</PresentationFormat>
  <Paragraphs>321</Paragraphs>
  <Slides>47</Slides>
  <Notes>8</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Britannic Bold</vt:lpstr>
      <vt:lpstr>Calibri</vt:lpstr>
      <vt:lpstr>Calibri Light</vt:lpstr>
      <vt:lpstr>Wingdings</vt:lpstr>
      <vt:lpstr>Wingdings 2</vt:lpstr>
      <vt:lpstr>TS102922391</vt:lpstr>
      <vt:lpstr> </vt:lpstr>
      <vt:lpstr>Objectives</vt:lpstr>
      <vt:lpstr>Who has Heart Failure?</vt:lpstr>
      <vt:lpstr>PowerPoint Presentation</vt:lpstr>
      <vt:lpstr>Indications for Use </vt:lpstr>
      <vt:lpstr>Heart Failure symptoms</vt:lpstr>
      <vt:lpstr>Triggers for VAD Implantation  </vt:lpstr>
      <vt:lpstr>What is a VAD?</vt:lpstr>
      <vt:lpstr>How a VAD works</vt:lpstr>
      <vt:lpstr>Assessment Changes </vt:lpstr>
      <vt:lpstr>Why not directly transplant</vt:lpstr>
      <vt:lpstr>Devices available at VCU Medical Center</vt:lpstr>
      <vt:lpstr>Why a Heartmate ii?</vt:lpstr>
      <vt:lpstr>Heartmate II                    https://www.youtube.com/watch?v=YBxDhUzSrsk </vt:lpstr>
      <vt:lpstr>Components</vt:lpstr>
      <vt:lpstr>Controllers</vt:lpstr>
      <vt:lpstr>Viewing VAD parameters - HeartMate II/III</vt:lpstr>
      <vt:lpstr>Why Heartmate III</vt:lpstr>
      <vt:lpstr>Heartmate III</vt:lpstr>
      <vt:lpstr>Controller</vt:lpstr>
      <vt:lpstr>Lights and alarms</vt:lpstr>
      <vt:lpstr>Why a HVAD?</vt:lpstr>
      <vt:lpstr>HVAD</vt:lpstr>
      <vt:lpstr>Components</vt:lpstr>
      <vt:lpstr>Controller</vt:lpstr>
      <vt:lpstr>Viewing VAD parameters – HeartWare VAD</vt:lpstr>
      <vt:lpstr>Lights and alarms</vt:lpstr>
      <vt:lpstr>Assessment &amp; Management in the OR </vt:lpstr>
      <vt:lpstr>Assessment for LVADs</vt:lpstr>
      <vt:lpstr>Monitoring/Assessment of VAD patients</vt:lpstr>
      <vt:lpstr>Assessment Considerations</vt:lpstr>
      <vt:lpstr>driveline</vt:lpstr>
      <vt:lpstr>Doppler Blood pressure</vt:lpstr>
      <vt:lpstr>Physiological changes to affect FLOW</vt:lpstr>
      <vt:lpstr>Pulsatility</vt:lpstr>
      <vt:lpstr>Physiological changes to effect Pulsatility</vt:lpstr>
      <vt:lpstr>VAD ASSESSMENT </vt:lpstr>
      <vt:lpstr>Clinical Screen </vt:lpstr>
      <vt:lpstr> </vt:lpstr>
      <vt:lpstr>PowerPoint Presentation</vt:lpstr>
      <vt:lpstr>Mechanical Circulatory Support Devices</vt:lpstr>
      <vt:lpstr>Common Complications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2013-11-29T17:35:50Z</dcterms:created>
  <dcterms:modified xsi:type="dcterms:W3CDTF">2019-11-22T20:09:31Z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TC029223919991</vt:lpwstr>
  </property>
</Properties>
</file>