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3"/>
  </p:notesMasterIdLst>
  <p:sldIdLst>
    <p:sldId id="256" r:id="rId2"/>
    <p:sldId id="258" r:id="rId3"/>
    <p:sldId id="294" r:id="rId4"/>
    <p:sldId id="283" r:id="rId5"/>
    <p:sldId id="309" r:id="rId6"/>
    <p:sldId id="295" r:id="rId7"/>
    <p:sldId id="310" r:id="rId8"/>
    <p:sldId id="257" r:id="rId9"/>
    <p:sldId id="261" r:id="rId10"/>
    <p:sldId id="262" r:id="rId11"/>
    <p:sldId id="270" r:id="rId12"/>
    <p:sldId id="291" r:id="rId13"/>
    <p:sldId id="288" r:id="rId14"/>
    <p:sldId id="265" r:id="rId15"/>
    <p:sldId id="278" r:id="rId16"/>
    <p:sldId id="277" r:id="rId17"/>
    <p:sldId id="302" r:id="rId18"/>
    <p:sldId id="268" r:id="rId19"/>
    <p:sldId id="289" r:id="rId20"/>
    <p:sldId id="263" r:id="rId21"/>
    <p:sldId id="306" r:id="rId22"/>
    <p:sldId id="297" r:id="rId23"/>
    <p:sldId id="298" r:id="rId24"/>
    <p:sldId id="304" r:id="rId25"/>
    <p:sldId id="299" r:id="rId26"/>
    <p:sldId id="296" r:id="rId27"/>
    <p:sldId id="285" r:id="rId28"/>
    <p:sldId id="286" r:id="rId29"/>
    <p:sldId id="275" r:id="rId30"/>
    <p:sldId id="281" r:id="rId31"/>
    <p:sldId id="300" r:id="rId32"/>
    <p:sldId id="269" r:id="rId33"/>
    <p:sldId id="290" r:id="rId34"/>
    <p:sldId id="264" r:id="rId35"/>
    <p:sldId id="305" r:id="rId36"/>
    <p:sldId id="276" r:id="rId37"/>
    <p:sldId id="307" r:id="rId38"/>
    <p:sldId id="311" r:id="rId39"/>
    <p:sldId id="287" r:id="rId40"/>
    <p:sldId id="271" r:id="rId41"/>
    <p:sldId id="292" r:id="rId42"/>
    <p:sldId id="266" r:id="rId43"/>
    <p:sldId id="279" r:id="rId44"/>
    <p:sldId id="280" r:id="rId45"/>
    <p:sldId id="272" r:id="rId46"/>
    <p:sldId id="293" r:id="rId47"/>
    <p:sldId id="267" r:id="rId48"/>
    <p:sldId id="308" r:id="rId49"/>
    <p:sldId id="282" r:id="rId50"/>
    <p:sldId id="284" r:id="rId51"/>
    <p:sldId id="301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FE832-AEC1-D046-ABC3-6AC07ABE7EB7}" type="datetimeFigureOut">
              <a:rPr lang="en-US" smtClean="0"/>
              <a:pPr/>
              <a:t>11/15/2019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13F7C5-87B6-6846-B218-4A62BD399BF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F7C5-87B6-6846-B218-4A62BD399BF2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FB479-6FF6-184C-90C1-1F6706DE2117}" type="datetimeFigureOut">
              <a:rPr lang="en-US" smtClean="0"/>
              <a:pPr/>
              <a:t>11/15/2019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4024-3C6F-A049-B31F-C880F68ADC9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FB479-6FF6-184C-90C1-1F6706DE2117}" type="datetimeFigureOut">
              <a:rPr lang="en-US" smtClean="0"/>
              <a:pPr/>
              <a:t>11/15/2019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4024-3C6F-A049-B31F-C880F68ADC9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FB479-6FF6-184C-90C1-1F6706DE2117}" type="datetimeFigureOut">
              <a:rPr lang="en-US" smtClean="0"/>
              <a:pPr/>
              <a:t>11/15/2019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4024-3C6F-A049-B31F-C880F68ADC9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FB479-6FF6-184C-90C1-1F6706DE2117}" type="datetimeFigureOut">
              <a:rPr lang="en-US" smtClean="0"/>
              <a:pPr/>
              <a:t>11/15/2019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4024-3C6F-A049-B31F-C880F68ADC9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FB479-6FF6-184C-90C1-1F6706DE2117}" type="datetimeFigureOut">
              <a:rPr lang="en-US" smtClean="0"/>
              <a:pPr/>
              <a:t>11/15/2019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4024-3C6F-A049-B31F-C880F68ADC9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FB479-6FF6-184C-90C1-1F6706DE2117}" type="datetimeFigureOut">
              <a:rPr lang="en-US" smtClean="0"/>
              <a:pPr/>
              <a:t>11/15/2019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4024-3C6F-A049-B31F-C880F68ADC9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FB479-6FF6-184C-90C1-1F6706DE2117}" type="datetimeFigureOut">
              <a:rPr lang="en-US" smtClean="0"/>
              <a:pPr/>
              <a:t>11/15/2019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4024-3C6F-A049-B31F-C880F68ADC9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FB479-6FF6-184C-90C1-1F6706DE2117}" type="datetimeFigureOut">
              <a:rPr lang="en-US" smtClean="0"/>
              <a:pPr/>
              <a:t>11/15/2019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4024-3C6F-A049-B31F-C880F68ADC9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FB479-6FF6-184C-90C1-1F6706DE2117}" type="datetimeFigureOut">
              <a:rPr lang="en-US" smtClean="0"/>
              <a:pPr/>
              <a:t>11/15/2019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4024-3C6F-A049-B31F-C880F68ADC9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FB479-6FF6-184C-90C1-1F6706DE2117}" type="datetimeFigureOut">
              <a:rPr lang="en-US" smtClean="0"/>
              <a:pPr/>
              <a:t>11/15/2019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4024-3C6F-A049-B31F-C880F68ADC9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FB479-6FF6-184C-90C1-1F6706DE2117}" type="datetimeFigureOut">
              <a:rPr lang="en-US" smtClean="0"/>
              <a:pPr/>
              <a:t>11/15/2019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E264024-3C6F-A049-B31F-C880F68ADC9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12FB479-6FF6-184C-90C1-1F6706DE2117}" type="datetimeFigureOut">
              <a:rPr lang="en-US" smtClean="0"/>
              <a:pPr/>
              <a:t>11/15/2019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E264024-3C6F-A049-B31F-C880F68ADC9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914400"/>
            <a:ext cx="7851648" cy="18288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John C Lundell, MD</a:t>
            </a:r>
            <a:br>
              <a:rPr lang="en-US" dirty="0"/>
            </a:br>
            <a:r>
              <a:rPr lang="en-US" sz="4000" dirty="0"/>
              <a:t>Anesthesiologist and Expert Witness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8229600" cy="2638864"/>
          </a:xfrm>
        </p:spPr>
        <p:txBody>
          <a:bodyPr>
            <a:normAutofit/>
          </a:bodyPr>
          <a:lstStyle/>
          <a:p>
            <a:pPr algn="l"/>
            <a:endParaRPr lang="en-US" dirty="0"/>
          </a:p>
          <a:p>
            <a:pPr algn="ctr"/>
            <a:r>
              <a:rPr lang="en-US" dirty="0"/>
              <a:t>US Anesthesia Partners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Clinical Associate Professor of Anesthesiology</a:t>
            </a:r>
          </a:p>
          <a:p>
            <a:pPr algn="ctr"/>
            <a:r>
              <a:rPr lang="en-US" dirty="0"/>
              <a:t>UT Southwestern Medical Center</a:t>
            </a:r>
          </a:p>
          <a:p>
            <a:pPr algn="l"/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Simple Extubation Criteria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2011680"/>
            <a:ext cx="3581400" cy="438912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Warm </a:t>
            </a:r>
          </a:p>
          <a:p>
            <a:r>
              <a:rPr lang="en-US" sz="3600" dirty="0">
                <a:solidFill>
                  <a:srgbClr val="0000FF"/>
                </a:solidFill>
              </a:rPr>
              <a:t>Strong </a:t>
            </a:r>
            <a:r>
              <a:rPr lang="en-US" sz="3600" dirty="0"/>
              <a:t> </a:t>
            </a:r>
          </a:p>
          <a:p>
            <a:r>
              <a:rPr lang="en-US" sz="3600" dirty="0">
                <a:solidFill>
                  <a:srgbClr val="0000FF"/>
                </a:solidFill>
              </a:rPr>
              <a:t>Awake </a:t>
            </a:r>
            <a:endParaRPr lang="en-US" sz="3600" dirty="0"/>
          </a:p>
          <a:p>
            <a:r>
              <a:rPr lang="en-US" sz="3600" dirty="0">
                <a:solidFill>
                  <a:srgbClr val="0000FF"/>
                </a:solidFill>
              </a:rPr>
              <a:t>Comfortable </a:t>
            </a:r>
            <a:endParaRPr lang="en-US" sz="3600" dirty="0"/>
          </a:p>
          <a:p>
            <a:r>
              <a:rPr lang="en-US" sz="3600" dirty="0">
                <a:solidFill>
                  <a:srgbClr val="0000FF"/>
                </a:solidFill>
              </a:rPr>
              <a:t>Prepped </a:t>
            </a:r>
            <a:endParaRPr lang="en-US" sz="3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Simple Extubation Criteria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2011680"/>
            <a:ext cx="3581400" cy="438912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Warm </a:t>
            </a:r>
          </a:p>
          <a:p>
            <a:r>
              <a:rPr lang="en-US" sz="3600" dirty="0">
                <a:solidFill>
                  <a:srgbClr val="0000FF"/>
                </a:solidFill>
              </a:rPr>
              <a:t>Strong </a:t>
            </a:r>
            <a:r>
              <a:rPr lang="en-US" sz="3600" dirty="0"/>
              <a:t> </a:t>
            </a:r>
          </a:p>
          <a:p>
            <a:r>
              <a:rPr lang="en-US" sz="3600" dirty="0">
                <a:solidFill>
                  <a:srgbClr val="0000FF"/>
                </a:solidFill>
              </a:rPr>
              <a:t>Awake </a:t>
            </a:r>
            <a:endParaRPr lang="en-US" sz="3600" dirty="0"/>
          </a:p>
          <a:p>
            <a:r>
              <a:rPr lang="en-US" sz="3600" dirty="0">
                <a:solidFill>
                  <a:srgbClr val="0000FF"/>
                </a:solidFill>
              </a:rPr>
              <a:t>Comfortable </a:t>
            </a:r>
            <a:endParaRPr lang="en-US" sz="3600" dirty="0"/>
          </a:p>
          <a:p>
            <a:r>
              <a:rPr lang="en-US" sz="3600" dirty="0">
                <a:solidFill>
                  <a:srgbClr val="0000FF"/>
                </a:solidFill>
              </a:rPr>
              <a:t>Prepped </a:t>
            </a:r>
            <a:endParaRPr lang="en-US" sz="3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old dog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820" r="-10820"/>
          <a:stretch>
            <a:fillRect/>
          </a:stretch>
        </p:blipFill>
        <p:spPr>
          <a:xfrm>
            <a:off x="-914400" y="304800"/>
            <a:ext cx="11001375" cy="58674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542288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Warm Enough</a:t>
            </a:r>
            <a:br>
              <a:rPr lang="en-US" dirty="0"/>
            </a:br>
            <a:r>
              <a:rPr lang="en-US" sz="4000" dirty="0"/>
              <a:t>not to shiver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3855720"/>
          </a:xfrm>
        </p:spPr>
        <p:txBody>
          <a:bodyPr>
            <a:normAutofit/>
          </a:bodyPr>
          <a:lstStyle/>
          <a:p>
            <a:r>
              <a:rPr lang="en-US" dirty="0"/>
              <a:t>Shivering = Hypothermia</a:t>
            </a:r>
          </a:p>
          <a:p>
            <a:pPr lvl="1"/>
            <a:r>
              <a:rPr lang="en-US" dirty="0"/>
              <a:t>Generates heat by making muscles work </a:t>
            </a:r>
          </a:p>
          <a:p>
            <a:r>
              <a:rPr lang="en-US" dirty="0"/>
              <a:t>Hypothermia is bad</a:t>
            </a:r>
          </a:p>
          <a:p>
            <a:pPr lvl="1"/>
            <a:r>
              <a:rPr lang="en-US" dirty="0"/>
              <a:t>More prone to wound infection</a:t>
            </a:r>
          </a:p>
          <a:p>
            <a:pPr lvl="1"/>
            <a:r>
              <a:rPr lang="en-US" dirty="0"/>
              <a:t>Slows drug metabolism</a:t>
            </a:r>
          </a:p>
          <a:p>
            <a:pPr lvl="2"/>
            <a:r>
              <a:rPr lang="en-US" dirty="0"/>
              <a:t>Longer post anesthetic recovery</a:t>
            </a:r>
          </a:p>
          <a:p>
            <a:pPr lvl="1"/>
            <a:r>
              <a:rPr lang="en-US" dirty="0"/>
              <a:t>More post op shivering</a:t>
            </a:r>
          </a:p>
          <a:p>
            <a:pPr lvl="2"/>
            <a:r>
              <a:rPr lang="en-US" dirty="0"/>
              <a:t>Cardiac events (myocardial O2 demand)--MI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542288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Warm Enough</a:t>
            </a:r>
            <a:br>
              <a:rPr lang="en-US" dirty="0"/>
            </a:br>
            <a:r>
              <a:rPr lang="en-US" sz="4000" dirty="0"/>
              <a:t>not to shiver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693920"/>
          </a:xfrm>
        </p:spPr>
        <p:txBody>
          <a:bodyPr>
            <a:normAutofit/>
          </a:bodyPr>
          <a:lstStyle/>
          <a:p>
            <a:r>
              <a:rPr lang="en-US" dirty="0"/>
              <a:t>Prevention is Better than Treatment</a:t>
            </a:r>
          </a:p>
          <a:p>
            <a:pPr lvl="1"/>
            <a:r>
              <a:rPr lang="en-US" dirty="0"/>
              <a:t>OR temperature</a:t>
            </a:r>
          </a:p>
          <a:p>
            <a:pPr lvl="2"/>
            <a:r>
              <a:rPr lang="en-US" dirty="0"/>
              <a:t>Warm until draping</a:t>
            </a:r>
          </a:p>
          <a:p>
            <a:pPr lvl="2"/>
            <a:r>
              <a:rPr lang="en-US" dirty="0"/>
              <a:t>Warm when undraping</a:t>
            </a:r>
          </a:p>
          <a:p>
            <a:pPr lvl="1"/>
            <a:r>
              <a:rPr lang="en-US" dirty="0"/>
              <a:t>Bair Huggers</a:t>
            </a:r>
          </a:p>
          <a:p>
            <a:pPr lvl="2"/>
            <a:r>
              <a:rPr lang="en-US" dirty="0"/>
              <a:t>Claim your territory</a:t>
            </a:r>
          </a:p>
          <a:p>
            <a:pPr lvl="2"/>
            <a:r>
              <a:rPr lang="en-US" dirty="0"/>
              <a:t>Upper Bair warms patients</a:t>
            </a:r>
          </a:p>
          <a:p>
            <a:pPr lvl="2"/>
            <a:r>
              <a:rPr lang="en-US" dirty="0"/>
              <a:t>Lower Bair warms leg squeezers</a:t>
            </a:r>
          </a:p>
          <a:p>
            <a:pPr lvl="2"/>
            <a:r>
              <a:rPr lang="en-US" dirty="0"/>
              <a:t>Lower Bair past umbilicus works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Stealthily Adjust Thermostat</a:t>
            </a:r>
          </a:p>
        </p:txBody>
      </p:sp>
      <p:pic>
        <p:nvPicPr>
          <p:cNvPr id="4" name="Content Placeholder 3" descr="shutterstock raise thermostat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2495" r="-12495"/>
          <a:stretch>
            <a:fillRect/>
          </a:stretch>
        </p:blipFill>
        <p:spPr/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Hypothermia Mechanism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3627120"/>
          </a:xfrm>
        </p:spPr>
        <p:txBody>
          <a:bodyPr/>
          <a:lstStyle/>
          <a:p>
            <a:r>
              <a:rPr lang="en-US" dirty="0" err="1"/>
              <a:t>Vasodilation</a:t>
            </a:r>
            <a:r>
              <a:rPr lang="en-US" dirty="0"/>
              <a:t> + Cold Environment = Hypothermia</a:t>
            </a:r>
          </a:p>
          <a:p>
            <a:pPr lvl="1"/>
            <a:r>
              <a:rPr lang="en-US" dirty="0"/>
              <a:t>Vasodilation</a:t>
            </a:r>
          </a:p>
          <a:p>
            <a:pPr lvl="2"/>
            <a:r>
              <a:rPr lang="en-US" dirty="0"/>
              <a:t>Caused by general or spinal anesthesia</a:t>
            </a:r>
          </a:p>
          <a:p>
            <a:pPr lvl="2"/>
            <a:r>
              <a:rPr lang="en-US" dirty="0"/>
              <a:t>Shifts warm blood from core </a:t>
            </a:r>
            <a:r>
              <a:rPr lang="en-US" dirty="0">
                <a:sym typeface="Wingdings"/>
              </a:rPr>
              <a:t> periphery</a:t>
            </a:r>
            <a:endParaRPr lang="en-US" dirty="0"/>
          </a:p>
          <a:p>
            <a:pPr lvl="1"/>
            <a:r>
              <a:rPr lang="en-US" dirty="0"/>
              <a:t>Cold Environment</a:t>
            </a:r>
          </a:p>
          <a:p>
            <a:pPr lvl="2"/>
            <a:r>
              <a:rPr lang="en-US" dirty="0"/>
              <a:t>Cools the warm blood arriving to periphery</a:t>
            </a:r>
          </a:p>
          <a:p>
            <a:pPr lvl="2"/>
            <a:r>
              <a:rPr lang="en-US" dirty="0"/>
              <a:t>Sends cooled blood to hypothalamus, triggers shivering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Shivering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ym typeface="Wingdings"/>
              </a:rPr>
              <a:t>Patients may not complain of being cold</a:t>
            </a:r>
          </a:p>
          <a:p>
            <a:pPr lvl="1"/>
            <a:r>
              <a:rPr lang="en-US" dirty="0"/>
              <a:t>Skin may feel subjectively warmer</a:t>
            </a:r>
          </a:p>
          <a:p>
            <a:pPr lvl="1"/>
            <a:r>
              <a:rPr lang="en-US" dirty="0"/>
              <a:t>Cold core blood is registered by hypothalamus</a:t>
            </a:r>
          </a:p>
          <a:p>
            <a:r>
              <a:rPr lang="en-US" dirty="0"/>
              <a:t>Warm the patient with a Bair Hugger</a:t>
            </a:r>
          </a:p>
          <a:p>
            <a:r>
              <a:rPr lang="en-US" dirty="0"/>
              <a:t>Reset hypothalamic thermostat</a:t>
            </a:r>
          </a:p>
          <a:p>
            <a:r>
              <a:rPr lang="en-US" dirty="0"/>
              <a:t>Rx: Ketamine, Tramadol, Zofran, Precedex, </a:t>
            </a:r>
          </a:p>
          <a:p>
            <a:r>
              <a:rPr lang="en-US" sz="4000" b="1" dirty="0"/>
              <a:t>Demerol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Simple Extubation Criteria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2011680"/>
            <a:ext cx="3581400" cy="438912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Warm </a:t>
            </a:r>
            <a:endParaRPr lang="en-US" sz="3600" dirty="0"/>
          </a:p>
          <a:p>
            <a:r>
              <a:rPr lang="en-US" sz="3600" dirty="0">
                <a:solidFill>
                  <a:srgbClr val="FF0000"/>
                </a:solidFill>
              </a:rPr>
              <a:t>Strong  </a:t>
            </a:r>
          </a:p>
          <a:p>
            <a:r>
              <a:rPr lang="en-US" sz="3600" dirty="0">
                <a:solidFill>
                  <a:srgbClr val="0000FF"/>
                </a:solidFill>
              </a:rPr>
              <a:t>Awake </a:t>
            </a:r>
            <a:endParaRPr lang="en-US" sz="3600" dirty="0"/>
          </a:p>
          <a:p>
            <a:r>
              <a:rPr lang="en-US" sz="3600" dirty="0">
                <a:solidFill>
                  <a:srgbClr val="0000FF"/>
                </a:solidFill>
              </a:rPr>
              <a:t>Comfortable </a:t>
            </a:r>
            <a:endParaRPr lang="en-US" sz="3600" dirty="0"/>
          </a:p>
          <a:p>
            <a:r>
              <a:rPr lang="en-US" sz="3600" dirty="0">
                <a:solidFill>
                  <a:srgbClr val="0000FF"/>
                </a:solidFill>
              </a:rPr>
              <a:t>Prepped </a:t>
            </a:r>
            <a:endParaRPr lang="en-US" sz="36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he Hulk.png"/>
          <p:cNvPicPr>
            <a:picLocks noGrp="1" noChangeAspect="1"/>
          </p:cNvPicPr>
          <p:nvPr>
            <p:ph idx="1"/>
          </p:nvPr>
        </p:nvPicPr>
        <p:blipFill>
          <a:blip r:embed="rId2"/>
          <a:srcRect l="-36825" r="-36825"/>
          <a:stretch>
            <a:fillRect/>
          </a:stretch>
        </p:blipFill>
        <p:spPr>
          <a:xfrm>
            <a:off x="-1828800" y="76200"/>
            <a:ext cx="12715875" cy="67818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458200" cy="2788920"/>
          </a:xfrm>
        </p:spPr>
        <p:txBody>
          <a:bodyPr/>
          <a:lstStyle/>
          <a:p>
            <a:r>
              <a:rPr lang="en-US" dirty="0"/>
              <a:t>1994 Yale University School of Medicine, MD</a:t>
            </a:r>
          </a:p>
          <a:p>
            <a:r>
              <a:rPr lang="en-US" dirty="0"/>
              <a:t>1998 Wake Forest University, Anesthesia Residency</a:t>
            </a:r>
          </a:p>
          <a:p>
            <a:r>
              <a:rPr lang="en-US" dirty="0"/>
              <a:t>1999 Wake Forest Univ, Cardiac Anesthesia Fellowship</a:t>
            </a:r>
          </a:p>
          <a:p>
            <a:r>
              <a:rPr lang="en-US" dirty="0"/>
              <a:t>1999-2004 US Air Force Service</a:t>
            </a:r>
          </a:p>
          <a:p>
            <a:r>
              <a:rPr lang="en-US" dirty="0"/>
              <a:t>2004-2005UCSD Assoc Clinical Prof Anesthesiology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95400" y="4724400"/>
            <a:ext cx="662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4800" dirty="0"/>
              <a:t>2005 Arrive in Dallas!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556" dirty="0"/>
              <a:t>Strong Enough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389120"/>
          </a:xfrm>
        </p:spPr>
        <p:txBody>
          <a:bodyPr>
            <a:normAutofit/>
          </a:bodyPr>
          <a:lstStyle/>
          <a:p>
            <a:r>
              <a:rPr lang="en-US" dirty="0"/>
              <a:t>Rocuronium T ½ = 60-70 min. &gt; 3 hr no reversal.</a:t>
            </a:r>
          </a:p>
          <a:p>
            <a:r>
              <a:rPr lang="en-US" dirty="0"/>
              <a:t>Reverse If &lt; 2 hr (must have ≥ 2 twitches to reverse).</a:t>
            </a:r>
          </a:p>
          <a:p>
            <a:r>
              <a:rPr lang="en-US" dirty="0"/>
              <a:t>2-3 hours check for 5 second sustained tetany</a:t>
            </a:r>
          </a:p>
        </p:txBody>
      </p:sp>
      <p:pic>
        <p:nvPicPr>
          <p:cNvPr id="7" name="Picture 6" descr="Screenshot 2019-10-20 00.39.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50" y="3449037"/>
            <a:ext cx="2660650" cy="2570763"/>
          </a:xfrm>
          <a:prstGeom prst="rect">
            <a:avLst/>
          </a:prstGeom>
        </p:spPr>
      </p:pic>
      <p:pic>
        <p:nvPicPr>
          <p:cNvPr id="8" name="Picture 7" descr="Screenshot 2019-10-20 00.41.2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2987592"/>
            <a:ext cx="2161233" cy="32608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9600" y="2987592"/>
            <a:ext cx="3810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Train of Four (TOF)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600" y="6017567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   T4/T1 = 1    T4/T1 = 0.5    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00600" y="2996624"/>
            <a:ext cx="3581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 Sustained Tetany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48200" y="6019800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  Contraction Fades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94588"/>
          </a:xfrm>
        </p:spPr>
        <p:txBody>
          <a:bodyPr/>
          <a:lstStyle/>
          <a:p>
            <a:pPr algn="ctr"/>
            <a:r>
              <a:rPr lang="en-US" dirty="0"/>
              <a:t>Double Burst Stimulation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1752600"/>
          </a:xfrm>
        </p:spPr>
        <p:txBody>
          <a:bodyPr/>
          <a:lstStyle/>
          <a:p>
            <a:r>
              <a:rPr lang="en-US" dirty="0"/>
              <a:t>Hard to compare small decreases in T4 vs. T1</a:t>
            </a:r>
          </a:p>
          <a:p>
            <a:r>
              <a:rPr lang="en-US" dirty="0"/>
              <a:t>Small decreases TOF can still mean weak patients</a:t>
            </a:r>
          </a:p>
          <a:p>
            <a:r>
              <a:rPr lang="en-US" dirty="0"/>
              <a:t>Tetany is very painful unless patient very asleep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09600" y="4572000"/>
            <a:ext cx="8229600" cy="1676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lang="en-US" sz="2600" dirty="0"/>
              <a:t>Easier to compare than TOF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More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accurate and sensitive than </a:t>
            </a:r>
            <a:r>
              <a:rPr lang="en-US" sz="2600" dirty="0"/>
              <a:t>TOF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lang="en-US" sz="2600" dirty="0"/>
              <a:t>Less painful than Tetany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>
            <a:off x="990997" y="3731815"/>
            <a:ext cx="915194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1295797" y="3732609"/>
            <a:ext cx="915194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2438797" y="3732609"/>
            <a:ext cx="915194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2133997" y="3732609"/>
            <a:ext cx="915194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0800000">
            <a:off x="1446212" y="3275806"/>
            <a:ext cx="3063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0800000">
            <a:off x="2589212" y="3275806"/>
            <a:ext cx="3063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581400" y="3159899"/>
            <a:ext cx="3886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Two 50 Hz bursts </a:t>
            </a:r>
          </a:p>
          <a:p>
            <a:r>
              <a:rPr lang="en-US" sz="2800" b="1" dirty="0">
                <a:solidFill>
                  <a:schemeClr val="accent1"/>
                </a:solidFill>
              </a:rPr>
              <a:t>Separated by 0.75 sec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2 Twitches to Reverse?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3855720"/>
          </a:xfrm>
        </p:spPr>
        <p:txBody>
          <a:bodyPr>
            <a:normAutofit/>
          </a:bodyPr>
          <a:lstStyle/>
          <a:p>
            <a:r>
              <a:rPr lang="en-US" dirty="0"/>
              <a:t>Reversal depends on Competitive Inhibition:</a:t>
            </a:r>
          </a:p>
          <a:p>
            <a:r>
              <a:rPr lang="en-US" dirty="0"/>
              <a:t>Rocuronium (Roc) vs. Acetylcholine (ACh)</a:t>
            </a:r>
          </a:p>
          <a:p>
            <a:r>
              <a:rPr lang="en-US" dirty="0"/>
              <a:t>Compete to bind Neuromuscular Junction</a:t>
            </a:r>
          </a:p>
          <a:p>
            <a:r>
              <a:rPr lang="en-US" dirty="0"/>
              <a:t>Like team musical chairs</a:t>
            </a:r>
          </a:p>
          <a:p>
            <a:pPr lvl="1"/>
            <a:r>
              <a:rPr lang="en-US" dirty="0"/>
              <a:t>If Roc gets almost all chairs, patient is profoundly weak</a:t>
            </a:r>
          </a:p>
          <a:p>
            <a:pPr lvl="1"/>
            <a:r>
              <a:rPr lang="en-US" dirty="0"/>
              <a:t>If Ach gets almost all chairs, patient is strong</a:t>
            </a:r>
          </a:p>
          <a:p>
            <a:pPr lvl="1"/>
            <a:r>
              <a:rPr lang="en-US" dirty="0"/>
              <a:t>Anywhere in between, patient is not Strong Enough</a:t>
            </a:r>
          </a:p>
          <a:p>
            <a:r>
              <a:rPr lang="en-US" dirty="0"/>
              <a:t>Reversal only adds ACh, does not remove Roc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Team Musical Chairs</a:t>
            </a:r>
            <a:br>
              <a:rPr lang="en-US" dirty="0"/>
            </a:br>
            <a:r>
              <a:rPr lang="en-US" sz="3556" dirty="0"/>
              <a:t>Profound Blockade</a:t>
            </a:r>
          </a:p>
        </p:txBody>
      </p:sp>
      <p:pic>
        <p:nvPicPr>
          <p:cNvPr id="4" name="Picture 3" descr="Musical Chair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19200"/>
            <a:ext cx="7810501" cy="5257800"/>
          </a:xfrm>
          <a:prstGeom prst="rect">
            <a:avLst/>
          </a:prstGeom>
        </p:spPr>
      </p:pic>
      <p:sp>
        <p:nvSpPr>
          <p:cNvPr id="5" name="Plaque 4"/>
          <p:cNvSpPr/>
          <p:nvPr/>
        </p:nvSpPr>
        <p:spPr>
          <a:xfrm>
            <a:off x="4715085" y="1371600"/>
            <a:ext cx="542715" cy="475168"/>
          </a:xfrm>
          <a:prstGeom prst="plaque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Frame 5"/>
          <p:cNvSpPr/>
          <p:nvPr/>
        </p:nvSpPr>
        <p:spPr>
          <a:xfrm>
            <a:off x="1219200" y="4191000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Plaque 7"/>
          <p:cNvSpPr/>
          <p:nvPr/>
        </p:nvSpPr>
        <p:spPr>
          <a:xfrm>
            <a:off x="1133685" y="2895600"/>
            <a:ext cx="542715" cy="475168"/>
          </a:xfrm>
          <a:prstGeom prst="plaque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Plaque 8"/>
          <p:cNvSpPr/>
          <p:nvPr/>
        </p:nvSpPr>
        <p:spPr>
          <a:xfrm>
            <a:off x="1743285" y="1600200"/>
            <a:ext cx="542715" cy="475168"/>
          </a:xfrm>
          <a:prstGeom prst="plaque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Plaque 9"/>
          <p:cNvSpPr/>
          <p:nvPr/>
        </p:nvSpPr>
        <p:spPr>
          <a:xfrm>
            <a:off x="2429085" y="5239832"/>
            <a:ext cx="542715" cy="475168"/>
          </a:xfrm>
          <a:prstGeom prst="plaque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Plaque 10"/>
          <p:cNvSpPr/>
          <p:nvPr/>
        </p:nvSpPr>
        <p:spPr>
          <a:xfrm>
            <a:off x="2886285" y="1371600"/>
            <a:ext cx="542715" cy="475168"/>
          </a:xfrm>
          <a:prstGeom prst="plaque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Plaque 11"/>
          <p:cNvSpPr/>
          <p:nvPr/>
        </p:nvSpPr>
        <p:spPr>
          <a:xfrm>
            <a:off x="4715085" y="5477416"/>
            <a:ext cx="542715" cy="475168"/>
          </a:xfrm>
          <a:prstGeom prst="plaque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Plaque 12"/>
          <p:cNvSpPr/>
          <p:nvPr/>
        </p:nvSpPr>
        <p:spPr>
          <a:xfrm>
            <a:off x="6324600" y="4764664"/>
            <a:ext cx="542715" cy="475168"/>
          </a:xfrm>
          <a:prstGeom prst="plaque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Plaque 13"/>
          <p:cNvSpPr/>
          <p:nvPr/>
        </p:nvSpPr>
        <p:spPr>
          <a:xfrm>
            <a:off x="6595957" y="1819816"/>
            <a:ext cx="542715" cy="475168"/>
          </a:xfrm>
          <a:prstGeom prst="plaque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ame 14"/>
          <p:cNvSpPr/>
          <p:nvPr/>
        </p:nvSpPr>
        <p:spPr>
          <a:xfrm>
            <a:off x="7077285" y="3048000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Frame 15"/>
          <p:cNvSpPr/>
          <p:nvPr/>
        </p:nvSpPr>
        <p:spPr>
          <a:xfrm>
            <a:off x="4800600" y="6324600"/>
            <a:ext cx="304800" cy="304800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Plaque 16"/>
          <p:cNvSpPr/>
          <p:nvPr/>
        </p:nvSpPr>
        <p:spPr>
          <a:xfrm>
            <a:off x="1143000" y="6324600"/>
            <a:ext cx="237915" cy="304800"/>
          </a:xfrm>
          <a:prstGeom prst="plaque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TextBox 17"/>
          <p:cNvSpPr txBox="1"/>
          <p:nvPr/>
        </p:nvSpPr>
        <p:spPr>
          <a:xfrm>
            <a:off x="1371600" y="6243935"/>
            <a:ext cx="2733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= Rocuronium (8)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14715" y="6248400"/>
            <a:ext cx="3114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= Acetylcholine (2)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29000" y="3048000"/>
            <a:ext cx="1676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7 Chairs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Team Musical Chairs</a:t>
            </a:r>
            <a:br>
              <a:rPr lang="en-US" dirty="0"/>
            </a:br>
            <a:r>
              <a:rPr lang="en-US" sz="3556" dirty="0"/>
              <a:t>Moderate Blockade</a:t>
            </a:r>
          </a:p>
        </p:txBody>
      </p:sp>
      <p:pic>
        <p:nvPicPr>
          <p:cNvPr id="4" name="Picture 3" descr="Musical Chair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19200"/>
            <a:ext cx="7810501" cy="5257800"/>
          </a:xfrm>
          <a:prstGeom prst="rect">
            <a:avLst/>
          </a:prstGeom>
        </p:spPr>
      </p:pic>
      <p:sp>
        <p:nvSpPr>
          <p:cNvPr id="5" name="Plaque 4"/>
          <p:cNvSpPr/>
          <p:nvPr/>
        </p:nvSpPr>
        <p:spPr>
          <a:xfrm>
            <a:off x="4715085" y="1371600"/>
            <a:ext cx="542715" cy="475168"/>
          </a:xfrm>
          <a:prstGeom prst="plaque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Frame 5"/>
          <p:cNvSpPr/>
          <p:nvPr/>
        </p:nvSpPr>
        <p:spPr>
          <a:xfrm>
            <a:off x="1219200" y="4191000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Plaque 8"/>
          <p:cNvSpPr/>
          <p:nvPr/>
        </p:nvSpPr>
        <p:spPr>
          <a:xfrm>
            <a:off x="1743285" y="1600200"/>
            <a:ext cx="542715" cy="475168"/>
          </a:xfrm>
          <a:prstGeom prst="plaque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Plaque 9"/>
          <p:cNvSpPr/>
          <p:nvPr/>
        </p:nvSpPr>
        <p:spPr>
          <a:xfrm>
            <a:off x="2429085" y="5239832"/>
            <a:ext cx="542715" cy="475168"/>
          </a:xfrm>
          <a:prstGeom prst="plaque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Plaque 11"/>
          <p:cNvSpPr/>
          <p:nvPr/>
        </p:nvSpPr>
        <p:spPr>
          <a:xfrm>
            <a:off x="4715085" y="5477416"/>
            <a:ext cx="542715" cy="475168"/>
          </a:xfrm>
          <a:prstGeom prst="plaque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Plaque 13"/>
          <p:cNvSpPr/>
          <p:nvPr/>
        </p:nvSpPr>
        <p:spPr>
          <a:xfrm>
            <a:off x="6595957" y="1819816"/>
            <a:ext cx="542715" cy="475168"/>
          </a:xfrm>
          <a:prstGeom prst="plaque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ame 14"/>
          <p:cNvSpPr/>
          <p:nvPr/>
        </p:nvSpPr>
        <p:spPr>
          <a:xfrm>
            <a:off x="7077285" y="3048000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Frame 15"/>
          <p:cNvSpPr/>
          <p:nvPr/>
        </p:nvSpPr>
        <p:spPr>
          <a:xfrm>
            <a:off x="4800600" y="6324600"/>
            <a:ext cx="304800" cy="304800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Plaque 16"/>
          <p:cNvSpPr/>
          <p:nvPr/>
        </p:nvSpPr>
        <p:spPr>
          <a:xfrm>
            <a:off x="1143000" y="6324600"/>
            <a:ext cx="237915" cy="304800"/>
          </a:xfrm>
          <a:prstGeom prst="plaque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TextBox 17"/>
          <p:cNvSpPr txBox="1"/>
          <p:nvPr/>
        </p:nvSpPr>
        <p:spPr>
          <a:xfrm>
            <a:off x="1371600" y="6243935"/>
            <a:ext cx="2733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= Rocuronium (5)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14715" y="6248400"/>
            <a:ext cx="3114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= Acetylcholine (15)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29000" y="3048000"/>
            <a:ext cx="1676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7 Chairs</a:t>
            </a:r>
          </a:p>
        </p:txBody>
      </p:sp>
      <p:sp>
        <p:nvSpPr>
          <p:cNvPr id="21" name="Frame 20"/>
          <p:cNvSpPr/>
          <p:nvPr/>
        </p:nvSpPr>
        <p:spPr>
          <a:xfrm>
            <a:off x="1371600" y="2362200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Frame 21"/>
          <p:cNvSpPr/>
          <p:nvPr/>
        </p:nvSpPr>
        <p:spPr>
          <a:xfrm>
            <a:off x="2276685" y="1371600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ame 22"/>
          <p:cNvSpPr/>
          <p:nvPr/>
        </p:nvSpPr>
        <p:spPr>
          <a:xfrm>
            <a:off x="3495885" y="5430793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Frame 23"/>
          <p:cNvSpPr/>
          <p:nvPr/>
        </p:nvSpPr>
        <p:spPr>
          <a:xfrm>
            <a:off x="5410200" y="1371600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Frame 24"/>
          <p:cNvSpPr/>
          <p:nvPr/>
        </p:nvSpPr>
        <p:spPr>
          <a:xfrm>
            <a:off x="3724485" y="1219200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ame 25"/>
          <p:cNvSpPr/>
          <p:nvPr/>
        </p:nvSpPr>
        <p:spPr>
          <a:xfrm>
            <a:off x="5477085" y="5049793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Frame 26"/>
          <p:cNvSpPr/>
          <p:nvPr/>
        </p:nvSpPr>
        <p:spPr>
          <a:xfrm>
            <a:off x="1447800" y="1066800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Frame 27"/>
          <p:cNvSpPr/>
          <p:nvPr/>
        </p:nvSpPr>
        <p:spPr>
          <a:xfrm>
            <a:off x="1371600" y="3297193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ame 28"/>
          <p:cNvSpPr/>
          <p:nvPr/>
        </p:nvSpPr>
        <p:spPr>
          <a:xfrm>
            <a:off x="1828800" y="5105400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Frame 29"/>
          <p:cNvSpPr/>
          <p:nvPr/>
        </p:nvSpPr>
        <p:spPr>
          <a:xfrm>
            <a:off x="4410285" y="4876800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Frame 30"/>
          <p:cNvSpPr/>
          <p:nvPr/>
        </p:nvSpPr>
        <p:spPr>
          <a:xfrm>
            <a:off x="7229685" y="3678193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Frame 31"/>
          <p:cNvSpPr/>
          <p:nvPr/>
        </p:nvSpPr>
        <p:spPr>
          <a:xfrm>
            <a:off x="6705600" y="4440193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Frame 32"/>
          <p:cNvSpPr/>
          <p:nvPr/>
        </p:nvSpPr>
        <p:spPr>
          <a:xfrm>
            <a:off x="5858085" y="1524000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Frame 33"/>
          <p:cNvSpPr/>
          <p:nvPr/>
        </p:nvSpPr>
        <p:spPr>
          <a:xfrm>
            <a:off x="6391485" y="2458993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Team Musical Chairs</a:t>
            </a:r>
            <a:br>
              <a:rPr lang="en-US" dirty="0"/>
            </a:br>
            <a:r>
              <a:rPr lang="en-US" sz="3556" dirty="0"/>
              <a:t>Fully Reversed</a:t>
            </a:r>
          </a:p>
        </p:txBody>
      </p:sp>
      <p:pic>
        <p:nvPicPr>
          <p:cNvPr id="4" name="Picture 3" descr="Musical Chair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19200"/>
            <a:ext cx="7810501" cy="5257800"/>
          </a:xfrm>
          <a:prstGeom prst="rect">
            <a:avLst/>
          </a:prstGeom>
        </p:spPr>
      </p:pic>
      <p:sp>
        <p:nvSpPr>
          <p:cNvPr id="5" name="Plaque 4"/>
          <p:cNvSpPr/>
          <p:nvPr/>
        </p:nvSpPr>
        <p:spPr>
          <a:xfrm>
            <a:off x="4715085" y="1371600"/>
            <a:ext cx="542715" cy="475168"/>
          </a:xfrm>
          <a:prstGeom prst="plaque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Frame 5"/>
          <p:cNvSpPr/>
          <p:nvPr/>
        </p:nvSpPr>
        <p:spPr>
          <a:xfrm>
            <a:off x="1219200" y="3810000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Plaque 8"/>
          <p:cNvSpPr/>
          <p:nvPr/>
        </p:nvSpPr>
        <p:spPr>
          <a:xfrm>
            <a:off x="1743285" y="1600200"/>
            <a:ext cx="542715" cy="475168"/>
          </a:xfrm>
          <a:prstGeom prst="plaque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Plaque 9"/>
          <p:cNvSpPr/>
          <p:nvPr/>
        </p:nvSpPr>
        <p:spPr>
          <a:xfrm>
            <a:off x="2429085" y="5239832"/>
            <a:ext cx="542715" cy="475168"/>
          </a:xfrm>
          <a:prstGeom prst="plaque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Plaque 11"/>
          <p:cNvSpPr/>
          <p:nvPr/>
        </p:nvSpPr>
        <p:spPr>
          <a:xfrm>
            <a:off x="4715085" y="5477416"/>
            <a:ext cx="542715" cy="475168"/>
          </a:xfrm>
          <a:prstGeom prst="plaque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Plaque 13"/>
          <p:cNvSpPr/>
          <p:nvPr/>
        </p:nvSpPr>
        <p:spPr>
          <a:xfrm>
            <a:off x="6595957" y="1819816"/>
            <a:ext cx="542715" cy="475168"/>
          </a:xfrm>
          <a:prstGeom prst="plaque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ame 14"/>
          <p:cNvSpPr/>
          <p:nvPr/>
        </p:nvSpPr>
        <p:spPr>
          <a:xfrm>
            <a:off x="7077285" y="5125993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Frame 15"/>
          <p:cNvSpPr/>
          <p:nvPr/>
        </p:nvSpPr>
        <p:spPr>
          <a:xfrm>
            <a:off x="4410285" y="6324600"/>
            <a:ext cx="304800" cy="304800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Plaque 16"/>
          <p:cNvSpPr/>
          <p:nvPr/>
        </p:nvSpPr>
        <p:spPr>
          <a:xfrm>
            <a:off x="1066800" y="6324600"/>
            <a:ext cx="237915" cy="304800"/>
          </a:xfrm>
          <a:prstGeom prst="plaque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Frame 19"/>
          <p:cNvSpPr/>
          <p:nvPr/>
        </p:nvSpPr>
        <p:spPr>
          <a:xfrm>
            <a:off x="7534485" y="2667000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Frame 20"/>
          <p:cNvSpPr/>
          <p:nvPr/>
        </p:nvSpPr>
        <p:spPr>
          <a:xfrm>
            <a:off x="7458285" y="3525793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Frame 21"/>
          <p:cNvSpPr/>
          <p:nvPr/>
        </p:nvSpPr>
        <p:spPr>
          <a:xfrm>
            <a:off x="7239000" y="1524000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ame 22"/>
          <p:cNvSpPr/>
          <p:nvPr/>
        </p:nvSpPr>
        <p:spPr>
          <a:xfrm>
            <a:off x="6934200" y="2438400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Frame 23"/>
          <p:cNvSpPr/>
          <p:nvPr/>
        </p:nvSpPr>
        <p:spPr>
          <a:xfrm>
            <a:off x="5638800" y="1447800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Frame 24"/>
          <p:cNvSpPr/>
          <p:nvPr/>
        </p:nvSpPr>
        <p:spPr>
          <a:xfrm>
            <a:off x="7086600" y="4267200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ame 25"/>
          <p:cNvSpPr/>
          <p:nvPr/>
        </p:nvSpPr>
        <p:spPr>
          <a:xfrm>
            <a:off x="7458285" y="4572000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Frame 26"/>
          <p:cNvSpPr/>
          <p:nvPr/>
        </p:nvSpPr>
        <p:spPr>
          <a:xfrm>
            <a:off x="7010400" y="3200400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Frame 27"/>
          <p:cNvSpPr/>
          <p:nvPr/>
        </p:nvSpPr>
        <p:spPr>
          <a:xfrm>
            <a:off x="6477000" y="5410200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ame 28"/>
          <p:cNvSpPr/>
          <p:nvPr/>
        </p:nvSpPr>
        <p:spPr>
          <a:xfrm>
            <a:off x="1143000" y="1295400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Frame 29"/>
          <p:cNvSpPr/>
          <p:nvPr/>
        </p:nvSpPr>
        <p:spPr>
          <a:xfrm>
            <a:off x="1667085" y="3124200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Frame 30"/>
          <p:cNvSpPr/>
          <p:nvPr/>
        </p:nvSpPr>
        <p:spPr>
          <a:xfrm>
            <a:off x="1143000" y="4648200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Frame 31"/>
          <p:cNvSpPr/>
          <p:nvPr/>
        </p:nvSpPr>
        <p:spPr>
          <a:xfrm>
            <a:off x="1828800" y="4973593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Frame 32"/>
          <p:cNvSpPr/>
          <p:nvPr/>
        </p:nvSpPr>
        <p:spPr>
          <a:xfrm>
            <a:off x="1981200" y="5583193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Frame 33"/>
          <p:cNvSpPr/>
          <p:nvPr/>
        </p:nvSpPr>
        <p:spPr>
          <a:xfrm>
            <a:off x="5400885" y="5278393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Frame 34"/>
          <p:cNvSpPr/>
          <p:nvPr/>
        </p:nvSpPr>
        <p:spPr>
          <a:xfrm>
            <a:off x="3724485" y="5583193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Frame 35"/>
          <p:cNvSpPr/>
          <p:nvPr/>
        </p:nvSpPr>
        <p:spPr>
          <a:xfrm>
            <a:off x="3038685" y="5583193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Frame 36"/>
          <p:cNvSpPr/>
          <p:nvPr/>
        </p:nvSpPr>
        <p:spPr>
          <a:xfrm>
            <a:off x="2590800" y="4800600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Frame 37"/>
          <p:cNvSpPr/>
          <p:nvPr/>
        </p:nvSpPr>
        <p:spPr>
          <a:xfrm>
            <a:off x="5858085" y="5659393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Frame 38"/>
          <p:cNvSpPr/>
          <p:nvPr/>
        </p:nvSpPr>
        <p:spPr>
          <a:xfrm>
            <a:off x="5705685" y="5029200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Frame 39"/>
          <p:cNvSpPr/>
          <p:nvPr/>
        </p:nvSpPr>
        <p:spPr>
          <a:xfrm>
            <a:off x="5105400" y="5735593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ame 40"/>
          <p:cNvSpPr/>
          <p:nvPr/>
        </p:nvSpPr>
        <p:spPr>
          <a:xfrm>
            <a:off x="3276600" y="5735593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Frame 41"/>
          <p:cNvSpPr/>
          <p:nvPr/>
        </p:nvSpPr>
        <p:spPr>
          <a:xfrm>
            <a:off x="4257885" y="5105400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Frame 42"/>
          <p:cNvSpPr/>
          <p:nvPr/>
        </p:nvSpPr>
        <p:spPr>
          <a:xfrm>
            <a:off x="5943600" y="1600200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Frame 43"/>
          <p:cNvSpPr/>
          <p:nvPr/>
        </p:nvSpPr>
        <p:spPr>
          <a:xfrm>
            <a:off x="4114800" y="1143000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Frame 44"/>
          <p:cNvSpPr/>
          <p:nvPr/>
        </p:nvSpPr>
        <p:spPr>
          <a:xfrm>
            <a:off x="6315285" y="1219200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Frame 45"/>
          <p:cNvSpPr/>
          <p:nvPr/>
        </p:nvSpPr>
        <p:spPr>
          <a:xfrm>
            <a:off x="6248400" y="1905000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Frame 46"/>
          <p:cNvSpPr/>
          <p:nvPr/>
        </p:nvSpPr>
        <p:spPr>
          <a:xfrm>
            <a:off x="7534485" y="2057400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8" name="Frame 47"/>
          <p:cNvSpPr/>
          <p:nvPr/>
        </p:nvSpPr>
        <p:spPr>
          <a:xfrm>
            <a:off x="5019885" y="1066800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Frame 48"/>
          <p:cNvSpPr/>
          <p:nvPr/>
        </p:nvSpPr>
        <p:spPr>
          <a:xfrm>
            <a:off x="4419600" y="1447800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0" name="Frame 49"/>
          <p:cNvSpPr/>
          <p:nvPr/>
        </p:nvSpPr>
        <p:spPr>
          <a:xfrm>
            <a:off x="5019885" y="1600200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" name="Frame 50"/>
          <p:cNvSpPr/>
          <p:nvPr/>
        </p:nvSpPr>
        <p:spPr>
          <a:xfrm>
            <a:off x="4724400" y="1752600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2" name="Frame 51"/>
          <p:cNvSpPr/>
          <p:nvPr/>
        </p:nvSpPr>
        <p:spPr>
          <a:xfrm>
            <a:off x="457200" y="2687593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Frame 52"/>
          <p:cNvSpPr/>
          <p:nvPr/>
        </p:nvSpPr>
        <p:spPr>
          <a:xfrm>
            <a:off x="1819485" y="2590800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4" name="Frame 53"/>
          <p:cNvSpPr/>
          <p:nvPr/>
        </p:nvSpPr>
        <p:spPr>
          <a:xfrm>
            <a:off x="2124285" y="1143000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5" name="Frame 54"/>
          <p:cNvSpPr/>
          <p:nvPr/>
        </p:nvSpPr>
        <p:spPr>
          <a:xfrm>
            <a:off x="1600200" y="914400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6" name="Frame 55"/>
          <p:cNvSpPr/>
          <p:nvPr/>
        </p:nvSpPr>
        <p:spPr>
          <a:xfrm>
            <a:off x="3343485" y="1447800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7" name="Frame 56"/>
          <p:cNvSpPr/>
          <p:nvPr/>
        </p:nvSpPr>
        <p:spPr>
          <a:xfrm>
            <a:off x="2581485" y="1600200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8" name="Frame 57"/>
          <p:cNvSpPr/>
          <p:nvPr/>
        </p:nvSpPr>
        <p:spPr>
          <a:xfrm>
            <a:off x="2733885" y="1219200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9" name="Frame 58"/>
          <p:cNvSpPr/>
          <p:nvPr/>
        </p:nvSpPr>
        <p:spPr>
          <a:xfrm>
            <a:off x="1295400" y="1925593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0" name="Frame 59"/>
          <p:cNvSpPr/>
          <p:nvPr/>
        </p:nvSpPr>
        <p:spPr>
          <a:xfrm>
            <a:off x="1447800" y="1600200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1" name="Frame 60"/>
          <p:cNvSpPr/>
          <p:nvPr/>
        </p:nvSpPr>
        <p:spPr>
          <a:xfrm>
            <a:off x="914400" y="2154193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2" name="Frame 61"/>
          <p:cNvSpPr/>
          <p:nvPr/>
        </p:nvSpPr>
        <p:spPr>
          <a:xfrm>
            <a:off x="609600" y="2839993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3" name="Frame 62"/>
          <p:cNvSpPr/>
          <p:nvPr/>
        </p:nvSpPr>
        <p:spPr>
          <a:xfrm>
            <a:off x="762000" y="3601993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4" name="Frame 63"/>
          <p:cNvSpPr/>
          <p:nvPr/>
        </p:nvSpPr>
        <p:spPr>
          <a:xfrm>
            <a:off x="914400" y="3144793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5" name="Frame 64"/>
          <p:cNvSpPr/>
          <p:nvPr/>
        </p:nvSpPr>
        <p:spPr>
          <a:xfrm>
            <a:off x="838200" y="4211593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6" name="Frame 65"/>
          <p:cNvSpPr/>
          <p:nvPr/>
        </p:nvSpPr>
        <p:spPr>
          <a:xfrm>
            <a:off x="6543885" y="2992393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7" name="Frame 66"/>
          <p:cNvSpPr/>
          <p:nvPr/>
        </p:nvSpPr>
        <p:spPr>
          <a:xfrm>
            <a:off x="6696285" y="3144793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8" name="Frame 67"/>
          <p:cNvSpPr/>
          <p:nvPr/>
        </p:nvSpPr>
        <p:spPr>
          <a:xfrm>
            <a:off x="7610685" y="3297193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9" name="Frame 68"/>
          <p:cNvSpPr/>
          <p:nvPr/>
        </p:nvSpPr>
        <p:spPr>
          <a:xfrm>
            <a:off x="7001085" y="3678193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0" name="Frame 69"/>
          <p:cNvSpPr/>
          <p:nvPr/>
        </p:nvSpPr>
        <p:spPr>
          <a:xfrm>
            <a:off x="6096000" y="2819400"/>
            <a:ext cx="542715" cy="512807"/>
          </a:xfrm>
          <a:prstGeom prst="fram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1" name="TextBox 70"/>
          <p:cNvSpPr txBox="1"/>
          <p:nvPr/>
        </p:nvSpPr>
        <p:spPr>
          <a:xfrm>
            <a:off x="1371600" y="6248400"/>
            <a:ext cx="2733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= Rocuronium (5)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876800" y="6248400"/>
            <a:ext cx="3114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= Acetylcholine (52)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54228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556" dirty="0"/>
              <a:t>Strong Enough</a:t>
            </a:r>
            <a:r>
              <a:rPr lang="en-US" dirty="0"/>
              <a:t/>
            </a:r>
            <a:br>
              <a:rPr lang="en-US" dirty="0"/>
            </a:br>
            <a:r>
              <a:rPr lang="en-US" sz="4444" dirty="0"/>
              <a:t>to maintain their airway</a:t>
            </a:r>
            <a:r>
              <a:rPr lang="en-US" sz="5400" dirty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0"/>
            <a:ext cx="8229600" cy="3093720"/>
          </a:xfrm>
        </p:spPr>
        <p:txBody>
          <a:bodyPr>
            <a:normAutofit/>
          </a:bodyPr>
          <a:lstStyle/>
          <a:p>
            <a:r>
              <a:rPr lang="en-US" dirty="0"/>
              <a:t>First muscle to recover from Roc is the Diaphragm</a:t>
            </a:r>
          </a:p>
          <a:p>
            <a:r>
              <a:rPr lang="en-US" dirty="0"/>
              <a:t>Patient may start breathing</a:t>
            </a:r>
          </a:p>
          <a:p>
            <a:r>
              <a:rPr lang="en-US" dirty="0"/>
              <a:t>Patient may even breathe adequately</a:t>
            </a:r>
          </a:p>
          <a:p>
            <a:r>
              <a:rPr lang="en-US" dirty="0"/>
              <a:t>But airway muscles are weak--like sleep apnea</a:t>
            </a:r>
          </a:p>
          <a:p>
            <a:r>
              <a:rPr lang="en-US" dirty="0"/>
              <a:t>Extubation in this state </a:t>
            </a:r>
            <a:r>
              <a:rPr lang="en-US" dirty="0">
                <a:sym typeface="Wingdings"/>
              </a:rPr>
              <a:t> “Fish out of water”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Residual Paralytic:</a:t>
            </a:r>
            <a:br>
              <a:rPr lang="en-US" dirty="0"/>
            </a:br>
            <a:r>
              <a:rPr lang="en-US" dirty="0"/>
              <a:t>Fish Out of Water</a:t>
            </a:r>
          </a:p>
        </p:txBody>
      </p:sp>
      <p:pic>
        <p:nvPicPr>
          <p:cNvPr id="4" name="Content Placeholder 3" descr="fish out of water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4535" r="-14535"/>
          <a:stretch>
            <a:fillRect/>
          </a:stretch>
        </p:blipFill>
        <p:spPr/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Residual Paralytic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40280"/>
            <a:ext cx="8229600" cy="3855720"/>
          </a:xfrm>
        </p:spPr>
        <p:txBody>
          <a:bodyPr/>
          <a:lstStyle/>
          <a:p>
            <a:r>
              <a:rPr lang="en-US" dirty="0"/>
              <a:t>Diaphragm moves well, Airway muscles are weak</a:t>
            </a:r>
          </a:p>
          <a:p>
            <a:r>
              <a:rPr lang="en-US" dirty="0"/>
              <a:t>ETT stents airway open </a:t>
            </a:r>
          </a:p>
          <a:p>
            <a:r>
              <a:rPr lang="en-US" dirty="0"/>
              <a:t>Without ETT airway collapses</a:t>
            </a:r>
          </a:p>
          <a:p>
            <a:r>
              <a:rPr lang="en-US" dirty="0"/>
              <a:t>Patients struggle to breathe just like:</a:t>
            </a:r>
          </a:p>
          <a:p>
            <a:r>
              <a:rPr lang="en-US" dirty="0"/>
              <a:t>A FISH OUT OF WATER</a:t>
            </a:r>
          </a:p>
          <a:p>
            <a:r>
              <a:rPr lang="en-US" dirty="0"/>
              <a:t>Assist Ventilation, Give reversal</a:t>
            </a:r>
          </a:p>
          <a:p>
            <a:r>
              <a:rPr lang="en-US" dirty="0"/>
              <a:t>Verify Reversal—5 sec tetany (ouch!) or 5 sec head lift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84582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Obese patient with Sleep Apnea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935480"/>
            <a:ext cx="6629400" cy="3169920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lang="en-US" sz="2600" noProof="0" dirty="0"/>
              <a:t>3 of 4 Twitches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Reversed</a:t>
            </a:r>
            <a:r>
              <a:rPr lang="en-US" sz="2600" dirty="0"/>
              <a:t>, Extubated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SpO2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not maintained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lang="en-US" sz="2600" baseline="0" dirty="0"/>
              <a:t>BiPAP</a:t>
            </a:r>
            <a:r>
              <a:rPr lang="en-US" sz="2600" dirty="0"/>
              <a:t> but looked weak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lang="en-US" sz="2600" dirty="0"/>
              <a:t>Failed head lift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nfiltrated IV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New </a:t>
            </a:r>
            <a:r>
              <a:rPr lang="en-US" sz="2600" dirty="0"/>
              <a:t>IV,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Reversal given—much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better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5638799"/>
            <a:ext cx="716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“Trust, but verify”</a:t>
            </a:r>
          </a:p>
        </p:txBody>
      </p:sp>
      <p:pic>
        <p:nvPicPr>
          <p:cNvPr id="5" name="Picture 4" descr="Flopping Fis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150" y="1935480"/>
            <a:ext cx="3136900" cy="259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914400"/>
            <a:ext cx="7543800" cy="4191000"/>
          </a:xfrm>
        </p:spPr>
        <p:txBody>
          <a:bodyPr>
            <a:noAutofit/>
          </a:bodyPr>
          <a:lstStyle/>
          <a:p>
            <a:pPr algn="ctr"/>
            <a:r>
              <a:rPr lang="en-US" sz="6600" dirty="0"/>
              <a:t>They don’t pay us to put people to sleep, they pay us to wake them up again!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4600" y="5410200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/>
              <a:t>--P. J. McElhone, MD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371600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Sugammadex</a:t>
            </a:r>
            <a:r>
              <a:rPr lang="en-US" sz="9600" dirty="0"/>
              <a:t/>
            </a:r>
            <a:br>
              <a:rPr lang="en-US" sz="9600" dirty="0"/>
            </a:br>
            <a:r>
              <a:rPr lang="en-US" sz="4000" dirty="0">
                <a:latin typeface="Lucida Grande"/>
                <a:ea typeface="Lucida Grande"/>
                <a:cs typeface="Lucida Grande"/>
              </a:rPr>
              <a:t>ϒ-</a:t>
            </a:r>
            <a:r>
              <a:rPr lang="en-US" sz="4000" dirty="0"/>
              <a:t>Cyclodextrin</a:t>
            </a:r>
          </a:p>
        </p:txBody>
      </p:sp>
      <p:pic>
        <p:nvPicPr>
          <p:cNvPr id="3" name="Picture 2" descr="Screenshot 2019-10-19 16.27.5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697" y="1752600"/>
            <a:ext cx="5185103" cy="50815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0" y="3810000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Roc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2209800"/>
            <a:ext cx="2209800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Lipophilic Core</a:t>
            </a:r>
          </a:p>
          <a:p>
            <a:endParaRPr lang="en-US" sz="2800" dirty="0"/>
          </a:p>
          <a:p>
            <a:r>
              <a:rPr lang="en-US" sz="2800" dirty="0"/>
              <a:t>Hydrophilic Periphery</a:t>
            </a:r>
          </a:p>
          <a:p>
            <a:endParaRPr lang="en-US" sz="2800" dirty="0"/>
          </a:p>
          <a:p>
            <a:r>
              <a:rPr lang="en-US" sz="2800" dirty="0"/>
              <a:t>Binds ROC and VEC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Sugammadex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0800"/>
            <a:ext cx="8229600" cy="3505200"/>
          </a:xfrm>
        </p:spPr>
        <p:txBody>
          <a:bodyPr/>
          <a:lstStyle/>
          <a:p>
            <a:r>
              <a:rPr lang="en-US" dirty="0"/>
              <a:t>Does not increase ACh, removes Roc</a:t>
            </a:r>
          </a:p>
          <a:p>
            <a:r>
              <a:rPr lang="en-US" dirty="0"/>
              <a:t>Can reverse Roc almost immediately instead of waiting to get to 2-3 twitches</a:t>
            </a:r>
          </a:p>
          <a:p>
            <a:r>
              <a:rPr lang="en-US" dirty="0"/>
              <a:t>Can replace traditional (Neostigmine) reversal</a:t>
            </a:r>
          </a:p>
          <a:p>
            <a:r>
              <a:rPr lang="en-US" dirty="0"/>
              <a:t>Can supplement inadequate or premature reversal</a:t>
            </a:r>
          </a:p>
          <a:p>
            <a:r>
              <a:rPr lang="en-US" dirty="0"/>
              <a:t>Works like magic even on profound blockade</a:t>
            </a:r>
          </a:p>
          <a:p>
            <a:r>
              <a:rPr lang="en-US" dirty="0"/>
              <a:t>$$$, but fewer side effects (bradycardia)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Simple Extubation Criteria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2011680"/>
            <a:ext cx="3581400" cy="438912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Warm </a:t>
            </a:r>
          </a:p>
          <a:p>
            <a:r>
              <a:rPr lang="en-US" sz="3600" dirty="0">
                <a:solidFill>
                  <a:srgbClr val="0000FF"/>
                </a:solidFill>
              </a:rPr>
              <a:t>Strong </a:t>
            </a:r>
            <a:r>
              <a:rPr lang="en-US" sz="3600" dirty="0"/>
              <a:t> </a:t>
            </a:r>
          </a:p>
          <a:p>
            <a:r>
              <a:rPr lang="en-US" sz="3600" dirty="0">
                <a:solidFill>
                  <a:srgbClr val="FF0000"/>
                </a:solidFill>
              </a:rPr>
              <a:t>Awake </a:t>
            </a:r>
            <a:endParaRPr lang="en-US" sz="3600" dirty="0"/>
          </a:p>
          <a:p>
            <a:r>
              <a:rPr lang="en-US" sz="3600" dirty="0">
                <a:solidFill>
                  <a:srgbClr val="0000FF"/>
                </a:solidFill>
              </a:rPr>
              <a:t>Comfortable </a:t>
            </a:r>
            <a:endParaRPr lang="en-US" sz="3600" dirty="0"/>
          </a:p>
          <a:p>
            <a:r>
              <a:rPr lang="en-US" sz="3600" dirty="0">
                <a:solidFill>
                  <a:srgbClr val="0000FF"/>
                </a:solidFill>
              </a:rPr>
              <a:t>Prepped </a:t>
            </a:r>
            <a:endParaRPr lang="en-US" sz="36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leeping hunter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0082" r="-20082"/>
          <a:stretch>
            <a:fillRect/>
          </a:stretch>
        </p:blipFill>
        <p:spPr>
          <a:xfrm>
            <a:off x="-1447800" y="208280"/>
            <a:ext cx="12039600" cy="6421120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618488"/>
          </a:xfrm>
        </p:spPr>
        <p:txBody>
          <a:bodyPr/>
          <a:lstStyle/>
          <a:p>
            <a:pPr algn="ctr"/>
            <a:r>
              <a:rPr lang="en-US" dirty="0"/>
              <a:t>Awake Enough</a:t>
            </a:r>
            <a:br>
              <a:rPr lang="en-US" dirty="0"/>
            </a:br>
            <a:r>
              <a:rPr lang="en-US" sz="4000" dirty="0"/>
              <a:t>to protect their airway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3779520"/>
          </a:xfrm>
        </p:spPr>
        <p:txBody>
          <a:bodyPr>
            <a:normAutofit/>
          </a:bodyPr>
          <a:lstStyle/>
          <a:p>
            <a:r>
              <a:rPr lang="en-US" dirty="0"/>
              <a:t>Stages of General Anesthesia (or Alcohol)</a:t>
            </a:r>
          </a:p>
          <a:p>
            <a:r>
              <a:rPr lang="en-US" dirty="0"/>
              <a:t>Originally seen Ether Inhalational Induction</a:t>
            </a:r>
          </a:p>
          <a:p>
            <a:endParaRPr lang="en-US" dirty="0"/>
          </a:p>
          <a:p>
            <a:pPr lvl="1"/>
            <a:r>
              <a:rPr lang="en-US" dirty="0"/>
              <a:t>1-Analgesia		   Not seen with IV induction     </a:t>
            </a:r>
          </a:p>
          <a:p>
            <a:pPr lvl="1"/>
            <a:r>
              <a:rPr lang="en-US" dirty="0"/>
              <a:t>2-Excitement		   Not seen with IV induction   </a:t>
            </a:r>
          </a:p>
          <a:p>
            <a:pPr lvl="1"/>
            <a:r>
              <a:rPr lang="en-US" dirty="0"/>
              <a:t>3-Surgical Anesthesia	   Goal for Anesthesia   </a:t>
            </a:r>
          </a:p>
          <a:p>
            <a:pPr lvl="1"/>
            <a:r>
              <a:rPr lang="en-US" dirty="0"/>
              <a:t>4-Respiratory Arrest	   Anesthesia s vigilance = DOA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9912"/>
            <a:ext cx="8229600" cy="108508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Stage 1 Anesthesia (ETOH):</a:t>
            </a:r>
            <a:br>
              <a:rPr lang="en-US" dirty="0"/>
            </a:br>
            <a:r>
              <a:rPr lang="en-US" dirty="0"/>
              <a:t>Analgesia “Feeling no Pain”</a:t>
            </a:r>
            <a:endParaRPr lang="en-US" sz="4000" dirty="0"/>
          </a:p>
        </p:txBody>
      </p:sp>
      <p:pic>
        <p:nvPicPr>
          <p:cNvPr id="4" name="Picture 3" descr="Screenshot 2019-10-20 02.16.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209800"/>
            <a:ext cx="3695700" cy="38100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76400"/>
            <a:ext cx="4114800" cy="4343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" indent="-246888" defTabSz="914400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2400" dirty="0"/>
              <a:t>Seen after premedication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" indent="-246888" defTabSz="914400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2400" dirty="0"/>
              <a:t>Goal of Sedation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" indent="-246888" defTabSz="914400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2400" dirty="0"/>
              <a:t>Patient can cooperate but probably rather just sleep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</a:p>
          <a:p>
            <a:pPr marL="182880" indent="-246888" defTabSz="914400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2400" dirty="0"/>
              <a:t>Patients can protect airway</a:t>
            </a:r>
          </a:p>
          <a:p>
            <a:pPr marL="182880" indent="-246888" defTabSz="914400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2400" dirty="0"/>
              <a:t>Not seen with IV induction (too fleeting)</a:t>
            </a:r>
          </a:p>
          <a:p>
            <a:pPr marL="182880" indent="-246888" defTabSz="914400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Safe to extubate, or to just chill in PACU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2712"/>
            <a:ext cx="8229600" cy="93268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Stage 2: Excited/Aggressive</a:t>
            </a:r>
            <a:br>
              <a:rPr lang="en-US" dirty="0"/>
            </a:br>
            <a:r>
              <a:rPr lang="en-US" sz="4000" dirty="0"/>
              <a:t>“10 feet tall and bulletproof”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68894"/>
            <a:ext cx="8686800" cy="2188706"/>
          </a:xfrm>
        </p:spPr>
        <p:txBody>
          <a:bodyPr>
            <a:normAutofit/>
          </a:bodyPr>
          <a:lstStyle/>
          <a:p>
            <a:r>
              <a:rPr lang="en-US" dirty="0"/>
              <a:t>Seen with emergence, but not IV induction—too fleeting</a:t>
            </a:r>
          </a:p>
          <a:p>
            <a:r>
              <a:rPr lang="en-US" dirty="0"/>
              <a:t>“Conscious </a:t>
            </a:r>
            <a:r>
              <a:rPr lang="en-US" dirty="0" err="1"/>
              <a:t>sedation”</a:t>
            </a:r>
            <a:r>
              <a:rPr lang="en-US" dirty="0" err="1">
                <a:sym typeface="Wingdings"/>
              </a:rPr>
              <a:t></a:t>
            </a:r>
            <a:r>
              <a:rPr lang="en-US" dirty="0" err="1"/>
              <a:t>Awaken</a:t>
            </a:r>
            <a:r>
              <a:rPr lang="en-US" dirty="0"/>
              <a:t> or General Anesthesia </a:t>
            </a:r>
          </a:p>
          <a:p>
            <a:r>
              <a:rPr lang="en-US" dirty="0">
                <a:sym typeface="Wingdings"/>
              </a:rPr>
              <a:t>Dangerous: airway reflexes dysfunctional, aspiration risk</a:t>
            </a:r>
          </a:p>
          <a:p>
            <a:r>
              <a:rPr lang="en-US" dirty="0">
                <a:sym typeface="Wingdings"/>
              </a:rPr>
              <a:t>Laryngospasm risk  severe desaturation</a:t>
            </a:r>
          </a:p>
        </p:txBody>
      </p:sp>
      <p:pic>
        <p:nvPicPr>
          <p:cNvPr id="5" name="Picture 4" descr="Screenshot 2019-10-20 07.07.0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3542973"/>
            <a:ext cx="8410964" cy="30864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63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Stage 3: Surgical Anesthesia</a:t>
            </a:r>
            <a:br>
              <a:rPr lang="en-US" dirty="0"/>
            </a:br>
            <a:r>
              <a:rPr lang="en-US" dirty="0"/>
              <a:t>“Out Cold”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590800"/>
            <a:ext cx="6934200" cy="3962400"/>
          </a:xfrm>
        </p:spPr>
        <p:txBody>
          <a:bodyPr/>
          <a:lstStyle/>
          <a:p>
            <a:r>
              <a:rPr lang="en-US" dirty="0"/>
              <a:t>IV induction goes from awake to stage 3</a:t>
            </a:r>
          </a:p>
          <a:p>
            <a:r>
              <a:rPr lang="en-US" dirty="0"/>
              <a:t>Lid Lash reflex disappears</a:t>
            </a:r>
          </a:p>
          <a:p>
            <a:r>
              <a:rPr lang="en-US" dirty="0"/>
              <a:t>Airway reflexes disappear</a:t>
            </a:r>
          </a:p>
          <a:p>
            <a:r>
              <a:rPr lang="en-US" dirty="0"/>
              <a:t>Safe for LMA insertion</a:t>
            </a:r>
          </a:p>
          <a:p>
            <a:r>
              <a:rPr lang="en-US" dirty="0"/>
              <a:t>Still will cough with intubation</a:t>
            </a:r>
          </a:p>
          <a:p>
            <a:r>
              <a:rPr lang="en-US" dirty="0"/>
              <a:t>Still Breathing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shot 2019-10-20 07.20.30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2284" r="-22284"/>
          <a:stretch>
            <a:fillRect/>
          </a:stretch>
        </p:blipFill>
        <p:spPr>
          <a:xfrm>
            <a:off x="-1828800" y="0"/>
            <a:ext cx="12858750" cy="6858000"/>
          </a:xfrm>
        </p:spPr>
      </p:pic>
      <p:sp>
        <p:nvSpPr>
          <p:cNvPr id="6" name="TextBox 5"/>
          <p:cNvSpPr txBox="1"/>
          <p:nvPr/>
        </p:nvSpPr>
        <p:spPr>
          <a:xfrm>
            <a:off x="1066800" y="762000"/>
            <a:ext cx="563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2"/>
                </a:solidFill>
              </a:rPr>
              <a:t>Stage 3: Out Cold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Recognizing Stage 2 during emergence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3200400"/>
          </a:xfrm>
        </p:spPr>
        <p:txBody>
          <a:bodyPr>
            <a:normAutofit/>
          </a:bodyPr>
          <a:lstStyle/>
          <a:p>
            <a:r>
              <a:rPr lang="en-US" dirty="0"/>
              <a:t>Swallowing or “Tonguing” the ETT</a:t>
            </a:r>
          </a:p>
          <a:p>
            <a:r>
              <a:rPr lang="en-US" dirty="0"/>
              <a:t>Disconjugate gaze</a:t>
            </a:r>
          </a:p>
          <a:p>
            <a:r>
              <a:rPr lang="en-US" dirty="0"/>
              <a:t>Irregular respirations</a:t>
            </a:r>
          </a:p>
          <a:p>
            <a:r>
              <a:rPr lang="en-US" dirty="0"/>
              <a:t>Cough/breath hold easily</a:t>
            </a:r>
          </a:p>
          <a:p>
            <a:r>
              <a:rPr lang="en-US" dirty="0"/>
              <a:t>Unresponsive to gentle tap on forehead</a:t>
            </a:r>
          </a:p>
          <a:p>
            <a:r>
              <a:rPr lang="en-US" dirty="0"/>
              <a:t>How to proceed? </a:t>
            </a:r>
            <a:r>
              <a:rPr lang="en-US" b="1" dirty="0"/>
              <a:t>Wait</a:t>
            </a:r>
            <a:r>
              <a:rPr lang="en-US" dirty="0"/>
              <a:t>. (See “Three Wake Ups”)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7888"/>
            <a:ext cx="8229600" cy="1277112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Anesthetic Emergence</a:t>
            </a:r>
          </a:p>
        </p:txBody>
      </p:sp>
      <p:pic>
        <p:nvPicPr>
          <p:cNvPr id="4" name="Content Placeholder 5" descr="intubated pt.png"/>
          <p:cNvPicPr>
            <a:picLocks noGrp="1" noChangeAspect="1"/>
          </p:cNvPicPr>
          <p:nvPr>
            <p:ph idx="1"/>
          </p:nvPr>
        </p:nvPicPr>
        <p:blipFill>
          <a:blip r:embed="rId2"/>
          <a:srcRect l="-37583" r="-37583"/>
          <a:stretch>
            <a:fillRect/>
          </a:stretch>
        </p:blipFill>
        <p:spPr>
          <a:xfrm>
            <a:off x="457200" y="2468880"/>
            <a:ext cx="8229600" cy="4389120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Simple Extubation Criteria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2011680"/>
            <a:ext cx="3581400" cy="438912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Warm </a:t>
            </a:r>
            <a:endParaRPr lang="en-US" sz="3600" dirty="0"/>
          </a:p>
          <a:p>
            <a:r>
              <a:rPr lang="en-US" sz="3600" dirty="0">
                <a:solidFill>
                  <a:srgbClr val="0000FF"/>
                </a:solidFill>
              </a:rPr>
              <a:t>Strong </a:t>
            </a:r>
            <a:r>
              <a:rPr lang="en-US" sz="3600" dirty="0"/>
              <a:t> </a:t>
            </a:r>
          </a:p>
          <a:p>
            <a:r>
              <a:rPr lang="en-US" sz="3600" dirty="0">
                <a:solidFill>
                  <a:srgbClr val="0000FF"/>
                </a:solidFill>
              </a:rPr>
              <a:t>Awake </a:t>
            </a:r>
            <a:endParaRPr lang="en-US" sz="3600" dirty="0"/>
          </a:p>
          <a:p>
            <a:r>
              <a:rPr lang="en-US" sz="3600" dirty="0">
                <a:solidFill>
                  <a:srgbClr val="FF0000"/>
                </a:solidFill>
              </a:rPr>
              <a:t>Comfortable </a:t>
            </a:r>
          </a:p>
          <a:p>
            <a:r>
              <a:rPr lang="en-US" sz="3600" dirty="0">
                <a:solidFill>
                  <a:srgbClr val="0000FF"/>
                </a:solidFill>
              </a:rPr>
              <a:t>Prepped </a:t>
            </a:r>
            <a:endParaRPr lang="en-US" sz="36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omfortable kid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5267" r="-15267"/>
          <a:stretch>
            <a:fillRect/>
          </a:stretch>
        </p:blipFill>
        <p:spPr>
          <a:xfrm>
            <a:off x="-1247775" y="304800"/>
            <a:ext cx="11687175" cy="6233160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618488"/>
          </a:xfrm>
        </p:spPr>
        <p:txBody>
          <a:bodyPr/>
          <a:lstStyle/>
          <a:p>
            <a:pPr algn="ctr"/>
            <a:r>
              <a:rPr lang="en-US" dirty="0"/>
              <a:t>Comfortable Enough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>to cooperate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Uncomfortable = uncooperative</a:t>
            </a:r>
          </a:p>
          <a:p>
            <a:pPr lvl="1"/>
            <a:r>
              <a:rPr lang="en-US" b="1" dirty="0"/>
              <a:t>Rule out hypoxia</a:t>
            </a:r>
          </a:p>
          <a:p>
            <a:pPr lvl="1"/>
            <a:r>
              <a:rPr lang="en-US" dirty="0"/>
              <a:t>Consider full bladder, pain, nausea</a:t>
            </a:r>
          </a:p>
          <a:p>
            <a:r>
              <a:rPr lang="en-US" dirty="0"/>
              <a:t>Comfortable emergence: GETA plus block</a:t>
            </a:r>
          </a:p>
          <a:p>
            <a:pPr lvl="1"/>
            <a:r>
              <a:rPr lang="en-US" dirty="0"/>
              <a:t>TAP, Interscalene, Adductor Canal, etc.</a:t>
            </a:r>
          </a:p>
          <a:p>
            <a:r>
              <a:rPr lang="en-US" dirty="0"/>
              <a:t>General plus multimodal analgesia</a:t>
            </a:r>
          </a:p>
          <a:p>
            <a:pPr lvl="1"/>
            <a:r>
              <a:rPr lang="en-US" dirty="0"/>
              <a:t>Tylenol, NSAIDS, Ketamine, Precedex, Gabapentin</a:t>
            </a:r>
          </a:p>
          <a:p>
            <a:r>
              <a:rPr lang="en-US" dirty="0"/>
              <a:t>Three Wake Ups—Find the Smooth Wake Up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Three Wake Ups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Smoker Wake Up</a:t>
            </a:r>
          </a:p>
          <a:p>
            <a:pPr lvl="1"/>
            <a:r>
              <a:rPr lang="en-US" dirty="0"/>
              <a:t>Cough, breath hold, wheeze, desaturate</a:t>
            </a:r>
          </a:p>
          <a:p>
            <a:pPr lvl="2"/>
            <a:r>
              <a:rPr lang="en-US" dirty="0"/>
              <a:t>LTA, IV Lidocaine, Deep Extubation</a:t>
            </a:r>
          </a:p>
          <a:p>
            <a:r>
              <a:rPr lang="en-US" dirty="0"/>
              <a:t>The Teenage Wake Up</a:t>
            </a:r>
          </a:p>
          <a:p>
            <a:pPr lvl="1"/>
            <a:r>
              <a:rPr lang="en-US" dirty="0"/>
              <a:t>Sudden, violent, disoriented, strong</a:t>
            </a:r>
          </a:p>
          <a:p>
            <a:pPr lvl="2"/>
            <a:r>
              <a:rPr lang="en-US" dirty="0"/>
              <a:t>Ready for quick extubation or resedation</a:t>
            </a:r>
          </a:p>
          <a:p>
            <a:r>
              <a:rPr lang="en-US" dirty="0"/>
              <a:t>The Narcotic Wake Up</a:t>
            </a:r>
          </a:p>
          <a:p>
            <a:pPr lvl="1"/>
            <a:r>
              <a:rPr lang="en-US" dirty="0"/>
              <a:t>Gentle tap </a:t>
            </a:r>
            <a:r>
              <a:rPr lang="en-US" dirty="0">
                <a:sym typeface="Wingdings"/>
              </a:rPr>
              <a:t> open eyes, extubate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2588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The Narcotic Wake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876800"/>
          </a:xfrm>
        </p:spPr>
        <p:txBody>
          <a:bodyPr/>
          <a:lstStyle/>
          <a:p>
            <a:r>
              <a:rPr lang="en-US" dirty="0"/>
              <a:t>Get patient reversed, breathing near end of case</a:t>
            </a:r>
          </a:p>
          <a:p>
            <a:r>
              <a:rPr lang="en-US" dirty="0"/>
              <a:t>Titrate narcotic to respiratory rate around 12</a:t>
            </a:r>
          </a:p>
          <a:p>
            <a:pPr lvl="1"/>
            <a:r>
              <a:rPr lang="en-US" dirty="0"/>
              <a:t>As Sevoflurane wanes, more analgesia needed</a:t>
            </a:r>
          </a:p>
          <a:p>
            <a:r>
              <a:rPr lang="en-US" dirty="0"/>
              <a:t>Gently tap forehead and say patient’s first name</a:t>
            </a:r>
          </a:p>
          <a:p>
            <a:pPr lvl="1"/>
            <a:r>
              <a:rPr lang="en-US" dirty="0"/>
              <a:t>Do not otherwise stimulate</a:t>
            </a:r>
          </a:p>
          <a:p>
            <a:r>
              <a:rPr lang="en-US" dirty="0"/>
              <a:t>If they open their eyes, say “Open your mouth”</a:t>
            </a:r>
          </a:p>
          <a:p>
            <a:pPr lvl="1"/>
            <a:r>
              <a:rPr lang="en-US" dirty="0"/>
              <a:t>Suction and extubate simultaneously</a:t>
            </a:r>
          </a:p>
          <a:p>
            <a:r>
              <a:rPr lang="en-US" dirty="0"/>
              <a:t>Wait 1 minute, try again.</a:t>
            </a:r>
          </a:p>
          <a:p>
            <a:r>
              <a:rPr lang="en-US" dirty="0"/>
              <a:t>Repeat until successful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Simple Extubation Criteria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2011680"/>
            <a:ext cx="3581400" cy="438912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Warm </a:t>
            </a:r>
            <a:endParaRPr lang="en-US" sz="3600" dirty="0"/>
          </a:p>
          <a:p>
            <a:r>
              <a:rPr lang="en-US" sz="3600" dirty="0">
                <a:solidFill>
                  <a:srgbClr val="0000FF"/>
                </a:solidFill>
              </a:rPr>
              <a:t>Strong </a:t>
            </a:r>
            <a:r>
              <a:rPr lang="en-US" sz="3600" dirty="0"/>
              <a:t> </a:t>
            </a:r>
          </a:p>
          <a:p>
            <a:r>
              <a:rPr lang="en-US" sz="3600" dirty="0">
                <a:solidFill>
                  <a:srgbClr val="0000FF"/>
                </a:solidFill>
              </a:rPr>
              <a:t>Awake </a:t>
            </a:r>
            <a:endParaRPr lang="en-US" sz="3600" dirty="0"/>
          </a:p>
          <a:p>
            <a:r>
              <a:rPr lang="en-US" sz="3600" dirty="0">
                <a:solidFill>
                  <a:srgbClr val="0000FF"/>
                </a:solidFill>
              </a:rPr>
              <a:t>Comfortable </a:t>
            </a:r>
            <a:endParaRPr lang="en-US" sz="3600" dirty="0"/>
          </a:p>
          <a:p>
            <a:r>
              <a:rPr lang="en-US" sz="3600" dirty="0">
                <a:solidFill>
                  <a:srgbClr val="FF0000"/>
                </a:solidFill>
              </a:rPr>
              <a:t>Prepped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repared.png"/>
          <p:cNvPicPr>
            <a:picLocks noGrp="1" noChangeAspect="1"/>
          </p:cNvPicPr>
          <p:nvPr>
            <p:ph idx="1"/>
          </p:nvPr>
        </p:nvPicPr>
        <p:blipFill>
          <a:blip r:embed="rId2"/>
          <a:srcRect l="-43601" r="-43601"/>
          <a:stretch>
            <a:fillRect/>
          </a:stretch>
        </p:blipFill>
        <p:spPr>
          <a:xfrm>
            <a:off x="-1943101" y="10159"/>
            <a:ext cx="12839701" cy="6847841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618488"/>
          </a:xfrm>
        </p:spPr>
        <p:txBody>
          <a:bodyPr/>
          <a:lstStyle/>
          <a:p>
            <a:pPr algn="ctr"/>
            <a:r>
              <a:rPr lang="en-US" dirty="0"/>
              <a:t>Prepped Enough</a:t>
            </a:r>
            <a:br>
              <a:rPr lang="en-US" dirty="0"/>
            </a:br>
            <a:r>
              <a:rPr lang="en-US" sz="4000" dirty="0"/>
              <a:t>to succeed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Special Considerations</a:t>
            </a:r>
          </a:p>
          <a:p>
            <a:pPr lvl="1"/>
            <a:r>
              <a:rPr lang="en-US" dirty="0"/>
              <a:t>Bad Teeth—soft bite block,  AWAKE extubation</a:t>
            </a:r>
          </a:p>
          <a:p>
            <a:pPr lvl="1"/>
            <a:r>
              <a:rPr lang="en-US" dirty="0"/>
              <a:t>Swollen airway—Leak test</a:t>
            </a:r>
          </a:p>
          <a:p>
            <a:pPr lvl="1"/>
            <a:r>
              <a:rPr lang="en-US" dirty="0"/>
              <a:t>OSA/Obesity –Sitting, CPAP ready</a:t>
            </a:r>
          </a:p>
          <a:p>
            <a:pPr lvl="1"/>
            <a:r>
              <a:rPr lang="en-US" dirty="0"/>
              <a:t>Difficult intubation—Extubation Plan</a:t>
            </a:r>
          </a:p>
          <a:p>
            <a:pPr lvl="2"/>
            <a:r>
              <a:rPr lang="en-US" dirty="0"/>
              <a:t>The more difficult to intubate, the more important the plan.</a:t>
            </a:r>
          </a:p>
          <a:p>
            <a:pPr lvl="2"/>
            <a:r>
              <a:rPr lang="en-US" dirty="0"/>
              <a:t>Have equipment ready, backup plan ready</a:t>
            </a:r>
          </a:p>
          <a:p>
            <a:pPr lvl="2"/>
            <a:r>
              <a:rPr lang="en-US" dirty="0"/>
              <a:t>Extubate tomorrow</a:t>
            </a:r>
          </a:p>
          <a:p>
            <a:pPr lvl="1"/>
            <a:r>
              <a:rPr lang="en-US" dirty="0"/>
              <a:t>Asthma—LTA on intubation, IV Lidocaine at end, bronchodilator in OR, Nebs in PACU, Deep extubation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Deep Extubation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17720"/>
          </a:xfrm>
        </p:spPr>
        <p:txBody>
          <a:bodyPr>
            <a:normAutofit/>
          </a:bodyPr>
          <a:lstStyle/>
          <a:p>
            <a:r>
              <a:rPr lang="en-US" dirty="0"/>
              <a:t>Used for severe asthma or to avoid coughing</a:t>
            </a:r>
          </a:p>
          <a:p>
            <a:r>
              <a:rPr lang="en-US" dirty="0"/>
              <a:t>Backwards—extubation, then emergence</a:t>
            </a:r>
          </a:p>
          <a:p>
            <a:r>
              <a:rPr lang="en-US" dirty="0"/>
              <a:t>Steps</a:t>
            </a:r>
          </a:p>
          <a:p>
            <a:pPr lvl="1"/>
            <a:r>
              <a:rPr lang="en-US" dirty="0"/>
              <a:t>Reverse, get patient breathing spontaneously</a:t>
            </a:r>
          </a:p>
          <a:p>
            <a:pPr lvl="1"/>
            <a:r>
              <a:rPr lang="en-US" dirty="0"/>
              <a:t>Increase Sevoflurane deeper than for surgery</a:t>
            </a:r>
          </a:p>
          <a:p>
            <a:pPr lvl="1"/>
            <a:r>
              <a:rPr lang="en-US" dirty="0"/>
              <a:t>Test for readiness—Jiggle ETT</a:t>
            </a:r>
          </a:p>
          <a:p>
            <a:pPr lvl="2"/>
            <a:r>
              <a:rPr lang="en-US" dirty="0"/>
              <a:t>If no coughing/breath holding = ready</a:t>
            </a:r>
          </a:p>
          <a:p>
            <a:pPr lvl="1"/>
            <a:r>
              <a:rPr lang="en-US" dirty="0"/>
              <a:t>Oral/Nasal airway, Suction, Extubate</a:t>
            </a:r>
          </a:p>
          <a:p>
            <a:pPr lvl="1"/>
            <a:r>
              <a:rPr lang="en-US" dirty="0"/>
              <a:t>Don’t stimulate them after extubation</a:t>
            </a:r>
          </a:p>
          <a:p>
            <a:pPr lvl="2"/>
            <a:r>
              <a:rPr lang="en-US" dirty="0"/>
              <a:t>Still have to go through stage 2</a:t>
            </a:r>
          </a:p>
          <a:p>
            <a:pPr lvl="2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per hero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0"/>
            <a:ext cx="581977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287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/>
              <a:t>Anesthetic Emergence</a:t>
            </a:r>
            <a:r>
              <a:rPr lang="en-US" dirty="0"/>
              <a:t/>
            </a:r>
            <a:br>
              <a:rPr lang="en-US" dirty="0"/>
            </a:br>
            <a:r>
              <a:rPr lang="en-US" sz="4444" dirty="0"/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0800"/>
            <a:ext cx="8229600" cy="2712720"/>
          </a:xfrm>
        </p:spPr>
        <p:txBody>
          <a:bodyPr/>
          <a:lstStyle/>
          <a:p>
            <a:r>
              <a:rPr lang="en-US" dirty="0"/>
              <a:t>Hypothermia &amp; Shivering—Causes and Treatment</a:t>
            </a:r>
          </a:p>
          <a:p>
            <a:r>
              <a:rPr lang="en-US" dirty="0"/>
              <a:t>Muscle Relaxation &amp; Reversal—Incomplete Reversal</a:t>
            </a:r>
          </a:p>
          <a:p>
            <a:r>
              <a:rPr lang="en-US" dirty="0"/>
              <a:t>Stages of Anesthesia—Timing of Extubation</a:t>
            </a:r>
          </a:p>
          <a:p>
            <a:r>
              <a:rPr lang="en-US" dirty="0"/>
              <a:t>Analgesia &amp; Emergence—The 3 Kinds of Wake Up</a:t>
            </a:r>
          </a:p>
          <a:p>
            <a:r>
              <a:rPr lang="en-US" dirty="0"/>
              <a:t>Special Precautions with Emergence &amp; Extubation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uperhero logo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2124" r="-12124"/>
          <a:stretch>
            <a:fillRect/>
          </a:stretch>
        </p:blipFill>
        <p:spPr>
          <a:xfrm>
            <a:off x="-685800" y="0"/>
            <a:ext cx="10439400" cy="5567680"/>
          </a:xfrm>
        </p:spPr>
      </p:pic>
      <p:sp>
        <p:nvSpPr>
          <p:cNvPr id="5" name="TextBox 4"/>
          <p:cNvSpPr txBox="1"/>
          <p:nvPr/>
        </p:nvSpPr>
        <p:spPr>
          <a:xfrm>
            <a:off x="914400" y="563507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1"/>
                </a:solidFill>
              </a:rPr>
              <a:t>Questions?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715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If you liked the lecture,</a:t>
            </a:r>
            <a:br>
              <a:rPr lang="en-US" dirty="0"/>
            </a:br>
            <a:r>
              <a:rPr lang="en-US" dirty="0"/>
              <a:t>look for the book it came from:</a:t>
            </a:r>
            <a:r>
              <a:rPr lang="en-US" sz="3111" dirty="0"/>
              <a:t/>
            </a:r>
            <a:br>
              <a:rPr lang="en-US" sz="3111" dirty="0"/>
            </a:br>
            <a:r>
              <a:rPr lang="en-US" sz="3111" dirty="0"/>
              <a:t/>
            </a:r>
            <a:br>
              <a:rPr lang="en-US" sz="3111" dirty="0"/>
            </a:br>
            <a:r>
              <a:rPr lang="en-US" sz="4600" b="1" dirty="0"/>
              <a:t>Anesthesia Basics for Perioperative Nurses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3556" dirty="0"/>
              <a:t>by John C. </a:t>
            </a:r>
            <a:r>
              <a:rPr lang="en-US" sz="3600" dirty="0"/>
              <a:t>Lundell, MD</a:t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Available for pre order on Amazon </a:t>
            </a:r>
            <a:br>
              <a:rPr lang="en-US" sz="3600" dirty="0"/>
            </a:br>
            <a:r>
              <a:rPr lang="en-US" sz="3600" dirty="0"/>
              <a:t>as paperback and eBook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Rocky Anesthesia2.png"/>
          <p:cNvPicPr>
            <a:picLocks noGrp="1" noChangeAspect="1"/>
          </p:cNvPicPr>
          <p:nvPr>
            <p:ph idx="1"/>
          </p:nvPr>
        </p:nvPicPr>
        <p:blipFill>
          <a:blip r:embed="rId2"/>
          <a:srcRect l="-47697" r="-47697"/>
          <a:stretch>
            <a:fillRect/>
          </a:stretch>
        </p:blipFill>
        <p:spPr>
          <a:xfrm>
            <a:off x="-557212" y="5081"/>
            <a:ext cx="12849224" cy="6852919"/>
          </a:xfrm>
        </p:spPr>
      </p:pic>
      <p:sp>
        <p:nvSpPr>
          <p:cNvPr id="6" name="TextBox 5"/>
          <p:cNvSpPr txBox="1"/>
          <p:nvPr/>
        </p:nvSpPr>
        <p:spPr>
          <a:xfrm>
            <a:off x="38100" y="2286000"/>
            <a:ext cx="29337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>
                <a:solidFill>
                  <a:schemeClr val="tx2"/>
                </a:solidFill>
              </a:rPr>
              <a:t>…and this </a:t>
            </a:r>
          </a:p>
          <a:p>
            <a:r>
              <a:rPr lang="en-US" sz="4600" dirty="0">
                <a:solidFill>
                  <a:schemeClr val="tx2"/>
                </a:solidFill>
              </a:rPr>
              <a:t>is Ralph,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71800" y="171271"/>
            <a:ext cx="5791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your anesthesiologist.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Does Emergence Occur?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2200" y="2209800"/>
            <a:ext cx="4572000" cy="3398520"/>
          </a:xfrm>
        </p:spPr>
        <p:txBody>
          <a:bodyPr>
            <a:normAutofit/>
          </a:bodyPr>
          <a:lstStyle/>
          <a:p>
            <a:r>
              <a:rPr lang="en-US" sz="3600" dirty="0"/>
              <a:t>OR</a:t>
            </a:r>
          </a:p>
          <a:p>
            <a:r>
              <a:rPr lang="en-US" sz="3600" dirty="0"/>
              <a:t>ICU</a:t>
            </a:r>
          </a:p>
          <a:p>
            <a:r>
              <a:rPr lang="en-US" sz="3600" dirty="0"/>
              <a:t>PACU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980"/>
            <a:ext cx="8001000" cy="693420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Emergence in PACU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Keep Calm and Breathe</a:t>
            </a:r>
          </a:p>
          <a:p>
            <a:pPr lvl="1"/>
            <a:r>
              <a:rPr lang="en-US" dirty="0"/>
              <a:t>Some PACUs hyperventilate if I bring an intubated pt</a:t>
            </a:r>
          </a:p>
          <a:p>
            <a:pPr lvl="1"/>
            <a:r>
              <a:rPr lang="en-US" dirty="0"/>
              <a:t>To be fair, it can be a staffing issue if left intubated</a:t>
            </a:r>
          </a:p>
          <a:p>
            <a:r>
              <a:rPr lang="en-US" dirty="0"/>
              <a:t>Breathe for the patient (if needed)</a:t>
            </a:r>
          </a:p>
          <a:p>
            <a:r>
              <a:rPr lang="en-US" dirty="0"/>
              <a:t>No Big Deal</a:t>
            </a:r>
          </a:p>
          <a:p>
            <a:r>
              <a:rPr lang="en-US" dirty="0"/>
              <a:t>ICU extubation—meet criteria</a:t>
            </a:r>
          </a:p>
          <a:p>
            <a:r>
              <a:rPr lang="en-US" dirty="0"/>
              <a:t>OR extubation—simplified criteria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3000" y="1143000"/>
            <a:ext cx="6553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/>
                </a:solidFill>
              </a:rPr>
              <a:t>OMG the patient is still intubated!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Simple Extubation Criteria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458200" cy="438912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Warm </a:t>
            </a:r>
            <a:r>
              <a:rPr lang="en-US" sz="3600" dirty="0"/>
              <a:t>enough to not shiver </a:t>
            </a:r>
          </a:p>
          <a:p>
            <a:r>
              <a:rPr lang="en-US" sz="3600" dirty="0">
                <a:solidFill>
                  <a:srgbClr val="0000FF"/>
                </a:solidFill>
              </a:rPr>
              <a:t>Strong </a:t>
            </a:r>
            <a:r>
              <a:rPr lang="en-US" sz="3600" dirty="0"/>
              <a:t>enough to maintain their airway </a:t>
            </a:r>
          </a:p>
          <a:p>
            <a:r>
              <a:rPr lang="en-US" sz="3600" dirty="0">
                <a:solidFill>
                  <a:srgbClr val="0000FF"/>
                </a:solidFill>
              </a:rPr>
              <a:t>Awake </a:t>
            </a:r>
            <a:r>
              <a:rPr lang="en-US" sz="3600" dirty="0"/>
              <a:t>enough to protect their airway</a:t>
            </a:r>
          </a:p>
          <a:p>
            <a:r>
              <a:rPr lang="en-US" sz="3600" dirty="0">
                <a:solidFill>
                  <a:srgbClr val="0000FF"/>
                </a:solidFill>
              </a:rPr>
              <a:t>Comfortable </a:t>
            </a:r>
            <a:r>
              <a:rPr lang="en-US" sz="3600" dirty="0"/>
              <a:t>enough to cooperate  </a:t>
            </a:r>
          </a:p>
          <a:p>
            <a:r>
              <a:rPr lang="en-US" sz="3600" dirty="0">
                <a:solidFill>
                  <a:srgbClr val="0000FF"/>
                </a:solidFill>
              </a:rPr>
              <a:t>Prepped </a:t>
            </a:r>
            <a:r>
              <a:rPr lang="en-US" sz="3600" dirty="0"/>
              <a:t>enough to succeed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ＭＳ Ｐ明朝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Flow.thmx</Template>
  <TotalTime>3763</TotalTime>
  <Words>1285</Words>
  <Application>Microsoft Office PowerPoint</Application>
  <PresentationFormat>On-screen Show (4:3)</PresentationFormat>
  <Paragraphs>279</Paragraphs>
  <Slides>51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Calibri</vt:lpstr>
      <vt:lpstr>Constantia</vt:lpstr>
      <vt:lpstr>Lucida Grande</vt:lpstr>
      <vt:lpstr>Wingdings</vt:lpstr>
      <vt:lpstr>Wingdings 2</vt:lpstr>
      <vt:lpstr>Flow</vt:lpstr>
      <vt:lpstr>John C Lundell, MD Anesthesiologist and Expert Witness</vt:lpstr>
      <vt:lpstr>Background</vt:lpstr>
      <vt:lpstr>They don’t pay us to put people to sleep, they pay us to wake them up again!</vt:lpstr>
      <vt:lpstr>Anesthetic Emergence</vt:lpstr>
      <vt:lpstr>Anesthetic Emergence Learning Objectives</vt:lpstr>
      <vt:lpstr>PowerPoint Presentation</vt:lpstr>
      <vt:lpstr>Where Does Emergence Occur?</vt:lpstr>
      <vt:lpstr>Emergence in PACU</vt:lpstr>
      <vt:lpstr>Simple Extubation Criteria</vt:lpstr>
      <vt:lpstr>Simple Extubation Criteria</vt:lpstr>
      <vt:lpstr>Simple Extubation Criteria</vt:lpstr>
      <vt:lpstr>PowerPoint Presentation</vt:lpstr>
      <vt:lpstr>Warm Enough not to shiver</vt:lpstr>
      <vt:lpstr>Warm Enough not to shiver</vt:lpstr>
      <vt:lpstr>Stealthily Adjust Thermostat</vt:lpstr>
      <vt:lpstr>Hypothermia Mechanism</vt:lpstr>
      <vt:lpstr>Shivering Treatment</vt:lpstr>
      <vt:lpstr>Simple Extubation Criteria</vt:lpstr>
      <vt:lpstr>PowerPoint Presentation</vt:lpstr>
      <vt:lpstr>Strong Enough</vt:lpstr>
      <vt:lpstr>Double Burst Stimulation</vt:lpstr>
      <vt:lpstr>Why 2 Twitches to Reverse?</vt:lpstr>
      <vt:lpstr>Team Musical Chairs Profound Blockade</vt:lpstr>
      <vt:lpstr>Team Musical Chairs Moderate Blockade</vt:lpstr>
      <vt:lpstr>Team Musical Chairs Fully Reversed</vt:lpstr>
      <vt:lpstr>Strong Enough to maintain their airway </vt:lpstr>
      <vt:lpstr>Residual Paralytic: Fish Out of Water</vt:lpstr>
      <vt:lpstr>Residual Paralytic</vt:lpstr>
      <vt:lpstr>Obese patient with Sleep Apnea</vt:lpstr>
      <vt:lpstr>Sugammadex ϒ-Cyclodextrin</vt:lpstr>
      <vt:lpstr>Sugammadex</vt:lpstr>
      <vt:lpstr>Simple Extubation Criteria</vt:lpstr>
      <vt:lpstr>PowerPoint Presentation</vt:lpstr>
      <vt:lpstr>Awake Enough to protect their airway</vt:lpstr>
      <vt:lpstr>Stage 1 Anesthesia (ETOH): Analgesia “Feeling no Pain”</vt:lpstr>
      <vt:lpstr>Stage 2: Excited/Aggressive “10 feet tall and bulletproof” </vt:lpstr>
      <vt:lpstr>Stage 3: Surgical Anesthesia “Out Cold”</vt:lpstr>
      <vt:lpstr>PowerPoint Presentation</vt:lpstr>
      <vt:lpstr>Recognizing Stage 2 during emergence </vt:lpstr>
      <vt:lpstr>Simple Extubation Criteria</vt:lpstr>
      <vt:lpstr>PowerPoint Presentation</vt:lpstr>
      <vt:lpstr>Comfortable Enough to cooperate</vt:lpstr>
      <vt:lpstr>The Three Wake Ups</vt:lpstr>
      <vt:lpstr>The Narcotic Wake Up</vt:lpstr>
      <vt:lpstr>Simple Extubation Criteria</vt:lpstr>
      <vt:lpstr>PowerPoint Presentation</vt:lpstr>
      <vt:lpstr>Prepped Enough to succeed </vt:lpstr>
      <vt:lpstr>Deep Extubation</vt:lpstr>
      <vt:lpstr>PowerPoint Presentation</vt:lpstr>
      <vt:lpstr>PowerPoint Presentation</vt:lpstr>
      <vt:lpstr>If you liked the lecture, look for the book it came from:  Anesthesia Basics for Perioperative Nurses  by John C. Lundell, MD  Available for pre order on Amazon  as paperback and eBook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Anesthetic Emergence</dc:title>
  <dc:creator>John Lundell</dc:creator>
  <cp:lastModifiedBy>CW1USER</cp:lastModifiedBy>
  <cp:revision>42</cp:revision>
  <dcterms:created xsi:type="dcterms:W3CDTF">2019-10-24T21:58:30Z</dcterms:created>
  <dcterms:modified xsi:type="dcterms:W3CDTF">2019-11-15T14:45:21Z</dcterms:modified>
</cp:coreProperties>
</file>