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3" r:id="rId4"/>
    <p:sldId id="260" r:id="rId5"/>
    <p:sldId id="261" r:id="rId6"/>
    <p:sldId id="262" r:id="rId7"/>
    <p:sldId id="257" r:id="rId8"/>
    <p:sldId id="264" r:id="rId9"/>
    <p:sldId id="265"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604" autoAdjust="0"/>
  </p:normalViewPr>
  <p:slideViewPr>
    <p:cSldViewPr snapToGrid="0">
      <p:cViewPr varScale="1">
        <p:scale>
          <a:sx n="84" d="100"/>
          <a:sy n="84" d="100"/>
        </p:scale>
        <p:origin x="149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33E0C-B5B2-4A27-AD10-8C29D84C4971}"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2BC7B-1EFA-4108-B3A4-9041D322170D}" type="slidenum">
              <a:rPr lang="en-US" smtClean="0"/>
              <a:t>‹#›</a:t>
            </a:fld>
            <a:endParaRPr lang="en-US"/>
          </a:p>
        </p:txBody>
      </p:sp>
    </p:spTree>
    <p:extLst>
      <p:ext uri="{BB962C8B-B14F-4D97-AF65-F5344CB8AC3E}">
        <p14:creationId xmlns:p14="http://schemas.microsoft.com/office/powerpoint/2010/main" val="317242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Clark electrode also basis</a:t>
            </a:r>
            <a:r>
              <a:rPr lang="en-US" baseline="0" dirty="0" smtClean="0"/>
              <a:t> for glucometer.</a:t>
            </a:r>
            <a:endParaRPr lang="en-US" dirty="0"/>
          </a:p>
        </p:txBody>
      </p:sp>
      <p:sp>
        <p:nvSpPr>
          <p:cNvPr id="4" name="Slide Number Placeholder 3"/>
          <p:cNvSpPr>
            <a:spLocks noGrp="1"/>
          </p:cNvSpPr>
          <p:nvPr>
            <p:ph type="sldNum" sz="quarter" idx="10"/>
          </p:nvPr>
        </p:nvSpPr>
        <p:spPr/>
        <p:txBody>
          <a:bodyPr/>
          <a:lstStyle/>
          <a:p>
            <a:fld id="{1892BC7B-1EFA-4108-B3A4-9041D322170D}" type="slidenum">
              <a:rPr lang="en-US" smtClean="0"/>
              <a:t>2</a:t>
            </a:fld>
            <a:endParaRPr lang="en-US"/>
          </a:p>
        </p:txBody>
      </p:sp>
    </p:spTree>
    <p:extLst>
      <p:ext uri="{BB962C8B-B14F-4D97-AF65-F5344CB8AC3E}">
        <p14:creationId xmlns:p14="http://schemas.microsoft.com/office/powerpoint/2010/main" val="413655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causes blood flow to increase. Oxygen diffuses across skin</a:t>
            </a:r>
            <a:r>
              <a:rPr lang="en-US" baseline="0" dirty="0" smtClean="0"/>
              <a:t> into sensor fluid. </a:t>
            </a:r>
          </a:p>
          <a:p>
            <a:endParaRPr lang="en-US" baseline="0" dirty="0" smtClean="0"/>
          </a:p>
          <a:p>
            <a:r>
              <a:rPr lang="en-US" baseline="0" dirty="0" smtClean="0"/>
              <a:t>Higher temperature will result in more vasodilation, more cell permeability to oxygen, and more right shift of the oxygen dissociation curve, which basically results in more oxygen being dumped into blood and being read as a high PO2. So calibration is important both prior to measurements on a patient and during measurements on a patient in wound care to provide a “reality check”. </a:t>
            </a:r>
            <a:endParaRPr lang="en-US" dirty="0"/>
          </a:p>
        </p:txBody>
      </p:sp>
      <p:sp>
        <p:nvSpPr>
          <p:cNvPr id="4" name="Slide Number Placeholder 3"/>
          <p:cNvSpPr>
            <a:spLocks noGrp="1"/>
          </p:cNvSpPr>
          <p:nvPr>
            <p:ph type="sldNum" sz="quarter" idx="10"/>
          </p:nvPr>
        </p:nvSpPr>
        <p:spPr/>
        <p:txBody>
          <a:bodyPr/>
          <a:lstStyle/>
          <a:p>
            <a:fld id="{1892BC7B-1EFA-4108-B3A4-9041D322170D}" type="slidenum">
              <a:rPr lang="en-US" smtClean="0"/>
              <a:t>3</a:t>
            </a:fld>
            <a:endParaRPr lang="en-US"/>
          </a:p>
        </p:txBody>
      </p:sp>
    </p:spTree>
    <p:extLst>
      <p:ext uri="{BB962C8B-B14F-4D97-AF65-F5344CB8AC3E}">
        <p14:creationId xmlns:p14="http://schemas.microsoft.com/office/powerpoint/2010/main" val="353909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Thicker skin means more cells will be in the way of diffusing gas and more cells will absorb</a:t>
            </a:r>
            <a:r>
              <a:rPr lang="en-US" baseline="0" dirty="0" smtClean="0"/>
              <a:t> oxygen. </a:t>
            </a:r>
            <a:endParaRPr lang="en-US" dirty="0"/>
          </a:p>
        </p:txBody>
      </p:sp>
      <p:sp>
        <p:nvSpPr>
          <p:cNvPr id="4" name="Slide Number Placeholder 3"/>
          <p:cNvSpPr>
            <a:spLocks noGrp="1"/>
          </p:cNvSpPr>
          <p:nvPr>
            <p:ph type="sldNum" sz="quarter" idx="10"/>
          </p:nvPr>
        </p:nvSpPr>
        <p:spPr/>
        <p:txBody>
          <a:bodyPr/>
          <a:lstStyle/>
          <a:p>
            <a:fld id="{1892BC7B-1EFA-4108-B3A4-9041D322170D}" type="slidenum">
              <a:rPr lang="en-US" smtClean="0"/>
              <a:t>4</a:t>
            </a:fld>
            <a:endParaRPr lang="en-US"/>
          </a:p>
        </p:txBody>
      </p:sp>
    </p:spTree>
    <p:extLst>
      <p:ext uri="{BB962C8B-B14F-4D97-AF65-F5344CB8AC3E}">
        <p14:creationId xmlns:p14="http://schemas.microsoft.com/office/powerpoint/2010/main" val="133357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65-90 mmHg O2 at chest site is normal. </a:t>
            </a:r>
          </a:p>
          <a:p>
            <a:endParaRPr lang="en-US" dirty="0" smtClean="0"/>
          </a:p>
          <a:p>
            <a:r>
              <a:rPr lang="en-US" dirty="0" smtClean="0"/>
              <a:t>Calibration</a:t>
            </a:r>
            <a:r>
              <a:rPr lang="en-US" baseline="0" dirty="0" smtClean="0"/>
              <a:t> of “low point” is by the machine, but should ideally be done with a nitrogen container. High point can be air if barometric pressure is known. </a:t>
            </a:r>
          </a:p>
          <a:p>
            <a:endParaRPr lang="en-US" baseline="0" dirty="0" smtClean="0"/>
          </a:p>
          <a:p>
            <a:r>
              <a:rPr lang="en-US" baseline="0" dirty="0" smtClean="0"/>
              <a:t>Not reaching 200 mmHg = 94% specific for failure to heal with HBOT. Reaching 400 mmHg 92% specific for healing with HBOT.</a:t>
            </a:r>
          </a:p>
          <a:p>
            <a:endParaRPr lang="en-US" baseline="0" dirty="0" smtClean="0"/>
          </a:p>
          <a:p>
            <a:r>
              <a:rPr lang="en-US" baseline="0" dirty="0" smtClean="0"/>
              <a:t>Sensitive to position due to volume shifting. </a:t>
            </a:r>
            <a:endParaRPr lang="en-US" dirty="0"/>
          </a:p>
        </p:txBody>
      </p:sp>
      <p:sp>
        <p:nvSpPr>
          <p:cNvPr id="4" name="Slide Number Placeholder 3"/>
          <p:cNvSpPr>
            <a:spLocks noGrp="1"/>
          </p:cNvSpPr>
          <p:nvPr>
            <p:ph type="sldNum" sz="quarter" idx="10"/>
          </p:nvPr>
        </p:nvSpPr>
        <p:spPr/>
        <p:txBody>
          <a:bodyPr/>
          <a:lstStyle/>
          <a:p>
            <a:fld id="{1892BC7B-1EFA-4108-B3A4-9041D322170D}" type="slidenum">
              <a:rPr lang="en-US" smtClean="0"/>
              <a:t>5</a:t>
            </a:fld>
            <a:endParaRPr lang="en-US"/>
          </a:p>
        </p:txBody>
      </p:sp>
    </p:spTree>
    <p:extLst>
      <p:ext uri="{BB962C8B-B14F-4D97-AF65-F5344CB8AC3E}">
        <p14:creationId xmlns:p14="http://schemas.microsoft.com/office/powerpoint/2010/main" val="151997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it’s</a:t>
            </a:r>
            <a:r>
              <a:rPr lang="en-US" baseline="0" dirty="0" smtClean="0"/>
              <a:t> done and why it’s done. How could it be done better. What details are left out </a:t>
            </a:r>
            <a:r>
              <a:rPr lang="en-US" baseline="0" smtClean="0"/>
              <a:t>or assumed. </a:t>
            </a:r>
            <a:endParaRPr lang="en-US"/>
          </a:p>
        </p:txBody>
      </p:sp>
      <p:sp>
        <p:nvSpPr>
          <p:cNvPr id="4" name="Slide Number Placeholder 3"/>
          <p:cNvSpPr>
            <a:spLocks noGrp="1"/>
          </p:cNvSpPr>
          <p:nvPr>
            <p:ph type="sldNum" sz="quarter" idx="10"/>
          </p:nvPr>
        </p:nvSpPr>
        <p:spPr/>
        <p:txBody>
          <a:bodyPr/>
          <a:lstStyle/>
          <a:p>
            <a:fld id="{1892BC7B-1EFA-4108-B3A4-9041D322170D}" type="slidenum">
              <a:rPr lang="en-US" smtClean="0"/>
              <a:t>6</a:t>
            </a:fld>
            <a:endParaRPr lang="en-US"/>
          </a:p>
        </p:txBody>
      </p:sp>
    </p:spTree>
    <p:extLst>
      <p:ext uri="{BB962C8B-B14F-4D97-AF65-F5344CB8AC3E}">
        <p14:creationId xmlns:p14="http://schemas.microsoft.com/office/powerpoint/2010/main" val="380065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Pulses bad. ABI / TBI and PVR together</a:t>
            </a:r>
            <a:r>
              <a:rPr lang="en-US" baseline="0" dirty="0" smtClean="0"/>
              <a:t> not bad, but hard to localize to a particular spot. Angiography good, but invasive and comes with dye and radiation load. Ultimately, this will be done if a large vessel blockage is the likely culprit. </a:t>
            </a:r>
          </a:p>
          <a:p>
            <a:endParaRPr lang="en-US" baseline="0" dirty="0" smtClean="0"/>
          </a:p>
          <a:p>
            <a:r>
              <a:rPr lang="en-US" baseline="0" dirty="0" smtClean="0"/>
              <a:t>TCOM is well studies in wounds re: prognosis, amputations level, HBO response. </a:t>
            </a:r>
            <a:endParaRPr lang="en-US" dirty="0" smtClean="0"/>
          </a:p>
        </p:txBody>
      </p:sp>
      <p:sp>
        <p:nvSpPr>
          <p:cNvPr id="4" name="Slide Number Placeholder 3"/>
          <p:cNvSpPr>
            <a:spLocks noGrp="1"/>
          </p:cNvSpPr>
          <p:nvPr>
            <p:ph type="sldNum" sz="quarter" idx="10"/>
          </p:nvPr>
        </p:nvSpPr>
        <p:spPr/>
        <p:txBody>
          <a:bodyPr/>
          <a:lstStyle/>
          <a:p>
            <a:fld id="{1892BC7B-1EFA-4108-B3A4-9041D322170D}" type="slidenum">
              <a:rPr lang="en-US" smtClean="0"/>
              <a:t>7</a:t>
            </a:fld>
            <a:endParaRPr lang="en-US"/>
          </a:p>
        </p:txBody>
      </p:sp>
    </p:spTree>
    <p:extLst>
      <p:ext uri="{BB962C8B-B14F-4D97-AF65-F5344CB8AC3E}">
        <p14:creationId xmlns:p14="http://schemas.microsoft.com/office/powerpoint/2010/main" val="354366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100 mmHg TcPO2 in chamber other factors come into play. More</a:t>
            </a:r>
            <a:r>
              <a:rPr lang="en-US" baseline="0" dirty="0" smtClean="0"/>
              <a:t> recent studies suggest that choosing compliant patients, those who will complete a full HBO protocol, can improve healing rates seen with HBOT </a:t>
            </a:r>
            <a:endParaRPr lang="en-US" dirty="0"/>
          </a:p>
        </p:txBody>
      </p:sp>
      <p:sp>
        <p:nvSpPr>
          <p:cNvPr id="4" name="Slide Number Placeholder 3"/>
          <p:cNvSpPr>
            <a:spLocks noGrp="1"/>
          </p:cNvSpPr>
          <p:nvPr>
            <p:ph type="sldNum" sz="quarter" idx="10"/>
          </p:nvPr>
        </p:nvSpPr>
        <p:spPr/>
        <p:txBody>
          <a:bodyPr/>
          <a:lstStyle/>
          <a:p>
            <a:fld id="{1892BC7B-1EFA-4108-B3A4-9041D322170D}" type="slidenum">
              <a:rPr lang="en-US" smtClean="0"/>
              <a:t>8</a:t>
            </a:fld>
            <a:endParaRPr lang="en-US"/>
          </a:p>
        </p:txBody>
      </p:sp>
    </p:spTree>
    <p:extLst>
      <p:ext uri="{BB962C8B-B14F-4D97-AF65-F5344CB8AC3E}">
        <p14:creationId xmlns:p14="http://schemas.microsoft.com/office/powerpoint/2010/main" val="101834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good review article</a:t>
            </a:r>
            <a:r>
              <a:rPr lang="en-US" baseline="0" dirty="0" smtClean="0"/>
              <a:t> by Smart, Bennett and Mitchell on TCOM values and their various uses in surgery and wound healing from DHM 2002. Old DHM articles are available for free.</a:t>
            </a:r>
            <a:endParaRPr lang="en-US" dirty="0"/>
          </a:p>
        </p:txBody>
      </p:sp>
      <p:sp>
        <p:nvSpPr>
          <p:cNvPr id="4" name="Slide Number Placeholder 3"/>
          <p:cNvSpPr>
            <a:spLocks noGrp="1"/>
          </p:cNvSpPr>
          <p:nvPr>
            <p:ph type="sldNum" sz="quarter" idx="10"/>
          </p:nvPr>
        </p:nvSpPr>
        <p:spPr/>
        <p:txBody>
          <a:bodyPr/>
          <a:lstStyle/>
          <a:p>
            <a:fld id="{1892BC7B-1EFA-4108-B3A4-9041D322170D}" type="slidenum">
              <a:rPr lang="en-US" smtClean="0"/>
              <a:t>9</a:t>
            </a:fld>
            <a:endParaRPr lang="en-US"/>
          </a:p>
        </p:txBody>
      </p:sp>
    </p:spTree>
    <p:extLst>
      <p:ext uri="{BB962C8B-B14F-4D97-AF65-F5344CB8AC3E}">
        <p14:creationId xmlns:p14="http://schemas.microsoft.com/office/powerpoint/2010/main" val="395922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Absorbs</a:t>
            </a:r>
            <a:r>
              <a:rPr lang="en-US" baseline="0" dirty="0" smtClean="0"/>
              <a:t> c</a:t>
            </a:r>
            <a:r>
              <a:rPr lang="en-US" dirty="0" smtClean="0"/>
              <a:t>ertain frequencies</a:t>
            </a:r>
            <a:r>
              <a:rPr lang="en-US" baseline="0" dirty="0" smtClean="0"/>
              <a:t> and by a certain amount. </a:t>
            </a:r>
          </a:p>
          <a:p>
            <a:endParaRPr lang="en-US" baseline="0" dirty="0" smtClean="0"/>
          </a:p>
          <a:p>
            <a:r>
              <a:rPr lang="en-US" baseline="0" dirty="0" smtClean="0"/>
              <a:t>Implementation cost: consider the cost of implementing something like a new EMR. Even if an EMR existed that’s 20x better than what we have today, would it be worth it to make the switch? </a:t>
            </a:r>
          </a:p>
        </p:txBody>
      </p:sp>
      <p:sp>
        <p:nvSpPr>
          <p:cNvPr id="4" name="Slide Number Placeholder 3"/>
          <p:cNvSpPr>
            <a:spLocks noGrp="1"/>
          </p:cNvSpPr>
          <p:nvPr>
            <p:ph type="sldNum" sz="quarter" idx="10"/>
          </p:nvPr>
        </p:nvSpPr>
        <p:spPr/>
        <p:txBody>
          <a:bodyPr/>
          <a:lstStyle/>
          <a:p>
            <a:fld id="{1892BC7B-1EFA-4108-B3A4-9041D322170D}" type="slidenum">
              <a:rPr lang="en-US" smtClean="0"/>
              <a:t>10</a:t>
            </a:fld>
            <a:endParaRPr lang="en-US"/>
          </a:p>
        </p:txBody>
      </p:sp>
    </p:spTree>
    <p:extLst>
      <p:ext uri="{BB962C8B-B14F-4D97-AF65-F5344CB8AC3E}">
        <p14:creationId xmlns:p14="http://schemas.microsoft.com/office/powerpoint/2010/main" val="274041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B90DB9-4239-4F4B-87E0-AB65866ACA8B}"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178447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90DB9-4239-4F4B-87E0-AB65866ACA8B}"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236369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90DB9-4239-4F4B-87E0-AB65866ACA8B}"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380764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90DB9-4239-4F4B-87E0-AB65866ACA8B}"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346300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90DB9-4239-4F4B-87E0-AB65866ACA8B}"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89691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B90DB9-4239-4F4B-87E0-AB65866ACA8B}"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382211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B90DB9-4239-4F4B-87E0-AB65866ACA8B}"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155239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B90DB9-4239-4F4B-87E0-AB65866ACA8B}"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236201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90DB9-4239-4F4B-87E0-AB65866ACA8B}"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141927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90DB9-4239-4F4B-87E0-AB65866ACA8B}"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335131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90DB9-4239-4F4B-87E0-AB65866ACA8B}"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391A1-DC15-4509-9B15-063C6A1BC7BD}" type="slidenum">
              <a:rPr lang="en-US" smtClean="0"/>
              <a:t>‹#›</a:t>
            </a:fld>
            <a:endParaRPr lang="en-US"/>
          </a:p>
        </p:txBody>
      </p:sp>
    </p:spTree>
    <p:extLst>
      <p:ext uri="{BB962C8B-B14F-4D97-AF65-F5344CB8AC3E}">
        <p14:creationId xmlns:p14="http://schemas.microsoft.com/office/powerpoint/2010/main" val="344564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90DB9-4239-4F4B-87E0-AB65866ACA8B}" type="datetimeFigureOut">
              <a:rPr lang="en-US" smtClean="0"/>
              <a:t>10/31/2019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391A1-DC15-4509-9B15-063C6A1BC7BD}" type="slidenum">
              <a:rPr lang="en-US" smtClean="0"/>
              <a:t>‹#›</a:t>
            </a:fld>
            <a:endParaRPr lang="en-US"/>
          </a:p>
        </p:txBody>
      </p:sp>
    </p:spTree>
    <p:extLst>
      <p:ext uri="{BB962C8B-B14F-4D97-AF65-F5344CB8AC3E}">
        <p14:creationId xmlns:p14="http://schemas.microsoft.com/office/powerpoint/2010/main" val="210613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4351"/>
            <a:ext cx="9144000" cy="971549"/>
          </a:xfrm>
        </p:spPr>
        <p:txBody>
          <a:bodyPr/>
          <a:lstStyle/>
          <a:p>
            <a:r>
              <a:rPr lang="en-US" dirty="0" smtClean="0"/>
              <a:t>TCOM</a:t>
            </a:r>
            <a:endParaRPr lang="en-US" dirty="0"/>
          </a:p>
        </p:txBody>
      </p:sp>
      <p:sp>
        <p:nvSpPr>
          <p:cNvPr id="3" name="Subtitle 2"/>
          <p:cNvSpPr>
            <a:spLocks noGrp="1"/>
          </p:cNvSpPr>
          <p:nvPr>
            <p:ph type="subTitle" idx="1"/>
          </p:nvPr>
        </p:nvSpPr>
        <p:spPr>
          <a:xfrm>
            <a:off x="1524000" y="5829300"/>
            <a:ext cx="9144000" cy="857250"/>
          </a:xfrm>
        </p:spPr>
        <p:txBody>
          <a:bodyPr>
            <a:normAutofit lnSpcReduction="10000"/>
          </a:bodyPr>
          <a:lstStyle/>
          <a:p>
            <a:r>
              <a:rPr lang="en-US" dirty="0" smtClean="0"/>
              <a:t>Aurel Mihai MD</a:t>
            </a:r>
          </a:p>
          <a:p>
            <a:r>
              <a:rPr lang="en-US" dirty="0" smtClean="0"/>
              <a:t>November 5</a:t>
            </a:r>
            <a:r>
              <a:rPr lang="en-US" baseline="30000" dirty="0" smtClean="0"/>
              <a:t>th</a:t>
            </a:r>
            <a:r>
              <a:rPr lang="en-US" dirty="0" smtClean="0"/>
              <a:t>, 2019</a:t>
            </a:r>
            <a:endParaRPr lang="en-US" dirty="0"/>
          </a:p>
        </p:txBody>
      </p:sp>
      <p:pic>
        <p:nvPicPr>
          <p:cNvPr id="4" name="Picture 3"/>
          <p:cNvPicPr>
            <a:picLocks noChangeAspect="1"/>
          </p:cNvPicPr>
          <p:nvPr/>
        </p:nvPicPr>
        <p:blipFill rotWithShape="1">
          <a:blip r:embed="rId2"/>
          <a:srcRect l="27562" t="20166" r="34844" b="20167"/>
          <a:stretch/>
        </p:blipFill>
        <p:spPr>
          <a:xfrm>
            <a:off x="3804285" y="1485900"/>
            <a:ext cx="4583430" cy="4091940"/>
          </a:xfrm>
          <a:prstGeom prst="rect">
            <a:avLst/>
          </a:prstGeom>
        </p:spPr>
      </p:pic>
    </p:spTree>
    <p:extLst>
      <p:ext uri="{BB962C8B-B14F-4D97-AF65-F5344CB8AC3E}">
        <p14:creationId xmlns:p14="http://schemas.microsoft.com/office/powerpoint/2010/main" val="405628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than Clark?</a:t>
            </a:r>
            <a:endParaRPr lang="en-US" dirty="0"/>
          </a:p>
        </p:txBody>
      </p:sp>
      <p:sp>
        <p:nvSpPr>
          <p:cNvPr id="3" name="Content Placeholder 2"/>
          <p:cNvSpPr>
            <a:spLocks noGrp="1"/>
          </p:cNvSpPr>
          <p:nvPr>
            <p:ph idx="1"/>
          </p:nvPr>
        </p:nvSpPr>
        <p:spPr>
          <a:xfrm>
            <a:off x="838200" y="1825624"/>
            <a:ext cx="5608320" cy="4826635"/>
          </a:xfrm>
        </p:spPr>
        <p:txBody>
          <a:bodyPr>
            <a:normAutofit lnSpcReduction="10000"/>
          </a:bodyPr>
          <a:lstStyle/>
          <a:p>
            <a:r>
              <a:rPr lang="en-US" dirty="0" smtClean="0"/>
              <a:t>Oxygen absorbs light in a predictable manner.</a:t>
            </a:r>
          </a:p>
          <a:p>
            <a:r>
              <a:rPr lang="en-US" dirty="0" smtClean="0"/>
              <a:t>Not a new idea, but sensors getting better and smaller.</a:t>
            </a:r>
          </a:p>
          <a:p>
            <a:r>
              <a:rPr lang="en-US" dirty="0" smtClean="0"/>
              <a:t>Planar sensors for large area</a:t>
            </a:r>
          </a:p>
          <a:p>
            <a:r>
              <a:rPr lang="en-US" dirty="0" err="1" smtClean="0"/>
              <a:t>Nanosensors</a:t>
            </a:r>
            <a:r>
              <a:rPr lang="en-US" dirty="0" smtClean="0"/>
              <a:t> available too</a:t>
            </a:r>
          </a:p>
          <a:p>
            <a:pPr lvl="1"/>
            <a:r>
              <a:rPr lang="en-US" dirty="0" smtClean="0"/>
              <a:t>Put them IN the wound?</a:t>
            </a:r>
          </a:p>
          <a:p>
            <a:r>
              <a:rPr lang="en-US" dirty="0" smtClean="0"/>
              <a:t>Already used in some gas analyzers and cardiac surgical monitors</a:t>
            </a:r>
          </a:p>
          <a:p>
            <a:r>
              <a:rPr lang="en-US" dirty="0" smtClean="0"/>
              <a:t>$$$, commercial development, implementation costs…</a:t>
            </a:r>
          </a:p>
          <a:p>
            <a:endParaRPr lang="en-US" dirty="0"/>
          </a:p>
        </p:txBody>
      </p:sp>
      <p:pic>
        <p:nvPicPr>
          <p:cNvPr id="4" name="Picture 3"/>
          <p:cNvPicPr>
            <a:picLocks noChangeAspect="1"/>
          </p:cNvPicPr>
          <p:nvPr/>
        </p:nvPicPr>
        <p:blipFill rotWithShape="1">
          <a:blip r:embed="rId3"/>
          <a:srcRect l="5250" t="32499" r="57344" b="19834"/>
          <a:stretch/>
        </p:blipFill>
        <p:spPr>
          <a:xfrm>
            <a:off x="6446520" y="1543050"/>
            <a:ext cx="5667492" cy="4062413"/>
          </a:xfrm>
          <a:prstGeom prst="rect">
            <a:avLst/>
          </a:prstGeom>
        </p:spPr>
      </p:pic>
    </p:spTree>
    <p:extLst>
      <p:ext uri="{BB962C8B-B14F-4D97-AF65-F5344CB8AC3E}">
        <p14:creationId xmlns:p14="http://schemas.microsoft.com/office/powerpoint/2010/main" val="399119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1781" t="18833" r="29875" b="15000"/>
          <a:stretch/>
        </p:blipFill>
        <p:spPr>
          <a:xfrm>
            <a:off x="6204489" y="365125"/>
            <a:ext cx="5987511" cy="5811838"/>
          </a:xfrm>
          <a:prstGeom prst="rect">
            <a:avLst/>
          </a:prstGeom>
        </p:spPr>
      </p:pic>
      <p:sp>
        <p:nvSpPr>
          <p:cNvPr id="2" name="Title 1"/>
          <p:cNvSpPr>
            <a:spLocks noGrp="1"/>
          </p:cNvSpPr>
          <p:nvPr>
            <p:ph type="title"/>
          </p:nvPr>
        </p:nvSpPr>
        <p:spPr/>
        <p:txBody>
          <a:bodyPr/>
          <a:lstStyle/>
          <a:p>
            <a:r>
              <a:rPr lang="en-US" dirty="0" smtClean="0"/>
              <a:t>In the beginning…</a:t>
            </a:r>
            <a:endParaRPr lang="en-US" dirty="0"/>
          </a:p>
        </p:txBody>
      </p:sp>
      <p:sp>
        <p:nvSpPr>
          <p:cNvPr id="3" name="Content Placeholder 2"/>
          <p:cNvSpPr>
            <a:spLocks noGrp="1"/>
          </p:cNvSpPr>
          <p:nvPr>
            <p:ph idx="1"/>
          </p:nvPr>
        </p:nvSpPr>
        <p:spPr>
          <a:xfrm>
            <a:off x="838200" y="1825625"/>
            <a:ext cx="5448300" cy="4351338"/>
          </a:xfrm>
        </p:spPr>
        <p:txBody>
          <a:bodyPr/>
          <a:lstStyle/>
          <a:p>
            <a:r>
              <a:rPr lang="en-US" dirty="0" smtClean="0"/>
              <a:t>Leland Clark invents electrode that can sense oxygen tension.</a:t>
            </a:r>
          </a:p>
          <a:p>
            <a:r>
              <a:rPr lang="en-US" dirty="0" smtClean="0"/>
              <a:t>Oxygen “absorbs” electrons, becoming reduced.</a:t>
            </a:r>
          </a:p>
          <a:p>
            <a:r>
              <a:rPr lang="en-US" dirty="0" smtClean="0"/>
              <a:t>Voltage change proportional to oxygen content. </a:t>
            </a:r>
          </a:p>
          <a:p>
            <a:r>
              <a:rPr lang="en-US" dirty="0" smtClean="0"/>
              <a:t>Electrolyte solution is blood.</a:t>
            </a:r>
          </a:p>
          <a:p>
            <a:r>
              <a:rPr lang="en-US" dirty="0" smtClean="0"/>
              <a:t>This is an invasive procedure.</a:t>
            </a:r>
          </a:p>
          <a:p>
            <a:endParaRPr lang="en-US" dirty="0" smtClean="0"/>
          </a:p>
        </p:txBody>
      </p:sp>
    </p:spTree>
    <p:extLst>
      <p:ext uri="{BB962C8B-B14F-4D97-AF65-F5344CB8AC3E}">
        <p14:creationId xmlns:p14="http://schemas.microsoft.com/office/powerpoint/2010/main" val="351950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bit later…</a:t>
            </a:r>
            <a:endParaRPr lang="en-US" dirty="0"/>
          </a:p>
        </p:txBody>
      </p:sp>
      <p:sp>
        <p:nvSpPr>
          <p:cNvPr id="3" name="Content Placeholder 2"/>
          <p:cNvSpPr>
            <a:spLocks noGrp="1"/>
          </p:cNvSpPr>
          <p:nvPr>
            <p:ph idx="1"/>
          </p:nvPr>
        </p:nvSpPr>
        <p:spPr>
          <a:xfrm>
            <a:off x="838200" y="1825625"/>
            <a:ext cx="5745480" cy="4351338"/>
          </a:xfrm>
        </p:spPr>
        <p:txBody>
          <a:bodyPr/>
          <a:lstStyle/>
          <a:p>
            <a:r>
              <a:rPr lang="en-US" dirty="0" smtClean="0"/>
              <a:t>Re-developed in the early 1970s for non-invasive monitoring of newborn arterial oxygen tension. </a:t>
            </a:r>
          </a:p>
          <a:p>
            <a:r>
              <a:rPr lang="en-US" dirty="0" smtClean="0"/>
              <a:t>Fluid filled electrode applied to skin.</a:t>
            </a:r>
          </a:p>
          <a:p>
            <a:r>
              <a:rPr lang="en-US" dirty="0" smtClean="0"/>
              <a:t>Skin heated to ~43C.</a:t>
            </a:r>
          </a:p>
          <a:p>
            <a:r>
              <a:rPr lang="en-US" dirty="0" smtClean="0"/>
              <a:t>Capillaries “arterialized”.</a:t>
            </a:r>
          </a:p>
          <a:p>
            <a:r>
              <a:rPr lang="en-US" dirty="0" smtClean="0"/>
              <a:t>Oxygen equilibrates between capillaries and sensor.</a:t>
            </a:r>
          </a:p>
          <a:p>
            <a:r>
              <a:rPr lang="en-US" dirty="0" smtClean="0"/>
              <a:t>Electrode oxygen content analyzed.</a:t>
            </a:r>
          </a:p>
          <a:p>
            <a:endParaRPr lang="en-US" dirty="0" smtClean="0"/>
          </a:p>
          <a:p>
            <a:endParaRPr lang="en-US" dirty="0" smtClean="0"/>
          </a:p>
        </p:txBody>
      </p:sp>
      <p:pic>
        <p:nvPicPr>
          <p:cNvPr id="1026" name="Picture 2" descr="Transcutaneous oxygen measurement with PeriFlux 6000 tcp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40" y="1626050"/>
            <a:ext cx="5548566" cy="392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9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Adapted for Adult ICU?</a:t>
            </a:r>
            <a:endParaRPr lang="en-US" dirty="0"/>
          </a:p>
        </p:txBody>
      </p:sp>
      <p:sp>
        <p:nvSpPr>
          <p:cNvPr id="3" name="Content Placeholder 2"/>
          <p:cNvSpPr>
            <a:spLocks noGrp="1"/>
          </p:cNvSpPr>
          <p:nvPr>
            <p:ph idx="1"/>
          </p:nvPr>
        </p:nvSpPr>
        <p:spPr/>
        <p:txBody>
          <a:bodyPr/>
          <a:lstStyle/>
          <a:p>
            <a:r>
              <a:rPr lang="en-US" dirty="0" smtClean="0"/>
              <a:t>Thicker skin in adults gives slightly lower transcutaneous reading in relation to the true arterial pressure.</a:t>
            </a:r>
          </a:p>
          <a:p>
            <a:r>
              <a:rPr lang="en-US" dirty="0" smtClean="0"/>
              <a:t>Equilibration slightly slower.</a:t>
            </a:r>
          </a:p>
          <a:p>
            <a:r>
              <a:rPr lang="en-US" dirty="0" smtClean="0"/>
              <a:t>Anything that disrupts local perfusion will decrease the transcutaneous measurement:</a:t>
            </a:r>
          </a:p>
          <a:p>
            <a:pPr lvl="1"/>
            <a:r>
              <a:rPr lang="en-US" dirty="0" smtClean="0"/>
              <a:t>Hypotension</a:t>
            </a:r>
          </a:p>
          <a:p>
            <a:pPr lvl="1"/>
            <a:r>
              <a:rPr lang="en-US" dirty="0" smtClean="0"/>
              <a:t>Hypothermia</a:t>
            </a:r>
          </a:p>
          <a:p>
            <a:pPr lvl="1"/>
            <a:r>
              <a:rPr lang="en-US" sz="3600" dirty="0" smtClean="0">
                <a:solidFill>
                  <a:srgbClr val="FF0000"/>
                </a:solidFill>
              </a:rPr>
              <a:t>Arteriopathy</a:t>
            </a:r>
            <a:endParaRPr lang="en-US" sz="3600" dirty="0">
              <a:solidFill>
                <a:srgbClr val="FF0000"/>
              </a:solidFill>
            </a:endParaRPr>
          </a:p>
        </p:txBody>
      </p:sp>
    </p:spTree>
    <p:extLst>
      <p:ext uri="{BB962C8B-B14F-4D97-AF65-F5344CB8AC3E}">
        <p14:creationId xmlns:p14="http://schemas.microsoft.com/office/powerpoint/2010/main" val="111273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TCOM Repurposed</a:t>
            </a:r>
            <a:endParaRPr lang="en-US" dirty="0"/>
          </a:p>
        </p:txBody>
      </p:sp>
      <p:sp>
        <p:nvSpPr>
          <p:cNvPr id="3" name="Content Placeholder 2"/>
          <p:cNvSpPr>
            <a:spLocks noGrp="1"/>
          </p:cNvSpPr>
          <p:nvPr>
            <p:ph idx="1"/>
          </p:nvPr>
        </p:nvSpPr>
        <p:spPr/>
        <p:txBody>
          <a:bodyPr>
            <a:normAutofit/>
          </a:bodyPr>
          <a:lstStyle/>
          <a:p>
            <a:r>
              <a:rPr lang="en-US" dirty="0" smtClean="0"/>
              <a:t>Not great for adult ICU, but great for wound care.</a:t>
            </a:r>
          </a:p>
          <a:p>
            <a:r>
              <a:rPr lang="en-US" dirty="0" smtClean="0"/>
              <a:t>Use a presumed </a:t>
            </a:r>
            <a:r>
              <a:rPr lang="en-US" dirty="0" err="1" smtClean="0"/>
              <a:t>normovascular</a:t>
            </a:r>
            <a:r>
              <a:rPr lang="en-US" dirty="0" smtClean="0"/>
              <a:t> site as a control.</a:t>
            </a:r>
          </a:p>
          <a:p>
            <a:r>
              <a:rPr lang="en-US" dirty="0" smtClean="0"/>
              <a:t>Test </a:t>
            </a:r>
            <a:r>
              <a:rPr lang="en-US" dirty="0" err="1" smtClean="0"/>
              <a:t>peri</a:t>
            </a:r>
            <a:r>
              <a:rPr lang="en-US" dirty="0" smtClean="0"/>
              <a:t>-wound sites for relative oxygen tension.</a:t>
            </a:r>
          </a:p>
          <a:p>
            <a:r>
              <a:rPr lang="en-US" dirty="0" smtClean="0"/>
              <a:t>Oxygen tension above 40 mmHg adequate for wound healing.</a:t>
            </a:r>
          </a:p>
          <a:p>
            <a:r>
              <a:rPr lang="en-US" dirty="0" smtClean="0"/>
              <a:t>In chamber 200 mmHg is adequate response to hyperbarics</a:t>
            </a:r>
            <a:r>
              <a:rPr lang="en-US" dirty="0" smtClean="0"/>
              <a:t>.*</a:t>
            </a:r>
          </a:p>
          <a:p>
            <a:pPr marL="457200" lvl="1" indent="0">
              <a:buNone/>
            </a:pPr>
            <a:r>
              <a:rPr lang="en-US" dirty="0" smtClean="0"/>
              <a:t>* Mainly Fife’s data. More shortly…</a:t>
            </a:r>
            <a:endParaRPr lang="en-US" dirty="0" smtClean="0"/>
          </a:p>
          <a:p>
            <a:r>
              <a:rPr lang="en-US" dirty="0" smtClean="0"/>
              <a:t>Very sensitive to position!</a:t>
            </a:r>
          </a:p>
          <a:p>
            <a:r>
              <a:rPr lang="en-US" dirty="0" smtClean="0"/>
              <a:t>For chronic smokers getting TCOM shortly after smoking may give accurate representation of true oxygen tension.</a:t>
            </a:r>
          </a:p>
          <a:p>
            <a:endParaRPr lang="en-US" dirty="0" smtClean="0"/>
          </a:p>
          <a:p>
            <a:endParaRPr lang="en-US" dirty="0"/>
          </a:p>
        </p:txBody>
      </p:sp>
    </p:spTree>
    <p:extLst>
      <p:ext uri="{BB962C8B-B14F-4D97-AF65-F5344CB8AC3E}">
        <p14:creationId xmlns:p14="http://schemas.microsoft.com/office/powerpoint/2010/main" val="328258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&amp; Variability</a:t>
            </a:r>
            <a:endParaRPr lang="en-US" dirty="0"/>
          </a:p>
        </p:txBody>
      </p:sp>
      <p:sp>
        <p:nvSpPr>
          <p:cNvPr id="3" name="Content Placeholder 2"/>
          <p:cNvSpPr>
            <a:spLocks noGrp="1"/>
          </p:cNvSpPr>
          <p:nvPr>
            <p:ph idx="1"/>
          </p:nvPr>
        </p:nvSpPr>
        <p:spPr/>
        <p:txBody>
          <a:bodyPr/>
          <a:lstStyle/>
          <a:p>
            <a:r>
              <a:rPr lang="en-US" dirty="0" smtClean="0"/>
              <a:t>Oxygen content of air is 20.9%, but varies slightly with atmospheric conditions including humidity and pressure.</a:t>
            </a:r>
          </a:p>
          <a:p>
            <a:r>
              <a:rPr lang="en-US" dirty="0" smtClean="0"/>
              <a:t>More humidity = more water vapor displacing oxygen</a:t>
            </a:r>
          </a:p>
          <a:p>
            <a:r>
              <a:rPr lang="en-US" dirty="0" smtClean="0"/>
              <a:t>Higher atmospheric pressure = higher partial pressure of oxygen in atmosphere =  high partial pressure of oxygen in blood</a:t>
            </a:r>
          </a:p>
          <a:p>
            <a:r>
              <a:rPr lang="en-US" dirty="0" smtClean="0"/>
              <a:t>Calibration requires two points. Ideally both with gas exposure.</a:t>
            </a:r>
            <a:endParaRPr lang="en-US" dirty="0"/>
          </a:p>
        </p:txBody>
      </p:sp>
    </p:spTree>
    <p:extLst>
      <p:ext uri="{BB962C8B-B14F-4D97-AF65-F5344CB8AC3E}">
        <p14:creationId xmlns:p14="http://schemas.microsoft.com/office/powerpoint/2010/main" val="99781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TCOM?</a:t>
            </a:r>
            <a:endParaRPr lang="en-US" dirty="0"/>
          </a:p>
        </p:txBody>
      </p:sp>
      <p:sp>
        <p:nvSpPr>
          <p:cNvPr id="3" name="Content Placeholder 2"/>
          <p:cNvSpPr>
            <a:spLocks noGrp="1"/>
          </p:cNvSpPr>
          <p:nvPr>
            <p:ph idx="1"/>
          </p:nvPr>
        </p:nvSpPr>
        <p:spPr/>
        <p:txBody>
          <a:bodyPr/>
          <a:lstStyle/>
          <a:p>
            <a:r>
              <a:rPr lang="en-US" dirty="0" smtClean="0"/>
              <a:t>Not the only way to assess vascular status…</a:t>
            </a:r>
          </a:p>
          <a:p>
            <a:pPr lvl="1"/>
            <a:r>
              <a:rPr lang="en-US" dirty="0" smtClean="0"/>
              <a:t>Pulses</a:t>
            </a:r>
          </a:p>
          <a:p>
            <a:pPr lvl="1"/>
            <a:r>
              <a:rPr lang="en-US" dirty="0" smtClean="0"/>
              <a:t>ABI / TBI</a:t>
            </a:r>
          </a:p>
          <a:p>
            <a:pPr lvl="1"/>
            <a:r>
              <a:rPr lang="en-US" dirty="0" smtClean="0"/>
              <a:t>Pulse volume recording</a:t>
            </a:r>
          </a:p>
          <a:p>
            <a:pPr lvl="1"/>
            <a:r>
              <a:rPr lang="en-US" dirty="0" smtClean="0"/>
              <a:t>Skin temperature</a:t>
            </a:r>
          </a:p>
          <a:p>
            <a:pPr lvl="1"/>
            <a:r>
              <a:rPr lang="en-US" dirty="0" smtClean="0"/>
              <a:t>Spectroscopy</a:t>
            </a:r>
          </a:p>
          <a:p>
            <a:pPr lvl="1"/>
            <a:r>
              <a:rPr lang="en-US" dirty="0" smtClean="0"/>
              <a:t>Skin perfusion pressure</a:t>
            </a:r>
          </a:p>
          <a:p>
            <a:pPr lvl="1"/>
            <a:r>
              <a:rPr lang="en-US" dirty="0" smtClean="0"/>
              <a:t>Angiography (MR or CT)</a:t>
            </a:r>
          </a:p>
        </p:txBody>
      </p:sp>
    </p:spTree>
    <p:extLst>
      <p:ext uri="{BB962C8B-B14F-4D97-AF65-F5344CB8AC3E}">
        <p14:creationId xmlns:p14="http://schemas.microsoft.com/office/powerpoint/2010/main" val="280269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Fife et al 2002 Article</a:t>
            </a:r>
            <a:endParaRPr lang="en-US" dirty="0"/>
          </a:p>
        </p:txBody>
      </p:sp>
      <p:sp>
        <p:nvSpPr>
          <p:cNvPr id="3" name="Content Placeholder 2"/>
          <p:cNvSpPr>
            <a:spLocks noGrp="1"/>
          </p:cNvSpPr>
          <p:nvPr>
            <p:ph idx="1"/>
          </p:nvPr>
        </p:nvSpPr>
        <p:spPr/>
        <p:txBody>
          <a:bodyPr/>
          <a:lstStyle/>
          <a:p>
            <a:r>
              <a:rPr lang="en-US" dirty="0" smtClean="0"/>
              <a:t>The predictive value of transcutaneous oxygen tension measurement in diabetic lower extremity ulcers treated with hyperbaric oxygen therapy: a retrospective analysis of 1144 patients</a:t>
            </a:r>
          </a:p>
          <a:p>
            <a:r>
              <a:rPr lang="en-US" dirty="0" smtClean="0"/>
              <a:t>TcPO2 on air at sea level has no predictive value.</a:t>
            </a:r>
          </a:p>
          <a:p>
            <a:r>
              <a:rPr lang="en-US" dirty="0" smtClean="0"/>
              <a:t>Oxygen at sea level and oxygen increase not much better.</a:t>
            </a:r>
          </a:p>
          <a:p>
            <a:r>
              <a:rPr lang="en-US" dirty="0" smtClean="0"/>
              <a:t>In chamber &lt; 100 mmHg = 90% failure rate</a:t>
            </a:r>
          </a:p>
          <a:p>
            <a:r>
              <a:rPr lang="en-US" dirty="0" smtClean="0"/>
              <a:t>&gt; 100 mmHg? No sharp cut-off. Possibly other confounders.</a:t>
            </a:r>
          </a:p>
        </p:txBody>
      </p:sp>
    </p:spTree>
    <p:extLst>
      <p:ext uri="{BB962C8B-B14F-4D97-AF65-F5344CB8AC3E}">
        <p14:creationId xmlns:p14="http://schemas.microsoft.com/office/powerpoint/2010/main" val="330948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food for thought…</a:t>
            </a:r>
            <a:endParaRPr lang="en-US" dirty="0"/>
          </a:p>
        </p:txBody>
      </p:sp>
      <p:sp>
        <p:nvSpPr>
          <p:cNvPr id="3" name="Content Placeholder 2"/>
          <p:cNvSpPr>
            <a:spLocks noGrp="1"/>
          </p:cNvSpPr>
          <p:nvPr>
            <p:ph idx="1"/>
          </p:nvPr>
        </p:nvSpPr>
        <p:spPr/>
        <p:txBody>
          <a:bodyPr/>
          <a:lstStyle/>
          <a:p>
            <a:r>
              <a:rPr lang="en-US" dirty="0" smtClean="0"/>
              <a:t>Ennis et al 2018 publication “Impact of HBO on More Advanced Wagner 3 and 4 DFUs: Matching Therapy to Specific Wound Conditions” reports 56% wound healing with HBO…</a:t>
            </a:r>
          </a:p>
          <a:p>
            <a:r>
              <a:rPr lang="en-US" dirty="0" smtClean="0"/>
              <a:t>But 75% for subset of patients who completed prescribed protocol!</a:t>
            </a:r>
          </a:p>
          <a:p>
            <a:r>
              <a:rPr lang="en-US" dirty="0" err="1" smtClean="0"/>
              <a:t>Heyboer</a:t>
            </a:r>
            <a:r>
              <a:rPr lang="en-US" dirty="0" smtClean="0"/>
              <a:t> et al 2018 publication “Use of in-chamber TCOM to determine optimal treatment pressure in patients undergoing HBOT” reports using TCOMs to “titrate” pressure. </a:t>
            </a:r>
          </a:p>
          <a:p>
            <a:pPr lvl="1"/>
            <a:r>
              <a:rPr lang="en-US" dirty="0" smtClean="0"/>
              <a:t>If &gt; 250 mmHg achieved at 2.0 ATA, 70% healing rate. </a:t>
            </a:r>
          </a:p>
          <a:p>
            <a:pPr lvl="1"/>
            <a:r>
              <a:rPr lang="en-US" dirty="0" smtClean="0"/>
              <a:t>If &gt; 250 mmHg achieved at 2.4 ATA, 33% healing rate.</a:t>
            </a:r>
          </a:p>
          <a:p>
            <a:pPr lvl="1"/>
            <a:r>
              <a:rPr lang="en-US" dirty="0" smtClean="0"/>
              <a:t>If &lt; 250 mmHg, 11% and 14% respectively.</a:t>
            </a:r>
          </a:p>
        </p:txBody>
      </p:sp>
    </p:spTree>
    <p:extLst>
      <p:ext uri="{BB962C8B-B14F-4D97-AF65-F5344CB8AC3E}">
        <p14:creationId xmlns:p14="http://schemas.microsoft.com/office/powerpoint/2010/main" val="33433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958</Words>
  <Application>Microsoft Office PowerPoint</Application>
  <PresentationFormat>Widescreen</PresentationFormat>
  <Paragraphs>97</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TCOM</vt:lpstr>
      <vt:lpstr>In the beginning…</vt:lpstr>
      <vt:lpstr>A little bit later…</vt:lpstr>
      <vt:lpstr>Adapted for Adult ICU?</vt:lpstr>
      <vt:lpstr>TCOM Repurposed</vt:lpstr>
      <vt:lpstr>Calibration &amp; Variability</vt:lpstr>
      <vt:lpstr>Why TCOM?</vt:lpstr>
      <vt:lpstr>Fife et al 2002 Article</vt:lpstr>
      <vt:lpstr>More food for thought…</vt:lpstr>
      <vt:lpstr>Better than Clark?</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TCOM</dc:title>
  <dc:creator>Aurel Mihai</dc:creator>
  <cp:lastModifiedBy>Aurel Mihai</cp:lastModifiedBy>
  <cp:revision>38</cp:revision>
  <dcterms:created xsi:type="dcterms:W3CDTF">2019-10-02T18:54:28Z</dcterms:created>
  <dcterms:modified xsi:type="dcterms:W3CDTF">2019-10-31T12:28:28Z</dcterms:modified>
</cp:coreProperties>
</file>