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377600" cy="329184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B29"/>
    <a:srgbClr val="117149"/>
    <a:srgbClr val="0C3C2B"/>
    <a:srgbClr val="0E4431"/>
    <a:srgbClr val="2C4037"/>
    <a:srgbClr val="7FB89D"/>
    <a:srgbClr val="FFFFB9"/>
    <a:srgbClr val="D6AD00"/>
    <a:srgbClr val="FFF2B9"/>
    <a:srgbClr val="FFE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0000" autoAdjust="0"/>
  </p:normalViewPr>
  <p:slideViewPr>
    <p:cSldViewPr>
      <p:cViewPr varScale="1">
        <p:scale>
          <a:sx n="27" d="100"/>
          <a:sy n="27" d="100"/>
        </p:scale>
        <p:origin x="752" y="272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2260F8-6E50-415C-BE9E-06DD96B6C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4388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68B538-91A5-43C4-81F4-6A8A850B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9B817-900A-42DA-9F5B-1CF6A224CB3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2"/>
            <a:ext cx="419709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0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3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0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A4B9-AE67-4B41-A006-822603FAB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318270"/>
            <a:ext cx="111099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318270"/>
            <a:ext cx="325069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C8A2-321F-4BB0-B83A-AF4EC3FE87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B528-D5A9-4F7D-A35F-E7E0F96FC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2"/>
            <a:ext cx="4197096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9"/>
            <a:ext cx="41970960" cy="7200898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0722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145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217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29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362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435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507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0579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0E54-F734-4C41-8475-F6E1994B9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7680967"/>
            <a:ext cx="2180844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7680967"/>
            <a:ext cx="2180844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81FB-E078-47B9-8CDA-BD3E6A489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368542"/>
            <a:ext cx="2181701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0439400"/>
            <a:ext cx="2181701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43" y="7368542"/>
            <a:ext cx="2182558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43" y="10439400"/>
            <a:ext cx="2182558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B0B-7DA4-48EE-ADAE-60B1231C0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9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BF92-7781-4C10-BDC0-FCEACAA6D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0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95-BA97-465A-9757-AAE2FECE61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3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8" y="1310640"/>
            <a:ext cx="16244890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7"/>
            <a:ext cx="27603450" cy="28094942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8" y="6888487"/>
            <a:ext cx="16244890" cy="22517102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/>
          <a:lstStyle>
            <a:lvl1pPr marL="0" indent="0">
              <a:buNone/>
              <a:defRPr sz="16500"/>
            </a:lvl1pPr>
            <a:lvl2pPr marL="2350722" indent="0">
              <a:buNone/>
              <a:defRPr sz="14400"/>
            </a:lvl2pPr>
            <a:lvl3pPr marL="4701450" indent="0">
              <a:buNone/>
              <a:defRPr sz="12300"/>
            </a:lvl3pPr>
            <a:lvl4pPr marL="7052172" indent="0">
              <a:buNone/>
              <a:defRPr sz="10300"/>
            </a:lvl4pPr>
            <a:lvl5pPr marL="9402900" indent="0">
              <a:buNone/>
              <a:defRPr sz="10300"/>
            </a:lvl5pPr>
            <a:lvl6pPr marL="11753623" indent="0">
              <a:buNone/>
              <a:defRPr sz="10300"/>
            </a:lvl6pPr>
            <a:lvl7pPr marL="14104350" indent="0">
              <a:buNone/>
              <a:defRPr sz="10300"/>
            </a:lvl7pPr>
            <a:lvl8pPr marL="16455073" indent="0">
              <a:buNone/>
              <a:defRPr sz="10300"/>
            </a:lvl8pPr>
            <a:lvl9pPr marL="1880579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863338"/>
          </a:xfrm>
        </p:spPr>
        <p:txBody>
          <a:bodyPr/>
          <a:lstStyle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D064-D272-4F77-BF5E-838F087FE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  <a:prstGeom prst="rect">
            <a:avLst/>
          </a:prstGeom>
        </p:spPr>
        <p:txBody>
          <a:bodyPr vert="horz" lIns="470144" tIns="235072" rIns="470144" bIns="23507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7"/>
            <a:ext cx="44439840" cy="21724622"/>
          </a:xfrm>
          <a:prstGeom prst="rect">
            <a:avLst/>
          </a:prstGeom>
        </p:spPr>
        <p:txBody>
          <a:bodyPr vert="horz" lIns="470144" tIns="235072" rIns="470144" bIns="2350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2"/>
            <a:ext cx="11521440" cy="17526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2"/>
            <a:ext cx="15636240" cy="17526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2"/>
            <a:ext cx="11521440" cy="17526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4CA9-AB69-4799-BD9C-D601988CF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7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2350722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044" indent="-1763044" algn="l" defTabSz="2350722" rtl="0" eaLnBrk="1" latinLnBrk="0" hangingPunct="1">
        <a:spcBef>
          <a:spcPct val="20000"/>
        </a:spcBef>
        <a:buFont typeface="Arial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928" indent="-1469200" algn="l" defTabSz="2350722" rtl="0" eaLnBrk="1" latinLnBrk="0" hangingPunct="1">
        <a:spcBef>
          <a:spcPct val="20000"/>
        </a:spcBef>
        <a:buFont typeface="Arial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6811" indent="-1175361" algn="l" defTabSz="235072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539" indent="-1175361" algn="l" defTabSz="2350722" rtl="0" eaLnBrk="1" latinLnBrk="0" hangingPunct="1">
        <a:spcBef>
          <a:spcPct val="20000"/>
        </a:spcBef>
        <a:buFont typeface="Arial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8261" indent="-1175361" algn="l" defTabSz="2350722" rtl="0" eaLnBrk="1" latinLnBrk="0" hangingPunct="1">
        <a:spcBef>
          <a:spcPct val="20000"/>
        </a:spcBef>
        <a:buFont typeface="Arial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28984" indent="-1175361" algn="l" defTabSz="2350722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9711" indent="-1175361" algn="l" defTabSz="2350722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0434" indent="-1175361" algn="l" defTabSz="2350722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1156" indent="-1175361" algn="l" defTabSz="2350722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0722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450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2172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900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3623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4350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5073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05795" algn="l" defTabSz="2350722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abn.alabama.gov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alabamapublichealth.gov/" TargetMode="External"/><Relationship Id="rId12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ensus.gov/topics/population.html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tiff"/><Relationship Id="rId4" Type="http://schemas.openxmlformats.org/officeDocument/2006/relationships/image" Target="../media/image2.png"/><Relationship Id="rId9" Type="http://schemas.openxmlformats.org/officeDocument/2006/relationships/hyperlink" Target="https://alnahn.nursingnetwork.com/" TargetMode="External"/><Relationship Id="rId1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379260" y="20271454"/>
            <a:ext cx="30888104" cy="11325747"/>
            <a:chOff x="-14116505" y="2998847"/>
            <a:chExt cx="29941884" cy="13109398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1083106" y="9722653"/>
              <a:ext cx="14742273" cy="6385592"/>
            </a:xfrm>
            <a:prstGeom prst="roundRect">
              <a:avLst>
                <a:gd name="adj" fmla="val 4027"/>
              </a:avLst>
            </a:prstGeom>
            <a:solidFill>
              <a:srgbClr val="7FB89D">
                <a:alpha val="3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389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ound Same Side Corner Rectangle 48"/>
            <p:cNvSpPr/>
            <p:nvPr/>
          </p:nvSpPr>
          <p:spPr>
            <a:xfrm>
              <a:off x="962891" y="6480803"/>
              <a:ext cx="14806581" cy="2998784"/>
            </a:xfrm>
            <a:prstGeom prst="round2SameRect">
              <a:avLst>
                <a:gd name="adj1" fmla="val 25309"/>
                <a:gd name="adj2" fmla="val 0"/>
              </a:avLst>
            </a:prstGeom>
            <a:solidFill>
              <a:srgbClr val="117149">
                <a:alpha val="7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450265" y="8666912"/>
              <a:ext cx="14935200" cy="27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br>
                <a:rPr lang="en-US" sz="8800" dirty="0">
                  <a:solidFill>
                    <a:schemeClr val="bg1"/>
                  </a:solidFill>
                </a:rPr>
              </a:b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14116505" y="2998847"/>
              <a:ext cx="13182600" cy="153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8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878354" y="8041176"/>
            <a:ext cx="15518503" cy="14798091"/>
            <a:chOff x="818046" y="7618211"/>
            <a:chExt cx="15146801" cy="12379174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1029647" y="10091385"/>
              <a:ext cx="14935200" cy="9906000"/>
            </a:xfrm>
            <a:prstGeom prst="roundRect">
              <a:avLst>
                <a:gd name="adj" fmla="val 4027"/>
              </a:avLst>
            </a:prstGeom>
            <a:solidFill>
              <a:srgbClr val="7FB89D">
                <a:alpha val="3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389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ound Same Side Corner Rectangle 43"/>
            <p:cNvSpPr/>
            <p:nvPr/>
          </p:nvSpPr>
          <p:spPr>
            <a:xfrm>
              <a:off x="818046" y="7618211"/>
              <a:ext cx="15051749" cy="2057400"/>
            </a:xfrm>
            <a:prstGeom prst="round2SameRect">
              <a:avLst>
                <a:gd name="adj1" fmla="val 25309"/>
                <a:gd name="adj2" fmla="val 0"/>
              </a:avLst>
            </a:prstGeom>
            <a:solidFill>
              <a:srgbClr val="117149">
                <a:alpha val="7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9647" y="8018392"/>
              <a:ext cx="14935200" cy="110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</a:rPr>
                <a:t>Alabama Chapter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659602" y="8066726"/>
            <a:ext cx="16262229" cy="11626848"/>
            <a:chOff x="657304" y="7366322"/>
            <a:chExt cx="16083283" cy="152761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767961" y="13886194"/>
              <a:ext cx="15764992" cy="8756248"/>
            </a:xfrm>
            <a:prstGeom prst="roundRect">
              <a:avLst>
                <a:gd name="adj" fmla="val 4027"/>
              </a:avLst>
            </a:prstGeom>
            <a:solidFill>
              <a:srgbClr val="7FB89D">
                <a:alpha val="3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7389813"/>
              <a:r>
                <a:rPr lang="en-US" dirty="0"/>
                <a:t>	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>
            <a:xfrm>
              <a:off x="657304" y="7366322"/>
              <a:ext cx="16083283" cy="6091735"/>
            </a:xfrm>
            <a:prstGeom prst="round2SameRect">
              <a:avLst>
                <a:gd name="adj1" fmla="val 25309"/>
                <a:gd name="adj2" fmla="val 0"/>
              </a:avLst>
            </a:prstGeom>
            <a:solidFill>
              <a:srgbClr val="117149">
                <a:alpha val="7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09738" y="8014394"/>
              <a:ext cx="14484271" cy="567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</a:rPr>
                <a:t>Nationally Ranking Health Issues</a:t>
              </a:r>
              <a:br>
                <a:rPr lang="en-US" sz="8000" dirty="0">
                  <a:solidFill>
                    <a:schemeClr val="bg1"/>
                  </a:solidFill>
                </a:rPr>
              </a:br>
              <a:r>
                <a:rPr lang="en-US" sz="7200" dirty="0">
                  <a:solidFill>
                    <a:schemeClr val="bg1"/>
                  </a:solidFill>
                </a:rPr>
                <a:t>    How Does Alabama Compare?</a:t>
              </a:r>
            </a:p>
            <a:p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76987" y="13423364"/>
              <a:ext cx="1318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552180" y="20012280"/>
            <a:ext cx="16234702" cy="12216756"/>
            <a:chOff x="1447800" y="7923611"/>
            <a:chExt cx="15337999" cy="1790794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1850599" y="12237206"/>
              <a:ext cx="14935200" cy="13594345"/>
            </a:xfrm>
            <a:prstGeom prst="roundRect">
              <a:avLst>
                <a:gd name="adj" fmla="val 4027"/>
              </a:avLst>
            </a:prstGeom>
            <a:solidFill>
              <a:srgbClr val="7FB89D">
                <a:alpha val="3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389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1771038" y="7923611"/>
              <a:ext cx="15001676" cy="3779995"/>
            </a:xfrm>
            <a:prstGeom prst="round2SameRect">
              <a:avLst>
                <a:gd name="adj1" fmla="val 25309"/>
                <a:gd name="adj2" fmla="val 0"/>
              </a:avLst>
            </a:prstGeom>
            <a:solidFill>
              <a:srgbClr val="117149">
                <a:alpha val="7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49289" y="8403532"/>
              <a:ext cx="14935200" cy="338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dirty="0">
                  <a:solidFill>
                    <a:schemeClr val="bg1"/>
                  </a:solidFill>
                </a:rPr>
                <a:t>30 Year Trend of Minority</a:t>
              </a:r>
            </a:p>
            <a:p>
              <a:pPr algn="ctr"/>
              <a:r>
                <a:rPr lang="en-US" sz="7000" dirty="0">
                  <a:solidFill>
                    <a:schemeClr val="bg1"/>
                  </a:solidFill>
                </a:rPr>
                <a:t> Nurse Growth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47800" y="10744200"/>
              <a:ext cx="13182600" cy="97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9296400"/>
            <a:ext cx="4937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1523" tIns="110762" rIns="221523" bIns="110762" anchor="ctr"/>
          <a:lstStyle/>
          <a:p>
            <a:pPr algn="ctr" defTabSz="7597775"/>
            <a:r>
              <a:rPr lang="en-US" sz="8200" dirty="0"/>
              <a:t>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" y="-26078"/>
            <a:ext cx="49377600" cy="6943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209800"/>
            <a:ext cx="463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97775"/>
            <a:r>
              <a:rPr lang="en-US" altLang="en-US" sz="13000" dirty="0">
                <a:solidFill>
                  <a:schemeClr val="bg1"/>
                </a:solidFill>
              </a:rPr>
              <a:t>TITLE</a:t>
            </a:r>
            <a:endParaRPr lang="en-US" sz="13000" dirty="0">
              <a:solidFill>
                <a:schemeClr val="bg1"/>
              </a:solidFill>
            </a:endParaRPr>
          </a:p>
          <a:p>
            <a:pPr algn="ctr" defTabSz="7597775"/>
            <a:r>
              <a:rPr lang="en-US" altLang="en-US" sz="9000" b="1" dirty="0">
                <a:solidFill>
                  <a:schemeClr val="bg1"/>
                </a:solidFill>
              </a:rPr>
              <a:t>Author</a:t>
            </a:r>
          </a:p>
          <a:p>
            <a:pPr algn="ctr" defTabSz="7597775"/>
            <a:r>
              <a:rPr lang="en-US" altLang="en-US" b="1" dirty="0">
                <a:solidFill>
                  <a:schemeClr val="bg1"/>
                </a:solidFill>
              </a:rPr>
              <a:t>University of Alabama at Birmingham School of Nursing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15277" y="8251322"/>
            <a:ext cx="18212914" cy="10518783"/>
            <a:chOff x="-1212292" y="7589478"/>
            <a:chExt cx="17359747" cy="1209289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212255" y="10396780"/>
              <a:ext cx="14935200" cy="9285594"/>
            </a:xfrm>
            <a:prstGeom prst="roundRect">
              <a:avLst>
                <a:gd name="adj" fmla="val 4027"/>
              </a:avLst>
            </a:prstGeom>
            <a:solidFill>
              <a:srgbClr val="7FB89D">
                <a:alpha val="3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7389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1143000" y="7589478"/>
              <a:ext cx="14935200" cy="2545123"/>
            </a:xfrm>
            <a:prstGeom prst="round2SameRect">
              <a:avLst>
                <a:gd name="adj1" fmla="val 25309"/>
                <a:gd name="adj2" fmla="val 0"/>
              </a:avLst>
            </a:prstGeom>
            <a:solidFill>
              <a:srgbClr val="117149">
                <a:alpha val="7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212292" y="8508302"/>
              <a:ext cx="14935201" cy="211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br>
                <a:rPr lang="en-US" sz="8000" dirty="0">
                  <a:solidFill>
                    <a:schemeClr val="bg1"/>
                  </a:solidFill>
                </a:rPr>
              </a:b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72358" y="11214322"/>
              <a:ext cx="14362234" cy="817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	</a:t>
              </a:r>
              <a:r>
                <a:rPr lang="en-US" sz="6600" dirty="0"/>
                <a:t>NAHN is committed to advancing the health in Hispanic communities and to lead, promote and advocate the educational, professional, and leadership opportunities for Hispanic nurses.</a:t>
              </a:r>
              <a:br>
                <a:rPr lang="en-US" sz="6000" dirty="0"/>
              </a:br>
              <a:endParaRPr lang="en-US" sz="60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1" y="-488079"/>
            <a:ext cx="49352319" cy="8242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8034" y="12225645"/>
            <a:ext cx="14593434" cy="9192999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12" name="Rectangle 11"/>
          <p:cNvSpPr/>
          <p:nvPr/>
        </p:nvSpPr>
        <p:spPr>
          <a:xfrm>
            <a:off x="1289247" y="8467837"/>
            <a:ext cx="109071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        Mission and Goals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14010" y="26447744"/>
            <a:ext cx="148828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/>
              <a:t>4,887,900 (2018)</a:t>
            </a:r>
            <a:br>
              <a:rPr lang="en-US" dirty="0"/>
            </a:br>
            <a:endParaRPr lang="en-US" sz="6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/>
              <a:t>195,500 Hispanics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US Census estimate of projected residential population for 2018 </a:t>
            </a:r>
          </a:p>
          <a:p>
            <a:r>
              <a:rPr lang="en-US" sz="3600" dirty="0">
                <a:hlinkClick r:id="rId6"/>
              </a:rPr>
              <a:t>https://www.census.gov/topics/population.html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34025472" y="14142110"/>
            <a:ext cx="143968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Hypertension            		41.9%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Obesity 	           	 	36.3%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Physical Inactivity   		32.0%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Diabetes Mellitus    		14.1%</a:t>
            </a:r>
          </a:p>
          <a:p>
            <a:endParaRPr lang="en-US" dirty="0"/>
          </a:p>
          <a:p>
            <a:r>
              <a:rPr lang="en-US" sz="3600" dirty="0">
                <a:hlinkClick r:id="rId7"/>
              </a:rPr>
              <a:t>alabamapublichealth.gov</a:t>
            </a:r>
            <a:r>
              <a:rPr lang="en-US" sz="3600" dirty="0"/>
              <a:t> (2018)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651" y="19130446"/>
            <a:ext cx="16006963" cy="1241380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694822" y="19502822"/>
            <a:ext cx="10932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dirty="0">
                <a:solidFill>
                  <a:schemeClr val="bg1"/>
                </a:solidFill>
              </a:rPr>
              <a:t>Alabama Registered Nurse </a:t>
            </a:r>
          </a:p>
          <a:p>
            <a:pPr lvl="0" algn="ctr"/>
            <a:r>
              <a:rPr lang="en-US" sz="70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733" y="24287187"/>
            <a:ext cx="11235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185172" y="30246210"/>
            <a:ext cx="484389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																	</a:t>
            </a:r>
          </a:p>
          <a:p>
            <a:endParaRPr lang="en-US" b="1" dirty="0"/>
          </a:p>
          <a:p>
            <a:r>
              <a:rPr lang="en-US" b="1" dirty="0"/>
              <a:t>		@ Alabama National Association of Hispanic Nurses	Home Page- </a:t>
            </a:r>
            <a:r>
              <a:rPr lang="en-US" dirty="0">
                <a:hlinkClick r:id="rId9"/>
              </a:rPr>
              <a:t>https://alnahn.nursingnetwork.com/</a:t>
            </a:r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8437F-F465-6341-94E8-62893FD95625}"/>
              </a:ext>
            </a:extLst>
          </p:cNvPr>
          <p:cNvSpPr txBox="1"/>
          <p:nvPr/>
        </p:nvSpPr>
        <p:spPr>
          <a:xfrm>
            <a:off x="1363303" y="23376246"/>
            <a:ext cx="13615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Registered Nurses in Alabama:	83,354</a:t>
            </a:r>
          </a:p>
          <a:p>
            <a:r>
              <a:rPr lang="en-US" dirty="0"/>
              <a:t>(As of Aug. 1</a:t>
            </a:r>
            <a:r>
              <a:rPr lang="en-US" baseline="30000" dirty="0"/>
              <a:t>st</a:t>
            </a:r>
            <a:r>
              <a:rPr lang="en-US" dirty="0"/>
              <a:t> 2019)</a:t>
            </a:r>
            <a:endParaRPr lang="en-US" sz="4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1A474-1C84-364F-BB23-8771653B1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172" y="31782384"/>
            <a:ext cx="1509650" cy="745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093324-6C46-B740-891D-0CABAF030C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28827" y="23246500"/>
            <a:ext cx="11457926" cy="8351376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A9CC7A-C16E-9A4B-9148-3CC5EA89B8A4}"/>
              </a:ext>
            </a:extLst>
          </p:cNvPr>
          <p:cNvSpPr txBox="1"/>
          <p:nvPr/>
        </p:nvSpPr>
        <p:spPr>
          <a:xfrm>
            <a:off x="35128826" y="31621068"/>
            <a:ext cx="604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Ruggles S, et al. (2010)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1AAC3A-B46C-7D4B-A901-ECA57F5391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87304" y="14319726"/>
            <a:ext cx="4398305" cy="2975324"/>
          </a:xfrm>
          <a:prstGeom prst="rect">
            <a:avLst/>
          </a:prstGeom>
          <a:effectLst>
            <a:outerShdw dist="38100" sx="1000" sy="1000" algn="tl" rotWithShape="0">
              <a:prstClr val="black"/>
            </a:outerShdw>
            <a:softEdge rad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9D3787-D1F1-E84E-A769-6326D369434B}"/>
              </a:ext>
            </a:extLst>
          </p:cNvPr>
          <p:cNvSpPr txBox="1"/>
          <p:nvPr/>
        </p:nvSpPr>
        <p:spPr>
          <a:xfrm>
            <a:off x="1470075" y="26061309"/>
            <a:ext cx="13843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Hispanic Registered Nurses: 1,214 </a:t>
            </a:r>
          </a:p>
          <a:p>
            <a:r>
              <a:rPr lang="en-US" sz="6000" dirty="0"/>
              <a:t>(</a:t>
            </a:r>
            <a:r>
              <a:rPr lang="en-US" dirty="0"/>
              <a:t>As of last licensing renewal period. Dec 2016)</a:t>
            </a:r>
            <a:endParaRPr lang="en-US" sz="6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C2815-335F-944F-81E5-71F32ABA206B}"/>
              </a:ext>
            </a:extLst>
          </p:cNvPr>
          <p:cNvSpPr txBox="1"/>
          <p:nvPr/>
        </p:nvSpPr>
        <p:spPr>
          <a:xfrm>
            <a:off x="1146608" y="30126411"/>
            <a:ext cx="874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13"/>
              </a:rPr>
              <a:t>http://www.abn.alabama.gov/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8E6EF7-CF2A-B542-A4D9-2ECBC21C6E60}"/>
              </a:ext>
            </a:extLst>
          </p:cNvPr>
          <p:cNvSpPr txBox="1"/>
          <p:nvPr/>
        </p:nvSpPr>
        <p:spPr>
          <a:xfrm>
            <a:off x="18609626" y="24067299"/>
            <a:ext cx="1174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Alabama Population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BB8BED-2B27-E24E-BCFF-0F6970500B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00232" y="-530976"/>
            <a:ext cx="11424440" cy="6719491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6405</TotalTime>
  <Words>81</Words>
  <Application>Microsoft Macintosh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LART from my Heart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Template 54 x 36</dc:title>
  <dc:creator>Lauren Antia</dc:creator>
  <cp:lastModifiedBy>Laserna, Tiffany Lianna (Campus)</cp:lastModifiedBy>
  <cp:revision>79</cp:revision>
  <cp:lastPrinted>2006-04-04T19:25:10Z</cp:lastPrinted>
  <dcterms:created xsi:type="dcterms:W3CDTF">2004-07-27T19:46:06Z</dcterms:created>
  <dcterms:modified xsi:type="dcterms:W3CDTF">2019-08-01T19:51:55Z</dcterms:modified>
</cp:coreProperties>
</file>