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334" r:id="rId3"/>
    <p:sldId id="332" r:id="rId4"/>
    <p:sldId id="375" r:id="rId5"/>
    <p:sldId id="376" r:id="rId6"/>
    <p:sldId id="377" r:id="rId7"/>
    <p:sldId id="380" r:id="rId8"/>
    <p:sldId id="378" r:id="rId9"/>
    <p:sldId id="381" r:id="rId10"/>
    <p:sldId id="379" r:id="rId11"/>
    <p:sldId id="370" r:id="rId12"/>
    <p:sldId id="372" r:id="rId13"/>
    <p:sldId id="374" r:id="rId14"/>
    <p:sldId id="3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9249" autoAdjust="0"/>
  </p:normalViewPr>
  <p:slideViewPr>
    <p:cSldViewPr snapToGrid="0">
      <p:cViewPr>
        <p:scale>
          <a:sx n="100" d="100"/>
          <a:sy n="100" d="100"/>
        </p:scale>
        <p:origin x="-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72BB6-893C-4F70-A4EF-4D9F767CA1B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921FD-669D-410D-BB40-8BEB7F6F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921FD-669D-410D-BB40-8BEB7F6F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algn="just"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just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just"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DB25DB8-94EB-4BFD-BCA8-53128D7C84EC}" type="slidenum">
              <a:rPr lang="en-US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September 20,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977900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41338" y="293688"/>
            <a:ext cx="53149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800" b="1" smtClean="0">
                <a:solidFill>
                  <a:srgbClr val="000000"/>
                </a:solidFill>
              </a:rPr>
              <a:t>Connect with DPH</a:t>
            </a:r>
            <a:endParaRPr lang="en-US" altLang="en-US" smtClean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10338"/>
            <a:ext cx="9144000" cy="34766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Users\ABCohen\AppData\Local\Microsoft\Windows\Temporary Internet Files\Content.IE5\43RR80EE\Twitter_bird_logo_2012.svg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354138"/>
            <a:ext cx="631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BCohen\AppData\Local\Microsoft\Windows\Temporary Internet Files\Content.IE5\75V1FWE6\LinkedIn_logo_initials[1]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424113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17688" y="1401763"/>
            <a:ext cx="691515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smtClean="0"/>
              <a:t>@MassDPH</a:t>
            </a:r>
          </a:p>
          <a:p>
            <a:pPr>
              <a:defRPr/>
            </a:pPr>
            <a:endParaRPr lang="en-US" altLang="en-US" sz="3600" smtClean="0"/>
          </a:p>
          <a:p>
            <a:pPr>
              <a:defRPr/>
            </a:pPr>
            <a:r>
              <a:rPr lang="en-US" altLang="en-US" sz="3600" smtClean="0"/>
              <a:t>Massachusetts Department of Public Health</a:t>
            </a:r>
          </a:p>
          <a:p>
            <a:pPr>
              <a:defRPr/>
            </a:pPr>
            <a:endParaRPr lang="en-US" altLang="en-US" sz="3600" smtClean="0"/>
          </a:p>
          <a:p>
            <a:pPr>
              <a:defRPr/>
            </a:pPr>
            <a:r>
              <a:rPr lang="en-US" altLang="en-US" sz="3600" smtClean="0"/>
              <a:t>DPH blog</a:t>
            </a:r>
          </a:p>
          <a:p>
            <a:pPr>
              <a:defRPr/>
            </a:pPr>
            <a:r>
              <a:rPr lang="en-US" altLang="en-US" sz="2800" smtClean="0"/>
              <a:t>https://blog.mass.gov/publichealth</a:t>
            </a:r>
          </a:p>
          <a:p>
            <a:pPr>
              <a:defRPr/>
            </a:pPr>
            <a:endParaRPr lang="en-US" altLang="en-US" sz="3600" smtClean="0"/>
          </a:p>
          <a:p>
            <a:pPr>
              <a:defRPr/>
            </a:pPr>
            <a:r>
              <a:rPr lang="en-US" altLang="en-US" sz="3600" smtClean="0"/>
              <a:t>www.mass.gov/dph</a:t>
            </a:r>
          </a:p>
        </p:txBody>
      </p:sp>
      <p:pic>
        <p:nvPicPr>
          <p:cNvPr id="8" name="Picture 4" descr="C:\Users\ABCohen\AppData\Local\Microsoft\Windows\Temporary Internet Files\Content.Outlook\L5IST9YM\DPHLogo_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886325"/>
            <a:ext cx="900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597275"/>
            <a:ext cx="847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7488" y="6492875"/>
            <a:ext cx="2052637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sz="1200">
                <a:solidFill>
                  <a:srgbClr val="464646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fld id="{C3A7E7AC-F812-4A08-AB72-3E1BDA3B6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8" y="6510338"/>
            <a:ext cx="2862262" cy="338137"/>
          </a:xfrm>
        </p:spPr>
        <p:txBody>
          <a:bodyPr rtlCol="0" anchor="ctr"/>
          <a:lstStyle>
            <a:lvl1pPr algn="l">
              <a:defRPr sz="1000">
                <a:solidFill>
                  <a:srgbClr val="464646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Massachusetts Department of Public Health       </a:t>
            </a:r>
            <a:r>
              <a:rPr lang="en-US" err="1"/>
              <a:t>mass.gov</a:t>
            </a:r>
            <a:r>
              <a:rPr lang="en-US"/>
              <a:t>/</a:t>
            </a:r>
            <a:r>
              <a:rPr lang="en-US" err="1"/>
              <a:t>dph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136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September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43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April 28, 2017</a:t>
            </a:r>
            <a:endParaRPr lang="en-US" dirty="0"/>
          </a:p>
        </p:txBody>
      </p:sp>
      <p:pic>
        <p:nvPicPr>
          <p:cNvPr id="9" name="Picture 4" descr="DPH Logo - Blue w-shado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12" y="9160"/>
            <a:ext cx="911381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b/topic/testing/healthcareworkers.htm?s_cid=fb-cdctb-00067" TargetMode="External"/><Relationship Id="rId2" Type="http://schemas.openxmlformats.org/officeDocument/2006/relationships/hyperlink" Target="http://www.mass.gov/tuberculo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tb/topic/infectioncontrol/healthcarepersonnel-faq.htm" TargetMode="External"/><Relationship Id="rId4" Type="http://schemas.openxmlformats.org/officeDocument/2006/relationships/hyperlink" Target="https://www.cdc.gov/mmwr/preview/mmwrhtml/rr5417a1.htm?s_cid=rr5417a1_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149" y="790575"/>
            <a:ext cx="6029325" cy="150495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TB </a:t>
            </a:r>
            <a:r>
              <a:rPr lang="en-US" sz="2800" b="1" dirty="0"/>
              <a:t>Testing for Health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Care Personnel</a:t>
            </a:r>
            <a:br>
              <a:rPr lang="en-US" sz="2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Modern Approach to TB Screening</a:t>
            </a:r>
            <a:endParaRPr lang="en-US" sz="2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5048250"/>
            <a:ext cx="7124700" cy="12954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900" dirty="0" smtClean="0"/>
          </a:p>
          <a:p>
            <a:pPr algn="ctr"/>
            <a:r>
              <a:rPr lang="en-US" sz="2200" dirty="0" smtClean="0"/>
              <a:t>Pat Iyer, MSN, RN, BC</a:t>
            </a:r>
          </a:p>
          <a:p>
            <a:pPr algn="ctr"/>
            <a:r>
              <a:rPr lang="en-US" sz="2200" dirty="0" smtClean="0"/>
              <a:t>Massachusetts Department of Public Health</a:t>
            </a:r>
            <a:endParaRPr lang="en-US" sz="2200" dirty="0"/>
          </a:p>
          <a:p>
            <a:pPr algn="ctr"/>
            <a:r>
              <a:rPr lang="en-US" sz="2200" dirty="0" smtClean="0"/>
              <a:t>September 2019</a:t>
            </a: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16" y="2582870"/>
            <a:ext cx="4443984" cy="218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Closing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CDC and the National TB Controllers Association </a:t>
            </a:r>
            <a:r>
              <a:rPr lang="en-US" dirty="0" smtClean="0"/>
              <a:t>released updated recommendations</a:t>
            </a:r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/>
              <a:t>TB screening, testing, and treatment of </a:t>
            </a:r>
            <a:r>
              <a:rPr lang="en-US" dirty="0" smtClean="0"/>
              <a:t>HCP on </a:t>
            </a:r>
            <a:r>
              <a:rPr lang="en-US" dirty="0"/>
              <a:t>May 17, </a:t>
            </a:r>
            <a:r>
              <a:rPr lang="en-US" dirty="0" smtClean="0"/>
              <a:t>2019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Insufficient evidence to assess incidence and transmission of TB disease among </a:t>
            </a:r>
            <a:r>
              <a:rPr lang="en-US" dirty="0" smtClean="0"/>
              <a:t>HCP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U.S. </a:t>
            </a:r>
            <a:r>
              <a:rPr lang="en-US" dirty="0" smtClean="0"/>
              <a:t>HCP </a:t>
            </a:r>
            <a:r>
              <a:rPr lang="en-US" dirty="0"/>
              <a:t>should be screened for TB upon hire (i.e., preplacement).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Additional evaluation for TB disease as needed.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Annual TB testing of </a:t>
            </a:r>
            <a:r>
              <a:rPr lang="en-US" dirty="0" smtClean="0"/>
              <a:t>HCP is</a:t>
            </a:r>
            <a:r>
              <a:rPr lang="en-US" dirty="0"/>
              <a:t> </a:t>
            </a:r>
            <a:r>
              <a:rPr lang="en-US" b="1" dirty="0"/>
              <a:t>not</a:t>
            </a:r>
            <a:r>
              <a:rPr lang="en-US" dirty="0"/>
              <a:t> recommended unless there is a known exposure or ongoing transmission at a healthcare facility.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Annual TB education for all </a:t>
            </a:r>
            <a:r>
              <a:rPr lang="en-US" dirty="0" smtClean="0"/>
              <a:t>HCP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These updated recommendations are part of the </a:t>
            </a:r>
            <a:r>
              <a:rPr lang="en-US" dirty="0"/>
              <a:t>Guidelines for Preventing the Transmission of </a:t>
            </a:r>
            <a:r>
              <a:rPr lang="en-US" i="1" dirty="0"/>
              <a:t>Mycobacterium tuberculosis</a:t>
            </a:r>
            <a:r>
              <a:rPr lang="en-US" dirty="0"/>
              <a:t> in Health-Care Settings, 2005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3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52600"/>
            <a:ext cx="41433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Helvetica" pitchFamily="34" charset="0"/>
              </a:rPr>
              <a:t>Resources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>
                <a:hlinkClick r:id="rId2"/>
              </a:rPr>
              <a:t>www.mass.gov/tuberculosis</a:t>
            </a:r>
            <a:endParaRPr lang="en-US" sz="2800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3"/>
              </a:rPr>
              <a:t>https://www.cdc.gov/tb/topic/testing/healthcareworkers.htm?s_cid=fb-cdctb-00067</a:t>
            </a: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www.cdc.gov/mmwr/preview/mmwrhtml/rr5417a1.htm?s_cid=rr5417a1_e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5"/>
              </a:rPr>
              <a:t>https://www.cdc.gov/tb/topic/infectioncontrol/healthcarepersonnel-faq.htm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Massachusetts Department of Public Health TB Program 617-983-6970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3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ank you blu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752991"/>
            <a:ext cx="6286500" cy="46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4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Massachusetts Department of Public Health       mass.gov/dph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70"/>
              </a:buClr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AFFBA78-E00A-4BE5-A89E-B61FF1957EF3}" type="slidenum">
              <a:rPr lang="en-US" altLang="en-US" sz="1200" smtClean="0">
                <a:solidFill>
                  <a:srgbClr val="B5B5B5"/>
                </a:solidFill>
                <a:latin typeface="Century Gothic" pitchFamily="34" charset="0"/>
                <a:cs typeface="Arial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1200" smtClean="0">
              <a:solidFill>
                <a:srgbClr val="B5B5B5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Faculty Disclosure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i="1" dirty="0" smtClean="0">
                <a:latin typeface="Helvetica" pitchFamily="34" charset="0"/>
              </a:rPr>
              <a:t>I </a:t>
            </a:r>
            <a:r>
              <a:rPr lang="en-US" altLang="en-US" i="1" dirty="0">
                <a:latin typeface="Helvetica" pitchFamily="34" charset="0"/>
              </a:rPr>
              <a:t>wish to acknowledge that </a:t>
            </a:r>
            <a:r>
              <a:rPr lang="en-US" altLang="en-US" i="1" dirty="0" smtClean="0">
                <a:latin typeface="Helvetica" pitchFamily="34" charset="0"/>
              </a:rPr>
              <a:t>I </a:t>
            </a:r>
            <a:r>
              <a:rPr lang="en-US" altLang="en-US" i="1" dirty="0">
                <a:latin typeface="Helvetica" pitchFamily="34" charset="0"/>
              </a:rPr>
              <a:t>have no commercial or vested interests or relationships to report.</a:t>
            </a:r>
          </a:p>
          <a:p>
            <a:pPr algn="ctr">
              <a:buFontTx/>
              <a:buNone/>
            </a:pPr>
            <a:endParaRPr lang="en-US" altLang="en-US" sz="3200" i="1" dirty="0">
              <a:latin typeface="Helvetica" pitchFamily="34" charset="0"/>
            </a:endParaRPr>
          </a:p>
          <a:p>
            <a:pPr algn="ctr">
              <a:buFontTx/>
              <a:buNone/>
            </a:pPr>
            <a:r>
              <a:rPr lang="en-US" altLang="en-US" sz="3200" i="1" dirty="0" smtClean="0">
                <a:latin typeface="Helvetica" pitchFamily="34" charset="0"/>
              </a:rPr>
              <a:t>September 2019</a:t>
            </a:r>
            <a:endParaRPr lang="en-US" altLang="en-US" sz="3200" i="1" dirty="0">
              <a:latin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2672" y="550732"/>
            <a:ext cx="8691327" cy="1111251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Describe </a:t>
            </a:r>
            <a:r>
              <a:rPr lang="en-US" dirty="0"/>
              <a:t>the updated </a:t>
            </a:r>
            <a:r>
              <a:rPr lang="en-US" dirty="0" smtClean="0"/>
              <a:t>recommendations for </a:t>
            </a:r>
            <a:r>
              <a:rPr lang="en-US" dirty="0"/>
              <a:t>TB Testing for Health Care </a:t>
            </a:r>
            <a:r>
              <a:rPr lang="en-US" dirty="0" smtClean="0"/>
              <a:t>Personnel 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Discuss strategies for facilities to develop best practices as part of a TB Infection Control 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CDC Guidelines for Preventing TB Transmission in Health Care Settings – 2005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750941"/>
            <a:ext cx="2694504" cy="3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Health Care Personnel (HCP) Screening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Risk for health care associated transmission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TB Infection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Relevance for BT Preparedness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Recommendations for Preventing Transmission in Health Care Settings (Risk based)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9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the changes?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Expansive systematic review of data and literature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Relatively low proportion of US HCP tested positive at baseline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&lt;1% of US HCP previously testing negative convert during serial testing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Nearly 50% of US HCP previously testing positive revert to a negative test result during serial testing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Insufficient evidence to assess incidence and transmission of TB disease among HCP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No case of TB disease reported among the 64,000 USP HCP included in the reviewed studies *</a:t>
            </a:r>
          </a:p>
          <a:p>
            <a:pPr marL="0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 All this effort was costly and ineffective in preventing TB among HCP</a:t>
            </a:r>
            <a:endParaRPr lang="en-US" sz="2400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1900" dirty="0"/>
              <a:t>*</a:t>
            </a:r>
            <a:r>
              <a:rPr lang="en-US" sz="1900" i="1" dirty="0"/>
              <a:t>Tuberculosis Screening, Testing, and Treatment of U.S. Health Care Personnel: Recommendations from the National Tuberculosis Controllers Association and CDC, 2019. MMWR  May 17, 2019</a:t>
            </a:r>
            <a:endParaRPr lang="en-US" sz="4200" i="1" dirty="0"/>
          </a:p>
        </p:txBody>
      </p:sp>
    </p:spTree>
    <p:extLst>
      <p:ext uri="{BB962C8B-B14F-4D97-AF65-F5344CB8AC3E}">
        <p14:creationId xmlns:p14="http://schemas.microsoft.com/office/powerpoint/2010/main" val="16909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2019 Recommendations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TB Screening with an individual </a:t>
            </a:r>
            <a:r>
              <a:rPr lang="en-US" sz="2800" u="sng" dirty="0" smtClean="0"/>
              <a:t>TB risk assessment</a:t>
            </a:r>
            <a:r>
              <a:rPr lang="en-US" sz="2800" dirty="0" smtClean="0"/>
              <a:t> and symptom evaluation at baseline (preplacement) – </a:t>
            </a:r>
            <a:r>
              <a:rPr lang="en-US" sz="2800" i="1" dirty="0" smtClean="0"/>
              <a:t>(new)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TB testing with an interferon-gamma release assay (IGRA) or tuberculin skin test (TST) for persons </a:t>
            </a:r>
            <a:r>
              <a:rPr lang="en-US" sz="2800" i="1" dirty="0" smtClean="0"/>
              <a:t>without documented prior TB disease or latent TB infection (LTBI)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 smtClean="0"/>
              <a:t>No routine serial TB testing</a:t>
            </a:r>
            <a:r>
              <a:rPr lang="en-US" sz="2800" dirty="0" smtClean="0"/>
              <a:t> at any interval after baseline in the absence of a known exposure or ongoing transmission </a:t>
            </a:r>
            <a:r>
              <a:rPr lang="en-US" sz="2800" i="1" dirty="0" smtClean="0"/>
              <a:t>(new)</a:t>
            </a:r>
          </a:p>
        </p:txBody>
      </p:sp>
      <p:sp>
        <p:nvSpPr>
          <p:cNvPr id="4" name="AutoShape 2" descr="Image result for mmwr preventing t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mwr preventing t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smtClean="0"/>
              <a:t>Recommendations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Encouragement for all </a:t>
            </a:r>
            <a:r>
              <a:rPr lang="en-US" sz="2800" dirty="0" smtClean="0"/>
              <a:t>HCP with </a:t>
            </a:r>
            <a:r>
              <a:rPr lang="en-US" sz="2800" dirty="0"/>
              <a:t>untreated LTBI, unless treatment is contraindicated (</a:t>
            </a:r>
            <a:r>
              <a:rPr lang="en-US" sz="2800" i="1" dirty="0"/>
              <a:t>new)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Annual symptom and risk screening for </a:t>
            </a:r>
            <a:r>
              <a:rPr lang="en-US" sz="2800" dirty="0" smtClean="0"/>
              <a:t>HCP </a:t>
            </a:r>
            <a:r>
              <a:rPr lang="en-US" sz="2800" dirty="0"/>
              <a:t>with untreated LTBI </a:t>
            </a:r>
            <a:r>
              <a:rPr lang="en-US" sz="2800" i="1" dirty="0"/>
              <a:t>(new)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Annual TB education for all </a:t>
            </a:r>
            <a:r>
              <a:rPr lang="en-US" sz="2800" dirty="0" smtClean="0"/>
              <a:t>HCP </a:t>
            </a:r>
            <a:r>
              <a:rPr lang="en-US" sz="2800" i="1" dirty="0"/>
              <a:t>(</a:t>
            </a:r>
            <a:r>
              <a:rPr lang="en-US" sz="2800" i="1" dirty="0" smtClean="0"/>
              <a:t>new emphasis)</a:t>
            </a:r>
            <a:endParaRPr lang="en-US" sz="28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30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hasn’t changed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related components of the 2005 MMWR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TB exposure control plan – Contact Investigations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Facility Risk Classification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Fundamentals of TB Infection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Managing persons with suspected or confirmed TB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Environmental Controls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Respiratory Protection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Cleaning, disinfecting, and sterilizing </a:t>
            </a:r>
            <a:r>
              <a:rPr lang="en-US" dirty="0"/>
              <a:t>p</a:t>
            </a:r>
            <a:r>
              <a:rPr lang="en-US" dirty="0" smtClean="0"/>
              <a:t>atient care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9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Changes</a:t>
            </a:r>
            <a:endParaRPr lang="en-US" sz="3600" dirty="0"/>
          </a:p>
        </p:txBody>
      </p:sp>
      <p:pic>
        <p:nvPicPr>
          <p:cNvPr id="1026" name="Picture 2" descr="Summary of updates to TB Screening, Testing, and Treatment Recommendations of U.S. Health Care Perso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" y="2085976"/>
            <a:ext cx="8219939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07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4499</TotalTime>
  <Words>440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  TB Testing for Health  Care Personnel A Modern Approach to TB Screening</vt:lpstr>
      <vt:lpstr>Faculty Disclosure</vt:lpstr>
      <vt:lpstr>Objectives</vt:lpstr>
      <vt:lpstr>CDC Guidelines for Preventing TB Transmission in Health Care Settings – 2005</vt:lpstr>
      <vt:lpstr>Why the changes?</vt:lpstr>
      <vt:lpstr>2019 Recommendations</vt:lpstr>
      <vt:lpstr>2019 Recommendations continued</vt:lpstr>
      <vt:lpstr>What hasn’t changed</vt:lpstr>
      <vt:lpstr>Key Changes</vt:lpstr>
      <vt:lpstr>Closing Points</vt:lpstr>
      <vt:lpstr>PowerPoint Presentation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Zoback, Scott (DPH)</dc:creator>
  <cp:lastModifiedBy> </cp:lastModifiedBy>
  <cp:revision>121</cp:revision>
  <cp:lastPrinted>2017-09-12T15:00:57Z</cp:lastPrinted>
  <dcterms:created xsi:type="dcterms:W3CDTF">2014-09-16T21:32:26Z</dcterms:created>
  <dcterms:modified xsi:type="dcterms:W3CDTF">2019-09-20T12:59:17Z</dcterms:modified>
</cp:coreProperties>
</file>