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57" r:id="rId5"/>
    <p:sldId id="260" r:id="rId6"/>
    <p:sldId id="262" r:id="rId7"/>
    <p:sldId id="261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05C103-6A49-4CCB-AC85-295514D8F3ED}" type="datetimeFigureOut">
              <a:rPr lang="en-US" smtClean="0"/>
              <a:t>9/16/2019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9B8CD92-0775-4045-ACF6-48C3E26F0F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89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1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Nurse is the only one competent to testify as to the standard of nursing practice.</a:t>
            </a:r>
          </a:p>
          <a:p>
            <a:r>
              <a:rPr lang="en-US" dirty="0"/>
              <a:t>Witness has first hand knowledge/NEW has NO direct knowledge but insight based on experience, expertise.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78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MRR: consistency, gaps, errors</a:t>
            </a:r>
          </a:p>
          <a:p>
            <a:r>
              <a:rPr lang="en-US" dirty="0"/>
              <a:t>Record review-objective assessment of care delivered; assessment completed; plan of care developed and implemented; documentation of the plan of care followed, evaluated, modified; were institutional standards of care followed; if not, why not?</a:t>
            </a:r>
          </a:p>
          <a:p>
            <a:r>
              <a:rPr lang="en-US" dirty="0"/>
              <a:t>Record review may include-current and past medical record (inpatient, outpatient, home care, LTC, prior hospitalizations), EMS run reports, autopsy, death certificate, depositions, etc…</a:t>
            </a:r>
          </a:p>
          <a:p>
            <a:r>
              <a:rPr lang="en-US" dirty="0"/>
              <a:t> Provide verbal and/or written opinion</a:t>
            </a:r>
          </a:p>
          <a:p>
            <a:r>
              <a:rPr lang="en-US" dirty="0"/>
              <a:t>Deposition testimony</a:t>
            </a:r>
          </a:p>
          <a:p>
            <a:r>
              <a:rPr lang="en-US" dirty="0"/>
              <a:t>Trial testimony</a:t>
            </a:r>
          </a:p>
          <a:p>
            <a:r>
              <a:rPr lang="en-US" dirty="0"/>
              <a:t>Accompany patient to medical appointment </a:t>
            </a:r>
          </a:p>
          <a:p>
            <a:pPr defTabSz="931774">
              <a:defRPr/>
            </a:pPr>
            <a:r>
              <a:rPr lang="en-US" dirty="0"/>
              <a:t>Record review may include-current and past medical record (inpatient, outpatient, home care, LTC, prior hospitalizations), EMS run reports, autopsy, death certificate, depositions, etc…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389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6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719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38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B8CD92-0775-4045-ACF6-48C3E26F0FA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18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C42AE-EB77-4A1E-8F44-EFB6E87F3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399" y="1803405"/>
            <a:ext cx="10986655" cy="1825096"/>
          </a:xfrm>
        </p:spPr>
        <p:txBody>
          <a:bodyPr/>
          <a:lstStyle/>
          <a:p>
            <a:r>
              <a:rPr lang="en-US" dirty="0"/>
              <a:t>THE ROLE OF A NURSE EXPERT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F471D-15F3-43EF-9D4C-E636AAFE2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981" y="3909291"/>
            <a:ext cx="10162309" cy="1825095"/>
          </a:xfrm>
        </p:spPr>
        <p:txBody>
          <a:bodyPr>
            <a:noAutofit/>
          </a:bodyPr>
          <a:lstStyle/>
          <a:p>
            <a:r>
              <a:rPr lang="en-US" sz="2800" dirty="0"/>
              <a:t>Dr. Mary A. Taschner, DNP, ANP-BC</a:t>
            </a:r>
          </a:p>
          <a:p>
            <a:r>
              <a:rPr lang="en-US" sz="2800" dirty="0"/>
              <a:t>Massachusetts Association of Occupational Health Nurses</a:t>
            </a:r>
          </a:p>
          <a:p>
            <a:r>
              <a:rPr lang="en-US" sz="2800" dirty="0"/>
              <a:t>Fall Conference September 21, 2019</a:t>
            </a:r>
          </a:p>
        </p:txBody>
      </p:sp>
    </p:spTree>
    <p:extLst>
      <p:ext uri="{BB962C8B-B14F-4D97-AF65-F5344CB8AC3E}">
        <p14:creationId xmlns:p14="http://schemas.microsoft.com/office/powerpoint/2010/main" val="3671540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9E117-6949-40B5-9427-E6F0CA5B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nurse expert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F78AF-FE9F-46E2-A49A-4EA44A50C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You are the nurse expert for the nurse in question and her/his legal team-</a:t>
            </a:r>
          </a:p>
          <a:p>
            <a:pPr lvl="1"/>
            <a:r>
              <a:rPr lang="en-US" sz="2400" dirty="0"/>
              <a:t>Your education, background and expertise provide the basis for you to discern whether the standard of care has been met.</a:t>
            </a:r>
          </a:p>
          <a:p>
            <a:pPr lvl="1"/>
            <a:r>
              <a:rPr lang="en-US" sz="2400" dirty="0"/>
              <a:t>Provide an objective description of what occurred and a professional opinion based on standards.  </a:t>
            </a:r>
          </a:p>
          <a:p>
            <a:r>
              <a:rPr lang="en-US" sz="2400" dirty="0"/>
              <a:t>You provide an objective opinion-you are not an advocate</a:t>
            </a:r>
          </a:p>
          <a:p>
            <a:pPr lvl="1"/>
            <a:r>
              <a:rPr lang="en-US" sz="2200" dirty="0"/>
              <a:t> To a reasonable degree of medical certainty, </a:t>
            </a:r>
            <a:r>
              <a:rPr lang="en-US" sz="2400" dirty="0"/>
              <a:t>has the nursing care provided to the patient, met the standard of care of the average nurse, at the time and under the circumstances?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55247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29797-E68C-4006-BC01-C9D1C6FE0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E7C78-21EE-4DDB-B9EC-BB0E22C31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Educate the legal team and the jury</a:t>
            </a:r>
          </a:p>
          <a:p>
            <a:r>
              <a:rPr lang="en-US" dirty="0"/>
              <a:t>Medical and relevant record review</a:t>
            </a:r>
          </a:p>
          <a:p>
            <a:r>
              <a:rPr lang="en-US" dirty="0"/>
              <a:t>Peer reviewed publication review for standard of care</a:t>
            </a:r>
          </a:p>
          <a:p>
            <a:r>
              <a:rPr lang="en-US" dirty="0"/>
              <a:t>Review policies, procedures, protocols from health care system, state, federal government, and professional organization</a:t>
            </a:r>
          </a:p>
          <a:p>
            <a:r>
              <a:rPr lang="en-US" dirty="0"/>
              <a:t>Provide verbal and/or written opinion</a:t>
            </a:r>
          </a:p>
          <a:p>
            <a:r>
              <a:rPr lang="en-US" dirty="0"/>
              <a:t>Deposition testimony</a:t>
            </a:r>
          </a:p>
          <a:p>
            <a:r>
              <a:rPr lang="en-US" dirty="0"/>
              <a:t>Trial testimony</a:t>
            </a:r>
          </a:p>
          <a:p>
            <a:r>
              <a:rPr lang="en-US" dirty="0"/>
              <a:t>Accompany patient to </a:t>
            </a:r>
            <a:r>
              <a:rPr lang="en-US"/>
              <a:t>IME  appointment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28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B760CE-4803-4757-9AB6-4D7D16709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281067" y="1521336"/>
            <a:ext cx="2698404" cy="3815327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2D00201-F52C-436B-BB2A-272D7C391F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9486" y="2770317"/>
            <a:ext cx="2857500" cy="3695700"/>
          </a:xfrm>
          <a:prstGeom prst="rect">
            <a:avLst/>
          </a:prstGeom>
        </p:spPr>
      </p:pic>
      <p:sp>
        <p:nvSpPr>
          <p:cNvPr id="8" name="AutoShape 2" descr="data:image/jpeg;base64,/9j/4AAQSkZJRgABAQAAAQABAAD/2wCEAAkGBwgHBgkIBwgKCgkLDRYPDQwMDRsUFRAWIB0iIiAdHx8kKDQsJCYxJx8fLT0tMTU3Ojo6Iys/RD84QzQ5OjcBCgoKDQwNGg8PGjclHyU3Nzc3Nzc3Nzc3Nzc3Nzc3Nzc3Nzc3Nzc3Nzc3Nzc3Nzc3Nzc3Nzc3Nzc3Nzc3Nzc3N//AABEIAG4ASAMBIgACEQEDEQH/xAAZAAADAQEBAAAAAAAAAAAAAAAAAQIDBAX/xAA5EAABAwIDBQMJBwUAAAAAAAABAAIRAyESMUETUXGRsSIyYQQjQlNygYKS0TNSYqHB4fBDg5Oi4v/EABgBAQEBAQEAAAAAAAAAAAAAAAABAgME/8QAHBEBAQEAAwEBAQAAAAAAAAAAAAEREkFhITEC/9oADAMBAAIRAxEAPwC4UsyPtFXxUMyPtHquzxKQk9uJhaDBIzUltQF5a8AOmJGWUHrzUtWT4pCiqK2ElhaBBtmZh3hvw8k3CtBALBOXhn+yb4cfVoFwoG0xG7Y0G7L/AKR520xkJNv5vTTj6sBNSzEGDFcxcoVRRKmn3T7R6pyppggfEepQOqMVN4kCWkXyWVOg6m4llTcLbhIF/eOXitKrcdJ7XODQ4QSdEBhxEtdExLSJgySdczKzZ9b/AJuRBp1JMVLxEkcfqOSotqOMtcAIymd/7ckNpuAaHVMRBBuM7cU2MeABtS4iD08VMXfVMDge04HgmmBAzmNSjVbkc79pIQhEJKmZHxO6lOVNLum/pO6lO1U9oe0tM8RodFJY4kOL3WMxNswY/L8yqcXBpLACdyjFV0pD5kyUlsSPJwAO2ba65Afoq2VzDiJRjrQPNiTn2skw6pIBp234gpxi8qYpG/atPLPx8VYEASZOp3oQVZMS239CSZQiIm8SPcAkBDYBgTKTRhaAcxmVXAg8FGtOZMYuWqL/AHiOCgmHRpI/VUe6dLZpCqy1PIIWGIg3qujTzaYebxUJO7ZlXE1v7pQsA8mAKh/x5pY3a1I/tlMNbniULJlVoHaeXfCQhAFsiHOcQbafRDeyz4j1Q6zSfBMCLBTDoZuBvnexFoVEYgRJE6hAQrCp2Z9ZU+ZBpmO/U+ZWnKqI2ZPpv5pGmT/UqDLIwtE5QZimQZ2rzfIlC0SQZP7juBVb1FX7N/slWc1O16CYC8svPlDqj6td7GNdDKbCRaYk71t5LWLKzqO1NSmWYmOebt3gnXfKo7kwsBUd6ynbeCq2lu+wa3tZEbIWWMgiXM0WjQ704nwQUknCFBg/uOnKCrWdX7KodzT0V6p2vTkdRr0nPFHC+k84sBMFp1g7lrRpVTVfWrOAeW4WtbkwfVbphVGYY+0VG2/AEwyp6wfIrTQTgd98CPwIwv8AWf6rQIm6AQjRCD//2Q==">
            <a:extLst>
              <a:ext uri="{FF2B5EF4-FFF2-40B4-BE49-F238E27FC236}">
                <a16:creationId xmlns:a16="http://schemas.microsoft.com/office/drawing/2014/main" id="{67F7E882-3639-471E-A8EE-BD5458C33D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3100" y="2905125"/>
            <a:ext cx="6858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9" name="AutoShape 4" descr="data:image/jpeg;base64,/9j/4AAQSkZJRgABAQAAAQABAAD/2wCEAAkGBwgHBgkIBwgKCgkLDRYPDQwMDRsUFRAWIB0iIiAdHx8kKDQsJCYxJx8fLT0tMTU3Ojo6Iys/RD84QzQ5OjcBCgoKDQwNGg8PGjclHyU3Nzc3Nzc3Nzc3Nzc3Nzc3Nzc3Nzc3Nzc3Nzc3Nzc3Nzc3Nzc3Nzc3Nzc3Nzc3Nzc3N//AABEIAG4ASAMBIgACEQEDEQH/xAAZAAADAQEBAAAAAAAAAAAAAAAAAQIDBAX/xAA5EAABAwIDBQMJBwUAAAAAAAABAAIRAyESMUETUXGRsSIyYQQjQlNygYKS0TNSYqHB4fBDg5Oi4v/EABgBAQEBAQEAAAAAAAAAAAAAAAABAgME/8QAHBEBAQEAAwEBAQAAAAAAAAAAAAEREkFhITEC/9oADAMBAAIRAxEAPwC4UsyPtFXxUMyPtHquzxKQk9uJhaDBIzUltQF5a8AOmJGWUHrzUtWT4pCiqK2ElhaBBtmZh3hvw8k3CtBALBOXhn+yb4cfVoFwoG0xG7Y0G7L/AKR520xkJNv5vTTj6sBNSzEGDFcxcoVRRKmn3T7R6pyppggfEepQOqMVN4kCWkXyWVOg6m4llTcLbhIF/eOXitKrcdJ7XODQ4QSdEBhxEtdExLSJgySdczKzZ9b/AJuRBp1JMVLxEkcfqOSotqOMtcAIymd/7ckNpuAaHVMRBBuM7cU2MeABtS4iD08VMXfVMDge04HgmmBAzmNSjVbkc79pIQhEJKmZHxO6lOVNLum/pO6lO1U9oe0tM8RodFJY4kOL3WMxNswY/L8yqcXBpLACdyjFV0pD5kyUlsSPJwAO2ba65Afoq2VzDiJRjrQPNiTn2skw6pIBp234gpxi8qYpG/atPLPx8VYEASZOp3oQVZMS239CSZQiIm8SPcAkBDYBgTKTRhaAcxmVXAg8FGtOZMYuWqL/AHiOCgmHRpI/VUe6dLZpCqy1PIIWGIg3qujTzaYebxUJO7ZlXE1v7pQsA8mAKh/x5pY3a1I/tlMNbniULJlVoHaeXfCQhAFsiHOcQbafRDeyz4j1Q6zSfBMCLBTDoZuBvnexFoVEYgRJE6hAQrCp2Z9ZU+ZBpmO/U+ZWnKqI2ZPpv5pGmT/UqDLIwtE5QZimQZ2rzfIlC0SQZP7juBVb1FX7N/slWc1O16CYC8svPlDqj6td7GNdDKbCRaYk71t5LWLKzqO1NSmWYmOebt3gnXfKo7kwsBUd6ynbeCq2lu+wa3tZEbIWWMgiXM0WjQ704nwQUknCFBg/uOnKCrWdX7KodzT0V6p2vTkdRr0nPFHC+k84sBMFp1g7lrRpVTVfWrOAeW4WtbkwfVbphVGYY+0VG2/AEwyp6wfIrTQTgd98CPwIwv8AWf6rQIm6AQjRCD//2Q==">
            <a:extLst>
              <a:ext uri="{FF2B5EF4-FFF2-40B4-BE49-F238E27FC236}">
                <a16:creationId xmlns:a16="http://schemas.microsoft.com/office/drawing/2014/main" id="{6865650B-CCBD-42BD-B30B-F87FE131DB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05500" y="3057525"/>
            <a:ext cx="6858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B66346-978C-4663-B93B-D23BD07A1B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25" y="809899"/>
            <a:ext cx="2733675" cy="3564044"/>
          </a:xfrm>
          <a:prstGeom prst="rect">
            <a:avLst/>
          </a:prstGeom>
        </p:spPr>
      </p:pic>
      <p:sp>
        <p:nvSpPr>
          <p:cNvPr id="11" name="AutoShape 6" descr="Image result for american nurses association standards of professional performance">
            <a:extLst>
              <a:ext uri="{FF2B5EF4-FFF2-40B4-BE49-F238E27FC236}">
                <a16:creationId xmlns:a16="http://schemas.microsoft.com/office/drawing/2014/main" id="{8C1D3A68-67E6-46BB-80CF-3501DE7EABBF}"/>
              </a:ext>
            </a:extLst>
          </p:cNvPr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2895600" y="764373"/>
            <a:ext cx="8354291" cy="129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RESOURCES 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A396DD9-1B58-4878-9F80-E841AE5628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9062" y="842964"/>
            <a:ext cx="3295848" cy="24687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E5B4EBA-FA17-41B3-B412-19711D4F5FA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17091" y="3952875"/>
            <a:ext cx="3295850" cy="246870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594361A-0F6C-4975-9359-6C870B59BF0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59694" y="2851932"/>
            <a:ext cx="2698404" cy="369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1A24B-49AD-4839-A32A-60985B121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764373"/>
            <a:ext cx="9940636" cy="1293028"/>
          </a:xfrm>
        </p:spPr>
        <p:txBody>
          <a:bodyPr/>
          <a:lstStyle/>
          <a:p>
            <a:r>
              <a:rPr lang="en-US" dirty="0"/>
              <a:t>CREDENTIALS and hiring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F75F7-CC87-4532-9742-ED09BD3E0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Credentials</a:t>
            </a:r>
          </a:p>
          <a:p>
            <a:pPr lvl="1"/>
            <a:r>
              <a:rPr lang="en-US" sz="2400" dirty="0"/>
              <a:t>Nursing Education</a:t>
            </a:r>
          </a:p>
          <a:p>
            <a:pPr lvl="1"/>
            <a:r>
              <a:rPr lang="en-US" sz="2400" dirty="0"/>
              <a:t>Nursing Experience</a:t>
            </a:r>
          </a:p>
          <a:p>
            <a:pPr lvl="1"/>
            <a:r>
              <a:rPr lang="en-US" sz="2400" dirty="0"/>
              <a:t>Prior work as nurse expert</a:t>
            </a:r>
          </a:p>
          <a:p>
            <a:r>
              <a:rPr lang="en-US" sz="2400" dirty="0"/>
              <a:t>How Hired</a:t>
            </a:r>
          </a:p>
          <a:p>
            <a:pPr lvl="1"/>
            <a:r>
              <a:rPr lang="en-US" sz="2400" dirty="0"/>
              <a:t>Agreement with attorney-terms</a:t>
            </a:r>
          </a:p>
          <a:p>
            <a:pPr lvl="1"/>
            <a:r>
              <a:rPr lang="en-US" sz="2400" dirty="0"/>
              <a:t>Known as nurse expert</a:t>
            </a:r>
          </a:p>
          <a:p>
            <a:pPr lvl="1"/>
            <a:r>
              <a:rPr lang="en-US" sz="2400" dirty="0"/>
              <a:t>Plaintiff vs. Defense</a:t>
            </a:r>
          </a:p>
          <a:p>
            <a:r>
              <a:rPr lang="en-US" sz="2400" dirty="0"/>
              <a:t>Understand what is being asked of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08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EA093-4A7E-4CF1-9074-9CDF4A9EC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POSITIVE AND NEGATIVE ASPECTS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F944AA-2C32-4D2D-9920-E3FE25509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POSITIVES</a:t>
            </a:r>
          </a:p>
          <a:p>
            <a:pPr lvl="1"/>
            <a:r>
              <a:rPr lang="en-US" sz="2400" dirty="0"/>
              <a:t>Challenge</a:t>
            </a:r>
          </a:p>
          <a:p>
            <a:pPr lvl="1"/>
            <a:r>
              <a:rPr lang="en-US" sz="2400" dirty="0"/>
              <a:t>Interesting work</a:t>
            </a:r>
          </a:p>
          <a:p>
            <a:pPr lvl="1"/>
            <a:r>
              <a:rPr lang="en-US" sz="2400" dirty="0"/>
              <a:t>Expands professional nursing role</a:t>
            </a:r>
          </a:p>
          <a:p>
            <a:pPr lvl="1"/>
            <a:r>
              <a:rPr lang="en-US" sz="2400" dirty="0"/>
              <a:t>Pays well</a:t>
            </a:r>
          </a:p>
          <a:p>
            <a:r>
              <a:rPr lang="en-US" sz="2400" dirty="0"/>
              <a:t>NEGATIVES</a:t>
            </a:r>
          </a:p>
          <a:p>
            <a:pPr lvl="1"/>
            <a:r>
              <a:rPr lang="en-US" sz="2400" dirty="0"/>
              <a:t>Adversarial process</a:t>
            </a:r>
          </a:p>
          <a:p>
            <a:pPr lvl="1"/>
            <a:r>
              <a:rPr lang="en-US" sz="2400" dirty="0"/>
              <a:t>Long term time commitment and flexibility</a:t>
            </a:r>
          </a:p>
          <a:p>
            <a:pPr lvl="1"/>
            <a:r>
              <a:rPr lang="en-US" sz="2400" dirty="0"/>
              <a:t>Requires attention to detail</a:t>
            </a:r>
          </a:p>
        </p:txBody>
      </p:sp>
    </p:spTree>
    <p:extLst>
      <p:ext uri="{BB962C8B-B14F-4D97-AF65-F5344CB8AC3E}">
        <p14:creationId xmlns:p14="http://schemas.microsoft.com/office/powerpoint/2010/main" val="10424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401D0-AA1B-4387-B431-E57643A81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for it!!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64F66-439E-4660-AD39-B590C7707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745" y="2194560"/>
            <a:ext cx="10910455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Need for nurse experts</a:t>
            </a:r>
          </a:p>
          <a:p>
            <a:r>
              <a:rPr lang="en-US" sz="2800" dirty="0"/>
              <a:t>Contribute to our evolving nursing practice</a:t>
            </a:r>
          </a:p>
          <a:p>
            <a:r>
              <a:rPr lang="en-US" sz="2800" dirty="0"/>
              <a:t>Help define nursing care meeting the standard of care</a:t>
            </a:r>
          </a:p>
          <a:p>
            <a:r>
              <a:rPr lang="en-US" sz="2800" dirty="0"/>
              <a:t>Important for nurses to do this work; that it does not defer to physicians or other providers to set the standard</a:t>
            </a:r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19765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98</TotalTime>
  <Words>470</Words>
  <Application>Microsoft Office PowerPoint</Application>
  <PresentationFormat>Widescreen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Vapor Trail</vt:lpstr>
      <vt:lpstr>THE ROLE OF A NURSE EXPERT</vt:lpstr>
      <vt:lpstr>What is a nurse expert</vt:lpstr>
      <vt:lpstr>RESPONSIBILITIES</vt:lpstr>
      <vt:lpstr>RESOURCES  </vt:lpstr>
      <vt:lpstr>CREDENTIALS and hiring process</vt:lpstr>
      <vt:lpstr>POSITIVE AND NEGATIVE ASPECTS</vt:lpstr>
      <vt:lpstr>Go for it!!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A NURSE EXPERT</dc:title>
  <dc:creator>Taschner, Mary</dc:creator>
  <cp:lastModifiedBy>Taschner, Mary</cp:lastModifiedBy>
  <cp:revision>12</cp:revision>
  <cp:lastPrinted>2019-09-16T13:34:55Z</cp:lastPrinted>
  <dcterms:created xsi:type="dcterms:W3CDTF">2019-07-29T17:34:58Z</dcterms:created>
  <dcterms:modified xsi:type="dcterms:W3CDTF">2019-09-16T13:35:43Z</dcterms:modified>
</cp:coreProperties>
</file>