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9" r:id="rId3"/>
    <p:sldId id="269" r:id="rId4"/>
    <p:sldId id="289" r:id="rId5"/>
    <p:sldId id="290" r:id="rId6"/>
    <p:sldId id="263" r:id="rId7"/>
    <p:sldId id="265" r:id="rId8"/>
    <p:sldId id="261" r:id="rId9"/>
    <p:sldId id="300" r:id="rId10"/>
    <p:sldId id="264" r:id="rId11"/>
    <p:sldId id="271" r:id="rId12"/>
    <p:sldId id="292" r:id="rId13"/>
    <p:sldId id="293" r:id="rId14"/>
    <p:sldId id="268" r:id="rId15"/>
    <p:sldId id="275" r:id="rId16"/>
    <p:sldId id="266" r:id="rId17"/>
    <p:sldId id="277" r:id="rId18"/>
    <p:sldId id="278" r:id="rId19"/>
    <p:sldId id="279" r:id="rId20"/>
    <p:sldId id="280" r:id="rId21"/>
    <p:sldId id="281" r:id="rId22"/>
    <p:sldId id="282" r:id="rId23"/>
    <p:sldId id="299" r:id="rId24"/>
    <p:sldId id="298" r:id="rId25"/>
    <p:sldId id="283" r:id="rId26"/>
    <p:sldId id="297" r:id="rId27"/>
    <p:sldId id="285" r:id="rId28"/>
    <p:sldId id="295" r:id="rId29"/>
    <p:sldId id="301" r:id="rId30"/>
    <p:sldId id="294"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660"/>
  </p:normalViewPr>
  <p:slideViewPr>
    <p:cSldViewPr>
      <p:cViewPr varScale="1">
        <p:scale>
          <a:sx n="96" d="100"/>
          <a:sy n="96" d="100"/>
        </p:scale>
        <p:origin x="96" y="72"/>
      </p:cViewPr>
      <p:guideLst>
        <p:guide pos="3840"/>
        <p:guide orient="horz" pos="2160"/>
      </p:guideLst>
    </p:cSldViewPr>
  </p:slideViewPr>
  <p:notesTextViewPr>
    <p:cViewPr>
      <p:scale>
        <a:sx n="1" d="1"/>
        <a:sy n="1" d="1"/>
      </p:scale>
      <p:origin x="0" y="0"/>
    </p:cViewPr>
  </p:notesTextViewPr>
  <p:notesViewPr>
    <p:cSldViewPr showGuides="1">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9/20/2019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9/20/2019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Vietnam War – Approximately 58,000 American deaths from the war. </a:t>
            </a:r>
          </a:p>
          <a:p>
            <a:r>
              <a:rPr lang="en-US" dirty="0"/>
              <a:t>Opioids – 63,000 Americans died just 2016. </a:t>
            </a:r>
          </a:p>
        </p:txBody>
      </p:sp>
      <p:sp>
        <p:nvSpPr>
          <p:cNvPr id="4" name="Slide Number Placeholder 3"/>
          <p:cNvSpPr>
            <a:spLocks noGrp="1"/>
          </p:cNvSpPr>
          <p:nvPr>
            <p:ph type="sldNum" sz="quarter" idx="5"/>
          </p:nvPr>
        </p:nvSpPr>
        <p:spPr/>
        <p:txBody>
          <a:bodyPr/>
          <a:lstStyle/>
          <a:p>
            <a:fld id="{9555D449-B875-4B8D-8E66-224D27E54C9A}" type="slidenum">
              <a:rPr lang="en-US" smtClean="0"/>
              <a:t>3</a:t>
            </a:fld>
            <a:endParaRPr lang="en-US"/>
          </a:p>
        </p:txBody>
      </p:sp>
    </p:spTree>
    <p:extLst>
      <p:ext uri="{BB962C8B-B14F-4D97-AF65-F5344CB8AC3E}">
        <p14:creationId xmlns:p14="http://schemas.microsoft.com/office/powerpoint/2010/main" val="1086766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Stimulants, Opioids and Depressants slow down all your vital signs (breathing and pulse) and depress your breathing. </a:t>
            </a:r>
          </a:p>
          <a:p>
            <a:r>
              <a:rPr lang="en-US" dirty="0"/>
              <a:t>Stimulants such as Cocaine on the other hand don’t really lead over overdosing but what we call </a:t>
            </a:r>
            <a:r>
              <a:rPr lang="en-US" dirty="0" err="1"/>
              <a:t>overramping</a:t>
            </a:r>
            <a:r>
              <a:rPr lang="en-US" dirty="0"/>
              <a:t>. This is because stimulants don’t cause depressed breathing but </a:t>
            </a:r>
            <a:r>
              <a:rPr lang="en-US" dirty="0" err="1"/>
              <a:t>uneffective</a:t>
            </a:r>
            <a:r>
              <a:rPr lang="en-US" dirty="0"/>
              <a:t> breathing as all your vitals signs go up (breathing and heart rate). </a:t>
            </a:r>
          </a:p>
        </p:txBody>
      </p:sp>
      <p:sp>
        <p:nvSpPr>
          <p:cNvPr id="4" name="Slide Number Placeholder 3"/>
          <p:cNvSpPr>
            <a:spLocks noGrp="1"/>
          </p:cNvSpPr>
          <p:nvPr>
            <p:ph type="sldNum" sz="quarter" idx="5"/>
          </p:nvPr>
        </p:nvSpPr>
        <p:spPr/>
        <p:txBody>
          <a:bodyPr/>
          <a:lstStyle/>
          <a:p>
            <a:fld id="{9555D449-B875-4B8D-8E66-224D27E54C9A}" type="slidenum">
              <a:rPr lang="en-US" smtClean="0"/>
              <a:t>6</a:t>
            </a:fld>
            <a:endParaRPr lang="en-US"/>
          </a:p>
        </p:txBody>
      </p:sp>
    </p:spTree>
    <p:extLst>
      <p:ext uri="{BB962C8B-B14F-4D97-AF65-F5344CB8AC3E}">
        <p14:creationId xmlns:p14="http://schemas.microsoft.com/office/powerpoint/2010/main" val="4349980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9/20/2019</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9/20/2019</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9/20/2019</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9/20/2019</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9/20/2019</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9/20/2019</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9/20/2019</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9/20/2019</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cdc.gov/niosh/docs/2019-101/default.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6607" y="2514600"/>
            <a:ext cx="4343399" cy="3429000"/>
          </a:xfrm>
        </p:spPr>
        <p:txBody>
          <a:bodyPr>
            <a:normAutofit/>
          </a:bodyPr>
          <a:lstStyle/>
          <a:p>
            <a:pPr algn="ctr"/>
            <a:r>
              <a:rPr lang="en-US" sz="7200" dirty="0"/>
              <a:t>Narcan and Overdoses</a:t>
            </a:r>
          </a:p>
        </p:txBody>
      </p:sp>
      <p:sp>
        <p:nvSpPr>
          <p:cNvPr id="3" name="Subtitle 2"/>
          <p:cNvSpPr>
            <a:spLocks noGrp="1"/>
          </p:cNvSpPr>
          <p:nvPr>
            <p:ph type="subTitle" idx="1"/>
          </p:nvPr>
        </p:nvSpPr>
        <p:spPr>
          <a:xfrm>
            <a:off x="549220" y="6096000"/>
            <a:ext cx="4098175" cy="685800"/>
          </a:xfrm>
        </p:spPr>
        <p:txBody>
          <a:bodyPr/>
          <a:lstStyle/>
          <a:p>
            <a:pPr algn="ctr"/>
            <a:r>
              <a:rPr lang="en-US" dirty="0"/>
              <a:t>By: Teri Clover, EMT </a:t>
            </a:r>
          </a:p>
        </p:txBody>
      </p:sp>
      <p:pic>
        <p:nvPicPr>
          <p:cNvPr id="3074" name="Picture 2" descr="Image result for opioids">
            <a:extLst>
              <a:ext uri="{FF2B5EF4-FFF2-40B4-BE49-F238E27FC236}">
                <a16:creationId xmlns:a16="http://schemas.microsoft.com/office/drawing/2014/main" id="{73377F2E-5F60-4547-8F79-DDEE9831FA1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04800"/>
            <a:ext cx="4739419"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9256E-C1F7-4DA7-84E0-F6478FF4294F}"/>
              </a:ext>
            </a:extLst>
          </p:cNvPr>
          <p:cNvSpPr>
            <a:spLocks noGrp="1"/>
          </p:cNvSpPr>
          <p:nvPr>
            <p:ph type="title"/>
          </p:nvPr>
        </p:nvSpPr>
        <p:spPr/>
        <p:txBody>
          <a:bodyPr>
            <a:normAutofit/>
          </a:bodyPr>
          <a:lstStyle/>
          <a:p>
            <a:pPr algn="ctr"/>
            <a:r>
              <a:rPr lang="en-US" sz="7200" dirty="0"/>
              <a:t>How Can We Help?</a:t>
            </a:r>
          </a:p>
        </p:txBody>
      </p:sp>
      <p:sp>
        <p:nvSpPr>
          <p:cNvPr id="3" name="Content Placeholder 2">
            <a:extLst>
              <a:ext uri="{FF2B5EF4-FFF2-40B4-BE49-F238E27FC236}">
                <a16:creationId xmlns:a16="http://schemas.microsoft.com/office/drawing/2014/main" id="{94308610-078A-4CD7-A952-31673BFBC673}"/>
              </a:ext>
            </a:extLst>
          </p:cNvPr>
          <p:cNvSpPr>
            <a:spLocks noGrp="1"/>
          </p:cNvSpPr>
          <p:nvPr>
            <p:ph idx="1"/>
          </p:nvPr>
        </p:nvSpPr>
        <p:spPr>
          <a:xfrm>
            <a:off x="228600" y="1729027"/>
            <a:ext cx="3810000" cy="5029200"/>
          </a:xfrm>
        </p:spPr>
        <p:txBody>
          <a:bodyPr>
            <a:normAutofit fontScale="92500" lnSpcReduction="10000"/>
          </a:bodyPr>
          <a:lstStyle/>
          <a:p>
            <a:r>
              <a:rPr lang="en-US" sz="3400" dirty="0"/>
              <a:t>Scene safety/BSI!</a:t>
            </a:r>
          </a:p>
          <a:p>
            <a:r>
              <a:rPr lang="en-US" sz="3400" dirty="0"/>
              <a:t>Call 911. </a:t>
            </a:r>
          </a:p>
          <a:p>
            <a:r>
              <a:rPr lang="en-US" sz="3400" dirty="0"/>
              <a:t>Maintain an open airway. </a:t>
            </a:r>
          </a:p>
          <a:p>
            <a:r>
              <a:rPr lang="en-US" sz="3400" dirty="0"/>
              <a:t>Recovery position (left lateral recumbent).</a:t>
            </a:r>
          </a:p>
          <a:p>
            <a:r>
              <a:rPr lang="en-US" sz="3400" dirty="0"/>
              <a:t>Maintain pt’s breathing. </a:t>
            </a:r>
          </a:p>
          <a:p>
            <a:r>
              <a:rPr lang="en-US" sz="3400" dirty="0"/>
              <a:t>Administer Narcan.</a:t>
            </a:r>
            <a:r>
              <a:rPr lang="en-US" sz="3200" dirty="0"/>
              <a:t> </a:t>
            </a:r>
          </a:p>
          <a:p>
            <a:endParaRPr lang="en-US" sz="3200" dirty="0"/>
          </a:p>
          <a:p>
            <a:endParaRPr lang="en-US" dirty="0"/>
          </a:p>
        </p:txBody>
      </p:sp>
      <p:pic>
        <p:nvPicPr>
          <p:cNvPr id="6146" name="Picture 2" descr="Image result for bvm">
            <a:extLst>
              <a:ext uri="{FF2B5EF4-FFF2-40B4-BE49-F238E27FC236}">
                <a16:creationId xmlns:a16="http://schemas.microsoft.com/office/drawing/2014/main" id="{D0B9FC48-76A9-44A6-AC2C-A88420986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524000"/>
            <a:ext cx="4154522"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lated image">
            <a:extLst>
              <a:ext uri="{FF2B5EF4-FFF2-40B4-BE49-F238E27FC236}">
                <a16:creationId xmlns:a16="http://schemas.microsoft.com/office/drawing/2014/main" id="{CED6E7F0-ADB7-44E5-8F60-C349030CE6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86" r="10683"/>
          <a:stretch/>
        </p:blipFill>
        <p:spPr bwMode="auto">
          <a:xfrm>
            <a:off x="4267200" y="3512396"/>
            <a:ext cx="4648200" cy="326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4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AA20B-43E1-4E0C-A751-88C3F11CBCC5}"/>
              </a:ext>
            </a:extLst>
          </p:cNvPr>
          <p:cNvSpPr>
            <a:spLocks noGrp="1"/>
          </p:cNvSpPr>
          <p:nvPr>
            <p:ph type="title"/>
          </p:nvPr>
        </p:nvSpPr>
        <p:spPr/>
        <p:txBody>
          <a:bodyPr>
            <a:normAutofit/>
          </a:bodyPr>
          <a:lstStyle/>
          <a:p>
            <a:pPr algn="ctr"/>
            <a:r>
              <a:rPr lang="en-US" sz="6600" dirty="0"/>
              <a:t>How Does Narcan Work? </a:t>
            </a:r>
          </a:p>
        </p:txBody>
      </p:sp>
      <p:sp>
        <p:nvSpPr>
          <p:cNvPr id="3" name="Content Placeholder 2">
            <a:extLst>
              <a:ext uri="{FF2B5EF4-FFF2-40B4-BE49-F238E27FC236}">
                <a16:creationId xmlns:a16="http://schemas.microsoft.com/office/drawing/2014/main" id="{04850945-6402-4291-8371-B5FEDEFCCB7B}"/>
              </a:ext>
            </a:extLst>
          </p:cNvPr>
          <p:cNvSpPr>
            <a:spLocks noGrp="1"/>
          </p:cNvSpPr>
          <p:nvPr>
            <p:ph idx="1"/>
          </p:nvPr>
        </p:nvSpPr>
        <p:spPr>
          <a:xfrm>
            <a:off x="457200" y="1905000"/>
            <a:ext cx="4267200" cy="4837723"/>
          </a:xfrm>
        </p:spPr>
        <p:txBody>
          <a:bodyPr>
            <a:normAutofit fontScale="92500" lnSpcReduction="20000"/>
          </a:bodyPr>
          <a:lstStyle/>
          <a:p>
            <a:r>
              <a:rPr lang="en-US" sz="3600" dirty="0"/>
              <a:t>Blocks the effects of opioids and allows the brain to reabsorb serotonin.</a:t>
            </a:r>
          </a:p>
          <a:p>
            <a:r>
              <a:rPr lang="en-US" sz="3600" dirty="0"/>
              <a:t>Narcan has a stronger attraction to brain receptors than opioids.</a:t>
            </a:r>
          </a:p>
          <a:p>
            <a:r>
              <a:rPr lang="en-US" sz="3600" dirty="0"/>
              <a:t>Patient will begin breathing again and no longer feel high.  </a:t>
            </a:r>
          </a:p>
          <a:p>
            <a:endParaRPr lang="en-US" dirty="0"/>
          </a:p>
        </p:txBody>
      </p:sp>
      <p:pic>
        <p:nvPicPr>
          <p:cNvPr id="8194" name="Picture 2" descr="Image result for how does narcan work">
            <a:extLst>
              <a:ext uri="{FF2B5EF4-FFF2-40B4-BE49-F238E27FC236}">
                <a16:creationId xmlns:a16="http://schemas.microsoft.com/office/drawing/2014/main" id="{99A03327-900D-496B-90E7-345D69B2A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4176" y="1676400"/>
            <a:ext cx="6736593"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53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67A4-B491-4454-B4D6-07F7FF6D3DF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EFF18A6-B9D9-41B7-AD1E-C6991CC34280}"/>
              </a:ext>
            </a:extLst>
          </p:cNvPr>
          <p:cNvPicPr>
            <a:picLocks noGrp="1" noChangeAspect="1"/>
          </p:cNvPicPr>
          <p:nvPr>
            <p:ph idx="1"/>
          </p:nvPr>
        </p:nvPicPr>
        <p:blipFill>
          <a:blip r:embed="rId2"/>
          <a:stretch>
            <a:fillRect/>
          </a:stretch>
        </p:blipFill>
        <p:spPr>
          <a:xfrm>
            <a:off x="1752600" y="335885"/>
            <a:ext cx="8425888" cy="6444666"/>
          </a:xfrm>
          <a:prstGeom prst="rect">
            <a:avLst/>
          </a:prstGeom>
        </p:spPr>
      </p:pic>
    </p:spTree>
    <p:extLst>
      <p:ext uri="{BB962C8B-B14F-4D97-AF65-F5344CB8AC3E}">
        <p14:creationId xmlns:p14="http://schemas.microsoft.com/office/powerpoint/2010/main" val="4097621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6557-A878-4067-BE8F-C981DBCDF0B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0E63D36-31B3-4374-96F6-6E261625CA96}"/>
              </a:ext>
            </a:extLst>
          </p:cNvPr>
          <p:cNvPicPr>
            <a:picLocks noGrp="1" noChangeAspect="1"/>
          </p:cNvPicPr>
          <p:nvPr>
            <p:ph idx="1"/>
          </p:nvPr>
        </p:nvPicPr>
        <p:blipFill>
          <a:blip r:embed="rId2"/>
          <a:stretch>
            <a:fillRect/>
          </a:stretch>
        </p:blipFill>
        <p:spPr>
          <a:xfrm>
            <a:off x="76200" y="0"/>
            <a:ext cx="9321622" cy="6438900"/>
          </a:xfrm>
          <a:prstGeom prst="rect">
            <a:avLst/>
          </a:prstGeom>
        </p:spPr>
      </p:pic>
      <p:pic>
        <p:nvPicPr>
          <p:cNvPr id="6" name="Picture 5">
            <a:extLst>
              <a:ext uri="{FF2B5EF4-FFF2-40B4-BE49-F238E27FC236}">
                <a16:creationId xmlns:a16="http://schemas.microsoft.com/office/drawing/2014/main" id="{565F4C71-5548-4C89-8D2E-C121723EA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772" y="2114550"/>
            <a:ext cx="3356028" cy="2209799"/>
          </a:xfrm>
          <a:prstGeom prst="rect">
            <a:avLst/>
          </a:prstGeom>
        </p:spPr>
      </p:pic>
    </p:spTree>
    <p:extLst>
      <p:ext uri="{BB962C8B-B14F-4D97-AF65-F5344CB8AC3E}">
        <p14:creationId xmlns:p14="http://schemas.microsoft.com/office/powerpoint/2010/main" val="1049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0997-32A0-4668-9BB6-640CEB8F99A9}"/>
              </a:ext>
            </a:extLst>
          </p:cNvPr>
          <p:cNvSpPr>
            <a:spLocks noGrp="1"/>
          </p:cNvSpPr>
          <p:nvPr>
            <p:ph type="title"/>
          </p:nvPr>
        </p:nvSpPr>
        <p:spPr>
          <a:xfrm>
            <a:off x="1676400" y="914400"/>
            <a:ext cx="8839200" cy="4648200"/>
          </a:xfrm>
        </p:spPr>
        <p:txBody>
          <a:bodyPr>
            <a:normAutofit/>
          </a:bodyPr>
          <a:lstStyle/>
          <a:p>
            <a:pPr algn="ctr"/>
            <a:r>
              <a:rPr lang="en-US" sz="11500" dirty="0"/>
              <a:t>How to Administer Narcan?</a:t>
            </a:r>
          </a:p>
        </p:txBody>
      </p:sp>
    </p:spTree>
    <p:extLst>
      <p:ext uri="{BB962C8B-B14F-4D97-AF65-F5344CB8AC3E}">
        <p14:creationId xmlns:p14="http://schemas.microsoft.com/office/powerpoint/2010/main" val="291845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40FEF-6318-40EF-9E85-B94B38EB8556}"/>
              </a:ext>
            </a:extLst>
          </p:cNvPr>
          <p:cNvSpPr>
            <a:spLocks noGrp="1"/>
          </p:cNvSpPr>
          <p:nvPr>
            <p:ph type="title"/>
          </p:nvPr>
        </p:nvSpPr>
        <p:spPr/>
        <p:txBody>
          <a:bodyPr>
            <a:normAutofit/>
          </a:bodyPr>
          <a:lstStyle/>
          <a:p>
            <a:pPr algn="ctr"/>
            <a:r>
              <a:rPr lang="en-US" sz="8000" dirty="0"/>
              <a:t>After Narcan</a:t>
            </a:r>
          </a:p>
        </p:txBody>
      </p:sp>
      <p:sp>
        <p:nvSpPr>
          <p:cNvPr id="3" name="Content Placeholder 2">
            <a:extLst>
              <a:ext uri="{FF2B5EF4-FFF2-40B4-BE49-F238E27FC236}">
                <a16:creationId xmlns:a16="http://schemas.microsoft.com/office/drawing/2014/main" id="{9B24D5F8-9E3C-4948-9EDA-1A02FB624D42}"/>
              </a:ext>
            </a:extLst>
          </p:cNvPr>
          <p:cNvSpPr>
            <a:spLocks noGrp="1"/>
          </p:cNvSpPr>
          <p:nvPr>
            <p:ph idx="1"/>
          </p:nvPr>
        </p:nvSpPr>
        <p:spPr>
          <a:xfrm>
            <a:off x="76200" y="1752600"/>
            <a:ext cx="6705600" cy="5006180"/>
          </a:xfrm>
        </p:spPr>
        <p:txBody>
          <a:bodyPr>
            <a:normAutofit fontScale="92500" lnSpcReduction="10000"/>
          </a:bodyPr>
          <a:lstStyle/>
          <a:p>
            <a:r>
              <a:rPr lang="en-US" sz="3600" dirty="0"/>
              <a:t>Pt’s go into immediate withdrawal. </a:t>
            </a:r>
          </a:p>
          <a:p>
            <a:r>
              <a:rPr lang="en-US" sz="3600" dirty="0"/>
              <a:t>This is unpleasant for the </a:t>
            </a:r>
            <a:r>
              <a:rPr lang="en-US" sz="3600" dirty="0" err="1"/>
              <a:t>pt</a:t>
            </a:r>
            <a:r>
              <a:rPr lang="en-US" sz="3600" dirty="0"/>
              <a:t>, but opioid withdrawal is not deadly. </a:t>
            </a:r>
          </a:p>
          <a:p>
            <a:r>
              <a:rPr lang="en-US" sz="3600" dirty="0"/>
              <a:t>Pt’s will no longer feel high. </a:t>
            </a:r>
          </a:p>
          <a:p>
            <a:r>
              <a:rPr lang="en-US" sz="3600" dirty="0"/>
              <a:t>Pt may be confused. </a:t>
            </a:r>
          </a:p>
          <a:p>
            <a:r>
              <a:rPr lang="en-US" sz="3600" dirty="0"/>
              <a:t>Pt may be hostile. Protect yourself and remember your scene safety. </a:t>
            </a:r>
          </a:p>
          <a:p>
            <a:r>
              <a:rPr lang="en-US" sz="3600" dirty="0"/>
              <a:t>Vomiting is common and normal, protect your pt’s airway! </a:t>
            </a:r>
          </a:p>
        </p:txBody>
      </p:sp>
      <p:pic>
        <p:nvPicPr>
          <p:cNvPr id="4" name="Picture 3">
            <a:extLst>
              <a:ext uri="{FF2B5EF4-FFF2-40B4-BE49-F238E27FC236}">
                <a16:creationId xmlns:a16="http://schemas.microsoft.com/office/drawing/2014/main" id="{03180687-F035-4265-8012-F5D416582C70}"/>
              </a:ext>
            </a:extLst>
          </p:cNvPr>
          <p:cNvPicPr>
            <a:picLocks noChangeAspect="1"/>
          </p:cNvPicPr>
          <p:nvPr/>
        </p:nvPicPr>
        <p:blipFill rotWithShape="1">
          <a:blip r:embed="rId2"/>
          <a:srcRect l="4071" t="6388" b="29557"/>
          <a:stretch/>
        </p:blipFill>
        <p:spPr>
          <a:xfrm>
            <a:off x="6781801" y="1828799"/>
            <a:ext cx="5257800" cy="2151179"/>
          </a:xfrm>
          <a:prstGeom prst="rect">
            <a:avLst/>
          </a:prstGeom>
        </p:spPr>
      </p:pic>
      <p:pic>
        <p:nvPicPr>
          <p:cNvPr id="5" name="Picture 4">
            <a:extLst>
              <a:ext uri="{FF2B5EF4-FFF2-40B4-BE49-F238E27FC236}">
                <a16:creationId xmlns:a16="http://schemas.microsoft.com/office/drawing/2014/main" id="{CE422777-6351-4ADF-8D7A-3064CED89B4B}"/>
              </a:ext>
            </a:extLst>
          </p:cNvPr>
          <p:cNvPicPr>
            <a:picLocks noChangeAspect="1"/>
          </p:cNvPicPr>
          <p:nvPr/>
        </p:nvPicPr>
        <p:blipFill rotWithShape="1">
          <a:blip r:embed="rId3"/>
          <a:srcRect l="28000" t="11905" r="20667"/>
          <a:stretch/>
        </p:blipFill>
        <p:spPr>
          <a:xfrm>
            <a:off x="8448915" y="4114800"/>
            <a:ext cx="2936407" cy="2645626"/>
          </a:xfrm>
          <a:prstGeom prst="rect">
            <a:avLst/>
          </a:prstGeom>
        </p:spPr>
      </p:pic>
    </p:spTree>
    <p:extLst>
      <p:ext uri="{BB962C8B-B14F-4D97-AF65-F5344CB8AC3E}">
        <p14:creationId xmlns:p14="http://schemas.microsoft.com/office/powerpoint/2010/main" val="312802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6589-888C-41C5-B5F3-1DCE91167C48}"/>
              </a:ext>
            </a:extLst>
          </p:cNvPr>
          <p:cNvSpPr>
            <a:spLocks noGrp="1"/>
          </p:cNvSpPr>
          <p:nvPr>
            <p:ph type="title"/>
          </p:nvPr>
        </p:nvSpPr>
        <p:spPr/>
        <p:txBody>
          <a:bodyPr>
            <a:normAutofit/>
          </a:bodyPr>
          <a:lstStyle/>
          <a:p>
            <a:pPr algn="ctr"/>
            <a:r>
              <a:rPr lang="en-US" sz="7200" dirty="0"/>
              <a:t>Emerging Threats </a:t>
            </a:r>
          </a:p>
        </p:txBody>
      </p:sp>
      <p:sp>
        <p:nvSpPr>
          <p:cNvPr id="3" name="Content Placeholder 2">
            <a:extLst>
              <a:ext uri="{FF2B5EF4-FFF2-40B4-BE49-F238E27FC236}">
                <a16:creationId xmlns:a16="http://schemas.microsoft.com/office/drawing/2014/main" id="{3CA87229-F84C-427C-B249-EEDA66FABC8D}"/>
              </a:ext>
            </a:extLst>
          </p:cNvPr>
          <p:cNvSpPr>
            <a:spLocks noGrp="1"/>
          </p:cNvSpPr>
          <p:nvPr>
            <p:ph idx="1"/>
          </p:nvPr>
        </p:nvSpPr>
        <p:spPr>
          <a:xfrm>
            <a:off x="228600" y="1905000"/>
            <a:ext cx="4495800" cy="5063989"/>
          </a:xfrm>
        </p:spPr>
        <p:txBody>
          <a:bodyPr>
            <a:normAutofit fontScale="92500" lnSpcReduction="20000"/>
          </a:bodyPr>
          <a:lstStyle/>
          <a:p>
            <a:r>
              <a:rPr lang="en-US" sz="3200" dirty="0"/>
              <a:t>Fentanyl is 50 to 100 times more potent than Morphine. </a:t>
            </a:r>
          </a:p>
          <a:p>
            <a:r>
              <a:rPr lang="en-US" sz="3200" dirty="0"/>
              <a:t>Used to treat cancer and hospice patients for pain management. </a:t>
            </a:r>
          </a:p>
          <a:p>
            <a:r>
              <a:rPr lang="en-US" sz="3200" dirty="0"/>
              <a:t>Carfentanil is 10,000 times more potent than Morphine. </a:t>
            </a:r>
          </a:p>
          <a:p>
            <a:r>
              <a:rPr lang="en-US" sz="3200" dirty="0"/>
              <a:t>Used as an elephant tranquilizer; never intended for human use. </a:t>
            </a:r>
          </a:p>
        </p:txBody>
      </p:sp>
      <p:pic>
        <p:nvPicPr>
          <p:cNvPr id="7170" name="Picture 2" descr="Related image">
            <a:extLst>
              <a:ext uri="{FF2B5EF4-FFF2-40B4-BE49-F238E27FC236}">
                <a16:creationId xmlns:a16="http://schemas.microsoft.com/office/drawing/2014/main" id="{D4CD2FD1-36A4-4B85-AF1D-73EF0C863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33" t="15848" r="6557" b="5464"/>
          <a:stretch/>
        </p:blipFill>
        <p:spPr bwMode="auto">
          <a:xfrm>
            <a:off x="5181600" y="1709530"/>
            <a:ext cx="6324600" cy="494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50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0ED5-DB40-479F-85F0-E7CFC68D3728}"/>
              </a:ext>
            </a:extLst>
          </p:cNvPr>
          <p:cNvSpPr>
            <a:spLocks noGrp="1"/>
          </p:cNvSpPr>
          <p:nvPr>
            <p:ph type="title"/>
          </p:nvPr>
        </p:nvSpPr>
        <p:spPr/>
        <p:txBody>
          <a:bodyPr/>
          <a:lstStyle/>
          <a:p>
            <a:pPr algn="ctr"/>
            <a:r>
              <a:rPr lang="en-US" dirty="0"/>
              <a:t>There is No Quality Control With Street Drugs</a:t>
            </a:r>
          </a:p>
        </p:txBody>
      </p:sp>
      <p:pic>
        <p:nvPicPr>
          <p:cNvPr id="4" name="Content Placeholder 3">
            <a:extLst>
              <a:ext uri="{FF2B5EF4-FFF2-40B4-BE49-F238E27FC236}">
                <a16:creationId xmlns:a16="http://schemas.microsoft.com/office/drawing/2014/main" id="{C19ED205-B50B-4141-B06E-F4C6AB6290B1}"/>
              </a:ext>
            </a:extLst>
          </p:cNvPr>
          <p:cNvPicPr>
            <a:picLocks noGrp="1" noChangeAspect="1"/>
          </p:cNvPicPr>
          <p:nvPr>
            <p:ph idx="1"/>
          </p:nvPr>
        </p:nvPicPr>
        <p:blipFill>
          <a:blip r:embed="rId2"/>
          <a:stretch>
            <a:fillRect/>
          </a:stretch>
        </p:blipFill>
        <p:spPr>
          <a:xfrm>
            <a:off x="1600200" y="1451220"/>
            <a:ext cx="8777287" cy="5111545"/>
          </a:xfrm>
          <a:prstGeom prst="rect">
            <a:avLst/>
          </a:prstGeom>
        </p:spPr>
      </p:pic>
    </p:spTree>
    <p:extLst>
      <p:ext uri="{BB962C8B-B14F-4D97-AF65-F5344CB8AC3E}">
        <p14:creationId xmlns:p14="http://schemas.microsoft.com/office/powerpoint/2010/main" val="79558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2EBA3-A5AD-45A3-9223-1454512083A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4C352DA2-A294-41C6-9F2C-D48685098151}"/>
              </a:ext>
            </a:extLst>
          </p:cNvPr>
          <p:cNvPicPr>
            <a:picLocks noGrp="1" noChangeAspect="1"/>
          </p:cNvPicPr>
          <p:nvPr>
            <p:ph idx="1"/>
          </p:nvPr>
        </p:nvPicPr>
        <p:blipFill>
          <a:blip r:embed="rId2"/>
          <a:stretch>
            <a:fillRect/>
          </a:stretch>
        </p:blipFill>
        <p:spPr>
          <a:xfrm>
            <a:off x="177671" y="214135"/>
            <a:ext cx="6350304" cy="4572000"/>
          </a:xfrm>
          <a:prstGeom prst="rect">
            <a:avLst/>
          </a:prstGeom>
        </p:spPr>
      </p:pic>
      <p:pic>
        <p:nvPicPr>
          <p:cNvPr id="5" name="Picture 4">
            <a:extLst>
              <a:ext uri="{FF2B5EF4-FFF2-40B4-BE49-F238E27FC236}">
                <a16:creationId xmlns:a16="http://schemas.microsoft.com/office/drawing/2014/main" id="{D904310E-FCBA-41FA-B355-DE850444DF60}"/>
              </a:ext>
            </a:extLst>
          </p:cNvPr>
          <p:cNvPicPr>
            <a:picLocks noChangeAspect="1"/>
          </p:cNvPicPr>
          <p:nvPr/>
        </p:nvPicPr>
        <p:blipFill>
          <a:blip r:embed="rId3"/>
          <a:stretch>
            <a:fillRect/>
          </a:stretch>
        </p:blipFill>
        <p:spPr>
          <a:xfrm>
            <a:off x="6324600" y="3291681"/>
            <a:ext cx="5695949" cy="3322637"/>
          </a:xfrm>
          <a:prstGeom prst="rect">
            <a:avLst/>
          </a:prstGeom>
        </p:spPr>
      </p:pic>
    </p:spTree>
    <p:extLst>
      <p:ext uri="{BB962C8B-B14F-4D97-AF65-F5344CB8AC3E}">
        <p14:creationId xmlns:p14="http://schemas.microsoft.com/office/powerpoint/2010/main" val="405093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AABC8-5918-42B2-8CF3-CCBAD946A81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06D0AFE-64D7-40AE-9DB8-A2A2C3DF32EE}"/>
              </a:ext>
            </a:extLst>
          </p:cNvPr>
          <p:cNvPicPr>
            <a:picLocks noGrp="1" noChangeAspect="1"/>
          </p:cNvPicPr>
          <p:nvPr>
            <p:ph idx="1"/>
          </p:nvPr>
        </p:nvPicPr>
        <p:blipFill>
          <a:blip r:embed="rId2"/>
          <a:stretch>
            <a:fillRect/>
          </a:stretch>
        </p:blipFill>
        <p:spPr>
          <a:xfrm>
            <a:off x="1295400" y="610846"/>
            <a:ext cx="8321418" cy="6187910"/>
          </a:xfrm>
          <a:prstGeom prst="rect">
            <a:avLst/>
          </a:prstGeom>
        </p:spPr>
      </p:pic>
    </p:spTree>
    <p:extLst>
      <p:ext uri="{BB962C8B-B14F-4D97-AF65-F5344CB8AC3E}">
        <p14:creationId xmlns:p14="http://schemas.microsoft.com/office/powerpoint/2010/main" val="303642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F08C6-95B4-4456-BB66-A8DF3706000F}"/>
              </a:ext>
            </a:extLst>
          </p:cNvPr>
          <p:cNvSpPr>
            <a:spLocks noGrp="1"/>
          </p:cNvSpPr>
          <p:nvPr>
            <p:ph type="title"/>
          </p:nvPr>
        </p:nvSpPr>
        <p:spPr/>
        <p:txBody>
          <a:bodyPr>
            <a:normAutofit/>
          </a:bodyPr>
          <a:lstStyle/>
          <a:p>
            <a:pPr algn="ctr"/>
            <a:r>
              <a:rPr lang="en-US" sz="7200" dirty="0"/>
              <a:t>Goals:</a:t>
            </a:r>
          </a:p>
        </p:txBody>
      </p:sp>
      <p:sp>
        <p:nvSpPr>
          <p:cNvPr id="3" name="Content Placeholder 2">
            <a:extLst>
              <a:ext uri="{FF2B5EF4-FFF2-40B4-BE49-F238E27FC236}">
                <a16:creationId xmlns:a16="http://schemas.microsoft.com/office/drawing/2014/main" id="{F07F7062-0EB1-487D-94E9-23BF62CAA9F8}"/>
              </a:ext>
            </a:extLst>
          </p:cNvPr>
          <p:cNvSpPr>
            <a:spLocks noGrp="1"/>
          </p:cNvSpPr>
          <p:nvPr>
            <p:ph idx="1"/>
          </p:nvPr>
        </p:nvSpPr>
        <p:spPr>
          <a:xfrm>
            <a:off x="7457914" y="1981200"/>
            <a:ext cx="4419600" cy="4724400"/>
          </a:xfrm>
        </p:spPr>
        <p:txBody>
          <a:bodyPr>
            <a:normAutofit lnSpcReduction="10000"/>
          </a:bodyPr>
          <a:lstStyle/>
          <a:p>
            <a:r>
              <a:rPr lang="en-US" sz="3600" dirty="0"/>
              <a:t>Learn what makes opioids unique. </a:t>
            </a:r>
          </a:p>
          <a:p>
            <a:r>
              <a:rPr lang="en-US" sz="3600" dirty="0"/>
              <a:t>Be able to identify an overdose. </a:t>
            </a:r>
          </a:p>
          <a:p>
            <a:r>
              <a:rPr lang="en-US" sz="3600" dirty="0"/>
              <a:t>Be able to administer Narcan. </a:t>
            </a:r>
          </a:p>
          <a:p>
            <a:r>
              <a:rPr lang="en-US" sz="3600" dirty="0"/>
              <a:t>Learn about the new threats. </a:t>
            </a:r>
          </a:p>
        </p:txBody>
      </p:sp>
      <p:pic>
        <p:nvPicPr>
          <p:cNvPr id="5122" name="Picture 2" descr="Related image">
            <a:extLst>
              <a:ext uri="{FF2B5EF4-FFF2-40B4-BE49-F238E27FC236}">
                <a16:creationId xmlns:a16="http://schemas.microsoft.com/office/drawing/2014/main" id="{693E3288-BEB1-46F4-8125-7D3363707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474" y="1599911"/>
            <a:ext cx="4234674" cy="31760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opioids">
            <a:extLst>
              <a:ext uri="{FF2B5EF4-FFF2-40B4-BE49-F238E27FC236}">
                <a16:creationId xmlns:a16="http://schemas.microsoft.com/office/drawing/2014/main" id="{FFA5A002-9EFB-4AAF-9A36-B33144DBE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51200"/>
            <a:ext cx="6833978" cy="1895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751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68AC8-9D86-4858-B55C-CCC733C2358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3B6F5FE-5C3A-4836-AE6E-2137E60FFE5A}"/>
              </a:ext>
            </a:extLst>
          </p:cNvPr>
          <p:cNvPicPr>
            <a:picLocks noGrp="1" noChangeAspect="1"/>
          </p:cNvPicPr>
          <p:nvPr>
            <p:ph idx="1"/>
          </p:nvPr>
        </p:nvPicPr>
        <p:blipFill>
          <a:blip r:embed="rId2"/>
          <a:stretch>
            <a:fillRect/>
          </a:stretch>
        </p:blipFill>
        <p:spPr>
          <a:xfrm>
            <a:off x="1409700" y="173077"/>
            <a:ext cx="9372600" cy="6705139"/>
          </a:xfrm>
          <a:prstGeom prst="rect">
            <a:avLst/>
          </a:prstGeom>
        </p:spPr>
      </p:pic>
    </p:spTree>
    <p:extLst>
      <p:ext uri="{BB962C8B-B14F-4D97-AF65-F5344CB8AC3E}">
        <p14:creationId xmlns:p14="http://schemas.microsoft.com/office/powerpoint/2010/main" val="81672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5D28-7119-495F-9C91-0171C9E4ADC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B2EA375-797A-4833-8057-E3965FD16A5D}"/>
              </a:ext>
            </a:extLst>
          </p:cNvPr>
          <p:cNvPicPr>
            <a:picLocks noGrp="1" noChangeAspect="1"/>
          </p:cNvPicPr>
          <p:nvPr>
            <p:ph idx="1"/>
          </p:nvPr>
        </p:nvPicPr>
        <p:blipFill>
          <a:blip r:embed="rId2"/>
          <a:stretch>
            <a:fillRect/>
          </a:stretch>
        </p:blipFill>
        <p:spPr>
          <a:xfrm>
            <a:off x="1447800" y="99220"/>
            <a:ext cx="9114450" cy="6858000"/>
          </a:xfrm>
          <a:prstGeom prst="rect">
            <a:avLst/>
          </a:prstGeom>
        </p:spPr>
      </p:pic>
    </p:spTree>
    <p:extLst>
      <p:ext uri="{BB962C8B-B14F-4D97-AF65-F5344CB8AC3E}">
        <p14:creationId xmlns:p14="http://schemas.microsoft.com/office/powerpoint/2010/main" val="44471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B8F2-81BA-48A2-BEC1-DBE306F9BC7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F104592-3F31-4DFE-8D93-674E749B9379}"/>
              </a:ext>
            </a:extLst>
          </p:cNvPr>
          <p:cNvPicPr>
            <a:picLocks noGrp="1" noChangeAspect="1"/>
          </p:cNvPicPr>
          <p:nvPr>
            <p:ph idx="1"/>
          </p:nvPr>
        </p:nvPicPr>
        <p:blipFill>
          <a:blip r:embed="rId2"/>
          <a:stretch>
            <a:fillRect/>
          </a:stretch>
        </p:blipFill>
        <p:spPr>
          <a:xfrm>
            <a:off x="1828800" y="262288"/>
            <a:ext cx="8754138" cy="6496492"/>
          </a:xfrm>
          <a:prstGeom prst="rect">
            <a:avLst/>
          </a:prstGeom>
        </p:spPr>
      </p:pic>
    </p:spTree>
    <p:extLst>
      <p:ext uri="{BB962C8B-B14F-4D97-AF65-F5344CB8AC3E}">
        <p14:creationId xmlns:p14="http://schemas.microsoft.com/office/powerpoint/2010/main" val="202308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71B2-21C4-4BF9-8461-80EE382E4A5B}"/>
              </a:ext>
            </a:extLst>
          </p:cNvPr>
          <p:cNvSpPr>
            <a:spLocks noGrp="1"/>
          </p:cNvSpPr>
          <p:nvPr>
            <p:ph type="title"/>
          </p:nvPr>
        </p:nvSpPr>
        <p:spPr/>
        <p:txBody>
          <a:bodyPr>
            <a:normAutofit/>
          </a:bodyPr>
          <a:lstStyle/>
          <a:p>
            <a:pPr algn="ctr"/>
            <a:r>
              <a:rPr lang="en-US" sz="4800" dirty="0" err="1"/>
              <a:t>Carfentanil</a:t>
            </a:r>
            <a:endParaRPr lang="en-US" sz="4800" dirty="0"/>
          </a:p>
        </p:txBody>
      </p:sp>
      <p:pic>
        <p:nvPicPr>
          <p:cNvPr id="4" name="Content Placeholder 3">
            <a:extLst>
              <a:ext uri="{FF2B5EF4-FFF2-40B4-BE49-F238E27FC236}">
                <a16:creationId xmlns:a16="http://schemas.microsoft.com/office/drawing/2014/main" id="{28706C14-3C23-4C27-A7F3-A47DFE91E18E}"/>
              </a:ext>
            </a:extLst>
          </p:cNvPr>
          <p:cNvPicPr>
            <a:picLocks noGrp="1" noChangeAspect="1"/>
          </p:cNvPicPr>
          <p:nvPr>
            <p:ph idx="1"/>
          </p:nvPr>
        </p:nvPicPr>
        <p:blipFill>
          <a:blip r:embed="rId2"/>
          <a:stretch>
            <a:fillRect/>
          </a:stretch>
        </p:blipFill>
        <p:spPr>
          <a:xfrm>
            <a:off x="381000" y="1401456"/>
            <a:ext cx="7219950" cy="4894506"/>
          </a:xfrm>
          <a:prstGeom prst="rect">
            <a:avLst/>
          </a:prstGeom>
        </p:spPr>
      </p:pic>
      <p:pic>
        <p:nvPicPr>
          <p:cNvPr id="6" name="Picture 5">
            <a:extLst>
              <a:ext uri="{FF2B5EF4-FFF2-40B4-BE49-F238E27FC236}">
                <a16:creationId xmlns:a16="http://schemas.microsoft.com/office/drawing/2014/main" id="{1E9FA7C5-7CAA-4841-89C4-24A8334C7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1707478"/>
            <a:ext cx="4185450" cy="4070350"/>
          </a:xfrm>
          <a:prstGeom prst="rect">
            <a:avLst/>
          </a:prstGeom>
        </p:spPr>
      </p:pic>
    </p:spTree>
    <p:extLst>
      <p:ext uri="{BB962C8B-B14F-4D97-AF65-F5344CB8AC3E}">
        <p14:creationId xmlns:p14="http://schemas.microsoft.com/office/powerpoint/2010/main" val="320482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04F97-64BF-4F57-9C39-CDE9AB97774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5C9274B-3199-419F-907F-F85708CE2E2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99220"/>
            <a:ext cx="7181640" cy="5867400"/>
          </a:xfrm>
        </p:spPr>
      </p:pic>
      <p:pic>
        <p:nvPicPr>
          <p:cNvPr id="6" name="Picture 2" descr="Related image">
            <a:extLst>
              <a:ext uri="{FF2B5EF4-FFF2-40B4-BE49-F238E27FC236}">
                <a16:creationId xmlns:a16="http://schemas.microsoft.com/office/drawing/2014/main" id="{1F219BAB-E0BD-4D24-AF37-34E8B6C05B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91" t="636" r="7549" b="-636"/>
          <a:stretch/>
        </p:blipFill>
        <p:spPr bwMode="auto">
          <a:xfrm>
            <a:off x="7147249" y="2243620"/>
            <a:ext cx="4876800" cy="290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12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FCD44-2A47-4AA7-AFD4-82D23A24DFFF}"/>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906C69A3-DE7E-4EED-8605-B06445A27F20}"/>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CA0027B9-0833-4163-8611-E46A646DE816}"/>
              </a:ext>
            </a:extLst>
          </p:cNvPr>
          <p:cNvPicPr>
            <a:picLocks noChangeAspect="1"/>
          </p:cNvPicPr>
          <p:nvPr/>
        </p:nvPicPr>
        <p:blipFill>
          <a:blip r:embed="rId2"/>
          <a:stretch>
            <a:fillRect/>
          </a:stretch>
        </p:blipFill>
        <p:spPr>
          <a:xfrm>
            <a:off x="1502280" y="0"/>
            <a:ext cx="9187439" cy="6858000"/>
          </a:xfrm>
          <a:prstGeom prst="rect">
            <a:avLst/>
          </a:prstGeom>
        </p:spPr>
      </p:pic>
    </p:spTree>
    <p:extLst>
      <p:ext uri="{BB962C8B-B14F-4D97-AF65-F5344CB8AC3E}">
        <p14:creationId xmlns:p14="http://schemas.microsoft.com/office/powerpoint/2010/main" val="313216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524D8-1CC0-4A76-B08A-E441F340A62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51C0568-BF7A-422E-8131-C087A7803D8C}"/>
              </a:ext>
            </a:extLst>
          </p:cNvPr>
          <p:cNvPicPr>
            <a:picLocks noGrp="1" noChangeAspect="1"/>
          </p:cNvPicPr>
          <p:nvPr>
            <p:ph idx="1"/>
          </p:nvPr>
        </p:nvPicPr>
        <p:blipFill>
          <a:blip r:embed="rId2"/>
          <a:stretch>
            <a:fillRect/>
          </a:stretch>
        </p:blipFill>
        <p:spPr>
          <a:xfrm>
            <a:off x="1670372" y="304800"/>
            <a:ext cx="8851256" cy="6248400"/>
          </a:xfrm>
          <a:prstGeom prst="rect">
            <a:avLst/>
          </a:prstGeom>
        </p:spPr>
      </p:pic>
    </p:spTree>
    <p:extLst>
      <p:ext uri="{BB962C8B-B14F-4D97-AF65-F5344CB8AC3E}">
        <p14:creationId xmlns:p14="http://schemas.microsoft.com/office/powerpoint/2010/main" val="6492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4A6AE-1B5E-4129-8838-B5C3A847E4E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9A610B5-D513-4095-8CBB-3446082D108F}"/>
              </a:ext>
            </a:extLst>
          </p:cNvPr>
          <p:cNvPicPr>
            <a:picLocks noGrp="1" noChangeAspect="1"/>
          </p:cNvPicPr>
          <p:nvPr>
            <p:ph idx="1"/>
          </p:nvPr>
        </p:nvPicPr>
        <p:blipFill>
          <a:blip r:embed="rId2"/>
          <a:stretch>
            <a:fillRect/>
          </a:stretch>
        </p:blipFill>
        <p:spPr>
          <a:xfrm>
            <a:off x="1524000" y="445022"/>
            <a:ext cx="8763000" cy="6287321"/>
          </a:xfrm>
          <a:prstGeom prst="rect">
            <a:avLst/>
          </a:prstGeom>
        </p:spPr>
      </p:pic>
    </p:spTree>
    <p:extLst>
      <p:ext uri="{BB962C8B-B14F-4D97-AF65-F5344CB8AC3E}">
        <p14:creationId xmlns:p14="http://schemas.microsoft.com/office/powerpoint/2010/main" val="23278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81583-7B7B-45C2-8BF4-761819FD18B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BD6A6A4-5BDD-4561-A61F-1A09DF19D3BF}"/>
              </a:ext>
            </a:extLst>
          </p:cNvPr>
          <p:cNvPicPr>
            <a:picLocks noGrp="1" noChangeAspect="1"/>
          </p:cNvPicPr>
          <p:nvPr>
            <p:ph idx="1"/>
          </p:nvPr>
        </p:nvPicPr>
        <p:blipFill>
          <a:blip r:embed="rId2"/>
          <a:stretch>
            <a:fillRect/>
          </a:stretch>
        </p:blipFill>
        <p:spPr>
          <a:xfrm>
            <a:off x="158382" y="99220"/>
            <a:ext cx="6436641" cy="4847560"/>
          </a:xfrm>
          <a:prstGeom prst="rect">
            <a:avLst/>
          </a:prstGeom>
        </p:spPr>
      </p:pic>
      <p:pic>
        <p:nvPicPr>
          <p:cNvPr id="5" name="Content Placeholder 3">
            <a:extLst>
              <a:ext uri="{FF2B5EF4-FFF2-40B4-BE49-F238E27FC236}">
                <a16:creationId xmlns:a16="http://schemas.microsoft.com/office/drawing/2014/main" id="{27C21C3F-5891-4872-8887-F305FBDF68C2}"/>
              </a:ext>
            </a:extLst>
          </p:cNvPr>
          <p:cNvPicPr>
            <a:picLocks noChangeAspect="1"/>
          </p:cNvPicPr>
          <p:nvPr/>
        </p:nvPicPr>
        <p:blipFill>
          <a:blip r:embed="rId3"/>
          <a:stretch>
            <a:fillRect/>
          </a:stretch>
        </p:blipFill>
        <p:spPr>
          <a:xfrm>
            <a:off x="6276392" y="2623535"/>
            <a:ext cx="5785218" cy="4135245"/>
          </a:xfrm>
          <a:prstGeom prst="rect">
            <a:avLst/>
          </a:prstGeom>
        </p:spPr>
      </p:pic>
    </p:spTree>
    <p:extLst>
      <p:ext uri="{BB962C8B-B14F-4D97-AF65-F5344CB8AC3E}">
        <p14:creationId xmlns:p14="http://schemas.microsoft.com/office/powerpoint/2010/main" val="250446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6C75-F765-4960-BE7A-C2B9E81CA4CB}"/>
              </a:ext>
            </a:extLst>
          </p:cNvPr>
          <p:cNvSpPr>
            <a:spLocks noGrp="1"/>
          </p:cNvSpPr>
          <p:nvPr>
            <p:ph type="title"/>
          </p:nvPr>
        </p:nvSpPr>
        <p:spPr/>
        <p:txBody>
          <a:bodyPr/>
          <a:lstStyle/>
          <a:p>
            <a:pPr algn="ctr"/>
            <a:r>
              <a:rPr lang="en-US" dirty="0"/>
              <a:t>Naloxone in the Workplace</a:t>
            </a:r>
          </a:p>
        </p:txBody>
      </p:sp>
      <p:sp>
        <p:nvSpPr>
          <p:cNvPr id="3" name="Content Placeholder 2">
            <a:extLst>
              <a:ext uri="{FF2B5EF4-FFF2-40B4-BE49-F238E27FC236}">
                <a16:creationId xmlns:a16="http://schemas.microsoft.com/office/drawing/2014/main" id="{3315D80E-1418-4D6C-856D-6C1A786EAE39}"/>
              </a:ext>
            </a:extLst>
          </p:cNvPr>
          <p:cNvSpPr>
            <a:spLocks noGrp="1"/>
          </p:cNvSpPr>
          <p:nvPr>
            <p:ph idx="1"/>
          </p:nvPr>
        </p:nvSpPr>
        <p:spPr/>
        <p:txBody>
          <a:bodyPr>
            <a:normAutofit/>
          </a:bodyPr>
          <a:lstStyle/>
          <a:p>
            <a:pPr marL="0" indent="0">
              <a:buNone/>
            </a:pPr>
            <a:r>
              <a:rPr lang="en-US" dirty="0"/>
              <a:t>Using Naloxone to Reverse Opioid Overdose in the Workplace: Information for Employers and Workers.</a:t>
            </a:r>
          </a:p>
          <a:p>
            <a:pPr marL="0" indent="0">
              <a:buNone/>
            </a:pPr>
            <a:r>
              <a:rPr lang="en-US" dirty="0"/>
              <a:t>Information  on establishing a program at work</a:t>
            </a:r>
          </a:p>
          <a:p>
            <a:pPr marL="0" indent="0">
              <a:buNone/>
            </a:pPr>
            <a:r>
              <a:rPr lang="en-US" dirty="0"/>
              <a:t>The National Institute for Occupational Safety and Health (NIOSH), part of the Centers for Disease Control and Prevention (CDC), developed this information to help employers and workers understand the risk of opioid overdose and help them decide if they should establish a workplace naloxone availability and use program.</a:t>
            </a:r>
          </a:p>
          <a:p>
            <a:pPr marL="0" indent="0">
              <a:buNone/>
            </a:pPr>
            <a:r>
              <a:rPr lang="en-US" u="sng" dirty="0">
                <a:hlinkClick r:id="rId2"/>
              </a:rPr>
              <a:t>https://www.cdc.gov/niosh/docs/2019-101/default.html</a:t>
            </a:r>
            <a:endParaRPr lang="en-US" u="sng" dirty="0"/>
          </a:p>
          <a:p>
            <a:endParaRPr lang="en-US" dirty="0"/>
          </a:p>
        </p:txBody>
      </p:sp>
    </p:spTree>
    <p:extLst>
      <p:ext uri="{BB962C8B-B14F-4D97-AF65-F5344CB8AC3E}">
        <p14:creationId xmlns:p14="http://schemas.microsoft.com/office/powerpoint/2010/main" val="39332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opioids">
            <a:extLst>
              <a:ext uri="{FF2B5EF4-FFF2-40B4-BE49-F238E27FC236}">
                <a16:creationId xmlns:a16="http://schemas.microsoft.com/office/drawing/2014/main" id="{CE128C33-532E-4435-9031-9F1080967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10701865" cy="601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7B81F-B154-436B-85A4-933856B9AB4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EF03EC8C-3551-4D28-A117-9D209B2B906E}"/>
              </a:ext>
            </a:extLst>
          </p:cNvPr>
          <p:cNvPicPr>
            <a:picLocks noGrp="1" noChangeAspect="1"/>
          </p:cNvPicPr>
          <p:nvPr>
            <p:ph idx="1"/>
          </p:nvPr>
        </p:nvPicPr>
        <p:blipFill>
          <a:blip r:embed="rId2"/>
          <a:stretch>
            <a:fillRect/>
          </a:stretch>
        </p:blipFill>
        <p:spPr>
          <a:xfrm>
            <a:off x="1591107" y="228600"/>
            <a:ext cx="8971049" cy="6629400"/>
          </a:xfrm>
          <a:prstGeom prst="rect">
            <a:avLst/>
          </a:prstGeom>
        </p:spPr>
      </p:pic>
    </p:spTree>
    <p:extLst>
      <p:ext uri="{BB962C8B-B14F-4D97-AF65-F5344CB8AC3E}">
        <p14:creationId xmlns:p14="http://schemas.microsoft.com/office/powerpoint/2010/main" val="91965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EEAA5-EF0E-4E7B-8A87-92D555BCC853}"/>
              </a:ext>
            </a:extLst>
          </p:cNvPr>
          <p:cNvSpPr>
            <a:spLocks noGrp="1"/>
          </p:cNvSpPr>
          <p:nvPr>
            <p:ph type="title"/>
          </p:nvPr>
        </p:nvSpPr>
        <p:spPr>
          <a:xfrm>
            <a:off x="457200" y="1447800"/>
            <a:ext cx="11277600" cy="3177380"/>
          </a:xfrm>
        </p:spPr>
        <p:txBody>
          <a:bodyPr>
            <a:noAutofit/>
          </a:bodyPr>
          <a:lstStyle/>
          <a:p>
            <a:pPr algn="ctr"/>
            <a:r>
              <a:rPr lang="en-US" sz="17500" dirty="0"/>
              <a:t>Questions?</a:t>
            </a:r>
            <a:r>
              <a:rPr lang="en-US" sz="17900" dirty="0"/>
              <a:t> </a:t>
            </a:r>
          </a:p>
        </p:txBody>
      </p:sp>
    </p:spTree>
    <p:extLst>
      <p:ext uri="{BB962C8B-B14F-4D97-AF65-F5344CB8AC3E}">
        <p14:creationId xmlns:p14="http://schemas.microsoft.com/office/powerpoint/2010/main" val="85305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65A9-F66E-49FF-9959-A1BDDEC06D01}"/>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E2F0646-FD7A-41ED-8162-B791A4DFD89A}"/>
              </a:ext>
            </a:extLst>
          </p:cNvPr>
          <p:cNvPicPr>
            <a:picLocks noGrp="1" noChangeAspect="1"/>
          </p:cNvPicPr>
          <p:nvPr>
            <p:ph idx="1"/>
          </p:nvPr>
        </p:nvPicPr>
        <p:blipFill>
          <a:blip r:embed="rId2"/>
          <a:stretch>
            <a:fillRect/>
          </a:stretch>
        </p:blipFill>
        <p:spPr>
          <a:xfrm>
            <a:off x="1524000" y="266700"/>
            <a:ext cx="8566134" cy="6324600"/>
          </a:xfrm>
          <a:prstGeom prst="rect">
            <a:avLst/>
          </a:prstGeom>
        </p:spPr>
      </p:pic>
    </p:spTree>
    <p:extLst>
      <p:ext uri="{BB962C8B-B14F-4D97-AF65-F5344CB8AC3E}">
        <p14:creationId xmlns:p14="http://schemas.microsoft.com/office/powerpoint/2010/main" val="89891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FBEEB-6439-479F-9F01-B2860A57BBF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6786DE7-E788-4AC0-87B9-2DC362381EF5}"/>
              </a:ext>
            </a:extLst>
          </p:cNvPr>
          <p:cNvPicPr>
            <a:picLocks noGrp="1" noChangeAspect="1"/>
          </p:cNvPicPr>
          <p:nvPr>
            <p:ph idx="1"/>
          </p:nvPr>
        </p:nvPicPr>
        <p:blipFill>
          <a:blip r:embed="rId2"/>
          <a:stretch>
            <a:fillRect/>
          </a:stretch>
        </p:blipFill>
        <p:spPr>
          <a:xfrm>
            <a:off x="1143000" y="99220"/>
            <a:ext cx="8954757" cy="6865854"/>
          </a:xfrm>
          <a:prstGeom prst="rect">
            <a:avLst/>
          </a:prstGeom>
        </p:spPr>
      </p:pic>
    </p:spTree>
    <p:extLst>
      <p:ext uri="{BB962C8B-B14F-4D97-AF65-F5344CB8AC3E}">
        <p14:creationId xmlns:p14="http://schemas.microsoft.com/office/powerpoint/2010/main" val="373923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D303-A9B2-41DF-B6A7-EC4773A1008A}"/>
              </a:ext>
            </a:extLst>
          </p:cNvPr>
          <p:cNvSpPr>
            <a:spLocks noGrp="1"/>
          </p:cNvSpPr>
          <p:nvPr>
            <p:ph type="title"/>
          </p:nvPr>
        </p:nvSpPr>
        <p:spPr/>
        <p:txBody>
          <a:bodyPr>
            <a:normAutofit/>
          </a:bodyPr>
          <a:lstStyle/>
          <a:p>
            <a:pPr algn="ctr"/>
            <a:r>
              <a:rPr lang="en-US" sz="7200" dirty="0"/>
              <a:t>What are Opioids?</a:t>
            </a:r>
          </a:p>
        </p:txBody>
      </p:sp>
      <p:sp>
        <p:nvSpPr>
          <p:cNvPr id="3" name="Content Placeholder 2">
            <a:extLst>
              <a:ext uri="{FF2B5EF4-FFF2-40B4-BE49-F238E27FC236}">
                <a16:creationId xmlns:a16="http://schemas.microsoft.com/office/drawing/2014/main" id="{A9097D2E-9D03-4667-89D6-77261F7A7F40}"/>
              </a:ext>
            </a:extLst>
          </p:cNvPr>
          <p:cNvSpPr>
            <a:spLocks noGrp="1"/>
          </p:cNvSpPr>
          <p:nvPr>
            <p:ph idx="1"/>
          </p:nvPr>
        </p:nvSpPr>
        <p:spPr>
          <a:xfrm>
            <a:off x="235850" y="1676400"/>
            <a:ext cx="4648200" cy="4953000"/>
          </a:xfrm>
        </p:spPr>
        <p:txBody>
          <a:bodyPr>
            <a:normAutofit fontScale="92500"/>
          </a:bodyPr>
          <a:lstStyle/>
          <a:p>
            <a:r>
              <a:rPr lang="en-US" sz="3200" dirty="0"/>
              <a:t>Powerful pain relievers that block the reuptake of serotonin. </a:t>
            </a:r>
          </a:p>
          <a:p>
            <a:r>
              <a:rPr lang="en-US" sz="3200" dirty="0"/>
              <a:t>They are classified as a depressant drug. </a:t>
            </a:r>
          </a:p>
          <a:p>
            <a:r>
              <a:rPr lang="en-US" sz="3200" dirty="0"/>
              <a:t>Can be synthetic/manmade (ex. heroine or fentanyl).</a:t>
            </a:r>
          </a:p>
          <a:p>
            <a:r>
              <a:rPr lang="en-US" sz="3200" dirty="0"/>
              <a:t>Can be natural (ex. morphine or oxycodone).</a:t>
            </a:r>
          </a:p>
        </p:txBody>
      </p:sp>
      <p:pic>
        <p:nvPicPr>
          <p:cNvPr id="2050" name="Picture 2" descr="Image result for opioids">
            <a:extLst>
              <a:ext uri="{FF2B5EF4-FFF2-40B4-BE49-F238E27FC236}">
                <a16:creationId xmlns:a16="http://schemas.microsoft.com/office/drawing/2014/main" id="{C9D3EF0D-0B13-4572-842D-C15B4EC57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1600200"/>
            <a:ext cx="3981450" cy="26410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opioids">
            <a:extLst>
              <a:ext uri="{FF2B5EF4-FFF2-40B4-BE49-F238E27FC236}">
                <a16:creationId xmlns:a16="http://schemas.microsoft.com/office/drawing/2014/main" id="{9078CA2A-2D67-4882-87AA-F22937169D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8587" y="3789810"/>
            <a:ext cx="5181600" cy="2915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44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6AA82-7EA3-425A-96E0-0146F3887F0F}"/>
              </a:ext>
            </a:extLst>
          </p:cNvPr>
          <p:cNvSpPr>
            <a:spLocks noGrp="1"/>
          </p:cNvSpPr>
          <p:nvPr>
            <p:ph type="title"/>
          </p:nvPr>
        </p:nvSpPr>
        <p:spPr>
          <a:xfrm>
            <a:off x="1371600" y="762000"/>
            <a:ext cx="9448800" cy="5105400"/>
          </a:xfrm>
        </p:spPr>
        <p:txBody>
          <a:bodyPr>
            <a:normAutofit/>
          </a:bodyPr>
          <a:lstStyle/>
          <a:p>
            <a:pPr algn="ctr"/>
            <a:r>
              <a:rPr lang="en-US" sz="9600" dirty="0"/>
              <a:t>What are the Signs and Symptoms of an Opioid Overdose? </a:t>
            </a:r>
          </a:p>
        </p:txBody>
      </p:sp>
    </p:spTree>
    <p:extLst>
      <p:ext uri="{BB962C8B-B14F-4D97-AF65-F5344CB8AC3E}">
        <p14:creationId xmlns:p14="http://schemas.microsoft.com/office/powerpoint/2010/main" val="394272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19C5-0CDA-4C3B-A743-12884A5036D4}"/>
              </a:ext>
            </a:extLst>
          </p:cNvPr>
          <p:cNvSpPr>
            <a:spLocks noGrp="1"/>
          </p:cNvSpPr>
          <p:nvPr>
            <p:ph type="title"/>
          </p:nvPr>
        </p:nvSpPr>
        <p:spPr/>
        <p:txBody>
          <a:bodyPr>
            <a:normAutofit/>
          </a:bodyPr>
          <a:lstStyle/>
          <a:p>
            <a:pPr algn="ctr"/>
            <a:r>
              <a:rPr lang="en-US" sz="7200" dirty="0"/>
              <a:t>Warning Signs</a:t>
            </a:r>
          </a:p>
        </p:txBody>
      </p:sp>
      <p:sp>
        <p:nvSpPr>
          <p:cNvPr id="3" name="Content Placeholder 2">
            <a:extLst>
              <a:ext uri="{FF2B5EF4-FFF2-40B4-BE49-F238E27FC236}">
                <a16:creationId xmlns:a16="http://schemas.microsoft.com/office/drawing/2014/main" id="{1624F50F-9AD2-42F7-84B5-13D4F3B04A4B}"/>
              </a:ext>
            </a:extLst>
          </p:cNvPr>
          <p:cNvSpPr>
            <a:spLocks noGrp="1"/>
          </p:cNvSpPr>
          <p:nvPr>
            <p:ph sz="half" idx="1"/>
          </p:nvPr>
        </p:nvSpPr>
        <p:spPr>
          <a:xfrm>
            <a:off x="6096000" y="1653379"/>
            <a:ext cx="5867400" cy="5105400"/>
          </a:xfrm>
        </p:spPr>
        <p:txBody>
          <a:bodyPr>
            <a:normAutofit fontScale="92500" lnSpcReduction="10000"/>
          </a:bodyPr>
          <a:lstStyle/>
          <a:p>
            <a:r>
              <a:rPr lang="en-US" dirty="0"/>
              <a:t>Drug paraphernalia. </a:t>
            </a:r>
          </a:p>
          <a:p>
            <a:r>
              <a:rPr lang="en-US" dirty="0"/>
              <a:t>Slurred or confused speech. </a:t>
            </a:r>
          </a:p>
          <a:p>
            <a:r>
              <a:rPr lang="en-US" dirty="0"/>
              <a:t>Unresponsive. </a:t>
            </a:r>
          </a:p>
          <a:p>
            <a:r>
              <a:rPr lang="en-US" dirty="0"/>
              <a:t>Depressed breathing or no breathing at all. </a:t>
            </a:r>
          </a:p>
          <a:p>
            <a:r>
              <a:rPr lang="en-US" dirty="0"/>
              <a:t>Gurgling sounds or snoring respirations (agonal/apnea). </a:t>
            </a:r>
          </a:p>
          <a:p>
            <a:r>
              <a:rPr lang="en-US" dirty="0"/>
              <a:t>Constricted pupils (pin-point). </a:t>
            </a:r>
          </a:p>
          <a:p>
            <a:r>
              <a:rPr lang="en-US" dirty="0"/>
              <a:t>Cold and clammy. </a:t>
            </a:r>
          </a:p>
          <a:p>
            <a:r>
              <a:rPr lang="en-US" dirty="0"/>
              <a:t>Pale or gray skin. </a:t>
            </a:r>
          </a:p>
          <a:p>
            <a:r>
              <a:rPr lang="en-US" dirty="0"/>
              <a:t>Blue skin around the extremities, mouth, or both (cyanosis). </a:t>
            </a:r>
          </a:p>
        </p:txBody>
      </p:sp>
      <p:pic>
        <p:nvPicPr>
          <p:cNvPr id="4098" name="Picture 2" descr="Image result for pinpoint pupils">
            <a:extLst>
              <a:ext uri="{FF2B5EF4-FFF2-40B4-BE49-F238E27FC236}">
                <a16:creationId xmlns:a16="http://schemas.microsoft.com/office/drawing/2014/main" id="{75E75A61-ACCF-4094-9820-71E0593C9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00200"/>
            <a:ext cx="4648200" cy="24821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yanosis from overdose">
            <a:extLst>
              <a:ext uri="{FF2B5EF4-FFF2-40B4-BE49-F238E27FC236}">
                <a16:creationId xmlns:a16="http://schemas.microsoft.com/office/drawing/2014/main" id="{835A8DFD-7DD4-41D9-9CAD-453B296808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583"/>
          <a:stretch/>
        </p:blipFill>
        <p:spPr bwMode="auto">
          <a:xfrm>
            <a:off x="1295400" y="4191000"/>
            <a:ext cx="4663378" cy="256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6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43C65-9AE5-43C6-B64C-24D2D792E242}"/>
              </a:ext>
            </a:extLst>
          </p:cNvPr>
          <p:cNvSpPr>
            <a:spLocks noGrp="1"/>
          </p:cNvSpPr>
          <p:nvPr>
            <p:ph type="title"/>
          </p:nvPr>
        </p:nvSpPr>
        <p:spPr/>
        <p:txBody>
          <a:bodyPr/>
          <a:lstStyle/>
          <a:p>
            <a:pPr algn="ctr"/>
            <a:r>
              <a:rPr lang="en-US" dirty="0"/>
              <a:t>Drug Paraphernalia</a:t>
            </a:r>
          </a:p>
        </p:txBody>
      </p:sp>
      <p:pic>
        <p:nvPicPr>
          <p:cNvPr id="6" name="Content Placeholder 5">
            <a:extLst>
              <a:ext uri="{FF2B5EF4-FFF2-40B4-BE49-F238E27FC236}">
                <a16:creationId xmlns:a16="http://schemas.microsoft.com/office/drawing/2014/main" id="{8A42655C-CD1F-44EE-A191-DA4D6C144DA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143000"/>
            <a:ext cx="7315201" cy="3200400"/>
          </a:xfrm>
        </p:spPr>
      </p:pic>
      <p:pic>
        <p:nvPicPr>
          <p:cNvPr id="8" name="Content Placeholder 7">
            <a:extLst>
              <a:ext uri="{FF2B5EF4-FFF2-40B4-BE49-F238E27FC236}">
                <a16:creationId xmlns:a16="http://schemas.microsoft.com/office/drawing/2014/main" id="{71711AFA-3D63-45B4-AEB4-A3E8C49EA9F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53808" y="3657600"/>
            <a:ext cx="5133392" cy="2745767"/>
          </a:xfrm>
        </p:spPr>
      </p:pic>
    </p:spTree>
    <p:extLst>
      <p:ext uri="{BB962C8B-B14F-4D97-AF65-F5344CB8AC3E}">
        <p14:creationId xmlns:p14="http://schemas.microsoft.com/office/powerpoint/2010/main" val="420912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2.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54722</TotalTime>
  <Words>524</Words>
  <Application>Microsoft Office PowerPoint</Application>
  <PresentationFormat>Widescreen</PresentationFormat>
  <Paragraphs>62</Paragraphs>
  <Slides>31</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Franklin Gothic Medium</vt:lpstr>
      <vt:lpstr>Medical Design 16x9</vt:lpstr>
      <vt:lpstr>Narcan and Overdoses</vt:lpstr>
      <vt:lpstr>Goals:</vt:lpstr>
      <vt:lpstr>PowerPoint Presentation</vt:lpstr>
      <vt:lpstr>PowerPoint Presentation</vt:lpstr>
      <vt:lpstr>PowerPoint Presentation</vt:lpstr>
      <vt:lpstr>What are Opioids?</vt:lpstr>
      <vt:lpstr>What are the Signs and Symptoms of an Opioid Overdose? </vt:lpstr>
      <vt:lpstr>Warning Signs</vt:lpstr>
      <vt:lpstr>Drug Paraphernalia</vt:lpstr>
      <vt:lpstr>How Can We Help?</vt:lpstr>
      <vt:lpstr>How Does Narcan Work? </vt:lpstr>
      <vt:lpstr>PowerPoint Presentation</vt:lpstr>
      <vt:lpstr>PowerPoint Presentation</vt:lpstr>
      <vt:lpstr>How to Administer Narcan?</vt:lpstr>
      <vt:lpstr>After Narcan</vt:lpstr>
      <vt:lpstr>Emerging Threats </vt:lpstr>
      <vt:lpstr>There is No Quality Control With Street Drugs</vt:lpstr>
      <vt:lpstr>PowerPoint Presentation</vt:lpstr>
      <vt:lpstr>PowerPoint Presentation</vt:lpstr>
      <vt:lpstr>PowerPoint Presentation</vt:lpstr>
      <vt:lpstr>PowerPoint Presentation</vt:lpstr>
      <vt:lpstr>PowerPoint Presentation</vt:lpstr>
      <vt:lpstr>Carfentanil</vt:lpstr>
      <vt:lpstr>PowerPoint Presentation</vt:lpstr>
      <vt:lpstr>PowerPoint Presentation</vt:lpstr>
      <vt:lpstr>PowerPoint Presentation</vt:lpstr>
      <vt:lpstr>PowerPoint Presentation</vt:lpstr>
      <vt:lpstr>PowerPoint Presentation</vt:lpstr>
      <vt:lpstr>Naloxone in the Workplace</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Narcan and Overdoses</dc:title>
  <dc:creator>Therese Clover</dc:creator>
  <cp:lastModifiedBy>Therese Clover</cp:lastModifiedBy>
  <cp:revision>48</cp:revision>
  <dcterms:created xsi:type="dcterms:W3CDTF">2017-10-02T18:12:29Z</dcterms:created>
  <dcterms:modified xsi:type="dcterms:W3CDTF">2019-09-21T02:27:51Z</dcterms:modified>
</cp:coreProperties>
</file>