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7"/>
  </p:notesMasterIdLst>
  <p:handoutMasterIdLst>
    <p:handoutMasterId r:id="rId38"/>
  </p:handoutMasterIdLst>
  <p:sldIdLst>
    <p:sldId id="256" r:id="rId2"/>
    <p:sldId id="257" r:id="rId3"/>
    <p:sldId id="258" r:id="rId4"/>
    <p:sldId id="260" r:id="rId5"/>
    <p:sldId id="274" r:id="rId6"/>
    <p:sldId id="276" r:id="rId7"/>
    <p:sldId id="259" r:id="rId8"/>
    <p:sldId id="273" r:id="rId9"/>
    <p:sldId id="271" r:id="rId10"/>
    <p:sldId id="266" r:id="rId11"/>
    <p:sldId id="272" r:id="rId12"/>
    <p:sldId id="265" r:id="rId13"/>
    <p:sldId id="270" r:id="rId14"/>
    <p:sldId id="279" r:id="rId15"/>
    <p:sldId id="261" r:id="rId16"/>
    <p:sldId id="262" r:id="rId17"/>
    <p:sldId id="263" r:id="rId18"/>
    <p:sldId id="280" r:id="rId19"/>
    <p:sldId id="264" r:id="rId20"/>
    <p:sldId id="278" r:id="rId21"/>
    <p:sldId id="267" r:id="rId22"/>
    <p:sldId id="281" r:id="rId23"/>
    <p:sldId id="282" r:id="rId24"/>
    <p:sldId id="283" r:id="rId25"/>
    <p:sldId id="284" r:id="rId26"/>
    <p:sldId id="285" r:id="rId27"/>
    <p:sldId id="288" r:id="rId28"/>
    <p:sldId id="289" r:id="rId29"/>
    <p:sldId id="290" r:id="rId30"/>
    <p:sldId id="291" r:id="rId31"/>
    <p:sldId id="292" r:id="rId32"/>
    <p:sldId id="293" r:id="rId33"/>
    <p:sldId id="294" r:id="rId34"/>
    <p:sldId id="268" r:id="rId35"/>
    <p:sldId id="286" r:id="rId36"/>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williams" initials="k" lastIdx="1" clrIdx="0">
    <p:extLst>
      <p:ext uri="{19B8F6BF-5375-455C-9EA6-DF929625EA0E}">
        <p15:presenceInfo xmlns:p15="http://schemas.microsoft.com/office/powerpoint/2012/main" userId="kewilliam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9838" autoAdjust="0"/>
  </p:normalViewPr>
  <p:slideViewPr>
    <p:cSldViewPr snapToGrid="0">
      <p:cViewPr varScale="1">
        <p:scale>
          <a:sx n="92" d="100"/>
          <a:sy n="92" d="100"/>
        </p:scale>
        <p:origin x="1254" y="90"/>
      </p:cViewPr>
      <p:guideLst/>
    </p:cSldViewPr>
  </p:slideViewPr>
  <p:notesTextViewPr>
    <p:cViewPr>
      <p:scale>
        <a:sx n="1" d="1"/>
        <a:sy n="1" d="1"/>
      </p:scale>
      <p:origin x="0" y="0"/>
    </p:cViewPr>
  </p:notesTextViewPr>
  <p:notesViewPr>
    <p:cSldViewPr snapToGrid="0">
      <p:cViewPr varScale="1">
        <p:scale>
          <a:sx n="86" d="100"/>
          <a:sy n="86" d="100"/>
        </p:scale>
        <p:origin x="386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gzhang\Documents\aNSQIP\PI_Glucose\SPC%20-%20p%20Chart%20glucose_intraop_v3_201907.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sz="1500" b="0" i="0" u="none" strike="noStrike" baseline="0" dirty="0">
                <a:effectLst/>
              </a:rPr>
              <a:t>Intra-op Blood Glucose Monitoring for Elective </a:t>
            </a:r>
            <a:r>
              <a:rPr lang="en-US" sz="1500" dirty="0"/>
              <a:t>Joint Replacement Surgeries at Punchbowl</a:t>
            </a:r>
          </a:p>
          <a:p>
            <a:pPr>
              <a:defRPr/>
            </a:pPr>
            <a:r>
              <a:rPr lang="en-US" sz="1500" dirty="0"/>
              <a:t>p chart </a:t>
            </a:r>
          </a:p>
        </c:rich>
      </c:tx>
      <c:layout>
        <c:manualLayout>
          <c:xMode val="edge"/>
          <c:yMode val="edge"/>
          <c:x val="0.15641968624729274"/>
          <c:y val="2.4663469866677439E-3"/>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5152638561129414"/>
          <c:y val="0.13873151555618163"/>
          <c:w val="0.8449709364964394"/>
          <c:h val="0.59691356177441501"/>
        </c:manualLayout>
      </c:layout>
      <c:lineChart>
        <c:grouping val="standard"/>
        <c:varyColors val="0"/>
        <c:ser>
          <c:idx val="0"/>
          <c:order val="0"/>
          <c:tx>
            <c:strRef>
              <c:f>p_Chart_gap!$D$7</c:f>
              <c:strCache>
                <c:ptCount val="1"/>
                <c:pt idx="0">
                  <c:v>Monthly intra-op glucose monitoring %</c:v>
                </c:pt>
              </c:strCache>
            </c:strRef>
          </c:tx>
          <c:spPr>
            <a:ln w="31750" cap="rnd">
              <a:solidFill>
                <a:schemeClr val="accent5">
                  <a:lumMod val="75000"/>
                </a:schemeClr>
              </a:solidFill>
              <a:round/>
            </a:ln>
            <a:effectLst/>
          </c:spPr>
          <c:marker>
            <c:symbol val="circle"/>
            <c:size val="8"/>
            <c:spPr>
              <a:solidFill>
                <a:schemeClr val="accent5">
                  <a:lumMod val="75000"/>
                </a:schemeClr>
              </a:solidFill>
              <a:ln w="9525">
                <a:solidFill>
                  <a:schemeClr val="accent5">
                    <a:lumMod val="75000"/>
                  </a:schemeClr>
                </a:solidFill>
              </a:ln>
              <a:effectLst/>
            </c:spPr>
          </c:marker>
          <c:cat>
            <c:multiLvlStrRef>
              <c:f>p_Chart_gap!$J$8:$K$38</c:f>
              <c:multiLvlStrCache>
                <c:ptCount val="31"/>
                <c:lvl>
                  <c:pt idx="0">
                    <c:v>2017-01</c:v>
                  </c:pt>
                  <c:pt idx="1">
                    <c:v>2017-02</c:v>
                  </c:pt>
                  <c:pt idx="2">
                    <c:v>2017-03</c:v>
                  </c:pt>
                  <c:pt idx="3">
                    <c:v>2017-04</c:v>
                  </c:pt>
                  <c:pt idx="4">
                    <c:v>2017-05</c:v>
                  </c:pt>
                  <c:pt idx="5">
                    <c:v>2017-06</c:v>
                  </c:pt>
                  <c:pt idx="6">
                    <c:v>2017-07</c:v>
                  </c:pt>
                  <c:pt idx="7">
                    <c:v>2017-08</c:v>
                  </c:pt>
                  <c:pt idx="8">
                    <c:v>2017-09</c:v>
                  </c:pt>
                  <c:pt idx="9">
                    <c:v>2017-10</c:v>
                  </c:pt>
                  <c:pt idx="10">
                    <c:v>2017-11</c:v>
                  </c:pt>
                  <c:pt idx="11">
                    <c:v>2017-12</c:v>
                  </c:pt>
                  <c:pt idx="12">
                    <c:v>2018-01</c:v>
                  </c:pt>
                  <c:pt idx="13">
                    <c:v>2018-02</c:v>
                  </c:pt>
                  <c:pt idx="14">
                    <c:v>2018-03</c:v>
                  </c:pt>
                  <c:pt idx="15">
                    <c:v>2018-04</c:v>
                  </c:pt>
                  <c:pt idx="16">
                    <c:v>2018-05</c:v>
                  </c:pt>
                  <c:pt idx="17">
                    <c:v>2018-06</c:v>
                  </c:pt>
                  <c:pt idx="18">
                    <c:v>2018-07</c:v>
                  </c:pt>
                  <c:pt idx="19">
                    <c:v>2018-08</c:v>
                  </c:pt>
                  <c:pt idx="20">
                    <c:v>2018-09</c:v>
                  </c:pt>
                  <c:pt idx="21">
                    <c:v>2018-10</c:v>
                  </c:pt>
                  <c:pt idx="22">
                    <c:v>2018-11</c:v>
                  </c:pt>
                  <c:pt idx="24">
                    <c:v>2018-12</c:v>
                  </c:pt>
                  <c:pt idx="25">
                    <c:v>2019-01</c:v>
                  </c:pt>
                  <c:pt idx="26">
                    <c:v>2019-02</c:v>
                  </c:pt>
                  <c:pt idx="27">
                    <c:v>2018-03</c:v>
                  </c:pt>
                  <c:pt idx="28">
                    <c:v>2019-04</c:v>
                  </c:pt>
                  <c:pt idx="29">
                    <c:v>2019-05</c:v>
                  </c:pt>
                  <c:pt idx="30">
                    <c:v>2019-06</c:v>
                  </c:pt>
                </c:lvl>
                <c:lvl>
                  <c:pt idx="0">
                    <c:v>n=54</c:v>
                  </c:pt>
                  <c:pt idx="1">
                    <c:v>n=67</c:v>
                  </c:pt>
                  <c:pt idx="2">
                    <c:v>n=60</c:v>
                  </c:pt>
                  <c:pt idx="3">
                    <c:v>n=73</c:v>
                  </c:pt>
                  <c:pt idx="4">
                    <c:v>n=58</c:v>
                  </c:pt>
                  <c:pt idx="5">
                    <c:v>n=71</c:v>
                  </c:pt>
                  <c:pt idx="6">
                    <c:v>n=66</c:v>
                  </c:pt>
                  <c:pt idx="7">
                    <c:v>n=71</c:v>
                  </c:pt>
                  <c:pt idx="8">
                    <c:v>n=60</c:v>
                  </c:pt>
                  <c:pt idx="9">
                    <c:v>n=62</c:v>
                  </c:pt>
                  <c:pt idx="10">
                    <c:v>n=73</c:v>
                  </c:pt>
                  <c:pt idx="11">
                    <c:v>n=67</c:v>
                  </c:pt>
                  <c:pt idx="12">
                    <c:v>n=63</c:v>
                  </c:pt>
                  <c:pt idx="13">
                    <c:v>n=62</c:v>
                  </c:pt>
                  <c:pt idx="14">
                    <c:v>n=75</c:v>
                  </c:pt>
                  <c:pt idx="15">
                    <c:v>n=66</c:v>
                  </c:pt>
                  <c:pt idx="16">
                    <c:v>n=74</c:v>
                  </c:pt>
                  <c:pt idx="17">
                    <c:v>n=73</c:v>
                  </c:pt>
                  <c:pt idx="18">
                    <c:v>n=65</c:v>
                  </c:pt>
                  <c:pt idx="19">
                    <c:v>n=66</c:v>
                  </c:pt>
                  <c:pt idx="20">
                    <c:v>n=55</c:v>
                  </c:pt>
                  <c:pt idx="21">
                    <c:v>n=80</c:v>
                  </c:pt>
                  <c:pt idx="22">
                    <c:v>n=74</c:v>
                  </c:pt>
                  <c:pt idx="23">
                    <c:v> </c:v>
                  </c:pt>
                  <c:pt idx="24">
                    <c:v>n=39</c:v>
                  </c:pt>
                  <c:pt idx="25">
                    <c:v>n=62</c:v>
                  </c:pt>
                  <c:pt idx="26">
                    <c:v>n=63</c:v>
                  </c:pt>
                  <c:pt idx="27">
                    <c:v>n=67</c:v>
                  </c:pt>
                  <c:pt idx="28">
                    <c:v>n=59</c:v>
                  </c:pt>
                  <c:pt idx="29">
                    <c:v>n=52</c:v>
                  </c:pt>
                  <c:pt idx="30">
                    <c:v>n=56</c:v>
                  </c:pt>
                </c:lvl>
              </c:multiLvlStrCache>
            </c:multiLvlStrRef>
          </c:cat>
          <c:val>
            <c:numRef>
              <c:f>p_Chart_gap!$D$8:$D$38</c:f>
              <c:numCache>
                <c:formatCode>0%</c:formatCode>
                <c:ptCount val="31"/>
                <c:pt idx="0">
                  <c:v>0</c:v>
                </c:pt>
                <c:pt idx="1">
                  <c:v>7.4626865671641784E-2</c:v>
                </c:pt>
                <c:pt idx="2">
                  <c:v>0</c:v>
                </c:pt>
                <c:pt idx="3">
                  <c:v>2.7397260273972601E-2</c:v>
                </c:pt>
                <c:pt idx="4">
                  <c:v>0.1206896551724138</c:v>
                </c:pt>
                <c:pt idx="5">
                  <c:v>0.323943661971831</c:v>
                </c:pt>
                <c:pt idx="6">
                  <c:v>0</c:v>
                </c:pt>
                <c:pt idx="7">
                  <c:v>1.4084507042253521E-2</c:v>
                </c:pt>
                <c:pt idx="8">
                  <c:v>1.6666666666666666E-2</c:v>
                </c:pt>
                <c:pt idx="9">
                  <c:v>0.12903225806451613</c:v>
                </c:pt>
                <c:pt idx="10">
                  <c:v>0.28767123287671231</c:v>
                </c:pt>
                <c:pt idx="11">
                  <c:v>0.40298507462686567</c:v>
                </c:pt>
                <c:pt idx="12">
                  <c:v>0.50793650793650791</c:v>
                </c:pt>
                <c:pt idx="13">
                  <c:v>0.56451612903225812</c:v>
                </c:pt>
                <c:pt idx="14">
                  <c:v>0.28000000000000003</c:v>
                </c:pt>
                <c:pt idx="15">
                  <c:v>0.5757575757575758</c:v>
                </c:pt>
                <c:pt idx="16">
                  <c:v>8.1081081081081086E-2</c:v>
                </c:pt>
                <c:pt idx="17">
                  <c:v>0</c:v>
                </c:pt>
                <c:pt idx="18">
                  <c:v>0</c:v>
                </c:pt>
                <c:pt idx="19">
                  <c:v>0</c:v>
                </c:pt>
                <c:pt idx="20">
                  <c:v>0</c:v>
                </c:pt>
                <c:pt idx="21">
                  <c:v>0</c:v>
                </c:pt>
                <c:pt idx="22">
                  <c:v>0</c:v>
                </c:pt>
                <c:pt idx="24">
                  <c:v>0.82051282051282048</c:v>
                </c:pt>
                <c:pt idx="25">
                  <c:v>0.967741935483871</c:v>
                </c:pt>
                <c:pt idx="26">
                  <c:v>0.98412698412698407</c:v>
                </c:pt>
                <c:pt idx="27">
                  <c:v>0.95522388059701491</c:v>
                </c:pt>
                <c:pt idx="28">
                  <c:v>0.96610169491525422</c:v>
                </c:pt>
                <c:pt idx="29">
                  <c:v>0.96153846153846156</c:v>
                </c:pt>
                <c:pt idx="30">
                  <c:v>0.9821428571428571</c:v>
                </c:pt>
              </c:numCache>
            </c:numRef>
          </c:val>
          <c:smooth val="0"/>
          <c:extLst>
            <c:ext xmlns:c16="http://schemas.microsoft.com/office/drawing/2014/chart" uri="{C3380CC4-5D6E-409C-BE32-E72D297353CC}">
              <c16:uniqueId val="{00000000-D0C7-48E1-B368-266E62746552}"/>
            </c:ext>
          </c:extLst>
        </c:ser>
        <c:ser>
          <c:idx val="1"/>
          <c:order val="1"/>
          <c:tx>
            <c:strRef>
              <c:f>p_Chart_gap!$E$7</c:f>
              <c:strCache>
                <c:ptCount val="1"/>
                <c:pt idx="0">
                  <c:v>Mean</c:v>
                </c:pt>
              </c:strCache>
            </c:strRef>
          </c:tx>
          <c:spPr>
            <a:ln w="22225" cap="rnd">
              <a:solidFill>
                <a:srgbClr val="00B050"/>
              </a:solidFill>
              <a:round/>
            </a:ln>
            <a:effectLst/>
          </c:spPr>
          <c:marker>
            <c:symbol val="none"/>
          </c:marker>
          <c:dLbls>
            <c:dLbl>
              <c:idx val="0"/>
              <c:layout>
                <c:manualLayout>
                  <c:x val="0.14029247827701063"/>
                  <c:y val="-0.140821150467628"/>
                </c:manualLayout>
              </c:layout>
              <c:tx>
                <c:rich>
                  <a:bodyPr/>
                  <a:lstStyle/>
                  <a:p>
                    <a:fld id="{837E0957-EBCC-41CA-AD08-225E9F33C37D}" type="SERIESNAME">
                      <a:rPr lang="en-US"/>
                      <a:pPr/>
                      <a:t>[SERIES NAME]</a:t>
                    </a:fld>
                    <a:r>
                      <a:rPr lang="en-US" baseline="0"/>
                      <a:t> </a:t>
                    </a:r>
                    <a:fld id="{99602317-00AB-4006-B437-4AB159CBD033}" type="VALUE">
                      <a:rPr lang="en-US" baseline="0"/>
                      <a:pPr/>
                      <a:t>[VALUE]</a:t>
                    </a:fld>
                    <a:endParaRPr lang="en-US" baseline="0"/>
                  </a:p>
                </c:rich>
              </c:tx>
              <c:dLblPos val="r"/>
              <c:showLegendKey val="0"/>
              <c:showVal val="1"/>
              <c:showCatName val="0"/>
              <c:showSerName val="1"/>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1-D0C7-48E1-B368-266E62746552}"/>
                </c:ext>
              </c:extLst>
            </c:dLbl>
            <c:dLbl>
              <c:idx val="14"/>
              <c:delete val="1"/>
              <c:extLst>
                <c:ext xmlns:c15="http://schemas.microsoft.com/office/drawing/2012/chart" uri="{CE6537A1-D6FC-4f65-9D91-7224C49458BB}"/>
                <c:ext xmlns:c16="http://schemas.microsoft.com/office/drawing/2014/chart" uri="{C3380CC4-5D6E-409C-BE32-E72D297353CC}">
                  <c16:uniqueId val="{00000002-D0C7-48E1-B368-266E62746552}"/>
                </c:ext>
              </c:extLst>
            </c:dLbl>
            <c:dLbl>
              <c:idx val="26"/>
              <c:layout>
                <c:manualLayout>
                  <c:x val="-0.21237824518851622"/>
                  <c:y val="1.7511854974263087E-2"/>
                </c:manualLayout>
              </c:layout>
              <c:tx>
                <c:rich>
                  <a:bodyPr/>
                  <a:lstStyle/>
                  <a:p>
                    <a:r>
                      <a:rPr lang="en-US" sz="1400" b="1" i="0" u="none" strike="noStrike" kern="1200" baseline="0" dirty="0">
                        <a:solidFill>
                          <a:srgbClr val="00B050"/>
                        </a:solidFill>
                      </a:rPr>
                      <a:t>UHA grant Mean </a:t>
                    </a:r>
                    <a:fld id="{58C69317-A32C-4C1A-8002-4542CCE8342B}" type="VALUE">
                      <a:rPr lang="en-US" sz="1400" b="1">
                        <a:solidFill>
                          <a:srgbClr val="00B050"/>
                        </a:solidFill>
                      </a:rPr>
                      <a:pPr/>
                      <a:t>[VALUE]</a:t>
                    </a:fld>
                    <a:endParaRPr lang="en-US" sz="1400" b="1" i="0" u="none" strike="noStrike" kern="1200" baseline="0" dirty="0">
                      <a:solidFill>
                        <a:srgbClr val="00B050"/>
                      </a:solidFill>
                    </a:endParaRPr>
                  </a:p>
                </c:rich>
              </c:tx>
              <c:showLegendKey val="0"/>
              <c:showVal val="1"/>
              <c:showCatName val="0"/>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3-D0C7-48E1-B368-266E62746552}"/>
                </c:ext>
              </c:extLst>
            </c:dLbl>
            <c:spPr>
              <a:noFill/>
              <a:ln>
                <a:noFill/>
              </a:ln>
              <a:effectLst/>
            </c:spPr>
            <c:txPr>
              <a:bodyPr rot="0" spcFirstLastPara="1" vertOverflow="ellipsis" vert="horz" wrap="square" anchor="ctr" anchorCtr="1"/>
              <a:lstStyle/>
              <a:p>
                <a:pPr>
                  <a:defRPr sz="1400" b="1" i="0" u="none" strike="noStrike" kern="1200" baseline="0">
                    <a:solidFill>
                      <a:srgbClr val="00B050"/>
                    </a:solidFill>
                    <a:latin typeface="+mn-lt"/>
                    <a:ea typeface="+mn-ea"/>
                    <a:cs typeface="+mn-cs"/>
                  </a:defRPr>
                </a:pPr>
                <a:endParaRPr lang="en-US"/>
              </a:p>
            </c:txPr>
            <c:showLegendKey val="0"/>
            <c:showVal val="0"/>
            <c:showCatName val="0"/>
            <c:showSerName val="0"/>
            <c:showPercent val="0"/>
            <c:showBubbleSize val="0"/>
            <c:separator> </c:separator>
            <c:extLst>
              <c:ext xmlns:c15="http://schemas.microsoft.com/office/drawing/2012/chart" uri="{CE6537A1-D6FC-4f65-9D91-7224C49458BB}">
                <c15:showLeaderLines val="0"/>
              </c:ext>
            </c:extLst>
          </c:dLbls>
          <c:cat>
            <c:multiLvlStrRef>
              <c:f>p_Chart_gap!$J$8:$K$38</c:f>
              <c:multiLvlStrCache>
                <c:ptCount val="31"/>
                <c:lvl>
                  <c:pt idx="0">
                    <c:v>2017-01</c:v>
                  </c:pt>
                  <c:pt idx="1">
                    <c:v>2017-02</c:v>
                  </c:pt>
                  <c:pt idx="2">
                    <c:v>2017-03</c:v>
                  </c:pt>
                  <c:pt idx="3">
                    <c:v>2017-04</c:v>
                  </c:pt>
                  <c:pt idx="4">
                    <c:v>2017-05</c:v>
                  </c:pt>
                  <c:pt idx="5">
                    <c:v>2017-06</c:v>
                  </c:pt>
                  <c:pt idx="6">
                    <c:v>2017-07</c:v>
                  </c:pt>
                  <c:pt idx="7">
                    <c:v>2017-08</c:v>
                  </c:pt>
                  <c:pt idx="8">
                    <c:v>2017-09</c:v>
                  </c:pt>
                  <c:pt idx="9">
                    <c:v>2017-10</c:v>
                  </c:pt>
                  <c:pt idx="10">
                    <c:v>2017-11</c:v>
                  </c:pt>
                  <c:pt idx="11">
                    <c:v>2017-12</c:v>
                  </c:pt>
                  <c:pt idx="12">
                    <c:v>2018-01</c:v>
                  </c:pt>
                  <c:pt idx="13">
                    <c:v>2018-02</c:v>
                  </c:pt>
                  <c:pt idx="14">
                    <c:v>2018-03</c:v>
                  </c:pt>
                  <c:pt idx="15">
                    <c:v>2018-04</c:v>
                  </c:pt>
                  <c:pt idx="16">
                    <c:v>2018-05</c:v>
                  </c:pt>
                  <c:pt idx="17">
                    <c:v>2018-06</c:v>
                  </c:pt>
                  <c:pt idx="18">
                    <c:v>2018-07</c:v>
                  </c:pt>
                  <c:pt idx="19">
                    <c:v>2018-08</c:v>
                  </c:pt>
                  <c:pt idx="20">
                    <c:v>2018-09</c:v>
                  </c:pt>
                  <c:pt idx="21">
                    <c:v>2018-10</c:v>
                  </c:pt>
                  <c:pt idx="22">
                    <c:v>2018-11</c:v>
                  </c:pt>
                  <c:pt idx="24">
                    <c:v>2018-12</c:v>
                  </c:pt>
                  <c:pt idx="25">
                    <c:v>2019-01</c:v>
                  </c:pt>
                  <c:pt idx="26">
                    <c:v>2019-02</c:v>
                  </c:pt>
                  <c:pt idx="27">
                    <c:v>2018-03</c:v>
                  </c:pt>
                  <c:pt idx="28">
                    <c:v>2019-04</c:v>
                  </c:pt>
                  <c:pt idx="29">
                    <c:v>2019-05</c:v>
                  </c:pt>
                  <c:pt idx="30">
                    <c:v>2019-06</c:v>
                  </c:pt>
                </c:lvl>
                <c:lvl>
                  <c:pt idx="0">
                    <c:v>n=54</c:v>
                  </c:pt>
                  <c:pt idx="1">
                    <c:v>n=67</c:v>
                  </c:pt>
                  <c:pt idx="2">
                    <c:v>n=60</c:v>
                  </c:pt>
                  <c:pt idx="3">
                    <c:v>n=73</c:v>
                  </c:pt>
                  <c:pt idx="4">
                    <c:v>n=58</c:v>
                  </c:pt>
                  <c:pt idx="5">
                    <c:v>n=71</c:v>
                  </c:pt>
                  <c:pt idx="6">
                    <c:v>n=66</c:v>
                  </c:pt>
                  <c:pt idx="7">
                    <c:v>n=71</c:v>
                  </c:pt>
                  <c:pt idx="8">
                    <c:v>n=60</c:v>
                  </c:pt>
                  <c:pt idx="9">
                    <c:v>n=62</c:v>
                  </c:pt>
                  <c:pt idx="10">
                    <c:v>n=73</c:v>
                  </c:pt>
                  <c:pt idx="11">
                    <c:v>n=67</c:v>
                  </c:pt>
                  <c:pt idx="12">
                    <c:v>n=63</c:v>
                  </c:pt>
                  <c:pt idx="13">
                    <c:v>n=62</c:v>
                  </c:pt>
                  <c:pt idx="14">
                    <c:v>n=75</c:v>
                  </c:pt>
                  <c:pt idx="15">
                    <c:v>n=66</c:v>
                  </c:pt>
                  <c:pt idx="16">
                    <c:v>n=74</c:v>
                  </c:pt>
                  <c:pt idx="17">
                    <c:v>n=73</c:v>
                  </c:pt>
                  <c:pt idx="18">
                    <c:v>n=65</c:v>
                  </c:pt>
                  <c:pt idx="19">
                    <c:v>n=66</c:v>
                  </c:pt>
                  <c:pt idx="20">
                    <c:v>n=55</c:v>
                  </c:pt>
                  <c:pt idx="21">
                    <c:v>n=80</c:v>
                  </c:pt>
                  <c:pt idx="22">
                    <c:v>n=74</c:v>
                  </c:pt>
                  <c:pt idx="23">
                    <c:v> </c:v>
                  </c:pt>
                  <c:pt idx="24">
                    <c:v>n=39</c:v>
                  </c:pt>
                  <c:pt idx="25">
                    <c:v>n=62</c:v>
                  </c:pt>
                  <c:pt idx="26">
                    <c:v>n=63</c:v>
                  </c:pt>
                  <c:pt idx="27">
                    <c:v>n=67</c:v>
                  </c:pt>
                  <c:pt idx="28">
                    <c:v>n=59</c:v>
                  </c:pt>
                  <c:pt idx="29">
                    <c:v>n=52</c:v>
                  </c:pt>
                  <c:pt idx="30">
                    <c:v>n=56</c:v>
                  </c:pt>
                </c:lvl>
              </c:multiLvlStrCache>
            </c:multiLvlStrRef>
          </c:cat>
          <c:val>
            <c:numRef>
              <c:f>p_Chart_gap!$E$8:$E$38</c:f>
              <c:numCache>
                <c:formatCode>0.0%</c:formatCode>
                <c:ptCount val="31"/>
                <c:pt idx="0">
                  <c:v>0.14788273615635178</c:v>
                </c:pt>
                <c:pt idx="1">
                  <c:v>0.14788273615635178</c:v>
                </c:pt>
                <c:pt idx="2">
                  <c:v>0.14788273615635178</c:v>
                </c:pt>
                <c:pt idx="3">
                  <c:v>0.14788273615635178</c:v>
                </c:pt>
                <c:pt idx="4">
                  <c:v>0.14788273615635178</c:v>
                </c:pt>
                <c:pt idx="5">
                  <c:v>0.14788273615635178</c:v>
                </c:pt>
                <c:pt idx="6">
                  <c:v>0.14788273615635178</c:v>
                </c:pt>
                <c:pt idx="7">
                  <c:v>0.14788273615635178</c:v>
                </c:pt>
                <c:pt idx="8">
                  <c:v>0.14788273615635178</c:v>
                </c:pt>
                <c:pt idx="9">
                  <c:v>0.14788273615635178</c:v>
                </c:pt>
                <c:pt idx="10">
                  <c:v>0.14788273615635178</c:v>
                </c:pt>
                <c:pt idx="11">
                  <c:v>0.14788273615635178</c:v>
                </c:pt>
                <c:pt idx="12">
                  <c:v>0.14788273615635178</c:v>
                </c:pt>
                <c:pt idx="13">
                  <c:v>0.14788273615635178</c:v>
                </c:pt>
                <c:pt idx="14">
                  <c:v>0.14788273615635178</c:v>
                </c:pt>
                <c:pt idx="15">
                  <c:v>0.14788273615635178</c:v>
                </c:pt>
                <c:pt idx="16">
                  <c:v>0.14788273615635178</c:v>
                </c:pt>
                <c:pt idx="17">
                  <c:v>0.14788273615635178</c:v>
                </c:pt>
                <c:pt idx="18">
                  <c:v>0.14788273615635178</c:v>
                </c:pt>
                <c:pt idx="19">
                  <c:v>0.14788273615635178</c:v>
                </c:pt>
                <c:pt idx="20">
                  <c:v>0.14788273615635178</c:v>
                </c:pt>
                <c:pt idx="21">
                  <c:v>0.14788273615635178</c:v>
                </c:pt>
                <c:pt idx="22">
                  <c:v>0.14788273615635178</c:v>
                </c:pt>
                <c:pt idx="24">
                  <c:v>0.95477386934673369</c:v>
                </c:pt>
                <c:pt idx="25">
                  <c:v>0.95477386934673369</c:v>
                </c:pt>
                <c:pt idx="26">
                  <c:v>0.95477386934673369</c:v>
                </c:pt>
                <c:pt idx="27">
                  <c:v>0.95477386934673369</c:v>
                </c:pt>
                <c:pt idx="28">
                  <c:v>0.95477386934673369</c:v>
                </c:pt>
                <c:pt idx="29">
                  <c:v>0.95477386934673369</c:v>
                </c:pt>
                <c:pt idx="30">
                  <c:v>0.95477386934673369</c:v>
                </c:pt>
              </c:numCache>
            </c:numRef>
          </c:val>
          <c:smooth val="0"/>
          <c:extLst>
            <c:ext xmlns:c16="http://schemas.microsoft.com/office/drawing/2014/chart" uri="{C3380CC4-5D6E-409C-BE32-E72D297353CC}">
              <c16:uniqueId val="{00000004-D0C7-48E1-B368-266E62746552}"/>
            </c:ext>
          </c:extLst>
        </c:ser>
        <c:ser>
          <c:idx val="2"/>
          <c:order val="2"/>
          <c:tx>
            <c:strRef>
              <c:f>p_Chart_gap!$F$7</c:f>
              <c:strCache>
                <c:ptCount val="1"/>
                <c:pt idx="0">
                  <c:v>LCL</c:v>
                </c:pt>
              </c:strCache>
            </c:strRef>
          </c:tx>
          <c:spPr>
            <a:ln w="22225" cap="rnd">
              <a:solidFill>
                <a:srgbClr val="FF0000"/>
              </a:solidFill>
              <a:prstDash val="lgDash"/>
              <a:round/>
            </a:ln>
            <a:effectLst/>
          </c:spPr>
          <c:marker>
            <c:symbol val="none"/>
          </c:marker>
          <c:cat>
            <c:multiLvlStrRef>
              <c:f>p_Chart_gap!$J$8:$K$38</c:f>
              <c:multiLvlStrCache>
                <c:ptCount val="31"/>
                <c:lvl>
                  <c:pt idx="0">
                    <c:v>2017-01</c:v>
                  </c:pt>
                  <c:pt idx="1">
                    <c:v>2017-02</c:v>
                  </c:pt>
                  <c:pt idx="2">
                    <c:v>2017-03</c:v>
                  </c:pt>
                  <c:pt idx="3">
                    <c:v>2017-04</c:v>
                  </c:pt>
                  <c:pt idx="4">
                    <c:v>2017-05</c:v>
                  </c:pt>
                  <c:pt idx="5">
                    <c:v>2017-06</c:v>
                  </c:pt>
                  <c:pt idx="6">
                    <c:v>2017-07</c:v>
                  </c:pt>
                  <c:pt idx="7">
                    <c:v>2017-08</c:v>
                  </c:pt>
                  <c:pt idx="8">
                    <c:v>2017-09</c:v>
                  </c:pt>
                  <c:pt idx="9">
                    <c:v>2017-10</c:v>
                  </c:pt>
                  <c:pt idx="10">
                    <c:v>2017-11</c:v>
                  </c:pt>
                  <c:pt idx="11">
                    <c:v>2017-12</c:v>
                  </c:pt>
                  <c:pt idx="12">
                    <c:v>2018-01</c:v>
                  </c:pt>
                  <c:pt idx="13">
                    <c:v>2018-02</c:v>
                  </c:pt>
                  <c:pt idx="14">
                    <c:v>2018-03</c:v>
                  </c:pt>
                  <c:pt idx="15">
                    <c:v>2018-04</c:v>
                  </c:pt>
                  <c:pt idx="16">
                    <c:v>2018-05</c:v>
                  </c:pt>
                  <c:pt idx="17">
                    <c:v>2018-06</c:v>
                  </c:pt>
                  <c:pt idx="18">
                    <c:v>2018-07</c:v>
                  </c:pt>
                  <c:pt idx="19">
                    <c:v>2018-08</c:v>
                  </c:pt>
                  <c:pt idx="20">
                    <c:v>2018-09</c:v>
                  </c:pt>
                  <c:pt idx="21">
                    <c:v>2018-10</c:v>
                  </c:pt>
                  <c:pt idx="22">
                    <c:v>2018-11</c:v>
                  </c:pt>
                  <c:pt idx="24">
                    <c:v>2018-12</c:v>
                  </c:pt>
                  <c:pt idx="25">
                    <c:v>2019-01</c:v>
                  </c:pt>
                  <c:pt idx="26">
                    <c:v>2019-02</c:v>
                  </c:pt>
                  <c:pt idx="27">
                    <c:v>2018-03</c:v>
                  </c:pt>
                  <c:pt idx="28">
                    <c:v>2019-04</c:v>
                  </c:pt>
                  <c:pt idx="29">
                    <c:v>2019-05</c:v>
                  </c:pt>
                  <c:pt idx="30">
                    <c:v>2019-06</c:v>
                  </c:pt>
                </c:lvl>
                <c:lvl>
                  <c:pt idx="0">
                    <c:v>n=54</c:v>
                  </c:pt>
                  <c:pt idx="1">
                    <c:v>n=67</c:v>
                  </c:pt>
                  <c:pt idx="2">
                    <c:v>n=60</c:v>
                  </c:pt>
                  <c:pt idx="3">
                    <c:v>n=73</c:v>
                  </c:pt>
                  <c:pt idx="4">
                    <c:v>n=58</c:v>
                  </c:pt>
                  <c:pt idx="5">
                    <c:v>n=71</c:v>
                  </c:pt>
                  <c:pt idx="6">
                    <c:v>n=66</c:v>
                  </c:pt>
                  <c:pt idx="7">
                    <c:v>n=71</c:v>
                  </c:pt>
                  <c:pt idx="8">
                    <c:v>n=60</c:v>
                  </c:pt>
                  <c:pt idx="9">
                    <c:v>n=62</c:v>
                  </c:pt>
                  <c:pt idx="10">
                    <c:v>n=73</c:v>
                  </c:pt>
                  <c:pt idx="11">
                    <c:v>n=67</c:v>
                  </c:pt>
                  <c:pt idx="12">
                    <c:v>n=63</c:v>
                  </c:pt>
                  <c:pt idx="13">
                    <c:v>n=62</c:v>
                  </c:pt>
                  <c:pt idx="14">
                    <c:v>n=75</c:v>
                  </c:pt>
                  <c:pt idx="15">
                    <c:v>n=66</c:v>
                  </c:pt>
                  <c:pt idx="16">
                    <c:v>n=74</c:v>
                  </c:pt>
                  <c:pt idx="17">
                    <c:v>n=73</c:v>
                  </c:pt>
                  <c:pt idx="18">
                    <c:v>n=65</c:v>
                  </c:pt>
                  <c:pt idx="19">
                    <c:v>n=66</c:v>
                  </c:pt>
                  <c:pt idx="20">
                    <c:v>n=55</c:v>
                  </c:pt>
                  <c:pt idx="21">
                    <c:v>n=80</c:v>
                  </c:pt>
                  <c:pt idx="22">
                    <c:v>n=74</c:v>
                  </c:pt>
                  <c:pt idx="23">
                    <c:v> </c:v>
                  </c:pt>
                  <c:pt idx="24">
                    <c:v>n=39</c:v>
                  </c:pt>
                  <c:pt idx="25">
                    <c:v>n=62</c:v>
                  </c:pt>
                  <c:pt idx="26">
                    <c:v>n=63</c:v>
                  </c:pt>
                  <c:pt idx="27">
                    <c:v>n=67</c:v>
                  </c:pt>
                  <c:pt idx="28">
                    <c:v>n=59</c:v>
                  </c:pt>
                  <c:pt idx="29">
                    <c:v>n=52</c:v>
                  </c:pt>
                  <c:pt idx="30">
                    <c:v>n=56</c:v>
                  </c:pt>
                </c:lvl>
              </c:multiLvlStrCache>
            </c:multiLvlStrRef>
          </c:cat>
          <c:val>
            <c:numRef>
              <c:f>p_Chart_gap!$F$8:$F$38</c:f>
              <c:numCache>
                <c:formatCode>0.0%</c:formatCode>
                <c:ptCount val="31"/>
                <c:pt idx="0">
                  <c:v>1.3130418038105059E-2</c:v>
                </c:pt>
                <c:pt idx="1">
                  <c:v>2.5815840977279594E-2</c:v>
                </c:pt>
                <c:pt idx="2">
                  <c:v>1.9341854983896688E-2</c:v>
                </c:pt>
                <c:pt idx="3">
                  <c:v>3.0224242981078148E-2</c:v>
                </c:pt>
                <c:pt idx="4">
                  <c:v>1.8430719497833484E-2</c:v>
                </c:pt>
                <c:pt idx="5">
                  <c:v>2.9486503870305686E-2</c:v>
                </c:pt>
                <c:pt idx="6">
                  <c:v>2.4464682151854801E-2</c:v>
                </c:pt>
                <c:pt idx="7">
                  <c:v>2.9486503870305686E-2</c:v>
                </c:pt>
                <c:pt idx="8">
                  <c:v>1.9341854983896688E-2</c:v>
                </c:pt>
                <c:pt idx="9">
                  <c:v>2.058721349769934E-2</c:v>
                </c:pt>
                <c:pt idx="10">
                  <c:v>3.0224242981078148E-2</c:v>
                </c:pt>
                <c:pt idx="11">
                  <c:v>2.5815840977279594E-2</c:v>
                </c:pt>
                <c:pt idx="12">
                  <c:v>2.1362307043027422E-2</c:v>
                </c:pt>
                <c:pt idx="13">
                  <c:v>2.058721349769934E-2</c:v>
                </c:pt>
                <c:pt idx="14">
                  <c:v>3.1299445728344123E-2</c:v>
                </c:pt>
                <c:pt idx="15">
                  <c:v>2.4464682151854801E-2</c:v>
                </c:pt>
                <c:pt idx="16">
                  <c:v>3.0714958274189314E-2</c:v>
                </c:pt>
                <c:pt idx="17">
                  <c:v>3.0224242981078148E-2</c:v>
                </c:pt>
                <c:pt idx="18">
                  <c:v>2.3284757475123909E-2</c:v>
                </c:pt>
                <c:pt idx="19">
                  <c:v>2.4464682151854801E-2</c:v>
                </c:pt>
                <c:pt idx="20">
                  <c:v>1.518450702950451E-2</c:v>
                </c:pt>
                <c:pt idx="21">
                  <c:v>3.6065083466717947E-2</c:v>
                </c:pt>
                <c:pt idx="22">
                  <c:v>3.0714958274189314E-2</c:v>
                </c:pt>
                <c:pt idx="24">
                  <c:v>0.81466314863743761</c:v>
                </c:pt>
                <c:pt idx="25">
                  <c:v>0.84928941886740994</c:v>
                </c:pt>
                <c:pt idx="26">
                  <c:v>0.84997251581234778</c:v>
                </c:pt>
                <c:pt idx="27">
                  <c:v>0.8540822441108501</c:v>
                </c:pt>
                <c:pt idx="28">
                  <c:v>0.8477971552458643</c:v>
                </c:pt>
                <c:pt idx="29">
                  <c:v>0.83647048545440827</c:v>
                </c:pt>
                <c:pt idx="30">
                  <c:v>0.84246976044254251</c:v>
                </c:pt>
              </c:numCache>
            </c:numRef>
          </c:val>
          <c:smooth val="0"/>
          <c:extLst>
            <c:ext xmlns:c16="http://schemas.microsoft.com/office/drawing/2014/chart" uri="{C3380CC4-5D6E-409C-BE32-E72D297353CC}">
              <c16:uniqueId val="{00000005-D0C7-48E1-B368-266E62746552}"/>
            </c:ext>
          </c:extLst>
        </c:ser>
        <c:ser>
          <c:idx val="3"/>
          <c:order val="3"/>
          <c:tx>
            <c:strRef>
              <c:f>p_Chart_gap!$G$7</c:f>
              <c:strCache>
                <c:ptCount val="1"/>
                <c:pt idx="0">
                  <c:v>UCL</c:v>
                </c:pt>
              </c:strCache>
            </c:strRef>
          </c:tx>
          <c:spPr>
            <a:ln w="22225" cap="rnd">
              <a:solidFill>
                <a:srgbClr val="FF0000"/>
              </a:solidFill>
              <a:prstDash val="lgDash"/>
              <a:round/>
            </a:ln>
            <a:effectLst/>
          </c:spPr>
          <c:marker>
            <c:symbol val="none"/>
          </c:marker>
          <c:cat>
            <c:multiLvlStrRef>
              <c:f>p_Chart_gap!$J$8:$K$38</c:f>
              <c:multiLvlStrCache>
                <c:ptCount val="31"/>
                <c:lvl>
                  <c:pt idx="0">
                    <c:v>2017-01</c:v>
                  </c:pt>
                  <c:pt idx="1">
                    <c:v>2017-02</c:v>
                  </c:pt>
                  <c:pt idx="2">
                    <c:v>2017-03</c:v>
                  </c:pt>
                  <c:pt idx="3">
                    <c:v>2017-04</c:v>
                  </c:pt>
                  <c:pt idx="4">
                    <c:v>2017-05</c:v>
                  </c:pt>
                  <c:pt idx="5">
                    <c:v>2017-06</c:v>
                  </c:pt>
                  <c:pt idx="6">
                    <c:v>2017-07</c:v>
                  </c:pt>
                  <c:pt idx="7">
                    <c:v>2017-08</c:v>
                  </c:pt>
                  <c:pt idx="8">
                    <c:v>2017-09</c:v>
                  </c:pt>
                  <c:pt idx="9">
                    <c:v>2017-10</c:v>
                  </c:pt>
                  <c:pt idx="10">
                    <c:v>2017-11</c:v>
                  </c:pt>
                  <c:pt idx="11">
                    <c:v>2017-12</c:v>
                  </c:pt>
                  <c:pt idx="12">
                    <c:v>2018-01</c:v>
                  </c:pt>
                  <c:pt idx="13">
                    <c:v>2018-02</c:v>
                  </c:pt>
                  <c:pt idx="14">
                    <c:v>2018-03</c:v>
                  </c:pt>
                  <c:pt idx="15">
                    <c:v>2018-04</c:v>
                  </c:pt>
                  <c:pt idx="16">
                    <c:v>2018-05</c:v>
                  </c:pt>
                  <c:pt idx="17">
                    <c:v>2018-06</c:v>
                  </c:pt>
                  <c:pt idx="18">
                    <c:v>2018-07</c:v>
                  </c:pt>
                  <c:pt idx="19">
                    <c:v>2018-08</c:v>
                  </c:pt>
                  <c:pt idx="20">
                    <c:v>2018-09</c:v>
                  </c:pt>
                  <c:pt idx="21">
                    <c:v>2018-10</c:v>
                  </c:pt>
                  <c:pt idx="22">
                    <c:v>2018-11</c:v>
                  </c:pt>
                  <c:pt idx="24">
                    <c:v>2018-12</c:v>
                  </c:pt>
                  <c:pt idx="25">
                    <c:v>2019-01</c:v>
                  </c:pt>
                  <c:pt idx="26">
                    <c:v>2019-02</c:v>
                  </c:pt>
                  <c:pt idx="27">
                    <c:v>2018-03</c:v>
                  </c:pt>
                  <c:pt idx="28">
                    <c:v>2019-04</c:v>
                  </c:pt>
                  <c:pt idx="29">
                    <c:v>2019-05</c:v>
                  </c:pt>
                  <c:pt idx="30">
                    <c:v>2019-06</c:v>
                  </c:pt>
                </c:lvl>
                <c:lvl>
                  <c:pt idx="0">
                    <c:v>n=54</c:v>
                  </c:pt>
                  <c:pt idx="1">
                    <c:v>n=67</c:v>
                  </c:pt>
                  <c:pt idx="2">
                    <c:v>n=60</c:v>
                  </c:pt>
                  <c:pt idx="3">
                    <c:v>n=73</c:v>
                  </c:pt>
                  <c:pt idx="4">
                    <c:v>n=58</c:v>
                  </c:pt>
                  <c:pt idx="5">
                    <c:v>n=71</c:v>
                  </c:pt>
                  <c:pt idx="6">
                    <c:v>n=66</c:v>
                  </c:pt>
                  <c:pt idx="7">
                    <c:v>n=71</c:v>
                  </c:pt>
                  <c:pt idx="8">
                    <c:v>n=60</c:v>
                  </c:pt>
                  <c:pt idx="9">
                    <c:v>n=62</c:v>
                  </c:pt>
                  <c:pt idx="10">
                    <c:v>n=73</c:v>
                  </c:pt>
                  <c:pt idx="11">
                    <c:v>n=67</c:v>
                  </c:pt>
                  <c:pt idx="12">
                    <c:v>n=63</c:v>
                  </c:pt>
                  <c:pt idx="13">
                    <c:v>n=62</c:v>
                  </c:pt>
                  <c:pt idx="14">
                    <c:v>n=75</c:v>
                  </c:pt>
                  <c:pt idx="15">
                    <c:v>n=66</c:v>
                  </c:pt>
                  <c:pt idx="16">
                    <c:v>n=74</c:v>
                  </c:pt>
                  <c:pt idx="17">
                    <c:v>n=73</c:v>
                  </c:pt>
                  <c:pt idx="18">
                    <c:v>n=65</c:v>
                  </c:pt>
                  <c:pt idx="19">
                    <c:v>n=66</c:v>
                  </c:pt>
                  <c:pt idx="20">
                    <c:v>n=55</c:v>
                  </c:pt>
                  <c:pt idx="21">
                    <c:v>n=80</c:v>
                  </c:pt>
                  <c:pt idx="22">
                    <c:v>n=74</c:v>
                  </c:pt>
                  <c:pt idx="23">
                    <c:v> </c:v>
                  </c:pt>
                  <c:pt idx="24">
                    <c:v>n=39</c:v>
                  </c:pt>
                  <c:pt idx="25">
                    <c:v>n=62</c:v>
                  </c:pt>
                  <c:pt idx="26">
                    <c:v>n=63</c:v>
                  </c:pt>
                  <c:pt idx="27">
                    <c:v>n=67</c:v>
                  </c:pt>
                  <c:pt idx="28">
                    <c:v>n=59</c:v>
                  </c:pt>
                  <c:pt idx="29">
                    <c:v>n=52</c:v>
                  </c:pt>
                  <c:pt idx="30">
                    <c:v>n=56</c:v>
                  </c:pt>
                </c:lvl>
              </c:multiLvlStrCache>
            </c:multiLvlStrRef>
          </c:cat>
          <c:val>
            <c:numRef>
              <c:f>p_Chart_gap!$G$8:$G$38</c:f>
              <c:numCache>
                <c:formatCode>0.0%</c:formatCode>
                <c:ptCount val="31"/>
                <c:pt idx="0">
                  <c:v>0.29895384643908324</c:v>
                </c:pt>
                <c:pt idx="1">
                  <c:v>0.2828322812062829</c:v>
                </c:pt>
                <c:pt idx="2">
                  <c:v>0.29210009760520211</c:v>
                </c:pt>
                <c:pt idx="3">
                  <c:v>0.27767847299991472</c:v>
                </c:pt>
                <c:pt idx="4">
                  <c:v>0.29285301611096654</c:v>
                </c:pt>
                <c:pt idx="5">
                  <c:v>0.27946084175976921</c:v>
                </c:pt>
                <c:pt idx="6">
                  <c:v>0.28473279544594632</c:v>
                </c:pt>
                <c:pt idx="7">
                  <c:v>0.27946084175976921</c:v>
                </c:pt>
                <c:pt idx="8">
                  <c:v>0.29210009760520211</c:v>
                </c:pt>
                <c:pt idx="9">
                  <c:v>0.28868518389303127</c:v>
                </c:pt>
                <c:pt idx="10">
                  <c:v>0.27767847299991472</c:v>
                </c:pt>
                <c:pt idx="11">
                  <c:v>0.2828322812062829</c:v>
                </c:pt>
                <c:pt idx="12">
                  <c:v>0.28721513543940902</c:v>
                </c:pt>
                <c:pt idx="13">
                  <c:v>0.28868518389303127</c:v>
                </c:pt>
                <c:pt idx="14">
                  <c:v>0.27615883232529698</c:v>
                </c:pt>
                <c:pt idx="15">
                  <c:v>0.28473279544594632</c:v>
                </c:pt>
                <c:pt idx="16">
                  <c:v>0.27717792855288031</c:v>
                </c:pt>
                <c:pt idx="17">
                  <c:v>0.27767847299991472</c:v>
                </c:pt>
                <c:pt idx="18">
                  <c:v>0.28621019474818515</c:v>
                </c:pt>
                <c:pt idx="19">
                  <c:v>0.28473279544594632</c:v>
                </c:pt>
                <c:pt idx="20">
                  <c:v>0.29864452816507603</c:v>
                </c:pt>
                <c:pt idx="21">
                  <c:v>0.27186149686700645</c:v>
                </c:pt>
                <c:pt idx="22">
                  <c:v>0.27717792855288031</c:v>
                </c:pt>
                <c:pt idx="24">
                  <c:v>0.99978955010941661</c:v>
                </c:pt>
                <c:pt idx="25">
                  <c:v>0.99961619594636664</c:v>
                </c:pt>
                <c:pt idx="26">
                  <c:v>0.99960439645666421</c:v>
                </c:pt>
                <c:pt idx="27">
                  <c:v>0.99955236522129631</c:v>
                </c:pt>
                <c:pt idx="28">
                  <c:v>0.99964896468575026</c:v>
                </c:pt>
                <c:pt idx="29">
                  <c:v>0.99971192660650943</c:v>
                </c:pt>
                <c:pt idx="30">
                  <c:v>0.99967810341663588</c:v>
                </c:pt>
              </c:numCache>
            </c:numRef>
          </c:val>
          <c:smooth val="0"/>
          <c:extLst>
            <c:ext xmlns:c16="http://schemas.microsoft.com/office/drawing/2014/chart" uri="{C3380CC4-5D6E-409C-BE32-E72D297353CC}">
              <c16:uniqueId val="{00000006-D0C7-48E1-B368-266E62746552}"/>
            </c:ext>
          </c:extLst>
        </c:ser>
        <c:dLbls>
          <c:showLegendKey val="0"/>
          <c:showVal val="0"/>
          <c:showCatName val="0"/>
          <c:showSerName val="0"/>
          <c:showPercent val="0"/>
          <c:showBubbleSize val="0"/>
        </c:dLbls>
        <c:marker val="1"/>
        <c:smooth val="0"/>
        <c:axId val="483318368"/>
        <c:axId val="483566040"/>
      </c:lineChart>
      <c:catAx>
        <c:axId val="483318368"/>
        <c:scaling>
          <c:orientation val="minMax"/>
        </c:scaling>
        <c:delete val="0"/>
        <c:axPos val="b"/>
        <c:title>
          <c:tx>
            <c:strRef>
              <c:f>p_Chart_gap!$O$2</c:f>
              <c:strCache>
                <c:ptCount val="1"/>
                <c:pt idx="0">
                  <c:v>Discharge Month</c:v>
                </c:pt>
              </c:strCache>
            </c:strRef>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3566040"/>
        <c:crosses val="autoZero"/>
        <c:auto val="1"/>
        <c:lblAlgn val="ctr"/>
        <c:lblOffset val="100"/>
        <c:noMultiLvlLbl val="0"/>
      </c:catAx>
      <c:valAx>
        <c:axId val="483566040"/>
        <c:scaling>
          <c:orientation val="minMax"/>
          <c:max val="1"/>
          <c:min val="0"/>
        </c:scaling>
        <c:delete val="0"/>
        <c:axPos val="l"/>
        <c:majorGridlines>
          <c:spPr>
            <a:ln w="6350" cap="flat" cmpd="sng" algn="ctr">
              <a:solidFill>
                <a:schemeClr val="bg1">
                  <a:lumMod val="95000"/>
                </a:schemeClr>
              </a:solidFill>
              <a:round/>
            </a:ln>
            <a:effectLst/>
          </c:spPr>
        </c:majorGridlines>
        <c:title>
          <c:tx>
            <c:strRef>
              <c:f>p_Chart_gap!$O$3</c:f>
              <c:strCache>
                <c:ptCount val="1"/>
                <c:pt idx="0">
                  <c:v>Glucose Monitoring %</c:v>
                </c:pt>
              </c:strCache>
            </c:strRef>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83318368"/>
        <c:crosses val="autoZero"/>
        <c:crossBetween val="between"/>
      </c:valAx>
      <c:spPr>
        <a:noFill/>
        <a:ln>
          <a:solidFill>
            <a:schemeClr val="bg1">
              <a:lumMod val="75000"/>
            </a:schemeClr>
          </a:solidFill>
        </a:ln>
        <a:effectLst/>
      </c:spPr>
    </c:plotArea>
    <c:legend>
      <c:legendPos val="b"/>
      <c:layout>
        <c:manualLayout>
          <c:xMode val="edge"/>
          <c:yMode val="edge"/>
          <c:x val="0.13663465657297288"/>
          <c:y val="0.93826303934662647"/>
          <c:w val="0.67661518571306178"/>
          <c:h val="4.963335608556847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bg1">
          <a:lumMod val="75000"/>
        </a:schemeClr>
      </a:solidFill>
      <a:round/>
    </a:ln>
    <a:effectLst/>
  </c:spPr>
  <c:txPr>
    <a:bodyPr/>
    <a:lstStyle/>
    <a:p>
      <a:pPr>
        <a:defRPr sz="1200"/>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9-09-24T13:18:34.434" idx="1">
    <p:pos x="10" y="10"/>
    <p:text/>
    <p:extLst>
      <p:ext uri="{C676402C-5697-4E1C-873F-D02D1690AC5C}">
        <p15:threadingInfo xmlns:p15="http://schemas.microsoft.com/office/powerpoint/2012/main" timeZoneBias="600"/>
      </p:ext>
    </p:extLst>
  </p:cm>
</p:cmLst>
</file>

<file path=ppt/drawings/drawing1.xml><?xml version="1.0" encoding="utf-8"?>
<c:userShapes xmlns:c="http://schemas.openxmlformats.org/drawingml/2006/chart">
  <cdr:relSizeAnchor xmlns:cdr="http://schemas.openxmlformats.org/drawingml/2006/chartDrawing">
    <cdr:from>
      <cdr:x>0.00148</cdr:x>
      <cdr:y>0.14488</cdr:y>
    </cdr:from>
    <cdr:to>
      <cdr:x>0.07328</cdr:x>
      <cdr:y>0.70676</cdr:y>
    </cdr:to>
    <cdr:sp macro="" textlink="">
      <cdr:nvSpPr>
        <cdr:cNvPr id="2" name="Down Arrow 1"/>
        <cdr:cNvSpPr/>
      </cdr:nvSpPr>
      <cdr:spPr>
        <a:xfrm xmlns:a="http://schemas.openxmlformats.org/drawingml/2006/main" rot="-10800000">
          <a:off x="12673" y="760106"/>
          <a:ext cx="614822" cy="2947831"/>
        </a:xfrm>
        <a:prstGeom xmlns:a="http://schemas.openxmlformats.org/drawingml/2006/main" prst="downArrow">
          <a:avLst/>
        </a:prstGeom>
        <a:gradFill xmlns:a="http://schemas.openxmlformats.org/drawingml/2006/main">
          <a:gsLst>
            <a:gs pos="15000">
              <a:schemeClr val="accent1">
                <a:lumMod val="5000"/>
                <a:lumOff val="95000"/>
              </a:schemeClr>
            </a:gs>
            <a:gs pos="100000">
              <a:schemeClr val="accent5">
                <a:lumMod val="75000"/>
              </a:schemeClr>
            </a:gs>
            <a:gs pos="52000">
              <a:schemeClr val="accent1">
                <a:lumMod val="45000"/>
                <a:lumOff val="55000"/>
              </a:schemeClr>
            </a:gs>
            <a:gs pos="100000">
              <a:schemeClr val="accent1">
                <a:lumMod val="30000"/>
                <a:lumOff val="70000"/>
              </a:schemeClr>
            </a:gs>
          </a:gsLst>
          <a:lin ang="5400000" scaled="1"/>
        </a:gradFill>
        <a:ln xmlns:a="http://schemas.openxmlformats.org/drawingml/2006/main">
          <a:solidFill>
            <a:schemeClr val="accent5"/>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vert"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sz="1400" b="1">
              <a:solidFill>
                <a:schemeClr val="tx1"/>
              </a:solidFill>
            </a:rPr>
            <a:t>Higher is Better</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5A4F177D-1239-4C39-A8A8-F2A6919FF1B3}" type="datetimeFigureOut">
              <a:rPr lang="en-US" smtClean="0"/>
              <a:t>9/23/2019</a:t>
            </a:fld>
            <a:endParaRPr lang="en-US"/>
          </a:p>
        </p:txBody>
      </p:sp>
      <p:sp>
        <p:nvSpPr>
          <p:cNvPr id="4" name="Footer Placeholder 3"/>
          <p:cNvSpPr>
            <a:spLocks noGrp="1"/>
          </p:cNvSpPr>
          <p:nvPr>
            <p:ph type="ftr" sz="quarter" idx="2"/>
          </p:nvPr>
        </p:nvSpPr>
        <p:spPr>
          <a:xfrm>
            <a:off x="0" y="8829968"/>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8"/>
            <a:ext cx="2971800" cy="466433"/>
          </a:xfrm>
          <a:prstGeom prst="rect">
            <a:avLst/>
          </a:prstGeom>
        </p:spPr>
        <p:txBody>
          <a:bodyPr vert="horz" lIns="91440" tIns="45720" rIns="91440" bIns="45720" rtlCol="0" anchor="b"/>
          <a:lstStyle>
            <a:lvl1pPr algn="r">
              <a:defRPr sz="1200"/>
            </a:lvl1pPr>
          </a:lstStyle>
          <a:p>
            <a:fld id="{DEDCEF3E-B87E-4B24-B407-16ABAE72EFBF}" type="slidenum">
              <a:rPr lang="en-US" smtClean="0"/>
              <a:t>‹#›</a:t>
            </a:fld>
            <a:endParaRPr lang="en-US"/>
          </a:p>
        </p:txBody>
      </p:sp>
    </p:spTree>
    <p:extLst>
      <p:ext uri="{BB962C8B-B14F-4D97-AF65-F5344CB8AC3E}">
        <p14:creationId xmlns:p14="http://schemas.microsoft.com/office/powerpoint/2010/main" val="2470423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66725"/>
          </a:xfrm>
          <a:prstGeom prst="rect">
            <a:avLst/>
          </a:prstGeom>
        </p:spPr>
        <p:txBody>
          <a:bodyPr vert="horz" lIns="91440" tIns="45720" rIns="91440" bIns="45720" rtlCol="0"/>
          <a:lstStyle>
            <a:lvl1pPr algn="r">
              <a:defRPr sz="1200"/>
            </a:lvl1pPr>
          </a:lstStyle>
          <a:p>
            <a:fld id="{1DF6E3C6-1AED-4871-9688-85B388BECFBF}" type="datetimeFigureOut">
              <a:rPr lang="en-US" smtClean="0"/>
              <a:t>9/23/2019</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6"/>
            <a:ext cx="548640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6"/>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6"/>
            <a:ext cx="2971800" cy="466725"/>
          </a:xfrm>
          <a:prstGeom prst="rect">
            <a:avLst/>
          </a:prstGeom>
        </p:spPr>
        <p:txBody>
          <a:bodyPr vert="horz" lIns="91440" tIns="45720" rIns="91440" bIns="45720" rtlCol="0" anchor="b"/>
          <a:lstStyle>
            <a:lvl1pPr algn="r">
              <a:defRPr sz="1200"/>
            </a:lvl1pPr>
          </a:lstStyle>
          <a:p>
            <a:fld id="{CDFE03C9-9135-4A92-9A8C-BCD9F144D219}" type="slidenum">
              <a:rPr lang="en-US" smtClean="0"/>
              <a:t>‹#›</a:t>
            </a:fld>
            <a:endParaRPr lang="en-US"/>
          </a:p>
        </p:txBody>
      </p:sp>
    </p:spTree>
    <p:extLst>
      <p:ext uri="{BB962C8B-B14F-4D97-AF65-F5344CB8AC3E}">
        <p14:creationId xmlns:p14="http://schemas.microsoft.com/office/powerpoint/2010/main" val="3669187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Intro:</a:t>
            </a:r>
          </a:p>
          <a:p>
            <a:r>
              <a:rPr lang="en-US" sz="1200" kern="1200" dirty="0" smtClean="0">
                <a:solidFill>
                  <a:schemeClr val="tx1"/>
                </a:solidFill>
                <a:effectLst/>
                <a:latin typeface="+mn-lt"/>
                <a:ea typeface="+mn-ea"/>
                <a:cs typeface="+mn-cs"/>
              </a:rPr>
              <a:t>Good afternoon, my name is Kelli Williams. I am a nurse practitioner with the Inpatient diabetes team at the Queen’s Medical Center and I have the pleasure of spending a little time with you to discuss Perioperative glucose management.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Slide 1:</a:t>
            </a:r>
          </a:p>
          <a:p>
            <a:r>
              <a:rPr lang="en-US" sz="1200" kern="1200" dirty="0" smtClean="0">
                <a:solidFill>
                  <a:schemeClr val="tx1"/>
                </a:solidFill>
                <a:effectLst/>
                <a:latin typeface="+mn-lt"/>
                <a:ea typeface="+mn-ea"/>
                <a:cs typeface="+mn-cs"/>
              </a:rPr>
              <a:t>The management of patients with and without diabetes and those with undiagnosed diabetes pose many challenges when undergoing surgery. </a:t>
            </a:r>
          </a:p>
          <a:p>
            <a:r>
              <a:rPr lang="en-US" sz="1200" kern="1200" dirty="0" smtClean="0">
                <a:solidFill>
                  <a:schemeClr val="tx1"/>
                </a:solidFill>
                <a:effectLst/>
                <a:latin typeface="+mn-lt"/>
                <a:ea typeface="+mn-ea"/>
                <a:cs typeface="+mn-cs"/>
              </a:rPr>
              <a:t>Literature demonstrates a clear association between perioperative hyperglycemia and adverse clinical outcomes. However, studies and protocols are still lacking specific details on how to accomplish this task.</a:t>
            </a:r>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1</a:t>
            </a:fld>
            <a:endParaRPr lang="en-US"/>
          </a:p>
        </p:txBody>
      </p:sp>
    </p:spTree>
    <p:extLst>
      <p:ext uri="{BB962C8B-B14F-4D97-AF65-F5344CB8AC3E}">
        <p14:creationId xmlns:p14="http://schemas.microsoft.com/office/powerpoint/2010/main" val="3233666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association of hyperglycemia with poor outcomes has been established,</a:t>
            </a:r>
            <a:r>
              <a:rPr lang="en-US" baseline="0" dirty="0" smtClean="0"/>
              <a:t> however, interventions aimed at hyperglycemia management to improve outcomes have not been clearly demonstrated .</a:t>
            </a:r>
          </a:p>
          <a:p>
            <a:r>
              <a:rPr lang="en-US" baseline="0" dirty="0" smtClean="0"/>
              <a:t>There is inconsistent data to suggest that achieving and maintaining a specific A1c, fasting blood glucose level, or preoperative blood glucose level in the preoperative period will improve postoperative outcomes. </a:t>
            </a:r>
            <a:endParaRPr lang="en-US" dirty="0" smtClean="0"/>
          </a:p>
          <a:p>
            <a:r>
              <a:rPr lang="en-US" dirty="0" smtClean="0"/>
              <a:t>Different societal</a:t>
            </a:r>
            <a:r>
              <a:rPr lang="en-US" baseline="0" dirty="0" smtClean="0"/>
              <a:t> guidelines recommend various A1c thresholds for delaying elective surgery.  The American Diabetes Association does not make specific recommendations for delaying surgery.  </a:t>
            </a:r>
          </a:p>
          <a:p>
            <a:r>
              <a:rPr lang="en-US" baseline="0" dirty="0" smtClean="0"/>
              <a:t>Whereas the Australian Diabetes Association guidelines recommend delaying surgery for A1c </a:t>
            </a:r>
            <a:r>
              <a:rPr lang="en-US" u="sng" baseline="0" dirty="0" smtClean="0"/>
              <a:t>&gt;</a:t>
            </a:r>
            <a:r>
              <a:rPr lang="en-US" u="none" baseline="0" dirty="0" smtClean="0"/>
              <a:t> 9%, the Association of </a:t>
            </a:r>
            <a:r>
              <a:rPr lang="en-US" u="none" baseline="0" dirty="0" err="1" smtClean="0"/>
              <a:t>Anaesthetists</a:t>
            </a:r>
            <a:r>
              <a:rPr lang="en-US" u="none" baseline="0" dirty="0" smtClean="0"/>
              <a:t> of Great </a:t>
            </a:r>
            <a:r>
              <a:rPr lang="en-US" u="none" baseline="0" dirty="0" err="1" smtClean="0"/>
              <a:t>Britian</a:t>
            </a:r>
            <a:r>
              <a:rPr lang="en-US" u="none" baseline="0" dirty="0" smtClean="0"/>
              <a:t> and </a:t>
            </a:r>
            <a:r>
              <a:rPr lang="en-US" u="none" baseline="0" dirty="0" err="1" smtClean="0"/>
              <a:t>Irelnad</a:t>
            </a:r>
            <a:r>
              <a:rPr lang="en-US" u="none" baseline="0" dirty="0" smtClean="0"/>
              <a:t> recommends delay of elective surgery </a:t>
            </a:r>
          </a:p>
          <a:p>
            <a:r>
              <a:rPr lang="en-US" u="none" baseline="0" dirty="0" smtClean="0"/>
              <a:t>For a preoperative A1c </a:t>
            </a:r>
            <a:r>
              <a:rPr lang="en-US" u="sng" baseline="0" dirty="0" smtClean="0"/>
              <a:t>&gt;</a:t>
            </a:r>
            <a:r>
              <a:rPr lang="en-US" u="none" baseline="0" dirty="0" smtClean="0"/>
              <a:t> 8.5%.  </a:t>
            </a:r>
          </a:p>
          <a:p>
            <a:r>
              <a:rPr lang="en-US" u="none" baseline="0" dirty="0" smtClean="0"/>
              <a:t>The Joint British Societies guidelines recommend referral to a specialist for evaluation preoperatively if A1c is </a:t>
            </a:r>
            <a:r>
              <a:rPr lang="en-US" u="sng" baseline="0" dirty="0" smtClean="0"/>
              <a:t>&gt;</a:t>
            </a:r>
            <a:r>
              <a:rPr lang="en-US" u="none" baseline="0" dirty="0" smtClean="0"/>
              <a:t> 8.5%, but say the decision to delay surgery must be individualized. </a:t>
            </a:r>
          </a:p>
          <a:p>
            <a:r>
              <a:rPr lang="en-US" u="none" baseline="0" dirty="0" smtClean="0"/>
              <a:t>One must consider that when patients are scheduled for surgery, they have planned their lives (and their loved ones lives) ,took time away for work or responsibilities, and prepared psychologically to have surgery. </a:t>
            </a:r>
          </a:p>
          <a:p>
            <a:r>
              <a:rPr lang="en-US" u="none" baseline="0" dirty="0" smtClean="0"/>
              <a:t>Thus, cancelling surgery would constitute a major inconvenience with potential hardships. </a:t>
            </a:r>
          </a:p>
          <a:p>
            <a:r>
              <a:rPr lang="en-US" u="none" baseline="0" dirty="0" smtClean="0"/>
              <a:t>However, given these types of scenarios, it would be prudent to postpone surgery when blood glucose levels are &gt;350 mg/</a:t>
            </a:r>
            <a:r>
              <a:rPr lang="en-US" u="none" baseline="0" dirty="0" err="1" smtClean="0"/>
              <a:t>dL</a:t>
            </a:r>
            <a:r>
              <a:rPr lang="en-US" u="none" baseline="0" dirty="0" smtClean="0"/>
              <a:t> and/or if diabetes ketoacidosis or hyperglycemic hyperosmolar state occurs.</a:t>
            </a:r>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10</a:t>
            </a:fld>
            <a:endParaRPr lang="en-US"/>
          </a:p>
        </p:txBody>
      </p:sp>
    </p:spTree>
    <p:extLst>
      <p:ext uri="{BB962C8B-B14F-4D97-AF65-F5344CB8AC3E}">
        <p14:creationId xmlns:p14="http://schemas.microsoft.com/office/powerpoint/2010/main" val="1319242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FE03C9-9135-4A92-9A8C-BCD9F144D219}" type="slidenum">
              <a:rPr lang="en-US" smtClean="0"/>
              <a:t>11</a:t>
            </a:fld>
            <a:endParaRPr lang="en-US"/>
          </a:p>
        </p:txBody>
      </p:sp>
    </p:spTree>
    <p:extLst>
      <p:ext uri="{BB962C8B-B14F-4D97-AF65-F5344CB8AC3E}">
        <p14:creationId xmlns:p14="http://schemas.microsoft.com/office/powerpoint/2010/main" val="171010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for</a:t>
            </a:r>
            <a:r>
              <a:rPr lang="en-US" baseline="0" dirty="0" smtClean="0"/>
              <a:t> perioperative management is to avoid severe hyperglycemia, hypoglycemia, prevent ketoacidosis/hyperosmolar states,  and maintain fluid and electrolyte balance</a:t>
            </a:r>
          </a:p>
        </p:txBody>
      </p:sp>
      <p:sp>
        <p:nvSpPr>
          <p:cNvPr id="4" name="Slide Number Placeholder 3"/>
          <p:cNvSpPr>
            <a:spLocks noGrp="1"/>
          </p:cNvSpPr>
          <p:nvPr>
            <p:ph type="sldNum" sz="quarter" idx="10"/>
          </p:nvPr>
        </p:nvSpPr>
        <p:spPr/>
        <p:txBody>
          <a:bodyPr/>
          <a:lstStyle/>
          <a:p>
            <a:fld id="{CDFE03C9-9135-4A92-9A8C-BCD9F144D219}" type="slidenum">
              <a:rPr lang="en-US" smtClean="0"/>
              <a:t>12</a:t>
            </a:fld>
            <a:endParaRPr lang="en-US"/>
          </a:p>
        </p:txBody>
      </p:sp>
    </p:spTree>
    <p:extLst>
      <p:ext uri="{BB962C8B-B14F-4D97-AF65-F5344CB8AC3E}">
        <p14:creationId xmlns:p14="http://schemas.microsoft.com/office/powerpoint/2010/main" val="172561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Per the American Diabetes Association a recent randomized controlled study in surgical patients reported that targeting blood glucose levels to &lt;180 mg/</a:t>
            </a:r>
            <a:r>
              <a:rPr lang="en-US" baseline="0" dirty="0" err="1" smtClean="0"/>
              <a:t>dL</a:t>
            </a:r>
            <a:r>
              <a:rPr lang="en-US" baseline="0" dirty="0" smtClean="0"/>
              <a:t> is associated with lower</a:t>
            </a:r>
          </a:p>
          <a:p>
            <a:r>
              <a:rPr lang="en-US" baseline="0" dirty="0" smtClean="0"/>
              <a:t>Rates of mortality and stroke compared with a target blood glucose &lt;200mg/</a:t>
            </a:r>
            <a:r>
              <a:rPr lang="en-US" baseline="0" dirty="0" err="1" smtClean="0"/>
              <a:t>dL</a:t>
            </a:r>
            <a:endParaRPr lang="en-US" baseline="0" dirty="0" smtClean="0"/>
          </a:p>
          <a:p>
            <a:r>
              <a:rPr lang="en-US" baseline="0" dirty="0" smtClean="0"/>
              <a:t>Insulin therapy should be initiated for treatment of blood glucoses &gt; 180mg/</a:t>
            </a:r>
            <a:r>
              <a:rPr lang="en-US" baseline="0" dirty="0" err="1" smtClean="0"/>
              <a:t>dL</a:t>
            </a:r>
            <a:endParaRPr lang="en-US" baseline="0" dirty="0" smtClean="0"/>
          </a:p>
          <a:p>
            <a:r>
              <a:rPr lang="en-US" baseline="0" dirty="0" smtClean="0"/>
              <a:t>Once insulin therapy is started, a target glucose range of 140-180 is recommended for the majority of patients</a:t>
            </a:r>
          </a:p>
          <a:p>
            <a:r>
              <a:rPr lang="en-US" baseline="0" dirty="0" smtClean="0"/>
              <a:t>However, tighter targets extending to less than 140 can be used and are beneficial to certain patients such as </a:t>
            </a:r>
          </a:p>
          <a:p>
            <a:r>
              <a:rPr lang="en-US" baseline="0" dirty="0" smtClean="0"/>
              <a:t>Patients with no prior </a:t>
            </a:r>
            <a:r>
              <a:rPr lang="en-US" baseline="0" dirty="0" err="1" smtClean="0"/>
              <a:t>hx</a:t>
            </a:r>
            <a:r>
              <a:rPr lang="en-US" baseline="0" dirty="0" smtClean="0"/>
              <a:t> of DM and those who are tightly controlled prior to surgery</a:t>
            </a:r>
          </a:p>
          <a:p>
            <a:r>
              <a:rPr lang="en-US" baseline="0" dirty="0" smtClean="0"/>
              <a:t>Thus, it is important to determine and individualize the preoperative average and range of blood glucose levels for patients</a:t>
            </a:r>
            <a:endParaRPr lang="en-US" dirty="0" smtClean="0"/>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13</a:t>
            </a:fld>
            <a:endParaRPr lang="en-US"/>
          </a:p>
        </p:txBody>
      </p:sp>
    </p:spTree>
    <p:extLst>
      <p:ext uri="{BB962C8B-B14F-4D97-AF65-F5344CB8AC3E}">
        <p14:creationId xmlns:p14="http://schemas.microsoft.com/office/powerpoint/2010/main" val="1154797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2009,</a:t>
            </a:r>
            <a:r>
              <a:rPr lang="en-US" baseline="0" dirty="0" smtClean="0"/>
              <a:t> </a:t>
            </a:r>
            <a:r>
              <a:rPr lang="en-US" dirty="0" smtClean="0">
                <a:effectLst/>
              </a:rPr>
              <a:t>The largest trial was the multicenter </a:t>
            </a:r>
            <a:r>
              <a:rPr lang="en-US" dirty="0" err="1" smtClean="0">
                <a:effectLst/>
              </a:rPr>
              <a:t>Normoglycemia</a:t>
            </a:r>
            <a:r>
              <a:rPr lang="en-US" dirty="0" smtClean="0">
                <a:effectLst/>
              </a:rPr>
              <a:t> in Intensive Care Evaluation Survival Using Glucose Algorithm Regulation (NICE-SUGAR) trial, which randomly assigned 6104 medical and surgical ICU patients to either IIT (target blood glucose level of 81 to 108 mg/</a:t>
            </a:r>
            <a:r>
              <a:rPr lang="en-US" dirty="0" err="1" smtClean="0">
                <a:effectLst/>
              </a:rPr>
              <a:t>dL</a:t>
            </a:r>
            <a:r>
              <a:rPr lang="en-US" dirty="0" smtClean="0">
                <a:effectLst/>
              </a:rPr>
              <a:t>) or conventional glucose control (target blood glucose of &lt;180 mg/</a:t>
            </a:r>
            <a:r>
              <a:rPr lang="en-US" dirty="0" err="1" smtClean="0">
                <a:effectLst/>
              </a:rPr>
              <a:t>dL</a:t>
            </a:r>
            <a:r>
              <a:rPr lang="en-US" dirty="0" smtClean="0">
                <a:effectLst/>
              </a:rPr>
              <a:t>) . </a:t>
            </a:r>
          </a:p>
          <a:p>
            <a:r>
              <a:rPr lang="en-US" dirty="0" smtClean="0">
                <a:effectLst/>
              </a:rPr>
              <a:t>Compared to the conventional glucose control group:</a:t>
            </a:r>
          </a:p>
          <a:p>
            <a:r>
              <a:rPr lang="en-US" dirty="0" smtClean="0">
                <a:effectLst/>
              </a:rPr>
              <a:t>●The IIT group had a significantly lower time-weighted blood glucose (115 versus 144 mg/</a:t>
            </a:r>
            <a:r>
              <a:rPr lang="en-US" dirty="0" err="1" smtClean="0">
                <a:effectLst/>
              </a:rPr>
              <a:t>dL</a:t>
            </a:r>
            <a:r>
              <a:rPr lang="en-US" dirty="0" smtClean="0">
                <a:effectLst/>
              </a:rPr>
              <a:t> [6.2 versus 7.9 </a:t>
            </a:r>
            <a:r>
              <a:rPr lang="en-US" dirty="0" err="1" smtClean="0">
                <a:effectLst/>
              </a:rPr>
              <a:t>mmol</a:t>
            </a:r>
            <a:r>
              <a:rPr lang="en-US" dirty="0" smtClean="0">
                <a:effectLst/>
              </a:rPr>
              <a:t>/L])</a:t>
            </a:r>
          </a:p>
          <a:p>
            <a:r>
              <a:rPr lang="en-US" dirty="0" smtClean="0">
                <a:effectLst/>
              </a:rPr>
              <a:t>●The IIT group had a significantly higher 90 day mortality (27.5 versus 24.9 percent, odds ratio 1.14, 95% CI 1.02-1.28)</a:t>
            </a:r>
          </a:p>
          <a:p>
            <a:r>
              <a:rPr lang="en-US" dirty="0" smtClean="0">
                <a:effectLst/>
              </a:rPr>
              <a:t>●The IIT group had a significantly higher incidence of severe hypoglycemia (6.8 versus 0.5 percent), defined as a blood glucose &lt;40 mg/</a:t>
            </a:r>
            <a:r>
              <a:rPr lang="en-US" dirty="0" err="1" smtClean="0">
                <a:effectLst/>
              </a:rPr>
              <a:t>dL</a:t>
            </a:r>
            <a:endParaRPr lang="en-US" dirty="0" smtClean="0">
              <a:effectLst/>
            </a:endParaRPr>
          </a:p>
          <a:p>
            <a:r>
              <a:rPr lang="en-US" dirty="0" smtClean="0">
                <a:effectLst/>
              </a:rPr>
              <a:t>In the subgroup of 2232 operative patients, those who received IIT had a significantly higher mortality than those who received conventional glycemic control </a:t>
            </a:r>
          </a:p>
          <a:p>
            <a:r>
              <a:rPr lang="en-US" dirty="0" smtClean="0">
                <a:effectLst/>
              </a:rPr>
              <a:t>Thus, the recommendation is a</a:t>
            </a:r>
            <a:r>
              <a:rPr lang="en-US" baseline="0" dirty="0" smtClean="0">
                <a:effectLst/>
              </a:rPr>
              <a:t> </a:t>
            </a:r>
            <a:r>
              <a:rPr lang="en-US" dirty="0" smtClean="0">
                <a:effectLst/>
              </a:rPr>
              <a:t>blood glucose target of 140 to 180 mg/</a:t>
            </a:r>
            <a:r>
              <a:rPr lang="en-US" dirty="0" err="1" smtClean="0">
                <a:effectLst/>
              </a:rPr>
              <a:t>dL</a:t>
            </a:r>
            <a:r>
              <a:rPr lang="en-US" dirty="0" smtClean="0">
                <a:effectLst/>
              </a:rPr>
              <a:t> in</a:t>
            </a:r>
            <a:r>
              <a:rPr lang="en-US" baseline="0" dirty="0" smtClean="0">
                <a:effectLst/>
              </a:rPr>
              <a:t> most critically ill adult patients</a:t>
            </a:r>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14</a:t>
            </a:fld>
            <a:endParaRPr lang="en-US"/>
          </a:p>
        </p:txBody>
      </p:sp>
    </p:spTree>
    <p:extLst>
      <p:ext uri="{BB962C8B-B14F-4D97-AF65-F5344CB8AC3E}">
        <p14:creationId xmlns:p14="http://schemas.microsoft.com/office/powerpoint/2010/main" val="4264996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patients report for</a:t>
            </a:r>
            <a:r>
              <a:rPr lang="en-US" baseline="0" dirty="0" smtClean="0"/>
              <a:t> surgery in the morning, their blood glucose and time and dose of last diabetes medication should be recorded</a:t>
            </a:r>
          </a:p>
          <a:p>
            <a:r>
              <a:rPr lang="en-US" baseline="0" dirty="0" smtClean="0"/>
              <a:t>Hypoglycemia or glucose &lt;70 should be treated accordingly either with glucose gel, tablets, D50 per your facilities policy</a:t>
            </a:r>
          </a:p>
          <a:p>
            <a:r>
              <a:rPr lang="en-US" baseline="0" dirty="0" smtClean="0"/>
              <a:t>If blood glucose is &gt; 180 mg/</a:t>
            </a:r>
            <a:r>
              <a:rPr lang="en-US" baseline="0" dirty="0" err="1" smtClean="0"/>
              <a:t>dL</a:t>
            </a:r>
            <a:r>
              <a:rPr lang="en-US" baseline="0" dirty="0" smtClean="0"/>
              <a:t>, a supplemental correction dose of short or rapid acting insulin is recommended</a:t>
            </a:r>
          </a:p>
          <a:p>
            <a:r>
              <a:rPr lang="en-US" baseline="0" dirty="0" smtClean="0"/>
              <a:t>Intravenous insulin infusion may need to be initiated in some conditions such as severe hyperglycemia, Type 1 diabetes, prolonged surgeries</a:t>
            </a:r>
          </a:p>
          <a:p>
            <a:r>
              <a:rPr lang="en-US" baseline="0" dirty="0" smtClean="0"/>
              <a:t>A standard protocol for subcutaneous supplemental correction insulin dose and also for intravenous insulin infusion rates should be adopted</a:t>
            </a:r>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15</a:t>
            </a:fld>
            <a:endParaRPr lang="en-US"/>
          </a:p>
        </p:txBody>
      </p:sp>
    </p:spTree>
    <p:extLst>
      <p:ext uri="{BB962C8B-B14F-4D97-AF65-F5344CB8AC3E}">
        <p14:creationId xmlns:p14="http://schemas.microsoft.com/office/powerpoint/2010/main" val="24716739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Intraoperative</a:t>
            </a:r>
            <a:r>
              <a:rPr lang="en-US" baseline="0" dirty="0" smtClean="0"/>
              <a:t> management is aimed at treating hyperglycemia and avoiding hypoglycemia</a:t>
            </a:r>
            <a:endParaRPr lang="en-US" dirty="0" smtClean="0"/>
          </a:p>
          <a:p>
            <a:r>
              <a:rPr lang="en-US" dirty="0" smtClean="0"/>
              <a:t>The frequency</a:t>
            </a:r>
            <a:r>
              <a:rPr lang="en-US" baseline="0" dirty="0" smtClean="0"/>
              <a:t> of blood glucose monitoring during anesthesia depends on the duration, complexity, invasiveness and timing of surgery,</a:t>
            </a:r>
          </a:p>
          <a:p>
            <a:r>
              <a:rPr lang="en-US" baseline="0" dirty="0" smtClean="0"/>
              <a:t>Preoperative blood glucose level &lt;100 should be rechecked intraoperatively</a:t>
            </a:r>
          </a:p>
          <a:p>
            <a:r>
              <a:rPr lang="en-US" baseline="0" dirty="0" smtClean="0"/>
              <a:t>Preoperative diabetes medication such as long acting insulin or sulfonylurea may increase the risk for hypoglycemia while the patient is NPO</a:t>
            </a:r>
          </a:p>
          <a:p>
            <a:r>
              <a:rPr lang="en-US" baseline="0" dirty="0" smtClean="0"/>
              <a:t>Intraoperative pharmacotherapy utilized such as steroids may cause hyperglycemia</a:t>
            </a:r>
          </a:p>
          <a:p>
            <a:r>
              <a:rPr lang="en-US" baseline="0" dirty="0" smtClean="0"/>
              <a:t>Sedation and/or general anesthesia may mask the signs and symptoms of hypoglycemia and hyperglycemia</a:t>
            </a:r>
          </a:p>
          <a:p>
            <a:r>
              <a:rPr lang="en-US" baseline="0" dirty="0" smtClean="0"/>
              <a:t>Thus, frequent blood glucose monitoring is recommended and</a:t>
            </a:r>
          </a:p>
          <a:p>
            <a:r>
              <a:rPr lang="en-US" baseline="0" dirty="0" smtClean="0"/>
              <a:t>Medications necessary to treat hypoglycemia, including 50% dextrose and glucagon should be readily available</a:t>
            </a:r>
          </a:p>
          <a:p>
            <a:r>
              <a:rPr lang="en-US" baseline="0" dirty="0" smtClean="0"/>
              <a:t>Patients undergoing surgery of short durations are often appropriate candidates for subcutaneous insulin treatment</a:t>
            </a:r>
          </a:p>
          <a:p>
            <a:r>
              <a:rPr lang="en-US" baseline="0" dirty="0" smtClean="0"/>
              <a:t>Subcutaneous rapid acting insulin analogs are minimally invasive, easy to administer, have a low rate of hypoglycemia and is effective in correcting hyperglycemia</a:t>
            </a:r>
          </a:p>
          <a:p>
            <a:r>
              <a:rPr lang="en-US" baseline="0" dirty="0" smtClean="0"/>
              <a:t>IV insulin infusion is recommended in patients undergoing procedures with anticipated hemodynamic changes, significant fluid shifts, expected changes in temperature</a:t>
            </a:r>
          </a:p>
          <a:p>
            <a:r>
              <a:rPr lang="en-US" baseline="0" dirty="0" smtClean="0"/>
              <a:t>Or lengthy operative times.  These variable alter subcutaneous insulin absorption and distribution </a:t>
            </a:r>
          </a:p>
          <a:p>
            <a:r>
              <a:rPr lang="en-US" baseline="0" dirty="0" smtClean="0"/>
              <a:t>Unreliable pharmacokinetics may result in persistent hyperglycemia or sudden hypoglycemia. </a:t>
            </a:r>
          </a:p>
          <a:p>
            <a:r>
              <a:rPr lang="en-US" baseline="0" dirty="0" smtClean="0"/>
              <a:t>Blood glucose testing should occur hourly when using an IV insulin infusion </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16</a:t>
            </a:fld>
            <a:endParaRPr lang="en-US"/>
          </a:p>
        </p:txBody>
      </p:sp>
    </p:spTree>
    <p:extLst>
      <p:ext uri="{BB962C8B-B14F-4D97-AF65-F5344CB8AC3E}">
        <p14:creationId xmlns:p14="http://schemas.microsoft.com/office/powerpoint/2010/main" val="3716456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the post anesthesia recovery unit, Glucose control in </a:t>
            </a:r>
            <a:r>
              <a:rPr lang="en-US" sz="1200" b="1" kern="1200" dirty="0" smtClean="0">
                <a:solidFill>
                  <a:schemeClr val="tx1"/>
                </a:solidFill>
                <a:effectLst/>
                <a:latin typeface="+mn-lt"/>
                <a:ea typeface="+mn-ea"/>
                <a:cs typeface="+mn-cs"/>
              </a:rPr>
              <a:t>non critically ill, non-ICU patients may be managed with subcutaneous insulin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While the patient is in the post anesthesia recovery unit, </a:t>
            </a:r>
            <a:r>
              <a:rPr lang="en-US" sz="1200" b="1" kern="1200" dirty="0" smtClean="0">
                <a:solidFill>
                  <a:schemeClr val="tx1"/>
                </a:solidFill>
                <a:effectLst/>
                <a:latin typeface="+mn-lt"/>
                <a:ea typeface="+mn-ea"/>
                <a:cs typeface="+mn-cs"/>
              </a:rPr>
              <a:t>blood glucose checks need to continue at least every 2 hours </a:t>
            </a:r>
            <a:r>
              <a:rPr lang="en-US" sz="1200" kern="1200" dirty="0" smtClean="0">
                <a:solidFill>
                  <a:schemeClr val="tx1"/>
                </a:solidFill>
                <a:effectLst/>
                <a:latin typeface="+mn-lt"/>
                <a:ea typeface="+mn-ea"/>
                <a:cs typeface="+mn-cs"/>
              </a:rPr>
              <a:t>for all patients with diabetes </a:t>
            </a:r>
          </a:p>
          <a:p>
            <a:r>
              <a:rPr lang="en-US" sz="1200" kern="1200" dirty="0" smtClean="0">
                <a:solidFill>
                  <a:schemeClr val="tx1"/>
                </a:solidFill>
                <a:effectLst/>
                <a:latin typeface="+mn-lt"/>
                <a:ea typeface="+mn-ea"/>
                <a:cs typeface="+mn-cs"/>
              </a:rPr>
              <a:t>A</a:t>
            </a:r>
            <a:r>
              <a:rPr lang="en-US" sz="1200" b="1" kern="1200" dirty="0" smtClean="0">
                <a:solidFill>
                  <a:schemeClr val="tx1"/>
                </a:solidFill>
                <a:effectLst/>
                <a:latin typeface="+mn-lt"/>
                <a:ea typeface="+mn-ea"/>
                <a:cs typeface="+mn-cs"/>
              </a:rPr>
              <a:t>nd for patients without diabetes who received insulin in the operating room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Correctional subcutaneous rapid-acting insulin doses are provided for blood glucose levels &gt; 180 mg/</a:t>
            </a:r>
            <a:r>
              <a:rPr lang="en-US" sz="1200" b="1" kern="1200" dirty="0" err="1" smtClean="0">
                <a:solidFill>
                  <a:schemeClr val="tx1"/>
                </a:solidFill>
                <a:effectLst/>
                <a:latin typeface="+mn-lt"/>
                <a:ea typeface="+mn-ea"/>
                <a:cs typeface="+mn-cs"/>
              </a:rPr>
              <a:t>dL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patients transition out of the PACU on to the surgical units, </a:t>
            </a:r>
            <a:r>
              <a:rPr lang="en-US" sz="1200" b="1" kern="1200" dirty="0" smtClean="0">
                <a:solidFill>
                  <a:schemeClr val="tx1"/>
                </a:solidFill>
                <a:effectLst/>
                <a:latin typeface="+mn-lt"/>
                <a:ea typeface="+mn-ea"/>
                <a:cs typeface="+mn-cs"/>
              </a:rPr>
              <a:t>continuation of blood glucose, monitoring should be continued</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Assessment of the patient’s level of consciousness, recovery condition, ability to swallow and oral status will determine which diabetes medication treatment will be appropriate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a:t>
            </a:r>
            <a:r>
              <a:rPr lang="en-US" sz="1200" b="1" kern="1200" dirty="0" smtClean="0">
                <a:solidFill>
                  <a:schemeClr val="tx1"/>
                </a:solidFill>
                <a:effectLst/>
                <a:latin typeface="+mn-lt"/>
                <a:ea typeface="+mn-ea"/>
                <a:cs typeface="+mn-cs"/>
              </a:rPr>
              <a:t>sliding scale insulin alone is not recommended </a:t>
            </a:r>
            <a:r>
              <a:rPr lang="en-US" sz="1200" kern="1200" dirty="0" smtClean="0">
                <a:solidFill>
                  <a:schemeClr val="tx1"/>
                </a:solidFill>
                <a:effectLst/>
                <a:latin typeface="+mn-lt"/>
                <a:ea typeface="+mn-ea"/>
                <a:cs typeface="+mn-cs"/>
              </a:rPr>
              <a:t>as the single regimen as it may result in hypoglycemia and/or hyperglycemia </a:t>
            </a:r>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17</a:t>
            </a:fld>
            <a:endParaRPr lang="en-US"/>
          </a:p>
        </p:txBody>
      </p:sp>
    </p:spTree>
    <p:extLst>
      <p:ext uri="{BB962C8B-B14F-4D97-AF65-F5344CB8AC3E}">
        <p14:creationId xmlns:p14="http://schemas.microsoft.com/office/powerpoint/2010/main" val="16135040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Word cloud:  Text KELLIWILLIAM891 to</a:t>
            </a:r>
            <a:r>
              <a:rPr lang="en-US" baseline="0" dirty="0" smtClean="0"/>
              <a:t> 22333</a:t>
            </a:r>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18</a:t>
            </a:fld>
            <a:endParaRPr lang="en-US"/>
          </a:p>
        </p:txBody>
      </p:sp>
    </p:spTree>
    <p:extLst>
      <p:ext uri="{BB962C8B-B14F-4D97-AF65-F5344CB8AC3E}">
        <p14:creationId xmlns:p14="http://schemas.microsoft.com/office/powerpoint/2010/main" val="16692000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Hypoglycemia or blood glucose &lt;70 mg/</a:t>
            </a:r>
            <a:r>
              <a:rPr lang="en-US" sz="1200" b="1" kern="1200" dirty="0" err="1" smtClean="0">
                <a:solidFill>
                  <a:schemeClr val="tx1"/>
                </a:solidFill>
                <a:effectLst/>
                <a:latin typeface="+mn-lt"/>
                <a:ea typeface="+mn-ea"/>
                <a:cs typeface="+mn-cs"/>
              </a:rPr>
              <a:t>dL</a:t>
            </a:r>
            <a:r>
              <a:rPr lang="en-US" sz="1200" kern="1200" dirty="0" smtClean="0">
                <a:solidFill>
                  <a:schemeClr val="tx1"/>
                </a:solidFill>
                <a:effectLst/>
                <a:latin typeface="+mn-lt"/>
                <a:ea typeface="+mn-ea"/>
                <a:cs typeface="+mn-cs"/>
              </a:rPr>
              <a:t> is the most common event associated with patients taking insulin or insulin </a:t>
            </a:r>
            <a:r>
              <a:rPr lang="en-US" sz="1200" kern="1200" dirty="0" err="1" smtClean="0">
                <a:solidFill>
                  <a:schemeClr val="tx1"/>
                </a:solidFill>
                <a:effectLst/>
                <a:latin typeface="+mn-lt"/>
                <a:ea typeface="+mn-ea"/>
                <a:cs typeface="+mn-cs"/>
              </a:rPr>
              <a:t>secretagogues</a:t>
            </a:r>
            <a:r>
              <a:rPr lang="en-US" sz="1200" kern="1200" dirty="0" smtClean="0">
                <a:solidFill>
                  <a:schemeClr val="tx1"/>
                </a:solidFill>
                <a:effectLst/>
                <a:latin typeface="+mn-lt"/>
                <a:ea typeface="+mn-ea"/>
                <a:cs typeface="+mn-cs"/>
              </a:rPr>
              <a:t> and prolonged NPO status</a:t>
            </a:r>
          </a:p>
          <a:p>
            <a:r>
              <a:rPr lang="en-US" sz="1200" kern="1200" dirty="0" smtClean="0">
                <a:solidFill>
                  <a:schemeClr val="tx1"/>
                </a:solidFill>
                <a:effectLst/>
                <a:latin typeface="+mn-lt"/>
                <a:ea typeface="+mn-ea"/>
                <a:cs typeface="+mn-cs"/>
              </a:rPr>
              <a:t>It is associated with </a:t>
            </a:r>
            <a:r>
              <a:rPr lang="en-US" sz="1200" b="1" kern="1200" dirty="0" smtClean="0">
                <a:solidFill>
                  <a:schemeClr val="tx1"/>
                </a:solidFill>
                <a:effectLst/>
                <a:latin typeface="+mn-lt"/>
                <a:ea typeface="+mn-ea"/>
                <a:cs typeface="+mn-cs"/>
              </a:rPr>
              <a:t>poor clinical outcomes, increased mortality and morbidity and may result in increased neurological damage</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Patients who are at increased risk for perioperative hypoglycemia include patients with tight glycemic control, labile blood glucose levels, history of frequent hypoglycemia and when glycemic goals are too aggressive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Hypoglycemia symptoms are </a:t>
            </a:r>
            <a:r>
              <a:rPr lang="en-US" sz="1200" b="1" kern="1200" dirty="0" smtClean="0">
                <a:solidFill>
                  <a:schemeClr val="tx1"/>
                </a:solidFill>
                <a:effectLst/>
                <a:latin typeface="+mn-lt"/>
                <a:ea typeface="+mn-ea"/>
                <a:cs typeface="+mn-cs"/>
              </a:rPr>
              <a:t>masked by general anesthesia and sedation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Therefore, care must be provided to appropriately</a:t>
            </a:r>
            <a:r>
              <a:rPr lang="en-US" sz="1200" b="1" kern="1200" dirty="0" smtClean="0">
                <a:solidFill>
                  <a:schemeClr val="tx1"/>
                </a:solidFill>
                <a:effectLst/>
                <a:latin typeface="+mn-lt"/>
                <a:ea typeface="+mn-ea"/>
                <a:cs typeface="+mn-cs"/>
              </a:rPr>
              <a:t> monitor blood glucose levels for dangerous drops, communicate medications that were taken preoperatively, utilize a hypoglycemia treatment protocol and resuming oral intake as soon as patients are able to swallow safely</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19</a:t>
            </a:fld>
            <a:endParaRPr lang="en-US"/>
          </a:p>
        </p:txBody>
      </p:sp>
    </p:spTree>
    <p:extLst>
      <p:ext uri="{BB962C8B-B14F-4D97-AF65-F5344CB8AC3E}">
        <p14:creationId xmlns:p14="http://schemas.microsoft.com/office/powerpoint/2010/main" val="3912784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Slide 2:</a:t>
            </a:r>
          </a:p>
          <a:p>
            <a:r>
              <a:rPr lang="en-US" sz="1200" kern="1200" dirty="0" smtClean="0">
                <a:solidFill>
                  <a:schemeClr val="tx1"/>
                </a:solidFill>
                <a:effectLst/>
                <a:latin typeface="+mn-lt"/>
                <a:ea typeface="+mn-ea"/>
                <a:cs typeface="+mn-cs"/>
              </a:rPr>
              <a:t>This presentation will discuss the:</a:t>
            </a:r>
          </a:p>
          <a:p>
            <a:r>
              <a:rPr lang="en-US" sz="1200" kern="1200" dirty="0" smtClean="0">
                <a:solidFill>
                  <a:schemeClr val="tx1"/>
                </a:solidFill>
                <a:effectLst/>
                <a:latin typeface="+mn-lt"/>
                <a:ea typeface="+mn-ea"/>
                <a:cs typeface="+mn-cs"/>
              </a:rPr>
              <a:t>Prevalence of diabetes, undiagnosed diabetes and hyperglycemia in the perioperative period, the glycemic targets for the perioperative period, the impact of hyperglycemia on surgical outcomes, pre, intra, and postoperative glycemic management and special considerations and lastly, I will share outcomes from a PI project on perioperative glucose management in elective total joints at the Queen’s Medical Center.</a:t>
            </a:r>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2</a:t>
            </a:fld>
            <a:endParaRPr lang="en-US"/>
          </a:p>
        </p:txBody>
      </p:sp>
    </p:spTree>
    <p:extLst>
      <p:ext uri="{BB962C8B-B14F-4D97-AF65-F5344CB8AC3E}">
        <p14:creationId xmlns:p14="http://schemas.microsoft.com/office/powerpoint/2010/main" val="30950873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Word cloud:</a:t>
            </a:r>
            <a:r>
              <a:rPr lang="en-US" baseline="0" dirty="0" smtClean="0"/>
              <a:t>  Text KELLIWILLIAM891 to 22333</a:t>
            </a:r>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20</a:t>
            </a:fld>
            <a:endParaRPr lang="en-US"/>
          </a:p>
        </p:txBody>
      </p:sp>
    </p:spTree>
    <p:extLst>
      <p:ext uri="{BB962C8B-B14F-4D97-AF65-F5344CB8AC3E}">
        <p14:creationId xmlns:p14="http://schemas.microsoft.com/office/powerpoint/2010/main" val="30531035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retrospective study of 995 patients by Ramos, found that </a:t>
            </a:r>
            <a:r>
              <a:rPr lang="en-US" sz="1200" b="1" kern="1200" dirty="0" smtClean="0">
                <a:solidFill>
                  <a:schemeClr val="tx1"/>
                </a:solidFill>
                <a:effectLst/>
                <a:latin typeface="+mn-lt"/>
                <a:ea typeface="+mn-ea"/>
                <a:cs typeface="+mn-cs"/>
              </a:rPr>
              <a:t>postoperative hyperglycemia increased the risk of postoperative infections irrespective of diabetic status.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Hyperglycemia has </a:t>
            </a:r>
            <a:r>
              <a:rPr lang="en-US" sz="1200" b="1" kern="1200" dirty="0" smtClean="0">
                <a:solidFill>
                  <a:schemeClr val="tx1"/>
                </a:solidFill>
                <a:effectLst/>
                <a:latin typeface="+mn-lt"/>
                <a:ea typeface="+mn-ea"/>
                <a:cs typeface="+mn-cs"/>
              </a:rPr>
              <a:t>pro-inflammatory effects that contribute to postoperative capillary leak syndrome, platelet dysfunction and altered immune response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Frisch and colleagues retrospective study of over 3000 non-cardiac surgery patients showed that patients with </a:t>
            </a:r>
            <a:r>
              <a:rPr lang="en-US" sz="1200" b="1" kern="1200" dirty="0" smtClean="0">
                <a:solidFill>
                  <a:schemeClr val="tx1"/>
                </a:solidFill>
                <a:effectLst/>
                <a:latin typeface="+mn-lt"/>
                <a:ea typeface="+mn-ea"/>
                <a:cs typeface="+mn-cs"/>
              </a:rPr>
              <a:t>hyperglycemia had worse outcomes with postoperative infections, acute renal failure, acute myocardial infarction, and 30-day mortality, as well as longer ICU and hospital stays.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Thus, </a:t>
            </a:r>
            <a:r>
              <a:rPr lang="en-US" sz="1200" b="1" kern="1200" dirty="0" smtClean="0">
                <a:solidFill>
                  <a:schemeClr val="tx1"/>
                </a:solidFill>
                <a:effectLst/>
                <a:latin typeface="+mn-lt"/>
                <a:ea typeface="+mn-ea"/>
                <a:cs typeface="+mn-cs"/>
              </a:rPr>
              <a:t>avoiding hyperglycemia</a:t>
            </a:r>
            <a:r>
              <a:rPr lang="en-US" sz="1200" kern="1200" dirty="0" smtClean="0">
                <a:solidFill>
                  <a:schemeClr val="tx1"/>
                </a:solidFill>
                <a:effectLst/>
                <a:latin typeface="+mn-lt"/>
                <a:ea typeface="+mn-ea"/>
                <a:cs typeface="+mn-cs"/>
              </a:rPr>
              <a:t> is recommended </a:t>
            </a:r>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21</a:t>
            </a:fld>
            <a:endParaRPr lang="en-US"/>
          </a:p>
        </p:txBody>
      </p:sp>
    </p:spTree>
    <p:extLst>
      <p:ext uri="{BB962C8B-B14F-4D97-AF65-F5344CB8AC3E}">
        <p14:creationId xmlns:p14="http://schemas.microsoft.com/office/powerpoint/2010/main" val="102694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 perioperative glucose management project started as part of an Advanced Quality Training Program at QMC which consisted of small teams that looked at individual problems.  Through the course it taught me how to perform a test of change to tackle one aspect of a problem, implement an intervention, collect data, analyze the data, then standardize the process to ultimately improve patient safety and as wall as provide quality and financial outcomes.</a:t>
            </a:r>
          </a:p>
        </p:txBody>
      </p:sp>
      <p:sp>
        <p:nvSpPr>
          <p:cNvPr id="4" name="Slide Number Placeholder 3"/>
          <p:cNvSpPr>
            <a:spLocks noGrp="1"/>
          </p:cNvSpPr>
          <p:nvPr>
            <p:ph type="sldNum" sz="quarter" idx="10"/>
          </p:nvPr>
        </p:nvSpPr>
        <p:spPr/>
        <p:txBody>
          <a:bodyPr/>
          <a:lstStyle/>
          <a:p>
            <a:fld id="{CDFE03C9-9135-4A92-9A8C-BCD9F144D219}" type="slidenum">
              <a:rPr lang="en-US" smtClean="0"/>
              <a:t>22</a:t>
            </a:fld>
            <a:endParaRPr lang="en-US"/>
          </a:p>
        </p:txBody>
      </p:sp>
    </p:spTree>
    <p:extLst>
      <p:ext uri="{BB962C8B-B14F-4D97-AF65-F5344CB8AC3E}">
        <p14:creationId xmlns:p14="http://schemas.microsoft.com/office/powerpoint/2010/main" val="17078730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 wanted to tackle a problem that I was passionate about and improve the process to provide all patients who undergo surgery with optimal glucose management .  Thus, t</a:t>
            </a:r>
            <a:r>
              <a:rPr lang="en-US" dirty="0" smtClean="0"/>
              <a:t>he</a:t>
            </a:r>
            <a:r>
              <a:rPr lang="en-US" baseline="0" dirty="0" smtClean="0"/>
              <a:t> general mission statement which started this project was to improve perioperative glycemic control to improve safety for surgical patients by reducing the risk of complication, infection, and unnecessary hospitalization days.</a:t>
            </a:r>
            <a:endParaRPr lang="en-US" dirty="0" smtClean="0"/>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23</a:t>
            </a:fld>
            <a:endParaRPr lang="en-US"/>
          </a:p>
        </p:txBody>
      </p:sp>
    </p:spTree>
    <p:extLst>
      <p:ext uri="{BB962C8B-B14F-4D97-AF65-F5344CB8AC3E}">
        <p14:creationId xmlns:p14="http://schemas.microsoft.com/office/powerpoint/2010/main" val="37294066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Therefore, the aim</a:t>
            </a:r>
            <a:r>
              <a:rPr lang="en-US" baseline="0" dirty="0" smtClean="0"/>
              <a:t> statement had 3 goals.  </a:t>
            </a:r>
          </a:p>
          <a:p>
            <a:r>
              <a:rPr lang="en-US" baseline="0" dirty="0" smtClean="0"/>
              <a:t>First,  to increase the proportion of patients receiving perioperative blood glucose monitoring to 85% by June 2019.  </a:t>
            </a:r>
          </a:p>
          <a:p>
            <a:r>
              <a:rPr lang="en-US" baseline="0" dirty="0" smtClean="0"/>
              <a:t>Second, to increase the proportion of patients who experience a hyperglycemic event which is a blood glucose &gt; 200 to use a blood glucose management protocol to 85% by June 2019.  </a:t>
            </a:r>
          </a:p>
          <a:p>
            <a:r>
              <a:rPr lang="en-US" baseline="0" dirty="0" smtClean="0"/>
              <a:t>Lastly, to decrease the length of stay by 10% for every 500 patients who received perioperative glucose management by June 2019. </a:t>
            </a:r>
            <a:endParaRPr lang="en-US" dirty="0" smtClean="0"/>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24</a:t>
            </a:fld>
            <a:endParaRPr lang="en-US"/>
          </a:p>
        </p:txBody>
      </p:sp>
    </p:spTree>
    <p:extLst>
      <p:ext uri="{BB962C8B-B14F-4D97-AF65-F5344CB8AC3E}">
        <p14:creationId xmlns:p14="http://schemas.microsoft.com/office/powerpoint/2010/main" val="15591986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intervention period started</a:t>
            </a:r>
            <a:r>
              <a:rPr lang="en-US" baseline="0" dirty="0" smtClean="0"/>
              <a:t> on December 10, 2018 through June 30, 2019 on elective knee and hip replacement surgery patients performed in the Main OR at QMC PB</a:t>
            </a:r>
            <a:r>
              <a:rPr lang="en-US" dirty="0" smtClean="0"/>
              <a:t> campus.</a:t>
            </a:r>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25</a:t>
            </a:fld>
            <a:endParaRPr lang="en-US"/>
          </a:p>
        </p:txBody>
      </p:sp>
    </p:spTree>
    <p:extLst>
      <p:ext uri="{BB962C8B-B14F-4D97-AF65-F5344CB8AC3E}">
        <p14:creationId xmlns:p14="http://schemas.microsoft.com/office/powerpoint/2010/main" val="15720416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FE03C9-9135-4A92-9A8C-BCD9F144D219}" type="slidenum">
              <a:rPr lang="en-US" smtClean="0"/>
              <a:t>26</a:t>
            </a:fld>
            <a:endParaRPr lang="en-US"/>
          </a:p>
        </p:txBody>
      </p:sp>
    </p:spTree>
    <p:extLst>
      <p:ext uri="{BB962C8B-B14F-4D97-AF65-F5344CB8AC3E}">
        <p14:creationId xmlns:p14="http://schemas.microsoft.com/office/powerpoint/2010/main" val="5564503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several slides will be discussing the results of this pilot project. </a:t>
            </a:r>
          </a:p>
          <a:p>
            <a:endParaRPr lang="en-US" dirty="0"/>
          </a:p>
          <a:p>
            <a:r>
              <a:rPr lang="en-US" dirty="0" smtClean="0"/>
              <a:t>Goal #1 was to increase</a:t>
            </a:r>
            <a:r>
              <a:rPr lang="en-US" baseline="0" dirty="0" smtClean="0"/>
              <a:t> the proportion of Orthopedic surgery patients receiving perioperative blood glucose monitoring.</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On the left side of the screen shows the baseline data of blood glucose monitoring from January 2017- January 2018, broken down into the 3 phases of care- pre-op holding, intra-op and post anesthesia recovery unit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There were 845 cases with blood glucose monitoring in each phase of surgery.  The overall blood</a:t>
            </a:r>
            <a:r>
              <a:rPr lang="en-US" dirty="0" smtClean="0"/>
              <a:t> glucose monitoring was 99.4%.  </a:t>
            </a:r>
            <a:r>
              <a:rPr lang="en-US" baseline="0" dirty="0" smtClean="0"/>
              <a:t>However, the intraoperative monitoring stood out at  only 15% compared to the other areas.</a:t>
            </a:r>
          </a:p>
          <a:p>
            <a:r>
              <a:rPr lang="en-US" baseline="0" dirty="0" smtClean="0"/>
              <a:t>On the right side of the screen shows the intervention data from December 10, 2018 through June 30, 2019. </a:t>
            </a:r>
          </a:p>
          <a:p>
            <a:r>
              <a:rPr lang="en-US" baseline="0" dirty="0" smtClean="0"/>
              <a:t>There were 397 cases with blood glucose monitoring in each phase of surgery.  The overall blood</a:t>
            </a:r>
            <a:r>
              <a:rPr lang="en-US" dirty="0" smtClean="0"/>
              <a:t> glucose monitoring increased to 100%. </a:t>
            </a:r>
            <a:endParaRPr lang="en-US" baseline="0" dirty="0" smtClean="0"/>
          </a:p>
          <a:p>
            <a:r>
              <a:rPr lang="en-US" baseline="0" dirty="0" smtClean="0"/>
              <a:t>With</a:t>
            </a:r>
            <a:r>
              <a:rPr lang="en-US" dirty="0" smtClean="0"/>
              <a:t> t</a:t>
            </a:r>
            <a:r>
              <a:rPr lang="en-US" baseline="0" dirty="0" smtClean="0"/>
              <a:t>he intraoperative monitoring significantly improving to 95.7%. </a:t>
            </a:r>
            <a:endParaRPr lang="en-US" dirty="0"/>
          </a:p>
        </p:txBody>
      </p:sp>
      <p:sp>
        <p:nvSpPr>
          <p:cNvPr id="4" name="Slide Number Placeholder 3"/>
          <p:cNvSpPr>
            <a:spLocks noGrp="1"/>
          </p:cNvSpPr>
          <p:nvPr>
            <p:ph type="sldNum" sz="quarter" idx="10"/>
          </p:nvPr>
        </p:nvSpPr>
        <p:spPr/>
        <p:txBody>
          <a:bodyPr/>
          <a:lstStyle/>
          <a:p>
            <a:fld id="{0130637F-FF05-0247-A079-F3B923F9E204}" type="slidenum">
              <a:rPr lang="en-US" smtClean="0"/>
              <a:t>27</a:t>
            </a:fld>
            <a:endParaRPr lang="en-US"/>
          </a:p>
        </p:txBody>
      </p:sp>
    </p:spTree>
    <p:extLst>
      <p:ext uri="{BB962C8B-B14F-4D97-AF65-F5344CB8AC3E}">
        <p14:creationId xmlns:p14="http://schemas.microsoft.com/office/powerpoint/2010/main" val="9417409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This slide displays</a:t>
            </a:r>
            <a:r>
              <a:rPr lang="en-US" baseline="0" dirty="0" smtClean="0"/>
              <a:t> a the p-chart of the intraoperative glucose monitoring</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On the left side of the screen the Y-axis shows us the percent of glucose monitoring.  The higher the better.</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On the bottom of the screen the X-axis shows us the occurrence</a:t>
            </a:r>
            <a:r>
              <a:rPr lang="en-US" dirty="0" smtClean="0"/>
              <a:t> of </a:t>
            </a:r>
            <a:r>
              <a:rPr lang="en-US" baseline="0" dirty="0" smtClean="0"/>
              <a:t>monthly monitoring.</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solid green line is the mean.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During the baseline the mean </a:t>
            </a:r>
            <a:r>
              <a:rPr lang="en-US" dirty="0" smtClean="0"/>
              <a:t>was</a:t>
            </a:r>
            <a:r>
              <a:rPr lang="en-US" baseline="0" dirty="0" smtClean="0"/>
              <a:t> 14.8%.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dotted red lines are the upper and lower limits.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 had an initial perioperative glucose monitoring pilot from March to May 2018. Thus, an uptick in glucose monitoring occurred.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As you can see, when the pilot ended, the glucose monitoring did not sustain intraoperatively.</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Thanks to the UHA grant, I was able to restart the perioperative glucose monitoring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And  the intraoperative glucose monitoring significantly increased during the intervention period with a mean of 95.5%</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variations are within the limits which shows good control. </a:t>
            </a:r>
          </a:p>
        </p:txBody>
      </p:sp>
      <p:sp>
        <p:nvSpPr>
          <p:cNvPr id="4" name="Slide Number Placeholder 3"/>
          <p:cNvSpPr>
            <a:spLocks noGrp="1"/>
          </p:cNvSpPr>
          <p:nvPr>
            <p:ph type="sldNum" sz="quarter" idx="10"/>
          </p:nvPr>
        </p:nvSpPr>
        <p:spPr/>
        <p:txBody>
          <a:bodyPr/>
          <a:lstStyle/>
          <a:p>
            <a:fld id="{0130637F-FF05-0247-A079-F3B923F9E204}" type="slidenum">
              <a:rPr lang="en-US" smtClean="0"/>
              <a:t>28</a:t>
            </a:fld>
            <a:endParaRPr lang="en-US"/>
          </a:p>
        </p:txBody>
      </p:sp>
    </p:spTree>
    <p:extLst>
      <p:ext uri="{BB962C8B-B14F-4D97-AF65-F5344CB8AC3E}">
        <p14:creationId xmlns:p14="http://schemas.microsoft.com/office/powerpoint/2010/main" val="1782060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a:t>
            </a:r>
            <a:r>
              <a:rPr lang="en-US" baseline="0" dirty="0" smtClean="0"/>
              <a:t> #2 was to increase the proportion of Orthopedic surgery patients who experience a hyperglycemic event or blood glucose &gt; 200mg/</a:t>
            </a:r>
            <a:r>
              <a:rPr lang="en-US" baseline="0" dirty="0" err="1" smtClean="0"/>
              <a:t>dL</a:t>
            </a:r>
            <a:r>
              <a:rPr lang="en-US" baseline="0" dirty="0" smtClean="0"/>
              <a:t> to use a blood glucose management protocol to treat hyperglycemia.</a:t>
            </a:r>
            <a:endParaRPr lang="en-US" dirty="0" smtClean="0"/>
          </a:p>
          <a:p>
            <a:r>
              <a:rPr lang="en-US" dirty="0" smtClean="0"/>
              <a:t>On the left side of the screen</a:t>
            </a:r>
            <a:r>
              <a:rPr lang="en-US" baseline="0" dirty="0" smtClean="0"/>
              <a:t> we have the baseline data.</a:t>
            </a:r>
          </a:p>
          <a:p>
            <a:r>
              <a:rPr lang="en-US" baseline="0" dirty="0" smtClean="0"/>
              <a:t>There were 39 surgeries with patients blood glucose &gt;200.  18 events were treated which was 46.2%.</a:t>
            </a:r>
          </a:p>
          <a:p>
            <a:r>
              <a:rPr lang="en-US" baseline="0" dirty="0" smtClean="0"/>
              <a:t>On the right side of the screen we have the intervention data.</a:t>
            </a:r>
          </a:p>
          <a:p>
            <a:r>
              <a:rPr lang="en-US" baseline="0" dirty="0" smtClean="0"/>
              <a:t>There were 18 surgeries with patients blood glucose &gt;200. 16 events were treated per protocol which was 88.9%</a:t>
            </a:r>
          </a:p>
          <a:p>
            <a:r>
              <a:rPr lang="en-US" baseline="0" dirty="0" smtClean="0"/>
              <a:t>Thus, overall increased use of the protocol was 93% </a:t>
            </a:r>
            <a:endParaRPr lang="en-US" dirty="0"/>
          </a:p>
        </p:txBody>
      </p:sp>
      <p:sp>
        <p:nvSpPr>
          <p:cNvPr id="4" name="Slide Number Placeholder 3"/>
          <p:cNvSpPr>
            <a:spLocks noGrp="1"/>
          </p:cNvSpPr>
          <p:nvPr>
            <p:ph type="sldNum" sz="quarter" idx="10"/>
          </p:nvPr>
        </p:nvSpPr>
        <p:spPr/>
        <p:txBody>
          <a:bodyPr/>
          <a:lstStyle/>
          <a:p>
            <a:fld id="{0130637F-FF05-0247-A079-F3B923F9E204}" type="slidenum">
              <a:rPr lang="en-US" smtClean="0"/>
              <a:t>29</a:t>
            </a:fld>
            <a:endParaRPr lang="en-US"/>
          </a:p>
        </p:txBody>
      </p:sp>
    </p:spTree>
    <p:extLst>
      <p:ext uri="{BB962C8B-B14F-4D97-AF65-F5344CB8AC3E}">
        <p14:creationId xmlns:p14="http://schemas.microsoft.com/office/powerpoint/2010/main" val="2897348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Slide 3:</a:t>
            </a:r>
          </a:p>
          <a:p>
            <a:r>
              <a:rPr lang="en-US" sz="1200" kern="1200" dirty="0" smtClean="0">
                <a:solidFill>
                  <a:schemeClr val="tx1"/>
                </a:solidFill>
                <a:effectLst/>
                <a:latin typeface="+mn-lt"/>
                <a:ea typeface="+mn-ea"/>
                <a:cs typeface="+mn-cs"/>
              </a:rPr>
              <a:t>In 2015, it has been reported that diabetes affects &gt;9% of the U.S. population. Undiagnosed diabetes accounts for </a:t>
            </a:r>
            <a:r>
              <a:rPr lang="en-US" sz="1200" kern="1200" dirty="0" smtClean="0">
                <a:solidFill>
                  <a:srgbClr val="00B050"/>
                </a:solidFill>
                <a:effectLst/>
                <a:latin typeface="+mn-lt"/>
                <a:ea typeface="+mn-ea"/>
                <a:cs typeface="+mn-cs"/>
              </a:rPr>
              <a:t>23.8 %.</a:t>
            </a:r>
          </a:p>
          <a:p>
            <a:r>
              <a:rPr lang="en-US" sz="1200" kern="1200" dirty="0" smtClean="0">
                <a:solidFill>
                  <a:schemeClr val="tx1"/>
                </a:solidFill>
                <a:effectLst/>
                <a:latin typeface="+mn-lt"/>
                <a:ea typeface="+mn-ea"/>
                <a:cs typeface="+mn-cs"/>
              </a:rPr>
              <a:t>Patients with diabetes have an increased incidence of cardiovascular disease.</a:t>
            </a:r>
            <a:r>
              <a:rPr lang="en-US" sz="1200" kern="1200" baseline="0" dirty="0" smtClean="0">
                <a:solidFill>
                  <a:schemeClr val="tx1"/>
                </a:solidFill>
                <a:effectLst/>
                <a:latin typeface="+mn-lt"/>
                <a:ea typeface="+mn-ea"/>
                <a:cs typeface="+mn-cs"/>
              </a:rPr>
              <a:t>  This combined with microvascular diseases oven translate into more surgical procedures.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1/3- ½ of patients</a:t>
            </a:r>
            <a:r>
              <a:rPr lang="en-US" sz="1200" kern="1200" baseline="0" dirty="0" smtClean="0">
                <a:solidFill>
                  <a:schemeClr val="tx1"/>
                </a:solidFill>
                <a:effectLst/>
                <a:latin typeface="+mn-lt"/>
                <a:ea typeface="+mn-ea"/>
                <a:cs typeface="+mn-cs"/>
              </a:rPr>
              <a:t> with type 2 DM do not know they have diabetes at the time of surgery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20-40% of patients undergoing general surgery experience hyperglycemia</a:t>
            </a:r>
          </a:p>
          <a:p>
            <a:r>
              <a:rPr lang="en-US" sz="1200" kern="1200" dirty="0" smtClean="0">
                <a:solidFill>
                  <a:schemeClr val="tx1"/>
                </a:solidFill>
                <a:effectLst/>
                <a:latin typeface="+mn-lt"/>
                <a:ea typeface="+mn-ea"/>
                <a:cs typeface="+mn-cs"/>
              </a:rPr>
              <a:t>And it occurs in approximately 80% of cardiac surgery patients </a:t>
            </a:r>
          </a:p>
          <a:p>
            <a:r>
              <a:rPr lang="en-US" sz="1200" kern="1200" dirty="0" smtClean="0">
                <a:solidFill>
                  <a:schemeClr val="tx1"/>
                </a:solidFill>
                <a:effectLst/>
                <a:latin typeface="+mn-lt"/>
                <a:ea typeface="+mn-ea"/>
                <a:cs typeface="+mn-cs"/>
              </a:rPr>
              <a:t>12-30% of patients who experience perioperative hyperglycemia do not have a </a:t>
            </a:r>
            <a:r>
              <a:rPr lang="en-US" sz="1200" kern="1200" dirty="0" err="1" smtClean="0">
                <a:solidFill>
                  <a:schemeClr val="tx1"/>
                </a:solidFill>
                <a:effectLst/>
                <a:latin typeface="+mn-lt"/>
                <a:ea typeface="+mn-ea"/>
                <a:cs typeface="+mn-cs"/>
              </a:rPr>
              <a:t>hx</a:t>
            </a:r>
            <a:r>
              <a:rPr lang="en-US" sz="1200" kern="1200" dirty="0" smtClean="0">
                <a:solidFill>
                  <a:schemeClr val="tx1"/>
                </a:solidFill>
                <a:effectLst/>
                <a:latin typeface="+mn-lt"/>
                <a:ea typeface="+mn-ea"/>
                <a:cs typeface="+mn-cs"/>
              </a:rPr>
              <a:t> of diabetes before surgery</a:t>
            </a:r>
          </a:p>
          <a:p>
            <a:r>
              <a:rPr lang="en-US" sz="1200" kern="1200" dirty="0" smtClean="0">
                <a:solidFill>
                  <a:schemeClr val="tx1"/>
                </a:solidFill>
                <a:effectLst/>
                <a:latin typeface="+mn-lt"/>
                <a:ea typeface="+mn-ea"/>
                <a:cs typeface="+mn-cs"/>
              </a:rPr>
              <a:t>Stress hyperglycemia typically</a:t>
            </a:r>
            <a:r>
              <a:rPr lang="en-US" sz="1200" kern="1200" baseline="0" dirty="0" smtClean="0">
                <a:solidFill>
                  <a:schemeClr val="tx1"/>
                </a:solidFill>
                <a:effectLst/>
                <a:latin typeface="+mn-lt"/>
                <a:ea typeface="+mn-ea"/>
                <a:cs typeface="+mn-cs"/>
              </a:rPr>
              <a:t> resolves after the acute illness or surgical stress resolves. </a:t>
            </a:r>
          </a:p>
          <a:p>
            <a:r>
              <a:rPr lang="en-US" sz="1200" kern="1200" baseline="0" dirty="0" smtClean="0">
                <a:solidFill>
                  <a:schemeClr val="tx1"/>
                </a:solidFill>
                <a:effectLst/>
                <a:latin typeface="+mn-lt"/>
                <a:ea typeface="+mn-ea"/>
                <a:cs typeface="+mn-cs"/>
              </a:rPr>
              <a:t>However, studies show that 60% of patients admitted with new hyperglycemia had confirmed diabetes at 1 yr.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3</a:t>
            </a:fld>
            <a:endParaRPr lang="en-US"/>
          </a:p>
        </p:txBody>
      </p:sp>
    </p:spTree>
    <p:extLst>
      <p:ext uri="{BB962C8B-B14F-4D97-AF65-F5344CB8AC3E}">
        <p14:creationId xmlns:p14="http://schemas.microsoft.com/office/powerpoint/2010/main" val="8879396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Goal #3</a:t>
            </a:r>
            <a:r>
              <a:rPr lang="en-US" sz="1200" u="none" strike="noStrike" baseline="0" dirty="0" smtClean="0">
                <a:effectLst/>
              </a:rPr>
              <a:t> was to decrease the length of stay by 10% for every 500 patients who received perioperative glucose management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u="none" strike="noStrike" baseline="0" dirty="0" smtClean="0">
                <a:effectLst/>
              </a:rPr>
              <a:t>On the left side of the screen we have the # of discharges, mean length of stay and the standard deviation of the length of stay</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u="none" strike="noStrike" baseline="0" dirty="0" smtClean="0">
                <a:effectLst/>
              </a:rPr>
              <a:t>Below , the 30 day readmission counts and percentage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u="none" strike="noStrike" baseline="0" dirty="0" smtClean="0">
                <a:effectLst/>
              </a:rPr>
              <a:t>In the middle column, there were 845 discharges with a mean length of stay of 2.62 days, 28 readmissions which was 3.3% of readmissions in this population</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u="none" strike="noStrike" baseline="0" dirty="0" smtClean="0">
                <a:effectLst/>
              </a:rPr>
              <a:t>On the right side of the screen, during the intervention period, there were 397 discharges with a decreased mean length of stay of 2.03 days, 8 readmissions which was 2.0% of this population.</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u="none" strike="noStrike" baseline="0" dirty="0" smtClean="0">
                <a:effectLst/>
              </a:rPr>
              <a:t>Thus, the mean inpatient hospital length of stay decreased by 23%</a:t>
            </a:r>
            <a:endParaRPr lang="en-US" sz="1200" u="none" strike="noStrike"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u="none" strike="noStrike"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u="none" strike="noStrike"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30-day Readmission</a:t>
            </a:r>
            <a:r>
              <a:rPr lang="en-US" sz="1200" u="none" strike="noStrike" baseline="0" dirty="0" smtClean="0">
                <a:effectLst/>
              </a:rPr>
              <a:t> counts treated recent discharges in Jun eligible for denominator as it was refreshed on 8/14/19.</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Calibri" panose="020F0502020204030204" pitchFamily="34" charset="0"/>
              </a:rPr>
              <a:t>Not significant different.</a:t>
            </a:r>
            <a:endParaRPr lang="en-US" sz="1200" b="0" i="0" u="none" strike="noStrike" dirty="0" smtClean="0">
              <a:solidFill>
                <a:srgbClr val="000000"/>
              </a:solidFill>
              <a:effectLst/>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0130637F-FF05-0247-A079-F3B923F9E204}" type="slidenum">
              <a:rPr lang="en-US" smtClean="0"/>
              <a:t>30</a:t>
            </a:fld>
            <a:endParaRPr lang="en-US"/>
          </a:p>
        </p:txBody>
      </p:sp>
    </p:spTree>
    <p:extLst>
      <p:ext uri="{BB962C8B-B14F-4D97-AF65-F5344CB8AC3E}">
        <p14:creationId xmlns:p14="http://schemas.microsoft.com/office/powerpoint/2010/main" val="24172582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the data was collected and analyzed</a:t>
            </a:r>
            <a:r>
              <a:rPr lang="en-US" baseline="0" dirty="0" smtClean="0"/>
              <a:t> as seen in the previous screens.  </a:t>
            </a:r>
          </a:p>
          <a:p>
            <a:r>
              <a:rPr lang="en-US" baseline="0" dirty="0" smtClean="0"/>
              <a:t>The process was adjusted and a perioperative hyperglycemia </a:t>
            </a:r>
            <a:r>
              <a:rPr lang="en-US" baseline="0" dirty="0" err="1" smtClean="0"/>
              <a:t>Orderset</a:t>
            </a:r>
            <a:r>
              <a:rPr lang="en-US" baseline="0" dirty="0" smtClean="0"/>
              <a:t> 640 was created to standardize the orders necessary to treat hyperglycemia.</a:t>
            </a:r>
          </a:p>
          <a:p>
            <a:r>
              <a:rPr lang="en-US" baseline="0" dirty="0" smtClean="0"/>
              <a:t>The </a:t>
            </a:r>
            <a:r>
              <a:rPr lang="en-US" baseline="0" dirty="0" err="1" smtClean="0"/>
              <a:t>orderset</a:t>
            </a:r>
            <a:r>
              <a:rPr lang="en-US" baseline="0" dirty="0" smtClean="0"/>
              <a:t> applies</a:t>
            </a:r>
            <a:r>
              <a:rPr lang="en-US" dirty="0" smtClean="0"/>
              <a:t> to</a:t>
            </a:r>
            <a:r>
              <a:rPr lang="en-US" baseline="0" dirty="0" smtClean="0"/>
              <a:t> all surgical admits and hospitalized patients.</a:t>
            </a:r>
          </a:p>
          <a:p>
            <a:r>
              <a:rPr lang="en-US" dirty="0" smtClean="0"/>
              <a:t> It</a:t>
            </a:r>
            <a:r>
              <a:rPr lang="en-US" baseline="0" dirty="0" smtClean="0"/>
              <a:t> includes: BG checks in pre-op holding and PACU, </a:t>
            </a:r>
            <a:r>
              <a:rPr lang="en-US" baseline="0" dirty="0" err="1" smtClean="0"/>
              <a:t>Novolog</a:t>
            </a:r>
            <a:r>
              <a:rPr lang="en-US" baseline="0" dirty="0" smtClean="0"/>
              <a:t> correction scales, consultation orders for the inpatient DM team or Endocrinologist at PB and WO.  </a:t>
            </a:r>
          </a:p>
          <a:p>
            <a:r>
              <a:rPr lang="en-US" baseline="0" dirty="0" smtClean="0"/>
              <a:t>Or the Admitting MD at NHCH. </a:t>
            </a:r>
          </a:p>
          <a:p>
            <a:r>
              <a:rPr lang="en-US" baseline="0" dirty="0" smtClean="0"/>
              <a:t>And the pre/post op hand off report for nurses,</a:t>
            </a:r>
            <a:r>
              <a:rPr lang="en-US" dirty="0" smtClean="0"/>
              <a:t> </a:t>
            </a:r>
            <a:r>
              <a:rPr lang="en-US" baseline="0" dirty="0" smtClean="0"/>
              <a:t>now includes documentation of the </a:t>
            </a:r>
            <a:r>
              <a:rPr lang="en-US" baseline="0" dirty="0" err="1" smtClean="0"/>
              <a:t>Novolog</a:t>
            </a:r>
            <a:r>
              <a:rPr lang="en-US" baseline="0" dirty="0" smtClean="0"/>
              <a:t> dose and time given, as it applies, and the blood glucose result</a:t>
            </a:r>
          </a:p>
          <a:p>
            <a:endParaRPr lang="en-US" dirty="0"/>
          </a:p>
        </p:txBody>
      </p:sp>
      <p:sp>
        <p:nvSpPr>
          <p:cNvPr id="4" name="Slide Number Placeholder 3"/>
          <p:cNvSpPr>
            <a:spLocks noGrp="1"/>
          </p:cNvSpPr>
          <p:nvPr>
            <p:ph type="sldNum" sz="quarter" idx="10"/>
          </p:nvPr>
        </p:nvSpPr>
        <p:spPr/>
        <p:txBody>
          <a:bodyPr/>
          <a:lstStyle/>
          <a:p>
            <a:fld id="{0130637F-FF05-0247-A079-F3B923F9E204}" type="slidenum">
              <a:rPr lang="en-US" smtClean="0"/>
              <a:t>31</a:t>
            </a:fld>
            <a:endParaRPr lang="en-US"/>
          </a:p>
        </p:txBody>
      </p:sp>
    </p:spTree>
    <p:extLst>
      <p:ext uri="{BB962C8B-B14F-4D97-AF65-F5344CB8AC3E}">
        <p14:creationId xmlns:p14="http://schemas.microsoft.com/office/powerpoint/2010/main" val="11584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intervention period started</a:t>
            </a:r>
            <a:r>
              <a:rPr lang="en-US" baseline="0" dirty="0" smtClean="0"/>
              <a:t> on December 10, 2018 through June 30, 2019 on elective knee and hip replacement surgery patients performed in the Main OR at QMC PB</a:t>
            </a:r>
            <a:r>
              <a:rPr lang="en-US" dirty="0" smtClean="0"/>
              <a:t> campus.</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130637F-FF05-0247-A079-F3B923F9E20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11041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closing, I want</a:t>
            </a:r>
            <a:r>
              <a:rPr lang="en-US" baseline="0" dirty="0" smtClean="0"/>
              <a:t> to thank UHA again for giving Queen’s Medical Center this grant to fund some of the projects that were started in the Advanced Quality Training Program. </a:t>
            </a:r>
          </a:p>
          <a:p>
            <a:r>
              <a:rPr lang="en-US" baseline="0" dirty="0" smtClean="0"/>
              <a:t>It truly helped to fulfill what we learned.  To tackle a specific problem, collect data , perform an intervention, evaluate the outcomes and</a:t>
            </a:r>
            <a:r>
              <a:rPr lang="en-US" dirty="0" smtClean="0"/>
              <a:t> ultimately, </a:t>
            </a:r>
            <a:r>
              <a:rPr lang="en-US" baseline="0" dirty="0" smtClean="0"/>
              <a:t>standardize the  high quality care we provide to patients</a:t>
            </a:r>
            <a:r>
              <a:rPr lang="en-US" dirty="0" smtClean="0"/>
              <a:t> based on evidence based practices.</a:t>
            </a:r>
            <a:endParaRPr lang="en-US" baseline="0" dirty="0" smtClean="0"/>
          </a:p>
          <a:p>
            <a:r>
              <a:rPr lang="en-US" baseline="0" dirty="0" smtClean="0"/>
              <a:t>I’m happy  to say the proportion of patients receiving perioperative blood glucose monitoring increased to 100%. </a:t>
            </a:r>
          </a:p>
          <a:p>
            <a:r>
              <a:rPr lang="en-US" baseline="0" dirty="0" smtClean="0"/>
              <a:t>The treatment of hyperglycemic events or blood glucose &gt;200 increased to 93%</a:t>
            </a:r>
            <a:r>
              <a:rPr lang="en-US" dirty="0" smtClean="0"/>
              <a:t> and</a:t>
            </a:r>
            <a:endParaRPr lang="en-US" baseline="0" dirty="0" smtClean="0"/>
          </a:p>
          <a:p>
            <a:r>
              <a:rPr lang="en-US" baseline="0" dirty="0" smtClean="0"/>
              <a:t>The hospital length of stay in patients who received perioperative blood glucose monitoring decreased by 23%.</a:t>
            </a:r>
          </a:p>
          <a:p>
            <a:endParaRPr lang="en-US" baseline="0" dirty="0" smtClean="0"/>
          </a:p>
          <a:p>
            <a:r>
              <a:rPr lang="en-US" baseline="0" dirty="0" smtClean="0"/>
              <a:t>Thus, through this collaborative</a:t>
            </a:r>
            <a:r>
              <a:rPr lang="en-US" dirty="0" smtClean="0"/>
              <a:t> effort between UHA and QMC, </a:t>
            </a:r>
            <a:r>
              <a:rPr lang="en-US" baseline="0" dirty="0" smtClean="0"/>
              <a:t> a standardized Queen’s Health Systems perioperative hyperglycemia </a:t>
            </a:r>
            <a:r>
              <a:rPr lang="en-US" baseline="0" dirty="0" err="1" smtClean="0"/>
              <a:t>orderset</a:t>
            </a:r>
            <a:r>
              <a:rPr lang="en-US" baseline="0" dirty="0" smtClean="0"/>
              <a:t> was created and put into production at PB and WO on September 5, 2019, and will go live for NHCH on October 1, 2019.  </a:t>
            </a:r>
          </a:p>
          <a:p>
            <a:endParaRPr lang="en-US" baseline="0" dirty="0" smtClean="0"/>
          </a:p>
          <a:p>
            <a:r>
              <a:rPr lang="en-US" baseline="0" dirty="0" smtClean="0"/>
              <a:t>Thank you.</a:t>
            </a:r>
            <a:endParaRPr lang="en-US" dirty="0"/>
          </a:p>
        </p:txBody>
      </p:sp>
      <p:sp>
        <p:nvSpPr>
          <p:cNvPr id="4" name="Slide Number Placeholder 3"/>
          <p:cNvSpPr>
            <a:spLocks noGrp="1"/>
          </p:cNvSpPr>
          <p:nvPr>
            <p:ph type="sldNum" sz="quarter" idx="10"/>
          </p:nvPr>
        </p:nvSpPr>
        <p:spPr/>
        <p:txBody>
          <a:bodyPr/>
          <a:lstStyle/>
          <a:p>
            <a:fld id="{0130637F-FF05-0247-A079-F3B923F9E204}" type="slidenum">
              <a:rPr lang="en-US" smtClean="0"/>
              <a:t>33</a:t>
            </a:fld>
            <a:endParaRPr lang="en-US"/>
          </a:p>
        </p:txBody>
      </p:sp>
    </p:spTree>
    <p:extLst>
      <p:ext uri="{BB962C8B-B14F-4D97-AF65-F5344CB8AC3E}">
        <p14:creationId xmlns:p14="http://schemas.microsoft.com/office/powerpoint/2010/main" val="3438594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closing, </a:t>
            </a:r>
          </a:p>
          <a:p>
            <a:r>
              <a:rPr lang="en-US" sz="1200" kern="1200" dirty="0" smtClean="0">
                <a:solidFill>
                  <a:schemeClr val="tx1"/>
                </a:solidFill>
                <a:effectLst/>
                <a:latin typeface="+mn-lt"/>
                <a:ea typeface="+mn-ea"/>
                <a:cs typeface="+mn-cs"/>
              </a:rPr>
              <a:t>Hyperglycemia represents a significant risk to surgical patients and a large population are hyperglycemic and many have undiagnosed diabetes.</a:t>
            </a:r>
          </a:p>
          <a:p>
            <a:r>
              <a:rPr lang="en-US" sz="1200" kern="1200" dirty="0" smtClean="0">
                <a:solidFill>
                  <a:schemeClr val="tx1"/>
                </a:solidFill>
                <a:effectLst/>
                <a:latin typeface="+mn-lt"/>
                <a:ea typeface="+mn-ea"/>
                <a:cs typeface="+mn-cs"/>
              </a:rPr>
              <a:t>Current studies demonstrate an association between hyperglycemia and risk of perioperative complications in both patients with and without diabetes</a:t>
            </a:r>
          </a:p>
          <a:p>
            <a:r>
              <a:rPr lang="en-US" sz="1200" kern="1200" dirty="0" smtClean="0">
                <a:solidFill>
                  <a:schemeClr val="tx1"/>
                </a:solidFill>
                <a:effectLst/>
                <a:latin typeface="+mn-lt"/>
                <a:ea typeface="+mn-ea"/>
                <a:cs typeface="+mn-cs"/>
              </a:rPr>
              <a:t>Insulin administration intra and postoperatively have been shown to improve clinical outcomes</a:t>
            </a:r>
          </a:p>
          <a:p>
            <a:r>
              <a:rPr lang="en-US" sz="1200" kern="1200" dirty="0" smtClean="0">
                <a:solidFill>
                  <a:schemeClr val="tx1"/>
                </a:solidFill>
                <a:effectLst/>
                <a:latin typeface="+mn-lt"/>
                <a:ea typeface="+mn-ea"/>
                <a:cs typeface="+mn-cs"/>
              </a:rPr>
              <a:t>It is recommended to treat blood glucose values &gt;180 with insulin </a:t>
            </a:r>
          </a:p>
          <a:p>
            <a:r>
              <a:rPr lang="en-US" sz="1200" kern="1200" dirty="0" smtClean="0">
                <a:solidFill>
                  <a:schemeClr val="tx1"/>
                </a:solidFill>
                <a:effectLst/>
                <a:latin typeface="+mn-lt"/>
                <a:ea typeface="+mn-ea"/>
                <a:cs typeface="+mn-cs"/>
              </a:rPr>
              <a:t>Target range for the perioperative period is 140-180 mg/</a:t>
            </a:r>
            <a:r>
              <a:rPr lang="en-US" sz="1200" kern="1200" dirty="0" err="1" smtClean="0">
                <a:solidFill>
                  <a:schemeClr val="tx1"/>
                </a:solidFill>
                <a:effectLst/>
                <a:latin typeface="+mn-lt"/>
                <a:ea typeface="+mn-ea"/>
                <a:cs typeface="+mn-cs"/>
              </a:rPr>
              <a:t>dL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Lastly, a perioperative glucose management strategy should be implemented for hyperglycemic patients regardless of their diabetic status</a:t>
            </a:r>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34</a:t>
            </a:fld>
            <a:endParaRPr lang="en-US"/>
          </a:p>
        </p:txBody>
      </p:sp>
    </p:spTree>
    <p:extLst>
      <p:ext uri="{BB962C8B-B14F-4D97-AF65-F5344CB8AC3E}">
        <p14:creationId xmlns:p14="http://schemas.microsoft.com/office/powerpoint/2010/main" val="19642590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FE03C9-9135-4A92-9A8C-BCD9F144D219}" type="slidenum">
              <a:rPr lang="en-US" smtClean="0"/>
              <a:t>35</a:t>
            </a:fld>
            <a:endParaRPr lang="en-US"/>
          </a:p>
        </p:txBody>
      </p:sp>
    </p:spTree>
    <p:extLst>
      <p:ext uri="{BB962C8B-B14F-4D97-AF65-F5344CB8AC3E}">
        <p14:creationId xmlns:p14="http://schemas.microsoft.com/office/powerpoint/2010/main" val="2993733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stress of surgery</a:t>
            </a:r>
            <a:r>
              <a:rPr lang="en-US" baseline="0" dirty="0" smtClean="0"/>
              <a:t> and anesthesia alters the finely regulated balance between glucose production and glucose utilization </a:t>
            </a:r>
          </a:p>
          <a:p>
            <a:r>
              <a:rPr lang="en-US" baseline="0" dirty="0" smtClean="0"/>
              <a:t>This causes a neuroendocrine stress response with release of counterregulatory hormones, such as </a:t>
            </a:r>
            <a:r>
              <a:rPr lang="en-US" baseline="0" dirty="0" err="1" smtClean="0"/>
              <a:t>catecholamines</a:t>
            </a:r>
            <a:r>
              <a:rPr lang="en-US" baseline="0" dirty="0" smtClean="0"/>
              <a:t>, cortisol, glucagon and growth hormones.</a:t>
            </a:r>
          </a:p>
          <a:p>
            <a:r>
              <a:rPr lang="en-US" baseline="0" dirty="0" smtClean="0"/>
              <a:t>The increased secretion of these hormones cause insulin resistance</a:t>
            </a:r>
          </a:p>
          <a:p>
            <a:r>
              <a:rPr lang="en-US" baseline="0" dirty="0" smtClean="0"/>
              <a:t>Cortisol increases hepatic glucose production, stimulates protein catabolism and promotes gluconeogenesis resulting in elevated blood glucose levels</a:t>
            </a:r>
          </a:p>
          <a:p>
            <a:r>
              <a:rPr lang="en-US" baseline="0" dirty="0" smtClean="0"/>
              <a:t>The magnitude of counterregulatory hormone release varies per individual and is influenced by the type of anesthesia</a:t>
            </a:r>
          </a:p>
          <a:p>
            <a:r>
              <a:rPr lang="en-US" baseline="0" dirty="0" smtClean="0"/>
              <a:t>General is associated with larger metabolic abnormalities vs. epidural anesthesia</a:t>
            </a:r>
          </a:p>
          <a:p>
            <a:r>
              <a:rPr lang="en-US" baseline="0" dirty="0" smtClean="0"/>
              <a:t>Additionally, more complex and extensive surgeries lead to a higher degree of insulin resistance</a:t>
            </a:r>
          </a:p>
          <a:p>
            <a:r>
              <a:rPr lang="en-US" baseline="0" dirty="0" smtClean="0"/>
              <a:t>It is noted that patients without a diagnosis of diabetes had a more pronounced steep rise in hyperglycemia compared to those diagnosed with diabetes</a:t>
            </a:r>
          </a:p>
          <a:p>
            <a:r>
              <a:rPr lang="en-US" baseline="0" dirty="0" smtClean="0"/>
              <a:t>This relative state of insulin resistance is most pronounced on the first post operative day and may persist for 9-21 days after surgery</a:t>
            </a:r>
          </a:p>
        </p:txBody>
      </p:sp>
      <p:sp>
        <p:nvSpPr>
          <p:cNvPr id="4" name="Slide Number Placeholder 3"/>
          <p:cNvSpPr>
            <a:spLocks noGrp="1"/>
          </p:cNvSpPr>
          <p:nvPr>
            <p:ph type="sldNum" sz="quarter" idx="10"/>
          </p:nvPr>
        </p:nvSpPr>
        <p:spPr/>
        <p:txBody>
          <a:bodyPr/>
          <a:lstStyle/>
          <a:p>
            <a:fld id="{CDFE03C9-9135-4A92-9A8C-BCD9F144D219}" type="slidenum">
              <a:rPr lang="en-US" smtClean="0"/>
              <a:t>4</a:t>
            </a:fld>
            <a:endParaRPr lang="en-US"/>
          </a:p>
        </p:txBody>
      </p:sp>
    </p:spTree>
    <p:extLst>
      <p:ext uri="{BB962C8B-B14F-4D97-AF65-F5344CB8AC3E}">
        <p14:creationId xmlns:p14="http://schemas.microsoft.com/office/powerpoint/2010/main" val="347866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Word cloud:  Text</a:t>
            </a:r>
            <a:r>
              <a:rPr lang="en-US" baseline="0" dirty="0" smtClean="0"/>
              <a:t> </a:t>
            </a:r>
            <a:r>
              <a:rPr lang="en-US" dirty="0" smtClean="0"/>
              <a:t>KELLIWILLIAM891 to 22333</a:t>
            </a:r>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5</a:t>
            </a:fld>
            <a:endParaRPr lang="en-US"/>
          </a:p>
        </p:txBody>
      </p:sp>
    </p:spTree>
    <p:extLst>
      <p:ext uri="{BB962C8B-B14F-4D97-AF65-F5344CB8AC3E}">
        <p14:creationId xmlns:p14="http://schemas.microsoft.com/office/powerpoint/2010/main" val="3133121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Diabetes</a:t>
            </a:r>
            <a:r>
              <a:rPr lang="en-US" baseline="0" dirty="0" smtClean="0"/>
              <a:t> is a </a:t>
            </a:r>
            <a:r>
              <a:rPr lang="en-US" baseline="0" dirty="0" err="1" smtClean="0"/>
              <a:t>multiorgan</a:t>
            </a:r>
            <a:r>
              <a:rPr lang="en-US" baseline="0" dirty="0" smtClean="0"/>
              <a:t> disease associated with multiple conditions that may affect anesthetic care and perioperative risk</a:t>
            </a:r>
          </a:p>
          <a:p>
            <a:r>
              <a:rPr lang="en-US" baseline="0" dirty="0" smtClean="0"/>
              <a:t>Diabetes is a risk factor for </a:t>
            </a:r>
            <a:r>
              <a:rPr lang="en-US" baseline="0" dirty="0" err="1" smtClean="0"/>
              <a:t>macrovascular</a:t>
            </a:r>
            <a:r>
              <a:rPr lang="en-US" baseline="0" dirty="0" smtClean="0"/>
              <a:t> disease- which are coronary heart disease, cerebrovascular disease and </a:t>
            </a:r>
          </a:p>
          <a:p>
            <a:r>
              <a:rPr lang="en-US" baseline="0" dirty="0" smtClean="0"/>
              <a:t>Microvascular disease which are neuropathy, nephropathy and retinopathy</a:t>
            </a:r>
          </a:p>
          <a:p>
            <a:r>
              <a:rPr lang="en-US" baseline="0" dirty="0" smtClean="0"/>
              <a:t>Type 2 diabetes is an independent risk factor for CHD with an overall risk of CHD and cardiac death twice that of patients without diabetes.</a:t>
            </a:r>
          </a:p>
          <a:p>
            <a:r>
              <a:rPr lang="en-US" baseline="0" dirty="0" smtClean="0"/>
              <a:t>CVD is also an independent risk factor with twice the risk of ischemic stroke compared with patients without diabetes</a:t>
            </a:r>
          </a:p>
          <a:p>
            <a:r>
              <a:rPr lang="en-US" baseline="0" dirty="0" smtClean="0"/>
              <a:t>Diabetic neuropathy leads to abnormal nerve conduction </a:t>
            </a:r>
          </a:p>
          <a:p>
            <a:r>
              <a:rPr lang="en-US" baseline="0" dirty="0" smtClean="0"/>
              <a:t>The nerve abnormalities may cause increased nerve stimulation threshold.  </a:t>
            </a:r>
          </a:p>
          <a:p>
            <a:r>
              <a:rPr lang="en-US" baseline="0" dirty="0" smtClean="0"/>
              <a:t>Thus, ultrasound guidance is preferred for most nerve blocks as the electrical stimulation is markedly increased and unpredictable which may lead to nerve injury.</a:t>
            </a:r>
          </a:p>
          <a:p>
            <a:r>
              <a:rPr lang="en-US" baseline="0" dirty="0" smtClean="0"/>
              <a:t>There is also increased sensitivity to local anesthetics putting patients at risk for nerve damage with regional anesthesia and duration of peripheral nerve block may be prolonged</a:t>
            </a:r>
          </a:p>
          <a:p>
            <a:r>
              <a:rPr lang="en-US" baseline="0" dirty="0" smtClean="0"/>
              <a:t>Cardiovascular autonomic neuropathy can result in hypotension on induction of anesthesia or with changes in position (</a:t>
            </a:r>
            <a:r>
              <a:rPr lang="en-US" baseline="0" dirty="0" err="1" smtClean="0"/>
              <a:t>ie</a:t>
            </a:r>
            <a:r>
              <a:rPr lang="en-US" baseline="0" dirty="0" smtClean="0"/>
              <a:t>. Reverse </a:t>
            </a:r>
            <a:r>
              <a:rPr lang="en-US" baseline="0" dirty="0" err="1" smtClean="0"/>
              <a:t>Trendelenberg</a:t>
            </a:r>
            <a:r>
              <a:rPr lang="en-US" baseline="0" dirty="0" smtClean="0"/>
              <a:t>)</a:t>
            </a:r>
          </a:p>
          <a:p>
            <a:r>
              <a:rPr lang="en-US" baseline="0" dirty="0" smtClean="0"/>
              <a:t>Diabetic autonomic neuropathy of the GI tract results in GERD and/or delayed gastric emptying which can increase the risk of aspiration during induction of anesthesia</a:t>
            </a:r>
          </a:p>
          <a:p>
            <a:r>
              <a:rPr lang="en-US" baseline="0" dirty="0" smtClean="0"/>
              <a:t>Diabetic autonomic neuropathy is also associated with an increased risk of obstructive sleep apnea and /or central sleep apnea. </a:t>
            </a:r>
          </a:p>
          <a:p>
            <a:r>
              <a:rPr lang="en-US" baseline="0" dirty="0" smtClean="0"/>
              <a:t>Thus, identification and management in the perioperative period is imperative to minimize postoperative morbidity and mortality.</a:t>
            </a:r>
          </a:p>
          <a:p>
            <a:r>
              <a:rPr lang="en-US" baseline="0" dirty="0" smtClean="0"/>
              <a:t>Avoidance of perioperative kidney injury include maintenance of renal perfusion pressure and avoidance of </a:t>
            </a:r>
            <a:r>
              <a:rPr lang="en-US" baseline="0" dirty="0" err="1" smtClean="0"/>
              <a:t>nephrotoxins</a:t>
            </a:r>
            <a:r>
              <a:rPr lang="en-US" baseline="0" dirty="0" smtClean="0"/>
              <a:t>.  </a:t>
            </a:r>
          </a:p>
          <a:p>
            <a:r>
              <a:rPr lang="en-US" baseline="0" dirty="0" smtClean="0"/>
              <a:t>Nonsteroidal anti-inflammatory drugs are commonly administered as part of multimodal postoperative analgesia, but should be used cautiously or avoided in patients with diabetic nephropathy</a:t>
            </a:r>
          </a:p>
          <a:p>
            <a:r>
              <a:rPr lang="en-US" baseline="0" dirty="0" smtClean="0"/>
              <a:t>Diabetic retinopathy is a leading cause of blindness worldwide</a:t>
            </a:r>
          </a:p>
          <a:p>
            <a:r>
              <a:rPr lang="en-US" baseline="0" dirty="0" smtClean="0"/>
              <a:t>Thus, patients are at increased risk for postoperative visual loss in prolonged procedures in the head down position</a:t>
            </a:r>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6</a:t>
            </a:fld>
            <a:endParaRPr lang="en-US"/>
          </a:p>
        </p:txBody>
      </p:sp>
    </p:spTree>
    <p:extLst>
      <p:ext uri="{BB962C8B-B14F-4D97-AF65-F5344CB8AC3E}">
        <p14:creationId xmlns:p14="http://schemas.microsoft.com/office/powerpoint/2010/main" val="869046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preoperative evaluation</a:t>
            </a:r>
            <a:r>
              <a:rPr lang="en-US" baseline="0" dirty="0" smtClean="0"/>
              <a:t> of any patient, including those with diabetes, focuses on cardiopulmonary risk assessment.</a:t>
            </a:r>
          </a:p>
          <a:p>
            <a:r>
              <a:rPr lang="en-US" baseline="0" dirty="0" smtClean="0"/>
              <a:t>Patients with diabetes have an increased risk of silent ischemia then the general population</a:t>
            </a:r>
          </a:p>
          <a:p>
            <a:r>
              <a:rPr lang="en-US" baseline="0" dirty="0" smtClean="0"/>
              <a:t>Some of the key elements of the initial history and physical examination are:</a:t>
            </a:r>
          </a:p>
          <a:p>
            <a:r>
              <a:rPr lang="en-US" baseline="0" dirty="0" smtClean="0"/>
              <a:t>Determination of the type of diabetes, since Type 1 diabetes patients have a higher risk of developing diabetes ketoacidosis and must have basal insulin at all times</a:t>
            </a:r>
          </a:p>
          <a:p>
            <a:r>
              <a:rPr lang="en-US" baseline="0" dirty="0" smtClean="0"/>
              <a:t>Assessment of baseline glycemic control, including frequency of glucose monitoring, range of blood glucose levels and hemoglobin A1c results</a:t>
            </a:r>
          </a:p>
          <a:p>
            <a:r>
              <a:rPr lang="en-US" baseline="0" dirty="0" smtClean="0"/>
              <a:t>A1c levels </a:t>
            </a:r>
          </a:p>
          <a:p>
            <a:r>
              <a:rPr lang="en-US" baseline="0" dirty="0" smtClean="0"/>
              <a:t>Assessment of long term complications of diabetes, including coronary heart disease, cerebrovascular disease, autonomic neuropathy, nephropathy and retinopathy</a:t>
            </a:r>
          </a:p>
          <a:p>
            <a:r>
              <a:rPr lang="en-US" baseline="0" dirty="0" smtClean="0"/>
              <a:t>Assessment of hypoglycemia, including frequency, timing, awareness and severity</a:t>
            </a:r>
          </a:p>
          <a:p>
            <a:r>
              <a:rPr lang="en-US" baseline="0" dirty="0" smtClean="0"/>
              <a:t>Detailed history of diabetes therapy, including type of insulin, </a:t>
            </a:r>
            <a:r>
              <a:rPr lang="en-US" baseline="0" dirty="0" err="1" smtClean="0"/>
              <a:t>injectables</a:t>
            </a:r>
            <a:r>
              <a:rPr lang="en-US" baseline="0" dirty="0" smtClean="0"/>
              <a:t>, oral medication dose and timing should be assessed and appropriate adjustments should be made</a:t>
            </a:r>
          </a:p>
          <a:p>
            <a:r>
              <a:rPr lang="en-US" baseline="0" dirty="0" smtClean="0"/>
              <a:t>Baseline complete metabolic profile, EKG, hemoglobin A1c to evaluate kidney function, electrolytes and glucose control</a:t>
            </a:r>
          </a:p>
          <a:p>
            <a:r>
              <a:rPr lang="en-US" baseline="0" dirty="0" smtClean="0"/>
              <a:t>Characteristics of surgery, including when the patient must stop eating prior to surgery, type of surgery, timing of the operative procedure and duration of the procedure should be discussed</a:t>
            </a:r>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7</a:t>
            </a:fld>
            <a:endParaRPr lang="en-US"/>
          </a:p>
        </p:txBody>
      </p:sp>
    </p:spTree>
    <p:extLst>
      <p:ext uri="{BB962C8B-B14F-4D97-AF65-F5344CB8AC3E}">
        <p14:creationId xmlns:p14="http://schemas.microsoft.com/office/powerpoint/2010/main" val="3907836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Patients with hyperglycemia</a:t>
            </a:r>
            <a:r>
              <a:rPr lang="en-US" baseline="0" dirty="0" smtClean="0"/>
              <a:t> without a known diagnosis of diabetes may be at greater risk for perioperative morbidity and mortality than patients with known diabetes. </a:t>
            </a:r>
          </a:p>
          <a:p>
            <a:r>
              <a:rPr lang="en-US" baseline="0" dirty="0" smtClean="0"/>
              <a:t>The patients without a known history of diabetes present for surgery with varying degrees of hyperglycemia without prior optimization</a:t>
            </a:r>
          </a:p>
          <a:p>
            <a:r>
              <a:rPr lang="en-US" baseline="0" dirty="0" smtClean="0"/>
              <a:t>Thus, they may have both macro and microvascular complications that have not been optimized</a:t>
            </a:r>
          </a:p>
          <a:p>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8</a:t>
            </a:fld>
            <a:endParaRPr lang="en-US"/>
          </a:p>
        </p:txBody>
      </p:sp>
    </p:spTree>
    <p:extLst>
      <p:ext uri="{BB962C8B-B14F-4D97-AF65-F5344CB8AC3E}">
        <p14:creationId xmlns:p14="http://schemas.microsoft.com/office/powerpoint/2010/main" val="901962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a:t>
            </a:r>
            <a:r>
              <a:rPr lang="en-US" baseline="0" dirty="0" smtClean="0"/>
              <a:t> the preoperative evaluation of patients with diabetes, it is important to review current glycemic control and pharmacotherapy and provide patients with written instructions on how to adjust medications the day before and the morning of surgery.  </a:t>
            </a:r>
          </a:p>
          <a:p>
            <a:r>
              <a:rPr lang="en-US" baseline="0" dirty="0" smtClean="0"/>
              <a:t>In patients with Type 1 diabetes, it is important to not hold or interrupt basal insulin delivery to prevent the occurrence of diabetic ketoacidosis.  </a:t>
            </a:r>
          </a:p>
          <a:p>
            <a:r>
              <a:rPr lang="en-US" baseline="0" dirty="0" smtClean="0"/>
              <a:t>No adjustments in the dose of long acting insulin are required if its current dose is appropriate with no history of hypoglycemia with prolonged fasting</a:t>
            </a:r>
          </a:p>
          <a:p>
            <a:r>
              <a:rPr lang="en-US" dirty="0" smtClean="0"/>
              <a:t>If there is a history</a:t>
            </a:r>
            <a:r>
              <a:rPr lang="en-US" baseline="0" dirty="0" smtClean="0"/>
              <a:t> of hypoglycemia, it is reasonable to reduce the basal rate by 10-20% on the night before surgery</a:t>
            </a:r>
          </a:p>
          <a:p>
            <a:r>
              <a:rPr lang="en-US" baseline="0" dirty="0" smtClean="0"/>
              <a:t>Omit any short or rapid acting insulin on the morning of surgery while patient is NPO</a:t>
            </a:r>
          </a:p>
          <a:p>
            <a:r>
              <a:rPr lang="en-US" baseline="0" dirty="0" smtClean="0"/>
              <a:t>In patients with Type 2 diabetes, it is reasonable to administer half the dose of basal or intermediate acting insulin the morning of surgery</a:t>
            </a:r>
          </a:p>
          <a:p>
            <a:r>
              <a:rPr lang="en-US" baseline="0" dirty="0" smtClean="0"/>
              <a:t>Omit any short or rapid acting insulin on the morning of surgery while patient is NPO</a:t>
            </a:r>
          </a:p>
          <a:p>
            <a:r>
              <a:rPr lang="en-US" baseline="0" dirty="0" smtClean="0"/>
              <a:t>Continuation of oral hypoglycemic or non-insulin </a:t>
            </a:r>
            <a:r>
              <a:rPr lang="en-US" baseline="0" dirty="0" err="1" smtClean="0"/>
              <a:t>injectables</a:t>
            </a:r>
            <a:r>
              <a:rPr lang="en-US" baseline="0" dirty="0" smtClean="0"/>
              <a:t> as usual until the morning of surgery</a:t>
            </a:r>
          </a:p>
          <a:p>
            <a:r>
              <a:rPr lang="en-US" baseline="0" dirty="0" smtClean="0"/>
              <a:t>On the morning of surgery, hold all oral hypoglycemic and non-insulin injectable medication</a:t>
            </a:r>
            <a:endParaRPr lang="en-US" dirty="0"/>
          </a:p>
        </p:txBody>
      </p:sp>
      <p:sp>
        <p:nvSpPr>
          <p:cNvPr id="4" name="Slide Number Placeholder 3"/>
          <p:cNvSpPr>
            <a:spLocks noGrp="1"/>
          </p:cNvSpPr>
          <p:nvPr>
            <p:ph type="sldNum" sz="quarter" idx="10"/>
          </p:nvPr>
        </p:nvSpPr>
        <p:spPr/>
        <p:txBody>
          <a:bodyPr/>
          <a:lstStyle/>
          <a:p>
            <a:fld id="{CDFE03C9-9135-4A92-9A8C-BCD9F144D219}" type="slidenum">
              <a:rPr lang="en-US" smtClean="0"/>
              <a:t>9</a:t>
            </a:fld>
            <a:endParaRPr lang="en-US"/>
          </a:p>
        </p:txBody>
      </p:sp>
    </p:spTree>
    <p:extLst>
      <p:ext uri="{BB962C8B-B14F-4D97-AF65-F5344CB8AC3E}">
        <p14:creationId xmlns:p14="http://schemas.microsoft.com/office/powerpoint/2010/main" val="310408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0B873EE-B2E2-40CD-BAD1-E0FDFA4BD1F7}"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1960183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B873EE-B2E2-40CD-BAD1-E0FDFA4BD1F7}"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3322213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B873EE-B2E2-40CD-BAD1-E0FDFA4BD1F7}"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CA0000C-6EBF-4C5E-961B-36E9D9C3DAF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2401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0B873EE-B2E2-40CD-BAD1-E0FDFA4BD1F7}" type="datetimeFigureOut">
              <a:rPr lang="en-US" smtClean="0"/>
              <a:t>9/23/2019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4150170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0B873EE-B2E2-40CD-BAD1-E0FDFA4BD1F7}" type="datetimeFigureOut">
              <a:rPr lang="en-US" smtClean="0"/>
              <a:t>9/23/2019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A0000C-6EBF-4C5E-961B-36E9D9C3DAF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355803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0B873EE-B2E2-40CD-BAD1-E0FDFA4BD1F7}" type="datetimeFigureOut">
              <a:rPr lang="en-US" smtClean="0"/>
              <a:t>9/23/2019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1839573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B873EE-B2E2-40CD-BAD1-E0FDFA4BD1F7}"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2786083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B873EE-B2E2-40CD-BAD1-E0FDFA4BD1F7}"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1378674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B873EE-B2E2-40CD-BAD1-E0FDFA4BD1F7}"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45021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B873EE-B2E2-40CD-BAD1-E0FDFA4BD1F7}"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3969302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B873EE-B2E2-40CD-BAD1-E0FDFA4BD1F7}" type="datetimeFigureOut">
              <a:rPr lang="en-US" smtClean="0"/>
              <a:t>9/23/2019</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2447170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0B873EE-B2E2-40CD-BAD1-E0FDFA4BD1F7}" type="datetimeFigureOut">
              <a:rPr lang="en-US" smtClean="0"/>
              <a:t>9/23/2019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4151421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0B873EE-B2E2-40CD-BAD1-E0FDFA4BD1F7}" type="datetimeFigureOut">
              <a:rPr lang="en-US" smtClean="0"/>
              <a:t>9/23/2019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3740036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B873EE-B2E2-40CD-BAD1-E0FDFA4BD1F7}" type="datetimeFigureOut">
              <a:rPr lang="en-US" smtClean="0"/>
              <a:t>9/23/2019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1804986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0B873EE-B2E2-40CD-BAD1-E0FDFA4BD1F7}" type="datetimeFigureOut">
              <a:rPr lang="en-US" smtClean="0"/>
              <a:t>9/23/2019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2039519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0B873EE-B2E2-40CD-BAD1-E0FDFA4BD1F7}" type="datetimeFigureOut">
              <a:rPr lang="en-US" smtClean="0"/>
              <a:t>9/23/2019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A0000C-6EBF-4C5E-961B-36E9D9C3DAF9}" type="slidenum">
              <a:rPr lang="en-US" smtClean="0"/>
              <a:t>‹#›</a:t>
            </a:fld>
            <a:endParaRPr lang="en-US"/>
          </a:p>
        </p:txBody>
      </p:sp>
    </p:spTree>
    <p:extLst>
      <p:ext uri="{BB962C8B-B14F-4D97-AF65-F5344CB8AC3E}">
        <p14:creationId xmlns:p14="http://schemas.microsoft.com/office/powerpoint/2010/main" val="1536393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0B873EE-B2E2-40CD-BAD1-E0FDFA4BD1F7}" type="datetimeFigureOut">
              <a:rPr lang="en-US" smtClean="0"/>
              <a:t>9/23/2019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CA0000C-6EBF-4C5E-961B-36E9D9C3DAF9}" type="slidenum">
              <a:rPr lang="en-US" smtClean="0"/>
              <a:t>‹#›</a:t>
            </a:fld>
            <a:endParaRPr lang="en-US"/>
          </a:p>
        </p:txBody>
      </p:sp>
    </p:spTree>
    <p:extLst>
      <p:ext uri="{BB962C8B-B14F-4D97-AF65-F5344CB8AC3E}">
        <p14:creationId xmlns:p14="http://schemas.microsoft.com/office/powerpoint/2010/main" val="178787517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Perioperative glucose management</a:t>
            </a:r>
            <a:endParaRPr lang="en-US" dirty="0"/>
          </a:p>
        </p:txBody>
      </p:sp>
      <p:sp>
        <p:nvSpPr>
          <p:cNvPr id="3" name="Subtitle 2"/>
          <p:cNvSpPr>
            <a:spLocks noGrp="1"/>
          </p:cNvSpPr>
          <p:nvPr>
            <p:ph type="subTitle" idx="1"/>
          </p:nvPr>
        </p:nvSpPr>
        <p:spPr/>
        <p:txBody>
          <a:bodyPr>
            <a:normAutofit/>
          </a:bodyPr>
          <a:lstStyle/>
          <a:p>
            <a:r>
              <a:rPr lang="en-US" sz="2400" dirty="0" smtClean="0"/>
              <a:t>Kelli Williams, FNP-BC, APRN-Rx, CDE </a:t>
            </a:r>
            <a:endParaRPr lang="en-US" sz="2400" dirty="0"/>
          </a:p>
        </p:txBody>
      </p:sp>
    </p:spTree>
    <p:extLst>
      <p:ext uri="{BB962C8B-B14F-4D97-AF65-F5344CB8AC3E}">
        <p14:creationId xmlns:p14="http://schemas.microsoft.com/office/powerpoint/2010/main" val="3197164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0365" y="624110"/>
            <a:ext cx="9634248" cy="1280890"/>
          </a:xfrm>
        </p:spPr>
        <p:txBody>
          <a:bodyPr/>
          <a:lstStyle/>
          <a:p>
            <a:r>
              <a:rPr lang="en-US" dirty="0" smtClean="0"/>
              <a:t>Postponing elective surgical procedures</a:t>
            </a:r>
            <a:endParaRPr lang="en-US" dirty="0"/>
          </a:p>
        </p:txBody>
      </p:sp>
      <p:sp>
        <p:nvSpPr>
          <p:cNvPr id="3" name="Content Placeholder 2"/>
          <p:cNvSpPr>
            <a:spLocks noGrp="1"/>
          </p:cNvSpPr>
          <p:nvPr>
            <p:ph idx="1"/>
          </p:nvPr>
        </p:nvSpPr>
        <p:spPr>
          <a:xfrm>
            <a:off x="1974273" y="1423555"/>
            <a:ext cx="9673935" cy="5361709"/>
          </a:xfrm>
        </p:spPr>
        <p:txBody>
          <a:bodyPr>
            <a:normAutofit/>
          </a:bodyPr>
          <a:lstStyle/>
          <a:p>
            <a:r>
              <a:rPr lang="en-US" sz="2400" dirty="0" smtClean="0"/>
              <a:t>Hyperglycemia associated with poor outcomes</a:t>
            </a:r>
          </a:p>
          <a:p>
            <a:r>
              <a:rPr lang="en-US" sz="2400" dirty="0" smtClean="0"/>
              <a:t>Inconsistent data to support a specific A1c goal and duration to maintain</a:t>
            </a:r>
          </a:p>
          <a:p>
            <a:r>
              <a:rPr lang="en-US" sz="2400" dirty="0" smtClean="0"/>
              <a:t>Australian Diabetes Association- delay surgery for A1c </a:t>
            </a:r>
            <a:r>
              <a:rPr lang="en-US" sz="2400" u="sng" dirty="0" smtClean="0"/>
              <a:t>&gt;</a:t>
            </a:r>
            <a:r>
              <a:rPr lang="en-US" sz="2400" dirty="0" smtClean="0"/>
              <a:t> 9%</a:t>
            </a:r>
          </a:p>
          <a:p>
            <a:r>
              <a:rPr lang="en-US" sz="2400" dirty="0" smtClean="0"/>
              <a:t>Association of </a:t>
            </a:r>
            <a:r>
              <a:rPr lang="en-US" sz="2400" dirty="0" err="1" smtClean="0"/>
              <a:t>Anaesthetists</a:t>
            </a:r>
            <a:r>
              <a:rPr lang="en-US" sz="2400" dirty="0" smtClean="0"/>
              <a:t> of Great Britain and Ireland- delay for A1c </a:t>
            </a:r>
            <a:r>
              <a:rPr lang="en-US" sz="2400" u="sng" dirty="0" smtClean="0"/>
              <a:t>&gt;</a:t>
            </a:r>
            <a:r>
              <a:rPr lang="en-US" sz="2400" dirty="0" smtClean="0"/>
              <a:t> 8.5%</a:t>
            </a:r>
          </a:p>
          <a:p>
            <a:r>
              <a:rPr lang="en-US" sz="2400" dirty="0" smtClean="0"/>
              <a:t>Joint British Societies recommend referral to a specialist if A1c </a:t>
            </a:r>
            <a:r>
              <a:rPr lang="en-US" sz="2400" u="sng" dirty="0" smtClean="0"/>
              <a:t>&gt;</a:t>
            </a:r>
            <a:r>
              <a:rPr lang="en-US" sz="2400" dirty="0" smtClean="0"/>
              <a:t> 8.5%</a:t>
            </a:r>
          </a:p>
          <a:p>
            <a:r>
              <a:rPr lang="en-US" sz="2400" dirty="0" smtClean="0"/>
              <a:t>Individualize the decision to delay surgery</a:t>
            </a:r>
          </a:p>
          <a:p>
            <a:r>
              <a:rPr lang="en-US" sz="2400" dirty="0" smtClean="0"/>
              <a:t>Patient considerations</a:t>
            </a:r>
          </a:p>
          <a:p>
            <a:r>
              <a:rPr lang="en-US" sz="2400" dirty="0" smtClean="0"/>
              <a:t>Diabetic ketoacidosis or Hyperglycemic hyperosmolar state</a:t>
            </a:r>
            <a:endParaRPr lang="en-US" sz="2400" dirty="0"/>
          </a:p>
        </p:txBody>
      </p:sp>
    </p:spTree>
    <p:extLst>
      <p:ext uri="{BB962C8B-B14F-4D97-AF65-F5344CB8AC3E}">
        <p14:creationId xmlns:p14="http://schemas.microsoft.com/office/powerpoint/2010/main" val="2985984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5247" y="207818"/>
            <a:ext cx="9399365" cy="831273"/>
          </a:xfrm>
        </p:spPr>
        <p:txBody>
          <a:bodyPr>
            <a:normAutofit/>
          </a:bodyPr>
          <a:lstStyle/>
          <a:p>
            <a:r>
              <a:rPr lang="en-US" dirty="0" smtClean="0"/>
              <a:t>Case scenario </a:t>
            </a:r>
            <a:r>
              <a:rPr lang="en-US" dirty="0" smtClean="0"/>
              <a:t>#1 Total knee arthroplasty</a:t>
            </a:r>
            <a:endParaRPr lang="en-US" dirty="0"/>
          </a:p>
        </p:txBody>
      </p:sp>
      <p:sp>
        <p:nvSpPr>
          <p:cNvPr id="3" name="Content Placeholder 2"/>
          <p:cNvSpPr>
            <a:spLocks noGrp="1"/>
          </p:cNvSpPr>
          <p:nvPr>
            <p:ph idx="1"/>
          </p:nvPr>
        </p:nvSpPr>
        <p:spPr>
          <a:xfrm>
            <a:off x="2265217" y="966355"/>
            <a:ext cx="9382991" cy="5538354"/>
          </a:xfrm>
        </p:spPr>
        <p:txBody>
          <a:bodyPr/>
          <a:lstStyle/>
          <a:p>
            <a:r>
              <a:rPr lang="en-US" dirty="0" smtClean="0"/>
              <a:t>57 </a:t>
            </a:r>
            <a:r>
              <a:rPr lang="en-US" dirty="0" err="1" smtClean="0"/>
              <a:t>yr</a:t>
            </a:r>
            <a:r>
              <a:rPr lang="en-US" dirty="0" smtClean="0"/>
              <a:t> old female with a </a:t>
            </a:r>
            <a:r>
              <a:rPr lang="en-US" dirty="0" err="1" smtClean="0"/>
              <a:t>hx</a:t>
            </a:r>
            <a:r>
              <a:rPr lang="en-US" dirty="0" smtClean="0"/>
              <a:t> of T2DM, HTN, HLD, OSA, osteoarthritis to left knee</a:t>
            </a:r>
          </a:p>
          <a:p>
            <a:r>
              <a:rPr lang="en-US" dirty="0" smtClean="0"/>
              <a:t>Scheduled for an elective total left knee arthroplasty</a:t>
            </a:r>
          </a:p>
          <a:p>
            <a:r>
              <a:rPr lang="en-US" dirty="0" smtClean="0"/>
              <a:t>Home medication:  Lantus 28 units SQ HS, Metformin XR 1gm </a:t>
            </a:r>
            <a:r>
              <a:rPr lang="en-US" dirty="0" err="1" smtClean="0"/>
              <a:t>po</a:t>
            </a:r>
            <a:r>
              <a:rPr lang="en-US" dirty="0" smtClean="0"/>
              <a:t> w/ dinner, Lisinopril 20mg </a:t>
            </a:r>
            <a:r>
              <a:rPr lang="en-US" dirty="0" err="1" smtClean="0"/>
              <a:t>po</a:t>
            </a:r>
            <a:r>
              <a:rPr lang="en-US" dirty="0" smtClean="0"/>
              <a:t> daily, Atorvastatin 40mg </a:t>
            </a:r>
            <a:r>
              <a:rPr lang="en-US" dirty="0" err="1" smtClean="0"/>
              <a:t>po</a:t>
            </a:r>
            <a:r>
              <a:rPr lang="en-US" dirty="0" smtClean="0"/>
              <a:t> daily, ASA 325mg </a:t>
            </a:r>
            <a:r>
              <a:rPr lang="en-US" dirty="0" err="1" smtClean="0"/>
              <a:t>po</a:t>
            </a:r>
            <a:r>
              <a:rPr lang="en-US" dirty="0" smtClean="0"/>
              <a:t> daily</a:t>
            </a:r>
          </a:p>
          <a:p>
            <a:r>
              <a:rPr lang="en-US" dirty="0" smtClean="0"/>
              <a:t>Labs in pre-op holding</a:t>
            </a:r>
          </a:p>
          <a:p>
            <a:pPr lvl="1"/>
            <a:endParaRPr lang="en-US" dirty="0"/>
          </a:p>
        </p:txBody>
      </p:sp>
      <p:pic>
        <p:nvPicPr>
          <p:cNvPr id="4" name="Picture 3"/>
          <p:cNvPicPr>
            <a:picLocks noChangeAspect="1"/>
          </p:cNvPicPr>
          <p:nvPr/>
        </p:nvPicPr>
        <p:blipFill rotWithShape="1">
          <a:blip r:embed="rId3"/>
          <a:srcRect l="43901" t="31520" r="46459" b="45162"/>
          <a:stretch/>
        </p:blipFill>
        <p:spPr>
          <a:xfrm>
            <a:off x="2592925" y="2838893"/>
            <a:ext cx="2743199" cy="3322391"/>
          </a:xfrm>
          <a:prstGeom prst="rect">
            <a:avLst/>
          </a:prstGeom>
        </p:spPr>
      </p:pic>
      <p:sp>
        <p:nvSpPr>
          <p:cNvPr id="5" name="Rounded Rectangular Callout 4"/>
          <p:cNvSpPr/>
          <p:nvPr/>
        </p:nvSpPr>
        <p:spPr>
          <a:xfrm>
            <a:off x="7102547" y="2732566"/>
            <a:ext cx="3703997" cy="2171943"/>
          </a:xfrm>
          <a:prstGeom prst="wedgeRoundRectCallout">
            <a:avLst>
              <a:gd name="adj1" fmla="val -99780"/>
              <a:gd name="adj2" fmla="val 46706"/>
              <a:gd name="adj3" fmla="val 1666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211291" y="2970078"/>
            <a:ext cx="3480954" cy="1631216"/>
          </a:xfrm>
          <a:prstGeom prst="rect">
            <a:avLst/>
          </a:prstGeom>
          <a:noFill/>
        </p:spPr>
        <p:txBody>
          <a:bodyPr wrap="square" rtlCol="0">
            <a:spAutoFit/>
          </a:bodyPr>
          <a:lstStyle/>
          <a:p>
            <a:r>
              <a:rPr lang="en-US" sz="2000" dirty="0" smtClean="0"/>
              <a:t>What factors within the case scenario would prompt you to cancel or postpone the elective procedure?</a:t>
            </a:r>
            <a:endParaRPr lang="en-US" sz="2000" dirty="0"/>
          </a:p>
        </p:txBody>
      </p:sp>
    </p:spTree>
    <p:extLst>
      <p:ext uri="{BB962C8B-B14F-4D97-AF65-F5344CB8AC3E}">
        <p14:creationId xmlns:p14="http://schemas.microsoft.com/office/powerpoint/2010/main" val="1248454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Perioperative glucose goals</a:t>
            </a:r>
            <a:endParaRPr lang="en-US" dirty="0"/>
          </a:p>
        </p:txBody>
      </p:sp>
      <p:sp>
        <p:nvSpPr>
          <p:cNvPr id="3" name="Content Placeholder 2"/>
          <p:cNvSpPr>
            <a:spLocks noGrp="1"/>
          </p:cNvSpPr>
          <p:nvPr>
            <p:ph idx="1"/>
          </p:nvPr>
        </p:nvSpPr>
        <p:spPr/>
        <p:txBody>
          <a:bodyPr>
            <a:normAutofit/>
          </a:bodyPr>
          <a:lstStyle/>
          <a:p>
            <a:r>
              <a:rPr lang="en-US" sz="2400" dirty="0" smtClean="0"/>
              <a:t>Avoid severe hyperglycemia</a:t>
            </a:r>
          </a:p>
          <a:p>
            <a:r>
              <a:rPr lang="en-US" sz="2400" dirty="0" smtClean="0"/>
              <a:t>Avoid hypoglycemia</a:t>
            </a:r>
          </a:p>
          <a:p>
            <a:r>
              <a:rPr lang="en-US" sz="2400" dirty="0" smtClean="0"/>
              <a:t>Prevent ketoacidosis/hyperosmolar states</a:t>
            </a:r>
          </a:p>
          <a:p>
            <a:r>
              <a:rPr lang="en-US" sz="2400" dirty="0" smtClean="0"/>
              <a:t>Maintain fluid and electrolyte balance</a:t>
            </a:r>
          </a:p>
        </p:txBody>
      </p:sp>
    </p:spTree>
    <p:extLst>
      <p:ext uri="{BB962C8B-B14F-4D97-AF65-F5344CB8AC3E}">
        <p14:creationId xmlns:p14="http://schemas.microsoft.com/office/powerpoint/2010/main" val="1627676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Perioperative glycemic targets</a:t>
            </a:r>
            <a:endParaRPr lang="en-US" dirty="0"/>
          </a:p>
        </p:txBody>
      </p:sp>
      <p:sp>
        <p:nvSpPr>
          <p:cNvPr id="3" name="Content Placeholder 2"/>
          <p:cNvSpPr>
            <a:spLocks noGrp="1"/>
          </p:cNvSpPr>
          <p:nvPr>
            <p:ph idx="1"/>
          </p:nvPr>
        </p:nvSpPr>
        <p:spPr>
          <a:xfrm>
            <a:off x="2067791" y="2133600"/>
            <a:ext cx="9798627" cy="3777622"/>
          </a:xfrm>
        </p:spPr>
        <p:txBody>
          <a:bodyPr>
            <a:normAutofit/>
          </a:bodyPr>
          <a:lstStyle/>
          <a:p>
            <a:r>
              <a:rPr lang="en-US" sz="2400" dirty="0" smtClean="0"/>
              <a:t>Initiate </a:t>
            </a:r>
            <a:r>
              <a:rPr lang="en-US" sz="2400" dirty="0"/>
              <a:t>insulin therapy starting at a threshold BG </a:t>
            </a:r>
            <a:r>
              <a:rPr lang="en-US" sz="2400" u="sng" dirty="0"/>
              <a:t>&gt; </a:t>
            </a:r>
            <a:r>
              <a:rPr lang="en-US" sz="2400" dirty="0"/>
              <a:t>180 mg/</a:t>
            </a:r>
            <a:r>
              <a:rPr lang="en-US" sz="2400" dirty="0" err="1"/>
              <a:t>dL</a:t>
            </a:r>
            <a:endParaRPr lang="en-US" sz="2400" dirty="0"/>
          </a:p>
          <a:p>
            <a:r>
              <a:rPr lang="en-US" sz="2400" dirty="0"/>
              <a:t>Once insulin therapy is started, target glucose is 140-180 </a:t>
            </a:r>
            <a:r>
              <a:rPr lang="en-US" sz="2400" dirty="0" smtClean="0"/>
              <a:t>mg/</a:t>
            </a:r>
            <a:r>
              <a:rPr lang="en-US" sz="2400" dirty="0" err="1" smtClean="0"/>
              <a:t>dL</a:t>
            </a:r>
            <a:endParaRPr lang="en-US" sz="2400" dirty="0" smtClean="0"/>
          </a:p>
          <a:p>
            <a:r>
              <a:rPr lang="en-US" sz="2400" dirty="0" smtClean="0"/>
              <a:t>More stringent goals, &lt;140 mg/</a:t>
            </a:r>
            <a:r>
              <a:rPr lang="en-US" sz="2400" dirty="0" err="1" smtClean="0"/>
              <a:t>dL</a:t>
            </a:r>
            <a:endParaRPr lang="en-US" sz="2400" dirty="0" smtClean="0"/>
          </a:p>
          <a:p>
            <a:pPr lvl="1"/>
            <a:r>
              <a:rPr lang="en-US" sz="2000" dirty="0" smtClean="0"/>
              <a:t>Patients with no </a:t>
            </a:r>
            <a:r>
              <a:rPr lang="en-US" sz="2000" dirty="0" err="1" smtClean="0"/>
              <a:t>hx</a:t>
            </a:r>
            <a:r>
              <a:rPr lang="en-US" sz="2000" dirty="0" smtClean="0"/>
              <a:t> of DM</a:t>
            </a:r>
          </a:p>
          <a:p>
            <a:pPr lvl="1"/>
            <a:r>
              <a:rPr lang="en-US" sz="2000" dirty="0" smtClean="0"/>
              <a:t>Tightly controlled patients prior to surgery</a:t>
            </a:r>
            <a:endParaRPr lang="en-US" sz="2000" dirty="0"/>
          </a:p>
          <a:p>
            <a:endParaRPr lang="en-US" sz="2400" dirty="0"/>
          </a:p>
        </p:txBody>
      </p:sp>
    </p:spTree>
    <p:extLst>
      <p:ext uri="{BB962C8B-B14F-4D97-AF65-F5344CB8AC3E}">
        <p14:creationId xmlns:p14="http://schemas.microsoft.com/office/powerpoint/2010/main" val="1799266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88137"/>
            <a:ext cx="8911687" cy="886036"/>
          </a:xfrm>
        </p:spPr>
        <p:txBody>
          <a:bodyPr/>
          <a:lstStyle/>
          <a:p>
            <a:r>
              <a:rPr lang="en-US" dirty="0" smtClean="0"/>
              <a:t>NICE-SUGAR study</a:t>
            </a:r>
            <a:endParaRPr lang="en-US" dirty="0"/>
          </a:p>
        </p:txBody>
      </p:sp>
      <p:sp>
        <p:nvSpPr>
          <p:cNvPr id="3" name="Content Placeholder 2"/>
          <p:cNvSpPr>
            <a:spLocks noGrp="1"/>
          </p:cNvSpPr>
          <p:nvPr>
            <p:ph idx="1"/>
          </p:nvPr>
        </p:nvSpPr>
        <p:spPr>
          <a:xfrm>
            <a:off x="2585498" y="1080655"/>
            <a:ext cx="9509520" cy="5548745"/>
          </a:xfrm>
        </p:spPr>
        <p:txBody>
          <a:bodyPr/>
          <a:lstStyle/>
          <a:p>
            <a:r>
              <a:rPr lang="en-US" sz="2400" dirty="0" err="1" smtClean="0"/>
              <a:t>Normoglycemia</a:t>
            </a:r>
            <a:r>
              <a:rPr lang="en-US" sz="2400" dirty="0" smtClean="0"/>
              <a:t> in Intensive Care Evaluation- Survival Using Glucose Algorithm Regulation (NICE-SUGAR) trial</a:t>
            </a:r>
          </a:p>
          <a:p>
            <a:pPr lvl="1"/>
            <a:r>
              <a:rPr lang="en-US" sz="2000" dirty="0" smtClean="0"/>
              <a:t>Randomly </a:t>
            </a:r>
            <a:r>
              <a:rPr lang="en-US" sz="2000" dirty="0"/>
              <a:t>assigned 6104 medical and surgical ICU patients </a:t>
            </a:r>
            <a:r>
              <a:rPr lang="en-US" sz="2000" dirty="0" smtClean="0"/>
              <a:t>to</a:t>
            </a:r>
          </a:p>
          <a:p>
            <a:pPr lvl="2"/>
            <a:r>
              <a:rPr lang="en-US" sz="1800" dirty="0" smtClean="0"/>
              <a:t>Intensive insulin therapy (target </a:t>
            </a:r>
            <a:r>
              <a:rPr lang="en-US" sz="1800" dirty="0"/>
              <a:t>blood glucose level of 81 to 108 </a:t>
            </a:r>
            <a:r>
              <a:rPr lang="en-US" sz="1800" dirty="0" smtClean="0"/>
              <a:t>mg/</a:t>
            </a:r>
            <a:r>
              <a:rPr lang="en-US" sz="1800" dirty="0" err="1" smtClean="0"/>
              <a:t>dL</a:t>
            </a:r>
            <a:r>
              <a:rPr lang="en-US" sz="1800" dirty="0" smtClean="0"/>
              <a:t>)  </a:t>
            </a:r>
          </a:p>
          <a:p>
            <a:pPr lvl="2"/>
            <a:r>
              <a:rPr lang="en-US" sz="1800" dirty="0" smtClean="0"/>
              <a:t>conventional </a:t>
            </a:r>
            <a:r>
              <a:rPr lang="en-US" sz="1800" dirty="0"/>
              <a:t>glucose control (target blood glucose of &lt;180 </a:t>
            </a:r>
            <a:r>
              <a:rPr lang="en-US" sz="1800" dirty="0" smtClean="0"/>
              <a:t>mg/</a:t>
            </a:r>
            <a:r>
              <a:rPr lang="en-US" sz="1800" dirty="0" err="1" smtClean="0"/>
              <a:t>dL</a:t>
            </a:r>
            <a:endParaRPr lang="en-US" sz="1800" dirty="0" smtClean="0"/>
          </a:p>
          <a:p>
            <a:pPr lvl="1"/>
            <a:r>
              <a:rPr lang="en-US" sz="2000" dirty="0" smtClean="0"/>
              <a:t>Increased </a:t>
            </a:r>
            <a:r>
              <a:rPr lang="en-US" sz="2000" dirty="0"/>
              <a:t>the incidence of severe hypoglycemia </a:t>
            </a:r>
            <a:endParaRPr lang="en-US" sz="2000" dirty="0" smtClean="0"/>
          </a:p>
          <a:p>
            <a:pPr lvl="1"/>
            <a:r>
              <a:rPr lang="en-US" sz="2000" dirty="0"/>
              <a:t>E</a:t>
            </a:r>
            <a:r>
              <a:rPr lang="en-US" sz="2000" dirty="0" smtClean="0"/>
              <a:t>ither </a:t>
            </a:r>
            <a:r>
              <a:rPr lang="en-US" sz="2000" dirty="0"/>
              <a:t>increased mortality or had no effect on mortality, when compared to the more permissive blood glucose ranges of 140 to 180 </a:t>
            </a:r>
            <a:r>
              <a:rPr lang="en-US" sz="2000" dirty="0" smtClean="0"/>
              <a:t>mg/</a:t>
            </a:r>
            <a:r>
              <a:rPr lang="en-US" sz="2000" dirty="0" err="1" smtClean="0"/>
              <a:t>dL</a:t>
            </a:r>
            <a:r>
              <a:rPr lang="en-US" sz="2000" dirty="0" smtClean="0"/>
              <a:t> </a:t>
            </a:r>
            <a:r>
              <a:rPr lang="en-US" sz="2000" dirty="0"/>
              <a:t>and 180 to 200 mg/</a:t>
            </a:r>
            <a:r>
              <a:rPr lang="en-US" sz="2000" dirty="0" err="1"/>
              <a:t>dL</a:t>
            </a:r>
            <a:r>
              <a:rPr lang="en-US" sz="2000" dirty="0"/>
              <a:t> </a:t>
            </a:r>
            <a:endParaRPr lang="en-US" sz="2000" dirty="0" smtClean="0"/>
          </a:p>
          <a:p>
            <a:pPr lvl="1"/>
            <a:r>
              <a:rPr lang="en-US" sz="2000" dirty="0" smtClean="0"/>
              <a:t>Recommend </a:t>
            </a:r>
            <a:r>
              <a:rPr lang="en-US" sz="2000" dirty="0"/>
              <a:t>a blood glucose target of 140 to 180 </a:t>
            </a:r>
            <a:r>
              <a:rPr lang="en-US" sz="2000" dirty="0" smtClean="0"/>
              <a:t>mg/</a:t>
            </a:r>
            <a:r>
              <a:rPr lang="en-US" sz="2000" dirty="0" err="1" smtClean="0"/>
              <a:t>dL</a:t>
            </a:r>
            <a:r>
              <a:rPr lang="en-US" sz="2000" dirty="0" smtClean="0"/>
              <a:t> </a:t>
            </a:r>
            <a:r>
              <a:rPr lang="en-US" sz="2000" dirty="0"/>
              <a:t>in most critically ill adult patients</a:t>
            </a:r>
            <a:endParaRPr lang="en-US" sz="2000" dirty="0" smtClean="0"/>
          </a:p>
          <a:p>
            <a:pPr marL="914400" lvl="2" indent="0">
              <a:buNone/>
            </a:pPr>
            <a:endParaRPr lang="en-US" dirty="0" smtClean="0"/>
          </a:p>
        </p:txBody>
      </p:sp>
    </p:spTree>
    <p:extLst>
      <p:ext uri="{BB962C8B-B14F-4D97-AF65-F5344CB8AC3E}">
        <p14:creationId xmlns:p14="http://schemas.microsoft.com/office/powerpoint/2010/main" val="4003808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Pre-operative glycemic management</a:t>
            </a:r>
            <a:endParaRPr lang="en-US" dirty="0"/>
          </a:p>
        </p:txBody>
      </p:sp>
      <p:sp>
        <p:nvSpPr>
          <p:cNvPr id="3" name="Content Placeholder 2"/>
          <p:cNvSpPr>
            <a:spLocks noGrp="1"/>
          </p:cNvSpPr>
          <p:nvPr>
            <p:ph idx="1"/>
          </p:nvPr>
        </p:nvSpPr>
        <p:spPr>
          <a:xfrm>
            <a:off x="2589211" y="1454727"/>
            <a:ext cx="9173297" cy="5049982"/>
          </a:xfrm>
        </p:spPr>
        <p:txBody>
          <a:bodyPr/>
          <a:lstStyle/>
          <a:p>
            <a:r>
              <a:rPr lang="en-US" sz="2400" dirty="0" smtClean="0"/>
              <a:t>Check blood glucose levels preoperatively</a:t>
            </a:r>
          </a:p>
          <a:p>
            <a:r>
              <a:rPr lang="en-US" sz="2400" dirty="0" smtClean="0"/>
              <a:t>Hypoglycemia treatment for blood glucose &lt; 70 mg/</a:t>
            </a:r>
            <a:r>
              <a:rPr lang="en-US" sz="2400" dirty="0" err="1" smtClean="0"/>
              <a:t>dL</a:t>
            </a:r>
            <a:endParaRPr lang="en-US" sz="2400" dirty="0" smtClean="0"/>
          </a:p>
          <a:p>
            <a:r>
              <a:rPr lang="en-US" sz="2400" dirty="0" smtClean="0"/>
              <a:t>For long surgeries (&gt;2 hours) or complex surgeries (CABG) check blood glucose more frequently</a:t>
            </a:r>
          </a:p>
          <a:p>
            <a:r>
              <a:rPr lang="en-US" sz="2400" dirty="0" smtClean="0"/>
              <a:t>Hyperglycemia  or blood glucose &gt; 180 mg/</a:t>
            </a:r>
            <a:r>
              <a:rPr lang="en-US" sz="2400" dirty="0" err="1" smtClean="0"/>
              <a:t>dL</a:t>
            </a:r>
            <a:endParaRPr lang="en-US" sz="2400" dirty="0" smtClean="0"/>
          </a:p>
          <a:p>
            <a:pPr lvl="1"/>
            <a:r>
              <a:rPr lang="en-US" sz="2000" dirty="0" smtClean="0"/>
              <a:t>Supplemental correction dose of short or rapid acting insulin recommended</a:t>
            </a:r>
          </a:p>
          <a:p>
            <a:pPr lvl="1"/>
            <a:r>
              <a:rPr lang="en-US" sz="2000" dirty="0" smtClean="0"/>
              <a:t>Intravenous insulin infusion for certain conditions</a:t>
            </a:r>
          </a:p>
          <a:p>
            <a:pPr lvl="1"/>
            <a:r>
              <a:rPr lang="en-US" sz="2000" dirty="0" smtClean="0"/>
              <a:t>Standard protocol for subcutaneous correction  or intravenous insulin  recommended</a:t>
            </a:r>
          </a:p>
          <a:p>
            <a:pPr lvl="1"/>
            <a:endParaRPr lang="en-US" dirty="0"/>
          </a:p>
        </p:txBody>
      </p:sp>
    </p:spTree>
    <p:extLst>
      <p:ext uri="{BB962C8B-B14F-4D97-AF65-F5344CB8AC3E}">
        <p14:creationId xmlns:p14="http://schemas.microsoft.com/office/powerpoint/2010/main" val="1074918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2345"/>
            <a:ext cx="8911687" cy="706582"/>
          </a:xfrm>
        </p:spPr>
        <p:txBody>
          <a:bodyPr/>
          <a:lstStyle/>
          <a:p>
            <a:r>
              <a:rPr lang="en-US" dirty="0" smtClean="0"/>
              <a:t>Intra-operative glucose management</a:t>
            </a:r>
            <a:endParaRPr lang="en-US" dirty="0"/>
          </a:p>
        </p:txBody>
      </p:sp>
      <p:sp>
        <p:nvSpPr>
          <p:cNvPr id="3" name="Content Placeholder 2"/>
          <p:cNvSpPr>
            <a:spLocks noGrp="1"/>
          </p:cNvSpPr>
          <p:nvPr>
            <p:ph idx="1"/>
          </p:nvPr>
        </p:nvSpPr>
        <p:spPr>
          <a:xfrm>
            <a:off x="2585499" y="675408"/>
            <a:ext cx="8915400" cy="6182592"/>
          </a:xfrm>
        </p:spPr>
        <p:txBody>
          <a:bodyPr>
            <a:normAutofit lnSpcReduction="10000"/>
          </a:bodyPr>
          <a:lstStyle/>
          <a:p>
            <a:r>
              <a:rPr lang="en-US" sz="2400" dirty="0" smtClean="0"/>
              <a:t>Blood glucose monitoring frequency is dependent on</a:t>
            </a:r>
          </a:p>
          <a:p>
            <a:pPr lvl="1"/>
            <a:r>
              <a:rPr lang="en-US" sz="2000" dirty="0"/>
              <a:t>D</a:t>
            </a:r>
            <a:r>
              <a:rPr lang="en-US" sz="2000" dirty="0" smtClean="0"/>
              <a:t>uration, complexity and timing of surgery</a:t>
            </a:r>
          </a:p>
          <a:p>
            <a:pPr lvl="1"/>
            <a:r>
              <a:rPr lang="en-US" sz="2000" dirty="0" smtClean="0"/>
              <a:t>Preoperative blood glucose level</a:t>
            </a:r>
          </a:p>
          <a:p>
            <a:pPr lvl="1"/>
            <a:r>
              <a:rPr lang="en-US" sz="2000" dirty="0" smtClean="0"/>
              <a:t>Preoperative diabetes pharmacotherapy</a:t>
            </a:r>
          </a:p>
          <a:p>
            <a:pPr lvl="1"/>
            <a:r>
              <a:rPr lang="en-US" sz="2000" dirty="0" smtClean="0"/>
              <a:t>Intraoperative pharmacotherapy</a:t>
            </a:r>
          </a:p>
          <a:p>
            <a:pPr lvl="1"/>
            <a:r>
              <a:rPr lang="en-US" sz="2000" dirty="0" smtClean="0"/>
              <a:t>Type of anesthesia</a:t>
            </a:r>
          </a:p>
          <a:p>
            <a:r>
              <a:rPr lang="en-US" sz="2400" dirty="0" smtClean="0"/>
              <a:t>Route of insulin administration </a:t>
            </a:r>
          </a:p>
          <a:p>
            <a:pPr lvl="1"/>
            <a:r>
              <a:rPr lang="en-US" sz="2000" dirty="0" smtClean="0"/>
              <a:t>Subcutaneous rapid acting insulin</a:t>
            </a:r>
          </a:p>
          <a:p>
            <a:pPr lvl="2"/>
            <a:r>
              <a:rPr lang="en-US" sz="1800" dirty="0" smtClean="0"/>
              <a:t>minimally invasive </a:t>
            </a:r>
            <a:endParaRPr lang="en-US" sz="1800" dirty="0"/>
          </a:p>
          <a:p>
            <a:pPr lvl="2"/>
            <a:r>
              <a:rPr lang="en-US" sz="1800" dirty="0" smtClean="0"/>
              <a:t>easy to administer</a:t>
            </a:r>
          </a:p>
          <a:p>
            <a:pPr lvl="2"/>
            <a:r>
              <a:rPr lang="en-US" sz="1800" dirty="0" smtClean="0"/>
              <a:t>low rate of hypoglycemia</a:t>
            </a:r>
          </a:p>
          <a:p>
            <a:pPr lvl="2"/>
            <a:r>
              <a:rPr lang="en-US" sz="1800" dirty="0" smtClean="0"/>
              <a:t>Effective in correcting hyperglycemia </a:t>
            </a:r>
          </a:p>
          <a:p>
            <a:pPr lvl="1"/>
            <a:r>
              <a:rPr lang="en-US" sz="2000" dirty="0" smtClean="0"/>
              <a:t>Intravenous insulin infusion </a:t>
            </a:r>
          </a:p>
          <a:p>
            <a:pPr lvl="2"/>
            <a:r>
              <a:rPr lang="en-US" sz="1800" dirty="0" smtClean="0"/>
              <a:t>Longer, complex cases</a:t>
            </a:r>
          </a:p>
          <a:p>
            <a:pPr lvl="2"/>
            <a:r>
              <a:rPr lang="en-US" sz="1800" dirty="0" smtClean="0"/>
              <a:t>Hemodynamically unstable</a:t>
            </a:r>
            <a:endParaRPr lang="en-US" sz="1800" dirty="0"/>
          </a:p>
        </p:txBody>
      </p:sp>
    </p:spTree>
    <p:extLst>
      <p:ext uri="{BB962C8B-B14F-4D97-AF65-F5344CB8AC3E}">
        <p14:creationId xmlns:p14="http://schemas.microsoft.com/office/powerpoint/2010/main" val="3344591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8234" y="166910"/>
            <a:ext cx="8911687" cy="1280890"/>
          </a:xfrm>
        </p:spPr>
        <p:txBody>
          <a:bodyPr/>
          <a:lstStyle/>
          <a:p>
            <a:r>
              <a:rPr lang="en-US" dirty="0" smtClean="0"/>
              <a:t>Post-operative glucose management</a:t>
            </a:r>
            <a:endParaRPr lang="en-US" dirty="0"/>
          </a:p>
        </p:txBody>
      </p:sp>
      <p:sp>
        <p:nvSpPr>
          <p:cNvPr id="3" name="Content Placeholder 2"/>
          <p:cNvSpPr>
            <a:spLocks noGrp="1"/>
          </p:cNvSpPr>
          <p:nvPr>
            <p:ph idx="1"/>
          </p:nvPr>
        </p:nvSpPr>
        <p:spPr>
          <a:xfrm>
            <a:off x="2246312" y="1153390"/>
            <a:ext cx="8915400" cy="5600701"/>
          </a:xfrm>
        </p:spPr>
        <p:txBody>
          <a:bodyPr>
            <a:noAutofit/>
          </a:bodyPr>
          <a:lstStyle/>
          <a:p>
            <a:r>
              <a:rPr lang="en-US" sz="2400" dirty="0" smtClean="0">
                <a:solidFill>
                  <a:schemeClr val="tx1"/>
                </a:solidFill>
              </a:rPr>
              <a:t>Non-critically </a:t>
            </a:r>
            <a:r>
              <a:rPr lang="en-US" sz="2400" dirty="0">
                <a:solidFill>
                  <a:schemeClr val="tx1"/>
                </a:solidFill>
              </a:rPr>
              <a:t>ill, non-ICU patients may be managed with subcutaneous </a:t>
            </a:r>
            <a:r>
              <a:rPr lang="en-US" sz="2400" dirty="0" smtClean="0">
                <a:solidFill>
                  <a:schemeClr val="tx1"/>
                </a:solidFill>
              </a:rPr>
              <a:t>insulin</a:t>
            </a:r>
          </a:p>
          <a:p>
            <a:r>
              <a:rPr lang="en-US" sz="2400" dirty="0" smtClean="0">
                <a:solidFill>
                  <a:schemeClr val="tx1"/>
                </a:solidFill>
              </a:rPr>
              <a:t>Blood </a:t>
            </a:r>
            <a:r>
              <a:rPr lang="en-US" sz="2400" dirty="0">
                <a:solidFill>
                  <a:schemeClr val="tx1"/>
                </a:solidFill>
              </a:rPr>
              <a:t>glucose checks need to continue at least every 2 hours </a:t>
            </a:r>
            <a:r>
              <a:rPr lang="en-US" sz="2400" dirty="0" smtClean="0">
                <a:solidFill>
                  <a:schemeClr val="tx1"/>
                </a:solidFill>
              </a:rPr>
              <a:t>in patients with diabetes and for patients who received insulin in the OR</a:t>
            </a:r>
          </a:p>
          <a:p>
            <a:r>
              <a:rPr lang="en-US" sz="2400" dirty="0">
                <a:solidFill>
                  <a:schemeClr val="tx1"/>
                </a:solidFill>
              </a:rPr>
              <a:t>Correctional subcutaneous rapid-acting insulin doses are provided for blood glucose levels &gt; 180 </a:t>
            </a:r>
            <a:r>
              <a:rPr lang="en-US" sz="2400" dirty="0" smtClean="0">
                <a:solidFill>
                  <a:schemeClr val="tx1"/>
                </a:solidFill>
              </a:rPr>
              <a:t>mg/</a:t>
            </a:r>
            <a:r>
              <a:rPr lang="en-US" sz="2400" dirty="0" err="1" smtClean="0">
                <a:solidFill>
                  <a:schemeClr val="tx1"/>
                </a:solidFill>
              </a:rPr>
              <a:t>dL</a:t>
            </a:r>
            <a:endParaRPr lang="en-US" sz="2400" dirty="0" smtClean="0">
              <a:solidFill>
                <a:schemeClr val="tx1"/>
              </a:solidFill>
            </a:endParaRPr>
          </a:p>
          <a:p>
            <a:r>
              <a:rPr lang="en-US" sz="2400" dirty="0" smtClean="0">
                <a:solidFill>
                  <a:schemeClr val="tx1"/>
                </a:solidFill>
              </a:rPr>
              <a:t>Continuation </a:t>
            </a:r>
            <a:r>
              <a:rPr lang="en-US" sz="2400" dirty="0">
                <a:solidFill>
                  <a:schemeClr val="tx1"/>
                </a:solidFill>
              </a:rPr>
              <a:t>of blood </a:t>
            </a:r>
            <a:r>
              <a:rPr lang="en-US" sz="2400" dirty="0" smtClean="0">
                <a:solidFill>
                  <a:schemeClr val="tx1"/>
                </a:solidFill>
              </a:rPr>
              <a:t>glucose monitoring </a:t>
            </a:r>
            <a:r>
              <a:rPr lang="en-US" sz="2400" dirty="0">
                <a:solidFill>
                  <a:schemeClr val="tx1"/>
                </a:solidFill>
              </a:rPr>
              <a:t>should be </a:t>
            </a:r>
            <a:r>
              <a:rPr lang="en-US" sz="2400" dirty="0" smtClean="0">
                <a:solidFill>
                  <a:schemeClr val="tx1"/>
                </a:solidFill>
              </a:rPr>
              <a:t>continued upon transition to surgical unit</a:t>
            </a:r>
          </a:p>
          <a:p>
            <a:r>
              <a:rPr lang="en-US" sz="2400" dirty="0" smtClean="0">
                <a:solidFill>
                  <a:schemeClr val="tx1"/>
                </a:solidFill>
              </a:rPr>
              <a:t>Determination of diabetes </a:t>
            </a:r>
            <a:r>
              <a:rPr lang="en-US" sz="2400" dirty="0">
                <a:solidFill>
                  <a:schemeClr val="tx1"/>
                </a:solidFill>
              </a:rPr>
              <a:t>medication treatment </a:t>
            </a:r>
            <a:endParaRPr lang="en-US" sz="2400" dirty="0" smtClean="0">
              <a:solidFill>
                <a:schemeClr val="tx1"/>
              </a:solidFill>
            </a:endParaRPr>
          </a:p>
          <a:p>
            <a:pPr lvl="1"/>
            <a:r>
              <a:rPr lang="en-US" sz="2000" dirty="0">
                <a:solidFill>
                  <a:schemeClr val="tx1"/>
                </a:solidFill>
              </a:rPr>
              <a:t>patient’s level of consciousness, recovery condition, ability to swallow and oral status</a:t>
            </a:r>
          </a:p>
          <a:p>
            <a:r>
              <a:rPr lang="en-US" sz="2400" dirty="0" smtClean="0">
                <a:solidFill>
                  <a:schemeClr val="tx1"/>
                </a:solidFill>
              </a:rPr>
              <a:t>Sliding </a:t>
            </a:r>
            <a:r>
              <a:rPr lang="en-US" sz="2400" dirty="0">
                <a:solidFill>
                  <a:schemeClr val="tx1"/>
                </a:solidFill>
              </a:rPr>
              <a:t>scale insulin alone is not recommended </a:t>
            </a:r>
            <a:endParaRPr lang="en-US" sz="2400" dirty="0"/>
          </a:p>
        </p:txBody>
      </p:sp>
    </p:spTree>
    <p:extLst>
      <p:ext uri="{BB962C8B-B14F-4D97-AF65-F5344CB8AC3E}">
        <p14:creationId xmlns:p14="http://schemas.microsoft.com/office/powerpoint/2010/main" val="1907662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6114" y="2058056"/>
            <a:ext cx="8911687" cy="1280890"/>
          </a:xfrm>
        </p:spPr>
        <p:txBody>
          <a:bodyPr>
            <a:noAutofit/>
          </a:bodyPr>
          <a:lstStyle/>
          <a:p>
            <a:r>
              <a:rPr lang="en-US" sz="4800" dirty="0" smtClean="0"/>
              <a:t>What are the signs and symptoms of hypoglycemia?</a:t>
            </a:r>
            <a:endParaRPr lang="en-US" sz="4800" dirty="0"/>
          </a:p>
        </p:txBody>
      </p:sp>
    </p:spTree>
    <p:extLst>
      <p:ext uri="{BB962C8B-B14F-4D97-AF65-F5344CB8AC3E}">
        <p14:creationId xmlns:p14="http://schemas.microsoft.com/office/powerpoint/2010/main" val="1540647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08473"/>
            <a:ext cx="8911687" cy="1280890"/>
          </a:xfrm>
        </p:spPr>
        <p:txBody>
          <a:bodyPr/>
          <a:lstStyle/>
          <a:p>
            <a:r>
              <a:rPr lang="en-US" dirty="0" smtClean="0"/>
              <a:t>Safety of glycemic control and risks of Hypoglycemia</a:t>
            </a:r>
            <a:endParaRPr lang="en-US" dirty="0"/>
          </a:p>
        </p:txBody>
      </p:sp>
      <p:sp>
        <p:nvSpPr>
          <p:cNvPr id="3" name="Content Placeholder 2"/>
          <p:cNvSpPr>
            <a:spLocks noGrp="1"/>
          </p:cNvSpPr>
          <p:nvPr>
            <p:ph idx="1"/>
          </p:nvPr>
        </p:nvSpPr>
        <p:spPr>
          <a:xfrm>
            <a:off x="2589212" y="1489362"/>
            <a:ext cx="8915400" cy="5368637"/>
          </a:xfrm>
        </p:spPr>
        <p:txBody>
          <a:bodyPr>
            <a:normAutofit/>
          </a:bodyPr>
          <a:lstStyle/>
          <a:p>
            <a:r>
              <a:rPr lang="en-US" sz="2400" dirty="0" smtClean="0"/>
              <a:t>Hypoglycemia is blood glucose &lt; 70 mg/</a:t>
            </a:r>
            <a:r>
              <a:rPr lang="en-US" sz="2400" dirty="0" err="1" smtClean="0"/>
              <a:t>dL</a:t>
            </a:r>
            <a:endParaRPr lang="en-US" sz="2400" dirty="0" smtClean="0"/>
          </a:p>
          <a:p>
            <a:r>
              <a:rPr lang="en-US" sz="2400" dirty="0" smtClean="0">
                <a:solidFill>
                  <a:schemeClr val="tx1"/>
                </a:solidFill>
              </a:rPr>
              <a:t>Poor </a:t>
            </a:r>
            <a:r>
              <a:rPr lang="en-US" sz="2400" dirty="0">
                <a:solidFill>
                  <a:schemeClr val="tx1"/>
                </a:solidFill>
              </a:rPr>
              <a:t>clinical outcomes, increased mortality and morbidity and may result in increased neurological </a:t>
            </a:r>
            <a:r>
              <a:rPr lang="en-US" sz="2400" dirty="0" smtClean="0">
                <a:solidFill>
                  <a:schemeClr val="tx1"/>
                </a:solidFill>
              </a:rPr>
              <a:t>damage</a:t>
            </a:r>
          </a:p>
          <a:p>
            <a:r>
              <a:rPr lang="en-US" sz="2400" dirty="0" smtClean="0">
                <a:solidFill>
                  <a:schemeClr val="tx1"/>
                </a:solidFill>
              </a:rPr>
              <a:t>Increased risk for hypoglycemia</a:t>
            </a:r>
          </a:p>
          <a:p>
            <a:pPr lvl="1"/>
            <a:r>
              <a:rPr lang="en-US" sz="2000" dirty="0" smtClean="0">
                <a:solidFill>
                  <a:schemeClr val="tx1"/>
                </a:solidFill>
              </a:rPr>
              <a:t>tight </a:t>
            </a:r>
            <a:r>
              <a:rPr lang="en-US" sz="2000" dirty="0">
                <a:solidFill>
                  <a:schemeClr val="tx1"/>
                </a:solidFill>
              </a:rPr>
              <a:t>glycemic control, labile blood glucose levels, history of frequent </a:t>
            </a:r>
            <a:r>
              <a:rPr lang="en-US" sz="2000" dirty="0" smtClean="0">
                <a:solidFill>
                  <a:schemeClr val="tx1"/>
                </a:solidFill>
              </a:rPr>
              <a:t>hypoglycemia, glycemic </a:t>
            </a:r>
            <a:r>
              <a:rPr lang="en-US" sz="2000" dirty="0">
                <a:solidFill>
                  <a:schemeClr val="tx1"/>
                </a:solidFill>
              </a:rPr>
              <a:t>goals are too aggressive </a:t>
            </a:r>
            <a:endParaRPr lang="en-US" sz="2000" dirty="0" smtClean="0"/>
          </a:p>
          <a:p>
            <a:r>
              <a:rPr lang="en-US" sz="2400" dirty="0" smtClean="0">
                <a:solidFill>
                  <a:schemeClr val="tx1"/>
                </a:solidFill>
              </a:rPr>
              <a:t>Masked </a:t>
            </a:r>
            <a:r>
              <a:rPr lang="en-US" sz="2400" dirty="0">
                <a:solidFill>
                  <a:schemeClr val="tx1"/>
                </a:solidFill>
              </a:rPr>
              <a:t>by general anesthesia and </a:t>
            </a:r>
            <a:r>
              <a:rPr lang="en-US" sz="2400" dirty="0" smtClean="0">
                <a:solidFill>
                  <a:schemeClr val="tx1"/>
                </a:solidFill>
              </a:rPr>
              <a:t>sedation</a:t>
            </a:r>
          </a:p>
          <a:p>
            <a:r>
              <a:rPr lang="en-US" sz="2400" dirty="0" smtClean="0">
                <a:solidFill>
                  <a:schemeClr val="tx1"/>
                </a:solidFill>
              </a:rPr>
              <a:t>Prevention of hypoglycemia</a:t>
            </a:r>
          </a:p>
          <a:p>
            <a:pPr lvl="1"/>
            <a:r>
              <a:rPr lang="en-US" sz="2000" dirty="0" smtClean="0">
                <a:solidFill>
                  <a:schemeClr val="tx1"/>
                </a:solidFill>
              </a:rPr>
              <a:t>monitor </a:t>
            </a:r>
            <a:r>
              <a:rPr lang="en-US" sz="2000" dirty="0">
                <a:solidFill>
                  <a:schemeClr val="tx1"/>
                </a:solidFill>
              </a:rPr>
              <a:t>blood glucose </a:t>
            </a:r>
            <a:r>
              <a:rPr lang="en-US" sz="2000" dirty="0" smtClean="0">
                <a:solidFill>
                  <a:schemeClr val="tx1"/>
                </a:solidFill>
              </a:rPr>
              <a:t>levels, communicate </a:t>
            </a:r>
            <a:r>
              <a:rPr lang="en-US" sz="2000" dirty="0">
                <a:solidFill>
                  <a:schemeClr val="tx1"/>
                </a:solidFill>
              </a:rPr>
              <a:t>medications that were taken preoperatively, </a:t>
            </a:r>
            <a:r>
              <a:rPr lang="en-US" sz="2000" dirty="0" smtClean="0">
                <a:solidFill>
                  <a:schemeClr val="tx1"/>
                </a:solidFill>
              </a:rPr>
              <a:t>hypoglycemia </a:t>
            </a:r>
            <a:r>
              <a:rPr lang="en-US" sz="2000" dirty="0">
                <a:solidFill>
                  <a:schemeClr val="tx1"/>
                </a:solidFill>
              </a:rPr>
              <a:t>treatment </a:t>
            </a:r>
            <a:r>
              <a:rPr lang="en-US" sz="2000" dirty="0" smtClean="0">
                <a:solidFill>
                  <a:schemeClr val="tx1"/>
                </a:solidFill>
              </a:rPr>
              <a:t>protocol, resume </a:t>
            </a:r>
            <a:r>
              <a:rPr lang="en-US" sz="2000" dirty="0">
                <a:solidFill>
                  <a:schemeClr val="tx1"/>
                </a:solidFill>
              </a:rPr>
              <a:t>oral intake as soon as patients are able to swallow safely</a:t>
            </a:r>
          </a:p>
          <a:p>
            <a:endParaRPr lang="en-US" b="1" dirty="0">
              <a:solidFill>
                <a:schemeClr val="tx1"/>
              </a:solidFill>
            </a:endParaRPr>
          </a:p>
        </p:txBody>
      </p:sp>
    </p:spTree>
    <p:extLst>
      <p:ext uri="{BB962C8B-B14F-4D97-AF65-F5344CB8AC3E}">
        <p14:creationId xmlns:p14="http://schemas.microsoft.com/office/powerpoint/2010/main" val="1429557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2589212" y="1604357"/>
            <a:ext cx="8915400" cy="4896196"/>
          </a:xfrm>
        </p:spPr>
        <p:txBody>
          <a:bodyPr>
            <a:noAutofit/>
          </a:bodyPr>
          <a:lstStyle/>
          <a:p>
            <a:r>
              <a:rPr lang="en-US" sz="2400" dirty="0" smtClean="0"/>
              <a:t>Describe the prevalence of diabetes, undiagnosed diabetes and hyperglycemia in the perioperative period</a:t>
            </a:r>
          </a:p>
          <a:p>
            <a:r>
              <a:rPr lang="en-US" sz="2400" dirty="0" smtClean="0"/>
              <a:t>Describe the glycemic targets for the perioperative period</a:t>
            </a:r>
          </a:p>
          <a:p>
            <a:r>
              <a:rPr lang="en-US" sz="2400" dirty="0" smtClean="0"/>
              <a:t>Discuss the impact of hyperglycemia on surgical outcomes</a:t>
            </a:r>
          </a:p>
          <a:p>
            <a:r>
              <a:rPr lang="en-US" sz="2400" dirty="0" smtClean="0"/>
              <a:t>Discuss pre-operative, intra-operative and post-operative glycemic management</a:t>
            </a:r>
          </a:p>
          <a:p>
            <a:r>
              <a:rPr lang="en-US" sz="2400" dirty="0" smtClean="0"/>
              <a:t>Discuss outcomes from a PI project on Perioperative Glucose Management in elective total joints at the Queen’s Medical Center</a:t>
            </a:r>
            <a:endParaRPr lang="en-US" sz="2400" dirty="0"/>
          </a:p>
        </p:txBody>
      </p:sp>
    </p:spTree>
    <p:extLst>
      <p:ext uri="{BB962C8B-B14F-4D97-AF65-F5344CB8AC3E}">
        <p14:creationId xmlns:p14="http://schemas.microsoft.com/office/powerpoint/2010/main" val="2634161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3151" y="1902192"/>
            <a:ext cx="8911687" cy="1280890"/>
          </a:xfrm>
        </p:spPr>
        <p:txBody>
          <a:bodyPr>
            <a:noAutofit/>
          </a:bodyPr>
          <a:lstStyle/>
          <a:p>
            <a:r>
              <a:rPr lang="en-US" sz="4800" dirty="0" smtClean="0"/>
              <a:t>What are the adverse effects of hyperglycemia?</a:t>
            </a:r>
            <a:endParaRPr lang="en-US" sz="4800" dirty="0"/>
          </a:p>
        </p:txBody>
      </p:sp>
    </p:spTree>
    <p:extLst>
      <p:ext uri="{BB962C8B-B14F-4D97-AF65-F5344CB8AC3E}">
        <p14:creationId xmlns:p14="http://schemas.microsoft.com/office/powerpoint/2010/main" val="3187265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39646"/>
            <a:ext cx="8911687" cy="1280890"/>
          </a:xfrm>
        </p:spPr>
        <p:txBody>
          <a:bodyPr/>
          <a:lstStyle/>
          <a:p>
            <a:r>
              <a:rPr lang="en-US" dirty="0" smtClean="0"/>
              <a:t>Impact of hyperglycemia on surgical outcomes</a:t>
            </a:r>
            <a:endParaRPr lang="en-US" dirty="0"/>
          </a:p>
        </p:txBody>
      </p:sp>
      <p:sp>
        <p:nvSpPr>
          <p:cNvPr id="3" name="Content Placeholder 2"/>
          <p:cNvSpPr>
            <a:spLocks noGrp="1"/>
          </p:cNvSpPr>
          <p:nvPr>
            <p:ph idx="1"/>
          </p:nvPr>
        </p:nvSpPr>
        <p:spPr>
          <a:xfrm>
            <a:off x="2589212" y="1520536"/>
            <a:ext cx="8915400" cy="4994564"/>
          </a:xfrm>
        </p:spPr>
        <p:txBody>
          <a:bodyPr/>
          <a:lstStyle/>
          <a:p>
            <a:r>
              <a:rPr lang="en-US" sz="2400" dirty="0" smtClean="0">
                <a:solidFill>
                  <a:schemeClr val="tx1"/>
                </a:solidFill>
              </a:rPr>
              <a:t>Ramos study:  Postoperative </a:t>
            </a:r>
            <a:r>
              <a:rPr lang="en-US" sz="2400" dirty="0">
                <a:solidFill>
                  <a:schemeClr val="tx1"/>
                </a:solidFill>
              </a:rPr>
              <a:t>hyperglycemia increased the risk of postoperative infections irrespective of diabetic </a:t>
            </a:r>
            <a:r>
              <a:rPr lang="en-US" sz="2400" dirty="0" smtClean="0">
                <a:solidFill>
                  <a:schemeClr val="tx1"/>
                </a:solidFill>
              </a:rPr>
              <a:t>status</a:t>
            </a:r>
          </a:p>
          <a:p>
            <a:r>
              <a:rPr lang="en-US" sz="2400" dirty="0" smtClean="0">
                <a:solidFill>
                  <a:schemeClr val="tx1"/>
                </a:solidFill>
              </a:rPr>
              <a:t>Pro-inflammatory </a:t>
            </a:r>
            <a:r>
              <a:rPr lang="en-US" sz="2400" dirty="0">
                <a:solidFill>
                  <a:schemeClr val="tx1"/>
                </a:solidFill>
              </a:rPr>
              <a:t>effects that contribute to postoperative capillary leak syndrome, platelet dysfunction and altered immune </a:t>
            </a:r>
            <a:r>
              <a:rPr lang="en-US" sz="2400" dirty="0" smtClean="0">
                <a:solidFill>
                  <a:schemeClr val="tx1"/>
                </a:solidFill>
              </a:rPr>
              <a:t>response</a:t>
            </a:r>
          </a:p>
          <a:p>
            <a:r>
              <a:rPr lang="en-US" sz="2400" dirty="0" err="1" smtClean="0">
                <a:solidFill>
                  <a:schemeClr val="tx1"/>
                </a:solidFill>
              </a:rPr>
              <a:t>Firsch</a:t>
            </a:r>
            <a:r>
              <a:rPr lang="en-US" sz="2400" dirty="0" smtClean="0">
                <a:solidFill>
                  <a:schemeClr val="tx1"/>
                </a:solidFill>
              </a:rPr>
              <a:t> study:  Hyperglycemia </a:t>
            </a:r>
            <a:r>
              <a:rPr lang="en-US" sz="2400" dirty="0">
                <a:solidFill>
                  <a:schemeClr val="tx1"/>
                </a:solidFill>
              </a:rPr>
              <a:t>had worse outcomes with postoperative infections, acute renal failure, acute myocardial infarction, </a:t>
            </a:r>
            <a:r>
              <a:rPr lang="en-US" sz="2400" dirty="0" smtClean="0">
                <a:solidFill>
                  <a:schemeClr val="tx1"/>
                </a:solidFill>
              </a:rPr>
              <a:t>30-day </a:t>
            </a:r>
            <a:r>
              <a:rPr lang="en-US" sz="2400" dirty="0">
                <a:solidFill>
                  <a:schemeClr val="tx1"/>
                </a:solidFill>
              </a:rPr>
              <a:t>mortality, </a:t>
            </a:r>
            <a:r>
              <a:rPr lang="en-US" sz="2400" dirty="0" smtClean="0">
                <a:solidFill>
                  <a:schemeClr val="tx1"/>
                </a:solidFill>
              </a:rPr>
              <a:t>longer </a:t>
            </a:r>
            <a:r>
              <a:rPr lang="en-US" sz="2400" dirty="0">
                <a:solidFill>
                  <a:schemeClr val="tx1"/>
                </a:solidFill>
              </a:rPr>
              <a:t>ICU and hospital stays. </a:t>
            </a:r>
            <a:endParaRPr lang="en-US" sz="2400" dirty="0" smtClean="0">
              <a:solidFill>
                <a:schemeClr val="tx1"/>
              </a:solidFill>
            </a:endParaRPr>
          </a:p>
          <a:p>
            <a:r>
              <a:rPr lang="en-US" sz="2400" dirty="0" smtClean="0">
                <a:solidFill>
                  <a:schemeClr val="tx1"/>
                </a:solidFill>
              </a:rPr>
              <a:t>Goal: avoid </a:t>
            </a:r>
            <a:r>
              <a:rPr lang="en-US" sz="2400" dirty="0">
                <a:solidFill>
                  <a:schemeClr val="tx1"/>
                </a:solidFill>
              </a:rPr>
              <a:t>hyperglycemia </a:t>
            </a:r>
          </a:p>
          <a:p>
            <a:endParaRPr lang="en-US" dirty="0"/>
          </a:p>
        </p:txBody>
      </p:sp>
    </p:spTree>
    <p:extLst>
      <p:ext uri="{BB962C8B-B14F-4D97-AF65-F5344CB8AC3E}">
        <p14:creationId xmlns:p14="http://schemas.microsoft.com/office/powerpoint/2010/main" val="32278355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3151" y="2203528"/>
            <a:ext cx="9294276" cy="1280890"/>
          </a:xfrm>
        </p:spPr>
        <p:txBody>
          <a:bodyPr>
            <a:noAutofit/>
          </a:bodyPr>
          <a:lstStyle/>
          <a:p>
            <a:r>
              <a:rPr lang="en-US" dirty="0"/>
              <a:t>Perioperative Glucose Management for Joint  Replacement at QMC Punchbowl</a:t>
            </a:r>
          </a:p>
        </p:txBody>
      </p:sp>
    </p:spTree>
    <p:extLst>
      <p:ext uri="{BB962C8B-B14F-4D97-AF65-F5344CB8AC3E}">
        <p14:creationId xmlns:p14="http://schemas.microsoft.com/office/powerpoint/2010/main" val="2526318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Mission Statement</a:t>
            </a:r>
            <a:endParaRPr lang="en-US" dirty="0"/>
          </a:p>
        </p:txBody>
      </p:sp>
      <p:sp>
        <p:nvSpPr>
          <p:cNvPr id="3" name="Content Placeholder 2"/>
          <p:cNvSpPr>
            <a:spLocks noGrp="1"/>
          </p:cNvSpPr>
          <p:nvPr>
            <p:ph idx="1"/>
          </p:nvPr>
        </p:nvSpPr>
        <p:spPr/>
        <p:txBody>
          <a:bodyPr/>
          <a:lstStyle/>
          <a:p>
            <a:r>
              <a:rPr lang="en-US" sz="3200" i="1" dirty="0"/>
              <a:t>Improve perioperative glycemic control to improve safety for surgical patients by reducing the risk of complication, infection, and unnecessary hospitalization days.</a:t>
            </a:r>
          </a:p>
          <a:p>
            <a:endParaRPr lang="en-US" dirty="0"/>
          </a:p>
        </p:txBody>
      </p:sp>
    </p:spTree>
    <p:extLst>
      <p:ext uri="{BB962C8B-B14F-4D97-AF65-F5344CB8AC3E}">
        <p14:creationId xmlns:p14="http://schemas.microsoft.com/office/powerpoint/2010/main" val="3276509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Statement</a:t>
            </a:r>
            <a:endParaRPr lang="en-US" dirty="0"/>
          </a:p>
        </p:txBody>
      </p:sp>
      <p:sp>
        <p:nvSpPr>
          <p:cNvPr id="3" name="Content Placeholder 2"/>
          <p:cNvSpPr>
            <a:spLocks noGrp="1"/>
          </p:cNvSpPr>
          <p:nvPr>
            <p:ph idx="1"/>
          </p:nvPr>
        </p:nvSpPr>
        <p:spPr>
          <a:xfrm>
            <a:off x="2589212" y="1444336"/>
            <a:ext cx="8915400" cy="5112328"/>
          </a:xfrm>
        </p:spPr>
        <p:txBody>
          <a:bodyPr>
            <a:normAutofit/>
          </a:bodyPr>
          <a:lstStyle/>
          <a:p>
            <a:pPr>
              <a:buFont typeface="Arial" panose="020B0604020202020204" pitchFamily="34" charset="0"/>
              <a:buChar char="•"/>
            </a:pPr>
            <a:r>
              <a:rPr lang="en-US" sz="2800" i="1" dirty="0"/>
              <a:t>To increase the proportion of patients receiving perioperative blood glucose monitoring (pre-op, OR, PACU) to 85% by June 2019</a:t>
            </a:r>
          </a:p>
          <a:p>
            <a:pPr>
              <a:buFont typeface="Arial" panose="020B0604020202020204" pitchFamily="34" charset="0"/>
              <a:buChar char="•"/>
            </a:pPr>
            <a:r>
              <a:rPr lang="en-US" sz="2800" i="1" dirty="0"/>
              <a:t>To increase the proportion of patients who experience a hyperglycemic event (BG &gt;200) to use a blood glucose management protocol to 85% by June 2019</a:t>
            </a:r>
          </a:p>
          <a:p>
            <a:pPr>
              <a:buFont typeface="Arial" panose="020B0604020202020204" pitchFamily="34" charset="0"/>
              <a:buChar char="•"/>
            </a:pPr>
            <a:r>
              <a:rPr lang="en-US" sz="2800" i="1" dirty="0"/>
              <a:t>To decrease the length of stay by 10% for every 500 patients who received perioperative glucose management by June 2019</a:t>
            </a:r>
          </a:p>
          <a:p>
            <a:endParaRPr lang="en-US" dirty="0"/>
          </a:p>
        </p:txBody>
      </p:sp>
    </p:spTree>
    <p:extLst>
      <p:ext uri="{BB962C8B-B14F-4D97-AF65-F5344CB8AC3E}">
        <p14:creationId xmlns:p14="http://schemas.microsoft.com/office/powerpoint/2010/main" val="1476634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9973" y="624110"/>
            <a:ext cx="9644639" cy="1280890"/>
          </a:xfrm>
        </p:spPr>
        <p:txBody>
          <a:bodyPr/>
          <a:lstStyle/>
          <a:p>
            <a:r>
              <a:rPr lang="en-US" dirty="0"/>
              <a:t>Cohort definition and intervention period</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3200" dirty="0"/>
              <a:t>Elective knee and hip replacement surgeries done in MOR at Punchbowl </a:t>
            </a:r>
          </a:p>
          <a:p>
            <a:pPr>
              <a:buFont typeface="Arial" panose="020B0604020202020204" pitchFamily="34" charset="0"/>
              <a:buChar char="•"/>
            </a:pPr>
            <a:r>
              <a:rPr lang="en-US" sz="3200" dirty="0"/>
              <a:t>December 10, 2018- June 30, 2019</a:t>
            </a:r>
          </a:p>
          <a:p>
            <a:endParaRPr lang="en-US" sz="3200" dirty="0"/>
          </a:p>
        </p:txBody>
      </p:sp>
    </p:spTree>
    <p:extLst>
      <p:ext uri="{BB962C8B-B14F-4D97-AF65-F5344CB8AC3E}">
        <p14:creationId xmlns:p14="http://schemas.microsoft.com/office/powerpoint/2010/main" val="4228888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2314723-3a2e-40da-9fb6-47163707ed03@Quee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2398" y="5301"/>
            <a:ext cx="5203769" cy="6852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7773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3946" y="972828"/>
            <a:ext cx="10338954" cy="4954743"/>
          </a:xfrm>
        </p:spPr>
        <p:txBody>
          <a:bodyPr/>
          <a:lstStyle/>
          <a:p>
            <a:pPr marL="0" indent="0">
              <a:buNone/>
            </a:pPr>
            <a:r>
              <a:rPr lang="en-US" sz="2800" dirty="0"/>
              <a:t>Goal 1: To increase the proportion of </a:t>
            </a:r>
            <a:r>
              <a:rPr lang="en-US" sz="2800" dirty="0" smtClean="0"/>
              <a:t>orthopedic surgery </a:t>
            </a:r>
            <a:r>
              <a:rPr lang="en-US" sz="2800" dirty="0"/>
              <a:t>patients receiving perioperative blood </a:t>
            </a:r>
            <a:r>
              <a:rPr lang="en-US" sz="2800" dirty="0" smtClean="0"/>
              <a:t>glucose </a:t>
            </a:r>
            <a:r>
              <a:rPr lang="en-US" sz="2800" dirty="0"/>
              <a:t>monitoring</a:t>
            </a:r>
          </a:p>
        </p:txBody>
      </p:sp>
      <p:sp>
        <p:nvSpPr>
          <p:cNvPr id="4" name="Slide Number Placeholder 3"/>
          <p:cNvSpPr>
            <a:spLocks noGrp="1"/>
          </p:cNvSpPr>
          <p:nvPr>
            <p:ph type="sldNum" sz="quarter" idx="12"/>
          </p:nvPr>
        </p:nvSpPr>
        <p:spPr/>
        <p:txBody>
          <a:bodyPr/>
          <a:lstStyle/>
          <a:p>
            <a:fld id="{0728BF70-E203-D942-B2F6-47B4F62E42CB}" type="slidenum">
              <a:rPr lang="en-US" smtClean="0"/>
              <a:t>27</a:t>
            </a:fld>
            <a:endParaRPr lang="en-US"/>
          </a:p>
        </p:txBody>
      </p:sp>
      <p:sp>
        <p:nvSpPr>
          <p:cNvPr id="2" name="TextBox 1"/>
          <p:cNvSpPr txBox="1"/>
          <p:nvPr/>
        </p:nvSpPr>
        <p:spPr>
          <a:xfrm>
            <a:off x="1598429" y="265815"/>
            <a:ext cx="10296838" cy="523220"/>
          </a:xfrm>
          <a:prstGeom prst="rect">
            <a:avLst/>
          </a:prstGeom>
          <a:noFill/>
        </p:spPr>
        <p:txBody>
          <a:bodyPr wrap="square" rtlCol="0">
            <a:spAutoFit/>
          </a:bodyPr>
          <a:lstStyle/>
          <a:p>
            <a:pPr algn="ctr"/>
            <a:r>
              <a:rPr lang="en-US" sz="2800" dirty="0" smtClean="0">
                <a:solidFill>
                  <a:schemeClr val="bg2">
                    <a:lumMod val="50000"/>
                  </a:schemeClr>
                </a:solidFill>
                <a:latin typeface="Century Gothic" panose="020B0502020202020204" pitchFamily="34" charset="0"/>
                <a:cs typeface="Helvetica"/>
              </a:rPr>
              <a:t>Increased </a:t>
            </a:r>
            <a:r>
              <a:rPr lang="en-US" sz="2800" i="0" dirty="0" smtClean="0">
                <a:solidFill>
                  <a:schemeClr val="bg2">
                    <a:lumMod val="50000"/>
                  </a:schemeClr>
                </a:solidFill>
                <a:latin typeface="Century Gothic" panose="020B0502020202020204" pitchFamily="34" charset="0"/>
                <a:cs typeface="Helvetica"/>
              </a:rPr>
              <a:t>Intraoperative Glucose monitoring to </a:t>
            </a:r>
            <a:r>
              <a:rPr lang="en-US" sz="2800" b="1" dirty="0" smtClean="0">
                <a:solidFill>
                  <a:schemeClr val="bg2">
                    <a:lumMod val="50000"/>
                  </a:schemeClr>
                </a:solidFill>
                <a:latin typeface="Century Gothic" panose="020B0502020202020204" pitchFamily="34" charset="0"/>
                <a:cs typeface="Helvetica"/>
              </a:rPr>
              <a:t>95.7</a:t>
            </a:r>
            <a:r>
              <a:rPr lang="en-US" sz="2800" b="1" i="0" dirty="0" smtClean="0">
                <a:solidFill>
                  <a:schemeClr val="bg2">
                    <a:lumMod val="50000"/>
                  </a:schemeClr>
                </a:solidFill>
                <a:latin typeface="Century Gothic" panose="020B0502020202020204" pitchFamily="34" charset="0"/>
                <a:cs typeface="Helvetica"/>
              </a:rPr>
              <a:t>%</a:t>
            </a:r>
          </a:p>
        </p:txBody>
      </p:sp>
      <p:graphicFrame>
        <p:nvGraphicFramePr>
          <p:cNvPr id="6" name="Content Placeholder 4"/>
          <p:cNvGraphicFramePr>
            <a:graphicFrameLocks/>
          </p:cNvGraphicFramePr>
          <p:nvPr>
            <p:extLst>
              <p:ext uri="{D42A27DB-BD31-4B8C-83A1-F6EECF244321}">
                <p14:modId xmlns:p14="http://schemas.microsoft.com/office/powerpoint/2010/main" val="454733894"/>
              </p:ext>
            </p:extLst>
          </p:nvPr>
        </p:nvGraphicFramePr>
        <p:xfrm>
          <a:off x="1846483" y="2247653"/>
          <a:ext cx="9353040" cy="3925266"/>
        </p:xfrm>
        <a:graphic>
          <a:graphicData uri="http://schemas.openxmlformats.org/drawingml/2006/table">
            <a:tbl>
              <a:tblPr>
                <a:tableStyleId>{5C22544A-7EE6-4342-B048-85BDC9FD1C3A}</a:tableStyleId>
              </a:tblPr>
              <a:tblGrid>
                <a:gridCol w="2122068">
                  <a:extLst>
                    <a:ext uri="{9D8B030D-6E8A-4147-A177-3AD203B41FA5}">
                      <a16:colId xmlns:a16="http://schemas.microsoft.com/office/drawing/2014/main" val="2311807460"/>
                    </a:ext>
                  </a:extLst>
                </a:gridCol>
                <a:gridCol w="1205162">
                  <a:extLst>
                    <a:ext uri="{9D8B030D-6E8A-4147-A177-3AD203B41FA5}">
                      <a16:colId xmlns:a16="http://schemas.microsoft.com/office/drawing/2014/main" val="2392843147"/>
                    </a:ext>
                  </a:extLst>
                </a:gridCol>
                <a:gridCol w="1205162">
                  <a:extLst>
                    <a:ext uri="{9D8B030D-6E8A-4147-A177-3AD203B41FA5}">
                      <a16:colId xmlns:a16="http://schemas.microsoft.com/office/drawing/2014/main" val="2831571692"/>
                    </a:ext>
                  </a:extLst>
                </a:gridCol>
                <a:gridCol w="1205162">
                  <a:extLst>
                    <a:ext uri="{9D8B030D-6E8A-4147-A177-3AD203B41FA5}">
                      <a16:colId xmlns:a16="http://schemas.microsoft.com/office/drawing/2014/main" val="3244021024"/>
                    </a:ext>
                  </a:extLst>
                </a:gridCol>
                <a:gridCol w="1205162">
                  <a:extLst>
                    <a:ext uri="{9D8B030D-6E8A-4147-A177-3AD203B41FA5}">
                      <a16:colId xmlns:a16="http://schemas.microsoft.com/office/drawing/2014/main" val="2195391684"/>
                    </a:ext>
                  </a:extLst>
                </a:gridCol>
                <a:gridCol w="1205162">
                  <a:extLst>
                    <a:ext uri="{9D8B030D-6E8A-4147-A177-3AD203B41FA5}">
                      <a16:colId xmlns:a16="http://schemas.microsoft.com/office/drawing/2014/main" val="1463800854"/>
                    </a:ext>
                  </a:extLst>
                </a:gridCol>
                <a:gridCol w="1205162">
                  <a:extLst>
                    <a:ext uri="{9D8B030D-6E8A-4147-A177-3AD203B41FA5}">
                      <a16:colId xmlns:a16="http://schemas.microsoft.com/office/drawing/2014/main" val="332854234"/>
                    </a:ext>
                  </a:extLst>
                </a:gridCol>
              </a:tblGrid>
              <a:tr h="1069427">
                <a:tc>
                  <a:txBody>
                    <a:bodyPr/>
                    <a:lstStyle/>
                    <a:p>
                      <a:pPr algn="l"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9525" marR="9525" marT="9525" marB="0" anchor="b"/>
                </a:tc>
                <a:tc gridSpan="3">
                  <a:txBody>
                    <a:bodyPr/>
                    <a:lstStyle/>
                    <a:p>
                      <a:pPr algn="ctr" fontAlgn="ctr"/>
                      <a:r>
                        <a:rPr lang="en-US" sz="1800" u="none" strike="noStrike" dirty="0">
                          <a:effectLst/>
                        </a:rPr>
                        <a:t>Baseline </a:t>
                      </a:r>
                      <a:br>
                        <a:rPr lang="en-US" sz="1800" u="none" strike="noStrike" dirty="0">
                          <a:effectLst/>
                        </a:rPr>
                      </a:br>
                      <a:r>
                        <a:rPr lang="en-US" sz="1800" u="none" strike="noStrike" dirty="0">
                          <a:effectLst/>
                        </a:rPr>
                        <a:t>(Discharges in Jan 2017-Jan 2018)</a:t>
                      </a:r>
                      <a:endParaRPr lang="en-US" sz="18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gridSpan="3">
                  <a:txBody>
                    <a:bodyPr/>
                    <a:lstStyle/>
                    <a:p>
                      <a:pPr algn="ctr" fontAlgn="ctr"/>
                      <a:r>
                        <a:rPr lang="en-US" sz="1800" u="none" strike="noStrike" dirty="0">
                          <a:effectLst/>
                        </a:rPr>
                        <a:t>Intervention </a:t>
                      </a:r>
                      <a:br>
                        <a:rPr lang="en-US" sz="1800" u="none" strike="noStrike" dirty="0">
                          <a:effectLst/>
                        </a:rPr>
                      </a:br>
                      <a:r>
                        <a:rPr lang="en-US" sz="1800" u="none" strike="noStrike" dirty="0">
                          <a:effectLst/>
                        </a:rPr>
                        <a:t>(Surgery Date &gt;= 12/10/18 and discharges thru </a:t>
                      </a:r>
                      <a:r>
                        <a:rPr lang="en-US" sz="1800" u="none" strike="noStrike" dirty="0" smtClean="0">
                          <a:effectLst/>
                        </a:rPr>
                        <a:t>6/30/2019</a:t>
                      </a:r>
                      <a:r>
                        <a:rPr lang="en-US" sz="1800" u="none" strike="noStrike" dirty="0">
                          <a:effectLst/>
                        </a:rPr>
                        <a:t>)</a:t>
                      </a:r>
                      <a:endParaRPr lang="en-US" sz="18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86138117"/>
                  </a:ext>
                </a:extLst>
              </a:tr>
              <a:tr h="717533">
                <a:tc>
                  <a:txBody>
                    <a:bodyPr/>
                    <a:lstStyle/>
                    <a:p>
                      <a:pPr algn="l"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#Surgeries</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#BG Monitoring</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%BG Monitoring</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#Surgeries</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#BG Monitoring</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%BG Monitoring</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09299758"/>
                  </a:ext>
                </a:extLst>
              </a:tr>
              <a:tr h="365639">
                <a:tc>
                  <a:txBody>
                    <a:bodyPr/>
                    <a:lstStyle/>
                    <a:p>
                      <a:pPr algn="l" fontAlgn="b"/>
                      <a:r>
                        <a:rPr lang="en-US" sz="1800" u="none" strike="noStrike" dirty="0">
                          <a:effectLst/>
                        </a:rPr>
                        <a:t>Holding area </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845</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smtClean="0">
                          <a:effectLst/>
                        </a:rPr>
                        <a:t>822</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97.3%</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800" b="0" i="0" u="none" strike="noStrike" dirty="0">
                          <a:solidFill>
                            <a:srgbClr val="000000"/>
                          </a:solidFill>
                          <a:effectLst/>
                          <a:latin typeface="Calibri" panose="020F0502020204030204" pitchFamily="34" charset="0"/>
                        </a:rPr>
                        <a:t>397</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386</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97.2%</a:t>
                      </a:r>
                    </a:p>
                  </a:txBody>
                  <a:tcPr marL="9525" marR="9525" marT="9525" marB="0" anchor="b"/>
                </a:tc>
                <a:extLst>
                  <a:ext uri="{0D108BD9-81ED-4DB2-BD59-A6C34878D82A}">
                    <a16:rowId xmlns:a16="http://schemas.microsoft.com/office/drawing/2014/main" val="2245049173"/>
                  </a:ext>
                </a:extLst>
              </a:tr>
              <a:tr h="453613">
                <a:tc>
                  <a:txBody>
                    <a:bodyPr/>
                    <a:lstStyle/>
                    <a:p>
                      <a:pPr algn="l" fontAlgn="b"/>
                      <a:r>
                        <a:rPr lang="en-US" sz="1800" b="1" u="none" strike="noStrike" dirty="0">
                          <a:effectLst/>
                        </a:rPr>
                        <a:t>Intra-op</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845</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127</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1" u="none" strike="noStrike" dirty="0">
                          <a:solidFill>
                            <a:srgbClr val="FF0000"/>
                          </a:solidFill>
                          <a:effectLst/>
                        </a:rPr>
                        <a:t>15.0%</a:t>
                      </a:r>
                      <a:endParaRPr lang="en-US" sz="1800" b="1"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ctr"/>
                      <a:r>
                        <a:rPr lang="en-US" sz="1800" b="0" i="0" u="none" strike="noStrike">
                          <a:solidFill>
                            <a:srgbClr val="000000"/>
                          </a:solidFill>
                          <a:effectLst/>
                          <a:latin typeface="Calibri" panose="020F0502020204030204" pitchFamily="34" charset="0"/>
                        </a:rPr>
                        <a:t>397</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380</a:t>
                      </a:r>
                    </a:p>
                  </a:txBody>
                  <a:tcPr marL="9525" marR="9525" marT="9525" marB="0" anchor="b"/>
                </a:tc>
                <a:tc>
                  <a:txBody>
                    <a:bodyPr/>
                    <a:lstStyle/>
                    <a:p>
                      <a:pPr algn="ctr" fontAlgn="b"/>
                      <a:r>
                        <a:rPr lang="en-US" sz="1800" b="1" i="0" u="none" strike="noStrike" dirty="0">
                          <a:solidFill>
                            <a:srgbClr val="00B050"/>
                          </a:solidFill>
                          <a:effectLst/>
                          <a:latin typeface="Calibri" panose="020F0502020204030204" pitchFamily="34" charset="0"/>
                        </a:rPr>
                        <a:t>95.7%</a:t>
                      </a:r>
                    </a:p>
                  </a:txBody>
                  <a:tcPr marL="9525" marR="9525" marT="9525" marB="0" anchor="b"/>
                </a:tc>
                <a:extLst>
                  <a:ext uri="{0D108BD9-81ED-4DB2-BD59-A6C34878D82A}">
                    <a16:rowId xmlns:a16="http://schemas.microsoft.com/office/drawing/2014/main" val="3803108781"/>
                  </a:ext>
                </a:extLst>
              </a:tr>
              <a:tr h="365639">
                <a:tc>
                  <a:txBody>
                    <a:bodyPr/>
                    <a:lstStyle/>
                    <a:p>
                      <a:pPr algn="l" fontAlgn="b"/>
                      <a:r>
                        <a:rPr lang="en-US" sz="1800" u="none" strike="noStrike" dirty="0">
                          <a:effectLst/>
                        </a:rPr>
                        <a:t>PACU</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845</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771</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91.2%</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800" b="0" i="0" u="none" strike="noStrike">
                          <a:solidFill>
                            <a:srgbClr val="000000"/>
                          </a:solidFill>
                          <a:effectLst/>
                          <a:latin typeface="Calibri" panose="020F0502020204030204" pitchFamily="34" charset="0"/>
                        </a:rPr>
                        <a:t>397</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394</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99.2%</a:t>
                      </a:r>
                    </a:p>
                  </a:txBody>
                  <a:tcPr marL="9525" marR="9525" marT="9525" marB="0" anchor="b"/>
                </a:tc>
                <a:extLst>
                  <a:ext uri="{0D108BD9-81ED-4DB2-BD59-A6C34878D82A}">
                    <a16:rowId xmlns:a16="http://schemas.microsoft.com/office/drawing/2014/main" val="52861925"/>
                  </a:ext>
                </a:extLst>
              </a:tr>
              <a:tr h="953415">
                <a:tc>
                  <a:txBody>
                    <a:bodyPr/>
                    <a:lstStyle/>
                    <a:p>
                      <a:pPr algn="l" fontAlgn="b"/>
                      <a:r>
                        <a:rPr lang="en-US" sz="1800" u="none" strike="noStrike" dirty="0">
                          <a:effectLst/>
                        </a:rPr>
                        <a:t>Overall </a:t>
                      </a:r>
                      <a:r>
                        <a:rPr lang="en-US" sz="1800" u="none" strike="noStrike" dirty="0" smtClean="0">
                          <a:effectLst/>
                        </a:rPr>
                        <a:t>in </a:t>
                      </a:r>
                      <a:r>
                        <a:rPr lang="en-US" sz="1800" u="none" strike="noStrike" dirty="0">
                          <a:effectLst/>
                        </a:rPr>
                        <a:t>any of </a:t>
                      </a:r>
                      <a:r>
                        <a:rPr lang="en-US" sz="1800" u="none" strike="noStrike" dirty="0" smtClean="0">
                          <a:effectLst/>
                        </a:rPr>
                        <a:t>the</a:t>
                      </a:r>
                      <a:r>
                        <a:rPr lang="en-US" sz="1800" u="none" strike="noStrike" baseline="0" dirty="0" smtClean="0">
                          <a:effectLst/>
                        </a:rPr>
                        <a:t> </a:t>
                      </a:r>
                      <a:r>
                        <a:rPr lang="en-US" sz="1800" u="none" strike="noStrike" dirty="0" smtClean="0">
                          <a:effectLst/>
                        </a:rPr>
                        <a:t>three </a:t>
                      </a:r>
                      <a:r>
                        <a:rPr lang="en-US" sz="1800" u="none" strike="noStrike" dirty="0" err="1">
                          <a:effectLst/>
                        </a:rPr>
                        <a:t>periop</a:t>
                      </a:r>
                      <a:r>
                        <a:rPr lang="en-US" sz="1800" u="none" strike="noStrike" dirty="0">
                          <a:effectLst/>
                        </a:rPr>
                        <a:t> areas</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845</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dirty="0" smtClean="0">
                          <a:effectLst/>
                        </a:rPr>
                        <a:t>840</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dirty="0">
                          <a:effectLst/>
                        </a:rPr>
                        <a:t>99.4%</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0" i="0" u="none" strike="noStrike" dirty="0">
                          <a:solidFill>
                            <a:srgbClr val="000000"/>
                          </a:solidFill>
                          <a:effectLst/>
                          <a:latin typeface="Calibri" panose="020F0502020204030204" pitchFamily="34" charset="0"/>
                        </a:rPr>
                        <a:t>397</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397</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100.0%</a:t>
                      </a:r>
                    </a:p>
                  </a:txBody>
                  <a:tcPr marL="9525" marR="9525" marT="9525" marB="0" anchor="ctr"/>
                </a:tc>
                <a:extLst>
                  <a:ext uri="{0D108BD9-81ED-4DB2-BD59-A6C34878D82A}">
                    <a16:rowId xmlns:a16="http://schemas.microsoft.com/office/drawing/2014/main" val="3953458856"/>
                  </a:ext>
                </a:extLst>
              </a:tr>
            </a:tbl>
          </a:graphicData>
        </a:graphic>
      </p:graphicFrame>
      <p:sp>
        <p:nvSpPr>
          <p:cNvPr id="7" name="Rectangle 6"/>
          <p:cNvSpPr/>
          <p:nvPr/>
        </p:nvSpPr>
        <p:spPr>
          <a:xfrm>
            <a:off x="6429485" y="4489599"/>
            <a:ext cx="1155316" cy="350874"/>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0060985" y="4489599"/>
            <a:ext cx="1138538" cy="350873"/>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27803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41843"/>
            <a:ext cx="9183832" cy="1325563"/>
          </a:xfrm>
        </p:spPr>
        <p:txBody>
          <a:bodyPr>
            <a:normAutofit/>
          </a:bodyPr>
          <a:lstStyle/>
          <a:p>
            <a:pPr algn="ctr"/>
            <a:r>
              <a:rPr lang="en-US" b="1" dirty="0"/>
              <a:t>Intra-op</a:t>
            </a:r>
            <a:r>
              <a:rPr lang="en-US" dirty="0"/>
              <a:t> blood glucose monitoring significantly increased after intervention</a:t>
            </a:r>
          </a:p>
        </p:txBody>
      </p:sp>
      <p:graphicFrame>
        <p:nvGraphicFramePr>
          <p:cNvPr id="6" name="Content Placeholder 5">
            <a:extLst>
              <a:ext uri="{FF2B5EF4-FFF2-40B4-BE49-F238E27FC236}">
                <a16:creationId xmlns:a16="http://schemas.microsoft.com/office/drawing/2014/main" id="{00000000-0008-0000-0000-000003000000}"/>
              </a:ext>
            </a:extLst>
          </p:cNvPr>
          <p:cNvGraphicFramePr>
            <a:graphicFrameLocks noGrp="1"/>
          </p:cNvGraphicFramePr>
          <p:nvPr>
            <p:ph idx="1"/>
            <p:extLst>
              <p:ext uri="{D42A27DB-BD31-4B8C-83A1-F6EECF244321}">
                <p14:modId xmlns:p14="http://schemas.microsoft.com/office/powerpoint/2010/main" val="764435014"/>
              </p:ext>
            </p:extLst>
          </p:nvPr>
        </p:nvGraphicFramePr>
        <p:xfrm>
          <a:off x="2152649" y="1532039"/>
          <a:ext cx="9630642" cy="51493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074122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8637" y="958485"/>
            <a:ext cx="10546773" cy="2154253"/>
          </a:xfrm>
        </p:spPr>
        <p:txBody>
          <a:bodyPr/>
          <a:lstStyle/>
          <a:p>
            <a:pPr marL="0" indent="0">
              <a:buNone/>
            </a:pPr>
            <a:r>
              <a:rPr lang="en-US" sz="2800" dirty="0"/>
              <a:t>Goal 2: To increase the proportion of orthopedic surgery patients who experience a hyperglycemic event (BG &gt;200) to use a blood glucose management protocol </a:t>
            </a:r>
          </a:p>
          <a:p>
            <a:endParaRPr lang="en-US" sz="2800" dirty="0"/>
          </a:p>
        </p:txBody>
      </p:sp>
      <p:sp>
        <p:nvSpPr>
          <p:cNvPr id="4" name="Slide Number Placeholder 3"/>
          <p:cNvSpPr>
            <a:spLocks noGrp="1"/>
          </p:cNvSpPr>
          <p:nvPr>
            <p:ph type="sldNum" sz="quarter" idx="12"/>
          </p:nvPr>
        </p:nvSpPr>
        <p:spPr/>
        <p:txBody>
          <a:bodyPr/>
          <a:lstStyle/>
          <a:p>
            <a:fld id="{0728BF70-E203-D942-B2F6-47B4F62E42CB}" type="slidenum">
              <a:rPr lang="en-US" smtClean="0"/>
              <a:t>29</a:t>
            </a:fld>
            <a:endParaRPr lang="en-US"/>
          </a:p>
        </p:txBody>
      </p:sp>
      <p:sp>
        <p:nvSpPr>
          <p:cNvPr id="2" name="TextBox 1"/>
          <p:cNvSpPr txBox="1"/>
          <p:nvPr/>
        </p:nvSpPr>
        <p:spPr>
          <a:xfrm>
            <a:off x="2432080" y="203007"/>
            <a:ext cx="7999464" cy="584775"/>
          </a:xfrm>
          <a:prstGeom prst="rect">
            <a:avLst/>
          </a:prstGeom>
          <a:noFill/>
        </p:spPr>
        <p:txBody>
          <a:bodyPr wrap="square" rtlCol="0">
            <a:spAutoFit/>
          </a:bodyPr>
          <a:lstStyle/>
          <a:p>
            <a:pPr algn="ctr"/>
            <a:r>
              <a:rPr lang="en-US" sz="3200" b="1" dirty="0" smtClean="0">
                <a:solidFill>
                  <a:schemeClr val="bg2">
                    <a:lumMod val="50000"/>
                  </a:schemeClr>
                </a:solidFill>
                <a:latin typeface="Century Gothic" panose="020B0502020202020204" pitchFamily="34" charset="0"/>
                <a:cs typeface="Helvetica"/>
              </a:rPr>
              <a:t>93%</a:t>
            </a:r>
            <a:r>
              <a:rPr lang="en-US" sz="3200" dirty="0" smtClean="0">
                <a:solidFill>
                  <a:schemeClr val="bg2">
                    <a:lumMod val="50000"/>
                  </a:schemeClr>
                </a:solidFill>
                <a:latin typeface="Century Gothic" panose="020B0502020202020204" pitchFamily="34" charset="0"/>
                <a:cs typeface="Helvetica"/>
              </a:rPr>
              <a:t> Overall increased use of protocol</a:t>
            </a:r>
            <a:endParaRPr lang="en-US" sz="3200" i="0" dirty="0" smtClean="0">
              <a:solidFill>
                <a:schemeClr val="bg2">
                  <a:lumMod val="50000"/>
                </a:schemeClr>
              </a:solidFill>
              <a:latin typeface="Century Gothic" panose="020B0502020202020204" pitchFamily="34" charset="0"/>
              <a:cs typeface="Helvetica"/>
            </a:endParaRPr>
          </a:p>
        </p:txBody>
      </p:sp>
      <p:graphicFrame>
        <p:nvGraphicFramePr>
          <p:cNvPr id="12" name="Content Placeholder 3"/>
          <p:cNvGraphicFramePr>
            <a:graphicFrameLocks/>
          </p:cNvGraphicFramePr>
          <p:nvPr>
            <p:extLst>
              <p:ext uri="{D42A27DB-BD31-4B8C-83A1-F6EECF244321}">
                <p14:modId xmlns:p14="http://schemas.microsoft.com/office/powerpoint/2010/main" val="1671690548"/>
              </p:ext>
            </p:extLst>
          </p:nvPr>
        </p:nvGraphicFramePr>
        <p:xfrm>
          <a:off x="2034364" y="3124598"/>
          <a:ext cx="9135862" cy="3273640"/>
        </p:xfrm>
        <a:graphic>
          <a:graphicData uri="http://schemas.openxmlformats.org/drawingml/2006/table">
            <a:tbl>
              <a:tblPr>
                <a:tableStyleId>{5C22544A-7EE6-4342-B048-85BDC9FD1C3A}</a:tableStyleId>
              </a:tblPr>
              <a:tblGrid>
                <a:gridCol w="1971932">
                  <a:extLst>
                    <a:ext uri="{9D8B030D-6E8A-4147-A177-3AD203B41FA5}">
                      <a16:colId xmlns:a16="http://schemas.microsoft.com/office/drawing/2014/main" val="3146129596"/>
                    </a:ext>
                  </a:extLst>
                </a:gridCol>
                <a:gridCol w="1342167">
                  <a:extLst>
                    <a:ext uri="{9D8B030D-6E8A-4147-A177-3AD203B41FA5}">
                      <a16:colId xmlns:a16="http://schemas.microsoft.com/office/drawing/2014/main" val="1551433965"/>
                    </a:ext>
                  </a:extLst>
                </a:gridCol>
                <a:gridCol w="1119899">
                  <a:extLst>
                    <a:ext uri="{9D8B030D-6E8A-4147-A177-3AD203B41FA5}">
                      <a16:colId xmlns:a16="http://schemas.microsoft.com/office/drawing/2014/main" val="1998703568"/>
                    </a:ext>
                  </a:extLst>
                </a:gridCol>
                <a:gridCol w="1119899">
                  <a:extLst>
                    <a:ext uri="{9D8B030D-6E8A-4147-A177-3AD203B41FA5}">
                      <a16:colId xmlns:a16="http://schemas.microsoft.com/office/drawing/2014/main" val="2140701486"/>
                    </a:ext>
                  </a:extLst>
                </a:gridCol>
                <a:gridCol w="1342167">
                  <a:extLst>
                    <a:ext uri="{9D8B030D-6E8A-4147-A177-3AD203B41FA5}">
                      <a16:colId xmlns:a16="http://schemas.microsoft.com/office/drawing/2014/main" val="101169650"/>
                    </a:ext>
                  </a:extLst>
                </a:gridCol>
                <a:gridCol w="1119899">
                  <a:extLst>
                    <a:ext uri="{9D8B030D-6E8A-4147-A177-3AD203B41FA5}">
                      <a16:colId xmlns:a16="http://schemas.microsoft.com/office/drawing/2014/main" val="2083639111"/>
                    </a:ext>
                  </a:extLst>
                </a:gridCol>
                <a:gridCol w="1119899">
                  <a:extLst>
                    <a:ext uri="{9D8B030D-6E8A-4147-A177-3AD203B41FA5}">
                      <a16:colId xmlns:a16="http://schemas.microsoft.com/office/drawing/2014/main" val="3603165709"/>
                    </a:ext>
                  </a:extLst>
                </a:gridCol>
              </a:tblGrid>
              <a:tr h="994149">
                <a:tc>
                  <a:txBody>
                    <a:bodyPr/>
                    <a:lstStyle/>
                    <a:p>
                      <a:pPr algn="l"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9525" marR="9525" marT="9525" marB="0" anchor="b"/>
                </a:tc>
                <a:tc gridSpan="3">
                  <a:txBody>
                    <a:bodyPr/>
                    <a:lstStyle/>
                    <a:p>
                      <a:pPr algn="ctr" fontAlgn="ctr"/>
                      <a:r>
                        <a:rPr lang="en-US" sz="1800" u="none" strike="noStrike" dirty="0">
                          <a:effectLst/>
                        </a:rPr>
                        <a:t>Baseline </a:t>
                      </a:r>
                      <a:br>
                        <a:rPr lang="en-US" sz="1800" u="none" strike="noStrike" dirty="0">
                          <a:effectLst/>
                        </a:rPr>
                      </a:br>
                      <a:r>
                        <a:rPr lang="en-US" sz="1800" u="none" strike="noStrike" dirty="0">
                          <a:effectLst/>
                        </a:rPr>
                        <a:t>(Discharges in Jan 2017-Jan 2018)</a:t>
                      </a:r>
                      <a:endParaRPr lang="en-US" sz="18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gridSpan="3">
                  <a:txBody>
                    <a:bodyPr/>
                    <a:lstStyle/>
                    <a:p>
                      <a:pPr algn="ctr" fontAlgn="ctr"/>
                      <a:r>
                        <a:rPr lang="en-US" sz="1800" u="none" strike="noStrike" dirty="0">
                          <a:effectLst/>
                        </a:rPr>
                        <a:t>Intervention </a:t>
                      </a:r>
                      <a:br>
                        <a:rPr lang="en-US" sz="1800" u="none" strike="noStrike" dirty="0">
                          <a:effectLst/>
                        </a:rPr>
                      </a:br>
                      <a:r>
                        <a:rPr lang="en-US" sz="1800" u="none" strike="noStrike" dirty="0">
                          <a:effectLst/>
                        </a:rPr>
                        <a:t>(Surgery Date &gt;= 12/10/18 and discharges thru </a:t>
                      </a:r>
                      <a:r>
                        <a:rPr lang="en-US" sz="1800" u="none" strike="noStrike" dirty="0" smtClean="0">
                          <a:effectLst/>
                        </a:rPr>
                        <a:t>6/30/2019</a:t>
                      </a:r>
                      <a:r>
                        <a:rPr lang="en-US" sz="1800" u="none" strike="noStrike" dirty="0">
                          <a:effectLst/>
                        </a:rPr>
                        <a:t>)</a:t>
                      </a:r>
                      <a:endParaRPr lang="en-US" sz="18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29500567"/>
                  </a:ext>
                </a:extLst>
              </a:tr>
              <a:tr h="994149">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800" u="none" strike="noStrike" dirty="0">
                          <a:effectLst/>
                        </a:rPr>
                        <a:t>#Surgeries with BG &gt;200</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dirty="0">
                          <a:effectLst/>
                        </a:rPr>
                        <a:t>#Treated</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dirty="0">
                          <a:effectLst/>
                        </a:rPr>
                        <a:t>%Treated</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#Surgeries with BG &gt;200</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#Treated</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dirty="0">
                          <a:effectLst/>
                        </a:rPr>
                        <a:t>%Treated</a:t>
                      </a:r>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23813321"/>
                  </a:ext>
                </a:extLst>
              </a:tr>
              <a:tr h="1285342">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800" u="none" strike="noStrike" dirty="0" smtClean="0">
                          <a:effectLst/>
                        </a:rPr>
                        <a:t>Overall in any of the three </a:t>
                      </a:r>
                      <a:r>
                        <a:rPr lang="en-US" sz="1800" u="none" strike="noStrike" dirty="0" err="1" smtClean="0">
                          <a:effectLst/>
                        </a:rPr>
                        <a:t>periop</a:t>
                      </a:r>
                      <a:r>
                        <a:rPr lang="en-US" sz="1800" u="none" strike="noStrike" dirty="0" smtClean="0">
                          <a:effectLst/>
                        </a:rPr>
                        <a:t> areas</a:t>
                      </a:r>
                      <a:endParaRPr lang="en-US" sz="1800" b="0" i="0" u="none" strike="noStrike" dirty="0" smtClean="0">
                        <a:solidFill>
                          <a:srgbClr val="000000"/>
                        </a:solidFill>
                        <a:effectLst/>
                        <a:latin typeface="Calibri" panose="020F0502020204030204" pitchFamily="34" charset="0"/>
                      </a:endParaRPr>
                    </a:p>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800" b="0" i="0" u="none" strike="noStrike" dirty="0" smtClean="0">
                          <a:solidFill>
                            <a:srgbClr val="000000"/>
                          </a:solidFill>
                          <a:effectLst/>
                          <a:latin typeface="Calibri" panose="020F0502020204030204" pitchFamily="34" charset="0"/>
                        </a:rPr>
                        <a:t>39</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0" i="0" u="none" strike="noStrike" dirty="0" smtClean="0">
                          <a:solidFill>
                            <a:srgbClr val="000000"/>
                          </a:solidFill>
                          <a:effectLst/>
                          <a:latin typeface="Calibri" panose="020F0502020204030204" pitchFamily="34" charset="0"/>
                        </a:rPr>
                        <a:t>18</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1" i="0" u="none" strike="noStrike" dirty="0" smtClean="0">
                          <a:solidFill>
                            <a:srgbClr val="FF0000"/>
                          </a:solidFill>
                          <a:effectLst/>
                          <a:latin typeface="Calibri" panose="020F0502020204030204" pitchFamily="34" charset="0"/>
                        </a:rPr>
                        <a:t>46.2%</a:t>
                      </a:r>
                      <a:endParaRPr lang="en-US" sz="1800" b="1"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ctr"/>
                      <a:r>
                        <a:rPr lang="en-US" sz="1800" b="0" i="0" u="none" strike="noStrike" dirty="0" smtClean="0">
                          <a:solidFill>
                            <a:srgbClr val="000000"/>
                          </a:solidFill>
                          <a:effectLst/>
                          <a:latin typeface="Calibri" panose="020F0502020204030204" pitchFamily="34" charset="0"/>
                        </a:rPr>
                        <a:t>18</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0" i="0" u="none" strike="noStrike" dirty="0" smtClean="0">
                          <a:solidFill>
                            <a:srgbClr val="000000"/>
                          </a:solidFill>
                          <a:effectLst/>
                          <a:latin typeface="Calibri" panose="020F0502020204030204" pitchFamily="34" charset="0"/>
                        </a:rPr>
                        <a:t>16</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1" i="0" u="none" strike="noStrike" dirty="0" smtClean="0">
                          <a:solidFill>
                            <a:srgbClr val="00B050"/>
                          </a:solidFill>
                          <a:effectLst/>
                          <a:latin typeface="Calibri" panose="020F0502020204030204" pitchFamily="34" charset="0"/>
                        </a:rPr>
                        <a:t>88.9%</a:t>
                      </a:r>
                      <a:endParaRPr lang="en-US" sz="1800" b="1" i="0" u="none" strike="noStrike" dirty="0">
                        <a:solidFill>
                          <a:srgbClr val="00B05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80137112"/>
                  </a:ext>
                </a:extLst>
              </a:tr>
            </a:tbl>
          </a:graphicData>
        </a:graphic>
      </p:graphicFrame>
      <p:sp>
        <p:nvSpPr>
          <p:cNvPr id="5" name="Rectangle 4"/>
          <p:cNvSpPr/>
          <p:nvPr/>
        </p:nvSpPr>
        <p:spPr>
          <a:xfrm>
            <a:off x="6525331" y="5610768"/>
            <a:ext cx="988828" cy="786629"/>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10096337" y="5610768"/>
            <a:ext cx="1073889" cy="799330"/>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127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Prevalence of hyperglycemia and diabetes in surgical patients</a:t>
            </a:r>
            <a:endParaRPr lang="en-US" dirty="0"/>
          </a:p>
        </p:txBody>
      </p:sp>
      <p:sp>
        <p:nvSpPr>
          <p:cNvPr id="3" name="Content Placeholder 2"/>
          <p:cNvSpPr>
            <a:spLocks noGrp="1"/>
          </p:cNvSpPr>
          <p:nvPr>
            <p:ph idx="1"/>
          </p:nvPr>
        </p:nvSpPr>
        <p:spPr>
          <a:xfrm>
            <a:off x="2589212" y="2133600"/>
            <a:ext cx="8915400" cy="4423064"/>
          </a:xfrm>
        </p:spPr>
        <p:txBody>
          <a:bodyPr/>
          <a:lstStyle/>
          <a:p>
            <a:r>
              <a:rPr lang="en-US" sz="2400" dirty="0" smtClean="0"/>
              <a:t>Diabetes affects &gt; 9% of the U.S. population </a:t>
            </a:r>
          </a:p>
          <a:p>
            <a:r>
              <a:rPr lang="en-US" sz="2400" dirty="0" smtClean="0"/>
              <a:t>Increased incidence of cardiovascular disease</a:t>
            </a:r>
          </a:p>
          <a:p>
            <a:r>
              <a:rPr lang="en-US" sz="2400" dirty="0" smtClean="0"/>
              <a:t>33-50%of patients undergoing surgery do not know they have diabetes at the time of surgery</a:t>
            </a:r>
          </a:p>
          <a:p>
            <a:r>
              <a:rPr lang="en-US" sz="2400" dirty="0" smtClean="0"/>
              <a:t>20-40% of patients undergoing general surgery have perioperative hyperglycemia</a:t>
            </a:r>
          </a:p>
          <a:p>
            <a:pPr lvl="1"/>
            <a:r>
              <a:rPr lang="en-US" sz="2000" dirty="0" smtClean="0"/>
              <a:t>“stress hyperglycemia” </a:t>
            </a:r>
          </a:p>
          <a:p>
            <a:pPr lvl="1"/>
            <a:r>
              <a:rPr lang="en-US" sz="2000" dirty="0" smtClean="0"/>
              <a:t>Impaired glucose tolerance</a:t>
            </a:r>
          </a:p>
          <a:p>
            <a:r>
              <a:rPr lang="en-US" sz="2400" dirty="0" smtClean="0"/>
              <a:t>Occurs in approx. 80% of patients after cardiac surgery</a:t>
            </a:r>
          </a:p>
          <a:p>
            <a:endParaRPr lang="en-US" dirty="0" smtClean="0"/>
          </a:p>
          <a:p>
            <a:endParaRPr lang="en-US" dirty="0"/>
          </a:p>
        </p:txBody>
      </p:sp>
    </p:spTree>
    <p:extLst>
      <p:ext uri="{BB962C8B-B14F-4D97-AF65-F5344CB8AC3E}">
        <p14:creationId xmlns:p14="http://schemas.microsoft.com/office/powerpoint/2010/main" val="9842157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510" y="194857"/>
            <a:ext cx="10151918" cy="570454"/>
          </a:xfrm>
        </p:spPr>
        <p:txBody>
          <a:bodyPr>
            <a:noAutofit/>
          </a:bodyPr>
          <a:lstStyle/>
          <a:p>
            <a:r>
              <a:rPr lang="en-US" sz="2800" dirty="0">
                <a:solidFill>
                  <a:schemeClr val="bg2">
                    <a:lumMod val="50000"/>
                  </a:schemeClr>
                </a:solidFill>
              </a:rPr>
              <a:t>Decreased mean inpatient hospital length of stay by </a:t>
            </a:r>
            <a:r>
              <a:rPr lang="en-US" sz="2800" b="1" dirty="0">
                <a:solidFill>
                  <a:schemeClr val="bg2">
                    <a:lumMod val="50000"/>
                  </a:schemeClr>
                </a:solidFill>
              </a:rPr>
              <a:t>23%</a:t>
            </a:r>
          </a:p>
        </p:txBody>
      </p:sp>
      <p:sp>
        <p:nvSpPr>
          <p:cNvPr id="3" name="Content Placeholder 2"/>
          <p:cNvSpPr>
            <a:spLocks noGrp="1"/>
          </p:cNvSpPr>
          <p:nvPr>
            <p:ph idx="1"/>
          </p:nvPr>
        </p:nvSpPr>
        <p:spPr>
          <a:xfrm>
            <a:off x="2005444" y="1169949"/>
            <a:ext cx="9767455" cy="4943773"/>
          </a:xfrm>
        </p:spPr>
        <p:txBody>
          <a:bodyPr/>
          <a:lstStyle/>
          <a:p>
            <a:pPr marL="0" indent="0">
              <a:buNone/>
            </a:pPr>
            <a:r>
              <a:rPr lang="en-US" sz="2800" dirty="0"/>
              <a:t>Goal 3: To decrease the length of stay (LOS) by 10% for every 500 patients who received perioperative glucose management by June 2019</a:t>
            </a:r>
          </a:p>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0728BF70-E203-D942-B2F6-47B4F62E42CB}" type="slidenum">
              <a:rPr lang="en-US" smtClean="0"/>
              <a:t>30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410804642"/>
              </p:ext>
            </p:extLst>
          </p:nvPr>
        </p:nvGraphicFramePr>
        <p:xfrm>
          <a:off x="2090311" y="2815936"/>
          <a:ext cx="9265133" cy="3844953"/>
        </p:xfrm>
        <a:graphic>
          <a:graphicData uri="http://schemas.openxmlformats.org/drawingml/2006/table">
            <a:tbl>
              <a:tblPr>
                <a:tableStyleId>{5C22544A-7EE6-4342-B048-85BDC9FD1C3A}</a:tableStyleId>
              </a:tblPr>
              <a:tblGrid>
                <a:gridCol w="2868392">
                  <a:extLst>
                    <a:ext uri="{9D8B030D-6E8A-4147-A177-3AD203B41FA5}">
                      <a16:colId xmlns:a16="http://schemas.microsoft.com/office/drawing/2014/main" val="4279592217"/>
                    </a:ext>
                  </a:extLst>
                </a:gridCol>
                <a:gridCol w="2939896">
                  <a:extLst>
                    <a:ext uri="{9D8B030D-6E8A-4147-A177-3AD203B41FA5}">
                      <a16:colId xmlns:a16="http://schemas.microsoft.com/office/drawing/2014/main" val="2547970620"/>
                    </a:ext>
                  </a:extLst>
                </a:gridCol>
                <a:gridCol w="3456845">
                  <a:extLst>
                    <a:ext uri="{9D8B030D-6E8A-4147-A177-3AD203B41FA5}">
                      <a16:colId xmlns:a16="http://schemas.microsoft.com/office/drawing/2014/main" val="737428154"/>
                    </a:ext>
                  </a:extLst>
                </a:gridCol>
              </a:tblGrid>
              <a:tr h="1040597">
                <a:tc>
                  <a:txBody>
                    <a:bodyPr/>
                    <a:lstStyle/>
                    <a:p>
                      <a:pPr algn="l"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7042" marR="7042" marT="7042" marB="0" anchor="b"/>
                </a:tc>
                <a:tc>
                  <a:txBody>
                    <a:bodyPr/>
                    <a:lstStyle/>
                    <a:p>
                      <a:pPr algn="ctr" fontAlgn="ctr"/>
                      <a:r>
                        <a:rPr lang="en-US" sz="1800" u="none" strike="noStrike" dirty="0">
                          <a:effectLst/>
                        </a:rPr>
                        <a:t>Baseline </a:t>
                      </a:r>
                      <a:br>
                        <a:rPr lang="en-US" sz="1800" u="none" strike="noStrike" dirty="0">
                          <a:effectLst/>
                        </a:rPr>
                      </a:br>
                      <a:r>
                        <a:rPr lang="en-US" sz="1800" u="none" strike="noStrike" dirty="0">
                          <a:effectLst/>
                        </a:rPr>
                        <a:t>(Discharges in Jan </a:t>
                      </a:r>
                      <a:r>
                        <a:rPr lang="en-US" sz="1800" u="none" strike="noStrike" dirty="0" smtClean="0">
                          <a:effectLst/>
                        </a:rPr>
                        <a:t>2017-</a:t>
                      </a:r>
                    </a:p>
                    <a:p>
                      <a:pPr algn="ctr" fontAlgn="ctr"/>
                      <a:r>
                        <a:rPr lang="en-US" sz="1800" u="none" strike="noStrike" dirty="0" smtClean="0">
                          <a:effectLst/>
                        </a:rPr>
                        <a:t>Jan </a:t>
                      </a:r>
                      <a:r>
                        <a:rPr lang="en-US" sz="1800" u="none" strike="noStrike" dirty="0">
                          <a:effectLst/>
                        </a:rPr>
                        <a:t>2018)</a:t>
                      </a:r>
                      <a:endParaRPr lang="en-US" sz="1800" b="0" i="0" u="none" strike="noStrike" dirty="0">
                        <a:solidFill>
                          <a:srgbClr val="000000"/>
                        </a:solidFill>
                        <a:effectLst/>
                        <a:latin typeface="Calibri" panose="020F0502020204030204" pitchFamily="34" charset="0"/>
                      </a:endParaRPr>
                    </a:p>
                  </a:txBody>
                  <a:tcPr marL="7042" marR="7042" marT="7042" marB="0" anchor="ctr"/>
                </a:tc>
                <a:tc>
                  <a:txBody>
                    <a:bodyPr/>
                    <a:lstStyle/>
                    <a:p>
                      <a:pPr algn="ctr" fontAlgn="ctr"/>
                      <a:r>
                        <a:rPr lang="en-US" sz="1800" u="none" strike="noStrike" dirty="0">
                          <a:effectLst/>
                        </a:rPr>
                        <a:t>Intervention </a:t>
                      </a:r>
                      <a:br>
                        <a:rPr lang="en-US" sz="1800" u="none" strike="noStrike" dirty="0">
                          <a:effectLst/>
                        </a:rPr>
                      </a:br>
                      <a:r>
                        <a:rPr lang="en-US" sz="1800" u="none" strike="noStrike" dirty="0">
                          <a:effectLst/>
                        </a:rPr>
                        <a:t>(Surgery Date &gt;= 12/10/18 and discharges thru </a:t>
                      </a:r>
                      <a:r>
                        <a:rPr lang="en-US" sz="1800" u="none" strike="noStrike" dirty="0" smtClean="0">
                          <a:effectLst/>
                        </a:rPr>
                        <a:t>6/30/2019</a:t>
                      </a:r>
                      <a:r>
                        <a:rPr lang="en-US" sz="1800" u="none" strike="noStrike" dirty="0">
                          <a:effectLst/>
                        </a:rPr>
                        <a:t>)</a:t>
                      </a:r>
                      <a:endParaRPr lang="en-US" sz="1800" b="0" i="0" u="none" strike="noStrike" dirty="0">
                        <a:solidFill>
                          <a:srgbClr val="000000"/>
                        </a:solidFill>
                        <a:effectLst/>
                        <a:latin typeface="Calibri" panose="020F0502020204030204" pitchFamily="34" charset="0"/>
                      </a:endParaRPr>
                    </a:p>
                  </a:txBody>
                  <a:tcPr marL="7042" marR="7042" marT="7042" marB="0" anchor="ctr"/>
                </a:tc>
                <a:extLst>
                  <a:ext uri="{0D108BD9-81ED-4DB2-BD59-A6C34878D82A}">
                    <a16:rowId xmlns:a16="http://schemas.microsoft.com/office/drawing/2014/main" val="3003167799"/>
                  </a:ext>
                </a:extLst>
              </a:tr>
              <a:tr h="352752">
                <a:tc>
                  <a:txBody>
                    <a:bodyPr/>
                    <a:lstStyle/>
                    <a:p>
                      <a:pPr algn="l" fontAlgn="b"/>
                      <a:r>
                        <a:rPr lang="en-US" sz="1800" u="none" strike="noStrike" dirty="0">
                          <a:effectLst/>
                        </a:rPr>
                        <a:t>#Discharges</a:t>
                      </a:r>
                      <a:endParaRPr lang="en-US" sz="1800" b="0" i="0" u="none" strike="noStrike" dirty="0">
                        <a:solidFill>
                          <a:srgbClr val="000000"/>
                        </a:solidFill>
                        <a:effectLst/>
                        <a:latin typeface="Calibri" panose="020F0502020204030204" pitchFamily="34" charset="0"/>
                      </a:endParaRPr>
                    </a:p>
                  </a:txBody>
                  <a:tcPr marL="7042" marR="7042" marT="7042" marB="0" anchor="b"/>
                </a:tc>
                <a:tc>
                  <a:txBody>
                    <a:bodyPr/>
                    <a:lstStyle/>
                    <a:p>
                      <a:pPr algn="ctr" fontAlgn="ctr"/>
                      <a:r>
                        <a:rPr lang="en-US" sz="1800" u="none" strike="noStrike" dirty="0">
                          <a:effectLst/>
                        </a:rPr>
                        <a:t>845</a:t>
                      </a:r>
                      <a:endParaRPr lang="en-US" sz="1800" b="0" i="0" u="none" strike="noStrike" dirty="0">
                        <a:solidFill>
                          <a:srgbClr val="000000"/>
                        </a:solidFill>
                        <a:effectLst/>
                        <a:latin typeface="Calibri" panose="020F0502020204030204" pitchFamily="34" charset="0"/>
                      </a:endParaRPr>
                    </a:p>
                  </a:txBody>
                  <a:tcPr marL="7042" marR="7042" marT="7042" marB="0" anchor="ctr"/>
                </a:tc>
                <a:tc>
                  <a:txBody>
                    <a:bodyPr/>
                    <a:lstStyle/>
                    <a:p>
                      <a:pPr algn="ctr" fontAlgn="ctr"/>
                      <a:r>
                        <a:rPr lang="en-US" sz="1800" u="none" strike="noStrike" dirty="0" smtClean="0">
                          <a:effectLst/>
                        </a:rPr>
                        <a:t>397</a:t>
                      </a:r>
                      <a:endParaRPr lang="en-US" sz="1800" b="0" i="0" u="none" strike="noStrike" dirty="0">
                        <a:solidFill>
                          <a:srgbClr val="000000"/>
                        </a:solidFill>
                        <a:effectLst/>
                        <a:latin typeface="Calibri" panose="020F0502020204030204" pitchFamily="34" charset="0"/>
                      </a:endParaRPr>
                    </a:p>
                  </a:txBody>
                  <a:tcPr marL="7042" marR="7042" marT="7042" marB="0" anchor="ctr"/>
                </a:tc>
                <a:extLst>
                  <a:ext uri="{0D108BD9-81ED-4DB2-BD59-A6C34878D82A}">
                    <a16:rowId xmlns:a16="http://schemas.microsoft.com/office/drawing/2014/main" val="382123889"/>
                  </a:ext>
                </a:extLst>
              </a:tr>
              <a:tr h="352752">
                <a:tc>
                  <a:txBody>
                    <a:bodyPr/>
                    <a:lstStyle/>
                    <a:p>
                      <a:pPr algn="l" fontAlgn="b"/>
                      <a:r>
                        <a:rPr lang="en-US" sz="1800" b="1" u="none" strike="noStrike" dirty="0">
                          <a:effectLst/>
                        </a:rPr>
                        <a:t>LOS Mean</a:t>
                      </a:r>
                      <a:endParaRPr lang="en-US" sz="1800" b="1" i="0" u="none" strike="noStrike" dirty="0">
                        <a:solidFill>
                          <a:srgbClr val="000000"/>
                        </a:solidFill>
                        <a:effectLst/>
                        <a:latin typeface="Calibri" panose="020F0502020204030204" pitchFamily="34" charset="0"/>
                      </a:endParaRPr>
                    </a:p>
                  </a:txBody>
                  <a:tcPr marL="7042" marR="7042" marT="7042" marB="0" anchor="b"/>
                </a:tc>
                <a:tc>
                  <a:txBody>
                    <a:bodyPr/>
                    <a:lstStyle/>
                    <a:p>
                      <a:pPr algn="ctr" fontAlgn="ctr"/>
                      <a:r>
                        <a:rPr lang="en-US" sz="1800" b="1" u="none" strike="noStrike" dirty="0">
                          <a:solidFill>
                            <a:srgbClr val="FF0000"/>
                          </a:solidFill>
                          <a:effectLst/>
                        </a:rPr>
                        <a:t>2.62</a:t>
                      </a:r>
                      <a:endParaRPr lang="en-US" sz="1800" b="1" i="0" u="none" strike="noStrike" dirty="0">
                        <a:solidFill>
                          <a:srgbClr val="FF0000"/>
                        </a:solidFill>
                        <a:effectLst/>
                        <a:latin typeface="Calibri" panose="020F0502020204030204" pitchFamily="34" charset="0"/>
                      </a:endParaRPr>
                    </a:p>
                  </a:txBody>
                  <a:tcPr marL="7042" marR="7042" marT="7042" marB="0" anchor="ctr"/>
                </a:tc>
                <a:tc>
                  <a:txBody>
                    <a:bodyPr/>
                    <a:lstStyle/>
                    <a:p>
                      <a:pPr algn="ctr" fontAlgn="ctr"/>
                      <a:r>
                        <a:rPr lang="en-US" sz="1800" b="1" u="none" strike="noStrike" dirty="0" smtClean="0">
                          <a:solidFill>
                            <a:srgbClr val="00B050"/>
                          </a:solidFill>
                          <a:effectLst/>
                        </a:rPr>
                        <a:t>2.03</a:t>
                      </a:r>
                      <a:endParaRPr lang="en-US" sz="1800" b="1" i="0" u="none" strike="noStrike" dirty="0">
                        <a:solidFill>
                          <a:srgbClr val="00B050"/>
                        </a:solidFill>
                        <a:effectLst/>
                        <a:latin typeface="Calibri" panose="020F0502020204030204" pitchFamily="34" charset="0"/>
                      </a:endParaRPr>
                    </a:p>
                  </a:txBody>
                  <a:tcPr marL="7042" marR="7042" marT="7042" marB="0" anchor="ctr"/>
                </a:tc>
                <a:extLst>
                  <a:ext uri="{0D108BD9-81ED-4DB2-BD59-A6C34878D82A}">
                    <a16:rowId xmlns:a16="http://schemas.microsoft.com/office/drawing/2014/main" val="3100117817"/>
                  </a:ext>
                </a:extLst>
              </a:tr>
              <a:tr h="696674">
                <a:tc>
                  <a:txBody>
                    <a:bodyPr/>
                    <a:lstStyle/>
                    <a:p>
                      <a:pPr algn="l" fontAlgn="b"/>
                      <a:r>
                        <a:rPr lang="en-US" sz="1800" u="none" strike="noStrike" dirty="0">
                          <a:effectLst/>
                        </a:rPr>
                        <a:t>LOS SD (Standard Deviation)</a:t>
                      </a:r>
                      <a:endParaRPr lang="en-US" sz="1800" b="0" i="0" u="none" strike="noStrike" dirty="0">
                        <a:solidFill>
                          <a:srgbClr val="000000"/>
                        </a:solidFill>
                        <a:effectLst/>
                        <a:latin typeface="Calibri" panose="020F0502020204030204" pitchFamily="34" charset="0"/>
                      </a:endParaRPr>
                    </a:p>
                  </a:txBody>
                  <a:tcPr marL="7042" marR="7042" marT="7042" marB="0" anchor="b"/>
                </a:tc>
                <a:tc>
                  <a:txBody>
                    <a:bodyPr/>
                    <a:lstStyle/>
                    <a:p>
                      <a:pPr algn="ctr" fontAlgn="ctr"/>
                      <a:r>
                        <a:rPr lang="en-US" sz="1800" u="none" strike="noStrike" dirty="0">
                          <a:effectLst/>
                        </a:rPr>
                        <a:t>2.28</a:t>
                      </a:r>
                      <a:endParaRPr lang="en-US" sz="1800" b="0" i="0" u="none" strike="noStrike" dirty="0">
                        <a:solidFill>
                          <a:srgbClr val="000000"/>
                        </a:solidFill>
                        <a:effectLst/>
                        <a:latin typeface="Calibri" panose="020F0502020204030204" pitchFamily="34" charset="0"/>
                      </a:endParaRPr>
                    </a:p>
                  </a:txBody>
                  <a:tcPr marL="7042" marR="7042" marT="7042" marB="0" anchor="ctr"/>
                </a:tc>
                <a:tc>
                  <a:txBody>
                    <a:bodyPr/>
                    <a:lstStyle/>
                    <a:p>
                      <a:pPr algn="ctr" fontAlgn="ctr"/>
                      <a:r>
                        <a:rPr lang="en-US" sz="1800" u="none" strike="noStrike" dirty="0" smtClean="0">
                          <a:effectLst/>
                        </a:rPr>
                        <a:t>1.31</a:t>
                      </a:r>
                      <a:endParaRPr lang="en-US" sz="1800" b="0" i="0" u="none" strike="noStrike" dirty="0">
                        <a:solidFill>
                          <a:srgbClr val="000000"/>
                        </a:solidFill>
                        <a:effectLst/>
                        <a:latin typeface="Calibri" panose="020F0502020204030204" pitchFamily="34" charset="0"/>
                      </a:endParaRPr>
                    </a:p>
                  </a:txBody>
                  <a:tcPr marL="7042" marR="7042" marT="7042" marB="0" anchor="ctr"/>
                </a:tc>
                <a:extLst>
                  <a:ext uri="{0D108BD9-81ED-4DB2-BD59-A6C34878D82A}">
                    <a16:rowId xmlns:a16="http://schemas.microsoft.com/office/drawing/2014/main" val="636628129"/>
                  </a:ext>
                </a:extLst>
              </a:tr>
              <a:tr h="352752">
                <a:tc>
                  <a:txBody>
                    <a:bodyPr/>
                    <a:lstStyle/>
                    <a:p>
                      <a:pPr algn="l" fontAlgn="b"/>
                      <a:endParaRPr lang="en-US" sz="1800" b="1" i="0" u="none" strike="noStrike" dirty="0">
                        <a:solidFill>
                          <a:srgbClr val="000000"/>
                        </a:solidFill>
                        <a:effectLst/>
                        <a:latin typeface="Calibri" panose="020F0502020204030204" pitchFamily="34" charset="0"/>
                      </a:endParaRPr>
                    </a:p>
                  </a:txBody>
                  <a:tcPr marL="7042" marR="7042" marT="7042" marB="0" anchor="b"/>
                </a:tc>
                <a:tc>
                  <a:txBody>
                    <a:bodyPr/>
                    <a:lstStyle/>
                    <a:p>
                      <a:pPr algn="ctr" fontAlgn="b"/>
                      <a:endParaRPr lang="en-US" sz="1800" b="1" i="0" u="none" strike="noStrike" dirty="0">
                        <a:solidFill>
                          <a:srgbClr val="000000"/>
                        </a:solidFill>
                        <a:effectLst/>
                        <a:latin typeface="Calibri" panose="020F0502020204030204" pitchFamily="34" charset="0"/>
                      </a:endParaRPr>
                    </a:p>
                  </a:txBody>
                  <a:tcPr marL="7042" marR="7042" marT="7042" marB="0" anchor="b"/>
                </a:tc>
                <a:tc>
                  <a:txBody>
                    <a:bodyPr/>
                    <a:lstStyle/>
                    <a:p>
                      <a:pPr algn="ctr" fontAlgn="b"/>
                      <a:endParaRPr lang="en-US" sz="1800" b="1" i="0" u="none" strike="noStrike" dirty="0">
                        <a:solidFill>
                          <a:srgbClr val="000000"/>
                        </a:solidFill>
                        <a:effectLst/>
                        <a:latin typeface="Calibri" panose="020F0502020204030204" pitchFamily="34" charset="0"/>
                      </a:endParaRPr>
                    </a:p>
                  </a:txBody>
                  <a:tcPr marL="7042" marR="7042" marT="7042" marB="0" anchor="b"/>
                </a:tc>
                <a:extLst>
                  <a:ext uri="{0D108BD9-81ED-4DB2-BD59-A6C34878D82A}">
                    <a16:rowId xmlns:a16="http://schemas.microsoft.com/office/drawing/2014/main" val="618854533"/>
                  </a:ext>
                </a:extLst>
              </a:tr>
              <a:tr h="696674">
                <a:tc>
                  <a:txBody>
                    <a:bodyPr/>
                    <a:lstStyle/>
                    <a:p>
                      <a:pPr algn="l" fontAlgn="b"/>
                      <a:r>
                        <a:rPr lang="en-US" sz="1800" u="none" strike="noStrike" dirty="0">
                          <a:effectLst/>
                        </a:rPr>
                        <a:t>30-day </a:t>
                      </a:r>
                      <a:r>
                        <a:rPr lang="en-US" sz="1800" u="none" strike="noStrike" dirty="0" smtClean="0">
                          <a:effectLst/>
                        </a:rPr>
                        <a:t>Readmission</a:t>
                      </a:r>
                      <a:r>
                        <a:rPr lang="en-US" sz="1800" u="none" strike="noStrike" baseline="0" dirty="0" smtClean="0">
                          <a:effectLst/>
                        </a:rPr>
                        <a:t> counts</a:t>
                      </a:r>
                      <a:endParaRPr lang="en-US" sz="1800" b="0" i="0" u="none" strike="noStrike" dirty="0">
                        <a:solidFill>
                          <a:srgbClr val="000000"/>
                        </a:solidFill>
                        <a:effectLst/>
                        <a:latin typeface="Calibri" panose="020F0502020204030204" pitchFamily="34" charset="0"/>
                      </a:endParaRPr>
                    </a:p>
                  </a:txBody>
                  <a:tcPr marL="7042" marR="7042" marT="7042" marB="0" anchor="b"/>
                </a:tc>
                <a:tc>
                  <a:txBody>
                    <a:bodyPr/>
                    <a:lstStyle/>
                    <a:p>
                      <a:pPr algn="ctr" fontAlgn="b"/>
                      <a:r>
                        <a:rPr lang="en-US" sz="1800" u="none" strike="noStrike" dirty="0">
                          <a:effectLst/>
                        </a:rPr>
                        <a:t>28</a:t>
                      </a:r>
                      <a:endParaRPr lang="en-US" sz="1800" b="0" i="0" u="none" strike="noStrike" dirty="0">
                        <a:solidFill>
                          <a:srgbClr val="000000"/>
                        </a:solidFill>
                        <a:effectLst/>
                        <a:latin typeface="Calibri" panose="020F0502020204030204" pitchFamily="34" charset="0"/>
                      </a:endParaRPr>
                    </a:p>
                  </a:txBody>
                  <a:tcPr marL="7042" marR="7042" marT="7042" marB="0" anchor="b"/>
                </a:tc>
                <a:tc>
                  <a:txBody>
                    <a:bodyPr/>
                    <a:lstStyle/>
                    <a:p>
                      <a:pPr algn="ctr" fontAlgn="b"/>
                      <a:r>
                        <a:rPr lang="en-US" sz="1800" b="0" i="0" u="none" strike="noStrike" dirty="0">
                          <a:solidFill>
                            <a:schemeClr val="dk1"/>
                          </a:solidFill>
                          <a:effectLst/>
                          <a:latin typeface="+mn-lt"/>
                        </a:rPr>
                        <a:t>8</a:t>
                      </a:r>
                      <a:endParaRPr lang="en-US" sz="1800" b="0" i="0" u="none" strike="noStrike" dirty="0">
                        <a:solidFill>
                          <a:srgbClr val="000000"/>
                        </a:solidFill>
                        <a:effectLst/>
                        <a:latin typeface="Calibri" panose="020F0502020204030204" pitchFamily="34" charset="0"/>
                      </a:endParaRPr>
                    </a:p>
                  </a:txBody>
                  <a:tcPr marL="7042" marR="7042" marT="7042" marB="0" anchor="b"/>
                </a:tc>
                <a:extLst>
                  <a:ext uri="{0D108BD9-81ED-4DB2-BD59-A6C34878D82A}">
                    <a16:rowId xmlns:a16="http://schemas.microsoft.com/office/drawing/2014/main" val="3076500847"/>
                  </a:ext>
                </a:extLst>
              </a:tr>
              <a:tr h="352752">
                <a:tc>
                  <a:txBody>
                    <a:bodyPr/>
                    <a:lstStyle/>
                    <a:p>
                      <a:pPr algn="l" fontAlgn="b"/>
                      <a:r>
                        <a:rPr lang="en-US" sz="1800" b="1" u="none" strike="noStrike" dirty="0">
                          <a:effectLst/>
                        </a:rPr>
                        <a:t>30-day Readmission%</a:t>
                      </a:r>
                      <a:endParaRPr lang="en-US" sz="1800" b="1" i="0" u="none" strike="noStrike" dirty="0">
                        <a:solidFill>
                          <a:srgbClr val="000000"/>
                        </a:solidFill>
                        <a:effectLst/>
                        <a:latin typeface="Calibri" panose="020F0502020204030204" pitchFamily="34" charset="0"/>
                      </a:endParaRPr>
                    </a:p>
                  </a:txBody>
                  <a:tcPr marL="7042" marR="7042" marT="7042" marB="0" anchor="b"/>
                </a:tc>
                <a:tc>
                  <a:txBody>
                    <a:bodyPr/>
                    <a:lstStyle/>
                    <a:p>
                      <a:pPr algn="ctr" fontAlgn="ctr"/>
                      <a:r>
                        <a:rPr lang="en-US" sz="1800" b="1" u="none" strike="noStrike" dirty="0">
                          <a:solidFill>
                            <a:srgbClr val="FF0000"/>
                          </a:solidFill>
                          <a:effectLst/>
                        </a:rPr>
                        <a:t>3.3%</a:t>
                      </a:r>
                      <a:endParaRPr lang="en-US" sz="1800" b="1" i="0" u="none" strike="noStrike" dirty="0">
                        <a:solidFill>
                          <a:srgbClr val="FF0000"/>
                        </a:solidFill>
                        <a:effectLst/>
                        <a:latin typeface="Calibri" panose="020F0502020204030204" pitchFamily="34" charset="0"/>
                      </a:endParaRPr>
                    </a:p>
                  </a:txBody>
                  <a:tcPr marL="7042" marR="7042" marT="7042" marB="0" anchor="ctr"/>
                </a:tc>
                <a:tc>
                  <a:txBody>
                    <a:bodyPr/>
                    <a:lstStyle/>
                    <a:p>
                      <a:pPr algn="ctr" fontAlgn="ctr"/>
                      <a:r>
                        <a:rPr lang="en-US" sz="1800" b="1" u="none" strike="noStrike" dirty="0" smtClean="0">
                          <a:solidFill>
                            <a:srgbClr val="00B050"/>
                          </a:solidFill>
                          <a:effectLst/>
                        </a:rPr>
                        <a:t>2.0%</a:t>
                      </a:r>
                      <a:endParaRPr lang="en-US" sz="1800" b="1" i="0" u="none" strike="noStrike" dirty="0">
                        <a:solidFill>
                          <a:srgbClr val="00B050"/>
                        </a:solidFill>
                        <a:effectLst/>
                        <a:latin typeface="Calibri" panose="020F0502020204030204" pitchFamily="34" charset="0"/>
                      </a:endParaRPr>
                    </a:p>
                  </a:txBody>
                  <a:tcPr marL="7042" marR="7042" marT="7042" marB="0" anchor="ctr"/>
                </a:tc>
                <a:extLst>
                  <a:ext uri="{0D108BD9-81ED-4DB2-BD59-A6C34878D82A}">
                    <a16:rowId xmlns:a16="http://schemas.microsoft.com/office/drawing/2014/main" val="2337391784"/>
                  </a:ext>
                </a:extLst>
              </a:tr>
            </a:tbl>
          </a:graphicData>
        </a:graphic>
      </p:graphicFrame>
      <p:sp>
        <p:nvSpPr>
          <p:cNvPr id="5" name="Rectangle 4"/>
          <p:cNvSpPr/>
          <p:nvPr/>
        </p:nvSpPr>
        <p:spPr>
          <a:xfrm>
            <a:off x="5872716" y="4192858"/>
            <a:ext cx="1063256" cy="308344"/>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9089225" y="4192858"/>
            <a:ext cx="1063256" cy="308344"/>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5872716" y="6287640"/>
            <a:ext cx="1063256" cy="308344"/>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9089225" y="6352545"/>
            <a:ext cx="1063256" cy="308344"/>
          </a:xfrm>
          <a:prstGeom prst="rect">
            <a:avLst/>
          </a:prstGeom>
          <a:no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43745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728BF70-E203-D942-B2F6-47B4F62E42CB}" type="slidenum">
              <a:rPr lang="en-US" smtClean="0"/>
              <a:t>31</a:t>
            </a:fld>
            <a:endParaRPr lang="en-US"/>
          </a:p>
        </p:txBody>
      </p:sp>
      <p:pic>
        <p:nvPicPr>
          <p:cNvPr id="5" name="Picture 4"/>
          <p:cNvPicPr>
            <a:picLocks noChangeAspect="1"/>
          </p:cNvPicPr>
          <p:nvPr/>
        </p:nvPicPr>
        <p:blipFill>
          <a:blip r:embed="rId3"/>
          <a:stretch>
            <a:fillRect/>
          </a:stretch>
        </p:blipFill>
        <p:spPr>
          <a:xfrm>
            <a:off x="2610546" y="13064"/>
            <a:ext cx="6409407" cy="6844936"/>
          </a:xfrm>
          <a:prstGeom prst="rect">
            <a:avLst/>
          </a:prstGeom>
        </p:spPr>
      </p:pic>
    </p:spTree>
    <p:extLst>
      <p:ext uri="{BB962C8B-B14F-4D97-AF65-F5344CB8AC3E}">
        <p14:creationId xmlns:p14="http://schemas.microsoft.com/office/powerpoint/2010/main" val="27808118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defTabSz="457200">
              <a:defRPr/>
            </a:pPr>
            <a:fld id="{0728BF70-E203-D942-B2F6-47B4F62E42CB}" type="slidenum">
              <a:rPr lang="en-US" sz="1200">
                <a:solidFill>
                  <a:prstClr val="black">
                    <a:tint val="75000"/>
                  </a:prstClr>
                </a:solidFill>
                <a:latin typeface="Calibri"/>
              </a:rPr>
              <a:pPr defTabSz="457200">
                <a:defRPr/>
              </a:pPr>
              <a:t>32</a:t>
            </a:fld>
            <a:endParaRPr lang="en-US" sz="1200">
              <a:solidFill>
                <a:prstClr val="black">
                  <a:tint val="75000"/>
                </a:prstClr>
              </a:solidFill>
              <a:latin typeface="Calibri"/>
            </a:endParaRPr>
          </a:p>
        </p:txBody>
      </p:sp>
      <p:sp>
        <p:nvSpPr>
          <p:cNvPr id="5" name="Content Placeholder 2"/>
          <p:cNvSpPr>
            <a:spLocks noGrp="1"/>
          </p:cNvSpPr>
          <p:nvPr>
            <p:ph idx="4294967295"/>
          </p:nvPr>
        </p:nvSpPr>
        <p:spPr>
          <a:xfrm>
            <a:off x="2248382" y="187036"/>
            <a:ext cx="8229600" cy="6486962"/>
          </a:xfrm>
        </p:spPr>
        <p:txBody>
          <a:bodyPr>
            <a:normAutofit/>
          </a:bodyPr>
          <a:lstStyle/>
          <a:p>
            <a:pPr>
              <a:buFont typeface="Arial" panose="020B0604020202020204" pitchFamily="34" charset="0"/>
              <a:buChar char="•"/>
            </a:pPr>
            <a:r>
              <a:rPr lang="en-US" sz="2800" dirty="0"/>
              <a:t>Pre-op hand off report:</a:t>
            </a:r>
          </a:p>
          <a:p>
            <a:pPr marL="0" indent="0">
              <a:buNone/>
            </a:pPr>
            <a:endParaRPr lang="en-US" sz="2800" dirty="0"/>
          </a:p>
          <a:p>
            <a:pPr marL="800100" lvl="1" indent="-342900">
              <a:buFont typeface="Arial" panose="020B0604020202020204" pitchFamily="34" charset="0"/>
              <a:buChar char="•"/>
            </a:pPr>
            <a:endParaRPr lang="en-US" sz="3600" dirty="0"/>
          </a:p>
          <a:p>
            <a:pPr lvl="1"/>
            <a:endParaRPr lang="en-US" sz="3600" dirty="0"/>
          </a:p>
          <a:p>
            <a:pPr lvl="1"/>
            <a:endParaRPr lang="en-US" sz="3600" dirty="0"/>
          </a:p>
          <a:p>
            <a:pPr>
              <a:buFont typeface="Arial" panose="020B0604020202020204" pitchFamily="34" charset="0"/>
              <a:buChar char="•"/>
            </a:pPr>
            <a:r>
              <a:rPr lang="en-US" sz="2800" dirty="0"/>
              <a:t>Post-op hand off report:</a:t>
            </a:r>
          </a:p>
          <a:p>
            <a:pPr>
              <a:buFont typeface="Arial" panose="020B0604020202020204" pitchFamily="34" charset="0"/>
              <a:buChar char="•"/>
            </a:pPr>
            <a:endParaRPr lang="en-US" sz="2800" dirty="0"/>
          </a:p>
          <a:p>
            <a:pPr>
              <a:buFont typeface="Arial" panose="020B0604020202020204" pitchFamily="34" charset="0"/>
              <a:buChar char="•"/>
            </a:pPr>
            <a:endParaRPr lang="en-US" sz="2800" dirty="0"/>
          </a:p>
        </p:txBody>
      </p:sp>
      <p:pic>
        <p:nvPicPr>
          <p:cNvPr id="7" name="Picture 6"/>
          <p:cNvPicPr>
            <a:picLocks noChangeAspect="1"/>
          </p:cNvPicPr>
          <p:nvPr/>
        </p:nvPicPr>
        <p:blipFill>
          <a:blip r:embed="rId3"/>
          <a:stretch>
            <a:fillRect/>
          </a:stretch>
        </p:blipFill>
        <p:spPr>
          <a:xfrm>
            <a:off x="2591283" y="876826"/>
            <a:ext cx="4474535" cy="2403402"/>
          </a:xfrm>
          <a:prstGeom prst="rect">
            <a:avLst/>
          </a:prstGeom>
        </p:spPr>
      </p:pic>
      <p:pic>
        <p:nvPicPr>
          <p:cNvPr id="8" name="Picture 7"/>
          <p:cNvPicPr>
            <a:picLocks noChangeAspect="1"/>
          </p:cNvPicPr>
          <p:nvPr/>
        </p:nvPicPr>
        <p:blipFill>
          <a:blip r:embed="rId4"/>
          <a:stretch>
            <a:fillRect/>
          </a:stretch>
        </p:blipFill>
        <p:spPr>
          <a:xfrm>
            <a:off x="2248382" y="4304301"/>
            <a:ext cx="6279749" cy="2241971"/>
          </a:xfrm>
          <a:prstGeom prst="rect">
            <a:avLst/>
          </a:prstGeom>
        </p:spPr>
      </p:pic>
    </p:spTree>
    <p:extLst>
      <p:ext uri="{BB962C8B-B14F-4D97-AF65-F5344CB8AC3E}">
        <p14:creationId xmlns:p14="http://schemas.microsoft.com/office/powerpoint/2010/main" val="14467848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29255"/>
            <a:ext cx="8911687" cy="923652"/>
          </a:xfrm>
        </p:spPr>
        <p:txBody>
          <a:bodyPr/>
          <a:lstStyle/>
          <a:p>
            <a:r>
              <a:rPr lang="en-US" dirty="0" smtClean="0"/>
              <a:t>Summary of PI project</a:t>
            </a:r>
            <a:endParaRPr lang="en-US" dirty="0"/>
          </a:p>
        </p:txBody>
      </p:sp>
      <p:sp>
        <p:nvSpPr>
          <p:cNvPr id="4" name="Slide Number Placeholder 3"/>
          <p:cNvSpPr>
            <a:spLocks noGrp="1"/>
          </p:cNvSpPr>
          <p:nvPr>
            <p:ph type="sldNum" sz="quarter" idx="12"/>
          </p:nvPr>
        </p:nvSpPr>
        <p:spPr/>
        <p:txBody>
          <a:bodyPr/>
          <a:lstStyle/>
          <a:p>
            <a:fld id="{0728BF70-E203-D942-B2F6-47B4F62E42CB}" type="slidenum">
              <a:rPr lang="en-US" smtClean="0"/>
              <a:t>33</a:t>
            </a:fld>
            <a:endParaRPr lang="en-US"/>
          </a:p>
        </p:txBody>
      </p:sp>
      <p:sp>
        <p:nvSpPr>
          <p:cNvPr id="5" name="Content Placeholder 2"/>
          <p:cNvSpPr>
            <a:spLocks noGrp="1"/>
          </p:cNvSpPr>
          <p:nvPr>
            <p:ph idx="1"/>
          </p:nvPr>
        </p:nvSpPr>
        <p:spPr>
          <a:xfrm>
            <a:off x="2589212" y="1059872"/>
            <a:ext cx="8915400" cy="5455227"/>
          </a:xfrm>
        </p:spPr>
        <p:txBody>
          <a:bodyPr>
            <a:normAutofit lnSpcReduction="10000"/>
          </a:bodyPr>
          <a:lstStyle/>
          <a:p>
            <a:pPr>
              <a:buFont typeface="Arial" panose="020B0604020202020204" pitchFamily="34" charset="0"/>
              <a:buChar char="•"/>
            </a:pPr>
            <a:r>
              <a:rPr lang="en-US" sz="2400" dirty="0" smtClean="0"/>
              <a:t>The </a:t>
            </a:r>
            <a:r>
              <a:rPr lang="en-US" sz="2400" dirty="0"/>
              <a:t>proportion of patients receiving perioperative blood glucose monitoring </a:t>
            </a:r>
            <a:r>
              <a:rPr lang="en-US" sz="2400" dirty="0" smtClean="0"/>
              <a:t>increased to 100% </a:t>
            </a:r>
          </a:p>
          <a:p>
            <a:pPr marL="800100" lvl="1" indent="-342900">
              <a:buFont typeface="Arial" panose="020B0604020202020204" pitchFamily="34" charset="0"/>
              <a:buChar char="•"/>
            </a:pPr>
            <a:r>
              <a:rPr lang="en-US" sz="2000" b="1" i="1" dirty="0"/>
              <a:t>Largest increase seen intraoperatively</a:t>
            </a:r>
          </a:p>
          <a:p>
            <a:pPr>
              <a:buFont typeface="Arial" panose="020B0604020202020204" pitchFamily="34" charset="0"/>
              <a:buChar char="•"/>
            </a:pPr>
            <a:r>
              <a:rPr lang="en-US" sz="2400" dirty="0" smtClean="0"/>
              <a:t>The </a:t>
            </a:r>
            <a:r>
              <a:rPr lang="en-US" sz="2400" dirty="0"/>
              <a:t>proportion of patients who experience a hyperglycemic event (BG &gt;200) to use a blood glucose management protocol </a:t>
            </a:r>
            <a:r>
              <a:rPr lang="en-US" sz="2400" dirty="0" smtClean="0"/>
              <a:t>increased to 93%</a:t>
            </a:r>
            <a:endParaRPr lang="en-US" sz="2400" dirty="0"/>
          </a:p>
          <a:p>
            <a:pPr>
              <a:buFont typeface="Arial" panose="020B0604020202020204" pitchFamily="34" charset="0"/>
              <a:buChar char="•"/>
            </a:pPr>
            <a:r>
              <a:rPr lang="en-US" sz="2400" dirty="0" smtClean="0"/>
              <a:t>The length </a:t>
            </a:r>
            <a:r>
              <a:rPr lang="en-US" sz="2400" dirty="0"/>
              <a:t>of stay </a:t>
            </a:r>
            <a:r>
              <a:rPr lang="en-US" sz="2400" dirty="0" smtClean="0"/>
              <a:t>decreased by 23% in patients </a:t>
            </a:r>
            <a:r>
              <a:rPr lang="en-US" sz="2400" dirty="0"/>
              <a:t>who received perioperative glucose </a:t>
            </a:r>
            <a:r>
              <a:rPr lang="en-US" sz="2400" dirty="0" smtClean="0"/>
              <a:t>management</a:t>
            </a:r>
          </a:p>
          <a:p>
            <a:pPr>
              <a:buFont typeface="Arial" panose="020B0604020202020204" pitchFamily="34" charset="0"/>
              <a:buChar char="•"/>
            </a:pPr>
            <a:r>
              <a:rPr lang="en-US" sz="2400" dirty="0"/>
              <a:t>Comprehensive nursing education completed at QMC PB and WO</a:t>
            </a:r>
            <a:endParaRPr lang="en-US" sz="2400" dirty="0" smtClean="0"/>
          </a:p>
          <a:p>
            <a:pPr>
              <a:buFont typeface="Arial" panose="020B0604020202020204" pitchFamily="34" charset="0"/>
              <a:buChar char="•"/>
            </a:pPr>
            <a:r>
              <a:rPr lang="en-US" sz="2400" dirty="0" smtClean="0"/>
              <a:t>A standardized Perioperative </a:t>
            </a:r>
            <a:r>
              <a:rPr lang="en-US" sz="2400" dirty="0" err="1" smtClean="0"/>
              <a:t>Hyperglcyemia</a:t>
            </a:r>
            <a:r>
              <a:rPr lang="en-US" sz="2400" dirty="0" smtClean="0"/>
              <a:t> </a:t>
            </a:r>
            <a:r>
              <a:rPr lang="en-US" sz="2400" dirty="0" err="1" smtClean="0"/>
              <a:t>orderset</a:t>
            </a:r>
            <a:r>
              <a:rPr lang="en-US" sz="2400" dirty="0" smtClean="0"/>
              <a:t> created and in production at QMC PB and WO </a:t>
            </a:r>
          </a:p>
          <a:p>
            <a:pPr marL="800100" lvl="1" indent="-342900">
              <a:buFont typeface="Arial" panose="020B0604020202020204" pitchFamily="34" charset="0"/>
              <a:buChar char="•"/>
            </a:pPr>
            <a:r>
              <a:rPr lang="en-US" sz="2000" dirty="0"/>
              <a:t>NHCH to go live on October 1, 2019</a:t>
            </a:r>
          </a:p>
          <a:p>
            <a:endParaRPr lang="en-US" i="1" dirty="0" smtClean="0"/>
          </a:p>
        </p:txBody>
      </p:sp>
    </p:spTree>
    <p:extLst>
      <p:ext uri="{BB962C8B-B14F-4D97-AF65-F5344CB8AC3E}">
        <p14:creationId xmlns:p14="http://schemas.microsoft.com/office/powerpoint/2010/main" val="35415744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2589211" y="1392382"/>
            <a:ext cx="9287597" cy="5081154"/>
          </a:xfrm>
        </p:spPr>
        <p:txBody>
          <a:bodyPr>
            <a:normAutofit/>
          </a:bodyPr>
          <a:lstStyle/>
          <a:p>
            <a:r>
              <a:rPr lang="en-US" sz="2400" dirty="0">
                <a:solidFill>
                  <a:schemeClr val="tx1"/>
                </a:solidFill>
              </a:rPr>
              <a:t>Hyperglycemia represents a significant risk to surgical patients </a:t>
            </a:r>
            <a:endParaRPr lang="en-US" sz="2400" dirty="0" smtClean="0">
              <a:solidFill>
                <a:schemeClr val="tx1"/>
              </a:solidFill>
            </a:endParaRPr>
          </a:p>
          <a:p>
            <a:pPr lvl="1"/>
            <a:r>
              <a:rPr lang="en-US" sz="2000" dirty="0">
                <a:solidFill>
                  <a:schemeClr val="tx1"/>
                </a:solidFill>
              </a:rPr>
              <a:t>perioperative complications in both patients with and without </a:t>
            </a:r>
            <a:r>
              <a:rPr lang="en-US" sz="2000" dirty="0" smtClean="0">
                <a:solidFill>
                  <a:schemeClr val="tx1"/>
                </a:solidFill>
              </a:rPr>
              <a:t>diabetes</a:t>
            </a:r>
          </a:p>
          <a:p>
            <a:r>
              <a:rPr lang="en-US" sz="2400" dirty="0">
                <a:solidFill>
                  <a:schemeClr val="tx1"/>
                </a:solidFill>
              </a:rPr>
              <a:t>Insulin administration intra and postoperatively have been shown to improve clinical outcomes</a:t>
            </a:r>
          </a:p>
          <a:p>
            <a:r>
              <a:rPr lang="en-US" sz="2400" dirty="0" smtClean="0">
                <a:solidFill>
                  <a:schemeClr val="tx1"/>
                </a:solidFill>
              </a:rPr>
              <a:t>Treat blood </a:t>
            </a:r>
            <a:r>
              <a:rPr lang="en-US" sz="2400" dirty="0">
                <a:solidFill>
                  <a:schemeClr val="tx1"/>
                </a:solidFill>
              </a:rPr>
              <a:t>glucose values &gt;180 with insulin </a:t>
            </a:r>
            <a:endParaRPr lang="en-US" sz="2400" dirty="0" smtClean="0">
              <a:solidFill>
                <a:schemeClr val="tx1"/>
              </a:solidFill>
            </a:endParaRPr>
          </a:p>
          <a:p>
            <a:r>
              <a:rPr lang="en-US" sz="2400" dirty="0" smtClean="0">
                <a:solidFill>
                  <a:schemeClr val="tx1"/>
                </a:solidFill>
              </a:rPr>
              <a:t>Target </a:t>
            </a:r>
            <a:r>
              <a:rPr lang="en-US" sz="2400" dirty="0">
                <a:solidFill>
                  <a:schemeClr val="tx1"/>
                </a:solidFill>
              </a:rPr>
              <a:t>range for the </a:t>
            </a:r>
            <a:r>
              <a:rPr lang="en-US" sz="2400" dirty="0" smtClean="0">
                <a:solidFill>
                  <a:schemeClr val="tx1"/>
                </a:solidFill>
              </a:rPr>
              <a:t>perioperative </a:t>
            </a:r>
            <a:r>
              <a:rPr lang="en-US" sz="2400" dirty="0">
                <a:solidFill>
                  <a:schemeClr val="tx1"/>
                </a:solidFill>
              </a:rPr>
              <a:t>period is 140-180 </a:t>
            </a:r>
            <a:r>
              <a:rPr lang="en-US" sz="2400" dirty="0" smtClean="0">
                <a:solidFill>
                  <a:schemeClr val="tx1"/>
                </a:solidFill>
              </a:rPr>
              <a:t>mg/</a:t>
            </a:r>
            <a:r>
              <a:rPr lang="en-US" sz="2400" dirty="0" err="1" smtClean="0">
                <a:solidFill>
                  <a:schemeClr val="tx1"/>
                </a:solidFill>
              </a:rPr>
              <a:t>dL</a:t>
            </a:r>
            <a:endParaRPr lang="en-US" sz="2400" dirty="0" smtClean="0">
              <a:solidFill>
                <a:schemeClr val="tx1"/>
              </a:solidFill>
            </a:endParaRPr>
          </a:p>
          <a:p>
            <a:r>
              <a:rPr lang="en-US" sz="2400" dirty="0" smtClean="0">
                <a:solidFill>
                  <a:schemeClr val="tx1"/>
                </a:solidFill>
              </a:rPr>
              <a:t>A perioperative </a:t>
            </a:r>
            <a:r>
              <a:rPr lang="en-US" sz="2400" dirty="0">
                <a:solidFill>
                  <a:schemeClr val="tx1"/>
                </a:solidFill>
              </a:rPr>
              <a:t>glucose management strategy should be implemented for hyperglycemic patients regardless of their diabetic status</a:t>
            </a:r>
          </a:p>
          <a:p>
            <a:endParaRPr lang="en-US" dirty="0"/>
          </a:p>
        </p:txBody>
      </p:sp>
    </p:spTree>
    <p:extLst>
      <p:ext uri="{BB962C8B-B14F-4D97-AF65-F5344CB8AC3E}">
        <p14:creationId xmlns:p14="http://schemas.microsoft.com/office/powerpoint/2010/main" val="14895996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82434" y="2702292"/>
            <a:ext cx="8911687" cy="1280890"/>
          </a:xfrm>
        </p:spPr>
        <p:txBody>
          <a:bodyPr>
            <a:normAutofit/>
          </a:bodyPr>
          <a:lstStyle/>
          <a:p>
            <a:pPr algn="ctr"/>
            <a:r>
              <a:rPr lang="en-US" sz="7200" dirty="0" smtClean="0"/>
              <a:t>Mahalo!</a:t>
            </a:r>
            <a:endParaRPr lang="en-US" sz="7200" dirty="0"/>
          </a:p>
        </p:txBody>
      </p:sp>
    </p:spTree>
    <p:extLst>
      <p:ext uri="{BB962C8B-B14F-4D97-AF65-F5344CB8AC3E}">
        <p14:creationId xmlns:p14="http://schemas.microsoft.com/office/powerpoint/2010/main" val="2012696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7452" y="229255"/>
            <a:ext cx="8911687" cy="1280890"/>
          </a:xfrm>
        </p:spPr>
        <p:txBody>
          <a:bodyPr/>
          <a:lstStyle/>
          <a:p>
            <a:r>
              <a:rPr lang="en-US" dirty="0" smtClean="0"/>
              <a:t>Metabolic consequences of surgical stress and anesthesia</a:t>
            </a:r>
            <a:endParaRPr lang="en-US" dirty="0"/>
          </a:p>
        </p:txBody>
      </p:sp>
      <p:sp>
        <p:nvSpPr>
          <p:cNvPr id="3" name="Content Placeholder 2"/>
          <p:cNvSpPr>
            <a:spLocks noGrp="1"/>
          </p:cNvSpPr>
          <p:nvPr>
            <p:ph idx="1"/>
          </p:nvPr>
        </p:nvSpPr>
        <p:spPr>
          <a:xfrm>
            <a:off x="1870363" y="1582882"/>
            <a:ext cx="9488776" cy="4714008"/>
          </a:xfrm>
        </p:spPr>
        <p:txBody>
          <a:bodyPr>
            <a:noAutofit/>
          </a:bodyPr>
          <a:lstStyle/>
          <a:p>
            <a:r>
              <a:rPr lang="en-US" sz="2400" dirty="0" smtClean="0"/>
              <a:t>Neuroendocrine stress response with release of counterregulatory hormones</a:t>
            </a:r>
          </a:p>
          <a:p>
            <a:pPr lvl="1"/>
            <a:r>
              <a:rPr lang="en-US" sz="2000" dirty="0" smtClean="0"/>
              <a:t>Catecholamines, cortisol, glucagon, growth hormone -&gt; insulin resistance</a:t>
            </a:r>
          </a:p>
          <a:p>
            <a:r>
              <a:rPr lang="en-US" sz="2400" dirty="0" smtClean="0"/>
              <a:t>Cortisol increases </a:t>
            </a:r>
          </a:p>
          <a:p>
            <a:pPr lvl="1"/>
            <a:r>
              <a:rPr lang="en-US" sz="2000" dirty="0" smtClean="0"/>
              <a:t>hepatic glucose production, stimulates protein catabolism, increases gluconeogenesis -&gt; hyperglycemia</a:t>
            </a:r>
          </a:p>
          <a:p>
            <a:r>
              <a:rPr lang="en-US" sz="2400" dirty="0" smtClean="0"/>
              <a:t>General anesthesia lead to larger metabolic abnormalities</a:t>
            </a:r>
            <a:endParaRPr lang="en-US" sz="2400" dirty="0"/>
          </a:p>
          <a:p>
            <a:r>
              <a:rPr lang="en-US" sz="2400" dirty="0" smtClean="0"/>
              <a:t>More extensive surgeries result in a higher degree of insulin resistance</a:t>
            </a:r>
            <a:endParaRPr lang="en-US" sz="2400" dirty="0"/>
          </a:p>
          <a:p>
            <a:r>
              <a:rPr lang="en-US" sz="2400" dirty="0" smtClean="0"/>
              <a:t>Effects are most pronounced on the first post operative day</a:t>
            </a:r>
          </a:p>
          <a:p>
            <a:pPr lvl="1"/>
            <a:r>
              <a:rPr lang="en-US" sz="2000" dirty="0" smtClean="0"/>
              <a:t>May persist for 9-21 days after surgery</a:t>
            </a:r>
          </a:p>
        </p:txBody>
      </p:sp>
    </p:spTree>
    <p:extLst>
      <p:ext uri="{BB962C8B-B14F-4D97-AF65-F5344CB8AC3E}">
        <p14:creationId xmlns:p14="http://schemas.microsoft.com/office/powerpoint/2010/main" val="2298573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0364" y="2037274"/>
            <a:ext cx="9341427" cy="1280890"/>
          </a:xfrm>
        </p:spPr>
        <p:txBody>
          <a:bodyPr>
            <a:noAutofit/>
          </a:bodyPr>
          <a:lstStyle/>
          <a:p>
            <a:r>
              <a:rPr lang="en-US" sz="4800" dirty="0" smtClean="0"/>
              <a:t>What organs are affected by diabetes?</a:t>
            </a:r>
            <a:endParaRPr lang="en-US" sz="4800" dirty="0"/>
          </a:p>
        </p:txBody>
      </p:sp>
    </p:spTree>
    <p:extLst>
      <p:ext uri="{BB962C8B-B14F-4D97-AF65-F5344CB8AC3E}">
        <p14:creationId xmlns:p14="http://schemas.microsoft.com/office/powerpoint/2010/main" val="4039504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5059" y="49146"/>
            <a:ext cx="8911687" cy="844472"/>
          </a:xfrm>
        </p:spPr>
        <p:txBody>
          <a:bodyPr/>
          <a:lstStyle/>
          <a:p>
            <a:r>
              <a:rPr lang="en-US" dirty="0" smtClean="0"/>
              <a:t>Multiorgan system effects of diabetes</a:t>
            </a:r>
            <a:endParaRPr lang="en-US" dirty="0"/>
          </a:p>
        </p:txBody>
      </p:sp>
      <p:sp>
        <p:nvSpPr>
          <p:cNvPr id="3" name="Content Placeholder 2"/>
          <p:cNvSpPr>
            <a:spLocks noGrp="1"/>
          </p:cNvSpPr>
          <p:nvPr>
            <p:ph idx="1"/>
          </p:nvPr>
        </p:nvSpPr>
        <p:spPr>
          <a:xfrm>
            <a:off x="1589809" y="737755"/>
            <a:ext cx="10602191" cy="5964382"/>
          </a:xfrm>
        </p:spPr>
        <p:txBody>
          <a:bodyPr>
            <a:noAutofit/>
          </a:bodyPr>
          <a:lstStyle/>
          <a:p>
            <a:r>
              <a:rPr lang="en-US" sz="2400" dirty="0" smtClean="0"/>
              <a:t>Coronary heart disease</a:t>
            </a:r>
          </a:p>
          <a:p>
            <a:pPr lvl="1"/>
            <a:r>
              <a:rPr lang="en-US" sz="1800" dirty="0" smtClean="0"/>
              <a:t>Independent risk factor with 2x increased risk of cardiac death</a:t>
            </a:r>
          </a:p>
          <a:p>
            <a:r>
              <a:rPr lang="en-US" sz="2400" dirty="0" smtClean="0"/>
              <a:t>Cerebrovascular disease</a:t>
            </a:r>
          </a:p>
          <a:p>
            <a:pPr lvl="1"/>
            <a:r>
              <a:rPr lang="en-US" sz="1800" dirty="0" smtClean="0"/>
              <a:t>Independent risk factor with 2x increased risk of ischemic stroke</a:t>
            </a:r>
          </a:p>
          <a:p>
            <a:r>
              <a:rPr lang="en-US" sz="2400" dirty="0" smtClean="0"/>
              <a:t>Neuropathy</a:t>
            </a:r>
          </a:p>
          <a:p>
            <a:pPr lvl="1"/>
            <a:r>
              <a:rPr lang="en-US" sz="1800" dirty="0" smtClean="0"/>
              <a:t>Increased nerve stimulation threshold</a:t>
            </a:r>
          </a:p>
          <a:p>
            <a:pPr lvl="1"/>
            <a:r>
              <a:rPr lang="en-US" sz="1800" dirty="0" smtClean="0"/>
              <a:t>Increased sensitivity to local anesthetics</a:t>
            </a:r>
          </a:p>
          <a:p>
            <a:pPr lvl="1"/>
            <a:r>
              <a:rPr lang="en-US" sz="1800" dirty="0" smtClean="0"/>
              <a:t>Cardiovascular instability due to cardiovascular autonomic neuropathy (CAN)</a:t>
            </a:r>
          </a:p>
          <a:p>
            <a:pPr lvl="1"/>
            <a:r>
              <a:rPr lang="en-US" sz="1800" dirty="0" smtClean="0"/>
              <a:t>Delayed gastric emptying</a:t>
            </a:r>
          </a:p>
          <a:p>
            <a:pPr lvl="1"/>
            <a:r>
              <a:rPr lang="en-US" sz="1800" dirty="0" smtClean="0"/>
              <a:t>Obstructive sleep apnea</a:t>
            </a:r>
          </a:p>
          <a:p>
            <a:r>
              <a:rPr lang="en-US" sz="2400" dirty="0" smtClean="0"/>
              <a:t>Nephropathy</a:t>
            </a:r>
          </a:p>
          <a:p>
            <a:pPr lvl="1"/>
            <a:r>
              <a:rPr lang="en-US" sz="1800" dirty="0" smtClean="0"/>
              <a:t>Avoidance of </a:t>
            </a:r>
            <a:r>
              <a:rPr lang="en-US" sz="1800" dirty="0" err="1" smtClean="0"/>
              <a:t>nephrotoxins</a:t>
            </a:r>
            <a:r>
              <a:rPr lang="en-US" sz="1800" dirty="0" smtClean="0"/>
              <a:t> (NSAIDS)</a:t>
            </a:r>
          </a:p>
          <a:p>
            <a:r>
              <a:rPr lang="en-US" sz="2400" dirty="0" smtClean="0"/>
              <a:t>Retinopathy</a:t>
            </a:r>
          </a:p>
          <a:p>
            <a:pPr lvl="1"/>
            <a:r>
              <a:rPr lang="en-US" sz="1800" dirty="0" smtClean="0"/>
              <a:t>Increased risk for postoperative visual loss</a:t>
            </a:r>
          </a:p>
        </p:txBody>
      </p:sp>
    </p:spTree>
    <p:extLst>
      <p:ext uri="{BB962C8B-B14F-4D97-AF65-F5344CB8AC3E}">
        <p14:creationId xmlns:p14="http://schemas.microsoft.com/office/powerpoint/2010/main" val="427300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325" y="267355"/>
            <a:ext cx="8911687" cy="1280890"/>
          </a:xfrm>
        </p:spPr>
        <p:txBody>
          <a:bodyPr/>
          <a:lstStyle/>
          <a:p>
            <a:r>
              <a:rPr lang="en-US" dirty="0" smtClean="0"/>
              <a:t>Preoperative evaluation </a:t>
            </a:r>
            <a:endParaRPr lang="en-US" dirty="0"/>
          </a:p>
        </p:txBody>
      </p:sp>
      <p:sp>
        <p:nvSpPr>
          <p:cNvPr id="3" name="Content Placeholder 2"/>
          <p:cNvSpPr>
            <a:spLocks noGrp="1"/>
          </p:cNvSpPr>
          <p:nvPr>
            <p:ph idx="1"/>
          </p:nvPr>
        </p:nvSpPr>
        <p:spPr>
          <a:xfrm>
            <a:off x="2589212" y="1548245"/>
            <a:ext cx="8915400" cy="4362977"/>
          </a:xfrm>
        </p:spPr>
        <p:txBody>
          <a:bodyPr>
            <a:normAutofit/>
          </a:bodyPr>
          <a:lstStyle/>
          <a:p>
            <a:r>
              <a:rPr lang="en-US" sz="2400" dirty="0" smtClean="0"/>
              <a:t>History and physical examination</a:t>
            </a:r>
          </a:p>
          <a:p>
            <a:pPr lvl="1"/>
            <a:r>
              <a:rPr lang="en-US" sz="2000" dirty="0" smtClean="0"/>
              <a:t>Type of diabetes</a:t>
            </a:r>
          </a:p>
          <a:p>
            <a:pPr lvl="1"/>
            <a:r>
              <a:rPr lang="en-US" sz="2000" dirty="0" smtClean="0"/>
              <a:t>Level of blood glucose control</a:t>
            </a:r>
          </a:p>
          <a:p>
            <a:pPr lvl="1"/>
            <a:r>
              <a:rPr lang="en-US" sz="2000" dirty="0" smtClean="0"/>
              <a:t>Long term complications of diabetes</a:t>
            </a:r>
          </a:p>
          <a:p>
            <a:pPr lvl="1"/>
            <a:r>
              <a:rPr lang="en-US" sz="2000" dirty="0" smtClean="0"/>
              <a:t>Frequency of blood glucose monitoring</a:t>
            </a:r>
          </a:p>
          <a:p>
            <a:pPr lvl="1"/>
            <a:r>
              <a:rPr lang="en-US" sz="2000" dirty="0" smtClean="0"/>
              <a:t>Frequency of hypoglycemia</a:t>
            </a:r>
          </a:p>
          <a:p>
            <a:pPr lvl="1"/>
            <a:r>
              <a:rPr lang="en-US" sz="2000" dirty="0" smtClean="0"/>
              <a:t>Pharmacotherapy</a:t>
            </a:r>
          </a:p>
          <a:p>
            <a:r>
              <a:rPr lang="en-US" sz="2400" dirty="0" smtClean="0"/>
              <a:t>Laboratory assessment</a:t>
            </a:r>
          </a:p>
          <a:p>
            <a:r>
              <a:rPr lang="en-US" sz="2400" dirty="0"/>
              <a:t>C</a:t>
            </a:r>
            <a:r>
              <a:rPr lang="en-US" sz="2400" dirty="0" smtClean="0"/>
              <a:t>haracteristics of surgery</a:t>
            </a:r>
          </a:p>
          <a:p>
            <a:pPr marL="0" indent="0">
              <a:buNone/>
            </a:pPr>
            <a:endParaRPr lang="en-US" dirty="0"/>
          </a:p>
        </p:txBody>
      </p:sp>
    </p:spTree>
    <p:extLst>
      <p:ext uri="{BB962C8B-B14F-4D97-AF65-F5344CB8AC3E}">
        <p14:creationId xmlns:p14="http://schemas.microsoft.com/office/powerpoint/2010/main" val="2601380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Hyperglycemia without the diagnosis of diabetes</a:t>
            </a:r>
            <a:endParaRPr lang="en-US" dirty="0"/>
          </a:p>
        </p:txBody>
      </p:sp>
      <p:sp>
        <p:nvSpPr>
          <p:cNvPr id="3" name="Content Placeholder 2"/>
          <p:cNvSpPr>
            <a:spLocks noGrp="1"/>
          </p:cNvSpPr>
          <p:nvPr>
            <p:ph idx="1"/>
          </p:nvPr>
        </p:nvSpPr>
        <p:spPr>
          <a:xfrm>
            <a:off x="2589212" y="2133599"/>
            <a:ext cx="8915400" cy="4620491"/>
          </a:xfrm>
        </p:spPr>
        <p:txBody>
          <a:bodyPr>
            <a:noAutofit/>
          </a:bodyPr>
          <a:lstStyle/>
          <a:p>
            <a:r>
              <a:rPr lang="en-US" sz="2400" dirty="0" smtClean="0"/>
              <a:t>Retrospective studies</a:t>
            </a:r>
          </a:p>
          <a:p>
            <a:pPr lvl="1"/>
            <a:r>
              <a:rPr lang="en-US" sz="2000" dirty="0" smtClean="0"/>
              <a:t>7,300 cardiac surgical patients with preoperative hyperglycemia</a:t>
            </a:r>
          </a:p>
          <a:p>
            <a:pPr lvl="2"/>
            <a:r>
              <a:rPr lang="en-US" sz="2000" dirty="0" smtClean="0"/>
              <a:t>Increased risk of prolonged mechanical ventilation, reintubation, increased need for resuscitation and mortality vs. patients with diabetes and patients without preoperative hyperglycemia</a:t>
            </a:r>
          </a:p>
          <a:p>
            <a:pPr lvl="1"/>
            <a:r>
              <a:rPr lang="en-US" sz="2000" dirty="0" smtClean="0"/>
              <a:t>61,500 non-cardiac patients associated with higher one-year-mortality than the same level of hyperglycemia in patients with diabetes</a:t>
            </a:r>
            <a:endParaRPr lang="en-US" sz="2000" dirty="0"/>
          </a:p>
        </p:txBody>
      </p:sp>
    </p:spTree>
    <p:extLst>
      <p:ext uri="{BB962C8B-B14F-4D97-AF65-F5344CB8AC3E}">
        <p14:creationId xmlns:p14="http://schemas.microsoft.com/office/powerpoint/2010/main" val="2274350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1" y="624110"/>
            <a:ext cx="9332912" cy="1280890"/>
          </a:xfrm>
        </p:spPr>
        <p:txBody>
          <a:bodyPr/>
          <a:lstStyle/>
          <a:p>
            <a:r>
              <a:rPr lang="en-US" dirty="0" smtClean="0"/>
              <a:t>Preoperative medication management</a:t>
            </a:r>
            <a:endParaRPr lang="en-US" dirty="0"/>
          </a:p>
        </p:txBody>
      </p:sp>
      <p:sp>
        <p:nvSpPr>
          <p:cNvPr id="3" name="Content Placeholder 2"/>
          <p:cNvSpPr>
            <a:spLocks noGrp="1"/>
          </p:cNvSpPr>
          <p:nvPr>
            <p:ph idx="1"/>
          </p:nvPr>
        </p:nvSpPr>
        <p:spPr>
          <a:xfrm>
            <a:off x="2589212" y="1444336"/>
            <a:ext cx="8915400" cy="5340928"/>
          </a:xfrm>
        </p:spPr>
        <p:txBody>
          <a:bodyPr>
            <a:normAutofit fontScale="92500" lnSpcReduction="10000"/>
          </a:bodyPr>
          <a:lstStyle/>
          <a:p>
            <a:r>
              <a:rPr lang="en-US" sz="2400" dirty="0" smtClean="0"/>
              <a:t>Type 1 diabetes </a:t>
            </a:r>
          </a:p>
          <a:p>
            <a:pPr lvl="1"/>
            <a:r>
              <a:rPr lang="en-US" sz="2000" dirty="0" smtClean="0"/>
              <a:t>Do not hold basal insulin</a:t>
            </a:r>
          </a:p>
          <a:p>
            <a:pPr lvl="1"/>
            <a:r>
              <a:rPr lang="en-US" sz="2000" dirty="0" smtClean="0"/>
              <a:t>Interruption in basal insulin delivery may lead to the occurrence of diabetic ketoacidosis</a:t>
            </a:r>
          </a:p>
          <a:p>
            <a:pPr lvl="1"/>
            <a:r>
              <a:rPr lang="en-US" sz="2000" dirty="0" smtClean="0"/>
              <a:t>No dose adjustments for long acting insulin are required if current dose is correctly calculated </a:t>
            </a:r>
          </a:p>
          <a:p>
            <a:pPr lvl="1"/>
            <a:r>
              <a:rPr lang="en-US" sz="2000" dirty="0" smtClean="0"/>
              <a:t>Hold rapid acting insulin while patient is NPO</a:t>
            </a:r>
          </a:p>
          <a:p>
            <a:r>
              <a:rPr lang="en-US" sz="2400" dirty="0" smtClean="0"/>
              <a:t>Type 2 diabetes</a:t>
            </a:r>
          </a:p>
          <a:p>
            <a:pPr lvl="1"/>
            <a:r>
              <a:rPr lang="en-US" sz="2000" dirty="0" smtClean="0"/>
              <a:t>Administer half the dose of basal or intermediate acting insulin the morning of surgery</a:t>
            </a:r>
          </a:p>
          <a:p>
            <a:pPr lvl="1"/>
            <a:r>
              <a:rPr lang="en-US" sz="2000" dirty="0" smtClean="0"/>
              <a:t>Hold short or rapid acting insulin while patient is NPO </a:t>
            </a:r>
          </a:p>
          <a:p>
            <a:pPr lvl="1"/>
            <a:r>
              <a:rPr lang="en-US" sz="2000" dirty="0" smtClean="0"/>
              <a:t>Continue oral hypoglycemic or non-insulin </a:t>
            </a:r>
            <a:r>
              <a:rPr lang="en-US" sz="2000" dirty="0" err="1" smtClean="0"/>
              <a:t>injectables</a:t>
            </a:r>
            <a:r>
              <a:rPr lang="en-US" sz="2000" dirty="0" smtClean="0"/>
              <a:t> until the morning of surgery</a:t>
            </a:r>
          </a:p>
          <a:p>
            <a:pPr lvl="1"/>
            <a:r>
              <a:rPr lang="en-US" sz="2000" dirty="0" smtClean="0"/>
              <a:t>Hold oral hypoglycemic or non-insulin </a:t>
            </a:r>
            <a:r>
              <a:rPr lang="en-US" sz="2000" dirty="0" err="1" smtClean="0"/>
              <a:t>injectables</a:t>
            </a:r>
            <a:r>
              <a:rPr lang="en-US" sz="2000" dirty="0" smtClean="0"/>
              <a:t> on the morning of surgery</a:t>
            </a:r>
          </a:p>
          <a:p>
            <a:pPr lvl="1"/>
            <a:endParaRPr lang="en-US" dirty="0" smtClean="0"/>
          </a:p>
          <a:p>
            <a:pPr lvl="1"/>
            <a:endParaRPr lang="en-US" dirty="0"/>
          </a:p>
        </p:txBody>
      </p:sp>
    </p:spTree>
    <p:extLst>
      <p:ext uri="{BB962C8B-B14F-4D97-AF65-F5344CB8AC3E}">
        <p14:creationId xmlns:p14="http://schemas.microsoft.com/office/powerpoint/2010/main" val="223764971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25749</TotalTime>
  <Words>5565</Words>
  <Application>Microsoft Office PowerPoint</Application>
  <PresentationFormat>Widescreen</PresentationFormat>
  <Paragraphs>503</Paragraphs>
  <Slides>35</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Century Gothic</vt:lpstr>
      <vt:lpstr>Helvetica</vt:lpstr>
      <vt:lpstr>Wingdings 3</vt:lpstr>
      <vt:lpstr>Wisp</vt:lpstr>
      <vt:lpstr>Perioperative glucose management</vt:lpstr>
      <vt:lpstr>Objectives</vt:lpstr>
      <vt:lpstr>Prevalence of hyperglycemia and diabetes in surgical patients</vt:lpstr>
      <vt:lpstr>Metabolic consequences of surgical stress and anesthesia</vt:lpstr>
      <vt:lpstr>What organs are affected by diabetes?</vt:lpstr>
      <vt:lpstr>Multiorgan system effects of diabetes</vt:lpstr>
      <vt:lpstr>Preoperative evaluation </vt:lpstr>
      <vt:lpstr>Hyperglycemia without the diagnosis of diabetes</vt:lpstr>
      <vt:lpstr>Preoperative medication management</vt:lpstr>
      <vt:lpstr>Postponing elective surgical procedures</vt:lpstr>
      <vt:lpstr>Case scenario #1 Total knee arthroplasty</vt:lpstr>
      <vt:lpstr>Perioperative glucose goals</vt:lpstr>
      <vt:lpstr>Perioperative glycemic targets</vt:lpstr>
      <vt:lpstr>NICE-SUGAR study</vt:lpstr>
      <vt:lpstr>Pre-operative glycemic management</vt:lpstr>
      <vt:lpstr>Intra-operative glucose management</vt:lpstr>
      <vt:lpstr>Post-operative glucose management</vt:lpstr>
      <vt:lpstr>What are the signs and symptoms of hypoglycemia?</vt:lpstr>
      <vt:lpstr>Safety of glycemic control and risks of Hypoglycemia</vt:lpstr>
      <vt:lpstr>What are the adverse effects of hyperglycemia?</vt:lpstr>
      <vt:lpstr>Impact of hyperglycemia on surgical outcomes</vt:lpstr>
      <vt:lpstr>Perioperative Glucose Management for Joint  Replacement at QMC Punchbowl</vt:lpstr>
      <vt:lpstr>General Mission Statement</vt:lpstr>
      <vt:lpstr>Aim Statement</vt:lpstr>
      <vt:lpstr>Cohort definition and intervention period</vt:lpstr>
      <vt:lpstr>PowerPoint Presentation</vt:lpstr>
      <vt:lpstr>PowerPoint Presentation</vt:lpstr>
      <vt:lpstr>Intra-op blood glucose monitoring significantly increased after intervention</vt:lpstr>
      <vt:lpstr>PowerPoint Presentation</vt:lpstr>
      <vt:lpstr>Decreased mean inpatient hospital length of stay by 23%</vt:lpstr>
      <vt:lpstr>PowerPoint Presentation</vt:lpstr>
      <vt:lpstr>PowerPoint Presentation</vt:lpstr>
      <vt:lpstr>Summary of PI project</vt:lpstr>
      <vt:lpstr>Summary</vt:lpstr>
      <vt:lpstr>Mahalo!</vt:lpstr>
    </vt:vector>
  </TitlesOfParts>
  <Company>The Queen's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Perioperative glucose management</dc:title>
  <dc:creator>kewilliams</dc:creator>
  <cp:lastModifiedBy>kewilliams</cp:lastModifiedBy>
  <cp:revision>80</cp:revision>
  <cp:lastPrinted>2019-09-24T01:55:32Z</cp:lastPrinted>
  <dcterms:created xsi:type="dcterms:W3CDTF">2019-09-06T21:35:26Z</dcterms:created>
  <dcterms:modified xsi:type="dcterms:W3CDTF">2019-09-24T23:22:16Z</dcterms:modified>
</cp:coreProperties>
</file>