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2" r:id="rId11"/>
    <p:sldId id="291" r:id="rId12"/>
    <p:sldId id="290" r:id="rId13"/>
    <p:sldId id="295" r:id="rId14"/>
    <p:sldId id="297" r:id="rId15"/>
    <p:sldId id="294" r:id="rId16"/>
    <p:sldId id="296" r:id="rId17"/>
    <p:sldId id="298" r:id="rId18"/>
    <p:sldId id="300" r:id="rId19"/>
    <p:sldId id="301" r:id="rId20"/>
    <p:sldId id="302" r:id="rId21"/>
    <p:sldId id="299" r:id="rId22"/>
    <p:sldId id="293" r:id="rId23"/>
    <p:sldId id="303" r:id="rId24"/>
    <p:sldId id="282" r:id="rId25"/>
    <p:sldId id="304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62" autoAdjust="0"/>
  </p:normalViewPr>
  <p:slideViewPr>
    <p:cSldViewPr snapToGrid="0" snapToObjects="1">
      <p:cViewPr varScale="1">
        <p:scale>
          <a:sx n="80" d="100"/>
          <a:sy n="80" d="100"/>
        </p:scale>
        <p:origin x="3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46C9E-9F45-604A-8FBB-B73308CEB2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34D01-20A9-354E-9CBD-127E942F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60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ECE15-F4B0-954C-97FC-0711C031A8F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637F-FF05-0247-A079-F3B923F9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91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0637F-FF05-0247-A079-F3B923F9E2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4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0637F-FF05-0247-A079-F3B923F9E2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2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0637F-FF05-0247-A079-F3B923F9E2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2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halo Bar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002"/>
            <a:ext cx="9144000" cy="2060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BF70-E203-D942-B2F6-47B4F62E42C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6842"/>
            <a:ext cx="8229600" cy="570454"/>
          </a:xfrm>
          <a:prstGeom prst="rect">
            <a:avLst/>
          </a:prstGeom>
        </p:spPr>
        <p:txBody>
          <a:bodyPr/>
          <a:lstStyle>
            <a:lvl1pPr algn="ctr">
              <a:defRPr sz="3200" b="1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65075"/>
            <a:ext cx="8229600" cy="4175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143250"/>
            <a:ext cx="8229600" cy="329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 descr="QMC-SOH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20985"/>
            <a:ext cx="7315200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Page Bar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3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778"/>
            <a:ext cx="8229600" cy="570454"/>
          </a:xfrm>
          <a:prstGeom prst="rect">
            <a:avLst/>
          </a:prstGeom>
        </p:spPr>
        <p:txBody>
          <a:bodyPr/>
          <a:lstStyle>
            <a:lvl1pPr algn="ctr">
              <a:defRPr sz="2000" b="1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69948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"/>
                <a:cs typeface="Helvetica"/>
              </a:defRPr>
            </a:lvl1pPr>
            <a:lvl2pPr marL="457200" indent="0">
              <a:buNone/>
              <a:defRPr b="0" i="0">
                <a:latin typeface="Helvetica"/>
                <a:cs typeface="Helvetica"/>
              </a:defRPr>
            </a:lvl2pPr>
            <a:lvl3pPr>
              <a:defRPr sz="2400" b="0" i="0">
                <a:latin typeface="Helvetica"/>
                <a:cs typeface="Helvetica"/>
              </a:defRPr>
            </a:lvl3pPr>
            <a:lvl4pPr>
              <a:defRPr b="0" i="0">
                <a:latin typeface="Helvetica"/>
                <a:cs typeface="Helvetica"/>
              </a:defRPr>
            </a:lvl4pPr>
            <a:lvl5pPr>
              <a:defRPr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BF70-E203-D942-B2F6-47B4F62E42CB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QMC-SOH Sm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6398387"/>
            <a:ext cx="27432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9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ction Bar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855"/>
            <a:ext cx="9144000" cy="2066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3928" y="2266556"/>
            <a:ext cx="8410988" cy="890935"/>
          </a:xfrm>
          <a:prstGeom prst="rect">
            <a:avLst/>
          </a:prstGeom>
        </p:spPr>
        <p:txBody>
          <a:bodyPr anchor="t"/>
          <a:lstStyle>
            <a:lvl1pPr algn="ctr">
              <a:defRPr sz="3200" b="1" i="0" cap="none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BF70-E203-D942-B2F6-47B4F62E42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4013" y="4162933"/>
            <a:ext cx="8410903" cy="4285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 baseline="0"/>
            </a:lvl1pPr>
          </a:lstStyle>
          <a:p>
            <a:pPr lvl="0"/>
            <a:r>
              <a:rPr lang="en-US" dirty="0"/>
              <a:t>Section subtext or presenter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53928" y="4601452"/>
            <a:ext cx="8410988" cy="4050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Additional text</a:t>
            </a:r>
          </a:p>
        </p:txBody>
      </p:sp>
      <p:pic>
        <p:nvPicPr>
          <p:cNvPr id="9" name="Picture 8" descr="QMC-SOH Sm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6398387"/>
            <a:ext cx="27432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hal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halo Bar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250"/>
            <a:ext cx="9144000" cy="206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464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err="1"/>
              <a:t>Mahalo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BF70-E203-D942-B2F6-47B4F62E42C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QMC-SOH Sm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6398387"/>
            <a:ext cx="27432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8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6019A-5FEA-DB4F-BABD-CE84287E56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3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Care for</a:t>
            </a:r>
            <a:br>
              <a:rPr lang="en-US" dirty="0"/>
            </a:br>
            <a:r>
              <a:rPr lang="en-US" dirty="0"/>
              <a:t>Liver and Kidney Transplant Patients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A88471-3D02-4A25-BD10-937EDD1B850A}"/>
              </a:ext>
            </a:extLst>
          </p:cNvPr>
          <p:cNvSpPr/>
          <p:nvPr/>
        </p:nvSpPr>
        <p:spPr>
          <a:xfrm>
            <a:off x="4011066" y="3872753"/>
            <a:ext cx="4675734" cy="19747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Makoto Ogihara, MD</a:t>
            </a:r>
          </a:p>
          <a:p>
            <a:pPr algn="ctr"/>
            <a:r>
              <a:rPr lang="en-US" dirty="0"/>
              <a:t>Transplant Surgeon</a:t>
            </a:r>
          </a:p>
          <a:p>
            <a:pPr algn="ctr"/>
            <a:r>
              <a:rPr lang="en-US" dirty="0"/>
              <a:t>HIPAN 2019 Annual Conference</a:t>
            </a:r>
          </a:p>
          <a:p>
            <a:pPr algn="ctr"/>
            <a:r>
              <a:rPr lang="en-US" dirty="0"/>
              <a:t>September 30, 2019</a:t>
            </a:r>
          </a:p>
        </p:txBody>
      </p:sp>
    </p:spTree>
    <p:extLst>
      <p:ext uri="{BB962C8B-B14F-4D97-AF65-F5344CB8AC3E}">
        <p14:creationId xmlns:p14="http://schemas.microsoft.com/office/powerpoint/2010/main" val="2720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Common Transplant Medications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Immunosuppressants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Tacrolimus (</a:t>
            </a:r>
            <a:r>
              <a:rPr lang="en-US" sz="2400" dirty="0" err="1"/>
              <a:t>Prograf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Mycophenolate (</a:t>
            </a:r>
            <a:r>
              <a:rPr lang="en-US" sz="2400" dirty="0" err="1"/>
              <a:t>Cellcept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Steroid (Solumedrol)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Infection prophylaxis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Valganciclovir (</a:t>
            </a:r>
            <a:r>
              <a:rPr lang="en-US" sz="2400" dirty="0" err="1"/>
              <a:t>Valcyte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Sulfamethoxazole/TMP (Bactrim)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2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Who Needs Liver Transplant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17,000 patients on waitlist in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30 patients on waitlist in HI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Timing of liver transplant depends not on waiting time but on MELD score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MELD score ranges 6-40 (based on INR, Cr, </a:t>
            </a:r>
            <a:r>
              <a:rPr lang="en-US" sz="2400" dirty="0" err="1"/>
              <a:t>Bil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Causes of liver failure: alcohol, hepatitis B/C, NASH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How Liver Transplant is Done in 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D590E-BC1C-4173-AE5E-204DC69CB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13" y="713232"/>
            <a:ext cx="7616660" cy="60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2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Case Study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48 y/o part Hawaiian male disabled plumber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Heavy alcohol use and morbid obesity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Large-volume ascites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Encephalopathy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Listed for liver transplant with MELD 32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Admitted from a nursing home to QMC for spontaneous bacterial peritonitis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Complicated by hepatorenal syndrome, started on CRRT in ICU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7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Case Study 2, Chest X-ray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7E792-A2F5-4961-A1BC-AED335A4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99" y="627781"/>
            <a:ext cx="8249801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Case Study 2, Vitals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ABE21-83E9-4336-B214-2D149B89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780"/>
            <a:ext cx="9144000" cy="52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Case Study 2, I/O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EFA4C-F8C0-48F8-B894-3A54A4400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15"/>
          <a:stretch/>
        </p:blipFill>
        <p:spPr>
          <a:xfrm>
            <a:off x="161364" y="782239"/>
            <a:ext cx="8925992" cy="60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71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Unique Postop Course of Liver Transplant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With improving transplant liver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Mental status improves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Normotension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Normothermia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Bleeding decreases/stops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Stable urine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Hb/lactic acid/INR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Serious Complications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Immediate postop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Hemorrhage requiring re-exploration (10-15%)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Intermediate postop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Vascular thrombosis, most commonly hepatic artery (5-10%)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Late postop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Bile leak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Abscess, peritonitis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6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Case Study 2, Doppler 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FADDE-9498-437F-86AB-952F1AF6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789728"/>
            <a:ext cx="8125959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2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Needs Kidney Transplant?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700,000 patients on dialysis in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4,000 patients on dialysis in HI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90,000 patients on waitlist in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300 patients on waitlist in HI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Average waiting time in HI: 4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90% on hemodialysis (HD)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10% on peritoneal dialysis (PD)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Causes of renal failure: diabetes, hypertension (75%)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4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Case Study 2, ALT Trend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4FCF9C-7161-4B27-9948-FCC3A2C7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762"/>
            <a:ext cx="9144000" cy="59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76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Case Study 2, Bilirubin Trend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9A5BE-A599-47AE-BA73-CB06A5378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3232"/>
            <a:ext cx="82296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82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Common Transplant Medications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Immunosuppressants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Tacrolimus (</a:t>
            </a:r>
            <a:r>
              <a:rPr lang="en-US" sz="2400" dirty="0" err="1"/>
              <a:t>Prograf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Mycophenolate (</a:t>
            </a:r>
            <a:r>
              <a:rPr lang="en-US" sz="2400" dirty="0" err="1"/>
              <a:t>Cellcept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Steroid (Solumedrol)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Infection prophylaxis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Valganciclovir (</a:t>
            </a:r>
            <a:r>
              <a:rPr lang="en-US" sz="2400" dirty="0" err="1"/>
              <a:t>Valcyte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Sulfamethoxazole/TMP (Bactrim)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Nystatin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5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Take Home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9948"/>
            <a:ext cx="8229600" cy="4525963"/>
          </a:xfrm>
        </p:spPr>
        <p:txBody>
          <a:bodyPr/>
          <a:lstStyle/>
          <a:p>
            <a:r>
              <a:rPr lang="en-US" sz="2400" dirty="0"/>
              <a:t>Kidney Transplant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Usually hemodynamically stable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Hourly urine output, watch for sudden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Comorbidity (DM, HT, CAD)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Behaves as medical ICU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Liver Transplant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Hemorrhage is more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Drain output and hypotension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Behaves as surgical ICU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86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Kidney Transplant in 1954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herricktwinsoperation">
            <a:extLst>
              <a:ext uri="{FF2B5EF4-FFF2-40B4-BE49-F238E27FC236}">
                <a16:creationId xmlns:a16="http://schemas.microsoft.com/office/drawing/2014/main" id="{687848C3-A9C5-4493-A6E9-B9B61D585D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38" y="728283"/>
            <a:ext cx="9029044" cy="58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59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Liver Transplant Pioneers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FA0CEB-9C4D-49D8-ACD0-74796624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9988"/>
            <a:ext cx="8229600" cy="45259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52E61F-91E5-4C34-911D-72DB79EC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57516"/>
            <a:ext cx="8140588" cy="60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02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Transplant Surgeons in Hawaii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555A8E-A270-4544-9F9E-3E4B139F6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46" y="850570"/>
            <a:ext cx="8009907" cy="6007430"/>
          </a:xfrm>
        </p:spPr>
      </p:pic>
    </p:spTree>
    <p:extLst>
      <p:ext uri="{BB962C8B-B14F-4D97-AF65-F5344CB8AC3E}">
        <p14:creationId xmlns:p14="http://schemas.microsoft.com/office/powerpoint/2010/main" val="63150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How Kidney Transplant is Done in 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7B0121-0A0C-4768-8214-09BDAE45E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350" y="799945"/>
            <a:ext cx="8027299" cy="5557361"/>
          </a:xfrm>
        </p:spPr>
      </p:pic>
    </p:spTree>
    <p:extLst>
      <p:ext uri="{BB962C8B-B14F-4D97-AF65-F5344CB8AC3E}">
        <p14:creationId xmlns:p14="http://schemas.microsoft.com/office/powerpoint/2010/main" val="318861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Case Study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65 y/o Vietnamese male retired taxi driver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HD since 2012 due to lupus nephritis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S/p CABG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Deceased kidney transplant in May 2019</a:t>
            </a:r>
          </a:p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1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Case Study 1, Vitals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93060" y="4958282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62671D-158F-4209-AAC6-F25FA9D00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116" y="-400827"/>
            <a:ext cx="8864823" cy="72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Case Study 1, I/O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84259E-DB78-4214-965C-40C60BF37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69" y="833480"/>
            <a:ext cx="8650386" cy="60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2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Case Study 1, Creatinine Trend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EAE82E-6735-4914-812D-54F2B111D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4" y="912637"/>
            <a:ext cx="8631023" cy="58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Unique Postop Course of Kidney Transplant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Unpredictable urine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Replace UO with IVF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Avoid over or under-resuscitation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Transplant kidney depends on perfusion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Maintain MAP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Watch for hyperkalemia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Anemia (drop of Hb) is very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Recipient generally feels great with only mild discomfort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0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Unusual Serious Complications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04F5F-27BB-C74E-BCD0-EF5A7FBB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Postop hemorrhage: drain output, hypotension, swelling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Acute thrombosis of transplant renal artery: sudden cessation of brisk urine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Acute thrombosis of transplant renal vein: hematuria, decrease in urine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Ischemia of lower extremity of transplant kidney side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3A72A-0297-4067-9004-9C6042373DCB}"/>
              </a:ext>
            </a:extLst>
          </p:cNvPr>
          <p:cNvSpPr/>
          <p:nvPr/>
        </p:nvSpPr>
        <p:spPr>
          <a:xfrm>
            <a:off x="161364" y="5657316"/>
            <a:ext cx="3434763" cy="106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2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200" b="1" i="0" dirty="0" smtClean="0">
            <a:solidFill>
              <a:schemeClr val="bg1"/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546</Words>
  <Application>Microsoft Office PowerPoint</Application>
  <PresentationFormat>On-screen Show (4:3)</PresentationFormat>
  <Paragraphs>116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Helvetica</vt:lpstr>
      <vt:lpstr>Office Theme</vt:lpstr>
      <vt:lpstr>Postoperative Care for Liver and Kidney Transplant Patients</vt:lpstr>
      <vt:lpstr>Who Needs Kidney Transplant?</vt:lpstr>
      <vt:lpstr>How Kidney Transplant is Done in OR</vt:lpstr>
      <vt:lpstr>Case Study 1</vt:lpstr>
      <vt:lpstr>Case Study 1, Vitals</vt:lpstr>
      <vt:lpstr>Case Study 1, I/O</vt:lpstr>
      <vt:lpstr>Case Study 1, Creatinine Trend</vt:lpstr>
      <vt:lpstr>Unique Postop Course of Kidney Transplant</vt:lpstr>
      <vt:lpstr>Unusual Serious Complications</vt:lpstr>
      <vt:lpstr>Common Transplant Medications</vt:lpstr>
      <vt:lpstr>Who Needs Liver Transplant</vt:lpstr>
      <vt:lpstr>How Liver Transplant is Done in OR</vt:lpstr>
      <vt:lpstr>Case Study 2</vt:lpstr>
      <vt:lpstr>Case Study 2, Chest X-ray </vt:lpstr>
      <vt:lpstr>Case Study 2, Vitals</vt:lpstr>
      <vt:lpstr>Case Study 2, I/O </vt:lpstr>
      <vt:lpstr>Unique Postop Course of Liver Transplant</vt:lpstr>
      <vt:lpstr>Serious Complications</vt:lpstr>
      <vt:lpstr>Case Study 2, Doppler US</vt:lpstr>
      <vt:lpstr>Case Study 2, ALT Trend</vt:lpstr>
      <vt:lpstr>Case Study 2, Bilirubin Trend</vt:lpstr>
      <vt:lpstr>Common Transplant Medications</vt:lpstr>
      <vt:lpstr>Take Home Points</vt:lpstr>
      <vt:lpstr>First Kidney Transplant in 1954</vt:lpstr>
      <vt:lpstr>Liver Transplant Pioneers</vt:lpstr>
      <vt:lpstr>Transplant Surgeons in Hawaii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disobe</dc:creator>
  <cp:lastModifiedBy>Susan Castillejos</cp:lastModifiedBy>
  <cp:revision>67</cp:revision>
  <dcterms:created xsi:type="dcterms:W3CDTF">2016-09-20T19:57:16Z</dcterms:created>
  <dcterms:modified xsi:type="dcterms:W3CDTF">2019-10-02T04:39:41Z</dcterms:modified>
</cp:coreProperties>
</file>