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notesMasterIdLst>
    <p:notesMasterId r:id="rId39"/>
  </p:notesMasterIdLst>
  <p:sldIdLst>
    <p:sldId id="256" r:id="rId2"/>
    <p:sldId id="320" r:id="rId3"/>
    <p:sldId id="316" r:id="rId4"/>
    <p:sldId id="332" r:id="rId5"/>
    <p:sldId id="257" r:id="rId6"/>
    <p:sldId id="285" r:id="rId7"/>
    <p:sldId id="291" r:id="rId8"/>
    <p:sldId id="303" r:id="rId9"/>
    <p:sldId id="327" r:id="rId10"/>
    <p:sldId id="328" r:id="rId11"/>
    <p:sldId id="334" r:id="rId12"/>
    <p:sldId id="283" r:id="rId13"/>
    <p:sldId id="306" r:id="rId14"/>
    <p:sldId id="331" r:id="rId15"/>
    <p:sldId id="290" r:id="rId16"/>
    <p:sldId id="307" r:id="rId17"/>
    <p:sldId id="295" r:id="rId18"/>
    <p:sldId id="296" r:id="rId19"/>
    <p:sldId id="297" r:id="rId20"/>
    <p:sldId id="292" r:id="rId21"/>
    <p:sldId id="298" r:id="rId22"/>
    <p:sldId id="318" r:id="rId23"/>
    <p:sldId id="330" r:id="rId24"/>
    <p:sldId id="284" r:id="rId25"/>
    <p:sldId id="329" r:id="rId26"/>
    <p:sldId id="324" r:id="rId27"/>
    <p:sldId id="310" r:id="rId28"/>
    <p:sldId id="271" r:id="rId29"/>
    <p:sldId id="272" r:id="rId30"/>
    <p:sldId id="273" r:id="rId31"/>
    <p:sldId id="315" r:id="rId32"/>
    <p:sldId id="302" r:id="rId33"/>
    <p:sldId id="309" r:id="rId34"/>
    <p:sldId id="319" r:id="rId35"/>
    <p:sldId id="287" r:id="rId36"/>
    <p:sldId id="311" r:id="rId37"/>
    <p:sldId id="308"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2" d="100"/>
          <a:sy n="72" d="100"/>
        </p:scale>
        <p:origin x="1050" y="120"/>
      </p:cViewPr>
      <p:guideLst>
        <p:guide orient="horz" pos="2160"/>
        <p:guide pos="2880"/>
      </p:guideLst>
    </p:cSldViewPr>
  </p:slideViewPr>
  <p:notesTextViewPr>
    <p:cViewPr>
      <p:scale>
        <a:sx n="3" d="2"/>
        <a:sy n="3" d="2"/>
      </p:scale>
      <p:origin x="0" y="0"/>
    </p:cViewPr>
  </p:notesTextViewPr>
  <p:notesViewPr>
    <p:cSldViewPr>
      <p:cViewPr varScale="1">
        <p:scale>
          <a:sx n="67" d="100"/>
          <a:sy n="67" d="100"/>
        </p:scale>
        <p:origin x="-3312"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FC4964-3187-49CC-910D-48CD2FA7E028}" type="datetimeFigureOut">
              <a:rPr lang="en-US" smtClean="0"/>
              <a:t>9/2/2019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6AB0F3-FD19-4664-9ADD-C907260132F5}" type="slidenum">
              <a:rPr lang="en-US" smtClean="0"/>
              <a:t>‹#›</a:t>
            </a:fld>
            <a:endParaRPr lang="en-US"/>
          </a:p>
        </p:txBody>
      </p:sp>
    </p:spTree>
    <p:extLst>
      <p:ext uri="{BB962C8B-B14F-4D97-AF65-F5344CB8AC3E}">
        <p14:creationId xmlns:p14="http://schemas.microsoft.com/office/powerpoint/2010/main" val="2687902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6AB0F3-FD19-4664-9ADD-C907260132F5}" type="slidenum">
              <a:rPr lang="en-US" smtClean="0"/>
              <a:t>1</a:t>
            </a:fld>
            <a:endParaRPr lang="en-US"/>
          </a:p>
        </p:txBody>
      </p:sp>
    </p:spTree>
    <p:extLst>
      <p:ext uri="{BB962C8B-B14F-4D97-AF65-F5344CB8AC3E}">
        <p14:creationId xmlns:p14="http://schemas.microsoft.com/office/powerpoint/2010/main" val="3874296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6AB0F3-FD19-4664-9ADD-C907260132F5}" type="slidenum">
              <a:rPr lang="en-US" smtClean="0"/>
              <a:t>13</a:t>
            </a:fld>
            <a:endParaRPr lang="en-US"/>
          </a:p>
        </p:txBody>
      </p:sp>
    </p:spTree>
    <p:extLst>
      <p:ext uri="{BB962C8B-B14F-4D97-AF65-F5344CB8AC3E}">
        <p14:creationId xmlns:p14="http://schemas.microsoft.com/office/powerpoint/2010/main" val="977866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Promotes</a:t>
            </a:r>
            <a:r>
              <a:rPr lang="en-US" baseline="0" dirty="0" smtClean="0"/>
              <a:t> </a:t>
            </a:r>
            <a:r>
              <a:rPr lang="en-US" dirty="0" smtClean="0"/>
              <a:t>Wellbeing and social engagement:</a:t>
            </a:r>
          </a:p>
          <a:p>
            <a:pPr>
              <a:buFont typeface="Arial" panose="020B0604020202020204" pitchFamily="34" charset="0"/>
              <a:buChar char="•"/>
            </a:pPr>
            <a:r>
              <a:rPr lang="en-US" dirty="0" smtClean="0"/>
              <a:t>Helps recover from stress</a:t>
            </a:r>
          </a:p>
          <a:p>
            <a:pPr>
              <a:buFont typeface="Arial" panose="020B0604020202020204" pitchFamily="34" charset="0"/>
              <a:buChar char="•"/>
            </a:pPr>
            <a:r>
              <a:rPr lang="en-US" dirty="0" smtClean="0"/>
              <a:t>Combo of oxytocin and dopamine – desire to connect and dampened fear Reduces implicit bias</a:t>
            </a:r>
          </a:p>
          <a:p>
            <a:pPr>
              <a:buFont typeface="Arial" panose="020B0604020202020204" pitchFamily="34" charset="0"/>
              <a:buChar char="•"/>
            </a:pPr>
            <a:r>
              <a:rPr lang="en-US" dirty="0" smtClean="0"/>
              <a:t>Increases potential for meaningful experiences</a:t>
            </a:r>
          </a:p>
          <a:p>
            <a:pPr>
              <a:buFont typeface="Arial" panose="020B0604020202020204" pitchFamily="34" charset="0"/>
              <a:buChar char="•"/>
            </a:pPr>
            <a:endParaRPr lang="en-US" dirty="0" smtClean="0"/>
          </a:p>
          <a:p>
            <a:pPr>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C6AB0F3-FD19-4664-9ADD-C907260132F5}" type="slidenum">
              <a:rPr lang="en-US" smtClean="0"/>
              <a:t>14</a:t>
            </a:fld>
            <a:endParaRPr lang="en-US"/>
          </a:p>
        </p:txBody>
      </p:sp>
    </p:spTree>
    <p:extLst>
      <p:ext uri="{BB962C8B-B14F-4D97-AF65-F5344CB8AC3E}">
        <p14:creationId xmlns:p14="http://schemas.microsoft.com/office/powerpoint/2010/main" val="2476241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Compassion is an unfolding process in our minds and in our bodies that is in response to pain or suffering.   Compassion begins when we become aware of suffering (either another person’s or our own suffering.</a:t>
            </a:r>
          </a:p>
          <a:p>
            <a:pPr marL="0" indent="0">
              <a:buNone/>
            </a:pPr>
            <a:r>
              <a:rPr lang="en-US" dirty="0" smtClean="0"/>
              <a:t>As compassion unfolds, we have a sense of sharing in or being affected in some ways by the suffering – may feel a sense of distress.</a:t>
            </a:r>
          </a:p>
          <a:p>
            <a:pPr marL="0" indent="0">
              <a:buNone/>
            </a:pPr>
            <a:endParaRPr lang="en-US" dirty="0" smtClean="0"/>
          </a:p>
          <a:p>
            <a:pPr marL="0" indent="0">
              <a:buNone/>
            </a:pPr>
            <a:r>
              <a:rPr lang="en-US" dirty="0" smtClean="0"/>
              <a:t>After the distress we feel a growing sense of connection, care, love or kindness toward the one who is suffering – so that we will stay, (rather than run away) and a desire to relieve the suffering  and a wish that the person who is suffering could know peace, courage, hope, connection support.</a:t>
            </a:r>
          </a:p>
          <a:p>
            <a:pPr marL="0" indent="0">
              <a:buNone/>
            </a:pPr>
            <a:r>
              <a:rPr lang="en-US" dirty="0" smtClean="0"/>
              <a:t>A willingness to respond so that we might relieve the suffering.  </a:t>
            </a:r>
          </a:p>
          <a:p>
            <a:pPr marL="0" indent="0">
              <a:buNone/>
            </a:pPr>
            <a:endParaRPr lang="en-US" dirty="0" smtClean="0"/>
          </a:p>
          <a:p>
            <a:pPr marL="0" indent="0">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6C6AB0F3-FD19-4664-9ADD-C907260132F5}" type="slidenum">
              <a:rPr lang="en-US" smtClean="0"/>
              <a:t>15</a:t>
            </a:fld>
            <a:endParaRPr lang="en-US"/>
          </a:p>
        </p:txBody>
      </p:sp>
    </p:spTree>
    <p:extLst>
      <p:ext uri="{BB962C8B-B14F-4D97-AF65-F5344CB8AC3E}">
        <p14:creationId xmlns:p14="http://schemas.microsoft.com/office/powerpoint/2010/main" val="505339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6AB0F3-FD19-4664-9ADD-C907260132F5}" type="slidenum">
              <a:rPr lang="en-US" smtClean="0"/>
              <a:t>16</a:t>
            </a:fld>
            <a:endParaRPr lang="en-US"/>
          </a:p>
        </p:txBody>
      </p:sp>
    </p:spTree>
    <p:extLst>
      <p:ext uri="{BB962C8B-B14F-4D97-AF65-F5344CB8AC3E}">
        <p14:creationId xmlns:p14="http://schemas.microsoft.com/office/powerpoint/2010/main" val="3771595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6AB0F3-FD19-4664-9ADD-C907260132F5}" type="slidenum">
              <a:rPr lang="en-US" smtClean="0"/>
              <a:t>17</a:t>
            </a:fld>
            <a:endParaRPr lang="en-US"/>
          </a:p>
        </p:txBody>
      </p:sp>
    </p:spTree>
    <p:extLst>
      <p:ext uri="{BB962C8B-B14F-4D97-AF65-F5344CB8AC3E}">
        <p14:creationId xmlns:p14="http://schemas.microsoft.com/office/powerpoint/2010/main" val="2694093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6AB0F3-FD19-4664-9ADD-C907260132F5}" type="slidenum">
              <a:rPr lang="en-US" smtClean="0"/>
              <a:t>18</a:t>
            </a:fld>
            <a:endParaRPr lang="en-US"/>
          </a:p>
        </p:txBody>
      </p:sp>
    </p:spTree>
    <p:extLst>
      <p:ext uri="{BB962C8B-B14F-4D97-AF65-F5344CB8AC3E}">
        <p14:creationId xmlns:p14="http://schemas.microsoft.com/office/powerpoint/2010/main" val="26236877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6AB0F3-FD19-4664-9ADD-C907260132F5}" type="slidenum">
              <a:rPr lang="en-US" smtClean="0"/>
              <a:t>19</a:t>
            </a:fld>
            <a:endParaRPr lang="en-US"/>
          </a:p>
        </p:txBody>
      </p:sp>
    </p:spTree>
    <p:extLst>
      <p:ext uri="{BB962C8B-B14F-4D97-AF65-F5344CB8AC3E}">
        <p14:creationId xmlns:p14="http://schemas.microsoft.com/office/powerpoint/2010/main" val="12870601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6AB0F3-FD19-4664-9ADD-C907260132F5}" type="slidenum">
              <a:rPr lang="en-US" smtClean="0"/>
              <a:t>20</a:t>
            </a:fld>
            <a:endParaRPr lang="en-US"/>
          </a:p>
        </p:txBody>
      </p:sp>
    </p:spTree>
    <p:extLst>
      <p:ext uri="{BB962C8B-B14F-4D97-AF65-F5344CB8AC3E}">
        <p14:creationId xmlns:p14="http://schemas.microsoft.com/office/powerpoint/2010/main" val="413559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6AB0F3-FD19-4664-9ADD-C907260132F5}" type="slidenum">
              <a:rPr lang="en-US" smtClean="0"/>
              <a:t>21</a:t>
            </a:fld>
            <a:endParaRPr lang="en-US"/>
          </a:p>
        </p:txBody>
      </p:sp>
    </p:spTree>
    <p:extLst>
      <p:ext uri="{BB962C8B-B14F-4D97-AF65-F5344CB8AC3E}">
        <p14:creationId xmlns:p14="http://schemas.microsoft.com/office/powerpoint/2010/main" val="42484947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6AB0F3-FD19-4664-9ADD-C907260132F5}" type="slidenum">
              <a:rPr lang="en-US" smtClean="0"/>
              <a:t>22</a:t>
            </a:fld>
            <a:endParaRPr lang="en-US"/>
          </a:p>
        </p:txBody>
      </p:sp>
    </p:spTree>
    <p:extLst>
      <p:ext uri="{BB962C8B-B14F-4D97-AF65-F5344CB8AC3E}">
        <p14:creationId xmlns:p14="http://schemas.microsoft.com/office/powerpoint/2010/main" val="2332654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Compassion interrupts fear circuitry – many or most of you don’t know me and even if you do know me perhaps you don’t know that I’m very afraid of giving talks to large groups of people in public and have considered whether or not I should have an emesis basin hidden somewhere easily accessible.</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Thank goodness – compassion interrupts the fear circuitry in my brain</a:t>
            </a:r>
            <a:endParaRPr lang="en-US" b="0" dirty="0" smtClean="0">
              <a:effectLst/>
            </a:endParaRPr>
          </a:p>
          <a:p>
            <a:pPr rtl="0"/>
            <a:r>
              <a:rPr lang="en-US" sz="1200" b="0" i="0" u="none" strike="noStrike" kern="1200" dirty="0" smtClean="0">
                <a:solidFill>
                  <a:schemeClr val="tx1"/>
                </a:solidFill>
                <a:effectLst/>
                <a:latin typeface="+mn-lt"/>
                <a:ea typeface="+mn-ea"/>
                <a:cs typeface="+mn-cs"/>
              </a:rPr>
              <a:t>– AND INTERRUPT THE FEAR CIRCUITRY.</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My respect for (health care providers) is both personal and profession.  Professionally I have been involved on health care teams for more than 30 years now.  I’ve noticed the way you care, how hard you work, the sacrifices you make, I’ve heard so often from nurses who say they deliberately don’t drink water during a shift, so they won’t have to stop and pee.</a:t>
            </a:r>
            <a:endParaRPr lang="en-US" b="0" dirty="0" smtClean="0">
              <a:effectLst/>
            </a:endParaRPr>
          </a:p>
          <a:p>
            <a:pPr rtl="0"/>
            <a:r>
              <a:rPr lang="en-US" b="0" dirty="0" smtClean="0">
                <a:effectLst/>
              </a:rPr>
              <a:t/>
            </a:r>
            <a:br>
              <a:rPr lang="en-US" b="0" dirty="0" smtClean="0">
                <a:effectLst/>
              </a:rPr>
            </a:br>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When I focus on my deep respect for your profession.  I’m not afraid to be here with you today. Instead, my desire to share this empowering information with you in support of your own sustainable health – and to increase the potential that you will be nourished by your work rather than drained.  My desire to support you so you can continue to do your very important work in a sustainable healthy way – that brings meaning and even joy in caring - overrides my fear. Is so much more important than my fear. So here I stand – emesis basin less and very honored to be in the presence of so many important valued necessary team members.  May I begin with a heartfelt THANK you for all the important work that you do.</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6C6AB0F3-FD19-4664-9ADD-C907260132F5}" type="slidenum">
              <a:rPr lang="en-US" smtClean="0"/>
              <a:t>2</a:t>
            </a:fld>
            <a:endParaRPr lang="en-US"/>
          </a:p>
        </p:txBody>
      </p:sp>
    </p:spTree>
    <p:extLst>
      <p:ext uri="{BB962C8B-B14F-4D97-AF65-F5344CB8AC3E}">
        <p14:creationId xmlns:p14="http://schemas.microsoft.com/office/powerpoint/2010/main" val="23708073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6AB0F3-FD19-4664-9ADD-C907260132F5}" type="slidenum">
              <a:rPr lang="en-US" smtClean="0"/>
              <a:t>24</a:t>
            </a:fld>
            <a:endParaRPr lang="en-US"/>
          </a:p>
        </p:txBody>
      </p:sp>
    </p:spTree>
    <p:extLst>
      <p:ext uri="{BB962C8B-B14F-4D97-AF65-F5344CB8AC3E}">
        <p14:creationId xmlns:p14="http://schemas.microsoft.com/office/powerpoint/2010/main" val="10094404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6AB0F3-FD19-4664-9ADD-C907260132F5}" type="slidenum">
              <a:rPr lang="en-US" smtClean="0"/>
              <a:t>27</a:t>
            </a:fld>
            <a:endParaRPr lang="en-US"/>
          </a:p>
        </p:txBody>
      </p:sp>
    </p:spTree>
    <p:extLst>
      <p:ext uri="{BB962C8B-B14F-4D97-AF65-F5344CB8AC3E}">
        <p14:creationId xmlns:p14="http://schemas.microsoft.com/office/powerpoint/2010/main" val="24616558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6AB0F3-FD19-4664-9ADD-C907260132F5}" type="slidenum">
              <a:rPr lang="en-US" smtClean="0"/>
              <a:t>28</a:t>
            </a:fld>
            <a:endParaRPr lang="en-US"/>
          </a:p>
        </p:txBody>
      </p:sp>
    </p:spTree>
    <p:extLst>
      <p:ext uri="{BB962C8B-B14F-4D97-AF65-F5344CB8AC3E}">
        <p14:creationId xmlns:p14="http://schemas.microsoft.com/office/powerpoint/2010/main" val="7959778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6AB0F3-FD19-4664-9ADD-C907260132F5}" type="slidenum">
              <a:rPr lang="en-US" smtClean="0"/>
              <a:t>29</a:t>
            </a:fld>
            <a:endParaRPr lang="en-US"/>
          </a:p>
        </p:txBody>
      </p:sp>
    </p:spTree>
    <p:extLst>
      <p:ext uri="{BB962C8B-B14F-4D97-AF65-F5344CB8AC3E}">
        <p14:creationId xmlns:p14="http://schemas.microsoft.com/office/powerpoint/2010/main" val="4578986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6AB0F3-FD19-4664-9ADD-C907260132F5}" type="slidenum">
              <a:rPr lang="en-US" smtClean="0"/>
              <a:t>30</a:t>
            </a:fld>
            <a:endParaRPr lang="en-US"/>
          </a:p>
        </p:txBody>
      </p:sp>
    </p:spTree>
    <p:extLst>
      <p:ext uri="{BB962C8B-B14F-4D97-AF65-F5344CB8AC3E}">
        <p14:creationId xmlns:p14="http://schemas.microsoft.com/office/powerpoint/2010/main" val="32493453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6AB0F3-FD19-4664-9ADD-C907260132F5}" type="slidenum">
              <a:rPr lang="en-US" smtClean="0"/>
              <a:t>31</a:t>
            </a:fld>
            <a:endParaRPr lang="en-US"/>
          </a:p>
        </p:txBody>
      </p:sp>
    </p:spTree>
    <p:extLst>
      <p:ext uri="{BB962C8B-B14F-4D97-AF65-F5344CB8AC3E}">
        <p14:creationId xmlns:p14="http://schemas.microsoft.com/office/powerpoint/2010/main" val="26915950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6AB0F3-FD19-4664-9ADD-C907260132F5}" type="slidenum">
              <a:rPr lang="en-US" smtClean="0"/>
              <a:t>32</a:t>
            </a:fld>
            <a:endParaRPr lang="en-US"/>
          </a:p>
        </p:txBody>
      </p:sp>
    </p:spTree>
    <p:extLst>
      <p:ext uri="{BB962C8B-B14F-4D97-AF65-F5344CB8AC3E}">
        <p14:creationId xmlns:p14="http://schemas.microsoft.com/office/powerpoint/2010/main" val="21925931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6AB0F3-FD19-4664-9ADD-C907260132F5}" type="slidenum">
              <a:rPr lang="en-US" smtClean="0"/>
              <a:t>33</a:t>
            </a:fld>
            <a:endParaRPr lang="en-US"/>
          </a:p>
        </p:txBody>
      </p:sp>
    </p:spTree>
    <p:extLst>
      <p:ext uri="{BB962C8B-B14F-4D97-AF65-F5344CB8AC3E}">
        <p14:creationId xmlns:p14="http://schemas.microsoft.com/office/powerpoint/2010/main" val="28269880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6AB0F3-FD19-4664-9ADD-C907260132F5}" type="slidenum">
              <a:rPr lang="en-US" smtClean="0"/>
              <a:t>35</a:t>
            </a:fld>
            <a:endParaRPr lang="en-US"/>
          </a:p>
        </p:txBody>
      </p:sp>
    </p:spTree>
    <p:extLst>
      <p:ext uri="{BB962C8B-B14F-4D97-AF65-F5344CB8AC3E}">
        <p14:creationId xmlns:p14="http://schemas.microsoft.com/office/powerpoint/2010/main" val="34137080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6AB0F3-FD19-4664-9ADD-C907260132F5}" type="slidenum">
              <a:rPr lang="en-US" smtClean="0"/>
              <a:t>36</a:t>
            </a:fld>
            <a:endParaRPr lang="en-US"/>
          </a:p>
        </p:txBody>
      </p:sp>
    </p:spTree>
    <p:extLst>
      <p:ext uri="{BB962C8B-B14F-4D97-AF65-F5344CB8AC3E}">
        <p14:creationId xmlns:p14="http://schemas.microsoft.com/office/powerpoint/2010/main" val="3525102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6AB0F3-FD19-4664-9ADD-C907260132F5}" type="slidenum">
              <a:rPr lang="en-US" smtClean="0"/>
              <a:t>3</a:t>
            </a:fld>
            <a:endParaRPr lang="en-US"/>
          </a:p>
        </p:txBody>
      </p:sp>
    </p:spTree>
    <p:extLst>
      <p:ext uri="{BB962C8B-B14F-4D97-AF65-F5344CB8AC3E}">
        <p14:creationId xmlns:p14="http://schemas.microsoft.com/office/powerpoint/2010/main" val="9044705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6AB0F3-FD19-4664-9ADD-C907260132F5}" type="slidenum">
              <a:rPr lang="en-US" smtClean="0"/>
              <a:t>37</a:t>
            </a:fld>
            <a:endParaRPr lang="en-US"/>
          </a:p>
        </p:txBody>
      </p:sp>
    </p:spTree>
    <p:extLst>
      <p:ext uri="{BB962C8B-B14F-4D97-AF65-F5344CB8AC3E}">
        <p14:creationId xmlns:p14="http://schemas.microsoft.com/office/powerpoint/2010/main" val="3860020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6AB0F3-FD19-4664-9ADD-C907260132F5}" type="slidenum">
              <a:rPr lang="en-US" smtClean="0"/>
              <a:t>4</a:t>
            </a:fld>
            <a:endParaRPr lang="en-US"/>
          </a:p>
        </p:txBody>
      </p:sp>
    </p:spTree>
    <p:extLst>
      <p:ext uri="{BB962C8B-B14F-4D97-AF65-F5344CB8AC3E}">
        <p14:creationId xmlns:p14="http://schemas.microsoft.com/office/powerpoint/2010/main" val="2866217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6AB0F3-FD19-4664-9ADD-C907260132F5}" type="slidenum">
              <a:rPr lang="en-US" smtClean="0"/>
              <a:t>5</a:t>
            </a:fld>
            <a:endParaRPr lang="en-US"/>
          </a:p>
        </p:txBody>
      </p:sp>
    </p:spTree>
    <p:extLst>
      <p:ext uri="{BB962C8B-B14F-4D97-AF65-F5344CB8AC3E}">
        <p14:creationId xmlns:p14="http://schemas.microsoft.com/office/powerpoint/2010/main" val="1437277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6AB0F3-FD19-4664-9ADD-C907260132F5}" type="slidenum">
              <a:rPr lang="en-US" smtClean="0"/>
              <a:t>6</a:t>
            </a:fld>
            <a:endParaRPr lang="en-US"/>
          </a:p>
        </p:txBody>
      </p:sp>
    </p:spTree>
    <p:extLst>
      <p:ext uri="{BB962C8B-B14F-4D97-AF65-F5344CB8AC3E}">
        <p14:creationId xmlns:p14="http://schemas.microsoft.com/office/powerpoint/2010/main" val="252904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6AB0F3-FD19-4664-9ADD-C907260132F5}" type="slidenum">
              <a:rPr lang="en-US" smtClean="0"/>
              <a:t>7</a:t>
            </a:fld>
            <a:endParaRPr lang="en-US"/>
          </a:p>
        </p:txBody>
      </p:sp>
    </p:spTree>
    <p:extLst>
      <p:ext uri="{BB962C8B-B14F-4D97-AF65-F5344CB8AC3E}">
        <p14:creationId xmlns:p14="http://schemas.microsoft.com/office/powerpoint/2010/main" val="2274136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6AB0F3-FD19-4664-9ADD-C907260132F5}" type="slidenum">
              <a:rPr lang="en-US" smtClean="0"/>
              <a:t>8</a:t>
            </a:fld>
            <a:endParaRPr lang="en-US"/>
          </a:p>
        </p:txBody>
      </p:sp>
    </p:spTree>
    <p:extLst>
      <p:ext uri="{BB962C8B-B14F-4D97-AF65-F5344CB8AC3E}">
        <p14:creationId xmlns:p14="http://schemas.microsoft.com/office/powerpoint/2010/main" val="589165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6AB0F3-FD19-4664-9ADD-C907260132F5}" type="slidenum">
              <a:rPr lang="en-US" smtClean="0"/>
              <a:t>12</a:t>
            </a:fld>
            <a:endParaRPr lang="en-US"/>
          </a:p>
        </p:txBody>
      </p:sp>
    </p:spTree>
    <p:extLst>
      <p:ext uri="{BB962C8B-B14F-4D97-AF65-F5344CB8AC3E}">
        <p14:creationId xmlns:p14="http://schemas.microsoft.com/office/powerpoint/2010/main" val="4216985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BDB5B04-AF1F-4E84-A987-2100DE2848C0}" type="datetimeFigureOut">
              <a:rPr lang="en-US" smtClean="0"/>
              <a:t>9/2/2019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6692F-E4E6-484F-9B4C-6BAFB4ACFF33}" type="slidenum">
              <a:rPr lang="en-US" smtClean="0"/>
              <a:t>‹#›</a:t>
            </a:fld>
            <a:endParaRPr lang="en-US"/>
          </a:p>
        </p:txBody>
      </p:sp>
    </p:spTree>
    <p:extLst>
      <p:ext uri="{BB962C8B-B14F-4D97-AF65-F5344CB8AC3E}">
        <p14:creationId xmlns:p14="http://schemas.microsoft.com/office/powerpoint/2010/main" val="1029779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DB5B04-AF1F-4E84-A987-2100DE2848C0}" type="datetimeFigureOut">
              <a:rPr lang="en-US" smtClean="0"/>
              <a:t>9/2/2019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6692F-E4E6-484F-9B4C-6BAFB4ACFF33}" type="slidenum">
              <a:rPr lang="en-US" smtClean="0"/>
              <a:t>‹#›</a:t>
            </a:fld>
            <a:endParaRPr lang="en-US"/>
          </a:p>
        </p:txBody>
      </p:sp>
    </p:spTree>
    <p:extLst>
      <p:ext uri="{BB962C8B-B14F-4D97-AF65-F5344CB8AC3E}">
        <p14:creationId xmlns:p14="http://schemas.microsoft.com/office/powerpoint/2010/main" val="940216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BDB5B04-AF1F-4E84-A987-2100DE2848C0}" type="datetimeFigureOut">
              <a:rPr lang="en-US" smtClean="0"/>
              <a:t>9/2/2019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6692F-E4E6-484F-9B4C-6BAFB4ACFF33}" type="slidenum">
              <a:rPr lang="en-US" smtClean="0"/>
              <a:t>‹#›</a:t>
            </a:fld>
            <a:endParaRPr lang="en-US"/>
          </a:p>
        </p:txBody>
      </p:sp>
    </p:spTree>
    <p:extLst>
      <p:ext uri="{BB962C8B-B14F-4D97-AF65-F5344CB8AC3E}">
        <p14:creationId xmlns:p14="http://schemas.microsoft.com/office/powerpoint/2010/main" val="39943736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BDB5B04-AF1F-4E84-A987-2100DE2848C0}" type="datetimeFigureOut">
              <a:rPr lang="en-US" smtClean="0"/>
              <a:t>9/2/2019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6692F-E4E6-484F-9B4C-6BAFB4ACFF33}" type="slidenum">
              <a:rPr lang="en-US" smtClean="0"/>
              <a:t>‹#›</a:t>
            </a:fld>
            <a:endParaRPr lang="en-US"/>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2826916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DB5B04-AF1F-4E84-A987-2100DE2848C0}" type="datetimeFigureOut">
              <a:rPr lang="en-US" smtClean="0"/>
              <a:t>9/2/2019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6692F-E4E6-484F-9B4C-6BAFB4ACFF33}" type="slidenum">
              <a:rPr lang="en-US" smtClean="0"/>
              <a:t>‹#›</a:t>
            </a:fld>
            <a:endParaRPr lang="en-US"/>
          </a:p>
        </p:txBody>
      </p:sp>
    </p:spTree>
    <p:extLst>
      <p:ext uri="{BB962C8B-B14F-4D97-AF65-F5344CB8AC3E}">
        <p14:creationId xmlns:p14="http://schemas.microsoft.com/office/powerpoint/2010/main" val="1903222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BDB5B04-AF1F-4E84-A987-2100DE2848C0}" type="datetimeFigureOut">
              <a:rPr lang="en-US" smtClean="0"/>
              <a:t>9/2/2019</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6692F-E4E6-484F-9B4C-6BAFB4ACFF33}" type="slidenum">
              <a:rPr lang="en-US" smtClean="0"/>
              <a:t>‹#›</a:t>
            </a:fld>
            <a:endParaRPr lang="en-US"/>
          </a:p>
        </p:txBody>
      </p:sp>
    </p:spTree>
    <p:extLst>
      <p:ext uri="{BB962C8B-B14F-4D97-AF65-F5344CB8AC3E}">
        <p14:creationId xmlns:p14="http://schemas.microsoft.com/office/powerpoint/2010/main" val="4019840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BDB5B04-AF1F-4E84-A987-2100DE2848C0}" type="datetimeFigureOut">
              <a:rPr lang="en-US" smtClean="0"/>
              <a:t>9/2/2019</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6692F-E4E6-484F-9B4C-6BAFB4ACFF33}" type="slidenum">
              <a:rPr lang="en-US" smtClean="0"/>
              <a:t>‹#›</a:t>
            </a:fld>
            <a:endParaRPr lang="en-US"/>
          </a:p>
        </p:txBody>
      </p:sp>
    </p:spTree>
    <p:extLst>
      <p:ext uri="{BB962C8B-B14F-4D97-AF65-F5344CB8AC3E}">
        <p14:creationId xmlns:p14="http://schemas.microsoft.com/office/powerpoint/2010/main" val="22142477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DB5B04-AF1F-4E84-A987-2100DE2848C0}" type="datetimeFigureOut">
              <a:rPr lang="en-US" smtClean="0"/>
              <a:t>9/2/2019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6692F-E4E6-484F-9B4C-6BAFB4ACFF33}" type="slidenum">
              <a:rPr lang="en-US" smtClean="0"/>
              <a:t>‹#›</a:t>
            </a:fld>
            <a:endParaRPr lang="en-US"/>
          </a:p>
        </p:txBody>
      </p:sp>
    </p:spTree>
    <p:extLst>
      <p:ext uri="{BB962C8B-B14F-4D97-AF65-F5344CB8AC3E}">
        <p14:creationId xmlns:p14="http://schemas.microsoft.com/office/powerpoint/2010/main" val="6159337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DB5B04-AF1F-4E84-A987-2100DE2848C0}" type="datetimeFigureOut">
              <a:rPr lang="en-US" smtClean="0"/>
              <a:t>9/2/2019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6692F-E4E6-484F-9B4C-6BAFB4ACFF33}" type="slidenum">
              <a:rPr lang="en-US" smtClean="0"/>
              <a:t>‹#›</a:t>
            </a:fld>
            <a:endParaRPr lang="en-US"/>
          </a:p>
        </p:txBody>
      </p:sp>
    </p:spTree>
    <p:extLst>
      <p:ext uri="{BB962C8B-B14F-4D97-AF65-F5344CB8AC3E}">
        <p14:creationId xmlns:p14="http://schemas.microsoft.com/office/powerpoint/2010/main" val="3336291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BBDB5B04-AF1F-4E84-A987-2100DE2848C0}" type="datetimeFigureOut">
              <a:rPr lang="en-US" smtClean="0"/>
              <a:t>9/2/2019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6692F-E4E6-484F-9B4C-6BAFB4ACFF33}" type="slidenum">
              <a:rPr lang="en-US" smtClean="0"/>
              <a:t>‹#›</a:t>
            </a:fld>
            <a:endParaRPr lang="en-US"/>
          </a:p>
        </p:txBody>
      </p:sp>
    </p:spTree>
    <p:extLst>
      <p:ext uri="{BB962C8B-B14F-4D97-AF65-F5344CB8AC3E}">
        <p14:creationId xmlns:p14="http://schemas.microsoft.com/office/powerpoint/2010/main" val="3904366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DB5B04-AF1F-4E84-A987-2100DE2848C0}" type="datetimeFigureOut">
              <a:rPr lang="en-US" smtClean="0"/>
              <a:t>9/2/2019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6692F-E4E6-484F-9B4C-6BAFB4ACFF33}" type="slidenum">
              <a:rPr lang="en-US" smtClean="0"/>
              <a:t>‹#›</a:t>
            </a:fld>
            <a:endParaRPr lang="en-US"/>
          </a:p>
        </p:txBody>
      </p:sp>
    </p:spTree>
    <p:extLst>
      <p:ext uri="{BB962C8B-B14F-4D97-AF65-F5344CB8AC3E}">
        <p14:creationId xmlns:p14="http://schemas.microsoft.com/office/powerpoint/2010/main" val="1344888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BDB5B04-AF1F-4E84-A987-2100DE2848C0}" type="datetimeFigureOut">
              <a:rPr lang="en-US" smtClean="0"/>
              <a:t>9/2/2019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6692F-E4E6-484F-9B4C-6BAFB4ACFF33}" type="slidenum">
              <a:rPr lang="en-US" smtClean="0"/>
              <a:t>‹#›</a:t>
            </a:fld>
            <a:endParaRPr lang="en-US"/>
          </a:p>
        </p:txBody>
      </p:sp>
    </p:spTree>
    <p:extLst>
      <p:ext uri="{BB962C8B-B14F-4D97-AF65-F5344CB8AC3E}">
        <p14:creationId xmlns:p14="http://schemas.microsoft.com/office/powerpoint/2010/main" val="2064992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BDB5B04-AF1F-4E84-A987-2100DE2848C0}" type="datetimeFigureOut">
              <a:rPr lang="en-US" smtClean="0"/>
              <a:t>9/2/2019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86692F-E4E6-484F-9B4C-6BAFB4ACFF33}" type="slidenum">
              <a:rPr lang="en-US" smtClean="0"/>
              <a:t>‹#›</a:t>
            </a:fld>
            <a:endParaRPr lang="en-US"/>
          </a:p>
        </p:txBody>
      </p:sp>
    </p:spTree>
    <p:extLst>
      <p:ext uri="{BB962C8B-B14F-4D97-AF65-F5344CB8AC3E}">
        <p14:creationId xmlns:p14="http://schemas.microsoft.com/office/powerpoint/2010/main" val="4104295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BBDB5B04-AF1F-4E84-A987-2100DE2848C0}" type="datetimeFigureOut">
              <a:rPr lang="en-US" smtClean="0"/>
              <a:t>9/2/2019</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D486692F-E4E6-484F-9B4C-6BAFB4ACFF33}" type="slidenum">
              <a:rPr lang="en-US" smtClean="0"/>
              <a:t>‹#›</a:t>
            </a:fld>
            <a:endParaRPr lang="en-US"/>
          </a:p>
        </p:txBody>
      </p:sp>
    </p:spTree>
    <p:extLst>
      <p:ext uri="{BB962C8B-B14F-4D97-AF65-F5344CB8AC3E}">
        <p14:creationId xmlns:p14="http://schemas.microsoft.com/office/powerpoint/2010/main" val="1189289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BDB5B04-AF1F-4E84-A987-2100DE2848C0}" type="datetimeFigureOut">
              <a:rPr lang="en-US" smtClean="0"/>
              <a:t>9/2/2019</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D486692F-E4E6-484F-9B4C-6BAFB4ACFF33}" type="slidenum">
              <a:rPr lang="en-US" smtClean="0"/>
              <a:t>‹#›</a:t>
            </a:fld>
            <a:endParaRPr lang="en-US"/>
          </a:p>
        </p:txBody>
      </p:sp>
    </p:spTree>
    <p:extLst>
      <p:ext uri="{BB962C8B-B14F-4D97-AF65-F5344CB8AC3E}">
        <p14:creationId xmlns:p14="http://schemas.microsoft.com/office/powerpoint/2010/main" val="162450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BBDB5B04-AF1F-4E84-A987-2100DE2848C0}" type="datetimeFigureOut">
              <a:rPr lang="en-US" smtClean="0"/>
              <a:t>9/2/2019</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D486692F-E4E6-484F-9B4C-6BAFB4ACFF33}" type="slidenum">
              <a:rPr lang="en-US" smtClean="0"/>
              <a:t>‹#›</a:t>
            </a:fld>
            <a:endParaRPr lang="en-US"/>
          </a:p>
        </p:txBody>
      </p:sp>
    </p:spTree>
    <p:extLst>
      <p:ext uri="{BB962C8B-B14F-4D97-AF65-F5344CB8AC3E}">
        <p14:creationId xmlns:p14="http://schemas.microsoft.com/office/powerpoint/2010/main" val="778188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DB5B04-AF1F-4E84-A987-2100DE2848C0}" type="datetimeFigureOut">
              <a:rPr lang="en-US" smtClean="0"/>
              <a:t>9/2/2019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6692F-E4E6-484F-9B4C-6BAFB4ACFF33}" type="slidenum">
              <a:rPr lang="en-US" smtClean="0"/>
              <a:t>‹#›</a:t>
            </a:fld>
            <a:endParaRPr lang="en-US"/>
          </a:p>
        </p:txBody>
      </p:sp>
    </p:spTree>
    <p:extLst>
      <p:ext uri="{BB962C8B-B14F-4D97-AF65-F5344CB8AC3E}">
        <p14:creationId xmlns:p14="http://schemas.microsoft.com/office/powerpoint/2010/main" val="3359279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620CAEB8-B94E-4780-984C-419B2B7553B5}" type="datetimeFigureOut">
              <a:rPr lang="en-US" smtClean="0">
                <a:solidFill>
                  <a:prstClr val="black">
                    <a:tint val="75000"/>
                  </a:prstClr>
                </a:solidFill>
              </a:rPr>
              <a:pPr/>
              <a:t>9/2/2019</a:t>
            </a:fld>
            <a:endParaRPr lang="en-US">
              <a:solidFill>
                <a:prstClr val="black">
                  <a:tint val="75000"/>
                </a:prstClr>
              </a:solidFill>
            </a:endParaRPr>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6531352B-BF4D-40B0-9AAA-72543A3857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0707421"/>
      </p:ext>
    </p:extLst>
  </p:cSld>
  <p:clrMap bg1="dk1" tx1="lt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cb2f@virginia.edu"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emf"/></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41.jpg"/><Relationship Id="rId4" Type="http://schemas.openxmlformats.org/officeDocument/2006/relationships/image" Target="../media/image40.jp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g"/><Relationship Id="rId7"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9.gif"/><Relationship Id="rId5" Type="http://schemas.openxmlformats.org/officeDocument/2006/relationships/image" Target="../media/image48.png"/><Relationship Id="rId4" Type="http://schemas.openxmlformats.org/officeDocument/2006/relationships/image" Target="../media/image47.jp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hyperlink" Target="https://insighttimer.com/" TargetMode="External"/><Relationship Id="rId3" Type="http://schemas.openxmlformats.org/officeDocument/2006/relationships/hyperlink" Target="https://cci.nursing.virginia.edu/" TargetMode="External"/><Relationship Id="rId7" Type="http://schemas.openxmlformats.org/officeDocument/2006/relationships/hyperlink" Target="http://news.wisc.edu/study-shows-compassion-meditation-changes-the-brain/"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www.cogneurosociety.org/empathy_pain/" TargetMode="External"/><Relationship Id="rId5" Type="http://schemas.openxmlformats.org/officeDocument/2006/relationships/hyperlink" Target="http://ccare.stanford.edu/" TargetMode="External"/><Relationship Id="rId4" Type="http://schemas.openxmlformats.org/officeDocument/2006/relationships/hyperlink" Target="http://greatergood.berkeley.edu/" TargetMode="External"/><Relationship Id="rId9" Type="http://schemas.openxmlformats.org/officeDocument/2006/relationships/hyperlink" Target="https://med.virginia.edu/mindfulness-center/"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5486400" y="381000"/>
            <a:ext cx="3657600" cy="2971800"/>
          </a:xfrm>
        </p:spPr>
        <p:txBody>
          <a:bodyPr/>
          <a:lstStyle/>
          <a:p>
            <a:pPr algn="ctr"/>
            <a:r>
              <a:rPr lang="en-US" sz="4400" dirty="0"/>
              <a:t>The Science</a:t>
            </a:r>
            <a:br>
              <a:rPr lang="en-US" sz="4400" dirty="0"/>
            </a:br>
            <a:r>
              <a:rPr lang="en-US" sz="4400" dirty="0"/>
              <a:t> of </a:t>
            </a:r>
            <a:br>
              <a:rPr lang="en-US" sz="4400" dirty="0"/>
            </a:br>
            <a:r>
              <a:rPr lang="en-US" sz="4400" dirty="0"/>
              <a:t>Compassion</a:t>
            </a:r>
          </a:p>
        </p:txBody>
      </p:sp>
      <p:sp>
        <p:nvSpPr>
          <p:cNvPr id="3" name="Subtitle 2"/>
          <p:cNvSpPr>
            <a:spLocks noGrp="1"/>
          </p:cNvSpPr>
          <p:nvPr>
            <p:ph type="subTitle" idx="4294967295"/>
          </p:nvPr>
        </p:nvSpPr>
        <p:spPr>
          <a:xfrm>
            <a:off x="552450" y="5334000"/>
            <a:ext cx="8591550" cy="1349375"/>
          </a:xfrm>
        </p:spPr>
        <p:txBody>
          <a:bodyPr>
            <a:normAutofit fontScale="70000" lnSpcReduction="20000"/>
          </a:bodyPr>
          <a:lstStyle/>
          <a:p>
            <a:pPr marL="18288" indent="0">
              <a:buNone/>
            </a:pPr>
            <a:r>
              <a:rPr lang="en-US" sz="3900" dirty="0"/>
              <a:t>Anna DeLong, LCSW, CEAP, Mindfulness Teacher</a:t>
            </a:r>
          </a:p>
          <a:p>
            <a:pPr marL="18288" indent="0">
              <a:buNone/>
            </a:pPr>
            <a:r>
              <a:rPr lang="en-US" dirty="0"/>
              <a:t>Faculty and Employee Assistance program; Honorary Appointment School of Nursing; </a:t>
            </a:r>
          </a:p>
          <a:p>
            <a:pPr marL="18288" indent="0">
              <a:buNone/>
            </a:pPr>
            <a:r>
              <a:rPr lang="en-US" dirty="0"/>
              <a:t>Compassionate Care Initiative Ambassador</a:t>
            </a:r>
          </a:p>
          <a:p>
            <a:pPr marL="18288" indent="0">
              <a:buNone/>
            </a:pPr>
            <a:r>
              <a:rPr lang="en-US" dirty="0">
                <a:hlinkClick r:id="rId3"/>
              </a:rPr>
              <a:t>acb2f@virginia.edu</a:t>
            </a:r>
            <a:r>
              <a:rPr lang="en-US" dirty="0"/>
              <a:t>; 434-924-8140</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5181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13668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idx="1"/>
          </p:nvPr>
        </p:nvSpPr>
        <p:spPr>
          <a:xfrm>
            <a:off x="912052" y="762000"/>
            <a:ext cx="3298112" cy="576262"/>
          </a:xfrm>
        </p:spPr>
        <p:txBody>
          <a:bodyPr/>
          <a:lstStyle/>
          <a:p>
            <a:r>
              <a:rPr lang="en-US" dirty="0"/>
              <a:t>WISE DEPLOYMENT</a:t>
            </a:r>
          </a:p>
        </p:txBody>
      </p:sp>
      <p:sp>
        <p:nvSpPr>
          <p:cNvPr id="7" name="Content Placeholder 6"/>
          <p:cNvSpPr>
            <a:spLocks noGrp="1"/>
          </p:cNvSpPr>
          <p:nvPr>
            <p:ph sz="half" idx="2"/>
          </p:nvPr>
        </p:nvSpPr>
        <p:spPr>
          <a:xfrm>
            <a:off x="381000" y="1447800"/>
            <a:ext cx="4038600" cy="4808538"/>
          </a:xfrm>
        </p:spPr>
        <p:txBody>
          <a:bodyPr>
            <a:normAutofit/>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endParaRPr lang="en-US" sz="2000" dirty="0"/>
          </a:p>
          <a:p>
            <a:pPr marL="0" indent="0" algn="ctr">
              <a:buNone/>
            </a:pPr>
            <a:endParaRPr lang="en-US" sz="2000" dirty="0"/>
          </a:p>
          <a:p>
            <a:pPr marL="0" indent="0" algn="ctr">
              <a:buNone/>
            </a:pPr>
            <a:r>
              <a:rPr lang="en-US" sz="2400" dirty="0"/>
              <a:t>What’s within your control </a:t>
            </a:r>
          </a:p>
          <a:p>
            <a:pPr marL="0" indent="0" algn="ctr">
              <a:buNone/>
            </a:pPr>
            <a:r>
              <a:rPr lang="en-US" sz="2400" dirty="0"/>
              <a:t>AND</a:t>
            </a:r>
          </a:p>
          <a:p>
            <a:pPr marL="0" indent="0" algn="ctr">
              <a:buNone/>
            </a:pPr>
            <a:r>
              <a:rPr lang="en-US" sz="2400" dirty="0"/>
              <a:t>In keeping with your goal</a:t>
            </a:r>
          </a:p>
        </p:txBody>
      </p:sp>
      <p:sp>
        <p:nvSpPr>
          <p:cNvPr id="13" name="Text Placeholder 12"/>
          <p:cNvSpPr>
            <a:spLocks noGrp="1"/>
          </p:cNvSpPr>
          <p:nvPr>
            <p:ph type="body" sz="quarter" idx="3"/>
          </p:nvPr>
        </p:nvSpPr>
        <p:spPr>
          <a:xfrm>
            <a:off x="4876800" y="908135"/>
            <a:ext cx="3298113" cy="768265"/>
          </a:xfrm>
        </p:spPr>
        <p:txBody>
          <a:bodyPr/>
          <a:lstStyle/>
          <a:p>
            <a:pPr algn="ctr"/>
            <a:r>
              <a:rPr lang="en-US" dirty="0"/>
              <a:t>UNWISE DEPLOYMENT</a:t>
            </a:r>
          </a:p>
        </p:txBody>
      </p:sp>
      <p:sp>
        <p:nvSpPr>
          <p:cNvPr id="14" name="Content Placeholder 13"/>
          <p:cNvSpPr>
            <a:spLocks noGrp="1"/>
          </p:cNvSpPr>
          <p:nvPr>
            <p:ph sz="quarter" idx="4"/>
          </p:nvPr>
        </p:nvSpPr>
        <p:spPr>
          <a:xfrm>
            <a:off x="5029200" y="1752600"/>
            <a:ext cx="3298113" cy="3741738"/>
          </a:xfrm>
        </p:spPr>
        <p:txBody>
          <a:bodyPr/>
          <a:lstStyle/>
          <a:p>
            <a:pPr marL="0" indent="0">
              <a:buNone/>
            </a:pPr>
            <a:r>
              <a:rPr lang="en-US" dirty="0"/>
              <a:t>Allowing thoughts, efforts and energy to ruminate on that which is outside of control AND/OR not in keeping with the goal.</a:t>
            </a:r>
          </a:p>
        </p:txBody>
      </p:sp>
      <p:pic>
        <p:nvPicPr>
          <p:cNvPr id="10" name="Picture 9">
            <a:extLst>
              <a:ext uri="{FF2B5EF4-FFF2-40B4-BE49-F238E27FC236}">
                <a16:creationId xmlns:a16="http://schemas.microsoft.com/office/drawing/2014/main" xmlns="" id="{7186BE58-2997-41B4-A2BD-EE3F2EA801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676400"/>
            <a:ext cx="3200399" cy="2105025"/>
          </a:xfrm>
          <a:prstGeom prst="rect">
            <a:avLst/>
          </a:prstGeom>
        </p:spPr>
      </p:pic>
      <p:pic>
        <p:nvPicPr>
          <p:cNvPr id="15" name="Content Placeholder 5">
            <a:extLst>
              <a:ext uri="{FF2B5EF4-FFF2-40B4-BE49-F238E27FC236}">
                <a16:creationId xmlns:a16="http://schemas.microsoft.com/office/drawing/2014/main" xmlns="" id="{C8017A76-7982-43CD-8516-2B03F83ED7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0" y="3578618"/>
            <a:ext cx="3352800" cy="2220685"/>
          </a:xfrm>
          <a:prstGeom prst="rect">
            <a:avLst/>
          </a:prstGeom>
          <a:ln w="38100">
            <a:solidFill>
              <a:srgbClr val="993300"/>
            </a:solidFill>
          </a:ln>
        </p:spPr>
      </p:pic>
    </p:spTree>
    <p:extLst>
      <p:ext uri="{BB962C8B-B14F-4D97-AF65-F5344CB8AC3E}">
        <p14:creationId xmlns:p14="http://schemas.microsoft.com/office/powerpoint/2010/main" val="1422486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fade">
                                      <p:cBhvr>
                                        <p:cTn id="14" dur="1000"/>
                                        <p:tgtEl>
                                          <p:spTgt spid="14">
                                            <p:txEl>
                                              <p:pRg st="0" end="0"/>
                                            </p:txEl>
                                          </p:spTgt>
                                        </p:tgtEl>
                                      </p:cBhvr>
                                    </p:animEffect>
                                    <p:anim calcmode="lin" valueType="num">
                                      <p:cBhvr>
                                        <p:cTn id="15"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Compassion is a </a:t>
            </a:r>
            <a:br>
              <a:rPr lang="en-US" dirty="0" smtClean="0"/>
            </a:br>
            <a:r>
              <a:rPr lang="en-US" dirty="0" smtClean="0"/>
              <a:t>natural basic instinct</a:t>
            </a:r>
            <a:endParaRPr lang="en-US" dirty="0"/>
          </a:p>
        </p:txBody>
      </p:sp>
      <p:sp>
        <p:nvSpPr>
          <p:cNvPr id="3" name="Text Placeholder 2"/>
          <p:cNvSpPr>
            <a:spLocks noGrp="1"/>
          </p:cNvSpPr>
          <p:nvPr>
            <p:ph type="body" idx="1"/>
          </p:nvPr>
        </p:nvSpPr>
        <p:spPr>
          <a:xfrm>
            <a:off x="304800" y="1895793"/>
            <a:ext cx="3298112" cy="576262"/>
          </a:xfrm>
        </p:spPr>
        <p:txBody>
          <a:bodyPr/>
          <a:lstStyle/>
          <a:p>
            <a:r>
              <a:rPr lang="en-US" dirty="0" smtClean="0"/>
              <a:t>Like language</a:t>
            </a:r>
            <a:endParaRPr lang="en-US" dirty="0"/>
          </a:p>
        </p:txBody>
      </p:sp>
      <p:sp>
        <p:nvSpPr>
          <p:cNvPr id="4" name="Content Placeholder 3"/>
          <p:cNvSpPr>
            <a:spLocks noGrp="1"/>
          </p:cNvSpPr>
          <p:nvPr>
            <p:ph sz="half" idx="2"/>
          </p:nvPr>
        </p:nvSpPr>
        <p:spPr>
          <a:xfrm>
            <a:off x="3048000" y="2049065"/>
            <a:ext cx="5410200" cy="600393"/>
          </a:xfrm>
        </p:spPr>
        <p:txBody>
          <a:bodyPr/>
          <a:lstStyle/>
          <a:p>
            <a:pPr marL="0" indent="0">
              <a:buNone/>
            </a:pPr>
            <a:r>
              <a:rPr lang="en-US" dirty="0" smtClean="0"/>
              <a:t>Born with potential - Needs to be nourished</a:t>
            </a:r>
            <a:endParaRPr lang="en-US" dirty="0"/>
          </a:p>
        </p:txBody>
      </p:sp>
      <p:sp>
        <p:nvSpPr>
          <p:cNvPr id="5" name="Text Placeholder 4"/>
          <p:cNvSpPr>
            <a:spLocks noGrp="1"/>
          </p:cNvSpPr>
          <p:nvPr>
            <p:ph type="body" sz="quarter" idx="3"/>
          </p:nvPr>
        </p:nvSpPr>
        <p:spPr>
          <a:xfrm>
            <a:off x="152400" y="2826862"/>
            <a:ext cx="7010400" cy="576262"/>
          </a:xfrm>
        </p:spPr>
        <p:txBody>
          <a:bodyPr/>
          <a:lstStyle/>
          <a:p>
            <a:r>
              <a:rPr lang="en-US" dirty="0" smtClean="0"/>
              <a:t>Competes with other conflicting instincts</a:t>
            </a:r>
            <a:endParaRPr lang="en-US" dirty="0"/>
          </a:p>
        </p:txBody>
      </p:sp>
      <p:sp>
        <p:nvSpPr>
          <p:cNvPr id="6" name="Content Placeholder 5"/>
          <p:cNvSpPr>
            <a:spLocks noGrp="1"/>
          </p:cNvSpPr>
          <p:nvPr>
            <p:ph sz="quarter" idx="4"/>
          </p:nvPr>
        </p:nvSpPr>
        <p:spPr>
          <a:xfrm>
            <a:off x="304800" y="3403124"/>
            <a:ext cx="7235290" cy="2853213"/>
          </a:xfrm>
        </p:spPr>
        <p:txBody>
          <a:bodyPr/>
          <a:lstStyle/>
          <a:p>
            <a:r>
              <a:rPr lang="en-US" dirty="0" smtClean="0"/>
              <a:t>Avoid and escape suffering</a:t>
            </a:r>
          </a:p>
          <a:p>
            <a:r>
              <a:rPr lang="en-US" dirty="0" smtClean="0"/>
              <a:t>When we experience suffering deeply, can trigger a desire to escalate suffering rather than relieve suffering (revenge/punishment)</a:t>
            </a:r>
          </a:p>
          <a:p>
            <a:endParaRPr lang="en-US" dirty="0"/>
          </a:p>
        </p:txBody>
      </p:sp>
    </p:spTree>
    <p:extLst>
      <p:ext uri="{BB962C8B-B14F-4D97-AF65-F5344CB8AC3E}">
        <p14:creationId xmlns:p14="http://schemas.microsoft.com/office/powerpoint/2010/main" val="40727984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77952" y="4751832"/>
            <a:ext cx="8382000" cy="1219200"/>
          </a:xfrm>
        </p:spPr>
        <p:txBody>
          <a:bodyPr/>
          <a:lstStyle/>
          <a:p>
            <a:r>
              <a:rPr lang="en-US" sz="4000" dirty="0"/>
              <a:t>benefits of </a:t>
            </a:r>
            <a:br>
              <a:rPr lang="en-US" sz="4000" dirty="0"/>
            </a:br>
            <a:r>
              <a:rPr lang="en-US" sz="4000" dirty="0"/>
              <a:t>choosing to cultivate compassion</a:t>
            </a:r>
          </a:p>
        </p:txBody>
      </p:sp>
      <p:sp>
        <p:nvSpPr>
          <p:cNvPr id="3" name="Content Placeholder 2"/>
          <p:cNvSpPr>
            <a:spLocks noGrp="1"/>
          </p:cNvSpPr>
          <p:nvPr>
            <p:ph sz="half" idx="1"/>
          </p:nvPr>
        </p:nvSpPr>
        <p:spPr>
          <a:xfrm>
            <a:off x="3352800" y="381000"/>
            <a:ext cx="5407152" cy="5791200"/>
          </a:xfrm>
          <a:prstGeom prst="rect">
            <a:avLst/>
          </a:prstGeom>
        </p:spPr>
        <p:txBody>
          <a:bodyPr>
            <a:normAutofit fontScale="77500" lnSpcReduction="20000"/>
          </a:bodyPr>
          <a:lstStyle/>
          <a:p>
            <a:pPr marL="18288" indent="0">
              <a:buNone/>
            </a:pPr>
            <a:endParaRPr lang="en-US" sz="2200" dirty="0"/>
          </a:p>
          <a:p>
            <a:r>
              <a:rPr lang="en-US" sz="2200" dirty="0"/>
              <a:t>resilience to stress</a:t>
            </a:r>
          </a:p>
          <a:p>
            <a:endParaRPr lang="en-US" sz="2200" dirty="0"/>
          </a:p>
          <a:p>
            <a:r>
              <a:rPr lang="en-US" sz="2200" dirty="0"/>
              <a:t>happiness</a:t>
            </a:r>
          </a:p>
          <a:p>
            <a:pPr marL="18288" indent="0">
              <a:buNone/>
            </a:pPr>
            <a:endParaRPr lang="en-US" sz="2200" dirty="0"/>
          </a:p>
          <a:p>
            <a:r>
              <a:rPr lang="en-US" sz="2200" dirty="0"/>
              <a:t> gratitude</a:t>
            </a:r>
          </a:p>
          <a:p>
            <a:pPr marL="18288" indent="0">
              <a:buNone/>
            </a:pPr>
            <a:endParaRPr lang="en-US" sz="2200" dirty="0"/>
          </a:p>
          <a:p>
            <a:r>
              <a:rPr lang="en-US" sz="2200" dirty="0"/>
              <a:t>physical health and well being (live longer)</a:t>
            </a:r>
          </a:p>
          <a:p>
            <a:pPr marL="18288" indent="0">
              <a:buNone/>
            </a:pPr>
            <a:endParaRPr lang="en-US" sz="2200" dirty="0"/>
          </a:p>
          <a:p>
            <a:r>
              <a:rPr lang="en-US" sz="2200" dirty="0"/>
              <a:t>promotes social connections </a:t>
            </a:r>
          </a:p>
          <a:p>
            <a:pPr marL="18288" indent="0">
              <a:buNone/>
            </a:pPr>
            <a:endParaRPr lang="en-US" sz="2200" dirty="0"/>
          </a:p>
          <a:p>
            <a:r>
              <a:rPr lang="en-US" sz="2200" dirty="0"/>
              <a:t>powerful antidote to feelings of loneliness or social anxiety and separation</a:t>
            </a:r>
          </a:p>
          <a:p>
            <a:pPr marL="18288" indent="0">
              <a:buNone/>
            </a:pPr>
            <a:endParaRPr lang="en-US" sz="2200" dirty="0"/>
          </a:p>
          <a:p>
            <a:r>
              <a:rPr lang="en-US" sz="2200" dirty="0"/>
              <a:t>Key source of meaning and hope</a:t>
            </a:r>
          </a:p>
          <a:p>
            <a:pPr marL="18288" indent="0" algn="r">
              <a:buNone/>
            </a:pPr>
            <a:endParaRPr lang="en-US" dirty="0"/>
          </a:p>
          <a:p>
            <a:pPr marL="18288" indent="0" algn="r">
              <a:buNone/>
            </a:pPr>
            <a:r>
              <a:rPr lang="en-US" sz="1300" dirty="0"/>
              <a:t>K. McGonical, PhD</a:t>
            </a:r>
          </a:p>
          <a:p>
            <a:endParaRPr lang="en-US" dirty="0"/>
          </a:p>
        </p:txBody>
      </p:sp>
      <p:sp>
        <p:nvSpPr>
          <p:cNvPr id="2" name="Content Placeholder 1"/>
          <p:cNvSpPr>
            <a:spLocks noGrp="1"/>
          </p:cNvSpPr>
          <p:nvPr>
            <p:ph sz="half" idx="2"/>
          </p:nvPr>
        </p:nvSpPr>
        <p:spPr>
          <a:xfrm>
            <a:off x="11963400" y="5638800"/>
            <a:ext cx="149352" cy="332232"/>
          </a:xfrm>
          <a:prstGeom prst="rect">
            <a:avLst/>
          </a:prstGeom>
        </p:spPr>
        <p:txBody>
          <a:bodyPr>
            <a:normAutofit fontScale="77500" lnSpcReduction="20000"/>
          </a:bodyPr>
          <a:lstStyle/>
          <a:p>
            <a:endParaRPr lang="en-US"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762000"/>
            <a:ext cx="24384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42129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791200"/>
            <a:ext cx="7543800" cy="914400"/>
          </a:xfrm>
        </p:spPr>
        <p:txBody>
          <a:bodyPr/>
          <a:lstStyle/>
          <a:p>
            <a:r>
              <a:rPr lang="en-US" dirty="0"/>
              <a:t>Immune boost</a:t>
            </a:r>
          </a:p>
        </p:txBody>
      </p:sp>
      <p:sp>
        <p:nvSpPr>
          <p:cNvPr id="2" name="Content Placeholder 1"/>
          <p:cNvSpPr>
            <a:spLocks noGrp="1"/>
          </p:cNvSpPr>
          <p:nvPr>
            <p:ph idx="1"/>
          </p:nvPr>
        </p:nvSpPr>
        <p:spPr>
          <a:xfrm>
            <a:off x="155575" y="7937"/>
            <a:ext cx="8534400" cy="5715000"/>
          </a:xfrm>
        </p:spPr>
        <p:txBody>
          <a:bodyPr>
            <a:normAutofit/>
          </a:bodyPr>
          <a:lstStyle/>
          <a:p>
            <a:pPr marL="18288" indent="0">
              <a:buNone/>
            </a:pPr>
            <a:endParaRPr lang="en-US" dirty="0"/>
          </a:p>
          <a:p>
            <a:pPr marL="18288" indent="0">
              <a:buNone/>
            </a:pPr>
            <a:endParaRPr lang="en-US" dirty="0"/>
          </a:p>
          <a:p>
            <a:pPr marL="18288" indent="0">
              <a:buNone/>
            </a:pPr>
            <a:endParaRPr lang="en-US" dirty="0"/>
          </a:p>
          <a:p>
            <a:pPr marL="18288" indent="0">
              <a:buNone/>
            </a:pPr>
            <a:endParaRPr lang="en-US" dirty="0"/>
          </a:p>
          <a:p>
            <a:pPr marL="18288" indent="0">
              <a:buNone/>
            </a:pPr>
            <a:endParaRPr lang="en-US" dirty="0"/>
          </a:p>
          <a:p>
            <a:pPr marL="18288" indent="0">
              <a:buNone/>
            </a:pPr>
            <a:endParaRPr lang="en-US" dirty="0"/>
          </a:p>
          <a:p>
            <a:pPr marL="18288" indent="0">
              <a:buNone/>
            </a:pPr>
            <a:endParaRPr lang="en-US"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6160" y="2457450"/>
            <a:ext cx="1943100" cy="194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6"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1" name="Picture 9" descr="Image result for arrow u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0300" y="-144463"/>
            <a:ext cx="2628900" cy="5629276"/>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Image result for compassion meditati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9405" y="914400"/>
            <a:ext cx="2658481" cy="2514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5575" y="3657600"/>
            <a:ext cx="2968625" cy="1384995"/>
          </a:xfrm>
          <a:prstGeom prst="rect">
            <a:avLst/>
          </a:prstGeom>
          <a:noFill/>
        </p:spPr>
        <p:txBody>
          <a:bodyPr wrap="square" rtlCol="0">
            <a:spAutoFit/>
          </a:bodyPr>
          <a:lstStyle/>
          <a:p>
            <a:pPr algn="ctr"/>
            <a:r>
              <a:rPr lang="en-US" sz="2400" dirty="0"/>
              <a:t>5 min compassion meditation</a:t>
            </a:r>
          </a:p>
          <a:p>
            <a:pPr algn="ctr"/>
            <a:r>
              <a:rPr lang="en-US" dirty="0"/>
              <a:t>(Focus on your heart, then think of someone you love)</a:t>
            </a:r>
          </a:p>
        </p:txBody>
      </p:sp>
      <p:sp>
        <p:nvSpPr>
          <p:cNvPr id="8" name="TextBox 7"/>
          <p:cNvSpPr txBox="1"/>
          <p:nvPr/>
        </p:nvSpPr>
        <p:spPr>
          <a:xfrm>
            <a:off x="6324600" y="5715000"/>
            <a:ext cx="2514600" cy="923330"/>
          </a:xfrm>
          <a:prstGeom prst="rect">
            <a:avLst/>
          </a:prstGeom>
          <a:noFill/>
        </p:spPr>
        <p:txBody>
          <a:bodyPr wrap="square" rtlCol="0">
            <a:spAutoFit/>
          </a:bodyPr>
          <a:lstStyle/>
          <a:p>
            <a:pPr algn="ctr"/>
            <a:r>
              <a:rPr lang="en-US" dirty="0"/>
              <a:t>Boost in SIgA </a:t>
            </a:r>
          </a:p>
          <a:p>
            <a:pPr algn="ctr"/>
            <a:r>
              <a:rPr lang="en-US" dirty="0"/>
              <a:t>as much as 240%</a:t>
            </a:r>
          </a:p>
          <a:p>
            <a:pPr algn="ctr"/>
            <a:r>
              <a:rPr lang="en-US" dirty="0"/>
              <a:t>Lasted up to 5 hours </a:t>
            </a:r>
          </a:p>
        </p:txBody>
      </p:sp>
    </p:spTree>
    <p:extLst>
      <p:ext uri="{BB962C8B-B14F-4D97-AF65-F5344CB8AC3E}">
        <p14:creationId xmlns:p14="http://schemas.microsoft.com/office/powerpoint/2010/main" val="20409418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00158"/>
            <a:ext cx="8534400" cy="1400530"/>
          </a:xfrm>
        </p:spPr>
        <p:txBody>
          <a:bodyPr/>
          <a:lstStyle/>
          <a:p>
            <a:r>
              <a:rPr lang="en-US" sz="3600" dirty="0"/>
              <a:t>Biology of compassion </a:t>
            </a:r>
            <a:r>
              <a:rPr lang="en-US" sz="3600" dirty="0" smtClean="0"/>
              <a:t>promotes Wellbeing and social Engagement</a:t>
            </a:r>
            <a:endParaRPr lang="en-US" sz="3600" dirty="0"/>
          </a:p>
        </p:txBody>
      </p:sp>
      <p:sp>
        <p:nvSpPr>
          <p:cNvPr id="3" name="Content Placeholder 2"/>
          <p:cNvSpPr>
            <a:spLocks noGrp="1"/>
          </p:cNvSpPr>
          <p:nvPr>
            <p:ph idx="1"/>
          </p:nvPr>
        </p:nvSpPr>
        <p:spPr>
          <a:xfrm>
            <a:off x="2389513" y="3496929"/>
            <a:ext cx="6602087" cy="1482821"/>
          </a:xfrm>
          <a:ln w="19050">
            <a:solidFill>
              <a:srgbClr val="00B0F0"/>
            </a:solidFill>
          </a:ln>
        </p:spPr>
        <p:txBody>
          <a:bodyPr>
            <a:normAutofit fontScale="85000" lnSpcReduction="10000"/>
          </a:bodyPr>
          <a:lstStyle/>
          <a:p>
            <a:pPr>
              <a:buFont typeface="Arial" panose="020B0604020202020204" pitchFamily="34" charset="0"/>
              <a:buChar char="•"/>
            </a:pPr>
            <a:r>
              <a:rPr lang="en-US" dirty="0" smtClean="0"/>
              <a:t>Improves empathic accuracy</a:t>
            </a:r>
          </a:p>
          <a:p>
            <a:pPr>
              <a:buFont typeface="Arial" panose="020B0604020202020204" pitchFamily="34" charset="0"/>
              <a:buChar char="•"/>
            </a:pPr>
            <a:r>
              <a:rPr lang="en-US" dirty="0" smtClean="0"/>
              <a:t>Boosts positive sensations from social engagement</a:t>
            </a:r>
          </a:p>
          <a:p>
            <a:pPr>
              <a:buFont typeface="Arial" panose="020B0604020202020204" pitchFamily="34" charset="0"/>
              <a:buChar char="•"/>
            </a:pPr>
            <a:r>
              <a:rPr lang="en-US" dirty="0" smtClean="0"/>
              <a:t>Molecule of courage – inhibits fear circuitry</a:t>
            </a:r>
          </a:p>
          <a:p>
            <a:pPr>
              <a:buFont typeface="Arial" panose="020B0604020202020204" pitchFamily="34" charset="0"/>
              <a:buChar char="•"/>
            </a:pPr>
            <a:r>
              <a:rPr lang="en-US" dirty="0" smtClean="0"/>
              <a:t>Anti-inflammatory, anti oxidant, helps cells regenerate</a:t>
            </a:r>
          </a:p>
          <a:p>
            <a:pPr marL="0" indent="0">
              <a:buNone/>
            </a:pPr>
            <a:endParaRPr lang="en-US" dirty="0" smtClean="0"/>
          </a:p>
          <a:p>
            <a:pPr>
              <a:buFont typeface="Arial" panose="020B0604020202020204" pitchFamily="34" charset="0"/>
              <a:buChar char="•"/>
            </a:pPr>
            <a:endParaRPr lang="en-US" dirty="0" smtClean="0"/>
          </a:p>
          <a:p>
            <a:pPr marL="0" indent="0">
              <a:buNone/>
            </a:pPr>
            <a:endParaRPr lang="en-US" dirty="0"/>
          </a:p>
        </p:txBody>
      </p:sp>
      <p:pic>
        <p:nvPicPr>
          <p:cNvPr id="4" name="Picture 2">
            <a:extLst>
              <a:ext uri="{FF2B5EF4-FFF2-40B4-BE49-F238E27FC236}">
                <a16:creationId xmlns:a16="http://schemas.microsoft.com/office/drawing/2014/main" xmlns="" id="{7A6C10C1-EFDE-47CF-9003-E2E48D2D31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19" y="1549770"/>
            <a:ext cx="1944381"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7">
            <a:extLst>
              <a:ext uri="{FF2B5EF4-FFF2-40B4-BE49-F238E27FC236}">
                <a16:creationId xmlns:a16="http://schemas.microsoft.com/office/drawing/2014/main" xmlns="" id="{9DCD0C44-A224-463A-BC4F-F438C93B5A9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43" y="3560811"/>
            <a:ext cx="2353070" cy="1336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a:extLst>
              <a:ext uri="{FF2B5EF4-FFF2-40B4-BE49-F238E27FC236}">
                <a16:creationId xmlns:a16="http://schemas.microsoft.com/office/drawing/2014/main" xmlns="" id="{0B89EF83-348D-4243-B292-CFF50014D9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315" y="5285655"/>
            <a:ext cx="2276699" cy="1336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743200" y="1874908"/>
            <a:ext cx="4916015" cy="923330"/>
          </a:xfrm>
          <a:prstGeom prst="rect">
            <a:avLst/>
          </a:prstGeom>
          <a:noFill/>
          <a:ln w="19050">
            <a:solidFill>
              <a:srgbClr val="00B0F0"/>
            </a:solidFill>
          </a:ln>
        </p:spPr>
        <p:txBody>
          <a:bodyPr wrap="square" rtlCol="0">
            <a:spAutoFit/>
          </a:bodyPr>
          <a:lstStyle/>
          <a:p>
            <a:pPr marL="285750" indent="-285750">
              <a:buFont typeface="Arial" panose="020B0604020202020204" pitchFamily="34" charset="0"/>
              <a:buChar char="•"/>
            </a:pPr>
            <a:r>
              <a:rPr lang="en-US" dirty="0" smtClean="0"/>
              <a:t>Linked to recovery from stress</a:t>
            </a:r>
          </a:p>
          <a:p>
            <a:pPr marL="285750" indent="-285750">
              <a:buFont typeface="Arial" panose="020B0604020202020204" pitchFamily="34" charset="0"/>
              <a:buChar char="•"/>
            </a:pPr>
            <a:r>
              <a:rPr lang="en-US" dirty="0" smtClean="0"/>
              <a:t>Helps immune, cardiovascular systems</a:t>
            </a:r>
          </a:p>
          <a:p>
            <a:pPr marL="285750" indent="-285750">
              <a:buFont typeface="Arial" panose="020B0604020202020204" pitchFamily="34" charset="0"/>
              <a:buChar char="•"/>
            </a:pPr>
            <a:r>
              <a:rPr lang="en-US" dirty="0" smtClean="0"/>
              <a:t>Sets stage to be strengthened by stress</a:t>
            </a:r>
            <a:endParaRPr lang="en-US" dirty="0"/>
          </a:p>
        </p:txBody>
      </p:sp>
      <p:sp>
        <p:nvSpPr>
          <p:cNvPr id="9" name="TextBox 8"/>
          <p:cNvSpPr txBox="1"/>
          <p:nvPr/>
        </p:nvSpPr>
        <p:spPr>
          <a:xfrm>
            <a:off x="2895600" y="5285655"/>
            <a:ext cx="5943600" cy="1200329"/>
          </a:xfrm>
          <a:prstGeom prst="rect">
            <a:avLst/>
          </a:prstGeom>
          <a:noFill/>
          <a:ln w="9525">
            <a:solidFill>
              <a:srgbClr val="00B0F0"/>
            </a:solidFill>
          </a:ln>
        </p:spPr>
        <p:txBody>
          <a:bodyPr wrap="square" rtlCol="0">
            <a:spAutoFit/>
          </a:bodyPr>
          <a:lstStyle/>
          <a:p>
            <a:pPr marL="285750" indent="-285750">
              <a:buFont typeface="Arial" panose="020B0604020202020204" pitchFamily="34" charset="0"/>
              <a:buChar char="•"/>
            </a:pPr>
            <a:r>
              <a:rPr lang="en-US" dirty="0"/>
              <a:t>Feel good hormone</a:t>
            </a:r>
          </a:p>
          <a:p>
            <a:pPr marL="285750" indent="-285750">
              <a:buFont typeface="Arial" panose="020B0604020202020204" pitchFamily="34" charset="0"/>
              <a:buChar char="•"/>
            </a:pPr>
            <a:r>
              <a:rPr lang="en-US" dirty="0"/>
              <a:t>Associated with things we find pleasurable</a:t>
            </a:r>
          </a:p>
          <a:p>
            <a:pPr marL="285750" indent="-285750">
              <a:buFont typeface="Arial" panose="020B0604020202020204" pitchFamily="34" charset="0"/>
              <a:buChar char="•"/>
            </a:pPr>
            <a:r>
              <a:rPr lang="en-US" dirty="0"/>
              <a:t>Important hormone which motivates action</a:t>
            </a:r>
          </a:p>
          <a:p>
            <a:pPr marL="285750" indent="-285750">
              <a:buFont typeface="Arial" panose="020B0604020202020204" pitchFamily="34" charset="0"/>
              <a:buChar char="•"/>
            </a:pPr>
            <a:r>
              <a:rPr lang="en-US" dirty="0"/>
              <a:t>Biology of hope in the brain</a:t>
            </a:r>
            <a:endParaRPr lang="en-US" dirty="0"/>
          </a:p>
        </p:txBody>
      </p:sp>
    </p:spTree>
    <p:extLst>
      <p:ext uri="{BB962C8B-B14F-4D97-AF65-F5344CB8AC3E}">
        <p14:creationId xmlns:p14="http://schemas.microsoft.com/office/powerpoint/2010/main" val="37958716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71800" y="5562600"/>
            <a:ext cx="6019800" cy="1066800"/>
          </a:xfrm>
        </p:spPr>
        <p:txBody>
          <a:bodyPr/>
          <a:lstStyle/>
          <a:p>
            <a:pPr algn="r"/>
            <a:r>
              <a:rPr lang="en-US" sz="4000" dirty="0"/>
              <a:t>Compassion definition</a:t>
            </a:r>
          </a:p>
        </p:txBody>
      </p:sp>
      <p:sp>
        <p:nvSpPr>
          <p:cNvPr id="5" name="Content Placeholder 4"/>
          <p:cNvSpPr>
            <a:spLocks noGrp="1"/>
          </p:cNvSpPr>
          <p:nvPr>
            <p:ph idx="1"/>
          </p:nvPr>
        </p:nvSpPr>
        <p:spPr>
          <a:xfrm>
            <a:off x="152400" y="685801"/>
            <a:ext cx="7086600" cy="5029199"/>
          </a:xfrm>
        </p:spPr>
        <p:txBody>
          <a:bodyPr>
            <a:normAutofit lnSpcReduction="10000"/>
          </a:bodyPr>
          <a:lstStyle/>
          <a:p>
            <a:pPr marL="18288" indent="0" algn="ctr">
              <a:buNone/>
            </a:pPr>
            <a:r>
              <a:rPr lang="en-US" sz="2800" dirty="0">
                <a:effectLst/>
              </a:rPr>
              <a:t>Compassion is a multidimensional process </a:t>
            </a:r>
          </a:p>
          <a:p>
            <a:pPr marL="18288" indent="0">
              <a:buNone/>
            </a:pPr>
            <a:endParaRPr lang="en-US" dirty="0">
              <a:effectLst/>
            </a:endParaRPr>
          </a:p>
          <a:p>
            <a:pPr marL="475488" indent="-457200">
              <a:buFont typeface="+mj-lt"/>
              <a:buAutoNum type="arabicPeriod"/>
            </a:pPr>
            <a:r>
              <a:rPr lang="en-US" dirty="0">
                <a:effectLst/>
              </a:rPr>
              <a:t>An awareness of suffering (cognitive/empathic awareness)</a:t>
            </a:r>
          </a:p>
          <a:p>
            <a:pPr marL="475488" indent="-457200">
              <a:buFont typeface="+mj-lt"/>
              <a:buAutoNum type="arabicPeriod"/>
            </a:pPr>
            <a:endParaRPr lang="en-US" dirty="0">
              <a:effectLst/>
            </a:endParaRPr>
          </a:p>
          <a:p>
            <a:pPr marL="475488" indent="-457200">
              <a:buFont typeface="+mj-lt"/>
              <a:buAutoNum type="arabicPeriod"/>
            </a:pPr>
            <a:r>
              <a:rPr lang="en-US" dirty="0">
                <a:effectLst/>
              </a:rPr>
              <a:t>Sympathetic concern related to being emotionally moved by suffering (affective component)</a:t>
            </a:r>
          </a:p>
          <a:p>
            <a:pPr marL="475488" indent="-457200">
              <a:buFont typeface="+mj-lt"/>
              <a:buAutoNum type="arabicPeriod"/>
            </a:pPr>
            <a:endParaRPr lang="en-US" dirty="0">
              <a:effectLst/>
            </a:endParaRPr>
          </a:p>
          <a:p>
            <a:pPr marL="475488" indent="-457200">
              <a:buFont typeface="+mj-lt"/>
              <a:buAutoNum type="arabicPeriod"/>
            </a:pPr>
            <a:r>
              <a:rPr lang="en-US" dirty="0">
                <a:effectLst/>
              </a:rPr>
              <a:t>A wish to see the relief of that suffering (intention)</a:t>
            </a:r>
          </a:p>
          <a:p>
            <a:pPr marL="475488" indent="-457200">
              <a:buFont typeface="+mj-lt"/>
              <a:buAutoNum type="arabicPeriod"/>
            </a:pPr>
            <a:endParaRPr lang="en-US" dirty="0">
              <a:effectLst/>
            </a:endParaRPr>
          </a:p>
          <a:p>
            <a:pPr marL="475488" indent="-457200">
              <a:buFont typeface="+mj-lt"/>
              <a:buAutoNum type="arabicPeriod"/>
            </a:pPr>
            <a:r>
              <a:rPr lang="en-US" dirty="0">
                <a:effectLst/>
              </a:rPr>
              <a:t>A responsiveness or readiness to help relieve that suffering (motivational)</a:t>
            </a:r>
            <a:endParaRPr lang="en-US"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906" y="685801"/>
            <a:ext cx="1295094"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162800" y="2438401"/>
            <a:ext cx="1981200" cy="738664"/>
          </a:xfrm>
          <a:prstGeom prst="rect">
            <a:avLst/>
          </a:prstGeom>
          <a:noFill/>
        </p:spPr>
        <p:txBody>
          <a:bodyPr wrap="square" rtlCol="0">
            <a:spAutoFit/>
          </a:bodyPr>
          <a:lstStyle/>
          <a:p>
            <a:r>
              <a:rPr lang="en-US" sz="1400" dirty="0"/>
              <a:t>Hooria Jazaieri, LMFT</a:t>
            </a:r>
          </a:p>
          <a:p>
            <a:r>
              <a:rPr lang="en-US" sz="1400" dirty="0"/>
              <a:t>Stanford University School of Medicine</a:t>
            </a:r>
          </a:p>
        </p:txBody>
      </p:sp>
    </p:spTree>
    <p:extLst>
      <p:ext uri="{BB962C8B-B14F-4D97-AF65-F5344CB8AC3E}">
        <p14:creationId xmlns:p14="http://schemas.microsoft.com/office/powerpoint/2010/main" val="23481217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2900" y="152400"/>
            <a:ext cx="8831580" cy="914400"/>
          </a:xfrm>
        </p:spPr>
        <p:txBody>
          <a:bodyPr/>
          <a:lstStyle/>
          <a:p>
            <a:pPr algn="ctr"/>
            <a:r>
              <a:rPr lang="en-US" sz="2800" dirty="0"/>
              <a:t>Neuroscientists – Compassion Experts</a:t>
            </a:r>
            <a:br>
              <a:rPr lang="en-US" sz="2800" dirty="0"/>
            </a:br>
            <a:r>
              <a:rPr lang="en-US" sz="2800" dirty="0"/>
              <a:t>Olga Klimecki, PhD; Tania Singer, PhD</a:t>
            </a:r>
          </a:p>
        </p:txBody>
      </p:sp>
      <p:pic>
        <p:nvPicPr>
          <p:cNvPr id="2050" name="Picture 2" descr="Image result for olga klimeck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6100" y="1981200"/>
            <a:ext cx="1765877" cy="17526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6100" y="3810000"/>
            <a:ext cx="1797338" cy="1797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ular Callout 3"/>
          <p:cNvSpPr/>
          <p:nvPr/>
        </p:nvSpPr>
        <p:spPr>
          <a:xfrm>
            <a:off x="304800" y="1024890"/>
            <a:ext cx="6400800" cy="1828800"/>
          </a:xfrm>
          <a:prstGeom prst="wedgeRoundRectCallout">
            <a:avLst>
              <a:gd name="adj1" fmla="val 57195"/>
              <a:gd name="adj2" fmla="val 100357"/>
              <a:gd name="adj3" fmla="val 16667"/>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“Empathy is really important for understanding other’s emotions…but there is a downside of empathy…..When we share in the suffering of others too much, our negative emotions increase and this carries the danger of an emotional burnout……vicarious pain”</a:t>
            </a:r>
          </a:p>
        </p:txBody>
      </p:sp>
      <p:sp>
        <p:nvSpPr>
          <p:cNvPr id="5" name="Rounded Rectangular Callout 4"/>
          <p:cNvSpPr/>
          <p:nvPr/>
        </p:nvSpPr>
        <p:spPr>
          <a:xfrm>
            <a:off x="342900" y="2940367"/>
            <a:ext cx="6400800" cy="1413510"/>
          </a:xfrm>
          <a:prstGeom prst="wedgeRoundRectCallout">
            <a:avLst>
              <a:gd name="adj1" fmla="val 56164"/>
              <a:gd name="adj2" fmla="val 9888"/>
              <a:gd name="adj3" fmla="val 16667"/>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Research suggests  </a:t>
            </a:r>
            <a:r>
              <a:rPr lang="en-US" b="1" dirty="0">
                <a:solidFill>
                  <a:schemeClr val="bg1"/>
                </a:solidFill>
              </a:rPr>
              <a:t>deliberate cultivation of compassion </a:t>
            </a:r>
            <a:r>
              <a:rPr lang="en-US" dirty="0">
                <a:solidFill>
                  <a:schemeClr val="bg1"/>
                </a:solidFill>
              </a:rPr>
              <a:t>offers  </a:t>
            </a:r>
            <a:r>
              <a:rPr lang="en-US" b="1" dirty="0">
                <a:solidFill>
                  <a:schemeClr val="bg1"/>
                </a:solidFill>
              </a:rPr>
              <a:t>new coping strategies </a:t>
            </a:r>
            <a:r>
              <a:rPr lang="en-US" dirty="0">
                <a:solidFill>
                  <a:schemeClr val="bg1"/>
                </a:solidFill>
              </a:rPr>
              <a:t>that fosters positive affect even </a:t>
            </a:r>
            <a:r>
              <a:rPr lang="en-US" b="1" dirty="0">
                <a:solidFill>
                  <a:schemeClr val="bg1"/>
                </a:solidFill>
              </a:rPr>
              <a:t>when confronted with distress</a:t>
            </a:r>
            <a:r>
              <a:rPr lang="en-US" dirty="0">
                <a:solidFill>
                  <a:schemeClr val="bg1"/>
                </a:solidFill>
              </a:rPr>
              <a:t> of others.</a:t>
            </a:r>
          </a:p>
        </p:txBody>
      </p:sp>
      <p:sp>
        <p:nvSpPr>
          <p:cNvPr id="6" name="Rounded Rectangular Callout 5"/>
          <p:cNvSpPr/>
          <p:nvPr/>
        </p:nvSpPr>
        <p:spPr>
          <a:xfrm>
            <a:off x="381000" y="4440555"/>
            <a:ext cx="6705600" cy="1960245"/>
          </a:xfrm>
          <a:prstGeom prst="wedgeRoundRectCallout">
            <a:avLst>
              <a:gd name="adj1" fmla="val 50757"/>
              <a:gd name="adj2" fmla="val -82512"/>
              <a:gd name="adj3" fmla="val 16667"/>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bg1"/>
                </a:solidFill>
              </a:rPr>
              <a:t>Prior to the compassion training</a:t>
            </a:r>
            <a:r>
              <a:rPr lang="en-US" dirty="0">
                <a:solidFill>
                  <a:schemeClr val="bg1"/>
                </a:solidFill>
              </a:rPr>
              <a:t>, participants in the study showed </a:t>
            </a:r>
            <a:r>
              <a:rPr lang="en-US" b="1" i="1" dirty="0">
                <a:solidFill>
                  <a:schemeClr val="bg1"/>
                </a:solidFill>
              </a:rPr>
              <a:t>brain activity in an empathic network associated with pain perception </a:t>
            </a:r>
            <a:r>
              <a:rPr lang="en-US" dirty="0">
                <a:solidFill>
                  <a:schemeClr val="bg1"/>
                </a:solidFill>
              </a:rPr>
              <a:t>and unpleasantness; </a:t>
            </a:r>
            <a:r>
              <a:rPr lang="en-US" b="1" dirty="0">
                <a:solidFill>
                  <a:schemeClr val="bg1"/>
                </a:solidFill>
              </a:rPr>
              <a:t>after the training</a:t>
            </a:r>
            <a:r>
              <a:rPr lang="en-US" dirty="0">
                <a:solidFill>
                  <a:schemeClr val="bg1"/>
                </a:solidFill>
              </a:rPr>
              <a:t>, brain activity shifted to a </a:t>
            </a:r>
            <a:r>
              <a:rPr lang="en-US" b="1" i="1" dirty="0">
                <a:solidFill>
                  <a:schemeClr val="bg1"/>
                </a:solidFill>
              </a:rPr>
              <a:t>compassionate network </a:t>
            </a:r>
            <a:r>
              <a:rPr lang="en-US" dirty="0">
                <a:solidFill>
                  <a:schemeClr val="bg1"/>
                </a:solidFill>
              </a:rPr>
              <a:t>that has been </a:t>
            </a:r>
            <a:r>
              <a:rPr lang="en-US" b="1" dirty="0">
                <a:solidFill>
                  <a:schemeClr val="bg1"/>
                </a:solidFill>
              </a:rPr>
              <a:t>associated with positive emotions and physiological responses</a:t>
            </a:r>
            <a:r>
              <a:rPr lang="en-US" dirty="0">
                <a:solidFill>
                  <a:schemeClr val="bg1"/>
                </a:solidFill>
              </a:rPr>
              <a:t>.</a:t>
            </a:r>
          </a:p>
        </p:txBody>
      </p:sp>
    </p:spTree>
    <p:extLst>
      <p:ext uri="{BB962C8B-B14F-4D97-AF65-F5344CB8AC3E}">
        <p14:creationId xmlns:p14="http://schemas.microsoft.com/office/powerpoint/2010/main" val="16794633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76200"/>
            <a:ext cx="7055380" cy="1400530"/>
          </a:xfrm>
        </p:spPr>
        <p:txBody>
          <a:bodyPr/>
          <a:lstStyle/>
          <a:p>
            <a:pPr algn="r"/>
            <a:r>
              <a:rPr lang="en-US" sz="4000" dirty="0"/>
              <a:t>DIFFERENCE BETWEEN COMPASSION &amp; EMPATHY</a:t>
            </a:r>
            <a:br>
              <a:rPr lang="en-US" sz="4000" dirty="0"/>
            </a:br>
            <a:endParaRPr lang="en-US" sz="4000" dirty="0"/>
          </a:p>
        </p:txBody>
      </p:sp>
      <p:pic>
        <p:nvPicPr>
          <p:cNvPr id="4" name="Content Placeholder 3"/>
          <p:cNvPicPr>
            <a:picLocks noGrp="1" noChangeAspect="1"/>
          </p:cNvPicPr>
          <p:nvPr>
            <p:ph sz="half" idx="1"/>
          </p:nvPr>
        </p:nvPicPr>
        <p:blipFill>
          <a:blip r:embed="rId3"/>
          <a:stretch>
            <a:fillRect/>
          </a:stretch>
        </p:blipFill>
        <p:spPr>
          <a:xfrm>
            <a:off x="457200" y="1600200"/>
            <a:ext cx="3858425" cy="3733800"/>
          </a:xfrm>
          <a:prstGeom prst="rect">
            <a:avLst/>
          </a:prstGeom>
        </p:spPr>
      </p:pic>
      <p:sp>
        <p:nvSpPr>
          <p:cNvPr id="5" name="Content Placeholder 4"/>
          <p:cNvSpPr>
            <a:spLocks noGrp="1"/>
          </p:cNvSpPr>
          <p:nvPr>
            <p:ph sz="half" idx="2"/>
          </p:nvPr>
        </p:nvSpPr>
        <p:spPr>
          <a:xfrm>
            <a:off x="4315625" y="1752600"/>
            <a:ext cx="4444826" cy="4267200"/>
          </a:xfrm>
          <a:prstGeom prst="rect">
            <a:avLst/>
          </a:prstGeom>
        </p:spPr>
        <p:txBody>
          <a:bodyPr>
            <a:normAutofit/>
          </a:bodyPr>
          <a:lstStyle/>
          <a:p>
            <a:pPr marL="0" indent="0">
              <a:buNone/>
            </a:pPr>
            <a:r>
              <a:rPr lang="en-US" sz="2400" dirty="0"/>
              <a:t>Research compared:</a:t>
            </a:r>
          </a:p>
          <a:p>
            <a:pPr>
              <a:buFont typeface="Wingdings" panose="05000000000000000000" pitchFamily="2" charset="2"/>
              <a:buChar char="v"/>
            </a:pPr>
            <a:r>
              <a:rPr lang="en-US" sz="2400" dirty="0"/>
              <a:t>Compassion state with default resting state</a:t>
            </a:r>
          </a:p>
          <a:p>
            <a:pPr>
              <a:buFont typeface="Wingdings" panose="05000000000000000000" pitchFamily="2" charset="2"/>
              <a:buChar char="v"/>
            </a:pPr>
            <a:r>
              <a:rPr lang="en-US" sz="2400" dirty="0"/>
              <a:t>Compassion and Empathy</a:t>
            </a:r>
          </a:p>
          <a:p>
            <a:pPr>
              <a:buFont typeface="Wingdings" panose="05000000000000000000" pitchFamily="2" charset="2"/>
              <a:buChar char="v"/>
            </a:pPr>
            <a:r>
              <a:rPr lang="en-US" sz="2400" dirty="0"/>
              <a:t>Expert meditators (compassion) with non-expert meditators</a:t>
            </a:r>
          </a:p>
          <a:p>
            <a:pPr marL="0" indent="0">
              <a:buNone/>
            </a:pPr>
            <a:endParaRPr lang="en-US" sz="2400" dirty="0"/>
          </a:p>
          <a:p>
            <a:pPr marL="0" indent="0" algn="r">
              <a:buNone/>
            </a:pPr>
            <a:r>
              <a:rPr lang="en-US" sz="1400" dirty="0"/>
              <a:t>Lutz et al. 2008; 2009  University of Wisconsin</a:t>
            </a:r>
          </a:p>
        </p:txBody>
      </p:sp>
    </p:spTree>
    <p:extLst>
      <p:ext uri="{BB962C8B-B14F-4D97-AF65-F5344CB8AC3E}">
        <p14:creationId xmlns:p14="http://schemas.microsoft.com/office/powerpoint/2010/main" val="24557972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562600" y="351984"/>
            <a:ext cx="2538478" cy="1880279"/>
          </a:xfrm>
          <a:prstGeom prst="rect">
            <a:avLst/>
          </a:prstGeom>
        </p:spPr>
      </p:pic>
      <p:pic>
        <p:nvPicPr>
          <p:cNvPr id="5" name="Picture 4"/>
          <p:cNvPicPr>
            <a:picLocks noChangeAspect="1"/>
          </p:cNvPicPr>
          <p:nvPr/>
        </p:nvPicPr>
        <p:blipFill>
          <a:blip r:embed="rId4"/>
          <a:stretch>
            <a:fillRect/>
          </a:stretch>
        </p:blipFill>
        <p:spPr>
          <a:xfrm>
            <a:off x="1066800" y="510684"/>
            <a:ext cx="3040715" cy="1562880"/>
          </a:xfrm>
          <a:prstGeom prst="rect">
            <a:avLst/>
          </a:prstGeom>
        </p:spPr>
      </p:pic>
      <p:sp>
        <p:nvSpPr>
          <p:cNvPr id="6" name="TextBox 5"/>
          <p:cNvSpPr txBox="1"/>
          <p:nvPr/>
        </p:nvSpPr>
        <p:spPr>
          <a:xfrm>
            <a:off x="6553199" y="6257061"/>
            <a:ext cx="2564639" cy="584775"/>
          </a:xfrm>
          <a:prstGeom prst="rect">
            <a:avLst/>
          </a:prstGeom>
          <a:noFill/>
        </p:spPr>
        <p:txBody>
          <a:bodyPr wrap="square" rtlCol="0">
            <a:spAutoFit/>
          </a:bodyPr>
          <a:lstStyle/>
          <a:p>
            <a:pPr algn="r"/>
            <a:r>
              <a:rPr lang="en-US" sz="1600" dirty="0"/>
              <a:t>Lutz et al. 2008; 2009</a:t>
            </a:r>
          </a:p>
          <a:p>
            <a:pPr algn="r"/>
            <a:r>
              <a:rPr lang="en-US" sz="1600" dirty="0"/>
              <a:t>University of Wisconsin</a:t>
            </a:r>
          </a:p>
        </p:txBody>
      </p:sp>
      <p:sp>
        <p:nvSpPr>
          <p:cNvPr id="7" name="TextBox 6"/>
          <p:cNvSpPr txBox="1"/>
          <p:nvPr/>
        </p:nvSpPr>
        <p:spPr>
          <a:xfrm>
            <a:off x="457200" y="2438400"/>
            <a:ext cx="8077200" cy="369332"/>
          </a:xfrm>
          <a:prstGeom prst="rect">
            <a:avLst/>
          </a:prstGeom>
          <a:noFill/>
        </p:spPr>
        <p:txBody>
          <a:bodyPr wrap="square" rtlCol="0">
            <a:spAutoFit/>
          </a:bodyPr>
          <a:lstStyle/>
          <a:p>
            <a:pPr algn="ctr"/>
            <a:r>
              <a:rPr lang="en-US" dirty="0"/>
              <a:t>compassion and empathy begin with activation of alarm system</a:t>
            </a:r>
          </a:p>
        </p:txBody>
      </p:sp>
      <p:pic>
        <p:nvPicPr>
          <p:cNvPr id="10" name="Picture 9"/>
          <p:cNvPicPr>
            <a:picLocks noChangeAspect="1"/>
          </p:cNvPicPr>
          <p:nvPr/>
        </p:nvPicPr>
        <p:blipFill>
          <a:blip r:embed="rId5"/>
          <a:stretch>
            <a:fillRect/>
          </a:stretch>
        </p:blipFill>
        <p:spPr>
          <a:xfrm>
            <a:off x="1371600" y="3124200"/>
            <a:ext cx="5009524" cy="3266667"/>
          </a:xfrm>
          <a:prstGeom prst="rect">
            <a:avLst/>
          </a:prstGeom>
        </p:spPr>
      </p:pic>
    </p:spTree>
    <p:extLst>
      <p:ext uri="{BB962C8B-B14F-4D97-AF65-F5344CB8AC3E}">
        <p14:creationId xmlns:p14="http://schemas.microsoft.com/office/powerpoint/2010/main" val="2704450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152400"/>
            <a:ext cx="7055380" cy="1400530"/>
          </a:xfrm>
        </p:spPr>
        <p:txBody>
          <a:bodyPr/>
          <a:lstStyle/>
          <a:p>
            <a:r>
              <a:rPr lang="en-US" sz="4400" dirty="0"/>
              <a:t>Second phase of compassion</a:t>
            </a:r>
          </a:p>
        </p:txBody>
      </p:sp>
      <p:sp>
        <p:nvSpPr>
          <p:cNvPr id="5" name="Content Placeholder 4"/>
          <p:cNvSpPr>
            <a:spLocks noGrp="1"/>
          </p:cNvSpPr>
          <p:nvPr>
            <p:ph sz="half" idx="1"/>
          </p:nvPr>
        </p:nvSpPr>
        <p:spPr>
          <a:xfrm>
            <a:off x="4419600" y="914400"/>
            <a:ext cx="4343400" cy="4800600"/>
          </a:xfrm>
          <a:prstGeom prst="rect">
            <a:avLst/>
          </a:prstGeom>
        </p:spPr>
        <p:txBody>
          <a:bodyPr>
            <a:normAutofit/>
          </a:bodyPr>
          <a:lstStyle/>
          <a:p>
            <a:pPr marL="18288" indent="0">
              <a:buNone/>
            </a:pPr>
            <a:endParaRPr lang="en-US" sz="2200" dirty="0"/>
          </a:p>
          <a:p>
            <a:pPr>
              <a:buFont typeface="Wingdings" panose="05000000000000000000" pitchFamily="2" charset="2"/>
              <a:buChar char="v"/>
            </a:pPr>
            <a:r>
              <a:rPr lang="en-US" sz="2200" dirty="0"/>
              <a:t>people often report feeling more grounded &amp; centered</a:t>
            </a:r>
          </a:p>
          <a:p>
            <a:pPr marL="18288" indent="0">
              <a:buNone/>
            </a:pPr>
            <a:endParaRPr lang="en-US" sz="2200" dirty="0"/>
          </a:p>
          <a:p>
            <a:pPr>
              <a:buFont typeface="Wingdings" panose="05000000000000000000" pitchFamily="2" charset="2"/>
              <a:buChar char="v"/>
            </a:pPr>
            <a:r>
              <a:rPr lang="en-US" sz="2200" dirty="0"/>
              <a:t>Everything slows down, (speech, actions, heart rate, respiratory rate)</a:t>
            </a:r>
          </a:p>
          <a:p>
            <a:pPr marL="18288" indent="0">
              <a:buNone/>
            </a:pPr>
            <a:endParaRPr lang="en-US" sz="2200" dirty="0"/>
          </a:p>
          <a:p>
            <a:pPr>
              <a:buFont typeface="Wingdings" panose="05000000000000000000" pitchFamily="2" charset="2"/>
              <a:buChar char="v"/>
            </a:pPr>
            <a:r>
              <a:rPr lang="en-US" sz="2200" dirty="0"/>
              <a:t>Even impacts vocal chords</a:t>
            </a:r>
          </a:p>
          <a:p>
            <a:pPr>
              <a:buFont typeface="Wingdings" panose="05000000000000000000" pitchFamily="2" charset="2"/>
              <a:buChar char="v"/>
            </a:pPr>
            <a:endParaRPr lang="en-US" dirty="0"/>
          </a:p>
          <a:p>
            <a:pPr>
              <a:buFont typeface="Wingdings" panose="05000000000000000000" pitchFamily="2" charset="2"/>
              <a:buChar char="v"/>
            </a:pPr>
            <a:endParaRPr lang="en-US" dirty="0"/>
          </a:p>
          <a:p>
            <a:endParaRPr lang="en-US" dirty="0"/>
          </a:p>
        </p:txBody>
      </p:sp>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7200" y="1719386"/>
            <a:ext cx="3832225" cy="4009670"/>
          </a:xfrm>
        </p:spPr>
      </p:pic>
    </p:spTree>
    <p:extLst>
      <p:ext uri="{BB962C8B-B14F-4D97-AF65-F5344CB8AC3E}">
        <p14:creationId xmlns:p14="http://schemas.microsoft.com/office/powerpoint/2010/main" val="3576983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rry. No. Thank you …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81000"/>
            <a:ext cx="8096250"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318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88202" y="888673"/>
            <a:ext cx="5594915" cy="4059429"/>
          </a:xfrm>
          <a:prstGeom prst="rect">
            <a:avLst/>
          </a:prstGeom>
        </p:spPr>
      </p:pic>
      <p:sp>
        <p:nvSpPr>
          <p:cNvPr id="5" name="Right Arrow 4"/>
          <p:cNvSpPr/>
          <p:nvPr/>
        </p:nvSpPr>
        <p:spPr>
          <a:xfrm>
            <a:off x="2803864" y="4064498"/>
            <a:ext cx="2286000" cy="658114"/>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152400" y="3605657"/>
            <a:ext cx="2667000" cy="1371600"/>
          </a:xfrm>
          <a:prstGeom prst="roundRect">
            <a:avLst/>
          </a:prstGeom>
          <a:solidFill>
            <a:schemeClr val="accent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bg1"/>
                </a:solidFill>
              </a:rPr>
              <a:t>HEART RATE</a:t>
            </a:r>
          </a:p>
          <a:p>
            <a:r>
              <a:rPr lang="en-US" sz="2000" dirty="0">
                <a:solidFill>
                  <a:schemeClr val="bg1"/>
                </a:solidFill>
              </a:rPr>
              <a:t>ACCELERATION</a:t>
            </a:r>
          </a:p>
          <a:p>
            <a:r>
              <a:rPr lang="en-US" sz="2000" dirty="0">
                <a:solidFill>
                  <a:schemeClr val="bg1"/>
                </a:solidFill>
              </a:rPr>
              <a:t>(ENERGIZING)</a:t>
            </a:r>
          </a:p>
        </p:txBody>
      </p:sp>
      <p:sp>
        <p:nvSpPr>
          <p:cNvPr id="8" name="Right Arrow 7"/>
          <p:cNvSpPr/>
          <p:nvPr/>
        </p:nvSpPr>
        <p:spPr>
          <a:xfrm>
            <a:off x="3315070" y="2244558"/>
            <a:ext cx="2895600" cy="685800"/>
          </a:xfrm>
          <a:prstGeom prst="rightArrow">
            <a:avLst/>
          </a:prstGeom>
          <a:solidFill>
            <a:schemeClr val="accent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685800" y="2223092"/>
            <a:ext cx="2667000" cy="914400"/>
          </a:xfrm>
          <a:prstGeom prst="roundRect">
            <a:avLst/>
          </a:prstGeom>
          <a:solidFill>
            <a:schemeClr val="accent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VAGUS NERVE </a:t>
            </a:r>
          </a:p>
          <a:p>
            <a:pPr algn="ctr"/>
            <a:r>
              <a:rPr lang="en-US" sz="2000" dirty="0">
                <a:solidFill>
                  <a:schemeClr val="bg1"/>
                </a:solidFill>
              </a:rPr>
              <a:t>(stabilizing)</a:t>
            </a:r>
          </a:p>
        </p:txBody>
      </p:sp>
      <p:sp>
        <p:nvSpPr>
          <p:cNvPr id="10" name="Rounded Rectangle 9"/>
          <p:cNvSpPr/>
          <p:nvPr/>
        </p:nvSpPr>
        <p:spPr>
          <a:xfrm>
            <a:off x="2514600" y="4978145"/>
            <a:ext cx="4953000" cy="1219200"/>
          </a:xfrm>
          <a:prstGeom prst="roundRect">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A physiology that supports social engagement</a:t>
            </a:r>
          </a:p>
        </p:txBody>
      </p:sp>
      <p:sp>
        <p:nvSpPr>
          <p:cNvPr id="11" name="Rounded Rectangle 10"/>
          <p:cNvSpPr/>
          <p:nvPr/>
        </p:nvSpPr>
        <p:spPr>
          <a:xfrm>
            <a:off x="228600" y="304800"/>
            <a:ext cx="8610600" cy="346363"/>
          </a:xfrm>
          <a:prstGeom prst="roundRect">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BALANCING ACTIVATION WITH CALM</a:t>
            </a:r>
          </a:p>
        </p:txBody>
      </p:sp>
    </p:spTree>
    <p:extLst>
      <p:ext uri="{BB962C8B-B14F-4D97-AF65-F5344CB8AC3E}">
        <p14:creationId xmlns:p14="http://schemas.microsoft.com/office/powerpoint/2010/main" val="20584258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3"/>
          <a:stretch>
            <a:fillRect/>
          </a:stretch>
        </p:blipFill>
        <p:spPr>
          <a:xfrm>
            <a:off x="438807" y="457200"/>
            <a:ext cx="3980793" cy="5943600"/>
          </a:xfrm>
          <a:prstGeom prst="rect">
            <a:avLst/>
          </a:prstGeom>
        </p:spPr>
      </p:pic>
      <p:sp>
        <p:nvSpPr>
          <p:cNvPr id="4" name="Content Placeholder 3"/>
          <p:cNvSpPr>
            <a:spLocks noGrp="1"/>
          </p:cNvSpPr>
          <p:nvPr>
            <p:ph sz="half" idx="2"/>
          </p:nvPr>
        </p:nvSpPr>
        <p:spPr>
          <a:xfrm>
            <a:off x="3962400" y="228600"/>
            <a:ext cx="5029200" cy="5867400"/>
          </a:xfrm>
          <a:prstGeom prst="rect">
            <a:avLst/>
          </a:prstGeom>
        </p:spPr>
        <p:txBody>
          <a:bodyPr>
            <a:normAutofit fontScale="92500" lnSpcReduction="10000"/>
          </a:bodyPr>
          <a:lstStyle/>
          <a:p>
            <a:pPr marL="18288" indent="0">
              <a:buNone/>
            </a:pPr>
            <a:r>
              <a:rPr lang="en-US" sz="2400" dirty="0"/>
              <a:t> </a:t>
            </a:r>
            <a:endParaRPr lang="en-US" sz="2400" b="1" i="1" dirty="0"/>
          </a:p>
          <a:p>
            <a:pPr marL="18288" indent="0" algn="ctr">
              <a:buNone/>
            </a:pPr>
            <a:r>
              <a:rPr lang="en-US" sz="2400" b="1" i="1" dirty="0"/>
              <a:t>SIGNATURE OF COMPASSION</a:t>
            </a:r>
          </a:p>
          <a:p>
            <a:pPr marL="18288" indent="0" algn="ctr">
              <a:buNone/>
            </a:pPr>
            <a:endParaRPr lang="en-US" sz="3200" b="1" i="1" dirty="0"/>
          </a:p>
          <a:p>
            <a:pPr marL="18288" indent="0" algn="ctr">
              <a:buNone/>
            </a:pPr>
            <a:r>
              <a:rPr lang="en-US" sz="3200" b="1" i="1" dirty="0"/>
              <a:t>Nervous Systems:</a:t>
            </a:r>
          </a:p>
          <a:p>
            <a:pPr marL="18288" indent="0" algn="ctr">
              <a:buNone/>
            </a:pPr>
            <a:endParaRPr lang="en-US" sz="3200" b="1" i="1" dirty="0"/>
          </a:p>
          <a:p>
            <a:pPr marL="18288" indent="0" algn="ctr">
              <a:buNone/>
            </a:pPr>
            <a:r>
              <a:rPr lang="en-US" sz="2400" dirty="0"/>
              <a:t>activated/ready   </a:t>
            </a:r>
          </a:p>
          <a:p>
            <a:pPr marL="18288" indent="0" algn="ctr">
              <a:buNone/>
            </a:pPr>
            <a:r>
              <a:rPr lang="en-US" sz="2400" dirty="0"/>
              <a:t>AND </a:t>
            </a:r>
          </a:p>
          <a:p>
            <a:pPr marL="18288" indent="0" algn="ctr">
              <a:buNone/>
            </a:pPr>
            <a:r>
              <a:rPr lang="en-US" sz="2400" dirty="0"/>
              <a:t>grounded, centered, slowed </a:t>
            </a:r>
          </a:p>
          <a:p>
            <a:pPr marL="18288" indent="0" algn="ctr">
              <a:buNone/>
            </a:pPr>
            <a:endParaRPr lang="en-US" sz="2400" dirty="0"/>
          </a:p>
          <a:p>
            <a:pPr marL="18288" indent="0" algn="ctr">
              <a:buNone/>
            </a:pPr>
            <a:r>
              <a:rPr lang="en-US" sz="2400" dirty="0"/>
              <a:t>Higher heart/rate variability</a:t>
            </a:r>
          </a:p>
          <a:p>
            <a:pPr marL="18288" indent="0" algn="ctr">
              <a:buNone/>
            </a:pPr>
            <a:endParaRPr lang="en-US" sz="2400" dirty="0"/>
          </a:p>
          <a:p>
            <a:pPr marL="18288" indent="0" algn="ctr">
              <a:buNone/>
            </a:pPr>
            <a:r>
              <a:rPr lang="en-US" sz="2400" dirty="0"/>
              <a:t>Respiratory/heart rate in sync</a:t>
            </a:r>
          </a:p>
          <a:p>
            <a:pPr marL="18288" indent="0" algn="ctr">
              <a:buNone/>
            </a:pPr>
            <a:endParaRPr lang="en-US" sz="2400" dirty="0"/>
          </a:p>
          <a:p>
            <a:pPr marL="18288" indent="0" algn="ctr">
              <a:buNone/>
            </a:pPr>
            <a:endParaRPr lang="en-US" sz="2400" dirty="0"/>
          </a:p>
          <a:p>
            <a:pPr algn="ctr">
              <a:buFont typeface="Wingdings" panose="05000000000000000000" pitchFamily="2" charset="2"/>
              <a:buChar char="v"/>
            </a:pPr>
            <a:endParaRPr lang="en-US" sz="2400" dirty="0"/>
          </a:p>
          <a:p>
            <a:pPr lvl="1">
              <a:buFont typeface="Wingdings" panose="05000000000000000000" pitchFamily="2" charset="2"/>
              <a:buChar char="v"/>
            </a:pPr>
            <a:endParaRPr lang="en-US" sz="2400" dirty="0"/>
          </a:p>
        </p:txBody>
      </p:sp>
      <p:sp>
        <p:nvSpPr>
          <p:cNvPr id="7" name="Rounded Rectangle 6"/>
          <p:cNvSpPr/>
          <p:nvPr/>
        </p:nvSpPr>
        <p:spPr>
          <a:xfrm>
            <a:off x="914400" y="1040524"/>
            <a:ext cx="3294993" cy="1245476"/>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BALANCE Of</a:t>
            </a:r>
          </a:p>
          <a:p>
            <a:pPr algn="ctr"/>
            <a:r>
              <a:rPr lang="en-US" sz="2000" dirty="0">
                <a:solidFill>
                  <a:schemeClr val="bg1"/>
                </a:solidFill>
              </a:rPr>
              <a:t>OPPOSITES</a:t>
            </a:r>
          </a:p>
        </p:txBody>
      </p:sp>
    </p:spTree>
    <p:extLst>
      <p:ext uri="{BB962C8B-B14F-4D97-AF65-F5344CB8AC3E}">
        <p14:creationId xmlns:p14="http://schemas.microsoft.com/office/powerpoint/2010/main" val="25686396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4876800"/>
            <a:ext cx="8763000" cy="914400"/>
          </a:xfrm>
        </p:spPr>
        <p:txBody>
          <a:bodyPr/>
          <a:lstStyle/>
          <a:p>
            <a:r>
              <a:rPr lang="en-US" sz="4800" b="1" i="1" dirty="0"/>
              <a:t>Results of compassion training</a:t>
            </a:r>
          </a:p>
        </p:txBody>
      </p:sp>
      <p:sp>
        <p:nvSpPr>
          <p:cNvPr id="2" name="Content Placeholder 1"/>
          <p:cNvSpPr>
            <a:spLocks noGrp="1"/>
          </p:cNvSpPr>
          <p:nvPr>
            <p:ph idx="1"/>
          </p:nvPr>
        </p:nvSpPr>
        <p:spPr>
          <a:xfrm>
            <a:off x="1143000" y="1828800"/>
            <a:ext cx="7162800" cy="3200400"/>
          </a:xfrm>
        </p:spPr>
        <p:txBody>
          <a:bodyPr>
            <a:normAutofit fontScale="47500" lnSpcReduction="20000"/>
          </a:bodyPr>
          <a:lstStyle/>
          <a:p>
            <a:pPr marL="18288" indent="0">
              <a:buNone/>
            </a:pPr>
            <a:r>
              <a:rPr lang="en-US" sz="5100" dirty="0"/>
              <a:t>“Although the negative emotions did not disappear after the compassion training; participants appeared </a:t>
            </a:r>
            <a:r>
              <a:rPr lang="en-US" sz="5100" b="1" dirty="0">
                <a:solidFill>
                  <a:schemeClr val="accent1">
                    <a:lumMod val="40000"/>
                    <a:lumOff val="60000"/>
                  </a:schemeClr>
                </a:solidFill>
              </a:rPr>
              <a:t>better able </a:t>
            </a:r>
            <a:r>
              <a:rPr lang="en-US" sz="5100" dirty="0"/>
              <a:t>to stay </a:t>
            </a:r>
            <a:r>
              <a:rPr lang="en-US" sz="5100" b="1" dirty="0">
                <a:solidFill>
                  <a:schemeClr val="accent1">
                    <a:lumMod val="40000"/>
                    <a:lumOff val="60000"/>
                  </a:schemeClr>
                </a:solidFill>
              </a:rPr>
              <a:t>in touch with negative emotions</a:t>
            </a:r>
            <a:r>
              <a:rPr lang="en-US" sz="5100" dirty="0"/>
              <a:t> from a </a:t>
            </a:r>
            <a:r>
              <a:rPr lang="en-US" sz="5100" b="1" dirty="0">
                <a:solidFill>
                  <a:schemeClr val="accent1">
                    <a:lumMod val="40000"/>
                    <a:lumOff val="60000"/>
                  </a:schemeClr>
                </a:solidFill>
              </a:rPr>
              <a:t>calmer mindset </a:t>
            </a:r>
            <a:r>
              <a:rPr lang="en-US" sz="5100" dirty="0"/>
              <a:t>(more associated with pause and plan mode of the brain rather than the alarm system.” </a:t>
            </a:r>
          </a:p>
          <a:p>
            <a:pPr marL="18288" indent="0">
              <a:buNone/>
            </a:pPr>
            <a:endParaRPr lang="en-US" dirty="0"/>
          </a:p>
          <a:p>
            <a:pPr marL="18288" indent="0">
              <a:buNone/>
            </a:pPr>
            <a:endParaRPr lang="en-US" dirty="0"/>
          </a:p>
          <a:p>
            <a:pPr marL="18288" indent="0">
              <a:buNone/>
            </a:pPr>
            <a:endParaRPr lang="en-US" dirty="0"/>
          </a:p>
          <a:p>
            <a:pPr marL="18288" indent="0" algn="r">
              <a:buNone/>
            </a:pPr>
            <a:r>
              <a:rPr lang="en-US" sz="1800" dirty="0"/>
              <a:t>Tania. Singer, PhD</a:t>
            </a:r>
          </a:p>
          <a:p>
            <a:pPr marL="18288" indent="0">
              <a:buNone/>
            </a:pPr>
            <a:endParaRPr lang="en-US" dirty="0"/>
          </a:p>
          <a:p>
            <a:pPr marL="18288" indent="0">
              <a:buNone/>
            </a:pPr>
            <a:endParaRPr lang="en-US" dirty="0"/>
          </a:p>
          <a:p>
            <a:endParaRPr lang="en-US" dirty="0"/>
          </a:p>
        </p:txBody>
      </p:sp>
    </p:spTree>
    <p:extLst>
      <p:ext uri="{BB962C8B-B14F-4D97-AF65-F5344CB8AC3E}">
        <p14:creationId xmlns:p14="http://schemas.microsoft.com/office/powerpoint/2010/main" val="8509774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696194">
            <a:off x="330069" y="699236"/>
            <a:ext cx="3273425" cy="1800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4" descr="Image result for 20 dolla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656826">
            <a:off x="826753" y="2591835"/>
            <a:ext cx="3352800" cy="17907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86751">
            <a:off x="403246" y="3334971"/>
            <a:ext cx="3423842" cy="1933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707872">
            <a:off x="4713372" y="670762"/>
            <a:ext cx="3316941" cy="2466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Image result for visiting patients">
            <a:extLst>
              <a:ext uri="{FF2B5EF4-FFF2-40B4-BE49-F238E27FC236}">
                <a16:creationId xmlns:a16="http://schemas.microsoft.com/office/drawing/2014/main" xmlns="" id="{FE03DDF8-B3C0-4388-96DA-9608A19A582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609972">
            <a:off x="5520713" y="3406482"/>
            <a:ext cx="2808908" cy="3228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804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1000"/>
                                        <p:tgtEl>
                                          <p:spTgt spid="1026"/>
                                        </p:tgtEl>
                                      </p:cBhvr>
                                    </p:animEffect>
                                    <p:anim calcmode="lin" valueType="num">
                                      <p:cBhvr>
                                        <p:cTn id="22" dur="1000" fill="hold"/>
                                        <p:tgtEl>
                                          <p:spTgt spid="1026"/>
                                        </p:tgtEl>
                                        <p:attrNameLst>
                                          <p:attrName>ppt_x</p:attrName>
                                        </p:attrNameLst>
                                      </p:cBhvr>
                                      <p:tavLst>
                                        <p:tav tm="0">
                                          <p:val>
                                            <p:strVal val="#ppt_x"/>
                                          </p:val>
                                        </p:tav>
                                        <p:tav tm="100000">
                                          <p:val>
                                            <p:strVal val="#ppt_x"/>
                                          </p:val>
                                        </p:tav>
                                      </p:tavLst>
                                    </p:anim>
                                    <p:anim calcmode="lin" valueType="num">
                                      <p:cBhvr>
                                        <p:cTn id="23"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7470" y="5029200"/>
            <a:ext cx="8610600" cy="914400"/>
          </a:xfrm>
        </p:spPr>
        <p:txBody>
          <a:bodyPr/>
          <a:lstStyle/>
          <a:p>
            <a:pPr algn="ctr"/>
            <a:r>
              <a:rPr lang="en-US" sz="3600" dirty="0"/>
              <a:t>Genuine intention </a:t>
            </a:r>
            <a:br>
              <a:rPr lang="en-US" sz="3600" dirty="0"/>
            </a:br>
            <a:r>
              <a:rPr lang="en-US" sz="3600" dirty="0"/>
              <a:t>initiates compassion process</a:t>
            </a:r>
          </a:p>
        </p:txBody>
      </p:sp>
      <p:sp>
        <p:nvSpPr>
          <p:cNvPr id="7" name="Content Placeholder 6"/>
          <p:cNvSpPr>
            <a:spLocks noGrp="1"/>
          </p:cNvSpPr>
          <p:nvPr>
            <p:ph sz="half" idx="1"/>
          </p:nvPr>
        </p:nvSpPr>
        <p:spPr>
          <a:xfrm>
            <a:off x="4953000" y="685800"/>
            <a:ext cx="3886200" cy="4370832"/>
          </a:xfrm>
          <a:prstGeom prst="rect">
            <a:avLst/>
          </a:prstGeom>
        </p:spPr>
        <p:txBody>
          <a:bodyPr/>
          <a:lstStyle/>
          <a:p>
            <a:pPr marL="18288" indent="0" algn="ctr">
              <a:buNone/>
            </a:pPr>
            <a:r>
              <a:rPr lang="en-US" sz="2800" dirty="0"/>
              <a:t>Point to your goal!</a:t>
            </a:r>
          </a:p>
          <a:p>
            <a:pPr marL="18288" indent="0">
              <a:buNone/>
            </a:pPr>
            <a:endParaRPr lang="en-US" dirty="0"/>
          </a:p>
          <a:p>
            <a:pPr marL="18288" indent="0" algn="ctr">
              <a:buNone/>
            </a:pPr>
            <a:r>
              <a:rPr lang="en-US" dirty="0"/>
              <a:t>“A response to suffering that is rooted in genuine  caring is most effective.”</a:t>
            </a:r>
          </a:p>
          <a:p>
            <a:pPr marL="18288" indent="0" algn="r">
              <a:buNone/>
            </a:pPr>
            <a:endParaRPr lang="en-US" sz="1200" dirty="0"/>
          </a:p>
          <a:p>
            <a:pPr marL="18288" indent="0" algn="r">
              <a:buNone/>
            </a:pPr>
            <a:r>
              <a:rPr lang="en-US" sz="1200" dirty="0"/>
              <a:t>K. McGonical</a:t>
            </a:r>
          </a:p>
          <a:p>
            <a:pPr marL="18288" indent="0" algn="r">
              <a:buNone/>
            </a:pPr>
            <a:endParaRPr lang="en-US" sz="1200" dirty="0"/>
          </a:p>
          <a:p>
            <a:pPr marL="18288" indent="0">
              <a:buNone/>
            </a:pPr>
            <a:endParaRPr lang="en-US" dirty="0"/>
          </a:p>
        </p:txBody>
      </p:sp>
      <p:pic>
        <p:nvPicPr>
          <p:cNvPr id="410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379" y="605032"/>
            <a:ext cx="4048292"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04800" y="4038600"/>
            <a:ext cx="4572000" cy="646331"/>
          </a:xfrm>
          <a:prstGeom prst="rect">
            <a:avLst/>
          </a:prstGeom>
        </p:spPr>
        <p:txBody>
          <a:bodyPr>
            <a:spAutoFit/>
          </a:bodyPr>
          <a:lstStyle/>
          <a:p>
            <a:pPr marL="18288" indent="0" algn="ctr">
              <a:buNone/>
            </a:pPr>
            <a:r>
              <a:rPr lang="en-US" dirty="0"/>
              <a:t>Even an amazing athletic move</a:t>
            </a:r>
          </a:p>
          <a:p>
            <a:pPr marL="18288" indent="0" algn="ctr">
              <a:buNone/>
            </a:pPr>
            <a:r>
              <a:rPr lang="en-US" dirty="0"/>
              <a:t>  is ineffective if not aimed at the goal. </a:t>
            </a:r>
          </a:p>
        </p:txBody>
      </p:sp>
    </p:spTree>
    <p:extLst>
      <p:ext uri="{BB962C8B-B14F-4D97-AF65-F5344CB8AC3E}">
        <p14:creationId xmlns:p14="http://schemas.microsoft.com/office/powerpoint/2010/main" val="36539610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4710" y="452718"/>
            <a:ext cx="8202090" cy="2138082"/>
          </a:xfrm>
          <a:solidFill>
            <a:schemeClr val="accent2">
              <a:lumMod val="40000"/>
              <a:lumOff val="60000"/>
            </a:schemeClr>
          </a:solidFill>
        </p:spPr>
        <p:txBody>
          <a:bodyPr/>
          <a:lstStyle/>
          <a:p>
            <a:pPr algn="ctr"/>
            <a:r>
              <a:rPr lang="en-US" sz="3600" dirty="0">
                <a:solidFill>
                  <a:srgbClr val="0070C0"/>
                </a:solidFill>
              </a:rPr>
              <a:t>Strong</a:t>
            </a:r>
            <a:r>
              <a:rPr lang="en-US" sz="3600" dirty="0">
                <a:solidFill>
                  <a:schemeClr val="bg1"/>
                </a:solidFill>
              </a:rPr>
              <a:t> </a:t>
            </a:r>
            <a:r>
              <a:rPr lang="en-US" sz="3600" dirty="0">
                <a:solidFill>
                  <a:srgbClr val="0070C0"/>
                </a:solidFill>
              </a:rPr>
              <a:t>Back </a:t>
            </a:r>
            <a:r>
              <a:rPr lang="en-US" sz="3600" dirty="0">
                <a:solidFill>
                  <a:schemeClr val="bg1"/>
                </a:solidFill>
              </a:rPr>
              <a:t>   +          </a:t>
            </a:r>
            <a:r>
              <a:rPr lang="en-US" sz="3600" dirty="0">
                <a:solidFill>
                  <a:schemeClr val="accent1">
                    <a:lumMod val="60000"/>
                    <a:lumOff val="40000"/>
                  </a:schemeClr>
                </a:solidFill>
              </a:rPr>
              <a:t>Soft Front</a:t>
            </a:r>
            <a:r>
              <a:rPr lang="en-US" sz="3600" dirty="0">
                <a:solidFill>
                  <a:schemeClr val="bg1"/>
                </a:solidFill>
              </a:rPr>
              <a:t/>
            </a:r>
            <a:br>
              <a:rPr lang="en-US" sz="3600" dirty="0">
                <a:solidFill>
                  <a:schemeClr val="bg1"/>
                </a:solidFill>
              </a:rPr>
            </a:br>
            <a:r>
              <a:rPr lang="en-US" sz="3600" dirty="0">
                <a:solidFill>
                  <a:srgbClr val="0070C0"/>
                </a:solidFill>
              </a:rPr>
              <a:t>EQUINAMITY</a:t>
            </a:r>
            <a:r>
              <a:rPr lang="en-US" sz="3600" dirty="0">
                <a:solidFill>
                  <a:schemeClr val="bg1"/>
                </a:solidFill>
              </a:rPr>
              <a:t>                 </a:t>
            </a:r>
            <a:r>
              <a:rPr lang="en-US" sz="3600" dirty="0">
                <a:solidFill>
                  <a:schemeClr val="accent1">
                    <a:lumMod val="60000"/>
                    <a:lumOff val="40000"/>
                  </a:schemeClr>
                </a:solidFill>
              </a:rPr>
              <a:t>COMPASSION</a:t>
            </a:r>
            <a:br>
              <a:rPr lang="en-US" sz="3600" dirty="0">
                <a:solidFill>
                  <a:schemeClr val="accent1">
                    <a:lumMod val="60000"/>
                    <a:lumOff val="40000"/>
                  </a:schemeClr>
                </a:solidFill>
              </a:rPr>
            </a:br>
            <a:r>
              <a:rPr lang="en-US" sz="3600" dirty="0">
                <a:solidFill>
                  <a:schemeClr val="bg1"/>
                </a:solidFill>
              </a:rPr>
              <a:t>= Wise, meaningful, healthy</a:t>
            </a:r>
            <a:br>
              <a:rPr lang="en-US" sz="3600" dirty="0">
                <a:solidFill>
                  <a:schemeClr val="bg1"/>
                </a:solidFill>
              </a:rPr>
            </a:br>
            <a:r>
              <a:rPr lang="en-US" sz="4400" dirty="0"/>
              <a:t/>
            </a:r>
            <a:br>
              <a:rPr lang="en-US" sz="4400" dirty="0"/>
            </a:br>
            <a:r>
              <a:rPr lang="en-US" sz="1050" dirty="0">
                <a:solidFill>
                  <a:srgbClr val="0070C0"/>
                </a:solidFill>
              </a:rPr>
              <a:t>   </a:t>
            </a:r>
            <a:r>
              <a:rPr lang="en-US" sz="1050" b="1" dirty="0">
                <a:solidFill>
                  <a:schemeClr val="accent4">
                    <a:lumMod val="60000"/>
                    <a:lumOff val="40000"/>
                  </a:schemeClr>
                </a:solidFill>
              </a:rPr>
              <a:t/>
            </a:r>
            <a:br>
              <a:rPr lang="en-US" sz="1050" b="1" dirty="0">
                <a:solidFill>
                  <a:schemeClr val="accent4">
                    <a:lumMod val="60000"/>
                    <a:lumOff val="40000"/>
                  </a:schemeClr>
                </a:solidFill>
              </a:rPr>
            </a:br>
            <a:endParaRPr lang="en-US" dirty="0"/>
          </a:p>
        </p:txBody>
      </p:sp>
      <p:sp>
        <p:nvSpPr>
          <p:cNvPr id="5" name="Content Placeholder 4"/>
          <p:cNvSpPr>
            <a:spLocks noGrp="1"/>
          </p:cNvSpPr>
          <p:nvPr>
            <p:ph sz="half" idx="1"/>
          </p:nvPr>
        </p:nvSpPr>
        <p:spPr>
          <a:xfrm>
            <a:off x="484710" y="2667000"/>
            <a:ext cx="3298113" cy="3589339"/>
          </a:xfrm>
          <a:solidFill>
            <a:schemeClr val="accent2">
              <a:lumMod val="40000"/>
              <a:lumOff val="60000"/>
            </a:schemeClr>
          </a:solidFill>
        </p:spPr>
        <p:txBody>
          <a:bodyPr>
            <a:normAutofit/>
          </a:bodyPr>
          <a:lstStyle/>
          <a:p>
            <a:pPr marL="0" indent="0" algn="ctr">
              <a:buNone/>
            </a:pPr>
            <a:r>
              <a:rPr lang="en-US" sz="2800" dirty="0">
                <a:solidFill>
                  <a:schemeClr val="bg1"/>
                </a:solidFill>
              </a:rPr>
              <a:t>Strong</a:t>
            </a:r>
            <a:r>
              <a:rPr lang="en-US" sz="2800" dirty="0"/>
              <a:t> </a:t>
            </a:r>
            <a:r>
              <a:rPr lang="en-US" sz="2800" dirty="0">
                <a:solidFill>
                  <a:srgbClr val="0070C0"/>
                </a:solidFill>
              </a:rPr>
              <a:t>Back</a:t>
            </a:r>
            <a:r>
              <a:rPr lang="en-US" sz="2800" dirty="0"/>
              <a:t> </a:t>
            </a:r>
          </a:p>
          <a:p>
            <a:pPr marL="0" indent="0" algn="ctr">
              <a:buNone/>
            </a:pPr>
            <a:r>
              <a:rPr lang="en-US" sz="2800" dirty="0">
                <a:solidFill>
                  <a:schemeClr val="bg1"/>
                </a:solidFill>
              </a:rPr>
              <a:t>AND</a:t>
            </a:r>
            <a:r>
              <a:rPr lang="en-US" sz="2800" dirty="0"/>
              <a:t> </a:t>
            </a:r>
          </a:p>
          <a:p>
            <a:pPr marL="0" indent="0" algn="ctr">
              <a:buNone/>
            </a:pPr>
            <a:r>
              <a:rPr lang="en-US" sz="2800" dirty="0">
                <a:solidFill>
                  <a:schemeClr val="bg1"/>
                </a:solidFill>
              </a:rPr>
              <a:t>Strong</a:t>
            </a:r>
            <a:r>
              <a:rPr lang="en-US" sz="2800" dirty="0"/>
              <a:t> </a:t>
            </a:r>
            <a:r>
              <a:rPr lang="en-US" sz="2800" dirty="0">
                <a:solidFill>
                  <a:srgbClr val="0070C0"/>
                </a:solidFill>
              </a:rPr>
              <a:t>Front</a:t>
            </a:r>
          </a:p>
          <a:p>
            <a:pPr marL="0" indent="0" algn="ctr">
              <a:buNone/>
            </a:pPr>
            <a:endParaRPr lang="en-US" sz="2800" dirty="0"/>
          </a:p>
          <a:p>
            <a:pPr marL="0" indent="0" algn="ctr">
              <a:buNone/>
            </a:pPr>
            <a:r>
              <a:rPr lang="en-US" sz="2800" dirty="0">
                <a:solidFill>
                  <a:schemeClr val="bg1"/>
                </a:solidFill>
              </a:rPr>
              <a:t>=</a:t>
            </a:r>
            <a:r>
              <a:rPr lang="en-US" sz="2800" dirty="0"/>
              <a:t> </a:t>
            </a:r>
            <a:r>
              <a:rPr lang="en-US" sz="2800" dirty="0">
                <a:solidFill>
                  <a:srgbClr val="0070C0"/>
                </a:solidFill>
              </a:rPr>
              <a:t>Cold, Aloof Response</a:t>
            </a:r>
          </a:p>
        </p:txBody>
      </p:sp>
      <p:sp>
        <p:nvSpPr>
          <p:cNvPr id="6" name="Content Placeholder 5"/>
          <p:cNvSpPr>
            <a:spLocks noGrp="1"/>
          </p:cNvSpPr>
          <p:nvPr>
            <p:ph sz="half" idx="2"/>
          </p:nvPr>
        </p:nvSpPr>
        <p:spPr>
          <a:xfrm>
            <a:off x="5257800" y="2667000"/>
            <a:ext cx="3374315" cy="3589338"/>
          </a:xfrm>
          <a:solidFill>
            <a:schemeClr val="accent2">
              <a:lumMod val="40000"/>
              <a:lumOff val="60000"/>
            </a:schemeClr>
          </a:solidFill>
        </p:spPr>
        <p:txBody>
          <a:bodyPr>
            <a:normAutofit/>
          </a:bodyPr>
          <a:lstStyle/>
          <a:p>
            <a:pPr marL="0" indent="0" algn="ctr">
              <a:buNone/>
            </a:pPr>
            <a:r>
              <a:rPr lang="en-US" sz="2800" dirty="0">
                <a:solidFill>
                  <a:schemeClr val="bg1"/>
                </a:solidFill>
              </a:rPr>
              <a:t>Soft </a:t>
            </a:r>
            <a:r>
              <a:rPr lang="en-US" sz="2800" dirty="0">
                <a:solidFill>
                  <a:schemeClr val="accent1">
                    <a:lumMod val="60000"/>
                    <a:lumOff val="40000"/>
                  </a:schemeClr>
                </a:solidFill>
              </a:rPr>
              <a:t>Front</a:t>
            </a:r>
            <a:r>
              <a:rPr lang="en-US" sz="2800" dirty="0">
                <a:solidFill>
                  <a:schemeClr val="bg1"/>
                </a:solidFill>
              </a:rPr>
              <a:t> </a:t>
            </a:r>
          </a:p>
          <a:p>
            <a:pPr marL="0" indent="0" algn="ctr">
              <a:buNone/>
            </a:pPr>
            <a:r>
              <a:rPr lang="en-US" sz="2800" dirty="0">
                <a:solidFill>
                  <a:schemeClr val="bg1"/>
                </a:solidFill>
              </a:rPr>
              <a:t>AND </a:t>
            </a:r>
          </a:p>
          <a:p>
            <a:pPr marL="0" indent="0" algn="ctr">
              <a:buNone/>
            </a:pPr>
            <a:r>
              <a:rPr lang="en-US" sz="2800" dirty="0">
                <a:solidFill>
                  <a:schemeClr val="bg1"/>
                </a:solidFill>
              </a:rPr>
              <a:t>Soft </a:t>
            </a:r>
            <a:r>
              <a:rPr lang="en-US" sz="2800" dirty="0">
                <a:solidFill>
                  <a:schemeClr val="accent1">
                    <a:lumMod val="60000"/>
                    <a:lumOff val="40000"/>
                  </a:schemeClr>
                </a:solidFill>
              </a:rPr>
              <a:t>Back</a:t>
            </a:r>
          </a:p>
          <a:p>
            <a:pPr marL="0" indent="0" algn="ctr">
              <a:buNone/>
            </a:pPr>
            <a:endParaRPr lang="en-US" sz="2800" dirty="0">
              <a:solidFill>
                <a:schemeClr val="bg1"/>
              </a:solidFill>
            </a:endParaRPr>
          </a:p>
          <a:p>
            <a:pPr marL="0" indent="0" algn="ctr">
              <a:buNone/>
            </a:pPr>
            <a:r>
              <a:rPr lang="en-US" sz="2800" dirty="0">
                <a:solidFill>
                  <a:schemeClr val="bg1"/>
                </a:solidFill>
              </a:rPr>
              <a:t>= </a:t>
            </a:r>
            <a:r>
              <a:rPr lang="en-US" sz="2800" dirty="0">
                <a:solidFill>
                  <a:schemeClr val="accent1">
                    <a:lumMod val="60000"/>
                    <a:lumOff val="40000"/>
                  </a:schemeClr>
                </a:solidFill>
              </a:rPr>
              <a:t>Vulnerable Response</a:t>
            </a:r>
          </a:p>
        </p:txBody>
      </p:sp>
    </p:spTree>
    <p:extLst>
      <p:ext uri="{BB962C8B-B14F-4D97-AF65-F5344CB8AC3E}">
        <p14:creationId xmlns:p14="http://schemas.microsoft.com/office/powerpoint/2010/main" val="22773884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28600"/>
            <a:ext cx="8294703" cy="5562599"/>
          </a:xfrm>
          <a:solidFill>
            <a:schemeClr val="accent2">
              <a:lumMod val="40000"/>
              <a:lumOff val="60000"/>
            </a:schemeClr>
          </a:solidFill>
        </p:spPr>
        <p:txBody>
          <a:bodyPr>
            <a:normAutofit/>
          </a:bodyPr>
          <a:lstStyle/>
          <a:p>
            <a:pPr marL="18288" indent="0" algn="ctr">
              <a:buNone/>
            </a:pPr>
            <a:endParaRPr lang="en-US" sz="4000" b="1" i="1" dirty="0">
              <a:solidFill>
                <a:schemeClr val="accent5">
                  <a:lumMod val="75000"/>
                </a:schemeClr>
              </a:solidFill>
            </a:endParaRPr>
          </a:p>
          <a:p>
            <a:pPr marL="18288" indent="0" algn="ctr">
              <a:buNone/>
            </a:pPr>
            <a:r>
              <a:rPr lang="en-US" sz="3000" b="1" i="1" dirty="0">
                <a:solidFill>
                  <a:schemeClr val="accent1">
                    <a:lumMod val="60000"/>
                    <a:lumOff val="40000"/>
                  </a:schemeClr>
                </a:solidFill>
              </a:rPr>
              <a:t>I care about your pain</a:t>
            </a:r>
          </a:p>
          <a:p>
            <a:pPr marL="18288" indent="0" algn="ctr">
              <a:buNone/>
            </a:pPr>
            <a:r>
              <a:rPr lang="en-US" sz="3000" b="1" i="1" dirty="0"/>
              <a:t>and</a:t>
            </a:r>
          </a:p>
          <a:p>
            <a:pPr marL="18288" indent="0" algn="ctr">
              <a:buNone/>
            </a:pPr>
            <a:r>
              <a:rPr lang="en-US" sz="3000" b="1" i="1" dirty="0">
                <a:solidFill>
                  <a:srgbClr val="0070C0"/>
                </a:solidFill>
              </a:rPr>
              <a:t>I cannot control it</a:t>
            </a:r>
          </a:p>
          <a:p>
            <a:pPr marL="18288" indent="0" algn="ctr">
              <a:buNone/>
            </a:pPr>
            <a:endParaRPr lang="en-US" sz="3000" b="1" i="1" dirty="0">
              <a:solidFill>
                <a:schemeClr val="accent1"/>
              </a:solidFill>
            </a:endParaRPr>
          </a:p>
          <a:p>
            <a:pPr marL="18288" indent="0" algn="ctr">
              <a:buNone/>
            </a:pPr>
            <a:r>
              <a:rPr lang="en-US" sz="3000" b="1" i="1" dirty="0">
                <a:solidFill>
                  <a:schemeClr val="accent1">
                    <a:lumMod val="60000"/>
                    <a:lumOff val="40000"/>
                  </a:schemeClr>
                </a:solidFill>
              </a:rPr>
              <a:t>I wish you happiness and peace</a:t>
            </a:r>
          </a:p>
          <a:p>
            <a:pPr marL="18288" indent="0" algn="ctr">
              <a:buNone/>
            </a:pPr>
            <a:r>
              <a:rPr lang="en-US" sz="3000" b="1" i="1" dirty="0"/>
              <a:t>and</a:t>
            </a:r>
          </a:p>
          <a:p>
            <a:pPr marL="18288" indent="0" algn="ctr">
              <a:buNone/>
            </a:pPr>
            <a:r>
              <a:rPr lang="en-US" sz="3000" b="1" i="1" dirty="0">
                <a:solidFill>
                  <a:srgbClr val="0070C0"/>
                </a:solidFill>
              </a:rPr>
              <a:t>I cannot make your choices for you.</a:t>
            </a:r>
          </a:p>
          <a:p>
            <a:pPr marL="18288" indent="0" algn="ctr">
              <a:buNone/>
            </a:pPr>
            <a:endParaRPr lang="en-US" sz="4400" b="1" i="1" dirty="0">
              <a:solidFill>
                <a:schemeClr val="accent4">
                  <a:lumMod val="60000"/>
                  <a:lumOff val="40000"/>
                </a:schemeClr>
              </a:solidFill>
            </a:endParaRPr>
          </a:p>
          <a:p>
            <a:pPr marL="18288" indent="0" algn="ctr">
              <a:buNone/>
            </a:pPr>
            <a:endParaRPr lang="en-US" sz="4400" b="1" i="1" dirty="0">
              <a:solidFill>
                <a:schemeClr val="accent1"/>
              </a:solidFill>
            </a:endParaRPr>
          </a:p>
        </p:txBody>
      </p:sp>
    </p:spTree>
    <p:extLst>
      <p:ext uri="{BB962C8B-B14F-4D97-AF65-F5344CB8AC3E}">
        <p14:creationId xmlns:p14="http://schemas.microsoft.com/office/powerpoint/2010/main" val="26677412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5715000"/>
            <a:ext cx="7543800" cy="914400"/>
          </a:xfrm>
        </p:spPr>
        <p:txBody>
          <a:bodyPr/>
          <a:lstStyle/>
          <a:p>
            <a:pPr algn="ctr"/>
            <a:r>
              <a:rPr lang="en-US" sz="3200" dirty="0"/>
              <a:t>DOES COMPASSIONATE PRESENCE REALLY HELP?</a:t>
            </a:r>
          </a:p>
        </p:txBody>
      </p:sp>
      <p:pic>
        <p:nvPicPr>
          <p:cNvPr id="8" name="Content Placeholder 7"/>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37057" y="416273"/>
            <a:ext cx="2956560" cy="1972056"/>
          </a:xfrm>
          <a:prstGeom prst="rect">
            <a:avLst/>
          </a:prstGeom>
        </p:spPr>
      </p:pic>
      <p:pic>
        <p:nvPicPr>
          <p:cNvPr id="9" name="Content Placeholder 8"/>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201718" y="2167827"/>
            <a:ext cx="2574131" cy="3432175"/>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3090" y="272070"/>
            <a:ext cx="1600200" cy="1120140"/>
          </a:xfrm>
          <a:prstGeom prst="rect">
            <a:avLst/>
          </a:prstGeom>
        </p:spPr>
      </p:pic>
      <p:sp>
        <p:nvSpPr>
          <p:cNvPr id="11" name="TextBox 10"/>
          <p:cNvSpPr txBox="1"/>
          <p:nvPr/>
        </p:nvSpPr>
        <p:spPr>
          <a:xfrm>
            <a:off x="3886200" y="1676400"/>
            <a:ext cx="4788383" cy="4247317"/>
          </a:xfrm>
          <a:prstGeom prst="rect">
            <a:avLst/>
          </a:prstGeom>
          <a:noFill/>
        </p:spPr>
        <p:txBody>
          <a:bodyPr wrap="square" rtlCol="0">
            <a:spAutoFit/>
          </a:bodyPr>
          <a:lstStyle/>
          <a:p>
            <a:pPr algn="ctr"/>
            <a:r>
              <a:rPr lang="en-US" dirty="0"/>
              <a:t>COMPASSIONATE INTERACTION WITH HEALTH CARE PROVIDER:</a:t>
            </a:r>
          </a:p>
          <a:p>
            <a:pPr algn="ctr"/>
            <a:endParaRPr lang="en-US" dirty="0"/>
          </a:p>
          <a:p>
            <a:r>
              <a:rPr lang="en-US" dirty="0"/>
              <a:t>FOLLOWING OUTCOMES REPORTED:</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Faster healing of wounds</a:t>
            </a:r>
          </a:p>
          <a:p>
            <a:pPr marL="285750" indent="-285750">
              <a:buFont typeface="Wingdings" panose="05000000000000000000" pitchFamily="2" charset="2"/>
              <a:buChar char="v"/>
            </a:pPr>
            <a:r>
              <a:rPr lang="en-US" dirty="0"/>
              <a:t>Reduced pain</a:t>
            </a:r>
          </a:p>
          <a:p>
            <a:pPr marL="285750" indent="-285750">
              <a:buFont typeface="Wingdings" panose="05000000000000000000" pitchFamily="2" charset="2"/>
              <a:buChar char="v"/>
            </a:pPr>
            <a:r>
              <a:rPr lang="en-US" dirty="0"/>
              <a:t>Reduced anxiety</a:t>
            </a:r>
          </a:p>
          <a:p>
            <a:pPr marL="285750" indent="-285750">
              <a:buFont typeface="Wingdings" panose="05000000000000000000" pitchFamily="2" charset="2"/>
              <a:buChar char="v"/>
            </a:pPr>
            <a:r>
              <a:rPr lang="en-US" dirty="0"/>
              <a:t>Reduced blood pressure</a:t>
            </a:r>
          </a:p>
          <a:p>
            <a:pPr marL="285750" indent="-285750">
              <a:buFont typeface="Wingdings" panose="05000000000000000000" pitchFamily="2" charset="2"/>
              <a:buChar char="v"/>
            </a:pPr>
            <a:r>
              <a:rPr lang="en-US" dirty="0"/>
              <a:t>Shorter hospital stays</a:t>
            </a:r>
          </a:p>
          <a:p>
            <a:pPr marL="285750" indent="-285750">
              <a:buFont typeface="Wingdings" panose="05000000000000000000" pitchFamily="2" charset="2"/>
              <a:buChar char="v"/>
            </a:pPr>
            <a:r>
              <a:rPr lang="en-US" dirty="0"/>
              <a:t>Greater sense of trust in care giver</a:t>
            </a:r>
          </a:p>
          <a:p>
            <a:pPr marL="285750" indent="-285750">
              <a:buFont typeface="Wingdings" panose="05000000000000000000" pitchFamily="2" charset="2"/>
              <a:buChar char="v"/>
            </a:pPr>
            <a:endParaRPr lang="en-US" dirty="0"/>
          </a:p>
          <a:p>
            <a:endParaRPr lang="en-US" dirty="0"/>
          </a:p>
          <a:p>
            <a:pPr algn="r"/>
            <a:r>
              <a:rPr lang="en-US" sz="1200" dirty="0"/>
              <a:t>CCARE, Stanford</a:t>
            </a:r>
          </a:p>
          <a:p>
            <a:endParaRPr lang="en-US" dirty="0"/>
          </a:p>
        </p:txBody>
      </p:sp>
    </p:spTree>
    <p:extLst>
      <p:ext uri="{BB962C8B-B14F-4D97-AF65-F5344CB8AC3E}">
        <p14:creationId xmlns:p14="http://schemas.microsoft.com/office/powerpoint/2010/main" val="25986897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0" y="5334000"/>
            <a:ext cx="7543800" cy="914400"/>
          </a:xfrm>
        </p:spPr>
        <p:txBody>
          <a:bodyPr/>
          <a:lstStyle/>
          <a:p>
            <a:pPr algn="ctr"/>
            <a:r>
              <a:rPr lang="en-US" sz="3600" dirty="0"/>
              <a:t>COMPASSION IS CONTAGIOUS</a:t>
            </a:r>
            <a:br>
              <a:rPr lang="en-US" sz="3600" dirty="0"/>
            </a:br>
            <a:r>
              <a:rPr lang="en-US" sz="3600" dirty="0"/>
              <a:t>MEANINGFUL CONNECTIONS</a:t>
            </a:r>
          </a:p>
        </p:txBody>
      </p:sp>
      <p:pic>
        <p:nvPicPr>
          <p:cNvPr id="921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rot="283053">
            <a:off x="4724400" y="1283696"/>
            <a:ext cx="3505200" cy="357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25890">
            <a:off x="530516" y="1371113"/>
            <a:ext cx="3524278" cy="3527115"/>
          </a:xfrm>
          <a:prstGeom prst="rect">
            <a:avLst/>
          </a:prstGeom>
        </p:spPr>
      </p:pic>
    </p:spTree>
    <p:extLst>
      <p:ext uri="{BB962C8B-B14F-4D97-AF65-F5344CB8AC3E}">
        <p14:creationId xmlns:p14="http://schemas.microsoft.com/office/powerpoint/2010/main" val="3773261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1000"/>
                                        <p:tgtEl>
                                          <p:spTgt spid="9218"/>
                                        </p:tgtEl>
                                      </p:cBhvr>
                                    </p:animEffect>
                                    <p:anim calcmode="lin" valueType="num">
                                      <p:cBhvr>
                                        <p:cTn id="8" dur="1000" fill="hold"/>
                                        <p:tgtEl>
                                          <p:spTgt spid="9218"/>
                                        </p:tgtEl>
                                        <p:attrNameLst>
                                          <p:attrName>ppt_x</p:attrName>
                                        </p:attrNameLst>
                                      </p:cBhvr>
                                      <p:tavLst>
                                        <p:tav tm="0">
                                          <p:val>
                                            <p:strVal val="#ppt_x"/>
                                          </p:val>
                                        </p:tav>
                                        <p:tav tm="100000">
                                          <p:val>
                                            <p:strVal val="#ppt_x"/>
                                          </p:val>
                                        </p:tav>
                                      </p:tavLst>
                                    </p:anim>
                                    <p:anim calcmode="lin" valueType="num">
                                      <p:cBhvr>
                                        <p:cTn id="9"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r"/>
            <a:r>
              <a:rPr lang="en-US" dirty="0"/>
              <a:t>Rated high in compassion</a:t>
            </a:r>
            <a:br>
              <a:rPr lang="en-US" dirty="0"/>
            </a:br>
            <a:r>
              <a:rPr lang="en-US" sz="900" dirty="0"/>
              <a:t/>
            </a:r>
            <a:br>
              <a:rPr lang="en-US" sz="900" dirty="0"/>
            </a:br>
            <a:r>
              <a:rPr lang="en-US" sz="900" dirty="0"/>
              <a:t>University of California, Berkley</a:t>
            </a:r>
            <a:endParaRPr lang="en-US" dirty="0"/>
          </a:p>
        </p:txBody>
      </p:sp>
      <p:sp>
        <p:nvSpPr>
          <p:cNvPr id="7" name="Content Placeholder 6"/>
          <p:cNvSpPr>
            <a:spLocks noGrp="1"/>
          </p:cNvSpPr>
          <p:nvPr>
            <p:ph idx="1"/>
          </p:nvPr>
        </p:nvSpPr>
        <p:spPr>
          <a:xfrm>
            <a:off x="271134" y="4033217"/>
            <a:ext cx="4023360" cy="1794164"/>
          </a:xfrm>
        </p:spPr>
        <p:txBody>
          <a:bodyPr>
            <a:normAutofit fontScale="92500"/>
          </a:bodyPr>
          <a:lstStyle/>
          <a:p>
            <a:pPr>
              <a:buFont typeface="Wingdings" panose="05000000000000000000" pitchFamily="2" charset="2"/>
              <a:buChar char="q"/>
            </a:pPr>
            <a:r>
              <a:rPr lang="en-US" dirty="0"/>
              <a:t>More open body language</a:t>
            </a:r>
          </a:p>
          <a:p>
            <a:pPr>
              <a:buFont typeface="Wingdings" panose="05000000000000000000" pitchFamily="2" charset="2"/>
              <a:buChar char="q"/>
            </a:pPr>
            <a:r>
              <a:rPr lang="en-US" dirty="0"/>
              <a:t>Comfortable Eye contact</a:t>
            </a:r>
          </a:p>
          <a:p>
            <a:pPr>
              <a:buFont typeface="Wingdings" panose="05000000000000000000" pitchFamily="2" charset="2"/>
              <a:buChar char="q"/>
            </a:pPr>
            <a:r>
              <a:rPr lang="en-US" dirty="0"/>
              <a:t>Minimal encouragers</a:t>
            </a:r>
          </a:p>
          <a:p>
            <a:pPr>
              <a:buFont typeface="Wingdings" panose="05000000000000000000" pitchFamily="2" charset="2"/>
              <a:buChar char="q"/>
            </a:pPr>
            <a:r>
              <a:rPr lang="en-US" dirty="0"/>
              <a:t>Listening without </a:t>
            </a:r>
            <a:r>
              <a:rPr lang="en-US" dirty="0" smtClean="0"/>
              <a:t>interrupting</a:t>
            </a:r>
          </a:p>
          <a:p>
            <a:pPr>
              <a:buFont typeface="Wingdings" panose="05000000000000000000" pitchFamily="2" charset="2"/>
              <a:buChar char="q"/>
            </a:pPr>
            <a:endParaRPr lang="en-US"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8443" y="1638940"/>
            <a:ext cx="4015295" cy="3596986"/>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577" y="1122321"/>
            <a:ext cx="3724701" cy="2682585"/>
          </a:xfrm>
          <a:prstGeom prst="rect">
            <a:avLst/>
          </a:prstGeom>
        </p:spPr>
      </p:pic>
      <p:sp>
        <p:nvSpPr>
          <p:cNvPr id="16" name="TextBox 15"/>
          <p:cNvSpPr txBox="1"/>
          <p:nvPr/>
        </p:nvSpPr>
        <p:spPr>
          <a:xfrm>
            <a:off x="241317" y="5630932"/>
            <a:ext cx="9144000" cy="707886"/>
          </a:xfrm>
          <a:prstGeom prst="rect">
            <a:avLst/>
          </a:prstGeom>
          <a:noFill/>
        </p:spPr>
        <p:txBody>
          <a:bodyPr wrap="square" rtlCol="0">
            <a:spAutoFit/>
          </a:bodyPr>
          <a:lstStyle/>
          <a:p>
            <a:pPr marL="342900" indent="-342900">
              <a:buFont typeface="Wingdings" panose="05000000000000000000" pitchFamily="2" charset="2"/>
              <a:buChar char="q"/>
            </a:pPr>
            <a:r>
              <a:rPr lang="en-US" sz="2000" dirty="0"/>
              <a:t>Turn our attention to the one who is suffering</a:t>
            </a:r>
            <a:r>
              <a:rPr lang="en-US" sz="2000" dirty="0" smtClean="0"/>
              <a:t>,</a:t>
            </a:r>
          </a:p>
          <a:p>
            <a:pPr algn="ctr"/>
            <a:r>
              <a:rPr lang="en-US" sz="2000" dirty="0" smtClean="0"/>
              <a:t> </a:t>
            </a:r>
            <a:r>
              <a:rPr lang="en-US" sz="2000" dirty="0"/>
              <a:t>(body language, eye contact, focus, even hands)</a:t>
            </a:r>
          </a:p>
        </p:txBody>
      </p:sp>
    </p:spTree>
    <p:extLst>
      <p:ext uri="{BB962C8B-B14F-4D97-AF65-F5344CB8AC3E}">
        <p14:creationId xmlns:p14="http://schemas.microsoft.com/office/powerpoint/2010/main" val="14710414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52400"/>
            <a:ext cx="8382000" cy="6278642"/>
          </a:xfrm>
          <a:prstGeom prst="rect">
            <a:avLst/>
          </a:prstGeom>
          <a:noFill/>
        </p:spPr>
        <p:txBody>
          <a:bodyPr wrap="square" rtlCol="0">
            <a:spAutoFit/>
          </a:bodyPr>
          <a:lstStyle/>
          <a:p>
            <a:pPr algn="ctr"/>
            <a:r>
              <a:rPr lang="en-US" dirty="0"/>
              <a:t>INTENTION</a:t>
            </a:r>
          </a:p>
          <a:p>
            <a:r>
              <a:rPr lang="en-US" sz="2400" dirty="0"/>
              <a:t>May you be well</a:t>
            </a:r>
          </a:p>
          <a:p>
            <a:endParaRPr lang="en-US" sz="2400" dirty="0"/>
          </a:p>
          <a:p>
            <a:r>
              <a:rPr lang="en-US" sz="2400" dirty="0"/>
              <a:t>May you live and work with ease</a:t>
            </a:r>
          </a:p>
          <a:p>
            <a:endParaRPr lang="en-US" sz="2400" dirty="0"/>
          </a:p>
          <a:p>
            <a:r>
              <a:rPr lang="en-US" sz="2400" dirty="0"/>
              <a:t>May you attend to your own needs kindly every day</a:t>
            </a:r>
          </a:p>
          <a:p>
            <a:endParaRPr lang="en-US" sz="2400" dirty="0"/>
          </a:p>
          <a:p>
            <a:r>
              <a:rPr lang="en-US" sz="2400" dirty="0"/>
              <a:t>May you respond to your own limitations with compassion just as you care for others</a:t>
            </a:r>
          </a:p>
          <a:p>
            <a:endParaRPr lang="en-US" sz="2400" dirty="0"/>
          </a:p>
          <a:p>
            <a:r>
              <a:rPr lang="en-US" sz="2400" dirty="0"/>
              <a:t>May you remember and honor your own innate goodness</a:t>
            </a:r>
          </a:p>
          <a:p>
            <a:endParaRPr lang="en-US" sz="2400" dirty="0"/>
          </a:p>
          <a:p>
            <a:r>
              <a:rPr lang="en-US" sz="2400" dirty="0"/>
              <a:t>May you remember and be guided by what you find most meaningful</a:t>
            </a:r>
          </a:p>
          <a:p>
            <a:endParaRPr lang="en-US" sz="2400" dirty="0"/>
          </a:p>
          <a:p>
            <a:r>
              <a:rPr lang="en-US" sz="2400" dirty="0"/>
              <a:t>May you be nourished by your meaningful work</a:t>
            </a:r>
          </a:p>
        </p:txBody>
      </p:sp>
    </p:spTree>
    <p:extLst>
      <p:ext uri="{BB962C8B-B14F-4D97-AF65-F5344CB8AC3E}">
        <p14:creationId xmlns:p14="http://schemas.microsoft.com/office/powerpoint/2010/main" val="36874093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8539" y="144507"/>
            <a:ext cx="4315890" cy="610287"/>
          </a:xfrm>
        </p:spPr>
        <p:txBody>
          <a:bodyPr/>
          <a:lstStyle/>
          <a:p>
            <a:r>
              <a:rPr lang="en-US" sz="3600" dirty="0"/>
              <a:t>Rated low in compassion</a:t>
            </a:r>
          </a:p>
        </p:txBody>
      </p:sp>
      <p:sp>
        <p:nvSpPr>
          <p:cNvPr id="2" name="Content Placeholder 1"/>
          <p:cNvSpPr>
            <a:spLocks noGrp="1"/>
          </p:cNvSpPr>
          <p:nvPr>
            <p:ph idx="1"/>
          </p:nvPr>
        </p:nvSpPr>
        <p:spPr>
          <a:xfrm>
            <a:off x="169660" y="1676400"/>
            <a:ext cx="8669540" cy="5028703"/>
          </a:xfrm>
        </p:spPr>
        <p:txBody>
          <a:bodyPr>
            <a:normAutofit/>
          </a:bodyPr>
          <a:lstStyle/>
          <a:p>
            <a:r>
              <a:rPr lang="en-US" dirty="0"/>
              <a:t>Closed body language</a:t>
            </a:r>
          </a:p>
          <a:p>
            <a:pPr marL="18288" indent="0">
              <a:buNone/>
            </a:pPr>
            <a:endParaRPr lang="en-US" dirty="0"/>
          </a:p>
          <a:p>
            <a:r>
              <a:rPr lang="en-US" dirty="0"/>
              <a:t>Little eye contact</a:t>
            </a:r>
          </a:p>
          <a:p>
            <a:pPr marL="18288" indent="0">
              <a:buNone/>
            </a:pPr>
            <a:endParaRPr lang="en-US" dirty="0"/>
          </a:p>
          <a:p>
            <a:r>
              <a:rPr lang="en-US" dirty="0"/>
              <a:t>Glancing at watch or phone</a:t>
            </a:r>
          </a:p>
          <a:p>
            <a:pPr marL="18288" indent="0">
              <a:buNone/>
            </a:pPr>
            <a:endParaRPr lang="en-US" dirty="0"/>
          </a:p>
          <a:p>
            <a:r>
              <a:rPr lang="en-US" dirty="0"/>
              <a:t>Pity face</a:t>
            </a:r>
          </a:p>
          <a:p>
            <a:pPr marL="18288" indent="0">
              <a:buNone/>
            </a:pPr>
            <a:endParaRPr lang="en-US" dirty="0"/>
          </a:p>
          <a:p>
            <a:r>
              <a:rPr lang="en-US" dirty="0"/>
              <a:t>Presence of phone</a:t>
            </a:r>
          </a:p>
          <a:p>
            <a:pPr marL="18288" indent="0">
              <a:buNone/>
            </a:pPr>
            <a:endParaRPr lang="en-US" dirty="0"/>
          </a:p>
          <a:p>
            <a:r>
              <a:rPr lang="en-US" dirty="0"/>
              <a:t>“object manipulation”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2183" y="1172477"/>
            <a:ext cx="1428750" cy="207645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0819">
            <a:off x="6287570" y="369213"/>
            <a:ext cx="957364" cy="143866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305979">
            <a:off x="4278096" y="2711950"/>
            <a:ext cx="1188297" cy="1188297"/>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14975" y="3909984"/>
            <a:ext cx="3185049" cy="1509713"/>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20703" y="5529747"/>
            <a:ext cx="1767453" cy="1175356"/>
          </a:xfrm>
          <a:prstGeom prst="rect">
            <a:avLst/>
          </a:prstGeom>
        </p:spPr>
      </p:pic>
      <p:sp>
        <p:nvSpPr>
          <p:cNvPr id="11" name="TextBox 10"/>
          <p:cNvSpPr txBox="1"/>
          <p:nvPr/>
        </p:nvSpPr>
        <p:spPr>
          <a:xfrm>
            <a:off x="5210460" y="1833325"/>
            <a:ext cx="3271726" cy="923330"/>
          </a:xfrm>
          <a:prstGeom prst="rect">
            <a:avLst/>
          </a:prstGeom>
          <a:noFill/>
        </p:spPr>
        <p:txBody>
          <a:bodyPr wrap="square" rtlCol="0">
            <a:spAutoFit/>
          </a:bodyPr>
          <a:lstStyle/>
          <a:p>
            <a:pPr algn="ctr"/>
            <a:r>
              <a:rPr lang="en-US" dirty="0"/>
              <a:t>Cell phone in view    =    people report feeling less connected.</a:t>
            </a:r>
          </a:p>
        </p:txBody>
      </p:sp>
    </p:spTree>
    <p:extLst>
      <p:ext uri="{BB962C8B-B14F-4D97-AF65-F5344CB8AC3E}">
        <p14:creationId xmlns:p14="http://schemas.microsoft.com/office/powerpoint/2010/main" val="40382934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19200" y="914400"/>
            <a:ext cx="7086600"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64366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152400"/>
            <a:ext cx="7543800" cy="914400"/>
          </a:xfrm>
        </p:spPr>
        <p:txBody>
          <a:bodyPr/>
          <a:lstStyle/>
          <a:p>
            <a:pPr algn="ctr"/>
            <a:r>
              <a:rPr lang="en-US" dirty="0"/>
              <a:t>Sustaining compassion</a:t>
            </a:r>
          </a:p>
        </p:txBody>
      </p:sp>
      <p:sp>
        <p:nvSpPr>
          <p:cNvPr id="2" name="Content Placeholder 1"/>
          <p:cNvSpPr>
            <a:spLocks noGrp="1"/>
          </p:cNvSpPr>
          <p:nvPr>
            <p:ph sz="half" idx="1"/>
          </p:nvPr>
        </p:nvSpPr>
        <p:spPr>
          <a:xfrm>
            <a:off x="228600" y="1219200"/>
            <a:ext cx="8839200" cy="5257800"/>
          </a:xfrm>
          <a:prstGeom prst="rect">
            <a:avLst/>
          </a:prstGeom>
        </p:spPr>
        <p:txBody>
          <a:bodyPr>
            <a:normAutofit fontScale="92500" lnSpcReduction="20000"/>
          </a:bodyPr>
          <a:lstStyle/>
          <a:p>
            <a:r>
              <a:rPr lang="en-US" dirty="0"/>
              <a:t>Shrink your attention to what is possible in the moment</a:t>
            </a:r>
          </a:p>
          <a:p>
            <a:endParaRPr lang="en-US" dirty="0"/>
          </a:p>
          <a:p>
            <a:r>
              <a:rPr lang="en-US" dirty="0"/>
              <a:t>Set fair and realistic expectations </a:t>
            </a:r>
          </a:p>
          <a:p>
            <a:endParaRPr lang="en-US" dirty="0"/>
          </a:p>
          <a:p>
            <a:r>
              <a:rPr lang="en-US" dirty="0"/>
              <a:t>Remember small seeds grow into giant trees (little steps matter)</a:t>
            </a:r>
          </a:p>
          <a:p>
            <a:pPr marL="18288" indent="0">
              <a:buNone/>
            </a:pPr>
            <a:endParaRPr lang="en-US" dirty="0"/>
          </a:p>
          <a:p>
            <a:r>
              <a:rPr lang="en-US" dirty="0"/>
              <a:t>Practice compassion satisfaction</a:t>
            </a:r>
          </a:p>
          <a:p>
            <a:pPr marL="18288" indent="0">
              <a:buNone/>
            </a:pPr>
            <a:endParaRPr lang="en-US" dirty="0"/>
          </a:p>
          <a:p>
            <a:r>
              <a:rPr lang="en-US" dirty="0"/>
              <a:t>Allow for vicarious resilience</a:t>
            </a:r>
          </a:p>
          <a:p>
            <a:pPr marL="18288" indent="0">
              <a:buNone/>
            </a:pPr>
            <a:endParaRPr lang="en-US" dirty="0"/>
          </a:p>
          <a:p>
            <a:r>
              <a:rPr lang="en-US" dirty="0"/>
              <a:t>Cultivate self compassion</a:t>
            </a:r>
          </a:p>
          <a:p>
            <a:endParaRPr lang="en-US" dirty="0"/>
          </a:p>
          <a:p>
            <a:r>
              <a:rPr lang="en-US" dirty="0"/>
              <a:t>Self aware – self care</a:t>
            </a:r>
          </a:p>
          <a:p>
            <a:pPr marL="18288" indent="0">
              <a:buNone/>
            </a:pPr>
            <a:endParaRPr lang="en-US" dirty="0"/>
          </a:p>
          <a:p>
            <a:r>
              <a:rPr lang="en-US" dirty="0"/>
              <a:t>Train in compassion, (meditations, perception training, Affect endurance, etc.)</a:t>
            </a:r>
          </a:p>
          <a:p>
            <a:endParaRPr lang="en-US" dirty="0"/>
          </a:p>
          <a:p>
            <a:endParaRPr lang="en-US" dirty="0"/>
          </a:p>
        </p:txBody>
      </p:sp>
    </p:spTree>
    <p:extLst>
      <p:ext uri="{BB962C8B-B14F-4D97-AF65-F5344CB8AC3E}">
        <p14:creationId xmlns:p14="http://schemas.microsoft.com/office/powerpoint/2010/main" val="7180795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638800"/>
            <a:ext cx="8214360" cy="914400"/>
          </a:xfrm>
        </p:spPr>
        <p:txBody>
          <a:bodyPr/>
          <a:lstStyle/>
          <a:p>
            <a:r>
              <a:rPr lang="en-US" dirty="0"/>
              <a:t>COMPASSION TRAINING</a:t>
            </a:r>
          </a:p>
        </p:txBody>
      </p:sp>
      <p:sp>
        <p:nvSpPr>
          <p:cNvPr id="3" name="Content Placeholder 2"/>
          <p:cNvSpPr>
            <a:spLocks noGrp="1"/>
          </p:cNvSpPr>
          <p:nvPr>
            <p:ph sz="half" idx="1"/>
          </p:nvPr>
        </p:nvSpPr>
        <p:spPr>
          <a:xfrm>
            <a:off x="410859" y="318647"/>
            <a:ext cx="4237341" cy="5029910"/>
          </a:xfrm>
          <a:prstGeom prst="rect">
            <a:avLst/>
          </a:prstGeom>
          <a:ln w="38100">
            <a:solidFill>
              <a:schemeClr val="bg2">
                <a:lumMod val="60000"/>
                <a:lumOff val="40000"/>
              </a:schemeClr>
            </a:solidFill>
          </a:ln>
        </p:spPr>
        <p:txBody>
          <a:bodyPr>
            <a:normAutofit/>
          </a:bodyPr>
          <a:lstStyle/>
          <a:p>
            <a:pPr>
              <a:buFont typeface="Wingdings" panose="05000000000000000000" pitchFamily="2" charset="2"/>
              <a:buChar char="v"/>
            </a:pPr>
            <a:r>
              <a:rPr lang="en-US" dirty="0"/>
              <a:t>SHORT compassion meditations</a:t>
            </a:r>
          </a:p>
          <a:p>
            <a:pPr marL="18288" indent="0">
              <a:buNone/>
            </a:pPr>
            <a:endParaRPr lang="en-US" dirty="0"/>
          </a:p>
          <a:p>
            <a:pPr>
              <a:buFont typeface="Wingdings" panose="05000000000000000000" pitchFamily="2" charset="2"/>
              <a:buChar char="v"/>
            </a:pPr>
            <a:r>
              <a:rPr lang="en-US" dirty="0"/>
              <a:t>Day long training/practice in compassion </a:t>
            </a:r>
            <a:r>
              <a:rPr lang="en-US" dirty="0" smtClean="0"/>
              <a:t>meditation</a:t>
            </a:r>
          </a:p>
          <a:p>
            <a:pPr>
              <a:buFont typeface="Wingdings" panose="05000000000000000000" pitchFamily="2" charset="2"/>
              <a:buChar char="v"/>
            </a:pPr>
            <a:endParaRPr lang="en-US" dirty="0"/>
          </a:p>
          <a:p>
            <a:pPr>
              <a:buFont typeface="Wingdings" panose="05000000000000000000" pitchFamily="2" charset="2"/>
              <a:buChar char="v"/>
            </a:pPr>
            <a:r>
              <a:rPr lang="en-US" dirty="0" smtClean="0"/>
              <a:t>6 week program (UVA) </a:t>
            </a:r>
            <a:endParaRPr lang="en-US" dirty="0"/>
          </a:p>
          <a:p>
            <a:pPr marL="18288" indent="0">
              <a:buNone/>
            </a:pPr>
            <a:endParaRPr lang="en-US" dirty="0"/>
          </a:p>
          <a:p>
            <a:pPr>
              <a:buFont typeface="Wingdings" panose="05000000000000000000" pitchFamily="2" charset="2"/>
              <a:buChar char="v"/>
            </a:pPr>
            <a:r>
              <a:rPr lang="en-US" dirty="0"/>
              <a:t>8 week program (Stanford)</a:t>
            </a:r>
          </a:p>
          <a:p>
            <a:pPr marL="18288" indent="0">
              <a:buNone/>
            </a:pPr>
            <a:endParaRPr lang="en-US" dirty="0"/>
          </a:p>
          <a:p>
            <a:pPr>
              <a:buFont typeface="Wingdings" panose="05000000000000000000" pitchFamily="2" charset="2"/>
              <a:buChar char="v"/>
            </a:pPr>
            <a:r>
              <a:rPr lang="en-US" dirty="0"/>
              <a:t>Year long program (Germany)</a:t>
            </a:r>
          </a:p>
          <a:p>
            <a:pPr>
              <a:buFont typeface="Wingdings" panose="05000000000000000000" pitchFamily="2" charset="2"/>
              <a:buChar char="v"/>
            </a:pPr>
            <a:endParaRPr lang="en-US" dirty="0"/>
          </a:p>
          <a:p>
            <a:pPr marL="18288" indent="0">
              <a:buNone/>
            </a:pPr>
            <a:r>
              <a:rPr lang="en-US" dirty="0"/>
              <a:t>All showing positive results</a:t>
            </a:r>
          </a:p>
        </p:txBody>
      </p:sp>
      <p:sp>
        <p:nvSpPr>
          <p:cNvPr id="4" name="Content Placeholder 3"/>
          <p:cNvSpPr>
            <a:spLocks noGrp="1"/>
          </p:cNvSpPr>
          <p:nvPr>
            <p:ph sz="half" idx="2"/>
          </p:nvPr>
        </p:nvSpPr>
        <p:spPr>
          <a:xfrm>
            <a:off x="4792980" y="1676400"/>
            <a:ext cx="4191000" cy="3432175"/>
          </a:xfrm>
          <a:prstGeom prst="rect">
            <a:avLst/>
          </a:prstGeom>
          <a:ln w="28575">
            <a:solidFill>
              <a:srgbClr val="00B0F0"/>
            </a:solidFill>
          </a:ln>
        </p:spPr>
        <p:txBody>
          <a:bodyPr>
            <a:normAutofit/>
          </a:bodyPr>
          <a:lstStyle/>
          <a:p>
            <a:pPr marL="18288" indent="0">
              <a:buNone/>
            </a:pPr>
            <a:r>
              <a:rPr lang="en-US" dirty="0"/>
              <a:t>LONGER TRAININGS BLEND:</a:t>
            </a:r>
          </a:p>
          <a:p>
            <a:pPr marL="18288" indent="0">
              <a:buNone/>
            </a:pPr>
            <a:endParaRPr lang="en-US" dirty="0"/>
          </a:p>
          <a:p>
            <a:pPr>
              <a:buFont typeface="Wingdings" panose="05000000000000000000" pitchFamily="2" charset="2"/>
              <a:buChar char="v"/>
            </a:pPr>
            <a:r>
              <a:rPr lang="en-US" dirty="0"/>
              <a:t>Awareness/Mindfulness</a:t>
            </a:r>
          </a:p>
          <a:p>
            <a:pPr marL="18288" indent="0">
              <a:buNone/>
            </a:pPr>
            <a:endParaRPr lang="en-US" dirty="0"/>
          </a:p>
          <a:p>
            <a:pPr>
              <a:buFont typeface="Wingdings" panose="05000000000000000000" pitchFamily="2" charset="2"/>
              <a:buChar char="v"/>
            </a:pPr>
            <a:r>
              <a:rPr lang="en-US" dirty="0"/>
              <a:t>Metacognition – perception</a:t>
            </a:r>
          </a:p>
          <a:p>
            <a:pPr marL="18288" indent="0">
              <a:buNone/>
            </a:pPr>
            <a:endParaRPr lang="en-US" dirty="0"/>
          </a:p>
          <a:p>
            <a:pPr>
              <a:buFont typeface="Wingdings" panose="05000000000000000000" pitchFamily="2" charset="2"/>
              <a:buChar char="v"/>
            </a:pPr>
            <a:r>
              <a:rPr lang="en-US" dirty="0" smtClean="0"/>
              <a:t>Constructive meditation -affect</a:t>
            </a:r>
            <a:endParaRPr lang="en-US" dirty="0"/>
          </a:p>
        </p:txBody>
      </p:sp>
    </p:spTree>
    <p:extLst>
      <p:ext uri="{BB962C8B-B14F-4D97-AF65-F5344CB8AC3E}">
        <p14:creationId xmlns:p14="http://schemas.microsoft.com/office/powerpoint/2010/main" val="40879074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5562600"/>
            <a:ext cx="7543800" cy="914400"/>
          </a:xfrm>
        </p:spPr>
        <p:txBody>
          <a:bodyPr/>
          <a:lstStyle/>
          <a:p>
            <a:pPr algn="ctr"/>
            <a:r>
              <a:rPr lang="en-US" dirty="0"/>
              <a:t>4 steps to awareness</a:t>
            </a:r>
          </a:p>
        </p:txBody>
      </p:sp>
      <p:sp>
        <p:nvSpPr>
          <p:cNvPr id="6" name="Content Placeholder 5"/>
          <p:cNvSpPr>
            <a:spLocks noGrp="1"/>
          </p:cNvSpPr>
          <p:nvPr>
            <p:ph idx="1"/>
          </p:nvPr>
        </p:nvSpPr>
        <p:spPr>
          <a:xfrm>
            <a:off x="228600" y="685800"/>
            <a:ext cx="7772400" cy="3657599"/>
          </a:xfrm>
        </p:spPr>
        <p:txBody>
          <a:bodyPr>
            <a:normAutofit fontScale="92500" lnSpcReduction="20000"/>
          </a:bodyPr>
          <a:lstStyle/>
          <a:p>
            <a:pPr marL="475488" indent="-457200">
              <a:buFont typeface="+mj-lt"/>
              <a:buAutoNum type="arabicPeriod"/>
            </a:pPr>
            <a:r>
              <a:rPr lang="en-US" sz="2800" dirty="0"/>
              <a:t>Choose INTENTION of your ATTENTION</a:t>
            </a:r>
          </a:p>
          <a:p>
            <a:pPr marL="532638" indent="-514350">
              <a:buFont typeface="+mj-lt"/>
              <a:buAutoNum type="arabicPeriod"/>
            </a:pPr>
            <a:endParaRPr lang="en-US" sz="2800" dirty="0"/>
          </a:p>
          <a:p>
            <a:pPr marL="475488" indent="-457200">
              <a:buFont typeface="+mj-lt"/>
              <a:buAutoNum type="arabicPeriod"/>
            </a:pPr>
            <a:r>
              <a:rPr lang="en-US" sz="2800" dirty="0"/>
              <a:t>MONITOR how you are doing</a:t>
            </a:r>
          </a:p>
          <a:p>
            <a:pPr marL="532638" indent="-514350">
              <a:buFont typeface="+mj-lt"/>
              <a:buAutoNum type="arabicPeriod"/>
            </a:pPr>
            <a:endParaRPr lang="en-US" sz="2800" dirty="0"/>
          </a:p>
          <a:p>
            <a:pPr marL="475488" indent="-457200">
              <a:buFont typeface="+mj-lt"/>
              <a:buAutoNum type="arabicPeriod"/>
            </a:pPr>
            <a:r>
              <a:rPr lang="en-US" sz="2800" dirty="0"/>
              <a:t>When you NOTICE you’ve DRIFTED, GENTLY RETURN</a:t>
            </a:r>
          </a:p>
          <a:p>
            <a:pPr marL="532638" indent="-514350">
              <a:buFont typeface="+mj-lt"/>
              <a:buAutoNum type="arabicPeriod"/>
            </a:pPr>
            <a:endParaRPr lang="en-US" sz="2800" dirty="0"/>
          </a:p>
          <a:p>
            <a:pPr marL="475488" indent="-457200">
              <a:buFont typeface="+mj-lt"/>
              <a:buAutoNum type="arabicPeriod"/>
            </a:pPr>
            <a:r>
              <a:rPr lang="en-US" sz="2800" dirty="0"/>
              <a:t>Cultivate a KIND, ENCOURAGING TONE</a:t>
            </a:r>
          </a:p>
          <a:p>
            <a:pPr marL="18288" indent="0">
              <a:buNone/>
            </a:pPr>
            <a:endParaRPr lang="en-US" sz="2800" dirty="0"/>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1447800" y="3962400"/>
            <a:ext cx="2200275" cy="1740535"/>
          </a:xfrm>
          <a:prstGeom prst="rect">
            <a:avLst/>
          </a:prstGeom>
          <a:noFill/>
          <a:ln>
            <a:noFill/>
          </a:ln>
          <a:effectLst/>
        </p:spPr>
      </p:pic>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966029"/>
            <a:ext cx="2000250" cy="1758950"/>
          </a:xfrm>
          <a:prstGeom prst="rect">
            <a:avLst/>
          </a:prstGeom>
          <a:noFill/>
          <a:ln>
            <a:noFill/>
          </a:ln>
          <a:effectLst/>
        </p:spPr>
      </p:pic>
    </p:spTree>
    <p:extLst>
      <p:ext uri="{BB962C8B-B14F-4D97-AF65-F5344CB8AC3E}">
        <p14:creationId xmlns:p14="http://schemas.microsoft.com/office/powerpoint/2010/main" val="32121817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Exercise to cultivate self compassion</a:t>
            </a:r>
          </a:p>
        </p:txBody>
      </p:sp>
      <p:pic>
        <p:nvPicPr>
          <p:cNvPr id="717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9600" y="533400"/>
            <a:ext cx="80010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1666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571500"/>
            <a:ext cx="3810000" cy="5715000"/>
          </a:xfrm>
          <a:prstGeom prst="rect">
            <a:avLst/>
          </a:prstGeom>
        </p:spPr>
      </p:pic>
    </p:spTree>
    <p:extLst>
      <p:ext uri="{BB962C8B-B14F-4D97-AF65-F5344CB8AC3E}">
        <p14:creationId xmlns:p14="http://schemas.microsoft.com/office/powerpoint/2010/main" val="16619633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3420" y="76200"/>
            <a:ext cx="2804160" cy="609600"/>
          </a:xfrm>
        </p:spPr>
        <p:txBody>
          <a:bodyPr/>
          <a:lstStyle/>
          <a:p>
            <a:r>
              <a:rPr lang="en-US" dirty="0"/>
              <a:t>resources</a:t>
            </a:r>
          </a:p>
        </p:txBody>
      </p:sp>
      <p:sp>
        <p:nvSpPr>
          <p:cNvPr id="4" name="Rectangle 3"/>
          <p:cNvSpPr/>
          <p:nvPr/>
        </p:nvSpPr>
        <p:spPr>
          <a:xfrm>
            <a:off x="342900" y="705534"/>
            <a:ext cx="3505200" cy="381000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To learn more about compassion and available resources:</a:t>
            </a:r>
          </a:p>
          <a:p>
            <a:pPr algn="ctr"/>
            <a:endParaRPr lang="en-US" dirty="0"/>
          </a:p>
          <a:p>
            <a:pPr algn="ctr"/>
            <a:r>
              <a:rPr lang="en-US" dirty="0"/>
              <a:t>Anna DeLong, LCSW</a:t>
            </a:r>
          </a:p>
          <a:p>
            <a:pPr algn="ctr"/>
            <a:r>
              <a:rPr lang="en-US" dirty="0"/>
              <a:t>Uvafeap.com</a:t>
            </a:r>
          </a:p>
          <a:p>
            <a:pPr algn="ctr"/>
            <a:endParaRPr lang="en-US" dirty="0"/>
          </a:p>
          <a:p>
            <a:pPr algn="ctr"/>
            <a:r>
              <a:rPr lang="en-US" dirty="0"/>
              <a:t>434-243-2643</a:t>
            </a:r>
          </a:p>
          <a:p>
            <a:pPr algn="ctr"/>
            <a:r>
              <a:rPr lang="en-US" dirty="0"/>
              <a:t>Let us know if you would be interested in further compassion training!</a:t>
            </a:r>
          </a:p>
        </p:txBody>
      </p:sp>
      <p:sp>
        <p:nvSpPr>
          <p:cNvPr id="8" name="TextBox 7"/>
          <p:cNvSpPr txBox="1"/>
          <p:nvPr/>
        </p:nvSpPr>
        <p:spPr>
          <a:xfrm>
            <a:off x="4191000" y="348449"/>
            <a:ext cx="4572000" cy="6463308"/>
          </a:xfrm>
          <a:prstGeom prst="rect">
            <a:avLst/>
          </a:prstGeom>
          <a:noFill/>
        </p:spPr>
        <p:txBody>
          <a:bodyPr wrap="square" rtlCol="0">
            <a:spAutoFit/>
          </a:bodyPr>
          <a:lstStyle/>
          <a:p>
            <a:pPr marL="285750" indent="-285750">
              <a:buFont typeface="Courier New" panose="02070309020205020404" pitchFamily="49" charset="0"/>
              <a:buChar char="o"/>
            </a:pPr>
            <a:r>
              <a:rPr lang="en-US" dirty="0">
                <a:hlinkClick r:id="rId3"/>
              </a:rPr>
              <a:t>https://cci.nursing.virginia.edu/</a:t>
            </a:r>
            <a:r>
              <a:rPr lang="en-US" dirty="0"/>
              <a:t>  </a:t>
            </a:r>
          </a:p>
          <a:p>
            <a:r>
              <a:rPr lang="en-US" dirty="0"/>
              <a:t>UVA Compassionate Care Initiative</a:t>
            </a:r>
          </a:p>
          <a:p>
            <a:endParaRPr lang="en-US" dirty="0"/>
          </a:p>
          <a:p>
            <a:pPr marL="285750" indent="-285750">
              <a:buFont typeface="Courier New" panose="02070309020205020404" pitchFamily="49" charset="0"/>
              <a:buChar char="o"/>
            </a:pPr>
            <a:r>
              <a:rPr lang="en-US" dirty="0">
                <a:hlinkClick r:id="rId4"/>
              </a:rPr>
              <a:t>http://greatergood.berkeley.edu/</a:t>
            </a:r>
            <a:endParaRPr lang="en-US" dirty="0"/>
          </a:p>
          <a:p>
            <a:r>
              <a:rPr lang="en-US" dirty="0"/>
              <a:t>Greater Good Center, University of California, Berkeley</a:t>
            </a:r>
          </a:p>
          <a:p>
            <a:endParaRPr lang="en-US" dirty="0"/>
          </a:p>
          <a:p>
            <a:r>
              <a:rPr lang="en-US" dirty="0">
                <a:hlinkClick r:id="rId5"/>
              </a:rPr>
              <a:t>http://ccare.stanford.edu/</a:t>
            </a:r>
            <a:r>
              <a:rPr lang="en-US" dirty="0"/>
              <a:t> Center for Compassion and Altruism Research and Education, Stanford</a:t>
            </a:r>
          </a:p>
          <a:p>
            <a:endParaRPr lang="en-US" dirty="0"/>
          </a:p>
          <a:p>
            <a:r>
              <a:rPr lang="en-US" dirty="0">
                <a:hlinkClick r:id="rId6"/>
              </a:rPr>
              <a:t>https://www.cogneurosociety.org/empathy_pain/</a:t>
            </a:r>
            <a:r>
              <a:rPr lang="en-US" dirty="0"/>
              <a:t> “Feeling others’ Pain: Transforming Empathy into Compassion” (CNS 2013)</a:t>
            </a:r>
          </a:p>
          <a:p>
            <a:endParaRPr lang="en-US" dirty="0"/>
          </a:p>
          <a:p>
            <a:r>
              <a:rPr lang="en-US" dirty="0">
                <a:hlinkClick r:id="rId7"/>
              </a:rPr>
              <a:t>http://news.wisc.edu/study-shows-compassion-meditation-changes-the-brain/</a:t>
            </a:r>
            <a:r>
              <a:rPr lang="en-US" dirty="0"/>
              <a:t> “Study Shows compassion meditation changes the brain” University of Wisconsin</a:t>
            </a:r>
          </a:p>
          <a:p>
            <a:endParaRPr lang="en-US" dirty="0"/>
          </a:p>
          <a:p>
            <a:endParaRPr lang="en-US" dirty="0"/>
          </a:p>
        </p:txBody>
      </p:sp>
      <p:sp>
        <p:nvSpPr>
          <p:cNvPr id="2" name="TextBox 1"/>
          <p:cNvSpPr txBox="1"/>
          <p:nvPr/>
        </p:nvSpPr>
        <p:spPr>
          <a:xfrm>
            <a:off x="381000" y="5486400"/>
            <a:ext cx="3429000" cy="923330"/>
          </a:xfrm>
          <a:prstGeom prst="rect">
            <a:avLst/>
          </a:prstGeom>
          <a:noFill/>
        </p:spPr>
        <p:txBody>
          <a:bodyPr wrap="square" rtlCol="0">
            <a:spAutoFit/>
          </a:bodyPr>
          <a:lstStyle/>
          <a:p>
            <a:r>
              <a:rPr lang="en-US" dirty="0">
                <a:hlinkClick r:id="rId8"/>
              </a:rPr>
              <a:t>https://insighttimer.com/</a:t>
            </a:r>
            <a:r>
              <a:rPr lang="en-US" dirty="0"/>
              <a:t> Free popular smart phone app with 1000’s of guided meditations</a:t>
            </a:r>
          </a:p>
        </p:txBody>
      </p:sp>
      <p:sp>
        <p:nvSpPr>
          <p:cNvPr id="5" name="Rectangle 4"/>
          <p:cNvSpPr/>
          <p:nvPr/>
        </p:nvSpPr>
        <p:spPr>
          <a:xfrm>
            <a:off x="304800" y="4591734"/>
            <a:ext cx="3653790" cy="646331"/>
          </a:xfrm>
          <a:prstGeom prst="rect">
            <a:avLst/>
          </a:prstGeom>
        </p:spPr>
        <p:txBody>
          <a:bodyPr wrap="square">
            <a:spAutoFit/>
          </a:bodyPr>
          <a:lstStyle/>
          <a:p>
            <a:r>
              <a:rPr lang="en-US" b="1" dirty="0">
                <a:solidFill>
                  <a:srgbClr val="FF9900"/>
                </a:solidFill>
                <a:hlinkClick r:id="rId9"/>
              </a:rPr>
              <a:t>https://med.virginia.edu/mindfulness-center/</a:t>
            </a:r>
            <a:r>
              <a:rPr lang="en-US" b="1" dirty="0">
                <a:solidFill>
                  <a:srgbClr val="FF9900"/>
                </a:solidFill>
              </a:rPr>
              <a:t> </a:t>
            </a:r>
            <a:r>
              <a:rPr lang="en-US" sz="1600" b="1" dirty="0"/>
              <a:t>UVA Mindfulness Ctr.</a:t>
            </a:r>
            <a:endParaRPr lang="en-US" sz="1600" b="1" dirty="0">
              <a:solidFill>
                <a:srgbClr val="FF9900"/>
              </a:solidFill>
            </a:endParaRPr>
          </a:p>
        </p:txBody>
      </p:sp>
    </p:spTree>
    <p:extLst>
      <p:ext uri="{BB962C8B-B14F-4D97-AF65-F5344CB8AC3E}">
        <p14:creationId xmlns:p14="http://schemas.microsoft.com/office/powerpoint/2010/main" val="6588591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E72F12F-C293-4929-B3E7-08085C8B46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1981200"/>
            <a:ext cx="4800600" cy="4570539"/>
          </a:xfrm>
          <a:prstGeom prst="rect">
            <a:avLst/>
          </a:prstGeom>
        </p:spPr>
      </p:pic>
      <p:sp>
        <p:nvSpPr>
          <p:cNvPr id="3" name="Title 2"/>
          <p:cNvSpPr>
            <a:spLocks noGrp="1"/>
          </p:cNvSpPr>
          <p:nvPr>
            <p:ph type="title"/>
          </p:nvPr>
        </p:nvSpPr>
        <p:spPr/>
        <p:txBody>
          <a:bodyPr/>
          <a:lstStyle/>
          <a:p>
            <a:pPr algn="ctr"/>
            <a:r>
              <a:rPr lang="en-US" dirty="0" smtClean="0"/>
              <a:t>Compassion is Transformative</a:t>
            </a:r>
            <a:endParaRPr lang="en-US" dirty="0"/>
          </a:p>
        </p:txBody>
      </p:sp>
    </p:spTree>
    <p:extLst>
      <p:ext uri="{BB962C8B-B14F-4D97-AF65-F5344CB8AC3E}">
        <p14:creationId xmlns:p14="http://schemas.microsoft.com/office/powerpoint/2010/main" val="18182824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0" y="5486400"/>
            <a:ext cx="7543800" cy="914400"/>
          </a:xfrm>
        </p:spPr>
        <p:txBody>
          <a:bodyPr/>
          <a:lstStyle/>
          <a:p>
            <a:r>
              <a:rPr lang="en-US" dirty="0"/>
              <a:t>COMPASSION AGENDA</a:t>
            </a:r>
          </a:p>
        </p:txBody>
      </p:sp>
      <p:sp>
        <p:nvSpPr>
          <p:cNvPr id="2" name="Content Placeholder 1"/>
          <p:cNvSpPr>
            <a:spLocks noGrp="1"/>
          </p:cNvSpPr>
          <p:nvPr>
            <p:ph idx="1"/>
          </p:nvPr>
        </p:nvSpPr>
        <p:spPr>
          <a:xfrm>
            <a:off x="990600" y="304800"/>
            <a:ext cx="6400800" cy="4876800"/>
          </a:xfrm>
        </p:spPr>
        <p:txBody>
          <a:bodyPr>
            <a:normAutofit lnSpcReduction="10000"/>
          </a:bodyPr>
          <a:lstStyle/>
          <a:p>
            <a:endParaRPr lang="en-US" dirty="0"/>
          </a:p>
          <a:p>
            <a:pPr marL="18288" indent="0">
              <a:buNone/>
            </a:pPr>
            <a:endParaRPr lang="en-US" sz="2800" dirty="0"/>
          </a:p>
          <a:p>
            <a:pPr lvl="1">
              <a:buFont typeface="Wingdings" panose="05000000000000000000" pitchFamily="2" charset="2"/>
              <a:buChar char="q"/>
            </a:pPr>
            <a:r>
              <a:rPr lang="en-US" sz="3200" dirty="0"/>
              <a:t>Science of compassion</a:t>
            </a:r>
          </a:p>
          <a:p>
            <a:pPr lvl="1">
              <a:buFont typeface="Wingdings" panose="05000000000000000000" pitchFamily="2" charset="2"/>
              <a:buChar char="q"/>
            </a:pPr>
            <a:r>
              <a:rPr lang="en-US" sz="3200" dirty="0"/>
              <a:t>Difference between compassion and empathy</a:t>
            </a:r>
          </a:p>
          <a:p>
            <a:pPr lvl="1">
              <a:buFont typeface="Wingdings" panose="05000000000000000000" pitchFamily="2" charset="2"/>
              <a:buChar char="q"/>
            </a:pPr>
            <a:r>
              <a:rPr lang="en-US" sz="3200" dirty="0"/>
              <a:t>Benefits of compassion</a:t>
            </a:r>
          </a:p>
          <a:p>
            <a:pPr lvl="1">
              <a:buFont typeface="Wingdings" panose="05000000000000000000" pitchFamily="2" charset="2"/>
              <a:buChar char="q"/>
            </a:pPr>
            <a:r>
              <a:rPr lang="en-US" sz="3200" dirty="0"/>
              <a:t>Cultivating compassion</a:t>
            </a:r>
          </a:p>
          <a:p>
            <a:pPr lvl="1">
              <a:buFont typeface="Wingdings" panose="05000000000000000000" pitchFamily="2" charset="2"/>
              <a:buChar char="q"/>
            </a:pPr>
            <a:r>
              <a:rPr lang="en-US" sz="3200" dirty="0"/>
              <a:t>Sustaining compassion</a:t>
            </a:r>
          </a:p>
          <a:p>
            <a:pPr lvl="1">
              <a:buFont typeface="Wingdings" panose="05000000000000000000" pitchFamily="2" charset="2"/>
              <a:buChar char="q"/>
            </a:pPr>
            <a:r>
              <a:rPr lang="en-US" sz="3200" dirty="0"/>
              <a:t>For more info…</a:t>
            </a:r>
          </a:p>
          <a:p>
            <a:pPr lvl="1">
              <a:buFont typeface="Wingdings" panose="05000000000000000000" pitchFamily="2" charset="2"/>
              <a:buChar char="q"/>
            </a:pPr>
            <a:endParaRPr lang="en-US" sz="2800" dirty="0"/>
          </a:p>
          <a:p>
            <a:pPr marL="384048" lvl="1" indent="0">
              <a:buNone/>
            </a:pPr>
            <a:endParaRPr lang="en-US" sz="2800" dirty="0"/>
          </a:p>
          <a:p>
            <a:pPr marL="384048" lvl="1" indent="0">
              <a:buNone/>
            </a:pPr>
            <a:endParaRPr lang="en-US" dirty="0"/>
          </a:p>
          <a:p>
            <a:pPr marL="18288" indent="0">
              <a:buNone/>
            </a:pPr>
            <a:endParaRPr lang="en-US" dirty="0"/>
          </a:p>
          <a:p>
            <a:pPr marL="749808" lvl="2" indent="0">
              <a:buNone/>
            </a:pPr>
            <a:endParaRPr lang="en-US" dirty="0"/>
          </a:p>
        </p:txBody>
      </p:sp>
    </p:spTree>
    <p:extLst>
      <p:ext uri="{BB962C8B-B14F-4D97-AF65-F5344CB8AC3E}">
        <p14:creationId xmlns:p14="http://schemas.microsoft.com/office/powerpoint/2010/main" val="36888159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43000" y="330201"/>
            <a:ext cx="7162800" cy="5232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77596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228600"/>
            <a:ext cx="8305800" cy="914400"/>
          </a:xfrm>
        </p:spPr>
        <p:txBody>
          <a:bodyPr/>
          <a:lstStyle/>
          <a:p>
            <a:r>
              <a:rPr lang="en-US" sz="3200" dirty="0"/>
              <a:t>The Best Way to Improve, grow, </a:t>
            </a:r>
            <a:r>
              <a:rPr lang="en-US" sz="3200" dirty="0" err="1"/>
              <a:t>etc</a:t>
            </a:r>
            <a:r>
              <a:rPr lang="en-US" dirty="0"/>
              <a:t>…</a:t>
            </a:r>
          </a:p>
        </p:txBody>
      </p:sp>
      <p:sp>
        <p:nvSpPr>
          <p:cNvPr id="2" name="Content Placeholder 1"/>
          <p:cNvSpPr>
            <a:spLocks noGrp="1"/>
          </p:cNvSpPr>
          <p:nvPr>
            <p:ph idx="1"/>
          </p:nvPr>
        </p:nvSpPr>
        <p:spPr>
          <a:xfrm>
            <a:off x="1143000" y="3978015"/>
            <a:ext cx="7086600" cy="1965584"/>
          </a:xfrm>
        </p:spPr>
        <p:txBody>
          <a:bodyPr>
            <a:normAutofit fontScale="70000" lnSpcReduction="20000"/>
          </a:bodyPr>
          <a:lstStyle/>
          <a:p>
            <a:pPr marL="18288" indent="0" algn="ctr">
              <a:buNone/>
            </a:pPr>
            <a:r>
              <a:rPr lang="en-US" sz="3600" i="1" dirty="0"/>
              <a:t>“….is to have really great strategies to nourish the most exhausted version of ourselves rather than just keep expecting our best self to show up.”</a:t>
            </a:r>
          </a:p>
          <a:p>
            <a:pPr marL="18288" indent="0">
              <a:buNone/>
            </a:pPr>
            <a:endParaRPr lang="en-US" dirty="0"/>
          </a:p>
          <a:p>
            <a:pPr marL="18288" indent="0" algn="r">
              <a:buNone/>
            </a:pPr>
            <a:r>
              <a:rPr lang="en-US" sz="2400" dirty="0"/>
              <a:t>K. McGonical, PhD</a:t>
            </a:r>
          </a:p>
        </p:txBody>
      </p:sp>
      <p:pic>
        <p:nvPicPr>
          <p:cNvPr id="4" name="Content Placeholder 6">
            <a:extLst>
              <a:ext uri="{FF2B5EF4-FFF2-40B4-BE49-F238E27FC236}">
                <a16:creationId xmlns:a16="http://schemas.microsoft.com/office/drawing/2014/main" xmlns="" id="{E9683DDC-C45B-459E-8CAA-D320F635CF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620" y="1402167"/>
            <a:ext cx="1536325" cy="2316681"/>
          </a:xfrm>
          <a:prstGeom prst="rect">
            <a:avLst/>
          </a:prstGeom>
        </p:spPr>
      </p:pic>
      <p:pic>
        <p:nvPicPr>
          <p:cNvPr id="5" name="Picture 4">
            <a:extLst>
              <a:ext uri="{FF2B5EF4-FFF2-40B4-BE49-F238E27FC236}">
                <a16:creationId xmlns:a16="http://schemas.microsoft.com/office/drawing/2014/main" xmlns="" id="{2CD24723-95BB-4056-AAB8-7A7E3D9FB9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2120" y="1427886"/>
            <a:ext cx="1333686" cy="2019582"/>
          </a:xfrm>
          <a:prstGeom prst="rect">
            <a:avLst/>
          </a:prstGeom>
        </p:spPr>
      </p:pic>
      <p:pic>
        <p:nvPicPr>
          <p:cNvPr id="6" name="Picture 5">
            <a:extLst>
              <a:ext uri="{FF2B5EF4-FFF2-40B4-BE49-F238E27FC236}">
                <a16:creationId xmlns:a16="http://schemas.microsoft.com/office/drawing/2014/main" xmlns="" id="{6AFA9485-0659-4E17-A47D-4FFEDF1774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0394" y="1376534"/>
            <a:ext cx="1343212" cy="2019582"/>
          </a:xfrm>
          <a:prstGeom prst="rect">
            <a:avLst/>
          </a:prstGeom>
        </p:spPr>
      </p:pic>
      <p:pic>
        <p:nvPicPr>
          <p:cNvPr id="7" name="Picture 6">
            <a:extLst>
              <a:ext uri="{FF2B5EF4-FFF2-40B4-BE49-F238E27FC236}">
                <a16:creationId xmlns:a16="http://schemas.microsoft.com/office/drawing/2014/main" xmlns="" id="{525F4B9A-F673-4B3E-9AE4-38350529EE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8195" y="1427886"/>
            <a:ext cx="1447800" cy="1990725"/>
          </a:xfrm>
          <a:prstGeom prst="rect">
            <a:avLst/>
          </a:prstGeom>
        </p:spPr>
      </p:pic>
      <p:pic>
        <p:nvPicPr>
          <p:cNvPr id="8" name="Picture 7">
            <a:extLst>
              <a:ext uri="{FF2B5EF4-FFF2-40B4-BE49-F238E27FC236}">
                <a16:creationId xmlns:a16="http://schemas.microsoft.com/office/drawing/2014/main" xmlns="" id="{A599038F-6D1A-4F67-BAC5-4349D83712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79025" y="1491285"/>
            <a:ext cx="1695450" cy="1590675"/>
          </a:xfrm>
          <a:prstGeom prst="rect">
            <a:avLst/>
          </a:prstGeom>
        </p:spPr>
      </p:pic>
    </p:spTree>
    <p:extLst>
      <p:ext uri="{BB962C8B-B14F-4D97-AF65-F5344CB8AC3E}">
        <p14:creationId xmlns:p14="http://schemas.microsoft.com/office/powerpoint/2010/main" val="2796980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5394347"/>
            <a:ext cx="8458200" cy="914400"/>
          </a:xfrm>
        </p:spPr>
        <p:txBody>
          <a:bodyPr/>
          <a:lstStyle/>
          <a:p>
            <a:pPr algn="ctr"/>
            <a:r>
              <a:rPr lang="en-US" dirty="0"/>
              <a:t>SELF AWARE - SELF CARE</a:t>
            </a:r>
          </a:p>
        </p:txBody>
      </p:sp>
      <p:sp>
        <p:nvSpPr>
          <p:cNvPr id="2" name="Content Placeholder 1"/>
          <p:cNvSpPr>
            <a:spLocks noGrp="1"/>
          </p:cNvSpPr>
          <p:nvPr>
            <p:ph idx="1"/>
          </p:nvPr>
        </p:nvSpPr>
        <p:spPr>
          <a:xfrm>
            <a:off x="4343400" y="685801"/>
            <a:ext cx="3810000" cy="4702627"/>
          </a:xfrm>
        </p:spPr>
        <p:txBody>
          <a:bodyPr>
            <a:normAutofit/>
          </a:bodyPr>
          <a:lstStyle/>
          <a:p>
            <a:pPr>
              <a:buFont typeface="Wingdings" panose="05000000000000000000" pitchFamily="2" charset="2"/>
              <a:buChar char="v"/>
            </a:pPr>
            <a:r>
              <a:rPr lang="en-US" dirty="0"/>
              <a:t>Pay attention to your own energy needs</a:t>
            </a:r>
          </a:p>
          <a:p>
            <a:pPr>
              <a:buFont typeface="Wingdings" panose="05000000000000000000" pitchFamily="2" charset="2"/>
              <a:buChar char="v"/>
            </a:pPr>
            <a:endParaRPr lang="en-US" dirty="0"/>
          </a:p>
          <a:p>
            <a:pPr>
              <a:buFont typeface="Wingdings" panose="05000000000000000000" pitchFamily="2" charset="2"/>
              <a:buChar char="v"/>
            </a:pPr>
            <a:r>
              <a:rPr lang="en-US" dirty="0"/>
              <a:t>Ensure your self-care plan is strong enough to balance the stress of emotional impact of suffering you experience and/or witness.</a:t>
            </a:r>
          </a:p>
          <a:p>
            <a:pPr>
              <a:buFont typeface="Wingdings" panose="05000000000000000000" pitchFamily="2" charset="2"/>
              <a:buChar char="v"/>
            </a:pPr>
            <a:endParaRPr lang="en-US" dirty="0"/>
          </a:p>
          <a:p>
            <a:pPr marL="18288" indent="0" algn="ctr">
              <a:buNone/>
            </a:pPr>
            <a:r>
              <a:rPr lang="en-US" sz="2400" i="1" dirty="0"/>
              <a:t>This is NOT a luxury, </a:t>
            </a:r>
          </a:p>
          <a:p>
            <a:pPr marL="18288" indent="0" algn="ctr">
              <a:buNone/>
            </a:pPr>
            <a:r>
              <a:rPr lang="en-US" sz="2400" i="1" dirty="0"/>
              <a:t>IT IS A NECESSITY!</a:t>
            </a:r>
          </a:p>
        </p:txBody>
      </p:sp>
      <p:pic>
        <p:nvPicPr>
          <p:cNvPr id="7" name="Picture 6"/>
          <p:cNvPicPr>
            <a:picLocks noChangeAspect="1"/>
          </p:cNvPicPr>
          <p:nvPr/>
        </p:nvPicPr>
        <p:blipFill>
          <a:blip r:embed="rId3"/>
          <a:stretch>
            <a:fillRect/>
          </a:stretch>
        </p:blipFill>
        <p:spPr>
          <a:xfrm>
            <a:off x="381000" y="2514600"/>
            <a:ext cx="3962400" cy="2873829"/>
          </a:xfrm>
          <a:prstGeom prst="rect">
            <a:avLst/>
          </a:prstGeom>
        </p:spPr>
      </p:pic>
      <p:pic>
        <p:nvPicPr>
          <p:cNvPr id="5" name="Picture 4">
            <a:extLst>
              <a:ext uri="{FF2B5EF4-FFF2-40B4-BE49-F238E27FC236}">
                <a16:creationId xmlns:a16="http://schemas.microsoft.com/office/drawing/2014/main" xmlns="" id="{25EF231D-247E-4FC4-AB22-F7D6E71F1C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325" y="142725"/>
            <a:ext cx="2781688" cy="2152950"/>
          </a:xfrm>
          <a:prstGeom prst="rect">
            <a:avLst/>
          </a:prstGeom>
        </p:spPr>
      </p:pic>
    </p:spTree>
    <p:extLst>
      <p:ext uri="{BB962C8B-B14F-4D97-AF65-F5344CB8AC3E}">
        <p14:creationId xmlns:p14="http://schemas.microsoft.com/office/powerpoint/2010/main" val="427215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 of Resiliency</a:t>
            </a:r>
          </a:p>
        </p:txBody>
      </p:sp>
      <p:pic>
        <p:nvPicPr>
          <p:cNvPr id="6" name="Content Placeholder 5">
            <a:extLst>
              <a:ext uri="{FF2B5EF4-FFF2-40B4-BE49-F238E27FC236}">
                <a16:creationId xmlns:a16="http://schemas.microsoft.com/office/drawing/2014/main" xmlns="" id="{42067526-B17F-444A-AB43-55D58BA0BE4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65116" y="1383957"/>
            <a:ext cx="2286000" cy="3352800"/>
          </a:xfrm>
        </p:spPr>
      </p:pic>
      <p:sp>
        <p:nvSpPr>
          <p:cNvPr id="7" name="Rounded Rectangular Callout 7">
            <a:extLst>
              <a:ext uri="{FF2B5EF4-FFF2-40B4-BE49-F238E27FC236}">
                <a16:creationId xmlns:a16="http://schemas.microsoft.com/office/drawing/2014/main" xmlns="" id="{E7100DC6-134F-47B7-85B2-C34C849C39DF}"/>
              </a:ext>
            </a:extLst>
          </p:cNvPr>
          <p:cNvSpPr/>
          <p:nvPr/>
        </p:nvSpPr>
        <p:spPr>
          <a:xfrm>
            <a:off x="3276600" y="1542408"/>
            <a:ext cx="5638800" cy="1371600"/>
          </a:xfrm>
          <a:prstGeom prst="wedgeRoundRectCallout">
            <a:avLst>
              <a:gd name="adj1" fmla="val -54494"/>
              <a:gd name="adj2" fmla="val 26136"/>
              <a:gd name="adj3" fmla="val 16667"/>
            </a:avLst>
          </a:prstGeom>
          <a:solidFill>
            <a:schemeClr val="accent3">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An INTELLIGENT deployment </a:t>
            </a:r>
          </a:p>
          <a:p>
            <a:pPr algn="ctr"/>
            <a:r>
              <a:rPr lang="en-US" sz="2000" dirty="0">
                <a:solidFill>
                  <a:schemeClr val="bg1"/>
                </a:solidFill>
              </a:rPr>
              <a:t>of limited resources</a:t>
            </a:r>
          </a:p>
        </p:txBody>
      </p:sp>
      <p:sp>
        <p:nvSpPr>
          <p:cNvPr id="8" name="Rounded Rectangular Callout 8">
            <a:extLst>
              <a:ext uri="{FF2B5EF4-FFF2-40B4-BE49-F238E27FC236}">
                <a16:creationId xmlns:a16="http://schemas.microsoft.com/office/drawing/2014/main" xmlns="" id="{2EFA8CBE-C631-4FFC-963C-C7F37892A4E6}"/>
              </a:ext>
            </a:extLst>
          </p:cNvPr>
          <p:cNvSpPr/>
          <p:nvPr/>
        </p:nvSpPr>
        <p:spPr>
          <a:xfrm>
            <a:off x="3352800" y="3060357"/>
            <a:ext cx="5562600" cy="1527048"/>
          </a:xfrm>
          <a:prstGeom prst="wedgeRoundRectCallout">
            <a:avLst>
              <a:gd name="adj1" fmla="val -60381"/>
              <a:gd name="adj2" fmla="val -24111"/>
              <a:gd name="adj3" fmla="val 16667"/>
            </a:avLst>
          </a:prstGeom>
          <a:solidFill>
            <a:schemeClr val="accent3">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Most of us have wasted too much time and prescious resources trying to solve problems over which we have no control.</a:t>
            </a:r>
          </a:p>
        </p:txBody>
      </p:sp>
      <p:sp>
        <p:nvSpPr>
          <p:cNvPr id="9" name="Rounded Rectangular Callout 9">
            <a:extLst>
              <a:ext uri="{FF2B5EF4-FFF2-40B4-BE49-F238E27FC236}">
                <a16:creationId xmlns:a16="http://schemas.microsoft.com/office/drawing/2014/main" xmlns="" id="{07D98068-ECBA-455B-86A9-25649081DF2B}"/>
              </a:ext>
            </a:extLst>
          </p:cNvPr>
          <p:cNvSpPr/>
          <p:nvPr/>
        </p:nvSpPr>
        <p:spPr>
          <a:xfrm>
            <a:off x="2819400" y="5004522"/>
            <a:ext cx="5791200" cy="1527047"/>
          </a:xfrm>
          <a:prstGeom prst="wedgeRoundRectCallout">
            <a:avLst>
              <a:gd name="adj1" fmla="val -57310"/>
              <a:gd name="adj2" fmla="val -47374"/>
              <a:gd name="adj3" fmla="val 16667"/>
            </a:avLst>
          </a:prstGeom>
          <a:solidFill>
            <a:schemeClr val="accent3">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On the other hand we have also found ourselves disengaging and giving up prematurely so that we miss opportunities to solve the problems that come our way. </a:t>
            </a:r>
          </a:p>
        </p:txBody>
      </p:sp>
      <p:sp>
        <p:nvSpPr>
          <p:cNvPr id="5" name="TextBox 4">
            <a:extLst>
              <a:ext uri="{FF2B5EF4-FFF2-40B4-BE49-F238E27FC236}">
                <a16:creationId xmlns:a16="http://schemas.microsoft.com/office/drawing/2014/main" xmlns="" id="{8588268D-0CFF-44FC-B707-EEA885DD9BA2}"/>
              </a:ext>
            </a:extLst>
          </p:cNvPr>
          <p:cNvSpPr txBox="1"/>
          <p:nvPr/>
        </p:nvSpPr>
        <p:spPr>
          <a:xfrm>
            <a:off x="465116" y="4736757"/>
            <a:ext cx="2286000" cy="369332"/>
          </a:xfrm>
          <a:prstGeom prst="rect">
            <a:avLst/>
          </a:prstGeom>
          <a:noFill/>
        </p:spPr>
        <p:txBody>
          <a:bodyPr wrap="square" rtlCol="0">
            <a:spAutoFit/>
          </a:bodyPr>
          <a:lstStyle/>
          <a:p>
            <a:r>
              <a:rPr lang="en-US" dirty="0"/>
              <a:t>Dean Becker, PhD</a:t>
            </a:r>
          </a:p>
        </p:txBody>
      </p:sp>
    </p:spTree>
    <p:extLst>
      <p:ext uri="{BB962C8B-B14F-4D97-AF65-F5344CB8AC3E}">
        <p14:creationId xmlns:p14="http://schemas.microsoft.com/office/powerpoint/2010/main" val="63257764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Elemental</Template>
  <TotalTime>19960</TotalTime>
  <Words>1571</Words>
  <Application>Microsoft Office PowerPoint</Application>
  <PresentationFormat>On-screen Show (4:3)</PresentationFormat>
  <Paragraphs>345</Paragraphs>
  <Slides>37</Slides>
  <Notes>30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Calibri</vt:lpstr>
      <vt:lpstr>Century Gothic</vt:lpstr>
      <vt:lpstr>Courier New</vt:lpstr>
      <vt:lpstr>Wingdings</vt:lpstr>
      <vt:lpstr>Wingdings 3</vt:lpstr>
      <vt:lpstr>Ion</vt:lpstr>
      <vt:lpstr>The Science  of  Compassion</vt:lpstr>
      <vt:lpstr>PowerPoint Presentation</vt:lpstr>
      <vt:lpstr>PowerPoint Presentation</vt:lpstr>
      <vt:lpstr>Compassion is Transformative</vt:lpstr>
      <vt:lpstr>COMPASSION AGENDA</vt:lpstr>
      <vt:lpstr>PowerPoint Presentation</vt:lpstr>
      <vt:lpstr>The Best Way to Improve, grow, etc…</vt:lpstr>
      <vt:lpstr>SELF AWARE - SELF CARE</vt:lpstr>
      <vt:lpstr>Definition of Resiliency</vt:lpstr>
      <vt:lpstr>PowerPoint Presentation</vt:lpstr>
      <vt:lpstr>Compassion is a  natural basic instinct</vt:lpstr>
      <vt:lpstr>benefits of  choosing to cultivate compassion</vt:lpstr>
      <vt:lpstr>Immune boost</vt:lpstr>
      <vt:lpstr>Biology of compassion promotes Wellbeing and social Engagement</vt:lpstr>
      <vt:lpstr>Compassion definition</vt:lpstr>
      <vt:lpstr>Neuroscientists – Compassion Experts Olga Klimecki, PhD; Tania Singer, PhD</vt:lpstr>
      <vt:lpstr>DIFFERENCE BETWEEN COMPASSION &amp; EMPATHY </vt:lpstr>
      <vt:lpstr>PowerPoint Presentation</vt:lpstr>
      <vt:lpstr>Second phase of compassion</vt:lpstr>
      <vt:lpstr>PowerPoint Presentation</vt:lpstr>
      <vt:lpstr>PowerPoint Presentation</vt:lpstr>
      <vt:lpstr>Results of compassion training</vt:lpstr>
      <vt:lpstr>PowerPoint Presentation</vt:lpstr>
      <vt:lpstr>Genuine intention  initiates compassion process</vt:lpstr>
      <vt:lpstr>Strong Back    +          Soft Front EQUINAMITY                 COMPASSION = Wise, meaningful, healthy      </vt:lpstr>
      <vt:lpstr>PowerPoint Presentation</vt:lpstr>
      <vt:lpstr>DOES COMPASSIONATE PRESENCE REALLY HELP?</vt:lpstr>
      <vt:lpstr>COMPASSION IS CONTAGIOUS MEANINGFUL CONNECTIONS</vt:lpstr>
      <vt:lpstr>Rated high in compassion  University of California, Berkley</vt:lpstr>
      <vt:lpstr>Rated low in compassion</vt:lpstr>
      <vt:lpstr>PowerPoint Presentation</vt:lpstr>
      <vt:lpstr>Sustaining compassion</vt:lpstr>
      <vt:lpstr>COMPASSION TRAINING</vt:lpstr>
      <vt:lpstr>4 steps to awareness</vt:lpstr>
      <vt:lpstr>Exercise to cultivate self compassion</vt:lpstr>
      <vt:lpstr>PowerPoint Presentation</vt:lpstr>
      <vt:lpstr>resources</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Science of Compassion</dc:title>
  <dc:creator>GHil John Desk top</dc:creator>
  <cp:lastModifiedBy>Delong, Anna C *HS</cp:lastModifiedBy>
  <cp:revision>136</cp:revision>
  <cp:lastPrinted>2017-04-23T19:47:15Z</cp:lastPrinted>
  <dcterms:created xsi:type="dcterms:W3CDTF">2017-03-27T23:07:51Z</dcterms:created>
  <dcterms:modified xsi:type="dcterms:W3CDTF">2019-09-02T14:20:47Z</dcterms:modified>
</cp:coreProperties>
</file>