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  <p:sldMasterId id="2147483681" r:id="rId2"/>
    <p:sldMasterId id="2147483689" r:id="rId3"/>
    <p:sldMasterId id="2147483692" r:id="rId4"/>
    <p:sldMasterId id="2147483695" r:id="rId5"/>
    <p:sldMasterId id="2147483716" r:id="rId6"/>
    <p:sldMasterId id="2147483748" r:id="rId7"/>
    <p:sldMasterId id="2147483761" r:id="rId8"/>
    <p:sldMasterId id="2147483772" r:id="rId9"/>
    <p:sldMasterId id="2147483774" r:id="rId10"/>
    <p:sldMasterId id="2147483777" r:id="rId11"/>
    <p:sldMasterId id="2147483782" r:id="rId12"/>
    <p:sldMasterId id="2147483795" r:id="rId13"/>
  </p:sldMasterIdLst>
  <p:notesMasterIdLst>
    <p:notesMasterId r:id="rId59"/>
  </p:notesMasterIdLst>
  <p:sldIdLst>
    <p:sldId id="264" r:id="rId14"/>
    <p:sldId id="260" r:id="rId15"/>
    <p:sldId id="308" r:id="rId16"/>
    <p:sldId id="268" r:id="rId17"/>
    <p:sldId id="416" r:id="rId18"/>
    <p:sldId id="417" r:id="rId19"/>
    <p:sldId id="275" r:id="rId20"/>
    <p:sldId id="418" r:id="rId21"/>
    <p:sldId id="419" r:id="rId22"/>
    <p:sldId id="413" r:id="rId23"/>
    <p:sldId id="414" r:id="rId24"/>
    <p:sldId id="420" r:id="rId25"/>
    <p:sldId id="406" r:id="rId26"/>
    <p:sldId id="407" r:id="rId27"/>
    <p:sldId id="422" r:id="rId28"/>
    <p:sldId id="423" r:id="rId29"/>
    <p:sldId id="424" r:id="rId30"/>
    <p:sldId id="425" r:id="rId31"/>
    <p:sldId id="426" r:id="rId32"/>
    <p:sldId id="427" r:id="rId33"/>
    <p:sldId id="411" r:id="rId34"/>
    <p:sldId id="412" r:id="rId35"/>
    <p:sldId id="428" r:id="rId36"/>
    <p:sldId id="429" r:id="rId37"/>
    <p:sldId id="430" r:id="rId38"/>
    <p:sldId id="431" r:id="rId39"/>
    <p:sldId id="432" r:id="rId40"/>
    <p:sldId id="379" r:id="rId41"/>
    <p:sldId id="380" r:id="rId42"/>
    <p:sldId id="433" r:id="rId43"/>
    <p:sldId id="383" r:id="rId44"/>
    <p:sldId id="384" r:id="rId45"/>
    <p:sldId id="386" r:id="rId46"/>
    <p:sldId id="387" r:id="rId47"/>
    <p:sldId id="434" r:id="rId48"/>
    <p:sldId id="438" r:id="rId49"/>
    <p:sldId id="435" r:id="rId50"/>
    <p:sldId id="436" r:id="rId51"/>
    <p:sldId id="391" r:id="rId52"/>
    <p:sldId id="392" r:id="rId53"/>
    <p:sldId id="409" r:id="rId54"/>
    <p:sldId id="378" r:id="rId55"/>
    <p:sldId id="410" r:id="rId56"/>
    <p:sldId id="393" r:id="rId57"/>
    <p:sldId id="43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71395" autoAdjust="0"/>
  </p:normalViewPr>
  <p:slideViewPr>
    <p:cSldViewPr snapToGrid="0" snapToObjects="1">
      <p:cViewPr varScale="1">
        <p:scale>
          <a:sx n="81" d="100"/>
          <a:sy n="81" d="100"/>
        </p:scale>
        <p:origin x="24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Pre and Post ERAS Outcome Measures</a:t>
            </a:r>
            <a:endParaRPr lang="en-US" sz="3600" kern="1200" dirty="0">
              <a:solidFill>
                <a:schemeClr val="tx1"/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864819555230619"/>
          <c:y val="3.601777968579034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4812455341922"/>
          <c:y val="0.11699725060765828"/>
          <c:w val="0.86220091692465006"/>
          <c:h val="0.86612646060737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Pre-ERAS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Fluid Balance in OR (mL)</c:v>
                </c:pt>
                <c:pt idx="1">
                  <c:v>Total Fluid Balance (mL)</c:v>
                </c:pt>
                <c:pt idx="2">
                  <c:v>MSO4 in OR (eq)</c:v>
                </c:pt>
                <c:pt idx="3">
                  <c:v>Total MSO4 (eq)</c:v>
                </c:pt>
                <c:pt idx="4">
                  <c:v>LOS (days)</c:v>
                </c:pt>
                <c:pt idx="5">
                  <c:v>First  Bowel Movement (days)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ERAS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Fluid Balance in OR (mL)</c:v>
                </c:pt>
                <c:pt idx="1">
                  <c:v>Total Fluid Balance (mL)</c:v>
                </c:pt>
                <c:pt idx="2">
                  <c:v>MSO4 in OR (eq)</c:v>
                </c:pt>
                <c:pt idx="3">
                  <c:v>Total MSO4 (eq)</c:v>
                </c:pt>
                <c:pt idx="4">
                  <c:v>LOS (days)</c:v>
                </c:pt>
                <c:pt idx="5">
                  <c:v>First  Bowel Movement (days)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0.31028174167581402</c:v>
                </c:pt>
                <c:pt idx="1">
                  <c:v>-4.1269841269841297E-2</c:v>
                </c:pt>
                <c:pt idx="2">
                  <c:v>2.3041474654377898E-2</c:v>
                </c:pt>
                <c:pt idx="3">
                  <c:v>0.22775800711743799</c:v>
                </c:pt>
                <c:pt idx="4">
                  <c:v>0.67647058823529405</c:v>
                </c:pt>
                <c:pt idx="5">
                  <c:v>0.66071428571428603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72048"/>
        <c:axId val="-136974224"/>
      </c:barChart>
      <c:catAx>
        <c:axId val="-1369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Verdana"/>
              </a:defRPr>
            </a:pPr>
            <a:endParaRPr lang="en-US"/>
          </a:p>
        </c:txPr>
        <c:crossAx val="-136974224"/>
        <c:crosses val="autoZero"/>
        <c:auto val="1"/>
        <c:lblAlgn val="ctr"/>
        <c:lblOffset val="100"/>
        <c:noMultiLvlLbl val="0"/>
      </c:catAx>
      <c:valAx>
        <c:axId val="-136974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Index (compared to</a:t>
                </a:r>
                <a:r>
                  <a:rPr lang="en-US" baseline="0" dirty="0" smtClean="0"/>
                  <a:t> Pre-ERAS)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5977011494252901E-2"/>
              <c:y val="0.28063271410586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7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+mn-e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800" b="0" i="0" u="none" strike="noStrike" kern="1200" spc="0" baseline="0" dirty="0" smtClean="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pPr>
            <a:r>
              <a:rPr lang="en-US" sz="3600" b="0" i="0" u="none" strike="noStrike" kern="1200" spc="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Impact of ERAS on Quality</a:t>
            </a:r>
          </a:p>
        </c:rich>
      </c:tx>
      <c:layout>
        <c:manualLayout>
          <c:xMode val="edge"/>
          <c:yMode val="edge"/>
          <c:x val="0.265052493438319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800" b="0" i="0" u="none" strike="noStrike" kern="1200" spc="0" baseline="0" dirty="0" smtClean="0">
              <a:solidFill>
                <a:schemeClr val="tx1"/>
              </a:solidFill>
              <a:latin typeface="Verdana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Pre-ERAS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LOS (days)</c:v>
                </c:pt>
                <c:pt idx="1">
                  <c:v>Readmission </c:v>
                </c:pt>
                <c:pt idx="2">
                  <c:v>SSI </c:v>
                </c:pt>
                <c:pt idx="3">
                  <c:v>CAUTI</c:v>
                </c:pt>
                <c:pt idx="4">
                  <c:v>Postop Complication (Any)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ERAS</c:v>
                </c:pt>
              </c:strCache>
            </c:strRef>
          </c:tx>
          <c:spPr>
            <a:solidFill>
              <a:srgbClr val="182B4C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LOS (days)</c:v>
                </c:pt>
                <c:pt idx="1">
                  <c:v>Readmission </c:v>
                </c:pt>
                <c:pt idx="2">
                  <c:v>SSI </c:v>
                </c:pt>
                <c:pt idx="3">
                  <c:v>CAUTI</c:v>
                </c:pt>
                <c:pt idx="4">
                  <c:v>Postop Complication (Any)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0.67647058823529405</c:v>
                </c:pt>
                <c:pt idx="1">
                  <c:v>0.58823529411764697</c:v>
                </c:pt>
                <c:pt idx="2">
                  <c:v>0.4</c:v>
                </c:pt>
                <c:pt idx="3">
                  <c:v>0.33333333333333298</c:v>
                </c:pt>
                <c:pt idx="4">
                  <c:v>0.67647058823529405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81840"/>
        <c:axId val="-136979664"/>
      </c:barChart>
      <c:catAx>
        <c:axId val="-13698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Verdana"/>
              </a:defRPr>
            </a:pPr>
            <a:endParaRPr lang="en-US"/>
          </a:p>
        </c:txPr>
        <c:crossAx val="-136979664"/>
        <c:crosses val="autoZero"/>
        <c:auto val="1"/>
        <c:lblAlgn val="ctr"/>
        <c:lblOffset val="100"/>
        <c:noMultiLvlLbl val="0"/>
      </c:catAx>
      <c:valAx>
        <c:axId val="-136979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Index (compared to</a:t>
                </a:r>
                <a:r>
                  <a:rPr lang="en-US" baseline="0" dirty="0" smtClean="0"/>
                  <a:t> Pre-ERAS)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3103448275862103E-3"/>
              <c:y val="0.29466288051026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1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+mn-e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Graphs!$D$67</c:f>
              <c:strCache>
                <c:ptCount val="1"/>
                <c:pt idx="0">
                  <c:v>Colorectal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strRef>
              <c:f>Graphs!$B$68:$B$86</c:f>
              <c:strCache>
                <c:ptCount val="19"/>
                <c:pt idx="0">
                  <c:v>2012  Q3</c:v>
                </c:pt>
                <c:pt idx="1">
                  <c:v>2012  Q4</c:v>
                </c:pt>
                <c:pt idx="2">
                  <c:v>2013  Q1</c:v>
                </c:pt>
                <c:pt idx="3">
                  <c:v>2013  Q2</c:v>
                </c:pt>
                <c:pt idx="4">
                  <c:v>2013  Q3</c:v>
                </c:pt>
                <c:pt idx="5">
                  <c:v>2013 Q4</c:v>
                </c:pt>
                <c:pt idx="6">
                  <c:v>2014  Q1</c:v>
                </c:pt>
                <c:pt idx="7">
                  <c:v>2014  Q2</c:v>
                </c:pt>
                <c:pt idx="8">
                  <c:v>2014  Q3</c:v>
                </c:pt>
                <c:pt idx="9">
                  <c:v>2014  Q4</c:v>
                </c:pt>
                <c:pt idx="10">
                  <c:v>2015  Q1</c:v>
                </c:pt>
                <c:pt idx="11">
                  <c:v>2015  Q2</c:v>
                </c:pt>
                <c:pt idx="12">
                  <c:v>2015  Q3</c:v>
                </c:pt>
                <c:pt idx="13">
                  <c:v>2015  Q4</c:v>
                </c:pt>
                <c:pt idx="14">
                  <c:v>2016  Q1</c:v>
                </c:pt>
                <c:pt idx="15">
                  <c:v>2016  Q2</c:v>
                </c:pt>
                <c:pt idx="16">
                  <c:v>2016  Q3</c:v>
                </c:pt>
                <c:pt idx="17">
                  <c:v>2016  Q4</c:v>
                </c:pt>
                <c:pt idx="18">
                  <c:v>2017  Q1</c:v>
                </c:pt>
              </c:strCache>
            </c:strRef>
          </c:cat>
          <c:val>
            <c:numRef>
              <c:f>Graphs!$D$68:$D$86</c:f>
              <c:numCache>
                <c:formatCode>General</c:formatCode>
                <c:ptCount val="19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Graphs!$E$67</c:f>
              <c:strCache>
                <c:ptCount val="1"/>
                <c:pt idx="0">
                  <c:v>Medical Center</c:v>
                </c:pt>
              </c:strCache>
            </c:strRef>
          </c:tx>
          <c:cat>
            <c:strRef>
              <c:f>Graphs!$B$68:$B$86</c:f>
              <c:strCache>
                <c:ptCount val="19"/>
                <c:pt idx="0">
                  <c:v>2012  Q3</c:v>
                </c:pt>
                <c:pt idx="1">
                  <c:v>2012  Q4</c:v>
                </c:pt>
                <c:pt idx="2">
                  <c:v>2013  Q1</c:v>
                </c:pt>
                <c:pt idx="3">
                  <c:v>2013  Q2</c:v>
                </c:pt>
                <c:pt idx="4">
                  <c:v>2013  Q3</c:v>
                </c:pt>
                <c:pt idx="5">
                  <c:v>2013 Q4</c:v>
                </c:pt>
                <c:pt idx="6">
                  <c:v>2014  Q1</c:v>
                </c:pt>
                <c:pt idx="7">
                  <c:v>2014  Q2</c:v>
                </c:pt>
                <c:pt idx="8">
                  <c:v>2014  Q3</c:v>
                </c:pt>
                <c:pt idx="9">
                  <c:v>2014  Q4</c:v>
                </c:pt>
                <c:pt idx="10">
                  <c:v>2015  Q1</c:v>
                </c:pt>
                <c:pt idx="11">
                  <c:v>2015  Q2</c:v>
                </c:pt>
                <c:pt idx="12">
                  <c:v>2015  Q3</c:v>
                </c:pt>
                <c:pt idx="13">
                  <c:v>2015  Q4</c:v>
                </c:pt>
                <c:pt idx="14">
                  <c:v>2016  Q1</c:v>
                </c:pt>
                <c:pt idx="15">
                  <c:v>2016  Q2</c:v>
                </c:pt>
                <c:pt idx="16">
                  <c:v>2016  Q3</c:v>
                </c:pt>
                <c:pt idx="17">
                  <c:v>2016  Q4</c:v>
                </c:pt>
                <c:pt idx="18">
                  <c:v>2017  Q1</c:v>
                </c:pt>
              </c:strCache>
            </c:strRef>
          </c:cat>
          <c:val>
            <c:numRef>
              <c:f>Graphs!$E$68:$E$86</c:f>
              <c:numCache>
                <c:formatCode>General</c:formatCode>
                <c:ptCount val="19"/>
                <c:pt idx="0">
                  <c:v>3.4</c:v>
                </c:pt>
                <c:pt idx="1">
                  <c:v>3.5</c:v>
                </c:pt>
                <c:pt idx="2">
                  <c:v>3.5</c:v>
                </c:pt>
                <c:pt idx="3">
                  <c:v>3.4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3.6</c:v>
                </c:pt>
                <c:pt idx="11">
                  <c:v>3.6</c:v>
                </c:pt>
                <c:pt idx="12">
                  <c:v>3.5</c:v>
                </c:pt>
                <c:pt idx="13">
                  <c:v>3.6</c:v>
                </c:pt>
                <c:pt idx="14">
                  <c:v>3.5</c:v>
                </c:pt>
                <c:pt idx="15">
                  <c:v>3.6</c:v>
                </c:pt>
                <c:pt idx="16">
                  <c:v>3.6</c:v>
                </c:pt>
                <c:pt idx="17">
                  <c:v>3.6</c:v>
                </c:pt>
                <c:pt idx="18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974768"/>
        <c:axId val="-136979120"/>
      </c:lineChart>
      <c:catAx>
        <c:axId val="-136974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36979120"/>
        <c:crosses val="autoZero"/>
        <c:auto val="1"/>
        <c:lblAlgn val="ctr"/>
        <c:lblOffset val="100"/>
        <c:noMultiLvlLbl val="0"/>
      </c:catAx>
      <c:valAx>
        <c:axId val="-136979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136974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76477538354319"/>
          <c:y val="3.4735475243911164E-2"/>
          <c:w val="0.70869536957728319"/>
          <c:h val="0.86315946702514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Pre-ERAS (n=62)</c:v>
                </c:pt>
              </c:strCache>
            </c:strRef>
          </c:tx>
          <c:spPr>
            <a:solidFill>
              <a:srgbClr val="262F3E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MSO4 Intraop</c:v>
                </c:pt>
                <c:pt idx="1">
                  <c:v>MSO4 Postop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13.8</c:v>
                </c:pt>
                <c:pt idx="1">
                  <c:v>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71-4F72-A810-E9973E1828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ERAS 2017 (n=58)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MSO4 Intraop</c:v>
                </c:pt>
                <c:pt idx="1">
                  <c:v>MSO4 Postop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71-4F72-A810-E9973E1828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ERAS 2018 (n=17)</c:v>
                </c:pt>
              </c:strCache>
            </c:strRef>
          </c:tx>
          <c:spPr>
            <a:solidFill>
              <a:srgbClr val="9E283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MSO4 Intraop</c:v>
                </c:pt>
                <c:pt idx="1">
                  <c:v>MSO4 Postop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6.1</c:v>
                </c:pt>
                <c:pt idx="1">
                  <c:v>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36978576"/>
        <c:axId val="-136983472"/>
      </c:barChart>
      <c:catAx>
        <c:axId val="-13697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3472"/>
        <c:crosses val="autoZero"/>
        <c:auto val="1"/>
        <c:lblAlgn val="ctr"/>
        <c:lblOffset val="100"/>
        <c:noMultiLvlLbl val="0"/>
      </c:catAx>
      <c:valAx>
        <c:axId val="-13698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effectLst/>
                  </a:rPr>
                  <a:t>MSO4 Equivalents</a:t>
                </a:r>
                <a:endParaRPr lang="en-US" sz="1200" b="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78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 Q4 (n=32)</c:v>
                </c:pt>
              </c:strCache>
            </c:strRef>
          </c:tx>
          <c:spPr>
            <a:solidFill>
              <a:srgbClr val="262F3E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Ave Highest Pain Score</c:v>
                </c:pt>
                <c:pt idx="1">
                  <c:v>Ave Pain POD0</c:v>
                </c:pt>
                <c:pt idx="2">
                  <c:v>Ave Pain POD1</c:v>
                </c:pt>
                <c:pt idx="3">
                  <c:v>Ave Pain POD2</c:v>
                </c:pt>
                <c:pt idx="4">
                  <c:v>Ave Pain POD3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8.6</c:v>
                </c:pt>
                <c:pt idx="1">
                  <c:v>4.5999999999999996</c:v>
                </c:pt>
                <c:pt idx="2">
                  <c:v>3.5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71-4F72-A810-E9973E1828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 Q1 (n=27)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Ave Highest Pain Score</c:v>
                </c:pt>
                <c:pt idx="1">
                  <c:v>Ave Pain POD0</c:v>
                </c:pt>
                <c:pt idx="2">
                  <c:v>Ave Pain POD1</c:v>
                </c:pt>
                <c:pt idx="3">
                  <c:v>Ave Pain POD2</c:v>
                </c:pt>
                <c:pt idx="4">
                  <c:v>Ave Pain POD3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8.1999999999999993</c:v>
                </c:pt>
                <c:pt idx="1">
                  <c:v>3.6</c:v>
                </c:pt>
                <c:pt idx="2">
                  <c:v>3.9</c:v>
                </c:pt>
                <c:pt idx="3">
                  <c:v>3.8</c:v>
                </c:pt>
                <c:pt idx="4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71-4F72-A810-E9973E1828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 Q2 (n=45)</c:v>
                </c:pt>
              </c:strCache>
            </c:strRef>
          </c:tx>
          <c:spPr>
            <a:solidFill>
              <a:srgbClr val="9E283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Ave Highest Pain Score</c:v>
                </c:pt>
                <c:pt idx="1">
                  <c:v>Ave Pain POD0</c:v>
                </c:pt>
                <c:pt idx="2">
                  <c:v>Ave Pain POD1</c:v>
                </c:pt>
                <c:pt idx="3">
                  <c:v>Ave Pain POD2</c:v>
                </c:pt>
                <c:pt idx="4">
                  <c:v>Ave Pain POD3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8.1999999999999993</c:v>
                </c:pt>
                <c:pt idx="1">
                  <c:v>3.8</c:v>
                </c:pt>
                <c:pt idx="2">
                  <c:v>3.4</c:v>
                </c:pt>
                <c:pt idx="3">
                  <c:v>3.8</c:v>
                </c:pt>
                <c:pt idx="4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36982928"/>
        <c:axId val="-136985648"/>
      </c:barChart>
      <c:catAx>
        <c:axId val="-13698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5648"/>
        <c:crosses val="autoZero"/>
        <c:auto val="1"/>
        <c:lblAlgn val="ctr"/>
        <c:lblOffset val="100"/>
        <c:noMultiLvlLbl val="0"/>
      </c:catAx>
      <c:valAx>
        <c:axId val="-13698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effectLst/>
                  </a:rPr>
                  <a:t>Patient Reported Pain Score</a:t>
                </a:r>
                <a:endParaRPr lang="en-US" sz="1200" b="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9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Total Hip Arthroplasty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Pre-ERAS (n=432)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LOS, mean</c:v>
                </c:pt>
                <c:pt idx="1">
                  <c:v>LOS, median </c:v>
                </c:pt>
                <c:pt idx="2">
                  <c:v>LOS, hours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1.9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ERAS (n=409)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LOS, mean</c:v>
                </c:pt>
                <c:pt idx="1">
                  <c:v>LOS, median </c:v>
                </c:pt>
                <c:pt idx="2">
                  <c:v>LOS, hours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1.5</c:v>
                </c:pt>
                <c:pt idx="1">
                  <c:v>1</c:v>
                </c:pt>
                <c:pt idx="2">
                  <c:v>0.74137931034482762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80752"/>
        <c:axId val="-136980208"/>
      </c:barChart>
      <c:catAx>
        <c:axId val="-1369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0208"/>
        <c:crosses val="autoZero"/>
        <c:auto val="1"/>
        <c:lblAlgn val="ctr"/>
        <c:lblOffset val="100"/>
        <c:noMultiLvlLbl val="0"/>
      </c:catAx>
      <c:valAx>
        <c:axId val="-13698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Total Knee Arthroplasty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Pre-ERAS (n=421)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LOS, mean</c:v>
                </c:pt>
                <c:pt idx="1">
                  <c:v>LOS, median </c:v>
                </c:pt>
                <c:pt idx="2">
                  <c:v>LOS, hours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ERAS (n=499)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LOS, mean</c:v>
                </c:pt>
                <c:pt idx="1">
                  <c:v>LOS, median </c:v>
                </c:pt>
                <c:pt idx="2">
                  <c:v>LOS, hours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1.7</c:v>
                </c:pt>
                <c:pt idx="1">
                  <c:v>1</c:v>
                </c:pt>
                <c:pt idx="2">
                  <c:v>0.67142857142857137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73136"/>
        <c:axId val="-136987280"/>
      </c:barChart>
      <c:catAx>
        <c:axId val="-1369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7280"/>
        <c:crosses val="autoZero"/>
        <c:auto val="1"/>
        <c:lblAlgn val="ctr"/>
        <c:lblOffset val="100"/>
        <c:noMultiLvlLbl val="0"/>
      </c:catAx>
      <c:valAx>
        <c:axId val="-13698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7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Pre-ERAS (n=56)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MSO4 Intraop</c:v>
                </c:pt>
                <c:pt idx="1">
                  <c:v>MSO4 Postop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27.5</c:v>
                </c:pt>
                <c:pt idx="1">
                  <c:v>155.30000000000001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ERAS 2017 (n=32)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MSO4 Intraop</c:v>
                </c:pt>
                <c:pt idx="1">
                  <c:v>MSO4 Postop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114.7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ERAS 2018 (n=43)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MSO4 Intraop</c:v>
                </c:pt>
                <c:pt idx="1">
                  <c:v>MSO4 Postop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3.8</c:v>
                </c:pt>
                <c:pt idx="1">
                  <c:v>101.4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86192"/>
        <c:axId val="-136978032"/>
      </c:barChart>
      <c:catAx>
        <c:axId val="-1369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78032"/>
        <c:crosses val="autoZero"/>
        <c:auto val="1"/>
        <c:lblAlgn val="ctr"/>
        <c:lblOffset val="100"/>
        <c:noMultiLvlLbl val="0"/>
      </c:catAx>
      <c:valAx>
        <c:axId val="-13697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6192"/>
        <c:crosses val="autoZero"/>
        <c:crossBetween val="between"/>
      </c:valAx>
      <c:spPr>
        <a:noFill/>
        <a:ln>
          <a:solidFill>
            <a:schemeClr val="bg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2006386448874055"/>
          <c:y val="0.9360501968503937"/>
          <c:w val="0.53942296113669563"/>
          <c:h val="5.8729430225639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546A">
                  <a:lumMod val="75000"/>
                </a:srgbClr>
              </a:solidFill>
              <a:ln>
                <a:solidFill>
                  <a:srgbClr val="44546A">
                    <a:lumMod val="75000"/>
                  </a:srgb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4546A">
                  <a:lumMod val="75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4546A">
                  <a:lumMod val="75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Increase Urgency</c:v>
                </c:pt>
                <c:pt idx="1">
                  <c:v>Build the guiding team</c:v>
                </c:pt>
                <c:pt idx="2">
                  <c:v>Get the right vision</c:v>
                </c:pt>
                <c:pt idx="3">
                  <c:v>Communicate for buy-in</c:v>
                </c:pt>
                <c:pt idx="4">
                  <c:v>Empower action</c:v>
                </c:pt>
                <c:pt idx="5">
                  <c:v>Create short-term wins</c:v>
                </c:pt>
                <c:pt idx="6">
                  <c:v>Don't let up</c:v>
                </c:pt>
                <c:pt idx="7">
                  <c:v>Make it stick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-136973680"/>
        <c:axId val="-136972592"/>
      </c:barChart>
      <c:catAx>
        <c:axId val="-1369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-136972592"/>
        <c:crosses val="autoZero"/>
        <c:auto val="1"/>
        <c:lblAlgn val="ctr"/>
        <c:lblOffset val="100"/>
        <c:noMultiLvlLbl val="0"/>
      </c:catAx>
      <c:valAx>
        <c:axId val="-136972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3697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5982C-417F-4EE2-B168-8555B6431B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F0B60-04FF-4013-9131-6028FA797B2D}">
      <dgm:prSet phldrT="[Text]" custT="1"/>
      <dgm:spPr>
        <a:xfrm>
          <a:off x="222557" y="1847753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Create the conditions for change</a:t>
          </a:r>
          <a:endParaRPr lang="en-US" sz="20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68FC745B-9BE3-43AE-9D73-17D952D28F66}" type="parTrans" cxnId="{9292C89D-3E76-4EDB-8C76-507BBAF7D4E0}">
      <dgm:prSet/>
      <dgm:spPr/>
      <dgm:t>
        <a:bodyPr/>
        <a:lstStyle/>
        <a:p>
          <a:endParaRPr lang="en-US"/>
        </a:p>
      </dgm:t>
    </dgm:pt>
    <dgm:pt modelId="{83E254CE-83E0-43AD-962F-E8478EB0A295}" type="sibTrans" cxnId="{9292C89D-3E76-4EDB-8C76-507BBAF7D4E0}">
      <dgm:prSet/>
      <dgm:spPr/>
      <dgm:t>
        <a:bodyPr/>
        <a:lstStyle/>
        <a:p>
          <a:endParaRPr lang="en-US"/>
        </a:p>
      </dgm:t>
    </dgm:pt>
    <dgm:pt modelId="{61D58945-B8C1-4FE5-BD1D-0DAE9D33AC1D}">
      <dgm:prSet phldrT="[Text]" custT="1"/>
      <dgm:spPr>
        <a:xfrm>
          <a:off x="2592518" y="1274302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Introduce new practices and engage and enable the organization</a:t>
          </a:r>
          <a:endParaRPr lang="en-US" sz="20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8F780075-5674-4081-BA05-83B65EFF383B}" type="parTrans" cxnId="{A1BDD5C5-38D6-4B7B-8F82-28BBFCC65FFA}">
      <dgm:prSet/>
      <dgm:spPr/>
      <dgm:t>
        <a:bodyPr/>
        <a:lstStyle/>
        <a:p>
          <a:endParaRPr lang="en-US"/>
        </a:p>
      </dgm:t>
    </dgm:pt>
    <dgm:pt modelId="{D27FFD6A-68C0-4439-B11A-95E8B8E93E2E}" type="sibTrans" cxnId="{A1BDD5C5-38D6-4B7B-8F82-28BBFCC65FFA}">
      <dgm:prSet/>
      <dgm:spPr/>
      <dgm:t>
        <a:bodyPr/>
        <a:lstStyle/>
        <a:p>
          <a:endParaRPr lang="en-US"/>
        </a:p>
      </dgm:t>
    </dgm:pt>
    <dgm:pt modelId="{C44282D8-7E4F-47C2-AB77-D22FAFA07852}">
      <dgm:prSet phldrT="[Text]" custT="1"/>
      <dgm:spPr>
        <a:xfrm>
          <a:off x="5164524" y="626422"/>
          <a:ext cx="1500072" cy="1767031"/>
        </a:xfrm>
        <a:noFill/>
        <a:ln>
          <a:noFill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Implement and sustain change</a:t>
          </a:r>
          <a:endParaRPr lang="en-US" sz="20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F00B4DBB-3B06-4ED2-8F73-6D4EE242C22C}" type="parTrans" cxnId="{3B949B59-AFA3-4F97-8AA4-F19223D55515}">
      <dgm:prSet/>
      <dgm:spPr/>
      <dgm:t>
        <a:bodyPr/>
        <a:lstStyle/>
        <a:p>
          <a:endParaRPr lang="en-US"/>
        </a:p>
      </dgm:t>
    </dgm:pt>
    <dgm:pt modelId="{2844C865-4799-4AA0-A7DE-79FC7C886678}" type="sibTrans" cxnId="{3B949B59-AFA3-4F97-8AA4-F19223D55515}">
      <dgm:prSet/>
      <dgm:spPr/>
      <dgm:t>
        <a:bodyPr/>
        <a:lstStyle/>
        <a:p>
          <a:endParaRPr lang="en-US"/>
        </a:p>
      </dgm:t>
    </dgm:pt>
    <dgm:pt modelId="{815BBF70-74BA-454F-9B2B-9339D2A6DACF}" type="pres">
      <dgm:prSet presAssocID="{DC55982C-417F-4EE2-B168-8555B6431B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799C8D-10EC-4105-9C68-789C435AD7A7}" type="pres">
      <dgm:prSet presAssocID="{695F0B60-04FF-4013-9131-6028FA797B2D}" presName="composite" presStyleCnt="0"/>
      <dgm:spPr/>
    </dgm:pt>
    <dgm:pt modelId="{7993B4D0-246B-4581-9EC2-D6426C33552F}" type="pres">
      <dgm:prSet presAssocID="{695F0B60-04FF-4013-9131-6028FA797B2D}" presName="LShape" presStyleLbl="alignNode1" presStyleIdx="0" presStyleCnt="5" custLinFactNeighborX="-5960" custLinFactNeighborY="-2690"/>
      <dgm:spPr>
        <a:xfrm rot="5400000">
          <a:off x="446554" y="1180597"/>
          <a:ext cx="1341904" cy="223289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14B516-92AB-4DF2-B1DA-9C775A144918}" type="pres">
      <dgm:prSet presAssocID="{695F0B60-04FF-4013-9131-6028FA797B2D}" presName="ParentText" presStyleLbl="revTx" presStyleIdx="0" presStyleCnt="3" custLinFactNeighborX="-4320" custLinFactNeighborY="-6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3638A9-C98B-4FFB-81FB-6F72039BCA41}" type="pres">
      <dgm:prSet presAssocID="{695F0B60-04FF-4013-9131-6028FA797B2D}" presName="Triangle" presStyleLbl="alignNode1" presStyleIdx="1" presStyleCnt="5" custLinFactNeighborX="-37206" custLinFactNeighborY="-8586"/>
      <dgm:spPr>
        <a:xfrm>
          <a:off x="1858077" y="1016209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8A692A9-85CA-4374-A110-C29B06385DAD}" type="pres">
      <dgm:prSet presAssocID="{83E254CE-83E0-43AD-962F-E8478EB0A295}" presName="sibTrans" presStyleCnt="0"/>
      <dgm:spPr/>
    </dgm:pt>
    <dgm:pt modelId="{8F06DBA5-461A-44C4-879B-0B9F64965649}" type="pres">
      <dgm:prSet presAssocID="{83E254CE-83E0-43AD-962F-E8478EB0A295}" presName="space" presStyleCnt="0"/>
      <dgm:spPr/>
    </dgm:pt>
    <dgm:pt modelId="{DD156B11-5964-41D6-B798-B34E44B3F59D}" type="pres">
      <dgm:prSet presAssocID="{61D58945-B8C1-4FE5-BD1D-0DAE9D33AC1D}" presName="composite" presStyleCnt="0"/>
      <dgm:spPr/>
    </dgm:pt>
    <dgm:pt modelId="{CCDC3E8F-C7E4-4A54-BF3C-651D11A27117}" type="pres">
      <dgm:prSet presAssocID="{61D58945-B8C1-4FE5-BD1D-0DAE9D33AC1D}" presName="LShape" presStyleLbl="alignNode1" presStyleIdx="2" presStyleCnt="5" custScaleX="112176" custLinFactNeighborX="-9501" custLinFactNeighborY="-1006"/>
      <dgm:spPr>
        <a:xfrm rot="5400000">
          <a:off x="2914378" y="470386"/>
          <a:ext cx="1341904" cy="250477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786A09F-A4A2-4F9C-9D08-CE13D5F2EEFF}" type="pres">
      <dgm:prSet presAssocID="{61D58945-B8C1-4FE5-BD1D-0DAE9D33AC1D}" presName="ParentText" presStyleLbl="revTx" presStyleIdx="1" presStyleCnt="3" custLinFactNeighborX="-15378" custLinFactNeighborY="87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A151BC-4F15-4ED6-832D-846DDBDA744F}" type="pres">
      <dgm:prSet presAssocID="{61D58945-B8C1-4FE5-BD1D-0DAE9D33AC1D}" presName="Triangle" presStyleLbl="alignNode1" presStyleIdx="3" presStyleCnt="5" custLinFactNeighborX="-25758"/>
      <dgm:spPr>
        <a:xfrm>
          <a:off x="4461840" y="405543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E8A73C0-B1D7-43BE-9709-CF86EBE8E51D}" type="pres">
      <dgm:prSet presAssocID="{D27FFD6A-68C0-4439-B11A-95E8B8E93E2E}" presName="sibTrans" presStyleCnt="0"/>
      <dgm:spPr/>
    </dgm:pt>
    <dgm:pt modelId="{15A2CDA1-0473-4CAE-A99D-5B8A36133BD6}" type="pres">
      <dgm:prSet presAssocID="{D27FFD6A-68C0-4439-B11A-95E8B8E93E2E}" presName="space" presStyleCnt="0"/>
      <dgm:spPr/>
    </dgm:pt>
    <dgm:pt modelId="{67399D07-7E01-4948-9E39-2B889F5593DD}" type="pres">
      <dgm:prSet presAssocID="{C44282D8-7E4F-47C2-AB77-D22FAFA07852}" presName="composite" presStyleCnt="0"/>
      <dgm:spPr/>
    </dgm:pt>
    <dgm:pt modelId="{A783F228-2E9B-4391-9B73-E42902E1E862}" type="pres">
      <dgm:prSet presAssocID="{C44282D8-7E4F-47C2-AB77-D22FAFA07852}" presName="LShape" presStyleLbl="alignNode1" presStyleIdx="4" presStyleCnt="5" custScaleX="77466" custLinFactNeighborX="-3413" custLinFactNeighborY="811"/>
      <dgm:spPr>
        <a:xfrm rot="5400000">
          <a:off x="5130621" y="210847"/>
          <a:ext cx="1341904" cy="1729737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C61C60E-945C-431D-B916-E1B9CE7AE17C}" type="pres">
      <dgm:prSet presAssocID="{C44282D8-7E4F-47C2-AB77-D22FAFA07852}" presName="ParentText" presStyleLbl="revTx" presStyleIdx="2" presStyleCnt="3" custScaleX="74413" custLinFactNeighborX="-3780" custLinFactNeighborY="291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A1BDD5C5-38D6-4B7B-8F82-28BBFCC65FFA}" srcId="{DC55982C-417F-4EE2-B168-8555B6431BA0}" destId="{61D58945-B8C1-4FE5-BD1D-0DAE9D33AC1D}" srcOrd="1" destOrd="0" parTransId="{8F780075-5674-4081-BA05-83B65EFF383B}" sibTransId="{D27FFD6A-68C0-4439-B11A-95E8B8E93E2E}"/>
    <dgm:cxn modelId="{E9025DFE-CE03-4E4B-8E47-45AB12AC15FE}" type="presOf" srcId="{C44282D8-7E4F-47C2-AB77-D22FAFA07852}" destId="{5C61C60E-945C-431D-B916-E1B9CE7AE17C}" srcOrd="0" destOrd="0" presId="urn:microsoft.com/office/officeart/2009/3/layout/StepUpProcess"/>
    <dgm:cxn modelId="{E1AD20A2-819C-4885-8423-514A6DDCEC2E}" type="presOf" srcId="{695F0B60-04FF-4013-9131-6028FA797B2D}" destId="{2B14B516-92AB-4DF2-B1DA-9C775A144918}" srcOrd="0" destOrd="0" presId="urn:microsoft.com/office/officeart/2009/3/layout/StepUpProcess"/>
    <dgm:cxn modelId="{C3E621FF-B16E-4FD7-858E-A646D6D328B6}" type="presOf" srcId="{61D58945-B8C1-4FE5-BD1D-0DAE9D33AC1D}" destId="{E786A09F-A4A2-4F9C-9D08-CE13D5F2EEFF}" srcOrd="0" destOrd="0" presId="urn:microsoft.com/office/officeart/2009/3/layout/StepUpProcess"/>
    <dgm:cxn modelId="{3B949B59-AFA3-4F97-8AA4-F19223D55515}" srcId="{DC55982C-417F-4EE2-B168-8555B6431BA0}" destId="{C44282D8-7E4F-47C2-AB77-D22FAFA07852}" srcOrd="2" destOrd="0" parTransId="{F00B4DBB-3B06-4ED2-8F73-6D4EE242C22C}" sibTransId="{2844C865-4799-4AA0-A7DE-79FC7C886678}"/>
    <dgm:cxn modelId="{9292C89D-3E76-4EDB-8C76-507BBAF7D4E0}" srcId="{DC55982C-417F-4EE2-B168-8555B6431BA0}" destId="{695F0B60-04FF-4013-9131-6028FA797B2D}" srcOrd="0" destOrd="0" parTransId="{68FC745B-9BE3-43AE-9D73-17D952D28F66}" sibTransId="{83E254CE-83E0-43AD-962F-E8478EB0A295}"/>
    <dgm:cxn modelId="{D0566C42-7F47-4191-81E9-08F77EFC7103}" type="presOf" srcId="{DC55982C-417F-4EE2-B168-8555B6431BA0}" destId="{815BBF70-74BA-454F-9B2B-9339D2A6DACF}" srcOrd="0" destOrd="0" presId="urn:microsoft.com/office/officeart/2009/3/layout/StepUpProcess"/>
    <dgm:cxn modelId="{5BE3946B-7218-41D6-BECB-64E1F963C66C}" type="presParOf" srcId="{815BBF70-74BA-454F-9B2B-9339D2A6DACF}" destId="{A5799C8D-10EC-4105-9C68-789C435AD7A7}" srcOrd="0" destOrd="0" presId="urn:microsoft.com/office/officeart/2009/3/layout/StepUpProcess"/>
    <dgm:cxn modelId="{EE028680-1EBB-4D2D-BAC5-85C6E6E4E76E}" type="presParOf" srcId="{A5799C8D-10EC-4105-9C68-789C435AD7A7}" destId="{7993B4D0-246B-4581-9EC2-D6426C33552F}" srcOrd="0" destOrd="0" presId="urn:microsoft.com/office/officeart/2009/3/layout/StepUpProcess"/>
    <dgm:cxn modelId="{6C5B1831-E964-4EA0-92B5-EE9778509060}" type="presParOf" srcId="{A5799C8D-10EC-4105-9C68-789C435AD7A7}" destId="{2B14B516-92AB-4DF2-B1DA-9C775A144918}" srcOrd="1" destOrd="0" presId="urn:microsoft.com/office/officeart/2009/3/layout/StepUpProcess"/>
    <dgm:cxn modelId="{FD888A82-AB96-4700-A951-6024DE89BCBA}" type="presParOf" srcId="{A5799C8D-10EC-4105-9C68-789C435AD7A7}" destId="{543638A9-C98B-4FFB-81FB-6F72039BCA41}" srcOrd="2" destOrd="0" presId="urn:microsoft.com/office/officeart/2009/3/layout/StepUpProcess"/>
    <dgm:cxn modelId="{99C04981-91F2-492B-A8C6-E72E0204C207}" type="presParOf" srcId="{815BBF70-74BA-454F-9B2B-9339D2A6DACF}" destId="{E8A692A9-85CA-4374-A110-C29B06385DAD}" srcOrd="1" destOrd="0" presId="urn:microsoft.com/office/officeart/2009/3/layout/StepUpProcess"/>
    <dgm:cxn modelId="{A3C2A220-4EE1-4ED0-8E51-2BCF5D8A54B9}" type="presParOf" srcId="{E8A692A9-85CA-4374-A110-C29B06385DAD}" destId="{8F06DBA5-461A-44C4-879B-0B9F64965649}" srcOrd="0" destOrd="0" presId="urn:microsoft.com/office/officeart/2009/3/layout/StepUpProcess"/>
    <dgm:cxn modelId="{571F1A52-02B3-4550-8AB0-935358C406FD}" type="presParOf" srcId="{815BBF70-74BA-454F-9B2B-9339D2A6DACF}" destId="{DD156B11-5964-41D6-B798-B34E44B3F59D}" srcOrd="2" destOrd="0" presId="urn:microsoft.com/office/officeart/2009/3/layout/StepUpProcess"/>
    <dgm:cxn modelId="{A2E43A13-9A48-4D4F-82FE-66E4687899EF}" type="presParOf" srcId="{DD156B11-5964-41D6-B798-B34E44B3F59D}" destId="{CCDC3E8F-C7E4-4A54-BF3C-651D11A27117}" srcOrd="0" destOrd="0" presId="urn:microsoft.com/office/officeart/2009/3/layout/StepUpProcess"/>
    <dgm:cxn modelId="{A17B817A-D5C5-46CE-8F54-DA41E221BF83}" type="presParOf" srcId="{DD156B11-5964-41D6-B798-B34E44B3F59D}" destId="{E786A09F-A4A2-4F9C-9D08-CE13D5F2EEFF}" srcOrd="1" destOrd="0" presId="urn:microsoft.com/office/officeart/2009/3/layout/StepUpProcess"/>
    <dgm:cxn modelId="{FE931DF2-7082-48EA-860B-422B20646D25}" type="presParOf" srcId="{DD156B11-5964-41D6-B798-B34E44B3F59D}" destId="{A1A151BC-4F15-4ED6-832D-846DDBDA744F}" srcOrd="2" destOrd="0" presId="urn:microsoft.com/office/officeart/2009/3/layout/StepUpProcess"/>
    <dgm:cxn modelId="{2AB114E3-54DE-4CC8-8559-4D1D01BB7E43}" type="presParOf" srcId="{815BBF70-74BA-454F-9B2B-9339D2A6DACF}" destId="{4E8A73C0-B1D7-43BE-9709-CF86EBE8E51D}" srcOrd="3" destOrd="0" presId="urn:microsoft.com/office/officeart/2009/3/layout/StepUpProcess"/>
    <dgm:cxn modelId="{11195803-6C4B-43C5-97DF-2115FC58E00F}" type="presParOf" srcId="{4E8A73C0-B1D7-43BE-9709-CF86EBE8E51D}" destId="{15A2CDA1-0473-4CAE-A99D-5B8A36133BD6}" srcOrd="0" destOrd="0" presId="urn:microsoft.com/office/officeart/2009/3/layout/StepUpProcess"/>
    <dgm:cxn modelId="{905068BD-55B0-4471-A66B-EA9140F0664F}" type="presParOf" srcId="{815BBF70-74BA-454F-9B2B-9339D2A6DACF}" destId="{67399D07-7E01-4948-9E39-2B889F5593DD}" srcOrd="4" destOrd="0" presId="urn:microsoft.com/office/officeart/2009/3/layout/StepUpProcess"/>
    <dgm:cxn modelId="{FB13C991-202F-4CA9-8FEE-98B8C1D438F0}" type="presParOf" srcId="{67399D07-7E01-4948-9E39-2B889F5593DD}" destId="{A783F228-2E9B-4391-9B73-E42902E1E862}" srcOrd="0" destOrd="0" presId="urn:microsoft.com/office/officeart/2009/3/layout/StepUpProcess"/>
    <dgm:cxn modelId="{3117E07F-8CD5-4E0F-9349-7216126DA8C3}" type="presParOf" srcId="{67399D07-7E01-4948-9E39-2B889F5593DD}" destId="{5C61C60E-945C-431D-B916-E1B9CE7AE1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5982C-417F-4EE2-B168-8555B6431B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F0B60-04FF-4013-9131-6028FA797B2D}">
      <dgm:prSet phldrT="[Text]" custT="1"/>
      <dgm:spPr>
        <a:xfrm>
          <a:off x="222557" y="1847753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Create the conditions for change</a:t>
          </a:r>
          <a:endParaRPr lang="en-US" sz="28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68FC745B-9BE3-43AE-9D73-17D952D28F66}" type="parTrans" cxnId="{9292C89D-3E76-4EDB-8C76-507BBAF7D4E0}">
      <dgm:prSet/>
      <dgm:spPr/>
      <dgm:t>
        <a:bodyPr/>
        <a:lstStyle/>
        <a:p>
          <a:endParaRPr lang="en-US"/>
        </a:p>
      </dgm:t>
    </dgm:pt>
    <dgm:pt modelId="{83E254CE-83E0-43AD-962F-E8478EB0A295}" type="sibTrans" cxnId="{9292C89D-3E76-4EDB-8C76-507BBAF7D4E0}">
      <dgm:prSet/>
      <dgm:spPr/>
      <dgm:t>
        <a:bodyPr/>
        <a:lstStyle/>
        <a:p>
          <a:endParaRPr lang="en-US"/>
        </a:p>
      </dgm:t>
    </dgm:pt>
    <dgm:pt modelId="{61D58945-B8C1-4FE5-BD1D-0DAE9D33AC1D}">
      <dgm:prSet phldrT="[Text]" custT="1"/>
      <dgm:spPr>
        <a:xfrm>
          <a:off x="2592518" y="1274302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Enable and Engage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8F780075-5674-4081-BA05-83B65EFF383B}" type="parTrans" cxnId="{A1BDD5C5-38D6-4B7B-8F82-28BBFCC65FFA}">
      <dgm:prSet/>
      <dgm:spPr/>
      <dgm:t>
        <a:bodyPr/>
        <a:lstStyle/>
        <a:p>
          <a:endParaRPr lang="en-US"/>
        </a:p>
      </dgm:t>
    </dgm:pt>
    <dgm:pt modelId="{D27FFD6A-68C0-4439-B11A-95E8B8E93E2E}" type="sibTrans" cxnId="{A1BDD5C5-38D6-4B7B-8F82-28BBFCC65FFA}">
      <dgm:prSet/>
      <dgm:spPr/>
      <dgm:t>
        <a:bodyPr/>
        <a:lstStyle/>
        <a:p>
          <a:endParaRPr lang="en-US"/>
        </a:p>
      </dgm:t>
    </dgm:pt>
    <dgm:pt modelId="{C44282D8-7E4F-47C2-AB77-D22FAFA07852}">
      <dgm:prSet phldrT="[Text]" custT="1"/>
      <dgm:spPr>
        <a:xfrm>
          <a:off x="5164524" y="626422"/>
          <a:ext cx="1500072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Make it Stick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F00B4DBB-3B06-4ED2-8F73-6D4EE242C22C}" type="parTrans" cxnId="{3B949B59-AFA3-4F97-8AA4-F19223D55515}">
      <dgm:prSet/>
      <dgm:spPr/>
      <dgm:t>
        <a:bodyPr/>
        <a:lstStyle/>
        <a:p>
          <a:endParaRPr lang="en-US"/>
        </a:p>
      </dgm:t>
    </dgm:pt>
    <dgm:pt modelId="{2844C865-4799-4AA0-A7DE-79FC7C886678}" type="sibTrans" cxnId="{3B949B59-AFA3-4F97-8AA4-F19223D55515}">
      <dgm:prSet/>
      <dgm:spPr/>
      <dgm:t>
        <a:bodyPr/>
        <a:lstStyle/>
        <a:p>
          <a:endParaRPr lang="en-US"/>
        </a:p>
      </dgm:t>
    </dgm:pt>
    <dgm:pt modelId="{815BBF70-74BA-454F-9B2B-9339D2A6DACF}" type="pres">
      <dgm:prSet presAssocID="{DC55982C-417F-4EE2-B168-8555B6431B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799C8D-10EC-4105-9C68-789C435AD7A7}" type="pres">
      <dgm:prSet presAssocID="{695F0B60-04FF-4013-9131-6028FA797B2D}" presName="composite" presStyleCnt="0"/>
      <dgm:spPr/>
    </dgm:pt>
    <dgm:pt modelId="{7993B4D0-246B-4581-9EC2-D6426C33552F}" type="pres">
      <dgm:prSet presAssocID="{695F0B60-04FF-4013-9131-6028FA797B2D}" presName="LShape" presStyleLbl="alignNode1" presStyleIdx="0" presStyleCnt="5" custLinFactNeighborX="-5960" custLinFactNeighborY="-2690"/>
      <dgm:spPr>
        <a:xfrm rot="5400000">
          <a:off x="446554" y="1180597"/>
          <a:ext cx="1341904" cy="223289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14B516-92AB-4DF2-B1DA-9C775A144918}" type="pres">
      <dgm:prSet presAssocID="{695F0B60-04FF-4013-9131-6028FA797B2D}" presName="ParentText" presStyleLbl="revTx" presStyleIdx="0" presStyleCnt="3" custLinFactNeighborX="-4320" custLinFactNeighborY="-6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3638A9-C98B-4FFB-81FB-6F72039BCA41}" type="pres">
      <dgm:prSet presAssocID="{695F0B60-04FF-4013-9131-6028FA797B2D}" presName="Triangle" presStyleLbl="alignNode1" presStyleIdx="1" presStyleCnt="5" custLinFactNeighborX="-37206" custLinFactNeighborY="-8586"/>
      <dgm:spPr>
        <a:xfrm>
          <a:off x="1858077" y="1016209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8A692A9-85CA-4374-A110-C29B06385DAD}" type="pres">
      <dgm:prSet presAssocID="{83E254CE-83E0-43AD-962F-E8478EB0A295}" presName="sibTrans" presStyleCnt="0"/>
      <dgm:spPr/>
    </dgm:pt>
    <dgm:pt modelId="{8F06DBA5-461A-44C4-879B-0B9F64965649}" type="pres">
      <dgm:prSet presAssocID="{83E254CE-83E0-43AD-962F-E8478EB0A295}" presName="space" presStyleCnt="0"/>
      <dgm:spPr/>
    </dgm:pt>
    <dgm:pt modelId="{DD156B11-5964-41D6-B798-B34E44B3F59D}" type="pres">
      <dgm:prSet presAssocID="{61D58945-B8C1-4FE5-BD1D-0DAE9D33AC1D}" presName="composite" presStyleCnt="0"/>
      <dgm:spPr/>
    </dgm:pt>
    <dgm:pt modelId="{CCDC3E8F-C7E4-4A54-BF3C-651D11A27117}" type="pres">
      <dgm:prSet presAssocID="{61D58945-B8C1-4FE5-BD1D-0DAE9D33AC1D}" presName="LShape" presStyleLbl="alignNode1" presStyleIdx="2" presStyleCnt="5" custScaleX="100892" custLinFactNeighborX="-4202" custLinFactNeighborY="-2419"/>
      <dgm:spPr>
        <a:xfrm rot="5400000">
          <a:off x="2914378" y="470386"/>
          <a:ext cx="1341904" cy="250477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786A09F-A4A2-4F9C-9D08-CE13D5F2EEFF}" type="pres">
      <dgm:prSet presAssocID="{61D58945-B8C1-4FE5-BD1D-0DAE9D33AC1D}" presName="ParentText" presStyleLbl="revTx" presStyleIdx="1" presStyleCnt="3" custLinFactNeighborX="-1930" custLinFactNeighborY="-55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A151BC-4F15-4ED6-832D-846DDBDA744F}" type="pres">
      <dgm:prSet presAssocID="{61D58945-B8C1-4FE5-BD1D-0DAE9D33AC1D}" presName="Triangle" presStyleLbl="alignNode1" presStyleIdx="3" presStyleCnt="5" custLinFactNeighborX="-25758"/>
      <dgm:spPr>
        <a:xfrm>
          <a:off x="4461840" y="405543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E8A73C0-B1D7-43BE-9709-CF86EBE8E51D}" type="pres">
      <dgm:prSet presAssocID="{D27FFD6A-68C0-4439-B11A-95E8B8E93E2E}" presName="sibTrans" presStyleCnt="0"/>
      <dgm:spPr/>
    </dgm:pt>
    <dgm:pt modelId="{15A2CDA1-0473-4CAE-A99D-5B8A36133BD6}" type="pres">
      <dgm:prSet presAssocID="{D27FFD6A-68C0-4439-B11A-95E8B8E93E2E}" presName="space" presStyleCnt="0"/>
      <dgm:spPr/>
    </dgm:pt>
    <dgm:pt modelId="{67399D07-7E01-4948-9E39-2B889F5593DD}" type="pres">
      <dgm:prSet presAssocID="{C44282D8-7E4F-47C2-AB77-D22FAFA07852}" presName="composite" presStyleCnt="0"/>
      <dgm:spPr/>
    </dgm:pt>
    <dgm:pt modelId="{A783F228-2E9B-4391-9B73-E42902E1E862}" type="pres">
      <dgm:prSet presAssocID="{C44282D8-7E4F-47C2-AB77-D22FAFA07852}" presName="LShape" presStyleLbl="alignNode1" presStyleIdx="4" presStyleCnt="5" custScaleX="91001" custLinFactNeighborX="-3413" custLinFactNeighborY="811"/>
      <dgm:spPr>
        <a:xfrm rot="5400000">
          <a:off x="5130621" y="210847"/>
          <a:ext cx="1341904" cy="1729737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C61C60E-945C-431D-B916-E1B9CE7AE17C}" type="pres">
      <dgm:prSet presAssocID="{C44282D8-7E4F-47C2-AB77-D22FAFA07852}" presName="ParentText" presStyleLbl="revTx" presStyleIdx="2" presStyleCnt="3" custScaleX="74413" custLinFactNeighborX="-10618" custLinFactNeighborY="72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1DCB8CB3-1420-4332-B419-103F645B2816}" type="presOf" srcId="{61D58945-B8C1-4FE5-BD1D-0DAE9D33AC1D}" destId="{E786A09F-A4A2-4F9C-9D08-CE13D5F2EEFF}" srcOrd="0" destOrd="0" presId="urn:microsoft.com/office/officeart/2009/3/layout/StepUpProcess"/>
    <dgm:cxn modelId="{A1BDD5C5-38D6-4B7B-8F82-28BBFCC65FFA}" srcId="{DC55982C-417F-4EE2-B168-8555B6431BA0}" destId="{61D58945-B8C1-4FE5-BD1D-0DAE9D33AC1D}" srcOrd="1" destOrd="0" parTransId="{8F780075-5674-4081-BA05-83B65EFF383B}" sibTransId="{D27FFD6A-68C0-4439-B11A-95E8B8E93E2E}"/>
    <dgm:cxn modelId="{95C66410-BCC9-4C3E-8161-45BAA9CC2FF2}" type="presOf" srcId="{C44282D8-7E4F-47C2-AB77-D22FAFA07852}" destId="{5C61C60E-945C-431D-B916-E1B9CE7AE17C}" srcOrd="0" destOrd="0" presId="urn:microsoft.com/office/officeart/2009/3/layout/StepUpProcess"/>
    <dgm:cxn modelId="{071AA2D5-E50D-4B05-8DE4-CC48C0A38388}" type="presOf" srcId="{DC55982C-417F-4EE2-B168-8555B6431BA0}" destId="{815BBF70-74BA-454F-9B2B-9339D2A6DACF}" srcOrd="0" destOrd="0" presId="urn:microsoft.com/office/officeart/2009/3/layout/StepUpProcess"/>
    <dgm:cxn modelId="{142D1789-018C-4E59-B549-0FFF3BD50079}" type="presOf" srcId="{695F0B60-04FF-4013-9131-6028FA797B2D}" destId="{2B14B516-92AB-4DF2-B1DA-9C775A144918}" srcOrd="0" destOrd="0" presId="urn:microsoft.com/office/officeart/2009/3/layout/StepUpProcess"/>
    <dgm:cxn modelId="{3B949B59-AFA3-4F97-8AA4-F19223D55515}" srcId="{DC55982C-417F-4EE2-B168-8555B6431BA0}" destId="{C44282D8-7E4F-47C2-AB77-D22FAFA07852}" srcOrd="2" destOrd="0" parTransId="{F00B4DBB-3B06-4ED2-8F73-6D4EE242C22C}" sibTransId="{2844C865-4799-4AA0-A7DE-79FC7C886678}"/>
    <dgm:cxn modelId="{9292C89D-3E76-4EDB-8C76-507BBAF7D4E0}" srcId="{DC55982C-417F-4EE2-B168-8555B6431BA0}" destId="{695F0B60-04FF-4013-9131-6028FA797B2D}" srcOrd="0" destOrd="0" parTransId="{68FC745B-9BE3-43AE-9D73-17D952D28F66}" sibTransId="{83E254CE-83E0-43AD-962F-E8478EB0A295}"/>
    <dgm:cxn modelId="{B7D9F917-92BC-4F3A-B66B-0A9FFA8AE39D}" type="presParOf" srcId="{815BBF70-74BA-454F-9B2B-9339D2A6DACF}" destId="{A5799C8D-10EC-4105-9C68-789C435AD7A7}" srcOrd="0" destOrd="0" presId="urn:microsoft.com/office/officeart/2009/3/layout/StepUpProcess"/>
    <dgm:cxn modelId="{4972F905-F26C-4034-B12C-6D2CD34AB3D9}" type="presParOf" srcId="{A5799C8D-10EC-4105-9C68-789C435AD7A7}" destId="{7993B4D0-246B-4581-9EC2-D6426C33552F}" srcOrd="0" destOrd="0" presId="urn:microsoft.com/office/officeart/2009/3/layout/StepUpProcess"/>
    <dgm:cxn modelId="{B9EB1A77-E4C6-4ABC-939A-0DBD3D9BFD15}" type="presParOf" srcId="{A5799C8D-10EC-4105-9C68-789C435AD7A7}" destId="{2B14B516-92AB-4DF2-B1DA-9C775A144918}" srcOrd="1" destOrd="0" presId="urn:microsoft.com/office/officeart/2009/3/layout/StepUpProcess"/>
    <dgm:cxn modelId="{C17D1DC8-6666-4F94-A11C-02D421A24FD1}" type="presParOf" srcId="{A5799C8D-10EC-4105-9C68-789C435AD7A7}" destId="{543638A9-C98B-4FFB-81FB-6F72039BCA41}" srcOrd="2" destOrd="0" presId="urn:microsoft.com/office/officeart/2009/3/layout/StepUpProcess"/>
    <dgm:cxn modelId="{D3FF06F9-6A20-4E49-B4AB-509878E7F6A2}" type="presParOf" srcId="{815BBF70-74BA-454F-9B2B-9339D2A6DACF}" destId="{E8A692A9-85CA-4374-A110-C29B06385DAD}" srcOrd="1" destOrd="0" presId="urn:microsoft.com/office/officeart/2009/3/layout/StepUpProcess"/>
    <dgm:cxn modelId="{E39E3350-4C40-4755-BB50-BAD3245F9F0D}" type="presParOf" srcId="{E8A692A9-85CA-4374-A110-C29B06385DAD}" destId="{8F06DBA5-461A-44C4-879B-0B9F64965649}" srcOrd="0" destOrd="0" presId="urn:microsoft.com/office/officeart/2009/3/layout/StepUpProcess"/>
    <dgm:cxn modelId="{5E53ABF1-BB9A-4976-B907-113BB622BE35}" type="presParOf" srcId="{815BBF70-74BA-454F-9B2B-9339D2A6DACF}" destId="{DD156B11-5964-41D6-B798-B34E44B3F59D}" srcOrd="2" destOrd="0" presId="urn:microsoft.com/office/officeart/2009/3/layout/StepUpProcess"/>
    <dgm:cxn modelId="{F88D4E35-50C8-49AC-B016-91EB1BC7A75F}" type="presParOf" srcId="{DD156B11-5964-41D6-B798-B34E44B3F59D}" destId="{CCDC3E8F-C7E4-4A54-BF3C-651D11A27117}" srcOrd="0" destOrd="0" presId="urn:microsoft.com/office/officeart/2009/3/layout/StepUpProcess"/>
    <dgm:cxn modelId="{4C3EE6E8-606D-4738-A749-E0578D4BEA83}" type="presParOf" srcId="{DD156B11-5964-41D6-B798-B34E44B3F59D}" destId="{E786A09F-A4A2-4F9C-9D08-CE13D5F2EEFF}" srcOrd="1" destOrd="0" presId="urn:microsoft.com/office/officeart/2009/3/layout/StepUpProcess"/>
    <dgm:cxn modelId="{383E9AB0-652E-4D50-98B4-95D4620E9431}" type="presParOf" srcId="{DD156B11-5964-41D6-B798-B34E44B3F59D}" destId="{A1A151BC-4F15-4ED6-832D-846DDBDA744F}" srcOrd="2" destOrd="0" presId="urn:microsoft.com/office/officeart/2009/3/layout/StepUpProcess"/>
    <dgm:cxn modelId="{0A97EC57-76B9-423C-A9E6-0472932D11F5}" type="presParOf" srcId="{815BBF70-74BA-454F-9B2B-9339D2A6DACF}" destId="{4E8A73C0-B1D7-43BE-9709-CF86EBE8E51D}" srcOrd="3" destOrd="0" presId="urn:microsoft.com/office/officeart/2009/3/layout/StepUpProcess"/>
    <dgm:cxn modelId="{019FBBD5-E6A4-4A5F-B4B4-5F20F2F354DA}" type="presParOf" srcId="{4E8A73C0-B1D7-43BE-9709-CF86EBE8E51D}" destId="{15A2CDA1-0473-4CAE-A99D-5B8A36133BD6}" srcOrd="0" destOrd="0" presId="urn:microsoft.com/office/officeart/2009/3/layout/StepUpProcess"/>
    <dgm:cxn modelId="{70454497-BFE4-4283-9210-B6005BB2F0A2}" type="presParOf" srcId="{815BBF70-74BA-454F-9B2B-9339D2A6DACF}" destId="{67399D07-7E01-4948-9E39-2B889F5593DD}" srcOrd="4" destOrd="0" presId="urn:microsoft.com/office/officeart/2009/3/layout/StepUpProcess"/>
    <dgm:cxn modelId="{EFB37C7F-3F55-4503-9370-4D2F0732B88E}" type="presParOf" srcId="{67399D07-7E01-4948-9E39-2B889F5593DD}" destId="{A783F228-2E9B-4391-9B73-E42902E1E862}" srcOrd="0" destOrd="0" presId="urn:microsoft.com/office/officeart/2009/3/layout/StepUpProcess"/>
    <dgm:cxn modelId="{88C59E61-5510-499E-9764-F8873947D806}" type="presParOf" srcId="{67399D07-7E01-4948-9E39-2B889F5593DD}" destId="{5C61C60E-945C-431D-B916-E1B9CE7AE1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5982C-417F-4EE2-B168-8555B6431B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F0B60-04FF-4013-9131-6028FA797B2D}">
      <dgm:prSet phldrT="[Text]" custT="1"/>
      <dgm:spPr>
        <a:xfrm>
          <a:off x="222557" y="1847753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Create the conditions for change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68FC745B-9BE3-43AE-9D73-17D952D28F66}" type="parTrans" cxnId="{9292C89D-3E76-4EDB-8C76-507BBAF7D4E0}">
      <dgm:prSet/>
      <dgm:spPr/>
      <dgm:t>
        <a:bodyPr/>
        <a:lstStyle/>
        <a:p>
          <a:endParaRPr lang="en-US"/>
        </a:p>
      </dgm:t>
    </dgm:pt>
    <dgm:pt modelId="{83E254CE-83E0-43AD-962F-E8478EB0A295}" type="sibTrans" cxnId="{9292C89D-3E76-4EDB-8C76-507BBAF7D4E0}">
      <dgm:prSet/>
      <dgm:spPr/>
      <dgm:t>
        <a:bodyPr/>
        <a:lstStyle/>
        <a:p>
          <a:endParaRPr lang="en-US"/>
        </a:p>
      </dgm:t>
    </dgm:pt>
    <dgm:pt modelId="{61D58945-B8C1-4FE5-BD1D-0DAE9D33AC1D}">
      <dgm:prSet phldrT="[Text]" custT="1"/>
      <dgm:spPr>
        <a:xfrm>
          <a:off x="2592518" y="1274302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Enable and Engage</a:t>
          </a:r>
          <a:endParaRPr lang="en-US" sz="28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8F780075-5674-4081-BA05-83B65EFF383B}" type="parTrans" cxnId="{A1BDD5C5-38D6-4B7B-8F82-28BBFCC65FFA}">
      <dgm:prSet/>
      <dgm:spPr/>
      <dgm:t>
        <a:bodyPr/>
        <a:lstStyle/>
        <a:p>
          <a:endParaRPr lang="en-US"/>
        </a:p>
      </dgm:t>
    </dgm:pt>
    <dgm:pt modelId="{D27FFD6A-68C0-4439-B11A-95E8B8E93E2E}" type="sibTrans" cxnId="{A1BDD5C5-38D6-4B7B-8F82-28BBFCC65FFA}">
      <dgm:prSet/>
      <dgm:spPr/>
      <dgm:t>
        <a:bodyPr/>
        <a:lstStyle/>
        <a:p>
          <a:endParaRPr lang="en-US"/>
        </a:p>
      </dgm:t>
    </dgm:pt>
    <dgm:pt modelId="{C44282D8-7E4F-47C2-AB77-D22FAFA07852}">
      <dgm:prSet phldrT="[Text]" custT="1"/>
      <dgm:spPr>
        <a:xfrm>
          <a:off x="5164524" y="626422"/>
          <a:ext cx="1500072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Make it Stick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F00B4DBB-3B06-4ED2-8F73-6D4EE242C22C}" type="parTrans" cxnId="{3B949B59-AFA3-4F97-8AA4-F19223D55515}">
      <dgm:prSet/>
      <dgm:spPr/>
      <dgm:t>
        <a:bodyPr/>
        <a:lstStyle/>
        <a:p>
          <a:endParaRPr lang="en-US"/>
        </a:p>
      </dgm:t>
    </dgm:pt>
    <dgm:pt modelId="{2844C865-4799-4AA0-A7DE-79FC7C886678}" type="sibTrans" cxnId="{3B949B59-AFA3-4F97-8AA4-F19223D55515}">
      <dgm:prSet/>
      <dgm:spPr/>
      <dgm:t>
        <a:bodyPr/>
        <a:lstStyle/>
        <a:p>
          <a:endParaRPr lang="en-US"/>
        </a:p>
      </dgm:t>
    </dgm:pt>
    <dgm:pt modelId="{815BBF70-74BA-454F-9B2B-9339D2A6DACF}" type="pres">
      <dgm:prSet presAssocID="{DC55982C-417F-4EE2-B168-8555B6431B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799C8D-10EC-4105-9C68-789C435AD7A7}" type="pres">
      <dgm:prSet presAssocID="{695F0B60-04FF-4013-9131-6028FA797B2D}" presName="composite" presStyleCnt="0"/>
      <dgm:spPr/>
    </dgm:pt>
    <dgm:pt modelId="{7993B4D0-246B-4581-9EC2-D6426C33552F}" type="pres">
      <dgm:prSet presAssocID="{695F0B60-04FF-4013-9131-6028FA797B2D}" presName="LShape" presStyleLbl="alignNode1" presStyleIdx="0" presStyleCnt="5" custLinFactNeighborX="-5960" custLinFactNeighborY="-2690"/>
      <dgm:spPr>
        <a:xfrm rot="5400000">
          <a:off x="446554" y="1180597"/>
          <a:ext cx="1341904" cy="223289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14B516-92AB-4DF2-B1DA-9C775A144918}" type="pres">
      <dgm:prSet presAssocID="{695F0B60-04FF-4013-9131-6028FA797B2D}" presName="ParentText" presStyleLbl="revTx" presStyleIdx="0" presStyleCnt="3" custLinFactNeighborX="-4320" custLinFactNeighborY="-6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3638A9-C98B-4FFB-81FB-6F72039BCA41}" type="pres">
      <dgm:prSet presAssocID="{695F0B60-04FF-4013-9131-6028FA797B2D}" presName="Triangle" presStyleLbl="alignNode1" presStyleIdx="1" presStyleCnt="5" custLinFactNeighborX="-37206" custLinFactNeighborY="-8586"/>
      <dgm:spPr>
        <a:xfrm>
          <a:off x="1858077" y="1016209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8A692A9-85CA-4374-A110-C29B06385DAD}" type="pres">
      <dgm:prSet presAssocID="{83E254CE-83E0-43AD-962F-E8478EB0A295}" presName="sibTrans" presStyleCnt="0"/>
      <dgm:spPr/>
    </dgm:pt>
    <dgm:pt modelId="{8F06DBA5-461A-44C4-879B-0B9F64965649}" type="pres">
      <dgm:prSet presAssocID="{83E254CE-83E0-43AD-962F-E8478EB0A295}" presName="space" presStyleCnt="0"/>
      <dgm:spPr/>
    </dgm:pt>
    <dgm:pt modelId="{DD156B11-5964-41D6-B798-B34E44B3F59D}" type="pres">
      <dgm:prSet presAssocID="{61D58945-B8C1-4FE5-BD1D-0DAE9D33AC1D}" presName="composite" presStyleCnt="0"/>
      <dgm:spPr/>
    </dgm:pt>
    <dgm:pt modelId="{CCDC3E8F-C7E4-4A54-BF3C-651D11A27117}" type="pres">
      <dgm:prSet presAssocID="{61D58945-B8C1-4FE5-BD1D-0DAE9D33AC1D}" presName="LShape" presStyleLbl="alignNode1" presStyleIdx="2" presStyleCnt="5" custScaleX="100892" custLinFactNeighborX="-4202" custLinFactNeighborY="-2419"/>
      <dgm:spPr>
        <a:xfrm rot="5400000">
          <a:off x="2914378" y="470386"/>
          <a:ext cx="1341904" cy="250477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786A09F-A4A2-4F9C-9D08-CE13D5F2EEFF}" type="pres">
      <dgm:prSet presAssocID="{61D58945-B8C1-4FE5-BD1D-0DAE9D33AC1D}" presName="ParentText" presStyleLbl="revTx" presStyleIdx="1" presStyleCnt="3" custLinFactNeighborX="-1930" custLinFactNeighborY="-55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A151BC-4F15-4ED6-832D-846DDBDA744F}" type="pres">
      <dgm:prSet presAssocID="{61D58945-B8C1-4FE5-BD1D-0DAE9D33AC1D}" presName="Triangle" presStyleLbl="alignNode1" presStyleIdx="3" presStyleCnt="5" custLinFactNeighborX="-25758"/>
      <dgm:spPr>
        <a:xfrm>
          <a:off x="4461840" y="405543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E8A73C0-B1D7-43BE-9709-CF86EBE8E51D}" type="pres">
      <dgm:prSet presAssocID="{D27FFD6A-68C0-4439-B11A-95E8B8E93E2E}" presName="sibTrans" presStyleCnt="0"/>
      <dgm:spPr/>
    </dgm:pt>
    <dgm:pt modelId="{15A2CDA1-0473-4CAE-A99D-5B8A36133BD6}" type="pres">
      <dgm:prSet presAssocID="{D27FFD6A-68C0-4439-B11A-95E8B8E93E2E}" presName="space" presStyleCnt="0"/>
      <dgm:spPr/>
    </dgm:pt>
    <dgm:pt modelId="{67399D07-7E01-4948-9E39-2B889F5593DD}" type="pres">
      <dgm:prSet presAssocID="{C44282D8-7E4F-47C2-AB77-D22FAFA07852}" presName="composite" presStyleCnt="0"/>
      <dgm:spPr/>
    </dgm:pt>
    <dgm:pt modelId="{A783F228-2E9B-4391-9B73-E42902E1E862}" type="pres">
      <dgm:prSet presAssocID="{C44282D8-7E4F-47C2-AB77-D22FAFA07852}" presName="LShape" presStyleLbl="alignNode1" presStyleIdx="4" presStyleCnt="5" custScaleX="91001" custLinFactNeighborX="-3413" custLinFactNeighborY="811"/>
      <dgm:spPr>
        <a:xfrm rot="5400000">
          <a:off x="5130621" y="210847"/>
          <a:ext cx="1341904" cy="1729737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C61C60E-945C-431D-B916-E1B9CE7AE17C}" type="pres">
      <dgm:prSet presAssocID="{C44282D8-7E4F-47C2-AB77-D22FAFA07852}" presName="ParentText" presStyleLbl="revTx" presStyleIdx="2" presStyleCnt="3" custScaleX="74413" custLinFactNeighborX="-10618" custLinFactNeighborY="72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A1BDD5C5-38D6-4B7B-8F82-28BBFCC65FFA}" srcId="{DC55982C-417F-4EE2-B168-8555B6431BA0}" destId="{61D58945-B8C1-4FE5-BD1D-0DAE9D33AC1D}" srcOrd="1" destOrd="0" parTransId="{8F780075-5674-4081-BA05-83B65EFF383B}" sibTransId="{D27FFD6A-68C0-4439-B11A-95E8B8E93E2E}"/>
    <dgm:cxn modelId="{9EF27E09-1261-419D-8783-8233173CFBBE}" type="presOf" srcId="{695F0B60-04FF-4013-9131-6028FA797B2D}" destId="{2B14B516-92AB-4DF2-B1DA-9C775A144918}" srcOrd="0" destOrd="0" presId="urn:microsoft.com/office/officeart/2009/3/layout/StepUpProcess"/>
    <dgm:cxn modelId="{411E80E2-DD7C-4177-9110-970EE13A8CDB}" type="presOf" srcId="{61D58945-B8C1-4FE5-BD1D-0DAE9D33AC1D}" destId="{E786A09F-A4A2-4F9C-9D08-CE13D5F2EEFF}" srcOrd="0" destOrd="0" presId="urn:microsoft.com/office/officeart/2009/3/layout/StepUpProcess"/>
    <dgm:cxn modelId="{9292C89D-3E76-4EDB-8C76-507BBAF7D4E0}" srcId="{DC55982C-417F-4EE2-B168-8555B6431BA0}" destId="{695F0B60-04FF-4013-9131-6028FA797B2D}" srcOrd="0" destOrd="0" parTransId="{68FC745B-9BE3-43AE-9D73-17D952D28F66}" sibTransId="{83E254CE-83E0-43AD-962F-E8478EB0A295}"/>
    <dgm:cxn modelId="{3B949B59-AFA3-4F97-8AA4-F19223D55515}" srcId="{DC55982C-417F-4EE2-B168-8555B6431BA0}" destId="{C44282D8-7E4F-47C2-AB77-D22FAFA07852}" srcOrd="2" destOrd="0" parTransId="{F00B4DBB-3B06-4ED2-8F73-6D4EE242C22C}" sibTransId="{2844C865-4799-4AA0-A7DE-79FC7C886678}"/>
    <dgm:cxn modelId="{57A85E3A-FFBF-4F7B-8A18-1FEE7F8937B0}" type="presOf" srcId="{DC55982C-417F-4EE2-B168-8555B6431BA0}" destId="{815BBF70-74BA-454F-9B2B-9339D2A6DACF}" srcOrd="0" destOrd="0" presId="urn:microsoft.com/office/officeart/2009/3/layout/StepUpProcess"/>
    <dgm:cxn modelId="{8930BFE7-1B34-4429-930D-862EC30514DD}" type="presOf" srcId="{C44282D8-7E4F-47C2-AB77-D22FAFA07852}" destId="{5C61C60E-945C-431D-B916-E1B9CE7AE17C}" srcOrd="0" destOrd="0" presId="urn:microsoft.com/office/officeart/2009/3/layout/StepUpProcess"/>
    <dgm:cxn modelId="{415B5639-05AE-4CB6-9EDD-966FFB012FE9}" type="presParOf" srcId="{815BBF70-74BA-454F-9B2B-9339D2A6DACF}" destId="{A5799C8D-10EC-4105-9C68-789C435AD7A7}" srcOrd="0" destOrd="0" presId="urn:microsoft.com/office/officeart/2009/3/layout/StepUpProcess"/>
    <dgm:cxn modelId="{1819036F-070F-4E01-BCB9-D3517CB62761}" type="presParOf" srcId="{A5799C8D-10EC-4105-9C68-789C435AD7A7}" destId="{7993B4D0-246B-4581-9EC2-D6426C33552F}" srcOrd="0" destOrd="0" presId="urn:microsoft.com/office/officeart/2009/3/layout/StepUpProcess"/>
    <dgm:cxn modelId="{C3106514-5A8E-4688-BB9D-15134A2FE106}" type="presParOf" srcId="{A5799C8D-10EC-4105-9C68-789C435AD7A7}" destId="{2B14B516-92AB-4DF2-B1DA-9C775A144918}" srcOrd="1" destOrd="0" presId="urn:microsoft.com/office/officeart/2009/3/layout/StepUpProcess"/>
    <dgm:cxn modelId="{97B7C7F8-55D0-4072-AC32-8296E737ABFF}" type="presParOf" srcId="{A5799C8D-10EC-4105-9C68-789C435AD7A7}" destId="{543638A9-C98B-4FFB-81FB-6F72039BCA41}" srcOrd="2" destOrd="0" presId="urn:microsoft.com/office/officeart/2009/3/layout/StepUpProcess"/>
    <dgm:cxn modelId="{D9807901-AC8F-4A5A-9BF2-2415845064B6}" type="presParOf" srcId="{815BBF70-74BA-454F-9B2B-9339D2A6DACF}" destId="{E8A692A9-85CA-4374-A110-C29B06385DAD}" srcOrd="1" destOrd="0" presId="urn:microsoft.com/office/officeart/2009/3/layout/StepUpProcess"/>
    <dgm:cxn modelId="{6491B549-DA30-49B3-954F-15A588FC981F}" type="presParOf" srcId="{E8A692A9-85CA-4374-A110-C29B06385DAD}" destId="{8F06DBA5-461A-44C4-879B-0B9F64965649}" srcOrd="0" destOrd="0" presId="urn:microsoft.com/office/officeart/2009/3/layout/StepUpProcess"/>
    <dgm:cxn modelId="{8341A326-CDA4-4F36-9B42-AE0E965AF41C}" type="presParOf" srcId="{815BBF70-74BA-454F-9B2B-9339D2A6DACF}" destId="{DD156B11-5964-41D6-B798-B34E44B3F59D}" srcOrd="2" destOrd="0" presId="urn:microsoft.com/office/officeart/2009/3/layout/StepUpProcess"/>
    <dgm:cxn modelId="{410FE4E2-7D81-47A4-B644-89614E4AF4A6}" type="presParOf" srcId="{DD156B11-5964-41D6-B798-B34E44B3F59D}" destId="{CCDC3E8F-C7E4-4A54-BF3C-651D11A27117}" srcOrd="0" destOrd="0" presId="urn:microsoft.com/office/officeart/2009/3/layout/StepUpProcess"/>
    <dgm:cxn modelId="{DA1BBCFB-E531-4105-B8EE-6EC0644B54DE}" type="presParOf" srcId="{DD156B11-5964-41D6-B798-B34E44B3F59D}" destId="{E786A09F-A4A2-4F9C-9D08-CE13D5F2EEFF}" srcOrd="1" destOrd="0" presId="urn:microsoft.com/office/officeart/2009/3/layout/StepUpProcess"/>
    <dgm:cxn modelId="{4CFCDDD8-6F35-401C-B149-EE17EB78BC38}" type="presParOf" srcId="{DD156B11-5964-41D6-B798-B34E44B3F59D}" destId="{A1A151BC-4F15-4ED6-832D-846DDBDA744F}" srcOrd="2" destOrd="0" presId="urn:microsoft.com/office/officeart/2009/3/layout/StepUpProcess"/>
    <dgm:cxn modelId="{331AE901-1645-4E81-A6F2-D083C9BFB8BB}" type="presParOf" srcId="{815BBF70-74BA-454F-9B2B-9339D2A6DACF}" destId="{4E8A73C0-B1D7-43BE-9709-CF86EBE8E51D}" srcOrd="3" destOrd="0" presId="urn:microsoft.com/office/officeart/2009/3/layout/StepUpProcess"/>
    <dgm:cxn modelId="{9948DCA2-8EA5-497F-BE5D-1F671E5723AB}" type="presParOf" srcId="{4E8A73C0-B1D7-43BE-9709-CF86EBE8E51D}" destId="{15A2CDA1-0473-4CAE-A99D-5B8A36133BD6}" srcOrd="0" destOrd="0" presId="urn:microsoft.com/office/officeart/2009/3/layout/StepUpProcess"/>
    <dgm:cxn modelId="{4BC755E5-8BC4-4A5B-A86F-271BCF87EF2D}" type="presParOf" srcId="{815BBF70-74BA-454F-9B2B-9339D2A6DACF}" destId="{67399D07-7E01-4948-9E39-2B889F5593DD}" srcOrd="4" destOrd="0" presId="urn:microsoft.com/office/officeart/2009/3/layout/StepUpProcess"/>
    <dgm:cxn modelId="{2E329BCE-1802-44F9-B6EE-FBE916A75C76}" type="presParOf" srcId="{67399D07-7E01-4948-9E39-2B889F5593DD}" destId="{A783F228-2E9B-4391-9B73-E42902E1E862}" srcOrd="0" destOrd="0" presId="urn:microsoft.com/office/officeart/2009/3/layout/StepUpProcess"/>
    <dgm:cxn modelId="{C2D11511-703D-41E9-9A97-C49CD6D00593}" type="presParOf" srcId="{67399D07-7E01-4948-9E39-2B889F5593DD}" destId="{5C61C60E-945C-431D-B916-E1B9CE7AE1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5982C-417F-4EE2-B168-8555B6431B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F0B60-04FF-4013-9131-6028FA797B2D}">
      <dgm:prSet phldrT="[Text]" custT="1"/>
      <dgm:spPr>
        <a:xfrm>
          <a:off x="222557" y="1847753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+mn-lt"/>
              <a:ea typeface="+mn-ea"/>
              <a:cs typeface="+mn-cs"/>
            </a:rPr>
            <a:t>Create the conditions for change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+mn-lt"/>
            <a:ea typeface="+mn-ea"/>
            <a:cs typeface="+mn-cs"/>
          </a:endParaRPr>
        </a:p>
      </dgm:t>
    </dgm:pt>
    <dgm:pt modelId="{68FC745B-9BE3-43AE-9D73-17D952D28F66}" type="parTrans" cxnId="{9292C89D-3E76-4EDB-8C76-507BBAF7D4E0}">
      <dgm:prSet/>
      <dgm:spPr/>
      <dgm:t>
        <a:bodyPr/>
        <a:lstStyle/>
        <a:p>
          <a:endParaRPr lang="en-US"/>
        </a:p>
      </dgm:t>
    </dgm:pt>
    <dgm:pt modelId="{83E254CE-83E0-43AD-962F-E8478EB0A295}" type="sibTrans" cxnId="{9292C89D-3E76-4EDB-8C76-507BBAF7D4E0}">
      <dgm:prSet/>
      <dgm:spPr/>
      <dgm:t>
        <a:bodyPr/>
        <a:lstStyle/>
        <a:p>
          <a:endParaRPr lang="en-US"/>
        </a:p>
      </dgm:t>
    </dgm:pt>
    <dgm:pt modelId="{61D58945-B8C1-4FE5-BD1D-0DAE9D33AC1D}">
      <dgm:prSet phldrT="[Text]" custT="1"/>
      <dgm:spPr>
        <a:xfrm>
          <a:off x="2592518" y="1274302"/>
          <a:ext cx="2015874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+mn-lt"/>
              <a:ea typeface="+mn-ea"/>
              <a:cs typeface="+mn-cs"/>
            </a:rPr>
            <a:t>Enable and Engage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+mn-lt"/>
            <a:ea typeface="+mn-ea"/>
            <a:cs typeface="+mn-cs"/>
          </a:endParaRPr>
        </a:p>
      </dgm:t>
    </dgm:pt>
    <dgm:pt modelId="{8F780075-5674-4081-BA05-83B65EFF383B}" type="parTrans" cxnId="{A1BDD5C5-38D6-4B7B-8F82-28BBFCC65FFA}">
      <dgm:prSet/>
      <dgm:spPr/>
      <dgm:t>
        <a:bodyPr/>
        <a:lstStyle/>
        <a:p>
          <a:endParaRPr lang="en-US"/>
        </a:p>
      </dgm:t>
    </dgm:pt>
    <dgm:pt modelId="{D27FFD6A-68C0-4439-B11A-95E8B8E93E2E}" type="sibTrans" cxnId="{A1BDD5C5-38D6-4B7B-8F82-28BBFCC65FFA}">
      <dgm:prSet/>
      <dgm:spPr/>
      <dgm:t>
        <a:bodyPr/>
        <a:lstStyle/>
        <a:p>
          <a:endParaRPr lang="en-US"/>
        </a:p>
      </dgm:t>
    </dgm:pt>
    <dgm:pt modelId="{C44282D8-7E4F-47C2-AB77-D22FAFA07852}">
      <dgm:prSet phldrT="[Text]" custT="1"/>
      <dgm:spPr>
        <a:xfrm>
          <a:off x="5164524" y="626422"/>
          <a:ext cx="1500072" cy="1767031"/>
        </a:xfrm>
        <a:noFill/>
        <a:ln>
          <a:noFill/>
        </a:ln>
        <a:effectLst/>
      </dgm:spPr>
      <dgm:t>
        <a:bodyPr/>
        <a:lstStyle/>
        <a:p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Make it Stick</a:t>
          </a:r>
          <a:endParaRPr lang="en-US" sz="2800" kern="1200" dirty="0">
            <a:solidFill>
              <a:schemeClr val="tx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F00B4DBB-3B06-4ED2-8F73-6D4EE242C22C}" type="parTrans" cxnId="{3B949B59-AFA3-4F97-8AA4-F19223D55515}">
      <dgm:prSet/>
      <dgm:spPr/>
      <dgm:t>
        <a:bodyPr/>
        <a:lstStyle/>
        <a:p>
          <a:endParaRPr lang="en-US"/>
        </a:p>
      </dgm:t>
    </dgm:pt>
    <dgm:pt modelId="{2844C865-4799-4AA0-A7DE-79FC7C886678}" type="sibTrans" cxnId="{3B949B59-AFA3-4F97-8AA4-F19223D55515}">
      <dgm:prSet/>
      <dgm:spPr/>
      <dgm:t>
        <a:bodyPr/>
        <a:lstStyle/>
        <a:p>
          <a:endParaRPr lang="en-US"/>
        </a:p>
      </dgm:t>
    </dgm:pt>
    <dgm:pt modelId="{815BBF70-74BA-454F-9B2B-9339D2A6DACF}" type="pres">
      <dgm:prSet presAssocID="{DC55982C-417F-4EE2-B168-8555B6431B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799C8D-10EC-4105-9C68-789C435AD7A7}" type="pres">
      <dgm:prSet presAssocID="{695F0B60-04FF-4013-9131-6028FA797B2D}" presName="composite" presStyleCnt="0"/>
      <dgm:spPr/>
    </dgm:pt>
    <dgm:pt modelId="{7993B4D0-246B-4581-9EC2-D6426C33552F}" type="pres">
      <dgm:prSet presAssocID="{695F0B60-04FF-4013-9131-6028FA797B2D}" presName="LShape" presStyleLbl="alignNode1" presStyleIdx="0" presStyleCnt="5" custLinFactNeighborX="-5960" custLinFactNeighborY="-2690"/>
      <dgm:spPr>
        <a:xfrm rot="5400000">
          <a:off x="446554" y="1180597"/>
          <a:ext cx="1341904" cy="223289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14B516-92AB-4DF2-B1DA-9C775A144918}" type="pres">
      <dgm:prSet presAssocID="{695F0B60-04FF-4013-9131-6028FA797B2D}" presName="ParentText" presStyleLbl="revTx" presStyleIdx="0" presStyleCnt="3" custLinFactNeighborX="-4320" custLinFactNeighborY="-6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3638A9-C98B-4FFB-81FB-6F72039BCA41}" type="pres">
      <dgm:prSet presAssocID="{695F0B60-04FF-4013-9131-6028FA797B2D}" presName="Triangle" presStyleLbl="alignNode1" presStyleIdx="1" presStyleCnt="5" custLinFactNeighborX="-37206" custLinFactNeighborY="-8586"/>
      <dgm:spPr>
        <a:xfrm>
          <a:off x="1858077" y="1016209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8A692A9-85CA-4374-A110-C29B06385DAD}" type="pres">
      <dgm:prSet presAssocID="{83E254CE-83E0-43AD-962F-E8478EB0A295}" presName="sibTrans" presStyleCnt="0"/>
      <dgm:spPr/>
    </dgm:pt>
    <dgm:pt modelId="{8F06DBA5-461A-44C4-879B-0B9F64965649}" type="pres">
      <dgm:prSet presAssocID="{83E254CE-83E0-43AD-962F-E8478EB0A295}" presName="space" presStyleCnt="0"/>
      <dgm:spPr/>
    </dgm:pt>
    <dgm:pt modelId="{DD156B11-5964-41D6-B798-B34E44B3F59D}" type="pres">
      <dgm:prSet presAssocID="{61D58945-B8C1-4FE5-BD1D-0DAE9D33AC1D}" presName="composite" presStyleCnt="0"/>
      <dgm:spPr/>
    </dgm:pt>
    <dgm:pt modelId="{CCDC3E8F-C7E4-4A54-BF3C-651D11A27117}" type="pres">
      <dgm:prSet presAssocID="{61D58945-B8C1-4FE5-BD1D-0DAE9D33AC1D}" presName="LShape" presStyleLbl="alignNode1" presStyleIdx="2" presStyleCnt="5" custScaleX="100892" custLinFactNeighborX="-4202" custLinFactNeighborY="-2419"/>
      <dgm:spPr>
        <a:xfrm rot="5400000">
          <a:off x="2914378" y="470386"/>
          <a:ext cx="1341904" cy="250477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786A09F-A4A2-4F9C-9D08-CE13D5F2EEFF}" type="pres">
      <dgm:prSet presAssocID="{61D58945-B8C1-4FE5-BD1D-0DAE9D33AC1D}" presName="ParentText" presStyleLbl="revTx" presStyleIdx="1" presStyleCnt="3" custLinFactNeighborX="-1930" custLinFactNeighborY="-55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A151BC-4F15-4ED6-832D-846DDBDA744F}" type="pres">
      <dgm:prSet presAssocID="{61D58945-B8C1-4FE5-BD1D-0DAE9D33AC1D}" presName="Triangle" presStyleLbl="alignNode1" presStyleIdx="3" presStyleCnt="5" custLinFactNeighborX="-25758"/>
      <dgm:spPr>
        <a:xfrm>
          <a:off x="4461840" y="405543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E8A73C0-B1D7-43BE-9709-CF86EBE8E51D}" type="pres">
      <dgm:prSet presAssocID="{D27FFD6A-68C0-4439-B11A-95E8B8E93E2E}" presName="sibTrans" presStyleCnt="0"/>
      <dgm:spPr/>
    </dgm:pt>
    <dgm:pt modelId="{15A2CDA1-0473-4CAE-A99D-5B8A36133BD6}" type="pres">
      <dgm:prSet presAssocID="{D27FFD6A-68C0-4439-B11A-95E8B8E93E2E}" presName="space" presStyleCnt="0"/>
      <dgm:spPr/>
    </dgm:pt>
    <dgm:pt modelId="{67399D07-7E01-4948-9E39-2B889F5593DD}" type="pres">
      <dgm:prSet presAssocID="{C44282D8-7E4F-47C2-AB77-D22FAFA07852}" presName="composite" presStyleCnt="0"/>
      <dgm:spPr/>
    </dgm:pt>
    <dgm:pt modelId="{A783F228-2E9B-4391-9B73-E42902E1E862}" type="pres">
      <dgm:prSet presAssocID="{C44282D8-7E4F-47C2-AB77-D22FAFA07852}" presName="LShape" presStyleLbl="alignNode1" presStyleIdx="4" presStyleCnt="5" custScaleX="91001" custLinFactNeighborX="-3413" custLinFactNeighborY="811"/>
      <dgm:spPr>
        <a:xfrm rot="5400000">
          <a:off x="5130621" y="210847"/>
          <a:ext cx="1341904" cy="1729737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C61C60E-945C-431D-B916-E1B9CE7AE17C}" type="pres">
      <dgm:prSet presAssocID="{C44282D8-7E4F-47C2-AB77-D22FAFA07852}" presName="ParentText" presStyleLbl="revTx" presStyleIdx="2" presStyleCnt="3" custScaleX="74413" custLinFactNeighborX="-10618" custLinFactNeighborY="72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A050595-5C63-40DC-AE6C-F61850F1E860}" type="presOf" srcId="{695F0B60-04FF-4013-9131-6028FA797B2D}" destId="{2B14B516-92AB-4DF2-B1DA-9C775A144918}" srcOrd="0" destOrd="0" presId="urn:microsoft.com/office/officeart/2009/3/layout/StepUpProcess"/>
    <dgm:cxn modelId="{A1BDD5C5-38D6-4B7B-8F82-28BBFCC65FFA}" srcId="{DC55982C-417F-4EE2-B168-8555B6431BA0}" destId="{61D58945-B8C1-4FE5-BD1D-0DAE9D33AC1D}" srcOrd="1" destOrd="0" parTransId="{8F780075-5674-4081-BA05-83B65EFF383B}" sibTransId="{D27FFD6A-68C0-4439-B11A-95E8B8E93E2E}"/>
    <dgm:cxn modelId="{959EC596-A3ED-48D6-8A7F-9BEBE5E75C26}" type="presOf" srcId="{61D58945-B8C1-4FE5-BD1D-0DAE9D33AC1D}" destId="{E786A09F-A4A2-4F9C-9D08-CE13D5F2EEFF}" srcOrd="0" destOrd="0" presId="urn:microsoft.com/office/officeart/2009/3/layout/StepUpProcess"/>
    <dgm:cxn modelId="{A80AD7CA-6094-431D-BF22-3C9935448D63}" type="presOf" srcId="{C44282D8-7E4F-47C2-AB77-D22FAFA07852}" destId="{5C61C60E-945C-431D-B916-E1B9CE7AE17C}" srcOrd="0" destOrd="0" presId="urn:microsoft.com/office/officeart/2009/3/layout/StepUpProcess"/>
    <dgm:cxn modelId="{BD428FDA-554C-43BC-BCA6-22D954F1CEF4}" type="presOf" srcId="{DC55982C-417F-4EE2-B168-8555B6431BA0}" destId="{815BBF70-74BA-454F-9B2B-9339D2A6DACF}" srcOrd="0" destOrd="0" presId="urn:microsoft.com/office/officeart/2009/3/layout/StepUpProcess"/>
    <dgm:cxn modelId="{3B949B59-AFA3-4F97-8AA4-F19223D55515}" srcId="{DC55982C-417F-4EE2-B168-8555B6431BA0}" destId="{C44282D8-7E4F-47C2-AB77-D22FAFA07852}" srcOrd="2" destOrd="0" parTransId="{F00B4DBB-3B06-4ED2-8F73-6D4EE242C22C}" sibTransId="{2844C865-4799-4AA0-A7DE-79FC7C886678}"/>
    <dgm:cxn modelId="{9292C89D-3E76-4EDB-8C76-507BBAF7D4E0}" srcId="{DC55982C-417F-4EE2-B168-8555B6431BA0}" destId="{695F0B60-04FF-4013-9131-6028FA797B2D}" srcOrd="0" destOrd="0" parTransId="{68FC745B-9BE3-43AE-9D73-17D952D28F66}" sibTransId="{83E254CE-83E0-43AD-962F-E8478EB0A295}"/>
    <dgm:cxn modelId="{893EDA5E-CEEC-4829-8B62-3CA0B3A17A8F}" type="presParOf" srcId="{815BBF70-74BA-454F-9B2B-9339D2A6DACF}" destId="{A5799C8D-10EC-4105-9C68-789C435AD7A7}" srcOrd="0" destOrd="0" presId="urn:microsoft.com/office/officeart/2009/3/layout/StepUpProcess"/>
    <dgm:cxn modelId="{9DDFEA91-4631-4659-9960-9C9D4CEB5F5B}" type="presParOf" srcId="{A5799C8D-10EC-4105-9C68-789C435AD7A7}" destId="{7993B4D0-246B-4581-9EC2-D6426C33552F}" srcOrd="0" destOrd="0" presId="urn:microsoft.com/office/officeart/2009/3/layout/StepUpProcess"/>
    <dgm:cxn modelId="{4122C18F-4925-4054-984F-CE93480039B7}" type="presParOf" srcId="{A5799C8D-10EC-4105-9C68-789C435AD7A7}" destId="{2B14B516-92AB-4DF2-B1DA-9C775A144918}" srcOrd="1" destOrd="0" presId="urn:microsoft.com/office/officeart/2009/3/layout/StepUpProcess"/>
    <dgm:cxn modelId="{6C5E7D23-DFCB-4104-B9D6-79AF61419184}" type="presParOf" srcId="{A5799C8D-10EC-4105-9C68-789C435AD7A7}" destId="{543638A9-C98B-4FFB-81FB-6F72039BCA41}" srcOrd="2" destOrd="0" presId="urn:microsoft.com/office/officeart/2009/3/layout/StepUpProcess"/>
    <dgm:cxn modelId="{B099F05D-1D6B-4314-8B67-6EDD0EB2EC69}" type="presParOf" srcId="{815BBF70-74BA-454F-9B2B-9339D2A6DACF}" destId="{E8A692A9-85CA-4374-A110-C29B06385DAD}" srcOrd="1" destOrd="0" presId="urn:microsoft.com/office/officeart/2009/3/layout/StepUpProcess"/>
    <dgm:cxn modelId="{4F12F7C8-10C4-4B5B-BCEA-03F5D6EB2158}" type="presParOf" srcId="{E8A692A9-85CA-4374-A110-C29B06385DAD}" destId="{8F06DBA5-461A-44C4-879B-0B9F64965649}" srcOrd="0" destOrd="0" presId="urn:microsoft.com/office/officeart/2009/3/layout/StepUpProcess"/>
    <dgm:cxn modelId="{D1E10790-2911-4E64-BDA9-BFB00AE2FB63}" type="presParOf" srcId="{815BBF70-74BA-454F-9B2B-9339D2A6DACF}" destId="{DD156B11-5964-41D6-B798-B34E44B3F59D}" srcOrd="2" destOrd="0" presId="urn:microsoft.com/office/officeart/2009/3/layout/StepUpProcess"/>
    <dgm:cxn modelId="{11F7FD09-ED65-48E6-B310-30BF53230367}" type="presParOf" srcId="{DD156B11-5964-41D6-B798-B34E44B3F59D}" destId="{CCDC3E8F-C7E4-4A54-BF3C-651D11A27117}" srcOrd="0" destOrd="0" presId="urn:microsoft.com/office/officeart/2009/3/layout/StepUpProcess"/>
    <dgm:cxn modelId="{2E476915-8E6F-42B7-9146-DB4FFD5C7500}" type="presParOf" srcId="{DD156B11-5964-41D6-B798-B34E44B3F59D}" destId="{E786A09F-A4A2-4F9C-9D08-CE13D5F2EEFF}" srcOrd="1" destOrd="0" presId="urn:microsoft.com/office/officeart/2009/3/layout/StepUpProcess"/>
    <dgm:cxn modelId="{535902E9-2020-4D45-AEC8-B7701D8E73F7}" type="presParOf" srcId="{DD156B11-5964-41D6-B798-B34E44B3F59D}" destId="{A1A151BC-4F15-4ED6-832D-846DDBDA744F}" srcOrd="2" destOrd="0" presId="urn:microsoft.com/office/officeart/2009/3/layout/StepUpProcess"/>
    <dgm:cxn modelId="{FED43606-C19F-46B1-A6D4-C60A8B6A7A10}" type="presParOf" srcId="{815BBF70-74BA-454F-9B2B-9339D2A6DACF}" destId="{4E8A73C0-B1D7-43BE-9709-CF86EBE8E51D}" srcOrd="3" destOrd="0" presId="urn:microsoft.com/office/officeart/2009/3/layout/StepUpProcess"/>
    <dgm:cxn modelId="{5977DB1E-BF75-4F40-8BC2-1E5BDE24D3FB}" type="presParOf" srcId="{4E8A73C0-B1D7-43BE-9709-CF86EBE8E51D}" destId="{15A2CDA1-0473-4CAE-A99D-5B8A36133BD6}" srcOrd="0" destOrd="0" presId="urn:microsoft.com/office/officeart/2009/3/layout/StepUpProcess"/>
    <dgm:cxn modelId="{8D1A8AAE-BAD8-4A7F-99CA-532A7BEFC46E}" type="presParOf" srcId="{815BBF70-74BA-454F-9B2B-9339D2A6DACF}" destId="{67399D07-7E01-4948-9E39-2B889F5593DD}" srcOrd="4" destOrd="0" presId="urn:microsoft.com/office/officeart/2009/3/layout/StepUpProcess"/>
    <dgm:cxn modelId="{21B25AEF-E67A-493C-9339-F63AEFDE0D3F}" type="presParOf" srcId="{67399D07-7E01-4948-9E39-2B889F5593DD}" destId="{A783F228-2E9B-4391-9B73-E42902E1E862}" srcOrd="0" destOrd="0" presId="urn:microsoft.com/office/officeart/2009/3/layout/StepUpProcess"/>
    <dgm:cxn modelId="{A16979BA-23DF-4961-865F-0D927A9A713A}" type="presParOf" srcId="{67399D07-7E01-4948-9E39-2B889F5593DD}" destId="{5C61C60E-945C-431D-B916-E1B9CE7AE1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298943-280A-456D-A8CA-CC47678AFC24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7A5ED-D9CA-4E58-A83A-5ACF7118E0B3}">
      <dgm:prSet phldrT="[Text]" custT="1"/>
      <dgm:spPr/>
      <dgm:t>
        <a:bodyPr/>
        <a:lstStyle/>
        <a:p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Ongoing compliance monitoring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0E2790-DE63-4340-9B9F-5092A7C58CE8}" type="parTrans" cxnId="{C2A373F2-F0D9-4829-AD3D-36D9191C502B}">
      <dgm:prSet/>
      <dgm:spPr/>
      <dgm:t>
        <a:bodyPr/>
        <a:lstStyle/>
        <a:p>
          <a:endParaRPr lang="en-US"/>
        </a:p>
      </dgm:t>
    </dgm:pt>
    <dgm:pt modelId="{F9CA4AE2-E5E6-43D7-916A-A3454DC05278}" type="sibTrans" cxnId="{C2A373F2-F0D9-4829-AD3D-36D9191C502B}">
      <dgm:prSet/>
      <dgm:spPr/>
      <dgm:t>
        <a:bodyPr/>
        <a:lstStyle/>
        <a:p>
          <a:endParaRPr lang="en-US"/>
        </a:p>
      </dgm:t>
    </dgm:pt>
    <dgm:pt modelId="{E18A03CF-0411-439F-96C9-378872F89713}">
      <dgm:prSet phldrT="[Text]" custT="1"/>
      <dgm:spPr/>
      <dgm:t>
        <a:bodyPr/>
        <a:lstStyle/>
        <a:p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 ERAS outcomes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6C62C0-78FC-41BF-927D-AA55FFF7DF4C}" type="parTrans" cxnId="{21119BCF-366F-4F35-B208-CDB0EEE86140}">
      <dgm:prSet/>
      <dgm:spPr/>
      <dgm:t>
        <a:bodyPr/>
        <a:lstStyle/>
        <a:p>
          <a:endParaRPr lang="en-US"/>
        </a:p>
      </dgm:t>
    </dgm:pt>
    <dgm:pt modelId="{2BEB7D2B-2D6A-4B1A-B0CD-80E22D232C24}" type="sibTrans" cxnId="{21119BCF-366F-4F35-B208-CDB0EEE86140}">
      <dgm:prSet/>
      <dgm:spPr/>
      <dgm:t>
        <a:bodyPr/>
        <a:lstStyle/>
        <a:p>
          <a:endParaRPr lang="en-US"/>
        </a:p>
      </dgm:t>
    </dgm:pt>
    <dgm:pt modelId="{DBF91092-4D18-4D01-A67E-1AC3907F6A22}">
      <dgm:prSet phldrT="[Text]" custT="1"/>
      <dgm:spPr/>
      <dgm:t>
        <a:bodyPr/>
        <a:lstStyle/>
        <a:p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Determine needs for program expansion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5472FD5-458A-4FE6-8CF8-54EAF094C967}" type="parTrans" cxnId="{D84AED7B-32B1-490A-9F8A-13FE3BC5F78C}">
      <dgm:prSet/>
      <dgm:spPr/>
      <dgm:t>
        <a:bodyPr/>
        <a:lstStyle/>
        <a:p>
          <a:endParaRPr lang="en-US"/>
        </a:p>
      </dgm:t>
    </dgm:pt>
    <dgm:pt modelId="{03C193F6-A9C9-4497-B01C-297A14FED3FB}" type="sibTrans" cxnId="{D84AED7B-32B1-490A-9F8A-13FE3BC5F78C}">
      <dgm:prSet/>
      <dgm:spPr/>
      <dgm:t>
        <a:bodyPr/>
        <a:lstStyle/>
        <a:p>
          <a:endParaRPr lang="en-US"/>
        </a:p>
      </dgm:t>
    </dgm:pt>
    <dgm:pt modelId="{13A259C7-B0F0-471C-8EED-10A02468F59F}">
      <dgm:prSet phldrT="[Text]" custT="1"/>
      <dgm:spPr/>
      <dgm:t>
        <a:bodyPr/>
        <a:lstStyle/>
        <a:p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Request additional resources as needed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3E6250-06C0-4DB4-B0F8-8E6AB7BBBCE3}" type="parTrans" cxnId="{4013AB83-13BC-439A-8DF2-B1661CB77DB0}">
      <dgm:prSet/>
      <dgm:spPr/>
      <dgm:t>
        <a:bodyPr/>
        <a:lstStyle/>
        <a:p>
          <a:endParaRPr lang="en-US"/>
        </a:p>
      </dgm:t>
    </dgm:pt>
    <dgm:pt modelId="{4303D70E-057B-4036-A71C-2AC5434AB2A9}" type="sibTrans" cxnId="{4013AB83-13BC-439A-8DF2-B1661CB77DB0}">
      <dgm:prSet/>
      <dgm:spPr/>
      <dgm:t>
        <a:bodyPr/>
        <a:lstStyle/>
        <a:p>
          <a:endParaRPr lang="en-US"/>
        </a:p>
      </dgm:t>
    </dgm:pt>
    <dgm:pt modelId="{150C4B0A-D7BB-42C9-B889-F5D78D5FA1F3}">
      <dgm:prSet phldrT="[Text]" custT="1"/>
      <dgm:spPr/>
      <dgm:t>
        <a:bodyPr/>
        <a:lstStyle/>
        <a:p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ERAS service line expansion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C16582B-567C-4FF2-BF27-FC7B00B40AC7}" type="parTrans" cxnId="{78D2449B-CE3F-429F-9B3F-A01F6BC697B4}">
      <dgm:prSet/>
      <dgm:spPr/>
      <dgm:t>
        <a:bodyPr/>
        <a:lstStyle/>
        <a:p>
          <a:endParaRPr lang="en-US"/>
        </a:p>
      </dgm:t>
    </dgm:pt>
    <dgm:pt modelId="{9F8B8999-1941-485A-B234-E652827FD539}" type="sibTrans" cxnId="{78D2449B-CE3F-429F-9B3F-A01F6BC697B4}">
      <dgm:prSet/>
      <dgm:spPr/>
      <dgm:t>
        <a:bodyPr/>
        <a:lstStyle/>
        <a:p>
          <a:endParaRPr lang="en-US"/>
        </a:p>
      </dgm:t>
    </dgm:pt>
    <dgm:pt modelId="{A2C837DF-4DCB-4109-95DC-599C8BA07DEB}" type="pres">
      <dgm:prSet presAssocID="{53298943-280A-456D-A8CA-CC47678AFC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13910-6430-4BF9-81AD-68677C267C79}" type="pres">
      <dgm:prSet presAssocID="{5977A5ED-D9CA-4E58-A83A-5ACF7118E0B3}" presName="dummy" presStyleCnt="0"/>
      <dgm:spPr/>
      <dgm:t>
        <a:bodyPr/>
        <a:lstStyle/>
        <a:p>
          <a:endParaRPr lang="en-US"/>
        </a:p>
      </dgm:t>
    </dgm:pt>
    <dgm:pt modelId="{B07DCAF5-DD09-4FDD-9097-6E7CE7D0EA5C}" type="pres">
      <dgm:prSet presAssocID="{5977A5ED-D9CA-4E58-A83A-5ACF7118E0B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938C8-0528-4C74-BE1E-9767055425FD}" type="pres">
      <dgm:prSet presAssocID="{F9CA4AE2-E5E6-43D7-916A-A3454DC05278}" presName="sibTrans" presStyleLbl="node1" presStyleIdx="0" presStyleCnt="5"/>
      <dgm:spPr/>
      <dgm:t>
        <a:bodyPr/>
        <a:lstStyle/>
        <a:p>
          <a:endParaRPr lang="en-US"/>
        </a:p>
      </dgm:t>
    </dgm:pt>
    <dgm:pt modelId="{F62C5C92-341C-43EE-9E03-7343DBF8A359}" type="pres">
      <dgm:prSet presAssocID="{E18A03CF-0411-439F-96C9-378872F89713}" presName="dummy" presStyleCnt="0"/>
      <dgm:spPr/>
      <dgm:t>
        <a:bodyPr/>
        <a:lstStyle/>
        <a:p>
          <a:endParaRPr lang="en-US"/>
        </a:p>
      </dgm:t>
    </dgm:pt>
    <dgm:pt modelId="{2BA43B3F-A8B9-4BE1-9D8B-B53B3FAA4A8B}" type="pres">
      <dgm:prSet presAssocID="{E18A03CF-0411-439F-96C9-378872F8971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3AFB7-717F-4886-A9BA-7CDADF7D4996}" type="pres">
      <dgm:prSet presAssocID="{2BEB7D2B-2D6A-4B1A-B0CD-80E22D232C24}" presName="sibTrans" presStyleLbl="node1" presStyleIdx="1" presStyleCnt="5"/>
      <dgm:spPr/>
      <dgm:t>
        <a:bodyPr/>
        <a:lstStyle/>
        <a:p>
          <a:endParaRPr lang="en-US"/>
        </a:p>
      </dgm:t>
    </dgm:pt>
    <dgm:pt modelId="{9930B91F-45DC-43C8-93A2-DD38DA3820E2}" type="pres">
      <dgm:prSet presAssocID="{DBF91092-4D18-4D01-A67E-1AC3907F6A22}" presName="dummy" presStyleCnt="0"/>
      <dgm:spPr/>
      <dgm:t>
        <a:bodyPr/>
        <a:lstStyle/>
        <a:p>
          <a:endParaRPr lang="en-US"/>
        </a:p>
      </dgm:t>
    </dgm:pt>
    <dgm:pt modelId="{A8B272A4-EBDA-4544-A7E0-49EA2943AD2F}" type="pres">
      <dgm:prSet presAssocID="{DBF91092-4D18-4D01-A67E-1AC3907F6A2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5DC9B-6727-4E75-809A-CB460BDEF360}" type="pres">
      <dgm:prSet presAssocID="{03C193F6-A9C9-4497-B01C-297A14FED3FB}" presName="sibTrans" presStyleLbl="node1" presStyleIdx="2" presStyleCnt="5"/>
      <dgm:spPr/>
      <dgm:t>
        <a:bodyPr/>
        <a:lstStyle/>
        <a:p>
          <a:endParaRPr lang="en-US"/>
        </a:p>
      </dgm:t>
    </dgm:pt>
    <dgm:pt modelId="{DE247654-CE40-4B3B-9830-A9C946DE4AFB}" type="pres">
      <dgm:prSet presAssocID="{13A259C7-B0F0-471C-8EED-10A02468F59F}" presName="dummy" presStyleCnt="0"/>
      <dgm:spPr/>
      <dgm:t>
        <a:bodyPr/>
        <a:lstStyle/>
        <a:p>
          <a:endParaRPr lang="en-US"/>
        </a:p>
      </dgm:t>
    </dgm:pt>
    <dgm:pt modelId="{3DFF9AEA-2522-4527-B672-5DF27A75A844}" type="pres">
      <dgm:prSet presAssocID="{13A259C7-B0F0-471C-8EED-10A02468F59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BCC39-927D-4EAB-AD73-4BF2E0938840}" type="pres">
      <dgm:prSet presAssocID="{4303D70E-057B-4036-A71C-2AC5434AB2A9}" presName="sibTrans" presStyleLbl="node1" presStyleIdx="3" presStyleCnt="5"/>
      <dgm:spPr/>
      <dgm:t>
        <a:bodyPr/>
        <a:lstStyle/>
        <a:p>
          <a:endParaRPr lang="en-US"/>
        </a:p>
      </dgm:t>
    </dgm:pt>
    <dgm:pt modelId="{9F0907E0-C114-4AB6-AB29-3A149C7C5F0F}" type="pres">
      <dgm:prSet presAssocID="{150C4B0A-D7BB-42C9-B889-F5D78D5FA1F3}" presName="dummy" presStyleCnt="0"/>
      <dgm:spPr/>
      <dgm:t>
        <a:bodyPr/>
        <a:lstStyle/>
        <a:p>
          <a:endParaRPr lang="en-US"/>
        </a:p>
      </dgm:t>
    </dgm:pt>
    <dgm:pt modelId="{E3DC0BD4-E572-473A-9DF8-68E237CFF49B}" type="pres">
      <dgm:prSet presAssocID="{150C4B0A-D7BB-42C9-B889-F5D78D5FA1F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0D1C8-CC36-402A-AA3C-EF523410A20F}" type="pres">
      <dgm:prSet presAssocID="{9F8B8999-1941-485A-B234-E652827FD539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A561821A-F30F-4F43-8651-C85D4905B760}" type="presOf" srcId="{5977A5ED-D9CA-4E58-A83A-5ACF7118E0B3}" destId="{B07DCAF5-DD09-4FDD-9097-6E7CE7D0EA5C}" srcOrd="0" destOrd="0" presId="urn:microsoft.com/office/officeart/2005/8/layout/cycle1"/>
    <dgm:cxn modelId="{D84AED7B-32B1-490A-9F8A-13FE3BC5F78C}" srcId="{53298943-280A-456D-A8CA-CC47678AFC24}" destId="{DBF91092-4D18-4D01-A67E-1AC3907F6A22}" srcOrd="2" destOrd="0" parTransId="{B5472FD5-458A-4FE6-8CF8-54EAF094C967}" sibTransId="{03C193F6-A9C9-4497-B01C-297A14FED3FB}"/>
    <dgm:cxn modelId="{4013AB83-13BC-439A-8DF2-B1661CB77DB0}" srcId="{53298943-280A-456D-A8CA-CC47678AFC24}" destId="{13A259C7-B0F0-471C-8EED-10A02468F59F}" srcOrd="3" destOrd="0" parTransId="{443E6250-06C0-4DB4-B0F8-8E6AB7BBBCE3}" sibTransId="{4303D70E-057B-4036-A71C-2AC5434AB2A9}"/>
    <dgm:cxn modelId="{BEAA6323-2ECB-4780-AF50-C96E2CA37D7B}" type="presOf" srcId="{4303D70E-057B-4036-A71C-2AC5434AB2A9}" destId="{6DCBCC39-927D-4EAB-AD73-4BF2E0938840}" srcOrd="0" destOrd="0" presId="urn:microsoft.com/office/officeart/2005/8/layout/cycle1"/>
    <dgm:cxn modelId="{080EA9C2-9C5C-4A1D-BAA5-81562E6CA066}" type="presOf" srcId="{F9CA4AE2-E5E6-43D7-916A-A3454DC05278}" destId="{2BC938C8-0528-4C74-BE1E-9767055425FD}" srcOrd="0" destOrd="0" presId="urn:microsoft.com/office/officeart/2005/8/layout/cycle1"/>
    <dgm:cxn modelId="{0CBB9490-C236-4797-AB88-1FD7A350E0BB}" type="presOf" srcId="{13A259C7-B0F0-471C-8EED-10A02468F59F}" destId="{3DFF9AEA-2522-4527-B672-5DF27A75A844}" srcOrd="0" destOrd="0" presId="urn:microsoft.com/office/officeart/2005/8/layout/cycle1"/>
    <dgm:cxn modelId="{C3C00388-D791-4977-A979-358D5BEC7876}" type="presOf" srcId="{03C193F6-A9C9-4497-B01C-297A14FED3FB}" destId="{B205DC9B-6727-4E75-809A-CB460BDEF360}" srcOrd="0" destOrd="0" presId="urn:microsoft.com/office/officeart/2005/8/layout/cycle1"/>
    <dgm:cxn modelId="{B468FE80-0BCE-4E1B-9907-F16BE82BB26F}" type="presOf" srcId="{DBF91092-4D18-4D01-A67E-1AC3907F6A22}" destId="{A8B272A4-EBDA-4544-A7E0-49EA2943AD2F}" srcOrd="0" destOrd="0" presId="urn:microsoft.com/office/officeart/2005/8/layout/cycle1"/>
    <dgm:cxn modelId="{A80FF3C2-30EE-4DB9-8DF1-73BC129C3D9F}" type="presOf" srcId="{53298943-280A-456D-A8CA-CC47678AFC24}" destId="{A2C837DF-4DCB-4109-95DC-599C8BA07DEB}" srcOrd="0" destOrd="0" presId="urn:microsoft.com/office/officeart/2005/8/layout/cycle1"/>
    <dgm:cxn modelId="{21119BCF-366F-4F35-B208-CDB0EEE86140}" srcId="{53298943-280A-456D-A8CA-CC47678AFC24}" destId="{E18A03CF-0411-439F-96C9-378872F89713}" srcOrd="1" destOrd="0" parTransId="{316C62C0-78FC-41BF-927D-AA55FFF7DF4C}" sibTransId="{2BEB7D2B-2D6A-4B1A-B0CD-80E22D232C24}"/>
    <dgm:cxn modelId="{C2A373F2-F0D9-4829-AD3D-36D9191C502B}" srcId="{53298943-280A-456D-A8CA-CC47678AFC24}" destId="{5977A5ED-D9CA-4E58-A83A-5ACF7118E0B3}" srcOrd="0" destOrd="0" parTransId="{520E2790-DE63-4340-9B9F-5092A7C58CE8}" sibTransId="{F9CA4AE2-E5E6-43D7-916A-A3454DC05278}"/>
    <dgm:cxn modelId="{78D2449B-CE3F-429F-9B3F-A01F6BC697B4}" srcId="{53298943-280A-456D-A8CA-CC47678AFC24}" destId="{150C4B0A-D7BB-42C9-B889-F5D78D5FA1F3}" srcOrd="4" destOrd="0" parTransId="{9C16582B-567C-4FF2-BF27-FC7B00B40AC7}" sibTransId="{9F8B8999-1941-485A-B234-E652827FD539}"/>
    <dgm:cxn modelId="{688DE240-70F4-4672-AABE-C3002C6D2439}" type="presOf" srcId="{2BEB7D2B-2D6A-4B1A-B0CD-80E22D232C24}" destId="{9EA3AFB7-717F-4886-A9BA-7CDADF7D4996}" srcOrd="0" destOrd="0" presId="urn:microsoft.com/office/officeart/2005/8/layout/cycle1"/>
    <dgm:cxn modelId="{BAB3EBBC-1565-4E56-9B00-6E35C9A19A29}" type="presOf" srcId="{E18A03CF-0411-439F-96C9-378872F89713}" destId="{2BA43B3F-A8B9-4BE1-9D8B-B53B3FAA4A8B}" srcOrd="0" destOrd="0" presId="urn:microsoft.com/office/officeart/2005/8/layout/cycle1"/>
    <dgm:cxn modelId="{4A583D8A-2365-4C45-991B-F12AD90126DE}" type="presOf" srcId="{150C4B0A-D7BB-42C9-B889-F5D78D5FA1F3}" destId="{E3DC0BD4-E572-473A-9DF8-68E237CFF49B}" srcOrd="0" destOrd="0" presId="urn:microsoft.com/office/officeart/2005/8/layout/cycle1"/>
    <dgm:cxn modelId="{4C65B94A-3891-4922-9A13-CE6262EB388F}" type="presOf" srcId="{9F8B8999-1941-485A-B234-E652827FD539}" destId="{79B0D1C8-CC36-402A-AA3C-EF523410A20F}" srcOrd="0" destOrd="0" presId="urn:microsoft.com/office/officeart/2005/8/layout/cycle1"/>
    <dgm:cxn modelId="{902174E8-EA26-4950-A801-AFA03594AD37}" type="presParOf" srcId="{A2C837DF-4DCB-4109-95DC-599C8BA07DEB}" destId="{4D413910-6430-4BF9-81AD-68677C267C79}" srcOrd="0" destOrd="0" presId="urn:microsoft.com/office/officeart/2005/8/layout/cycle1"/>
    <dgm:cxn modelId="{096FEF59-6D66-4A78-81A4-B076239E5729}" type="presParOf" srcId="{A2C837DF-4DCB-4109-95DC-599C8BA07DEB}" destId="{B07DCAF5-DD09-4FDD-9097-6E7CE7D0EA5C}" srcOrd="1" destOrd="0" presId="urn:microsoft.com/office/officeart/2005/8/layout/cycle1"/>
    <dgm:cxn modelId="{4D3882EF-0ADF-4108-8887-4B27C6386F2E}" type="presParOf" srcId="{A2C837DF-4DCB-4109-95DC-599C8BA07DEB}" destId="{2BC938C8-0528-4C74-BE1E-9767055425FD}" srcOrd="2" destOrd="0" presId="urn:microsoft.com/office/officeart/2005/8/layout/cycle1"/>
    <dgm:cxn modelId="{1D7B2FE7-8F8C-4960-8AA9-1654FD97C75A}" type="presParOf" srcId="{A2C837DF-4DCB-4109-95DC-599C8BA07DEB}" destId="{F62C5C92-341C-43EE-9E03-7343DBF8A359}" srcOrd="3" destOrd="0" presId="urn:microsoft.com/office/officeart/2005/8/layout/cycle1"/>
    <dgm:cxn modelId="{7C3F67ED-F555-48B7-AA54-59D508C43738}" type="presParOf" srcId="{A2C837DF-4DCB-4109-95DC-599C8BA07DEB}" destId="{2BA43B3F-A8B9-4BE1-9D8B-B53B3FAA4A8B}" srcOrd="4" destOrd="0" presId="urn:microsoft.com/office/officeart/2005/8/layout/cycle1"/>
    <dgm:cxn modelId="{06BBA649-CAB3-429A-9B08-B727689D66E1}" type="presParOf" srcId="{A2C837DF-4DCB-4109-95DC-599C8BA07DEB}" destId="{9EA3AFB7-717F-4886-A9BA-7CDADF7D4996}" srcOrd="5" destOrd="0" presId="urn:microsoft.com/office/officeart/2005/8/layout/cycle1"/>
    <dgm:cxn modelId="{025C0763-726D-42DE-B0C9-8C6A7F2E0467}" type="presParOf" srcId="{A2C837DF-4DCB-4109-95DC-599C8BA07DEB}" destId="{9930B91F-45DC-43C8-93A2-DD38DA3820E2}" srcOrd="6" destOrd="0" presId="urn:microsoft.com/office/officeart/2005/8/layout/cycle1"/>
    <dgm:cxn modelId="{33F8AD06-C391-4711-A813-04D5FF3C1C97}" type="presParOf" srcId="{A2C837DF-4DCB-4109-95DC-599C8BA07DEB}" destId="{A8B272A4-EBDA-4544-A7E0-49EA2943AD2F}" srcOrd="7" destOrd="0" presId="urn:microsoft.com/office/officeart/2005/8/layout/cycle1"/>
    <dgm:cxn modelId="{0AC51359-8D86-4336-B24B-1756AE60BBAC}" type="presParOf" srcId="{A2C837DF-4DCB-4109-95DC-599C8BA07DEB}" destId="{B205DC9B-6727-4E75-809A-CB460BDEF360}" srcOrd="8" destOrd="0" presId="urn:microsoft.com/office/officeart/2005/8/layout/cycle1"/>
    <dgm:cxn modelId="{6203CB11-608F-4CFD-BA57-ABA8C4EEB6EC}" type="presParOf" srcId="{A2C837DF-4DCB-4109-95DC-599C8BA07DEB}" destId="{DE247654-CE40-4B3B-9830-A9C946DE4AFB}" srcOrd="9" destOrd="0" presId="urn:microsoft.com/office/officeart/2005/8/layout/cycle1"/>
    <dgm:cxn modelId="{1FBB2FDF-7ECC-4154-B77D-8512CEDF6A1A}" type="presParOf" srcId="{A2C837DF-4DCB-4109-95DC-599C8BA07DEB}" destId="{3DFF9AEA-2522-4527-B672-5DF27A75A844}" srcOrd="10" destOrd="0" presId="urn:microsoft.com/office/officeart/2005/8/layout/cycle1"/>
    <dgm:cxn modelId="{9A1292BA-FDAD-4480-A627-6E154268B47F}" type="presParOf" srcId="{A2C837DF-4DCB-4109-95DC-599C8BA07DEB}" destId="{6DCBCC39-927D-4EAB-AD73-4BF2E0938840}" srcOrd="11" destOrd="0" presId="urn:microsoft.com/office/officeart/2005/8/layout/cycle1"/>
    <dgm:cxn modelId="{0E75143C-CA07-49B0-9FEE-84060882F542}" type="presParOf" srcId="{A2C837DF-4DCB-4109-95DC-599C8BA07DEB}" destId="{9F0907E0-C114-4AB6-AB29-3A149C7C5F0F}" srcOrd="12" destOrd="0" presId="urn:microsoft.com/office/officeart/2005/8/layout/cycle1"/>
    <dgm:cxn modelId="{D5D24DE5-AB85-4C35-B9F7-98A0EF19DA2B}" type="presParOf" srcId="{A2C837DF-4DCB-4109-95DC-599C8BA07DEB}" destId="{E3DC0BD4-E572-473A-9DF8-68E237CFF49B}" srcOrd="13" destOrd="0" presId="urn:microsoft.com/office/officeart/2005/8/layout/cycle1"/>
    <dgm:cxn modelId="{E12A3EBF-5F90-4F41-BE30-C5DD549A0205}" type="presParOf" srcId="{A2C837DF-4DCB-4109-95DC-599C8BA07DEB}" destId="{79B0D1C8-CC36-402A-AA3C-EF523410A20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6027F4-7B3F-438D-B992-A4A1B3590C1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D5DB4-6DD0-4D3C-9FBE-48034E494E5E}">
      <dgm:prSet phldrT="[Text]" custT="1"/>
      <dgm:spPr>
        <a:xfrm>
          <a:off x="2845" y="2162519"/>
          <a:ext cx="1799946" cy="1093355"/>
        </a:xfrm>
        <a:solidFill>
          <a:srgbClr val="506E94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ERAS Program Lead </a:t>
          </a:r>
          <a:endParaRPr lang="en-US" sz="200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A22D952A-ECEC-49D2-B3FD-188F08AA848A}" type="parTrans" cxnId="{567368D7-0EED-4BE0-A62B-1EE379F273CB}">
      <dgm:prSet/>
      <dgm:spPr/>
      <dgm:t>
        <a:bodyPr/>
        <a:lstStyle/>
        <a:p>
          <a:endParaRPr lang="en-US" sz="1600"/>
        </a:p>
      </dgm:t>
    </dgm:pt>
    <dgm:pt modelId="{75D849AA-8D07-4D6B-AFAC-B9D06A66D07C}" type="sibTrans" cxnId="{567368D7-0EED-4BE0-A62B-1EE379F273CB}">
      <dgm:prSet/>
      <dgm:spPr/>
      <dgm:t>
        <a:bodyPr/>
        <a:lstStyle/>
        <a:p>
          <a:endParaRPr lang="en-US" sz="1600"/>
        </a:p>
      </dgm:t>
    </dgm:pt>
    <dgm:pt modelId="{7E3133A5-54F1-4E8C-8B74-4944114E139F}">
      <dgm:prSet phldrT="[Text]" custT="1"/>
      <dgm:spPr>
        <a:xfrm>
          <a:off x="2677476" y="1219500"/>
          <a:ext cx="2186710" cy="1093355"/>
        </a:xfrm>
        <a:solidFill>
          <a:srgbClr val="506E9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Nursing</a:t>
          </a:r>
          <a:endParaRPr lang="en-US" sz="200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C6F0787C-77EA-4B44-AE68-B54483E46909}" type="parTrans" cxnId="{33FEA726-4676-4F13-8F5C-22BF4299AFA9}">
      <dgm:prSet custT="1"/>
      <dgm:spPr>
        <a:xfrm rot="18770822">
          <a:off x="1597025" y="2217142"/>
          <a:ext cx="1286217" cy="41088"/>
        </a:xfr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389890ED-117F-4A37-B70D-87DF042705C3}" type="sibTrans" cxnId="{33FEA726-4676-4F13-8F5C-22BF4299AFA9}">
      <dgm:prSet/>
      <dgm:spPr/>
      <dgm:t>
        <a:bodyPr/>
        <a:lstStyle/>
        <a:p>
          <a:endParaRPr lang="en-US" sz="1600"/>
        </a:p>
      </dgm:t>
    </dgm:pt>
    <dgm:pt modelId="{B7F7A8AC-6378-4DF8-A364-32F33C028493}">
      <dgm:prSet phldrT="[Text]" custT="1"/>
      <dgm:spPr>
        <a:xfrm>
          <a:off x="5738871" y="590821"/>
          <a:ext cx="2186710" cy="1093355"/>
        </a:xfrm>
        <a:solidFill>
          <a:srgbClr val="506E9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tx2"/>
              </a:solidFill>
              <a:latin typeface="Franklin Gothic Book" panose="020B0503020102020204" pitchFamily="34" charset="0"/>
              <a:ea typeface="+mn-ea"/>
              <a:cs typeface="+mn-cs"/>
            </a:rPr>
            <a:t>ERAS Nurse Coordinator (3)</a:t>
          </a:r>
          <a:endParaRPr lang="en-US" sz="2000" kern="1200" dirty="0">
            <a:solidFill>
              <a:schemeClr val="tx2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EF4ACCF7-D97D-4AA7-9A09-5604E4E21F5A}" type="parTrans" cxnId="{77F251DC-D549-41B2-BAD9-2DF253E5687A}">
      <dgm:prSet custT="1"/>
      <dgm:spPr>
        <a:xfrm rot="19457599">
          <a:off x="4762940" y="1431293"/>
          <a:ext cx="1077176" cy="41088"/>
        </a:xfr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025BB16-0927-4508-877E-FE443D4C8BB9}" type="sibTrans" cxnId="{77F251DC-D549-41B2-BAD9-2DF253E5687A}">
      <dgm:prSet/>
      <dgm:spPr/>
      <dgm:t>
        <a:bodyPr/>
        <a:lstStyle/>
        <a:p>
          <a:endParaRPr lang="en-US" sz="1600"/>
        </a:p>
      </dgm:t>
    </dgm:pt>
    <dgm:pt modelId="{0ACDE958-C177-4A3C-9474-CE8B6B3E9D4C}">
      <dgm:prSet phldrT="[Text]" custT="1"/>
      <dgm:spPr>
        <a:xfrm>
          <a:off x="5738871" y="1848179"/>
          <a:ext cx="2186710" cy="1093355"/>
        </a:xfrm>
        <a:solidFill>
          <a:srgbClr val="506E9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tx2"/>
              </a:solidFill>
              <a:latin typeface="Franklin Gothic Book" panose="020B0503020102020204" pitchFamily="34" charset="0"/>
              <a:ea typeface="+mn-ea"/>
              <a:cs typeface="+mn-cs"/>
            </a:rPr>
            <a:t>ERAS Pain Nurse Practitioner </a:t>
          </a:r>
          <a:endParaRPr lang="en-US" sz="2000" kern="1200" dirty="0">
            <a:solidFill>
              <a:schemeClr val="tx2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5BD9AEA9-36F3-423C-A731-90303451EF4A}" type="parTrans" cxnId="{E0FA7A5B-EB05-4AAB-86F0-8DBD5DC4DC9F}">
      <dgm:prSet custT="1"/>
      <dgm:spPr>
        <a:xfrm rot="2142401">
          <a:off x="4762940" y="2059972"/>
          <a:ext cx="1077176" cy="41088"/>
        </a:xfr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5C25C905-E3C0-4CA9-BDD0-F256670E2D5E}" type="sibTrans" cxnId="{E0FA7A5B-EB05-4AAB-86F0-8DBD5DC4DC9F}">
      <dgm:prSet/>
      <dgm:spPr/>
      <dgm:t>
        <a:bodyPr/>
        <a:lstStyle/>
        <a:p>
          <a:endParaRPr lang="en-US" sz="1600"/>
        </a:p>
      </dgm:t>
    </dgm:pt>
    <dgm:pt modelId="{E28EE1C0-C00B-42EC-9771-C235BEDBCB01}">
      <dgm:prSet phldrT="[Text]" custT="1"/>
      <dgm:spPr>
        <a:xfrm>
          <a:off x="2677476" y="3105537"/>
          <a:ext cx="2186710" cy="1093355"/>
        </a:xfrm>
        <a:solidFill>
          <a:srgbClr val="506E9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kern="1200" dirty="0" smtClean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Data &amp; Technology</a:t>
          </a:r>
          <a:endParaRPr lang="en-US" sz="200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A2EF13BB-8100-411E-BFD4-4A7A73B6119A}" type="parTrans" cxnId="{A871394A-5EEE-4465-8816-B797E1B492BE}">
      <dgm:prSet custT="1"/>
      <dgm:spPr>
        <a:xfrm rot="2829178">
          <a:off x="1597025" y="3160161"/>
          <a:ext cx="1286217" cy="41088"/>
        </a:xfr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F2FB520-79D6-49EC-BADB-24995A969D57}" type="sibTrans" cxnId="{A871394A-5EEE-4465-8816-B797E1B492BE}">
      <dgm:prSet/>
      <dgm:spPr/>
      <dgm:t>
        <a:bodyPr/>
        <a:lstStyle/>
        <a:p>
          <a:endParaRPr lang="en-US" sz="1600"/>
        </a:p>
      </dgm:t>
    </dgm:pt>
    <dgm:pt modelId="{10F2721E-26CE-4296-9B77-6D3C5F9FD0C1}">
      <dgm:prSet phldrT="[Text]" custT="1"/>
      <dgm:spPr>
        <a:xfrm>
          <a:off x="5738871" y="3105537"/>
          <a:ext cx="2186710" cy="1093355"/>
        </a:xfrm>
        <a:solidFill>
          <a:srgbClr val="506E9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Data Analyst</a:t>
          </a:r>
          <a:endParaRPr lang="en-US" sz="20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AE214C08-4537-44BF-84C8-CE3EE6421292}" type="parTrans" cxnId="{6AAB7CE0-B2AA-4A2B-881A-5261159E1AA4}">
      <dgm:prSet custT="1"/>
      <dgm:spPr>
        <a:xfrm>
          <a:off x="4864186" y="3631670"/>
          <a:ext cx="874684" cy="41088"/>
        </a:xfr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32D6984-7055-4000-9D55-FBB1998B82E3}" type="sibTrans" cxnId="{6AAB7CE0-B2AA-4A2B-881A-5261159E1AA4}">
      <dgm:prSet/>
      <dgm:spPr/>
      <dgm:t>
        <a:bodyPr/>
        <a:lstStyle/>
        <a:p>
          <a:endParaRPr lang="en-US" sz="1600"/>
        </a:p>
      </dgm:t>
    </dgm:pt>
    <dgm:pt modelId="{F7580636-0DB6-47A1-B10D-8AF1DCFDD846}" type="pres">
      <dgm:prSet presAssocID="{766027F4-7B3F-438D-B992-A4A1B3590C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CAEC8-512D-4527-ADD8-F94F016F2ED4}" type="pres">
      <dgm:prSet presAssocID="{440D5DB4-6DD0-4D3C-9FBE-48034E494E5E}" presName="root1" presStyleCnt="0"/>
      <dgm:spPr/>
    </dgm:pt>
    <dgm:pt modelId="{BEE549BF-E2C4-4AE5-83F6-E9A11EB84103}" type="pres">
      <dgm:prSet presAssocID="{440D5DB4-6DD0-4D3C-9FBE-48034E494E5E}" presName="LevelOneTextNode" presStyleLbl="node0" presStyleIdx="0" presStyleCnt="1" custScaleX="823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A2A1066-4BD0-414C-B6FD-F53EF33A929B}" type="pres">
      <dgm:prSet presAssocID="{440D5DB4-6DD0-4D3C-9FBE-48034E494E5E}" presName="level2hierChild" presStyleCnt="0"/>
      <dgm:spPr/>
    </dgm:pt>
    <dgm:pt modelId="{263AD6C8-4BEC-4F98-8847-7109F5554DF8}" type="pres">
      <dgm:prSet presAssocID="{C6F0787C-77EA-4B44-AE68-B54483E46909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286217" y="2054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C2BD0AD-C9FA-426D-8C1F-7C1DAFA6E6A3}" type="pres">
      <dgm:prSet presAssocID="{C6F0787C-77EA-4B44-AE68-B54483E4690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04B930D-ADB2-4FE4-AB5C-C6872EEEA38C}" type="pres">
      <dgm:prSet presAssocID="{7E3133A5-54F1-4E8C-8B74-4944114E139F}" presName="root2" presStyleCnt="0"/>
      <dgm:spPr/>
    </dgm:pt>
    <dgm:pt modelId="{2F316429-DD5C-4155-AFBE-882DBB98E6D0}" type="pres">
      <dgm:prSet presAssocID="{7E3133A5-54F1-4E8C-8B74-4944114E139F}" presName="LevelTwoTextNode" presStyleLbl="node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388327-938F-4B8C-AD92-0C8799ADF143}" type="pres">
      <dgm:prSet presAssocID="{7E3133A5-54F1-4E8C-8B74-4944114E139F}" presName="level3hierChild" presStyleCnt="0"/>
      <dgm:spPr/>
    </dgm:pt>
    <dgm:pt modelId="{40D7823C-655E-4883-B9F7-2A597478850A}" type="pres">
      <dgm:prSet presAssocID="{EF4ACCF7-D97D-4AA7-9A09-5604E4E21F5A}" presName="conn2-1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077176" y="2054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B301618-07E4-4651-AAC7-A85AFED05185}" type="pres">
      <dgm:prSet presAssocID="{EF4ACCF7-D97D-4AA7-9A09-5604E4E21F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48EF206-3F18-43B4-B208-F189695CD126}" type="pres">
      <dgm:prSet presAssocID="{B7F7A8AC-6378-4DF8-A364-32F33C028493}" presName="root2" presStyleCnt="0"/>
      <dgm:spPr/>
    </dgm:pt>
    <dgm:pt modelId="{DB0F7840-2096-46D6-A44E-3A380F989324}" type="pres">
      <dgm:prSet presAssocID="{B7F7A8AC-6378-4DF8-A364-32F33C028493}" presName="LevelTwoTextNode" presStyleLbl="node3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A1B696-7567-4A45-94CE-96B067950936}" type="pres">
      <dgm:prSet presAssocID="{B7F7A8AC-6378-4DF8-A364-32F33C028493}" presName="level3hierChild" presStyleCnt="0"/>
      <dgm:spPr/>
    </dgm:pt>
    <dgm:pt modelId="{36A21826-6EF3-4A49-8536-A6269BA57DC9}" type="pres">
      <dgm:prSet presAssocID="{5BD9AEA9-36F3-423C-A731-90303451EF4A}" presName="conn2-1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077176" y="2054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1D8C2B3-68B3-4268-9546-F15775C4D4DC}" type="pres">
      <dgm:prSet presAssocID="{5BD9AEA9-36F3-423C-A731-90303451EF4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DA9AAB2-3F8F-46CB-BCDD-63D321CB0821}" type="pres">
      <dgm:prSet presAssocID="{0ACDE958-C177-4A3C-9474-CE8B6B3E9D4C}" presName="root2" presStyleCnt="0"/>
      <dgm:spPr/>
    </dgm:pt>
    <dgm:pt modelId="{28F9C211-7C16-4421-86B7-F0CDBB79CE5B}" type="pres">
      <dgm:prSet presAssocID="{0ACDE958-C177-4A3C-9474-CE8B6B3E9D4C}" presName="LevelTwoTextNode" presStyleLbl="node3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B3EC61A-9C63-42CF-89BB-C7017CD2D2E8}" type="pres">
      <dgm:prSet presAssocID="{0ACDE958-C177-4A3C-9474-CE8B6B3E9D4C}" presName="level3hierChild" presStyleCnt="0"/>
      <dgm:spPr/>
    </dgm:pt>
    <dgm:pt modelId="{F87C750A-64E5-4AED-BE94-04CDA1A4D6B4}" type="pres">
      <dgm:prSet presAssocID="{A2EF13BB-8100-411E-BFD4-4A7A73B6119A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286217" y="2054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616DD78-0F53-413D-8410-E893117BFB88}" type="pres">
      <dgm:prSet presAssocID="{A2EF13BB-8100-411E-BFD4-4A7A73B6119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D6F7355-6FD0-4581-96DE-8B6BF9518812}" type="pres">
      <dgm:prSet presAssocID="{E28EE1C0-C00B-42EC-9771-C235BEDBCB01}" presName="root2" presStyleCnt="0"/>
      <dgm:spPr/>
    </dgm:pt>
    <dgm:pt modelId="{A232C7B8-6CB6-4CD5-88EB-1B67B335D2DA}" type="pres">
      <dgm:prSet presAssocID="{E28EE1C0-C00B-42EC-9771-C235BEDBCB01}" presName="LevelTwoTextNode" presStyleLbl="node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8449CA5-25AC-4656-8667-0E765DE08E9E}" type="pres">
      <dgm:prSet presAssocID="{E28EE1C0-C00B-42EC-9771-C235BEDBCB01}" presName="level3hierChild" presStyleCnt="0"/>
      <dgm:spPr/>
    </dgm:pt>
    <dgm:pt modelId="{0523F4BC-4EE5-433F-8BF0-10D8AB482675}" type="pres">
      <dgm:prSet presAssocID="{AE214C08-4537-44BF-84C8-CE3EE6421292}" presName="conn2-1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874684" y="2054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6CBFCF7-B749-4A04-8C39-FF73E08547E6}" type="pres">
      <dgm:prSet presAssocID="{AE214C08-4537-44BF-84C8-CE3EE642129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AAF2BDD-BB42-47F9-A0D7-9F95E1FC9782}" type="pres">
      <dgm:prSet presAssocID="{10F2721E-26CE-4296-9B77-6D3C5F9FD0C1}" presName="root2" presStyleCnt="0"/>
      <dgm:spPr/>
    </dgm:pt>
    <dgm:pt modelId="{7E473A2A-0D3A-406B-934A-0FB6E4572805}" type="pres">
      <dgm:prSet presAssocID="{10F2721E-26CE-4296-9B77-6D3C5F9FD0C1}" presName="LevelTwoTextNode" presStyleLbl="node3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D918DF-03FD-4AD7-AD75-E4D3DDBE58BB}" type="pres">
      <dgm:prSet presAssocID="{10F2721E-26CE-4296-9B77-6D3C5F9FD0C1}" presName="level3hierChild" presStyleCnt="0"/>
      <dgm:spPr/>
    </dgm:pt>
  </dgm:ptLst>
  <dgm:cxnLst>
    <dgm:cxn modelId="{33FEA726-4676-4F13-8F5C-22BF4299AFA9}" srcId="{440D5DB4-6DD0-4D3C-9FBE-48034E494E5E}" destId="{7E3133A5-54F1-4E8C-8B74-4944114E139F}" srcOrd="0" destOrd="0" parTransId="{C6F0787C-77EA-4B44-AE68-B54483E46909}" sibTransId="{389890ED-117F-4A37-B70D-87DF042705C3}"/>
    <dgm:cxn modelId="{6AAB7CE0-B2AA-4A2B-881A-5261159E1AA4}" srcId="{E28EE1C0-C00B-42EC-9771-C235BEDBCB01}" destId="{10F2721E-26CE-4296-9B77-6D3C5F9FD0C1}" srcOrd="0" destOrd="0" parTransId="{AE214C08-4537-44BF-84C8-CE3EE6421292}" sibTransId="{032D6984-7055-4000-9D55-FBB1998B82E3}"/>
    <dgm:cxn modelId="{9C3710BC-D387-4F5E-A4A8-648740E7D1F1}" type="presOf" srcId="{EF4ACCF7-D97D-4AA7-9A09-5604E4E21F5A}" destId="{EB301618-07E4-4651-AAC7-A85AFED05185}" srcOrd="1" destOrd="0" presId="urn:microsoft.com/office/officeart/2005/8/layout/hierarchy2"/>
    <dgm:cxn modelId="{DCA4A5B5-7257-4CB3-8E50-4DF8B7709C3A}" type="presOf" srcId="{5BD9AEA9-36F3-423C-A731-90303451EF4A}" destId="{81D8C2B3-68B3-4268-9546-F15775C4D4DC}" srcOrd="1" destOrd="0" presId="urn:microsoft.com/office/officeart/2005/8/layout/hierarchy2"/>
    <dgm:cxn modelId="{567368D7-0EED-4BE0-A62B-1EE379F273CB}" srcId="{766027F4-7B3F-438D-B992-A4A1B3590C13}" destId="{440D5DB4-6DD0-4D3C-9FBE-48034E494E5E}" srcOrd="0" destOrd="0" parTransId="{A22D952A-ECEC-49D2-B3FD-188F08AA848A}" sibTransId="{75D849AA-8D07-4D6B-AFAC-B9D06A66D07C}"/>
    <dgm:cxn modelId="{4CD4AFDD-267B-486E-AAC7-B38D93F3F22A}" type="presOf" srcId="{C6F0787C-77EA-4B44-AE68-B54483E46909}" destId="{7C2BD0AD-C9FA-426D-8C1F-7C1DAFA6E6A3}" srcOrd="1" destOrd="0" presId="urn:microsoft.com/office/officeart/2005/8/layout/hierarchy2"/>
    <dgm:cxn modelId="{1CCD2139-C915-4A25-8EA4-458F2083D879}" type="presOf" srcId="{B7F7A8AC-6378-4DF8-A364-32F33C028493}" destId="{DB0F7840-2096-46D6-A44E-3A380F989324}" srcOrd="0" destOrd="0" presId="urn:microsoft.com/office/officeart/2005/8/layout/hierarchy2"/>
    <dgm:cxn modelId="{95C1F2D1-1F8D-44FE-B8AB-3B6275B4D81A}" type="presOf" srcId="{766027F4-7B3F-438D-B992-A4A1B3590C13}" destId="{F7580636-0DB6-47A1-B10D-8AF1DCFDD846}" srcOrd="0" destOrd="0" presId="urn:microsoft.com/office/officeart/2005/8/layout/hierarchy2"/>
    <dgm:cxn modelId="{92D3E9DE-A474-4EC7-B753-95F6EEDD7DBD}" type="presOf" srcId="{7E3133A5-54F1-4E8C-8B74-4944114E139F}" destId="{2F316429-DD5C-4155-AFBE-882DBB98E6D0}" srcOrd="0" destOrd="0" presId="urn:microsoft.com/office/officeart/2005/8/layout/hierarchy2"/>
    <dgm:cxn modelId="{722D955D-80BB-4C11-A228-CABD7DCB7BC0}" type="presOf" srcId="{A2EF13BB-8100-411E-BFD4-4A7A73B6119A}" destId="{E616DD78-0F53-413D-8410-E893117BFB88}" srcOrd="1" destOrd="0" presId="urn:microsoft.com/office/officeart/2005/8/layout/hierarchy2"/>
    <dgm:cxn modelId="{A871394A-5EEE-4465-8816-B797E1B492BE}" srcId="{440D5DB4-6DD0-4D3C-9FBE-48034E494E5E}" destId="{E28EE1C0-C00B-42EC-9771-C235BEDBCB01}" srcOrd="1" destOrd="0" parTransId="{A2EF13BB-8100-411E-BFD4-4A7A73B6119A}" sibTransId="{BF2FB520-79D6-49EC-BADB-24995A969D57}"/>
    <dgm:cxn modelId="{77F251DC-D549-41B2-BAD9-2DF253E5687A}" srcId="{7E3133A5-54F1-4E8C-8B74-4944114E139F}" destId="{B7F7A8AC-6378-4DF8-A364-32F33C028493}" srcOrd="0" destOrd="0" parTransId="{EF4ACCF7-D97D-4AA7-9A09-5604E4E21F5A}" sibTransId="{9025BB16-0927-4508-877E-FE443D4C8BB9}"/>
    <dgm:cxn modelId="{CAE23AD0-E82D-465D-A3B4-78ADB5669A99}" type="presOf" srcId="{A2EF13BB-8100-411E-BFD4-4A7A73B6119A}" destId="{F87C750A-64E5-4AED-BE94-04CDA1A4D6B4}" srcOrd="0" destOrd="0" presId="urn:microsoft.com/office/officeart/2005/8/layout/hierarchy2"/>
    <dgm:cxn modelId="{74368FD5-71FB-4A6D-AF6A-55C87EE60CB2}" type="presOf" srcId="{AE214C08-4537-44BF-84C8-CE3EE6421292}" destId="{0523F4BC-4EE5-433F-8BF0-10D8AB482675}" srcOrd="0" destOrd="0" presId="urn:microsoft.com/office/officeart/2005/8/layout/hierarchy2"/>
    <dgm:cxn modelId="{423C1876-5220-4220-8A44-291ADD03018C}" type="presOf" srcId="{5BD9AEA9-36F3-423C-A731-90303451EF4A}" destId="{36A21826-6EF3-4A49-8536-A6269BA57DC9}" srcOrd="0" destOrd="0" presId="urn:microsoft.com/office/officeart/2005/8/layout/hierarchy2"/>
    <dgm:cxn modelId="{E0FA7A5B-EB05-4AAB-86F0-8DBD5DC4DC9F}" srcId="{7E3133A5-54F1-4E8C-8B74-4944114E139F}" destId="{0ACDE958-C177-4A3C-9474-CE8B6B3E9D4C}" srcOrd="1" destOrd="0" parTransId="{5BD9AEA9-36F3-423C-A731-90303451EF4A}" sibTransId="{5C25C905-E3C0-4CA9-BDD0-F256670E2D5E}"/>
    <dgm:cxn modelId="{46A76061-BAC8-488D-837D-5F32446F1705}" type="presOf" srcId="{440D5DB4-6DD0-4D3C-9FBE-48034E494E5E}" destId="{BEE549BF-E2C4-4AE5-83F6-E9A11EB84103}" srcOrd="0" destOrd="0" presId="urn:microsoft.com/office/officeart/2005/8/layout/hierarchy2"/>
    <dgm:cxn modelId="{1C93F517-4D9C-4845-B858-AE9C655E2753}" type="presOf" srcId="{10F2721E-26CE-4296-9B77-6D3C5F9FD0C1}" destId="{7E473A2A-0D3A-406B-934A-0FB6E4572805}" srcOrd="0" destOrd="0" presId="urn:microsoft.com/office/officeart/2005/8/layout/hierarchy2"/>
    <dgm:cxn modelId="{93F926E3-93BB-4C1E-912A-9929D61C424D}" type="presOf" srcId="{EF4ACCF7-D97D-4AA7-9A09-5604E4E21F5A}" destId="{40D7823C-655E-4883-B9F7-2A597478850A}" srcOrd="0" destOrd="0" presId="urn:microsoft.com/office/officeart/2005/8/layout/hierarchy2"/>
    <dgm:cxn modelId="{191C17EA-D43C-4BF7-86AC-7492A5EBE34A}" type="presOf" srcId="{E28EE1C0-C00B-42EC-9771-C235BEDBCB01}" destId="{A232C7B8-6CB6-4CD5-88EB-1B67B335D2DA}" srcOrd="0" destOrd="0" presId="urn:microsoft.com/office/officeart/2005/8/layout/hierarchy2"/>
    <dgm:cxn modelId="{3A82431B-45CC-4EDE-8AB7-C802C79B61EA}" type="presOf" srcId="{0ACDE958-C177-4A3C-9474-CE8B6B3E9D4C}" destId="{28F9C211-7C16-4421-86B7-F0CDBB79CE5B}" srcOrd="0" destOrd="0" presId="urn:microsoft.com/office/officeart/2005/8/layout/hierarchy2"/>
    <dgm:cxn modelId="{8C4E8B94-5201-4389-A6C2-C07FC5170154}" type="presOf" srcId="{AE214C08-4537-44BF-84C8-CE3EE6421292}" destId="{E6CBFCF7-B749-4A04-8C39-FF73E08547E6}" srcOrd="1" destOrd="0" presId="urn:microsoft.com/office/officeart/2005/8/layout/hierarchy2"/>
    <dgm:cxn modelId="{471ED107-5642-485D-AED8-91A92AC6B4D5}" type="presOf" srcId="{C6F0787C-77EA-4B44-AE68-B54483E46909}" destId="{263AD6C8-4BEC-4F98-8847-7109F5554DF8}" srcOrd="0" destOrd="0" presId="urn:microsoft.com/office/officeart/2005/8/layout/hierarchy2"/>
    <dgm:cxn modelId="{ABFC84FA-8FB3-41D9-94EF-21E83318579B}" type="presParOf" srcId="{F7580636-0DB6-47A1-B10D-8AF1DCFDD846}" destId="{56FCAEC8-512D-4527-ADD8-F94F016F2ED4}" srcOrd="0" destOrd="0" presId="urn:microsoft.com/office/officeart/2005/8/layout/hierarchy2"/>
    <dgm:cxn modelId="{361F3AFC-081F-42EF-A673-5DA16A89A525}" type="presParOf" srcId="{56FCAEC8-512D-4527-ADD8-F94F016F2ED4}" destId="{BEE549BF-E2C4-4AE5-83F6-E9A11EB84103}" srcOrd="0" destOrd="0" presId="urn:microsoft.com/office/officeart/2005/8/layout/hierarchy2"/>
    <dgm:cxn modelId="{2F504C8D-8101-4906-B1C4-D5C146CD55C7}" type="presParOf" srcId="{56FCAEC8-512D-4527-ADD8-F94F016F2ED4}" destId="{DA2A1066-4BD0-414C-B6FD-F53EF33A929B}" srcOrd="1" destOrd="0" presId="urn:microsoft.com/office/officeart/2005/8/layout/hierarchy2"/>
    <dgm:cxn modelId="{82DB3446-EAFA-4687-8172-76C92D45B694}" type="presParOf" srcId="{DA2A1066-4BD0-414C-B6FD-F53EF33A929B}" destId="{263AD6C8-4BEC-4F98-8847-7109F5554DF8}" srcOrd="0" destOrd="0" presId="urn:microsoft.com/office/officeart/2005/8/layout/hierarchy2"/>
    <dgm:cxn modelId="{CAD6830D-53CE-4CA2-B2C4-012D1AFFE78E}" type="presParOf" srcId="{263AD6C8-4BEC-4F98-8847-7109F5554DF8}" destId="{7C2BD0AD-C9FA-426D-8C1F-7C1DAFA6E6A3}" srcOrd="0" destOrd="0" presId="urn:microsoft.com/office/officeart/2005/8/layout/hierarchy2"/>
    <dgm:cxn modelId="{D194D89E-7516-4714-8B76-A0C8839CBF82}" type="presParOf" srcId="{DA2A1066-4BD0-414C-B6FD-F53EF33A929B}" destId="{104B930D-ADB2-4FE4-AB5C-C6872EEEA38C}" srcOrd="1" destOrd="0" presId="urn:microsoft.com/office/officeart/2005/8/layout/hierarchy2"/>
    <dgm:cxn modelId="{25289F7E-4B79-40CC-ABF0-4DB575CE261A}" type="presParOf" srcId="{104B930D-ADB2-4FE4-AB5C-C6872EEEA38C}" destId="{2F316429-DD5C-4155-AFBE-882DBB98E6D0}" srcOrd="0" destOrd="0" presId="urn:microsoft.com/office/officeart/2005/8/layout/hierarchy2"/>
    <dgm:cxn modelId="{989937AF-BECF-4C25-A57D-CB48C4116275}" type="presParOf" srcId="{104B930D-ADB2-4FE4-AB5C-C6872EEEA38C}" destId="{E0388327-938F-4B8C-AD92-0C8799ADF143}" srcOrd="1" destOrd="0" presId="urn:microsoft.com/office/officeart/2005/8/layout/hierarchy2"/>
    <dgm:cxn modelId="{B03FCAB4-7455-4AAB-86FC-EA6D23EFBAAF}" type="presParOf" srcId="{E0388327-938F-4B8C-AD92-0C8799ADF143}" destId="{40D7823C-655E-4883-B9F7-2A597478850A}" srcOrd="0" destOrd="0" presId="urn:microsoft.com/office/officeart/2005/8/layout/hierarchy2"/>
    <dgm:cxn modelId="{3D109BF4-CC6E-408C-BAD9-5E92A49FCD18}" type="presParOf" srcId="{40D7823C-655E-4883-B9F7-2A597478850A}" destId="{EB301618-07E4-4651-AAC7-A85AFED05185}" srcOrd="0" destOrd="0" presId="urn:microsoft.com/office/officeart/2005/8/layout/hierarchy2"/>
    <dgm:cxn modelId="{B9872374-EBB1-4C8C-933C-8A6D761C6CA6}" type="presParOf" srcId="{E0388327-938F-4B8C-AD92-0C8799ADF143}" destId="{748EF206-3F18-43B4-B208-F189695CD126}" srcOrd="1" destOrd="0" presId="urn:microsoft.com/office/officeart/2005/8/layout/hierarchy2"/>
    <dgm:cxn modelId="{F0F310A9-08A2-4F63-84D8-2C62528AD4DA}" type="presParOf" srcId="{748EF206-3F18-43B4-B208-F189695CD126}" destId="{DB0F7840-2096-46D6-A44E-3A380F989324}" srcOrd="0" destOrd="0" presId="urn:microsoft.com/office/officeart/2005/8/layout/hierarchy2"/>
    <dgm:cxn modelId="{3ECB0238-1ADF-4E95-ACD2-428030C3DDEB}" type="presParOf" srcId="{748EF206-3F18-43B4-B208-F189695CD126}" destId="{4AA1B696-7567-4A45-94CE-96B067950936}" srcOrd="1" destOrd="0" presId="urn:microsoft.com/office/officeart/2005/8/layout/hierarchy2"/>
    <dgm:cxn modelId="{A04B84BD-2E34-496C-9B62-9071657F45FD}" type="presParOf" srcId="{E0388327-938F-4B8C-AD92-0C8799ADF143}" destId="{36A21826-6EF3-4A49-8536-A6269BA57DC9}" srcOrd="2" destOrd="0" presId="urn:microsoft.com/office/officeart/2005/8/layout/hierarchy2"/>
    <dgm:cxn modelId="{4C7413F6-8727-4AB7-9426-0985E135B755}" type="presParOf" srcId="{36A21826-6EF3-4A49-8536-A6269BA57DC9}" destId="{81D8C2B3-68B3-4268-9546-F15775C4D4DC}" srcOrd="0" destOrd="0" presId="urn:microsoft.com/office/officeart/2005/8/layout/hierarchy2"/>
    <dgm:cxn modelId="{D7148D08-D2D0-4887-B6D2-3A888F038E92}" type="presParOf" srcId="{E0388327-938F-4B8C-AD92-0C8799ADF143}" destId="{EDA9AAB2-3F8F-46CB-BCDD-63D321CB0821}" srcOrd="3" destOrd="0" presId="urn:microsoft.com/office/officeart/2005/8/layout/hierarchy2"/>
    <dgm:cxn modelId="{A0CC7DE6-AF97-4310-B117-30FD787C3B37}" type="presParOf" srcId="{EDA9AAB2-3F8F-46CB-BCDD-63D321CB0821}" destId="{28F9C211-7C16-4421-86B7-F0CDBB79CE5B}" srcOrd="0" destOrd="0" presId="urn:microsoft.com/office/officeart/2005/8/layout/hierarchy2"/>
    <dgm:cxn modelId="{CD65CFF6-1EE5-4835-980D-D724F337044A}" type="presParOf" srcId="{EDA9AAB2-3F8F-46CB-BCDD-63D321CB0821}" destId="{FB3EC61A-9C63-42CF-89BB-C7017CD2D2E8}" srcOrd="1" destOrd="0" presId="urn:microsoft.com/office/officeart/2005/8/layout/hierarchy2"/>
    <dgm:cxn modelId="{0A0F96BC-AF2F-4085-A6DB-5E4363AD3E72}" type="presParOf" srcId="{DA2A1066-4BD0-414C-B6FD-F53EF33A929B}" destId="{F87C750A-64E5-4AED-BE94-04CDA1A4D6B4}" srcOrd="2" destOrd="0" presId="urn:microsoft.com/office/officeart/2005/8/layout/hierarchy2"/>
    <dgm:cxn modelId="{843D7EEA-8556-49D2-95A3-4FBBE51E7590}" type="presParOf" srcId="{F87C750A-64E5-4AED-BE94-04CDA1A4D6B4}" destId="{E616DD78-0F53-413D-8410-E893117BFB88}" srcOrd="0" destOrd="0" presId="urn:microsoft.com/office/officeart/2005/8/layout/hierarchy2"/>
    <dgm:cxn modelId="{D992ECF0-15EE-4F35-A5A7-3D93872A0206}" type="presParOf" srcId="{DA2A1066-4BD0-414C-B6FD-F53EF33A929B}" destId="{CD6F7355-6FD0-4581-96DE-8B6BF9518812}" srcOrd="3" destOrd="0" presId="urn:microsoft.com/office/officeart/2005/8/layout/hierarchy2"/>
    <dgm:cxn modelId="{1D9273E4-4058-4517-ADB8-E28B793EA770}" type="presParOf" srcId="{CD6F7355-6FD0-4581-96DE-8B6BF9518812}" destId="{A232C7B8-6CB6-4CD5-88EB-1B67B335D2DA}" srcOrd="0" destOrd="0" presId="urn:microsoft.com/office/officeart/2005/8/layout/hierarchy2"/>
    <dgm:cxn modelId="{A0D1A10B-606E-4434-909D-EAEC42156D2F}" type="presParOf" srcId="{CD6F7355-6FD0-4581-96DE-8B6BF9518812}" destId="{F8449CA5-25AC-4656-8667-0E765DE08E9E}" srcOrd="1" destOrd="0" presId="urn:microsoft.com/office/officeart/2005/8/layout/hierarchy2"/>
    <dgm:cxn modelId="{088DB8BB-D455-4106-AF1D-B76FB0EF1D79}" type="presParOf" srcId="{F8449CA5-25AC-4656-8667-0E765DE08E9E}" destId="{0523F4BC-4EE5-433F-8BF0-10D8AB482675}" srcOrd="0" destOrd="0" presId="urn:microsoft.com/office/officeart/2005/8/layout/hierarchy2"/>
    <dgm:cxn modelId="{536A8002-9A46-4953-906B-6337F7A99481}" type="presParOf" srcId="{0523F4BC-4EE5-433F-8BF0-10D8AB482675}" destId="{E6CBFCF7-B749-4A04-8C39-FF73E08547E6}" srcOrd="0" destOrd="0" presId="urn:microsoft.com/office/officeart/2005/8/layout/hierarchy2"/>
    <dgm:cxn modelId="{B9FE47F7-825A-4DB4-B237-BDE43D53B7E4}" type="presParOf" srcId="{F8449CA5-25AC-4656-8667-0E765DE08E9E}" destId="{CAAF2BDD-BB42-47F9-A0D7-9F95E1FC9782}" srcOrd="1" destOrd="0" presId="urn:microsoft.com/office/officeart/2005/8/layout/hierarchy2"/>
    <dgm:cxn modelId="{8910E21C-35F5-4464-8772-14EBED3BC7A8}" type="presParOf" srcId="{CAAF2BDD-BB42-47F9-A0D7-9F95E1FC9782}" destId="{7E473A2A-0D3A-406B-934A-0FB6E4572805}" srcOrd="0" destOrd="0" presId="urn:microsoft.com/office/officeart/2005/8/layout/hierarchy2"/>
    <dgm:cxn modelId="{7817D45B-40A8-4DA9-B0E0-681A94217673}" type="presParOf" srcId="{CAAF2BDD-BB42-47F9-A0D7-9F95E1FC9782}" destId="{99D918DF-03FD-4AD7-AD75-E4D3DDBE58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3B4D0-246B-4581-9EC2-D6426C33552F}">
      <dsp:nvSpPr>
        <dsp:cNvPr id="0" name=""/>
        <dsp:cNvSpPr/>
      </dsp:nvSpPr>
      <dsp:spPr>
        <a:xfrm rot="5400000">
          <a:off x="313473" y="1144500"/>
          <a:ext cx="1341904" cy="223289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4B516-92AB-4DF2-B1DA-9C775A144918}">
      <dsp:nvSpPr>
        <dsp:cNvPr id="0" name=""/>
        <dsp:cNvSpPr/>
      </dsp:nvSpPr>
      <dsp:spPr>
        <a:xfrm>
          <a:off x="135471" y="1836868"/>
          <a:ext cx="2015874" cy="17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Create the conditions for change</a:t>
          </a:r>
          <a:endParaRPr lang="en-US" sz="20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135471" y="1836868"/>
        <a:ext cx="2015874" cy="1767031"/>
      </dsp:txXfrm>
    </dsp:sp>
    <dsp:sp modelId="{543638A9-C98B-4FFB-81FB-6F72039BCA41}">
      <dsp:nvSpPr>
        <dsp:cNvPr id="0" name=""/>
        <dsp:cNvSpPr/>
      </dsp:nvSpPr>
      <dsp:spPr>
        <a:xfrm>
          <a:off x="1716563" y="983552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C3E8F-C7E4-4A54-BF3C-651D11A27117}">
      <dsp:nvSpPr>
        <dsp:cNvPr id="0" name=""/>
        <dsp:cNvSpPr/>
      </dsp:nvSpPr>
      <dsp:spPr>
        <a:xfrm rot="5400000">
          <a:off x="2838169" y="420493"/>
          <a:ext cx="1341904" cy="250477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6A09F-A4A2-4F9C-9D08-CE13D5F2EEFF}">
      <dsp:nvSpPr>
        <dsp:cNvPr id="0" name=""/>
        <dsp:cNvSpPr/>
      </dsp:nvSpPr>
      <dsp:spPr>
        <a:xfrm>
          <a:off x="2516318" y="1252532"/>
          <a:ext cx="2015874" cy="17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Introduce new practices and engage and enable the organization</a:t>
          </a:r>
          <a:endParaRPr lang="en-US" sz="20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2516318" y="1252532"/>
        <a:ext cx="2015874" cy="1767031"/>
      </dsp:txXfrm>
    </dsp:sp>
    <dsp:sp modelId="{A1A151BC-4F15-4ED6-832D-846DDBDA744F}">
      <dsp:nvSpPr>
        <dsp:cNvPr id="0" name=""/>
        <dsp:cNvSpPr/>
      </dsp:nvSpPr>
      <dsp:spPr>
        <a:xfrm>
          <a:off x="4363869" y="405543"/>
          <a:ext cx="380353" cy="380353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F228-2E9B-4391-9B73-E42902E1E862}">
      <dsp:nvSpPr>
        <dsp:cNvPr id="0" name=""/>
        <dsp:cNvSpPr/>
      </dsp:nvSpPr>
      <dsp:spPr>
        <a:xfrm rot="5400000">
          <a:off x="5054412" y="221730"/>
          <a:ext cx="1341904" cy="1729737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1C60E-945C-431D-B916-E1B9CE7AE17C}">
      <dsp:nvSpPr>
        <dsp:cNvPr id="0" name=""/>
        <dsp:cNvSpPr/>
      </dsp:nvSpPr>
      <dsp:spPr>
        <a:xfrm>
          <a:off x="5088324" y="677861"/>
          <a:ext cx="1500072" cy="17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Implement and sustain change</a:t>
          </a:r>
          <a:endParaRPr lang="en-US" sz="20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5088324" y="677861"/>
        <a:ext cx="1500072" cy="1767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3B4D0-246B-4581-9EC2-D6426C33552F}">
      <dsp:nvSpPr>
        <dsp:cNvPr id="0" name=""/>
        <dsp:cNvSpPr/>
      </dsp:nvSpPr>
      <dsp:spPr>
        <a:xfrm rot="5400000">
          <a:off x="362549" y="1139076"/>
          <a:ext cx="1543450" cy="256826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4B516-92AB-4DF2-B1DA-9C775A144918}">
      <dsp:nvSpPr>
        <dsp:cNvPr id="0" name=""/>
        <dsp:cNvSpPr/>
      </dsp:nvSpPr>
      <dsp:spPr>
        <a:xfrm>
          <a:off x="157812" y="1935433"/>
          <a:ext cx="2318646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Create the conditions for change</a:t>
          </a:r>
          <a:endParaRPr lang="en-US" sz="28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157812" y="1935433"/>
        <a:ext cx="2318646" cy="2032429"/>
      </dsp:txXfrm>
    </dsp:sp>
    <dsp:sp modelId="{543638A9-C98B-4FFB-81FB-6F72039BCA41}">
      <dsp:nvSpPr>
        <dsp:cNvPr id="0" name=""/>
        <dsp:cNvSpPr/>
      </dsp:nvSpPr>
      <dsp:spPr>
        <a:xfrm>
          <a:off x="1976375" y="953954"/>
          <a:ext cx="437480" cy="437480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C3E8F-C7E4-4A54-BF3C-651D11A27117}">
      <dsp:nvSpPr>
        <dsp:cNvPr id="0" name=""/>
        <dsp:cNvSpPr/>
      </dsp:nvSpPr>
      <dsp:spPr>
        <a:xfrm rot="5400000">
          <a:off x="3257630" y="429420"/>
          <a:ext cx="1543450" cy="2591176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6A09F-A4A2-4F9C-9D08-CE13D5F2EEFF}">
      <dsp:nvSpPr>
        <dsp:cNvPr id="0" name=""/>
        <dsp:cNvSpPr/>
      </dsp:nvSpPr>
      <dsp:spPr>
        <a:xfrm>
          <a:off x="3063159" y="1234350"/>
          <a:ext cx="2318646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Enable and Engage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3063159" y="1234350"/>
        <a:ext cx="2318646" cy="2032429"/>
      </dsp:txXfrm>
    </dsp:sp>
    <dsp:sp modelId="{A1A151BC-4F15-4ED6-832D-846DDBDA744F}">
      <dsp:nvSpPr>
        <dsp:cNvPr id="0" name=""/>
        <dsp:cNvSpPr/>
      </dsp:nvSpPr>
      <dsp:spPr>
        <a:xfrm>
          <a:off x="4876388" y="289132"/>
          <a:ext cx="437480" cy="437480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F228-2E9B-4391-9B73-E42902E1E862}">
      <dsp:nvSpPr>
        <dsp:cNvPr id="0" name=""/>
        <dsp:cNvSpPr/>
      </dsp:nvSpPr>
      <dsp:spPr>
        <a:xfrm rot="5400000">
          <a:off x="5989356" y="-96095"/>
          <a:ext cx="1543450" cy="2337149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1C60E-945C-431D-B916-E1B9CE7AE17C}">
      <dsp:nvSpPr>
        <dsp:cNvPr id="0" name=""/>
        <dsp:cNvSpPr/>
      </dsp:nvSpPr>
      <dsp:spPr>
        <a:xfrm>
          <a:off x="5869813" y="557941"/>
          <a:ext cx="1725374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Make it Stick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5869813" y="557941"/>
        <a:ext cx="1725374" cy="2032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3B4D0-246B-4581-9EC2-D6426C33552F}">
      <dsp:nvSpPr>
        <dsp:cNvPr id="0" name=""/>
        <dsp:cNvSpPr/>
      </dsp:nvSpPr>
      <dsp:spPr>
        <a:xfrm rot="5400000">
          <a:off x="362549" y="1139076"/>
          <a:ext cx="1543450" cy="256826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4B516-92AB-4DF2-B1DA-9C775A144918}">
      <dsp:nvSpPr>
        <dsp:cNvPr id="0" name=""/>
        <dsp:cNvSpPr/>
      </dsp:nvSpPr>
      <dsp:spPr>
        <a:xfrm>
          <a:off x="157812" y="1935433"/>
          <a:ext cx="2318646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Create the conditions for change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157812" y="1935433"/>
        <a:ext cx="2318646" cy="2032429"/>
      </dsp:txXfrm>
    </dsp:sp>
    <dsp:sp modelId="{543638A9-C98B-4FFB-81FB-6F72039BCA41}">
      <dsp:nvSpPr>
        <dsp:cNvPr id="0" name=""/>
        <dsp:cNvSpPr/>
      </dsp:nvSpPr>
      <dsp:spPr>
        <a:xfrm>
          <a:off x="1976375" y="953954"/>
          <a:ext cx="437480" cy="437480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C3E8F-C7E4-4A54-BF3C-651D11A27117}">
      <dsp:nvSpPr>
        <dsp:cNvPr id="0" name=""/>
        <dsp:cNvSpPr/>
      </dsp:nvSpPr>
      <dsp:spPr>
        <a:xfrm rot="5400000">
          <a:off x="3257630" y="429420"/>
          <a:ext cx="1543450" cy="2591176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6A09F-A4A2-4F9C-9D08-CE13D5F2EEFF}">
      <dsp:nvSpPr>
        <dsp:cNvPr id="0" name=""/>
        <dsp:cNvSpPr/>
      </dsp:nvSpPr>
      <dsp:spPr>
        <a:xfrm>
          <a:off x="3063159" y="1234350"/>
          <a:ext cx="2318646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Enable and Engage</a:t>
          </a:r>
          <a:endParaRPr lang="en-US" sz="2800" kern="1200" dirty="0">
            <a:solidFill>
              <a:schemeClr val="tx2">
                <a:lumMod val="75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3063159" y="1234350"/>
        <a:ext cx="2318646" cy="2032429"/>
      </dsp:txXfrm>
    </dsp:sp>
    <dsp:sp modelId="{A1A151BC-4F15-4ED6-832D-846DDBDA744F}">
      <dsp:nvSpPr>
        <dsp:cNvPr id="0" name=""/>
        <dsp:cNvSpPr/>
      </dsp:nvSpPr>
      <dsp:spPr>
        <a:xfrm>
          <a:off x="4876388" y="289132"/>
          <a:ext cx="437480" cy="437480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F228-2E9B-4391-9B73-E42902E1E862}">
      <dsp:nvSpPr>
        <dsp:cNvPr id="0" name=""/>
        <dsp:cNvSpPr/>
      </dsp:nvSpPr>
      <dsp:spPr>
        <a:xfrm rot="5400000">
          <a:off x="5989356" y="-96095"/>
          <a:ext cx="1543450" cy="2337149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1C60E-945C-431D-B916-E1B9CE7AE17C}">
      <dsp:nvSpPr>
        <dsp:cNvPr id="0" name=""/>
        <dsp:cNvSpPr/>
      </dsp:nvSpPr>
      <dsp:spPr>
        <a:xfrm>
          <a:off x="5869813" y="557941"/>
          <a:ext cx="1725374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rPr>
            <a:t>Make it Stick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5869813" y="557941"/>
        <a:ext cx="1725374" cy="2032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3B4D0-246B-4581-9EC2-D6426C33552F}">
      <dsp:nvSpPr>
        <dsp:cNvPr id="0" name=""/>
        <dsp:cNvSpPr/>
      </dsp:nvSpPr>
      <dsp:spPr>
        <a:xfrm rot="5400000">
          <a:off x="362549" y="1139076"/>
          <a:ext cx="1543450" cy="256826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4B516-92AB-4DF2-B1DA-9C775A144918}">
      <dsp:nvSpPr>
        <dsp:cNvPr id="0" name=""/>
        <dsp:cNvSpPr/>
      </dsp:nvSpPr>
      <dsp:spPr>
        <a:xfrm>
          <a:off x="157812" y="1935433"/>
          <a:ext cx="2318646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+mn-lt"/>
              <a:ea typeface="+mn-ea"/>
              <a:cs typeface="+mn-cs"/>
            </a:rPr>
            <a:t>Create the conditions for change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+mn-lt"/>
            <a:ea typeface="+mn-ea"/>
            <a:cs typeface="+mn-cs"/>
          </a:endParaRPr>
        </a:p>
      </dsp:txBody>
      <dsp:txXfrm>
        <a:off x="157812" y="1935433"/>
        <a:ext cx="2318646" cy="2032429"/>
      </dsp:txXfrm>
    </dsp:sp>
    <dsp:sp modelId="{543638A9-C98B-4FFB-81FB-6F72039BCA41}">
      <dsp:nvSpPr>
        <dsp:cNvPr id="0" name=""/>
        <dsp:cNvSpPr/>
      </dsp:nvSpPr>
      <dsp:spPr>
        <a:xfrm>
          <a:off x="1976375" y="953954"/>
          <a:ext cx="437480" cy="437480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C3E8F-C7E4-4A54-BF3C-651D11A27117}">
      <dsp:nvSpPr>
        <dsp:cNvPr id="0" name=""/>
        <dsp:cNvSpPr/>
      </dsp:nvSpPr>
      <dsp:spPr>
        <a:xfrm rot="5400000">
          <a:off x="3257630" y="429420"/>
          <a:ext cx="1543450" cy="2591176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6A09F-A4A2-4F9C-9D08-CE13D5F2EEFF}">
      <dsp:nvSpPr>
        <dsp:cNvPr id="0" name=""/>
        <dsp:cNvSpPr/>
      </dsp:nvSpPr>
      <dsp:spPr>
        <a:xfrm>
          <a:off x="3063159" y="1234350"/>
          <a:ext cx="2318646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90000"/>
                </a:schemeClr>
              </a:solidFill>
              <a:latin typeface="+mn-lt"/>
              <a:ea typeface="+mn-ea"/>
              <a:cs typeface="+mn-cs"/>
            </a:rPr>
            <a:t>Enable and Engage</a:t>
          </a:r>
          <a:endParaRPr lang="en-US" sz="2800" kern="1200" dirty="0">
            <a:solidFill>
              <a:schemeClr val="bg2">
                <a:lumMod val="90000"/>
              </a:schemeClr>
            </a:solidFill>
            <a:latin typeface="+mn-lt"/>
            <a:ea typeface="+mn-ea"/>
            <a:cs typeface="+mn-cs"/>
          </a:endParaRPr>
        </a:p>
      </dsp:txBody>
      <dsp:txXfrm>
        <a:off x="3063159" y="1234350"/>
        <a:ext cx="2318646" cy="2032429"/>
      </dsp:txXfrm>
    </dsp:sp>
    <dsp:sp modelId="{A1A151BC-4F15-4ED6-832D-846DDBDA744F}">
      <dsp:nvSpPr>
        <dsp:cNvPr id="0" name=""/>
        <dsp:cNvSpPr/>
      </dsp:nvSpPr>
      <dsp:spPr>
        <a:xfrm>
          <a:off x="4876388" y="289132"/>
          <a:ext cx="437480" cy="437480"/>
        </a:xfrm>
        <a:prstGeom prst="triangle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F228-2E9B-4391-9B73-E42902E1E862}">
      <dsp:nvSpPr>
        <dsp:cNvPr id="0" name=""/>
        <dsp:cNvSpPr/>
      </dsp:nvSpPr>
      <dsp:spPr>
        <a:xfrm rot="5400000">
          <a:off x="5989356" y="-96095"/>
          <a:ext cx="1543450" cy="2337149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1C60E-945C-431D-B916-E1B9CE7AE17C}">
      <dsp:nvSpPr>
        <dsp:cNvPr id="0" name=""/>
        <dsp:cNvSpPr/>
      </dsp:nvSpPr>
      <dsp:spPr>
        <a:xfrm>
          <a:off x="5869813" y="557941"/>
          <a:ext cx="1725374" cy="20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Make it Stick</a:t>
          </a:r>
          <a:endParaRPr lang="en-US" sz="2800" kern="1200" dirty="0">
            <a:solidFill>
              <a:schemeClr val="tx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>
        <a:off x="5869813" y="557941"/>
        <a:ext cx="1725374" cy="20324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DCAF5-DD09-4FDD-9097-6E7CE7D0EA5C}">
      <dsp:nvSpPr>
        <dsp:cNvPr id="0" name=""/>
        <dsp:cNvSpPr/>
      </dsp:nvSpPr>
      <dsp:spPr>
        <a:xfrm>
          <a:off x="4534209" y="42437"/>
          <a:ext cx="1431763" cy="143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Ongoing compliance monitoring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34209" y="42437"/>
        <a:ext cx="1431763" cy="1431763"/>
      </dsp:txXfrm>
    </dsp:sp>
    <dsp:sp modelId="{2BC938C8-0528-4C74-BE1E-9767055425FD}">
      <dsp:nvSpPr>
        <dsp:cNvPr id="0" name=""/>
        <dsp:cNvSpPr/>
      </dsp:nvSpPr>
      <dsp:spPr>
        <a:xfrm>
          <a:off x="1160430" y="324"/>
          <a:ext cx="5375339" cy="5375339"/>
        </a:xfrm>
        <a:prstGeom prst="circularArrow">
          <a:avLst>
            <a:gd name="adj1" fmla="val 5194"/>
            <a:gd name="adj2" fmla="val 335463"/>
            <a:gd name="adj3" fmla="val 21295076"/>
            <a:gd name="adj4" fmla="val 19764632"/>
            <a:gd name="adj5" fmla="val 60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A43B3F-A8B9-4BE1-9D8B-B53B3FAA4A8B}">
      <dsp:nvSpPr>
        <dsp:cNvPr id="0" name=""/>
        <dsp:cNvSpPr/>
      </dsp:nvSpPr>
      <dsp:spPr>
        <a:xfrm>
          <a:off x="5400687" y="2709182"/>
          <a:ext cx="1431763" cy="143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 ERAS outcomes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00687" y="2709182"/>
        <a:ext cx="1431763" cy="1431763"/>
      </dsp:txXfrm>
    </dsp:sp>
    <dsp:sp modelId="{9EA3AFB7-717F-4886-A9BA-7CDADF7D4996}">
      <dsp:nvSpPr>
        <dsp:cNvPr id="0" name=""/>
        <dsp:cNvSpPr/>
      </dsp:nvSpPr>
      <dsp:spPr>
        <a:xfrm>
          <a:off x="1160430" y="324"/>
          <a:ext cx="5375339" cy="5375339"/>
        </a:xfrm>
        <a:prstGeom prst="circularArrow">
          <a:avLst>
            <a:gd name="adj1" fmla="val 5194"/>
            <a:gd name="adj2" fmla="val 335463"/>
            <a:gd name="adj3" fmla="val 4016599"/>
            <a:gd name="adj4" fmla="val 2251687"/>
            <a:gd name="adj5" fmla="val 60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B272A4-EBDA-4544-A7E0-49EA2943AD2F}">
      <dsp:nvSpPr>
        <dsp:cNvPr id="0" name=""/>
        <dsp:cNvSpPr/>
      </dsp:nvSpPr>
      <dsp:spPr>
        <a:xfrm>
          <a:off x="3132218" y="4357321"/>
          <a:ext cx="1431763" cy="143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Determine needs for program expansion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32218" y="4357321"/>
        <a:ext cx="1431763" cy="1431763"/>
      </dsp:txXfrm>
    </dsp:sp>
    <dsp:sp modelId="{B205DC9B-6727-4E75-809A-CB460BDEF360}">
      <dsp:nvSpPr>
        <dsp:cNvPr id="0" name=""/>
        <dsp:cNvSpPr/>
      </dsp:nvSpPr>
      <dsp:spPr>
        <a:xfrm>
          <a:off x="1160430" y="324"/>
          <a:ext cx="5375339" cy="5375339"/>
        </a:xfrm>
        <a:prstGeom prst="circularArrow">
          <a:avLst>
            <a:gd name="adj1" fmla="val 5194"/>
            <a:gd name="adj2" fmla="val 335463"/>
            <a:gd name="adj3" fmla="val 8212850"/>
            <a:gd name="adj4" fmla="val 6447938"/>
            <a:gd name="adj5" fmla="val 60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F9AEA-2522-4527-B672-5DF27A75A844}">
      <dsp:nvSpPr>
        <dsp:cNvPr id="0" name=""/>
        <dsp:cNvSpPr/>
      </dsp:nvSpPr>
      <dsp:spPr>
        <a:xfrm>
          <a:off x="863748" y="2709182"/>
          <a:ext cx="1431763" cy="143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Request additional resources as needed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63748" y="2709182"/>
        <a:ext cx="1431763" cy="1431763"/>
      </dsp:txXfrm>
    </dsp:sp>
    <dsp:sp modelId="{6DCBCC39-927D-4EAB-AD73-4BF2E0938840}">
      <dsp:nvSpPr>
        <dsp:cNvPr id="0" name=""/>
        <dsp:cNvSpPr/>
      </dsp:nvSpPr>
      <dsp:spPr>
        <a:xfrm>
          <a:off x="1160430" y="324"/>
          <a:ext cx="5375339" cy="5375339"/>
        </a:xfrm>
        <a:prstGeom prst="circularArrow">
          <a:avLst>
            <a:gd name="adj1" fmla="val 5194"/>
            <a:gd name="adj2" fmla="val 335463"/>
            <a:gd name="adj3" fmla="val 12299906"/>
            <a:gd name="adj4" fmla="val 10769461"/>
            <a:gd name="adj5" fmla="val 60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C0BD4-E572-473A-9DF8-68E237CFF49B}">
      <dsp:nvSpPr>
        <dsp:cNvPr id="0" name=""/>
        <dsp:cNvSpPr/>
      </dsp:nvSpPr>
      <dsp:spPr>
        <a:xfrm>
          <a:off x="1730227" y="42437"/>
          <a:ext cx="1431763" cy="143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rPr>
            <a:t>Additional ERAS service line expansion</a:t>
          </a:r>
          <a:endParaRPr lang="en-US" sz="2000" kern="1200" baseline="0" dirty="0">
            <a:latin typeface="Franklin Gothic Book" panose="020B05030201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30227" y="42437"/>
        <a:ext cx="1431763" cy="1431763"/>
      </dsp:txXfrm>
    </dsp:sp>
    <dsp:sp modelId="{79B0D1C8-CC36-402A-AA3C-EF523410A20F}">
      <dsp:nvSpPr>
        <dsp:cNvPr id="0" name=""/>
        <dsp:cNvSpPr/>
      </dsp:nvSpPr>
      <dsp:spPr>
        <a:xfrm>
          <a:off x="1160430" y="324"/>
          <a:ext cx="5375339" cy="5375339"/>
        </a:xfrm>
        <a:prstGeom prst="circularArrow">
          <a:avLst>
            <a:gd name="adj1" fmla="val 5194"/>
            <a:gd name="adj2" fmla="val 335463"/>
            <a:gd name="adj3" fmla="val 16867582"/>
            <a:gd name="adj4" fmla="val 15196956"/>
            <a:gd name="adj5" fmla="val 60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549BF-E2C4-4AE5-83F6-E9A11EB84103}">
      <dsp:nvSpPr>
        <dsp:cNvPr id="0" name=""/>
        <dsp:cNvSpPr/>
      </dsp:nvSpPr>
      <dsp:spPr>
        <a:xfrm>
          <a:off x="2845" y="2162519"/>
          <a:ext cx="1799946" cy="1093355"/>
        </a:xfrm>
        <a:prstGeom prst="roundRect">
          <a:avLst>
            <a:gd name="adj" fmla="val 10000"/>
          </a:avLst>
        </a:prstGeom>
        <a:solidFill>
          <a:srgbClr val="506E94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ERAS Program Lead </a:t>
          </a:r>
          <a:endParaRPr lang="en-US" sz="200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34868" y="2194542"/>
        <a:ext cx="1735900" cy="1029309"/>
      </dsp:txXfrm>
    </dsp:sp>
    <dsp:sp modelId="{263AD6C8-4BEC-4F98-8847-7109F5554DF8}">
      <dsp:nvSpPr>
        <dsp:cNvPr id="0" name=""/>
        <dsp:cNvSpPr/>
      </dsp:nvSpPr>
      <dsp:spPr>
        <a:xfrm rot="18770822">
          <a:off x="1597025" y="2217142"/>
          <a:ext cx="1286217" cy="41088"/>
        </a:xfrm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286217" y="20544"/>
              </a:lnTo>
            </a:path>
          </a:pathLst>
        </a:custGeo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207979" y="2205531"/>
        <a:ext cx="64310" cy="64310"/>
      </dsp:txXfrm>
    </dsp:sp>
    <dsp:sp modelId="{2F316429-DD5C-4155-AFBE-882DBB98E6D0}">
      <dsp:nvSpPr>
        <dsp:cNvPr id="0" name=""/>
        <dsp:cNvSpPr/>
      </dsp:nvSpPr>
      <dsp:spPr>
        <a:xfrm>
          <a:off x="2677476" y="1219500"/>
          <a:ext cx="2186710" cy="1093355"/>
        </a:xfrm>
        <a:prstGeom prst="roundRect">
          <a:avLst>
            <a:gd name="adj" fmla="val 10000"/>
          </a:avLst>
        </a:prstGeom>
        <a:solidFill>
          <a:srgbClr val="506E9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Nursing</a:t>
          </a:r>
          <a:endParaRPr lang="en-US" sz="200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2709499" y="1251523"/>
        <a:ext cx="2122664" cy="1029309"/>
      </dsp:txXfrm>
    </dsp:sp>
    <dsp:sp modelId="{40D7823C-655E-4883-B9F7-2A597478850A}">
      <dsp:nvSpPr>
        <dsp:cNvPr id="0" name=""/>
        <dsp:cNvSpPr/>
      </dsp:nvSpPr>
      <dsp:spPr>
        <a:xfrm rot="19457599">
          <a:off x="4762940" y="1431293"/>
          <a:ext cx="1077176" cy="41088"/>
        </a:xfrm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077176" y="20544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74599" y="1424908"/>
        <a:ext cx="53858" cy="53858"/>
      </dsp:txXfrm>
    </dsp:sp>
    <dsp:sp modelId="{DB0F7840-2096-46D6-A44E-3A380F989324}">
      <dsp:nvSpPr>
        <dsp:cNvPr id="0" name=""/>
        <dsp:cNvSpPr/>
      </dsp:nvSpPr>
      <dsp:spPr>
        <a:xfrm>
          <a:off x="5738871" y="590821"/>
          <a:ext cx="2186710" cy="1093355"/>
        </a:xfrm>
        <a:prstGeom prst="roundRect">
          <a:avLst>
            <a:gd name="adj" fmla="val 10000"/>
          </a:avLst>
        </a:prstGeom>
        <a:solidFill>
          <a:srgbClr val="506E9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Franklin Gothic Book" panose="020B0503020102020204" pitchFamily="34" charset="0"/>
              <a:ea typeface="+mn-ea"/>
              <a:cs typeface="+mn-cs"/>
            </a:rPr>
            <a:t>ERAS Nurse Coordinator (3)</a:t>
          </a:r>
          <a:endParaRPr lang="en-US" sz="2000" kern="1200" dirty="0">
            <a:solidFill>
              <a:schemeClr val="tx2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5770894" y="622844"/>
        <a:ext cx="2122664" cy="1029309"/>
      </dsp:txXfrm>
    </dsp:sp>
    <dsp:sp modelId="{36A21826-6EF3-4A49-8536-A6269BA57DC9}">
      <dsp:nvSpPr>
        <dsp:cNvPr id="0" name=""/>
        <dsp:cNvSpPr/>
      </dsp:nvSpPr>
      <dsp:spPr>
        <a:xfrm rot="2142401">
          <a:off x="4762940" y="2059972"/>
          <a:ext cx="1077176" cy="41088"/>
        </a:xfrm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077176" y="20544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74599" y="2053587"/>
        <a:ext cx="53858" cy="53858"/>
      </dsp:txXfrm>
    </dsp:sp>
    <dsp:sp modelId="{28F9C211-7C16-4421-86B7-F0CDBB79CE5B}">
      <dsp:nvSpPr>
        <dsp:cNvPr id="0" name=""/>
        <dsp:cNvSpPr/>
      </dsp:nvSpPr>
      <dsp:spPr>
        <a:xfrm>
          <a:off x="5738871" y="1848179"/>
          <a:ext cx="2186710" cy="1093355"/>
        </a:xfrm>
        <a:prstGeom prst="roundRect">
          <a:avLst>
            <a:gd name="adj" fmla="val 10000"/>
          </a:avLst>
        </a:prstGeom>
        <a:solidFill>
          <a:srgbClr val="506E9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Franklin Gothic Book" panose="020B0503020102020204" pitchFamily="34" charset="0"/>
              <a:ea typeface="+mn-ea"/>
              <a:cs typeface="+mn-cs"/>
            </a:rPr>
            <a:t>ERAS Pain Nurse Practitioner </a:t>
          </a:r>
          <a:endParaRPr lang="en-US" sz="2000" kern="1200" dirty="0">
            <a:solidFill>
              <a:schemeClr val="tx2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5770894" y="1880202"/>
        <a:ext cx="2122664" cy="1029309"/>
      </dsp:txXfrm>
    </dsp:sp>
    <dsp:sp modelId="{F87C750A-64E5-4AED-BE94-04CDA1A4D6B4}">
      <dsp:nvSpPr>
        <dsp:cNvPr id="0" name=""/>
        <dsp:cNvSpPr/>
      </dsp:nvSpPr>
      <dsp:spPr>
        <a:xfrm rot="2829178">
          <a:off x="1597025" y="3160161"/>
          <a:ext cx="1286217" cy="41088"/>
        </a:xfrm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1286217" y="20544"/>
              </a:lnTo>
            </a:path>
          </a:pathLst>
        </a:custGeo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207979" y="3148550"/>
        <a:ext cx="64310" cy="64310"/>
      </dsp:txXfrm>
    </dsp:sp>
    <dsp:sp modelId="{A232C7B8-6CB6-4CD5-88EB-1B67B335D2DA}">
      <dsp:nvSpPr>
        <dsp:cNvPr id="0" name=""/>
        <dsp:cNvSpPr/>
      </dsp:nvSpPr>
      <dsp:spPr>
        <a:xfrm>
          <a:off x="2677476" y="3105537"/>
          <a:ext cx="2186710" cy="1093355"/>
        </a:xfrm>
        <a:prstGeom prst="roundRect">
          <a:avLst>
            <a:gd name="adj" fmla="val 10000"/>
          </a:avLst>
        </a:prstGeom>
        <a:solidFill>
          <a:srgbClr val="506E9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Data &amp; Technology</a:t>
          </a:r>
          <a:endParaRPr lang="en-US" sz="200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2709499" y="3137560"/>
        <a:ext cx="2122664" cy="1029309"/>
      </dsp:txXfrm>
    </dsp:sp>
    <dsp:sp modelId="{0523F4BC-4EE5-433F-8BF0-10D8AB482675}">
      <dsp:nvSpPr>
        <dsp:cNvPr id="0" name=""/>
        <dsp:cNvSpPr/>
      </dsp:nvSpPr>
      <dsp:spPr>
        <a:xfrm>
          <a:off x="4864186" y="3631670"/>
          <a:ext cx="874684" cy="41088"/>
        </a:xfrm>
        <a:custGeom>
          <a:avLst/>
          <a:gdLst/>
          <a:ahLst/>
          <a:cxnLst/>
          <a:rect l="0" t="0" r="0" b="0"/>
          <a:pathLst>
            <a:path>
              <a:moveTo>
                <a:pt x="0" y="20544"/>
              </a:moveTo>
              <a:lnTo>
                <a:pt x="874684" y="20544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79661" y="3630348"/>
        <a:ext cx="43734" cy="43734"/>
      </dsp:txXfrm>
    </dsp:sp>
    <dsp:sp modelId="{7E473A2A-0D3A-406B-934A-0FB6E4572805}">
      <dsp:nvSpPr>
        <dsp:cNvPr id="0" name=""/>
        <dsp:cNvSpPr/>
      </dsp:nvSpPr>
      <dsp:spPr>
        <a:xfrm>
          <a:off x="5738871" y="3105537"/>
          <a:ext cx="2186710" cy="1093355"/>
        </a:xfrm>
        <a:prstGeom prst="roundRect">
          <a:avLst>
            <a:gd name="adj" fmla="val 10000"/>
          </a:avLst>
        </a:prstGeom>
        <a:solidFill>
          <a:srgbClr val="506E9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Data Analyst</a:t>
          </a:r>
          <a:endParaRPr lang="en-US" sz="200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5770894" y="3137560"/>
        <a:ext cx="2122664" cy="102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0.11404</cdr:x>
      <cdr:y>0.1852</cdr:y>
    </cdr:from>
    <cdr:to>
      <cdr:x>0.17544</cdr:x>
      <cdr:y>0.23571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8382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0.12126</cdr:x>
      <cdr:y>0.14785</cdr:y>
    </cdr:from>
    <cdr:to>
      <cdr:x>0.22652</cdr:x>
      <cdr:y>0.2152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8440" y="784811"/>
          <a:ext cx="996872" cy="357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2733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0.16733</cdr:x>
      <cdr:y>0.55893</cdr:y>
    </cdr:from>
    <cdr:to>
      <cdr:x>0.2726</cdr:x>
      <cdr:y>0.62627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84686" y="3072614"/>
          <a:ext cx="996967" cy="37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848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0.26322</cdr:x>
      <cdr:y>0.15153</cdr:y>
    </cdr:from>
    <cdr:to>
      <cdr:x>0.36849</cdr:x>
      <cdr:y>0.21887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92809" y="804334"/>
          <a:ext cx="996967" cy="357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4410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0.30118</cdr:x>
      <cdr:y>0.77885</cdr:y>
    </cdr:from>
    <cdr:to>
      <cdr:x>0.40645</cdr:x>
      <cdr:y>0.8462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52327" y="4281567"/>
          <a:ext cx="996967" cy="37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-182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0.40804</cdr:x>
      <cdr:y>0.15153</cdr:y>
    </cdr:from>
    <cdr:to>
      <cdr:x>0.51331</cdr:x>
      <cdr:y>0.21887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64400" y="804334"/>
          <a:ext cx="996967" cy="357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21.7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0.44737</cdr:x>
      <cdr:y>0.75759</cdr:y>
    </cdr:from>
    <cdr:to>
      <cdr:x>0.55263</cdr:x>
      <cdr:y>0.82493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36848" y="4164664"/>
          <a:ext cx="996873" cy="37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0.5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0.55172</cdr:x>
      <cdr:y>0.15153</cdr:y>
    </cdr:from>
    <cdr:to>
      <cdr:x>0.65699</cdr:x>
      <cdr:y>0.21887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76800" y="685800"/>
          <a:ext cx="930442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281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0.59483</cdr:x>
      <cdr:y>0.6143</cdr:y>
    </cdr:from>
    <cdr:to>
      <cdr:x>0.70009</cdr:x>
      <cdr:y>0.68164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633380" y="3376963"/>
          <a:ext cx="996872" cy="37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64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0.69598</cdr:x>
      <cdr:y>0.15153</cdr:y>
    </cdr:from>
    <cdr:to>
      <cdr:x>0.80124</cdr:x>
      <cdr:y>0.21887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591338" y="804334"/>
          <a:ext cx="996873" cy="357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6.8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0.73678</cdr:x>
      <cdr:y>0.29583</cdr:y>
    </cdr:from>
    <cdr:to>
      <cdr:x>0.84204</cdr:x>
      <cdr:y>0.36317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977727" y="1626240"/>
          <a:ext cx="996873" cy="37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4.6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0.84196</cdr:x>
      <cdr:y>0.15153</cdr:y>
    </cdr:from>
    <cdr:to>
      <cdr:x>0.94722</cdr:x>
      <cdr:y>0.21887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973814" y="804334"/>
          <a:ext cx="996872" cy="357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2.24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0.88188</cdr:x>
      <cdr:y>0.30396</cdr:y>
    </cdr:from>
    <cdr:to>
      <cdr:x>0.98714</cdr:x>
      <cdr:y>0.3713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351952" y="1670969"/>
          <a:ext cx="996872" cy="37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1.48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0.11404</cdr:x>
      <cdr:y>0.1852</cdr:y>
    </cdr:from>
    <cdr:to>
      <cdr:x>0.17544</cdr:x>
      <cdr:y>0.23571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8382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0.09003</cdr:x>
      <cdr:y>0.13865</cdr:y>
    </cdr:from>
    <cdr:to>
      <cdr:x>0.19529</cdr:x>
      <cdr:y>0.206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6356" y="762933"/>
          <a:ext cx="954477" cy="370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6.8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0.14655</cdr:x>
      <cdr:y>0.30305</cdr:y>
    </cdr:from>
    <cdr:to>
      <cdr:x>0.25182</cdr:x>
      <cdr:y>0.37039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5400" y="1371600"/>
          <a:ext cx="930503" cy="304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4.6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0.27706</cdr:x>
      <cdr:y>0.14164</cdr:y>
    </cdr:from>
    <cdr:to>
      <cdr:x>0.38233</cdr:x>
      <cdr:y>0.20898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12329" y="779400"/>
          <a:ext cx="954568" cy="3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17%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0.33166</cdr:x>
      <cdr:y>0.36206</cdr:y>
    </cdr:from>
    <cdr:to>
      <cdr:x>0.43693</cdr:x>
      <cdr:y>0.42941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007449" y="1992341"/>
          <a:ext cx="954567" cy="370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0.46099</cdr:x>
      <cdr:y>0.14362</cdr:y>
    </cdr:from>
    <cdr:to>
      <cdr:x>0.56626</cdr:x>
      <cdr:y>0.21096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80156" y="790285"/>
          <a:ext cx="954567" cy="3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0.5042</cdr:x>
      <cdr:y>0.52001</cdr:y>
    </cdr:from>
    <cdr:to>
      <cdr:x>0.60946</cdr:x>
      <cdr:y>0.58735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72000" y="2861450"/>
          <a:ext cx="954477" cy="3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0.63793</cdr:x>
      <cdr:y>0.1456</cdr:y>
    </cdr:from>
    <cdr:to>
      <cdr:x>0.74319</cdr:x>
      <cdr:y>0.21295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784622" y="801171"/>
          <a:ext cx="954476" cy="370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0.68744</cdr:x>
      <cdr:y>0.56691</cdr:y>
    </cdr:from>
    <cdr:to>
      <cdr:x>0.7927</cdr:x>
      <cdr:y>0.63425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233582" y="3119574"/>
          <a:ext cx="954476" cy="3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0.81897</cdr:x>
      <cdr:y>0.14362</cdr:y>
    </cdr:from>
    <cdr:to>
      <cdr:x>0.92423</cdr:x>
      <cdr:y>0.21096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426256" y="790285"/>
          <a:ext cx="954477" cy="3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30%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0.87189</cdr:x>
      <cdr:y>0.30299</cdr:y>
    </cdr:from>
    <cdr:to>
      <cdr:x>0.97715</cdr:x>
      <cdr:y>0.37033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906129" y="1667288"/>
          <a:ext cx="954476" cy="3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16%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3C81-8EEC-8843-AB39-150263E7E2B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B9D2-1CEF-F94D-AD0C-F14757511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3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D170-E375-4759-AAF1-F9D3C9A3A58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92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3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9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of you familiar with change </a:t>
            </a:r>
            <a:r>
              <a:rPr lang="en-US" dirty="0" err="1" smtClean="0"/>
              <a:t>mgmt</a:t>
            </a:r>
            <a:r>
              <a:rPr lang="en-US" dirty="0" smtClean="0"/>
              <a:t> may be familiar with the work of John COTTTTTER</a:t>
            </a:r>
          </a:p>
          <a:p>
            <a:r>
              <a:rPr lang="en-US" dirty="0" smtClean="0"/>
              <a:t>Internationally</a:t>
            </a:r>
            <a:r>
              <a:rPr lang="en-US" baseline="0" dirty="0" smtClean="0"/>
              <a:t> renowned as foremost speaker on organization change and leadership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his book, outlines organizational change into an 8 step change model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57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DD4C-1BE5-4BEE-8585-559CA2130E1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2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Sense of purpose – GOAL oriented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</a:rPr>
              <a:t>What are we </a:t>
            </a:r>
            <a:r>
              <a:rPr lang="en-US" i="1" dirty="0" smtClean="0">
                <a:solidFill>
                  <a:prstClr val="white"/>
                </a:solidFill>
              </a:rPr>
              <a:t>currently</a:t>
            </a:r>
            <a:r>
              <a:rPr lang="en-US" dirty="0" smtClean="0">
                <a:solidFill>
                  <a:prstClr val="white"/>
                </a:solidFill>
              </a:rPr>
              <a:t> doing?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</a:rPr>
              <a:t>What </a:t>
            </a:r>
            <a:r>
              <a:rPr lang="en-US" i="1" dirty="0" smtClean="0">
                <a:solidFill>
                  <a:prstClr val="white"/>
                </a:solidFill>
              </a:rPr>
              <a:t>should</a:t>
            </a:r>
            <a:r>
              <a:rPr lang="en-US" dirty="0" smtClean="0">
                <a:solidFill>
                  <a:prstClr val="white"/>
                </a:solidFill>
              </a:rPr>
              <a:t> we be doing?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</a:rPr>
              <a:t>What do we </a:t>
            </a:r>
            <a:r>
              <a:rPr lang="en-US" i="1" dirty="0" smtClean="0">
                <a:solidFill>
                  <a:prstClr val="white"/>
                </a:solidFill>
              </a:rPr>
              <a:t>want</a:t>
            </a:r>
            <a:r>
              <a:rPr lang="en-US" dirty="0" smtClean="0">
                <a:solidFill>
                  <a:prstClr val="white"/>
                </a:solidFill>
              </a:rPr>
              <a:t> to be doing?</a:t>
            </a:r>
          </a:p>
          <a:p>
            <a:pPr marL="228600" indent="-228600">
              <a:buAutoNum type="arabi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21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84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 Proverb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445A1-9FA5-BD46-9299-66EA30D64B8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42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82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83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98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7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D170-E375-4759-AAF1-F9D3C9A3A58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16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3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day reduction in LOS</a:t>
            </a:r>
          </a:p>
          <a:p>
            <a:r>
              <a:rPr lang="en-US" dirty="0" smtClean="0"/>
              <a:t>4L reduction in overall fluid balance AND</a:t>
            </a:r>
          </a:p>
          <a:p>
            <a:r>
              <a:rPr lang="en-US" dirty="0" smtClean="0"/>
              <a:t>98% red in intraoperative</a:t>
            </a:r>
            <a:r>
              <a:rPr lang="en-US" baseline="0" dirty="0" smtClean="0"/>
              <a:t> and 77% red in postop morphine equivalent use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5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40% reduction in readmissions</a:t>
            </a:r>
          </a:p>
          <a:p>
            <a:r>
              <a:rPr lang="en-US" dirty="0" smtClean="0"/>
              <a:t>60</a:t>
            </a:r>
            <a:r>
              <a:rPr lang="en-US" smtClean="0"/>
              <a:t>%</a:t>
            </a:r>
            <a:r>
              <a:rPr lang="en-US" baseline="0" smtClean="0"/>
              <a:t> reduction in SSI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4ED7-52CD-4F78-A4F5-AAC7D99307B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4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B9D2-1CEF-F94D-AD0C-F147575117C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078" y="2929089"/>
            <a:ext cx="7003628" cy="482731"/>
          </a:xfrm>
        </p:spPr>
        <p:txBody>
          <a:bodyPr>
            <a:noAutofit/>
          </a:bodyPr>
          <a:lstStyle>
            <a:lvl1pPr>
              <a:lnSpc>
                <a:spcPts val="258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939078" y="3392488"/>
            <a:ext cx="6912822" cy="3146425"/>
          </a:xfr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8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0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S-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2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9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4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9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078" y="2929089"/>
            <a:ext cx="7003628" cy="482731"/>
          </a:xfrm>
        </p:spPr>
        <p:txBody>
          <a:bodyPr>
            <a:noAutofit/>
          </a:bodyPr>
          <a:lstStyle>
            <a:lvl1pPr>
              <a:lnSpc>
                <a:spcPts val="2580"/>
              </a:lnSpc>
              <a:defRPr spc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939078" y="3392488"/>
            <a:ext cx="6912822" cy="3146425"/>
          </a:xfr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6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38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5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6752" y="1676400"/>
            <a:ext cx="7749048" cy="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  <a:lvl2pPr marL="457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342900">
              <a:buFont typeface="Courier New" panose="02070309020205020404" pitchFamily="49" charset="0"/>
              <a:buChar char="o"/>
              <a:defRPr sz="1800" baseline="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6477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69B636D0-C88C-4511-A51B-C033C5BE26D4}" type="slidenum">
              <a:rPr lang="en-US" sz="1100" smtClean="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defTabSz="914400"/>
              <a:t>‹#›</a:t>
            </a:fld>
            <a:endParaRPr lang="en-US" sz="1100" dirty="0">
              <a:solidFill>
                <a:srgbClr val="005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5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Presentation Date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213" y="2667000"/>
            <a:ext cx="7543800" cy="20574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8961" y="1600200"/>
            <a:ext cx="7620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5097" y="6477000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100" dirty="0" smtClean="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Confidential – For Executive Session Only</a:t>
            </a:r>
            <a:endParaRPr lang="en-US" sz="1100" dirty="0">
              <a:solidFill>
                <a:srgbClr val="005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6477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69B636D0-C88C-4511-A51B-C033C5BE26D4}" type="slidenum">
              <a:rPr lang="en-US" sz="1100" smtClean="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defTabSz="914400"/>
              <a:t>‹#›</a:t>
            </a:fld>
            <a:endParaRPr lang="en-US" sz="1100" dirty="0">
              <a:solidFill>
                <a:srgbClr val="005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4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0" y="2057400"/>
            <a:ext cx="6110478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magna.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1371600"/>
            <a:ext cx="6172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34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0" y="2057400"/>
            <a:ext cx="6110478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magna.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1371600"/>
            <a:ext cx="6172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66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0" y="2057400"/>
            <a:ext cx="6110478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magna.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1371600"/>
            <a:ext cx="6172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21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Dilig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22673" y="6477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69B636D0-C88C-4511-A51B-C033C5BE26D4}" type="slidenum">
              <a:rPr lang="en-US" sz="1100" smtClean="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defTabSz="914400"/>
              <a:t>‹#›</a:t>
            </a:fld>
            <a:endParaRPr lang="en-US" sz="1100" dirty="0">
              <a:solidFill>
                <a:srgbClr val="005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5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39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36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2192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334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4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S-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05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e 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4833" y="6303187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2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15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1" t="16808" r="6339" b="71230"/>
          <a:stretch/>
        </p:blipFill>
        <p:spPr bwMode="auto">
          <a:xfrm>
            <a:off x="127000" y="8153"/>
            <a:ext cx="1709364" cy="9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99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S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213" y="2667000"/>
            <a:ext cx="7543800" cy="20574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8961" y="1600200"/>
            <a:ext cx="7620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6477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69B636D0-C88C-4511-A51B-C033C5BE26D4}" type="slidenum">
              <a:rPr lang="en-US" sz="1100" smtClean="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defTabSz="914400"/>
              <a:t>‹#›</a:t>
            </a:fld>
            <a:endParaRPr lang="en-US" sz="1100" dirty="0">
              <a:solidFill>
                <a:srgbClr val="005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S-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3733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3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S-cor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9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0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85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8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54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7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294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83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2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15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5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9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17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81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03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96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1846"/>
            <a:ext cx="4038600" cy="36643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1846"/>
            <a:ext cx="4038600" cy="36643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6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83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S-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3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1" y="3130917"/>
            <a:ext cx="8778240" cy="731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6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fld id="{EDF89984-315D-5249-A3B2-2A86EBE4D914}" type="slidenum">
              <a:rPr lang="en-US" sz="1600" b="1" smtClean="0">
                <a:solidFill>
                  <a:prstClr val="white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pPr defTabSz="914400"/>
              <a:t>‹#›</a:t>
            </a:fld>
            <a:endParaRPr lang="en-US" sz="1600" b="1" dirty="0">
              <a:solidFill>
                <a:prstClr val="white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0864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08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0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69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1846"/>
            <a:ext cx="4038600" cy="3664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1846"/>
            <a:ext cx="4038600" cy="3664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1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7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06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7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S-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</a:t>
            </a:r>
            <a:r>
              <a:rPr lang="en-US" dirty="0" smtClean="0"/>
              <a:t> </a:t>
            </a:r>
            <a:r>
              <a:rPr lang="en-US" dirty="0" err="1" smtClean="0"/>
              <a:t>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6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97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07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57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014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46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2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998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305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71231"/>
            <a:ext cx="6279662" cy="879231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886200"/>
            <a:ext cx="5181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S-Dilig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2057400"/>
            <a:ext cx="75438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71600"/>
            <a:ext cx="762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7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48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3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30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</p:spPr>
        <p:txBody>
          <a:bodyPr>
            <a:noAutofit/>
          </a:bodyPr>
          <a:lstStyle>
            <a:lvl1pPr>
              <a:lnSpc>
                <a:spcPts val="258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8"/>
            <a:ext cx="8139112" cy="3146425"/>
          </a:xfr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lnSpc>
                <a:spcPts val="1760"/>
              </a:lnSpc>
              <a:defRPr sz="1800" b="0" i="1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4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4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"/>
            <a:ext cx="9127097" cy="6845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17" y="5562634"/>
            <a:ext cx="2056567" cy="7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2095928"/>
            <a:ext cx="380144" cy="9144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4381928" y="1715784"/>
            <a:ext cx="380144" cy="9144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i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5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9231"/>
            <a:ext cx="8229600" cy="397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1465384"/>
            <a:ext cx="7035799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F3B62"/>
                </a:solidFill>
              </a:rPr>
              <a:t> </a:t>
            </a:r>
            <a:endParaRPr lang="en-US" dirty="0">
              <a:solidFill>
                <a:srgbClr val="0F3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bg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8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2308" y="274638"/>
            <a:ext cx="62444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308" y="1600200"/>
            <a:ext cx="62444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 path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6"/>
            <a:ext cx="9144000" cy="2532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7" y="272165"/>
            <a:ext cx="1403525" cy="5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2" r:id="rId2"/>
    <p:sldLayoutId id="2147483742" r:id="rId3"/>
    <p:sldLayoutId id="2147483747" r:id="rId4"/>
    <p:sldLayoutId id="2147483768" r:id="rId5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06" y="2843796"/>
            <a:ext cx="8229600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Top path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6"/>
            <a:ext cx="9144000" cy="25328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8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0" i="0" kern="1200" cap="none" baseline="0">
          <a:solidFill>
            <a:schemeClr val="tx1"/>
          </a:solidFill>
          <a:latin typeface="Franklin Gothic Heavy" charset="0"/>
          <a:ea typeface="Franklin Gothic Heavy" charset="0"/>
          <a:cs typeface="Franklin Gothic Heavy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i="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9078" y="2843796"/>
            <a:ext cx="700362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078" y="1700796"/>
            <a:ext cx="7003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LEFT paths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345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0" y="419587"/>
            <a:ext cx="1403525" cy="5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4" r:id="rId2"/>
    <p:sldLayoutId id="2147483733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800" b="0" i="0" kern="1200" cap="none" baseline="0">
          <a:solidFill>
            <a:schemeClr val="tx1"/>
          </a:solidFill>
          <a:latin typeface="Franklin Gothic Heavy" charset="0"/>
          <a:ea typeface="Franklin Gothic Heavy" charset="0"/>
          <a:cs typeface="Franklin Gothic Heavy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i="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9078" y="2843796"/>
            <a:ext cx="700362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078" y="1700796"/>
            <a:ext cx="7003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EFT NO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800" b="0" i="0" kern="1200" cap="none" baseline="0">
          <a:solidFill>
            <a:schemeClr val="tx1"/>
          </a:solidFill>
          <a:latin typeface="Franklin Gothic Heavy" charset="0"/>
          <a:ea typeface="Franklin Gothic Heavy" charset="0"/>
          <a:cs typeface="Franklin Gothic Heavy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438582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C967BE8E-F14C-4005-A4B2-6111D5D1EB4C}" type="slidenum">
              <a:rPr lang="en-US" sz="1100" smtClean="0">
                <a:solidFill>
                  <a:srgbClr val="005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defTabSz="914400"/>
              <a:t>‹#›</a:t>
            </a:fld>
            <a:endParaRPr lang="en-US" sz="1100" dirty="0">
              <a:solidFill>
                <a:srgbClr val="005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1" t="16808" r="6339" b="71230"/>
          <a:stretch/>
        </p:blipFill>
        <p:spPr bwMode="auto">
          <a:xfrm>
            <a:off x="127000" y="8153"/>
            <a:ext cx="1709364" cy="9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0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C0D218A-D56A-442A-9385-6DF8F098E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7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 path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6"/>
            <a:ext cx="9144000" cy="2532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7" y="272165"/>
            <a:ext cx="1403525" cy="5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  <p:sldLayoutId id="2147483766" r:id="rId4"/>
    <p:sldLayoutId id="2147483767" r:id="rId5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-24747" r="24769"/>
          <a:stretch/>
        </p:blipFill>
        <p:spPr>
          <a:xfrm>
            <a:off x="-3017520" y="1390"/>
            <a:ext cx="12188952" cy="6855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-3" r="24254"/>
          <a:stretch/>
        </p:blipFill>
        <p:spPr>
          <a:xfrm>
            <a:off x="0" y="1390"/>
            <a:ext cx="9171432" cy="68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9.xml"/><Relationship Id="rId9" Type="http://schemas.microsoft.com/office/2007/relationships/diagramDrawing" Target="../diagrams/drawin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33852"/>
            <a:ext cx="9127098" cy="132556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/>
              <a:t>Enhanced Recovery </a:t>
            </a:r>
            <a:r>
              <a:rPr lang="en-US" sz="2400" b="1" dirty="0" smtClean="0"/>
              <a:t>After Surgery </a:t>
            </a:r>
            <a:r>
              <a:rPr lang="en-US" sz="2400" b="1" dirty="0"/>
              <a:t>(ERAS)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at </a:t>
            </a:r>
            <a:r>
              <a:rPr lang="en-US" sz="2400" b="1" dirty="0"/>
              <a:t>UVA Medical Center:</a:t>
            </a:r>
            <a:r>
              <a:rPr lang="en-US" sz="2000" b="1"/>
              <a:t/>
            </a:r>
            <a:br>
              <a:rPr lang="en-US" sz="2000" b="1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" y="3409949"/>
            <a:ext cx="9143999" cy="584825"/>
          </a:xfrm>
        </p:spPr>
        <p:txBody>
          <a:bodyPr/>
          <a:lstStyle/>
          <a:p>
            <a:r>
              <a:rPr lang="en-US" sz="2400" dirty="0" smtClean="0"/>
              <a:t>Virginia Society for PeriAnesthesia Nursing</a:t>
            </a:r>
          </a:p>
          <a:p>
            <a:endParaRPr lang="en-US" sz="2400" dirty="0" smtClean="0"/>
          </a:p>
          <a:p>
            <a:r>
              <a:rPr lang="en-US" dirty="0"/>
              <a:t>Bethany Sarosiek, RN, MSN, MPH, CNL </a:t>
            </a:r>
          </a:p>
          <a:p>
            <a:endParaRPr lang="en-US" i="1" dirty="0" smtClean="0"/>
          </a:p>
          <a:p>
            <a:r>
              <a:rPr lang="en-US" i="1" dirty="0" smtClean="0"/>
              <a:t>September 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-413657" y="843148"/>
          <a:ext cx="9470571" cy="524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85113"/>
            <a:ext cx="9144000" cy="772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085113"/>
            <a:ext cx="9144000" cy="772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0" y="700644"/>
          <a:ext cx="9067800" cy="534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leapfrog bann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23" y="6195278"/>
            <a:ext cx="1801994" cy="541920"/>
          </a:xfrm>
          <a:prstGeom prst="rect">
            <a:avLst/>
          </a:prstGeom>
        </p:spPr>
      </p:pic>
      <p:pic>
        <p:nvPicPr>
          <p:cNvPr id="6" name="Picture 5" descr="HSS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67" y="6198441"/>
            <a:ext cx="974236" cy="484513"/>
          </a:xfrm>
          <a:prstGeom prst="rect">
            <a:avLst/>
          </a:prstGeom>
        </p:spPr>
      </p:pic>
      <p:pic>
        <p:nvPicPr>
          <p:cNvPr id="7" name="Picture 6" descr="US news logo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 b="5589"/>
          <a:stretch/>
        </p:blipFill>
        <p:spPr>
          <a:xfrm>
            <a:off x="3677777" y="6246357"/>
            <a:ext cx="568478" cy="49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1694067"/>
          <a:ext cx="8795939" cy="47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634" y="1047736"/>
            <a:ext cx="847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62F3E"/>
                </a:solidFill>
                <a:latin typeface="Franklin Gothic Book" panose="020B0503020102020204" pitchFamily="34" charset="0"/>
              </a:rPr>
              <a:t>Colorectal LOS Relative to Medical Center </a:t>
            </a:r>
            <a:endParaRPr lang="en-US" sz="3600" dirty="0">
              <a:solidFill>
                <a:srgbClr val="262F3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1 at 5.05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2220" r="36765" b="74330"/>
          <a:stretch/>
        </p:blipFill>
        <p:spPr>
          <a:xfrm>
            <a:off x="440835" y="1314979"/>
            <a:ext cx="8312970" cy="11470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07343" y="5178521"/>
            <a:ext cx="1162582" cy="1656901"/>
            <a:chOff x="5107343" y="5067285"/>
            <a:chExt cx="1162582" cy="165690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688634" y="5067285"/>
              <a:ext cx="550" cy="69047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7343" y="5590114"/>
              <a:ext cx="1162582" cy="1134072"/>
            </a:xfrm>
            <a:prstGeom prst="rect">
              <a:avLst/>
            </a:prstGeom>
          </p:spPr>
        </p:pic>
      </p:grpSp>
      <p:pic>
        <p:nvPicPr>
          <p:cNvPr id="9" name="Picture 8" descr="colorectal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" y="2555606"/>
            <a:ext cx="8796528" cy="2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4673" y="2950674"/>
            <a:ext cx="7003628" cy="482731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>
                <a:latin typeface="Franklin Gothic Book" panose="020B0503020102020204" pitchFamily="34" charset="0"/>
              </a:rPr>
              <a:t>   So what did we do?</a:t>
            </a:r>
          </a:p>
        </p:txBody>
      </p:sp>
    </p:spTree>
    <p:extLst>
      <p:ext uri="{BB962C8B-B14F-4D97-AF65-F5344CB8AC3E}">
        <p14:creationId xmlns:p14="http://schemas.microsoft.com/office/powerpoint/2010/main" val="152879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1831" y="2594028"/>
            <a:ext cx="2522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Surgery Handbooks</a:t>
            </a:r>
          </a:p>
          <a:p>
            <a:endParaRPr lang="en-US" dirty="0">
              <a:solidFill>
                <a:srgbClr val="E57228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14548" r="62025" b="14978"/>
          <a:stretch/>
        </p:blipFill>
        <p:spPr bwMode="auto">
          <a:xfrm>
            <a:off x="6096000" y="3133198"/>
            <a:ext cx="2836470" cy="320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41553" y="2713692"/>
            <a:ext cx="2522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Checklists</a:t>
            </a:r>
          </a:p>
          <a:p>
            <a:endParaRPr lang="en-US" dirty="0">
              <a:solidFill>
                <a:srgbClr val="E5722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7666" y="3959379"/>
            <a:ext cx="2522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UVA ERAS App</a:t>
            </a:r>
          </a:p>
          <a:p>
            <a:pPr algn="ctr"/>
            <a:endParaRPr lang="en-US" dirty="0">
              <a:solidFill>
                <a:srgbClr val="E57228"/>
              </a:solidFill>
            </a:endParaRPr>
          </a:p>
        </p:txBody>
      </p:sp>
      <p:pic>
        <p:nvPicPr>
          <p:cNvPr id="13" name="Picture 12" descr="ERAS App Icon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0" b="38336"/>
          <a:stretch/>
        </p:blipFill>
        <p:spPr>
          <a:xfrm>
            <a:off x="3913219" y="4291519"/>
            <a:ext cx="1431322" cy="1378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09" y="3024865"/>
            <a:ext cx="2742051" cy="3562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1. Patient owns their care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2934" y="2590800"/>
            <a:ext cx="7749048" cy="91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57228"/>
              </a:solidFill>
              <a:latin typeface="Calibri"/>
            </a:endParaRPr>
          </a:p>
        </p:txBody>
      </p:sp>
      <p:pic>
        <p:nvPicPr>
          <p:cNvPr id="4" name="Picture 2" descr="C:\Users\bmc2qx\Dropbox\ERAS Shutterstock Photos\gatorade 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13818"/>
          <a:stretch/>
        </p:blipFill>
        <p:spPr bwMode="auto">
          <a:xfrm>
            <a:off x="6289706" y="4325501"/>
            <a:ext cx="2301411" cy="19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2. Fluid Management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Hydration before surgery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88620" indent="-342900"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Preventing tissue catabolism and dehydration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Decreasing the stress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Decreasing patient anxiety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2934" y="2590800"/>
            <a:ext cx="7749048" cy="91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E57228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r="1311"/>
          <a:stretch/>
        </p:blipFill>
        <p:spPr bwMode="auto">
          <a:xfrm>
            <a:off x="5352403" y="5193093"/>
            <a:ext cx="3630304" cy="152970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http://www.masimo.com/images/pvi/pvi_ma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78" y="138879"/>
            <a:ext cx="3276600" cy="1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2. Fluid Management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39078" y="2736324"/>
            <a:ext cx="7003628" cy="482731"/>
          </a:xfrm>
        </p:spPr>
        <p:txBody>
          <a:bodyPr/>
          <a:lstStyle/>
          <a:p>
            <a:r>
              <a:rPr lang="en-US" dirty="0" smtClean="0"/>
              <a:t>Goal directed fluid therapy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en-US" sz="2000" i="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285750" indent="-28575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Preoperative IV in SAS – saline locked</a:t>
            </a:r>
          </a:p>
          <a:p>
            <a:pPr marL="285750" indent="-28575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Intraoperative fluid algorithm</a:t>
            </a:r>
          </a:p>
          <a:p>
            <a:pPr marL="285750" indent="-28575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Vasopressors for hypotension</a:t>
            </a:r>
          </a:p>
          <a:p>
            <a:endParaRPr lang="en-US" sz="2000" i="0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strategies fail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 fluid overload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3. Multimodal Analgesia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39078" y="2843796"/>
            <a:ext cx="6912822" cy="369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Preoperative</a:t>
            </a:r>
            <a:r>
              <a:rPr lang="en-US" sz="20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multimodal cocktail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Intrathecal spinal – </a:t>
            </a:r>
            <a:r>
              <a:rPr lang="en-US" sz="1800" dirty="0" err="1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Duramorph</a:t>
            </a:r>
            <a:r>
              <a:rPr lang="en-US" sz="180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Hyperbaric Bupivacaine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Intraoperative: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ketamine &amp; </a:t>
            </a:r>
            <a:r>
              <a:rPr lang="en-US" sz="18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lidocaine </a:t>
            </a:r>
            <a:endParaRPr lang="en-US" sz="1800" dirty="0" smtClean="0">
              <a:solidFill>
                <a:srgbClr val="222C4B"/>
              </a:solidFill>
              <a:uFill>
                <a:solidFill>
                  <a:srgbClr val="E47100"/>
                </a:solidFill>
              </a:u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Surgeon- or anesthesia-administered liposomal bupivacaine</a:t>
            </a:r>
            <a:endParaRPr lang="en-US" sz="1800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Postoperative: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</a:t>
            </a:r>
            <a:r>
              <a:rPr lang="en-US" sz="180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acetaminophen, lidocaine and ketamine </a:t>
            </a:r>
            <a:endParaRPr lang="en-US" sz="1800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</a:t>
            </a:r>
            <a:r>
              <a:rPr lang="en-US" sz="180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acetaminophen, celecoxib, and gabapentin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 options</a:t>
            </a:r>
            <a:endParaRPr lang="en-US" sz="1700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700" dirty="0" smtClean="0">
              <a:solidFill>
                <a:srgbClr val="222C4B"/>
              </a:solidFill>
              <a:uFill>
                <a:solidFill>
                  <a:srgbClr val="E47100"/>
                </a:solidFill>
              </a:u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700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700" dirty="0" smtClean="0">
              <a:solidFill>
                <a:srgbClr val="222C4B"/>
              </a:solidFill>
              <a:uFill>
                <a:solidFill>
                  <a:srgbClr val="E47100"/>
                </a:solidFill>
              </a:u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700" dirty="0">
              <a:solidFill>
                <a:srgbClr val="222C4B"/>
              </a:solidFill>
              <a:uFill>
                <a:solidFill>
                  <a:srgbClr val="E47100"/>
                </a:solidFill>
              </a:u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4. Early Ambulation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04888" y="2843796"/>
            <a:ext cx="8139112" cy="28434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bowel motility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postoperative respiratory and other complications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removal of tubes and drains to encourage</a:t>
            </a:r>
          </a:p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177418" y="3977199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i="0" kern="1200" cap="none" baseline="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endParaRPr lang="en-US" dirty="0">
              <a:solidFill>
                <a:srgbClr val="E5722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92" y="4167325"/>
            <a:ext cx="4467842" cy="20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anose="020B0703020102020204" pitchFamily="34" charset="0"/>
              </a:rPr>
              <a:t>Objectives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/>
              <a:t>Provide background and rationale behind ERAS implementation at UVA medical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/>
              <a:t>Share outcomes and experiences in program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/>
              <a:t>Describe the key steps for implementation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 smtClean="0"/>
              <a:t>Review barriers to implementation and suggestions for overcoming</a:t>
            </a:r>
            <a:endParaRPr lang="en-US" i="0" dirty="0"/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5. Early </a:t>
            </a:r>
            <a:r>
              <a:rPr lang="en-US" dirty="0" smtClean="0">
                <a:latin typeface="Franklin Gothic Book" panose="020B0503020102020204" pitchFamily="34" charset="0"/>
              </a:rPr>
              <a:t>Feeding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6999" y="2857466"/>
            <a:ext cx="8139112" cy="28434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Stimulates intestinal motility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Encourages hydration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Eliminates need for IV fluids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8" y="3960840"/>
            <a:ext cx="4068825" cy="27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4673" y="2950674"/>
            <a:ext cx="7003628" cy="482731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latin typeface="Franklin Gothic Book" panose="020B0503020102020204" pitchFamily="34" charset="0"/>
              </a:rPr>
              <a:t>   So is it applicable outside of colorectal surgery?</a:t>
            </a:r>
            <a:endParaRPr lang="en-US" sz="3600" b="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9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1600200"/>
            <a:ext cx="7757961" cy="533400"/>
          </a:xfrm>
        </p:spPr>
        <p:txBody>
          <a:bodyPr>
            <a:noAutofit/>
          </a:bodyPr>
          <a:lstStyle/>
          <a:p>
            <a:pPr marL="0" indent="0" algn="l">
              <a:buNone/>
              <a:defRPr lang="en-US" sz="2400" b="0" i="0" u="none" strike="noStrike" kern="1200" spc="0" baseline="0" dirty="0" smtClean="0">
                <a:solidFill>
                  <a:srgbClr val="506E94"/>
                </a:solidFill>
                <a:latin typeface="Verdana"/>
                <a:ea typeface="+mj-ea"/>
                <a:cs typeface="+mj-cs"/>
              </a:defRP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erdana"/>
                <a:ea typeface="+mj-ea"/>
                <a:cs typeface="+mj-cs"/>
              </a:rPr>
              <a:t>ERAS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Verdana"/>
                <a:ea typeface="+mj-ea"/>
                <a:cs typeface="+mj-cs"/>
              </a:rPr>
              <a:t>Expansion Timeline to Date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Verdana"/>
              <a:ea typeface="+mj-ea"/>
              <a:cs typeface="+mj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2372" y="4516570"/>
            <a:ext cx="8980508" cy="319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056567">
            <a:off x="-14276" y="4727033"/>
            <a:ext cx="64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056567">
            <a:off x="1220182" y="4717798"/>
            <a:ext cx="64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056567">
            <a:off x="2381932" y="4711048"/>
            <a:ext cx="64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056567">
            <a:off x="3526188" y="4710564"/>
            <a:ext cx="64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056567">
            <a:off x="4884480" y="4727034"/>
            <a:ext cx="64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056567">
            <a:off x="6092085" y="4727033"/>
            <a:ext cx="64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31657" y="3667202"/>
            <a:ext cx="339973" cy="6927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458" y="3016253"/>
            <a:ext cx="154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Colorectal  </a:t>
            </a:r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Aug </a:t>
            </a:r>
            <a:r>
              <a:rPr lang="en-US" sz="1400" dirty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</a:p>
        </p:txBody>
      </p:sp>
      <p:sp>
        <p:nvSpPr>
          <p:cNvPr id="18" name="Down Arrow 17"/>
          <p:cNvSpPr/>
          <p:nvPr/>
        </p:nvSpPr>
        <p:spPr>
          <a:xfrm rot="10800000">
            <a:off x="3069216" y="4677724"/>
            <a:ext cx="339973" cy="13075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5232" y="6026389"/>
            <a:ext cx="154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GYN      Mar 2015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347106" y="3254459"/>
            <a:ext cx="339973" cy="11724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4057" y="2279774"/>
            <a:ext cx="220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Thoracic </a:t>
            </a:r>
            <a:endParaRPr lang="en-US" sz="1400" dirty="0" smtClean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</a:p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Obstetrics </a:t>
            </a:r>
          </a:p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 </a:t>
            </a:r>
            <a:r>
              <a:rPr lang="en-US" sz="1400" dirty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</p:txBody>
      </p:sp>
      <p:sp>
        <p:nvSpPr>
          <p:cNvPr id="22" name="Down Arrow 21"/>
          <p:cNvSpPr/>
          <p:nvPr/>
        </p:nvSpPr>
        <p:spPr>
          <a:xfrm rot="10800000">
            <a:off x="4639489" y="4677723"/>
            <a:ext cx="339973" cy="9391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9525" y="5690552"/>
            <a:ext cx="154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Whipple      Dec 2016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802549" y="3745522"/>
            <a:ext cx="339973" cy="6927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8602" y="3133159"/>
            <a:ext cx="200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Ortho Joints              Oct </a:t>
            </a:r>
            <a:r>
              <a:rPr lang="en-US" sz="1400" dirty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sp>
        <p:nvSpPr>
          <p:cNvPr id="26" name="Down Arrow 25"/>
          <p:cNvSpPr/>
          <p:nvPr/>
        </p:nvSpPr>
        <p:spPr>
          <a:xfrm rot="10800000">
            <a:off x="6743497" y="4761383"/>
            <a:ext cx="339973" cy="12601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1123" y="6021554"/>
            <a:ext cx="1904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Donor Nephrectomy TXP     Apr 2018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024685" y="2978108"/>
            <a:ext cx="339973" cy="14092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6519" y="2410045"/>
            <a:ext cx="154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Cardiac       Oct 2018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056567">
            <a:off x="7395949" y="4769348"/>
            <a:ext cx="64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62704" y="3157650"/>
            <a:ext cx="154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Bariatric      June 2019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8165903" y="3716905"/>
            <a:ext cx="339973" cy="6927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0800000">
            <a:off x="8075405" y="4657927"/>
            <a:ext cx="339973" cy="658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2206" y="5397954"/>
            <a:ext cx="154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3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HPB      May 2019</a:t>
            </a:r>
            <a:endParaRPr lang="en-US" sz="1400" dirty="0">
              <a:solidFill>
                <a:srgbClr val="0F3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8058" y="1054431"/>
            <a:ext cx="8305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E57228"/>
                </a:solidFill>
                <a:latin typeface="Franklin Gothic Book" panose="020B0503020102020204" pitchFamily="34" charset="0"/>
                <a:cs typeface="Verdana"/>
              </a:rPr>
              <a:t>Thoracic ERAS - Pain Management </a:t>
            </a:r>
          </a:p>
          <a:p>
            <a:r>
              <a:rPr lang="en-US" sz="3600" dirty="0" smtClean="0">
                <a:solidFill>
                  <a:srgbClr val="E57228"/>
                </a:solidFill>
                <a:latin typeface="Franklin Gothic Book" panose="020B0503020102020204" pitchFamily="34" charset="0"/>
                <a:cs typeface="Verdana"/>
              </a:rPr>
              <a:t>and </a:t>
            </a:r>
            <a:r>
              <a:rPr lang="en-US" sz="3600" dirty="0">
                <a:solidFill>
                  <a:srgbClr val="E57228"/>
                </a:solidFill>
                <a:latin typeface="Franklin Gothic Book" panose="020B0503020102020204" pitchFamily="34" charset="0"/>
                <a:cs typeface="Verdana"/>
              </a:rPr>
              <a:t>Opioid Use</a:t>
            </a:r>
          </a:p>
          <a:p>
            <a:r>
              <a:rPr lang="en-US" sz="2400" dirty="0" smtClean="0">
                <a:solidFill>
                  <a:srgbClr val="262F3E">
                    <a:lumMod val="75000"/>
                    <a:lumOff val="25000"/>
                  </a:srgbClr>
                </a:solidFill>
                <a:latin typeface="Franklin Gothic Book" panose="020B0503020102020204" pitchFamily="34" charset="0"/>
                <a:cs typeface="Verdana"/>
              </a:rPr>
              <a:t> </a:t>
            </a:r>
            <a:endParaRPr lang="en-US" sz="2400" dirty="0">
              <a:solidFill>
                <a:srgbClr val="262F3E">
                  <a:lumMod val="75000"/>
                  <a:lumOff val="25000"/>
                </a:srgbClr>
              </a:solidFill>
              <a:latin typeface="Franklin Gothic Book" panose="020B0503020102020204" pitchFamily="34" charset="0"/>
              <a:cs typeface="Verdana"/>
            </a:endParaRPr>
          </a:p>
        </p:txBody>
      </p:sp>
      <p:graphicFrame>
        <p:nvGraphicFramePr>
          <p:cNvPr id="21" name="Content Placeholder 5" descr="Clustered column chart representing&#10;3 series combination chart for 4 categories"/>
          <p:cNvGraphicFramePr>
            <a:graphicFrameLocks/>
          </p:cNvGraphicFramePr>
          <p:nvPr>
            <p:extLst/>
          </p:nvPr>
        </p:nvGraphicFramePr>
        <p:xfrm>
          <a:off x="26555" y="2497872"/>
          <a:ext cx="2938587" cy="375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5" descr="Clustered column chart representing&#10;3 series combination chart for 4 categories"/>
          <p:cNvGraphicFramePr>
            <a:graphicFrameLocks/>
          </p:cNvGraphicFramePr>
          <p:nvPr>
            <p:extLst/>
          </p:nvPr>
        </p:nvGraphicFramePr>
        <p:xfrm>
          <a:off x="2876365" y="2497872"/>
          <a:ext cx="6010183" cy="375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699" y="6129867"/>
            <a:ext cx="4464519" cy="5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20176"/>
            <a:ext cx="9144000" cy="43378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E5722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714" y="876301"/>
            <a:ext cx="8305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E57228"/>
                </a:solidFill>
                <a:latin typeface="Franklin Gothic Book" panose="020B0503020102020204" pitchFamily="34" charset="0"/>
                <a:cs typeface="Verdana"/>
              </a:rPr>
              <a:t>Ortho ERAS - Length of Stay</a:t>
            </a:r>
            <a:endParaRPr lang="en-US" sz="3600" dirty="0">
              <a:solidFill>
                <a:srgbClr val="E57228"/>
              </a:solidFill>
              <a:latin typeface="Franklin Gothic Book" panose="020B0503020102020204" pitchFamily="34" charset="0"/>
              <a:cs typeface="Verdana"/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1714" y="1714833"/>
          <a:ext cx="5804914" cy="225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/>
          </p:nvPr>
        </p:nvGraphicFramePr>
        <p:xfrm>
          <a:off x="3075413" y="4323977"/>
          <a:ext cx="5804914" cy="225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25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0176"/>
            <a:ext cx="9144000" cy="43378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E57228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714" y="1295401"/>
            <a:ext cx="8305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E57228"/>
                </a:solidFill>
                <a:latin typeface="Franklin Gothic Book" panose="020B0503020102020204" pitchFamily="34" charset="0"/>
                <a:cs typeface="Verdana"/>
              </a:rPr>
              <a:t>Whipple ERAS - Pain Management </a:t>
            </a:r>
            <a:endParaRPr lang="en-US" sz="3600" dirty="0">
              <a:solidFill>
                <a:srgbClr val="E57228"/>
              </a:solidFill>
              <a:latin typeface="Franklin Gothic Book" panose="020B0503020102020204" pitchFamily="34" charset="0"/>
              <a:cs typeface="Verdana"/>
            </a:endParaRPr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381403" y="2133601"/>
          <a:ext cx="8213069" cy="442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7860" y="1295401"/>
            <a:ext cx="8305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E57228"/>
                </a:solidFill>
                <a:latin typeface="Franklin Gothic Book" panose="020B0503020102020204" pitchFamily="34" charset="0"/>
                <a:cs typeface="Verdana"/>
              </a:rPr>
              <a:t>Cardiac ERAS - Prehabilitation</a:t>
            </a:r>
            <a:endParaRPr lang="en-US" sz="3600" dirty="0">
              <a:solidFill>
                <a:srgbClr val="E57228"/>
              </a:solidFill>
              <a:latin typeface="Franklin Gothic Book" panose="020B0503020102020204" pitchFamily="34" charset="0"/>
              <a:cs typeface="Verdana"/>
            </a:endParaRPr>
          </a:p>
          <a:p>
            <a:r>
              <a:rPr lang="en-US" sz="2400" dirty="0" smtClean="0">
                <a:solidFill>
                  <a:srgbClr val="262F3E">
                    <a:lumMod val="75000"/>
                    <a:lumOff val="25000"/>
                  </a:srgbClr>
                </a:solidFill>
                <a:latin typeface="Franklin Gothic Book" panose="020B0503020102020204" pitchFamily="34" charset="0"/>
                <a:cs typeface="Verdana"/>
              </a:rPr>
              <a:t> </a:t>
            </a:r>
            <a:endParaRPr lang="en-US" sz="2400" dirty="0">
              <a:solidFill>
                <a:srgbClr val="262F3E">
                  <a:lumMod val="75000"/>
                  <a:lumOff val="25000"/>
                </a:srgbClr>
              </a:solidFill>
              <a:latin typeface="Franklin Gothic Book" panose="020B0503020102020204" pitchFamily="34" charset="0"/>
              <a:cs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24395" y="2339439"/>
          <a:ext cx="7652730" cy="326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910"/>
                <a:gridCol w="2550910"/>
                <a:gridCol w="2550910"/>
              </a:tblGrid>
              <a:tr h="654038"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Pts with walk test 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Q1-2 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Pts seen by PT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Q1 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7144" marR="7144" marT="7144" marB="0" anchor="b"/>
                </a:tc>
              </a:tr>
              <a:tr h="52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144" marR="7144" marT="7144" marB="0" anchor="b"/>
                </a:tc>
              </a:tr>
              <a:tr h="52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LOS Surgery to D/C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7.4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8.1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7144" marR="7144" marT="7144" marB="0" anchor="b"/>
                </a:tc>
              </a:tr>
              <a:tr h="52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D/C to Extended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52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Readmitted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52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Mortality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5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4673" y="2950674"/>
            <a:ext cx="7003628" cy="482731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latin typeface="Franklin Gothic Book" panose="020B0503020102020204" pitchFamily="34" charset="0"/>
              </a:rPr>
              <a:t>   So how did we do it at UVA?</a:t>
            </a:r>
            <a:endParaRPr lang="en-US" sz="3600" b="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42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7"/>
            <a:ext cx="560717" cy="6848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8" y="62434"/>
            <a:ext cx="1811731" cy="2741024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/>
          </p:nvPr>
        </p:nvGraphicFramePr>
        <p:xfrm>
          <a:off x="1360714" y="2353417"/>
          <a:ext cx="7630886" cy="415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553273"/>
              </p:ext>
            </p:extLst>
          </p:nvPr>
        </p:nvGraphicFramePr>
        <p:xfrm>
          <a:off x="2188028" y="9583"/>
          <a:ext cx="66675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356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90145" y="1128841"/>
            <a:ext cx="8359718" cy="424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cap="all" dirty="0">
                <a:solidFill>
                  <a:srgbClr val="222C4B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KOTTER’S CHANGE THEORY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9214" y="2968979"/>
            <a:ext cx="2015874" cy="17670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6431220" y="2394308"/>
            <a:ext cx="1500072" cy="17670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196346"/>
              </p:ext>
            </p:extLst>
          </p:nvPr>
        </p:nvGraphicFramePr>
        <p:xfrm>
          <a:off x="729341" y="1718184"/>
          <a:ext cx="8020522" cy="426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85113"/>
            <a:ext cx="9144000" cy="772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2507226"/>
            <a:ext cx="7696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3200" dirty="0">
                <a:solidFill>
                  <a:srgbClr val="FFFFFF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we don’t change our direction, we’re likely to end up where we’re headed.”</a:t>
            </a:r>
          </a:p>
          <a:p>
            <a:endParaRPr lang="en-U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Urgency and Build Coalitions</a:t>
            </a:r>
            <a:endParaRPr lang="en-US" sz="3600" dirty="0"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9029" y="3309257"/>
            <a:ext cx="8139112" cy="28434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What’s the point: data and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Asking Three Questions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68585" y="3088724"/>
            <a:ext cx="4098472" cy="2775857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4400"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What are we </a:t>
            </a:r>
            <a:r>
              <a:rPr lang="en-US" i="1" dirty="0">
                <a:solidFill>
                  <a:prstClr val="white"/>
                </a:solidFill>
              </a:rPr>
              <a:t>currently</a:t>
            </a:r>
            <a:r>
              <a:rPr lang="en-US" dirty="0">
                <a:solidFill>
                  <a:prstClr val="white"/>
                </a:solidFill>
              </a:rPr>
              <a:t> doing</a:t>
            </a:r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65346" y="3309257"/>
            <a:ext cx="4098472" cy="2775857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4400"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What are we </a:t>
            </a:r>
            <a:r>
              <a:rPr lang="en-US" i="1" dirty="0">
                <a:solidFill>
                  <a:prstClr val="white"/>
                </a:solidFill>
              </a:rPr>
              <a:t>currently</a:t>
            </a:r>
            <a:r>
              <a:rPr lang="en-US" dirty="0">
                <a:solidFill>
                  <a:prstClr val="white"/>
                </a:solidFill>
              </a:rPr>
              <a:t> doing?</a:t>
            </a:r>
          </a:p>
          <a:p>
            <a:pPr marL="342900" indent="-342900" algn="ctr" defTabSz="914400"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What </a:t>
            </a:r>
            <a:r>
              <a:rPr lang="en-US" i="1" dirty="0">
                <a:solidFill>
                  <a:prstClr val="white"/>
                </a:solidFill>
              </a:rPr>
              <a:t>should</a:t>
            </a:r>
            <a:r>
              <a:rPr lang="en-US" dirty="0">
                <a:solidFill>
                  <a:prstClr val="white"/>
                </a:solidFill>
              </a:rPr>
              <a:t> we be doing</a:t>
            </a:r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898" y="3529790"/>
            <a:ext cx="4098472" cy="2775857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4400"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What are we </a:t>
            </a:r>
            <a:r>
              <a:rPr lang="en-US" i="1" dirty="0">
                <a:solidFill>
                  <a:prstClr val="white"/>
                </a:solidFill>
              </a:rPr>
              <a:t>currently</a:t>
            </a:r>
            <a:r>
              <a:rPr lang="en-US" dirty="0">
                <a:solidFill>
                  <a:prstClr val="white"/>
                </a:solidFill>
              </a:rPr>
              <a:t> doing?</a:t>
            </a:r>
          </a:p>
          <a:p>
            <a:pPr marL="342900" indent="-342900" algn="ctr" defTabSz="914400"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What </a:t>
            </a:r>
            <a:r>
              <a:rPr lang="en-US" i="1" dirty="0">
                <a:solidFill>
                  <a:prstClr val="white"/>
                </a:solidFill>
              </a:rPr>
              <a:t>should</a:t>
            </a:r>
            <a:r>
              <a:rPr lang="en-US" dirty="0">
                <a:solidFill>
                  <a:prstClr val="white"/>
                </a:solidFill>
              </a:rPr>
              <a:t> we be doing?</a:t>
            </a:r>
          </a:p>
          <a:p>
            <a:pPr marL="342900" indent="-342900" algn="ctr" defTabSz="914400"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What do we </a:t>
            </a:r>
            <a:r>
              <a:rPr lang="en-US" i="1" dirty="0">
                <a:solidFill>
                  <a:prstClr val="white"/>
                </a:solidFill>
              </a:rPr>
              <a:t>want</a:t>
            </a:r>
            <a:r>
              <a:rPr lang="en-US" dirty="0">
                <a:solidFill>
                  <a:prstClr val="white"/>
                </a:solidFill>
              </a:rPr>
              <a:t> to be doing?</a:t>
            </a:r>
          </a:p>
        </p:txBody>
      </p:sp>
    </p:spTree>
    <p:extLst>
      <p:ext uri="{BB962C8B-B14F-4D97-AF65-F5344CB8AC3E}">
        <p14:creationId xmlns:p14="http://schemas.microsoft.com/office/powerpoint/2010/main" val="42240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457200" y="2149231"/>
            <a:ext cx="8229600" cy="3976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0758" y="0"/>
            <a:ext cx="7976906" cy="1577314"/>
            <a:chOff x="124105" y="2557902"/>
            <a:chExt cx="7976906" cy="1577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105" y="2557902"/>
              <a:ext cx="7922615" cy="11318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24600"/>
            <a:stretch/>
          </p:blipFill>
          <p:spPr>
            <a:xfrm>
              <a:off x="1042986" y="3704305"/>
              <a:ext cx="7058025" cy="4309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1" r="-24543"/>
          <a:stretch/>
        </p:blipFill>
        <p:spPr>
          <a:xfrm>
            <a:off x="4447894" y="4568114"/>
            <a:ext cx="5835461" cy="1990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89" y="3598380"/>
            <a:ext cx="5626249" cy="14320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2761"/>
            <a:ext cx="9144000" cy="2622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99" y="4961965"/>
            <a:ext cx="7505700" cy="1704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750" y="1567064"/>
            <a:ext cx="6943725" cy="2276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45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idx="4294967295"/>
          </p:nvPr>
        </p:nvSpPr>
        <p:spPr>
          <a:xfrm>
            <a:off x="522514" y="2259968"/>
            <a:ext cx="8229600" cy="441941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/>
            <a:r>
              <a:rPr lang="en-US" sz="2600" b="1" dirty="0">
                <a:latin typeface="Franklin Gothic Book" panose="020B0503020102020204" pitchFamily="34" charset="0"/>
              </a:rPr>
              <a:t>Drive buy-in through hands-on participation</a:t>
            </a:r>
          </a:p>
          <a:p>
            <a:pPr lvl="1"/>
            <a:endParaRPr lang="en-US" sz="2300" dirty="0">
              <a:latin typeface="Franklin Gothic Book" panose="020B0503020102020204" pitchFamily="34" charset="0"/>
            </a:endParaRPr>
          </a:p>
          <a:p>
            <a:pPr lvl="1"/>
            <a:r>
              <a:rPr lang="en-US" sz="2300" dirty="0">
                <a:latin typeface="Franklin Gothic Book" panose="020B0503020102020204" pitchFamily="34" charset="0"/>
              </a:rPr>
              <a:t>Core Team Champions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Surgeon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Anesthesia 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Nursing</a:t>
            </a:r>
          </a:p>
          <a:p>
            <a:pPr lvl="1"/>
            <a:endParaRPr lang="en-US" sz="2300" dirty="0">
              <a:latin typeface="Franklin Gothic Book" panose="020B0503020102020204" pitchFamily="34" charset="0"/>
            </a:endParaRPr>
          </a:p>
          <a:p>
            <a:pPr lvl="1"/>
            <a:r>
              <a:rPr lang="en-US" sz="2300" dirty="0">
                <a:latin typeface="Franklin Gothic Book" panose="020B0503020102020204" pitchFamily="34" charset="0"/>
              </a:rPr>
              <a:t>Partners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Pharmacy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Pain management 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Participating staff from clinic, </a:t>
            </a:r>
            <a:r>
              <a:rPr lang="en-US" sz="2300" dirty="0" err="1">
                <a:latin typeface="Franklin Gothic Book" panose="020B0503020102020204" pitchFamily="34" charset="0"/>
              </a:rPr>
              <a:t>preop</a:t>
            </a:r>
            <a:r>
              <a:rPr lang="en-US" sz="2300" dirty="0">
                <a:latin typeface="Franklin Gothic Book" panose="020B0503020102020204" pitchFamily="34" charset="0"/>
              </a:rPr>
              <a:t>, OR, PACU, postop floors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Nursing and pharmacy </a:t>
            </a:r>
            <a:r>
              <a:rPr lang="en-US" sz="2300" dirty="0" err="1">
                <a:latin typeface="Franklin Gothic Book" panose="020B0503020102020204" pitchFamily="34" charset="0"/>
              </a:rPr>
              <a:t>informaticists</a:t>
            </a:r>
            <a:endParaRPr lang="en-US" sz="2300" dirty="0">
              <a:latin typeface="Franklin Gothic Book" panose="020B0503020102020204" pitchFamily="34" charset="0"/>
            </a:endParaRP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Registered Dieticians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PT, OT, and other support staff</a:t>
            </a:r>
          </a:p>
          <a:p>
            <a:pPr lvl="2"/>
            <a:r>
              <a:rPr lang="en-US" sz="2300" dirty="0">
                <a:latin typeface="Franklin Gothic Book" panose="020B0503020102020204" pitchFamily="34" charset="0"/>
              </a:rPr>
              <a:t>Managers/administrators from all involved </a:t>
            </a:r>
            <a:r>
              <a:rPr lang="en-US" sz="2300" dirty="0" smtClean="0">
                <a:latin typeface="Franklin Gothic Book" panose="020B0503020102020204" pitchFamily="34" charset="0"/>
              </a:rPr>
              <a:t>units</a:t>
            </a:r>
            <a:endParaRPr lang="en-US" sz="2300" dirty="0">
              <a:latin typeface="Franklin Gothic Book" panose="020B05030201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95360" y="3430603"/>
            <a:ext cx="609600" cy="1219200"/>
            <a:chOff x="3505200" y="4191000"/>
            <a:chExt cx="609600" cy="1219200"/>
          </a:xfrm>
          <a:solidFill>
            <a:schemeClr val="accent1"/>
          </a:solidFill>
        </p:grpSpPr>
        <p:sp>
          <p:nvSpPr>
            <p:cNvPr id="30" name="Flowchart: Connector 42"/>
            <p:cNvSpPr/>
            <p:nvPr/>
          </p:nvSpPr>
          <p:spPr>
            <a:xfrm>
              <a:off x="3657600" y="4191000"/>
              <a:ext cx="304800" cy="263769"/>
            </a:xfrm>
            <a:prstGeom prst="flowChartConnector">
              <a:avLst/>
            </a:prstGeom>
            <a:grp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3505200" y="4476394"/>
              <a:ext cx="609600" cy="738554"/>
            </a:xfrm>
            <a:prstGeom prst="triangle">
              <a:avLst/>
            </a:prstGeom>
            <a:grp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5"/>
            </p:cNvCxnSpPr>
            <p:nvPr/>
          </p:nvCxnSpPr>
          <p:spPr>
            <a:xfrm flipV="1">
              <a:off x="3962400" y="4642850"/>
              <a:ext cx="152400" cy="202821"/>
            </a:xfrm>
            <a:prstGeom prst="line">
              <a:avLst/>
            </a:prstGeom>
            <a:grp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Straight Connector 32"/>
            <p:cNvCxnSpPr>
              <a:stCxn id="31" idx="1"/>
            </p:cNvCxnSpPr>
            <p:nvPr/>
          </p:nvCxnSpPr>
          <p:spPr>
            <a:xfrm flipH="1" flipV="1">
              <a:off x="3505200" y="4642850"/>
              <a:ext cx="152400" cy="202821"/>
            </a:xfrm>
            <a:prstGeom prst="line">
              <a:avLst/>
            </a:prstGeom>
            <a:grp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3657600" y="5214948"/>
              <a:ext cx="0" cy="195252"/>
            </a:xfrm>
            <a:prstGeom prst="line">
              <a:avLst/>
            </a:prstGeom>
            <a:grp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962400" y="5214948"/>
              <a:ext cx="0" cy="195252"/>
            </a:xfrm>
            <a:prstGeom prst="line">
              <a:avLst/>
            </a:prstGeom>
            <a:grp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6" name="Group 35"/>
          <p:cNvGrpSpPr/>
          <p:nvPr/>
        </p:nvGrpSpPr>
        <p:grpSpPr>
          <a:xfrm>
            <a:off x="7800160" y="1876385"/>
            <a:ext cx="609600" cy="1219200"/>
            <a:chOff x="3505200" y="4191000"/>
            <a:chExt cx="609600" cy="1219200"/>
          </a:xfrm>
          <a:solidFill>
            <a:schemeClr val="accent1"/>
          </a:solidFill>
        </p:grpSpPr>
        <p:sp>
          <p:nvSpPr>
            <p:cNvPr id="37" name="Flowchart: Connector 49"/>
            <p:cNvSpPr/>
            <p:nvPr/>
          </p:nvSpPr>
          <p:spPr>
            <a:xfrm>
              <a:off x="3657600" y="4191000"/>
              <a:ext cx="304800" cy="263769"/>
            </a:xfrm>
            <a:prstGeom prst="flowChartConnector">
              <a:avLst/>
            </a:prstGeom>
            <a:grpFill/>
            <a:ln w="28575" cap="flat" cmpd="sng" algn="ctr">
              <a:solidFill>
                <a:schemeClr val="accent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3505200" y="4476394"/>
              <a:ext cx="609600" cy="738554"/>
            </a:xfrm>
            <a:prstGeom prst="triangl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5"/>
            </p:cNvCxnSpPr>
            <p:nvPr/>
          </p:nvCxnSpPr>
          <p:spPr>
            <a:xfrm flipV="1">
              <a:off x="3962400" y="4642850"/>
              <a:ext cx="152400" cy="202821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Straight Connector 39"/>
            <p:cNvCxnSpPr>
              <a:stCxn id="38" idx="1"/>
            </p:cNvCxnSpPr>
            <p:nvPr/>
          </p:nvCxnSpPr>
          <p:spPr>
            <a:xfrm flipH="1" flipV="1">
              <a:off x="3505200" y="4642850"/>
              <a:ext cx="152400" cy="202821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3657600" y="5214948"/>
              <a:ext cx="0" cy="195252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3962400" y="5214948"/>
              <a:ext cx="0" cy="195252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3" name="Group 42"/>
          <p:cNvGrpSpPr/>
          <p:nvPr/>
        </p:nvGrpSpPr>
        <p:grpSpPr>
          <a:xfrm>
            <a:off x="6842111" y="2114194"/>
            <a:ext cx="657687" cy="1180717"/>
            <a:chOff x="7439487" y="4594318"/>
            <a:chExt cx="507689" cy="1028646"/>
          </a:xfrm>
          <a:solidFill>
            <a:schemeClr val="accent1"/>
          </a:solidFill>
        </p:grpSpPr>
        <p:cxnSp>
          <p:nvCxnSpPr>
            <p:cNvPr id="44" name="Straight Connector 43"/>
            <p:cNvCxnSpPr/>
            <p:nvPr/>
          </p:nvCxnSpPr>
          <p:spPr>
            <a:xfrm>
              <a:off x="7696200" y="4772713"/>
              <a:ext cx="25710" cy="618670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7721910" y="5054462"/>
              <a:ext cx="135014" cy="87925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7543800" y="5054462"/>
              <a:ext cx="152400" cy="97626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Straight Connector 46"/>
            <p:cNvCxnSpPr/>
            <p:nvPr/>
          </p:nvCxnSpPr>
          <p:spPr>
            <a:xfrm flipH="1">
              <a:off x="7439487" y="5391383"/>
              <a:ext cx="256713" cy="207174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7721910" y="5366977"/>
              <a:ext cx="225266" cy="255987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9" name="Flowchart: Connector 56"/>
            <p:cNvSpPr/>
            <p:nvPr/>
          </p:nvSpPr>
          <p:spPr>
            <a:xfrm>
              <a:off x="7543800" y="4594318"/>
              <a:ext cx="304800" cy="263769"/>
            </a:xfrm>
            <a:prstGeom prst="flowChartConnector">
              <a:avLst/>
            </a:prstGeom>
            <a:grpFill/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 Placeholder 2"/>
          <p:cNvSpPr txBox="1">
            <a:spLocks/>
          </p:cNvSpPr>
          <p:nvPr/>
        </p:nvSpPr>
        <p:spPr>
          <a:xfrm>
            <a:off x="522514" y="1486285"/>
            <a:ext cx="8915400" cy="4245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i="0" u="heavy" kern="1200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0" u="none" dirty="0">
                <a:solidFill>
                  <a:schemeClr val="tx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Interdisciplinary Partnerships </a:t>
            </a:r>
          </a:p>
        </p:txBody>
      </p:sp>
    </p:spTree>
    <p:extLst>
      <p:ext uri="{BB962C8B-B14F-4D97-AF65-F5344CB8AC3E}">
        <p14:creationId xmlns:p14="http://schemas.microsoft.com/office/powerpoint/2010/main" val="2838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1654010"/>
            <a:ext cx="6280150" cy="879475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Define the Vision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676400" y="2633969"/>
            <a:ext cx="6096000" cy="4546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Leverage unit-based talent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Provide the WHY behind the WHAT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Don’t rush progress but don’t let it halt success</a:t>
            </a:r>
          </a:p>
          <a:p>
            <a:pPr algn="l"/>
            <a:endParaRPr lang="en-US" sz="2000" dirty="0">
              <a:solidFill>
                <a:srgbClr val="0F3B62">
                  <a:tint val="75000"/>
                </a:srgbClr>
              </a:solidFill>
            </a:endParaRPr>
          </a:p>
          <a:p>
            <a:pPr algn="l"/>
            <a:endParaRPr lang="en-US" sz="2000" dirty="0">
              <a:solidFill>
                <a:srgbClr val="0F3B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59214" y="2968979"/>
            <a:ext cx="2015874" cy="17670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6431220" y="2394308"/>
            <a:ext cx="1500072" cy="17670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476950"/>
              </p:ext>
            </p:extLst>
          </p:nvPr>
        </p:nvGraphicFramePr>
        <p:xfrm>
          <a:off x="729341" y="1718184"/>
          <a:ext cx="8020522" cy="426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390145" y="1128841"/>
            <a:ext cx="8359718" cy="424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cap="all" dirty="0">
                <a:solidFill>
                  <a:srgbClr val="222C4B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KOTTER’S CHANGE THEORY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85113"/>
            <a:ext cx="9144000" cy="772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idx="4294967295"/>
          </p:nvPr>
        </p:nvSpPr>
        <p:spPr>
          <a:xfrm>
            <a:off x="522514" y="2106073"/>
            <a:ext cx="8229600" cy="44194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1"/>
            <a:endParaRPr lang="en-US" sz="2300" dirty="0" smtClean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Core team </a:t>
            </a:r>
            <a:r>
              <a:rPr lang="en-US" dirty="0" smtClean="0">
                <a:latin typeface="Franklin Gothic Book" panose="020B0503020102020204" pitchFamily="34" charset="0"/>
              </a:rPr>
              <a:t>Champions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Structured education </a:t>
            </a:r>
            <a:r>
              <a:rPr lang="en-US" dirty="0" smtClean="0">
                <a:latin typeface="Franklin Gothic Book" panose="020B0503020102020204" pitchFamily="34" charset="0"/>
              </a:rPr>
              <a:t>sessions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Computer-based </a:t>
            </a:r>
            <a:r>
              <a:rPr lang="en-US" dirty="0" smtClean="0">
                <a:latin typeface="Franklin Gothic Book" panose="020B0503020102020204" pitchFamily="34" charset="0"/>
              </a:rPr>
              <a:t>learning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Emails, team huddles and staff meetings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Resource </a:t>
            </a:r>
            <a:r>
              <a:rPr lang="en-US" dirty="0" smtClean="0">
                <a:latin typeface="Franklin Gothic Book" panose="020B0503020102020204" pitchFamily="34" charset="0"/>
              </a:rPr>
              <a:t>notebooks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EMR support 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522514" y="1486285"/>
            <a:ext cx="8915400" cy="4245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i="0" u="heavy" kern="1200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0" u="none" dirty="0" smtClean="0">
                <a:solidFill>
                  <a:srgbClr val="E57228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Communicate the Vision </a:t>
            </a:r>
            <a:endParaRPr lang="en-US" sz="3200" b="0" u="none" dirty="0">
              <a:solidFill>
                <a:srgbClr val="E57228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7-Point Star 25"/>
          <p:cNvSpPr/>
          <p:nvPr/>
        </p:nvSpPr>
        <p:spPr>
          <a:xfrm>
            <a:off x="5153891" y="1173291"/>
            <a:ext cx="3876321" cy="3475000"/>
          </a:xfrm>
          <a:prstGeom prst="star7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200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sz="3200" dirty="0" smtClean="0">
                <a:solidFill>
                  <a:prstClr val="white"/>
                </a:solidFill>
              </a:rPr>
              <a:t>Make it as easy as possible to do the right thing!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062" y="432104"/>
            <a:ext cx="79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Postop Orders</a:t>
            </a:r>
            <a:endParaRPr lang="en-US" sz="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326"/>
            <a:ext cx="9144000" cy="43876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5735" y="3669476"/>
            <a:ext cx="2340864" cy="178523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For postop orders, all ERAS order sets are searchable by “ERAS</a:t>
            </a:r>
            <a:r>
              <a:rPr lang="en-US" dirty="0" smtClean="0">
                <a:solidFill>
                  <a:prstClr val="white"/>
                </a:solidFill>
              </a:rPr>
              <a:t>”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idx="4294967295"/>
          </p:nvPr>
        </p:nvSpPr>
        <p:spPr>
          <a:xfrm>
            <a:off x="522514" y="1910814"/>
            <a:ext cx="8229600" cy="44194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endParaRPr lang="en-US" sz="2300" dirty="0" smtClean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Visual cues in patient </a:t>
            </a:r>
            <a:r>
              <a:rPr lang="en-US" dirty="0" smtClean="0">
                <a:latin typeface="Franklin Gothic Book" panose="020B0503020102020204" pitchFamily="34" charset="0"/>
              </a:rPr>
              <a:t>charts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Equipment and orders available and ready for </a:t>
            </a:r>
            <a:r>
              <a:rPr lang="en-US" dirty="0" smtClean="0">
                <a:latin typeface="Franklin Gothic Book" panose="020B0503020102020204" pitchFamily="34" charset="0"/>
              </a:rPr>
              <a:t>use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Hands-on coaching - BE (personally) </a:t>
            </a:r>
            <a:r>
              <a:rPr lang="en-US" dirty="0" smtClean="0">
                <a:latin typeface="Franklin Gothic Book" panose="020B0503020102020204" pitchFamily="34" charset="0"/>
              </a:rPr>
              <a:t>AVAILABLE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Remove barriers – process should be ongoing and iterative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300" dirty="0" smtClean="0">
              <a:latin typeface="Franklin Gothic Book" panose="020B050302010202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522514" y="1486285"/>
            <a:ext cx="8915400" cy="4245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i="0" u="heavy" kern="1200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0" u="none" dirty="0" smtClean="0">
                <a:solidFill>
                  <a:srgbClr val="E57228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 Action</a:t>
            </a:r>
            <a:endParaRPr lang="en-US" sz="3200" b="0" u="none" dirty="0">
              <a:solidFill>
                <a:srgbClr val="E57228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896"/>
          <a:stretch/>
        </p:blipFill>
        <p:spPr>
          <a:xfrm>
            <a:off x="243444" y="5344969"/>
            <a:ext cx="8787740" cy="11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57228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Celebrate small wins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39078" y="2828066"/>
            <a:ext cx="6912822" cy="3146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Updates on patient progress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0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Widely share!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0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SMALL gains translate to LARGE successes</a:t>
            </a:r>
          </a:p>
          <a:p>
            <a:endParaRPr lang="en-US" dirty="0"/>
          </a:p>
        </p:txBody>
      </p:sp>
      <p:pic>
        <p:nvPicPr>
          <p:cNvPr id="5" name="Picture 2" descr="Image result for SHARE INFOR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739" b="7653"/>
          <a:stretch/>
        </p:blipFill>
        <p:spPr bwMode="auto">
          <a:xfrm>
            <a:off x="5533901" y="4263052"/>
            <a:ext cx="3577444" cy="24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59214" y="2968979"/>
            <a:ext cx="2015874" cy="17670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6431220" y="2394308"/>
            <a:ext cx="1500072" cy="17670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729341" y="1718184"/>
          <a:ext cx="8020522" cy="426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390145" y="1128841"/>
            <a:ext cx="8359718" cy="424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cap="all" dirty="0">
                <a:solidFill>
                  <a:srgbClr val="222C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KOTTER’S CHANGE THEORY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85113"/>
            <a:ext cx="9144000" cy="772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6735"/>
          <a:stretch/>
        </p:blipFill>
        <p:spPr>
          <a:xfrm>
            <a:off x="2007027" y="1945961"/>
            <a:ext cx="1994954" cy="3099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bmc2qx\AppData\Local\Microsoft\Windows\Temporary Internet Files\Content.Outlook\4MQA0TRC\_DSC8369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6" t="23536" r="8572"/>
          <a:stretch/>
        </p:blipFill>
        <p:spPr bwMode="auto">
          <a:xfrm>
            <a:off x="5115595" y="1945960"/>
            <a:ext cx="2034520" cy="30991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08906" y="5045157"/>
            <a:ext cx="5426927" cy="1056905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Dr. Bob Thiele 		     </a:t>
            </a:r>
            <a:r>
              <a:rPr lang="en-US" cap="none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Dr</a:t>
            </a:r>
            <a:r>
              <a:rPr lang="en-US" cap="none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 Traci Hedrick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926530" y="1727278"/>
            <a:ext cx="8359718" cy="424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ts val="4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E57228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Sustainability 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26530" y="2616047"/>
            <a:ext cx="6912822" cy="31464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Tx/>
              <a:buNone/>
              <a:defRPr sz="1800" b="0" i="1" kern="1200" cap="none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0" indent="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Tx/>
              <a:buNone/>
              <a:defRPr sz="1800" b="0" i="1" kern="1200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•"/>
              <a:defRPr sz="1800" b="0" i="1" kern="1200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–"/>
              <a:defRPr sz="1800" b="0" i="1" kern="1200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»"/>
              <a:defRPr sz="1800" b="0" i="1" kern="1200" cap="none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EASY AS POSSIBLE TO DO THE RIGHT THING!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0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Recognize success with daily feedback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0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Ongoing data review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0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POSITIVE and constructive reinforcement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0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>
                <a:latin typeface="Franklin Gothic Book" panose="020B0503020102020204" pitchFamily="34" charset="0"/>
                <a:ea typeface="+mn-ea"/>
                <a:cs typeface="+mn-cs"/>
              </a:rPr>
              <a:t>Focus on LATE adopters</a:t>
            </a:r>
          </a:p>
          <a:p>
            <a:pPr marL="0" marR="0" lvl="0" indent="0" algn="l" defTabSz="457200" rtl="0" eaLnBrk="1" fontAlgn="auto" latinLnBrk="0" hangingPunct="1">
              <a:lnSpc>
                <a:spcPts val="17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 charset="0"/>
            </a:endParaRPr>
          </a:p>
        </p:txBody>
      </p:sp>
      <p:pic>
        <p:nvPicPr>
          <p:cNvPr id="1026" name="Picture 2" descr="Image result for early vs late adop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0" y="4714505"/>
            <a:ext cx="4619600" cy="21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35813798"/>
              </p:ext>
            </p:extLst>
          </p:nvPr>
        </p:nvGraphicFramePr>
        <p:xfrm>
          <a:off x="762000" y="1066800"/>
          <a:ext cx="7696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14700" y="2895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62F3E"/>
                </a:solidFill>
                <a:latin typeface="Franklin Gothic Book" charset="0"/>
                <a:ea typeface="Verdana" panose="020B0604030504040204" pitchFamily="34" charset="0"/>
                <a:cs typeface="Verdana" panose="020B0604030504040204" pitchFamily="34" charset="0"/>
              </a:rPr>
              <a:t>ERAS </a:t>
            </a:r>
          </a:p>
          <a:p>
            <a:pPr algn="ctr"/>
            <a:r>
              <a:rPr lang="en-US" sz="2800" dirty="0">
                <a:solidFill>
                  <a:srgbClr val="262F3E"/>
                </a:solidFill>
                <a:latin typeface="Franklin Gothic Book" charset="0"/>
                <a:ea typeface="Verdana" panose="020B0604030504040204" pitchFamily="34" charset="0"/>
                <a:cs typeface="Verdana" panose="020B0604030504040204" pitchFamily="34" charset="0"/>
              </a:rPr>
              <a:t>Program Expansion</a:t>
            </a:r>
          </a:p>
        </p:txBody>
      </p:sp>
    </p:spTree>
    <p:extLst>
      <p:ext uri="{BB962C8B-B14F-4D97-AF65-F5344CB8AC3E}">
        <p14:creationId xmlns:p14="http://schemas.microsoft.com/office/powerpoint/2010/main" val="39329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6" y="1422400"/>
            <a:ext cx="8229600" cy="1143000"/>
          </a:xfrm>
        </p:spPr>
        <p:txBody>
          <a:bodyPr/>
          <a:lstStyle/>
          <a:p>
            <a:r>
              <a:rPr lang="en-US" sz="3200" b="0" dirty="0">
                <a:solidFill>
                  <a:srgbClr val="E57228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Organizational Expansion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2310493"/>
              </p:ext>
            </p:extLst>
          </p:nvPr>
        </p:nvGraphicFramePr>
        <p:xfrm>
          <a:off x="863692" y="2056102"/>
          <a:ext cx="7928427" cy="478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616531" y="441454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>
                    <a:lumMod val="75000"/>
                  </a:srgb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Perioperative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Line </a:t>
            </a:r>
            <a:endParaRPr lang="en-US" dirty="0">
              <a:solidFill>
                <a:srgbClr val="1F497D">
                  <a:lumMod val="75000"/>
                </a:srgbClr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3687" y="25654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3687" y="66040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358" y="2565400"/>
            <a:ext cx="0" cy="403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4059"/>
            <a:ext cx="9144000" cy="44939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E572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92421" y="1394303"/>
            <a:ext cx="9075163" cy="5194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	</a:t>
            </a:r>
            <a:r>
              <a:rPr lang="en-US" b="1" cap="none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4313 patients enrolled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dirty="0" smtClean="0">
              <a:solidFill>
                <a:srgbClr val="005789"/>
              </a:solidFill>
              <a:latin typeface="Franklin Gothic Book" panose="020B05030201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dirty="0" smtClean="0">
              <a:solidFill>
                <a:srgbClr val="005789"/>
              </a:solidFill>
              <a:latin typeface="Franklin Gothic Book" panose="020B05030201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    </a:t>
            </a:r>
            <a:r>
              <a:rPr lang="en-US" b="1" cap="none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3,872 hospital days saved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dirty="0">
              <a:solidFill>
                <a:srgbClr val="005789"/>
              </a:solidFill>
              <a:latin typeface="Franklin Gothic Book" panose="020B05030201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800" b="1" dirty="0" smtClean="0">
              <a:solidFill>
                <a:srgbClr val="005789"/>
              </a:solidFill>
              <a:latin typeface="Franklin Gothic Book" panose="020B05030201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b="1" cap="none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</a:t>
            </a:r>
            <a:r>
              <a:rPr lang="en-US" b="1" cap="none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b="1" cap="none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apacity </a:t>
            </a:r>
            <a:r>
              <a:rPr lang="en-US" b="1" cap="none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704 additional admissions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dirty="0" smtClean="0">
              <a:solidFill>
                <a:srgbClr val="005789"/>
              </a:solidFill>
              <a:latin typeface="Franklin Gothic Book" panose="020B05030201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b="1" dirty="0">
                <a:solidFill>
                  <a:schemeClr val="tx2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+mj-ea"/>
                <a:cs typeface="+mj-cs"/>
              </a:rPr>
              <a:t>	</a:t>
            </a:r>
          </a:p>
          <a:p>
            <a:pPr algn="ctr">
              <a:spcBef>
                <a:spcPct val="0"/>
              </a:spcBef>
            </a:pPr>
            <a:r>
              <a:rPr lang="en-US" b="1" cap="none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$7.7M </a:t>
            </a:r>
            <a:r>
              <a:rPr lang="en-US" b="1" cap="none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opportunistic revenue</a:t>
            </a:r>
            <a:endParaRPr lang="en-US" b="1" cap="none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000" dirty="0" smtClean="0">
              <a:solidFill>
                <a:srgbClr val="005789"/>
              </a:solidFill>
              <a:latin typeface="Franklin Gothic Book" panose="020B05030201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000" dirty="0">
              <a:solidFill>
                <a:srgbClr val="005789"/>
              </a:solidFill>
              <a:latin typeface="Verdana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005789"/>
                </a:solidFill>
                <a:latin typeface="Verdana" pitchFamily="34" charset="0"/>
              </a:rPr>
              <a:t>	</a:t>
            </a:r>
            <a:endParaRPr lang="en-US" sz="1600" dirty="0">
              <a:solidFill>
                <a:srgbClr val="005789"/>
              </a:solidFill>
              <a:latin typeface="Verdana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400" dirty="0" smtClean="0">
              <a:solidFill>
                <a:srgbClr val="005789"/>
              </a:solidFill>
              <a:latin typeface="Verdana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400" dirty="0" smtClean="0">
              <a:solidFill>
                <a:srgbClr val="005789"/>
              </a:solidFill>
              <a:latin typeface="Verdana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400" dirty="0">
              <a:solidFill>
                <a:srgbClr val="0057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8217" y="47712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62F3E"/>
                </a:solidFill>
              </a:rPr>
              <a:t>(equals)</a:t>
            </a:r>
            <a:endParaRPr lang="en-US" dirty="0">
              <a:solidFill>
                <a:srgbClr val="262F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684" y="3592725"/>
            <a:ext cx="16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62F3E"/>
                </a:solidFill>
              </a:rPr>
              <a:t>(equals)</a:t>
            </a:r>
            <a:endParaRPr lang="en-US" dirty="0">
              <a:solidFill>
                <a:srgbClr val="262F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4133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62F3E"/>
                </a:solidFill>
              </a:rPr>
              <a:t>(with)</a:t>
            </a:r>
            <a:endParaRPr lang="en-US" dirty="0">
              <a:solidFill>
                <a:srgbClr val="262F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22259" y="2768682"/>
            <a:ext cx="8229600" cy="39766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1760"/>
              </a:lnSpc>
            </a:pP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1. Interdisciplinary </a:t>
            </a: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effort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6259" y="3339295"/>
            <a:ext cx="82296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1760"/>
              </a:lnSpc>
            </a:pP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2. Buy-in </a:t>
            </a: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from everyone to standardize care</a:t>
            </a:r>
          </a:p>
          <a:p>
            <a:pPr marL="0" indent="0">
              <a:buNone/>
            </a:pPr>
            <a:endParaRPr lang="en-US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6259" y="3878426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760"/>
              </a:lnSpc>
            </a:pP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3. Strict </a:t>
            </a: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monitoring of compliance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6009" y="4440249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760"/>
              </a:lnSpc>
            </a:pP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4. Constant </a:t>
            </a: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feedback and review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6259" y="5030987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760"/>
              </a:lnSpc>
            </a:pP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5. </a:t>
            </a:r>
            <a:r>
              <a:rPr lang="en-US" sz="2000" cap="none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Specialty </a:t>
            </a: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champions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6259" y="571667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760"/>
              </a:lnSpc>
            </a:pP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6. A </a:t>
            </a:r>
            <a:r>
              <a:rPr lang="en-US" sz="200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dedicated team to pull it all together 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92141" y="1688974"/>
            <a:ext cx="8359718" cy="424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ts val="4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E57228"/>
                </a:solidFill>
                <a:uFill>
                  <a:solidFill>
                    <a:srgbClr val="E47100"/>
                  </a:solidFill>
                </a:u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Implementation Require? </a:t>
            </a:r>
          </a:p>
        </p:txBody>
      </p:sp>
    </p:spTree>
    <p:extLst>
      <p:ext uri="{BB962C8B-B14F-4D97-AF65-F5344CB8AC3E}">
        <p14:creationId xmlns:p14="http://schemas.microsoft.com/office/powerpoint/2010/main" val="20787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02" y="2583357"/>
            <a:ext cx="9127098" cy="599425"/>
          </a:xfrm>
        </p:spPr>
        <p:txBody>
          <a:bodyPr/>
          <a:lstStyle/>
          <a:p>
            <a:r>
              <a:rPr lang="en-US" sz="2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878" y="3182782"/>
            <a:ext cx="9143999" cy="584825"/>
          </a:xfrm>
        </p:spPr>
        <p:txBody>
          <a:bodyPr/>
          <a:lstStyle/>
          <a:p>
            <a:endParaRPr lang="en-US" sz="24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ERASRN@Virginia.edu</a:t>
            </a:r>
            <a:endParaRPr lang="en-US" sz="24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Franklin Gothic Book" panose="020B0503020102020204" pitchFamily="34" charset="0"/>
              </a:rPr>
              <a:t>What is Enhanced Recovery After </a:t>
            </a:r>
            <a:r>
              <a:rPr lang="en-US" sz="3200" b="1" dirty="0" smtClean="0">
                <a:latin typeface="Franklin Gothic Book" panose="020B0503020102020204" pitchFamily="34" charset="0"/>
              </a:rPr>
              <a:t>Surgery </a:t>
            </a:r>
            <a:r>
              <a:rPr lang="en-US" sz="3200" b="1" dirty="0">
                <a:latin typeface="Franklin Gothic Book" panose="020B0503020102020204" pitchFamily="34" charset="0"/>
              </a:rPr>
              <a:t>(ERAS)? </a:t>
            </a:r>
            <a:r>
              <a:rPr lang="en-US" sz="4000" dirty="0">
                <a:solidFill>
                  <a:srgbClr val="005789"/>
                </a:solidFill>
                <a:latin typeface="Verdana" pitchFamily="34" charset="0"/>
              </a:rPr>
              <a:t/>
            </a:r>
            <a:br>
              <a:rPr lang="en-US" sz="4000" dirty="0">
                <a:solidFill>
                  <a:srgbClr val="005789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078" y="3411820"/>
            <a:ext cx="7003628" cy="482731"/>
          </a:xfrm>
        </p:spPr>
        <p:txBody>
          <a:bodyPr/>
          <a:lstStyle/>
          <a:p>
            <a:pPr algn="just"/>
            <a:r>
              <a:rPr lang="en-US" sz="1800" dirty="0"/>
              <a:t>A multimodal approach to perioperative care designed to decrease the time required to recover from surgery and improve perioperative outcomes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39078" y="4030133"/>
            <a:ext cx="6912822" cy="2283002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i="0" dirty="0"/>
          </a:p>
          <a:p>
            <a:pPr marL="228600" lvl="1">
              <a:spcBef>
                <a:spcPct val="0"/>
              </a:spcBef>
            </a:pPr>
            <a:r>
              <a:rPr lang="en-US" i="0" dirty="0"/>
              <a:t>Major components include</a:t>
            </a:r>
            <a:r>
              <a:rPr lang="en-US" i="0" dirty="0" smtClean="0"/>
              <a:t>:</a:t>
            </a:r>
          </a:p>
          <a:p>
            <a:pPr marL="228600" lvl="1">
              <a:spcBef>
                <a:spcPct val="0"/>
              </a:spcBef>
            </a:pPr>
            <a:endParaRPr lang="en-US" i="0" dirty="0"/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1" i="0" dirty="0"/>
              <a:t>Not starving </a:t>
            </a:r>
            <a:r>
              <a:rPr lang="en-US" i="0" dirty="0"/>
              <a:t>patients before surgery</a:t>
            </a: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i="0" dirty="0"/>
              <a:t>Intraoperative “</a:t>
            </a:r>
            <a:r>
              <a:rPr lang="en-US" b="1" i="0" dirty="0"/>
              <a:t>goal-directed therapy</a:t>
            </a:r>
            <a:r>
              <a:rPr lang="en-US" i="0" dirty="0"/>
              <a:t>” (GDT) – using advanced hemodynamic monitors to only give IV fluids when they are needed</a:t>
            </a: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i="0" dirty="0"/>
              <a:t>Adequate pain control with </a:t>
            </a:r>
            <a:r>
              <a:rPr lang="en-US" b="1" i="0" dirty="0"/>
              <a:t>minimal opioid use</a:t>
            </a: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i="0" dirty="0"/>
              <a:t>Early </a:t>
            </a:r>
            <a:r>
              <a:rPr lang="en-US" b="1" i="0" dirty="0"/>
              <a:t>ambulation</a:t>
            </a: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i="0" dirty="0"/>
              <a:t>Patients take </a:t>
            </a:r>
            <a:r>
              <a:rPr lang="en-US" b="1" i="0" dirty="0"/>
              <a:t>ownership </a:t>
            </a:r>
            <a:r>
              <a:rPr lang="en-US" i="0" dirty="0"/>
              <a:t>of their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Franklin Gothic Book" panose="020B0503020102020204" pitchFamily="34" charset="0"/>
              </a:rPr>
              <a:t>Why ERAS in Colorectal Surgery?</a:t>
            </a:r>
            <a:endParaRPr lang="en-US" sz="3600" dirty="0"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2012 NSQIP data revealed discouraging trends starting in 2008 when outcomes at UVA were better than average:</a:t>
            </a:r>
          </a:p>
          <a:p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Morbidity: </a:t>
            </a:r>
            <a:r>
              <a:rPr lang="en-US" dirty="0"/>
              <a:t>1.35 (from 0.99)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LOS: </a:t>
            </a:r>
            <a:r>
              <a:rPr lang="en-US" dirty="0"/>
              <a:t>0.79 (from 0.99)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UTI: 1.95 (not tracked in 2008)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SSI: </a:t>
            </a:r>
            <a:r>
              <a:rPr lang="en-US" dirty="0"/>
              <a:t>1.37 (from 0.99)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15154" r="83512" b="64713"/>
          <a:stretch/>
        </p:blipFill>
        <p:spPr bwMode="auto">
          <a:xfrm>
            <a:off x="6213987" y="4581832"/>
            <a:ext cx="2548590" cy="17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4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1 at 5.04.3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3917" r="5086" b="66201"/>
          <a:stretch/>
        </p:blipFill>
        <p:spPr>
          <a:xfrm>
            <a:off x="426088" y="1336787"/>
            <a:ext cx="8378054" cy="1136270"/>
          </a:xfrm>
          <a:prstGeom prst="rect">
            <a:avLst/>
          </a:prstGeom>
        </p:spPr>
      </p:pic>
      <p:pic>
        <p:nvPicPr>
          <p:cNvPr id="3" name="Picture 2" descr="Colorectal qua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2" y="2616201"/>
            <a:ext cx="8845296" cy="1609344"/>
          </a:xfrm>
          <a:prstGeom prst="rect">
            <a:avLst/>
          </a:prstGeom>
        </p:spPr>
      </p:pic>
      <p:pic>
        <p:nvPicPr>
          <p:cNvPr id="4" name="Picture 3" descr="Colorectal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1" y="4228123"/>
            <a:ext cx="883310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Franklin Gothic Book" panose="020B0503020102020204" pitchFamily="34" charset="0"/>
              </a:rPr>
              <a:t>Our Objective </a:t>
            </a:r>
            <a:endParaRPr lang="en-U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39078" y="3012478"/>
            <a:ext cx="6912822" cy="3146425"/>
          </a:xfrm>
        </p:spPr>
        <p:txBody>
          <a:bodyPr/>
          <a:lstStyle/>
          <a:p>
            <a:r>
              <a:rPr lang="en-US" dirty="0"/>
              <a:t>Recognizing the need for improvement, we implemented an Enhanced Recovery After Surgery (ERAS) protocol for all patients undergoing elective colorectal surgery at an academic institution.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39078" y="4076205"/>
            <a:ext cx="6477000" cy="19812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>
                <a:solidFill>
                  <a:srgbClr val="FFFF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quality care at reduced costs while ensuring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35685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Franklin Gothic Book" panose="020B0503020102020204" pitchFamily="34" charset="0"/>
              </a:rPr>
              <a:t>Colorectal Implementation </a:t>
            </a:r>
            <a:endParaRPr lang="en-US" sz="3600" dirty="0"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3135086"/>
            <a:ext cx="8139112" cy="3100823"/>
          </a:xfrm>
        </p:spPr>
        <p:txBody>
          <a:bodyPr/>
          <a:lstStyle/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Began -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August 1, 2013</a:t>
            </a:r>
          </a:p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All patients undergoing elective abdominal surgery on colorectal service enrolled in protocol regardless of procedure or medical comorbidities</a:t>
            </a:r>
          </a:p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Compared pre/post data</a:t>
            </a:r>
          </a:p>
          <a:p>
            <a:pPr lvl="1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- pre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ERAS  (08/2012 – 02/2013) </a:t>
            </a:r>
          </a:p>
          <a:p>
            <a:pPr lvl="1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- post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ERAS (08/2013 – 12/2014)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15154" r="83512" b="64713"/>
          <a:stretch/>
        </p:blipFill>
        <p:spPr bwMode="auto">
          <a:xfrm>
            <a:off x="6213987" y="4581832"/>
            <a:ext cx="2548590" cy="17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mage Large Placeho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UVA General inside A -1">
  <a:themeElements>
    <a:clrScheme name="Custom 6">
      <a:dk1>
        <a:srgbClr val="0F3B62"/>
      </a:dk1>
      <a:lt1>
        <a:sysClr val="window" lastClr="FFFFFF"/>
      </a:lt1>
      <a:dk2>
        <a:srgbClr val="1F497D"/>
      </a:dk2>
      <a:lt2>
        <a:srgbClr val="FFFFFE"/>
      </a:lt2>
      <a:accent1>
        <a:srgbClr val="306C9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UVA General inside B -1">
  <a:themeElements>
    <a:clrScheme name="Custom 7">
      <a:dk1>
        <a:srgbClr val="0F3B62"/>
      </a:dk1>
      <a:lt1>
        <a:sysClr val="window" lastClr="FFFFFF"/>
      </a:lt1>
      <a:dk2>
        <a:srgbClr val="0F3B62"/>
      </a:dk2>
      <a:lt2>
        <a:srgbClr val="FFFFFE"/>
      </a:lt2>
      <a:accent1>
        <a:srgbClr val="306C9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A GEN logo and paths top">
  <a:themeElements>
    <a:clrScheme name="Custom 5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VA GEN only paths top">
  <a:themeElements>
    <a:clrScheme name="Custom 4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UVA GEN Logo and paths side">
  <a:themeElements>
    <a:clrScheme name="Custom 6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UVA GEN no logo paths side 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MCOB Theme 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UVA GEN logo and paths top">
  <a:themeElements>
    <a:clrScheme name="Custom 5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itle 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13741</TotalTime>
  <Words>1196</Words>
  <Application>Microsoft Office PowerPoint</Application>
  <PresentationFormat>On-screen Show (4:3)</PresentationFormat>
  <Paragraphs>371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45</vt:i4>
      </vt:variant>
    </vt:vector>
  </HeadingPairs>
  <TitlesOfParts>
    <vt:vector size="70" baseType="lpstr">
      <vt:lpstr>Arial</vt:lpstr>
      <vt:lpstr>Calibri</vt:lpstr>
      <vt:lpstr>Courier New</vt:lpstr>
      <vt:lpstr>Franklin Gothic Book</vt:lpstr>
      <vt:lpstr>Franklin Gothic Demi</vt:lpstr>
      <vt:lpstr>Franklin Gothic Heavy</vt:lpstr>
      <vt:lpstr>ITC Franklin Gothic Book</vt:lpstr>
      <vt:lpstr>ITC Franklin Gothic Demi</vt:lpstr>
      <vt:lpstr>ITC Franklin Gothic Heavy</vt:lpstr>
      <vt:lpstr>ITC Franklin Gothic Std Heavy</vt:lpstr>
      <vt:lpstr>Verdana</vt:lpstr>
      <vt:lpstr>Wingdings</vt:lpstr>
      <vt:lpstr>Title Slide 2</vt:lpstr>
      <vt:lpstr>UVA GEN logo and paths top</vt:lpstr>
      <vt:lpstr>UVA GEN only paths top</vt:lpstr>
      <vt:lpstr>UVA GEN Logo and paths side</vt:lpstr>
      <vt:lpstr>UVA GEN no logo paths side </vt:lpstr>
      <vt:lpstr>MCOB Theme 2</vt:lpstr>
      <vt:lpstr>Custom Design</vt:lpstr>
      <vt:lpstr>1_UVA GEN logo and paths top</vt:lpstr>
      <vt:lpstr>Title Page 3</vt:lpstr>
      <vt:lpstr>Image Large Placeholder</vt:lpstr>
      <vt:lpstr>4_UVA General inside A -1</vt:lpstr>
      <vt:lpstr>1_Custom Design</vt:lpstr>
      <vt:lpstr>1_UVA General inside B -1</vt:lpstr>
      <vt:lpstr>Enhanced Recovery After Surgery (ERAS)  at UVA Medical Center:  </vt:lpstr>
      <vt:lpstr>Objectives</vt:lpstr>
      <vt:lpstr>PowerPoint Presentation</vt:lpstr>
      <vt:lpstr>PowerPoint Presentation</vt:lpstr>
      <vt:lpstr>What is Enhanced Recovery After Surgery (ERAS)?  </vt:lpstr>
      <vt:lpstr>Why ERAS in Colorectal Surgery?</vt:lpstr>
      <vt:lpstr>PowerPoint Presentation</vt:lpstr>
      <vt:lpstr>Our Objective </vt:lpstr>
      <vt:lpstr>Colorectal Implementation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Patient owns their care</vt:lpstr>
      <vt:lpstr>2. Fluid Management </vt:lpstr>
      <vt:lpstr>2. Fluid Management </vt:lpstr>
      <vt:lpstr>3. Multimodal Analgesia</vt:lpstr>
      <vt:lpstr>4. Early Ambulation</vt:lpstr>
      <vt:lpstr>5. Early Feeding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Urgency and Build Coalitions</vt:lpstr>
      <vt:lpstr>PowerPoint Presentation</vt:lpstr>
      <vt:lpstr>PowerPoint Presentation</vt:lpstr>
      <vt:lpstr>Define the Vision </vt:lpstr>
      <vt:lpstr>PowerPoint Presentation</vt:lpstr>
      <vt:lpstr>PowerPoint Presentation</vt:lpstr>
      <vt:lpstr>PowerPoint Presentation</vt:lpstr>
      <vt:lpstr>PowerPoint Presentation</vt:lpstr>
      <vt:lpstr>Celebrate small wins </vt:lpstr>
      <vt:lpstr>PowerPoint Presentation</vt:lpstr>
      <vt:lpstr>PowerPoint Presentation</vt:lpstr>
      <vt:lpstr>PowerPoint Presentation</vt:lpstr>
      <vt:lpstr>Organizational Expansion</vt:lpstr>
      <vt:lpstr>PowerPoint Presentation</vt:lpstr>
      <vt:lpstr>PowerPoint Presentation</vt:lpstr>
      <vt:lpstr>PowerPoint Presentation</vt:lpstr>
    </vt:vector>
  </TitlesOfParts>
  <Company>Circle120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Vincent</dc:creator>
  <cp:lastModifiedBy>Sarosiek, Bethany M *HS</cp:lastModifiedBy>
  <cp:revision>146</cp:revision>
  <cp:lastPrinted>2018-04-26T18:58:04Z</cp:lastPrinted>
  <dcterms:created xsi:type="dcterms:W3CDTF">2017-10-18T15:58:36Z</dcterms:created>
  <dcterms:modified xsi:type="dcterms:W3CDTF">2019-08-30T21:00:29Z</dcterms:modified>
</cp:coreProperties>
</file>