
<file path=[Content_Types].xml><?xml version="1.0" encoding="utf-8"?>
<Types xmlns="http://schemas.openxmlformats.org/package/2006/content-types">
  <Default Extension="png" ContentType="image/png"/>
  <Default Extension="tmp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3.xml" ContentType="application/vnd.openxmlformats-officedocument.them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4.xml" ContentType="application/vnd.openxmlformats-officedocument.them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5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07" r:id="rId1"/>
    <p:sldMasterId id="2147483715" r:id="rId2"/>
    <p:sldMasterId id="2147483681" r:id="rId3"/>
    <p:sldMasterId id="2147483719" r:id="rId4"/>
    <p:sldMasterId id="2147483689" r:id="rId5"/>
    <p:sldMasterId id="2147483722" r:id="rId6"/>
  </p:sldMasterIdLst>
  <p:notesMasterIdLst>
    <p:notesMasterId r:id="rId61"/>
  </p:notesMasterIdLst>
  <p:sldIdLst>
    <p:sldId id="264" r:id="rId7"/>
    <p:sldId id="268" r:id="rId8"/>
    <p:sldId id="275" r:id="rId9"/>
    <p:sldId id="269" r:id="rId10"/>
    <p:sldId id="270" r:id="rId11"/>
    <p:sldId id="274" r:id="rId12"/>
    <p:sldId id="273" r:id="rId13"/>
    <p:sldId id="276" r:id="rId14"/>
    <p:sldId id="277" r:id="rId15"/>
    <p:sldId id="309" r:id="rId16"/>
    <p:sldId id="290" r:id="rId17"/>
    <p:sldId id="287" r:id="rId18"/>
    <p:sldId id="288" r:id="rId19"/>
    <p:sldId id="293" r:id="rId20"/>
    <p:sldId id="289" r:id="rId21"/>
    <p:sldId id="281" r:id="rId22"/>
    <p:sldId id="319" r:id="rId23"/>
    <p:sldId id="317" r:id="rId24"/>
    <p:sldId id="321" r:id="rId25"/>
    <p:sldId id="320" r:id="rId26"/>
    <p:sldId id="295" r:id="rId27"/>
    <p:sldId id="318" r:id="rId28"/>
    <p:sldId id="322" r:id="rId29"/>
    <p:sldId id="294" r:id="rId30"/>
    <p:sldId id="323" r:id="rId31"/>
    <p:sldId id="308" r:id="rId32"/>
    <p:sldId id="283" r:id="rId33"/>
    <p:sldId id="310" r:id="rId34"/>
    <p:sldId id="284" r:id="rId35"/>
    <p:sldId id="311" r:id="rId36"/>
    <p:sldId id="312" r:id="rId37"/>
    <p:sldId id="296" r:id="rId38"/>
    <p:sldId id="313" r:id="rId39"/>
    <p:sldId id="324" r:id="rId40"/>
    <p:sldId id="315" r:id="rId41"/>
    <p:sldId id="325" r:id="rId42"/>
    <p:sldId id="326" r:id="rId43"/>
    <p:sldId id="314" r:id="rId44"/>
    <p:sldId id="327" r:id="rId45"/>
    <p:sldId id="328" r:id="rId46"/>
    <p:sldId id="298" r:id="rId47"/>
    <p:sldId id="307" r:id="rId48"/>
    <p:sldId id="301" r:id="rId49"/>
    <p:sldId id="302" r:id="rId50"/>
    <p:sldId id="303" r:id="rId51"/>
    <p:sldId id="299" r:id="rId52"/>
    <p:sldId id="297" r:id="rId53"/>
    <p:sldId id="279" r:id="rId54"/>
    <p:sldId id="278" r:id="rId55"/>
    <p:sldId id="286" r:id="rId56"/>
    <p:sldId id="285" r:id="rId57"/>
    <p:sldId id="305" r:id="rId58"/>
    <p:sldId id="280" r:id="rId59"/>
    <p:sldId id="291" r:id="rId6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232D4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0784"/>
    <p:restoredTop sz="94674"/>
  </p:normalViewPr>
  <p:slideViewPr>
    <p:cSldViewPr snapToGrid="0" snapToObjects="1">
      <p:cViewPr varScale="1">
        <p:scale>
          <a:sx n="83" d="100"/>
          <a:sy n="83" d="100"/>
        </p:scale>
        <p:origin x="893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50" Type="http://schemas.openxmlformats.org/officeDocument/2006/relationships/slide" Target="slides/slide44.xml"/><Relationship Id="rId55" Type="http://schemas.openxmlformats.org/officeDocument/2006/relationships/slide" Target="slides/slide49.xml"/><Relationship Id="rId63" Type="http://schemas.openxmlformats.org/officeDocument/2006/relationships/viewProps" Target="viewProps.xml"/><Relationship Id="rId7" Type="http://schemas.openxmlformats.org/officeDocument/2006/relationships/slide" Target="slides/slid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slide" Target="slides/slide35.xml"/><Relationship Id="rId54" Type="http://schemas.openxmlformats.org/officeDocument/2006/relationships/slide" Target="slides/slide48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slide" Target="slides/slide47.xml"/><Relationship Id="rId58" Type="http://schemas.openxmlformats.org/officeDocument/2006/relationships/slide" Target="slides/slide52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slide" Target="slides/slide51.xml"/><Relationship Id="rId61" Type="http://schemas.openxmlformats.org/officeDocument/2006/relationships/notesMaster" Target="notesMasters/notesMaster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slide" Target="slides/slide46.xml"/><Relationship Id="rId60" Type="http://schemas.openxmlformats.org/officeDocument/2006/relationships/slide" Target="slides/slide54.xml"/><Relationship Id="rId65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56" Type="http://schemas.openxmlformats.org/officeDocument/2006/relationships/slide" Target="slides/slide50.xml"/><Relationship Id="rId64" Type="http://schemas.openxmlformats.org/officeDocument/2006/relationships/theme" Target="theme/theme1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59" Type="http://schemas.openxmlformats.org/officeDocument/2006/relationships/slide" Target="slides/slide5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C3C81-8EEC-8843-AB39-150263E7E2B8}" type="datetimeFigureOut">
              <a:rPr lang="en-US" smtClean="0"/>
              <a:t>9/3/2019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9FB9D2-1CEF-F94D-AD0C-F147575117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34930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9FB9D2-1CEF-F94D-AD0C-F147575117C5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80966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/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3106" y="1700796"/>
            <a:ext cx="8229600" cy="1143000"/>
          </a:xfrm>
          <a:prstGeom prst="rect">
            <a:avLst/>
          </a:prstGeom>
        </p:spPr>
        <p:txBody>
          <a:bodyPr anchor="ctr" anchorCtr="0"/>
          <a:lstStyle>
            <a:lvl1pPr>
              <a:defRPr b="0" i="0" cap="none" baseline="0">
                <a:solidFill>
                  <a:srgbClr val="FFFFFF"/>
                </a:solidFill>
                <a:latin typeface="Franklin Gothic Heavy" charset="0"/>
                <a:ea typeface="Franklin Gothic Heavy" charset="0"/>
                <a:cs typeface="Franklin Gothic Heavy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3106" y="2929089"/>
            <a:ext cx="8229600" cy="482731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ts val="2580"/>
              </a:lnSpc>
              <a:defRPr b="0" i="0" cap="none" baseline="0">
                <a:solidFill>
                  <a:srgbClr val="FFFFFF"/>
                </a:solidFill>
                <a:latin typeface="Franklin Gothic Demi" charset="0"/>
                <a:ea typeface="Franklin Gothic Demi" charset="0"/>
                <a:cs typeface="Franklin Gothic Demi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0"/>
          </p:nvPr>
        </p:nvSpPr>
        <p:spPr>
          <a:xfrm>
            <a:off x="712788" y="3392489"/>
            <a:ext cx="8229918" cy="2843420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>
              <a:lnSpc>
                <a:spcPts val="1760"/>
              </a:lnSpc>
              <a:defRPr sz="1800" b="0" i="0" cap="none" baseline="0">
                <a:solidFill>
                  <a:srgbClr val="FFFFFF"/>
                </a:solidFill>
                <a:latin typeface="Franklin Gothic Book" charset="0"/>
                <a:ea typeface="Franklin Gothic Book" charset="0"/>
                <a:cs typeface="Franklin Gothic Book" charset="0"/>
              </a:defRPr>
            </a:lvl1pPr>
            <a:lvl2pPr>
              <a:lnSpc>
                <a:spcPts val="1760"/>
              </a:lnSpc>
              <a:defRPr sz="1800" b="0" i="0" cap="none" baseline="0">
                <a:solidFill>
                  <a:srgbClr val="FFFFFF"/>
                </a:solidFill>
                <a:latin typeface="Franklin Gothic Book" charset="0"/>
                <a:ea typeface="Franklin Gothic Book" charset="0"/>
                <a:cs typeface="Franklin Gothic Book" charset="0"/>
              </a:defRPr>
            </a:lvl2pPr>
            <a:lvl3pPr>
              <a:lnSpc>
                <a:spcPts val="1760"/>
              </a:lnSpc>
              <a:defRPr sz="1800" b="0" i="0" cap="none" baseline="0">
                <a:solidFill>
                  <a:srgbClr val="FFFFFF"/>
                </a:solidFill>
                <a:latin typeface="Franklin Gothic Book" charset="0"/>
                <a:ea typeface="Franklin Gothic Book" charset="0"/>
                <a:cs typeface="Franklin Gothic Book" charset="0"/>
              </a:defRPr>
            </a:lvl3pPr>
            <a:lvl4pPr>
              <a:lnSpc>
                <a:spcPts val="1760"/>
              </a:lnSpc>
              <a:defRPr sz="1800" b="0" i="0" cap="none" baseline="0">
                <a:solidFill>
                  <a:srgbClr val="FFFFFF"/>
                </a:solidFill>
                <a:latin typeface="Franklin Gothic Book" charset="0"/>
                <a:ea typeface="Franklin Gothic Book" charset="0"/>
                <a:cs typeface="Franklin Gothic Book" charset="0"/>
              </a:defRPr>
            </a:lvl4pPr>
            <a:lvl5pPr>
              <a:lnSpc>
                <a:spcPts val="1760"/>
              </a:lnSpc>
              <a:defRPr sz="1800" b="0" i="0" cap="none" baseline="0">
                <a:solidFill>
                  <a:srgbClr val="FFFFFF"/>
                </a:solidFill>
                <a:latin typeface="Franklin Gothic Book" charset="0"/>
                <a:ea typeface="Franklin Gothic Book" charset="0"/>
                <a:cs typeface="Franklin Gothic Book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/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/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 anchorCtr="0"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3106" y="2929089"/>
            <a:ext cx="8229600" cy="482731"/>
          </a:xfrm>
        </p:spPr>
        <p:txBody>
          <a:bodyPr>
            <a:noAutofit/>
          </a:bodyPr>
          <a:lstStyle>
            <a:lvl1pPr>
              <a:lnSpc>
                <a:spcPts val="2580"/>
              </a:lnSpc>
              <a:defRPr/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0"/>
          </p:nvPr>
        </p:nvSpPr>
        <p:spPr>
          <a:xfrm>
            <a:off x="712788" y="3392488"/>
            <a:ext cx="8229918" cy="3146425"/>
          </a:xfrm>
        </p:spPr>
        <p:txBody>
          <a:bodyPr anchor="t" anchorCtr="0">
            <a:noAutofit/>
          </a:bodyPr>
          <a:lstStyle>
            <a:lvl1pPr>
              <a:lnSpc>
                <a:spcPts val="1760"/>
              </a:lnSpc>
              <a:defRPr sz="1800" b="0" i="0" cap="none">
                <a:solidFill>
                  <a:schemeClr val="bg1"/>
                </a:solidFill>
                <a:latin typeface="Franklin Gothic Book" charset="0"/>
                <a:ea typeface="Franklin Gothic Book" charset="0"/>
                <a:cs typeface="Franklin Gothic Book" charset="0"/>
              </a:defRPr>
            </a:lvl1pPr>
            <a:lvl2pPr>
              <a:lnSpc>
                <a:spcPts val="1760"/>
              </a:lnSpc>
              <a:defRPr sz="1800" b="0" i="0" cap="none">
                <a:solidFill>
                  <a:schemeClr val="bg1"/>
                </a:solidFill>
                <a:latin typeface="Franklin Gothic Book" charset="0"/>
                <a:ea typeface="Franklin Gothic Book" charset="0"/>
                <a:cs typeface="Franklin Gothic Book" charset="0"/>
              </a:defRPr>
            </a:lvl2pPr>
            <a:lvl3pPr>
              <a:lnSpc>
                <a:spcPts val="1760"/>
              </a:lnSpc>
              <a:defRPr sz="1800" b="0" i="0" cap="none">
                <a:solidFill>
                  <a:schemeClr val="bg1"/>
                </a:solidFill>
                <a:latin typeface="Franklin Gothic Book" charset="0"/>
                <a:ea typeface="Franklin Gothic Book" charset="0"/>
                <a:cs typeface="Franklin Gothic Book" charset="0"/>
              </a:defRPr>
            </a:lvl3pPr>
            <a:lvl4pPr>
              <a:lnSpc>
                <a:spcPts val="1760"/>
              </a:lnSpc>
              <a:defRPr sz="1800" b="0" i="0" cap="none">
                <a:solidFill>
                  <a:schemeClr val="bg1"/>
                </a:solidFill>
                <a:latin typeface="Franklin Gothic Book" charset="0"/>
                <a:ea typeface="Franklin Gothic Book" charset="0"/>
                <a:cs typeface="Franklin Gothic Book" charset="0"/>
              </a:defRPr>
            </a:lvl4pPr>
            <a:lvl5pPr>
              <a:lnSpc>
                <a:spcPts val="1760"/>
              </a:lnSpc>
              <a:defRPr sz="1800" b="0" i="0" cap="none">
                <a:solidFill>
                  <a:schemeClr val="bg1"/>
                </a:solidFill>
                <a:latin typeface="Franklin Gothic Book" charset="0"/>
                <a:ea typeface="Franklin Gothic Book" charset="0"/>
                <a:cs typeface="Franklin Gothic Book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9301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060475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 anchorCtr="0"/>
          <a:lstStyle>
            <a:lvl1pPr>
              <a:defRPr baseline="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3106" y="2929089"/>
            <a:ext cx="8229600" cy="482731"/>
          </a:xfrm>
        </p:spPr>
        <p:txBody>
          <a:bodyPr>
            <a:noAutofit/>
          </a:bodyPr>
          <a:lstStyle>
            <a:lvl1pPr>
              <a:lnSpc>
                <a:spcPts val="2580"/>
              </a:lnSpc>
              <a:defRPr/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0"/>
          </p:nvPr>
        </p:nvSpPr>
        <p:spPr>
          <a:xfrm>
            <a:off x="712788" y="3392488"/>
            <a:ext cx="8229918" cy="3146425"/>
          </a:xfrm>
        </p:spPr>
        <p:txBody>
          <a:bodyPr anchor="t" anchorCtr="0">
            <a:noAutofit/>
          </a:bodyPr>
          <a:lstStyle>
            <a:lvl1pPr>
              <a:lnSpc>
                <a:spcPts val="1760"/>
              </a:lnSpc>
              <a:defRPr sz="1800" b="0" i="1" cap="none">
                <a:solidFill>
                  <a:schemeClr val="bg1"/>
                </a:solidFill>
                <a:latin typeface="Franklin Gothic Book" charset="0"/>
                <a:ea typeface="Franklin Gothic Book" charset="0"/>
                <a:cs typeface="Franklin Gothic Book" charset="0"/>
              </a:defRPr>
            </a:lvl1pPr>
            <a:lvl2pPr>
              <a:lnSpc>
                <a:spcPts val="1760"/>
              </a:lnSpc>
              <a:defRPr sz="1800" b="0" i="1" cap="none">
                <a:solidFill>
                  <a:schemeClr val="bg1"/>
                </a:solidFill>
                <a:latin typeface="Franklin Gothic Book" charset="0"/>
                <a:ea typeface="Franklin Gothic Book" charset="0"/>
                <a:cs typeface="Franklin Gothic Book" charset="0"/>
              </a:defRPr>
            </a:lvl2pPr>
            <a:lvl3pPr>
              <a:lnSpc>
                <a:spcPts val="1760"/>
              </a:lnSpc>
              <a:defRPr sz="1800" b="0" i="1" cap="none">
                <a:solidFill>
                  <a:schemeClr val="bg1"/>
                </a:solidFill>
                <a:latin typeface="Franklin Gothic Book" charset="0"/>
                <a:ea typeface="Franklin Gothic Book" charset="0"/>
                <a:cs typeface="Franklin Gothic Book" charset="0"/>
              </a:defRPr>
            </a:lvl3pPr>
            <a:lvl4pPr>
              <a:lnSpc>
                <a:spcPts val="1760"/>
              </a:lnSpc>
              <a:defRPr sz="1800" b="0" i="1" cap="none">
                <a:solidFill>
                  <a:schemeClr val="bg1"/>
                </a:solidFill>
                <a:latin typeface="Franklin Gothic Book" charset="0"/>
                <a:ea typeface="Franklin Gothic Book" charset="0"/>
                <a:cs typeface="Franklin Gothic Book" charset="0"/>
              </a:defRPr>
            </a:lvl4pPr>
            <a:lvl5pPr>
              <a:lnSpc>
                <a:spcPts val="1760"/>
              </a:lnSpc>
              <a:defRPr sz="1800" b="0" i="1" cap="none">
                <a:solidFill>
                  <a:schemeClr val="bg1"/>
                </a:solidFill>
                <a:latin typeface="Franklin Gothic Book" charset="0"/>
                <a:ea typeface="Franklin Gothic Book" charset="0"/>
                <a:cs typeface="Franklin Gothic Book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/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/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>
          <a:xfrm>
            <a:off x="0" y="2106145"/>
            <a:ext cx="9127098" cy="1325563"/>
          </a:xfrm>
          <a:prstGeom prst="rect">
            <a:avLst/>
          </a:prstGeom>
        </p:spPr>
        <p:txBody>
          <a:bodyPr/>
          <a:lstStyle>
            <a:lvl1pPr>
              <a:defRPr b="0" i="0" cap="none" baseline="0">
                <a:latin typeface="Franklin Gothic Heavy" charset="0"/>
                <a:ea typeface="Franklin Gothic Heavy" charset="0"/>
                <a:cs typeface="Franklin Gothic Heavy" charset="0"/>
              </a:defRPr>
            </a:lvl1pPr>
          </a:lstStyle>
          <a:p>
            <a:r>
              <a:rPr lang="en-US" dirty="0" smtClean="0"/>
              <a:t>Click to edit </a:t>
            </a:r>
            <a:br>
              <a:rPr lang="en-US" dirty="0" smtClean="0"/>
            </a:br>
            <a:r>
              <a:rPr lang="en-US" dirty="0" smtClean="0"/>
              <a:t>presentation title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3687762"/>
            <a:ext cx="9127098" cy="599425"/>
          </a:xfrm>
          <a:prstGeom prst="rect">
            <a:avLst/>
          </a:prstGeom>
        </p:spPr>
        <p:txBody>
          <a:bodyPr/>
          <a:lstStyle>
            <a:lvl1pPr algn="ctr">
              <a:defRPr sz="2800" b="0" i="0" cap="none" baseline="0">
                <a:latin typeface="Franklin Gothic Demi" charset="0"/>
                <a:ea typeface="Franklin Gothic Demi" charset="0"/>
                <a:cs typeface="Franklin Gothic Demi" charset="0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 dirty="0" smtClean="0"/>
              <a:t>Click To Edit Presenters Name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4287187"/>
            <a:ext cx="9143999" cy="584825"/>
          </a:xfrm>
          <a:prstGeom prst="rect">
            <a:avLst/>
          </a:prstGeom>
        </p:spPr>
        <p:txBody>
          <a:bodyPr/>
          <a:lstStyle>
            <a:lvl1pPr algn="ctr">
              <a:defRPr sz="1800" b="0" i="0" cap="none" baseline="0">
                <a:latin typeface="Franklin Gothic Demi" charset="0"/>
                <a:ea typeface="Franklin Gothic Demi" charset="0"/>
                <a:cs typeface="Franklin Gothic Demi" charset="0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 dirty="0" smtClean="0"/>
              <a:t>Click To Edit Presentation Date</a:t>
            </a:r>
          </a:p>
        </p:txBody>
      </p:sp>
    </p:spTree>
    <p:extLst/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713106" y="1700796"/>
            <a:ext cx="8229600" cy="1143000"/>
          </a:xfrm>
          <a:prstGeom prst="rect">
            <a:avLst/>
          </a:prstGeom>
        </p:spPr>
        <p:txBody>
          <a:bodyPr anchor="ctr" anchorCtr="0"/>
          <a:lstStyle>
            <a:lvl1pPr algn="l">
              <a:defRPr b="0" i="0" cap="none" baseline="0">
                <a:latin typeface="Franklin Gothic Heavy" charset="0"/>
                <a:ea typeface="Franklin Gothic Heavy" charset="0"/>
                <a:cs typeface="Franklin Gothic Heavy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713106" y="2929089"/>
            <a:ext cx="8229600" cy="482731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ts val="2580"/>
              </a:lnSpc>
              <a:defRPr b="0" i="0" cap="none" baseline="0">
                <a:latin typeface="Franklin Gothic Demi" charset="0"/>
                <a:ea typeface="Franklin Gothic Demi" charset="0"/>
                <a:cs typeface="Franklin Gothic Demi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7" name="Text Placeholder 15"/>
          <p:cNvSpPr>
            <a:spLocks noGrp="1"/>
          </p:cNvSpPr>
          <p:nvPr>
            <p:ph type="body" sz="quarter" idx="10"/>
          </p:nvPr>
        </p:nvSpPr>
        <p:spPr>
          <a:xfrm>
            <a:off x="712788" y="3392489"/>
            <a:ext cx="8139112" cy="2843420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>
              <a:lnSpc>
                <a:spcPts val="1760"/>
              </a:lnSpc>
              <a:defRPr sz="1800" b="0" i="0" cap="none" baseline="0">
                <a:solidFill>
                  <a:schemeClr val="bg1"/>
                </a:solidFill>
                <a:latin typeface="Franklin Gothic Book" charset="0"/>
                <a:ea typeface="Franklin Gothic Book" charset="0"/>
                <a:cs typeface="Franklin Gothic Book" charset="0"/>
              </a:defRPr>
            </a:lvl1pPr>
            <a:lvl2pPr>
              <a:lnSpc>
                <a:spcPts val="1760"/>
              </a:lnSpc>
              <a:defRPr sz="1800" b="0" i="0" cap="none" baseline="0">
                <a:solidFill>
                  <a:schemeClr val="bg1"/>
                </a:solidFill>
                <a:latin typeface="Franklin Gothic Book" charset="0"/>
                <a:ea typeface="Franklin Gothic Book" charset="0"/>
                <a:cs typeface="Franklin Gothic Book" charset="0"/>
              </a:defRPr>
            </a:lvl2pPr>
            <a:lvl3pPr>
              <a:lnSpc>
                <a:spcPts val="1760"/>
              </a:lnSpc>
              <a:defRPr sz="1800" b="0" i="0" cap="none" baseline="0">
                <a:solidFill>
                  <a:schemeClr val="bg1"/>
                </a:solidFill>
                <a:latin typeface="Franklin Gothic Book" charset="0"/>
                <a:ea typeface="Franklin Gothic Book" charset="0"/>
                <a:cs typeface="Franklin Gothic Book" charset="0"/>
              </a:defRPr>
            </a:lvl3pPr>
            <a:lvl4pPr>
              <a:lnSpc>
                <a:spcPts val="1760"/>
              </a:lnSpc>
              <a:defRPr sz="1800" b="0" i="0" cap="none" baseline="0">
                <a:solidFill>
                  <a:schemeClr val="bg1"/>
                </a:solidFill>
                <a:latin typeface="Franklin Gothic Book" charset="0"/>
                <a:ea typeface="Franklin Gothic Book" charset="0"/>
                <a:cs typeface="Franklin Gothic Book" charset="0"/>
              </a:defRPr>
            </a:lvl4pPr>
            <a:lvl5pPr>
              <a:lnSpc>
                <a:spcPts val="1760"/>
              </a:lnSpc>
              <a:defRPr sz="1800" b="0" i="0" cap="none" baseline="0">
                <a:solidFill>
                  <a:schemeClr val="bg1"/>
                </a:solidFill>
                <a:latin typeface="Franklin Gothic Book" charset="0"/>
                <a:ea typeface="Franklin Gothic Book" charset="0"/>
                <a:cs typeface="Franklin Gothic Book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8366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/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3106" y="1700796"/>
            <a:ext cx="8229600" cy="1143000"/>
          </a:xfrm>
          <a:prstGeom prst="rect">
            <a:avLst/>
          </a:prstGeom>
        </p:spPr>
        <p:txBody>
          <a:bodyPr anchor="ctr" anchorCtr="0"/>
          <a:lstStyle>
            <a:lvl1pPr algn="l">
              <a:defRPr b="0" i="0" cap="none" baseline="0">
                <a:solidFill>
                  <a:srgbClr val="232D4B"/>
                </a:solidFill>
                <a:latin typeface="Franklin Gothic Heavy" charset="0"/>
                <a:ea typeface="Franklin Gothic Heavy" charset="0"/>
                <a:cs typeface="Franklin Gothic Heavy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15"/>
          <p:cNvSpPr>
            <a:spLocks noGrp="1"/>
          </p:cNvSpPr>
          <p:nvPr>
            <p:ph type="body" sz="quarter" idx="10"/>
          </p:nvPr>
        </p:nvSpPr>
        <p:spPr>
          <a:xfrm>
            <a:off x="712788" y="3392489"/>
            <a:ext cx="8139112" cy="2843420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>
              <a:lnSpc>
                <a:spcPts val="1760"/>
              </a:lnSpc>
              <a:defRPr sz="1800" b="0" i="0" cap="none" baseline="0">
                <a:solidFill>
                  <a:schemeClr val="bg1"/>
                </a:solidFill>
                <a:latin typeface="Franklin Gothic Book" charset="0"/>
                <a:ea typeface="Franklin Gothic Book" charset="0"/>
                <a:cs typeface="Franklin Gothic Book" charset="0"/>
              </a:defRPr>
            </a:lvl1pPr>
            <a:lvl2pPr>
              <a:lnSpc>
                <a:spcPts val="1760"/>
              </a:lnSpc>
              <a:defRPr sz="1800" b="0" i="0" cap="none" baseline="0">
                <a:solidFill>
                  <a:schemeClr val="bg1"/>
                </a:solidFill>
                <a:latin typeface="Franklin Gothic Book" charset="0"/>
                <a:ea typeface="Franklin Gothic Book" charset="0"/>
                <a:cs typeface="Franklin Gothic Book" charset="0"/>
              </a:defRPr>
            </a:lvl2pPr>
            <a:lvl3pPr>
              <a:lnSpc>
                <a:spcPts val="1760"/>
              </a:lnSpc>
              <a:defRPr sz="1800" b="0" i="0" cap="none" baseline="0">
                <a:solidFill>
                  <a:schemeClr val="bg1"/>
                </a:solidFill>
                <a:latin typeface="Franklin Gothic Book" charset="0"/>
                <a:ea typeface="Franklin Gothic Book" charset="0"/>
                <a:cs typeface="Franklin Gothic Book" charset="0"/>
              </a:defRPr>
            </a:lvl3pPr>
            <a:lvl4pPr>
              <a:lnSpc>
                <a:spcPts val="1760"/>
              </a:lnSpc>
              <a:defRPr sz="1800" b="0" i="0" cap="none" baseline="0">
                <a:solidFill>
                  <a:schemeClr val="bg1"/>
                </a:solidFill>
                <a:latin typeface="Franklin Gothic Book" charset="0"/>
                <a:ea typeface="Franklin Gothic Book" charset="0"/>
                <a:cs typeface="Franklin Gothic Book" charset="0"/>
              </a:defRPr>
            </a:lvl4pPr>
            <a:lvl5pPr>
              <a:lnSpc>
                <a:spcPts val="1760"/>
              </a:lnSpc>
              <a:defRPr sz="1800" b="0" i="0" cap="none" baseline="0">
                <a:solidFill>
                  <a:schemeClr val="bg1"/>
                </a:solidFill>
                <a:latin typeface="Franklin Gothic Book" charset="0"/>
                <a:ea typeface="Franklin Gothic Book" charset="0"/>
                <a:cs typeface="Franklin Gothic Book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713106" y="2929089"/>
            <a:ext cx="8229600" cy="482731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ts val="2580"/>
              </a:lnSpc>
              <a:defRPr b="0" i="0" cap="none" baseline="0">
                <a:solidFill>
                  <a:srgbClr val="232D4B"/>
                </a:solidFill>
                <a:latin typeface="Franklin Gothic Demi" charset="0"/>
                <a:ea typeface="Franklin Gothic Demi" charset="0"/>
                <a:cs typeface="Franklin Gothic Demi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/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>
          <a:xfrm>
            <a:off x="0" y="2106145"/>
            <a:ext cx="9127098" cy="1325563"/>
          </a:xfrm>
          <a:prstGeom prst="rect">
            <a:avLst/>
          </a:prstGeom>
        </p:spPr>
        <p:txBody>
          <a:bodyPr/>
          <a:lstStyle>
            <a:lvl1pPr>
              <a:defRPr b="0" i="0" cap="none" baseline="0">
                <a:solidFill>
                  <a:schemeClr val="bg1"/>
                </a:solidFill>
                <a:latin typeface="Franklin Gothic Heavy" charset="0"/>
                <a:ea typeface="Franklin Gothic Heavy" charset="0"/>
                <a:cs typeface="Franklin Gothic Heavy" charset="0"/>
              </a:defRPr>
            </a:lvl1pPr>
          </a:lstStyle>
          <a:p>
            <a:r>
              <a:rPr lang="en-US" dirty="0" smtClean="0"/>
              <a:t>Click to edit </a:t>
            </a:r>
            <a:br>
              <a:rPr lang="en-US" dirty="0" smtClean="0"/>
            </a:br>
            <a:r>
              <a:rPr lang="en-US" dirty="0" smtClean="0"/>
              <a:t>presentation title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3687762"/>
            <a:ext cx="9127098" cy="599425"/>
          </a:xfrm>
          <a:prstGeom prst="rect">
            <a:avLst/>
          </a:prstGeom>
        </p:spPr>
        <p:txBody>
          <a:bodyPr/>
          <a:lstStyle>
            <a:lvl1pPr algn="ctr">
              <a:defRPr sz="2800" b="0" i="0" cap="none" baseline="0">
                <a:solidFill>
                  <a:schemeClr val="bg1"/>
                </a:solidFill>
                <a:latin typeface="Franklin Gothic Demi" charset="0"/>
                <a:ea typeface="Franklin Gothic Demi" charset="0"/>
                <a:cs typeface="Franklin Gothic Demi" charset="0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 dirty="0" smtClean="0"/>
              <a:t>Click To Edit Presenters Name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4287187"/>
            <a:ext cx="9143999" cy="584825"/>
          </a:xfrm>
          <a:prstGeom prst="rect">
            <a:avLst/>
          </a:prstGeom>
        </p:spPr>
        <p:txBody>
          <a:bodyPr/>
          <a:lstStyle>
            <a:lvl1pPr algn="ctr">
              <a:defRPr sz="1800" b="0" i="0" cap="none" baseline="0">
                <a:solidFill>
                  <a:schemeClr val="bg1"/>
                </a:solidFill>
                <a:latin typeface="Franklin Gothic Demi" charset="0"/>
                <a:ea typeface="Franklin Gothic Demi" charset="0"/>
                <a:cs typeface="Franklin Gothic Demi" charset="0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 dirty="0" smtClean="0"/>
              <a:t>Click To Edit Presentation Date</a:t>
            </a:r>
          </a:p>
        </p:txBody>
      </p:sp>
    </p:spTree>
    <p:extLst/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195482" y="921309"/>
            <a:ext cx="4531659" cy="4250298"/>
          </a:xfrm>
          <a:prstGeom prst="rect">
            <a:avLst/>
          </a:prstGeom>
        </p:spPr>
        <p:txBody>
          <a:bodyPr anchor="ctr" anchorCtr="0"/>
          <a:lstStyle>
            <a:lvl1pPr>
              <a:defRPr b="0" i="0" cap="none" baseline="0">
                <a:latin typeface="Franklin Gothic Heavy" charset="0"/>
                <a:ea typeface="Franklin Gothic Heavy" charset="0"/>
                <a:cs typeface="Franklin Gothic Heavy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44636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3106" y="1700796"/>
            <a:ext cx="8229600" cy="1143000"/>
          </a:xfrm>
          <a:prstGeom prst="rect">
            <a:avLst/>
          </a:prstGeom>
        </p:spPr>
        <p:txBody>
          <a:bodyPr anchor="ctr" anchorCtr="0"/>
          <a:lstStyle>
            <a:lvl1pPr>
              <a:defRPr b="0" i="0" cap="none" baseline="0">
                <a:latin typeface="Franklin Gothic Heavy" charset="0"/>
                <a:ea typeface="Franklin Gothic Heavy" charset="0"/>
                <a:cs typeface="Franklin Gothic Heavy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3106" y="2929089"/>
            <a:ext cx="8229600" cy="482731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ts val="2580"/>
              </a:lnSpc>
              <a:defRPr b="0" i="0" cap="none" baseline="0">
                <a:latin typeface="Franklin Gothic Demi" charset="0"/>
                <a:ea typeface="Franklin Gothic Demi" charset="0"/>
                <a:cs typeface="Franklin Gothic Demi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0"/>
          </p:nvPr>
        </p:nvSpPr>
        <p:spPr>
          <a:xfrm>
            <a:off x="712788" y="3392489"/>
            <a:ext cx="8229918" cy="2843420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>
              <a:lnSpc>
                <a:spcPts val="1760"/>
              </a:lnSpc>
              <a:defRPr sz="1800" b="0" i="0" cap="none" baseline="0">
                <a:solidFill>
                  <a:schemeClr val="bg1"/>
                </a:solidFill>
                <a:latin typeface="Franklin Gothic Book" charset="0"/>
                <a:ea typeface="Franklin Gothic Book" charset="0"/>
                <a:cs typeface="Franklin Gothic Book" charset="0"/>
              </a:defRPr>
            </a:lvl1pPr>
            <a:lvl2pPr>
              <a:lnSpc>
                <a:spcPts val="1760"/>
              </a:lnSpc>
              <a:defRPr sz="1800" b="0" i="0" cap="none" baseline="0">
                <a:solidFill>
                  <a:schemeClr val="bg1"/>
                </a:solidFill>
                <a:latin typeface="Franklin Gothic Book" charset="0"/>
                <a:ea typeface="Franklin Gothic Book" charset="0"/>
                <a:cs typeface="Franklin Gothic Book" charset="0"/>
              </a:defRPr>
            </a:lvl2pPr>
            <a:lvl3pPr>
              <a:lnSpc>
                <a:spcPts val="1760"/>
              </a:lnSpc>
              <a:defRPr sz="1800" b="0" i="0" cap="none" baseline="0">
                <a:solidFill>
                  <a:schemeClr val="bg1"/>
                </a:solidFill>
                <a:latin typeface="Franklin Gothic Book" charset="0"/>
                <a:ea typeface="Franklin Gothic Book" charset="0"/>
                <a:cs typeface="Franklin Gothic Book" charset="0"/>
              </a:defRPr>
            </a:lvl3pPr>
            <a:lvl4pPr>
              <a:lnSpc>
                <a:spcPts val="1760"/>
              </a:lnSpc>
              <a:defRPr sz="1800" b="0" i="0" cap="none" baseline="0">
                <a:solidFill>
                  <a:schemeClr val="bg1"/>
                </a:solidFill>
                <a:latin typeface="Franklin Gothic Book" charset="0"/>
                <a:ea typeface="Franklin Gothic Book" charset="0"/>
                <a:cs typeface="Franklin Gothic Book" charset="0"/>
              </a:defRPr>
            </a:lvl4pPr>
            <a:lvl5pPr>
              <a:lnSpc>
                <a:spcPts val="1760"/>
              </a:lnSpc>
              <a:defRPr sz="1800" b="0" i="0" cap="none" baseline="0">
                <a:solidFill>
                  <a:schemeClr val="bg1"/>
                </a:solidFill>
                <a:latin typeface="Franklin Gothic Book" charset="0"/>
                <a:ea typeface="Franklin Gothic Book" charset="0"/>
                <a:cs typeface="Franklin Gothic Book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38159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002940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emf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.emf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7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.emf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.emf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theme" Target="../theme/theme5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.emf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theme" Target="../theme/theme6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1"/>
            <a:ext cx="9144000" cy="1034320"/>
          </a:xfrm>
          <a:prstGeom prst="rect">
            <a:avLst/>
          </a:prstGeom>
          <a:solidFill>
            <a:srgbClr val="232D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666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827" y="240897"/>
            <a:ext cx="1531051" cy="552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7834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8" r:id="rId3"/>
  </p:sldLayoutIdLst>
  <p:txStyles>
    <p:titleStyle>
      <a:lvl1pPr algn="ctr" defTabSz="457200" rtl="0" eaLnBrk="1" latinLnBrk="0" hangingPunct="1">
        <a:lnSpc>
          <a:spcPts val="4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ITC Franklin Gothic Heavy"/>
          <a:ea typeface="+mj-ea"/>
          <a:cs typeface="+mj-cs"/>
        </a:defRPr>
      </a:lvl1pPr>
    </p:titleStyle>
    <p:bodyStyle>
      <a:lvl1pPr marL="0" indent="0" algn="l" defTabSz="457200" rtl="0" eaLnBrk="1" latinLnBrk="0" hangingPunct="1">
        <a:spcBef>
          <a:spcPct val="20000"/>
        </a:spcBef>
        <a:buFontTx/>
        <a:buNone/>
        <a:defRPr sz="2400" kern="1200" cap="all">
          <a:solidFill>
            <a:schemeClr val="tx1"/>
          </a:solidFill>
          <a:latin typeface="ITC Franklin Gothic Demi"/>
          <a:ea typeface="+mn-ea"/>
          <a:cs typeface="+mn-cs"/>
        </a:defRPr>
      </a:lvl1pPr>
      <a:lvl2pPr marL="0" indent="0" algn="l" defTabSz="457200" rtl="0" eaLnBrk="1" latinLnBrk="0" hangingPunct="1">
        <a:spcBef>
          <a:spcPct val="20000"/>
        </a:spcBef>
        <a:buFontTx/>
        <a:buNone/>
        <a:defRPr sz="2000" kern="1200">
          <a:solidFill>
            <a:schemeClr val="bg1"/>
          </a:solidFill>
          <a:latin typeface="ITC Franklin Gothic Book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bg1"/>
          </a:solidFill>
          <a:latin typeface="ITC Franklin Gothic Book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bg1"/>
          </a:solidFill>
          <a:latin typeface="ITC Franklin Gothic Book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bg1"/>
          </a:solidFill>
          <a:latin typeface="ITC Franklin Gothic Book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1"/>
            <a:ext cx="9144000" cy="10343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666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827" y="240897"/>
            <a:ext cx="1531051" cy="552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93382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25" r:id="rId2"/>
    <p:sldLayoutId id="2147483717" r:id="rId3"/>
    <p:sldLayoutId id="2147483726" r:id="rId4"/>
  </p:sldLayoutIdLst>
  <p:txStyles>
    <p:titleStyle>
      <a:lvl1pPr algn="ctr" defTabSz="457200" rtl="0" eaLnBrk="1" latinLnBrk="0" hangingPunct="1">
        <a:lnSpc>
          <a:spcPts val="4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ITC Franklin Gothic Heavy"/>
          <a:ea typeface="+mj-ea"/>
          <a:cs typeface="+mj-cs"/>
        </a:defRPr>
      </a:lvl1pPr>
    </p:titleStyle>
    <p:bodyStyle>
      <a:lvl1pPr marL="0" indent="0" algn="l" defTabSz="457200" rtl="0" eaLnBrk="1" latinLnBrk="0" hangingPunct="1">
        <a:spcBef>
          <a:spcPct val="20000"/>
        </a:spcBef>
        <a:buFontTx/>
        <a:buNone/>
        <a:defRPr sz="2400" kern="1200" cap="all">
          <a:solidFill>
            <a:schemeClr val="tx1"/>
          </a:solidFill>
          <a:latin typeface="ITC Franklin Gothic Demi"/>
          <a:ea typeface="+mn-ea"/>
          <a:cs typeface="+mn-cs"/>
        </a:defRPr>
      </a:lvl1pPr>
      <a:lvl2pPr marL="0" indent="0" algn="l" defTabSz="457200" rtl="0" eaLnBrk="1" latinLnBrk="0" hangingPunct="1">
        <a:spcBef>
          <a:spcPct val="20000"/>
        </a:spcBef>
        <a:buFontTx/>
        <a:buNone/>
        <a:defRPr sz="2000" kern="1200">
          <a:solidFill>
            <a:schemeClr val="bg1"/>
          </a:solidFill>
          <a:latin typeface="ITC Franklin Gothic Book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bg1"/>
          </a:solidFill>
          <a:latin typeface="ITC Franklin Gothic Book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bg1"/>
          </a:solidFill>
          <a:latin typeface="ITC Franklin Gothic Book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bg1"/>
          </a:solidFill>
          <a:latin typeface="ITC Franklin Gothic Book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1"/>
            <a:ext cx="9144000" cy="1034320"/>
          </a:xfrm>
          <a:prstGeom prst="rect">
            <a:avLst/>
          </a:prstGeom>
          <a:solidFill>
            <a:srgbClr val="232D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666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827" y="240897"/>
            <a:ext cx="1531051" cy="552528"/>
          </a:xfrm>
          <a:prstGeom prst="rect">
            <a:avLst/>
          </a:prstGeom>
        </p:spPr>
      </p:pic>
      <p:sp>
        <p:nvSpPr>
          <p:cNvPr id="9" name="Title Placeholder 7"/>
          <p:cNvSpPr txBox="1">
            <a:spLocks/>
          </p:cNvSpPr>
          <p:nvPr userDrawn="1"/>
        </p:nvSpPr>
        <p:spPr>
          <a:xfrm>
            <a:off x="359764" y="0"/>
            <a:ext cx="6355829" cy="10343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lnSpc>
                <a:spcPts val="4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tx1"/>
                </a:solidFill>
                <a:latin typeface="ITC Franklin Gothic Heavy"/>
                <a:ea typeface="+mj-ea"/>
                <a:cs typeface="+mj-cs"/>
              </a:defRPr>
            </a:lvl1pPr>
          </a:lstStyle>
          <a:p>
            <a:r>
              <a:rPr lang="en-US" sz="1800" b="0" i="0" cap="none" baseline="0" dirty="0" smtClean="0">
                <a:solidFill>
                  <a:srgbClr val="FFFFFF"/>
                </a:solidFill>
                <a:latin typeface="Franklin Gothic Heavy" charset="0"/>
                <a:ea typeface="Franklin Gothic Heavy" charset="0"/>
                <a:cs typeface="Franklin Gothic Heavy" charset="0"/>
              </a:rPr>
              <a:t>Click to edit Master optional header</a:t>
            </a:r>
            <a:endParaRPr lang="en-US" sz="1800" b="0" i="0" cap="none" baseline="0" dirty="0">
              <a:solidFill>
                <a:srgbClr val="FFFFFF"/>
              </a:solidFill>
              <a:latin typeface="Franklin Gothic Heavy" charset="0"/>
              <a:ea typeface="Franklin Gothic Heavy" charset="0"/>
              <a:cs typeface="Franklin Gothic Heavy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25828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712" r:id="rId2"/>
  </p:sldLayoutIdLst>
  <p:txStyles>
    <p:titleStyle>
      <a:lvl1pPr algn="l" defTabSz="457200" rtl="0" eaLnBrk="1" latinLnBrk="0" hangingPunct="1">
        <a:lnSpc>
          <a:spcPts val="4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ITC Franklin Gothic Heavy"/>
          <a:ea typeface="+mj-ea"/>
          <a:cs typeface="+mj-cs"/>
        </a:defRPr>
      </a:lvl1pPr>
    </p:titleStyle>
    <p:bodyStyle>
      <a:lvl1pPr marL="0" indent="0" algn="l" defTabSz="457200" rtl="0" eaLnBrk="1" latinLnBrk="0" hangingPunct="1">
        <a:spcBef>
          <a:spcPct val="20000"/>
        </a:spcBef>
        <a:buFontTx/>
        <a:buNone/>
        <a:defRPr sz="2400" kern="1200" cap="all">
          <a:solidFill>
            <a:schemeClr val="tx1"/>
          </a:solidFill>
          <a:latin typeface="ITC Franklin Gothic Demi"/>
          <a:ea typeface="+mn-ea"/>
          <a:cs typeface="+mn-cs"/>
        </a:defRPr>
      </a:lvl1pPr>
      <a:lvl2pPr marL="0" indent="0" algn="l" defTabSz="457200" rtl="0" eaLnBrk="1" latinLnBrk="0" hangingPunct="1">
        <a:spcBef>
          <a:spcPct val="20000"/>
        </a:spcBef>
        <a:buFontTx/>
        <a:buNone/>
        <a:defRPr sz="2000" kern="1200">
          <a:solidFill>
            <a:schemeClr val="bg1"/>
          </a:solidFill>
          <a:latin typeface="ITC Franklin Gothic Book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bg1"/>
          </a:solidFill>
          <a:latin typeface="ITC Franklin Gothic Book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bg1"/>
          </a:solidFill>
          <a:latin typeface="ITC Franklin Gothic Book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bg1"/>
          </a:solidFill>
          <a:latin typeface="ITC Franklin Gothic Book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1034321"/>
            <a:ext cx="9144000" cy="582368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666"/>
          </a:p>
        </p:txBody>
      </p:sp>
      <p:sp>
        <p:nvSpPr>
          <p:cNvPr id="5" name="Rectangle 4"/>
          <p:cNvSpPr/>
          <p:nvPr userDrawn="1"/>
        </p:nvSpPr>
        <p:spPr>
          <a:xfrm>
            <a:off x="0" y="1"/>
            <a:ext cx="9144000" cy="1034320"/>
          </a:xfrm>
          <a:prstGeom prst="rect">
            <a:avLst/>
          </a:prstGeom>
          <a:solidFill>
            <a:srgbClr val="232D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666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827" y="240897"/>
            <a:ext cx="1531051" cy="552528"/>
          </a:xfrm>
          <a:prstGeom prst="rect">
            <a:avLst/>
          </a:prstGeom>
        </p:spPr>
      </p:pic>
      <p:sp>
        <p:nvSpPr>
          <p:cNvPr id="9" name="Title Placeholder 7"/>
          <p:cNvSpPr txBox="1">
            <a:spLocks/>
          </p:cNvSpPr>
          <p:nvPr userDrawn="1"/>
        </p:nvSpPr>
        <p:spPr>
          <a:xfrm>
            <a:off x="359764" y="0"/>
            <a:ext cx="6355829" cy="10343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lnSpc>
                <a:spcPts val="4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tx1"/>
                </a:solidFill>
                <a:latin typeface="ITC Franklin Gothic Heavy"/>
                <a:ea typeface="+mj-ea"/>
                <a:cs typeface="+mj-cs"/>
              </a:defRPr>
            </a:lvl1pPr>
          </a:lstStyle>
          <a:p>
            <a:r>
              <a:rPr lang="en-US" sz="1800" b="0" i="0" cap="none" baseline="0" dirty="0" smtClean="0">
                <a:solidFill>
                  <a:srgbClr val="FFFFFF"/>
                </a:solidFill>
                <a:latin typeface="Franklin Gothic Heavy" charset="0"/>
                <a:ea typeface="Franklin Gothic Heavy" charset="0"/>
                <a:cs typeface="Franklin Gothic Heavy" charset="0"/>
              </a:rPr>
              <a:t>Click to edit Master optional header</a:t>
            </a:r>
            <a:endParaRPr lang="en-US" sz="1800" b="0" i="0" cap="none" baseline="0" dirty="0">
              <a:solidFill>
                <a:srgbClr val="FFFFFF"/>
              </a:solidFill>
              <a:latin typeface="Franklin Gothic Heavy" charset="0"/>
              <a:ea typeface="Franklin Gothic Heavy" charset="0"/>
              <a:cs typeface="Franklin Gothic Heavy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13141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</p:sldLayoutIdLst>
  <p:txStyles>
    <p:titleStyle>
      <a:lvl1pPr algn="l" defTabSz="457200" rtl="0" eaLnBrk="1" latinLnBrk="0" hangingPunct="1">
        <a:lnSpc>
          <a:spcPts val="4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ITC Franklin Gothic Heavy"/>
          <a:ea typeface="+mj-ea"/>
          <a:cs typeface="+mj-cs"/>
        </a:defRPr>
      </a:lvl1pPr>
    </p:titleStyle>
    <p:bodyStyle>
      <a:lvl1pPr marL="0" indent="0" algn="l" defTabSz="457200" rtl="0" eaLnBrk="1" latinLnBrk="0" hangingPunct="1">
        <a:spcBef>
          <a:spcPct val="20000"/>
        </a:spcBef>
        <a:buFontTx/>
        <a:buNone/>
        <a:defRPr sz="2400" kern="1200" cap="all">
          <a:solidFill>
            <a:schemeClr val="tx1"/>
          </a:solidFill>
          <a:latin typeface="ITC Franklin Gothic Demi"/>
          <a:ea typeface="+mn-ea"/>
          <a:cs typeface="+mn-cs"/>
        </a:defRPr>
      </a:lvl1pPr>
      <a:lvl2pPr marL="0" indent="0" algn="l" defTabSz="457200" rtl="0" eaLnBrk="1" latinLnBrk="0" hangingPunct="1">
        <a:spcBef>
          <a:spcPct val="20000"/>
        </a:spcBef>
        <a:buFontTx/>
        <a:buNone/>
        <a:defRPr sz="2000" kern="1200">
          <a:solidFill>
            <a:schemeClr val="bg1"/>
          </a:solidFill>
          <a:latin typeface="ITC Franklin Gothic Book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bg1"/>
          </a:solidFill>
          <a:latin typeface="ITC Franklin Gothic Book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bg1"/>
          </a:solidFill>
          <a:latin typeface="ITC Franklin Gothic Book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bg1"/>
          </a:solidFill>
          <a:latin typeface="ITC Franklin Gothic Book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13106" y="2843796"/>
            <a:ext cx="8229600" cy="482731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13106" y="1700796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Rectangle 5"/>
          <p:cNvSpPr/>
          <p:nvPr userDrawn="1"/>
        </p:nvSpPr>
        <p:spPr>
          <a:xfrm>
            <a:off x="0" y="1"/>
            <a:ext cx="9144000" cy="10343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666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827" y="240897"/>
            <a:ext cx="1531051" cy="552528"/>
          </a:xfrm>
          <a:prstGeom prst="rect">
            <a:avLst/>
          </a:prstGeom>
        </p:spPr>
      </p:pic>
      <p:sp>
        <p:nvSpPr>
          <p:cNvPr id="10" name="Title Placeholder 7"/>
          <p:cNvSpPr txBox="1">
            <a:spLocks/>
          </p:cNvSpPr>
          <p:nvPr userDrawn="1"/>
        </p:nvSpPr>
        <p:spPr>
          <a:xfrm>
            <a:off x="359764" y="0"/>
            <a:ext cx="6355829" cy="10343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lnSpc>
                <a:spcPts val="4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tx1"/>
                </a:solidFill>
                <a:latin typeface="ITC Franklin Gothic Heavy"/>
                <a:ea typeface="+mj-ea"/>
                <a:cs typeface="+mj-cs"/>
              </a:defRPr>
            </a:lvl1pPr>
          </a:lstStyle>
          <a:p>
            <a:r>
              <a:rPr lang="en-US" sz="1800" b="0" i="0" cap="none" baseline="0" dirty="0" smtClean="0">
                <a:solidFill>
                  <a:srgbClr val="FFFFFF"/>
                </a:solidFill>
                <a:latin typeface="Franklin Gothic Heavy" charset="0"/>
                <a:ea typeface="Franklin Gothic Heavy" charset="0"/>
                <a:cs typeface="Franklin Gothic Heavy" charset="0"/>
              </a:rPr>
              <a:t>Click to edit Master optional header</a:t>
            </a:r>
            <a:endParaRPr lang="en-US" sz="1800" b="0" i="0" cap="none" baseline="0" dirty="0">
              <a:solidFill>
                <a:srgbClr val="FFFFFF"/>
              </a:solidFill>
              <a:latin typeface="Franklin Gothic Heavy" charset="0"/>
              <a:ea typeface="Franklin Gothic Heavy" charset="0"/>
              <a:cs typeface="Franklin Gothic Heavy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33805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</p:sldLayoutIdLst>
  <p:txStyles>
    <p:titleStyle>
      <a:lvl1pPr algn="l" defTabSz="457200" rtl="0" eaLnBrk="1" latinLnBrk="0" hangingPunct="1">
        <a:lnSpc>
          <a:spcPts val="4000"/>
        </a:lnSpc>
        <a:spcBef>
          <a:spcPct val="0"/>
        </a:spcBef>
        <a:buNone/>
        <a:defRPr sz="4000" b="0" i="0" kern="1200" cap="none" baseline="0">
          <a:solidFill>
            <a:srgbClr val="232D4B"/>
          </a:solidFill>
          <a:latin typeface="Franklin Gothic Heavy" charset="0"/>
          <a:ea typeface="Franklin Gothic Heavy" charset="0"/>
          <a:cs typeface="Franklin Gothic Heavy" charset="0"/>
        </a:defRPr>
      </a:lvl1pPr>
    </p:titleStyle>
    <p:bodyStyle>
      <a:lvl1pPr marL="0" indent="0" algn="l" defTabSz="457200" rtl="0" eaLnBrk="1" latinLnBrk="0" hangingPunct="1">
        <a:spcBef>
          <a:spcPct val="20000"/>
        </a:spcBef>
        <a:buFontTx/>
        <a:buNone/>
        <a:defRPr sz="2400" b="0" i="0" kern="1200" cap="none" baseline="0">
          <a:solidFill>
            <a:srgbClr val="232D4B"/>
          </a:solidFill>
          <a:latin typeface="Franklin Gothic Demi" charset="0"/>
          <a:ea typeface="Franklin Gothic Demi" charset="0"/>
          <a:cs typeface="Franklin Gothic Demi" charset="0"/>
        </a:defRPr>
      </a:lvl1pPr>
      <a:lvl2pPr marL="0" indent="0" algn="l" defTabSz="457200" rtl="0" eaLnBrk="1" latinLnBrk="0" hangingPunct="1">
        <a:spcBef>
          <a:spcPct val="20000"/>
        </a:spcBef>
        <a:buFontTx/>
        <a:buNone/>
        <a:defRPr sz="2000" kern="1200">
          <a:solidFill>
            <a:schemeClr val="bg1"/>
          </a:solidFill>
          <a:latin typeface="ITC Franklin Gothic Book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bg1"/>
          </a:solidFill>
          <a:latin typeface="ITC Franklin Gothic Book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bg1"/>
          </a:solidFill>
          <a:latin typeface="ITC Franklin Gothic Book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bg1"/>
          </a:solidFill>
          <a:latin typeface="ITC Franklin Gothic Book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1034321"/>
            <a:ext cx="9144000" cy="5823680"/>
          </a:xfrm>
          <a:prstGeom prst="rect">
            <a:avLst/>
          </a:prstGeom>
          <a:solidFill>
            <a:srgbClr val="232D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666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13106" y="2843796"/>
            <a:ext cx="8229600" cy="482731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13106" y="1700796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Rectangle 5"/>
          <p:cNvSpPr/>
          <p:nvPr userDrawn="1"/>
        </p:nvSpPr>
        <p:spPr>
          <a:xfrm>
            <a:off x="0" y="1"/>
            <a:ext cx="9144000" cy="10343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666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827" y="240897"/>
            <a:ext cx="1531051" cy="552528"/>
          </a:xfrm>
          <a:prstGeom prst="rect">
            <a:avLst/>
          </a:prstGeom>
        </p:spPr>
      </p:pic>
      <p:sp>
        <p:nvSpPr>
          <p:cNvPr id="10" name="Title Placeholder 7"/>
          <p:cNvSpPr txBox="1">
            <a:spLocks/>
          </p:cNvSpPr>
          <p:nvPr userDrawn="1"/>
        </p:nvSpPr>
        <p:spPr>
          <a:xfrm>
            <a:off x="359764" y="0"/>
            <a:ext cx="6355829" cy="10343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lnSpc>
                <a:spcPts val="4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tx1"/>
                </a:solidFill>
                <a:latin typeface="ITC Franklin Gothic Heavy"/>
                <a:ea typeface="+mj-ea"/>
                <a:cs typeface="+mj-cs"/>
              </a:defRPr>
            </a:lvl1pPr>
          </a:lstStyle>
          <a:p>
            <a:r>
              <a:rPr lang="en-US" sz="1800" b="0" i="0" cap="none" baseline="0" dirty="0" smtClean="0">
                <a:solidFill>
                  <a:srgbClr val="FFFFFF"/>
                </a:solidFill>
                <a:latin typeface="Franklin Gothic Heavy" charset="0"/>
                <a:ea typeface="Franklin Gothic Heavy" charset="0"/>
                <a:cs typeface="Franklin Gothic Heavy" charset="0"/>
              </a:rPr>
              <a:t>Click to edit Master optional header</a:t>
            </a:r>
            <a:endParaRPr lang="en-US" sz="1800" b="0" i="0" cap="none" baseline="0" dirty="0">
              <a:solidFill>
                <a:srgbClr val="FFFFFF"/>
              </a:solidFill>
              <a:latin typeface="Franklin Gothic Heavy" charset="0"/>
              <a:ea typeface="Franklin Gothic Heavy" charset="0"/>
              <a:cs typeface="Franklin Gothic Heavy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1956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</p:sldLayoutIdLst>
  <p:txStyles>
    <p:titleStyle>
      <a:lvl1pPr algn="l" defTabSz="457200" rtl="0" eaLnBrk="1" latinLnBrk="0" hangingPunct="1">
        <a:lnSpc>
          <a:spcPts val="4000"/>
        </a:lnSpc>
        <a:spcBef>
          <a:spcPct val="0"/>
        </a:spcBef>
        <a:buNone/>
        <a:defRPr sz="4000" b="0" i="0" kern="1200" cap="none" baseline="0">
          <a:solidFill>
            <a:srgbClr val="FFFFFF"/>
          </a:solidFill>
          <a:latin typeface="Franklin Gothic Heavy" charset="0"/>
          <a:ea typeface="Franklin Gothic Heavy" charset="0"/>
          <a:cs typeface="Franklin Gothic Heavy" charset="0"/>
        </a:defRPr>
      </a:lvl1pPr>
    </p:titleStyle>
    <p:bodyStyle>
      <a:lvl1pPr marL="0" indent="0" algn="l" defTabSz="457200" rtl="0" eaLnBrk="1" latinLnBrk="0" hangingPunct="1">
        <a:spcBef>
          <a:spcPct val="20000"/>
        </a:spcBef>
        <a:buFontTx/>
        <a:buNone/>
        <a:defRPr sz="2400" b="0" i="0" kern="1200" cap="none" baseline="0">
          <a:solidFill>
            <a:srgbClr val="FFFFFF"/>
          </a:solidFill>
          <a:latin typeface="Franklin Gothic Demi" charset="0"/>
          <a:ea typeface="Franklin Gothic Demi" charset="0"/>
          <a:cs typeface="Franklin Gothic Demi" charset="0"/>
        </a:defRPr>
      </a:lvl1pPr>
      <a:lvl2pPr marL="0" indent="0" algn="l" defTabSz="457200" rtl="0" eaLnBrk="1" latinLnBrk="0" hangingPunct="1">
        <a:spcBef>
          <a:spcPct val="20000"/>
        </a:spcBef>
        <a:buFontTx/>
        <a:buNone/>
        <a:defRPr sz="2000" kern="1200">
          <a:solidFill>
            <a:schemeClr val="bg1"/>
          </a:solidFill>
          <a:latin typeface="ITC Franklin Gothic Book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bg1"/>
          </a:solidFill>
          <a:latin typeface="ITC Franklin Gothic Book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bg1"/>
          </a:solidFill>
          <a:latin typeface="ITC Franklin Gothic Book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bg1"/>
          </a:solidFill>
          <a:latin typeface="ITC Franklin Gothic Book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mp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mp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mp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mp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mp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mp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mp"/><Relationship Id="rId2" Type="http://schemas.openxmlformats.org/officeDocument/2006/relationships/image" Target="../media/image16.tmp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mp"/><Relationship Id="rId2" Type="http://schemas.openxmlformats.org/officeDocument/2006/relationships/image" Target="../media/image18.tmp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mp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tmp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5.png"/><Relationship Id="rId7" Type="http://schemas.openxmlformats.org/officeDocument/2006/relationships/image" Target="../media/image38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5" Type="http://schemas.openxmlformats.org/officeDocument/2006/relationships/image" Target="../media/image44.png"/><Relationship Id="rId10" Type="http://schemas.openxmlformats.org/officeDocument/2006/relationships/image" Target="../media/image40.png"/><Relationship Id="rId4" Type="http://schemas.openxmlformats.org/officeDocument/2006/relationships/image" Target="../media/image36.png"/><Relationship Id="rId9" Type="http://schemas.openxmlformats.org/officeDocument/2006/relationships/image" Target="../media/image4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10" Type="http://schemas.openxmlformats.org/officeDocument/2006/relationships/image" Target="../media/image49.png"/><Relationship Id="rId4" Type="http://schemas.openxmlformats.org/officeDocument/2006/relationships/image" Target="../media/image36.png"/><Relationship Id="rId9" Type="http://schemas.openxmlformats.org/officeDocument/2006/relationships/image" Target="../media/image48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tmp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tmp"/><Relationship Id="rId2" Type="http://schemas.openxmlformats.org/officeDocument/2006/relationships/image" Target="../media/image56.tmp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8.tmp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tiff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Comfortably Numb?</a:t>
            </a:r>
            <a:br>
              <a:rPr lang="en-US" dirty="0" smtClean="0"/>
            </a:br>
            <a:r>
              <a:rPr lang="en-US" sz="2000" dirty="0" smtClean="0"/>
              <a:t>Update on Regional Anesthesia</a:t>
            </a:r>
            <a:endParaRPr lang="en-US" sz="20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0" y="4186232"/>
            <a:ext cx="9127098" cy="599425"/>
          </a:xfrm>
        </p:spPr>
        <p:txBody>
          <a:bodyPr/>
          <a:lstStyle/>
          <a:p>
            <a:r>
              <a:rPr lang="en-US" dirty="0" smtClean="0"/>
              <a:t>Aric Elmer M.D.</a:t>
            </a:r>
          </a:p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1" y="5540181"/>
            <a:ext cx="9143999" cy="584825"/>
          </a:xfrm>
        </p:spPr>
        <p:txBody>
          <a:bodyPr/>
          <a:lstStyle/>
          <a:p>
            <a:r>
              <a:rPr lang="en-US" dirty="0" smtClean="0"/>
              <a:t>VSPAN MEETING</a:t>
            </a:r>
          </a:p>
          <a:p>
            <a:r>
              <a:rPr lang="en-US" dirty="0" smtClean="0"/>
              <a:t>September 7, 2019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8328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14036" y="6865"/>
            <a:ext cx="658552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/>
              <a:t>What Blocks What?</a:t>
            </a:r>
            <a:endParaRPr lang="en-US" sz="6000" dirty="0"/>
          </a:p>
        </p:txBody>
      </p:sp>
      <p:sp>
        <p:nvSpPr>
          <p:cNvPr id="3" name="TextBox 2"/>
          <p:cNvSpPr txBox="1"/>
          <p:nvPr/>
        </p:nvSpPr>
        <p:spPr>
          <a:xfrm>
            <a:off x="563419" y="951344"/>
            <a:ext cx="8368145" cy="637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2060"/>
                </a:solidFill>
                <a:latin typeface="+mj-lt"/>
              </a:rPr>
              <a:t>Brachial Plexus: Upper extremity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002060"/>
                </a:solidFill>
                <a:latin typeface="+mj-lt"/>
              </a:rPr>
              <a:t>Interscalene </a:t>
            </a:r>
            <a:r>
              <a:rPr lang="en-US" sz="2400" dirty="0">
                <a:solidFill>
                  <a:srgbClr val="002060"/>
                </a:solidFill>
                <a:latin typeface="+mj-lt"/>
              </a:rPr>
              <a:t>(</a:t>
            </a:r>
            <a:r>
              <a:rPr lang="en-US" sz="2400" dirty="0" smtClean="0">
                <a:solidFill>
                  <a:srgbClr val="002060"/>
                </a:solidFill>
                <a:latin typeface="+mj-lt"/>
              </a:rPr>
              <a:t>shoulders)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002060"/>
                </a:solidFill>
                <a:latin typeface="+mj-lt"/>
              </a:rPr>
              <a:t>Supraclavicular/Infraclavicular/Axillary (arm &amp; hand)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002060"/>
                </a:solidFill>
                <a:latin typeface="+mj-lt"/>
              </a:rPr>
              <a:t> Forearm (wrist &amp; hand)</a:t>
            </a:r>
          </a:p>
          <a:p>
            <a:pPr lvl="0"/>
            <a:r>
              <a:rPr lang="en-US" sz="2400" dirty="0">
                <a:solidFill>
                  <a:srgbClr val="002060"/>
                </a:solidFill>
                <a:latin typeface="Franklin Gothic Medium"/>
              </a:rPr>
              <a:t>Sciatic: posterior thigh and lower leg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2060"/>
                </a:solidFill>
                <a:latin typeface="Franklin Gothic Medium"/>
              </a:rPr>
              <a:t>Multiple approaches for desired </a:t>
            </a:r>
            <a:r>
              <a:rPr lang="en-US" sz="2400" dirty="0" smtClean="0">
                <a:solidFill>
                  <a:srgbClr val="002060"/>
                </a:solidFill>
                <a:latin typeface="Franklin Gothic Medium"/>
              </a:rPr>
              <a:t>effect</a:t>
            </a:r>
            <a:endParaRPr lang="en-US" sz="2400" dirty="0" smtClean="0">
              <a:solidFill>
                <a:srgbClr val="002060"/>
              </a:solidFill>
              <a:latin typeface="+mj-lt"/>
            </a:endParaRPr>
          </a:p>
          <a:p>
            <a:r>
              <a:rPr lang="en-US" sz="2400" dirty="0" smtClean="0">
                <a:solidFill>
                  <a:srgbClr val="002060"/>
                </a:solidFill>
                <a:latin typeface="+mj-lt"/>
              </a:rPr>
              <a:t>Femoral: anterior thigh and knee</a:t>
            </a:r>
          </a:p>
          <a:p>
            <a:r>
              <a:rPr lang="en-US" sz="2400" dirty="0" smtClean="0">
                <a:solidFill>
                  <a:srgbClr val="00B050"/>
                </a:solidFill>
                <a:latin typeface="+mj-lt"/>
              </a:rPr>
              <a:t>Adductor canal block: saphenous nerve block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00B050"/>
                </a:solidFill>
                <a:latin typeface="+mj-lt"/>
              </a:rPr>
              <a:t>Sensory only (versatile for knee &amp; lower anterior leg)</a:t>
            </a:r>
            <a:endParaRPr lang="en-US" sz="2400" dirty="0" smtClean="0">
              <a:latin typeface="+mj-lt"/>
            </a:endParaRPr>
          </a:p>
          <a:p>
            <a:r>
              <a:rPr lang="en-US" sz="2400" dirty="0" smtClean="0">
                <a:latin typeface="+mj-lt"/>
              </a:rPr>
              <a:t>Abdomen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+mj-lt"/>
              </a:rPr>
              <a:t>TAP, rectus sheath &amp; </a:t>
            </a:r>
            <a:r>
              <a:rPr lang="en-US" sz="2400" dirty="0" err="1" smtClean="0">
                <a:latin typeface="+mj-lt"/>
              </a:rPr>
              <a:t>Ilioingunial</a:t>
            </a:r>
            <a:r>
              <a:rPr lang="en-US" sz="2400" dirty="0" smtClean="0">
                <a:latin typeface="+mj-lt"/>
              </a:rPr>
              <a:t>/Iliohypogastric (IIN/IHN)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+mj-lt"/>
              </a:rPr>
              <a:t>Quadratus lumborum (QL)</a:t>
            </a:r>
          </a:p>
          <a:p>
            <a:r>
              <a:rPr lang="en-US" sz="2400" dirty="0" smtClean="0">
                <a:latin typeface="+mj-lt"/>
              </a:rPr>
              <a:t>Chest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+mj-lt"/>
              </a:rPr>
              <a:t>Paravertebral block (TPVB)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+mj-lt"/>
              </a:rPr>
              <a:t>Pecs and Serratus blocks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+mj-lt"/>
              </a:rPr>
              <a:t>Erector spinae block (ESB)</a:t>
            </a:r>
          </a:p>
          <a:p>
            <a:endParaRPr lang="en-US" sz="24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7789582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14036" y="6865"/>
            <a:ext cx="410094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/>
              <a:t>Risks</a:t>
            </a:r>
            <a:endParaRPr lang="en-US" sz="6000" dirty="0"/>
          </a:p>
        </p:txBody>
      </p:sp>
      <p:sp>
        <p:nvSpPr>
          <p:cNvPr id="4" name="Rectangle 3"/>
          <p:cNvSpPr/>
          <p:nvPr/>
        </p:nvSpPr>
        <p:spPr>
          <a:xfrm>
            <a:off x="406400" y="1754909"/>
            <a:ext cx="8460509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US" sz="2400" i="0" dirty="0" smtClean="0">
                <a:solidFill>
                  <a:srgbClr val="002060"/>
                </a:solidFill>
                <a:effectLst/>
                <a:latin typeface="Franklin Gothic Demi" panose="020B0703020102020204" pitchFamily="34" charset="0"/>
              </a:rPr>
              <a:t>General</a:t>
            </a:r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en-US" sz="2400" i="0" dirty="0" smtClean="0">
                <a:solidFill>
                  <a:srgbClr val="002060"/>
                </a:solidFill>
                <a:effectLst/>
                <a:latin typeface="Franklin Gothic Demi" panose="020B0703020102020204" pitchFamily="34" charset="0"/>
              </a:rPr>
              <a:t>Block failure/need to convert to GA (&lt;1%)</a:t>
            </a:r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002060"/>
                </a:solidFill>
                <a:latin typeface="Franklin Gothic Demi" panose="020B0703020102020204" pitchFamily="34" charset="0"/>
              </a:rPr>
              <a:t>Infection (rare; more common w/ catheter) </a:t>
            </a:r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002060"/>
                </a:solidFill>
                <a:latin typeface="Franklin Gothic Demi" panose="020B0703020102020204" pitchFamily="34" charset="0"/>
              </a:rPr>
              <a:t>Bleeding (rare; higher risk w/ anticoagulation)</a:t>
            </a:r>
          </a:p>
          <a:p>
            <a:pPr fontAlgn="base"/>
            <a:endParaRPr lang="en-US" sz="2400" dirty="0">
              <a:solidFill>
                <a:srgbClr val="002060"/>
              </a:solidFill>
              <a:latin typeface="Franklin Gothic Demi" panose="020B0703020102020204" pitchFamily="34" charset="0"/>
            </a:endParaRPr>
          </a:p>
          <a:p>
            <a:pPr fontAlgn="base"/>
            <a:r>
              <a:rPr lang="en-US" sz="2400" dirty="0" smtClean="0">
                <a:solidFill>
                  <a:srgbClr val="002060"/>
                </a:solidFill>
                <a:latin typeface="Franklin Gothic Demi" panose="020B0703020102020204" pitchFamily="34" charset="0"/>
              </a:rPr>
              <a:t>Serious</a:t>
            </a:r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002060"/>
                </a:solidFill>
                <a:latin typeface="Franklin Gothic Demi" panose="020B0703020102020204" pitchFamily="34" charset="0"/>
              </a:rPr>
              <a:t>Nerve injury (2.4 per 10,000; Auroy et al 2002)</a:t>
            </a:r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Franklin Gothic Demi" panose="020B0703020102020204" pitchFamily="34" charset="0"/>
              </a:rPr>
              <a:t>LAST (incidence 0.4-21 per 10,000; Barrington et al 2013, Liu et al 2016)</a:t>
            </a:r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002060"/>
                </a:solidFill>
                <a:latin typeface="Franklin Gothic Demi" panose="020B0703020102020204" pitchFamily="34" charset="0"/>
              </a:rPr>
              <a:t>Seizure (1.2 per 10,000)</a:t>
            </a:r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002060"/>
                </a:solidFill>
                <a:latin typeface="Franklin Gothic Demi" panose="020B0703020102020204" pitchFamily="34" charset="0"/>
              </a:rPr>
              <a:t>Respiratory failure (0.4 per 10,000; lumbar plexus block)</a:t>
            </a:r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002060"/>
                </a:solidFill>
                <a:latin typeface="Franklin Gothic Demi" panose="020B0703020102020204" pitchFamily="34" charset="0"/>
              </a:rPr>
              <a:t>Cardiac arrest (0.2 per 10,000; lumbar plexus block)</a:t>
            </a:r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002060"/>
                </a:solidFill>
                <a:latin typeface="Franklin Gothic Demi" panose="020B0703020102020204" pitchFamily="34" charset="0"/>
              </a:rPr>
              <a:t>Death (0.2 per 10,000; lumbar plexus block)</a:t>
            </a:r>
          </a:p>
          <a:p>
            <a:pPr fontAlgn="base"/>
            <a:endParaRPr lang="en-US" sz="2400" dirty="0" smtClean="0">
              <a:solidFill>
                <a:srgbClr val="002060"/>
              </a:solidFill>
              <a:latin typeface="Franklin Gothic Demi" panose="020B0703020102020204" pitchFamily="34" charset="0"/>
            </a:endParaRPr>
          </a:p>
          <a:p>
            <a:pPr marL="342900" indent="-342900" fontAlgn="base">
              <a:buFont typeface="Arial" panose="020B0604020202020204" pitchFamily="34" charset="0"/>
              <a:buChar char="•"/>
            </a:pPr>
            <a:endParaRPr lang="en-US" sz="2400" b="0" i="0" dirty="0">
              <a:solidFill>
                <a:srgbClr val="002060"/>
              </a:solidFill>
              <a:effectLst/>
              <a:latin typeface="Franklin Gothic Demi" panose="020B07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6299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14036" y="6865"/>
            <a:ext cx="340821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/>
              <a:t>Benefits</a:t>
            </a:r>
            <a:endParaRPr lang="en-US" sz="6000" dirty="0"/>
          </a:p>
        </p:txBody>
      </p:sp>
      <p:sp>
        <p:nvSpPr>
          <p:cNvPr id="3" name="Rectangle 2"/>
          <p:cNvSpPr/>
          <p:nvPr/>
        </p:nvSpPr>
        <p:spPr>
          <a:xfrm>
            <a:off x="406400" y="1754909"/>
            <a:ext cx="8460509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en-US" sz="2400" b="0" i="0" dirty="0" smtClean="0">
                <a:solidFill>
                  <a:srgbClr val="002060"/>
                </a:solidFill>
                <a:effectLst/>
                <a:latin typeface="Franklin Gothic Demi" panose="020B0703020102020204" pitchFamily="34" charset="0"/>
              </a:rPr>
              <a:t>Faster return of GI function (Steinbrook 1998)</a:t>
            </a:r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en-US" sz="2400" b="0" i="0" dirty="0" smtClean="0">
                <a:solidFill>
                  <a:srgbClr val="002060"/>
                </a:solidFill>
                <a:effectLst/>
                <a:latin typeface="Franklin Gothic Demi" panose="020B0703020102020204" pitchFamily="34" charset="0"/>
              </a:rPr>
              <a:t>Better pain control (Rigg et al 2002, Park et al 2001)</a:t>
            </a:r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002060"/>
                </a:solidFill>
                <a:latin typeface="Franklin Gothic Demi" panose="020B0703020102020204" pitchFamily="34" charset="0"/>
              </a:rPr>
              <a:t>Less PONV (Chan et al 2001)</a:t>
            </a:r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002060"/>
                </a:solidFill>
                <a:latin typeface="Franklin Gothic Demi" panose="020B0703020102020204" pitchFamily="34" charset="0"/>
              </a:rPr>
              <a:t>Improved exercise tolerance/rehabilitative efforts (Carli et al 2002</a:t>
            </a:r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en-US" sz="2400" b="0" i="0" dirty="0" smtClean="0">
                <a:solidFill>
                  <a:srgbClr val="002060"/>
                </a:solidFill>
                <a:effectLst/>
                <a:latin typeface="Franklin Gothic Demi" panose="020B0703020102020204" pitchFamily="34" charset="0"/>
              </a:rPr>
              <a:t>Less respiratory complication (Ballantyne et al 2002)</a:t>
            </a:r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002060"/>
                </a:solidFill>
                <a:latin typeface="Franklin Gothic Demi" panose="020B0703020102020204" pitchFamily="34" charset="0"/>
              </a:rPr>
              <a:t>Faster emergence/recovery/discharge (McCartney et al 2004)</a:t>
            </a:r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002060"/>
                </a:solidFill>
                <a:latin typeface="Franklin Gothic Demi" panose="020B0703020102020204" pitchFamily="34" charset="0"/>
              </a:rPr>
              <a:t>Extended benefit of CPNB catheters (Richman et al 2006)</a:t>
            </a:r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en-US" sz="2400" b="0" i="0" dirty="0" smtClean="0">
                <a:solidFill>
                  <a:srgbClr val="002060"/>
                </a:solidFill>
                <a:effectLst/>
                <a:latin typeface="Franklin Gothic Demi" panose="020B0703020102020204" pitchFamily="34" charset="0"/>
              </a:rPr>
              <a:t>Extended benefit with Exparel®?</a:t>
            </a:r>
          </a:p>
          <a:p>
            <a:pPr fontAlgn="base"/>
            <a:endParaRPr lang="en-US" sz="2400" dirty="0" smtClean="0">
              <a:solidFill>
                <a:srgbClr val="002060"/>
              </a:solidFill>
              <a:latin typeface="Franklin Gothic Demi" panose="020B0703020102020204" pitchFamily="34" charset="0"/>
            </a:endParaRPr>
          </a:p>
          <a:p>
            <a:pPr marL="342900" indent="-342900" fontAlgn="base">
              <a:buFont typeface="Arial" panose="020B0604020202020204" pitchFamily="34" charset="0"/>
              <a:buChar char="•"/>
            </a:pPr>
            <a:endParaRPr lang="en-US" sz="2400" b="0" i="0" dirty="0">
              <a:solidFill>
                <a:srgbClr val="002060"/>
              </a:solidFill>
              <a:effectLst/>
              <a:latin typeface="Franklin Gothic Demi" panose="020B07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2513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Value of RA on adverse events&#10;McCartney, Brull et al 2004&#10; 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1" t="23619" r="6199" b="3704"/>
          <a:stretch/>
        </p:blipFill>
        <p:spPr bwMode="auto">
          <a:xfrm>
            <a:off x="713028" y="1517816"/>
            <a:ext cx="7608936" cy="4725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2969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E14200_eng_GoingHomeNerveBlock (2).pdf - Adobe Acrobat Pro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26" t="13598" r="31414" b="1573"/>
          <a:stretch/>
        </p:blipFill>
        <p:spPr>
          <a:xfrm>
            <a:off x="1644070" y="211118"/>
            <a:ext cx="4812146" cy="615035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801089" y="4008582"/>
            <a:ext cx="4498109" cy="87745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182253" y="6361471"/>
            <a:ext cx="59389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2060"/>
                </a:solidFill>
              </a:rPr>
              <a:t>*Special thanks to Debbie Topping for putting this together</a:t>
            </a:r>
            <a:endParaRPr lang="en-US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5523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oes continuous peripheral nerve block provide superior pain control to opioids? A meta-analysis. - PubMed - NCBI - Google Chrome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08" t="9871" r="32122" b="6607"/>
          <a:stretch/>
        </p:blipFill>
        <p:spPr>
          <a:xfrm>
            <a:off x="775853" y="1047344"/>
            <a:ext cx="7315200" cy="5810656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858982" y="5800436"/>
            <a:ext cx="6973454" cy="4064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5905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60219" y="0"/>
            <a:ext cx="437803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/>
              <a:t>Exparel®</a:t>
            </a:r>
            <a:endParaRPr lang="en-US" sz="6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6645" y="1773382"/>
            <a:ext cx="4514564" cy="418349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44945" y="2678545"/>
            <a:ext cx="4498109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2060"/>
                </a:solidFill>
              </a:rPr>
              <a:t>B</a:t>
            </a:r>
            <a:r>
              <a:rPr lang="en-US" sz="2400" dirty="0" smtClean="0">
                <a:solidFill>
                  <a:srgbClr val="002060"/>
                </a:solidFill>
              </a:rPr>
              <a:t>upivacaine </a:t>
            </a:r>
            <a:r>
              <a:rPr lang="en-US" sz="2400" dirty="0">
                <a:solidFill>
                  <a:srgbClr val="002060"/>
                </a:solidFill>
              </a:rPr>
              <a:t>liposome injectable suspension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002060"/>
                </a:solidFill>
              </a:rPr>
              <a:t>FDA approved Oct. 28, 2011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002060"/>
                </a:solidFill>
              </a:rPr>
              <a:t>Local injections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002060"/>
                </a:solidFill>
              </a:rPr>
              <a:t>TAP blocks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002060"/>
                </a:solidFill>
              </a:rPr>
              <a:t>Interscalene PB nerve blocks</a:t>
            </a:r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234941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60219" y="0"/>
            <a:ext cx="437803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/>
              <a:t>Exparel®</a:t>
            </a:r>
            <a:endParaRPr lang="en-US" sz="6000" dirty="0"/>
          </a:p>
        </p:txBody>
      </p:sp>
      <p:pic>
        <p:nvPicPr>
          <p:cNvPr id="3" name="Picture 2" descr="download - Google Chrome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7" t="13598" r="17879" b="26183"/>
          <a:stretch/>
        </p:blipFill>
        <p:spPr>
          <a:xfrm>
            <a:off x="572654" y="1625600"/>
            <a:ext cx="7819626" cy="3897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9854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60219" y="0"/>
            <a:ext cx="437803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/>
              <a:t>Exparel®</a:t>
            </a:r>
            <a:endParaRPr lang="en-US" sz="6000" dirty="0"/>
          </a:p>
        </p:txBody>
      </p:sp>
      <p:pic>
        <p:nvPicPr>
          <p:cNvPr id="4" name="Picture 3" descr="download - Google Chrome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69" t="13784" r="17779" b="8286"/>
          <a:stretch/>
        </p:blipFill>
        <p:spPr>
          <a:xfrm>
            <a:off x="923827" y="1513873"/>
            <a:ext cx="7479679" cy="4839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456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60219" y="0"/>
            <a:ext cx="437803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/>
              <a:t>Exparel®</a:t>
            </a:r>
            <a:endParaRPr lang="en-US" sz="6000" dirty="0"/>
          </a:p>
        </p:txBody>
      </p:sp>
      <p:pic>
        <p:nvPicPr>
          <p:cNvPr id="5" name="Picture 4" descr="Comparison of liposomal bupivacaine infiltration versus interscalene nerve block for pain control in total shoulder arthroplasty: A meta-analysis o... - PubMed - NCBI - Google Chrome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29" t="9124" r="32829" b="11267"/>
          <a:stretch/>
        </p:blipFill>
        <p:spPr>
          <a:xfrm>
            <a:off x="829559" y="1191489"/>
            <a:ext cx="7141423" cy="549610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829559" y="5920509"/>
            <a:ext cx="7058296" cy="70196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1881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Disclosures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rgbClr val="002060"/>
                </a:solidFill>
              </a:rPr>
              <a:t>I have no financial disclosures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rgbClr val="002060"/>
                </a:solidFill>
              </a:rPr>
              <a:t>This talk covers </a:t>
            </a:r>
            <a:r>
              <a:rPr lang="en-US" sz="2000" dirty="0" smtClean="0">
                <a:solidFill>
                  <a:srgbClr val="002060"/>
                </a:solidFill>
              </a:rPr>
              <a:t>various updates in regional anesthesia</a:t>
            </a:r>
            <a:endParaRPr lang="en-US" sz="2000" dirty="0">
              <a:solidFill>
                <a:srgbClr val="00206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rgbClr val="002060"/>
                </a:solidFill>
              </a:rPr>
              <a:t>This is in no way comprehensive</a:t>
            </a:r>
          </a:p>
          <a:p>
            <a:endParaRPr lang="en-US" sz="2000" dirty="0"/>
          </a:p>
          <a:p>
            <a:endParaRPr lang="en-US" sz="20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5345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60219" y="0"/>
            <a:ext cx="437803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/>
              <a:t>Exparel®</a:t>
            </a:r>
            <a:endParaRPr lang="en-US" sz="6000" dirty="0"/>
          </a:p>
        </p:txBody>
      </p:sp>
      <p:pic>
        <p:nvPicPr>
          <p:cNvPr id="3" name="Picture 2" descr="Liposomal Bupivacaine Does Not Reduce Inpatient Opioid Prescription or Related Complications after Knee Arthroplasty: A Database Analysis. - PubMed - NCBI - Google Chrome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09" t="9498" r="33135" b="4369"/>
          <a:stretch/>
        </p:blipFill>
        <p:spPr>
          <a:xfrm>
            <a:off x="960581" y="1150027"/>
            <a:ext cx="6844145" cy="570797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960581" y="6400800"/>
            <a:ext cx="6761019" cy="38792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9189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60219" y="0"/>
            <a:ext cx="437803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/>
              <a:t>Exparel®</a:t>
            </a:r>
            <a:endParaRPr lang="en-US" sz="6000" dirty="0"/>
          </a:p>
        </p:txBody>
      </p:sp>
      <p:pic>
        <p:nvPicPr>
          <p:cNvPr id="3" name="Picture 2" descr="ASRA News - PRO: Advantages of Liposomal Bupivacaine for Postoperative Analgesia - American Society of Regional Anesthesia and Pain Medicine - Google Chrome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1" t="11921" r="1717" b="4370"/>
          <a:stretch/>
        </p:blipFill>
        <p:spPr>
          <a:xfrm>
            <a:off x="92364" y="1136073"/>
            <a:ext cx="8894618" cy="4147127"/>
          </a:xfrm>
          <a:prstGeom prst="rect">
            <a:avLst/>
          </a:prstGeom>
        </p:spPr>
      </p:pic>
      <p:pic>
        <p:nvPicPr>
          <p:cNvPr id="4" name="Picture 3" descr="ASRA News - PRO: Advantages of Liposomal Bupivacaine for Postoperative Analgesia - American Society of Regional Anesthesia and Pain Medicine - Google Chrome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5" t="10056" r="1414" b="65334"/>
          <a:stretch/>
        </p:blipFill>
        <p:spPr>
          <a:xfrm>
            <a:off x="138545" y="5283200"/>
            <a:ext cx="8876146" cy="12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9225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60219" y="0"/>
            <a:ext cx="437803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/>
              <a:t>Exparel®</a:t>
            </a:r>
            <a:endParaRPr lang="en-US" sz="6000" dirty="0"/>
          </a:p>
        </p:txBody>
      </p:sp>
      <p:pic>
        <p:nvPicPr>
          <p:cNvPr id="5" name="Picture 4" descr="ASRA News - CON: Liposomal Bupivacaine: A Mission Incomplete - American Society of Regional Anesthesia and Pain Medicine - Google Chrome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0" t="11361" r="1716" b="5675"/>
          <a:stretch/>
        </p:blipFill>
        <p:spPr>
          <a:xfrm>
            <a:off x="166253" y="1145310"/>
            <a:ext cx="8903855" cy="4110181"/>
          </a:xfrm>
          <a:prstGeom prst="rect">
            <a:avLst/>
          </a:prstGeom>
        </p:spPr>
      </p:pic>
      <p:pic>
        <p:nvPicPr>
          <p:cNvPr id="6" name="Picture 5" descr="ASRA News - CON: Liposomal Bupivacaine: A Mission Incomplete - American Society of Regional Anesthesia and Pain Medicine - Google Chrome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" t="20310" r="1818" b="57691"/>
          <a:stretch/>
        </p:blipFill>
        <p:spPr>
          <a:xfrm>
            <a:off x="170871" y="5255491"/>
            <a:ext cx="8894618" cy="1089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8592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60219" y="0"/>
            <a:ext cx="437803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/>
              <a:t>Exparel®</a:t>
            </a:r>
            <a:endParaRPr lang="en-US" sz="6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8634" y="1594138"/>
            <a:ext cx="7740985" cy="4391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8671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60219" y="0"/>
            <a:ext cx="437803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/>
              <a:t>Exparel®</a:t>
            </a:r>
            <a:endParaRPr lang="en-US" sz="6000" dirty="0"/>
          </a:p>
        </p:txBody>
      </p:sp>
      <p:pic>
        <p:nvPicPr>
          <p:cNvPr id="4" name="Picture 3" descr="Reduce or eliminate opioids for postsurgical pain | EXPAREL.com - Google Chrome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39" t="21057" r="10404" b="11081"/>
          <a:stretch/>
        </p:blipFill>
        <p:spPr>
          <a:xfrm>
            <a:off x="951347" y="1366783"/>
            <a:ext cx="7619998" cy="5024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3434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14036" y="6865"/>
            <a:ext cx="658552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/>
              <a:t>Truncal Blocks</a:t>
            </a:r>
            <a:endParaRPr lang="en-US" sz="6000" dirty="0"/>
          </a:p>
        </p:txBody>
      </p:sp>
      <p:sp>
        <p:nvSpPr>
          <p:cNvPr id="3" name="TextBox 2"/>
          <p:cNvSpPr txBox="1"/>
          <p:nvPr/>
        </p:nvSpPr>
        <p:spPr>
          <a:xfrm>
            <a:off x="563419" y="1653307"/>
            <a:ext cx="836814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+mj-lt"/>
              </a:rPr>
              <a:t>Abdomen</a:t>
            </a:r>
            <a:endParaRPr lang="en-US" sz="2400" dirty="0" smtClean="0">
              <a:latin typeface="+mj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+mj-lt"/>
              </a:rPr>
              <a:t>TAP, rectus sheath &amp; </a:t>
            </a:r>
            <a:r>
              <a:rPr lang="en-US" sz="2400" dirty="0" err="1" smtClean="0">
                <a:latin typeface="+mj-lt"/>
              </a:rPr>
              <a:t>Ilioingunial</a:t>
            </a:r>
            <a:r>
              <a:rPr lang="en-US" sz="2400" dirty="0" smtClean="0">
                <a:latin typeface="+mj-lt"/>
              </a:rPr>
              <a:t>/Iliohypogastric (IIN/IHN)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+mj-lt"/>
              </a:rPr>
              <a:t>Quadratus lumborum (QL)</a:t>
            </a:r>
          </a:p>
          <a:p>
            <a:endParaRPr lang="en-US" sz="2400" dirty="0" smtClean="0">
              <a:latin typeface="+mj-lt"/>
            </a:endParaRPr>
          </a:p>
          <a:p>
            <a:r>
              <a:rPr lang="en-US" sz="2400" dirty="0" smtClean="0">
                <a:latin typeface="+mj-lt"/>
              </a:rPr>
              <a:t>Chest</a:t>
            </a:r>
            <a:endParaRPr lang="en-US" sz="2400" dirty="0" smtClean="0">
              <a:latin typeface="+mj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+mj-lt"/>
              </a:rPr>
              <a:t>Paravertebral block (TPVB)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+mj-lt"/>
              </a:rPr>
              <a:t>Pecs and Serratus blocks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+mj-lt"/>
              </a:rPr>
              <a:t>Erector spinae block (</a:t>
            </a:r>
            <a:r>
              <a:rPr lang="en-US" sz="2400" dirty="0" smtClean="0">
                <a:latin typeface="+mj-lt"/>
              </a:rPr>
              <a:t>ESP)</a:t>
            </a:r>
            <a:endParaRPr lang="en-US" sz="2400" dirty="0" smtClean="0">
              <a:latin typeface="+mj-lt"/>
            </a:endParaRPr>
          </a:p>
          <a:p>
            <a:endParaRPr lang="en-US" sz="24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38538601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60219" y="0"/>
            <a:ext cx="516312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/>
              <a:t>Abdominal Wall</a:t>
            </a:r>
            <a:endParaRPr lang="en-US" sz="6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7381" y="1288822"/>
            <a:ext cx="7333673" cy="540292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172690" y="1117263"/>
            <a:ext cx="5273963" cy="156966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2060"/>
                </a:solidFill>
                <a:latin typeface="+mj-lt"/>
              </a:rPr>
              <a:t>Thoracolumbar spinal nerves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002060"/>
                </a:solidFill>
                <a:latin typeface="+mj-lt"/>
              </a:rPr>
              <a:t>T6-T11</a:t>
            </a:r>
            <a:endParaRPr lang="en-US" sz="2400" dirty="0" smtClean="0">
              <a:solidFill>
                <a:srgbClr val="002060"/>
              </a:solidFill>
              <a:latin typeface="+mj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002060"/>
                </a:solidFill>
                <a:latin typeface="+mj-lt"/>
              </a:rPr>
              <a:t>Subcostal nerve T12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002060"/>
                </a:solidFill>
                <a:latin typeface="+mj-lt"/>
              </a:rPr>
              <a:t>Ilioinguinal/</a:t>
            </a:r>
            <a:r>
              <a:rPr lang="en-US" sz="2400" dirty="0" err="1" smtClean="0">
                <a:solidFill>
                  <a:srgbClr val="002060"/>
                </a:solidFill>
                <a:latin typeface="+mj-lt"/>
              </a:rPr>
              <a:t>iliohypogastric</a:t>
            </a:r>
            <a:r>
              <a:rPr lang="en-US" sz="2400" dirty="0" smtClean="0">
                <a:solidFill>
                  <a:srgbClr val="002060"/>
                </a:solidFill>
                <a:latin typeface="+mj-lt"/>
              </a:rPr>
              <a:t> L1</a:t>
            </a:r>
            <a:endParaRPr lang="en-US" sz="24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921251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60219" y="0"/>
            <a:ext cx="488603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/>
              <a:t>TAP Blocks</a:t>
            </a:r>
            <a:endParaRPr lang="en-US" sz="6000" dirty="0"/>
          </a:p>
        </p:txBody>
      </p:sp>
      <p:sp>
        <p:nvSpPr>
          <p:cNvPr id="6" name="Rectangle 5"/>
          <p:cNvSpPr/>
          <p:nvPr/>
        </p:nvSpPr>
        <p:spPr>
          <a:xfrm>
            <a:off x="618836" y="1277771"/>
            <a:ext cx="799869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solidFill>
                  <a:srgbClr val="002060"/>
                </a:solidFill>
                <a:latin typeface="Franklin Gothic Demi" panose="020B0703020102020204" pitchFamily="34" charset="0"/>
              </a:rPr>
              <a:t>Classic </a:t>
            </a:r>
            <a:r>
              <a:rPr lang="en-US" sz="2400" dirty="0">
                <a:solidFill>
                  <a:srgbClr val="002060"/>
                </a:solidFill>
                <a:latin typeface="Franklin Gothic Demi" panose="020B0703020102020204" pitchFamily="34" charset="0"/>
              </a:rPr>
              <a:t>TAP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2060"/>
                </a:solidFill>
                <a:latin typeface="Franklin Gothic Demi" panose="020B0703020102020204" pitchFamily="34" charset="0"/>
              </a:rPr>
              <a:t>Targets T10 to T12-L1 nerves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002060"/>
                </a:solidFill>
                <a:latin typeface="Franklin Gothic Demi" panose="020B0703020102020204" pitchFamily="34" charset="0"/>
              </a:rPr>
              <a:t>Umbilicus and lower abdomen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002060"/>
                </a:solidFill>
                <a:latin typeface="Franklin Gothic Demi" panose="020B0703020102020204" pitchFamily="34" charset="0"/>
              </a:rPr>
              <a:t>Useful in lower abdominal surgery</a:t>
            </a:r>
            <a:endParaRPr lang="en-US" sz="2400" dirty="0">
              <a:solidFill>
                <a:srgbClr val="002060"/>
              </a:solidFill>
              <a:latin typeface="Franklin Gothic Demi" panose="020B07030201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968" y="3109539"/>
            <a:ext cx="8734425" cy="305752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763491" y="6244506"/>
            <a:ext cx="28540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Borglum and Jensen 2012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6867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60219" y="0"/>
            <a:ext cx="488603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/>
              <a:t>TAP Blocks</a:t>
            </a:r>
            <a:endParaRPr lang="en-US" sz="6000" dirty="0"/>
          </a:p>
        </p:txBody>
      </p:sp>
      <p:sp>
        <p:nvSpPr>
          <p:cNvPr id="6" name="Rectangle 5"/>
          <p:cNvSpPr/>
          <p:nvPr/>
        </p:nvSpPr>
        <p:spPr>
          <a:xfrm>
            <a:off x="618836" y="1277771"/>
            <a:ext cx="799869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solidFill>
                  <a:srgbClr val="002060"/>
                </a:solidFill>
                <a:latin typeface="Franklin Gothic Demi" panose="020B0703020102020204" pitchFamily="34" charset="0"/>
              </a:rPr>
              <a:t>Subcostal </a:t>
            </a:r>
            <a:r>
              <a:rPr lang="en-US" sz="2400" dirty="0">
                <a:solidFill>
                  <a:srgbClr val="002060"/>
                </a:solidFill>
                <a:latin typeface="Franklin Gothic Demi" panose="020B0703020102020204" pitchFamily="34" charset="0"/>
              </a:rPr>
              <a:t>TAP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2060"/>
                </a:solidFill>
                <a:latin typeface="Franklin Gothic Demi" panose="020B0703020102020204" pitchFamily="34" charset="0"/>
              </a:rPr>
              <a:t>Targets T6 to </a:t>
            </a:r>
            <a:r>
              <a:rPr lang="en-US" sz="2400" dirty="0" smtClean="0">
                <a:solidFill>
                  <a:srgbClr val="002060"/>
                </a:solidFill>
                <a:latin typeface="Franklin Gothic Demi" panose="020B0703020102020204" pitchFamily="34" charset="0"/>
              </a:rPr>
              <a:t>T9 </a:t>
            </a:r>
            <a:r>
              <a:rPr lang="en-US" sz="2400" dirty="0">
                <a:solidFill>
                  <a:srgbClr val="002060"/>
                </a:solidFill>
                <a:latin typeface="Franklin Gothic Demi" panose="020B0703020102020204" pitchFamily="34" charset="0"/>
              </a:rPr>
              <a:t>nerves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002060"/>
                </a:solidFill>
                <a:latin typeface="Franklin Gothic Demi" panose="020B0703020102020204" pitchFamily="34" charset="0"/>
              </a:rPr>
              <a:t>Xiphoid process to above umbilicus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002060"/>
                </a:solidFill>
                <a:latin typeface="Franklin Gothic Demi" panose="020B0703020102020204" pitchFamily="34" charset="0"/>
              </a:rPr>
              <a:t>Useful in upper abdominal incisions</a:t>
            </a:r>
            <a:endParaRPr lang="en-US" sz="2400" dirty="0">
              <a:solidFill>
                <a:srgbClr val="002060"/>
              </a:solidFill>
              <a:latin typeface="Franklin Gothic Demi" panose="020B07030201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156" y="3045258"/>
            <a:ext cx="8782050" cy="30765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88887" y="6121833"/>
            <a:ext cx="2908044" cy="493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213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60219" y="0"/>
            <a:ext cx="488603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/>
              <a:t>Rectus Sheath</a:t>
            </a:r>
            <a:endParaRPr lang="en-US" sz="6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908" y="2928648"/>
            <a:ext cx="8774545" cy="330982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18836" y="1277771"/>
            <a:ext cx="799869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solidFill>
                  <a:srgbClr val="002060"/>
                </a:solidFill>
                <a:latin typeface="Franklin Gothic Demi" panose="020B0703020102020204" pitchFamily="34" charset="0"/>
              </a:rPr>
              <a:t>Ventral branches of thoracoabdominal nerves</a:t>
            </a:r>
            <a:endParaRPr lang="en-US" sz="2400" dirty="0">
              <a:solidFill>
                <a:srgbClr val="002060"/>
              </a:solidFill>
              <a:latin typeface="Franklin Gothic Demi" panose="020B0703020102020204" pitchFamily="34" charset="0"/>
            </a:endParaRP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2060"/>
                </a:solidFill>
                <a:latin typeface="Franklin Gothic Demi" panose="020B0703020102020204" pitchFamily="34" charset="0"/>
              </a:rPr>
              <a:t>Targets T6 to </a:t>
            </a:r>
            <a:r>
              <a:rPr lang="en-US" sz="2400" dirty="0" smtClean="0">
                <a:solidFill>
                  <a:srgbClr val="002060"/>
                </a:solidFill>
                <a:latin typeface="Franklin Gothic Demi" panose="020B0703020102020204" pitchFamily="34" charset="0"/>
              </a:rPr>
              <a:t>T11 </a:t>
            </a:r>
            <a:r>
              <a:rPr lang="en-US" sz="2400" dirty="0">
                <a:solidFill>
                  <a:srgbClr val="002060"/>
                </a:solidFill>
                <a:latin typeface="Franklin Gothic Demi" panose="020B0703020102020204" pitchFamily="34" charset="0"/>
              </a:rPr>
              <a:t>nerves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002060"/>
                </a:solidFill>
                <a:latin typeface="Franklin Gothic Demi" panose="020B0703020102020204" pitchFamily="34" charset="0"/>
              </a:rPr>
              <a:t>Useful for midline </a:t>
            </a:r>
            <a:r>
              <a:rPr lang="en-US" sz="2400" dirty="0" smtClean="0">
                <a:solidFill>
                  <a:srgbClr val="002060"/>
                </a:solidFill>
                <a:latin typeface="Franklin Gothic Demi" panose="020B0703020102020204" pitchFamily="34" charset="0"/>
              </a:rPr>
              <a:t>incisions, umbilical hernia</a:t>
            </a:r>
            <a:endParaRPr lang="en-US" sz="2400" dirty="0">
              <a:solidFill>
                <a:srgbClr val="002060"/>
              </a:solidFill>
              <a:latin typeface="Franklin Gothic Demi" panose="020B07030201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26022" y="6238468"/>
            <a:ext cx="2908044" cy="493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7203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 smtClean="0">
                <a:solidFill>
                  <a:srgbClr val="002060"/>
                </a:solidFill>
              </a:rPr>
              <a:t>Regional Anesthesia Historical Perspective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 smtClean="0">
                <a:solidFill>
                  <a:srgbClr val="002060"/>
                </a:solidFill>
              </a:rPr>
              <a:t>Benefits and Risks of Regional Anesthesia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 smtClean="0">
                <a:solidFill>
                  <a:srgbClr val="002060"/>
                </a:solidFill>
              </a:rPr>
              <a:t>Liposomal Bupivacaine (Exparel®)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 smtClean="0">
                <a:solidFill>
                  <a:srgbClr val="002060"/>
                </a:solidFill>
              </a:rPr>
              <a:t>Review of Truncal Blocks: What’s New?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 smtClean="0">
                <a:solidFill>
                  <a:srgbClr val="002060"/>
                </a:solidFill>
              </a:rPr>
              <a:t>LAST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 smtClean="0">
                <a:solidFill>
                  <a:srgbClr val="002060"/>
                </a:solidFill>
              </a:rPr>
              <a:t>Q &amp; A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6772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60219" y="0"/>
            <a:ext cx="738909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/>
              <a:t>IIN &amp; IHN Blocks</a:t>
            </a:r>
            <a:endParaRPr lang="en-US" sz="6000" dirty="0"/>
          </a:p>
        </p:txBody>
      </p:sp>
      <p:sp>
        <p:nvSpPr>
          <p:cNvPr id="6" name="Rectangle 5"/>
          <p:cNvSpPr/>
          <p:nvPr/>
        </p:nvSpPr>
        <p:spPr>
          <a:xfrm>
            <a:off x="618836" y="1277771"/>
            <a:ext cx="799869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solidFill>
                  <a:srgbClr val="002060"/>
                </a:solidFill>
                <a:latin typeface="Franklin Gothic Demi" panose="020B0703020102020204" pitchFamily="34" charset="0"/>
              </a:rPr>
              <a:t>Ilioinguinal &amp; Iliohypogastric nerves</a:t>
            </a:r>
            <a:endParaRPr lang="en-US" sz="2400" dirty="0">
              <a:solidFill>
                <a:srgbClr val="002060"/>
              </a:solidFill>
              <a:latin typeface="Franklin Gothic Demi" panose="020B0703020102020204" pitchFamily="34" charset="0"/>
            </a:endParaRP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002060"/>
                </a:solidFill>
                <a:latin typeface="Franklin Gothic Demi" panose="020B0703020102020204" pitchFamily="34" charset="0"/>
              </a:rPr>
              <a:t>Targets nerves specifically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002060"/>
                </a:solidFill>
                <a:latin typeface="Franklin Gothic Demi" panose="020B0703020102020204" pitchFamily="34" charset="0"/>
              </a:rPr>
              <a:t>Useful in inguinal hernia surgery</a:t>
            </a:r>
            <a:endParaRPr lang="en-US" sz="2400" dirty="0">
              <a:solidFill>
                <a:srgbClr val="002060"/>
              </a:solidFill>
              <a:latin typeface="Franklin Gothic Demi" panose="020B07030201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768" y="3090862"/>
            <a:ext cx="8886825" cy="31146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0414" y="6219554"/>
            <a:ext cx="2908044" cy="493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226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60219" y="0"/>
            <a:ext cx="738909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/>
              <a:t>QL Block</a:t>
            </a:r>
          </a:p>
        </p:txBody>
      </p:sp>
      <p:sp>
        <p:nvSpPr>
          <p:cNvPr id="6" name="Rectangle 5"/>
          <p:cNvSpPr/>
          <p:nvPr/>
        </p:nvSpPr>
        <p:spPr>
          <a:xfrm>
            <a:off x="618836" y="1277771"/>
            <a:ext cx="799869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solidFill>
                  <a:srgbClr val="002060"/>
                </a:solidFill>
                <a:latin typeface="Franklin Gothic Demi" panose="020B0703020102020204" pitchFamily="34" charset="0"/>
              </a:rPr>
              <a:t>Quadratus Lumborum</a:t>
            </a:r>
            <a:endParaRPr lang="en-US" sz="2400" dirty="0">
              <a:solidFill>
                <a:srgbClr val="002060"/>
              </a:solidFill>
              <a:latin typeface="Franklin Gothic Demi" panose="020B0703020102020204" pitchFamily="34" charset="0"/>
            </a:endParaRP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002060"/>
                </a:solidFill>
                <a:latin typeface="Franklin Gothic Demi" panose="020B0703020102020204" pitchFamily="34" charset="0"/>
              </a:rPr>
              <a:t>Targets </a:t>
            </a:r>
            <a:r>
              <a:rPr lang="en-US" sz="2400" dirty="0" smtClean="0">
                <a:solidFill>
                  <a:srgbClr val="002060"/>
                </a:solidFill>
                <a:latin typeface="Franklin Gothic Demi" panose="020B0703020102020204" pitchFamily="34" charset="0"/>
              </a:rPr>
              <a:t>T6-L1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002060"/>
                </a:solidFill>
                <a:latin typeface="Franklin Gothic Demi" panose="020B0703020102020204" pitchFamily="34" charset="0"/>
              </a:rPr>
              <a:t>Useful broadly</a:t>
            </a:r>
            <a:endParaRPr lang="en-US" sz="2400" dirty="0" smtClean="0">
              <a:solidFill>
                <a:srgbClr val="002060"/>
              </a:solidFill>
              <a:latin typeface="Franklin Gothic Demi" panose="020B0703020102020204" pitchFamily="34" charset="0"/>
            </a:endParaRP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002060"/>
                </a:solidFill>
                <a:latin typeface="Franklin Gothic Demi" panose="020B0703020102020204" pitchFamily="34" charset="0"/>
              </a:rPr>
              <a:t>Spread to PV space?</a:t>
            </a:r>
            <a:endParaRPr lang="en-US" sz="2400" dirty="0" smtClean="0">
              <a:solidFill>
                <a:srgbClr val="002060"/>
              </a:solidFill>
              <a:latin typeface="Franklin Gothic Demi" panose="020B0703020102020204" pitchFamily="34" charset="0"/>
            </a:endParaRP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002060"/>
                </a:solidFill>
                <a:latin typeface="Franklin Gothic Demi" panose="020B0703020102020204" pitchFamily="34" charset="0"/>
              </a:rPr>
              <a:t>Visceral coverage?</a:t>
            </a:r>
            <a:endParaRPr lang="en-US" sz="2400" dirty="0" smtClean="0">
              <a:solidFill>
                <a:srgbClr val="002060"/>
              </a:solidFill>
              <a:latin typeface="Franklin Gothic Demi" panose="020B07030201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6941" y="1277771"/>
            <a:ext cx="3895459" cy="541174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765" y="3195261"/>
            <a:ext cx="4488871" cy="3494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6388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60218" y="0"/>
            <a:ext cx="595745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/>
              <a:t>Abdominal Blocks</a:t>
            </a:r>
            <a:endParaRPr lang="en-US" sz="6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398" y="1015663"/>
            <a:ext cx="7145628" cy="5842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2350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60218" y="0"/>
            <a:ext cx="595745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/>
              <a:t>Chest Wall Blocks</a:t>
            </a:r>
            <a:endParaRPr lang="en-US" sz="6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42327" y="1838036"/>
            <a:ext cx="5181600" cy="440574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60218" y="1838036"/>
            <a:ext cx="326967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2060"/>
                </a:solidFill>
                <a:latin typeface="+mj-lt"/>
              </a:rPr>
              <a:t>Thoracic Spinal Nerves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002060"/>
                </a:solidFill>
                <a:latin typeface="+mj-lt"/>
              </a:rPr>
              <a:t>T2-T6 intercostals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002060"/>
                </a:solidFill>
                <a:latin typeface="+mj-lt"/>
              </a:rPr>
              <a:t>Medial &amp; Lateral Pec nerves</a:t>
            </a:r>
            <a:endParaRPr lang="en-US" sz="24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297620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60218" y="0"/>
            <a:ext cx="595745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/>
              <a:t>TPVB</a:t>
            </a:r>
            <a:endParaRPr lang="en-US" sz="6000" dirty="0"/>
          </a:p>
        </p:txBody>
      </p:sp>
      <p:sp>
        <p:nvSpPr>
          <p:cNvPr id="6" name="TextBox 5"/>
          <p:cNvSpPr txBox="1"/>
          <p:nvPr/>
        </p:nvSpPr>
        <p:spPr>
          <a:xfrm>
            <a:off x="1066798" y="1426848"/>
            <a:ext cx="691341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2060"/>
                </a:solidFill>
                <a:latin typeface="+mj-lt"/>
              </a:rPr>
              <a:t>Thoracic Spinal </a:t>
            </a:r>
            <a:r>
              <a:rPr lang="en-US" sz="2400" dirty="0" smtClean="0">
                <a:solidFill>
                  <a:srgbClr val="002060"/>
                </a:solidFill>
                <a:latin typeface="+mj-lt"/>
              </a:rPr>
              <a:t>Nerves (</a:t>
            </a:r>
            <a:r>
              <a:rPr lang="en-US" sz="2400" dirty="0" err="1" smtClean="0">
                <a:solidFill>
                  <a:srgbClr val="002060"/>
                </a:solidFill>
                <a:latin typeface="+mj-lt"/>
              </a:rPr>
              <a:t>Selheim</a:t>
            </a:r>
            <a:r>
              <a:rPr lang="en-US" sz="2400" dirty="0" smtClean="0">
                <a:solidFill>
                  <a:srgbClr val="002060"/>
                </a:solidFill>
                <a:latin typeface="+mj-lt"/>
              </a:rPr>
              <a:t>, 1905)</a:t>
            </a:r>
            <a:endParaRPr lang="en-US" sz="2400" dirty="0" smtClean="0">
              <a:solidFill>
                <a:srgbClr val="002060"/>
              </a:solidFill>
              <a:latin typeface="+mj-lt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002060"/>
                </a:solidFill>
                <a:latin typeface="+mj-lt"/>
              </a:rPr>
              <a:t>T2-T6 </a:t>
            </a:r>
            <a:r>
              <a:rPr lang="en-US" sz="2400" dirty="0" smtClean="0">
                <a:solidFill>
                  <a:srgbClr val="002060"/>
                </a:solidFill>
                <a:latin typeface="+mj-lt"/>
              </a:rPr>
              <a:t>intercostals, lateral &amp; medial branches</a:t>
            </a:r>
            <a:endParaRPr lang="en-US" sz="2400" dirty="0" smtClean="0">
              <a:solidFill>
                <a:srgbClr val="002060"/>
              </a:solidFill>
              <a:latin typeface="+mj-lt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002060"/>
                </a:solidFill>
                <a:latin typeface="+mj-lt"/>
              </a:rPr>
              <a:t>Useful in breast &amp; thoracic, rib fractures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002060"/>
                </a:solidFill>
                <a:latin typeface="+mj-lt"/>
              </a:rPr>
              <a:t>Risk for PTX, technically challenging, painful</a:t>
            </a:r>
            <a:endParaRPr lang="en-US" sz="2400" dirty="0">
              <a:solidFill>
                <a:srgbClr val="002060"/>
              </a:solidFill>
              <a:latin typeface="+mj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492" y="3407694"/>
            <a:ext cx="4322618" cy="325715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10401" t="22195" r="7159" b="5633"/>
          <a:stretch/>
        </p:blipFill>
        <p:spPr>
          <a:xfrm>
            <a:off x="4498110" y="3407693"/>
            <a:ext cx="4501550" cy="3257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0988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60218" y="0"/>
            <a:ext cx="595745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/>
              <a:t>TPVB</a:t>
            </a:r>
            <a:endParaRPr lang="en-US" sz="6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9328" y="1658455"/>
            <a:ext cx="5029636" cy="487112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4439" y="2681880"/>
            <a:ext cx="2200847" cy="177409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76945" y="3602182"/>
            <a:ext cx="4134506" cy="302248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55582" y="4677529"/>
            <a:ext cx="1566808" cy="74377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55582" y="5341352"/>
            <a:ext cx="1658256" cy="8535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05130" y="2895945"/>
            <a:ext cx="1175879" cy="61114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818964" y="2370522"/>
            <a:ext cx="16289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2060"/>
                </a:solidFill>
                <a:latin typeface="+mj-lt"/>
              </a:rPr>
              <a:t>No Coverage</a:t>
            </a:r>
            <a:endParaRPr lang="en-US" sz="2400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02238" y="4968528"/>
            <a:ext cx="20042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2060"/>
                </a:solidFill>
                <a:latin typeface="+mj-lt"/>
              </a:rPr>
              <a:t>Paravertebral blocks (TPVB)</a:t>
            </a:r>
            <a:endParaRPr lang="en-US" sz="2400" dirty="0">
              <a:solidFill>
                <a:srgbClr val="002060"/>
              </a:solidFill>
              <a:latin typeface="+mj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6039" y="6554653"/>
            <a:ext cx="7376799" cy="377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8594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60218" y="0"/>
            <a:ext cx="595745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/>
              <a:t>Pecs Blocks</a:t>
            </a:r>
            <a:endParaRPr lang="en-US" sz="6000" dirty="0"/>
          </a:p>
        </p:txBody>
      </p:sp>
      <p:sp>
        <p:nvSpPr>
          <p:cNvPr id="6" name="TextBox 5"/>
          <p:cNvSpPr txBox="1"/>
          <p:nvPr/>
        </p:nvSpPr>
        <p:spPr>
          <a:xfrm>
            <a:off x="1035418" y="1110800"/>
            <a:ext cx="700945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2060"/>
                </a:solidFill>
                <a:latin typeface="+mj-lt"/>
              </a:rPr>
              <a:t>Thoracic Spinal </a:t>
            </a:r>
            <a:r>
              <a:rPr lang="en-US" sz="2400" dirty="0" smtClean="0">
                <a:solidFill>
                  <a:srgbClr val="002060"/>
                </a:solidFill>
                <a:latin typeface="+mj-lt"/>
              </a:rPr>
              <a:t>Nerves &amp; Pec nerves (Blanco, 2011)</a:t>
            </a:r>
            <a:endParaRPr lang="en-US" sz="2400" dirty="0" smtClean="0">
              <a:solidFill>
                <a:srgbClr val="002060"/>
              </a:solidFill>
              <a:latin typeface="+mj-lt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002060"/>
                </a:solidFill>
                <a:latin typeface="+mj-lt"/>
              </a:rPr>
              <a:t>Pec I: pec nerves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002060"/>
                </a:solidFill>
                <a:latin typeface="+mj-lt"/>
              </a:rPr>
              <a:t>Pec II: T2-T6 intercostals</a:t>
            </a:r>
            <a:endParaRPr lang="en-US" sz="2400" dirty="0" smtClean="0">
              <a:solidFill>
                <a:srgbClr val="002060"/>
              </a:solidFill>
              <a:latin typeface="+mj-lt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002060"/>
                </a:solidFill>
                <a:latin typeface="+mj-lt"/>
              </a:rPr>
              <a:t>Useful in breast surgery &amp; axillary coverage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002060"/>
                </a:solidFill>
                <a:latin typeface="+mj-lt"/>
              </a:rPr>
              <a:t>Decreased risk </a:t>
            </a:r>
            <a:r>
              <a:rPr lang="en-US" sz="2400" dirty="0" smtClean="0">
                <a:solidFill>
                  <a:srgbClr val="002060"/>
                </a:solidFill>
                <a:latin typeface="+mj-lt"/>
              </a:rPr>
              <a:t>for PTX over TPVB</a:t>
            </a:r>
            <a:endParaRPr lang="en-US" sz="2400" dirty="0">
              <a:solidFill>
                <a:srgbClr val="002060"/>
              </a:solidFill>
              <a:latin typeface="+mj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2128" y="3303963"/>
            <a:ext cx="4088454" cy="3259282"/>
          </a:xfrm>
          <a:prstGeom prst="rect">
            <a:avLst/>
          </a:prstGeom>
        </p:spPr>
      </p:pic>
      <p:pic>
        <p:nvPicPr>
          <p:cNvPr id="8" name="Picture 7" descr="Microsoft Word - 346.docx - Google Chrome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98" t="22361" r="41111" b="46131"/>
          <a:stretch/>
        </p:blipFill>
        <p:spPr>
          <a:xfrm>
            <a:off x="720436" y="3300952"/>
            <a:ext cx="3771692" cy="3262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4229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60218" y="0"/>
            <a:ext cx="595745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/>
              <a:t>Serratus</a:t>
            </a:r>
            <a:r>
              <a:rPr lang="en-US" sz="6000" dirty="0" smtClean="0"/>
              <a:t> Block</a:t>
            </a:r>
            <a:endParaRPr lang="en-US" sz="6000" dirty="0"/>
          </a:p>
        </p:txBody>
      </p:sp>
      <p:sp>
        <p:nvSpPr>
          <p:cNvPr id="6" name="TextBox 5"/>
          <p:cNvSpPr txBox="1"/>
          <p:nvPr/>
        </p:nvSpPr>
        <p:spPr>
          <a:xfrm>
            <a:off x="1035418" y="1504592"/>
            <a:ext cx="691341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2060"/>
                </a:solidFill>
                <a:latin typeface="+mj-lt"/>
              </a:rPr>
              <a:t>Thoracic Spinal </a:t>
            </a:r>
            <a:r>
              <a:rPr lang="en-US" sz="2400" dirty="0" smtClean="0">
                <a:solidFill>
                  <a:srgbClr val="002060"/>
                </a:solidFill>
                <a:latin typeface="+mj-lt"/>
              </a:rPr>
              <a:t>Nerves, LTN &amp; TDN (Blanco, 2013)</a:t>
            </a:r>
            <a:endParaRPr lang="en-US" sz="2400" dirty="0" smtClean="0">
              <a:solidFill>
                <a:srgbClr val="002060"/>
              </a:solidFill>
              <a:latin typeface="+mj-lt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002060"/>
                </a:solidFill>
                <a:latin typeface="+mj-lt"/>
              </a:rPr>
              <a:t>T2-T6 intercostals lateral only</a:t>
            </a:r>
            <a:endParaRPr lang="en-US" sz="2400" dirty="0" smtClean="0">
              <a:solidFill>
                <a:srgbClr val="002060"/>
              </a:solidFill>
              <a:latin typeface="+mj-lt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002060"/>
                </a:solidFill>
                <a:latin typeface="+mj-lt"/>
              </a:rPr>
              <a:t>Useful in breast surgery, lat flap recon &amp; axillary coverage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002060"/>
                </a:solidFill>
                <a:latin typeface="+mj-lt"/>
              </a:rPr>
              <a:t>Decreased risk </a:t>
            </a:r>
            <a:r>
              <a:rPr lang="en-US" sz="2400" dirty="0" smtClean="0">
                <a:solidFill>
                  <a:srgbClr val="002060"/>
                </a:solidFill>
                <a:latin typeface="+mj-lt"/>
              </a:rPr>
              <a:t>for PTX over TPVB</a:t>
            </a:r>
            <a:endParaRPr lang="en-US" sz="2400" dirty="0">
              <a:solidFill>
                <a:srgbClr val="002060"/>
              </a:solidFill>
              <a:latin typeface="+mj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1528" y="3576781"/>
            <a:ext cx="7761959" cy="2685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4007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60218" y="0"/>
            <a:ext cx="595745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/>
              <a:t>Pecs Blocks</a:t>
            </a:r>
            <a:endParaRPr lang="en-US" sz="6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9328" y="1658455"/>
            <a:ext cx="5029636" cy="487112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34518" y="2541955"/>
            <a:ext cx="2200847" cy="177409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52271" y="4291362"/>
            <a:ext cx="3420152" cy="256663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53740" y="4302908"/>
            <a:ext cx="963251" cy="138391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55582" y="4677529"/>
            <a:ext cx="1566808" cy="74377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55582" y="5341352"/>
            <a:ext cx="1658256" cy="8535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14863" y="2970674"/>
            <a:ext cx="926672" cy="48162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380210" y="5341352"/>
            <a:ext cx="1012024" cy="14022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392934" y="2641676"/>
            <a:ext cx="27510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2060"/>
                </a:solidFill>
                <a:latin typeface="+mj-lt"/>
              </a:rPr>
              <a:t>Pecs </a:t>
            </a:r>
            <a:r>
              <a:rPr lang="en-US" sz="2400" dirty="0" smtClean="0">
                <a:solidFill>
                  <a:srgbClr val="002060"/>
                </a:solidFill>
                <a:latin typeface="+mj-lt"/>
              </a:rPr>
              <a:t>I (superficial)</a:t>
            </a:r>
            <a:endParaRPr lang="en-US" sz="2400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64853" y="4925853"/>
            <a:ext cx="20042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2060"/>
                </a:solidFill>
                <a:latin typeface="+mj-lt"/>
              </a:rPr>
              <a:t>Pecs II (deep) &amp; Serratus</a:t>
            </a:r>
            <a:endParaRPr lang="en-US" sz="2400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397247" y="5066073"/>
            <a:ext cx="14688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2060"/>
                </a:solidFill>
                <a:latin typeface="+mj-lt"/>
              </a:rPr>
              <a:t>No analgesia</a:t>
            </a:r>
            <a:endParaRPr lang="en-US" sz="2400" dirty="0">
              <a:solidFill>
                <a:srgbClr val="002060"/>
              </a:solidFill>
              <a:latin typeface="+mj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54877" y="6518388"/>
            <a:ext cx="7376799" cy="377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531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60218" y="0"/>
            <a:ext cx="595745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/>
              <a:t>ESP Block</a:t>
            </a:r>
            <a:endParaRPr lang="en-US" sz="6000" dirty="0"/>
          </a:p>
        </p:txBody>
      </p:sp>
      <p:sp>
        <p:nvSpPr>
          <p:cNvPr id="6" name="TextBox 5"/>
          <p:cNvSpPr txBox="1"/>
          <p:nvPr/>
        </p:nvSpPr>
        <p:spPr>
          <a:xfrm>
            <a:off x="1035418" y="1504592"/>
            <a:ext cx="691341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2060"/>
                </a:solidFill>
                <a:latin typeface="+mj-lt"/>
              </a:rPr>
              <a:t>Thoracic Spinal </a:t>
            </a:r>
            <a:r>
              <a:rPr lang="en-US" sz="2400" dirty="0" smtClean="0">
                <a:solidFill>
                  <a:srgbClr val="002060"/>
                </a:solidFill>
                <a:latin typeface="+mj-lt"/>
              </a:rPr>
              <a:t>Nerves (</a:t>
            </a:r>
            <a:r>
              <a:rPr lang="en-US" sz="2400" dirty="0" err="1" smtClean="0">
                <a:solidFill>
                  <a:srgbClr val="002060"/>
                </a:solidFill>
                <a:latin typeface="+mj-lt"/>
              </a:rPr>
              <a:t>Ferero</a:t>
            </a:r>
            <a:r>
              <a:rPr lang="en-US" sz="2400" dirty="0" smtClean="0">
                <a:solidFill>
                  <a:srgbClr val="002060"/>
                </a:solidFill>
                <a:latin typeface="+mj-lt"/>
              </a:rPr>
              <a:t>, 2016) </a:t>
            </a:r>
            <a:endParaRPr lang="en-US" sz="2400" dirty="0" smtClean="0">
              <a:solidFill>
                <a:srgbClr val="002060"/>
              </a:solidFill>
              <a:latin typeface="+mj-lt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002060"/>
                </a:solidFill>
                <a:latin typeface="+mj-lt"/>
              </a:rPr>
              <a:t>T2-T6 intercostals, lateral &amp; anterior?</a:t>
            </a:r>
            <a:endParaRPr lang="en-US" sz="2400" dirty="0" smtClean="0">
              <a:solidFill>
                <a:srgbClr val="002060"/>
              </a:solidFill>
              <a:latin typeface="+mj-lt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002060"/>
                </a:solidFill>
                <a:latin typeface="+mj-lt"/>
              </a:rPr>
              <a:t>Useful in breast surgery, rib fractures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002060"/>
                </a:solidFill>
                <a:latin typeface="+mj-lt"/>
              </a:rPr>
              <a:t>Decreased risk </a:t>
            </a:r>
            <a:r>
              <a:rPr lang="en-US" sz="2400" dirty="0" smtClean="0">
                <a:solidFill>
                  <a:srgbClr val="002060"/>
                </a:solidFill>
                <a:latin typeface="+mj-lt"/>
              </a:rPr>
              <a:t>for PTX over TPVB</a:t>
            </a:r>
            <a:endParaRPr lang="en-US" sz="2400" dirty="0">
              <a:solidFill>
                <a:srgbClr val="002060"/>
              </a:solidFill>
              <a:latin typeface="+mj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9716" t="33045" r="3687" b="12103"/>
          <a:stretch/>
        </p:blipFill>
        <p:spPr>
          <a:xfrm>
            <a:off x="624401" y="3452896"/>
            <a:ext cx="3596618" cy="310341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3067" t="20490" r="2679" b="2998"/>
          <a:stretch/>
        </p:blipFill>
        <p:spPr>
          <a:xfrm>
            <a:off x="4221019" y="3462210"/>
            <a:ext cx="4230254" cy="3084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8101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631102" y="3073617"/>
            <a:ext cx="5081587" cy="3170165"/>
          </a:xfrm>
          <a:prstGeom prst="rect">
            <a:avLst/>
          </a:prstGeom>
        </p:spPr>
      </p:pic>
      <p:sp>
        <p:nvSpPr>
          <p:cNvPr id="5" name="Text Placeholder 4"/>
          <p:cNvSpPr>
            <a:spLocks noGrp="1"/>
          </p:cNvSpPr>
          <p:nvPr>
            <p:ph type="body" sz="half" idx="4294967295"/>
          </p:nvPr>
        </p:nvSpPr>
        <p:spPr>
          <a:xfrm>
            <a:off x="5855131" y="4041270"/>
            <a:ext cx="3103419" cy="2816730"/>
          </a:xfrm>
          <a:prstGeom prst="rect">
            <a:avLst/>
          </a:prstGeom>
        </p:spPr>
        <p:txBody>
          <a:bodyPr/>
          <a:lstStyle/>
          <a:p>
            <a:r>
              <a:rPr lang="en-US" sz="2100" b="1" dirty="0">
                <a:solidFill>
                  <a:srgbClr val="002060"/>
                </a:solidFill>
              </a:rPr>
              <a:t>Carl Koller MD </a:t>
            </a:r>
            <a:r>
              <a:rPr lang="en-US" sz="2100" dirty="0">
                <a:solidFill>
                  <a:srgbClr val="002060"/>
                </a:solidFill>
              </a:rPr>
              <a:t>(1857-1944; Austrian ophthalmologist) demonstrated cocaine as an anesthetic for eye procedures 1884</a:t>
            </a:r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3937" y="1022528"/>
            <a:ext cx="2125808" cy="276247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14036" y="6865"/>
            <a:ext cx="340821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/>
              <a:t>History…</a:t>
            </a:r>
            <a:endParaRPr lang="en-US" sz="6000" dirty="0"/>
          </a:p>
        </p:txBody>
      </p:sp>
      <p:pic>
        <p:nvPicPr>
          <p:cNvPr id="1028" name="Picture 4" descr="https://fontmeme.com/temporary/83e894dcd053951abb8902fc215145b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763" y="1475290"/>
            <a:ext cx="5560291" cy="1145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4216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60218" y="0"/>
            <a:ext cx="595745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/>
              <a:t>TPVB</a:t>
            </a:r>
            <a:endParaRPr lang="en-US" sz="6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9328" y="1658455"/>
            <a:ext cx="5029636" cy="487112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4439" y="2681880"/>
            <a:ext cx="2200847" cy="177409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76945" y="3602182"/>
            <a:ext cx="4134506" cy="302248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55582" y="4677529"/>
            <a:ext cx="1566808" cy="74377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55582" y="5341352"/>
            <a:ext cx="1658256" cy="8535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05130" y="2895945"/>
            <a:ext cx="1175879" cy="61114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818964" y="2370522"/>
            <a:ext cx="16289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2060"/>
                </a:solidFill>
                <a:latin typeface="+mj-lt"/>
              </a:rPr>
              <a:t>No Coverage</a:t>
            </a:r>
            <a:endParaRPr lang="en-US" sz="2400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02238" y="4968528"/>
            <a:ext cx="20042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2060"/>
                </a:solidFill>
                <a:latin typeface="+mj-lt"/>
              </a:rPr>
              <a:t>Paravertebral blocks (TPVB)</a:t>
            </a:r>
            <a:endParaRPr lang="en-US" sz="2400" dirty="0">
              <a:solidFill>
                <a:srgbClr val="002060"/>
              </a:solidFill>
              <a:latin typeface="+mj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6039" y="6554653"/>
            <a:ext cx="7376799" cy="37798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5400000">
            <a:off x="5440365" y="4640774"/>
            <a:ext cx="2200847" cy="1774090"/>
          </a:xfrm>
          <a:prstGeom prst="rect">
            <a:avLst/>
          </a:prstGeom>
          <a:effectLst>
            <a:outerShdw blurRad="50800" dist="50800" dir="5400000" algn="ctr" rotWithShape="0">
              <a:schemeClr val="tx2">
                <a:lumMod val="90000"/>
              </a:scheme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396903" y="4681553"/>
            <a:ext cx="1176630" cy="609653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7573533" y="4455970"/>
            <a:ext cx="13857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2060"/>
                </a:solidFill>
                <a:latin typeface="+mj-lt"/>
              </a:rPr>
              <a:t>Possible coverage</a:t>
            </a:r>
            <a:endParaRPr lang="en-US" sz="24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170773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60219" y="0"/>
            <a:ext cx="437803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/>
              <a:t>LAST</a:t>
            </a:r>
            <a:endParaRPr lang="en-US" sz="6000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Etiology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002060"/>
                </a:solidFill>
              </a:rPr>
              <a:t>Unintended intravascular injection of LA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002060"/>
                </a:solidFill>
              </a:rPr>
              <a:t>Systemic absorption of LA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002060"/>
                </a:solidFill>
              </a:rPr>
              <a:t>LA exert effect at and block transmission of Na+ channels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002060"/>
                </a:solidFill>
              </a:rPr>
              <a:t>Organs that rely on Na+ channels are affected (e.g.- CNS and Heart)</a:t>
            </a:r>
            <a:endParaRPr lang="en-US" sz="2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6787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60219" y="0"/>
            <a:ext cx="437803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/>
              <a:t>LAST</a:t>
            </a:r>
            <a:endParaRPr lang="en-US" sz="6000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Incidence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712788" y="2724727"/>
            <a:ext cx="8139112" cy="3511182"/>
          </a:xfrm>
        </p:spPr>
        <p:txBody>
          <a:bodyPr/>
          <a:lstStyle/>
          <a:p>
            <a:r>
              <a:rPr lang="en-US" sz="2400" dirty="0" smtClean="0">
                <a:solidFill>
                  <a:srgbClr val="002060"/>
                </a:solidFill>
              </a:rPr>
              <a:t>Database study: Total Joints w/PNB 2006-14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002060"/>
                </a:solidFill>
              </a:rPr>
              <a:t>238,437 patients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002060"/>
                </a:solidFill>
              </a:rPr>
              <a:t>Incidence 1.8:1000</a:t>
            </a:r>
            <a:endParaRPr lang="en-US" sz="2400" dirty="0">
              <a:solidFill>
                <a:srgbClr val="002060"/>
              </a:solidFill>
            </a:endParaRPr>
          </a:p>
          <a:p>
            <a:r>
              <a:rPr lang="en-US" sz="2400" dirty="0" smtClean="0">
                <a:solidFill>
                  <a:srgbClr val="002060"/>
                </a:solidFill>
              </a:rPr>
              <a:t>Database study: Total Joints w/PNB 1998-2013</a:t>
            </a:r>
            <a:endParaRPr lang="en-US" sz="2400" dirty="0">
              <a:solidFill>
                <a:srgbClr val="00206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2060"/>
                </a:solidFill>
              </a:rPr>
              <a:t>710,327 </a:t>
            </a:r>
            <a:r>
              <a:rPr lang="en-US" sz="2400" dirty="0" smtClean="0">
                <a:solidFill>
                  <a:srgbClr val="002060"/>
                </a:solidFill>
              </a:rPr>
              <a:t>patients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002060"/>
                </a:solidFill>
              </a:rPr>
              <a:t>Incidence 1.04:1000 (decreasing 10% per </a:t>
            </a:r>
            <a:r>
              <a:rPr lang="en-US" sz="2400" dirty="0" err="1" smtClean="0">
                <a:solidFill>
                  <a:srgbClr val="002060"/>
                </a:solidFill>
              </a:rPr>
              <a:t>yr</a:t>
            </a:r>
            <a:r>
              <a:rPr lang="en-US" sz="2400" dirty="0" smtClean="0">
                <a:solidFill>
                  <a:srgbClr val="002060"/>
                </a:solidFill>
              </a:rPr>
              <a:t>)</a:t>
            </a:r>
            <a:endParaRPr lang="en-US" sz="2400" dirty="0">
              <a:solidFill>
                <a:srgbClr val="002060"/>
              </a:solidFill>
            </a:endParaRPr>
          </a:p>
          <a:p>
            <a:r>
              <a:rPr lang="en-US" sz="2400" dirty="0" smtClean="0">
                <a:solidFill>
                  <a:srgbClr val="002060"/>
                </a:solidFill>
              </a:rPr>
              <a:t>AURORA database study 2008-12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002060"/>
                </a:solidFill>
              </a:rPr>
              <a:t>25,300 PNB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002060"/>
                </a:solidFill>
              </a:rPr>
              <a:t>Incidence 0.87:1000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002060"/>
                </a:solidFill>
              </a:rPr>
              <a:t>USG:0.36:1000 both minor and major events</a:t>
            </a:r>
            <a:endParaRPr lang="en-US" sz="2400" dirty="0">
              <a:solidFill>
                <a:srgbClr val="002060"/>
              </a:solidFill>
            </a:endParaRPr>
          </a:p>
          <a:p>
            <a:r>
              <a:rPr lang="en-US" sz="2400" dirty="0">
                <a:solidFill>
                  <a:srgbClr val="002060"/>
                </a:solidFill>
              </a:rPr>
              <a:t>ASRA notes that the rates have decreased.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2060"/>
                </a:solidFill>
              </a:rPr>
              <a:t>1.6-2 per 1000 in 1990s to </a:t>
            </a:r>
            <a:endParaRPr lang="en-US" sz="2400" dirty="0" smtClean="0">
              <a:solidFill>
                <a:srgbClr val="00206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0</a:t>
            </a:r>
            <a:r>
              <a:rPr lang="en-US" sz="2400" dirty="0" smtClean="0">
                <a:solidFill>
                  <a:schemeClr val="tx1"/>
                </a:solidFill>
              </a:rPr>
              <a:t>.08 </a:t>
            </a:r>
            <a:r>
              <a:rPr lang="en-US" sz="2400" dirty="0">
                <a:solidFill>
                  <a:schemeClr val="tx1"/>
                </a:solidFill>
              </a:rPr>
              <a:t>– 0.98 per 1000 from 2003-2013 </a:t>
            </a:r>
          </a:p>
        </p:txBody>
      </p:sp>
    </p:spTree>
    <p:extLst>
      <p:ext uri="{BB962C8B-B14F-4D97-AF65-F5344CB8AC3E}">
        <p14:creationId xmlns:p14="http://schemas.microsoft.com/office/powerpoint/2010/main" val="412490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60219" y="0"/>
            <a:ext cx="437803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/>
              <a:t>LAST</a:t>
            </a:r>
            <a:endParaRPr lang="en-US" sz="6000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Risk factors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2060"/>
                </a:solidFill>
              </a:rPr>
              <a:t>Extremes of age </a:t>
            </a:r>
            <a:r>
              <a:rPr lang="en-US" sz="2400" dirty="0" smtClean="0">
                <a:solidFill>
                  <a:srgbClr val="002060"/>
                </a:solidFill>
              </a:rPr>
              <a:t>(i.e., </a:t>
            </a:r>
            <a:r>
              <a:rPr lang="en-US" sz="2400" dirty="0">
                <a:solidFill>
                  <a:srgbClr val="002060"/>
                </a:solidFill>
              </a:rPr>
              <a:t>&lt;4 months or &gt;79 years)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2060"/>
                </a:solidFill>
              </a:rPr>
              <a:t>Cardiac conduction disease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2060"/>
                </a:solidFill>
              </a:rPr>
              <a:t>Ischemic heart disease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2060"/>
                </a:solidFill>
              </a:rPr>
              <a:t>Renal dysfunction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2060"/>
                </a:solidFill>
              </a:rPr>
              <a:t>Hepatic dysfunction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2060"/>
                </a:solidFill>
              </a:rPr>
              <a:t>Pregnancy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2060"/>
                </a:solidFill>
              </a:rPr>
              <a:t>Carnitine deficiency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2060"/>
                </a:solidFill>
              </a:rPr>
              <a:t>Highly vascular block site</a:t>
            </a:r>
          </a:p>
        </p:txBody>
      </p:sp>
    </p:spTree>
    <p:extLst>
      <p:ext uri="{BB962C8B-B14F-4D97-AF65-F5344CB8AC3E}">
        <p14:creationId xmlns:p14="http://schemas.microsoft.com/office/powerpoint/2010/main" val="590150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60219" y="0"/>
            <a:ext cx="437803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/>
              <a:t>LAST</a:t>
            </a:r>
            <a:endParaRPr lang="en-US" sz="6000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Signs and Symptoms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713105" y="2857039"/>
            <a:ext cx="3332421" cy="3612421"/>
          </a:xfrm>
        </p:spPr>
        <p:txBody>
          <a:bodyPr/>
          <a:lstStyle/>
          <a:p>
            <a:r>
              <a:rPr lang="en-US" sz="2400" dirty="0">
                <a:solidFill>
                  <a:srgbClr val="002060"/>
                </a:solidFill>
              </a:rPr>
              <a:t>CNS</a:t>
            </a:r>
            <a:r>
              <a:rPr lang="en-US" sz="2400" dirty="0" smtClean="0">
                <a:solidFill>
                  <a:srgbClr val="002060"/>
                </a:solidFill>
              </a:rPr>
              <a:t>:</a:t>
            </a:r>
          </a:p>
          <a:p>
            <a:r>
              <a:rPr lang="en-US" sz="2400" dirty="0" smtClean="0">
                <a:solidFill>
                  <a:srgbClr val="002060"/>
                </a:solidFill>
              </a:rPr>
              <a:t>Prodrome</a:t>
            </a:r>
            <a:endParaRPr lang="en-US" sz="2400" dirty="0">
              <a:solidFill>
                <a:srgbClr val="00206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2060"/>
                </a:solidFill>
              </a:rPr>
              <a:t>Tinnitus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2060"/>
                </a:solidFill>
              </a:rPr>
              <a:t>Circumoral numbness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2060"/>
                </a:solidFill>
              </a:rPr>
              <a:t>Metallic </a:t>
            </a:r>
            <a:r>
              <a:rPr lang="en-US" sz="2400" dirty="0" smtClean="0">
                <a:solidFill>
                  <a:srgbClr val="002060"/>
                </a:solidFill>
              </a:rPr>
              <a:t>taste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002060"/>
                </a:solidFill>
              </a:rPr>
              <a:t>Dysarthria</a:t>
            </a:r>
            <a:endParaRPr lang="en-US" sz="2400" dirty="0">
              <a:solidFill>
                <a:srgbClr val="002060"/>
              </a:solidFill>
            </a:endParaRPr>
          </a:p>
          <a:p>
            <a:r>
              <a:rPr lang="en-US" sz="2400" dirty="0" smtClean="0">
                <a:solidFill>
                  <a:srgbClr val="002060"/>
                </a:solidFill>
              </a:rPr>
              <a:t>Agitation</a:t>
            </a:r>
            <a:endParaRPr lang="en-US" sz="2400" dirty="0">
              <a:solidFill>
                <a:srgbClr val="002060"/>
              </a:solidFill>
            </a:endParaRPr>
          </a:p>
          <a:p>
            <a:r>
              <a:rPr lang="en-US" sz="2400" dirty="0">
                <a:solidFill>
                  <a:srgbClr val="002060"/>
                </a:solidFill>
              </a:rPr>
              <a:t>Seizures</a:t>
            </a:r>
          </a:p>
          <a:p>
            <a:r>
              <a:rPr lang="en-US" sz="2400" dirty="0">
                <a:solidFill>
                  <a:srgbClr val="002060"/>
                </a:solidFill>
              </a:rPr>
              <a:t>Loss of consciousness</a:t>
            </a:r>
          </a:p>
          <a:p>
            <a:r>
              <a:rPr lang="en-US" sz="2400" dirty="0">
                <a:solidFill>
                  <a:srgbClr val="002060"/>
                </a:solidFill>
              </a:rPr>
              <a:t>Respiratory arrest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07281" y="2468500"/>
            <a:ext cx="4267570" cy="438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3809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60219" y="0"/>
            <a:ext cx="437803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/>
              <a:t>LAST</a:t>
            </a:r>
            <a:endParaRPr lang="en-US" sz="6000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Signs and Symptoms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360219" y="2858463"/>
            <a:ext cx="3000230" cy="3612421"/>
          </a:xfrm>
        </p:spPr>
        <p:txBody>
          <a:bodyPr/>
          <a:lstStyle/>
          <a:p>
            <a:r>
              <a:rPr lang="en-US" sz="2400" dirty="0" smtClean="0">
                <a:solidFill>
                  <a:srgbClr val="002060"/>
                </a:solidFill>
              </a:rPr>
              <a:t>Cardiovascular: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002060"/>
                </a:solidFill>
              </a:rPr>
              <a:t>HTN and Tachyarrythmias leading to…</a:t>
            </a:r>
            <a:endParaRPr lang="en-US" sz="2400" dirty="0">
              <a:solidFill>
                <a:srgbClr val="00206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002060"/>
                </a:solidFill>
              </a:rPr>
              <a:t>Hypotension and Bradycardia</a:t>
            </a:r>
            <a:endParaRPr lang="en-US" sz="2400" dirty="0">
              <a:solidFill>
                <a:srgbClr val="00206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2060"/>
                </a:solidFill>
              </a:rPr>
              <a:t>Ventricular arrhythmias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2060"/>
                </a:solidFill>
              </a:rPr>
              <a:t>Cardiovascular </a:t>
            </a:r>
            <a:r>
              <a:rPr lang="en-US" sz="2400" dirty="0" smtClean="0">
                <a:solidFill>
                  <a:srgbClr val="002060"/>
                </a:solidFill>
              </a:rPr>
              <a:t>collapse</a:t>
            </a:r>
            <a:endParaRPr lang="en-US" sz="2400" dirty="0">
              <a:solidFill>
                <a:srgbClr val="00206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7236" y="2613890"/>
            <a:ext cx="5708743" cy="4101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059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60219" y="0"/>
            <a:ext cx="437803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/>
              <a:t>LAST</a:t>
            </a:r>
            <a:endParaRPr lang="en-US" sz="60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0810" y="2117723"/>
            <a:ext cx="4100577" cy="394133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4017" y="2355848"/>
            <a:ext cx="3431643" cy="3533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8412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Prevention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712788" y="3075709"/>
            <a:ext cx="8139112" cy="3160200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002060"/>
                </a:solidFill>
              </a:rPr>
              <a:t>Maintain high degree of suspicion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002060"/>
                </a:solidFill>
              </a:rPr>
              <a:t>Monitor BP, ECG and pulse ox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002060"/>
                </a:solidFill>
              </a:rPr>
              <a:t>Communicate w/ patient when feasible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002060"/>
                </a:solidFill>
              </a:rPr>
              <a:t>Be conservative w/ LA, especially elderly, small BMI, poor cardiac function and conduction abnormalities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002060"/>
                </a:solidFill>
              </a:rPr>
              <a:t>Aspirate every 3-5 mL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002060"/>
                </a:solidFill>
              </a:rPr>
              <a:t>Inject slowly and avoid high pressure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002060"/>
                </a:solidFill>
              </a:rPr>
              <a:t>Stock 20% lipid emulsion close to LA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002060"/>
                </a:solidFill>
              </a:rPr>
              <a:t>US guidance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tx1"/>
                </a:solidFill>
              </a:rPr>
              <a:t>Be prepared: Have a plan to treat and low threshold</a:t>
            </a:r>
          </a:p>
          <a:p>
            <a:endParaRPr lang="en-US" sz="2400" dirty="0">
              <a:solidFill>
                <a:srgbClr val="00206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60219" y="0"/>
            <a:ext cx="437803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/>
              <a:t>LAST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915229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Detection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712788" y="3098732"/>
            <a:ext cx="3960812" cy="2843420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002060"/>
                </a:solidFill>
              </a:rPr>
              <a:t>Maintain high degree of suspicion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002060"/>
                </a:solidFill>
              </a:rPr>
              <a:t>Single most </a:t>
            </a:r>
            <a:r>
              <a:rPr lang="en-US" sz="2400" dirty="0">
                <a:solidFill>
                  <a:srgbClr val="002060"/>
                </a:solidFill>
              </a:rPr>
              <a:t>i</a:t>
            </a:r>
            <a:r>
              <a:rPr lang="en-US" sz="2400" dirty="0" smtClean="0">
                <a:solidFill>
                  <a:srgbClr val="002060"/>
                </a:solidFill>
              </a:rPr>
              <a:t>mportant </a:t>
            </a:r>
            <a:r>
              <a:rPr lang="en-US" sz="2400" dirty="0">
                <a:solidFill>
                  <a:srgbClr val="002060"/>
                </a:solidFill>
              </a:rPr>
              <a:t>s</a:t>
            </a:r>
            <a:r>
              <a:rPr lang="en-US" sz="2400" dirty="0" smtClean="0">
                <a:solidFill>
                  <a:srgbClr val="002060"/>
                </a:solidFill>
              </a:rPr>
              <a:t>tep is considering LAST as the diagnosis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002060"/>
                </a:solidFill>
              </a:rPr>
              <a:t>CNS symptoms are often subtle/absent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002060"/>
                </a:solidFill>
              </a:rPr>
              <a:t>Cardiovascular signs may be the first sign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tx1"/>
                </a:solidFill>
              </a:rPr>
              <a:t>Be prepared: Have a plan to treat and low threshold</a:t>
            </a:r>
          </a:p>
          <a:p>
            <a:endParaRPr lang="en-US" sz="2400" dirty="0">
              <a:solidFill>
                <a:srgbClr val="00206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60219" y="0"/>
            <a:ext cx="437803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/>
              <a:t>LAST</a:t>
            </a:r>
            <a:endParaRPr lang="en-US" sz="6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9688" y="2426285"/>
            <a:ext cx="4109060" cy="4188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093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60219" y="0"/>
            <a:ext cx="437803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/>
              <a:t>LAST</a:t>
            </a:r>
            <a:endParaRPr lang="en-US" sz="6000" dirty="0"/>
          </a:p>
        </p:txBody>
      </p:sp>
      <p:pic>
        <p:nvPicPr>
          <p:cNvPr id="7" name="Picture 6" descr="The Third American Society of Regional Anesthesia and Pain Medicine Practice Advisory on Local Anesthetic Systemic Toxicity: Executive Summary 2017 | Regional Anesthesia &amp; Pain Medicine - Google Chrome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2" t="9497" r="1616" b="829"/>
          <a:stretch/>
        </p:blipFill>
        <p:spPr>
          <a:xfrm>
            <a:off x="184728" y="2225964"/>
            <a:ext cx="8885382" cy="444269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757382" y="1357745"/>
            <a:ext cx="81557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Franklin Gothic Heavy" panose="020B0903020102020204" pitchFamily="34" charset="0"/>
              </a:rPr>
              <a:t>Recommendations</a:t>
            </a:r>
            <a:endParaRPr lang="en-US" sz="4000" dirty="0">
              <a:latin typeface="Franklin Gothic Heavy" panose="020B09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8950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60219" y="0"/>
            <a:ext cx="437803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/>
              <a:t>History…</a:t>
            </a:r>
            <a:endParaRPr lang="en-US" sz="6000" dirty="0"/>
          </a:p>
        </p:txBody>
      </p:sp>
      <p:sp>
        <p:nvSpPr>
          <p:cNvPr id="6" name="Rectangle 5"/>
          <p:cNvSpPr/>
          <p:nvPr/>
        </p:nvSpPr>
        <p:spPr>
          <a:xfrm>
            <a:off x="775855" y="1659798"/>
            <a:ext cx="7629236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2060"/>
                </a:solidFill>
                <a:latin typeface="Franklin Gothic Demi" panose="020B0703020102020204" pitchFamily="34" charset="0"/>
              </a:rPr>
              <a:t>William Mayo MD and Charles Mayo MD (founders Mayo </a:t>
            </a:r>
            <a:r>
              <a:rPr lang="en-US" sz="2400" dirty="0" smtClean="0">
                <a:solidFill>
                  <a:srgbClr val="002060"/>
                </a:solidFill>
                <a:latin typeface="Franklin Gothic Demi" panose="020B0703020102020204" pitchFamily="34" charset="0"/>
              </a:rPr>
              <a:t>Clinic)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400" dirty="0" smtClean="0">
                <a:solidFill>
                  <a:srgbClr val="002060"/>
                </a:solidFill>
                <a:latin typeface="ITC Franklin Gothic Demi"/>
              </a:rPr>
              <a:t>utilized </a:t>
            </a:r>
            <a:r>
              <a:rPr lang="en-US" sz="2400" dirty="0">
                <a:solidFill>
                  <a:srgbClr val="002060"/>
                </a:solidFill>
                <a:latin typeface="ITC Franklin Gothic Demi"/>
              </a:rPr>
              <a:t>cocaine anesthetic infiltration techniques in their surgeries beginning in </a:t>
            </a:r>
            <a:r>
              <a:rPr lang="en-US" sz="2400" dirty="0" smtClean="0">
                <a:solidFill>
                  <a:srgbClr val="002060"/>
                </a:solidFill>
                <a:latin typeface="ITC Franklin Gothic Demi"/>
              </a:rPr>
              <a:t>1889</a:t>
            </a:r>
          </a:p>
          <a:p>
            <a:endParaRPr lang="en-US" sz="2400" dirty="0">
              <a:solidFill>
                <a:srgbClr val="002060"/>
              </a:solidFill>
              <a:latin typeface="Franklin Gothic Demi" panose="020B0703020102020204" pitchFamily="34" charset="0"/>
            </a:endParaRPr>
          </a:p>
          <a:p>
            <a:r>
              <a:rPr lang="en-US" sz="2400" dirty="0">
                <a:solidFill>
                  <a:srgbClr val="002060"/>
                </a:solidFill>
                <a:latin typeface="Franklin Gothic Demi" panose="020B0703020102020204" pitchFamily="34" charset="0"/>
              </a:rPr>
              <a:t>William Halsted MD (1852-1922, Chair of Surgery </a:t>
            </a:r>
            <a:r>
              <a:rPr lang="en-US" sz="2400" dirty="0" smtClean="0">
                <a:solidFill>
                  <a:srgbClr val="002060"/>
                </a:solidFill>
                <a:latin typeface="Franklin Gothic Demi" panose="020B0703020102020204" pitchFamily="34" charset="0"/>
              </a:rPr>
              <a:t>Johns-Hopkins)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400" dirty="0" smtClean="0">
                <a:solidFill>
                  <a:srgbClr val="002060"/>
                </a:solidFill>
                <a:latin typeface="ITC Franklin Gothic Demi"/>
              </a:rPr>
              <a:t>cocaine </a:t>
            </a:r>
            <a:r>
              <a:rPr lang="en-US" sz="2400" dirty="0">
                <a:solidFill>
                  <a:srgbClr val="002060"/>
                </a:solidFill>
                <a:latin typeface="ITC Franklin Gothic Demi"/>
              </a:rPr>
              <a:t>infiltration for dissection followed by injection around major nerve trunks under direct visualization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400" dirty="0" smtClean="0">
                <a:solidFill>
                  <a:srgbClr val="002060"/>
                </a:solidFill>
                <a:latin typeface="ITC Franklin Gothic Demi"/>
              </a:rPr>
              <a:t>Became addicted </a:t>
            </a:r>
            <a:r>
              <a:rPr lang="en-US" sz="2400" dirty="0">
                <a:solidFill>
                  <a:srgbClr val="002060"/>
                </a:solidFill>
                <a:latin typeface="ITC Franklin Gothic Demi"/>
              </a:rPr>
              <a:t>to cocaine </a:t>
            </a:r>
            <a:r>
              <a:rPr lang="en-US" sz="2400" dirty="0" smtClean="0">
                <a:solidFill>
                  <a:srgbClr val="002060"/>
                </a:solidFill>
                <a:latin typeface="ITC Franklin Gothic Demi"/>
              </a:rPr>
              <a:t>performing </a:t>
            </a:r>
            <a:r>
              <a:rPr lang="en-US" sz="2400" dirty="0">
                <a:solidFill>
                  <a:srgbClr val="002060"/>
                </a:solidFill>
                <a:latin typeface="ITC Franklin Gothic Demi"/>
              </a:rPr>
              <a:t>“self blocks”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rgbClr val="002060"/>
                </a:solidFill>
                <a:latin typeface="ITC Franklin Gothic Demi"/>
              </a:rPr>
              <a:t>13 fatalities over first 7 yrs of cocaine administration </a:t>
            </a:r>
          </a:p>
        </p:txBody>
      </p:sp>
    </p:spTree>
    <p:extLst>
      <p:ext uri="{BB962C8B-B14F-4D97-AF65-F5344CB8AC3E}">
        <p14:creationId xmlns:p14="http://schemas.microsoft.com/office/powerpoint/2010/main" val="72394537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60219" y="0"/>
            <a:ext cx="437803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/>
              <a:t>LAST</a:t>
            </a:r>
            <a:endParaRPr lang="en-US" sz="6000" dirty="0"/>
          </a:p>
        </p:txBody>
      </p:sp>
      <p:pic>
        <p:nvPicPr>
          <p:cNvPr id="3" name="Picture 2" descr="Checklist for Treatment of Local Anesthetic Systemic Toxicity - American Society of Regional Anesthesia and Pain Medicine - Google Chrome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39" t="9684" r="14645" b="1946"/>
          <a:stretch/>
        </p:blipFill>
        <p:spPr>
          <a:xfrm>
            <a:off x="1251527" y="1459347"/>
            <a:ext cx="6539345" cy="4378036"/>
          </a:xfrm>
          <a:prstGeom prst="rect">
            <a:avLst/>
          </a:prstGeom>
        </p:spPr>
      </p:pic>
      <p:pic>
        <p:nvPicPr>
          <p:cNvPr id="4" name="Picture 3" descr="Checklist for Treatment of Local Anesthetic Systemic Toxicity - American Society of Regional Anesthesia and Pain Medicine - Google Chrome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38" t="12293" r="15050" b="67106"/>
          <a:stretch/>
        </p:blipFill>
        <p:spPr>
          <a:xfrm>
            <a:off x="1265382" y="5837383"/>
            <a:ext cx="6511637" cy="1020617"/>
          </a:xfrm>
          <a:prstGeom prst="rect">
            <a:avLst/>
          </a:prstGeom>
        </p:spPr>
      </p:pic>
      <p:pic>
        <p:nvPicPr>
          <p:cNvPr id="5" name="Picture 4" descr="Checklist for Treatment of Local Anesthetic Systemic Toxicity - American Society of Regional Anesthesia and Pain Medicine - Google Chrome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32" t="14157" r="43930" b="77248"/>
          <a:stretch/>
        </p:blipFill>
        <p:spPr>
          <a:xfrm>
            <a:off x="1542473" y="1033522"/>
            <a:ext cx="3917075" cy="425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3566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60219" y="0"/>
            <a:ext cx="437803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/>
              <a:t>LAST</a:t>
            </a:r>
            <a:endParaRPr lang="en-US" sz="6000" dirty="0"/>
          </a:p>
        </p:txBody>
      </p:sp>
      <p:pic>
        <p:nvPicPr>
          <p:cNvPr id="3" name="Content Placeholder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8321" y="1126838"/>
            <a:ext cx="5377611" cy="415636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1374" y="4460202"/>
            <a:ext cx="6711503" cy="2268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1988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60219" y="0"/>
            <a:ext cx="437803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/>
              <a:t>LAST</a:t>
            </a:r>
            <a:endParaRPr lang="en-US" sz="60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5727" y="2503054"/>
            <a:ext cx="5100776" cy="406861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21673" y="1905873"/>
            <a:ext cx="3611418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2060"/>
                </a:solidFill>
              </a:rPr>
              <a:t>Shuttling Effect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002060"/>
                </a:solidFill>
              </a:rPr>
              <a:t>Dynamic lipid sink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002060"/>
                </a:solidFill>
              </a:rPr>
              <a:t>Shuttles LA away from CNS and Heart for detoxification</a:t>
            </a:r>
          </a:p>
          <a:p>
            <a:r>
              <a:rPr lang="en-US" sz="2400" dirty="0" smtClean="0">
                <a:solidFill>
                  <a:srgbClr val="002060"/>
                </a:solidFill>
              </a:rPr>
              <a:t>Cardiotonic Effects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002060"/>
                </a:solidFill>
              </a:rPr>
              <a:t>Increased contractility/CO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002060"/>
                </a:solidFill>
              </a:rPr>
              <a:t>Enhances shuttling</a:t>
            </a:r>
          </a:p>
          <a:p>
            <a:r>
              <a:rPr lang="en-US" sz="2400" dirty="0" smtClean="0">
                <a:solidFill>
                  <a:srgbClr val="002060"/>
                </a:solidFill>
              </a:rPr>
              <a:t>Postconditioning Effects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002060"/>
                </a:solidFill>
              </a:rPr>
              <a:t>Activates cardioprotective pathways</a:t>
            </a:r>
          </a:p>
          <a:p>
            <a:endParaRPr lang="en-US" sz="2400" dirty="0">
              <a:solidFill>
                <a:srgbClr val="00206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38909" y="1219200"/>
            <a:ext cx="72782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Franklin Gothic Heavy" panose="020B0903020102020204" pitchFamily="34" charset="0"/>
              </a:rPr>
              <a:t>Intralipid mechanism</a:t>
            </a:r>
            <a:endParaRPr lang="en-US" sz="4000" dirty="0">
              <a:latin typeface="Franklin Gothic Heavy" panose="020B09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788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DF6D07C-4648-914A-8A97-99EB19C34B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00946" y="1100211"/>
            <a:ext cx="4932218" cy="575778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60219" y="0"/>
            <a:ext cx="437803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/>
              <a:t>LAST</a:t>
            </a:r>
            <a:endParaRPr lang="en-US" sz="6000" dirty="0"/>
          </a:p>
        </p:txBody>
      </p:sp>
      <p:sp>
        <p:nvSpPr>
          <p:cNvPr id="4" name="TextBox 3"/>
          <p:cNvSpPr txBox="1"/>
          <p:nvPr/>
        </p:nvSpPr>
        <p:spPr>
          <a:xfrm>
            <a:off x="785091" y="1366982"/>
            <a:ext cx="34636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Franklin Gothic Heavy" panose="020B0903020102020204" pitchFamily="34" charset="0"/>
              </a:rPr>
              <a:t>Be Prepared</a:t>
            </a:r>
            <a:endParaRPr lang="en-US" sz="4000" dirty="0">
              <a:latin typeface="Franklin Gothic Heavy" panose="020B09030201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17236" y="2641600"/>
            <a:ext cx="323272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2060"/>
                </a:solidFill>
              </a:rPr>
              <a:t>Checklist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002060"/>
                </a:solidFill>
              </a:rPr>
              <a:t>ASRA </a:t>
            </a:r>
          </a:p>
          <a:p>
            <a:r>
              <a:rPr lang="en-US" sz="2400" dirty="0" smtClean="0">
                <a:solidFill>
                  <a:srgbClr val="002060"/>
                </a:solidFill>
              </a:rPr>
              <a:t>Algorithm/Cognitive aid </a:t>
            </a:r>
            <a:endParaRPr lang="en-US" sz="2400" dirty="0" smtClean="0">
              <a:solidFill>
                <a:srgbClr val="00206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002060"/>
                </a:solidFill>
              </a:rPr>
              <a:t>NYSORA (and others)</a:t>
            </a:r>
          </a:p>
          <a:p>
            <a:r>
              <a:rPr lang="en-US" sz="2400" dirty="0" smtClean="0">
                <a:solidFill>
                  <a:srgbClr val="002060"/>
                </a:solidFill>
              </a:rPr>
              <a:t>Prepare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002060"/>
                </a:solidFill>
              </a:rPr>
              <a:t>Simulation training</a:t>
            </a:r>
            <a:endParaRPr lang="en-US" sz="2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173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4294967295"/>
          </p:nvPr>
        </p:nvSpPr>
        <p:spPr>
          <a:xfrm>
            <a:off x="478415" y="1616797"/>
            <a:ext cx="8139112" cy="3889375"/>
          </a:xfrm>
          <a:prstGeom prst="rect">
            <a:avLst/>
          </a:prstGeom>
        </p:spPr>
        <p:txBody>
          <a:bodyPr/>
          <a:lstStyle/>
          <a:p>
            <a:pPr marL="228600" indent="-228600">
              <a:buFont typeface="+mj-lt"/>
              <a:buAutoNum type="arabicPeriod"/>
            </a:pPr>
            <a:r>
              <a:rPr lang="en-US" sz="800" dirty="0" smtClean="0">
                <a:solidFill>
                  <a:schemeClr val="bg1"/>
                </a:solidFill>
              </a:rPr>
              <a:t>Auroy Y, </a:t>
            </a:r>
            <a:r>
              <a:rPr lang="en-US" sz="800" dirty="0" err="1" smtClean="0">
                <a:solidFill>
                  <a:schemeClr val="bg1"/>
                </a:solidFill>
              </a:rPr>
              <a:t>Benhamou</a:t>
            </a:r>
            <a:r>
              <a:rPr lang="en-US" sz="800" dirty="0" smtClean="0">
                <a:solidFill>
                  <a:schemeClr val="bg1"/>
                </a:solidFill>
              </a:rPr>
              <a:t> D, </a:t>
            </a:r>
            <a:r>
              <a:rPr lang="en-US" sz="800" dirty="0" err="1" smtClean="0">
                <a:solidFill>
                  <a:schemeClr val="bg1"/>
                </a:solidFill>
              </a:rPr>
              <a:t>Bargues</a:t>
            </a:r>
            <a:r>
              <a:rPr lang="en-US" sz="800" dirty="0" smtClean="0">
                <a:solidFill>
                  <a:schemeClr val="bg1"/>
                </a:solidFill>
              </a:rPr>
              <a:t> L, </a:t>
            </a:r>
            <a:r>
              <a:rPr lang="en-US" sz="800" dirty="0" err="1" smtClean="0">
                <a:solidFill>
                  <a:schemeClr val="bg1"/>
                </a:solidFill>
              </a:rPr>
              <a:t>Ecoffey</a:t>
            </a:r>
            <a:r>
              <a:rPr lang="en-US" sz="800" dirty="0" smtClean="0">
                <a:solidFill>
                  <a:schemeClr val="bg1"/>
                </a:solidFill>
              </a:rPr>
              <a:t> C, </a:t>
            </a:r>
            <a:r>
              <a:rPr lang="en-US" sz="800" dirty="0" err="1" smtClean="0">
                <a:solidFill>
                  <a:schemeClr val="bg1"/>
                </a:solidFill>
              </a:rPr>
              <a:t>Falissard</a:t>
            </a:r>
            <a:r>
              <a:rPr lang="en-US" sz="800" dirty="0" smtClean="0">
                <a:solidFill>
                  <a:schemeClr val="bg1"/>
                </a:solidFill>
              </a:rPr>
              <a:t> B, Mercier F, et al. Major complications of regional anesthesia in France: the SOS Regional Hotline Service. Anesthesiology, 2002 Nov;97(5):1274-80.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800" dirty="0" smtClean="0">
                <a:solidFill>
                  <a:schemeClr val="bg1"/>
                </a:solidFill>
              </a:rPr>
              <a:t>Liu </a:t>
            </a:r>
            <a:r>
              <a:rPr lang="en-US" sz="800" dirty="0">
                <a:solidFill>
                  <a:schemeClr val="bg1"/>
                </a:solidFill>
              </a:rPr>
              <a:t>SS, </a:t>
            </a:r>
            <a:r>
              <a:rPr lang="en-US" sz="800" dirty="0" err="1">
                <a:solidFill>
                  <a:schemeClr val="bg1"/>
                </a:solidFill>
              </a:rPr>
              <a:t>Ortolan</a:t>
            </a:r>
            <a:r>
              <a:rPr lang="en-US" sz="800" dirty="0">
                <a:solidFill>
                  <a:schemeClr val="bg1"/>
                </a:solidFill>
              </a:rPr>
              <a:t> S, Sandoval MV, et al. Cardiac arrest and seizures due to local anesthetic systemic toxicity after peripheral nerve blocks: should we still fear the reaper? </a:t>
            </a:r>
            <a:r>
              <a:rPr lang="en-US" sz="800" dirty="0" err="1">
                <a:solidFill>
                  <a:schemeClr val="bg1"/>
                </a:solidFill>
              </a:rPr>
              <a:t>Reg</a:t>
            </a:r>
            <a:r>
              <a:rPr lang="en-US" sz="800" dirty="0">
                <a:solidFill>
                  <a:schemeClr val="bg1"/>
                </a:solidFill>
              </a:rPr>
              <a:t> </a:t>
            </a:r>
            <a:r>
              <a:rPr lang="en-US" sz="800" dirty="0" err="1">
                <a:solidFill>
                  <a:schemeClr val="bg1"/>
                </a:solidFill>
              </a:rPr>
              <a:t>Anesth</a:t>
            </a:r>
            <a:r>
              <a:rPr lang="en-US" sz="800" dirty="0">
                <a:solidFill>
                  <a:schemeClr val="bg1"/>
                </a:solidFill>
              </a:rPr>
              <a:t> Pain Med 2016;41:5–21</a:t>
            </a:r>
            <a:r>
              <a:rPr lang="en-US" sz="800" dirty="0" smtClean="0">
                <a:solidFill>
                  <a:schemeClr val="bg1"/>
                </a:solidFill>
              </a:rPr>
              <a:t>.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800" dirty="0" smtClean="0">
                <a:solidFill>
                  <a:schemeClr val="bg1"/>
                </a:solidFill>
              </a:rPr>
              <a:t>Barrington </a:t>
            </a:r>
            <a:r>
              <a:rPr lang="en-US" sz="800" dirty="0">
                <a:solidFill>
                  <a:schemeClr val="bg1"/>
                </a:solidFill>
              </a:rPr>
              <a:t>MJ, </a:t>
            </a:r>
            <a:r>
              <a:rPr lang="en-US" sz="800" dirty="0" err="1">
                <a:solidFill>
                  <a:schemeClr val="bg1"/>
                </a:solidFill>
              </a:rPr>
              <a:t>Kluger</a:t>
            </a:r>
            <a:r>
              <a:rPr lang="en-US" sz="800" dirty="0">
                <a:solidFill>
                  <a:schemeClr val="bg1"/>
                </a:solidFill>
              </a:rPr>
              <a:t> R. Ultrasound guidance reduces the risk of local anesthetic systemic toxicity following peripheral nerve blockade. </a:t>
            </a:r>
            <a:r>
              <a:rPr lang="en-US" sz="800" dirty="0" err="1">
                <a:solidFill>
                  <a:schemeClr val="bg1"/>
                </a:solidFill>
              </a:rPr>
              <a:t>Reg</a:t>
            </a:r>
            <a:r>
              <a:rPr lang="en-US" sz="800" dirty="0">
                <a:solidFill>
                  <a:schemeClr val="bg1"/>
                </a:solidFill>
              </a:rPr>
              <a:t> </a:t>
            </a:r>
            <a:r>
              <a:rPr lang="en-US" sz="800" dirty="0" err="1">
                <a:solidFill>
                  <a:schemeClr val="bg1"/>
                </a:solidFill>
              </a:rPr>
              <a:t>Anesth</a:t>
            </a:r>
            <a:r>
              <a:rPr lang="en-US" sz="800" dirty="0">
                <a:solidFill>
                  <a:schemeClr val="bg1"/>
                </a:solidFill>
              </a:rPr>
              <a:t> Pain Med 2013;38:289–297</a:t>
            </a:r>
            <a:r>
              <a:rPr lang="en-US" sz="800" dirty="0" smtClean="0">
                <a:solidFill>
                  <a:schemeClr val="bg1"/>
                </a:solidFill>
              </a:rPr>
              <a:t>.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800" dirty="0">
                <a:solidFill>
                  <a:schemeClr val="bg1"/>
                </a:solidFill>
              </a:rPr>
              <a:t>Jens </a:t>
            </a:r>
            <a:r>
              <a:rPr lang="en-US" sz="800" dirty="0" err="1">
                <a:solidFill>
                  <a:schemeClr val="bg1"/>
                </a:solidFill>
              </a:rPr>
              <a:t>Børglum</a:t>
            </a:r>
            <a:r>
              <a:rPr lang="en-US" sz="800" dirty="0">
                <a:solidFill>
                  <a:schemeClr val="bg1"/>
                </a:solidFill>
              </a:rPr>
              <a:t> and Kenneth Jensen (August 14th 2012). Abdominal Surgery: Advances in the Use of Ultrasound-Guided Truncal Blocks for Perioperative Pain Management, Abdominal Surgery, </a:t>
            </a:r>
            <a:r>
              <a:rPr lang="en-US" sz="800" dirty="0" err="1">
                <a:solidFill>
                  <a:schemeClr val="bg1"/>
                </a:solidFill>
              </a:rPr>
              <a:t>Fethi</a:t>
            </a:r>
            <a:r>
              <a:rPr lang="en-US" sz="800" dirty="0">
                <a:solidFill>
                  <a:schemeClr val="bg1"/>
                </a:solidFill>
              </a:rPr>
              <a:t> </a:t>
            </a:r>
            <a:r>
              <a:rPr lang="en-US" sz="800" dirty="0" err="1">
                <a:solidFill>
                  <a:schemeClr val="bg1"/>
                </a:solidFill>
              </a:rPr>
              <a:t>Derbel</a:t>
            </a:r>
            <a:r>
              <a:rPr lang="en-US" sz="800" dirty="0">
                <a:solidFill>
                  <a:schemeClr val="bg1"/>
                </a:solidFill>
              </a:rPr>
              <a:t>, </a:t>
            </a:r>
            <a:r>
              <a:rPr lang="en-US" sz="800" dirty="0" err="1">
                <a:solidFill>
                  <a:schemeClr val="bg1"/>
                </a:solidFill>
              </a:rPr>
              <a:t>IntechOpen</a:t>
            </a:r>
            <a:r>
              <a:rPr lang="en-US" sz="800" dirty="0">
                <a:solidFill>
                  <a:schemeClr val="bg1"/>
                </a:solidFill>
              </a:rPr>
              <a:t>, DOI: 10.5772/48255. Available from: https://</a:t>
            </a:r>
            <a:r>
              <a:rPr lang="en-US" sz="800" dirty="0" smtClean="0">
                <a:solidFill>
                  <a:schemeClr val="bg1"/>
                </a:solidFill>
              </a:rPr>
              <a:t>www.intechopen.com/books/abdominal-surgery/abdominal-surgery-advances-in-the-use-of-ultrasound-guided-truncal-blocks-for-perioperative-pain-man.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800" dirty="0" err="1" smtClean="0">
                <a:solidFill>
                  <a:schemeClr val="bg1"/>
                </a:solidFill>
              </a:rPr>
              <a:t>Mörwald</a:t>
            </a:r>
            <a:r>
              <a:rPr lang="en-US" sz="800" dirty="0" smtClean="0">
                <a:solidFill>
                  <a:schemeClr val="bg1"/>
                </a:solidFill>
              </a:rPr>
              <a:t> </a:t>
            </a:r>
            <a:r>
              <a:rPr lang="en-US" sz="800" dirty="0">
                <a:solidFill>
                  <a:schemeClr val="bg1"/>
                </a:solidFill>
              </a:rPr>
              <a:t>EE, </a:t>
            </a:r>
            <a:r>
              <a:rPr lang="en-US" sz="800" dirty="0" err="1">
                <a:solidFill>
                  <a:schemeClr val="bg1"/>
                </a:solidFill>
              </a:rPr>
              <a:t>Zubizarreta</a:t>
            </a:r>
            <a:r>
              <a:rPr lang="en-US" sz="800" dirty="0">
                <a:solidFill>
                  <a:schemeClr val="bg1"/>
                </a:solidFill>
              </a:rPr>
              <a:t> N, </a:t>
            </a:r>
            <a:r>
              <a:rPr lang="en-US" sz="800" dirty="0" err="1">
                <a:solidFill>
                  <a:schemeClr val="bg1"/>
                </a:solidFill>
              </a:rPr>
              <a:t>Cozowicz</a:t>
            </a:r>
            <a:r>
              <a:rPr lang="en-US" sz="800" dirty="0">
                <a:solidFill>
                  <a:schemeClr val="bg1"/>
                </a:solidFill>
              </a:rPr>
              <a:t> C, </a:t>
            </a:r>
            <a:r>
              <a:rPr lang="en-US" sz="800" dirty="0" err="1">
                <a:solidFill>
                  <a:schemeClr val="bg1"/>
                </a:solidFill>
              </a:rPr>
              <a:t>Poeran</a:t>
            </a:r>
            <a:r>
              <a:rPr lang="en-US" sz="800" dirty="0">
                <a:solidFill>
                  <a:schemeClr val="bg1"/>
                </a:solidFill>
              </a:rPr>
              <a:t> J, </a:t>
            </a:r>
            <a:r>
              <a:rPr lang="en-US" sz="800" dirty="0" err="1">
                <a:solidFill>
                  <a:schemeClr val="bg1"/>
                </a:solidFill>
              </a:rPr>
              <a:t>Memtsoudis</a:t>
            </a:r>
            <a:r>
              <a:rPr lang="en-US" sz="800" dirty="0">
                <a:solidFill>
                  <a:schemeClr val="bg1"/>
                </a:solidFill>
              </a:rPr>
              <a:t> </a:t>
            </a:r>
            <a:r>
              <a:rPr lang="en-US" sz="800" dirty="0" smtClean="0">
                <a:solidFill>
                  <a:schemeClr val="bg1"/>
                </a:solidFill>
              </a:rPr>
              <a:t>SG. </a:t>
            </a:r>
            <a:r>
              <a:rPr lang="en-US" sz="800" dirty="0">
                <a:solidFill>
                  <a:schemeClr val="bg1"/>
                </a:solidFill>
              </a:rPr>
              <a:t>Incidence of Local Anesthetic Systemic Toxicity in Orthopedic Patients Receiving Peripheral Nerve </a:t>
            </a:r>
            <a:r>
              <a:rPr lang="en-US" sz="800" dirty="0" smtClean="0">
                <a:solidFill>
                  <a:schemeClr val="bg1"/>
                </a:solidFill>
              </a:rPr>
              <a:t>Blocks. </a:t>
            </a:r>
            <a:r>
              <a:rPr lang="en-US" sz="800" dirty="0" err="1" smtClean="0">
                <a:solidFill>
                  <a:schemeClr val="bg1"/>
                </a:solidFill>
              </a:rPr>
              <a:t>Reg</a:t>
            </a:r>
            <a:r>
              <a:rPr lang="en-US" sz="800" dirty="0" smtClean="0">
                <a:solidFill>
                  <a:schemeClr val="bg1"/>
                </a:solidFill>
              </a:rPr>
              <a:t> </a:t>
            </a:r>
            <a:r>
              <a:rPr lang="en-US" sz="800" dirty="0" err="1">
                <a:solidFill>
                  <a:schemeClr val="bg1"/>
                </a:solidFill>
              </a:rPr>
              <a:t>Anesth</a:t>
            </a:r>
            <a:r>
              <a:rPr lang="en-US" sz="800" dirty="0">
                <a:solidFill>
                  <a:schemeClr val="bg1"/>
                </a:solidFill>
              </a:rPr>
              <a:t> Pain Med. 2017;42(4):442</a:t>
            </a:r>
            <a:r>
              <a:rPr lang="en-US" sz="800" dirty="0" smtClean="0">
                <a:solidFill>
                  <a:schemeClr val="bg1"/>
                </a:solidFill>
              </a:rPr>
              <a:t>.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800" dirty="0">
                <a:solidFill>
                  <a:schemeClr val="bg1"/>
                </a:solidFill>
              </a:rPr>
              <a:t>Chin KJ1, McDonnell JG, </a:t>
            </a:r>
            <a:r>
              <a:rPr lang="en-US" sz="800" dirty="0" err="1">
                <a:solidFill>
                  <a:schemeClr val="bg1"/>
                </a:solidFill>
              </a:rPr>
              <a:t>Carvalho</a:t>
            </a:r>
            <a:r>
              <a:rPr lang="en-US" sz="800" dirty="0">
                <a:solidFill>
                  <a:schemeClr val="bg1"/>
                </a:solidFill>
              </a:rPr>
              <a:t> B, Sharkey A, </a:t>
            </a:r>
            <a:r>
              <a:rPr lang="en-US" sz="800" dirty="0" err="1">
                <a:solidFill>
                  <a:schemeClr val="bg1"/>
                </a:solidFill>
              </a:rPr>
              <a:t>Pawa</a:t>
            </a:r>
            <a:r>
              <a:rPr lang="en-US" sz="800" dirty="0">
                <a:solidFill>
                  <a:schemeClr val="bg1"/>
                </a:solidFill>
              </a:rPr>
              <a:t> A, Gadsden J. Essentials of Our Current Understanding: Abdominal Wall Blocks. </a:t>
            </a:r>
            <a:r>
              <a:rPr lang="en-US" sz="800" dirty="0" err="1">
                <a:solidFill>
                  <a:schemeClr val="bg1"/>
                </a:solidFill>
              </a:rPr>
              <a:t>Reg</a:t>
            </a:r>
            <a:r>
              <a:rPr lang="en-US" sz="800" dirty="0">
                <a:solidFill>
                  <a:schemeClr val="bg1"/>
                </a:solidFill>
              </a:rPr>
              <a:t> </a:t>
            </a:r>
            <a:r>
              <a:rPr lang="en-US" sz="800" dirty="0" err="1">
                <a:solidFill>
                  <a:schemeClr val="bg1"/>
                </a:solidFill>
              </a:rPr>
              <a:t>Anesth</a:t>
            </a:r>
            <a:r>
              <a:rPr lang="en-US" sz="800" dirty="0">
                <a:solidFill>
                  <a:schemeClr val="bg1"/>
                </a:solidFill>
              </a:rPr>
              <a:t> Pain Med. 2017 Mar/Apr;42(2):133-183</a:t>
            </a:r>
            <a:r>
              <a:rPr lang="en-US" sz="800" dirty="0" smtClean="0">
                <a:solidFill>
                  <a:schemeClr val="bg1"/>
                </a:solidFill>
              </a:rPr>
              <a:t>.</a:t>
            </a:r>
            <a:endParaRPr lang="en-US" sz="800" dirty="0" smtClean="0">
              <a:solidFill>
                <a:schemeClr val="bg1"/>
              </a:solidFill>
            </a:endParaRPr>
          </a:p>
          <a:p>
            <a:pPr marL="228600" indent="-228600">
              <a:buFont typeface="+mj-lt"/>
              <a:buAutoNum type="arabicPeriod"/>
            </a:pPr>
            <a:r>
              <a:rPr lang="en-US" sz="800" dirty="0">
                <a:solidFill>
                  <a:schemeClr val="bg1"/>
                </a:solidFill>
              </a:rPr>
              <a:t>Woodworth GE, </a:t>
            </a:r>
            <a:r>
              <a:rPr lang="en-US" sz="800" dirty="0" err="1">
                <a:solidFill>
                  <a:schemeClr val="bg1"/>
                </a:solidFill>
              </a:rPr>
              <a:t>Ivie</a:t>
            </a:r>
            <a:r>
              <a:rPr lang="en-US" sz="800" dirty="0">
                <a:solidFill>
                  <a:schemeClr val="bg1"/>
                </a:solidFill>
              </a:rPr>
              <a:t> RMJ, Nelson SM, Walker CM, </a:t>
            </a:r>
            <a:r>
              <a:rPr lang="en-US" sz="800" dirty="0" err="1">
                <a:solidFill>
                  <a:schemeClr val="bg1"/>
                </a:solidFill>
              </a:rPr>
              <a:t>Maniker</a:t>
            </a:r>
            <a:r>
              <a:rPr lang="en-US" sz="800" dirty="0">
                <a:solidFill>
                  <a:schemeClr val="bg1"/>
                </a:solidFill>
              </a:rPr>
              <a:t> RB. Perioperative Breast Analgesia: A Qualitative Review of Anatomy and Regional Techniques. </a:t>
            </a:r>
            <a:r>
              <a:rPr lang="en-US" sz="800" dirty="0" err="1">
                <a:solidFill>
                  <a:schemeClr val="bg1"/>
                </a:solidFill>
              </a:rPr>
              <a:t>Reg</a:t>
            </a:r>
            <a:r>
              <a:rPr lang="en-US" sz="800" dirty="0">
                <a:solidFill>
                  <a:schemeClr val="bg1"/>
                </a:solidFill>
              </a:rPr>
              <a:t> </a:t>
            </a:r>
            <a:r>
              <a:rPr lang="en-US" sz="800" dirty="0" err="1">
                <a:solidFill>
                  <a:schemeClr val="bg1"/>
                </a:solidFill>
              </a:rPr>
              <a:t>Anesth</a:t>
            </a:r>
            <a:r>
              <a:rPr lang="en-US" sz="800" dirty="0">
                <a:solidFill>
                  <a:schemeClr val="bg1"/>
                </a:solidFill>
              </a:rPr>
              <a:t> Pain Med. 2017 Sep/Oct;42(5):609-631.</a:t>
            </a:r>
            <a:r>
              <a:rPr lang="en-US" sz="800" dirty="0" smtClean="0">
                <a:solidFill>
                  <a:schemeClr val="bg1"/>
                </a:solidFill>
              </a:rPr>
              <a:t>​</a:t>
            </a:r>
            <a:endParaRPr lang="en-US" sz="800" dirty="0" smtClean="0">
              <a:solidFill>
                <a:schemeClr val="bg1"/>
              </a:solidFill>
            </a:endParaRPr>
          </a:p>
          <a:p>
            <a:pPr marL="228600" indent="-228600">
              <a:buFont typeface="+mj-lt"/>
              <a:buAutoNum type="arabicPeriod"/>
            </a:pPr>
            <a:r>
              <a:rPr lang="en-US" sz="800" dirty="0" err="1">
                <a:solidFill>
                  <a:schemeClr val="bg1"/>
                </a:solidFill>
              </a:rPr>
              <a:t>Forero</a:t>
            </a:r>
            <a:r>
              <a:rPr lang="en-US" sz="800" dirty="0">
                <a:solidFill>
                  <a:schemeClr val="bg1"/>
                </a:solidFill>
              </a:rPr>
              <a:t> M, </a:t>
            </a:r>
            <a:r>
              <a:rPr lang="en-US" sz="800" dirty="0" err="1">
                <a:solidFill>
                  <a:schemeClr val="bg1"/>
                </a:solidFill>
              </a:rPr>
              <a:t>Adhikary</a:t>
            </a:r>
            <a:r>
              <a:rPr lang="en-US" sz="800" dirty="0">
                <a:solidFill>
                  <a:schemeClr val="bg1"/>
                </a:solidFill>
              </a:rPr>
              <a:t> SD, Lopez H, et al. The erector </a:t>
            </a:r>
            <a:r>
              <a:rPr lang="en-US" sz="800" dirty="0" err="1">
                <a:solidFill>
                  <a:schemeClr val="bg1"/>
                </a:solidFill>
              </a:rPr>
              <a:t>spinae</a:t>
            </a:r>
            <a:r>
              <a:rPr lang="en-US" sz="800" dirty="0">
                <a:solidFill>
                  <a:schemeClr val="bg1"/>
                </a:solidFill>
              </a:rPr>
              <a:t> plane block: a novel analgesic technique in thoracic neuropathic pain. </a:t>
            </a:r>
            <a:r>
              <a:rPr lang="en-US" sz="800" dirty="0" err="1">
                <a:solidFill>
                  <a:schemeClr val="bg1"/>
                </a:solidFill>
              </a:rPr>
              <a:t>Reg</a:t>
            </a:r>
            <a:r>
              <a:rPr lang="en-US" sz="800" dirty="0">
                <a:solidFill>
                  <a:schemeClr val="bg1"/>
                </a:solidFill>
              </a:rPr>
              <a:t> </a:t>
            </a:r>
            <a:r>
              <a:rPr lang="en-US" sz="800" dirty="0" err="1">
                <a:solidFill>
                  <a:schemeClr val="bg1"/>
                </a:solidFill>
              </a:rPr>
              <a:t>Anesth</a:t>
            </a:r>
            <a:r>
              <a:rPr lang="en-US" sz="800" dirty="0">
                <a:solidFill>
                  <a:schemeClr val="bg1"/>
                </a:solidFill>
              </a:rPr>
              <a:t> Pain Med. 2016;41(5):621–627.</a:t>
            </a:r>
            <a:endParaRPr lang="en-US" sz="800" dirty="0" smtClean="0">
              <a:solidFill>
                <a:schemeClr val="bg1"/>
              </a:solidFill>
            </a:endParaRPr>
          </a:p>
          <a:p>
            <a:pPr marL="228600" indent="-228600">
              <a:buFont typeface="+mj-lt"/>
              <a:buAutoNum type="arabicPeriod"/>
            </a:pPr>
            <a:r>
              <a:rPr lang="en-US" sz="800" dirty="0">
                <a:solidFill>
                  <a:schemeClr val="bg1"/>
                </a:solidFill>
              </a:rPr>
              <a:t>Rubin DS, Matsumoto MM, Weinberg G, Roth S. </a:t>
            </a:r>
            <a:r>
              <a:rPr lang="en-US" sz="800" dirty="0" smtClean="0">
                <a:solidFill>
                  <a:schemeClr val="bg1"/>
                </a:solidFill>
              </a:rPr>
              <a:t>Local </a:t>
            </a:r>
            <a:r>
              <a:rPr lang="en-US" sz="800" dirty="0">
                <a:solidFill>
                  <a:schemeClr val="bg1"/>
                </a:solidFill>
              </a:rPr>
              <a:t>Anesthetic Systemic Toxicity in Total Joint Arthroplasty: Incidence and Risk Factors in the United States From the National Inpatient Sample </a:t>
            </a:r>
            <a:r>
              <a:rPr lang="en-US" sz="800" dirty="0" smtClean="0">
                <a:solidFill>
                  <a:schemeClr val="bg1"/>
                </a:solidFill>
              </a:rPr>
              <a:t>1998-2013. </a:t>
            </a:r>
            <a:r>
              <a:rPr lang="en-US" sz="800" dirty="0" err="1" smtClean="0">
                <a:solidFill>
                  <a:schemeClr val="bg1"/>
                </a:solidFill>
              </a:rPr>
              <a:t>Reg</a:t>
            </a:r>
            <a:r>
              <a:rPr lang="en-US" sz="800" dirty="0" smtClean="0">
                <a:solidFill>
                  <a:schemeClr val="bg1"/>
                </a:solidFill>
              </a:rPr>
              <a:t> </a:t>
            </a:r>
            <a:r>
              <a:rPr lang="en-US" sz="800" dirty="0" err="1">
                <a:solidFill>
                  <a:schemeClr val="bg1"/>
                </a:solidFill>
              </a:rPr>
              <a:t>Anesth</a:t>
            </a:r>
            <a:r>
              <a:rPr lang="en-US" sz="800" dirty="0">
                <a:solidFill>
                  <a:schemeClr val="bg1"/>
                </a:solidFill>
              </a:rPr>
              <a:t> Pain Med. 2018;43(2):131</a:t>
            </a:r>
            <a:r>
              <a:rPr lang="en-US" sz="800" dirty="0" smtClean="0">
                <a:solidFill>
                  <a:schemeClr val="bg1"/>
                </a:solidFill>
              </a:rPr>
              <a:t>.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800" dirty="0">
                <a:solidFill>
                  <a:schemeClr val="bg1"/>
                </a:solidFill>
              </a:rPr>
              <a:t>Barrington MJ, </a:t>
            </a:r>
            <a:r>
              <a:rPr lang="en-US" sz="800" dirty="0" err="1">
                <a:solidFill>
                  <a:schemeClr val="bg1"/>
                </a:solidFill>
              </a:rPr>
              <a:t>Kluger</a:t>
            </a:r>
            <a:r>
              <a:rPr lang="en-US" sz="800" dirty="0">
                <a:solidFill>
                  <a:schemeClr val="bg1"/>
                </a:solidFill>
              </a:rPr>
              <a:t> R. Ultrasound guidance reduces the risk of local anesthetic systemic toxicity following peripheral nerve blockade. </a:t>
            </a:r>
            <a:r>
              <a:rPr lang="en-US" sz="800" dirty="0" err="1">
                <a:solidFill>
                  <a:schemeClr val="bg1"/>
                </a:solidFill>
              </a:rPr>
              <a:t>Reg</a:t>
            </a:r>
            <a:r>
              <a:rPr lang="en-US" sz="800" dirty="0">
                <a:solidFill>
                  <a:schemeClr val="bg1"/>
                </a:solidFill>
              </a:rPr>
              <a:t> </a:t>
            </a:r>
            <a:r>
              <a:rPr lang="en-US" sz="800" dirty="0" err="1">
                <a:solidFill>
                  <a:schemeClr val="bg1"/>
                </a:solidFill>
              </a:rPr>
              <a:t>Anesth</a:t>
            </a:r>
            <a:r>
              <a:rPr lang="en-US" sz="800" dirty="0">
                <a:solidFill>
                  <a:schemeClr val="bg1"/>
                </a:solidFill>
              </a:rPr>
              <a:t> Pain Med. 2013;38(4):289</a:t>
            </a:r>
            <a:r>
              <a:rPr lang="en-US" sz="800" dirty="0" smtClean="0">
                <a:solidFill>
                  <a:schemeClr val="bg1"/>
                </a:solidFill>
              </a:rPr>
              <a:t>.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800" dirty="0" err="1">
                <a:solidFill>
                  <a:schemeClr val="bg1"/>
                </a:solidFill>
              </a:rPr>
              <a:t>Vasques</a:t>
            </a:r>
            <a:r>
              <a:rPr lang="en-US" sz="800" dirty="0">
                <a:solidFill>
                  <a:schemeClr val="bg1"/>
                </a:solidFill>
              </a:rPr>
              <a:t> F, Behr AU, Weinberg G, et al. A review of local anesthetic systemic toxicity cases since publication of the American Society of Regional Anesthesia recommendations: To whom it may concern. </a:t>
            </a:r>
            <a:r>
              <a:rPr lang="en-US" sz="800" dirty="0" err="1">
                <a:solidFill>
                  <a:schemeClr val="bg1"/>
                </a:solidFill>
              </a:rPr>
              <a:t>Reg</a:t>
            </a:r>
            <a:r>
              <a:rPr lang="en-US" sz="800" dirty="0">
                <a:solidFill>
                  <a:schemeClr val="bg1"/>
                </a:solidFill>
              </a:rPr>
              <a:t> </a:t>
            </a:r>
            <a:r>
              <a:rPr lang="en-US" sz="800" dirty="0" err="1">
                <a:solidFill>
                  <a:schemeClr val="bg1"/>
                </a:solidFill>
              </a:rPr>
              <a:t>Anesth</a:t>
            </a:r>
            <a:r>
              <a:rPr lang="en-US" sz="800" dirty="0">
                <a:solidFill>
                  <a:schemeClr val="bg1"/>
                </a:solidFill>
              </a:rPr>
              <a:t> Pain Med 2015; 40:698</a:t>
            </a:r>
            <a:r>
              <a:rPr lang="en-US" sz="800" dirty="0" smtClean="0">
                <a:solidFill>
                  <a:schemeClr val="bg1"/>
                </a:solidFill>
              </a:rPr>
              <a:t>.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800" dirty="0">
                <a:solidFill>
                  <a:schemeClr val="bg1"/>
                </a:solidFill>
              </a:rPr>
              <a:t>Di Gregorio G, Neal JM, </a:t>
            </a:r>
            <a:r>
              <a:rPr lang="en-US" sz="800" dirty="0" err="1">
                <a:solidFill>
                  <a:schemeClr val="bg1"/>
                </a:solidFill>
              </a:rPr>
              <a:t>Rosenquist</a:t>
            </a:r>
            <a:r>
              <a:rPr lang="en-US" sz="800" dirty="0">
                <a:solidFill>
                  <a:schemeClr val="bg1"/>
                </a:solidFill>
              </a:rPr>
              <a:t> RW, Weinberg GL. Clinical presentation of local anesthetic systemic toxicity: A review of published cases, 1979 to 2009. </a:t>
            </a:r>
            <a:r>
              <a:rPr lang="en-US" sz="800" dirty="0" err="1">
                <a:solidFill>
                  <a:schemeClr val="bg1"/>
                </a:solidFill>
              </a:rPr>
              <a:t>Reg</a:t>
            </a:r>
            <a:r>
              <a:rPr lang="en-US" sz="800" dirty="0">
                <a:solidFill>
                  <a:schemeClr val="bg1"/>
                </a:solidFill>
              </a:rPr>
              <a:t> </a:t>
            </a:r>
            <a:r>
              <a:rPr lang="en-US" sz="800" dirty="0" err="1">
                <a:solidFill>
                  <a:schemeClr val="bg1"/>
                </a:solidFill>
              </a:rPr>
              <a:t>Anesth</a:t>
            </a:r>
            <a:r>
              <a:rPr lang="en-US" sz="800" dirty="0">
                <a:solidFill>
                  <a:schemeClr val="bg1"/>
                </a:solidFill>
              </a:rPr>
              <a:t> Pain Med 2010; 35:181.   </a:t>
            </a:r>
            <a:endParaRPr lang="en-US" sz="800" dirty="0" smtClean="0">
              <a:solidFill>
                <a:schemeClr val="bg1"/>
              </a:solidFill>
            </a:endParaRPr>
          </a:p>
          <a:p>
            <a:pPr marL="228600" indent="-228600">
              <a:buFont typeface="+mj-lt"/>
              <a:buAutoNum type="arabicPeriod"/>
            </a:pPr>
            <a:r>
              <a:rPr lang="en-US" sz="800" dirty="0">
                <a:solidFill>
                  <a:schemeClr val="bg1"/>
                </a:solidFill>
                <a:latin typeface="interfaceregular"/>
              </a:rPr>
              <a:t>Neal JM, Barrington MJ, </a:t>
            </a:r>
            <a:r>
              <a:rPr lang="en-US" sz="800" dirty="0" err="1">
                <a:solidFill>
                  <a:schemeClr val="bg1"/>
                </a:solidFill>
                <a:latin typeface="interfaceregular"/>
              </a:rPr>
              <a:t>Fettiplace</a:t>
            </a:r>
            <a:r>
              <a:rPr lang="en-US" sz="800" dirty="0">
                <a:solidFill>
                  <a:schemeClr val="bg1"/>
                </a:solidFill>
                <a:latin typeface="interfaceregular"/>
              </a:rPr>
              <a:t> MR</a:t>
            </a:r>
            <a:r>
              <a:rPr lang="en-US" sz="800" i="1" dirty="0">
                <a:solidFill>
                  <a:schemeClr val="bg1"/>
                </a:solidFill>
                <a:latin typeface="interfaceregular"/>
              </a:rPr>
              <a:t>, et </a:t>
            </a:r>
            <a:r>
              <a:rPr lang="en-US" sz="800" i="1" dirty="0" smtClean="0">
                <a:solidFill>
                  <a:schemeClr val="bg1"/>
                </a:solidFill>
                <a:latin typeface="interfaceregular"/>
              </a:rPr>
              <a:t>al</a:t>
            </a:r>
            <a:r>
              <a:rPr lang="en-US" sz="800" dirty="0" smtClean="0">
                <a:solidFill>
                  <a:schemeClr val="bg1"/>
                </a:solidFill>
                <a:latin typeface="interfaceregular"/>
              </a:rPr>
              <a:t>. The </a:t>
            </a:r>
            <a:r>
              <a:rPr lang="en-US" sz="800" dirty="0">
                <a:solidFill>
                  <a:schemeClr val="bg1"/>
                </a:solidFill>
                <a:latin typeface="interfaceregular"/>
              </a:rPr>
              <a:t>Third American Society of Regional Anesthesia and Pain Medicine Practice Advisory on Local Anesthetic Systemic Toxicity: </a:t>
            </a:r>
            <a:r>
              <a:rPr lang="en-US" sz="800" i="1" dirty="0">
                <a:solidFill>
                  <a:schemeClr val="bg1"/>
                </a:solidFill>
                <a:latin typeface="interfaceregular"/>
              </a:rPr>
              <a:t>Executive Summary </a:t>
            </a:r>
            <a:r>
              <a:rPr lang="en-US" sz="800" i="1" dirty="0" smtClean="0">
                <a:solidFill>
                  <a:schemeClr val="bg1"/>
                </a:solidFill>
                <a:latin typeface="interfaceregular"/>
              </a:rPr>
              <a:t>2017</a:t>
            </a:r>
            <a:r>
              <a:rPr lang="en-US" sz="800" dirty="0" smtClean="0">
                <a:solidFill>
                  <a:schemeClr val="bg1"/>
                </a:solidFill>
                <a:latin typeface="interfaceregular"/>
              </a:rPr>
              <a:t>. </a:t>
            </a:r>
            <a:r>
              <a:rPr lang="en-US" sz="800" i="1" dirty="0" smtClean="0">
                <a:solidFill>
                  <a:schemeClr val="bg1"/>
                </a:solidFill>
                <a:latin typeface="interfaceregular"/>
              </a:rPr>
              <a:t>Regional </a:t>
            </a:r>
            <a:r>
              <a:rPr lang="en-US" sz="800" i="1" dirty="0">
                <a:solidFill>
                  <a:schemeClr val="bg1"/>
                </a:solidFill>
                <a:latin typeface="interfaceregular"/>
              </a:rPr>
              <a:t>Anesthesia &amp; Pain Medicine </a:t>
            </a:r>
            <a:r>
              <a:rPr lang="en-US" sz="800" dirty="0">
                <a:solidFill>
                  <a:schemeClr val="bg1"/>
                </a:solidFill>
                <a:latin typeface="interfaceregular"/>
              </a:rPr>
              <a:t>2018;</a:t>
            </a:r>
            <a:r>
              <a:rPr lang="en-US" sz="800" b="1" dirty="0">
                <a:solidFill>
                  <a:schemeClr val="bg1"/>
                </a:solidFill>
                <a:latin typeface="interfaceregular"/>
              </a:rPr>
              <a:t>43:</a:t>
            </a:r>
            <a:r>
              <a:rPr lang="en-US" sz="800" dirty="0">
                <a:solidFill>
                  <a:schemeClr val="bg1"/>
                </a:solidFill>
                <a:latin typeface="interfaceregular"/>
              </a:rPr>
              <a:t>113-123.</a:t>
            </a:r>
          </a:p>
          <a:p>
            <a:endParaRPr lang="en-US" sz="1100" dirty="0"/>
          </a:p>
        </p:txBody>
      </p:sp>
      <p:sp>
        <p:nvSpPr>
          <p:cNvPr id="5" name="TextBox 4"/>
          <p:cNvSpPr txBox="1"/>
          <p:nvPr/>
        </p:nvSpPr>
        <p:spPr>
          <a:xfrm>
            <a:off x="360219" y="0"/>
            <a:ext cx="437803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/>
              <a:t>References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1685039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60219" y="0"/>
            <a:ext cx="437803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/>
              <a:t>History…</a:t>
            </a:r>
            <a:endParaRPr lang="en-US" sz="6000" dirty="0"/>
          </a:p>
        </p:txBody>
      </p:sp>
      <p:sp>
        <p:nvSpPr>
          <p:cNvPr id="4" name="Text Placeholder 3"/>
          <p:cNvSpPr txBox="1">
            <a:spLocks/>
          </p:cNvSpPr>
          <p:nvPr/>
        </p:nvSpPr>
        <p:spPr>
          <a:xfrm>
            <a:off x="440177" y="2170617"/>
            <a:ext cx="3171242" cy="3599317"/>
          </a:xfrm>
          <a:prstGeom prst="rect">
            <a:avLst/>
          </a:prstGeom>
        </p:spPr>
        <p:txBody>
          <a:bodyPr/>
          <a:lstStyle>
            <a:lvl1pPr marL="0" indent="0" algn="l" defTabSz="457200" rtl="0" eaLnBrk="1" latinLnBrk="0" hangingPunct="1">
              <a:spcBef>
                <a:spcPct val="20000"/>
              </a:spcBef>
              <a:buFontTx/>
              <a:buNone/>
              <a:defRPr sz="2400" kern="1200" cap="all">
                <a:solidFill>
                  <a:schemeClr val="tx1"/>
                </a:solidFill>
                <a:latin typeface="ITC Franklin Gothic Demi"/>
                <a:ea typeface="+mn-ea"/>
                <a:cs typeface="+mn-cs"/>
              </a:defRPr>
            </a:lvl1pPr>
            <a:lvl2pPr marL="0" indent="0" algn="l" defTabSz="457200" rtl="0" eaLnBrk="1" latinLnBrk="0" hangingPunct="1">
              <a:spcBef>
                <a:spcPct val="20000"/>
              </a:spcBef>
              <a:buFontTx/>
              <a:buNone/>
              <a:defRPr sz="2000" kern="1200">
                <a:solidFill>
                  <a:schemeClr val="bg1"/>
                </a:solidFill>
                <a:latin typeface="ITC Franklin Gothic Book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bg1"/>
                </a:solidFill>
                <a:latin typeface="ITC Franklin Gothic Book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bg1"/>
                </a:solidFill>
                <a:latin typeface="ITC Franklin Gothic Book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bg1"/>
                </a:solidFill>
                <a:latin typeface="ITC Franklin Gothic Book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 smtClean="0">
                <a:solidFill>
                  <a:srgbClr val="002060"/>
                </a:solidFill>
                <a:latin typeface="Franklin Gothic Demi" panose="020B0703020102020204" pitchFamily="34" charset="0"/>
              </a:rPr>
              <a:t>Alfred Einhorn </a:t>
            </a:r>
            <a:r>
              <a:rPr lang="en-US" dirty="0" smtClean="0">
                <a:solidFill>
                  <a:srgbClr val="002060"/>
                </a:solidFill>
              </a:rPr>
              <a:t>(1856-1917; German chemist) synthesizes Procaine 1905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002060"/>
                </a:solidFill>
              </a:rPr>
              <a:t>Safer and more reliable alternative to cocaine</a:t>
            </a:r>
          </a:p>
          <a:p>
            <a:endParaRPr lang="en-US" dirty="0"/>
          </a:p>
        </p:txBody>
      </p:sp>
      <p:pic>
        <p:nvPicPr>
          <p:cNvPr id="7" name="Picture 2" descr="http://www.kingfisherac.com/wp/wp-content/uploads/2012/02/Procaine.web_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1102" y="2171071"/>
            <a:ext cx="5411824" cy="3598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5471" y="4284654"/>
            <a:ext cx="2588529" cy="2467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9354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60219" y="0"/>
            <a:ext cx="437803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/>
              <a:t>History…</a:t>
            </a:r>
            <a:endParaRPr lang="en-US" sz="6000" dirty="0"/>
          </a:p>
        </p:txBody>
      </p:sp>
      <p:sp>
        <p:nvSpPr>
          <p:cNvPr id="4" name="Text Placeholder 3"/>
          <p:cNvSpPr txBox="1">
            <a:spLocks/>
          </p:cNvSpPr>
          <p:nvPr/>
        </p:nvSpPr>
        <p:spPr>
          <a:xfrm>
            <a:off x="415017" y="2333898"/>
            <a:ext cx="3392914" cy="3602292"/>
          </a:xfrm>
          <a:prstGeom prst="rect">
            <a:avLst/>
          </a:prstGeom>
        </p:spPr>
        <p:txBody>
          <a:bodyPr/>
          <a:lstStyle>
            <a:lvl1pPr marL="0" indent="0" algn="l" defTabSz="457200" rtl="0" eaLnBrk="1" latinLnBrk="0" hangingPunct="1">
              <a:spcBef>
                <a:spcPct val="20000"/>
              </a:spcBef>
              <a:buFontTx/>
              <a:buNone/>
              <a:defRPr sz="2400" kern="1200" cap="all">
                <a:solidFill>
                  <a:schemeClr val="tx1"/>
                </a:solidFill>
                <a:latin typeface="ITC Franklin Gothic Demi"/>
                <a:ea typeface="+mn-ea"/>
                <a:cs typeface="+mn-cs"/>
              </a:defRPr>
            </a:lvl1pPr>
            <a:lvl2pPr marL="0" indent="0" algn="l" defTabSz="457200" rtl="0" eaLnBrk="1" latinLnBrk="0" hangingPunct="1">
              <a:spcBef>
                <a:spcPct val="20000"/>
              </a:spcBef>
              <a:buFontTx/>
              <a:buNone/>
              <a:defRPr sz="2000" kern="1200">
                <a:solidFill>
                  <a:schemeClr val="bg1"/>
                </a:solidFill>
                <a:latin typeface="ITC Franklin Gothic Book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bg1"/>
                </a:solidFill>
                <a:latin typeface="ITC Franklin Gothic Book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bg1"/>
                </a:solidFill>
                <a:latin typeface="ITC Franklin Gothic Book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bg1"/>
                </a:solidFill>
                <a:latin typeface="ITC Franklin Gothic Book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 smtClean="0">
                <a:solidFill>
                  <a:srgbClr val="002060"/>
                </a:solidFill>
              </a:rPr>
              <a:t>August Bier MD </a:t>
            </a:r>
            <a:r>
              <a:rPr lang="en-US" dirty="0" smtClean="0">
                <a:solidFill>
                  <a:srgbClr val="002060"/>
                </a:solidFill>
              </a:rPr>
              <a:t>(1861-19490; German surgeon and Father of spinal anesthesia) introduced IV local anesthetic block “Bier block” in 1908</a:t>
            </a:r>
          </a:p>
          <a:p>
            <a:endParaRPr lang="en-US" dirty="0"/>
          </a:p>
        </p:txBody>
      </p:sp>
      <p:pic>
        <p:nvPicPr>
          <p:cNvPr id="7" name="Content Placeholder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7931" y="2296991"/>
            <a:ext cx="5336069" cy="363919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61199" y="1166949"/>
            <a:ext cx="592050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>
                <a:solidFill>
                  <a:srgbClr val="002060"/>
                </a:solidFill>
              </a:rPr>
              <a:t>Bier Block</a:t>
            </a:r>
            <a:endParaRPr lang="en-US" sz="60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75441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/>
          <p:cNvSpPr txBox="1">
            <a:spLocks/>
          </p:cNvSpPr>
          <p:nvPr/>
        </p:nvSpPr>
        <p:spPr>
          <a:xfrm>
            <a:off x="393993" y="1921237"/>
            <a:ext cx="8362079" cy="3990036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Tx/>
              <a:buNone/>
              <a:defRPr sz="2400" kern="1200" cap="all">
                <a:solidFill>
                  <a:schemeClr val="tx1"/>
                </a:solidFill>
                <a:latin typeface="ITC Franklin Gothic Demi"/>
                <a:ea typeface="+mn-ea"/>
                <a:cs typeface="+mn-cs"/>
              </a:defRPr>
            </a:lvl1pPr>
            <a:lvl2pPr marL="0" indent="0" algn="l" defTabSz="457200" rtl="0" eaLnBrk="1" latinLnBrk="0" hangingPunct="1">
              <a:spcBef>
                <a:spcPct val="20000"/>
              </a:spcBef>
              <a:buFontTx/>
              <a:buNone/>
              <a:defRPr sz="2000" kern="1200">
                <a:solidFill>
                  <a:schemeClr val="bg1"/>
                </a:solidFill>
                <a:latin typeface="ITC Franklin Gothic Book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bg1"/>
                </a:solidFill>
                <a:latin typeface="ITC Franklin Gothic Book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bg1"/>
                </a:solidFill>
                <a:latin typeface="ITC Franklin Gothic Book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bg1"/>
                </a:solidFill>
                <a:latin typeface="ITC Franklin Gothic Book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rgbClr val="002060"/>
                </a:solidFill>
              </a:rPr>
              <a:t>Diedrich Kulenkampff MD </a:t>
            </a:r>
            <a:r>
              <a:rPr lang="en-US" dirty="0" smtClean="0">
                <a:solidFill>
                  <a:srgbClr val="002060"/>
                </a:solidFill>
              </a:rPr>
              <a:t>(German surgeon) uses surface anatomy and paresthesia technique to perform first supraclavicular block in 1911</a:t>
            </a:r>
          </a:p>
          <a:p>
            <a:endParaRPr lang="en-US" dirty="0" smtClean="0">
              <a:solidFill>
                <a:srgbClr val="00206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rgbClr val="002060"/>
                </a:solidFill>
              </a:rPr>
              <a:t>Karl Mulley MD </a:t>
            </a:r>
            <a:r>
              <a:rPr lang="en-US" dirty="0" smtClean="0">
                <a:solidFill>
                  <a:srgbClr val="002060"/>
                </a:solidFill>
              </a:rPr>
              <a:t>uses same technique for first interscalene block 1919</a:t>
            </a:r>
          </a:p>
          <a:p>
            <a:endParaRPr lang="en-US" dirty="0" smtClean="0">
              <a:solidFill>
                <a:srgbClr val="00206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rgbClr val="002060"/>
                </a:solidFill>
              </a:rPr>
              <a:t>Gaston Labat MD </a:t>
            </a:r>
            <a:r>
              <a:rPr lang="en-US" dirty="0" smtClean="0">
                <a:solidFill>
                  <a:srgbClr val="002060"/>
                </a:solidFill>
              </a:rPr>
              <a:t>(1876-1934) writes the first regional anesthesia text book becoming the “father of regional anesthesia” </a:t>
            </a:r>
          </a:p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3" name="TextBox 2"/>
          <p:cNvSpPr txBox="1"/>
          <p:nvPr/>
        </p:nvSpPr>
        <p:spPr>
          <a:xfrm>
            <a:off x="360219" y="0"/>
            <a:ext cx="437803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/>
              <a:t>History…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1603552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/>
          <p:cNvSpPr txBox="1">
            <a:spLocks/>
          </p:cNvSpPr>
          <p:nvPr/>
        </p:nvSpPr>
        <p:spPr>
          <a:xfrm>
            <a:off x="393993" y="1921237"/>
            <a:ext cx="8362079" cy="399003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Tx/>
              <a:buNone/>
              <a:defRPr sz="2400" kern="1200" cap="all">
                <a:solidFill>
                  <a:schemeClr val="tx1"/>
                </a:solidFill>
                <a:latin typeface="ITC Franklin Gothic Demi"/>
                <a:ea typeface="+mn-ea"/>
                <a:cs typeface="+mn-cs"/>
              </a:defRPr>
            </a:lvl1pPr>
            <a:lvl2pPr marL="0" indent="0" algn="l" defTabSz="457200" rtl="0" eaLnBrk="1" latinLnBrk="0" hangingPunct="1">
              <a:spcBef>
                <a:spcPct val="20000"/>
              </a:spcBef>
              <a:buFontTx/>
              <a:buNone/>
              <a:defRPr sz="2000" kern="1200">
                <a:solidFill>
                  <a:schemeClr val="bg1"/>
                </a:solidFill>
                <a:latin typeface="ITC Franklin Gothic Book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bg1"/>
                </a:solidFill>
                <a:latin typeface="ITC Franklin Gothic Book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bg1"/>
                </a:solidFill>
                <a:latin typeface="ITC Franklin Gothic Book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bg1"/>
                </a:solidFill>
                <a:latin typeface="ITC Franklin Gothic Book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680321" y="1921237"/>
            <a:ext cx="7752479" cy="3599316"/>
          </a:xfrm>
          <a:prstGeom prst="rect">
            <a:avLst/>
          </a:prstGeom>
        </p:spPr>
        <p:txBody>
          <a:bodyPr/>
          <a:lstStyle>
            <a:lvl1pPr marL="0" indent="0" algn="l" defTabSz="457200" rtl="0" eaLnBrk="1" latinLnBrk="0" hangingPunct="1">
              <a:spcBef>
                <a:spcPct val="20000"/>
              </a:spcBef>
              <a:buFontTx/>
              <a:buNone/>
              <a:defRPr sz="2400" kern="1200" cap="all">
                <a:solidFill>
                  <a:schemeClr val="tx1"/>
                </a:solidFill>
                <a:latin typeface="ITC Franklin Gothic Demi"/>
                <a:ea typeface="+mn-ea"/>
                <a:cs typeface="+mn-cs"/>
              </a:defRPr>
            </a:lvl1pPr>
            <a:lvl2pPr marL="0" indent="0" algn="l" defTabSz="457200" rtl="0" eaLnBrk="1" latinLnBrk="0" hangingPunct="1">
              <a:spcBef>
                <a:spcPct val="20000"/>
              </a:spcBef>
              <a:buFontTx/>
              <a:buNone/>
              <a:defRPr sz="2000" kern="1200">
                <a:solidFill>
                  <a:schemeClr val="bg1"/>
                </a:solidFill>
                <a:latin typeface="ITC Franklin Gothic Book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bg1"/>
                </a:solidFill>
                <a:latin typeface="ITC Franklin Gothic Book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bg1"/>
                </a:solidFill>
                <a:latin typeface="ITC Franklin Gothic Book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bg1"/>
                </a:solidFill>
                <a:latin typeface="ITC Franklin Gothic Book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2060"/>
                </a:solidFill>
                <a:latin typeface="Franklin Gothic Demi" panose="020B0703020102020204" pitchFamily="34" charset="0"/>
              </a:rPr>
              <a:t>Paresthesia Technique c. 1911 to 1980</a:t>
            </a:r>
          </a:p>
          <a:p>
            <a:endParaRPr lang="en-US" dirty="0" smtClean="0">
              <a:solidFill>
                <a:srgbClr val="002060"/>
              </a:solidFill>
              <a:latin typeface="Franklin Gothic Demi" panose="020B07030201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2060"/>
                </a:solidFill>
                <a:latin typeface="Franklin Gothic Demi" panose="020B0703020102020204" pitchFamily="34" charset="0"/>
              </a:rPr>
              <a:t>Nerve Stimulation replaces Paresthesia in 1980s</a:t>
            </a:r>
          </a:p>
          <a:p>
            <a:endParaRPr lang="en-US" dirty="0" smtClean="0">
              <a:solidFill>
                <a:srgbClr val="002060"/>
              </a:solidFill>
              <a:latin typeface="Franklin Gothic Demi" panose="020B07030201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2060"/>
                </a:solidFill>
                <a:latin typeface="Franklin Gothic Demi" panose="020B0703020102020204" pitchFamily="34" charset="0"/>
              </a:rPr>
              <a:t>US guidance as early as 1989</a:t>
            </a:r>
          </a:p>
          <a:p>
            <a:endParaRPr lang="en-US" dirty="0" smtClean="0">
              <a:solidFill>
                <a:srgbClr val="002060"/>
              </a:solidFill>
              <a:latin typeface="Franklin Gothic Demi" panose="020B07030201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2060"/>
                </a:solidFill>
                <a:latin typeface="Franklin Gothic Demi" panose="020B0703020102020204" pitchFamily="34" charset="0"/>
              </a:rPr>
              <a:t>US guidance now nearly universal </a:t>
            </a:r>
            <a:r>
              <a:rPr lang="en-US" dirty="0" smtClean="0">
                <a:solidFill>
                  <a:srgbClr val="002060"/>
                </a:solidFill>
                <a:latin typeface="Franklin Gothic Demi" panose="020B0703020102020204" pitchFamily="34" charset="0"/>
              </a:rPr>
              <a:t>&amp; </a:t>
            </a:r>
            <a:r>
              <a:rPr lang="en-US" dirty="0" smtClean="0">
                <a:solidFill>
                  <a:srgbClr val="002060"/>
                </a:solidFill>
                <a:latin typeface="Franklin Gothic Demi" panose="020B0703020102020204" pitchFamily="34" charset="0"/>
              </a:rPr>
              <a:t>is standard of care</a:t>
            </a:r>
          </a:p>
          <a:p>
            <a:endParaRPr lang="en-US" dirty="0" smtClean="0"/>
          </a:p>
        </p:txBody>
      </p:sp>
      <p:sp>
        <p:nvSpPr>
          <p:cNvPr id="5" name="TextBox 4"/>
          <p:cNvSpPr txBox="1"/>
          <p:nvPr/>
        </p:nvSpPr>
        <p:spPr>
          <a:xfrm>
            <a:off x="360219" y="0"/>
            <a:ext cx="437803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/>
              <a:t>History…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1121769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itle Slide 2">
  <a:themeElements>
    <a:clrScheme name="Custom 2">
      <a:dk1>
        <a:srgbClr val="E57228"/>
      </a:dk1>
      <a:lt1>
        <a:srgbClr val="262F3E"/>
      </a:lt1>
      <a:dk2>
        <a:srgbClr val="FFFFFE"/>
      </a:dk2>
      <a:lt2>
        <a:srgbClr val="FDFCFB"/>
      </a:lt2>
      <a:accent1>
        <a:srgbClr val="123C63"/>
      </a:accent1>
      <a:accent2>
        <a:srgbClr val="005256"/>
      </a:accent2>
      <a:accent3>
        <a:srgbClr val="9E283F"/>
      </a:accent3>
      <a:accent4>
        <a:srgbClr val="DEB021"/>
      </a:accent4>
      <a:accent5>
        <a:srgbClr val="FFFFFE"/>
      </a:accent5>
      <a:accent6>
        <a:srgbClr val="FDFCFB"/>
      </a:accent6>
      <a:hlink>
        <a:srgbClr val="0000FF"/>
      </a:hlink>
      <a:folHlink>
        <a:srgbClr val="800080"/>
      </a:folHlink>
    </a:clrScheme>
    <a:fontScheme name="Angles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Title Slide 2">
  <a:themeElements>
    <a:clrScheme name="Custom 2">
      <a:dk1>
        <a:srgbClr val="E57228"/>
      </a:dk1>
      <a:lt1>
        <a:srgbClr val="262F3E"/>
      </a:lt1>
      <a:dk2>
        <a:srgbClr val="FFFFFE"/>
      </a:dk2>
      <a:lt2>
        <a:srgbClr val="FDFCFB"/>
      </a:lt2>
      <a:accent1>
        <a:srgbClr val="123C63"/>
      </a:accent1>
      <a:accent2>
        <a:srgbClr val="005256"/>
      </a:accent2>
      <a:accent3>
        <a:srgbClr val="9E283F"/>
      </a:accent3>
      <a:accent4>
        <a:srgbClr val="DEB021"/>
      </a:accent4>
      <a:accent5>
        <a:srgbClr val="FFFFFE"/>
      </a:accent5>
      <a:accent6>
        <a:srgbClr val="FDFCFB"/>
      </a:accent6>
      <a:hlink>
        <a:srgbClr val="0000FF"/>
      </a:hlink>
      <a:folHlink>
        <a:srgbClr val="800080"/>
      </a:folHlink>
    </a:clrScheme>
    <a:fontScheme name="Franklin Gothic">
      <a:majorFont>
        <a:latin typeface="Franklin Gothic Medium" panose="020B0603020102020204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UVA GEN logo and paths top">
  <a:themeElements>
    <a:clrScheme name="Custom 5">
      <a:dk1>
        <a:srgbClr val="E57228"/>
      </a:dk1>
      <a:lt1>
        <a:srgbClr val="262F3E"/>
      </a:lt1>
      <a:dk2>
        <a:srgbClr val="FFFFFE"/>
      </a:dk2>
      <a:lt2>
        <a:srgbClr val="FDFCFB"/>
      </a:lt2>
      <a:accent1>
        <a:srgbClr val="123C63"/>
      </a:accent1>
      <a:accent2>
        <a:srgbClr val="005256"/>
      </a:accent2>
      <a:accent3>
        <a:srgbClr val="9E283F"/>
      </a:accent3>
      <a:accent4>
        <a:srgbClr val="DEB021"/>
      </a:accent4>
      <a:accent5>
        <a:srgbClr val="FFFFFE"/>
      </a:accent5>
      <a:accent6>
        <a:srgbClr val="FDFCFB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1_UVA GEN logo and paths top">
  <a:themeElements>
    <a:clrScheme name="Custom 5">
      <a:dk1>
        <a:srgbClr val="E57228"/>
      </a:dk1>
      <a:lt1>
        <a:srgbClr val="262F3E"/>
      </a:lt1>
      <a:dk2>
        <a:srgbClr val="FFFFFE"/>
      </a:dk2>
      <a:lt2>
        <a:srgbClr val="FDFCFB"/>
      </a:lt2>
      <a:accent1>
        <a:srgbClr val="123C63"/>
      </a:accent1>
      <a:accent2>
        <a:srgbClr val="005256"/>
      </a:accent2>
      <a:accent3>
        <a:srgbClr val="9E283F"/>
      </a:accent3>
      <a:accent4>
        <a:srgbClr val="DEB021"/>
      </a:accent4>
      <a:accent5>
        <a:srgbClr val="FFFFFE"/>
      </a:accent5>
      <a:accent6>
        <a:srgbClr val="FDFCFB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UVA GEN only paths top">
  <a:themeElements>
    <a:clrScheme name="Custom 4">
      <a:dk1>
        <a:srgbClr val="E57228"/>
      </a:dk1>
      <a:lt1>
        <a:srgbClr val="262F3E"/>
      </a:lt1>
      <a:dk2>
        <a:srgbClr val="FFFFFE"/>
      </a:dk2>
      <a:lt2>
        <a:srgbClr val="FDFCFB"/>
      </a:lt2>
      <a:accent1>
        <a:srgbClr val="123C63"/>
      </a:accent1>
      <a:accent2>
        <a:srgbClr val="005256"/>
      </a:accent2>
      <a:accent3>
        <a:srgbClr val="9E283F"/>
      </a:accent3>
      <a:accent4>
        <a:srgbClr val="DEB021"/>
      </a:accent4>
      <a:accent5>
        <a:srgbClr val="FFFFFE"/>
      </a:accent5>
      <a:accent6>
        <a:srgbClr val="FDFCFB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1_UVA GEN only paths top">
  <a:themeElements>
    <a:clrScheme name="Custom 4">
      <a:dk1>
        <a:srgbClr val="E57228"/>
      </a:dk1>
      <a:lt1>
        <a:srgbClr val="262F3E"/>
      </a:lt1>
      <a:dk2>
        <a:srgbClr val="FFFFFE"/>
      </a:dk2>
      <a:lt2>
        <a:srgbClr val="FDFCFB"/>
      </a:lt2>
      <a:accent1>
        <a:srgbClr val="123C63"/>
      </a:accent1>
      <a:accent2>
        <a:srgbClr val="005256"/>
      </a:accent2>
      <a:accent3>
        <a:srgbClr val="9E283F"/>
      </a:accent3>
      <a:accent4>
        <a:srgbClr val="DEB021"/>
      </a:accent4>
      <a:accent5>
        <a:srgbClr val="FFFFFE"/>
      </a:accent5>
      <a:accent6>
        <a:srgbClr val="FDFCFB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3120</TotalTime>
  <Words>1460</Words>
  <Application>Microsoft Office PowerPoint</Application>
  <PresentationFormat>On-screen Show (4:3)</PresentationFormat>
  <Paragraphs>282</Paragraphs>
  <Slides>54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54</vt:i4>
      </vt:variant>
    </vt:vector>
  </HeadingPairs>
  <TitlesOfParts>
    <vt:vector size="71" baseType="lpstr">
      <vt:lpstr>Arial</vt:lpstr>
      <vt:lpstr>Calibri</vt:lpstr>
      <vt:lpstr>Franklin Gothic Book</vt:lpstr>
      <vt:lpstr>Franklin Gothic Demi</vt:lpstr>
      <vt:lpstr>Franklin Gothic Heavy</vt:lpstr>
      <vt:lpstr>Franklin Gothic Medium</vt:lpstr>
      <vt:lpstr>interfaceregular</vt:lpstr>
      <vt:lpstr>ITC Franklin Gothic Book</vt:lpstr>
      <vt:lpstr>ITC Franklin Gothic Demi</vt:lpstr>
      <vt:lpstr>ITC Franklin Gothic Heavy</vt:lpstr>
      <vt:lpstr>Wingdings</vt:lpstr>
      <vt:lpstr>Title Slide 2</vt:lpstr>
      <vt:lpstr>1_Title Slide 2</vt:lpstr>
      <vt:lpstr>UVA GEN logo and paths top</vt:lpstr>
      <vt:lpstr>1_UVA GEN logo and paths top</vt:lpstr>
      <vt:lpstr>UVA GEN only paths top</vt:lpstr>
      <vt:lpstr>1_UVA GEN only paths top</vt:lpstr>
      <vt:lpstr>Comfortably Numb? Update on Regional Anesthesia</vt:lpstr>
      <vt:lpstr>Disclosures</vt:lpstr>
      <vt:lpstr>Outline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Etiology</vt:lpstr>
      <vt:lpstr>Incidence</vt:lpstr>
      <vt:lpstr>Risk factors</vt:lpstr>
      <vt:lpstr>Signs and Symptoms</vt:lpstr>
      <vt:lpstr>Signs and Symptoms</vt:lpstr>
      <vt:lpstr>PowerPoint Presentation</vt:lpstr>
      <vt:lpstr>Prevention</vt:lpstr>
      <vt:lpstr>Detection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Circle120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Therese Vincent</dc:creator>
  <cp:lastModifiedBy>anes</cp:lastModifiedBy>
  <cp:revision>245</cp:revision>
  <cp:lastPrinted>2018-04-26T18:58:04Z</cp:lastPrinted>
  <dcterms:created xsi:type="dcterms:W3CDTF">2017-10-18T15:58:36Z</dcterms:created>
  <dcterms:modified xsi:type="dcterms:W3CDTF">2019-09-03T23:49:43Z</dcterms:modified>
</cp:coreProperties>
</file>