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7" r:id="rId3"/>
    <p:sldId id="282" r:id="rId4"/>
    <p:sldId id="283" r:id="rId5"/>
    <p:sldId id="284" r:id="rId6"/>
    <p:sldId id="285" r:id="rId7"/>
    <p:sldId id="286" r:id="rId8"/>
    <p:sldId id="295" r:id="rId9"/>
    <p:sldId id="287" r:id="rId10"/>
    <p:sldId id="291" r:id="rId11"/>
    <p:sldId id="292" r:id="rId12"/>
    <p:sldId id="258" r:id="rId13"/>
    <p:sldId id="257" r:id="rId14"/>
    <p:sldId id="260" r:id="rId15"/>
    <p:sldId id="261" r:id="rId16"/>
    <p:sldId id="259" r:id="rId17"/>
    <p:sldId id="262" r:id="rId18"/>
    <p:sldId id="263" r:id="rId19"/>
    <p:sldId id="264" r:id="rId20"/>
    <p:sldId id="265" r:id="rId21"/>
    <p:sldId id="271" r:id="rId22"/>
    <p:sldId id="268" r:id="rId23"/>
    <p:sldId id="266" r:id="rId24"/>
    <p:sldId id="269" r:id="rId25"/>
    <p:sldId id="267" r:id="rId26"/>
    <p:sldId id="270" r:id="rId27"/>
    <p:sldId id="272" r:id="rId28"/>
    <p:sldId id="273" r:id="rId29"/>
    <p:sldId id="280" r:id="rId30"/>
    <p:sldId id="279" r:id="rId31"/>
    <p:sldId id="281" r:id="rId32"/>
    <p:sldId id="274" r:id="rId33"/>
    <p:sldId id="275" r:id="rId34"/>
    <p:sldId id="276" r:id="rId35"/>
    <p:sldId id="27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55" autoAdjust="0"/>
  </p:normalViewPr>
  <p:slideViewPr>
    <p:cSldViewPr>
      <p:cViewPr>
        <p:scale>
          <a:sx n="60" d="100"/>
          <a:sy n="60" d="100"/>
        </p:scale>
        <p:origin x="-3084"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S\PEDS-Fh-OSAProject\results\Copy%20of%20Jankus%20OSA%20Results%2012%2013%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STOP Bang</c:v>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Sheet1!$F$27:$F$33</c:f>
              <c:numCache>
                <c:formatCode>General</c:formatCode>
                <c:ptCount val="7"/>
                <c:pt idx="0">
                  <c:v>0</c:v>
                </c:pt>
                <c:pt idx="1">
                  <c:v>1</c:v>
                </c:pt>
                <c:pt idx="2">
                  <c:v>2</c:v>
                </c:pt>
                <c:pt idx="3">
                  <c:v>3</c:v>
                </c:pt>
                <c:pt idx="4">
                  <c:v>4</c:v>
                </c:pt>
                <c:pt idx="5">
                  <c:v>5</c:v>
                </c:pt>
                <c:pt idx="6">
                  <c:v>6</c:v>
                </c:pt>
              </c:numCache>
            </c:numRef>
          </c:cat>
          <c:val>
            <c:numRef>
              <c:f>Sheet1!$H$12:$H$18</c:f>
              <c:numCache>
                <c:formatCode>0.0</c:formatCode>
                <c:ptCount val="7"/>
                <c:pt idx="0">
                  <c:v>26.1</c:v>
                </c:pt>
                <c:pt idx="1">
                  <c:v>31.3</c:v>
                </c:pt>
                <c:pt idx="2">
                  <c:v>25</c:v>
                </c:pt>
                <c:pt idx="3">
                  <c:v>9.6</c:v>
                </c:pt>
                <c:pt idx="4">
                  <c:v>5.0999999999999996</c:v>
                </c:pt>
                <c:pt idx="5">
                  <c:v>1.5</c:v>
                </c:pt>
                <c:pt idx="6">
                  <c:v>1.5</c:v>
                </c:pt>
              </c:numCache>
            </c:numRef>
          </c:val>
          <c:extLst xmlns:c16r2="http://schemas.microsoft.com/office/drawing/2015/06/chart">
            <c:ext xmlns:c16="http://schemas.microsoft.com/office/drawing/2014/chart" uri="{C3380CC4-5D6E-409C-BE32-E72D297353CC}">
              <c16:uniqueId val="{00000000-45FA-486E-BCF9-BB3B9B731C23}"/>
            </c:ext>
          </c:extLst>
        </c:ser>
        <c:ser>
          <c:idx val="1"/>
          <c:order val="1"/>
          <c:tx>
            <c:strRef>
              <c:f>Sheet1!$F$26</c:f>
              <c:strCache>
                <c:ptCount val="1"/>
                <c:pt idx="0">
                  <c:v>STBUR-Total Score Distribution</c:v>
                </c:pt>
              </c:strCache>
            </c:strRef>
          </c:tx>
          <c:spPr>
            <a:solidFill>
              <a:schemeClr val="accent3">
                <a:lumMod val="60000"/>
                <a:lumOff val="4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Sheet1!$F$27:$F$33</c:f>
              <c:numCache>
                <c:formatCode>General</c:formatCode>
                <c:ptCount val="7"/>
                <c:pt idx="0">
                  <c:v>0</c:v>
                </c:pt>
                <c:pt idx="1">
                  <c:v>1</c:v>
                </c:pt>
                <c:pt idx="2">
                  <c:v>2</c:v>
                </c:pt>
                <c:pt idx="3">
                  <c:v>3</c:v>
                </c:pt>
                <c:pt idx="4">
                  <c:v>4</c:v>
                </c:pt>
                <c:pt idx="5">
                  <c:v>5</c:v>
                </c:pt>
                <c:pt idx="6">
                  <c:v>6</c:v>
                </c:pt>
              </c:numCache>
            </c:numRef>
          </c:cat>
          <c:val>
            <c:numRef>
              <c:f>Sheet1!$H$27:$H$33</c:f>
              <c:numCache>
                <c:formatCode>General</c:formatCode>
                <c:ptCount val="7"/>
                <c:pt idx="0">
                  <c:v>64.3</c:v>
                </c:pt>
                <c:pt idx="1">
                  <c:v>20.2</c:v>
                </c:pt>
                <c:pt idx="2">
                  <c:v>6.3</c:v>
                </c:pt>
                <c:pt idx="3">
                  <c:v>3.3</c:v>
                </c:pt>
                <c:pt idx="4">
                  <c:v>2.9</c:v>
                </c:pt>
                <c:pt idx="5">
                  <c:v>2.6</c:v>
                </c:pt>
                <c:pt idx="6">
                  <c:v>0.4</c:v>
                </c:pt>
              </c:numCache>
            </c:numRef>
          </c:val>
          <c:extLst xmlns:c16r2="http://schemas.microsoft.com/office/drawing/2015/06/chart">
            <c:ext xmlns:c16="http://schemas.microsoft.com/office/drawing/2014/chart" uri="{C3380CC4-5D6E-409C-BE32-E72D297353CC}">
              <c16:uniqueId val="{00000001-45FA-486E-BCF9-BB3B9B731C23}"/>
            </c:ext>
          </c:extLst>
        </c:ser>
        <c:dLbls>
          <c:showLegendKey val="0"/>
          <c:showVal val="0"/>
          <c:showCatName val="0"/>
          <c:showSerName val="0"/>
          <c:showPercent val="0"/>
          <c:showBubbleSize val="0"/>
        </c:dLbls>
        <c:gapWidth val="30"/>
        <c:axId val="127649280"/>
        <c:axId val="93613440"/>
      </c:barChart>
      <c:catAx>
        <c:axId val="127649280"/>
        <c:scaling>
          <c:orientation val="minMax"/>
        </c:scaling>
        <c:delete val="0"/>
        <c:axPos val="b"/>
        <c:numFmt formatCode="General" sourceLinked="1"/>
        <c:majorTickMark val="out"/>
        <c:minorTickMark val="none"/>
        <c:tickLblPos val="nextTo"/>
        <c:crossAx val="93613440"/>
        <c:crosses val="autoZero"/>
        <c:auto val="1"/>
        <c:lblAlgn val="ctr"/>
        <c:lblOffset val="100"/>
        <c:noMultiLvlLbl val="0"/>
      </c:catAx>
      <c:valAx>
        <c:axId val="93613440"/>
        <c:scaling>
          <c:orientation val="minMax"/>
        </c:scaling>
        <c:delete val="0"/>
        <c:axPos val="l"/>
        <c:majorGridlines>
          <c:spPr>
            <a:ln>
              <a:noFill/>
            </a:ln>
          </c:spPr>
        </c:majorGridlines>
        <c:title>
          <c:tx>
            <c:rich>
              <a:bodyPr rot="-5400000" vert="horz"/>
              <a:lstStyle/>
              <a:p>
                <a:pPr>
                  <a:defRPr sz="1200"/>
                </a:pPr>
                <a:r>
                  <a:rPr lang="en-US" sz="1200" dirty="0"/>
                  <a:t>Percent</a:t>
                </a:r>
              </a:p>
            </c:rich>
          </c:tx>
          <c:layout/>
          <c:overlay val="0"/>
        </c:title>
        <c:numFmt formatCode="0" sourceLinked="0"/>
        <c:majorTickMark val="out"/>
        <c:minorTickMark val="none"/>
        <c:tickLblPos val="nextTo"/>
        <c:crossAx val="127649280"/>
        <c:crosses val="autoZero"/>
        <c:crossBetween val="between"/>
      </c:valAx>
    </c:plotArea>
    <c:legend>
      <c:legendPos val="b"/>
      <c:layout/>
      <c:overlay val="0"/>
      <c:txPr>
        <a:bodyPr/>
        <a:lstStyle/>
        <a:p>
          <a:pPr>
            <a:defRPr sz="1100"/>
          </a:pPr>
          <a:endParaRPr lang="en-US"/>
        </a:p>
      </c:txPr>
    </c:legend>
    <c:plotVisOnly val="1"/>
    <c:dispBlanksAs val="gap"/>
    <c:showDLblsOverMax val="0"/>
  </c:chart>
  <c:txPr>
    <a:bodyPr/>
    <a:lstStyle/>
    <a:p>
      <a:pPr>
        <a:defRPr b="1"/>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9.png"/></Relationships>
</file>

<file path=ppt/diagrams/_rels/data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1.png"/><Relationship Id="rId6" Type="http://schemas.openxmlformats.org/officeDocument/2006/relationships/image" Target="../media/image23.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7.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9.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1.png"/><Relationship Id="rId6" Type="http://schemas.openxmlformats.org/officeDocument/2006/relationships/image" Target="../media/image23.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8BB32-8571-4719-B93B-81810156C97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C0997A8-4BA3-4934-97DF-E5CE31E94ABE}">
      <dgm:prSet custT="1"/>
      <dgm:spPr/>
      <dgm:t>
        <a:bodyPr/>
        <a:lstStyle/>
        <a:p>
          <a:pPr>
            <a:lnSpc>
              <a:spcPct val="100000"/>
            </a:lnSpc>
            <a:defRPr cap="all"/>
          </a:pPr>
          <a:r>
            <a:rPr lang="en-US" sz="1800" dirty="0"/>
            <a:t>Increase PeriAnesthesia  risk Extend hospital stay</a:t>
          </a:r>
          <a:r>
            <a:rPr lang="en-US" sz="1200" dirty="0"/>
            <a:t>:</a:t>
          </a:r>
        </a:p>
      </dgm:t>
    </dgm:pt>
    <dgm:pt modelId="{2C7016B6-BF02-492C-BDDF-17B4CAC0FB92}" type="parTrans" cxnId="{0DD629F6-2FE9-4AF7-8255-D9557AC38687}">
      <dgm:prSet/>
      <dgm:spPr/>
      <dgm:t>
        <a:bodyPr/>
        <a:lstStyle/>
        <a:p>
          <a:endParaRPr lang="en-US"/>
        </a:p>
      </dgm:t>
    </dgm:pt>
    <dgm:pt modelId="{9B2D8028-CEEC-40D2-B9FB-D3B508934DAA}" type="sibTrans" cxnId="{0DD629F6-2FE9-4AF7-8255-D9557AC38687}">
      <dgm:prSet/>
      <dgm:spPr/>
      <dgm:t>
        <a:bodyPr/>
        <a:lstStyle/>
        <a:p>
          <a:endParaRPr lang="en-US"/>
        </a:p>
      </dgm:t>
    </dgm:pt>
    <dgm:pt modelId="{A08D1A76-B209-460F-8CDC-10110572644F}">
      <dgm:prSet custT="1"/>
      <dgm:spPr/>
      <dgm:t>
        <a:bodyPr/>
        <a:lstStyle/>
        <a:p>
          <a:pPr>
            <a:lnSpc>
              <a:spcPct val="100000"/>
            </a:lnSpc>
            <a:defRPr cap="all"/>
          </a:pPr>
          <a:r>
            <a:rPr lang="en-US" sz="2000" dirty="0"/>
            <a:t>Increase cost</a:t>
          </a:r>
        </a:p>
      </dgm:t>
    </dgm:pt>
    <dgm:pt modelId="{521DDB2B-F4C5-4737-AB7D-DEC21D7430B1}" type="parTrans" cxnId="{7AD665FA-86F7-4B2B-BDC2-4FE960B32682}">
      <dgm:prSet/>
      <dgm:spPr/>
      <dgm:t>
        <a:bodyPr/>
        <a:lstStyle/>
        <a:p>
          <a:endParaRPr lang="en-US"/>
        </a:p>
      </dgm:t>
    </dgm:pt>
    <dgm:pt modelId="{5B68EF5B-1160-4E22-9E4A-4565405F34D2}" type="sibTrans" cxnId="{7AD665FA-86F7-4B2B-BDC2-4FE960B32682}">
      <dgm:prSet/>
      <dgm:spPr/>
      <dgm:t>
        <a:bodyPr/>
        <a:lstStyle/>
        <a:p>
          <a:endParaRPr lang="en-US"/>
        </a:p>
      </dgm:t>
    </dgm:pt>
    <dgm:pt modelId="{EA5E1B6F-8FAA-4F09-BD21-A48D57F40F3F}">
      <dgm:prSet custT="1"/>
      <dgm:spPr/>
      <dgm:t>
        <a:bodyPr/>
        <a:lstStyle/>
        <a:p>
          <a:pPr>
            <a:lnSpc>
              <a:spcPct val="100000"/>
            </a:lnSpc>
            <a:defRPr cap="all"/>
          </a:pPr>
          <a:r>
            <a:rPr lang="en-US" sz="1800" dirty="0"/>
            <a:t>Decrease patient satisfaction</a:t>
          </a:r>
        </a:p>
      </dgm:t>
    </dgm:pt>
    <dgm:pt modelId="{BECFB850-5137-4FD1-9AD6-C891936D1ECD}" type="parTrans" cxnId="{B6707872-0ADA-4D76-9B3D-23CBE470EC8A}">
      <dgm:prSet/>
      <dgm:spPr/>
      <dgm:t>
        <a:bodyPr/>
        <a:lstStyle/>
        <a:p>
          <a:endParaRPr lang="en-US"/>
        </a:p>
      </dgm:t>
    </dgm:pt>
    <dgm:pt modelId="{030F846B-A658-411A-ABA0-CCACB4207A79}" type="sibTrans" cxnId="{B6707872-0ADA-4D76-9B3D-23CBE470EC8A}">
      <dgm:prSet/>
      <dgm:spPr/>
      <dgm:t>
        <a:bodyPr/>
        <a:lstStyle/>
        <a:p>
          <a:endParaRPr lang="en-US"/>
        </a:p>
      </dgm:t>
    </dgm:pt>
    <dgm:pt modelId="{44F17001-F8A2-4BFA-BCBE-56BEE0643558}">
      <dgm:prSet custT="1"/>
      <dgm:spPr/>
      <dgm:t>
        <a:bodyPr/>
        <a:lstStyle/>
        <a:p>
          <a:pPr>
            <a:lnSpc>
              <a:spcPct val="100000"/>
            </a:lnSpc>
            <a:defRPr cap="all"/>
          </a:pPr>
          <a:r>
            <a:rPr lang="en-US" sz="1800" dirty="0"/>
            <a:t>Effect hospital reimbursement</a:t>
          </a:r>
        </a:p>
      </dgm:t>
    </dgm:pt>
    <dgm:pt modelId="{1B286DAB-D952-4090-B7CD-BDFEDDC48346}" type="parTrans" cxnId="{F6F7C0E4-DC82-4169-A1C9-D741EE52B3DD}">
      <dgm:prSet/>
      <dgm:spPr/>
      <dgm:t>
        <a:bodyPr/>
        <a:lstStyle/>
        <a:p>
          <a:endParaRPr lang="en-US"/>
        </a:p>
      </dgm:t>
    </dgm:pt>
    <dgm:pt modelId="{D14580E8-9EBE-4FD9-AEA0-8D4269F24FBB}" type="sibTrans" cxnId="{F6F7C0E4-DC82-4169-A1C9-D741EE52B3DD}">
      <dgm:prSet/>
      <dgm:spPr/>
      <dgm:t>
        <a:bodyPr/>
        <a:lstStyle/>
        <a:p>
          <a:endParaRPr lang="en-US"/>
        </a:p>
      </dgm:t>
    </dgm:pt>
    <dgm:pt modelId="{16CF4953-957E-42C1-8B5C-E1FEC38026F6}">
      <dgm:prSet custT="1"/>
      <dgm:spPr/>
      <dgm:t>
        <a:bodyPr/>
        <a:lstStyle/>
        <a:p>
          <a:pPr>
            <a:lnSpc>
              <a:spcPct val="100000"/>
            </a:lnSpc>
            <a:defRPr cap="all"/>
          </a:pPr>
          <a:r>
            <a:rPr lang="en-US" sz="1800" dirty="0"/>
            <a:t>Death</a:t>
          </a:r>
        </a:p>
        <a:p>
          <a:pPr>
            <a:lnSpc>
              <a:spcPct val="100000"/>
            </a:lnSpc>
            <a:defRPr cap="all"/>
          </a:pPr>
          <a:endParaRPr lang="en-US" sz="1800" dirty="0"/>
        </a:p>
        <a:p>
          <a:pPr>
            <a:lnSpc>
              <a:spcPct val="100000"/>
            </a:lnSpc>
            <a:defRPr cap="all"/>
          </a:pPr>
          <a:endParaRPr lang="en-US" sz="1800" dirty="0"/>
        </a:p>
      </dgm:t>
    </dgm:pt>
    <dgm:pt modelId="{7BF7F21B-81AF-4B67-93A1-73B0064CEA9E}" type="parTrans" cxnId="{140542BD-1F21-4AA7-B310-81A296BC1BFE}">
      <dgm:prSet/>
      <dgm:spPr/>
      <dgm:t>
        <a:bodyPr/>
        <a:lstStyle/>
        <a:p>
          <a:endParaRPr lang="en-US"/>
        </a:p>
      </dgm:t>
    </dgm:pt>
    <dgm:pt modelId="{31EF2E8D-7AEC-4D7D-93BB-97BB0A01B34E}" type="sibTrans" cxnId="{140542BD-1F21-4AA7-B310-81A296BC1BFE}">
      <dgm:prSet/>
      <dgm:spPr/>
      <dgm:t>
        <a:bodyPr/>
        <a:lstStyle/>
        <a:p>
          <a:endParaRPr lang="en-US"/>
        </a:p>
      </dgm:t>
    </dgm:pt>
    <dgm:pt modelId="{01A3F225-908F-AD4F-AD12-E8D621DD64DC}">
      <dgm:prSet/>
      <dgm:spPr/>
      <dgm:t>
        <a:bodyPr/>
        <a:lstStyle/>
        <a:p>
          <a:pPr>
            <a:lnSpc>
              <a:spcPct val="100000"/>
            </a:lnSpc>
            <a:defRPr cap="all"/>
          </a:pPr>
          <a:r>
            <a:rPr lang="en-US" dirty="0"/>
            <a:t>osa or SDB In Ped Patients</a:t>
          </a:r>
        </a:p>
      </dgm:t>
    </dgm:pt>
    <dgm:pt modelId="{88EB3505-AB04-EB44-94E2-8E90CBC3C322}" type="parTrans" cxnId="{920CEDB3-D710-8540-AAFC-52A780E8085D}">
      <dgm:prSet/>
      <dgm:spPr/>
      <dgm:t>
        <a:bodyPr/>
        <a:lstStyle/>
        <a:p>
          <a:endParaRPr lang="en-US"/>
        </a:p>
      </dgm:t>
    </dgm:pt>
    <dgm:pt modelId="{D3D85D72-4757-1747-8DA0-3ADB5399797F}" type="sibTrans" cxnId="{920CEDB3-D710-8540-AAFC-52A780E8085D}">
      <dgm:prSet/>
      <dgm:spPr/>
      <dgm:t>
        <a:bodyPr/>
        <a:lstStyle/>
        <a:p>
          <a:endParaRPr lang="en-US"/>
        </a:p>
      </dgm:t>
    </dgm:pt>
    <dgm:pt modelId="{94343077-86C5-4E82-B9EB-CBF48594AE31}" type="pres">
      <dgm:prSet presAssocID="{AF88BB32-8571-4719-B93B-81810156C97D}" presName="root" presStyleCnt="0">
        <dgm:presLayoutVars>
          <dgm:dir/>
          <dgm:resizeHandles val="exact"/>
        </dgm:presLayoutVars>
      </dgm:prSet>
      <dgm:spPr/>
      <dgm:t>
        <a:bodyPr/>
        <a:lstStyle/>
        <a:p>
          <a:endParaRPr lang="en-US"/>
        </a:p>
      </dgm:t>
    </dgm:pt>
    <dgm:pt modelId="{0A1BD5FF-94B5-B44A-925A-0CFE4C634522}" type="pres">
      <dgm:prSet presAssocID="{01A3F225-908F-AD4F-AD12-E8D621DD64DC}" presName="compNode" presStyleCnt="0"/>
      <dgm:spPr/>
    </dgm:pt>
    <dgm:pt modelId="{67C17877-4178-074B-9508-3BB113926F52}" type="pres">
      <dgm:prSet presAssocID="{01A3F225-908F-AD4F-AD12-E8D621DD64DC}" presName="iconBgRect" presStyleLbl="bgShp" presStyleIdx="0" presStyleCnt="6"/>
      <dgm:spPr/>
    </dgm:pt>
    <dgm:pt modelId="{F7A2F725-2B36-1E49-98E8-8136DE860D44}" type="pres">
      <dgm:prSet presAssocID="{01A3F225-908F-AD4F-AD12-E8D621DD64DC}" presName="iconRect" presStyleLbl="node1" presStyleIdx="0" presStyleCnt="6"/>
      <dgm:spPr/>
    </dgm:pt>
    <dgm:pt modelId="{B5DBBBB4-F0DB-0B44-B77B-709F2709679F}" type="pres">
      <dgm:prSet presAssocID="{01A3F225-908F-AD4F-AD12-E8D621DD64DC}" presName="spaceRect" presStyleCnt="0"/>
      <dgm:spPr/>
    </dgm:pt>
    <dgm:pt modelId="{7210FA5D-E85E-4B48-BD24-744224976410}" type="pres">
      <dgm:prSet presAssocID="{01A3F225-908F-AD4F-AD12-E8D621DD64DC}" presName="textRect" presStyleLbl="revTx" presStyleIdx="0" presStyleCnt="6">
        <dgm:presLayoutVars>
          <dgm:chMax val="1"/>
          <dgm:chPref val="1"/>
        </dgm:presLayoutVars>
      </dgm:prSet>
      <dgm:spPr/>
      <dgm:t>
        <a:bodyPr/>
        <a:lstStyle/>
        <a:p>
          <a:endParaRPr lang="en-US"/>
        </a:p>
      </dgm:t>
    </dgm:pt>
    <dgm:pt modelId="{5132D110-58C8-3D46-B291-9B934428CCA7}" type="pres">
      <dgm:prSet presAssocID="{D3D85D72-4757-1747-8DA0-3ADB5399797F}" presName="sibTrans" presStyleCnt="0"/>
      <dgm:spPr/>
    </dgm:pt>
    <dgm:pt modelId="{A0F8A324-0873-47FE-B357-CD68E97EEB61}" type="pres">
      <dgm:prSet presAssocID="{BC0997A8-4BA3-4934-97DF-E5CE31E94ABE}" presName="compNode" presStyleCnt="0"/>
      <dgm:spPr/>
    </dgm:pt>
    <dgm:pt modelId="{46AA1CCB-970C-4513-A9AD-A2EB6DB0F612}" type="pres">
      <dgm:prSet presAssocID="{BC0997A8-4BA3-4934-97DF-E5CE31E94ABE}" presName="iconBgRect" presStyleLbl="bgShp" presStyleIdx="1" presStyleCnt="6"/>
      <dgm:spPr/>
    </dgm:pt>
    <dgm:pt modelId="{04D88546-61B9-4606-B889-06DD071C1438}" type="pres">
      <dgm:prSet presAssocID="{BC0997A8-4BA3-4934-97DF-E5CE31E94ABE}" presName="iconRect" presStyleLbl="node1" presStyleIdx="1"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4DEFF435-C011-478A-8362-C345B22CB95D}" type="pres">
      <dgm:prSet presAssocID="{BC0997A8-4BA3-4934-97DF-E5CE31E94ABE}" presName="spaceRect" presStyleCnt="0"/>
      <dgm:spPr/>
    </dgm:pt>
    <dgm:pt modelId="{21664ACD-56DC-4D31-BDA1-9E1216C99609}" type="pres">
      <dgm:prSet presAssocID="{BC0997A8-4BA3-4934-97DF-E5CE31E94ABE}" presName="textRect" presStyleLbl="revTx" presStyleIdx="1" presStyleCnt="6" custScaleX="109611">
        <dgm:presLayoutVars>
          <dgm:chMax val="1"/>
          <dgm:chPref val="1"/>
        </dgm:presLayoutVars>
      </dgm:prSet>
      <dgm:spPr/>
      <dgm:t>
        <a:bodyPr/>
        <a:lstStyle/>
        <a:p>
          <a:endParaRPr lang="en-US"/>
        </a:p>
      </dgm:t>
    </dgm:pt>
    <dgm:pt modelId="{3EFABBE2-D6DD-4ACE-A03E-040BF99A2EC4}" type="pres">
      <dgm:prSet presAssocID="{9B2D8028-CEEC-40D2-B9FB-D3B508934DAA}" presName="sibTrans" presStyleCnt="0"/>
      <dgm:spPr/>
    </dgm:pt>
    <dgm:pt modelId="{24D3427D-1CBE-43A9-96DB-5A135DA50647}" type="pres">
      <dgm:prSet presAssocID="{A08D1A76-B209-460F-8CDC-10110572644F}" presName="compNode" presStyleCnt="0"/>
      <dgm:spPr/>
    </dgm:pt>
    <dgm:pt modelId="{C7C53CE5-86EB-4C53-BBE2-840E9009F4DF}" type="pres">
      <dgm:prSet presAssocID="{A08D1A76-B209-460F-8CDC-10110572644F}" presName="iconBgRect" presStyleLbl="bgShp" presStyleIdx="2" presStyleCnt="6"/>
      <dgm:spPr/>
    </dgm:pt>
    <dgm:pt modelId="{D69CFCDA-E325-4338-9EEF-88A69E2696F1}" type="pres">
      <dgm:prSet presAssocID="{A08D1A76-B209-460F-8CDC-10110572644F}" presName="iconRect" presStyleLbl="node1" presStyleIdx="2"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Upward trend"/>
        </a:ext>
      </dgm:extLst>
    </dgm:pt>
    <dgm:pt modelId="{B8F73003-8597-4786-AC4B-D181DC6D8E6B}" type="pres">
      <dgm:prSet presAssocID="{A08D1A76-B209-460F-8CDC-10110572644F}" presName="spaceRect" presStyleCnt="0"/>
      <dgm:spPr/>
    </dgm:pt>
    <dgm:pt modelId="{72A8BF50-1F7F-457D-BDFE-0182A6D05D9E}" type="pres">
      <dgm:prSet presAssocID="{A08D1A76-B209-460F-8CDC-10110572644F}" presName="textRect" presStyleLbl="revTx" presStyleIdx="2" presStyleCnt="6">
        <dgm:presLayoutVars>
          <dgm:chMax val="1"/>
          <dgm:chPref val="1"/>
        </dgm:presLayoutVars>
      </dgm:prSet>
      <dgm:spPr/>
      <dgm:t>
        <a:bodyPr/>
        <a:lstStyle/>
        <a:p>
          <a:endParaRPr lang="en-US"/>
        </a:p>
      </dgm:t>
    </dgm:pt>
    <dgm:pt modelId="{6DA18B2A-C180-447E-9DF3-43C49FD39321}" type="pres">
      <dgm:prSet presAssocID="{5B68EF5B-1160-4E22-9E4A-4565405F34D2}" presName="sibTrans" presStyleCnt="0"/>
      <dgm:spPr/>
    </dgm:pt>
    <dgm:pt modelId="{4D9A7AF3-13EA-449C-A381-3012D7E9078A}" type="pres">
      <dgm:prSet presAssocID="{EA5E1B6F-8FAA-4F09-BD21-A48D57F40F3F}" presName="compNode" presStyleCnt="0"/>
      <dgm:spPr/>
    </dgm:pt>
    <dgm:pt modelId="{8B16C81F-41FB-4484-9DB5-CD038E29D14C}" type="pres">
      <dgm:prSet presAssocID="{EA5E1B6F-8FAA-4F09-BD21-A48D57F40F3F}" presName="iconBgRect" presStyleLbl="bgShp" presStyleIdx="3" presStyleCnt="6"/>
      <dgm:spPr/>
    </dgm:pt>
    <dgm:pt modelId="{6192A159-606F-4358-8057-B4B32BBD3A65}" type="pres">
      <dgm:prSet presAssocID="{EA5E1B6F-8FAA-4F09-BD21-A48D57F40F3F}" presName="iconRect" presStyleLbl="node1" presStyleIdx="3" presStyleCnt="6" custAng="10800000"/>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humbs Up Sign"/>
        </a:ext>
      </dgm:extLst>
    </dgm:pt>
    <dgm:pt modelId="{1562EEC3-3110-4627-989D-9D8C42C17FFF}" type="pres">
      <dgm:prSet presAssocID="{EA5E1B6F-8FAA-4F09-BD21-A48D57F40F3F}" presName="spaceRect" presStyleCnt="0"/>
      <dgm:spPr/>
    </dgm:pt>
    <dgm:pt modelId="{DFD460A0-0768-437C-A128-6D1BF86C6D6F}" type="pres">
      <dgm:prSet presAssocID="{EA5E1B6F-8FAA-4F09-BD21-A48D57F40F3F}" presName="textRect" presStyleLbl="revTx" presStyleIdx="3" presStyleCnt="6">
        <dgm:presLayoutVars>
          <dgm:chMax val="1"/>
          <dgm:chPref val="1"/>
        </dgm:presLayoutVars>
      </dgm:prSet>
      <dgm:spPr/>
      <dgm:t>
        <a:bodyPr/>
        <a:lstStyle/>
        <a:p>
          <a:endParaRPr lang="en-US"/>
        </a:p>
      </dgm:t>
    </dgm:pt>
    <dgm:pt modelId="{67D46375-1027-4363-8C6F-C2A64D9E56A4}" type="pres">
      <dgm:prSet presAssocID="{030F846B-A658-411A-ABA0-CCACB4207A79}" presName="sibTrans" presStyleCnt="0"/>
      <dgm:spPr/>
    </dgm:pt>
    <dgm:pt modelId="{16EE91AE-11F4-460D-84C6-6532812CF714}" type="pres">
      <dgm:prSet presAssocID="{44F17001-F8A2-4BFA-BCBE-56BEE0643558}" presName="compNode" presStyleCnt="0"/>
      <dgm:spPr/>
    </dgm:pt>
    <dgm:pt modelId="{21D77B0C-33C5-47CB-9CA2-ED23318E0EB4}" type="pres">
      <dgm:prSet presAssocID="{44F17001-F8A2-4BFA-BCBE-56BEE0643558}" presName="iconBgRect" presStyleLbl="bgShp" presStyleIdx="4" presStyleCnt="6"/>
      <dgm:spPr/>
    </dgm:pt>
    <dgm:pt modelId="{8F0D8C24-4F75-40F7-BB6C-AEB38459D0E4}" type="pres">
      <dgm:prSet presAssocID="{44F17001-F8A2-4BFA-BCBE-56BEE0643558}" presName="iconRect" presStyleLbl="node1" presStyleIdx="4"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EB4CD6E9-ED13-4402-A32A-913192756388}" type="pres">
      <dgm:prSet presAssocID="{44F17001-F8A2-4BFA-BCBE-56BEE0643558}" presName="spaceRect" presStyleCnt="0"/>
      <dgm:spPr/>
    </dgm:pt>
    <dgm:pt modelId="{456CE2CA-2A01-4D70-A084-A67943AA41FF}" type="pres">
      <dgm:prSet presAssocID="{44F17001-F8A2-4BFA-BCBE-56BEE0643558}" presName="textRect" presStyleLbl="revTx" presStyleIdx="4" presStyleCnt="6" custScaleX="115171">
        <dgm:presLayoutVars>
          <dgm:chMax val="1"/>
          <dgm:chPref val="1"/>
        </dgm:presLayoutVars>
      </dgm:prSet>
      <dgm:spPr/>
      <dgm:t>
        <a:bodyPr/>
        <a:lstStyle/>
        <a:p>
          <a:endParaRPr lang="en-US"/>
        </a:p>
      </dgm:t>
    </dgm:pt>
    <dgm:pt modelId="{FF3616E6-6157-4438-9B52-D1AD083585BC}" type="pres">
      <dgm:prSet presAssocID="{D14580E8-9EBE-4FD9-AEA0-8D4269F24FBB}" presName="sibTrans" presStyleCnt="0"/>
      <dgm:spPr/>
    </dgm:pt>
    <dgm:pt modelId="{91BB7247-BE17-4B0E-8CDC-2BB5ED662996}" type="pres">
      <dgm:prSet presAssocID="{16CF4953-957E-42C1-8B5C-E1FEC38026F6}" presName="compNode" presStyleCnt="0"/>
      <dgm:spPr/>
    </dgm:pt>
    <dgm:pt modelId="{DFF1A593-225A-4FE2-96B4-7B52694705BD}" type="pres">
      <dgm:prSet presAssocID="{16CF4953-957E-42C1-8B5C-E1FEC38026F6}" presName="iconBgRect" presStyleLbl="bgShp" presStyleIdx="5" presStyleCnt="6"/>
      <dgm:spPr/>
    </dgm:pt>
    <dgm:pt modelId="{44A29908-E825-4710-89C6-7973DF058A57}" type="pres">
      <dgm:prSet presAssocID="{16CF4953-957E-42C1-8B5C-E1FEC38026F6}" presName="iconRect" presStyleLbl="node1" presStyleIdx="5"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Play"/>
        </a:ext>
      </dgm:extLst>
    </dgm:pt>
    <dgm:pt modelId="{9BE14DB3-5534-41C0-AA66-86D292D3E629}" type="pres">
      <dgm:prSet presAssocID="{16CF4953-957E-42C1-8B5C-E1FEC38026F6}" presName="spaceRect" presStyleCnt="0"/>
      <dgm:spPr/>
    </dgm:pt>
    <dgm:pt modelId="{F49CFC5F-D3CC-47BB-B4D3-25DC0F0D3A12}" type="pres">
      <dgm:prSet presAssocID="{16CF4953-957E-42C1-8B5C-E1FEC38026F6}" presName="textRect" presStyleLbl="revTx" presStyleIdx="5" presStyleCnt="6">
        <dgm:presLayoutVars>
          <dgm:chMax val="1"/>
          <dgm:chPref val="1"/>
        </dgm:presLayoutVars>
      </dgm:prSet>
      <dgm:spPr/>
      <dgm:t>
        <a:bodyPr/>
        <a:lstStyle/>
        <a:p>
          <a:endParaRPr lang="en-US"/>
        </a:p>
      </dgm:t>
    </dgm:pt>
  </dgm:ptLst>
  <dgm:cxnLst>
    <dgm:cxn modelId="{140542BD-1F21-4AA7-B310-81A296BC1BFE}" srcId="{AF88BB32-8571-4719-B93B-81810156C97D}" destId="{16CF4953-957E-42C1-8B5C-E1FEC38026F6}" srcOrd="5" destOrd="0" parTransId="{7BF7F21B-81AF-4B67-93A1-73B0064CEA9E}" sibTransId="{31EF2E8D-7AEC-4D7D-93BB-97BB0A01B34E}"/>
    <dgm:cxn modelId="{602330A1-F9AE-43CD-87D8-EBF6B7737B29}" type="presOf" srcId="{BC0997A8-4BA3-4934-97DF-E5CE31E94ABE}" destId="{21664ACD-56DC-4D31-BDA1-9E1216C99609}" srcOrd="0" destOrd="0" presId="urn:microsoft.com/office/officeart/2018/5/layout/IconCircleLabelList"/>
    <dgm:cxn modelId="{7AD665FA-86F7-4B2B-BDC2-4FE960B32682}" srcId="{AF88BB32-8571-4719-B93B-81810156C97D}" destId="{A08D1A76-B209-460F-8CDC-10110572644F}" srcOrd="2" destOrd="0" parTransId="{521DDB2B-F4C5-4737-AB7D-DEC21D7430B1}" sibTransId="{5B68EF5B-1160-4E22-9E4A-4565405F34D2}"/>
    <dgm:cxn modelId="{F114D4A2-9AAE-4A00-970C-F303830106CB}" type="presOf" srcId="{A08D1A76-B209-460F-8CDC-10110572644F}" destId="{72A8BF50-1F7F-457D-BDFE-0182A6D05D9E}" srcOrd="0" destOrd="0" presId="urn:microsoft.com/office/officeart/2018/5/layout/IconCircleLabelList"/>
    <dgm:cxn modelId="{B788B90B-0830-4DBC-A412-52DD399D58C4}" type="presOf" srcId="{EA5E1B6F-8FAA-4F09-BD21-A48D57F40F3F}" destId="{DFD460A0-0768-437C-A128-6D1BF86C6D6F}" srcOrd="0" destOrd="0" presId="urn:microsoft.com/office/officeart/2018/5/layout/IconCircleLabelList"/>
    <dgm:cxn modelId="{8F9C43FA-1BF8-4931-83C8-0F7992E97260}" type="presOf" srcId="{01A3F225-908F-AD4F-AD12-E8D621DD64DC}" destId="{7210FA5D-E85E-4B48-BD24-744224976410}" srcOrd="0" destOrd="0" presId="urn:microsoft.com/office/officeart/2018/5/layout/IconCircleLabelList"/>
    <dgm:cxn modelId="{5A30C151-97BA-4CD4-95E3-0AEB3938D85E}" type="presOf" srcId="{AF88BB32-8571-4719-B93B-81810156C97D}" destId="{94343077-86C5-4E82-B9EB-CBF48594AE31}" srcOrd="0" destOrd="0" presId="urn:microsoft.com/office/officeart/2018/5/layout/IconCircleLabelList"/>
    <dgm:cxn modelId="{B6707872-0ADA-4D76-9B3D-23CBE470EC8A}" srcId="{AF88BB32-8571-4719-B93B-81810156C97D}" destId="{EA5E1B6F-8FAA-4F09-BD21-A48D57F40F3F}" srcOrd="3" destOrd="0" parTransId="{BECFB850-5137-4FD1-9AD6-C891936D1ECD}" sibTransId="{030F846B-A658-411A-ABA0-CCACB4207A79}"/>
    <dgm:cxn modelId="{FD4CC18F-86A2-4324-BD46-E9A9753C1130}" type="presOf" srcId="{44F17001-F8A2-4BFA-BCBE-56BEE0643558}" destId="{456CE2CA-2A01-4D70-A084-A67943AA41FF}" srcOrd="0" destOrd="0" presId="urn:microsoft.com/office/officeart/2018/5/layout/IconCircleLabelList"/>
    <dgm:cxn modelId="{920CEDB3-D710-8540-AAFC-52A780E8085D}" srcId="{AF88BB32-8571-4719-B93B-81810156C97D}" destId="{01A3F225-908F-AD4F-AD12-E8D621DD64DC}" srcOrd="0" destOrd="0" parTransId="{88EB3505-AB04-EB44-94E2-8E90CBC3C322}" sibTransId="{D3D85D72-4757-1747-8DA0-3ADB5399797F}"/>
    <dgm:cxn modelId="{F6F7C0E4-DC82-4169-A1C9-D741EE52B3DD}" srcId="{AF88BB32-8571-4719-B93B-81810156C97D}" destId="{44F17001-F8A2-4BFA-BCBE-56BEE0643558}" srcOrd="4" destOrd="0" parTransId="{1B286DAB-D952-4090-B7CD-BDFEDDC48346}" sibTransId="{D14580E8-9EBE-4FD9-AEA0-8D4269F24FBB}"/>
    <dgm:cxn modelId="{0DD629F6-2FE9-4AF7-8255-D9557AC38687}" srcId="{AF88BB32-8571-4719-B93B-81810156C97D}" destId="{BC0997A8-4BA3-4934-97DF-E5CE31E94ABE}" srcOrd="1" destOrd="0" parTransId="{2C7016B6-BF02-492C-BDDF-17B4CAC0FB92}" sibTransId="{9B2D8028-CEEC-40D2-B9FB-D3B508934DAA}"/>
    <dgm:cxn modelId="{91719994-AB82-4B33-BEE3-D6F396B77B6B}" type="presOf" srcId="{16CF4953-957E-42C1-8B5C-E1FEC38026F6}" destId="{F49CFC5F-D3CC-47BB-B4D3-25DC0F0D3A12}" srcOrd="0" destOrd="0" presId="urn:microsoft.com/office/officeart/2018/5/layout/IconCircleLabelList"/>
    <dgm:cxn modelId="{75843E6B-5C51-4DA3-9B6D-E8F39AD70D0F}" type="presParOf" srcId="{94343077-86C5-4E82-B9EB-CBF48594AE31}" destId="{0A1BD5FF-94B5-B44A-925A-0CFE4C634522}" srcOrd="0" destOrd="0" presId="urn:microsoft.com/office/officeart/2018/5/layout/IconCircleLabelList"/>
    <dgm:cxn modelId="{61BD1103-BA5E-44FE-B503-BAB9E5E11967}" type="presParOf" srcId="{0A1BD5FF-94B5-B44A-925A-0CFE4C634522}" destId="{67C17877-4178-074B-9508-3BB113926F52}" srcOrd="0" destOrd="0" presId="urn:microsoft.com/office/officeart/2018/5/layout/IconCircleLabelList"/>
    <dgm:cxn modelId="{EA28B8F8-9E67-4A71-9EA5-F5C7D0327994}" type="presParOf" srcId="{0A1BD5FF-94B5-B44A-925A-0CFE4C634522}" destId="{F7A2F725-2B36-1E49-98E8-8136DE860D44}" srcOrd="1" destOrd="0" presId="urn:microsoft.com/office/officeart/2018/5/layout/IconCircleLabelList"/>
    <dgm:cxn modelId="{EF4888F9-D163-46A4-9DE7-FEEB330DB95C}" type="presParOf" srcId="{0A1BD5FF-94B5-B44A-925A-0CFE4C634522}" destId="{B5DBBBB4-F0DB-0B44-B77B-709F2709679F}" srcOrd="2" destOrd="0" presId="urn:microsoft.com/office/officeart/2018/5/layout/IconCircleLabelList"/>
    <dgm:cxn modelId="{7F0EF262-40A1-4967-9FE6-3509E4B2792C}" type="presParOf" srcId="{0A1BD5FF-94B5-B44A-925A-0CFE4C634522}" destId="{7210FA5D-E85E-4B48-BD24-744224976410}" srcOrd="3" destOrd="0" presId="urn:microsoft.com/office/officeart/2018/5/layout/IconCircleLabelList"/>
    <dgm:cxn modelId="{09320DFC-51B9-4A36-87A8-DA5F7CD0E56C}" type="presParOf" srcId="{94343077-86C5-4E82-B9EB-CBF48594AE31}" destId="{5132D110-58C8-3D46-B291-9B934428CCA7}" srcOrd="1" destOrd="0" presId="urn:microsoft.com/office/officeart/2018/5/layout/IconCircleLabelList"/>
    <dgm:cxn modelId="{9A677C68-C803-49EA-BDD2-F3B70D164978}" type="presParOf" srcId="{94343077-86C5-4E82-B9EB-CBF48594AE31}" destId="{A0F8A324-0873-47FE-B357-CD68E97EEB61}" srcOrd="2" destOrd="0" presId="urn:microsoft.com/office/officeart/2018/5/layout/IconCircleLabelList"/>
    <dgm:cxn modelId="{3B85A854-3C21-421E-ADEF-CD4D6143ECAD}" type="presParOf" srcId="{A0F8A324-0873-47FE-B357-CD68E97EEB61}" destId="{46AA1CCB-970C-4513-A9AD-A2EB6DB0F612}" srcOrd="0" destOrd="0" presId="urn:microsoft.com/office/officeart/2018/5/layout/IconCircleLabelList"/>
    <dgm:cxn modelId="{4B371805-6218-4F11-9648-E7D4FAA6E964}" type="presParOf" srcId="{A0F8A324-0873-47FE-B357-CD68E97EEB61}" destId="{04D88546-61B9-4606-B889-06DD071C1438}" srcOrd="1" destOrd="0" presId="urn:microsoft.com/office/officeart/2018/5/layout/IconCircleLabelList"/>
    <dgm:cxn modelId="{88CD2028-6904-4703-AC22-CE6A8A486399}" type="presParOf" srcId="{A0F8A324-0873-47FE-B357-CD68E97EEB61}" destId="{4DEFF435-C011-478A-8362-C345B22CB95D}" srcOrd="2" destOrd="0" presId="urn:microsoft.com/office/officeart/2018/5/layout/IconCircleLabelList"/>
    <dgm:cxn modelId="{187A7126-3A1B-47D9-B516-3733D175A3F0}" type="presParOf" srcId="{A0F8A324-0873-47FE-B357-CD68E97EEB61}" destId="{21664ACD-56DC-4D31-BDA1-9E1216C99609}" srcOrd="3" destOrd="0" presId="urn:microsoft.com/office/officeart/2018/5/layout/IconCircleLabelList"/>
    <dgm:cxn modelId="{6906FA29-5570-4DB9-ABD8-CAAA6668E38E}" type="presParOf" srcId="{94343077-86C5-4E82-B9EB-CBF48594AE31}" destId="{3EFABBE2-D6DD-4ACE-A03E-040BF99A2EC4}" srcOrd="3" destOrd="0" presId="urn:microsoft.com/office/officeart/2018/5/layout/IconCircleLabelList"/>
    <dgm:cxn modelId="{C5AD0C12-D8C9-4C49-BED5-E31B01BE62F5}" type="presParOf" srcId="{94343077-86C5-4E82-B9EB-CBF48594AE31}" destId="{24D3427D-1CBE-43A9-96DB-5A135DA50647}" srcOrd="4" destOrd="0" presId="urn:microsoft.com/office/officeart/2018/5/layout/IconCircleLabelList"/>
    <dgm:cxn modelId="{444F4B12-908B-4EAF-A794-A06C4884088D}" type="presParOf" srcId="{24D3427D-1CBE-43A9-96DB-5A135DA50647}" destId="{C7C53CE5-86EB-4C53-BBE2-840E9009F4DF}" srcOrd="0" destOrd="0" presId="urn:microsoft.com/office/officeart/2018/5/layout/IconCircleLabelList"/>
    <dgm:cxn modelId="{12CD702F-6D9F-48A7-BA11-25C19E836819}" type="presParOf" srcId="{24D3427D-1CBE-43A9-96DB-5A135DA50647}" destId="{D69CFCDA-E325-4338-9EEF-88A69E2696F1}" srcOrd="1" destOrd="0" presId="urn:microsoft.com/office/officeart/2018/5/layout/IconCircleLabelList"/>
    <dgm:cxn modelId="{0AABF58B-0647-40FB-B527-D062D58CAF43}" type="presParOf" srcId="{24D3427D-1CBE-43A9-96DB-5A135DA50647}" destId="{B8F73003-8597-4786-AC4B-D181DC6D8E6B}" srcOrd="2" destOrd="0" presId="urn:microsoft.com/office/officeart/2018/5/layout/IconCircleLabelList"/>
    <dgm:cxn modelId="{193E7023-63A7-4A2E-952B-3415A09B9509}" type="presParOf" srcId="{24D3427D-1CBE-43A9-96DB-5A135DA50647}" destId="{72A8BF50-1F7F-457D-BDFE-0182A6D05D9E}" srcOrd="3" destOrd="0" presId="urn:microsoft.com/office/officeart/2018/5/layout/IconCircleLabelList"/>
    <dgm:cxn modelId="{2F406EA6-11FD-450A-A403-35B5A2BD95D1}" type="presParOf" srcId="{94343077-86C5-4E82-B9EB-CBF48594AE31}" destId="{6DA18B2A-C180-447E-9DF3-43C49FD39321}" srcOrd="5" destOrd="0" presId="urn:microsoft.com/office/officeart/2018/5/layout/IconCircleLabelList"/>
    <dgm:cxn modelId="{05DA3B4C-4889-4D6E-87C5-26F98E639FE3}" type="presParOf" srcId="{94343077-86C5-4E82-B9EB-CBF48594AE31}" destId="{4D9A7AF3-13EA-449C-A381-3012D7E9078A}" srcOrd="6" destOrd="0" presId="urn:microsoft.com/office/officeart/2018/5/layout/IconCircleLabelList"/>
    <dgm:cxn modelId="{C8B9931B-C612-459A-978D-5F546B8AD002}" type="presParOf" srcId="{4D9A7AF3-13EA-449C-A381-3012D7E9078A}" destId="{8B16C81F-41FB-4484-9DB5-CD038E29D14C}" srcOrd="0" destOrd="0" presId="urn:microsoft.com/office/officeart/2018/5/layout/IconCircleLabelList"/>
    <dgm:cxn modelId="{4B6B0666-F67C-4513-AAE3-E79500D64331}" type="presParOf" srcId="{4D9A7AF3-13EA-449C-A381-3012D7E9078A}" destId="{6192A159-606F-4358-8057-B4B32BBD3A65}" srcOrd="1" destOrd="0" presId="urn:microsoft.com/office/officeart/2018/5/layout/IconCircleLabelList"/>
    <dgm:cxn modelId="{770B6156-04CC-48EB-8525-2F9F9D28E8FB}" type="presParOf" srcId="{4D9A7AF3-13EA-449C-A381-3012D7E9078A}" destId="{1562EEC3-3110-4627-989D-9D8C42C17FFF}" srcOrd="2" destOrd="0" presId="urn:microsoft.com/office/officeart/2018/5/layout/IconCircleLabelList"/>
    <dgm:cxn modelId="{696E4D14-BCFE-451C-8A1E-6D108954FB4A}" type="presParOf" srcId="{4D9A7AF3-13EA-449C-A381-3012D7E9078A}" destId="{DFD460A0-0768-437C-A128-6D1BF86C6D6F}" srcOrd="3" destOrd="0" presId="urn:microsoft.com/office/officeart/2018/5/layout/IconCircleLabelList"/>
    <dgm:cxn modelId="{F84BF18F-26DD-4D7A-8C40-297C19520DDC}" type="presParOf" srcId="{94343077-86C5-4E82-B9EB-CBF48594AE31}" destId="{67D46375-1027-4363-8C6F-C2A64D9E56A4}" srcOrd="7" destOrd="0" presId="urn:microsoft.com/office/officeart/2018/5/layout/IconCircleLabelList"/>
    <dgm:cxn modelId="{0AB44A1E-4B25-4050-8C8F-4A9F14C6A065}" type="presParOf" srcId="{94343077-86C5-4E82-B9EB-CBF48594AE31}" destId="{16EE91AE-11F4-460D-84C6-6532812CF714}" srcOrd="8" destOrd="0" presId="urn:microsoft.com/office/officeart/2018/5/layout/IconCircleLabelList"/>
    <dgm:cxn modelId="{AE08115D-EC21-4304-8FD2-AE119C0679CE}" type="presParOf" srcId="{16EE91AE-11F4-460D-84C6-6532812CF714}" destId="{21D77B0C-33C5-47CB-9CA2-ED23318E0EB4}" srcOrd="0" destOrd="0" presId="urn:microsoft.com/office/officeart/2018/5/layout/IconCircleLabelList"/>
    <dgm:cxn modelId="{3D5D145F-80B8-47F0-BEBF-261B33AC1630}" type="presParOf" srcId="{16EE91AE-11F4-460D-84C6-6532812CF714}" destId="{8F0D8C24-4F75-40F7-BB6C-AEB38459D0E4}" srcOrd="1" destOrd="0" presId="urn:microsoft.com/office/officeart/2018/5/layout/IconCircleLabelList"/>
    <dgm:cxn modelId="{E3B2AE63-42A9-4179-91D5-0E0AC522D199}" type="presParOf" srcId="{16EE91AE-11F4-460D-84C6-6532812CF714}" destId="{EB4CD6E9-ED13-4402-A32A-913192756388}" srcOrd="2" destOrd="0" presId="urn:microsoft.com/office/officeart/2018/5/layout/IconCircleLabelList"/>
    <dgm:cxn modelId="{650A6BA9-655E-4669-9D13-6C41DDE59484}" type="presParOf" srcId="{16EE91AE-11F4-460D-84C6-6532812CF714}" destId="{456CE2CA-2A01-4D70-A084-A67943AA41FF}" srcOrd="3" destOrd="0" presId="urn:microsoft.com/office/officeart/2018/5/layout/IconCircleLabelList"/>
    <dgm:cxn modelId="{EEE3BC66-BC88-4102-933D-A4FEFBC9545A}" type="presParOf" srcId="{94343077-86C5-4E82-B9EB-CBF48594AE31}" destId="{FF3616E6-6157-4438-9B52-D1AD083585BC}" srcOrd="9" destOrd="0" presId="urn:microsoft.com/office/officeart/2018/5/layout/IconCircleLabelList"/>
    <dgm:cxn modelId="{3EC942B6-D17B-4F6D-BEB1-8DCB843A5113}" type="presParOf" srcId="{94343077-86C5-4E82-B9EB-CBF48594AE31}" destId="{91BB7247-BE17-4B0E-8CDC-2BB5ED662996}" srcOrd="10" destOrd="0" presId="urn:microsoft.com/office/officeart/2018/5/layout/IconCircleLabelList"/>
    <dgm:cxn modelId="{C0816139-1376-42C4-A7FA-0C02E425F7F6}" type="presParOf" srcId="{91BB7247-BE17-4B0E-8CDC-2BB5ED662996}" destId="{DFF1A593-225A-4FE2-96B4-7B52694705BD}" srcOrd="0" destOrd="0" presId="urn:microsoft.com/office/officeart/2018/5/layout/IconCircleLabelList"/>
    <dgm:cxn modelId="{186C7F46-E830-4DA1-98A1-3A004ECAA23E}" type="presParOf" srcId="{91BB7247-BE17-4B0E-8CDC-2BB5ED662996}" destId="{44A29908-E825-4710-89C6-7973DF058A57}" srcOrd="1" destOrd="0" presId="urn:microsoft.com/office/officeart/2018/5/layout/IconCircleLabelList"/>
    <dgm:cxn modelId="{00FEB910-28F7-4168-B59A-711D731BF319}" type="presParOf" srcId="{91BB7247-BE17-4B0E-8CDC-2BB5ED662996}" destId="{9BE14DB3-5534-41C0-AA66-86D292D3E629}" srcOrd="2" destOrd="0" presId="urn:microsoft.com/office/officeart/2018/5/layout/IconCircleLabelList"/>
    <dgm:cxn modelId="{D68E24FA-BF90-446A-BFBC-7EE19EB2BD75}" type="presParOf" srcId="{91BB7247-BE17-4B0E-8CDC-2BB5ED662996}" destId="{F49CFC5F-D3CC-47BB-B4D3-25DC0F0D3A1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6E777-E9BC-48D1-A30D-D0E48D16397C}"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EFFDC089-D14E-48B1-8529-E7E67A7B1E10}">
      <dgm:prSet/>
      <dgm:spPr/>
      <dgm:t>
        <a:bodyPr/>
        <a:lstStyle/>
        <a:p>
          <a:r>
            <a:rPr lang="en-US" dirty="0">
              <a:solidFill>
                <a:schemeClr val="tx1"/>
              </a:solidFill>
            </a:rPr>
            <a:t>Quality Improvement</a:t>
          </a:r>
        </a:p>
      </dgm:t>
    </dgm:pt>
    <dgm:pt modelId="{DABD83F9-D456-4010-82F8-28F976FE5A1A}" type="parTrans" cxnId="{3C111494-0929-4CDD-90FA-EB36C5BC579B}">
      <dgm:prSet/>
      <dgm:spPr/>
      <dgm:t>
        <a:bodyPr/>
        <a:lstStyle/>
        <a:p>
          <a:endParaRPr lang="en-US"/>
        </a:p>
      </dgm:t>
    </dgm:pt>
    <dgm:pt modelId="{9A82D529-455F-4477-87FD-776F0204BC8C}" type="sibTrans" cxnId="{3C111494-0929-4CDD-90FA-EB36C5BC579B}">
      <dgm:prSet/>
      <dgm:spPr/>
      <dgm:t>
        <a:bodyPr/>
        <a:lstStyle/>
        <a:p>
          <a:endParaRPr lang="en-US"/>
        </a:p>
      </dgm:t>
    </dgm:pt>
    <dgm:pt modelId="{484F8C81-1ADE-4D58-BF52-A9333BB0D354}">
      <dgm:prSet/>
      <dgm:spPr/>
      <dgm:t>
        <a:bodyPr/>
        <a:lstStyle/>
        <a:p>
          <a:r>
            <a:rPr lang="en-US" dirty="0">
              <a:solidFill>
                <a:schemeClr val="tx1"/>
              </a:solidFill>
            </a:rPr>
            <a:t>Research</a:t>
          </a:r>
          <a:r>
            <a:rPr lang="en-US" dirty="0"/>
            <a:t> </a:t>
          </a:r>
        </a:p>
      </dgm:t>
    </dgm:pt>
    <dgm:pt modelId="{5286A9A6-8AAD-4372-A69D-D591E5212F59}" type="parTrans" cxnId="{B7A392D4-0B28-4465-92C2-8FFD068A1736}">
      <dgm:prSet/>
      <dgm:spPr/>
      <dgm:t>
        <a:bodyPr/>
        <a:lstStyle/>
        <a:p>
          <a:endParaRPr lang="en-US"/>
        </a:p>
      </dgm:t>
    </dgm:pt>
    <dgm:pt modelId="{56B02097-5C11-4821-8238-A0F3E40DC283}" type="sibTrans" cxnId="{B7A392D4-0B28-4465-92C2-8FFD068A1736}">
      <dgm:prSet/>
      <dgm:spPr/>
      <dgm:t>
        <a:bodyPr/>
        <a:lstStyle/>
        <a:p>
          <a:endParaRPr lang="en-US"/>
        </a:p>
      </dgm:t>
    </dgm:pt>
    <dgm:pt modelId="{909B0C63-FD75-4FE9-914C-F174EC53C0BD}">
      <dgm:prSet/>
      <dgm:spPr/>
      <dgm:t>
        <a:bodyPr/>
        <a:lstStyle/>
        <a:p>
          <a:r>
            <a:rPr lang="en-US" dirty="0">
              <a:solidFill>
                <a:schemeClr val="tx1"/>
              </a:solidFill>
            </a:rPr>
            <a:t>Evidence-based Practice</a:t>
          </a:r>
        </a:p>
      </dgm:t>
    </dgm:pt>
    <dgm:pt modelId="{20C07B74-5BE0-4FCB-B54A-5CBDC44FBEA7}" type="parTrans" cxnId="{21ED9A4D-2050-4706-9AB8-D62918669144}">
      <dgm:prSet/>
      <dgm:spPr/>
      <dgm:t>
        <a:bodyPr/>
        <a:lstStyle/>
        <a:p>
          <a:endParaRPr lang="en-US"/>
        </a:p>
      </dgm:t>
    </dgm:pt>
    <dgm:pt modelId="{B3E6A14F-6DE7-4BB0-8824-31BBD5284860}" type="sibTrans" cxnId="{21ED9A4D-2050-4706-9AB8-D62918669144}">
      <dgm:prSet/>
      <dgm:spPr/>
      <dgm:t>
        <a:bodyPr/>
        <a:lstStyle/>
        <a:p>
          <a:endParaRPr lang="en-US"/>
        </a:p>
      </dgm:t>
    </dgm:pt>
    <dgm:pt modelId="{2E8CE8D8-AE39-4E60-B8E3-D1F65B3E1038}">
      <dgm:prSet/>
      <dgm:spPr/>
      <dgm:t>
        <a:bodyPr/>
        <a:lstStyle/>
        <a:p>
          <a:r>
            <a:rPr lang="en-US" dirty="0">
              <a:solidFill>
                <a:schemeClr val="tx1"/>
              </a:solidFill>
            </a:rPr>
            <a:t>Teamwork</a:t>
          </a:r>
        </a:p>
      </dgm:t>
    </dgm:pt>
    <dgm:pt modelId="{49CC5A59-BE55-4BFC-9D34-F230A3DFCC0C}" type="parTrans" cxnId="{796F1E8F-D283-4E1B-8A9E-DF105A7A0F15}">
      <dgm:prSet/>
      <dgm:spPr/>
      <dgm:t>
        <a:bodyPr/>
        <a:lstStyle/>
        <a:p>
          <a:endParaRPr lang="en-US"/>
        </a:p>
      </dgm:t>
    </dgm:pt>
    <dgm:pt modelId="{42E73586-A711-465B-A99A-6219658D6134}" type="sibTrans" cxnId="{796F1E8F-D283-4E1B-8A9E-DF105A7A0F15}">
      <dgm:prSet/>
      <dgm:spPr/>
      <dgm:t>
        <a:bodyPr/>
        <a:lstStyle/>
        <a:p>
          <a:endParaRPr lang="en-US"/>
        </a:p>
      </dgm:t>
    </dgm:pt>
    <dgm:pt modelId="{EC6E969F-AC7A-4ECB-A47C-A3FEE38C5565}">
      <dgm:prSet/>
      <dgm:spPr/>
      <dgm:t>
        <a:bodyPr/>
        <a:lstStyle/>
        <a:p>
          <a:r>
            <a:rPr lang="en-US" dirty="0">
              <a:solidFill>
                <a:schemeClr val="tx1"/>
              </a:solidFill>
            </a:rPr>
            <a:t>Critical</a:t>
          </a:r>
          <a:r>
            <a:rPr lang="en-US" dirty="0"/>
            <a:t> </a:t>
          </a:r>
          <a:r>
            <a:rPr lang="en-US" dirty="0">
              <a:solidFill>
                <a:schemeClr val="tx1"/>
              </a:solidFill>
            </a:rPr>
            <a:t>thinking</a:t>
          </a:r>
        </a:p>
      </dgm:t>
    </dgm:pt>
    <dgm:pt modelId="{8AF67AEE-16A8-4B53-8CF6-4DF447A2DFDA}" type="parTrans" cxnId="{886C8C2B-FCE0-4145-AA6A-FA7F5AF6D9E5}">
      <dgm:prSet/>
      <dgm:spPr/>
      <dgm:t>
        <a:bodyPr/>
        <a:lstStyle/>
        <a:p>
          <a:endParaRPr lang="en-US"/>
        </a:p>
      </dgm:t>
    </dgm:pt>
    <dgm:pt modelId="{D34F5A92-69CE-4649-85EA-DAA7130F6AFD}" type="sibTrans" cxnId="{886C8C2B-FCE0-4145-AA6A-FA7F5AF6D9E5}">
      <dgm:prSet/>
      <dgm:spPr/>
      <dgm:t>
        <a:bodyPr/>
        <a:lstStyle/>
        <a:p>
          <a:endParaRPr lang="en-US"/>
        </a:p>
      </dgm:t>
    </dgm:pt>
    <dgm:pt modelId="{D396FA43-53F3-44FB-9523-C9E958DBE532}">
      <dgm:prSet/>
      <dgm:spPr/>
      <dgm:t>
        <a:bodyPr/>
        <a:lstStyle/>
        <a:p>
          <a:r>
            <a:rPr lang="en-US" dirty="0">
              <a:solidFill>
                <a:schemeClr val="tx1"/>
              </a:solidFill>
            </a:rPr>
            <a:t>Commitment to Improve</a:t>
          </a:r>
        </a:p>
      </dgm:t>
    </dgm:pt>
    <dgm:pt modelId="{D790C5C8-CFD2-480F-BFD5-D8B5F6A566C2}" type="parTrans" cxnId="{7686D510-A958-4A8C-B962-E63FA668C9C4}">
      <dgm:prSet/>
      <dgm:spPr/>
      <dgm:t>
        <a:bodyPr/>
        <a:lstStyle/>
        <a:p>
          <a:endParaRPr lang="en-US"/>
        </a:p>
      </dgm:t>
    </dgm:pt>
    <dgm:pt modelId="{C3DED4DC-58EE-42F0-ADFF-DF8CE03CACCE}" type="sibTrans" cxnId="{7686D510-A958-4A8C-B962-E63FA668C9C4}">
      <dgm:prSet/>
      <dgm:spPr/>
      <dgm:t>
        <a:bodyPr/>
        <a:lstStyle/>
        <a:p>
          <a:endParaRPr lang="en-US"/>
        </a:p>
      </dgm:t>
    </dgm:pt>
    <dgm:pt modelId="{3A87DEBA-F711-4E4F-AF1D-712922E0E3F9}" type="pres">
      <dgm:prSet presAssocID="{9C06E777-E9BC-48D1-A30D-D0E48D16397C}" presName="diagram" presStyleCnt="0">
        <dgm:presLayoutVars>
          <dgm:dir/>
          <dgm:resizeHandles val="exact"/>
        </dgm:presLayoutVars>
      </dgm:prSet>
      <dgm:spPr/>
      <dgm:t>
        <a:bodyPr/>
        <a:lstStyle/>
        <a:p>
          <a:endParaRPr lang="en-US"/>
        </a:p>
      </dgm:t>
    </dgm:pt>
    <dgm:pt modelId="{31B72E41-59D1-4044-8E56-06AF27DA7D37}" type="pres">
      <dgm:prSet presAssocID="{EFFDC089-D14E-48B1-8529-E7E67A7B1E10}" presName="node" presStyleLbl="node1" presStyleIdx="0" presStyleCnt="6">
        <dgm:presLayoutVars>
          <dgm:bulletEnabled val="1"/>
        </dgm:presLayoutVars>
      </dgm:prSet>
      <dgm:spPr/>
      <dgm:t>
        <a:bodyPr/>
        <a:lstStyle/>
        <a:p>
          <a:endParaRPr lang="en-US"/>
        </a:p>
      </dgm:t>
    </dgm:pt>
    <dgm:pt modelId="{4588CC6A-CBA9-E540-935F-403192C5D880}" type="pres">
      <dgm:prSet presAssocID="{9A82D529-455F-4477-87FD-776F0204BC8C}" presName="sibTrans" presStyleCnt="0"/>
      <dgm:spPr/>
    </dgm:pt>
    <dgm:pt modelId="{4495969A-5B0A-3141-B609-D4390ED1CC98}" type="pres">
      <dgm:prSet presAssocID="{484F8C81-1ADE-4D58-BF52-A9333BB0D354}" presName="node" presStyleLbl="node1" presStyleIdx="1" presStyleCnt="6">
        <dgm:presLayoutVars>
          <dgm:bulletEnabled val="1"/>
        </dgm:presLayoutVars>
      </dgm:prSet>
      <dgm:spPr/>
      <dgm:t>
        <a:bodyPr/>
        <a:lstStyle/>
        <a:p>
          <a:endParaRPr lang="en-US"/>
        </a:p>
      </dgm:t>
    </dgm:pt>
    <dgm:pt modelId="{1D8232DD-37C5-7541-ABDF-DCCCCA36E3CE}" type="pres">
      <dgm:prSet presAssocID="{56B02097-5C11-4821-8238-A0F3E40DC283}" presName="sibTrans" presStyleCnt="0"/>
      <dgm:spPr/>
    </dgm:pt>
    <dgm:pt modelId="{17E9BA01-7E59-E446-80E8-B4CC940A78E2}" type="pres">
      <dgm:prSet presAssocID="{909B0C63-FD75-4FE9-914C-F174EC53C0BD}" presName="node" presStyleLbl="node1" presStyleIdx="2" presStyleCnt="6">
        <dgm:presLayoutVars>
          <dgm:bulletEnabled val="1"/>
        </dgm:presLayoutVars>
      </dgm:prSet>
      <dgm:spPr/>
      <dgm:t>
        <a:bodyPr/>
        <a:lstStyle/>
        <a:p>
          <a:endParaRPr lang="en-US"/>
        </a:p>
      </dgm:t>
    </dgm:pt>
    <dgm:pt modelId="{1D892840-AF0F-6742-917F-47AD942E5F93}" type="pres">
      <dgm:prSet presAssocID="{B3E6A14F-6DE7-4BB0-8824-31BBD5284860}" presName="sibTrans" presStyleCnt="0"/>
      <dgm:spPr/>
    </dgm:pt>
    <dgm:pt modelId="{F4776337-4969-1241-9D72-B7A76E03B9E9}" type="pres">
      <dgm:prSet presAssocID="{2E8CE8D8-AE39-4E60-B8E3-D1F65B3E1038}" presName="node" presStyleLbl="node1" presStyleIdx="3" presStyleCnt="6">
        <dgm:presLayoutVars>
          <dgm:bulletEnabled val="1"/>
        </dgm:presLayoutVars>
      </dgm:prSet>
      <dgm:spPr/>
      <dgm:t>
        <a:bodyPr/>
        <a:lstStyle/>
        <a:p>
          <a:endParaRPr lang="en-US"/>
        </a:p>
      </dgm:t>
    </dgm:pt>
    <dgm:pt modelId="{9D9014D7-70C9-EA4A-ABF4-BC1D68562150}" type="pres">
      <dgm:prSet presAssocID="{42E73586-A711-465B-A99A-6219658D6134}" presName="sibTrans" presStyleCnt="0"/>
      <dgm:spPr/>
    </dgm:pt>
    <dgm:pt modelId="{2D920524-67AB-E141-9CFD-8C9E3D5BA340}" type="pres">
      <dgm:prSet presAssocID="{EC6E969F-AC7A-4ECB-A47C-A3FEE38C5565}" presName="node" presStyleLbl="node1" presStyleIdx="4" presStyleCnt="6">
        <dgm:presLayoutVars>
          <dgm:bulletEnabled val="1"/>
        </dgm:presLayoutVars>
      </dgm:prSet>
      <dgm:spPr/>
      <dgm:t>
        <a:bodyPr/>
        <a:lstStyle/>
        <a:p>
          <a:endParaRPr lang="en-US"/>
        </a:p>
      </dgm:t>
    </dgm:pt>
    <dgm:pt modelId="{37B930BF-2761-CD4E-813A-AEB9BF14268A}" type="pres">
      <dgm:prSet presAssocID="{D34F5A92-69CE-4649-85EA-DAA7130F6AFD}" presName="sibTrans" presStyleCnt="0"/>
      <dgm:spPr/>
    </dgm:pt>
    <dgm:pt modelId="{BE6B4503-3256-714A-8FDB-F5A932F4AA89}" type="pres">
      <dgm:prSet presAssocID="{D396FA43-53F3-44FB-9523-C9E958DBE532}" presName="node" presStyleLbl="node1" presStyleIdx="5" presStyleCnt="6">
        <dgm:presLayoutVars>
          <dgm:bulletEnabled val="1"/>
        </dgm:presLayoutVars>
      </dgm:prSet>
      <dgm:spPr/>
      <dgm:t>
        <a:bodyPr/>
        <a:lstStyle/>
        <a:p>
          <a:endParaRPr lang="en-US"/>
        </a:p>
      </dgm:t>
    </dgm:pt>
  </dgm:ptLst>
  <dgm:cxnLst>
    <dgm:cxn modelId="{5E497230-021C-4DCB-A730-0CA0F781F042}" type="presOf" srcId="{9C06E777-E9BC-48D1-A30D-D0E48D16397C}" destId="{3A87DEBA-F711-4E4F-AF1D-712922E0E3F9}" srcOrd="0" destOrd="0" presId="urn:microsoft.com/office/officeart/2005/8/layout/default"/>
    <dgm:cxn modelId="{0AA8AE98-F17F-401C-9472-5B66C79FB066}" type="presOf" srcId="{EC6E969F-AC7A-4ECB-A47C-A3FEE38C5565}" destId="{2D920524-67AB-E141-9CFD-8C9E3D5BA340}" srcOrd="0" destOrd="0" presId="urn:microsoft.com/office/officeart/2005/8/layout/default"/>
    <dgm:cxn modelId="{886C8C2B-FCE0-4145-AA6A-FA7F5AF6D9E5}" srcId="{9C06E777-E9BC-48D1-A30D-D0E48D16397C}" destId="{EC6E969F-AC7A-4ECB-A47C-A3FEE38C5565}" srcOrd="4" destOrd="0" parTransId="{8AF67AEE-16A8-4B53-8CF6-4DF447A2DFDA}" sibTransId="{D34F5A92-69CE-4649-85EA-DAA7130F6AFD}"/>
    <dgm:cxn modelId="{B7A392D4-0B28-4465-92C2-8FFD068A1736}" srcId="{9C06E777-E9BC-48D1-A30D-D0E48D16397C}" destId="{484F8C81-1ADE-4D58-BF52-A9333BB0D354}" srcOrd="1" destOrd="0" parTransId="{5286A9A6-8AAD-4372-A69D-D591E5212F59}" sibTransId="{56B02097-5C11-4821-8238-A0F3E40DC283}"/>
    <dgm:cxn modelId="{A24A9116-4C00-4C99-88DD-C5CDFA867DF4}" type="presOf" srcId="{EFFDC089-D14E-48B1-8529-E7E67A7B1E10}" destId="{31B72E41-59D1-4044-8E56-06AF27DA7D37}" srcOrd="0" destOrd="0" presId="urn:microsoft.com/office/officeart/2005/8/layout/default"/>
    <dgm:cxn modelId="{21ED9A4D-2050-4706-9AB8-D62918669144}" srcId="{9C06E777-E9BC-48D1-A30D-D0E48D16397C}" destId="{909B0C63-FD75-4FE9-914C-F174EC53C0BD}" srcOrd="2" destOrd="0" parTransId="{20C07B74-5BE0-4FCB-B54A-5CBDC44FBEA7}" sibTransId="{B3E6A14F-6DE7-4BB0-8824-31BBD5284860}"/>
    <dgm:cxn modelId="{796F1E8F-D283-4E1B-8A9E-DF105A7A0F15}" srcId="{9C06E777-E9BC-48D1-A30D-D0E48D16397C}" destId="{2E8CE8D8-AE39-4E60-B8E3-D1F65B3E1038}" srcOrd="3" destOrd="0" parTransId="{49CC5A59-BE55-4BFC-9D34-F230A3DFCC0C}" sibTransId="{42E73586-A711-465B-A99A-6219658D6134}"/>
    <dgm:cxn modelId="{961D94FD-3ED0-489B-BD98-1D99F5288475}" type="presOf" srcId="{909B0C63-FD75-4FE9-914C-F174EC53C0BD}" destId="{17E9BA01-7E59-E446-80E8-B4CC940A78E2}" srcOrd="0" destOrd="0" presId="urn:microsoft.com/office/officeart/2005/8/layout/default"/>
    <dgm:cxn modelId="{74D9990F-CE2C-4264-AD36-10EC2C9A4A2A}" type="presOf" srcId="{D396FA43-53F3-44FB-9523-C9E958DBE532}" destId="{BE6B4503-3256-714A-8FDB-F5A932F4AA89}" srcOrd="0" destOrd="0" presId="urn:microsoft.com/office/officeart/2005/8/layout/default"/>
    <dgm:cxn modelId="{7BE301F3-4773-4854-8C89-A3632F045B96}" type="presOf" srcId="{2E8CE8D8-AE39-4E60-B8E3-D1F65B3E1038}" destId="{F4776337-4969-1241-9D72-B7A76E03B9E9}" srcOrd="0" destOrd="0" presId="urn:microsoft.com/office/officeart/2005/8/layout/default"/>
    <dgm:cxn modelId="{3E69B55B-110B-4C86-9CCC-878D3A9C7ACE}" type="presOf" srcId="{484F8C81-1ADE-4D58-BF52-A9333BB0D354}" destId="{4495969A-5B0A-3141-B609-D4390ED1CC98}" srcOrd="0" destOrd="0" presId="urn:microsoft.com/office/officeart/2005/8/layout/default"/>
    <dgm:cxn modelId="{3C111494-0929-4CDD-90FA-EB36C5BC579B}" srcId="{9C06E777-E9BC-48D1-A30D-D0E48D16397C}" destId="{EFFDC089-D14E-48B1-8529-E7E67A7B1E10}" srcOrd="0" destOrd="0" parTransId="{DABD83F9-D456-4010-82F8-28F976FE5A1A}" sibTransId="{9A82D529-455F-4477-87FD-776F0204BC8C}"/>
    <dgm:cxn modelId="{7686D510-A958-4A8C-B962-E63FA668C9C4}" srcId="{9C06E777-E9BC-48D1-A30D-D0E48D16397C}" destId="{D396FA43-53F3-44FB-9523-C9E958DBE532}" srcOrd="5" destOrd="0" parTransId="{D790C5C8-CFD2-480F-BFD5-D8B5F6A566C2}" sibTransId="{C3DED4DC-58EE-42F0-ADFF-DF8CE03CACCE}"/>
    <dgm:cxn modelId="{0C47A22E-9E99-4147-8453-BE7F088C02AA}" type="presParOf" srcId="{3A87DEBA-F711-4E4F-AF1D-712922E0E3F9}" destId="{31B72E41-59D1-4044-8E56-06AF27DA7D37}" srcOrd="0" destOrd="0" presId="urn:microsoft.com/office/officeart/2005/8/layout/default"/>
    <dgm:cxn modelId="{EA91559F-653D-4858-A8F4-36D7E8A2B293}" type="presParOf" srcId="{3A87DEBA-F711-4E4F-AF1D-712922E0E3F9}" destId="{4588CC6A-CBA9-E540-935F-403192C5D880}" srcOrd="1" destOrd="0" presId="urn:microsoft.com/office/officeart/2005/8/layout/default"/>
    <dgm:cxn modelId="{BBF0B5B3-42DC-4A87-B6EB-B4D1825AACA8}" type="presParOf" srcId="{3A87DEBA-F711-4E4F-AF1D-712922E0E3F9}" destId="{4495969A-5B0A-3141-B609-D4390ED1CC98}" srcOrd="2" destOrd="0" presId="urn:microsoft.com/office/officeart/2005/8/layout/default"/>
    <dgm:cxn modelId="{5E27F976-1B57-4588-B178-0E53EB85A02A}" type="presParOf" srcId="{3A87DEBA-F711-4E4F-AF1D-712922E0E3F9}" destId="{1D8232DD-37C5-7541-ABDF-DCCCCA36E3CE}" srcOrd="3" destOrd="0" presId="urn:microsoft.com/office/officeart/2005/8/layout/default"/>
    <dgm:cxn modelId="{27A6777F-E324-4078-932A-FDD15F0F9668}" type="presParOf" srcId="{3A87DEBA-F711-4E4F-AF1D-712922E0E3F9}" destId="{17E9BA01-7E59-E446-80E8-B4CC940A78E2}" srcOrd="4" destOrd="0" presId="urn:microsoft.com/office/officeart/2005/8/layout/default"/>
    <dgm:cxn modelId="{7BE74684-F1B3-4DAF-80C2-43648BDC67E4}" type="presParOf" srcId="{3A87DEBA-F711-4E4F-AF1D-712922E0E3F9}" destId="{1D892840-AF0F-6742-917F-47AD942E5F93}" srcOrd="5" destOrd="0" presId="urn:microsoft.com/office/officeart/2005/8/layout/default"/>
    <dgm:cxn modelId="{377FFBF2-16B0-4BDA-960A-9DE9C3870FA9}" type="presParOf" srcId="{3A87DEBA-F711-4E4F-AF1D-712922E0E3F9}" destId="{F4776337-4969-1241-9D72-B7A76E03B9E9}" srcOrd="6" destOrd="0" presId="urn:microsoft.com/office/officeart/2005/8/layout/default"/>
    <dgm:cxn modelId="{DCEE96B4-3918-418E-B3A8-1332F5E469BC}" type="presParOf" srcId="{3A87DEBA-F711-4E4F-AF1D-712922E0E3F9}" destId="{9D9014D7-70C9-EA4A-ABF4-BC1D68562150}" srcOrd="7" destOrd="0" presId="urn:microsoft.com/office/officeart/2005/8/layout/default"/>
    <dgm:cxn modelId="{15B8C67F-67F3-4083-92BF-D474B3AE8B4D}" type="presParOf" srcId="{3A87DEBA-F711-4E4F-AF1D-712922E0E3F9}" destId="{2D920524-67AB-E141-9CFD-8C9E3D5BA340}" srcOrd="8" destOrd="0" presId="urn:microsoft.com/office/officeart/2005/8/layout/default"/>
    <dgm:cxn modelId="{571BAC3A-FC6B-4421-9AF3-8C65AFCAD77A}" type="presParOf" srcId="{3A87DEBA-F711-4E4F-AF1D-712922E0E3F9}" destId="{37B930BF-2761-CD4E-813A-AEB9BF14268A}" srcOrd="9" destOrd="0" presId="urn:microsoft.com/office/officeart/2005/8/layout/default"/>
    <dgm:cxn modelId="{6E8D6FFA-1C8F-4CF8-94AD-7306E47DB36D}" type="presParOf" srcId="{3A87DEBA-F711-4E4F-AF1D-712922E0E3F9}" destId="{BE6B4503-3256-714A-8FDB-F5A932F4AA8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06E777-E9BC-48D1-A30D-D0E48D16397C}"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EFFDC089-D14E-48B1-8529-E7E67A7B1E10}">
      <dgm:prSet/>
      <dgm:spPr/>
      <dgm:t>
        <a:bodyPr/>
        <a:lstStyle/>
        <a:p>
          <a:r>
            <a:rPr lang="en-US" dirty="0">
              <a:solidFill>
                <a:schemeClr val="tx1"/>
              </a:solidFill>
            </a:rPr>
            <a:t>Quality Improvement</a:t>
          </a:r>
        </a:p>
      </dgm:t>
    </dgm:pt>
    <dgm:pt modelId="{DABD83F9-D456-4010-82F8-28F976FE5A1A}" type="parTrans" cxnId="{3C111494-0929-4CDD-90FA-EB36C5BC579B}">
      <dgm:prSet/>
      <dgm:spPr/>
      <dgm:t>
        <a:bodyPr/>
        <a:lstStyle/>
        <a:p>
          <a:endParaRPr lang="en-US"/>
        </a:p>
      </dgm:t>
    </dgm:pt>
    <dgm:pt modelId="{9A82D529-455F-4477-87FD-776F0204BC8C}" type="sibTrans" cxnId="{3C111494-0929-4CDD-90FA-EB36C5BC579B}">
      <dgm:prSet/>
      <dgm:spPr/>
      <dgm:t>
        <a:bodyPr/>
        <a:lstStyle/>
        <a:p>
          <a:endParaRPr lang="en-US"/>
        </a:p>
      </dgm:t>
    </dgm:pt>
    <dgm:pt modelId="{484F8C81-1ADE-4D58-BF52-A9333BB0D354}">
      <dgm:prSet/>
      <dgm:spPr/>
      <dgm:t>
        <a:bodyPr/>
        <a:lstStyle/>
        <a:p>
          <a:r>
            <a:rPr lang="en-US" dirty="0">
              <a:solidFill>
                <a:schemeClr val="tx1"/>
              </a:solidFill>
            </a:rPr>
            <a:t>Research</a:t>
          </a:r>
          <a:r>
            <a:rPr lang="en-US" dirty="0"/>
            <a:t> </a:t>
          </a:r>
        </a:p>
      </dgm:t>
    </dgm:pt>
    <dgm:pt modelId="{5286A9A6-8AAD-4372-A69D-D591E5212F59}" type="parTrans" cxnId="{B7A392D4-0B28-4465-92C2-8FFD068A1736}">
      <dgm:prSet/>
      <dgm:spPr/>
      <dgm:t>
        <a:bodyPr/>
        <a:lstStyle/>
        <a:p>
          <a:endParaRPr lang="en-US"/>
        </a:p>
      </dgm:t>
    </dgm:pt>
    <dgm:pt modelId="{56B02097-5C11-4821-8238-A0F3E40DC283}" type="sibTrans" cxnId="{B7A392D4-0B28-4465-92C2-8FFD068A1736}">
      <dgm:prSet/>
      <dgm:spPr/>
      <dgm:t>
        <a:bodyPr/>
        <a:lstStyle/>
        <a:p>
          <a:endParaRPr lang="en-US"/>
        </a:p>
      </dgm:t>
    </dgm:pt>
    <dgm:pt modelId="{909B0C63-FD75-4FE9-914C-F174EC53C0BD}">
      <dgm:prSet/>
      <dgm:spPr/>
      <dgm:t>
        <a:bodyPr/>
        <a:lstStyle/>
        <a:p>
          <a:r>
            <a:rPr lang="en-US" dirty="0">
              <a:solidFill>
                <a:schemeClr val="tx1"/>
              </a:solidFill>
            </a:rPr>
            <a:t>Evidence-based Practice</a:t>
          </a:r>
        </a:p>
      </dgm:t>
    </dgm:pt>
    <dgm:pt modelId="{20C07B74-5BE0-4FCB-B54A-5CBDC44FBEA7}" type="parTrans" cxnId="{21ED9A4D-2050-4706-9AB8-D62918669144}">
      <dgm:prSet/>
      <dgm:spPr/>
      <dgm:t>
        <a:bodyPr/>
        <a:lstStyle/>
        <a:p>
          <a:endParaRPr lang="en-US"/>
        </a:p>
      </dgm:t>
    </dgm:pt>
    <dgm:pt modelId="{B3E6A14F-6DE7-4BB0-8824-31BBD5284860}" type="sibTrans" cxnId="{21ED9A4D-2050-4706-9AB8-D62918669144}">
      <dgm:prSet/>
      <dgm:spPr/>
      <dgm:t>
        <a:bodyPr/>
        <a:lstStyle/>
        <a:p>
          <a:endParaRPr lang="en-US"/>
        </a:p>
      </dgm:t>
    </dgm:pt>
    <dgm:pt modelId="{EC6E969F-AC7A-4ECB-A47C-A3FEE38C5565}">
      <dgm:prSet/>
      <dgm:spPr/>
      <dgm:t>
        <a:bodyPr/>
        <a:lstStyle/>
        <a:p>
          <a:r>
            <a:rPr lang="en-US" dirty="0">
              <a:solidFill>
                <a:schemeClr val="tx1"/>
              </a:solidFill>
            </a:rPr>
            <a:t>Knowledge, evidence</a:t>
          </a:r>
        </a:p>
      </dgm:t>
    </dgm:pt>
    <dgm:pt modelId="{8AF67AEE-16A8-4B53-8CF6-4DF447A2DFDA}" type="parTrans" cxnId="{886C8C2B-FCE0-4145-AA6A-FA7F5AF6D9E5}">
      <dgm:prSet/>
      <dgm:spPr/>
      <dgm:t>
        <a:bodyPr/>
        <a:lstStyle/>
        <a:p>
          <a:endParaRPr lang="en-US"/>
        </a:p>
      </dgm:t>
    </dgm:pt>
    <dgm:pt modelId="{D34F5A92-69CE-4649-85EA-DAA7130F6AFD}" type="sibTrans" cxnId="{886C8C2B-FCE0-4145-AA6A-FA7F5AF6D9E5}">
      <dgm:prSet/>
      <dgm:spPr/>
      <dgm:t>
        <a:bodyPr/>
        <a:lstStyle/>
        <a:p>
          <a:endParaRPr lang="en-US"/>
        </a:p>
      </dgm:t>
    </dgm:pt>
    <dgm:pt modelId="{D396FA43-53F3-44FB-9523-C9E958DBE532}">
      <dgm:prSet/>
      <dgm:spPr/>
      <dgm:t>
        <a:bodyPr/>
        <a:lstStyle/>
        <a:p>
          <a:r>
            <a:rPr lang="en-US" dirty="0">
              <a:solidFill>
                <a:schemeClr val="tx1"/>
              </a:solidFill>
            </a:rPr>
            <a:t>Knowledge of best evidence available</a:t>
          </a:r>
        </a:p>
      </dgm:t>
    </dgm:pt>
    <dgm:pt modelId="{D790C5C8-CFD2-480F-BFD5-D8B5F6A566C2}" type="parTrans" cxnId="{7686D510-A958-4A8C-B962-E63FA668C9C4}">
      <dgm:prSet/>
      <dgm:spPr/>
      <dgm:t>
        <a:bodyPr/>
        <a:lstStyle/>
        <a:p>
          <a:endParaRPr lang="en-US"/>
        </a:p>
      </dgm:t>
    </dgm:pt>
    <dgm:pt modelId="{C3DED4DC-58EE-42F0-ADFF-DF8CE03CACCE}" type="sibTrans" cxnId="{7686D510-A958-4A8C-B962-E63FA668C9C4}">
      <dgm:prSet/>
      <dgm:spPr/>
      <dgm:t>
        <a:bodyPr/>
        <a:lstStyle/>
        <a:p>
          <a:endParaRPr lang="en-US"/>
        </a:p>
      </dgm:t>
    </dgm:pt>
    <dgm:pt modelId="{2E8CE8D8-AE39-4E60-B8E3-D1F65B3E1038}">
      <dgm:prSet/>
      <dgm:spPr/>
      <dgm:t>
        <a:bodyPr/>
        <a:lstStyle/>
        <a:p>
          <a:r>
            <a:rPr lang="en-US" dirty="0">
              <a:solidFill>
                <a:schemeClr val="tx1"/>
              </a:solidFill>
            </a:rPr>
            <a:t>Performance; process, practice, system</a:t>
          </a:r>
        </a:p>
      </dgm:t>
    </dgm:pt>
    <dgm:pt modelId="{42E73586-A711-465B-A99A-6219658D6134}" type="sibTrans" cxnId="{796F1E8F-D283-4E1B-8A9E-DF105A7A0F15}">
      <dgm:prSet/>
      <dgm:spPr/>
      <dgm:t>
        <a:bodyPr/>
        <a:lstStyle/>
        <a:p>
          <a:endParaRPr lang="en-US"/>
        </a:p>
      </dgm:t>
    </dgm:pt>
    <dgm:pt modelId="{49CC5A59-BE55-4BFC-9D34-F230A3DFCC0C}" type="parTrans" cxnId="{796F1E8F-D283-4E1B-8A9E-DF105A7A0F15}">
      <dgm:prSet/>
      <dgm:spPr/>
      <dgm:t>
        <a:bodyPr/>
        <a:lstStyle/>
        <a:p>
          <a:endParaRPr lang="en-US"/>
        </a:p>
      </dgm:t>
    </dgm:pt>
    <dgm:pt modelId="{3A87DEBA-F711-4E4F-AF1D-712922E0E3F9}" type="pres">
      <dgm:prSet presAssocID="{9C06E777-E9BC-48D1-A30D-D0E48D16397C}" presName="diagram" presStyleCnt="0">
        <dgm:presLayoutVars>
          <dgm:dir/>
          <dgm:resizeHandles val="exact"/>
        </dgm:presLayoutVars>
      </dgm:prSet>
      <dgm:spPr/>
      <dgm:t>
        <a:bodyPr/>
        <a:lstStyle/>
        <a:p>
          <a:endParaRPr lang="en-US"/>
        </a:p>
      </dgm:t>
    </dgm:pt>
    <dgm:pt modelId="{31B72E41-59D1-4044-8E56-06AF27DA7D37}" type="pres">
      <dgm:prSet presAssocID="{EFFDC089-D14E-48B1-8529-E7E67A7B1E10}" presName="node" presStyleLbl="node1" presStyleIdx="0" presStyleCnt="6">
        <dgm:presLayoutVars>
          <dgm:bulletEnabled val="1"/>
        </dgm:presLayoutVars>
      </dgm:prSet>
      <dgm:spPr/>
      <dgm:t>
        <a:bodyPr/>
        <a:lstStyle/>
        <a:p>
          <a:endParaRPr lang="en-US"/>
        </a:p>
      </dgm:t>
    </dgm:pt>
    <dgm:pt modelId="{4588CC6A-CBA9-E540-935F-403192C5D880}" type="pres">
      <dgm:prSet presAssocID="{9A82D529-455F-4477-87FD-776F0204BC8C}" presName="sibTrans" presStyleCnt="0"/>
      <dgm:spPr/>
    </dgm:pt>
    <dgm:pt modelId="{4495969A-5B0A-3141-B609-D4390ED1CC98}" type="pres">
      <dgm:prSet presAssocID="{484F8C81-1ADE-4D58-BF52-A9333BB0D354}" presName="node" presStyleLbl="node1" presStyleIdx="1" presStyleCnt="6">
        <dgm:presLayoutVars>
          <dgm:bulletEnabled val="1"/>
        </dgm:presLayoutVars>
      </dgm:prSet>
      <dgm:spPr/>
      <dgm:t>
        <a:bodyPr/>
        <a:lstStyle/>
        <a:p>
          <a:endParaRPr lang="en-US"/>
        </a:p>
      </dgm:t>
    </dgm:pt>
    <dgm:pt modelId="{1D8232DD-37C5-7541-ABDF-DCCCCA36E3CE}" type="pres">
      <dgm:prSet presAssocID="{56B02097-5C11-4821-8238-A0F3E40DC283}" presName="sibTrans" presStyleCnt="0"/>
      <dgm:spPr/>
    </dgm:pt>
    <dgm:pt modelId="{17E9BA01-7E59-E446-80E8-B4CC940A78E2}" type="pres">
      <dgm:prSet presAssocID="{909B0C63-FD75-4FE9-914C-F174EC53C0BD}" presName="node" presStyleLbl="node1" presStyleIdx="2" presStyleCnt="6">
        <dgm:presLayoutVars>
          <dgm:bulletEnabled val="1"/>
        </dgm:presLayoutVars>
      </dgm:prSet>
      <dgm:spPr/>
      <dgm:t>
        <a:bodyPr/>
        <a:lstStyle/>
        <a:p>
          <a:endParaRPr lang="en-US"/>
        </a:p>
      </dgm:t>
    </dgm:pt>
    <dgm:pt modelId="{1D892840-AF0F-6742-917F-47AD942E5F93}" type="pres">
      <dgm:prSet presAssocID="{B3E6A14F-6DE7-4BB0-8824-31BBD5284860}" presName="sibTrans" presStyleCnt="0"/>
      <dgm:spPr/>
    </dgm:pt>
    <dgm:pt modelId="{F4776337-4969-1241-9D72-B7A76E03B9E9}" type="pres">
      <dgm:prSet presAssocID="{2E8CE8D8-AE39-4E60-B8E3-D1F65B3E1038}" presName="node" presStyleLbl="node1" presStyleIdx="3" presStyleCnt="6" custLinFactNeighborY="-4744">
        <dgm:presLayoutVars>
          <dgm:bulletEnabled val="1"/>
        </dgm:presLayoutVars>
      </dgm:prSet>
      <dgm:spPr/>
      <dgm:t>
        <a:bodyPr/>
        <a:lstStyle/>
        <a:p>
          <a:endParaRPr lang="en-US"/>
        </a:p>
      </dgm:t>
    </dgm:pt>
    <dgm:pt modelId="{9D9014D7-70C9-EA4A-ABF4-BC1D68562150}" type="pres">
      <dgm:prSet presAssocID="{42E73586-A711-465B-A99A-6219658D6134}" presName="sibTrans" presStyleCnt="0"/>
      <dgm:spPr/>
    </dgm:pt>
    <dgm:pt modelId="{2D920524-67AB-E141-9CFD-8C9E3D5BA340}" type="pres">
      <dgm:prSet presAssocID="{EC6E969F-AC7A-4ECB-A47C-A3FEE38C5565}" presName="node" presStyleLbl="node1" presStyleIdx="4" presStyleCnt="6">
        <dgm:presLayoutVars>
          <dgm:bulletEnabled val="1"/>
        </dgm:presLayoutVars>
      </dgm:prSet>
      <dgm:spPr/>
      <dgm:t>
        <a:bodyPr/>
        <a:lstStyle/>
        <a:p>
          <a:endParaRPr lang="en-US"/>
        </a:p>
      </dgm:t>
    </dgm:pt>
    <dgm:pt modelId="{37B930BF-2761-CD4E-813A-AEB9BF14268A}" type="pres">
      <dgm:prSet presAssocID="{D34F5A92-69CE-4649-85EA-DAA7130F6AFD}" presName="sibTrans" presStyleCnt="0"/>
      <dgm:spPr/>
    </dgm:pt>
    <dgm:pt modelId="{BE6B4503-3256-714A-8FDB-F5A932F4AA89}" type="pres">
      <dgm:prSet presAssocID="{D396FA43-53F3-44FB-9523-C9E958DBE532}" presName="node" presStyleLbl="node1" presStyleIdx="5" presStyleCnt="6">
        <dgm:presLayoutVars>
          <dgm:bulletEnabled val="1"/>
        </dgm:presLayoutVars>
      </dgm:prSet>
      <dgm:spPr/>
      <dgm:t>
        <a:bodyPr/>
        <a:lstStyle/>
        <a:p>
          <a:endParaRPr lang="en-US"/>
        </a:p>
      </dgm:t>
    </dgm:pt>
  </dgm:ptLst>
  <dgm:cxnLst>
    <dgm:cxn modelId="{06051C2F-85C2-4847-95EA-C3A06D9E5DDC}" type="presOf" srcId="{484F8C81-1ADE-4D58-BF52-A9333BB0D354}" destId="{4495969A-5B0A-3141-B609-D4390ED1CC98}" srcOrd="0" destOrd="0" presId="urn:microsoft.com/office/officeart/2005/8/layout/default"/>
    <dgm:cxn modelId="{CBD84C3D-724B-40D5-8A9E-0ACA60E3AEF0}" type="presOf" srcId="{D396FA43-53F3-44FB-9523-C9E958DBE532}" destId="{BE6B4503-3256-714A-8FDB-F5A932F4AA89}" srcOrd="0" destOrd="0" presId="urn:microsoft.com/office/officeart/2005/8/layout/default"/>
    <dgm:cxn modelId="{DABCEFBD-C3D7-47C4-82E8-AA3D530BADC6}" type="presOf" srcId="{2E8CE8D8-AE39-4E60-B8E3-D1F65B3E1038}" destId="{F4776337-4969-1241-9D72-B7A76E03B9E9}" srcOrd="0" destOrd="0" presId="urn:microsoft.com/office/officeart/2005/8/layout/default"/>
    <dgm:cxn modelId="{886C8C2B-FCE0-4145-AA6A-FA7F5AF6D9E5}" srcId="{9C06E777-E9BC-48D1-A30D-D0E48D16397C}" destId="{EC6E969F-AC7A-4ECB-A47C-A3FEE38C5565}" srcOrd="4" destOrd="0" parTransId="{8AF67AEE-16A8-4B53-8CF6-4DF447A2DFDA}" sibTransId="{D34F5A92-69CE-4649-85EA-DAA7130F6AFD}"/>
    <dgm:cxn modelId="{B7A392D4-0B28-4465-92C2-8FFD068A1736}" srcId="{9C06E777-E9BC-48D1-A30D-D0E48D16397C}" destId="{484F8C81-1ADE-4D58-BF52-A9333BB0D354}" srcOrd="1" destOrd="0" parTransId="{5286A9A6-8AAD-4372-A69D-D591E5212F59}" sibTransId="{56B02097-5C11-4821-8238-A0F3E40DC283}"/>
    <dgm:cxn modelId="{21ED9A4D-2050-4706-9AB8-D62918669144}" srcId="{9C06E777-E9BC-48D1-A30D-D0E48D16397C}" destId="{909B0C63-FD75-4FE9-914C-F174EC53C0BD}" srcOrd="2" destOrd="0" parTransId="{20C07B74-5BE0-4FCB-B54A-5CBDC44FBEA7}" sibTransId="{B3E6A14F-6DE7-4BB0-8824-31BBD5284860}"/>
    <dgm:cxn modelId="{3055762E-A5BB-49C5-BA1E-0EA70A56D56C}" type="presOf" srcId="{909B0C63-FD75-4FE9-914C-F174EC53C0BD}" destId="{17E9BA01-7E59-E446-80E8-B4CC940A78E2}" srcOrd="0" destOrd="0" presId="urn:microsoft.com/office/officeart/2005/8/layout/default"/>
    <dgm:cxn modelId="{C1EDA0FF-D6C0-4050-BC0A-DBCED89D5C8F}" type="presOf" srcId="{EC6E969F-AC7A-4ECB-A47C-A3FEE38C5565}" destId="{2D920524-67AB-E141-9CFD-8C9E3D5BA340}" srcOrd="0" destOrd="0" presId="urn:microsoft.com/office/officeart/2005/8/layout/default"/>
    <dgm:cxn modelId="{B3CC7C4D-2884-4C3F-84C6-98E97785F5D8}" type="presOf" srcId="{EFFDC089-D14E-48B1-8529-E7E67A7B1E10}" destId="{31B72E41-59D1-4044-8E56-06AF27DA7D37}" srcOrd="0" destOrd="0" presId="urn:microsoft.com/office/officeart/2005/8/layout/default"/>
    <dgm:cxn modelId="{4215297F-47B5-44E7-9DF9-4B7C185280BF}" type="presOf" srcId="{9C06E777-E9BC-48D1-A30D-D0E48D16397C}" destId="{3A87DEBA-F711-4E4F-AF1D-712922E0E3F9}" srcOrd="0" destOrd="0" presId="urn:microsoft.com/office/officeart/2005/8/layout/default"/>
    <dgm:cxn modelId="{796F1E8F-D283-4E1B-8A9E-DF105A7A0F15}" srcId="{9C06E777-E9BC-48D1-A30D-D0E48D16397C}" destId="{2E8CE8D8-AE39-4E60-B8E3-D1F65B3E1038}" srcOrd="3" destOrd="0" parTransId="{49CC5A59-BE55-4BFC-9D34-F230A3DFCC0C}" sibTransId="{42E73586-A711-465B-A99A-6219658D6134}"/>
    <dgm:cxn modelId="{3C111494-0929-4CDD-90FA-EB36C5BC579B}" srcId="{9C06E777-E9BC-48D1-A30D-D0E48D16397C}" destId="{EFFDC089-D14E-48B1-8529-E7E67A7B1E10}" srcOrd="0" destOrd="0" parTransId="{DABD83F9-D456-4010-82F8-28F976FE5A1A}" sibTransId="{9A82D529-455F-4477-87FD-776F0204BC8C}"/>
    <dgm:cxn modelId="{7686D510-A958-4A8C-B962-E63FA668C9C4}" srcId="{9C06E777-E9BC-48D1-A30D-D0E48D16397C}" destId="{D396FA43-53F3-44FB-9523-C9E958DBE532}" srcOrd="5" destOrd="0" parTransId="{D790C5C8-CFD2-480F-BFD5-D8B5F6A566C2}" sibTransId="{C3DED4DC-58EE-42F0-ADFF-DF8CE03CACCE}"/>
    <dgm:cxn modelId="{4F02CC37-CAEC-4FA3-A492-9BEC381B600A}" type="presParOf" srcId="{3A87DEBA-F711-4E4F-AF1D-712922E0E3F9}" destId="{31B72E41-59D1-4044-8E56-06AF27DA7D37}" srcOrd="0" destOrd="0" presId="urn:microsoft.com/office/officeart/2005/8/layout/default"/>
    <dgm:cxn modelId="{C6840526-73E2-4118-A0BD-FE64C42735CD}" type="presParOf" srcId="{3A87DEBA-F711-4E4F-AF1D-712922E0E3F9}" destId="{4588CC6A-CBA9-E540-935F-403192C5D880}" srcOrd="1" destOrd="0" presId="urn:microsoft.com/office/officeart/2005/8/layout/default"/>
    <dgm:cxn modelId="{E0AB9FB8-272A-4D0E-96FE-1A754096D015}" type="presParOf" srcId="{3A87DEBA-F711-4E4F-AF1D-712922E0E3F9}" destId="{4495969A-5B0A-3141-B609-D4390ED1CC98}" srcOrd="2" destOrd="0" presId="urn:microsoft.com/office/officeart/2005/8/layout/default"/>
    <dgm:cxn modelId="{8DD97431-A1B2-4883-AC9C-34578C19946F}" type="presParOf" srcId="{3A87DEBA-F711-4E4F-AF1D-712922E0E3F9}" destId="{1D8232DD-37C5-7541-ABDF-DCCCCA36E3CE}" srcOrd="3" destOrd="0" presId="urn:microsoft.com/office/officeart/2005/8/layout/default"/>
    <dgm:cxn modelId="{748A8B91-4AB2-4EEB-A305-6B3E0F465FAC}" type="presParOf" srcId="{3A87DEBA-F711-4E4F-AF1D-712922E0E3F9}" destId="{17E9BA01-7E59-E446-80E8-B4CC940A78E2}" srcOrd="4" destOrd="0" presId="urn:microsoft.com/office/officeart/2005/8/layout/default"/>
    <dgm:cxn modelId="{05B0DEA1-6D33-4572-9F23-0CF2B0A0C62D}" type="presParOf" srcId="{3A87DEBA-F711-4E4F-AF1D-712922E0E3F9}" destId="{1D892840-AF0F-6742-917F-47AD942E5F93}" srcOrd="5" destOrd="0" presId="urn:microsoft.com/office/officeart/2005/8/layout/default"/>
    <dgm:cxn modelId="{79565563-88A9-4ECC-9F6C-B47C88B94B32}" type="presParOf" srcId="{3A87DEBA-F711-4E4F-AF1D-712922E0E3F9}" destId="{F4776337-4969-1241-9D72-B7A76E03B9E9}" srcOrd="6" destOrd="0" presId="urn:microsoft.com/office/officeart/2005/8/layout/default"/>
    <dgm:cxn modelId="{E01FFE2B-3F94-488E-A3F2-EC91999CACD2}" type="presParOf" srcId="{3A87DEBA-F711-4E4F-AF1D-712922E0E3F9}" destId="{9D9014D7-70C9-EA4A-ABF4-BC1D68562150}" srcOrd="7" destOrd="0" presId="urn:microsoft.com/office/officeart/2005/8/layout/default"/>
    <dgm:cxn modelId="{A07B1517-620D-4BDE-A8F1-D28C102505A4}" type="presParOf" srcId="{3A87DEBA-F711-4E4F-AF1D-712922E0E3F9}" destId="{2D920524-67AB-E141-9CFD-8C9E3D5BA340}" srcOrd="8" destOrd="0" presId="urn:microsoft.com/office/officeart/2005/8/layout/default"/>
    <dgm:cxn modelId="{0908E093-B98C-4509-A76C-8603640B3519}" type="presParOf" srcId="{3A87DEBA-F711-4E4F-AF1D-712922E0E3F9}" destId="{37B930BF-2761-CD4E-813A-AEB9BF14268A}" srcOrd="9" destOrd="0" presId="urn:microsoft.com/office/officeart/2005/8/layout/default"/>
    <dgm:cxn modelId="{600F3C2B-0E4E-468B-9CEE-ADFFC062499D}" type="presParOf" srcId="{3A87DEBA-F711-4E4F-AF1D-712922E0E3F9}" destId="{BE6B4503-3256-714A-8FDB-F5A932F4AA8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06E777-E9BC-48D1-A30D-D0E48D16397C}"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EFFDC089-D14E-48B1-8529-E7E67A7B1E10}">
      <dgm:prSet/>
      <dgm:spPr/>
      <dgm:t>
        <a:bodyPr/>
        <a:lstStyle/>
        <a:p>
          <a:r>
            <a:rPr lang="en-US" dirty="0">
              <a:solidFill>
                <a:schemeClr val="tx1"/>
              </a:solidFill>
            </a:rPr>
            <a:t>Quality Improvement</a:t>
          </a:r>
        </a:p>
      </dgm:t>
    </dgm:pt>
    <dgm:pt modelId="{DABD83F9-D456-4010-82F8-28F976FE5A1A}" type="parTrans" cxnId="{3C111494-0929-4CDD-90FA-EB36C5BC579B}">
      <dgm:prSet/>
      <dgm:spPr/>
      <dgm:t>
        <a:bodyPr/>
        <a:lstStyle/>
        <a:p>
          <a:endParaRPr lang="en-US"/>
        </a:p>
      </dgm:t>
    </dgm:pt>
    <dgm:pt modelId="{9A82D529-455F-4477-87FD-776F0204BC8C}" type="sibTrans" cxnId="{3C111494-0929-4CDD-90FA-EB36C5BC579B}">
      <dgm:prSet/>
      <dgm:spPr/>
      <dgm:t>
        <a:bodyPr/>
        <a:lstStyle/>
        <a:p>
          <a:endParaRPr lang="en-US"/>
        </a:p>
      </dgm:t>
    </dgm:pt>
    <dgm:pt modelId="{484F8C81-1ADE-4D58-BF52-A9333BB0D354}">
      <dgm:prSet/>
      <dgm:spPr/>
      <dgm:t>
        <a:bodyPr/>
        <a:lstStyle/>
        <a:p>
          <a:r>
            <a:rPr lang="en-US" dirty="0">
              <a:solidFill>
                <a:schemeClr val="tx1"/>
              </a:solidFill>
            </a:rPr>
            <a:t>Research</a:t>
          </a:r>
          <a:r>
            <a:rPr lang="en-US" dirty="0"/>
            <a:t> </a:t>
          </a:r>
        </a:p>
      </dgm:t>
    </dgm:pt>
    <dgm:pt modelId="{5286A9A6-8AAD-4372-A69D-D591E5212F59}" type="parTrans" cxnId="{B7A392D4-0B28-4465-92C2-8FFD068A1736}">
      <dgm:prSet/>
      <dgm:spPr/>
      <dgm:t>
        <a:bodyPr/>
        <a:lstStyle/>
        <a:p>
          <a:endParaRPr lang="en-US"/>
        </a:p>
      </dgm:t>
    </dgm:pt>
    <dgm:pt modelId="{56B02097-5C11-4821-8238-A0F3E40DC283}" type="sibTrans" cxnId="{B7A392D4-0B28-4465-92C2-8FFD068A1736}">
      <dgm:prSet/>
      <dgm:spPr/>
      <dgm:t>
        <a:bodyPr/>
        <a:lstStyle/>
        <a:p>
          <a:endParaRPr lang="en-US"/>
        </a:p>
      </dgm:t>
    </dgm:pt>
    <dgm:pt modelId="{909B0C63-FD75-4FE9-914C-F174EC53C0BD}">
      <dgm:prSet/>
      <dgm:spPr/>
      <dgm:t>
        <a:bodyPr/>
        <a:lstStyle/>
        <a:p>
          <a:r>
            <a:rPr lang="en-US" dirty="0">
              <a:solidFill>
                <a:schemeClr val="tx1"/>
              </a:solidFill>
            </a:rPr>
            <a:t>Evidence-based Practice</a:t>
          </a:r>
        </a:p>
      </dgm:t>
    </dgm:pt>
    <dgm:pt modelId="{20C07B74-5BE0-4FCB-B54A-5CBDC44FBEA7}" type="parTrans" cxnId="{21ED9A4D-2050-4706-9AB8-D62918669144}">
      <dgm:prSet/>
      <dgm:spPr/>
      <dgm:t>
        <a:bodyPr/>
        <a:lstStyle/>
        <a:p>
          <a:endParaRPr lang="en-US"/>
        </a:p>
      </dgm:t>
    </dgm:pt>
    <dgm:pt modelId="{B3E6A14F-6DE7-4BB0-8824-31BBD5284860}" type="sibTrans" cxnId="{21ED9A4D-2050-4706-9AB8-D62918669144}">
      <dgm:prSet/>
      <dgm:spPr/>
      <dgm:t>
        <a:bodyPr/>
        <a:lstStyle/>
        <a:p>
          <a:endParaRPr lang="en-US"/>
        </a:p>
      </dgm:t>
    </dgm:pt>
    <dgm:pt modelId="{2E8CE8D8-AE39-4E60-B8E3-D1F65B3E1038}">
      <dgm:prSet/>
      <dgm:spPr/>
      <dgm:t>
        <a:bodyPr/>
        <a:lstStyle/>
        <a:p>
          <a:r>
            <a:rPr lang="en-US" dirty="0">
              <a:solidFill>
                <a:schemeClr val="tx1"/>
              </a:solidFill>
            </a:rPr>
            <a:t>Plan, Do, Study, Act (PDSA)</a:t>
          </a:r>
        </a:p>
      </dgm:t>
    </dgm:pt>
    <dgm:pt modelId="{49CC5A59-BE55-4BFC-9D34-F230A3DFCC0C}" type="parTrans" cxnId="{796F1E8F-D283-4E1B-8A9E-DF105A7A0F15}">
      <dgm:prSet/>
      <dgm:spPr/>
      <dgm:t>
        <a:bodyPr/>
        <a:lstStyle/>
        <a:p>
          <a:endParaRPr lang="en-US"/>
        </a:p>
      </dgm:t>
    </dgm:pt>
    <dgm:pt modelId="{42E73586-A711-465B-A99A-6219658D6134}" type="sibTrans" cxnId="{796F1E8F-D283-4E1B-8A9E-DF105A7A0F15}">
      <dgm:prSet/>
      <dgm:spPr/>
      <dgm:t>
        <a:bodyPr/>
        <a:lstStyle/>
        <a:p>
          <a:endParaRPr lang="en-US"/>
        </a:p>
      </dgm:t>
    </dgm:pt>
    <dgm:pt modelId="{EC6E969F-AC7A-4ECB-A47C-A3FEE38C5565}">
      <dgm:prSet/>
      <dgm:spPr/>
      <dgm:t>
        <a:bodyPr/>
        <a:lstStyle/>
        <a:p>
          <a:r>
            <a:rPr lang="en-US" dirty="0">
              <a:solidFill>
                <a:schemeClr val="tx1"/>
              </a:solidFill>
            </a:rPr>
            <a:t>Rigorous Scientific Process</a:t>
          </a:r>
        </a:p>
      </dgm:t>
    </dgm:pt>
    <dgm:pt modelId="{8AF67AEE-16A8-4B53-8CF6-4DF447A2DFDA}" type="parTrans" cxnId="{886C8C2B-FCE0-4145-AA6A-FA7F5AF6D9E5}">
      <dgm:prSet/>
      <dgm:spPr/>
      <dgm:t>
        <a:bodyPr/>
        <a:lstStyle/>
        <a:p>
          <a:endParaRPr lang="en-US"/>
        </a:p>
      </dgm:t>
    </dgm:pt>
    <dgm:pt modelId="{D34F5A92-69CE-4649-85EA-DAA7130F6AFD}" type="sibTrans" cxnId="{886C8C2B-FCE0-4145-AA6A-FA7F5AF6D9E5}">
      <dgm:prSet/>
      <dgm:spPr/>
      <dgm:t>
        <a:bodyPr/>
        <a:lstStyle/>
        <a:p>
          <a:endParaRPr lang="en-US"/>
        </a:p>
      </dgm:t>
    </dgm:pt>
    <dgm:pt modelId="{D396FA43-53F3-44FB-9523-C9E958DBE532}">
      <dgm:prSet/>
      <dgm:spPr/>
      <dgm:t>
        <a:bodyPr/>
        <a:lstStyle/>
        <a:p>
          <a:r>
            <a:rPr lang="en-US" dirty="0">
              <a:solidFill>
                <a:schemeClr val="tx1"/>
              </a:solidFill>
            </a:rPr>
            <a:t>Practice question, evidence, Translate(PET)</a:t>
          </a:r>
        </a:p>
      </dgm:t>
    </dgm:pt>
    <dgm:pt modelId="{D790C5C8-CFD2-480F-BFD5-D8B5F6A566C2}" type="parTrans" cxnId="{7686D510-A958-4A8C-B962-E63FA668C9C4}">
      <dgm:prSet/>
      <dgm:spPr/>
      <dgm:t>
        <a:bodyPr/>
        <a:lstStyle/>
        <a:p>
          <a:endParaRPr lang="en-US"/>
        </a:p>
      </dgm:t>
    </dgm:pt>
    <dgm:pt modelId="{C3DED4DC-58EE-42F0-ADFF-DF8CE03CACCE}" type="sibTrans" cxnId="{7686D510-A958-4A8C-B962-E63FA668C9C4}">
      <dgm:prSet/>
      <dgm:spPr/>
      <dgm:t>
        <a:bodyPr/>
        <a:lstStyle/>
        <a:p>
          <a:endParaRPr lang="en-US"/>
        </a:p>
      </dgm:t>
    </dgm:pt>
    <dgm:pt modelId="{3A87DEBA-F711-4E4F-AF1D-712922E0E3F9}" type="pres">
      <dgm:prSet presAssocID="{9C06E777-E9BC-48D1-A30D-D0E48D16397C}" presName="diagram" presStyleCnt="0">
        <dgm:presLayoutVars>
          <dgm:dir/>
          <dgm:resizeHandles val="exact"/>
        </dgm:presLayoutVars>
      </dgm:prSet>
      <dgm:spPr/>
      <dgm:t>
        <a:bodyPr/>
        <a:lstStyle/>
        <a:p>
          <a:endParaRPr lang="en-US"/>
        </a:p>
      </dgm:t>
    </dgm:pt>
    <dgm:pt modelId="{31B72E41-59D1-4044-8E56-06AF27DA7D37}" type="pres">
      <dgm:prSet presAssocID="{EFFDC089-D14E-48B1-8529-E7E67A7B1E10}" presName="node" presStyleLbl="node1" presStyleIdx="0" presStyleCnt="6">
        <dgm:presLayoutVars>
          <dgm:bulletEnabled val="1"/>
        </dgm:presLayoutVars>
      </dgm:prSet>
      <dgm:spPr/>
      <dgm:t>
        <a:bodyPr/>
        <a:lstStyle/>
        <a:p>
          <a:endParaRPr lang="en-US"/>
        </a:p>
      </dgm:t>
    </dgm:pt>
    <dgm:pt modelId="{4588CC6A-CBA9-E540-935F-403192C5D880}" type="pres">
      <dgm:prSet presAssocID="{9A82D529-455F-4477-87FD-776F0204BC8C}" presName="sibTrans" presStyleCnt="0"/>
      <dgm:spPr/>
    </dgm:pt>
    <dgm:pt modelId="{4495969A-5B0A-3141-B609-D4390ED1CC98}" type="pres">
      <dgm:prSet presAssocID="{484F8C81-1ADE-4D58-BF52-A9333BB0D354}" presName="node" presStyleLbl="node1" presStyleIdx="1" presStyleCnt="6">
        <dgm:presLayoutVars>
          <dgm:bulletEnabled val="1"/>
        </dgm:presLayoutVars>
      </dgm:prSet>
      <dgm:spPr/>
      <dgm:t>
        <a:bodyPr/>
        <a:lstStyle/>
        <a:p>
          <a:endParaRPr lang="en-US"/>
        </a:p>
      </dgm:t>
    </dgm:pt>
    <dgm:pt modelId="{1D8232DD-37C5-7541-ABDF-DCCCCA36E3CE}" type="pres">
      <dgm:prSet presAssocID="{56B02097-5C11-4821-8238-A0F3E40DC283}" presName="sibTrans" presStyleCnt="0"/>
      <dgm:spPr/>
    </dgm:pt>
    <dgm:pt modelId="{17E9BA01-7E59-E446-80E8-B4CC940A78E2}" type="pres">
      <dgm:prSet presAssocID="{909B0C63-FD75-4FE9-914C-F174EC53C0BD}" presName="node" presStyleLbl="node1" presStyleIdx="2" presStyleCnt="6">
        <dgm:presLayoutVars>
          <dgm:bulletEnabled val="1"/>
        </dgm:presLayoutVars>
      </dgm:prSet>
      <dgm:spPr/>
      <dgm:t>
        <a:bodyPr/>
        <a:lstStyle/>
        <a:p>
          <a:endParaRPr lang="en-US"/>
        </a:p>
      </dgm:t>
    </dgm:pt>
    <dgm:pt modelId="{1D892840-AF0F-6742-917F-47AD942E5F93}" type="pres">
      <dgm:prSet presAssocID="{B3E6A14F-6DE7-4BB0-8824-31BBD5284860}" presName="sibTrans" presStyleCnt="0"/>
      <dgm:spPr/>
    </dgm:pt>
    <dgm:pt modelId="{F4776337-4969-1241-9D72-B7A76E03B9E9}" type="pres">
      <dgm:prSet presAssocID="{2E8CE8D8-AE39-4E60-B8E3-D1F65B3E1038}" presName="node" presStyleLbl="node1" presStyleIdx="3" presStyleCnt="6">
        <dgm:presLayoutVars>
          <dgm:bulletEnabled val="1"/>
        </dgm:presLayoutVars>
      </dgm:prSet>
      <dgm:spPr/>
      <dgm:t>
        <a:bodyPr/>
        <a:lstStyle/>
        <a:p>
          <a:endParaRPr lang="en-US"/>
        </a:p>
      </dgm:t>
    </dgm:pt>
    <dgm:pt modelId="{9D9014D7-70C9-EA4A-ABF4-BC1D68562150}" type="pres">
      <dgm:prSet presAssocID="{42E73586-A711-465B-A99A-6219658D6134}" presName="sibTrans" presStyleCnt="0"/>
      <dgm:spPr/>
    </dgm:pt>
    <dgm:pt modelId="{2D920524-67AB-E141-9CFD-8C9E3D5BA340}" type="pres">
      <dgm:prSet presAssocID="{EC6E969F-AC7A-4ECB-A47C-A3FEE38C5565}" presName="node" presStyleLbl="node1" presStyleIdx="4" presStyleCnt="6">
        <dgm:presLayoutVars>
          <dgm:bulletEnabled val="1"/>
        </dgm:presLayoutVars>
      </dgm:prSet>
      <dgm:spPr/>
      <dgm:t>
        <a:bodyPr/>
        <a:lstStyle/>
        <a:p>
          <a:endParaRPr lang="en-US"/>
        </a:p>
      </dgm:t>
    </dgm:pt>
    <dgm:pt modelId="{37B930BF-2761-CD4E-813A-AEB9BF14268A}" type="pres">
      <dgm:prSet presAssocID="{D34F5A92-69CE-4649-85EA-DAA7130F6AFD}" presName="sibTrans" presStyleCnt="0"/>
      <dgm:spPr/>
    </dgm:pt>
    <dgm:pt modelId="{BE6B4503-3256-714A-8FDB-F5A932F4AA89}" type="pres">
      <dgm:prSet presAssocID="{D396FA43-53F3-44FB-9523-C9E958DBE532}" presName="node" presStyleLbl="node1" presStyleIdx="5" presStyleCnt="6">
        <dgm:presLayoutVars>
          <dgm:bulletEnabled val="1"/>
        </dgm:presLayoutVars>
      </dgm:prSet>
      <dgm:spPr/>
      <dgm:t>
        <a:bodyPr/>
        <a:lstStyle/>
        <a:p>
          <a:endParaRPr lang="en-US"/>
        </a:p>
      </dgm:t>
    </dgm:pt>
  </dgm:ptLst>
  <dgm:cxnLst>
    <dgm:cxn modelId="{886C8C2B-FCE0-4145-AA6A-FA7F5AF6D9E5}" srcId="{9C06E777-E9BC-48D1-A30D-D0E48D16397C}" destId="{EC6E969F-AC7A-4ECB-A47C-A3FEE38C5565}" srcOrd="4" destOrd="0" parTransId="{8AF67AEE-16A8-4B53-8CF6-4DF447A2DFDA}" sibTransId="{D34F5A92-69CE-4649-85EA-DAA7130F6AFD}"/>
    <dgm:cxn modelId="{B7A392D4-0B28-4465-92C2-8FFD068A1736}" srcId="{9C06E777-E9BC-48D1-A30D-D0E48D16397C}" destId="{484F8C81-1ADE-4D58-BF52-A9333BB0D354}" srcOrd="1" destOrd="0" parTransId="{5286A9A6-8AAD-4372-A69D-D591E5212F59}" sibTransId="{56B02097-5C11-4821-8238-A0F3E40DC283}"/>
    <dgm:cxn modelId="{DFC4A793-6CDD-4589-9E50-D2D5D1F3C755}" type="presOf" srcId="{D396FA43-53F3-44FB-9523-C9E958DBE532}" destId="{BE6B4503-3256-714A-8FDB-F5A932F4AA89}" srcOrd="0" destOrd="0" presId="urn:microsoft.com/office/officeart/2005/8/layout/default"/>
    <dgm:cxn modelId="{95FBDB7F-36B2-4B36-AC6F-0D7F5D282772}" type="presOf" srcId="{484F8C81-1ADE-4D58-BF52-A9333BB0D354}" destId="{4495969A-5B0A-3141-B609-D4390ED1CC98}" srcOrd="0" destOrd="0" presId="urn:microsoft.com/office/officeart/2005/8/layout/default"/>
    <dgm:cxn modelId="{21ED9A4D-2050-4706-9AB8-D62918669144}" srcId="{9C06E777-E9BC-48D1-A30D-D0E48D16397C}" destId="{909B0C63-FD75-4FE9-914C-F174EC53C0BD}" srcOrd="2" destOrd="0" parTransId="{20C07B74-5BE0-4FCB-B54A-5CBDC44FBEA7}" sibTransId="{B3E6A14F-6DE7-4BB0-8824-31BBD5284860}"/>
    <dgm:cxn modelId="{E8FB85A1-7385-4174-8E74-40D6CD695AB3}" type="presOf" srcId="{909B0C63-FD75-4FE9-914C-F174EC53C0BD}" destId="{17E9BA01-7E59-E446-80E8-B4CC940A78E2}" srcOrd="0" destOrd="0" presId="urn:microsoft.com/office/officeart/2005/8/layout/default"/>
    <dgm:cxn modelId="{796F1E8F-D283-4E1B-8A9E-DF105A7A0F15}" srcId="{9C06E777-E9BC-48D1-A30D-D0E48D16397C}" destId="{2E8CE8D8-AE39-4E60-B8E3-D1F65B3E1038}" srcOrd="3" destOrd="0" parTransId="{49CC5A59-BE55-4BFC-9D34-F230A3DFCC0C}" sibTransId="{42E73586-A711-465B-A99A-6219658D6134}"/>
    <dgm:cxn modelId="{A9DA2BA8-196B-4B11-B9F5-C2413BCAF6E2}" type="presOf" srcId="{EFFDC089-D14E-48B1-8529-E7E67A7B1E10}" destId="{31B72E41-59D1-4044-8E56-06AF27DA7D37}" srcOrd="0" destOrd="0" presId="urn:microsoft.com/office/officeart/2005/8/layout/default"/>
    <dgm:cxn modelId="{8C5F070C-6139-4F0F-A751-14A398B88BD3}" type="presOf" srcId="{9C06E777-E9BC-48D1-A30D-D0E48D16397C}" destId="{3A87DEBA-F711-4E4F-AF1D-712922E0E3F9}" srcOrd="0" destOrd="0" presId="urn:microsoft.com/office/officeart/2005/8/layout/default"/>
    <dgm:cxn modelId="{0A62406B-EBE2-4CA6-B7C9-DC6092F05147}" type="presOf" srcId="{EC6E969F-AC7A-4ECB-A47C-A3FEE38C5565}" destId="{2D920524-67AB-E141-9CFD-8C9E3D5BA340}" srcOrd="0" destOrd="0" presId="urn:microsoft.com/office/officeart/2005/8/layout/default"/>
    <dgm:cxn modelId="{3830F736-AAC0-4D16-A3E6-C4E04A370F32}" type="presOf" srcId="{2E8CE8D8-AE39-4E60-B8E3-D1F65B3E1038}" destId="{F4776337-4969-1241-9D72-B7A76E03B9E9}" srcOrd="0" destOrd="0" presId="urn:microsoft.com/office/officeart/2005/8/layout/default"/>
    <dgm:cxn modelId="{3C111494-0929-4CDD-90FA-EB36C5BC579B}" srcId="{9C06E777-E9BC-48D1-A30D-D0E48D16397C}" destId="{EFFDC089-D14E-48B1-8529-E7E67A7B1E10}" srcOrd="0" destOrd="0" parTransId="{DABD83F9-D456-4010-82F8-28F976FE5A1A}" sibTransId="{9A82D529-455F-4477-87FD-776F0204BC8C}"/>
    <dgm:cxn modelId="{7686D510-A958-4A8C-B962-E63FA668C9C4}" srcId="{9C06E777-E9BC-48D1-A30D-D0E48D16397C}" destId="{D396FA43-53F3-44FB-9523-C9E958DBE532}" srcOrd="5" destOrd="0" parTransId="{D790C5C8-CFD2-480F-BFD5-D8B5F6A566C2}" sibTransId="{C3DED4DC-58EE-42F0-ADFF-DF8CE03CACCE}"/>
    <dgm:cxn modelId="{52111884-6AC1-4F93-8D3F-4A99C5D0CEA8}" type="presParOf" srcId="{3A87DEBA-F711-4E4F-AF1D-712922E0E3F9}" destId="{31B72E41-59D1-4044-8E56-06AF27DA7D37}" srcOrd="0" destOrd="0" presId="urn:microsoft.com/office/officeart/2005/8/layout/default"/>
    <dgm:cxn modelId="{0FA3BA09-F16B-4FC2-8B44-018FF61CC8C9}" type="presParOf" srcId="{3A87DEBA-F711-4E4F-AF1D-712922E0E3F9}" destId="{4588CC6A-CBA9-E540-935F-403192C5D880}" srcOrd="1" destOrd="0" presId="urn:microsoft.com/office/officeart/2005/8/layout/default"/>
    <dgm:cxn modelId="{C9F20082-8AA6-4008-899A-62FEF81B4902}" type="presParOf" srcId="{3A87DEBA-F711-4E4F-AF1D-712922E0E3F9}" destId="{4495969A-5B0A-3141-B609-D4390ED1CC98}" srcOrd="2" destOrd="0" presId="urn:microsoft.com/office/officeart/2005/8/layout/default"/>
    <dgm:cxn modelId="{26E9868A-A43E-422C-B5DF-FE222CA24FA3}" type="presParOf" srcId="{3A87DEBA-F711-4E4F-AF1D-712922E0E3F9}" destId="{1D8232DD-37C5-7541-ABDF-DCCCCA36E3CE}" srcOrd="3" destOrd="0" presId="urn:microsoft.com/office/officeart/2005/8/layout/default"/>
    <dgm:cxn modelId="{FEA227A9-F0D3-43F5-AB1F-07F4B6BCC3E0}" type="presParOf" srcId="{3A87DEBA-F711-4E4F-AF1D-712922E0E3F9}" destId="{17E9BA01-7E59-E446-80E8-B4CC940A78E2}" srcOrd="4" destOrd="0" presId="urn:microsoft.com/office/officeart/2005/8/layout/default"/>
    <dgm:cxn modelId="{502FC999-4536-49F1-B162-B6569B39E9D7}" type="presParOf" srcId="{3A87DEBA-F711-4E4F-AF1D-712922E0E3F9}" destId="{1D892840-AF0F-6742-917F-47AD942E5F93}" srcOrd="5" destOrd="0" presId="urn:microsoft.com/office/officeart/2005/8/layout/default"/>
    <dgm:cxn modelId="{3ED14617-6C90-4982-B9E7-FF3CE80FFE58}" type="presParOf" srcId="{3A87DEBA-F711-4E4F-AF1D-712922E0E3F9}" destId="{F4776337-4969-1241-9D72-B7A76E03B9E9}" srcOrd="6" destOrd="0" presId="urn:microsoft.com/office/officeart/2005/8/layout/default"/>
    <dgm:cxn modelId="{358EECF4-14EE-4E51-BED5-2A69ABBD9A80}" type="presParOf" srcId="{3A87DEBA-F711-4E4F-AF1D-712922E0E3F9}" destId="{9D9014D7-70C9-EA4A-ABF4-BC1D68562150}" srcOrd="7" destOrd="0" presId="urn:microsoft.com/office/officeart/2005/8/layout/default"/>
    <dgm:cxn modelId="{613C1FF3-602C-440E-936E-609973EEC6AF}" type="presParOf" srcId="{3A87DEBA-F711-4E4F-AF1D-712922E0E3F9}" destId="{2D920524-67AB-E141-9CFD-8C9E3D5BA340}" srcOrd="8" destOrd="0" presId="urn:microsoft.com/office/officeart/2005/8/layout/default"/>
    <dgm:cxn modelId="{1D93B04E-FE8C-4B14-8EB7-C4F601A54502}" type="presParOf" srcId="{3A87DEBA-F711-4E4F-AF1D-712922E0E3F9}" destId="{37B930BF-2761-CD4E-813A-AEB9BF14268A}" srcOrd="9" destOrd="0" presId="urn:microsoft.com/office/officeart/2005/8/layout/default"/>
    <dgm:cxn modelId="{3216E042-F7E4-435B-82EB-3BDE3A9E567B}" type="presParOf" srcId="{3A87DEBA-F711-4E4F-AF1D-712922E0E3F9}" destId="{BE6B4503-3256-714A-8FDB-F5A932F4AA8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06E777-E9BC-48D1-A30D-D0E48D16397C}" type="doc">
      <dgm:prSet loTypeId="urn:microsoft.com/office/officeart/2005/8/layout/chevron2" loCatId="list" qsTypeId="urn:microsoft.com/office/officeart/2005/8/quickstyle/simple2" qsCatId="simple" csTypeId="urn:microsoft.com/office/officeart/2005/8/colors/colorful2" csCatId="colorful" phldr="1"/>
      <dgm:spPr/>
      <dgm:t>
        <a:bodyPr/>
        <a:lstStyle/>
        <a:p>
          <a:endParaRPr lang="en-US"/>
        </a:p>
      </dgm:t>
    </dgm:pt>
    <dgm:pt modelId="{9C6B1DBE-A11E-4101-A158-84D5AF4F71D4}">
      <dgm:prSet/>
      <dgm:spPr/>
      <dgm:t>
        <a:bodyPr/>
        <a:lstStyle/>
        <a:p>
          <a:endParaRPr lang="en-US" dirty="0"/>
        </a:p>
      </dgm:t>
    </dgm:pt>
    <dgm:pt modelId="{955141F9-C3B3-40F7-B04F-7E7B1B56E07B}" type="parTrans" cxnId="{397AFB95-E568-4F4C-87B6-C25DA0B0A6B1}">
      <dgm:prSet/>
      <dgm:spPr/>
      <dgm:t>
        <a:bodyPr/>
        <a:lstStyle/>
        <a:p>
          <a:endParaRPr lang="en-US"/>
        </a:p>
      </dgm:t>
    </dgm:pt>
    <dgm:pt modelId="{6945B32A-BD7E-49FA-B83C-642B3703D6F4}" type="sibTrans" cxnId="{397AFB95-E568-4F4C-87B6-C25DA0B0A6B1}">
      <dgm:prSet/>
      <dgm:spPr/>
      <dgm:t>
        <a:bodyPr/>
        <a:lstStyle/>
        <a:p>
          <a:endParaRPr lang="en-US"/>
        </a:p>
      </dgm:t>
    </dgm:pt>
    <dgm:pt modelId="{99D0575A-3A08-43D1-A9D9-1DB880AE062C}">
      <dgm:prSet/>
      <dgm:spPr/>
      <dgm:t>
        <a:bodyPr/>
        <a:lstStyle/>
        <a:p>
          <a:endParaRPr lang="en-US" dirty="0"/>
        </a:p>
      </dgm:t>
    </dgm:pt>
    <dgm:pt modelId="{97DA4853-54A9-4C39-AAF8-1D1F2B81A542}" type="sibTrans" cxnId="{19535C4D-0EE5-4859-B35A-A748D70F5FBA}">
      <dgm:prSet/>
      <dgm:spPr/>
      <dgm:t>
        <a:bodyPr/>
        <a:lstStyle/>
        <a:p>
          <a:endParaRPr lang="en-US"/>
        </a:p>
      </dgm:t>
    </dgm:pt>
    <dgm:pt modelId="{8E87348E-1D68-4099-85CF-C81C6E3A9AC1}" type="parTrans" cxnId="{19535C4D-0EE5-4859-B35A-A748D70F5FBA}">
      <dgm:prSet/>
      <dgm:spPr/>
      <dgm:t>
        <a:bodyPr/>
        <a:lstStyle/>
        <a:p>
          <a:endParaRPr lang="en-US"/>
        </a:p>
      </dgm:t>
    </dgm:pt>
    <dgm:pt modelId="{0DBDC5CF-07D2-44FF-A901-885439543E82}">
      <dgm:prSet/>
      <dgm:spPr/>
      <dgm:t>
        <a:bodyPr/>
        <a:lstStyle/>
        <a:p>
          <a:r>
            <a:rPr lang="en-US" dirty="0"/>
            <a:t>Practice:1-6 team identify stakeholders, develop PICO(T) question, identify leader and schedule time frame</a:t>
          </a:r>
        </a:p>
      </dgm:t>
    </dgm:pt>
    <dgm:pt modelId="{06AD2EFC-2343-418C-BF81-24AE8F73ECF0}" type="sibTrans" cxnId="{0D496BCD-129B-40D0-A571-76AFA94E5E94}">
      <dgm:prSet/>
      <dgm:spPr/>
      <dgm:t>
        <a:bodyPr/>
        <a:lstStyle/>
        <a:p>
          <a:endParaRPr lang="en-US"/>
        </a:p>
      </dgm:t>
    </dgm:pt>
    <dgm:pt modelId="{2DEE1F4B-A3E4-4BC5-B52B-C1B7B9A226CA}" type="parTrans" cxnId="{0D496BCD-129B-40D0-A571-76AFA94E5E94}">
      <dgm:prSet/>
      <dgm:spPr/>
      <dgm:t>
        <a:bodyPr/>
        <a:lstStyle/>
        <a:p>
          <a:endParaRPr lang="en-US"/>
        </a:p>
      </dgm:t>
    </dgm:pt>
    <dgm:pt modelId="{8AB8C12F-F39F-4259-B10D-259DC6A09D70}">
      <dgm:prSet/>
      <dgm:spPr/>
      <dgm:t>
        <a:bodyPr/>
        <a:lstStyle/>
        <a:p>
          <a:endParaRPr lang="en-US" dirty="0"/>
        </a:p>
      </dgm:t>
    </dgm:pt>
    <dgm:pt modelId="{196E45A3-5279-4214-995D-1AD941871A76}" type="parTrans" cxnId="{59D12584-BD71-40FB-872B-906CACF6C3DE}">
      <dgm:prSet/>
      <dgm:spPr/>
      <dgm:t>
        <a:bodyPr/>
        <a:lstStyle/>
        <a:p>
          <a:endParaRPr lang="en-US"/>
        </a:p>
      </dgm:t>
    </dgm:pt>
    <dgm:pt modelId="{107C820A-336B-4280-8516-00EE91E664F6}" type="sibTrans" cxnId="{59D12584-BD71-40FB-872B-906CACF6C3DE}">
      <dgm:prSet/>
      <dgm:spPr/>
      <dgm:t>
        <a:bodyPr/>
        <a:lstStyle/>
        <a:p>
          <a:endParaRPr lang="en-US"/>
        </a:p>
      </dgm:t>
    </dgm:pt>
    <dgm:pt modelId="{48E02EA6-E83E-475C-B5D6-2434B20C0345}">
      <dgm:prSet/>
      <dgm:spPr/>
      <dgm:t>
        <a:bodyPr/>
        <a:lstStyle/>
        <a:p>
          <a:r>
            <a:rPr lang="en-US" dirty="0"/>
            <a:t>Evidence: 7-11research for evidence, appraise and synthesize best evidence available. Make practice change recommendations based on evidence  </a:t>
          </a:r>
        </a:p>
      </dgm:t>
    </dgm:pt>
    <dgm:pt modelId="{BDCA57D2-FCB4-4F35-BC25-9B03E1868776}" type="parTrans" cxnId="{371A889F-793D-4654-ADCA-2FFC394BC833}">
      <dgm:prSet/>
      <dgm:spPr/>
      <dgm:t>
        <a:bodyPr/>
        <a:lstStyle/>
        <a:p>
          <a:endParaRPr lang="en-US"/>
        </a:p>
      </dgm:t>
    </dgm:pt>
    <dgm:pt modelId="{7959AE45-5C97-46F2-ABB1-4C6CA2EC00EC}" type="sibTrans" cxnId="{371A889F-793D-4654-ADCA-2FFC394BC833}">
      <dgm:prSet/>
      <dgm:spPr/>
      <dgm:t>
        <a:bodyPr/>
        <a:lstStyle/>
        <a:p>
          <a:endParaRPr lang="en-US"/>
        </a:p>
      </dgm:t>
    </dgm:pt>
    <dgm:pt modelId="{F1F4A7D9-4D7F-47C1-9CC5-D5822E77AA41}">
      <dgm:prSet/>
      <dgm:spPr/>
      <dgm:t>
        <a:bodyPr/>
        <a:lstStyle/>
        <a:p>
          <a:r>
            <a:rPr lang="en-US" dirty="0"/>
            <a:t>Translation:12-19 translation. Is the proposed </a:t>
          </a:r>
          <a:r>
            <a:rPr lang="en-US" dirty="0" smtClean="0"/>
            <a:t>change </a:t>
          </a:r>
          <a:r>
            <a:rPr lang="en-US" dirty="0"/>
            <a:t>feasible, </a:t>
          </a:r>
          <a:r>
            <a:rPr lang="en-US" dirty="0" smtClean="0"/>
            <a:t>is it </a:t>
          </a:r>
          <a:r>
            <a:rPr lang="en-US" dirty="0"/>
            <a:t>a good fit for the chosen area? Are resources available?</a:t>
          </a:r>
        </a:p>
      </dgm:t>
    </dgm:pt>
    <dgm:pt modelId="{24D6FAE2-F0DF-4FFD-B54D-936DB997DE0D}" type="parTrans" cxnId="{9D182B58-7817-4F09-89CB-7668E63136E9}">
      <dgm:prSet/>
      <dgm:spPr/>
      <dgm:t>
        <a:bodyPr/>
        <a:lstStyle/>
        <a:p>
          <a:endParaRPr lang="en-US"/>
        </a:p>
      </dgm:t>
    </dgm:pt>
    <dgm:pt modelId="{097C65C3-C2D7-48BA-9F3C-31A8AAF80C7D}" type="sibTrans" cxnId="{9D182B58-7817-4F09-89CB-7668E63136E9}">
      <dgm:prSet/>
      <dgm:spPr/>
      <dgm:t>
        <a:bodyPr/>
        <a:lstStyle/>
        <a:p>
          <a:endParaRPr lang="en-US"/>
        </a:p>
      </dgm:t>
    </dgm:pt>
    <dgm:pt modelId="{0B83DC3D-6762-43C7-AF50-A3FE35511B4B}" type="pres">
      <dgm:prSet presAssocID="{9C06E777-E9BC-48D1-A30D-D0E48D16397C}" presName="linearFlow" presStyleCnt="0">
        <dgm:presLayoutVars>
          <dgm:dir/>
          <dgm:animLvl val="lvl"/>
          <dgm:resizeHandles val="exact"/>
        </dgm:presLayoutVars>
      </dgm:prSet>
      <dgm:spPr/>
      <dgm:t>
        <a:bodyPr/>
        <a:lstStyle/>
        <a:p>
          <a:endParaRPr lang="en-US"/>
        </a:p>
      </dgm:t>
    </dgm:pt>
    <dgm:pt modelId="{5496A9C5-0E26-477C-9530-DB36B8037CE1}" type="pres">
      <dgm:prSet presAssocID="{99D0575A-3A08-43D1-A9D9-1DB880AE062C}" presName="composite" presStyleCnt="0"/>
      <dgm:spPr/>
    </dgm:pt>
    <dgm:pt modelId="{DF4EB3E7-790F-4B7F-A98D-3E39D03A03E9}" type="pres">
      <dgm:prSet presAssocID="{99D0575A-3A08-43D1-A9D9-1DB880AE062C}" presName="parentText" presStyleLbl="alignNode1" presStyleIdx="0" presStyleCnt="3">
        <dgm:presLayoutVars>
          <dgm:chMax val="1"/>
          <dgm:bulletEnabled val="1"/>
        </dgm:presLayoutVars>
      </dgm:prSet>
      <dgm:spPr/>
      <dgm:t>
        <a:bodyPr/>
        <a:lstStyle/>
        <a:p>
          <a:endParaRPr lang="en-US"/>
        </a:p>
      </dgm:t>
    </dgm:pt>
    <dgm:pt modelId="{EAC154D4-5A8F-43BE-8124-6CC622D90EEC}" type="pres">
      <dgm:prSet presAssocID="{99D0575A-3A08-43D1-A9D9-1DB880AE062C}" presName="descendantText" presStyleLbl="alignAcc1" presStyleIdx="0" presStyleCnt="3">
        <dgm:presLayoutVars>
          <dgm:bulletEnabled val="1"/>
        </dgm:presLayoutVars>
      </dgm:prSet>
      <dgm:spPr/>
      <dgm:t>
        <a:bodyPr/>
        <a:lstStyle/>
        <a:p>
          <a:endParaRPr lang="en-US"/>
        </a:p>
      </dgm:t>
    </dgm:pt>
    <dgm:pt modelId="{7E22D8F0-4B9A-48BF-A3A2-6A7D757CF3AA}" type="pres">
      <dgm:prSet presAssocID="{97DA4853-54A9-4C39-AAF8-1D1F2B81A542}" presName="sp" presStyleCnt="0"/>
      <dgm:spPr/>
    </dgm:pt>
    <dgm:pt modelId="{EE874008-2636-4AAA-BC3D-E71126E90543}" type="pres">
      <dgm:prSet presAssocID="{8AB8C12F-F39F-4259-B10D-259DC6A09D70}" presName="composite" presStyleCnt="0"/>
      <dgm:spPr/>
    </dgm:pt>
    <dgm:pt modelId="{96479858-5156-4715-B5D9-E98B3C2C6545}" type="pres">
      <dgm:prSet presAssocID="{8AB8C12F-F39F-4259-B10D-259DC6A09D70}" presName="parentText" presStyleLbl="alignNode1" presStyleIdx="1" presStyleCnt="3">
        <dgm:presLayoutVars>
          <dgm:chMax val="1"/>
          <dgm:bulletEnabled val="1"/>
        </dgm:presLayoutVars>
      </dgm:prSet>
      <dgm:spPr/>
      <dgm:t>
        <a:bodyPr/>
        <a:lstStyle/>
        <a:p>
          <a:endParaRPr lang="en-US"/>
        </a:p>
      </dgm:t>
    </dgm:pt>
    <dgm:pt modelId="{3FAB4552-EF91-471F-9E5B-73F090D78C3F}" type="pres">
      <dgm:prSet presAssocID="{8AB8C12F-F39F-4259-B10D-259DC6A09D70}" presName="descendantText" presStyleLbl="alignAcc1" presStyleIdx="1" presStyleCnt="3">
        <dgm:presLayoutVars>
          <dgm:bulletEnabled val="1"/>
        </dgm:presLayoutVars>
      </dgm:prSet>
      <dgm:spPr/>
      <dgm:t>
        <a:bodyPr/>
        <a:lstStyle/>
        <a:p>
          <a:endParaRPr lang="en-US"/>
        </a:p>
      </dgm:t>
    </dgm:pt>
    <dgm:pt modelId="{04426711-C5CE-4479-8191-44F182CADC62}" type="pres">
      <dgm:prSet presAssocID="{107C820A-336B-4280-8516-00EE91E664F6}" presName="sp" presStyleCnt="0"/>
      <dgm:spPr/>
    </dgm:pt>
    <dgm:pt modelId="{E0DD1380-247B-4A05-A84B-EE9071582171}" type="pres">
      <dgm:prSet presAssocID="{9C6B1DBE-A11E-4101-A158-84D5AF4F71D4}" presName="composite" presStyleCnt="0"/>
      <dgm:spPr/>
    </dgm:pt>
    <dgm:pt modelId="{3BE94503-B505-42B3-A617-70875BEEEE3C}" type="pres">
      <dgm:prSet presAssocID="{9C6B1DBE-A11E-4101-A158-84D5AF4F71D4}" presName="parentText" presStyleLbl="alignNode1" presStyleIdx="2" presStyleCnt="3">
        <dgm:presLayoutVars>
          <dgm:chMax val="1"/>
          <dgm:bulletEnabled val="1"/>
        </dgm:presLayoutVars>
      </dgm:prSet>
      <dgm:spPr/>
      <dgm:t>
        <a:bodyPr/>
        <a:lstStyle/>
        <a:p>
          <a:endParaRPr lang="en-US"/>
        </a:p>
      </dgm:t>
    </dgm:pt>
    <dgm:pt modelId="{BDA7C559-8EA6-453F-A8DB-93C7A9541D8B}" type="pres">
      <dgm:prSet presAssocID="{9C6B1DBE-A11E-4101-A158-84D5AF4F71D4}" presName="descendantText" presStyleLbl="alignAcc1" presStyleIdx="2" presStyleCnt="3">
        <dgm:presLayoutVars>
          <dgm:bulletEnabled val="1"/>
        </dgm:presLayoutVars>
      </dgm:prSet>
      <dgm:spPr/>
      <dgm:t>
        <a:bodyPr/>
        <a:lstStyle/>
        <a:p>
          <a:endParaRPr lang="en-US"/>
        </a:p>
      </dgm:t>
    </dgm:pt>
  </dgm:ptLst>
  <dgm:cxnLst>
    <dgm:cxn modelId="{9D182B58-7817-4F09-89CB-7668E63136E9}" srcId="{9C6B1DBE-A11E-4101-A158-84D5AF4F71D4}" destId="{F1F4A7D9-4D7F-47C1-9CC5-D5822E77AA41}" srcOrd="0" destOrd="0" parTransId="{24D6FAE2-F0DF-4FFD-B54D-936DB997DE0D}" sibTransId="{097C65C3-C2D7-48BA-9F3C-31A8AAF80C7D}"/>
    <dgm:cxn modelId="{0D496BCD-129B-40D0-A571-76AFA94E5E94}" srcId="{99D0575A-3A08-43D1-A9D9-1DB880AE062C}" destId="{0DBDC5CF-07D2-44FF-A901-885439543E82}" srcOrd="0" destOrd="0" parTransId="{2DEE1F4B-A3E4-4BC5-B52B-C1B7B9A226CA}" sibTransId="{06AD2EFC-2343-418C-BF81-24AE8F73ECF0}"/>
    <dgm:cxn modelId="{59D12584-BD71-40FB-872B-906CACF6C3DE}" srcId="{9C06E777-E9BC-48D1-A30D-D0E48D16397C}" destId="{8AB8C12F-F39F-4259-B10D-259DC6A09D70}" srcOrd="1" destOrd="0" parTransId="{196E45A3-5279-4214-995D-1AD941871A76}" sibTransId="{107C820A-336B-4280-8516-00EE91E664F6}"/>
    <dgm:cxn modelId="{E0BE0E5C-F234-4FE3-A6EF-BC7A13FFB1E2}" type="presOf" srcId="{48E02EA6-E83E-475C-B5D6-2434B20C0345}" destId="{3FAB4552-EF91-471F-9E5B-73F090D78C3F}" srcOrd="0" destOrd="0" presId="urn:microsoft.com/office/officeart/2005/8/layout/chevron2"/>
    <dgm:cxn modelId="{397AFB95-E568-4F4C-87B6-C25DA0B0A6B1}" srcId="{9C06E777-E9BC-48D1-A30D-D0E48D16397C}" destId="{9C6B1DBE-A11E-4101-A158-84D5AF4F71D4}" srcOrd="2" destOrd="0" parTransId="{955141F9-C3B3-40F7-B04F-7E7B1B56E07B}" sibTransId="{6945B32A-BD7E-49FA-B83C-642B3703D6F4}"/>
    <dgm:cxn modelId="{BD90306E-2034-487C-8555-94E634B77C5A}" type="presOf" srcId="{99D0575A-3A08-43D1-A9D9-1DB880AE062C}" destId="{DF4EB3E7-790F-4B7F-A98D-3E39D03A03E9}" srcOrd="0" destOrd="0" presId="urn:microsoft.com/office/officeart/2005/8/layout/chevron2"/>
    <dgm:cxn modelId="{371A889F-793D-4654-ADCA-2FFC394BC833}" srcId="{8AB8C12F-F39F-4259-B10D-259DC6A09D70}" destId="{48E02EA6-E83E-475C-B5D6-2434B20C0345}" srcOrd="0" destOrd="0" parTransId="{BDCA57D2-FCB4-4F35-BC25-9B03E1868776}" sibTransId="{7959AE45-5C97-46F2-ABB1-4C6CA2EC00EC}"/>
    <dgm:cxn modelId="{0DF0C4CD-A69E-48D4-8BF3-67730984C63C}" type="presOf" srcId="{9C6B1DBE-A11E-4101-A158-84D5AF4F71D4}" destId="{3BE94503-B505-42B3-A617-70875BEEEE3C}" srcOrd="0" destOrd="0" presId="urn:microsoft.com/office/officeart/2005/8/layout/chevron2"/>
    <dgm:cxn modelId="{19535C4D-0EE5-4859-B35A-A748D70F5FBA}" srcId="{9C06E777-E9BC-48D1-A30D-D0E48D16397C}" destId="{99D0575A-3A08-43D1-A9D9-1DB880AE062C}" srcOrd="0" destOrd="0" parTransId="{8E87348E-1D68-4099-85CF-C81C6E3A9AC1}" sibTransId="{97DA4853-54A9-4C39-AAF8-1D1F2B81A542}"/>
    <dgm:cxn modelId="{662C5BF7-2F39-4727-9374-76FB71D55646}" type="presOf" srcId="{0DBDC5CF-07D2-44FF-A901-885439543E82}" destId="{EAC154D4-5A8F-43BE-8124-6CC622D90EEC}" srcOrd="0" destOrd="0" presId="urn:microsoft.com/office/officeart/2005/8/layout/chevron2"/>
    <dgm:cxn modelId="{DF2E1E92-6500-4885-B6D4-B78AF67C2A85}" type="presOf" srcId="{9C06E777-E9BC-48D1-A30D-D0E48D16397C}" destId="{0B83DC3D-6762-43C7-AF50-A3FE35511B4B}" srcOrd="0" destOrd="0" presId="urn:microsoft.com/office/officeart/2005/8/layout/chevron2"/>
    <dgm:cxn modelId="{B15D3519-77C6-4B27-8D48-54535F31D3B6}" type="presOf" srcId="{F1F4A7D9-4D7F-47C1-9CC5-D5822E77AA41}" destId="{BDA7C559-8EA6-453F-A8DB-93C7A9541D8B}" srcOrd="0" destOrd="0" presId="urn:microsoft.com/office/officeart/2005/8/layout/chevron2"/>
    <dgm:cxn modelId="{20E7C51A-D169-41F1-8F43-D6E5D03F9498}" type="presOf" srcId="{8AB8C12F-F39F-4259-B10D-259DC6A09D70}" destId="{96479858-5156-4715-B5D9-E98B3C2C6545}" srcOrd="0" destOrd="0" presId="urn:microsoft.com/office/officeart/2005/8/layout/chevron2"/>
    <dgm:cxn modelId="{134772B2-ADC5-43E7-91E2-3E9F238FCF58}" type="presParOf" srcId="{0B83DC3D-6762-43C7-AF50-A3FE35511B4B}" destId="{5496A9C5-0E26-477C-9530-DB36B8037CE1}" srcOrd="0" destOrd="0" presId="urn:microsoft.com/office/officeart/2005/8/layout/chevron2"/>
    <dgm:cxn modelId="{81CF0D8C-1D6B-4462-9BBD-18A09E9E8D1E}" type="presParOf" srcId="{5496A9C5-0E26-477C-9530-DB36B8037CE1}" destId="{DF4EB3E7-790F-4B7F-A98D-3E39D03A03E9}" srcOrd="0" destOrd="0" presId="urn:microsoft.com/office/officeart/2005/8/layout/chevron2"/>
    <dgm:cxn modelId="{785503AE-7734-4EC9-A2F4-C647BC56A980}" type="presParOf" srcId="{5496A9C5-0E26-477C-9530-DB36B8037CE1}" destId="{EAC154D4-5A8F-43BE-8124-6CC622D90EEC}" srcOrd="1" destOrd="0" presId="urn:microsoft.com/office/officeart/2005/8/layout/chevron2"/>
    <dgm:cxn modelId="{AA09718F-B998-4BF3-BA52-B58B0014BB33}" type="presParOf" srcId="{0B83DC3D-6762-43C7-AF50-A3FE35511B4B}" destId="{7E22D8F0-4B9A-48BF-A3A2-6A7D757CF3AA}" srcOrd="1" destOrd="0" presId="urn:microsoft.com/office/officeart/2005/8/layout/chevron2"/>
    <dgm:cxn modelId="{F38B15F8-D075-4266-9077-8B917239B06E}" type="presParOf" srcId="{0B83DC3D-6762-43C7-AF50-A3FE35511B4B}" destId="{EE874008-2636-4AAA-BC3D-E71126E90543}" srcOrd="2" destOrd="0" presId="urn:microsoft.com/office/officeart/2005/8/layout/chevron2"/>
    <dgm:cxn modelId="{42ABDC57-F105-4DBC-B09B-21C5FCD9E11E}" type="presParOf" srcId="{EE874008-2636-4AAA-BC3D-E71126E90543}" destId="{96479858-5156-4715-B5D9-E98B3C2C6545}" srcOrd="0" destOrd="0" presId="urn:microsoft.com/office/officeart/2005/8/layout/chevron2"/>
    <dgm:cxn modelId="{E5676461-996D-413B-8FC9-4165E89B210B}" type="presParOf" srcId="{EE874008-2636-4AAA-BC3D-E71126E90543}" destId="{3FAB4552-EF91-471F-9E5B-73F090D78C3F}" srcOrd="1" destOrd="0" presId="urn:microsoft.com/office/officeart/2005/8/layout/chevron2"/>
    <dgm:cxn modelId="{7580251C-7267-450D-9F5E-EB3625811C08}" type="presParOf" srcId="{0B83DC3D-6762-43C7-AF50-A3FE35511B4B}" destId="{04426711-C5CE-4479-8191-44F182CADC62}" srcOrd="3" destOrd="0" presId="urn:microsoft.com/office/officeart/2005/8/layout/chevron2"/>
    <dgm:cxn modelId="{18A6A131-134C-456D-9964-825C6FD0B47B}" type="presParOf" srcId="{0B83DC3D-6762-43C7-AF50-A3FE35511B4B}" destId="{E0DD1380-247B-4A05-A84B-EE9071582171}" srcOrd="4" destOrd="0" presId="urn:microsoft.com/office/officeart/2005/8/layout/chevron2"/>
    <dgm:cxn modelId="{D5E2AAF4-A1BF-48D0-884D-CEA5767C5C72}" type="presParOf" srcId="{E0DD1380-247B-4A05-A84B-EE9071582171}" destId="{3BE94503-B505-42B3-A617-70875BEEEE3C}" srcOrd="0" destOrd="0" presId="urn:microsoft.com/office/officeart/2005/8/layout/chevron2"/>
    <dgm:cxn modelId="{20ABB3AF-6D41-49A3-8EAA-412733472FDA}" type="presParOf" srcId="{E0DD1380-247B-4A05-A84B-EE9071582171}" destId="{BDA7C559-8EA6-453F-A8DB-93C7A9541D8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6E777-E9BC-48D1-A30D-D0E48D16397C}"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EFFDC089-D14E-48B1-8529-E7E67A7B1E10}">
      <dgm:prSet/>
      <dgm:spPr/>
      <dgm:t>
        <a:bodyPr/>
        <a:lstStyle/>
        <a:p>
          <a:r>
            <a:rPr lang="en-US" dirty="0">
              <a:solidFill>
                <a:schemeClr val="tx1"/>
              </a:solidFill>
            </a:rPr>
            <a:t>Quality Improvement</a:t>
          </a:r>
        </a:p>
      </dgm:t>
    </dgm:pt>
    <dgm:pt modelId="{DABD83F9-D456-4010-82F8-28F976FE5A1A}" type="parTrans" cxnId="{3C111494-0929-4CDD-90FA-EB36C5BC579B}">
      <dgm:prSet/>
      <dgm:spPr/>
      <dgm:t>
        <a:bodyPr/>
        <a:lstStyle/>
        <a:p>
          <a:endParaRPr lang="en-US"/>
        </a:p>
      </dgm:t>
    </dgm:pt>
    <dgm:pt modelId="{9A82D529-455F-4477-87FD-776F0204BC8C}" type="sibTrans" cxnId="{3C111494-0929-4CDD-90FA-EB36C5BC579B}">
      <dgm:prSet/>
      <dgm:spPr/>
      <dgm:t>
        <a:bodyPr/>
        <a:lstStyle/>
        <a:p>
          <a:endParaRPr lang="en-US"/>
        </a:p>
      </dgm:t>
    </dgm:pt>
    <dgm:pt modelId="{484F8C81-1ADE-4D58-BF52-A9333BB0D354}">
      <dgm:prSet/>
      <dgm:spPr/>
      <dgm:t>
        <a:bodyPr/>
        <a:lstStyle/>
        <a:p>
          <a:r>
            <a:rPr lang="en-US" dirty="0">
              <a:solidFill>
                <a:schemeClr val="tx1"/>
              </a:solidFill>
            </a:rPr>
            <a:t>Research </a:t>
          </a:r>
        </a:p>
      </dgm:t>
    </dgm:pt>
    <dgm:pt modelId="{5286A9A6-8AAD-4372-A69D-D591E5212F59}" type="parTrans" cxnId="{B7A392D4-0B28-4465-92C2-8FFD068A1736}">
      <dgm:prSet/>
      <dgm:spPr/>
      <dgm:t>
        <a:bodyPr/>
        <a:lstStyle/>
        <a:p>
          <a:endParaRPr lang="en-US"/>
        </a:p>
      </dgm:t>
    </dgm:pt>
    <dgm:pt modelId="{56B02097-5C11-4821-8238-A0F3E40DC283}" type="sibTrans" cxnId="{B7A392D4-0B28-4465-92C2-8FFD068A1736}">
      <dgm:prSet/>
      <dgm:spPr/>
      <dgm:t>
        <a:bodyPr/>
        <a:lstStyle/>
        <a:p>
          <a:endParaRPr lang="en-US"/>
        </a:p>
      </dgm:t>
    </dgm:pt>
    <dgm:pt modelId="{909B0C63-FD75-4FE9-914C-F174EC53C0BD}">
      <dgm:prSet/>
      <dgm:spPr/>
      <dgm:t>
        <a:bodyPr/>
        <a:lstStyle/>
        <a:p>
          <a:r>
            <a:rPr lang="en-US" dirty="0">
              <a:solidFill>
                <a:schemeClr val="tx1"/>
              </a:solidFill>
            </a:rPr>
            <a:t>Evidence-based Practice</a:t>
          </a:r>
        </a:p>
      </dgm:t>
    </dgm:pt>
    <dgm:pt modelId="{20C07B74-5BE0-4FCB-B54A-5CBDC44FBEA7}" type="parTrans" cxnId="{21ED9A4D-2050-4706-9AB8-D62918669144}">
      <dgm:prSet/>
      <dgm:spPr/>
      <dgm:t>
        <a:bodyPr/>
        <a:lstStyle/>
        <a:p>
          <a:endParaRPr lang="en-US"/>
        </a:p>
      </dgm:t>
    </dgm:pt>
    <dgm:pt modelId="{B3E6A14F-6DE7-4BB0-8824-31BBD5284860}" type="sibTrans" cxnId="{21ED9A4D-2050-4706-9AB8-D62918669144}">
      <dgm:prSet/>
      <dgm:spPr/>
      <dgm:t>
        <a:bodyPr/>
        <a:lstStyle/>
        <a:p>
          <a:endParaRPr lang="en-US"/>
        </a:p>
      </dgm:t>
    </dgm:pt>
    <dgm:pt modelId="{2E8CE8D8-AE39-4E60-B8E3-D1F65B3E1038}">
      <dgm:prSet/>
      <dgm:spPr/>
      <dgm:t>
        <a:bodyPr/>
        <a:lstStyle/>
        <a:p>
          <a:r>
            <a:rPr lang="en-US" dirty="0">
              <a:solidFill>
                <a:schemeClr val="tx1"/>
              </a:solidFill>
            </a:rPr>
            <a:t>Produces</a:t>
          </a:r>
        </a:p>
      </dgm:t>
    </dgm:pt>
    <dgm:pt modelId="{49CC5A59-BE55-4BFC-9D34-F230A3DFCC0C}" type="parTrans" cxnId="{796F1E8F-D283-4E1B-8A9E-DF105A7A0F15}">
      <dgm:prSet/>
      <dgm:spPr/>
      <dgm:t>
        <a:bodyPr/>
        <a:lstStyle/>
        <a:p>
          <a:endParaRPr lang="en-US"/>
        </a:p>
      </dgm:t>
    </dgm:pt>
    <dgm:pt modelId="{42E73586-A711-465B-A99A-6219658D6134}" type="sibTrans" cxnId="{796F1E8F-D283-4E1B-8A9E-DF105A7A0F15}">
      <dgm:prSet/>
      <dgm:spPr/>
      <dgm:t>
        <a:bodyPr/>
        <a:lstStyle/>
        <a:p>
          <a:endParaRPr lang="en-US"/>
        </a:p>
      </dgm:t>
    </dgm:pt>
    <dgm:pt modelId="{D396FA43-53F3-44FB-9523-C9E958DBE532}">
      <dgm:prSet/>
      <dgm:spPr/>
      <dgm:t>
        <a:bodyPr/>
        <a:lstStyle/>
        <a:p>
          <a:r>
            <a:rPr lang="en-US" dirty="0">
              <a:solidFill>
                <a:schemeClr val="tx1"/>
              </a:solidFill>
            </a:rPr>
            <a:t>Synthesizes</a:t>
          </a:r>
        </a:p>
      </dgm:t>
    </dgm:pt>
    <dgm:pt modelId="{D790C5C8-CFD2-480F-BFD5-D8B5F6A566C2}" type="parTrans" cxnId="{7686D510-A958-4A8C-B962-E63FA668C9C4}">
      <dgm:prSet/>
      <dgm:spPr/>
      <dgm:t>
        <a:bodyPr/>
        <a:lstStyle/>
        <a:p>
          <a:endParaRPr lang="en-US"/>
        </a:p>
      </dgm:t>
    </dgm:pt>
    <dgm:pt modelId="{C3DED4DC-58EE-42F0-ADFF-DF8CE03CACCE}" type="sibTrans" cxnId="{7686D510-A958-4A8C-B962-E63FA668C9C4}">
      <dgm:prSet/>
      <dgm:spPr/>
      <dgm:t>
        <a:bodyPr/>
        <a:lstStyle/>
        <a:p>
          <a:endParaRPr lang="en-US"/>
        </a:p>
      </dgm:t>
    </dgm:pt>
    <dgm:pt modelId="{E8239AE6-6DF1-4962-BE32-58573D9685CA}">
      <dgm:prSet/>
      <dgm:spPr/>
      <dgm:t>
        <a:bodyPr/>
        <a:lstStyle/>
        <a:p>
          <a:r>
            <a:rPr lang="en-US" dirty="0">
              <a:solidFill>
                <a:schemeClr val="tx1"/>
              </a:solidFill>
            </a:rPr>
            <a:t>Generates</a:t>
          </a:r>
        </a:p>
      </dgm:t>
    </dgm:pt>
    <dgm:pt modelId="{89A8CCC4-9AA0-42C4-AF4C-4C3AE71E4A04}" type="parTrans" cxnId="{323E51A0-3D6B-42AA-8E28-3AF4EAD7BBD2}">
      <dgm:prSet/>
      <dgm:spPr/>
      <dgm:t>
        <a:bodyPr/>
        <a:lstStyle/>
        <a:p>
          <a:endParaRPr lang="en-US"/>
        </a:p>
      </dgm:t>
    </dgm:pt>
    <dgm:pt modelId="{2A262E91-B2CC-47A0-A91E-3A51E0FDDF29}" type="sibTrans" cxnId="{323E51A0-3D6B-42AA-8E28-3AF4EAD7BBD2}">
      <dgm:prSet/>
      <dgm:spPr/>
      <dgm:t>
        <a:bodyPr/>
        <a:lstStyle/>
        <a:p>
          <a:endParaRPr lang="en-US"/>
        </a:p>
      </dgm:t>
    </dgm:pt>
    <dgm:pt modelId="{3A87DEBA-F711-4E4F-AF1D-712922E0E3F9}" type="pres">
      <dgm:prSet presAssocID="{9C06E777-E9BC-48D1-A30D-D0E48D16397C}" presName="diagram" presStyleCnt="0">
        <dgm:presLayoutVars>
          <dgm:dir/>
          <dgm:resizeHandles val="exact"/>
        </dgm:presLayoutVars>
      </dgm:prSet>
      <dgm:spPr/>
      <dgm:t>
        <a:bodyPr/>
        <a:lstStyle/>
        <a:p>
          <a:endParaRPr lang="en-US"/>
        </a:p>
      </dgm:t>
    </dgm:pt>
    <dgm:pt modelId="{31B72E41-59D1-4044-8E56-06AF27DA7D37}" type="pres">
      <dgm:prSet presAssocID="{EFFDC089-D14E-48B1-8529-E7E67A7B1E10}" presName="node" presStyleLbl="node1" presStyleIdx="0" presStyleCnt="6">
        <dgm:presLayoutVars>
          <dgm:bulletEnabled val="1"/>
        </dgm:presLayoutVars>
      </dgm:prSet>
      <dgm:spPr/>
      <dgm:t>
        <a:bodyPr/>
        <a:lstStyle/>
        <a:p>
          <a:endParaRPr lang="en-US"/>
        </a:p>
      </dgm:t>
    </dgm:pt>
    <dgm:pt modelId="{4588CC6A-CBA9-E540-935F-403192C5D880}" type="pres">
      <dgm:prSet presAssocID="{9A82D529-455F-4477-87FD-776F0204BC8C}" presName="sibTrans" presStyleCnt="0"/>
      <dgm:spPr/>
    </dgm:pt>
    <dgm:pt modelId="{4495969A-5B0A-3141-B609-D4390ED1CC98}" type="pres">
      <dgm:prSet presAssocID="{484F8C81-1ADE-4D58-BF52-A9333BB0D354}" presName="node" presStyleLbl="node1" presStyleIdx="1" presStyleCnt="6">
        <dgm:presLayoutVars>
          <dgm:bulletEnabled val="1"/>
        </dgm:presLayoutVars>
      </dgm:prSet>
      <dgm:spPr/>
      <dgm:t>
        <a:bodyPr/>
        <a:lstStyle/>
        <a:p>
          <a:endParaRPr lang="en-US"/>
        </a:p>
      </dgm:t>
    </dgm:pt>
    <dgm:pt modelId="{1D8232DD-37C5-7541-ABDF-DCCCCA36E3CE}" type="pres">
      <dgm:prSet presAssocID="{56B02097-5C11-4821-8238-A0F3E40DC283}" presName="sibTrans" presStyleCnt="0"/>
      <dgm:spPr/>
    </dgm:pt>
    <dgm:pt modelId="{17E9BA01-7E59-E446-80E8-B4CC940A78E2}" type="pres">
      <dgm:prSet presAssocID="{909B0C63-FD75-4FE9-914C-F174EC53C0BD}" presName="node" presStyleLbl="node1" presStyleIdx="2" presStyleCnt="6">
        <dgm:presLayoutVars>
          <dgm:bulletEnabled val="1"/>
        </dgm:presLayoutVars>
      </dgm:prSet>
      <dgm:spPr/>
      <dgm:t>
        <a:bodyPr/>
        <a:lstStyle/>
        <a:p>
          <a:endParaRPr lang="en-US"/>
        </a:p>
      </dgm:t>
    </dgm:pt>
    <dgm:pt modelId="{1D892840-AF0F-6742-917F-47AD942E5F93}" type="pres">
      <dgm:prSet presAssocID="{B3E6A14F-6DE7-4BB0-8824-31BBD5284860}" presName="sibTrans" presStyleCnt="0"/>
      <dgm:spPr/>
    </dgm:pt>
    <dgm:pt modelId="{F4776337-4969-1241-9D72-B7A76E03B9E9}" type="pres">
      <dgm:prSet presAssocID="{2E8CE8D8-AE39-4E60-B8E3-D1F65B3E1038}" presName="node" presStyleLbl="node1" presStyleIdx="3" presStyleCnt="6">
        <dgm:presLayoutVars>
          <dgm:bulletEnabled val="1"/>
        </dgm:presLayoutVars>
      </dgm:prSet>
      <dgm:spPr/>
      <dgm:t>
        <a:bodyPr/>
        <a:lstStyle/>
        <a:p>
          <a:endParaRPr lang="en-US"/>
        </a:p>
      </dgm:t>
    </dgm:pt>
    <dgm:pt modelId="{9D9014D7-70C9-EA4A-ABF4-BC1D68562150}" type="pres">
      <dgm:prSet presAssocID="{42E73586-A711-465B-A99A-6219658D6134}" presName="sibTrans" presStyleCnt="0"/>
      <dgm:spPr/>
    </dgm:pt>
    <dgm:pt modelId="{260E12C0-2D67-4180-A917-DAEF2D123304}" type="pres">
      <dgm:prSet presAssocID="{E8239AE6-6DF1-4962-BE32-58573D9685CA}" presName="node" presStyleLbl="node1" presStyleIdx="4" presStyleCnt="6">
        <dgm:presLayoutVars>
          <dgm:bulletEnabled val="1"/>
        </dgm:presLayoutVars>
      </dgm:prSet>
      <dgm:spPr/>
      <dgm:t>
        <a:bodyPr/>
        <a:lstStyle/>
        <a:p>
          <a:endParaRPr lang="en-US"/>
        </a:p>
      </dgm:t>
    </dgm:pt>
    <dgm:pt modelId="{203A43FD-2625-4813-8BEA-D9D979CBFA52}" type="pres">
      <dgm:prSet presAssocID="{2A262E91-B2CC-47A0-A91E-3A51E0FDDF29}" presName="sibTrans" presStyleCnt="0"/>
      <dgm:spPr/>
    </dgm:pt>
    <dgm:pt modelId="{BE6B4503-3256-714A-8FDB-F5A932F4AA89}" type="pres">
      <dgm:prSet presAssocID="{D396FA43-53F3-44FB-9523-C9E958DBE532}" presName="node" presStyleLbl="node1" presStyleIdx="5" presStyleCnt="6">
        <dgm:presLayoutVars>
          <dgm:bulletEnabled val="1"/>
        </dgm:presLayoutVars>
      </dgm:prSet>
      <dgm:spPr/>
      <dgm:t>
        <a:bodyPr/>
        <a:lstStyle/>
        <a:p>
          <a:endParaRPr lang="en-US"/>
        </a:p>
      </dgm:t>
    </dgm:pt>
  </dgm:ptLst>
  <dgm:cxnLst>
    <dgm:cxn modelId="{F62BEA9F-45E2-4DF5-866D-CF5706E8C95C}" type="presOf" srcId="{2E8CE8D8-AE39-4E60-B8E3-D1F65B3E1038}" destId="{F4776337-4969-1241-9D72-B7A76E03B9E9}" srcOrd="0" destOrd="0" presId="urn:microsoft.com/office/officeart/2005/8/layout/default"/>
    <dgm:cxn modelId="{240E5B74-3938-4708-AB18-82A85911432C}" type="presOf" srcId="{909B0C63-FD75-4FE9-914C-F174EC53C0BD}" destId="{17E9BA01-7E59-E446-80E8-B4CC940A78E2}" srcOrd="0" destOrd="0" presId="urn:microsoft.com/office/officeart/2005/8/layout/default"/>
    <dgm:cxn modelId="{59837324-7BB3-43B7-8056-1626688C1457}" type="presOf" srcId="{9C06E777-E9BC-48D1-A30D-D0E48D16397C}" destId="{3A87DEBA-F711-4E4F-AF1D-712922E0E3F9}" srcOrd="0" destOrd="0" presId="urn:microsoft.com/office/officeart/2005/8/layout/default"/>
    <dgm:cxn modelId="{E110670D-A145-451E-8BA9-88771094D73E}" type="presOf" srcId="{E8239AE6-6DF1-4962-BE32-58573D9685CA}" destId="{260E12C0-2D67-4180-A917-DAEF2D123304}" srcOrd="0" destOrd="0" presId="urn:microsoft.com/office/officeart/2005/8/layout/default"/>
    <dgm:cxn modelId="{B7A392D4-0B28-4465-92C2-8FFD068A1736}" srcId="{9C06E777-E9BC-48D1-A30D-D0E48D16397C}" destId="{484F8C81-1ADE-4D58-BF52-A9333BB0D354}" srcOrd="1" destOrd="0" parTransId="{5286A9A6-8AAD-4372-A69D-D591E5212F59}" sibTransId="{56B02097-5C11-4821-8238-A0F3E40DC283}"/>
    <dgm:cxn modelId="{323E51A0-3D6B-42AA-8E28-3AF4EAD7BBD2}" srcId="{9C06E777-E9BC-48D1-A30D-D0E48D16397C}" destId="{E8239AE6-6DF1-4962-BE32-58573D9685CA}" srcOrd="4" destOrd="0" parTransId="{89A8CCC4-9AA0-42C4-AF4C-4C3AE71E4A04}" sibTransId="{2A262E91-B2CC-47A0-A91E-3A51E0FDDF29}"/>
    <dgm:cxn modelId="{367877FD-ECD1-41B2-8B82-95BFFA3EA7EB}" type="presOf" srcId="{EFFDC089-D14E-48B1-8529-E7E67A7B1E10}" destId="{31B72E41-59D1-4044-8E56-06AF27DA7D37}" srcOrd="0" destOrd="0" presId="urn:microsoft.com/office/officeart/2005/8/layout/default"/>
    <dgm:cxn modelId="{81D08B9B-0CD9-4885-A2A1-CD8BE64EA3E0}" type="presOf" srcId="{484F8C81-1ADE-4D58-BF52-A9333BB0D354}" destId="{4495969A-5B0A-3141-B609-D4390ED1CC98}" srcOrd="0" destOrd="0" presId="urn:microsoft.com/office/officeart/2005/8/layout/default"/>
    <dgm:cxn modelId="{21ED9A4D-2050-4706-9AB8-D62918669144}" srcId="{9C06E777-E9BC-48D1-A30D-D0E48D16397C}" destId="{909B0C63-FD75-4FE9-914C-F174EC53C0BD}" srcOrd="2" destOrd="0" parTransId="{20C07B74-5BE0-4FCB-B54A-5CBDC44FBEA7}" sibTransId="{B3E6A14F-6DE7-4BB0-8824-31BBD5284860}"/>
    <dgm:cxn modelId="{3BC00B8A-8505-4533-A741-20E435A3B4FF}" type="presOf" srcId="{D396FA43-53F3-44FB-9523-C9E958DBE532}" destId="{BE6B4503-3256-714A-8FDB-F5A932F4AA89}" srcOrd="0" destOrd="0" presId="urn:microsoft.com/office/officeart/2005/8/layout/default"/>
    <dgm:cxn modelId="{796F1E8F-D283-4E1B-8A9E-DF105A7A0F15}" srcId="{9C06E777-E9BC-48D1-A30D-D0E48D16397C}" destId="{2E8CE8D8-AE39-4E60-B8E3-D1F65B3E1038}" srcOrd="3" destOrd="0" parTransId="{49CC5A59-BE55-4BFC-9D34-F230A3DFCC0C}" sibTransId="{42E73586-A711-465B-A99A-6219658D6134}"/>
    <dgm:cxn modelId="{3C111494-0929-4CDD-90FA-EB36C5BC579B}" srcId="{9C06E777-E9BC-48D1-A30D-D0E48D16397C}" destId="{EFFDC089-D14E-48B1-8529-E7E67A7B1E10}" srcOrd="0" destOrd="0" parTransId="{DABD83F9-D456-4010-82F8-28F976FE5A1A}" sibTransId="{9A82D529-455F-4477-87FD-776F0204BC8C}"/>
    <dgm:cxn modelId="{7686D510-A958-4A8C-B962-E63FA668C9C4}" srcId="{9C06E777-E9BC-48D1-A30D-D0E48D16397C}" destId="{D396FA43-53F3-44FB-9523-C9E958DBE532}" srcOrd="5" destOrd="0" parTransId="{D790C5C8-CFD2-480F-BFD5-D8B5F6A566C2}" sibTransId="{C3DED4DC-58EE-42F0-ADFF-DF8CE03CACCE}"/>
    <dgm:cxn modelId="{A35B88C0-9FD2-4A2E-98CB-6E6DD575DD3A}" type="presParOf" srcId="{3A87DEBA-F711-4E4F-AF1D-712922E0E3F9}" destId="{31B72E41-59D1-4044-8E56-06AF27DA7D37}" srcOrd="0" destOrd="0" presId="urn:microsoft.com/office/officeart/2005/8/layout/default"/>
    <dgm:cxn modelId="{5203553C-C1F6-4D95-AF8D-0B4ACE63749C}" type="presParOf" srcId="{3A87DEBA-F711-4E4F-AF1D-712922E0E3F9}" destId="{4588CC6A-CBA9-E540-935F-403192C5D880}" srcOrd="1" destOrd="0" presId="urn:microsoft.com/office/officeart/2005/8/layout/default"/>
    <dgm:cxn modelId="{636FA6B9-5B2C-4C2E-8CC6-ACCCC4E46C13}" type="presParOf" srcId="{3A87DEBA-F711-4E4F-AF1D-712922E0E3F9}" destId="{4495969A-5B0A-3141-B609-D4390ED1CC98}" srcOrd="2" destOrd="0" presId="urn:microsoft.com/office/officeart/2005/8/layout/default"/>
    <dgm:cxn modelId="{2DDD0046-880B-41BB-936B-4B2B9004A51A}" type="presParOf" srcId="{3A87DEBA-F711-4E4F-AF1D-712922E0E3F9}" destId="{1D8232DD-37C5-7541-ABDF-DCCCCA36E3CE}" srcOrd="3" destOrd="0" presId="urn:microsoft.com/office/officeart/2005/8/layout/default"/>
    <dgm:cxn modelId="{D9D344B1-BEAD-42E1-B7DB-A11BA965CC9E}" type="presParOf" srcId="{3A87DEBA-F711-4E4F-AF1D-712922E0E3F9}" destId="{17E9BA01-7E59-E446-80E8-B4CC940A78E2}" srcOrd="4" destOrd="0" presId="urn:microsoft.com/office/officeart/2005/8/layout/default"/>
    <dgm:cxn modelId="{7D10F292-7755-4CD6-A67D-1F903B760C4F}" type="presParOf" srcId="{3A87DEBA-F711-4E4F-AF1D-712922E0E3F9}" destId="{1D892840-AF0F-6742-917F-47AD942E5F93}" srcOrd="5" destOrd="0" presId="urn:microsoft.com/office/officeart/2005/8/layout/default"/>
    <dgm:cxn modelId="{EC9CB7F6-1098-46E1-88F1-249A6DBFAD2D}" type="presParOf" srcId="{3A87DEBA-F711-4E4F-AF1D-712922E0E3F9}" destId="{F4776337-4969-1241-9D72-B7A76E03B9E9}" srcOrd="6" destOrd="0" presId="urn:microsoft.com/office/officeart/2005/8/layout/default"/>
    <dgm:cxn modelId="{06D85490-FDEE-4AF1-90C5-9D29D864A630}" type="presParOf" srcId="{3A87DEBA-F711-4E4F-AF1D-712922E0E3F9}" destId="{9D9014D7-70C9-EA4A-ABF4-BC1D68562150}" srcOrd="7" destOrd="0" presId="urn:microsoft.com/office/officeart/2005/8/layout/default"/>
    <dgm:cxn modelId="{7C689D78-2806-46AF-950B-5F6590B427F7}" type="presParOf" srcId="{3A87DEBA-F711-4E4F-AF1D-712922E0E3F9}" destId="{260E12C0-2D67-4180-A917-DAEF2D123304}" srcOrd="8" destOrd="0" presId="urn:microsoft.com/office/officeart/2005/8/layout/default"/>
    <dgm:cxn modelId="{1CF7EBCB-F91A-4B70-96B5-C963C7EB9035}" type="presParOf" srcId="{3A87DEBA-F711-4E4F-AF1D-712922E0E3F9}" destId="{203A43FD-2625-4813-8BEA-D9D979CBFA52}" srcOrd="9" destOrd="0" presId="urn:microsoft.com/office/officeart/2005/8/layout/default"/>
    <dgm:cxn modelId="{C1885F27-4238-4649-846D-3AEEB7F0F9CF}" type="presParOf" srcId="{3A87DEBA-F711-4E4F-AF1D-712922E0E3F9}" destId="{BE6B4503-3256-714A-8FDB-F5A932F4AA8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DCE164-4B8C-4154-9C8C-3517E7795D0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4555EE2-ED69-45EF-A39A-B824E8612B24}">
      <dgm:prSet custT="1"/>
      <dgm:spPr/>
      <dgm:t>
        <a:bodyPr/>
        <a:lstStyle/>
        <a:p>
          <a:pPr>
            <a:lnSpc>
              <a:spcPct val="100000"/>
            </a:lnSpc>
          </a:pPr>
          <a:r>
            <a:rPr lang="en-US" sz="1800" dirty="0"/>
            <a:t>Generates further inquiry</a:t>
          </a:r>
        </a:p>
      </dgm:t>
    </dgm:pt>
    <dgm:pt modelId="{5629F76A-55F3-4C8B-9263-A5DB17894C04}" type="parTrans" cxnId="{B0A74C21-8664-4CA9-A2AB-8F643749B3FD}">
      <dgm:prSet/>
      <dgm:spPr/>
      <dgm:t>
        <a:bodyPr/>
        <a:lstStyle/>
        <a:p>
          <a:endParaRPr lang="en-US"/>
        </a:p>
      </dgm:t>
    </dgm:pt>
    <dgm:pt modelId="{B2DB159E-C4DA-4835-A87E-7DD3EB4059D8}" type="sibTrans" cxnId="{B0A74C21-8664-4CA9-A2AB-8F643749B3FD}">
      <dgm:prSet/>
      <dgm:spPr/>
      <dgm:t>
        <a:bodyPr/>
        <a:lstStyle/>
        <a:p>
          <a:endParaRPr lang="en-US"/>
        </a:p>
      </dgm:t>
    </dgm:pt>
    <dgm:pt modelId="{58386FBA-BF36-48BB-8AED-363C7F5C361D}">
      <dgm:prSet custT="1"/>
      <dgm:spPr/>
      <dgm:t>
        <a:bodyPr/>
        <a:lstStyle/>
        <a:p>
          <a:pPr>
            <a:lnSpc>
              <a:spcPct val="100000"/>
            </a:lnSpc>
          </a:pPr>
          <a:r>
            <a:rPr lang="en-US" sz="1800" dirty="0"/>
            <a:t>Collaboration and teamwork</a:t>
          </a:r>
        </a:p>
      </dgm:t>
    </dgm:pt>
    <dgm:pt modelId="{16F49E31-3F90-4876-AEEC-40D8B86C8F49}" type="parTrans" cxnId="{7AADE807-3EAF-4081-820C-6399A71623C7}">
      <dgm:prSet/>
      <dgm:spPr/>
      <dgm:t>
        <a:bodyPr/>
        <a:lstStyle/>
        <a:p>
          <a:endParaRPr lang="en-US"/>
        </a:p>
      </dgm:t>
    </dgm:pt>
    <dgm:pt modelId="{50D8FDE8-5CEA-411D-A212-07497BBF7778}" type="sibTrans" cxnId="{7AADE807-3EAF-4081-820C-6399A71623C7}">
      <dgm:prSet/>
      <dgm:spPr/>
      <dgm:t>
        <a:bodyPr/>
        <a:lstStyle/>
        <a:p>
          <a:endParaRPr lang="en-US"/>
        </a:p>
      </dgm:t>
    </dgm:pt>
    <dgm:pt modelId="{F36BAAFA-D81C-40CE-8632-95E39BD2A1AE}">
      <dgm:prSet custT="1"/>
      <dgm:spPr/>
      <dgm:t>
        <a:bodyPr/>
        <a:lstStyle/>
        <a:p>
          <a:pPr>
            <a:lnSpc>
              <a:spcPct val="100000"/>
            </a:lnSpc>
          </a:pPr>
          <a:r>
            <a:rPr lang="en-US" sz="1800" dirty="0"/>
            <a:t>Translational science</a:t>
          </a:r>
        </a:p>
      </dgm:t>
    </dgm:pt>
    <dgm:pt modelId="{CC56DEA7-A9DB-4B98-912B-DBCBC910BFB1}" type="parTrans" cxnId="{69649511-6314-45C9-9A18-F6649F4636EE}">
      <dgm:prSet/>
      <dgm:spPr/>
      <dgm:t>
        <a:bodyPr/>
        <a:lstStyle/>
        <a:p>
          <a:endParaRPr lang="en-US"/>
        </a:p>
      </dgm:t>
    </dgm:pt>
    <dgm:pt modelId="{6D0500CE-44C5-409B-A13C-379E1F97C2E7}" type="sibTrans" cxnId="{69649511-6314-45C9-9A18-F6649F4636EE}">
      <dgm:prSet/>
      <dgm:spPr/>
      <dgm:t>
        <a:bodyPr/>
        <a:lstStyle/>
        <a:p>
          <a:endParaRPr lang="en-US"/>
        </a:p>
      </dgm:t>
    </dgm:pt>
    <dgm:pt modelId="{8D2A3BE7-9BDC-4D6B-B5C6-01E0E1B10EE7}">
      <dgm:prSet custT="1"/>
      <dgm:spPr/>
      <dgm:t>
        <a:bodyPr/>
        <a:lstStyle/>
        <a:p>
          <a:pPr>
            <a:lnSpc>
              <a:spcPct val="100000"/>
            </a:lnSpc>
          </a:pPr>
          <a:r>
            <a:rPr lang="en-US" sz="1800" dirty="0"/>
            <a:t>Recommendation for practice change</a:t>
          </a:r>
        </a:p>
      </dgm:t>
    </dgm:pt>
    <dgm:pt modelId="{7C55010A-E50C-4ADC-94AA-419EF9E53C4F}" type="parTrans" cxnId="{44314A9D-195F-4324-B3D4-76FE9A22B3DB}">
      <dgm:prSet/>
      <dgm:spPr/>
      <dgm:t>
        <a:bodyPr/>
        <a:lstStyle/>
        <a:p>
          <a:endParaRPr lang="en-US"/>
        </a:p>
      </dgm:t>
    </dgm:pt>
    <dgm:pt modelId="{91D69771-8160-466A-9B7C-07DFC60EB1F1}" type="sibTrans" cxnId="{44314A9D-195F-4324-B3D4-76FE9A22B3DB}">
      <dgm:prSet/>
      <dgm:spPr/>
      <dgm:t>
        <a:bodyPr/>
        <a:lstStyle/>
        <a:p>
          <a:endParaRPr lang="en-US"/>
        </a:p>
      </dgm:t>
    </dgm:pt>
    <dgm:pt modelId="{2FC88B97-46CC-4843-83E5-11A208C00A18}">
      <dgm:prSet/>
      <dgm:spPr/>
      <dgm:t>
        <a:bodyPr/>
        <a:lstStyle/>
        <a:p>
          <a:pPr>
            <a:lnSpc>
              <a:spcPct val="100000"/>
            </a:lnSpc>
          </a:pPr>
          <a:r>
            <a:rPr lang="en-US" dirty="0"/>
            <a:t>Nursing practice informs research</a:t>
          </a:r>
        </a:p>
      </dgm:t>
    </dgm:pt>
    <dgm:pt modelId="{E0CC893B-152A-4A86-AD23-D334A2CD5279}" type="parTrans" cxnId="{84F01721-7A1E-4C53-9F51-31E766259C0D}">
      <dgm:prSet/>
      <dgm:spPr/>
      <dgm:t>
        <a:bodyPr/>
        <a:lstStyle/>
        <a:p>
          <a:endParaRPr lang="en-US"/>
        </a:p>
      </dgm:t>
    </dgm:pt>
    <dgm:pt modelId="{355DED3D-F8B5-48F7-9C91-FC1453158500}" type="sibTrans" cxnId="{84F01721-7A1E-4C53-9F51-31E766259C0D}">
      <dgm:prSet/>
      <dgm:spPr/>
      <dgm:t>
        <a:bodyPr/>
        <a:lstStyle/>
        <a:p>
          <a:endParaRPr lang="en-US"/>
        </a:p>
      </dgm:t>
    </dgm:pt>
    <dgm:pt modelId="{9361CB11-B08E-43C5-B750-70D2B9BE77EB}">
      <dgm:prSet/>
      <dgm:spPr/>
      <dgm:t>
        <a:bodyPr/>
        <a:lstStyle/>
        <a:p>
          <a:pPr>
            <a:lnSpc>
              <a:spcPct val="100000"/>
            </a:lnSpc>
          </a:pPr>
          <a:r>
            <a:rPr lang="en-US" dirty="0"/>
            <a:t>Evaluate clinical practice</a:t>
          </a:r>
        </a:p>
      </dgm:t>
    </dgm:pt>
    <dgm:pt modelId="{7168B103-4ED4-4F45-8924-0BD662967D0F}" type="sibTrans" cxnId="{86C3D51A-608F-40BA-8696-CACEA1F22F53}">
      <dgm:prSet/>
      <dgm:spPr/>
      <dgm:t>
        <a:bodyPr/>
        <a:lstStyle/>
        <a:p>
          <a:endParaRPr lang="en-US"/>
        </a:p>
      </dgm:t>
    </dgm:pt>
    <dgm:pt modelId="{3CA9DDEC-8BAB-40B3-836B-F8E7D6553FD1}" type="parTrans" cxnId="{86C3D51A-608F-40BA-8696-CACEA1F22F53}">
      <dgm:prSet/>
      <dgm:spPr/>
      <dgm:t>
        <a:bodyPr/>
        <a:lstStyle/>
        <a:p>
          <a:endParaRPr lang="en-US"/>
        </a:p>
      </dgm:t>
    </dgm:pt>
    <dgm:pt modelId="{0A5006B4-48DC-4BE8-BF8A-9258D69FAEDD}" type="pres">
      <dgm:prSet presAssocID="{62DCE164-4B8C-4154-9C8C-3517E7795D0B}" presName="root" presStyleCnt="0">
        <dgm:presLayoutVars>
          <dgm:dir/>
          <dgm:resizeHandles val="exact"/>
        </dgm:presLayoutVars>
      </dgm:prSet>
      <dgm:spPr/>
      <dgm:t>
        <a:bodyPr/>
        <a:lstStyle/>
        <a:p>
          <a:endParaRPr lang="en-US"/>
        </a:p>
      </dgm:t>
    </dgm:pt>
    <dgm:pt modelId="{7B57DDE9-549E-4579-B11A-ABDBA6379CEC}" type="pres">
      <dgm:prSet presAssocID="{04555EE2-ED69-45EF-A39A-B824E8612B24}" presName="compNode" presStyleCnt="0"/>
      <dgm:spPr/>
    </dgm:pt>
    <dgm:pt modelId="{B2828E1E-88E8-4E6B-A8D0-44C205AE505A}" type="pres">
      <dgm:prSet presAssocID="{04555EE2-ED69-45EF-A39A-B824E8612B2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Magnifying glass"/>
        </a:ext>
      </dgm:extLst>
    </dgm:pt>
    <dgm:pt modelId="{42D43AAB-6358-47E9-B839-D50339596C19}" type="pres">
      <dgm:prSet presAssocID="{04555EE2-ED69-45EF-A39A-B824E8612B24}" presName="spaceRect" presStyleCnt="0"/>
      <dgm:spPr/>
    </dgm:pt>
    <dgm:pt modelId="{4EE693FD-9C04-4732-B6A4-C2AA66791388}" type="pres">
      <dgm:prSet presAssocID="{04555EE2-ED69-45EF-A39A-B824E8612B24}" presName="textRect" presStyleLbl="revTx" presStyleIdx="0" presStyleCnt="6">
        <dgm:presLayoutVars>
          <dgm:chMax val="1"/>
          <dgm:chPref val="1"/>
        </dgm:presLayoutVars>
      </dgm:prSet>
      <dgm:spPr/>
      <dgm:t>
        <a:bodyPr/>
        <a:lstStyle/>
        <a:p>
          <a:endParaRPr lang="en-US"/>
        </a:p>
      </dgm:t>
    </dgm:pt>
    <dgm:pt modelId="{BE0E7F8A-3AB0-43BF-B626-C46393675E06}" type="pres">
      <dgm:prSet presAssocID="{B2DB159E-C4DA-4835-A87E-7DD3EB4059D8}" presName="sibTrans" presStyleCnt="0"/>
      <dgm:spPr/>
    </dgm:pt>
    <dgm:pt modelId="{AAF36F6C-71A2-4FAE-A65E-D6BA297321C9}" type="pres">
      <dgm:prSet presAssocID="{58386FBA-BF36-48BB-8AED-363C7F5C361D}" presName="compNode" presStyleCnt="0"/>
      <dgm:spPr/>
    </dgm:pt>
    <dgm:pt modelId="{82C4742C-B954-4F1A-87A1-832A57A9072B}" type="pres">
      <dgm:prSet presAssocID="{58386FBA-BF36-48BB-8AED-363C7F5C361D}"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Meeting"/>
        </a:ext>
      </dgm:extLst>
    </dgm:pt>
    <dgm:pt modelId="{D5A22098-53FA-4C20-8168-15F1729A5745}" type="pres">
      <dgm:prSet presAssocID="{58386FBA-BF36-48BB-8AED-363C7F5C361D}" presName="spaceRect" presStyleCnt="0"/>
      <dgm:spPr/>
    </dgm:pt>
    <dgm:pt modelId="{337856E8-D848-446F-8A68-B944A2878AA7}" type="pres">
      <dgm:prSet presAssocID="{58386FBA-BF36-48BB-8AED-363C7F5C361D}" presName="textRect" presStyleLbl="revTx" presStyleIdx="1" presStyleCnt="6">
        <dgm:presLayoutVars>
          <dgm:chMax val="1"/>
          <dgm:chPref val="1"/>
        </dgm:presLayoutVars>
      </dgm:prSet>
      <dgm:spPr/>
      <dgm:t>
        <a:bodyPr/>
        <a:lstStyle/>
        <a:p>
          <a:endParaRPr lang="en-US"/>
        </a:p>
      </dgm:t>
    </dgm:pt>
    <dgm:pt modelId="{CE5F9980-1181-41EB-9906-2F7579906319}" type="pres">
      <dgm:prSet presAssocID="{50D8FDE8-5CEA-411D-A212-07497BBF7778}" presName="sibTrans" presStyleCnt="0"/>
      <dgm:spPr/>
    </dgm:pt>
    <dgm:pt modelId="{0B883561-25DE-45F3-BDB0-C2C856E0EA14}" type="pres">
      <dgm:prSet presAssocID="{F36BAAFA-D81C-40CE-8632-95E39BD2A1AE}" presName="compNode" presStyleCnt="0"/>
      <dgm:spPr/>
    </dgm:pt>
    <dgm:pt modelId="{07C39646-E8A8-4CAF-96F0-6D7E150FE2A5}" type="pres">
      <dgm:prSet presAssocID="{F36BAAFA-D81C-40CE-8632-95E39BD2A1AE}"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Scientist"/>
        </a:ext>
      </dgm:extLst>
    </dgm:pt>
    <dgm:pt modelId="{A4514DD1-5058-45BF-B891-14A9AF460365}" type="pres">
      <dgm:prSet presAssocID="{F36BAAFA-D81C-40CE-8632-95E39BD2A1AE}" presName="spaceRect" presStyleCnt="0"/>
      <dgm:spPr/>
    </dgm:pt>
    <dgm:pt modelId="{1AB50404-D79B-47E3-A0BB-BDC9D4031FDA}" type="pres">
      <dgm:prSet presAssocID="{F36BAAFA-D81C-40CE-8632-95E39BD2A1AE}" presName="textRect" presStyleLbl="revTx" presStyleIdx="2" presStyleCnt="6">
        <dgm:presLayoutVars>
          <dgm:chMax val="1"/>
          <dgm:chPref val="1"/>
        </dgm:presLayoutVars>
      </dgm:prSet>
      <dgm:spPr/>
      <dgm:t>
        <a:bodyPr/>
        <a:lstStyle/>
        <a:p>
          <a:endParaRPr lang="en-US"/>
        </a:p>
      </dgm:t>
    </dgm:pt>
    <dgm:pt modelId="{AF22A21D-7B61-42CD-A73F-CEACD03A8DFE}" type="pres">
      <dgm:prSet presAssocID="{6D0500CE-44C5-409B-A13C-379E1F97C2E7}" presName="sibTrans" presStyleCnt="0"/>
      <dgm:spPr/>
    </dgm:pt>
    <dgm:pt modelId="{4E0B3255-ECCD-41A6-BBA1-A31D3B573F6D}" type="pres">
      <dgm:prSet presAssocID="{8D2A3BE7-9BDC-4D6B-B5C6-01E0E1B10EE7}" presName="compNode" presStyleCnt="0"/>
      <dgm:spPr/>
    </dgm:pt>
    <dgm:pt modelId="{F9184C44-29EF-433B-B134-399FA6F5B500}" type="pres">
      <dgm:prSet presAssocID="{8D2A3BE7-9BDC-4D6B-B5C6-01E0E1B10EE7}" presName="iconRect" presStyleLbl="node1" presStyleIdx="3" presStyleCnt="6" custAng="9019649"/>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t>
        <a:bodyPr/>
        <a:lstStyle/>
        <a:p>
          <a:endParaRPr lang="en-US"/>
        </a:p>
      </dgm:t>
      <dgm:extLst>
        <a:ext uri="{E40237B7-FDA0-4F09-8148-C483321AD2D9}">
          <dgm14:cNvPr xmlns:dgm14="http://schemas.microsoft.com/office/drawing/2010/diagram" id="0" name="" descr="Raised Hand"/>
        </a:ext>
      </dgm:extLst>
    </dgm:pt>
    <dgm:pt modelId="{FAFFCD12-2FB0-4B3F-A017-17999CB65530}" type="pres">
      <dgm:prSet presAssocID="{8D2A3BE7-9BDC-4D6B-B5C6-01E0E1B10EE7}" presName="spaceRect" presStyleCnt="0"/>
      <dgm:spPr/>
    </dgm:pt>
    <dgm:pt modelId="{EE5D3E60-E746-4953-8CD1-A179108C9C16}" type="pres">
      <dgm:prSet presAssocID="{8D2A3BE7-9BDC-4D6B-B5C6-01E0E1B10EE7}" presName="textRect" presStyleLbl="revTx" presStyleIdx="3" presStyleCnt="6" custScaleX="140432">
        <dgm:presLayoutVars>
          <dgm:chMax val="1"/>
          <dgm:chPref val="1"/>
        </dgm:presLayoutVars>
      </dgm:prSet>
      <dgm:spPr/>
      <dgm:t>
        <a:bodyPr/>
        <a:lstStyle/>
        <a:p>
          <a:endParaRPr lang="en-US"/>
        </a:p>
      </dgm:t>
    </dgm:pt>
    <dgm:pt modelId="{136F9E18-5C6E-40DF-8618-10447A90F6C7}" type="pres">
      <dgm:prSet presAssocID="{91D69771-8160-466A-9B7C-07DFC60EB1F1}" presName="sibTrans" presStyleCnt="0"/>
      <dgm:spPr/>
    </dgm:pt>
    <dgm:pt modelId="{FE442FB7-F3A1-4F6F-993D-1EA8420D0662}" type="pres">
      <dgm:prSet presAssocID="{9361CB11-B08E-43C5-B750-70D2B9BE77EB}" presName="compNode" presStyleCnt="0"/>
      <dgm:spPr/>
    </dgm:pt>
    <dgm:pt modelId="{1C4959BF-DEAA-45EB-8FDF-9100F9679E8D}" type="pres">
      <dgm:prSet presAssocID="{9361CB11-B08E-43C5-B750-70D2B9BE77EB}"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t>
        <a:bodyPr/>
        <a:lstStyle/>
        <a:p>
          <a:endParaRPr lang="en-US"/>
        </a:p>
      </dgm:t>
      <dgm:extLst>
        <a:ext uri="{E40237B7-FDA0-4F09-8148-C483321AD2D9}">
          <dgm14:cNvPr xmlns:dgm14="http://schemas.microsoft.com/office/drawing/2010/diagram" id="0" name="" descr="Checklist"/>
        </a:ext>
      </dgm:extLst>
    </dgm:pt>
    <dgm:pt modelId="{9BB182E5-3263-4B32-B25A-46C797224256}" type="pres">
      <dgm:prSet presAssocID="{9361CB11-B08E-43C5-B750-70D2B9BE77EB}" presName="spaceRect" presStyleCnt="0"/>
      <dgm:spPr/>
    </dgm:pt>
    <dgm:pt modelId="{72E6F9AB-1B4D-4867-8D24-CB2CE6CADAF4}" type="pres">
      <dgm:prSet presAssocID="{9361CB11-B08E-43C5-B750-70D2B9BE77EB}" presName="textRect" presStyleLbl="revTx" presStyleIdx="4" presStyleCnt="6">
        <dgm:presLayoutVars>
          <dgm:chMax val="1"/>
          <dgm:chPref val="1"/>
        </dgm:presLayoutVars>
      </dgm:prSet>
      <dgm:spPr/>
      <dgm:t>
        <a:bodyPr/>
        <a:lstStyle/>
        <a:p>
          <a:endParaRPr lang="en-US"/>
        </a:p>
      </dgm:t>
    </dgm:pt>
    <dgm:pt modelId="{2F6F60AD-E60C-45DE-AA56-8C0D3BD62D8E}" type="pres">
      <dgm:prSet presAssocID="{7168B103-4ED4-4F45-8924-0BD662967D0F}" presName="sibTrans" presStyleCnt="0"/>
      <dgm:spPr/>
    </dgm:pt>
    <dgm:pt modelId="{F3F73D94-548D-46F4-B9FF-0DB56A176257}" type="pres">
      <dgm:prSet presAssocID="{2FC88B97-46CC-4843-83E5-11A208C00A18}" presName="compNode" presStyleCnt="0"/>
      <dgm:spPr/>
    </dgm:pt>
    <dgm:pt modelId="{69777C76-35A2-4438-9059-C0747E53AE9B}" type="pres">
      <dgm:prSet presAssocID="{2FC88B97-46CC-4843-83E5-11A208C00A18}" presName="iconRect" presStyleLbl="node1" presStyleIdx="5" presStyleCnt="6"/>
      <dgm:spPr>
        <a:blipFill>
          <a:blip xmlns:r="http://schemas.openxmlformats.org/officeDocument/2006/relationships" r:embed="rId11">
            <a:extLst>
              <a:ext uri="{96DAC541-7B7A-43D3-8B79-37D633B846F1}">
                <asvg:svgBlip xmlns="" xmlns:asvg="http://schemas.microsoft.com/office/drawing/2016/SVG/main" r:embed="rId12"/>
              </a:ext>
            </a:extLst>
          </a:blip>
          <a:srcRect/>
          <a:stretch>
            <a:fillRect/>
          </a:stretch>
        </a:blipFill>
      </dgm:spPr>
      <dgm:extLst>
        <a:ext uri="{E40237B7-FDA0-4F09-8148-C483321AD2D9}">
          <dgm14:cNvPr xmlns:dgm14="http://schemas.microsoft.com/office/drawing/2010/diagram" id="0" name="" descr="Call center"/>
        </a:ext>
      </dgm:extLst>
    </dgm:pt>
    <dgm:pt modelId="{FACBCF14-4793-414A-AC19-D8BB71AB3B48}" type="pres">
      <dgm:prSet presAssocID="{2FC88B97-46CC-4843-83E5-11A208C00A18}" presName="spaceRect" presStyleCnt="0"/>
      <dgm:spPr/>
    </dgm:pt>
    <dgm:pt modelId="{1D1C01E1-C471-405D-8556-BFD77E2AFCF5}" type="pres">
      <dgm:prSet presAssocID="{2FC88B97-46CC-4843-83E5-11A208C00A18}" presName="textRect" presStyleLbl="revTx" presStyleIdx="5" presStyleCnt="6">
        <dgm:presLayoutVars>
          <dgm:chMax val="1"/>
          <dgm:chPref val="1"/>
        </dgm:presLayoutVars>
      </dgm:prSet>
      <dgm:spPr/>
      <dgm:t>
        <a:bodyPr/>
        <a:lstStyle/>
        <a:p>
          <a:endParaRPr lang="en-US"/>
        </a:p>
      </dgm:t>
    </dgm:pt>
  </dgm:ptLst>
  <dgm:cxnLst>
    <dgm:cxn modelId="{B0A74C21-8664-4CA9-A2AB-8F643749B3FD}" srcId="{62DCE164-4B8C-4154-9C8C-3517E7795D0B}" destId="{04555EE2-ED69-45EF-A39A-B824E8612B24}" srcOrd="0" destOrd="0" parTransId="{5629F76A-55F3-4C8B-9263-A5DB17894C04}" sibTransId="{B2DB159E-C4DA-4835-A87E-7DD3EB4059D8}"/>
    <dgm:cxn modelId="{F4EF942F-11E3-4708-9451-1C7BE9BA0673}" type="presOf" srcId="{62DCE164-4B8C-4154-9C8C-3517E7795D0B}" destId="{0A5006B4-48DC-4BE8-BF8A-9258D69FAEDD}" srcOrd="0" destOrd="0" presId="urn:microsoft.com/office/officeart/2018/2/layout/IconLabelList"/>
    <dgm:cxn modelId="{CBD015C0-13EE-444F-B71B-BDFEF682CD1F}" type="presOf" srcId="{2FC88B97-46CC-4843-83E5-11A208C00A18}" destId="{1D1C01E1-C471-405D-8556-BFD77E2AFCF5}" srcOrd="0" destOrd="0" presId="urn:microsoft.com/office/officeart/2018/2/layout/IconLabelList"/>
    <dgm:cxn modelId="{44314A9D-195F-4324-B3D4-76FE9A22B3DB}" srcId="{62DCE164-4B8C-4154-9C8C-3517E7795D0B}" destId="{8D2A3BE7-9BDC-4D6B-B5C6-01E0E1B10EE7}" srcOrd="3" destOrd="0" parTransId="{7C55010A-E50C-4ADC-94AA-419EF9E53C4F}" sibTransId="{91D69771-8160-466A-9B7C-07DFC60EB1F1}"/>
    <dgm:cxn modelId="{D8A25CF1-70D7-4B98-84C1-2A400F43FAFF}" type="presOf" srcId="{F36BAAFA-D81C-40CE-8632-95E39BD2A1AE}" destId="{1AB50404-D79B-47E3-A0BB-BDC9D4031FDA}" srcOrd="0" destOrd="0" presId="urn:microsoft.com/office/officeart/2018/2/layout/IconLabelList"/>
    <dgm:cxn modelId="{69649511-6314-45C9-9A18-F6649F4636EE}" srcId="{62DCE164-4B8C-4154-9C8C-3517E7795D0B}" destId="{F36BAAFA-D81C-40CE-8632-95E39BD2A1AE}" srcOrd="2" destOrd="0" parTransId="{CC56DEA7-A9DB-4B98-912B-DBCBC910BFB1}" sibTransId="{6D0500CE-44C5-409B-A13C-379E1F97C2E7}"/>
    <dgm:cxn modelId="{49696851-1C4F-4364-874D-F799BDE4EB34}" type="presOf" srcId="{9361CB11-B08E-43C5-B750-70D2B9BE77EB}" destId="{72E6F9AB-1B4D-4867-8D24-CB2CE6CADAF4}" srcOrd="0" destOrd="0" presId="urn:microsoft.com/office/officeart/2018/2/layout/IconLabelList"/>
    <dgm:cxn modelId="{1FEA4343-E8CE-4657-9633-0151EACB9441}" type="presOf" srcId="{04555EE2-ED69-45EF-A39A-B824E8612B24}" destId="{4EE693FD-9C04-4732-B6A4-C2AA66791388}" srcOrd="0" destOrd="0" presId="urn:microsoft.com/office/officeart/2018/2/layout/IconLabelList"/>
    <dgm:cxn modelId="{84F01721-7A1E-4C53-9F51-31E766259C0D}" srcId="{62DCE164-4B8C-4154-9C8C-3517E7795D0B}" destId="{2FC88B97-46CC-4843-83E5-11A208C00A18}" srcOrd="5" destOrd="0" parTransId="{E0CC893B-152A-4A86-AD23-D334A2CD5279}" sibTransId="{355DED3D-F8B5-48F7-9C91-FC1453158500}"/>
    <dgm:cxn modelId="{D3514D26-A9B4-40B3-976B-94C8CEF51048}" type="presOf" srcId="{8D2A3BE7-9BDC-4D6B-B5C6-01E0E1B10EE7}" destId="{EE5D3E60-E746-4953-8CD1-A179108C9C16}" srcOrd="0" destOrd="0" presId="urn:microsoft.com/office/officeart/2018/2/layout/IconLabelList"/>
    <dgm:cxn modelId="{7AADE807-3EAF-4081-820C-6399A71623C7}" srcId="{62DCE164-4B8C-4154-9C8C-3517E7795D0B}" destId="{58386FBA-BF36-48BB-8AED-363C7F5C361D}" srcOrd="1" destOrd="0" parTransId="{16F49E31-3F90-4876-AEEC-40D8B86C8F49}" sibTransId="{50D8FDE8-5CEA-411D-A212-07497BBF7778}"/>
    <dgm:cxn modelId="{86C3D51A-608F-40BA-8696-CACEA1F22F53}" srcId="{62DCE164-4B8C-4154-9C8C-3517E7795D0B}" destId="{9361CB11-B08E-43C5-B750-70D2B9BE77EB}" srcOrd="4" destOrd="0" parTransId="{3CA9DDEC-8BAB-40B3-836B-F8E7D6553FD1}" sibTransId="{7168B103-4ED4-4F45-8924-0BD662967D0F}"/>
    <dgm:cxn modelId="{54BF6C4E-F50B-4E9C-89FE-7BBB74520D91}" type="presOf" srcId="{58386FBA-BF36-48BB-8AED-363C7F5C361D}" destId="{337856E8-D848-446F-8A68-B944A2878AA7}" srcOrd="0" destOrd="0" presId="urn:microsoft.com/office/officeart/2018/2/layout/IconLabelList"/>
    <dgm:cxn modelId="{82E9F74B-E954-4D20-A585-C547E707B565}" type="presParOf" srcId="{0A5006B4-48DC-4BE8-BF8A-9258D69FAEDD}" destId="{7B57DDE9-549E-4579-B11A-ABDBA6379CEC}" srcOrd="0" destOrd="0" presId="urn:microsoft.com/office/officeart/2018/2/layout/IconLabelList"/>
    <dgm:cxn modelId="{F6971046-D8C5-4145-9824-81714CC9C6B4}" type="presParOf" srcId="{7B57DDE9-549E-4579-B11A-ABDBA6379CEC}" destId="{B2828E1E-88E8-4E6B-A8D0-44C205AE505A}" srcOrd="0" destOrd="0" presId="urn:microsoft.com/office/officeart/2018/2/layout/IconLabelList"/>
    <dgm:cxn modelId="{52F4CB3E-22B7-4D62-853A-92F4ED9F6EAA}" type="presParOf" srcId="{7B57DDE9-549E-4579-B11A-ABDBA6379CEC}" destId="{42D43AAB-6358-47E9-B839-D50339596C19}" srcOrd="1" destOrd="0" presId="urn:microsoft.com/office/officeart/2018/2/layout/IconLabelList"/>
    <dgm:cxn modelId="{758C93CC-D677-4926-93B1-6D32113ABD51}" type="presParOf" srcId="{7B57DDE9-549E-4579-B11A-ABDBA6379CEC}" destId="{4EE693FD-9C04-4732-B6A4-C2AA66791388}" srcOrd="2" destOrd="0" presId="urn:microsoft.com/office/officeart/2018/2/layout/IconLabelList"/>
    <dgm:cxn modelId="{147695F5-BC36-4A99-9DAF-715D964E93A3}" type="presParOf" srcId="{0A5006B4-48DC-4BE8-BF8A-9258D69FAEDD}" destId="{BE0E7F8A-3AB0-43BF-B626-C46393675E06}" srcOrd="1" destOrd="0" presId="urn:microsoft.com/office/officeart/2018/2/layout/IconLabelList"/>
    <dgm:cxn modelId="{13A47C37-EFBD-47E4-9F29-F36081200997}" type="presParOf" srcId="{0A5006B4-48DC-4BE8-BF8A-9258D69FAEDD}" destId="{AAF36F6C-71A2-4FAE-A65E-D6BA297321C9}" srcOrd="2" destOrd="0" presId="urn:microsoft.com/office/officeart/2018/2/layout/IconLabelList"/>
    <dgm:cxn modelId="{9CBE493D-2F83-4E9F-B414-72B9149F0D18}" type="presParOf" srcId="{AAF36F6C-71A2-4FAE-A65E-D6BA297321C9}" destId="{82C4742C-B954-4F1A-87A1-832A57A9072B}" srcOrd="0" destOrd="0" presId="urn:microsoft.com/office/officeart/2018/2/layout/IconLabelList"/>
    <dgm:cxn modelId="{271BA9BC-1C82-4B99-85AC-CF5E9E576329}" type="presParOf" srcId="{AAF36F6C-71A2-4FAE-A65E-D6BA297321C9}" destId="{D5A22098-53FA-4C20-8168-15F1729A5745}" srcOrd="1" destOrd="0" presId="urn:microsoft.com/office/officeart/2018/2/layout/IconLabelList"/>
    <dgm:cxn modelId="{7CAA45F8-CE4A-4F92-A2EB-42467BE77B8B}" type="presParOf" srcId="{AAF36F6C-71A2-4FAE-A65E-D6BA297321C9}" destId="{337856E8-D848-446F-8A68-B944A2878AA7}" srcOrd="2" destOrd="0" presId="urn:microsoft.com/office/officeart/2018/2/layout/IconLabelList"/>
    <dgm:cxn modelId="{DE88583F-A222-4764-B08A-4344B92DAE11}" type="presParOf" srcId="{0A5006B4-48DC-4BE8-BF8A-9258D69FAEDD}" destId="{CE5F9980-1181-41EB-9906-2F7579906319}" srcOrd="3" destOrd="0" presId="urn:microsoft.com/office/officeart/2018/2/layout/IconLabelList"/>
    <dgm:cxn modelId="{1B33BBBB-EAFB-4C1A-977A-88BBDC4EBAD5}" type="presParOf" srcId="{0A5006B4-48DC-4BE8-BF8A-9258D69FAEDD}" destId="{0B883561-25DE-45F3-BDB0-C2C856E0EA14}" srcOrd="4" destOrd="0" presId="urn:microsoft.com/office/officeart/2018/2/layout/IconLabelList"/>
    <dgm:cxn modelId="{A477236A-F84D-488B-8D33-0E4BB0A30691}" type="presParOf" srcId="{0B883561-25DE-45F3-BDB0-C2C856E0EA14}" destId="{07C39646-E8A8-4CAF-96F0-6D7E150FE2A5}" srcOrd="0" destOrd="0" presId="urn:microsoft.com/office/officeart/2018/2/layout/IconLabelList"/>
    <dgm:cxn modelId="{F57BD397-F96E-4848-9D8A-969BDB43E6D5}" type="presParOf" srcId="{0B883561-25DE-45F3-BDB0-C2C856E0EA14}" destId="{A4514DD1-5058-45BF-B891-14A9AF460365}" srcOrd="1" destOrd="0" presId="urn:microsoft.com/office/officeart/2018/2/layout/IconLabelList"/>
    <dgm:cxn modelId="{ECE981BE-14CF-47AF-B11D-822158BD0D1A}" type="presParOf" srcId="{0B883561-25DE-45F3-BDB0-C2C856E0EA14}" destId="{1AB50404-D79B-47E3-A0BB-BDC9D4031FDA}" srcOrd="2" destOrd="0" presId="urn:microsoft.com/office/officeart/2018/2/layout/IconLabelList"/>
    <dgm:cxn modelId="{10F9C7DB-77C6-47DA-B56C-36840AABCB28}" type="presParOf" srcId="{0A5006B4-48DC-4BE8-BF8A-9258D69FAEDD}" destId="{AF22A21D-7B61-42CD-A73F-CEACD03A8DFE}" srcOrd="5" destOrd="0" presId="urn:microsoft.com/office/officeart/2018/2/layout/IconLabelList"/>
    <dgm:cxn modelId="{0A1CCD8F-1F27-476B-9F75-C3665CA49E2D}" type="presParOf" srcId="{0A5006B4-48DC-4BE8-BF8A-9258D69FAEDD}" destId="{4E0B3255-ECCD-41A6-BBA1-A31D3B573F6D}" srcOrd="6" destOrd="0" presId="urn:microsoft.com/office/officeart/2018/2/layout/IconLabelList"/>
    <dgm:cxn modelId="{FBCE4DBB-D6A7-4BA4-B0E0-FE2D737CD5AC}" type="presParOf" srcId="{4E0B3255-ECCD-41A6-BBA1-A31D3B573F6D}" destId="{F9184C44-29EF-433B-B134-399FA6F5B500}" srcOrd="0" destOrd="0" presId="urn:microsoft.com/office/officeart/2018/2/layout/IconLabelList"/>
    <dgm:cxn modelId="{3B1132D3-AF66-4F7A-AE9D-7E809BD760DF}" type="presParOf" srcId="{4E0B3255-ECCD-41A6-BBA1-A31D3B573F6D}" destId="{FAFFCD12-2FB0-4B3F-A017-17999CB65530}" srcOrd="1" destOrd="0" presId="urn:microsoft.com/office/officeart/2018/2/layout/IconLabelList"/>
    <dgm:cxn modelId="{8F905515-EF37-42D5-9F21-AD2A22CC95E7}" type="presParOf" srcId="{4E0B3255-ECCD-41A6-BBA1-A31D3B573F6D}" destId="{EE5D3E60-E746-4953-8CD1-A179108C9C16}" srcOrd="2" destOrd="0" presId="urn:microsoft.com/office/officeart/2018/2/layout/IconLabelList"/>
    <dgm:cxn modelId="{01F650E3-D2F9-474F-AE42-DD4D78ADF43D}" type="presParOf" srcId="{0A5006B4-48DC-4BE8-BF8A-9258D69FAEDD}" destId="{136F9E18-5C6E-40DF-8618-10447A90F6C7}" srcOrd="7" destOrd="0" presId="urn:microsoft.com/office/officeart/2018/2/layout/IconLabelList"/>
    <dgm:cxn modelId="{F0AA5786-700F-41D5-98FF-AC1F407962AD}" type="presParOf" srcId="{0A5006B4-48DC-4BE8-BF8A-9258D69FAEDD}" destId="{FE442FB7-F3A1-4F6F-993D-1EA8420D0662}" srcOrd="8" destOrd="0" presId="urn:microsoft.com/office/officeart/2018/2/layout/IconLabelList"/>
    <dgm:cxn modelId="{55B027B4-BF50-43DC-A711-EB1799EC87DC}" type="presParOf" srcId="{FE442FB7-F3A1-4F6F-993D-1EA8420D0662}" destId="{1C4959BF-DEAA-45EB-8FDF-9100F9679E8D}" srcOrd="0" destOrd="0" presId="urn:microsoft.com/office/officeart/2018/2/layout/IconLabelList"/>
    <dgm:cxn modelId="{1F72A41B-57FF-4ED2-9ED8-3D130C0F6150}" type="presParOf" srcId="{FE442FB7-F3A1-4F6F-993D-1EA8420D0662}" destId="{9BB182E5-3263-4B32-B25A-46C797224256}" srcOrd="1" destOrd="0" presId="urn:microsoft.com/office/officeart/2018/2/layout/IconLabelList"/>
    <dgm:cxn modelId="{34932B6E-0155-40F1-B5AF-F295322199FE}" type="presParOf" srcId="{FE442FB7-F3A1-4F6F-993D-1EA8420D0662}" destId="{72E6F9AB-1B4D-4867-8D24-CB2CE6CADAF4}" srcOrd="2" destOrd="0" presId="urn:microsoft.com/office/officeart/2018/2/layout/IconLabelList"/>
    <dgm:cxn modelId="{FA8F4BD5-B998-43E8-9F59-45D8493D2D55}" type="presParOf" srcId="{0A5006B4-48DC-4BE8-BF8A-9258D69FAEDD}" destId="{2F6F60AD-E60C-45DE-AA56-8C0D3BD62D8E}" srcOrd="9" destOrd="0" presId="urn:microsoft.com/office/officeart/2018/2/layout/IconLabelList"/>
    <dgm:cxn modelId="{05C2D783-4785-4257-8477-93E5CB958AA1}" type="presParOf" srcId="{0A5006B4-48DC-4BE8-BF8A-9258D69FAEDD}" destId="{F3F73D94-548D-46F4-B9FF-0DB56A176257}" srcOrd="10" destOrd="0" presId="urn:microsoft.com/office/officeart/2018/2/layout/IconLabelList"/>
    <dgm:cxn modelId="{38C7FAEE-FAA5-48ED-98E1-95CB9A638C3D}" type="presParOf" srcId="{F3F73D94-548D-46F4-B9FF-0DB56A176257}" destId="{69777C76-35A2-4438-9059-C0747E53AE9B}" srcOrd="0" destOrd="0" presId="urn:microsoft.com/office/officeart/2018/2/layout/IconLabelList"/>
    <dgm:cxn modelId="{BBDD4ED9-55D8-437F-A840-8C2A958DBF04}" type="presParOf" srcId="{F3F73D94-548D-46F4-B9FF-0DB56A176257}" destId="{FACBCF14-4793-414A-AC19-D8BB71AB3B48}" srcOrd="1" destOrd="0" presId="urn:microsoft.com/office/officeart/2018/2/layout/IconLabelList"/>
    <dgm:cxn modelId="{9BC43E86-08C9-4D57-AA45-B96147AFBCEE}" type="presParOf" srcId="{F3F73D94-548D-46F4-B9FF-0DB56A176257}" destId="{1D1C01E1-C471-405D-8556-BFD77E2AFCF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17877-4178-074B-9508-3BB113926F52}">
      <dsp:nvSpPr>
        <dsp:cNvPr id="0" name=""/>
        <dsp:cNvSpPr/>
      </dsp:nvSpPr>
      <dsp:spPr>
        <a:xfrm>
          <a:off x="323201" y="225763"/>
          <a:ext cx="883546" cy="8835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2F725-2B36-1E49-98E8-8136DE860D44}">
      <dsp:nvSpPr>
        <dsp:cNvPr id="0" name=""/>
        <dsp:cNvSpPr/>
      </dsp:nvSpPr>
      <dsp:spPr>
        <a:xfrm>
          <a:off x="511498" y="414060"/>
          <a:ext cx="506953" cy="506953"/>
        </a:xfrm>
        <a:prstGeom prst="rect">
          <a:avLst/>
        </a:prstGeom>
        <a:solidFill>
          <a:schemeClr val="bg1">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0FA5D-E85E-4B48-BD24-744224976410}">
      <dsp:nvSpPr>
        <dsp:cNvPr id="0" name=""/>
        <dsp:cNvSpPr/>
      </dsp:nvSpPr>
      <dsp:spPr>
        <a:xfrm>
          <a:off x="40756" y="1384513"/>
          <a:ext cx="1448437" cy="91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dirty="0"/>
            <a:t>osa or SDB In Ped Patients</a:t>
          </a:r>
        </a:p>
      </dsp:txBody>
      <dsp:txXfrm>
        <a:off x="40756" y="1384513"/>
        <a:ext cx="1448437" cy="910931"/>
      </dsp:txXfrm>
    </dsp:sp>
    <dsp:sp modelId="{46AA1CCB-970C-4513-A9AD-A2EB6DB0F612}">
      <dsp:nvSpPr>
        <dsp:cNvPr id="0" name=""/>
        <dsp:cNvSpPr/>
      </dsp:nvSpPr>
      <dsp:spPr>
        <a:xfrm>
          <a:off x="2094720" y="225763"/>
          <a:ext cx="883546" cy="8835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D88546-61B9-4606-B889-06DD071C1438}">
      <dsp:nvSpPr>
        <dsp:cNvPr id="0" name=""/>
        <dsp:cNvSpPr/>
      </dsp:nvSpPr>
      <dsp:spPr>
        <a:xfrm>
          <a:off x="2283017" y="414060"/>
          <a:ext cx="506953" cy="5069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664ACD-56DC-4D31-BDA1-9E1216C99609}">
      <dsp:nvSpPr>
        <dsp:cNvPr id="0" name=""/>
        <dsp:cNvSpPr/>
      </dsp:nvSpPr>
      <dsp:spPr>
        <a:xfrm>
          <a:off x="1742670" y="1384513"/>
          <a:ext cx="1587646" cy="91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dirty="0"/>
            <a:t>Increase PeriAnesthesia  risk Extend hospital stay</a:t>
          </a:r>
          <a:r>
            <a:rPr lang="en-US" sz="1200" kern="1200" dirty="0"/>
            <a:t>:</a:t>
          </a:r>
        </a:p>
      </dsp:txBody>
      <dsp:txXfrm>
        <a:off x="1742670" y="1384513"/>
        <a:ext cx="1587646" cy="910931"/>
      </dsp:txXfrm>
    </dsp:sp>
    <dsp:sp modelId="{C7C53CE5-86EB-4C53-BBE2-840E9009F4DF}">
      <dsp:nvSpPr>
        <dsp:cNvPr id="0" name=""/>
        <dsp:cNvSpPr/>
      </dsp:nvSpPr>
      <dsp:spPr>
        <a:xfrm>
          <a:off x="3866239" y="225763"/>
          <a:ext cx="883546" cy="8835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CFCDA-E325-4338-9EEF-88A69E2696F1}">
      <dsp:nvSpPr>
        <dsp:cNvPr id="0" name=""/>
        <dsp:cNvSpPr/>
      </dsp:nvSpPr>
      <dsp:spPr>
        <a:xfrm>
          <a:off x="4054536" y="414060"/>
          <a:ext cx="506953" cy="5069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A8BF50-1F7F-457D-BDFE-0182A6D05D9E}">
      <dsp:nvSpPr>
        <dsp:cNvPr id="0" name=""/>
        <dsp:cNvSpPr/>
      </dsp:nvSpPr>
      <dsp:spPr>
        <a:xfrm>
          <a:off x="3583793" y="1384513"/>
          <a:ext cx="1448437" cy="91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kern="1200" dirty="0"/>
            <a:t>Increase cost</a:t>
          </a:r>
        </a:p>
      </dsp:txBody>
      <dsp:txXfrm>
        <a:off x="3583793" y="1384513"/>
        <a:ext cx="1448437" cy="910931"/>
      </dsp:txXfrm>
    </dsp:sp>
    <dsp:sp modelId="{8B16C81F-41FB-4484-9DB5-CD038E29D14C}">
      <dsp:nvSpPr>
        <dsp:cNvPr id="0" name=""/>
        <dsp:cNvSpPr/>
      </dsp:nvSpPr>
      <dsp:spPr>
        <a:xfrm>
          <a:off x="282935" y="2657554"/>
          <a:ext cx="883546" cy="8835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92A159-606F-4358-8057-B4B32BBD3A65}">
      <dsp:nvSpPr>
        <dsp:cNvPr id="0" name=""/>
        <dsp:cNvSpPr/>
      </dsp:nvSpPr>
      <dsp:spPr>
        <a:xfrm rot="10800000">
          <a:off x="471232" y="2845851"/>
          <a:ext cx="506953" cy="5069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D460A0-0768-437C-A128-6D1BF86C6D6F}">
      <dsp:nvSpPr>
        <dsp:cNvPr id="0" name=""/>
        <dsp:cNvSpPr/>
      </dsp:nvSpPr>
      <dsp:spPr>
        <a:xfrm>
          <a:off x="489" y="3816304"/>
          <a:ext cx="1448437" cy="91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dirty="0"/>
            <a:t>Decrease patient satisfaction</a:t>
          </a:r>
        </a:p>
      </dsp:txBody>
      <dsp:txXfrm>
        <a:off x="489" y="3816304"/>
        <a:ext cx="1448437" cy="910931"/>
      </dsp:txXfrm>
    </dsp:sp>
    <dsp:sp modelId="{21D77B0C-33C5-47CB-9CA2-ED23318E0EB4}">
      <dsp:nvSpPr>
        <dsp:cNvPr id="0" name=""/>
        <dsp:cNvSpPr/>
      </dsp:nvSpPr>
      <dsp:spPr>
        <a:xfrm>
          <a:off x="2094720" y="2657554"/>
          <a:ext cx="883546" cy="8835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D8C24-4F75-40F7-BB6C-AEB38459D0E4}">
      <dsp:nvSpPr>
        <dsp:cNvPr id="0" name=""/>
        <dsp:cNvSpPr/>
      </dsp:nvSpPr>
      <dsp:spPr>
        <a:xfrm>
          <a:off x="2283017" y="2845851"/>
          <a:ext cx="506953" cy="5069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6CE2CA-2A01-4D70-A084-A67943AA41FF}">
      <dsp:nvSpPr>
        <dsp:cNvPr id="0" name=""/>
        <dsp:cNvSpPr/>
      </dsp:nvSpPr>
      <dsp:spPr>
        <a:xfrm>
          <a:off x="1702404" y="3816304"/>
          <a:ext cx="1668179" cy="91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dirty="0"/>
            <a:t>Effect hospital reimbursement</a:t>
          </a:r>
        </a:p>
      </dsp:txBody>
      <dsp:txXfrm>
        <a:off x="1702404" y="3816304"/>
        <a:ext cx="1668179" cy="910931"/>
      </dsp:txXfrm>
    </dsp:sp>
    <dsp:sp modelId="{DFF1A593-225A-4FE2-96B4-7B52694705BD}">
      <dsp:nvSpPr>
        <dsp:cNvPr id="0" name=""/>
        <dsp:cNvSpPr/>
      </dsp:nvSpPr>
      <dsp:spPr>
        <a:xfrm>
          <a:off x="3906505" y="2657554"/>
          <a:ext cx="883546" cy="8835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29908-E825-4710-89C6-7973DF058A57}">
      <dsp:nvSpPr>
        <dsp:cNvPr id="0" name=""/>
        <dsp:cNvSpPr/>
      </dsp:nvSpPr>
      <dsp:spPr>
        <a:xfrm>
          <a:off x="4094802" y="2845851"/>
          <a:ext cx="506953" cy="5069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9CFC5F-D3CC-47BB-B4D3-25DC0F0D3A12}">
      <dsp:nvSpPr>
        <dsp:cNvPr id="0" name=""/>
        <dsp:cNvSpPr/>
      </dsp:nvSpPr>
      <dsp:spPr>
        <a:xfrm>
          <a:off x="3624060" y="3816304"/>
          <a:ext cx="1448437" cy="91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kern="1200" dirty="0"/>
            <a:t>Death</a:t>
          </a:r>
        </a:p>
        <a:p>
          <a:pPr lvl="0" algn="ctr" defTabSz="800100">
            <a:lnSpc>
              <a:spcPct val="100000"/>
            </a:lnSpc>
            <a:spcBef>
              <a:spcPct val="0"/>
            </a:spcBef>
            <a:spcAft>
              <a:spcPct val="35000"/>
            </a:spcAft>
            <a:defRPr cap="all"/>
          </a:pPr>
          <a:endParaRPr lang="en-US" sz="1800" kern="1200" dirty="0"/>
        </a:p>
        <a:p>
          <a:pPr lvl="0" algn="ctr" defTabSz="800100">
            <a:lnSpc>
              <a:spcPct val="100000"/>
            </a:lnSpc>
            <a:spcBef>
              <a:spcPct val="0"/>
            </a:spcBef>
            <a:spcAft>
              <a:spcPct val="35000"/>
            </a:spcAft>
            <a:defRPr cap="all"/>
          </a:pPr>
          <a:endParaRPr lang="en-US" sz="1800" kern="1200" dirty="0"/>
        </a:p>
      </dsp:txBody>
      <dsp:txXfrm>
        <a:off x="3624060" y="3816304"/>
        <a:ext cx="1448437" cy="910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72E41-59D1-4044-8E56-06AF27DA7D37}">
      <dsp:nvSpPr>
        <dsp:cNvPr id="0" name=""/>
        <dsp:cNvSpPr/>
      </dsp:nvSpPr>
      <dsp:spPr>
        <a:xfrm>
          <a:off x="0" y="457795"/>
          <a:ext cx="2106422" cy="12638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Quality Improvement</a:t>
          </a:r>
        </a:p>
      </dsp:txBody>
      <dsp:txXfrm>
        <a:off x="0" y="457795"/>
        <a:ext cx="2106422" cy="1263853"/>
      </dsp:txXfrm>
    </dsp:sp>
    <dsp:sp modelId="{4495969A-5B0A-3141-B609-D4390ED1CC98}">
      <dsp:nvSpPr>
        <dsp:cNvPr id="0" name=""/>
        <dsp:cNvSpPr/>
      </dsp:nvSpPr>
      <dsp:spPr>
        <a:xfrm>
          <a:off x="2317065" y="457795"/>
          <a:ext cx="2106422" cy="1263853"/>
        </a:xfrm>
        <a:prstGeom prst="rect">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Research</a:t>
          </a:r>
          <a:r>
            <a:rPr lang="en-US" sz="2500" kern="1200" dirty="0"/>
            <a:t> </a:t>
          </a:r>
        </a:p>
      </dsp:txBody>
      <dsp:txXfrm>
        <a:off x="2317065" y="457795"/>
        <a:ext cx="2106422" cy="1263853"/>
      </dsp:txXfrm>
    </dsp:sp>
    <dsp:sp modelId="{17E9BA01-7E59-E446-80E8-B4CC940A78E2}">
      <dsp:nvSpPr>
        <dsp:cNvPr id="0" name=""/>
        <dsp:cNvSpPr/>
      </dsp:nvSpPr>
      <dsp:spPr>
        <a:xfrm>
          <a:off x="4634130" y="457795"/>
          <a:ext cx="2106422" cy="1263853"/>
        </a:xfrm>
        <a:prstGeom prst="rect">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Evidence-based Practice</a:t>
          </a:r>
        </a:p>
      </dsp:txBody>
      <dsp:txXfrm>
        <a:off x="4634130" y="457795"/>
        <a:ext cx="2106422" cy="1263853"/>
      </dsp:txXfrm>
    </dsp:sp>
    <dsp:sp modelId="{F4776337-4969-1241-9D72-B7A76E03B9E9}">
      <dsp:nvSpPr>
        <dsp:cNvPr id="0" name=""/>
        <dsp:cNvSpPr/>
      </dsp:nvSpPr>
      <dsp:spPr>
        <a:xfrm>
          <a:off x="0" y="1932291"/>
          <a:ext cx="2106422" cy="1263853"/>
        </a:xfrm>
        <a:prstGeom prst="rect">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Teamwork</a:t>
          </a:r>
        </a:p>
      </dsp:txBody>
      <dsp:txXfrm>
        <a:off x="0" y="1932291"/>
        <a:ext cx="2106422" cy="1263853"/>
      </dsp:txXfrm>
    </dsp:sp>
    <dsp:sp modelId="{2D920524-67AB-E141-9CFD-8C9E3D5BA340}">
      <dsp:nvSpPr>
        <dsp:cNvPr id="0" name=""/>
        <dsp:cNvSpPr/>
      </dsp:nvSpPr>
      <dsp:spPr>
        <a:xfrm>
          <a:off x="2317065" y="1932291"/>
          <a:ext cx="2106422" cy="1263853"/>
        </a:xfrm>
        <a:prstGeom prst="rect">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Critical</a:t>
          </a:r>
          <a:r>
            <a:rPr lang="en-US" sz="2500" kern="1200" dirty="0"/>
            <a:t> </a:t>
          </a:r>
          <a:r>
            <a:rPr lang="en-US" sz="2500" kern="1200" dirty="0">
              <a:solidFill>
                <a:schemeClr val="tx1"/>
              </a:solidFill>
            </a:rPr>
            <a:t>thinking</a:t>
          </a:r>
        </a:p>
      </dsp:txBody>
      <dsp:txXfrm>
        <a:off x="2317065" y="1932291"/>
        <a:ext cx="2106422" cy="1263853"/>
      </dsp:txXfrm>
    </dsp:sp>
    <dsp:sp modelId="{BE6B4503-3256-714A-8FDB-F5A932F4AA89}">
      <dsp:nvSpPr>
        <dsp:cNvPr id="0" name=""/>
        <dsp:cNvSpPr/>
      </dsp:nvSpPr>
      <dsp:spPr>
        <a:xfrm>
          <a:off x="4634130" y="1932291"/>
          <a:ext cx="2106422" cy="1263853"/>
        </a:xfrm>
        <a:prstGeom prst="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Commitment to Improve</a:t>
          </a:r>
        </a:p>
      </dsp:txBody>
      <dsp:txXfrm>
        <a:off x="4634130" y="1932291"/>
        <a:ext cx="2106422" cy="1263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72E41-59D1-4044-8E56-06AF27DA7D37}">
      <dsp:nvSpPr>
        <dsp:cNvPr id="0" name=""/>
        <dsp:cNvSpPr/>
      </dsp:nvSpPr>
      <dsp:spPr>
        <a:xfrm>
          <a:off x="0" y="457795"/>
          <a:ext cx="2106422" cy="12638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rPr>
            <a:t>Quality Improvement</a:t>
          </a:r>
        </a:p>
      </dsp:txBody>
      <dsp:txXfrm>
        <a:off x="0" y="457795"/>
        <a:ext cx="2106422" cy="1263853"/>
      </dsp:txXfrm>
    </dsp:sp>
    <dsp:sp modelId="{4495969A-5B0A-3141-B609-D4390ED1CC98}">
      <dsp:nvSpPr>
        <dsp:cNvPr id="0" name=""/>
        <dsp:cNvSpPr/>
      </dsp:nvSpPr>
      <dsp:spPr>
        <a:xfrm>
          <a:off x="2317065" y="457795"/>
          <a:ext cx="2106422" cy="1263853"/>
        </a:xfrm>
        <a:prstGeom prst="rect">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rPr>
            <a:t>Research</a:t>
          </a:r>
          <a:r>
            <a:rPr lang="en-US" sz="2300" kern="1200" dirty="0"/>
            <a:t> </a:t>
          </a:r>
        </a:p>
      </dsp:txBody>
      <dsp:txXfrm>
        <a:off x="2317065" y="457795"/>
        <a:ext cx="2106422" cy="1263853"/>
      </dsp:txXfrm>
    </dsp:sp>
    <dsp:sp modelId="{17E9BA01-7E59-E446-80E8-B4CC940A78E2}">
      <dsp:nvSpPr>
        <dsp:cNvPr id="0" name=""/>
        <dsp:cNvSpPr/>
      </dsp:nvSpPr>
      <dsp:spPr>
        <a:xfrm>
          <a:off x="4634130" y="457795"/>
          <a:ext cx="2106422" cy="1263853"/>
        </a:xfrm>
        <a:prstGeom prst="rect">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rPr>
            <a:t>Evidence-based Practice</a:t>
          </a:r>
        </a:p>
      </dsp:txBody>
      <dsp:txXfrm>
        <a:off x="4634130" y="457795"/>
        <a:ext cx="2106422" cy="1263853"/>
      </dsp:txXfrm>
    </dsp:sp>
    <dsp:sp modelId="{F4776337-4969-1241-9D72-B7A76E03B9E9}">
      <dsp:nvSpPr>
        <dsp:cNvPr id="0" name=""/>
        <dsp:cNvSpPr/>
      </dsp:nvSpPr>
      <dsp:spPr>
        <a:xfrm>
          <a:off x="0" y="1872334"/>
          <a:ext cx="2106422" cy="1263853"/>
        </a:xfrm>
        <a:prstGeom prst="rect">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rPr>
            <a:t>Performance; process, practice, system</a:t>
          </a:r>
        </a:p>
      </dsp:txBody>
      <dsp:txXfrm>
        <a:off x="0" y="1872334"/>
        <a:ext cx="2106422" cy="1263853"/>
      </dsp:txXfrm>
    </dsp:sp>
    <dsp:sp modelId="{2D920524-67AB-E141-9CFD-8C9E3D5BA340}">
      <dsp:nvSpPr>
        <dsp:cNvPr id="0" name=""/>
        <dsp:cNvSpPr/>
      </dsp:nvSpPr>
      <dsp:spPr>
        <a:xfrm>
          <a:off x="2317065" y="1932291"/>
          <a:ext cx="2106422" cy="1263853"/>
        </a:xfrm>
        <a:prstGeom prst="rect">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rPr>
            <a:t>Knowledge, evidence</a:t>
          </a:r>
        </a:p>
      </dsp:txBody>
      <dsp:txXfrm>
        <a:off x="2317065" y="1932291"/>
        <a:ext cx="2106422" cy="1263853"/>
      </dsp:txXfrm>
    </dsp:sp>
    <dsp:sp modelId="{BE6B4503-3256-714A-8FDB-F5A932F4AA89}">
      <dsp:nvSpPr>
        <dsp:cNvPr id="0" name=""/>
        <dsp:cNvSpPr/>
      </dsp:nvSpPr>
      <dsp:spPr>
        <a:xfrm>
          <a:off x="4634130" y="1932291"/>
          <a:ext cx="2106422" cy="1263853"/>
        </a:xfrm>
        <a:prstGeom prst="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solidFill>
                <a:schemeClr val="tx1"/>
              </a:solidFill>
            </a:rPr>
            <a:t>Knowledge of best evidence available</a:t>
          </a:r>
        </a:p>
      </dsp:txBody>
      <dsp:txXfrm>
        <a:off x="4634130" y="1932291"/>
        <a:ext cx="2106422" cy="1263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72E41-59D1-4044-8E56-06AF27DA7D37}">
      <dsp:nvSpPr>
        <dsp:cNvPr id="0" name=""/>
        <dsp:cNvSpPr/>
      </dsp:nvSpPr>
      <dsp:spPr>
        <a:xfrm>
          <a:off x="0" y="457795"/>
          <a:ext cx="2106422" cy="12638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Quality Improvement</a:t>
          </a:r>
        </a:p>
      </dsp:txBody>
      <dsp:txXfrm>
        <a:off x="0" y="457795"/>
        <a:ext cx="2106422" cy="1263853"/>
      </dsp:txXfrm>
    </dsp:sp>
    <dsp:sp modelId="{4495969A-5B0A-3141-B609-D4390ED1CC98}">
      <dsp:nvSpPr>
        <dsp:cNvPr id="0" name=""/>
        <dsp:cNvSpPr/>
      </dsp:nvSpPr>
      <dsp:spPr>
        <a:xfrm>
          <a:off x="2317065" y="457795"/>
          <a:ext cx="2106422" cy="1263853"/>
        </a:xfrm>
        <a:prstGeom prst="rect">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Research</a:t>
          </a:r>
          <a:r>
            <a:rPr lang="en-US" sz="2100" kern="1200" dirty="0"/>
            <a:t> </a:t>
          </a:r>
        </a:p>
      </dsp:txBody>
      <dsp:txXfrm>
        <a:off x="2317065" y="457795"/>
        <a:ext cx="2106422" cy="1263853"/>
      </dsp:txXfrm>
    </dsp:sp>
    <dsp:sp modelId="{17E9BA01-7E59-E446-80E8-B4CC940A78E2}">
      <dsp:nvSpPr>
        <dsp:cNvPr id="0" name=""/>
        <dsp:cNvSpPr/>
      </dsp:nvSpPr>
      <dsp:spPr>
        <a:xfrm>
          <a:off x="4634130" y="457795"/>
          <a:ext cx="2106422" cy="1263853"/>
        </a:xfrm>
        <a:prstGeom prst="rect">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Evidence-based Practice</a:t>
          </a:r>
        </a:p>
      </dsp:txBody>
      <dsp:txXfrm>
        <a:off x="4634130" y="457795"/>
        <a:ext cx="2106422" cy="1263853"/>
      </dsp:txXfrm>
    </dsp:sp>
    <dsp:sp modelId="{F4776337-4969-1241-9D72-B7A76E03B9E9}">
      <dsp:nvSpPr>
        <dsp:cNvPr id="0" name=""/>
        <dsp:cNvSpPr/>
      </dsp:nvSpPr>
      <dsp:spPr>
        <a:xfrm>
          <a:off x="0" y="1932291"/>
          <a:ext cx="2106422" cy="1263853"/>
        </a:xfrm>
        <a:prstGeom prst="rect">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Plan, Do, Study, Act (PDSA)</a:t>
          </a:r>
        </a:p>
      </dsp:txBody>
      <dsp:txXfrm>
        <a:off x="0" y="1932291"/>
        <a:ext cx="2106422" cy="1263853"/>
      </dsp:txXfrm>
    </dsp:sp>
    <dsp:sp modelId="{2D920524-67AB-E141-9CFD-8C9E3D5BA340}">
      <dsp:nvSpPr>
        <dsp:cNvPr id="0" name=""/>
        <dsp:cNvSpPr/>
      </dsp:nvSpPr>
      <dsp:spPr>
        <a:xfrm>
          <a:off x="2317065" y="1932291"/>
          <a:ext cx="2106422" cy="1263853"/>
        </a:xfrm>
        <a:prstGeom prst="rect">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Rigorous Scientific Process</a:t>
          </a:r>
        </a:p>
      </dsp:txBody>
      <dsp:txXfrm>
        <a:off x="2317065" y="1932291"/>
        <a:ext cx="2106422" cy="1263853"/>
      </dsp:txXfrm>
    </dsp:sp>
    <dsp:sp modelId="{BE6B4503-3256-714A-8FDB-F5A932F4AA89}">
      <dsp:nvSpPr>
        <dsp:cNvPr id="0" name=""/>
        <dsp:cNvSpPr/>
      </dsp:nvSpPr>
      <dsp:spPr>
        <a:xfrm>
          <a:off x="4634130" y="1932291"/>
          <a:ext cx="2106422" cy="1263853"/>
        </a:xfrm>
        <a:prstGeom prst="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Practice question, evidence, Translate(PET)</a:t>
          </a:r>
        </a:p>
      </dsp:txBody>
      <dsp:txXfrm>
        <a:off x="4634130" y="1932291"/>
        <a:ext cx="2106422" cy="1263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EB3E7-790F-4B7F-A98D-3E39D03A03E9}">
      <dsp:nvSpPr>
        <dsp:cNvPr id="0" name=""/>
        <dsp:cNvSpPr/>
      </dsp:nvSpPr>
      <dsp:spPr>
        <a:xfrm rot="5400000">
          <a:off x="-202322" y="203807"/>
          <a:ext cx="1348818" cy="94417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p>
      </dsp:txBody>
      <dsp:txXfrm rot="-5400000">
        <a:off x="1" y="473570"/>
        <a:ext cx="944172" cy="404646"/>
      </dsp:txXfrm>
    </dsp:sp>
    <dsp:sp modelId="{EAC154D4-5A8F-43BE-8124-6CC622D90EEC}">
      <dsp:nvSpPr>
        <dsp:cNvPr id="0" name=""/>
        <dsp:cNvSpPr/>
      </dsp:nvSpPr>
      <dsp:spPr>
        <a:xfrm rot="5400000">
          <a:off x="3403996" y="-2458339"/>
          <a:ext cx="876731" cy="579638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Practice:1-6 team identify stakeholders, develop PICO(T) question, identify leader and schedule time frame</a:t>
          </a:r>
        </a:p>
      </dsp:txBody>
      <dsp:txXfrm rot="-5400000">
        <a:off x="944172" y="44283"/>
        <a:ext cx="5753582" cy="791135"/>
      </dsp:txXfrm>
    </dsp:sp>
    <dsp:sp modelId="{96479858-5156-4715-B5D9-E98B3C2C6545}">
      <dsp:nvSpPr>
        <dsp:cNvPr id="0" name=""/>
        <dsp:cNvSpPr/>
      </dsp:nvSpPr>
      <dsp:spPr>
        <a:xfrm rot="5400000">
          <a:off x="-202322" y="1354884"/>
          <a:ext cx="1348818" cy="944172"/>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p>
      </dsp:txBody>
      <dsp:txXfrm rot="-5400000">
        <a:off x="1" y="1624647"/>
        <a:ext cx="944172" cy="404646"/>
      </dsp:txXfrm>
    </dsp:sp>
    <dsp:sp modelId="{3FAB4552-EF91-471F-9E5B-73F090D78C3F}">
      <dsp:nvSpPr>
        <dsp:cNvPr id="0" name=""/>
        <dsp:cNvSpPr/>
      </dsp:nvSpPr>
      <dsp:spPr>
        <a:xfrm rot="5400000">
          <a:off x="3403996" y="-1307262"/>
          <a:ext cx="876731" cy="5796380"/>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Evidence: 7-11research for evidence, appraise and synthesize best evidence available. Make practice change recommendations based on evidence  </a:t>
          </a:r>
        </a:p>
      </dsp:txBody>
      <dsp:txXfrm rot="-5400000">
        <a:off x="944172" y="1195360"/>
        <a:ext cx="5753582" cy="791135"/>
      </dsp:txXfrm>
    </dsp:sp>
    <dsp:sp modelId="{3BE94503-B505-42B3-A617-70875BEEEE3C}">
      <dsp:nvSpPr>
        <dsp:cNvPr id="0" name=""/>
        <dsp:cNvSpPr/>
      </dsp:nvSpPr>
      <dsp:spPr>
        <a:xfrm rot="5400000">
          <a:off x="-202322" y="2505960"/>
          <a:ext cx="1348818" cy="944172"/>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p>
      </dsp:txBody>
      <dsp:txXfrm rot="-5400000">
        <a:off x="1" y="2775723"/>
        <a:ext cx="944172" cy="404646"/>
      </dsp:txXfrm>
    </dsp:sp>
    <dsp:sp modelId="{BDA7C559-8EA6-453F-A8DB-93C7A9541D8B}">
      <dsp:nvSpPr>
        <dsp:cNvPr id="0" name=""/>
        <dsp:cNvSpPr/>
      </dsp:nvSpPr>
      <dsp:spPr>
        <a:xfrm rot="5400000">
          <a:off x="3403996" y="-156186"/>
          <a:ext cx="876731" cy="5796380"/>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Translation:12-19 translation. Is the proposed </a:t>
          </a:r>
          <a:r>
            <a:rPr lang="en-US" sz="1800" kern="1200" dirty="0" smtClean="0"/>
            <a:t>change </a:t>
          </a:r>
          <a:r>
            <a:rPr lang="en-US" sz="1800" kern="1200" dirty="0"/>
            <a:t>feasible, </a:t>
          </a:r>
          <a:r>
            <a:rPr lang="en-US" sz="1800" kern="1200" dirty="0" smtClean="0"/>
            <a:t>is it </a:t>
          </a:r>
          <a:r>
            <a:rPr lang="en-US" sz="1800" kern="1200" dirty="0"/>
            <a:t>a good fit for the chosen area? Are resources available?</a:t>
          </a:r>
        </a:p>
      </dsp:txBody>
      <dsp:txXfrm rot="-5400000">
        <a:off x="944172" y="2346436"/>
        <a:ext cx="5753582" cy="7911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72E41-59D1-4044-8E56-06AF27DA7D37}">
      <dsp:nvSpPr>
        <dsp:cNvPr id="0" name=""/>
        <dsp:cNvSpPr/>
      </dsp:nvSpPr>
      <dsp:spPr>
        <a:xfrm>
          <a:off x="0" y="457795"/>
          <a:ext cx="2106422" cy="126385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Quality Improvement</a:t>
          </a:r>
        </a:p>
      </dsp:txBody>
      <dsp:txXfrm>
        <a:off x="0" y="457795"/>
        <a:ext cx="2106422" cy="1263853"/>
      </dsp:txXfrm>
    </dsp:sp>
    <dsp:sp modelId="{4495969A-5B0A-3141-B609-D4390ED1CC98}">
      <dsp:nvSpPr>
        <dsp:cNvPr id="0" name=""/>
        <dsp:cNvSpPr/>
      </dsp:nvSpPr>
      <dsp:spPr>
        <a:xfrm>
          <a:off x="2317065" y="457795"/>
          <a:ext cx="2106422" cy="1263853"/>
        </a:xfrm>
        <a:prstGeom prst="rect">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Research </a:t>
          </a:r>
        </a:p>
      </dsp:txBody>
      <dsp:txXfrm>
        <a:off x="2317065" y="457795"/>
        <a:ext cx="2106422" cy="1263853"/>
      </dsp:txXfrm>
    </dsp:sp>
    <dsp:sp modelId="{17E9BA01-7E59-E446-80E8-B4CC940A78E2}">
      <dsp:nvSpPr>
        <dsp:cNvPr id="0" name=""/>
        <dsp:cNvSpPr/>
      </dsp:nvSpPr>
      <dsp:spPr>
        <a:xfrm>
          <a:off x="4634130" y="457795"/>
          <a:ext cx="2106422" cy="1263853"/>
        </a:xfrm>
        <a:prstGeom prst="rect">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Evidence-based Practice</a:t>
          </a:r>
        </a:p>
      </dsp:txBody>
      <dsp:txXfrm>
        <a:off x="4634130" y="457795"/>
        <a:ext cx="2106422" cy="1263853"/>
      </dsp:txXfrm>
    </dsp:sp>
    <dsp:sp modelId="{F4776337-4969-1241-9D72-B7A76E03B9E9}">
      <dsp:nvSpPr>
        <dsp:cNvPr id="0" name=""/>
        <dsp:cNvSpPr/>
      </dsp:nvSpPr>
      <dsp:spPr>
        <a:xfrm>
          <a:off x="0" y="1932291"/>
          <a:ext cx="2106422" cy="1263853"/>
        </a:xfrm>
        <a:prstGeom prst="rect">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Produces</a:t>
          </a:r>
        </a:p>
      </dsp:txBody>
      <dsp:txXfrm>
        <a:off x="0" y="1932291"/>
        <a:ext cx="2106422" cy="1263853"/>
      </dsp:txXfrm>
    </dsp:sp>
    <dsp:sp modelId="{260E12C0-2D67-4180-A917-DAEF2D123304}">
      <dsp:nvSpPr>
        <dsp:cNvPr id="0" name=""/>
        <dsp:cNvSpPr/>
      </dsp:nvSpPr>
      <dsp:spPr>
        <a:xfrm>
          <a:off x="2317065" y="1932291"/>
          <a:ext cx="2106422" cy="1263853"/>
        </a:xfrm>
        <a:prstGeom prst="rect">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Generates</a:t>
          </a:r>
        </a:p>
      </dsp:txBody>
      <dsp:txXfrm>
        <a:off x="2317065" y="1932291"/>
        <a:ext cx="2106422" cy="1263853"/>
      </dsp:txXfrm>
    </dsp:sp>
    <dsp:sp modelId="{BE6B4503-3256-714A-8FDB-F5A932F4AA89}">
      <dsp:nvSpPr>
        <dsp:cNvPr id="0" name=""/>
        <dsp:cNvSpPr/>
      </dsp:nvSpPr>
      <dsp:spPr>
        <a:xfrm>
          <a:off x="4634130" y="1932291"/>
          <a:ext cx="2106422" cy="1263853"/>
        </a:xfrm>
        <a:prstGeom prst="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Synthesizes</a:t>
          </a:r>
        </a:p>
      </dsp:txBody>
      <dsp:txXfrm>
        <a:off x="4634130" y="1932291"/>
        <a:ext cx="2106422" cy="12638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28E1E-88E8-4E6B-A8D0-44C205AE505A}">
      <dsp:nvSpPr>
        <dsp:cNvPr id="0" name=""/>
        <dsp:cNvSpPr/>
      </dsp:nvSpPr>
      <dsp:spPr>
        <a:xfrm>
          <a:off x="652392" y="1067811"/>
          <a:ext cx="613828" cy="6138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693FD-9C04-4732-B6A4-C2AA66791388}">
      <dsp:nvSpPr>
        <dsp:cNvPr id="0" name=""/>
        <dsp:cNvSpPr/>
      </dsp:nvSpPr>
      <dsp:spPr>
        <a:xfrm>
          <a:off x="277274" y="1916256"/>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Generates further inquiry</a:t>
          </a:r>
        </a:p>
      </dsp:txBody>
      <dsp:txXfrm>
        <a:off x="277274" y="1916256"/>
        <a:ext cx="1364062" cy="545625"/>
      </dsp:txXfrm>
    </dsp:sp>
    <dsp:sp modelId="{82C4742C-B954-4F1A-87A1-832A57A9072B}">
      <dsp:nvSpPr>
        <dsp:cNvPr id="0" name=""/>
        <dsp:cNvSpPr/>
      </dsp:nvSpPr>
      <dsp:spPr>
        <a:xfrm>
          <a:off x="2255165" y="1067811"/>
          <a:ext cx="613828" cy="6138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856E8-D848-446F-8A68-B944A2878AA7}">
      <dsp:nvSpPr>
        <dsp:cNvPr id="0" name=""/>
        <dsp:cNvSpPr/>
      </dsp:nvSpPr>
      <dsp:spPr>
        <a:xfrm>
          <a:off x="1880048" y="1916256"/>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Collaboration and teamwork</a:t>
          </a:r>
        </a:p>
      </dsp:txBody>
      <dsp:txXfrm>
        <a:off x="1880048" y="1916256"/>
        <a:ext cx="1364062" cy="545625"/>
      </dsp:txXfrm>
    </dsp:sp>
    <dsp:sp modelId="{07C39646-E8A8-4CAF-96F0-6D7E150FE2A5}">
      <dsp:nvSpPr>
        <dsp:cNvPr id="0" name=""/>
        <dsp:cNvSpPr/>
      </dsp:nvSpPr>
      <dsp:spPr>
        <a:xfrm>
          <a:off x="3857938" y="1067811"/>
          <a:ext cx="613828" cy="6138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B50404-D79B-47E3-A0BB-BDC9D4031FDA}">
      <dsp:nvSpPr>
        <dsp:cNvPr id="0" name=""/>
        <dsp:cNvSpPr/>
      </dsp:nvSpPr>
      <dsp:spPr>
        <a:xfrm>
          <a:off x="3482821" y="1916256"/>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Translational science</a:t>
          </a:r>
        </a:p>
      </dsp:txBody>
      <dsp:txXfrm>
        <a:off x="3482821" y="1916256"/>
        <a:ext cx="1364062" cy="545625"/>
      </dsp:txXfrm>
    </dsp:sp>
    <dsp:sp modelId="{F9184C44-29EF-433B-B134-399FA6F5B500}">
      <dsp:nvSpPr>
        <dsp:cNvPr id="0" name=""/>
        <dsp:cNvSpPr/>
      </dsp:nvSpPr>
      <dsp:spPr>
        <a:xfrm rot="9019649">
          <a:off x="652392" y="2802897"/>
          <a:ext cx="613828" cy="6138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D3E60-E746-4953-8CD1-A179108C9C16}">
      <dsp:nvSpPr>
        <dsp:cNvPr id="0" name=""/>
        <dsp:cNvSpPr/>
      </dsp:nvSpPr>
      <dsp:spPr>
        <a:xfrm>
          <a:off x="1515" y="3651342"/>
          <a:ext cx="1915580"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a:t>Recommendation for practice change</a:t>
          </a:r>
        </a:p>
      </dsp:txBody>
      <dsp:txXfrm>
        <a:off x="1515" y="3651342"/>
        <a:ext cx="1915580" cy="545625"/>
      </dsp:txXfrm>
    </dsp:sp>
    <dsp:sp modelId="{1C4959BF-DEAA-45EB-8FDF-9100F9679E8D}">
      <dsp:nvSpPr>
        <dsp:cNvPr id="0" name=""/>
        <dsp:cNvSpPr/>
      </dsp:nvSpPr>
      <dsp:spPr>
        <a:xfrm>
          <a:off x="2530924" y="2802897"/>
          <a:ext cx="613828" cy="61382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6F9AB-1B4D-4867-8D24-CB2CE6CADAF4}">
      <dsp:nvSpPr>
        <dsp:cNvPr id="0" name=""/>
        <dsp:cNvSpPr/>
      </dsp:nvSpPr>
      <dsp:spPr>
        <a:xfrm>
          <a:off x="2155807" y="3651342"/>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US" sz="1500" kern="1200" dirty="0"/>
            <a:t>Evaluate clinical practice</a:t>
          </a:r>
        </a:p>
      </dsp:txBody>
      <dsp:txXfrm>
        <a:off x="2155807" y="3651342"/>
        <a:ext cx="1364062" cy="545625"/>
      </dsp:txXfrm>
    </dsp:sp>
    <dsp:sp modelId="{69777C76-35A2-4438-9059-C0747E53AE9B}">
      <dsp:nvSpPr>
        <dsp:cNvPr id="0" name=""/>
        <dsp:cNvSpPr/>
      </dsp:nvSpPr>
      <dsp:spPr>
        <a:xfrm>
          <a:off x="4133697" y="2802897"/>
          <a:ext cx="613828" cy="613828"/>
        </a:xfrm>
        <a:prstGeom prst="rect">
          <a:avLst/>
        </a:prstGeom>
        <a:blipFill>
          <a:blip xmlns:r="http://schemas.openxmlformats.org/officeDocument/2006/relationships" r:embed="rId11">
            <a:extLst>
              <a:ext uri="{96DAC541-7B7A-43D3-8B79-37D633B846F1}">
                <asvg:svgBlip xmlns=""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C01E1-C471-405D-8556-BFD77E2AFCF5}">
      <dsp:nvSpPr>
        <dsp:cNvPr id="0" name=""/>
        <dsp:cNvSpPr/>
      </dsp:nvSpPr>
      <dsp:spPr>
        <a:xfrm>
          <a:off x="3758580" y="3651342"/>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pPr>
          <a:r>
            <a:rPr lang="en-US" sz="1500" kern="1200" dirty="0"/>
            <a:t>Nursing practice informs research</a:t>
          </a:r>
        </a:p>
      </dsp:txBody>
      <dsp:txXfrm>
        <a:off x="3758580" y="3651342"/>
        <a:ext cx="1364062" cy="54562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E0E4D3-580D-4A69-9053-3F84F2BFC0AC}" type="datetimeFigureOut">
              <a:rPr lang="en-US" smtClean="0"/>
              <a:t>8/28/2019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E3E0EC-DEB0-45F7-A24A-D75D3E44B099}" type="slidenum">
              <a:rPr lang="en-US" smtClean="0"/>
              <a:t>‹#›</a:t>
            </a:fld>
            <a:endParaRPr lang="en-US" dirty="0"/>
          </a:p>
        </p:txBody>
      </p:sp>
    </p:spTree>
    <p:extLst>
      <p:ext uri="{BB962C8B-B14F-4D97-AF65-F5344CB8AC3E}">
        <p14:creationId xmlns:p14="http://schemas.microsoft.com/office/powerpoint/2010/main" val="403082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to share a brief overview of the research process, discuss the three different forms of inquiry, Research, Evidence-based Practice and Quality Improvement and the role of the nurse in working towards 90% of clinical decisions being based on research evidence by 2020 (IOM, 2009).</a:t>
            </a:r>
          </a:p>
        </p:txBody>
      </p:sp>
      <p:sp>
        <p:nvSpPr>
          <p:cNvPr id="4" name="Slide Number Placeholder 3"/>
          <p:cNvSpPr>
            <a:spLocks noGrp="1"/>
          </p:cNvSpPr>
          <p:nvPr>
            <p:ph type="sldNum" sz="quarter" idx="5"/>
          </p:nvPr>
        </p:nvSpPr>
        <p:spPr/>
        <p:txBody>
          <a:bodyPr/>
          <a:lstStyle/>
          <a:p>
            <a:fld id="{CE2F0BED-0281-3D4B-9AFB-20F0CEE4915D}" type="slidenum">
              <a:rPr lang="en-US" smtClean="0"/>
              <a:t>3</a:t>
            </a:fld>
            <a:endParaRPr lang="en-US" dirty="0"/>
          </a:p>
        </p:txBody>
      </p:sp>
    </p:spTree>
    <p:extLst>
      <p:ext uri="{BB962C8B-B14F-4D97-AF65-F5344CB8AC3E}">
        <p14:creationId xmlns:p14="http://schemas.microsoft.com/office/powerpoint/2010/main" val="1609494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3E0EC-DEB0-45F7-A24A-D75D3E44B099}" type="slidenum">
              <a:rPr lang="en-US" smtClean="0"/>
              <a:t>18</a:t>
            </a:fld>
            <a:endParaRPr lang="en-US" dirty="0"/>
          </a:p>
        </p:txBody>
      </p:sp>
    </p:spTree>
    <p:extLst>
      <p:ext uri="{BB962C8B-B14F-4D97-AF65-F5344CB8AC3E}">
        <p14:creationId xmlns:p14="http://schemas.microsoft.com/office/powerpoint/2010/main" val="3402933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a:t>
            </a:r>
            <a:r>
              <a:rPr lang="en-US" baseline="0" dirty="0"/>
              <a:t> the IRB approval process, we realized that the assessment was required of us, whether we were doing a study or not.  By making our assessment tools a permanent part of the record and not collecting any identifying data,  we would not be required to obtain consent.  </a:t>
            </a:r>
            <a:endParaRPr lang="en-US" dirty="0"/>
          </a:p>
        </p:txBody>
      </p:sp>
      <p:sp>
        <p:nvSpPr>
          <p:cNvPr id="4" name="Slide Number Placeholder 3"/>
          <p:cNvSpPr>
            <a:spLocks noGrp="1"/>
          </p:cNvSpPr>
          <p:nvPr>
            <p:ph type="sldNum" sz="quarter" idx="10"/>
          </p:nvPr>
        </p:nvSpPr>
        <p:spPr/>
        <p:txBody>
          <a:bodyPr/>
          <a:lstStyle/>
          <a:p>
            <a:fld id="{15E3E0EC-DEB0-45F7-A24A-D75D3E44B099}" type="slidenum">
              <a:rPr lang="en-US" smtClean="0"/>
              <a:t>21</a:t>
            </a:fld>
            <a:endParaRPr lang="en-US" dirty="0"/>
          </a:p>
        </p:txBody>
      </p:sp>
    </p:spTree>
    <p:extLst>
      <p:ext uri="{BB962C8B-B14F-4D97-AF65-F5344CB8AC3E}">
        <p14:creationId xmlns:p14="http://schemas.microsoft.com/office/powerpoint/2010/main" val="142296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3E0EC-DEB0-45F7-A24A-D75D3E44B099}" type="slidenum">
              <a:rPr lang="en-US" smtClean="0"/>
              <a:t>33</a:t>
            </a:fld>
            <a:endParaRPr lang="en-US" dirty="0"/>
          </a:p>
        </p:txBody>
      </p:sp>
    </p:spTree>
    <p:extLst>
      <p:ext uri="{BB962C8B-B14F-4D97-AF65-F5344CB8AC3E}">
        <p14:creationId xmlns:p14="http://schemas.microsoft.com/office/powerpoint/2010/main" val="182646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do we start? G.K Chesterton an English poet and writer suggested, it is not that we can’t see the solution, sometimes we cannot see the problem.</a:t>
            </a:r>
          </a:p>
          <a:p>
            <a:pPr>
              <a:defRPr/>
            </a:pPr>
            <a:r>
              <a:rPr lang="en-US" dirty="0"/>
              <a:t>In our case, the organization had recently introduced an adult screening tool for diagnosing potential Obstructive Sleep Apnea (OSA) patients. However, as is often the case when we looked for research in the pediatric population there was a paucity of research  data.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Pediatric Surgery Center team believed the significance and scope of the problem extended beyond our patients to all pediatric populations requiring OSA or Sleep Disorder Breathing (SDB) screening prior to anesthesia. </a:t>
            </a:r>
          </a:p>
          <a:p>
            <a:pPr>
              <a:defRPr/>
            </a:pPr>
            <a:r>
              <a:rPr lang="en-US" dirty="0"/>
              <a:t>Significance may be briefly described as to the effects on patients, which potentially increases cost due to unexpected events and unplanned hospital admission, potentially effecting hospital reimbursement. </a:t>
            </a:r>
          </a:p>
          <a:p>
            <a:pPr>
              <a:defRPr/>
            </a:pPr>
            <a:r>
              <a:rPr lang="en-US" dirty="0"/>
              <a:t>Patient/family satisfaction may be affected by increased discomfort and anxiety for patients and families. Death is a potential concern in this vulnerable population. The scope of the problem goes beyond our pediatric unit, this is a global concern.</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multiple resources, guidelines and tools for the nurses. Joanna Briggs library access provided free by ASPAN. John’s Hopkins EBP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E2F0BED-0281-3D4B-9AFB-20F0CEE4915D}" type="slidenum">
              <a:rPr lang="en-US" smtClean="0"/>
              <a:t>4</a:t>
            </a:fld>
            <a:endParaRPr lang="en-US" dirty="0"/>
          </a:p>
        </p:txBody>
      </p:sp>
    </p:spTree>
    <p:extLst>
      <p:ext uri="{BB962C8B-B14F-4D97-AF65-F5344CB8AC3E}">
        <p14:creationId xmlns:p14="http://schemas.microsoft.com/office/powerpoint/2010/main" val="310962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found there are often misconceptions when differentiating between the differences of the three forms of inquiry. Before we address the differences we should look at the similarities of the three forms of inquiry. Quality Improvement (QI), Research and Evidence-based practice (EBP).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similarities include a need for teamwork, critical thinking and a commitment to improve whatever the problem is perceived to be (Dang &amp; Dearholt, 2018). I believe Quality Improvement (QI), Research and Evidence-based practice (EBP) are inextricably connected as they relate to the continuum of clinical scholarship (</a:t>
            </a:r>
            <a:r>
              <a:rPr lang="en-US" sz="1200" b="0" i="0" kern="1200" dirty="0">
                <a:solidFill>
                  <a:schemeClr val="tx1"/>
                </a:solidFill>
                <a:effectLst/>
                <a:latin typeface="+mn-lt"/>
                <a:ea typeface="+mn-ea"/>
                <a:cs typeface="+mn-cs"/>
              </a:rPr>
              <a:t>Carter, et al., 2017).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E2F0BED-0281-3D4B-9AFB-20F0CEE4915D}" type="slidenum">
              <a:rPr lang="en-US" smtClean="0"/>
              <a:t>5</a:t>
            </a:fld>
            <a:endParaRPr lang="en-US" dirty="0"/>
          </a:p>
        </p:txBody>
      </p:sp>
    </p:spTree>
    <p:extLst>
      <p:ext uri="{BB962C8B-B14F-4D97-AF65-F5344CB8AC3E}">
        <p14:creationId xmlns:p14="http://schemas.microsoft.com/office/powerpoint/2010/main" val="385490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three forms of inquiry aim to identify gaps: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gap in Quality Improvement (QI), may be in performance, either the process, system or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gap in Research is available knowledge evidence, and last but not least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gap in Evidence-based practice (EBP) identifies a gap in knowledge of the best evidence that is available from current research (</a:t>
            </a:r>
            <a:r>
              <a:rPr lang="en-US" sz="1200" b="0" i="0" kern="1200" dirty="0">
                <a:solidFill>
                  <a:schemeClr val="tx1"/>
                </a:solidFill>
                <a:effectLst/>
                <a:latin typeface="+mn-lt"/>
                <a:ea typeface="+mn-ea"/>
                <a:cs typeface="+mn-cs"/>
              </a:rPr>
              <a:t>Carter, et al., 2017</a:t>
            </a:r>
            <a:r>
              <a:rPr lang="en-US" dirty="0"/>
              <a:t>). </a:t>
            </a:r>
          </a:p>
        </p:txBody>
      </p:sp>
      <p:sp>
        <p:nvSpPr>
          <p:cNvPr id="4" name="Slide Number Placeholder 3"/>
          <p:cNvSpPr>
            <a:spLocks noGrp="1"/>
          </p:cNvSpPr>
          <p:nvPr>
            <p:ph type="sldNum" sz="quarter" idx="5"/>
          </p:nvPr>
        </p:nvSpPr>
        <p:spPr/>
        <p:txBody>
          <a:bodyPr/>
          <a:lstStyle/>
          <a:p>
            <a:fld id="{CE2F0BED-0281-3D4B-9AFB-20F0CEE4915D}" type="slidenum">
              <a:rPr lang="en-US" smtClean="0"/>
              <a:t>6</a:t>
            </a:fld>
            <a:endParaRPr lang="en-US" dirty="0"/>
          </a:p>
        </p:txBody>
      </p:sp>
    </p:spTree>
    <p:extLst>
      <p:ext uri="{BB962C8B-B14F-4D97-AF65-F5344CB8AC3E}">
        <p14:creationId xmlns:p14="http://schemas.microsoft.com/office/powerpoint/2010/main" val="50877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with most processes there are frameworks to guide us. There are several available methods for three different forms of inquiry.</a:t>
            </a:r>
          </a:p>
          <a:p>
            <a:pPr>
              <a:defRPr/>
            </a:pPr>
            <a:r>
              <a:rPr lang="en-US" dirty="0"/>
              <a:t>For QI I identified Planning, doing, studying and acting (PDSA)</a:t>
            </a:r>
            <a:r>
              <a:rPr lang="en-US" sz="1200" kern="1200" dirty="0">
                <a:solidFill>
                  <a:schemeClr val="tx1"/>
                </a:solidFill>
                <a:effectLst/>
                <a:latin typeface="+mn-lt"/>
                <a:ea typeface="+mn-ea"/>
                <a:cs typeface="+mn-cs"/>
              </a:rPr>
              <a:t> (Dang &amp; Dearholt, 2018)</a:t>
            </a:r>
            <a:r>
              <a:rPr lang="en-US" dirty="0"/>
              <a:t>. </a:t>
            </a:r>
            <a:endParaRPr lang="en-US" dirty="0">
              <a:cs typeface="Calibri"/>
            </a:endParaRPr>
          </a:p>
          <a:p>
            <a:pPr>
              <a:defRPr/>
            </a:pPr>
            <a:r>
              <a:rPr lang="en-US" dirty="0"/>
              <a:t>For Research, a scientific process similar to the Evidence-based practice (EBP) model; the Johns Hopkins </a:t>
            </a:r>
            <a:r>
              <a:rPr lang="en-US" sz="1200" kern="1200" dirty="0">
                <a:solidFill>
                  <a:schemeClr val="tx1"/>
                </a:solidFill>
                <a:effectLst/>
                <a:latin typeface="+mn-lt"/>
                <a:ea typeface="+mn-ea"/>
                <a:cs typeface="+mn-cs"/>
              </a:rPr>
              <a:t>Evidence-Based Nursing Practice </a:t>
            </a:r>
            <a:r>
              <a:rPr lang="en-US" dirty="0"/>
              <a:t>practice question, evidence and translation method or (PET) (</a:t>
            </a:r>
            <a:r>
              <a:rPr lang="en-US" sz="1200" kern="1200" dirty="0">
                <a:solidFill>
                  <a:schemeClr val="tx1"/>
                </a:solidFill>
                <a:effectLst/>
                <a:latin typeface="+mn-lt"/>
                <a:ea typeface="+mn-ea"/>
                <a:cs typeface="+mn-cs"/>
              </a:rPr>
              <a:t>Dang &amp; Dearholt, 2018</a:t>
            </a:r>
            <a:r>
              <a:rPr lang="en-US" dirty="0"/>
              <a:t>). We had permission to use the tool through our organization.</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E2F0BED-0281-3D4B-9AFB-20F0CEE4915D}" type="slidenum">
              <a:rPr lang="en-US" smtClean="0"/>
              <a:t>7</a:t>
            </a:fld>
            <a:endParaRPr lang="en-US" dirty="0"/>
          </a:p>
        </p:txBody>
      </p:sp>
    </p:spTree>
    <p:extLst>
      <p:ext uri="{BB962C8B-B14F-4D97-AF65-F5344CB8AC3E}">
        <p14:creationId xmlns:p14="http://schemas.microsoft.com/office/powerpoint/2010/main" val="378799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multiple resources, guidelines and tools for the nurses. Joanna Briggs library access provided free by ASPAN. John’s Hopkins EBP Tool. The tool has 19 steps to follow</a:t>
            </a:r>
          </a:p>
          <a:p>
            <a:r>
              <a:rPr lang="en-US" dirty="0"/>
              <a:t>Page 46. </a:t>
            </a:r>
          </a:p>
          <a:p>
            <a:r>
              <a:rPr lang="en-US" dirty="0"/>
              <a:t>Steps 1-6 are related to forming the team of stakeholders, who are invested in addressing the practice concern, and have expertise in the topic, and developing a searchable question. </a:t>
            </a:r>
          </a:p>
          <a:p>
            <a:r>
              <a:rPr lang="en-US" dirty="0">
                <a:cs typeface="Calibri" panose="020F0502020204030204"/>
              </a:rPr>
              <a:t>Steps 7-11 looking for evidence in online libraries, government resources and other reputable online sources. Peer reviewed journals, recent five years is best practice, unless seminal source. Text books and Wiki no recommended. </a:t>
            </a:r>
          </a:p>
          <a:p>
            <a:r>
              <a:rPr lang="en-US" dirty="0">
                <a:cs typeface="Calibri" panose="020F0502020204030204"/>
              </a:rPr>
              <a:t>Steps 12-19 is the proposed feasible, will it translate from the research environment to ours? Do we have the financial, personnel and physical resources? The team creates an action plan, implements and evaluates the change. The results are then disseminated, just as we are doing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E2F0BED-0281-3D4B-9AFB-20F0CEE4915D}" type="slidenum">
              <a:rPr lang="en-US" smtClean="0"/>
              <a:t>8</a:t>
            </a:fld>
            <a:endParaRPr lang="en-US" dirty="0"/>
          </a:p>
        </p:txBody>
      </p:sp>
    </p:spTree>
    <p:extLst>
      <p:ext uri="{BB962C8B-B14F-4D97-AF65-F5344CB8AC3E}">
        <p14:creationId xmlns:p14="http://schemas.microsoft.com/office/powerpoint/2010/main" val="3068238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believe the outcomes of two of the three different forms of inquiry may be similar: Quality Improvement (QI), produces evidence for application at a local level, whether it be on a unit, facility or an organization either involving the process, system or practice, and Evidence-based practice (EBP) synthesizes best evidence that is already available from current research to translate in clinical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Whereas, Research generates new knowledge systematically following a rigorous protocol for a much broader application (Dang &amp; Dearholt, 2017). All forms of inquiry are critical.</a:t>
            </a:r>
          </a:p>
          <a:p>
            <a:endParaRPr lang="en-US" dirty="0"/>
          </a:p>
        </p:txBody>
      </p:sp>
      <p:sp>
        <p:nvSpPr>
          <p:cNvPr id="4" name="Slide Number Placeholder 3"/>
          <p:cNvSpPr>
            <a:spLocks noGrp="1"/>
          </p:cNvSpPr>
          <p:nvPr>
            <p:ph type="sldNum" sz="quarter" idx="5"/>
          </p:nvPr>
        </p:nvSpPr>
        <p:spPr/>
        <p:txBody>
          <a:bodyPr/>
          <a:lstStyle/>
          <a:p>
            <a:fld id="{CE2F0BED-0281-3D4B-9AFB-20F0CEE4915D}" type="slidenum">
              <a:rPr lang="en-US" smtClean="0"/>
              <a:t>9</a:t>
            </a:fld>
            <a:endParaRPr lang="en-US" dirty="0"/>
          </a:p>
        </p:txBody>
      </p:sp>
    </p:spTree>
    <p:extLst>
      <p:ext uri="{BB962C8B-B14F-4D97-AF65-F5344CB8AC3E}">
        <p14:creationId xmlns:p14="http://schemas.microsoft.com/office/powerpoint/2010/main" val="415993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8681"/>
          </a:xfrm>
        </p:spPr>
        <p:txBody>
          <a:bodyPr/>
          <a:lstStyle/>
          <a:p>
            <a:r>
              <a:rPr lang="en-US" dirty="0"/>
              <a:t>As nurses about to celebrate the 200</a:t>
            </a:r>
            <a:r>
              <a:rPr lang="en-US" baseline="30000" dirty="0"/>
              <a:t>th</a:t>
            </a:r>
            <a:r>
              <a:rPr lang="en-US" dirty="0"/>
              <a:t> anniversary of the birth of Florence Nightingale, we must have lofty goals. We need to be in line with the, former IOM now, The Health and Medicine Division (HMD)’s The National Academies of Sciences, Engineering and Medicine recommendations to help facilitate a spirit of inquiry and aim for all clinical practice be based on evidence by 2020 (IOM, 2009). We need to have an understanding of the similarities and differences of Research, QI and EBP. </a:t>
            </a:r>
          </a:p>
          <a:p>
            <a:r>
              <a:rPr lang="en-US" dirty="0"/>
              <a:t>Although, as nurses, we may not perform research, we must be able to discern research that has a robust and systematic process, furthermore, that is credible, valid and transferable. </a:t>
            </a:r>
          </a:p>
          <a:p>
            <a:endParaRPr lang="en-US" dirty="0"/>
          </a:p>
          <a:p>
            <a:r>
              <a:rPr lang="en-US" dirty="0"/>
              <a:t>We must help transition research that is already available into clinical practice, to insure the most up-to-date clinical practice is cognizant of patient preferences and values as well as listening to clinical experts. </a:t>
            </a:r>
          </a:p>
          <a:p>
            <a:endParaRPr lang="en-US" dirty="0"/>
          </a:p>
          <a:p>
            <a:r>
              <a:rPr lang="en-US" dirty="0"/>
              <a:t>Many of us here are affiliated with a Magnet organization; the overseeing of continuous QI measures and projects will insure quality patient outcomes. I hope you now have an increased awareness of the three forms of inquiry, whose definitive lines often seem blurred, and this new or refreshed understanding affords optimal outcomes for any future research to clinical practice projects.</a:t>
            </a:r>
          </a:p>
          <a:p>
            <a:endParaRPr lang="en-US" dirty="0"/>
          </a:p>
        </p:txBody>
      </p:sp>
      <p:sp>
        <p:nvSpPr>
          <p:cNvPr id="4" name="Slide Number Placeholder 3"/>
          <p:cNvSpPr>
            <a:spLocks noGrp="1"/>
          </p:cNvSpPr>
          <p:nvPr>
            <p:ph type="sldNum" sz="quarter" idx="5"/>
          </p:nvPr>
        </p:nvSpPr>
        <p:spPr/>
        <p:txBody>
          <a:bodyPr/>
          <a:lstStyle/>
          <a:p>
            <a:fld id="{CE2F0BED-0281-3D4B-9AFB-20F0CEE4915D}" type="slidenum">
              <a:rPr lang="en-US" smtClean="0"/>
              <a:t>10</a:t>
            </a:fld>
            <a:endParaRPr lang="en-US" dirty="0"/>
          </a:p>
        </p:txBody>
      </p:sp>
    </p:spTree>
    <p:extLst>
      <p:ext uri="{BB962C8B-B14F-4D97-AF65-F5344CB8AC3E}">
        <p14:creationId xmlns:p14="http://schemas.microsoft.com/office/powerpoint/2010/main" val="335674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F0BED-0281-3D4B-9AFB-20F0CEE4915D}" type="slidenum">
              <a:rPr lang="en-US" smtClean="0"/>
              <a:t>11</a:t>
            </a:fld>
            <a:endParaRPr lang="en-US" dirty="0"/>
          </a:p>
        </p:txBody>
      </p:sp>
    </p:spTree>
    <p:extLst>
      <p:ext uri="{BB962C8B-B14F-4D97-AF65-F5344CB8AC3E}">
        <p14:creationId xmlns:p14="http://schemas.microsoft.com/office/powerpoint/2010/main" val="253438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78A8EA-72F3-4559-BBCB-43AD53D50B6E}" type="datetime1">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1240023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113970-38A8-48D0-996B-D6D0DA29C67F}" type="datetime1">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139129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EEB4F6-B926-4249-958C-58EC6CDB2359}" type="datetime1">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408104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D2C70A-13E5-4716-BC5E-C6CBB56892C4}" type="datetime1">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57640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63FE36-D442-4E03-9A62-26AF183B1349}" type="datetime1">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329675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695B0E-E4E4-4365-9A83-8C0BC474170E}" type="datetime1">
              <a:rPr lang="en-US" smtClean="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3519762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FA538D-93E8-4757-ACF4-8E8546079053}" type="datetime1">
              <a:rPr lang="en-US" smtClean="0"/>
              <a:t>8/28/2019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234212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871B3-08C0-454E-A032-C8C31573FD8B}" type="datetime1">
              <a:rPr lang="en-US" smtClean="0"/>
              <a:t>8/28/2019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46478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52E2E-DC35-4E94-9EB3-35557F5A7667}" type="datetime1">
              <a:rPr lang="en-US" smtClean="0"/>
              <a:t>8/28/2019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347945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981D4-10C4-45F4-878D-B251BAF110C4}" type="datetime1">
              <a:rPr lang="en-US" smtClean="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135101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BD24E0-1B9C-4349-9A2B-44034D508C24}" type="datetime1">
              <a:rPr lang="en-US" smtClean="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69FD9E-161E-42D9-A048-1F923F81127D}" type="slidenum">
              <a:rPr lang="en-US" smtClean="0"/>
              <a:t>‹#›</a:t>
            </a:fld>
            <a:endParaRPr lang="en-US" dirty="0"/>
          </a:p>
        </p:txBody>
      </p:sp>
    </p:spTree>
    <p:extLst>
      <p:ext uri="{BB962C8B-B14F-4D97-AF65-F5344CB8AC3E}">
        <p14:creationId xmlns:p14="http://schemas.microsoft.com/office/powerpoint/2010/main" val="315223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C7A4C-5281-47C5-A5E9-8072051A69E1}" type="datetime1">
              <a:rPr lang="en-US" smtClean="0"/>
              <a:t>8/28/2019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9FD9E-161E-42D9-A048-1F923F81127D}" type="slidenum">
              <a:rPr lang="en-US" smtClean="0"/>
              <a:t>‹#›</a:t>
            </a:fld>
            <a:endParaRPr lang="en-US" dirty="0"/>
          </a:p>
        </p:txBody>
      </p:sp>
    </p:spTree>
    <p:extLst>
      <p:ext uri="{BB962C8B-B14F-4D97-AF65-F5344CB8AC3E}">
        <p14:creationId xmlns:p14="http://schemas.microsoft.com/office/powerpoint/2010/main" val="121030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1.emf"/><Relationship Id="rId4" Type="http://schemas.openxmlformats.org/officeDocument/2006/relationships/diagramLayout" Target="../diagrams/layout1.xml"/><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1"/>
            <a:ext cx="7772400" cy="2305050"/>
          </a:xfrm>
        </p:spPr>
        <p:txBody>
          <a:bodyPr>
            <a:normAutofit fontScale="90000"/>
          </a:bodyPr>
          <a:lstStyle/>
          <a:p>
            <a:r>
              <a:rPr lang="en-US" b="1" dirty="0"/>
              <a:t>Validation of </a:t>
            </a:r>
            <a:r>
              <a:rPr lang="en-US" b="1" dirty="0" smtClean="0"/>
              <a:t>Pediatric Obstructive </a:t>
            </a:r>
            <a:r>
              <a:rPr lang="en-US" b="1" dirty="0"/>
              <a:t>Sleep Apnea Assessment Tools in the Peri-Anesthesia Setting</a:t>
            </a:r>
          </a:p>
        </p:txBody>
      </p:sp>
      <p:sp>
        <p:nvSpPr>
          <p:cNvPr id="3" name="Subtitle 2"/>
          <p:cNvSpPr>
            <a:spLocks noGrp="1"/>
          </p:cNvSpPr>
          <p:nvPr>
            <p:ph type="subTitle" idx="1"/>
          </p:nvPr>
        </p:nvSpPr>
        <p:spPr>
          <a:xfrm>
            <a:off x="1371600" y="3505200"/>
            <a:ext cx="6400800" cy="2514600"/>
          </a:xfrm>
        </p:spPr>
        <p:txBody>
          <a:bodyPr>
            <a:normAutofit fontScale="47500" lnSpcReduction="20000"/>
          </a:bodyPr>
          <a:lstStyle/>
          <a:p>
            <a:pPr lvl="0"/>
            <a:r>
              <a:rPr lang="en-US" dirty="0">
                <a:solidFill>
                  <a:schemeClr val="tx1"/>
                </a:solidFill>
              </a:rPr>
              <a:t>Leilani M Jankus MSN, RN, CCRN-K, CPAN</a:t>
            </a:r>
            <a:r>
              <a:rPr lang="en-US" i="1" dirty="0">
                <a:solidFill>
                  <a:schemeClr val="tx1"/>
                </a:solidFill>
              </a:rPr>
              <a:t> </a:t>
            </a:r>
            <a:r>
              <a:rPr lang="en-US" dirty="0">
                <a:solidFill>
                  <a:schemeClr val="tx1"/>
                </a:solidFill>
              </a:rPr>
              <a:t>Clinical Director OR Specialty: Pediatric Surgery and Sedation. </a:t>
            </a:r>
            <a:endParaRPr lang="en-US" sz="2800" dirty="0">
              <a:solidFill>
                <a:schemeClr val="tx1"/>
              </a:solidFill>
            </a:endParaRPr>
          </a:p>
          <a:p>
            <a:pPr lvl="1"/>
            <a:r>
              <a:rPr lang="en-US" dirty="0">
                <a:solidFill>
                  <a:schemeClr val="tx1"/>
                </a:solidFill>
              </a:rPr>
              <a:t>Mary Ann Friesen, PhD, RN, CPHQ Nursing Research and Evidence Based Practice Coordinator, Professional Practice, Inova System Office</a:t>
            </a:r>
            <a:endParaRPr lang="en-US" sz="2400" dirty="0">
              <a:solidFill>
                <a:schemeClr val="tx1"/>
              </a:solidFill>
            </a:endParaRPr>
          </a:p>
          <a:p>
            <a:pPr lvl="1"/>
            <a:r>
              <a:rPr lang="en-US" dirty="0">
                <a:solidFill>
                  <a:schemeClr val="tx1"/>
                </a:solidFill>
              </a:rPr>
              <a:t>Martha Schneider, DNP, RN, NEA-BC, Magnet Program Director, Nursing Administration Inova Fairfax Medical Campus</a:t>
            </a:r>
            <a:endParaRPr lang="en-US" sz="2400" dirty="0">
              <a:solidFill>
                <a:schemeClr val="tx1"/>
              </a:solidFill>
            </a:endParaRPr>
          </a:p>
          <a:p>
            <a:pPr lvl="1"/>
            <a:r>
              <a:rPr lang="en-US" dirty="0">
                <a:solidFill>
                  <a:schemeClr val="tx1"/>
                </a:solidFill>
              </a:rPr>
              <a:t> Jacqueline Tibbetts, MSN, RN, CPAN, Registered Nurse 3 Pediatric Surgery Peri-Anesthesia Care Unit</a:t>
            </a:r>
            <a:endParaRPr lang="en-US" sz="2400" dirty="0">
              <a:solidFill>
                <a:schemeClr val="tx1"/>
              </a:solidFill>
            </a:endParaRPr>
          </a:p>
          <a:p>
            <a:pPr lvl="1"/>
            <a:r>
              <a:rPr lang="en-US" dirty="0">
                <a:solidFill>
                  <a:schemeClr val="tx1"/>
                </a:solidFill>
              </a:rPr>
              <a:t>Miriam Faunda, MSN, RN, CAPA, Program Director Children’s Surgery Verification  </a:t>
            </a:r>
            <a:endParaRPr lang="en-US" sz="2400" dirty="0">
              <a:solidFill>
                <a:schemeClr val="tx1"/>
              </a:solidFill>
            </a:endParaRPr>
          </a:p>
          <a:p>
            <a:pPr lvl="1"/>
            <a:r>
              <a:rPr lang="en-US" dirty="0">
                <a:solidFill>
                  <a:schemeClr val="tx1"/>
                </a:solidFill>
              </a:rPr>
              <a:t>Scott D. Barnett PhD, MSPH, Manager Biostatistics and Epidemiology, Inova Heart and Vascular Institute</a:t>
            </a:r>
            <a:endParaRPr lang="en-US" sz="2400" dirty="0">
              <a:solidFill>
                <a:schemeClr val="tx1"/>
              </a:solidFill>
            </a:endParaRPr>
          </a:p>
          <a:p>
            <a:pPr lvl="1"/>
            <a:r>
              <a:rPr lang="en-US" dirty="0">
                <a:solidFill>
                  <a:schemeClr val="tx1"/>
                </a:solidFill>
              </a:rPr>
              <a:t>Carol Swamidoss Douglas, PhD, RNC Clinical Educator for Nursing Research and Evidence Based Practice, Inova Fairfax Medical Campus</a:t>
            </a:r>
            <a:endParaRPr lang="en-US" sz="2400" dirty="0">
              <a:solidFill>
                <a:schemeClr val="tx1"/>
              </a:solidFill>
            </a:endParaRPr>
          </a:p>
          <a:p>
            <a:endParaRPr lang="en-US" dirty="0"/>
          </a:p>
        </p:txBody>
      </p:sp>
      <p:grpSp>
        <p:nvGrpSpPr>
          <p:cNvPr id="4" name="Group 3"/>
          <p:cNvGrpSpPr/>
          <p:nvPr/>
        </p:nvGrpSpPr>
        <p:grpSpPr>
          <a:xfrm>
            <a:off x="228600" y="67992"/>
            <a:ext cx="8686800" cy="1151208"/>
            <a:chOff x="228600" y="67992"/>
            <a:chExt cx="8686800" cy="1151208"/>
          </a:xfrm>
        </p:grpSpPr>
        <p:pic>
          <p:nvPicPr>
            <p:cNvPr id="5" name="Picture 4" descr="Description: Macintosh HD:Users:admin:Desktop:ICH_Logo_4.22.14.eps"/>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2438400" cy="1066800"/>
            </a:xfrm>
            <a:prstGeom prst="rect">
              <a:avLst/>
            </a:prstGeom>
            <a:noFill/>
            <a:ln>
              <a:noFill/>
            </a:ln>
          </p:spPr>
        </p:pic>
        <p:sp>
          <p:nvSpPr>
            <p:cNvPr id="6" name="TextBox 5"/>
            <p:cNvSpPr txBox="1"/>
            <p:nvPr/>
          </p:nvSpPr>
          <p:spPr>
            <a:xfrm>
              <a:off x="2743200" y="739487"/>
              <a:ext cx="6172200"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en-US" dirty="0">
                  <a:solidFill>
                    <a:schemeClr val="tx2">
                      <a:lumMod val="60000"/>
                      <a:lumOff val="40000"/>
                    </a:schemeClr>
                  </a:solidFill>
                </a:rPr>
                <a:t> </a:t>
              </a:r>
            </a:p>
          </p:txBody>
        </p:sp>
        <p:pic>
          <p:nvPicPr>
            <p:cNvPr id="8" name="Picture 7" descr="Description: Macintosh HD:Users:admin:Desktop:Children's WORD TEMPLATES:StarKid_Rounded color png:StarKid_Rounded colo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4307" y="67992"/>
              <a:ext cx="667648" cy="987140"/>
            </a:xfrm>
            <a:prstGeom prst="rect">
              <a:avLst/>
            </a:prstGeom>
            <a:noFill/>
            <a:ln>
              <a:noFill/>
            </a:ln>
          </p:spPr>
        </p:pic>
      </p:grpSp>
    </p:spTree>
    <p:extLst>
      <p:ext uri="{BB962C8B-B14F-4D97-AF65-F5344CB8AC3E}">
        <p14:creationId xmlns:p14="http://schemas.microsoft.com/office/powerpoint/2010/main" val="51557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3D9AEEE-1CCD-43C0-BA3E-16D60A6E23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443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2CAB47F-7D30-CB49-BB3E-FFB149511A03}"/>
              </a:ext>
            </a:extLst>
          </p:cNvPr>
          <p:cNvSpPr>
            <a:spLocks noGrp="1"/>
          </p:cNvSpPr>
          <p:nvPr>
            <p:ph type="title"/>
          </p:nvPr>
        </p:nvSpPr>
        <p:spPr>
          <a:xfrm>
            <a:off x="484983" y="1600201"/>
            <a:ext cx="2300476" cy="4114799"/>
          </a:xfrm>
        </p:spPr>
        <p:txBody>
          <a:bodyPr>
            <a:normAutofit/>
          </a:bodyPr>
          <a:lstStyle/>
          <a:p>
            <a:r>
              <a:rPr lang="en-US" sz="3200" b="1" dirty="0">
                <a:solidFill>
                  <a:schemeClr val="accent2">
                    <a:lumMod val="60000"/>
                    <a:lumOff val="40000"/>
                  </a:schemeClr>
                </a:solidFill>
              </a:rPr>
              <a:t>Conclusion: Impact of research evidence on clinical practice</a:t>
            </a:r>
          </a:p>
        </p:txBody>
      </p:sp>
      <p:sp>
        <p:nvSpPr>
          <p:cNvPr id="12" name="Freeform 11">
            <a:extLst>
              <a:ext uri="{FF2B5EF4-FFF2-40B4-BE49-F238E27FC236}">
                <a16:creationId xmlns="" xmlns:a16="http://schemas.microsoft.com/office/drawing/2014/main" id="{60F880A6-33D3-4EEC-A780-B73559B9F2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20" y="3179901"/>
            <a:ext cx="823646"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 xmlns:a16="http://schemas.microsoft.com/office/drawing/2014/main" id="{2C6246ED-0535-4496-A8F6-1E80CC4EB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 xmlns:a16="http://schemas.microsoft.com/office/drawing/2014/main" id="{F19BCAFC-D70F-41AF-A9B3-47263D669A82}"/>
              </a:ext>
            </a:extLst>
          </p:cNvPr>
          <p:cNvGraphicFramePr>
            <a:graphicFrameLocks noGrp="1"/>
          </p:cNvGraphicFramePr>
          <p:nvPr>
            <p:ph idx="1"/>
            <p:extLst>
              <p:ext uri="{D42A27DB-BD31-4B8C-83A1-F6EECF244321}">
                <p14:modId xmlns:p14="http://schemas.microsoft.com/office/powerpoint/2010/main" val="280201383"/>
              </p:ext>
            </p:extLst>
          </p:nvPr>
        </p:nvGraphicFramePr>
        <p:xfrm>
          <a:off x="3534858" y="641552"/>
          <a:ext cx="5124159"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683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A46F010-D160-4609-8979-FFD8C1EA6C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F3F641F6-3F3E-4D6B-B35F-3727563E0A4D}"/>
              </a:ext>
            </a:extLst>
          </p:cNvPr>
          <p:cNvSpPr>
            <a:spLocks noGrp="1"/>
          </p:cNvSpPr>
          <p:nvPr>
            <p:ph type="title"/>
          </p:nvPr>
        </p:nvSpPr>
        <p:spPr>
          <a:xfrm>
            <a:off x="2529796" y="1219200"/>
            <a:ext cx="6098663" cy="685800"/>
          </a:xfrm>
        </p:spPr>
        <p:txBody>
          <a:bodyPr>
            <a:normAutofit fontScale="90000"/>
          </a:bodyPr>
          <a:lstStyle/>
          <a:p>
            <a:pPr algn="ctr"/>
            <a:r>
              <a:rPr lang="en-US" sz="4000" dirty="0"/>
              <a:t>References</a:t>
            </a:r>
          </a:p>
        </p:txBody>
      </p:sp>
      <p:sp>
        <p:nvSpPr>
          <p:cNvPr id="10" name="Rectangle 9">
            <a:extLst>
              <a:ext uri="{FF2B5EF4-FFF2-40B4-BE49-F238E27FC236}">
                <a16:creationId xmlns="" xmlns:a16="http://schemas.microsoft.com/office/drawing/2014/main" id="{81B8C4F6-C3AC-4C94-8EC7-E4F7B7E9CD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2138636" cy="685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 xmlns:a16="http://schemas.microsoft.com/office/drawing/2014/main" id="{0B789310-9859-4942-98C8-3D2F12AAAE7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 y="228600"/>
            <a:ext cx="2138642"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 xmlns:a16="http://schemas.microsoft.com/office/drawing/2014/main" id="{FE9E5460-2AA9-4786-B69C-23DBEF3568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 xmlns:a16="http://schemas.microsoft.com/office/drawing/2014/main" id="{E344A2AF-3860-4427-B13E-98021C17ABF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 xmlns:a16="http://schemas.microsoft.com/office/drawing/2014/main" id="{DDBDD44E-1DC0-48AB-8FEC-E098D919740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 xmlns:a16="http://schemas.microsoft.com/office/drawing/2014/main" id="{3151FF3E-5E3F-4D82-A684-0003BACEA8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 xmlns:a16="http://schemas.microsoft.com/office/drawing/2014/main" id="{C6CBF27E-7F0C-4489-95A7-82DE1C0460A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 xmlns:a16="http://schemas.microsoft.com/office/drawing/2014/main" id="{233BE304-221E-425E-A484-4B2E5F405B8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 xmlns:a16="http://schemas.microsoft.com/office/drawing/2014/main" id="{10D5734E-EAEA-4A08-86A9-39BD5563EC2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 xmlns:a16="http://schemas.microsoft.com/office/drawing/2014/main" id="{4D47FE86-98D1-4E35-86E4-16E9A19A64E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 xmlns:a16="http://schemas.microsoft.com/office/drawing/2014/main" id="{F00661F9-B224-4DB1-8EFB-ABF9402BDE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 xmlns:a16="http://schemas.microsoft.com/office/drawing/2014/main" id="{679DCB4E-8D36-4B7A-AF0C-8399F113AE9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 xmlns:a16="http://schemas.microsoft.com/office/drawing/2014/main" id="{4FAD51F6-D24C-4FD6-BEAE-41F0E5A8253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 xmlns:a16="http://schemas.microsoft.com/office/drawing/2014/main" id="{87AC773F-6D31-458A-9DD7-76566C8A9C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 xmlns:a16="http://schemas.microsoft.com/office/drawing/2014/main" id="{6F1CEC7A-E419-4950-AA57-B00546C29CA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0419" y="-786"/>
            <a:ext cx="1767506" cy="6854040"/>
            <a:chOff x="6627813" y="194833"/>
            <a:chExt cx="1952625" cy="5678918"/>
          </a:xfrm>
          <a:solidFill>
            <a:schemeClr val="tx2">
              <a:lumMod val="75000"/>
              <a:alpha val="70000"/>
            </a:schemeClr>
          </a:solidFill>
        </p:grpSpPr>
        <p:sp>
          <p:nvSpPr>
            <p:cNvPr id="27" name="Freeform 27">
              <a:extLst>
                <a:ext uri="{FF2B5EF4-FFF2-40B4-BE49-F238E27FC236}">
                  <a16:creationId xmlns="" xmlns:a16="http://schemas.microsoft.com/office/drawing/2014/main" id="{7AE7DCD1-5235-45E8-B229-15A3E3962E7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 xmlns:a16="http://schemas.microsoft.com/office/drawing/2014/main" id="{C82E58C3-65A5-4079-BF94-E675AA410C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 xmlns:a16="http://schemas.microsoft.com/office/drawing/2014/main" id="{7AABE1FA-6DC8-4A47-AC5C-F05B9C111C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 xmlns:a16="http://schemas.microsoft.com/office/drawing/2014/main" id="{17BB7298-8900-4C67-B800-BD241F0199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 xmlns:a16="http://schemas.microsoft.com/office/drawing/2014/main" id="{EE3442F8-53C2-490C-94EF-E423ECB957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 xmlns:a16="http://schemas.microsoft.com/office/drawing/2014/main" id="{3DBEA916-8B10-493A-8CBF-9B5FA2A4A0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 xmlns:a16="http://schemas.microsoft.com/office/drawing/2014/main" id="{248DB27B-F9EA-4F81-A746-7D57B768E0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 xmlns:a16="http://schemas.microsoft.com/office/drawing/2014/main" id="{998E5C90-2A81-4013-AE09-2023B4407C8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 xmlns:a16="http://schemas.microsoft.com/office/drawing/2014/main" id="{86A8318B-7607-4519-8EEB-C7DD5096531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 xmlns:a16="http://schemas.microsoft.com/office/drawing/2014/main" id="{5009FB1B-4865-45DB-8727-F012E3ACA5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 xmlns:a16="http://schemas.microsoft.com/office/drawing/2014/main" id="{5B209B64-3A98-4B1A-857A-2368AFED67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 xmlns:a16="http://schemas.microsoft.com/office/drawing/2014/main" id="{EB3B5D03-7AE3-411C-A820-6844E7D0C61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 xmlns:a16="http://schemas.microsoft.com/office/drawing/2014/main" id="{91328346-8BAD-4616-B50B-5CFDA5648D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20" y="3411452"/>
            <a:ext cx="823646"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 xmlns:a16="http://schemas.microsoft.com/office/drawing/2014/main" id="{946860F3-166A-4C4E-A4D2-92B1B71C25FF}"/>
              </a:ext>
            </a:extLst>
          </p:cNvPr>
          <p:cNvSpPr>
            <a:spLocks noGrp="1"/>
          </p:cNvSpPr>
          <p:nvPr>
            <p:ph idx="1"/>
          </p:nvPr>
        </p:nvSpPr>
        <p:spPr>
          <a:xfrm>
            <a:off x="2514600" y="1837002"/>
            <a:ext cx="6098663" cy="4958942"/>
          </a:xfrm>
        </p:spPr>
        <p:txBody>
          <a:bodyPr>
            <a:noAutofit/>
          </a:bodyPr>
          <a:lstStyle/>
          <a:p>
            <a:pPr marL="0" indent="-457200">
              <a:lnSpc>
                <a:spcPct val="90000"/>
              </a:lnSpc>
              <a:spcBef>
                <a:spcPts val="0"/>
              </a:spcBef>
              <a:buNone/>
            </a:pPr>
            <a:endParaRPr lang="en-US" sz="1400" dirty="0">
              <a:latin typeface="Times New Roman" panose="02020603050405020304" pitchFamily="18" charset="0"/>
              <a:cs typeface="Times New Roman" panose="02020603050405020304" pitchFamily="18" charset="0"/>
            </a:endParaRPr>
          </a:p>
          <a:p>
            <a:pPr marL="0" indent="-457200">
              <a:lnSpc>
                <a:spcPct val="90000"/>
              </a:lnSpc>
              <a:spcBef>
                <a:spcPts val="0"/>
              </a:spcBef>
              <a:buNone/>
            </a:pPr>
            <a:r>
              <a:rPr lang="en-US" sz="1600" dirty="0">
                <a:latin typeface="Times New Roman" panose="02020603050405020304" pitchFamily="18" charset="0"/>
                <a:cs typeface="Times New Roman" panose="02020603050405020304" pitchFamily="18" charset="0"/>
              </a:rPr>
              <a:t>Carter, E. J., Mastro, K., Vose, C., Rivera, R., &amp; Larson, E. L. (2017). Clarifying the conundrum: Evidence-Based Practice, Quality Improvement, or Research?: The clinical scholarship continuum. </a:t>
            </a:r>
            <a:r>
              <a:rPr lang="en-US" sz="1600" i="1" dirty="0">
                <a:latin typeface="Times New Roman" panose="02020603050405020304" pitchFamily="18" charset="0"/>
                <a:cs typeface="Times New Roman" panose="02020603050405020304" pitchFamily="18" charset="0"/>
              </a:rPr>
              <a:t>The Journal of Nursing Administration</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47</a:t>
            </a:r>
            <a:r>
              <a:rPr lang="en-US" sz="1600" dirty="0">
                <a:latin typeface="Times New Roman" panose="02020603050405020304" pitchFamily="18" charset="0"/>
                <a:cs typeface="Times New Roman" panose="02020603050405020304" pitchFamily="18" charset="0"/>
              </a:rPr>
              <a:t>(5), 266–270. do:10.1097/NNA.0000000000000477</a:t>
            </a:r>
          </a:p>
          <a:p>
            <a:pPr marL="0" indent="0">
              <a:lnSpc>
                <a:spcPct val="90000"/>
              </a:lnSpc>
              <a:spcBef>
                <a:spcPts val="0"/>
              </a:spcBef>
              <a:buNone/>
            </a:pPr>
            <a:endParaRPr lang="en-US" sz="1600" dirty="0">
              <a:latin typeface="Times New Roman" panose="02020603050405020304" pitchFamily="18" charset="0"/>
              <a:cs typeface="Times New Roman" panose="02020603050405020304" pitchFamily="18" charset="0"/>
            </a:endParaRPr>
          </a:p>
          <a:p>
            <a:pPr marL="0" indent="0">
              <a:lnSpc>
                <a:spcPct val="90000"/>
              </a:lnSpc>
              <a:spcBef>
                <a:spcPts val="0"/>
              </a:spcBef>
              <a:buNone/>
            </a:pPr>
            <a:r>
              <a:rPr lang="en-US" sz="1600" dirty="0">
                <a:latin typeface="Times New Roman" panose="02020603050405020304" pitchFamily="18" charset="0"/>
                <a:cs typeface="Times New Roman" panose="02020603050405020304" pitchFamily="18" charset="0"/>
              </a:rPr>
              <a:t>Combs, D. G. (2015). Modified STOP-BANG Tool for Stratifying Obstructive Sleep Apnea in Adolescent Children. </a:t>
            </a:r>
            <a:r>
              <a:rPr lang="en-US" sz="1600" i="1" dirty="0">
                <a:latin typeface="Times New Roman" panose="02020603050405020304" pitchFamily="18" charset="0"/>
                <a:cs typeface="Times New Roman" panose="02020603050405020304" pitchFamily="18" charset="0"/>
              </a:rPr>
              <a:t>Plos</a:t>
            </a:r>
            <a:r>
              <a:rPr lang="en-US" sz="1600" i="1" dirty="0">
                <a:latin typeface="Times New Roman" panose="02020603050405020304" pitchFamily="18" charset="0"/>
                <a:cs typeface="Times New Roman" panose="02020603050405020304" pitchFamily="18" charset="0"/>
              </a:rPr>
              <a:t> One</a:t>
            </a:r>
            <a:r>
              <a:rPr lang="en-US" sz="1600" dirty="0">
                <a:latin typeface="Times New Roman" panose="02020603050405020304" pitchFamily="18" charset="0"/>
                <a:cs typeface="Times New Roman" panose="02020603050405020304" pitchFamily="18" charset="0"/>
              </a:rPr>
              <a:t>.</a:t>
            </a:r>
          </a:p>
          <a:p>
            <a:pPr marL="0" indent="0">
              <a:lnSpc>
                <a:spcPct val="90000"/>
              </a:lnSpc>
              <a:spcBef>
                <a:spcPts val="0"/>
              </a:spcBef>
              <a:buNone/>
            </a:pPr>
            <a:endParaRPr lang="en-US" sz="1600" dirty="0">
              <a:latin typeface="Times New Roman" panose="02020603050405020304" pitchFamily="18" charset="0"/>
              <a:cs typeface="Times New Roman" panose="02020603050405020304" pitchFamily="18" charset="0"/>
            </a:endParaRPr>
          </a:p>
          <a:p>
            <a:pPr marL="0" indent="-457200">
              <a:lnSpc>
                <a:spcPct val="90000"/>
              </a:lnSpc>
              <a:spcBef>
                <a:spcPts val="0"/>
              </a:spcBef>
              <a:buNone/>
            </a:pPr>
            <a:r>
              <a:rPr lang="en-US" sz="1600" dirty="0">
                <a:latin typeface="Times New Roman" panose="02020603050405020304" pitchFamily="18" charset="0"/>
                <a:cs typeface="Times New Roman" panose="02020603050405020304" pitchFamily="18" charset="0"/>
              </a:rPr>
              <a:t>Dang, D., &amp; Dearholt, S. (2018). </a:t>
            </a:r>
            <a:r>
              <a:rPr lang="en-US" sz="1600" i="1" dirty="0">
                <a:latin typeface="Times New Roman" panose="02020603050405020304" pitchFamily="18" charset="0"/>
                <a:cs typeface="Times New Roman" panose="02020603050405020304" pitchFamily="18" charset="0"/>
              </a:rPr>
              <a:t>Johns Hopkins nursing evidence-based practice: Model and guidelines</a:t>
            </a:r>
            <a:r>
              <a:rPr lang="en-US" sz="1600" dirty="0">
                <a:latin typeface="Times New Roman" panose="02020603050405020304" pitchFamily="18" charset="0"/>
                <a:cs typeface="Times New Roman" panose="02020603050405020304" pitchFamily="18" charset="0"/>
              </a:rPr>
              <a:t>. Indianapolis, IN: Sigma Theta Tau International.</a:t>
            </a:r>
          </a:p>
          <a:p>
            <a:pPr marL="0" indent="-457200">
              <a:lnSpc>
                <a:spcPct val="90000"/>
              </a:lnSpc>
              <a:spcBef>
                <a:spcPts val="0"/>
              </a:spcBef>
              <a:buNone/>
            </a:pPr>
            <a:endParaRPr lang="en-US" sz="1600" dirty="0">
              <a:latin typeface="Times New Roman" panose="02020603050405020304" pitchFamily="18" charset="0"/>
              <a:cs typeface="Times New Roman" panose="02020603050405020304" pitchFamily="18" charset="0"/>
            </a:endParaRPr>
          </a:p>
          <a:p>
            <a:pPr marL="0" indent="-457200">
              <a:lnSpc>
                <a:spcPct val="90000"/>
              </a:lnSpc>
              <a:spcBef>
                <a:spcPts val="0"/>
              </a:spcBef>
              <a:buNone/>
            </a:pPr>
            <a:r>
              <a:rPr lang="en-US" sz="1600" dirty="0">
                <a:latin typeface="Times New Roman" panose="02020603050405020304" pitchFamily="18" charset="0"/>
                <a:cs typeface="Times New Roman" panose="02020603050405020304" pitchFamily="18" charset="0"/>
              </a:rPr>
              <a:t>Institute of Medicine[IOM] (2003). </a:t>
            </a:r>
            <a:r>
              <a:rPr lang="en-US" sz="1600" i="1" dirty="0">
                <a:latin typeface="Times New Roman" panose="02020603050405020304" pitchFamily="18" charset="0"/>
                <a:cs typeface="Times New Roman" panose="02020603050405020304" pitchFamily="18" charset="0"/>
              </a:rPr>
              <a:t>Health professions education: A bridge to quality. </a:t>
            </a:r>
            <a:r>
              <a:rPr lang="en-US" sz="1600" dirty="0">
                <a:latin typeface="Times New Roman" panose="02020603050405020304" pitchFamily="18" charset="0"/>
                <a:cs typeface="Times New Roman" panose="02020603050405020304" pitchFamily="18" charset="0"/>
              </a:rPr>
              <a:t>Washington, DC: National Academic Press.</a:t>
            </a:r>
          </a:p>
          <a:p>
            <a:pPr marL="0" indent="-457200">
              <a:lnSpc>
                <a:spcPct val="90000"/>
              </a:lnSpc>
              <a:spcBef>
                <a:spcPts val="0"/>
              </a:spcBef>
              <a:buNone/>
            </a:pPr>
            <a:endParaRPr lang="en-US" sz="1600" dirty="0">
              <a:latin typeface="Times New Roman" panose="02020603050405020304" pitchFamily="18" charset="0"/>
              <a:cs typeface="Times New Roman" panose="02020603050405020304" pitchFamily="18" charset="0"/>
            </a:endParaRPr>
          </a:p>
          <a:p>
            <a:pPr marL="0" indent="-457200">
              <a:lnSpc>
                <a:spcPct val="90000"/>
              </a:lnSpc>
              <a:spcBef>
                <a:spcPts val="0"/>
              </a:spcBef>
              <a:buNone/>
            </a:pPr>
            <a:endParaRPr lang="en-US" sz="1600" dirty="0">
              <a:latin typeface="Times New Roman" panose="02020603050405020304" pitchFamily="18" charset="0"/>
              <a:cs typeface="Times New Roman" panose="02020603050405020304" pitchFamily="18" charset="0"/>
            </a:endParaRPr>
          </a:p>
          <a:p>
            <a:pPr marL="0" indent="-457200">
              <a:lnSpc>
                <a:spcPct val="90000"/>
              </a:lnSpc>
              <a:spcBef>
                <a:spcPts val="0"/>
              </a:spcBef>
              <a:buNone/>
            </a:pPr>
            <a:r>
              <a:rPr lang="en-US" sz="1600" dirty="0">
                <a:latin typeface="Times New Roman" panose="02020603050405020304" pitchFamily="18" charset="0"/>
                <a:cs typeface="Times New Roman" panose="02020603050405020304" pitchFamily="18" charset="0"/>
              </a:rPr>
              <a:t>Tait AR, V.-L. T. (2013). The STBUR questionnaire for predicting perioperative respiratory adverse events in. </a:t>
            </a:r>
            <a:r>
              <a:rPr lang="en-US" sz="1600" i="1" dirty="0">
                <a:latin typeface="Times New Roman" panose="02020603050405020304" pitchFamily="18" charset="0"/>
                <a:cs typeface="Times New Roman" panose="02020603050405020304" pitchFamily="18" charset="0"/>
              </a:rPr>
              <a:t>Paediatric</a:t>
            </a:r>
            <a:r>
              <a:rPr lang="en-US" sz="1600" i="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Anaesthesia</a:t>
            </a:r>
            <a:r>
              <a:rPr lang="en-US" sz="1600" dirty="0">
                <a:latin typeface="Times New Roman" panose="02020603050405020304" pitchFamily="18" charset="0"/>
                <a:cs typeface="Times New Roman" panose="02020603050405020304" pitchFamily="18" charset="0"/>
              </a:rPr>
              <a:t>, 510-516.</a:t>
            </a:r>
          </a:p>
          <a:p>
            <a:pPr marL="0" indent="-457200">
              <a:lnSpc>
                <a:spcPct val="90000"/>
              </a:lnSpc>
              <a:spcBef>
                <a:spcPts val="0"/>
              </a:spcBef>
              <a:buNone/>
            </a:pPr>
            <a:endParaRPr lang="en-US" sz="1600" dirty="0">
              <a:latin typeface="Times New Roman" panose="02020603050405020304" pitchFamily="18" charset="0"/>
              <a:cs typeface="Times New Roman" panose="02020603050405020304" pitchFamily="18" charset="0"/>
            </a:endParaRPr>
          </a:p>
          <a:p>
            <a:pPr marL="0" indent="-457200">
              <a:lnSpc>
                <a:spcPct val="90000"/>
              </a:lnSpc>
              <a:spcBef>
                <a:spcPts val="0"/>
              </a:spcBef>
              <a:buNone/>
            </a:pPr>
            <a:endParaRPr lang="en-US" sz="1400" dirty="0">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228600" y="67992"/>
            <a:ext cx="8686800" cy="1151208"/>
            <a:chOff x="228600" y="67992"/>
            <a:chExt cx="8686800" cy="1151208"/>
          </a:xfrm>
        </p:grpSpPr>
        <p:pic>
          <p:nvPicPr>
            <p:cNvPr id="41" name="Picture 40" descr="Description: Macintosh HD:Users:admin:Desktop:ICH_Logo_4.22.14.eps"/>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438400" cy="1066800"/>
            </a:xfrm>
            <a:prstGeom prst="rect">
              <a:avLst/>
            </a:prstGeom>
            <a:noFill/>
            <a:ln>
              <a:noFill/>
            </a:ln>
          </p:spPr>
        </p:pic>
        <p:sp>
          <p:nvSpPr>
            <p:cNvPr id="42" name="TextBox 41"/>
            <p:cNvSpPr txBox="1"/>
            <p:nvPr/>
          </p:nvSpPr>
          <p:spPr>
            <a:xfrm>
              <a:off x="2743200" y="739487"/>
              <a:ext cx="6172200"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en-US" dirty="0">
                  <a:solidFill>
                    <a:schemeClr val="tx2">
                      <a:lumMod val="60000"/>
                      <a:lumOff val="40000"/>
                    </a:schemeClr>
                  </a:solidFill>
                </a:rPr>
                <a:t> </a:t>
              </a:r>
            </a:p>
          </p:txBody>
        </p:sp>
        <p:pic>
          <p:nvPicPr>
            <p:cNvPr id="43" name="Picture 42" descr="Description: Macintosh HD:Users:admin:Desktop:Children's WORD TEMPLATES:StarKid_Rounded color png:StarKid_Rounded colo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4307" y="67992"/>
              <a:ext cx="667648" cy="987140"/>
            </a:xfrm>
            <a:prstGeom prst="rect">
              <a:avLst/>
            </a:prstGeom>
            <a:noFill/>
            <a:ln>
              <a:noFill/>
            </a:ln>
          </p:spPr>
        </p:pic>
      </p:grpSp>
    </p:spTree>
    <p:extLst>
      <p:ext uri="{BB962C8B-B14F-4D97-AF65-F5344CB8AC3E}">
        <p14:creationId xmlns:p14="http://schemas.microsoft.com/office/powerpoint/2010/main" val="164272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Background</a:t>
            </a:r>
          </a:p>
          <a:p>
            <a:pPr lvl="1"/>
            <a:r>
              <a:rPr lang="en-US" dirty="0"/>
              <a:t>In 2015, The Joint Commission had 61 Sentinel Events in Patients with undiagnosed Obstructive Sleep Apnea [OSA] and Sleep Disordered Breathing [SDB]</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228600"/>
            <a:ext cx="86931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457200" y="6356350"/>
            <a:ext cx="7391400" cy="365125"/>
          </a:xfrm>
        </p:spPr>
        <p:txBody>
          <a:bodyPr/>
          <a:lstStyle/>
          <a:p>
            <a:r>
              <a:rPr lang="en-US" dirty="0"/>
              <a:t>The Joint Commission, 2015 https://www.jointcommission.org/assets/1/23/Quick_Safety_Issue_14_June_2015.pdf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397" y="3886200"/>
            <a:ext cx="304800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68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29" y="1524000"/>
            <a:ext cx="8229600" cy="4876800"/>
          </a:xfrm>
        </p:spPr>
        <p:txBody>
          <a:bodyPr/>
          <a:lstStyle/>
          <a:p>
            <a:pPr marL="0" indent="0" algn="ctr">
              <a:buNone/>
            </a:pPr>
            <a:r>
              <a:rPr lang="en-US" dirty="0"/>
              <a:t>Background</a:t>
            </a:r>
          </a:p>
          <a:p>
            <a:r>
              <a:rPr lang="en-US" sz="2800" dirty="0"/>
              <a:t>In 2018, We implemented evidence-based protocols for monitoring and intervention in patients at risk for OSA or SDB.  </a:t>
            </a:r>
          </a:p>
          <a:p>
            <a:r>
              <a:rPr lang="en-US" sz="2800" dirty="0"/>
              <a:t>STOP-</a:t>
            </a:r>
            <a:r>
              <a:rPr lang="en-US" sz="2800" dirty="0"/>
              <a:t>Bang</a:t>
            </a:r>
            <a:r>
              <a:rPr lang="en-US" sz="2800" baseline="30000" dirty="0"/>
              <a:t>TM</a:t>
            </a:r>
            <a:r>
              <a:rPr lang="en-US" sz="2800" dirty="0"/>
              <a:t> questionnaire in regular use.</a:t>
            </a:r>
          </a:p>
          <a:p>
            <a:r>
              <a:rPr lang="en-US" sz="2800" dirty="0"/>
              <a:t>STOP-</a:t>
            </a:r>
            <a:r>
              <a:rPr lang="en-US" sz="2800" dirty="0"/>
              <a:t>Bang</a:t>
            </a:r>
            <a:r>
              <a:rPr lang="en-US" sz="2800" baseline="30000" dirty="0"/>
              <a:t>TM</a:t>
            </a:r>
            <a:r>
              <a:rPr lang="en-US" sz="2800" baseline="30000" dirty="0"/>
              <a:t>    </a:t>
            </a:r>
            <a:r>
              <a:rPr lang="en-US" sz="2800" dirty="0"/>
              <a:t>is not appropriate for use in Pediatric patients.</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54" y="152400"/>
            <a:ext cx="86931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jankule\AppData\Local\Microsoft\Windows\Temporary Internet Files\Content.IE5\H7I1AKTB\2907011_PezBruj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119" y="4876800"/>
            <a:ext cx="2039620" cy="145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B0A867-F2A1-47C2-A5A1-DEC6D9C3AF94}"/>
              </a:ext>
            </a:extLst>
          </p:cNvPr>
          <p:cNvSpPr>
            <a:spLocks noGrp="1"/>
          </p:cNvSpPr>
          <p:nvPr>
            <p:ph type="title"/>
          </p:nvPr>
        </p:nvSpPr>
        <p:spPr>
          <a:xfrm>
            <a:off x="457200" y="1143000"/>
            <a:ext cx="8229600" cy="427038"/>
          </a:xfrm>
        </p:spPr>
        <p:txBody>
          <a:bodyPr>
            <a:normAutofit fontScale="90000"/>
          </a:bodyPr>
          <a:lstStyle/>
          <a:p>
            <a:r>
              <a:rPr lang="en-US" dirty="0"/>
              <a:t>STOP-Bang Assessment tool</a:t>
            </a:r>
          </a:p>
        </p:txBody>
      </p:sp>
      <p:sp>
        <p:nvSpPr>
          <p:cNvPr id="4" name="Content Placeholder 3">
            <a:extLst>
              <a:ext uri="{FF2B5EF4-FFF2-40B4-BE49-F238E27FC236}">
                <a16:creationId xmlns="" xmlns:a16="http://schemas.microsoft.com/office/drawing/2014/main" id="{5A3A7AD6-C0CE-4FAB-A9B7-C7A776EA7CDE}"/>
              </a:ext>
            </a:extLst>
          </p:cNvPr>
          <p:cNvSpPr>
            <a:spLocks noGrp="1"/>
          </p:cNvSpPr>
          <p:nvPr>
            <p:ph sz="half" idx="2"/>
          </p:nvPr>
        </p:nvSpPr>
        <p:spPr/>
        <p:txBody>
          <a:bodyPr>
            <a:normAutofit lnSpcReduction="10000"/>
          </a:bodyPr>
          <a:lstStyle/>
          <a:p>
            <a:pPr>
              <a:defRPr/>
            </a:pPr>
            <a:r>
              <a:rPr lang="en-US" sz="2400" b="1" dirty="0"/>
              <a:t>B</a:t>
            </a:r>
            <a:r>
              <a:rPr lang="en-US" sz="2400" dirty="0"/>
              <a:t> =  BMI &gt; 35</a:t>
            </a:r>
          </a:p>
          <a:p>
            <a:pPr>
              <a:defRPr/>
            </a:pPr>
            <a:endParaRPr lang="en-US" sz="2400" dirty="0"/>
          </a:p>
          <a:p>
            <a:pPr>
              <a:defRPr/>
            </a:pPr>
            <a:r>
              <a:rPr lang="en-US" sz="2400" b="1" dirty="0"/>
              <a:t>A</a:t>
            </a:r>
            <a:r>
              <a:rPr lang="en-US" sz="2400" dirty="0"/>
              <a:t> =  AGE &gt; 50 years</a:t>
            </a:r>
          </a:p>
          <a:p>
            <a:pPr>
              <a:defRPr/>
            </a:pPr>
            <a:endParaRPr lang="en-US" sz="2400" dirty="0"/>
          </a:p>
          <a:p>
            <a:pPr>
              <a:defRPr/>
            </a:pPr>
            <a:r>
              <a:rPr lang="en-US" sz="2400" b="1" dirty="0"/>
              <a:t>N</a:t>
            </a:r>
            <a:r>
              <a:rPr lang="en-US" sz="2400" dirty="0"/>
              <a:t> = Neck circumference</a:t>
            </a:r>
          </a:p>
          <a:p>
            <a:pPr lvl="1">
              <a:defRPr/>
            </a:pPr>
            <a:r>
              <a:rPr lang="en-US" dirty="0"/>
              <a:t>Women </a:t>
            </a:r>
            <a:r>
              <a:rPr lang="en-US" u="sng" dirty="0"/>
              <a:t>&gt;</a:t>
            </a:r>
            <a:r>
              <a:rPr lang="en-US" dirty="0"/>
              <a:t> 16 inches</a:t>
            </a:r>
          </a:p>
          <a:p>
            <a:pPr lvl="1">
              <a:defRPr/>
            </a:pPr>
            <a:r>
              <a:rPr lang="en-US" dirty="0"/>
              <a:t>Men </a:t>
            </a:r>
            <a:r>
              <a:rPr lang="en-US" u="sng" dirty="0"/>
              <a:t>&gt;</a:t>
            </a:r>
            <a:r>
              <a:rPr lang="en-US" dirty="0"/>
              <a:t> 17 inches</a:t>
            </a:r>
            <a:br>
              <a:rPr lang="en-US" dirty="0"/>
            </a:br>
            <a:endParaRPr lang="en-US" sz="1800" dirty="0"/>
          </a:p>
          <a:p>
            <a:pPr marL="342900" lvl="1" indent="-342900">
              <a:buFontTx/>
              <a:buChar char="•"/>
              <a:defRPr/>
            </a:pPr>
            <a:r>
              <a:rPr lang="en-US" b="1" dirty="0"/>
              <a:t>G</a:t>
            </a:r>
            <a:r>
              <a:rPr lang="en-US" dirty="0"/>
              <a:t> = Gender/ MALE</a:t>
            </a:r>
          </a:p>
          <a:p>
            <a:pPr marL="457200" lvl="1" indent="0">
              <a:buFontTx/>
              <a:buNone/>
              <a:defRPr/>
            </a:pPr>
            <a:endParaRPr lang="en-US" dirty="0"/>
          </a:p>
          <a:p>
            <a:pPr marL="457200" lvl="1" indent="0">
              <a:buFontTx/>
              <a:buNone/>
              <a:defRPr/>
            </a:pPr>
            <a:r>
              <a:rPr lang="en-US" sz="3200" dirty="0">
                <a:solidFill>
                  <a:srgbClr val="FF0000"/>
                </a:solidFill>
              </a:rPr>
              <a:t>* High Risk = </a:t>
            </a:r>
            <a:r>
              <a:rPr lang="en-US" sz="3200" u="sng" dirty="0">
                <a:solidFill>
                  <a:srgbClr val="FF0000"/>
                </a:solidFill>
              </a:rPr>
              <a:t>&gt;</a:t>
            </a:r>
            <a:r>
              <a:rPr lang="en-US" sz="3200" dirty="0">
                <a:solidFill>
                  <a:srgbClr val="FF0000"/>
                </a:solidFill>
              </a:rPr>
              <a:t> 5*</a:t>
            </a:r>
          </a:p>
          <a:p>
            <a:endParaRPr lang="en-US" dirty="0"/>
          </a:p>
        </p:txBody>
      </p:sp>
      <p:sp>
        <p:nvSpPr>
          <p:cNvPr id="5" name="Content Placeholder 4">
            <a:extLst>
              <a:ext uri="{FF2B5EF4-FFF2-40B4-BE49-F238E27FC236}">
                <a16:creationId xmlns="" xmlns:a16="http://schemas.microsoft.com/office/drawing/2014/main" id="{82570610-504E-454E-8861-ABBE94DD1C92}"/>
              </a:ext>
            </a:extLst>
          </p:cNvPr>
          <p:cNvSpPr>
            <a:spLocks noGrp="1"/>
          </p:cNvSpPr>
          <p:nvPr>
            <p:ph sz="half" idx="1"/>
          </p:nvPr>
        </p:nvSpPr>
        <p:spPr>
          <a:xfrm>
            <a:off x="457200" y="1600200"/>
            <a:ext cx="4038600" cy="4525963"/>
          </a:xfrm>
        </p:spPr>
        <p:txBody>
          <a:bodyPr>
            <a:noAutofit/>
          </a:bodyPr>
          <a:lstStyle/>
          <a:p>
            <a:pPr>
              <a:defRPr/>
            </a:pPr>
            <a:r>
              <a:rPr lang="en-US" sz="2400" b="1" dirty="0"/>
              <a:t>S</a:t>
            </a:r>
            <a:r>
              <a:rPr lang="en-US" sz="2400" dirty="0"/>
              <a:t> = Do you </a:t>
            </a:r>
            <a:r>
              <a:rPr lang="en-US" sz="2400" dirty="0">
                <a:solidFill>
                  <a:srgbClr val="FF0000"/>
                </a:solidFill>
              </a:rPr>
              <a:t>S</a:t>
            </a:r>
            <a:r>
              <a:rPr lang="en-US" sz="2400" dirty="0"/>
              <a:t>nore when</a:t>
            </a:r>
            <a:br>
              <a:rPr lang="en-US" sz="2400" dirty="0"/>
            </a:br>
            <a:r>
              <a:rPr lang="en-US" sz="2400" dirty="0"/>
              <a:t>        sleeping?</a:t>
            </a:r>
          </a:p>
          <a:p>
            <a:pPr>
              <a:spcBef>
                <a:spcPts val="1200"/>
              </a:spcBef>
              <a:defRPr/>
            </a:pPr>
            <a:r>
              <a:rPr lang="en-US" sz="2400" b="1" dirty="0"/>
              <a:t>T</a:t>
            </a:r>
            <a:r>
              <a:rPr lang="en-US" sz="2400" dirty="0"/>
              <a:t> = Do you have daytime 	</a:t>
            </a:r>
            <a:r>
              <a:rPr lang="en-US" sz="2400" dirty="0">
                <a:solidFill>
                  <a:srgbClr val="FF0000"/>
                </a:solidFill>
              </a:rPr>
              <a:t>T</a:t>
            </a:r>
            <a:r>
              <a:rPr lang="en-US" sz="2400" dirty="0"/>
              <a:t>iredness?</a:t>
            </a:r>
          </a:p>
          <a:p>
            <a:pPr>
              <a:spcBef>
                <a:spcPts val="1200"/>
              </a:spcBef>
              <a:defRPr/>
            </a:pPr>
            <a:r>
              <a:rPr lang="en-US" sz="2400" b="1" dirty="0"/>
              <a:t>O</a:t>
            </a:r>
            <a:r>
              <a:rPr lang="en-US" sz="2400" dirty="0"/>
              <a:t> = Has anyone </a:t>
            </a:r>
            <a:r>
              <a:rPr lang="en-US" sz="2400" dirty="0">
                <a:solidFill>
                  <a:srgbClr val="FF0000"/>
                </a:solidFill>
              </a:rPr>
              <a:t>O</a:t>
            </a:r>
            <a:r>
              <a:rPr lang="en-US" sz="2400" dirty="0"/>
              <a:t>bserved</a:t>
            </a:r>
            <a:br>
              <a:rPr lang="en-US" sz="2400" dirty="0"/>
            </a:br>
            <a:r>
              <a:rPr lang="en-US" sz="2400" dirty="0"/>
              <a:t>       you stop breathing</a:t>
            </a:r>
            <a:br>
              <a:rPr lang="en-US" sz="2400" dirty="0"/>
            </a:br>
            <a:r>
              <a:rPr lang="en-US" sz="2400" dirty="0"/>
              <a:t>       during your sleep?</a:t>
            </a:r>
            <a:br>
              <a:rPr lang="en-US" sz="2400" dirty="0"/>
            </a:br>
            <a:endParaRPr lang="en-US" sz="2400" dirty="0"/>
          </a:p>
          <a:p>
            <a:pPr>
              <a:defRPr/>
            </a:pPr>
            <a:r>
              <a:rPr lang="en-US" sz="2400" b="1" dirty="0"/>
              <a:t>P</a:t>
            </a:r>
            <a:r>
              <a:rPr lang="en-US" sz="2400" dirty="0"/>
              <a:t> = Do you have or are you</a:t>
            </a:r>
            <a:br>
              <a:rPr lang="en-US" sz="2400" dirty="0"/>
            </a:br>
            <a:r>
              <a:rPr lang="en-US" sz="2400" dirty="0"/>
              <a:t>       taking medication for</a:t>
            </a:r>
            <a:br>
              <a:rPr lang="en-US" sz="2400" dirty="0"/>
            </a:br>
            <a:r>
              <a:rPr lang="en-US" sz="2400" dirty="0"/>
              <a:t>       high blood </a:t>
            </a:r>
            <a:r>
              <a:rPr lang="en-US" sz="2400" dirty="0">
                <a:solidFill>
                  <a:srgbClr val="FF0000"/>
                </a:solidFill>
              </a:rPr>
              <a:t>P</a:t>
            </a:r>
            <a:r>
              <a:rPr lang="en-US" sz="2400" dirty="0"/>
              <a:t>ressure?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1066800" y="6356350"/>
            <a:ext cx="7086600" cy="365125"/>
          </a:xfrm>
        </p:spPr>
        <p:txBody>
          <a:bodyPr/>
          <a:lstStyle/>
          <a:p>
            <a:r>
              <a:rPr lang="en-US" dirty="0"/>
              <a:t>http://www.stopbang.ca/osa/general.php  used with permission</a:t>
            </a:r>
          </a:p>
        </p:txBody>
      </p:sp>
    </p:spTree>
    <p:extLst>
      <p:ext uri="{BB962C8B-B14F-4D97-AF65-F5344CB8AC3E}">
        <p14:creationId xmlns:p14="http://schemas.microsoft.com/office/powerpoint/2010/main" val="1279303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579438"/>
          </a:xfrm>
        </p:spPr>
        <p:txBody>
          <a:bodyPr>
            <a:normAutofit fontScale="90000"/>
          </a:bodyPr>
          <a:lstStyle/>
          <a:p>
            <a:r>
              <a:rPr lang="en-US" dirty="0"/>
              <a:t>The Problem	</a:t>
            </a:r>
          </a:p>
        </p:txBody>
      </p:sp>
      <p:sp>
        <p:nvSpPr>
          <p:cNvPr id="3" name="Content Placeholder 2"/>
          <p:cNvSpPr>
            <a:spLocks noGrp="1"/>
          </p:cNvSpPr>
          <p:nvPr>
            <p:ph idx="1"/>
          </p:nvPr>
        </p:nvSpPr>
        <p:spPr>
          <a:xfrm>
            <a:off x="381000" y="2209801"/>
            <a:ext cx="8229600" cy="3810000"/>
          </a:xfrm>
        </p:spPr>
        <p:txBody>
          <a:bodyPr/>
          <a:lstStyle/>
          <a:p>
            <a:r>
              <a:rPr lang="en-US" dirty="0"/>
              <a:t>We needed to find a tool that would be:</a:t>
            </a:r>
          </a:p>
          <a:p>
            <a:pPr lvl="1"/>
            <a:r>
              <a:rPr lang="en-US" dirty="0"/>
              <a:t>applicable to a general population of pediatric patients ages 6 months to 17 years.</a:t>
            </a:r>
          </a:p>
          <a:p>
            <a:pPr lvl="1"/>
            <a:r>
              <a:rPr lang="en-US" dirty="0"/>
              <a:t>helpful in screening patients at risk for complications of OSA and SDB post-anesthesia.</a:t>
            </a:r>
          </a:p>
          <a:p>
            <a:pPr lvl="1"/>
            <a:r>
              <a:rPr lang="en-US" dirty="0"/>
              <a:t>Easy to use in a busy pre-operative setting</a:t>
            </a:r>
          </a:p>
          <a:p>
            <a:pPr lvl="1"/>
            <a:r>
              <a:rPr lang="en-US" dirty="0"/>
              <a:t>Easy to elicit answers from parents/caregivers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232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Research Questions</a:t>
            </a:r>
          </a:p>
          <a:p>
            <a:pPr marL="457200" lvl="1" indent="0">
              <a:buNone/>
            </a:pPr>
            <a:endParaRPr lang="en-US" dirty="0"/>
          </a:p>
          <a:p>
            <a:pPr marL="457200" lvl="1" indent="0">
              <a:buNone/>
            </a:pPr>
            <a:r>
              <a:rPr lang="en-US" dirty="0"/>
              <a:t>What tool, of those available, will be valid and reliable in predicting perioperative respiratory adverse events in pediatric patients?</a:t>
            </a:r>
          </a:p>
          <a:p>
            <a:pPr marL="457200" lvl="1" indent="0">
              <a:buNone/>
            </a:pPr>
            <a:endParaRPr lang="en-US" dirty="0"/>
          </a:p>
          <a:p>
            <a:pPr marL="457200" lvl="1" indent="0">
              <a:buNone/>
            </a:pPr>
            <a:r>
              <a:rPr lang="en-US" dirty="0"/>
              <a:t>What tool will be quick and easy to use in the pediatric pre-operative setting?</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jankule\AppData\Local\Microsoft\Windows\Temporary Internet Files\Content.IE5\L7ONQ014\handcuff_question_mark_by_rmdraco84-d4z018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90915"/>
            <a:ext cx="139272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83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1981200"/>
            <a:ext cx="8229600" cy="4525963"/>
          </a:xfrm>
        </p:spPr>
        <p:txBody>
          <a:bodyPr>
            <a:normAutofit lnSpcReduction="10000"/>
          </a:bodyPr>
          <a:lstStyle/>
          <a:p>
            <a:pPr lvl="1"/>
            <a:r>
              <a:rPr lang="en-US" dirty="0"/>
              <a:t>Sleep apnea presents differently in children (S. </a:t>
            </a:r>
            <a:r>
              <a:rPr lang="en-US" dirty="0"/>
              <a:t>Verhulst</a:t>
            </a:r>
            <a:r>
              <a:rPr lang="en-US" dirty="0"/>
              <a:t>, 2011).</a:t>
            </a:r>
          </a:p>
          <a:p>
            <a:pPr lvl="1"/>
            <a:r>
              <a:rPr lang="en-US" dirty="0"/>
              <a:t>Sleep apnea screening not done as a routine examination for pediatric patients in primary care offices (</a:t>
            </a:r>
            <a:r>
              <a:rPr lang="en-US" dirty="0"/>
              <a:t>Erichsen</a:t>
            </a:r>
            <a:r>
              <a:rPr lang="en-US" dirty="0"/>
              <a:t>, 2012) .</a:t>
            </a:r>
          </a:p>
          <a:p>
            <a:pPr lvl="1"/>
            <a:r>
              <a:rPr lang="en-US" dirty="0"/>
              <a:t>Pediatric responses to opioid administration more variable (S. </a:t>
            </a:r>
            <a:r>
              <a:rPr lang="en-US" dirty="0"/>
              <a:t>Verhulst</a:t>
            </a:r>
            <a:r>
              <a:rPr lang="en-US" dirty="0"/>
              <a:t>, 2011).</a:t>
            </a:r>
          </a:p>
          <a:p>
            <a:pPr lvl="1"/>
            <a:r>
              <a:rPr lang="en-US" dirty="0"/>
              <a:t>Most Pediatric tools available tested on homogeneous populations (dental, adolescents, sleep study patients).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1524000"/>
            <a:ext cx="6629400" cy="523220"/>
          </a:xfrm>
          <a:prstGeom prst="rect">
            <a:avLst/>
          </a:prstGeom>
          <a:noFill/>
        </p:spPr>
        <p:txBody>
          <a:bodyPr wrap="square" rtlCol="0">
            <a:spAutoFit/>
          </a:bodyPr>
          <a:lstStyle/>
          <a:p>
            <a:pPr algn="ctr"/>
            <a:r>
              <a:rPr lang="en-US" sz="2800" dirty="0"/>
              <a:t>Literature Review</a:t>
            </a:r>
          </a:p>
        </p:txBody>
      </p:sp>
      <p:pic>
        <p:nvPicPr>
          <p:cNvPr id="6146" name="Picture 2" descr="C:\Users\jankule\AppData\Local\Microsoft\Windows\Temporary Internet Files\Content.IE5\L7ONQ014\magazin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739294"/>
            <a:ext cx="768350" cy="87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0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1981200"/>
            <a:ext cx="8229600" cy="4114800"/>
          </a:xfrm>
        </p:spPr>
        <p:txBody>
          <a:bodyPr>
            <a:normAutofit lnSpcReduction="10000"/>
          </a:bodyPr>
          <a:lstStyle/>
          <a:p>
            <a:r>
              <a:rPr lang="en-US" sz="2800" dirty="0"/>
              <a:t>STBUR tool (Tait, 2013)- similar population to ours.</a:t>
            </a:r>
          </a:p>
          <a:p>
            <a:r>
              <a:rPr lang="en-US" sz="2800" dirty="0"/>
              <a:t>Pediatric S(T1)OP BANG (Cronly, 2015)- pediatric dental sedation </a:t>
            </a:r>
          </a:p>
          <a:p>
            <a:r>
              <a:rPr lang="en-US" sz="2800" dirty="0"/>
              <a:t>Pediatric Sleep Questionnaire (PSQ) validated for pediatrics-22 questions long, sleep study patients. </a:t>
            </a:r>
          </a:p>
          <a:p>
            <a:r>
              <a:rPr lang="en-US" sz="2800" dirty="0"/>
              <a:t>3 question (</a:t>
            </a:r>
            <a:r>
              <a:rPr lang="en-US" sz="2800" dirty="0"/>
              <a:t>Schnoor</a:t>
            </a:r>
            <a:r>
              <a:rPr lang="en-US" sz="2800" dirty="0"/>
              <a:t>, 2018)-smaller study but correlated to patients undergoing sleep studies. </a:t>
            </a:r>
          </a:p>
          <a:p>
            <a:r>
              <a:rPr lang="en-US" sz="2800" dirty="0"/>
              <a:t>STBUR tool gaining use (Odom-</a:t>
            </a:r>
            <a:r>
              <a:rPr lang="en-US" sz="2800" dirty="0"/>
              <a:t>Forren</a:t>
            </a:r>
            <a:r>
              <a:rPr lang="en-US" sz="2800" dirty="0"/>
              <a:t>, 2017; ASPAN, 2016).</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01271" y="1310483"/>
            <a:ext cx="6629400" cy="523220"/>
          </a:xfrm>
          <a:prstGeom prst="rect">
            <a:avLst/>
          </a:prstGeom>
          <a:noFill/>
        </p:spPr>
        <p:txBody>
          <a:bodyPr wrap="square" rtlCol="0">
            <a:spAutoFit/>
          </a:bodyPr>
          <a:lstStyle/>
          <a:p>
            <a:pPr algn="ctr"/>
            <a:r>
              <a:rPr lang="en-US" sz="2800" dirty="0"/>
              <a:t>Literature Review</a:t>
            </a:r>
          </a:p>
        </p:txBody>
      </p:sp>
    </p:spTree>
    <p:extLst>
      <p:ext uri="{BB962C8B-B14F-4D97-AF65-F5344CB8AC3E}">
        <p14:creationId xmlns:p14="http://schemas.microsoft.com/office/powerpoint/2010/main" val="344894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2133601"/>
            <a:ext cx="8229600" cy="3886200"/>
          </a:xfrm>
        </p:spPr>
        <p:txBody>
          <a:bodyPr/>
          <a:lstStyle/>
          <a:p>
            <a:r>
              <a:rPr lang="en-US" dirty="0"/>
              <a:t>To determine which tool would be most efficacious in predicting perioperative respiratory adverse events at our facility.</a:t>
            </a:r>
          </a:p>
          <a:p>
            <a:r>
              <a:rPr lang="en-US" dirty="0"/>
              <a:t>Chose to compare the STOP-BANG proposed by Cronly (2015) and the STBUR tool proposed by Tait, (2014).</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5000" y="1524000"/>
            <a:ext cx="3962400" cy="584775"/>
          </a:xfrm>
          <a:prstGeom prst="rect">
            <a:avLst/>
          </a:prstGeom>
        </p:spPr>
        <p:txBody>
          <a:bodyPr wrap="square">
            <a:spAutoFit/>
          </a:bodyPr>
          <a:lstStyle/>
          <a:p>
            <a:pPr algn="ctr"/>
            <a:r>
              <a:rPr lang="en-US" sz="3200" dirty="0"/>
              <a:t>The Research Study</a:t>
            </a:r>
          </a:p>
        </p:txBody>
      </p:sp>
    </p:spTree>
    <p:extLst>
      <p:ext uri="{BB962C8B-B14F-4D97-AF65-F5344CB8AC3E}">
        <p14:creationId xmlns:p14="http://schemas.microsoft.com/office/powerpoint/2010/main" val="325015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8600" y="67992"/>
            <a:ext cx="8686800" cy="1151208"/>
            <a:chOff x="228600" y="67992"/>
            <a:chExt cx="8686800" cy="1151208"/>
          </a:xfrm>
        </p:grpSpPr>
        <p:pic>
          <p:nvPicPr>
            <p:cNvPr id="5" name="Picture 4" descr="Description: Macintosh HD:Users:admin:Desktop:ICH_Logo_4.22.14.eps"/>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2438400" cy="1066800"/>
            </a:xfrm>
            <a:prstGeom prst="rect">
              <a:avLst/>
            </a:prstGeom>
            <a:noFill/>
            <a:ln>
              <a:noFill/>
            </a:ln>
          </p:spPr>
        </p:pic>
        <p:sp>
          <p:nvSpPr>
            <p:cNvPr id="6" name="TextBox 5"/>
            <p:cNvSpPr txBox="1"/>
            <p:nvPr/>
          </p:nvSpPr>
          <p:spPr>
            <a:xfrm>
              <a:off x="2743200" y="739487"/>
              <a:ext cx="6172200"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en-US" dirty="0">
                  <a:solidFill>
                    <a:schemeClr val="tx2">
                      <a:lumMod val="60000"/>
                      <a:lumOff val="40000"/>
                    </a:schemeClr>
                  </a:solidFill>
                </a:rPr>
                <a:t> </a:t>
              </a:r>
            </a:p>
          </p:txBody>
        </p:sp>
        <p:pic>
          <p:nvPicPr>
            <p:cNvPr id="8" name="Picture 7" descr="Description: Macintosh HD:Users:admin:Desktop:Children's WORD TEMPLATES:StarKid_Rounded color png:StarKid_Rounded colo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4307" y="67992"/>
              <a:ext cx="667648" cy="987140"/>
            </a:xfrm>
            <a:prstGeom prst="rect">
              <a:avLst/>
            </a:prstGeom>
            <a:noFill/>
            <a:ln>
              <a:noFill/>
            </a:ln>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773781"/>
            <a:ext cx="4753073" cy="3560217"/>
          </a:xfrm>
          <a:prstGeom prst="rect">
            <a:avLst/>
          </a:prstGeom>
        </p:spPr>
      </p:pic>
    </p:spTree>
    <p:extLst>
      <p:ext uri="{BB962C8B-B14F-4D97-AF65-F5344CB8AC3E}">
        <p14:creationId xmlns:p14="http://schemas.microsoft.com/office/powerpoint/2010/main" val="417295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0"/>
            <a:ext cx="8229600" cy="584775"/>
          </a:xfrm>
          <a:prstGeom prst="rect">
            <a:avLst/>
          </a:prstGeom>
        </p:spPr>
        <p:txBody>
          <a:bodyPr wrap="square">
            <a:spAutoFit/>
          </a:bodyPr>
          <a:lstStyle/>
          <a:p>
            <a:pPr marL="0" indent="0" algn="ctr">
              <a:buNone/>
            </a:pPr>
            <a:r>
              <a:rPr lang="en-US" sz="3200" dirty="0"/>
              <a:t>The Research Study</a:t>
            </a:r>
          </a:p>
        </p:txBody>
      </p:sp>
      <p:sp>
        <p:nvSpPr>
          <p:cNvPr id="2" name="TextBox 1"/>
          <p:cNvSpPr txBox="1"/>
          <p:nvPr/>
        </p:nvSpPr>
        <p:spPr>
          <a:xfrm>
            <a:off x="457200" y="2438400"/>
            <a:ext cx="8153400" cy="3323987"/>
          </a:xfrm>
          <a:prstGeom prst="rect">
            <a:avLst/>
          </a:prstGeom>
          <a:noFill/>
        </p:spPr>
        <p:txBody>
          <a:bodyPr wrap="square" rtlCol="0">
            <a:spAutoFit/>
          </a:bodyPr>
          <a:lstStyle/>
          <a:p>
            <a:pPr marL="457200" indent="-457200">
              <a:buFont typeface="Arial" panose="020B0604020202020204" pitchFamily="34" charset="0"/>
              <a:buChar char="•"/>
            </a:pPr>
            <a:r>
              <a:rPr lang="en-US" sz="3200" dirty="0"/>
              <a:t>Additionally, we wanted to know which tool </a:t>
            </a:r>
          </a:p>
          <a:p>
            <a:r>
              <a:rPr lang="en-US" sz="3200" dirty="0"/>
              <a:t>	-was easy for the staff to use. </a:t>
            </a:r>
          </a:p>
          <a:p>
            <a:r>
              <a:rPr lang="en-US" sz="3200" dirty="0"/>
              <a:t>	-was quick to complete in the pre-op.</a:t>
            </a:r>
          </a:p>
          <a:p>
            <a:r>
              <a:rPr lang="en-US" sz="3200" dirty="0"/>
              <a:t>	-was simple for the parents to understand.</a:t>
            </a:r>
          </a:p>
          <a:p>
            <a:pPr marL="457200" indent="-457200">
              <a:buFont typeface="Arial" panose="020B0604020202020204" pitchFamily="34" charset="0"/>
              <a:buChar char="•"/>
            </a:pPr>
            <a:r>
              <a:rPr lang="en-US" sz="3200" dirty="0"/>
              <a:t>We asked nurses who were using the tools to complete a survey.</a:t>
            </a:r>
          </a:p>
          <a:p>
            <a:endParaRPr lang="en-US" dirty="0"/>
          </a:p>
        </p:txBody>
      </p:sp>
      <p:pic>
        <p:nvPicPr>
          <p:cNvPr id="8194" name="Picture 2" descr="C:\Users\jankule\AppData\Local\Microsoft\Windows\Temporary Internet Files\Content.IE5\H7I1AKTB\4793150482_05a167b5b5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562600"/>
            <a:ext cx="1520825" cy="114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85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dirty="0"/>
              <a:t>Ethical Considerations</a:t>
            </a:r>
          </a:p>
          <a:p>
            <a:r>
              <a:rPr lang="en-US" dirty="0"/>
              <a:t>Prior to beginning the study the assessment form was approved by medical records as a pilot and a permanent part of the health record.</a:t>
            </a:r>
          </a:p>
          <a:p>
            <a:r>
              <a:rPr lang="en-US" dirty="0"/>
              <a:t>The research study (18-3052)was presented to the Institutional Review Board [IRB]on April 30, 2018</a:t>
            </a:r>
          </a:p>
          <a:p>
            <a:pPr marL="0" indent="0">
              <a:buNone/>
            </a:pPr>
            <a:r>
              <a:rPr lang="en-US" dirty="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22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48873"/>
            <a:ext cx="6508750" cy="563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93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dirty="0"/>
              <a:t>Methods</a:t>
            </a:r>
          </a:p>
          <a:p>
            <a:r>
              <a:rPr lang="en-US" dirty="0"/>
              <a:t>Scores of &gt;3 were reported to anesthesia and charge nurses. </a:t>
            </a:r>
          </a:p>
          <a:p>
            <a:r>
              <a:rPr lang="en-US" dirty="0"/>
              <a:t>We completed a retrospective review and completed a case report form for each case.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188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066802"/>
            <a:ext cx="6019800" cy="541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78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Methods-Nursing</a:t>
            </a:r>
          </a:p>
          <a:p>
            <a:r>
              <a:rPr lang="en-US" dirty="0"/>
              <a:t>We surveyed the nursing staff at 1 week of use and again at 14 weeks of use.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290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612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How easy was the pediatric STBUR tool to complete ?</a:t>
            </a:r>
          </a:p>
          <a:p>
            <a:pPr marL="0" indent="0">
              <a:buNone/>
            </a:pPr>
            <a:r>
              <a:rPr lang="en-US" dirty="0"/>
              <a:t>	1          	2		3		4		5        Very easy         </a:t>
            </a:r>
            <a:r>
              <a:rPr lang="en-US" dirty="0"/>
              <a:t>easy</a:t>
            </a:r>
            <a:r>
              <a:rPr lang="en-US" dirty="0"/>
              <a:t>	  not easy or hard	hard	    very hard</a:t>
            </a:r>
          </a:p>
          <a:p>
            <a:r>
              <a:rPr lang="en-US" dirty="0"/>
              <a:t>On average, how long did it take you to complete the STBUR assessment?</a:t>
            </a:r>
          </a:p>
          <a:p>
            <a:pPr marL="0" indent="0">
              <a:buNone/>
            </a:pPr>
            <a:r>
              <a:rPr lang="en-US" dirty="0"/>
              <a:t>2 to 3 minutes 4 to 5 minutes 6 to 7 minutes 8 to 9 minutes  10 							        minutes or longer</a:t>
            </a:r>
          </a:p>
          <a:p>
            <a:r>
              <a:rPr lang="en-US" dirty="0"/>
              <a:t>Do you have any other comments or insights about the tool?  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176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r>
              <a:rPr lang="en-US" dirty="0"/>
              <a:t>We assessed 300 patients with both  tools in the pediatric pre-operative setting. </a:t>
            </a:r>
          </a:p>
          <a:p>
            <a:r>
              <a:rPr lang="en-US" dirty="0"/>
              <a:t>During chart reviews we had to remove 28 patients due to exclusion criteria. </a:t>
            </a:r>
          </a:p>
          <a:p>
            <a:pPr lvl="1"/>
            <a:r>
              <a:rPr lang="en-US" dirty="0"/>
              <a:t>Under 6 months</a:t>
            </a:r>
          </a:p>
          <a:p>
            <a:pPr lvl="1"/>
            <a:r>
              <a:rPr lang="en-US" dirty="0"/>
              <a:t>Already had diagnosed OSA or SDB</a:t>
            </a:r>
          </a:p>
          <a:p>
            <a:pPr lvl="1"/>
            <a:endParaRPr lang="en-US"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029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2057400"/>
            <a:ext cx="8229600" cy="4525963"/>
          </a:xfrm>
        </p:spPr>
        <p:txBody>
          <a:bodyPr>
            <a:normAutofit/>
          </a:bodyPr>
          <a:lstStyle/>
          <a:p>
            <a:r>
              <a:rPr lang="en-US" dirty="0"/>
              <a:t>Both tools were excellent at screening OUT OSA and SDB.</a:t>
            </a:r>
          </a:p>
          <a:p>
            <a:r>
              <a:rPr lang="en-US" dirty="0"/>
              <a:t>The pediatric S(T1)OP-BANG tool predicted Perioperative Respiratory Adverse Events 22.7% of the time.       </a:t>
            </a:r>
          </a:p>
          <a:p>
            <a:r>
              <a:rPr lang="en-US" dirty="0"/>
              <a:t>The STBUR tool predicted Perioperative Respiratory Adverse Events 37.5% of the time.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2600" y="1295400"/>
            <a:ext cx="4419600" cy="646331"/>
          </a:xfrm>
          <a:prstGeom prst="rect">
            <a:avLst/>
          </a:prstGeom>
          <a:noFill/>
        </p:spPr>
        <p:txBody>
          <a:bodyPr wrap="square" rtlCol="0">
            <a:spAutoFit/>
          </a:bodyPr>
          <a:lstStyle/>
          <a:p>
            <a:pPr algn="ctr"/>
            <a:r>
              <a:rPr lang="en-US" sz="3600" dirty="0"/>
              <a:t>Results</a:t>
            </a:r>
          </a:p>
        </p:txBody>
      </p:sp>
    </p:spTree>
    <p:extLst>
      <p:ext uri="{BB962C8B-B14F-4D97-AF65-F5344CB8AC3E}">
        <p14:creationId xmlns:p14="http://schemas.microsoft.com/office/powerpoint/2010/main" val="421259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1295400"/>
            <a:ext cx="7467600" cy="646331"/>
          </a:xfrm>
          <a:prstGeom prst="rect">
            <a:avLst/>
          </a:prstGeom>
          <a:noFill/>
        </p:spPr>
        <p:txBody>
          <a:bodyPr wrap="square" rtlCol="0">
            <a:spAutoFit/>
          </a:bodyPr>
          <a:lstStyle/>
          <a:p>
            <a:pPr algn="ctr"/>
            <a:r>
              <a:rPr lang="en-US" sz="3600" dirty="0"/>
              <a:t>Score Results-percentage of patients</a:t>
            </a:r>
          </a:p>
        </p:txBody>
      </p:sp>
      <p:graphicFrame>
        <p:nvGraphicFramePr>
          <p:cNvPr id="5" name="Content Placeholder 4"/>
          <p:cNvGraphicFramePr>
            <a:graphicFrameLocks noGrp="1"/>
          </p:cNvGraphicFramePr>
          <p:nvPr>
            <p:ph idx="1"/>
          </p:nvPr>
        </p:nvGraphicFramePr>
        <p:xfrm>
          <a:off x="460375" y="2057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554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2EA518E-6C90-4FB8-9D88-C59B749893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7C651BE2-53EE-4227-8235-AB708DD04E11}"/>
              </a:ext>
            </a:extLst>
          </p:cNvPr>
          <p:cNvSpPr>
            <a:spLocks noGrp="1"/>
          </p:cNvSpPr>
          <p:nvPr>
            <p:ph type="ctrTitle"/>
          </p:nvPr>
        </p:nvSpPr>
        <p:spPr>
          <a:xfrm>
            <a:off x="1307155" y="1371600"/>
            <a:ext cx="6756191" cy="2821658"/>
          </a:xfrm>
        </p:spPr>
        <p:txBody>
          <a:bodyPr anchor="ctr">
            <a:normAutofit/>
          </a:bodyPr>
          <a:lstStyle/>
          <a:p>
            <a:pPr>
              <a:lnSpc>
                <a:spcPct val="90000"/>
              </a:lnSpc>
            </a:pPr>
            <a:r>
              <a:rPr lang="en-US" b="1" dirty="0">
                <a:solidFill>
                  <a:schemeClr val="tx1"/>
                </a:solidFill>
              </a:rPr>
              <a:t>Identifying Knowledge or Clinical Practice Gaps: Analyzing Forms of Nursing Inquiry</a:t>
            </a:r>
            <a:endParaRPr lang="en-US" b="1" dirty="0"/>
          </a:p>
        </p:txBody>
      </p:sp>
      <p:sp>
        <p:nvSpPr>
          <p:cNvPr id="10" name="Rectangle 9">
            <a:extLst>
              <a:ext uri="{FF2B5EF4-FFF2-40B4-BE49-F238E27FC236}">
                <a16:creationId xmlns="" xmlns:a16="http://schemas.microsoft.com/office/drawing/2014/main" id="{51AFC3C9-5F6F-4B0C-B9BC-4538C1E6F3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550424"/>
            <a:ext cx="9144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3" name="Subtitle 2">
            <a:extLst>
              <a:ext uri="{FF2B5EF4-FFF2-40B4-BE49-F238E27FC236}">
                <a16:creationId xmlns="" xmlns:a16="http://schemas.microsoft.com/office/drawing/2014/main" id="{4C1C8DC3-A19F-427C-B2E0-2C1776A2BD9D}"/>
              </a:ext>
            </a:extLst>
          </p:cNvPr>
          <p:cNvSpPr>
            <a:spLocks noGrp="1"/>
          </p:cNvSpPr>
          <p:nvPr>
            <p:ph type="subTitle" idx="1"/>
          </p:nvPr>
        </p:nvSpPr>
        <p:spPr>
          <a:xfrm>
            <a:off x="1345624" y="4709628"/>
            <a:ext cx="6717722" cy="1126283"/>
          </a:xfrm>
        </p:spPr>
        <p:txBody>
          <a:bodyPr anchor="ctr">
            <a:normAutofit/>
          </a:bodyPr>
          <a:lstStyle/>
          <a:p>
            <a:pPr>
              <a:lnSpc>
                <a:spcPct val="90000"/>
              </a:lnSpc>
            </a:pPr>
            <a:r>
              <a:rPr lang="en-US" dirty="0">
                <a:solidFill>
                  <a:schemeClr val="accent2">
                    <a:lumMod val="60000"/>
                    <a:lumOff val="40000"/>
                  </a:schemeClr>
                </a:solidFill>
              </a:rPr>
              <a:t>Jacqueline Tibbetts MSN, RN, CPAN</a:t>
            </a:r>
          </a:p>
          <a:p>
            <a:pPr>
              <a:lnSpc>
                <a:spcPct val="90000"/>
              </a:lnSpc>
            </a:pPr>
            <a:r>
              <a:rPr lang="en-US" dirty="0">
                <a:solidFill>
                  <a:schemeClr val="accent2">
                    <a:lumMod val="60000"/>
                    <a:lumOff val="40000"/>
                  </a:schemeClr>
                </a:solidFill>
              </a:rPr>
              <a:t>VSPAN Annual conference 2019</a:t>
            </a:r>
          </a:p>
        </p:txBody>
      </p:sp>
      <p:sp>
        <p:nvSpPr>
          <p:cNvPr id="12" name="Freeform 11">
            <a:extLst>
              <a:ext uri="{FF2B5EF4-FFF2-40B4-BE49-F238E27FC236}">
                <a16:creationId xmlns="" xmlns:a16="http://schemas.microsoft.com/office/drawing/2014/main" id="{BA844245-4805-4DD5-AF47-842A0B27FA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3141" y="5019123"/>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Graphic 6" descr="Puzzle">
            <a:extLst>
              <a:ext uri="{FF2B5EF4-FFF2-40B4-BE49-F238E27FC236}">
                <a16:creationId xmlns="" xmlns:a16="http://schemas.microsoft.com/office/drawing/2014/main" id="{C0840FDB-0933-6C43-958B-56F06686C6FA}"/>
              </a:ext>
            </a:extLst>
          </p:cNvPr>
          <p:cNvPicPr>
            <a:picLocks noChangeAspect="1"/>
          </p:cNvPicPr>
          <p:nvPr/>
        </p:nvPicPr>
        <p:blipFill>
          <a:blip r:embed="rId3">
            <a:duotone>
              <a:schemeClr val="accent2">
                <a:shade val="45000"/>
                <a:satMod val="135000"/>
              </a:schemeClr>
              <a:prstClr val="white"/>
            </a:duotone>
            <a:extLst>
              <a:ext uri="{96DAC541-7B7A-43D3-8B79-37D633B846F1}">
                <asvg:svgBlip xmlns="" xmlns:asvg="http://schemas.microsoft.com/office/drawing/2016/SVG/main" r:embed="rId4"/>
              </a:ext>
            </a:extLst>
          </a:blip>
          <a:stretch>
            <a:fillRect/>
          </a:stretch>
        </p:blipFill>
        <p:spPr>
          <a:xfrm rot="403600">
            <a:off x="7664824" y="1022090"/>
            <a:ext cx="1030533" cy="1111510"/>
          </a:xfrm>
          <a:prstGeom prst="rect">
            <a:avLst/>
          </a:prstGeom>
        </p:spPr>
      </p:pic>
      <p:pic>
        <p:nvPicPr>
          <p:cNvPr id="11" name="Graphic 10" descr="Puzzle">
            <a:extLst>
              <a:ext uri="{FF2B5EF4-FFF2-40B4-BE49-F238E27FC236}">
                <a16:creationId xmlns="" xmlns:a16="http://schemas.microsoft.com/office/drawing/2014/main" id="{CB2DACD3-063A-2748-90CC-068A6A51CF6E}"/>
              </a:ext>
            </a:extLst>
          </p:cNvPr>
          <p:cNvPicPr>
            <a:picLocks noChangeAspect="1"/>
          </p:cNvPicPr>
          <p:nvPr/>
        </p:nvPicPr>
        <p:blipFill>
          <a:blip r:embed="rId3">
            <a:duotone>
              <a:schemeClr val="accent1">
                <a:shade val="45000"/>
                <a:satMod val="135000"/>
              </a:schemeClr>
              <a:prstClr val="white"/>
            </a:duotone>
            <a:extLst>
              <a:ext uri="{96DAC541-7B7A-43D3-8B79-37D633B846F1}">
                <asvg:svgBlip xmlns="" xmlns:asvg="http://schemas.microsoft.com/office/drawing/2016/SVG/main" r:embed="rId4"/>
              </a:ext>
            </a:extLst>
          </a:blip>
          <a:stretch>
            <a:fillRect/>
          </a:stretch>
        </p:blipFill>
        <p:spPr>
          <a:xfrm rot="17438697">
            <a:off x="7871798" y="1829274"/>
            <a:ext cx="1374070" cy="1030553"/>
          </a:xfrm>
          <a:prstGeom prst="rect">
            <a:avLst/>
          </a:prstGeom>
        </p:spPr>
      </p:pic>
      <p:grpSp>
        <p:nvGrpSpPr>
          <p:cNvPr id="9" name="Group 8"/>
          <p:cNvGrpSpPr/>
          <p:nvPr/>
        </p:nvGrpSpPr>
        <p:grpSpPr>
          <a:xfrm>
            <a:off x="228600" y="67992"/>
            <a:ext cx="8686800" cy="1151208"/>
            <a:chOff x="228600" y="67992"/>
            <a:chExt cx="8686800" cy="1151208"/>
          </a:xfrm>
        </p:grpSpPr>
        <p:pic>
          <p:nvPicPr>
            <p:cNvPr id="13" name="Picture 12" descr="Description: Macintosh HD:Users:admin:Desktop:ICH_Logo_4.22.14.eps"/>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2438400" cy="1066800"/>
            </a:xfrm>
            <a:prstGeom prst="rect">
              <a:avLst/>
            </a:prstGeom>
            <a:noFill/>
            <a:ln>
              <a:noFill/>
            </a:ln>
          </p:spPr>
        </p:pic>
        <p:sp>
          <p:nvSpPr>
            <p:cNvPr id="14" name="TextBox 13"/>
            <p:cNvSpPr txBox="1"/>
            <p:nvPr/>
          </p:nvSpPr>
          <p:spPr>
            <a:xfrm>
              <a:off x="2743200" y="739487"/>
              <a:ext cx="6172200"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en-US" dirty="0">
                  <a:solidFill>
                    <a:schemeClr val="tx2">
                      <a:lumMod val="60000"/>
                      <a:lumOff val="40000"/>
                    </a:schemeClr>
                  </a:solidFill>
                </a:rPr>
                <a:t> </a:t>
              </a:r>
            </a:p>
          </p:txBody>
        </p:sp>
        <p:pic>
          <p:nvPicPr>
            <p:cNvPr id="15" name="Picture 14" descr="Description: Macintosh HD:Users:admin:Desktop:Children's WORD TEMPLATES:StarKid_Rounded color png:StarKid_Rounded color.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4307" y="67992"/>
              <a:ext cx="667648" cy="987140"/>
            </a:xfrm>
            <a:prstGeom prst="rect">
              <a:avLst/>
            </a:prstGeom>
            <a:noFill/>
            <a:ln>
              <a:noFill/>
            </a:ln>
          </p:spPr>
        </p:pic>
      </p:grpSp>
    </p:spTree>
    <p:extLst>
      <p:ext uri="{BB962C8B-B14F-4D97-AF65-F5344CB8AC3E}">
        <p14:creationId xmlns:p14="http://schemas.microsoft.com/office/powerpoint/2010/main" val="4060155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2057401"/>
            <a:ext cx="8229600" cy="1676400"/>
          </a:xfrm>
        </p:spPr>
        <p:txBody>
          <a:bodyPr>
            <a:normAutofit/>
          </a:bodyPr>
          <a:lstStyle/>
          <a:p>
            <a:r>
              <a:rPr lang="en-US" dirty="0"/>
              <a:t>Nursing Surveys at 1 week and 14 weeks suggested that tools were equal but parents had better understanding of the STBUR tool.</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2600" y="1295400"/>
            <a:ext cx="4419600" cy="646331"/>
          </a:xfrm>
          <a:prstGeom prst="rect">
            <a:avLst/>
          </a:prstGeom>
          <a:noFill/>
        </p:spPr>
        <p:txBody>
          <a:bodyPr wrap="square" rtlCol="0">
            <a:spAutoFit/>
          </a:bodyPr>
          <a:lstStyle/>
          <a:p>
            <a:pPr algn="ctr"/>
            <a:r>
              <a:rPr lang="en-US" sz="3600" dirty="0"/>
              <a:t>Results</a:t>
            </a:r>
          </a:p>
        </p:txBody>
      </p:sp>
      <p:sp>
        <p:nvSpPr>
          <p:cNvPr id="5" name="TextBox 4"/>
          <p:cNvSpPr txBox="1"/>
          <p:nvPr/>
        </p:nvSpPr>
        <p:spPr>
          <a:xfrm>
            <a:off x="4719918" y="4343400"/>
            <a:ext cx="3410164" cy="1200329"/>
          </a:xfrm>
          <a:prstGeom prst="rect">
            <a:avLst/>
          </a:prstGeom>
          <a:noFill/>
        </p:spPr>
        <p:txBody>
          <a:bodyPr wrap="none" rtlCol="0">
            <a:spAutoFit/>
          </a:bodyPr>
          <a:lstStyle/>
          <a:p>
            <a:r>
              <a:rPr lang="en-US" dirty="0"/>
              <a:t>There was only an N of six nurses</a:t>
            </a:r>
          </a:p>
          <a:p>
            <a:r>
              <a:rPr lang="en-US" dirty="0"/>
              <a:t>that completed the survey, so it is</a:t>
            </a:r>
          </a:p>
          <a:p>
            <a:r>
              <a:rPr lang="en-US" dirty="0"/>
              <a:t>difficult to extrapolate the data to </a:t>
            </a:r>
          </a:p>
          <a:p>
            <a:r>
              <a:rPr lang="en-US" dirty="0"/>
              <a:t>a more generalized group</a:t>
            </a:r>
          </a:p>
        </p:txBody>
      </p:sp>
      <p:graphicFrame>
        <p:nvGraphicFramePr>
          <p:cNvPr id="6" name="Table 5"/>
          <p:cNvGraphicFramePr>
            <a:graphicFrameLocks noGrp="1"/>
          </p:cNvGraphicFramePr>
          <p:nvPr>
            <p:extLst>
              <p:ext uri="{D42A27DB-BD31-4B8C-83A1-F6EECF244321}">
                <p14:modId xmlns:p14="http://schemas.microsoft.com/office/powerpoint/2010/main" val="2467458132"/>
              </p:ext>
            </p:extLst>
          </p:nvPr>
        </p:nvGraphicFramePr>
        <p:xfrm>
          <a:off x="762001" y="3731748"/>
          <a:ext cx="3047998" cy="2964891"/>
        </p:xfrm>
        <a:graphic>
          <a:graphicData uri="http://schemas.openxmlformats.org/drawingml/2006/table">
            <a:tbl>
              <a:tblPr/>
              <a:tblGrid>
                <a:gridCol w="623454">
                  <a:extLst>
                    <a:ext uri="{9D8B030D-6E8A-4147-A177-3AD203B41FA5}">
                      <a16:colId xmlns="" xmlns:a16="http://schemas.microsoft.com/office/drawing/2014/main" val="20000"/>
                    </a:ext>
                  </a:extLst>
                </a:gridCol>
                <a:gridCol w="606136">
                  <a:extLst>
                    <a:ext uri="{9D8B030D-6E8A-4147-A177-3AD203B41FA5}">
                      <a16:colId xmlns="" xmlns:a16="http://schemas.microsoft.com/office/drawing/2014/main" val="20001"/>
                    </a:ext>
                  </a:extLst>
                </a:gridCol>
                <a:gridCol w="606136">
                  <a:extLst>
                    <a:ext uri="{9D8B030D-6E8A-4147-A177-3AD203B41FA5}">
                      <a16:colId xmlns="" xmlns:a16="http://schemas.microsoft.com/office/drawing/2014/main" val="20002"/>
                    </a:ext>
                  </a:extLst>
                </a:gridCol>
                <a:gridCol w="606136">
                  <a:extLst>
                    <a:ext uri="{9D8B030D-6E8A-4147-A177-3AD203B41FA5}">
                      <a16:colId xmlns="" xmlns:a16="http://schemas.microsoft.com/office/drawing/2014/main" val="20003"/>
                    </a:ext>
                  </a:extLst>
                </a:gridCol>
                <a:gridCol w="606136">
                  <a:extLst>
                    <a:ext uri="{9D8B030D-6E8A-4147-A177-3AD203B41FA5}">
                      <a16:colId xmlns="" xmlns:a16="http://schemas.microsoft.com/office/drawing/2014/main" val="20004"/>
                    </a:ext>
                  </a:extLst>
                </a:gridCol>
              </a:tblGrid>
              <a:tr h="209702">
                <a:tc>
                  <a:txBody>
                    <a:bodyPr/>
                    <a:lstStyle/>
                    <a:p>
                      <a:pPr algn="ctr" fontAlgn="ctr"/>
                      <a:endParaRPr lang="en-US" sz="1000" b="1" i="0" u="none" strike="noStrike" dirty="0">
                        <a:solidFill>
                          <a:srgbClr val="000000"/>
                        </a:solidFill>
                        <a:effectLst/>
                        <a:latin typeface="Calibri"/>
                      </a:endParaRPr>
                    </a:p>
                  </a:txBody>
                  <a:tcPr marL="9525" marR="9525" marT="9525" marB="0" anchor="ctr">
                    <a:lnL>
                      <a:noFill/>
                    </a:lnL>
                    <a:lnR>
                      <a:noFill/>
                    </a:lnR>
                    <a:lnT>
                      <a:noFill/>
                    </a:lnT>
                    <a:lnB>
                      <a:noFill/>
                    </a:lnB>
                  </a:tcPr>
                </a:tc>
                <a:tc gridSpan="4">
                  <a:txBody>
                    <a:bodyPr/>
                    <a:lstStyle/>
                    <a:p>
                      <a:pPr algn="ctr" fontAlgn="ctr"/>
                      <a:r>
                        <a:rPr lang="en-US" sz="1000" b="1" i="0" u="none" strike="noStrike" dirty="0">
                          <a:solidFill>
                            <a:srgbClr val="000000"/>
                          </a:solidFill>
                          <a:effectLst/>
                          <a:latin typeface="Calibri"/>
                        </a:rPr>
                        <a:t>Ease of Use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64389">
                <a:tc>
                  <a:txBody>
                    <a:bodyPr/>
                    <a:lstStyle/>
                    <a:p>
                      <a:pPr algn="ctr" fontAlgn="ctr"/>
                      <a:r>
                        <a:rPr lang="en-US" sz="1000" b="0" i="0" u="none" strike="noStrike" dirty="0">
                          <a:solidFill>
                            <a:srgbClr val="000000"/>
                          </a:solidFill>
                          <a:effectLst/>
                          <a:latin typeface="Calibr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1000" b="0" i="0" u="none" strike="noStrike" dirty="0">
                          <a:solidFill>
                            <a:srgbClr val="000000"/>
                          </a:solidFill>
                          <a:effectLst/>
                          <a:latin typeface="Calibri"/>
                        </a:rPr>
                        <a:t>STOP Bang</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gridSpan="2">
                  <a:txBody>
                    <a:bodyPr/>
                    <a:lstStyle/>
                    <a:p>
                      <a:pPr algn="ctr" fontAlgn="ctr"/>
                      <a:r>
                        <a:rPr lang="en-US" sz="1000" b="0" i="0" u="none" strike="noStrike" dirty="0">
                          <a:solidFill>
                            <a:srgbClr val="000000"/>
                          </a:solidFill>
                          <a:effectLst/>
                          <a:latin typeface="Calibri"/>
                        </a:rPr>
                        <a:t>STBUR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1"/>
                  </a:ext>
                </a:extLst>
              </a:tr>
              <a:tr h="152272">
                <a:tc>
                  <a:txBody>
                    <a:bodyPr/>
                    <a:lstStyle/>
                    <a:p>
                      <a:pPr algn="ctr" fontAlgn="ctr"/>
                      <a:r>
                        <a:rPr lang="en-US" sz="1000" b="0" i="0" u="none" strike="noStrike" dirty="0">
                          <a:solidFill>
                            <a:srgbClr val="000000"/>
                          </a:solidFill>
                          <a:effectLst/>
                          <a:latin typeface="Calibr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week 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000" b="0" i="0" u="none" strike="noStrike" dirty="0">
                          <a:solidFill>
                            <a:srgbClr val="000000"/>
                          </a:solidFill>
                          <a:effectLst/>
                          <a:latin typeface="Calibri"/>
                        </a:rPr>
                        <a:t>week 14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000" b="0" i="0" u="none" strike="noStrike" dirty="0">
                          <a:solidFill>
                            <a:srgbClr val="000000"/>
                          </a:solidFill>
                          <a:effectLst/>
                          <a:latin typeface="Calibri"/>
                        </a:rPr>
                        <a:t>week 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week 14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2272">
                <a:tc>
                  <a:txBody>
                    <a:bodyPr/>
                    <a:lstStyle/>
                    <a:p>
                      <a:pPr algn="ctr" fontAlgn="ctr"/>
                      <a:r>
                        <a:rPr lang="en-US" sz="1000" b="0" i="0" u="none" strike="noStrike" dirty="0">
                          <a:solidFill>
                            <a:srgbClr val="FF0000"/>
                          </a:solidFill>
                          <a:effectLst/>
                          <a:latin typeface="Calibri"/>
                        </a:rPr>
                        <a:t>very easy</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effectLst/>
                          <a:latin typeface="Calibri"/>
                        </a:rPr>
                        <a:t>1 (16.7)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en-US" sz="1000" b="0" i="0" u="none" strike="noStrike" dirty="0">
                          <a:solidFill>
                            <a:srgbClr val="000000"/>
                          </a:solidFill>
                          <a:effectLst/>
                          <a:latin typeface="Calibri"/>
                        </a:rPr>
                        <a:t>1 (16.7)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en-US" sz="1000" b="0" i="0" u="none" strike="noStrike" dirty="0">
                          <a:solidFill>
                            <a:srgbClr val="000000"/>
                          </a:solidFill>
                          <a:effectLst/>
                          <a:latin typeface="Calibri"/>
                        </a:rPr>
                        <a:t>3 (50.0)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effectLst/>
                          <a:latin typeface="Calibri"/>
                        </a:rPr>
                        <a:t>2 (33.3)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3"/>
                  </a:ext>
                </a:extLst>
              </a:tr>
              <a:tr h="152272">
                <a:tc>
                  <a:txBody>
                    <a:bodyPr/>
                    <a:lstStyle/>
                    <a:p>
                      <a:pPr algn="ctr" fontAlgn="ctr"/>
                      <a:r>
                        <a:rPr lang="en-US" sz="1000" b="0" i="0" u="none" strike="noStrike" dirty="0">
                          <a:solidFill>
                            <a:srgbClr val="FF0000"/>
                          </a:solidFill>
                          <a:effectLst/>
                          <a:latin typeface="Calibri"/>
                        </a:rPr>
                        <a:t>easy</a:t>
                      </a: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a:rPr>
                        <a:t>4 (66.7)</a:t>
                      </a:r>
                    </a:p>
                  </a:txBody>
                  <a:tcPr marL="9525" marR="9525" marT="9525" marB="0" anchor="ctr">
                    <a:lnL>
                      <a:noFill/>
                    </a:lnL>
                    <a:lnR>
                      <a:noFill/>
                    </a:lnR>
                    <a:lnT>
                      <a:noFill/>
                    </a:lnT>
                    <a:lnB>
                      <a:noFill/>
                    </a:lnB>
                    <a:solidFill>
                      <a:srgbClr val="FDE9D9"/>
                    </a:solidFill>
                  </a:tcPr>
                </a:tc>
                <a:tc>
                  <a:txBody>
                    <a:bodyPr/>
                    <a:lstStyle/>
                    <a:p>
                      <a:pPr algn="ctr" fontAlgn="ctr"/>
                      <a:r>
                        <a:rPr lang="en-US" sz="1000" b="0" i="0" u="none" strike="noStrike" dirty="0">
                          <a:solidFill>
                            <a:srgbClr val="000000"/>
                          </a:solidFill>
                          <a:effectLst/>
                          <a:latin typeface="Calibri"/>
                        </a:rPr>
                        <a:t>1 (16.7)</a:t>
                      </a:r>
                    </a:p>
                  </a:txBody>
                  <a:tcPr marL="9525" marR="9525" marT="9525" marB="0" anchor="ctr">
                    <a:lnL>
                      <a:noFill/>
                    </a:lnL>
                    <a:lnR>
                      <a:noFill/>
                    </a:lnR>
                    <a:lnT>
                      <a:noFill/>
                    </a:lnT>
                    <a:lnB>
                      <a:noFill/>
                    </a:lnB>
                    <a:solidFill>
                      <a:srgbClr val="FDE9D9"/>
                    </a:solidFill>
                  </a:tcPr>
                </a:tc>
                <a:tc>
                  <a:txBody>
                    <a:bodyPr/>
                    <a:lstStyle/>
                    <a:p>
                      <a:pPr algn="ctr" fontAlgn="ctr"/>
                      <a:r>
                        <a:rPr lang="en-US" sz="1000" b="0" i="0" u="none" strike="noStrike" dirty="0">
                          <a:solidFill>
                            <a:srgbClr val="000000"/>
                          </a:solidFill>
                          <a:effectLst/>
                          <a:latin typeface="Calibri"/>
                        </a:rPr>
                        <a:t>2 (33.3)</a:t>
                      </a: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a:rPr>
                        <a:t>2 (33.3)</a:t>
                      </a:r>
                    </a:p>
                  </a:txBody>
                  <a:tcPr marL="9525" marR="9525" marT="9525" marB="0" anchor="ctr">
                    <a:lnL>
                      <a:noFill/>
                    </a:lnL>
                    <a:lnR>
                      <a:noFill/>
                    </a:lnR>
                    <a:lnT>
                      <a:noFill/>
                    </a:lnT>
                    <a:lnB>
                      <a:noFill/>
                    </a:lnB>
                  </a:tcPr>
                </a:tc>
                <a:extLst>
                  <a:ext uri="{0D108BD9-81ED-4DB2-BD59-A6C34878D82A}">
                    <a16:rowId xmlns="" xmlns:a16="http://schemas.microsoft.com/office/drawing/2014/main" val="10004"/>
                  </a:ext>
                </a:extLst>
              </a:tr>
              <a:tr h="152272">
                <a:tc>
                  <a:txBody>
                    <a:bodyPr/>
                    <a:lstStyle/>
                    <a:p>
                      <a:pPr algn="ctr" fontAlgn="ctr"/>
                      <a:r>
                        <a:rPr lang="en-US" sz="1000" b="0" i="0" u="none" strike="noStrike" dirty="0">
                          <a:solidFill>
                            <a:srgbClr val="FF0000"/>
                          </a:solidFill>
                          <a:effectLst/>
                          <a:latin typeface="Calibri"/>
                        </a:rPr>
                        <a:t>not easy</a:t>
                      </a: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a:rPr>
                        <a:t>1 (16.7)</a:t>
                      </a:r>
                    </a:p>
                  </a:txBody>
                  <a:tcPr marL="9525" marR="9525" marT="9525" marB="0" anchor="ctr">
                    <a:lnL>
                      <a:noFill/>
                    </a:lnL>
                    <a:lnR>
                      <a:noFill/>
                    </a:lnR>
                    <a:lnT>
                      <a:noFill/>
                    </a:lnT>
                    <a:lnB>
                      <a:noFill/>
                    </a:lnB>
                    <a:solidFill>
                      <a:srgbClr val="FDE9D9"/>
                    </a:solidFill>
                  </a:tcPr>
                </a:tc>
                <a:tc>
                  <a:txBody>
                    <a:bodyPr/>
                    <a:lstStyle/>
                    <a:p>
                      <a:pPr algn="ctr" fontAlgn="ctr"/>
                      <a:r>
                        <a:rPr lang="en-US" sz="1000" b="0" i="0" u="none" strike="noStrike" dirty="0">
                          <a:solidFill>
                            <a:srgbClr val="000000"/>
                          </a:solidFill>
                          <a:effectLst/>
                          <a:latin typeface="Calibri"/>
                        </a:rPr>
                        <a:t>4 (66.7)</a:t>
                      </a:r>
                    </a:p>
                  </a:txBody>
                  <a:tcPr marL="9525" marR="9525" marT="9525" marB="0" anchor="ctr">
                    <a:lnL>
                      <a:noFill/>
                    </a:lnL>
                    <a:lnR>
                      <a:noFill/>
                    </a:lnR>
                    <a:lnT>
                      <a:noFill/>
                    </a:lnT>
                    <a:lnB>
                      <a:noFill/>
                    </a:lnB>
                    <a:solidFill>
                      <a:srgbClr val="FDE9D9"/>
                    </a:solidFill>
                  </a:tcPr>
                </a:tc>
                <a:tc>
                  <a:txBody>
                    <a:bodyPr/>
                    <a:lstStyle/>
                    <a:p>
                      <a:pPr algn="ctr" fontAlgn="ctr"/>
                      <a:r>
                        <a:rPr lang="en-US" sz="1000" b="0" i="0" u="none" strike="noStrike" dirty="0">
                          <a:solidFill>
                            <a:srgbClr val="000000"/>
                          </a:solidFill>
                          <a:effectLst/>
                          <a:latin typeface="Calibri"/>
                        </a:rPr>
                        <a:t>1 (16.7)</a:t>
                      </a: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a:rPr>
                        <a:t>2 (33.3)</a:t>
                      </a:r>
                    </a:p>
                  </a:txBody>
                  <a:tcPr marL="9525" marR="9525" marT="9525" marB="0" anchor="ctr">
                    <a:lnL>
                      <a:noFill/>
                    </a:lnL>
                    <a:lnR>
                      <a:noFill/>
                    </a:lnR>
                    <a:lnT>
                      <a:noFill/>
                    </a:lnT>
                    <a:lnB>
                      <a:noFill/>
                    </a:lnB>
                  </a:tcPr>
                </a:tc>
                <a:extLst>
                  <a:ext uri="{0D108BD9-81ED-4DB2-BD59-A6C34878D82A}">
                    <a16:rowId xmlns="" xmlns:a16="http://schemas.microsoft.com/office/drawing/2014/main" val="10005"/>
                  </a:ext>
                </a:extLst>
              </a:tr>
              <a:tr h="152272">
                <a:tc>
                  <a:txBody>
                    <a:bodyPr/>
                    <a:lstStyle/>
                    <a:p>
                      <a:pPr algn="ctr" fontAlgn="ctr"/>
                      <a:r>
                        <a:rPr lang="en-US" sz="1000" b="1" i="0" u="none" strike="noStrike" dirty="0">
                          <a:solidFill>
                            <a:srgbClr val="000000"/>
                          </a:solidFill>
                          <a:effectLst/>
                          <a:latin typeface="Calibri"/>
                        </a:rPr>
                        <a:t>total</a:t>
                      </a:r>
                    </a:p>
                  </a:txBody>
                  <a:tcPr marL="9525" marR="9525" marT="9525" marB="0" anchor="ctr">
                    <a:lnL>
                      <a:noFill/>
                    </a:lnL>
                    <a:lnR>
                      <a:noFill/>
                    </a:lnR>
                    <a:lnT>
                      <a:noFill/>
                    </a:lnT>
                    <a:lnB>
                      <a:noFill/>
                    </a:lnB>
                    <a:solidFill>
                      <a:srgbClr val="FFFF00"/>
                    </a:solidFill>
                  </a:tcPr>
                </a:tc>
                <a:tc>
                  <a:txBody>
                    <a:bodyPr/>
                    <a:lstStyle/>
                    <a:p>
                      <a:pPr algn="ctr" fontAlgn="ctr"/>
                      <a:r>
                        <a:rPr lang="en-US" sz="1000" b="1" i="0" u="none" strike="noStrike" dirty="0">
                          <a:solidFill>
                            <a:srgbClr val="000000"/>
                          </a:solidFill>
                          <a:effectLst/>
                          <a:latin typeface="Calibri"/>
                        </a:rPr>
                        <a:t>6</a:t>
                      </a:r>
                    </a:p>
                  </a:txBody>
                  <a:tcPr marL="9525" marR="9525" marT="9525" marB="0" anchor="ctr">
                    <a:lnL>
                      <a:noFill/>
                    </a:lnL>
                    <a:lnR>
                      <a:noFill/>
                    </a:lnR>
                    <a:lnT>
                      <a:noFill/>
                    </a:lnT>
                    <a:lnB>
                      <a:noFill/>
                    </a:lnB>
                    <a:solidFill>
                      <a:srgbClr val="FDE9D9"/>
                    </a:solidFill>
                  </a:tcPr>
                </a:tc>
                <a:tc>
                  <a:txBody>
                    <a:bodyPr/>
                    <a:lstStyle/>
                    <a:p>
                      <a:pPr algn="ctr" fontAlgn="ctr"/>
                      <a:r>
                        <a:rPr lang="en-US" sz="1000" b="1" i="0" u="none" strike="noStrike" dirty="0">
                          <a:solidFill>
                            <a:srgbClr val="000000"/>
                          </a:solidFill>
                          <a:effectLst/>
                          <a:latin typeface="Calibri"/>
                        </a:rPr>
                        <a:t>6</a:t>
                      </a:r>
                    </a:p>
                  </a:txBody>
                  <a:tcPr marL="9525" marR="9525" marT="9525" marB="0" anchor="ctr">
                    <a:lnL>
                      <a:noFill/>
                    </a:lnL>
                    <a:lnR>
                      <a:noFill/>
                    </a:lnR>
                    <a:lnT>
                      <a:noFill/>
                    </a:lnT>
                    <a:lnB>
                      <a:noFill/>
                    </a:lnB>
                    <a:solidFill>
                      <a:srgbClr val="FDE9D9"/>
                    </a:solidFill>
                  </a:tcPr>
                </a:tc>
                <a:tc>
                  <a:txBody>
                    <a:bodyPr/>
                    <a:lstStyle/>
                    <a:p>
                      <a:pPr algn="ctr" fontAlgn="ctr"/>
                      <a:r>
                        <a:rPr lang="en-US" sz="1000" b="1" i="0" u="none" strike="noStrike" dirty="0">
                          <a:solidFill>
                            <a:srgbClr val="000000"/>
                          </a:solidFill>
                          <a:effectLst/>
                          <a:latin typeface="Calibri"/>
                        </a:rPr>
                        <a:t>6</a:t>
                      </a:r>
                    </a:p>
                  </a:txBody>
                  <a:tcPr marL="9525" marR="9525" marT="9525" marB="0" anchor="ctr">
                    <a:lnL>
                      <a:noFill/>
                    </a:lnL>
                    <a:lnR>
                      <a:noFill/>
                    </a:lnR>
                    <a:lnT>
                      <a:noFill/>
                    </a:lnT>
                    <a:lnB>
                      <a:noFill/>
                    </a:lnB>
                    <a:solidFill>
                      <a:srgbClr val="FFFF00"/>
                    </a:solidFill>
                  </a:tcPr>
                </a:tc>
                <a:tc>
                  <a:txBody>
                    <a:bodyPr/>
                    <a:lstStyle/>
                    <a:p>
                      <a:pPr algn="ctr" fontAlgn="ctr"/>
                      <a:r>
                        <a:rPr lang="en-US" sz="1000" b="1" i="0" u="none" strike="noStrike" dirty="0">
                          <a:solidFill>
                            <a:srgbClr val="000000"/>
                          </a:solidFill>
                          <a:effectLst/>
                          <a:latin typeface="Calibri"/>
                        </a:rPr>
                        <a:t>6</a:t>
                      </a:r>
                    </a:p>
                  </a:txBody>
                  <a:tcPr marL="9525" marR="9525" marT="9525" marB="0" anchor="ctr">
                    <a:lnL>
                      <a:noFill/>
                    </a:lnL>
                    <a:lnR>
                      <a:noFill/>
                    </a:lnR>
                    <a:lnT>
                      <a:noFill/>
                    </a:lnT>
                    <a:lnB>
                      <a:noFill/>
                    </a:lnB>
                    <a:solidFill>
                      <a:srgbClr val="FFFF00"/>
                    </a:solidFill>
                  </a:tcPr>
                </a:tc>
                <a:extLst>
                  <a:ext uri="{0D108BD9-81ED-4DB2-BD59-A6C34878D82A}">
                    <a16:rowId xmlns="" xmlns:a16="http://schemas.microsoft.com/office/drawing/2014/main" val="10006"/>
                  </a:ext>
                </a:extLst>
              </a:tr>
              <a:tr h="152272">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a:rPr>
                        <a:t>Fisher's E</a:t>
                      </a:r>
                    </a:p>
                  </a:txBody>
                  <a:tcPr marL="9525" marR="9525" marT="9525" marB="0" anchor="ctr">
                    <a:lnL>
                      <a:noFill/>
                    </a:lnL>
                    <a:lnR>
                      <a:noFill/>
                    </a:lnR>
                    <a:lnT>
                      <a:noFill/>
                    </a:lnT>
                    <a:lnB>
                      <a:noFill/>
                    </a:lnB>
                    <a:solidFill>
                      <a:srgbClr val="FDE9D9"/>
                    </a:solidFill>
                  </a:tcPr>
                </a:tc>
                <a:tc>
                  <a:txBody>
                    <a:bodyPr/>
                    <a:lstStyle/>
                    <a:p>
                      <a:pPr algn="ctr" fontAlgn="ctr"/>
                      <a:r>
                        <a:rPr lang="en-US" sz="1000" b="0" i="0" u="none" strike="noStrike" dirty="0">
                          <a:solidFill>
                            <a:srgbClr val="000000"/>
                          </a:solidFill>
                          <a:effectLst/>
                          <a:latin typeface="Calibri"/>
                        </a:rPr>
                        <a:t>0.0541</a:t>
                      </a:r>
                    </a:p>
                  </a:txBody>
                  <a:tcPr marL="9525" marR="9525" marT="9525" marB="0" anchor="ctr">
                    <a:lnL>
                      <a:noFill/>
                    </a:lnL>
                    <a:lnR>
                      <a:noFill/>
                    </a:lnR>
                    <a:lnT>
                      <a:noFill/>
                    </a:lnT>
                    <a:lnB>
                      <a:noFill/>
                    </a:lnB>
                    <a:solidFill>
                      <a:srgbClr val="FDE9D9"/>
                    </a:solidFill>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a:rPr>
                        <a:t>0.1948</a:t>
                      </a:r>
                    </a:p>
                  </a:txBody>
                  <a:tcPr marL="9525" marR="9525" marT="9525" marB="0" anchor="ctr">
                    <a:lnL>
                      <a:noFill/>
                    </a:lnL>
                    <a:lnR>
                      <a:noFill/>
                    </a:lnR>
                    <a:lnT>
                      <a:noFill/>
                    </a:lnT>
                    <a:lnB>
                      <a:noFill/>
                    </a:lnB>
                  </a:tcPr>
                </a:tc>
                <a:extLst>
                  <a:ext uri="{0D108BD9-81ED-4DB2-BD59-A6C34878D82A}">
                    <a16:rowId xmlns="" xmlns:a16="http://schemas.microsoft.com/office/drawing/2014/main" val="10007"/>
                  </a:ext>
                </a:extLst>
              </a:tr>
              <a:tr h="152272">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 xmlns:a16="http://schemas.microsoft.com/office/drawing/2014/main" val="10008"/>
                  </a:ext>
                </a:extLst>
              </a:tr>
              <a:tr h="152272">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 xmlns:a16="http://schemas.microsoft.com/office/drawing/2014/main" val="10009"/>
                  </a:ext>
                </a:extLst>
              </a:tr>
              <a:tr h="152272">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gridSpan="4">
                  <a:txBody>
                    <a:bodyPr/>
                    <a:lstStyle/>
                    <a:p>
                      <a:pPr algn="ctr" fontAlgn="ctr"/>
                      <a:r>
                        <a:rPr lang="en-US" sz="1000" b="1" i="0" u="none" strike="noStrike" dirty="0">
                          <a:solidFill>
                            <a:srgbClr val="000000"/>
                          </a:solidFill>
                          <a:effectLst/>
                          <a:latin typeface="Calibri"/>
                        </a:rPr>
                        <a:t>Time to Complete</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0"/>
                  </a:ext>
                </a:extLst>
              </a:tr>
              <a:tr h="152272">
                <a:tc>
                  <a:txBody>
                    <a:bodyPr/>
                    <a:lstStyle/>
                    <a:p>
                      <a:pPr algn="ctr" fontAlgn="ctr"/>
                      <a:r>
                        <a:rPr lang="en-US" sz="1000" b="0" i="0" u="none" strike="noStrike" dirty="0">
                          <a:solidFill>
                            <a:srgbClr val="000000"/>
                          </a:solidFill>
                          <a:effectLst/>
                          <a:latin typeface="Calibr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en-US" sz="1000" b="0" i="0" u="none" strike="noStrike" dirty="0">
                          <a:solidFill>
                            <a:srgbClr val="000000"/>
                          </a:solidFill>
                          <a:effectLst/>
                          <a:latin typeface="Calibri"/>
                        </a:rPr>
                        <a:t>STOP Bang</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US"/>
                    </a:p>
                  </a:txBody>
                  <a:tcPr/>
                </a:tc>
                <a:tc gridSpan="2">
                  <a:txBody>
                    <a:bodyPr/>
                    <a:lstStyle/>
                    <a:p>
                      <a:pPr algn="ctr" fontAlgn="ctr"/>
                      <a:r>
                        <a:rPr lang="en-US" sz="1000" b="0" i="0" u="none" strike="noStrike" dirty="0">
                          <a:solidFill>
                            <a:srgbClr val="000000"/>
                          </a:solidFill>
                          <a:effectLst/>
                          <a:latin typeface="Calibri"/>
                        </a:rPr>
                        <a:t>STBUR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11"/>
                  </a:ext>
                </a:extLst>
              </a:tr>
              <a:tr h="152272">
                <a:tc>
                  <a:txBody>
                    <a:bodyPr/>
                    <a:lstStyle/>
                    <a:p>
                      <a:pPr algn="ctr" fontAlgn="ctr"/>
                      <a:r>
                        <a:rPr lang="en-US" sz="1000" b="0" i="0" u="none" strike="noStrike" dirty="0">
                          <a:solidFill>
                            <a:srgbClr val="000000"/>
                          </a:solidFill>
                          <a:effectLst/>
                          <a:latin typeface="Calibr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week 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000" b="0" i="0" u="none" strike="noStrike" dirty="0">
                          <a:solidFill>
                            <a:srgbClr val="000000"/>
                          </a:solidFill>
                          <a:effectLst/>
                          <a:latin typeface="Calibri"/>
                        </a:rPr>
                        <a:t>week 14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000" b="0" i="0" u="none" strike="noStrike" dirty="0">
                          <a:solidFill>
                            <a:srgbClr val="000000"/>
                          </a:solidFill>
                          <a:effectLst/>
                          <a:latin typeface="Calibri"/>
                        </a:rPr>
                        <a:t>week 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week 14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152272">
                <a:tc>
                  <a:txBody>
                    <a:bodyPr/>
                    <a:lstStyle/>
                    <a:p>
                      <a:pPr algn="ctr" fontAlgn="ctr"/>
                      <a:r>
                        <a:rPr lang="en-US" sz="1000" b="0" i="0" u="none" strike="noStrike" dirty="0">
                          <a:solidFill>
                            <a:srgbClr val="FF0000"/>
                          </a:solidFill>
                          <a:effectLst/>
                          <a:latin typeface="Calibri"/>
                        </a:rPr>
                        <a:t>2-3 min</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effectLst/>
                          <a:latin typeface="Calibri"/>
                        </a:rPr>
                        <a:t>3 (50.0)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en-US" sz="1000" b="0" i="0" u="none" strike="noStrike" dirty="0">
                          <a:solidFill>
                            <a:srgbClr val="000000"/>
                          </a:solidFill>
                          <a:effectLst/>
                          <a:latin typeface="Calibri"/>
                        </a:rPr>
                        <a:t>5 (83.3)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en-US" sz="1000" b="0" i="0" u="none" strike="noStrike" dirty="0">
                          <a:solidFill>
                            <a:srgbClr val="000000"/>
                          </a:solidFill>
                          <a:effectLst/>
                          <a:latin typeface="Calibri"/>
                        </a:rPr>
                        <a:t>3 (50.0)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effectLst/>
                          <a:latin typeface="Calibri"/>
                        </a:rPr>
                        <a:t>6 (100)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3"/>
                  </a:ext>
                </a:extLst>
              </a:tr>
              <a:tr h="152272">
                <a:tc>
                  <a:txBody>
                    <a:bodyPr/>
                    <a:lstStyle/>
                    <a:p>
                      <a:pPr algn="ctr" fontAlgn="ctr"/>
                      <a:r>
                        <a:rPr lang="en-US" sz="1000" b="0" i="0" u="none" strike="noStrike" dirty="0">
                          <a:solidFill>
                            <a:srgbClr val="FF0000"/>
                          </a:solidFill>
                          <a:effectLst/>
                          <a:latin typeface="Calibri"/>
                        </a:rPr>
                        <a:t>4-5 min</a:t>
                      </a: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a:rPr>
                        <a:t>3 (50.0)</a:t>
                      </a:r>
                    </a:p>
                  </a:txBody>
                  <a:tcPr marL="9525" marR="9525" marT="9525" marB="0" anchor="ctr">
                    <a:lnL>
                      <a:noFill/>
                    </a:lnL>
                    <a:lnR>
                      <a:noFill/>
                    </a:lnR>
                    <a:lnT>
                      <a:noFill/>
                    </a:lnT>
                    <a:lnB>
                      <a:noFill/>
                    </a:lnB>
                    <a:solidFill>
                      <a:srgbClr val="FDE9D9"/>
                    </a:solidFill>
                  </a:tcPr>
                </a:tc>
                <a:tc>
                  <a:txBody>
                    <a:bodyPr/>
                    <a:lstStyle/>
                    <a:p>
                      <a:pPr algn="ctr" fontAlgn="ctr"/>
                      <a:r>
                        <a:rPr lang="en-US" sz="1000" b="0" i="0" u="none" strike="noStrike" dirty="0">
                          <a:solidFill>
                            <a:srgbClr val="000000"/>
                          </a:solidFill>
                          <a:effectLst/>
                          <a:latin typeface="Calibri"/>
                        </a:rPr>
                        <a:t>1 (16.7)</a:t>
                      </a:r>
                    </a:p>
                  </a:txBody>
                  <a:tcPr marL="9525" marR="9525" marT="9525" marB="0" anchor="ctr">
                    <a:lnL>
                      <a:noFill/>
                    </a:lnL>
                    <a:lnR>
                      <a:noFill/>
                    </a:lnR>
                    <a:lnT>
                      <a:noFill/>
                    </a:lnT>
                    <a:lnB>
                      <a:noFill/>
                    </a:lnB>
                    <a:solidFill>
                      <a:srgbClr val="FDE9D9"/>
                    </a:solidFill>
                  </a:tcPr>
                </a:tc>
                <a:tc>
                  <a:txBody>
                    <a:bodyPr/>
                    <a:lstStyle/>
                    <a:p>
                      <a:pPr algn="ctr" fontAlgn="ctr"/>
                      <a:r>
                        <a:rPr lang="en-US" sz="1000" b="0" i="0" u="none" strike="noStrike" dirty="0">
                          <a:solidFill>
                            <a:srgbClr val="000000"/>
                          </a:solidFill>
                          <a:effectLst/>
                          <a:latin typeface="Calibri"/>
                        </a:rPr>
                        <a:t>3 (50.0)</a:t>
                      </a: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a:rPr>
                        <a:t>0 (0.0)</a:t>
                      </a:r>
                    </a:p>
                  </a:txBody>
                  <a:tcPr marL="9525" marR="9525" marT="9525" marB="0" anchor="ctr">
                    <a:lnL>
                      <a:noFill/>
                    </a:lnL>
                    <a:lnR>
                      <a:noFill/>
                    </a:lnR>
                    <a:lnT>
                      <a:noFill/>
                    </a:lnT>
                    <a:lnB>
                      <a:noFill/>
                    </a:lnB>
                  </a:tcPr>
                </a:tc>
                <a:extLst>
                  <a:ext uri="{0D108BD9-81ED-4DB2-BD59-A6C34878D82A}">
                    <a16:rowId xmlns="" xmlns:a16="http://schemas.microsoft.com/office/drawing/2014/main" val="10014"/>
                  </a:ext>
                </a:extLst>
              </a:tr>
              <a:tr h="152272">
                <a:tc>
                  <a:txBody>
                    <a:bodyPr/>
                    <a:lstStyle/>
                    <a:p>
                      <a:pPr algn="ctr" fontAlgn="ctr"/>
                      <a:r>
                        <a:rPr lang="en-US" sz="1000" b="1" i="0" u="none" strike="noStrike" dirty="0">
                          <a:solidFill>
                            <a:srgbClr val="000000"/>
                          </a:solidFill>
                          <a:effectLst/>
                          <a:latin typeface="Calibri"/>
                        </a:rPr>
                        <a:t>total</a:t>
                      </a:r>
                    </a:p>
                  </a:txBody>
                  <a:tcPr marL="9525" marR="9525" marT="9525" marB="0" anchor="ctr">
                    <a:lnL>
                      <a:noFill/>
                    </a:lnL>
                    <a:lnR>
                      <a:noFill/>
                    </a:lnR>
                    <a:lnT>
                      <a:noFill/>
                    </a:lnT>
                    <a:lnB>
                      <a:noFill/>
                    </a:lnB>
                    <a:solidFill>
                      <a:srgbClr val="FFFF00"/>
                    </a:solidFill>
                  </a:tcPr>
                </a:tc>
                <a:tc>
                  <a:txBody>
                    <a:bodyPr/>
                    <a:lstStyle/>
                    <a:p>
                      <a:pPr algn="ctr" fontAlgn="ctr"/>
                      <a:r>
                        <a:rPr lang="en-US" sz="1000" b="1" i="0" u="none" strike="noStrike" dirty="0">
                          <a:solidFill>
                            <a:srgbClr val="000000"/>
                          </a:solidFill>
                          <a:effectLst/>
                          <a:latin typeface="Calibri"/>
                        </a:rPr>
                        <a:t>6</a:t>
                      </a:r>
                    </a:p>
                  </a:txBody>
                  <a:tcPr marL="9525" marR="9525" marT="9525" marB="0" anchor="ctr">
                    <a:lnL>
                      <a:noFill/>
                    </a:lnL>
                    <a:lnR>
                      <a:noFill/>
                    </a:lnR>
                    <a:lnT>
                      <a:noFill/>
                    </a:lnT>
                    <a:lnB>
                      <a:noFill/>
                    </a:lnB>
                    <a:solidFill>
                      <a:srgbClr val="FDE9D9"/>
                    </a:solidFill>
                  </a:tcPr>
                </a:tc>
                <a:tc>
                  <a:txBody>
                    <a:bodyPr/>
                    <a:lstStyle/>
                    <a:p>
                      <a:pPr algn="ctr" fontAlgn="ctr"/>
                      <a:r>
                        <a:rPr lang="en-US" sz="1000" b="1" i="0" u="none" strike="noStrike" dirty="0">
                          <a:solidFill>
                            <a:srgbClr val="000000"/>
                          </a:solidFill>
                          <a:effectLst/>
                          <a:latin typeface="Calibri"/>
                        </a:rPr>
                        <a:t>6</a:t>
                      </a:r>
                    </a:p>
                  </a:txBody>
                  <a:tcPr marL="9525" marR="9525" marT="9525" marB="0" anchor="ctr">
                    <a:lnL>
                      <a:noFill/>
                    </a:lnL>
                    <a:lnR>
                      <a:noFill/>
                    </a:lnR>
                    <a:lnT>
                      <a:noFill/>
                    </a:lnT>
                    <a:lnB>
                      <a:noFill/>
                    </a:lnB>
                    <a:solidFill>
                      <a:srgbClr val="FDE9D9"/>
                    </a:solidFill>
                  </a:tcPr>
                </a:tc>
                <a:tc>
                  <a:txBody>
                    <a:bodyPr/>
                    <a:lstStyle/>
                    <a:p>
                      <a:pPr algn="ctr" fontAlgn="ctr"/>
                      <a:r>
                        <a:rPr lang="en-US" sz="1000" b="1" i="0" u="none" strike="noStrike" dirty="0">
                          <a:solidFill>
                            <a:srgbClr val="000000"/>
                          </a:solidFill>
                          <a:effectLst/>
                          <a:latin typeface="Calibri"/>
                        </a:rPr>
                        <a:t>6</a:t>
                      </a:r>
                    </a:p>
                  </a:txBody>
                  <a:tcPr marL="9525" marR="9525" marT="9525" marB="0" anchor="ctr">
                    <a:lnL>
                      <a:noFill/>
                    </a:lnL>
                    <a:lnR>
                      <a:noFill/>
                    </a:lnR>
                    <a:lnT>
                      <a:noFill/>
                    </a:lnT>
                    <a:lnB>
                      <a:noFill/>
                    </a:lnB>
                    <a:solidFill>
                      <a:srgbClr val="FFFF00"/>
                    </a:solidFill>
                  </a:tcPr>
                </a:tc>
                <a:tc>
                  <a:txBody>
                    <a:bodyPr/>
                    <a:lstStyle/>
                    <a:p>
                      <a:pPr algn="ctr" fontAlgn="ctr"/>
                      <a:r>
                        <a:rPr lang="en-US" sz="1000" b="1" i="0" u="none" strike="noStrike" dirty="0">
                          <a:solidFill>
                            <a:srgbClr val="000000"/>
                          </a:solidFill>
                          <a:effectLst/>
                          <a:latin typeface="Calibri"/>
                        </a:rPr>
                        <a:t>6</a:t>
                      </a:r>
                    </a:p>
                  </a:txBody>
                  <a:tcPr marL="9525" marR="9525" marT="9525" marB="0" anchor="ctr">
                    <a:lnL>
                      <a:noFill/>
                    </a:lnL>
                    <a:lnR>
                      <a:noFill/>
                    </a:lnR>
                    <a:lnT>
                      <a:noFill/>
                    </a:lnT>
                    <a:lnB>
                      <a:noFill/>
                    </a:lnB>
                    <a:solidFill>
                      <a:srgbClr val="FFFF00"/>
                    </a:solidFill>
                  </a:tcPr>
                </a:tc>
                <a:extLst>
                  <a:ext uri="{0D108BD9-81ED-4DB2-BD59-A6C34878D82A}">
                    <a16:rowId xmlns="" xmlns:a16="http://schemas.microsoft.com/office/drawing/2014/main" val="10015"/>
                  </a:ext>
                </a:extLst>
              </a:tr>
              <a:tr h="152272">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a:rPr>
                        <a:t>Fisher's E</a:t>
                      </a:r>
                    </a:p>
                  </a:txBody>
                  <a:tcPr marL="9525" marR="9525" marT="9525" marB="0" anchor="ctr">
                    <a:lnL>
                      <a:noFill/>
                    </a:lnL>
                    <a:lnR>
                      <a:noFill/>
                    </a:lnR>
                    <a:lnT>
                      <a:noFill/>
                    </a:lnT>
                    <a:lnB>
                      <a:noFill/>
                    </a:lnB>
                    <a:solidFill>
                      <a:srgbClr val="FDE9D9"/>
                    </a:solidFill>
                  </a:tcPr>
                </a:tc>
                <a:tc>
                  <a:txBody>
                    <a:bodyPr/>
                    <a:lstStyle/>
                    <a:p>
                      <a:pPr algn="ctr" fontAlgn="ctr"/>
                      <a:r>
                        <a:rPr lang="en-US" sz="1000" b="0" i="0" u="none" strike="noStrike" dirty="0">
                          <a:solidFill>
                            <a:srgbClr val="000000"/>
                          </a:solidFill>
                          <a:effectLst/>
                          <a:latin typeface="Calibri"/>
                        </a:rPr>
                        <a:t>0.2424</a:t>
                      </a:r>
                    </a:p>
                  </a:txBody>
                  <a:tcPr marL="9525" marR="9525" marT="9525" marB="0" anchor="ctr">
                    <a:lnL>
                      <a:noFill/>
                    </a:lnL>
                    <a:lnR>
                      <a:noFill/>
                    </a:lnR>
                    <a:lnT>
                      <a:noFill/>
                    </a:lnT>
                    <a:lnB>
                      <a:noFill/>
                    </a:lnB>
                    <a:solidFill>
                      <a:srgbClr val="FDE9D9"/>
                    </a:solidFill>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effectLst/>
                          <a:latin typeface="Calibri"/>
                        </a:rPr>
                        <a:t>0.0909</a:t>
                      </a:r>
                    </a:p>
                  </a:txBody>
                  <a:tcPr marL="9525" marR="9525" marT="9525" marB="0" anchor="ctr">
                    <a:lnL>
                      <a:noFill/>
                    </a:lnL>
                    <a:lnR>
                      <a:noFill/>
                    </a:lnR>
                    <a:lnT>
                      <a:noFill/>
                    </a:lnT>
                    <a:lnB>
                      <a:noFill/>
                    </a:lnB>
                  </a:tcPr>
                </a:tc>
                <a:extLst>
                  <a:ext uri="{0D108BD9-81ED-4DB2-BD59-A6C34878D82A}">
                    <a16:rowId xmlns="" xmlns:a16="http://schemas.microsoft.com/office/drawing/2014/main" val="10016"/>
                  </a:ext>
                </a:extLst>
              </a:tr>
              <a:tr h="152272">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2863425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2057400"/>
            <a:ext cx="8229600" cy="4572000"/>
          </a:xfrm>
        </p:spPr>
        <p:txBody>
          <a:bodyPr>
            <a:normAutofit/>
          </a:bodyPr>
          <a:lstStyle/>
          <a:p>
            <a:r>
              <a:rPr lang="en-US" dirty="0"/>
              <a:t>STOP-BANG comments</a:t>
            </a:r>
          </a:p>
          <a:p>
            <a:endParaRPr lang="en-US" dirty="0"/>
          </a:p>
          <a:p>
            <a:endParaRPr lang="en-US" dirty="0"/>
          </a:p>
          <a:p>
            <a:endParaRPr lang="en-US" dirty="0"/>
          </a:p>
          <a:p>
            <a:r>
              <a:rPr lang="en-US" dirty="0"/>
              <a:t>STBUR comments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2600" y="1295400"/>
            <a:ext cx="4419600" cy="646331"/>
          </a:xfrm>
          <a:prstGeom prst="rect">
            <a:avLst/>
          </a:prstGeom>
          <a:noFill/>
        </p:spPr>
        <p:txBody>
          <a:bodyPr wrap="square" rtlCol="0">
            <a:spAutoFit/>
          </a:bodyPr>
          <a:lstStyle/>
          <a:p>
            <a:pPr algn="ctr"/>
            <a:r>
              <a:rPr lang="en-US" sz="3600" dirty="0"/>
              <a:t>Results-comments</a:t>
            </a:r>
          </a:p>
        </p:txBody>
      </p:sp>
      <p:graphicFrame>
        <p:nvGraphicFramePr>
          <p:cNvPr id="6" name="Table 5"/>
          <p:cNvGraphicFramePr>
            <a:graphicFrameLocks noGrp="1"/>
          </p:cNvGraphicFramePr>
          <p:nvPr>
            <p:extLst>
              <p:ext uri="{D42A27DB-BD31-4B8C-83A1-F6EECF244321}">
                <p14:modId xmlns:p14="http://schemas.microsoft.com/office/powerpoint/2010/main" val="3426549582"/>
              </p:ext>
            </p:extLst>
          </p:nvPr>
        </p:nvGraphicFramePr>
        <p:xfrm>
          <a:off x="762000" y="2667000"/>
          <a:ext cx="7772400" cy="1600200"/>
        </p:xfrm>
        <a:graphic>
          <a:graphicData uri="http://schemas.openxmlformats.org/drawingml/2006/table">
            <a:tbl>
              <a:tblPr>
                <a:tableStyleId>{5C22544A-7EE6-4342-B048-85BDC9FD1C3A}</a:tableStyleId>
              </a:tblPr>
              <a:tblGrid>
                <a:gridCol w="7772400">
                  <a:extLst>
                    <a:ext uri="{9D8B030D-6E8A-4147-A177-3AD203B41FA5}">
                      <a16:colId xmlns="" xmlns:a16="http://schemas.microsoft.com/office/drawing/2014/main" val="20000"/>
                    </a:ext>
                  </a:extLst>
                </a:gridCol>
              </a:tblGrid>
              <a:tr h="200025">
                <a:tc>
                  <a:txBody>
                    <a:bodyPr/>
                    <a:lstStyle/>
                    <a:p>
                      <a:pPr algn="l" fontAlgn="b"/>
                      <a:r>
                        <a:rPr lang="en-US" sz="1100" u="none" strike="noStrike" dirty="0">
                          <a:effectLst/>
                        </a:rPr>
                        <a:t>will be faster once it is in EPIC, includes those we already monitor closely</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0"/>
                  </a:ext>
                </a:extLst>
              </a:tr>
              <a:tr h="400050">
                <a:tc>
                  <a:txBody>
                    <a:bodyPr/>
                    <a:lstStyle/>
                    <a:p>
                      <a:pPr algn="l" fontAlgn="b"/>
                      <a:r>
                        <a:rPr lang="en-US" sz="1100" u="none" strike="noStrike" dirty="0">
                          <a:effectLst/>
                        </a:rPr>
                        <a:t>The questions related to Neuromuscular and genetic/congenital conditions are vague.</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1"/>
                  </a:ext>
                </a:extLst>
              </a:tr>
              <a:tr h="600075">
                <a:tc>
                  <a:txBody>
                    <a:bodyPr/>
                    <a:lstStyle/>
                    <a:p>
                      <a:pPr algn="l" fontAlgn="b"/>
                      <a:r>
                        <a:rPr lang="en-US" sz="1100" u="none" strike="noStrike" dirty="0">
                          <a:effectLst/>
                        </a:rPr>
                        <a:t>The BMI for &lt;2 years was challenging until we got access;  Sometimes parents aren't sure of an answer; when asking about genetic issues:  is it only something that relates to face, neck and jaw?</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2"/>
                  </a:ext>
                </a:extLst>
              </a:tr>
              <a:tr h="400050">
                <a:tc>
                  <a:txBody>
                    <a:bodyPr/>
                    <a:lstStyle/>
                    <a:p>
                      <a:pPr algn="l" fontAlgn="b"/>
                      <a:r>
                        <a:rPr lang="en-US" sz="1100" u="none" strike="noStrike" dirty="0">
                          <a:effectLst/>
                        </a:rPr>
                        <a:t>questions are very vague; parents ask clarification of many questions; also no option if the tonsils WERE large but have since been removed.</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71957343"/>
              </p:ext>
            </p:extLst>
          </p:nvPr>
        </p:nvGraphicFramePr>
        <p:xfrm>
          <a:off x="762000" y="5029200"/>
          <a:ext cx="7696200" cy="1352550"/>
        </p:xfrm>
        <a:graphic>
          <a:graphicData uri="http://schemas.openxmlformats.org/drawingml/2006/table">
            <a:tbl>
              <a:tblPr>
                <a:tableStyleId>{5C22544A-7EE6-4342-B048-85BDC9FD1C3A}</a:tableStyleId>
              </a:tblPr>
              <a:tblGrid>
                <a:gridCol w="7696200">
                  <a:extLst>
                    <a:ext uri="{9D8B030D-6E8A-4147-A177-3AD203B41FA5}">
                      <a16:colId xmlns="" xmlns:a16="http://schemas.microsoft.com/office/drawing/2014/main" val="20000"/>
                    </a:ext>
                  </a:extLst>
                </a:gridCol>
              </a:tblGrid>
              <a:tr h="400050">
                <a:tc>
                  <a:txBody>
                    <a:bodyPr/>
                    <a:lstStyle/>
                    <a:p>
                      <a:pPr algn="l" fontAlgn="b"/>
                      <a:r>
                        <a:rPr lang="en-US" sz="1100" u="none" strike="noStrike" dirty="0">
                          <a:effectLst/>
                        </a:rPr>
                        <a:t>Will only trigger a blue bracelet for those we wouldn’t otherwise suspect; this scale will find them</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0"/>
                  </a:ext>
                </a:extLst>
              </a:tr>
              <a:tr h="381000">
                <a:tc>
                  <a:txBody>
                    <a:bodyPr/>
                    <a:lstStyle/>
                    <a:p>
                      <a:pPr algn="l" fontAlgn="b"/>
                      <a:r>
                        <a:rPr lang="en-US" sz="1100" u="none" strike="noStrike" dirty="0">
                          <a:effectLst/>
                        </a:rPr>
                        <a:t>I think that its strange that there's no option for just snoring. Either snores loudly or snores more than 1/2 the time. Maybe combine them somehow</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1"/>
                  </a:ext>
                </a:extLst>
              </a:tr>
              <a:tr h="381000">
                <a:tc>
                  <a:txBody>
                    <a:bodyPr/>
                    <a:lstStyle/>
                    <a:p>
                      <a:pPr algn="l" fontAlgn="b"/>
                      <a:r>
                        <a:rPr lang="en-US" sz="1100" u="none" strike="noStrike" dirty="0">
                          <a:effectLst/>
                        </a:rPr>
                        <a:t>less questions; I feel that a mixture of both tools could be developed by us with an addition of a question about sleep studies and pre-op sats.</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2"/>
                  </a:ext>
                </a:extLst>
              </a:tr>
              <a:tr h="190500">
                <a:tc>
                  <a:txBody>
                    <a:bodyPr/>
                    <a:lstStyle/>
                    <a:p>
                      <a:pPr algn="l" fontAlgn="b"/>
                      <a:r>
                        <a:rPr lang="en-US" sz="1100" u="none" strike="noStrike" dirty="0">
                          <a:effectLst/>
                        </a:rPr>
                        <a:t>questions are straightforward and rarely require clarification.</a:t>
                      </a:r>
                      <a:endParaRPr lang="en-US"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2580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2057400"/>
            <a:ext cx="8229600" cy="4525963"/>
          </a:xfrm>
        </p:spPr>
        <p:txBody>
          <a:bodyPr>
            <a:normAutofit lnSpcReduction="10000"/>
          </a:bodyPr>
          <a:lstStyle/>
          <a:p>
            <a:r>
              <a:rPr lang="en-US" dirty="0"/>
              <a:t>STBUR tool has been selected as our assessment for Pediatric OSA and SDB. </a:t>
            </a:r>
          </a:p>
          <a:p>
            <a:r>
              <a:rPr lang="en-US" dirty="0"/>
              <a:t>The assessment tool is being amended to only have the STBUR tool on it, along with documentation of diagnosed sleep apnea.</a:t>
            </a:r>
          </a:p>
          <a:p>
            <a:r>
              <a:rPr lang="en-US" dirty="0"/>
              <a:t>Education of pre-operative staff to complete the assessment in pediatric patients-across the system.</a:t>
            </a:r>
          </a:p>
          <a:p>
            <a:r>
              <a:rPr lang="en-US" dirty="0"/>
              <a:t>STBUR tool to be included in the EMR.</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990600"/>
            <a:ext cx="7315200" cy="769441"/>
          </a:xfrm>
          <a:prstGeom prst="rect">
            <a:avLst/>
          </a:prstGeom>
          <a:noFill/>
        </p:spPr>
        <p:txBody>
          <a:bodyPr wrap="square" rtlCol="0">
            <a:spAutoFit/>
          </a:bodyPr>
          <a:lstStyle/>
          <a:p>
            <a:pPr algn="ctr"/>
            <a:r>
              <a:rPr lang="en-US" sz="4400" dirty="0">
                <a:solidFill>
                  <a:prstClr val="black"/>
                </a:solidFill>
                <a:ea typeface="+mj-ea"/>
                <a:cs typeface="+mj-cs"/>
              </a:rPr>
              <a:t>Patient Care Outcomes</a:t>
            </a:r>
            <a:endParaRPr lang="en-US" dirty="0"/>
          </a:p>
        </p:txBody>
      </p:sp>
    </p:spTree>
    <p:extLst>
      <p:ext uri="{BB962C8B-B14F-4D97-AF65-F5344CB8AC3E}">
        <p14:creationId xmlns:p14="http://schemas.microsoft.com/office/powerpoint/2010/main" val="3975238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65530"/>
            <a:ext cx="8229600" cy="4382870"/>
          </a:xfrm>
        </p:spPr>
        <p:txBody>
          <a:bodyPr>
            <a:normAutofit fontScale="85000" lnSpcReduction="10000"/>
          </a:bodyPr>
          <a:lstStyle/>
          <a:p>
            <a:r>
              <a:rPr lang="en-US" sz="3300" dirty="0"/>
              <a:t>Patients assessed at 3 or more are considered higher risk. The greater the score, the greater the risk.</a:t>
            </a:r>
          </a:p>
          <a:p>
            <a:r>
              <a:rPr lang="en-US" sz="3300" dirty="0"/>
              <a:t>All patients assessed at higher risk are given a blue band, that designates their high risk level.</a:t>
            </a:r>
          </a:p>
          <a:p>
            <a:r>
              <a:rPr lang="en-US" sz="3300" dirty="0"/>
              <a:t>Anesthesia is made aware of risk level.</a:t>
            </a:r>
          </a:p>
          <a:p>
            <a:r>
              <a:rPr lang="en-US" sz="3300" dirty="0"/>
              <a:t>Changes to anesthesia technique and medications.</a:t>
            </a:r>
          </a:p>
          <a:p>
            <a:r>
              <a:rPr lang="en-US" sz="3300" dirty="0"/>
              <a:t>Nursing adjusts staffing based on risk level.</a:t>
            </a:r>
          </a:p>
          <a:p>
            <a:r>
              <a:rPr lang="en-US" sz="3300" dirty="0"/>
              <a:t>Patients are placed on ETCO2 monitoring until awake in PACU and admitted for overnight monitoring.</a:t>
            </a: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1219200"/>
            <a:ext cx="7696199" cy="646331"/>
          </a:xfrm>
          <a:prstGeom prst="rect">
            <a:avLst/>
          </a:prstGeom>
          <a:noFill/>
        </p:spPr>
        <p:txBody>
          <a:bodyPr wrap="square" rtlCol="0">
            <a:spAutoFit/>
          </a:bodyPr>
          <a:lstStyle/>
          <a:p>
            <a:pPr algn="ctr"/>
            <a:r>
              <a:rPr lang="en-US" sz="3600" dirty="0"/>
              <a:t>Nursing Care Process Improvements </a:t>
            </a:r>
          </a:p>
        </p:txBody>
      </p:sp>
    </p:spTree>
    <p:extLst>
      <p:ext uri="{BB962C8B-B14F-4D97-AF65-F5344CB8AC3E}">
        <p14:creationId xmlns:p14="http://schemas.microsoft.com/office/powerpoint/2010/main" val="3492144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7580" y="1769024"/>
            <a:ext cx="3968840" cy="355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 xmlns:a16="http://schemas.microsoft.com/office/drawing/2014/main" id="{A0F29D50-351F-4ABD-9DD7-3C4ED71FBCD5}"/>
              </a:ext>
            </a:extLst>
          </p:cNvPr>
          <p:cNvSpPr txBox="1"/>
          <p:nvPr/>
        </p:nvSpPr>
        <p:spPr>
          <a:xfrm>
            <a:off x="5010150" y="2269576"/>
            <a:ext cx="400050" cy="369332"/>
          </a:xfrm>
          <a:prstGeom prst="rect">
            <a:avLst/>
          </a:prstGeom>
          <a:noFill/>
        </p:spPr>
        <p:txBody>
          <a:bodyPr wrap="square" rtlCol="0">
            <a:spAutoFit/>
          </a:bodyPr>
          <a:lstStyle/>
          <a:p>
            <a:r>
              <a:rPr lang="en-US" dirty="0"/>
              <a:t>  </a:t>
            </a:r>
          </a:p>
        </p:txBody>
      </p:sp>
      <p:pic>
        <p:nvPicPr>
          <p:cNvPr id="7" name="Picture 6">
            <a:extLst>
              <a:ext uri="{FF2B5EF4-FFF2-40B4-BE49-F238E27FC236}">
                <a16:creationId xmlns="" xmlns:a16="http://schemas.microsoft.com/office/drawing/2014/main" id="{62148384-AE75-4DA2-8D3C-4E85BFF4B6FE}"/>
              </a:ext>
            </a:extLst>
          </p:cNvPr>
          <p:cNvPicPr>
            <a:picLocks noChangeAspect="1"/>
          </p:cNvPicPr>
          <p:nvPr/>
        </p:nvPicPr>
        <p:blipFill>
          <a:blip r:embed="rId4"/>
          <a:stretch>
            <a:fillRect/>
          </a:stretch>
        </p:blipFill>
        <p:spPr>
          <a:xfrm>
            <a:off x="6172200" y="1538287"/>
            <a:ext cx="1985962" cy="4176713"/>
          </a:xfrm>
          <a:prstGeom prst="rect">
            <a:avLst/>
          </a:prstGeom>
        </p:spPr>
      </p:pic>
      <p:sp>
        <p:nvSpPr>
          <p:cNvPr id="8" name="Footer Placeholder 7">
            <a:extLst>
              <a:ext uri="{FF2B5EF4-FFF2-40B4-BE49-F238E27FC236}">
                <a16:creationId xmlns="" xmlns:a16="http://schemas.microsoft.com/office/drawing/2014/main" id="{E4E6087C-AA32-4DDD-A706-2F15DA99E58B}"/>
              </a:ext>
            </a:extLst>
          </p:cNvPr>
          <p:cNvSpPr>
            <a:spLocks noGrp="1"/>
          </p:cNvSpPr>
          <p:nvPr>
            <p:ph type="ftr" sz="quarter" idx="11"/>
          </p:nvPr>
        </p:nvSpPr>
        <p:spPr>
          <a:xfrm>
            <a:off x="2587580" y="5410200"/>
            <a:ext cx="3584620" cy="535537"/>
          </a:xfrm>
        </p:spPr>
        <p:txBody>
          <a:bodyPr/>
          <a:lstStyle/>
          <a:p>
            <a:r>
              <a:rPr lang="en-US" sz="3200" b="1" dirty="0">
                <a:solidFill>
                  <a:schemeClr val="tx1"/>
                </a:solidFill>
              </a:rPr>
              <a:t>Questions?</a:t>
            </a:r>
          </a:p>
        </p:txBody>
      </p:sp>
    </p:spTree>
    <p:extLst>
      <p:ext uri="{BB962C8B-B14F-4D97-AF65-F5344CB8AC3E}">
        <p14:creationId xmlns:p14="http://schemas.microsoft.com/office/powerpoint/2010/main" val="1351640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9315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fontScale="92500" lnSpcReduction="10000"/>
          </a:bodyPr>
          <a:lstStyle/>
          <a:p>
            <a:r>
              <a:rPr lang="en-US" sz="1600" dirty="0"/>
              <a:t>American Society of PeriAnesthesia Nurses (ASPAN).  </a:t>
            </a:r>
            <a:r>
              <a:rPr lang="en-US" sz="1600" u="sng" dirty="0"/>
              <a:t>Competency Based Orientation and Credentialing Program for</a:t>
            </a:r>
            <a:r>
              <a:rPr lang="en-US" sz="1600" dirty="0"/>
              <a:t> </a:t>
            </a:r>
            <a:r>
              <a:rPr lang="en-US" sz="1600" u="sng" dirty="0"/>
              <a:t>the Registered Nurse Caring for the Pediatric Patient in the </a:t>
            </a:r>
            <a:r>
              <a:rPr lang="en-US" sz="1600" u="sng" dirty="0" smtClean="0"/>
              <a:t>PeriAnesthesia </a:t>
            </a:r>
            <a:r>
              <a:rPr lang="en-US" sz="1600" u="sng" dirty="0"/>
              <a:t>Setting</a:t>
            </a:r>
            <a:r>
              <a:rPr lang="en-US" sz="1600" dirty="0"/>
              <a:t>. (2016 ed.) pp.193-198.</a:t>
            </a:r>
          </a:p>
          <a:p>
            <a:r>
              <a:rPr lang="en-US" sz="1600" dirty="0"/>
              <a:t>The Joint Commission. (2015). </a:t>
            </a:r>
            <a:r>
              <a:rPr lang="en-US" sz="1600" i="1" dirty="0"/>
              <a:t>Joint Commission requirements for Hospital </a:t>
            </a:r>
            <a:r>
              <a:rPr lang="en-US" sz="1600" i="1" dirty="0" smtClean="0"/>
              <a:t>Accreditation</a:t>
            </a:r>
            <a:r>
              <a:rPr lang="en-US" sz="1600" dirty="0" smtClean="0"/>
              <a:t>. </a:t>
            </a:r>
            <a:r>
              <a:rPr lang="en-US" sz="1600" dirty="0"/>
              <a:t>Retrieved from The Joint Commission : https://www.jointcommission.org/assets/1/23/Quick_Safety_Issue_14_June_2015.pdf</a:t>
            </a:r>
          </a:p>
          <a:p>
            <a:r>
              <a:rPr lang="en-US" sz="1600" dirty="0"/>
              <a:t>Cronly, J. (2015). Development of a simplified pediatric obstructive sleep apnea screening tool. </a:t>
            </a:r>
            <a:r>
              <a:rPr lang="en-US" sz="1600" i="1" dirty="0"/>
              <a:t>Dental Sleep Medicine</a:t>
            </a:r>
            <a:r>
              <a:rPr lang="en-US" sz="1600" dirty="0"/>
              <a:t>. Retrieved from Virginia Commonwealth University Theses and Dissertations: https://scholarscompass.vcu.edu/cgi/viewcontent.cgi?referer=//www.bing.com/&amp;httpsredir=1&amp;article=4436&amp;content=edt</a:t>
            </a:r>
          </a:p>
          <a:p>
            <a:r>
              <a:rPr lang="en-US" sz="1600" dirty="0"/>
              <a:t>Erichsen</a:t>
            </a:r>
            <a:r>
              <a:rPr lang="en-US" sz="1600" dirty="0"/>
              <a:t>, M. D. (2012). Screening for Sleep Disorders in Pediatric Primary Care: Are We There Yet? </a:t>
            </a:r>
            <a:r>
              <a:rPr lang="en-US" sz="1600" i="1" dirty="0"/>
              <a:t>Clinical Pediatrics</a:t>
            </a:r>
            <a:r>
              <a:rPr lang="en-US" sz="1600" dirty="0"/>
              <a:t>, 1125-1129.</a:t>
            </a:r>
          </a:p>
          <a:p>
            <a:r>
              <a:rPr lang="en-US" sz="1600" dirty="0"/>
              <a:t>Odom-</a:t>
            </a:r>
            <a:r>
              <a:rPr lang="en-US" sz="1600" dirty="0"/>
              <a:t>Forren</a:t>
            </a:r>
            <a:r>
              <a:rPr lang="en-US" sz="1600" dirty="0"/>
              <a:t>, J </a:t>
            </a:r>
            <a:r>
              <a:rPr lang="en-US" sz="1600" u="sng" dirty="0"/>
              <a:t>Drain’s Peri-Anesthesia Nursing: A Critical Care Approach, </a:t>
            </a:r>
            <a:r>
              <a:rPr lang="en-US" sz="1600" dirty="0"/>
              <a:t>(2017) 7</a:t>
            </a:r>
            <a:r>
              <a:rPr lang="en-US" sz="1600" baseline="30000" dirty="0"/>
              <a:t>th</a:t>
            </a:r>
            <a:r>
              <a:rPr lang="en-US" sz="1600" dirty="0"/>
              <a:t> Edition, Saunders</a:t>
            </a:r>
            <a:r>
              <a:rPr lang="en-US" sz="1600" u="sng" dirty="0"/>
              <a:t>.</a:t>
            </a:r>
          </a:p>
          <a:p>
            <a:r>
              <a:rPr lang="en-US" sz="1600" dirty="0"/>
              <a:t>S. </a:t>
            </a:r>
            <a:r>
              <a:rPr lang="en-US" sz="1600" dirty="0"/>
              <a:t>Verhulst</a:t>
            </a:r>
            <a:r>
              <a:rPr lang="en-US" sz="1600" dirty="0"/>
              <a:t>, A. K. (2011). Obstructive sleep </a:t>
            </a:r>
            <a:r>
              <a:rPr lang="en-US" sz="1600" dirty="0"/>
              <a:t>apnoea</a:t>
            </a:r>
            <a:r>
              <a:rPr lang="en-US" sz="1600" dirty="0"/>
              <a:t> in children. </a:t>
            </a:r>
            <a:r>
              <a:rPr lang="en-US" sz="1600" i="1" dirty="0"/>
              <a:t>Breathe</a:t>
            </a:r>
            <a:r>
              <a:rPr lang="en-US" sz="1600" dirty="0"/>
              <a:t>, 240-247.</a:t>
            </a:r>
          </a:p>
          <a:p>
            <a:r>
              <a:rPr lang="en-US" sz="1600" dirty="0"/>
              <a:t>Schnoor</a:t>
            </a:r>
            <a:r>
              <a:rPr lang="en-US" sz="1600" dirty="0"/>
              <a:t>, J. B. (2018). Pre-anesthetic assessment with three core questions for the detection of sleep apnea in childhood: An observational study. </a:t>
            </a:r>
            <a:r>
              <a:rPr lang="en-US" sz="1600" i="1" dirty="0"/>
              <a:t>BMC Anesthesiology</a:t>
            </a:r>
            <a:r>
              <a:rPr lang="en-US" sz="1600" dirty="0"/>
              <a:t>.</a:t>
            </a:r>
          </a:p>
          <a:p>
            <a:r>
              <a:rPr lang="en-US" sz="1600" dirty="0"/>
              <a:t>Tait AR, V.-L. T. (2013). The STBUR questionnaire for predicting perioperative respiratory adverse events in. </a:t>
            </a:r>
            <a:r>
              <a:rPr lang="en-US" sz="1600" i="1" dirty="0"/>
              <a:t>Paediatric</a:t>
            </a:r>
            <a:r>
              <a:rPr lang="en-US" sz="1600" i="1" dirty="0"/>
              <a:t> </a:t>
            </a:r>
            <a:r>
              <a:rPr lang="en-US" sz="1600" i="1" dirty="0"/>
              <a:t>Anaesthesia</a:t>
            </a:r>
            <a:r>
              <a:rPr lang="en-US" sz="1600" dirty="0"/>
              <a:t>, 510-516.</a:t>
            </a:r>
          </a:p>
          <a:p>
            <a:endParaRPr lang="en-US" dirty="0"/>
          </a:p>
        </p:txBody>
      </p:sp>
    </p:spTree>
    <p:extLst>
      <p:ext uri="{BB962C8B-B14F-4D97-AF65-F5344CB8AC3E}">
        <p14:creationId xmlns:p14="http://schemas.microsoft.com/office/powerpoint/2010/main" val="244173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3D9AEEE-1CCD-43C0-BA3E-16D60A6E23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44309" cy="68580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649C203-D442-6F45-AEED-96E4D66992D9}"/>
              </a:ext>
            </a:extLst>
          </p:cNvPr>
          <p:cNvSpPr>
            <a:spLocks noGrp="1"/>
          </p:cNvSpPr>
          <p:nvPr>
            <p:ph type="title"/>
          </p:nvPr>
        </p:nvSpPr>
        <p:spPr>
          <a:xfrm>
            <a:off x="762000" y="1639615"/>
            <a:ext cx="2133600" cy="2979683"/>
          </a:xfrm>
        </p:spPr>
        <p:txBody>
          <a:bodyPr>
            <a:normAutofit/>
          </a:bodyPr>
          <a:lstStyle/>
          <a:p>
            <a:r>
              <a:rPr lang="en-US" sz="3000" b="1" dirty="0">
                <a:solidFill>
                  <a:srgbClr val="FF0000"/>
                </a:solidFill>
              </a:rPr>
              <a:t>Significance and Scope of the Problem</a:t>
            </a:r>
          </a:p>
        </p:txBody>
      </p:sp>
      <p:sp>
        <p:nvSpPr>
          <p:cNvPr id="12" name="Freeform 11">
            <a:extLst>
              <a:ext uri="{FF2B5EF4-FFF2-40B4-BE49-F238E27FC236}">
                <a16:creationId xmlns="" xmlns:a16="http://schemas.microsoft.com/office/drawing/2014/main" id="{60F880A6-33D3-4EEC-A780-B73559B9F2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20" y="3179901"/>
            <a:ext cx="823646"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 xmlns:a16="http://schemas.microsoft.com/office/drawing/2014/main" id="{2C6246ED-0535-4496-A8F6-1E80CC4EB8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 xmlns:a16="http://schemas.microsoft.com/office/drawing/2014/main" id="{E4AC593F-5960-439F-88DD-322FADC388F3}"/>
              </a:ext>
            </a:extLst>
          </p:cNvPr>
          <p:cNvGraphicFramePr>
            <a:graphicFrameLocks noGrp="1"/>
          </p:cNvGraphicFramePr>
          <p:nvPr>
            <p:ph idx="1"/>
            <p:extLst>
              <p:ext uri="{D42A27DB-BD31-4B8C-83A1-F6EECF244321}">
                <p14:modId xmlns:p14="http://schemas.microsoft.com/office/powerpoint/2010/main" val="3999363426"/>
              </p:ext>
            </p:extLst>
          </p:nvPr>
        </p:nvGraphicFramePr>
        <p:xfrm>
          <a:off x="3505200" y="1447800"/>
          <a:ext cx="5072988"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 xmlns:a16="http://schemas.microsoft.com/office/drawing/2014/main" id="{00F6DDEF-BF3B-6C4A-A856-5D9A9D39E260}"/>
              </a:ext>
            </a:extLst>
          </p:cNvPr>
          <p:cNvSpPr>
            <a:spLocks noGrp="1"/>
          </p:cNvSpPr>
          <p:nvPr>
            <p:ph type="ftr" sz="quarter" idx="11"/>
          </p:nvPr>
        </p:nvSpPr>
        <p:spPr>
          <a:xfrm>
            <a:off x="7579273" y="6135809"/>
            <a:ext cx="1082498" cy="722191"/>
          </a:xfrm>
        </p:spPr>
        <p:txBody>
          <a:bodyPr/>
          <a:lstStyle/>
          <a:p>
            <a:r>
              <a:rPr lang="en-US" dirty="0">
                <a:solidFill>
                  <a:schemeClr val="tx1"/>
                </a:solidFill>
              </a:rPr>
              <a:t>
</a:t>
            </a:r>
          </a:p>
        </p:txBody>
      </p:sp>
      <p:pic>
        <p:nvPicPr>
          <p:cNvPr id="8" name="Graphic 7" descr="Brain in head">
            <a:extLst>
              <a:ext uri="{FF2B5EF4-FFF2-40B4-BE49-F238E27FC236}">
                <a16:creationId xmlns="" xmlns:a16="http://schemas.microsoft.com/office/drawing/2014/main" id="{59A1270F-4AF9-E044-9205-DE80E401FFB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926436" y="1676400"/>
            <a:ext cx="685800" cy="914400"/>
          </a:xfrm>
          <a:prstGeom prst="rect">
            <a:avLst/>
          </a:prstGeom>
        </p:spPr>
      </p:pic>
      <p:grpSp>
        <p:nvGrpSpPr>
          <p:cNvPr id="9" name="Group 8"/>
          <p:cNvGrpSpPr/>
          <p:nvPr/>
        </p:nvGrpSpPr>
        <p:grpSpPr>
          <a:xfrm>
            <a:off x="228600" y="67992"/>
            <a:ext cx="8686800" cy="1151208"/>
            <a:chOff x="228600" y="67992"/>
            <a:chExt cx="8686800" cy="1151208"/>
          </a:xfrm>
        </p:grpSpPr>
        <p:pic>
          <p:nvPicPr>
            <p:cNvPr id="11" name="Picture 10" descr="Description: Macintosh HD:Users:admin:Desktop:ICH_Logo_4.22.14.eps"/>
            <p:cNvPicPr/>
            <p:nvPr/>
          </p:nvPicPr>
          <p:blipFill>
            <a:blip r:embed="rId10">
              <a:extLst>
                <a:ext uri="{28A0092B-C50C-407E-A947-70E740481C1C}">
                  <a14:useLocalDpi xmlns:a14="http://schemas.microsoft.com/office/drawing/2010/main" val="0"/>
                </a:ext>
              </a:extLst>
            </a:blip>
            <a:srcRect/>
            <a:stretch>
              <a:fillRect/>
            </a:stretch>
          </p:blipFill>
          <p:spPr bwMode="auto">
            <a:xfrm>
              <a:off x="228600" y="152400"/>
              <a:ext cx="2438400" cy="1066800"/>
            </a:xfrm>
            <a:prstGeom prst="rect">
              <a:avLst/>
            </a:prstGeom>
            <a:noFill/>
            <a:ln>
              <a:noFill/>
            </a:ln>
          </p:spPr>
        </p:pic>
        <p:sp>
          <p:nvSpPr>
            <p:cNvPr id="13" name="TextBox 12"/>
            <p:cNvSpPr txBox="1"/>
            <p:nvPr/>
          </p:nvSpPr>
          <p:spPr>
            <a:xfrm>
              <a:off x="2743200" y="739487"/>
              <a:ext cx="6172200" cy="369332"/>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en-US" dirty="0">
                  <a:solidFill>
                    <a:schemeClr val="tx2">
                      <a:lumMod val="60000"/>
                      <a:lumOff val="40000"/>
                    </a:schemeClr>
                  </a:solidFill>
                </a:rPr>
                <a:t> </a:t>
              </a:r>
            </a:p>
          </p:txBody>
        </p:sp>
        <p:pic>
          <p:nvPicPr>
            <p:cNvPr id="15" name="Picture 14" descr="Description: Macintosh HD:Users:admin:Desktop:Children's WORD TEMPLATES:StarKid_Rounded color png:StarKid_Rounded color.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04307" y="67992"/>
              <a:ext cx="667648" cy="987140"/>
            </a:xfrm>
            <a:prstGeom prst="rect">
              <a:avLst/>
            </a:prstGeom>
            <a:noFill/>
            <a:ln>
              <a:noFill/>
            </a:ln>
          </p:spPr>
        </p:pic>
      </p:grpSp>
    </p:spTree>
    <p:extLst>
      <p:ext uri="{BB962C8B-B14F-4D97-AF65-F5344CB8AC3E}">
        <p14:creationId xmlns:p14="http://schemas.microsoft.com/office/powerpoint/2010/main" val="100730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75CD74B-9CE8-4F20-A3E4-A22A7F036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 xmlns:a16="http://schemas.microsoft.com/office/drawing/2014/main" id="{559AC5B8-1044-4DC4-BD79-8F93B9719DF9}"/>
              </a:ext>
            </a:extLst>
          </p:cNvPr>
          <p:cNvSpPr>
            <a:spLocks noGrp="1"/>
          </p:cNvSpPr>
          <p:nvPr>
            <p:ph type="title"/>
          </p:nvPr>
        </p:nvSpPr>
        <p:spPr>
          <a:xfrm>
            <a:off x="1346173" y="624110"/>
            <a:ext cx="7284749" cy="1280890"/>
          </a:xfrm>
        </p:spPr>
        <p:txBody>
          <a:bodyPr>
            <a:normAutofit/>
          </a:bodyPr>
          <a:lstStyle/>
          <a:p>
            <a:r>
              <a:rPr lang="en-US" b="1" dirty="0">
                <a:cs typeface="Times New Roman" panose="02020603050405020304" pitchFamily="18" charset="0"/>
              </a:rPr>
              <a:t>Forms of Inquiry: Similarities</a:t>
            </a:r>
            <a:endParaRPr lang="en-US" b="1" dirty="0"/>
          </a:p>
        </p:txBody>
      </p:sp>
      <p:sp>
        <p:nvSpPr>
          <p:cNvPr id="14" name="Rectangle 13">
            <a:extLst>
              <a:ext uri="{FF2B5EF4-FFF2-40B4-BE49-F238E27FC236}">
                <a16:creationId xmlns="" xmlns:a16="http://schemas.microsoft.com/office/drawing/2014/main" id="{99C44665-BECF-4482-A00C-E4BE2A87DC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 xmlns:a16="http://schemas.microsoft.com/office/drawing/2014/main" id="{20398C1D-D011-4BA8-AC81-E829677B87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Content Placeholder 2">
            <a:extLst>
              <a:ext uri="{FF2B5EF4-FFF2-40B4-BE49-F238E27FC236}">
                <a16:creationId xmlns="" xmlns:a16="http://schemas.microsoft.com/office/drawing/2014/main" id="{363ACDC1-F238-4F26-A460-745FB3D23411}"/>
              </a:ext>
            </a:extLst>
          </p:cNvPr>
          <p:cNvGraphicFramePr>
            <a:graphicFrameLocks noGrp="1"/>
          </p:cNvGraphicFramePr>
          <p:nvPr>
            <p:ph idx="1"/>
            <p:extLst>
              <p:ext uri="{D42A27DB-BD31-4B8C-83A1-F6EECF244321}">
                <p14:modId xmlns:p14="http://schemas.microsoft.com/office/powerpoint/2010/main" val="3073891143"/>
              </p:ext>
            </p:extLst>
          </p:nvPr>
        </p:nvGraphicFramePr>
        <p:xfrm>
          <a:off x="1346173" y="2222984"/>
          <a:ext cx="6740553"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 xmlns:a16="http://schemas.microsoft.com/office/drawing/2014/main" id="{951038DD-2A01-724F-8D46-5CEFC9FD05D7}"/>
              </a:ext>
            </a:extLst>
          </p:cNvPr>
          <p:cNvSpPr>
            <a:spLocks noGrp="1"/>
          </p:cNvSpPr>
          <p:nvPr>
            <p:ph type="ftr" sz="quarter" idx="11"/>
          </p:nvPr>
        </p:nvSpPr>
        <p:spPr>
          <a:xfrm>
            <a:off x="6172200" y="6051327"/>
            <a:ext cx="2045576" cy="444066"/>
          </a:xfrm>
        </p:spPr>
        <p:txBody>
          <a:bodyPr/>
          <a:lstStyle/>
          <a:p>
            <a:r>
              <a:rPr lang="en-US" dirty="0"/>
              <a:t>(Dang &amp; Dearholt, 2018)</a:t>
            </a:r>
          </a:p>
        </p:txBody>
      </p:sp>
    </p:spTree>
    <p:extLst>
      <p:ext uri="{BB962C8B-B14F-4D97-AF65-F5344CB8AC3E}">
        <p14:creationId xmlns:p14="http://schemas.microsoft.com/office/powerpoint/2010/main" val="247613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75CD74B-9CE8-4F20-A3E4-A22A7F036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 xmlns:a16="http://schemas.microsoft.com/office/drawing/2014/main" id="{559AC5B8-1044-4DC4-BD79-8F93B9719DF9}"/>
              </a:ext>
            </a:extLst>
          </p:cNvPr>
          <p:cNvSpPr>
            <a:spLocks noGrp="1"/>
          </p:cNvSpPr>
          <p:nvPr>
            <p:ph type="title"/>
          </p:nvPr>
        </p:nvSpPr>
        <p:spPr>
          <a:xfrm>
            <a:off x="1346173" y="624110"/>
            <a:ext cx="7284749" cy="1280890"/>
          </a:xfrm>
        </p:spPr>
        <p:txBody>
          <a:bodyPr>
            <a:normAutofit fontScale="90000"/>
          </a:bodyPr>
          <a:lstStyle/>
          <a:p>
            <a:r>
              <a:rPr lang="en-US" b="1" dirty="0">
                <a:cs typeface="Times New Roman" panose="02020603050405020304" pitchFamily="18" charset="0"/>
              </a:rPr>
              <a:t>Forms of Inquiry: Aims-identifying gaps</a:t>
            </a:r>
            <a:endParaRPr lang="en-US" b="1" dirty="0"/>
          </a:p>
        </p:txBody>
      </p:sp>
      <p:sp>
        <p:nvSpPr>
          <p:cNvPr id="14" name="Rectangle 13">
            <a:extLst>
              <a:ext uri="{FF2B5EF4-FFF2-40B4-BE49-F238E27FC236}">
                <a16:creationId xmlns="" xmlns:a16="http://schemas.microsoft.com/office/drawing/2014/main" id="{99C44665-BECF-4482-A00C-E4BE2A87DC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 xmlns:a16="http://schemas.microsoft.com/office/drawing/2014/main" id="{20398C1D-D011-4BA8-AC81-E829677B87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Content Placeholder 2">
            <a:extLst>
              <a:ext uri="{FF2B5EF4-FFF2-40B4-BE49-F238E27FC236}">
                <a16:creationId xmlns="" xmlns:a16="http://schemas.microsoft.com/office/drawing/2014/main" id="{363ACDC1-F238-4F26-A460-745FB3D23411}"/>
              </a:ext>
            </a:extLst>
          </p:cNvPr>
          <p:cNvGraphicFramePr>
            <a:graphicFrameLocks noGrp="1"/>
          </p:cNvGraphicFramePr>
          <p:nvPr>
            <p:ph idx="1"/>
            <p:extLst>
              <p:ext uri="{D42A27DB-BD31-4B8C-83A1-F6EECF244321}">
                <p14:modId xmlns:p14="http://schemas.microsoft.com/office/powerpoint/2010/main" val="1398843296"/>
              </p:ext>
            </p:extLst>
          </p:nvPr>
        </p:nvGraphicFramePr>
        <p:xfrm>
          <a:off x="1346173" y="2222984"/>
          <a:ext cx="6740553"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 xmlns:a16="http://schemas.microsoft.com/office/drawing/2014/main" id="{316520E2-888A-0D42-91F1-3AFB936884F3}"/>
              </a:ext>
            </a:extLst>
          </p:cNvPr>
          <p:cNvSpPr>
            <a:spLocks noGrp="1"/>
          </p:cNvSpPr>
          <p:nvPr>
            <p:ph type="ftr" sz="quarter" idx="11"/>
          </p:nvPr>
        </p:nvSpPr>
        <p:spPr>
          <a:xfrm>
            <a:off x="6172200" y="6154121"/>
            <a:ext cx="1914526" cy="404334"/>
          </a:xfrm>
        </p:spPr>
        <p:txBody>
          <a:bodyPr/>
          <a:lstStyle/>
          <a:p>
            <a:r>
              <a:rPr lang="en-US" dirty="0">
                <a:solidFill>
                  <a:schemeClr val="tx1"/>
                </a:solidFill>
              </a:rPr>
              <a:t>(Carter, et al., 2017)</a:t>
            </a:r>
          </a:p>
        </p:txBody>
      </p:sp>
    </p:spTree>
    <p:extLst>
      <p:ext uri="{BB962C8B-B14F-4D97-AF65-F5344CB8AC3E}">
        <p14:creationId xmlns:p14="http://schemas.microsoft.com/office/powerpoint/2010/main" val="378920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75CD74B-9CE8-4F20-A3E4-A22A7F036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 xmlns:a16="http://schemas.microsoft.com/office/drawing/2014/main" id="{559AC5B8-1044-4DC4-BD79-8F93B9719DF9}"/>
              </a:ext>
            </a:extLst>
          </p:cNvPr>
          <p:cNvSpPr>
            <a:spLocks noGrp="1"/>
          </p:cNvSpPr>
          <p:nvPr>
            <p:ph type="title"/>
          </p:nvPr>
        </p:nvSpPr>
        <p:spPr>
          <a:xfrm>
            <a:off x="1346173" y="624110"/>
            <a:ext cx="7284749" cy="1280890"/>
          </a:xfrm>
        </p:spPr>
        <p:txBody>
          <a:bodyPr>
            <a:normAutofit/>
          </a:bodyPr>
          <a:lstStyle/>
          <a:p>
            <a:r>
              <a:rPr lang="en-US" b="1" dirty="0">
                <a:cs typeface="Times New Roman" panose="02020603050405020304" pitchFamily="18" charset="0"/>
              </a:rPr>
              <a:t>Forms of Inquiry: Methods</a:t>
            </a:r>
            <a:endParaRPr lang="en-US" b="1" dirty="0"/>
          </a:p>
        </p:txBody>
      </p:sp>
      <p:sp>
        <p:nvSpPr>
          <p:cNvPr id="14" name="Rectangle 13">
            <a:extLst>
              <a:ext uri="{FF2B5EF4-FFF2-40B4-BE49-F238E27FC236}">
                <a16:creationId xmlns="" xmlns:a16="http://schemas.microsoft.com/office/drawing/2014/main" id="{99C44665-BECF-4482-A00C-E4BE2A87DC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 xmlns:a16="http://schemas.microsoft.com/office/drawing/2014/main" id="{20398C1D-D011-4BA8-AC81-E829677B87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Content Placeholder 2">
            <a:extLst>
              <a:ext uri="{FF2B5EF4-FFF2-40B4-BE49-F238E27FC236}">
                <a16:creationId xmlns="" xmlns:a16="http://schemas.microsoft.com/office/drawing/2014/main" id="{363ACDC1-F238-4F26-A460-745FB3D23411}"/>
              </a:ext>
            </a:extLst>
          </p:cNvPr>
          <p:cNvGraphicFramePr>
            <a:graphicFrameLocks noGrp="1"/>
          </p:cNvGraphicFramePr>
          <p:nvPr>
            <p:ph idx="1"/>
            <p:extLst>
              <p:ext uri="{D42A27DB-BD31-4B8C-83A1-F6EECF244321}">
                <p14:modId xmlns:p14="http://schemas.microsoft.com/office/powerpoint/2010/main" val="1605185471"/>
              </p:ext>
            </p:extLst>
          </p:nvPr>
        </p:nvGraphicFramePr>
        <p:xfrm>
          <a:off x="1346173" y="2222984"/>
          <a:ext cx="6740553"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 xmlns:a16="http://schemas.microsoft.com/office/drawing/2014/main" id="{7F5237ED-2C62-804E-BC6A-C58591CB0837}"/>
              </a:ext>
            </a:extLst>
          </p:cNvPr>
          <p:cNvSpPr>
            <a:spLocks noGrp="1"/>
          </p:cNvSpPr>
          <p:nvPr>
            <p:ph type="ftr" sz="quarter" idx="11"/>
          </p:nvPr>
        </p:nvSpPr>
        <p:spPr>
          <a:xfrm>
            <a:off x="6188173" y="6177339"/>
            <a:ext cx="1898553" cy="328054"/>
          </a:xfrm>
        </p:spPr>
        <p:txBody>
          <a:bodyPr/>
          <a:lstStyle/>
          <a:p>
            <a:r>
              <a:rPr lang="en-US" dirty="0"/>
              <a:t>(</a:t>
            </a:r>
            <a:r>
              <a:rPr lang="en-US" dirty="0">
                <a:solidFill>
                  <a:schemeClr val="tx1"/>
                </a:solidFill>
              </a:rPr>
              <a:t>Dang &amp; </a:t>
            </a:r>
            <a:r>
              <a:rPr lang="en-US" dirty="0">
                <a:solidFill>
                  <a:schemeClr val="tx1"/>
                </a:solidFill>
              </a:rPr>
              <a:t>Dearholt</a:t>
            </a:r>
            <a:r>
              <a:rPr lang="en-US" dirty="0">
                <a:solidFill>
                  <a:schemeClr val="tx1"/>
                </a:solidFill>
              </a:rPr>
              <a:t>, 2018)</a:t>
            </a:r>
          </a:p>
        </p:txBody>
      </p:sp>
    </p:spTree>
    <p:extLst>
      <p:ext uri="{BB962C8B-B14F-4D97-AF65-F5344CB8AC3E}">
        <p14:creationId xmlns:p14="http://schemas.microsoft.com/office/powerpoint/2010/main" val="428235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75CD74B-9CE8-4F20-A3E4-A22A7F036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 xmlns:a16="http://schemas.microsoft.com/office/drawing/2014/main" id="{559AC5B8-1044-4DC4-BD79-8F93B9719DF9}"/>
              </a:ext>
            </a:extLst>
          </p:cNvPr>
          <p:cNvSpPr>
            <a:spLocks noGrp="1"/>
          </p:cNvSpPr>
          <p:nvPr>
            <p:ph type="title"/>
          </p:nvPr>
        </p:nvSpPr>
        <p:spPr>
          <a:xfrm>
            <a:off x="1346173" y="624110"/>
            <a:ext cx="7284749" cy="1280890"/>
          </a:xfrm>
        </p:spPr>
        <p:txBody>
          <a:bodyPr>
            <a:normAutofit fontScale="90000"/>
          </a:bodyPr>
          <a:lstStyle/>
          <a:p>
            <a:r>
              <a:rPr lang="en-US" dirty="0"/>
              <a:t>Johns Hopkins Nursing Evidence-based Practice Model and Guidelines: PET</a:t>
            </a:r>
            <a:endParaRPr lang="en-US" b="1" dirty="0"/>
          </a:p>
        </p:txBody>
      </p:sp>
      <p:sp>
        <p:nvSpPr>
          <p:cNvPr id="14" name="Rectangle 13">
            <a:extLst>
              <a:ext uri="{FF2B5EF4-FFF2-40B4-BE49-F238E27FC236}">
                <a16:creationId xmlns="" xmlns:a16="http://schemas.microsoft.com/office/drawing/2014/main" id="{99C44665-BECF-4482-A00C-E4BE2A87DC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 xmlns:a16="http://schemas.microsoft.com/office/drawing/2014/main" id="{20398C1D-D011-4BA8-AC81-E829677B87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Content Placeholder 2">
            <a:extLst>
              <a:ext uri="{FF2B5EF4-FFF2-40B4-BE49-F238E27FC236}">
                <a16:creationId xmlns="" xmlns:a16="http://schemas.microsoft.com/office/drawing/2014/main" id="{363ACDC1-F238-4F26-A460-745FB3D23411}"/>
              </a:ext>
            </a:extLst>
          </p:cNvPr>
          <p:cNvGraphicFramePr>
            <a:graphicFrameLocks noGrp="1"/>
          </p:cNvGraphicFramePr>
          <p:nvPr>
            <p:ph idx="1"/>
            <p:extLst>
              <p:ext uri="{D42A27DB-BD31-4B8C-83A1-F6EECF244321}">
                <p14:modId xmlns:p14="http://schemas.microsoft.com/office/powerpoint/2010/main" val="2406060447"/>
              </p:ext>
            </p:extLst>
          </p:nvPr>
        </p:nvGraphicFramePr>
        <p:xfrm>
          <a:off x="1346173" y="2222984"/>
          <a:ext cx="6740553"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 xmlns:a16="http://schemas.microsoft.com/office/drawing/2014/main" id="{7F5237ED-2C62-804E-BC6A-C58591CB0837}"/>
              </a:ext>
            </a:extLst>
          </p:cNvPr>
          <p:cNvSpPr>
            <a:spLocks noGrp="1"/>
          </p:cNvSpPr>
          <p:nvPr>
            <p:ph type="ftr" sz="quarter" idx="11"/>
          </p:nvPr>
        </p:nvSpPr>
        <p:spPr>
          <a:xfrm>
            <a:off x="6188173" y="6177339"/>
            <a:ext cx="1898553" cy="328054"/>
          </a:xfrm>
        </p:spPr>
        <p:txBody>
          <a:bodyPr/>
          <a:lstStyle/>
          <a:p>
            <a:r>
              <a:rPr lang="en-US" dirty="0"/>
              <a:t>(</a:t>
            </a:r>
            <a:r>
              <a:rPr lang="en-US" dirty="0">
                <a:solidFill>
                  <a:schemeClr val="tx1"/>
                </a:solidFill>
              </a:rPr>
              <a:t>Dang &amp; </a:t>
            </a:r>
            <a:r>
              <a:rPr lang="en-US" dirty="0">
                <a:solidFill>
                  <a:schemeClr val="tx1"/>
                </a:solidFill>
              </a:rPr>
              <a:t>Dearholt</a:t>
            </a:r>
            <a:r>
              <a:rPr lang="en-US" dirty="0">
                <a:solidFill>
                  <a:schemeClr val="tx1"/>
                </a:solidFill>
              </a:rPr>
              <a:t>, 2018)</a:t>
            </a:r>
          </a:p>
        </p:txBody>
      </p:sp>
    </p:spTree>
    <p:extLst>
      <p:ext uri="{BB962C8B-B14F-4D97-AF65-F5344CB8AC3E}">
        <p14:creationId xmlns:p14="http://schemas.microsoft.com/office/powerpoint/2010/main" val="341025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75CD74B-9CE8-4F20-A3E4-A22A7F036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 xmlns:a16="http://schemas.microsoft.com/office/drawing/2014/main" id="{559AC5B8-1044-4DC4-BD79-8F93B9719DF9}"/>
              </a:ext>
            </a:extLst>
          </p:cNvPr>
          <p:cNvSpPr>
            <a:spLocks noGrp="1"/>
          </p:cNvSpPr>
          <p:nvPr>
            <p:ph type="title"/>
          </p:nvPr>
        </p:nvSpPr>
        <p:spPr>
          <a:xfrm>
            <a:off x="1346173" y="624110"/>
            <a:ext cx="7284749" cy="1280890"/>
          </a:xfrm>
        </p:spPr>
        <p:txBody>
          <a:bodyPr>
            <a:normAutofit/>
          </a:bodyPr>
          <a:lstStyle/>
          <a:p>
            <a:r>
              <a:rPr lang="en-US" b="1" dirty="0">
                <a:solidFill>
                  <a:schemeClr val="tx1"/>
                </a:solidFill>
                <a:cs typeface="Times New Roman" panose="02020603050405020304" pitchFamily="18" charset="0"/>
              </a:rPr>
              <a:t>Forms of Inquiry: Outcomes</a:t>
            </a:r>
            <a:endParaRPr lang="en-US" b="1" dirty="0">
              <a:solidFill>
                <a:schemeClr val="tx1"/>
              </a:solidFill>
            </a:endParaRPr>
          </a:p>
        </p:txBody>
      </p:sp>
      <p:sp>
        <p:nvSpPr>
          <p:cNvPr id="14" name="Rectangle 13">
            <a:extLst>
              <a:ext uri="{FF2B5EF4-FFF2-40B4-BE49-F238E27FC236}">
                <a16:creationId xmlns="" xmlns:a16="http://schemas.microsoft.com/office/drawing/2014/main" id="{99C44665-BECF-4482-A00C-E4BE2A87DC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 xmlns:a16="http://schemas.microsoft.com/office/drawing/2014/main" id="{20398C1D-D011-4BA8-AC81-E829677B87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Content Placeholder 2">
            <a:extLst>
              <a:ext uri="{FF2B5EF4-FFF2-40B4-BE49-F238E27FC236}">
                <a16:creationId xmlns="" xmlns:a16="http://schemas.microsoft.com/office/drawing/2014/main" id="{363ACDC1-F238-4F26-A460-745FB3D23411}"/>
              </a:ext>
            </a:extLst>
          </p:cNvPr>
          <p:cNvGraphicFramePr>
            <a:graphicFrameLocks noGrp="1"/>
          </p:cNvGraphicFramePr>
          <p:nvPr>
            <p:ph idx="1"/>
            <p:extLst>
              <p:ext uri="{D42A27DB-BD31-4B8C-83A1-F6EECF244321}">
                <p14:modId xmlns:p14="http://schemas.microsoft.com/office/powerpoint/2010/main" val="3034466207"/>
              </p:ext>
            </p:extLst>
          </p:nvPr>
        </p:nvGraphicFramePr>
        <p:xfrm>
          <a:off x="1346173" y="2222984"/>
          <a:ext cx="6740553"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081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5102</TotalTime>
  <Words>2395</Words>
  <Application>Microsoft Office PowerPoint</Application>
  <PresentationFormat>On-screen Show (4:3)</PresentationFormat>
  <Paragraphs>305</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Validation of Pediatric Obstructive Sleep Apnea Assessment Tools in the Peri-Anesthesia Setting</vt:lpstr>
      <vt:lpstr>PowerPoint Presentation</vt:lpstr>
      <vt:lpstr>Identifying Knowledge or Clinical Practice Gaps: Analyzing Forms of Nursing Inquiry</vt:lpstr>
      <vt:lpstr>Significance and Scope of the Problem</vt:lpstr>
      <vt:lpstr>Forms of Inquiry: Similarities</vt:lpstr>
      <vt:lpstr>Forms of Inquiry: Aims-identifying gaps</vt:lpstr>
      <vt:lpstr>Forms of Inquiry: Methods</vt:lpstr>
      <vt:lpstr>Johns Hopkins Nursing Evidence-based Practice Model and Guidelines: PET</vt:lpstr>
      <vt:lpstr>Forms of Inquiry: Outcomes</vt:lpstr>
      <vt:lpstr>Conclusion: Impact of research evidence on clinical practice</vt:lpstr>
      <vt:lpstr>References</vt:lpstr>
      <vt:lpstr>PowerPoint Presentation</vt:lpstr>
      <vt:lpstr>PowerPoint Presentation</vt:lpstr>
      <vt:lpstr>STOP-Bang Assessment tool</vt:lpstr>
      <vt:lpstr>The 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Inova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Inova</dc:creator>
  <cp:lastModifiedBy>Inova</cp:lastModifiedBy>
  <cp:revision>54</cp:revision>
  <dcterms:created xsi:type="dcterms:W3CDTF">2017-12-26T17:14:47Z</dcterms:created>
  <dcterms:modified xsi:type="dcterms:W3CDTF">2019-08-28T19:50:28Z</dcterms:modified>
</cp:coreProperties>
</file>