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5618" r:id="rId1"/>
  </p:sldMasterIdLst>
  <p:notesMasterIdLst>
    <p:notesMasterId r:id="rId23"/>
  </p:notesMasterIdLst>
  <p:sldIdLst>
    <p:sldId id="256" r:id="rId2"/>
    <p:sldId id="265" r:id="rId3"/>
    <p:sldId id="257" r:id="rId4"/>
    <p:sldId id="260" r:id="rId5"/>
    <p:sldId id="259" r:id="rId6"/>
    <p:sldId id="258" r:id="rId7"/>
    <p:sldId id="294" r:id="rId8"/>
    <p:sldId id="261" r:id="rId9"/>
    <p:sldId id="287" r:id="rId10"/>
    <p:sldId id="289" r:id="rId11"/>
    <p:sldId id="299" r:id="rId12"/>
    <p:sldId id="279" r:id="rId13"/>
    <p:sldId id="295" r:id="rId14"/>
    <p:sldId id="277" r:id="rId15"/>
    <p:sldId id="278" r:id="rId16"/>
    <p:sldId id="297" r:id="rId17"/>
    <p:sldId id="276" r:id="rId18"/>
    <p:sldId id="274" r:id="rId19"/>
    <p:sldId id="271" r:id="rId20"/>
    <p:sldId id="264" r:id="rId21"/>
    <p:sldId id="30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86" autoAdjust="0"/>
  </p:normalViewPr>
  <p:slideViewPr>
    <p:cSldViewPr snapToGrid="0">
      <p:cViewPr varScale="1">
        <p:scale>
          <a:sx n="105" d="100"/>
          <a:sy n="105" d="100"/>
        </p:scale>
        <p:origin x="834" y="102"/>
      </p:cViewPr>
      <p:guideLst>
        <p:guide orient="horz" pos="2160"/>
        <p:guide pos="3840"/>
      </p:guideLst>
    </p:cSldViewPr>
  </p:slideViewPr>
  <p:outlineViewPr>
    <p:cViewPr>
      <p:scale>
        <a:sx n="33" d="100"/>
        <a:sy n="33" d="100"/>
      </p:scale>
      <p:origin x="0" y="-145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6F4BF7-D6D1-4F35-B364-376A61CDE544}" type="datetimeFigureOut">
              <a:rPr lang="en-US" smtClean="0"/>
              <a:t>07/17/2019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857A58-4C40-4D11-8A58-95A3E865B456}" type="slidenum">
              <a:rPr lang="en-US" smtClean="0"/>
              <a:t>‹#›</a:t>
            </a:fld>
            <a:endParaRPr lang="en-US"/>
          </a:p>
        </p:txBody>
      </p:sp>
    </p:spTree>
    <p:extLst>
      <p:ext uri="{BB962C8B-B14F-4D97-AF65-F5344CB8AC3E}">
        <p14:creationId xmlns:p14="http://schemas.microsoft.com/office/powerpoint/2010/main" val="402365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If the patient can exercise to satisfactory workload mostly we consider exercise stress test. The end point of exercise stress test is to achieve the target heart rate which is 85% MPHR (220-age X 85%) or if patient develops any symptoms such as chest pain, shortness of breath, dizziness, significant hypertension, ST depression &gt;2 mm and ST elevation &gt;1 mm. </a:t>
            </a:r>
          </a:p>
          <a:p>
            <a:pPr marL="228600" indent="-228600">
              <a:buAutoNum type="arabicPeriod"/>
            </a:pPr>
            <a:r>
              <a:rPr lang="en-US" baseline="0" dirty="0" smtClean="0"/>
              <a:t>If the patient cannot exercise we prefer pharmacological stress test. (stress echo, MPI)</a:t>
            </a:r>
          </a:p>
          <a:p>
            <a:pPr marL="228600" indent="-228600">
              <a:buAutoNum type="arabicPeriod"/>
            </a:pPr>
            <a:r>
              <a:rPr lang="en-US" baseline="0" dirty="0" smtClean="0"/>
              <a:t>If the baseline EKG is abnormal for </a:t>
            </a:r>
            <a:r>
              <a:rPr lang="en-US" baseline="0" dirty="0" err="1" smtClean="0"/>
              <a:t>eg</a:t>
            </a:r>
            <a:r>
              <a:rPr lang="en-US" baseline="0" dirty="0" smtClean="0"/>
              <a:t>; LBBB, WPW, V paced, NSST changes, ST depressions at rest we prefer pharmacological stress test.</a:t>
            </a:r>
          </a:p>
          <a:p>
            <a:pPr marL="228600" indent="-228600">
              <a:buAutoNum type="arabicPeriod"/>
            </a:pPr>
            <a:r>
              <a:rPr lang="en-US" baseline="0" dirty="0" smtClean="0"/>
              <a:t>If the patient needs assessment of myocardial viability, we prefer pharmacological stress test.</a:t>
            </a:r>
          </a:p>
          <a:p>
            <a:pPr marL="228600" indent="-228600">
              <a:buAutoNum type="arabicPeriod"/>
            </a:pPr>
            <a:r>
              <a:rPr lang="en-US" baseline="0" dirty="0" smtClean="0"/>
              <a:t>System considerations includes, if patient require a stress test with imaging modalities may not have access to all imaging modalities. Patients or lab has time constraints which that may favor one test over the other. Patients may have a desire or need to avoid radiation exposure.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7857A58-4C40-4D11-8A58-95A3E865B456}" type="slidenum">
              <a:rPr lang="en-US" smtClean="0"/>
              <a:t>8</a:t>
            </a:fld>
            <a:endParaRPr lang="en-US"/>
          </a:p>
        </p:txBody>
      </p:sp>
    </p:spTree>
    <p:extLst>
      <p:ext uri="{BB962C8B-B14F-4D97-AF65-F5344CB8AC3E}">
        <p14:creationId xmlns:p14="http://schemas.microsoft.com/office/powerpoint/2010/main" val="1251634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A58-4C40-4D11-8A58-95A3E865B456}" type="slidenum">
              <a:rPr lang="en-US" smtClean="0"/>
              <a:t>11</a:t>
            </a:fld>
            <a:endParaRPr lang="en-US"/>
          </a:p>
        </p:txBody>
      </p:sp>
    </p:spTree>
    <p:extLst>
      <p:ext uri="{BB962C8B-B14F-4D97-AF65-F5344CB8AC3E}">
        <p14:creationId xmlns:p14="http://schemas.microsoft.com/office/powerpoint/2010/main" val="2179845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8A87A34-81AB-432B-8DAE-1953F412C126}" type="datetimeFigureOut">
              <a:rPr lang="en-US" smtClean="0"/>
              <a:t>07/17/2019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177918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07/17/2019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31548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07/17/2019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99193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07/17/2019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49132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07/17/2019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28793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07/17/2019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35761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07/17/2019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63776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8A87A34-81AB-432B-8DAE-1953F412C126}" type="datetimeFigureOut">
              <a:rPr lang="en-US" smtClean="0"/>
              <a:pPr/>
              <a:t>07/17/2019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20950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8A87A34-81AB-432B-8DAE-1953F412C126}" type="datetimeFigureOut">
              <a:rPr lang="en-US" smtClean="0"/>
              <a:pPr/>
              <a:t>07/17/2019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1504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07/17/2019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26130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07/17/2019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5001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07/17/2019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5745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07/17/2019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7396185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07/17/2019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6855722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07/17/2019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470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07/17/2019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482606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07/17/2019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6593163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07/17/2019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23871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8A87A34-81AB-432B-8DAE-1953F412C126}" type="datetimeFigureOut">
              <a:rPr lang="en-US" smtClean="0"/>
              <a:pPr/>
              <a:t>07/17/2019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89903586"/>
      </p:ext>
    </p:extLst>
  </p:cSld>
  <p:clrMap bg1="lt1" tx1="dk1" bg2="lt2" tx2="dk2" accent1="accent1" accent2="accent2" accent3="accent3" accent4="accent4" accent5="accent5" accent6="accent6" hlink="hlink" folHlink="folHlink"/>
  <p:sldLayoutIdLst>
    <p:sldLayoutId id="2147485619" r:id="rId1"/>
    <p:sldLayoutId id="2147485620" r:id="rId2"/>
    <p:sldLayoutId id="2147485621" r:id="rId3"/>
    <p:sldLayoutId id="2147485622" r:id="rId4"/>
    <p:sldLayoutId id="2147485623" r:id="rId5"/>
    <p:sldLayoutId id="2147485624" r:id="rId6"/>
    <p:sldLayoutId id="2147485625" r:id="rId7"/>
    <p:sldLayoutId id="2147485626" r:id="rId8"/>
    <p:sldLayoutId id="2147485627" r:id="rId9"/>
    <p:sldLayoutId id="2147485628" r:id="rId10"/>
    <p:sldLayoutId id="2147485629" r:id="rId11"/>
    <p:sldLayoutId id="2147485630" r:id="rId12"/>
    <p:sldLayoutId id="2147485631" r:id="rId13"/>
    <p:sldLayoutId id="2147485632" r:id="rId14"/>
    <p:sldLayoutId id="2147485633" r:id="rId15"/>
    <p:sldLayoutId id="2147485634" r:id="rId16"/>
    <p:sldLayoutId id="2147485635" r:id="rId17"/>
    <p:sldLayoutId id="2147485636"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4.xml"/><Relationship Id="rId5" Type="http://schemas.openxmlformats.org/officeDocument/2006/relationships/image" Target="../media/image5.emf"/><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0110" y="973777"/>
            <a:ext cx="9217890" cy="3256477"/>
          </a:xfrm>
        </p:spPr>
        <p:txBody>
          <a:bodyPr>
            <a:normAutofit/>
          </a:bodyPr>
          <a:lstStyle/>
          <a:p>
            <a:r>
              <a:rPr lang="en-US" dirty="0" smtClean="0"/>
              <a:t>Cardiac stress testing</a:t>
            </a:r>
            <a:br>
              <a:rPr lang="en-US" dirty="0" smtClean="0"/>
            </a:br>
            <a:r>
              <a:rPr lang="en-US" dirty="0"/>
              <a:t/>
            </a:r>
            <a:br>
              <a:rPr lang="en-US" dirty="0"/>
            </a:br>
            <a:endParaRPr lang="en-US" dirty="0"/>
          </a:p>
        </p:txBody>
      </p:sp>
      <p:sp>
        <p:nvSpPr>
          <p:cNvPr id="3" name="Subtitle 2"/>
          <p:cNvSpPr>
            <a:spLocks noGrp="1"/>
          </p:cNvSpPr>
          <p:nvPr>
            <p:ph type="subTitle" idx="1"/>
          </p:nvPr>
        </p:nvSpPr>
        <p:spPr>
          <a:xfrm>
            <a:off x="4156364" y="3602038"/>
            <a:ext cx="7278254" cy="1655762"/>
          </a:xfrm>
        </p:spPr>
        <p:txBody>
          <a:bodyPr>
            <a:normAutofit fontScale="92500"/>
          </a:bodyPr>
          <a:lstStyle/>
          <a:p>
            <a:endParaRPr lang="en-US" dirty="0" smtClean="0"/>
          </a:p>
          <a:p>
            <a:endParaRPr lang="en-US" dirty="0"/>
          </a:p>
          <a:p>
            <a:r>
              <a:rPr lang="en-US" sz="3200" dirty="0" smtClean="0"/>
              <a:t>Nisha Thekkedam, MS, AGACNP-BC</a:t>
            </a:r>
          </a:p>
          <a:p>
            <a:endParaRPr lang="en-US" dirty="0"/>
          </a:p>
        </p:txBody>
      </p:sp>
    </p:spTree>
    <p:extLst>
      <p:ext uri="{BB962C8B-B14F-4D97-AF65-F5344CB8AC3E}">
        <p14:creationId xmlns:p14="http://schemas.microsoft.com/office/powerpoint/2010/main" val="1302743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9738361" cy="1018032"/>
          </a:xfrm>
        </p:spPr>
        <p:txBody>
          <a:bodyPr>
            <a:noAutofit/>
          </a:bodyPr>
          <a:lstStyle/>
          <a:p>
            <a:r>
              <a:rPr lang="en-US" sz="3200" dirty="0" smtClean="0"/>
              <a:t>Treadmill exercise stress test- prognostic finding </a:t>
            </a:r>
            <a:endParaRPr lang="en-US" sz="3200" dirty="0"/>
          </a:p>
        </p:txBody>
      </p:sp>
      <p:sp>
        <p:nvSpPr>
          <p:cNvPr id="3" name="Text Placeholder 2"/>
          <p:cNvSpPr>
            <a:spLocks noGrp="1"/>
          </p:cNvSpPr>
          <p:nvPr>
            <p:ph type="body" sz="quarter" idx="13"/>
          </p:nvPr>
        </p:nvSpPr>
        <p:spPr>
          <a:xfrm>
            <a:off x="677332" y="2422566"/>
            <a:ext cx="9445076" cy="2104882"/>
          </a:xfrm>
        </p:spPr>
        <p:txBody>
          <a:bodyPr>
            <a:normAutofit fontScale="85000" lnSpcReduction="20000"/>
          </a:bodyPr>
          <a:lstStyle/>
          <a:p>
            <a:r>
              <a:rPr lang="en-US" dirty="0" smtClean="0">
                <a:solidFill>
                  <a:srgbClr val="FF0000"/>
                </a:solidFill>
              </a:rPr>
              <a:t>Duke treadmill score: </a:t>
            </a:r>
          </a:p>
          <a:p>
            <a:r>
              <a:rPr lang="en-US" dirty="0" smtClean="0">
                <a:solidFill>
                  <a:srgbClr val="FF0000"/>
                </a:solidFill>
              </a:rPr>
              <a:t>Exercise minutes – (ST deviation in mm X 5)- (angina index X </a:t>
            </a:r>
            <a:r>
              <a:rPr lang="en-US" dirty="0" smtClean="0">
                <a:solidFill>
                  <a:srgbClr val="FF0000"/>
                </a:solidFill>
              </a:rPr>
              <a:t>4)</a:t>
            </a:r>
            <a:endParaRPr lang="en-US" dirty="0" smtClean="0">
              <a:solidFill>
                <a:srgbClr val="FF0000"/>
              </a:solidFill>
            </a:endParaRPr>
          </a:p>
          <a:p>
            <a:r>
              <a:rPr lang="en-US" dirty="0" smtClean="0"/>
              <a:t>0 – None </a:t>
            </a:r>
          </a:p>
          <a:p>
            <a:r>
              <a:rPr lang="en-US" dirty="0" smtClean="0"/>
              <a:t>1- non-limiting chest pain </a:t>
            </a:r>
          </a:p>
          <a:p>
            <a:r>
              <a:rPr lang="en-US" dirty="0" smtClean="0"/>
              <a:t>2- limiting chest pain  </a:t>
            </a:r>
            <a:endParaRPr lang="en-US" dirty="0"/>
          </a:p>
        </p:txBody>
      </p:sp>
      <p:sp>
        <p:nvSpPr>
          <p:cNvPr id="4" name="Text Placeholder 3"/>
          <p:cNvSpPr>
            <a:spLocks noGrp="1"/>
          </p:cNvSpPr>
          <p:nvPr>
            <p:ph type="body" idx="1"/>
          </p:nvPr>
        </p:nvSpPr>
        <p:spPr>
          <a:xfrm>
            <a:off x="1484311" y="4812145"/>
            <a:ext cx="10018713" cy="1607127"/>
          </a:xfrm>
        </p:spPr>
        <p:txBody>
          <a:bodyPr>
            <a:normAutofit/>
          </a:bodyPr>
          <a:lstStyle/>
          <a:p>
            <a:r>
              <a:rPr lang="en-US" dirty="0" smtClean="0">
                <a:solidFill>
                  <a:schemeClr val="tx1"/>
                </a:solidFill>
              </a:rPr>
              <a:t>Score             &lt;11            high risk                        5 year survival rate 75%</a:t>
            </a:r>
          </a:p>
          <a:p>
            <a:r>
              <a:rPr lang="en-US" dirty="0" smtClean="0">
                <a:solidFill>
                  <a:schemeClr val="tx1"/>
                </a:solidFill>
              </a:rPr>
              <a:t>Score            -10 to 4      moderate risk              5 year survival rate   75-95%</a:t>
            </a:r>
          </a:p>
          <a:p>
            <a:r>
              <a:rPr lang="en-US" dirty="0" smtClean="0">
                <a:solidFill>
                  <a:schemeClr val="tx1"/>
                </a:solidFill>
              </a:rPr>
              <a:t>Score             </a:t>
            </a:r>
            <a:r>
              <a:rPr lang="en-US" b="1" dirty="0" smtClean="0">
                <a:solidFill>
                  <a:schemeClr val="tx1"/>
                </a:solidFill>
                <a:latin typeface="Calibri" panose="020F0502020204030204" pitchFamily="34" charset="0"/>
              </a:rPr>
              <a:t>≥</a:t>
            </a:r>
            <a:r>
              <a:rPr lang="en-US" b="1" dirty="0">
                <a:solidFill>
                  <a:schemeClr val="tx1"/>
                </a:solidFill>
                <a:latin typeface="Calibri" panose="020F0502020204030204" pitchFamily="34" charset="0"/>
              </a:rPr>
              <a:t>+5 </a:t>
            </a:r>
            <a:r>
              <a:rPr lang="en-US" b="1" dirty="0" smtClean="0">
                <a:solidFill>
                  <a:schemeClr val="tx1"/>
                </a:solidFill>
                <a:latin typeface="Calibri" panose="020F0502020204030204" pitchFamily="34" charset="0"/>
              </a:rPr>
              <a:t>             </a:t>
            </a:r>
            <a:r>
              <a:rPr lang="en-US" dirty="0" smtClean="0">
                <a:solidFill>
                  <a:schemeClr val="tx1"/>
                </a:solidFill>
                <a:latin typeface="Calibri" panose="020F0502020204030204" pitchFamily="34" charset="0"/>
              </a:rPr>
              <a:t>low risk                                 5 year survival rate 97%</a:t>
            </a:r>
            <a:endParaRPr lang="en-US" dirty="0">
              <a:solidFill>
                <a:schemeClr val="tx1"/>
              </a:solidFill>
            </a:endParaRPr>
          </a:p>
        </p:txBody>
      </p:sp>
    </p:spTree>
    <p:extLst>
      <p:ext uri="{BB962C8B-B14F-4D97-AF65-F5344CB8AC3E}">
        <p14:creationId xmlns:p14="http://schemas.microsoft.com/office/powerpoint/2010/main" val="3392943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563419"/>
            <a:ext cx="9984101" cy="1699490"/>
          </a:xfrm>
        </p:spPr>
        <p:txBody>
          <a:bodyPr/>
          <a:lstStyle/>
          <a:p>
            <a:pPr algn="ctr"/>
            <a:r>
              <a:rPr lang="en-US" dirty="0" smtClean="0"/>
              <a:t>Absolute and relative Contraindications </a:t>
            </a:r>
            <a:endParaRPr lang="en-US" dirty="0"/>
          </a:p>
        </p:txBody>
      </p:sp>
      <p:sp>
        <p:nvSpPr>
          <p:cNvPr id="4" name="Content Placeholder 3"/>
          <p:cNvSpPr>
            <a:spLocks noGrp="1"/>
          </p:cNvSpPr>
          <p:nvPr>
            <p:ph sz="half" idx="2"/>
          </p:nvPr>
        </p:nvSpPr>
        <p:spPr>
          <a:xfrm>
            <a:off x="1154954" y="2382982"/>
            <a:ext cx="4825158" cy="3636819"/>
          </a:xfrm>
        </p:spPr>
        <p:txBody>
          <a:bodyPr>
            <a:normAutofit/>
          </a:bodyPr>
          <a:lstStyle/>
          <a:p>
            <a:pPr lvl="0">
              <a:buClr>
                <a:srgbClr val="B31166"/>
              </a:buClr>
            </a:pPr>
            <a:r>
              <a:rPr lang="en-US" dirty="0">
                <a:solidFill>
                  <a:prstClr val="black">
                    <a:lumMod val="75000"/>
                    <a:lumOff val="25000"/>
                  </a:prstClr>
                </a:solidFill>
                <a:latin typeface="Calibri" panose="020F0502020204030204" pitchFamily="34" charset="0"/>
              </a:rPr>
              <a:t>Unstable angina </a:t>
            </a:r>
          </a:p>
          <a:p>
            <a:pPr lvl="0">
              <a:buClr>
                <a:srgbClr val="B31166"/>
              </a:buClr>
            </a:pPr>
            <a:r>
              <a:rPr lang="en-US" dirty="0">
                <a:solidFill>
                  <a:prstClr val="black">
                    <a:lumMod val="75000"/>
                    <a:lumOff val="25000"/>
                  </a:prstClr>
                </a:solidFill>
                <a:latin typeface="Calibri" panose="020F0502020204030204" pitchFamily="34" charset="0"/>
              </a:rPr>
              <a:t>Recent myocardial infarction (within 2-4 days)</a:t>
            </a:r>
          </a:p>
          <a:p>
            <a:pPr lvl="0">
              <a:buClr>
                <a:srgbClr val="B31166"/>
              </a:buClr>
            </a:pPr>
            <a:r>
              <a:rPr lang="en-US" dirty="0">
                <a:solidFill>
                  <a:prstClr val="black">
                    <a:lumMod val="75000"/>
                    <a:lumOff val="25000"/>
                  </a:prstClr>
                </a:solidFill>
                <a:latin typeface="Calibri" panose="020F0502020204030204" pitchFamily="34" charset="0"/>
              </a:rPr>
              <a:t>Uncontrolled and hemodynamically compromising arrhythmia </a:t>
            </a:r>
          </a:p>
          <a:p>
            <a:pPr lvl="0">
              <a:buClr>
                <a:srgbClr val="B31166"/>
              </a:buClr>
            </a:pPr>
            <a:r>
              <a:rPr lang="en-US" dirty="0">
                <a:solidFill>
                  <a:prstClr val="black">
                    <a:lumMod val="75000"/>
                    <a:lumOff val="25000"/>
                  </a:prstClr>
                </a:solidFill>
                <a:latin typeface="Calibri" panose="020F0502020204030204" pitchFamily="34" charset="0"/>
              </a:rPr>
              <a:t>Active endocarditis </a:t>
            </a:r>
          </a:p>
          <a:p>
            <a:pPr lvl="0">
              <a:buClr>
                <a:srgbClr val="B31166"/>
              </a:buClr>
            </a:pPr>
            <a:r>
              <a:rPr lang="en-US" dirty="0">
                <a:solidFill>
                  <a:prstClr val="black">
                    <a:lumMod val="75000"/>
                    <a:lumOff val="25000"/>
                  </a:prstClr>
                </a:solidFill>
                <a:latin typeface="Calibri" panose="020F0502020204030204" pitchFamily="34" charset="0"/>
              </a:rPr>
              <a:t>Severe and symptomatic aortic stenosis </a:t>
            </a:r>
          </a:p>
          <a:p>
            <a:pPr lvl="0">
              <a:buClr>
                <a:srgbClr val="B31166"/>
              </a:buClr>
            </a:pPr>
            <a:r>
              <a:rPr lang="en-US" dirty="0">
                <a:solidFill>
                  <a:prstClr val="black">
                    <a:lumMod val="75000"/>
                    <a:lumOff val="25000"/>
                  </a:prstClr>
                </a:solidFill>
                <a:latin typeface="Calibri" panose="020F0502020204030204" pitchFamily="34" charset="0"/>
              </a:rPr>
              <a:t>Decompensated heart failure </a:t>
            </a:r>
          </a:p>
          <a:p>
            <a:pPr lvl="0">
              <a:buClr>
                <a:srgbClr val="B31166"/>
              </a:buClr>
            </a:pPr>
            <a:r>
              <a:rPr lang="en-US" dirty="0">
                <a:solidFill>
                  <a:prstClr val="black">
                    <a:lumMod val="75000"/>
                    <a:lumOff val="25000"/>
                  </a:prstClr>
                </a:solidFill>
                <a:latin typeface="Calibri" panose="020F0502020204030204" pitchFamily="34" charset="0"/>
              </a:rPr>
              <a:t>Acute pulmonary embolism/deep vein thrombosis </a:t>
            </a:r>
          </a:p>
          <a:p>
            <a:endParaRPr lang="en-US" dirty="0"/>
          </a:p>
        </p:txBody>
      </p:sp>
      <p:sp>
        <p:nvSpPr>
          <p:cNvPr id="6" name="Content Placeholder 5"/>
          <p:cNvSpPr>
            <a:spLocks noGrp="1"/>
          </p:cNvSpPr>
          <p:nvPr>
            <p:ph sz="quarter" idx="4"/>
          </p:nvPr>
        </p:nvSpPr>
        <p:spPr>
          <a:xfrm>
            <a:off x="6208712" y="2382982"/>
            <a:ext cx="4825159" cy="3636819"/>
          </a:xfrm>
        </p:spPr>
        <p:txBody>
          <a:bodyPr>
            <a:normAutofit/>
          </a:bodyPr>
          <a:lstStyle/>
          <a:p>
            <a:pPr lvl="0">
              <a:buClr>
                <a:srgbClr val="B31166"/>
              </a:buClr>
            </a:pPr>
            <a:r>
              <a:rPr lang="en-US" dirty="0">
                <a:solidFill>
                  <a:prstClr val="black">
                    <a:lumMod val="75000"/>
                    <a:lumOff val="25000"/>
                  </a:prstClr>
                </a:solidFill>
                <a:latin typeface="Calibri" panose="020F0502020204030204" pitchFamily="34" charset="0"/>
              </a:rPr>
              <a:t>Acute myocarditis and/or pericarditis </a:t>
            </a:r>
          </a:p>
          <a:p>
            <a:pPr lvl="0">
              <a:buClr>
                <a:srgbClr val="B31166"/>
              </a:buClr>
            </a:pPr>
            <a:r>
              <a:rPr lang="en-US" dirty="0">
                <a:solidFill>
                  <a:prstClr val="black">
                    <a:lumMod val="75000"/>
                    <a:lumOff val="25000"/>
                  </a:prstClr>
                </a:solidFill>
                <a:latin typeface="Calibri" panose="020F0502020204030204" pitchFamily="34" charset="0"/>
              </a:rPr>
              <a:t>Active Aortic dissection </a:t>
            </a:r>
          </a:p>
          <a:p>
            <a:pPr lvl="0">
              <a:buClr>
                <a:srgbClr val="B31166"/>
              </a:buClr>
            </a:pPr>
            <a:r>
              <a:rPr lang="en-US" dirty="0">
                <a:solidFill>
                  <a:prstClr val="black">
                    <a:lumMod val="75000"/>
                    <a:lumOff val="25000"/>
                  </a:prstClr>
                </a:solidFill>
                <a:latin typeface="Calibri" panose="020F0502020204030204" pitchFamily="34" charset="0"/>
              </a:rPr>
              <a:t>Physical disability that compromises patients</a:t>
            </a:r>
          </a:p>
          <a:p>
            <a:pPr lvl="0">
              <a:buClr>
                <a:srgbClr val="B31166"/>
              </a:buClr>
            </a:pPr>
            <a:r>
              <a:rPr lang="en-US" dirty="0">
                <a:solidFill>
                  <a:prstClr val="black">
                    <a:lumMod val="75000"/>
                    <a:lumOff val="25000"/>
                  </a:prstClr>
                </a:solidFill>
                <a:latin typeface="Calibri" panose="020F0502020204030204" pitchFamily="34" charset="0"/>
              </a:rPr>
              <a:t>HCOM with severe resting gradient</a:t>
            </a:r>
          </a:p>
          <a:p>
            <a:pPr lvl="0">
              <a:buClr>
                <a:srgbClr val="B31166"/>
              </a:buClr>
            </a:pPr>
            <a:r>
              <a:rPr lang="en-US" dirty="0">
                <a:solidFill>
                  <a:prstClr val="black">
                    <a:lumMod val="75000"/>
                    <a:lumOff val="25000"/>
                  </a:prstClr>
                </a:solidFill>
                <a:latin typeface="Calibri" panose="020F0502020204030204" pitchFamily="34" charset="0"/>
              </a:rPr>
              <a:t>Recent CVA</a:t>
            </a:r>
          </a:p>
          <a:p>
            <a:pPr lvl="0">
              <a:buClr>
                <a:srgbClr val="B31166"/>
              </a:buClr>
            </a:pPr>
            <a:r>
              <a:rPr lang="en-US" dirty="0">
                <a:solidFill>
                  <a:prstClr val="black">
                    <a:lumMod val="75000"/>
                    <a:lumOff val="25000"/>
                  </a:prstClr>
                </a:solidFill>
                <a:latin typeface="Calibri" panose="020F0502020204030204" pitchFamily="34" charset="0"/>
              </a:rPr>
              <a:t>Significant hypertension &gt;220/110 mmHg</a:t>
            </a:r>
          </a:p>
          <a:p>
            <a:pPr lvl="0">
              <a:buClr>
                <a:srgbClr val="B31166"/>
              </a:buClr>
            </a:pPr>
            <a:endParaRPr lang="en-US" dirty="0">
              <a:solidFill>
                <a:prstClr val="black">
                  <a:lumMod val="75000"/>
                  <a:lumOff val="25000"/>
                </a:prstClr>
              </a:solidFill>
            </a:endParaRPr>
          </a:p>
          <a:p>
            <a:endParaRPr lang="en-US" dirty="0"/>
          </a:p>
        </p:txBody>
      </p:sp>
    </p:spTree>
    <p:extLst>
      <p:ext uri="{BB962C8B-B14F-4D97-AF65-F5344CB8AC3E}">
        <p14:creationId xmlns:p14="http://schemas.microsoft.com/office/powerpoint/2010/main" val="2364533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64358"/>
          </a:xfrm>
        </p:spPr>
        <p:txBody>
          <a:bodyPr>
            <a:normAutofit/>
          </a:bodyPr>
          <a:lstStyle/>
          <a:p>
            <a:pPr algn="ctr"/>
            <a:r>
              <a:rPr lang="en-US" dirty="0" smtClean="0"/>
              <a:t>Stress echocardiography </a:t>
            </a:r>
            <a:endParaRPr lang="en-US" dirty="0"/>
          </a:p>
        </p:txBody>
      </p:sp>
      <p:sp>
        <p:nvSpPr>
          <p:cNvPr id="3" name="Content Placeholder 2"/>
          <p:cNvSpPr>
            <a:spLocks noGrp="1"/>
          </p:cNvSpPr>
          <p:nvPr>
            <p:ph idx="1"/>
          </p:nvPr>
        </p:nvSpPr>
        <p:spPr>
          <a:xfrm>
            <a:off x="1141412" y="2011680"/>
            <a:ext cx="10306876" cy="4552893"/>
          </a:xfrm>
        </p:spPr>
        <p:txBody>
          <a:bodyPr>
            <a:normAutofit/>
          </a:bodyPr>
          <a:lstStyle/>
          <a:p>
            <a:pPr marL="0" indent="0">
              <a:buNone/>
            </a:pPr>
            <a:endParaRPr lang="en-US" dirty="0"/>
          </a:p>
          <a:p>
            <a:r>
              <a:rPr lang="en-US" sz="2400" dirty="0" smtClean="0"/>
              <a:t>The basic concept is the detection of ischemia through the development of new regional wall motion abnormalities or worsening of preexisting regional wall motion abnormalities. </a:t>
            </a:r>
          </a:p>
          <a:p>
            <a:r>
              <a:rPr lang="en-US" sz="2200" dirty="0" smtClean="0">
                <a:solidFill>
                  <a:prstClr val="black">
                    <a:lumMod val="75000"/>
                    <a:lumOff val="25000"/>
                  </a:prstClr>
                </a:solidFill>
              </a:rPr>
              <a:t>Dobutamine </a:t>
            </a:r>
            <a:r>
              <a:rPr lang="en-US" sz="2200" dirty="0">
                <a:solidFill>
                  <a:prstClr val="black">
                    <a:lumMod val="75000"/>
                    <a:lumOff val="25000"/>
                  </a:prstClr>
                </a:solidFill>
              </a:rPr>
              <a:t>is the preferred pharmacologic agent for stress </a:t>
            </a:r>
            <a:r>
              <a:rPr lang="en-US" sz="2200" dirty="0" smtClean="0">
                <a:solidFill>
                  <a:prstClr val="black">
                    <a:lumMod val="75000"/>
                    <a:lumOff val="25000"/>
                  </a:prstClr>
                </a:solidFill>
              </a:rPr>
              <a:t>echocardiography. This is </a:t>
            </a:r>
            <a:r>
              <a:rPr lang="en-US" sz="2200" dirty="0">
                <a:solidFill>
                  <a:prstClr val="black">
                    <a:lumMod val="75000"/>
                    <a:lumOff val="25000"/>
                  </a:prstClr>
                </a:solidFill>
              </a:rPr>
              <a:t>a synthetic catecholamine that stimulates beta 1 adrenergic receptors with the effect of increasing the heart rate (chronotropic effect) and myocardial contractility (inotropic effect). </a:t>
            </a:r>
          </a:p>
          <a:p>
            <a:endParaRPr lang="en-US" sz="2400" dirty="0" smtClean="0"/>
          </a:p>
        </p:txBody>
      </p:sp>
    </p:spTree>
    <p:extLst>
      <p:ext uri="{BB962C8B-B14F-4D97-AF65-F5344CB8AC3E}">
        <p14:creationId xmlns:p14="http://schemas.microsoft.com/office/powerpoint/2010/main" val="4049926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echocardiography </a:t>
            </a:r>
            <a:endParaRPr lang="en-US" dirty="0"/>
          </a:p>
        </p:txBody>
      </p:sp>
      <p:sp>
        <p:nvSpPr>
          <p:cNvPr id="3" name="Content Placeholder 2"/>
          <p:cNvSpPr>
            <a:spLocks noGrp="1"/>
          </p:cNvSpPr>
          <p:nvPr>
            <p:ph idx="1"/>
          </p:nvPr>
        </p:nvSpPr>
        <p:spPr>
          <a:xfrm>
            <a:off x="677334" y="2484582"/>
            <a:ext cx="9509082" cy="3556780"/>
          </a:xfrm>
        </p:spPr>
        <p:txBody>
          <a:bodyPr>
            <a:normAutofit/>
          </a:bodyPr>
          <a:lstStyle/>
          <a:p>
            <a:r>
              <a:rPr lang="en-US" dirty="0" smtClean="0"/>
              <a:t>Endpoint: heart rate, blood pressure, exercise capacity, </a:t>
            </a:r>
          </a:p>
          <a:p>
            <a:pPr marL="0" indent="0">
              <a:buNone/>
            </a:pPr>
            <a:r>
              <a:rPr lang="en-US" dirty="0"/>
              <a:t> </a:t>
            </a:r>
            <a:r>
              <a:rPr lang="en-US" dirty="0" smtClean="0"/>
              <a:t>     </a:t>
            </a:r>
            <a:r>
              <a:rPr lang="en-US" dirty="0" smtClean="0"/>
              <a:t>symptoms </a:t>
            </a:r>
            <a:r>
              <a:rPr lang="en-US" dirty="0" smtClean="0"/>
              <a:t>or EKG changes</a:t>
            </a:r>
          </a:p>
          <a:p>
            <a:r>
              <a:rPr lang="en-US" dirty="0" smtClean="0"/>
              <a:t>Target heart rate:  220 – HR X 0.85</a:t>
            </a:r>
          </a:p>
          <a:p>
            <a:r>
              <a:rPr lang="en-US" dirty="0" smtClean="0"/>
              <a:t>Protocols: Bruce or dobutamine </a:t>
            </a:r>
          </a:p>
          <a:p>
            <a:pPr>
              <a:buFont typeface="Wingdings" panose="05000000000000000000" pitchFamily="2" charset="2"/>
              <a:buChar char="v"/>
            </a:pPr>
            <a:r>
              <a:rPr lang="en-US" dirty="0" smtClean="0"/>
              <a:t>Baseline echo images </a:t>
            </a:r>
          </a:p>
          <a:p>
            <a:pPr>
              <a:buFont typeface="Wingdings" panose="05000000000000000000" pitchFamily="2" charset="2"/>
              <a:buChar char="v"/>
            </a:pPr>
            <a:r>
              <a:rPr lang="en-US" dirty="0" smtClean="0"/>
              <a:t>Exercise or dobutamine (titration from 10 mcg/kg/min to 40 mcg/kg/min) + atropine (0.25 X 4 doses as needed to achieve target HR) </a:t>
            </a:r>
          </a:p>
          <a:p>
            <a:pPr>
              <a:buFont typeface="Wingdings" panose="05000000000000000000" pitchFamily="2" charset="2"/>
              <a:buChar char="v"/>
            </a:pPr>
            <a:r>
              <a:rPr lang="en-US" dirty="0" smtClean="0"/>
              <a:t>With dobutamine low dose images</a:t>
            </a:r>
          </a:p>
          <a:p>
            <a:pPr>
              <a:buFont typeface="Wingdings" panose="05000000000000000000" pitchFamily="2" charset="2"/>
              <a:buChar char="v"/>
            </a:pPr>
            <a:r>
              <a:rPr lang="en-US" dirty="0" smtClean="0"/>
              <a:t>Peak images. </a:t>
            </a:r>
            <a:endParaRPr lang="en-US" dirty="0"/>
          </a:p>
        </p:txBody>
      </p:sp>
      <p:pic>
        <p:nvPicPr>
          <p:cNvPr id="4" name="Picture 3"/>
          <p:cNvPicPr>
            <a:picLocks noChangeAspect="1"/>
          </p:cNvPicPr>
          <p:nvPr/>
        </p:nvPicPr>
        <p:blipFill>
          <a:blip r:embed="rId2"/>
          <a:stretch>
            <a:fillRect/>
          </a:stretch>
        </p:blipFill>
        <p:spPr>
          <a:xfrm>
            <a:off x="7854696" y="0"/>
            <a:ext cx="4337304" cy="3273552"/>
          </a:xfrm>
          <a:prstGeom prst="rect">
            <a:avLst/>
          </a:prstGeom>
        </p:spPr>
      </p:pic>
    </p:spTree>
    <p:extLst>
      <p:ext uri="{BB962C8B-B14F-4D97-AF65-F5344CB8AC3E}">
        <p14:creationId xmlns:p14="http://schemas.microsoft.com/office/powerpoint/2010/main" val="3281969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2203704"/>
          </a:xfrm>
        </p:spPr>
        <p:txBody>
          <a:bodyPr/>
          <a:lstStyle/>
          <a:p>
            <a:pPr algn="ctr"/>
            <a:r>
              <a:rPr lang="en-US" dirty="0" smtClean="0"/>
              <a:t>Dobutamine stress test </a:t>
            </a:r>
            <a:endParaRPr lang="en-US" dirty="0"/>
          </a:p>
        </p:txBody>
      </p:sp>
      <p:sp>
        <p:nvSpPr>
          <p:cNvPr id="3" name="Content Placeholder 2"/>
          <p:cNvSpPr>
            <a:spLocks noGrp="1"/>
          </p:cNvSpPr>
          <p:nvPr>
            <p:ph idx="1"/>
          </p:nvPr>
        </p:nvSpPr>
        <p:spPr>
          <a:xfrm>
            <a:off x="423082" y="2484581"/>
            <a:ext cx="11464118" cy="3925455"/>
          </a:xfrm>
        </p:spPr>
        <p:txBody>
          <a:bodyPr>
            <a:noAutofit/>
          </a:bodyPr>
          <a:lstStyle/>
          <a:p>
            <a:pPr marL="0" indent="0">
              <a:buNone/>
            </a:pPr>
            <a:r>
              <a:rPr lang="en-US" sz="2000" b="1" dirty="0" smtClean="0"/>
              <a:t>Contraindications</a:t>
            </a:r>
          </a:p>
          <a:p>
            <a:r>
              <a:rPr lang="en-US" sz="2000" dirty="0" smtClean="0"/>
              <a:t>Sustained or frequent ventricular arrhythmia and atrial fibrillation with RVR</a:t>
            </a:r>
          </a:p>
          <a:p>
            <a:r>
              <a:rPr lang="en-US" sz="2000" dirty="0" smtClean="0"/>
              <a:t>Recent MI or unstable angina </a:t>
            </a:r>
          </a:p>
          <a:p>
            <a:r>
              <a:rPr lang="en-US" sz="2000" dirty="0" smtClean="0"/>
              <a:t>Hemodynamically significant LVOT</a:t>
            </a:r>
          </a:p>
          <a:p>
            <a:r>
              <a:rPr lang="en-US" sz="2000" dirty="0" smtClean="0"/>
              <a:t>Aortic dissection </a:t>
            </a:r>
          </a:p>
          <a:p>
            <a:r>
              <a:rPr lang="en-US" sz="2000" dirty="0" smtClean="0"/>
              <a:t>Moderate to severe hypertension (resting SBP&gt;180)</a:t>
            </a:r>
          </a:p>
          <a:p>
            <a:pPr marL="0" indent="0">
              <a:buNone/>
            </a:pPr>
            <a:endParaRPr lang="en-US" sz="2000" dirty="0" smtClean="0"/>
          </a:p>
        </p:txBody>
      </p:sp>
    </p:spTree>
    <p:extLst>
      <p:ext uri="{BB962C8B-B14F-4D97-AF65-F5344CB8AC3E}">
        <p14:creationId xmlns:p14="http://schemas.microsoft.com/office/powerpoint/2010/main" val="851852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55427"/>
          </a:xfrm>
        </p:spPr>
        <p:txBody>
          <a:bodyPr/>
          <a:lstStyle/>
          <a:p>
            <a:pPr algn="ctr"/>
            <a:r>
              <a:rPr lang="en-US" dirty="0" smtClean="0"/>
              <a:t>Nuclear stress test </a:t>
            </a:r>
            <a:endParaRPr lang="en-US" dirty="0"/>
          </a:p>
        </p:txBody>
      </p:sp>
      <p:sp>
        <p:nvSpPr>
          <p:cNvPr id="3" name="Content Placeholder 2"/>
          <p:cNvSpPr>
            <a:spLocks noGrp="1"/>
          </p:cNvSpPr>
          <p:nvPr>
            <p:ph idx="1"/>
          </p:nvPr>
        </p:nvSpPr>
        <p:spPr>
          <a:xfrm>
            <a:off x="677334" y="1976581"/>
            <a:ext cx="9440443" cy="4465161"/>
          </a:xfrm>
        </p:spPr>
        <p:txBody>
          <a:bodyPr>
            <a:normAutofit lnSpcReduction="10000"/>
          </a:bodyPr>
          <a:lstStyle/>
          <a:p>
            <a:endParaRPr lang="en-US" sz="2400" dirty="0" smtClean="0"/>
          </a:p>
          <a:p>
            <a:r>
              <a:rPr lang="en-US" sz="2400" dirty="0" smtClean="0"/>
              <a:t>The basic concept  of stress radionuclide MPI is the visual assessment of relative myocardial blood flow or perfusion (via the radioactive tracer) between the resting and stressed states.</a:t>
            </a:r>
          </a:p>
          <a:p>
            <a:pPr marL="0" indent="0">
              <a:buNone/>
            </a:pPr>
            <a:r>
              <a:rPr lang="en-US" sz="2400" dirty="0" smtClean="0"/>
              <a:t> </a:t>
            </a:r>
          </a:p>
          <a:p>
            <a:r>
              <a:rPr lang="en-US" sz="2400" dirty="0" smtClean="0"/>
              <a:t>Myocardial segments that demonstrates preserved myocardial perfusion at rest but decreased during stress considered to be indicative of ischemia where as matched reduction in perfusion between the rest and stress is suggestive of a myocardial infarction. </a:t>
            </a:r>
          </a:p>
        </p:txBody>
      </p:sp>
    </p:spTree>
    <p:extLst>
      <p:ext uri="{BB962C8B-B14F-4D97-AF65-F5344CB8AC3E}">
        <p14:creationId xmlns:p14="http://schemas.microsoft.com/office/powerpoint/2010/main" val="4272050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6706" y="1163782"/>
            <a:ext cx="2566638" cy="1780120"/>
          </a:xfrm>
          <a:prstGeom prst="rect">
            <a:avLst/>
          </a:prstGeom>
        </p:spPr>
      </p:pic>
      <p:pic>
        <p:nvPicPr>
          <p:cNvPr id="5" name="Picture 4"/>
          <p:cNvPicPr>
            <a:picLocks noChangeAspect="1"/>
          </p:cNvPicPr>
          <p:nvPr/>
        </p:nvPicPr>
        <p:blipFill>
          <a:blip r:embed="rId3"/>
          <a:stretch>
            <a:fillRect/>
          </a:stretch>
        </p:blipFill>
        <p:spPr>
          <a:xfrm>
            <a:off x="4638493" y="1163782"/>
            <a:ext cx="2517866" cy="1761830"/>
          </a:xfrm>
          <a:prstGeom prst="rect">
            <a:avLst/>
          </a:prstGeom>
        </p:spPr>
      </p:pic>
      <p:sp>
        <p:nvSpPr>
          <p:cNvPr id="2" name="Title 1"/>
          <p:cNvSpPr>
            <a:spLocks noGrp="1"/>
          </p:cNvSpPr>
          <p:nvPr>
            <p:ph type="title"/>
          </p:nvPr>
        </p:nvSpPr>
        <p:spPr>
          <a:xfrm>
            <a:off x="686706" y="440624"/>
            <a:ext cx="8596668" cy="576386"/>
          </a:xfrm>
        </p:spPr>
        <p:txBody>
          <a:bodyPr/>
          <a:lstStyle/>
          <a:p>
            <a:pPr algn="ctr"/>
            <a:r>
              <a:rPr lang="en-US" dirty="0" smtClean="0"/>
              <a:t>Nuclear stress test </a:t>
            </a:r>
            <a:endParaRPr lang="en-US" dirty="0"/>
          </a:p>
        </p:txBody>
      </p:sp>
      <p:sp>
        <p:nvSpPr>
          <p:cNvPr id="3" name="Content Placeholder 2"/>
          <p:cNvSpPr>
            <a:spLocks noGrp="1"/>
          </p:cNvSpPr>
          <p:nvPr>
            <p:ph idx="1"/>
          </p:nvPr>
        </p:nvSpPr>
        <p:spPr>
          <a:xfrm>
            <a:off x="677334" y="3072384"/>
            <a:ext cx="8596668" cy="2968978"/>
          </a:xfrm>
        </p:spPr>
        <p:txBody>
          <a:bodyPr>
            <a:normAutofit lnSpcReduction="10000"/>
          </a:bodyPr>
          <a:lstStyle/>
          <a:p>
            <a:r>
              <a:rPr lang="en-US" dirty="0" smtClean="0"/>
              <a:t>Endpoint: HR, BP, exercise capacity, EKG and symptoms</a:t>
            </a:r>
          </a:p>
          <a:p>
            <a:r>
              <a:rPr lang="en-US" dirty="0" smtClean="0"/>
              <a:t>Target HR: 220-age X 0.85</a:t>
            </a:r>
          </a:p>
          <a:p>
            <a:r>
              <a:rPr lang="en-US" dirty="0" smtClean="0"/>
              <a:t>Protocols: Bruce or vasodilator </a:t>
            </a:r>
          </a:p>
          <a:p>
            <a:r>
              <a:rPr lang="en-US" dirty="0" smtClean="0"/>
              <a:t>Patient will undergo scanning first </a:t>
            </a:r>
          </a:p>
          <a:p>
            <a:r>
              <a:rPr lang="en-US" dirty="0" smtClean="0"/>
              <a:t>When patient achieves THR isotopes are injected</a:t>
            </a:r>
          </a:p>
          <a:p>
            <a:r>
              <a:rPr lang="en-US" dirty="0" smtClean="0"/>
              <a:t>If patient’s cannot exercise/abnormal EKG then vasodilators (adenosine/</a:t>
            </a:r>
            <a:r>
              <a:rPr lang="en-US" dirty="0" err="1" smtClean="0"/>
              <a:t>regadenosene</a:t>
            </a:r>
            <a:r>
              <a:rPr lang="en-US" dirty="0" smtClean="0"/>
              <a:t>) are injected followed by isotope</a:t>
            </a:r>
          </a:p>
          <a:p>
            <a:r>
              <a:rPr lang="en-US" dirty="0" smtClean="0"/>
              <a:t>After the stress portion, patient will undergo scanning again. </a:t>
            </a:r>
            <a:endParaRPr lang="en-US" dirty="0"/>
          </a:p>
        </p:txBody>
      </p:sp>
      <p:pic>
        <p:nvPicPr>
          <p:cNvPr id="6" name="Picture 5"/>
          <p:cNvPicPr>
            <a:picLocks noChangeAspect="1"/>
          </p:cNvPicPr>
          <p:nvPr/>
        </p:nvPicPr>
        <p:blipFill>
          <a:blip r:embed="rId2"/>
          <a:stretch>
            <a:fillRect/>
          </a:stretch>
        </p:blipFill>
        <p:spPr>
          <a:xfrm>
            <a:off x="8683258" y="1293091"/>
            <a:ext cx="2566638" cy="1594464"/>
          </a:xfrm>
          <a:prstGeom prst="rect">
            <a:avLst/>
          </a:prstGeom>
        </p:spPr>
      </p:pic>
      <p:sp>
        <p:nvSpPr>
          <p:cNvPr id="7" name="Right Arrow 6"/>
          <p:cNvSpPr/>
          <p:nvPr/>
        </p:nvSpPr>
        <p:spPr>
          <a:xfrm>
            <a:off x="3388920" y="172724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7495028" y="173528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126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Contraindications for MPI</a:t>
            </a:r>
            <a:endParaRPr lang="en-US" dirty="0"/>
          </a:p>
        </p:txBody>
      </p:sp>
      <p:sp>
        <p:nvSpPr>
          <p:cNvPr id="3" name="Content Placeholder 2"/>
          <p:cNvSpPr>
            <a:spLocks noGrp="1"/>
          </p:cNvSpPr>
          <p:nvPr>
            <p:ph idx="1"/>
          </p:nvPr>
        </p:nvSpPr>
        <p:spPr>
          <a:xfrm>
            <a:off x="677333" y="2576945"/>
            <a:ext cx="10923539" cy="3602182"/>
          </a:xfrm>
        </p:spPr>
        <p:txBody>
          <a:bodyPr>
            <a:normAutofit/>
          </a:bodyPr>
          <a:lstStyle/>
          <a:p>
            <a:r>
              <a:rPr lang="en-US" sz="2400" dirty="0" smtClean="0"/>
              <a:t>Bronchospastic airway disease</a:t>
            </a:r>
          </a:p>
          <a:p>
            <a:r>
              <a:rPr lang="en-US" sz="2400" dirty="0" smtClean="0"/>
              <a:t>Sinus node dysfunction </a:t>
            </a:r>
          </a:p>
          <a:p>
            <a:r>
              <a:rPr lang="en-US" sz="2400" dirty="0" smtClean="0"/>
              <a:t>Significant hypotension </a:t>
            </a:r>
          </a:p>
          <a:p>
            <a:r>
              <a:rPr lang="en-US" sz="2400" dirty="0" smtClean="0"/>
              <a:t>Unstable angina or ACS (increased risk of ischemic events is present with all stress modalities)</a:t>
            </a:r>
          </a:p>
          <a:p>
            <a:r>
              <a:rPr lang="en-US" sz="2400" dirty="0" smtClean="0"/>
              <a:t>Theophylline and caffeine should be withheld 48 and 12 hours prior to the procedures as these agents can decrease the effectiveness of vasodilators</a:t>
            </a:r>
            <a:r>
              <a:rPr lang="en-US" dirty="0" smtClean="0"/>
              <a:t>. </a:t>
            </a:r>
            <a:endParaRPr lang="en-US" dirty="0"/>
          </a:p>
        </p:txBody>
      </p:sp>
    </p:spTree>
    <p:extLst>
      <p:ext uri="{BB962C8B-B14F-4D97-AF65-F5344CB8AC3E}">
        <p14:creationId xmlns:p14="http://schemas.microsoft.com/office/powerpoint/2010/main" val="1292889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18744"/>
            <a:ext cx="8596668" cy="1320800"/>
          </a:xfrm>
        </p:spPr>
        <p:txBody>
          <a:bodyPr>
            <a:normAutofit/>
          </a:bodyPr>
          <a:lstStyle/>
          <a:p>
            <a:r>
              <a:rPr lang="en-US" dirty="0" smtClean="0"/>
              <a:t>Exceptions</a:t>
            </a:r>
            <a:br>
              <a:rPr lang="en-US" dirty="0" smtClean="0"/>
            </a:br>
            <a:endParaRPr lang="en-US" dirty="0"/>
          </a:p>
        </p:txBody>
      </p:sp>
      <p:sp>
        <p:nvSpPr>
          <p:cNvPr id="3" name="Content Placeholder 2"/>
          <p:cNvSpPr>
            <a:spLocks noGrp="1"/>
          </p:cNvSpPr>
          <p:nvPr>
            <p:ph idx="1"/>
          </p:nvPr>
        </p:nvSpPr>
        <p:spPr>
          <a:xfrm>
            <a:off x="677333" y="3054096"/>
            <a:ext cx="10923539" cy="3273552"/>
          </a:xfrm>
        </p:spPr>
        <p:txBody>
          <a:bodyPr>
            <a:normAutofit/>
          </a:bodyPr>
          <a:lstStyle/>
          <a:p>
            <a:r>
              <a:rPr lang="en-US" sz="2400" dirty="0" smtClean="0"/>
              <a:t>Baseline LBBB may undergo exercise stress test along with imaging, but preferably MPI if patients has baseline asynchronous left ventricular contraction. </a:t>
            </a:r>
            <a:endParaRPr lang="en-US" sz="2400" dirty="0" smtClean="0"/>
          </a:p>
          <a:p>
            <a:pPr marL="0" indent="0">
              <a:buNone/>
            </a:pPr>
            <a:endParaRPr lang="en-US" sz="2400" dirty="0" smtClean="0"/>
          </a:p>
          <a:p>
            <a:r>
              <a:rPr lang="en-US" sz="2400" dirty="0" smtClean="0"/>
              <a:t>For markedly obese patients, may limit interpretation of both stress echo and MPI. </a:t>
            </a:r>
            <a:endParaRPr lang="en-US" sz="2400" dirty="0"/>
          </a:p>
          <a:p>
            <a:pPr marL="0" indent="0">
              <a:buNone/>
            </a:pPr>
            <a:endParaRPr lang="en-US" sz="2400" dirty="0" smtClean="0"/>
          </a:p>
        </p:txBody>
      </p:sp>
    </p:spTree>
    <p:extLst>
      <p:ext uri="{BB962C8B-B14F-4D97-AF65-F5344CB8AC3E}">
        <p14:creationId xmlns:p14="http://schemas.microsoft.com/office/powerpoint/2010/main" val="263199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Comparison of each stress testing </a:t>
            </a:r>
            <a:endParaRPr lang="en-US" dirty="0"/>
          </a:p>
        </p:txBody>
      </p:sp>
      <p:sp>
        <p:nvSpPr>
          <p:cNvPr id="3" name="Content Placeholder 2"/>
          <p:cNvSpPr>
            <a:spLocks noGrp="1"/>
          </p:cNvSpPr>
          <p:nvPr>
            <p:ph idx="1"/>
          </p:nvPr>
        </p:nvSpPr>
        <p:spPr>
          <a:xfrm>
            <a:off x="1256554" y="2658918"/>
            <a:ext cx="10381264" cy="3416300"/>
          </a:xfrm>
        </p:spPr>
        <p:txBody>
          <a:bodyPr>
            <a:normAutofit/>
          </a:bodyPr>
          <a:lstStyle/>
          <a:p>
            <a:r>
              <a:rPr lang="en-US" sz="2000" dirty="0" smtClean="0"/>
              <a:t>Types of stress test                sensitivity                               specificity </a:t>
            </a:r>
          </a:p>
          <a:p>
            <a:r>
              <a:rPr lang="en-US" sz="2000" dirty="0" smtClean="0"/>
              <a:t>Treadmill                                  61-68%                                    70-77%</a:t>
            </a:r>
          </a:p>
          <a:p>
            <a:r>
              <a:rPr lang="en-US" sz="2000" dirty="0" smtClean="0"/>
              <a:t>Treadmill + stress echo           70-85%                                    77-89%</a:t>
            </a:r>
          </a:p>
          <a:p>
            <a:r>
              <a:rPr lang="en-US" sz="2000" dirty="0" smtClean="0"/>
              <a:t>Treadmill + </a:t>
            </a:r>
            <a:r>
              <a:rPr lang="en-US" sz="2000" dirty="0" err="1" smtClean="0"/>
              <a:t>spect</a:t>
            </a:r>
            <a:r>
              <a:rPr lang="en-US" sz="2000" dirty="0" smtClean="0"/>
              <a:t> </a:t>
            </a:r>
            <a:r>
              <a:rPr lang="en-US" sz="2000" dirty="0" err="1" smtClean="0"/>
              <a:t>nuc</a:t>
            </a:r>
            <a:r>
              <a:rPr lang="en-US" sz="2000" dirty="0" smtClean="0"/>
              <a:t> MPI     82-88%                                    70-88%</a:t>
            </a:r>
          </a:p>
          <a:p>
            <a:r>
              <a:rPr lang="en-US" sz="2000" dirty="0" smtClean="0"/>
              <a:t>Pharm </a:t>
            </a:r>
            <a:r>
              <a:rPr lang="en-US" sz="2000" dirty="0" err="1" smtClean="0"/>
              <a:t>Nuc</a:t>
            </a:r>
            <a:r>
              <a:rPr lang="en-US" sz="2000" dirty="0" smtClean="0"/>
              <a:t> MPI                       88-91%                                    75-90%</a:t>
            </a:r>
          </a:p>
          <a:p>
            <a:r>
              <a:rPr lang="en-US" sz="2000" dirty="0" smtClean="0"/>
              <a:t>Dobutamine stress echo        85-90%                                   79-90%</a:t>
            </a:r>
          </a:p>
          <a:p>
            <a:endParaRPr lang="en-US" sz="2000" dirty="0"/>
          </a:p>
        </p:txBody>
      </p:sp>
    </p:spTree>
    <p:extLst>
      <p:ext uri="{BB962C8B-B14F-4D97-AF65-F5344CB8AC3E}">
        <p14:creationId xmlns:p14="http://schemas.microsoft.com/office/powerpoint/2010/main" val="3805522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objectives</a:t>
            </a:r>
            <a:endParaRPr lang="en-US" dirty="0"/>
          </a:p>
        </p:txBody>
      </p:sp>
      <p:sp>
        <p:nvSpPr>
          <p:cNvPr id="3" name="Content Placeholder 2"/>
          <p:cNvSpPr>
            <a:spLocks noGrp="1"/>
          </p:cNvSpPr>
          <p:nvPr>
            <p:ph idx="1"/>
          </p:nvPr>
        </p:nvSpPr>
        <p:spPr>
          <a:xfrm>
            <a:off x="677333" y="2854036"/>
            <a:ext cx="10578931" cy="3187326"/>
          </a:xfrm>
        </p:spPr>
        <p:txBody>
          <a:bodyPr>
            <a:normAutofit/>
          </a:bodyPr>
          <a:lstStyle/>
          <a:p>
            <a:r>
              <a:rPr lang="en-US" sz="2400" dirty="0" smtClean="0"/>
              <a:t>Able to choose the right cardiac stress testing for the patients</a:t>
            </a:r>
          </a:p>
          <a:p>
            <a:r>
              <a:rPr lang="en-US" sz="2400" dirty="0" smtClean="0"/>
              <a:t>Able to identify </a:t>
            </a:r>
            <a:r>
              <a:rPr lang="en-US" sz="2400" dirty="0" smtClean="0"/>
              <a:t>indications &amp;</a:t>
            </a:r>
            <a:r>
              <a:rPr lang="en-US" sz="2400" dirty="0" smtClean="0"/>
              <a:t> </a:t>
            </a:r>
            <a:r>
              <a:rPr lang="en-US" sz="2400" dirty="0" smtClean="0"/>
              <a:t>contraindications for each type of stress test</a:t>
            </a:r>
          </a:p>
          <a:p>
            <a:r>
              <a:rPr lang="en-US" sz="2400" dirty="0" smtClean="0"/>
              <a:t>Able to explain the basics of each type of cardiac stress testing and the diagnostic accuracy of the testing. </a:t>
            </a:r>
          </a:p>
        </p:txBody>
      </p:sp>
    </p:spTree>
    <p:extLst>
      <p:ext uri="{BB962C8B-B14F-4D97-AF65-F5344CB8AC3E}">
        <p14:creationId xmlns:p14="http://schemas.microsoft.com/office/powerpoint/2010/main" val="68076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80009"/>
            <a:ext cx="9905998" cy="1353787"/>
          </a:xfrm>
        </p:spPr>
        <p:txBody>
          <a:bodyPr/>
          <a:lstStyle/>
          <a:p>
            <a:r>
              <a:rPr lang="en-US" dirty="0" smtClean="0"/>
              <a:t>Case scenario</a:t>
            </a:r>
            <a:endParaRPr lang="en-US" dirty="0"/>
          </a:p>
        </p:txBody>
      </p:sp>
      <p:sp>
        <p:nvSpPr>
          <p:cNvPr id="3" name="Content Placeholder 2"/>
          <p:cNvSpPr>
            <a:spLocks noGrp="1"/>
          </p:cNvSpPr>
          <p:nvPr>
            <p:ph idx="1"/>
          </p:nvPr>
        </p:nvSpPr>
        <p:spPr>
          <a:xfrm>
            <a:off x="1141412" y="2540000"/>
            <a:ext cx="9905999" cy="4169558"/>
          </a:xfrm>
        </p:spPr>
        <p:txBody>
          <a:bodyPr>
            <a:normAutofit/>
          </a:bodyPr>
          <a:lstStyle/>
          <a:p>
            <a:r>
              <a:rPr lang="en-US" dirty="0" smtClean="0"/>
              <a:t>A 68 year old female with a history of DM, HTN, HLD, arthritis who was recently evaluated by family medicine for worsening shortness of breath for the past 2 weeks. Which cardiac stress test would be most appropriate?</a:t>
            </a:r>
          </a:p>
          <a:p>
            <a:pPr marL="0" indent="0">
              <a:buNone/>
            </a:pPr>
            <a:endParaRPr lang="en-US" dirty="0" smtClean="0"/>
          </a:p>
          <a:p>
            <a:pPr>
              <a:buFont typeface="Wingdings" panose="05000000000000000000" pitchFamily="2" charset="2"/>
              <a:buChar char="q"/>
            </a:pPr>
            <a:r>
              <a:rPr lang="en-US" dirty="0" smtClean="0"/>
              <a:t>A  treadmill exercise</a:t>
            </a:r>
          </a:p>
          <a:p>
            <a:pPr>
              <a:buFont typeface="Wingdings" panose="05000000000000000000" pitchFamily="2" charset="2"/>
              <a:buChar char="q"/>
            </a:pPr>
            <a:r>
              <a:rPr lang="en-US" dirty="0" smtClean="0"/>
              <a:t>Treadmill + stress echo</a:t>
            </a:r>
          </a:p>
          <a:p>
            <a:pPr>
              <a:buFont typeface="Wingdings" panose="05000000000000000000" pitchFamily="2" charset="2"/>
              <a:buChar char="q"/>
            </a:pPr>
            <a:r>
              <a:rPr lang="en-US" dirty="0" smtClean="0"/>
              <a:t>Treadmill + Nuclear perfusion scan </a:t>
            </a:r>
          </a:p>
          <a:p>
            <a:pPr>
              <a:buFont typeface="Wingdings" panose="05000000000000000000" pitchFamily="2" charset="2"/>
              <a:buChar char="q"/>
            </a:pPr>
            <a:r>
              <a:rPr lang="en-US" dirty="0" smtClean="0"/>
              <a:t>Pharmacological nuclear perfusion scan</a:t>
            </a:r>
          </a:p>
          <a:p>
            <a:pPr>
              <a:buFont typeface="Wingdings" panose="05000000000000000000" pitchFamily="2" charset="2"/>
              <a:buChar char="q"/>
            </a:pPr>
            <a:r>
              <a:rPr lang="en-US" dirty="0" smtClean="0"/>
              <a:t>Dobutamine stress echo</a:t>
            </a:r>
          </a:p>
          <a:p>
            <a:pPr>
              <a:buFont typeface="Wingdings" panose="05000000000000000000" pitchFamily="2" charset="2"/>
              <a:buChar char="q"/>
            </a:pPr>
            <a:r>
              <a:rPr lang="en-US" dirty="0" smtClean="0"/>
              <a:t>Coronary angiography </a:t>
            </a:r>
            <a:endParaRPr lang="en-US" dirty="0"/>
          </a:p>
        </p:txBody>
      </p:sp>
    </p:spTree>
    <p:extLst>
      <p:ext uri="{BB962C8B-B14F-4D97-AF65-F5344CB8AC3E}">
        <p14:creationId xmlns:p14="http://schemas.microsoft.com/office/powerpoint/2010/main" val="473861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500537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Cardiac stress testing</a:t>
            </a:r>
            <a:endParaRPr lang="en-US" dirty="0"/>
          </a:p>
        </p:txBody>
      </p:sp>
      <p:sp>
        <p:nvSpPr>
          <p:cNvPr id="3" name="Content Placeholder 2"/>
          <p:cNvSpPr>
            <a:spLocks noGrp="1"/>
          </p:cNvSpPr>
          <p:nvPr>
            <p:ph idx="1"/>
          </p:nvPr>
        </p:nvSpPr>
        <p:spPr>
          <a:xfrm>
            <a:off x="677333" y="2780145"/>
            <a:ext cx="10720339" cy="3398981"/>
          </a:xfrm>
        </p:spPr>
        <p:txBody>
          <a:bodyPr>
            <a:normAutofit/>
          </a:bodyPr>
          <a:lstStyle/>
          <a:p>
            <a:r>
              <a:rPr lang="en-US" sz="2000" dirty="0" smtClean="0"/>
              <a:t>Cardiac stress testing is an important diagnostic and prognostic tool in the evaluation and management of patients with </a:t>
            </a:r>
            <a:r>
              <a:rPr lang="en-US" sz="2000" dirty="0" smtClean="0"/>
              <a:t>coronary artery disease. </a:t>
            </a:r>
            <a:endParaRPr lang="en-US" sz="2000" dirty="0" smtClean="0"/>
          </a:p>
          <a:p>
            <a:endParaRPr lang="en-US" sz="2000" dirty="0" smtClean="0"/>
          </a:p>
          <a:p>
            <a:r>
              <a:rPr lang="en-US" sz="2000" dirty="0" smtClean="0"/>
              <a:t>A main objective of stress testing is to assess the functional or physiological consequences of anatomic coronary artery disease (CAD). </a:t>
            </a:r>
            <a:endParaRPr lang="en-US" sz="2000" dirty="0"/>
          </a:p>
        </p:txBody>
      </p:sp>
    </p:spTree>
    <p:extLst>
      <p:ext uri="{BB962C8B-B14F-4D97-AF65-F5344CB8AC3E}">
        <p14:creationId xmlns:p14="http://schemas.microsoft.com/office/powerpoint/2010/main" val="1376678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54842"/>
            <a:ext cx="9905998" cy="1105467"/>
          </a:xfrm>
        </p:spPr>
        <p:txBody>
          <a:bodyPr>
            <a:normAutofit/>
          </a:bodyPr>
          <a:lstStyle/>
          <a:p>
            <a:r>
              <a:rPr lang="en-US" dirty="0"/>
              <a:t>INDICATIONS FOR STRESS TESTING</a:t>
            </a:r>
          </a:p>
        </p:txBody>
      </p:sp>
      <p:sp>
        <p:nvSpPr>
          <p:cNvPr id="3" name="Content Placeholder 2"/>
          <p:cNvSpPr>
            <a:spLocks noGrp="1"/>
          </p:cNvSpPr>
          <p:nvPr>
            <p:ph idx="1"/>
          </p:nvPr>
        </p:nvSpPr>
        <p:spPr>
          <a:xfrm>
            <a:off x="1141412" y="2268186"/>
            <a:ext cx="10418242" cy="4144489"/>
          </a:xfrm>
        </p:spPr>
        <p:txBody>
          <a:bodyPr>
            <a:normAutofit/>
          </a:bodyPr>
          <a:lstStyle/>
          <a:p>
            <a:r>
              <a:rPr lang="en-US" sz="2000" dirty="0"/>
              <a:t>Patients with symptoms suggesting </a:t>
            </a:r>
            <a:r>
              <a:rPr lang="en-US" sz="2000" dirty="0" smtClean="0"/>
              <a:t>angina/chest pain</a:t>
            </a:r>
          </a:p>
          <a:p>
            <a:r>
              <a:rPr lang="en-US" sz="2000" dirty="0" smtClean="0"/>
              <a:t>Patients </a:t>
            </a:r>
            <a:r>
              <a:rPr lang="en-US" sz="2000" dirty="0"/>
              <a:t>with a recent </a:t>
            </a:r>
            <a:r>
              <a:rPr lang="en-US" sz="2000" dirty="0" smtClean="0"/>
              <a:t>ACS</a:t>
            </a:r>
          </a:p>
          <a:p>
            <a:r>
              <a:rPr lang="en-US" sz="2000" dirty="0"/>
              <a:t>Patients with known CHD and new or worsening </a:t>
            </a:r>
            <a:r>
              <a:rPr lang="en-US" sz="2000" dirty="0" smtClean="0"/>
              <a:t>symptoms/ prior coronary revascularization. </a:t>
            </a:r>
          </a:p>
          <a:p>
            <a:r>
              <a:rPr lang="en-US" sz="2000" dirty="0" smtClean="0"/>
              <a:t>Patients </a:t>
            </a:r>
            <a:r>
              <a:rPr lang="en-US" sz="2000" dirty="0"/>
              <a:t>with valvular heart </a:t>
            </a:r>
            <a:r>
              <a:rPr lang="en-US" sz="2000" dirty="0" smtClean="0"/>
              <a:t>disease</a:t>
            </a:r>
          </a:p>
          <a:p>
            <a:r>
              <a:rPr lang="en-US" sz="2000" dirty="0"/>
              <a:t>Patients with newly diagnosed heart failure or cardiomyopathy </a:t>
            </a:r>
            <a:endParaRPr lang="en-US" sz="2000" dirty="0" smtClean="0"/>
          </a:p>
          <a:p>
            <a:r>
              <a:rPr lang="en-US" sz="2000" dirty="0"/>
              <a:t>whether the myocardium is viable and to plan </a:t>
            </a:r>
            <a:r>
              <a:rPr lang="en-US" sz="2000" dirty="0" smtClean="0"/>
              <a:t>for </a:t>
            </a:r>
            <a:r>
              <a:rPr lang="en-US" sz="2000" dirty="0"/>
              <a:t>revascularization.</a:t>
            </a:r>
          </a:p>
          <a:p>
            <a:r>
              <a:rPr lang="en-US" sz="2000" dirty="0" smtClean="0"/>
              <a:t>Patients </a:t>
            </a:r>
            <a:r>
              <a:rPr lang="en-US" sz="2000" dirty="0"/>
              <a:t>with select arrhythmias </a:t>
            </a:r>
            <a:endParaRPr lang="en-US" sz="2000" dirty="0" smtClean="0"/>
          </a:p>
          <a:p>
            <a:r>
              <a:rPr lang="en-US" sz="2000" dirty="0"/>
              <a:t>Patients undergoing non-cardiac surgery</a:t>
            </a:r>
          </a:p>
          <a:p>
            <a:pPr marL="0" indent="0">
              <a:buNone/>
            </a:pPr>
            <a:endParaRPr lang="en-US" dirty="0"/>
          </a:p>
        </p:txBody>
      </p:sp>
    </p:spTree>
    <p:extLst>
      <p:ext uri="{BB962C8B-B14F-4D97-AF65-F5344CB8AC3E}">
        <p14:creationId xmlns:p14="http://schemas.microsoft.com/office/powerpoint/2010/main" val="3571106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91886"/>
            <a:ext cx="9905998" cy="1888177"/>
          </a:xfrm>
        </p:spPr>
        <p:txBody>
          <a:bodyPr/>
          <a:lstStyle/>
          <a:p>
            <a:r>
              <a:rPr lang="en-US" dirty="0" smtClean="0"/>
              <a:t>Types of stress testing </a:t>
            </a:r>
            <a:endParaRPr lang="en-US" dirty="0"/>
          </a:p>
        </p:txBody>
      </p:sp>
      <p:sp>
        <p:nvSpPr>
          <p:cNvPr id="3" name="Content Placeholder 2"/>
          <p:cNvSpPr>
            <a:spLocks noGrp="1"/>
          </p:cNvSpPr>
          <p:nvPr>
            <p:ph idx="1"/>
          </p:nvPr>
        </p:nvSpPr>
        <p:spPr>
          <a:xfrm>
            <a:off x="1141412" y="2422566"/>
            <a:ext cx="9905999" cy="4343994"/>
          </a:xfrm>
        </p:spPr>
        <p:txBody>
          <a:bodyPr>
            <a:normAutofit/>
          </a:bodyPr>
          <a:lstStyle/>
          <a:p>
            <a:r>
              <a:rPr lang="en-US" sz="2400" dirty="0"/>
              <a:t>E</a:t>
            </a:r>
            <a:r>
              <a:rPr lang="en-US" sz="2400" dirty="0" smtClean="0"/>
              <a:t>xercise </a:t>
            </a:r>
          </a:p>
          <a:p>
            <a:pPr>
              <a:buFont typeface="Wingdings" panose="05000000000000000000" pitchFamily="2" charset="2"/>
              <a:buChar char="v"/>
            </a:pPr>
            <a:r>
              <a:rPr lang="en-US" dirty="0" smtClean="0"/>
              <a:t>Exercise only </a:t>
            </a:r>
          </a:p>
          <a:p>
            <a:pPr>
              <a:buFont typeface="Wingdings" panose="05000000000000000000" pitchFamily="2" charset="2"/>
              <a:buChar char="v"/>
            </a:pPr>
            <a:r>
              <a:rPr lang="en-US" dirty="0" smtClean="0"/>
              <a:t>Exercise + echo </a:t>
            </a:r>
          </a:p>
          <a:p>
            <a:pPr>
              <a:buFont typeface="Wingdings" panose="05000000000000000000" pitchFamily="2" charset="2"/>
              <a:buChar char="v"/>
            </a:pPr>
            <a:r>
              <a:rPr lang="en-US" dirty="0" smtClean="0"/>
              <a:t>Exercise + Nuclear</a:t>
            </a:r>
          </a:p>
          <a:p>
            <a:r>
              <a:rPr lang="en-US" sz="2400" dirty="0" smtClean="0"/>
              <a:t>Pharmacological</a:t>
            </a:r>
          </a:p>
          <a:p>
            <a:pPr>
              <a:buFont typeface="Wingdings" panose="05000000000000000000" pitchFamily="2" charset="2"/>
              <a:buChar char="v"/>
            </a:pPr>
            <a:r>
              <a:rPr lang="en-US" dirty="0" smtClean="0"/>
              <a:t>Vasodilator </a:t>
            </a:r>
          </a:p>
          <a:p>
            <a:pPr marL="0" indent="0">
              <a:buNone/>
            </a:pPr>
            <a:r>
              <a:rPr lang="en-US" dirty="0"/>
              <a:t> </a:t>
            </a:r>
            <a:r>
              <a:rPr lang="en-US" dirty="0" smtClean="0"/>
              <a:t>         1. </a:t>
            </a:r>
            <a:r>
              <a:rPr lang="en-US" dirty="0" smtClean="0"/>
              <a:t>regadenoson</a:t>
            </a:r>
          </a:p>
          <a:p>
            <a:pPr marL="0" indent="0">
              <a:buNone/>
            </a:pPr>
            <a:r>
              <a:rPr lang="en-US" dirty="0"/>
              <a:t> </a:t>
            </a:r>
            <a:r>
              <a:rPr lang="en-US" dirty="0" smtClean="0"/>
              <a:t>         2. Adenosine </a:t>
            </a:r>
            <a:endParaRPr lang="en-US" dirty="0"/>
          </a:p>
          <a:p>
            <a:pPr marL="0" indent="0">
              <a:buNone/>
            </a:pPr>
            <a:r>
              <a:rPr lang="en-US" dirty="0" smtClean="0"/>
              <a:t>          </a:t>
            </a:r>
            <a:r>
              <a:rPr lang="en-US" dirty="0" smtClean="0"/>
              <a:t>3. </a:t>
            </a:r>
            <a:r>
              <a:rPr lang="en-US" dirty="0" smtClean="0"/>
              <a:t>dipyridamole </a:t>
            </a:r>
            <a:endParaRPr lang="en-US" dirty="0" smtClean="0"/>
          </a:p>
          <a:p>
            <a:pPr>
              <a:buFont typeface="Wingdings" panose="05000000000000000000" pitchFamily="2" charset="2"/>
              <a:buChar char="v"/>
            </a:pPr>
            <a:r>
              <a:rPr lang="en-US" dirty="0" smtClean="0"/>
              <a:t>Dobutamine </a:t>
            </a:r>
            <a:endParaRPr lang="en-US" dirty="0"/>
          </a:p>
        </p:txBody>
      </p:sp>
    </p:spTree>
    <p:extLst>
      <p:ext uri="{BB962C8B-B14F-4D97-AF65-F5344CB8AC3E}">
        <p14:creationId xmlns:p14="http://schemas.microsoft.com/office/powerpoint/2010/main" val="192225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choice of stress testing modality depends on many factors</a:t>
            </a:r>
          </a:p>
        </p:txBody>
      </p:sp>
      <p:sp>
        <p:nvSpPr>
          <p:cNvPr id="3" name="Content Placeholder 2"/>
          <p:cNvSpPr>
            <a:spLocks noGrp="1"/>
          </p:cNvSpPr>
          <p:nvPr>
            <p:ph idx="1"/>
          </p:nvPr>
        </p:nvSpPr>
        <p:spPr/>
        <p:txBody>
          <a:bodyPr/>
          <a:lstStyle/>
          <a:p>
            <a:r>
              <a:rPr lang="en-US" dirty="0"/>
              <a:t>Ability to perform adequate exercise</a:t>
            </a:r>
          </a:p>
          <a:p>
            <a:r>
              <a:rPr lang="en-US" dirty="0" smtClean="0"/>
              <a:t>Resting </a:t>
            </a:r>
            <a:r>
              <a:rPr lang="en-US" dirty="0"/>
              <a:t>ECG</a:t>
            </a:r>
          </a:p>
          <a:p>
            <a:r>
              <a:rPr lang="en-US" dirty="0" smtClean="0"/>
              <a:t>Clinical </a:t>
            </a:r>
            <a:r>
              <a:rPr lang="en-US" dirty="0"/>
              <a:t>indication for performing the test</a:t>
            </a:r>
          </a:p>
          <a:p>
            <a:r>
              <a:rPr lang="en-US" dirty="0" smtClean="0"/>
              <a:t>Patient's </a:t>
            </a:r>
            <a:r>
              <a:rPr lang="en-US" dirty="0"/>
              <a:t>body habitus</a:t>
            </a:r>
          </a:p>
          <a:p>
            <a:r>
              <a:rPr lang="en-US" dirty="0" smtClean="0"/>
              <a:t>History </a:t>
            </a:r>
            <a:r>
              <a:rPr lang="en-US" dirty="0"/>
              <a:t>of prior coronary revascularization</a:t>
            </a:r>
          </a:p>
          <a:p>
            <a:endParaRPr lang="en-US" dirty="0"/>
          </a:p>
        </p:txBody>
      </p:sp>
    </p:spTree>
    <p:extLst>
      <p:ext uri="{BB962C8B-B14F-4D97-AF65-F5344CB8AC3E}">
        <p14:creationId xmlns:p14="http://schemas.microsoft.com/office/powerpoint/2010/main" val="3348729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choose the stress test?</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b="1" dirty="0" smtClean="0"/>
              <a:t>Normal or abnormal resting EKG </a:t>
            </a:r>
          </a:p>
          <a:p>
            <a:pPr>
              <a:buFont typeface="Wingdings" panose="05000000000000000000" pitchFamily="2" charset="2"/>
              <a:buChar char="§"/>
            </a:pPr>
            <a:r>
              <a:rPr lang="en-US" dirty="0" smtClean="0"/>
              <a:t>LBBB  </a:t>
            </a:r>
          </a:p>
          <a:p>
            <a:pPr marL="0" indent="0">
              <a:buNone/>
            </a:pPr>
            <a:r>
              <a:rPr lang="en-US" dirty="0" smtClean="0"/>
              <a:t>         </a:t>
            </a:r>
            <a:endParaRPr lang="en-US" dirty="0" smtClean="0"/>
          </a:p>
          <a:p>
            <a:pPr>
              <a:buFont typeface="Wingdings" panose="05000000000000000000" pitchFamily="2" charset="2"/>
              <a:buChar char="§"/>
            </a:pPr>
            <a:r>
              <a:rPr lang="en-US" dirty="0" smtClean="0"/>
              <a:t>WPW   </a:t>
            </a:r>
          </a:p>
          <a:p>
            <a:pPr marL="0" indent="0">
              <a:buNone/>
            </a:pPr>
            <a:r>
              <a:rPr lang="en-US" dirty="0" smtClean="0"/>
              <a:t>    </a:t>
            </a:r>
            <a:endParaRPr lang="en-US" dirty="0" smtClean="0"/>
          </a:p>
          <a:p>
            <a:pPr>
              <a:buFont typeface="Wingdings" panose="05000000000000000000" pitchFamily="2" charset="2"/>
              <a:buChar char="§"/>
            </a:pPr>
            <a:r>
              <a:rPr lang="en-US" dirty="0" smtClean="0"/>
              <a:t>Paced </a:t>
            </a:r>
            <a:r>
              <a:rPr lang="en-US" dirty="0" smtClean="0"/>
              <a:t>rhythm </a:t>
            </a:r>
          </a:p>
          <a:p>
            <a:pPr marL="0" indent="0">
              <a:buNone/>
            </a:pPr>
            <a:r>
              <a:rPr lang="en-US" dirty="0" smtClean="0"/>
              <a:t>    </a:t>
            </a:r>
            <a:endParaRPr lang="en-US" dirty="0" smtClean="0"/>
          </a:p>
          <a:p>
            <a:pPr>
              <a:buFont typeface="Wingdings" panose="05000000000000000000" pitchFamily="2" charset="2"/>
              <a:buChar char="§"/>
            </a:pPr>
            <a:r>
              <a:rPr lang="en-US" dirty="0" smtClean="0"/>
              <a:t>Baseline ST segment </a:t>
            </a:r>
            <a:endParaRPr lang="en-US" dirty="0" smtClean="0"/>
          </a:p>
          <a:p>
            <a:pPr marL="0" indent="0">
              <a:buNone/>
            </a:pPr>
            <a:r>
              <a:rPr lang="en-US" dirty="0" smtClean="0"/>
              <a:t>Abnormalities            </a:t>
            </a:r>
          </a:p>
          <a:p>
            <a:pPr>
              <a:buFont typeface="Wingdings" panose="05000000000000000000" pitchFamily="2" charset="2"/>
              <a:buChar char="§"/>
            </a:pPr>
            <a:endParaRPr lang="en-US" dirty="0" smtClean="0"/>
          </a:p>
          <a:p>
            <a:endParaRPr lang="en-US" dirty="0"/>
          </a:p>
        </p:txBody>
      </p:sp>
      <p:sp>
        <p:nvSpPr>
          <p:cNvPr id="4" name="Content Placeholder 3"/>
          <p:cNvSpPr>
            <a:spLocks noGrp="1"/>
          </p:cNvSpPr>
          <p:nvPr>
            <p:ph sz="half" idx="2"/>
          </p:nvPr>
        </p:nvSpPr>
        <p:spPr/>
        <p:txBody>
          <a:bodyPr>
            <a:normAutofit lnSpcReduction="10000"/>
          </a:bodyPr>
          <a:lstStyle/>
          <a:p>
            <a:pPr marL="0" indent="0">
              <a:buNone/>
            </a:pPr>
            <a:r>
              <a:rPr lang="en-US" b="1" dirty="0" smtClean="0"/>
              <a:t>Do we need to hold beta blocker?</a:t>
            </a:r>
          </a:p>
          <a:p>
            <a:pPr>
              <a:buFont typeface="Arial" panose="020B0604020202020204" pitchFamily="34" charset="0"/>
              <a:buChar char="•"/>
            </a:pPr>
            <a:r>
              <a:rPr lang="en-US" dirty="0" smtClean="0"/>
              <a:t>If patient is going to exercise or going to have dobutamine stress test it is </a:t>
            </a:r>
            <a:r>
              <a:rPr lang="en-US" dirty="0" smtClean="0"/>
              <a:t>preferred</a:t>
            </a:r>
            <a:r>
              <a:rPr lang="en-US" dirty="0"/>
              <a:t> </a:t>
            </a:r>
            <a:r>
              <a:rPr lang="en-US" dirty="0" smtClean="0"/>
              <a:t>to hold beta blocker. </a:t>
            </a:r>
            <a:endParaRPr lang="en-US" dirty="0" smtClean="0"/>
          </a:p>
          <a:p>
            <a:pPr>
              <a:buFont typeface="Arial" panose="020B0604020202020204" pitchFamily="34" charset="0"/>
              <a:buChar char="•"/>
            </a:pPr>
            <a:r>
              <a:rPr lang="en-US" dirty="0" smtClean="0"/>
              <a:t>For vasodilator stress testing, no need to hold beta blocker. </a:t>
            </a:r>
          </a:p>
        </p:txBody>
      </p:sp>
      <p:pic>
        <p:nvPicPr>
          <p:cNvPr id="5" name="Picture 4"/>
          <p:cNvPicPr>
            <a:picLocks noChangeAspect="1"/>
          </p:cNvPicPr>
          <p:nvPr/>
        </p:nvPicPr>
        <p:blipFill>
          <a:blip r:embed="rId2"/>
          <a:stretch>
            <a:fillRect/>
          </a:stretch>
        </p:blipFill>
        <p:spPr>
          <a:xfrm>
            <a:off x="4061833" y="3047563"/>
            <a:ext cx="1739100" cy="631467"/>
          </a:xfrm>
          <a:prstGeom prst="rect">
            <a:avLst/>
          </a:prstGeom>
        </p:spPr>
      </p:pic>
      <p:pic>
        <p:nvPicPr>
          <p:cNvPr id="6" name="Picture 5"/>
          <p:cNvPicPr>
            <a:picLocks noChangeAspect="1"/>
          </p:cNvPicPr>
          <p:nvPr/>
        </p:nvPicPr>
        <p:blipFill>
          <a:blip r:embed="rId3"/>
          <a:stretch>
            <a:fillRect/>
          </a:stretch>
        </p:blipFill>
        <p:spPr>
          <a:xfrm>
            <a:off x="4061833" y="3824730"/>
            <a:ext cx="1739100" cy="637527"/>
          </a:xfrm>
          <a:prstGeom prst="rect">
            <a:avLst/>
          </a:prstGeom>
        </p:spPr>
      </p:pic>
      <p:pic>
        <p:nvPicPr>
          <p:cNvPr id="7" name="Picture 6"/>
          <p:cNvPicPr>
            <a:picLocks noChangeAspect="1"/>
          </p:cNvPicPr>
          <p:nvPr/>
        </p:nvPicPr>
        <p:blipFill>
          <a:blip r:embed="rId4"/>
          <a:stretch>
            <a:fillRect/>
          </a:stretch>
        </p:blipFill>
        <p:spPr>
          <a:xfrm>
            <a:off x="4061833" y="4557873"/>
            <a:ext cx="1739100" cy="627082"/>
          </a:xfrm>
          <a:prstGeom prst="rect">
            <a:avLst/>
          </a:prstGeom>
        </p:spPr>
      </p:pic>
      <p:pic>
        <p:nvPicPr>
          <p:cNvPr id="8" name="Picture 7"/>
          <p:cNvPicPr>
            <a:picLocks noChangeAspect="1"/>
          </p:cNvPicPr>
          <p:nvPr/>
        </p:nvPicPr>
        <p:blipFill>
          <a:blip r:embed="rId5"/>
          <a:stretch>
            <a:fillRect/>
          </a:stretch>
        </p:blipFill>
        <p:spPr>
          <a:xfrm>
            <a:off x="4061834" y="5289511"/>
            <a:ext cx="1739099" cy="599734"/>
          </a:xfrm>
          <a:prstGeom prst="rect">
            <a:avLst/>
          </a:prstGeom>
        </p:spPr>
      </p:pic>
    </p:spTree>
    <p:extLst>
      <p:ext uri="{BB962C8B-B14F-4D97-AF65-F5344CB8AC3E}">
        <p14:creationId xmlns:p14="http://schemas.microsoft.com/office/powerpoint/2010/main" val="782917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823" y="618518"/>
            <a:ext cx="10779616" cy="1478570"/>
          </a:xfrm>
        </p:spPr>
        <p:txBody>
          <a:bodyPr>
            <a:normAutofit/>
          </a:bodyPr>
          <a:lstStyle/>
          <a:p>
            <a:pPr algn="ctr"/>
            <a:r>
              <a:rPr lang="en-US" dirty="0" smtClean="0"/>
              <a:t>  CHOOSING </a:t>
            </a:r>
            <a:r>
              <a:rPr lang="en-US" dirty="0"/>
              <a:t>THE OPTIMAL STRESS </a:t>
            </a:r>
            <a:r>
              <a:rPr lang="en-US" sz="3200" dirty="0"/>
              <a:t>TEST</a:t>
            </a:r>
          </a:p>
        </p:txBody>
      </p:sp>
      <p:sp>
        <p:nvSpPr>
          <p:cNvPr id="3" name="Content Placeholder 2"/>
          <p:cNvSpPr>
            <a:spLocks noGrp="1"/>
          </p:cNvSpPr>
          <p:nvPr>
            <p:ph idx="1"/>
          </p:nvPr>
        </p:nvSpPr>
        <p:spPr>
          <a:xfrm>
            <a:off x="157557" y="2727064"/>
            <a:ext cx="11771289" cy="3154878"/>
          </a:xfrm>
        </p:spPr>
        <p:txBody>
          <a:bodyPr>
            <a:normAutofit/>
          </a:bodyPr>
          <a:lstStyle/>
          <a:p>
            <a:pPr>
              <a:buFont typeface="Wingdings" panose="05000000000000000000" pitchFamily="2" charset="2"/>
              <a:buChar char="Ø"/>
            </a:pPr>
            <a:r>
              <a:rPr lang="en-US" b="1" dirty="0" smtClean="0"/>
              <a:t>Can </a:t>
            </a:r>
            <a:r>
              <a:rPr lang="en-US" b="1" dirty="0"/>
              <a:t>the patient exercise to a satisfactory </a:t>
            </a:r>
            <a:r>
              <a:rPr lang="en-US" b="1" dirty="0" smtClean="0"/>
              <a:t>workload?                         Exercise stress test     </a:t>
            </a:r>
          </a:p>
          <a:p>
            <a:pPr marL="0" indent="0">
              <a:buNone/>
            </a:pPr>
            <a:r>
              <a:rPr lang="en-US" b="1" dirty="0"/>
              <a:t> </a:t>
            </a:r>
            <a:r>
              <a:rPr lang="en-US" b="1" dirty="0" smtClean="0"/>
              <a:t>                                                                                                                     (+imaging  modality)</a:t>
            </a:r>
          </a:p>
          <a:p>
            <a:pPr>
              <a:buFont typeface="Wingdings" panose="05000000000000000000" pitchFamily="2" charset="2"/>
              <a:buChar char="Ø"/>
            </a:pPr>
            <a:r>
              <a:rPr lang="en-US" b="1" dirty="0" smtClean="0"/>
              <a:t>Patient cannot exercise                                                                          pharmacological stress test. </a:t>
            </a:r>
          </a:p>
          <a:p>
            <a:pPr marL="0" indent="0">
              <a:buNone/>
            </a:pPr>
            <a:endParaRPr lang="en-US" b="1" dirty="0" smtClean="0"/>
          </a:p>
          <a:p>
            <a:pPr>
              <a:buFont typeface="Wingdings" panose="05000000000000000000" pitchFamily="2" charset="2"/>
              <a:buChar char="Ø"/>
            </a:pPr>
            <a:r>
              <a:rPr lang="en-US" b="1" dirty="0" smtClean="0"/>
              <a:t>Does </a:t>
            </a:r>
            <a:r>
              <a:rPr lang="en-US" b="1" dirty="0"/>
              <a:t>the patient have an abnormal baseline ECG</a:t>
            </a:r>
            <a:r>
              <a:rPr lang="en-US" b="1" dirty="0" smtClean="0"/>
              <a:t>?                             </a:t>
            </a:r>
            <a:r>
              <a:rPr lang="en-US" b="1" dirty="0" smtClean="0"/>
              <a:t>Pharmacological </a:t>
            </a:r>
            <a:r>
              <a:rPr lang="en-US" b="1" dirty="0" smtClean="0"/>
              <a:t>stress test </a:t>
            </a:r>
          </a:p>
          <a:p>
            <a:pPr marL="0" indent="0">
              <a:buNone/>
            </a:pPr>
            <a:endParaRPr lang="en-US" b="1" dirty="0" smtClean="0"/>
          </a:p>
          <a:p>
            <a:pPr>
              <a:buFont typeface="Wingdings" panose="05000000000000000000" pitchFamily="2" charset="2"/>
              <a:buChar char="Ø"/>
            </a:pPr>
            <a:r>
              <a:rPr lang="en-US" b="1" dirty="0" smtClean="0"/>
              <a:t>Systems </a:t>
            </a:r>
            <a:r>
              <a:rPr lang="en-US" b="1" dirty="0"/>
              <a:t>considerations and patient preferences</a:t>
            </a:r>
            <a:endParaRPr lang="en-US" dirty="0"/>
          </a:p>
        </p:txBody>
      </p:sp>
      <p:sp>
        <p:nvSpPr>
          <p:cNvPr id="9" name="Right Arrow 8"/>
          <p:cNvSpPr/>
          <p:nvPr/>
        </p:nvSpPr>
        <p:spPr>
          <a:xfrm>
            <a:off x="6659042" y="347833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6659042" y="272899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6659042" y="430450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74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868121" cy="794327"/>
          </a:xfrm>
        </p:spPr>
        <p:txBody>
          <a:bodyPr>
            <a:normAutofit/>
          </a:bodyPr>
          <a:lstStyle/>
          <a:p>
            <a:r>
              <a:rPr lang="en-US" dirty="0"/>
              <a:t> </a:t>
            </a:r>
            <a:r>
              <a:rPr lang="en-US" dirty="0" smtClean="0"/>
              <a:t>                  Treadmill exercise stress test</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127" y="83128"/>
            <a:ext cx="2974109" cy="2244436"/>
          </a:xfrm>
        </p:spPr>
      </p:pic>
      <p:sp>
        <p:nvSpPr>
          <p:cNvPr id="4" name="Content Placeholder 3"/>
          <p:cNvSpPr>
            <a:spLocks noGrp="1"/>
          </p:cNvSpPr>
          <p:nvPr>
            <p:ph sz="half" idx="2"/>
          </p:nvPr>
        </p:nvSpPr>
        <p:spPr>
          <a:xfrm>
            <a:off x="360218" y="2160589"/>
            <a:ext cx="8913786" cy="3880773"/>
          </a:xfrm>
        </p:spPr>
        <p:txBody>
          <a:bodyPr>
            <a:normAutofit/>
          </a:bodyPr>
          <a:lstStyle/>
          <a:p>
            <a:pPr marL="0" indent="0">
              <a:buNone/>
            </a:pPr>
            <a:endParaRPr lang="en-US" dirty="0"/>
          </a:p>
          <a:p>
            <a:pPr marL="0" indent="0">
              <a:buNone/>
            </a:pPr>
            <a:endParaRPr lang="en-US" b="1" dirty="0" smtClean="0"/>
          </a:p>
          <a:p>
            <a:pPr>
              <a:buFont typeface="Wingdings" panose="05000000000000000000" pitchFamily="2" charset="2"/>
              <a:buChar char="v"/>
            </a:pPr>
            <a:r>
              <a:rPr lang="en-US" b="1" dirty="0" smtClean="0">
                <a:solidFill>
                  <a:srgbClr val="FF0000"/>
                </a:solidFill>
              </a:rPr>
              <a:t>Endpoint</a:t>
            </a:r>
            <a:r>
              <a:rPr lang="en-US" b="1" dirty="0" smtClean="0"/>
              <a:t>:                heart rate, blood pressure, exercise capacity, symptoms, </a:t>
            </a:r>
          </a:p>
          <a:p>
            <a:pPr marL="0" indent="0">
              <a:buNone/>
            </a:pPr>
            <a:r>
              <a:rPr lang="en-US" b="1" dirty="0" smtClean="0"/>
              <a:t>                                      EKG changes </a:t>
            </a:r>
          </a:p>
          <a:p>
            <a:pPr>
              <a:buFont typeface="Wingdings" panose="05000000000000000000" pitchFamily="2" charset="2"/>
              <a:buChar char="v"/>
            </a:pPr>
            <a:r>
              <a:rPr lang="en-US" b="1" dirty="0" smtClean="0">
                <a:solidFill>
                  <a:srgbClr val="FF0000"/>
                </a:solidFill>
              </a:rPr>
              <a:t>Target he art rate: </a:t>
            </a:r>
            <a:r>
              <a:rPr lang="en-US" b="1" dirty="0" smtClean="0"/>
              <a:t>220-Hr X .85</a:t>
            </a:r>
          </a:p>
          <a:p>
            <a:pPr>
              <a:buFont typeface="Wingdings" panose="05000000000000000000" pitchFamily="2" charset="2"/>
              <a:buChar char="v"/>
            </a:pPr>
            <a:r>
              <a:rPr lang="en-US" b="1" dirty="0" smtClean="0">
                <a:solidFill>
                  <a:srgbClr val="C00000"/>
                </a:solidFill>
              </a:rPr>
              <a:t>Protocols:               </a:t>
            </a:r>
            <a:r>
              <a:rPr lang="en-US" b="1" dirty="0" smtClean="0"/>
              <a:t>Bruce, modified </a:t>
            </a:r>
            <a:r>
              <a:rPr lang="en-US" b="1" dirty="0" err="1" smtClean="0"/>
              <a:t>bruce</a:t>
            </a:r>
            <a:r>
              <a:rPr lang="en-US" b="1" dirty="0" smtClean="0"/>
              <a:t>, </a:t>
            </a:r>
            <a:r>
              <a:rPr lang="en-US" b="1" dirty="0" err="1" smtClean="0"/>
              <a:t>Naughton</a:t>
            </a:r>
            <a:endParaRPr lang="en-US" b="1" dirty="0" smtClean="0"/>
          </a:p>
          <a:p>
            <a:endParaRPr lang="en-US" b="1" dirty="0"/>
          </a:p>
          <a:p>
            <a:pPr>
              <a:buFont typeface="Wingdings" panose="05000000000000000000" pitchFamily="2" charset="2"/>
              <a:buChar char="q"/>
            </a:pPr>
            <a:r>
              <a:rPr lang="en-US" b="1" dirty="0" smtClean="0"/>
              <a:t>Achieve 85% MPHR for an optimal test</a:t>
            </a:r>
          </a:p>
          <a:p>
            <a:pPr>
              <a:buFont typeface="Wingdings" panose="05000000000000000000" pitchFamily="2" charset="2"/>
              <a:buChar char="q"/>
            </a:pPr>
            <a:r>
              <a:rPr lang="en-US" b="1" dirty="0" smtClean="0"/>
              <a:t>Hold beta blocker therapy for 24 to 48 hours</a:t>
            </a:r>
          </a:p>
          <a:p>
            <a:endParaRPr lang="en-US" b="1" dirty="0"/>
          </a:p>
        </p:txBody>
      </p:sp>
    </p:spTree>
    <p:extLst>
      <p:ext uri="{BB962C8B-B14F-4D97-AF65-F5344CB8AC3E}">
        <p14:creationId xmlns:p14="http://schemas.microsoft.com/office/powerpoint/2010/main" val="1594855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509</TotalTime>
  <Words>1213</Words>
  <Application>Microsoft Office PowerPoint</Application>
  <PresentationFormat>Widescreen</PresentationFormat>
  <Paragraphs>159</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Wingdings</vt:lpstr>
      <vt:lpstr>Wingdings 3</vt:lpstr>
      <vt:lpstr>Ion Boardroom</vt:lpstr>
      <vt:lpstr>Cardiac stress testing  </vt:lpstr>
      <vt:lpstr>objectives</vt:lpstr>
      <vt:lpstr>Cardiac stress testing</vt:lpstr>
      <vt:lpstr>INDICATIONS FOR STRESS TESTING</vt:lpstr>
      <vt:lpstr>Types of stress testing </vt:lpstr>
      <vt:lpstr>The choice of stress testing modality depends on many factors</vt:lpstr>
      <vt:lpstr>How to choose the stress test?</vt:lpstr>
      <vt:lpstr>  CHOOSING THE OPTIMAL STRESS TEST</vt:lpstr>
      <vt:lpstr>                   Treadmill exercise stress test</vt:lpstr>
      <vt:lpstr>Treadmill exercise stress test- prognostic finding </vt:lpstr>
      <vt:lpstr>Absolute and relative Contraindications </vt:lpstr>
      <vt:lpstr>Stress echocardiography </vt:lpstr>
      <vt:lpstr>Stress echocardiography </vt:lpstr>
      <vt:lpstr>Dobutamine stress test </vt:lpstr>
      <vt:lpstr>Nuclear stress test </vt:lpstr>
      <vt:lpstr>Nuclear stress test </vt:lpstr>
      <vt:lpstr>Contraindications for MPI</vt:lpstr>
      <vt:lpstr>Exceptions </vt:lpstr>
      <vt:lpstr>Comparison of each stress testing </vt:lpstr>
      <vt:lpstr>Case scenario</vt:lpstr>
      <vt:lpstr>Thank you</vt:lpstr>
    </vt:vector>
  </TitlesOfParts>
  <Company>UT Southwestern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stress testing</dc:title>
  <dc:creator>Kevin Lin</dc:creator>
  <cp:lastModifiedBy>Kevin Lin</cp:lastModifiedBy>
  <cp:revision>56</cp:revision>
  <dcterms:created xsi:type="dcterms:W3CDTF">2019-06-24T13:58:52Z</dcterms:created>
  <dcterms:modified xsi:type="dcterms:W3CDTF">2019-07-17T19:13:54Z</dcterms:modified>
</cp:coreProperties>
</file>