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3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62" r:id="rId3"/>
    <p:sldMasterId id="2147483669" r:id="rId4"/>
  </p:sldMasterIdLst>
  <p:notesMasterIdLst>
    <p:notesMasterId r:id="rId88"/>
  </p:notesMasterIdLst>
  <p:handoutMasterIdLst>
    <p:handoutMasterId r:id="rId89"/>
  </p:handoutMasterIdLst>
  <p:sldIdLst>
    <p:sldId id="257" r:id="rId5"/>
    <p:sldId id="258" r:id="rId6"/>
    <p:sldId id="292" r:id="rId7"/>
    <p:sldId id="302" r:id="rId8"/>
    <p:sldId id="300" r:id="rId9"/>
    <p:sldId id="301" r:id="rId10"/>
    <p:sldId id="295" r:id="rId11"/>
    <p:sldId id="304" r:id="rId12"/>
    <p:sldId id="305" r:id="rId13"/>
    <p:sldId id="306" r:id="rId14"/>
    <p:sldId id="312" r:id="rId15"/>
    <p:sldId id="293" r:id="rId16"/>
    <p:sldId id="298" r:id="rId17"/>
    <p:sldId id="308" r:id="rId18"/>
    <p:sldId id="294" r:id="rId19"/>
    <p:sldId id="317" r:id="rId20"/>
    <p:sldId id="318" r:id="rId21"/>
    <p:sldId id="313" r:id="rId22"/>
    <p:sldId id="314" r:id="rId23"/>
    <p:sldId id="315" r:id="rId24"/>
    <p:sldId id="262" r:id="rId25"/>
    <p:sldId id="380" r:id="rId26"/>
    <p:sldId id="381" r:id="rId27"/>
    <p:sldId id="384" r:id="rId28"/>
    <p:sldId id="379" r:id="rId29"/>
    <p:sldId id="385" r:id="rId30"/>
    <p:sldId id="366" r:id="rId31"/>
    <p:sldId id="388" r:id="rId32"/>
    <p:sldId id="386" r:id="rId33"/>
    <p:sldId id="389" r:id="rId34"/>
    <p:sldId id="387" r:id="rId35"/>
    <p:sldId id="373" r:id="rId36"/>
    <p:sldId id="374" r:id="rId37"/>
    <p:sldId id="375" r:id="rId38"/>
    <p:sldId id="376" r:id="rId39"/>
    <p:sldId id="377" r:id="rId40"/>
    <p:sldId id="378" r:id="rId41"/>
    <p:sldId id="263" r:id="rId42"/>
    <p:sldId id="268" r:id="rId43"/>
    <p:sldId id="267" r:id="rId44"/>
    <p:sldId id="274" r:id="rId45"/>
    <p:sldId id="276" r:id="rId46"/>
    <p:sldId id="284" r:id="rId47"/>
    <p:sldId id="285" r:id="rId48"/>
    <p:sldId id="286" r:id="rId49"/>
    <p:sldId id="288" r:id="rId50"/>
    <p:sldId id="289" r:id="rId51"/>
    <p:sldId id="266" r:id="rId52"/>
    <p:sldId id="261" r:id="rId53"/>
    <p:sldId id="283" r:id="rId54"/>
    <p:sldId id="282" r:id="rId55"/>
    <p:sldId id="264" r:id="rId56"/>
    <p:sldId id="310" r:id="rId57"/>
    <p:sldId id="325" r:id="rId58"/>
    <p:sldId id="341" r:id="rId59"/>
    <p:sldId id="342" r:id="rId60"/>
    <p:sldId id="345" r:id="rId61"/>
    <p:sldId id="334" r:id="rId62"/>
    <p:sldId id="335" r:id="rId63"/>
    <p:sldId id="336" r:id="rId64"/>
    <p:sldId id="338" r:id="rId65"/>
    <p:sldId id="339" r:id="rId66"/>
    <p:sldId id="340" r:id="rId67"/>
    <p:sldId id="337" r:id="rId68"/>
    <p:sldId id="348" r:id="rId69"/>
    <p:sldId id="352" r:id="rId70"/>
    <p:sldId id="351" r:id="rId71"/>
    <p:sldId id="367" r:id="rId72"/>
    <p:sldId id="265" r:id="rId73"/>
    <p:sldId id="369" r:id="rId74"/>
    <p:sldId id="354" r:id="rId75"/>
    <p:sldId id="357" r:id="rId76"/>
    <p:sldId id="358" r:id="rId77"/>
    <p:sldId id="359" r:id="rId78"/>
    <p:sldId id="360" r:id="rId79"/>
    <p:sldId id="361" r:id="rId80"/>
    <p:sldId id="362" r:id="rId81"/>
    <p:sldId id="363" r:id="rId82"/>
    <p:sldId id="364" r:id="rId83"/>
    <p:sldId id="356" r:id="rId84"/>
    <p:sldId id="371" r:id="rId85"/>
    <p:sldId id="394" r:id="rId86"/>
    <p:sldId id="383" r:id="rId87"/>
  </p:sldIdLst>
  <p:sldSz cx="9144000" cy="6858000" type="screen4x3"/>
  <p:notesSz cx="68580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2" autoAdjust="0"/>
    <p:restoredTop sz="94692" autoAdjust="0"/>
  </p:normalViewPr>
  <p:slideViewPr>
    <p:cSldViewPr>
      <p:cViewPr varScale="1">
        <p:scale>
          <a:sx n="108" d="100"/>
          <a:sy n="108" d="100"/>
        </p:scale>
        <p:origin x="1704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600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76" Type="http://schemas.openxmlformats.org/officeDocument/2006/relationships/slide" Target="slides/slide72.xml"/><Relationship Id="rId84" Type="http://schemas.openxmlformats.org/officeDocument/2006/relationships/slide" Target="slides/slide80.xml"/><Relationship Id="rId89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9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slide" Target="slides/slide62.xml"/><Relationship Id="rId74" Type="http://schemas.openxmlformats.org/officeDocument/2006/relationships/slide" Target="slides/slide70.xml"/><Relationship Id="rId79" Type="http://schemas.openxmlformats.org/officeDocument/2006/relationships/slide" Target="slides/slide75.xml"/><Relationship Id="rId87" Type="http://schemas.openxmlformats.org/officeDocument/2006/relationships/slide" Target="slides/slide83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82" Type="http://schemas.openxmlformats.org/officeDocument/2006/relationships/slide" Target="slides/slide78.xml"/><Relationship Id="rId90" Type="http://schemas.openxmlformats.org/officeDocument/2006/relationships/presProps" Target="presProps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77" Type="http://schemas.openxmlformats.org/officeDocument/2006/relationships/slide" Target="slides/slide73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80" Type="http://schemas.openxmlformats.org/officeDocument/2006/relationships/slide" Target="slides/slide76.xml"/><Relationship Id="rId85" Type="http://schemas.openxmlformats.org/officeDocument/2006/relationships/slide" Target="slides/slide81.xml"/><Relationship Id="rId9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83" Type="http://schemas.openxmlformats.org/officeDocument/2006/relationships/slide" Target="slides/slide79.xml"/><Relationship Id="rId88" Type="http://schemas.openxmlformats.org/officeDocument/2006/relationships/notesMaster" Target="notesMasters/notesMaster1.xml"/><Relationship Id="rId9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81" Type="http://schemas.openxmlformats.org/officeDocument/2006/relationships/slide" Target="slides/slide77.xml"/><Relationship Id="rId86" Type="http://schemas.openxmlformats.org/officeDocument/2006/relationships/slide" Target="slides/slide82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DED244-15FC-4781-A5A0-31DA52D2F4C9}" type="datetimeFigureOut">
              <a:rPr lang="en-US" smtClean="0"/>
              <a:t>4/17/2019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829675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FE323C-055F-4527-AD70-84D29C6863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09546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04556F-8AF0-483D-AB9F-4BCD815E1AA8}" type="datetimeFigureOut">
              <a:rPr lang="en-US" smtClean="0"/>
              <a:t>4/17/2019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15790"/>
            <a:ext cx="5486400" cy="418338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EF1AEC-6B9E-4C2E-821D-B443B81E63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94244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0BEF8B-2025-4BE6-9A10-FF81416B64F2}" type="slidenum">
              <a:rPr lang="en-US" smtClean="0"/>
              <a:pPr/>
              <a:t>3</a:t>
            </a:fld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Classic presentation of posterior</a:t>
            </a:r>
            <a:r>
              <a:rPr lang="en-US" baseline="0" dirty="0"/>
              <a:t> shoulder dislocation: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Limited external rotation of the shoulder (often to less than zero degrees).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Limited elevation of the arm (often to less than 90 degrees).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Posterior prominence and rounding of the shoulder compared with the normal side.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Flattening of the anterior aspect of the shoulder.</a:t>
            </a:r>
          </a:p>
          <a:p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Prominence of the coracoid process on the dislocated side.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EF1AEC-6B9E-4C2E-821D-B443B81E63C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88452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Fixed internal</a:t>
            </a:r>
            <a:r>
              <a:rPr lang="en-US" baseline="0" dirty="0"/>
              <a:t> rotation/abduction and prominent coracoid are signs of a posterior shoulder dislocation.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0BEF8B-2025-4BE6-9A10-FF81416B64F2}" type="slidenum">
              <a:rPr lang="en-US" smtClean="0"/>
              <a:pPr/>
              <a:t>15</a:t>
            </a:fld>
            <a:endParaRPr lang="en-US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93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dirty="0"/>
              <a:t>Development:  first bone in the body to ossify 5</a:t>
            </a:r>
            <a:r>
              <a:rPr lang="en-US" baseline="30000" dirty="0"/>
              <a:t>th</a:t>
            </a:r>
            <a:r>
              <a:rPr lang="en-US" dirty="0"/>
              <a:t> month of fetal development. Ossification occurs via intramembranous ossification</a:t>
            </a:r>
          </a:p>
          <a:p>
            <a:r>
              <a:rPr lang="en-US" dirty="0"/>
              <a:t>Radiographs AP and AP with 45 degree cephalic tilt(minimizes overlap of ribs and scapula)</a:t>
            </a:r>
          </a:p>
          <a:p>
            <a:r>
              <a:rPr lang="en-US" dirty="0" err="1"/>
              <a:t>Immobilzation</a:t>
            </a:r>
            <a:r>
              <a:rPr lang="en-US" dirty="0"/>
              <a:t> discontinued post 2 weeks</a:t>
            </a:r>
          </a:p>
          <a:p>
            <a:r>
              <a:rPr lang="en-US" dirty="0"/>
              <a:t>Medial epiphysis forms at the 16</a:t>
            </a:r>
            <a:r>
              <a:rPr lang="en-US" baseline="30000" dirty="0"/>
              <a:t>th</a:t>
            </a:r>
            <a:r>
              <a:rPr lang="en-US" dirty="0"/>
              <a:t> year and closes between 22-25</a:t>
            </a:r>
          </a:p>
          <a:p>
            <a:r>
              <a:rPr lang="en-US" dirty="0"/>
              <a:t>Clavicle is S-Shaped with a medial convexity and a lateral concavity</a:t>
            </a:r>
          </a:p>
          <a:p>
            <a:r>
              <a:rPr lang="en-US" dirty="0"/>
              <a:t>Middle third is the thinnest, directly under the skin, with no soft tissue or muscle attachment</a:t>
            </a:r>
          </a:p>
          <a:p>
            <a:r>
              <a:rPr lang="en-US" dirty="0"/>
              <a:t>Mechanism: Direct fall onto shoulder (85%), fall on a straightened arm (2%), direct blunt trauma (13%)</a:t>
            </a:r>
          </a:p>
          <a:p>
            <a:r>
              <a:rPr lang="en-US" dirty="0"/>
              <a:t>Fracture classification Group I </a:t>
            </a:r>
            <a:r>
              <a:rPr lang="en-US" dirty="0" err="1"/>
              <a:t>midshaft</a:t>
            </a:r>
            <a:r>
              <a:rPr lang="en-US" dirty="0"/>
              <a:t>, group 2 lateral, group 3 medial</a:t>
            </a:r>
          </a:p>
          <a:p>
            <a:r>
              <a:rPr lang="en-US" dirty="0"/>
              <a:t>Function of clavicle:  motion and stability of upper extremity, protection of neurovascular bundle.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A593072-569B-4533-BCA0-9C6EFE411B54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035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dirty="0"/>
              <a:t>Risk factors for non-union/mal union: female gender, age, displacement more than on shaft width, and multiple fragments</a:t>
            </a:r>
          </a:p>
          <a:p>
            <a:r>
              <a:rPr lang="en-US" dirty="0"/>
              <a:t>Shortening of the shoulder girdle: chronic pain, muscular tension, weakness, and premature fatigue, </a:t>
            </a:r>
            <a:r>
              <a:rPr lang="en-US" dirty="0" err="1"/>
              <a:t>scapularthoracic</a:t>
            </a:r>
            <a:r>
              <a:rPr lang="en-US" dirty="0"/>
              <a:t> </a:t>
            </a:r>
            <a:r>
              <a:rPr lang="en-US" dirty="0" err="1"/>
              <a:t>dyskinesis</a:t>
            </a:r>
            <a:endParaRPr lang="en-US" dirty="0"/>
          </a:p>
          <a:p>
            <a:r>
              <a:rPr lang="en-US" dirty="0"/>
              <a:t>Type II distal fractures where the </a:t>
            </a:r>
            <a:r>
              <a:rPr lang="en-US" dirty="0" err="1"/>
              <a:t>coracoclavicular</a:t>
            </a:r>
            <a:r>
              <a:rPr lang="en-US" dirty="0"/>
              <a:t> ligaments are torn from the medial fragment and only the trapezoid ligament remains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235A091-3DEE-49B2-A0C2-EBEC8A113ED6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Remember</a:t>
            </a:r>
            <a:r>
              <a:rPr lang="en-US" baseline="0" dirty="0"/>
              <a:t> pediatric clavicle medially is </a:t>
            </a:r>
            <a:r>
              <a:rPr lang="en-US" baseline="0" dirty="0" err="1"/>
              <a:t>cartilagenous</a:t>
            </a:r>
            <a:r>
              <a:rPr lang="en-US" baseline="0" dirty="0"/>
              <a:t> until 22 medially. Could have a </a:t>
            </a:r>
            <a:r>
              <a:rPr lang="en-US" baseline="0" dirty="0" err="1"/>
              <a:t>physeal</a:t>
            </a:r>
            <a:r>
              <a:rPr lang="en-US" baseline="0" dirty="0"/>
              <a:t> fracture not visible on </a:t>
            </a:r>
            <a:r>
              <a:rPr lang="en-US" baseline="0" dirty="0" err="1"/>
              <a:t>xray</a:t>
            </a:r>
            <a:r>
              <a:rPr lang="en-US" baseline="0" dirty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DC7871-AF0C-4AD2-95AB-481207152E6D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763621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80 degrees pronation</a:t>
            </a:r>
          </a:p>
          <a:p>
            <a:r>
              <a:rPr lang="en-US" dirty="0"/>
              <a:t>85 degrees supination</a:t>
            </a:r>
          </a:p>
          <a:p>
            <a:r>
              <a:rPr lang="en-US" dirty="0"/>
              <a:t>Flexion to 0 -140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EF1AEC-6B9E-4C2E-821D-B443B81E63C5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252221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Extension type injuries</a:t>
            </a:r>
            <a:r>
              <a:rPr lang="en-US" baseline="0" dirty="0"/>
              <a:t> order of nerve injury: Anterior </a:t>
            </a:r>
            <a:r>
              <a:rPr lang="en-US" baseline="0" dirty="0" err="1"/>
              <a:t>Interosseus</a:t>
            </a:r>
            <a:r>
              <a:rPr lang="en-US" baseline="0" dirty="0"/>
              <a:t> Nerve, Median Radial and Ulnar</a:t>
            </a:r>
          </a:p>
          <a:p>
            <a:r>
              <a:rPr lang="en-US" baseline="0" dirty="0"/>
              <a:t>Flexion type injuries: Ulnar nerve</a:t>
            </a:r>
          </a:p>
          <a:p>
            <a:r>
              <a:rPr lang="en-US" baseline="0" dirty="0"/>
              <a:t>Most injuries resolve after 6 to 12 weeks (more worrisome if nerve deficit is noted post-op. Entrapment in the fracture/Pin through the nerve.</a:t>
            </a:r>
          </a:p>
          <a:p>
            <a:r>
              <a:rPr lang="en-US" baseline="0" dirty="0"/>
              <a:t>OK Sign for AIN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C913F6-C53E-4C97-ABCA-1234D677F5FA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89018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Interesting facts: Most occur on the left side (non-dominant</a:t>
            </a:r>
            <a:r>
              <a:rPr lang="en-US" baseline="0" dirty="0"/>
              <a:t> side)</a:t>
            </a:r>
          </a:p>
          <a:p>
            <a:r>
              <a:rPr lang="en-US" baseline="0" dirty="0"/>
              <a:t>Presentation: Pain and swelling around the elbow. Gross Deformity may be present with displaced fractures</a:t>
            </a:r>
          </a:p>
          <a:p>
            <a:r>
              <a:rPr lang="en-US" baseline="0" dirty="0"/>
              <a:t>*Higher risk of compartment syndrome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C913F6-C53E-4C97-ABCA-1234D677F5FA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15561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Common in wrestling</a:t>
            </a:r>
            <a:r>
              <a:rPr lang="en-US" baseline="0" dirty="0"/>
              <a:t> </a:t>
            </a:r>
            <a:r>
              <a:rPr lang="en-US" baseline="0"/>
              <a:t>and gymnastics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EF1AEC-6B9E-4C2E-821D-B443B81E63C5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661576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Reported in baseball pitchers, javelin throwers, gymnasts,  tower divers, and weight lifters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C4C5F8-7A5A-4A4A-8C03-1DA0949C357F}" type="slidenum">
              <a:rPr lang="en-US" smtClean="0"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7804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E9FB1E3-7F48-4672-A6A8-BD0E71A3AAE9}" type="slidenum">
              <a:rPr lang="en-US"/>
              <a:pPr/>
              <a:t>4</a:t>
            </a:fld>
            <a:endParaRPr lang="en-US"/>
          </a:p>
        </p:txBody>
      </p:sp>
      <p:sp>
        <p:nvSpPr>
          <p:cNvPr id="5058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58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Incidence of elbow pain is 2—40% in 9-12 year old baseball</a:t>
            </a:r>
            <a:r>
              <a:rPr lang="en-US" baseline="0" dirty="0"/>
              <a:t> players. Comparison view often helpful in skeletally immature athletes. Radiographs may initially be negative, so rest athlete regardless.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C4C5F8-7A5A-4A4A-8C03-1DA0949C357F}" type="slidenum">
              <a:rPr lang="en-US" smtClean="0"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216750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8058D60-D457-4EC7-9046-9FC2696045F3}" type="slidenum">
              <a:rPr lang="en-US" altLang="en-US"/>
              <a:pPr/>
              <a:t>35</a:t>
            </a:fld>
            <a:endParaRPr lang="en-US" altLang="en-US" dirty="0"/>
          </a:p>
        </p:txBody>
      </p:sp>
      <p:sp>
        <p:nvSpPr>
          <p:cNvPr id="47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4900" y="696913"/>
            <a:ext cx="4648200" cy="3486150"/>
          </a:xfrm>
          <a:ln/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dirty="0"/>
              <a:t>No pitching remainder of season (may play first base or another modified position when pain and range of motion is normalized)</a:t>
            </a: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Conservative</a:t>
            </a:r>
            <a:r>
              <a:rPr lang="en-US" baseline="0" dirty="0"/>
              <a:t> treatment Long arm cast and then rest from throwing and rehab</a:t>
            </a:r>
          </a:p>
          <a:p>
            <a:r>
              <a:rPr lang="en-US" baseline="0" dirty="0"/>
              <a:t>Surgical Treatment ORIF</a:t>
            </a:r>
          </a:p>
          <a:p>
            <a:r>
              <a:rPr lang="en-US" baseline="0" dirty="0"/>
              <a:t>Generally able to return to activity in a range from 4-10 months after injury.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C4C5F8-7A5A-4A4A-8C03-1DA0949C357F}" type="slidenum">
              <a:rPr lang="en-US" smtClean="0"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317553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04900" y="696913"/>
            <a:ext cx="4648200" cy="34861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80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415790"/>
            <a:ext cx="5486400" cy="418338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US" altLang="en-US"/>
              <a:t>Persistent traction at the immature inferior pole of the patella leads to calcification and ossification at this junction.</a:t>
            </a:r>
          </a:p>
          <a:p>
            <a:r>
              <a:rPr lang="en-US" altLang="en-US"/>
              <a:t>Differential : Bipartite patella, stress fracture, insertional tendonitis, or sleeve fracture</a:t>
            </a: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04900" y="696913"/>
            <a:ext cx="4648200" cy="348615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2528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415790"/>
            <a:ext cx="5486400" cy="418338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US" altLang="en-US"/>
              <a:t>Peroneal injury (tendonitis/subluxation)</a:t>
            </a: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04900" y="696913"/>
            <a:ext cx="4648200" cy="348615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781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415790"/>
            <a:ext cx="5486400" cy="418338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US" altLang="en-US"/>
              <a:t>Weight bearing including being able to walk 4 steps in the emergency department</a:t>
            </a:r>
          </a:p>
          <a:p>
            <a:endParaRPr lang="en-US" altLang="en-US"/>
          </a:p>
          <a:p>
            <a:r>
              <a:rPr lang="en-US" altLang="en-US"/>
              <a:t>Less than 15% of ankle sprains are associated with fractures.</a:t>
            </a:r>
          </a:p>
          <a:p>
            <a:r>
              <a:rPr lang="en-US" altLang="en-US"/>
              <a:t>Ottawa ankle rules are 100% sensitive and 19% specific</a:t>
            </a:r>
          </a:p>
          <a:p>
            <a:r>
              <a:rPr lang="en-US" altLang="en-US"/>
              <a:t>Exclusions: Age less than 18, altered sensorium (including alcohol), pregnancy, multiple painful injuries</a:t>
            </a: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04900" y="696913"/>
            <a:ext cx="4648200" cy="348615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232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415790"/>
            <a:ext cx="5486400" cy="418338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US" altLang="en-US"/>
              <a:t>85% of sprains involve the lateral ligament complex</a:t>
            </a:r>
          </a:p>
          <a:p>
            <a:endParaRPr lang="en-US" altLang="en-US"/>
          </a:p>
          <a:p>
            <a:r>
              <a:rPr lang="en-US" altLang="en-US"/>
              <a:t>Thought to occur at  a frequency of 1 per 10,000 people a day</a:t>
            </a: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04900" y="696913"/>
            <a:ext cx="4648200" cy="348615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832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415790"/>
            <a:ext cx="5486400" cy="418338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US" altLang="en-US"/>
              <a:t>Compression U shaped compression dressing</a:t>
            </a: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1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04900" y="696913"/>
            <a:ext cx="4648200" cy="348615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191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415790"/>
            <a:ext cx="5486400" cy="418338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US" altLang="en-US"/>
              <a:t>Presentation is generally delayed (average diagnosis is 2 years after presentation)</a:t>
            </a: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709704C-E756-4C2C-A766-52555E3DB88C}" type="slidenum">
              <a:rPr lang="en-US"/>
              <a:pPr/>
              <a:t>68</a:t>
            </a:fld>
            <a:endParaRPr lang="en-US"/>
          </a:p>
        </p:txBody>
      </p:sp>
      <p:sp>
        <p:nvSpPr>
          <p:cNvPr id="8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Young children generally sustain Salter ½ injuries, while older children reaching skeletal maturity often sustain III or IV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Rotator cuff—depress</a:t>
            </a:r>
            <a:r>
              <a:rPr lang="en-US" baseline="0" dirty="0"/>
              <a:t> humeral head against glenoid</a:t>
            </a:r>
          </a:p>
          <a:p>
            <a:r>
              <a:rPr lang="en-US" baseline="0" dirty="0"/>
              <a:t>Subscapularis-IR</a:t>
            </a:r>
          </a:p>
          <a:p>
            <a:r>
              <a:rPr lang="en-US" baseline="0" dirty="0"/>
              <a:t>Infraspinatus-ER</a:t>
            </a:r>
          </a:p>
          <a:p>
            <a:r>
              <a:rPr lang="en-US" baseline="0" dirty="0" err="1"/>
              <a:t>Teres</a:t>
            </a:r>
            <a:r>
              <a:rPr lang="en-US" baseline="0" dirty="0"/>
              <a:t> minor-ER</a:t>
            </a:r>
          </a:p>
          <a:p>
            <a:r>
              <a:rPr lang="en-US" baseline="0" dirty="0" err="1"/>
              <a:t>Teres</a:t>
            </a:r>
            <a:r>
              <a:rPr lang="en-US" baseline="0" dirty="0"/>
              <a:t> Minor-ER</a:t>
            </a:r>
          </a:p>
          <a:p>
            <a:r>
              <a:rPr lang="en-US" baseline="0" dirty="0"/>
              <a:t>Subscapularis-IR</a:t>
            </a:r>
          </a:p>
          <a:p>
            <a:r>
              <a:rPr lang="en-US" baseline="0" dirty="0"/>
              <a:t>Scapular (rhomboids, trapezius, </a:t>
            </a:r>
            <a:r>
              <a:rPr lang="en-US" baseline="0" dirty="0" err="1"/>
              <a:t>Levator</a:t>
            </a:r>
            <a:r>
              <a:rPr lang="en-US" baseline="0" dirty="0"/>
              <a:t> scapulae, serratus anterior)—stabilize scapula</a:t>
            </a:r>
          </a:p>
          <a:p>
            <a:r>
              <a:rPr lang="en-US" baseline="0" dirty="0"/>
              <a:t>Chest/Back: Pectoralis major, deltoid, latissimus </a:t>
            </a:r>
            <a:r>
              <a:rPr lang="en-US" baseline="0" dirty="0" err="1"/>
              <a:t>Dorsi</a:t>
            </a:r>
            <a:r>
              <a:rPr lang="en-US" baseline="0" dirty="0"/>
              <a:t>, Biceps—primary movers of shoulder. Stabilize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DC7871-AF0C-4AD2-95AB-481207152E6D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847271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Discussed earlier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EF1AEC-6B9E-4C2E-821D-B443B81E63C5}" type="slidenum">
              <a:rPr lang="en-US" smtClean="0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32391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fld id="{56515C39-C89C-43F5-81C3-42C5E8A69229}" type="slidenum">
              <a:rPr lang="en-US" altLang="en-US">
                <a:latin typeface="Arial" charset="0"/>
              </a:rPr>
              <a:pPr/>
              <a:t>72</a:t>
            </a:fld>
            <a:endParaRPr lang="en-US" altLang="en-US">
              <a:latin typeface="Arial" charset="0"/>
            </a:endParaRPr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415790"/>
            <a:ext cx="5029200" cy="4183380"/>
          </a:xfrm>
          <a:noFill/>
        </p:spPr>
        <p:txBody>
          <a:bodyPr/>
          <a:lstStyle/>
          <a:p>
            <a:pPr eaLnBrk="1" hangingPunct="1"/>
            <a:r>
              <a:rPr lang="en-US" altLang="en-US" dirty="0"/>
              <a:t>Cleats: force the heel into a negative heel position (dorsiflexion) increases the direct pressure on the epiphysis, as well as tightness of the Achilles.  </a:t>
            </a:r>
          </a:p>
          <a:p>
            <a:pPr eaLnBrk="1" hangingPunct="1"/>
            <a:r>
              <a:rPr lang="en-US" altLang="en-US" dirty="0"/>
              <a:t>Soccer cleats lack pressure absorption and motion control</a:t>
            </a:r>
          </a:p>
          <a:p>
            <a:pPr eaLnBrk="1" hangingPunct="1"/>
            <a:r>
              <a:rPr lang="en-US" altLang="en-US"/>
              <a:t>X brace</a:t>
            </a:r>
            <a:endParaRPr lang="en-US" altLang="en-US" dirty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fld id="{B0F5C642-BD32-4FCC-9B42-E44EB0242C87}" type="slidenum">
              <a:rPr lang="en-US" altLang="en-US">
                <a:latin typeface="Arial" charset="0"/>
              </a:rPr>
              <a:pPr/>
              <a:t>74</a:t>
            </a:fld>
            <a:endParaRPr lang="en-US" altLang="en-US">
              <a:latin typeface="Arial" charset="0"/>
            </a:endParaRPr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415790"/>
            <a:ext cx="5029200" cy="4183380"/>
          </a:xfrm>
          <a:noFill/>
        </p:spPr>
        <p:txBody>
          <a:bodyPr/>
          <a:lstStyle/>
          <a:p>
            <a:pPr eaLnBrk="1" hangingPunct="1"/>
            <a:r>
              <a:rPr lang="en-US" altLang="en-US"/>
              <a:t>Osteoid osteoma, calcaneal stress fracture, tarsal coalition, achilles tendonitis, and plantar fasciitis</a:t>
            </a: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fld id="{6FA0B09B-84F0-42DA-A67F-FA3287C956EB}" type="slidenum">
              <a:rPr lang="en-US" altLang="en-US">
                <a:latin typeface="Arial" charset="0"/>
              </a:rPr>
              <a:pPr/>
              <a:t>75</a:t>
            </a:fld>
            <a:endParaRPr lang="en-US" altLang="en-US">
              <a:latin typeface="Arial" charset="0"/>
            </a:endParaRPr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altLang="en-US"/>
              <a:t>Retrospective study of 412 athletes presenting to a sports clinic found an incidence of osd of 21% in active sports vs 4.5% in non-athletic students</a:t>
            </a:r>
          </a:p>
          <a:p>
            <a:pPr eaLnBrk="1" hangingPunct="1"/>
            <a:r>
              <a:rPr lang="en-US" altLang="en-US"/>
              <a:t>Kujala Am j sports med 1985 13(4):236-41</a:t>
            </a: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Boys 5x more common than girls</a:t>
            </a:r>
          </a:p>
          <a:p>
            <a:r>
              <a:rPr lang="en-US" dirty="0"/>
              <a:t>Thought to be genetic (not activity related)</a:t>
            </a:r>
          </a:p>
          <a:p>
            <a:r>
              <a:rPr lang="en-US" dirty="0"/>
              <a:t>Prognosis</a:t>
            </a:r>
            <a:r>
              <a:rPr lang="en-US" baseline="0" dirty="0"/>
              <a:t> (age &lt;6 at diagnosis better), greater than 50% of surface area affected chance of long term deformity, and stage at presentation</a:t>
            </a:r>
          </a:p>
          <a:p>
            <a:r>
              <a:rPr lang="en-US" baseline="0" dirty="0"/>
              <a:t>Treatment (2-6 limited activity and observation, PT, NSAIDS), casting with Petrie casts, surgery (tenotomy or osteotomy (&gt; 8 at presentation)</a:t>
            </a:r>
          </a:p>
          <a:p>
            <a:r>
              <a:rPr lang="en-US" baseline="0" dirty="0"/>
              <a:t>Cast is to keep femoral head positioned correctly within the acetabulum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C4C5F8-7A5A-4A4A-8C03-1DA0949C357F}" type="slidenum">
              <a:rPr lang="en-US" smtClean="0"/>
              <a:t>79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79960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861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dirty="0"/>
              <a:t>Contour-atrophy, elevation, shoulder angle</a:t>
            </a:r>
          </a:p>
          <a:p>
            <a:r>
              <a:rPr lang="en-US" dirty="0"/>
              <a:t>General position slight ER and abduction (Anterior)</a:t>
            </a:r>
          </a:p>
          <a:p>
            <a:r>
              <a:rPr lang="en-US" dirty="0"/>
              <a:t>Posterior dislocation arm is held in IR/ADDuction</a:t>
            </a:r>
          </a:p>
          <a:p>
            <a:r>
              <a:rPr lang="en-US" dirty="0"/>
              <a:t>Special tests: Sulcus sign (inferior instability), apprehension and relocation test (supine), Axial load test</a:t>
            </a:r>
          </a:p>
        </p:txBody>
      </p:sp>
      <p:sp>
        <p:nvSpPr>
          <p:cNvPr id="686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89DE820A-B4AF-4F6A-82D5-3314EA3D2FCD}" type="slidenum">
              <a:rPr lang="en-US" smtClean="0"/>
              <a:pPr/>
              <a:t>7</a:t>
            </a:fld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A9352D5-79E7-4360-B44F-54DDCA36B37C}" type="slidenum">
              <a:rPr lang="en-US"/>
              <a:pPr/>
              <a:t>8</a:t>
            </a:fld>
            <a:endParaRPr lang="en-US"/>
          </a:p>
        </p:txBody>
      </p:sp>
      <p:sp>
        <p:nvSpPr>
          <p:cNvPr id="409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Begins when athlete removes</a:t>
            </a:r>
            <a:r>
              <a:rPr lang="en-US" baseline="0" dirty="0"/>
              <a:t> their shirt</a:t>
            </a:r>
          </a:p>
          <a:p>
            <a:r>
              <a:rPr lang="en-US" dirty="0" err="1"/>
              <a:t>Sprengel</a:t>
            </a:r>
            <a:r>
              <a:rPr lang="en-US" baseline="0" dirty="0"/>
              <a:t> Deformity—congenital deformity with a small undescended scapula--associated with </a:t>
            </a:r>
            <a:r>
              <a:rPr lang="en-US" baseline="0" dirty="0" err="1"/>
              <a:t>Klippel</a:t>
            </a:r>
            <a:r>
              <a:rPr lang="en-US" baseline="0" dirty="0"/>
              <a:t> </a:t>
            </a:r>
            <a:r>
              <a:rPr lang="en-US" baseline="0" dirty="0" err="1"/>
              <a:t>Feil</a:t>
            </a:r>
            <a:r>
              <a:rPr lang="en-US" baseline="0" dirty="0"/>
              <a:t>, upper extremity deformity, and kidney disease</a:t>
            </a:r>
          </a:p>
          <a:p>
            <a:endParaRPr lang="en-US" baseline="0" dirty="0"/>
          </a:p>
          <a:p>
            <a:r>
              <a:rPr lang="en-US" baseline="0" dirty="0"/>
              <a:t>Poland Syndrome—Absences of Pectoralis muscle and often abnormality of the ribs, hand, and </a:t>
            </a:r>
            <a:r>
              <a:rPr lang="en-US" baseline="0" dirty="0" err="1"/>
              <a:t>syndactly</a:t>
            </a:r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Soft tissue: Biceps,</a:t>
            </a:r>
            <a:r>
              <a:rPr lang="en-US" baseline="0" dirty="0"/>
              <a:t> bursae region, shoulder musculature, anterior and posterior capsule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DC7871-AF0C-4AD2-95AB-481207152E6D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17517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3A53A1D-9EA6-43D3-BCAD-005CA3F1FDC0}" type="slidenum">
              <a:rPr lang="en-US"/>
              <a:pPr/>
              <a:t>10</a:t>
            </a:fld>
            <a:endParaRPr lang="en-US"/>
          </a:p>
        </p:txBody>
      </p:sp>
      <p:sp>
        <p:nvSpPr>
          <p:cNvPr id="182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22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If</a:t>
            </a:r>
            <a:r>
              <a:rPr lang="en-US" baseline="0" dirty="0"/>
              <a:t> </a:t>
            </a:r>
            <a:r>
              <a:rPr lang="en-US" baseline="0" dirty="0" err="1"/>
              <a:t>Apley’s</a:t>
            </a:r>
            <a:r>
              <a:rPr lang="en-US" baseline="0" dirty="0"/>
              <a:t> Scratch test demonstrates full ROM individual ROM tests not required</a:t>
            </a:r>
          </a:p>
          <a:p>
            <a:r>
              <a:rPr lang="en-US" baseline="0" dirty="0"/>
              <a:t>Dominant shoulder may have 5 or 10 degrees more ER and 5-10 less of IR</a:t>
            </a:r>
            <a:endParaRPr lang="en-US" dirty="0"/>
          </a:p>
          <a:p>
            <a:pPr lvl="1"/>
            <a:endParaRPr lang="en-US" dirty="0"/>
          </a:p>
          <a:p>
            <a:endParaRPr lang="en-US" dirty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350" fontAlgn="base">
              <a:spcBef>
                <a:spcPct val="30000"/>
              </a:spcBef>
              <a:spcAft>
                <a:spcPct val="0"/>
              </a:spcAft>
              <a:defRPr/>
            </a:pPr>
            <a:r>
              <a:rPr lang="en-US" dirty="0"/>
              <a:t>http://www.aafp.org/afp/2010/0115/p147.html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433915-19AC-4FB3-A15A-22F4AC762B8B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66699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758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dirty="0"/>
              <a:t>Over 90 percent are anterior</a:t>
            </a:r>
          </a:p>
          <a:p>
            <a:r>
              <a:rPr lang="en-US" dirty="0"/>
              <a:t>Posterior more common with multidirectional instability</a:t>
            </a:r>
          </a:p>
          <a:p>
            <a:r>
              <a:rPr lang="en-US" dirty="0"/>
              <a:t>Shoulder is the most common diathrodial joint that is dislocated</a:t>
            </a:r>
          </a:p>
          <a:p>
            <a:r>
              <a:rPr lang="en-US" dirty="0"/>
              <a:t>Vacuum effect of the negative pressure inside the capsule</a:t>
            </a:r>
          </a:p>
          <a:p>
            <a:endParaRPr lang="en-US" dirty="0"/>
          </a:p>
          <a:p>
            <a:r>
              <a:rPr lang="en-US" dirty="0"/>
              <a:t>Rate of 17/100,000</a:t>
            </a:r>
          </a:p>
        </p:txBody>
      </p:sp>
      <p:sp>
        <p:nvSpPr>
          <p:cNvPr id="6758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1AFED78E-D157-493A-BD0B-C6508A57F638}" type="slidenum">
              <a:rPr lang="en-US" smtClean="0"/>
              <a:pPr/>
              <a:t>12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2164C-B9C2-4D17-B7E7-CC60B8BC4376}" type="datetimeFigureOut">
              <a:rPr lang="en-US" smtClean="0"/>
              <a:t>4/17/2019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B5F52-5B48-42B2-B62C-9507D06475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76269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2164C-B9C2-4D17-B7E7-CC60B8BC4376}" type="datetimeFigureOut">
              <a:rPr lang="en-US" smtClean="0"/>
              <a:t>4/17/2019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B5F52-5B48-42B2-B62C-9507D06475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988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2164C-B9C2-4D17-B7E7-CC60B8BC4376}" type="datetimeFigureOut">
              <a:rPr lang="en-US" smtClean="0"/>
              <a:t>4/17/2019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B5F52-5B48-42B2-B62C-9507D06475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4349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C1EA75-1684-4A38-A1B5-AD52CF9AE7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8045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981200"/>
            <a:ext cx="3810000" cy="4114800"/>
          </a:xfrm>
          <a:prstGeom prst="rect">
            <a:avLst/>
          </a:prstGeom>
        </p:spPr>
        <p:txBody>
          <a:bodyPr/>
          <a:lstStyle/>
          <a:p>
            <a:pPr lvl="0"/>
            <a:endParaRPr lang="en-US" noProof="0">
              <a:sym typeface="Arial" pitchFamily="34" charset="0"/>
            </a:endParaRP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C113AD-7E98-4DDD-B2F1-20DEFFBFC37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63086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5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179002-FA1C-4840-AEF6-7069D8F82A2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40007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1D47AC-14E0-461C-AECA-78C25F85E0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5006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CE23C2D-2938-4330-AA17-EADCCB1811D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875458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69988" y="1946275"/>
            <a:ext cx="77724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69988" y="4079875"/>
            <a:ext cx="77724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430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5814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104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DA18A987-010F-437F-9524-04691A34CE7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9358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2" y="5029200"/>
            <a:ext cx="7964488" cy="1362075"/>
          </a:xfrm>
          <a:prstGeom prst="rect">
            <a:avLst/>
          </a:prstGeom>
        </p:spPr>
        <p:txBody>
          <a:bodyPr anchor="b" anchorCtr="0"/>
          <a:lstStyle>
            <a:lvl1pPr algn="r">
              <a:defRPr sz="4000" b="0" i="1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062132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109627B-64E4-4A20-85A9-AA2A1DE02017}" type="datetimeFigureOut">
              <a:rPr lang="en-US" smtClean="0"/>
              <a:t>4/17/2019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AF69C94-A4C1-422E-AFD8-82C8E0E00D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5331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2164C-B9C2-4D17-B7E7-CC60B8BC4376}" type="datetimeFigureOut">
              <a:rPr lang="en-US" smtClean="0"/>
              <a:t>4/17/2019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B5F52-5B48-42B2-B62C-9507D06475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889821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305800" cy="1295400"/>
          </a:xfrm>
          <a:prstGeom prst="rect">
            <a:avLst/>
          </a:prstGeom>
        </p:spPr>
        <p:txBody>
          <a:bodyPr anchor="ctr" anchorCtr="0"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685800" y="1676400"/>
            <a:ext cx="7772400" cy="4953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>
                <a:solidFill>
                  <a:srgbClr val="CC0000"/>
                </a:solidFill>
                <a:latin typeface="+mj-lt"/>
              </a:defRPr>
            </a:lvl1pPr>
            <a:lvl2pPr marL="1588" indent="0">
              <a:spcBef>
                <a:spcPts val="1000"/>
              </a:spcBef>
              <a:buNone/>
              <a:defRPr sz="2000">
                <a:latin typeface="+mn-lt"/>
              </a:defRPr>
            </a:lvl2pPr>
            <a:lvl3pPr marL="455613" indent="-228600">
              <a:defRPr sz="2000" i="1">
                <a:solidFill>
                  <a:srgbClr val="CC0000"/>
                </a:solidFill>
                <a:latin typeface="+mn-lt"/>
              </a:defRPr>
            </a:lvl3pPr>
            <a:lvl4pPr marL="687388" indent="-228600">
              <a:defRPr b="0" i="0">
                <a:latin typeface="+mn-lt"/>
              </a:defRPr>
            </a:lvl4pPr>
            <a:lvl5pPr marL="684213" indent="-228600">
              <a:buFont typeface="Arial"/>
              <a:buChar char="•"/>
              <a:defRPr sz="1800">
                <a:solidFill>
                  <a:srgbClr val="CC0000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171644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1676400"/>
            <a:ext cx="7924800" cy="41909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solidFill>
                  <a:srgbClr val="CC0000"/>
                </a:solidFill>
                <a:latin typeface="+mj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828800" y="0"/>
            <a:ext cx="6934200" cy="1295400"/>
          </a:xfrm>
          <a:prstGeom prst="rect">
            <a:avLst/>
          </a:prstGeom>
        </p:spPr>
        <p:txBody>
          <a:bodyPr anchor="ctr" anchorCtr="0"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half" idx="10"/>
          </p:nvPr>
        </p:nvSpPr>
        <p:spPr>
          <a:xfrm>
            <a:off x="685800" y="6019800"/>
            <a:ext cx="7924800" cy="7620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00">
                <a:solidFill>
                  <a:srgbClr val="CC0000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202496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0" y="0"/>
            <a:ext cx="8026400" cy="1308100"/>
          </a:xfrm>
          <a:prstGeom prst="rect">
            <a:avLst/>
          </a:prstGeom>
        </p:spPr>
        <p:txBody>
          <a:bodyPr anchor="ctr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76400"/>
            <a:ext cx="7772400" cy="4572000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  <a:lvl2pPr>
              <a:defRPr>
                <a:latin typeface="+mn-lt"/>
              </a:defRPr>
            </a:lvl2pPr>
            <a:lvl3pPr marL="457200" indent="-225425">
              <a:spcBef>
                <a:spcPts val="480"/>
              </a:spcBef>
              <a:defRPr>
                <a:latin typeface="+mn-lt"/>
              </a:defRPr>
            </a:lvl3pPr>
            <a:lvl4pPr>
              <a:defRPr b="0" i="0">
                <a:latin typeface="+mn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88520409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2600" y="0"/>
            <a:ext cx="7086600" cy="1295400"/>
          </a:xfrm>
          <a:prstGeom prst="rect">
            <a:avLst/>
          </a:prstGeom>
        </p:spPr>
        <p:txBody>
          <a:bodyPr anchor="ctr" anchorCtr="0"/>
          <a:lstStyle>
            <a:lvl1pPr algn="r">
              <a:spcAft>
                <a:spcPts val="600"/>
              </a:spcAft>
              <a:defRPr sz="3000" b="0" i="1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1676400"/>
            <a:ext cx="7467600" cy="3810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>
              <a:sym typeface="Arial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672138"/>
            <a:ext cx="5562600" cy="8048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00" baseline="0">
                <a:solidFill>
                  <a:srgbClr val="CC0000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23829125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7543800" cy="12954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719263"/>
            <a:ext cx="4038600" cy="441166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719263"/>
            <a:ext cx="4038600" cy="441166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z="2400">
              <a:solidFill>
                <a:srgbClr val="000000"/>
              </a:solidFill>
              <a:latin typeface="Arial" pitchFamily="34" charset="0"/>
              <a:ea typeface="ヒラギノ角ゴ ProN W3" charset="-128"/>
              <a:sym typeface="Arial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>
                <a:solidFill>
                  <a:srgbClr val="000000"/>
                </a:solidFill>
                <a:latin typeface="Arial" pitchFamily="34" charset="0"/>
                <a:ea typeface="ヒラギノ角ゴ ProN W3" charset="-128"/>
                <a:sym typeface="Arial" pitchFamily="34" charset="0"/>
              </a:rPr>
              <a:t>Dennis Breen M.D.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498BD6B-EAB7-41F7-A824-A2411E3B62D7}" type="slidenum">
              <a:rPr lang="en-US" altLang="en-US" sz="2400">
                <a:solidFill>
                  <a:srgbClr val="000000"/>
                </a:solidFill>
                <a:latin typeface="Arial" pitchFamily="34" charset="0"/>
                <a:ea typeface="ヒラギノ角ゴ ProN W3" charset="-128"/>
                <a:sym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z="2400">
              <a:solidFill>
                <a:srgbClr val="000000"/>
              </a:solidFill>
              <a:latin typeface="Arial" pitchFamily="34" charset="0"/>
              <a:ea typeface="ヒラギノ角ゴ ProN W3" charset="-128"/>
              <a:sym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7877169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7543800" cy="12954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719263"/>
            <a:ext cx="4038600" cy="441166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719263"/>
            <a:ext cx="4038600" cy="212883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4000500"/>
            <a:ext cx="4038600" cy="21304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z="2400">
              <a:solidFill>
                <a:srgbClr val="000000"/>
              </a:solidFill>
              <a:latin typeface="Arial" pitchFamily="34" charset="0"/>
              <a:ea typeface="ヒラギノ角ゴ ProN W3" charset="-128"/>
              <a:sym typeface="Arial" pitchFamily="34" charset="0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>
                <a:solidFill>
                  <a:srgbClr val="000000"/>
                </a:solidFill>
                <a:latin typeface="Arial" pitchFamily="34" charset="0"/>
                <a:ea typeface="ヒラギノ角ゴ ProN W3" charset="-128"/>
                <a:sym typeface="Arial" pitchFamily="34" charset="0"/>
              </a:rPr>
              <a:t>Dennis Breen M.D.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D320274-159A-445E-A256-24166E561AA8}" type="slidenum">
              <a:rPr lang="en-US" altLang="en-US" sz="2400">
                <a:solidFill>
                  <a:srgbClr val="000000"/>
                </a:solidFill>
                <a:latin typeface="Arial" pitchFamily="34" charset="0"/>
                <a:ea typeface="ヒラギノ角ゴ ProN W3" charset="-128"/>
                <a:sym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z="2400">
              <a:solidFill>
                <a:srgbClr val="000000"/>
              </a:solidFill>
              <a:latin typeface="Arial" pitchFamily="34" charset="0"/>
              <a:ea typeface="ヒラギノ角ゴ ProN W3" charset="-128"/>
              <a:sym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2431542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76200"/>
            <a:ext cx="9372600" cy="9144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14400" y="1066800"/>
            <a:ext cx="38100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76800" y="1066800"/>
            <a:ext cx="38100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53425442"/>
      </p:ext>
    </p:extLst>
  </p:cSld>
  <p:clrMapOvr>
    <a:masterClrMapping/>
  </p:clrMapOvr>
  <p:transition spd="med"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3810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1828800"/>
            <a:ext cx="3810000" cy="4114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4000" y="1828800"/>
            <a:ext cx="3810000" cy="4114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 sz="2400">
              <a:solidFill>
                <a:srgbClr val="000000"/>
              </a:solidFill>
              <a:latin typeface="Arial" pitchFamily="34" charset="0"/>
              <a:ea typeface="ヒラギノ角ゴ ProN W3" charset="-128"/>
              <a:sym typeface="Arial" pitchFamily="34" charset="0"/>
            </a:endParaRPr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 sz="2400">
              <a:solidFill>
                <a:srgbClr val="000000"/>
              </a:solidFill>
              <a:latin typeface="Arial" pitchFamily="34" charset="0"/>
              <a:ea typeface="ヒラギノ角ゴ ProN W3" charset="-128"/>
              <a:sym typeface="Arial" pitchFamily="34" charset="0"/>
            </a:endParaRPr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EEC4450-7892-4598-A557-B716BA44D122}" type="slidenum">
              <a:rPr lang="en-US" altLang="en-US" sz="2400">
                <a:solidFill>
                  <a:srgbClr val="000000"/>
                </a:solidFill>
                <a:latin typeface="Arial" pitchFamily="34" charset="0"/>
                <a:ea typeface="ヒラギノ角ゴ ProN W3" charset="-128"/>
                <a:sym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 sz="2400">
              <a:solidFill>
                <a:srgbClr val="000000"/>
              </a:solidFill>
              <a:latin typeface="Arial" pitchFamily="34" charset="0"/>
              <a:ea typeface="ヒラギノ角ゴ ProN W3" charset="-128"/>
              <a:sym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665997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>
  <p:cSld name="Title and 2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7543800" cy="12954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719263"/>
            <a:ext cx="4038600" cy="212883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719263"/>
            <a:ext cx="4038600" cy="212883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457200" y="4000500"/>
            <a:ext cx="8229600" cy="21304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z="2400">
              <a:solidFill>
                <a:srgbClr val="000000"/>
              </a:solidFill>
              <a:latin typeface="Arial" pitchFamily="34" charset="0"/>
              <a:ea typeface="ヒラギノ角ゴ ProN W3" charset="-128"/>
              <a:sym typeface="Arial" pitchFamily="34" charset="0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>
                <a:solidFill>
                  <a:srgbClr val="000000"/>
                </a:solidFill>
                <a:latin typeface="Arial" pitchFamily="34" charset="0"/>
                <a:ea typeface="ヒラギノ角ゴ ProN W3" charset="-128"/>
                <a:sym typeface="Arial" pitchFamily="34" charset="0"/>
              </a:rPr>
              <a:t>Dennis Breen M.D.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39F6017-6785-4244-A878-B46895CDBA35}" type="slidenum">
              <a:rPr lang="en-US" altLang="en-US" sz="2400">
                <a:solidFill>
                  <a:srgbClr val="000000"/>
                </a:solidFill>
                <a:latin typeface="Arial" pitchFamily="34" charset="0"/>
                <a:ea typeface="ヒラギノ角ゴ ProN W3" charset="-128"/>
                <a:sym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z="2400">
              <a:solidFill>
                <a:srgbClr val="000000"/>
              </a:solidFill>
              <a:latin typeface="Arial" pitchFamily="34" charset="0"/>
              <a:ea typeface="ヒラギノ角ゴ ProN W3" charset="-128"/>
              <a:sym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8536378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152400"/>
            <a:ext cx="7543800" cy="12954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719263"/>
            <a:ext cx="4038600" cy="212883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719263"/>
            <a:ext cx="4038600" cy="212883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4000500"/>
            <a:ext cx="4038600" cy="21304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4000500"/>
            <a:ext cx="4038600" cy="21304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z="2400">
              <a:solidFill>
                <a:srgbClr val="000000"/>
              </a:solidFill>
              <a:latin typeface="Arial" pitchFamily="34" charset="0"/>
              <a:ea typeface="ヒラギノ角ゴ ProN W3" charset="-128"/>
              <a:sym typeface="Arial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>
                <a:solidFill>
                  <a:srgbClr val="000000"/>
                </a:solidFill>
                <a:latin typeface="Arial" pitchFamily="34" charset="0"/>
                <a:ea typeface="ヒラギノ角ゴ ProN W3" charset="-128"/>
                <a:sym typeface="Arial" pitchFamily="34" charset="0"/>
              </a:rPr>
              <a:t>Dennis Breen M.D.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3867BB6-A1DC-4EC6-B1E6-AC5119D3320A}" type="slidenum">
              <a:rPr lang="en-US" altLang="en-US" sz="2400">
                <a:solidFill>
                  <a:srgbClr val="000000"/>
                </a:solidFill>
                <a:latin typeface="Arial" pitchFamily="34" charset="0"/>
                <a:ea typeface="ヒラギノ角ゴ ProN W3" charset="-128"/>
                <a:sym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z="2400">
              <a:solidFill>
                <a:srgbClr val="000000"/>
              </a:solidFill>
              <a:latin typeface="Arial" pitchFamily="34" charset="0"/>
              <a:ea typeface="ヒラギノ角ゴ ProN W3" charset="-128"/>
              <a:sym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8190265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2164C-B9C2-4D17-B7E7-CC60B8BC4376}" type="datetimeFigureOut">
              <a:rPr lang="en-US" smtClean="0"/>
              <a:t>4/17/2019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B5F52-5B48-42B2-B62C-9507D06475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24112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7543800" cy="12954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457200" y="1719263"/>
            <a:ext cx="4038600" cy="441166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719263"/>
            <a:ext cx="4038600" cy="441166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z="2400">
              <a:solidFill>
                <a:srgbClr val="000000"/>
              </a:solidFill>
              <a:latin typeface="Arial" pitchFamily="34" charset="0"/>
              <a:ea typeface="ヒラギノ角ゴ ProN W3" charset="-128"/>
              <a:sym typeface="Arial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>
                <a:solidFill>
                  <a:srgbClr val="000000"/>
                </a:solidFill>
                <a:latin typeface="Arial" pitchFamily="34" charset="0"/>
                <a:ea typeface="ヒラギノ角ゴ ProN W3" charset="-128"/>
                <a:sym typeface="Arial" pitchFamily="34" charset="0"/>
              </a:rPr>
              <a:t>Dennis Breen M.D.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D69D33E-5404-4CF5-8DC8-9DAE39E0E29D}" type="slidenum">
              <a:rPr lang="en-US" altLang="en-US" sz="2400">
                <a:solidFill>
                  <a:srgbClr val="000000"/>
                </a:solidFill>
                <a:latin typeface="Arial" pitchFamily="34" charset="0"/>
                <a:ea typeface="ヒラギノ角ゴ ProN W3" charset="-128"/>
                <a:sym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z="2400">
              <a:solidFill>
                <a:srgbClr val="000000"/>
              </a:solidFill>
              <a:latin typeface="Arial" pitchFamily="34" charset="0"/>
              <a:ea typeface="ヒラギノ角ゴ ProN W3" charset="-128"/>
              <a:sym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9523642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2057400"/>
            <a:ext cx="3810000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4648200" y="2057400"/>
            <a:ext cx="3810000" cy="41148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5800" y="63246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z="2400">
              <a:solidFill>
                <a:srgbClr val="000000"/>
              </a:solidFill>
              <a:latin typeface="Arial" pitchFamily="34" charset="0"/>
              <a:ea typeface="ヒラギノ角ゴ ProN W3" charset="-128"/>
              <a:sym typeface="Arial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246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z="2400">
              <a:solidFill>
                <a:srgbClr val="000000"/>
              </a:solidFill>
              <a:latin typeface="Arial" pitchFamily="34" charset="0"/>
              <a:ea typeface="ヒラギノ角ゴ ProN W3" charset="-128"/>
              <a:sym typeface="Arial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246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5641E96-8C57-4A24-BFCE-29C43D92FF93}" type="slidenum">
              <a:rPr lang="en-US" altLang="en-US" sz="2400">
                <a:solidFill>
                  <a:srgbClr val="000000"/>
                </a:solidFill>
                <a:latin typeface="Arial" pitchFamily="34" charset="0"/>
                <a:ea typeface="ヒラギノ角ゴ ProN W3" charset="-128"/>
                <a:sym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z="2400">
              <a:solidFill>
                <a:srgbClr val="000000"/>
              </a:solidFill>
              <a:latin typeface="Arial" pitchFamily="34" charset="0"/>
              <a:ea typeface="ヒラギノ角ゴ ProN W3" charset="-128"/>
              <a:sym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88653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2164C-B9C2-4D17-B7E7-CC60B8BC4376}" type="datetimeFigureOut">
              <a:rPr lang="en-US" smtClean="0"/>
              <a:t>4/17/2019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B5F52-5B48-42B2-B62C-9507D06475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059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2164C-B9C2-4D17-B7E7-CC60B8BC4376}" type="datetimeFigureOut">
              <a:rPr lang="en-US" smtClean="0"/>
              <a:t>4/17/2019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B5F52-5B48-42B2-B62C-9507D06475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666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2164C-B9C2-4D17-B7E7-CC60B8BC4376}" type="datetimeFigureOut">
              <a:rPr lang="en-US" smtClean="0"/>
              <a:t>4/17/2019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B5F52-5B48-42B2-B62C-9507D06475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85738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2164C-B9C2-4D17-B7E7-CC60B8BC4376}" type="datetimeFigureOut">
              <a:rPr lang="en-US" smtClean="0"/>
              <a:t>4/17/2019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B5F52-5B48-42B2-B62C-9507D06475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70333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2164C-B9C2-4D17-B7E7-CC60B8BC4376}" type="datetimeFigureOut">
              <a:rPr lang="en-US" smtClean="0"/>
              <a:t>4/17/2019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B5F52-5B48-42B2-B62C-9507D06475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77214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2164C-B9C2-4D17-B7E7-CC60B8BC4376}" type="datetimeFigureOut">
              <a:rPr lang="en-US" smtClean="0"/>
              <a:t>4/17/2019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B5F52-5B48-42B2-B62C-9507D06475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017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.JPG"/><Relationship Id="rId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3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image" Target="../media/image5.emf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image" Target="../media/image4.png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theme" Target="../theme/theme4.xml"/><Relationship Id="rId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D2164C-B9C2-4D17-B7E7-CC60B8BC4376}" type="datetimeFigureOut">
              <a:rPr lang="en-US" smtClean="0"/>
              <a:t>4/17/2019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B5F52-5B48-42B2-B62C-9507D06475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32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5" r:id="rId12"/>
    <p:sldLayoutId id="2147483666" r:id="rId13"/>
    <p:sldLayoutId id="2147483667" r:id="rId14"/>
    <p:sldLayoutId id="2147483668" r:id="rId15"/>
    <p:sldLayoutId id="2147483681" r:id="rId16"/>
    <p:sldLayoutId id="2147483682" r:id="rId17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" descr="UMM_Title2-01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533400"/>
            <a:ext cx="4934451" cy="129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99254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80" r:id="rId2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4400" i="1" kern="1200">
          <a:solidFill>
            <a:schemeClr val="tx1"/>
          </a:solidFill>
          <a:latin typeface="+mn-lt"/>
          <a:ea typeface="ＭＳ Ｐゴシック" charset="0"/>
          <a:cs typeface="Abadi MT Condensed Light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1"/>
          </a:solidFill>
          <a:latin typeface="Times New Roman" charset="0"/>
          <a:ea typeface="ＭＳ Ｐゴシック" charset="0"/>
          <a:cs typeface="Abadi MT Condensed Light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1"/>
          </a:solidFill>
          <a:latin typeface="Times New Roman" charset="0"/>
          <a:ea typeface="ＭＳ Ｐゴシック" charset="0"/>
          <a:cs typeface="Abadi MT Condensed Light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1"/>
          </a:solidFill>
          <a:latin typeface="Times New Roman" charset="0"/>
          <a:ea typeface="ＭＳ Ｐゴシック" charset="0"/>
          <a:cs typeface="Abadi MT Condensed Light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1"/>
          </a:solidFill>
          <a:latin typeface="Times New Roman" charset="0"/>
          <a:ea typeface="ＭＳ Ｐゴシック" charset="0"/>
          <a:cs typeface="Abadi MT Condensed Light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4400" i="1">
          <a:solidFill>
            <a:schemeClr val="tx1"/>
          </a:solidFill>
          <a:latin typeface="Times New Roman" charset="0"/>
          <a:ea typeface="ＭＳ Ｐゴシック" charset="0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4400" i="1">
          <a:solidFill>
            <a:schemeClr val="tx1"/>
          </a:solidFill>
          <a:latin typeface="Times New Roman" charset="0"/>
          <a:ea typeface="ＭＳ Ｐゴシック" charset="0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4400" i="1">
          <a:solidFill>
            <a:schemeClr val="tx1"/>
          </a:solidFill>
          <a:latin typeface="Times New Roman" charset="0"/>
          <a:ea typeface="ＭＳ Ｐゴシック" charset="0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4400" i="1">
          <a:solidFill>
            <a:schemeClr val="tx1"/>
          </a:solidFill>
          <a:latin typeface="Times New Roman" charset="0"/>
          <a:ea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 userDrawn="1"/>
        </p:nvSpPr>
        <p:spPr bwMode="auto">
          <a:xfrm>
            <a:off x="0" y="0"/>
            <a:ext cx="9144000" cy="1295400"/>
          </a:xfrm>
          <a:prstGeom prst="rect">
            <a:avLst/>
          </a:prstGeom>
          <a:solidFill>
            <a:srgbClr val="FFCD00">
              <a:alpha val="1098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Arial" pitchFamily="34" charset="0"/>
              <a:ea typeface="ヒラギノ角ゴ ProN W3" charset="-128"/>
              <a:sym typeface="Arial" pitchFamily="34" charset="0"/>
            </a:endParaRPr>
          </a:p>
        </p:txBody>
      </p:sp>
      <p:sp>
        <p:nvSpPr>
          <p:cNvPr id="4099" name="Line 3"/>
          <p:cNvSpPr>
            <a:spLocks noChangeShapeType="1"/>
          </p:cNvSpPr>
          <p:nvPr userDrawn="1"/>
        </p:nvSpPr>
        <p:spPr bwMode="auto">
          <a:xfrm>
            <a:off x="0" y="1295400"/>
            <a:ext cx="9144000" cy="0"/>
          </a:xfrm>
          <a:prstGeom prst="line">
            <a:avLst/>
          </a:prstGeom>
          <a:noFill/>
          <a:ln w="22225">
            <a:solidFill>
              <a:srgbClr val="FFC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Arial" pitchFamily="34" charset="0"/>
              <a:ea typeface="ヒラギノ角ゴ ProN W3" charset="-128"/>
              <a:sym typeface="Arial" pitchFamily="34" charset="0"/>
            </a:endParaRPr>
          </a:p>
        </p:txBody>
      </p:sp>
      <p:pic>
        <p:nvPicPr>
          <p:cNvPr id="4100" name="Picture 8" descr="UMM_Opt1-PPTb-03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059578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</p:sldLayoutIdLst>
  <p:txStyles>
    <p:titleStyle>
      <a:lvl1pPr algn="r" defTabSz="457200" rtl="0" eaLnBrk="0" fontAlgn="base" hangingPunct="0">
        <a:spcBef>
          <a:spcPct val="0"/>
        </a:spcBef>
        <a:spcAft>
          <a:spcPct val="0"/>
        </a:spcAft>
        <a:defRPr sz="3000" i="1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algn="r" defTabSz="457200" rtl="0" eaLnBrk="0" fontAlgn="base" hangingPunct="0">
        <a:spcBef>
          <a:spcPct val="0"/>
        </a:spcBef>
        <a:spcAft>
          <a:spcPct val="0"/>
        </a:spcAft>
        <a:defRPr sz="3000" i="1">
          <a:solidFill>
            <a:schemeClr val="tx1"/>
          </a:solidFill>
          <a:latin typeface="Times New Roman" charset="0"/>
          <a:ea typeface="ＭＳ Ｐゴシック" charset="0"/>
          <a:cs typeface="ＭＳ Ｐゴシック" charset="0"/>
        </a:defRPr>
      </a:lvl2pPr>
      <a:lvl3pPr algn="r" defTabSz="457200" rtl="0" eaLnBrk="0" fontAlgn="base" hangingPunct="0">
        <a:spcBef>
          <a:spcPct val="0"/>
        </a:spcBef>
        <a:spcAft>
          <a:spcPct val="0"/>
        </a:spcAft>
        <a:defRPr sz="3000" i="1">
          <a:solidFill>
            <a:schemeClr val="tx1"/>
          </a:solidFill>
          <a:latin typeface="Times New Roman" charset="0"/>
          <a:ea typeface="ＭＳ Ｐゴシック" charset="0"/>
          <a:cs typeface="ＭＳ Ｐゴシック" charset="0"/>
        </a:defRPr>
      </a:lvl3pPr>
      <a:lvl4pPr algn="r" defTabSz="457200" rtl="0" eaLnBrk="0" fontAlgn="base" hangingPunct="0">
        <a:spcBef>
          <a:spcPct val="0"/>
        </a:spcBef>
        <a:spcAft>
          <a:spcPct val="0"/>
        </a:spcAft>
        <a:defRPr sz="3000" i="1">
          <a:solidFill>
            <a:schemeClr val="tx1"/>
          </a:solidFill>
          <a:latin typeface="Times New Roman" charset="0"/>
          <a:ea typeface="ＭＳ Ｐゴシック" charset="0"/>
          <a:cs typeface="ＭＳ Ｐゴシック" charset="0"/>
        </a:defRPr>
      </a:lvl4pPr>
      <a:lvl5pPr algn="r" defTabSz="457200" rtl="0" eaLnBrk="0" fontAlgn="base" hangingPunct="0">
        <a:spcBef>
          <a:spcPct val="0"/>
        </a:spcBef>
        <a:spcAft>
          <a:spcPct val="0"/>
        </a:spcAft>
        <a:defRPr sz="3000" i="1">
          <a:solidFill>
            <a:schemeClr val="tx1"/>
          </a:solidFill>
          <a:latin typeface="Times New Roman" charset="0"/>
          <a:ea typeface="ＭＳ Ｐゴシック" charset="0"/>
          <a:cs typeface="ＭＳ Ｐゴシック" charset="0"/>
        </a:defRPr>
      </a:lvl5pPr>
      <a:lvl6pPr marL="457200" algn="r" defTabSz="457200" rtl="0" fontAlgn="base">
        <a:spcBef>
          <a:spcPct val="0"/>
        </a:spcBef>
        <a:spcAft>
          <a:spcPct val="0"/>
        </a:spcAft>
        <a:defRPr sz="3000" i="1">
          <a:solidFill>
            <a:schemeClr val="tx1"/>
          </a:solidFill>
          <a:latin typeface="Times New Roman" charset="0"/>
          <a:ea typeface="ＭＳ Ｐゴシック" charset="0"/>
          <a:cs typeface="ＭＳ Ｐゴシック" charset="0"/>
        </a:defRPr>
      </a:lvl6pPr>
      <a:lvl7pPr marL="914400" algn="r" defTabSz="457200" rtl="0" fontAlgn="base">
        <a:spcBef>
          <a:spcPct val="0"/>
        </a:spcBef>
        <a:spcAft>
          <a:spcPct val="0"/>
        </a:spcAft>
        <a:defRPr sz="3000" i="1">
          <a:solidFill>
            <a:schemeClr val="tx1"/>
          </a:solidFill>
          <a:latin typeface="Times New Roman" charset="0"/>
          <a:ea typeface="ＭＳ Ｐゴシック" charset="0"/>
          <a:cs typeface="ＭＳ Ｐゴシック" charset="0"/>
        </a:defRPr>
      </a:lvl7pPr>
      <a:lvl8pPr marL="1371600" algn="r" defTabSz="457200" rtl="0" fontAlgn="base">
        <a:spcBef>
          <a:spcPct val="0"/>
        </a:spcBef>
        <a:spcAft>
          <a:spcPct val="0"/>
        </a:spcAft>
        <a:defRPr sz="3000" i="1">
          <a:solidFill>
            <a:schemeClr val="tx1"/>
          </a:solidFill>
          <a:latin typeface="Times New Roman" charset="0"/>
          <a:ea typeface="ＭＳ Ｐゴシック" charset="0"/>
          <a:cs typeface="ＭＳ Ｐゴシック" charset="0"/>
        </a:defRPr>
      </a:lvl8pPr>
      <a:lvl9pPr marL="1828800" algn="r" defTabSz="457200" rtl="0" fontAlgn="base">
        <a:spcBef>
          <a:spcPct val="0"/>
        </a:spcBef>
        <a:spcAft>
          <a:spcPct val="0"/>
        </a:spcAft>
        <a:defRPr sz="3000" i="1">
          <a:solidFill>
            <a:schemeClr val="tx1"/>
          </a:solidFill>
          <a:latin typeface="Times New Roman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Line 2"/>
          <p:cNvSpPr>
            <a:spLocks noChangeShapeType="1"/>
          </p:cNvSpPr>
          <p:nvPr userDrawn="1"/>
        </p:nvSpPr>
        <p:spPr bwMode="auto">
          <a:xfrm>
            <a:off x="0" y="1295400"/>
            <a:ext cx="9144000" cy="1588"/>
          </a:xfrm>
          <a:prstGeom prst="line">
            <a:avLst/>
          </a:prstGeom>
          <a:noFill/>
          <a:ln w="22225">
            <a:solidFill>
              <a:srgbClr val="FFC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Arial" pitchFamily="34" charset="0"/>
              <a:ea typeface="ヒラギノ角ゴ ProN W3" charset="-128"/>
              <a:sym typeface="Arial" pitchFamily="34" charset="0"/>
            </a:endParaRPr>
          </a:p>
        </p:txBody>
      </p:sp>
      <p:sp>
        <p:nvSpPr>
          <p:cNvPr id="3075" name="Rectangle 4"/>
          <p:cNvSpPr>
            <a:spLocks/>
          </p:cNvSpPr>
          <p:nvPr userDrawn="1"/>
        </p:nvSpPr>
        <p:spPr bwMode="auto">
          <a:xfrm>
            <a:off x="0" y="0"/>
            <a:ext cx="9144000" cy="1295400"/>
          </a:xfrm>
          <a:prstGeom prst="rect">
            <a:avLst/>
          </a:prstGeom>
          <a:solidFill>
            <a:srgbClr val="FFCD00">
              <a:alpha val="1098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Arial" pitchFamily="34" charset="0"/>
              <a:ea typeface="ヒラギノ角ゴ ProN W3" charset="-128"/>
              <a:sym typeface="Arial" pitchFamily="34" charset="0"/>
            </a:endParaRPr>
          </a:p>
        </p:txBody>
      </p:sp>
      <p:pic>
        <p:nvPicPr>
          <p:cNvPr id="3076" name="Picture 2" descr="UMM_Swooshes-02.png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7" name="Rectangle 1"/>
          <p:cNvSpPr>
            <a:spLocks/>
          </p:cNvSpPr>
          <p:nvPr userDrawn="1"/>
        </p:nvSpPr>
        <p:spPr bwMode="auto">
          <a:xfrm>
            <a:off x="0" y="0"/>
            <a:ext cx="9144000" cy="1295400"/>
          </a:xfrm>
          <a:prstGeom prst="rect">
            <a:avLst/>
          </a:prstGeom>
          <a:solidFill>
            <a:srgbClr val="FFCD00">
              <a:alpha val="1098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Arial" pitchFamily="34" charset="0"/>
              <a:ea typeface="ヒラギノ角ゴ ProN W3" charset="-128"/>
              <a:sym typeface="Arial" pitchFamily="34" charset="0"/>
            </a:endParaRPr>
          </a:p>
        </p:txBody>
      </p:sp>
      <p:pic>
        <p:nvPicPr>
          <p:cNvPr id="3078" name="Picture 1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6265863"/>
            <a:ext cx="1384300" cy="363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14255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</p:sldLayoutIdLst>
  <p:transition/>
  <p:txStyles>
    <p:titleStyle>
      <a:lvl1pPr marL="39688" indent="-39688" algn="r" rtl="0" eaLnBrk="0" fontAlgn="base" hangingPunct="0">
        <a:spcBef>
          <a:spcPct val="0"/>
        </a:spcBef>
        <a:spcAft>
          <a:spcPct val="0"/>
        </a:spcAft>
        <a:defRPr sz="3000" i="1">
          <a:solidFill>
            <a:schemeClr val="tx1"/>
          </a:solidFill>
          <a:latin typeface="+mn-lt"/>
          <a:ea typeface="ＭＳ Ｐゴシック" charset="0"/>
          <a:cs typeface="ＭＳ Ｐゴシック" charset="0"/>
          <a:sym typeface="Times New Roman" pitchFamily="18" charset="0"/>
        </a:defRPr>
      </a:lvl1pPr>
      <a:lvl2pPr marL="39688" indent="-39688" algn="r" rtl="0" eaLnBrk="0" fontAlgn="base" hangingPunct="0">
        <a:spcBef>
          <a:spcPct val="0"/>
        </a:spcBef>
        <a:spcAft>
          <a:spcPct val="0"/>
        </a:spcAft>
        <a:defRPr sz="3000" i="1">
          <a:solidFill>
            <a:schemeClr val="tx1"/>
          </a:solidFill>
          <a:latin typeface="Times New Roman" charset="0"/>
          <a:ea typeface="ＭＳ Ｐゴシック" charset="0"/>
          <a:cs typeface="ＭＳ Ｐゴシック" charset="0"/>
          <a:sym typeface="Times New Roman" pitchFamily="18" charset="0"/>
        </a:defRPr>
      </a:lvl2pPr>
      <a:lvl3pPr marL="39688" indent="-39688" algn="r" rtl="0" eaLnBrk="0" fontAlgn="base" hangingPunct="0">
        <a:spcBef>
          <a:spcPct val="0"/>
        </a:spcBef>
        <a:spcAft>
          <a:spcPct val="0"/>
        </a:spcAft>
        <a:defRPr sz="3000" i="1">
          <a:solidFill>
            <a:schemeClr val="tx1"/>
          </a:solidFill>
          <a:latin typeface="Times New Roman" charset="0"/>
          <a:ea typeface="ＭＳ Ｐゴシック" charset="0"/>
          <a:cs typeface="ＭＳ Ｐゴシック" charset="0"/>
          <a:sym typeface="Times New Roman" pitchFamily="18" charset="0"/>
        </a:defRPr>
      </a:lvl3pPr>
      <a:lvl4pPr marL="39688" indent="-39688" algn="r" rtl="0" eaLnBrk="0" fontAlgn="base" hangingPunct="0">
        <a:spcBef>
          <a:spcPct val="0"/>
        </a:spcBef>
        <a:spcAft>
          <a:spcPct val="0"/>
        </a:spcAft>
        <a:defRPr sz="3000" i="1">
          <a:solidFill>
            <a:schemeClr val="tx1"/>
          </a:solidFill>
          <a:latin typeface="Times New Roman" charset="0"/>
          <a:ea typeface="ＭＳ Ｐゴシック" charset="0"/>
          <a:cs typeface="ＭＳ Ｐゴシック" charset="0"/>
          <a:sym typeface="Times New Roman" pitchFamily="18" charset="0"/>
        </a:defRPr>
      </a:lvl4pPr>
      <a:lvl5pPr marL="39688" indent="-39688" algn="r" rtl="0" eaLnBrk="0" fontAlgn="base" hangingPunct="0">
        <a:spcBef>
          <a:spcPct val="0"/>
        </a:spcBef>
        <a:spcAft>
          <a:spcPct val="0"/>
        </a:spcAft>
        <a:defRPr sz="3000" i="1">
          <a:solidFill>
            <a:schemeClr val="tx1"/>
          </a:solidFill>
          <a:latin typeface="Times New Roman" charset="0"/>
          <a:ea typeface="ＭＳ Ｐゴシック" charset="0"/>
          <a:cs typeface="ＭＳ Ｐゴシック" charset="0"/>
          <a:sym typeface="Times New Roman" pitchFamily="18" charset="0"/>
        </a:defRPr>
      </a:lvl5pPr>
      <a:lvl6pPr marL="496888" algn="r" rtl="0" fontAlgn="base">
        <a:spcBef>
          <a:spcPct val="0"/>
        </a:spcBef>
        <a:spcAft>
          <a:spcPct val="0"/>
        </a:spcAft>
        <a:defRPr sz="3000" i="1">
          <a:solidFill>
            <a:schemeClr val="tx1"/>
          </a:solidFill>
          <a:latin typeface="Times New Roman" charset="0"/>
          <a:ea typeface="ヒラギノ明朝 ProN W3" charset="0"/>
          <a:cs typeface="ヒラギノ明朝 ProN W3" charset="0"/>
          <a:sym typeface="Times New Roman" charset="0"/>
        </a:defRPr>
      </a:lvl6pPr>
      <a:lvl7pPr marL="954088" algn="r" rtl="0" fontAlgn="base">
        <a:spcBef>
          <a:spcPct val="0"/>
        </a:spcBef>
        <a:spcAft>
          <a:spcPct val="0"/>
        </a:spcAft>
        <a:defRPr sz="3000" i="1">
          <a:solidFill>
            <a:schemeClr val="tx1"/>
          </a:solidFill>
          <a:latin typeface="Times New Roman" charset="0"/>
          <a:ea typeface="ヒラギノ明朝 ProN W3" charset="0"/>
          <a:cs typeface="ヒラギノ明朝 ProN W3" charset="0"/>
          <a:sym typeface="Times New Roman" charset="0"/>
        </a:defRPr>
      </a:lvl7pPr>
      <a:lvl8pPr marL="1411288" algn="r" rtl="0" fontAlgn="base">
        <a:spcBef>
          <a:spcPct val="0"/>
        </a:spcBef>
        <a:spcAft>
          <a:spcPct val="0"/>
        </a:spcAft>
        <a:defRPr sz="3000" i="1">
          <a:solidFill>
            <a:schemeClr val="tx1"/>
          </a:solidFill>
          <a:latin typeface="Times New Roman" charset="0"/>
          <a:ea typeface="ヒラギノ明朝 ProN W3" charset="0"/>
          <a:cs typeface="ヒラギノ明朝 ProN W3" charset="0"/>
          <a:sym typeface="Times New Roman" charset="0"/>
        </a:defRPr>
      </a:lvl8pPr>
      <a:lvl9pPr marL="1868488" algn="r" rtl="0" fontAlgn="base">
        <a:spcBef>
          <a:spcPct val="0"/>
        </a:spcBef>
        <a:spcAft>
          <a:spcPct val="0"/>
        </a:spcAft>
        <a:defRPr sz="3000" i="1">
          <a:solidFill>
            <a:schemeClr val="tx1"/>
          </a:solidFill>
          <a:latin typeface="Times New Roman" charset="0"/>
          <a:ea typeface="ヒラギノ明朝 ProN W3" charset="0"/>
          <a:cs typeface="ヒラギノ明朝 ProN W3" charset="0"/>
          <a:sym typeface="Times New Roman" charset="0"/>
        </a:defRPr>
      </a:lvl9pPr>
    </p:titleStyle>
    <p:bodyStyle>
      <a:lvl1pPr marL="342900" indent="-342900" algn="l" rtl="0" eaLnBrk="0" fontAlgn="base" hangingPunct="0">
        <a:spcBef>
          <a:spcPts val="700"/>
        </a:spcBef>
        <a:spcAft>
          <a:spcPct val="0"/>
        </a:spcAft>
        <a:defRPr sz="2200">
          <a:solidFill>
            <a:srgbClr val="CC0000"/>
          </a:solidFill>
          <a:latin typeface="+mj-lt"/>
          <a:ea typeface="ＭＳ Ｐゴシック" charset="0"/>
          <a:cs typeface="ＭＳ Ｐゴシック" charset="0"/>
          <a:sym typeface="Arial" pitchFamily="34" charset="0"/>
        </a:defRPr>
      </a:lvl1pPr>
      <a:lvl2pPr marL="742950" indent="-285750" algn="l" rtl="0" eaLnBrk="0" fontAlgn="base" hangingPunct="0">
        <a:spcBef>
          <a:spcPts val="1000"/>
        </a:spcBef>
        <a:spcAft>
          <a:spcPct val="0"/>
        </a:spcAft>
        <a:defRPr sz="2000">
          <a:solidFill>
            <a:schemeClr val="tx1"/>
          </a:solidFill>
          <a:latin typeface="+mn-lt"/>
          <a:ea typeface="ＭＳ Ｐゴシック" charset="0"/>
          <a:cs typeface="+mj-cs"/>
          <a:sym typeface="Times New Roman" pitchFamily="18" charset="0"/>
        </a:defRPr>
      </a:lvl2pPr>
      <a:lvl3pPr marL="457200" indent="-279400" algn="l" rtl="0" eaLnBrk="0" fontAlgn="base" hangingPunct="0">
        <a:spcBef>
          <a:spcPts val="600"/>
        </a:spcBef>
        <a:spcAft>
          <a:spcPct val="0"/>
        </a:spcAft>
        <a:buClr>
          <a:srgbClr val="CC0000"/>
        </a:buClr>
        <a:buSzPct val="100000"/>
        <a:buFont typeface="Times New Roman" pitchFamily="18" charset="0"/>
        <a:buChar char="•"/>
        <a:defRPr sz="2000" i="1">
          <a:solidFill>
            <a:srgbClr val="CC0000"/>
          </a:solidFill>
          <a:latin typeface="+mn-lt"/>
          <a:ea typeface="ＭＳ Ｐゴシック" charset="0"/>
          <a:cs typeface="+mj-cs"/>
          <a:sym typeface="Times New Roman" pitchFamily="18" charset="0"/>
        </a:defRPr>
      </a:lvl3pPr>
      <a:lvl4pPr marL="698500" indent="-228600" algn="l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–"/>
        <a:defRPr sz="2000">
          <a:solidFill>
            <a:schemeClr val="tx1"/>
          </a:solidFill>
          <a:latin typeface="+mn-lt"/>
          <a:ea typeface="ＭＳ Ｐゴシック" charset="0"/>
          <a:cs typeface="+mj-cs"/>
          <a:sym typeface="Times New Roman" pitchFamily="18" charset="0"/>
        </a:defRPr>
      </a:lvl4pPr>
      <a:lvl5pPr marL="698500" indent="-228600" algn="l" rtl="0" eaLnBrk="0" fontAlgn="base" hangingPunct="0">
        <a:spcBef>
          <a:spcPts val="500"/>
        </a:spcBef>
        <a:spcAft>
          <a:spcPct val="0"/>
        </a:spcAft>
        <a:buClr>
          <a:srgbClr val="CC0000"/>
        </a:buClr>
        <a:buSzPct val="100000"/>
        <a:buFont typeface="Arial" pitchFamily="34" charset="0"/>
        <a:buChar char="•"/>
        <a:defRPr>
          <a:solidFill>
            <a:srgbClr val="CC0000"/>
          </a:solidFill>
          <a:latin typeface="+mj-lt"/>
          <a:ea typeface="ＭＳ Ｐゴシック" charset="0"/>
          <a:cs typeface="+mn-cs"/>
          <a:sym typeface="Arial" pitchFamily="34" charset="0"/>
        </a:defRPr>
      </a:lvl5pPr>
      <a:lvl6pPr marL="1155700" indent="-228600" algn="l" rtl="0" fontAlgn="base">
        <a:spcBef>
          <a:spcPts val="500"/>
        </a:spcBef>
        <a:spcAft>
          <a:spcPct val="0"/>
        </a:spcAft>
        <a:buClr>
          <a:srgbClr val="CC0000"/>
        </a:buClr>
        <a:buSzPct val="100000"/>
        <a:buFont typeface="Arial" charset="0"/>
        <a:buChar char="•"/>
        <a:defRPr i="1">
          <a:solidFill>
            <a:srgbClr val="CC0000"/>
          </a:solidFill>
          <a:latin typeface="+mn-lt"/>
          <a:ea typeface="+mn-ea"/>
          <a:cs typeface="+mn-cs"/>
          <a:sym typeface="Arial" charset="0"/>
        </a:defRPr>
      </a:lvl6pPr>
      <a:lvl7pPr marL="1612900" indent="-228600" algn="l" rtl="0" fontAlgn="base">
        <a:spcBef>
          <a:spcPts val="500"/>
        </a:spcBef>
        <a:spcAft>
          <a:spcPct val="0"/>
        </a:spcAft>
        <a:buClr>
          <a:srgbClr val="CC0000"/>
        </a:buClr>
        <a:buSzPct val="100000"/>
        <a:buFont typeface="Arial" charset="0"/>
        <a:buChar char="•"/>
        <a:defRPr i="1">
          <a:solidFill>
            <a:srgbClr val="CC0000"/>
          </a:solidFill>
          <a:latin typeface="+mn-lt"/>
          <a:ea typeface="+mn-ea"/>
          <a:cs typeface="+mn-cs"/>
          <a:sym typeface="Arial" charset="0"/>
        </a:defRPr>
      </a:lvl7pPr>
      <a:lvl8pPr marL="2070100" indent="-228600" algn="l" rtl="0" fontAlgn="base">
        <a:spcBef>
          <a:spcPts val="500"/>
        </a:spcBef>
        <a:spcAft>
          <a:spcPct val="0"/>
        </a:spcAft>
        <a:buClr>
          <a:srgbClr val="CC0000"/>
        </a:buClr>
        <a:buSzPct val="100000"/>
        <a:buFont typeface="Arial" charset="0"/>
        <a:buChar char="•"/>
        <a:defRPr i="1">
          <a:solidFill>
            <a:srgbClr val="CC0000"/>
          </a:solidFill>
          <a:latin typeface="+mn-lt"/>
          <a:ea typeface="+mn-ea"/>
          <a:cs typeface="+mn-cs"/>
          <a:sym typeface="Arial" charset="0"/>
        </a:defRPr>
      </a:lvl8pPr>
      <a:lvl9pPr marL="2527300" indent="-228600" algn="l" rtl="0" fontAlgn="base">
        <a:spcBef>
          <a:spcPts val="500"/>
        </a:spcBef>
        <a:spcAft>
          <a:spcPct val="0"/>
        </a:spcAft>
        <a:buClr>
          <a:srgbClr val="CC0000"/>
        </a:buClr>
        <a:buSzPct val="100000"/>
        <a:buFont typeface="Arial" charset="0"/>
        <a:buChar char="•"/>
        <a:defRPr i="1">
          <a:solidFill>
            <a:srgbClr val="CC0000"/>
          </a:solidFill>
          <a:latin typeface="+mn-lt"/>
          <a:ea typeface="+mn-ea"/>
          <a:cs typeface="+mn-cs"/>
          <a:sym typeface="Arial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5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6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3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3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5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5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hyperlink" Target="mailto:tmccambridge@Towsonortho.com" TargetMode="External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800" dirty="0"/>
              <a:t>Teri Metcalf McCambridge, MD</a:t>
            </a:r>
            <a:br>
              <a:rPr lang="en-US" sz="2800" dirty="0"/>
            </a:br>
            <a:r>
              <a:rPr lang="en-US" sz="2800" dirty="0"/>
              <a:t>Assistant Professor of Pediatrics and Orthopedics</a:t>
            </a:r>
          </a:p>
        </p:txBody>
      </p:sp>
      <p:sp>
        <p:nvSpPr>
          <p:cNvPr id="3" name="Rectangle 2"/>
          <p:cNvSpPr/>
          <p:nvPr/>
        </p:nvSpPr>
        <p:spPr>
          <a:xfrm>
            <a:off x="2057400" y="3200400"/>
            <a:ext cx="67818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i="1" dirty="0">
                <a:solidFill>
                  <a:prstClr val="black"/>
                </a:solidFill>
                <a:ea typeface="ＭＳ Ｐゴシック" charset="0"/>
                <a:sym typeface="Arial" pitchFamily="34" charset="0"/>
              </a:rPr>
              <a:t>Case Based Approach to School yard MSK injuries: Identification and Treatment</a:t>
            </a:r>
          </a:p>
        </p:txBody>
      </p:sp>
    </p:spTree>
    <p:extLst>
      <p:ext uri="{BB962C8B-B14F-4D97-AF65-F5344CB8AC3E}">
        <p14:creationId xmlns:p14="http://schemas.microsoft.com/office/powerpoint/2010/main" val="3121650024"/>
      </p:ext>
    </p:extLst>
  </p:cSld>
  <p:clrMapOvr>
    <a:masterClrMapping/>
  </p:clrMapOvr>
  <p:transition spd="slow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ffectLst/>
                <a:latin typeface="Arial" pitchFamily="34" charset="0"/>
                <a:cs typeface="Arial" pitchFamily="34" charset="0"/>
              </a:rPr>
              <a:t>Quick Range of Motion (ROM) Assessment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Evaluate active ROM </a:t>
            </a:r>
          </a:p>
          <a:p>
            <a:pPr marL="687387" lvl="1" indent="-342900">
              <a:buFont typeface="Arial" panose="020B0604020202020204" pitchFamily="34" charset="0"/>
              <a:buChar char="•"/>
            </a:pPr>
            <a:r>
              <a:rPr lang="en-US" dirty="0">
                <a:latin typeface="Arial" pitchFamily="34" charset="0"/>
                <a:cs typeface="Arial" pitchFamily="34" charset="0"/>
              </a:rPr>
              <a:t>If movement limited by pain, weakness, or tightness, assist passively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Evaluate bilaterally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>
                <a:latin typeface="Arial" pitchFamily="34" charset="0"/>
                <a:cs typeface="Arial" pitchFamily="34" charset="0"/>
              </a:rPr>
              <a:t>Don’t forget to check neck ROM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marL="609600" indent="-60960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3440461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Sensory Exam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809625" y="1981200"/>
            <a:ext cx="7772400" cy="4114800"/>
          </a:xfrm>
        </p:spPr>
        <p:txBody>
          <a:bodyPr/>
          <a:lstStyle/>
          <a:p>
            <a:r>
              <a:rPr lang="en-US" dirty="0"/>
              <a:t>Axillary</a:t>
            </a:r>
          </a:p>
          <a:p>
            <a:r>
              <a:rPr lang="en-US" dirty="0"/>
              <a:t>Musculocutaneous</a:t>
            </a:r>
          </a:p>
          <a:p>
            <a:r>
              <a:rPr lang="en-US" dirty="0"/>
              <a:t>Radial</a:t>
            </a:r>
          </a:p>
          <a:p>
            <a:r>
              <a:rPr lang="en-US" dirty="0"/>
              <a:t>Median</a:t>
            </a:r>
          </a:p>
          <a:p>
            <a:r>
              <a:rPr lang="en-US" dirty="0"/>
              <a:t>Ulnar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7524664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Shoulder Dislocations</a:t>
            </a:r>
          </a:p>
        </p:txBody>
      </p:sp>
      <p:sp>
        <p:nvSpPr>
          <p:cNvPr id="28675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eaLnBrk="1" hangingPunct="1"/>
            <a:r>
              <a:rPr lang="en-US" dirty="0"/>
              <a:t>Directions</a:t>
            </a:r>
          </a:p>
          <a:p>
            <a:pPr lvl="1" eaLnBrk="1" hangingPunct="1"/>
            <a:r>
              <a:rPr lang="en-US" dirty="0"/>
              <a:t>Anterior</a:t>
            </a:r>
          </a:p>
          <a:p>
            <a:pPr lvl="1" eaLnBrk="1" hangingPunct="1"/>
            <a:r>
              <a:rPr lang="en-US" dirty="0"/>
              <a:t>Posterior</a:t>
            </a:r>
          </a:p>
          <a:p>
            <a:pPr lvl="1" eaLnBrk="1" hangingPunct="1"/>
            <a:r>
              <a:rPr lang="en-US" dirty="0"/>
              <a:t>Inferior</a:t>
            </a:r>
          </a:p>
          <a:p>
            <a:pPr lvl="1" eaLnBrk="1" hangingPunct="1"/>
            <a:r>
              <a:rPr lang="en-US" dirty="0"/>
              <a:t>MDI</a:t>
            </a:r>
          </a:p>
          <a:p>
            <a:pPr eaLnBrk="1" hangingPunct="1"/>
            <a:r>
              <a:rPr lang="en-US" dirty="0"/>
              <a:t>Shoulder stabilizers</a:t>
            </a:r>
          </a:p>
          <a:p>
            <a:pPr lvl="1" eaLnBrk="1" hangingPunct="1"/>
            <a:r>
              <a:rPr lang="en-US" dirty="0"/>
              <a:t>Negative pressure</a:t>
            </a:r>
          </a:p>
          <a:p>
            <a:pPr lvl="1" eaLnBrk="1" hangingPunct="1"/>
            <a:r>
              <a:rPr lang="en-US" dirty="0"/>
              <a:t>Static stabilizers</a:t>
            </a:r>
          </a:p>
          <a:p>
            <a:pPr lvl="1" eaLnBrk="1" hangingPunct="1"/>
            <a:r>
              <a:rPr lang="en-US" dirty="0"/>
              <a:t>Dynamic stabilizers</a:t>
            </a:r>
          </a:p>
        </p:txBody>
      </p:sp>
      <p:pic>
        <p:nvPicPr>
          <p:cNvPr id="28676" name="Content Placeholder 1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038600" y="1524000"/>
            <a:ext cx="4873625" cy="3873500"/>
          </a:xfrm>
        </p:spPr>
      </p:pic>
      <p:sp>
        <p:nvSpPr>
          <p:cNvPr id="6" name="Oval 5"/>
          <p:cNvSpPr/>
          <p:nvPr/>
        </p:nvSpPr>
        <p:spPr>
          <a:xfrm>
            <a:off x="1143000" y="1981200"/>
            <a:ext cx="1295400" cy="762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5027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Classic Presentation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Arm will be held externally rotated and abducted (away from the body)</a:t>
            </a:r>
          </a:p>
          <a:p>
            <a:r>
              <a:rPr lang="en-US" dirty="0"/>
              <a:t>Loss of normal prominence of the deltoid muscle (“squaring of the shoulder”)</a:t>
            </a:r>
          </a:p>
          <a:p>
            <a:r>
              <a:rPr lang="en-US" dirty="0"/>
              <a:t>Acromion will be more prominent laterally and posteriorly</a:t>
            </a:r>
          </a:p>
          <a:p>
            <a:r>
              <a:rPr lang="en-US" dirty="0" err="1"/>
              <a:t>Humerus</a:t>
            </a:r>
            <a:r>
              <a:rPr lang="en-US" dirty="0"/>
              <a:t> may be palpated anteriorly</a:t>
            </a:r>
          </a:p>
        </p:txBody>
      </p:sp>
    </p:spTree>
    <p:extLst>
      <p:ext uri="{BB962C8B-B14F-4D97-AF65-F5344CB8AC3E}">
        <p14:creationId xmlns:p14="http://schemas.microsoft.com/office/powerpoint/2010/main" val="32719813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Shoulder dislocation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/>
              <a:t>Management</a:t>
            </a:r>
          </a:p>
          <a:p>
            <a:r>
              <a:rPr lang="en-US" dirty="0"/>
              <a:t>Call mom </a:t>
            </a:r>
          </a:p>
          <a:p>
            <a:r>
              <a:rPr lang="en-US" dirty="0"/>
              <a:t>Call 911?</a:t>
            </a:r>
          </a:p>
          <a:p>
            <a:r>
              <a:rPr lang="en-US" dirty="0"/>
              <a:t>Comfort measures?</a:t>
            </a:r>
          </a:p>
          <a:p>
            <a:pPr lvl="1"/>
            <a:r>
              <a:rPr lang="en-US" dirty="0"/>
              <a:t>Tylenol or </a:t>
            </a:r>
            <a:r>
              <a:rPr lang="en-US" dirty="0" err="1"/>
              <a:t>Nsaids</a:t>
            </a:r>
            <a:r>
              <a:rPr lang="en-US" dirty="0"/>
              <a:t>?</a:t>
            </a:r>
          </a:p>
          <a:p>
            <a:pPr lvl="1"/>
            <a:r>
              <a:rPr lang="en-US" dirty="0"/>
              <a:t>Ice?</a:t>
            </a:r>
          </a:p>
          <a:p>
            <a:pPr lvl="1"/>
            <a:r>
              <a:rPr lang="en-US" dirty="0"/>
              <a:t>Sling?</a:t>
            </a:r>
          </a:p>
          <a:p>
            <a:pPr lvl="1"/>
            <a:r>
              <a:rPr lang="en-US" dirty="0"/>
              <a:t>Re-position/reduce?</a:t>
            </a:r>
          </a:p>
        </p:txBody>
      </p:sp>
    </p:spTree>
    <p:extLst>
      <p:ext uri="{BB962C8B-B14F-4D97-AF65-F5344CB8AC3E}">
        <p14:creationId xmlns:p14="http://schemas.microsoft.com/office/powerpoint/2010/main" val="90551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dirty="0"/>
              <a:t>What else to consider?</a:t>
            </a:r>
            <a:br>
              <a:rPr lang="en-US" dirty="0"/>
            </a:br>
            <a:r>
              <a:rPr lang="en-US" i="1" dirty="0"/>
              <a:t>Differential Diagnosis</a:t>
            </a:r>
          </a:p>
        </p:txBody>
      </p:sp>
      <p:sp>
        <p:nvSpPr>
          <p:cNvPr id="29699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/>
              <a:t>Posterior shoulder dislocation</a:t>
            </a:r>
          </a:p>
          <a:p>
            <a:pPr eaLnBrk="1" hangingPunct="1"/>
            <a:r>
              <a:rPr lang="en-US" dirty="0"/>
              <a:t>Shoulder contusion</a:t>
            </a:r>
          </a:p>
          <a:p>
            <a:pPr eaLnBrk="1" hangingPunct="1"/>
            <a:r>
              <a:rPr lang="en-US" dirty="0"/>
              <a:t>AC Sprain</a:t>
            </a:r>
          </a:p>
          <a:p>
            <a:pPr eaLnBrk="1" hangingPunct="1"/>
            <a:r>
              <a:rPr lang="en-US" dirty="0"/>
              <a:t>Distal Clavicle Fracture</a:t>
            </a:r>
          </a:p>
          <a:p>
            <a:pPr eaLnBrk="1" hangingPunct="1"/>
            <a:r>
              <a:rPr lang="en-US" dirty="0"/>
              <a:t>Proximal Humeral Fracture</a:t>
            </a:r>
          </a:p>
          <a:p>
            <a:pPr eaLnBrk="1" hangingPunct="1"/>
            <a:r>
              <a:rPr lang="en-US" dirty="0"/>
              <a:t>Brachial Plexus neuropathy (won’t present acutely)</a:t>
            </a:r>
          </a:p>
        </p:txBody>
      </p:sp>
    </p:spTree>
    <p:extLst>
      <p:ext uri="{BB962C8B-B14F-4D97-AF65-F5344CB8AC3E}">
        <p14:creationId xmlns:p14="http://schemas.microsoft.com/office/powerpoint/2010/main" val="13068022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Acromialclavicular</a:t>
            </a:r>
            <a:r>
              <a:rPr lang="en-US" dirty="0"/>
              <a:t> (AC) Sprain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Common</a:t>
            </a:r>
          </a:p>
          <a:p>
            <a:r>
              <a:rPr lang="en-US" dirty="0"/>
              <a:t>“Shoulder separation”</a:t>
            </a:r>
          </a:p>
          <a:p>
            <a:r>
              <a:rPr lang="en-US" dirty="0"/>
              <a:t>Mechanism: </a:t>
            </a:r>
          </a:p>
          <a:p>
            <a:pPr lvl="1"/>
            <a:r>
              <a:rPr lang="en-US" dirty="0"/>
              <a:t>Fall landing on “point” or lateral aspect of shoulder</a:t>
            </a:r>
          </a:p>
          <a:p>
            <a:pPr lvl="1"/>
            <a:r>
              <a:rPr lang="en-US" dirty="0"/>
              <a:t>Occasionally from fall on outstretched hand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00983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AC Joint Sprain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b="1"/>
              <a:t>Physical Exam:</a:t>
            </a:r>
          </a:p>
          <a:p>
            <a:pPr lvl="1">
              <a:lnSpc>
                <a:spcPct val="90000"/>
              </a:lnSpc>
            </a:pPr>
            <a:r>
              <a:rPr lang="en-US"/>
              <a:t>Well-localized swelling &amp; tenderness over AC joint</a:t>
            </a:r>
          </a:p>
          <a:p>
            <a:pPr lvl="1">
              <a:lnSpc>
                <a:spcPct val="90000"/>
              </a:lnSpc>
            </a:pPr>
            <a:r>
              <a:rPr lang="en-US"/>
              <a:t>Painful active &amp; passive range of motion </a:t>
            </a:r>
          </a:p>
          <a:p>
            <a:pPr lvl="1">
              <a:lnSpc>
                <a:spcPct val="90000"/>
              </a:lnSpc>
            </a:pPr>
            <a:r>
              <a:rPr lang="en-US"/>
              <a:t>Crossover testing increases pain</a:t>
            </a:r>
          </a:p>
          <a:p>
            <a:pPr lvl="1">
              <a:lnSpc>
                <a:spcPct val="90000"/>
              </a:lnSpc>
            </a:pPr>
            <a:r>
              <a:rPr lang="en-US"/>
              <a:t>Type II, III, V may have high riding clavicle</a:t>
            </a:r>
          </a:p>
          <a:p>
            <a:pPr lvl="1">
              <a:lnSpc>
                <a:spcPct val="90000"/>
              </a:lnSpc>
            </a:pPr>
            <a:r>
              <a:rPr lang="en-US"/>
              <a:t>May have tenderness to palpation over clavicle shaft, SC joint &amp; clavicular attachments of trapezius &amp; deltoids</a:t>
            </a:r>
          </a:p>
        </p:txBody>
      </p:sp>
    </p:spTree>
    <p:extLst>
      <p:ext uri="{BB962C8B-B14F-4D97-AF65-F5344CB8AC3E}">
        <p14:creationId xmlns:p14="http://schemas.microsoft.com/office/powerpoint/2010/main" val="25549712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Clavicle Fractures:</a:t>
            </a:r>
          </a:p>
        </p:txBody>
      </p:sp>
      <p:sp>
        <p:nvSpPr>
          <p:cNvPr id="55298" name="Tex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2.6-5% of all fractures </a:t>
            </a:r>
          </a:p>
          <a:p>
            <a:r>
              <a:rPr lang="en-US" dirty="0"/>
              <a:t>88% occur &lt;10 </a:t>
            </a:r>
            <a:r>
              <a:rPr lang="en-US" dirty="0" err="1"/>
              <a:t>yoa</a:t>
            </a:r>
            <a:endParaRPr lang="en-US" dirty="0"/>
          </a:p>
          <a:p>
            <a:r>
              <a:rPr lang="en-US" dirty="0"/>
              <a:t>Mechanism</a:t>
            </a:r>
          </a:p>
          <a:p>
            <a:r>
              <a:rPr lang="en-US" dirty="0"/>
              <a:t>Fracture position</a:t>
            </a:r>
          </a:p>
          <a:p>
            <a:pPr lvl="1"/>
            <a:r>
              <a:rPr lang="en-US" dirty="0"/>
              <a:t>Middle third 82%</a:t>
            </a:r>
          </a:p>
          <a:p>
            <a:pPr lvl="1"/>
            <a:r>
              <a:rPr lang="en-US" dirty="0"/>
              <a:t>Lateral 15%</a:t>
            </a:r>
          </a:p>
          <a:p>
            <a:pPr lvl="1"/>
            <a:r>
              <a:rPr lang="en-US" dirty="0"/>
              <a:t>Medial Rare</a:t>
            </a:r>
          </a:p>
          <a:p>
            <a:pPr marL="0" indent="0">
              <a:buNone/>
            </a:pPr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460092"/>
            <a:ext cx="4038600" cy="3355453"/>
          </a:xfrm>
        </p:spPr>
      </p:pic>
    </p:spTree>
    <p:extLst>
      <p:ext uri="{BB962C8B-B14F-4D97-AF65-F5344CB8AC3E}">
        <p14:creationId xmlns:p14="http://schemas.microsoft.com/office/powerpoint/2010/main" val="15886926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09600" y="381000"/>
            <a:ext cx="7772400" cy="11430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sz="3200" dirty="0"/>
              <a:t>Clavicle Fractures: </a:t>
            </a:r>
            <a:br>
              <a:rPr lang="en-US" sz="3200" dirty="0"/>
            </a:br>
            <a:r>
              <a:rPr lang="en-US" sz="3200" dirty="0"/>
              <a:t>When is surgery indicated?</a:t>
            </a:r>
          </a:p>
        </p:txBody>
      </p:sp>
      <p:sp>
        <p:nvSpPr>
          <p:cNvPr id="56323" name="Text Placeholder 5"/>
          <p:cNvSpPr>
            <a:spLocks noGrp="1"/>
          </p:cNvSpPr>
          <p:nvPr>
            <p:ph type="body" sz="half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/>
              <a:t>Absolute:</a:t>
            </a:r>
          </a:p>
          <a:p>
            <a:pPr lvl="1"/>
            <a:r>
              <a:rPr lang="en-US"/>
              <a:t>Open fracture</a:t>
            </a:r>
          </a:p>
          <a:p>
            <a:pPr lvl="1"/>
            <a:r>
              <a:rPr lang="en-US"/>
              <a:t>Skin compromise or neurovascular injury</a:t>
            </a:r>
          </a:p>
          <a:p>
            <a:r>
              <a:rPr lang="en-US"/>
              <a:t>Relative:</a:t>
            </a:r>
          </a:p>
          <a:p>
            <a:pPr lvl="1"/>
            <a:r>
              <a:rPr lang="en-US"/>
              <a:t>Greater then 15-20 mm shortening</a:t>
            </a:r>
          </a:p>
          <a:p>
            <a:pPr lvl="1"/>
            <a:r>
              <a:rPr lang="en-US"/>
              <a:t>High risk of non-union</a:t>
            </a:r>
          </a:p>
          <a:p>
            <a:pPr lvl="1"/>
            <a:r>
              <a:rPr lang="en-US"/>
              <a:t>Comminution</a:t>
            </a:r>
          </a:p>
          <a:p>
            <a:pPr lvl="1"/>
            <a:r>
              <a:rPr lang="en-US"/>
              <a:t>Distal clavicle fx</a:t>
            </a:r>
          </a:p>
          <a:p>
            <a:endParaRPr lang="en-US"/>
          </a:p>
        </p:txBody>
      </p:sp>
      <p:pic>
        <p:nvPicPr>
          <p:cNvPr id="56324" name="Content Placeholder 7" descr="COURY_TIMOTHY_CHEST_01122010_0001.jpg"/>
          <p:cNvPicPr>
            <a:picLocks noGrp="1" noChangeAspect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05400" y="2590800"/>
            <a:ext cx="3200400" cy="2659063"/>
          </a:xfrm>
        </p:spPr>
      </p:pic>
    </p:spTree>
    <p:extLst>
      <p:ext uri="{BB962C8B-B14F-4D97-AF65-F5344CB8AC3E}">
        <p14:creationId xmlns:p14="http://schemas.microsoft.com/office/powerpoint/2010/main" val="42820343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762000" y="6477000"/>
            <a:ext cx="7467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ea typeface="ヒラギノ角ゴ ProN W3" charset="-128"/>
              <a:sym typeface="Arial" pitchFamily="34" charset="0"/>
            </a:endParaRPr>
          </a:p>
        </p:txBody>
      </p:sp>
      <p:sp>
        <p:nvSpPr>
          <p:cNvPr id="5" name="Slide Number Placeholder 5"/>
          <p:cNvSpPr txBox="1">
            <a:spLocks/>
          </p:cNvSpPr>
          <p:nvPr/>
        </p:nvSpPr>
        <p:spPr>
          <a:xfrm>
            <a:off x="6729413" y="6496050"/>
            <a:ext cx="1905000" cy="457200"/>
          </a:xfrm>
          <a:prstGeom prst="rect">
            <a:avLst/>
          </a:prstGeom>
          <a:noFill/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Times New Roman" pitchFamily="18" charset="0"/>
                <a:ea typeface="ヒラギノ角ゴ ProN W3" charset="-128"/>
                <a:cs typeface="+mn-cs"/>
                <a:sym typeface="Arial" pitchFamily="34" charset="0"/>
              </a:defRPr>
            </a:lvl1pPr>
            <a:lvl2pPr marL="742950" indent="-28575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Times New Roman" pitchFamily="18" charset="0"/>
                <a:ea typeface="ヒラギノ角ゴ ProN W3" charset="-128"/>
                <a:cs typeface="+mn-cs"/>
                <a:sym typeface="Arial" pitchFamily="34" charset="0"/>
              </a:defRPr>
            </a:lvl2pPr>
            <a:lvl3pPr marL="1143000" indent="-2286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Times New Roman" pitchFamily="18" charset="0"/>
                <a:ea typeface="ヒラギノ角ゴ ProN W3" charset="-128"/>
                <a:cs typeface="+mn-cs"/>
                <a:sym typeface="Arial" pitchFamily="34" charset="0"/>
              </a:defRPr>
            </a:lvl3pPr>
            <a:lvl4pPr marL="1600200" indent="-2286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Times New Roman" pitchFamily="18" charset="0"/>
                <a:ea typeface="ヒラギノ角ゴ ProN W3" charset="-128"/>
                <a:cs typeface="+mn-cs"/>
                <a:sym typeface="Arial" pitchFamily="34" charset="0"/>
              </a:defRPr>
            </a:lvl4pPr>
            <a:lvl5pPr marL="2057400" indent="-2286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Times New Roman" pitchFamily="18" charset="0"/>
                <a:ea typeface="ヒラギノ角ゴ ProN W3" charset="-128"/>
                <a:cs typeface="+mn-cs"/>
                <a:sym typeface="Arial" pitchFamily="34" charset="0"/>
              </a:defRPr>
            </a:lvl5pPr>
            <a:lvl6pPr marL="2514600" indent="-228600" algn="ct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Times New Roman" pitchFamily="18" charset="0"/>
                <a:ea typeface="ヒラギノ角ゴ ProN W3" charset="-128"/>
                <a:cs typeface="+mn-cs"/>
                <a:sym typeface="Arial" pitchFamily="34" charset="0"/>
              </a:defRPr>
            </a:lvl6pPr>
            <a:lvl7pPr marL="2971800" indent="-228600" algn="ct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Times New Roman" pitchFamily="18" charset="0"/>
                <a:ea typeface="ヒラギノ角ゴ ProN W3" charset="-128"/>
                <a:cs typeface="+mn-cs"/>
                <a:sym typeface="Arial" pitchFamily="34" charset="0"/>
              </a:defRPr>
            </a:lvl7pPr>
            <a:lvl8pPr marL="3429000" indent="-228600" algn="ct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Times New Roman" pitchFamily="18" charset="0"/>
                <a:ea typeface="ヒラギノ角ゴ ProN W3" charset="-128"/>
                <a:cs typeface="+mn-cs"/>
                <a:sym typeface="Arial" pitchFamily="34" charset="0"/>
              </a:defRPr>
            </a:lvl8pPr>
            <a:lvl9pPr marL="3886200" indent="-228600" algn="ct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Times New Roman" pitchFamily="18" charset="0"/>
                <a:ea typeface="ヒラギノ角ゴ ProN W3" charset="-128"/>
                <a:cs typeface="+mn-cs"/>
                <a:sym typeface="Arial" pitchFamily="34" charset="0"/>
              </a:defRPr>
            </a:lvl9pPr>
          </a:lstStyle>
          <a:p>
            <a:fld id="{90A60A10-BD7A-480E-B490-DC8FBF9880A9}" type="slidenum">
              <a:rPr lang="en-US" sz="1400" smtClean="0">
                <a:solidFill>
                  <a:prstClr val="black"/>
                </a:solidFill>
              </a:rPr>
              <a:pPr/>
              <a:t>2</a:t>
            </a:fld>
            <a:endParaRPr lang="en-US" sz="1400" dirty="0">
              <a:solidFill>
                <a:prstClr val="black"/>
              </a:solidFill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533400" y="1360488"/>
            <a:ext cx="7924800" cy="5364162"/>
          </a:xfrm>
          <a:prstGeom prst="rect">
            <a:avLst/>
          </a:prstGeom>
        </p:spPr>
        <p:txBody>
          <a:bodyPr/>
          <a:lstStyle/>
          <a:p>
            <a:pPr marL="342900" indent="-342900" fontAlgn="base">
              <a:spcBef>
                <a:spcPts val="700"/>
              </a:spcBef>
              <a:spcAft>
                <a:spcPct val="0"/>
              </a:spcAft>
              <a:buFont typeface="Wingdings" pitchFamily="2" charset="2"/>
              <a:buChar char="§"/>
              <a:defRPr/>
            </a:pPr>
            <a:endParaRPr lang="en-US" sz="2000" kern="0" dirty="0">
              <a:solidFill>
                <a:prstClr val="black"/>
              </a:solidFill>
              <a:latin typeface="Californian FB" pitchFamily="18" charset="0"/>
              <a:ea typeface="ＭＳ Ｐゴシック" charset="0"/>
              <a:cs typeface="ＭＳ Ｐゴシック" charset="0"/>
              <a:sym typeface="Wingdings" pitchFamily="2" charset="2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Objectives: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Identify the physical findings consistent with an anterior shoulder dislocation</a:t>
            </a:r>
          </a:p>
          <a:p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Differentiate between intra-articular and extra-articular swelling of the knee and review their differential diagnosis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Identify three developmental conditions that may cause limping in the school aged child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49131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n-US" dirty="0"/>
              <a:t>Clavicle Fractures:</a:t>
            </a:r>
            <a:br>
              <a:rPr lang="en-US" dirty="0"/>
            </a:br>
            <a:r>
              <a:rPr lang="en-US" dirty="0"/>
              <a:t>What not to miss?</a:t>
            </a:r>
          </a:p>
        </p:txBody>
      </p:sp>
      <p:sp>
        <p:nvSpPr>
          <p:cNvPr id="59394" name="Text Placeholder 2"/>
          <p:cNvSpPr>
            <a:spLocks noGrp="1"/>
          </p:cNvSpPr>
          <p:nvPr>
            <p:ph sz="half" idx="1"/>
          </p:nvPr>
        </p:nvSpPr>
        <p:spPr>
          <a:xfrm>
            <a:off x="533400" y="1828800"/>
            <a:ext cx="3810000" cy="4114800"/>
          </a:xfrm>
        </p:spPr>
        <p:txBody>
          <a:bodyPr/>
          <a:lstStyle/>
          <a:p>
            <a:r>
              <a:rPr lang="en-US" dirty="0"/>
              <a:t>Medial Clavicle fracture</a:t>
            </a:r>
          </a:p>
          <a:p>
            <a:r>
              <a:rPr lang="en-US" dirty="0"/>
              <a:t>SC dislocation</a:t>
            </a:r>
          </a:p>
          <a:p>
            <a:r>
              <a:rPr lang="en-US" dirty="0"/>
              <a:t>Associated fractures</a:t>
            </a:r>
          </a:p>
          <a:p>
            <a:pPr lvl="1"/>
            <a:r>
              <a:rPr lang="en-US" dirty="0"/>
              <a:t>First rib fracture</a:t>
            </a:r>
          </a:p>
          <a:p>
            <a:pPr lvl="1"/>
            <a:r>
              <a:rPr lang="en-US" dirty="0"/>
              <a:t>Scapular fracture</a:t>
            </a: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1905000"/>
            <a:ext cx="4421124" cy="3481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93855532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Case 2: The Injured Elbow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6 year old little girl is playing on the monkey bars at school. She falls on an outstretched hand (</a:t>
            </a:r>
            <a:r>
              <a:rPr lang="en-US" dirty="0" err="1"/>
              <a:t>Foosh</a:t>
            </a:r>
            <a:r>
              <a:rPr lang="en-US" dirty="0"/>
              <a:t>). She immediately screams and has swelling in her elbow.  You are called to the playground.</a:t>
            </a:r>
          </a:p>
        </p:txBody>
      </p:sp>
    </p:spTree>
    <p:extLst>
      <p:ext uri="{BB962C8B-B14F-4D97-AF65-F5344CB8AC3E}">
        <p14:creationId xmlns:p14="http://schemas.microsoft.com/office/powerpoint/2010/main" val="25350370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Elbow Examination: Inspection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Observe joint above and below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Amount of swelling</a:t>
            </a:r>
          </a:p>
          <a:p>
            <a:endParaRPr lang="en-US" dirty="0"/>
          </a:p>
          <a:p>
            <a:r>
              <a:rPr lang="en-US" dirty="0"/>
              <a:t>Ecchymosis</a:t>
            </a:r>
          </a:p>
          <a:p>
            <a:endParaRPr lang="en-US" dirty="0"/>
          </a:p>
          <a:p>
            <a:r>
              <a:rPr lang="en-US" dirty="0"/>
              <a:t>Scars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Abrasions/Cuts</a:t>
            </a: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6" t="7608"/>
          <a:stretch/>
        </p:blipFill>
        <p:spPr bwMode="auto">
          <a:xfrm>
            <a:off x="4825497" y="2353900"/>
            <a:ext cx="3656444" cy="26752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586942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Palpation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Crepitus</a:t>
            </a:r>
          </a:p>
          <a:p>
            <a:r>
              <a:rPr lang="en-US" dirty="0"/>
              <a:t>Landmarks </a:t>
            </a:r>
          </a:p>
          <a:p>
            <a:pPr lvl="1"/>
            <a:r>
              <a:rPr lang="en-US" dirty="0"/>
              <a:t>Olecranon</a:t>
            </a:r>
          </a:p>
          <a:p>
            <a:pPr lvl="1"/>
            <a:r>
              <a:rPr lang="en-US" dirty="0"/>
              <a:t>Condyle</a:t>
            </a:r>
          </a:p>
          <a:p>
            <a:pPr lvl="1"/>
            <a:r>
              <a:rPr lang="en-US" dirty="0"/>
              <a:t>Radial Head</a:t>
            </a:r>
          </a:p>
          <a:p>
            <a:pPr lvl="1"/>
            <a:r>
              <a:rPr lang="en-US" dirty="0"/>
              <a:t>DRUJ</a:t>
            </a:r>
          </a:p>
          <a:p>
            <a:r>
              <a:rPr lang="en-US" dirty="0"/>
              <a:t>Neurovascular exam</a:t>
            </a:r>
          </a:p>
          <a:p>
            <a:pPr lvl="1"/>
            <a:r>
              <a:rPr lang="en-US" dirty="0"/>
              <a:t>Brachial pulse</a:t>
            </a:r>
          </a:p>
          <a:p>
            <a:pPr lvl="1"/>
            <a:r>
              <a:rPr lang="en-US" dirty="0"/>
              <a:t>Radial Pulse</a:t>
            </a:r>
          </a:p>
        </p:txBody>
      </p:sp>
    </p:spTree>
    <p:extLst>
      <p:ext uri="{BB962C8B-B14F-4D97-AF65-F5344CB8AC3E}">
        <p14:creationId xmlns:p14="http://schemas.microsoft.com/office/powerpoint/2010/main" val="276914534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Range of Motion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Elbow</a:t>
            </a:r>
          </a:p>
          <a:p>
            <a:pPr lvl="1"/>
            <a:r>
              <a:rPr lang="en-US" dirty="0"/>
              <a:t>Flexion </a:t>
            </a:r>
          </a:p>
          <a:p>
            <a:pPr lvl="1"/>
            <a:r>
              <a:rPr lang="en-US" dirty="0"/>
              <a:t>Extension</a:t>
            </a:r>
          </a:p>
          <a:p>
            <a:pPr lvl="1"/>
            <a:r>
              <a:rPr lang="en-US" dirty="0"/>
              <a:t>Supination</a:t>
            </a:r>
          </a:p>
          <a:p>
            <a:pPr lvl="1"/>
            <a:r>
              <a:rPr lang="en-US" dirty="0"/>
              <a:t>Pronation</a:t>
            </a:r>
          </a:p>
          <a:p>
            <a:r>
              <a:rPr lang="en-US" dirty="0"/>
              <a:t>Wrist</a:t>
            </a:r>
          </a:p>
          <a:p>
            <a:pPr lvl="1"/>
            <a:r>
              <a:rPr lang="en-US" dirty="0"/>
              <a:t>Extension</a:t>
            </a:r>
          </a:p>
          <a:p>
            <a:pPr lvl="1"/>
            <a:r>
              <a:rPr lang="en-US" dirty="0"/>
              <a:t>Flexion</a:t>
            </a:r>
          </a:p>
        </p:txBody>
      </p:sp>
    </p:spTree>
    <p:extLst>
      <p:ext uri="{BB962C8B-B14F-4D97-AF65-F5344CB8AC3E}">
        <p14:creationId xmlns:p14="http://schemas.microsoft.com/office/powerpoint/2010/main" val="140582643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Nerve Injuries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Anterior </a:t>
            </a:r>
            <a:r>
              <a:rPr lang="en-US" dirty="0" err="1"/>
              <a:t>interosseous</a:t>
            </a:r>
            <a:r>
              <a:rPr lang="en-US" dirty="0"/>
              <a:t> nerve</a:t>
            </a:r>
          </a:p>
          <a:p>
            <a:endParaRPr lang="en-US" dirty="0"/>
          </a:p>
          <a:p>
            <a:r>
              <a:rPr lang="en-US" dirty="0"/>
              <a:t>Median</a:t>
            </a:r>
          </a:p>
          <a:p>
            <a:endParaRPr lang="en-US" dirty="0"/>
          </a:p>
          <a:p>
            <a:r>
              <a:rPr lang="en-US" dirty="0"/>
              <a:t>Radial </a:t>
            </a:r>
          </a:p>
          <a:p>
            <a:endParaRPr lang="en-US" dirty="0"/>
          </a:p>
          <a:p>
            <a:r>
              <a:rPr lang="en-US" dirty="0"/>
              <a:t>Ulnar</a:t>
            </a:r>
          </a:p>
        </p:txBody>
      </p:sp>
    </p:spTree>
    <p:extLst>
      <p:ext uri="{BB962C8B-B14F-4D97-AF65-F5344CB8AC3E}">
        <p14:creationId xmlns:p14="http://schemas.microsoft.com/office/powerpoint/2010/main" val="6165364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Case 2: The Elbow Injury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Physical examination</a:t>
            </a:r>
          </a:p>
          <a:p>
            <a:pPr lvl="1"/>
            <a:r>
              <a:rPr lang="en-US" dirty="0"/>
              <a:t>Patient is in obvious discomfort</a:t>
            </a:r>
          </a:p>
          <a:p>
            <a:pPr lvl="1"/>
            <a:r>
              <a:rPr lang="en-US" dirty="0"/>
              <a:t>Significant Swelling noted at elbow joint</a:t>
            </a:r>
          </a:p>
          <a:p>
            <a:pPr lvl="1"/>
            <a:r>
              <a:rPr lang="en-US" dirty="0"/>
              <a:t>No pain at shoulder, clavicle or DRUJ</a:t>
            </a:r>
          </a:p>
          <a:p>
            <a:pPr lvl="1"/>
            <a:r>
              <a:rPr lang="en-US" dirty="0"/>
              <a:t>Mild Deformity </a:t>
            </a:r>
          </a:p>
          <a:p>
            <a:pPr lvl="1"/>
            <a:r>
              <a:rPr lang="en-US" dirty="0"/>
              <a:t>Pulses are strong and hand is pink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dirty="0"/>
              <a:t>Differential Diagnosis</a:t>
            </a:r>
          </a:p>
          <a:p>
            <a:pPr lvl="1"/>
            <a:r>
              <a:rPr lang="en-US" dirty="0"/>
              <a:t>Supracondylar Fracture</a:t>
            </a:r>
          </a:p>
          <a:p>
            <a:pPr marL="457200" lvl="1" indent="0">
              <a:buNone/>
            </a:pPr>
            <a:endParaRPr lang="en-US" dirty="0"/>
          </a:p>
          <a:p>
            <a:pPr lvl="1"/>
            <a:r>
              <a:rPr lang="en-US" dirty="0"/>
              <a:t>Radial Head Fracture</a:t>
            </a:r>
          </a:p>
          <a:p>
            <a:pPr marL="457200" lvl="1" indent="0">
              <a:buNone/>
            </a:pPr>
            <a:endParaRPr lang="en-US" dirty="0"/>
          </a:p>
          <a:p>
            <a:pPr lvl="1"/>
            <a:r>
              <a:rPr lang="en-US" dirty="0" err="1"/>
              <a:t>Monteggia</a:t>
            </a:r>
            <a:r>
              <a:rPr lang="en-US" dirty="0"/>
              <a:t> Fracture</a:t>
            </a:r>
          </a:p>
          <a:p>
            <a:pPr marL="457200" lvl="1" indent="0">
              <a:buNone/>
            </a:pPr>
            <a:endParaRPr lang="en-US" dirty="0"/>
          </a:p>
          <a:p>
            <a:pPr lvl="1"/>
            <a:r>
              <a:rPr lang="en-US" dirty="0"/>
              <a:t>Elbow Dislocation</a:t>
            </a:r>
          </a:p>
          <a:p>
            <a:pPr marL="457200" lvl="1" indent="0">
              <a:buNone/>
            </a:pPr>
            <a:endParaRPr lang="en-US" dirty="0"/>
          </a:p>
          <a:p>
            <a:pPr lvl="1"/>
            <a:r>
              <a:rPr lang="en-US" dirty="0"/>
              <a:t>Nursemaid Elbow</a:t>
            </a:r>
          </a:p>
        </p:txBody>
      </p:sp>
      <p:sp>
        <p:nvSpPr>
          <p:cNvPr id="5" name="Oval 4"/>
          <p:cNvSpPr/>
          <p:nvPr/>
        </p:nvSpPr>
        <p:spPr>
          <a:xfrm>
            <a:off x="4724400" y="1981200"/>
            <a:ext cx="3962400" cy="5334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4391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Children: Supracondylar Fracture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3 percent of all pediatric fractures</a:t>
            </a:r>
          </a:p>
          <a:p>
            <a:r>
              <a:rPr lang="en-US" dirty="0"/>
              <a:t>Most commonly in children aged 5 to 7 years of age</a:t>
            </a:r>
          </a:p>
          <a:p>
            <a:r>
              <a:rPr lang="en-US" dirty="0"/>
              <a:t>Mechanism:</a:t>
            </a:r>
          </a:p>
          <a:p>
            <a:pPr lvl="1"/>
            <a:r>
              <a:rPr lang="en-US" dirty="0"/>
              <a:t>98% are extension fractures with fall on an out-stretched hand with elbow in full extension. </a:t>
            </a:r>
          </a:p>
          <a:p>
            <a:r>
              <a:rPr lang="en-US" dirty="0"/>
              <a:t>Presentation</a:t>
            </a:r>
          </a:p>
          <a:p>
            <a:r>
              <a:rPr lang="en-US" dirty="0"/>
              <a:t>Associated Injuries: Ipsilateral distal radius*</a:t>
            </a:r>
          </a:p>
          <a:p>
            <a:r>
              <a:rPr lang="en-US" dirty="0"/>
              <a:t>Vascular and Nerve injuries are common</a:t>
            </a:r>
          </a:p>
        </p:txBody>
      </p:sp>
    </p:spTree>
    <p:extLst>
      <p:ext uri="{BB962C8B-B14F-4D97-AF65-F5344CB8AC3E}">
        <p14:creationId xmlns:p14="http://schemas.microsoft.com/office/powerpoint/2010/main" val="9336878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Radial Head Fracture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Median age is 9-10</a:t>
            </a:r>
          </a:p>
          <a:p>
            <a:r>
              <a:rPr lang="en-US" dirty="0"/>
              <a:t>Injury occurs around the metaphysis</a:t>
            </a:r>
          </a:p>
          <a:p>
            <a:r>
              <a:rPr lang="en-US" dirty="0"/>
              <a:t>Mechanism is full elbow extension with a valgus load.</a:t>
            </a:r>
          </a:p>
          <a:p>
            <a:r>
              <a:rPr lang="en-US" dirty="0"/>
              <a:t>Presentation minimal swelling, limited rotation, point tenderness, may complain of wrist pain</a:t>
            </a:r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7330" y="1958181"/>
            <a:ext cx="272034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ight Arrow 9"/>
          <p:cNvSpPr/>
          <p:nvPr/>
        </p:nvSpPr>
        <p:spPr>
          <a:xfrm>
            <a:off x="5043535" y="4572000"/>
            <a:ext cx="7620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566940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Monteggia</a:t>
            </a:r>
            <a:r>
              <a:rPr lang="en-US" dirty="0"/>
              <a:t> Fracture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Fracture of proximal 1/3 of ulna and dislocation of proximal radial ulnar joint</a:t>
            </a:r>
          </a:p>
          <a:p>
            <a:r>
              <a:rPr lang="en-US" dirty="0"/>
              <a:t>Peak age is 4-10 years</a:t>
            </a:r>
          </a:p>
          <a:p>
            <a:r>
              <a:rPr lang="en-US" dirty="0"/>
              <a:t>FOOSH with maximal pronation</a:t>
            </a:r>
          </a:p>
          <a:p>
            <a:r>
              <a:rPr lang="en-US" dirty="0"/>
              <a:t>Urgent referral to orthopedics</a:t>
            </a:r>
          </a:p>
          <a:p>
            <a:r>
              <a:rPr lang="en-US" dirty="0"/>
              <a:t>Radial nerve and Posterior interosseous nerve most common complication</a:t>
            </a:r>
          </a:p>
        </p:txBody>
      </p:sp>
      <p:pic>
        <p:nvPicPr>
          <p:cNvPr id="8195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2209800"/>
            <a:ext cx="3796782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293740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Case I: Shoulder Injury</a:t>
            </a:r>
          </a:p>
        </p:txBody>
      </p:sp>
      <p:sp>
        <p:nvSpPr>
          <p:cNvPr id="27651" name="Content Placeholder 7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dirty="0"/>
              <a:t>12 year old boy playing on the playground abducts and externally rotates his arm to stop a run in red rover</a:t>
            </a:r>
          </a:p>
          <a:p>
            <a:pPr eaLnBrk="1" hangingPunct="1"/>
            <a:r>
              <a:rPr lang="en-US" dirty="0"/>
              <a:t>He feels a pop</a:t>
            </a:r>
          </a:p>
          <a:p>
            <a:pPr eaLnBrk="1" hangingPunct="1"/>
            <a:r>
              <a:rPr lang="en-US" dirty="0"/>
              <a:t>Unable to elevate or rotate his arm</a:t>
            </a:r>
          </a:p>
          <a:p>
            <a:pPr eaLnBrk="1" hangingPunct="1"/>
            <a:r>
              <a:rPr lang="en-US" dirty="0"/>
              <a:t>You get called to the playground</a:t>
            </a:r>
          </a:p>
          <a:p>
            <a:pPr eaLnBrk="1" hangingPunct="1"/>
            <a:r>
              <a:rPr lang="en-US" dirty="0"/>
              <a:t>He has a deformed right shoulder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8575" y="1601788"/>
            <a:ext cx="4035425" cy="4522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6388845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Elbow Dislocation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Occur in older children (10-15 years) and males 3:1 ratio to females</a:t>
            </a:r>
          </a:p>
          <a:p>
            <a:r>
              <a:rPr lang="en-US" dirty="0"/>
              <a:t>FOOSH</a:t>
            </a:r>
          </a:p>
          <a:p>
            <a:r>
              <a:rPr lang="en-US" dirty="0"/>
              <a:t>Elbow is swollen, held in flexion, pain with motion, shortened appearance of forearm.</a:t>
            </a:r>
          </a:p>
          <a:p>
            <a:r>
              <a:rPr lang="en-US" dirty="0"/>
              <a:t>Complications: </a:t>
            </a:r>
          </a:p>
          <a:p>
            <a:pPr lvl="1"/>
            <a:r>
              <a:rPr lang="en-US" dirty="0" err="1"/>
              <a:t>Fx</a:t>
            </a:r>
            <a:r>
              <a:rPr lang="en-US" dirty="0"/>
              <a:t>: medial epicondyle, coronoid</a:t>
            </a:r>
          </a:p>
          <a:p>
            <a:pPr lvl="1"/>
            <a:r>
              <a:rPr lang="en-US" dirty="0"/>
              <a:t>Vascular: brachial artery injury</a:t>
            </a:r>
          </a:p>
          <a:p>
            <a:pPr lvl="1"/>
            <a:r>
              <a:rPr lang="en-US" dirty="0"/>
              <a:t>Nerve: median or ulnar nerve injury</a:t>
            </a:r>
          </a:p>
        </p:txBody>
      </p:sp>
    </p:spTree>
    <p:extLst>
      <p:ext uri="{BB962C8B-B14F-4D97-AF65-F5344CB8AC3E}">
        <p14:creationId xmlns:p14="http://schemas.microsoft.com/office/powerpoint/2010/main" val="204293702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Nursemaid’s elbow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Mechanism: Traction with rotation</a:t>
            </a:r>
          </a:p>
          <a:p>
            <a:r>
              <a:rPr lang="en-US" dirty="0"/>
              <a:t>Age: 1-4, rare after 5</a:t>
            </a:r>
          </a:p>
          <a:p>
            <a:r>
              <a:rPr lang="en-US" dirty="0"/>
              <a:t>Subluxation of annular ligament</a:t>
            </a:r>
          </a:p>
          <a:p>
            <a:r>
              <a:rPr lang="en-US" dirty="0"/>
              <a:t>X-ray should be normal. No posterior fat pad</a:t>
            </a:r>
          </a:p>
          <a:p>
            <a:r>
              <a:rPr lang="en-US" dirty="0"/>
              <a:t>Child will present with a extended, pronated hand</a:t>
            </a:r>
          </a:p>
          <a:p>
            <a:r>
              <a:rPr lang="en-US" dirty="0"/>
              <a:t> No Swelling</a:t>
            </a:r>
          </a:p>
          <a:p>
            <a:r>
              <a:rPr lang="en-US" dirty="0"/>
              <a:t>Recurrence is common</a:t>
            </a:r>
          </a:p>
        </p:txBody>
      </p:sp>
    </p:spTree>
    <p:extLst>
      <p:ext uri="{BB962C8B-B14F-4D97-AF65-F5344CB8AC3E}">
        <p14:creationId xmlns:p14="http://schemas.microsoft.com/office/powerpoint/2010/main" val="22410465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Panner’s Osteochondrosis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r>
              <a:rPr lang="en-US" sz="2400" dirty="0"/>
              <a:t>Occurs in males 5-12 years of age</a:t>
            </a:r>
          </a:p>
          <a:p>
            <a:r>
              <a:rPr lang="en-US" sz="2400" dirty="0"/>
              <a:t>Etiology: interference of blood supply to the capitellum</a:t>
            </a:r>
          </a:p>
          <a:p>
            <a:r>
              <a:rPr lang="en-US" sz="2400" dirty="0"/>
              <a:t>Not usually associated with throwing athletes</a:t>
            </a:r>
          </a:p>
          <a:p>
            <a:r>
              <a:rPr lang="en-US" sz="2400" dirty="0"/>
              <a:t>Usually have 20-30 loss of extension, pain laterally, and occasional swelling</a:t>
            </a:r>
          </a:p>
          <a:p>
            <a:r>
              <a:rPr lang="en-US" sz="2400" dirty="0"/>
              <a:t>Treatment: 3-4 weeks immobilization and then rest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1714500"/>
            <a:ext cx="3886200" cy="388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val 1"/>
          <p:cNvSpPr/>
          <p:nvPr/>
        </p:nvSpPr>
        <p:spPr>
          <a:xfrm>
            <a:off x="6096000" y="3200400"/>
            <a:ext cx="914400" cy="609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6753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Olecranon Stress Fracture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Rare injury</a:t>
            </a:r>
          </a:p>
          <a:p>
            <a:r>
              <a:rPr lang="en-US" dirty="0"/>
              <a:t>Generally reported in throwers or weight bearing athletes</a:t>
            </a:r>
          </a:p>
          <a:p>
            <a:r>
              <a:rPr lang="en-US" dirty="0"/>
              <a:t>Mechanism impingement of the olecranon in its fossa or traction.</a:t>
            </a:r>
          </a:p>
          <a:p>
            <a:r>
              <a:rPr lang="en-US" dirty="0"/>
              <a:t>UCL insufficiency increases susceptibility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3945" y="1600201"/>
            <a:ext cx="2527110" cy="4525433"/>
          </a:xfrm>
        </p:spPr>
      </p:pic>
      <p:sp>
        <p:nvSpPr>
          <p:cNvPr id="2" name="TextBox 1"/>
          <p:cNvSpPr txBox="1"/>
          <p:nvPr/>
        </p:nvSpPr>
        <p:spPr>
          <a:xfrm>
            <a:off x="1981200" y="6273800"/>
            <a:ext cx="43456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Brucker, J. Sports Health 2015; 7 (4):308-311</a:t>
            </a:r>
          </a:p>
        </p:txBody>
      </p:sp>
    </p:spTree>
    <p:extLst>
      <p:ext uri="{BB962C8B-B14F-4D97-AF65-F5344CB8AC3E}">
        <p14:creationId xmlns:p14="http://schemas.microsoft.com/office/powerpoint/2010/main" val="77614189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en-US" dirty="0"/>
              <a:t>What is Little League Elbow?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Result of valgus overload to the medial elbow from repetitive throwing</a:t>
            </a:r>
          </a:p>
          <a:p>
            <a:r>
              <a:rPr lang="en-US" dirty="0"/>
              <a:t>Presents with medial elbow pain with throwing</a:t>
            </a:r>
          </a:p>
          <a:p>
            <a:r>
              <a:rPr lang="en-US" dirty="0"/>
              <a:t>Frequent in middle school age boys</a:t>
            </a:r>
          </a:p>
          <a:p>
            <a:r>
              <a:rPr lang="en-US" dirty="0"/>
              <a:t>X-ray AP, Lateral and Oblique should be obtained.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9904" y="1803400"/>
            <a:ext cx="3310128" cy="4267200"/>
          </a:xfrm>
        </p:spPr>
      </p:pic>
      <p:sp>
        <p:nvSpPr>
          <p:cNvPr id="6" name="TextBox 5"/>
          <p:cNvSpPr txBox="1"/>
          <p:nvPr/>
        </p:nvSpPr>
        <p:spPr>
          <a:xfrm>
            <a:off x="1219200" y="6215221"/>
            <a:ext cx="6944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Benjamin, H Little League Elbow. </a:t>
            </a:r>
            <a:r>
              <a:rPr lang="en-US" i="1" dirty="0"/>
              <a:t>Clin J Sport Med 2005; </a:t>
            </a:r>
            <a:r>
              <a:rPr lang="en-US" dirty="0"/>
              <a:t>15(1):37-40</a:t>
            </a:r>
          </a:p>
        </p:txBody>
      </p:sp>
    </p:spTree>
    <p:extLst>
      <p:ext uri="{BB962C8B-B14F-4D97-AF65-F5344CB8AC3E}">
        <p14:creationId xmlns:p14="http://schemas.microsoft.com/office/powerpoint/2010/main" val="76060014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altLang="en-US" dirty="0"/>
              <a:t>Little League Elbow:</a:t>
            </a:r>
            <a:br>
              <a:rPr lang="en-US" altLang="en-US" dirty="0"/>
            </a:br>
            <a:r>
              <a:rPr lang="en-US" altLang="en-US" dirty="0"/>
              <a:t>	</a:t>
            </a:r>
            <a:r>
              <a:rPr lang="en-US" altLang="en-US" sz="3600" dirty="0"/>
              <a:t>(Conservative Treatment)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Clr>
                <a:schemeClr val="tx1"/>
              </a:buClr>
              <a:buFont typeface="Wingdings" pitchFamily="2" charset="2"/>
              <a:buNone/>
            </a:pPr>
            <a:r>
              <a:rPr lang="en-US" altLang="en-US" sz="2800" dirty="0"/>
              <a:t>Recommended if separation of apophysis &lt; 5 mm</a:t>
            </a:r>
          </a:p>
          <a:p>
            <a:pPr>
              <a:buClr>
                <a:schemeClr val="tx1"/>
              </a:buClr>
            </a:pPr>
            <a:r>
              <a:rPr lang="en-US" altLang="en-US" dirty="0"/>
              <a:t>Involves</a:t>
            </a:r>
          </a:p>
          <a:p>
            <a:pPr lvl="1"/>
            <a:r>
              <a:rPr lang="en-US" altLang="en-US" dirty="0"/>
              <a:t>Rest from pitching for a minimum of 6 weeks</a:t>
            </a:r>
          </a:p>
          <a:p>
            <a:pPr lvl="1"/>
            <a:r>
              <a:rPr lang="en-US" altLang="en-US" dirty="0"/>
              <a:t>ICE/NSAIDS</a:t>
            </a:r>
          </a:p>
          <a:p>
            <a:pPr lvl="1"/>
            <a:r>
              <a:rPr lang="en-US" altLang="en-US" dirty="0"/>
              <a:t>Throwers Ten Exercise Program</a:t>
            </a:r>
          </a:p>
          <a:p>
            <a:pPr lvl="1"/>
            <a:r>
              <a:rPr lang="en-US" altLang="en-US" dirty="0"/>
              <a:t>Technique evaluation/modification</a:t>
            </a:r>
          </a:p>
          <a:p>
            <a:pPr lvl="1"/>
            <a:r>
              <a:rPr lang="en-US" altLang="en-US" dirty="0"/>
              <a:t>Gradual resumption of activity with throwing program</a:t>
            </a:r>
          </a:p>
        </p:txBody>
      </p:sp>
    </p:spTree>
    <p:extLst>
      <p:ext uri="{BB962C8B-B14F-4D97-AF65-F5344CB8AC3E}">
        <p14:creationId xmlns:p14="http://schemas.microsoft.com/office/powerpoint/2010/main" val="143456089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Medial Epicondyle Avulsion Fracture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Present with an acute pop and pain</a:t>
            </a:r>
          </a:p>
          <a:p>
            <a:r>
              <a:rPr lang="en-US" dirty="0"/>
              <a:t>Generally during pitching</a:t>
            </a:r>
          </a:p>
          <a:p>
            <a:r>
              <a:rPr lang="en-US" dirty="0"/>
              <a:t>Generally not following USA baseball throwing guidelines</a:t>
            </a:r>
          </a:p>
          <a:p>
            <a:r>
              <a:rPr lang="en-US" dirty="0"/>
              <a:t>Age range generally 11-15 (mean 13)</a:t>
            </a:r>
          </a:p>
          <a:p>
            <a:r>
              <a:rPr lang="en-US" dirty="0"/>
              <a:t>Present with medial pain, swelling, and limit in extension</a:t>
            </a:r>
          </a:p>
          <a:p>
            <a:r>
              <a:rPr lang="en-US" dirty="0"/>
              <a:t>Radiographs reveal avulsion off of the medial epicondyle</a:t>
            </a:r>
          </a:p>
          <a:p>
            <a:r>
              <a:rPr lang="en-US" dirty="0"/>
              <a:t>Treatment &lt; 5mm conservative</a:t>
            </a:r>
          </a:p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4616" y="1996016"/>
            <a:ext cx="3769784" cy="3769784"/>
          </a:xfrm>
        </p:spPr>
      </p:pic>
      <p:sp>
        <p:nvSpPr>
          <p:cNvPr id="6" name="TextBox 5"/>
          <p:cNvSpPr txBox="1"/>
          <p:nvPr/>
        </p:nvSpPr>
        <p:spPr>
          <a:xfrm>
            <a:off x="1143000" y="6230779"/>
            <a:ext cx="54630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Osbahr, D. et al. </a:t>
            </a:r>
            <a:r>
              <a:rPr lang="en-US" i="1" dirty="0"/>
              <a:t>J Shoulder Elbow Surg</a:t>
            </a:r>
            <a:r>
              <a:rPr lang="en-US" dirty="0"/>
              <a:t> 2010; 19:951-957</a:t>
            </a:r>
          </a:p>
        </p:txBody>
      </p:sp>
    </p:spTree>
    <p:extLst>
      <p:ext uri="{BB962C8B-B14F-4D97-AF65-F5344CB8AC3E}">
        <p14:creationId xmlns:p14="http://schemas.microsoft.com/office/powerpoint/2010/main" val="327723085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What Happens if you Miss the Diagnosis?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97" t="2451" r="3984" b="8324"/>
          <a:stretch/>
        </p:blipFill>
        <p:spPr>
          <a:xfrm>
            <a:off x="1600199" y="1711105"/>
            <a:ext cx="2120775" cy="4037845"/>
          </a:xfrm>
        </p:spPr>
      </p:pic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4" t="1432" r="18388" b="15606"/>
          <a:stretch/>
        </p:blipFill>
        <p:spPr>
          <a:xfrm>
            <a:off x="5445348" y="1665838"/>
            <a:ext cx="2159726" cy="4049162"/>
          </a:xfrm>
        </p:spPr>
      </p:pic>
      <p:sp>
        <p:nvSpPr>
          <p:cNvPr id="7" name="TextBox 6"/>
          <p:cNvSpPr txBox="1"/>
          <p:nvPr/>
        </p:nvSpPr>
        <p:spPr>
          <a:xfrm>
            <a:off x="1600200" y="6273800"/>
            <a:ext cx="13163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Normal side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061061" y="6273800"/>
            <a:ext cx="15440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Abnormal side</a:t>
            </a:r>
          </a:p>
        </p:txBody>
      </p:sp>
    </p:spTree>
    <p:extLst>
      <p:ext uri="{BB962C8B-B14F-4D97-AF65-F5344CB8AC3E}">
        <p14:creationId xmlns:p14="http://schemas.microsoft.com/office/powerpoint/2010/main" val="394743221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Case 3: The Swollen Knee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15 year old high school freshman is playing soccer on wrestling mats. He plants his foot, twists and feels a pop and has immediate pain, inability to bear weight, swelling, and deformity of his left knee. A student comes running into your office for help……..</a:t>
            </a:r>
          </a:p>
        </p:txBody>
      </p:sp>
    </p:spTree>
    <p:extLst>
      <p:ext uri="{BB962C8B-B14F-4D97-AF65-F5344CB8AC3E}">
        <p14:creationId xmlns:p14="http://schemas.microsoft.com/office/powerpoint/2010/main" val="166412316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>
                <a:ea typeface="ＭＳ Ｐゴシック" pitchFamily="34" charset="-128"/>
              </a:rPr>
              <a:t>Anatomy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sz="half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/>
            <a:r>
              <a:rPr lang="en-US" altLang="en-US" sz="2800">
                <a:solidFill>
                  <a:schemeClr val="tx2"/>
                </a:solidFill>
                <a:ea typeface="ＭＳ Ｐゴシック" pitchFamily="34" charset="-128"/>
              </a:rPr>
              <a:t>Bones</a:t>
            </a:r>
            <a:endParaRPr lang="en-US" altLang="en-US" sz="2800">
              <a:ea typeface="ＭＳ Ｐゴシック" pitchFamily="34" charset="-128"/>
            </a:endParaRPr>
          </a:p>
          <a:p>
            <a:pPr marL="0" indent="0" eaLnBrk="1" hangingPunct="1"/>
            <a:endParaRPr lang="en-US" altLang="en-US" sz="2800">
              <a:ea typeface="ＭＳ Ｐゴシック" pitchFamily="34" charset="-128"/>
            </a:endParaRPr>
          </a:p>
          <a:p>
            <a:pPr marL="0" indent="0" eaLnBrk="1" hangingPunct="1"/>
            <a:endParaRPr lang="en-US" altLang="en-US" sz="2800">
              <a:ea typeface="ＭＳ Ｐゴシック" pitchFamily="34" charset="-128"/>
            </a:endParaRPr>
          </a:p>
          <a:p>
            <a:pPr marL="0" indent="0" eaLnBrk="1" hangingPunct="1"/>
            <a:r>
              <a:rPr lang="en-US" altLang="en-US" sz="2800">
                <a:ea typeface="ＭＳ Ｐゴシック" pitchFamily="34" charset="-128"/>
              </a:rPr>
              <a:t>Ligaments/Tendons</a:t>
            </a:r>
          </a:p>
          <a:p>
            <a:pPr marL="0" indent="0" eaLnBrk="1" hangingPunct="1"/>
            <a:endParaRPr lang="en-US" altLang="en-US" sz="2800">
              <a:ea typeface="ＭＳ Ｐゴシック" pitchFamily="34" charset="-128"/>
            </a:endParaRPr>
          </a:p>
          <a:p>
            <a:pPr marL="0" indent="0" eaLnBrk="1" hangingPunct="1"/>
            <a:endParaRPr lang="en-US" altLang="en-US" sz="2800">
              <a:ea typeface="ＭＳ Ｐゴシック" pitchFamily="34" charset="-128"/>
            </a:endParaRPr>
          </a:p>
          <a:p>
            <a:pPr marL="0" indent="0" eaLnBrk="1" hangingPunct="1"/>
            <a:r>
              <a:rPr lang="en-US" altLang="en-US" sz="2800">
                <a:ea typeface="ＭＳ Ｐゴシック" pitchFamily="34" charset="-128"/>
              </a:rPr>
              <a:t>Cartilage</a:t>
            </a:r>
          </a:p>
          <a:p>
            <a:pPr marL="457200" lvl="1" indent="0" eaLnBrk="1" hangingPunct="1"/>
            <a:endParaRPr lang="en-US" altLang="en-US" sz="2400">
              <a:ea typeface="ＭＳ Ｐゴシック" pitchFamily="34" charset="-128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1774113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090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89993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dirty="0">
                <a:effectLst/>
                <a:latin typeface="Arial" pitchFamily="34" charset="0"/>
                <a:cs typeface="Arial" pitchFamily="34" charset="0"/>
              </a:rPr>
              <a:t>Focused History Questions</a:t>
            </a:r>
          </a:p>
        </p:txBody>
      </p:sp>
      <p:sp>
        <p:nvSpPr>
          <p:cNvPr id="4730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411663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en-US" sz="2800" b="1" u="sng" dirty="0">
                <a:latin typeface="Arial" pitchFamily="34" charset="0"/>
                <a:cs typeface="Arial" pitchFamily="34" charset="0"/>
              </a:rPr>
              <a:t>Mechanism of Injury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</a:p>
          <a:p>
            <a:pPr lvl="1">
              <a:lnSpc>
                <a:spcPct val="90000"/>
              </a:lnSpc>
            </a:pPr>
            <a:r>
              <a:rPr lang="en-US" sz="2500" dirty="0">
                <a:latin typeface="Arial" pitchFamily="34" charset="0"/>
                <a:cs typeface="Arial" pitchFamily="34" charset="0"/>
              </a:rPr>
              <a:t>Helps predict injured structure</a:t>
            </a:r>
          </a:p>
          <a:p>
            <a:pPr lvl="2">
              <a:lnSpc>
                <a:spcPct val="90000"/>
              </a:lnSpc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Fall directly onto anterior/superior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shoulder</a:t>
            </a:r>
            <a:r>
              <a:rPr lang="en-US" sz="2400" dirty="0" err="1">
                <a:latin typeface="Arial" pitchFamily="34" charset="0"/>
                <a:cs typeface="Arial" pitchFamily="34" charset="0"/>
                <a:sym typeface="Wingdings" pitchFamily="2" charset="2"/>
              </a:rPr>
              <a:t>AC</a:t>
            </a:r>
            <a:r>
              <a:rPr lang="en-US" sz="2400" dirty="0">
                <a:latin typeface="Arial" pitchFamily="34" charset="0"/>
                <a:cs typeface="Arial" pitchFamily="34" charset="0"/>
                <a:sym typeface="Wingdings" pitchFamily="2" charset="2"/>
              </a:rPr>
              <a:t> joint injury (shoulder separation)</a:t>
            </a:r>
          </a:p>
          <a:p>
            <a:pPr lvl="2">
              <a:lnSpc>
                <a:spcPct val="90000"/>
              </a:lnSpc>
            </a:pPr>
            <a:r>
              <a:rPr lang="en-US" sz="2400" dirty="0">
                <a:latin typeface="Arial" pitchFamily="34" charset="0"/>
                <a:cs typeface="Arial" pitchFamily="34" charset="0"/>
                <a:sym typeface="Wingdings" pitchFamily="2" charset="2"/>
              </a:rPr>
              <a:t>Hit over anterior chest or fall onto lateral shoulder  Clavicle Fracture</a:t>
            </a:r>
          </a:p>
          <a:p>
            <a:pPr lvl="2">
              <a:lnSpc>
                <a:spcPct val="90000"/>
              </a:lnSpc>
            </a:pPr>
            <a:r>
              <a:rPr lang="en-US" sz="2400" dirty="0">
                <a:latin typeface="Arial" pitchFamily="34" charset="0"/>
                <a:cs typeface="Arial" pitchFamily="34" charset="0"/>
                <a:sym typeface="Wingdings" pitchFamily="2" charset="2"/>
              </a:rPr>
              <a:t>Arm forcefully abducted and externally rotated  subluxation or anterior dislocation</a:t>
            </a:r>
          </a:p>
          <a:p>
            <a:pPr lvl="2">
              <a:lnSpc>
                <a:spcPct val="90000"/>
              </a:lnSpc>
            </a:pPr>
            <a:r>
              <a:rPr lang="en-US" sz="2400" dirty="0">
                <a:latin typeface="Arial" pitchFamily="34" charset="0"/>
                <a:cs typeface="Arial" pitchFamily="34" charset="0"/>
                <a:sym typeface="Wingdings" pitchFamily="2" charset="2"/>
              </a:rPr>
              <a:t>Fall onto the posterior shoulder  Scapula Fracture</a:t>
            </a:r>
          </a:p>
          <a:p>
            <a:pPr lvl="2">
              <a:lnSpc>
                <a:spcPct val="90000"/>
              </a:lnSpc>
            </a:pPr>
            <a:r>
              <a:rPr lang="en-US" sz="2400" dirty="0">
                <a:latin typeface="Arial" pitchFamily="34" charset="0"/>
                <a:cs typeface="Arial" pitchFamily="34" charset="0"/>
                <a:sym typeface="Wingdings" pitchFamily="2" charset="2"/>
              </a:rPr>
              <a:t>If chronic pain, note activity that triggers pain, such as the cocking phase of throwing or the pull-through phase of swimming </a:t>
            </a:r>
          </a:p>
          <a:p>
            <a:pPr>
              <a:lnSpc>
                <a:spcPct val="90000"/>
              </a:lnSpc>
            </a:pP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409305586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Inspection 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0090" y="2613393"/>
            <a:ext cx="2072820" cy="24995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8871" y="2653020"/>
            <a:ext cx="3237257" cy="2420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1304462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1026"/>
          <p:cNvSpPr>
            <a:spLocks noGrp="1" noChangeArrowheads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en-US" altLang="en-US">
                <a:ea typeface="ＭＳ Ｐゴシック" pitchFamily="34" charset="-128"/>
              </a:rPr>
              <a:t>Palpation:</a:t>
            </a:r>
          </a:p>
        </p:txBody>
      </p:sp>
      <p:sp>
        <p:nvSpPr>
          <p:cNvPr id="38915" name="Rectangle 1035"/>
          <p:cNvSpPr>
            <a:spLocks noGrp="1" noChangeArrowheads="1"/>
          </p:cNvSpPr>
          <p:nvPr>
            <p:ph type="body" sz="half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57200" indent="-457200" eaLnBrk="1" hangingPunct="1">
              <a:buFontTx/>
              <a:buChar char="•"/>
            </a:pPr>
            <a:r>
              <a:rPr lang="en-US" altLang="en-US" sz="2800">
                <a:ea typeface="ＭＳ Ｐゴシック" pitchFamily="34" charset="-128"/>
              </a:rPr>
              <a:t>Tibia tubercle</a:t>
            </a:r>
          </a:p>
          <a:p>
            <a:pPr marL="457200" indent="-457200" eaLnBrk="1" hangingPunct="1">
              <a:buFontTx/>
              <a:buChar char="•"/>
            </a:pPr>
            <a:endParaRPr lang="en-US" altLang="en-US" sz="2800">
              <a:ea typeface="ＭＳ Ｐゴシック" pitchFamily="34" charset="-128"/>
            </a:endParaRPr>
          </a:p>
          <a:p>
            <a:pPr marL="457200" indent="-457200" eaLnBrk="1" hangingPunct="1">
              <a:buFontTx/>
              <a:buChar char="•"/>
            </a:pPr>
            <a:r>
              <a:rPr lang="en-US" altLang="en-US" sz="2800">
                <a:ea typeface="ＭＳ Ｐゴシック" pitchFamily="34" charset="-128"/>
              </a:rPr>
              <a:t>Patellar tendon</a:t>
            </a:r>
          </a:p>
          <a:p>
            <a:pPr marL="457200" indent="-457200" eaLnBrk="1" hangingPunct="1">
              <a:buFontTx/>
              <a:buChar char="•"/>
            </a:pPr>
            <a:endParaRPr lang="en-US" altLang="en-US" sz="2800">
              <a:ea typeface="ＭＳ Ｐゴシック" pitchFamily="34" charset="-128"/>
            </a:endParaRPr>
          </a:p>
          <a:p>
            <a:pPr marL="457200" indent="-457200" eaLnBrk="1" hangingPunct="1">
              <a:buFontTx/>
              <a:buChar char="•"/>
            </a:pPr>
            <a:r>
              <a:rPr lang="en-US" altLang="en-US" sz="2800">
                <a:ea typeface="ＭＳ Ｐゴシック" pitchFamily="34" charset="-128"/>
              </a:rPr>
              <a:t>Adductor tubercle</a:t>
            </a:r>
          </a:p>
          <a:p>
            <a:pPr marL="457200" indent="-457200" eaLnBrk="1" hangingPunct="1">
              <a:buFontTx/>
              <a:buChar char="•"/>
            </a:pPr>
            <a:endParaRPr lang="en-US" altLang="en-US" sz="2800">
              <a:ea typeface="ＭＳ Ｐゴシック" pitchFamily="34" charset="-128"/>
            </a:endParaRPr>
          </a:p>
          <a:p>
            <a:pPr marL="457200" indent="-457200" eaLnBrk="1" hangingPunct="1">
              <a:buFontTx/>
              <a:buChar char="•"/>
            </a:pPr>
            <a:r>
              <a:rPr lang="en-US" altLang="en-US" sz="2800">
                <a:ea typeface="ＭＳ Ｐゴシック" pitchFamily="34" charset="-128"/>
              </a:rPr>
              <a:t>Joint line</a:t>
            </a:r>
          </a:p>
        </p:txBody>
      </p:sp>
    </p:spTree>
    <p:extLst>
      <p:ext uri="{BB962C8B-B14F-4D97-AF65-F5344CB8AC3E}">
        <p14:creationId xmlns:p14="http://schemas.microsoft.com/office/powerpoint/2010/main" val="3021705554"/>
      </p:ext>
    </p:extLst>
  </p:cSld>
  <p:clrMapOvr>
    <a:masterClrMapping/>
  </p:clrMapOvr>
  <p:transition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en-US" altLang="en-US" dirty="0">
                <a:ea typeface="ＭＳ Ｐゴシック" pitchFamily="34" charset="-128"/>
              </a:rPr>
              <a:t>Special Tests: </a:t>
            </a:r>
          </a:p>
        </p:txBody>
      </p:sp>
      <p:sp>
        <p:nvSpPr>
          <p:cNvPr id="40963" name="Rectangle 1036"/>
          <p:cNvSpPr>
            <a:spLocks noGrp="1" noChangeArrowheads="1"/>
          </p:cNvSpPr>
          <p:nvPr>
            <p:ph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70000" lnSpcReduction="20000"/>
          </a:bodyPr>
          <a:lstStyle/>
          <a:p>
            <a:pPr marL="457200" indent="-457200" eaLnBrk="1" hangingPunct="1">
              <a:buFontTx/>
              <a:buChar char="•"/>
            </a:pPr>
            <a:r>
              <a:rPr lang="en-US" altLang="en-US" sz="2800" dirty="0">
                <a:ea typeface="ＭＳ Ｐゴシック" pitchFamily="34" charset="-128"/>
              </a:rPr>
              <a:t>Lachman Test</a:t>
            </a:r>
          </a:p>
          <a:p>
            <a:pPr marL="457200" indent="-457200" eaLnBrk="1" hangingPunct="1">
              <a:buFontTx/>
              <a:buChar char="•"/>
            </a:pPr>
            <a:endParaRPr lang="en-US" altLang="en-US" sz="2800" dirty="0">
              <a:ea typeface="ＭＳ Ｐゴシック" pitchFamily="34" charset="-128"/>
            </a:endParaRPr>
          </a:p>
          <a:p>
            <a:pPr marL="457200" indent="-457200" eaLnBrk="1" hangingPunct="1">
              <a:buFontTx/>
              <a:buChar char="•"/>
            </a:pPr>
            <a:r>
              <a:rPr lang="en-US" altLang="en-US" sz="2800" dirty="0">
                <a:ea typeface="ＭＳ Ｐゴシック" pitchFamily="34" charset="-128"/>
              </a:rPr>
              <a:t>Anterior/posterior drawer</a:t>
            </a:r>
          </a:p>
          <a:p>
            <a:pPr marL="457200" indent="-457200" eaLnBrk="1" hangingPunct="1">
              <a:buFontTx/>
              <a:buChar char="•"/>
            </a:pPr>
            <a:endParaRPr lang="en-US" altLang="en-US" sz="2800" dirty="0">
              <a:ea typeface="ＭＳ Ｐゴシック" pitchFamily="34" charset="-128"/>
            </a:endParaRPr>
          </a:p>
          <a:p>
            <a:pPr marL="457200" indent="-457200" eaLnBrk="1" hangingPunct="1">
              <a:buFontTx/>
              <a:buChar char="•"/>
            </a:pPr>
            <a:r>
              <a:rPr lang="en-US" altLang="en-US" sz="2800" dirty="0">
                <a:ea typeface="ＭＳ Ｐゴシック" pitchFamily="34" charset="-128"/>
              </a:rPr>
              <a:t>Pivot Shift</a:t>
            </a:r>
          </a:p>
          <a:p>
            <a:pPr marL="0" indent="0" eaLnBrk="1" hangingPunct="1">
              <a:buNone/>
            </a:pPr>
            <a:endParaRPr lang="en-US" altLang="en-US" sz="2800" dirty="0">
              <a:ea typeface="ＭＳ Ｐゴシック" pitchFamily="34" charset="-128"/>
            </a:endParaRPr>
          </a:p>
          <a:p>
            <a:pPr marL="457200" indent="-457200" eaLnBrk="1" hangingPunct="1">
              <a:buFontTx/>
              <a:buChar char="•"/>
            </a:pPr>
            <a:r>
              <a:rPr lang="en-US" altLang="en-US" sz="2800" dirty="0" err="1">
                <a:ea typeface="ＭＳ Ｐゴシック" pitchFamily="34" charset="-128"/>
              </a:rPr>
              <a:t>Tibial</a:t>
            </a:r>
            <a:r>
              <a:rPr lang="en-US" altLang="en-US" sz="2800" dirty="0">
                <a:ea typeface="ＭＳ Ｐゴシック" pitchFamily="34" charset="-128"/>
              </a:rPr>
              <a:t> Sag</a:t>
            </a:r>
          </a:p>
          <a:p>
            <a:pPr marL="457200" indent="-457200" eaLnBrk="1" hangingPunct="1">
              <a:buFontTx/>
              <a:buChar char="•"/>
            </a:pPr>
            <a:endParaRPr lang="en-US" altLang="en-US" sz="2800" dirty="0">
              <a:ea typeface="ＭＳ Ｐゴシック" pitchFamily="34" charset="-128"/>
            </a:endParaRPr>
          </a:p>
          <a:p>
            <a:pPr marL="457200" indent="-457200" eaLnBrk="1" hangingPunct="1">
              <a:buFontTx/>
              <a:buChar char="•"/>
            </a:pPr>
            <a:r>
              <a:rPr lang="en-US" altLang="en-US" sz="2800" dirty="0">
                <a:ea typeface="ＭＳ Ｐゴシック" pitchFamily="34" charset="-128"/>
              </a:rPr>
              <a:t>Varus/Valgus stress</a:t>
            </a:r>
          </a:p>
          <a:p>
            <a:pPr marL="457200" indent="-457200" eaLnBrk="1" hangingPunct="1">
              <a:buFontTx/>
              <a:buChar char="•"/>
            </a:pPr>
            <a:endParaRPr lang="en-US" altLang="en-US" sz="2800" dirty="0">
              <a:ea typeface="ＭＳ Ｐゴシック" pitchFamily="34" charset="-128"/>
            </a:endParaRPr>
          </a:p>
          <a:p>
            <a:pPr marL="457200" indent="-457200" eaLnBrk="1" hangingPunct="1">
              <a:buFontTx/>
              <a:buChar char="•"/>
            </a:pPr>
            <a:r>
              <a:rPr lang="en-US" altLang="en-US" sz="2800" dirty="0" err="1">
                <a:ea typeface="ＭＳ Ｐゴシック" pitchFamily="34" charset="-128"/>
              </a:rPr>
              <a:t>McMurreys</a:t>
            </a:r>
            <a:endParaRPr lang="en-US" altLang="en-US" sz="2800" dirty="0">
              <a:ea typeface="ＭＳ Ｐゴシック" pitchFamily="34" charset="-128"/>
            </a:endParaRPr>
          </a:p>
          <a:p>
            <a:pPr marL="457200" indent="-457200" eaLnBrk="1" hangingPunct="1">
              <a:buFontTx/>
              <a:buChar char="•"/>
            </a:pPr>
            <a:endParaRPr lang="en-US" altLang="en-US" sz="2800" dirty="0">
              <a:ea typeface="ＭＳ Ｐゴシック" pitchFamily="34" charset="-128"/>
            </a:endParaRPr>
          </a:p>
          <a:p>
            <a:pPr marL="457200" indent="-457200" eaLnBrk="1" hangingPunct="1">
              <a:buFontTx/>
              <a:buChar char="•"/>
            </a:pPr>
            <a:r>
              <a:rPr lang="en-US" altLang="en-US" sz="2800" dirty="0" err="1">
                <a:ea typeface="ＭＳ Ｐゴシック" pitchFamily="34" charset="-128"/>
              </a:rPr>
              <a:t>Apley’s</a:t>
            </a:r>
            <a:r>
              <a:rPr lang="en-US" altLang="en-US" sz="2800" dirty="0">
                <a:ea typeface="ＭＳ Ｐゴシック" pitchFamily="34" charset="-128"/>
              </a:rPr>
              <a:t> Grind</a:t>
            </a:r>
          </a:p>
          <a:p>
            <a:pPr marL="0" indent="0" eaLnBrk="1" hangingPunct="1">
              <a:buNone/>
            </a:pPr>
            <a:r>
              <a:rPr lang="en-US" altLang="en-US" sz="2800" dirty="0">
                <a:ea typeface="ＭＳ Ｐゴシック" pitchFamily="34" charset="-128"/>
              </a:rPr>
              <a:t>	</a:t>
            </a:r>
          </a:p>
        </p:txBody>
      </p:sp>
      <p:sp>
        <p:nvSpPr>
          <p:cNvPr id="40966" name="Text Box 8"/>
          <p:cNvSpPr txBox="1">
            <a:spLocks noChangeArrowheads="1"/>
          </p:cNvSpPr>
          <p:nvPr/>
        </p:nvSpPr>
        <p:spPr bwMode="auto">
          <a:xfrm>
            <a:off x="4673600" y="2362200"/>
            <a:ext cx="37925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23423797"/>
      </p:ext>
    </p:extLst>
  </p:cSld>
  <p:clrMapOvr>
    <a:masterClrMapping/>
  </p:clrMapOvr>
  <p:transition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compatLnSpc="1">
            <a:prstTxWarp prst="textNoShape">
              <a:avLst/>
            </a:prstTxWarp>
            <a:normAutofit fontScale="90000"/>
          </a:bodyPr>
          <a:lstStyle/>
          <a:p>
            <a:pPr eaLnBrk="1" hangingPunct="1"/>
            <a:r>
              <a:rPr lang="en-US" altLang="en-US">
                <a:ea typeface="ＭＳ Ｐゴシック" pitchFamily="34" charset="-128"/>
              </a:rPr>
              <a:t>Differential:  </a:t>
            </a:r>
            <a:br>
              <a:rPr lang="en-US" altLang="en-US">
                <a:ea typeface="ＭＳ Ｐゴシック" pitchFamily="34" charset="-128"/>
              </a:rPr>
            </a:br>
            <a:r>
              <a:rPr lang="en-US" altLang="en-US">
                <a:ea typeface="ＭＳ Ｐゴシック" pitchFamily="34" charset="-128"/>
              </a:rPr>
              <a:t>Acute hemarthrosis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FontTx/>
              <a:buChar char="•"/>
            </a:pPr>
            <a:r>
              <a:rPr lang="en-US" altLang="en-US" dirty="0">
                <a:ea typeface="ＭＳ Ｐゴシック" pitchFamily="34" charset="-128"/>
              </a:rPr>
              <a:t>Cruciate ligament injury</a:t>
            </a:r>
          </a:p>
          <a:p>
            <a:pPr eaLnBrk="1" hangingPunct="1">
              <a:buFontTx/>
              <a:buChar char="•"/>
            </a:pPr>
            <a:r>
              <a:rPr lang="en-US" altLang="en-US" dirty="0">
                <a:ea typeface="ＭＳ Ｐゴシック" pitchFamily="34" charset="-128"/>
              </a:rPr>
              <a:t>Patellar dislocation</a:t>
            </a:r>
          </a:p>
          <a:p>
            <a:pPr eaLnBrk="1" hangingPunct="1">
              <a:buFontTx/>
              <a:buChar char="•"/>
            </a:pPr>
            <a:r>
              <a:rPr lang="en-US" altLang="en-US" dirty="0">
                <a:ea typeface="ＭＳ Ｐゴシック" pitchFamily="34" charset="-128"/>
              </a:rPr>
              <a:t>Intra-articular fractures </a:t>
            </a:r>
          </a:p>
          <a:p>
            <a:pPr marL="800100" lvl="1" indent="-342900" eaLnBrk="1" hangingPunct="1">
              <a:buFont typeface="Arial" pitchFamily="34" charset="0"/>
              <a:buChar char="•"/>
            </a:pPr>
            <a:r>
              <a:rPr lang="en-US" altLang="en-US" dirty="0">
                <a:ea typeface="ＭＳ Ｐゴシック" pitchFamily="34" charset="-128"/>
              </a:rPr>
              <a:t>Epiphysis, Tibia spine, or osteochondral </a:t>
            </a:r>
          </a:p>
          <a:p>
            <a:pPr eaLnBrk="1" hangingPunct="1">
              <a:buFontTx/>
              <a:buChar char="•"/>
            </a:pPr>
            <a:r>
              <a:rPr lang="en-US" altLang="en-US" dirty="0">
                <a:ea typeface="ＭＳ Ｐゴシック" pitchFamily="34" charset="-128"/>
              </a:rPr>
              <a:t>Peripheral meniscal injury</a:t>
            </a:r>
          </a:p>
          <a:p>
            <a:pPr eaLnBrk="1" hangingPunct="1">
              <a:buFontTx/>
              <a:buChar char="•"/>
            </a:pPr>
            <a:r>
              <a:rPr lang="en-US" altLang="en-US" dirty="0">
                <a:ea typeface="ＭＳ Ｐゴシック" pitchFamily="34" charset="-128"/>
              </a:rPr>
              <a:t>Popliteal tendon avulsion</a:t>
            </a:r>
          </a:p>
          <a:p>
            <a:pPr eaLnBrk="1" hangingPunct="1">
              <a:buFontTx/>
              <a:buChar char="•"/>
            </a:pPr>
            <a:r>
              <a:rPr lang="en-US" altLang="en-US" dirty="0">
                <a:ea typeface="ＭＳ Ｐゴシック" pitchFamily="34" charset="-128"/>
              </a:rPr>
              <a:t>Patellar Sleeve Fracture</a:t>
            </a:r>
          </a:p>
        </p:txBody>
      </p:sp>
    </p:spTree>
    <p:extLst>
      <p:ext uri="{BB962C8B-B14F-4D97-AF65-F5344CB8AC3E}">
        <p14:creationId xmlns:p14="http://schemas.microsoft.com/office/powerpoint/2010/main" val="74004782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0000"/>
          </a:bodyPr>
          <a:lstStyle/>
          <a:p>
            <a:pPr algn="ctr" eaLnBrk="1" hangingPunct="1"/>
            <a:r>
              <a:rPr lang="en-US" altLang="en-US">
                <a:ea typeface="ＭＳ Ｐゴシック" pitchFamily="34" charset="-128"/>
              </a:rPr>
              <a:t>Differential:  </a:t>
            </a:r>
            <a:br>
              <a:rPr lang="en-US" altLang="en-US">
                <a:ea typeface="ＭＳ Ｐゴシック" pitchFamily="34" charset="-128"/>
              </a:rPr>
            </a:br>
            <a:r>
              <a:rPr lang="en-US" altLang="en-US">
                <a:ea typeface="ＭＳ Ｐゴシック" pitchFamily="34" charset="-128"/>
              </a:rPr>
              <a:t>Extra-articular swelling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57200" indent="-457200" eaLnBrk="1" hangingPunct="1">
              <a:buFontTx/>
              <a:buChar char="•"/>
            </a:pPr>
            <a:r>
              <a:rPr lang="en-US" altLang="en-US" sz="2800">
                <a:ea typeface="ＭＳ Ｐゴシック" pitchFamily="34" charset="-128"/>
              </a:rPr>
              <a:t>Collateral ligament injury</a:t>
            </a:r>
          </a:p>
          <a:p>
            <a:pPr marL="457200" indent="-457200" eaLnBrk="1" hangingPunct="1">
              <a:buFontTx/>
              <a:buChar char="•"/>
            </a:pPr>
            <a:r>
              <a:rPr lang="en-US" altLang="en-US" sz="2800">
                <a:ea typeface="ＭＳ Ｐゴシック" pitchFamily="34" charset="-128"/>
              </a:rPr>
              <a:t>Baker’s cyst</a:t>
            </a:r>
          </a:p>
          <a:p>
            <a:pPr marL="457200" indent="-457200" eaLnBrk="1" hangingPunct="1">
              <a:buFontTx/>
              <a:buChar char="•"/>
            </a:pPr>
            <a:r>
              <a:rPr lang="en-US" altLang="en-US" sz="2800">
                <a:ea typeface="ＭＳ Ｐゴシック" pitchFamily="34" charset="-128"/>
              </a:rPr>
              <a:t>Knee contusion</a:t>
            </a:r>
          </a:p>
          <a:p>
            <a:pPr marL="457200" indent="-457200" eaLnBrk="1" hangingPunct="1">
              <a:buFontTx/>
              <a:buChar char="•"/>
            </a:pPr>
            <a:r>
              <a:rPr lang="en-US" altLang="en-US" sz="2800">
                <a:ea typeface="ＭＳ Ｐゴシック" pitchFamily="34" charset="-128"/>
              </a:rPr>
              <a:t>Bursitis or ruptured bursa</a:t>
            </a:r>
          </a:p>
          <a:p>
            <a:pPr marL="457200" indent="-457200" eaLnBrk="1" hangingPunct="1">
              <a:buFontTx/>
              <a:buChar char="•"/>
            </a:pPr>
            <a:r>
              <a:rPr lang="en-US" altLang="en-US" sz="2800">
                <a:ea typeface="ＭＳ Ｐゴシック" pitchFamily="34" charset="-128"/>
              </a:rPr>
              <a:t>Meniscal cyst</a:t>
            </a:r>
          </a:p>
        </p:txBody>
      </p:sp>
    </p:spTree>
    <p:extLst>
      <p:ext uri="{BB962C8B-B14F-4D97-AF65-F5344CB8AC3E}">
        <p14:creationId xmlns:p14="http://schemas.microsoft.com/office/powerpoint/2010/main" val="1403750329"/>
      </p:ext>
    </p:extLst>
  </p:cSld>
  <p:clrMapOvr>
    <a:masterClrMapping/>
  </p:clrMapOvr>
  <p:transition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en-US" altLang="en-US">
                <a:ea typeface="ＭＳ Ｐゴシック" pitchFamily="34" charset="-128"/>
              </a:rPr>
              <a:t>Differential:  Locking/catching</a:t>
            </a:r>
          </a:p>
        </p:txBody>
      </p:sp>
      <p:pic>
        <p:nvPicPr>
          <p:cNvPr id="49155" name="Picture 5" descr="double pcl sign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2266950"/>
            <a:ext cx="3657600" cy="35433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9156" name="Rectangle 3"/>
          <p:cNvSpPr>
            <a:spLocks noGrp="1" noChangeArrowheads="1"/>
          </p:cNvSpPr>
          <p:nvPr>
            <p:ph type="body" sz="half" idx="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57200" indent="-457200" eaLnBrk="1" hangingPunct="1">
              <a:lnSpc>
                <a:spcPct val="90000"/>
              </a:lnSpc>
              <a:buFontTx/>
              <a:buChar char="•"/>
            </a:pPr>
            <a:r>
              <a:rPr lang="en-US" altLang="en-US" sz="2800">
                <a:ea typeface="ＭＳ Ｐゴシック" pitchFamily="34" charset="-128"/>
              </a:rPr>
              <a:t>Osteochondritis dissecans</a:t>
            </a:r>
          </a:p>
          <a:p>
            <a:pPr marL="457200" indent="-457200" eaLnBrk="1" hangingPunct="1">
              <a:lnSpc>
                <a:spcPct val="90000"/>
              </a:lnSpc>
              <a:buFontTx/>
              <a:buChar char="•"/>
            </a:pPr>
            <a:endParaRPr lang="en-US" altLang="en-US" sz="2800">
              <a:ea typeface="ＭＳ Ｐゴシック" pitchFamily="34" charset="-128"/>
            </a:endParaRPr>
          </a:p>
          <a:p>
            <a:pPr marL="457200" indent="-457200" eaLnBrk="1" hangingPunct="1">
              <a:lnSpc>
                <a:spcPct val="90000"/>
              </a:lnSpc>
              <a:buFontTx/>
              <a:buChar char="•"/>
            </a:pPr>
            <a:r>
              <a:rPr lang="en-US" altLang="en-US" sz="2800">
                <a:ea typeface="ＭＳ Ｐゴシック" pitchFamily="34" charset="-128"/>
              </a:rPr>
              <a:t>Meniscal injury</a:t>
            </a:r>
          </a:p>
          <a:p>
            <a:pPr marL="800100" lvl="1" indent="-342900" eaLnBrk="1" hangingPunct="1">
              <a:lnSpc>
                <a:spcPct val="90000"/>
              </a:lnSpc>
              <a:buFont typeface="Arial" pitchFamily="34" charset="0"/>
              <a:buChar char="•"/>
            </a:pPr>
            <a:r>
              <a:rPr lang="en-US" altLang="en-US" sz="2400">
                <a:ea typeface="ＭＳ Ｐゴシック" pitchFamily="34" charset="-128"/>
              </a:rPr>
              <a:t>Bucket handle</a:t>
            </a:r>
          </a:p>
          <a:p>
            <a:pPr marL="457200" indent="-457200" eaLnBrk="1" hangingPunct="1">
              <a:lnSpc>
                <a:spcPct val="90000"/>
              </a:lnSpc>
              <a:buFontTx/>
              <a:buChar char="•"/>
            </a:pPr>
            <a:endParaRPr lang="en-US" altLang="en-US" sz="2800">
              <a:ea typeface="ＭＳ Ｐゴシック" pitchFamily="34" charset="-128"/>
            </a:endParaRPr>
          </a:p>
          <a:p>
            <a:pPr marL="457200" indent="-457200" eaLnBrk="1" hangingPunct="1">
              <a:lnSpc>
                <a:spcPct val="90000"/>
              </a:lnSpc>
              <a:buFontTx/>
              <a:buChar char="•"/>
            </a:pPr>
            <a:r>
              <a:rPr lang="en-US" altLang="en-US" sz="2800">
                <a:ea typeface="ＭＳ Ｐゴシック" pitchFamily="34" charset="-128"/>
              </a:rPr>
              <a:t>Discoid meniscus</a:t>
            </a:r>
          </a:p>
          <a:p>
            <a:pPr marL="457200" indent="-457200" eaLnBrk="1" hangingPunct="1">
              <a:lnSpc>
                <a:spcPct val="90000"/>
              </a:lnSpc>
              <a:buFontTx/>
              <a:buChar char="•"/>
            </a:pPr>
            <a:endParaRPr lang="en-US" altLang="en-US" sz="2800">
              <a:ea typeface="ＭＳ Ｐゴシック" pitchFamily="34" charset="-128"/>
            </a:endParaRPr>
          </a:p>
          <a:p>
            <a:pPr marL="457200" indent="-457200" eaLnBrk="1" hangingPunct="1">
              <a:lnSpc>
                <a:spcPct val="90000"/>
              </a:lnSpc>
              <a:buFontTx/>
              <a:buChar char="•"/>
            </a:pPr>
            <a:r>
              <a:rPr lang="en-US" altLang="en-US" sz="2800">
                <a:ea typeface="ＭＳ Ｐゴシック" pitchFamily="34" charset="-128"/>
              </a:rPr>
              <a:t>Loose body</a:t>
            </a:r>
          </a:p>
        </p:txBody>
      </p:sp>
    </p:spTree>
    <p:extLst>
      <p:ext uri="{BB962C8B-B14F-4D97-AF65-F5344CB8AC3E}">
        <p14:creationId xmlns:p14="http://schemas.microsoft.com/office/powerpoint/2010/main" val="1774234094"/>
      </p:ext>
    </p:extLst>
  </p:cSld>
  <p:clrMapOvr>
    <a:masterClrMapping/>
  </p:clrMapOvr>
  <p:transition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/>
              <a:t>Case 3:</a:t>
            </a:r>
            <a:br>
              <a:rPr lang="en-US" dirty="0"/>
            </a:br>
            <a:r>
              <a:rPr lang="en-US" dirty="0"/>
              <a:t>In the nurses office or on the field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381000" y="1524000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…… has marked deformity of the knee with obvious lateral patellar dislocation…..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00199" y="4038600"/>
            <a:ext cx="471481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>
                <a:solidFill>
                  <a:srgbClr val="FF0000"/>
                </a:solidFill>
              </a:rPr>
              <a:t>What’s Next??</a:t>
            </a:r>
          </a:p>
        </p:txBody>
      </p:sp>
    </p:spTree>
    <p:extLst>
      <p:ext uri="{BB962C8B-B14F-4D97-AF65-F5344CB8AC3E}">
        <p14:creationId xmlns:p14="http://schemas.microsoft.com/office/powerpoint/2010/main" val="484736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Options: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Apply Ice/Calm down</a:t>
            </a:r>
          </a:p>
          <a:p>
            <a:endParaRPr lang="en-US" dirty="0"/>
          </a:p>
          <a:p>
            <a:r>
              <a:rPr lang="en-US" dirty="0"/>
              <a:t>Call Certified ATC</a:t>
            </a:r>
          </a:p>
          <a:p>
            <a:endParaRPr lang="en-US" dirty="0"/>
          </a:p>
          <a:p>
            <a:r>
              <a:rPr lang="en-US" dirty="0"/>
              <a:t>Splint/crutches</a:t>
            </a:r>
          </a:p>
          <a:p>
            <a:endParaRPr lang="en-US" dirty="0"/>
          </a:p>
          <a:p>
            <a:r>
              <a:rPr lang="en-US" dirty="0"/>
              <a:t>Reduce</a:t>
            </a:r>
          </a:p>
          <a:p>
            <a:endParaRPr lang="en-US" dirty="0"/>
          </a:p>
          <a:p>
            <a:r>
              <a:rPr lang="en-US" dirty="0"/>
              <a:t>Call 911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5788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X-ray Findings of Patellar Dislocation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2362200"/>
            <a:ext cx="4038600" cy="32198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438400"/>
            <a:ext cx="4472559" cy="327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1250301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Complications: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Tear of MPFL Ligament</a:t>
            </a:r>
          </a:p>
          <a:p>
            <a:endParaRPr lang="en-US" dirty="0"/>
          </a:p>
          <a:p>
            <a:r>
              <a:rPr lang="en-US" dirty="0"/>
              <a:t>Bone Fragment </a:t>
            </a:r>
          </a:p>
          <a:p>
            <a:pPr lvl="1"/>
            <a:r>
              <a:rPr lang="en-US" dirty="0"/>
              <a:t>Lateral femoral condyle</a:t>
            </a:r>
          </a:p>
          <a:p>
            <a:pPr lvl="1"/>
            <a:r>
              <a:rPr lang="en-US" dirty="0"/>
              <a:t>Medial Facet</a:t>
            </a:r>
          </a:p>
          <a:p>
            <a:endParaRPr lang="en-US" dirty="0"/>
          </a:p>
          <a:p>
            <a:r>
              <a:rPr lang="en-US" dirty="0"/>
              <a:t>Chondral Fragment</a:t>
            </a:r>
          </a:p>
          <a:p>
            <a:endParaRPr lang="en-US" dirty="0"/>
          </a:p>
          <a:p>
            <a:r>
              <a:rPr lang="en-US" dirty="0"/>
              <a:t>Recurrent Dislocations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18" t="25877" r="11769" b="8366"/>
          <a:stretch/>
        </p:blipFill>
        <p:spPr bwMode="auto">
          <a:xfrm>
            <a:off x="4724400" y="1752600"/>
            <a:ext cx="3576119" cy="1991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584177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/>
              <a:t>Shoulder Anatomy:</a:t>
            </a:r>
            <a:br>
              <a:rPr lang="en-US" sz="4000"/>
            </a:br>
            <a:r>
              <a:rPr lang="en-US" sz="3600"/>
              <a:t>Bony Anatomy</a:t>
            </a:r>
          </a:p>
        </p:txBody>
      </p:sp>
      <p:sp>
        <p:nvSpPr>
          <p:cNvPr id="9728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z="2800"/>
              <a:t>Humerus</a:t>
            </a:r>
          </a:p>
          <a:p>
            <a:r>
              <a:rPr lang="en-US" sz="2800"/>
              <a:t>Scapula</a:t>
            </a:r>
          </a:p>
          <a:p>
            <a:pPr lvl="1"/>
            <a:r>
              <a:rPr lang="en-US" sz="2400"/>
              <a:t>Glenoid</a:t>
            </a:r>
          </a:p>
          <a:p>
            <a:pPr lvl="1"/>
            <a:r>
              <a:rPr lang="en-US" sz="2400"/>
              <a:t>Acromion</a:t>
            </a:r>
          </a:p>
          <a:p>
            <a:pPr lvl="1"/>
            <a:r>
              <a:rPr lang="en-US" sz="2400"/>
              <a:t>Coracoid</a:t>
            </a:r>
          </a:p>
          <a:p>
            <a:pPr lvl="1"/>
            <a:r>
              <a:rPr lang="en-US" sz="2400"/>
              <a:t>Scapular body</a:t>
            </a:r>
          </a:p>
          <a:p>
            <a:r>
              <a:rPr lang="en-US" sz="2800"/>
              <a:t>Clavicle</a:t>
            </a:r>
          </a:p>
          <a:p>
            <a:r>
              <a:rPr lang="en-US" sz="2800"/>
              <a:t>Sternum</a:t>
            </a:r>
          </a:p>
          <a:p>
            <a:endParaRPr lang="en-US" sz="2800"/>
          </a:p>
          <a:p>
            <a:pPr lvl="1"/>
            <a:endParaRPr lang="en-US" sz="2400"/>
          </a:p>
          <a:p>
            <a:pPr lvl="1"/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15176927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0000"/>
          </a:bodyPr>
          <a:lstStyle/>
          <a:p>
            <a:pPr eaLnBrk="1" hangingPunct="1"/>
            <a:r>
              <a:rPr lang="en-US" altLang="en-US" sz="4000">
                <a:ea typeface="ＭＳ Ｐゴシック" pitchFamily="34" charset="-128"/>
              </a:rPr>
              <a:t> Patellar Sleeve Fracture!!</a:t>
            </a:r>
            <a:br>
              <a:rPr lang="en-US" altLang="en-US" sz="4000">
                <a:ea typeface="ＭＳ Ｐゴシック" pitchFamily="34" charset="-128"/>
              </a:rPr>
            </a:br>
            <a:r>
              <a:rPr lang="en-US" altLang="en-US" sz="4000">
                <a:ea typeface="ＭＳ Ｐゴシック" pitchFamily="34" charset="-128"/>
              </a:rPr>
              <a:t>(Serious injury)</a:t>
            </a:r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body" sz="half" idx="1"/>
          </p:nvPr>
        </p:nvSpPr>
        <p:spPr bwMode="auto">
          <a:xfrm>
            <a:off x="685800" y="1981200"/>
            <a:ext cx="3814763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57200" indent="-457200" eaLnBrk="1" hangingPunct="1">
              <a:buFontTx/>
              <a:buChar char="•"/>
            </a:pPr>
            <a:r>
              <a:rPr lang="en-US" altLang="en-US" sz="2400" dirty="0">
                <a:ea typeface="ＭＳ Ｐゴシック" pitchFamily="34" charset="-128"/>
              </a:rPr>
              <a:t>Acute traumatic pain </a:t>
            </a:r>
          </a:p>
          <a:p>
            <a:pPr marL="457200" indent="-457200" eaLnBrk="1" hangingPunct="1">
              <a:buFontTx/>
              <a:buChar char="•"/>
            </a:pPr>
            <a:r>
              <a:rPr lang="en-US" altLang="en-US" sz="2400" dirty="0">
                <a:ea typeface="ＭＳ Ｐゴシック" pitchFamily="34" charset="-128"/>
              </a:rPr>
              <a:t>Associated with </a:t>
            </a:r>
            <a:r>
              <a:rPr lang="en-US" altLang="en-US" sz="2400" dirty="0" err="1">
                <a:ea typeface="ＭＳ Ｐゴシック" pitchFamily="34" charset="-128"/>
              </a:rPr>
              <a:t>hemarthrosis</a:t>
            </a:r>
            <a:r>
              <a:rPr lang="en-US" altLang="en-US" sz="2400" dirty="0">
                <a:ea typeface="ＭＳ Ｐゴシック" pitchFamily="34" charset="-128"/>
              </a:rPr>
              <a:t> and extension lag</a:t>
            </a:r>
          </a:p>
          <a:p>
            <a:pPr marL="457200" indent="-457200" eaLnBrk="1" hangingPunct="1">
              <a:buFontTx/>
              <a:buChar char="•"/>
            </a:pPr>
            <a:r>
              <a:rPr lang="en-US" altLang="en-US" sz="2400" dirty="0">
                <a:ea typeface="ＭＳ Ｐゴシック" pitchFamily="34" charset="-128"/>
              </a:rPr>
              <a:t>Small bony avulsion is associated with a large cartilaginous injury</a:t>
            </a:r>
          </a:p>
          <a:p>
            <a:pPr marL="457200" indent="-457200" eaLnBrk="1" hangingPunct="1">
              <a:buFontTx/>
              <a:buChar char="•"/>
            </a:pPr>
            <a:r>
              <a:rPr lang="en-US" altLang="en-US" sz="2400" dirty="0">
                <a:ea typeface="ＭＳ Ｐゴシック" pitchFamily="34" charset="-128"/>
              </a:rPr>
              <a:t>Urgent referral to </a:t>
            </a:r>
            <a:r>
              <a:rPr lang="en-US" altLang="en-US" sz="2400" dirty="0" err="1">
                <a:ea typeface="ＭＳ Ｐゴシック" pitchFamily="34" charset="-128"/>
              </a:rPr>
              <a:t>ortho</a:t>
            </a:r>
            <a:endParaRPr lang="en-US" altLang="en-US" sz="2400" dirty="0">
              <a:ea typeface="ＭＳ Ｐゴシック" pitchFamily="34" charset="-128"/>
            </a:endParaRPr>
          </a:p>
          <a:p>
            <a:pPr marL="457200" indent="-457200" eaLnBrk="1" hangingPunct="1">
              <a:buFontTx/>
              <a:buChar char="•"/>
            </a:pPr>
            <a:r>
              <a:rPr lang="en-US" altLang="en-US" sz="2400" dirty="0">
                <a:ea typeface="ＭＳ Ｐゴシック" pitchFamily="34" charset="-128"/>
              </a:rPr>
              <a:t>Treatment dependent on displacement</a:t>
            </a:r>
          </a:p>
        </p:txBody>
      </p:sp>
      <p:pic>
        <p:nvPicPr>
          <p:cNvPr id="88068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93" t="11459" r="19022"/>
          <a:stretch>
            <a:fillRect/>
          </a:stretch>
        </p:blipFill>
        <p:spPr bwMode="auto">
          <a:xfrm>
            <a:off x="4600575" y="2209800"/>
            <a:ext cx="3476625" cy="4048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val 1"/>
          <p:cNvSpPr>
            <a:spLocks noChangeArrowheads="1"/>
          </p:cNvSpPr>
          <p:nvPr/>
        </p:nvSpPr>
        <p:spPr bwMode="auto">
          <a:xfrm>
            <a:off x="6096000" y="3657600"/>
            <a:ext cx="762000" cy="914400"/>
          </a:xfrm>
          <a:prstGeom prst="ellipse">
            <a:avLst/>
          </a:prstGeom>
          <a:noFill/>
          <a:ln w="952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en-US" altLang="en-US">
              <a:solidFill>
                <a:srgbClr val="000000"/>
              </a:solidFill>
              <a:latin typeface="Arial" pitchFamily="34" charset="0"/>
              <a:ea typeface="ヒラギノ角ゴ ProN W3"/>
              <a:cs typeface="ヒラギノ角ゴ ProN W3"/>
              <a:sym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245359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0000"/>
          </a:bodyPr>
          <a:lstStyle/>
          <a:p>
            <a:pPr eaLnBrk="1" hangingPunct="1"/>
            <a:r>
              <a:rPr lang="en-US" altLang="en-US" sz="4000">
                <a:ea typeface="ＭＳ Ｐゴシック" pitchFamily="34" charset="-128"/>
              </a:rPr>
              <a:t>Sinding-Larsen-Johansson </a:t>
            </a:r>
            <a:br>
              <a:rPr lang="en-US" altLang="en-US" sz="4000">
                <a:ea typeface="ＭＳ Ｐゴシック" pitchFamily="34" charset="-128"/>
              </a:rPr>
            </a:br>
            <a:r>
              <a:rPr lang="en-US" altLang="en-US" sz="4000">
                <a:ea typeface="ＭＳ Ｐゴシック" pitchFamily="34" charset="-128"/>
              </a:rPr>
              <a:t>(Growing Pain)</a:t>
            </a: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sz="half" idx="1"/>
          </p:nvPr>
        </p:nvSpPr>
        <p:spPr bwMode="auto">
          <a:xfrm>
            <a:off x="685800" y="1981200"/>
            <a:ext cx="3814763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>
              <a:buFontTx/>
              <a:buChar char="•"/>
            </a:pPr>
            <a:r>
              <a:rPr lang="en-US" altLang="en-US" sz="2400">
                <a:ea typeface="ＭＳ Ｐゴシック" pitchFamily="34" charset="-128"/>
              </a:rPr>
              <a:t>Irregularity inferior pole of patella</a:t>
            </a:r>
          </a:p>
          <a:p>
            <a:pPr marL="0" indent="0" eaLnBrk="1" hangingPunct="1">
              <a:buFontTx/>
              <a:buChar char="•"/>
            </a:pPr>
            <a:r>
              <a:rPr lang="en-US" altLang="en-US" sz="2400">
                <a:ea typeface="ＭＳ Ｐゴシック" pitchFamily="34" charset="-128"/>
              </a:rPr>
              <a:t>Acute or gradual onset </a:t>
            </a:r>
          </a:p>
          <a:p>
            <a:pPr marL="0" indent="0" eaLnBrk="1" hangingPunct="1">
              <a:buFontTx/>
              <a:buChar char="•"/>
            </a:pPr>
            <a:r>
              <a:rPr lang="en-US" altLang="en-US" sz="2400">
                <a:ea typeface="ＭＳ Ｐゴシック" pitchFamily="34" charset="-128"/>
              </a:rPr>
              <a:t>Presentation between 10-12</a:t>
            </a:r>
          </a:p>
          <a:p>
            <a:pPr marL="0" indent="0" eaLnBrk="1" hangingPunct="1">
              <a:buFontTx/>
              <a:buChar char="•"/>
            </a:pPr>
            <a:r>
              <a:rPr lang="en-US" altLang="en-US" sz="2400">
                <a:ea typeface="ＭＳ Ｐゴシック" pitchFamily="34" charset="-128"/>
              </a:rPr>
              <a:t>Pain with running, jumping and climbing</a:t>
            </a:r>
          </a:p>
          <a:p>
            <a:pPr marL="0" indent="0" eaLnBrk="1" hangingPunct="1">
              <a:buFontTx/>
              <a:buChar char="•"/>
            </a:pPr>
            <a:r>
              <a:rPr lang="en-US" altLang="en-US" sz="2400">
                <a:ea typeface="ＭＳ Ｐゴシック" pitchFamily="34" charset="-128"/>
              </a:rPr>
              <a:t>Point tenderness patella</a:t>
            </a:r>
          </a:p>
        </p:txBody>
      </p:sp>
      <p:pic>
        <p:nvPicPr>
          <p:cNvPr id="87044" name="Picture 4" descr="slj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4600" y="1981200"/>
            <a:ext cx="2992438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7045" name="AutoShape 5"/>
          <p:cNvSpPr>
            <a:spLocks noChangeArrowheads="1"/>
          </p:cNvSpPr>
          <p:nvPr/>
        </p:nvSpPr>
        <p:spPr bwMode="auto">
          <a:xfrm>
            <a:off x="5410200" y="4648200"/>
            <a:ext cx="533400" cy="228600"/>
          </a:xfrm>
          <a:prstGeom prst="rightArrow">
            <a:avLst>
              <a:gd name="adj1" fmla="val 50000"/>
              <a:gd name="adj2" fmla="val 58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80903063"/>
      </p:ext>
    </p:extLst>
  </p:cSld>
  <p:clrMapOvr>
    <a:masterClrMapping/>
  </p:clrMapOvr>
  <p:transition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Case 4: The Ankle Injury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14 year old boy is playing basketball in gym class. He goes up for a rebound and lands on his friend’s foot. He has an inversion injury to his ankle. He feels a pop.  He is unable to bear weight and comes  to the nurses office being assisted by the teacher…….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498113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Ankle</a:t>
            </a: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457200" y="2348706"/>
            <a:ext cx="4038600" cy="302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348706"/>
            <a:ext cx="4038600" cy="302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9748020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en-US"/>
              <a:t>History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2800"/>
              <a:t>Mechanism</a:t>
            </a:r>
          </a:p>
          <a:p>
            <a:r>
              <a:rPr lang="en-US" altLang="en-US" sz="2800"/>
              <a:t>Position of foot</a:t>
            </a:r>
          </a:p>
          <a:p>
            <a:r>
              <a:rPr lang="en-US" altLang="en-US" sz="2800"/>
              <a:t>Previous injuries</a:t>
            </a:r>
          </a:p>
          <a:p>
            <a:r>
              <a:rPr lang="en-US" altLang="en-US" sz="2800"/>
              <a:t>Weight bearing status</a:t>
            </a:r>
          </a:p>
          <a:p>
            <a:r>
              <a:rPr lang="en-US" altLang="en-US" sz="2800"/>
              <a:t>Locking or catching</a:t>
            </a:r>
          </a:p>
          <a:p>
            <a:r>
              <a:rPr lang="en-US" altLang="en-US" sz="2800"/>
              <a:t>Pain location</a:t>
            </a:r>
          </a:p>
          <a:p>
            <a:r>
              <a:rPr lang="en-US" altLang="en-US" sz="2800"/>
              <a:t>Pain description</a:t>
            </a:r>
          </a:p>
          <a:p>
            <a:r>
              <a:rPr lang="en-US" altLang="en-US" sz="2800"/>
              <a:t>Swelling</a:t>
            </a:r>
          </a:p>
        </p:txBody>
      </p:sp>
    </p:spTree>
    <p:extLst>
      <p:ext uri="{BB962C8B-B14F-4D97-AF65-F5344CB8AC3E}">
        <p14:creationId xmlns:p14="http://schemas.microsoft.com/office/powerpoint/2010/main" val="307176011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en-US"/>
              <a:t>Physical Examination</a:t>
            </a:r>
          </a:p>
        </p:txBody>
      </p:sp>
      <p:sp>
        <p:nvSpPr>
          <p:cNvPr id="6554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0263" y="1981200"/>
            <a:ext cx="3817937" cy="4114800"/>
          </a:xfrm>
        </p:spPr>
        <p:txBody>
          <a:bodyPr/>
          <a:lstStyle/>
          <a:p>
            <a:r>
              <a:rPr lang="en-US" altLang="en-US" sz="2800"/>
              <a:t>Weight bearing/gait</a:t>
            </a:r>
          </a:p>
          <a:p>
            <a:r>
              <a:rPr lang="en-US" altLang="en-US" sz="2800"/>
              <a:t>Inspection</a:t>
            </a:r>
          </a:p>
          <a:p>
            <a:pPr lvl="1"/>
            <a:r>
              <a:rPr lang="en-US" altLang="en-US" sz="2400"/>
              <a:t>footwear</a:t>
            </a:r>
          </a:p>
          <a:p>
            <a:pPr lvl="1"/>
            <a:r>
              <a:rPr lang="en-US" altLang="en-US" sz="2400"/>
              <a:t>callous location</a:t>
            </a:r>
          </a:p>
          <a:p>
            <a:pPr lvl="1"/>
            <a:r>
              <a:rPr lang="en-US" altLang="en-US" sz="2400"/>
              <a:t>ecchymosis</a:t>
            </a:r>
          </a:p>
          <a:p>
            <a:pPr lvl="1"/>
            <a:r>
              <a:rPr lang="en-US" altLang="en-US" sz="2400"/>
              <a:t>deformity/swelling</a:t>
            </a:r>
          </a:p>
          <a:p>
            <a:r>
              <a:rPr lang="en-US" altLang="en-US" sz="2800"/>
              <a:t>Range of motion</a:t>
            </a:r>
          </a:p>
          <a:p>
            <a:pPr lvl="1"/>
            <a:r>
              <a:rPr lang="en-US" altLang="en-US" sz="2400"/>
              <a:t>active/passive</a:t>
            </a:r>
          </a:p>
          <a:p>
            <a:endParaRPr lang="en-US" altLang="en-US" sz="2800"/>
          </a:p>
        </p:txBody>
      </p:sp>
      <p:pic>
        <p:nvPicPr>
          <p:cNvPr id="65542" name="Picture 6" descr="swelling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5800" y="2209800"/>
            <a:ext cx="3657600" cy="3200400"/>
          </a:xfrm>
        </p:spPr>
      </p:pic>
    </p:spTree>
    <p:extLst>
      <p:ext uri="{BB962C8B-B14F-4D97-AF65-F5344CB8AC3E}">
        <p14:creationId xmlns:p14="http://schemas.microsoft.com/office/powerpoint/2010/main" val="312093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en-US"/>
              <a:t>Physical Examination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981200"/>
            <a:ext cx="3817938" cy="4114800"/>
          </a:xfrm>
        </p:spPr>
        <p:txBody>
          <a:bodyPr/>
          <a:lstStyle/>
          <a:p>
            <a:r>
              <a:rPr lang="en-US" altLang="en-US" sz="2800"/>
              <a:t>Palpation</a:t>
            </a:r>
          </a:p>
          <a:p>
            <a:pPr lvl="1"/>
            <a:r>
              <a:rPr lang="en-US" altLang="en-US" sz="2400"/>
              <a:t>Proximal tibia/fibula</a:t>
            </a:r>
          </a:p>
          <a:p>
            <a:pPr lvl="1"/>
            <a:r>
              <a:rPr lang="en-US" altLang="en-US" sz="2400"/>
              <a:t>Ligaments</a:t>
            </a:r>
          </a:p>
          <a:p>
            <a:pPr lvl="1"/>
            <a:r>
              <a:rPr lang="en-US" altLang="en-US" sz="2400"/>
              <a:t>Navicular</a:t>
            </a:r>
          </a:p>
          <a:p>
            <a:pPr lvl="1"/>
            <a:r>
              <a:rPr lang="en-US" altLang="en-US" sz="2400"/>
              <a:t>Base of 5th metatarsal</a:t>
            </a:r>
          </a:p>
          <a:p>
            <a:pPr lvl="1"/>
            <a:r>
              <a:rPr lang="en-US" altLang="en-US" sz="2400"/>
              <a:t>Malleoli</a:t>
            </a:r>
          </a:p>
          <a:p>
            <a:r>
              <a:rPr lang="en-US" altLang="en-US" sz="2800"/>
              <a:t>Assess Neurovascular status</a:t>
            </a:r>
          </a:p>
          <a:p>
            <a:pPr lvl="1"/>
            <a:r>
              <a:rPr lang="en-US" altLang="en-US" sz="2400"/>
              <a:t>Pulses/color/temp.</a:t>
            </a:r>
          </a:p>
          <a:p>
            <a:endParaRPr lang="en-US" altLang="en-US" sz="2800"/>
          </a:p>
        </p:txBody>
      </p:sp>
      <p:pic>
        <p:nvPicPr>
          <p:cNvPr id="66566" name="Picture 6" descr="massineouve fx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94313" y="1981200"/>
            <a:ext cx="2508250" cy="4114800"/>
          </a:xfrm>
        </p:spPr>
      </p:pic>
    </p:spTree>
    <p:extLst>
      <p:ext uri="{BB962C8B-B14F-4D97-AF65-F5344CB8AC3E}">
        <p14:creationId xmlns:p14="http://schemas.microsoft.com/office/powerpoint/2010/main" val="400560364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en-US"/>
              <a:t>Physical Examination: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981200"/>
            <a:ext cx="3817938" cy="4114800"/>
          </a:xfrm>
        </p:spPr>
        <p:txBody>
          <a:bodyPr/>
          <a:lstStyle/>
          <a:p>
            <a:r>
              <a:rPr lang="en-US" altLang="en-US" sz="2800"/>
              <a:t>Special tests</a:t>
            </a:r>
          </a:p>
          <a:p>
            <a:pPr lvl="1"/>
            <a:r>
              <a:rPr lang="en-US" altLang="en-US" sz="2400"/>
              <a:t>Anterior drawer</a:t>
            </a:r>
            <a:endParaRPr lang="en-US" altLang="en-US" sz="2400">
              <a:solidFill>
                <a:schemeClr val="tx2"/>
              </a:solidFill>
            </a:endParaRPr>
          </a:p>
          <a:p>
            <a:pPr lvl="1"/>
            <a:r>
              <a:rPr lang="en-US" altLang="en-US" sz="2400"/>
              <a:t>Talar tilt</a:t>
            </a:r>
          </a:p>
          <a:p>
            <a:pPr lvl="1"/>
            <a:r>
              <a:rPr lang="en-US" altLang="en-US" sz="2400">
                <a:solidFill>
                  <a:schemeClr val="tx2"/>
                </a:solidFill>
              </a:rPr>
              <a:t>Thompson test</a:t>
            </a:r>
            <a:endParaRPr lang="en-US" altLang="en-US" sz="2400"/>
          </a:p>
          <a:p>
            <a:pPr lvl="1"/>
            <a:r>
              <a:rPr lang="en-US" altLang="en-US" sz="2400"/>
              <a:t>Syndesmosis squeeze test</a:t>
            </a:r>
          </a:p>
          <a:p>
            <a:pPr lvl="1"/>
            <a:r>
              <a:rPr lang="en-US" altLang="en-US" sz="2400"/>
              <a:t>External rotation test</a:t>
            </a:r>
          </a:p>
        </p:txBody>
      </p:sp>
      <p:pic>
        <p:nvPicPr>
          <p:cNvPr id="69639" name="Picture 7" descr="thompson test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0263" y="2560638"/>
            <a:ext cx="3817937" cy="2955925"/>
          </a:xfrm>
        </p:spPr>
      </p:pic>
    </p:spTree>
    <p:extLst>
      <p:ext uri="{BB962C8B-B14F-4D97-AF65-F5344CB8AC3E}">
        <p14:creationId xmlns:p14="http://schemas.microsoft.com/office/powerpoint/2010/main" val="130678705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>
          <a:xfrm>
            <a:off x="744538" y="1066800"/>
            <a:ext cx="7713662" cy="685800"/>
          </a:xfrm>
        </p:spPr>
        <p:txBody>
          <a:bodyPr>
            <a:normAutofit fontScale="90000"/>
          </a:bodyPr>
          <a:lstStyle/>
          <a:p>
            <a:pPr algn="l"/>
            <a:br>
              <a:rPr lang="en-US" altLang="en-US"/>
            </a:br>
            <a:br>
              <a:rPr lang="en-US" altLang="en-US"/>
            </a:br>
            <a:r>
              <a:rPr lang="en-US" altLang="en-US" sz="3600"/>
              <a:t>Differential Diagnosis by Location:</a:t>
            </a:r>
            <a:br>
              <a:rPr lang="en-US" altLang="en-US"/>
            </a:br>
            <a:br>
              <a:rPr lang="en-US" altLang="en-US"/>
            </a:br>
            <a:endParaRPr lang="en-US" altLang="en-US"/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828800"/>
            <a:ext cx="3817938" cy="42672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altLang="en-US"/>
              <a:t>		</a:t>
            </a:r>
            <a:r>
              <a:rPr lang="en-US" altLang="en-US" u="sng"/>
              <a:t>Anterior</a:t>
            </a:r>
            <a:endParaRPr lang="en-US" altLang="en-US"/>
          </a:p>
          <a:p>
            <a:r>
              <a:rPr lang="en-US" altLang="en-US"/>
              <a:t>Syndesmotic Sprain (high ankle sprain)</a:t>
            </a:r>
          </a:p>
          <a:p>
            <a:r>
              <a:rPr lang="en-US" altLang="en-US"/>
              <a:t>Navicular fracture</a:t>
            </a:r>
          </a:p>
          <a:p>
            <a:r>
              <a:rPr lang="en-US" altLang="en-US"/>
              <a:t>Talar dome Fracture</a:t>
            </a:r>
          </a:p>
          <a:p>
            <a:pPr lvl="1"/>
            <a:r>
              <a:rPr lang="en-US" altLang="en-US"/>
              <a:t>osteochondral fracture</a:t>
            </a:r>
          </a:p>
          <a:p>
            <a:pPr lvl="1"/>
            <a:r>
              <a:rPr lang="en-US" altLang="en-US"/>
              <a:t>osteochondritis dissecans</a:t>
            </a:r>
          </a:p>
        </p:txBody>
      </p:sp>
      <p:sp>
        <p:nvSpPr>
          <p:cNvPr id="73733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4572000" y="1828800"/>
            <a:ext cx="3817938" cy="42672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altLang="en-US" dirty="0"/>
              <a:t>		</a:t>
            </a:r>
            <a:r>
              <a:rPr lang="en-US" altLang="en-US" u="sng" dirty="0"/>
              <a:t>Posterior</a:t>
            </a:r>
            <a:endParaRPr lang="en-US" altLang="en-US" dirty="0"/>
          </a:p>
          <a:p>
            <a:r>
              <a:rPr lang="en-US" altLang="en-US" dirty="0" err="1"/>
              <a:t>Retrocalcaneal</a:t>
            </a:r>
            <a:r>
              <a:rPr lang="en-US" altLang="en-US" dirty="0"/>
              <a:t> bursitis</a:t>
            </a:r>
          </a:p>
          <a:p>
            <a:r>
              <a:rPr lang="en-US" altLang="en-US" dirty="0"/>
              <a:t>Achilles injury</a:t>
            </a:r>
          </a:p>
          <a:p>
            <a:r>
              <a:rPr lang="en-US" altLang="en-US" dirty="0"/>
              <a:t>Severs “disease”</a:t>
            </a:r>
          </a:p>
          <a:p>
            <a:r>
              <a:rPr lang="en-US" altLang="en-US" dirty="0" err="1"/>
              <a:t>Os</a:t>
            </a:r>
            <a:r>
              <a:rPr lang="en-US" altLang="en-US" dirty="0"/>
              <a:t> </a:t>
            </a:r>
            <a:r>
              <a:rPr lang="en-US" altLang="en-US" dirty="0" err="1"/>
              <a:t>trigonum</a:t>
            </a:r>
            <a:endParaRPr lang="en-US" altLang="en-US" dirty="0"/>
          </a:p>
          <a:p>
            <a:r>
              <a:rPr lang="en-US" altLang="en-US" dirty="0"/>
              <a:t>Posterior impingement</a:t>
            </a:r>
          </a:p>
        </p:txBody>
      </p:sp>
    </p:spTree>
    <p:extLst>
      <p:ext uri="{BB962C8B-B14F-4D97-AF65-F5344CB8AC3E}">
        <p14:creationId xmlns:p14="http://schemas.microsoft.com/office/powerpoint/2010/main" val="278642503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en-US" sz="3600"/>
              <a:t>Differential Diagnosis by Location: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981200"/>
            <a:ext cx="3817938" cy="4114800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/>
              <a:t>	</a:t>
            </a:r>
            <a:r>
              <a:rPr lang="en-US" altLang="en-US" u="sng"/>
              <a:t>Medial</a:t>
            </a:r>
          </a:p>
          <a:p>
            <a:pPr>
              <a:lnSpc>
                <a:spcPct val="90000"/>
              </a:lnSpc>
            </a:pPr>
            <a:r>
              <a:rPr lang="en-US" altLang="en-US"/>
              <a:t>Deltoid sprain</a:t>
            </a:r>
          </a:p>
          <a:p>
            <a:pPr>
              <a:lnSpc>
                <a:spcPct val="90000"/>
              </a:lnSpc>
            </a:pPr>
            <a:r>
              <a:rPr lang="en-US" altLang="en-US"/>
              <a:t>Maisonneauve fracture</a:t>
            </a:r>
          </a:p>
          <a:p>
            <a:pPr>
              <a:lnSpc>
                <a:spcPct val="90000"/>
              </a:lnSpc>
            </a:pPr>
            <a:r>
              <a:rPr lang="en-US" altLang="en-US"/>
              <a:t> Tendonitis</a:t>
            </a:r>
          </a:p>
          <a:p>
            <a:pPr lvl="1">
              <a:lnSpc>
                <a:spcPct val="90000"/>
              </a:lnSpc>
            </a:pPr>
            <a:r>
              <a:rPr lang="en-US" altLang="en-US"/>
              <a:t>Flexor Halluxis Longus</a:t>
            </a:r>
          </a:p>
          <a:p>
            <a:pPr lvl="1">
              <a:lnSpc>
                <a:spcPct val="90000"/>
              </a:lnSpc>
            </a:pPr>
            <a:r>
              <a:rPr lang="en-US" altLang="en-US"/>
              <a:t>Posterior tibialis</a:t>
            </a:r>
          </a:p>
          <a:p>
            <a:pPr>
              <a:lnSpc>
                <a:spcPct val="90000"/>
              </a:lnSpc>
            </a:pPr>
            <a:r>
              <a:rPr lang="en-US" altLang="en-US"/>
              <a:t>Accessory navicular</a:t>
            </a:r>
          </a:p>
          <a:p>
            <a:pPr>
              <a:lnSpc>
                <a:spcPct val="90000"/>
              </a:lnSpc>
            </a:pPr>
            <a:r>
              <a:rPr lang="en-US" altLang="en-US"/>
              <a:t>Stress fracture</a:t>
            </a:r>
          </a:p>
        </p:txBody>
      </p:sp>
      <p:sp>
        <p:nvSpPr>
          <p:cNvPr id="7578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0263" y="1981200"/>
            <a:ext cx="3817937" cy="4114800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/>
              <a:t>		</a:t>
            </a:r>
            <a:r>
              <a:rPr lang="en-US" altLang="en-US" u="sng"/>
              <a:t>Lateral</a:t>
            </a:r>
          </a:p>
          <a:p>
            <a:pPr>
              <a:lnSpc>
                <a:spcPct val="90000"/>
              </a:lnSpc>
            </a:pPr>
            <a:r>
              <a:rPr lang="en-US" altLang="en-US"/>
              <a:t>Lateral complex sprain</a:t>
            </a:r>
          </a:p>
          <a:p>
            <a:pPr>
              <a:lnSpc>
                <a:spcPct val="90000"/>
              </a:lnSpc>
            </a:pPr>
            <a:r>
              <a:rPr lang="en-US" altLang="en-US"/>
              <a:t>Fibular  fracture</a:t>
            </a:r>
          </a:p>
          <a:p>
            <a:pPr>
              <a:lnSpc>
                <a:spcPct val="90000"/>
              </a:lnSpc>
            </a:pPr>
            <a:r>
              <a:rPr lang="en-US" altLang="en-US"/>
              <a:t>Peroneal injury</a:t>
            </a:r>
          </a:p>
          <a:p>
            <a:pPr>
              <a:lnSpc>
                <a:spcPct val="90000"/>
              </a:lnSpc>
            </a:pPr>
            <a:r>
              <a:rPr lang="en-US" altLang="en-US"/>
              <a:t>Jones fracture</a:t>
            </a:r>
          </a:p>
          <a:p>
            <a:pPr>
              <a:lnSpc>
                <a:spcPct val="90000"/>
              </a:lnSpc>
            </a:pPr>
            <a:r>
              <a:rPr lang="en-US" altLang="en-US"/>
              <a:t>Avulsion fracture</a:t>
            </a:r>
          </a:p>
          <a:p>
            <a:pPr>
              <a:lnSpc>
                <a:spcPct val="90000"/>
              </a:lnSpc>
            </a:pPr>
            <a:r>
              <a:rPr lang="en-US" altLang="en-US"/>
              <a:t>Stress Fracture</a:t>
            </a:r>
          </a:p>
        </p:txBody>
      </p:sp>
    </p:spTree>
    <p:extLst>
      <p:ext uri="{BB962C8B-B14F-4D97-AF65-F5344CB8AC3E}">
        <p14:creationId xmlns:p14="http://schemas.microsoft.com/office/powerpoint/2010/main" val="26789811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 dirty="0"/>
              <a:t>Anatomy:  Important Muscle Groups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en-US" sz="2800" dirty="0" err="1"/>
              <a:t>Scapulothoracic</a:t>
            </a:r>
            <a:endParaRPr lang="en-US" altLang="en-US" sz="2800" dirty="0"/>
          </a:p>
          <a:p>
            <a:r>
              <a:rPr lang="en-US" altLang="en-US" sz="2800" dirty="0"/>
              <a:t>Chest/Back</a:t>
            </a:r>
          </a:p>
          <a:p>
            <a:r>
              <a:rPr lang="en-US" altLang="en-US" sz="2800" dirty="0"/>
              <a:t>Biceps tendon</a:t>
            </a:r>
          </a:p>
          <a:p>
            <a:r>
              <a:rPr lang="en-US" altLang="en-US" sz="2800" dirty="0"/>
              <a:t>Deltoid </a:t>
            </a:r>
          </a:p>
          <a:p>
            <a:r>
              <a:rPr lang="en-US" altLang="en-US" sz="2800" dirty="0"/>
              <a:t>Rotator Cuff</a:t>
            </a:r>
          </a:p>
          <a:p>
            <a:pPr lvl="1"/>
            <a:r>
              <a:rPr lang="en-US" altLang="en-US" sz="2400" dirty="0"/>
              <a:t>Supraspinatus</a:t>
            </a:r>
          </a:p>
          <a:p>
            <a:pPr lvl="1"/>
            <a:r>
              <a:rPr lang="en-US" altLang="en-US" sz="2400" dirty="0"/>
              <a:t>Infraspinatus</a:t>
            </a:r>
          </a:p>
          <a:p>
            <a:pPr lvl="1"/>
            <a:r>
              <a:rPr lang="en-US" altLang="en-US" sz="2400" dirty="0"/>
              <a:t>Subscapularis</a:t>
            </a:r>
          </a:p>
          <a:p>
            <a:pPr lvl="1"/>
            <a:r>
              <a:rPr lang="en-US" altLang="en-US" sz="2400" dirty="0" err="1"/>
              <a:t>Teres</a:t>
            </a:r>
            <a:r>
              <a:rPr lang="en-US" altLang="en-US" sz="2400" dirty="0"/>
              <a:t> Minor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326229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altLang="en-US" sz="4000"/>
              <a:t>Ottawa Ankle Rules:</a:t>
            </a:r>
            <a:br>
              <a:rPr lang="en-US" altLang="en-US" sz="4000"/>
            </a:br>
            <a:r>
              <a:rPr lang="en-US" altLang="en-US"/>
              <a:t>	</a:t>
            </a:r>
            <a:r>
              <a:rPr lang="en-US" altLang="en-US" sz="3600"/>
              <a:t>Determining When to X-ray</a:t>
            </a:r>
            <a:endParaRPr lang="en-US" altLang="en-US"/>
          </a:p>
        </p:txBody>
      </p:sp>
      <p:sp>
        <p:nvSpPr>
          <p:cNvPr id="55309" name="Rectangle 1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Font typeface="Wingdings" pitchFamily="2" charset="2"/>
              <a:buNone/>
            </a:pPr>
            <a:r>
              <a:rPr lang="en-US" altLang="en-US" sz="2400" dirty="0"/>
              <a:t>Limitations:</a:t>
            </a:r>
          </a:p>
          <a:p>
            <a:pPr>
              <a:buFontTx/>
              <a:buChar char="–"/>
            </a:pPr>
            <a:r>
              <a:rPr lang="en-US" altLang="en-US" sz="2400" dirty="0"/>
              <a:t>No application for skeletally immature patients </a:t>
            </a:r>
          </a:p>
          <a:p>
            <a:pPr>
              <a:buFontTx/>
              <a:buChar char="–"/>
            </a:pPr>
            <a:r>
              <a:rPr lang="en-US" altLang="en-US" sz="2400" dirty="0"/>
              <a:t>May miss small avulsion </a:t>
            </a:r>
          </a:p>
          <a:p>
            <a:pPr>
              <a:buFontTx/>
              <a:buNone/>
            </a:pPr>
            <a:r>
              <a:rPr lang="en-US" altLang="en-US" sz="2400" dirty="0"/>
              <a:t>fracture</a:t>
            </a:r>
          </a:p>
          <a:p>
            <a:r>
              <a:rPr lang="en-US" altLang="en-US" sz="2400" dirty="0"/>
              <a:t>Criteria</a:t>
            </a:r>
          </a:p>
          <a:p>
            <a:pPr lvl="1"/>
            <a:r>
              <a:rPr lang="en-US" altLang="en-US" dirty="0"/>
              <a:t>Age of 18 years of age</a:t>
            </a:r>
          </a:p>
          <a:p>
            <a:pPr lvl="1"/>
            <a:r>
              <a:rPr lang="en-US" altLang="en-US" dirty="0"/>
              <a:t>Point tenderness Posterior and distal 6 cm of:	</a:t>
            </a:r>
          </a:p>
          <a:p>
            <a:pPr lvl="2"/>
            <a:r>
              <a:rPr lang="en-US" altLang="en-US" sz="2400" dirty="0"/>
              <a:t>Medial Malleolus</a:t>
            </a:r>
          </a:p>
          <a:p>
            <a:pPr lvl="2"/>
            <a:r>
              <a:rPr lang="en-US" altLang="en-US" sz="2400" dirty="0"/>
              <a:t>Lateral Malleolus</a:t>
            </a:r>
          </a:p>
          <a:p>
            <a:pPr lvl="1"/>
            <a:r>
              <a:rPr lang="en-US" altLang="en-US" dirty="0"/>
              <a:t>Inability to bear weight immediately and on exam in the ED</a:t>
            </a:r>
          </a:p>
          <a:p>
            <a:pPr>
              <a:buFont typeface="Wingdings" pitchFamily="2" charset="2"/>
              <a:buNone/>
            </a:pPr>
            <a:endParaRPr lang="en-US" altLang="en-US" sz="2400" dirty="0"/>
          </a:p>
          <a:p>
            <a:pPr>
              <a:buFont typeface="Wingdings" pitchFamily="2" charset="2"/>
              <a:buNone/>
            </a:pPr>
            <a:r>
              <a:rPr lang="en-US" altLang="en-US" sz="2400" dirty="0"/>
              <a:t>	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990600" y="6009992"/>
            <a:ext cx="75633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Buffalo Modification: Tenderness over only the middle 6 cm of Malleoli</a:t>
            </a:r>
          </a:p>
        </p:txBody>
      </p:sp>
    </p:spTree>
    <p:extLst>
      <p:ext uri="{BB962C8B-B14F-4D97-AF65-F5344CB8AC3E}">
        <p14:creationId xmlns:p14="http://schemas.microsoft.com/office/powerpoint/2010/main" val="4250229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en-US"/>
              <a:t>Ankle Sprain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2800"/>
              <a:t>Most common musculoskeletal injury in athletes</a:t>
            </a:r>
          </a:p>
          <a:p>
            <a:r>
              <a:rPr lang="en-US" altLang="en-US" sz="2800"/>
              <a:t>Accounts for 25% of missed time from sports</a:t>
            </a:r>
          </a:p>
          <a:p>
            <a:r>
              <a:rPr lang="en-US" altLang="en-US" sz="2800"/>
              <a:t>Generally an inversion injury</a:t>
            </a:r>
          </a:p>
        </p:txBody>
      </p:sp>
    </p:spTree>
    <p:extLst>
      <p:ext uri="{BB962C8B-B14F-4D97-AF65-F5344CB8AC3E}">
        <p14:creationId xmlns:p14="http://schemas.microsoft.com/office/powerpoint/2010/main" val="252015444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en-US"/>
              <a:t>Physical Exam:	</a:t>
            </a: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Swelling frequently over lateral malleolus</a:t>
            </a:r>
          </a:p>
          <a:p>
            <a:r>
              <a:rPr lang="en-US" altLang="en-US"/>
              <a:t>Limited range of motion</a:t>
            </a:r>
          </a:p>
          <a:p>
            <a:r>
              <a:rPr lang="en-US" altLang="en-US"/>
              <a:t>Dependent on severity: positive talar tilt/anterior drawer</a:t>
            </a:r>
          </a:p>
          <a:p>
            <a:r>
              <a:rPr lang="en-US" altLang="en-US"/>
              <a:t>Don’t forget to palpate syndesmosis, lateral foot, and proximal tibia/fibula</a:t>
            </a:r>
          </a:p>
        </p:txBody>
      </p:sp>
    </p:spTree>
    <p:extLst>
      <p:ext uri="{BB962C8B-B14F-4D97-AF65-F5344CB8AC3E}">
        <p14:creationId xmlns:p14="http://schemas.microsoft.com/office/powerpoint/2010/main" val="408468620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en-US"/>
              <a:t>Treatment (immediate)</a:t>
            </a:r>
          </a:p>
        </p:txBody>
      </p:sp>
      <p:sp>
        <p:nvSpPr>
          <p:cNvPr id="89092" name="Rectangle 4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 altLang="en-US" sz="2800"/>
              <a:t>	Limit Hematoma</a:t>
            </a:r>
          </a:p>
          <a:p>
            <a:r>
              <a:rPr lang="en-US" altLang="en-US" sz="2800"/>
              <a:t>Rest	</a:t>
            </a:r>
          </a:p>
          <a:p>
            <a:pPr lvl="1"/>
            <a:r>
              <a:rPr lang="en-US" altLang="en-US" sz="2400"/>
              <a:t>Crutches</a:t>
            </a:r>
          </a:p>
          <a:p>
            <a:r>
              <a:rPr lang="en-US" altLang="en-US" sz="2800">
                <a:solidFill>
                  <a:schemeClr val="tx2"/>
                </a:solidFill>
              </a:rPr>
              <a:t>Ice </a:t>
            </a:r>
          </a:p>
          <a:p>
            <a:pPr lvl="1"/>
            <a:r>
              <a:rPr lang="en-US" altLang="en-US" sz="2400"/>
              <a:t>72 hours</a:t>
            </a:r>
          </a:p>
          <a:p>
            <a:pPr lvl="1"/>
            <a:r>
              <a:rPr lang="en-US" altLang="en-US" sz="2400"/>
              <a:t>15-20 minutes</a:t>
            </a:r>
          </a:p>
          <a:p>
            <a:r>
              <a:rPr lang="en-US" altLang="en-US" sz="2800"/>
              <a:t>Compression</a:t>
            </a:r>
          </a:p>
          <a:p>
            <a:r>
              <a:rPr lang="en-US" altLang="en-US" sz="2800">
                <a:solidFill>
                  <a:schemeClr val="tx2"/>
                </a:solidFill>
              </a:rPr>
              <a:t>Elevation</a:t>
            </a:r>
          </a:p>
          <a:p>
            <a:endParaRPr lang="en-US" altLang="en-US" sz="2800"/>
          </a:p>
        </p:txBody>
      </p:sp>
    </p:spTree>
    <p:extLst>
      <p:ext uri="{BB962C8B-B14F-4D97-AF65-F5344CB8AC3E}">
        <p14:creationId xmlns:p14="http://schemas.microsoft.com/office/powerpoint/2010/main" val="409795582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en-US" dirty="0"/>
              <a:t>Immediate Referral:</a:t>
            </a:r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Open Fracture</a:t>
            </a:r>
          </a:p>
          <a:p>
            <a:endParaRPr lang="en-US" altLang="en-US"/>
          </a:p>
          <a:p>
            <a:r>
              <a:rPr lang="en-US" altLang="en-US"/>
              <a:t>Displaced fracture/significant deformity</a:t>
            </a:r>
          </a:p>
          <a:p>
            <a:endParaRPr lang="en-US" altLang="en-US"/>
          </a:p>
          <a:p>
            <a:r>
              <a:rPr lang="en-US" altLang="en-US"/>
              <a:t>Unstable fracture (bimalleolar/trimalleolar)</a:t>
            </a:r>
          </a:p>
          <a:p>
            <a:endParaRPr lang="en-US" altLang="en-US"/>
          </a:p>
          <a:p>
            <a:r>
              <a:rPr lang="en-US" altLang="en-US"/>
              <a:t>Joint Dislocation</a:t>
            </a:r>
          </a:p>
        </p:txBody>
      </p:sp>
    </p:spTree>
    <p:extLst>
      <p:ext uri="{BB962C8B-B14F-4D97-AF65-F5344CB8AC3E}">
        <p14:creationId xmlns:p14="http://schemas.microsoft.com/office/powerpoint/2010/main" val="265764392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altLang="en-US" sz="3600"/>
              <a:t>Beware of Improper Diagnosis:</a:t>
            </a:r>
            <a:br>
              <a:rPr lang="en-US" altLang="en-US" sz="3600"/>
            </a:br>
            <a:r>
              <a:rPr lang="en-US" altLang="en-US" sz="3600"/>
              <a:t>	Chronic Ankle Pain</a:t>
            </a:r>
            <a:endParaRPr lang="en-US" altLang="en-US"/>
          </a:p>
        </p:txBody>
      </p:sp>
      <p:sp>
        <p:nvSpPr>
          <p:cNvPr id="144387" name="Rectangle 3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altLang="en-US" sz="2800" dirty="0"/>
              <a:t> Fractures</a:t>
            </a:r>
          </a:p>
          <a:p>
            <a:r>
              <a:rPr lang="en-US" altLang="en-US" sz="2800" dirty="0">
                <a:solidFill>
                  <a:srgbClr val="00B0F0"/>
                </a:solidFill>
              </a:rPr>
              <a:t>OCD</a:t>
            </a:r>
          </a:p>
          <a:p>
            <a:r>
              <a:rPr lang="en-US" altLang="en-US" sz="2800" dirty="0"/>
              <a:t>Syndesmosis injury</a:t>
            </a:r>
          </a:p>
          <a:p>
            <a:r>
              <a:rPr lang="en-US" altLang="en-US" sz="2800" dirty="0"/>
              <a:t>Peroneal injury</a:t>
            </a:r>
          </a:p>
          <a:p>
            <a:r>
              <a:rPr lang="en-US" altLang="en-US" sz="2800" dirty="0"/>
              <a:t>Tendon Injury</a:t>
            </a:r>
          </a:p>
          <a:p>
            <a:r>
              <a:rPr lang="en-US" altLang="en-US" sz="2800" dirty="0"/>
              <a:t>CRPS</a:t>
            </a:r>
          </a:p>
          <a:p>
            <a:r>
              <a:rPr lang="en-US" altLang="en-US" sz="2800" dirty="0"/>
              <a:t>Poor rehabilitation</a:t>
            </a:r>
          </a:p>
          <a:p>
            <a:r>
              <a:rPr lang="en-US" altLang="en-US" sz="2800" dirty="0"/>
              <a:t>Tarsal coalition</a:t>
            </a:r>
          </a:p>
          <a:p>
            <a:endParaRPr lang="en-US" altLang="en-US" sz="2800" dirty="0">
              <a:solidFill>
                <a:schemeClr val="tx2"/>
              </a:solidFill>
            </a:endParaRPr>
          </a:p>
          <a:p>
            <a:endParaRPr lang="en-US" altLang="en-US" sz="2800" dirty="0"/>
          </a:p>
        </p:txBody>
      </p:sp>
      <p:pic>
        <p:nvPicPr>
          <p:cNvPr id="144388" name="Picture 4" descr="osteochondritis dissecans on mri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31950" y="2413000"/>
            <a:ext cx="1917700" cy="3251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44389" name="AutoShape 5"/>
          <p:cNvSpPr>
            <a:spLocks noChangeArrowheads="1"/>
          </p:cNvSpPr>
          <p:nvPr/>
        </p:nvSpPr>
        <p:spPr bwMode="auto">
          <a:xfrm>
            <a:off x="1447800" y="4191000"/>
            <a:ext cx="671513" cy="152400"/>
          </a:xfrm>
          <a:prstGeom prst="rightArrow">
            <a:avLst>
              <a:gd name="adj1" fmla="val 50000"/>
              <a:gd name="adj2" fmla="val 110156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99958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sz="3200" dirty="0"/>
              <a:t>What you might see in a child with an OCD:</a:t>
            </a:r>
          </a:p>
        </p:txBody>
      </p:sp>
      <p:sp>
        <p:nvSpPr>
          <p:cNvPr id="211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dirty="0"/>
              <a:t>Recurrent Swelling (effusion)</a:t>
            </a:r>
          </a:p>
          <a:p>
            <a:pPr marL="0" indent="0">
              <a:buNone/>
            </a:pPr>
            <a:endParaRPr lang="en-US" altLang="en-US" dirty="0"/>
          </a:p>
          <a:p>
            <a:r>
              <a:rPr lang="en-US" altLang="en-US" dirty="0"/>
              <a:t>Complaints of stiffness</a:t>
            </a:r>
          </a:p>
          <a:p>
            <a:pPr marL="0" indent="0">
              <a:buNone/>
            </a:pPr>
            <a:endParaRPr lang="en-US" altLang="en-US" dirty="0"/>
          </a:p>
          <a:p>
            <a:r>
              <a:rPr lang="en-US" altLang="en-US" dirty="0"/>
              <a:t>Complaints of instability episodes</a:t>
            </a:r>
          </a:p>
          <a:p>
            <a:pPr marL="0" indent="0">
              <a:buNone/>
            </a:pPr>
            <a:endParaRPr lang="en-US" altLang="en-US" dirty="0"/>
          </a:p>
          <a:p>
            <a:r>
              <a:rPr lang="en-US" altLang="en-US" dirty="0"/>
              <a:t>Locking or catching (painful)</a:t>
            </a:r>
          </a:p>
        </p:txBody>
      </p:sp>
    </p:spTree>
    <p:extLst>
      <p:ext uri="{BB962C8B-B14F-4D97-AF65-F5344CB8AC3E}">
        <p14:creationId xmlns:p14="http://schemas.microsoft.com/office/powerpoint/2010/main" val="2077281664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Key Points:</a:t>
            </a:r>
          </a:p>
        </p:txBody>
      </p:sp>
      <p:sp>
        <p:nvSpPr>
          <p:cNvPr id="148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Always examine the joint above and below  to avoid missing associated fractures.</a:t>
            </a:r>
          </a:p>
          <a:p>
            <a:r>
              <a:rPr lang="en-US" altLang="en-US"/>
              <a:t>If you are worried about a syndesmosis injury:</a:t>
            </a:r>
          </a:p>
          <a:p>
            <a:pPr lvl="1"/>
            <a:r>
              <a:rPr lang="en-US" altLang="en-US"/>
              <a:t>Check for radiating pain with external rotation and a positive squeeze test</a:t>
            </a:r>
          </a:p>
          <a:p>
            <a:pPr lvl="1"/>
            <a:r>
              <a:rPr lang="en-US" altLang="en-US"/>
              <a:t>Obtain standing mortise, stress views, or tibia-fibula films based on level of suspicion. </a:t>
            </a:r>
          </a:p>
        </p:txBody>
      </p:sp>
    </p:spTree>
    <p:extLst>
      <p:ext uri="{BB962C8B-B14F-4D97-AF65-F5344CB8AC3E}">
        <p14:creationId xmlns:p14="http://schemas.microsoft.com/office/powerpoint/2010/main" val="350710379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4000"/>
              <a:t>Acute traumatic epiphyseal plate</a:t>
            </a:r>
            <a:br>
              <a:rPr lang="en-US" sz="4000"/>
            </a:br>
            <a:r>
              <a:rPr lang="en-US" sz="4000"/>
              <a:t>injuries (Salter-Harris)</a:t>
            </a:r>
          </a:p>
        </p:txBody>
      </p:sp>
      <p:sp>
        <p:nvSpPr>
          <p:cNvPr id="28679" name="Rectangle 7"/>
          <p:cNvSpPr>
            <a:spLocks noGrp="1" noChangeArrowheads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Account for 10-30% of all childhood fractures</a:t>
            </a:r>
          </a:p>
          <a:p>
            <a:r>
              <a:rPr lang="en-US" sz="2800" dirty="0"/>
              <a:t>Complications longitudinal or angular deformity</a:t>
            </a:r>
          </a:p>
          <a:p>
            <a:r>
              <a:rPr lang="en-US" sz="2800" dirty="0"/>
              <a:t>Radiographs may appear normal on type I and V, clinical suspicion is critical</a:t>
            </a:r>
          </a:p>
        </p:txBody>
      </p:sp>
      <p:pic>
        <p:nvPicPr>
          <p:cNvPr id="28678" name="Picture 6" descr="salter injury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0" y="4079875"/>
            <a:ext cx="6858000" cy="1981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8680" name="Text Box 8"/>
          <p:cNvSpPr txBox="1">
            <a:spLocks noChangeArrowheads="1"/>
          </p:cNvSpPr>
          <p:nvPr/>
        </p:nvSpPr>
        <p:spPr bwMode="auto">
          <a:xfrm>
            <a:off x="1419225" y="6213475"/>
            <a:ext cx="60926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dirty="0"/>
              <a:t> 15%</a:t>
            </a:r>
          </a:p>
        </p:txBody>
      </p:sp>
      <p:sp>
        <p:nvSpPr>
          <p:cNvPr id="28681" name="Text Box 9"/>
          <p:cNvSpPr txBox="1">
            <a:spLocks noChangeArrowheads="1"/>
          </p:cNvSpPr>
          <p:nvPr/>
        </p:nvSpPr>
        <p:spPr bwMode="auto">
          <a:xfrm>
            <a:off x="3057525" y="6213475"/>
            <a:ext cx="62068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dirty="0"/>
              <a:t>40%</a:t>
            </a:r>
          </a:p>
        </p:txBody>
      </p:sp>
      <p:sp>
        <p:nvSpPr>
          <p:cNvPr id="28682" name="Text Box 10"/>
          <p:cNvSpPr txBox="1">
            <a:spLocks noChangeArrowheads="1"/>
          </p:cNvSpPr>
          <p:nvPr/>
        </p:nvSpPr>
        <p:spPr bwMode="auto">
          <a:xfrm>
            <a:off x="4429125" y="6213475"/>
            <a:ext cx="59163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dirty="0"/>
              <a:t>25%</a:t>
            </a:r>
          </a:p>
        </p:txBody>
      </p:sp>
      <p:sp>
        <p:nvSpPr>
          <p:cNvPr id="28683" name="Text Box 11"/>
          <p:cNvSpPr txBox="1">
            <a:spLocks noChangeArrowheads="1"/>
          </p:cNvSpPr>
          <p:nvPr/>
        </p:nvSpPr>
        <p:spPr bwMode="auto">
          <a:xfrm>
            <a:off x="5800725" y="6213475"/>
            <a:ext cx="91223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dirty="0"/>
              <a:t>20-25%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617115" y="6213475"/>
            <a:ext cx="5748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rare</a:t>
            </a:r>
          </a:p>
        </p:txBody>
      </p:sp>
    </p:spTree>
    <p:extLst>
      <p:ext uri="{BB962C8B-B14F-4D97-AF65-F5344CB8AC3E}">
        <p14:creationId xmlns:p14="http://schemas.microsoft.com/office/powerpoint/2010/main" val="786933383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200" dirty="0"/>
              <a:t>Non-acute causes of joint pain or limp in kids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Foot</a:t>
            </a:r>
          </a:p>
          <a:p>
            <a:pPr lvl="1"/>
            <a:r>
              <a:rPr lang="en-US" dirty="0"/>
              <a:t>Iselin’s</a:t>
            </a:r>
          </a:p>
          <a:p>
            <a:pPr lvl="1"/>
            <a:r>
              <a:rPr lang="en-US" dirty="0"/>
              <a:t>Severs</a:t>
            </a:r>
          </a:p>
          <a:p>
            <a:r>
              <a:rPr lang="en-US" dirty="0"/>
              <a:t>Knee</a:t>
            </a:r>
          </a:p>
          <a:p>
            <a:pPr lvl="1"/>
            <a:r>
              <a:rPr lang="en-US" dirty="0"/>
              <a:t>Osgood </a:t>
            </a:r>
            <a:r>
              <a:rPr lang="en-US" dirty="0" err="1"/>
              <a:t>Schlatter</a:t>
            </a:r>
            <a:endParaRPr lang="en-US" dirty="0"/>
          </a:p>
          <a:p>
            <a:pPr lvl="1"/>
            <a:r>
              <a:rPr lang="en-US" dirty="0"/>
              <a:t>OCD**</a:t>
            </a:r>
          </a:p>
          <a:p>
            <a:r>
              <a:rPr lang="en-US" dirty="0"/>
              <a:t>Hip</a:t>
            </a:r>
          </a:p>
          <a:p>
            <a:pPr lvl="1"/>
            <a:r>
              <a:rPr lang="en-US" dirty="0"/>
              <a:t>Legg Calve </a:t>
            </a:r>
            <a:r>
              <a:rPr lang="en-US" dirty="0" err="1"/>
              <a:t>Perthes</a:t>
            </a:r>
            <a:endParaRPr lang="en-US" dirty="0"/>
          </a:p>
          <a:p>
            <a:pPr lvl="1"/>
            <a:r>
              <a:rPr lang="en-US" dirty="0"/>
              <a:t>Slipped capital Femoral Epiphysis</a:t>
            </a:r>
          </a:p>
        </p:txBody>
      </p:sp>
    </p:spTree>
    <p:extLst>
      <p:ext uri="{BB962C8B-B14F-4D97-AF65-F5344CB8AC3E}">
        <p14:creationId xmlns:p14="http://schemas.microsoft.com/office/powerpoint/2010/main" val="12779654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Shoulder: Physical Examination</a:t>
            </a:r>
          </a:p>
        </p:txBody>
      </p:sp>
      <p:sp>
        <p:nvSpPr>
          <p:cNvPr id="3072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/>
              <a:t>Inspection (Contour, position, skin)</a:t>
            </a:r>
          </a:p>
          <a:p>
            <a:pPr eaLnBrk="1" hangingPunct="1"/>
            <a:r>
              <a:rPr lang="en-US" dirty="0"/>
              <a:t>Palpation</a:t>
            </a:r>
          </a:p>
          <a:p>
            <a:pPr eaLnBrk="1" hangingPunct="1"/>
            <a:r>
              <a:rPr lang="en-US" dirty="0"/>
              <a:t>ROM</a:t>
            </a:r>
          </a:p>
          <a:p>
            <a:pPr eaLnBrk="1" hangingPunct="1"/>
            <a:r>
              <a:rPr lang="en-US" dirty="0"/>
              <a:t>Strength</a:t>
            </a:r>
          </a:p>
          <a:p>
            <a:pPr eaLnBrk="1" hangingPunct="1"/>
            <a:r>
              <a:rPr lang="en-US" dirty="0"/>
              <a:t>Neurological exam (including C-Spine evaluation)</a:t>
            </a:r>
          </a:p>
          <a:p>
            <a:pPr eaLnBrk="1" hangingPunct="1"/>
            <a:endParaRPr lang="en-US" dirty="0"/>
          </a:p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6322019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04800" y="306257"/>
            <a:ext cx="7772400" cy="1143000"/>
          </a:xfrm>
        </p:spPr>
        <p:txBody>
          <a:bodyPr/>
          <a:lstStyle/>
          <a:p>
            <a:r>
              <a:rPr lang="en-US" dirty="0"/>
              <a:t>5</a:t>
            </a:r>
            <a:r>
              <a:rPr lang="en-US" baseline="30000" dirty="0"/>
              <a:t>th</a:t>
            </a:r>
            <a:r>
              <a:rPr lang="en-US" dirty="0"/>
              <a:t> Metatarsal: Iselin’s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Inflammation or injury to </a:t>
            </a:r>
            <a:r>
              <a:rPr lang="en-US" dirty="0" err="1"/>
              <a:t>apophysis</a:t>
            </a:r>
            <a:r>
              <a:rPr lang="en-US" dirty="0"/>
              <a:t> at the base of the 5</a:t>
            </a:r>
            <a:r>
              <a:rPr lang="en-US" baseline="30000" dirty="0"/>
              <a:t>th</a:t>
            </a:r>
            <a:r>
              <a:rPr lang="en-US" dirty="0"/>
              <a:t> metatarsal</a:t>
            </a:r>
          </a:p>
          <a:p>
            <a:pPr marL="0" indent="0">
              <a:buNone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Treatment based on pain and amount of swelling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Weight bearing as tolerated.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Does not need casting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3 weeks return to activity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89" t="11642" r="10573" b="-1726"/>
          <a:stretch/>
        </p:blipFill>
        <p:spPr bwMode="auto">
          <a:xfrm>
            <a:off x="5410200" y="1449257"/>
            <a:ext cx="2895600" cy="5465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val 1"/>
          <p:cNvSpPr/>
          <p:nvPr/>
        </p:nvSpPr>
        <p:spPr>
          <a:xfrm>
            <a:off x="5562600" y="3962400"/>
            <a:ext cx="914400" cy="9144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181854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599"/>
            <a:ext cx="8229600" cy="685801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Sever’s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Late elementary or early middle school</a:t>
            </a:r>
          </a:p>
          <a:p>
            <a:r>
              <a:rPr lang="en-US" dirty="0"/>
              <a:t>Often participate in multiple teams (cleated sports or barefoot)</a:t>
            </a:r>
          </a:p>
          <a:p>
            <a:r>
              <a:rPr lang="en-US" dirty="0"/>
              <a:t>Limp while playing sports</a:t>
            </a:r>
          </a:p>
          <a:p>
            <a:r>
              <a:rPr lang="en-US" dirty="0"/>
              <a:t>Report ankle or heel pain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Pain with squeeze test</a:t>
            </a:r>
          </a:p>
          <a:p>
            <a:r>
              <a:rPr lang="en-US" dirty="0"/>
              <a:t>Pain with heel walking</a:t>
            </a:r>
          </a:p>
          <a:p>
            <a:r>
              <a:rPr lang="en-US" dirty="0"/>
              <a:t>Tight Achilles tendon</a:t>
            </a:r>
          </a:p>
          <a:p>
            <a:r>
              <a:rPr lang="en-US" dirty="0"/>
              <a:t>Unable to perform single leg hop</a:t>
            </a:r>
          </a:p>
          <a:p>
            <a:r>
              <a:rPr lang="en-US" dirty="0"/>
              <a:t>Slight limp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447800" y="1066800"/>
            <a:ext cx="146520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History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724400" y="1066799"/>
            <a:ext cx="60787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Physical Examination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3378" y="4648200"/>
            <a:ext cx="2167379" cy="2071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94737807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/>
              <a:t>Treatment 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n-US" altLang="en-US" sz="2800" dirty="0"/>
          </a:p>
          <a:p>
            <a:pPr eaLnBrk="1" hangingPunct="1">
              <a:lnSpc>
                <a:spcPct val="90000"/>
              </a:lnSpc>
              <a:defRPr/>
            </a:pPr>
            <a:r>
              <a:rPr lang="en-US" altLang="en-US" sz="2800" dirty="0"/>
              <a:t>Rest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altLang="en-US" sz="2800" dirty="0"/>
              <a:t>Ice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altLang="en-US" sz="2800" dirty="0"/>
              <a:t>Heel cups (with activity)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altLang="en-US" sz="2800" dirty="0"/>
              <a:t>Shoes with arch support and heel counter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altLang="en-US" sz="2800" dirty="0"/>
              <a:t>Remove cleats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altLang="en-US" sz="2800" dirty="0"/>
              <a:t>Avoid  barefoot walking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altLang="en-US" sz="2800" dirty="0"/>
              <a:t>Achilles Stretching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altLang="en-US" sz="2800" dirty="0"/>
              <a:t>Casting, rarely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219200" y="6243356"/>
            <a:ext cx="5257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</a:rPr>
              <a:t>When Should You Seek Medical Advice??</a:t>
            </a:r>
          </a:p>
        </p:txBody>
      </p:sp>
    </p:spTree>
    <p:extLst>
      <p:ext uri="{BB962C8B-B14F-4D97-AF65-F5344CB8AC3E}">
        <p14:creationId xmlns:p14="http://schemas.microsoft.com/office/powerpoint/2010/main" val="718916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Evaluate further if: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Swelling around the heel</a:t>
            </a:r>
          </a:p>
          <a:p>
            <a:r>
              <a:rPr lang="en-US" dirty="0"/>
              <a:t>Unable to walk normally on the heel after rest and PRICE.</a:t>
            </a:r>
          </a:p>
          <a:p>
            <a:r>
              <a:rPr lang="en-US" dirty="0"/>
              <a:t>Foot is colder then the opposite side and hypersensitive to touch.</a:t>
            </a:r>
          </a:p>
          <a:p>
            <a:r>
              <a:rPr lang="en-US" dirty="0"/>
              <a:t>Fevers, chills, weight loss, or other signs of illness.</a:t>
            </a:r>
          </a:p>
          <a:p>
            <a:r>
              <a:rPr lang="en-US" dirty="0"/>
              <a:t>Redness or warmth around the heel unrelated to activity.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0164519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altLang="en-US" dirty="0"/>
              <a:t>What else causes heel pain?: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sz="2800" dirty="0"/>
              <a:t>Osteoid </a:t>
            </a:r>
            <a:r>
              <a:rPr lang="en-US" altLang="en-US" sz="2800" dirty="0" err="1"/>
              <a:t>Osteoma</a:t>
            </a:r>
            <a:endParaRPr lang="en-US" altLang="en-US" sz="2800" dirty="0"/>
          </a:p>
          <a:p>
            <a:pPr eaLnBrk="1" hangingPunct="1">
              <a:defRPr/>
            </a:pPr>
            <a:r>
              <a:rPr lang="en-US" altLang="en-US" sz="2800" dirty="0"/>
              <a:t>Calcaneal stress fracture</a:t>
            </a:r>
          </a:p>
          <a:p>
            <a:pPr eaLnBrk="1" hangingPunct="1">
              <a:defRPr/>
            </a:pPr>
            <a:r>
              <a:rPr lang="en-US" altLang="en-US" sz="2800" dirty="0"/>
              <a:t>Tarsal coalition</a:t>
            </a:r>
          </a:p>
          <a:p>
            <a:pPr eaLnBrk="1" hangingPunct="1">
              <a:defRPr/>
            </a:pPr>
            <a:r>
              <a:rPr lang="en-US" altLang="en-US" sz="2800" dirty="0"/>
              <a:t>Achilles tendonitis</a:t>
            </a:r>
          </a:p>
          <a:p>
            <a:pPr eaLnBrk="1" hangingPunct="1">
              <a:defRPr/>
            </a:pPr>
            <a:r>
              <a:rPr lang="en-US" altLang="en-US" sz="2800" dirty="0"/>
              <a:t>Plantar Fasciitis</a:t>
            </a:r>
          </a:p>
          <a:p>
            <a:pPr eaLnBrk="1" hangingPunct="1">
              <a:defRPr/>
            </a:pPr>
            <a:r>
              <a:rPr lang="en-US" altLang="en-US" sz="2800" dirty="0" err="1"/>
              <a:t>Os</a:t>
            </a:r>
            <a:r>
              <a:rPr lang="en-US" altLang="en-US" sz="2800" dirty="0"/>
              <a:t> </a:t>
            </a:r>
            <a:r>
              <a:rPr lang="en-US" altLang="en-US" sz="2800" dirty="0" err="1"/>
              <a:t>Trigonum</a:t>
            </a:r>
            <a:endParaRPr lang="en-US" altLang="en-US" sz="2800" dirty="0"/>
          </a:p>
          <a:p>
            <a:pPr eaLnBrk="1" hangingPunct="1">
              <a:defRPr/>
            </a:pPr>
            <a:r>
              <a:rPr lang="en-US" altLang="en-US" sz="2800" dirty="0"/>
              <a:t>Cancer (rarely)</a:t>
            </a:r>
          </a:p>
        </p:txBody>
      </p:sp>
    </p:spTree>
    <p:extLst>
      <p:ext uri="{BB962C8B-B14F-4D97-AF65-F5344CB8AC3E}">
        <p14:creationId xmlns:p14="http://schemas.microsoft.com/office/powerpoint/2010/main" val="915509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charRg st="13" end="2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charRg st="29" end="5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charRg st="55" end="7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charRg st="72" end="9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charRg st="92" end="9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altLang="en-US" sz="4000" dirty="0"/>
              <a:t>Osgood </a:t>
            </a:r>
            <a:r>
              <a:rPr lang="en-US" altLang="en-US" sz="4000" dirty="0" err="1"/>
              <a:t>Schlatter’s</a:t>
            </a:r>
            <a:endParaRPr lang="en-US" altLang="en-US" sz="4000" dirty="0"/>
          </a:p>
        </p:txBody>
      </p:sp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altLang="en-US" sz="2800" dirty="0"/>
              <a:t>Traction </a:t>
            </a:r>
            <a:r>
              <a:rPr lang="en-US" altLang="en-US" sz="2800" dirty="0" err="1"/>
              <a:t>apophysitis</a:t>
            </a:r>
            <a:r>
              <a:rPr lang="en-US" altLang="en-US" sz="2800" dirty="0"/>
              <a:t> at the tibia tuberosity</a:t>
            </a:r>
          </a:p>
          <a:p>
            <a:pPr marL="0" indent="0" eaLnBrk="1" hangingPunct="1">
              <a:buNone/>
              <a:defRPr/>
            </a:pPr>
            <a:endParaRPr lang="en-US" altLang="en-US" sz="2800" dirty="0"/>
          </a:p>
          <a:p>
            <a:pPr eaLnBrk="1" hangingPunct="1">
              <a:defRPr/>
            </a:pPr>
            <a:r>
              <a:rPr lang="en-US" altLang="en-US" sz="2800" dirty="0"/>
              <a:t>Age range 12-16 </a:t>
            </a:r>
          </a:p>
          <a:p>
            <a:pPr marL="0" indent="0" eaLnBrk="1" hangingPunct="1">
              <a:buNone/>
              <a:defRPr/>
            </a:pPr>
            <a:endParaRPr lang="en-US" altLang="en-US" sz="2800" dirty="0"/>
          </a:p>
          <a:p>
            <a:pPr eaLnBrk="1" hangingPunct="1">
              <a:defRPr/>
            </a:pPr>
            <a:r>
              <a:rPr lang="en-US" altLang="en-US" sz="2800" dirty="0"/>
              <a:t>Bilateral in 20-30% </a:t>
            </a:r>
          </a:p>
          <a:p>
            <a:pPr lvl="1">
              <a:defRPr/>
            </a:pPr>
            <a:r>
              <a:rPr lang="en-US" altLang="en-US" sz="2400" dirty="0"/>
              <a:t>Usually dominant leg</a:t>
            </a:r>
          </a:p>
          <a:p>
            <a:pPr>
              <a:defRPr/>
            </a:pPr>
            <a:r>
              <a:rPr lang="en-US" altLang="en-US" sz="2800" dirty="0"/>
              <a:t>Common in Basketball players</a:t>
            </a:r>
          </a:p>
          <a:p>
            <a:pPr>
              <a:defRPr/>
            </a:pPr>
            <a:endParaRPr lang="en-US" altLang="en-US" dirty="0"/>
          </a:p>
          <a:p>
            <a:pPr eaLnBrk="1" hangingPunct="1">
              <a:buFont typeface="Wingdings" pitchFamily="2" charset="2"/>
              <a:buNone/>
              <a:defRPr/>
            </a:pPr>
            <a:endParaRPr lang="en-US" altLang="en-US" sz="2800" dirty="0"/>
          </a:p>
          <a:p>
            <a:pPr lvl="1" eaLnBrk="1" hangingPunct="1">
              <a:defRPr/>
            </a:pPr>
            <a:endParaRPr lang="en-US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856105446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Diagnosis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Often made based on physical and examination, age, and history alone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X-ray needed only if atypical age or history of a pop and significant swelling.</a:t>
            </a:r>
          </a:p>
          <a:p>
            <a:endParaRPr lang="en-US" dirty="0"/>
          </a:p>
          <a:p>
            <a:r>
              <a:rPr lang="en-US" dirty="0"/>
              <a:t>MRI is not needed for diagnosis or treatment.</a:t>
            </a:r>
          </a:p>
        </p:txBody>
      </p:sp>
    </p:spTree>
    <p:extLst>
      <p:ext uri="{BB962C8B-B14F-4D97-AF65-F5344CB8AC3E}">
        <p14:creationId xmlns:p14="http://schemas.microsoft.com/office/powerpoint/2010/main" val="2736484681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When is mandatory rest recommend?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Inability to perform terminal knee extension</a:t>
            </a:r>
          </a:p>
          <a:p>
            <a:r>
              <a:rPr lang="en-US" dirty="0"/>
              <a:t>Inability to do a controlled box step up</a:t>
            </a:r>
          </a:p>
          <a:p>
            <a:r>
              <a:rPr lang="en-US" dirty="0"/>
              <a:t>Loss of knee flexion (secondary to pain)</a:t>
            </a:r>
          </a:p>
        </p:txBody>
      </p:sp>
    </p:spTree>
    <p:extLst>
      <p:ext uri="{BB962C8B-B14F-4D97-AF65-F5344CB8AC3E}">
        <p14:creationId xmlns:p14="http://schemas.microsoft.com/office/powerpoint/2010/main" val="3497891475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Treatment options	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R.E.S.T </a:t>
            </a:r>
            <a:r>
              <a:rPr lang="en-US" dirty="0"/>
              <a:t>(If you trust them)</a:t>
            </a:r>
          </a:p>
          <a:p>
            <a:r>
              <a:rPr lang="en-US" dirty="0"/>
              <a:t>Knee immobilizer </a:t>
            </a:r>
          </a:p>
          <a:p>
            <a:pPr lvl="1"/>
            <a:r>
              <a:rPr lang="en-US" dirty="0"/>
              <a:t>In severe cases</a:t>
            </a:r>
          </a:p>
          <a:p>
            <a:pPr lvl="1"/>
            <a:r>
              <a:rPr lang="en-US" dirty="0"/>
              <a:t>Limited time (2 weeks)</a:t>
            </a:r>
          </a:p>
          <a:p>
            <a:r>
              <a:rPr lang="en-US" dirty="0"/>
              <a:t>Physical Therapy</a:t>
            </a:r>
          </a:p>
          <a:p>
            <a:pPr lvl="1"/>
            <a:r>
              <a:rPr lang="en-US" dirty="0"/>
              <a:t>Eccentric Quad</a:t>
            </a:r>
          </a:p>
          <a:p>
            <a:pPr lvl="1"/>
            <a:r>
              <a:rPr lang="en-US" dirty="0"/>
              <a:t>Flexibility</a:t>
            </a:r>
          </a:p>
          <a:p>
            <a:r>
              <a:rPr lang="en-US" dirty="0"/>
              <a:t>Braces</a:t>
            </a:r>
          </a:p>
          <a:p>
            <a:r>
              <a:rPr lang="en-US" dirty="0"/>
              <a:t>Tincture of time</a:t>
            </a:r>
          </a:p>
        </p:txBody>
      </p:sp>
    </p:spTree>
    <p:extLst>
      <p:ext uri="{BB962C8B-B14F-4D97-AF65-F5344CB8AC3E}">
        <p14:creationId xmlns:p14="http://schemas.microsoft.com/office/powerpoint/2010/main" val="1365933885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br>
              <a:rPr lang="en-US" sz="3200" dirty="0"/>
            </a:br>
            <a:r>
              <a:rPr lang="en-US" sz="3600" dirty="0"/>
              <a:t>Legg Calve Perthes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Avascular necrosis of the femoral head</a:t>
            </a:r>
          </a:p>
          <a:p>
            <a:r>
              <a:rPr lang="en-US" dirty="0"/>
              <a:t>Presents between 5-10</a:t>
            </a:r>
          </a:p>
          <a:p>
            <a:r>
              <a:rPr lang="en-US" dirty="0"/>
              <a:t>Presentation is groin, thigh or knee pain that worsens with activity</a:t>
            </a:r>
          </a:p>
          <a:p>
            <a:r>
              <a:rPr lang="en-US" dirty="0"/>
              <a:t>Exam limited IR and abduction</a:t>
            </a:r>
          </a:p>
          <a:p>
            <a:r>
              <a:rPr lang="en-US" dirty="0"/>
              <a:t>Diagnosis: x-ray</a:t>
            </a:r>
          </a:p>
          <a:p>
            <a:r>
              <a:rPr lang="en-US" dirty="0"/>
              <a:t>Treatment variable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7947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ffectLst/>
                <a:latin typeface="Arial" pitchFamily="34" charset="0"/>
                <a:cs typeface="Arial" pitchFamily="34" charset="0"/>
              </a:rPr>
              <a:t>Inspection</a:t>
            </a:r>
          </a:p>
        </p:txBody>
      </p:sp>
      <p:sp>
        <p:nvSpPr>
          <p:cNvPr id="40857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dirty="0">
                <a:latin typeface="Arial" pitchFamily="34" charset="0"/>
                <a:cs typeface="Arial" pitchFamily="34" charset="0"/>
              </a:rPr>
              <a:t>Swelling, asymmetry, muscle atrophy, scars, ecchymosis </a:t>
            </a:r>
          </a:p>
          <a:p>
            <a:pPr>
              <a:lnSpc>
                <a:spcPct val="90000"/>
              </a:lnSpc>
            </a:pPr>
            <a:r>
              <a:rPr lang="en-US" dirty="0">
                <a:latin typeface="Arial" pitchFamily="34" charset="0"/>
                <a:cs typeface="Arial" pitchFamily="34" charset="0"/>
              </a:rPr>
              <a:t>Note posture/positioning</a:t>
            </a:r>
          </a:p>
          <a:p>
            <a:pPr>
              <a:lnSpc>
                <a:spcPct val="90000"/>
              </a:lnSpc>
            </a:pPr>
            <a:r>
              <a:rPr lang="en-US" dirty="0">
                <a:latin typeface="Arial" pitchFamily="34" charset="0"/>
                <a:cs typeface="Arial" pitchFamily="34" charset="0"/>
              </a:rPr>
              <a:t>Deformities </a:t>
            </a:r>
          </a:p>
          <a:p>
            <a:pPr lvl="1">
              <a:lnSpc>
                <a:spcPct val="90000"/>
              </a:lnSpc>
            </a:pPr>
            <a:r>
              <a:rPr lang="en-US" dirty="0">
                <a:latin typeface="Arial" pitchFamily="34" charset="0"/>
                <a:cs typeface="Arial" pitchFamily="34" charset="0"/>
              </a:rPr>
              <a:t>Squaring of shoulder - anterior dislocation</a:t>
            </a:r>
          </a:p>
          <a:p>
            <a:pPr lvl="1">
              <a:lnSpc>
                <a:spcPct val="90000"/>
              </a:lnSpc>
            </a:pPr>
            <a:r>
              <a:rPr lang="en-US" dirty="0">
                <a:latin typeface="Arial" pitchFamily="34" charset="0"/>
                <a:cs typeface="Arial" pitchFamily="34" charset="0"/>
              </a:rPr>
              <a:t>Scapular "winging" - shoulder instability and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serratus</a:t>
            </a:r>
            <a:r>
              <a:rPr lang="en-US" dirty="0">
                <a:latin typeface="Arial" pitchFamily="34" charset="0"/>
                <a:cs typeface="Arial" pitchFamily="34" charset="0"/>
              </a:rPr>
              <a:t> anterior or trapezius dysfunction</a:t>
            </a:r>
          </a:p>
          <a:p>
            <a:pPr lvl="1">
              <a:lnSpc>
                <a:spcPct val="90000"/>
              </a:lnSpc>
            </a:pPr>
            <a:r>
              <a:rPr lang="en-US" dirty="0">
                <a:latin typeface="Arial" pitchFamily="34" charset="0"/>
                <a:cs typeface="Arial" pitchFamily="34" charset="0"/>
              </a:rPr>
              <a:t>Atrophy - supraspinatus or infraspinatus - suprascapular nerve entrapment or neuropathy</a:t>
            </a:r>
          </a:p>
        </p:txBody>
      </p:sp>
    </p:spTree>
    <p:extLst>
      <p:ext uri="{BB962C8B-B14F-4D97-AF65-F5344CB8AC3E}">
        <p14:creationId xmlns:p14="http://schemas.microsoft.com/office/powerpoint/2010/main" val="3001232480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Slipped Capital Femoral Epiphysis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Font typeface="Arial" charset="0"/>
              <a:buChar char="•"/>
            </a:pPr>
            <a:r>
              <a:rPr lang="en-US" altLang="en-US" dirty="0" err="1"/>
              <a:t>Osteochondrosis</a:t>
            </a:r>
            <a:r>
              <a:rPr lang="en-US" altLang="en-US" dirty="0"/>
              <a:t> affecting femoral </a:t>
            </a:r>
            <a:r>
              <a:rPr lang="en-US" altLang="en-US" dirty="0" err="1"/>
              <a:t>physis</a:t>
            </a:r>
            <a:endParaRPr lang="en-US" altLang="en-US" dirty="0"/>
          </a:p>
          <a:p>
            <a:pPr>
              <a:buFont typeface="Arial" charset="0"/>
              <a:buChar char="•"/>
            </a:pPr>
            <a:r>
              <a:rPr lang="en-US" altLang="en-US" dirty="0"/>
              <a:t>Generally overweight preadolescent</a:t>
            </a:r>
          </a:p>
          <a:p>
            <a:pPr>
              <a:buFont typeface="Arial" charset="0"/>
              <a:buChar char="•"/>
            </a:pPr>
            <a:r>
              <a:rPr lang="en-US" altLang="en-US" dirty="0"/>
              <a:t>Risk Factors: Diabetes or hypothyroidism</a:t>
            </a:r>
          </a:p>
          <a:p>
            <a:pPr>
              <a:buFont typeface="Arial" charset="0"/>
              <a:buChar char="•"/>
            </a:pPr>
            <a:r>
              <a:rPr lang="en-US" altLang="en-US" dirty="0"/>
              <a:t>Insidious onset of pain in groin, thigh, or medial knee</a:t>
            </a:r>
          </a:p>
          <a:p>
            <a:pPr>
              <a:buFont typeface="Arial" charset="0"/>
              <a:buChar char="•"/>
            </a:pPr>
            <a:r>
              <a:rPr lang="en-US" altLang="en-US" dirty="0"/>
              <a:t>Exam notable for Limited IR/ER/Flexion. Positive </a:t>
            </a:r>
            <a:r>
              <a:rPr lang="en-US" altLang="en-US" dirty="0" err="1"/>
              <a:t>Trendelenberg</a:t>
            </a:r>
            <a:r>
              <a:rPr lang="en-US" altLang="en-US" dirty="0"/>
              <a:t>.</a:t>
            </a:r>
          </a:p>
          <a:p>
            <a:pPr>
              <a:buFont typeface="Arial" charset="0"/>
              <a:buChar char="•"/>
            </a:pPr>
            <a:r>
              <a:rPr lang="en-US" altLang="en-US" dirty="0"/>
              <a:t>Crutches and immediate referral if suspected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905000"/>
            <a:ext cx="4361705" cy="3581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Oval 4"/>
          <p:cNvSpPr/>
          <p:nvPr/>
        </p:nvSpPr>
        <p:spPr>
          <a:xfrm>
            <a:off x="5562600" y="3048000"/>
            <a:ext cx="1066800" cy="10668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9025138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2" name="Rectangle 4"/>
          <p:cNvSpPr>
            <a:spLocks noGrp="1" noChangeArrowheads="1"/>
          </p:cNvSpPr>
          <p:nvPr>
            <p:ph type="title"/>
          </p:nvPr>
        </p:nvSpPr>
        <p:spPr/>
        <p:txBody>
          <a:bodyPr rtlCol="0"/>
          <a:lstStyle/>
          <a:p>
            <a:pPr marL="54864"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  <a:t>Treatment</a:t>
            </a:r>
          </a:p>
        </p:txBody>
      </p:sp>
      <p:pic>
        <p:nvPicPr>
          <p:cNvPr id="46083" name="Picture 7" descr="scfe pinned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5800" y="2698750"/>
            <a:ext cx="3810000" cy="2679700"/>
          </a:xfrm>
          <a:noFill/>
        </p:spPr>
      </p:pic>
      <p:sp>
        <p:nvSpPr>
          <p:cNvPr id="46084" name="Rectangle 6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/>
            <a:r>
              <a:rPr lang="en-US" altLang="en-US" sz="2800"/>
              <a:t>Crutches</a:t>
            </a:r>
          </a:p>
          <a:p>
            <a:pPr eaLnBrk="1" hangingPunct="1"/>
            <a:r>
              <a:rPr lang="en-US" altLang="en-US" sz="2800"/>
              <a:t>Activity limitation</a:t>
            </a:r>
          </a:p>
          <a:p>
            <a:pPr eaLnBrk="1" hangingPunct="1"/>
            <a:r>
              <a:rPr lang="en-US" altLang="en-US" sz="2800"/>
              <a:t>Definitive treatment</a:t>
            </a:r>
          </a:p>
          <a:p>
            <a:pPr lvl="1" eaLnBrk="1" hangingPunct="1"/>
            <a:r>
              <a:rPr lang="en-US" altLang="en-US" sz="2400"/>
              <a:t>Percutaneous internal fixation of right hip</a:t>
            </a:r>
          </a:p>
          <a:p>
            <a:pPr lvl="1" eaLnBrk="1" hangingPunct="1">
              <a:buFontTx/>
              <a:buNone/>
            </a:pPr>
            <a:endParaRPr lang="en-US" altLang="en-US" sz="2400"/>
          </a:p>
        </p:txBody>
      </p:sp>
    </p:spTree>
    <p:extLst>
      <p:ext uri="{BB962C8B-B14F-4D97-AF65-F5344CB8AC3E}">
        <p14:creationId xmlns:p14="http://schemas.microsoft.com/office/powerpoint/2010/main" val="2393566224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MSK Injuries are common at school</a:t>
            </a:r>
            <a:br>
              <a:rPr lang="en-US" dirty="0"/>
            </a:b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Have emergency action plans in place</a:t>
            </a:r>
          </a:p>
          <a:p>
            <a:endParaRPr lang="en-US" dirty="0"/>
          </a:p>
          <a:p>
            <a:r>
              <a:rPr lang="en-US" dirty="0"/>
              <a:t>Consider having simple immobilization devices/crutches available for when injuries occur</a:t>
            </a:r>
          </a:p>
          <a:p>
            <a:endParaRPr lang="en-US" dirty="0"/>
          </a:p>
          <a:p>
            <a:r>
              <a:rPr lang="en-US" dirty="0"/>
              <a:t>Familiarize yourself with good urgent </a:t>
            </a:r>
            <a:r>
              <a:rPr lang="en-US"/>
              <a:t>care facilities </a:t>
            </a:r>
            <a:r>
              <a:rPr lang="en-US" dirty="0"/>
              <a:t>or orthopedic groups that will take same day referrals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6220897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Thank you</a:t>
            </a:r>
            <a:br>
              <a:rPr lang="en-US" dirty="0"/>
            </a:br>
            <a:endParaRPr lang="en-US" dirty="0"/>
          </a:p>
        </p:txBody>
      </p:sp>
      <p:pic>
        <p:nvPicPr>
          <p:cNvPr id="4099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7200" y="990600"/>
            <a:ext cx="2819400" cy="37586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0" y="1371600"/>
            <a:ext cx="5715000" cy="4754563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hlinkClick r:id="rId3"/>
              </a:rPr>
              <a:t>tmccambridge@Towsonortho.com</a:t>
            </a:r>
            <a:endParaRPr lang="en-US" dirty="0"/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410 961-6446 (cell)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410-337-7900 x 1231 (office)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70652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ffectLst/>
                <a:latin typeface="Arial" pitchFamily="34" charset="0"/>
                <a:cs typeface="Arial" pitchFamily="34" charset="0"/>
              </a:rPr>
              <a:t>Palpation</a:t>
            </a:r>
          </a:p>
        </p:txBody>
      </p:sp>
      <p:sp>
        <p:nvSpPr>
          <p:cNvPr id="410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95400" y="1600200"/>
            <a:ext cx="7772400" cy="41148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600" dirty="0" err="1">
                <a:latin typeface="Arial" pitchFamily="34" charset="0"/>
                <a:cs typeface="Arial" pitchFamily="34" charset="0"/>
              </a:rPr>
              <a:t>Sternoclavicular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joint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600" dirty="0">
                <a:latin typeface="Arial" pitchFamily="34" charset="0"/>
                <a:cs typeface="Arial" pitchFamily="34" charset="0"/>
              </a:rPr>
              <a:t>Clavicle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600" dirty="0">
                <a:latin typeface="Arial" pitchFamily="34" charset="0"/>
                <a:cs typeface="Arial" pitchFamily="34" charset="0"/>
              </a:rPr>
              <a:t>Acromioclavicular joint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600" dirty="0">
                <a:latin typeface="Arial" pitchFamily="34" charset="0"/>
                <a:cs typeface="Arial" pitchFamily="34" charset="0"/>
              </a:rPr>
              <a:t>Acromion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600" dirty="0">
                <a:latin typeface="Arial" pitchFamily="34" charset="0"/>
                <a:cs typeface="Arial" pitchFamily="34" charset="0"/>
              </a:rPr>
              <a:t>Coracoid process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600" dirty="0">
                <a:latin typeface="Arial" pitchFamily="34" charset="0"/>
                <a:cs typeface="Arial" pitchFamily="34" charset="0"/>
              </a:rPr>
              <a:t>Bicipital groove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600" dirty="0">
                <a:latin typeface="Arial" pitchFamily="34" charset="0"/>
                <a:cs typeface="Arial" pitchFamily="34" charset="0"/>
              </a:rPr>
              <a:t>Proximal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Humerus</a:t>
            </a: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600" dirty="0">
                <a:latin typeface="Arial" pitchFamily="34" charset="0"/>
                <a:cs typeface="Arial" pitchFamily="34" charset="0"/>
              </a:rPr>
              <a:t>Scapula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600" dirty="0">
                <a:latin typeface="Arial" pitchFamily="34" charset="0"/>
                <a:cs typeface="Arial" pitchFamily="34" charset="0"/>
              </a:rPr>
              <a:t>Cervical Spine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600" dirty="0">
                <a:latin typeface="Arial" pitchFamily="34" charset="0"/>
                <a:cs typeface="Arial" pitchFamily="34" charset="0"/>
              </a:rPr>
              <a:t>Include soft tissue</a:t>
            </a:r>
          </a:p>
        </p:txBody>
      </p:sp>
      <p:sp>
        <p:nvSpPr>
          <p:cNvPr id="410628" name="Text Box 4"/>
          <p:cNvSpPr txBox="1">
            <a:spLocks noChangeArrowheads="1"/>
          </p:cNvSpPr>
          <p:nvPr/>
        </p:nvSpPr>
        <p:spPr bwMode="auto">
          <a:xfrm>
            <a:off x="5372354" y="3657600"/>
            <a:ext cx="3406775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 i="1" u="sng" dirty="0">
                <a:solidFill>
                  <a:srgbClr val="FF3300"/>
                </a:solidFill>
              </a:rPr>
              <a:t>TIP:</a:t>
            </a:r>
            <a:r>
              <a:rPr lang="en-US" sz="2400" i="1" dirty="0">
                <a:solidFill>
                  <a:srgbClr val="FF3300"/>
                </a:solidFill>
              </a:rPr>
              <a:t>  Start medially at </a:t>
            </a:r>
          </a:p>
          <a:p>
            <a:r>
              <a:rPr lang="en-US" sz="2400" i="1" dirty="0">
                <a:solidFill>
                  <a:srgbClr val="FF3300"/>
                </a:solidFill>
              </a:rPr>
              <a:t>the SC joint, proceed</a:t>
            </a:r>
          </a:p>
          <a:p>
            <a:r>
              <a:rPr lang="en-US" sz="2400" i="1" dirty="0">
                <a:solidFill>
                  <a:srgbClr val="FF3300"/>
                </a:solidFill>
              </a:rPr>
              <a:t>laterally, end posteriorly</a:t>
            </a:r>
          </a:p>
        </p:txBody>
      </p:sp>
      <p:sp>
        <p:nvSpPr>
          <p:cNvPr id="410629" name="Rectangle 5"/>
          <p:cNvSpPr>
            <a:spLocks noChangeArrowheads="1"/>
          </p:cNvSpPr>
          <p:nvPr/>
        </p:nvSpPr>
        <p:spPr bwMode="auto">
          <a:xfrm>
            <a:off x="5273929" y="3657600"/>
            <a:ext cx="3505200" cy="1295400"/>
          </a:xfrm>
          <a:prstGeom prst="rect">
            <a:avLst/>
          </a:prstGeom>
          <a:noFill/>
          <a:ln w="38100">
            <a:solidFill>
              <a:srgbClr val="FF3300"/>
            </a:solidFill>
            <a:miter lim="800000"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276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Alternate Title Slid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Copy Slide NO LOG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Copy Slide">
  <a:themeElements>
    <a:clrScheme name="Copy Slide No Logo 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 Classic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BBE0E3"/>
        </a:soli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ヒラギノ角ゴ ProN W3" charset="0"/>
            <a:cs typeface="ヒラギノ角ゴ ProN W3" charset="0"/>
            <a:sym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BBE0E3"/>
        </a:soli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ヒラギノ角ゴ ProN W3" charset="0"/>
            <a:cs typeface="ヒラギノ角ゴ ProN W3" charset="0"/>
            <a:sym typeface="Arial" charset="0"/>
          </a:defRPr>
        </a:defPPr>
      </a:lstStyle>
    </a:lnDef>
  </a:objectDefaults>
  <a:extraClrSchemeLst>
    <a:extraClrScheme>
      <a:clrScheme name="Copy Slide No Logo 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3143</TotalTime>
  <Words>3507</Words>
  <Application>Microsoft Office PowerPoint</Application>
  <PresentationFormat>On-screen Show (4:3)</PresentationFormat>
  <Paragraphs>741</Paragraphs>
  <Slides>83</Slides>
  <Notes>34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83</vt:i4>
      </vt:variant>
    </vt:vector>
  </HeadingPairs>
  <TitlesOfParts>
    <vt:vector size="96" baseType="lpstr">
      <vt:lpstr>ＭＳ Ｐゴシック</vt:lpstr>
      <vt:lpstr>Abadi MT Condensed Light</vt:lpstr>
      <vt:lpstr>Arial</vt:lpstr>
      <vt:lpstr>Calibri</vt:lpstr>
      <vt:lpstr>Californian FB</vt:lpstr>
      <vt:lpstr>Times New Roman</vt:lpstr>
      <vt:lpstr>Wingdings</vt:lpstr>
      <vt:lpstr>ヒラギノ明朝 ProN W3</vt:lpstr>
      <vt:lpstr>ヒラギノ角ゴ ProN W3</vt:lpstr>
      <vt:lpstr>Office Theme</vt:lpstr>
      <vt:lpstr>Alternate Title Slide</vt:lpstr>
      <vt:lpstr>Copy Slide NO LOGO</vt:lpstr>
      <vt:lpstr>Copy Slide</vt:lpstr>
      <vt:lpstr>Teri Metcalf McCambridge, MD Assistant Professor of Pediatrics and Orthopedics</vt:lpstr>
      <vt:lpstr>Objectives:</vt:lpstr>
      <vt:lpstr>Case I: Shoulder Injury</vt:lpstr>
      <vt:lpstr>Focused History Questions</vt:lpstr>
      <vt:lpstr>Shoulder Anatomy: Bony Anatomy</vt:lpstr>
      <vt:lpstr>Anatomy:  Important Muscle Groups</vt:lpstr>
      <vt:lpstr>Shoulder: Physical Examination</vt:lpstr>
      <vt:lpstr>Inspection</vt:lpstr>
      <vt:lpstr>Palpation</vt:lpstr>
      <vt:lpstr>Quick Range of Motion (ROM) Assessment</vt:lpstr>
      <vt:lpstr>Sensory Exam</vt:lpstr>
      <vt:lpstr>Shoulder Dislocations</vt:lpstr>
      <vt:lpstr>Classic Presentation</vt:lpstr>
      <vt:lpstr>Shoulder dislocation</vt:lpstr>
      <vt:lpstr>What else to consider? Differential Diagnosis</vt:lpstr>
      <vt:lpstr>Acromialclavicular (AC) Sprain</vt:lpstr>
      <vt:lpstr>AC Joint Sprain</vt:lpstr>
      <vt:lpstr>Clavicle Fractures:</vt:lpstr>
      <vt:lpstr>Clavicle Fractures:  When is surgery indicated?</vt:lpstr>
      <vt:lpstr>Clavicle Fractures: What not to miss?</vt:lpstr>
      <vt:lpstr>Case 2: The Injured Elbow</vt:lpstr>
      <vt:lpstr>The Elbow Examination: Inspection</vt:lpstr>
      <vt:lpstr>Palpation</vt:lpstr>
      <vt:lpstr>Range of Motion</vt:lpstr>
      <vt:lpstr>Nerve Injuries</vt:lpstr>
      <vt:lpstr>Case 2: The Elbow Injury</vt:lpstr>
      <vt:lpstr>Children: Supracondylar Fracture</vt:lpstr>
      <vt:lpstr>Radial Head Fracture</vt:lpstr>
      <vt:lpstr>Monteggia Fracture</vt:lpstr>
      <vt:lpstr>Elbow Dislocation</vt:lpstr>
      <vt:lpstr>Nursemaid’s elbow</vt:lpstr>
      <vt:lpstr>Panner’s Osteochondrosis</vt:lpstr>
      <vt:lpstr>Olecranon Stress Fracture</vt:lpstr>
      <vt:lpstr>What is Little League Elbow?</vt:lpstr>
      <vt:lpstr>Little League Elbow:  (Conservative Treatment)</vt:lpstr>
      <vt:lpstr>Medial Epicondyle Avulsion Fracture</vt:lpstr>
      <vt:lpstr>What Happens if you Miss the Diagnosis?</vt:lpstr>
      <vt:lpstr>Case 3: The Swollen Knee</vt:lpstr>
      <vt:lpstr>Anatomy</vt:lpstr>
      <vt:lpstr>Inspection </vt:lpstr>
      <vt:lpstr>Palpation:</vt:lpstr>
      <vt:lpstr>Special Tests: </vt:lpstr>
      <vt:lpstr>Differential:   Acute hemarthrosis</vt:lpstr>
      <vt:lpstr>Differential:   Extra-articular swelling</vt:lpstr>
      <vt:lpstr>Differential:  Locking/catching</vt:lpstr>
      <vt:lpstr>Case 3: In the nurses office or on the field</vt:lpstr>
      <vt:lpstr>Options:</vt:lpstr>
      <vt:lpstr>X-ray Findings of Patellar Dislocation</vt:lpstr>
      <vt:lpstr>Complications:</vt:lpstr>
      <vt:lpstr> Patellar Sleeve Fracture!! (Serious injury)</vt:lpstr>
      <vt:lpstr>Sinding-Larsen-Johansson  (Growing Pain)</vt:lpstr>
      <vt:lpstr>Case 4: The Ankle Injury</vt:lpstr>
      <vt:lpstr>The Ankle</vt:lpstr>
      <vt:lpstr>History</vt:lpstr>
      <vt:lpstr>Physical Examination</vt:lpstr>
      <vt:lpstr>Physical Examination</vt:lpstr>
      <vt:lpstr>Physical Examination:</vt:lpstr>
      <vt:lpstr>  Differential Diagnosis by Location:  </vt:lpstr>
      <vt:lpstr>Differential Diagnosis by Location:</vt:lpstr>
      <vt:lpstr>Ottawa Ankle Rules:  Determining When to X-ray</vt:lpstr>
      <vt:lpstr>Ankle Sprain</vt:lpstr>
      <vt:lpstr>Physical Exam: </vt:lpstr>
      <vt:lpstr>Treatment (immediate)</vt:lpstr>
      <vt:lpstr>Immediate Referral:</vt:lpstr>
      <vt:lpstr>Beware of Improper Diagnosis:  Chronic Ankle Pain</vt:lpstr>
      <vt:lpstr>What you might see in a child with an OCD:</vt:lpstr>
      <vt:lpstr>Key Points:</vt:lpstr>
      <vt:lpstr>Acute traumatic epiphyseal plate injuries (Salter-Harris)</vt:lpstr>
      <vt:lpstr>Non-acute causes of joint pain or limp in kids</vt:lpstr>
      <vt:lpstr>5th Metatarsal: Iselin’s</vt:lpstr>
      <vt:lpstr>Sever’s</vt:lpstr>
      <vt:lpstr>Treatment </vt:lpstr>
      <vt:lpstr>Evaluate further if:</vt:lpstr>
      <vt:lpstr>What else causes heel pain?:</vt:lpstr>
      <vt:lpstr>Osgood Schlatter’s</vt:lpstr>
      <vt:lpstr>Diagnosis</vt:lpstr>
      <vt:lpstr>When is mandatory rest recommend?</vt:lpstr>
      <vt:lpstr>Treatment options </vt:lpstr>
      <vt:lpstr> Legg Calve Perthes</vt:lpstr>
      <vt:lpstr>Slipped Capital Femoral Epiphysis</vt:lpstr>
      <vt:lpstr>Treatment</vt:lpstr>
      <vt:lpstr>MSK Injuries are common at school </vt:lpstr>
      <vt:lpstr>Thank you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Teri McCambridge</dc:creator>
  <cp:lastModifiedBy>Masenior, Barbara F</cp:lastModifiedBy>
  <cp:revision>145</cp:revision>
  <cp:lastPrinted>2019-03-21T17:14:31Z</cp:lastPrinted>
  <dcterms:created xsi:type="dcterms:W3CDTF">2018-10-23T13:05:50Z</dcterms:created>
  <dcterms:modified xsi:type="dcterms:W3CDTF">2019-04-17T11:53:38Z</dcterms:modified>
</cp:coreProperties>
</file>