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handoutMasterIdLst>
    <p:handoutMasterId r:id="rId8"/>
  </p:handoutMasterIdLst>
  <p:sldIdLst>
    <p:sldId id="258" r:id="rId5"/>
    <p:sldId id="259" r:id="rId6"/>
  </p:sldIdLst>
  <p:sldSz cx="10058400" cy="77724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448">
          <p15:clr>
            <a:srgbClr val="A4A3A4"/>
          </p15:clr>
        </p15:guide>
        <p15:guide id="2" pos="31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3434" autoAdjust="0"/>
  </p:normalViewPr>
  <p:slideViewPr>
    <p:cSldViewPr>
      <p:cViewPr>
        <p:scale>
          <a:sx n="100" d="100"/>
          <a:sy n="100" d="100"/>
        </p:scale>
        <p:origin x="-552" y="202"/>
      </p:cViewPr>
      <p:guideLst>
        <p:guide orient="horz" pos="2448"/>
        <p:guide pos="3168"/>
      </p:guideLst>
    </p:cSldViewPr>
  </p:slideViewPr>
  <p:notesTextViewPr>
    <p:cViewPr>
      <p:scale>
        <a:sx n="1" d="1"/>
        <a:sy n="1" d="1"/>
      </p:scale>
      <p:origin x="0" y="0"/>
    </p:cViewPr>
  </p:notesTextViewPr>
  <p:notesViewPr>
    <p:cSldViewPr>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1A4C4C9-9907-4BB6-B95A-E6BBD959AAB4}" type="datetimeFigureOut">
              <a:rPr lang="en-US" smtClean="0"/>
              <a:t>01/24/2019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082D650F-38E5-40ED-AA32-287D3AC686E8}" type="slidenum">
              <a:rPr lang="en-US" smtClean="0"/>
              <a:t>‹#›</a:t>
            </a:fld>
            <a:endParaRPr lang="en-US"/>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6DA592C-A796-4264-BD45-11AED491B3E4}" type="datetimeFigureOut">
              <a:rPr lang="en-US" smtClean="0"/>
              <a:t>01/24/2019</a:t>
            </a:fld>
            <a:endParaRPr lang="en-US"/>
          </a:p>
        </p:txBody>
      </p:sp>
      <p:sp>
        <p:nvSpPr>
          <p:cNvPr id="4" name="Slide Image Placeholder 3"/>
          <p:cNvSpPr>
            <a:spLocks noGrp="1" noRot="1" noChangeAspect="1"/>
          </p:cNvSpPr>
          <p:nvPr>
            <p:ph type="sldImg" idx="2"/>
          </p:nvPr>
        </p:nvSpPr>
        <p:spPr>
          <a:xfrm>
            <a:off x="1477963" y="1163638"/>
            <a:ext cx="406717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DA02A30-9192-49A2-98D9-8D2828AE31E2}" type="slidenum">
              <a:rPr lang="en-US" smtClean="0"/>
              <a:t>‹#›</a:t>
            </a:fld>
            <a:endParaRPr lang="en-US"/>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A02A30-9192-49A2-98D9-8D2828AE31E2}" type="slidenum">
              <a:rPr lang="en-US" smtClean="0"/>
              <a:t>1</a:t>
            </a:fld>
            <a:endParaRPr lang="en-US"/>
          </a:p>
        </p:txBody>
      </p:sp>
    </p:spTree>
    <p:extLst>
      <p:ext uri="{BB962C8B-B14F-4D97-AF65-F5344CB8AC3E}">
        <p14:creationId xmlns:p14="http://schemas.microsoft.com/office/powerpoint/2010/main" val="1849825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sp>
        <p:nvSpPr>
          <p:cNvPr id="9" name="Rectangle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endParaRPr lang="en-US"/>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[Enter a caption for your photo]</a:t>
            </a:r>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How do you get started with this template?</a:t>
            </a:r>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You can use this fresh, professional brochure just as is or easily customize it.</a:t>
            </a:r>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en-US" dirty="0"/>
              <a:t>We’ve included a few tips throughout the template to help you get started.</a:t>
            </a:r>
            <a:br>
              <a:rPr lang="en-US" dirty="0"/>
            </a:br>
            <a:r>
              <a:rPr lang="en-US" dirty="0"/>
              <a:t>To replace any tip text (such as this) with your own, just select it and enter your own.</a:t>
            </a:r>
            <a:br>
              <a:rPr lang="en-US" dirty="0"/>
            </a:br>
            <a:r>
              <a:rPr lang="en-US" dirty="0"/>
              <a:t>To replace photos in the brochure, select an image and delete it. Then use the Insert Picture icon in the placeholder to insert your own.</a:t>
            </a:r>
            <a:br>
              <a:rPr lang="en-US" dirty="0"/>
            </a:br>
            <a:r>
              <a:rPr lang="en-US" dirty="0"/>
              <a:t>To change the logo to your own, select  the picture “replace with LOGO” and choose Change Picture on the Picture Tools Format tab.</a:t>
            </a:r>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Who We Are</a:t>
            </a:r>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About Us</a:t>
            </a:r>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a:solidFill>
                  <a:schemeClr val="tx1"/>
                </a:solidFill>
                <a:latin typeface="+mn-lt"/>
              </a:rPr>
              <a:t>This is the place for your ‘elevator pitch.’ If you only had a few seconds to pitch your products or services to someone what would you say?</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Contact Us</a:t>
            </a:r>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a:solidFill>
                  <a:schemeClr val="tx1"/>
                </a:solidFill>
                <a:latin typeface="+mn-lt"/>
              </a:rPr>
              <a:t>Phone: [Telephone]</a:t>
            </a:r>
            <a:br>
              <a:rPr lang="en-US" sz="1000" b="0" cap="none" baseline="0" dirty="0">
                <a:solidFill>
                  <a:schemeClr val="tx1"/>
                </a:solidFill>
                <a:latin typeface="+mn-lt"/>
              </a:rPr>
            </a:br>
            <a:r>
              <a:rPr lang="en-US" sz="1000" b="0" cap="none" baseline="0" dirty="0">
                <a:solidFill>
                  <a:schemeClr val="tx1"/>
                </a:solidFill>
                <a:latin typeface="+mn-lt"/>
              </a:rPr>
              <a:t>Email: [Email address]</a:t>
            </a:r>
            <a:br>
              <a:rPr lang="en-US" sz="1000" b="0" cap="none" baseline="0" dirty="0">
                <a:solidFill>
                  <a:schemeClr val="tx1"/>
                </a:solidFill>
                <a:latin typeface="+mn-lt"/>
              </a:rPr>
            </a:br>
            <a:r>
              <a:rPr lang="en-US" sz="1000" b="0" cap="none" baseline="0" dirty="0">
                <a:solidFill>
                  <a:schemeClr val="tx1"/>
                </a:solidFill>
                <a:latin typeface="+mn-lt"/>
              </a:rPr>
              <a:t>Web: [Web address]</a:t>
            </a:r>
          </a:p>
        </p:txBody>
      </p:sp>
      <p:sp>
        <p:nvSpPr>
          <p:cNvPr id="34" name="Text Placeholder 25"/>
          <p:cNvSpPr>
            <a:spLocks noGrp="1"/>
          </p:cNvSpPr>
          <p:nvPr>
            <p:ph type="body" sz="quarter" idx="21" hasCustomPrompt="1"/>
          </p:nvPr>
        </p:nvSpPr>
        <p:spPr>
          <a:xfrm>
            <a:off x="4746624" y="6711251"/>
            <a:ext cx="1508125" cy="292418"/>
          </a:xfrm>
        </p:spPr>
        <p:txBody>
          <a:bodyPr anchor="b">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[company name]</a:t>
            </a:r>
          </a:p>
        </p:txBody>
      </p:sp>
      <p:sp>
        <p:nvSpPr>
          <p:cNvPr id="37" name="Text Placeholder 36"/>
          <p:cNvSpPr>
            <a:spLocks noGrp="1"/>
          </p:cNvSpPr>
          <p:nvPr>
            <p:ph type="body" sz="quarter" idx="22" hasCustomPrompt="1"/>
          </p:nvPr>
        </p:nvSpPr>
        <p:spPr>
          <a:xfrm>
            <a:off x="4746624" y="7004304"/>
            <a:ext cx="1508125"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en-US" dirty="0"/>
              <a:t>[Address]</a:t>
            </a:r>
            <a:br>
              <a:rPr lang="en-US" dirty="0"/>
            </a:br>
            <a:r>
              <a:rPr lang="en-US" dirty="0"/>
              <a:t>[City, ST ZIP Code]</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endParaRPr lang="en-US"/>
          </a:p>
        </p:txBody>
      </p:sp>
      <p:sp>
        <p:nvSpPr>
          <p:cNvPr id="10" name="Title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en-US" dirty="0"/>
              <a:t>Company name</a:t>
            </a:r>
          </a:p>
        </p:txBody>
      </p:sp>
      <p:sp>
        <p:nvSpPr>
          <p:cNvPr id="40" name="Text Placeholder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[Brochure subtitle or company tagline.]</a:t>
            </a:r>
          </a:p>
        </p:txBody>
      </p:sp>
    </p:spTree>
    <p:extLst>
      <p:ext uri="{BB962C8B-B14F-4D97-AF65-F5344CB8AC3E}">
        <p14:creationId xmlns:p14="http://schemas.microsoft.com/office/powerpoint/2010/main" val="478386529"/>
      </p:ext>
    </p:extLst>
  </p:cSld>
  <p:clrMapOvr>
    <a:masterClrMapping/>
  </p:clrMapOvr>
  <p:extLst mod="1">
    <p:ext uri="{DCECCB84-F9BA-43D5-87BE-67443E8EF086}">
      <p15:sldGuideLst xmlns:p15="http://schemas.microsoft.com/office/powerpoint/2012/main" xmlns="">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cxnSp>
        <p:nvCxnSpPr>
          <p:cNvPr id="19" name="Straight Connector 18"/>
          <p:cNvCxnSpPr/>
          <p:nvPr/>
        </p:nvCxnSpPr>
        <p:spPr>
          <a:xfrm>
            <a:off x="3813048" y="1930512"/>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13048" y="3537155"/>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 Placeholder 25"/>
          <p:cNvSpPr>
            <a:spLocks noGrp="1"/>
          </p:cNvSpPr>
          <p:nvPr>
            <p:ph type="body" sz="quarter" idx="14" hasCustomPrompt="1"/>
          </p:nvPr>
        </p:nvSpPr>
        <p:spPr>
          <a:xfrm>
            <a:off x="457200" y="5113295"/>
            <a:ext cx="2428875" cy="248151"/>
          </a:xfrm>
        </p:spPr>
        <p:txBody>
          <a:bodyPr anchor="b">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Here are a couple of ideas…</a:t>
            </a:r>
          </a:p>
        </p:txBody>
      </p:sp>
      <p:sp>
        <p:nvSpPr>
          <p:cNvPr id="29" name="Text Placeholder 25"/>
          <p:cNvSpPr>
            <a:spLocks noGrp="1"/>
          </p:cNvSpPr>
          <p:nvPr>
            <p:ph type="body" sz="quarter" idx="16" hasCustomPrompt="1"/>
          </p:nvPr>
        </p:nvSpPr>
        <p:spPr>
          <a:xfrm>
            <a:off x="457200" y="4386248"/>
            <a:ext cx="2428875" cy="609271"/>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What do you include in a brochure?</a:t>
            </a:r>
          </a:p>
        </p:txBody>
      </p:sp>
      <p:sp>
        <p:nvSpPr>
          <p:cNvPr id="13" name="Picture Placeholder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endParaRPr lang="en-US"/>
          </a:p>
        </p:txBody>
      </p:sp>
      <p:sp>
        <p:nvSpPr>
          <p:cNvPr id="26" name="Text Placeholder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This spot would be perfect for a mission statement. You might use the right side of the page to summarize how you stand out from the crowd and use the center for a brief success story.</a:t>
            </a:r>
            <a:br>
              <a:rPr lang="en-US" dirty="0"/>
            </a:br>
            <a:r>
              <a:rPr lang="en-US" dirty="0"/>
              <a:t>(And be sure to pick photos that show off what your company does best. Pictures should always dress to impress.)</a:t>
            </a:r>
          </a:p>
        </p:txBody>
      </p:sp>
      <p:sp>
        <p:nvSpPr>
          <p:cNvPr id="30" name="Text Placeholder 25"/>
          <p:cNvSpPr>
            <a:spLocks noGrp="1"/>
          </p:cNvSpPr>
          <p:nvPr>
            <p:ph type="body" sz="quarter" idx="17" hasCustomPrompt="1"/>
          </p:nvPr>
        </p:nvSpPr>
        <p:spPr>
          <a:xfrm>
            <a:off x="3813820" y="549148"/>
            <a:ext cx="2428875" cy="454152"/>
          </a:xfrm>
        </p:spPr>
        <p:txBody>
          <a:bodyPr anchor="b">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Think a document that looks this good has to be difficult to format?</a:t>
            </a:r>
          </a:p>
        </p:txBody>
      </p:sp>
      <p:sp>
        <p:nvSpPr>
          <p:cNvPr id="31" name="Text Placeholder 25"/>
          <p:cNvSpPr>
            <a:spLocks noGrp="1"/>
          </p:cNvSpPr>
          <p:nvPr>
            <p:ph type="body" sz="quarter" idx="18" hasCustomPrompt="1"/>
          </p:nvPr>
        </p:nvSpPr>
        <p:spPr>
          <a:xfrm>
            <a:off x="3813820" y="1066800"/>
            <a:ext cx="2428875" cy="68580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Think again! The placeholders in this brochure are already formatted for you.</a:t>
            </a:r>
          </a:p>
        </p:txBody>
      </p:sp>
      <p:sp>
        <p:nvSpPr>
          <p:cNvPr id="18" name="Text Placeholder 25"/>
          <p:cNvSpPr>
            <a:spLocks noGrp="1"/>
          </p:cNvSpPr>
          <p:nvPr>
            <p:ph type="body" sz="quarter" idx="23" hasCustomPrompt="1"/>
          </p:nvPr>
        </p:nvSpPr>
        <p:spPr>
          <a:xfrm>
            <a:off x="3813820" y="1994810"/>
            <a:ext cx="2428875" cy="1384504"/>
          </a:xfrm>
        </p:spPr>
        <p:txBody>
          <a:bodyPr anchor="ctr">
            <a:noAutofit/>
          </a:bodyPr>
          <a:lstStyle>
            <a:lvl1pPr marL="0" indent="0">
              <a:lnSpc>
                <a:spcPct val="130000"/>
              </a:lnSpc>
              <a:spcBef>
                <a:spcPts val="0"/>
              </a:spcBef>
              <a:buNone/>
              <a:defRPr sz="1500" i="1" baseline="0">
                <a:solidFill>
                  <a:schemeClr val="accent2">
                    <a:lumMod val="75000"/>
                  </a:schemeClr>
                </a:solidFill>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“Don’t be shy! Show them how fabulous you are! This is a great spot for a glowing testimonial.”</a:t>
            </a:r>
          </a:p>
        </p:txBody>
      </p:sp>
      <p:sp>
        <p:nvSpPr>
          <p:cNvPr id="32" name="Text Placeholder 25"/>
          <p:cNvSpPr>
            <a:spLocks noGrp="1"/>
          </p:cNvSpPr>
          <p:nvPr>
            <p:ph type="body" sz="quarter" idx="19" hasCustomPrompt="1"/>
          </p:nvPr>
        </p:nvSpPr>
        <p:spPr>
          <a:xfrm>
            <a:off x="3813820" y="3583214"/>
            <a:ext cx="2428875" cy="459692"/>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marL="0" marR="0" lvl="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Get the exact results you want</a:t>
            </a:r>
          </a:p>
        </p:txBody>
      </p:sp>
      <p:sp>
        <p:nvSpPr>
          <p:cNvPr id="21" name="Text Placeholder 25"/>
          <p:cNvSpPr>
            <a:spLocks noGrp="1"/>
          </p:cNvSpPr>
          <p:nvPr>
            <p:ph type="body" sz="quarter" idx="24" hasCustomPrompt="1"/>
          </p:nvPr>
        </p:nvSpPr>
        <p:spPr>
          <a:xfrm>
            <a:off x="3813820" y="4106980"/>
            <a:ext cx="2428875" cy="844959"/>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Enter your own text to make your company and services shine!</a:t>
            </a:r>
          </a:p>
        </p:txBody>
      </p:sp>
      <p:sp>
        <p:nvSpPr>
          <p:cNvPr id="22" name="Text Placeholder 25"/>
          <p:cNvSpPr>
            <a:spLocks noGrp="1"/>
          </p:cNvSpPr>
          <p:nvPr>
            <p:ph type="body" sz="quarter" idx="25" hasCustomPrompt="1"/>
          </p:nvPr>
        </p:nvSpPr>
        <p:spPr>
          <a:xfrm>
            <a:off x="3813820" y="4974409"/>
            <a:ext cx="2428875" cy="456547"/>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Need more placeholders?</a:t>
            </a:r>
          </a:p>
        </p:txBody>
      </p:sp>
      <p:sp>
        <p:nvSpPr>
          <p:cNvPr id="24" name="Text Placeholder 25"/>
          <p:cNvSpPr>
            <a:spLocks noGrp="1"/>
          </p:cNvSpPr>
          <p:nvPr>
            <p:ph type="body" sz="quarter" idx="26" hasCustomPrompt="1"/>
          </p:nvPr>
        </p:nvSpPr>
        <p:spPr>
          <a:xfrm>
            <a:off x="3813820" y="5494568"/>
            <a:ext cx="2428875" cy="771552"/>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No problem! Just copy one of these and drag it into place.</a:t>
            </a:r>
          </a:p>
        </p:txBody>
      </p:sp>
      <p:sp>
        <p:nvSpPr>
          <p:cNvPr id="12" name="Picture Placeholder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endParaRPr lang="en-US"/>
          </a:p>
        </p:txBody>
      </p:sp>
      <p:sp>
        <p:nvSpPr>
          <p:cNvPr id="28" name="Text Placeholder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[Type a caption for your photo]</a:t>
            </a:r>
          </a:p>
        </p:txBody>
      </p:sp>
      <p:sp>
        <p:nvSpPr>
          <p:cNvPr id="25" name="Text Placeholder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Don’t forget to include some specifics about what you offer, and how you differ from the competition.</a:t>
            </a:r>
          </a:p>
        </p:txBody>
      </p:sp>
      <p:sp>
        <p:nvSpPr>
          <p:cNvPr id="35" name="Text Placeholder 25"/>
          <p:cNvSpPr>
            <a:spLocks noGrp="1"/>
          </p:cNvSpPr>
          <p:nvPr>
            <p:ph type="body" sz="quarter" idx="28" hasCustomPrompt="1"/>
          </p:nvPr>
        </p:nvSpPr>
        <p:spPr>
          <a:xfrm>
            <a:off x="7172325" y="3288858"/>
            <a:ext cx="2428875" cy="210899"/>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Our Products and Services</a:t>
            </a:r>
          </a:p>
        </p:txBody>
      </p:sp>
      <p:sp>
        <p:nvSpPr>
          <p:cNvPr id="36" name="Text Placeholder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a:t>You could include a bulleted list of products, services, or major benefits of working with your company. Or just summarize your finer points in a few concise paragraphs.</a:t>
            </a:r>
            <a:br>
              <a:rPr lang="en-US" dirty="0"/>
            </a:br>
            <a:r>
              <a:rPr lang="en-US" dirty="0"/>
              <a:t>We know you could go on for hours about how great your business is. (And we don’t blame you—you’re amazing!) Just remember that this is marketing—if you want to grab their attention, keep it brief, friendly, and readable.</a:t>
            </a:r>
          </a:p>
        </p:txBody>
      </p:sp>
    </p:spTree>
    <p:extLst>
      <p:ext uri="{BB962C8B-B14F-4D97-AF65-F5344CB8AC3E}">
        <p14:creationId xmlns:p14="http://schemas.microsoft.com/office/powerpoint/2010/main" val="1198149047"/>
      </p:ext>
    </p:extLst>
  </p:cSld>
  <p:clrMapOvr>
    <a:masterClrMapping/>
  </p:clrMapOvr>
  <p:extLst mod="1">
    <p:ext uri="{DCECCB84-F9BA-43D5-87BE-67443E8EF086}">
      <p15:sldGuideLst xmlns:p15="http://schemas.microsoft.com/office/powerpoint/2012/main" xmlns="">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t>01/24/2019</a:t>
            </a:fld>
            <a:endParaRPr lang="en-US"/>
          </a:p>
        </p:txBody>
      </p:sp>
      <p:sp>
        <p:nvSpPr>
          <p:cNvPr id="5" name="Footer Placeholder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t>‹#›</a:t>
            </a:fld>
            <a:endParaRPr lang="en-US"/>
          </a:p>
        </p:txBody>
      </p:sp>
    </p:spTree>
    <p:extLst>
      <p:ext uri="{BB962C8B-B14F-4D97-AF65-F5344CB8AC3E}">
        <p14:creationId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aacn.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www.aacn.org/~/media/aacn-website/certification/get-certified/handbooks/ccrnexamhandbook.pdf" TargetMode="External"/><Relationship Id="rId2" Type="http://schemas.openxmlformats.org/officeDocument/2006/relationships/hyperlink" Target="mailto:doris.cavlovich@ahn.org"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aacn.org/~/media/aacn-website/certification/get-certified/handbooks/pccnexamhandbook.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6"/>
          </p:nvPr>
        </p:nvSpPr>
        <p:spPr>
          <a:xfrm>
            <a:off x="228600" y="2362200"/>
            <a:ext cx="2819400" cy="914400"/>
          </a:xfrm>
        </p:spPr>
        <p:txBody>
          <a:bodyPr/>
          <a:lstStyle/>
          <a:p>
            <a:r>
              <a:rPr lang="en-US" sz="1800" dirty="0">
                <a:solidFill>
                  <a:srgbClr val="00B050"/>
                </a:solidFill>
              </a:rPr>
              <a:t>Guest Speaker:</a:t>
            </a:r>
          </a:p>
          <a:p>
            <a:r>
              <a:rPr lang="en-US" sz="1800" dirty="0">
                <a:solidFill>
                  <a:srgbClr val="00B050"/>
                </a:solidFill>
              </a:rPr>
              <a:t>David W. Woodruff, PhD, APRN, CNE, CCRN-K, PCCN-K, FNAP</a:t>
            </a:r>
          </a:p>
        </p:txBody>
      </p:sp>
      <p:sp>
        <p:nvSpPr>
          <p:cNvPr id="4" name="Text Placeholder 3"/>
          <p:cNvSpPr>
            <a:spLocks noGrp="1"/>
          </p:cNvSpPr>
          <p:nvPr>
            <p:ph type="body" sz="quarter" idx="13"/>
          </p:nvPr>
        </p:nvSpPr>
        <p:spPr>
          <a:xfrm>
            <a:off x="228601" y="3505200"/>
            <a:ext cx="2819400" cy="4114800"/>
          </a:xfrm>
        </p:spPr>
        <p:txBody>
          <a:bodyPr/>
          <a:lstStyle/>
          <a:p>
            <a:r>
              <a:rPr lang="en-US" sz="1100" b="1" dirty="0"/>
              <a:t>Dr. Woodruff  has 30+ years of experience in the nursing profession including practicing in Intensive Care and teaching in ADN, BSN, MSN, and DNP programs. He was the founder and president of a business that specialized in personalized continuing education and coaching to increase the number of certified nurses in the workforce. Dr. Woodruff  is a National Academies of Practice fellow, Certified Nurse Educator, and is certified in Professional Staff Development, Critical Care Nursing, and Progressive Care Nursing. His focus is increasing the number of certified nurses who will positively impact the healthcare system and improve patient care.</a:t>
            </a:r>
          </a:p>
          <a:p>
            <a:pPr lvl="0"/>
            <a:endParaRPr lang="en-US" dirty="0"/>
          </a:p>
        </p:txBody>
      </p:sp>
      <p:sp>
        <p:nvSpPr>
          <p:cNvPr id="8" name="Text Placeholder 7"/>
          <p:cNvSpPr>
            <a:spLocks noGrp="1"/>
          </p:cNvSpPr>
          <p:nvPr>
            <p:ph type="body" sz="quarter" idx="17"/>
          </p:nvPr>
        </p:nvSpPr>
        <p:spPr>
          <a:xfrm>
            <a:off x="3733800" y="549148"/>
            <a:ext cx="2508895" cy="212852"/>
          </a:xfrm>
        </p:spPr>
        <p:txBody>
          <a:bodyPr/>
          <a:lstStyle/>
          <a:p>
            <a:pPr lvl="0"/>
            <a:r>
              <a:rPr lang="en-US" sz="1400" dirty="0"/>
              <a:t>Important Dates:</a:t>
            </a:r>
          </a:p>
        </p:txBody>
      </p:sp>
      <p:sp>
        <p:nvSpPr>
          <p:cNvPr id="9" name="Text Placeholder 8"/>
          <p:cNvSpPr>
            <a:spLocks noGrp="1"/>
          </p:cNvSpPr>
          <p:nvPr>
            <p:ph type="body" sz="quarter" idx="18"/>
          </p:nvPr>
        </p:nvSpPr>
        <p:spPr>
          <a:xfrm>
            <a:off x="3733800" y="838200"/>
            <a:ext cx="2508895" cy="914400"/>
          </a:xfrm>
        </p:spPr>
        <p:txBody>
          <a:bodyPr/>
          <a:lstStyle/>
          <a:p>
            <a:pPr lvl="0"/>
            <a:r>
              <a:rPr lang="en-US" sz="1100" dirty="0"/>
              <a:t>The CCRN certification review course will be held on </a:t>
            </a:r>
            <a:r>
              <a:rPr lang="en-US" sz="1100" dirty="0" smtClean="0"/>
              <a:t>March 19 &amp; 20, 2019.</a:t>
            </a:r>
            <a:endParaRPr lang="en-US" sz="1100" dirty="0"/>
          </a:p>
          <a:p>
            <a:pPr lvl="0"/>
            <a:r>
              <a:rPr lang="en-US" sz="1100" dirty="0"/>
              <a:t>The PCCN certification review course will be held on </a:t>
            </a:r>
            <a:r>
              <a:rPr lang="en-US" sz="1100" dirty="0" smtClean="0"/>
              <a:t>March 20 &amp;21, 2019.</a:t>
            </a:r>
            <a:endParaRPr lang="en-US" sz="1100" dirty="0"/>
          </a:p>
          <a:p>
            <a:pPr lvl="0"/>
            <a:endParaRPr lang="en-US" sz="1100" dirty="0"/>
          </a:p>
        </p:txBody>
      </p:sp>
      <p:sp>
        <p:nvSpPr>
          <p:cNvPr id="11" name="Text Placeholder 10"/>
          <p:cNvSpPr>
            <a:spLocks noGrp="1"/>
          </p:cNvSpPr>
          <p:nvPr>
            <p:ph type="body" sz="quarter" idx="23"/>
          </p:nvPr>
        </p:nvSpPr>
        <p:spPr>
          <a:xfrm>
            <a:off x="3581400" y="1994810"/>
            <a:ext cx="2895600" cy="1384504"/>
          </a:xfrm>
        </p:spPr>
        <p:txBody>
          <a:bodyPr/>
          <a:lstStyle/>
          <a:p>
            <a:pPr lvl="0">
              <a:lnSpc>
                <a:spcPct val="100000"/>
              </a:lnSpc>
            </a:pPr>
            <a:r>
              <a:rPr lang="en-US" sz="1800" b="1" dirty="0">
                <a:solidFill>
                  <a:srgbClr val="00B050"/>
                </a:solidFill>
              </a:rPr>
              <a:t>Location:  </a:t>
            </a:r>
          </a:p>
          <a:p>
            <a:pPr lvl="0">
              <a:lnSpc>
                <a:spcPct val="100000"/>
              </a:lnSpc>
            </a:pPr>
            <a:r>
              <a:rPr lang="en-US" sz="1800" b="1" dirty="0">
                <a:solidFill>
                  <a:srgbClr val="00B050"/>
                </a:solidFill>
              </a:rPr>
              <a:t>Cool Springs Sports Complex</a:t>
            </a:r>
          </a:p>
          <a:p>
            <a:pPr lvl="0">
              <a:lnSpc>
                <a:spcPct val="100000"/>
              </a:lnSpc>
            </a:pPr>
            <a:r>
              <a:rPr lang="en-US" sz="1800" b="1" dirty="0">
                <a:solidFill>
                  <a:srgbClr val="00B050"/>
                </a:solidFill>
              </a:rPr>
              <a:t>Banquet Hall</a:t>
            </a:r>
          </a:p>
          <a:p>
            <a:pPr lvl="0">
              <a:lnSpc>
                <a:spcPct val="100000"/>
              </a:lnSpc>
            </a:pPr>
            <a:r>
              <a:rPr lang="en-US" sz="1800" b="1" dirty="0">
                <a:solidFill>
                  <a:srgbClr val="00B050"/>
                </a:solidFill>
              </a:rPr>
              <a:t>1530 Hamilton Road</a:t>
            </a:r>
          </a:p>
          <a:p>
            <a:pPr lvl="0">
              <a:lnSpc>
                <a:spcPct val="100000"/>
              </a:lnSpc>
            </a:pPr>
            <a:r>
              <a:rPr lang="en-US" sz="1800" b="1" dirty="0">
                <a:solidFill>
                  <a:srgbClr val="00B050"/>
                </a:solidFill>
              </a:rPr>
              <a:t>Bethel Park, PA 15234</a:t>
            </a:r>
          </a:p>
        </p:txBody>
      </p:sp>
      <p:sp>
        <p:nvSpPr>
          <p:cNvPr id="12" name="Text Placeholder 11"/>
          <p:cNvSpPr>
            <a:spLocks noGrp="1"/>
          </p:cNvSpPr>
          <p:nvPr>
            <p:ph type="body" sz="quarter" idx="24"/>
          </p:nvPr>
        </p:nvSpPr>
        <p:spPr>
          <a:xfrm>
            <a:off x="3733800" y="3886200"/>
            <a:ext cx="2743200" cy="3581400"/>
          </a:xfrm>
        </p:spPr>
        <p:txBody>
          <a:bodyPr/>
          <a:lstStyle/>
          <a:p>
            <a:pPr lvl="0">
              <a:lnSpc>
                <a:spcPct val="100000"/>
              </a:lnSpc>
              <a:spcBef>
                <a:spcPts val="0"/>
              </a:spcBef>
            </a:pPr>
            <a:r>
              <a:rPr lang="en-US" sz="1100" dirty="0"/>
              <a:t>From downtown Pittsburgh: </a:t>
            </a:r>
          </a:p>
          <a:p>
            <a:pPr lvl="0">
              <a:lnSpc>
                <a:spcPct val="100000"/>
              </a:lnSpc>
              <a:spcBef>
                <a:spcPts val="0"/>
              </a:spcBef>
            </a:pPr>
            <a:r>
              <a:rPr lang="en-US" sz="1100" dirty="0"/>
              <a:t>From Liberty Bridge, continue straight onto Liberty Tunnel.</a:t>
            </a:r>
          </a:p>
          <a:p>
            <a:pPr lvl="0">
              <a:lnSpc>
                <a:spcPct val="100000"/>
              </a:lnSpc>
              <a:spcBef>
                <a:spcPts val="0"/>
              </a:spcBef>
            </a:pPr>
            <a:r>
              <a:rPr lang="en-US" sz="1100" dirty="0"/>
              <a:t>Continue onto W. Liberty Ave</a:t>
            </a:r>
          </a:p>
          <a:p>
            <a:pPr lvl="0">
              <a:lnSpc>
                <a:spcPct val="100000"/>
              </a:lnSpc>
              <a:spcBef>
                <a:spcPts val="0"/>
              </a:spcBef>
            </a:pPr>
            <a:r>
              <a:rPr lang="en-US" sz="1100" dirty="0"/>
              <a:t>Merge onto </a:t>
            </a:r>
            <a:r>
              <a:rPr lang="en-US" sz="1100" dirty="0" smtClean="0"/>
              <a:t>PA-51S/Saw </a:t>
            </a:r>
            <a:r>
              <a:rPr lang="en-US" sz="1100" dirty="0"/>
              <a:t>Mill Run Blvd via the ramp to Uniontown</a:t>
            </a:r>
          </a:p>
          <a:p>
            <a:pPr lvl="0">
              <a:lnSpc>
                <a:spcPct val="100000"/>
              </a:lnSpc>
              <a:spcBef>
                <a:spcPts val="0"/>
              </a:spcBef>
            </a:pPr>
            <a:r>
              <a:rPr lang="en-US" sz="1100" dirty="0"/>
              <a:t>Turn right onto Library Road</a:t>
            </a:r>
          </a:p>
          <a:p>
            <a:pPr lvl="0">
              <a:lnSpc>
                <a:spcPct val="100000"/>
              </a:lnSpc>
              <a:spcBef>
                <a:spcPts val="0"/>
              </a:spcBef>
            </a:pPr>
            <a:r>
              <a:rPr lang="en-US" sz="1100" dirty="0"/>
              <a:t>Turn left onto Hamilton Road</a:t>
            </a:r>
          </a:p>
          <a:p>
            <a:pPr lvl="0">
              <a:lnSpc>
                <a:spcPct val="100000"/>
              </a:lnSpc>
              <a:spcBef>
                <a:spcPts val="0"/>
              </a:spcBef>
            </a:pPr>
            <a:r>
              <a:rPr lang="en-US" sz="1100" dirty="0"/>
              <a:t>Turn right toward Cool Springs Drive</a:t>
            </a:r>
          </a:p>
          <a:p>
            <a:pPr lvl="0">
              <a:lnSpc>
                <a:spcPct val="100000"/>
              </a:lnSpc>
              <a:spcBef>
                <a:spcPts val="0"/>
              </a:spcBef>
            </a:pPr>
            <a:r>
              <a:rPr lang="en-US" sz="1100" dirty="0"/>
              <a:t>Turn right onto Cool Springs Drive; destination will be on the left</a:t>
            </a:r>
          </a:p>
          <a:p>
            <a:pPr lvl="0">
              <a:spcBef>
                <a:spcPts val="0"/>
              </a:spcBef>
            </a:pPr>
            <a:endParaRPr lang="en-US" sz="1100" dirty="0"/>
          </a:p>
          <a:p>
            <a:pPr lvl="0">
              <a:spcBef>
                <a:spcPts val="0"/>
              </a:spcBef>
            </a:pPr>
            <a:r>
              <a:rPr lang="en-US" sz="1100" b="1" dirty="0"/>
              <a:t>Parking is free. Please park in the areas designated for the conference.</a:t>
            </a:r>
          </a:p>
          <a:p>
            <a:pPr lvl="0">
              <a:spcBef>
                <a:spcPts val="0"/>
              </a:spcBef>
            </a:pPr>
            <a:endParaRPr lang="en-US" sz="1100" dirty="0"/>
          </a:p>
          <a:p>
            <a:pPr lvl="0">
              <a:spcBef>
                <a:spcPts val="0"/>
              </a:spcBef>
            </a:pPr>
            <a:r>
              <a:rPr lang="en-US" sz="1200" b="1" dirty="0">
                <a:solidFill>
                  <a:srgbClr val="00B050"/>
                </a:solidFill>
              </a:rPr>
              <a:t>A continental breakfast and buffet lunch will be provided.</a:t>
            </a:r>
          </a:p>
          <a:p>
            <a:pPr lvl="0"/>
            <a:endParaRPr lang="en-US" dirty="0"/>
          </a:p>
        </p:txBody>
      </p:sp>
      <p:sp>
        <p:nvSpPr>
          <p:cNvPr id="15" name="Text Placeholder 14"/>
          <p:cNvSpPr>
            <a:spLocks noGrp="1"/>
          </p:cNvSpPr>
          <p:nvPr>
            <p:ph type="body" sz="quarter" idx="27"/>
          </p:nvPr>
        </p:nvSpPr>
        <p:spPr>
          <a:xfrm>
            <a:off x="6858000" y="152401"/>
            <a:ext cx="3047999" cy="2666999"/>
          </a:xfrm>
        </p:spPr>
        <p:txBody>
          <a:bodyPr/>
          <a:lstStyle/>
          <a:p>
            <a:pPr lvl="0"/>
            <a:r>
              <a:rPr lang="en-US" sz="1200" b="1" dirty="0">
                <a:solidFill>
                  <a:srgbClr val="00B050"/>
                </a:solidFill>
              </a:rPr>
              <a:t> Are you eligible to take either course?</a:t>
            </a:r>
          </a:p>
          <a:p>
            <a:r>
              <a:rPr lang="en-US" sz="900" dirty="0"/>
              <a:t>The CCRN exam is for nurses who work in direct care of acutely/critically ill patients in areas such as ICUs, CCUs, respiratory ICUs, surgical ICUs, medical/surgical ICUs, cardiac/surgical ICUs, neuro/neurosurgical ICUs, PICUs, NICUs, critical care transport/flight, trauma units, emergency departments and in nurse anesthesia .</a:t>
            </a:r>
          </a:p>
          <a:p>
            <a:r>
              <a:rPr lang="en-US" sz="900" dirty="0"/>
              <a:t> </a:t>
            </a:r>
          </a:p>
          <a:p>
            <a:r>
              <a:rPr lang="en-US" sz="900" dirty="0"/>
              <a:t>The PCCN exam is for nurses who provide direct care to acutely ill adult patients, in areas such as step-down or telemetry units , intermediate care units, direct observation units, step-down units, telemetry units, transitional care units and emergency departments.</a:t>
            </a:r>
          </a:p>
          <a:p>
            <a:pPr lvl="0"/>
            <a:r>
              <a:rPr lang="en-US" sz="1200" dirty="0"/>
              <a:t>Questions? Go to:</a:t>
            </a:r>
          </a:p>
          <a:p>
            <a:pPr lvl="0"/>
            <a:r>
              <a:rPr lang="en-US" sz="1200" b="1" dirty="0">
                <a:solidFill>
                  <a:srgbClr val="00B050"/>
                </a:solidFill>
                <a:hlinkClick r:id="rId3"/>
              </a:rPr>
              <a:t>www.aacn.org</a:t>
            </a:r>
            <a:endParaRPr lang="en-US" sz="1200" b="1" dirty="0">
              <a:solidFill>
                <a:srgbClr val="00B050"/>
              </a:solidFill>
            </a:endParaRPr>
          </a:p>
          <a:p>
            <a:pPr lvl="0"/>
            <a:endParaRPr lang="en-US" sz="1200" b="1" dirty="0">
              <a:solidFill>
                <a:srgbClr val="00B050"/>
              </a:solidFill>
            </a:endParaRPr>
          </a:p>
          <a:p>
            <a:pPr lvl="0"/>
            <a:endParaRPr lang="en-US" sz="1200" b="1" dirty="0">
              <a:solidFill>
                <a:srgbClr val="00B050"/>
              </a:solidFill>
            </a:endParaRPr>
          </a:p>
        </p:txBody>
      </p:sp>
      <p:sp>
        <p:nvSpPr>
          <p:cNvPr id="17" name="Text Placeholder 16"/>
          <p:cNvSpPr>
            <a:spLocks noGrp="1"/>
          </p:cNvSpPr>
          <p:nvPr>
            <p:ph type="body" sz="quarter" idx="29"/>
          </p:nvPr>
        </p:nvSpPr>
        <p:spPr>
          <a:xfrm>
            <a:off x="6858000" y="2895600"/>
            <a:ext cx="2971799" cy="4648200"/>
          </a:xfrm>
        </p:spPr>
        <p:txBody>
          <a:bodyPr/>
          <a:lstStyle/>
          <a:p>
            <a:pPr lvl="0"/>
            <a:r>
              <a:rPr lang="en-US" sz="1400" b="1" u="sng" dirty="0" smtClean="0">
                <a:solidFill>
                  <a:srgbClr val="00B050"/>
                </a:solidFill>
              </a:rPr>
              <a:t>Agenda</a:t>
            </a:r>
          </a:p>
          <a:p>
            <a:pPr lvl="0">
              <a:lnSpc>
                <a:spcPct val="100000"/>
              </a:lnSpc>
            </a:pPr>
            <a:r>
              <a:rPr lang="en-US" sz="1400" b="1" u="sng" dirty="0" smtClean="0">
                <a:solidFill>
                  <a:srgbClr val="00B050"/>
                </a:solidFill>
              </a:rPr>
              <a:t>Registration begins at 7:00 a.m.</a:t>
            </a:r>
          </a:p>
          <a:p>
            <a:pPr>
              <a:lnSpc>
                <a:spcPct val="100000"/>
              </a:lnSpc>
            </a:pPr>
            <a:r>
              <a:rPr lang="en-US" sz="1200" b="1" dirty="0">
                <a:solidFill>
                  <a:srgbClr val="00B050"/>
                </a:solidFill>
              </a:rPr>
              <a:t>8:00a to 4:30p each </a:t>
            </a:r>
            <a:r>
              <a:rPr lang="en-US" sz="1200" b="1" dirty="0" smtClean="0">
                <a:solidFill>
                  <a:srgbClr val="00B050"/>
                </a:solidFill>
              </a:rPr>
              <a:t>day</a:t>
            </a:r>
            <a:endParaRPr lang="en-US" sz="1200" b="1" u="sng" dirty="0">
              <a:solidFill>
                <a:srgbClr val="00B050"/>
              </a:solidFill>
            </a:endParaRPr>
          </a:p>
          <a:p>
            <a:pPr lvl="0"/>
            <a:r>
              <a:rPr lang="en-US" sz="1400" b="1" u="sng" dirty="0" smtClean="0">
                <a:solidFill>
                  <a:srgbClr val="00B050"/>
                </a:solidFill>
              </a:rPr>
              <a:t>March 19</a:t>
            </a:r>
            <a:r>
              <a:rPr lang="en-US" sz="1400" b="1" u="sng" baseline="30000" dirty="0" smtClean="0">
                <a:solidFill>
                  <a:srgbClr val="00B050"/>
                </a:solidFill>
              </a:rPr>
              <a:t>th</a:t>
            </a:r>
            <a:r>
              <a:rPr lang="en-US" sz="1400" b="1" u="sng" dirty="0" smtClean="0">
                <a:solidFill>
                  <a:srgbClr val="00B050"/>
                </a:solidFill>
              </a:rPr>
              <a:t>  </a:t>
            </a:r>
            <a:r>
              <a:rPr lang="en-US" sz="1400" b="1" u="sng" dirty="0">
                <a:solidFill>
                  <a:srgbClr val="00B050"/>
                </a:solidFill>
              </a:rPr>
              <a:t>(CCRN only)</a:t>
            </a:r>
          </a:p>
          <a:p>
            <a:pPr lvl="0"/>
            <a:r>
              <a:rPr lang="en-US" sz="1200" b="1" dirty="0" smtClean="0">
                <a:solidFill>
                  <a:srgbClr val="00B050"/>
                </a:solidFill>
              </a:rPr>
              <a:t>Includes</a:t>
            </a:r>
            <a:r>
              <a:rPr lang="en-US" sz="1200" b="1" dirty="0">
                <a:solidFill>
                  <a:srgbClr val="00B050"/>
                </a:solidFill>
              </a:rPr>
              <a:t>: cardiovascular, behavioral, endocrine, hematologic, immunologic, integumentary, gastrointestinal, musculoskeletal, multisystem.</a:t>
            </a:r>
          </a:p>
          <a:p>
            <a:pPr lvl="0"/>
            <a:r>
              <a:rPr lang="en-US" sz="1400" b="1" u="sng" dirty="0" smtClean="0">
                <a:solidFill>
                  <a:srgbClr val="00B050"/>
                </a:solidFill>
              </a:rPr>
              <a:t>March 20</a:t>
            </a:r>
            <a:r>
              <a:rPr lang="en-US" sz="1400" b="1" u="sng" baseline="30000" dirty="0" smtClean="0">
                <a:solidFill>
                  <a:srgbClr val="00B050"/>
                </a:solidFill>
              </a:rPr>
              <a:t>th</a:t>
            </a:r>
            <a:r>
              <a:rPr lang="en-US" sz="1400" b="1" u="sng" dirty="0" smtClean="0">
                <a:solidFill>
                  <a:srgbClr val="00B050"/>
                </a:solidFill>
              </a:rPr>
              <a:t>  (CCRN </a:t>
            </a:r>
            <a:r>
              <a:rPr lang="en-US" sz="1400" b="1" u="sng" dirty="0">
                <a:solidFill>
                  <a:srgbClr val="00B050"/>
                </a:solidFill>
              </a:rPr>
              <a:t>and PCCN)</a:t>
            </a:r>
          </a:p>
          <a:p>
            <a:pPr lvl="0"/>
            <a:r>
              <a:rPr lang="en-US" sz="1200" b="1" dirty="0" smtClean="0">
                <a:solidFill>
                  <a:srgbClr val="00B050"/>
                </a:solidFill>
              </a:rPr>
              <a:t>Includes: pulmonary</a:t>
            </a:r>
            <a:r>
              <a:rPr lang="en-US" sz="1200" b="1" dirty="0">
                <a:solidFill>
                  <a:srgbClr val="00B050"/>
                </a:solidFill>
              </a:rPr>
              <a:t>, neuro/psychosocial, renal, professional caring and ethical practice.</a:t>
            </a:r>
          </a:p>
          <a:p>
            <a:pPr lvl="0"/>
            <a:r>
              <a:rPr lang="en-US" sz="1400" b="1" u="sng" dirty="0" smtClean="0">
                <a:solidFill>
                  <a:srgbClr val="00B050"/>
                </a:solidFill>
              </a:rPr>
              <a:t>March 21</a:t>
            </a:r>
            <a:r>
              <a:rPr lang="en-US" sz="1400" b="1" u="sng" baseline="30000" dirty="0" smtClean="0">
                <a:solidFill>
                  <a:srgbClr val="00B050"/>
                </a:solidFill>
              </a:rPr>
              <a:t>st</a:t>
            </a:r>
            <a:r>
              <a:rPr lang="en-US" sz="1400" b="1" u="sng" dirty="0" smtClean="0">
                <a:solidFill>
                  <a:srgbClr val="00B050"/>
                </a:solidFill>
              </a:rPr>
              <a:t>  </a:t>
            </a:r>
            <a:r>
              <a:rPr lang="en-US" sz="1400" b="1" u="sng" dirty="0">
                <a:solidFill>
                  <a:srgbClr val="00B050"/>
                </a:solidFill>
              </a:rPr>
              <a:t>(PCCN </a:t>
            </a:r>
            <a:r>
              <a:rPr lang="en-US" sz="1400" b="1" u="sng" dirty="0" smtClean="0">
                <a:solidFill>
                  <a:srgbClr val="00B050"/>
                </a:solidFill>
              </a:rPr>
              <a:t>only)</a:t>
            </a:r>
          </a:p>
          <a:p>
            <a:pPr lvl="0"/>
            <a:r>
              <a:rPr lang="en-US" sz="1200" b="1" dirty="0" smtClean="0">
                <a:solidFill>
                  <a:srgbClr val="00B050"/>
                </a:solidFill>
              </a:rPr>
              <a:t> </a:t>
            </a:r>
            <a:r>
              <a:rPr lang="en-US" sz="1200" b="1" dirty="0">
                <a:solidFill>
                  <a:srgbClr val="00B050"/>
                </a:solidFill>
              </a:rPr>
              <a:t>Includes: </a:t>
            </a:r>
            <a:r>
              <a:rPr lang="en-US" sz="1200" b="1" dirty="0" smtClean="0">
                <a:solidFill>
                  <a:srgbClr val="00B050"/>
                </a:solidFill>
              </a:rPr>
              <a:t>cardiovascular</a:t>
            </a:r>
            <a:r>
              <a:rPr lang="en-US" sz="1200" b="1" dirty="0">
                <a:solidFill>
                  <a:srgbClr val="00B050"/>
                </a:solidFill>
              </a:rPr>
              <a:t>, hematologic, </a:t>
            </a:r>
            <a:r>
              <a:rPr lang="en-US" sz="1200" b="1" u="sng" dirty="0">
                <a:solidFill>
                  <a:srgbClr val="00B050"/>
                </a:solidFill>
              </a:rPr>
              <a:t>i</a:t>
            </a:r>
            <a:r>
              <a:rPr lang="en-US" sz="1200" b="1" dirty="0" smtClean="0">
                <a:solidFill>
                  <a:srgbClr val="00B050"/>
                </a:solidFill>
              </a:rPr>
              <a:t>mmunologic</a:t>
            </a:r>
            <a:r>
              <a:rPr lang="en-US" sz="1200" b="1" dirty="0">
                <a:solidFill>
                  <a:srgbClr val="00B050"/>
                </a:solidFill>
              </a:rPr>
              <a:t>, gastrointestinal, multisystem and behavioral</a:t>
            </a:r>
            <a:r>
              <a:rPr lang="en-US" sz="1200" b="1" u="sng" dirty="0">
                <a:solidFill>
                  <a:srgbClr val="00B050"/>
                </a:solidFill>
              </a:rPr>
              <a:t>.</a:t>
            </a:r>
          </a:p>
          <a:p>
            <a:pPr lvl="0"/>
            <a:endParaRPr lang="en-US" sz="1100" b="1" u="sng" dirty="0">
              <a:solidFill>
                <a:srgbClr val="00B050"/>
              </a:solidFill>
            </a:endParaRPr>
          </a:p>
        </p:txBody>
      </p:sp>
      <p:pic>
        <p:nvPicPr>
          <p:cNvPr id="20" name="Picture 19" descr="C:\Users\lwoodha1\AppData\Local\Microsoft\Windows\Temporary Internet Files\Content.Outlook\I2USXVZ6\Woodruff_David_0014.jpg"/>
          <p:cNvPicPr/>
          <p:nvPr/>
        </p:nvPicPr>
        <p:blipFill rotWithShape="1">
          <a:blip r:embed="rId4" cstate="print">
            <a:extLst>
              <a:ext uri="{28A0092B-C50C-407E-A947-70E740481C1C}">
                <a14:useLocalDpi xmlns:a14="http://schemas.microsoft.com/office/drawing/2010/main" val="0"/>
              </a:ext>
            </a:extLst>
          </a:blip>
          <a:srcRect l="23590" t="14305" r="18205" b="33586"/>
          <a:stretch/>
        </p:blipFill>
        <p:spPr bwMode="auto">
          <a:xfrm>
            <a:off x="609600" y="381000"/>
            <a:ext cx="1447800" cy="1752600"/>
          </a:xfrm>
          <a:prstGeom prst="rect">
            <a:avLst/>
          </a:prstGeom>
          <a:noFill/>
          <a:ln>
            <a:noFill/>
          </a:ln>
          <a:extLst>
            <a:ext uri="{53640926-AAD7-44D8-BBD7-CCE9431645EC}">
              <a14:shadowObscured xmlns:a14="http://schemas.microsoft.com/office/drawing/2010/main"/>
            </a:ext>
          </a:extLst>
        </p:spPr>
      </p:pic>
      <p:sp>
        <p:nvSpPr>
          <p:cNvPr id="3" name="Text Placeholder 2"/>
          <p:cNvSpPr>
            <a:spLocks noGrp="1"/>
          </p:cNvSpPr>
          <p:nvPr>
            <p:ph type="body" sz="quarter" idx="19"/>
          </p:nvPr>
        </p:nvSpPr>
        <p:spPr>
          <a:xfrm>
            <a:off x="3813820" y="3583214"/>
            <a:ext cx="2428875" cy="226786"/>
          </a:xfrm>
        </p:spPr>
        <p:txBody>
          <a:bodyPr/>
          <a:lstStyle/>
          <a:p>
            <a:r>
              <a:rPr lang="en-US" sz="1400" dirty="0"/>
              <a:t>Directions</a:t>
            </a:r>
          </a:p>
        </p:txBody>
      </p:sp>
    </p:spTree>
    <p:extLst>
      <p:ext uri="{BB962C8B-B14F-4D97-AF65-F5344CB8AC3E}">
        <p14:creationId xmlns:p14="http://schemas.microsoft.com/office/powerpoint/2010/main" val="653308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Text Placeholder 26"/>
          <p:cNvSpPr>
            <a:spLocks noGrp="1"/>
          </p:cNvSpPr>
          <p:nvPr>
            <p:ph type="body" sz="quarter" idx="16"/>
          </p:nvPr>
        </p:nvSpPr>
        <p:spPr>
          <a:xfrm>
            <a:off x="152400" y="228600"/>
            <a:ext cx="3124200" cy="7391400"/>
          </a:xfrm>
        </p:spPr>
        <p:txBody>
          <a:bodyPr/>
          <a:lstStyle/>
          <a:p>
            <a:r>
              <a:rPr lang="en-US" u="sng" dirty="0" smtClean="0">
                <a:solidFill>
                  <a:srgbClr val="00B050"/>
                </a:solidFill>
              </a:rPr>
              <a:t>Registration</a:t>
            </a:r>
            <a:endParaRPr lang="en-US" u="sng" dirty="0">
              <a:solidFill>
                <a:srgbClr val="00B050"/>
              </a:solidFill>
            </a:endParaRPr>
          </a:p>
          <a:p>
            <a:r>
              <a:rPr lang="en-US" sz="1600" dirty="0">
                <a:solidFill>
                  <a:srgbClr val="00B050"/>
                </a:solidFill>
              </a:rPr>
              <a:t>There is no </a:t>
            </a:r>
            <a:r>
              <a:rPr lang="en-US" sz="1600" dirty="0" smtClean="0">
                <a:solidFill>
                  <a:srgbClr val="00B050"/>
                </a:solidFill>
              </a:rPr>
              <a:t>cost </a:t>
            </a:r>
            <a:r>
              <a:rPr lang="en-US" sz="1600" dirty="0">
                <a:solidFill>
                  <a:srgbClr val="00B050"/>
                </a:solidFill>
              </a:rPr>
              <a:t>for AHN </a:t>
            </a:r>
            <a:r>
              <a:rPr lang="en-US" sz="1600" smtClean="0">
                <a:solidFill>
                  <a:srgbClr val="00B050"/>
                </a:solidFill>
              </a:rPr>
              <a:t>nurses</a:t>
            </a:r>
            <a:r>
              <a:rPr lang="en-US" sz="1600" smtClean="0">
                <a:solidFill>
                  <a:srgbClr val="00B050"/>
                </a:solidFill>
              </a:rPr>
              <a:t>.</a:t>
            </a:r>
          </a:p>
          <a:p>
            <a:endParaRPr lang="en-US" sz="1600" dirty="0" smtClean="0">
              <a:solidFill>
                <a:srgbClr val="00B050"/>
              </a:solidFill>
            </a:endParaRPr>
          </a:p>
          <a:p>
            <a:r>
              <a:rPr lang="en-US" sz="1600" dirty="0" smtClean="0">
                <a:solidFill>
                  <a:srgbClr val="00B050"/>
                </a:solidFill>
              </a:rPr>
              <a:t>Cost for non-AHN nurses is $200.</a:t>
            </a:r>
            <a:endParaRPr lang="en-US" sz="1600" dirty="0">
              <a:solidFill>
                <a:srgbClr val="00B050"/>
              </a:solidFill>
            </a:endParaRPr>
          </a:p>
          <a:p>
            <a:r>
              <a:rPr lang="en-US" sz="1600" dirty="0">
                <a:solidFill>
                  <a:srgbClr val="00B050"/>
                </a:solidFill>
              </a:rPr>
              <a:t>Registration includes continuing education credit, registration and course materials, continental breakfast and lunch</a:t>
            </a:r>
            <a:r>
              <a:rPr lang="en-US" sz="1600" dirty="0" smtClean="0">
                <a:solidFill>
                  <a:srgbClr val="00B050"/>
                </a:solidFill>
              </a:rPr>
              <a:t>.</a:t>
            </a:r>
          </a:p>
          <a:p>
            <a:endParaRPr lang="en-US" sz="1600" dirty="0">
              <a:solidFill>
                <a:srgbClr val="00B050"/>
              </a:solidFill>
            </a:endParaRPr>
          </a:p>
          <a:p>
            <a:pPr algn="ctr"/>
            <a:r>
              <a:rPr lang="en-US" sz="1600" dirty="0" smtClean="0">
                <a:solidFill>
                  <a:srgbClr val="00B050"/>
                </a:solidFill>
              </a:rPr>
              <a:t>For non-AHN employees, contact </a:t>
            </a:r>
            <a:r>
              <a:rPr lang="en-US" sz="1400" dirty="0">
                <a:solidFill>
                  <a:srgbClr val="00B050"/>
                </a:solidFill>
              </a:rPr>
              <a:t>Doris Cavlovich, MSN, RN-BC, CCRN-K</a:t>
            </a:r>
          </a:p>
          <a:p>
            <a:pPr algn="ctr"/>
            <a:r>
              <a:rPr lang="en-US" sz="1600" dirty="0" smtClean="0">
                <a:solidFill>
                  <a:srgbClr val="00B050"/>
                </a:solidFill>
                <a:hlinkClick r:id="rId2"/>
              </a:rPr>
              <a:t>doris.cavlovich@ahn.org</a:t>
            </a:r>
            <a:endParaRPr lang="en-US" sz="1600" dirty="0" smtClean="0">
              <a:solidFill>
                <a:srgbClr val="00B050"/>
              </a:solidFill>
            </a:endParaRPr>
          </a:p>
          <a:p>
            <a:pPr algn="ctr"/>
            <a:r>
              <a:rPr lang="en-US" sz="1600" dirty="0" smtClean="0">
                <a:solidFill>
                  <a:srgbClr val="00B050"/>
                </a:solidFill>
              </a:rPr>
              <a:t>412-578-5831</a:t>
            </a:r>
          </a:p>
          <a:p>
            <a:pPr algn="ctr"/>
            <a:r>
              <a:rPr lang="en-US" sz="1600" dirty="0" smtClean="0">
                <a:solidFill>
                  <a:srgbClr val="00B050"/>
                </a:solidFill>
              </a:rPr>
              <a:t>for registration and payment information.</a:t>
            </a:r>
          </a:p>
          <a:p>
            <a:pPr algn="ctr"/>
            <a:r>
              <a:rPr lang="en-US" sz="1600" dirty="0" smtClean="0">
                <a:solidFill>
                  <a:srgbClr val="00B050"/>
                </a:solidFill>
              </a:rPr>
              <a:t>Payment is by check only.</a:t>
            </a:r>
            <a:endParaRPr lang="en-US" sz="1600" dirty="0">
              <a:solidFill>
                <a:srgbClr val="00B050"/>
              </a:solidFill>
            </a:endParaRPr>
          </a:p>
          <a:p>
            <a:endParaRPr lang="en-US" sz="1400" dirty="0"/>
          </a:p>
          <a:p>
            <a:endParaRPr lang="en-US" sz="1400" dirty="0" smtClean="0"/>
          </a:p>
          <a:p>
            <a:r>
              <a:rPr lang="en-US" sz="1600" u="sng" dirty="0" smtClean="0"/>
              <a:t>Registration for CCRN course on March 19 secures a seat for March 19 &amp; 20.</a:t>
            </a:r>
          </a:p>
          <a:p>
            <a:r>
              <a:rPr lang="en-US" sz="1600" u="sng" dirty="0" smtClean="0"/>
              <a:t>Registration for PCCN course on March 20 secures a seat for March 20 &amp; 21.</a:t>
            </a:r>
          </a:p>
          <a:p>
            <a:endParaRPr lang="en-US" u="sng" dirty="0">
              <a:solidFill>
                <a:srgbClr val="00B050"/>
              </a:solidFill>
            </a:endParaRPr>
          </a:p>
          <a:p>
            <a:r>
              <a:rPr lang="en-US" sz="1600" dirty="0" smtClean="0">
                <a:solidFill>
                  <a:srgbClr val="00B050"/>
                </a:solidFill>
              </a:rPr>
              <a:t>______________________________</a:t>
            </a:r>
            <a:endParaRPr lang="en-US" dirty="0">
              <a:solidFill>
                <a:srgbClr val="00B050"/>
              </a:solidFill>
            </a:endParaRPr>
          </a:p>
          <a:p>
            <a:r>
              <a:rPr lang="en-US" sz="1100" dirty="0" smtClean="0">
                <a:solidFill>
                  <a:srgbClr val="00B050"/>
                </a:solidFill>
              </a:rPr>
              <a:t>AHN </a:t>
            </a:r>
            <a:r>
              <a:rPr lang="en-US" sz="1100" dirty="0">
                <a:solidFill>
                  <a:srgbClr val="00B050"/>
                </a:solidFill>
              </a:rPr>
              <a:t>reserves the right to cancel or postpone any conference because of unforeseen circumstances or </a:t>
            </a:r>
            <a:r>
              <a:rPr lang="en-US" sz="1100" dirty="0" smtClean="0">
                <a:solidFill>
                  <a:srgbClr val="00B050"/>
                </a:solidFill>
              </a:rPr>
              <a:t>insufficient </a:t>
            </a:r>
            <a:r>
              <a:rPr lang="en-US" sz="1100" dirty="0">
                <a:solidFill>
                  <a:srgbClr val="00B050"/>
                </a:solidFill>
              </a:rPr>
              <a:t>enrollment. </a:t>
            </a:r>
            <a:endParaRPr lang="en-US" sz="1100" dirty="0" smtClean="0">
              <a:solidFill>
                <a:srgbClr val="00B050"/>
              </a:solidFill>
            </a:endParaRPr>
          </a:p>
          <a:p>
            <a:endParaRPr lang="en-US" sz="1400" dirty="0">
              <a:solidFill>
                <a:srgbClr val="00B050"/>
              </a:solidFill>
            </a:endParaRPr>
          </a:p>
          <a:p>
            <a:r>
              <a:rPr lang="en-US" sz="1400" dirty="0">
                <a:solidFill>
                  <a:srgbClr val="00B050"/>
                </a:solidFill>
              </a:rPr>
              <a:t>Contact: Doris Cavlovich, MSN, RN-BC, </a:t>
            </a:r>
            <a:r>
              <a:rPr lang="en-US" sz="1400" dirty="0" smtClean="0">
                <a:solidFill>
                  <a:srgbClr val="00B050"/>
                </a:solidFill>
              </a:rPr>
              <a:t>CCRN-K</a:t>
            </a:r>
          </a:p>
          <a:p>
            <a:r>
              <a:rPr lang="en-US" sz="1400" dirty="0">
                <a:solidFill>
                  <a:srgbClr val="00B050"/>
                </a:solidFill>
              </a:rPr>
              <a:t>d</a:t>
            </a:r>
            <a:r>
              <a:rPr lang="en-US" sz="1400" dirty="0" smtClean="0">
                <a:solidFill>
                  <a:srgbClr val="00B050"/>
                </a:solidFill>
              </a:rPr>
              <a:t>oris.cavlovich@ahn.org</a:t>
            </a:r>
            <a:endParaRPr lang="en-US" sz="1400" dirty="0">
              <a:solidFill>
                <a:srgbClr val="00B050"/>
              </a:solidFill>
            </a:endParaRPr>
          </a:p>
          <a:p>
            <a:endParaRPr lang="en-US" sz="1100" dirty="0">
              <a:solidFill>
                <a:srgbClr val="00B050"/>
              </a:solidFill>
            </a:endParaRPr>
          </a:p>
        </p:txBody>
      </p:sp>
      <p:sp>
        <p:nvSpPr>
          <p:cNvPr id="28" name="Text Placeholder 27"/>
          <p:cNvSpPr>
            <a:spLocks noGrp="1"/>
          </p:cNvSpPr>
          <p:nvPr>
            <p:ph type="body" sz="quarter" idx="17"/>
          </p:nvPr>
        </p:nvSpPr>
        <p:spPr>
          <a:xfrm>
            <a:off x="3813820" y="304800"/>
            <a:ext cx="2428875" cy="1447800"/>
          </a:xfrm>
        </p:spPr>
        <p:txBody>
          <a:bodyPr/>
          <a:lstStyle/>
          <a:p>
            <a:pPr algn="ctr"/>
            <a:r>
              <a:rPr lang="en-US" sz="1400" dirty="0">
                <a:solidFill>
                  <a:srgbClr val="00B050"/>
                </a:solidFill>
              </a:rPr>
              <a:t>Contact hours will be awarded for each full day attended.</a:t>
            </a:r>
          </a:p>
        </p:txBody>
      </p:sp>
      <p:sp>
        <p:nvSpPr>
          <p:cNvPr id="29" name="Text Placeholder 28"/>
          <p:cNvSpPr>
            <a:spLocks noGrp="1"/>
          </p:cNvSpPr>
          <p:nvPr>
            <p:ph type="body" sz="quarter" idx="18"/>
          </p:nvPr>
        </p:nvSpPr>
        <p:spPr>
          <a:xfrm>
            <a:off x="3813820" y="914400"/>
            <a:ext cx="2428875" cy="838200"/>
          </a:xfrm>
        </p:spPr>
        <p:txBody>
          <a:bodyPr/>
          <a:lstStyle/>
          <a:p>
            <a:endParaRPr lang="en-US" b="1" i="1" dirty="0"/>
          </a:p>
          <a:p>
            <a:endParaRPr lang="en-US" sz="1200" i="1" dirty="0" smtClean="0"/>
          </a:p>
          <a:p>
            <a:endParaRPr lang="en-US" sz="1400" i="1" dirty="0" smtClean="0"/>
          </a:p>
          <a:p>
            <a:r>
              <a:rPr lang="en-US" i="1" dirty="0" smtClean="0"/>
              <a:t>The West Penn Hospital is an approved provider of continuing nursing education by the Pennsylvania State Nurses Association Approver Unit, an accredited approver by the American Nurses Credentialing Center’s Commission on Accreditation.</a:t>
            </a:r>
            <a:endParaRPr lang="en-US" dirty="0" smtClean="0"/>
          </a:p>
          <a:p>
            <a:r>
              <a:rPr lang="en-US" i="1" dirty="0" smtClean="0"/>
              <a:t>The </a:t>
            </a:r>
            <a:r>
              <a:rPr lang="en-US" i="1" dirty="0"/>
              <a:t>speaker(s) has no conflict or vested interest to disclose.</a:t>
            </a:r>
            <a:endParaRPr lang="en-US" dirty="0"/>
          </a:p>
          <a:p>
            <a:endParaRPr lang="en-US" dirty="0"/>
          </a:p>
        </p:txBody>
      </p:sp>
      <p:sp>
        <p:nvSpPr>
          <p:cNvPr id="30" name="Text Placeholder 29"/>
          <p:cNvSpPr>
            <a:spLocks noGrp="1"/>
          </p:cNvSpPr>
          <p:nvPr>
            <p:ph type="body" sz="quarter" idx="19"/>
          </p:nvPr>
        </p:nvSpPr>
        <p:spPr>
          <a:xfrm>
            <a:off x="3810000" y="3657600"/>
            <a:ext cx="2667000" cy="3886200"/>
          </a:xfrm>
        </p:spPr>
        <p:txBody>
          <a:bodyPr/>
          <a:lstStyle/>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CCRN handbook and online exam registration:</a:t>
            </a:r>
          </a:p>
          <a:p>
            <a:endParaRPr lang="en-US" dirty="0" smtClean="0"/>
          </a:p>
          <a:p>
            <a:r>
              <a:rPr lang="en-US" u="sng" dirty="0">
                <a:hlinkClick r:id="rId3"/>
              </a:rPr>
              <a:t>https://www.aacn.org/~/</a:t>
            </a:r>
            <a:r>
              <a:rPr lang="en-US" u="sng" dirty="0" smtClean="0">
                <a:hlinkClick r:id="rId3"/>
              </a:rPr>
              <a:t>media/aacn-website/certification/get-certified/handbooks/ccrnexamhandbook.pdf</a:t>
            </a:r>
            <a:endParaRPr lang="en-US" u="sng" dirty="0" smtClean="0"/>
          </a:p>
          <a:p>
            <a:endParaRPr lang="en-US" u="sng" dirty="0"/>
          </a:p>
          <a:p>
            <a:r>
              <a:rPr lang="en-US" dirty="0" smtClean="0"/>
              <a:t>PCCN handbook and online exam registration</a:t>
            </a:r>
            <a:r>
              <a:rPr lang="en-US" dirty="0" smtClean="0"/>
              <a:t>:</a:t>
            </a:r>
            <a:endParaRPr lang="en-US" dirty="0"/>
          </a:p>
          <a:p>
            <a:endParaRPr lang="en-US" dirty="0"/>
          </a:p>
          <a:p>
            <a:r>
              <a:rPr lang="en-US" u="sng" dirty="0">
                <a:hlinkClick r:id="rId4"/>
              </a:rPr>
              <a:t>https://www.aacn.org/~/</a:t>
            </a:r>
            <a:r>
              <a:rPr lang="en-US" u="sng" dirty="0" smtClean="0">
                <a:hlinkClick r:id="rId4"/>
              </a:rPr>
              <a:t>media/aacn-website/certification/get-certified/handbooks/pccnexamhandbook.pdf</a:t>
            </a:r>
            <a:endParaRPr lang="en-US" dirty="0"/>
          </a:p>
          <a:p>
            <a:endParaRPr lang="en-US" dirty="0" smtClean="0">
              <a:solidFill>
                <a:srgbClr val="00B050"/>
              </a:solidFill>
            </a:endParaRPr>
          </a:p>
          <a:p>
            <a:endParaRPr lang="en-US" dirty="0"/>
          </a:p>
          <a:p>
            <a:endParaRPr lang="en-US" dirty="0"/>
          </a:p>
        </p:txBody>
      </p:sp>
      <p:sp>
        <p:nvSpPr>
          <p:cNvPr id="2055" name="Text Placeholder 2054"/>
          <p:cNvSpPr>
            <a:spLocks noGrp="1"/>
          </p:cNvSpPr>
          <p:nvPr>
            <p:ph type="body" sz="quarter" idx="29"/>
          </p:nvPr>
        </p:nvSpPr>
        <p:spPr>
          <a:xfrm>
            <a:off x="7239000" y="2438400"/>
            <a:ext cx="2438400" cy="4953000"/>
          </a:xfrm>
        </p:spPr>
        <p:txBody>
          <a:bodyPr/>
          <a:lstStyle/>
          <a:p>
            <a:pPr algn="ctr">
              <a:spcBef>
                <a:spcPts val="600"/>
              </a:spcBef>
            </a:pPr>
            <a:r>
              <a:rPr lang="en-US" sz="2400" b="1" dirty="0"/>
              <a:t>CCRN/PCCN</a:t>
            </a:r>
          </a:p>
          <a:p>
            <a:pPr algn="ctr">
              <a:spcBef>
                <a:spcPts val="600"/>
              </a:spcBef>
            </a:pPr>
            <a:r>
              <a:rPr lang="en-US" sz="2400" b="1" dirty="0"/>
              <a:t>CERTIFICATION REVIEW COURSES</a:t>
            </a:r>
          </a:p>
          <a:p>
            <a:pPr algn="ctr">
              <a:spcBef>
                <a:spcPts val="600"/>
              </a:spcBef>
            </a:pPr>
            <a:endParaRPr lang="en-US" sz="2400" b="1" dirty="0"/>
          </a:p>
          <a:p>
            <a:pPr algn="ctr">
              <a:spcBef>
                <a:spcPts val="0"/>
              </a:spcBef>
            </a:pPr>
            <a:r>
              <a:rPr lang="en-US" sz="2400" b="1" dirty="0" smtClean="0"/>
              <a:t>MARCH</a:t>
            </a:r>
            <a:endParaRPr lang="en-US" sz="2400" b="1" dirty="0"/>
          </a:p>
          <a:p>
            <a:pPr algn="ctr">
              <a:spcBef>
                <a:spcPts val="0"/>
              </a:spcBef>
            </a:pPr>
            <a:r>
              <a:rPr lang="en-US" sz="2400" b="1" dirty="0" smtClean="0"/>
              <a:t>19, 20, 21, 2019</a:t>
            </a:r>
            <a:endParaRPr lang="en-US" sz="2400" b="1" dirty="0"/>
          </a:p>
          <a:p>
            <a:pPr algn="ctr">
              <a:spcBef>
                <a:spcPts val="0"/>
              </a:spcBef>
            </a:pPr>
            <a:endParaRPr lang="en-US" sz="2400" b="1" dirty="0"/>
          </a:p>
          <a:p>
            <a:pPr algn="ctr">
              <a:spcBef>
                <a:spcPts val="0"/>
              </a:spcBef>
            </a:pPr>
            <a:r>
              <a:rPr lang="en-US" sz="2000" b="1" dirty="0"/>
              <a:t>Cool Springs Sports Complex</a:t>
            </a:r>
          </a:p>
          <a:p>
            <a:pPr algn="ctr">
              <a:spcBef>
                <a:spcPts val="0"/>
              </a:spcBef>
            </a:pPr>
            <a:r>
              <a:rPr lang="en-US" sz="2000" b="1" dirty="0"/>
              <a:t>Bethel Park, PA</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381000"/>
            <a:ext cx="195453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6515729"/>
      </p:ext>
    </p:extLst>
  </p:cSld>
  <p:clrMapOvr>
    <a:masterClrMapping/>
  </p:clrMapOvr>
</p:sld>
</file>

<file path=ppt/theme/theme1.xml><?xml version="1.0" encoding="utf-8"?>
<a:theme xmlns:a="http://schemas.openxmlformats.org/drawingml/2006/main" name="BrochureColor">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E32F16-139C-406D-87C5-ECC5DE68882E}">
  <ds:schemaRefs>
    <ds:schemaRef ds:uri="http://schemas.microsoft.com/office/infopath/2007/PartnerControls"/>
    <ds:schemaRef ds:uri="http://www.w3.org/XML/1998/namespace"/>
    <ds:schemaRef ds:uri="http://purl.org/dc/elements/1.1/"/>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BB39241-3DC4-4E74-9CA5-66F559558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A8585D7-9F9A-464B-98FD-C2369966A8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635</Words>
  <Application>Microsoft Office PowerPoint</Application>
  <PresentationFormat>Custom</PresentationFormat>
  <Paragraphs>93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BrochureColor</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Northwind traders</dc:title>
  <dc:creator/>
  <cp:lastModifiedBy/>
  <cp:revision>3</cp:revision>
  <dcterms:created xsi:type="dcterms:W3CDTF">2012-07-26T23:19:00Z</dcterms:created>
  <dcterms:modified xsi:type="dcterms:W3CDTF">2019-01-24T15:04:14Z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IsMyDocuments">
    <vt:bool>true</vt:bool>
  </property>
</Properties>
</file>