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5" r:id="rId11"/>
    <p:sldId id="268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>
      <p:cViewPr>
        <p:scale>
          <a:sx n="76" d="100"/>
          <a:sy n="76" d="100"/>
        </p:scale>
        <p:origin x="-84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lsfile05\tminfcontrol$\QI%20Folder\IC%20Dashboard%20Reports\Dashboards%20and%20Reports\IC%20Dashboard%20Reports-TMH-%20primary%20document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2400"/>
            </a:pPr>
            <a:r>
              <a:rPr lang="en-US" sz="2400" b="1">
                <a:effectLst/>
              </a:rPr>
              <a:t>Surgicial Site Infection Colon: ALL </a:t>
            </a:r>
            <a:endParaRPr lang="en-US" sz="2400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9.9517819722644299E-2"/>
          <c:y val="0.16289552347623221"/>
          <c:w val="0.78732669119283605"/>
          <c:h val="0.73197748067949908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'Surgicial Site Infections'!$D$4</c:f>
              <c:strCache>
                <c:ptCount val="1"/>
                <c:pt idx="0">
                  <c:v>Infections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rgbClr val="C00000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'Surgicial Site Infections'!$C$17:$C$52</c:f>
              <c:numCache>
                <c:formatCode>[$-409]mmm\-yy;@</c:formatCode>
                <c:ptCount val="36"/>
                <c:pt idx="0">
                  <c:v>42384</c:v>
                </c:pt>
                <c:pt idx="1">
                  <c:v>42415</c:v>
                </c:pt>
                <c:pt idx="2">
                  <c:v>42444</c:v>
                </c:pt>
                <c:pt idx="3">
                  <c:v>42475</c:v>
                </c:pt>
                <c:pt idx="4">
                  <c:v>42505</c:v>
                </c:pt>
                <c:pt idx="5">
                  <c:v>42536</c:v>
                </c:pt>
                <c:pt idx="6">
                  <c:v>42566</c:v>
                </c:pt>
                <c:pt idx="7">
                  <c:v>42597</c:v>
                </c:pt>
                <c:pt idx="8">
                  <c:v>42628</c:v>
                </c:pt>
                <c:pt idx="9">
                  <c:v>42658</c:v>
                </c:pt>
                <c:pt idx="10">
                  <c:v>42689</c:v>
                </c:pt>
                <c:pt idx="11">
                  <c:v>42719</c:v>
                </c:pt>
                <c:pt idx="12">
                  <c:v>42750</c:v>
                </c:pt>
                <c:pt idx="13">
                  <c:v>42781</c:v>
                </c:pt>
                <c:pt idx="14">
                  <c:v>42809</c:v>
                </c:pt>
                <c:pt idx="15">
                  <c:v>42840</c:v>
                </c:pt>
                <c:pt idx="16">
                  <c:v>42870</c:v>
                </c:pt>
                <c:pt idx="17">
                  <c:v>42901</c:v>
                </c:pt>
                <c:pt idx="18">
                  <c:v>42931</c:v>
                </c:pt>
                <c:pt idx="19">
                  <c:v>42962</c:v>
                </c:pt>
                <c:pt idx="20">
                  <c:v>42993</c:v>
                </c:pt>
                <c:pt idx="21">
                  <c:v>43023</c:v>
                </c:pt>
                <c:pt idx="22">
                  <c:v>43054</c:v>
                </c:pt>
                <c:pt idx="23">
                  <c:v>43084</c:v>
                </c:pt>
                <c:pt idx="24">
                  <c:v>43115</c:v>
                </c:pt>
                <c:pt idx="25">
                  <c:v>43146</c:v>
                </c:pt>
                <c:pt idx="26">
                  <c:v>43174</c:v>
                </c:pt>
                <c:pt idx="27">
                  <c:v>43205</c:v>
                </c:pt>
                <c:pt idx="28">
                  <c:v>43235</c:v>
                </c:pt>
                <c:pt idx="29">
                  <c:v>43266</c:v>
                </c:pt>
                <c:pt idx="30">
                  <c:v>43296</c:v>
                </c:pt>
                <c:pt idx="31">
                  <c:v>43327</c:v>
                </c:pt>
              </c:numCache>
            </c:numRef>
          </c:cat>
          <c:val>
            <c:numRef>
              <c:f>'Surgicial Site Infections'!$D$17:$D$52</c:f>
              <c:numCache>
                <c:formatCode>General</c:formatCode>
                <c:ptCount val="36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3</c:v>
                </c:pt>
                <c:pt idx="10">
                  <c:v>3</c:v>
                </c:pt>
                <c:pt idx="11">
                  <c:v>0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1</c:v>
                </c:pt>
                <c:pt idx="17">
                  <c:v>2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0</c:v>
                </c:pt>
                <c:pt idx="24">
                  <c:v>1</c:v>
                </c:pt>
                <c:pt idx="25">
                  <c:v>0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1</c:v>
                </c:pt>
                <c:pt idx="30">
                  <c:v>1</c:v>
                </c:pt>
                <c:pt idx="3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4F-42B1-ADE9-E23AF83F21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714752"/>
        <c:axId val="96712192"/>
      </c:barChart>
      <c:lineChart>
        <c:grouping val="standard"/>
        <c:varyColors val="0"/>
        <c:ser>
          <c:idx val="0"/>
          <c:order val="0"/>
          <c:tx>
            <c:strRef>
              <c:f>'Surgicial Site Infections'!$F$4</c:f>
              <c:strCache>
                <c:ptCount val="1"/>
                <c:pt idx="0">
                  <c:v>Rate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numRef>
              <c:f>'Surgicial Site Infections'!$C$17:$C$52</c:f>
              <c:numCache>
                <c:formatCode>[$-409]mmm\-yy;@</c:formatCode>
                <c:ptCount val="36"/>
                <c:pt idx="0">
                  <c:v>42384</c:v>
                </c:pt>
                <c:pt idx="1">
                  <c:v>42415</c:v>
                </c:pt>
                <c:pt idx="2">
                  <c:v>42444</c:v>
                </c:pt>
                <c:pt idx="3">
                  <c:v>42475</c:v>
                </c:pt>
                <c:pt idx="4">
                  <c:v>42505</c:v>
                </c:pt>
                <c:pt idx="5">
                  <c:v>42536</c:v>
                </c:pt>
                <c:pt idx="6">
                  <c:v>42566</c:v>
                </c:pt>
                <c:pt idx="7">
                  <c:v>42597</c:v>
                </c:pt>
                <c:pt idx="8">
                  <c:v>42628</c:v>
                </c:pt>
                <c:pt idx="9">
                  <c:v>42658</c:v>
                </c:pt>
                <c:pt idx="10">
                  <c:v>42689</c:v>
                </c:pt>
                <c:pt idx="11">
                  <c:v>42719</c:v>
                </c:pt>
                <c:pt idx="12">
                  <c:v>42750</c:v>
                </c:pt>
                <c:pt idx="13">
                  <c:v>42781</c:v>
                </c:pt>
                <c:pt idx="14">
                  <c:v>42809</c:v>
                </c:pt>
                <c:pt idx="15">
                  <c:v>42840</c:v>
                </c:pt>
                <c:pt idx="16">
                  <c:v>42870</c:v>
                </c:pt>
                <c:pt idx="17">
                  <c:v>42901</c:v>
                </c:pt>
                <c:pt idx="18">
                  <c:v>42931</c:v>
                </c:pt>
                <c:pt idx="19">
                  <c:v>42962</c:v>
                </c:pt>
                <c:pt idx="20">
                  <c:v>42993</c:v>
                </c:pt>
                <c:pt idx="21">
                  <c:v>43023</c:v>
                </c:pt>
                <c:pt idx="22">
                  <c:v>43054</c:v>
                </c:pt>
                <c:pt idx="23">
                  <c:v>43084</c:v>
                </c:pt>
                <c:pt idx="24">
                  <c:v>43115</c:v>
                </c:pt>
                <c:pt idx="25">
                  <c:v>43146</c:v>
                </c:pt>
                <c:pt idx="26">
                  <c:v>43174</c:v>
                </c:pt>
                <c:pt idx="27">
                  <c:v>43205</c:v>
                </c:pt>
                <c:pt idx="28">
                  <c:v>43235</c:v>
                </c:pt>
                <c:pt idx="29">
                  <c:v>43266</c:v>
                </c:pt>
                <c:pt idx="30">
                  <c:v>43296</c:v>
                </c:pt>
                <c:pt idx="31">
                  <c:v>43327</c:v>
                </c:pt>
              </c:numCache>
            </c:numRef>
          </c:cat>
          <c:val>
            <c:numRef>
              <c:f>'Surgicial Site Infections'!$F$17:$F$52</c:f>
              <c:numCache>
                <c:formatCode>0.00</c:formatCode>
                <c:ptCount val="36"/>
                <c:pt idx="0">
                  <c:v>0</c:v>
                </c:pt>
                <c:pt idx="1">
                  <c:v>5.8823529411764701</c:v>
                </c:pt>
                <c:pt idx="2">
                  <c:v>0</c:v>
                </c:pt>
                <c:pt idx="3">
                  <c:v>0</c:v>
                </c:pt>
                <c:pt idx="4">
                  <c:v>3.4482758620689653</c:v>
                </c:pt>
                <c:pt idx="5">
                  <c:v>3.5714285714285712</c:v>
                </c:pt>
                <c:pt idx="6">
                  <c:v>9.5238095238095237</c:v>
                </c:pt>
                <c:pt idx="7">
                  <c:v>0</c:v>
                </c:pt>
                <c:pt idx="8">
                  <c:v>0</c:v>
                </c:pt>
                <c:pt idx="9">
                  <c:v>8.3333333333333321</c:v>
                </c:pt>
                <c:pt idx="10">
                  <c:v>9.67741935483871</c:v>
                </c:pt>
                <c:pt idx="11">
                  <c:v>0</c:v>
                </c:pt>
                <c:pt idx="12">
                  <c:v>5.5555555555555554</c:v>
                </c:pt>
                <c:pt idx="13">
                  <c:v>2.8571428571428572</c:v>
                </c:pt>
                <c:pt idx="14">
                  <c:v>2.7027027027027026</c:v>
                </c:pt>
                <c:pt idx="15">
                  <c:v>0</c:v>
                </c:pt>
                <c:pt idx="16">
                  <c:v>3.0303030303030303</c:v>
                </c:pt>
                <c:pt idx="17">
                  <c:v>8.695652173913043</c:v>
                </c:pt>
                <c:pt idx="18">
                  <c:v>0</c:v>
                </c:pt>
                <c:pt idx="19">
                  <c:v>0</c:v>
                </c:pt>
                <c:pt idx="20">
                  <c:v>2.9411764705882351</c:v>
                </c:pt>
                <c:pt idx="21">
                  <c:v>0</c:v>
                </c:pt>
                <c:pt idx="22">
                  <c:v>4</c:v>
                </c:pt>
                <c:pt idx="23">
                  <c:v>0</c:v>
                </c:pt>
                <c:pt idx="24">
                  <c:v>3.7037037037037033</c:v>
                </c:pt>
                <c:pt idx="25">
                  <c:v>0</c:v>
                </c:pt>
                <c:pt idx="26">
                  <c:v>3.3333333333333335</c:v>
                </c:pt>
                <c:pt idx="27">
                  <c:v>0</c:v>
                </c:pt>
                <c:pt idx="28">
                  <c:v>0</c:v>
                </c:pt>
                <c:pt idx="29">
                  <c:v>5</c:v>
                </c:pt>
                <c:pt idx="30">
                  <c:v>3.5714285714285712</c:v>
                </c:pt>
                <c:pt idx="31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64F-42B1-ADE9-E23AF83F21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718208"/>
        <c:axId val="96716288"/>
      </c:lineChart>
      <c:valAx>
        <c:axId val="96712192"/>
        <c:scaling>
          <c:orientation val="minMax"/>
          <c:max val="4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# of Harm</a:t>
                </a:r>
                <a:r>
                  <a:rPr lang="en-US" sz="1600" baseline="0"/>
                  <a:t> E</a:t>
                </a:r>
                <a:r>
                  <a:rPr lang="en-US" sz="1600"/>
                  <a:t>vents</a:t>
                </a:r>
              </a:p>
            </c:rich>
          </c:tx>
          <c:layout>
            <c:manualLayout>
              <c:xMode val="edge"/>
              <c:yMode val="edge"/>
              <c:x val="7.1246094113560591E-3"/>
              <c:y val="0.37740845545348517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6714752"/>
        <c:crosses val="autoZero"/>
        <c:crossBetween val="between"/>
        <c:majorUnit val="1"/>
      </c:valAx>
      <c:dateAx>
        <c:axId val="96714752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96712192"/>
        <c:crosses val="autoZero"/>
        <c:auto val="1"/>
        <c:lblOffset val="100"/>
        <c:baseTimeUnit val="months"/>
      </c:dateAx>
      <c:valAx>
        <c:axId val="96716288"/>
        <c:scaling>
          <c:orientation val="minMax"/>
          <c:max val="11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Rate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6718208"/>
        <c:crosses val="max"/>
        <c:crossBetween val="between"/>
      </c:valAx>
      <c:dateAx>
        <c:axId val="96718208"/>
        <c:scaling>
          <c:orientation val="minMax"/>
        </c:scaling>
        <c:delete val="1"/>
        <c:axPos val="b"/>
        <c:numFmt formatCode="[$-409]mmm\-yy;@" sourceLinked="1"/>
        <c:majorTickMark val="out"/>
        <c:minorTickMark val="none"/>
        <c:tickLblPos val="none"/>
        <c:crossAx val="96716288"/>
        <c:crosses val="autoZero"/>
        <c:auto val="1"/>
        <c:lblOffset val="100"/>
        <c:baseTimeUnit val="months"/>
        <c:majorUnit val="1"/>
        <c:minorUnit val="1"/>
      </c:dateAx>
    </c:plotArea>
    <c:legend>
      <c:legendPos val="t"/>
      <c:layout>
        <c:manualLayout>
          <c:xMode val="edge"/>
          <c:yMode val="edge"/>
          <c:x val="0.2298527383539038"/>
          <c:y val="9.6656646286944287E-2"/>
          <c:w val="0.53347575659792201"/>
          <c:h val="5.2323244750656167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0.12943</cdr:x>
      <cdr:y>0.8764</cdr:y>
    </cdr:from>
    <cdr:to>
      <cdr:x>0.27482</cdr:x>
      <cdr:y>0.95506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5A35E2F3-4E78-472D-A62E-137FCD0947BB}"/>
            </a:ext>
          </a:extLst>
        </cdr:cNvPr>
        <cdr:cNvSpPr txBox="1"/>
      </cdr:nvSpPr>
      <cdr:spPr>
        <a:xfrm xmlns:a="http://schemas.openxmlformats.org/drawingml/2006/main">
          <a:off x="695325" y="2971800"/>
          <a:ext cx="78105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0.10106</cdr:x>
      <cdr:y>0.84551</cdr:y>
    </cdr:from>
    <cdr:to>
      <cdr:x>0.73582</cdr:x>
      <cdr:y>0.95225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D321CCEC-3BED-4D51-8BB0-B2A92566FB42}"/>
            </a:ext>
          </a:extLst>
        </cdr:cNvPr>
        <cdr:cNvSpPr txBox="1"/>
      </cdr:nvSpPr>
      <cdr:spPr>
        <a:xfrm xmlns:a="http://schemas.openxmlformats.org/drawingml/2006/main">
          <a:off x="542925" y="2867025"/>
          <a:ext cx="3409950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800"/>
        </a:p>
      </cdr:txBody>
    </cdr:sp>
  </cdr:relSizeAnchor>
  <cdr:relSizeAnchor xmlns:cdr="http://schemas.openxmlformats.org/drawingml/2006/chartDrawing">
    <cdr:from>
      <cdr:x>0.12943</cdr:x>
      <cdr:y>0.8764</cdr:y>
    </cdr:from>
    <cdr:to>
      <cdr:x>0.27482</cdr:x>
      <cdr:y>0.95506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84B6AAFB-0BD5-49BA-AA57-652BFC71748B}"/>
            </a:ext>
          </a:extLst>
        </cdr:cNvPr>
        <cdr:cNvSpPr txBox="1"/>
      </cdr:nvSpPr>
      <cdr:spPr>
        <a:xfrm xmlns:a="http://schemas.openxmlformats.org/drawingml/2006/main">
          <a:off x="695325" y="2971800"/>
          <a:ext cx="78105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0.10106</cdr:x>
      <cdr:y>0.84551</cdr:y>
    </cdr:from>
    <cdr:to>
      <cdr:x>0.73582</cdr:x>
      <cdr:y>0.95225</cdr:y>
    </cdr:to>
    <cdr:sp macro="" textlink="">
      <cdr:nvSpPr>
        <cdr:cNvPr id="5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AFFFA343-2CE9-4C9E-85DA-641877CF37A2}"/>
            </a:ext>
          </a:extLst>
        </cdr:cNvPr>
        <cdr:cNvSpPr txBox="1"/>
      </cdr:nvSpPr>
      <cdr:spPr>
        <a:xfrm xmlns:a="http://schemas.openxmlformats.org/drawingml/2006/main">
          <a:off x="542925" y="2867025"/>
          <a:ext cx="3409950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8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20CF137-0477-47D5-9DB2-8BF2B283776E}" type="datetimeFigureOut">
              <a:rPr lang="en-US" smtClean="0"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1A1-77BE-44EC-852A-546D7E53535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112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F137-0477-47D5-9DB2-8BF2B283776E}" type="datetimeFigureOut">
              <a:rPr lang="en-US" smtClean="0"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1A1-77BE-44EC-852A-546D7E5353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6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F137-0477-47D5-9DB2-8BF2B283776E}" type="datetimeFigureOut">
              <a:rPr lang="en-US" smtClean="0"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1A1-77BE-44EC-852A-546D7E53535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703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F137-0477-47D5-9DB2-8BF2B283776E}" type="datetimeFigureOut">
              <a:rPr lang="en-US" smtClean="0"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1A1-77BE-44EC-852A-546D7E5353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23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F137-0477-47D5-9DB2-8BF2B283776E}" type="datetimeFigureOut">
              <a:rPr lang="en-US" smtClean="0"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1A1-77BE-44EC-852A-546D7E53535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42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F137-0477-47D5-9DB2-8BF2B283776E}" type="datetimeFigureOut">
              <a:rPr lang="en-US" smtClean="0"/>
              <a:t>11/3/2018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1A1-77BE-44EC-852A-546D7E5353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54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F137-0477-47D5-9DB2-8BF2B283776E}" type="datetimeFigureOut">
              <a:rPr lang="en-US" smtClean="0"/>
              <a:t>11/3/2018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1A1-77BE-44EC-852A-546D7E5353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85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F137-0477-47D5-9DB2-8BF2B283776E}" type="datetimeFigureOut">
              <a:rPr lang="en-US" smtClean="0"/>
              <a:t>11/3/2018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1A1-77BE-44EC-852A-546D7E5353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997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F137-0477-47D5-9DB2-8BF2B283776E}" type="datetimeFigureOut">
              <a:rPr lang="en-US" smtClean="0"/>
              <a:t>11/3/2018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1A1-77BE-44EC-852A-546D7E5353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44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F137-0477-47D5-9DB2-8BF2B283776E}" type="datetimeFigureOut">
              <a:rPr lang="en-US" smtClean="0"/>
              <a:t>11/3/2018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1A1-77BE-44EC-852A-546D7E5353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03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F137-0477-47D5-9DB2-8BF2B283776E}" type="datetimeFigureOut">
              <a:rPr lang="en-US" smtClean="0"/>
              <a:t>11/3/2018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41A1-77BE-44EC-852A-546D7E53535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78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tx2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20CF137-0477-47D5-9DB2-8BF2B283776E}" type="datetimeFigureOut">
              <a:rPr lang="en-US" smtClean="0"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E4F41A1-77BE-44EC-852A-546D7E53535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0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zaesalutesilviadedonno.it/11-07-2016/relazione-medico-paziente-medico-farmaco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D0A2ED-0115-4567-B747-3C8B4DE287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ERAS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AB28E83-56F7-4387-8E7C-1424AAEF66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Enhanced Recovery After Surgery </a:t>
            </a:r>
          </a:p>
          <a:p>
            <a:r>
              <a:rPr lang="en-US" dirty="0" smtClean="0"/>
              <a:t>Sheila </a:t>
            </a:r>
            <a:r>
              <a:rPr lang="en-US" dirty="0" err="1" smtClean="0"/>
              <a:t>Capasso</a:t>
            </a:r>
            <a:r>
              <a:rPr lang="en-US" dirty="0" smtClean="0"/>
              <a:t> MSN APRN</a:t>
            </a:r>
            <a:endParaRPr lang="en-US" dirty="0"/>
          </a:p>
          <a:p>
            <a:endParaRPr lang="en-US" dirty="0"/>
          </a:p>
          <a:p>
            <a:r>
              <a:rPr lang="en-US" dirty="0"/>
              <a:t>October 27, 2018</a:t>
            </a:r>
          </a:p>
        </p:txBody>
      </p:sp>
    </p:spTree>
    <p:extLst>
      <p:ext uri="{BB962C8B-B14F-4D97-AF65-F5344CB8AC3E}">
        <p14:creationId xmlns:p14="http://schemas.microsoft.com/office/powerpoint/2010/main" val="769815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0AC5BD-67A7-465C-8357-3156BD6A2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and Implementing: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050B874-ADD4-41DE-9DA5-F27AF616E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Standardization of protocols across institutions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The aim of standardization is not to aim for absolute uniformity.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Standardization should be flexible, dynamic process that brings benefit to all.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As implementation of ERAS protocols progress, there should be a constant review of patient outcomes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2057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="" xmlns:a16="http://schemas.microsoft.com/office/drawing/2014/main" id="{EEE429FE-23ED-462A-B9C0-68168601C12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47956" y="587230"/>
          <a:ext cx="10360403" cy="588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028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B1F257-C4CD-4C4C-8142-B6FC4E002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F09B59-6DF9-4986-976D-2B96894EF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Ljungqvist, O., Scott, M., Fearon, C. </a:t>
            </a:r>
            <a:r>
              <a:rPr lang="en-US" sz="1800" i="1" dirty="0"/>
              <a:t>Enhanced Recovery After Surgery A Review</a:t>
            </a:r>
            <a:r>
              <a:rPr lang="en-US" sz="1800" dirty="0"/>
              <a:t>. JAMA Surgery. March 2017; Volume 152, Number 3: 292-298.</a:t>
            </a:r>
          </a:p>
          <a:p>
            <a:r>
              <a:rPr lang="en-US" sz="1800" dirty="0"/>
              <a:t>Patel, H., Semerjian, A. </a:t>
            </a:r>
            <a:r>
              <a:rPr lang="en-US" sz="1800" i="1" dirty="0"/>
              <a:t>Enhanced Recovery After Surgery Protocols to Reduce Morbidity in the Aging Patient. </a:t>
            </a:r>
            <a:r>
              <a:rPr lang="en-US" sz="1800" dirty="0"/>
              <a:t>European Urology Focus, 2017; Volume 3, Issue 4: p. 313-315.</a:t>
            </a:r>
          </a:p>
          <a:p>
            <a:r>
              <a:rPr lang="en-US" sz="1800" dirty="0"/>
              <a:t>Kleppe, K., Greenberg, J. </a:t>
            </a:r>
            <a:r>
              <a:rPr lang="en-US" sz="1800" i="1" dirty="0"/>
              <a:t>Enhanced Recovery After Surgery Protocols</a:t>
            </a:r>
            <a:r>
              <a:rPr lang="en-US" sz="1800" dirty="0"/>
              <a:t>. Surgical Clinics of North America, 2018; Volume 98, Issue 3, p. 499-509.</a:t>
            </a:r>
          </a:p>
          <a:p>
            <a:r>
              <a:rPr lang="en-US" sz="1800" dirty="0"/>
              <a:t>Crosson, J. </a:t>
            </a:r>
            <a:r>
              <a:rPr lang="en-US" sz="1800" i="1" dirty="0"/>
              <a:t>Enhanced Recovery After Surgery-The Importance of the Perianesthesia Nurse on Program Success. </a:t>
            </a:r>
            <a:r>
              <a:rPr lang="en-US" sz="1800" dirty="0"/>
              <a:t>Journal of Perianesthesia Nursing, 2018, Volume 33, Number 4, p. 366-374.</a:t>
            </a:r>
          </a:p>
        </p:txBody>
      </p:sp>
    </p:spTree>
    <p:extLst>
      <p:ext uri="{BB962C8B-B14F-4D97-AF65-F5344CB8AC3E}">
        <p14:creationId xmlns:p14="http://schemas.microsoft.com/office/powerpoint/2010/main" val="71215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807C23-B707-4A56-9D60-89B543D58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Developing and implementing an enhanced recovery after surgery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B29FF29-475E-404D-9ABB-0C896ADC1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Successful implementation requires significant surgeon and institutional support.</a:t>
            </a:r>
          </a:p>
          <a:p>
            <a:r>
              <a:rPr lang="en-US" dirty="0"/>
              <a:t>Multidisciplinary support from anesthesia, nursing, and various ancillary services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="" xmlns:a16="http://schemas.microsoft.com/office/drawing/2014/main" id="{E00048DB-B6F8-4E0C-B2DF-56CCC27046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298004" y="3200400"/>
            <a:ext cx="3810000" cy="2672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04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07CD9E-3347-41FA-BEDA-427FD78BB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F4D92CE-7A5B-42FB-A613-6C736C886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dirty="0"/>
              <a:t>Discuss the implementation of the ERAS      program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/>
              <a:t>Benefits of ERAS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/>
              <a:t>Describe the impact of ERAS on length of stay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6ED386A3-7432-4403-9A74-262D5469BA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7326" y="4834128"/>
            <a:ext cx="2733675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481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335148-99D9-422C-B4BF-F882D7EEC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Recovery After Surgery: 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4980E8D-2FE9-4E0C-A5EE-6C29EBCFF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036" y="1989438"/>
            <a:ext cx="9720073" cy="4023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 Multimodal, multidisciplinary approach to the care of the surgical patient to enhance outcomes and improve value for the healthcare system as well as the patient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The use evidenced-based protocols to minimize surgical stress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Protocols include the entire cycle of patient care, including preoperative assessment and optimization, interoperative technique, and postoperative care.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Management using interactive and continuous audit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076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6F20BD-3387-440E-938F-971F3C97F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Recovery After Surgery: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D0B9F55-C11A-4949-B9C1-862F01A8A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Past: </a:t>
            </a:r>
          </a:p>
          <a:p>
            <a:pPr marL="0" indent="0">
              <a:buNone/>
            </a:pPr>
            <a:r>
              <a:rPr lang="en-US" sz="2400" dirty="0"/>
              <a:t>	ERAS has been synonymous with fast- track pathways.</a:t>
            </a:r>
          </a:p>
          <a:p>
            <a:r>
              <a:rPr lang="en-US" sz="2400" dirty="0"/>
              <a:t>Current: </a:t>
            </a:r>
          </a:p>
          <a:p>
            <a:pPr marL="0" indent="0">
              <a:buNone/>
            </a:pPr>
            <a:r>
              <a:rPr lang="en-US" sz="2400" dirty="0"/>
              <a:t>	ERAS protocols focus on creating an environment for the patient to have  	an optimal experience.</a:t>
            </a:r>
          </a:p>
          <a:p>
            <a:r>
              <a:rPr lang="en-US" sz="2400" dirty="0"/>
              <a:t>Goal: </a:t>
            </a:r>
          </a:p>
          <a:p>
            <a:pPr marL="0" indent="0">
              <a:buNone/>
            </a:pPr>
            <a:r>
              <a:rPr lang="en-US" sz="2400" dirty="0"/>
              <a:t>	Enhancing patient recovery is minimizing and mitigating the effects of 	surgical stress.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54CA6AA-5B99-41CB-A01A-8BDEE9A98B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3081" y="1774690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6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64BB95-8FA6-48A1-B73B-40DF42F06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Recovery After Surgery: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CE82EDC-0792-4C14-86A7-958B23F02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The ultimate aim of ERAS protocols should be to improve the value of the care provided to the patient and health care system as a whole.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Increasing health care value by increasing quality, safety, improving patient reported outcomes, and cost of delivered care.</a:t>
            </a:r>
          </a:p>
        </p:txBody>
      </p:sp>
      <p:sp>
        <p:nvSpPr>
          <p:cNvPr id="9" name="AutoShape 6" descr="Image result for quality of care">
            <a:extLst>
              <a:ext uri="{FF2B5EF4-FFF2-40B4-BE49-F238E27FC236}">
                <a16:creationId xmlns="" xmlns:a16="http://schemas.microsoft.com/office/drawing/2014/main" id="{BDB1066C-4388-4DB5-98DE-6213701469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9672A2D1-F1CA-4517-B5F4-B64873D70E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7135" y="4374292"/>
            <a:ext cx="2877065" cy="150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672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221891-528D-4AF4-ADB7-1918FA936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Enhanced Recovery After Surgery: Preoperative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C327917-2D3F-4626-81CC-6A8BE0617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/>
              <a:t>Begins in the surgeons office with patient counseling and preparation.</a:t>
            </a:r>
          </a:p>
          <a:p>
            <a:pPr marL="0" indent="0" algn="ctr">
              <a:buNone/>
            </a:pPr>
            <a:r>
              <a:rPr lang="en-US" sz="3200" dirty="0"/>
              <a:t> </a:t>
            </a:r>
            <a:r>
              <a:rPr lang="en-US" sz="3200" b="1" dirty="0"/>
              <a:t>Pre-habilitation</a:t>
            </a:r>
          </a:p>
          <a:p>
            <a:r>
              <a:rPr lang="en-US" sz="3200" dirty="0"/>
              <a:t>Optimization of co-morbid conditions: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Creation of a smoking cessation plan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Diabetes management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Obesity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MRSA colonization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Optimization of nutrition status</a:t>
            </a:r>
          </a:p>
        </p:txBody>
      </p:sp>
    </p:spTree>
    <p:extLst>
      <p:ext uri="{BB962C8B-B14F-4D97-AF65-F5344CB8AC3E}">
        <p14:creationId xmlns:p14="http://schemas.microsoft.com/office/powerpoint/2010/main" val="1469900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5D8377-39BB-4734-96BB-1FB96EA7D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Enhanced Recovery After Surgery: Perioperative &amp; Intraoperative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3BBDF27-8E00-49A2-9EF7-7DC1480D5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Beginning in the perioperative period: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Multimodal pain therapy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Use of fluids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Perioperative warming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Glucose control</a:t>
            </a:r>
          </a:p>
          <a:p>
            <a:pPr marL="0" indent="0">
              <a:buNone/>
            </a:pPr>
            <a:r>
              <a:rPr lang="en-US" sz="2400" dirty="0"/>
              <a:t>Intraoperative period: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Neuraxial blockade through the use of epidural catheters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Maintain normothermia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Changing of gowns and instrumentation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011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428A91-37BA-48DC-A39B-E139218D7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Recovery After Surgery: Postoperative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61794E1-272E-4B55-81FA-F1E24B85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Optimal pain management through a multimodal pain approach, opioid sparing medications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Use of a non-rebreather for colorectal patients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Early mobilization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Early intake of fluids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Use of chewing gums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5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4657</TotalTime>
  <Words>515</Words>
  <Application>Microsoft Office PowerPoint</Application>
  <PresentationFormat>Custom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Integral</vt:lpstr>
      <vt:lpstr>ERAS</vt:lpstr>
      <vt:lpstr>Developing and implementing an enhanced recovery after surgery protocol</vt:lpstr>
      <vt:lpstr>Objectives:</vt:lpstr>
      <vt:lpstr>Enhanced Recovery After Surgery: What is it?</vt:lpstr>
      <vt:lpstr>Enhanced Recovery After Surgery: Why</vt:lpstr>
      <vt:lpstr>Enhanced Recovery After Surgery: Goal</vt:lpstr>
      <vt:lpstr>Enhanced Recovery After Surgery: Preoperative Practices</vt:lpstr>
      <vt:lpstr>Enhanced Recovery After Surgery: Perioperative &amp; Intraoperative Practices</vt:lpstr>
      <vt:lpstr>Enhanced Recovery After Surgery: Postoperative</vt:lpstr>
      <vt:lpstr>Developing and Implementing: Continued</vt:lpstr>
      <vt:lpstr>PowerPoint Presentation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</dc:title>
  <dc:creator>Capasso, Sheila A</dc:creator>
  <cp:lastModifiedBy>PostPartum</cp:lastModifiedBy>
  <cp:revision>26</cp:revision>
  <dcterms:created xsi:type="dcterms:W3CDTF">2018-10-09T18:46:55Z</dcterms:created>
  <dcterms:modified xsi:type="dcterms:W3CDTF">2018-11-03T17:42:54Z</dcterms:modified>
</cp:coreProperties>
</file>