
<file path=[Content_Types].xml><?xml version="1.0" encoding="utf-8"?>
<Types xmlns="http://schemas.openxmlformats.org/package/2006/content-types">
  <Default Extension="png" ContentType="image/png"/>
  <Default Extension="wmf" ContentType="image/x-wmf"/>
  <Default Extension="glb" ContentType="model/gltf.binary"/>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361" r:id="rId3"/>
    <p:sldId id="257" r:id="rId4"/>
    <p:sldId id="260" r:id="rId5"/>
    <p:sldId id="270" r:id="rId6"/>
    <p:sldId id="362" r:id="rId7"/>
    <p:sldId id="273" r:id="rId8"/>
    <p:sldId id="364" r:id="rId9"/>
    <p:sldId id="261" r:id="rId10"/>
    <p:sldId id="259" r:id="rId11"/>
    <p:sldId id="272" r:id="rId12"/>
    <p:sldId id="365" r:id="rId13"/>
    <p:sldId id="366" r:id="rId14"/>
    <p:sldId id="266" r:id="rId15"/>
    <p:sldId id="274" r:id="rId16"/>
    <p:sldId id="258" r:id="rId17"/>
    <p:sldId id="275" r:id="rId18"/>
    <p:sldId id="276" r:id="rId19"/>
    <p:sldId id="277" r:id="rId20"/>
    <p:sldId id="267" r:id="rId21"/>
    <p:sldId id="367" r:id="rId22"/>
    <p:sldId id="363" r:id="rId23"/>
    <p:sldId id="368" r:id="rId24"/>
    <p:sldId id="317" r:id="rId25"/>
    <p:sldId id="319" r:id="rId26"/>
    <p:sldId id="318" r:id="rId27"/>
    <p:sldId id="321" r:id="rId28"/>
    <p:sldId id="322" r:id="rId29"/>
    <p:sldId id="320" r:id="rId30"/>
    <p:sldId id="323" r:id="rId31"/>
    <p:sldId id="324" r:id="rId32"/>
    <p:sldId id="347" r:id="rId33"/>
    <p:sldId id="269" r:id="rId34"/>
    <p:sldId id="268"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25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C4B98C-9AA8-4842-B6BE-2165AD4D5346}" v="33" dt="2018-10-01T00:52:03.1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89" autoAdjust="0"/>
    <p:restoredTop sz="83248" autoAdjust="0"/>
  </p:normalViewPr>
  <p:slideViewPr>
    <p:cSldViewPr>
      <p:cViewPr>
        <p:scale>
          <a:sx n="88" d="100"/>
          <a:sy n="88" d="100"/>
        </p:scale>
        <p:origin x="1024"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51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m Collins" userId="c30fa3faa5950cb7" providerId="LiveId" clId="{16C4B98C-9AA8-4842-B6BE-2165AD4D5346}"/>
    <pc:docChg chg="custSel modSld">
      <pc:chgData name="Pam Collins" userId="c30fa3faa5950cb7" providerId="LiveId" clId="{16C4B98C-9AA8-4842-B6BE-2165AD4D5346}" dt="2018-10-01T00:52:03.123" v="32" actId="20577"/>
      <pc:docMkLst>
        <pc:docMk/>
      </pc:docMkLst>
      <pc:sldChg chg="modSp">
        <pc:chgData name="Pam Collins" userId="c30fa3faa5950cb7" providerId="LiveId" clId="{16C4B98C-9AA8-4842-B6BE-2165AD4D5346}" dt="2018-10-01T00:52:03.123" v="32" actId="20577"/>
        <pc:sldMkLst>
          <pc:docMk/>
          <pc:sldMk cId="0" sldId="269"/>
        </pc:sldMkLst>
        <pc:spChg chg="mod">
          <ac:chgData name="Pam Collins" userId="c30fa3faa5950cb7" providerId="LiveId" clId="{16C4B98C-9AA8-4842-B6BE-2165AD4D5346}" dt="2018-10-01T00:52:03.123" v="32" actId="20577"/>
          <ac:spMkLst>
            <pc:docMk/>
            <pc:sldMk cId="0" sldId="269"/>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F2D34A-B7C8-4876-B7D6-82F9E6BB859A}"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DD8015A7-9355-4EC4-9996-2D51E85062FC}">
      <dgm:prSet phldrT="[Text]" custT="1"/>
      <dgm:spPr/>
      <dgm:t>
        <a:bodyPr/>
        <a:lstStyle/>
        <a:p>
          <a:r>
            <a:rPr lang="en-US" sz="2400" dirty="0"/>
            <a:t>Assessment</a:t>
          </a:r>
        </a:p>
      </dgm:t>
    </dgm:pt>
    <dgm:pt modelId="{FF2BE747-571A-404B-954D-14DD6B0552EF}" type="parTrans" cxnId="{3638B25A-4BCF-4609-BD14-FB7732D75DD5}">
      <dgm:prSet/>
      <dgm:spPr/>
      <dgm:t>
        <a:bodyPr/>
        <a:lstStyle/>
        <a:p>
          <a:endParaRPr lang="en-US"/>
        </a:p>
      </dgm:t>
    </dgm:pt>
    <dgm:pt modelId="{7D89D980-124A-4382-BD28-F2E84C5DBBE0}" type="sibTrans" cxnId="{3638B25A-4BCF-4609-BD14-FB7732D75DD5}">
      <dgm:prSet/>
      <dgm:spPr/>
      <dgm:t>
        <a:bodyPr/>
        <a:lstStyle/>
        <a:p>
          <a:endParaRPr lang="en-US"/>
        </a:p>
      </dgm:t>
    </dgm:pt>
    <dgm:pt modelId="{FE66610B-CE7F-4D6A-8030-52F7401028C8}">
      <dgm:prSet phldrT="[Text]" custT="1"/>
      <dgm:spPr/>
      <dgm:t>
        <a:bodyPr/>
        <a:lstStyle/>
        <a:p>
          <a:r>
            <a:rPr lang="en-US" sz="2400" dirty="0"/>
            <a:t>Nursing </a:t>
          </a:r>
        </a:p>
        <a:p>
          <a:r>
            <a:rPr lang="en-US" sz="2400" dirty="0"/>
            <a:t>Diagnosis</a:t>
          </a:r>
        </a:p>
      </dgm:t>
    </dgm:pt>
    <dgm:pt modelId="{A61AA7F7-EFA1-4143-90A4-BB98A0444FAD}" type="parTrans" cxnId="{E1BF9C8E-E2E4-482C-9AF0-8CA30A2F9A6F}">
      <dgm:prSet/>
      <dgm:spPr/>
      <dgm:t>
        <a:bodyPr/>
        <a:lstStyle/>
        <a:p>
          <a:endParaRPr lang="en-US"/>
        </a:p>
      </dgm:t>
    </dgm:pt>
    <dgm:pt modelId="{8D3CE041-EC3B-4374-906B-A5B13636FC49}" type="sibTrans" cxnId="{E1BF9C8E-E2E4-482C-9AF0-8CA30A2F9A6F}">
      <dgm:prSet/>
      <dgm:spPr/>
      <dgm:t>
        <a:bodyPr/>
        <a:lstStyle/>
        <a:p>
          <a:endParaRPr lang="en-US"/>
        </a:p>
      </dgm:t>
    </dgm:pt>
    <dgm:pt modelId="{FD88AE66-5F5C-486F-96A1-63E053796073}">
      <dgm:prSet phldrT="[Text]" custT="1"/>
      <dgm:spPr/>
      <dgm:t>
        <a:bodyPr/>
        <a:lstStyle/>
        <a:p>
          <a:r>
            <a:rPr lang="en-US" sz="2400" dirty="0"/>
            <a:t>Outcome Planning</a:t>
          </a:r>
        </a:p>
      </dgm:t>
    </dgm:pt>
    <dgm:pt modelId="{5C169B31-7859-4C25-85EF-372ECD908DC1}" type="parTrans" cxnId="{5D7A87EE-15B8-4253-A1D4-10D97FCA924F}">
      <dgm:prSet/>
      <dgm:spPr/>
      <dgm:t>
        <a:bodyPr/>
        <a:lstStyle/>
        <a:p>
          <a:endParaRPr lang="en-US"/>
        </a:p>
      </dgm:t>
    </dgm:pt>
    <dgm:pt modelId="{84051F4D-3154-471A-8042-3EC695B508E4}" type="sibTrans" cxnId="{5D7A87EE-15B8-4253-A1D4-10D97FCA924F}">
      <dgm:prSet/>
      <dgm:spPr/>
      <dgm:t>
        <a:bodyPr/>
        <a:lstStyle/>
        <a:p>
          <a:endParaRPr lang="en-US"/>
        </a:p>
      </dgm:t>
    </dgm:pt>
    <dgm:pt modelId="{5E6CA434-5CCF-44EE-AC6C-2A077C96245D}">
      <dgm:prSet phldrT="[Text]" custT="1"/>
      <dgm:spPr/>
      <dgm:t>
        <a:bodyPr/>
        <a:lstStyle/>
        <a:p>
          <a:r>
            <a:rPr lang="en-US" sz="2400" dirty="0"/>
            <a:t>Implemen-tation</a:t>
          </a:r>
        </a:p>
      </dgm:t>
    </dgm:pt>
    <dgm:pt modelId="{0676C23C-8F58-42C8-8E09-AA87F109CEA4}" type="parTrans" cxnId="{C93D8E91-7148-43B9-B5A7-4F24048DF733}">
      <dgm:prSet/>
      <dgm:spPr/>
      <dgm:t>
        <a:bodyPr/>
        <a:lstStyle/>
        <a:p>
          <a:endParaRPr lang="en-US"/>
        </a:p>
      </dgm:t>
    </dgm:pt>
    <dgm:pt modelId="{6DE9A43A-9465-400C-8149-81ECB0A70574}" type="sibTrans" cxnId="{C93D8E91-7148-43B9-B5A7-4F24048DF733}">
      <dgm:prSet/>
      <dgm:spPr/>
      <dgm:t>
        <a:bodyPr/>
        <a:lstStyle/>
        <a:p>
          <a:endParaRPr lang="en-US"/>
        </a:p>
      </dgm:t>
    </dgm:pt>
    <dgm:pt modelId="{7D30043C-7A9C-4E69-86ED-5CF9D47EBCD4}">
      <dgm:prSet phldrT="[Text]" custT="1"/>
      <dgm:spPr/>
      <dgm:t>
        <a:bodyPr/>
        <a:lstStyle/>
        <a:p>
          <a:r>
            <a:rPr lang="en-US" sz="2400" dirty="0"/>
            <a:t>Evaluation</a:t>
          </a:r>
        </a:p>
      </dgm:t>
    </dgm:pt>
    <dgm:pt modelId="{03418D0E-A331-4017-BDDF-3957B437DFC7}" type="parTrans" cxnId="{EB8F65FE-1A4F-46C7-BA52-E70B1B4273A7}">
      <dgm:prSet/>
      <dgm:spPr/>
      <dgm:t>
        <a:bodyPr/>
        <a:lstStyle/>
        <a:p>
          <a:endParaRPr lang="en-US"/>
        </a:p>
      </dgm:t>
    </dgm:pt>
    <dgm:pt modelId="{2C78BC3B-D037-4E7E-9A5D-0A4698256035}" type="sibTrans" cxnId="{EB8F65FE-1A4F-46C7-BA52-E70B1B4273A7}">
      <dgm:prSet/>
      <dgm:spPr/>
      <dgm:t>
        <a:bodyPr/>
        <a:lstStyle/>
        <a:p>
          <a:endParaRPr lang="en-US"/>
        </a:p>
      </dgm:t>
    </dgm:pt>
    <dgm:pt modelId="{9CF194B5-6D79-4C63-94AA-5D3246AC998E}" type="pres">
      <dgm:prSet presAssocID="{7EF2D34A-B7C8-4876-B7D6-82F9E6BB859A}" presName="Name0" presStyleCnt="0">
        <dgm:presLayoutVars>
          <dgm:dir/>
          <dgm:resizeHandles val="exact"/>
        </dgm:presLayoutVars>
      </dgm:prSet>
      <dgm:spPr/>
    </dgm:pt>
    <dgm:pt modelId="{57E5DA88-0ED0-4832-8A3C-D77DCA48B8D8}" type="pres">
      <dgm:prSet presAssocID="{7EF2D34A-B7C8-4876-B7D6-82F9E6BB859A}" presName="cycle" presStyleCnt="0"/>
      <dgm:spPr/>
    </dgm:pt>
    <dgm:pt modelId="{71527A42-CACF-4391-BFD3-5CDDF85DA3C6}" type="pres">
      <dgm:prSet presAssocID="{DD8015A7-9355-4EC4-9996-2D51E85062FC}" presName="nodeFirstNode" presStyleLbl="node1" presStyleIdx="0" presStyleCnt="5">
        <dgm:presLayoutVars>
          <dgm:bulletEnabled val="1"/>
        </dgm:presLayoutVars>
      </dgm:prSet>
      <dgm:spPr/>
    </dgm:pt>
    <dgm:pt modelId="{D033A99E-FF4D-4129-AE1A-E7F963713CC2}" type="pres">
      <dgm:prSet presAssocID="{7D89D980-124A-4382-BD28-F2E84C5DBBE0}" presName="sibTransFirstNode" presStyleLbl="bgShp" presStyleIdx="0" presStyleCnt="1"/>
      <dgm:spPr/>
    </dgm:pt>
    <dgm:pt modelId="{203DDA18-E5F4-4CAA-8E7A-C7819F22F8C5}" type="pres">
      <dgm:prSet presAssocID="{FE66610B-CE7F-4D6A-8030-52F7401028C8}" presName="nodeFollowingNodes" presStyleLbl="node1" presStyleIdx="1" presStyleCnt="5">
        <dgm:presLayoutVars>
          <dgm:bulletEnabled val="1"/>
        </dgm:presLayoutVars>
      </dgm:prSet>
      <dgm:spPr/>
    </dgm:pt>
    <dgm:pt modelId="{73FFB37C-EDC6-4B4E-89BE-F42A52884589}" type="pres">
      <dgm:prSet presAssocID="{FD88AE66-5F5C-486F-96A1-63E053796073}" presName="nodeFollowingNodes" presStyleLbl="node1" presStyleIdx="2" presStyleCnt="5">
        <dgm:presLayoutVars>
          <dgm:bulletEnabled val="1"/>
        </dgm:presLayoutVars>
      </dgm:prSet>
      <dgm:spPr/>
    </dgm:pt>
    <dgm:pt modelId="{71D18179-9CB8-4865-9ED6-B01BBD7B925A}" type="pres">
      <dgm:prSet presAssocID="{5E6CA434-5CCF-44EE-AC6C-2A077C96245D}" presName="nodeFollowingNodes" presStyleLbl="node1" presStyleIdx="3" presStyleCnt="5">
        <dgm:presLayoutVars>
          <dgm:bulletEnabled val="1"/>
        </dgm:presLayoutVars>
      </dgm:prSet>
      <dgm:spPr/>
    </dgm:pt>
    <dgm:pt modelId="{206F58F8-1350-4FFA-948B-1648EC1ED33B}" type="pres">
      <dgm:prSet presAssocID="{7D30043C-7A9C-4E69-86ED-5CF9D47EBCD4}" presName="nodeFollowingNodes" presStyleLbl="node1" presStyleIdx="4" presStyleCnt="5">
        <dgm:presLayoutVars>
          <dgm:bulletEnabled val="1"/>
        </dgm:presLayoutVars>
      </dgm:prSet>
      <dgm:spPr/>
    </dgm:pt>
  </dgm:ptLst>
  <dgm:cxnLst>
    <dgm:cxn modelId="{4BF6BE17-B64B-4008-B41C-ABA297261BC0}" type="presOf" srcId="{FD88AE66-5F5C-486F-96A1-63E053796073}" destId="{73FFB37C-EDC6-4B4E-89BE-F42A52884589}" srcOrd="0" destOrd="0" presId="urn:microsoft.com/office/officeart/2005/8/layout/cycle3"/>
    <dgm:cxn modelId="{9E22713C-5183-43E2-ABBA-C5294562443B}" type="presOf" srcId="{7EF2D34A-B7C8-4876-B7D6-82F9E6BB859A}" destId="{9CF194B5-6D79-4C63-94AA-5D3246AC998E}" srcOrd="0" destOrd="0" presId="urn:microsoft.com/office/officeart/2005/8/layout/cycle3"/>
    <dgm:cxn modelId="{F0EBA143-C8BB-410D-B422-C61604120B09}" type="presOf" srcId="{5E6CA434-5CCF-44EE-AC6C-2A077C96245D}" destId="{71D18179-9CB8-4865-9ED6-B01BBD7B925A}" srcOrd="0" destOrd="0" presId="urn:microsoft.com/office/officeart/2005/8/layout/cycle3"/>
    <dgm:cxn modelId="{3638B25A-4BCF-4609-BD14-FB7732D75DD5}" srcId="{7EF2D34A-B7C8-4876-B7D6-82F9E6BB859A}" destId="{DD8015A7-9355-4EC4-9996-2D51E85062FC}" srcOrd="0" destOrd="0" parTransId="{FF2BE747-571A-404B-954D-14DD6B0552EF}" sibTransId="{7D89D980-124A-4382-BD28-F2E84C5DBBE0}"/>
    <dgm:cxn modelId="{AFF3298C-D9A2-4462-BC20-47A5E7B6F9B9}" type="presOf" srcId="{DD8015A7-9355-4EC4-9996-2D51E85062FC}" destId="{71527A42-CACF-4391-BFD3-5CDDF85DA3C6}" srcOrd="0" destOrd="0" presId="urn:microsoft.com/office/officeart/2005/8/layout/cycle3"/>
    <dgm:cxn modelId="{E1BF9C8E-E2E4-482C-9AF0-8CA30A2F9A6F}" srcId="{7EF2D34A-B7C8-4876-B7D6-82F9E6BB859A}" destId="{FE66610B-CE7F-4D6A-8030-52F7401028C8}" srcOrd="1" destOrd="0" parTransId="{A61AA7F7-EFA1-4143-90A4-BB98A0444FAD}" sibTransId="{8D3CE041-EC3B-4374-906B-A5B13636FC49}"/>
    <dgm:cxn modelId="{C93D8E91-7148-43B9-B5A7-4F24048DF733}" srcId="{7EF2D34A-B7C8-4876-B7D6-82F9E6BB859A}" destId="{5E6CA434-5CCF-44EE-AC6C-2A077C96245D}" srcOrd="3" destOrd="0" parTransId="{0676C23C-8F58-42C8-8E09-AA87F109CEA4}" sibTransId="{6DE9A43A-9465-400C-8149-81ECB0A70574}"/>
    <dgm:cxn modelId="{6B8548AC-4632-42F0-B420-BA2EFA7900E5}" type="presOf" srcId="{7D89D980-124A-4382-BD28-F2E84C5DBBE0}" destId="{D033A99E-FF4D-4129-AE1A-E7F963713CC2}" srcOrd="0" destOrd="0" presId="urn:microsoft.com/office/officeart/2005/8/layout/cycle3"/>
    <dgm:cxn modelId="{9239DED1-7A75-49F9-9E40-5C00D1E82845}" type="presOf" srcId="{7D30043C-7A9C-4E69-86ED-5CF9D47EBCD4}" destId="{206F58F8-1350-4FFA-948B-1648EC1ED33B}" srcOrd="0" destOrd="0" presId="urn:microsoft.com/office/officeart/2005/8/layout/cycle3"/>
    <dgm:cxn modelId="{38F49AD5-6C5D-4244-81C3-858BB996AAFD}" type="presOf" srcId="{FE66610B-CE7F-4D6A-8030-52F7401028C8}" destId="{203DDA18-E5F4-4CAA-8E7A-C7819F22F8C5}" srcOrd="0" destOrd="0" presId="urn:microsoft.com/office/officeart/2005/8/layout/cycle3"/>
    <dgm:cxn modelId="{5D7A87EE-15B8-4253-A1D4-10D97FCA924F}" srcId="{7EF2D34A-B7C8-4876-B7D6-82F9E6BB859A}" destId="{FD88AE66-5F5C-486F-96A1-63E053796073}" srcOrd="2" destOrd="0" parTransId="{5C169B31-7859-4C25-85EF-372ECD908DC1}" sibTransId="{84051F4D-3154-471A-8042-3EC695B508E4}"/>
    <dgm:cxn modelId="{EB8F65FE-1A4F-46C7-BA52-E70B1B4273A7}" srcId="{7EF2D34A-B7C8-4876-B7D6-82F9E6BB859A}" destId="{7D30043C-7A9C-4E69-86ED-5CF9D47EBCD4}" srcOrd="4" destOrd="0" parTransId="{03418D0E-A331-4017-BDDF-3957B437DFC7}" sibTransId="{2C78BC3B-D037-4E7E-9A5D-0A4698256035}"/>
    <dgm:cxn modelId="{EC429EA7-EE12-4B91-A25C-C04FD6F76E66}" type="presParOf" srcId="{9CF194B5-6D79-4C63-94AA-5D3246AC998E}" destId="{57E5DA88-0ED0-4832-8A3C-D77DCA48B8D8}" srcOrd="0" destOrd="0" presId="urn:microsoft.com/office/officeart/2005/8/layout/cycle3"/>
    <dgm:cxn modelId="{A51685FC-D430-4E5E-9EFF-1B6584696CE5}" type="presParOf" srcId="{57E5DA88-0ED0-4832-8A3C-D77DCA48B8D8}" destId="{71527A42-CACF-4391-BFD3-5CDDF85DA3C6}" srcOrd="0" destOrd="0" presId="urn:microsoft.com/office/officeart/2005/8/layout/cycle3"/>
    <dgm:cxn modelId="{CAC53F56-E0CE-49EB-9762-E3A4ACB107A3}" type="presParOf" srcId="{57E5DA88-0ED0-4832-8A3C-D77DCA48B8D8}" destId="{D033A99E-FF4D-4129-AE1A-E7F963713CC2}" srcOrd="1" destOrd="0" presId="urn:microsoft.com/office/officeart/2005/8/layout/cycle3"/>
    <dgm:cxn modelId="{6AE1E2DF-25D8-4B11-B8A2-124D8BC74BB5}" type="presParOf" srcId="{57E5DA88-0ED0-4832-8A3C-D77DCA48B8D8}" destId="{203DDA18-E5F4-4CAA-8E7A-C7819F22F8C5}" srcOrd="2" destOrd="0" presId="urn:microsoft.com/office/officeart/2005/8/layout/cycle3"/>
    <dgm:cxn modelId="{E966F04D-7795-4DE6-9571-D4BC4BC49063}" type="presParOf" srcId="{57E5DA88-0ED0-4832-8A3C-D77DCA48B8D8}" destId="{73FFB37C-EDC6-4B4E-89BE-F42A52884589}" srcOrd="3" destOrd="0" presId="urn:microsoft.com/office/officeart/2005/8/layout/cycle3"/>
    <dgm:cxn modelId="{4050D57A-8837-47B6-8841-034C7D2E7A52}" type="presParOf" srcId="{57E5DA88-0ED0-4832-8A3C-D77DCA48B8D8}" destId="{71D18179-9CB8-4865-9ED6-B01BBD7B925A}" srcOrd="4" destOrd="0" presId="urn:microsoft.com/office/officeart/2005/8/layout/cycle3"/>
    <dgm:cxn modelId="{D54CA890-A05F-4F6B-B688-2441ECA81563}" type="presParOf" srcId="{57E5DA88-0ED0-4832-8A3C-D77DCA48B8D8}" destId="{206F58F8-1350-4FFA-948B-1648EC1ED33B}"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33A99E-FF4D-4129-AE1A-E7F963713CC2}">
      <dsp:nvSpPr>
        <dsp:cNvPr id="0" name=""/>
        <dsp:cNvSpPr/>
      </dsp:nvSpPr>
      <dsp:spPr>
        <a:xfrm>
          <a:off x="1020730" y="-22083"/>
          <a:ext cx="4054539" cy="4054539"/>
        </a:xfrm>
        <a:prstGeom prst="circularArrow">
          <a:avLst>
            <a:gd name="adj1" fmla="val 5544"/>
            <a:gd name="adj2" fmla="val 330680"/>
            <a:gd name="adj3" fmla="val 13815233"/>
            <a:gd name="adj4" fmla="val 17362087"/>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527A42-CACF-4391-BFD3-5CDDF85DA3C6}">
      <dsp:nvSpPr>
        <dsp:cNvPr id="0" name=""/>
        <dsp:cNvSpPr/>
      </dsp:nvSpPr>
      <dsp:spPr>
        <a:xfrm>
          <a:off x="2114847" y="1515"/>
          <a:ext cx="1866304" cy="9331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Assessment</a:t>
          </a:r>
        </a:p>
      </dsp:txBody>
      <dsp:txXfrm>
        <a:off x="2160400" y="47068"/>
        <a:ext cx="1775198" cy="842046"/>
      </dsp:txXfrm>
    </dsp:sp>
    <dsp:sp modelId="{203DDA18-E5F4-4CAA-8E7A-C7819F22F8C5}">
      <dsp:nvSpPr>
        <dsp:cNvPr id="0" name=""/>
        <dsp:cNvSpPr/>
      </dsp:nvSpPr>
      <dsp:spPr>
        <a:xfrm>
          <a:off x="3759238" y="1196235"/>
          <a:ext cx="1866304" cy="9331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Nursing </a:t>
          </a:r>
        </a:p>
        <a:p>
          <a:pPr marL="0" lvl="0" indent="0" algn="ctr" defTabSz="1066800">
            <a:lnSpc>
              <a:spcPct val="90000"/>
            </a:lnSpc>
            <a:spcBef>
              <a:spcPct val="0"/>
            </a:spcBef>
            <a:spcAft>
              <a:spcPct val="35000"/>
            </a:spcAft>
            <a:buNone/>
          </a:pPr>
          <a:r>
            <a:rPr lang="en-US" sz="2400" kern="1200" dirty="0"/>
            <a:t>Diagnosis</a:t>
          </a:r>
        </a:p>
      </dsp:txBody>
      <dsp:txXfrm>
        <a:off x="3804791" y="1241788"/>
        <a:ext cx="1775198" cy="842046"/>
      </dsp:txXfrm>
    </dsp:sp>
    <dsp:sp modelId="{73FFB37C-EDC6-4B4E-89BE-F42A52884589}">
      <dsp:nvSpPr>
        <dsp:cNvPr id="0" name=""/>
        <dsp:cNvSpPr/>
      </dsp:nvSpPr>
      <dsp:spPr>
        <a:xfrm>
          <a:off x="3131137" y="3129332"/>
          <a:ext cx="1866304" cy="9331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Outcome Planning</a:t>
          </a:r>
        </a:p>
      </dsp:txBody>
      <dsp:txXfrm>
        <a:off x="3176690" y="3174885"/>
        <a:ext cx="1775198" cy="842046"/>
      </dsp:txXfrm>
    </dsp:sp>
    <dsp:sp modelId="{71D18179-9CB8-4865-9ED6-B01BBD7B925A}">
      <dsp:nvSpPr>
        <dsp:cNvPr id="0" name=""/>
        <dsp:cNvSpPr/>
      </dsp:nvSpPr>
      <dsp:spPr>
        <a:xfrm>
          <a:off x="1098558" y="3129332"/>
          <a:ext cx="1866304" cy="9331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Implemen-tation</a:t>
          </a:r>
        </a:p>
      </dsp:txBody>
      <dsp:txXfrm>
        <a:off x="1144111" y="3174885"/>
        <a:ext cx="1775198" cy="842046"/>
      </dsp:txXfrm>
    </dsp:sp>
    <dsp:sp modelId="{206F58F8-1350-4FFA-948B-1648EC1ED33B}">
      <dsp:nvSpPr>
        <dsp:cNvPr id="0" name=""/>
        <dsp:cNvSpPr/>
      </dsp:nvSpPr>
      <dsp:spPr>
        <a:xfrm>
          <a:off x="470456" y="1196235"/>
          <a:ext cx="1866304" cy="9331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Evaluation</a:t>
          </a:r>
        </a:p>
      </dsp:txBody>
      <dsp:txXfrm>
        <a:off x="516009" y="1241788"/>
        <a:ext cx="1775198" cy="842046"/>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11E1D8-D67A-4217-B700-6C15B6E155C6}" type="datetimeFigureOut">
              <a:rPr lang="en-US" smtClean="0"/>
              <a:pPr/>
              <a:t>9/30/2018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22C843-0D7A-4971-8899-E51115D6348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447AEE61-32A0-47DC-B95A-15AE52AA3C3F}" type="slidenum">
              <a:rPr lang="en-US"/>
              <a:pPr/>
              <a:t>5</a:t>
            </a:fld>
            <a:endParaRPr lang="en-US" dirty="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808231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A30838-CB3B-4117-A5A9-D78F17CF4312}" type="slidenum">
              <a:rPr lang="en-US" smtClean="0"/>
              <a:t>28</a:t>
            </a:fld>
            <a:endParaRPr lang="en-US" dirty="0"/>
          </a:p>
        </p:txBody>
      </p:sp>
    </p:spTree>
    <p:extLst>
      <p:ext uri="{BB962C8B-B14F-4D97-AF65-F5344CB8AC3E}">
        <p14:creationId xmlns:p14="http://schemas.microsoft.com/office/powerpoint/2010/main" val="2402628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A30838-CB3B-4117-A5A9-D78F17CF4312}" type="slidenum">
              <a:rPr lang="en-US" smtClean="0"/>
              <a:t>29</a:t>
            </a:fld>
            <a:endParaRPr lang="en-US" dirty="0"/>
          </a:p>
        </p:txBody>
      </p:sp>
    </p:spTree>
    <p:extLst>
      <p:ext uri="{BB962C8B-B14F-4D97-AF65-F5344CB8AC3E}">
        <p14:creationId xmlns:p14="http://schemas.microsoft.com/office/powerpoint/2010/main" val="3789645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A30838-CB3B-4117-A5A9-D78F17CF4312}" type="slidenum">
              <a:rPr lang="en-US" smtClean="0"/>
              <a:t>30</a:t>
            </a:fld>
            <a:endParaRPr lang="en-US" dirty="0"/>
          </a:p>
        </p:txBody>
      </p:sp>
    </p:spTree>
    <p:extLst>
      <p:ext uri="{BB962C8B-B14F-4D97-AF65-F5344CB8AC3E}">
        <p14:creationId xmlns:p14="http://schemas.microsoft.com/office/powerpoint/2010/main" val="4167507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A30838-CB3B-4117-A5A9-D78F17CF4312}" type="slidenum">
              <a:rPr lang="en-US" smtClean="0"/>
              <a:t>31</a:t>
            </a:fld>
            <a:endParaRPr lang="en-US" dirty="0"/>
          </a:p>
        </p:txBody>
      </p:sp>
    </p:spTree>
    <p:extLst>
      <p:ext uri="{BB962C8B-B14F-4D97-AF65-F5344CB8AC3E}">
        <p14:creationId xmlns:p14="http://schemas.microsoft.com/office/powerpoint/2010/main" val="219053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BD24F3C2-9959-4C29-B7FA-EE804D8999E0}" type="slidenum">
              <a:rPr lang="en-US" smtClean="0"/>
              <a:pPr/>
              <a:t>9</a:t>
            </a:fld>
            <a:endParaRPr lang="en-US" dirty="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dirty="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22C843-0D7A-4971-8899-E51115D6348E}" type="slidenum">
              <a:rPr lang="en-US" smtClean="0"/>
              <a:pPr/>
              <a:t>16</a:t>
            </a:fld>
            <a:endParaRPr lang="en-US" dirty="0"/>
          </a:p>
        </p:txBody>
      </p:sp>
    </p:spTree>
    <p:extLst>
      <p:ext uri="{BB962C8B-B14F-4D97-AF65-F5344CB8AC3E}">
        <p14:creationId xmlns:p14="http://schemas.microsoft.com/office/powerpoint/2010/main" val="457831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22C843-0D7A-4971-8899-E51115D6348E}" type="slidenum">
              <a:rPr lang="en-US" smtClean="0"/>
              <a:pPr/>
              <a:t>19</a:t>
            </a:fld>
            <a:endParaRPr lang="en-US" dirty="0"/>
          </a:p>
        </p:txBody>
      </p:sp>
    </p:spTree>
    <p:extLst>
      <p:ext uri="{BB962C8B-B14F-4D97-AF65-F5344CB8AC3E}">
        <p14:creationId xmlns:p14="http://schemas.microsoft.com/office/powerpoint/2010/main" val="2748631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A30838-CB3B-4117-A5A9-D78F17CF4312}" type="slidenum">
              <a:rPr lang="en-US" smtClean="0"/>
              <a:t>22</a:t>
            </a:fld>
            <a:endParaRPr lang="en-US" dirty="0"/>
          </a:p>
        </p:txBody>
      </p:sp>
    </p:spTree>
    <p:extLst>
      <p:ext uri="{BB962C8B-B14F-4D97-AF65-F5344CB8AC3E}">
        <p14:creationId xmlns:p14="http://schemas.microsoft.com/office/powerpoint/2010/main" val="767122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A30838-CB3B-4117-A5A9-D78F17CF4312}" type="slidenum">
              <a:rPr lang="en-US" smtClean="0"/>
              <a:t>24</a:t>
            </a:fld>
            <a:endParaRPr lang="en-US" dirty="0"/>
          </a:p>
        </p:txBody>
      </p:sp>
    </p:spTree>
    <p:extLst>
      <p:ext uri="{BB962C8B-B14F-4D97-AF65-F5344CB8AC3E}">
        <p14:creationId xmlns:p14="http://schemas.microsoft.com/office/powerpoint/2010/main" val="3918179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A30838-CB3B-4117-A5A9-D78F17CF4312}" type="slidenum">
              <a:rPr lang="en-US" smtClean="0"/>
              <a:t>25</a:t>
            </a:fld>
            <a:endParaRPr lang="en-US" dirty="0"/>
          </a:p>
        </p:txBody>
      </p:sp>
    </p:spTree>
    <p:extLst>
      <p:ext uri="{BB962C8B-B14F-4D97-AF65-F5344CB8AC3E}">
        <p14:creationId xmlns:p14="http://schemas.microsoft.com/office/powerpoint/2010/main" val="3618218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A30838-CB3B-4117-A5A9-D78F17CF4312}" type="slidenum">
              <a:rPr lang="en-US" smtClean="0"/>
              <a:t>26</a:t>
            </a:fld>
            <a:endParaRPr lang="en-US" dirty="0"/>
          </a:p>
        </p:txBody>
      </p:sp>
    </p:spTree>
    <p:extLst>
      <p:ext uri="{BB962C8B-B14F-4D97-AF65-F5344CB8AC3E}">
        <p14:creationId xmlns:p14="http://schemas.microsoft.com/office/powerpoint/2010/main" val="2327660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A30838-CB3B-4117-A5A9-D78F17CF4312}" type="slidenum">
              <a:rPr lang="en-US" smtClean="0"/>
              <a:t>27</a:t>
            </a:fld>
            <a:endParaRPr lang="en-US" dirty="0"/>
          </a:p>
        </p:txBody>
      </p:sp>
    </p:spTree>
    <p:extLst>
      <p:ext uri="{BB962C8B-B14F-4D97-AF65-F5344CB8AC3E}">
        <p14:creationId xmlns:p14="http://schemas.microsoft.com/office/powerpoint/2010/main" val="2749864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66C00D-0864-4DBE-8496-A457FAD7CAC9}" type="datetimeFigureOut">
              <a:rPr lang="en-US" smtClean="0"/>
              <a:pPr/>
              <a:t>9/30/2018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64111A-A41A-418A-B442-D6397D3E92B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66C00D-0864-4DBE-8496-A457FAD7CAC9}" type="datetimeFigureOut">
              <a:rPr lang="en-US" smtClean="0"/>
              <a:pPr/>
              <a:t>9/30/2018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64111A-A41A-418A-B442-D6397D3E92B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66C00D-0864-4DBE-8496-A457FAD7CAC9}" type="datetimeFigureOut">
              <a:rPr lang="en-US" smtClean="0"/>
              <a:pPr/>
              <a:t>9/30/2018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64111A-A41A-418A-B442-D6397D3E92B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66C00D-0864-4DBE-8496-A457FAD7CAC9}" type="datetimeFigureOut">
              <a:rPr lang="en-US" smtClean="0"/>
              <a:pPr/>
              <a:t>9/30/2018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64111A-A41A-418A-B442-D6397D3E92B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66C00D-0864-4DBE-8496-A457FAD7CAC9}" type="datetimeFigureOut">
              <a:rPr lang="en-US" smtClean="0"/>
              <a:pPr/>
              <a:t>9/30/2018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64111A-A41A-418A-B442-D6397D3E92B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866C00D-0864-4DBE-8496-A457FAD7CAC9}" type="datetimeFigureOut">
              <a:rPr lang="en-US" smtClean="0"/>
              <a:pPr/>
              <a:t>9/30/2018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B64111A-A41A-418A-B442-D6397D3E92B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66C00D-0864-4DBE-8496-A457FAD7CAC9}" type="datetimeFigureOut">
              <a:rPr lang="en-US" smtClean="0"/>
              <a:pPr/>
              <a:t>9/30/2018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B64111A-A41A-418A-B442-D6397D3E92B0}"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66C00D-0864-4DBE-8496-A457FAD7CAC9}" type="datetimeFigureOut">
              <a:rPr lang="en-US" smtClean="0"/>
              <a:pPr/>
              <a:t>9/30/2018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B64111A-A41A-418A-B442-D6397D3E92B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66C00D-0864-4DBE-8496-A457FAD7CAC9}" type="datetimeFigureOut">
              <a:rPr lang="en-US" smtClean="0"/>
              <a:pPr/>
              <a:t>9/30/2018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B64111A-A41A-418A-B442-D6397D3E92B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66C00D-0864-4DBE-8496-A457FAD7CAC9}" type="datetimeFigureOut">
              <a:rPr lang="en-US" smtClean="0"/>
              <a:pPr/>
              <a:t>9/30/2018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B64111A-A41A-418A-B442-D6397D3E92B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66C00D-0864-4DBE-8496-A457FAD7CAC9}" type="datetimeFigureOut">
              <a:rPr lang="en-US" smtClean="0"/>
              <a:pPr/>
              <a:t>9/30/2018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B64111A-A41A-418A-B442-D6397D3E92B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66C00D-0864-4DBE-8496-A457FAD7CAC9}" type="datetimeFigureOut">
              <a:rPr lang="en-US" smtClean="0"/>
              <a:pPr/>
              <a:t>9/30/2018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64111A-A41A-418A-B442-D6397D3E92B0}"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7/06/relationships/model3d" Target="../media/model3d1.glb"/><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microsoft.com/office/2017/06/relationships/model3d" Target="../media/model3d1.glb"/><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7/06/relationships/model3d" Target="../media/model3d1.glb"/><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7/06/relationships/model3d" Target="../media/model3d1.glb"/><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17/06/relationships/model3d" Target="../media/model3d1.glb"/><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7/06/relationships/model3d" Target="../media/model3d1.glb"/><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7/06/relationships/model3d" Target="../media/model3d1.glb"/><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17/06/relationships/model3d" Target="../media/model3d1.glb"/><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7/06/relationships/model3d" Target="../media/model3d1.glb"/><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7/06/relationships/model3d" Target="../media/model3d1.glb"/><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microsoft.com/office/2017/06/relationships/model3d" Target="../media/model3d1.glb"/><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2" Type="http://schemas.openxmlformats.org/officeDocument/2006/relationships/hyperlink" Target="https://www.llr.sc.gov/pol/nursin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www.scstatehouse.gov/coderegs/c091.php" TargetMode="External"/><Relationship Id="rId13" Type="http://schemas.openxmlformats.org/officeDocument/2006/relationships/image" Target="../media/image2.png"/><Relationship Id="rId3" Type="http://schemas.openxmlformats.org/officeDocument/2006/relationships/hyperlink" Target="http://www.llr.state.sc.us/POL/Nursing/index.asp?file=AdvisoryOp/advisoryop.htm" TargetMode="External"/><Relationship Id="rId7" Type="http://schemas.openxmlformats.org/officeDocument/2006/relationships/hyperlink" Target="http://www.scstatehouse.gov/code/t40c033.php" TargetMode="External"/><Relationship Id="rId12" Type="http://schemas.microsoft.com/office/2017/06/relationships/model3d" Target="../media/model3d1.glb"/><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hyperlink" Target="http://www.llr.state.sc.us/POL/Nursing/index.asp?file=RestrictiononLic.htm" TargetMode="External"/><Relationship Id="rId11" Type="http://schemas.openxmlformats.org/officeDocument/2006/relationships/hyperlink" Target="http://www.llr.state.sc.us/POL/Nursing/forms/Nursing%20Scope%20of%20Practice%20Opinion%20Request%20Form.pdf" TargetMode="External"/><Relationship Id="rId5" Type="http://schemas.openxmlformats.org/officeDocument/2006/relationships/hyperlink" Target="http://www.nursingworld.org/MainMenuCategories/EthicsStandards/CodeofEthicsforNurses/Code-of-Ethics.aspx" TargetMode="External"/><Relationship Id="rId10" Type="http://schemas.openxmlformats.org/officeDocument/2006/relationships/hyperlink" Target="http://www.llr.state.sc.us/pol/nursing/PStatements/PainManagement.pdf" TargetMode="External"/><Relationship Id="rId4" Type="http://schemas.openxmlformats.org/officeDocument/2006/relationships/hyperlink" Target="http://www.llr.state.sc.us/POL/Nursing/index.asp?file=AdvisoryOp/advisorysup.htm" TargetMode="External"/><Relationship Id="rId9" Type="http://schemas.openxmlformats.org/officeDocument/2006/relationships/hyperlink" Target="http://www.llr.state.sc.us/POL/Nursing/index.asp?file=positionstatements.htm" TargetMode="External"/></Relationships>
</file>

<file path=ppt/slides/_rels/slide25.xml.rels><?xml version="1.0" encoding="UTF-8" standalone="yes"?>
<Relationships xmlns="http://schemas.openxmlformats.org/package/2006/relationships"><Relationship Id="rId3" Type="http://schemas.microsoft.com/office/2017/06/relationships/model3d" Target="../media/model3d1.glb"/><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8" Type="http://schemas.openxmlformats.org/officeDocument/2006/relationships/hyperlink" Target="http://www.llr.state.sc.us/pol/nursing/PStatements/patientabandonment.pdf" TargetMode="External"/><Relationship Id="rId13" Type="http://schemas.openxmlformats.org/officeDocument/2006/relationships/hyperlink" Target="http://www.llr.state.sc.us/POL/Nursing/PStatements/Simulation.pdf" TargetMode="External"/><Relationship Id="rId3" Type="http://schemas.openxmlformats.org/officeDocument/2006/relationships/hyperlink" Target="http://www.llr.state.sc.us/pol/nursing/PStatements/ageparameters.pdf" TargetMode="External"/><Relationship Id="rId7" Type="http://schemas.openxmlformats.org/officeDocument/2006/relationships/hyperlink" Target="http://www.llr.state.sc.us/POL/Nursing/PStatements/PainManagement.pdf" TargetMode="External"/><Relationship Id="rId12" Type="http://schemas.openxmlformats.org/officeDocument/2006/relationships/hyperlink" Target="http://www.llr.state.sc.us/POL/Nursing/PStatements/ScopeofPracticeDecisionTreeApproved072910.pdf" TargetMode="External"/><Relationship Id="rId17" Type="http://schemas.openxmlformats.org/officeDocument/2006/relationships/image" Target="../media/image2.png"/><Relationship Id="rId2" Type="http://schemas.openxmlformats.org/officeDocument/2006/relationships/notesSlide" Target="../notesSlides/notesSlide8.xml"/><Relationship Id="rId16" Type="http://schemas.microsoft.com/office/2017/06/relationships/model3d" Target="../media/model3d1.glb"/><Relationship Id="rId1" Type="http://schemas.openxmlformats.org/officeDocument/2006/relationships/slideLayout" Target="../slideLayouts/slideLayout6.xml"/><Relationship Id="rId6" Type="http://schemas.openxmlformats.org/officeDocument/2006/relationships/hyperlink" Target="http://www.llr.state.sc.us/POL/Nursing/PStatements/DelegationPositionStatementApproved072910.pdf" TargetMode="External"/><Relationship Id="rId11" Type="http://schemas.openxmlformats.org/officeDocument/2006/relationships/hyperlink" Target="http://www.llr.state.sc.us/pol/nursing/PStatements/APRNRxprescriptions.pdf" TargetMode="External"/><Relationship Id="rId5" Type="http://schemas.openxmlformats.org/officeDocument/2006/relationships/hyperlink" Target="http://www.llr.state.sc.us/nursingworld.org/MainMenuCategories/ThePracticeofProfessionalNursing/EthicsStandards/CodeofEthics.aspx" TargetMode="External"/><Relationship Id="rId15" Type="http://schemas.openxmlformats.org/officeDocument/2006/relationships/hyperlink" Target="http://www.llr.state.sc.us/pol/nursing/PStatements/aprnsauthority.pdf" TargetMode="External"/><Relationship Id="rId10" Type="http://schemas.openxmlformats.org/officeDocument/2006/relationships/hyperlink" Target="http://www.llr.state.sc.us/pol/nursing/PStatements/schoolsetting.pdf" TargetMode="External"/><Relationship Id="rId4" Type="http://schemas.openxmlformats.org/officeDocument/2006/relationships/hyperlink" Target="http://www.llr.state.sc.us/pol/nursing/PStatements/asstwithmeds.pdf" TargetMode="External"/><Relationship Id="rId9" Type="http://schemas.openxmlformats.org/officeDocument/2006/relationships/hyperlink" Target="http://www.llr.state.sc.us/pol/nursing/PStatements/Pharmed070103.pdf" TargetMode="External"/><Relationship Id="rId14" Type="http://schemas.openxmlformats.org/officeDocument/2006/relationships/hyperlink" Target="http://www.llr.state.sc.us/pol/nursing/PStatements/rolernconsedation.pdf" TargetMode="External"/></Relationships>
</file>

<file path=ppt/slides/_rels/slide27.xml.rels><?xml version="1.0" encoding="UTF-8" standalone="yes"?>
<Relationships xmlns="http://schemas.openxmlformats.org/package/2006/relationships"><Relationship Id="rId3" Type="http://schemas.microsoft.com/office/2017/06/relationships/model3d" Target="../media/model3d1.glb"/><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microsoft.com/office/2017/06/relationships/model3d" Target="../media/model3d1.glb"/><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microsoft.com/office/2017/06/relationships/model3d" Target="../media/model3d1.glb"/><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7/06/relationships/model3d" Target="../media/model3d1.glb"/><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17/06/relationships/model3d" Target="../media/model3d1.glb"/><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7/06/relationships/model3d" Target="../media/model3d1.glb"/><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microsoft.com/office/2017/06/relationships/model3d" Target="../media/model3d1.glb"/><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2" Type="http://schemas.openxmlformats.org/officeDocument/2006/relationships/hyperlink" Target="mailto:pcollins@consultationoncall.com"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7/06/relationships/model3d" Target="../media/model3d1.glb"/><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17/06/relationships/model3d" Target="../media/model3d1.glb"/><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7/06/relationships/model3d" Target="../media/model3d1.glb"/><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7/06/relationships/model3d" Target="../media/model3d1.glb"/><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7/06/relationships/model3d" Target="../media/model3d1.glb"/><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17/06/relationships/model3d" Target="../media/model3d1.glb"/><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Pam Collins\Temporary Internet Files\Content.IE5\IF2Z0PID\MCj03613080000[1].wmf"/>
          <p:cNvPicPr>
            <a:picLocks noChangeAspect="1" noChangeArrowheads="1"/>
          </p:cNvPicPr>
          <p:nvPr/>
        </p:nvPicPr>
        <p:blipFill>
          <a:blip r:embed="rId2"/>
          <a:srcRect/>
          <a:stretch>
            <a:fillRect/>
          </a:stretch>
        </p:blipFill>
        <p:spPr bwMode="auto">
          <a:xfrm>
            <a:off x="2812623" y="3054445"/>
            <a:ext cx="3505200" cy="2396268"/>
          </a:xfrm>
          <a:prstGeom prst="rect">
            <a:avLst/>
          </a:prstGeom>
          <a:noFill/>
        </p:spPr>
      </p:pic>
      <p:sp>
        <p:nvSpPr>
          <p:cNvPr id="2" name="Title 1"/>
          <p:cNvSpPr>
            <a:spLocks noGrp="1"/>
          </p:cNvSpPr>
          <p:nvPr>
            <p:ph type="ctrTitle"/>
          </p:nvPr>
        </p:nvSpPr>
        <p:spPr>
          <a:xfrm>
            <a:off x="679023" y="634334"/>
            <a:ext cx="7772400" cy="1470025"/>
          </a:xfrm>
        </p:spPr>
        <p:txBody>
          <a:bodyPr>
            <a:normAutofit fontScale="90000"/>
          </a:bodyPr>
          <a:lstStyle/>
          <a:p>
            <a:r>
              <a:rPr lang="en-US" dirty="0"/>
              <a:t>Legal Aspects of Nursing Practice and Documentation for                  Peri-Anesthesia Nursing</a:t>
            </a:r>
          </a:p>
        </p:txBody>
      </p:sp>
      <p:sp>
        <p:nvSpPr>
          <p:cNvPr id="4" name="TextBox 3"/>
          <p:cNvSpPr txBox="1"/>
          <p:nvPr/>
        </p:nvSpPr>
        <p:spPr>
          <a:xfrm>
            <a:off x="2400300" y="6400800"/>
            <a:ext cx="4343400" cy="369332"/>
          </a:xfrm>
          <a:prstGeom prst="rect">
            <a:avLst/>
          </a:prstGeom>
          <a:noFill/>
        </p:spPr>
        <p:txBody>
          <a:bodyPr wrap="square" rtlCol="0">
            <a:spAutoFit/>
          </a:bodyPr>
          <a:lstStyle/>
          <a:p>
            <a:pPr algn="ctr"/>
            <a:r>
              <a:rPr lang="en-US" dirty="0"/>
              <a:t>Consultation On-Call, LLC © 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02066"/>
            <a:ext cx="8229600" cy="1143000"/>
          </a:xfrm>
        </p:spPr>
        <p:txBody>
          <a:bodyPr/>
          <a:lstStyle/>
          <a:p>
            <a:r>
              <a:rPr lang="en-US" dirty="0"/>
              <a:t>Nursing Documentation</a:t>
            </a:r>
          </a:p>
        </p:txBody>
      </p:sp>
      <p:sp>
        <p:nvSpPr>
          <p:cNvPr id="13315" name="Rectangle 3"/>
          <p:cNvSpPr>
            <a:spLocks noGrp="1" noChangeArrowheads="1"/>
          </p:cNvSpPr>
          <p:nvPr>
            <p:ph idx="1"/>
          </p:nvPr>
        </p:nvSpPr>
        <p:spPr>
          <a:xfrm>
            <a:off x="575129" y="1905000"/>
            <a:ext cx="7772400" cy="4114800"/>
          </a:xfrm>
        </p:spPr>
        <p:txBody>
          <a:bodyPr/>
          <a:lstStyle/>
          <a:p>
            <a:endParaRPr lang="en-US" dirty="0"/>
          </a:p>
          <a:p>
            <a:r>
              <a:rPr lang="en-US" dirty="0"/>
              <a:t>Nursing Documentation- written account by nurses involving a patient</a:t>
            </a:r>
            <a:r>
              <a:rPr lang="en-US" dirty="0">
                <a:latin typeface="Times New Roman" pitchFamily="18" charset="0"/>
              </a:rPr>
              <a:t>’</a:t>
            </a:r>
            <a:r>
              <a:rPr lang="en-US" dirty="0"/>
              <a:t>s health status, nursing care/actions and patient response.</a:t>
            </a:r>
          </a:p>
        </p:txBody>
      </p:sp>
      <mc:AlternateContent xmlns:mc="http://schemas.openxmlformats.org/markup-compatibility/2006">
        <mc:Choice xmlns:am3d="http://schemas.microsoft.com/office/drawing/2017/model3d" Requires="am3d">
          <p:graphicFrame>
            <p:nvGraphicFramePr>
              <p:cNvPr id="5" name="3D Model 4" descr="Scales Gold">
                <a:extLst>
                  <a:ext uri="{FF2B5EF4-FFF2-40B4-BE49-F238E27FC236}">
                    <a16:creationId xmlns:a16="http://schemas.microsoft.com/office/drawing/2014/main" id="{2321D19C-BA64-4BAD-A502-040BF9A57414}"/>
                  </a:ext>
                </a:extLst>
              </p:cNvPr>
              <p:cNvGraphicFramePr>
                <a:graphicFrameLocks noChangeAspect="1"/>
              </p:cNvGraphicFramePr>
              <p:nvPr>
                <p:extLst>
                  <p:ext uri="{D42A27DB-BD31-4B8C-83A1-F6EECF244321}">
                    <p14:modId xmlns:p14="http://schemas.microsoft.com/office/powerpoint/2010/main" val="1776823434"/>
                  </p:ext>
                </p:extLst>
              </p:nvPr>
            </p:nvGraphicFramePr>
            <p:xfrm>
              <a:off x="8305801" y="-90736"/>
              <a:ext cx="838200" cy="1210574"/>
            </p:xfrm>
            <a:graphic>
              <a:graphicData uri="http://schemas.microsoft.com/office/drawing/2017/model3d">
                <am3d:model3d r:embed="rId2">
                  <am3d:spPr>
                    <a:xfrm>
                      <a:off x="0" y="0"/>
                      <a:ext cx="838200" cy="1210574"/>
                    </a:xfrm>
                    <a:prstGeom prst="rect">
                      <a:avLst/>
                    </a:prstGeom>
                  </am3d:spPr>
                  <am3d:camera>
                    <am3d:pos x="0" y="0" z="58354971"/>
                    <am3d:up dx="0" dy="36000000" dz="0"/>
                    <am3d:lookAt x="0" y="0" z="0"/>
                    <am3d:perspective fov="2700000"/>
                  </am3d:camera>
                  <am3d:trans>
                    <am3d:meterPerModelUnit n="1011" d="1000000"/>
                    <am3d:preTrans dx="0" dy="0" dz="-7282958"/>
                    <am3d:scale>
                      <am3d:sx n="1000000" d="1000000"/>
                      <am3d:sy n="1000000" d="1000000"/>
                      <am3d:sz n="1000000" d="1000000"/>
                    </am3d:scale>
                    <am3d:rot ay="16200000"/>
                    <am3d:postTrans dx="0" dy="0" dz="0"/>
                  </am3d:trans>
                  <am3d:raster rName="Office3DRenderer" rVer="16.0.8326">
                    <am3d:blip r:embed="rId3"/>
                  </am3d:raster>
                  <am3d:objViewport viewportSz="19239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 name="3D Model 4" descr="Scales Gold">
                <a:extLst>
                  <a:ext uri="{FF2B5EF4-FFF2-40B4-BE49-F238E27FC236}">
                    <a16:creationId xmlns:a16="http://schemas.microsoft.com/office/drawing/2014/main" id="{2321D19C-BA64-4BAD-A502-040BF9A57414}"/>
                  </a:ext>
                </a:extLst>
              </p:cNvPr>
              <p:cNvPicPr>
                <a:picLocks noGrp="1" noRot="1" noChangeAspect="1" noMove="1" noResize="1" noEditPoints="1" noAdjustHandles="1" noChangeArrowheads="1" noChangeShapeType="1" noCrop="1"/>
              </p:cNvPicPr>
              <p:nvPr/>
            </p:nvPicPr>
            <p:blipFill>
              <a:blip r:embed="rId3"/>
              <a:stretch>
                <a:fillRect/>
              </a:stretch>
            </p:blipFill>
            <p:spPr>
              <a:xfrm>
                <a:off x="8305801" y="-90736"/>
                <a:ext cx="838200" cy="1210574"/>
              </a:xfrm>
              <a:prstGeom prst="rect">
                <a:avLst/>
              </a:prstGeom>
            </p:spPr>
          </p:pic>
        </mc:Fallback>
      </mc:AlternateContent>
      <p:sp>
        <p:nvSpPr>
          <p:cNvPr id="2" name="TextBox 1">
            <a:extLst>
              <a:ext uri="{FF2B5EF4-FFF2-40B4-BE49-F238E27FC236}">
                <a16:creationId xmlns:a16="http://schemas.microsoft.com/office/drawing/2014/main" id="{CA445B6F-C80F-43A0-B138-B37E443F34E1}"/>
              </a:ext>
            </a:extLst>
          </p:cNvPr>
          <p:cNvSpPr txBox="1"/>
          <p:nvPr/>
        </p:nvSpPr>
        <p:spPr>
          <a:xfrm>
            <a:off x="571500" y="5334000"/>
            <a:ext cx="8001000" cy="830997"/>
          </a:xfrm>
          <a:prstGeom prst="rect">
            <a:avLst/>
          </a:prstGeom>
          <a:noFill/>
        </p:spPr>
        <p:txBody>
          <a:bodyPr wrap="square" rtlCol="0">
            <a:spAutoFit/>
          </a:bodyPr>
          <a:lstStyle/>
          <a:p>
            <a:r>
              <a:rPr lang="en-US" sz="2400" dirty="0">
                <a:solidFill>
                  <a:srgbClr val="FFFF00"/>
                </a:solidFill>
              </a:rPr>
              <a:t>The nurse must make/keep accurate, intelligible entries in the patient’s medical record              </a:t>
            </a:r>
            <a:r>
              <a:rPr lang="en-US" i="1" dirty="0">
                <a:solidFill>
                  <a:srgbClr val="FFFF00"/>
                </a:solidFill>
              </a:rPr>
              <a:t>South Carolina Board of Nursing (SCBON)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effectLst/>
              </a:rPr>
              <a:t>The Nursing Process </a:t>
            </a:r>
            <a:br>
              <a:rPr lang="en-US" sz="4000" dirty="0">
                <a:effectLst/>
              </a:rPr>
            </a:br>
            <a:r>
              <a:rPr lang="en-US" sz="4000" dirty="0">
                <a:effectLst/>
              </a:rPr>
              <a:t>Is it Evident in Your Documentation?</a:t>
            </a:r>
          </a:p>
        </p:txBody>
      </p:sp>
      <p:graphicFrame>
        <p:nvGraphicFramePr>
          <p:cNvPr id="3" name="Diagram 2">
            <a:extLst>
              <a:ext uri="{FF2B5EF4-FFF2-40B4-BE49-F238E27FC236}">
                <a16:creationId xmlns:a16="http://schemas.microsoft.com/office/drawing/2014/main" id="{ADC6234A-3DD3-40F1-A513-D97B674BE686}"/>
              </a:ext>
            </a:extLst>
          </p:cNvPr>
          <p:cNvGraphicFramePr/>
          <p:nvPr>
            <p:extLst>
              <p:ext uri="{D42A27DB-BD31-4B8C-83A1-F6EECF244321}">
                <p14:modId xmlns:p14="http://schemas.microsoft.com/office/powerpoint/2010/main" val="1142686579"/>
              </p:ext>
            </p:extLst>
          </p:nvPr>
        </p:nvGraphicFramePr>
        <p:xfrm>
          <a:off x="1759974" y="172986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7DD1B953-18DF-4F78-8067-7300BE1886CF}"/>
              </a:ext>
            </a:extLst>
          </p:cNvPr>
          <p:cNvSpPr/>
          <p:nvPr/>
        </p:nvSpPr>
        <p:spPr>
          <a:xfrm>
            <a:off x="6962510" y="3009015"/>
            <a:ext cx="2181490" cy="954107"/>
          </a:xfrm>
          <a:prstGeom prst="rect">
            <a:avLst/>
          </a:prstGeom>
          <a:noFill/>
        </p:spPr>
        <p:txBody>
          <a:bodyPr wrap="square" lIns="91440" tIns="45720" rIns="91440" bIns="45720">
            <a:spAutoFit/>
          </a:bodyPr>
          <a:lstStyle/>
          <a:p>
            <a:pPr algn="ctr"/>
            <a:r>
              <a:rPr lang="en-US" sz="2800" b="1" cap="none" spc="50" dirty="0">
                <a:ln w="0"/>
                <a:solidFill>
                  <a:srgbClr val="FFFF00"/>
                </a:solidFill>
                <a:effectLst>
                  <a:innerShdw blurRad="63500" dist="50800" dir="13500000">
                    <a:srgbClr val="000000">
                      <a:alpha val="50000"/>
                    </a:srgbClr>
                  </a:innerShdw>
                </a:effectLst>
              </a:rPr>
              <a:t>Plan of </a:t>
            </a:r>
          </a:p>
          <a:p>
            <a:pPr algn="ctr"/>
            <a:r>
              <a:rPr lang="en-US" sz="2800" b="1" cap="none" spc="50" dirty="0">
                <a:ln w="0"/>
                <a:solidFill>
                  <a:srgbClr val="FFFF00"/>
                </a:solidFill>
                <a:effectLst>
                  <a:innerShdw blurRad="63500" dist="50800" dir="13500000">
                    <a:srgbClr val="000000">
                      <a:alpha val="50000"/>
                    </a:srgbClr>
                  </a:innerShdw>
                </a:effectLst>
              </a:rPr>
              <a:t>Care</a:t>
            </a:r>
          </a:p>
        </p:txBody>
      </p:sp>
      <p:sp>
        <p:nvSpPr>
          <p:cNvPr id="8" name="Rectangle 7">
            <a:extLst>
              <a:ext uri="{FF2B5EF4-FFF2-40B4-BE49-F238E27FC236}">
                <a16:creationId xmlns:a16="http://schemas.microsoft.com/office/drawing/2014/main" id="{71909B81-5751-4DCE-B9F7-AD048D2E99CA}"/>
              </a:ext>
            </a:extLst>
          </p:cNvPr>
          <p:cNvSpPr/>
          <p:nvPr/>
        </p:nvSpPr>
        <p:spPr>
          <a:xfrm>
            <a:off x="2514600" y="5943600"/>
            <a:ext cx="4787878" cy="830997"/>
          </a:xfrm>
          <a:prstGeom prst="rect">
            <a:avLst/>
          </a:prstGeom>
          <a:noFill/>
        </p:spPr>
        <p:txBody>
          <a:bodyPr wrap="square" lIns="91440" tIns="45720" rIns="91440" bIns="45720">
            <a:spAutoFit/>
          </a:bodyPr>
          <a:lstStyle/>
          <a:p>
            <a:pPr algn="ctr"/>
            <a:r>
              <a:rPr lang="en-US" sz="2400" b="1" cap="none" spc="50" dirty="0">
                <a:ln w="0"/>
                <a:solidFill>
                  <a:srgbClr val="FFFF00"/>
                </a:solidFill>
                <a:effectLst>
                  <a:innerShdw blurRad="63500" dist="50800" dir="13500000">
                    <a:srgbClr val="000000">
                      <a:alpha val="50000"/>
                    </a:srgbClr>
                  </a:innerShdw>
                </a:effectLst>
              </a:rPr>
              <a:t>I&amp;O, SCDs, Ambulation, Incentive spirometry, TCDB, etc. </a:t>
            </a:r>
          </a:p>
        </p:txBody>
      </p:sp>
      <p:sp>
        <p:nvSpPr>
          <p:cNvPr id="11" name="Rectangle 10">
            <a:extLst>
              <a:ext uri="{FF2B5EF4-FFF2-40B4-BE49-F238E27FC236}">
                <a16:creationId xmlns:a16="http://schemas.microsoft.com/office/drawing/2014/main" id="{BA59536C-E05B-41AE-83F3-4781BA6524B9}"/>
              </a:ext>
            </a:extLst>
          </p:cNvPr>
          <p:cNvSpPr/>
          <p:nvPr/>
        </p:nvSpPr>
        <p:spPr>
          <a:xfrm>
            <a:off x="0" y="2438429"/>
            <a:ext cx="2097294" cy="830997"/>
          </a:xfrm>
          <a:prstGeom prst="rect">
            <a:avLst/>
          </a:prstGeom>
          <a:noFill/>
        </p:spPr>
        <p:txBody>
          <a:bodyPr wrap="square" lIns="91440" tIns="45720" rIns="91440" bIns="45720">
            <a:spAutoFit/>
          </a:bodyPr>
          <a:lstStyle/>
          <a:p>
            <a:pPr algn="ctr"/>
            <a:r>
              <a:rPr lang="en-US" sz="2400" b="1" cap="none" spc="50" dirty="0">
                <a:ln w="0"/>
                <a:solidFill>
                  <a:srgbClr val="FFFF00"/>
                </a:solidFill>
                <a:effectLst>
                  <a:innerShdw blurRad="63500" dist="50800" dir="13500000">
                    <a:srgbClr val="000000">
                      <a:alpha val="50000"/>
                    </a:srgbClr>
                  </a:innerShdw>
                </a:effectLst>
              </a:rPr>
              <a:t>Follow up to interventions</a:t>
            </a:r>
          </a:p>
        </p:txBody>
      </p:sp>
      <mc:AlternateContent xmlns:mc="http://schemas.openxmlformats.org/markup-compatibility/2006">
        <mc:Choice xmlns:am3d="http://schemas.microsoft.com/office/drawing/2017/model3d" Requires="am3d">
          <p:graphicFrame>
            <p:nvGraphicFramePr>
              <p:cNvPr id="9" name="3D Model 8" descr="Scales Gold">
                <a:extLst>
                  <a:ext uri="{FF2B5EF4-FFF2-40B4-BE49-F238E27FC236}">
                    <a16:creationId xmlns:a16="http://schemas.microsoft.com/office/drawing/2014/main" id="{D5614B08-6BAD-48A1-B233-3D4974BF0E13}"/>
                  </a:ext>
                </a:extLst>
              </p:cNvPr>
              <p:cNvGraphicFramePr>
                <a:graphicFrameLocks noChangeAspect="1"/>
              </p:cNvGraphicFramePr>
              <p:nvPr>
                <p:extLst>
                  <p:ext uri="{D42A27DB-BD31-4B8C-83A1-F6EECF244321}">
                    <p14:modId xmlns:p14="http://schemas.microsoft.com/office/powerpoint/2010/main" val="1776823434"/>
                  </p:ext>
                </p:extLst>
              </p:nvPr>
            </p:nvGraphicFramePr>
            <p:xfrm>
              <a:off x="8305801" y="-90736"/>
              <a:ext cx="838200" cy="1210574"/>
            </p:xfrm>
            <a:graphic>
              <a:graphicData uri="http://schemas.microsoft.com/office/drawing/2017/model3d">
                <am3d:model3d r:embed="rId7">
                  <am3d:spPr>
                    <a:xfrm>
                      <a:off x="0" y="0"/>
                      <a:ext cx="838200" cy="1210574"/>
                    </a:xfrm>
                    <a:prstGeom prst="rect">
                      <a:avLst/>
                    </a:prstGeom>
                  </am3d:spPr>
                  <am3d:camera>
                    <am3d:pos x="0" y="0" z="58354971"/>
                    <am3d:up dx="0" dy="36000000" dz="0"/>
                    <am3d:lookAt x="0" y="0" z="0"/>
                    <am3d:perspective fov="2700000"/>
                  </am3d:camera>
                  <am3d:trans>
                    <am3d:meterPerModelUnit n="1011" d="1000000"/>
                    <am3d:preTrans dx="0" dy="0" dz="-7282958"/>
                    <am3d:scale>
                      <am3d:sx n="1000000" d="1000000"/>
                      <am3d:sy n="1000000" d="1000000"/>
                      <am3d:sz n="1000000" d="1000000"/>
                    </am3d:scale>
                    <am3d:rot ay="16200000"/>
                    <am3d:postTrans dx="0" dy="0" dz="0"/>
                  </am3d:trans>
                  <am3d:raster rName="Office3DRenderer" rVer="16.0.8326">
                    <am3d:blip r:embed="rId8"/>
                  </am3d:raster>
                  <am3d:objViewport viewportSz="19239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9" name="3D Model 8" descr="Scales Gold">
                <a:extLst>
                  <a:ext uri="{FF2B5EF4-FFF2-40B4-BE49-F238E27FC236}">
                    <a16:creationId xmlns:a16="http://schemas.microsoft.com/office/drawing/2014/main" id="{D5614B08-6BAD-48A1-B233-3D4974BF0E13}"/>
                  </a:ext>
                </a:extLst>
              </p:cNvPr>
              <p:cNvPicPr>
                <a:picLocks noGrp="1" noRot="1" noChangeAspect="1" noMove="1" noResize="1" noEditPoints="1" noAdjustHandles="1" noChangeArrowheads="1" noChangeShapeType="1" noCrop="1"/>
              </p:cNvPicPr>
              <p:nvPr/>
            </p:nvPicPr>
            <p:blipFill>
              <a:blip r:embed="rId8"/>
              <a:stretch>
                <a:fillRect/>
              </a:stretch>
            </p:blipFill>
            <p:spPr>
              <a:xfrm>
                <a:off x="8305801" y="-90736"/>
                <a:ext cx="838200" cy="1210574"/>
              </a:xfrm>
              <a:prstGeom prst="rect">
                <a:avLst/>
              </a:prstGeom>
            </p:spPr>
          </p:pic>
        </mc:Fallback>
      </mc:AlternateContent>
    </p:spTree>
    <p:extLst>
      <p:ext uri="{BB962C8B-B14F-4D97-AF65-F5344CB8AC3E}">
        <p14:creationId xmlns:p14="http://schemas.microsoft.com/office/powerpoint/2010/main" val="194988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7D8A0-A7F1-4EC2-93BF-708C6304FFF9}"/>
              </a:ext>
            </a:extLst>
          </p:cNvPr>
          <p:cNvSpPr>
            <a:spLocks noGrp="1"/>
          </p:cNvSpPr>
          <p:nvPr>
            <p:ph type="title"/>
          </p:nvPr>
        </p:nvSpPr>
        <p:spPr/>
        <p:txBody>
          <a:bodyPr/>
          <a:lstStyle/>
          <a:p>
            <a:r>
              <a:rPr lang="en-US" dirty="0"/>
              <a:t>Common Pitfalls in Documentation</a:t>
            </a:r>
          </a:p>
        </p:txBody>
      </p:sp>
      <p:sp>
        <p:nvSpPr>
          <p:cNvPr id="3" name="Content Placeholder 2">
            <a:extLst>
              <a:ext uri="{FF2B5EF4-FFF2-40B4-BE49-F238E27FC236}">
                <a16:creationId xmlns:a16="http://schemas.microsoft.com/office/drawing/2014/main" id="{39CD1C41-9D67-4053-BC36-EE170B87930E}"/>
              </a:ext>
            </a:extLst>
          </p:cNvPr>
          <p:cNvSpPr>
            <a:spLocks noGrp="1"/>
          </p:cNvSpPr>
          <p:nvPr>
            <p:ph idx="1"/>
          </p:nvPr>
        </p:nvSpPr>
        <p:spPr/>
        <p:txBody>
          <a:bodyPr/>
          <a:lstStyle/>
          <a:p>
            <a:r>
              <a:rPr lang="en-US" dirty="0"/>
              <a:t>Vague descriptions</a:t>
            </a:r>
          </a:p>
          <a:p>
            <a:r>
              <a:rPr lang="en-US" dirty="0"/>
              <a:t>Omissions</a:t>
            </a:r>
          </a:p>
          <a:p>
            <a:pPr lvl="1"/>
            <a:r>
              <a:rPr lang="en-US" dirty="0"/>
              <a:t>Blank spaces</a:t>
            </a:r>
          </a:p>
          <a:p>
            <a:r>
              <a:rPr lang="en-US" dirty="0"/>
              <a:t>Time issues</a:t>
            </a:r>
          </a:p>
          <a:p>
            <a:r>
              <a:rPr lang="en-US" dirty="0"/>
              <a:t>Inconsistencies</a:t>
            </a:r>
          </a:p>
          <a:p>
            <a:pPr lvl="1"/>
            <a:r>
              <a:rPr lang="en-US" i="1" dirty="0">
                <a:latin typeface="Times New Roman" pitchFamily="18" charset="0"/>
              </a:rPr>
              <a:t>Wickliffe v. Sunrise Hospital, 1988</a:t>
            </a:r>
          </a:p>
          <a:p>
            <a:pPr lvl="1"/>
            <a:endParaRPr lang="en-US" dirty="0"/>
          </a:p>
        </p:txBody>
      </p:sp>
    </p:spTree>
    <p:extLst>
      <p:ext uri="{BB962C8B-B14F-4D97-AF65-F5344CB8AC3E}">
        <p14:creationId xmlns:p14="http://schemas.microsoft.com/office/powerpoint/2010/main" val="1400858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22" name="Group 8">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6610" y="498348"/>
            <a:ext cx="7426997" cy="5861304"/>
            <a:chOff x="1155481" y="498348"/>
            <a:chExt cx="9902663" cy="5861304"/>
          </a:xfrm>
        </p:grpSpPr>
        <p:sp>
          <p:nvSpPr>
            <p:cNvPr id="10"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23" name="Oval 10">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2"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24" name="Rectangle 13">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9144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83623EBC-7B48-4D90-81DE-6609C66B153A}"/>
              </a:ext>
            </a:extLst>
          </p:cNvPr>
          <p:cNvSpPr>
            <a:spLocks noGrp="1"/>
          </p:cNvSpPr>
          <p:nvPr>
            <p:ph type="title"/>
          </p:nvPr>
        </p:nvSpPr>
        <p:spPr>
          <a:xfrm>
            <a:off x="1143000" y="2776538"/>
            <a:ext cx="6858000" cy="1381188"/>
          </a:xfrm>
        </p:spPr>
        <p:txBody>
          <a:bodyPr vert="horz" lIns="91440" tIns="45720" rIns="91440" bIns="45720" rtlCol="0" anchor="ctr">
            <a:normAutofit/>
          </a:bodyPr>
          <a:lstStyle/>
          <a:p>
            <a:pPr>
              <a:lnSpc>
                <a:spcPct val="90000"/>
              </a:lnSpc>
            </a:pPr>
            <a:r>
              <a:rPr lang="en-US" sz="3500" kern="1200" dirty="0">
                <a:solidFill>
                  <a:schemeClr val="bg2"/>
                </a:solidFill>
                <a:latin typeface="+mj-lt"/>
                <a:ea typeface="+mj-ea"/>
                <a:cs typeface="+mj-cs"/>
              </a:rPr>
              <a:t>How to Document High Risk Situations</a:t>
            </a:r>
          </a:p>
        </p:txBody>
      </p:sp>
    </p:spTree>
    <p:extLst>
      <p:ext uri="{BB962C8B-B14F-4D97-AF65-F5344CB8AC3E}">
        <p14:creationId xmlns:p14="http://schemas.microsoft.com/office/powerpoint/2010/main" val="692895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Positioning</a:t>
            </a:r>
          </a:p>
        </p:txBody>
      </p:sp>
      <p:sp>
        <p:nvSpPr>
          <p:cNvPr id="3" name="Content Placeholder 2"/>
          <p:cNvSpPr>
            <a:spLocks noGrp="1"/>
          </p:cNvSpPr>
          <p:nvPr>
            <p:ph idx="1"/>
          </p:nvPr>
        </p:nvSpPr>
        <p:spPr/>
        <p:txBody>
          <a:bodyPr/>
          <a:lstStyle/>
          <a:p>
            <a:pPr marL="0" indent="0">
              <a:buNone/>
            </a:pPr>
            <a:r>
              <a:rPr lang="en-US" dirty="0">
                <a:solidFill>
                  <a:srgbClr val="FFFF00"/>
                </a:solidFill>
              </a:rPr>
              <a:t>Instead of…</a:t>
            </a:r>
          </a:p>
          <a:p>
            <a:pPr marL="457200" lvl="1" indent="0">
              <a:buNone/>
            </a:pPr>
            <a:r>
              <a:rPr lang="en-US" dirty="0"/>
              <a:t>“Placed on table, arm padding in place, no complaints.” (signature)</a:t>
            </a:r>
          </a:p>
          <a:p>
            <a:endParaRPr lang="en-US" dirty="0"/>
          </a:p>
        </p:txBody>
      </p:sp>
      <p:sp>
        <p:nvSpPr>
          <p:cNvPr id="4" name="TextBox 3"/>
          <p:cNvSpPr txBox="1"/>
          <p:nvPr/>
        </p:nvSpPr>
        <p:spPr>
          <a:xfrm>
            <a:off x="304800" y="3276600"/>
            <a:ext cx="8382000" cy="2677656"/>
          </a:xfrm>
          <a:prstGeom prst="rect">
            <a:avLst/>
          </a:prstGeom>
          <a:noFill/>
        </p:spPr>
        <p:txBody>
          <a:bodyPr wrap="square" rtlCol="0">
            <a:spAutoFit/>
          </a:bodyPr>
          <a:lstStyle/>
          <a:p>
            <a:r>
              <a:rPr lang="en-US" sz="2800" dirty="0">
                <a:solidFill>
                  <a:srgbClr val="FFFF00"/>
                </a:solidFill>
              </a:rPr>
              <a:t>Document…</a:t>
            </a:r>
          </a:p>
          <a:p>
            <a:r>
              <a:rPr lang="en-US" sz="2800" dirty="0"/>
              <a:t>Transferred to table from stretcher with assist X2.  Left arm placed on arm board with padding placed under bony prominences, pt. states “comfortable. Table tilt 30 degrees (left) with pillow placed between lower extremities.  (signature)</a:t>
            </a:r>
          </a:p>
        </p:txBody>
      </p:sp>
      <mc:AlternateContent xmlns:mc="http://schemas.openxmlformats.org/markup-compatibility/2006">
        <mc:Choice xmlns:am3d="http://schemas.microsoft.com/office/drawing/2017/model3d" Requires="am3d">
          <p:graphicFrame>
            <p:nvGraphicFramePr>
              <p:cNvPr id="6" name="3D Model 5" descr="Scales Gold">
                <a:extLst>
                  <a:ext uri="{FF2B5EF4-FFF2-40B4-BE49-F238E27FC236}">
                    <a16:creationId xmlns:a16="http://schemas.microsoft.com/office/drawing/2014/main" id="{2395E5A2-CC1D-41B4-BB5E-454E7D65F16B}"/>
                  </a:ext>
                </a:extLst>
              </p:cNvPr>
              <p:cNvGraphicFramePr>
                <a:graphicFrameLocks noChangeAspect="1"/>
              </p:cNvGraphicFramePr>
              <p:nvPr>
                <p:extLst>
                  <p:ext uri="{D42A27DB-BD31-4B8C-83A1-F6EECF244321}">
                    <p14:modId xmlns:p14="http://schemas.microsoft.com/office/powerpoint/2010/main" val="1776823434"/>
                  </p:ext>
                </p:extLst>
              </p:nvPr>
            </p:nvGraphicFramePr>
            <p:xfrm>
              <a:off x="8305801" y="-90736"/>
              <a:ext cx="838200" cy="1210574"/>
            </p:xfrm>
            <a:graphic>
              <a:graphicData uri="http://schemas.microsoft.com/office/drawing/2017/model3d">
                <am3d:model3d r:embed="rId2">
                  <am3d:spPr>
                    <a:xfrm>
                      <a:off x="0" y="0"/>
                      <a:ext cx="838200" cy="1210574"/>
                    </a:xfrm>
                    <a:prstGeom prst="rect">
                      <a:avLst/>
                    </a:prstGeom>
                  </am3d:spPr>
                  <am3d:camera>
                    <am3d:pos x="0" y="0" z="58354971"/>
                    <am3d:up dx="0" dy="36000000" dz="0"/>
                    <am3d:lookAt x="0" y="0" z="0"/>
                    <am3d:perspective fov="2700000"/>
                  </am3d:camera>
                  <am3d:trans>
                    <am3d:meterPerModelUnit n="1011" d="1000000"/>
                    <am3d:preTrans dx="0" dy="0" dz="-7282958"/>
                    <am3d:scale>
                      <am3d:sx n="1000000" d="1000000"/>
                      <am3d:sy n="1000000" d="1000000"/>
                      <am3d:sz n="1000000" d="1000000"/>
                    </am3d:scale>
                    <am3d:rot ay="16200000"/>
                    <am3d:postTrans dx="0" dy="0" dz="0"/>
                  </am3d:trans>
                  <am3d:raster rName="Office3DRenderer" rVer="16.0.8326">
                    <am3d:blip r:embed="rId3"/>
                  </am3d:raster>
                  <am3d:objViewport viewportSz="19239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6" name="3D Model 5" descr="Scales Gold">
                <a:extLst>
                  <a:ext uri="{FF2B5EF4-FFF2-40B4-BE49-F238E27FC236}">
                    <a16:creationId xmlns:a16="http://schemas.microsoft.com/office/drawing/2014/main" id="{2395E5A2-CC1D-41B4-BB5E-454E7D65F16B}"/>
                  </a:ext>
                </a:extLst>
              </p:cNvPr>
              <p:cNvPicPr>
                <a:picLocks noGrp="1" noRot="1" noChangeAspect="1" noMove="1" noResize="1" noEditPoints="1" noAdjustHandles="1" noChangeArrowheads="1" noChangeShapeType="1" noCrop="1"/>
              </p:cNvPicPr>
              <p:nvPr/>
            </p:nvPicPr>
            <p:blipFill>
              <a:blip r:embed="rId3"/>
              <a:stretch>
                <a:fillRect/>
              </a:stretch>
            </p:blipFill>
            <p:spPr>
              <a:xfrm>
                <a:off x="8305801" y="-90736"/>
                <a:ext cx="838200" cy="1210574"/>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64A6A-F14A-4279-B032-DF651D03FC6F}"/>
              </a:ext>
            </a:extLst>
          </p:cNvPr>
          <p:cNvSpPr>
            <a:spLocks noGrp="1"/>
          </p:cNvSpPr>
          <p:nvPr>
            <p:ph type="title"/>
          </p:nvPr>
        </p:nvSpPr>
        <p:spPr>
          <a:xfrm>
            <a:off x="457200" y="238352"/>
            <a:ext cx="8229600" cy="1143000"/>
          </a:xfrm>
        </p:spPr>
        <p:txBody>
          <a:bodyPr/>
          <a:lstStyle/>
          <a:p>
            <a:r>
              <a:rPr lang="en-US" dirty="0"/>
              <a:t>Patient Refusal</a:t>
            </a:r>
          </a:p>
        </p:txBody>
      </p:sp>
      <p:sp>
        <p:nvSpPr>
          <p:cNvPr id="3" name="Content Placeholder 2">
            <a:extLst>
              <a:ext uri="{FF2B5EF4-FFF2-40B4-BE49-F238E27FC236}">
                <a16:creationId xmlns:a16="http://schemas.microsoft.com/office/drawing/2014/main" id="{F1F0DCB1-765E-4C7C-9DCA-BC365205557E}"/>
              </a:ext>
            </a:extLst>
          </p:cNvPr>
          <p:cNvSpPr>
            <a:spLocks noGrp="1"/>
          </p:cNvSpPr>
          <p:nvPr>
            <p:ph idx="1"/>
          </p:nvPr>
        </p:nvSpPr>
        <p:spPr>
          <a:xfrm>
            <a:off x="304800" y="1600200"/>
            <a:ext cx="8382000" cy="4983162"/>
          </a:xfrm>
        </p:spPr>
        <p:txBody>
          <a:bodyPr>
            <a:normAutofit/>
          </a:bodyPr>
          <a:lstStyle/>
          <a:p>
            <a:pPr marL="0" indent="0">
              <a:buNone/>
            </a:pPr>
            <a:r>
              <a:rPr lang="en-US" dirty="0">
                <a:solidFill>
                  <a:srgbClr val="FFFF00"/>
                </a:solidFill>
              </a:rPr>
              <a:t>Instead of… </a:t>
            </a:r>
          </a:p>
          <a:p>
            <a:pPr lvl="1"/>
            <a:r>
              <a:rPr lang="en-US" dirty="0"/>
              <a:t>“Refused pain med”</a:t>
            </a:r>
          </a:p>
          <a:p>
            <a:pPr marL="0" indent="0">
              <a:buNone/>
            </a:pPr>
            <a:endParaRPr lang="en-US" dirty="0">
              <a:solidFill>
                <a:srgbClr val="FFFF00"/>
              </a:solidFill>
            </a:endParaRPr>
          </a:p>
          <a:p>
            <a:pPr marL="0" indent="0">
              <a:buNone/>
            </a:pPr>
            <a:r>
              <a:rPr lang="en-US" dirty="0">
                <a:solidFill>
                  <a:srgbClr val="FFFF00"/>
                </a:solidFill>
              </a:rPr>
              <a:t>Document</a:t>
            </a:r>
          </a:p>
          <a:p>
            <a:pPr lvl="1"/>
            <a:r>
              <a:rPr lang="en-US" dirty="0"/>
              <a:t>“patient refused pain medications, explained purpose of pain control, potential consequences, verbalized understanding, stated “I still don’t want it, I’ll just hold off”. Repositioned, alternative measures implemented to facilitate comfort.</a:t>
            </a:r>
          </a:p>
        </p:txBody>
      </p:sp>
      <mc:AlternateContent xmlns:mc="http://schemas.openxmlformats.org/markup-compatibility/2006">
        <mc:Choice xmlns:am3d="http://schemas.microsoft.com/office/drawing/2017/model3d" Requires="am3d">
          <p:graphicFrame>
            <p:nvGraphicFramePr>
              <p:cNvPr id="5" name="3D Model 4" descr="Scales Gold">
                <a:extLst>
                  <a:ext uri="{FF2B5EF4-FFF2-40B4-BE49-F238E27FC236}">
                    <a16:creationId xmlns:a16="http://schemas.microsoft.com/office/drawing/2014/main" id="{73DC23EE-6B4B-4439-8328-3C26CB7B748D}"/>
                  </a:ext>
                </a:extLst>
              </p:cNvPr>
              <p:cNvGraphicFramePr>
                <a:graphicFrameLocks noChangeAspect="1"/>
              </p:cNvGraphicFramePr>
              <p:nvPr>
                <p:extLst>
                  <p:ext uri="{D42A27DB-BD31-4B8C-83A1-F6EECF244321}">
                    <p14:modId xmlns:p14="http://schemas.microsoft.com/office/powerpoint/2010/main" val="1776823434"/>
                  </p:ext>
                </p:extLst>
              </p:nvPr>
            </p:nvGraphicFramePr>
            <p:xfrm>
              <a:off x="8305801" y="-90736"/>
              <a:ext cx="838200" cy="1210574"/>
            </p:xfrm>
            <a:graphic>
              <a:graphicData uri="http://schemas.microsoft.com/office/drawing/2017/model3d">
                <am3d:model3d r:embed="rId2">
                  <am3d:spPr>
                    <a:xfrm>
                      <a:off x="0" y="0"/>
                      <a:ext cx="838200" cy="1210574"/>
                    </a:xfrm>
                    <a:prstGeom prst="rect">
                      <a:avLst/>
                    </a:prstGeom>
                  </am3d:spPr>
                  <am3d:camera>
                    <am3d:pos x="0" y="0" z="58354971"/>
                    <am3d:up dx="0" dy="36000000" dz="0"/>
                    <am3d:lookAt x="0" y="0" z="0"/>
                    <am3d:perspective fov="2700000"/>
                  </am3d:camera>
                  <am3d:trans>
                    <am3d:meterPerModelUnit n="1011" d="1000000"/>
                    <am3d:preTrans dx="0" dy="0" dz="-7282958"/>
                    <am3d:scale>
                      <am3d:sx n="1000000" d="1000000"/>
                      <am3d:sy n="1000000" d="1000000"/>
                      <am3d:sz n="1000000" d="1000000"/>
                    </am3d:scale>
                    <am3d:rot ay="16200000"/>
                    <am3d:postTrans dx="0" dy="0" dz="0"/>
                  </am3d:trans>
                  <am3d:raster rName="Office3DRenderer" rVer="16.0.8326">
                    <am3d:blip r:embed="rId3"/>
                  </am3d:raster>
                  <am3d:objViewport viewportSz="19239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 name="3D Model 4" descr="Scales Gold">
                <a:extLst>
                  <a:ext uri="{FF2B5EF4-FFF2-40B4-BE49-F238E27FC236}">
                    <a16:creationId xmlns:a16="http://schemas.microsoft.com/office/drawing/2014/main" id="{73DC23EE-6B4B-4439-8328-3C26CB7B748D}"/>
                  </a:ext>
                </a:extLst>
              </p:cNvPr>
              <p:cNvPicPr>
                <a:picLocks noGrp="1" noRot="1" noChangeAspect="1" noMove="1" noResize="1" noEditPoints="1" noAdjustHandles="1" noChangeArrowheads="1" noChangeShapeType="1" noCrop="1"/>
              </p:cNvPicPr>
              <p:nvPr/>
            </p:nvPicPr>
            <p:blipFill>
              <a:blip r:embed="rId3"/>
              <a:stretch>
                <a:fillRect/>
              </a:stretch>
            </p:blipFill>
            <p:spPr>
              <a:xfrm>
                <a:off x="8305801" y="-90736"/>
                <a:ext cx="838200" cy="1210574"/>
              </a:xfrm>
              <a:prstGeom prst="rect">
                <a:avLst/>
              </a:prstGeom>
            </p:spPr>
          </p:pic>
        </mc:Fallback>
      </mc:AlternateContent>
    </p:spTree>
    <p:extLst>
      <p:ext uri="{BB962C8B-B14F-4D97-AF65-F5344CB8AC3E}">
        <p14:creationId xmlns:p14="http://schemas.microsoft.com/office/powerpoint/2010/main" val="684261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2066"/>
            <a:ext cx="8229600" cy="1143000"/>
          </a:xfrm>
        </p:spPr>
        <p:txBody>
          <a:bodyPr/>
          <a:lstStyle/>
          <a:p>
            <a:r>
              <a:rPr lang="en-US" dirty="0"/>
              <a:t>Pain </a:t>
            </a:r>
          </a:p>
        </p:txBody>
      </p:sp>
      <p:sp>
        <p:nvSpPr>
          <p:cNvPr id="3" name="Content Placeholder 2"/>
          <p:cNvSpPr>
            <a:spLocks noGrp="1"/>
          </p:cNvSpPr>
          <p:nvPr>
            <p:ph idx="1"/>
          </p:nvPr>
        </p:nvSpPr>
        <p:spPr/>
        <p:txBody>
          <a:bodyPr/>
          <a:lstStyle/>
          <a:p>
            <a:pPr marL="0" indent="0">
              <a:buNone/>
            </a:pPr>
            <a:r>
              <a:rPr lang="en-US" dirty="0">
                <a:solidFill>
                  <a:srgbClr val="FFFF00"/>
                </a:solidFill>
              </a:rPr>
              <a:t>1000: </a:t>
            </a:r>
            <a:r>
              <a:rPr lang="en-US" dirty="0"/>
              <a:t>c/o RUQ pain, throbbing, rates as 9, non-radiating, worse with movement, onset 10 min. ago, denies other symptoms. (signature)</a:t>
            </a:r>
          </a:p>
          <a:p>
            <a:pPr marL="0" indent="0">
              <a:buNone/>
            </a:pPr>
            <a:endParaRPr lang="en-US" dirty="0"/>
          </a:p>
          <a:p>
            <a:pPr marL="0" indent="0">
              <a:buNone/>
            </a:pPr>
            <a:r>
              <a:rPr lang="en-US" dirty="0">
                <a:solidFill>
                  <a:srgbClr val="FFFF00"/>
                </a:solidFill>
              </a:rPr>
              <a:t>1008:</a:t>
            </a:r>
            <a:r>
              <a:rPr lang="en-US" dirty="0"/>
              <a:t> morphine 4 mg. given IV. (signature)</a:t>
            </a:r>
          </a:p>
          <a:p>
            <a:pPr marL="0" indent="0">
              <a:buNone/>
            </a:pPr>
            <a:endParaRPr lang="en-US" dirty="0"/>
          </a:p>
          <a:p>
            <a:pPr marL="0" indent="0">
              <a:buNone/>
            </a:pPr>
            <a:r>
              <a:rPr lang="en-US" dirty="0">
                <a:solidFill>
                  <a:srgbClr val="FFFF00"/>
                </a:solidFill>
              </a:rPr>
              <a:t>1045:</a:t>
            </a:r>
            <a:r>
              <a:rPr lang="en-US" dirty="0"/>
              <a:t> sleep, no distress present. (signature)</a:t>
            </a:r>
          </a:p>
        </p:txBody>
      </p:sp>
      <mc:AlternateContent xmlns:mc="http://schemas.openxmlformats.org/markup-compatibility/2006">
        <mc:Choice xmlns:am3d="http://schemas.microsoft.com/office/drawing/2017/model3d" Requires="am3d">
          <p:graphicFrame>
            <p:nvGraphicFramePr>
              <p:cNvPr id="5" name="3D Model 4" descr="Scales Gold">
                <a:extLst>
                  <a:ext uri="{FF2B5EF4-FFF2-40B4-BE49-F238E27FC236}">
                    <a16:creationId xmlns:a16="http://schemas.microsoft.com/office/drawing/2014/main" id="{0C13485A-27AC-4ED5-AEFC-F6C427FE98B6}"/>
                  </a:ext>
                </a:extLst>
              </p:cNvPr>
              <p:cNvGraphicFramePr>
                <a:graphicFrameLocks noChangeAspect="1"/>
              </p:cNvGraphicFramePr>
              <p:nvPr>
                <p:extLst>
                  <p:ext uri="{D42A27DB-BD31-4B8C-83A1-F6EECF244321}">
                    <p14:modId xmlns:p14="http://schemas.microsoft.com/office/powerpoint/2010/main" val="1776823434"/>
                  </p:ext>
                </p:extLst>
              </p:nvPr>
            </p:nvGraphicFramePr>
            <p:xfrm>
              <a:off x="8305801" y="-90736"/>
              <a:ext cx="838200" cy="1210574"/>
            </p:xfrm>
            <a:graphic>
              <a:graphicData uri="http://schemas.microsoft.com/office/drawing/2017/model3d">
                <am3d:model3d r:embed="rId3">
                  <am3d:spPr>
                    <a:xfrm>
                      <a:off x="0" y="0"/>
                      <a:ext cx="838200" cy="1210574"/>
                    </a:xfrm>
                    <a:prstGeom prst="rect">
                      <a:avLst/>
                    </a:prstGeom>
                  </am3d:spPr>
                  <am3d:camera>
                    <am3d:pos x="0" y="0" z="58354971"/>
                    <am3d:up dx="0" dy="36000000" dz="0"/>
                    <am3d:lookAt x="0" y="0" z="0"/>
                    <am3d:perspective fov="2700000"/>
                  </am3d:camera>
                  <am3d:trans>
                    <am3d:meterPerModelUnit n="1011" d="1000000"/>
                    <am3d:preTrans dx="0" dy="0" dz="-7282958"/>
                    <am3d:scale>
                      <am3d:sx n="1000000" d="1000000"/>
                      <am3d:sy n="1000000" d="1000000"/>
                      <am3d:sz n="1000000" d="1000000"/>
                    </am3d:scale>
                    <am3d:rot ay="16200000"/>
                    <am3d:postTrans dx="0" dy="0" dz="0"/>
                  </am3d:trans>
                  <am3d:raster rName="Office3DRenderer" rVer="16.0.8326">
                    <am3d:blip r:embed="rId4"/>
                  </am3d:raster>
                  <am3d:objViewport viewportSz="19239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 name="3D Model 4" descr="Scales Gold">
                <a:extLst>
                  <a:ext uri="{FF2B5EF4-FFF2-40B4-BE49-F238E27FC236}">
                    <a16:creationId xmlns:a16="http://schemas.microsoft.com/office/drawing/2014/main" id="{0C13485A-27AC-4ED5-AEFC-F6C427FE98B6}"/>
                  </a:ext>
                </a:extLst>
              </p:cNvPr>
              <p:cNvPicPr>
                <a:picLocks noGrp="1" noRot="1" noChangeAspect="1" noMove="1" noResize="1" noEditPoints="1" noAdjustHandles="1" noChangeArrowheads="1" noChangeShapeType="1" noCrop="1"/>
              </p:cNvPicPr>
              <p:nvPr/>
            </p:nvPicPr>
            <p:blipFill>
              <a:blip r:embed="rId4"/>
              <a:stretch>
                <a:fillRect/>
              </a:stretch>
            </p:blipFill>
            <p:spPr>
              <a:xfrm>
                <a:off x="8305801" y="-90736"/>
                <a:ext cx="838200" cy="1210574"/>
              </a:xfrm>
              <a:prstGeom prst="rect">
                <a:avLst/>
              </a:prstGeom>
            </p:spPr>
          </p:pic>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D0F69-5657-426F-B976-4D1830209830}"/>
              </a:ext>
            </a:extLst>
          </p:cNvPr>
          <p:cNvSpPr>
            <a:spLocks noGrp="1"/>
          </p:cNvSpPr>
          <p:nvPr>
            <p:ph type="title"/>
          </p:nvPr>
        </p:nvSpPr>
        <p:spPr>
          <a:xfrm>
            <a:off x="457200" y="238353"/>
            <a:ext cx="8229600" cy="1143000"/>
          </a:xfrm>
        </p:spPr>
        <p:txBody>
          <a:bodyPr/>
          <a:lstStyle/>
          <a:p>
            <a:r>
              <a:rPr lang="en-US" dirty="0"/>
              <a:t>Provider notification</a:t>
            </a:r>
          </a:p>
        </p:txBody>
      </p:sp>
      <p:sp>
        <p:nvSpPr>
          <p:cNvPr id="3" name="Content Placeholder 2">
            <a:extLst>
              <a:ext uri="{FF2B5EF4-FFF2-40B4-BE49-F238E27FC236}">
                <a16:creationId xmlns:a16="http://schemas.microsoft.com/office/drawing/2014/main" id="{D4C48A01-779D-4DBD-B5DC-5573D57BF246}"/>
              </a:ext>
            </a:extLst>
          </p:cNvPr>
          <p:cNvSpPr>
            <a:spLocks noGrp="1"/>
          </p:cNvSpPr>
          <p:nvPr>
            <p:ph idx="1"/>
          </p:nvPr>
        </p:nvSpPr>
        <p:spPr/>
        <p:txBody>
          <a:bodyPr/>
          <a:lstStyle/>
          <a:p>
            <a:r>
              <a:rPr lang="en-US" dirty="0">
                <a:solidFill>
                  <a:srgbClr val="FFFF00"/>
                </a:solidFill>
              </a:rPr>
              <a:t>Instead of…</a:t>
            </a:r>
          </a:p>
          <a:p>
            <a:pPr marL="457200" lvl="1" indent="0">
              <a:buNone/>
            </a:pPr>
            <a:r>
              <a:rPr lang="en-US" dirty="0"/>
              <a:t>Dr. Jones aware of O2 sat, vital signs, </a:t>
            </a:r>
          </a:p>
          <a:p>
            <a:endParaRPr lang="en-US" dirty="0">
              <a:solidFill>
                <a:srgbClr val="FFFF00"/>
              </a:solidFill>
            </a:endParaRPr>
          </a:p>
          <a:p>
            <a:r>
              <a:rPr lang="en-US" dirty="0">
                <a:solidFill>
                  <a:srgbClr val="FFFF00"/>
                </a:solidFill>
              </a:rPr>
              <a:t>Document</a:t>
            </a:r>
          </a:p>
          <a:p>
            <a:pPr marL="457200" lvl="1" indent="0">
              <a:buNone/>
            </a:pPr>
            <a:r>
              <a:rPr lang="en-US" dirty="0"/>
              <a:t>1313: Dr. Jones </a:t>
            </a:r>
            <a:r>
              <a:rPr lang="en-US" u="sng" dirty="0"/>
              <a:t>informed</a:t>
            </a:r>
            <a:r>
              <a:rPr lang="en-US" dirty="0"/>
              <a:t> of O2 sat, vital signs, assessment findings</a:t>
            </a:r>
          </a:p>
          <a:p>
            <a:pPr marL="457200" lvl="1" indent="0">
              <a:buNone/>
            </a:pPr>
            <a:r>
              <a:rPr lang="en-US" dirty="0"/>
              <a:t>1314:</a:t>
            </a:r>
            <a:r>
              <a:rPr lang="en-US" dirty="0">
                <a:solidFill>
                  <a:srgbClr val="FFFF00"/>
                </a:solidFill>
              </a:rPr>
              <a:t> </a:t>
            </a:r>
            <a:r>
              <a:rPr lang="en-US" dirty="0"/>
              <a:t>O2 increased to 3L/nc, 500 ml bolus given…</a:t>
            </a:r>
          </a:p>
        </p:txBody>
      </p:sp>
      <mc:AlternateContent xmlns:mc="http://schemas.openxmlformats.org/markup-compatibility/2006">
        <mc:Choice xmlns:am3d="http://schemas.microsoft.com/office/drawing/2017/model3d" Requires="am3d">
          <p:graphicFrame>
            <p:nvGraphicFramePr>
              <p:cNvPr id="5" name="3D Model 4" descr="Scales Gold">
                <a:extLst>
                  <a:ext uri="{FF2B5EF4-FFF2-40B4-BE49-F238E27FC236}">
                    <a16:creationId xmlns:a16="http://schemas.microsoft.com/office/drawing/2014/main" id="{EBFF169A-B5D3-47B4-8FD9-10612BFFDF8F}"/>
                  </a:ext>
                </a:extLst>
              </p:cNvPr>
              <p:cNvGraphicFramePr>
                <a:graphicFrameLocks noChangeAspect="1"/>
              </p:cNvGraphicFramePr>
              <p:nvPr>
                <p:extLst>
                  <p:ext uri="{D42A27DB-BD31-4B8C-83A1-F6EECF244321}">
                    <p14:modId xmlns:p14="http://schemas.microsoft.com/office/powerpoint/2010/main" val="1776823434"/>
                  </p:ext>
                </p:extLst>
              </p:nvPr>
            </p:nvGraphicFramePr>
            <p:xfrm>
              <a:off x="8305801" y="-90736"/>
              <a:ext cx="838200" cy="1210574"/>
            </p:xfrm>
            <a:graphic>
              <a:graphicData uri="http://schemas.microsoft.com/office/drawing/2017/model3d">
                <am3d:model3d r:embed="rId2">
                  <am3d:spPr>
                    <a:xfrm>
                      <a:off x="0" y="0"/>
                      <a:ext cx="838200" cy="1210574"/>
                    </a:xfrm>
                    <a:prstGeom prst="rect">
                      <a:avLst/>
                    </a:prstGeom>
                  </am3d:spPr>
                  <am3d:camera>
                    <am3d:pos x="0" y="0" z="58354971"/>
                    <am3d:up dx="0" dy="36000000" dz="0"/>
                    <am3d:lookAt x="0" y="0" z="0"/>
                    <am3d:perspective fov="2700000"/>
                  </am3d:camera>
                  <am3d:trans>
                    <am3d:meterPerModelUnit n="1011" d="1000000"/>
                    <am3d:preTrans dx="0" dy="0" dz="-7282958"/>
                    <am3d:scale>
                      <am3d:sx n="1000000" d="1000000"/>
                      <am3d:sy n="1000000" d="1000000"/>
                      <am3d:sz n="1000000" d="1000000"/>
                    </am3d:scale>
                    <am3d:rot ay="16200000"/>
                    <am3d:postTrans dx="0" dy="0" dz="0"/>
                  </am3d:trans>
                  <am3d:raster rName="Office3DRenderer" rVer="16.0.8326">
                    <am3d:blip r:embed="rId3"/>
                  </am3d:raster>
                  <am3d:objViewport viewportSz="19239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 name="3D Model 4" descr="Scales Gold">
                <a:extLst>
                  <a:ext uri="{FF2B5EF4-FFF2-40B4-BE49-F238E27FC236}">
                    <a16:creationId xmlns:a16="http://schemas.microsoft.com/office/drawing/2014/main" id="{EBFF169A-B5D3-47B4-8FD9-10612BFFDF8F}"/>
                  </a:ext>
                </a:extLst>
              </p:cNvPr>
              <p:cNvPicPr>
                <a:picLocks noGrp="1" noRot="1" noChangeAspect="1" noMove="1" noResize="1" noEditPoints="1" noAdjustHandles="1" noChangeArrowheads="1" noChangeShapeType="1" noCrop="1"/>
              </p:cNvPicPr>
              <p:nvPr/>
            </p:nvPicPr>
            <p:blipFill>
              <a:blip r:embed="rId3"/>
              <a:stretch>
                <a:fillRect/>
              </a:stretch>
            </p:blipFill>
            <p:spPr>
              <a:xfrm>
                <a:off x="8305801" y="-90736"/>
                <a:ext cx="838200" cy="1210574"/>
              </a:xfrm>
              <a:prstGeom prst="rect">
                <a:avLst/>
              </a:prstGeom>
            </p:spPr>
          </p:pic>
        </mc:Fallback>
      </mc:AlternateContent>
    </p:spTree>
    <p:extLst>
      <p:ext uri="{BB962C8B-B14F-4D97-AF65-F5344CB8AC3E}">
        <p14:creationId xmlns:p14="http://schemas.microsoft.com/office/powerpoint/2010/main" val="3676450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D0F69-5657-426F-B976-4D1830209830}"/>
              </a:ext>
            </a:extLst>
          </p:cNvPr>
          <p:cNvSpPr>
            <a:spLocks noGrp="1"/>
          </p:cNvSpPr>
          <p:nvPr>
            <p:ph type="title"/>
          </p:nvPr>
        </p:nvSpPr>
        <p:spPr/>
        <p:txBody>
          <a:bodyPr>
            <a:normAutofit fontScale="90000"/>
          </a:bodyPr>
          <a:lstStyle/>
          <a:p>
            <a:r>
              <a:rPr lang="en-US" dirty="0"/>
              <a:t>Provider notification</a:t>
            </a:r>
            <a:br>
              <a:rPr lang="en-US" dirty="0"/>
            </a:br>
            <a:r>
              <a:rPr lang="en-US" dirty="0"/>
              <a:t>Chain of Command</a:t>
            </a:r>
          </a:p>
        </p:txBody>
      </p:sp>
      <p:sp>
        <p:nvSpPr>
          <p:cNvPr id="3" name="Content Placeholder 2">
            <a:extLst>
              <a:ext uri="{FF2B5EF4-FFF2-40B4-BE49-F238E27FC236}">
                <a16:creationId xmlns:a16="http://schemas.microsoft.com/office/drawing/2014/main" id="{D4C48A01-779D-4DBD-B5DC-5573D57BF246}"/>
              </a:ext>
            </a:extLst>
          </p:cNvPr>
          <p:cNvSpPr>
            <a:spLocks noGrp="1"/>
          </p:cNvSpPr>
          <p:nvPr>
            <p:ph idx="1"/>
          </p:nvPr>
        </p:nvSpPr>
        <p:spPr/>
        <p:txBody>
          <a:bodyPr/>
          <a:lstStyle/>
          <a:p>
            <a:r>
              <a:rPr lang="en-US" dirty="0">
                <a:solidFill>
                  <a:srgbClr val="FFFF00"/>
                </a:solidFill>
              </a:rPr>
              <a:t>Document</a:t>
            </a:r>
          </a:p>
          <a:p>
            <a:pPr marL="457200" lvl="1" indent="0">
              <a:buNone/>
            </a:pPr>
            <a:r>
              <a:rPr lang="en-US" dirty="0"/>
              <a:t>1313: Dr. Jones </a:t>
            </a:r>
            <a:r>
              <a:rPr lang="en-US" u="sng" dirty="0"/>
              <a:t>informed</a:t>
            </a:r>
            <a:r>
              <a:rPr lang="en-US" dirty="0"/>
              <a:t> of O2 sat, vital signs, assessment findings (signature)</a:t>
            </a:r>
          </a:p>
          <a:p>
            <a:pPr marL="457200" lvl="1" indent="0">
              <a:buNone/>
            </a:pPr>
            <a:endParaRPr lang="en-US" dirty="0"/>
          </a:p>
          <a:p>
            <a:pPr marL="457200" lvl="1" indent="0">
              <a:buNone/>
            </a:pPr>
            <a:r>
              <a:rPr lang="en-US" dirty="0"/>
              <a:t>1316: Dr. Smith informed of patient’s vital signs, O2 sat, assessment findings (signature)</a:t>
            </a:r>
          </a:p>
          <a:p>
            <a:pPr marL="457200" lvl="1" indent="0">
              <a:buNone/>
            </a:pPr>
            <a:endParaRPr lang="en-US" dirty="0"/>
          </a:p>
          <a:p>
            <a:pPr marL="457200" lvl="1" indent="0">
              <a:buNone/>
            </a:pPr>
            <a:r>
              <a:rPr lang="en-US" dirty="0"/>
              <a:t>1320: (Document subsequent interventions)</a:t>
            </a:r>
          </a:p>
        </p:txBody>
      </p:sp>
      <mc:AlternateContent xmlns:mc="http://schemas.openxmlformats.org/markup-compatibility/2006">
        <mc:Choice xmlns:am3d="http://schemas.microsoft.com/office/drawing/2017/model3d" Requires="am3d">
          <p:graphicFrame>
            <p:nvGraphicFramePr>
              <p:cNvPr id="5" name="3D Model 4" descr="Scales Gold">
                <a:extLst>
                  <a:ext uri="{FF2B5EF4-FFF2-40B4-BE49-F238E27FC236}">
                    <a16:creationId xmlns:a16="http://schemas.microsoft.com/office/drawing/2014/main" id="{0133C4CC-B06B-42CE-8B38-867DA3C2CD14}"/>
                  </a:ext>
                </a:extLst>
              </p:cNvPr>
              <p:cNvGraphicFramePr>
                <a:graphicFrameLocks noChangeAspect="1"/>
              </p:cNvGraphicFramePr>
              <p:nvPr>
                <p:extLst>
                  <p:ext uri="{D42A27DB-BD31-4B8C-83A1-F6EECF244321}">
                    <p14:modId xmlns:p14="http://schemas.microsoft.com/office/powerpoint/2010/main" val="1776823434"/>
                  </p:ext>
                </p:extLst>
              </p:nvPr>
            </p:nvGraphicFramePr>
            <p:xfrm>
              <a:off x="8305801" y="-90736"/>
              <a:ext cx="838200" cy="1210574"/>
            </p:xfrm>
            <a:graphic>
              <a:graphicData uri="http://schemas.microsoft.com/office/drawing/2017/model3d">
                <am3d:model3d r:embed="rId2">
                  <am3d:spPr>
                    <a:xfrm>
                      <a:off x="0" y="0"/>
                      <a:ext cx="838200" cy="1210574"/>
                    </a:xfrm>
                    <a:prstGeom prst="rect">
                      <a:avLst/>
                    </a:prstGeom>
                  </am3d:spPr>
                  <am3d:camera>
                    <am3d:pos x="0" y="0" z="58354971"/>
                    <am3d:up dx="0" dy="36000000" dz="0"/>
                    <am3d:lookAt x="0" y="0" z="0"/>
                    <am3d:perspective fov="2700000"/>
                  </am3d:camera>
                  <am3d:trans>
                    <am3d:meterPerModelUnit n="1011" d="1000000"/>
                    <am3d:preTrans dx="0" dy="0" dz="-7282958"/>
                    <am3d:scale>
                      <am3d:sx n="1000000" d="1000000"/>
                      <am3d:sy n="1000000" d="1000000"/>
                      <am3d:sz n="1000000" d="1000000"/>
                    </am3d:scale>
                    <am3d:rot ay="16200000"/>
                    <am3d:postTrans dx="0" dy="0" dz="0"/>
                  </am3d:trans>
                  <am3d:raster rName="Office3DRenderer" rVer="16.0.8326">
                    <am3d:blip r:embed="rId3"/>
                  </am3d:raster>
                  <am3d:objViewport viewportSz="19239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 name="3D Model 4" descr="Scales Gold">
                <a:extLst>
                  <a:ext uri="{FF2B5EF4-FFF2-40B4-BE49-F238E27FC236}">
                    <a16:creationId xmlns:a16="http://schemas.microsoft.com/office/drawing/2014/main" id="{0133C4CC-B06B-42CE-8B38-867DA3C2CD14}"/>
                  </a:ext>
                </a:extLst>
              </p:cNvPr>
              <p:cNvPicPr>
                <a:picLocks noGrp="1" noRot="1" noChangeAspect="1" noMove="1" noResize="1" noEditPoints="1" noAdjustHandles="1" noChangeArrowheads="1" noChangeShapeType="1" noCrop="1"/>
              </p:cNvPicPr>
              <p:nvPr/>
            </p:nvPicPr>
            <p:blipFill>
              <a:blip r:embed="rId3"/>
              <a:stretch>
                <a:fillRect/>
              </a:stretch>
            </p:blipFill>
            <p:spPr>
              <a:xfrm>
                <a:off x="8305801" y="-90736"/>
                <a:ext cx="838200" cy="1210574"/>
              </a:xfrm>
              <a:prstGeom prst="rect">
                <a:avLst/>
              </a:prstGeom>
            </p:spPr>
          </p:pic>
        </mc:Fallback>
      </mc:AlternateContent>
    </p:spTree>
    <p:extLst>
      <p:ext uri="{BB962C8B-B14F-4D97-AF65-F5344CB8AC3E}">
        <p14:creationId xmlns:p14="http://schemas.microsoft.com/office/powerpoint/2010/main" val="4198782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AD357-1E18-4C23-884C-3664CF48B92C}"/>
              </a:ext>
            </a:extLst>
          </p:cNvPr>
          <p:cNvSpPr>
            <a:spLocks noGrp="1"/>
          </p:cNvSpPr>
          <p:nvPr>
            <p:ph type="title"/>
          </p:nvPr>
        </p:nvSpPr>
        <p:spPr/>
        <p:txBody>
          <a:bodyPr/>
          <a:lstStyle/>
          <a:p>
            <a:r>
              <a:rPr lang="en-US" dirty="0"/>
              <a:t>Hand-off Communication</a:t>
            </a:r>
          </a:p>
        </p:txBody>
      </p:sp>
      <p:sp>
        <p:nvSpPr>
          <p:cNvPr id="3" name="Content Placeholder 2">
            <a:extLst>
              <a:ext uri="{FF2B5EF4-FFF2-40B4-BE49-F238E27FC236}">
                <a16:creationId xmlns:a16="http://schemas.microsoft.com/office/drawing/2014/main" id="{F5AFC149-D240-406A-9319-E750BC7CD952}"/>
              </a:ext>
            </a:extLst>
          </p:cNvPr>
          <p:cNvSpPr>
            <a:spLocks noGrp="1"/>
          </p:cNvSpPr>
          <p:nvPr>
            <p:ph idx="1"/>
          </p:nvPr>
        </p:nvSpPr>
        <p:spPr/>
        <p:txBody>
          <a:bodyPr/>
          <a:lstStyle/>
          <a:p>
            <a:r>
              <a:rPr lang="en-US" b="1" dirty="0"/>
              <a:t>Your Proof of </a:t>
            </a:r>
            <a:r>
              <a:rPr lang="en-US" b="1" u="sng" dirty="0"/>
              <a:t>Safe Transfer </a:t>
            </a:r>
            <a:r>
              <a:rPr lang="en-US" b="1" dirty="0"/>
              <a:t>of Care</a:t>
            </a:r>
          </a:p>
          <a:p>
            <a:r>
              <a:rPr lang="en-US" dirty="0"/>
              <a:t>Licensed to licensed</a:t>
            </a:r>
          </a:p>
          <a:p>
            <a:r>
              <a:rPr lang="en-US" dirty="0"/>
              <a:t>All you need is </a:t>
            </a:r>
          </a:p>
          <a:p>
            <a:pPr marL="457200" lvl="1" indent="0">
              <a:buNone/>
            </a:pPr>
            <a:r>
              <a:rPr lang="en-US" dirty="0"/>
              <a:t>Date/Time: Report given to P. Collins, RN (signature)</a:t>
            </a:r>
          </a:p>
          <a:p>
            <a:pPr marL="457200" lvl="1" indent="0">
              <a:buNone/>
            </a:pPr>
            <a:r>
              <a:rPr lang="en-US" dirty="0"/>
              <a:t>Date/Time: Report received from C. Johnson, RN (signature)</a:t>
            </a:r>
          </a:p>
          <a:p>
            <a:pPr lvl="1"/>
            <a:endParaRPr lang="en-US" dirty="0"/>
          </a:p>
          <a:p>
            <a:pPr lvl="1"/>
            <a:endParaRPr lang="en-US" dirty="0"/>
          </a:p>
        </p:txBody>
      </p:sp>
      <mc:AlternateContent xmlns:mc="http://schemas.openxmlformats.org/markup-compatibility/2006">
        <mc:Choice xmlns:am3d="http://schemas.microsoft.com/office/drawing/2017/model3d" Requires="am3d">
          <p:graphicFrame>
            <p:nvGraphicFramePr>
              <p:cNvPr id="5" name="3D Model 4" descr="Scales Gold">
                <a:extLst>
                  <a:ext uri="{FF2B5EF4-FFF2-40B4-BE49-F238E27FC236}">
                    <a16:creationId xmlns:a16="http://schemas.microsoft.com/office/drawing/2014/main" id="{A57E92A2-37A8-4978-B881-38075D3FDEE2}"/>
                  </a:ext>
                </a:extLst>
              </p:cNvPr>
              <p:cNvGraphicFramePr>
                <a:graphicFrameLocks noChangeAspect="1"/>
              </p:cNvGraphicFramePr>
              <p:nvPr>
                <p:extLst>
                  <p:ext uri="{D42A27DB-BD31-4B8C-83A1-F6EECF244321}">
                    <p14:modId xmlns:p14="http://schemas.microsoft.com/office/powerpoint/2010/main" val="1776823434"/>
                  </p:ext>
                </p:extLst>
              </p:nvPr>
            </p:nvGraphicFramePr>
            <p:xfrm>
              <a:off x="8305801" y="-90736"/>
              <a:ext cx="838200" cy="1210574"/>
            </p:xfrm>
            <a:graphic>
              <a:graphicData uri="http://schemas.microsoft.com/office/drawing/2017/model3d">
                <am3d:model3d r:embed="rId3">
                  <am3d:spPr>
                    <a:xfrm>
                      <a:off x="0" y="0"/>
                      <a:ext cx="838200" cy="1210574"/>
                    </a:xfrm>
                    <a:prstGeom prst="rect">
                      <a:avLst/>
                    </a:prstGeom>
                  </am3d:spPr>
                  <am3d:camera>
                    <am3d:pos x="0" y="0" z="58354971"/>
                    <am3d:up dx="0" dy="36000000" dz="0"/>
                    <am3d:lookAt x="0" y="0" z="0"/>
                    <am3d:perspective fov="2700000"/>
                  </am3d:camera>
                  <am3d:trans>
                    <am3d:meterPerModelUnit n="1011" d="1000000"/>
                    <am3d:preTrans dx="0" dy="0" dz="-7282958"/>
                    <am3d:scale>
                      <am3d:sx n="1000000" d="1000000"/>
                      <am3d:sy n="1000000" d="1000000"/>
                      <am3d:sz n="1000000" d="1000000"/>
                    </am3d:scale>
                    <am3d:rot ay="16200000"/>
                    <am3d:postTrans dx="0" dy="0" dz="0"/>
                  </am3d:trans>
                  <am3d:raster rName="Office3DRenderer" rVer="16.0.8326">
                    <am3d:blip r:embed="rId4"/>
                  </am3d:raster>
                  <am3d:objViewport viewportSz="19239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 name="3D Model 4" descr="Scales Gold">
                <a:extLst>
                  <a:ext uri="{FF2B5EF4-FFF2-40B4-BE49-F238E27FC236}">
                    <a16:creationId xmlns:a16="http://schemas.microsoft.com/office/drawing/2014/main" id="{A57E92A2-37A8-4978-B881-38075D3FDEE2}"/>
                  </a:ext>
                </a:extLst>
              </p:cNvPr>
              <p:cNvPicPr>
                <a:picLocks noGrp="1" noRot="1" noChangeAspect="1" noMove="1" noResize="1" noEditPoints="1" noAdjustHandles="1" noChangeArrowheads="1" noChangeShapeType="1" noCrop="1"/>
              </p:cNvPicPr>
              <p:nvPr/>
            </p:nvPicPr>
            <p:blipFill>
              <a:blip r:embed="rId4"/>
              <a:stretch>
                <a:fillRect/>
              </a:stretch>
            </p:blipFill>
            <p:spPr>
              <a:xfrm>
                <a:off x="8305801" y="-90736"/>
                <a:ext cx="838200" cy="1210574"/>
              </a:xfrm>
              <a:prstGeom prst="rect">
                <a:avLst/>
              </a:prstGeom>
            </p:spPr>
          </p:pic>
        </mc:Fallback>
      </mc:AlternateContent>
    </p:spTree>
    <p:extLst>
      <p:ext uri="{BB962C8B-B14F-4D97-AF65-F5344CB8AC3E}">
        <p14:creationId xmlns:p14="http://schemas.microsoft.com/office/powerpoint/2010/main" val="1900500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875506" y="2286000"/>
            <a:ext cx="7793038" cy="3352800"/>
          </a:xfrm>
        </p:spPr>
        <p:txBody>
          <a:bodyPr>
            <a:noAutofit/>
          </a:bodyPr>
          <a:lstStyle/>
          <a:p>
            <a:pPr eaLnBrk="1" hangingPunct="1"/>
            <a:r>
              <a:rPr lang="en-US" sz="2000" dirty="0"/>
              <a:t>The information and recommendations in this presentation are based on extensive research and information obtained from medical and nursing authorities.  To the best of my knowledge, the information presented reflects current recommendations and practices.  Please be reminded all interventions must be based on individual patient situations and must be implemented within your scope of practice and facility policy and procedure.  The author disclaims responsibility for any adverse effects, directly or indirectly from the suggested recommendations or from the reader</a:t>
            </a:r>
            <a:r>
              <a:rPr lang="en-US" sz="2000" dirty="0">
                <a:latin typeface="Times New Roman" pitchFamily="18" charset="0"/>
              </a:rPr>
              <a:t>’</a:t>
            </a:r>
            <a:r>
              <a:rPr lang="en-US" sz="2000" dirty="0"/>
              <a:t>s misunderstanding of the information or context thereof.</a:t>
            </a:r>
            <a:br>
              <a:rPr lang="en-US" sz="2000" dirty="0"/>
            </a:br>
            <a:r>
              <a:rPr lang="en-US" sz="2000" dirty="0"/>
              <a:t>                                               Pam Collins, RN, MSN, Consultant</a:t>
            </a:r>
            <a:br>
              <a:rPr lang="en-US" sz="2000" dirty="0"/>
            </a:br>
            <a:endParaRPr lang="en-US" sz="2000" dirty="0"/>
          </a:p>
        </p:txBody>
      </p:sp>
      <p:sp>
        <p:nvSpPr>
          <p:cNvPr id="6147" name="WordArt 6"/>
          <p:cNvSpPr>
            <a:spLocks noChangeArrowheads="1" noChangeShapeType="1" noTextEdit="1"/>
          </p:cNvSpPr>
          <p:nvPr/>
        </p:nvSpPr>
        <p:spPr bwMode="auto">
          <a:xfrm>
            <a:off x="3048000" y="1066800"/>
            <a:ext cx="3448050" cy="495300"/>
          </a:xfrm>
          <a:prstGeom prst="rect">
            <a:avLst/>
          </a:prstGeom>
        </p:spPr>
        <p:txBody>
          <a:bodyPr wrap="none" fromWordArt="1">
            <a:prstTxWarp prst="textPlain">
              <a:avLst>
                <a:gd name="adj" fmla="val 50000"/>
              </a:avLst>
            </a:prstTxWarp>
          </a:bodyPr>
          <a:lstStyle/>
          <a:p>
            <a:pPr algn="ctr"/>
            <a:r>
              <a:rPr lang="en-US" sz="2800" kern="10" dirty="0">
                <a:ln w="9525">
                  <a:solidFill>
                    <a:srgbClr val="000000"/>
                  </a:solidFill>
                  <a:miter lim="800000"/>
                  <a:headEnd/>
                  <a:tailEnd/>
                </a:ln>
                <a:solidFill>
                  <a:schemeClr val="tx2"/>
                </a:solidFill>
                <a:latin typeface="Arial Black"/>
              </a:rPr>
              <a:t>Disclaimer</a:t>
            </a:r>
          </a:p>
        </p:txBody>
      </p:sp>
      <mc:AlternateContent xmlns:mc="http://schemas.openxmlformats.org/markup-compatibility/2006">
        <mc:Choice xmlns:am3d="http://schemas.microsoft.com/office/drawing/2017/model3d" Requires="am3d">
          <p:graphicFrame>
            <p:nvGraphicFramePr>
              <p:cNvPr id="4" name="3D Model 3" descr="Scales Gold">
                <a:extLst>
                  <a:ext uri="{FF2B5EF4-FFF2-40B4-BE49-F238E27FC236}">
                    <a16:creationId xmlns:a16="http://schemas.microsoft.com/office/drawing/2014/main" id="{75FB129D-5CB1-450B-8756-770E33A60CB4}"/>
                  </a:ext>
                </a:extLst>
              </p:cNvPr>
              <p:cNvGraphicFramePr>
                <a:graphicFrameLocks noChangeAspect="1"/>
              </p:cNvGraphicFramePr>
              <p:nvPr>
                <p:extLst>
                  <p:ext uri="{D42A27DB-BD31-4B8C-83A1-F6EECF244321}">
                    <p14:modId xmlns:p14="http://schemas.microsoft.com/office/powerpoint/2010/main" val="3740047664"/>
                  </p:ext>
                </p:extLst>
              </p:nvPr>
            </p:nvGraphicFramePr>
            <p:xfrm>
              <a:off x="8305801" y="-90736"/>
              <a:ext cx="838200" cy="1210574"/>
            </p:xfrm>
            <a:graphic>
              <a:graphicData uri="http://schemas.microsoft.com/office/drawing/2017/model3d">
                <am3d:model3d r:embed="rId2">
                  <am3d:spPr>
                    <a:xfrm>
                      <a:off x="0" y="0"/>
                      <a:ext cx="838200" cy="1210574"/>
                    </a:xfrm>
                    <a:prstGeom prst="rect">
                      <a:avLst/>
                    </a:prstGeom>
                  </am3d:spPr>
                  <am3d:camera>
                    <am3d:pos x="0" y="0" z="58354971"/>
                    <am3d:up dx="0" dy="36000000" dz="0"/>
                    <am3d:lookAt x="0" y="0" z="0"/>
                    <am3d:perspective fov="2700000"/>
                  </am3d:camera>
                  <am3d:trans>
                    <am3d:meterPerModelUnit n="1011" d="1000000"/>
                    <am3d:preTrans dx="0" dy="0" dz="-7282958"/>
                    <am3d:scale>
                      <am3d:sx n="1000000" d="1000000"/>
                      <am3d:sy n="1000000" d="1000000"/>
                      <am3d:sz n="1000000" d="1000000"/>
                    </am3d:scale>
                    <am3d:rot ay="16200000"/>
                    <am3d:postTrans dx="0" dy="0" dz="0"/>
                  </am3d:trans>
                  <am3d:raster rName="Office3DRenderer" rVer="16.0.8326">
                    <am3d:blip r:embed="rId3"/>
                  </am3d:raster>
                  <am3d:objViewport viewportSz="19239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3D Model 3" descr="Scales Gold">
                <a:extLst>
                  <a:ext uri="{FF2B5EF4-FFF2-40B4-BE49-F238E27FC236}">
                    <a16:creationId xmlns:a16="http://schemas.microsoft.com/office/drawing/2014/main" id="{75FB129D-5CB1-450B-8756-770E33A60CB4}"/>
                  </a:ext>
                </a:extLst>
              </p:cNvPr>
              <p:cNvPicPr>
                <a:picLocks noGrp="1" noRot="1" noChangeAspect="1" noMove="1" noResize="1" noEditPoints="1" noAdjustHandles="1" noChangeArrowheads="1" noChangeShapeType="1" noCrop="1"/>
              </p:cNvPicPr>
              <p:nvPr/>
            </p:nvPicPr>
            <p:blipFill>
              <a:blip r:embed="rId3"/>
              <a:stretch>
                <a:fillRect/>
              </a:stretch>
            </p:blipFill>
            <p:spPr>
              <a:xfrm>
                <a:off x="8305801" y="-90736"/>
                <a:ext cx="838200" cy="1210574"/>
              </a:xfrm>
              <a:prstGeom prst="rect">
                <a:avLst/>
              </a:prstGeom>
            </p:spPr>
          </p:pic>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And Last but not Least…</a:t>
            </a:r>
          </a:p>
        </p:txBody>
      </p:sp>
      <p:sp>
        <p:nvSpPr>
          <p:cNvPr id="3" name="Content Placeholder 2"/>
          <p:cNvSpPr>
            <a:spLocks noGrp="1"/>
          </p:cNvSpPr>
          <p:nvPr>
            <p:ph idx="1"/>
          </p:nvPr>
        </p:nvSpPr>
        <p:spPr/>
        <p:txBody>
          <a:bodyPr/>
          <a:lstStyle/>
          <a:p>
            <a:r>
              <a:rPr lang="en-US" dirty="0"/>
              <a:t>How safe is Electronic Documentation?</a:t>
            </a:r>
          </a:p>
          <a:p>
            <a:r>
              <a:rPr lang="en-US" dirty="0"/>
              <a:t>Very safe if…</a:t>
            </a:r>
          </a:p>
          <a:p>
            <a:pPr lvl="1"/>
            <a:r>
              <a:rPr lang="en-US" dirty="0"/>
              <a:t>Utilized as intended</a:t>
            </a:r>
          </a:p>
          <a:p>
            <a:pPr lvl="1"/>
            <a:r>
              <a:rPr lang="en-US" dirty="0"/>
              <a:t>No blank spaces</a:t>
            </a:r>
          </a:p>
          <a:p>
            <a:pPr lvl="1"/>
            <a:r>
              <a:rPr lang="en-US" dirty="0"/>
              <a:t>Progress notes used as indicated</a:t>
            </a:r>
          </a:p>
          <a:p>
            <a:pPr lvl="1"/>
            <a:r>
              <a:rPr lang="en-US" dirty="0"/>
              <a:t>Reflect appropriate communications</a:t>
            </a:r>
          </a:p>
          <a:p>
            <a:pPr lvl="1"/>
            <a:r>
              <a:rPr lang="en-US" dirty="0"/>
              <a:t>It tells the Story!</a:t>
            </a:r>
            <a:endParaRPr lang="en-US" b="1" u="sng" dirty="0"/>
          </a:p>
        </p:txBody>
      </p:sp>
      <mc:AlternateContent xmlns:mc="http://schemas.openxmlformats.org/markup-compatibility/2006">
        <mc:Choice xmlns:am3d="http://schemas.microsoft.com/office/drawing/2017/model3d" Requires="am3d">
          <p:graphicFrame>
            <p:nvGraphicFramePr>
              <p:cNvPr id="5" name="3D Model 4" descr="Scales Gold">
                <a:extLst>
                  <a:ext uri="{FF2B5EF4-FFF2-40B4-BE49-F238E27FC236}">
                    <a16:creationId xmlns:a16="http://schemas.microsoft.com/office/drawing/2014/main" id="{EA1A4AD7-4D9C-4C71-B42B-41B234FD1D41}"/>
                  </a:ext>
                </a:extLst>
              </p:cNvPr>
              <p:cNvGraphicFramePr>
                <a:graphicFrameLocks noChangeAspect="1"/>
              </p:cNvGraphicFramePr>
              <p:nvPr>
                <p:extLst>
                  <p:ext uri="{D42A27DB-BD31-4B8C-83A1-F6EECF244321}">
                    <p14:modId xmlns:p14="http://schemas.microsoft.com/office/powerpoint/2010/main" val="1776823434"/>
                  </p:ext>
                </p:extLst>
              </p:nvPr>
            </p:nvGraphicFramePr>
            <p:xfrm>
              <a:off x="8305801" y="-90736"/>
              <a:ext cx="838200" cy="1210574"/>
            </p:xfrm>
            <a:graphic>
              <a:graphicData uri="http://schemas.microsoft.com/office/drawing/2017/model3d">
                <am3d:model3d r:embed="rId2">
                  <am3d:spPr>
                    <a:xfrm>
                      <a:off x="0" y="0"/>
                      <a:ext cx="838200" cy="1210574"/>
                    </a:xfrm>
                    <a:prstGeom prst="rect">
                      <a:avLst/>
                    </a:prstGeom>
                  </am3d:spPr>
                  <am3d:camera>
                    <am3d:pos x="0" y="0" z="58354971"/>
                    <am3d:up dx="0" dy="36000000" dz="0"/>
                    <am3d:lookAt x="0" y="0" z="0"/>
                    <am3d:perspective fov="2700000"/>
                  </am3d:camera>
                  <am3d:trans>
                    <am3d:meterPerModelUnit n="1011" d="1000000"/>
                    <am3d:preTrans dx="0" dy="0" dz="-7282958"/>
                    <am3d:scale>
                      <am3d:sx n="1000000" d="1000000"/>
                      <am3d:sy n="1000000" d="1000000"/>
                      <am3d:sz n="1000000" d="1000000"/>
                    </am3d:scale>
                    <am3d:rot ay="16200000"/>
                    <am3d:postTrans dx="0" dy="0" dz="0"/>
                  </am3d:trans>
                  <am3d:raster rName="Office3DRenderer" rVer="16.0.8326">
                    <am3d:blip r:embed="rId3"/>
                  </am3d:raster>
                  <am3d:objViewport viewportSz="19239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 name="3D Model 4" descr="Scales Gold">
                <a:extLst>
                  <a:ext uri="{FF2B5EF4-FFF2-40B4-BE49-F238E27FC236}">
                    <a16:creationId xmlns:a16="http://schemas.microsoft.com/office/drawing/2014/main" id="{EA1A4AD7-4D9C-4C71-B42B-41B234FD1D41}"/>
                  </a:ext>
                </a:extLst>
              </p:cNvPr>
              <p:cNvPicPr>
                <a:picLocks noGrp="1" noRot="1" noChangeAspect="1" noMove="1" noResize="1" noEditPoints="1" noAdjustHandles="1" noChangeArrowheads="1" noChangeShapeType="1" noCrop="1"/>
              </p:cNvPicPr>
              <p:nvPr/>
            </p:nvPicPr>
            <p:blipFill>
              <a:blip r:embed="rId3"/>
              <a:stretch>
                <a:fillRect/>
              </a:stretch>
            </p:blipFill>
            <p:spPr>
              <a:xfrm>
                <a:off x="8305801" y="-90736"/>
                <a:ext cx="838200" cy="1210574"/>
              </a:xfrm>
              <a:prstGeom prst="rect">
                <a:avLst/>
              </a:prstGeom>
            </p:spPr>
          </p:pic>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CC12CB-717F-414A-9106-6653FD3979EF}"/>
              </a:ext>
            </a:extLst>
          </p:cNvPr>
          <p:cNvSpPr>
            <a:spLocks noGrp="1"/>
          </p:cNvSpPr>
          <p:nvPr>
            <p:ph type="title"/>
          </p:nvPr>
        </p:nvSpPr>
        <p:spPr/>
        <p:txBody>
          <a:bodyPr>
            <a:normAutofit/>
          </a:bodyPr>
          <a:lstStyle/>
          <a:p>
            <a:r>
              <a:rPr lang="en-US" sz="3200" dirty="0"/>
              <a:t>How safe is electronic documentation?</a:t>
            </a:r>
          </a:p>
        </p:txBody>
      </p:sp>
      <p:sp>
        <p:nvSpPr>
          <p:cNvPr id="5" name="Text Placeholder 4">
            <a:extLst>
              <a:ext uri="{FF2B5EF4-FFF2-40B4-BE49-F238E27FC236}">
                <a16:creationId xmlns:a16="http://schemas.microsoft.com/office/drawing/2014/main" id="{99059896-13FC-4C9F-93C6-E6E255282E87}"/>
              </a:ext>
            </a:extLst>
          </p:cNvPr>
          <p:cNvSpPr>
            <a:spLocks noGrp="1"/>
          </p:cNvSpPr>
          <p:nvPr>
            <p:ph type="body" idx="1"/>
          </p:nvPr>
        </p:nvSpPr>
        <p:spPr/>
        <p:txBody>
          <a:bodyPr>
            <a:normAutofit/>
          </a:bodyPr>
          <a:lstStyle/>
          <a:p>
            <a:r>
              <a:rPr lang="en-US" sz="4000" dirty="0"/>
              <a:t>And Last but not Least…	</a:t>
            </a:r>
          </a:p>
        </p:txBody>
      </p:sp>
    </p:spTree>
    <p:extLst>
      <p:ext uri="{BB962C8B-B14F-4D97-AF65-F5344CB8AC3E}">
        <p14:creationId xmlns:p14="http://schemas.microsoft.com/office/powerpoint/2010/main" val="1087708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130425"/>
            <a:ext cx="7772400" cy="1470025"/>
          </a:xfrm>
        </p:spPr>
        <p:txBody>
          <a:bodyPr/>
          <a:lstStyle/>
          <a:p>
            <a:r>
              <a:rPr lang="en-US" dirty="0"/>
              <a:t>South Carolina Board of Nursing</a:t>
            </a:r>
            <a:br>
              <a:rPr lang="en-US" dirty="0"/>
            </a:br>
            <a:r>
              <a:rPr lang="en-US" dirty="0"/>
              <a:t>(SCBON)</a:t>
            </a:r>
          </a:p>
        </p:txBody>
      </p:sp>
      <p:sp>
        <p:nvSpPr>
          <p:cNvPr id="2" name="Subtitle 1"/>
          <p:cNvSpPr>
            <a:spLocks noGrp="1"/>
          </p:cNvSpPr>
          <p:nvPr>
            <p:ph type="subTitle" idx="1"/>
          </p:nvPr>
        </p:nvSpPr>
        <p:spPr/>
        <p:txBody>
          <a:bodyPr/>
          <a:lstStyle/>
          <a:p>
            <a:r>
              <a:rPr lang="en-US" dirty="0"/>
              <a:t>How Well do you Know the Laws?</a:t>
            </a:r>
          </a:p>
        </p:txBody>
      </p:sp>
      <mc:AlternateContent xmlns:mc="http://schemas.openxmlformats.org/markup-compatibility/2006">
        <mc:Choice xmlns:am3d="http://schemas.microsoft.com/office/drawing/2017/model3d" Requires="am3d">
          <p:graphicFrame>
            <p:nvGraphicFramePr>
              <p:cNvPr id="6" name="3D Model 5" descr="Scales Gold">
                <a:extLst>
                  <a:ext uri="{FF2B5EF4-FFF2-40B4-BE49-F238E27FC236}">
                    <a16:creationId xmlns:a16="http://schemas.microsoft.com/office/drawing/2014/main" id="{4D6DBEEC-5197-4491-A407-B790670F09E8}"/>
                  </a:ext>
                </a:extLst>
              </p:cNvPr>
              <p:cNvGraphicFramePr>
                <a:graphicFrameLocks noChangeAspect="1"/>
              </p:cNvGraphicFramePr>
              <p:nvPr>
                <p:extLst>
                  <p:ext uri="{D42A27DB-BD31-4B8C-83A1-F6EECF244321}">
                    <p14:modId xmlns:p14="http://schemas.microsoft.com/office/powerpoint/2010/main" val="1776823434"/>
                  </p:ext>
                </p:extLst>
              </p:nvPr>
            </p:nvGraphicFramePr>
            <p:xfrm>
              <a:off x="8305801" y="-90736"/>
              <a:ext cx="838200" cy="1210574"/>
            </p:xfrm>
            <a:graphic>
              <a:graphicData uri="http://schemas.microsoft.com/office/drawing/2017/model3d">
                <am3d:model3d r:embed="rId3">
                  <am3d:spPr>
                    <a:xfrm>
                      <a:off x="0" y="0"/>
                      <a:ext cx="838200" cy="1210574"/>
                    </a:xfrm>
                    <a:prstGeom prst="rect">
                      <a:avLst/>
                    </a:prstGeom>
                  </am3d:spPr>
                  <am3d:camera>
                    <am3d:pos x="0" y="0" z="58354971"/>
                    <am3d:up dx="0" dy="36000000" dz="0"/>
                    <am3d:lookAt x="0" y="0" z="0"/>
                    <am3d:perspective fov="2700000"/>
                  </am3d:camera>
                  <am3d:trans>
                    <am3d:meterPerModelUnit n="1011" d="1000000"/>
                    <am3d:preTrans dx="0" dy="0" dz="-7282958"/>
                    <am3d:scale>
                      <am3d:sx n="1000000" d="1000000"/>
                      <am3d:sy n="1000000" d="1000000"/>
                      <am3d:sz n="1000000" d="1000000"/>
                    </am3d:scale>
                    <am3d:rot ay="16200000"/>
                    <am3d:postTrans dx="0" dy="0" dz="0"/>
                  </am3d:trans>
                  <am3d:raster rName="Office3DRenderer" rVer="16.0.8326">
                    <am3d:blip r:embed="rId4"/>
                  </am3d:raster>
                  <am3d:objViewport viewportSz="19239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6" name="3D Model 5" descr="Scales Gold">
                <a:extLst>
                  <a:ext uri="{FF2B5EF4-FFF2-40B4-BE49-F238E27FC236}">
                    <a16:creationId xmlns:a16="http://schemas.microsoft.com/office/drawing/2014/main" id="{4D6DBEEC-5197-4491-A407-B790670F09E8}"/>
                  </a:ext>
                </a:extLst>
              </p:cNvPr>
              <p:cNvPicPr>
                <a:picLocks noGrp="1" noRot="1" noChangeAspect="1" noMove="1" noResize="1" noEditPoints="1" noAdjustHandles="1" noChangeArrowheads="1" noChangeShapeType="1" noCrop="1"/>
              </p:cNvPicPr>
              <p:nvPr/>
            </p:nvPicPr>
            <p:blipFill>
              <a:blip r:embed="rId4"/>
              <a:stretch>
                <a:fillRect/>
              </a:stretch>
            </p:blipFill>
            <p:spPr>
              <a:xfrm>
                <a:off x="8305801" y="-90736"/>
                <a:ext cx="838200" cy="1210574"/>
              </a:xfrm>
              <a:prstGeom prst="rect">
                <a:avLst/>
              </a:prstGeom>
            </p:spPr>
          </p:pic>
        </mc:Fallback>
      </mc:AlternateContent>
    </p:spTree>
    <p:extLst>
      <p:ext uri="{BB962C8B-B14F-4D97-AF65-F5344CB8AC3E}">
        <p14:creationId xmlns:p14="http://schemas.microsoft.com/office/powerpoint/2010/main" val="4095956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D80DC-3527-4F93-B679-23DB762FF859}"/>
              </a:ext>
            </a:extLst>
          </p:cNvPr>
          <p:cNvSpPr>
            <a:spLocks noGrp="1"/>
          </p:cNvSpPr>
          <p:nvPr>
            <p:ph type="title"/>
          </p:nvPr>
        </p:nvSpPr>
        <p:spPr/>
        <p:txBody>
          <a:bodyPr/>
          <a:lstStyle/>
          <a:p>
            <a:r>
              <a:rPr lang="en-US" dirty="0"/>
              <a:t>SCBON</a:t>
            </a:r>
          </a:p>
        </p:txBody>
      </p:sp>
      <p:sp>
        <p:nvSpPr>
          <p:cNvPr id="3" name="Content Placeholder 2">
            <a:extLst>
              <a:ext uri="{FF2B5EF4-FFF2-40B4-BE49-F238E27FC236}">
                <a16:creationId xmlns:a16="http://schemas.microsoft.com/office/drawing/2014/main" id="{C092EB29-624D-4D09-A4FC-7600C2277C96}"/>
              </a:ext>
            </a:extLst>
          </p:cNvPr>
          <p:cNvSpPr>
            <a:spLocks noGrp="1"/>
          </p:cNvSpPr>
          <p:nvPr>
            <p:ph idx="1"/>
          </p:nvPr>
        </p:nvSpPr>
        <p:spPr/>
        <p:txBody>
          <a:bodyPr/>
          <a:lstStyle/>
          <a:p>
            <a:r>
              <a:rPr lang="en-US" dirty="0"/>
              <a:t>Key Chapters</a:t>
            </a:r>
          </a:p>
          <a:p>
            <a:pPr lvl="1"/>
            <a:r>
              <a:rPr lang="en-US" dirty="0"/>
              <a:t>33 (Nurse Practice Laws) and 91 (Regulation)</a:t>
            </a:r>
          </a:p>
          <a:p>
            <a:r>
              <a:rPr lang="en-US" dirty="0"/>
              <a:t>Did you know…</a:t>
            </a:r>
          </a:p>
          <a:p>
            <a:pPr lvl="1"/>
            <a:r>
              <a:rPr lang="en-US" dirty="0"/>
              <a:t>Name badges must be worn</a:t>
            </a:r>
          </a:p>
          <a:p>
            <a:pPr lvl="1"/>
            <a:r>
              <a:rPr lang="en-US" dirty="0"/>
              <a:t>Nurses must adhere to ANA Code of Ethics</a:t>
            </a:r>
          </a:p>
          <a:p>
            <a:pPr lvl="1"/>
            <a:r>
              <a:rPr lang="en-US" dirty="0"/>
              <a:t>Lapses or inactive status requires re-entry criteria</a:t>
            </a:r>
          </a:p>
          <a:p>
            <a:pPr lvl="1"/>
            <a:r>
              <a:rPr lang="en-US" dirty="0"/>
              <a:t>Fines up to $2000.00 may be imposed for EACH code/law violation</a:t>
            </a:r>
          </a:p>
        </p:txBody>
      </p:sp>
      <p:sp>
        <p:nvSpPr>
          <p:cNvPr id="4" name="Rectangle 3">
            <a:extLst>
              <a:ext uri="{FF2B5EF4-FFF2-40B4-BE49-F238E27FC236}">
                <a16:creationId xmlns:a16="http://schemas.microsoft.com/office/drawing/2014/main" id="{D0799299-8C5E-43F6-8621-AD7568DDB367}"/>
              </a:ext>
            </a:extLst>
          </p:cNvPr>
          <p:cNvSpPr/>
          <p:nvPr/>
        </p:nvSpPr>
        <p:spPr>
          <a:xfrm>
            <a:off x="2514600" y="6214030"/>
            <a:ext cx="3568477" cy="369332"/>
          </a:xfrm>
          <a:prstGeom prst="rect">
            <a:avLst/>
          </a:prstGeom>
        </p:spPr>
        <p:txBody>
          <a:bodyPr wrap="none">
            <a:spAutoFit/>
          </a:bodyPr>
          <a:lstStyle/>
          <a:p>
            <a:r>
              <a:rPr lang="en-US" dirty="0">
                <a:hlinkClick r:id="rId2">
                  <a:extLst>
                    <a:ext uri="{A12FA001-AC4F-418D-AE19-62706E023703}">
                      <ahyp:hlinkClr xmlns:ahyp="http://schemas.microsoft.com/office/drawing/2018/hyperlinkcolor" val="tx"/>
                    </a:ext>
                  </a:extLst>
                </a:hlinkClick>
              </a:rPr>
              <a:t>https://www.llr.sc.gov/pol/nursing/</a:t>
            </a:r>
            <a:r>
              <a:rPr lang="en-US" dirty="0"/>
              <a:t> </a:t>
            </a:r>
          </a:p>
        </p:txBody>
      </p:sp>
    </p:spTree>
    <p:extLst>
      <p:ext uri="{BB962C8B-B14F-4D97-AF65-F5344CB8AC3E}">
        <p14:creationId xmlns:p14="http://schemas.microsoft.com/office/powerpoint/2010/main" val="25923121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9600" y="1689715"/>
            <a:ext cx="7924800" cy="4893647"/>
          </a:xfrm>
          <a:prstGeom prst="rect">
            <a:avLst/>
          </a:prstGeom>
        </p:spPr>
        <p:txBody>
          <a:bodyPr wrap="square">
            <a:spAutoFit/>
          </a:bodyPr>
          <a:lstStyle/>
          <a:p>
            <a:pPr marL="285750" indent="-285750">
              <a:buFont typeface="Arial" pitchFamily="34" charset="0"/>
              <a:buChar char="•"/>
            </a:pPr>
            <a:r>
              <a:rPr lang="en-US" sz="2400" dirty="0">
                <a:hlinkClick r:id="rId3">
                  <a:extLst>
                    <a:ext uri="{A12FA001-AC4F-418D-AE19-62706E023703}">
                      <ahyp:hlinkClr xmlns:ahyp="http://schemas.microsoft.com/office/drawing/2018/hyperlinkcolor" val="tx"/>
                    </a:ext>
                  </a:extLst>
                </a:hlinkClick>
              </a:rPr>
              <a:t>Advisory Opinions</a:t>
            </a:r>
            <a:endParaRPr lang="en-US" sz="2400" dirty="0"/>
          </a:p>
          <a:p>
            <a:pPr marL="285750" indent="-285750">
              <a:buFont typeface="Arial" pitchFamily="34" charset="0"/>
              <a:buChar char="•"/>
            </a:pPr>
            <a:r>
              <a:rPr lang="en-US" sz="2400" dirty="0">
                <a:hlinkClick r:id="rId4">
                  <a:extLst>
                    <a:ext uri="{A12FA001-AC4F-418D-AE19-62706E023703}">
                      <ahyp:hlinkClr xmlns:ahyp="http://schemas.microsoft.com/office/drawing/2018/hyperlinkcolor" val="tx"/>
                    </a:ext>
                  </a:extLst>
                </a:hlinkClick>
              </a:rPr>
              <a:t>Advisory Opinion Supplement on the Nursing Management of Invasive Devices (Catheters, Lines and Tubes)</a:t>
            </a:r>
            <a:endParaRPr lang="en-US" sz="2400" dirty="0"/>
          </a:p>
          <a:p>
            <a:pPr marL="285750" indent="-285750">
              <a:buFont typeface="Arial" pitchFamily="34" charset="0"/>
              <a:buChar char="•"/>
            </a:pPr>
            <a:r>
              <a:rPr lang="en-US" sz="2400" dirty="0">
                <a:hlinkClick r:id="rId5">
                  <a:extLst>
                    <a:ext uri="{A12FA001-AC4F-418D-AE19-62706E023703}">
                      <ahyp:hlinkClr xmlns:ahyp="http://schemas.microsoft.com/office/drawing/2018/hyperlinkcolor" val="tx"/>
                    </a:ext>
                  </a:extLst>
                </a:hlinkClick>
              </a:rPr>
              <a:t>Code of Ethics for Nurses</a:t>
            </a:r>
            <a:endParaRPr lang="en-US" sz="2400" dirty="0"/>
          </a:p>
          <a:p>
            <a:pPr marL="285750" indent="-285750">
              <a:buFont typeface="Arial" pitchFamily="34" charset="0"/>
              <a:buChar char="•"/>
            </a:pPr>
            <a:r>
              <a:rPr lang="en-US" sz="2400" dirty="0">
                <a:hlinkClick r:id="rId6">
                  <a:extLst>
                    <a:ext uri="{A12FA001-AC4F-418D-AE19-62706E023703}">
                      <ahyp:hlinkClr xmlns:ahyp="http://schemas.microsoft.com/office/drawing/2018/hyperlinkcolor" val="tx"/>
                    </a:ext>
                  </a:extLst>
                </a:hlinkClick>
              </a:rPr>
              <a:t>Grounds for Revocation, Suspension or Other Restriction or Limitation on a License</a:t>
            </a:r>
            <a:endParaRPr lang="en-US" sz="2400" dirty="0"/>
          </a:p>
          <a:p>
            <a:pPr marL="285750" indent="-285750">
              <a:buFont typeface="Arial" pitchFamily="34" charset="0"/>
              <a:buChar char="•"/>
            </a:pPr>
            <a:r>
              <a:rPr lang="en-US" sz="2400" dirty="0">
                <a:hlinkClick r:id="rId7">
                  <a:extLst>
                    <a:ext uri="{A12FA001-AC4F-418D-AE19-62706E023703}">
                      <ahyp:hlinkClr xmlns:ahyp="http://schemas.microsoft.com/office/drawing/2018/hyperlinkcolor" val="tx"/>
                    </a:ext>
                  </a:extLst>
                </a:hlinkClick>
              </a:rPr>
              <a:t>Nurse Practice Act, Chapter 33</a:t>
            </a:r>
            <a:endParaRPr lang="en-US" sz="2400" dirty="0"/>
          </a:p>
          <a:p>
            <a:pPr marL="285750" indent="-285750">
              <a:buFont typeface="Arial" pitchFamily="34" charset="0"/>
              <a:buChar char="•"/>
            </a:pPr>
            <a:r>
              <a:rPr lang="en-US" sz="2400" dirty="0">
                <a:hlinkClick r:id="rId8">
                  <a:extLst>
                    <a:ext uri="{A12FA001-AC4F-418D-AE19-62706E023703}">
                      <ahyp:hlinkClr xmlns:ahyp="http://schemas.microsoft.com/office/drawing/2018/hyperlinkcolor" val="tx"/>
                    </a:ext>
                  </a:extLst>
                </a:hlinkClick>
              </a:rPr>
              <a:t>Nurse Regulations, Chapter 91 </a:t>
            </a:r>
            <a:endParaRPr lang="en-US" sz="2400" dirty="0"/>
          </a:p>
          <a:p>
            <a:pPr marL="285750" indent="-285750">
              <a:buFont typeface="Arial" pitchFamily="34" charset="0"/>
              <a:buChar char="•"/>
            </a:pPr>
            <a:r>
              <a:rPr lang="en-US" sz="2400" dirty="0">
                <a:hlinkClick r:id="rId9">
                  <a:extLst>
                    <a:ext uri="{A12FA001-AC4F-418D-AE19-62706E023703}">
                      <ahyp:hlinkClr xmlns:ahyp="http://schemas.microsoft.com/office/drawing/2018/hyperlinkcolor" val="tx"/>
                    </a:ext>
                  </a:extLst>
                </a:hlinkClick>
              </a:rPr>
              <a:t>Position Statements</a:t>
            </a:r>
            <a:endParaRPr lang="en-US" sz="2400" dirty="0"/>
          </a:p>
          <a:p>
            <a:pPr marL="285750" indent="-285750">
              <a:buFont typeface="Arial" pitchFamily="34" charset="0"/>
              <a:buChar char="•"/>
            </a:pPr>
            <a:r>
              <a:rPr lang="en-US" sz="2400" dirty="0">
                <a:hlinkClick r:id="rId10">
                  <a:extLst>
                    <a:ext uri="{A12FA001-AC4F-418D-AE19-62706E023703}">
                      <ahyp:hlinkClr xmlns:ahyp="http://schemas.microsoft.com/office/drawing/2018/hyperlinkcolor" val="tx"/>
                    </a:ext>
                  </a:extLst>
                </a:hlinkClick>
              </a:rPr>
              <a:t>Joint Position Statement on Pain Management</a:t>
            </a:r>
            <a:r>
              <a:rPr lang="en-US" sz="2400" dirty="0"/>
              <a:t> </a:t>
            </a:r>
            <a:r>
              <a:rPr lang="en-US" sz="2400" b="1" dirty="0"/>
              <a:t>(pdf)</a:t>
            </a:r>
            <a:endParaRPr lang="en-US" sz="2400" dirty="0"/>
          </a:p>
          <a:p>
            <a:pPr marL="285750" indent="-285750">
              <a:buFont typeface="Arial" pitchFamily="34" charset="0"/>
              <a:buChar char="•"/>
            </a:pPr>
            <a:r>
              <a:rPr lang="en-US" sz="2400" dirty="0">
                <a:hlinkClick r:id="rId11">
                  <a:extLst>
                    <a:ext uri="{A12FA001-AC4F-418D-AE19-62706E023703}">
                      <ahyp:hlinkClr xmlns:ahyp="http://schemas.microsoft.com/office/drawing/2018/hyperlinkcolor" val="tx"/>
                    </a:ext>
                  </a:extLst>
                </a:hlinkClick>
              </a:rPr>
              <a:t>Nursing Scope of Practice Opinion Request Form</a:t>
            </a:r>
            <a:r>
              <a:rPr lang="en-US" sz="2400" b="1" dirty="0"/>
              <a:t> (pdf)</a:t>
            </a:r>
          </a:p>
          <a:p>
            <a:endParaRPr lang="en-US" sz="2400" b="1" dirty="0"/>
          </a:p>
          <a:p>
            <a:r>
              <a:rPr lang="en-US" sz="2400" b="1" dirty="0"/>
              <a:t>Board of Nursing Website under “Laws and Policies”</a:t>
            </a:r>
            <a:endParaRPr lang="en-US" sz="2400" dirty="0"/>
          </a:p>
        </p:txBody>
      </p:sp>
      <p:sp>
        <p:nvSpPr>
          <p:cNvPr id="9" name="Title 8"/>
          <p:cNvSpPr>
            <a:spLocks noGrp="1"/>
          </p:cNvSpPr>
          <p:nvPr>
            <p:ph type="title"/>
          </p:nvPr>
        </p:nvSpPr>
        <p:spPr/>
        <p:txBody>
          <a:bodyPr>
            <a:normAutofit fontScale="90000"/>
          </a:bodyPr>
          <a:lstStyle/>
          <a:p>
            <a:r>
              <a:rPr lang="en-US" dirty="0"/>
              <a:t>SCBON</a:t>
            </a:r>
            <a:br>
              <a:rPr lang="en-US" dirty="0"/>
            </a:br>
            <a:r>
              <a:rPr lang="en-US" dirty="0"/>
              <a:t>Policies of the Board</a:t>
            </a:r>
          </a:p>
        </p:txBody>
      </p:sp>
      <mc:AlternateContent xmlns:mc="http://schemas.openxmlformats.org/markup-compatibility/2006">
        <mc:Choice xmlns:am3d="http://schemas.microsoft.com/office/drawing/2017/model3d" Requires="am3d">
          <p:graphicFrame>
            <p:nvGraphicFramePr>
              <p:cNvPr id="5" name="3D Model 4" descr="Scales Gold">
                <a:extLst>
                  <a:ext uri="{FF2B5EF4-FFF2-40B4-BE49-F238E27FC236}">
                    <a16:creationId xmlns:a16="http://schemas.microsoft.com/office/drawing/2014/main" id="{6FAFC304-0A39-442B-91A3-9A7AFC34BBD7}"/>
                  </a:ext>
                </a:extLst>
              </p:cNvPr>
              <p:cNvGraphicFramePr>
                <a:graphicFrameLocks noChangeAspect="1"/>
              </p:cNvGraphicFramePr>
              <p:nvPr>
                <p:extLst>
                  <p:ext uri="{D42A27DB-BD31-4B8C-83A1-F6EECF244321}">
                    <p14:modId xmlns:p14="http://schemas.microsoft.com/office/powerpoint/2010/main" val="1776823434"/>
                  </p:ext>
                </p:extLst>
              </p:nvPr>
            </p:nvGraphicFramePr>
            <p:xfrm>
              <a:off x="8305801" y="-90736"/>
              <a:ext cx="838200" cy="1210574"/>
            </p:xfrm>
            <a:graphic>
              <a:graphicData uri="http://schemas.microsoft.com/office/drawing/2017/model3d">
                <am3d:model3d r:embed="rId12">
                  <am3d:spPr>
                    <a:xfrm>
                      <a:off x="0" y="0"/>
                      <a:ext cx="838200" cy="1210574"/>
                    </a:xfrm>
                    <a:prstGeom prst="rect">
                      <a:avLst/>
                    </a:prstGeom>
                  </am3d:spPr>
                  <am3d:camera>
                    <am3d:pos x="0" y="0" z="58354971"/>
                    <am3d:up dx="0" dy="36000000" dz="0"/>
                    <am3d:lookAt x="0" y="0" z="0"/>
                    <am3d:perspective fov="2700000"/>
                  </am3d:camera>
                  <am3d:trans>
                    <am3d:meterPerModelUnit n="1011" d="1000000"/>
                    <am3d:preTrans dx="0" dy="0" dz="-7282958"/>
                    <am3d:scale>
                      <am3d:sx n="1000000" d="1000000"/>
                      <am3d:sy n="1000000" d="1000000"/>
                      <am3d:sz n="1000000" d="1000000"/>
                    </am3d:scale>
                    <am3d:rot ay="16200000"/>
                    <am3d:postTrans dx="0" dy="0" dz="0"/>
                  </am3d:trans>
                  <am3d:raster rName="Office3DRenderer" rVer="16.0.8326">
                    <am3d:blip r:embed="rId13"/>
                  </am3d:raster>
                  <am3d:objViewport viewportSz="19239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 name="3D Model 4" descr="Scales Gold">
                <a:extLst>
                  <a:ext uri="{FF2B5EF4-FFF2-40B4-BE49-F238E27FC236}">
                    <a16:creationId xmlns:a16="http://schemas.microsoft.com/office/drawing/2014/main" id="{6FAFC304-0A39-442B-91A3-9A7AFC34BBD7}"/>
                  </a:ext>
                </a:extLst>
              </p:cNvPr>
              <p:cNvPicPr>
                <a:picLocks noGrp="1" noRot="1" noChangeAspect="1" noMove="1" noResize="1" noEditPoints="1" noAdjustHandles="1" noChangeArrowheads="1" noChangeShapeType="1" noCrop="1"/>
              </p:cNvPicPr>
              <p:nvPr/>
            </p:nvPicPr>
            <p:blipFill>
              <a:blip r:embed="rId13"/>
              <a:stretch>
                <a:fillRect/>
              </a:stretch>
            </p:blipFill>
            <p:spPr>
              <a:xfrm>
                <a:off x="8305801" y="-90736"/>
                <a:ext cx="838200" cy="1210574"/>
              </a:xfrm>
              <a:prstGeom prst="rect">
                <a:avLst/>
              </a:prstGeom>
            </p:spPr>
          </p:pic>
        </mc:Fallback>
      </mc:AlternateContent>
    </p:spTree>
    <p:extLst>
      <p:ext uri="{BB962C8B-B14F-4D97-AF65-F5344CB8AC3E}">
        <p14:creationId xmlns:p14="http://schemas.microsoft.com/office/powerpoint/2010/main" val="4007062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Advisory Opinions</a:t>
            </a:r>
          </a:p>
        </p:txBody>
      </p:sp>
      <p:sp>
        <p:nvSpPr>
          <p:cNvPr id="4" name="Content Placeholder 3"/>
          <p:cNvSpPr>
            <a:spLocks noGrp="1"/>
          </p:cNvSpPr>
          <p:nvPr>
            <p:ph idx="1"/>
          </p:nvPr>
        </p:nvSpPr>
        <p:spPr/>
        <p:txBody>
          <a:bodyPr>
            <a:normAutofit lnSpcReduction="10000"/>
          </a:bodyPr>
          <a:lstStyle/>
          <a:p>
            <a:r>
              <a:rPr lang="en-US" sz="3200" dirty="0"/>
              <a:t>Addresses Scope of Practice Issues</a:t>
            </a:r>
          </a:p>
          <a:p>
            <a:pPr lvl="1"/>
            <a:r>
              <a:rPr lang="en-US" sz="3200" dirty="0"/>
              <a:t>Invasive lines</a:t>
            </a:r>
          </a:p>
          <a:p>
            <a:pPr lvl="2"/>
            <a:r>
              <a:rPr lang="en-US" sz="2800" dirty="0"/>
              <a:t>System specific</a:t>
            </a:r>
          </a:p>
          <a:p>
            <a:pPr lvl="2"/>
            <a:r>
              <a:rPr lang="en-US" sz="2800" dirty="0"/>
              <a:t>RN/LPN:  Do’s and Don'ts</a:t>
            </a:r>
          </a:p>
          <a:p>
            <a:pPr lvl="1"/>
            <a:r>
              <a:rPr lang="en-US" sz="3200" dirty="0"/>
              <a:t>Tube management</a:t>
            </a:r>
          </a:p>
          <a:p>
            <a:pPr lvl="1"/>
            <a:r>
              <a:rPr lang="en-US" sz="3200" dirty="0"/>
              <a:t>MD assisted procedures</a:t>
            </a:r>
          </a:p>
          <a:p>
            <a:pPr lvl="1"/>
            <a:r>
              <a:rPr lang="en-US" sz="3200" dirty="0"/>
              <a:t>Resuscitation</a:t>
            </a:r>
          </a:p>
          <a:p>
            <a:pPr lvl="1"/>
            <a:r>
              <a:rPr lang="en-US" sz="3200" dirty="0"/>
              <a:t>Delegation</a:t>
            </a:r>
          </a:p>
          <a:p>
            <a:pPr lvl="1"/>
            <a:endParaRPr lang="en-US" dirty="0"/>
          </a:p>
        </p:txBody>
      </p:sp>
      <mc:AlternateContent xmlns:mc="http://schemas.openxmlformats.org/markup-compatibility/2006">
        <mc:Choice xmlns:am3d="http://schemas.microsoft.com/office/drawing/2017/model3d" Requires="am3d">
          <p:graphicFrame>
            <p:nvGraphicFramePr>
              <p:cNvPr id="6" name="3D Model 5" descr="Scales Gold">
                <a:extLst>
                  <a:ext uri="{FF2B5EF4-FFF2-40B4-BE49-F238E27FC236}">
                    <a16:creationId xmlns:a16="http://schemas.microsoft.com/office/drawing/2014/main" id="{F04D2B92-257C-4C55-A561-DFED95D37808}"/>
                  </a:ext>
                </a:extLst>
              </p:cNvPr>
              <p:cNvGraphicFramePr>
                <a:graphicFrameLocks noChangeAspect="1"/>
              </p:cNvGraphicFramePr>
              <p:nvPr>
                <p:extLst>
                  <p:ext uri="{D42A27DB-BD31-4B8C-83A1-F6EECF244321}">
                    <p14:modId xmlns:p14="http://schemas.microsoft.com/office/powerpoint/2010/main" val="1776823434"/>
                  </p:ext>
                </p:extLst>
              </p:nvPr>
            </p:nvGraphicFramePr>
            <p:xfrm>
              <a:off x="8305801" y="-90736"/>
              <a:ext cx="838200" cy="1210574"/>
            </p:xfrm>
            <a:graphic>
              <a:graphicData uri="http://schemas.microsoft.com/office/drawing/2017/model3d">
                <am3d:model3d r:embed="rId3">
                  <am3d:spPr>
                    <a:xfrm>
                      <a:off x="0" y="0"/>
                      <a:ext cx="838200" cy="1210574"/>
                    </a:xfrm>
                    <a:prstGeom prst="rect">
                      <a:avLst/>
                    </a:prstGeom>
                  </am3d:spPr>
                  <am3d:camera>
                    <am3d:pos x="0" y="0" z="58354971"/>
                    <am3d:up dx="0" dy="36000000" dz="0"/>
                    <am3d:lookAt x="0" y="0" z="0"/>
                    <am3d:perspective fov="2700000"/>
                  </am3d:camera>
                  <am3d:trans>
                    <am3d:meterPerModelUnit n="1011" d="1000000"/>
                    <am3d:preTrans dx="0" dy="0" dz="-7282958"/>
                    <am3d:scale>
                      <am3d:sx n="1000000" d="1000000"/>
                      <am3d:sy n="1000000" d="1000000"/>
                      <am3d:sz n="1000000" d="1000000"/>
                    </am3d:scale>
                    <am3d:rot ay="16200000"/>
                    <am3d:postTrans dx="0" dy="0" dz="0"/>
                  </am3d:trans>
                  <am3d:raster rName="Office3DRenderer" rVer="16.0.8326">
                    <am3d:blip r:embed="rId4"/>
                  </am3d:raster>
                  <am3d:objViewport viewportSz="19239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6" name="3D Model 5" descr="Scales Gold">
                <a:extLst>
                  <a:ext uri="{FF2B5EF4-FFF2-40B4-BE49-F238E27FC236}">
                    <a16:creationId xmlns:a16="http://schemas.microsoft.com/office/drawing/2014/main" id="{F04D2B92-257C-4C55-A561-DFED95D37808}"/>
                  </a:ext>
                </a:extLst>
              </p:cNvPr>
              <p:cNvPicPr>
                <a:picLocks noGrp="1" noRot="1" noChangeAspect="1" noMove="1" noResize="1" noEditPoints="1" noAdjustHandles="1" noChangeArrowheads="1" noChangeShapeType="1" noCrop="1"/>
              </p:cNvPicPr>
              <p:nvPr/>
            </p:nvPicPr>
            <p:blipFill>
              <a:blip r:embed="rId4"/>
              <a:stretch>
                <a:fillRect/>
              </a:stretch>
            </p:blipFill>
            <p:spPr>
              <a:xfrm>
                <a:off x="8305801" y="-90736"/>
                <a:ext cx="838200" cy="1210574"/>
              </a:xfrm>
              <a:prstGeom prst="rect">
                <a:avLst/>
              </a:prstGeom>
            </p:spPr>
          </p:pic>
        </mc:Fallback>
      </mc:AlternateContent>
    </p:spTree>
    <p:extLst>
      <p:ext uri="{BB962C8B-B14F-4D97-AF65-F5344CB8AC3E}">
        <p14:creationId xmlns:p14="http://schemas.microsoft.com/office/powerpoint/2010/main" val="32174258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Position Statements</a:t>
            </a:r>
          </a:p>
        </p:txBody>
      </p:sp>
      <p:sp>
        <p:nvSpPr>
          <p:cNvPr id="3" name="Rectangle 2"/>
          <p:cNvSpPr/>
          <p:nvPr/>
        </p:nvSpPr>
        <p:spPr>
          <a:xfrm>
            <a:off x="685800" y="1600200"/>
            <a:ext cx="7620000" cy="4524315"/>
          </a:xfrm>
          <a:prstGeom prst="rect">
            <a:avLst/>
          </a:prstGeom>
        </p:spPr>
        <p:txBody>
          <a:bodyPr wrap="square">
            <a:spAutoFit/>
          </a:bodyPr>
          <a:lstStyle/>
          <a:p>
            <a:pPr marL="285750" indent="-285750">
              <a:buFont typeface="Arial" pitchFamily="34" charset="0"/>
              <a:buChar char="•"/>
            </a:pPr>
            <a:r>
              <a:rPr lang="en-US" dirty="0">
                <a:hlinkClick r:id="rId3">
                  <a:extLst>
                    <a:ext uri="{A12FA001-AC4F-418D-AE19-62706E023703}">
                      <ahyp:hlinkClr xmlns:ahyp="http://schemas.microsoft.com/office/drawing/2018/hyperlinkcolor" val="tx"/>
                    </a:ext>
                  </a:extLst>
                </a:hlinkClick>
              </a:rPr>
              <a:t>Age Parameters for Nurse Practitioner Practice</a:t>
            </a:r>
            <a:r>
              <a:rPr lang="en-US" dirty="0"/>
              <a:t> </a:t>
            </a:r>
          </a:p>
          <a:p>
            <a:pPr marL="285750" indent="-285750">
              <a:buFont typeface="Arial" pitchFamily="34" charset="0"/>
              <a:buChar char="•"/>
            </a:pPr>
            <a:r>
              <a:rPr lang="en-US" dirty="0">
                <a:hlinkClick r:id="rId4">
                  <a:extLst>
                    <a:ext uri="{A12FA001-AC4F-418D-AE19-62706E023703}">
                      <ahyp:hlinkClr xmlns:ahyp="http://schemas.microsoft.com/office/drawing/2018/hyperlinkcolor" val="tx"/>
                    </a:ext>
                  </a:extLst>
                </a:hlinkClick>
              </a:rPr>
              <a:t>Assisting with Medications</a:t>
            </a:r>
            <a:r>
              <a:rPr lang="en-US" dirty="0"/>
              <a:t> </a:t>
            </a:r>
          </a:p>
          <a:p>
            <a:pPr marL="285750" indent="-285750">
              <a:buFont typeface="Arial" pitchFamily="34" charset="0"/>
              <a:buChar char="•"/>
            </a:pPr>
            <a:r>
              <a:rPr lang="en-US" dirty="0">
                <a:hlinkClick r:id="rId5">
                  <a:extLst>
                    <a:ext uri="{A12FA001-AC4F-418D-AE19-62706E023703}">
                      <ahyp:hlinkClr xmlns:ahyp="http://schemas.microsoft.com/office/drawing/2018/hyperlinkcolor" val="tx"/>
                    </a:ext>
                  </a:extLst>
                </a:hlinkClick>
              </a:rPr>
              <a:t>Code of Ethics</a:t>
            </a:r>
            <a:r>
              <a:rPr lang="en-US" dirty="0"/>
              <a:t> (adopted by S.C. Board of Nursing) </a:t>
            </a:r>
          </a:p>
          <a:p>
            <a:pPr marL="285750" indent="-285750">
              <a:buFont typeface="Arial" pitchFamily="34" charset="0"/>
              <a:buChar char="•"/>
            </a:pPr>
            <a:r>
              <a:rPr lang="en-US" dirty="0">
                <a:hlinkClick r:id="rId6">
                  <a:extLst>
                    <a:ext uri="{A12FA001-AC4F-418D-AE19-62706E023703}">
                      <ahyp:hlinkClr xmlns:ahyp="http://schemas.microsoft.com/office/drawing/2018/hyperlinkcolor" val="tx"/>
                    </a:ext>
                  </a:extLst>
                </a:hlinkClick>
              </a:rPr>
              <a:t>Delegation of Nursing Care Tasks to Unlicensed Assistive Personnel (UAP)</a:t>
            </a:r>
            <a:r>
              <a:rPr lang="en-US" dirty="0"/>
              <a:t> </a:t>
            </a:r>
          </a:p>
          <a:p>
            <a:pPr marL="285750" indent="-285750">
              <a:buFont typeface="Arial" pitchFamily="34" charset="0"/>
              <a:buChar char="•"/>
            </a:pPr>
            <a:r>
              <a:rPr lang="en-US" dirty="0">
                <a:hlinkClick r:id="rId7">
                  <a:extLst>
                    <a:ext uri="{A12FA001-AC4F-418D-AE19-62706E023703}">
                      <ahyp:hlinkClr xmlns:ahyp="http://schemas.microsoft.com/office/drawing/2018/hyperlinkcolor" val="tx"/>
                    </a:ext>
                  </a:extLst>
                </a:hlinkClick>
              </a:rPr>
              <a:t>Pain Management</a:t>
            </a:r>
            <a:r>
              <a:rPr lang="en-US" dirty="0"/>
              <a:t> </a:t>
            </a:r>
          </a:p>
          <a:p>
            <a:pPr marL="285750" indent="-285750">
              <a:buFont typeface="Arial" pitchFamily="34" charset="0"/>
              <a:buChar char="•"/>
            </a:pPr>
            <a:r>
              <a:rPr lang="en-US" dirty="0">
                <a:hlinkClick r:id="rId8">
                  <a:extLst>
                    <a:ext uri="{A12FA001-AC4F-418D-AE19-62706E023703}">
                      <ahyp:hlinkClr xmlns:ahyp="http://schemas.microsoft.com/office/drawing/2018/hyperlinkcolor" val="tx"/>
                    </a:ext>
                  </a:extLst>
                </a:hlinkClick>
              </a:rPr>
              <a:t>Patient Abandonment</a:t>
            </a:r>
            <a:endParaRPr lang="en-US" dirty="0"/>
          </a:p>
          <a:p>
            <a:pPr marL="285750" indent="-285750">
              <a:buFont typeface="Arial" pitchFamily="34" charset="0"/>
              <a:buChar char="•"/>
            </a:pPr>
            <a:r>
              <a:rPr lang="en-US" dirty="0">
                <a:hlinkClick r:id="rId9">
                  <a:extLst>
                    <a:ext uri="{A12FA001-AC4F-418D-AE19-62706E023703}">
                      <ahyp:hlinkClr xmlns:ahyp="http://schemas.microsoft.com/office/drawing/2018/hyperlinkcolor" val="tx"/>
                    </a:ext>
                  </a:extLst>
                </a:hlinkClick>
              </a:rPr>
              <a:t>Pharmacotherapeutics Education Required For Prescriptive Authority Application</a:t>
            </a:r>
            <a:r>
              <a:rPr lang="en-US" dirty="0"/>
              <a:t> </a:t>
            </a:r>
          </a:p>
          <a:p>
            <a:pPr marL="285750" indent="-285750">
              <a:buFont typeface="Arial" pitchFamily="34" charset="0"/>
              <a:buChar char="•"/>
            </a:pPr>
            <a:r>
              <a:rPr lang="en-US" dirty="0">
                <a:hlinkClick r:id="rId10">
                  <a:extLst>
                    <a:ext uri="{A12FA001-AC4F-418D-AE19-62706E023703}">
                      <ahyp:hlinkClr xmlns:ahyp="http://schemas.microsoft.com/office/drawing/2018/hyperlinkcolor" val="tx"/>
                    </a:ext>
                  </a:extLst>
                </a:hlinkClick>
              </a:rPr>
              <a:t>Practice of Nursing in a School Setting</a:t>
            </a:r>
            <a:r>
              <a:rPr lang="en-US" dirty="0"/>
              <a:t> </a:t>
            </a:r>
          </a:p>
          <a:p>
            <a:pPr marL="285750" indent="-285750">
              <a:buFont typeface="Arial" pitchFamily="34" charset="0"/>
              <a:buChar char="•"/>
            </a:pPr>
            <a:r>
              <a:rPr lang="en-US" dirty="0">
                <a:hlinkClick r:id="rId11">
                  <a:extLst>
                    <a:ext uri="{A12FA001-AC4F-418D-AE19-62706E023703}">
                      <ahyp:hlinkClr xmlns:ahyp="http://schemas.microsoft.com/office/drawing/2018/hyperlinkcolor" val="tx"/>
                    </a:ext>
                  </a:extLst>
                </a:hlinkClick>
              </a:rPr>
              <a:t>Prescriptions for APRN's with Prescriptive Authority</a:t>
            </a:r>
            <a:r>
              <a:rPr lang="en-US" dirty="0"/>
              <a:t> </a:t>
            </a:r>
          </a:p>
          <a:p>
            <a:pPr marL="285750" indent="-285750">
              <a:buFont typeface="Arial" pitchFamily="34" charset="0"/>
              <a:buChar char="•"/>
            </a:pPr>
            <a:r>
              <a:rPr lang="en-US" dirty="0">
                <a:hlinkClick r:id="rId12">
                  <a:extLst>
                    <a:ext uri="{A12FA001-AC4F-418D-AE19-62706E023703}">
                      <ahyp:hlinkClr xmlns:ahyp="http://schemas.microsoft.com/office/drawing/2018/hyperlinkcolor" val="tx"/>
                    </a:ext>
                  </a:extLst>
                </a:hlinkClick>
              </a:rPr>
              <a:t>Scope of Practice Decision Tree</a:t>
            </a:r>
            <a:endParaRPr lang="en-US" dirty="0"/>
          </a:p>
          <a:p>
            <a:pPr marL="285750" indent="-285750">
              <a:buFont typeface="Arial" pitchFamily="34" charset="0"/>
              <a:buChar char="•"/>
            </a:pPr>
            <a:r>
              <a:rPr lang="en-US" dirty="0">
                <a:hlinkClick r:id="rId13">
                  <a:extLst>
                    <a:ext uri="{A12FA001-AC4F-418D-AE19-62706E023703}">
                      <ahyp:hlinkClr xmlns:ahyp="http://schemas.microsoft.com/office/drawing/2018/hyperlinkcolor" val="tx"/>
                    </a:ext>
                  </a:extLst>
                </a:hlinkClick>
              </a:rPr>
              <a:t>Simulation as a Teaching Strategy in Nursing Education</a:t>
            </a:r>
            <a:r>
              <a:rPr lang="en-US" dirty="0"/>
              <a:t> </a:t>
            </a:r>
          </a:p>
          <a:p>
            <a:pPr marL="285750" indent="-285750">
              <a:buFont typeface="Arial" pitchFamily="34" charset="0"/>
              <a:buChar char="•"/>
            </a:pPr>
            <a:r>
              <a:rPr lang="en-US" dirty="0">
                <a:hlinkClick r:id="rId14">
                  <a:extLst>
                    <a:ext uri="{A12FA001-AC4F-418D-AE19-62706E023703}">
                      <ahyp:hlinkClr xmlns:ahyp="http://schemas.microsoft.com/office/drawing/2018/hyperlinkcolor" val="tx"/>
                    </a:ext>
                  </a:extLst>
                </a:hlinkClick>
              </a:rPr>
              <a:t>The Role of the Registered Nurse (RN) in the Management of Patients Receiving IV Conscious Sedation for Short-term Therapeutic, Diagnostic, or Surgical Procedures</a:t>
            </a:r>
            <a:r>
              <a:rPr lang="en-US" dirty="0"/>
              <a:t> </a:t>
            </a:r>
          </a:p>
          <a:p>
            <a:pPr marL="285750" indent="-285750">
              <a:buFont typeface="Arial" pitchFamily="34" charset="0"/>
              <a:buChar char="•"/>
            </a:pPr>
            <a:r>
              <a:rPr lang="en-US" dirty="0">
                <a:hlinkClick r:id="rId15">
                  <a:extLst>
                    <a:ext uri="{A12FA001-AC4F-418D-AE19-62706E023703}">
                      <ahyp:hlinkClr xmlns:ahyp="http://schemas.microsoft.com/office/drawing/2018/hyperlinkcolor" val="tx"/>
                    </a:ext>
                  </a:extLst>
                </a:hlinkClick>
              </a:rPr>
              <a:t>Use of Samples by APRN's with Prescriptive Authority</a:t>
            </a:r>
            <a:r>
              <a:rPr lang="en-US" dirty="0"/>
              <a:t> </a:t>
            </a:r>
          </a:p>
        </p:txBody>
      </p:sp>
      <mc:AlternateContent xmlns:mc="http://schemas.openxmlformats.org/markup-compatibility/2006">
        <mc:Choice xmlns:am3d="http://schemas.microsoft.com/office/drawing/2017/model3d" Requires="am3d">
          <p:graphicFrame>
            <p:nvGraphicFramePr>
              <p:cNvPr id="4" name="3D Model 3" descr="Scales Gold">
                <a:extLst>
                  <a:ext uri="{FF2B5EF4-FFF2-40B4-BE49-F238E27FC236}">
                    <a16:creationId xmlns:a16="http://schemas.microsoft.com/office/drawing/2014/main" id="{1874A161-B687-4ED2-A9FA-BE16ACF6CC25}"/>
                  </a:ext>
                </a:extLst>
              </p:cNvPr>
              <p:cNvGraphicFramePr>
                <a:graphicFrameLocks noChangeAspect="1"/>
              </p:cNvGraphicFramePr>
              <p:nvPr>
                <p:extLst>
                  <p:ext uri="{D42A27DB-BD31-4B8C-83A1-F6EECF244321}">
                    <p14:modId xmlns:p14="http://schemas.microsoft.com/office/powerpoint/2010/main" val="1776823434"/>
                  </p:ext>
                </p:extLst>
              </p:nvPr>
            </p:nvGraphicFramePr>
            <p:xfrm>
              <a:off x="8305801" y="-90736"/>
              <a:ext cx="838200" cy="1210574"/>
            </p:xfrm>
            <a:graphic>
              <a:graphicData uri="http://schemas.microsoft.com/office/drawing/2017/model3d">
                <am3d:model3d r:embed="rId16">
                  <am3d:spPr>
                    <a:xfrm>
                      <a:off x="0" y="0"/>
                      <a:ext cx="838200" cy="1210574"/>
                    </a:xfrm>
                    <a:prstGeom prst="rect">
                      <a:avLst/>
                    </a:prstGeom>
                  </am3d:spPr>
                  <am3d:camera>
                    <am3d:pos x="0" y="0" z="58354971"/>
                    <am3d:up dx="0" dy="36000000" dz="0"/>
                    <am3d:lookAt x="0" y="0" z="0"/>
                    <am3d:perspective fov="2700000"/>
                  </am3d:camera>
                  <am3d:trans>
                    <am3d:meterPerModelUnit n="1011" d="1000000"/>
                    <am3d:preTrans dx="0" dy="0" dz="-7282958"/>
                    <am3d:scale>
                      <am3d:sx n="1000000" d="1000000"/>
                      <am3d:sy n="1000000" d="1000000"/>
                      <am3d:sz n="1000000" d="1000000"/>
                    </am3d:scale>
                    <am3d:rot ay="16200000"/>
                    <am3d:postTrans dx="0" dy="0" dz="0"/>
                  </am3d:trans>
                  <am3d:raster rName="Office3DRenderer" rVer="16.0.8326">
                    <am3d:blip r:embed="rId17"/>
                  </am3d:raster>
                  <am3d:objViewport viewportSz="19239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3D Model 3" descr="Scales Gold">
                <a:extLst>
                  <a:ext uri="{FF2B5EF4-FFF2-40B4-BE49-F238E27FC236}">
                    <a16:creationId xmlns:a16="http://schemas.microsoft.com/office/drawing/2014/main" id="{1874A161-B687-4ED2-A9FA-BE16ACF6CC25}"/>
                  </a:ext>
                </a:extLst>
              </p:cNvPr>
              <p:cNvPicPr>
                <a:picLocks noGrp="1" noRot="1" noChangeAspect="1" noMove="1" noResize="1" noEditPoints="1" noAdjustHandles="1" noChangeArrowheads="1" noChangeShapeType="1" noCrop="1"/>
              </p:cNvPicPr>
              <p:nvPr/>
            </p:nvPicPr>
            <p:blipFill>
              <a:blip r:embed="rId17"/>
              <a:stretch>
                <a:fillRect/>
              </a:stretch>
            </p:blipFill>
            <p:spPr>
              <a:xfrm>
                <a:off x="8305801" y="-90736"/>
                <a:ext cx="838200" cy="1210574"/>
              </a:xfrm>
              <a:prstGeom prst="rect">
                <a:avLst/>
              </a:prstGeom>
            </p:spPr>
          </p:pic>
        </mc:Fallback>
      </mc:AlternateContent>
    </p:spTree>
    <p:extLst>
      <p:ext uri="{BB962C8B-B14F-4D97-AF65-F5344CB8AC3E}">
        <p14:creationId xmlns:p14="http://schemas.microsoft.com/office/powerpoint/2010/main" val="3603476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Grounds for Disciplinary Action	</a:t>
            </a:r>
          </a:p>
        </p:txBody>
      </p:sp>
      <p:sp>
        <p:nvSpPr>
          <p:cNvPr id="4" name="Content Placeholder 3"/>
          <p:cNvSpPr>
            <a:spLocks noGrp="1"/>
          </p:cNvSpPr>
          <p:nvPr>
            <p:ph idx="1"/>
          </p:nvPr>
        </p:nvSpPr>
        <p:spPr/>
        <p:txBody>
          <a:bodyPr>
            <a:normAutofit/>
          </a:bodyPr>
          <a:lstStyle/>
          <a:p>
            <a:r>
              <a:rPr lang="en-US" sz="3200" dirty="0"/>
              <a:t>Misconduct</a:t>
            </a:r>
          </a:p>
          <a:p>
            <a:pPr lvl="1"/>
            <a:r>
              <a:rPr lang="en-US" sz="2400" dirty="0"/>
              <a:t>Violation of any of the Code of Laws</a:t>
            </a:r>
          </a:p>
          <a:p>
            <a:pPr lvl="1"/>
            <a:r>
              <a:rPr lang="en-US" sz="2400" dirty="0"/>
              <a:t>Incompetence  </a:t>
            </a:r>
          </a:p>
          <a:p>
            <a:pPr lvl="1"/>
            <a:r>
              <a:rPr lang="en-US" sz="2400" dirty="0"/>
              <a:t>Unprofessional conduct</a:t>
            </a:r>
          </a:p>
          <a:p>
            <a:pPr lvl="1"/>
            <a:r>
              <a:rPr lang="en-US" sz="2400" dirty="0"/>
              <a:t>Practicing outside of Scope of Practice</a:t>
            </a:r>
          </a:p>
        </p:txBody>
      </p:sp>
      <mc:AlternateContent xmlns:mc="http://schemas.openxmlformats.org/markup-compatibility/2006">
        <mc:Choice xmlns:am3d="http://schemas.microsoft.com/office/drawing/2017/model3d" Requires="am3d">
          <p:graphicFrame>
            <p:nvGraphicFramePr>
              <p:cNvPr id="6" name="3D Model 5" descr="Scales Gold">
                <a:extLst>
                  <a:ext uri="{FF2B5EF4-FFF2-40B4-BE49-F238E27FC236}">
                    <a16:creationId xmlns:a16="http://schemas.microsoft.com/office/drawing/2014/main" id="{F7C02687-D5B8-44DE-925B-B363C137B264}"/>
                  </a:ext>
                </a:extLst>
              </p:cNvPr>
              <p:cNvGraphicFramePr>
                <a:graphicFrameLocks noChangeAspect="1"/>
              </p:cNvGraphicFramePr>
              <p:nvPr>
                <p:extLst>
                  <p:ext uri="{D42A27DB-BD31-4B8C-83A1-F6EECF244321}">
                    <p14:modId xmlns:p14="http://schemas.microsoft.com/office/powerpoint/2010/main" val="1776823434"/>
                  </p:ext>
                </p:extLst>
              </p:nvPr>
            </p:nvGraphicFramePr>
            <p:xfrm>
              <a:off x="8305801" y="-90736"/>
              <a:ext cx="838200" cy="1210574"/>
            </p:xfrm>
            <a:graphic>
              <a:graphicData uri="http://schemas.microsoft.com/office/drawing/2017/model3d">
                <am3d:model3d r:embed="rId3">
                  <am3d:spPr>
                    <a:xfrm>
                      <a:off x="0" y="0"/>
                      <a:ext cx="838200" cy="1210574"/>
                    </a:xfrm>
                    <a:prstGeom prst="rect">
                      <a:avLst/>
                    </a:prstGeom>
                  </am3d:spPr>
                  <am3d:camera>
                    <am3d:pos x="0" y="0" z="58354971"/>
                    <am3d:up dx="0" dy="36000000" dz="0"/>
                    <am3d:lookAt x="0" y="0" z="0"/>
                    <am3d:perspective fov="2700000"/>
                  </am3d:camera>
                  <am3d:trans>
                    <am3d:meterPerModelUnit n="1011" d="1000000"/>
                    <am3d:preTrans dx="0" dy="0" dz="-7282958"/>
                    <am3d:scale>
                      <am3d:sx n="1000000" d="1000000"/>
                      <am3d:sy n="1000000" d="1000000"/>
                      <am3d:sz n="1000000" d="1000000"/>
                    </am3d:scale>
                    <am3d:rot ay="16200000"/>
                    <am3d:postTrans dx="0" dy="0" dz="0"/>
                  </am3d:trans>
                  <am3d:raster rName="Office3DRenderer" rVer="16.0.8326">
                    <am3d:blip r:embed="rId4"/>
                  </am3d:raster>
                  <am3d:objViewport viewportSz="19239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6" name="3D Model 5" descr="Scales Gold">
                <a:extLst>
                  <a:ext uri="{FF2B5EF4-FFF2-40B4-BE49-F238E27FC236}">
                    <a16:creationId xmlns:a16="http://schemas.microsoft.com/office/drawing/2014/main" id="{F7C02687-D5B8-44DE-925B-B363C137B264}"/>
                  </a:ext>
                </a:extLst>
              </p:cNvPr>
              <p:cNvPicPr>
                <a:picLocks noGrp="1" noRot="1" noChangeAspect="1" noMove="1" noResize="1" noEditPoints="1" noAdjustHandles="1" noChangeArrowheads="1" noChangeShapeType="1" noCrop="1"/>
              </p:cNvPicPr>
              <p:nvPr/>
            </p:nvPicPr>
            <p:blipFill>
              <a:blip r:embed="rId4"/>
              <a:stretch>
                <a:fillRect/>
              </a:stretch>
            </p:blipFill>
            <p:spPr>
              <a:xfrm>
                <a:off x="8305801" y="-90736"/>
                <a:ext cx="838200" cy="1210574"/>
              </a:xfrm>
              <a:prstGeom prst="rect">
                <a:avLst/>
              </a:prstGeom>
            </p:spPr>
          </p:pic>
        </mc:Fallback>
      </mc:AlternateContent>
      <p:sp>
        <p:nvSpPr>
          <p:cNvPr id="8" name="Rectangle 7">
            <a:extLst>
              <a:ext uri="{FF2B5EF4-FFF2-40B4-BE49-F238E27FC236}">
                <a16:creationId xmlns:a16="http://schemas.microsoft.com/office/drawing/2014/main" id="{D2F6B444-F543-4C96-8E9F-0CF4C0559ED9}"/>
              </a:ext>
            </a:extLst>
          </p:cNvPr>
          <p:cNvSpPr/>
          <p:nvPr/>
        </p:nvSpPr>
        <p:spPr>
          <a:xfrm>
            <a:off x="762000" y="4673025"/>
            <a:ext cx="7032886" cy="584775"/>
          </a:xfrm>
          <a:prstGeom prst="rect">
            <a:avLst/>
          </a:prstGeom>
          <a:noFill/>
        </p:spPr>
        <p:txBody>
          <a:bodyPr wrap="none" lIns="91440" tIns="45720" rIns="91440" bIns="45720">
            <a:spAutoFit/>
          </a:bodyPr>
          <a:lstStyle/>
          <a:p>
            <a:pPr algn="ctr"/>
            <a:r>
              <a:rPr lang="en-US" sz="3200" b="1" cap="none" spc="0" dirty="0">
                <a:ln w="6600">
                  <a:solidFill>
                    <a:schemeClr val="accent2"/>
                  </a:solidFill>
                  <a:prstDash val="solid"/>
                </a:ln>
                <a:solidFill>
                  <a:srgbClr val="FFFFFF"/>
                </a:solidFill>
                <a:effectLst>
                  <a:outerShdw dist="38100" dir="2700000" algn="tl" rotWithShape="0">
                    <a:schemeClr val="accent2"/>
                  </a:outerShdw>
                </a:effectLst>
              </a:rPr>
              <a:t>MISCONDUCT has serious consequences</a:t>
            </a:r>
          </a:p>
        </p:txBody>
      </p:sp>
    </p:spTree>
    <p:extLst>
      <p:ext uri="{BB962C8B-B14F-4D97-AF65-F5344CB8AC3E}">
        <p14:creationId xmlns:p14="http://schemas.microsoft.com/office/powerpoint/2010/main" val="20093950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Misconduct</a:t>
            </a:r>
          </a:p>
        </p:txBody>
      </p:sp>
      <p:sp>
        <p:nvSpPr>
          <p:cNvPr id="3" name="Content Placeholder 2"/>
          <p:cNvSpPr>
            <a:spLocks noGrp="1"/>
          </p:cNvSpPr>
          <p:nvPr>
            <p:ph idx="1"/>
          </p:nvPr>
        </p:nvSpPr>
        <p:spPr/>
        <p:txBody>
          <a:bodyPr>
            <a:normAutofit lnSpcReduction="10000"/>
          </a:bodyPr>
          <a:lstStyle/>
          <a:p>
            <a:r>
              <a:rPr lang="en-US" sz="2800" dirty="0"/>
              <a:t>Abandonment</a:t>
            </a:r>
          </a:p>
          <a:p>
            <a:r>
              <a:rPr lang="en-US" sz="2800" dirty="0"/>
              <a:t>Documentation Infractions</a:t>
            </a:r>
          </a:p>
          <a:p>
            <a:r>
              <a:rPr lang="en-US" sz="2800" dirty="0"/>
              <a:t>HIPAA violations</a:t>
            </a:r>
          </a:p>
          <a:p>
            <a:r>
              <a:rPr lang="en-US" sz="2800" dirty="0"/>
              <a:t>Inappropriate assignment/delegation</a:t>
            </a:r>
          </a:p>
          <a:p>
            <a:r>
              <a:rPr lang="en-US" sz="2800" dirty="0"/>
              <a:t>Failing to report incompetence practice to SCBON</a:t>
            </a:r>
          </a:p>
          <a:p>
            <a:r>
              <a:rPr lang="en-US" sz="2800" dirty="0"/>
              <a:t>Unethical Practice</a:t>
            </a:r>
          </a:p>
          <a:p>
            <a:r>
              <a:rPr lang="en-US" sz="2800" dirty="0"/>
              <a:t>Medication Administration infractions</a:t>
            </a:r>
          </a:p>
          <a:p>
            <a:pPr lvl="1"/>
            <a:r>
              <a:rPr lang="en-US" sz="2400" dirty="0"/>
              <a:t>leaving meds at bedside, administering medications without proper knowledge/understanding, improper witnessing</a:t>
            </a:r>
          </a:p>
          <a:p>
            <a:pPr lvl="1"/>
            <a:endParaRPr lang="en-US" dirty="0"/>
          </a:p>
          <a:p>
            <a:endParaRPr lang="en-US" dirty="0"/>
          </a:p>
        </p:txBody>
      </p:sp>
      <mc:AlternateContent xmlns:mc="http://schemas.openxmlformats.org/markup-compatibility/2006">
        <mc:Choice xmlns:am3d="http://schemas.microsoft.com/office/drawing/2017/model3d" Requires="am3d">
          <p:graphicFrame>
            <p:nvGraphicFramePr>
              <p:cNvPr id="5" name="3D Model 4" descr="Scales Gold">
                <a:extLst>
                  <a:ext uri="{FF2B5EF4-FFF2-40B4-BE49-F238E27FC236}">
                    <a16:creationId xmlns:a16="http://schemas.microsoft.com/office/drawing/2014/main" id="{4B8405E3-2C51-40BA-97AF-AEB142360B65}"/>
                  </a:ext>
                </a:extLst>
              </p:cNvPr>
              <p:cNvGraphicFramePr>
                <a:graphicFrameLocks noChangeAspect="1"/>
              </p:cNvGraphicFramePr>
              <p:nvPr>
                <p:extLst>
                  <p:ext uri="{D42A27DB-BD31-4B8C-83A1-F6EECF244321}">
                    <p14:modId xmlns:p14="http://schemas.microsoft.com/office/powerpoint/2010/main" val="1776823434"/>
                  </p:ext>
                </p:extLst>
              </p:nvPr>
            </p:nvGraphicFramePr>
            <p:xfrm>
              <a:off x="8305801" y="-90736"/>
              <a:ext cx="838200" cy="1210574"/>
            </p:xfrm>
            <a:graphic>
              <a:graphicData uri="http://schemas.microsoft.com/office/drawing/2017/model3d">
                <am3d:model3d r:embed="rId3">
                  <am3d:spPr>
                    <a:xfrm>
                      <a:off x="0" y="0"/>
                      <a:ext cx="838200" cy="1210574"/>
                    </a:xfrm>
                    <a:prstGeom prst="rect">
                      <a:avLst/>
                    </a:prstGeom>
                  </am3d:spPr>
                  <am3d:camera>
                    <am3d:pos x="0" y="0" z="58354971"/>
                    <am3d:up dx="0" dy="36000000" dz="0"/>
                    <am3d:lookAt x="0" y="0" z="0"/>
                    <am3d:perspective fov="2700000"/>
                  </am3d:camera>
                  <am3d:trans>
                    <am3d:meterPerModelUnit n="1011" d="1000000"/>
                    <am3d:preTrans dx="0" dy="0" dz="-7282958"/>
                    <am3d:scale>
                      <am3d:sx n="1000000" d="1000000"/>
                      <am3d:sy n="1000000" d="1000000"/>
                      <am3d:sz n="1000000" d="1000000"/>
                    </am3d:scale>
                    <am3d:rot ay="16200000"/>
                    <am3d:postTrans dx="0" dy="0" dz="0"/>
                  </am3d:trans>
                  <am3d:raster rName="Office3DRenderer" rVer="16.0.8326">
                    <am3d:blip r:embed="rId4"/>
                  </am3d:raster>
                  <am3d:objViewport viewportSz="19239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 name="3D Model 4" descr="Scales Gold">
                <a:extLst>
                  <a:ext uri="{FF2B5EF4-FFF2-40B4-BE49-F238E27FC236}">
                    <a16:creationId xmlns:a16="http://schemas.microsoft.com/office/drawing/2014/main" id="{4B8405E3-2C51-40BA-97AF-AEB142360B65}"/>
                  </a:ext>
                </a:extLst>
              </p:cNvPr>
              <p:cNvPicPr>
                <a:picLocks noGrp="1" noRot="1" noChangeAspect="1" noMove="1" noResize="1" noEditPoints="1" noAdjustHandles="1" noChangeArrowheads="1" noChangeShapeType="1" noCrop="1"/>
              </p:cNvPicPr>
              <p:nvPr/>
            </p:nvPicPr>
            <p:blipFill>
              <a:blip r:embed="rId4"/>
              <a:stretch>
                <a:fillRect/>
              </a:stretch>
            </p:blipFill>
            <p:spPr>
              <a:xfrm>
                <a:off x="8305801" y="-90736"/>
                <a:ext cx="838200" cy="1210574"/>
              </a:xfrm>
              <a:prstGeom prst="rect">
                <a:avLst/>
              </a:prstGeom>
            </p:spPr>
          </p:pic>
        </mc:Fallback>
      </mc:AlternateContent>
    </p:spTree>
    <p:extLst>
      <p:ext uri="{BB962C8B-B14F-4D97-AF65-F5344CB8AC3E}">
        <p14:creationId xmlns:p14="http://schemas.microsoft.com/office/powerpoint/2010/main" val="37578142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of Practice	</a:t>
            </a:r>
          </a:p>
        </p:txBody>
      </p:sp>
      <p:sp>
        <p:nvSpPr>
          <p:cNvPr id="3" name="Content Placeholder 2"/>
          <p:cNvSpPr>
            <a:spLocks noGrp="1"/>
          </p:cNvSpPr>
          <p:nvPr>
            <p:ph sz="half" idx="1"/>
          </p:nvPr>
        </p:nvSpPr>
        <p:spPr>
          <a:xfrm>
            <a:off x="457200" y="1600200"/>
            <a:ext cx="4038600" cy="4876800"/>
          </a:xfrm>
          <a:ln w="19050">
            <a:solidFill>
              <a:schemeClr val="tx1"/>
            </a:solidFill>
          </a:ln>
        </p:spPr>
        <p:txBody>
          <a:bodyPr>
            <a:normAutofit fontScale="62500" lnSpcReduction="20000"/>
          </a:bodyPr>
          <a:lstStyle/>
          <a:p>
            <a:r>
              <a:rPr lang="en-US" sz="4500" dirty="0"/>
              <a:t>RN</a:t>
            </a:r>
          </a:p>
          <a:p>
            <a:pPr lvl="1"/>
            <a:r>
              <a:rPr lang="en-US" sz="3200" dirty="0"/>
              <a:t>Nursing Process: assessment, analysis, intervention, evaluation</a:t>
            </a:r>
          </a:p>
          <a:p>
            <a:pPr lvl="1"/>
            <a:r>
              <a:rPr lang="en-US" sz="3200" dirty="0"/>
              <a:t>Nursing Diagnoses [plan of care]</a:t>
            </a:r>
          </a:p>
          <a:p>
            <a:r>
              <a:rPr lang="en-US" sz="4500" dirty="0"/>
              <a:t>LPN</a:t>
            </a:r>
          </a:p>
          <a:p>
            <a:pPr lvl="1"/>
            <a:r>
              <a:rPr lang="en-US" sz="3100" b="1" dirty="0">
                <a:solidFill>
                  <a:srgbClr val="FFFF00"/>
                </a:solidFill>
              </a:rPr>
              <a:t>Assists</a:t>
            </a:r>
            <a:r>
              <a:rPr lang="en-US" sz="3100" dirty="0"/>
              <a:t> with assessment via data collection</a:t>
            </a:r>
          </a:p>
          <a:p>
            <a:pPr lvl="1"/>
            <a:r>
              <a:rPr lang="en-US" sz="3100" dirty="0"/>
              <a:t>Assists with evaluation of responses</a:t>
            </a:r>
          </a:p>
          <a:p>
            <a:pPr lvl="1"/>
            <a:r>
              <a:rPr lang="en-US" sz="3100" dirty="0"/>
              <a:t>Basic teaching for health promotion and maintenance</a:t>
            </a:r>
          </a:p>
          <a:p>
            <a:pPr lvl="1"/>
            <a:endParaRPr lang="en-US" dirty="0"/>
          </a:p>
        </p:txBody>
      </p:sp>
      <p:sp>
        <p:nvSpPr>
          <p:cNvPr id="4" name="Content Placeholder 3"/>
          <p:cNvSpPr>
            <a:spLocks noGrp="1"/>
          </p:cNvSpPr>
          <p:nvPr>
            <p:ph sz="half" idx="2"/>
          </p:nvPr>
        </p:nvSpPr>
        <p:spPr>
          <a:xfrm>
            <a:off x="4648200" y="1600200"/>
            <a:ext cx="4038600" cy="4876800"/>
          </a:xfrm>
          <a:ln w="19050">
            <a:solidFill>
              <a:schemeClr val="tx1"/>
            </a:solidFill>
          </a:ln>
        </p:spPr>
        <p:txBody>
          <a:bodyPr>
            <a:normAutofit fontScale="62500" lnSpcReduction="20000"/>
          </a:bodyPr>
          <a:lstStyle/>
          <a:p>
            <a:r>
              <a:rPr lang="en-US" sz="4500" dirty="0"/>
              <a:t>RN/LPN</a:t>
            </a:r>
          </a:p>
          <a:p>
            <a:pPr lvl="1"/>
            <a:r>
              <a:rPr lang="en-US" sz="3400" dirty="0"/>
              <a:t>Delegation</a:t>
            </a:r>
          </a:p>
          <a:p>
            <a:pPr lvl="1"/>
            <a:r>
              <a:rPr lang="en-US" sz="3400" dirty="0"/>
              <a:t>Additional acts as approved by SCBON</a:t>
            </a:r>
          </a:p>
          <a:p>
            <a:endParaRPr lang="en-US" dirty="0"/>
          </a:p>
          <a:p>
            <a:pPr marL="0" indent="0">
              <a:buNone/>
            </a:pPr>
            <a:r>
              <a:rPr lang="en-US" sz="3800" b="1" dirty="0">
                <a:solidFill>
                  <a:srgbClr val="FFFF00"/>
                </a:solidFill>
              </a:rPr>
              <a:t>When in doubt, consider the following</a:t>
            </a:r>
            <a:r>
              <a:rPr lang="en-US" sz="3800" dirty="0">
                <a:solidFill>
                  <a:srgbClr val="FFFF00"/>
                </a:solidFill>
              </a:rPr>
              <a:t>:</a:t>
            </a:r>
          </a:p>
          <a:p>
            <a:pPr lvl="1"/>
            <a:r>
              <a:rPr lang="en-US" sz="3400" dirty="0"/>
              <a:t>Is act within scope of practice?</a:t>
            </a:r>
          </a:p>
          <a:p>
            <a:pPr lvl="1"/>
            <a:r>
              <a:rPr lang="en-US" sz="3400" dirty="0"/>
              <a:t>Are you qualified?</a:t>
            </a:r>
          </a:p>
          <a:p>
            <a:pPr lvl="1"/>
            <a:r>
              <a:rPr lang="en-US" sz="3400" dirty="0"/>
              <a:t>Are you willing to be accountable?  </a:t>
            </a:r>
          </a:p>
          <a:p>
            <a:pPr marL="914400" lvl="2" indent="0">
              <a:buNone/>
            </a:pPr>
            <a:endParaRPr lang="en-US" sz="2400" dirty="0"/>
          </a:p>
          <a:p>
            <a:pPr marL="914400" lvl="2" indent="0">
              <a:buNone/>
            </a:pPr>
            <a:endParaRPr lang="en-US" sz="2400" dirty="0"/>
          </a:p>
          <a:p>
            <a:pPr marL="914400" lvl="2" indent="0">
              <a:buNone/>
            </a:pPr>
            <a:endParaRPr lang="en-US" sz="2400" dirty="0"/>
          </a:p>
          <a:p>
            <a:pPr marL="914400" lvl="2" indent="0">
              <a:buNone/>
            </a:pPr>
            <a:r>
              <a:rPr lang="en-US" sz="2400" dirty="0"/>
              <a:t>Chapter 33, section 40-33-20</a:t>
            </a:r>
          </a:p>
          <a:p>
            <a:endParaRPr lang="en-US" dirty="0"/>
          </a:p>
          <a:p>
            <a:endParaRPr lang="en-US" dirty="0"/>
          </a:p>
        </p:txBody>
      </p:sp>
      <mc:AlternateContent xmlns:mc="http://schemas.openxmlformats.org/markup-compatibility/2006">
        <mc:Choice xmlns:am3d="http://schemas.microsoft.com/office/drawing/2017/model3d" Requires="am3d">
          <p:graphicFrame>
            <p:nvGraphicFramePr>
              <p:cNvPr id="6" name="3D Model 5" descr="Scales Gold">
                <a:extLst>
                  <a:ext uri="{FF2B5EF4-FFF2-40B4-BE49-F238E27FC236}">
                    <a16:creationId xmlns:a16="http://schemas.microsoft.com/office/drawing/2014/main" id="{90DA16A2-EBCA-43C0-8E46-39AEDF24F0E3}"/>
                  </a:ext>
                </a:extLst>
              </p:cNvPr>
              <p:cNvGraphicFramePr>
                <a:graphicFrameLocks noChangeAspect="1"/>
              </p:cNvGraphicFramePr>
              <p:nvPr>
                <p:extLst>
                  <p:ext uri="{D42A27DB-BD31-4B8C-83A1-F6EECF244321}">
                    <p14:modId xmlns:p14="http://schemas.microsoft.com/office/powerpoint/2010/main" val="1776823434"/>
                  </p:ext>
                </p:extLst>
              </p:nvPr>
            </p:nvGraphicFramePr>
            <p:xfrm>
              <a:off x="8305801" y="-90736"/>
              <a:ext cx="838200" cy="1210574"/>
            </p:xfrm>
            <a:graphic>
              <a:graphicData uri="http://schemas.microsoft.com/office/drawing/2017/model3d">
                <am3d:model3d r:embed="rId3">
                  <am3d:spPr>
                    <a:xfrm>
                      <a:off x="0" y="0"/>
                      <a:ext cx="838200" cy="1210574"/>
                    </a:xfrm>
                    <a:prstGeom prst="rect">
                      <a:avLst/>
                    </a:prstGeom>
                  </am3d:spPr>
                  <am3d:camera>
                    <am3d:pos x="0" y="0" z="58354971"/>
                    <am3d:up dx="0" dy="36000000" dz="0"/>
                    <am3d:lookAt x="0" y="0" z="0"/>
                    <am3d:perspective fov="2700000"/>
                  </am3d:camera>
                  <am3d:trans>
                    <am3d:meterPerModelUnit n="1011" d="1000000"/>
                    <am3d:preTrans dx="0" dy="0" dz="-7282958"/>
                    <am3d:scale>
                      <am3d:sx n="1000000" d="1000000"/>
                      <am3d:sy n="1000000" d="1000000"/>
                      <am3d:sz n="1000000" d="1000000"/>
                    </am3d:scale>
                    <am3d:rot ay="16200000"/>
                    <am3d:postTrans dx="0" dy="0" dz="0"/>
                  </am3d:trans>
                  <am3d:raster rName="Office3DRenderer" rVer="16.0.8326">
                    <am3d:blip r:embed="rId4"/>
                  </am3d:raster>
                  <am3d:objViewport viewportSz="19239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6" name="3D Model 5" descr="Scales Gold">
                <a:extLst>
                  <a:ext uri="{FF2B5EF4-FFF2-40B4-BE49-F238E27FC236}">
                    <a16:creationId xmlns:a16="http://schemas.microsoft.com/office/drawing/2014/main" id="{90DA16A2-EBCA-43C0-8E46-39AEDF24F0E3}"/>
                  </a:ext>
                </a:extLst>
              </p:cNvPr>
              <p:cNvPicPr>
                <a:picLocks noGrp="1" noRot="1" noChangeAspect="1" noMove="1" noResize="1" noEditPoints="1" noAdjustHandles="1" noChangeArrowheads="1" noChangeShapeType="1" noCrop="1"/>
              </p:cNvPicPr>
              <p:nvPr/>
            </p:nvPicPr>
            <p:blipFill>
              <a:blip r:embed="rId4"/>
              <a:stretch>
                <a:fillRect/>
              </a:stretch>
            </p:blipFill>
            <p:spPr>
              <a:xfrm>
                <a:off x="8305801" y="-90736"/>
                <a:ext cx="838200" cy="1210574"/>
              </a:xfrm>
              <a:prstGeom prst="rect">
                <a:avLst/>
              </a:prstGeom>
            </p:spPr>
          </p:pic>
        </mc:Fallback>
      </mc:AlternateContent>
    </p:spTree>
    <p:extLst>
      <p:ext uri="{BB962C8B-B14F-4D97-AF65-F5344CB8AC3E}">
        <p14:creationId xmlns:p14="http://schemas.microsoft.com/office/powerpoint/2010/main" val="2642464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normAutofit lnSpcReduction="10000"/>
          </a:bodyPr>
          <a:lstStyle/>
          <a:p>
            <a:r>
              <a:rPr lang="en-US" dirty="0"/>
              <a:t>Identify common sources of litigation for Peri-Anesthesia Nursing Practice</a:t>
            </a:r>
          </a:p>
          <a:p>
            <a:r>
              <a:rPr lang="en-US" dirty="0"/>
              <a:t>Discuss common pitfalls in Nursing Documentation</a:t>
            </a:r>
          </a:p>
          <a:p>
            <a:r>
              <a:rPr lang="en-US" dirty="0"/>
              <a:t>Discuss strategies for writing legally defensible notes</a:t>
            </a:r>
          </a:p>
          <a:p>
            <a:r>
              <a:rPr lang="en-US" dirty="0"/>
              <a:t>Discuss how to document high-risk situations</a:t>
            </a:r>
          </a:p>
          <a:p>
            <a:r>
              <a:rPr lang="en-US" dirty="0"/>
              <a:t>Discuss key elements of the South Carolina Nurse Practice Act</a:t>
            </a:r>
          </a:p>
        </p:txBody>
      </p:sp>
      <mc:AlternateContent xmlns:mc="http://schemas.openxmlformats.org/markup-compatibility/2006">
        <mc:Choice xmlns:am3d="http://schemas.microsoft.com/office/drawing/2017/model3d" Requires="am3d">
          <p:graphicFrame>
            <p:nvGraphicFramePr>
              <p:cNvPr id="4" name="3D Model 3" descr="Scales Gold">
                <a:extLst>
                  <a:ext uri="{FF2B5EF4-FFF2-40B4-BE49-F238E27FC236}">
                    <a16:creationId xmlns:a16="http://schemas.microsoft.com/office/drawing/2014/main" id="{AF1FA35F-4A16-487A-911C-84A58DA608CA}"/>
                  </a:ext>
                </a:extLst>
              </p:cNvPr>
              <p:cNvGraphicFramePr>
                <a:graphicFrameLocks noChangeAspect="1"/>
              </p:cNvGraphicFramePr>
              <p:nvPr>
                <p:extLst>
                  <p:ext uri="{D42A27DB-BD31-4B8C-83A1-F6EECF244321}">
                    <p14:modId xmlns:p14="http://schemas.microsoft.com/office/powerpoint/2010/main" val="3663294294"/>
                  </p:ext>
                </p:extLst>
              </p:nvPr>
            </p:nvGraphicFramePr>
            <p:xfrm>
              <a:off x="8305801" y="-90736"/>
              <a:ext cx="838200" cy="1210574"/>
            </p:xfrm>
            <a:graphic>
              <a:graphicData uri="http://schemas.microsoft.com/office/drawing/2017/model3d">
                <am3d:model3d r:embed="rId2">
                  <am3d:spPr>
                    <a:xfrm>
                      <a:off x="0" y="0"/>
                      <a:ext cx="838200" cy="1210574"/>
                    </a:xfrm>
                    <a:prstGeom prst="rect">
                      <a:avLst/>
                    </a:prstGeom>
                  </am3d:spPr>
                  <am3d:camera>
                    <am3d:pos x="0" y="0" z="58354971"/>
                    <am3d:up dx="0" dy="36000000" dz="0"/>
                    <am3d:lookAt x="0" y="0" z="0"/>
                    <am3d:perspective fov="2700000"/>
                  </am3d:camera>
                  <am3d:trans>
                    <am3d:meterPerModelUnit n="1011" d="1000000"/>
                    <am3d:preTrans dx="0" dy="0" dz="-7282958"/>
                    <am3d:scale>
                      <am3d:sx n="1000000" d="1000000"/>
                      <am3d:sy n="1000000" d="1000000"/>
                      <am3d:sz n="1000000" d="1000000"/>
                    </am3d:scale>
                    <am3d:rot ay="16200000"/>
                    <am3d:postTrans dx="0" dy="0" dz="0"/>
                  </am3d:trans>
                  <am3d:raster rName="Office3DRenderer" rVer="16.0.8326">
                    <am3d:blip r:embed="rId3"/>
                  </am3d:raster>
                  <am3d:objViewport viewportSz="19239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3D Model 3" descr="Scales Gold">
                <a:extLst>
                  <a:ext uri="{FF2B5EF4-FFF2-40B4-BE49-F238E27FC236}">
                    <a16:creationId xmlns:a16="http://schemas.microsoft.com/office/drawing/2014/main" id="{AF1FA35F-4A16-487A-911C-84A58DA608CA}"/>
                  </a:ext>
                </a:extLst>
              </p:cNvPr>
              <p:cNvPicPr>
                <a:picLocks noGrp="1" noRot="1" noChangeAspect="1" noMove="1" noResize="1" noEditPoints="1" noAdjustHandles="1" noChangeArrowheads="1" noChangeShapeType="1" noCrop="1"/>
              </p:cNvPicPr>
              <p:nvPr/>
            </p:nvPicPr>
            <p:blipFill>
              <a:blip r:embed="rId3"/>
              <a:stretch>
                <a:fillRect/>
              </a:stretch>
            </p:blipFill>
            <p:spPr>
              <a:xfrm>
                <a:off x="8305801" y="-90736"/>
                <a:ext cx="838200" cy="1210574"/>
              </a:xfrm>
              <a:prstGeom prst="rect">
                <a:avLst/>
              </a:prstGeom>
            </p:spPr>
          </p:pic>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Licensure Renewal</a:t>
            </a:r>
          </a:p>
        </p:txBody>
      </p:sp>
      <p:sp>
        <p:nvSpPr>
          <p:cNvPr id="3" name="Content Placeholder 2"/>
          <p:cNvSpPr>
            <a:spLocks noGrp="1"/>
          </p:cNvSpPr>
          <p:nvPr>
            <p:ph idx="1"/>
          </p:nvPr>
        </p:nvSpPr>
        <p:spPr/>
        <p:txBody>
          <a:bodyPr>
            <a:normAutofit/>
          </a:bodyPr>
          <a:lstStyle/>
          <a:p>
            <a:r>
              <a:rPr lang="en-US" sz="2800" dirty="0"/>
              <a:t>Renew license by </a:t>
            </a:r>
            <a:r>
              <a:rPr lang="en-US" sz="2800" b="1" u="sng" dirty="0"/>
              <a:t>one</a:t>
            </a:r>
            <a:r>
              <a:rPr lang="en-US" sz="2800" dirty="0"/>
              <a:t> of the following ways:</a:t>
            </a:r>
          </a:p>
          <a:p>
            <a:pPr lvl="1"/>
            <a:r>
              <a:rPr lang="en-US" sz="2400" dirty="0"/>
              <a:t>Contact hours from continuing education provider recognized by the board [30 hours] during licensure period.</a:t>
            </a:r>
          </a:p>
          <a:p>
            <a:pPr lvl="1"/>
            <a:r>
              <a:rPr lang="en-US" sz="2400" dirty="0"/>
              <a:t>Maintenance of nationally recognized certification</a:t>
            </a:r>
          </a:p>
          <a:p>
            <a:pPr lvl="1"/>
            <a:r>
              <a:rPr lang="en-US" sz="2400" dirty="0"/>
              <a:t>Completion of academic program in nursing or related field recognized by the board.</a:t>
            </a:r>
          </a:p>
          <a:p>
            <a:pPr lvl="1"/>
            <a:r>
              <a:rPr lang="en-US" sz="2400" dirty="0"/>
              <a:t>Employer verification of competency </a:t>
            </a:r>
          </a:p>
          <a:p>
            <a:r>
              <a:rPr lang="en-US" sz="2800" dirty="0"/>
              <a:t>*Failure to demonstrate competence will result in nonrenewal.</a:t>
            </a:r>
          </a:p>
        </p:txBody>
      </p:sp>
      <mc:AlternateContent xmlns:mc="http://schemas.openxmlformats.org/markup-compatibility/2006" xmlns:am3d="http://schemas.microsoft.com/office/drawing/2017/model3d">
        <mc:Choice Requires="am3d">
          <p:graphicFrame>
            <p:nvGraphicFramePr>
              <p:cNvPr id="4" name="3D Model 3" descr="Scales Gold">
                <a:extLst>
                  <a:ext uri="{FF2B5EF4-FFF2-40B4-BE49-F238E27FC236}">
                    <a16:creationId xmlns:a16="http://schemas.microsoft.com/office/drawing/2014/main" id="{BDA10857-D7A3-4970-A64D-70B82D540CC8}"/>
                  </a:ext>
                </a:extLst>
              </p:cNvPr>
              <p:cNvGraphicFramePr>
                <a:graphicFrameLocks noChangeAspect="1"/>
              </p:cNvGraphicFramePr>
              <p:nvPr>
                <p:extLst>
                  <p:ext uri="{D42A27DB-BD31-4B8C-83A1-F6EECF244321}">
                    <p14:modId xmlns:p14="http://schemas.microsoft.com/office/powerpoint/2010/main" val="2636923864"/>
                  </p:ext>
                </p:extLst>
              </p:nvPr>
            </p:nvGraphicFramePr>
            <p:xfrm>
              <a:off x="8487301" y="-54450"/>
              <a:ext cx="656699" cy="948440"/>
            </p:xfrm>
            <a:graphic>
              <a:graphicData uri="http://schemas.microsoft.com/office/drawing/2017/model3d">
                <am3d:model3d r:embed="rId3">
                  <am3d:spPr>
                    <a:xfrm>
                      <a:off x="0" y="0"/>
                      <a:ext cx="656699" cy="948440"/>
                    </a:xfrm>
                    <a:prstGeom prst="rect">
                      <a:avLst/>
                    </a:prstGeom>
                  </am3d:spPr>
                  <am3d:camera>
                    <am3d:pos x="0" y="0" z="58354971"/>
                    <am3d:up dx="0" dy="36000000" dz="0"/>
                    <am3d:lookAt x="0" y="0" z="0"/>
                    <am3d:perspective fov="2700000"/>
                  </am3d:camera>
                  <am3d:trans>
                    <am3d:meterPerModelUnit n="1011" d="1000000"/>
                    <am3d:preTrans dx="0" dy="0" dz="-7282958"/>
                    <am3d:scale>
                      <am3d:sx n="1000000" d="1000000"/>
                      <am3d:sy n="1000000" d="1000000"/>
                      <am3d:sz n="1000000" d="1000000"/>
                    </am3d:scale>
                    <am3d:rot ay="16200000"/>
                    <am3d:postTrans dx="0" dy="0" dz="0"/>
                  </am3d:trans>
                  <am3d:raster rName="Office3DRenderer" rVer="16.0.8326">
                    <am3d:blip r:embed="rId4"/>
                  </am3d:raster>
                  <am3d:objViewport viewportSz="150731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4" name="3D Model 3" descr="Scales Gold">
                <a:extLst>
                  <a:ext uri="{FF2B5EF4-FFF2-40B4-BE49-F238E27FC236}">
                    <a16:creationId xmlns:a16="http://schemas.microsoft.com/office/drawing/2014/main" id="{BDA10857-D7A3-4970-A64D-70B82D540CC8}"/>
                  </a:ext>
                </a:extLst>
              </p:cNvPr>
              <p:cNvPicPr>
                <a:picLocks noGrp="1" noRot="1" noChangeAspect="1" noMove="1" noResize="1" noEditPoints="1" noAdjustHandles="1" noChangeArrowheads="1" noChangeShapeType="1" noCrop="1"/>
              </p:cNvPicPr>
              <p:nvPr/>
            </p:nvPicPr>
            <p:blipFill>
              <a:blip r:embed="rId5"/>
              <a:stretch>
                <a:fillRect/>
              </a:stretch>
            </p:blipFill>
            <p:spPr>
              <a:xfrm>
                <a:off x="8487301" y="-54450"/>
                <a:ext cx="656699" cy="948440"/>
              </a:xfrm>
              <a:prstGeom prst="rect">
                <a:avLst/>
              </a:prstGeom>
            </p:spPr>
          </p:pic>
        </mc:Fallback>
      </mc:AlternateContent>
    </p:spTree>
    <p:extLst>
      <p:ext uri="{BB962C8B-B14F-4D97-AF65-F5344CB8AC3E}">
        <p14:creationId xmlns:p14="http://schemas.microsoft.com/office/powerpoint/2010/main" val="38855911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345" y="457200"/>
            <a:ext cx="8229600" cy="1143000"/>
          </a:xfrm>
        </p:spPr>
        <p:txBody>
          <a:bodyPr>
            <a:normAutofit fontScale="90000"/>
          </a:bodyPr>
          <a:lstStyle/>
          <a:p>
            <a:r>
              <a:rPr lang="en-US" dirty="0"/>
              <a:t>Compact States</a:t>
            </a:r>
            <a:br>
              <a:rPr lang="en-US" dirty="0"/>
            </a:br>
            <a:r>
              <a:rPr lang="en-US" dirty="0"/>
              <a:t>Who they are and What it Means</a:t>
            </a:r>
            <a:br>
              <a:rPr lang="en-US" dirty="0"/>
            </a:br>
            <a:endParaRPr lang="en-US" sz="27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854" y="1749136"/>
            <a:ext cx="7467600" cy="501263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lowchart: Connector 3"/>
          <p:cNvSpPr/>
          <p:nvPr/>
        </p:nvSpPr>
        <p:spPr>
          <a:xfrm>
            <a:off x="3200400" y="4182717"/>
            <a:ext cx="152400" cy="76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lowchart: Connector 5"/>
          <p:cNvSpPr/>
          <p:nvPr/>
        </p:nvSpPr>
        <p:spPr>
          <a:xfrm>
            <a:off x="3352800" y="4876800"/>
            <a:ext cx="152400" cy="76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lowchart: Connector 6"/>
          <p:cNvSpPr/>
          <p:nvPr/>
        </p:nvSpPr>
        <p:spPr>
          <a:xfrm>
            <a:off x="3200400" y="5562600"/>
            <a:ext cx="152400" cy="76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lowchart: Connector 7"/>
          <p:cNvSpPr/>
          <p:nvPr/>
        </p:nvSpPr>
        <p:spPr>
          <a:xfrm>
            <a:off x="3886200" y="5572991"/>
            <a:ext cx="152400" cy="76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lowchart: Connector 8"/>
          <p:cNvSpPr/>
          <p:nvPr/>
        </p:nvSpPr>
        <p:spPr>
          <a:xfrm>
            <a:off x="4038600" y="4949536"/>
            <a:ext cx="152400" cy="76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lowchart: Connector 9"/>
          <p:cNvSpPr/>
          <p:nvPr/>
        </p:nvSpPr>
        <p:spPr>
          <a:xfrm>
            <a:off x="4786744" y="3810000"/>
            <a:ext cx="152400" cy="76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lowchart: Connector 10"/>
          <p:cNvSpPr/>
          <p:nvPr/>
        </p:nvSpPr>
        <p:spPr>
          <a:xfrm>
            <a:off x="6705598" y="5133109"/>
            <a:ext cx="152400" cy="76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lowchart: Connector 11"/>
          <p:cNvSpPr/>
          <p:nvPr/>
        </p:nvSpPr>
        <p:spPr>
          <a:xfrm>
            <a:off x="5562599" y="5025736"/>
            <a:ext cx="152400" cy="76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lowchart: Connector 12"/>
          <p:cNvSpPr/>
          <p:nvPr/>
        </p:nvSpPr>
        <p:spPr>
          <a:xfrm>
            <a:off x="4862945" y="4572000"/>
            <a:ext cx="152400" cy="76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lowchart: Connector 14"/>
          <p:cNvSpPr/>
          <p:nvPr/>
        </p:nvSpPr>
        <p:spPr>
          <a:xfrm>
            <a:off x="4793672" y="4217353"/>
            <a:ext cx="152400" cy="76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lowchart: Connector 15"/>
          <p:cNvSpPr/>
          <p:nvPr/>
        </p:nvSpPr>
        <p:spPr>
          <a:xfrm>
            <a:off x="5562599" y="5257800"/>
            <a:ext cx="152400" cy="76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lowchart: Connector 16"/>
          <p:cNvSpPr/>
          <p:nvPr/>
        </p:nvSpPr>
        <p:spPr>
          <a:xfrm>
            <a:off x="5410199" y="4481945"/>
            <a:ext cx="152400" cy="76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lowchart: Connector 17"/>
          <p:cNvSpPr/>
          <p:nvPr/>
        </p:nvSpPr>
        <p:spPr>
          <a:xfrm>
            <a:off x="7696200" y="4790209"/>
            <a:ext cx="152400" cy="76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lowchart: Connector 18"/>
          <p:cNvSpPr/>
          <p:nvPr/>
        </p:nvSpPr>
        <p:spPr>
          <a:xfrm>
            <a:off x="6934200" y="4790209"/>
            <a:ext cx="152400" cy="76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lowchart: Connector 19"/>
          <p:cNvSpPr/>
          <p:nvPr/>
        </p:nvSpPr>
        <p:spPr>
          <a:xfrm>
            <a:off x="6248400" y="5181600"/>
            <a:ext cx="152400" cy="76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lowchart: Connector 21"/>
          <p:cNvSpPr/>
          <p:nvPr/>
        </p:nvSpPr>
        <p:spPr>
          <a:xfrm>
            <a:off x="6553198" y="5295900"/>
            <a:ext cx="152400" cy="76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lowchart: Connector 22"/>
          <p:cNvSpPr/>
          <p:nvPr/>
        </p:nvSpPr>
        <p:spPr>
          <a:xfrm>
            <a:off x="7620000" y="3581400"/>
            <a:ext cx="152400" cy="76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lowchart: Connector 23"/>
          <p:cNvSpPr/>
          <p:nvPr/>
        </p:nvSpPr>
        <p:spPr>
          <a:xfrm>
            <a:off x="7994073" y="4293553"/>
            <a:ext cx="152400" cy="76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lowchart: Connector 24"/>
          <p:cNvSpPr/>
          <p:nvPr/>
        </p:nvSpPr>
        <p:spPr>
          <a:xfrm>
            <a:off x="4939145" y="5867400"/>
            <a:ext cx="152400" cy="76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lowchart: Connector 25"/>
          <p:cNvSpPr/>
          <p:nvPr/>
        </p:nvSpPr>
        <p:spPr>
          <a:xfrm>
            <a:off x="5791200" y="5486400"/>
            <a:ext cx="152400" cy="76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lowchart: Connector 26"/>
          <p:cNvSpPr/>
          <p:nvPr/>
        </p:nvSpPr>
        <p:spPr>
          <a:xfrm>
            <a:off x="6248400" y="4856018"/>
            <a:ext cx="152400" cy="76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lowchart: Connector 27"/>
          <p:cNvSpPr/>
          <p:nvPr/>
        </p:nvSpPr>
        <p:spPr>
          <a:xfrm>
            <a:off x="5576453" y="3962400"/>
            <a:ext cx="152400" cy="76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lowchart: Connector 28"/>
          <p:cNvSpPr/>
          <p:nvPr/>
        </p:nvSpPr>
        <p:spPr>
          <a:xfrm>
            <a:off x="7225145" y="3422073"/>
            <a:ext cx="152400" cy="76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lowchart: Connector 29"/>
          <p:cNvSpPr/>
          <p:nvPr/>
        </p:nvSpPr>
        <p:spPr>
          <a:xfrm>
            <a:off x="7786255" y="5029200"/>
            <a:ext cx="152400" cy="762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309132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Nurse Licensure Compact States</a:t>
            </a:r>
          </a:p>
        </p:txBody>
      </p:sp>
      <p:sp>
        <p:nvSpPr>
          <p:cNvPr id="4" name="Rectangle 3"/>
          <p:cNvSpPr/>
          <p:nvPr/>
        </p:nvSpPr>
        <p:spPr>
          <a:xfrm>
            <a:off x="381000" y="3160931"/>
            <a:ext cx="8610600" cy="1569660"/>
          </a:xfrm>
          <a:prstGeom prst="rect">
            <a:avLst/>
          </a:prstGeom>
        </p:spPr>
        <p:txBody>
          <a:bodyPr wrap="square">
            <a:spAutoFit/>
          </a:bodyPr>
          <a:lstStyle/>
          <a:p>
            <a:r>
              <a:rPr lang="en-US" sz="2400" dirty="0"/>
              <a:t>As of March 7, 2015 there are twenty-five states participating in the Compact. This includes Montana which has passed legislation to join the Nurse Licensure Compact pending implementation on October 1, 2015</a:t>
            </a:r>
          </a:p>
        </p:txBody>
      </p:sp>
      <mc:AlternateContent xmlns:mc="http://schemas.openxmlformats.org/markup-compatibility/2006">
        <mc:Choice xmlns:am3d="http://schemas.microsoft.com/office/drawing/2017/model3d" Requires="am3d">
          <p:graphicFrame>
            <p:nvGraphicFramePr>
              <p:cNvPr id="6" name="3D Model 5" descr="Scales Gold">
                <a:extLst>
                  <a:ext uri="{FF2B5EF4-FFF2-40B4-BE49-F238E27FC236}">
                    <a16:creationId xmlns:a16="http://schemas.microsoft.com/office/drawing/2014/main" id="{23DCCB3A-6A24-4A9E-9745-4A2A8FE1BABA}"/>
                  </a:ext>
                </a:extLst>
              </p:cNvPr>
              <p:cNvGraphicFramePr>
                <a:graphicFrameLocks noChangeAspect="1"/>
              </p:cNvGraphicFramePr>
              <p:nvPr>
                <p:extLst>
                  <p:ext uri="{D42A27DB-BD31-4B8C-83A1-F6EECF244321}">
                    <p14:modId xmlns:p14="http://schemas.microsoft.com/office/powerpoint/2010/main" val="1776823434"/>
                  </p:ext>
                </p:extLst>
              </p:nvPr>
            </p:nvGraphicFramePr>
            <p:xfrm>
              <a:off x="8305801" y="-90736"/>
              <a:ext cx="838200" cy="1210574"/>
            </p:xfrm>
            <a:graphic>
              <a:graphicData uri="http://schemas.microsoft.com/office/drawing/2017/model3d">
                <am3d:model3d r:embed="rId2">
                  <am3d:spPr>
                    <a:xfrm>
                      <a:off x="0" y="0"/>
                      <a:ext cx="838200" cy="1210574"/>
                    </a:xfrm>
                    <a:prstGeom prst="rect">
                      <a:avLst/>
                    </a:prstGeom>
                  </am3d:spPr>
                  <am3d:camera>
                    <am3d:pos x="0" y="0" z="58354971"/>
                    <am3d:up dx="0" dy="36000000" dz="0"/>
                    <am3d:lookAt x="0" y="0" z="0"/>
                    <am3d:perspective fov="2700000"/>
                  </am3d:camera>
                  <am3d:trans>
                    <am3d:meterPerModelUnit n="1011" d="1000000"/>
                    <am3d:preTrans dx="0" dy="0" dz="-7282958"/>
                    <am3d:scale>
                      <am3d:sx n="1000000" d="1000000"/>
                      <am3d:sy n="1000000" d="1000000"/>
                      <am3d:sz n="1000000" d="1000000"/>
                    </am3d:scale>
                    <am3d:rot ay="16200000"/>
                    <am3d:postTrans dx="0" dy="0" dz="0"/>
                  </am3d:trans>
                  <am3d:raster rName="Office3DRenderer" rVer="16.0.8326">
                    <am3d:blip r:embed="rId3"/>
                  </am3d:raster>
                  <am3d:objViewport viewportSz="19239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6" name="3D Model 5" descr="Scales Gold">
                <a:extLst>
                  <a:ext uri="{FF2B5EF4-FFF2-40B4-BE49-F238E27FC236}">
                    <a16:creationId xmlns:a16="http://schemas.microsoft.com/office/drawing/2014/main" id="{23DCCB3A-6A24-4A9E-9745-4A2A8FE1BABA}"/>
                  </a:ext>
                </a:extLst>
              </p:cNvPr>
              <p:cNvPicPr>
                <a:picLocks noGrp="1" noRot="1" noChangeAspect="1" noMove="1" noResize="1" noEditPoints="1" noAdjustHandles="1" noChangeArrowheads="1" noChangeShapeType="1" noCrop="1"/>
              </p:cNvPicPr>
              <p:nvPr/>
            </p:nvPicPr>
            <p:blipFill>
              <a:blip r:embed="rId3"/>
              <a:stretch>
                <a:fillRect/>
              </a:stretch>
            </p:blipFill>
            <p:spPr>
              <a:xfrm>
                <a:off x="8305801" y="-90736"/>
                <a:ext cx="838200" cy="1210574"/>
              </a:xfrm>
              <a:prstGeom prst="rect">
                <a:avLst/>
              </a:prstGeom>
            </p:spPr>
          </p:pic>
        </mc:Fallback>
      </mc:AlternateContent>
    </p:spTree>
    <p:extLst>
      <p:ext uri="{BB962C8B-B14F-4D97-AF65-F5344CB8AC3E}">
        <p14:creationId xmlns:p14="http://schemas.microsoft.com/office/powerpoint/2010/main" val="26762736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lstStyle/>
          <a:p>
            <a:r>
              <a:rPr lang="en-US" dirty="0"/>
              <a:t>Legal Briefs, </a:t>
            </a:r>
            <a:r>
              <a:rPr lang="en-US" i="1" dirty="0"/>
              <a:t>Positioning, padding and documentation, and the CRNA</a:t>
            </a:r>
            <a:r>
              <a:rPr lang="en-US" dirty="0"/>
              <a:t>, October 1998 [AANA]</a:t>
            </a:r>
          </a:p>
          <a:p>
            <a:pPr lvl="0"/>
            <a:r>
              <a:rPr lang="en-US" dirty="0"/>
              <a:t>Nurse’s Legal Handbook, 6</a:t>
            </a:r>
            <a:r>
              <a:rPr lang="en-US" baseline="30000" dirty="0"/>
              <a:t>th</a:t>
            </a:r>
            <a:r>
              <a:rPr lang="en-US" dirty="0"/>
              <a:t> Ed (2015).  Ambler, PA:  Lippincott Williams &amp; Wilkins.  </a:t>
            </a:r>
          </a:p>
          <a:p>
            <a:pPr lvl="0"/>
            <a:r>
              <a:rPr lang="en-US" dirty="0"/>
              <a:t>Nursing Malpractice (2002) 2</a:t>
            </a:r>
            <a:r>
              <a:rPr lang="en-US" baseline="30000" dirty="0"/>
              <a:t>nd</a:t>
            </a:r>
            <a:r>
              <a:rPr lang="en-US" dirty="0"/>
              <a:t> Edition, Patricia Iyer.</a:t>
            </a:r>
          </a:p>
          <a:p>
            <a:pPr lvl="0"/>
            <a:r>
              <a:rPr lang="en-US" dirty="0"/>
              <a:t>South Carolina Board of Nursing</a:t>
            </a:r>
          </a:p>
          <a:p>
            <a:pPr lvl="0"/>
            <a:endParaRPr lang="en-US" dirty="0"/>
          </a:p>
          <a:p>
            <a:endParaRPr lang="en-US" dirty="0"/>
          </a:p>
          <a:p>
            <a:endParaRPr lang="en-US" dirty="0"/>
          </a:p>
        </p:txBody>
      </p:sp>
      <mc:AlternateContent xmlns:mc="http://schemas.openxmlformats.org/markup-compatibility/2006" xmlns:am3d="http://schemas.microsoft.com/office/drawing/2017/model3d">
        <mc:Choice Requires="am3d">
          <p:graphicFrame>
            <p:nvGraphicFramePr>
              <p:cNvPr id="4" name="3D Model 3" descr="Scales Gold">
                <a:extLst>
                  <a:ext uri="{FF2B5EF4-FFF2-40B4-BE49-F238E27FC236}">
                    <a16:creationId xmlns:a16="http://schemas.microsoft.com/office/drawing/2014/main" id="{30C8B5FE-4D90-48A3-8EF0-AF42B3EBF0CE}"/>
                  </a:ext>
                </a:extLst>
              </p:cNvPr>
              <p:cNvGraphicFramePr>
                <a:graphicFrameLocks noChangeAspect="1"/>
              </p:cNvGraphicFramePr>
              <p:nvPr>
                <p:extLst>
                  <p:ext uri="{D42A27DB-BD31-4B8C-83A1-F6EECF244321}">
                    <p14:modId xmlns:p14="http://schemas.microsoft.com/office/powerpoint/2010/main" val="2636923864"/>
                  </p:ext>
                </p:extLst>
              </p:nvPr>
            </p:nvGraphicFramePr>
            <p:xfrm>
              <a:off x="8487301" y="-54450"/>
              <a:ext cx="656699" cy="948440"/>
            </p:xfrm>
            <a:graphic>
              <a:graphicData uri="http://schemas.microsoft.com/office/drawing/2017/model3d">
                <am3d:model3d r:embed="rId2">
                  <am3d:spPr>
                    <a:xfrm>
                      <a:off x="0" y="0"/>
                      <a:ext cx="656699" cy="948440"/>
                    </a:xfrm>
                    <a:prstGeom prst="rect">
                      <a:avLst/>
                    </a:prstGeom>
                  </am3d:spPr>
                  <am3d:camera>
                    <am3d:pos x="0" y="0" z="58354971"/>
                    <am3d:up dx="0" dy="36000000" dz="0"/>
                    <am3d:lookAt x="0" y="0" z="0"/>
                    <am3d:perspective fov="2700000"/>
                  </am3d:camera>
                  <am3d:trans>
                    <am3d:meterPerModelUnit n="1011" d="1000000"/>
                    <am3d:preTrans dx="0" dy="0" dz="-7282958"/>
                    <am3d:scale>
                      <am3d:sx n="1000000" d="1000000"/>
                      <am3d:sy n="1000000" d="1000000"/>
                      <am3d:sz n="1000000" d="1000000"/>
                    </am3d:scale>
                    <am3d:rot ay="16200000"/>
                    <am3d:postTrans dx="0" dy="0" dz="0"/>
                  </am3d:trans>
                  <am3d:raster rName="Office3DRenderer" rVer="16.0.8326">
                    <am3d:blip r:embed="rId3"/>
                  </am3d:raster>
                  <am3d:objViewport viewportSz="150731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xmlns="">
          <p:pic>
            <p:nvPicPr>
              <p:cNvPr id="4" name="3D Model 3" descr="Scales Gold">
                <a:extLst>
                  <a:ext uri="{FF2B5EF4-FFF2-40B4-BE49-F238E27FC236}">
                    <a16:creationId xmlns:a16="http://schemas.microsoft.com/office/drawing/2014/main" id="{30C8B5FE-4D90-48A3-8EF0-AF42B3EBF0CE}"/>
                  </a:ext>
                </a:extLst>
              </p:cNvPr>
              <p:cNvPicPr>
                <a:picLocks noGrp="1" noRot="1" noChangeAspect="1" noMove="1" noResize="1" noEditPoints="1" noAdjustHandles="1" noChangeArrowheads="1" noChangeShapeType="1" noCrop="1"/>
              </p:cNvPicPr>
              <p:nvPr/>
            </p:nvPicPr>
            <p:blipFill>
              <a:blip r:embed="rId4"/>
              <a:stretch>
                <a:fillRect/>
              </a:stretch>
            </p:blipFill>
            <p:spPr>
              <a:xfrm>
                <a:off x="8487301" y="-54450"/>
                <a:ext cx="656699" cy="948440"/>
              </a:xfrm>
              <a:prstGeom prst="rect">
                <a:avLst/>
              </a:prstGeom>
            </p:spPr>
          </p:pic>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2200" y="2895600"/>
            <a:ext cx="3886200" cy="92333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Questions</a:t>
            </a:r>
          </a:p>
        </p:txBody>
      </p:sp>
      <p:sp>
        <p:nvSpPr>
          <p:cNvPr id="3" name="TextBox 2">
            <a:extLst>
              <a:ext uri="{FF2B5EF4-FFF2-40B4-BE49-F238E27FC236}">
                <a16:creationId xmlns:a16="http://schemas.microsoft.com/office/drawing/2014/main" id="{6D9E66AE-4AE1-474A-B78E-C21C8150668A}"/>
              </a:ext>
            </a:extLst>
          </p:cNvPr>
          <p:cNvSpPr txBox="1"/>
          <p:nvPr/>
        </p:nvSpPr>
        <p:spPr>
          <a:xfrm>
            <a:off x="2400300" y="6400800"/>
            <a:ext cx="4343400" cy="369332"/>
          </a:xfrm>
          <a:prstGeom prst="rect">
            <a:avLst/>
          </a:prstGeom>
          <a:noFill/>
        </p:spPr>
        <p:txBody>
          <a:bodyPr wrap="square" rtlCol="0">
            <a:spAutoFit/>
          </a:bodyPr>
          <a:lstStyle/>
          <a:p>
            <a:pPr algn="ctr"/>
            <a:r>
              <a:rPr lang="en-US" dirty="0"/>
              <a:t>Consultation On-Call, LLC © 2018</a:t>
            </a:r>
          </a:p>
        </p:txBody>
      </p:sp>
      <p:sp>
        <p:nvSpPr>
          <p:cNvPr id="4" name="TextBox 3">
            <a:extLst>
              <a:ext uri="{FF2B5EF4-FFF2-40B4-BE49-F238E27FC236}">
                <a16:creationId xmlns:a16="http://schemas.microsoft.com/office/drawing/2014/main" id="{2D14F295-E3C3-48B2-9592-4281FA182D82}"/>
              </a:ext>
            </a:extLst>
          </p:cNvPr>
          <p:cNvSpPr txBox="1"/>
          <p:nvPr/>
        </p:nvSpPr>
        <p:spPr>
          <a:xfrm>
            <a:off x="457200" y="129064"/>
            <a:ext cx="4343400" cy="923330"/>
          </a:xfrm>
          <a:prstGeom prst="rect">
            <a:avLst/>
          </a:prstGeom>
          <a:noFill/>
        </p:spPr>
        <p:txBody>
          <a:bodyPr wrap="square" rtlCol="0">
            <a:spAutoFit/>
          </a:bodyPr>
          <a:lstStyle/>
          <a:p>
            <a:r>
              <a:rPr lang="en-US" dirty="0">
                <a:hlinkClick r:id="rId2">
                  <a:extLst>
                    <a:ext uri="{A12FA001-AC4F-418D-AE19-62706E023703}">
                      <ahyp:hlinkClr xmlns:ahyp="http://schemas.microsoft.com/office/drawing/2018/hyperlinkcolor" val="tx"/>
                    </a:ext>
                  </a:extLst>
                </a:hlinkClick>
              </a:rPr>
              <a:t>Email: pcollins@consultationoncall.com</a:t>
            </a:r>
            <a:endParaRPr lang="en-US" dirty="0"/>
          </a:p>
          <a:p>
            <a:r>
              <a:rPr lang="en-US" dirty="0"/>
              <a:t>Phone: 803-980-0440</a:t>
            </a:r>
          </a:p>
          <a:p>
            <a:r>
              <a:rPr lang="en-US" dirty="0"/>
              <a:t>Website: www.consultationoncall.com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a:t>Statistics on Lawsuits</a:t>
            </a:r>
          </a:p>
        </p:txBody>
      </p:sp>
      <p:sp>
        <p:nvSpPr>
          <p:cNvPr id="21507" name="Rectangle 3"/>
          <p:cNvSpPr>
            <a:spLocks noGrp="1" noChangeArrowheads="1"/>
          </p:cNvSpPr>
          <p:nvPr>
            <p:ph idx="1"/>
          </p:nvPr>
        </p:nvSpPr>
        <p:spPr/>
        <p:txBody>
          <a:bodyPr/>
          <a:lstStyle/>
          <a:p>
            <a:pPr>
              <a:lnSpc>
                <a:spcPct val="90000"/>
              </a:lnSpc>
            </a:pPr>
            <a:r>
              <a:rPr lang="en-US" dirty="0"/>
              <a:t>60%  Acute Care Hospitals</a:t>
            </a:r>
          </a:p>
          <a:p>
            <a:pPr lvl="2">
              <a:lnSpc>
                <a:spcPct val="90000"/>
              </a:lnSpc>
            </a:pPr>
            <a:r>
              <a:rPr lang="en-US" dirty="0"/>
              <a:t>Med/Surg Nurses</a:t>
            </a:r>
          </a:p>
          <a:p>
            <a:pPr lvl="2">
              <a:lnSpc>
                <a:spcPct val="90000"/>
              </a:lnSpc>
            </a:pPr>
            <a:r>
              <a:rPr lang="en-US" dirty="0"/>
              <a:t>OB Nurses</a:t>
            </a:r>
          </a:p>
          <a:p>
            <a:pPr lvl="2">
              <a:lnSpc>
                <a:spcPct val="90000"/>
              </a:lnSpc>
            </a:pPr>
            <a:r>
              <a:rPr lang="en-US" dirty="0"/>
              <a:t>CC, ICU, Peds, RR, ED</a:t>
            </a:r>
          </a:p>
          <a:p>
            <a:pPr>
              <a:lnSpc>
                <a:spcPct val="90000"/>
              </a:lnSpc>
            </a:pPr>
            <a:r>
              <a:rPr lang="en-US" dirty="0"/>
              <a:t>18%  Long-Term Care Facilities</a:t>
            </a:r>
          </a:p>
          <a:p>
            <a:pPr>
              <a:lnSpc>
                <a:spcPct val="90000"/>
              </a:lnSpc>
            </a:pPr>
            <a:r>
              <a:rPr lang="en-US" dirty="0"/>
              <a:t>9%    Advanced Practitioners</a:t>
            </a:r>
          </a:p>
          <a:p>
            <a:pPr>
              <a:lnSpc>
                <a:spcPct val="90000"/>
              </a:lnSpc>
            </a:pPr>
            <a:r>
              <a:rPr lang="en-US" dirty="0"/>
              <a:t>8%    Psychiatric Facilities</a:t>
            </a:r>
          </a:p>
          <a:p>
            <a:pPr>
              <a:lnSpc>
                <a:spcPct val="90000"/>
              </a:lnSpc>
            </a:pPr>
            <a:r>
              <a:rPr lang="en-US" dirty="0"/>
              <a:t>2%    Home Health Agencies</a:t>
            </a:r>
          </a:p>
          <a:p>
            <a:pPr>
              <a:lnSpc>
                <a:spcPct val="90000"/>
              </a:lnSpc>
            </a:pPr>
            <a:endParaRPr lang="en-US" dirty="0"/>
          </a:p>
        </p:txBody>
      </p:sp>
      <p:sp>
        <p:nvSpPr>
          <p:cNvPr id="21508" name="Text Box 4"/>
          <p:cNvSpPr txBox="1">
            <a:spLocks noChangeArrowheads="1"/>
          </p:cNvSpPr>
          <p:nvPr/>
        </p:nvSpPr>
        <p:spPr bwMode="auto">
          <a:xfrm>
            <a:off x="6553200" y="6096000"/>
            <a:ext cx="1981200" cy="396875"/>
          </a:xfrm>
          <a:prstGeom prst="rect">
            <a:avLst/>
          </a:prstGeom>
          <a:noFill/>
          <a:ln w="12700" cap="sq">
            <a:noFill/>
            <a:miter lim="800000"/>
            <a:headEnd type="none" w="sm" len="sm"/>
            <a:tailEnd type="none" w="sm" len="sm"/>
          </a:ln>
        </p:spPr>
        <p:txBody>
          <a:bodyPr>
            <a:spAutoFit/>
          </a:bodyPr>
          <a:lstStyle/>
          <a:p>
            <a:pPr>
              <a:spcBef>
                <a:spcPct val="50000"/>
              </a:spcBef>
            </a:pPr>
            <a:r>
              <a:rPr lang="en-US" sz="2000" dirty="0">
                <a:latin typeface="Times New Roman" pitchFamily="18" charset="0"/>
              </a:rPr>
              <a:t>Croke, Sept 2003</a:t>
            </a:r>
          </a:p>
        </p:txBody>
      </p:sp>
      <mc:AlternateContent xmlns:mc="http://schemas.openxmlformats.org/markup-compatibility/2006">
        <mc:Choice xmlns:am3d="http://schemas.microsoft.com/office/drawing/2017/model3d" Requires="am3d">
          <p:graphicFrame>
            <p:nvGraphicFramePr>
              <p:cNvPr id="6" name="3D Model 5" descr="Scales Gold">
                <a:extLst>
                  <a:ext uri="{FF2B5EF4-FFF2-40B4-BE49-F238E27FC236}">
                    <a16:creationId xmlns:a16="http://schemas.microsoft.com/office/drawing/2014/main" id="{2DA31E0A-CD63-424B-8C5F-68F7CD6FF6ED}"/>
                  </a:ext>
                </a:extLst>
              </p:cNvPr>
              <p:cNvGraphicFramePr>
                <a:graphicFrameLocks noChangeAspect="1"/>
              </p:cNvGraphicFramePr>
              <p:nvPr>
                <p:extLst>
                  <p:ext uri="{D42A27DB-BD31-4B8C-83A1-F6EECF244321}">
                    <p14:modId xmlns:p14="http://schemas.microsoft.com/office/powerpoint/2010/main" val="1776823434"/>
                  </p:ext>
                </p:extLst>
              </p:nvPr>
            </p:nvGraphicFramePr>
            <p:xfrm>
              <a:off x="8305801" y="-90736"/>
              <a:ext cx="838200" cy="1210574"/>
            </p:xfrm>
            <a:graphic>
              <a:graphicData uri="http://schemas.microsoft.com/office/drawing/2017/model3d">
                <am3d:model3d r:embed="rId2">
                  <am3d:spPr>
                    <a:xfrm>
                      <a:off x="0" y="0"/>
                      <a:ext cx="838200" cy="1210574"/>
                    </a:xfrm>
                    <a:prstGeom prst="rect">
                      <a:avLst/>
                    </a:prstGeom>
                  </am3d:spPr>
                  <am3d:camera>
                    <am3d:pos x="0" y="0" z="58354971"/>
                    <am3d:up dx="0" dy="36000000" dz="0"/>
                    <am3d:lookAt x="0" y="0" z="0"/>
                    <am3d:perspective fov="2700000"/>
                  </am3d:camera>
                  <am3d:trans>
                    <am3d:meterPerModelUnit n="1011" d="1000000"/>
                    <am3d:preTrans dx="0" dy="0" dz="-7282958"/>
                    <am3d:scale>
                      <am3d:sx n="1000000" d="1000000"/>
                      <am3d:sy n="1000000" d="1000000"/>
                      <am3d:sz n="1000000" d="1000000"/>
                    </am3d:scale>
                    <am3d:rot ay="16200000"/>
                    <am3d:postTrans dx="0" dy="0" dz="0"/>
                  </am3d:trans>
                  <am3d:raster rName="Office3DRenderer" rVer="16.0.8326">
                    <am3d:blip r:embed="rId3"/>
                  </am3d:raster>
                  <am3d:objViewport viewportSz="19239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6" name="3D Model 5" descr="Scales Gold">
                <a:extLst>
                  <a:ext uri="{FF2B5EF4-FFF2-40B4-BE49-F238E27FC236}">
                    <a16:creationId xmlns:a16="http://schemas.microsoft.com/office/drawing/2014/main" id="{2DA31E0A-CD63-424B-8C5F-68F7CD6FF6ED}"/>
                  </a:ext>
                </a:extLst>
              </p:cNvPr>
              <p:cNvPicPr>
                <a:picLocks noGrp="1" noRot="1" noChangeAspect="1" noMove="1" noResize="1" noEditPoints="1" noAdjustHandles="1" noChangeArrowheads="1" noChangeShapeType="1" noCrop="1"/>
              </p:cNvPicPr>
              <p:nvPr/>
            </p:nvPicPr>
            <p:blipFill>
              <a:blip r:embed="rId3"/>
              <a:stretch>
                <a:fillRect/>
              </a:stretch>
            </p:blipFill>
            <p:spPr>
              <a:xfrm>
                <a:off x="8305801" y="-90736"/>
                <a:ext cx="838200" cy="1210574"/>
              </a:xfrm>
              <a:prstGeom prst="rect">
                <a:avLst/>
              </a:prstGeom>
            </p:spPr>
          </p:pic>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pPr eaLnBrk="1" hangingPunct="1"/>
            <a:r>
              <a:rPr lang="en-US" sz="4000" dirty="0">
                <a:effectLst/>
              </a:rPr>
              <a:t>Common Sources of Lawsuits for</a:t>
            </a:r>
            <a:br>
              <a:rPr lang="en-US" sz="4000" dirty="0">
                <a:effectLst/>
              </a:rPr>
            </a:br>
            <a:r>
              <a:rPr lang="en-US" sz="4000" dirty="0">
                <a:effectLst/>
              </a:rPr>
              <a:t>Peri-anesthesia Nursing</a:t>
            </a:r>
          </a:p>
        </p:txBody>
      </p:sp>
      <p:sp>
        <p:nvSpPr>
          <p:cNvPr id="3" name="Content Placeholder 2">
            <a:extLst>
              <a:ext uri="{FF2B5EF4-FFF2-40B4-BE49-F238E27FC236}">
                <a16:creationId xmlns:a16="http://schemas.microsoft.com/office/drawing/2014/main" id="{EC40444A-EE55-4924-B9CE-E747F2019B30}"/>
              </a:ext>
            </a:extLst>
          </p:cNvPr>
          <p:cNvSpPr>
            <a:spLocks noGrp="1"/>
          </p:cNvSpPr>
          <p:nvPr>
            <p:ph idx="1"/>
          </p:nvPr>
        </p:nvSpPr>
        <p:spPr/>
        <p:txBody>
          <a:bodyPr/>
          <a:lstStyle/>
          <a:p>
            <a:r>
              <a:rPr lang="en-US" dirty="0"/>
              <a:t>Inadequate patient monitoring/assessment</a:t>
            </a:r>
          </a:p>
          <a:p>
            <a:pPr lvl="1"/>
            <a:r>
              <a:rPr lang="en-US" sz="2400" i="1" dirty="0"/>
              <a:t>WNL or NOT?</a:t>
            </a:r>
          </a:p>
          <a:p>
            <a:r>
              <a:rPr lang="en-US" dirty="0"/>
              <a:t>Time Out Procedures</a:t>
            </a:r>
          </a:p>
          <a:p>
            <a:r>
              <a:rPr lang="en-US" dirty="0"/>
              <a:t>Failure to recognize patient allergies</a:t>
            </a:r>
          </a:p>
          <a:p>
            <a:r>
              <a:rPr lang="en-US" dirty="0"/>
              <a:t>Non-adherence to policy/procedure</a:t>
            </a:r>
          </a:p>
          <a:p>
            <a:r>
              <a:rPr lang="en-US" dirty="0"/>
              <a:t>Provider notification</a:t>
            </a:r>
          </a:p>
          <a:p>
            <a:pPr lvl="1"/>
            <a:r>
              <a:rPr lang="en-US" dirty="0"/>
              <a:t>Patient Advocacy</a:t>
            </a:r>
          </a:p>
          <a:p>
            <a:pPr lvl="2"/>
            <a:r>
              <a:rPr lang="en-US" dirty="0"/>
              <a:t>Chain of Command</a:t>
            </a:r>
          </a:p>
        </p:txBody>
      </p:sp>
      <mc:AlternateContent xmlns:mc="http://schemas.openxmlformats.org/markup-compatibility/2006">
        <mc:Choice xmlns:am3d="http://schemas.microsoft.com/office/drawing/2017/model3d" Requires="am3d">
          <p:graphicFrame>
            <p:nvGraphicFramePr>
              <p:cNvPr id="5" name="3D Model 4" descr="Scales Gold">
                <a:extLst>
                  <a:ext uri="{FF2B5EF4-FFF2-40B4-BE49-F238E27FC236}">
                    <a16:creationId xmlns:a16="http://schemas.microsoft.com/office/drawing/2014/main" id="{A9E02973-5F44-4042-BED6-788435AE5057}"/>
                  </a:ext>
                </a:extLst>
              </p:cNvPr>
              <p:cNvGraphicFramePr>
                <a:graphicFrameLocks noChangeAspect="1"/>
              </p:cNvGraphicFramePr>
              <p:nvPr>
                <p:extLst>
                  <p:ext uri="{D42A27DB-BD31-4B8C-83A1-F6EECF244321}">
                    <p14:modId xmlns:p14="http://schemas.microsoft.com/office/powerpoint/2010/main" val="1776823434"/>
                  </p:ext>
                </p:extLst>
              </p:nvPr>
            </p:nvGraphicFramePr>
            <p:xfrm>
              <a:off x="8305801" y="-90736"/>
              <a:ext cx="838200" cy="1210574"/>
            </p:xfrm>
            <a:graphic>
              <a:graphicData uri="http://schemas.microsoft.com/office/drawing/2017/model3d">
                <am3d:model3d r:embed="rId3">
                  <am3d:spPr>
                    <a:xfrm>
                      <a:off x="0" y="0"/>
                      <a:ext cx="838200" cy="1210574"/>
                    </a:xfrm>
                    <a:prstGeom prst="rect">
                      <a:avLst/>
                    </a:prstGeom>
                  </am3d:spPr>
                  <am3d:camera>
                    <am3d:pos x="0" y="0" z="58354971"/>
                    <am3d:up dx="0" dy="36000000" dz="0"/>
                    <am3d:lookAt x="0" y="0" z="0"/>
                    <am3d:perspective fov="2700000"/>
                  </am3d:camera>
                  <am3d:trans>
                    <am3d:meterPerModelUnit n="1011" d="1000000"/>
                    <am3d:preTrans dx="0" dy="0" dz="-7282958"/>
                    <am3d:scale>
                      <am3d:sx n="1000000" d="1000000"/>
                      <am3d:sy n="1000000" d="1000000"/>
                      <am3d:sz n="1000000" d="1000000"/>
                    </am3d:scale>
                    <am3d:rot ay="16200000"/>
                    <am3d:postTrans dx="0" dy="0" dz="0"/>
                  </am3d:trans>
                  <am3d:raster rName="Office3DRenderer" rVer="16.0.8326">
                    <am3d:blip r:embed="rId4"/>
                  </am3d:raster>
                  <am3d:objViewport viewportSz="19239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 name="3D Model 4" descr="Scales Gold">
                <a:extLst>
                  <a:ext uri="{FF2B5EF4-FFF2-40B4-BE49-F238E27FC236}">
                    <a16:creationId xmlns:a16="http://schemas.microsoft.com/office/drawing/2014/main" id="{A9E02973-5F44-4042-BED6-788435AE5057}"/>
                  </a:ext>
                </a:extLst>
              </p:cNvPr>
              <p:cNvPicPr>
                <a:picLocks noGrp="1" noRot="1" noChangeAspect="1" noMove="1" noResize="1" noEditPoints="1" noAdjustHandles="1" noChangeArrowheads="1" noChangeShapeType="1" noCrop="1"/>
              </p:cNvPicPr>
              <p:nvPr/>
            </p:nvPicPr>
            <p:blipFill>
              <a:blip r:embed="rId4"/>
              <a:stretch>
                <a:fillRect/>
              </a:stretch>
            </p:blipFill>
            <p:spPr>
              <a:xfrm>
                <a:off x="8305801" y="-90736"/>
                <a:ext cx="838200" cy="1210574"/>
              </a:xfrm>
              <a:prstGeom prst="rect">
                <a:avLst/>
              </a:prstGeom>
            </p:spPr>
          </p:pic>
        </mc:Fallback>
      </mc:AlternateContent>
    </p:spTree>
    <p:extLst>
      <p:ext uri="{BB962C8B-B14F-4D97-AF65-F5344CB8AC3E}">
        <p14:creationId xmlns:p14="http://schemas.microsoft.com/office/powerpoint/2010/main" val="654288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33B6718-D2FB-4E87-8DC3-06A3C77BCC07}"/>
              </a:ext>
            </a:extLst>
          </p:cNvPr>
          <p:cNvSpPr>
            <a:spLocks noGrp="1"/>
          </p:cNvSpPr>
          <p:nvPr>
            <p:ph type="title"/>
          </p:nvPr>
        </p:nvSpPr>
        <p:spPr>
          <a:xfrm>
            <a:off x="457200" y="231095"/>
            <a:ext cx="8229600" cy="1143000"/>
          </a:xfrm>
        </p:spPr>
        <p:txBody>
          <a:bodyPr>
            <a:normAutofit fontScale="90000"/>
          </a:bodyPr>
          <a:lstStyle/>
          <a:p>
            <a:pPr algn="l"/>
            <a:r>
              <a:rPr lang="en-US" dirty="0"/>
              <a:t>Common sources of Lawsuits</a:t>
            </a:r>
            <a:br>
              <a:rPr lang="en-US" dirty="0"/>
            </a:br>
            <a:r>
              <a:rPr lang="en-US" sz="3600" i="1" dirty="0"/>
              <a:t>cont’d </a:t>
            </a:r>
          </a:p>
        </p:txBody>
      </p:sp>
      <p:sp>
        <p:nvSpPr>
          <p:cNvPr id="8" name="Content Placeholder 7">
            <a:extLst>
              <a:ext uri="{FF2B5EF4-FFF2-40B4-BE49-F238E27FC236}">
                <a16:creationId xmlns:a16="http://schemas.microsoft.com/office/drawing/2014/main" id="{35C414D9-74C9-41CE-BBEE-BD4DFCE37B3C}"/>
              </a:ext>
            </a:extLst>
          </p:cNvPr>
          <p:cNvSpPr>
            <a:spLocks noGrp="1"/>
          </p:cNvSpPr>
          <p:nvPr>
            <p:ph idx="1"/>
          </p:nvPr>
        </p:nvSpPr>
        <p:spPr>
          <a:xfrm>
            <a:off x="457200" y="1600200"/>
            <a:ext cx="8229600" cy="4525963"/>
          </a:xfrm>
        </p:spPr>
        <p:txBody>
          <a:bodyPr/>
          <a:lstStyle/>
          <a:p>
            <a:r>
              <a:rPr lang="en-US" dirty="0"/>
              <a:t>Patient Safety Issues</a:t>
            </a:r>
          </a:p>
          <a:p>
            <a:pPr lvl="1"/>
            <a:r>
              <a:rPr lang="en-US" dirty="0"/>
              <a:t>Patient positioning</a:t>
            </a:r>
          </a:p>
          <a:p>
            <a:pPr lvl="1"/>
            <a:r>
              <a:rPr lang="en-US" dirty="0"/>
              <a:t>Medication errors</a:t>
            </a:r>
          </a:p>
          <a:p>
            <a:pPr lvl="1"/>
            <a:r>
              <a:rPr lang="en-US" dirty="0"/>
              <a:t>Failures in instrument reprocessing</a:t>
            </a:r>
          </a:p>
          <a:p>
            <a:pPr lvl="1"/>
            <a:r>
              <a:rPr lang="en-US" dirty="0"/>
              <a:t>Specimen collection errors</a:t>
            </a:r>
          </a:p>
          <a:p>
            <a:pPr lvl="1"/>
            <a:r>
              <a:rPr lang="en-US" dirty="0"/>
              <a:t>Hand-off communication</a:t>
            </a:r>
          </a:p>
          <a:p>
            <a:pPr lvl="1"/>
            <a:endParaRPr lang="en-US" dirty="0"/>
          </a:p>
        </p:txBody>
      </p:sp>
      <mc:AlternateContent xmlns:mc="http://schemas.openxmlformats.org/markup-compatibility/2006">
        <mc:Choice xmlns:am3d="http://schemas.microsoft.com/office/drawing/2017/model3d" Requires="am3d">
          <p:graphicFrame>
            <p:nvGraphicFramePr>
              <p:cNvPr id="6" name="3D Model 5" descr="Scales Gold">
                <a:extLst>
                  <a:ext uri="{FF2B5EF4-FFF2-40B4-BE49-F238E27FC236}">
                    <a16:creationId xmlns:a16="http://schemas.microsoft.com/office/drawing/2014/main" id="{0864A022-66AB-47BE-BB10-B06036917E06}"/>
                  </a:ext>
                </a:extLst>
              </p:cNvPr>
              <p:cNvGraphicFramePr>
                <a:graphicFrameLocks noChangeAspect="1"/>
              </p:cNvGraphicFramePr>
              <p:nvPr>
                <p:extLst>
                  <p:ext uri="{D42A27DB-BD31-4B8C-83A1-F6EECF244321}">
                    <p14:modId xmlns:p14="http://schemas.microsoft.com/office/powerpoint/2010/main" val="1776823434"/>
                  </p:ext>
                </p:extLst>
              </p:nvPr>
            </p:nvGraphicFramePr>
            <p:xfrm>
              <a:off x="8305801" y="-90736"/>
              <a:ext cx="838200" cy="1210574"/>
            </p:xfrm>
            <a:graphic>
              <a:graphicData uri="http://schemas.microsoft.com/office/drawing/2017/model3d">
                <am3d:model3d r:embed="rId2">
                  <am3d:spPr>
                    <a:xfrm>
                      <a:off x="0" y="0"/>
                      <a:ext cx="838200" cy="1210574"/>
                    </a:xfrm>
                    <a:prstGeom prst="rect">
                      <a:avLst/>
                    </a:prstGeom>
                  </am3d:spPr>
                  <am3d:camera>
                    <am3d:pos x="0" y="0" z="58354971"/>
                    <am3d:up dx="0" dy="36000000" dz="0"/>
                    <am3d:lookAt x="0" y="0" z="0"/>
                    <am3d:perspective fov="2700000"/>
                  </am3d:camera>
                  <am3d:trans>
                    <am3d:meterPerModelUnit n="1011" d="1000000"/>
                    <am3d:preTrans dx="0" dy="0" dz="-7282958"/>
                    <am3d:scale>
                      <am3d:sx n="1000000" d="1000000"/>
                      <am3d:sy n="1000000" d="1000000"/>
                      <am3d:sz n="1000000" d="1000000"/>
                    </am3d:scale>
                    <am3d:rot ay="16200000"/>
                    <am3d:postTrans dx="0" dy="0" dz="0"/>
                  </am3d:trans>
                  <am3d:raster rName="Office3DRenderer" rVer="16.0.8326">
                    <am3d:blip r:embed="rId3"/>
                  </am3d:raster>
                  <am3d:objViewport viewportSz="19239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6" name="3D Model 5" descr="Scales Gold">
                <a:extLst>
                  <a:ext uri="{FF2B5EF4-FFF2-40B4-BE49-F238E27FC236}">
                    <a16:creationId xmlns:a16="http://schemas.microsoft.com/office/drawing/2014/main" id="{0864A022-66AB-47BE-BB10-B06036917E06}"/>
                  </a:ext>
                </a:extLst>
              </p:cNvPr>
              <p:cNvPicPr>
                <a:picLocks noGrp="1" noRot="1" noChangeAspect="1" noMove="1" noResize="1" noEditPoints="1" noAdjustHandles="1" noChangeArrowheads="1" noChangeShapeType="1" noCrop="1"/>
              </p:cNvPicPr>
              <p:nvPr/>
            </p:nvPicPr>
            <p:blipFill>
              <a:blip r:embed="rId3"/>
              <a:stretch>
                <a:fillRect/>
              </a:stretch>
            </p:blipFill>
            <p:spPr>
              <a:xfrm>
                <a:off x="8305801" y="-90736"/>
                <a:ext cx="838200" cy="1210574"/>
              </a:xfrm>
              <a:prstGeom prst="rect">
                <a:avLst/>
              </a:prstGeom>
            </p:spPr>
          </p:pic>
        </mc:Fallback>
      </mc:AlternateContent>
    </p:spTree>
    <p:extLst>
      <p:ext uri="{BB962C8B-B14F-4D97-AF65-F5344CB8AC3E}">
        <p14:creationId xmlns:p14="http://schemas.microsoft.com/office/powerpoint/2010/main" val="2440495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F0E36D-C6E4-4F3E-8F4C-38931F1526A4}"/>
              </a:ext>
            </a:extLst>
          </p:cNvPr>
          <p:cNvSpPr>
            <a:spLocks noGrp="1"/>
          </p:cNvSpPr>
          <p:nvPr>
            <p:ph type="title"/>
          </p:nvPr>
        </p:nvSpPr>
        <p:spPr/>
        <p:txBody>
          <a:bodyPr>
            <a:normAutofit/>
          </a:bodyPr>
          <a:lstStyle/>
          <a:p>
            <a:r>
              <a:rPr lang="en-US" dirty="0"/>
              <a:t>Contributing factors to Errors</a:t>
            </a:r>
          </a:p>
        </p:txBody>
      </p:sp>
      <p:sp>
        <p:nvSpPr>
          <p:cNvPr id="4" name="Content Placeholder 3">
            <a:extLst>
              <a:ext uri="{FF2B5EF4-FFF2-40B4-BE49-F238E27FC236}">
                <a16:creationId xmlns:a16="http://schemas.microsoft.com/office/drawing/2014/main" id="{B3720A93-A0EC-4574-8327-FF4511A747E0}"/>
              </a:ext>
            </a:extLst>
          </p:cNvPr>
          <p:cNvSpPr>
            <a:spLocks noGrp="1"/>
          </p:cNvSpPr>
          <p:nvPr>
            <p:ph idx="1"/>
          </p:nvPr>
        </p:nvSpPr>
        <p:spPr/>
        <p:txBody>
          <a:bodyPr>
            <a:normAutofit fontScale="92500" lnSpcReduction="10000"/>
          </a:bodyPr>
          <a:lstStyle/>
          <a:p>
            <a:r>
              <a:rPr lang="en-US" dirty="0"/>
              <a:t>Noise</a:t>
            </a:r>
          </a:p>
          <a:p>
            <a:r>
              <a:rPr lang="en-US" dirty="0"/>
              <a:t>Rushing</a:t>
            </a:r>
          </a:p>
          <a:p>
            <a:r>
              <a:rPr lang="en-US" dirty="0"/>
              <a:t>Intimidation</a:t>
            </a:r>
          </a:p>
          <a:p>
            <a:r>
              <a:rPr lang="en-US" dirty="0"/>
              <a:t>Process inconsistencies</a:t>
            </a:r>
          </a:p>
          <a:p>
            <a:pPr marL="0" indent="0">
              <a:buNone/>
            </a:pPr>
            <a:r>
              <a:rPr lang="en-US" i="1" dirty="0"/>
              <a:t>    “this is the way I do it”</a:t>
            </a:r>
          </a:p>
          <a:p>
            <a:r>
              <a:rPr lang="en-US" dirty="0"/>
              <a:t>Documentation</a:t>
            </a:r>
          </a:p>
          <a:p>
            <a:pPr lvl="1"/>
            <a:r>
              <a:rPr lang="en-US" i="1" dirty="0"/>
              <a:t>*Unapproved abbreviations</a:t>
            </a:r>
          </a:p>
          <a:p>
            <a:endParaRPr lang="en-US" dirty="0"/>
          </a:p>
          <a:p>
            <a:pPr marL="457200" lvl="1" indent="0">
              <a:buNone/>
            </a:pPr>
            <a:r>
              <a:rPr lang="en-US" dirty="0"/>
              <a:t> </a:t>
            </a:r>
          </a:p>
          <a:p>
            <a:pPr marL="457200" lvl="1" indent="0">
              <a:buNone/>
            </a:pPr>
            <a:endParaRPr lang="en-US" dirty="0"/>
          </a:p>
        </p:txBody>
      </p:sp>
      <mc:AlternateContent xmlns:mc="http://schemas.openxmlformats.org/markup-compatibility/2006">
        <mc:Choice xmlns:am3d="http://schemas.microsoft.com/office/drawing/2017/model3d" Requires="am3d">
          <p:graphicFrame>
            <p:nvGraphicFramePr>
              <p:cNvPr id="6" name="3D Model 5" descr="Scales Gold">
                <a:extLst>
                  <a:ext uri="{FF2B5EF4-FFF2-40B4-BE49-F238E27FC236}">
                    <a16:creationId xmlns:a16="http://schemas.microsoft.com/office/drawing/2014/main" id="{85998C64-2BAA-4330-9D16-A7C546533298}"/>
                  </a:ext>
                </a:extLst>
              </p:cNvPr>
              <p:cNvGraphicFramePr>
                <a:graphicFrameLocks noChangeAspect="1"/>
              </p:cNvGraphicFramePr>
              <p:nvPr>
                <p:extLst>
                  <p:ext uri="{D42A27DB-BD31-4B8C-83A1-F6EECF244321}">
                    <p14:modId xmlns:p14="http://schemas.microsoft.com/office/powerpoint/2010/main" val="1776823434"/>
                  </p:ext>
                </p:extLst>
              </p:nvPr>
            </p:nvGraphicFramePr>
            <p:xfrm>
              <a:off x="8305801" y="-90736"/>
              <a:ext cx="838200" cy="1210574"/>
            </p:xfrm>
            <a:graphic>
              <a:graphicData uri="http://schemas.microsoft.com/office/drawing/2017/model3d">
                <am3d:model3d r:embed="rId2">
                  <am3d:spPr>
                    <a:xfrm>
                      <a:off x="0" y="0"/>
                      <a:ext cx="838200" cy="1210574"/>
                    </a:xfrm>
                    <a:prstGeom prst="rect">
                      <a:avLst/>
                    </a:prstGeom>
                  </am3d:spPr>
                  <am3d:camera>
                    <am3d:pos x="0" y="0" z="58354971"/>
                    <am3d:up dx="0" dy="36000000" dz="0"/>
                    <am3d:lookAt x="0" y="0" z="0"/>
                    <am3d:perspective fov="2700000"/>
                  </am3d:camera>
                  <am3d:trans>
                    <am3d:meterPerModelUnit n="1011" d="1000000"/>
                    <am3d:preTrans dx="0" dy="0" dz="-7282958"/>
                    <am3d:scale>
                      <am3d:sx n="1000000" d="1000000"/>
                      <am3d:sy n="1000000" d="1000000"/>
                      <am3d:sz n="1000000" d="1000000"/>
                    </am3d:scale>
                    <am3d:rot ay="16200000"/>
                    <am3d:postTrans dx="0" dy="0" dz="0"/>
                  </am3d:trans>
                  <am3d:raster rName="Office3DRenderer" rVer="16.0.8326">
                    <am3d:blip r:embed="rId3"/>
                  </am3d:raster>
                  <am3d:objViewport viewportSz="19239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6" name="3D Model 5" descr="Scales Gold">
                <a:extLst>
                  <a:ext uri="{FF2B5EF4-FFF2-40B4-BE49-F238E27FC236}">
                    <a16:creationId xmlns:a16="http://schemas.microsoft.com/office/drawing/2014/main" id="{85998C64-2BAA-4330-9D16-A7C546533298}"/>
                  </a:ext>
                </a:extLst>
              </p:cNvPr>
              <p:cNvPicPr>
                <a:picLocks noGrp="1" noRot="1" noChangeAspect="1" noMove="1" noResize="1" noEditPoints="1" noAdjustHandles="1" noChangeArrowheads="1" noChangeShapeType="1" noCrop="1"/>
              </p:cNvPicPr>
              <p:nvPr/>
            </p:nvPicPr>
            <p:blipFill>
              <a:blip r:embed="rId3"/>
              <a:stretch>
                <a:fillRect/>
              </a:stretch>
            </p:blipFill>
            <p:spPr>
              <a:xfrm>
                <a:off x="8305801" y="-90736"/>
                <a:ext cx="838200" cy="1210574"/>
              </a:xfrm>
              <a:prstGeom prst="rect">
                <a:avLst/>
              </a:prstGeom>
            </p:spPr>
          </p:pic>
        </mc:Fallback>
      </mc:AlternateContent>
    </p:spTree>
    <p:extLst>
      <p:ext uri="{BB962C8B-B14F-4D97-AF65-F5344CB8AC3E}">
        <p14:creationId xmlns:p14="http://schemas.microsoft.com/office/powerpoint/2010/main" val="3385059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B4FD0-B9EB-4FF3-9A0D-3286DAF8E73B}"/>
              </a:ext>
            </a:extLst>
          </p:cNvPr>
          <p:cNvSpPr>
            <a:spLocks noGrp="1"/>
          </p:cNvSpPr>
          <p:nvPr>
            <p:ph type="title"/>
          </p:nvPr>
        </p:nvSpPr>
        <p:spPr/>
        <p:txBody>
          <a:bodyPr/>
          <a:lstStyle/>
          <a:p>
            <a:r>
              <a:rPr lang="en-US" dirty="0"/>
              <a:t>Law 101</a:t>
            </a:r>
          </a:p>
        </p:txBody>
      </p:sp>
      <p:sp>
        <p:nvSpPr>
          <p:cNvPr id="3" name="Content Placeholder 2">
            <a:extLst>
              <a:ext uri="{FF2B5EF4-FFF2-40B4-BE49-F238E27FC236}">
                <a16:creationId xmlns:a16="http://schemas.microsoft.com/office/drawing/2014/main" id="{F816EC9D-B277-4066-8089-37291001B891}"/>
              </a:ext>
            </a:extLst>
          </p:cNvPr>
          <p:cNvSpPr>
            <a:spLocks noGrp="1"/>
          </p:cNvSpPr>
          <p:nvPr>
            <p:ph idx="1"/>
          </p:nvPr>
        </p:nvSpPr>
        <p:spPr/>
        <p:txBody>
          <a:bodyPr/>
          <a:lstStyle/>
          <a:p>
            <a:r>
              <a:rPr lang="en-US" dirty="0"/>
              <a:t>Required elements for a lawsuit</a:t>
            </a:r>
          </a:p>
          <a:p>
            <a:pPr lvl="1"/>
            <a:r>
              <a:rPr lang="en-US" dirty="0"/>
              <a:t>Duty owed</a:t>
            </a:r>
          </a:p>
          <a:p>
            <a:pPr lvl="1"/>
            <a:r>
              <a:rPr lang="en-US" dirty="0"/>
              <a:t>Duty breached</a:t>
            </a:r>
          </a:p>
          <a:p>
            <a:pPr lvl="1"/>
            <a:r>
              <a:rPr lang="en-US" dirty="0"/>
              <a:t>Harm</a:t>
            </a:r>
          </a:p>
          <a:p>
            <a:pPr lvl="1"/>
            <a:r>
              <a:rPr lang="en-US" dirty="0"/>
              <a:t>Causation </a:t>
            </a:r>
          </a:p>
        </p:txBody>
      </p:sp>
      <mc:AlternateContent xmlns:mc="http://schemas.openxmlformats.org/markup-compatibility/2006">
        <mc:Choice xmlns:am3d="http://schemas.microsoft.com/office/drawing/2017/model3d" Requires="am3d">
          <p:graphicFrame>
            <p:nvGraphicFramePr>
              <p:cNvPr id="5" name="3D Model 4" descr="Scales Gold">
                <a:extLst>
                  <a:ext uri="{FF2B5EF4-FFF2-40B4-BE49-F238E27FC236}">
                    <a16:creationId xmlns:a16="http://schemas.microsoft.com/office/drawing/2014/main" id="{65470053-F535-4250-B5C6-2C3BA9C253BA}"/>
                  </a:ext>
                </a:extLst>
              </p:cNvPr>
              <p:cNvGraphicFramePr>
                <a:graphicFrameLocks noChangeAspect="1"/>
              </p:cNvGraphicFramePr>
              <p:nvPr>
                <p:extLst>
                  <p:ext uri="{D42A27DB-BD31-4B8C-83A1-F6EECF244321}">
                    <p14:modId xmlns:p14="http://schemas.microsoft.com/office/powerpoint/2010/main" val="1776823434"/>
                  </p:ext>
                </p:extLst>
              </p:nvPr>
            </p:nvGraphicFramePr>
            <p:xfrm>
              <a:off x="8305801" y="-90736"/>
              <a:ext cx="838200" cy="1210574"/>
            </p:xfrm>
            <a:graphic>
              <a:graphicData uri="http://schemas.microsoft.com/office/drawing/2017/model3d">
                <am3d:model3d r:embed="rId2">
                  <am3d:spPr>
                    <a:xfrm>
                      <a:off x="0" y="0"/>
                      <a:ext cx="838200" cy="1210574"/>
                    </a:xfrm>
                    <a:prstGeom prst="rect">
                      <a:avLst/>
                    </a:prstGeom>
                  </am3d:spPr>
                  <am3d:camera>
                    <am3d:pos x="0" y="0" z="58354971"/>
                    <am3d:up dx="0" dy="36000000" dz="0"/>
                    <am3d:lookAt x="0" y="0" z="0"/>
                    <am3d:perspective fov="2700000"/>
                  </am3d:camera>
                  <am3d:trans>
                    <am3d:meterPerModelUnit n="1011" d="1000000"/>
                    <am3d:preTrans dx="0" dy="0" dz="-7282958"/>
                    <am3d:scale>
                      <am3d:sx n="1000000" d="1000000"/>
                      <am3d:sy n="1000000" d="1000000"/>
                      <am3d:sz n="1000000" d="1000000"/>
                    </am3d:scale>
                    <am3d:rot ay="16200000"/>
                    <am3d:postTrans dx="0" dy="0" dz="0"/>
                  </am3d:trans>
                  <am3d:raster rName="Office3DRenderer" rVer="16.0.8326">
                    <am3d:blip r:embed="rId3"/>
                  </am3d:raster>
                  <am3d:objViewport viewportSz="19239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 name="3D Model 4" descr="Scales Gold">
                <a:extLst>
                  <a:ext uri="{FF2B5EF4-FFF2-40B4-BE49-F238E27FC236}">
                    <a16:creationId xmlns:a16="http://schemas.microsoft.com/office/drawing/2014/main" id="{65470053-F535-4250-B5C6-2C3BA9C253BA}"/>
                  </a:ext>
                </a:extLst>
              </p:cNvPr>
              <p:cNvPicPr>
                <a:picLocks noGrp="1" noRot="1" noChangeAspect="1" noMove="1" noResize="1" noEditPoints="1" noAdjustHandles="1" noChangeArrowheads="1" noChangeShapeType="1" noCrop="1"/>
              </p:cNvPicPr>
              <p:nvPr/>
            </p:nvPicPr>
            <p:blipFill>
              <a:blip r:embed="rId3"/>
              <a:stretch>
                <a:fillRect/>
              </a:stretch>
            </p:blipFill>
            <p:spPr>
              <a:xfrm>
                <a:off x="8305801" y="-90736"/>
                <a:ext cx="838200" cy="1210574"/>
              </a:xfrm>
              <a:prstGeom prst="rect">
                <a:avLst/>
              </a:prstGeom>
            </p:spPr>
          </p:pic>
        </mc:Fallback>
      </mc:AlternateContent>
    </p:spTree>
    <p:extLst>
      <p:ext uri="{BB962C8B-B14F-4D97-AF65-F5344CB8AC3E}">
        <p14:creationId xmlns:p14="http://schemas.microsoft.com/office/powerpoint/2010/main" val="1123361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a:t>Facts on Litigation </a:t>
            </a:r>
          </a:p>
        </p:txBody>
      </p:sp>
      <p:sp>
        <p:nvSpPr>
          <p:cNvPr id="23555" name="Rectangle 3"/>
          <p:cNvSpPr>
            <a:spLocks noGrp="1" noChangeArrowheads="1"/>
          </p:cNvSpPr>
          <p:nvPr>
            <p:ph idx="1"/>
          </p:nvPr>
        </p:nvSpPr>
        <p:spPr/>
        <p:txBody>
          <a:bodyPr/>
          <a:lstStyle/>
          <a:p>
            <a:r>
              <a:rPr lang="en-US" sz="2800" dirty="0"/>
              <a:t>Documentation most frequent source of litigation for health professionals</a:t>
            </a:r>
          </a:p>
          <a:p>
            <a:r>
              <a:rPr lang="en-US" sz="2800" dirty="0"/>
              <a:t>Documentation makes or breaks the Case</a:t>
            </a:r>
          </a:p>
          <a:p>
            <a:pPr marL="457200" lvl="1" indent="0">
              <a:buNone/>
            </a:pPr>
            <a:r>
              <a:rPr lang="en-US" sz="2400" dirty="0"/>
              <a:t>        </a:t>
            </a:r>
            <a:r>
              <a:rPr lang="en-US" sz="2400" i="1" dirty="0"/>
              <a:t>If you didn’t chart it, you didn’t do it </a:t>
            </a:r>
          </a:p>
          <a:p>
            <a:r>
              <a:rPr lang="en-US" sz="2800" dirty="0"/>
              <a:t>Nurse</a:t>
            </a:r>
            <a:r>
              <a:rPr lang="en-US" sz="2800" dirty="0">
                <a:latin typeface="Times New Roman" pitchFamily="18" charset="0"/>
              </a:rPr>
              <a:t>’</a:t>
            </a:r>
            <a:r>
              <a:rPr lang="en-US" sz="2800" dirty="0"/>
              <a:t>s actions compared with the standard of care and policies and procedures</a:t>
            </a:r>
          </a:p>
          <a:p>
            <a:endParaRPr lang="en-US" sz="2400" dirty="0"/>
          </a:p>
          <a:p>
            <a:endParaRPr lang="en-US" dirty="0"/>
          </a:p>
        </p:txBody>
      </p:sp>
      <p:sp>
        <p:nvSpPr>
          <p:cNvPr id="11270" name="Text Box 6"/>
          <p:cNvSpPr txBox="1">
            <a:spLocks noChangeArrowheads="1"/>
          </p:cNvSpPr>
          <p:nvPr/>
        </p:nvSpPr>
        <p:spPr bwMode="auto">
          <a:xfrm>
            <a:off x="990600" y="5029200"/>
            <a:ext cx="7467600" cy="1538883"/>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ctr">
              <a:spcBef>
                <a:spcPct val="50000"/>
              </a:spcBef>
              <a:defRPr/>
            </a:pPr>
            <a:r>
              <a:rPr lang="en-US" sz="2800" dirty="0"/>
              <a:t>The Medical Record is </a:t>
            </a:r>
          </a:p>
          <a:p>
            <a:pPr algn="ctr">
              <a:spcBef>
                <a:spcPct val="50000"/>
              </a:spcBef>
              <a:defRPr/>
            </a:pPr>
            <a:r>
              <a:rPr lang="en-US" sz="2800" dirty="0"/>
              <a:t> </a:t>
            </a:r>
            <a:r>
              <a:rPr lang="en-US" sz="2800" dirty="0">
                <a:latin typeface="Times New Roman"/>
              </a:rPr>
              <a:t>“</a:t>
            </a:r>
            <a:r>
              <a:rPr lang="en-US" sz="2800" dirty="0"/>
              <a:t>the witness that never dies and never lies</a:t>
            </a:r>
            <a:r>
              <a:rPr lang="en-US" sz="2800" dirty="0">
                <a:latin typeface="Times New Roman"/>
              </a:rPr>
              <a:t>”</a:t>
            </a:r>
            <a:endParaRPr lang="en-US" sz="2800" dirty="0"/>
          </a:p>
          <a:p>
            <a:pPr algn="ctr">
              <a:spcBef>
                <a:spcPct val="50000"/>
              </a:spcBef>
              <a:defRPr/>
            </a:pPr>
            <a:r>
              <a:rPr lang="en-US" sz="1600" dirty="0"/>
              <a:t>www.ucop.edu/riskmgt/documents/pldocumentation</a:t>
            </a:r>
          </a:p>
        </p:txBody>
      </p:sp>
      <mc:AlternateContent xmlns:mc="http://schemas.openxmlformats.org/markup-compatibility/2006">
        <mc:Choice xmlns:am3d="http://schemas.microsoft.com/office/drawing/2017/model3d" Requires="am3d">
          <p:graphicFrame>
            <p:nvGraphicFramePr>
              <p:cNvPr id="6" name="3D Model 5" descr="Scales Gold">
                <a:extLst>
                  <a:ext uri="{FF2B5EF4-FFF2-40B4-BE49-F238E27FC236}">
                    <a16:creationId xmlns:a16="http://schemas.microsoft.com/office/drawing/2014/main" id="{1E27AB6E-D75D-4B88-80DD-2B7591468B46}"/>
                  </a:ext>
                </a:extLst>
              </p:cNvPr>
              <p:cNvGraphicFramePr>
                <a:graphicFrameLocks noChangeAspect="1"/>
              </p:cNvGraphicFramePr>
              <p:nvPr>
                <p:extLst>
                  <p:ext uri="{D42A27DB-BD31-4B8C-83A1-F6EECF244321}">
                    <p14:modId xmlns:p14="http://schemas.microsoft.com/office/powerpoint/2010/main" val="1776823434"/>
                  </p:ext>
                </p:extLst>
              </p:nvPr>
            </p:nvGraphicFramePr>
            <p:xfrm>
              <a:off x="8305801" y="-90736"/>
              <a:ext cx="838200" cy="1210574"/>
            </p:xfrm>
            <a:graphic>
              <a:graphicData uri="http://schemas.microsoft.com/office/drawing/2017/model3d">
                <am3d:model3d r:embed="rId3">
                  <am3d:spPr>
                    <a:xfrm>
                      <a:off x="0" y="0"/>
                      <a:ext cx="838200" cy="1210574"/>
                    </a:xfrm>
                    <a:prstGeom prst="rect">
                      <a:avLst/>
                    </a:prstGeom>
                  </am3d:spPr>
                  <am3d:camera>
                    <am3d:pos x="0" y="0" z="58354971"/>
                    <am3d:up dx="0" dy="36000000" dz="0"/>
                    <am3d:lookAt x="0" y="0" z="0"/>
                    <am3d:perspective fov="2700000"/>
                  </am3d:camera>
                  <am3d:trans>
                    <am3d:meterPerModelUnit n="1011" d="1000000"/>
                    <am3d:preTrans dx="0" dy="0" dz="-7282958"/>
                    <am3d:scale>
                      <am3d:sx n="1000000" d="1000000"/>
                      <am3d:sy n="1000000" d="1000000"/>
                      <am3d:sz n="1000000" d="1000000"/>
                    </am3d:scale>
                    <am3d:rot ay="16200000"/>
                    <am3d:postTrans dx="0" dy="0" dz="0"/>
                  </am3d:trans>
                  <am3d:raster rName="Office3DRenderer" rVer="16.0.8326">
                    <am3d:blip r:embed="rId4"/>
                  </am3d:raster>
                  <am3d:objViewport viewportSz="192391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6" name="3D Model 5" descr="Scales Gold">
                <a:extLst>
                  <a:ext uri="{FF2B5EF4-FFF2-40B4-BE49-F238E27FC236}">
                    <a16:creationId xmlns:a16="http://schemas.microsoft.com/office/drawing/2014/main" id="{1E27AB6E-D75D-4B88-80DD-2B7591468B46}"/>
                  </a:ext>
                </a:extLst>
              </p:cNvPr>
              <p:cNvPicPr>
                <a:picLocks noGrp="1" noRot="1" noChangeAspect="1" noMove="1" noResize="1" noEditPoints="1" noAdjustHandles="1" noChangeArrowheads="1" noChangeShapeType="1" noCrop="1"/>
              </p:cNvPicPr>
              <p:nvPr/>
            </p:nvPicPr>
            <p:blipFill>
              <a:blip r:embed="rId4"/>
              <a:stretch>
                <a:fillRect/>
              </a:stretch>
            </p:blipFill>
            <p:spPr>
              <a:xfrm>
                <a:off x="8305801" y="-90736"/>
                <a:ext cx="838200" cy="1210574"/>
              </a:xfrm>
              <a:prstGeom prst="rect">
                <a:avLst/>
              </a:prstGeom>
            </p:spPr>
          </p:pic>
        </mc:Fallback>
      </mc:AlternateContent>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872</TotalTime>
  <Words>1447</Words>
  <Application>Microsoft Office PowerPoint</Application>
  <PresentationFormat>On-screen Show (4:3)</PresentationFormat>
  <Paragraphs>246</Paragraphs>
  <Slides>34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Arial Black</vt:lpstr>
      <vt:lpstr>Calibri</vt:lpstr>
      <vt:lpstr>Times New Roman</vt:lpstr>
      <vt:lpstr>Office Theme</vt:lpstr>
      <vt:lpstr>Legal Aspects of Nursing Practice and Documentation for                  Peri-Anesthesia Nursing</vt:lpstr>
      <vt:lpstr>The information and recommendations in this presentation are based on extensive research and information obtained from medical and nursing authorities.  To the best of my knowledge, the information presented reflects current recommendations and practices.  Please be reminded all interventions must be based on individual patient situations and must be implemented within your scope of practice and facility policy and procedure.  The author disclaims responsibility for any adverse effects, directly or indirectly from the suggested recommendations or from the reader’s misunderstanding of the information or context thereof.                                                Pam Collins, RN, MSN, Consultant </vt:lpstr>
      <vt:lpstr>Objectives</vt:lpstr>
      <vt:lpstr>Statistics on Lawsuits</vt:lpstr>
      <vt:lpstr>Common Sources of Lawsuits for Peri-anesthesia Nursing</vt:lpstr>
      <vt:lpstr>Common sources of Lawsuits cont’d </vt:lpstr>
      <vt:lpstr>Contributing factors to Errors</vt:lpstr>
      <vt:lpstr>Law 101</vt:lpstr>
      <vt:lpstr>Facts on Litigation </vt:lpstr>
      <vt:lpstr>Nursing Documentation</vt:lpstr>
      <vt:lpstr>The Nursing Process  Is it Evident in Your Documentation?</vt:lpstr>
      <vt:lpstr>Common Pitfalls in Documentation</vt:lpstr>
      <vt:lpstr>How to Document High Risk Situations</vt:lpstr>
      <vt:lpstr>Patient Positioning</vt:lpstr>
      <vt:lpstr>Patient Refusal</vt:lpstr>
      <vt:lpstr>Pain </vt:lpstr>
      <vt:lpstr>Provider notification</vt:lpstr>
      <vt:lpstr>Provider notification Chain of Command</vt:lpstr>
      <vt:lpstr>Hand-off Communication</vt:lpstr>
      <vt:lpstr>And Last but not Least…</vt:lpstr>
      <vt:lpstr>How safe is electronic documentation?</vt:lpstr>
      <vt:lpstr>South Carolina Board of Nursing (SCBON)</vt:lpstr>
      <vt:lpstr>SCBON</vt:lpstr>
      <vt:lpstr>SCBON Policies of the Board</vt:lpstr>
      <vt:lpstr>Advisory Opinions</vt:lpstr>
      <vt:lpstr>Position Statements</vt:lpstr>
      <vt:lpstr>Grounds for Disciplinary Action </vt:lpstr>
      <vt:lpstr>Examples of Misconduct</vt:lpstr>
      <vt:lpstr>Scope of Practice </vt:lpstr>
      <vt:lpstr>Licensure Renewal</vt:lpstr>
      <vt:lpstr>Compact States Who they are and What it Means </vt:lpstr>
      <vt:lpstr>Nurse Licensure Compact States</vt:lpstr>
      <vt:lpstr>References</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Well Would Your Documentation Hold up in Court?</dc:title>
  <dc:creator>Pam Collins</dc:creator>
  <cp:lastModifiedBy>Pam Collins</cp:lastModifiedBy>
  <cp:revision>29</cp:revision>
  <dcterms:created xsi:type="dcterms:W3CDTF">2009-10-07T21:44:36Z</dcterms:created>
  <dcterms:modified xsi:type="dcterms:W3CDTF">2018-10-01T00:52:20Z</dcterms:modified>
</cp:coreProperties>
</file>