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3"/>
  </p:notesMasterIdLst>
  <p:sldIdLst>
    <p:sldId id="259" r:id="rId2"/>
  </p:sldIdLst>
  <p:sldSz cx="7772400" cy="100584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1pPr>
    <a:lvl2pPr marL="509412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2pPr>
    <a:lvl3pPr marL="1018824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3pPr>
    <a:lvl4pPr marL="1528237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4pPr>
    <a:lvl5pPr marL="203764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5pPr>
    <a:lvl6pPr marL="2547061" algn="l" defTabSz="1018824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6pPr>
    <a:lvl7pPr marL="3056473" algn="l" defTabSz="1018824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7pPr>
    <a:lvl8pPr marL="3565886" algn="l" defTabSz="1018824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8pPr>
    <a:lvl9pPr marL="4075298" algn="l" defTabSz="1018824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0" userDrawn="1">
          <p15:clr>
            <a:srgbClr val="A4A3A4"/>
          </p15:clr>
        </p15:guide>
        <p15:guide id="2" pos="3470" userDrawn="1">
          <p15:clr>
            <a:srgbClr val="A4A3A4"/>
          </p15:clr>
        </p15:guide>
        <p15:guide id="3" pos="435" userDrawn="1">
          <p15:clr>
            <a:srgbClr val="A4A3A4"/>
          </p15:clr>
        </p15:guide>
        <p15:guide id="4" pos="762" userDrawn="1">
          <p15:clr>
            <a:srgbClr val="A4A3A4"/>
          </p15:clr>
        </p15:guide>
        <p15:guide id="5" orient="horz" pos="6019" userDrawn="1">
          <p15:clr>
            <a:srgbClr val="A4A3A4"/>
          </p15:clr>
        </p15:guide>
        <p15:guide id="6" pos="3318" userDrawn="1">
          <p15:clr>
            <a:srgbClr val="A4A3A4"/>
          </p15:clr>
        </p15:guide>
        <p15:guide id="7" pos="4733" userDrawn="1">
          <p15:clr>
            <a:srgbClr val="A4A3A4"/>
          </p15:clr>
        </p15:guide>
        <p15:guide id="8" orient="horz" pos="370" userDrawn="1">
          <p15:clr>
            <a:srgbClr val="A4A3A4"/>
          </p15:clr>
        </p15:guide>
        <p15:guide id="9" pos="44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0617"/>
    <a:srgbClr val="E5E5E5"/>
    <a:srgbClr val="8A8B8A"/>
    <a:srgbClr val="D7D8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62"/>
    <p:restoredTop sz="94613"/>
  </p:normalViewPr>
  <p:slideViewPr>
    <p:cSldViewPr>
      <p:cViewPr varScale="1">
        <p:scale>
          <a:sx n="69" d="100"/>
          <a:sy n="69" d="100"/>
        </p:scale>
        <p:origin x="2486" y="91"/>
      </p:cViewPr>
      <p:guideLst>
        <p:guide orient="horz" pos="560"/>
        <p:guide pos="3470"/>
        <p:guide pos="435"/>
        <p:guide pos="762"/>
        <p:guide orient="horz" pos="6019"/>
        <p:guide pos="3318"/>
        <p:guide pos="4733"/>
        <p:guide orient="horz" pos="370"/>
        <p:guide pos="44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DCAF0EF-9FB4-3447-AF47-085B329FC2AC}" type="datetimeFigureOut">
              <a:rPr lang="en-US"/>
              <a:pPr>
                <a:defRPr/>
              </a:pPr>
              <a:t>8/20/2018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79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46783EA-D0E1-B04B-AD3D-337F367F5B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1768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rtl="0" fontAlgn="base">
      <a:spcBef>
        <a:spcPct val="30000"/>
      </a:spcBef>
      <a:spcAft>
        <a:spcPct val="0"/>
      </a:spcAft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rtl="0" fontAlgn="base">
      <a:spcBef>
        <a:spcPct val="30000"/>
      </a:spcBef>
      <a:spcAft>
        <a:spcPct val="0"/>
      </a:spcAft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rtl="0" fontAlgn="base">
      <a:spcBef>
        <a:spcPct val="30000"/>
      </a:spcBef>
      <a:spcAft>
        <a:spcPct val="0"/>
      </a:spcAft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rtl="0" fontAlgn="base">
      <a:spcBef>
        <a:spcPct val="30000"/>
      </a:spcBef>
      <a:spcAft>
        <a:spcPct val="0"/>
      </a:spcAft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05025" y="685800"/>
            <a:ext cx="26479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4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61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38E60A1-790A-2145-91DC-44F245AE5403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8471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5642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8/20/2018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Picture 3"/>
          <p:cNvSpPr>
            <a:spLocks noChangeAspect="1" noChangeArrowheads="1"/>
          </p:cNvSpPr>
          <p:nvPr userDrawn="1"/>
        </p:nvSpPr>
        <p:spPr bwMode="auto">
          <a:xfrm>
            <a:off x="0" y="0"/>
            <a:ext cx="7772400" cy="10009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-3911" y="895769"/>
            <a:ext cx="694791" cy="4114454"/>
            <a:chOff x="-3451" y="814333"/>
            <a:chExt cx="613051" cy="3740413"/>
          </a:xfrm>
          <a:solidFill>
            <a:srgbClr val="E5E5E5"/>
          </a:solidFill>
        </p:grpSpPr>
        <p:sp>
          <p:nvSpPr>
            <p:cNvPr id="9" name="Rectangle 8"/>
            <p:cNvSpPr/>
            <p:nvPr/>
          </p:nvSpPr>
          <p:spPr>
            <a:xfrm>
              <a:off x="-3451" y="814333"/>
              <a:ext cx="613051" cy="33815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3451" y="1383677"/>
              <a:ext cx="613051" cy="33815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-3451" y="1946119"/>
              <a:ext cx="613051" cy="33815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-3451" y="2525814"/>
              <a:ext cx="613051" cy="33815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-3451" y="3095158"/>
              <a:ext cx="613051" cy="33815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-3451" y="4216591"/>
              <a:ext cx="613051" cy="33815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-3451" y="3654150"/>
              <a:ext cx="613051" cy="33815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6" name="Picture 15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27675" y="438327"/>
            <a:ext cx="2124456" cy="2514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384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jmd.cvent.com/d/hgq0jc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759133" y="56788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222590" y="1662244"/>
            <a:ext cx="5873535" cy="513986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ts val="1200"/>
              </a:spcBef>
              <a:spcAft>
                <a:spcPts val="300"/>
              </a:spcAft>
            </a:pPr>
            <a:r>
              <a:rPr lang="en-US" altLang="en-US" sz="1100" b="1" dirty="0">
                <a:latin typeface="Arial"/>
                <a:ea typeface="Arial-Medium" charset="0"/>
                <a:cs typeface="Arial"/>
              </a:rPr>
              <a:t>Date</a:t>
            </a:r>
            <a:r>
              <a:rPr lang="en-US" altLang="en-US" sz="900" dirty="0"/>
              <a:t> </a:t>
            </a:r>
          </a:p>
          <a:p>
            <a:pPr eaLnBrk="1" hangingPunct="1">
              <a:spcBef>
                <a:spcPts val="0"/>
              </a:spcBef>
              <a:spcAft>
                <a:spcPts val="300"/>
              </a:spcAft>
            </a:pPr>
            <a:r>
              <a:rPr lang="en-US" altLang="en-US" sz="900" dirty="0">
                <a:latin typeface="Georgia" charset="0"/>
                <a:ea typeface="Georgia" charset="0"/>
                <a:cs typeface="Georgia" charset="0"/>
              </a:rPr>
              <a:t>August 25, 2018</a:t>
            </a:r>
          </a:p>
          <a:p>
            <a:pPr eaLnBrk="1" hangingPunct="1">
              <a:spcBef>
                <a:spcPts val="0"/>
              </a:spcBef>
              <a:spcAft>
                <a:spcPts val="300"/>
              </a:spcAft>
            </a:pPr>
            <a:r>
              <a:rPr lang="en-US" altLang="en-US" sz="900" dirty="0">
                <a:latin typeface="Georgia" charset="0"/>
              </a:rPr>
              <a:t>7:30am</a:t>
            </a:r>
          </a:p>
          <a:p>
            <a:pPr eaLnBrk="1" hangingPunct="1">
              <a:spcBef>
                <a:spcPts val="1200"/>
              </a:spcBef>
              <a:spcAft>
                <a:spcPts val="300"/>
              </a:spcAft>
            </a:pPr>
            <a:r>
              <a:rPr lang="en-US" altLang="en-US" sz="1100" b="1" dirty="0">
                <a:latin typeface="Arial"/>
                <a:ea typeface="Arial-Medium" charset="0"/>
                <a:cs typeface="Arial"/>
              </a:rPr>
              <a:t>Location</a:t>
            </a:r>
            <a:r>
              <a:rPr lang="en-US" altLang="en-US" sz="1100" b="1" dirty="0">
                <a:solidFill>
                  <a:srgbClr val="8A8B8A"/>
                </a:solidFill>
                <a:latin typeface="Arial-Medium" charset="0"/>
                <a:ea typeface="Arial-Medium" charset="0"/>
                <a:cs typeface="Arial-Medium" charset="0"/>
              </a:rPr>
              <a:t> </a:t>
            </a:r>
            <a:endParaRPr lang="en-US" altLang="en-US" sz="1100" dirty="0"/>
          </a:p>
          <a:p>
            <a:pPr eaLnBrk="1" hangingPunct="1">
              <a:spcBef>
                <a:spcPts val="0"/>
              </a:spcBef>
              <a:spcAft>
                <a:spcPts val="300"/>
              </a:spcAft>
            </a:pPr>
            <a:r>
              <a:rPr lang="en-US" altLang="en-US" sz="900" dirty="0">
                <a:latin typeface="Georgia" charset="0"/>
                <a:ea typeface="Georgia" charset="0"/>
                <a:cs typeface="Georgia" charset="0"/>
              </a:rPr>
              <a:t>Renown Regional Medical Center</a:t>
            </a:r>
            <a:br>
              <a:rPr lang="en-US" altLang="en-US" sz="900" dirty="0">
                <a:latin typeface="Georgia" charset="0"/>
                <a:ea typeface="Georgia" charset="0"/>
                <a:cs typeface="Georgia" charset="0"/>
              </a:rPr>
            </a:br>
            <a:r>
              <a:rPr lang="en-US" altLang="en-US" sz="900" dirty="0">
                <a:latin typeface="Georgia" charset="0"/>
                <a:ea typeface="Georgia" charset="0"/>
                <a:cs typeface="Georgia" charset="0"/>
              </a:rPr>
              <a:t>1155 Mill St, Reno, NV 89502</a:t>
            </a:r>
          </a:p>
          <a:p>
            <a:pPr eaLnBrk="1" hangingPunct="1">
              <a:spcBef>
                <a:spcPts val="0"/>
              </a:spcBef>
              <a:spcAft>
                <a:spcPts val="300"/>
              </a:spcAft>
            </a:pPr>
            <a:endParaRPr lang="en-US" altLang="en-US" sz="900" dirty="0">
              <a:latin typeface="Georgia" charset="0"/>
              <a:ea typeface="Georgia" charset="0"/>
              <a:cs typeface="Georgia" charset="0"/>
            </a:endParaRPr>
          </a:p>
          <a:p>
            <a:pPr eaLnBrk="1" hangingPunct="1">
              <a:spcBef>
                <a:spcPts val="0"/>
              </a:spcBef>
              <a:spcAft>
                <a:spcPts val="300"/>
              </a:spcAft>
            </a:pPr>
            <a:r>
              <a:rPr lang="en-US" sz="1100" b="1" dirty="0">
                <a:solidFill>
                  <a:srgbClr val="F30617"/>
                </a:solidFill>
                <a:latin typeface="Arial  "/>
                <a:cs typeface="Arial  "/>
              </a:rPr>
              <a:t>YOU MUST REGISTER FOR THIS SMART LAB IN ADVANCE</a:t>
            </a:r>
          </a:p>
          <a:p>
            <a:r>
              <a:rPr lang="en-US" dirty="0"/>
              <a:t> </a:t>
            </a:r>
            <a:r>
              <a:rPr lang="en-US" sz="1400" u="sng" dirty="0">
                <a:hlinkClick r:id="rId3"/>
              </a:rPr>
              <a:t>https://jjmd.cvent.com/d/hgq0jc/</a:t>
            </a:r>
            <a:endParaRPr lang="en-US" sz="1400" u="sng" dirty="0"/>
          </a:p>
          <a:p>
            <a:endParaRPr lang="en-US" altLang="en-US" sz="1100" b="1" u="sng" dirty="0">
              <a:latin typeface="Arial"/>
              <a:ea typeface="Arial-Medium" charset="0"/>
              <a:cs typeface="Arial"/>
            </a:endParaRPr>
          </a:p>
          <a:p>
            <a:r>
              <a:rPr lang="en-US" altLang="en-US" sz="1100" b="1" dirty="0">
                <a:latin typeface="Arial"/>
                <a:ea typeface="Arial-Medium" charset="0"/>
                <a:cs typeface="Arial"/>
              </a:rPr>
              <a:t>Goal</a:t>
            </a:r>
          </a:p>
          <a:p>
            <a:r>
              <a:rPr lang="en-US" sz="900" dirty="0">
                <a:latin typeface="Georgia"/>
                <a:cs typeface="Georgia"/>
              </a:rPr>
              <a:t>To provide an educational activity for perioperative registered nurses who participate in the care of patients with skeletal injuries.  </a:t>
            </a:r>
          </a:p>
          <a:p>
            <a:pPr eaLnBrk="1" hangingPunct="1">
              <a:spcBef>
                <a:spcPts val="1200"/>
              </a:spcBef>
              <a:spcAft>
                <a:spcPts val="300"/>
              </a:spcAft>
            </a:pPr>
            <a:r>
              <a:rPr lang="en-US" altLang="en-US" sz="1100" b="1" dirty="0">
                <a:latin typeface="Arial"/>
                <a:ea typeface="Arial-Medium" charset="0"/>
                <a:cs typeface="Arial"/>
              </a:rPr>
              <a:t>Description</a:t>
            </a:r>
          </a:p>
          <a:p>
            <a:r>
              <a:rPr lang="en-US" sz="900" dirty="0">
                <a:latin typeface="Georgia"/>
                <a:cs typeface="Georgia"/>
              </a:rPr>
              <a:t>Topics will be presented through a dynamic combination of lectures and practical sessions.  Hands-on practice provides the participants with the opportunity to take an active role in the application of </a:t>
            </a:r>
            <a:r>
              <a:rPr lang="en-US" sz="900" dirty="0" err="1">
                <a:latin typeface="Georgia"/>
                <a:cs typeface="Georgia"/>
              </a:rPr>
              <a:t>orthopaedic</a:t>
            </a:r>
            <a:r>
              <a:rPr lang="en-US" sz="900" dirty="0">
                <a:latin typeface="Georgia"/>
                <a:cs typeface="Georgia"/>
              </a:rPr>
              <a:t> implants on sawbones models.</a:t>
            </a:r>
          </a:p>
          <a:p>
            <a:endParaRPr lang="en-US" sz="1100" dirty="0">
              <a:latin typeface="Georgia"/>
              <a:cs typeface="Georgia"/>
            </a:endParaRPr>
          </a:p>
          <a:p>
            <a:r>
              <a:rPr lang="en-US" altLang="en-US" sz="1100" b="1" dirty="0">
                <a:latin typeface="Arial"/>
                <a:ea typeface="Arial-Medium" charset="0"/>
                <a:cs typeface="Arial"/>
              </a:rPr>
              <a:t>Objectives</a:t>
            </a:r>
          </a:p>
          <a:p>
            <a:r>
              <a:rPr lang="en-US" altLang="en-US" sz="900" dirty="0">
                <a:latin typeface="Georgia"/>
                <a:cs typeface="Georgia"/>
              </a:rPr>
              <a:t>Upon completion of this program, the learner will be able to:</a:t>
            </a:r>
          </a:p>
          <a:p>
            <a:pPr marL="680862" lvl="1" indent="-171450">
              <a:buFont typeface="Arial" panose="020B0604020202020204" pitchFamily="34" charset="0"/>
              <a:buChar char="•"/>
            </a:pPr>
            <a:r>
              <a:rPr lang="en-US" altLang="en-US" sz="900" dirty="0">
                <a:latin typeface="Georgia"/>
                <a:cs typeface="Georgia"/>
              </a:rPr>
              <a:t>identify the implants and instruments used in the treatment of skeletal fractures </a:t>
            </a:r>
          </a:p>
          <a:p>
            <a:pPr marL="680862" lvl="1" indent="-171450">
              <a:buFont typeface="Arial" panose="020B0604020202020204" pitchFamily="34" charset="0"/>
              <a:buChar char="•"/>
            </a:pPr>
            <a:r>
              <a:rPr lang="en-US" altLang="en-US" sz="900" dirty="0">
                <a:latin typeface="Georgia"/>
                <a:cs typeface="Georgia"/>
              </a:rPr>
              <a:t>demonstrate the application of implants used in the treatment of skeletal fractures</a:t>
            </a:r>
            <a:endParaRPr lang="en-US" sz="900" dirty="0">
              <a:latin typeface="Georgia"/>
              <a:cs typeface="Georgia"/>
            </a:endParaRPr>
          </a:p>
          <a:p>
            <a:pPr eaLnBrk="1" hangingPunct="1">
              <a:spcBef>
                <a:spcPts val="1200"/>
              </a:spcBef>
              <a:spcAft>
                <a:spcPts val="300"/>
              </a:spcAft>
            </a:pPr>
            <a:r>
              <a:rPr lang="en-US" altLang="en-US" sz="1100" b="1" dirty="0">
                <a:latin typeface="Arial"/>
                <a:ea typeface="Arial-Medium" charset="0"/>
                <a:cs typeface="Arial"/>
              </a:rPr>
              <a:t>Accreditation </a:t>
            </a:r>
          </a:p>
          <a:p>
            <a:r>
              <a:rPr lang="en-US" sz="900" dirty="0">
                <a:latin typeface="Georgia"/>
                <a:cs typeface="Georgia"/>
              </a:rPr>
              <a:t>Johnson &amp; Johnson Institute, Nursing Continuing Education is a provider approved by the California Board of Registered Nursing, Provider Number 10827, for 8.0 contact hours for RNs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sz="900" dirty="0">
              <a:latin typeface="Georgia" charset="0"/>
              <a:ea typeface="Georgia" charset="0"/>
              <a:cs typeface="Georgia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sz="900" dirty="0"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143000" y="889000"/>
            <a:ext cx="48855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000" dirty="0">
                <a:solidFill>
                  <a:srgbClr val="8A8B8A"/>
                </a:solidFill>
                <a:latin typeface="Arial  "/>
                <a:ea typeface="Georgia" charset="0"/>
                <a:cs typeface="Arial  "/>
              </a:rPr>
              <a:t>Flyer | Nursing Continuing Education</a:t>
            </a:r>
          </a:p>
          <a:p>
            <a:pPr eaLnBrk="1" hangingPunct="1"/>
            <a:r>
              <a:rPr lang="en-US" altLang="en-US" dirty="0">
                <a:solidFill>
                  <a:srgbClr val="F30617"/>
                </a:solidFill>
                <a:latin typeface="Georgia" charset="0"/>
                <a:ea typeface="Georgia" charset="0"/>
                <a:cs typeface="Georgia" charset="0"/>
              </a:rPr>
              <a:t>Orthopaedic SMART Lab</a:t>
            </a:r>
          </a:p>
        </p:txBody>
      </p:sp>
      <p:pic>
        <p:nvPicPr>
          <p:cNvPr id="4" name="Picture 3" descr="DPS_hrz_CMYK.pd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9220200"/>
            <a:ext cx="1600200" cy="44108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67000" y="9220200"/>
            <a:ext cx="4495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800" dirty="0">
                <a:latin typeface="Arial  "/>
                <a:cs typeface="Arial  "/>
              </a:rPr>
              <a:t>DSUS/INS/0217/2431(1</a:t>
            </a:r>
            <a:r>
              <a:rPr lang="en-US" sz="800">
                <a:latin typeface="Arial  "/>
                <a:cs typeface="Arial  "/>
              </a:rPr>
              <a:t>)  09/17</a:t>
            </a:r>
            <a:endParaRPr lang="en-US" sz="800" dirty="0">
              <a:latin typeface="Arial  "/>
              <a:cs typeface="Arial  "/>
            </a:endParaRPr>
          </a:p>
          <a:p>
            <a:pPr algn="r">
              <a:spcAft>
                <a:spcPts val="600"/>
              </a:spcAft>
            </a:pPr>
            <a:r>
              <a:rPr lang="en-US" sz="800" dirty="0">
                <a:latin typeface="Arial  "/>
                <a:cs typeface="Arial  "/>
              </a:rPr>
              <a:t> © Johnson &amp; Johnson Services, Inc. 2017. All rights reserved. </a:t>
            </a:r>
          </a:p>
        </p:txBody>
      </p:sp>
    </p:spTree>
    <p:extLst>
      <p:ext uri="{BB962C8B-B14F-4D97-AF65-F5344CB8AC3E}">
        <p14:creationId xmlns:p14="http://schemas.microsoft.com/office/powerpoint/2010/main" val="1698065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7948</TotalTime>
  <Words>38</Words>
  <Application>Microsoft Office PowerPoint</Application>
  <PresentationFormat>Custom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 </vt:lpstr>
      <vt:lpstr>Arial-Medium</vt:lpstr>
      <vt:lpstr>Calibri</vt:lpstr>
      <vt:lpstr>Calibri Light</vt:lpstr>
      <vt:lpstr>Georgia</vt:lpstr>
      <vt:lpstr>Office Theme</vt:lpstr>
      <vt:lpstr>PowerPoint Presentation</vt:lpstr>
    </vt:vector>
  </TitlesOfParts>
  <Company>Johnson &amp; Johnson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jparadis</dc:creator>
  <cp:lastModifiedBy>Liz Cogan</cp:lastModifiedBy>
  <cp:revision>191</cp:revision>
  <cp:lastPrinted>2016-09-29T18:53:20Z</cp:lastPrinted>
  <dcterms:created xsi:type="dcterms:W3CDTF">2013-10-30T15:51:38Z</dcterms:created>
  <dcterms:modified xsi:type="dcterms:W3CDTF">2018-08-20T19:13:41Z</dcterms:modified>
</cp:coreProperties>
</file>