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5"/>
  </p:notesMasterIdLst>
  <p:sldIdLst>
    <p:sldId id="256" r:id="rId2"/>
    <p:sldId id="259" r:id="rId3"/>
    <p:sldId id="270" r:id="rId4"/>
    <p:sldId id="271" r:id="rId5"/>
    <p:sldId id="345" r:id="rId6"/>
    <p:sldId id="351" r:id="rId7"/>
    <p:sldId id="279" r:id="rId8"/>
    <p:sldId id="294" r:id="rId9"/>
    <p:sldId id="268" r:id="rId10"/>
    <p:sldId id="269" r:id="rId11"/>
    <p:sldId id="350" r:id="rId12"/>
    <p:sldId id="347" r:id="rId13"/>
    <p:sldId id="348" r:id="rId14"/>
    <p:sldId id="281" r:id="rId15"/>
    <p:sldId id="257" r:id="rId16"/>
    <p:sldId id="272" r:id="rId17"/>
    <p:sldId id="289" r:id="rId18"/>
    <p:sldId id="342" r:id="rId19"/>
    <p:sldId id="324" r:id="rId20"/>
    <p:sldId id="260" r:id="rId21"/>
    <p:sldId id="343" r:id="rId22"/>
    <p:sldId id="344" r:id="rId23"/>
    <p:sldId id="326" r:id="rId24"/>
    <p:sldId id="263" r:id="rId25"/>
    <p:sldId id="314" r:id="rId26"/>
    <p:sldId id="287" r:id="rId27"/>
    <p:sldId id="288" r:id="rId28"/>
    <p:sldId id="336" r:id="rId29"/>
    <p:sldId id="290" r:id="rId30"/>
    <p:sldId id="313" r:id="rId31"/>
    <p:sldId id="300" r:id="rId32"/>
    <p:sldId id="340" r:id="rId33"/>
    <p:sldId id="315"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a:srgbClr val="CCECFF"/>
    <a:srgbClr val="614C35"/>
    <a:srgbClr val="996633"/>
    <a:srgbClr val="6600CC"/>
    <a:srgbClr val="A7E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5" d="100"/>
          <a:sy n="55" d="100"/>
        </p:scale>
        <p:origin x="614" y="43"/>
      </p:cViewPr>
      <p:guideLst/>
    </p:cSldViewPr>
  </p:slideViewPr>
  <p:notesTextViewPr>
    <p:cViewPr>
      <p:scale>
        <a:sx n="1" d="1"/>
        <a:sy n="1" d="1"/>
      </p:scale>
      <p:origin x="0" y="0"/>
    </p:cViewPr>
  </p:notesTextViewPr>
  <p:sorterViewPr>
    <p:cViewPr varScale="1">
      <p:scale>
        <a:sx n="100" d="100"/>
        <a:sy n="100" d="100"/>
      </p:scale>
      <p:origin x="0" y="-183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853E0F-8520-47DB-BE60-8F92C6074B1E}" type="datetimeFigureOut">
              <a:rPr lang="en-US" smtClean="0"/>
              <a:t>6/6/2018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4964FE-ED46-4836-B466-67BB76EB7670}" type="slidenum">
              <a:rPr lang="en-US" smtClean="0"/>
              <a:t>‹#›</a:t>
            </a:fld>
            <a:endParaRPr lang="en-US"/>
          </a:p>
        </p:txBody>
      </p:sp>
    </p:spTree>
    <p:extLst>
      <p:ext uri="{BB962C8B-B14F-4D97-AF65-F5344CB8AC3E}">
        <p14:creationId xmlns:p14="http://schemas.microsoft.com/office/powerpoint/2010/main" val="1303534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xmlns="" id="{9F6C8876-2102-4411-B7EE-676F8908191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xmlns="" id="{B2FB94F8-021B-4265-AF57-FFE85D809A2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148" name="Slide Number Placeholder 3">
            <a:extLst>
              <a:ext uri="{FF2B5EF4-FFF2-40B4-BE49-F238E27FC236}">
                <a16:creationId xmlns:a16="http://schemas.microsoft.com/office/drawing/2014/main" xmlns="" id="{5046DD5E-764B-4541-A69D-3B413602E0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Narrow" panose="020B0606020202030204" pitchFamily="34" charset="0"/>
              </a:defRPr>
            </a:lvl1pPr>
            <a:lvl2pPr marL="742950" indent="-285750">
              <a:defRPr>
                <a:solidFill>
                  <a:schemeClr val="tx1"/>
                </a:solidFill>
                <a:latin typeface="Arial Narrow" panose="020B0606020202030204" pitchFamily="34" charset="0"/>
              </a:defRPr>
            </a:lvl2pPr>
            <a:lvl3pPr marL="1143000" indent="-228600">
              <a:defRPr>
                <a:solidFill>
                  <a:schemeClr val="tx1"/>
                </a:solidFill>
                <a:latin typeface="Arial Narrow" panose="020B0606020202030204" pitchFamily="34" charset="0"/>
              </a:defRPr>
            </a:lvl3pPr>
            <a:lvl4pPr marL="1600200" indent="-228600">
              <a:defRPr>
                <a:solidFill>
                  <a:schemeClr val="tx1"/>
                </a:solidFill>
                <a:latin typeface="Arial Narrow" panose="020B0606020202030204" pitchFamily="34" charset="0"/>
              </a:defRPr>
            </a:lvl4pPr>
            <a:lvl5pPr marL="2057400" indent="-228600">
              <a:defRPr>
                <a:solidFill>
                  <a:schemeClr val="tx1"/>
                </a:solidFill>
                <a:latin typeface="Arial Narrow" panose="020B060602020203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defRPr>
            </a:lvl9pPr>
          </a:lstStyle>
          <a:p>
            <a:fld id="{58F4BCA9-C475-4022-A6AE-13CDFAABB2B6}" type="slidenum">
              <a:rPr lang="en-US" altLang="en-US" smtClean="0"/>
              <a:pPr/>
              <a:t>8</a:t>
            </a:fld>
            <a:endParaRPr lang="en-US" altLang="en-US"/>
          </a:p>
        </p:txBody>
      </p:sp>
    </p:spTree>
    <p:extLst>
      <p:ext uri="{BB962C8B-B14F-4D97-AF65-F5344CB8AC3E}">
        <p14:creationId xmlns:p14="http://schemas.microsoft.com/office/powerpoint/2010/main" val="32528439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6/6/2018</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dirty="0"/>
              <a:t>
              </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6/6/2018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6/6/2018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6/6/2018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6/6/2018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6/6/2018</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6/6/2018</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6/6/2018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6/6/2018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72692663"/>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6/6/2018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6/6/2018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6/6/2018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6/6/2018</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6/6/2018</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6/6/2018</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6/6/2018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6/6/2018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6/6/2018</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 id="2147483674"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hyperlink" Target="http://cnaumuarama.wikispaces.com/Pictures" TargetMode="External"/><Relationship Id="rId2" Type="http://schemas.openxmlformats.org/officeDocument/2006/relationships/image" Target="../media/image16.gif"/><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18.xml"/><Relationship Id="rId5" Type="http://schemas.microsoft.com/office/2007/relationships/hdphoto" Target="../media/hdphoto3.wdp"/><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jp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g"/><Relationship Id="rId5" Type="http://schemas.openxmlformats.org/officeDocument/2006/relationships/image" Target="../media/image41.PNG"/><Relationship Id="rId4" Type="http://schemas.openxmlformats.org/officeDocument/2006/relationships/image" Target="../media/image40.jpg"/></Relationships>
</file>

<file path=ppt/slides/_rels/slide2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hyperlink" Target="http://www.e-cristianismo.com.br/historia-do-cristianismo/documentos-historicos/os-primeiros-evangelhos-judeu-cristaos.html" TargetMode="External"/><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hyperlink" Target="https://guity-novin.blogspot.com/2014/04/chapter-78-navajo-indians-sand-painting.html" TargetMode="External"/><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vimeo.com/273790051"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hyperlink" Target="https://en.wikipedia.org/wiki/New_Haven,_Connecticut" TargetMode="External"/><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FAEF28A3-012D-4640-B8B8-1EF6EAF7233B}"/>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12192000" cy="6858000"/>
            <a:chOff x="0" y="0"/>
            <a:chExt cx="12192000" cy="6858000"/>
          </a:xfrm>
        </p:grpSpPr>
        <p:sp>
          <p:nvSpPr>
            <p:cNvPr id="13" name="Rectangle 12">
              <a:extLst>
                <a:ext uri="{FF2B5EF4-FFF2-40B4-BE49-F238E27FC236}">
                  <a16:creationId xmlns:a16="http://schemas.microsoft.com/office/drawing/2014/main" xmlns="" id="{F3B2F1C2-14D3-4A53-B329-323795BCFD5A}"/>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a:extLst>
                <a:ext uri="{FF2B5EF4-FFF2-40B4-BE49-F238E27FC236}">
                  <a16:creationId xmlns:a16="http://schemas.microsoft.com/office/drawing/2014/main" xmlns="" id="{194E879E-1515-4211-8F1B-B68A92B2C20E}"/>
                </a:ext>
              </a:extLst>
            </p:cNvPr>
            <p:cNvSpPr/>
            <p:nvPr>
              <p:extLst>
                <p:ext uri="{386F3935-93C4-4BCD-93E2-E3B085C9AB24}">
                  <p16:designElem xmlns:p16="http://schemas.microsoft.com/office/powerpoint/2015/main" xmlns=""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xmlns="" id="{F7137E7D-1F4E-498A-97D1-0E1FE6FC6F9F}"/>
                </a:ext>
              </a:extLst>
            </p:cNvPr>
            <p:cNvSpPr/>
            <p:nvPr>
              <p:extLst>
                <p:ext uri="{386F3935-93C4-4BCD-93E2-E3B085C9AB24}">
                  <p16:designElem xmlns:p16="http://schemas.microsoft.com/office/powerpoint/2015/main" xmlns=""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xmlns="" id="{91375183-B6E5-43E0-B28F-39EC9083853F}"/>
                </a:ext>
              </a:extLst>
            </p:cNvPr>
            <p:cNvSpPr/>
            <p:nvPr>
              <p:extLst>
                <p:ext uri="{386F3935-93C4-4BCD-93E2-E3B085C9AB24}">
                  <p16:designElem xmlns:p16="http://schemas.microsoft.com/office/powerpoint/2015/main" xmlns=""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xmlns="" id="{267F36BD-A8AF-4304-A662-1007CC1748D8}"/>
                </a:ext>
              </a:extLst>
            </p:cNvPr>
            <p:cNvSpPr/>
            <p:nvPr>
              <p:extLst>
                <p:ext uri="{386F3935-93C4-4BCD-93E2-E3B085C9AB24}">
                  <p16:designElem xmlns:p16="http://schemas.microsoft.com/office/powerpoint/2015/main" xmlns=""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a:extLst>
                <a:ext uri="{FF2B5EF4-FFF2-40B4-BE49-F238E27FC236}">
                  <a16:creationId xmlns:a16="http://schemas.microsoft.com/office/drawing/2014/main" xmlns="" id="{15D9095F-2809-4A90-A032-250AC21C3529}"/>
                </a:ext>
              </a:extLst>
            </p:cNvPr>
            <p:cNvSpPr/>
            <p:nvPr>
              <p:extLst>
                <p:ext uri="{386F3935-93C4-4BCD-93E2-E3B085C9AB24}">
                  <p16:designElem xmlns:p16="http://schemas.microsoft.com/office/powerpoint/2015/main" xmlns=""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a:extLst>
                <a:ext uri="{FF2B5EF4-FFF2-40B4-BE49-F238E27FC236}">
                  <a16:creationId xmlns:a16="http://schemas.microsoft.com/office/drawing/2014/main" xmlns="" id="{9027D7BF-C282-4477-A406-245C3F26521E}"/>
                </a:ext>
              </a:extLst>
            </p:cNvPr>
            <p:cNvSpPr/>
            <p:nvPr>
              <p:extLst>
                <p:ext uri="{386F3935-93C4-4BCD-93E2-E3B085C9AB24}">
                  <p16:designElem xmlns:p16="http://schemas.microsoft.com/office/powerpoint/2015/main" xmlns=""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a:extLst>
                <a:ext uri="{FF2B5EF4-FFF2-40B4-BE49-F238E27FC236}">
                  <a16:creationId xmlns:a16="http://schemas.microsoft.com/office/drawing/2014/main" xmlns="" id="{AC3C43D8-426E-472E-A8E8-C41BF7A876B9}"/>
                </a:ext>
              </a:extLst>
            </p:cNvPr>
            <p:cNvSpPr/>
            <p:nvPr>
              <p:extLst>
                <p:ext uri="{386F3935-93C4-4BCD-93E2-E3B085C9AB24}">
                  <p16:designElem xmlns:p16="http://schemas.microsoft.com/office/powerpoint/2015/main" xmlns=""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a:extLst>
                <a:ext uri="{FF2B5EF4-FFF2-40B4-BE49-F238E27FC236}">
                  <a16:creationId xmlns:a16="http://schemas.microsoft.com/office/drawing/2014/main" xmlns="" id="{52DCAE0E-B8DE-4C42-A48F-FA0C8345AC93}"/>
                </a:ext>
              </a:extLst>
            </p:cNvPr>
            <p:cNvSpPr>
              <a:spLocks noEditPoints="1"/>
            </p:cNvSpPr>
            <p:nvPr>
              <p:extLst>
                <p:ext uri="{386F3935-93C4-4BCD-93E2-E3B085C9AB24}">
                  <p16:designElem xmlns:p16="http://schemas.microsoft.com/office/powerpoint/2015/main" xmlns=""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3" name="Rectangle 22">
            <a:extLst>
              <a:ext uri="{FF2B5EF4-FFF2-40B4-BE49-F238E27FC236}">
                <a16:creationId xmlns:a16="http://schemas.microsoft.com/office/drawing/2014/main" xmlns="" id="{59647F54-801D-44AB-8284-EDDFF776313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25" name="Group 24">
            <a:extLst>
              <a:ext uri="{FF2B5EF4-FFF2-40B4-BE49-F238E27FC236}">
                <a16:creationId xmlns:a16="http://schemas.microsoft.com/office/drawing/2014/main" xmlns="" id="{73C75B33-8B9C-4C30-B69D-6F21F9FFF708}"/>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12192000" cy="6858000"/>
            <a:chOff x="0" y="0"/>
            <a:chExt cx="12192000" cy="6858000"/>
          </a:xfrm>
        </p:grpSpPr>
        <p:sp>
          <p:nvSpPr>
            <p:cNvPr id="26" name="Rectangle 25">
              <a:extLst>
                <a:ext uri="{FF2B5EF4-FFF2-40B4-BE49-F238E27FC236}">
                  <a16:creationId xmlns:a16="http://schemas.microsoft.com/office/drawing/2014/main" xmlns="" id="{510C9632-BB6F-48EE-AB65-501878BA5DB6}"/>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Oval 26">
              <a:extLst>
                <a:ext uri="{FF2B5EF4-FFF2-40B4-BE49-F238E27FC236}">
                  <a16:creationId xmlns:a16="http://schemas.microsoft.com/office/drawing/2014/main" xmlns="" id="{F63B1F66-4ACE-4A01-8ADF-F175A9C358B2}"/>
                </a:ext>
              </a:extLst>
            </p:cNvPr>
            <p:cNvSpPr/>
            <p:nvPr>
              <p:extLst>
                <p:ext uri="{386F3935-93C4-4BCD-93E2-E3B085C9AB24}">
                  <p16:designElem xmlns:p16="http://schemas.microsoft.com/office/powerpoint/2015/main" xmlns=""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8" name="Oval 27">
              <a:extLst>
                <a:ext uri="{FF2B5EF4-FFF2-40B4-BE49-F238E27FC236}">
                  <a16:creationId xmlns:a16="http://schemas.microsoft.com/office/drawing/2014/main" xmlns="" id="{CF8448ED-9332-4A9B-8CAB-B1985E596E20}"/>
                </a:ext>
              </a:extLst>
            </p:cNvPr>
            <p:cNvSpPr/>
            <p:nvPr>
              <p:extLst>
                <p:ext uri="{386F3935-93C4-4BCD-93E2-E3B085C9AB24}">
                  <p16:designElem xmlns:p16="http://schemas.microsoft.com/office/powerpoint/2015/main" xmlns=""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0" name="Rectangle 28">
              <a:extLst>
                <a:ext uri="{FF2B5EF4-FFF2-40B4-BE49-F238E27FC236}">
                  <a16:creationId xmlns:a16="http://schemas.microsoft.com/office/drawing/2014/main" xmlns="" id="{E7733D14-EF47-47BB-93CA-C498A30E0D00}"/>
                </a:ext>
              </a:extLst>
            </p:cNvPr>
            <p:cNvSpPr/>
            <p:nvPr>
              <p:extLst>
                <p:ext uri="{386F3935-93C4-4BCD-93E2-E3B085C9AB24}">
                  <p16:designElem xmlns:p16="http://schemas.microsoft.com/office/powerpoint/2015/main" xmlns=""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0" name="Freeform 5">
              <a:extLst>
                <a:ext uri="{FF2B5EF4-FFF2-40B4-BE49-F238E27FC236}">
                  <a16:creationId xmlns:a16="http://schemas.microsoft.com/office/drawing/2014/main" xmlns="" id="{ED3A2261-1C75-40FF-8CD6-18C5900C1C8D}"/>
                </a:ext>
              </a:extLst>
            </p:cNvPr>
            <p:cNvSpPr/>
            <p:nvPr>
              <p:extLst>
                <p:ext uri="{386F3935-93C4-4BCD-93E2-E3B085C9AB24}">
                  <p16:designElem xmlns:p16="http://schemas.microsoft.com/office/powerpoint/2015/main" xmlns=""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1" name="Freeform 5">
              <a:extLst>
                <a:ext uri="{FF2B5EF4-FFF2-40B4-BE49-F238E27FC236}">
                  <a16:creationId xmlns:a16="http://schemas.microsoft.com/office/drawing/2014/main" xmlns="" id="{7C8D7967-7E76-49C0-8910-644CD2B545A7}"/>
                </a:ext>
              </a:extLst>
            </p:cNvPr>
            <p:cNvSpPr/>
            <p:nvPr>
              <p:extLst>
                <p:ext uri="{386F3935-93C4-4BCD-93E2-E3B085C9AB24}">
                  <p16:designElem xmlns:p16="http://schemas.microsoft.com/office/powerpoint/2015/main" xmlns=""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2" name="Freeform 5">
              <a:extLst>
                <a:ext uri="{FF2B5EF4-FFF2-40B4-BE49-F238E27FC236}">
                  <a16:creationId xmlns:a16="http://schemas.microsoft.com/office/drawing/2014/main" xmlns="" id="{C89ED458-2326-40DC-9C7B-1A717B6551AD}"/>
                </a:ext>
              </a:extLst>
            </p:cNvPr>
            <p:cNvSpPr>
              <a:spLocks noEditPoints="1"/>
            </p:cNvSpPr>
            <p:nvPr>
              <p:extLst>
                <p:ext uri="{386F3935-93C4-4BCD-93E2-E3B085C9AB24}">
                  <p16:designElem xmlns:p16="http://schemas.microsoft.com/office/powerpoint/2015/main" xmlns=""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pic>
        <p:nvPicPr>
          <p:cNvPr id="7" name="Picture 2" descr="C:\Users\daboyle\Pictures\UCI\DSC03872.jpg">
            <a:extLst>
              <a:ext uri="{FF2B5EF4-FFF2-40B4-BE49-F238E27FC236}">
                <a16:creationId xmlns:a16="http://schemas.microsoft.com/office/drawing/2014/main" xmlns="" id="{C56E22C2-9E9E-42BB-838B-17F8BD121240}"/>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l="8701" r="2" b="2"/>
          <a:stretch/>
        </p:blipFill>
        <p:spPr bwMode="auto">
          <a:xfrm>
            <a:off x="5138623" y="738437"/>
            <a:ext cx="6391533" cy="52504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33">
            <a:extLst>
              <a:ext uri="{FF2B5EF4-FFF2-40B4-BE49-F238E27FC236}">
                <a16:creationId xmlns:a16="http://schemas.microsoft.com/office/drawing/2014/main" xmlns="" id="{6F9D1DE6-E368-4F07-85F9-D5B767477DD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Title 3">
            <a:extLst>
              <a:ext uri="{FF2B5EF4-FFF2-40B4-BE49-F238E27FC236}">
                <a16:creationId xmlns:a16="http://schemas.microsoft.com/office/drawing/2014/main" xmlns="" id="{E0D2C8AF-7723-483B-98E7-698276CF3DE6}"/>
              </a:ext>
            </a:extLst>
          </p:cNvPr>
          <p:cNvSpPr>
            <a:spLocks noGrp="1"/>
          </p:cNvSpPr>
          <p:nvPr>
            <p:ph type="title"/>
          </p:nvPr>
        </p:nvSpPr>
        <p:spPr>
          <a:xfrm>
            <a:off x="579276" y="2135328"/>
            <a:ext cx="3964537" cy="1020232"/>
          </a:xfrm>
        </p:spPr>
        <p:txBody>
          <a:bodyPr vert="horz" lIns="91440" tIns="45720" rIns="91440" bIns="45720" rtlCol="0" anchor="ctr">
            <a:noAutofit/>
          </a:bodyPr>
          <a:lstStyle/>
          <a:p>
            <a:pPr>
              <a:lnSpc>
                <a:spcPct val="90000"/>
              </a:lnSpc>
            </a:pPr>
            <a:r>
              <a:rPr lang="en-US" sz="3200" b="1" dirty="0">
                <a:effectLst>
                  <a:outerShdw blurRad="38100" dist="38100" dir="2700000" algn="tl">
                    <a:srgbClr val="000000">
                      <a:alpha val="43137"/>
                    </a:srgbClr>
                  </a:outerShdw>
                </a:effectLst>
              </a:rPr>
              <a:t>The Cost of Caring in Critical Care: Nursing Dilemmas and Distinctions</a:t>
            </a:r>
          </a:p>
        </p:txBody>
      </p:sp>
      <p:sp>
        <p:nvSpPr>
          <p:cNvPr id="6" name="Text Placeholder 5">
            <a:extLst>
              <a:ext uri="{FF2B5EF4-FFF2-40B4-BE49-F238E27FC236}">
                <a16:creationId xmlns:a16="http://schemas.microsoft.com/office/drawing/2014/main" xmlns="" id="{2D27BBFC-EC7A-42B2-BA95-E12BD040F684}"/>
              </a:ext>
            </a:extLst>
          </p:cNvPr>
          <p:cNvSpPr>
            <a:spLocks noGrp="1"/>
          </p:cNvSpPr>
          <p:nvPr>
            <p:ph type="body" sz="half" idx="2"/>
          </p:nvPr>
        </p:nvSpPr>
        <p:spPr>
          <a:xfrm>
            <a:off x="637397" y="4009572"/>
            <a:ext cx="4257675" cy="1460500"/>
          </a:xfrm>
        </p:spPr>
        <p:txBody>
          <a:bodyPr vert="horz" lIns="91440" tIns="45720" rIns="91440" bIns="45720" rtlCol="0">
            <a:normAutofit/>
          </a:bodyPr>
          <a:lstStyle/>
          <a:p>
            <a:pPr>
              <a:spcBef>
                <a:spcPts val="0"/>
              </a:spcBef>
            </a:pPr>
            <a:r>
              <a:rPr lang="en-US" sz="1600" b="1" dirty="0">
                <a:solidFill>
                  <a:srgbClr val="99CCFF"/>
                </a:solidFill>
              </a:rPr>
              <a:t>Debi Boyle MSN, RN, AOCNS, FAAN</a:t>
            </a:r>
          </a:p>
          <a:p>
            <a:pPr>
              <a:spcBef>
                <a:spcPts val="0"/>
              </a:spcBef>
            </a:pPr>
            <a:r>
              <a:rPr lang="en-US" sz="1600" b="1" dirty="0">
                <a:solidFill>
                  <a:srgbClr val="99CCFF"/>
                </a:solidFill>
              </a:rPr>
              <a:t>Oncology Clinical Nurse Specialist</a:t>
            </a:r>
          </a:p>
          <a:p>
            <a:pPr>
              <a:spcBef>
                <a:spcPts val="0"/>
              </a:spcBef>
            </a:pPr>
            <a:r>
              <a:rPr lang="en-US" sz="1600" b="1" dirty="0">
                <a:solidFill>
                  <a:srgbClr val="99CCFF"/>
                </a:solidFill>
              </a:rPr>
              <a:t>Advanced Oncology Nursing Resource</a:t>
            </a:r>
            <a:r>
              <a:rPr lang="en-US" sz="1600" b="1" dirty="0">
                <a:solidFill>
                  <a:srgbClr val="CCECFF"/>
                </a:solidFill>
              </a:rPr>
              <a:t>s</a:t>
            </a:r>
          </a:p>
          <a:p>
            <a:pPr>
              <a:spcBef>
                <a:spcPts val="0"/>
              </a:spcBef>
            </a:pPr>
            <a:r>
              <a:rPr lang="en-US" sz="1600" b="1" dirty="0">
                <a:solidFill>
                  <a:srgbClr val="99CCFF"/>
                </a:solidFill>
              </a:rPr>
              <a:t>Huntington Beach, CA</a:t>
            </a:r>
          </a:p>
        </p:txBody>
      </p:sp>
    </p:spTree>
    <p:extLst>
      <p:ext uri="{BB962C8B-B14F-4D97-AF65-F5344CB8AC3E}">
        <p14:creationId xmlns:p14="http://schemas.microsoft.com/office/powerpoint/2010/main" val="903003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rawing of a face&#10;&#10;Description generated with high confidence">
            <a:extLst>
              <a:ext uri="{FF2B5EF4-FFF2-40B4-BE49-F238E27FC236}">
                <a16:creationId xmlns:a16="http://schemas.microsoft.com/office/drawing/2014/main" xmlns="" id="{F35783BE-A429-40F9-9A43-3EE9019E451A}"/>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l="1228" r="26999" b="4298"/>
          <a:stretch/>
        </p:blipFill>
        <p:spPr>
          <a:xfrm>
            <a:off x="689162" y="461305"/>
            <a:ext cx="2944178" cy="2501760"/>
          </a:xfrm>
          <a:prstGeom prst="rect">
            <a:avLst/>
          </a:prstGeom>
        </p:spPr>
      </p:pic>
      <p:pic>
        <p:nvPicPr>
          <p:cNvPr id="3" name="Picture 2">
            <a:extLst>
              <a:ext uri="{FF2B5EF4-FFF2-40B4-BE49-F238E27FC236}">
                <a16:creationId xmlns:a16="http://schemas.microsoft.com/office/drawing/2014/main" xmlns="" id="{A084351E-F591-4A8E-BA60-3F97CFE9DA76}"/>
              </a:ext>
            </a:extLst>
          </p:cNvPr>
          <p:cNvPicPr>
            <a:picLocks noChangeAspect="1"/>
          </p:cNvPicPr>
          <p:nvPr/>
        </p:nvPicPr>
        <p:blipFill rotWithShape="1">
          <a:blip r:embed="rId4"/>
          <a:srcRect l="8119" t="13502" r="6916" b="14376"/>
          <a:stretch/>
        </p:blipFill>
        <p:spPr>
          <a:xfrm>
            <a:off x="7342862" y="3695307"/>
            <a:ext cx="4624152" cy="2943865"/>
          </a:xfrm>
          <a:prstGeom prst="rect">
            <a:avLst/>
          </a:prstGeom>
        </p:spPr>
      </p:pic>
      <p:sp>
        <p:nvSpPr>
          <p:cNvPr id="4" name="TextBox 3">
            <a:extLst>
              <a:ext uri="{FF2B5EF4-FFF2-40B4-BE49-F238E27FC236}">
                <a16:creationId xmlns:a16="http://schemas.microsoft.com/office/drawing/2014/main" xmlns="" id="{F64A300F-6706-44B7-A490-B3114CB34B6C}"/>
              </a:ext>
            </a:extLst>
          </p:cNvPr>
          <p:cNvSpPr txBox="1"/>
          <p:nvPr/>
        </p:nvSpPr>
        <p:spPr>
          <a:xfrm>
            <a:off x="3789576" y="1336777"/>
            <a:ext cx="4845377" cy="1107996"/>
          </a:xfrm>
          <a:prstGeom prst="rect">
            <a:avLst/>
          </a:prstGeom>
          <a:noFill/>
        </p:spPr>
        <p:txBody>
          <a:bodyPr wrap="square" rtlCol="0">
            <a:spAutoFit/>
          </a:bodyPr>
          <a:lstStyle/>
          <a:p>
            <a:pPr marL="285750" indent="-285750">
              <a:buFont typeface="Wingdings" panose="05000000000000000000" pitchFamily="2" charset="2"/>
              <a:buChar char="§"/>
            </a:pPr>
            <a:r>
              <a:rPr lang="en-US" sz="2200" b="1" dirty="0"/>
              <a:t>337 in-patient deaths; 175 ICU</a:t>
            </a:r>
          </a:p>
          <a:p>
            <a:pPr marL="285750" indent="-285750">
              <a:buFont typeface="Wingdings" panose="05000000000000000000" pitchFamily="2" charset="2"/>
              <a:buChar char="§"/>
            </a:pPr>
            <a:r>
              <a:rPr lang="en-US" sz="2200" b="1" dirty="0"/>
              <a:t>52% of all deaths</a:t>
            </a:r>
          </a:p>
          <a:p>
            <a:pPr marL="285750" indent="-285750">
              <a:buFont typeface="Wingdings" panose="05000000000000000000" pitchFamily="2" charset="2"/>
              <a:buChar char="§"/>
            </a:pPr>
            <a:r>
              <a:rPr lang="en-US" sz="2200" b="1" dirty="0"/>
              <a:t>QOD a patient died in the ICU</a:t>
            </a:r>
          </a:p>
        </p:txBody>
      </p:sp>
      <p:sp>
        <p:nvSpPr>
          <p:cNvPr id="5" name="TextBox 4">
            <a:extLst>
              <a:ext uri="{FF2B5EF4-FFF2-40B4-BE49-F238E27FC236}">
                <a16:creationId xmlns:a16="http://schemas.microsoft.com/office/drawing/2014/main" xmlns="" id="{8592B6F6-45AB-42C7-BD5A-A0141F0B9CC6}"/>
              </a:ext>
            </a:extLst>
          </p:cNvPr>
          <p:cNvSpPr txBox="1"/>
          <p:nvPr/>
        </p:nvSpPr>
        <p:spPr>
          <a:xfrm>
            <a:off x="2025608" y="4725330"/>
            <a:ext cx="5759777" cy="1200329"/>
          </a:xfrm>
          <a:prstGeom prst="rect">
            <a:avLst/>
          </a:prstGeom>
          <a:noFill/>
        </p:spPr>
        <p:txBody>
          <a:bodyPr wrap="square" rtlCol="0">
            <a:spAutoFit/>
          </a:bodyPr>
          <a:lstStyle/>
          <a:p>
            <a:pPr marL="285750" indent="-285750">
              <a:buFont typeface="Wingdings" panose="05000000000000000000" pitchFamily="2" charset="2"/>
              <a:buChar char="§"/>
            </a:pPr>
            <a:r>
              <a:rPr lang="en-US" sz="2400" b="1" dirty="0">
                <a:solidFill>
                  <a:srgbClr val="614C35"/>
                </a:solidFill>
              </a:rPr>
              <a:t>1,885 in-patient deaths; 1,305 ICU</a:t>
            </a:r>
          </a:p>
          <a:p>
            <a:pPr marL="285750" indent="-285750">
              <a:buFont typeface="Wingdings" panose="05000000000000000000" pitchFamily="2" charset="2"/>
              <a:buChar char="§"/>
            </a:pPr>
            <a:r>
              <a:rPr lang="en-US" sz="2400" b="1" dirty="0">
                <a:solidFill>
                  <a:srgbClr val="614C35"/>
                </a:solidFill>
              </a:rPr>
              <a:t>69% of all deaths</a:t>
            </a:r>
          </a:p>
          <a:p>
            <a:pPr marL="285750" indent="-285750">
              <a:buFont typeface="Wingdings" panose="05000000000000000000" pitchFamily="2" charset="2"/>
              <a:buChar char="§"/>
            </a:pPr>
            <a:r>
              <a:rPr lang="en-US" sz="2400" b="1" dirty="0">
                <a:solidFill>
                  <a:srgbClr val="614C35"/>
                </a:solidFill>
              </a:rPr>
              <a:t>3 patients per day died in the ICU</a:t>
            </a:r>
          </a:p>
        </p:txBody>
      </p:sp>
    </p:spTree>
    <p:extLst>
      <p:ext uri="{BB962C8B-B14F-4D97-AF65-F5344CB8AC3E}">
        <p14:creationId xmlns:p14="http://schemas.microsoft.com/office/powerpoint/2010/main" val="4276393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250"/>
                                  </p:stCondLst>
                                  <p:childTnLst>
                                    <p:set>
                                      <p:cBhvr>
                                        <p:cTn id="13" dur="1" fill="hold">
                                          <p:stCondLst>
                                            <p:cond delay="499"/>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25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6503EB0F-2257-4A3E-A73B-E1DE769B459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xmlns="" id="{77012B2A-0D78-433A-8C68-8889D3DCDDA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xmlns="" id="{119D0202-ED3F-47CC-90E9-4E963BCDAB9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4" name="Rectangle 13">
            <a:extLst>
              <a:ext uri="{FF2B5EF4-FFF2-40B4-BE49-F238E27FC236}">
                <a16:creationId xmlns:a16="http://schemas.microsoft.com/office/drawing/2014/main" xmlns="" id="{670D6F2B-93AF-47D6-9378-5E54BE0AC6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xmlns="" id="{453D4405-B7DC-4CAD-85DA-596BD38E6F53}"/>
              </a:ext>
            </a:extLst>
          </p:cNvPr>
          <p:cNvPicPr>
            <a:picLocks noChangeAspect="1"/>
          </p:cNvPicPr>
          <p:nvPr/>
        </p:nvPicPr>
        <p:blipFill rotWithShape="1">
          <a:blip r:embed="rId3"/>
          <a:srcRect l="13133"/>
          <a:stretch/>
        </p:blipFill>
        <p:spPr>
          <a:xfrm>
            <a:off x="1154953" y="1143006"/>
            <a:ext cx="8825659" cy="3429000"/>
          </a:xfrm>
          <a:prstGeom prst="roundRect">
            <a:avLst>
              <a:gd name="adj" fmla="val 1858"/>
            </a:avLst>
          </a:prstGeom>
          <a:effectLst>
            <a:outerShdw blurRad="50800" dist="50800" dir="5400000" algn="tl" rotWithShape="0">
              <a:srgbClr val="000000">
                <a:alpha val="43000"/>
              </a:srgbClr>
            </a:outerShdw>
          </a:effectLst>
        </p:spPr>
      </p:pic>
      <p:sp>
        <p:nvSpPr>
          <p:cNvPr id="3" name="Title 2">
            <a:extLst>
              <a:ext uri="{FF2B5EF4-FFF2-40B4-BE49-F238E27FC236}">
                <a16:creationId xmlns:a16="http://schemas.microsoft.com/office/drawing/2014/main" xmlns="" id="{7AE6B680-1BA0-489C-AD21-15AFD0822584}"/>
              </a:ext>
            </a:extLst>
          </p:cNvPr>
          <p:cNvSpPr>
            <a:spLocks noGrp="1"/>
          </p:cNvSpPr>
          <p:nvPr>
            <p:ph type="title"/>
          </p:nvPr>
        </p:nvSpPr>
        <p:spPr>
          <a:xfrm>
            <a:off x="1795978" y="5128623"/>
            <a:ext cx="8825658" cy="586380"/>
          </a:xfrm>
        </p:spPr>
        <p:txBody>
          <a:bodyPr vert="horz" lIns="91440" tIns="45720" rIns="91440" bIns="45720" rtlCol="0" anchor="b">
            <a:noAutofit/>
          </a:bodyPr>
          <a:lstStyle/>
          <a:p>
            <a:pPr>
              <a:lnSpc>
                <a:spcPct val="90000"/>
              </a:lnSpc>
            </a:pPr>
            <a:r>
              <a:rPr lang="en-US" sz="4400" b="1" dirty="0">
                <a:effectLst>
                  <a:outerShdw blurRad="38100" dist="38100" dir="2700000" algn="tl">
                    <a:srgbClr val="000000">
                      <a:alpha val="43137"/>
                    </a:srgbClr>
                  </a:outerShdw>
                </a:effectLst>
              </a:rPr>
              <a:t>Why Do We Experience It?</a:t>
            </a:r>
          </a:p>
        </p:txBody>
      </p:sp>
    </p:spTree>
    <p:extLst>
      <p:ext uri="{BB962C8B-B14F-4D97-AF65-F5344CB8AC3E}">
        <p14:creationId xmlns:p14="http://schemas.microsoft.com/office/powerpoint/2010/main" val="539285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xmlns="" id="{903FE3FB-14AF-41FE-870D-77E9D8694514}"/>
              </a:ext>
            </a:extLst>
          </p:cNvPr>
          <p:cNvSpPr>
            <a:spLocks noGrp="1"/>
          </p:cNvSpPr>
          <p:nvPr>
            <p:ph idx="1"/>
          </p:nvPr>
        </p:nvSpPr>
        <p:spPr>
          <a:xfrm>
            <a:off x="-69387" y="2365888"/>
            <a:ext cx="7375136" cy="4301389"/>
          </a:xfrm>
        </p:spPr>
        <p:txBody>
          <a:bodyPr>
            <a:normAutofit fontScale="92500" lnSpcReduction="20000"/>
          </a:bodyPr>
          <a:lstStyle/>
          <a:p>
            <a:pPr lvl="1"/>
            <a:r>
              <a:rPr lang="en-US" sz="1867" b="1" dirty="0">
                <a:solidFill>
                  <a:schemeClr val="accent2"/>
                </a:solidFill>
              </a:rPr>
              <a:t>Unsettling and tenuous nature of shock, disbelief, confusion, worry and despair</a:t>
            </a:r>
          </a:p>
          <a:p>
            <a:pPr lvl="1">
              <a:buClr>
                <a:srgbClr val="A04DA3"/>
              </a:buClr>
            </a:pPr>
            <a:r>
              <a:rPr lang="en-US" sz="1867" b="1" dirty="0">
                <a:solidFill>
                  <a:schemeClr val="accent2"/>
                </a:solidFill>
              </a:rPr>
              <a:t>Consequences of physical and emotional loss</a:t>
            </a:r>
          </a:p>
          <a:p>
            <a:pPr lvl="1">
              <a:buClr>
                <a:srgbClr val="A04DA3"/>
              </a:buClr>
            </a:pPr>
            <a:r>
              <a:rPr lang="en-US" sz="1867" b="1" dirty="0">
                <a:solidFill>
                  <a:schemeClr val="accent2"/>
                </a:solidFill>
              </a:rPr>
              <a:t>Disfigurement and depression</a:t>
            </a:r>
          </a:p>
          <a:p>
            <a:pPr lvl="1">
              <a:buClr>
                <a:srgbClr val="A04DA3"/>
              </a:buClr>
            </a:pPr>
            <a:r>
              <a:rPr lang="en-US" sz="1867" b="1" dirty="0">
                <a:solidFill>
                  <a:schemeClr val="accent2"/>
                </a:solidFill>
              </a:rPr>
              <a:t>Profound debility and incapacitation</a:t>
            </a:r>
          </a:p>
          <a:p>
            <a:pPr lvl="1"/>
            <a:r>
              <a:rPr lang="en-US" sz="1867" b="1" dirty="0">
                <a:solidFill>
                  <a:schemeClr val="accent2"/>
                </a:solidFill>
              </a:rPr>
              <a:t>Significant disruption of family norms</a:t>
            </a:r>
          </a:p>
          <a:p>
            <a:pPr lvl="1">
              <a:buClr>
                <a:srgbClr val="A04DA3"/>
              </a:buClr>
            </a:pPr>
            <a:r>
              <a:rPr lang="en-US" sz="1867" b="1" dirty="0">
                <a:solidFill>
                  <a:schemeClr val="accent2"/>
                </a:solidFill>
              </a:rPr>
              <a:t>Deconstruction of the family’s future orientation</a:t>
            </a:r>
          </a:p>
          <a:p>
            <a:pPr lvl="1"/>
            <a:r>
              <a:rPr lang="en-US" sz="1867" b="1" dirty="0">
                <a:solidFill>
                  <a:schemeClr val="accent2"/>
                </a:solidFill>
              </a:rPr>
              <a:t>Considerable energy targeting avoidance of ‘bad news’</a:t>
            </a:r>
          </a:p>
          <a:p>
            <a:pPr lvl="1"/>
            <a:r>
              <a:rPr lang="en-US" sz="1867" b="1" dirty="0">
                <a:solidFill>
                  <a:schemeClr val="accent2"/>
                </a:solidFill>
              </a:rPr>
              <a:t>Death -</a:t>
            </a:r>
          </a:p>
          <a:p>
            <a:pPr lvl="2"/>
            <a:r>
              <a:rPr lang="en-US" sz="1600" dirty="0">
                <a:solidFill>
                  <a:srgbClr val="0066CC"/>
                </a:solidFill>
              </a:rPr>
              <a:t>Tragic</a:t>
            </a:r>
          </a:p>
          <a:p>
            <a:pPr lvl="2"/>
            <a:r>
              <a:rPr lang="en-US" sz="1600" dirty="0">
                <a:solidFill>
                  <a:srgbClr val="0066CC"/>
                </a:solidFill>
              </a:rPr>
              <a:t>Unanticipated</a:t>
            </a:r>
          </a:p>
          <a:p>
            <a:pPr lvl="2"/>
            <a:r>
              <a:rPr lang="en-US" sz="1600" dirty="0">
                <a:solidFill>
                  <a:srgbClr val="0066CC"/>
                </a:solidFill>
              </a:rPr>
              <a:t>Intolerable</a:t>
            </a:r>
          </a:p>
          <a:p>
            <a:pPr lvl="2"/>
            <a:r>
              <a:rPr lang="en-US" sz="1600" dirty="0">
                <a:solidFill>
                  <a:srgbClr val="0066CC"/>
                </a:solidFill>
              </a:rPr>
              <a:t>Premature</a:t>
            </a:r>
          </a:p>
          <a:p>
            <a:pPr lvl="1"/>
            <a:endParaRPr lang="en-US" dirty="0">
              <a:solidFill>
                <a:schemeClr val="tx1">
                  <a:lumMod val="65000"/>
                  <a:lumOff val="35000"/>
                </a:schemeClr>
              </a:solidFill>
            </a:endParaRPr>
          </a:p>
          <a:p>
            <a:pPr lvl="1"/>
            <a:endParaRPr lang="en-US" dirty="0"/>
          </a:p>
        </p:txBody>
      </p:sp>
      <p:sp>
        <p:nvSpPr>
          <p:cNvPr id="16" name="Rectangle 15">
            <a:extLst>
              <a:ext uri="{FF2B5EF4-FFF2-40B4-BE49-F238E27FC236}">
                <a16:creationId xmlns:a16="http://schemas.microsoft.com/office/drawing/2014/main" xmlns="" id="{834FC017-B855-4935-BD52-A0EF0C1CCF8C}"/>
              </a:ext>
            </a:extLst>
          </p:cNvPr>
          <p:cNvSpPr/>
          <p:nvPr/>
        </p:nvSpPr>
        <p:spPr>
          <a:xfrm>
            <a:off x="1725964" y="955027"/>
            <a:ext cx="8935751" cy="584775"/>
          </a:xfrm>
          <a:prstGeom prst="rect">
            <a:avLst/>
          </a:prstGeom>
        </p:spPr>
        <p:txBody>
          <a:bodyPr wrap="square">
            <a:spAutoFit/>
          </a:bodyPr>
          <a:lstStyle/>
          <a:p>
            <a:r>
              <a:rPr lang="en-US" sz="3200" b="1" dirty="0">
                <a:solidFill>
                  <a:schemeClr val="bg1"/>
                </a:solidFill>
                <a:effectLst>
                  <a:outerShdw blurRad="38100" dist="38100" dir="2700000" algn="tl">
                    <a:srgbClr val="000000">
                      <a:alpha val="43137"/>
                    </a:srgbClr>
                  </a:outerShdw>
                </a:effectLst>
              </a:rPr>
              <a:t>Recognition of our role as “1</a:t>
            </a:r>
            <a:r>
              <a:rPr lang="en-US" sz="3200" b="1" baseline="30000" dirty="0">
                <a:solidFill>
                  <a:schemeClr val="bg1"/>
                </a:solidFill>
                <a:effectLst>
                  <a:outerShdw blurRad="38100" dist="38100" dir="2700000" algn="tl">
                    <a:srgbClr val="000000">
                      <a:alpha val="43137"/>
                    </a:srgbClr>
                  </a:outerShdw>
                </a:effectLst>
              </a:rPr>
              <a:t>st</a:t>
            </a:r>
            <a:r>
              <a:rPr lang="en-US" sz="3200" b="1" dirty="0">
                <a:solidFill>
                  <a:schemeClr val="bg1"/>
                </a:solidFill>
                <a:effectLst>
                  <a:outerShdw blurRad="38100" dist="38100" dir="2700000" algn="tl">
                    <a:srgbClr val="000000">
                      <a:alpha val="43137"/>
                    </a:srgbClr>
                  </a:outerShdw>
                </a:effectLst>
              </a:rPr>
              <a:t> responder</a:t>
            </a:r>
          </a:p>
        </p:txBody>
      </p:sp>
      <p:pic>
        <p:nvPicPr>
          <p:cNvPr id="25" name="Picture 24">
            <a:extLst>
              <a:ext uri="{FF2B5EF4-FFF2-40B4-BE49-F238E27FC236}">
                <a16:creationId xmlns:a16="http://schemas.microsoft.com/office/drawing/2014/main" xmlns="" id="{67AD5E4F-FBA9-413B-A89C-C00B16C716A7}"/>
              </a:ext>
            </a:extLst>
          </p:cNvPr>
          <p:cNvPicPr>
            <a:picLocks noChangeAspect="1" noChangeArrowheads="1"/>
          </p:cNvPicPr>
          <p:nvPr/>
        </p:nvPicPr>
        <p:blipFill>
          <a:blip r:embed="rId2" cstate="print">
            <a:grayscl/>
          </a:blip>
          <a:srcRect/>
          <a:stretch>
            <a:fillRect/>
          </a:stretch>
        </p:blipFill>
        <p:spPr bwMode="auto">
          <a:xfrm>
            <a:off x="7487468" y="2556611"/>
            <a:ext cx="1377995" cy="1817477"/>
          </a:xfrm>
          <a:prstGeom prst="rect">
            <a:avLst/>
          </a:prstGeom>
          <a:noFill/>
          <a:ln w="9525">
            <a:noFill/>
            <a:miter lim="800000"/>
            <a:headEnd/>
            <a:tailEnd/>
          </a:ln>
          <a:effectLst/>
        </p:spPr>
      </p:pic>
      <p:pic>
        <p:nvPicPr>
          <p:cNvPr id="26" name="Picture 2" descr="http://4.bp.blogspot.com/-axiQd3HY7hY/TsYNYPl5V7I/AAAAAAAAADw/3UWHOEU-zqM/s400/Stressed+Officer.jpg">
            <a:extLst>
              <a:ext uri="{FF2B5EF4-FFF2-40B4-BE49-F238E27FC236}">
                <a16:creationId xmlns:a16="http://schemas.microsoft.com/office/drawing/2014/main" xmlns="" id="{663E2989-F065-4184-BB8D-85D76F0511AC}"/>
              </a:ext>
            </a:extLst>
          </p:cNvPr>
          <p:cNvPicPr>
            <a:picLocks noChangeAspect="1" noChangeArrowheads="1"/>
          </p:cNvPicPr>
          <p:nvPr/>
        </p:nvPicPr>
        <p:blipFill>
          <a:blip r:embed="rId3" cstate="print">
            <a:grayscl/>
          </a:blip>
          <a:srcRect/>
          <a:stretch>
            <a:fillRect/>
          </a:stretch>
        </p:blipFill>
        <p:spPr bwMode="auto">
          <a:xfrm>
            <a:off x="7487468" y="4372802"/>
            <a:ext cx="2024525" cy="1474108"/>
          </a:xfrm>
          <a:prstGeom prst="rect">
            <a:avLst/>
          </a:prstGeom>
          <a:noFill/>
        </p:spPr>
      </p:pic>
      <p:pic>
        <p:nvPicPr>
          <p:cNvPr id="27" name="Picture 26" descr="E:\Mom's Speech\USN Corpsman.jpg">
            <a:extLst>
              <a:ext uri="{FF2B5EF4-FFF2-40B4-BE49-F238E27FC236}">
                <a16:creationId xmlns:a16="http://schemas.microsoft.com/office/drawing/2014/main" xmlns="" id="{0D43E51D-996A-4959-99C0-ACFE5F6BC761}"/>
              </a:ext>
            </a:extLst>
          </p:cNvPr>
          <p:cNvPicPr>
            <a:picLocks noChangeAspect="1" noChangeArrowheads="1"/>
          </p:cNvPicPr>
          <p:nvPr/>
        </p:nvPicPr>
        <p:blipFill rotWithShape="1">
          <a:blip r:embed="rId4" cstate="print">
            <a:grayscl/>
          </a:blip>
          <a:srcRect l="13469"/>
          <a:stretch/>
        </p:blipFill>
        <p:spPr bwMode="auto">
          <a:xfrm>
            <a:off x="9511994" y="4372802"/>
            <a:ext cx="1777996" cy="1474108"/>
          </a:xfrm>
          <a:prstGeom prst="rect">
            <a:avLst/>
          </a:prstGeom>
          <a:noFill/>
          <a:ln w="88900" cap="sq" cmpd="thickThin">
            <a:noFill/>
            <a:miter lim="800000"/>
            <a:headEnd/>
            <a:tailEnd/>
          </a:ln>
          <a:effectLst>
            <a:innerShdw blurRad="76200">
              <a:srgbClr val="000000"/>
            </a:innerShdw>
          </a:effectLst>
        </p:spPr>
      </p:pic>
      <p:pic>
        <p:nvPicPr>
          <p:cNvPr id="28" name="Picture 4">
            <a:extLst>
              <a:ext uri="{FF2B5EF4-FFF2-40B4-BE49-F238E27FC236}">
                <a16:creationId xmlns:a16="http://schemas.microsoft.com/office/drawing/2014/main" xmlns="" id="{E071A335-9468-46C4-9672-7AE6EDFAAD2E}"/>
              </a:ext>
            </a:extLst>
          </p:cNvPr>
          <p:cNvPicPr>
            <a:picLocks noChangeAspect="1" noChangeArrowheads="1"/>
          </p:cNvPicPr>
          <p:nvPr/>
        </p:nvPicPr>
        <p:blipFill>
          <a:blip r:embed="rId5" cstate="print">
            <a:grayscl/>
          </a:blip>
          <a:srcRect/>
          <a:stretch>
            <a:fillRect/>
          </a:stretch>
        </p:blipFill>
        <p:spPr bwMode="auto">
          <a:xfrm>
            <a:off x="8865463" y="2556611"/>
            <a:ext cx="2424527" cy="1816191"/>
          </a:xfrm>
          <a:prstGeom prst="rect">
            <a:avLst/>
          </a:prstGeom>
          <a:noFill/>
          <a:ln w="9525">
            <a:noFill/>
            <a:miter lim="800000"/>
            <a:headEnd/>
            <a:tailEnd/>
          </a:ln>
          <a:effectLst/>
        </p:spPr>
      </p:pic>
    </p:spTree>
    <p:extLst>
      <p:ext uri="{BB962C8B-B14F-4D97-AF65-F5344CB8AC3E}">
        <p14:creationId xmlns:p14="http://schemas.microsoft.com/office/powerpoint/2010/main" val="392550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5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50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75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750" fill="hold"/>
                                        <p:tgtEl>
                                          <p:spTgt spid="7">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500"/>
                                  </p:stCondLst>
                                  <p:childTnLst>
                                    <p:set>
                                      <p:cBhvr>
                                        <p:cTn id="16" dur="1" fill="hold">
                                          <p:stCondLst>
                                            <p:cond delay="0"/>
                                          </p:stCondLst>
                                        </p:cTn>
                                        <p:tgtEl>
                                          <p:spTgt spid="7">
                                            <p:txEl>
                                              <p:pRg st="1" end="1"/>
                                            </p:txEl>
                                          </p:spTgt>
                                        </p:tgtEl>
                                        <p:attrNameLst>
                                          <p:attrName>style.visibility</p:attrName>
                                        </p:attrNameLst>
                                      </p:cBhvr>
                                      <p:to>
                                        <p:strVal val="visible"/>
                                      </p:to>
                                    </p:set>
                                    <p:anim calcmode="lin" valueType="num">
                                      <p:cBhvr additive="base">
                                        <p:cTn id="17" dur="75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8" dur="750" fill="hold"/>
                                        <p:tgtEl>
                                          <p:spTgt spid="7">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50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additive="base">
                                        <p:cTn id="21" dur="75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2" dur="750" fill="hold"/>
                                        <p:tgtEl>
                                          <p:spTgt spid="7">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50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75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7">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500"/>
                                  </p:stCondLst>
                                  <p:childTnLst>
                                    <p:set>
                                      <p:cBhvr>
                                        <p:cTn id="28" dur="1" fill="hold">
                                          <p:stCondLst>
                                            <p:cond delay="0"/>
                                          </p:stCondLst>
                                        </p:cTn>
                                        <p:tgtEl>
                                          <p:spTgt spid="7">
                                            <p:txEl>
                                              <p:pRg st="4" end="4"/>
                                            </p:txEl>
                                          </p:spTgt>
                                        </p:tgtEl>
                                        <p:attrNameLst>
                                          <p:attrName>style.visibility</p:attrName>
                                        </p:attrNameLst>
                                      </p:cBhvr>
                                      <p:to>
                                        <p:strVal val="visible"/>
                                      </p:to>
                                    </p:set>
                                    <p:anim calcmode="lin" valueType="num">
                                      <p:cBhvr additive="base">
                                        <p:cTn id="29" dur="75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0" dur="750" fill="hold"/>
                                        <p:tgtEl>
                                          <p:spTgt spid="7">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500"/>
                                  </p:stCondLst>
                                  <p:childTnLst>
                                    <p:set>
                                      <p:cBhvr>
                                        <p:cTn id="32" dur="1" fill="hold">
                                          <p:stCondLst>
                                            <p:cond delay="0"/>
                                          </p:stCondLst>
                                        </p:cTn>
                                        <p:tgtEl>
                                          <p:spTgt spid="7">
                                            <p:txEl>
                                              <p:pRg st="5" end="5"/>
                                            </p:txEl>
                                          </p:spTgt>
                                        </p:tgtEl>
                                        <p:attrNameLst>
                                          <p:attrName>style.visibility</p:attrName>
                                        </p:attrNameLst>
                                      </p:cBhvr>
                                      <p:to>
                                        <p:strVal val="visible"/>
                                      </p:to>
                                    </p:set>
                                    <p:anim calcmode="lin" valueType="num">
                                      <p:cBhvr additive="base">
                                        <p:cTn id="33" dur="75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4" dur="750" fill="hold"/>
                                        <p:tgtEl>
                                          <p:spTgt spid="7">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500"/>
                                  </p:stCondLst>
                                  <p:childTnLst>
                                    <p:set>
                                      <p:cBhvr>
                                        <p:cTn id="36" dur="1" fill="hold">
                                          <p:stCondLst>
                                            <p:cond delay="0"/>
                                          </p:stCondLst>
                                        </p:cTn>
                                        <p:tgtEl>
                                          <p:spTgt spid="7">
                                            <p:txEl>
                                              <p:pRg st="6" end="6"/>
                                            </p:txEl>
                                          </p:spTgt>
                                        </p:tgtEl>
                                        <p:attrNameLst>
                                          <p:attrName>style.visibility</p:attrName>
                                        </p:attrNameLst>
                                      </p:cBhvr>
                                      <p:to>
                                        <p:strVal val="visible"/>
                                      </p:to>
                                    </p:set>
                                    <p:anim calcmode="lin" valueType="num">
                                      <p:cBhvr additive="base">
                                        <p:cTn id="37" dur="75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8" dur="750" fill="hold"/>
                                        <p:tgtEl>
                                          <p:spTgt spid="7">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500"/>
                                  </p:stCondLst>
                                  <p:childTnLst>
                                    <p:set>
                                      <p:cBhvr>
                                        <p:cTn id="40" dur="1" fill="hold">
                                          <p:stCondLst>
                                            <p:cond delay="0"/>
                                          </p:stCondLst>
                                        </p:cTn>
                                        <p:tgtEl>
                                          <p:spTgt spid="7">
                                            <p:txEl>
                                              <p:pRg st="7" end="7"/>
                                            </p:txEl>
                                          </p:spTgt>
                                        </p:tgtEl>
                                        <p:attrNameLst>
                                          <p:attrName>style.visibility</p:attrName>
                                        </p:attrNameLst>
                                      </p:cBhvr>
                                      <p:to>
                                        <p:strVal val="visible"/>
                                      </p:to>
                                    </p:set>
                                    <p:anim calcmode="lin" valueType="num">
                                      <p:cBhvr additive="base">
                                        <p:cTn id="41" dur="75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42" dur="750" fill="hold"/>
                                        <p:tgtEl>
                                          <p:spTgt spid="7">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500"/>
                                  </p:stCondLst>
                                  <p:childTnLst>
                                    <p:set>
                                      <p:cBhvr>
                                        <p:cTn id="44" dur="1" fill="hold">
                                          <p:stCondLst>
                                            <p:cond delay="0"/>
                                          </p:stCondLst>
                                        </p:cTn>
                                        <p:tgtEl>
                                          <p:spTgt spid="7">
                                            <p:txEl>
                                              <p:pRg st="8" end="8"/>
                                            </p:txEl>
                                          </p:spTgt>
                                        </p:tgtEl>
                                        <p:attrNameLst>
                                          <p:attrName>style.visibility</p:attrName>
                                        </p:attrNameLst>
                                      </p:cBhvr>
                                      <p:to>
                                        <p:strVal val="visible"/>
                                      </p:to>
                                    </p:set>
                                    <p:anim calcmode="lin" valueType="num">
                                      <p:cBhvr additive="base">
                                        <p:cTn id="45" dur="75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6" dur="750" fill="hold"/>
                                        <p:tgtEl>
                                          <p:spTgt spid="7">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500"/>
                                  </p:stCondLst>
                                  <p:childTnLst>
                                    <p:set>
                                      <p:cBhvr>
                                        <p:cTn id="48" dur="1" fill="hold">
                                          <p:stCondLst>
                                            <p:cond delay="0"/>
                                          </p:stCondLst>
                                        </p:cTn>
                                        <p:tgtEl>
                                          <p:spTgt spid="7">
                                            <p:txEl>
                                              <p:pRg st="9" end="9"/>
                                            </p:txEl>
                                          </p:spTgt>
                                        </p:tgtEl>
                                        <p:attrNameLst>
                                          <p:attrName>style.visibility</p:attrName>
                                        </p:attrNameLst>
                                      </p:cBhvr>
                                      <p:to>
                                        <p:strVal val="visible"/>
                                      </p:to>
                                    </p:set>
                                    <p:anim calcmode="lin" valueType="num">
                                      <p:cBhvr additive="base">
                                        <p:cTn id="49" dur="75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50" dur="750" fill="hold"/>
                                        <p:tgtEl>
                                          <p:spTgt spid="7">
                                            <p:txEl>
                                              <p:pRg st="9" end="9"/>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500"/>
                                  </p:stCondLst>
                                  <p:childTnLst>
                                    <p:set>
                                      <p:cBhvr>
                                        <p:cTn id="52" dur="1" fill="hold">
                                          <p:stCondLst>
                                            <p:cond delay="0"/>
                                          </p:stCondLst>
                                        </p:cTn>
                                        <p:tgtEl>
                                          <p:spTgt spid="7">
                                            <p:txEl>
                                              <p:pRg st="10" end="10"/>
                                            </p:txEl>
                                          </p:spTgt>
                                        </p:tgtEl>
                                        <p:attrNameLst>
                                          <p:attrName>style.visibility</p:attrName>
                                        </p:attrNameLst>
                                      </p:cBhvr>
                                      <p:to>
                                        <p:strVal val="visible"/>
                                      </p:to>
                                    </p:set>
                                    <p:anim calcmode="lin" valueType="num">
                                      <p:cBhvr additive="base">
                                        <p:cTn id="53" dur="75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54" dur="750" fill="hold"/>
                                        <p:tgtEl>
                                          <p:spTgt spid="7">
                                            <p:txEl>
                                              <p:pRg st="10" end="1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500"/>
                                  </p:stCondLst>
                                  <p:childTnLst>
                                    <p:set>
                                      <p:cBhvr>
                                        <p:cTn id="56" dur="1" fill="hold">
                                          <p:stCondLst>
                                            <p:cond delay="0"/>
                                          </p:stCondLst>
                                        </p:cTn>
                                        <p:tgtEl>
                                          <p:spTgt spid="7">
                                            <p:txEl>
                                              <p:pRg st="11" end="11"/>
                                            </p:txEl>
                                          </p:spTgt>
                                        </p:tgtEl>
                                        <p:attrNameLst>
                                          <p:attrName>style.visibility</p:attrName>
                                        </p:attrNameLst>
                                      </p:cBhvr>
                                      <p:to>
                                        <p:strVal val="visible"/>
                                      </p:to>
                                    </p:set>
                                    <p:anim calcmode="lin" valueType="num">
                                      <p:cBhvr additive="base">
                                        <p:cTn id="57" dur="75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58" dur="750" fill="hold"/>
                                        <p:tgtEl>
                                          <p:spTgt spid="7">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and white photo of a person&#10;&#10;Description generated with high confidence">
            <a:extLst>
              <a:ext uri="{FF2B5EF4-FFF2-40B4-BE49-F238E27FC236}">
                <a16:creationId xmlns:a16="http://schemas.microsoft.com/office/drawing/2014/main" xmlns="" id="{8AFD0BC4-638B-4533-8CCB-922C198643F9}"/>
              </a:ext>
            </a:extLst>
          </p:cNvPr>
          <p:cNvPicPr>
            <a:picLocks noChangeAspect="1"/>
          </p:cNvPicPr>
          <p:nvPr/>
        </p:nvPicPr>
        <p:blipFill rotWithShape="1">
          <a:blip r:embed="rId2">
            <a:extLst>
              <a:ext uri="{28A0092B-C50C-407E-A947-70E740481C1C}">
                <a14:useLocalDpi xmlns:a14="http://schemas.microsoft.com/office/drawing/2010/main" val="0"/>
              </a:ext>
            </a:extLst>
          </a:blip>
          <a:srcRect l="30001" r="-4" b="-4"/>
          <a:stretch/>
        </p:blipFill>
        <p:spPr>
          <a:xfrm>
            <a:off x="3559121" y="2661260"/>
            <a:ext cx="2788920" cy="278892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3" name="Picture 2">
            <a:extLst>
              <a:ext uri="{FF2B5EF4-FFF2-40B4-BE49-F238E27FC236}">
                <a16:creationId xmlns:a16="http://schemas.microsoft.com/office/drawing/2014/main" xmlns="" id="{B6084B41-4A4C-4B3E-A52B-371DC2DF0D4D}"/>
              </a:ext>
            </a:extLst>
          </p:cNvPr>
          <p:cNvPicPr>
            <a:picLocks noChangeAspect="1"/>
          </p:cNvPicPr>
          <p:nvPr/>
        </p:nvPicPr>
        <p:blipFill rotWithShape="1">
          <a:blip r:embed="rId3">
            <a:extLst>
              <a:ext uri="{28A0092B-C50C-407E-A947-70E740481C1C}">
                <a14:useLocalDpi xmlns:a14="http://schemas.microsoft.com/office/drawing/2010/main" val="0"/>
              </a:ext>
            </a:extLst>
          </a:blip>
          <a:srcRect l="21714" r="5" b="5"/>
          <a:stretch/>
        </p:blipFill>
        <p:spPr>
          <a:xfrm>
            <a:off x="28" y="13"/>
            <a:ext cx="3967945" cy="3383267"/>
          </a:xfrm>
          <a:custGeom>
            <a:avLst/>
            <a:gdLst>
              <a:gd name="connsiteX0" fmla="*/ 0 w 3967973"/>
              <a:gd name="connsiteY0" fmla="*/ 0 h 3383280"/>
              <a:gd name="connsiteX1" fmla="*/ 3605273 w 3967973"/>
              <a:gd name="connsiteY1" fmla="*/ 0 h 3383280"/>
              <a:gd name="connsiteX2" fmla="*/ 3704836 w 3967973"/>
              <a:gd name="connsiteY2" fmla="*/ 163887 h 3383280"/>
              <a:gd name="connsiteX3" fmla="*/ 3967973 w 3967973"/>
              <a:gd name="connsiteY3" fmla="*/ 1203093 h 3383280"/>
              <a:gd name="connsiteX4" fmla="*/ 1787786 w 3967973"/>
              <a:gd name="connsiteY4" fmla="*/ 3383280 h 3383280"/>
              <a:gd name="connsiteX5" fmla="*/ 105448 w 3967973"/>
              <a:gd name="connsiteY5" fmla="*/ 2589894 h 3383280"/>
              <a:gd name="connsiteX6" fmla="*/ 0 w 3967973"/>
              <a:gd name="connsiteY6" fmla="*/ 2448881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6" name="Picture 5" descr="A group of people sitting in a room&#10;&#10;Description generated with very high confidence">
            <a:extLst>
              <a:ext uri="{FF2B5EF4-FFF2-40B4-BE49-F238E27FC236}">
                <a16:creationId xmlns:a16="http://schemas.microsoft.com/office/drawing/2014/main" xmlns="" id="{6144C2D5-8F6D-436A-85E9-13525ABFD992}"/>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Lst>
          </a:blip>
          <a:srcRect r="3" b="4260"/>
          <a:stretch/>
        </p:blipFill>
        <p:spPr>
          <a:xfrm>
            <a:off x="4824" y="4007261"/>
            <a:ext cx="3155072" cy="2850748"/>
          </a:xfrm>
          <a:custGeom>
            <a:avLst/>
            <a:gdLst>
              <a:gd name="connsiteX0" fmla="*/ 1358746 w 3155071"/>
              <a:gd name="connsiteY0" fmla="*/ 0 h 2850749"/>
              <a:gd name="connsiteX1" fmla="*/ 3155071 w 3155071"/>
              <a:gd name="connsiteY1" fmla="*/ 1796325 h 2850749"/>
              <a:gd name="connsiteX2" fmla="*/ 2848287 w 3155071"/>
              <a:gd name="connsiteY2" fmla="*/ 2800668 h 2850749"/>
              <a:gd name="connsiteX3" fmla="*/ 2810837 w 3155071"/>
              <a:gd name="connsiteY3" fmla="*/ 2850749 h 2850749"/>
              <a:gd name="connsiteX4" fmla="*/ 0 w 3155071"/>
              <a:gd name="connsiteY4" fmla="*/ 2850749 h 2850749"/>
              <a:gd name="connsiteX5" fmla="*/ 0 w 3155071"/>
              <a:gd name="connsiteY5" fmla="*/ 623564 h 2850749"/>
              <a:gd name="connsiteX6" fmla="*/ 88552 w 3155071"/>
              <a:gd name="connsiteY6" fmla="*/ 526132 h 2850749"/>
              <a:gd name="connsiteX7" fmla="*/ 1358746 w 3155071"/>
              <a:gd name="connsiteY7" fmla="*/ 0 h 285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4" name="Title 3">
            <a:extLst>
              <a:ext uri="{FF2B5EF4-FFF2-40B4-BE49-F238E27FC236}">
                <a16:creationId xmlns:a16="http://schemas.microsoft.com/office/drawing/2014/main" xmlns="" id="{B5A7436F-B4E8-4A29-8B16-367210D19009}"/>
              </a:ext>
            </a:extLst>
          </p:cNvPr>
          <p:cNvSpPr>
            <a:spLocks noGrp="1"/>
          </p:cNvSpPr>
          <p:nvPr>
            <p:ph type="title"/>
          </p:nvPr>
        </p:nvSpPr>
        <p:spPr>
          <a:xfrm>
            <a:off x="3242821" y="745038"/>
            <a:ext cx="7884001" cy="1325564"/>
          </a:xfrm>
        </p:spPr>
        <p:txBody>
          <a:bodyPr>
            <a:noAutofit/>
          </a:bodyPr>
          <a:lstStyle/>
          <a:p>
            <a:pPr algn="ctr">
              <a:lnSpc>
                <a:spcPct val="90000"/>
              </a:lnSpc>
            </a:pPr>
            <a:r>
              <a:rPr lang="en-US" sz="3200" b="1" dirty="0">
                <a:solidFill>
                  <a:schemeClr val="bg1"/>
                </a:solidFill>
              </a:rPr>
              <a:t>UNIQUE ELEMENTS NURSE 1</a:t>
            </a:r>
            <a:r>
              <a:rPr lang="en-US" sz="3200" b="1" baseline="30000" dirty="0">
                <a:solidFill>
                  <a:schemeClr val="bg1"/>
                </a:solidFill>
              </a:rPr>
              <a:t>ST</a:t>
            </a:r>
            <a:r>
              <a:rPr lang="en-US" sz="3200" b="1" dirty="0">
                <a:solidFill>
                  <a:schemeClr val="bg1"/>
                </a:solidFill>
              </a:rPr>
              <a:t> RESPONDER DISTRESS </a:t>
            </a:r>
          </a:p>
        </p:txBody>
      </p:sp>
      <p:sp>
        <p:nvSpPr>
          <p:cNvPr id="7" name="Content Placeholder 6">
            <a:extLst>
              <a:ext uri="{FF2B5EF4-FFF2-40B4-BE49-F238E27FC236}">
                <a16:creationId xmlns:a16="http://schemas.microsoft.com/office/drawing/2014/main" xmlns="" id="{3C31AA3B-92F7-44AB-8A4F-FD0612697D3B}"/>
              </a:ext>
            </a:extLst>
          </p:cNvPr>
          <p:cNvSpPr>
            <a:spLocks noGrp="1"/>
          </p:cNvSpPr>
          <p:nvPr>
            <p:ph idx="1"/>
          </p:nvPr>
        </p:nvSpPr>
        <p:spPr>
          <a:xfrm>
            <a:off x="6415371" y="2794636"/>
            <a:ext cx="5771805" cy="4063364"/>
          </a:xfrm>
        </p:spPr>
        <p:txBody>
          <a:bodyPr anchor="t">
            <a:noAutofit/>
          </a:bodyPr>
          <a:lstStyle/>
          <a:p>
            <a:r>
              <a:rPr lang="en-US" sz="2667" b="1" dirty="0">
                <a:solidFill>
                  <a:schemeClr val="tx1">
                    <a:lumMod val="65000"/>
                    <a:lumOff val="35000"/>
                  </a:schemeClr>
                </a:solidFill>
              </a:rPr>
              <a:t>Cannot leave the tragic scene</a:t>
            </a:r>
          </a:p>
          <a:p>
            <a:r>
              <a:rPr lang="en-US" sz="2667" b="1" dirty="0">
                <a:solidFill>
                  <a:schemeClr val="tx1">
                    <a:lumMod val="65000"/>
                    <a:lumOff val="35000"/>
                  </a:schemeClr>
                </a:solidFill>
              </a:rPr>
              <a:t>Need to return to the disaster</a:t>
            </a:r>
          </a:p>
          <a:p>
            <a:r>
              <a:rPr lang="en-US" sz="2667" b="1" dirty="0">
                <a:solidFill>
                  <a:schemeClr val="tx1">
                    <a:lumMod val="65000"/>
                    <a:lumOff val="35000"/>
                  </a:schemeClr>
                </a:solidFill>
              </a:rPr>
              <a:t>Multiple catastrophes occurring concurrently in caseload</a:t>
            </a:r>
          </a:p>
          <a:p>
            <a:r>
              <a:rPr lang="en-US" sz="2667" b="1" dirty="0">
                <a:solidFill>
                  <a:schemeClr val="tx1">
                    <a:lumMod val="65000"/>
                    <a:lumOff val="35000"/>
                  </a:schemeClr>
                </a:solidFill>
              </a:rPr>
              <a:t>No preparatory guidance</a:t>
            </a:r>
          </a:p>
          <a:p>
            <a:r>
              <a:rPr lang="en-US" sz="2667" b="1" dirty="0">
                <a:solidFill>
                  <a:schemeClr val="tx1">
                    <a:lumMod val="65000"/>
                    <a:lumOff val="35000"/>
                  </a:schemeClr>
                </a:solidFill>
              </a:rPr>
              <a:t>No antidotes</a:t>
            </a:r>
            <a:endParaRPr lang="en-US" sz="2667" dirty="0">
              <a:solidFill>
                <a:schemeClr val="tx1">
                  <a:lumMod val="65000"/>
                  <a:lumOff val="35000"/>
                </a:schemeClr>
              </a:solidFill>
            </a:endParaRPr>
          </a:p>
          <a:p>
            <a:r>
              <a:rPr lang="en-US" sz="2667" b="1" dirty="0">
                <a:solidFill>
                  <a:schemeClr val="tx1">
                    <a:lumMod val="65000"/>
                    <a:lumOff val="35000"/>
                  </a:schemeClr>
                </a:solidFill>
              </a:rPr>
              <a:t>Relationship established</a:t>
            </a:r>
          </a:p>
        </p:txBody>
      </p:sp>
    </p:spTree>
    <p:extLst>
      <p:ext uri="{BB962C8B-B14F-4D97-AF65-F5344CB8AC3E}">
        <p14:creationId xmlns:p14="http://schemas.microsoft.com/office/powerpoint/2010/main" val="122686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25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25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25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25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25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250"/>
                                  </p:stCondLst>
                                  <p:childTnLst>
                                    <p:set>
                                      <p:cBhvr>
                                        <p:cTn id="41" dur="1" fill="hold">
                                          <p:stCondLst>
                                            <p:cond delay="0"/>
                                          </p:stCondLst>
                                        </p:cTn>
                                        <p:tgtEl>
                                          <p:spTgt spid="7">
                                            <p:txEl>
                                              <p:pRg st="5" end="5"/>
                                            </p:txEl>
                                          </p:spTgt>
                                        </p:tgtEl>
                                        <p:attrNameLst>
                                          <p:attrName>style.visibility</p:attrName>
                                        </p:attrNameLst>
                                      </p:cBhvr>
                                      <p:to>
                                        <p:strVal val="visible"/>
                                      </p:to>
                                    </p:set>
                                    <p:animEffect transition="in" filter="fade">
                                      <p:cBhvr>
                                        <p:cTn id="42" dur="1000"/>
                                        <p:tgtEl>
                                          <p:spTgt spid="7">
                                            <p:txEl>
                                              <p:pRg st="5" end="5"/>
                                            </p:txEl>
                                          </p:spTgt>
                                        </p:tgtEl>
                                      </p:cBhvr>
                                    </p:animEffect>
                                    <p:anim calcmode="lin" valueType="num">
                                      <p:cBhvr>
                                        <p:cTn id="43"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 name="Group 9">
            <a:extLst>
              <a:ext uri="{FF2B5EF4-FFF2-40B4-BE49-F238E27FC236}">
                <a16:creationId xmlns:a16="http://schemas.microsoft.com/office/drawing/2014/main" xmlns="" id="{EB74DFC1-616C-4C17-9F2D-58D4BA09EDD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xmlns="" id="{89EA2611-DCBA-4E97-A2B2-9A466E76BDA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xmlns="" id="{7146BED8-BAE9-42C5-A3DD-7B946445DB8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xmlns="" id="{15765FE8-B62F-41E4-A73C-74C91A8FD94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Rectangle 13">
              <a:extLst>
                <a:ext uri="{FF2B5EF4-FFF2-40B4-BE49-F238E27FC236}">
                  <a16:creationId xmlns:a16="http://schemas.microsoft.com/office/drawing/2014/main" xmlns="" id="{71181661-50B9-45DE-8D3B-E2B5908C0D4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xmlns="" id="{9EABC0FF-D2D8-4824-A912-036C4B97278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rot="16200000">
              <a:off x="446565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a:extLst>
                <a:ext uri="{FF2B5EF4-FFF2-40B4-BE49-F238E27FC236}">
                  <a16:creationId xmlns:a16="http://schemas.microsoft.com/office/drawing/2014/main" xmlns="" id="{B9797D36-DE1E-47CD-881A-6C1F5828261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a:extLst>
                <a:ext uri="{FF2B5EF4-FFF2-40B4-BE49-F238E27FC236}">
                  <a16:creationId xmlns:a16="http://schemas.microsoft.com/office/drawing/2014/main" xmlns="" id="{BBC615D1-6E12-40EF-915B-316CFDB550D5}"/>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pic>
        <p:nvPicPr>
          <p:cNvPr id="5" name="Picture 4">
            <a:extLst>
              <a:ext uri="{FF2B5EF4-FFF2-40B4-BE49-F238E27FC236}">
                <a16:creationId xmlns:a16="http://schemas.microsoft.com/office/drawing/2014/main" xmlns="" id="{EF68EF48-F353-4D46-8142-B05012910781}"/>
              </a:ext>
            </a:extLst>
          </p:cNvPr>
          <p:cNvPicPr>
            <a:picLocks noChangeAspect="1"/>
          </p:cNvPicPr>
          <p:nvPr/>
        </p:nvPicPr>
        <p:blipFill rotWithShape="1">
          <a:blip r:embed="rId3"/>
          <a:srcRect l="25856" r="18750" b="1"/>
          <a:stretch/>
        </p:blipFill>
        <p:spPr>
          <a:xfrm>
            <a:off x="7418226" y="645106"/>
            <a:ext cx="4125317" cy="5585369"/>
          </a:xfrm>
          <a:prstGeom prst="rect">
            <a:avLst/>
          </a:prstGeom>
        </p:spPr>
      </p:pic>
      <p:sp>
        <p:nvSpPr>
          <p:cNvPr id="19" name="Rectangle 18">
            <a:extLst>
              <a:ext uri="{FF2B5EF4-FFF2-40B4-BE49-F238E27FC236}">
                <a16:creationId xmlns:a16="http://schemas.microsoft.com/office/drawing/2014/main" xmlns="" id="{4A2FAF1F-F462-46AF-A9E6-CC93C4E2C35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xmlns="" id="{5AC7A569-0081-4FCD-9112-7948B5F88A5B}"/>
              </a:ext>
            </a:extLst>
          </p:cNvPr>
          <p:cNvSpPr>
            <a:spLocks noGrp="1"/>
          </p:cNvSpPr>
          <p:nvPr>
            <p:ph type="title"/>
          </p:nvPr>
        </p:nvSpPr>
        <p:spPr>
          <a:xfrm>
            <a:off x="639098" y="629265"/>
            <a:ext cx="6072776" cy="1622322"/>
          </a:xfrm>
        </p:spPr>
        <p:txBody>
          <a:bodyPr>
            <a:normAutofit/>
          </a:bodyPr>
          <a:lstStyle/>
          <a:p>
            <a:pPr>
              <a:defRPr/>
            </a:pPr>
            <a:r>
              <a:rPr lang="en-US" sz="3200" b="1" cap="all" dirty="0">
                <a:solidFill>
                  <a:schemeClr val="accent2">
                    <a:lumMod val="20000"/>
                    <a:lumOff val="80000"/>
                  </a:schemeClr>
                </a:solidFill>
                <a:effectLst>
                  <a:outerShdw blurRad="38100" dist="38100" dir="2700000" algn="tl">
                    <a:srgbClr val="000000">
                      <a:alpha val="43137"/>
                    </a:srgbClr>
                  </a:outerShdw>
                </a:effectLst>
              </a:rPr>
              <a:t>Critical Role of Nursing</a:t>
            </a:r>
          </a:p>
        </p:txBody>
      </p:sp>
      <p:sp>
        <p:nvSpPr>
          <p:cNvPr id="3" name="Content Placeholder 2">
            <a:extLst>
              <a:ext uri="{FF2B5EF4-FFF2-40B4-BE49-F238E27FC236}">
                <a16:creationId xmlns:a16="http://schemas.microsoft.com/office/drawing/2014/main" xmlns="" id="{11C2754F-6865-406C-96EC-A08CBC8D9FA4}"/>
              </a:ext>
            </a:extLst>
          </p:cNvPr>
          <p:cNvSpPr>
            <a:spLocks noGrp="1"/>
          </p:cNvSpPr>
          <p:nvPr>
            <p:ph idx="1"/>
          </p:nvPr>
        </p:nvSpPr>
        <p:spPr>
          <a:xfrm>
            <a:off x="648622" y="1904385"/>
            <a:ext cx="6209377" cy="3811740"/>
          </a:xfrm>
        </p:spPr>
        <p:txBody>
          <a:bodyPr anchor="ctr">
            <a:normAutofit/>
          </a:bodyPr>
          <a:lstStyle/>
          <a:p>
            <a:pPr>
              <a:lnSpc>
                <a:spcPct val="90000"/>
              </a:lnSpc>
              <a:defRPr/>
            </a:pPr>
            <a:r>
              <a:rPr lang="en-US" b="1" dirty="0">
                <a:solidFill>
                  <a:schemeClr val="bg1"/>
                </a:solidFill>
              </a:rPr>
              <a:t>Nurses are the constant in the acute care experience they have:</a:t>
            </a:r>
          </a:p>
          <a:p>
            <a:pPr lvl="1">
              <a:lnSpc>
                <a:spcPct val="90000"/>
              </a:lnSpc>
              <a:defRPr/>
            </a:pPr>
            <a:r>
              <a:rPr lang="en-US" dirty="0">
                <a:solidFill>
                  <a:schemeClr val="bg1"/>
                </a:solidFill>
              </a:rPr>
              <a:t>Intense, protracted interactions with both the patient and family</a:t>
            </a:r>
          </a:p>
          <a:p>
            <a:pPr lvl="1">
              <a:lnSpc>
                <a:spcPct val="90000"/>
              </a:lnSpc>
              <a:defRPr/>
            </a:pPr>
            <a:r>
              <a:rPr lang="en-US" dirty="0">
                <a:solidFill>
                  <a:schemeClr val="bg1"/>
                </a:solidFill>
              </a:rPr>
              <a:t>Develop close relationships</a:t>
            </a:r>
          </a:p>
          <a:p>
            <a:pPr lvl="1">
              <a:lnSpc>
                <a:spcPct val="90000"/>
              </a:lnSpc>
              <a:defRPr/>
            </a:pPr>
            <a:r>
              <a:rPr lang="en-US" dirty="0">
                <a:solidFill>
                  <a:schemeClr val="bg1"/>
                </a:solidFill>
              </a:rPr>
              <a:t>Frequently have discussions about concerns, wishes and have clarified misperceptions</a:t>
            </a:r>
          </a:p>
          <a:p>
            <a:pPr>
              <a:lnSpc>
                <a:spcPct val="90000"/>
              </a:lnSpc>
              <a:defRPr/>
            </a:pPr>
            <a:r>
              <a:rPr lang="en-US" b="1" dirty="0">
                <a:solidFill>
                  <a:schemeClr val="bg1"/>
                </a:solidFill>
              </a:rPr>
              <a:t>Know the dynamics of the patient’s symptom distress</a:t>
            </a:r>
          </a:p>
          <a:p>
            <a:pPr>
              <a:lnSpc>
                <a:spcPct val="90000"/>
              </a:lnSpc>
              <a:defRPr/>
            </a:pPr>
            <a:r>
              <a:rPr lang="en-US" b="1" dirty="0">
                <a:solidFill>
                  <a:schemeClr val="bg1"/>
                </a:solidFill>
              </a:rPr>
              <a:t>Seen and heard multiple interactions with providers</a:t>
            </a:r>
          </a:p>
          <a:p>
            <a:pPr>
              <a:lnSpc>
                <a:spcPct val="90000"/>
              </a:lnSpc>
              <a:defRPr/>
            </a:pPr>
            <a:r>
              <a:rPr lang="en-US" b="1" dirty="0">
                <a:solidFill>
                  <a:schemeClr val="bg1"/>
                </a:solidFill>
              </a:rPr>
              <a:t>Perceive their role as patient family advocate</a:t>
            </a:r>
          </a:p>
        </p:txBody>
      </p:sp>
    </p:spTree>
    <p:extLst>
      <p:ext uri="{BB962C8B-B14F-4D97-AF65-F5344CB8AC3E}">
        <p14:creationId xmlns:p14="http://schemas.microsoft.com/office/powerpoint/2010/main" val="21085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2668F1A4-6DBB-4F0B-A679-6EE5483638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5">
            <a:extLst>
              <a:ext uri="{FF2B5EF4-FFF2-40B4-BE49-F238E27FC236}">
                <a16:creationId xmlns:a16="http://schemas.microsoft.com/office/drawing/2014/main" xmlns="" id="{B8DBF1C0-B8F1-4AAC-8704-256BA0E9D6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4" name="Picture 3" descr="A person standing in a room&#10;&#10;Description generated with high confidence">
            <a:extLst>
              <a:ext uri="{FF2B5EF4-FFF2-40B4-BE49-F238E27FC236}">
                <a16:creationId xmlns:a16="http://schemas.microsoft.com/office/drawing/2014/main" xmlns="" id="{173A9D34-E629-4D99-985A-A717A5DF2DF3}"/>
              </a:ext>
            </a:extLst>
          </p:cNvPr>
          <p:cNvPicPr>
            <a:picLocks noChangeAspect="1"/>
          </p:cNvPicPr>
          <p:nvPr/>
        </p:nvPicPr>
        <p:blipFill rotWithShape="1">
          <a:blip r:embed="rId2">
            <a:alphaModFix amt="35000"/>
            <a:extLst/>
          </a:blip>
          <a:srcRect t="6560" r="-1" b="-1"/>
          <a:stretch/>
        </p:blipFill>
        <p:spPr>
          <a:xfrm>
            <a:off x="455083" y="455083"/>
            <a:ext cx="11243734" cy="5909733"/>
          </a:xfrm>
          <a:prstGeom prst="rect">
            <a:avLst/>
          </a:prstGeom>
        </p:spPr>
      </p:pic>
      <p:sp>
        <p:nvSpPr>
          <p:cNvPr id="13" name="Rectangle 12">
            <a:extLst>
              <a:ext uri="{FF2B5EF4-FFF2-40B4-BE49-F238E27FC236}">
                <a16:creationId xmlns:a16="http://schemas.microsoft.com/office/drawing/2014/main" xmlns="" id="{B70F7E59-C971-4F55-8E3A-1E583B65FC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xmlns="" id="{3D77EBDA-1CDE-4163-ADC3-D6C4EAB2CA8F}"/>
              </a:ext>
            </a:extLst>
          </p:cNvPr>
          <p:cNvSpPr>
            <a:spLocks noGrp="1"/>
          </p:cNvSpPr>
          <p:nvPr>
            <p:ph type="ctrTitle"/>
          </p:nvPr>
        </p:nvSpPr>
        <p:spPr>
          <a:xfrm>
            <a:off x="4961846" y="3713930"/>
            <a:ext cx="6617446" cy="2677648"/>
          </a:xfrm>
        </p:spPr>
        <p:txBody>
          <a:bodyPr anchor="t">
            <a:normAutofit/>
          </a:bodyPr>
          <a:lstStyle/>
          <a:p>
            <a:pPr marL="457200" indent="-457200">
              <a:buFont typeface="Arial" panose="020B0604020202020204" pitchFamily="34" charset="0"/>
              <a:buChar char="•"/>
            </a:pPr>
            <a:r>
              <a:rPr lang="en-US" sz="2800" b="1" dirty="0">
                <a:solidFill>
                  <a:schemeClr val="accent2">
                    <a:lumMod val="20000"/>
                    <a:lumOff val="80000"/>
                  </a:schemeClr>
                </a:solidFill>
              </a:rPr>
              <a:t>Competing Demands:</a:t>
            </a:r>
            <a:r>
              <a:rPr lang="en-US" sz="2800" b="1" dirty="0">
                <a:solidFill>
                  <a:srgbClr val="FFFFFF"/>
                </a:solidFill>
              </a:rPr>
              <a:t/>
            </a:r>
            <a:br>
              <a:rPr lang="en-US" sz="2800" b="1" dirty="0">
                <a:solidFill>
                  <a:srgbClr val="FFFFFF"/>
                </a:solidFill>
              </a:rPr>
            </a:br>
            <a:r>
              <a:rPr lang="en-US" sz="2400" dirty="0">
                <a:solidFill>
                  <a:srgbClr val="FFFFFF"/>
                </a:solidFill>
              </a:rPr>
              <a:t>Save  lives with technology, drugs, astute monitoring</a:t>
            </a:r>
            <a:br>
              <a:rPr lang="en-US" sz="2400" dirty="0">
                <a:solidFill>
                  <a:srgbClr val="FFFFFF"/>
                </a:solidFill>
              </a:rPr>
            </a:br>
            <a:r>
              <a:rPr lang="en-US" sz="2400" dirty="0">
                <a:solidFill>
                  <a:srgbClr val="FFFFFF"/>
                </a:solidFill>
              </a:rPr>
              <a:t/>
            </a:r>
            <a:br>
              <a:rPr lang="en-US" sz="2400" dirty="0">
                <a:solidFill>
                  <a:srgbClr val="FFFFFF"/>
                </a:solidFill>
              </a:rPr>
            </a:br>
            <a:r>
              <a:rPr lang="en-US" sz="2400" dirty="0">
                <a:solidFill>
                  <a:srgbClr val="FFFFFF"/>
                </a:solidFill>
              </a:rPr>
              <a:t>Experience death frequently, perceived as ‘failure’; society denial pervasive</a:t>
            </a:r>
            <a:endParaRPr lang="en-US" sz="2400" b="1" dirty="0">
              <a:solidFill>
                <a:srgbClr val="FFFFFF"/>
              </a:solidFill>
            </a:endParaRPr>
          </a:p>
        </p:txBody>
      </p:sp>
      <p:sp>
        <p:nvSpPr>
          <p:cNvPr id="3" name="Subtitle 2">
            <a:extLst>
              <a:ext uri="{FF2B5EF4-FFF2-40B4-BE49-F238E27FC236}">
                <a16:creationId xmlns:a16="http://schemas.microsoft.com/office/drawing/2014/main" xmlns="" id="{DF153996-2018-40BC-9C57-ADA352531D72}"/>
              </a:ext>
            </a:extLst>
          </p:cNvPr>
          <p:cNvSpPr>
            <a:spLocks noGrp="1"/>
          </p:cNvSpPr>
          <p:nvPr>
            <p:ph type="subTitle" idx="1"/>
          </p:nvPr>
        </p:nvSpPr>
        <p:spPr>
          <a:xfrm>
            <a:off x="619610" y="677353"/>
            <a:ext cx="8827245" cy="861420"/>
          </a:xfrm>
        </p:spPr>
        <p:txBody>
          <a:bodyPr>
            <a:normAutofit/>
          </a:bodyPr>
          <a:lstStyle/>
          <a:p>
            <a:r>
              <a:rPr lang="en-US" sz="4000" b="1" dirty="0">
                <a:solidFill>
                  <a:schemeClr val="accent1">
                    <a:lumMod val="40000"/>
                    <a:lumOff val="60000"/>
                  </a:schemeClr>
                </a:solidFill>
                <a:effectLst>
                  <a:outerShdw blurRad="38100" dist="38100" dir="2700000" algn="tl">
                    <a:srgbClr val="000000">
                      <a:alpha val="43137"/>
                    </a:srgbClr>
                  </a:outerShdw>
                </a:effectLst>
              </a:rPr>
              <a:t>The ICU nurses Dilemma</a:t>
            </a:r>
            <a:endParaRPr lang="en-US" sz="4000" dirty="0">
              <a:solidFill>
                <a:schemeClr val="accent1">
                  <a:lumMod val="40000"/>
                  <a:lumOff val="6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60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6503EB0F-2257-4A3E-A73B-E1DE769B459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xmlns="" id="{77012B2A-0D78-433A-8C68-8889D3DCDDA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5">
              <a:extLst>
                <a:ext uri="{FF2B5EF4-FFF2-40B4-BE49-F238E27FC236}">
                  <a16:creationId xmlns:a16="http://schemas.microsoft.com/office/drawing/2014/main" xmlns="" id="{119D0202-ED3F-47CC-90E9-4E963BCDAB9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Rectangle 12">
            <a:extLst>
              <a:ext uri="{FF2B5EF4-FFF2-40B4-BE49-F238E27FC236}">
                <a16:creationId xmlns:a16="http://schemas.microsoft.com/office/drawing/2014/main" xmlns="" id="{670D6F2B-93AF-47D6-9378-5E54BE0AC6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pSp>
        <p:nvGrpSpPr>
          <p:cNvPr id="15" name="Group 14">
            <a:extLst>
              <a:ext uri="{FF2B5EF4-FFF2-40B4-BE49-F238E27FC236}">
                <a16:creationId xmlns:a16="http://schemas.microsoft.com/office/drawing/2014/main" xmlns="" id="{0325AC77-4E29-4B54-B3D4-66A09486E0C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12192000" cy="6858000"/>
            <a:chOff x="0" y="0"/>
            <a:chExt cx="12192000" cy="6858000"/>
          </a:xfrm>
        </p:grpSpPr>
        <p:sp>
          <p:nvSpPr>
            <p:cNvPr id="16" name="Rectangle 15">
              <a:extLst>
                <a:ext uri="{FF2B5EF4-FFF2-40B4-BE49-F238E27FC236}">
                  <a16:creationId xmlns:a16="http://schemas.microsoft.com/office/drawing/2014/main" xmlns="" id="{27F71114-7222-454E-810C-08A91C6CB21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Freeform 5">
              <a:extLst>
                <a:ext uri="{FF2B5EF4-FFF2-40B4-BE49-F238E27FC236}">
                  <a16:creationId xmlns:a16="http://schemas.microsoft.com/office/drawing/2014/main" xmlns="" id="{567C3E77-7011-4BEA-8CCE-2BF85ED7A867}"/>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pic>
        <p:nvPicPr>
          <p:cNvPr id="4" name="Picture 3">
            <a:extLst>
              <a:ext uri="{FF2B5EF4-FFF2-40B4-BE49-F238E27FC236}">
                <a16:creationId xmlns:a16="http://schemas.microsoft.com/office/drawing/2014/main" xmlns="" id="{D4213197-2C91-43BE-B086-6036A2041408}"/>
              </a:ext>
            </a:extLst>
          </p:cNvPr>
          <p:cNvPicPr>
            <a:picLocks noChangeAspect="1"/>
          </p:cNvPicPr>
          <p:nvPr/>
        </p:nvPicPr>
        <p:blipFill rotWithShape="1">
          <a:blip r:embed="rId3"/>
          <a:srcRect l="19580" r="2052"/>
          <a:stretch/>
        </p:blipFill>
        <p:spPr>
          <a:xfrm>
            <a:off x="478965" y="471948"/>
            <a:ext cx="3751053" cy="5909207"/>
          </a:xfrm>
          <a:prstGeom prst="rect">
            <a:avLst/>
          </a:prstGeom>
          <a:ln>
            <a:noFill/>
          </a:ln>
        </p:spPr>
      </p:pic>
      <p:sp>
        <p:nvSpPr>
          <p:cNvPr id="19" name="Rectangle 18">
            <a:extLst>
              <a:ext uri="{FF2B5EF4-FFF2-40B4-BE49-F238E27FC236}">
                <a16:creationId xmlns:a16="http://schemas.microsoft.com/office/drawing/2014/main" xmlns="" id="{A163AD8F-ACE5-4FCB-A39E-DF84A72160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Text Placeholder 2">
            <a:extLst>
              <a:ext uri="{FF2B5EF4-FFF2-40B4-BE49-F238E27FC236}">
                <a16:creationId xmlns:a16="http://schemas.microsoft.com/office/drawing/2014/main" xmlns="" id="{7CD4FCD7-E41E-48CC-A4DA-CB6315C5E3BC}"/>
              </a:ext>
            </a:extLst>
          </p:cNvPr>
          <p:cNvSpPr>
            <a:spLocks noGrp="1"/>
          </p:cNvSpPr>
          <p:nvPr>
            <p:ph type="body" idx="1"/>
          </p:nvPr>
        </p:nvSpPr>
        <p:spPr>
          <a:xfrm>
            <a:off x="4362003" y="1772144"/>
            <a:ext cx="7095211" cy="3382629"/>
          </a:xfrm>
        </p:spPr>
        <p:txBody>
          <a:bodyPr vert="horz" lIns="91440" tIns="45720" rIns="91440" bIns="45720" rtlCol="0" anchor="t">
            <a:normAutofit/>
          </a:bodyPr>
          <a:lstStyle/>
          <a:p>
            <a:pPr>
              <a:lnSpc>
                <a:spcPct val="90000"/>
              </a:lnSpc>
            </a:pPr>
            <a:r>
              <a:rPr lang="en-US" sz="3600" b="1" dirty="0">
                <a:solidFill>
                  <a:schemeClr val="bg1"/>
                </a:solidFill>
                <a:effectLst>
                  <a:outerShdw blurRad="38100" dist="38100" dir="2700000" algn="tl">
                    <a:srgbClr val="000000">
                      <a:alpha val="43137"/>
                    </a:srgbClr>
                  </a:outerShdw>
                </a:effectLst>
              </a:rPr>
              <a:t>ICU Nursing/Patient Relationship Construct</a:t>
            </a:r>
          </a:p>
          <a:p>
            <a:pPr>
              <a:lnSpc>
                <a:spcPct val="90000"/>
              </a:lnSpc>
            </a:pPr>
            <a:r>
              <a:rPr lang="en-US" sz="3200" b="1" dirty="0">
                <a:solidFill>
                  <a:schemeClr val="bg1"/>
                </a:solidFill>
                <a:effectLst>
                  <a:outerShdw blurRad="38100" dist="38100" dir="2700000" algn="tl">
                    <a:srgbClr val="000000">
                      <a:alpha val="43137"/>
                    </a:srgbClr>
                  </a:outerShdw>
                </a:effectLst>
              </a:rPr>
              <a:t/>
            </a:r>
            <a:br>
              <a:rPr lang="en-US" sz="3200" b="1" dirty="0">
                <a:solidFill>
                  <a:schemeClr val="bg1"/>
                </a:solidFill>
                <a:effectLst>
                  <a:outerShdw blurRad="38100" dist="38100" dir="2700000" algn="tl">
                    <a:srgbClr val="000000">
                      <a:alpha val="43137"/>
                    </a:srgbClr>
                  </a:outerShdw>
                </a:effectLst>
              </a:rPr>
            </a:br>
            <a:r>
              <a:rPr lang="en-US" sz="1300" dirty="0"/>
              <a:t>	</a:t>
            </a:r>
            <a:r>
              <a:rPr lang="en-US" b="1" dirty="0">
                <a:solidFill>
                  <a:schemeClr val="accent2">
                    <a:lumMod val="40000"/>
                    <a:lumOff val="60000"/>
                  </a:schemeClr>
                </a:solidFill>
                <a:effectLst>
                  <a:outerShdw blurRad="38100" dist="38100" dir="2700000" algn="tl">
                    <a:srgbClr val="000000">
                      <a:alpha val="43137"/>
                    </a:srgbClr>
                  </a:outerShdw>
                </a:effectLst>
              </a:rPr>
              <a:t>Acute Episode/</a:t>
            </a:r>
            <a:r>
              <a:rPr lang="en-US" b="1" dirty="0" err="1">
                <a:solidFill>
                  <a:schemeClr val="accent2">
                    <a:lumMod val="40000"/>
                    <a:lumOff val="60000"/>
                  </a:schemeClr>
                </a:solidFill>
                <a:effectLst>
                  <a:outerShdw blurRad="38100" dist="38100" dir="2700000" algn="tl">
                    <a:srgbClr val="000000">
                      <a:alpha val="43137"/>
                    </a:srgbClr>
                  </a:outerShdw>
                </a:effectLst>
              </a:rPr>
              <a:t>traumA</a:t>
            </a:r>
            <a:endParaRPr lang="en-US" b="1" dirty="0">
              <a:solidFill>
                <a:schemeClr val="accent2">
                  <a:lumMod val="40000"/>
                  <a:lumOff val="60000"/>
                </a:schemeClr>
              </a:solidFill>
              <a:effectLst>
                <a:outerShdw blurRad="38100" dist="38100" dir="2700000" algn="tl">
                  <a:srgbClr val="000000">
                    <a:alpha val="43137"/>
                  </a:srgbClr>
                </a:outerShdw>
              </a:effectLst>
            </a:endParaRPr>
          </a:p>
          <a:p>
            <a:pPr>
              <a:lnSpc>
                <a:spcPct val="90000"/>
              </a:lnSpc>
            </a:pPr>
            <a:r>
              <a:rPr lang="en-US" b="1" dirty="0">
                <a:solidFill>
                  <a:schemeClr val="accent2">
                    <a:lumMod val="40000"/>
                    <a:lumOff val="60000"/>
                  </a:schemeClr>
                </a:solidFill>
                <a:effectLst>
                  <a:outerShdw blurRad="38100" dist="38100" dir="2700000" algn="tl">
                    <a:srgbClr val="000000">
                      <a:alpha val="43137"/>
                    </a:srgbClr>
                  </a:outerShdw>
                </a:effectLst>
              </a:rPr>
              <a:t/>
            </a:r>
            <a:br>
              <a:rPr lang="en-US" b="1" dirty="0">
                <a:solidFill>
                  <a:schemeClr val="accent2">
                    <a:lumMod val="40000"/>
                    <a:lumOff val="60000"/>
                  </a:schemeClr>
                </a:solidFill>
                <a:effectLst>
                  <a:outerShdw blurRad="38100" dist="38100" dir="2700000" algn="tl">
                    <a:srgbClr val="000000">
                      <a:alpha val="43137"/>
                    </a:srgbClr>
                  </a:outerShdw>
                </a:effectLst>
              </a:rPr>
            </a:br>
            <a:r>
              <a:rPr lang="en-US" b="1" dirty="0">
                <a:solidFill>
                  <a:schemeClr val="accent2">
                    <a:lumMod val="40000"/>
                    <a:lumOff val="60000"/>
                  </a:schemeClr>
                </a:solidFill>
                <a:effectLst>
                  <a:outerShdw blurRad="38100" dist="38100" dir="2700000" algn="tl">
                    <a:srgbClr val="000000">
                      <a:alpha val="43137"/>
                    </a:srgbClr>
                  </a:outerShdw>
                </a:effectLst>
              </a:rPr>
              <a:t>	Chronic patient</a:t>
            </a:r>
          </a:p>
          <a:p>
            <a:pPr>
              <a:lnSpc>
                <a:spcPct val="90000"/>
              </a:lnSpc>
            </a:pPr>
            <a:r>
              <a:rPr lang="en-US" b="1" dirty="0">
                <a:solidFill>
                  <a:schemeClr val="accent2">
                    <a:lumMod val="40000"/>
                    <a:lumOff val="60000"/>
                  </a:schemeClr>
                </a:solidFill>
                <a:effectLst>
                  <a:outerShdw blurRad="38100" dist="38100" dir="2700000" algn="tl">
                    <a:srgbClr val="000000">
                      <a:alpha val="43137"/>
                    </a:srgbClr>
                  </a:outerShdw>
                </a:effectLst>
              </a:rPr>
              <a:t/>
            </a:r>
            <a:br>
              <a:rPr lang="en-US" b="1" dirty="0">
                <a:solidFill>
                  <a:schemeClr val="accent2">
                    <a:lumMod val="40000"/>
                    <a:lumOff val="60000"/>
                  </a:schemeClr>
                </a:solidFill>
                <a:effectLst>
                  <a:outerShdw blurRad="38100" dist="38100" dir="2700000" algn="tl">
                    <a:srgbClr val="000000">
                      <a:alpha val="43137"/>
                    </a:srgbClr>
                  </a:outerShdw>
                </a:effectLst>
              </a:rPr>
            </a:br>
            <a:r>
              <a:rPr lang="en-US" b="1" dirty="0">
                <a:solidFill>
                  <a:schemeClr val="accent2">
                    <a:lumMod val="40000"/>
                    <a:lumOff val="60000"/>
                  </a:schemeClr>
                </a:solidFill>
                <a:effectLst>
                  <a:outerShdw blurRad="38100" dist="38100" dir="2700000" algn="tl">
                    <a:srgbClr val="000000">
                      <a:alpha val="43137"/>
                    </a:srgbClr>
                  </a:outerShdw>
                </a:effectLst>
              </a:rPr>
              <a:t>	‘Conflict predominant’</a:t>
            </a:r>
          </a:p>
        </p:txBody>
      </p:sp>
    </p:spTree>
    <p:extLst>
      <p:ext uri="{BB962C8B-B14F-4D97-AF65-F5344CB8AC3E}">
        <p14:creationId xmlns:p14="http://schemas.microsoft.com/office/powerpoint/2010/main" val="2987097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10AF36-F110-4B79-8587-182AFE74005E}"/>
              </a:ext>
            </a:extLst>
          </p:cNvPr>
          <p:cNvSpPr>
            <a:spLocks noGrp="1"/>
          </p:cNvSpPr>
          <p:nvPr>
            <p:ph type="title"/>
          </p:nvPr>
        </p:nvSpPr>
        <p:spPr>
          <a:xfrm>
            <a:off x="1956318" y="676470"/>
            <a:ext cx="7772400" cy="1143000"/>
          </a:xfrm>
        </p:spPr>
        <p:txBody>
          <a:bodyPr/>
          <a:lstStyle/>
          <a:p>
            <a:pPr algn="ctr">
              <a:defRPr/>
            </a:pPr>
            <a:r>
              <a:rPr lang="en-US" sz="3200" b="1" dirty="0">
                <a:effectLst>
                  <a:outerShdw blurRad="38100" dist="38100" dir="2700000" algn="tl">
                    <a:srgbClr val="000000">
                      <a:alpha val="43137"/>
                    </a:srgbClr>
                  </a:outerShdw>
                </a:effectLst>
              </a:rPr>
              <a:t>Quality Initiatives in Critical Care</a:t>
            </a:r>
          </a:p>
        </p:txBody>
      </p:sp>
      <p:pic>
        <p:nvPicPr>
          <p:cNvPr id="11267" name="Picture 2">
            <a:extLst>
              <a:ext uri="{FF2B5EF4-FFF2-40B4-BE49-F238E27FC236}">
                <a16:creationId xmlns:a16="http://schemas.microsoft.com/office/drawing/2014/main" xmlns="" id="{CCCAE335-078A-4D86-B453-BF2754DC16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6536" y="1733939"/>
            <a:ext cx="766127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3319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36092" y="2568101"/>
            <a:ext cx="2332008" cy="1423359"/>
          </a:xfrm>
          <a:solidFill>
            <a:srgbClr val="FFFF99"/>
          </a:solidFill>
          <a:ln w="28575">
            <a:solidFill>
              <a:schemeClr val="accent2"/>
            </a:solidFill>
          </a:ln>
        </p:spPr>
        <p:txBody>
          <a:bodyPr>
            <a:noAutofit/>
          </a:bodyPr>
          <a:lstStyle/>
          <a:p>
            <a:pPr algn="ctr"/>
            <a:r>
              <a:rPr lang="en-US" sz="2400" b="1" dirty="0">
                <a:solidFill>
                  <a:schemeClr val="accent2"/>
                </a:solidFill>
              </a:rPr>
              <a:t>Occupational Hazard of Nursing!!</a:t>
            </a:r>
          </a:p>
        </p:txBody>
      </p:sp>
      <p:sp>
        <p:nvSpPr>
          <p:cNvPr id="5" name="Text Placeholder 3"/>
          <p:cNvSpPr txBox="1">
            <a:spLocks/>
          </p:cNvSpPr>
          <p:nvPr/>
        </p:nvSpPr>
        <p:spPr>
          <a:xfrm>
            <a:off x="769343" y="4402393"/>
            <a:ext cx="3036941" cy="1423359"/>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800"/>
              </a:spcBef>
              <a:spcAft>
                <a:spcPts val="0"/>
              </a:spcAft>
              <a:buClr>
                <a:schemeClr val="tx1">
                  <a:lumMod val="85000"/>
                  <a:lumOff val="15000"/>
                </a:schemeClr>
              </a:buClr>
              <a:buFont typeface="Garamond" pitchFamily="18" charset="0"/>
              <a:buNone/>
              <a:defRPr sz="1400" kern="1200">
                <a:solidFill>
                  <a:srgbClr val="FFFFFF"/>
                </a:solidFill>
                <a:latin typeface="+mn-lt"/>
                <a:ea typeface="+mn-ea"/>
                <a:cs typeface="+mn-cs"/>
              </a:defRPr>
            </a:lvl1pPr>
            <a:lvl2pPr marL="457200" indent="0" algn="l" defTabSz="914400" rtl="0" eaLnBrk="1" latinLnBrk="0" hangingPunct="1">
              <a:lnSpc>
                <a:spcPct val="100000"/>
              </a:lnSpc>
              <a:spcBef>
                <a:spcPts val="500"/>
              </a:spcBef>
              <a:buClr>
                <a:schemeClr val="tx1">
                  <a:lumMod val="85000"/>
                  <a:lumOff val="15000"/>
                </a:schemeClr>
              </a:buClr>
              <a:buFont typeface="Garamond" pitchFamily="18" charset="0"/>
              <a:buNone/>
              <a:defRPr sz="1200" kern="1200">
                <a:solidFill>
                  <a:schemeClr val="tx1"/>
                </a:solidFill>
                <a:latin typeface="+mn-lt"/>
                <a:ea typeface="+mn-ea"/>
                <a:cs typeface="+mn-cs"/>
              </a:defRPr>
            </a:lvl2pPr>
            <a:lvl3pPr marL="914400" indent="0" algn="l" defTabSz="914400" rtl="0" eaLnBrk="1" latinLnBrk="0" hangingPunct="1">
              <a:lnSpc>
                <a:spcPct val="100000"/>
              </a:lnSpc>
              <a:spcBef>
                <a:spcPts val="500"/>
              </a:spcBef>
              <a:buClr>
                <a:schemeClr val="tx1">
                  <a:lumMod val="85000"/>
                  <a:lumOff val="15000"/>
                </a:schemeClr>
              </a:buClr>
              <a:buFont typeface="Garamond" pitchFamily="18" charset="0"/>
              <a:buNone/>
              <a:defRPr sz="1000" kern="1200">
                <a:solidFill>
                  <a:schemeClr val="tx1"/>
                </a:solidFill>
                <a:latin typeface="+mn-lt"/>
                <a:ea typeface="+mn-ea"/>
                <a:cs typeface="+mn-cs"/>
              </a:defRPr>
            </a:lvl3pPr>
            <a:lvl4pPr marL="1371600" indent="0" algn="l" defTabSz="914400" rtl="0" eaLnBrk="1" latinLnBrk="0" hangingPunct="1">
              <a:lnSpc>
                <a:spcPct val="100000"/>
              </a:lnSpc>
              <a:spcBef>
                <a:spcPts val="500"/>
              </a:spcBef>
              <a:buClr>
                <a:schemeClr val="tx1">
                  <a:lumMod val="85000"/>
                  <a:lumOff val="15000"/>
                </a:schemeClr>
              </a:buClr>
              <a:buFont typeface="Garamond" pitchFamily="18" charset="0"/>
              <a:buNone/>
              <a:defRPr sz="900" kern="1200">
                <a:solidFill>
                  <a:schemeClr val="tx1"/>
                </a:solidFill>
                <a:latin typeface="+mn-lt"/>
                <a:ea typeface="+mn-ea"/>
                <a:cs typeface="+mn-cs"/>
              </a:defRPr>
            </a:lvl4pPr>
            <a:lvl5pPr marL="1828800" indent="0" algn="l" defTabSz="914400" rtl="0" eaLnBrk="1" latinLnBrk="0" hangingPunct="1">
              <a:lnSpc>
                <a:spcPct val="100000"/>
              </a:lnSpc>
              <a:spcBef>
                <a:spcPts val="500"/>
              </a:spcBef>
              <a:buClr>
                <a:schemeClr val="tx1">
                  <a:lumMod val="85000"/>
                  <a:lumOff val="15000"/>
                </a:schemeClr>
              </a:buClr>
              <a:buFont typeface="Garamond" pitchFamily="18" charset="0"/>
              <a:buNone/>
              <a:defRPr sz="900" kern="1200">
                <a:solidFill>
                  <a:schemeClr val="tx1"/>
                </a:solidFill>
                <a:latin typeface="+mn-lt"/>
                <a:ea typeface="+mn-ea"/>
                <a:cs typeface="+mn-cs"/>
              </a:defRPr>
            </a:lvl5pPr>
            <a:lvl6pPr marL="2286000" indent="0" algn="l" defTabSz="914400" rtl="0" eaLnBrk="1" latinLnBrk="0" hangingPunct="1">
              <a:lnSpc>
                <a:spcPct val="100000"/>
              </a:lnSpc>
              <a:spcBef>
                <a:spcPts val="500"/>
              </a:spcBef>
              <a:buClr>
                <a:schemeClr val="tx1">
                  <a:lumMod val="85000"/>
                  <a:lumOff val="15000"/>
                </a:schemeClr>
              </a:buClr>
              <a:buFont typeface="Garamond" pitchFamily="18" charset="0"/>
              <a:buNone/>
              <a:defRPr sz="900" kern="1200">
                <a:solidFill>
                  <a:schemeClr val="tx1"/>
                </a:solidFill>
                <a:latin typeface="+mn-lt"/>
                <a:ea typeface="+mn-ea"/>
                <a:cs typeface="+mn-cs"/>
              </a:defRPr>
            </a:lvl6pPr>
            <a:lvl7pPr marL="2743200" indent="0" algn="l" defTabSz="914400" rtl="0" eaLnBrk="1" latinLnBrk="0" hangingPunct="1">
              <a:lnSpc>
                <a:spcPct val="100000"/>
              </a:lnSpc>
              <a:spcBef>
                <a:spcPts val="500"/>
              </a:spcBef>
              <a:buClr>
                <a:schemeClr val="tx1">
                  <a:lumMod val="85000"/>
                  <a:lumOff val="15000"/>
                </a:schemeClr>
              </a:buClr>
              <a:buFont typeface="Garamond" pitchFamily="18" charset="0"/>
              <a:buNone/>
              <a:defRPr sz="900" kern="1200">
                <a:solidFill>
                  <a:schemeClr val="tx1"/>
                </a:solidFill>
                <a:latin typeface="+mn-lt"/>
                <a:ea typeface="+mn-ea"/>
                <a:cs typeface="+mn-cs"/>
              </a:defRPr>
            </a:lvl7pPr>
            <a:lvl8pPr marL="3200400" indent="0" algn="l" defTabSz="914400" rtl="0" eaLnBrk="1" latinLnBrk="0" hangingPunct="1">
              <a:lnSpc>
                <a:spcPct val="100000"/>
              </a:lnSpc>
              <a:spcBef>
                <a:spcPts val="500"/>
              </a:spcBef>
              <a:buClr>
                <a:schemeClr val="tx1">
                  <a:lumMod val="85000"/>
                  <a:lumOff val="15000"/>
                </a:schemeClr>
              </a:buClr>
              <a:buFont typeface="Garamond" pitchFamily="18" charset="0"/>
              <a:buNone/>
              <a:defRPr sz="900" kern="1200">
                <a:solidFill>
                  <a:schemeClr val="tx1"/>
                </a:solidFill>
                <a:latin typeface="+mn-lt"/>
                <a:ea typeface="+mn-ea"/>
                <a:cs typeface="+mn-cs"/>
              </a:defRPr>
            </a:lvl8pPr>
            <a:lvl9pPr marL="3657600" indent="0" algn="l" defTabSz="914400" rtl="0" eaLnBrk="1" latinLnBrk="0" hangingPunct="1">
              <a:lnSpc>
                <a:spcPct val="100000"/>
              </a:lnSpc>
              <a:spcBef>
                <a:spcPts val="500"/>
              </a:spcBef>
              <a:buClr>
                <a:schemeClr val="tx1">
                  <a:lumMod val="85000"/>
                  <a:lumOff val="15000"/>
                </a:schemeClr>
              </a:buClr>
              <a:buFont typeface="Garamond" pitchFamily="18" charset="0"/>
              <a:buNone/>
              <a:defRPr sz="900" kern="1200">
                <a:solidFill>
                  <a:schemeClr val="tx1"/>
                </a:solidFill>
                <a:latin typeface="+mn-lt"/>
                <a:ea typeface="+mn-ea"/>
                <a:cs typeface="+mn-cs"/>
              </a:defRPr>
            </a:lvl9pPr>
          </a:lstStyle>
          <a:p>
            <a:pPr marL="380990" indent="-380990">
              <a:buFont typeface="Wingdings" panose="05000000000000000000" pitchFamily="2" charset="2"/>
              <a:buChar char="§"/>
            </a:pPr>
            <a:r>
              <a:rPr lang="en-US" sz="2400" b="1" dirty="0">
                <a:solidFill>
                  <a:schemeClr val="accent2"/>
                </a:solidFill>
                <a:effectLst>
                  <a:outerShdw blurRad="38100" dist="38100" dir="2700000" algn="tl">
                    <a:srgbClr val="000000">
                      <a:alpha val="43137"/>
                    </a:srgbClr>
                  </a:outerShdw>
                </a:effectLst>
              </a:rPr>
              <a:t>Unrecognized</a:t>
            </a:r>
          </a:p>
          <a:p>
            <a:pPr marL="380990" indent="-380990">
              <a:buFont typeface="Wingdings" panose="05000000000000000000" pitchFamily="2" charset="2"/>
              <a:buChar char="§"/>
            </a:pPr>
            <a:r>
              <a:rPr lang="en-US" sz="2400" b="1" dirty="0">
                <a:solidFill>
                  <a:schemeClr val="accent2"/>
                </a:solidFill>
                <a:effectLst>
                  <a:outerShdw blurRad="38100" dist="38100" dir="2700000" algn="tl">
                    <a:srgbClr val="000000">
                      <a:alpha val="43137"/>
                    </a:srgbClr>
                  </a:outerShdw>
                </a:effectLst>
              </a:rPr>
              <a:t>Under-reported</a:t>
            </a:r>
          </a:p>
          <a:p>
            <a:pPr marL="380990" indent="-380990">
              <a:buFont typeface="Wingdings" panose="05000000000000000000" pitchFamily="2" charset="2"/>
              <a:buChar char="§"/>
            </a:pPr>
            <a:r>
              <a:rPr lang="en-US" sz="2400" b="1" dirty="0">
                <a:solidFill>
                  <a:schemeClr val="accent2"/>
                </a:solidFill>
                <a:effectLst>
                  <a:outerShdw blurRad="38100" dist="38100" dir="2700000" algn="tl">
                    <a:srgbClr val="000000">
                      <a:alpha val="43137"/>
                    </a:srgbClr>
                  </a:outerShdw>
                </a:effectLst>
              </a:rPr>
              <a:t>Under-studied</a:t>
            </a:r>
            <a:endParaRPr lang="en-US" sz="2400" b="1" dirty="0">
              <a:effectLst>
                <a:outerShdw blurRad="38100" dist="38100" dir="2700000" algn="tl">
                  <a:srgbClr val="000000">
                    <a:alpha val="43137"/>
                  </a:srgbClr>
                </a:outerShdw>
              </a:effectLst>
            </a:endParaRPr>
          </a:p>
        </p:txBody>
      </p:sp>
      <p:sp>
        <p:nvSpPr>
          <p:cNvPr id="6" name="Content Placeholder 2"/>
          <p:cNvSpPr txBox="1">
            <a:spLocks/>
          </p:cNvSpPr>
          <p:nvPr/>
        </p:nvSpPr>
        <p:spPr>
          <a:xfrm>
            <a:off x="7404411" y="2131122"/>
            <a:ext cx="4619083" cy="4467269"/>
          </a:xfrm>
          <a:prstGeom prst="rect">
            <a:avLst/>
          </a:prstGeom>
        </p:spPr>
        <p:txBody>
          <a:bodyPr vert="horz" lIns="91440" tIns="45720" rIns="91440" bIns="45720" rtlCol="0">
            <a:normAutofit lnSpcReduction="10000"/>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r>
              <a:rPr lang="en-US" sz="2533" b="1" dirty="0">
                <a:solidFill>
                  <a:schemeClr val="accent2"/>
                </a:solidFill>
              </a:rPr>
              <a:t>Education preparation gap</a:t>
            </a:r>
          </a:p>
          <a:p>
            <a:r>
              <a:rPr lang="en-US" sz="2533" b="1" dirty="0">
                <a:solidFill>
                  <a:schemeClr val="accent2"/>
                </a:solidFill>
              </a:rPr>
              <a:t>Moral anguish &amp; questioning</a:t>
            </a:r>
          </a:p>
          <a:p>
            <a:r>
              <a:rPr lang="en-US" sz="2533" b="1" dirty="0">
                <a:solidFill>
                  <a:schemeClr val="accent2"/>
                </a:solidFill>
              </a:rPr>
              <a:t>Need for protracted compassion</a:t>
            </a:r>
          </a:p>
          <a:p>
            <a:pPr lvl="1"/>
            <a:r>
              <a:rPr lang="en-US" sz="2200" dirty="0">
                <a:solidFill>
                  <a:srgbClr val="0066CC"/>
                </a:solidFill>
              </a:rPr>
              <a:t>Sustained intimacy</a:t>
            </a:r>
          </a:p>
          <a:p>
            <a:pPr lvl="1"/>
            <a:r>
              <a:rPr lang="en-US" sz="2400" dirty="0">
                <a:solidFill>
                  <a:srgbClr val="0066CC"/>
                </a:solidFill>
              </a:rPr>
              <a:t>Affective weariness</a:t>
            </a:r>
          </a:p>
          <a:p>
            <a:r>
              <a:rPr lang="en-US" sz="2533" b="1" dirty="0">
                <a:solidFill>
                  <a:schemeClr val="accent2"/>
                </a:solidFill>
              </a:rPr>
              <a:t>Neglected grief;  mourning aversion</a:t>
            </a:r>
          </a:p>
          <a:p>
            <a:pPr lvl="1"/>
            <a:r>
              <a:rPr lang="en-US" sz="2133" dirty="0">
                <a:solidFill>
                  <a:srgbClr val="0066CC"/>
                </a:solidFill>
              </a:rPr>
              <a:t>Experienced in isolation</a:t>
            </a:r>
          </a:p>
          <a:p>
            <a:pPr lvl="1"/>
            <a:r>
              <a:rPr lang="en-US" sz="2133" dirty="0">
                <a:solidFill>
                  <a:srgbClr val="0066CC"/>
                </a:solidFill>
              </a:rPr>
              <a:t>Disenfranchised grief</a:t>
            </a:r>
          </a:p>
          <a:p>
            <a:endParaRPr lang="en-US" sz="2400"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r="24778"/>
          <a:stretch/>
        </p:blipFill>
        <p:spPr>
          <a:xfrm>
            <a:off x="3984703" y="2131121"/>
            <a:ext cx="3328403" cy="4440664"/>
          </a:xfrm>
          <a:prstGeom prst="rect">
            <a:avLst/>
          </a:prstGeom>
        </p:spPr>
      </p:pic>
      <p:sp>
        <p:nvSpPr>
          <p:cNvPr id="8" name="TextBox 7">
            <a:extLst>
              <a:ext uri="{FF2B5EF4-FFF2-40B4-BE49-F238E27FC236}">
                <a16:creationId xmlns:a16="http://schemas.microsoft.com/office/drawing/2014/main" xmlns="" id="{AD293D87-4C83-4545-BE03-8CEE8E609CB7}"/>
              </a:ext>
            </a:extLst>
          </p:cNvPr>
          <p:cNvSpPr txBox="1"/>
          <p:nvPr/>
        </p:nvSpPr>
        <p:spPr>
          <a:xfrm>
            <a:off x="4158353" y="478149"/>
            <a:ext cx="6701325" cy="1405641"/>
          </a:xfrm>
          <a:prstGeom prst="rect">
            <a:avLst/>
          </a:prstGeom>
          <a:noFill/>
        </p:spPr>
        <p:txBody>
          <a:bodyPr wrap="square" rtlCol="0">
            <a:spAutoFit/>
          </a:bodyPr>
          <a:lstStyle/>
          <a:p>
            <a:pPr algn="ctr"/>
            <a:r>
              <a:rPr lang="en-US" sz="3200" b="1" cap="all" dirty="0">
                <a:solidFill>
                  <a:srgbClr val="00B050"/>
                </a:solidFill>
                <a:effectLst>
                  <a:outerShdw blurRad="38100" dist="38100" dir="2700000" algn="tl">
                    <a:srgbClr val="000000">
                      <a:alpha val="43137"/>
                    </a:srgbClr>
                  </a:outerShdw>
                </a:effectLst>
              </a:rPr>
              <a:t>The Cost of Caring:</a:t>
            </a:r>
          </a:p>
          <a:p>
            <a:pPr algn="ctr"/>
            <a:r>
              <a:rPr lang="en-US" sz="2667" b="1" cap="all" dirty="0">
                <a:solidFill>
                  <a:srgbClr val="00B050"/>
                </a:solidFill>
                <a:effectLst>
                  <a:outerShdw blurRad="38100" dist="38100" dir="2700000" algn="tl">
                    <a:srgbClr val="000000">
                      <a:alpha val="43137"/>
                    </a:srgbClr>
                  </a:outerShdw>
                </a:effectLst>
              </a:rPr>
              <a:t>Unique Corollaries of Nurse Compassion Fatigue</a:t>
            </a:r>
          </a:p>
        </p:txBody>
      </p:sp>
    </p:spTree>
    <p:extLst>
      <p:ext uri="{BB962C8B-B14F-4D97-AF65-F5344CB8AC3E}">
        <p14:creationId xmlns:p14="http://schemas.microsoft.com/office/powerpoint/2010/main" val="211688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6" descr="slide7">
            <a:extLst>
              <a:ext uri="{FF2B5EF4-FFF2-40B4-BE49-F238E27FC236}">
                <a16:creationId xmlns:a16="http://schemas.microsoft.com/office/drawing/2014/main" xmlns="" id="{1CD1085B-CA69-4750-8EA8-8CD5E8DF06F1}"/>
              </a:ext>
            </a:extLst>
          </p:cNvPr>
          <p:cNvPicPr>
            <a:picLocks noChangeAspect="1" noChangeArrowheads="1"/>
          </p:cNvPicPr>
          <p:nvPr/>
        </p:nvPicPr>
        <p:blipFill>
          <a:blip r:embed="rId2" cstate="print">
            <a:grayscl/>
            <a:extLst>
              <a:ext uri="{BEBA8EAE-BF5A-486C-A8C5-ECC9F3942E4B}">
                <a14:imgProps xmlns:a14="http://schemas.microsoft.com/office/drawing/2010/main">
                  <a14:imgLayer r:embed="rId3">
                    <a14:imgEffect>
                      <a14:saturation sat="0"/>
                    </a14:imgEffect>
                    <a14:imgEffect>
                      <a14:brightnessContrast bright="20000" contrast="20000"/>
                    </a14:imgEffect>
                  </a14:imgLayer>
                </a14:imgProps>
              </a:ext>
            </a:extLst>
          </a:blip>
          <a:srcRect/>
          <a:stretch>
            <a:fillRect/>
          </a:stretch>
        </p:blipFill>
        <p:spPr bwMode="auto">
          <a:xfrm>
            <a:off x="5273288" y="1674484"/>
            <a:ext cx="5941557" cy="5167917"/>
          </a:xfrm>
          <a:prstGeom prst="rect">
            <a:avLst/>
          </a:prstGeom>
          <a:noFill/>
        </p:spPr>
      </p:pic>
      <p:sp>
        <p:nvSpPr>
          <p:cNvPr id="3" name="Title 2">
            <a:extLst>
              <a:ext uri="{FF2B5EF4-FFF2-40B4-BE49-F238E27FC236}">
                <a16:creationId xmlns:a16="http://schemas.microsoft.com/office/drawing/2014/main" xmlns="" id="{D44E00D1-B321-4AF4-90CE-51D63E9FC590}"/>
              </a:ext>
            </a:extLst>
          </p:cNvPr>
          <p:cNvSpPr>
            <a:spLocks noGrp="1"/>
          </p:cNvSpPr>
          <p:nvPr>
            <p:ph type="title"/>
          </p:nvPr>
        </p:nvSpPr>
        <p:spPr>
          <a:xfrm>
            <a:off x="201182" y="782402"/>
            <a:ext cx="11424301" cy="734165"/>
          </a:xfrm>
        </p:spPr>
        <p:txBody>
          <a:bodyPr>
            <a:normAutofit/>
          </a:bodyPr>
          <a:lstStyle/>
          <a:p>
            <a:pPr algn="ctr"/>
            <a:r>
              <a:rPr lang="en-US" sz="3200" b="1" cap="all" dirty="0">
                <a:solidFill>
                  <a:schemeClr val="bg1"/>
                </a:solidFill>
                <a:effectLst>
                  <a:outerShdw blurRad="38100" dist="38100" dir="2700000" algn="tl">
                    <a:srgbClr val="000000">
                      <a:alpha val="43137"/>
                    </a:srgbClr>
                  </a:outerShdw>
                </a:effectLst>
              </a:rPr>
              <a:t>Risk Factors for Unattended Sorrow</a:t>
            </a:r>
          </a:p>
        </p:txBody>
      </p:sp>
      <p:pic>
        <p:nvPicPr>
          <p:cNvPr id="4" name="Picture 6" descr="Untitled11">
            <a:extLst>
              <a:ext uri="{FF2B5EF4-FFF2-40B4-BE49-F238E27FC236}">
                <a16:creationId xmlns:a16="http://schemas.microsoft.com/office/drawing/2014/main" xmlns="" id="{93953FEE-081C-40FD-A74F-032B5A1D1BCB}"/>
              </a:ext>
            </a:extLst>
          </p:cNvPr>
          <p:cNvPicPr>
            <a:picLocks noChangeAspect="1" noChangeArrowheads="1"/>
          </p:cNvPicPr>
          <p:nvPr/>
        </p:nvPicPr>
        <p:blipFill>
          <a:blip r:embed="rId4">
            <a:graysc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957012" y="1674485"/>
            <a:ext cx="4048649" cy="5183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5789599"/>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xmlns="" id="{49AF1E17-E2EA-4DFA-ABA4-1FF1F27FA1B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1275" y="643466"/>
            <a:ext cx="1970939"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blipFill>
            <a:blip r:embed="rId2">
              <a:duotone>
                <a:schemeClr val="dk2">
                  <a:shade val="69000"/>
                  <a:hueMod val="91000"/>
                  <a:satMod val="164000"/>
                  <a:lumMod val="74000"/>
                </a:schemeClr>
                <a:schemeClr val="dk2">
                  <a:hueMod val="124000"/>
                  <a:satMod val="140000"/>
                  <a:lumMod val="142000"/>
                </a:schemeClr>
              </a:duotone>
            </a:blip>
            <a:stretch>
              <a:fillRect l="-12279" t="-11550" r="-120392" b="-115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a:noAutofit/>
          </a:bodyPr>
          <a:lstStyle/>
          <a:p>
            <a:endParaRPr lang="en-US" dirty="0"/>
          </a:p>
        </p:txBody>
      </p:sp>
      <p:sp>
        <p:nvSpPr>
          <p:cNvPr id="10" name="Freeform 5">
            <a:extLst>
              <a:ext uri="{FF2B5EF4-FFF2-40B4-BE49-F238E27FC236}">
                <a16:creationId xmlns:a16="http://schemas.microsoft.com/office/drawing/2014/main" xmlns="" id="{5B254329-6146-42F5-9E30-4BB7D945795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rot="15922489">
            <a:off x="880752" y="1770635"/>
            <a:ext cx="3346744" cy="612847"/>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dirty="0"/>
          </a:p>
        </p:txBody>
      </p:sp>
      <p:pic>
        <p:nvPicPr>
          <p:cNvPr id="3" name="Picture 2" descr="A screenshot of a cell phone&#10;&#10;Description generated with very high confidence">
            <a:extLst>
              <a:ext uri="{FF2B5EF4-FFF2-40B4-BE49-F238E27FC236}">
                <a16:creationId xmlns:a16="http://schemas.microsoft.com/office/drawing/2014/main" xmlns="" id="{04BC96EF-7556-45B8-ADC6-CD2405093066}"/>
              </a:ext>
            </a:extLst>
          </p:cNvPr>
          <p:cNvPicPr>
            <a:picLocks noChangeAspect="1"/>
          </p:cNvPicPr>
          <p:nvPr/>
        </p:nvPicPr>
        <p:blipFill rotWithShape="1">
          <a:blip r:embed="rId3"/>
          <a:srcRect l="4456" t="2775" r="7152" b="2580"/>
          <a:stretch/>
        </p:blipFill>
        <p:spPr>
          <a:xfrm>
            <a:off x="2621902" y="509308"/>
            <a:ext cx="7959012" cy="5639566"/>
          </a:xfrm>
          <a:custGeom>
            <a:avLst/>
            <a:gdLst>
              <a:gd name="connsiteX0" fmla="*/ 55276 w 6933502"/>
              <a:gd name="connsiteY0" fmla="*/ 0 h 5571066"/>
              <a:gd name="connsiteX1" fmla="*/ 6933502 w 6933502"/>
              <a:gd name="connsiteY1" fmla="*/ 0 h 5571066"/>
              <a:gd name="connsiteX2" fmla="*/ 6933502 w 6933502"/>
              <a:gd name="connsiteY2" fmla="*/ 5571066 h 5571066"/>
              <a:gd name="connsiteX3" fmla="*/ 0 w 6933502"/>
              <a:gd name="connsiteY3" fmla="*/ 5571066 h 5571066"/>
              <a:gd name="connsiteX4" fmla="*/ 0 w 6933502"/>
              <a:gd name="connsiteY4" fmla="*/ 5571065 h 5571066"/>
              <a:gd name="connsiteX5" fmla="*/ 50061 w 6933502"/>
              <a:gd name="connsiteY5" fmla="*/ 5571065 h 5571066"/>
              <a:gd name="connsiteX6" fmla="*/ 58753 w 6933502"/>
              <a:gd name="connsiteY6" fmla="*/ 5504841 h 5571066"/>
              <a:gd name="connsiteX7" fmla="*/ 73023 w 6933502"/>
              <a:gd name="connsiteY7" fmla="*/ 5397085 h 5571066"/>
              <a:gd name="connsiteX8" fmla="*/ 88078 w 6933502"/>
              <a:gd name="connsiteY8" fmla="*/ 5277828 h 5571066"/>
              <a:gd name="connsiteX9" fmla="*/ 103917 w 6933502"/>
              <a:gd name="connsiteY9" fmla="*/ 5143437 h 5571066"/>
              <a:gd name="connsiteX10" fmla="*/ 120697 w 6933502"/>
              <a:gd name="connsiteY10" fmla="*/ 4996938 h 5571066"/>
              <a:gd name="connsiteX11" fmla="*/ 137476 w 6933502"/>
              <a:gd name="connsiteY11" fmla="*/ 4837726 h 5571066"/>
              <a:gd name="connsiteX12" fmla="*/ 154570 w 6933502"/>
              <a:gd name="connsiteY12" fmla="*/ 4668224 h 5571066"/>
              <a:gd name="connsiteX13" fmla="*/ 170408 w 6933502"/>
              <a:gd name="connsiteY13" fmla="*/ 4485403 h 5571066"/>
              <a:gd name="connsiteX14" fmla="*/ 185620 w 6933502"/>
              <a:gd name="connsiteY14" fmla="*/ 4294107 h 5571066"/>
              <a:gd name="connsiteX15" fmla="*/ 199420 w 6933502"/>
              <a:gd name="connsiteY15" fmla="*/ 4091914 h 5571066"/>
              <a:gd name="connsiteX16" fmla="*/ 212593 w 6933502"/>
              <a:gd name="connsiteY16" fmla="*/ 3881246 h 5571066"/>
              <a:gd name="connsiteX17" fmla="*/ 224982 w 6933502"/>
              <a:gd name="connsiteY17" fmla="*/ 3661498 h 5571066"/>
              <a:gd name="connsiteX18" fmla="*/ 229373 w 6933502"/>
              <a:gd name="connsiteY18" fmla="*/ 3548900 h 5571066"/>
              <a:gd name="connsiteX19" fmla="*/ 234234 w 6933502"/>
              <a:gd name="connsiteY19" fmla="*/ 3433880 h 5571066"/>
              <a:gd name="connsiteX20" fmla="*/ 238782 w 6933502"/>
              <a:gd name="connsiteY20" fmla="*/ 3317044 h 5571066"/>
              <a:gd name="connsiteX21" fmla="*/ 241761 w 6933502"/>
              <a:gd name="connsiteY21" fmla="*/ 3199603 h 5571066"/>
              <a:gd name="connsiteX22" fmla="*/ 244427 w 6933502"/>
              <a:gd name="connsiteY22" fmla="*/ 3079740 h 5571066"/>
              <a:gd name="connsiteX23" fmla="*/ 247250 w 6933502"/>
              <a:gd name="connsiteY23" fmla="*/ 2958667 h 5571066"/>
              <a:gd name="connsiteX24" fmla="*/ 249132 w 6933502"/>
              <a:gd name="connsiteY24" fmla="*/ 2835172 h 5571066"/>
              <a:gd name="connsiteX25" fmla="*/ 249132 w 6933502"/>
              <a:gd name="connsiteY25" fmla="*/ 2710467 h 5571066"/>
              <a:gd name="connsiteX26" fmla="*/ 250073 w 6933502"/>
              <a:gd name="connsiteY26" fmla="*/ 2584550 h 5571066"/>
              <a:gd name="connsiteX27" fmla="*/ 249132 w 6933502"/>
              <a:gd name="connsiteY27" fmla="*/ 2457423 h 5571066"/>
              <a:gd name="connsiteX28" fmla="*/ 247250 w 6933502"/>
              <a:gd name="connsiteY28" fmla="*/ 2328480 h 5571066"/>
              <a:gd name="connsiteX29" fmla="*/ 245525 w 6933502"/>
              <a:gd name="connsiteY29" fmla="*/ 2199537 h 5571066"/>
              <a:gd name="connsiteX30" fmla="*/ 241761 w 6933502"/>
              <a:gd name="connsiteY30" fmla="*/ 2068778 h 5571066"/>
              <a:gd name="connsiteX31" fmla="*/ 237841 w 6933502"/>
              <a:gd name="connsiteY31" fmla="*/ 1936808 h 5571066"/>
              <a:gd name="connsiteX32" fmla="*/ 233293 w 6933502"/>
              <a:gd name="connsiteY32" fmla="*/ 1804838 h 5571066"/>
              <a:gd name="connsiteX33" fmla="*/ 226863 w 6933502"/>
              <a:gd name="connsiteY33" fmla="*/ 1671657 h 5571066"/>
              <a:gd name="connsiteX34" fmla="*/ 219179 w 6933502"/>
              <a:gd name="connsiteY34" fmla="*/ 1537265 h 5571066"/>
              <a:gd name="connsiteX35" fmla="*/ 211809 w 6933502"/>
              <a:gd name="connsiteY35" fmla="*/ 1402269 h 5571066"/>
              <a:gd name="connsiteX36" fmla="*/ 202400 w 6933502"/>
              <a:gd name="connsiteY36" fmla="*/ 1267272 h 5571066"/>
              <a:gd name="connsiteX37" fmla="*/ 191109 w 6933502"/>
              <a:gd name="connsiteY37" fmla="*/ 1130459 h 5571066"/>
              <a:gd name="connsiteX38" fmla="*/ 179818 w 6933502"/>
              <a:gd name="connsiteY38" fmla="*/ 995462 h 5571066"/>
              <a:gd name="connsiteX39" fmla="*/ 166801 w 6933502"/>
              <a:gd name="connsiteY39" fmla="*/ 858044 h 5571066"/>
              <a:gd name="connsiteX40" fmla="*/ 152531 w 6933502"/>
              <a:gd name="connsiteY40" fmla="*/ 720020 h 5571066"/>
              <a:gd name="connsiteX41" fmla="*/ 137476 w 6933502"/>
              <a:gd name="connsiteY41" fmla="*/ 583812 h 5571066"/>
              <a:gd name="connsiteX42" fmla="*/ 119912 w 6933502"/>
              <a:gd name="connsiteY42" fmla="*/ 445789 h 5571066"/>
              <a:gd name="connsiteX43" fmla="*/ 101094 w 6933502"/>
              <a:gd name="connsiteY43" fmla="*/ 308370 h 5571066"/>
              <a:gd name="connsiteX44" fmla="*/ 82432 w 6933502"/>
              <a:gd name="connsiteY44" fmla="*/ 170347 h 5571066"/>
              <a:gd name="connsiteX45" fmla="*/ 60635 w 6933502"/>
              <a:gd name="connsiteY45" fmla="*/ 32929 h 557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933502" h="5571066">
                <a:moveTo>
                  <a:pt x="55276" y="0"/>
                </a:moveTo>
                <a:lnTo>
                  <a:pt x="6933502" y="0"/>
                </a:lnTo>
                <a:lnTo>
                  <a:pt x="6933502" y="5571066"/>
                </a:lnTo>
                <a:lnTo>
                  <a:pt x="0" y="5571066"/>
                </a:lnTo>
                <a:lnTo>
                  <a:pt x="0" y="5571065"/>
                </a:lnTo>
                <a:lnTo>
                  <a:pt x="50061" y="5571065"/>
                </a:lnTo>
                <a:lnTo>
                  <a:pt x="58753" y="5504841"/>
                </a:lnTo>
                <a:lnTo>
                  <a:pt x="73023" y="5397085"/>
                </a:lnTo>
                <a:lnTo>
                  <a:pt x="88078" y="5277828"/>
                </a:lnTo>
                <a:lnTo>
                  <a:pt x="103917" y="5143437"/>
                </a:lnTo>
                <a:lnTo>
                  <a:pt x="120697" y="4996938"/>
                </a:lnTo>
                <a:lnTo>
                  <a:pt x="137476" y="4837726"/>
                </a:lnTo>
                <a:lnTo>
                  <a:pt x="154570" y="4668224"/>
                </a:lnTo>
                <a:lnTo>
                  <a:pt x="170408" y="4485403"/>
                </a:lnTo>
                <a:lnTo>
                  <a:pt x="185620" y="4294107"/>
                </a:lnTo>
                <a:lnTo>
                  <a:pt x="199420" y="4091914"/>
                </a:lnTo>
                <a:lnTo>
                  <a:pt x="212593" y="3881246"/>
                </a:lnTo>
                <a:lnTo>
                  <a:pt x="224982" y="3661498"/>
                </a:lnTo>
                <a:lnTo>
                  <a:pt x="229373" y="3548900"/>
                </a:lnTo>
                <a:lnTo>
                  <a:pt x="234234" y="3433880"/>
                </a:lnTo>
                <a:lnTo>
                  <a:pt x="238782" y="3317044"/>
                </a:lnTo>
                <a:lnTo>
                  <a:pt x="241761" y="3199603"/>
                </a:lnTo>
                <a:lnTo>
                  <a:pt x="244427" y="3079740"/>
                </a:lnTo>
                <a:lnTo>
                  <a:pt x="247250" y="2958667"/>
                </a:lnTo>
                <a:lnTo>
                  <a:pt x="249132" y="2835172"/>
                </a:lnTo>
                <a:lnTo>
                  <a:pt x="249132" y="2710467"/>
                </a:lnTo>
                <a:lnTo>
                  <a:pt x="250073" y="2584550"/>
                </a:lnTo>
                <a:lnTo>
                  <a:pt x="249132" y="2457423"/>
                </a:lnTo>
                <a:lnTo>
                  <a:pt x="247250" y="2328480"/>
                </a:lnTo>
                <a:lnTo>
                  <a:pt x="245525" y="2199537"/>
                </a:lnTo>
                <a:lnTo>
                  <a:pt x="241761" y="2068778"/>
                </a:lnTo>
                <a:lnTo>
                  <a:pt x="237841" y="1936808"/>
                </a:lnTo>
                <a:lnTo>
                  <a:pt x="233293" y="1804838"/>
                </a:lnTo>
                <a:lnTo>
                  <a:pt x="226863" y="1671657"/>
                </a:lnTo>
                <a:lnTo>
                  <a:pt x="219179" y="1537265"/>
                </a:lnTo>
                <a:lnTo>
                  <a:pt x="211809" y="1402269"/>
                </a:lnTo>
                <a:lnTo>
                  <a:pt x="202400" y="1267272"/>
                </a:lnTo>
                <a:lnTo>
                  <a:pt x="191109" y="1130459"/>
                </a:lnTo>
                <a:lnTo>
                  <a:pt x="179818" y="995462"/>
                </a:lnTo>
                <a:lnTo>
                  <a:pt x="166801" y="858044"/>
                </a:lnTo>
                <a:lnTo>
                  <a:pt x="152531" y="720020"/>
                </a:lnTo>
                <a:lnTo>
                  <a:pt x="137476" y="583812"/>
                </a:lnTo>
                <a:lnTo>
                  <a:pt x="119912" y="445789"/>
                </a:lnTo>
                <a:lnTo>
                  <a:pt x="101094" y="308370"/>
                </a:lnTo>
                <a:lnTo>
                  <a:pt x="82432" y="170347"/>
                </a:lnTo>
                <a:lnTo>
                  <a:pt x="60635" y="32929"/>
                </a:lnTo>
                <a:close/>
              </a:path>
            </a:pathLst>
          </a:custGeom>
        </p:spPr>
      </p:pic>
      <p:sp>
        <p:nvSpPr>
          <p:cNvPr id="12" name="Rectangle 11">
            <a:extLst>
              <a:ext uri="{FF2B5EF4-FFF2-40B4-BE49-F238E27FC236}">
                <a16:creationId xmlns:a16="http://schemas.microsoft.com/office/drawing/2014/main" xmlns="" id="{72BE43CF-5A8F-4260-9B74-14E5BE9D6E4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31287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8DE50EC-4058-477F-8BA8-11CD848E46D7}"/>
              </a:ext>
            </a:extLst>
          </p:cNvPr>
          <p:cNvPicPr>
            <a:picLocks noChangeAspect="1"/>
          </p:cNvPicPr>
          <p:nvPr/>
        </p:nvPicPr>
        <p:blipFill>
          <a:blip r:embed="rId2"/>
          <a:stretch>
            <a:fillRect/>
          </a:stretch>
        </p:blipFill>
        <p:spPr>
          <a:xfrm>
            <a:off x="1516367" y="0"/>
            <a:ext cx="9159265" cy="6858000"/>
          </a:xfrm>
          <a:prstGeom prst="rect">
            <a:avLst/>
          </a:prstGeom>
        </p:spPr>
      </p:pic>
    </p:spTree>
    <p:extLst>
      <p:ext uri="{BB962C8B-B14F-4D97-AF65-F5344CB8AC3E}">
        <p14:creationId xmlns:p14="http://schemas.microsoft.com/office/powerpoint/2010/main" val="202828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9122" y="527987"/>
            <a:ext cx="11864897" cy="1066800"/>
          </a:xfrm>
        </p:spPr>
        <p:txBody>
          <a:bodyPr>
            <a:noAutofit/>
          </a:bodyPr>
          <a:lstStyle/>
          <a:p>
            <a:pPr algn="ctr"/>
            <a:r>
              <a:rPr lang="en-US" sz="2800" b="1" dirty="0">
                <a:solidFill>
                  <a:schemeClr val="bg1"/>
                </a:solidFill>
                <a:effectLst>
                  <a:outerShdw blurRad="38100" dist="38100" dir="2700000" algn="tl">
                    <a:srgbClr val="000000">
                      <a:alpha val="43137"/>
                    </a:srgbClr>
                  </a:outerShdw>
                </a:effectLst>
              </a:rPr>
              <a:t>How Do I Know If I Have Compassion Fatigue?</a:t>
            </a:r>
          </a:p>
        </p:txBody>
      </p:sp>
      <p:sp>
        <p:nvSpPr>
          <p:cNvPr id="4" name="Content Placeholder 3"/>
          <p:cNvSpPr>
            <a:spLocks noGrp="1"/>
          </p:cNvSpPr>
          <p:nvPr>
            <p:ph idx="1"/>
          </p:nvPr>
        </p:nvSpPr>
        <p:spPr>
          <a:xfrm>
            <a:off x="267628" y="2157351"/>
            <a:ext cx="11131395" cy="2230744"/>
          </a:xfrm>
        </p:spPr>
        <p:txBody>
          <a:bodyPr>
            <a:normAutofit/>
          </a:bodyPr>
          <a:lstStyle/>
          <a:p>
            <a:pPr eaLnBrk="1" hangingPunct="1"/>
            <a:r>
              <a:rPr lang="en-US" sz="1900" b="1" dirty="0">
                <a:solidFill>
                  <a:srgbClr val="0066CC"/>
                </a:solidFill>
              </a:rPr>
              <a:t>Feelings of depression, responses of negativity</a:t>
            </a:r>
          </a:p>
          <a:p>
            <a:pPr eaLnBrk="1" hangingPunct="1"/>
            <a:r>
              <a:rPr lang="en-US" sz="1900" b="1" dirty="0">
                <a:solidFill>
                  <a:srgbClr val="0066CC"/>
                </a:solidFill>
              </a:rPr>
              <a:t>Lethargy, little energy</a:t>
            </a:r>
          </a:p>
          <a:p>
            <a:pPr eaLnBrk="1" hangingPunct="1"/>
            <a:r>
              <a:rPr lang="en-US" sz="1900" b="1" dirty="0">
                <a:solidFill>
                  <a:srgbClr val="0066CC"/>
                </a:solidFill>
              </a:rPr>
              <a:t>Sadness, emotional lability or response out of context to situation severity</a:t>
            </a:r>
          </a:p>
          <a:p>
            <a:pPr eaLnBrk="1" hangingPunct="1"/>
            <a:r>
              <a:rPr lang="en-US" sz="1900" b="1" dirty="0">
                <a:solidFill>
                  <a:srgbClr val="0066CC"/>
                </a:solidFill>
              </a:rPr>
              <a:t>Sustained effort to subdue mounting melancholy</a:t>
            </a:r>
          </a:p>
          <a:p>
            <a:r>
              <a:rPr lang="en-US" sz="1900" b="1" dirty="0">
                <a:solidFill>
                  <a:srgbClr val="0066CC"/>
                </a:solidFill>
              </a:rPr>
              <a:t>Boundary issues/overextension*</a:t>
            </a:r>
          </a:p>
          <a:p>
            <a:pPr marL="0" indent="0">
              <a:buNone/>
            </a:pPr>
            <a:endParaRPr lang="en-US" sz="2400" b="1" dirty="0">
              <a:solidFill>
                <a:schemeClr val="accent6">
                  <a:lumMod val="50000"/>
                </a:schemeClr>
              </a:solidFill>
            </a:endParaRPr>
          </a:p>
          <a:p>
            <a:endParaRPr lang="en-US" dirty="0"/>
          </a:p>
        </p:txBody>
      </p:sp>
      <p:pic>
        <p:nvPicPr>
          <p:cNvPr id="2" name="Picture 1">
            <a:extLst>
              <a:ext uri="{FF2B5EF4-FFF2-40B4-BE49-F238E27FC236}">
                <a16:creationId xmlns:a16="http://schemas.microsoft.com/office/drawing/2014/main" xmlns="" id="{EE746257-4B04-4C50-8815-3CE480414749}"/>
              </a:ext>
            </a:extLst>
          </p:cNvPr>
          <p:cNvPicPr>
            <a:picLocks noChangeAspect="1"/>
          </p:cNvPicPr>
          <p:nvPr/>
        </p:nvPicPr>
        <p:blipFill rotWithShape="1">
          <a:blip r:embed="rId2"/>
          <a:srcRect l="4401" t="4570" r="2351" b="3154"/>
          <a:stretch/>
        </p:blipFill>
        <p:spPr>
          <a:xfrm>
            <a:off x="1791093" y="4177496"/>
            <a:ext cx="7447176" cy="2374739"/>
          </a:xfrm>
          <a:prstGeom prst="rect">
            <a:avLst/>
          </a:prstGeom>
        </p:spPr>
      </p:pic>
      <p:sp>
        <p:nvSpPr>
          <p:cNvPr id="5" name="TextBox 4">
            <a:extLst>
              <a:ext uri="{FF2B5EF4-FFF2-40B4-BE49-F238E27FC236}">
                <a16:creationId xmlns:a16="http://schemas.microsoft.com/office/drawing/2014/main" xmlns="" id="{399B0348-A6BF-43A0-942E-285A9037C4A3}"/>
              </a:ext>
            </a:extLst>
          </p:cNvPr>
          <p:cNvSpPr txBox="1"/>
          <p:nvPr/>
        </p:nvSpPr>
        <p:spPr>
          <a:xfrm>
            <a:off x="69385" y="6482576"/>
            <a:ext cx="11924371" cy="379656"/>
          </a:xfrm>
          <a:prstGeom prst="rect">
            <a:avLst/>
          </a:prstGeom>
          <a:noFill/>
        </p:spPr>
        <p:txBody>
          <a:bodyPr wrap="square" rtlCol="0">
            <a:spAutoFit/>
          </a:bodyPr>
          <a:lstStyle/>
          <a:p>
            <a:pPr algn="ctr"/>
            <a:r>
              <a:rPr lang="en-US" sz="1867" b="1" dirty="0">
                <a:solidFill>
                  <a:srgbClr val="0066CC"/>
                </a:solidFill>
              </a:rPr>
              <a:t>*</a:t>
            </a:r>
            <a:r>
              <a:rPr lang="en-US" sz="1200" b="1" dirty="0"/>
              <a:t>Source</a:t>
            </a:r>
            <a:r>
              <a:rPr lang="en-US" sz="1200" dirty="0"/>
              <a:t>: National Council of State Boards of Nursing (2011). </a:t>
            </a:r>
            <a:r>
              <a:rPr lang="en-US" sz="1200" b="1" dirty="0"/>
              <a:t>Professional Boundaries: A Nurse’s Guide to the Importance of Professional Boundaries. </a:t>
            </a:r>
          </a:p>
        </p:txBody>
      </p:sp>
    </p:spTree>
    <p:extLst>
      <p:ext uri="{BB962C8B-B14F-4D97-AF65-F5344CB8AC3E}">
        <p14:creationId xmlns:p14="http://schemas.microsoft.com/office/powerpoint/2010/main" val="189717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50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50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50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50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Untitled7">
            <a:extLst>
              <a:ext uri="{FF2B5EF4-FFF2-40B4-BE49-F238E27FC236}">
                <a16:creationId xmlns:a16="http://schemas.microsoft.com/office/drawing/2014/main" xmlns="" id="{B7AE25EB-2A9C-43B4-A480-F8556E85DF1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2000" contrast="50000"/>
                    </a14:imgEffect>
                  </a14:imgLayer>
                </a14:imgProps>
              </a:ext>
              <a:ext uri="{28A0092B-C50C-407E-A947-70E740481C1C}">
                <a14:useLocalDpi xmlns:a14="http://schemas.microsoft.com/office/drawing/2010/main" val="0"/>
              </a:ext>
            </a:extLst>
          </a:blip>
          <a:srcRect l="2349" t="26025" r="5390" b="8395"/>
          <a:stretch/>
        </p:blipFill>
        <p:spPr>
          <a:xfrm>
            <a:off x="7552907" y="2513195"/>
            <a:ext cx="4079935" cy="3853897"/>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itle 2"/>
          <p:cNvSpPr>
            <a:spLocks noGrp="1"/>
          </p:cNvSpPr>
          <p:nvPr>
            <p:ph type="title"/>
          </p:nvPr>
        </p:nvSpPr>
        <p:spPr>
          <a:xfrm>
            <a:off x="804255" y="525146"/>
            <a:ext cx="10050494" cy="1676603"/>
          </a:xfrm>
        </p:spPr>
        <p:txBody>
          <a:bodyPr>
            <a:normAutofit/>
          </a:bodyPr>
          <a:lstStyle/>
          <a:p>
            <a:pPr algn="ctr"/>
            <a:r>
              <a:rPr lang="en-US" sz="2800" b="1" dirty="0">
                <a:solidFill>
                  <a:schemeClr val="bg1"/>
                </a:solidFill>
                <a:effectLst>
                  <a:outerShdw blurRad="38100" dist="38100" dir="2700000" algn="tl">
                    <a:srgbClr val="000000">
                      <a:alpha val="43137"/>
                    </a:srgbClr>
                  </a:outerShdw>
                </a:effectLst>
              </a:rPr>
              <a:t>How Do I Know If I Have Compassion Fatigue?</a:t>
            </a:r>
          </a:p>
        </p:txBody>
      </p:sp>
      <p:sp>
        <p:nvSpPr>
          <p:cNvPr id="4" name="Content Placeholder 3"/>
          <p:cNvSpPr>
            <a:spLocks noGrp="1"/>
          </p:cNvSpPr>
          <p:nvPr>
            <p:ph idx="1"/>
          </p:nvPr>
        </p:nvSpPr>
        <p:spPr>
          <a:xfrm>
            <a:off x="639499" y="2763542"/>
            <a:ext cx="6779687" cy="3785419"/>
          </a:xfrm>
        </p:spPr>
        <p:txBody>
          <a:bodyPr>
            <a:normAutofit/>
          </a:bodyPr>
          <a:lstStyle/>
          <a:p>
            <a:r>
              <a:rPr lang="en-US" sz="2133" b="1" dirty="0">
                <a:solidFill>
                  <a:srgbClr val="0066CC"/>
                </a:solidFill>
              </a:rPr>
              <a:t>Lack of attention to self (i.e., diet, exercise, personal enjoyment)</a:t>
            </a:r>
          </a:p>
          <a:p>
            <a:r>
              <a:rPr lang="en-US" sz="2133" b="1" dirty="0">
                <a:solidFill>
                  <a:srgbClr val="0066CC"/>
                </a:solidFill>
              </a:rPr>
              <a:t>Reward substitution (i.e., food, ETOH)</a:t>
            </a:r>
          </a:p>
          <a:p>
            <a:r>
              <a:rPr lang="en-US" sz="2133" b="1" dirty="0">
                <a:solidFill>
                  <a:srgbClr val="0066CC"/>
                </a:solidFill>
              </a:rPr>
              <a:t>Difficulty accepting feedback (+ or -)</a:t>
            </a:r>
          </a:p>
          <a:p>
            <a:r>
              <a:rPr lang="en-US" sz="2133" b="1" dirty="0">
                <a:solidFill>
                  <a:srgbClr val="0066CC"/>
                </a:solidFill>
              </a:rPr>
              <a:t>Job transfer, turnover</a:t>
            </a:r>
          </a:p>
          <a:p>
            <a:r>
              <a:rPr lang="en-US" sz="2133" b="1" dirty="0">
                <a:solidFill>
                  <a:srgbClr val="0066CC"/>
                </a:solidFill>
              </a:rPr>
              <a:t>Impatience with family or issues not deemed ‘life threatening’</a:t>
            </a:r>
          </a:p>
          <a:p>
            <a:r>
              <a:rPr lang="en-US" sz="2133" b="1" dirty="0">
                <a:solidFill>
                  <a:srgbClr val="0066CC"/>
                </a:solidFill>
              </a:rPr>
              <a:t>Frustration with partner insensitivity to needs</a:t>
            </a:r>
          </a:p>
          <a:p>
            <a:pPr eaLnBrk="1" hangingPunct="1"/>
            <a:endParaRPr lang="en-US" sz="2133" b="1" dirty="0">
              <a:solidFill>
                <a:srgbClr val="0066CC"/>
              </a:solidFill>
            </a:endParaRPr>
          </a:p>
          <a:p>
            <a:endParaRPr lang="en-US" sz="2000" dirty="0"/>
          </a:p>
        </p:txBody>
      </p:sp>
    </p:spTree>
    <p:extLst>
      <p:ext uri="{BB962C8B-B14F-4D97-AF65-F5344CB8AC3E}">
        <p14:creationId xmlns:p14="http://schemas.microsoft.com/office/powerpoint/2010/main" val="39627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25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25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25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25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25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VI_0118.AVI">
            <a:hlinkClick r:id="" action="ppaction://media"/>
            <a:extLst>
              <a:ext uri="{FF2B5EF4-FFF2-40B4-BE49-F238E27FC236}">
                <a16:creationId xmlns:a16="http://schemas.microsoft.com/office/drawing/2014/main" xmlns="" id="{EF362C1C-643E-4919-A560-4DB9FFC04ED6}"/>
              </a:ext>
            </a:extLst>
          </p:cNvPr>
          <p:cNvPicPr>
            <a:picLocks noChangeAspect="1"/>
          </p:cNvPicPr>
          <p:nvPr>
            <a:videoFile r:link="rId2"/>
            <p:extLst>
              <p:ext uri="{DAA4B4D4-6D71-4841-9C94-3DE7FCFB9230}">
                <p14:media xmlns:p14="http://schemas.microsoft.com/office/powerpoint/2010/main" r:embed="rId1"/>
              </p:ext>
            </p:extLst>
          </p:nvPr>
        </p:nvPicPr>
        <p:blipFill>
          <a:blip r:embed="rId4">
            <a:lum bright="2000"/>
          </a:blip>
          <a:stretch>
            <a:fillRect/>
          </a:stretch>
        </p:blipFill>
        <p:spPr>
          <a:xfrm>
            <a:off x="1071465" y="1"/>
            <a:ext cx="9143999" cy="6858000"/>
          </a:xfrm>
          <a:prstGeom prst="rect">
            <a:avLst/>
          </a:prstGeom>
        </p:spPr>
      </p:pic>
    </p:spTree>
    <p:extLst>
      <p:ext uri="{BB962C8B-B14F-4D97-AF65-F5344CB8AC3E}">
        <p14:creationId xmlns:p14="http://schemas.microsoft.com/office/powerpoint/2010/main" val="1225291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100000" showWhenStopped="0">
                <p:cTn id="7"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a room&#10;&#10;Description generated with high confidence">
            <a:extLst>
              <a:ext uri="{FF2B5EF4-FFF2-40B4-BE49-F238E27FC236}">
                <a16:creationId xmlns:a16="http://schemas.microsoft.com/office/drawing/2014/main" xmlns="" id="{3EBBB6EA-89F0-487C-80B0-91C20A9CD9CF}"/>
              </a:ext>
            </a:extLst>
          </p:cNvPr>
          <p:cNvPicPr>
            <a:picLocks noChangeAspect="1"/>
          </p:cNvPicPr>
          <p:nvPr/>
        </p:nvPicPr>
        <p:blipFill>
          <a:blip r:embed="rId2"/>
          <a:stretch>
            <a:fillRect/>
          </a:stretch>
        </p:blipFill>
        <p:spPr>
          <a:xfrm>
            <a:off x="5783148" y="2277719"/>
            <a:ext cx="5611104" cy="3152906"/>
          </a:xfrm>
          <a:prstGeom prst="rect">
            <a:avLst/>
          </a:prstGeom>
        </p:spPr>
      </p:pic>
      <p:pic>
        <p:nvPicPr>
          <p:cNvPr id="7" name="Picture 6" descr="A person standing in front of a computer&#10;&#10;Description generated with high confidence">
            <a:extLst>
              <a:ext uri="{FF2B5EF4-FFF2-40B4-BE49-F238E27FC236}">
                <a16:creationId xmlns:a16="http://schemas.microsoft.com/office/drawing/2014/main" xmlns="" id="{F137FFD3-81DB-4ACD-A510-794BDEA295A0}"/>
              </a:ext>
            </a:extLst>
          </p:cNvPr>
          <p:cNvPicPr>
            <a:picLocks noChangeAspect="1"/>
          </p:cNvPicPr>
          <p:nvPr/>
        </p:nvPicPr>
        <p:blipFill>
          <a:blip r:embed="rId3"/>
          <a:stretch>
            <a:fillRect/>
          </a:stretch>
        </p:blipFill>
        <p:spPr>
          <a:xfrm>
            <a:off x="656346" y="2277719"/>
            <a:ext cx="5241403" cy="3152906"/>
          </a:xfrm>
          <a:prstGeom prst="rect">
            <a:avLst/>
          </a:prstGeom>
        </p:spPr>
      </p:pic>
      <p:sp>
        <p:nvSpPr>
          <p:cNvPr id="2" name="TextBox 1">
            <a:extLst>
              <a:ext uri="{FF2B5EF4-FFF2-40B4-BE49-F238E27FC236}">
                <a16:creationId xmlns:a16="http://schemas.microsoft.com/office/drawing/2014/main" xmlns="" id="{A126025D-5F47-45BB-81A1-ED79B226D68F}"/>
              </a:ext>
            </a:extLst>
          </p:cNvPr>
          <p:cNvSpPr txBox="1"/>
          <p:nvPr/>
        </p:nvSpPr>
        <p:spPr>
          <a:xfrm>
            <a:off x="1583704" y="1225485"/>
            <a:ext cx="8776354" cy="584775"/>
          </a:xfrm>
          <a:prstGeom prst="rect">
            <a:avLst/>
          </a:prstGeom>
          <a:noFill/>
        </p:spPr>
        <p:txBody>
          <a:bodyPr wrap="square" rtlCol="0">
            <a:spAutoFit/>
          </a:bodyPr>
          <a:lstStyle/>
          <a:p>
            <a:r>
              <a:rPr lang="en-US" sz="3200" b="1" dirty="0">
                <a:solidFill>
                  <a:schemeClr val="tx1">
                    <a:lumMod val="65000"/>
                    <a:lumOff val="35000"/>
                  </a:schemeClr>
                </a:solidFill>
              </a:rPr>
              <a:t>What’s Your Compassion Fatigue Quotient?</a:t>
            </a:r>
          </a:p>
        </p:txBody>
      </p:sp>
    </p:spTree>
    <p:extLst>
      <p:ext uri="{BB962C8B-B14F-4D97-AF65-F5344CB8AC3E}">
        <p14:creationId xmlns:p14="http://schemas.microsoft.com/office/powerpoint/2010/main" val="1465967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urse with pat.jpg">
            <a:extLst>
              <a:ext uri="{FF2B5EF4-FFF2-40B4-BE49-F238E27FC236}">
                <a16:creationId xmlns:a16="http://schemas.microsoft.com/office/drawing/2014/main" xmlns="" id="{6AE16E3E-6915-4BC6-A190-8FA29AE21843}"/>
              </a:ext>
            </a:extLst>
          </p:cNvPr>
          <p:cNvPicPr>
            <a:picLocks noChangeAspect="1"/>
          </p:cNvPicPr>
          <p:nvPr/>
        </p:nvPicPr>
        <p:blipFill>
          <a:blip r:embed="rId2" cstate="print"/>
          <a:stretch>
            <a:fillRect/>
          </a:stretch>
        </p:blipFill>
        <p:spPr>
          <a:xfrm>
            <a:off x="4865089" y="740990"/>
            <a:ext cx="2172571" cy="1472071"/>
          </a:xfrm>
          <a:prstGeom prst="rect">
            <a:avLst/>
          </a:prstGeom>
        </p:spPr>
      </p:pic>
      <p:pic>
        <p:nvPicPr>
          <p:cNvPr id="4" name="Picture 3" descr="dialysis_staff.jpg">
            <a:extLst>
              <a:ext uri="{FF2B5EF4-FFF2-40B4-BE49-F238E27FC236}">
                <a16:creationId xmlns:a16="http://schemas.microsoft.com/office/drawing/2014/main" xmlns="" id="{15CC0562-0E8E-4731-B36B-84366ABC4FE7}"/>
              </a:ext>
            </a:extLst>
          </p:cNvPr>
          <p:cNvPicPr>
            <a:picLocks noChangeAspect="1"/>
          </p:cNvPicPr>
          <p:nvPr/>
        </p:nvPicPr>
        <p:blipFill>
          <a:blip r:embed="rId3" cstate="print"/>
          <a:stretch>
            <a:fillRect/>
          </a:stretch>
        </p:blipFill>
        <p:spPr>
          <a:xfrm>
            <a:off x="8903366" y="740989"/>
            <a:ext cx="1781980" cy="1472071"/>
          </a:xfrm>
          <a:prstGeom prst="rect">
            <a:avLst/>
          </a:prstGeom>
        </p:spPr>
      </p:pic>
      <p:pic>
        <p:nvPicPr>
          <p:cNvPr id="6" name="Picture 5">
            <a:extLst>
              <a:ext uri="{FF2B5EF4-FFF2-40B4-BE49-F238E27FC236}">
                <a16:creationId xmlns:a16="http://schemas.microsoft.com/office/drawing/2014/main" xmlns="" id="{E26409DA-8835-4586-8175-5B8C725844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8626" y="740989"/>
            <a:ext cx="2229141" cy="1472071"/>
          </a:xfrm>
          <a:prstGeom prst="rect">
            <a:avLst/>
          </a:prstGeom>
        </p:spPr>
      </p:pic>
      <p:pic>
        <p:nvPicPr>
          <p:cNvPr id="2" name="Picture 1" descr="A picture containing clothing&#10;&#10;Description generated with high confidence">
            <a:extLst>
              <a:ext uri="{FF2B5EF4-FFF2-40B4-BE49-F238E27FC236}">
                <a16:creationId xmlns:a16="http://schemas.microsoft.com/office/drawing/2014/main" xmlns="" id="{943896B6-F8B1-4974-907A-BAAAB5F8EC86}"/>
              </a:ext>
            </a:extLst>
          </p:cNvPr>
          <p:cNvPicPr>
            <a:picLocks noChangeAspect="1"/>
          </p:cNvPicPr>
          <p:nvPr/>
        </p:nvPicPr>
        <p:blipFill rotWithShape="1">
          <a:blip r:embed="rId5"/>
          <a:srcRect t="3263"/>
          <a:stretch/>
        </p:blipFill>
        <p:spPr>
          <a:xfrm>
            <a:off x="1417443" y="2213059"/>
            <a:ext cx="9287727" cy="4644940"/>
          </a:xfrm>
          <a:prstGeom prst="rect">
            <a:avLst/>
          </a:prstGeom>
        </p:spPr>
      </p:pic>
      <p:sp>
        <p:nvSpPr>
          <p:cNvPr id="8" name="TextBox 7">
            <a:extLst>
              <a:ext uri="{FF2B5EF4-FFF2-40B4-BE49-F238E27FC236}">
                <a16:creationId xmlns:a16="http://schemas.microsoft.com/office/drawing/2014/main" xmlns="" id="{7488A577-9323-4B79-BDB7-614F4206D150}"/>
              </a:ext>
            </a:extLst>
          </p:cNvPr>
          <p:cNvSpPr txBox="1"/>
          <p:nvPr/>
        </p:nvSpPr>
        <p:spPr>
          <a:xfrm>
            <a:off x="1312798" y="2499117"/>
            <a:ext cx="2800765" cy="3785652"/>
          </a:xfrm>
          <a:prstGeom prst="rect">
            <a:avLst/>
          </a:prstGeom>
          <a:noFill/>
        </p:spPr>
        <p:txBody>
          <a:bodyPr wrap="square" rtlCol="0">
            <a:spAutoFit/>
          </a:bodyPr>
          <a:lstStyle/>
          <a:p>
            <a:r>
              <a:rPr lang="en-US" sz="2400" b="1" dirty="0">
                <a:solidFill>
                  <a:schemeClr val="bg1"/>
                </a:solidFill>
              </a:rPr>
              <a:t>The capacity for compassion and empathy seems to be at the core of our ability to do our work and at the core of our ability to be wounded by our work.</a:t>
            </a:r>
          </a:p>
        </p:txBody>
      </p:sp>
      <p:pic>
        <p:nvPicPr>
          <p:cNvPr id="10" name="Picture 9" descr="Two people in a room&#10;&#10;Description generated with high confidence">
            <a:extLst>
              <a:ext uri="{FF2B5EF4-FFF2-40B4-BE49-F238E27FC236}">
                <a16:creationId xmlns:a16="http://schemas.microsoft.com/office/drawing/2014/main" xmlns="" id="{09694309-2FDF-44E8-A153-226CDBD2CFFF}"/>
              </a:ext>
            </a:extLst>
          </p:cNvPr>
          <p:cNvPicPr>
            <a:picLocks noChangeAspect="1"/>
          </p:cNvPicPr>
          <p:nvPr/>
        </p:nvPicPr>
        <p:blipFill rotWithShape="1">
          <a:blip r:embed="rId6"/>
          <a:srcRect l="11193" r="8768"/>
          <a:stretch/>
        </p:blipFill>
        <p:spPr>
          <a:xfrm>
            <a:off x="1417443" y="750900"/>
            <a:ext cx="2058411" cy="1472069"/>
          </a:xfrm>
          <a:prstGeom prst="rect">
            <a:avLst/>
          </a:prstGeom>
        </p:spPr>
      </p:pic>
      <p:pic>
        <p:nvPicPr>
          <p:cNvPr id="14" name="Picture 13" descr="Two people standing in front of a computer&#10;&#10;Description generated with high confidence">
            <a:extLst>
              <a:ext uri="{FF2B5EF4-FFF2-40B4-BE49-F238E27FC236}">
                <a16:creationId xmlns:a16="http://schemas.microsoft.com/office/drawing/2014/main" xmlns="" id="{4020AE06-2A44-4F1A-BE2E-8AF3953649C1}"/>
              </a:ext>
            </a:extLst>
          </p:cNvPr>
          <p:cNvPicPr>
            <a:picLocks noChangeAspect="1"/>
          </p:cNvPicPr>
          <p:nvPr/>
        </p:nvPicPr>
        <p:blipFill rotWithShape="1">
          <a:blip r:embed="rId7"/>
          <a:srcRect l="13159" t="9038" r="17944"/>
          <a:stretch/>
        </p:blipFill>
        <p:spPr>
          <a:xfrm>
            <a:off x="3475854" y="750899"/>
            <a:ext cx="1661205" cy="1462159"/>
          </a:xfrm>
          <a:prstGeom prst="rect">
            <a:avLst/>
          </a:prstGeom>
        </p:spPr>
      </p:pic>
      <p:pic>
        <p:nvPicPr>
          <p:cNvPr id="7" name="Picture 6">
            <a:extLst>
              <a:ext uri="{FF2B5EF4-FFF2-40B4-BE49-F238E27FC236}">
                <a16:creationId xmlns:a16="http://schemas.microsoft.com/office/drawing/2014/main" xmlns="" id="{DAF8390B-9F29-49A0-8585-206DC975B791}"/>
              </a:ext>
            </a:extLst>
          </p:cNvPr>
          <p:cNvPicPr>
            <a:picLocks noChangeAspect="1"/>
          </p:cNvPicPr>
          <p:nvPr/>
        </p:nvPicPr>
        <p:blipFill>
          <a:blip r:embed="rId8"/>
          <a:stretch>
            <a:fillRect/>
          </a:stretch>
        </p:blipFill>
        <p:spPr>
          <a:xfrm>
            <a:off x="8768098" y="3290848"/>
            <a:ext cx="1728565" cy="1713571"/>
          </a:xfrm>
          <a:prstGeom prst="rect">
            <a:avLst/>
          </a:prstGeom>
        </p:spPr>
      </p:pic>
      <p:sp>
        <p:nvSpPr>
          <p:cNvPr id="5" name="TextBox 4">
            <a:extLst>
              <a:ext uri="{FF2B5EF4-FFF2-40B4-BE49-F238E27FC236}">
                <a16:creationId xmlns:a16="http://schemas.microsoft.com/office/drawing/2014/main" xmlns="" id="{E6560907-5B34-44BF-9CDA-0385F05F4108}"/>
              </a:ext>
            </a:extLst>
          </p:cNvPr>
          <p:cNvSpPr txBox="1"/>
          <p:nvPr/>
        </p:nvSpPr>
        <p:spPr>
          <a:xfrm>
            <a:off x="8359672" y="2229967"/>
            <a:ext cx="3338733" cy="338554"/>
          </a:xfrm>
          <a:prstGeom prst="rect">
            <a:avLst/>
          </a:prstGeom>
          <a:noFill/>
        </p:spPr>
        <p:txBody>
          <a:bodyPr wrap="square" rtlCol="0">
            <a:spAutoFit/>
          </a:bodyPr>
          <a:lstStyle/>
          <a:p>
            <a:r>
              <a:rPr lang="en-US" sz="1600" b="1" dirty="0">
                <a:solidFill>
                  <a:schemeClr val="accent1"/>
                </a:solidFill>
              </a:rPr>
              <a:t>Source</a:t>
            </a:r>
            <a:r>
              <a:rPr lang="en-US" sz="1600" dirty="0">
                <a:solidFill>
                  <a:schemeClr val="accent1"/>
                </a:solidFill>
              </a:rPr>
              <a:t>: </a:t>
            </a:r>
            <a:r>
              <a:rPr lang="en-US" sz="1600" dirty="0" err="1">
                <a:solidFill>
                  <a:schemeClr val="accent1"/>
                </a:solidFill>
              </a:rPr>
              <a:t>Stamm</a:t>
            </a:r>
            <a:r>
              <a:rPr lang="en-US" sz="1600" dirty="0">
                <a:solidFill>
                  <a:schemeClr val="accent1"/>
                </a:solidFill>
              </a:rPr>
              <a:t>, 1999.</a:t>
            </a:r>
          </a:p>
        </p:txBody>
      </p:sp>
    </p:spTree>
    <p:extLst>
      <p:ext uri="{BB962C8B-B14F-4D97-AF65-F5344CB8AC3E}">
        <p14:creationId xmlns:p14="http://schemas.microsoft.com/office/powerpoint/2010/main" val="395548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74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D3E9AD-F542-4189-9E76-D95A05FCD497}"/>
              </a:ext>
            </a:extLst>
          </p:cNvPr>
          <p:cNvSpPr>
            <a:spLocks noGrp="1"/>
          </p:cNvSpPr>
          <p:nvPr>
            <p:ph type="title"/>
          </p:nvPr>
        </p:nvSpPr>
        <p:spPr>
          <a:xfrm>
            <a:off x="724281" y="3573194"/>
            <a:ext cx="4498169" cy="566739"/>
          </a:xfrm>
        </p:spPr>
        <p:txBody>
          <a:bodyPr>
            <a:noAutofit/>
          </a:bodyPr>
          <a:lstStyle/>
          <a:p>
            <a:pPr algn="ctr"/>
            <a:r>
              <a:rPr lang="en-US" sz="4000" b="1" dirty="0">
                <a:solidFill>
                  <a:schemeClr val="bg1"/>
                </a:solidFill>
                <a:effectLst>
                  <a:outerShdw blurRad="38100" dist="38100" dir="2700000" algn="tl">
                    <a:srgbClr val="000000">
                      <a:alpha val="43137"/>
                    </a:srgbClr>
                  </a:outerShdw>
                </a:effectLst>
              </a:rPr>
              <a:t>What can we do about it?</a:t>
            </a:r>
          </a:p>
        </p:txBody>
      </p:sp>
      <p:pic>
        <p:nvPicPr>
          <p:cNvPr id="18" name="Picture Placeholder 17" descr="A group of people posing for the camera&#10;&#10;Description generated with very high confidence">
            <a:extLst>
              <a:ext uri="{FF2B5EF4-FFF2-40B4-BE49-F238E27FC236}">
                <a16:creationId xmlns:a16="http://schemas.microsoft.com/office/drawing/2014/main" xmlns="" id="{0AE5B160-A9BF-47B5-A399-E0260CACA390}"/>
              </a:ext>
            </a:extLst>
          </p:cNvPr>
          <p:cNvPicPr>
            <a:picLocks noGrp="1" noChangeAspect="1"/>
          </p:cNvPicPr>
          <p:nvPr>
            <p:ph type="pic" idx="1"/>
          </p:nvPr>
        </p:nvPicPr>
        <p:blipFill>
          <a:blip r:embed="rId2"/>
          <a:srcRect t="16393" b="16393"/>
          <a:stretch>
            <a:fillRect/>
          </a:stretch>
        </p:blipFill>
        <p:spPr>
          <a:xfrm>
            <a:off x="6670419" y="2554662"/>
            <a:ext cx="5073476" cy="2705493"/>
          </a:xfrm>
        </p:spPr>
      </p:pic>
    </p:spTree>
    <p:extLst>
      <p:ext uri="{BB962C8B-B14F-4D97-AF65-F5344CB8AC3E}">
        <p14:creationId xmlns:p14="http://schemas.microsoft.com/office/powerpoint/2010/main" val="3277728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9814C7F2-749F-46E5-A513-3506482946FF}"/>
              </a:ext>
            </a:extLst>
          </p:cNvPr>
          <p:cNvSpPr>
            <a:spLocks noGrp="1"/>
          </p:cNvSpPr>
          <p:nvPr>
            <p:ph type="title"/>
          </p:nvPr>
        </p:nvSpPr>
        <p:spPr>
          <a:xfrm>
            <a:off x="-980388" y="855107"/>
            <a:ext cx="11424301" cy="734165"/>
          </a:xfrm>
        </p:spPr>
        <p:txBody>
          <a:bodyPr/>
          <a:lstStyle/>
          <a:p>
            <a:pPr algn="ctr"/>
            <a:r>
              <a:rPr lang="en-US" sz="4400" b="1" dirty="0">
                <a:solidFill>
                  <a:schemeClr val="bg1"/>
                </a:solidFill>
                <a:effectLst>
                  <a:outerShdw blurRad="38100" dist="38100" dir="2700000" algn="tl">
                    <a:srgbClr val="000000">
                      <a:alpha val="43137"/>
                    </a:srgbClr>
                  </a:outerShdw>
                </a:effectLst>
              </a:rPr>
              <a:t>EDUCATION</a:t>
            </a:r>
          </a:p>
        </p:txBody>
      </p:sp>
      <p:sp>
        <p:nvSpPr>
          <p:cNvPr id="5" name="Content Placeholder 4">
            <a:extLst>
              <a:ext uri="{FF2B5EF4-FFF2-40B4-BE49-F238E27FC236}">
                <a16:creationId xmlns:a16="http://schemas.microsoft.com/office/drawing/2014/main" xmlns="" id="{5FD6CBDB-C962-4567-8E1A-2CBAD6C9C341}"/>
              </a:ext>
            </a:extLst>
          </p:cNvPr>
          <p:cNvSpPr>
            <a:spLocks noGrp="1"/>
          </p:cNvSpPr>
          <p:nvPr>
            <p:ph idx="1"/>
          </p:nvPr>
        </p:nvSpPr>
        <p:spPr>
          <a:xfrm>
            <a:off x="387224" y="2095315"/>
            <a:ext cx="9020097" cy="4400523"/>
          </a:xfrm>
        </p:spPr>
        <p:txBody>
          <a:bodyPr>
            <a:normAutofit/>
          </a:bodyPr>
          <a:lstStyle/>
          <a:p>
            <a:r>
              <a:rPr lang="en-US" sz="2400" b="1" dirty="0">
                <a:solidFill>
                  <a:srgbClr val="0066CC"/>
                </a:solidFill>
              </a:rPr>
              <a:t>Resilience training</a:t>
            </a:r>
            <a:r>
              <a:rPr lang="en-US" sz="2400" b="1" dirty="0">
                <a:solidFill>
                  <a:schemeClr val="tx1"/>
                </a:solidFill>
              </a:rPr>
              <a:t>*</a:t>
            </a:r>
          </a:p>
          <a:p>
            <a:r>
              <a:rPr lang="en-US" sz="2400" b="1" dirty="0">
                <a:solidFill>
                  <a:srgbClr val="0066CC"/>
                </a:solidFill>
              </a:rPr>
              <a:t>Mandatory ELNEC participation</a:t>
            </a:r>
          </a:p>
          <a:p>
            <a:r>
              <a:rPr lang="en-US" sz="2400" b="1" dirty="0">
                <a:solidFill>
                  <a:srgbClr val="0066CC"/>
                </a:solidFill>
              </a:rPr>
              <a:t>Schwartz Rounds</a:t>
            </a:r>
          </a:p>
          <a:p>
            <a:r>
              <a:rPr lang="en-US" sz="2400" b="1" dirty="0">
                <a:solidFill>
                  <a:srgbClr val="0066CC"/>
                </a:solidFill>
              </a:rPr>
              <a:t>Communication competency:</a:t>
            </a:r>
          </a:p>
          <a:p>
            <a:pPr lvl="1"/>
            <a:r>
              <a:rPr lang="en-US" sz="2000" dirty="0">
                <a:solidFill>
                  <a:schemeClr val="accent2"/>
                </a:solidFill>
              </a:rPr>
              <a:t>Skill building</a:t>
            </a:r>
          </a:p>
          <a:p>
            <a:pPr lvl="1"/>
            <a:r>
              <a:rPr lang="en-US" sz="2000" dirty="0">
                <a:solidFill>
                  <a:schemeClr val="accent2"/>
                </a:solidFill>
              </a:rPr>
              <a:t>Dealing with conflict</a:t>
            </a:r>
          </a:p>
          <a:p>
            <a:pPr lvl="1"/>
            <a:r>
              <a:rPr lang="en-US" sz="2000" dirty="0">
                <a:solidFill>
                  <a:schemeClr val="accent2"/>
                </a:solidFill>
              </a:rPr>
              <a:t>Caring for ‘difficult’ practice scenarios</a:t>
            </a:r>
          </a:p>
          <a:p>
            <a:r>
              <a:rPr lang="en-US" sz="2400" b="1" dirty="0">
                <a:solidFill>
                  <a:srgbClr val="0066CC"/>
                </a:solidFill>
              </a:rPr>
              <a:t>Recognition &amp; management of compassion fatigue</a:t>
            </a:r>
          </a:p>
          <a:p>
            <a:pPr lvl="1"/>
            <a:r>
              <a:rPr lang="en-US" sz="2000" dirty="0">
                <a:solidFill>
                  <a:schemeClr val="accent2"/>
                </a:solidFill>
              </a:rPr>
              <a:t>Can’t deal with it if you don’t know you have it!</a:t>
            </a:r>
          </a:p>
        </p:txBody>
      </p:sp>
      <p:sp>
        <p:nvSpPr>
          <p:cNvPr id="7" name="TextBox 6">
            <a:extLst>
              <a:ext uri="{FF2B5EF4-FFF2-40B4-BE49-F238E27FC236}">
                <a16:creationId xmlns:a16="http://schemas.microsoft.com/office/drawing/2014/main" xmlns="" id="{FEC3D71E-03F0-4E19-84CB-9C4501EBAF7F}"/>
              </a:ext>
            </a:extLst>
          </p:cNvPr>
          <p:cNvSpPr txBox="1"/>
          <p:nvPr/>
        </p:nvSpPr>
        <p:spPr>
          <a:xfrm>
            <a:off x="922306" y="6139721"/>
            <a:ext cx="9769884" cy="871905"/>
          </a:xfrm>
          <a:prstGeom prst="rect">
            <a:avLst/>
          </a:prstGeom>
          <a:noFill/>
        </p:spPr>
        <p:txBody>
          <a:bodyPr wrap="square" rtlCol="0">
            <a:spAutoFit/>
          </a:bodyPr>
          <a:lstStyle/>
          <a:p>
            <a:pPr algn="ctr"/>
            <a:r>
              <a:rPr lang="en-US" sz="2133" b="1" dirty="0"/>
              <a:t>*</a:t>
            </a:r>
            <a:r>
              <a:rPr lang="en-US" sz="1333" b="1" dirty="0"/>
              <a:t>Source:</a:t>
            </a:r>
            <a:r>
              <a:rPr lang="en-US" sz="1333" dirty="0"/>
              <a:t> Boyle DA, Bush NJ (2018). Reflections on the emotional hazards of pediatric oncology nursing: Four decades of perspectives and potential. </a:t>
            </a:r>
            <a:r>
              <a:rPr lang="en-US" sz="1333" b="1" dirty="0"/>
              <a:t>Journal of Pediatric Nursing</a:t>
            </a:r>
            <a:r>
              <a:rPr lang="en-US" sz="1333" i="1" dirty="0"/>
              <a:t>. </a:t>
            </a:r>
            <a:r>
              <a:rPr lang="en-US" sz="1333" dirty="0"/>
              <a:t>40, 63-73, 2018.</a:t>
            </a:r>
          </a:p>
          <a:p>
            <a:endParaRPr lang="en-US" sz="1600" dirty="0">
              <a:solidFill>
                <a:schemeClr val="accent2"/>
              </a:solidFill>
            </a:endParaRPr>
          </a:p>
        </p:txBody>
      </p:sp>
      <p:pic>
        <p:nvPicPr>
          <p:cNvPr id="9" name="Picture 8">
            <a:extLst>
              <a:ext uri="{FF2B5EF4-FFF2-40B4-BE49-F238E27FC236}">
                <a16:creationId xmlns:a16="http://schemas.microsoft.com/office/drawing/2014/main" xmlns="" id="{03D83911-4DA9-41C9-9727-6F291CE81A18}"/>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7261483" y="1222190"/>
            <a:ext cx="4291677" cy="3566733"/>
          </a:xfrm>
          <a:prstGeom prst="rect">
            <a:avLst/>
          </a:prstGeom>
        </p:spPr>
      </p:pic>
    </p:spTree>
    <p:extLst>
      <p:ext uri="{BB962C8B-B14F-4D97-AF65-F5344CB8AC3E}">
        <p14:creationId xmlns:p14="http://schemas.microsoft.com/office/powerpoint/2010/main" val="174553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46CD4D-94A9-48DF-A015-DC6A27B75394}"/>
              </a:ext>
            </a:extLst>
          </p:cNvPr>
          <p:cNvSpPr>
            <a:spLocks noGrp="1"/>
          </p:cNvSpPr>
          <p:nvPr>
            <p:ph type="title"/>
          </p:nvPr>
        </p:nvSpPr>
        <p:spPr>
          <a:xfrm>
            <a:off x="64182" y="1001767"/>
            <a:ext cx="11424301" cy="734165"/>
          </a:xfrm>
        </p:spPr>
        <p:txBody>
          <a:bodyPr/>
          <a:lstStyle/>
          <a:p>
            <a:pPr algn="ctr"/>
            <a:r>
              <a:rPr lang="en-US" sz="4400" b="1" dirty="0">
                <a:solidFill>
                  <a:schemeClr val="bg1"/>
                </a:solidFill>
                <a:effectLst>
                  <a:outerShdw blurRad="38100" dist="38100" dir="2700000" algn="tl">
                    <a:srgbClr val="000000">
                      <a:alpha val="43137"/>
                    </a:srgbClr>
                  </a:outerShdw>
                </a:effectLst>
              </a:rPr>
              <a:t>SUPPORT</a:t>
            </a:r>
          </a:p>
        </p:txBody>
      </p:sp>
      <p:sp>
        <p:nvSpPr>
          <p:cNvPr id="3" name="Content Placeholder 2">
            <a:extLst>
              <a:ext uri="{FF2B5EF4-FFF2-40B4-BE49-F238E27FC236}">
                <a16:creationId xmlns:a16="http://schemas.microsoft.com/office/drawing/2014/main" xmlns="" id="{974F34DB-AF5D-4F32-9A30-5CDAD48EECEF}"/>
              </a:ext>
            </a:extLst>
          </p:cNvPr>
          <p:cNvSpPr>
            <a:spLocks noGrp="1"/>
          </p:cNvSpPr>
          <p:nvPr>
            <p:ph sz="half" idx="1"/>
          </p:nvPr>
        </p:nvSpPr>
        <p:spPr>
          <a:xfrm>
            <a:off x="982309" y="2262590"/>
            <a:ext cx="5389639" cy="4435153"/>
          </a:xfrm>
        </p:spPr>
        <p:txBody>
          <a:bodyPr>
            <a:normAutofit fontScale="77500" lnSpcReduction="20000"/>
          </a:bodyPr>
          <a:lstStyle/>
          <a:p>
            <a:r>
              <a:rPr lang="en-US" sz="3100" b="1" dirty="0">
                <a:solidFill>
                  <a:srgbClr val="0066CC"/>
                </a:solidFill>
                <a:latin typeface="+mj-lt"/>
              </a:rPr>
              <a:t>Support Activities</a:t>
            </a:r>
          </a:p>
          <a:p>
            <a:pPr lvl="1"/>
            <a:r>
              <a:rPr lang="en-US" sz="2267" dirty="0">
                <a:solidFill>
                  <a:schemeClr val="tx1"/>
                </a:solidFill>
              </a:rPr>
              <a:t>Formal groups</a:t>
            </a:r>
          </a:p>
          <a:p>
            <a:pPr lvl="2"/>
            <a:r>
              <a:rPr lang="en-US" sz="2000" dirty="0">
                <a:solidFill>
                  <a:schemeClr val="tx1"/>
                </a:solidFill>
              </a:rPr>
              <a:t>Weekly patient care conferences</a:t>
            </a:r>
          </a:p>
          <a:p>
            <a:pPr lvl="1"/>
            <a:r>
              <a:rPr lang="en-US" sz="2267" dirty="0">
                <a:solidFill>
                  <a:schemeClr val="tx1"/>
                </a:solidFill>
              </a:rPr>
              <a:t>Retreats</a:t>
            </a:r>
          </a:p>
          <a:p>
            <a:pPr lvl="1"/>
            <a:r>
              <a:rPr lang="en-US" sz="2267" dirty="0">
                <a:solidFill>
                  <a:schemeClr val="tx1"/>
                </a:solidFill>
              </a:rPr>
              <a:t>‘Code White’</a:t>
            </a:r>
          </a:p>
          <a:p>
            <a:pPr lvl="1"/>
            <a:r>
              <a:rPr lang="en-US" sz="2267" dirty="0">
                <a:solidFill>
                  <a:schemeClr val="tx1"/>
                </a:solidFill>
              </a:rPr>
              <a:t>Attend family meetings</a:t>
            </a:r>
          </a:p>
          <a:p>
            <a:pPr lvl="1"/>
            <a:r>
              <a:rPr lang="en-US" sz="2267" dirty="0">
                <a:solidFill>
                  <a:schemeClr val="tx1"/>
                </a:solidFill>
              </a:rPr>
              <a:t>Schwartz Rounds</a:t>
            </a:r>
          </a:p>
          <a:p>
            <a:r>
              <a:rPr lang="en-US" sz="3100" b="1" dirty="0">
                <a:solidFill>
                  <a:srgbClr val="0066CC"/>
                </a:solidFill>
              </a:rPr>
              <a:t>Spiritual</a:t>
            </a:r>
          </a:p>
          <a:p>
            <a:pPr lvl="1"/>
            <a:r>
              <a:rPr lang="en-US" sz="2267" dirty="0">
                <a:solidFill>
                  <a:schemeClr val="tx1"/>
                </a:solidFill>
              </a:rPr>
              <a:t>@ start of shift</a:t>
            </a:r>
          </a:p>
          <a:p>
            <a:pPr lvl="1"/>
            <a:r>
              <a:rPr lang="en-US" sz="2267" dirty="0">
                <a:solidFill>
                  <a:schemeClr val="tx1"/>
                </a:solidFill>
              </a:rPr>
              <a:t>Blessing of Hands</a:t>
            </a:r>
          </a:p>
          <a:p>
            <a:pPr lvl="1"/>
            <a:r>
              <a:rPr lang="en-US" sz="2267" dirty="0">
                <a:solidFill>
                  <a:schemeClr val="tx1"/>
                </a:solidFill>
              </a:rPr>
              <a:t>Tea for the Soul</a:t>
            </a:r>
          </a:p>
          <a:p>
            <a:pPr lvl="1"/>
            <a:r>
              <a:rPr lang="en-US" sz="2267" dirty="0">
                <a:solidFill>
                  <a:schemeClr val="tx1"/>
                </a:solidFill>
              </a:rPr>
              <a:t>Honoring Ceremony</a:t>
            </a:r>
          </a:p>
          <a:p>
            <a:pPr marL="609585" lvl="1" indent="0">
              <a:buNone/>
            </a:pPr>
            <a:endParaRPr lang="en-US" sz="2133" dirty="0">
              <a:solidFill>
                <a:srgbClr val="0066CC"/>
              </a:solidFill>
            </a:endParaRPr>
          </a:p>
        </p:txBody>
      </p:sp>
      <p:sp>
        <p:nvSpPr>
          <p:cNvPr id="4" name="Content Placeholder 3">
            <a:extLst>
              <a:ext uri="{FF2B5EF4-FFF2-40B4-BE49-F238E27FC236}">
                <a16:creationId xmlns:a16="http://schemas.microsoft.com/office/drawing/2014/main" xmlns="" id="{A84982D1-2E02-488E-B102-AD5ADD695E32}"/>
              </a:ext>
            </a:extLst>
          </p:cNvPr>
          <p:cNvSpPr>
            <a:spLocks noGrp="1"/>
          </p:cNvSpPr>
          <p:nvPr>
            <p:ph sz="half" idx="2"/>
          </p:nvPr>
        </p:nvSpPr>
        <p:spPr>
          <a:xfrm>
            <a:off x="6277679" y="2352146"/>
            <a:ext cx="5458691" cy="4505854"/>
          </a:xfrm>
        </p:spPr>
        <p:txBody>
          <a:bodyPr>
            <a:normAutofit fontScale="77500" lnSpcReduction="20000"/>
          </a:bodyPr>
          <a:lstStyle/>
          <a:p>
            <a:r>
              <a:rPr lang="en-US" sz="3100" b="1" dirty="0">
                <a:solidFill>
                  <a:srgbClr val="0066CC"/>
                </a:solidFill>
              </a:rPr>
              <a:t>Complementary Approaches</a:t>
            </a:r>
          </a:p>
          <a:p>
            <a:pPr lvl="1"/>
            <a:r>
              <a:rPr lang="en-US" sz="2267" dirty="0">
                <a:solidFill>
                  <a:schemeClr val="tx1"/>
                </a:solidFill>
              </a:rPr>
              <a:t>Massage</a:t>
            </a:r>
          </a:p>
          <a:p>
            <a:pPr lvl="1"/>
            <a:r>
              <a:rPr lang="en-US" sz="2267" dirty="0">
                <a:solidFill>
                  <a:schemeClr val="tx1"/>
                </a:solidFill>
              </a:rPr>
              <a:t>Reiki</a:t>
            </a:r>
            <a:endParaRPr lang="en-US" sz="2667" b="1" dirty="0">
              <a:solidFill>
                <a:schemeClr val="tx1"/>
              </a:solidFill>
            </a:endParaRPr>
          </a:p>
          <a:p>
            <a:r>
              <a:rPr lang="en-US" sz="3100" b="1" dirty="0">
                <a:solidFill>
                  <a:srgbClr val="0066CC"/>
                </a:solidFill>
              </a:rPr>
              <a:t>EOL/Enhance Closure</a:t>
            </a:r>
          </a:p>
          <a:p>
            <a:pPr lvl="1"/>
            <a:r>
              <a:rPr lang="en-US" sz="2267" dirty="0">
                <a:solidFill>
                  <a:schemeClr val="tx1"/>
                </a:solidFill>
              </a:rPr>
              <a:t>Grief Cart</a:t>
            </a:r>
          </a:p>
          <a:p>
            <a:pPr lvl="1"/>
            <a:r>
              <a:rPr lang="en-US" sz="2267" dirty="0">
                <a:solidFill>
                  <a:schemeClr val="tx1"/>
                </a:solidFill>
              </a:rPr>
              <a:t>Candle on unit</a:t>
            </a:r>
          </a:p>
          <a:p>
            <a:pPr lvl="1"/>
            <a:r>
              <a:rPr lang="en-US" sz="2267" dirty="0">
                <a:solidFill>
                  <a:schemeClr val="tx1"/>
                </a:solidFill>
              </a:rPr>
              <a:t>Post-death de-briefings</a:t>
            </a:r>
          </a:p>
          <a:p>
            <a:pPr lvl="1"/>
            <a:r>
              <a:rPr lang="en-US" sz="2267" dirty="0">
                <a:solidFill>
                  <a:schemeClr val="tx1"/>
                </a:solidFill>
              </a:rPr>
              <a:t>Remembrance ceremonies</a:t>
            </a:r>
          </a:p>
          <a:p>
            <a:pPr lvl="1"/>
            <a:r>
              <a:rPr lang="en-US" sz="2267" dirty="0">
                <a:solidFill>
                  <a:schemeClr val="tx1"/>
                </a:solidFill>
              </a:rPr>
              <a:t>Acute Bereavement Protocol</a:t>
            </a:r>
          </a:p>
          <a:p>
            <a:pPr lvl="2"/>
            <a:r>
              <a:rPr lang="en-US" sz="2000" dirty="0">
                <a:solidFill>
                  <a:schemeClr val="tx1"/>
                </a:solidFill>
              </a:rPr>
              <a:t>Delineate preferences for family support</a:t>
            </a:r>
          </a:p>
          <a:p>
            <a:pPr lvl="3"/>
            <a:r>
              <a:rPr lang="en-US" sz="1800" dirty="0">
                <a:solidFill>
                  <a:schemeClr val="tx1"/>
                </a:solidFill>
              </a:rPr>
              <a:t>Offer to pray with me</a:t>
            </a:r>
          </a:p>
          <a:p>
            <a:pPr lvl="3"/>
            <a:r>
              <a:rPr lang="en-US" sz="1800" dirty="0">
                <a:solidFill>
                  <a:schemeClr val="tx1"/>
                </a:solidFill>
              </a:rPr>
              <a:t>Ask about wanting to help with final care</a:t>
            </a:r>
          </a:p>
          <a:p>
            <a:pPr lvl="3"/>
            <a:r>
              <a:rPr lang="en-US" sz="1800" dirty="0">
                <a:solidFill>
                  <a:schemeClr val="tx1"/>
                </a:solidFill>
              </a:rPr>
              <a:t>Sympathy card</a:t>
            </a:r>
          </a:p>
        </p:txBody>
      </p:sp>
    </p:spTree>
    <p:extLst>
      <p:ext uri="{BB962C8B-B14F-4D97-AF65-F5344CB8AC3E}">
        <p14:creationId xmlns:p14="http://schemas.microsoft.com/office/powerpoint/2010/main" val="1182031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using a computer&#10;&#10;Description generated with high confidence">
            <a:extLst>
              <a:ext uri="{FF2B5EF4-FFF2-40B4-BE49-F238E27FC236}">
                <a16:creationId xmlns:a16="http://schemas.microsoft.com/office/drawing/2014/main" xmlns="" id="{CCD1791A-BCD1-41F4-A94F-8E6053A94D53}"/>
              </a:ext>
            </a:extLst>
          </p:cNvPr>
          <p:cNvPicPr>
            <a:picLocks noChangeAspect="1"/>
          </p:cNvPicPr>
          <p:nvPr/>
        </p:nvPicPr>
        <p:blipFill rotWithShape="1">
          <a:blip r:embed="rId2"/>
          <a:srcRect t="4807" r="2" b="22684"/>
          <a:stretch/>
        </p:blipFill>
        <p:spPr>
          <a:xfrm>
            <a:off x="5878849" y="14"/>
            <a:ext cx="6313151" cy="6857983"/>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a:extLst>
              <a:ext uri="{FF2B5EF4-FFF2-40B4-BE49-F238E27FC236}">
                <a16:creationId xmlns:a16="http://schemas.microsoft.com/office/drawing/2014/main" xmlns="" id="{F7DCEA9F-CEFF-4B80-9522-080ABC1CB593}"/>
              </a:ext>
            </a:extLst>
          </p:cNvPr>
          <p:cNvSpPr>
            <a:spLocks noGrp="1"/>
          </p:cNvSpPr>
          <p:nvPr>
            <p:ph type="title"/>
          </p:nvPr>
        </p:nvSpPr>
        <p:spPr>
          <a:xfrm>
            <a:off x="655321" y="365124"/>
            <a:ext cx="5120113" cy="1692795"/>
          </a:xfrm>
        </p:spPr>
        <p:txBody>
          <a:bodyPr>
            <a:normAutofit/>
          </a:bodyPr>
          <a:lstStyle/>
          <a:p>
            <a:r>
              <a:rPr lang="en-US" sz="3200" b="1" dirty="0">
                <a:solidFill>
                  <a:schemeClr val="bg1"/>
                </a:solidFill>
                <a:effectLst>
                  <a:outerShdw blurRad="38100" dist="38100" dir="2700000" algn="tl">
                    <a:srgbClr val="000000">
                      <a:alpha val="43137"/>
                    </a:srgbClr>
                  </a:outerShdw>
                </a:effectLst>
              </a:rPr>
              <a:t>PERSONAL STRATEGIES</a:t>
            </a:r>
          </a:p>
        </p:txBody>
      </p:sp>
      <p:sp>
        <p:nvSpPr>
          <p:cNvPr id="3" name="Content Placeholder 2">
            <a:extLst>
              <a:ext uri="{FF2B5EF4-FFF2-40B4-BE49-F238E27FC236}">
                <a16:creationId xmlns:a16="http://schemas.microsoft.com/office/drawing/2014/main" xmlns="" id="{DEBD43E5-A87D-43FF-BADA-233AE418B70F}"/>
              </a:ext>
            </a:extLst>
          </p:cNvPr>
          <p:cNvSpPr>
            <a:spLocks noGrp="1"/>
          </p:cNvSpPr>
          <p:nvPr>
            <p:ph idx="1"/>
          </p:nvPr>
        </p:nvSpPr>
        <p:spPr>
          <a:xfrm>
            <a:off x="551905" y="2572896"/>
            <a:ext cx="5223528" cy="3838157"/>
          </a:xfrm>
        </p:spPr>
        <p:txBody>
          <a:bodyPr>
            <a:normAutofit lnSpcReduction="10000"/>
          </a:bodyPr>
          <a:lstStyle/>
          <a:p>
            <a:r>
              <a:rPr lang="en-US" sz="2400" b="1" dirty="0">
                <a:solidFill>
                  <a:srgbClr val="0066CC"/>
                </a:solidFill>
              </a:rPr>
              <a:t>Pre - &amp; post-work car exercise</a:t>
            </a:r>
          </a:p>
          <a:p>
            <a:r>
              <a:rPr lang="en-US" sz="2400" b="1" dirty="0">
                <a:solidFill>
                  <a:srgbClr val="0066CC"/>
                </a:solidFill>
              </a:rPr>
              <a:t>Consider skill requirements prior to entering patient room</a:t>
            </a:r>
          </a:p>
          <a:p>
            <a:r>
              <a:rPr lang="en-US" sz="2400" b="1" dirty="0">
                <a:solidFill>
                  <a:srgbClr val="0066CC"/>
                </a:solidFill>
              </a:rPr>
              <a:t>‘Closing the drawer’ after work</a:t>
            </a:r>
          </a:p>
          <a:p>
            <a:r>
              <a:rPr lang="en-US" sz="2400" b="1" dirty="0">
                <a:solidFill>
                  <a:srgbClr val="0066CC"/>
                </a:solidFill>
              </a:rPr>
              <a:t>Journaling:</a:t>
            </a:r>
          </a:p>
          <a:p>
            <a:pPr lvl="1"/>
            <a:r>
              <a:rPr lang="en-US" sz="2133" dirty="0">
                <a:solidFill>
                  <a:srgbClr val="0066CC"/>
                </a:solidFill>
              </a:rPr>
              <a:t>Work-related</a:t>
            </a:r>
          </a:p>
          <a:p>
            <a:pPr lvl="1"/>
            <a:r>
              <a:rPr lang="en-US" sz="2133" dirty="0">
                <a:solidFill>
                  <a:srgbClr val="0066CC"/>
                </a:solidFill>
              </a:rPr>
              <a:t>Personal</a:t>
            </a:r>
          </a:p>
          <a:p>
            <a:r>
              <a:rPr lang="en-US" sz="2400" b="1" dirty="0">
                <a:solidFill>
                  <a:srgbClr val="0066CC"/>
                </a:solidFill>
              </a:rPr>
              <a:t>Learning forgiveness &amp; gratitude</a:t>
            </a:r>
          </a:p>
          <a:p>
            <a:endParaRPr lang="en-US" sz="1867" dirty="0"/>
          </a:p>
        </p:txBody>
      </p:sp>
    </p:spTree>
    <p:extLst>
      <p:ext uri="{BB962C8B-B14F-4D97-AF65-F5344CB8AC3E}">
        <p14:creationId xmlns:p14="http://schemas.microsoft.com/office/powerpoint/2010/main" val="1184403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xmlns="" id="{6503EB0F-2257-4A3E-A73B-E1DE769B459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12192000" cy="6858000"/>
            <a:chOff x="0" y="0"/>
            <a:chExt cx="12192000" cy="6858000"/>
          </a:xfrm>
        </p:grpSpPr>
        <p:sp>
          <p:nvSpPr>
            <p:cNvPr id="43" name="Rectangle 42">
              <a:extLst>
                <a:ext uri="{FF2B5EF4-FFF2-40B4-BE49-F238E27FC236}">
                  <a16:creationId xmlns:a16="http://schemas.microsoft.com/office/drawing/2014/main" xmlns="" id="{77012B2A-0D78-433A-8C68-8889D3DCDDA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Freeform 5">
              <a:extLst>
                <a:ext uri="{FF2B5EF4-FFF2-40B4-BE49-F238E27FC236}">
                  <a16:creationId xmlns:a16="http://schemas.microsoft.com/office/drawing/2014/main" xmlns="" id="{119D0202-ED3F-47CC-90E9-4E963BCDAB91}"/>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46" name="Rectangle 45">
            <a:extLst>
              <a:ext uri="{FF2B5EF4-FFF2-40B4-BE49-F238E27FC236}">
                <a16:creationId xmlns:a16="http://schemas.microsoft.com/office/drawing/2014/main" xmlns="" id="{670D6F2B-93AF-47D6-9378-5E54BE0AC6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8" name="Rectangle 47">
            <a:extLst>
              <a:ext uri="{FF2B5EF4-FFF2-40B4-BE49-F238E27FC236}">
                <a16:creationId xmlns:a16="http://schemas.microsoft.com/office/drawing/2014/main" xmlns="" id="{2668F1A4-6DBB-4F0B-A679-6EE5483638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5">
            <a:extLst>
              <a:ext uri="{FF2B5EF4-FFF2-40B4-BE49-F238E27FC236}">
                <a16:creationId xmlns:a16="http://schemas.microsoft.com/office/drawing/2014/main" xmlns="" id="{B8DBF1C0-B8F1-4AAC-8704-256BA0E9D6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6" name="Picture 5" descr="A person sitting in a room&#10;&#10;Description generated with high confidence">
            <a:extLst>
              <a:ext uri="{FF2B5EF4-FFF2-40B4-BE49-F238E27FC236}">
                <a16:creationId xmlns:a16="http://schemas.microsoft.com/office/drawing/2014/main" xmlns="" id="{E9240F8D-4570-46FC-9F83-D523EA93CAD8}"/>
              </a:ext>
            </a:extLst>
          </p:cNvPr>
          <p:cNvPicPr>
            <a:picLocks noChangeAspect="1"/>
          </p:cNvPicPr>
          <p:nvPr/>
        </p:nvPicPr>
        <p:blipFill rotWithShape="1">
          <a:blip r:embed="rId3">
            <a:alphaModFix amt="35000"/>
            <a:extLst/>
          </a:blip>
          <a:srcRect r="-1" b="21257"/>
          <a:stretch/>
        </p:blipFill>
        <p:spPr>
          <a:xfrm>
            <a:off x="474133" y="474133"/>
            <a:ext cx="11243734" cy="5909733"/>
          </a:xfrm>
          <a:prstGeom prst="rect">
            <a:avLst/>
          </a:prstGeom>
        </p:spPr>
      </p:pic>
      <p:sp>
        <p:nvSpPr>
          <p:cNvPr id="52" name="Rectangle 51">
            <a:extLst>
              <a:ext uri="{FF2B5EF4-FFF2-40B4-BE49-F238E27FC236}">
                <a16:creationId xmlns:a16="http://schemas.microsoft.com/office/drawing/2014/main" xmlns="" id="{B70F7E59-C971-4F55-8E3A-1E583B65FC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xmlns="" id="{16D27069-EF28-425C-ABE0-5F0DCCAE2E92}"/>
              </a:ext>
            </a:extLst>
          </p:cNvPr>
          <p:cNvSpPr>
            <a:spLocks noGrp="1"/>
          </p:cNvSpPr>
          <p:nvPr>
            <p:ph type="title"/>
          </p:nvPr>
        </p:nvSpPr>
        <p:spPr>
          <a:xfrm>
            <a:off x="1089640" y="2472958"/>
            <a:ext cx="8827245" cy="2677648"/>
          </a:xfrm>
        </p:spPr>
        <p:txBody>
          <a:bodyPr vert="horz" lIns="91440" tIns="45720" rIns="91440" bIns="45720" rtlCol="0" anchor="b">
            <a:normAutofit/>
          </a:bodyPr>
          <a:lstStyle/>
          <a:p>
            <a:pPr>
              <a:lnSpc>
                <a:spcPct val="90000"/>
              </a:lnSpc>
            </a:pPr>
            <a:r>
              <a:rPr lang="en-US" sz="4600" dirty="0">
                <a:solidFill>
                  <a:srgbClr val="FFFFFF"/>
                </a:solidFill>
                <a:effectLst>
                  <a:outerShdw blurRad="38100" dist="38100" dir="2700000" algn="tl">
                    <a:srgbClr val="000000">
                      <a:alpha val="43137"/>
                    </a:srgbClr>
                  </a:outerShdw>
                </a:effectLst>
              </a:rPr>
              <a:t>What is it?</a:t>
            </a:r>
            <a:br>
              <a:rPr lang="en-US" sz="4600" dirty="0">
                <a:solidFill>
                  <a:srgbClr val="FFFFFF"/>
                </a:solidFill>
                <a:effectLst>
                  <a:outerShdw blurRad="38100" dist="38100" dir="2700000" algn="tl">
                    <a:srgbClr val="000000">
                      <a:alpha val="43137"/>
                    </a:srgbClr>
                  </a:outerShdw>
                </a:effectLst>
              </a:rPr>
            </a:br>
            <a:r>
              <a:rPr lang="en-US" sz="4600" dirty="0">
                <a:solidFill>
                  <a:srgbClr val="FFFFFF"/>
                </a:solidFill>
                <a:effectLst>
                  <a:outerShdw blurRad="38100" dist="38100" dir="2700000" algn="tl">
                    <a:srgbClr val="000000">
                      <a:alpha val="43137"/>
                    </a:srgbClr>
                  </a:outerShdw>
                </a:effectLst>
              </a:rPr>
              <a:t>When do we see it?</a:t>
            </a:r>
            <a:br>
              <a:rPr lang="en-US" sz="4600" dirty="0">
                <a:solidFill>
                  <a:srgbClr val="FFFFFF"/>
                </a:solidFill>
                <a:effectLst>
                  <a:outerShdw blurRad="38100" dist="38100" dir="2700000" algn="tl">
                    <a:srgbClr val="000000">
                      <a:alpha val="43137"/>
                    </a:srgbClr>
                  </a:outerShdw>
                </a:effectLst>
              </a:rPr>
            </a:br>
            <a:r>
              <a:rPr lang="en-US" sz="4600" dirty="0">
                <a:solidFill>
                  <a:srgbClr val="FFFFFF"/>
                </a:solidFill>
                <a:effectLst>
                  <a:outerShdw blurRad="38100" dist="38100" dir="2700000" algn="tl">
                    <a:srgbClr val="000000">
                      <a:alpha val="43137"/>
                    </a:srgbClr>
                  </a:outerShdw>
                </a:effectLst>
              </a:rPr>
              <a:t>Why do we experience it?</a:t>
            </a:r>
            <a:br>
              <a:rPr lang="en-US" sz="4600" dirty="0">
                <a:solidFill>
                  <a:srgbClr val="FFFFFF"/>
                </a:solidFill>
                <a:effectLst>
                  <a:outerShdw blurRad="38100" dist="38100" dir="2700000" algn="tl">
                    <a:srgbClr val="000000">
                      <a:alpha val="43137"/>
                    </a:srgbClr>
                  </a:outerShdw>
                </a:effectLst>
              </a:rPr>
            </a:br>
            <a:r>
              <a:rPr lang="en-US" sz="4600" dirty="0">
                <a:solidFill>
                  <a:srgbClr val="FFFFFF"/>
                </a:solidFill>
                <a:effectLst>
                  <a:outerShdw blurRad="38100" dist="38100" dir="2700000" algn="tl">
                    <a:srgbClr val="000000">
                      <a:alpha val="43137"/>
                    </a:srgbClr>
                  </a:outerShdw>
                </a:effectLst>
              </a:rPr>
              <a:t>What can we do about it?</a:t>
            </a:r>
          </a:p>
        </p:txBody>
      </p:sp>
    </p:spTree>
    <p:extLst>
      <p:ext uri="{BB962C8B-B14F-4D97-AF65-F5344CB8AC3E}">
        <p14:creationId xmlns:p14="http://schemas.microsoft.com/office/powerpoint/2010/main" val="749294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553CA6-3678-4246-AC90-836877AFD570}"/>
              </a:ext>
            </a:extLst>
          </p:cNvPr>
          <p:cNvSpPr txBox="1">
            <a:spLocks/>
          </p:cNvSpPr>
          <p:nvPr/>
        </p:nvSpPr>
        <p:spPr>
          <a:xfrm>
            <a:off x="1880558" y="3891931"/>
            <a:ext cx="8329004" cy="1362075"/>
          </a:xfrm>
          <a:prstGeom prst="rect">
            <a:avLst/>
          </a:prstGeom>
        </p:spPr>
        <p:txBody>
          <a:bodyPr/>
          <a:lstStyle>
            <a:lvl1pPr algn="l" defTabSz="457200" rtl="0" eaLnBrk="1" latinLnBrk="0" hangingPunct="1">
              <a:spcBef>
                <a:spcPct val="0"/>
              </a:spcBef>
              <a:buNone/>
              <a:defRPr sz="3000" b="1" kern="1200">
                <a:solidFill>
                  <a:srgbClr val="133960"/>
                </a:solidFill>
                <a:latin typeface="+mj-lt"/>
                <a:ea typeface="+mj-ea"/>
                <a:cs typeface="+mj-cs"/>
              </a:defRPr>
            </a:lvl1pPr>
          </a:lstStyle>
          <a:p>
            <a:pPr algn="ctr"/>
            <a:r>
              <a:rPr lang="en-US" sz="3200" dirty="0">
                <a:solidFill>
                  <a:srgbClr val="0070C0"/>
                </a:solidFill>
              </a:rPr>
              <a:t>Self-care begins with healing. It requires a relentless pursuit of mind, body and spiritual balance.</a:t>
            </a:r>
          </a:p>
        </p:txBody>
      </p:sp>
      <p:sp>
        <p:nvSpPr>
          <p:cNvPr id="4" name="TextBox 3">
            <a:extLst>
              <a:ext uri="{FF2B5EF4-FFF2-40B4-BE49-F238E27FC236}">
                <a16:creationId xmlns:a16="http://schemas.microsoft.com/office/drawing/2014/main" xmlns="" id="{B999098D-5278-407C-A974-7666BC0492B8}"/>
              </a:ext>
            </a:extLst>
          </p:cNvPr>
          <p:cNvSpPr txBox="1"/>
          <p:nvPr/>
        </p:nvSpPr>
        <p:spPr>
          <a:xfrm>
            <a:off x="3710229" y="5481445"/>
            <a:ext cx="4569523" cy="461665"/>
          </a:xfrm>
          <a:prstGeom prst="rect">
            <a:avLst/>
          </a:prstGeom>
          <a:noFill/>
        </p:spPr>
        <p:txBody>
          <a:bodyPr wrap="square" rtlCol="0">
            <a:spAutoFit/>
          </a:bodyPr>
          <a:lstStyle/>
          <a:p>
            <a:pPr algn="ctr"/>
            <a:r>
              <a:rPr lang="en-US" sz="2400" dirty="0"/>
              <a:t>Bush &amp; Boyle, 2012</a:t>
            </a:r>
          </a:p>
        </p:txBody>
      </p:sp>
      <p:pic>
        <p:nvPicPr>
          <p:cNvPr id="5" name="Picture 4" descr="DSC02123_2.png">
            <a:extLst>
              <a:ext uri="{FF2B5EF4-FFF2-40B4-BE49-F238E27FC236}">
                <a16:creationId xmlns:a16="http://schemas.microsoft.com/office/drawing/2014/main" xmlns="" id="{2564CE39-816C-467E-A2CD-46C7C81EB3D0}"/>
              </a:ext>
            </a:extLst>
          </p:cNvPr>
          <p:cNvPicPr>
            <a:picLocks noChangeAspect="1"/>
          </p:cNvPicPr>
          <p:nvPr/>
        </p:nvPicPr>
        <p:blipFill>
          <a:blip r:embed="rId2" cstate="print"/>
          <a:stretch>
            <a:fillRect/>
          </a:stretch>
        </p:blipFill>
        <p:spPr>
          <a:xfrm>
            <a:off x="2264449" y="1199376"/>
            <a:ext cx="2683231" cy="2349565"/>
          </a:xfrm>
          <a:prstGeom prst="rect">
            <a:avLst/>
          </a:prstGeom>
        </p:spPr>
      </p:pic>
      <p:pic>
        <p:nvPicPr>
          <p:cNvPr id="6" name="Picture 5" descr="nurses-workshop_page_1_image_00041.jpg">
            <a:extLst>
              <a:ext uri="{FF2B5EF4-FFF2-40B4-BE49-F238E27FC236}">
                <a16:creationId xmlns:a16="http://schemas.microsoft.com/office/drawing/2014/main" xmlns="" id="{F4D81976-2338-4920-A6E7-2319550B0A2C}"/>
              </a:ext>
            </a:extLst>
          </p:cNvPr>
          <p:cNvPicPr>
            <a:picLocks noChangeAspect="1"/>
          </p:cNvPicPr>
          <p:nvPr/>
        </p:nvPicPr>
        <p:blipFill>
          <a:blip r:embed="rId3" cstate="print"/>
          <a:stretch>
            <a:fillRect/>
          </a:stretch>
        </p:blipFill>
        <p:spPr>
          <a:xfrm>
            <a:off x="7970018" y="1199377"/>
            <a:ext cx="1793495" cy="2337521"/>
          </a:xfrm>
          <a:prstGeom prst="rect">
            <a:avLst/>
          </a:prstGeom>
        </p:spPr>
      </p:pic>
      <p:pic>
        <p:nvPicPr>
          <p:cNvPr id="7" name="Picture 2" descr="http://static.ddmcdn.com/gif/exercise-happiness-1.jpg">
            <a:extLst>
              <a:ext uri="{FF2B5EF4-FFF2-40B4-BE49-F238E27FC236}">
                <a16:creationId xmlns:a16="http://schemas.microsoft.com/office/drawing/2014/main" xmlns="" id="{41EAAE38-5364-4036-9C87-AB8FCE4C1B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7679" y="1199376"/>
            <a:ext cx="3022339" cy="2349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232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bookcove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1120079" y="1104636"/>
            <a:ext cx="4215957" cy="5458605"/>
          </a:xfrm>
          <a:prstGeom prst="rect">
            <a:avLst/>
          </a:prstGeom>
          <a:noFill/>
          <a:ln w="19050">
            <a:solidFill>
              <a:srgbClr val="000000"/>
            </a:solidFill>
            <a:miter lim="800000"/>
            <a:headEnd/>
            <a:tailEnd/>
          </a:ln>
        </p:spPr>
      </p:pic>
      <p:sp>
        <p:nvSpPr>
          <p:cNvPr id="5" name="Title 4"/>
          <p:cNvSpPr>
            <a:spLocks noGrp="1"/>
          </p:cNvSpPr>
          <p:nvPr>
            <p:ph type="title"/>
          </p:nvPr>
        </p:nvSpPr>
        <p:spPr>
          <a:xfrm>
            <a:off x="5982716" y="3626504"/>
            <a:ext cx="5532139" cy="1812011"/>
          </a:xfrm>
        </p:spPr>
        <p:txBody>
          <a:bodyPr>
            <a:noAutofit/>
          </a:bodyPr>
          <a:lstStyle/>
          <a:p>
            <a:pPr algn="ctr"/>
            <a:r>
              <a:rPr lang="en-US" sz="3200" dirty="0">
                <a:solidFill>
                  <a:schemeClr val="accent2"/>
                </a:solidFill>
                <a:effectLst>
                  <a:outerShdw blurRad="38100" dist="38100" dir="2700000" algn="tl">
                    <a:srgbClr val="000000">
                      <a:alpha val="43137"/>
                    </a:srgbClr>
                  </a:outerShdw>
                </a:effectLst>
              </a:rPr>
              <a:t>Some of the best caregiving advice we’ve ever heard comes from flight attendants …</a:t>
            </a:r>
            <a:br>
              <a:rPr lang="en-US" sz="3200" dirty="0">
                <a:solidFill>
                  <a:schemeClr val="accent2"/>
                </a:solidFill>
                <a:effectLst>
                  <a:outerShdw blurRad="38100" dist="38100" dir="2700000" algn="tl">
                    <a:srgbClr val="000000">
                      <a:alpha val="43137"/>
                    </a:srgbClr>
                  </a:outerShdw>
                </a:effectLst>
              </a:rPr>
            </a:br>
            <a:r>
              <a:rPr lang="en-US" sz="3200" dirty="0">
                <a:solidFill>
                  <a:schemeClr val="accent2"/>
                </a:solidFill>
                <a:latin typeface="Palatino Linotype" panose="02040502050505030304" pitchFamily="18" charset="0"/>
              </a:rPr>
              <a:t/>
            </a:r>
            <a:br>
              <a:rPr lang="en-US" sz="3200" dirty="0">
                <a:solidFill>
                  <a:schemeClr val="accent2"/>
                </a:solidFill>
                <a:latin typeface="Palatino Linotype" panose="02040502050505030304" pitchFamily="18" charset="0"/>
              </a:rPr>
            </a:br>
            <a:r>
              <a:rPr lang="en-US" sz="3200" dirty="0">
                <a:solidFill>
                  <a:schemeClr val="accent2"/>
                </a:solidFill>
                <a:latin typeface="+mn-lt"/>
              </a:rPr>
              <a:t> </a:t>
            </a:r>
            <a:r>
              <a:rPr lang="en-US" sz="2667" dirty="0">
                <a:solidFill>
                  <a:srgbClr val="0066CC"/>
                </a:solidFill>
                <a:latin typeface="+mn-lt"/>
              </a:rPr>
              <a:t>“Put on your own oxygen mask first before assisting others.”</a:t>
            </a:r>
          </a:p>
        </p:txBody>
      </p:sp>
    </p:spTree>
    <p:extLst>
      <p:ext uri="{BB962C8B-B14F-4D97-AF65-F5344CB8AC3E}">
        <p14:creationId xmlns:p14="http://schemas.microsoft.com/office/powerpoint/2010/main" val="2092458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person&#10;&#10;Description generated with very high confidence">
            <a:extLst>
              <a:ext uri="{FF2B5EF4-FFF2-40B4-BE49-F238E27FC236}">
                <a16:creationId xmlns:a16="http://schemas.microsoft.com/office/drawing/2014/main" xmlns="" id="{3FEA6D1F-3DAB-4A0E-A644-FD480D5BD45F}"/>
              </a:ext>
            </a:extLst>
          </p:cNvPr>
          <p:cNvPicPr>
            <a:picLocks noGrp="1" noChangeAspect="1"/>
          </p:cNvPicPr>
          <p:nvPr>
            <p:ph idx="1"/>
          </p:nvPr>
        </p:nvPicPr>
        <p:blipFill rotWithShape="1">
          <a:blip r:embed="rId2"/>
          <a:srcRect l="14842" r="463" b="-3"/>
          <a:stretch/>
        </p:blipFill>
        <p:spPr>
          <a:xfrm>
            <a:off x="5048949" y="2502049"/>
            <a:ext cx="2107497" cy="1866295"/>
          </a:xfrm>
          <a:prstGeom prst="rect">
            <a:avLst/>
          </a:prstGeom>
        </p:spPr>
      </p:pic>
      <p:sp>
        <p:nvSpPr>
          <p:cNvPr id="2" name="Title 1">
            <a:extLst>
              <a:ext uri="{FF2B5EF4-FFF2-40B4-BE49-F238E27FC236}">
                <a16:creationId xmlns:a16="http://schemas.microsoft.com/office/drawing/2014/main" xmlns="" id="{35BA554C-9F59-4951-8014-79ED8DFD26DE}"/>
              </a:ext>
            </a:extLst>
          </p:cNvPr>
          <p:cNvSpPr>
            <a:spLocks noGrp="1"/>
          </p:cNvSpPr>
          <p:nvPr>
            <p:ph type="title"/>
          </p:nvPr>
        </p:nvSpPr>
        <p:spPr>
          <a:xfrm>
            <a:off x="558389" y="794683"/>
            <a:ext cx="4306047" cy="3340100"/>
          </a:xfrm>
        </p:spPr>
        <p:txBody>
          <a:bodyPr vert="horz" lIns="121920" tIns="60960" rIns="121920" bIns="60960" rtlCol="0" anchor="ctr">
            <a:normAutofit/>
          </a:bodyPr>
          <a:lstStyle/>
          <a:p>
            <a:pPr defTabSz="1219170">
              <a:lnSpc>
                <a:spcPct val="90000"/>
              </a:lnSpc>
            </a:pPr>
            <a:r>
              <a:rPr lang="en-US" sz="3733" dirty="0">
                <a:solidFill>
                  <a:srgbClr val="FFFFFF"/>
                </a:solidFill>
              </a:rPr>
              <a:t>Kitchen Table Wisdom</a:t>
            </a:r>
            <a:r>
              <a:rPr lang="en-US" sz="4133" dirty="0">
                <a:solidFill>
                  <a:srgbClr val="FFFFFF"/>
                </a:solidFill>
              </a:rPr>
              <a:t/>
            </a:r>
            <a:br>
              <a:rPr lang="en-US" sz="4133" dirty="0">
                <a:solidFill>
                  <a:srgbClr val="FFFFFF"/>
                </a:solidFill>
              </a:rPr>
            </a:br>
            <a:r>
              <a:rPr lang="en-US" b="0" dirty="0">
                <a:solidFill>
                  <a:srgbClr val="FFFFFF"/>
                </a:solidFill>
              </a:rPr>
              <a:t>Rachel Naomi </a:t>
            </a:r>
            <a:r>
              <a:rPr lang="en-US" b="0" dirty="0" err="1">
                <a:solidFill>
                  <a:srgbClr val="FFFFFF"/>
                </a:solidFill>
              </a:rPr>
              <a:t>Remen</a:t>
            </a:r>
            <a:r>
              <a:rPr lang="en-US" b="0" dirty="0">
                <a:solidFill>
                  <a:srgbClr val="FFFFFF"/>
                </a:solidFill>
              </a:rPr>
              <a:t> MD</a:t>
            </a:r>
          </a:p>
        </p:txBody>
      </p:sp>
      <p:sp>
        <p:nvSpPr>
          <p:cNvPr id="4" name="Text Placeholder 3">
            <a:extLst>
              <a:ext uri="{FF2B5EF4-FFF2-40B4-BE49-F238E27FC236}">
                <a16:creationId xmlns:a16="http://schemas.microsoft.com/office/drawing/2014/main" xmlns="" id="{0014E3D7-0C79-4920-B213-C5F98148EF34}"/>
              </a:ext>
            </a:extLst>
          </p:cNvPr>
          <p:cNvSpPr>
            <a:spLocks noGrp="1"/>
          </p:cNvSpPr>
          <p:nvPr>
            <p:ph type="body" sz="half" idx="2"/>
          </p:nvPr>
        </p:nvSpPr>
        <p:spPr>
          <a:xfrm>
            <a:off x="7658103" y="795548"/>
            <a:ext cx="3759197" cy="5275603"/>
          </a:xfrm>
        </p:spPr>
        <p:txBody>
          <a:bodyPr vert="horz" lIns="121920" tIns="60960" rIns="121920" bIns="60960" rtlCol="0" anchor="ctr">
            <a:normAutofit/>
          </a:bodyPr>
          <a:lstStyle/>
          <a:p>
            <a:pPr algn="ctr" defTabSz="1219170">
              <a:lnSpc>
                <a:spcPct val="90000"/>
              </a:lnSpc>
            </a:pPr>
            <a:r>
              <a:rPr lang="en-US" sz="2667" b="1" dirty="0">
                <a:solidFill>
                  <a:schemeClr val="tx1"/>
                </a:solidFill>
                <a:latin typeface="Bell MT" panose="02020503060305020303" pitchFamily="18" charset="0"/>
              </a:rPr>
              <a:t>The expectation that we can be immersed in suffering and loss daily and not be touched by it is as unrealistic as expecting to be able to walk through water without getting wet. This sort of denial is no small matter.</a:t>
            </a:r>
          </a:p>
        </p:txBody>
      </p:sp>
    </p:spTree>
    <p:extLst>
      <p:ext uri="{BB962C8B-B14F-4D97-AF65-F5344CB8AC3E}">
        <p14:creationId xmlns:p14="http://schemas.microsoft.com/office/powerpoint/2010/main" val="56363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666D2A17-3F65-403E-9A28-A95B32AAE5A4}"/>
              </a:ext>
            </a:extLst>
          </p:cNvPr>
          <p:cNvSpPr txBox="1">
            <a:spLocks/>
          </p:cNvSpPr>
          <p:nvPr/>
        </p:nvSpPr>
        <p:spPr>
          <a:xfrm>
            <a:off x="6908800" y="1745144"/>
            <a:ext cx="4927083" cy="1828800"/>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2600" kern="1200">
                <a:solidFill>
                  <a:schemeClr val="tx2">
                    <a:lumMod val="75000"/>
                  </a:schemeClr>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2">
                    <a:lumMod val="75000"/>
                  </a:schemeClr>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2">
                    <a:lumMod val="75000"/>
                  </a:schemeClr>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2">
                    <a:lumMod val="75000"/>
                  </a:schemeClr>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2">
                    <a:lumMod val="7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spcBef>
                <a:spcPts val="0"/>
              </a:spcBef>
              <a:buNone/>
              <a:defRPr/>
            </a:pPr>
            <a:endParaRPr lang="en-US" sz="1200" b="1" dirty="0">
              <a:solidFill>
                <a:srgbClr val="006666"/>
              </a:solidFill>
              <a:latin typeface="Tempus Sans ITC" pitchFamily="82" charset="0"/>
            </a:endParaRPr>
          </a:p>
          <a:p>
            <a:pPr algn="ctr">
              <a:spcBef>
                <a:spcPts val="0"/>
              </a:spcBef>
              <a:buNone/>
              <a:defRPr/>
            </a:pPr>
            <a:r>
              <a:rPr lang="en-US" sz="2667" b="1" dirty="0">
                <a:solidFill>
                  <a:srgbClr val="0066CC"/>
                </a:solidFill>
                <a:latin typeface="Bell MT" panose="02020503060305020303" pitchFamily="18" charset="0"/>
              </a:rPr>
              <a:t>In traditional Native American teaching, it is said that each time you heal someone, you give away a piece of yourself until at some point, you will require healing.</a:t>
            </a:r>
          </a:p>
          <a:p>
            <a:pPr algn="ctr">
              <a:spcBef>
                <a:spcPts val="0"/>
              </a:spcBef>
              <a:buNone/>
              <a:defRPr/>
            </a:pPr>
            <a:endParaRPr lang="en-US" sz="2400" b="1" i="1" dirty="0">
              <a:latin typeface="+mj-lt"/>
            </a:endParaRPr>
          </a:p>
          <a:p>
            <a:pPr algn="ctr">
              <a:spcBef>
                <a:spcPts val="0"/>
              </a:spcBef>
              <a:buNone/>
              <a:defRPr/>
            </a:pPr>
            <a:endParaRPr lang="en-US" sz="4000" b="1" i="1" dirty="0">
              <a:latin typeface="+mj-lt"/>
            </a:endParaRPr>
          </a:p>
        </p:txBody>
      </p:sp>
      <p:sp>
        <p:nvSpPr>
          <p:cNvPr id="4" name="Title 1">
            <a:extLst>
              <a:ext uri="{FF2B5EF4-FFF2-40B4-BE49-F238E27FC236}">
                <a16:creationId xmlns:a16="http://schemas.microsoft.com/office/drawing/2014/main" xmlns="" id="{D1C78098-8BCB-4AA6-89DA-33B597E3FF62}"/>
              </a:ext>
            </a:extLst>
          </p:cNvPr>
          <p:cNvSpPr txBox="1">
            <a:spLocks/>
          </p:cNvSpPr>
          <p:nvPr/>
        </p:nvSpPr>
        <p:spPr>
          <a:xfrm>
            <a:off x="7547431" y="5138800"/>
            <a:ext cx="4192907" cy="990600"/>
          </a:xfrm>
          <a:prstGeom prst="rect">
            <a:avLst/>
          </a:prstGeom>
        </p:spPr>
        <p:txBody>
          <a:bodyPr>
            <a:noAutofit/>
          </a:bodyPr>
          <a:lstStyle>
            <a:lvl1pPr algn="l" defTabSz="457200" rtl="0" eaLnBrk="1" latinLnBrk="0" hangingPunct="1">
              <a:spcBef>
                <a:spcPct val="0"/>
              </a:spcBef>
              <a:buNone/>
              <a:defRPr sz="3000" b="1" kern="1200">
                <a:solidFill>
                  <a:srgbClr val="133960"/>
                </a:solidFill>
                <a:latin typeface="+mj-lt"/>
                <a:ea typeface="+mj-ea"/>
                <a:cs typeface="+mj-cs"/>
              </a:defRPr>
            </a:lvl1pPr>
          </a:lstStyle>
          <a:p>
            <a:pPr algn="ctr"/>
            <a:r>
              <a:rPr lang="en-US" sz="1600" dirty="0">
                <a:solidFill>
                  <a:schemeClr val="tx1"/>
                </a:solidFill>
                <a:latin typeface="+mn-lt"/>
              </a:rPr>
              <a:t>Source:</a:t>
            </a:r>
            <a:r>
              <a:rPr lang="en-US" sz="1600" b="0" dirty="0">
                <a:solidFill>
                  <a:schemeClr val="tx1"/>
                </a:solidFill>
                <a:latin typeface="+mn-lt"/>
              </a:rPr>
              <a:t>  Mark </a:t>
            </a:r>
            <a:r>
              <a:rPr lang="en-US" sz="1600" b="0" dirty="0" err="1">
                <a:solidFill>
                  <a:schemeClr val="tx1"/>
                </a:solidFill>
                <a:latin typeface="+mn-lt"/>
              </a:rPr>
              <a:t>Stebnicki</a:t>
            </a:r>
            <a:r>
              <a:rPr lang="en-US" sz="1600" b="0" dirty="0">
                <a:solidFill>
                  <a:schemeClr val="tx1"/>
                </a:solidFill>
                <a:latin typeface="+mn-lt"/>
              </a:rPr>
              <a:t> (2008). </a:t>
            </a:r>
            <a:r>
              <a:rPr lang="en-US" sz="1600" dirty="0">
                <a:solidFill>
                  <a:schemeClr val="tx1"/>
                </a:solidFill>
                <a:latin typeface="+mn-lt"/>
              </a:rPr>
              <a:t>Empathy Fatigue. </a:t>
            </a:r>
            <a:r>
              <a:rPr lang="en-US" sz="1600" b="0" dirty="0">
                <a:solidFill>
                  <a:schemeClr val="tx1"/>
                </a:solidFill>
                <a:latin typeface="+mn-lt"/>
              </a:rPr>
              <a:t>Springer Publishing: New York. </a:t>
            </a:r>
            <a:r>
              <a:rPr lang="en-US" sz="1600" b="0" dirty="0">
                <a:solidFill>
                  <a:schemeClr val="tx1">
                    <a:lumMod val="75000"/>
                    <a:lumOff val="25000"/>
                  </a:schemeClr>
                </a:solidFill>
                <a:latin typeface="+mn-lt"/>
              </a:rPr>
              <a:t/>
            </a:r>
            <a:br>
              <a:rPr lang="en-US" sz="1600" b="0" dirty="0">
                <a:solidFill>
                  <a:schemeClr val="tx1">
                    <a:lumMod val="75000"/>
                    <a:lumOff val="25000"/>
                  </a:schemeClr>
                </a:solidFill>
                <a:latin typeface="+mn-lt"/>
              </a:rPr>
            </a:br>
            <a:endParaRPr lang="en-US" sz="1600" b="0" dirty="0">
              <a:solidFill>
                <a:schemeClr val="tx1">
                  <a:lumMod val="75000"/>
                  <a:lumOff val="25000"/>
                </a:schemeClr>
              </a:solidFill>
              <a:latin typeface="+mn-lt"/>
            </a:endParaRPr>
          </a:p>
        </p:txBody>
      </p:sp>
      <p:pic>
        <p:nvPicPr>
          <p:cNvPr id="6" name="Picture 5" descr="A picture containing wall, kite, indoor&#10;&#10;Description generated with very high confidence">
            <a:extLst>
              <a:ext uri="{FF2B5EF4-FFF2-40B4-BE49-F238E27FC236}">
                <a16:creationId xmlns:a16="http://schemas.microsoft.com/office/drawing/2014/main" xmlns="" id="{612025A6-E8B8-4CF2-937E-0029E602BF75}"/>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0" y="0"/>
            <a:ext cx="6777317" cy="6858000"/>
          </a:xfrm>
          <a:prstGeom prst="rect">
            <a:avLst/>
          </a:prstGeom>
        </p:spPr>
      </p:pic>
    </p:spTree>
    <p:extLst>
      <p:ext uri="{BB962C8B-B14F-4D97-AF65-F5344CB8AC3E}">
        <p14:creationId xmlns:p14="http://schemas.microsoft.com/office/powerpoint/2010/main" val="2208369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2564E2-FC2B-4EBE-8771-AB0D83512B20}"/>
              </a:ext>
            </a:extLst>
          </p:cNvPr>
          <p:cNvSpPr>
            <a:spLocks noGrp="1"/>
          </p:cNvSpPr>
          <p:nvPr>
            <p:ph type="title"/>
          </p:nvPr>
        </p:nvSpPr>
        <p:spPr>
          <a:xfrm>
            <a:off x="307910" y="1010991"/>
            <a:ext cx="11010122" cy="706964"/>
          </a:xfrm>
        </p:spPr>
        <p:txBody>
          <a:bodyPr/>
          <a:lstStyle/>
          <a:p>
            <a:pPr algn="ctr"/>
            <a:r>
              <a:rPr lang="en-US" sz="3200" b="1" dirty="0">
                <a:effectLst>
                  <a:outerShdw blurRad="38100" dist="38100" dir="2700000" algn="tl">
                    <a:srgbClr val="000000">
                      <a:alpha val="43137"/>
                    </a:srgbClr>
                  </a:outerShdw>
                </a:effectLst>
              </a:rPr>
              <a:t>Differentiating Compassion Fatigue from Burnout</a:t>
            </a:r>
          </a:p>
        </p:txBody>
      </p:sp>
      <p:pic>
        <p:nvPicPr>
          <p:cNvPr id="5" name="Content Placeholder 4" descr="A person standing in a room&#10;&#10;Description generated with very high confidence">
            <a:extLst>
              <a:ext uri="{FF2B5EF4-FFF2-40B4-BE49-F238E27FC236}">
                <a16:creationId xmlns:a16="http://schemas.microsoft.com/office/drawing/2014/main" xmlns="" id="{60D03AED-3E30-433F-BE42-29C43770E707}"/>
              </a:ext>
            </a:extLst>
          </p:cNvPr>
          <p:cNvPicPr>
            <a:picLocks noGrp="1" noChangeAspect="1"/>
          </p:cNvPicPr>
          <p:nvPr>
            <p:ph sz="half" idx="1"/>
          </p:nvPr>
        </p:nvPicPr>
        <p:blipFill>
          <a:blip r:embed="rId2"/>
          <a:stretch>
            <a:fillRect/>
          </a:stretch>
        </p:blipFill>
        <p:spPr>
          <a:xfrm>
            <a:off x="2684093" y="2362052"/>
            <a:ext cx="3087655" cy="4328489"/>
          </a:xfrm>
          <a:prstGeom prst="rect">
            <a:avLst/>
          </a:prstGeom>
        </p:spPr>
      </p:pic>
      <p:pic>
        <p:nvPicPr>
          <p:cNvPr id="7" name="Picture 6" descr="A person sitting on a bed&#10;&#10;Description generated with high confidence">
            <a:extLst>
              <a:ext uri="{FF2B5EF4-FFF2-40B4-BE49-F238E27FC236}">
                <a16:creationId xmlns:a16="http://schemas.microsoft.com/office/drawing/2014/main" xmlns="" id="{AF35C417-670E-4E56-958A-20DFA61DA5F5}"/>
              </a:ext>
            </a:extLst>
          </p:cNvPr>
          <p:cNvPicPr>
            <a:picLocks noChangeAspect="1"/>
          </p:cNvPicPr>
          <p:nvPr/>
        </p:nvPicPr>
        <p:blipFill>
          <a:blip r:embed="rId3"/>
          <a:stretch>
            <a:fillRect/>
          </a:stretch>
        </p:blipFill>
        <p:spPr>
          <a:xfrm>
            <a:off x="6027575" y="2362052"/>
            <a:ext cx="3267853" cy="4353268"/>
          </a:xfrm>
          <a:prstGeom prst="rect">
            <a:avLst/>
          </a:prstGeom>
        </p:spPr>
      </p:pic>
      <p:sp>
        <p:nvSpPr>
          <p:cNvPr id="3" name="TextBox 2">
            <a:extLst>
              <a:ext uri="{FF2B5EF4-FFF2-40B4-BE49-F238E27FC236}">
                <a16:creationId xmlns:a16="http://schemas.microsoft.com/office/drawing/2014/main" xmlns="" id="{4A15DBD1-86F1-4E09-BA9C-5E1EBF82CD4F}"/>
              </a:ext>
            </a:extLst>
          </p:cNvPr>
          <p:cNvSpPr txBox="1"/>
          <p:nvPr/>
        </p:nvSpPr>
        <p:spPr>
          <a:xfrm>
            <a:off x="3601038" y="2456352"/>
            <a:ext cx="2743202" cy="369332"/>
          </a:xfrm>
          <a:prstGeom prst="rect">
            <a:avLst/>
          </a:prstGeom>
          <a:noFill/>
        </p:spPr>
        <p:txBody>
          <a:bodyPr wrap="square" rtlCol="0">
            <a:spAutoFit/>
          </a:bodyPr>
          <a:lstStyle/>
          <a:p>
            <a:r>
              <a:rPr lang="en-US" b="1" cap="all" dirty="0">
                <a:solidFill>
                  <a:srgbClr val="FFFF00"/>
                </a:solidFill>
                <a:effectLst>
                  <a:outerShdw blurRad="38100" dist="38100" dir="2700000" algn="tl">
                    <a:srgbClr val="000000">
                      <a:alpha val="43137"/>
                    </a:srgbClr>
                  </a:outerShdw>
                </a:effectLst>
              </a:rPr>
              <a:t>Organizationa</a:t>
            </a:r>
            <a:r>
              <a:rPr lang="en-US" b="1" cap="all" dirty="0">
                <a:solidFill>
                  <a:srgbClr val="FFFF00"/>
                </a:solidFill>
              </a:rPr>
              <a:t>l</a:t>
            </a:r>
          </a:p>
        </p:txBody>
      </p:sp>
      <p:sp>
        <p:nvSpPr>
          <p:cNvPr id="4" name="TextBox 3">
            <a:extLst>
              <a:ext uri="{FF2B5EF4-FFF2-40B4-BE49-F238E27FC236}">
                <a16:creationId xmlns:a16="http://schemas.microsoft.com/office/drawing/2014/main" xmlns="" id="{3EB6981E-A4F3-4573-AB2A-CB6F7BB50992}"/>
              </a:ext>
            </a:extLst>
          </p:cNvPr>
          <p:cNvSpPr txBox="1"/>
          <p:nvPr/>
        </p:nvSpPr>
        <p:spPr>
          <a:xfrm>
            <a:off x="7802903" y="5847009"/>
            <a:ext cx="1633927" cy="369332"/>
          </a:xfrm>
          <a:prstGeom prst="rect">
            <a:avLst/>
          </a:prstGeom>
          <a:noFill/>
        </p:spPr>
        <p:txBody>
          <a:bodyPr wrap="square" rtlCol="0">
            <a:spAutoFit/>
          </a:bodyPr>
          <a:lstStyle/>
          <a:p>
            <a:r>
              <a:rPr lang="en-US" b="1" dirty="0">
                <a:solidFill>
                  <a:srgbClr val="FFFF00"/>
                </a:solidFill>
                <a:effectLst>
                  <a:outerShdw blurRad="38100" dist="38100" dir="2700000" algn="tl">
                    <a:srgbClr val="000000">
                      <a:alpha val="43137"/>
                    </a:srgbClr>
                  </a:outerShdw>
                </a:effectLst>
              </a:rPr>
              <a:t>RELATIONAL</a:t>
            </a:r>
          </a:p>
        </p:txBody>
      </p:sp>
    </p:spTree>
    <p:extLst>
      <p:ext uri="{BB962C8B-B14F-4D97-AF65-F5344CB8AC3E}">
        <p14:creationId xmlns:p14="http://schemas.microsoft.com/office/powerpoint/2010/main" val="428776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4091D54B-59AB-4A5E-8E9E-0421BD66D4F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xmlns="" id="{547CE62E-FFFD-4A1F-BA78-C3B89C36FCA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Freeform 5">
              <a:extLst>
                <a:ext uri="{FF2B5EF4-FFF2-40B4-BE49-F238E27FC236}">
                  <a16:creationId xmlns:a16="http://schemas.microsoft.com/office/drawing/2014/main" xmlns="" id="{AE51FD27-6B6A-4D21-BF22-245DA9BD0B3E}"/>
                </a:ext>
                <a:ext uri="{C183D7F6-B498-43B3-948B-1728B52AA6E4}">
                  <adec:decorative xmlns:adec="http://schemas.microsoft.com/office/drawing/2017/decorative" xmlns="" val="1"/>
                </a:ext>
              </a:extLst>
            </p:cNvPr>
            <p:cNvSpPr>
              <a:spLocks noEditPoints="1"/>
            </p:cNvSpPr>
            <p:nvPr>
              <p:extLst>
                <p:ext uri="{386F3935-93C4-4BCD-93E2-E3B085C9AB24}">
                  <p16:designElem xmlns:p16="http://schemas.microsoft.com/office/powerpoint/2015/main" xmlns=""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5" name="Rectangle 14">
            <a:extLst>
              <a:ext uri="{FF2B5EF4-FFF2-40B4-BE49-F238E27FC236}">
                <a16:creationId xmlns:a16="http://schemas.microsoft.com/office/drawing/2014/main" xmlns="" id="{B8144315-1C5A-4185-A952-25D98D303D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7" name="Freeform 5">
            <a:extLst>
              <a:ext uri="{FF2B5EF4-FFF2-40B4-BE49-F238E27FC236}">
                <a16:creationId xmlns:a16="http://schemas.microsoft.com/office/drawing/2014/main" xmlns="" id="{11CAC6F2-0806-417B-BF5D-5AEF6195FA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9" name="Rectangle 18">
            <a:extLst>
              <a:ext uri="{FF2B5EF4-FFF2-40B4-BE49-F238E27FC236}">
                <a16:creationId xmlns:a16="http://schemas.microsoft.com/office/drawing/2014/main" xmlns="" id="{D4723B02-0AAB-4F6E-BA41-8ED99D559D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6" name="Picture 5" descr="A person standing in a room&#10;&#10;Description generated with very high confidence">
            <a:extLst>
              <a:ext uri="{FF2B5EF4-FFF2-40B4-BE49-F238E27FC236}">
                <a16:creationId xmlns:a16="http://schemas.microsoft.com/office/drawing/2014/main" xmlns="" id="{641E705A-692E-4411-BA9D-CE737790F050}"/>
              </a:ext>
            </a:extLst>
          </p:cNvPr>
          <p:cNvPicPr>
            <a:picLocks noChangeAspect="1"/>
          </p:cNvPicPr>
          <p:nvPr/>
        </p:nvPicPr>
        <p:blipFill>
          <a:blip r:embed="rId3"/>
          <a:stretch>
            <a:fillRect/>
          </a:stretch>
        </p:blipFill>
        <p:spPr>
          <a:xfrm>
            <a:off x="2061559" y="1113063"/>
            <a:ext cx="4567314" cy="4628758"/>
          </a:xfrm>
          <a:prstGeom prst="roundRect">
            <a:avLst>
              <a:gd name="adj" fmla="val 1858"/>
            </a:avLst>
          </a:prstGeom>
          <a:effectLst>
            <a:outerShdw blurRad="50800" dist="50800" dir="5400000" algn="tl" rotWithShape="0">
              <a:srgbClr val="000000">
                <a:alpha val="43000"/>
              </a:srgbClr>
            </a:outerShdw>
          </a:effectLst>
        </p:spPr>
      </p:pic>
      <p:sp>
        <p:nvSpPr>
          <p:cNvPr id="4" name="Title 3">
            <a:extLst>
              <a:ext uri="{FF2B5EF4-FFF2-40B4-BE49-F238E27FC236}">
                <a16:creationId xmlns:a16="http://schemas.microsoft.com/office/drawing/2014/main" xmlns="" id="{A5E711D7-F180-4E9C-B5D3-0FC8AC38CCB4}"/>
              </a:ext>
            </a:extLst>
          </p:cNvPr>
          <p:cNvSpPr>
            <a:spLocks noGrp="1"/>
          </p:cNvSpPr>
          <p:nvPr>
            <p:ph type="title"/>
          </p:nvPr>
        </p:nvSpPr>
        <p:spPr>
          <a:xfrm>
            <a:off x="7010401" y="1864903"/>
            <a:ext cx="4197390" cy="3281957"/>
          </a:xfrm>
        </p:spPr>
        <p:txBody>
          <a:bodyPr vert="horz" lIns="91440" tIns="45720" rIns="91440" bIns="45720" rtlCol="0" anchor="b">
            <a:normAutofit fontScale="90000"/>
          </a:bodyPr>
          <a:lstStyle/>
          <a:p>
            <a:r>
              <a:rPr lang="en-US" sz="5400" b="1" i="0" kern="1200" dirty="0">
                <a:solidFill>
                  <a:srgbClr val="EBEBEB"/>
                </a:solidFill>
                <a:effectLst>
                  <a:outerShdw blurRad="38100" dist="38100" dir="2700000" algn="tl">
                    <a:srgbClr val="000000">
                      <a:alpha val="43137"/>
                    </a:srgbClr>
                  </a:outerShdw>
                </a:effectLst>
                <a:latin typeface="+mj-lt"/>
                <a:ea typeface="+mj-ea"/>
                <a:cs typeface="+mj-cs"/>
              </a:rPr>
              <a:t>When Do You See It?</a:t>
            </a:r>
            <a:br>
              <a:rPr lang="en-US" sz="5400" b="1" i="0" kern="1200" dirty="0">
                <a:solidFill>
                  <a:srgbClr val="EBEBEB"/>
                </a:solidFill>
                <a:effectLst>
                  <a:outerShdw blurRad="38100" dist="38100" dir="2700000" algn="tl">
                    <a:srgbClr val="000000">
                      <a:alpha val="43137"/>
                    </a:srgbClr>
                  </a:outerShdw>
                </a:effectLst>
                <a:latin typeface="+mj-lt"/>
                <a:ea typeface="+mj-ea"/>
                <a:cs typeface="+mj-cs"/>
              </a:rPr>
            </a:br>
            <a:r>
              <a:rPr lang="en-US" sz="5400" b="1" i="0" kern="1200" dirty="0">
                <a:solidFill>
                  <a:srgbClr val="EBEBEB"/>
                </a:solidFill>
                <a:effectLst>
                  <a:outerShdw blurRad="38100" dist="38100" dir="2700000" algn="tl">
                    <a:srgbClr val="000000">
                      <a:alpha val="43137"/>
                    </a:srgbClr>
                  </a:outerShdw>
                </a:effectLst>
                <a:latin typeface="+mj-lt"/>
                <a:ea typeface="+mj-ea"/>
                <a:cs typeface="+mj-cs"/>
              </a:rPr>
              <a:t/>
            </a:r>
            <a:br>
              <a:rPr lang="en-US" sz="5400" b="1" i="0" kern="1200" dirty="0">
                <a:solidFill>
                  <a:srgbClr val="EBEBEB"/>
                </a:solidFill>
                <a:effectLst>
                  <a:outerShdw blurRad="38100" dist="38100" dir="2700000" algn="tl">
                    <a:srgbClr val="000000">
                      <a:alpha val="43137"/>
                    </a:srgbClr>
                  </a:outerShdw>
                </a:effectLst>
                <a:latin typeface="+mj-lt"/>
                <a:ea typeface="+mj-ea"/>
                <a:cs typeface="+mj-cs"/>
              </a:rPr>
            </a:br>
            <a:r>
              <a:rPr lang="en-US" sz="2700" b="1" i="0" kern="1200" dirty="0">
                <a:solidFill>
                  <a:srgbClr val="EBEBEB"/>
                </a:solidFill>
                <a:effectLst>
                  <a:outerShdw blurRad="38100" dist="38100" dir="2700000" algn="tl">
                    <a:srgbClr val="000000">
                      <a:alpha val="43137"/>
                    </a:srgbClr>
                  </a:outerShdw>
                </a:effectLst>
                <a:latin typeface="+mj-lt"/>
                <a:ea typeface="+mj-ea"/>
                <a:cs typeface="+mj-cs"/>
              </a:rPr>
              <a:t>Children’s Hospital, Denver</a:t>
            </a:r>
          </a:p>
        </p:txBody>
      </p:sp>
    </p:spTree>
    <p:extLst>
      <p:ext uri="{BB962C8B-B14F-4D97-AF65-F5344CB8AC3E}">
        <p14:creationId xmlns:p14="http://schemas.microsoft.com/office/powerpoint/2010/main" val="3937594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Compassion Fatigue</a:t>
            </a:r>
            <a:endParaRPr lang="en-US" dirty="0"/>
          </a:p>
        </p:txBody>
      </p:sp>
      <p:sp>
        <p:nvSpPr>
          <p:cNvPr id="3" name="Content Placeholder 2"/>
          <p:cNvSpPr>
            <a:spLocks noGrp="1"/>
          </p:cNvSpPr>
          <p:nvPr>
            <p:ph idx="1"/>
          </p:nvPr>
        </p:nvSpPr>
        <p:spPr/>
        <p:txBody>
          <a:bodyPr/>
          <a:lstStyle/>
          <a:p>
            <a:r>
              <a:rPr lang="en-US" dirty="0">
                <a:hlinkClick r:id="rId2"/>
              </a:rPr>
              <a:t>https://vimeo.com/273790051</a:t>
            </a:r>
            <a:endParaRPr lang="en-US" dirty="0"/>
          </a:p>
        </p:txBody>
      </p:sp>
    </p:spTree>
    <p:extLst>
      <p:ext uri="{BB962C8B-B14F-4D97-AF65-F5344CB8AC3E}">
        <p14:creationId xmlns:p14="http://schemas.microsoft.com/office/powerpoint/2010/main" val="3914962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aboyle\AppData\Local\Microsoft\Windows\Temporary Internet Files\Content.IE5\T9M9IMNM\USA-Map-Silhouette[1].png">
            <a:extLst>
              <a:ext uri="{FF2B5EF4-FFF2-40B4-BE49-F238E27FC236}">
                <a16:creationId xmlns:a16="http://schemas.microsoft.com/office/drawing/2014/main" xmlns="" id="{A71F21F6-1C38-41E6-9F04-DD88FE93B495}"/>
              </a:ext>
            </a:extLst>
          </p:cNvPr>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09800" y="-152400"/>
            <a:ext cx="8590722" cy="63448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xmlns="" id="{AB1F69F8-17E1-4C9E-BA6D-36CBDBD14BC1}"/>
              </a:ext>
            </a:extLst>
          </p:cNvPr>
          <p:cNvSpPr>
            <a:spLocks noGrp="1"/>
          </p:cNvSpPr>
          <p:nvPr>
            <p:ph type="title"/>
          </p:nvPr>
        </p:nvSpPr>
        <p:spPr>
          <a:xfrm>
            <a:off x="2556588" y="239487"/>
            <a:ext cx="9461240" cy="1019175"/>
          </a:xfrm>
        </p:spPr>
        <p:txBody>
          <a:bodyPr/>
          <a:lstStyle/>
          <a:p>
            <a:pPr algn="ctr">
              <a:defRPr/>
            </a:pPr>
            <a:r>
              <a:rPr lang="en-US" sz="3200" b="1" dirty="0">
                <a:solidFill>
                  <a:schemeClr val="tx1"/>
                </a:solidFill>
                <a:effectLst>
                  <a:outerShdw blurRad="38100" dist="38100" dir="2700000" algn="tl">
                    <a:srgbClr val="000000">
                      <a:alpha val="43137"/>
                    </a:srgbClr>
                  </a:outerShdw>
                </a:effectLst>
              </a:rPr>
              <a:t>DYING IN ACUTE CARE: SCOPE OF THE PROBLEM</a:t>
            </a:r>
          </a:p>
        </p:txBody>
      </p:sp>
      <p:sp>
        <p:nvSpPr>
          <p:cNvPr id="7" name="Text Placeholder 6">
            <a:extLst>
              <a:ext uri="{FF2B5EF4-FFF2-40B4-BE49-F238E27FC236}">
                <a16:creationId xmlns:a16="http://schemas.microsoft.com/office/drawing/2014/main" xmlns="" id="{DFC493D5-0071-4F0E-9C73-528B356DC54F}"/>
              </a:ext>
            </a:extLst>
          </p:cNvPr>
          <p:cNvSpPr>
            <a:spLocks noGrp="1"/>
          </p:cNvSpPr>
          <p:nvPr>
            <p:ph type="body" sz="half" idx="2"/>
          </p:nvPr>
        </p:nvSpPr>
        <p:spPr>
          <a:xfrm>
            <a:off x="5649686" y="1839685"/>
            <a:ext cx="4267200" cy="1905000"/>
          </a:xfrm>
        </p:spPr>
        <p:txBody>
          <a:bodyPr>
            <a:normAutofit/>
          </a:bodyPr>
          <a:lstStyle/>
          <a:p>
            <a:pPr marL="285750" indent="-285750">
              <a:buFont typeface="Wingdings" panose="05000000000000000000" pitchFamily="2" charset="2"/>
              <a:buChar char="§"/>
              <a:defRPr/>
            </a:pPr>
            <a:r>
              <a:rPr lang="en-US" b="1" dirty="0">
                <a:solidFill>
                  <a:schemeClr val="tx1"/>
                </a:solidFill>
              </a:rPr>
              <a:t>The majority of Americans die in the hospital vs. home, their preferred site of care</a:t>
            </a:r>
          </a:p>
          <a:p>
            <a:pPr marL="285750" indent="-285750">
              <a:buFont typeface="Wingdings" panose="05000000000000000000" pitchFamily="2" charset="2"/>
              <a:buChar char="§"/>
              <a:defRPr/>
            </a:pPr>
            <a:r>
              <a:rPr lang="en-US" b="1" dirty="0">
                <a:solidFill>
                  <a:schemeClr val="tx1"/>
                </a:solidFill>
              </a:rPr>
              <a:t>1 in 5 Americans die during or shortly after receiving care in the ICU</a:t>
            </a:r>
          </a:p>
          <a:p>
            <a:pPr marL="285750" indent="-285750">
              <a:buFont typeface="Wingdings" panose="05000000000000000000" pitchFamily="2" charset="2"/>
              <a:buChar char="§"/>
              <a:defRPr/>
            </a:pPr>
            <a:r>
              <a:rPr lang="en-US" b="1" dirty="0">
                <a:solidFill>
                  <a:schemeClr val="tx1"/>
                </a:solidFill>
              </a:rPr>
              <a:t>540,000 Americans die annually in ICUs representing 59% of all deaths</a:t>
            </a:r>
          </a:p>
        </p:txBody>
      </p:sp>
      <p:sp>
        <p:nvSpPr>
          <p:cNvPr id="8" name="TextBox 7">
            <a:extLst>
              <a:ext uri="{FF2B5EF4-FFF2-40B4-BE49-F238E27FC236}">
                <a16:creationId xmlns:a16="http://schemas.microsoft.com/office/drawing/2014/main" xmlns="" id="{7239DD2A-A136-49B4-9482-8D6880AD8D57}"/>
              </a:ext>
            </a:extLst>
          </p:cNvPr>
          <p:cNvSpPr txBox="1"/>
          <p:nvPr/>
        </p:nvSpPr>
        <p:spPr>
          <a:xfrm>
            <a:off x="4739950" y="6061788"/>
            <a:ext cx="7333861" cy="707886"/>
          </a:xfrm>
          <a:prstGeom prst="rect">
            <a:avLst/>
          </a:prstGeom>
          <a:noFill/>
        </p:spPr>
        <p:txBody>
          <a:bodyPr wrap="square">
            <a:spAutoFit/>
          </a:bodyPr>
          <a:lstStyle/>
          <a:p>
            <a:pPr algn="ctr">
              <a:defRPr/>
            </a:pPr>
            <a:r>
              <a:rPr lang="en-US" sz="1000" b="1" dirty="0">
                <a:solidFill>
                  <a:schemeClr val="tx2">
                    <a:lumMod val="50000"/>
                  </a:schemeClr>
                </a:solidFill>
              </a:rPr>
              <a:t>Sources</a:t>
            </a:r>
            <a:r>
              <a:rPr lang="en-US" sz="1000" dirty="0">
                <a:solidFill>
                  <a:schemeClr val="tx2">
                    <a:lumMod val="50000"/>
                  </a:schemeClr>
                </a:solidFill>
              </a:rPr>
              <a:t>:  Angus DC et.al. (2004). Robert Wood Johnson ICU End-of-Life Peer Group. Use of intensive care at the end of life in the United States: An epidemiologic study. </a:t>
            </a:r>
            <a:r>
              <a:rPr lang="en-US" sz="1000" b="1" dirty="0">
                <a:solidFill>
                  <a:schemeClr val="tx2">
                    <a:lumMod val="50000"/>
                  </a:schemeClr>
                </a:solidFill>
              </a:rPr>
              <a:t>Critical Care Medicine</a:t>
            </a:r>
            <a:r>
              <a:rPr lang="en-US" sz="1000" dirty="0">
                <a:solidFill>
                  <a:schemeClr val="tx2">
                    <a:lumMod val="50000"/>
                  </a:schemeClr>
                </a:solidFill>
              </a:rPr>
              <a:t>, 32: 638-643; Nelson J et.al. (2010). In their own words: Patients and families define high quality palliative care in the ICU. </a:t>
            </a:r>
            <a:r>
              <a:rPr lang="en-US" sz="1000" b="1" dirty="0">
                <a:solidFill>
                  <a:schemeClr val="tx2">
                    <a:lumMod val="50000"/>
                  </a:schemeClr>
                </a:solidFill>
              </a:rPr>
              <a:t>Critical Care Medicine</a:t>
            </a:r>
            <a:r>
              <a:rPr lang="en-US" sz="1000" dirty="0">
                <a:solidFill>
                  <a:schemeClr val="tx2">
                    <a:lumMod val="50000"/>
                  </a:schemeClr>
                </a:solidFill>
              </a:rPr>
              <a:t>, 38(3): 808-818; </a:t>
            </a:r>
            <a:r>
              <a:rPr lang="en-US" sz="1000" dirty="0" err="1">
                <a:solidFill>
                  <a:schemeClr val="tx2">
                    <a:lumMod val="50000"/>
                  </a:schemeClr>
                </a:solidFill>
              </a:rPr>
              <a:t>Teno</a:t>
            </a:r>
            <a:r>
              <a:rPr lang="en-US" sz="1000" dirty="0">
                <a:solidFill>
                  <a:schemeClr val="tx2">
                    <a:lumMod val="50000"/>
                  </a:schemeClr>
                </a:solidFill>
              </a:rPr>
              <a:t> JM et.al. (2004). Family perspective on end of life care at the last place of care. </a:t>
            </a:r>
            <a:r>
              <a:rPr lang="en-US" sz="1000" b="1" dirty="0">
                <a:solidFill>
                  <a:schemeClr val="tx2">
                    <a:lumMod val="50000"/>
                  </a:schemeClr>
                </a:solidFill>
              </a:rPr>
              <a:t>JAMA</a:t>
            </a:r>
            <a:r>
              <a:rPr lang="en-US" sz="1000" dirty="0">
                <a:solidFill>
                  <a:schemeClr val="tx2">
                    <a:lumMod val="50000"/>
                  </a:schemeClr>
                </a:solidFill>
              </a:rPr>
              <a:t>, 291: 88-92.  </a:t>
            </a:r>
          </a:p>
        </p:txBody>
      </p:sp>
      <p:pic>
        <p:nvPicPr>
          <p:cNvPr id="7174" name="Picture 8">
            <a:extLst>
              <a:ext uri="{FF2B5EF4-FFF2-40B4-BE49-F238E27FC236}">
                <a16:creationId xmlns:a16="http://schemas.microsoft.com/office/drawing/2014/main" xmlns="" id="{4CF2DD19-5E4C-4169-B9C7-80BCA75BD7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8661" y="1483567"/>
            <a:ext cx="1879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5856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100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100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100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92571E-84A8-4CB0-AA6A-BAD66CCBBF02}"/>
              </a:ext>
            </a:extLst>
          </p:cNvPr>
          <p:cNvSpPr>
            <a:spLocks noGrp="1"/>
          </p:cNvSpPr>
          <p:nvPr>
            <p:ph type="title"/>
          </p:nvPr>
        </p:nvSpPr>
        <p:spPr>
          <a:xfrm>
            <a:off x="448908" y="2961466"/>
            <a:ext cx="2583542" cy="703262"/>
          </a:xfrm>
        </p:spPr>
        <p:txBody>
          <a:bodyPr>
            <a:normAutofit fontScale="90000"/>
          </a:bodyPr>
          <a:lstStyle/>
          <a:p>
            <a:pPr algn="ctr">
              <a:defRPr/>
            </a:pPr>
            <a:r>
              <a:rPr lang="en-US" b="1" dirty="0">
                <a:solidFill>
                  <a:schemeClr val="bg1"/>
                </a:solidFill>
              </a:rPr>
              <a:t>Where People Die</a:t>
            </a:r>
          </a:p>
        </p:txBody>
      </p:sp>
      <p:pic>
        <p:nvPicPr>
          <p:cNvPr id="5123" name="Picture 6" descr="icu elder.jpg">
            <a:extLst>
              <a:ext uri="{FF2B5EF4-FFF2-40B4-BE49-F238E27FC236}">
                <a16:creationId xmlns:a16="http://schemas.microsoft.com/office/drawing/2014/main" xmlns="" id="{0295E935-C80A-4D3F-A021-B2D099D0627C}"/>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l="1506" t="2330" r="1506" b="2330"/>
          <a:stretch>
            <a:fillRect/>
          </a:stretch>
        </p:blipFill>
        <p:spPr bwMode="auto">
          <a:xfrm>
            <a:off x="3089728" y="2845481"/>
            <a:ext cx="3576638"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10" descr="Untitled24">
            <a:extLst>
              <a:ext uri="{FF2B5EF4-FFF2-40B4-BE49-F238E27FC236}">
                <a16:creationId xmlns:a16="http://schemas.microsoft.com/office/drawing/2014/main" xmlns="" id="{03128A30-E8E3-4AC3-AA13-86F3F979DCD1}"/>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l="33333" t="3795" r="32098" b="26566"/>
          <a:stretch>
            <a:fillRect/>
          </a:stretch>
        </p:blipFill>
        <p:spPr bwMode="auto">
          <a:xfrm>
            <a:off x="6610384" y="498377"/>
            <a:ext cx="233203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xmlns="" id="{1EA586EE-C5D7-4F8E-B143-169D430A0A07}"/>
              </a:ext>
            </a:extLst>
          </p:cNvPr>
          <p:cNvSpPr txBox="1"/>
          <p:nvPr/>
        </p:nvSpPr>
        <p:spPr>
          <a:xfrm>
            <a:off x="597159" y="5517503"/>
            <a:ext cx="5122506" cy="738664"/>
          </a:xfrm>
          <a:prstGeom prst="rect">
            <a:avLst/>
          </a:prstGeom>
          <a:noFill/>
        </p:spPr>
        <p:txBody>
          <a:bodyPr wrap="square">
            <a:spAutoFit/>
          </a:bodyPr>
          <a:lstStyle/>
          <a:p>
            <a:pPr algn="ctr">
              <a:defRPr/>
            </a:pPr>
            <a:r>
              <a:rPr lang="en-US" sz="1400" b="1" dirty="0">
                <a:solidFill>
                  <a:schemeClr val="bg1"/>
                </a:solidFill>
                <a:cs typeface="Andalus" pitchFamily="18" charset="-78"/>
              </a:rPr>
              <a:t>Source: </a:t>
            </a:r>
            <a:r>
              <a:rPr lang="en-US" sz="1400" dirty="0">
                <a:solidFill>
                  <a:schemeClr val="bg1"/>
                </a:solidFill>
                <a:cs typeface="Andalus" pitchFamily="18" charset="-78"/>
              </a:rPr>
              <a:t>CDC (2016). Place of death, over time: US, 1989, 1997, 2007.  Available at http://www.cdc.gov/nchs/data/hus/2010/fig33.pdf.  </a:t>
            </a:r>
            <a:endParaRPr lang="en-US" sz="1400" dirty="0">
              <a:solidFill>
                <a:schemeClr val="bg1"/>
              </a:solidFill>
              <a:latin typeface="Andalus" pitchFamily="18" charset="-78"/>
              <a:cs typeface="Andalus" pitchFamily="18" charset="-78"/>
            </a:endParaRPr>
          </a:p>
        </p:txBody>
      </p:sp>
      <p:pic>
        <p:nvPicPr>
          <p:cNvPr id="5126" name="Picture 18" descr="dyingalone_2">
            <a:extLst>
              <a:ext uri="{FF2B5EF4-FFF2-40B4-BE49-F238E27FC236}">
                <a16:creationId xmlns:a16="http://schemas.microsoft.com/office/drawing/2014/main" xmlns="" id="{B2547D88-4645-4C5E-A2CA-F832107EA7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4467" t="15738" r="13092" b="12219"/>
          <a:stretch>
            <a:fillRect/>
          </a:stretch>
        </p:blipFill>
        <p:spPr bwMode="auto">
          <a:xfrm>
            <a:off x="6666368" y="3644382"/>
            <a:ext cx="2253698"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Content Placeholder 6">
            <a:extLst>
              <a:ext uri="{FF2B5EF4-FFF2-40B4-BE49-F238E27FC236}">
                <a16:creationId xmlns:a16="http://schemas.microsoft.com/office/drawing/2014/main" xmlns="" id="{0FCF64E8-719C-4A95-8320-B59E2419B6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9058" y="498380"/>
            <a:ext cx="3576638"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6CC8C873-88E9-409A-8C62-9D8678C06C06}"/>
              </a:ext>
            </a:extLst>
          </p:cNvPr>
          <p:cNvSpPr txBox="1"/>
          <p:nvPr/>
        </p:nvSpPr>
        <p:spPr>
          <a:xfrm>
            <a:off x="6654283" y="2774302"/>
            <a:ext cx="1643063" cy="830997"/>
          </a:xfrm>
          <a:prstGeom prst="rect">
            <a:avLst/>
          </a:prstGeom>
          <a:noFill/>
        </p:spPr>
        <p:txBody>
          <a:bodyPr>
            <a:spAutoFit/>
          </a:bodyPr>
          <a:lstStyle/>
          <a:p>
            <a:pPr>
              <a:defRPr/>
            </a:pPr>
            <a:r>
              <a:rPr lang="en-US" sz="4800" b="1" dirty="0">
                <a:solidFill>
                  <a:srgbClr val="99FF99"/>
                </a:solidFill>
                <a:effectLst>
                  <a:outerShdw blurRad="38100" dist="38100" dir="2700000" algn="tl">
                    <a:srgbClr val="000000">
                      <a:alpha val="43137"/>
                    </a:srgbClr>
                  </a:outerShdw>
                </a:effectLst>
              </a:rPr>
              <a:t>25%</a:t>
            </a:r>
          </a:p>
        </p:txBody>
      </p:sp>
      <p:sp>
        <p:nvSpPr>
          <p:cNvPr id="6" name="TextBox 5">
            <a:extLst>
              <a:ext uri="{FF2B5EF4-FFF2-40B4-BE49-F238E27FC236}">
                <a16:creationId xmlns:a16="http://schemas.microsoft.com/office/drawing/2014/main" xmlns="" id="{B9020D07-61F3-4B60-B2A6-3FC511DF1A7C}"/>
              </a:ext>
            </a:extLst>
          </p:cNvPr>
          <p:cNvSpPr txBox="1"/>
          <p:nvPr/>
        </p:nvSpPr>
        <p:spPr>
          <a:xfrm>
            <a:off x="6574973" y="4509797"/>
            <a:ext cx="1395413" cy="646113"/>
          </a:xfrm>
          <a:prstGeom prst="rect">
            <a:avLst/>
          </a:prstGeom>
          <a:noFill/>
        </p:spPr>
        <p:txBody>
          <a:bodyPr>
            <a:spAutoFit/>
          </a:bodyPr>
          <a:lstStyle/>
          <a:p>
            <a:pPr algn="ctr">
              <a:defRPr/>
            </a:pPr>
            <a:r>
              <a:rPr lang="en-US" sz="3600" b="1" dirty="0">
                <a:solidFill>
                  <a:srgbClr val="FF66FF"/>
                </a:solidFill>
                <a:effectLst>
                  <a:outerShdw blurRad="38100" dist="38100" dir="2700000" algn="tl">
                    <a:srgbClr val="000000">
                      <a:alpha val="43137"/>
                    </a:srgbClr>
                  </a:outerShdw>
                </a:effectLst>
              </a:rPr>
              <a:t>22%</a:t>
            </a:r>
          </a:p>
        </p:txBody>
      </p:sp>
      <p:sp>
        <p:nvSpPr>
          <p:cNvPr id="12" name="TextBox 11">
            <a:extLst>
              <a:ext uri="{FF2B5EF4-FFF2-40B4-BE49-F238E27FC236}">
                <a16:creationId xmlns:a16="http://schemas.microsoft.com/office/drawing/2014/main" xmlns="" id="{54265D60-51C6-42E4-B62F-F2E3D58F6D67}"/>
              </a:ext>
            </a:extLst>
          </p:cNvPr>
          <p:cNvSpPr txBox="1"/>
          <p:nvPr/>
        </p:nvSpPr>
        <p:spPr>
          <a:xfrm>
            <a:off x="4048612" y="2302262"/>
            <a:ext cx="2941637" cy="1107996"/>
          </a:xfrm>
          <a:prstGeom prst="rect">
            <a:avLst/>
          </a:prstGeom>
          <a:noFill/>
        </p:spPr>
        <p:txBody>
          <a:bodyPr>
            <a:spAutoFit/>
          </a:bodyPr>
          <a:lstStyle/>
          <a:p>
            <a:pPr>
              <a:defRPr/>
            </a:pPr>
            <a:r>
              <a:rPr lang="en-US" sz="6600" b="1" dirty="0">
                <a:solidFill>
                  <a:srgbClr val="FFFF00"/>
                </a:solidFill>
                <a:effectLst>
                  <a:outerShdw blurRad="38100" dist="38100" dir="2700000" algn="tl">
                    <a:srgbClr val="000000">
                      <a:alpha val="43137"/>
                    </a:srgbClr>
                  </a:outerShdw>
                </a:effectLst>
                <a:latin typeface="+mj-lt"/>
              </a:rPr>
              <a:t>43%</a:t>
            </a:r>
          </a:p>
        </p:txBody>
      </p:sp>
      <p:sp>
        <p:nvSpPr>
          <p:cNvPr id="3" name="TextBox 2">
            <a:extLst>
              <a:ext uri="{FF2B5EF4-FFF2-40B4-BE49-F238E27FC236}">
                <a16:creationId xmlns:a16="http://schemas.microsoft.com/office/drawing/2014/main" xmlns="" id="{2BDA4D3A-FAA0-4CC8-AE30-2DF60FE502EF}"/>
              </a:ext>
            </a:extLst>
          </p:cNvPr>
          <p:cNvSpPr txBox="1"/>
          <p:nvPr/>
        </p:nvSpPr>
        <p:spPr>
          <a:xfrm>
            <a:off x="8909179" y="4587551"/>
            <a:ext cx="990600" cy="646113"/>
          </a:xfrm>
          <a:prstGeom prst="rect">
            <a:avLst/>
          </a:prstGeom>
          <a:solidFill>
            <a:schemeClr val="accent1">
              <a:lumMod val="20000"/>
              <a:lumOff val="80000"/>
            </a:schemeClr>
          </a:solidFill>
          <a:ln w="28575">
            <a:solidFill>
              <a:schemeClr val="tx2">
                <a:lumMod val="60000"/>
                <a:lumOff val="40000"/>
              </a:schemeClr>
            </a:solidFill>
          </a:ln>
        </p:spPr>
        <p:txBody>
          <a:bodyPr>
            <a:spAutoFit/>
          </a:bodyPr>
          <a:lstStyle/>
          <a:p>
            <a:pPr algn="ctr">
              <a:defRPr/>
            </a:pPr>
            <a:r>
              <a:rPr lang="en-US" b="1" dirty="0">
                <a:solidFill>
                  <a:schemeClr val="accent1">
                    <a:lumMod val="50000"/>
                  </a:schemeClr>
                </a:solidFill>
              </a:rPr>
              <a:t>10%</a:t>
            </a:r>
          </a:p>
          <a:p>
            <a:pPr algn="ctr">
              <a:defRPr/>
            </a:pPr>
            <a:r>
              <a:rPr lang="en-US" b="1" dirty="0">
                <a:solidFill>
                  <a:schemeClr val="accent1">
                    <a:lumMod val="50000"/>
                  </a:schemeClr>
                </a:solidFill>
              </a:rPr>
              <a:t>Other</a:t>
            </a:r>
          </a:p>
        </p:txBody>
      </p:sp>
    </p:spTree>
    <p:extLst>
      <p:ext uri="{BB962C8B-B14F-4D97-AF65-F5344CB8AC3E}">
        <p14:creationId xmlns:p14="http://schemas.microsoft.com/office/powerpoint/2010/main" val="40727522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500"/>
                                  </p:stCondLst>
                                  <p:childTnLst>
                                    <p:set>
                                      <p:cBhvr>
                                        <p:cTn id="6" dur="1" fill="hold">
                                          <p:stCondLst>
                                            <p:cond delay="999"/>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500"/>
                                  </p:stCondLst>
                                  <p:childTnLst>
                                    <p:set>
                                      <p:cBhvr>
                                        <p:cTn id="10" dur="1" fill="hold">
                                          <p:stCondLst>
                                            <p:cond delay="999"/>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500"/>
                                  </p:stCondLst>
                                  <p:childTnLst>
                                    <p:set>
                                      <p:cBhvr>
                                        <p:cTn id="14" dur="1" fill="hold">
                                          <p:stCondLst>
                                            <p:cond delay="9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2D5261-1E8D-4FAC-93E4-A98BA0B26758}"/>
              </a:ext>
            </a:extLst>
          </p:cNvPr>
          <p:cNvSpPr>
            <a:spLocks noGrp="1"/>
          </p:cNvSpPr>
          <p:nvPr>
            <p:ph type="title"/>
          </p:nvPr>
        </p:nvSpPr>
        <p:spPr>
          <a:xfrm>
            <a:off x="1295779" y="843810"/>
            <a:ext cx="8761413" cy="706964"/>
          </a:xfrm>
        </p:spPr>
        <p:txBody>
          <a:bodyPr/>
          <a:lstStyle/>
          <a:p>
            <a:pPr algn="ctr"/>
            <a:r>
              <a:rPr lang="en-US" sz="3200" b="1" dirty="0">
                <a:effectLst>
                  <a:outerShdw blurRad="38100" dist="38100" dir="2700000" algn="tl">
                    <a:srgbClr val="000000">
                      <a:alpha val="43137"/>
                    </a:srgbClr>
                  </a:outerShdw>
                </a:effectLst>
              </a:rPr>
              <a:t>Setting the Stage in Southern Connecticut</a:t>
            </a:r>
            <a:r>
              <a:rPr lang="en-US" sz="3200" b="1" dirty="0"/>
              <a:t/>
            </a:r>
            <a:br>
              <a:rPr lang="en-US" sz="3200" b="1" dirty="0"/>
            </a:br>
            <a:r>
              <a:rPr lang="en-US" sz="2400" b="1" dirty="0">
                <a:solidFill>
                  <a:schemeClr val="accent1">
                    <a:lumMod val="20000"/>
                    <a:lumOff val="80000"/>
                  </a:schemeClr>
                </a:solidFill>
              </a:rPr>
              <a:t>- 2017 ICU Deaths -</a:t>
            </a:r>
          </a:p>
        </p:txBody>
      </p:sp>
      <p:pic>
        <p:nvPicPr>
          <p:cNvPr id="6" name="Picture 5" descr="A close up of a map&#10;&#10;Description generated with high confidence">
            <a:extLst>
              <a:ext uri="{FF2B5EF4-FFF2-40B4-BE49-F238E27FC236}">
                <a16:creationId xmlns:a16="http://schemas.microsoft.com/office/drawing/2014/main" xmlns="" id="{645913F2-08F4-49D8-A358-4C45632D258F}"/>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b="8409"/>
          <a:stretch/>
        </p:blipFill>
        <p:spPr>
          <a:xfrm>
            <a:off x="482563" y="2243580"/>
            <a:ext cx="4255141" cy="4614420"/>
          </a:xfrm>
          <a:prstGeom prst="rect">
            <a:avLst/>
          </a:prstGeom>
        </p:spPr>
      </p:pic>
      <p:pic>
        <p:nvPicPr>
          <p:cNvPr id="9" name="Picture 8" descr="A close up of a logo&#10;&#10;Description generated with high confidence">
            <a:extLst>
              <a:ext uri="{FF2B5EF4-FFF2-40B4-BE49-F238E27FC236}">
                <a16:creationId xmlns:a16="http://schemas.microsoft.com/office/drawing/2014/main" xmlns="" id="{D282F8AE-6353-4089-949B-E1BF3DBC9423}"/>
              </a:ext>
            </a:extLst>
          </p:cNvPr>
          <p:cNvPicPr>
            <a:picLocks noChangeAspect="1"/>
          </p:cNvPicPr>
          <p:nvPr/>
        </p:nvPicPr>
        <p:blipFill>
          <a:blip r:embed="rId4"/>
          <a:stretch>
            <a:fillRect/>
          </a:stretch>
        </p:blipFill>
        <p:spPr>
          <a:xfrm>
            <a:off x="5557477" y="3435414"/>
            <a:ext cx="2333625" cy="1750219"/>
          </a:xfrm>
          <a:prstGeom prst="rect">
            <a:avLst/>
          </a:prstGeom>
        </p:spPr>
      </p:pic>
      <p:sp>
        <p:nvSpPr>
          <p:cNvPr id="15" name="TextBox 14">
            <a:extLst>
              <a:ext uri="{FF2B5EF4-FFF2-40B4-BE49-F238E27FC236}">
                <a16:creationId xmlns:a16="http://schemas.microsoft.com/office/drawing/2014/main" xmlns="" id="{F7006EE8-490A-4193-8260-C69A3DEBD8CE}"/>
              </a:ext>
            </a:extLst>
          </p:cNvPr>
          <p:cNvSpPr txBox="1"/>
          <p:nvPr/>
        </p:nvSpPr>
        <p:spPr>
          <a:xfrm>
            <a:off x="7843101" y="4025245"/>
            <a:ext cx="4081807" cy="707886"/>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chemeClr val="accent1"/>
                </a:solidFill>
              </a:rPr>
              <a:t>125 in-patient deaths; 35 ICU</a:t>
            </a:r>
          </a:p>
          <a:p>
            <a:pPr marL="285750" indent="-285750">
              <a:buFont typeface="Arial" panose="020B0604020202020204" pitchFamily="34" charset="0"/>
              <a:buChar char="•"/>
            </a:pPr>
            <a:r>
              <a:rPr lang="en-US" sz="2000" b="1" dirty="0">
                <a:solidFill>
                  <a:schemeClr val="accent1"/>
                </a:solidFill>
              </a:rPr>
              <a:t>28% of all deaths</a:t>
            </a:r>
          </a:p>
        </p:txBody>
      </p:sp>
    </p:spTree>
    <p:extLst>
      <p:ext uri="{BB962C8B-B14F-4D97-AF65-F5344CB8AC3E}">
        <p14:creationId xmlns:p14="http://schemas.microsoft.com/office/powerpoint/2010/main" val="76250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25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250"/>
                                  </p:stCondLst>
                                  <p:childTnLst>
                                    <p:set>
                                      <p:cBhvr>
                                        <p:cTn id="10" dur="1" fill="hold">
                                          <p:stCondLst>
                                            <p:cond delay="499"/>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394</TotalTime>
  <Words>1023</Words>
  <Application>Microsoft Office PowerPoint</Application>
  <PresentationFormat>Widescreen</PresentationFormat>
  <Paragraphs>156</Paragraphs>
  <Slides>33</Slides>
  <Notes>1</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33</vt:i4>
      </vt:variant>
    </vt:vector>
  </HeadingPairs>
  <TitlesOfParts>
    <vt:vector size="45" baseType="lpstr">
      <vt:lpstr>Andalus</vt:lpstr>
      <vt:lpstr>Arial</vt:lpstr>
      <vt:lpstr>Arial Narrow</vt:lpstr>
      <vt:lpstr>Bell MT</vt:lpstr>
      <vt:lpstr>Calibri</vt:lpstr>
      <vt:lpstr>Century Gothic</vt:lpstr>
      <vt:lpstr>Garamond</vt:lpstr>
      <vt:lpstr>Palatino Linotype</vt:lpstr>
      <vt:lpstr>Tempus Sans ITC</vt:lpstr>
      <vt:lpstr>Wingdings</vt:lpstr>
      <vt:lpstr>Wingdings 3</vt:lpstr>
      <vt:lpstr>Ion Boardroom</vt:lpstr>
      <vt:lpstr>The Cost of Caring in Critical Care: Nursing Dilemmas and Distinctions</vt:lpstr>
      <vt:lpstr>PowerPoint Presentation</vt:lpstr>
      <vt:lpstr>What is it? When do we see it? Why do we experience it? What can we do about it?</vt:lpstr>
      <vt:lpstr>Differentiating Compassion Fatigue from Burnout</vt:lpstr>
      <vt:lpstr>When Do You See It?  Children’s Hospital, Denver</vt:lpstr>
      <vt:lpstr>Compassion Fatigue</vt:lpstr>
      <vt:lpstr>DYING IN ACUTE CARE: SCOPE OF THE PROBLEM</vt:lpstr>
      <vt:lpstr>Where People Die</vt:lpstr>
      <vt:lpstr>Setting the Stage in Southern Connecticut - 2017 ICU Deaths -</vt:lpstr>
      <vt:lpstr>PowerPoint Presentation</vt:lpstr>
      <vt:lpstr>Why Do We Experience It?</vt:lpstr>
      <vt:lpstr>PowerPoint Presentation</vt:lpstr>
      <vt:lpstr>UNIQUE ELEMENTS NURSE 1ST RESPONDER DISTRESS </vt:lpstr>
      <vt:lpstr>Critical Role of Nursing</vt:lpstr>
      <vt:lpstr>Competing Demands: Save  lives with technology, drugs, astute monitoring  Experience death frequently, perceived as ‘failure’; society denial pervasive</vt:lpstr>
      <vt:lpstr>PowerPoint Presentation</vt:lpstr>
      <vt:lpstr>Quality Initiatives in Critical Care</vt:lpstr>
      <vt:lpstr>PowerPoint Presentation</vt:lpstr>
      <vt:lpstr>Risk Factors for Unattended Sorrow</vt:lpstr>
      <vt:lpstr>PowerPoint Presentation</vt:lpstr>
      <vt:lpstr>How Do I Know If I Have Compassion Fatigue?</vt:lpstr>
      <vt:lpstr>How Do I Know If I Have Compassion Fatigue?</vt:lpstr>
      <vt:lpstr>PowerPoint Presentation</vt:lpstr>
      <vt:lpstr>PowerPoint Presentation</vt:lpstr>
      <vt:lpstr>PowerPoint Presentation</vt:lpstr>
      <vt:lpstr>What can we do about it?</vt:lpstr>
      <vt:lpstr>EDUCATION</vt:lpstr>
      <vt:lpstr>SUPPORT</vt:lpstr>
      <vt:lpstr>PERSONAL STRATEGIES</vt:lpstr>
      <vt:lpstr>PowerPoint Presentation</vt:lpstr>
      <vt:lpstr>Some of the best caregiving advice we’ve ever heard comes from flight attendants …   “Put on your own oxygen mask first before assisting others.”</vt:lpstr>
      <vt:lpstr>Kitchen Table Wisdom Rachel Naomi Remen MD</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Compassion Fatigue in Critical Care Nurses</dc:title>
  <dc:creator>Debie Boyle</dc:creator>
  <cp:lastModifiedBy>danielle moody</cp:lastModifiedBy>
  <cp:revision>38</cp:revision>
  <dcterms:created xsi:type="dcterms:W3CDTF">2018-03-10T21:23:22Z</dcterms:created>
  <dcterms:modified xsi:type="dcterms:W3CDTF">2018-06-07T00:41:36Z</dcterms:modified>
</cp:coreProperties>
</file>