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1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D062E-C043-4B87-877F-FC2D79208E8F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930D-D840-49BA-AF8A-A383DFF9F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D062E-C043-4B87-877F-FC2D79208E8F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930D-D840-49BA-AF8A-A383DFF9F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D062E-C043-4B87-877F-FC2D79208E8F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930D-D840-49BA-AF8A-A383DFF9F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D062E-C043-4B87-877F-FC2D79208E8F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930D-D840-49BA-AF8A-A383DFF9F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D062E-C043-4B87-877F-FC2D79208E8F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930D-D840-49BA-AF8A-A383DFF9F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D062E-C043-4B87-877F-FC2D79208E8F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930D-D840-49BA-AF8A-A383DFF9F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D062E-C043-4B87-877F-FC2D79208E8F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930D-D840-49BA-AF8A-A383DFF9F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D062E-C043-4B87-877F-FC2D79208E8F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930D-D840-49BA-AF8A-A383DFF9F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D062E-C043-4B87-877F-FC2D79208E8F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930D-D840-49BA-AF8A-A383DFF9F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D062E-C043-4B87-877F-FC2D79208E8F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930D-D840-49BA-AF8A-A383DFF9F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D062E-C043-4B87-877F-FC2D79208E8F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930D-D840-49BA-AF8A-A383DFF9F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D062E-C043-4B87-877F-FC2D79208E8F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2930D-D840-49BA-AF8A-A383DFF9F37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057400"/>
          </a:xfrm>
        </p:spPr>
        <p:txBody>
          <a:bodyPr>
            <a:noAutofit/>
          </a:bodyPr>
          <a:lstStyle/>
          <a:p>
            <a:r>
              <a:rPr lang="en-US" sz="4800" b="1" dirty="0">
                <a:latin typeface="Segoe Print" panose="02000600000000000000" pitchFamily="2" charset="0"/>
              </a:rPr>
              <a:t>CHARLESTOWNE CHAPTER AACN OFFICES AND BOARD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382000" cy="3886200"/>
          </a:xfrm>
        </p:spPr>
        <p:txBody>
          <a:bodyPr/>
          <a:lstStyle/>
          <a:p>
            <a:r>
              <a:rPr lang="en-US" dirty="0">
                <a:latin typeface="Segoe Print" panose="02000600000000000000" pitchFamily="2" charset="0"/>
              </a:rPr>
              <a:t>PRESIDENT-1 YEAR TERM</a:t>
            </a:r>
          </a:p>
          <a:p>
            <a:r>
              <a:rPr lang="en-US" dirty="0">
                <a:latin typeface="Segoe Print" panose="02000600000000000000" pitchFamily="2" charset="0"/>
              </a:rPr>
              <a:t>PRESIDENT ELECT-1YEAR TERM</a:t>
            </a:r>
          </a:p>
          <a:p>
            <a:r>
              <a:rPr lang="en-US" dirty="0">
                <a:latin typeface="Segoe Print" panose="02000600000000000000" pitchFamily="2" charset="0"/>
              </a:rPr>
              <a:t>TREASURER-2-3 YEAR TERM</a:t>
            </a:r>
          </a:p>
          <a:p>
            <a:r>
              <a:rPr lang="en-US" dirty="0">
                <a:latin typeface="Segoe Print" panose="02000600000000000000" pitchFamily="2" charset="0"/>
              </a:rPr>
              <a:t>SECRETARY-2 YEAR TERM</a:t>
            </a:r>
          </a:p>
          <a:p>
            <a:r>
              <a:rPr lang="en-US" dirty="0">
                <a:latin typeface="Segoe Print" panose="02000600000000000000" pitchFamily="2" charset="0"/>
              </a:rPr>
              <a:t>MEMBERSHIP CHAIR-2 YEAR TERM</a:t>
            </a:r>
          </a:p>
          <a:p>
            <a:r>
              <a:rPr lang="en-US" dirty="0">
                <a:latin typeface="Segoe Print" panose="02000600000000000000" pitchFamily="2" charset="0"/>
              </a:rPr>
              <a:t>BOARD-1 YEAR TERM</a:t>
            </a:r>
          </a:p>
        </p:txBody>
      </p:sp>
    </p:spTree>
    <p:extLst>
      <p:ext uri="{BB962C8B-B14F-4D97-AF65-F5344CB8AC3E}">
        <p14:creationId xmlns:p14="http://schemas.microsoft.com/office/powerpoint/2010/main" val="1077451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6477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>
                <a:latin typeface="Segoe Print" pitchFamily="2" charset="0"/>
              </a:rPr>
              <a:t>5. Recruit and orient new Chapter Board Members and assess Chapter Board performance. </a:t>
            </a:r>
          </a:p>
          <a:p>
            <a:r>
              <a:rPr lang="en-US" sz="1700" dirty="0">
                <a:latin typeface="Segoe Print" pitchFamily="2" charset="0"/>
              </a:rPr>
              <a:t>The Chapter Board as a Whole will: </a:t>
            </a:r>
          </a:p>
          <a:p>
            <a:pPr>
              <a:buNone/>
            </a:pPr>
            <a:r>
              <a:rPr lang="en-US" sz="1700" dirty="0">
                <a:latin typeface="Segoe Print" pitchFamily="2" charset="0"/>
              </a:rPr>
              <a:t>    -Ensure Chapter Board succession by: </a:t>
            </a:r>
            <a:br>
              <a:rPr lang="en-US" sz="1700" dirty="0">
                <a:latin typeface="Segoe Print" pitchFamily="2" charset="0"/>
              </a:rPr>
            </a:br>
            <a:r>
              <a:rPr lang="en-US" sz="1700" dirty="0">
                <a:latin typeface="Segoe Print" pitchFamily="2" charset="0"/>
              </a:rPr>
              <a:t>  Actively identify and mentor chapter members for future chapter leadership positions. </a:t>
            </a:r>
            <a:br>
              <a:rPr lang="en-US" sz="1700" dirty="0">
                <a:latin typeface="Segoe Print" pitchFamily="2" charset="0"/>
              </a:rPr>
            </a:br>
            <a:r>
              <a:rPr lang="en-US" sz="1700" dirty="0">
                <a:latin typeface="Segoe Print" pitchFamily="2" charset="0"/>
              </a:rPr>
              <a:t>   Actively participate in the nomination process. </a:t>
            </a:r>
            <a:br>
              <a:rPr lang="en-US" sz="1700" dirty="0">
                <a:latin typeface="Segoe Print" pitchFamily="2" charset="0"/>
              </a:rPr>
            </a:br>
            <a:r>
              <a:rPr lang="en-US" sz="1700" dirty="0">
                <a:latin typeface="Segoe Print" pitchFamily="2" charset="0"/>
              </a:rPr>
              <a:t>   Assuring an effective and efficient orientation/transition process for new Chapter Board members. </a:t>
            </a:r>
          </a:p>
          <a:p>
            <a:pPr>
              <a:buNone/>
            </a:pPr>
            <a:r>
              <a:rPr lang="en-US" sz="1700" dirty="0">
                <a:latin typeface="Segoe Print" pitchFamily="2" charset="0"/>
              </a:rPr>
              <a:t>   -Evaluate itself in a systematic way. </a:t>
            </a:r>
            <a:br>
              <a:rPr lang="en-US" sz="1700" dirty="0">
                <a:latin typeface="Segoe Print" pitchFamily="2" charset="0"/>
              </a:rPr>
            </a:br>
            <a:endParaRPr lang="en-US" sz="1700" dirty="0">
              <a:latin typeface="Segoe Print" pitchFamily="2" charset="0"/>
            </a:endParaRPr>
          </a:p>
          <a:p>
            <a:r>
              <a:rPr lang="en-US" sz="1700" dirty="0">
                <a:latin typeface="Segoe Print" pitchFamily="2" charset="0"/>
              </a:rPr>
              <a:t>In order for the Chapter Board to achieve the above function, the individual Chapter Board Member will: </a:t>
            </a:r>
          </a:p>
          <a:p>
            <a:pPr>
              <a:buNone/>
            </a:pPr>
            <a:r>
              <a:rPr lang="en-US" sz="1700" dirty="0">
                <a:latin typeface="Segoe Print" pitchFamily="2" charset="0"/>
              </a:rPr>
              <a:t>    -Serve as a mentor to new Chapter Board Members. </a:t>
            </a:r>
            <a:br>
              <a:rPr lang="en-US" sz="1700" dirty="0">
                <a:latin typeface="Segoe Print" pitchFamily="2" charset="0"/>
              </a:rPr>
            </a:br>
            <a:r>
              <a:rPr lang="en-US" sz="1700" dirty="0">
                <a:latin typeface="Segoe Print" pitchFamily="2" charset="0"/>
              </a:rPr>
              <a:t>-Serve as a Chapter Board Learning Partner to a new board member as directed by the president. </a:t>
            </a:r>
            <a:br>
              <a:rPr lang="en-US" sz="1700" dirty="0">
                <a:latin typeface="Segoe Print" pitchFamily="2" charset="0"/>
              </a:rPr>
            </a:br>
            <a:r>
              <a:rPr lang="en-US" sz="1700" dirty="0">
                <a:latin typeface="Segoe Print" pitchFamily="2" charset="0"/>
              </a:rPr>
              <a:t>-Recruit and cultivate individuals as nominees for the Chapter Board committees. </a:t>
            </a:r>
            <a:br>
              <a:rPr lang="en-US" sz="1700" dirty="0">
                <a:latin typeface="Segoe Print" pitchFamily="2" charset="0"/>
              </a:rPr>
            </a:br>
            <a:r>
              <a:rPr lang="en-US" sz="1700" dirty="0">
                <a:latin typeface="Segoe Print" pitchFamily="2" charset="0"/>
              </a:rPr>
              <a:t>-Complete the Nominating Committee requests for feedback. </a:t>
            </a:r>
            <a:br>
              <a:rPr lang="en-US" sz="1700" dirty="0">
                <a:latin typeface="Segoe Print" pitchFamily="2" charset="0"/>
              </a:rPr>
            </a:br>
            <a:r>
              <a:rPr lang="en-US" sz="1700" dirty="0">
                <a:latin typeface="Segoe Print" pitchFamily="2" charset="0"/>
              </a:rPr>
              <a:t>-With skillful communication, give feedback to all Chapter Board members.</a:t>
            </a:r>
            <a:endParaRPr lang="en-US" sz="17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r>
              <a:rPr lang="en-US" sz="6000" b="1" dirty="0">
                <a:latin typeface="Segoe Script" pitchFamily="34" charset="0"/>
              </a:rPr>
              <a:t>TREASURER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8991600" cy="5486400"/>
          </a:xfrm>
        </p:spPr>
        <p:txBody>
          <a:bodyPr>
            <a:noAutofit/>
          </a:bodyPr>
          <a:lstStyle/>
          <a:p>
            <a:r>
              <a:rPr lang="en-US" sz="1800" dirty="0">
                <a:latin typeface="Segoe Print" pitchFamily="2" charset="0"/>
              </a:rPr>
              <a:t>RESPONSIBILITIES:  </a:t>
            </a:r>
            <a:br>
              <a:rPr lang="en-US" sz="1800" dirty="0">
                <a:latin typeface="Segoe Print" pitchFamily="2" charset="0"/>
              </a:rPr>
            </a:br>
            <a:r>
              <a:rPr lang="en-US" sz="1800" dirty="0">
                <a:latin typeface="Segoe Print" pitchFamily="2" charset="0"/>
              </a:rPr>
              <a:t>-ongoing management, accounting, and reporting of the chapter’s finances</a:t>
            </a:r>
          </a:p>
          <a:p>
            <a:r>
              <a:rPr lang="en-US" sz="1800" dirty="0">
                <a:latin typeface="Segoe Print" pitchFamily="2" charset="0"/>
              </a:rPr>
              <a:t>-In partnership with the board, ensure the appropriate management of the chapter finances to include: developing the budget, ensuring reporting requirements to National are met and that the chapter finances are reported to the full membership on a regular basis. </a:t>
            </a:r>
          </a:p>
          <a:p>
            <a:r>
              <a:rPr lang="en-US" sz="1800" dirty="0">
                <a:latin typeface="Segoe Print" pitchFamily="2" charset="0"/>
              </a:rPr>
              <a:t>PRIMARY ACCOUNTABILITIES: </a:t>
            </a:r>
            <a:br>
              <a:rPr lang="en-US" sz="1800" dirty="0">
                <a:latin typeface="Segoe Print" pitchFamily="2" charset="0"/>
              </a:rPr>
            </a:br>
            <a:r>
              <a:rPr lang="en-US" sz="1800" dirty="0">
                <a:latin typeface="Segoe Print" pitchFamily="2" charset="0"/>
              </a:rPr>
              <a:t>-Perform all accounting for the chapter, including managing cash receivables and expenses. </a:t>
            </a:r>
            <a:br>
              <a:rPr lang="en-US" sz="1800" dirty="0">
                <a:latin typeface="Segoe Print" pitchFamily="2" charset="0"/>
              </a:rPr>
            </a:br>
            <a:r>
              <a:rPr lang="en-US" sz="1800" dirty="0">
                <a:latin typeface="Segoe Print" pitchFamily="2" charset="0"/>
              </a:rPr>
              <a:t>-Assist in preparing the chapter’s annual budget. </a:t>
            </a:r>
            <a:br>
              <a:rPr lang="en-US" sz="1800" dirty="0">
                <a:latin typeface="Segoe Print" pitchFamily="2" charset="0"/>
              </a:rPr>
            </a:br>
            <a:r>
              <a:rPr lang="en-US" sz="1800" dirty="0">
                <a:latin typeface="Segoe Print" pitchFamily="2" charset="0"/>
              </a:rPr>
              <a:t>-Prepare the quarterly financial reports for the chapter and  present these reports to the chapter board, chapter membership, and AACN National. </a:t>
            </a:r>
            <a:br>
              <a:rPr lang="en-US" sz="1800" dirty="0">
                <a:latin typeface="Segoe Print" pitchFamily="2" charset="0"/>
              </a:rPr>
            </a:br>
            <a:r>
              <a:rPr lang="en-US" sz="1800" dirty="0">
                <a:latin typeface="Segoe Print" pitchFamily="2" charset="0"/>
              </a:rPr>
              <a:t>-Prepare and submit online all financial reports required on or before the stated deadlines as part of the chapter’s Charter Agreement with National</a:t>
            </a:r>
            <a:br>
              <a:rPr lang="en-US" sz="1800" dirty="0">
                <a:latin typeface="Segoe Print" pitchFamily="2" charset="0"/>
              </a:rPr>
            </a:br>
            <a:r>
              <a:rPr lang="en-US" sz="1800" dirty="0">
                <a:latin typeface="Segoe Print" pitchFamily="2" charset="0"/>
              </a:rPr>
              <a:t>-In partnership with the chapter President, negotiate and execute all chapter contracts after approval is obtained from National. </a:t>
            </a:r>
          </a:p>
          <a:p>
            <a:endParaRPr lang="en-US" sz="2000" dirty="0">
              <a:latin typeface="Segoe Print" pitchFamily="2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atin typeface="Segoe Script" pitchFamily="34" charset="0"/>
              </a:rPr>
              <a:t>SECRETARY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4525963"/>
          </a:xfrm>
        </p:spPr>
        <p:txBody>
          <a:bodyPr>
            <a:noAutofit/>
          </a:bodyPr>
          <a:lstStyle/>
          <a:p>
            <a:r>
              <a:rPr lang="en-US" sz="2000" dirty="0">
                <a:latin typeface="Segoe Print" pitchFamily="2" charset="0"/>
              </a:rPr>
              <a:t>The Secretary is responsible for keeping the minutes and other records of the chapter. </a:t>
            </a:r>
            <a:br>
              <a:rPr lang="en-US" sz="2000" dirty="0">
                <a:latin typeface="Segoe Print" pitchFamily="2" charset="0"/>
              </a:rPr>
            </a:br>
            <a:endParaRPr lang="en-US" sz="2000" dirty="0">
              <a:latin typeface="Segoe Print" pitchFamily="2" charset="0"/>
            </a:endParaRPr>
          </a:p>
          <a:p>
            <a:r>
              <a:rPr lang="en-US" sz="2000" dirty="0">
                <a:latin typeface="Segoe Print" pitchFamily="2" charset="0"/>
              </a:rPr>
              <a:t>PRIMARY ACCOUNTABILITIES:</a:t>
            </a:r>
            <a:br>
              <a:rPr lang="en-US" sz="2000" dirty="0">
                <a:latin typeface="Segoe Print" pitchFamily="2" charset="0"/>
              </a:rPr>
            </a:br>
            <a:r>
              <a:rPr lang="en-US" sz="2000" dirty="0">
                <a:latin typeface="Segoe Print" pitchFamily="2" charset="0"/>
              </a:rPr>
              <a:t> </a:t>
            </a:r>
            <a:br>
              <a:rPr lang="en-US" sz="2000" dirty="0">
                <a:latin typeface="Segoe Print" pitchFamily="2" charset="0"/>
              </a:rPr>
            </a:br>
            <a:r>
              <a:rPr lang="en-US" sz="2000" dirty="0">
                <a:latin typeface="Segoe Print" pitchFamily="2" charset="0"/>
              </a:rPr>
              <a:t>-Maintain all chapter records, including the Chapter Charter, Chapter Bylaws, financial reports, minutes from board meetings, chapter meetings and committee meeting, and correspondence.</a:t>
            </a:r>
          </a:p>
          <a:p>
            <a:pPr>
              <a:buNone/>
            </a:pPr>
            <a:r>
              <a:rPr lang="en-US" sz="2000" dirty="0">
                <a:latin typeface="Segoe Print" pitchFamily="2" charset="0"/>
              </a:rPr>
              <a:t>  -Distribute board, chapter, or committee meeting minutes to members prior to the next meeting.</a:t>
            </a:r>
          </a:p>
          <a:p>
            <a:pPr>
              <a:buNone/>
            </a:pPr>
            <a:r>
              <a:rPr lang="en-US" sz="2000" dirty="0">
                <a:latin typeface="Segoe Print" pitchFamily="2" charset="0"/>
              </a:rPr>
              <a:t>  -Complete educational meeting CERP form and distribute at meetings</a:t>
            </a:r>
            <a:br>
              <a:rPr lang="en-US" sz="2000" dirty="0">
                <a:latin typeface="Segoe Print" pitchFamily="2" charset="0"/>
              </a:rPr>
            </a:br>
            <a:endParaRPr lang="en-US" sz="2000" dirty="0">
              <a:latin typeface="Segoe Print" pitchFamily="2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Autofit/>
          </a:bodyPr>
          <a:lstStyle/>
          <a:p>
            <a:r>
              <a:rPr lang="en-US" sz="6000" dirty="0">
                <a:latin typeface="Segoe Script" pitchFamily="34" charset="0"/>
              </a:rPr>
              <a:t>MEMBERSHIP CHAIR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610600" cy="44958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br>
              <a:rPr lang="en-US" sz="2000" dirty="0">
                <a:latin typeface="Segoe Print" pitchFamily="2" charset="0"/>
              </a:rPr>
            </a:br>
            <a:r>
              <a:rPr lang="en-US" sz="2000" dirty="0">
                <a:latin typeface="Segoe Print" pitchFamily="2" charset="0"/>
              </a:rPr>
              <a:t> </a:t>
            </a:r>
          </a:p>
          <a:p>
            <a:pPr>
              <a:buNone/>
            </a:pPr>
            <a:r>
              <a:rPr lang="en-US" sz="2600" dirty="0">
                <a:latin typeface="Segoe Print" pitchFamily="2" charset="0"/>
              </a:rPr>
              <a:t>RESPONSIBILITIES: </a:t>
            </a:r>
            <a:br>
              <a:rPr lang="en-US" sz="2600" dirty="0">
                <a:latin typeface="Segoe Print" pitchFamily="2" charset="0"/>
              </a:rPr>
            </a:br>
            <a:br>
              <a:rPr lang="en-US" sz="2600" dirty="0">
                <a:latin typeface="Segoe Print" pitchFamily="2" charset="0"/>
              </a:rPr>
            </a:br>
            <a:r>
              <a:rPr lang="en-US" sz="2600" dirty="0">
                <a:latin typeface="Segoe Print" pitchFamily="2" charset="0"/>
              </a:rPr>
              <a:t>-Actively promoting AACN and recruiting new members </a:t>
            </a:r>
            <a:br>
              <a:rPr lang="en-US" sz="2600" dirty="0">
                <a:latin typeface="Segoe Print" pitchFamily="2" charset="0"/>
              </a:rPr>
            </a:br>
            <a:r>
              <a:rPr lang="en-US" sz="2600" dirty="0">
                <a:latin typeface="Segoe Print" pitchFamily="2" charset="0"/>
              </a:rPr>
              <a:t>-In collaboration with president, post meetings via Nursing  Network</a:t>
            </a:r>
            <a:br>
              <a:rPr lang="en-US" sz="2600" dirty="0">
                <a:latin typeface="Segoe Print" pitchFamily="2" charset="0"/>
              </a:rPr>
            </a:br>
            <a:r>
              <a:rPr lang="en-US" sz="2600" dirty="0">
                <a:latin typeface="Segoe Print" pitchFamily="2" charset="0"/>
              </a:rPr>
              <a:t>	</a:t>
            </a:r>
          </a:p>
          <a:p>
            <a:pPr>
              <a:buNone/>
            </a:pPr>
            <a:r>
              <a:rPr lang="en-US" sz="2600" dirty="0">
                <a:latin typeface="Segoe Print" pitchFamily="2" charset="0"/>
              </a:rPr>
              <a:t>PRIMARY ACCOUNTABILITIES: </a:t>
            </a:r>
            <a:br>
              <a:rPr lang="en-US" sz="2600" dirty="0">
                <a:latin typeface="Segoe Print" pitchFamily="2" charset="0"/>
              </a:rPr>
            </a:br>
            <a:br>
              <a:rPr lang="en-US" sz="2600" dirty="0">
                <a:latin typeface="Segoe Print" pitchFamily="2" charset="0"/>
              </a:rPr>
            </a:br>
            <a:r>
              <a:rPr lang="en-US" sz="2600" dirty="0">
                <a:latin typeface="Segoe Print" pitchFamily="2" charset="0"/>
              </a:rPr>
              <a:t>-Greet and sign-in members upon arrival to meetings</a:t>
            </a:r>
          </a:p>
          <a:p>
            <a:pPr>
              <a:buNone/>
            </a:pPr>
            <a:r>
              <a:rPr lang="en-US" sz="2600" dirty="0">
                <a:latin typeface="Segoe Print" pitchFamily="2" charset="0"/>
              </a:rPr>
              <a:t>   -In collaboration with the treasurer, manages and maintains database of current chapter membership </a:t>
            </a:r>
            <a:br>
              <a:rPr lang="en-US" sz="2600" dirty="0">
                <a:latin typeface="Segoe Print" pitchFamily="2" charset="0"/>
              </a:rPr>
            </a:br>
            <a:r>
              <a:rPr lang="en-US" sz="2600" dirty="0">
                <a:latin typeface="Segoe Print" pitchFamily="2" charset="0"/>
              </a:rPr>
              <a:t>-Updates meeting attendance into chapter database</a:t>
            </a:r>
          </a:p>
          <a:p>
            <a:pPr>
              <a:buNone/>
            </a:pPr>
            <a:r>
              <a:rPr lang="en-US" sz="2600" dirty="0"/>
              <a:t> 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b="1" dirty="0">
                <a:latin typeface="Segoe Script" pitchFamily="34" charset="0"/>
              </a:rPr>
              <a:t>PRESIDENT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43000"/>
            <a:ext cx="8915400" cy="5562600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800" dirty="0">
              <a:latin typeface="Segoe Print" pitchFamily="2" charset="0"/>
            </a:endParaRPr>
          </a:p>
          <a:p>
            <a:r>
              <a:rPr lang="en-US" sz="2000" dirty="0">
                <a:latin typeface="Segoe Print" pitchFamily="2" charset="0"/>
              </a:rPr>
              <a:t>Fundamental responsibility: to lead the board of directors in their governance of the chapter.  The President should be an active member of the chapter who has served the previous year as the President-elect. </a:t>
            </a:r>
          </a:p>
          <a:p>
            <a:r>
              <a:rPr lang="en-US" sz="2000" dirty="0">
                <a:latin typeface="Segoe Print" pitchFamily="2" charset="0"/>
              </a:rPr>
              <a:t>What is essential is that the President has strong leadership and communication skills and is knowledgeable about chapter governance. </a:t>
            </a:r>
            <a:br>
              <a:rPr lang="en-US" sz="2000" dirty="0">
                <a:latin typeface="Segoe Print" pitchFamily="2" charset="0"/>
              </a:rPr>
            </a:br>
            <a:endParaRPr lang="en-US" sz="2000" dirty="0">
              <a:latin typeface="Segoe Print" pitchFamily="2" charset="0"/>
            </a:endParaRPr>
          </a:p>
          <a:p>
            <a:r>
              <a:rPr lang="en-US" sz="2000" dirty="0">
                <a:latin typeface="Segoe Print" pitchFamily="2" charset="0"/>
              </a:rPr>
              <a:t>PRIMARY ACCOUNTABILITIES: </a:t>
            </a:r>
          </a:p>
          <a:p>
            <a:pPr>
              <a:buNone/>
            </a:pPr>
            <a:r>
              <a:rPr lang="en-US" sz="2000" dirty="0">
                <a:latin typeface="Segoe Print" pitchFamily="2" charset="0"/>
              </a:rPr>
              <a:t>   -Oversee meetings of the board and chapter, including agenda development and meeting facilitation. </a:t>
            </a:r>
          </a:p>
          <a:p>
            <a:pPr>
              <a:buNone/>
            </a:pPr>
            <a:r>
              <a:rPr lang="en-US" sz="2000" dirty="0">
                <a:latin typeface="Segoe Print" pitchFamily="2" charset="0"/>
              </a:rPr>
              <a:t>   -In partnership with the board and committee chairs, develop the future goals, annual objectives, formulate the annual budget, develop and maintain a viable succession plan for chapter officers, and ensure the chapter meets all of the obligations to National that are set forth in the Chapter Charter Agreement. </a:t>
            </a:r>
            <a:br>
              <a:rPr lang="en-US" sz="2400" dirty="0">
                <a:latin typeface="Segoe Print" pitchFamily="2" charset="0"/>
              </a:rPr>
            </a:br>
            <a:endParaRPr lang="en-US" sz="2400" dirty="0">
              <a:latin typeface="Segoe Print" pitchFamily="2" charset="0"/>
            </a:endParaRPr>
          </a:p>
          <a:p>
            <a:pPr>
              <a:buNone/>
            </a:pPr>
            <a:endParaRPr lang="en-US" sz="2400" dirty="0">
              <a:latin typeface="Segoe Pri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293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381000"/>
            <a:ext cx="8991600" cy="62484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n-US" sz="8000" dirty="0">
              <a:latin typeface="Segoe Print" pitchFamily="2" charset="0"/>
            </a:endParaRPr>
          </a:p>
          <a:p>
            <a:pPr>
              <a:buNone/>
            </a:pPr>
            <a:r>
              <a:rPr lang="en-US" sz="8000" dirty="0">
                <a:latin typeface="Segoe Print" pitchFamily="2" charset="0"/>
              </a:rPr>
              <a:t>  -Provide for the ongoing monitoring and evaluation of annual objectives. </a:t>
            </a:r>
            <a:br>
              <a:rPr lang="en-US" sz="8000" dirty="0">
                <a:latin typeface="Segoe Print" pitchFamily="2" charset="0"/>
              </a:rPr>
            </a:br>
            <a:endParaRPr lang="en-US" sz="8000" dirty="0">
              <a:latin typeface="Segoe Print" pitchFamily="2" charset="0"/>
            </a:endParaRPr>
          </a:p>
          <a:p>
            <a:pPr>
              <a:buNone/>
            </a:pPr>
            <a:r>
              <a:rPr lang="en-US" sz="8000" dirty="0">
                <a:latin typeface="Segoe Print" pitchFamily="2" charset="0"/>
              </a:rPr>
              <a:t>  -Along with the Treasurer, provide oversight for the chapter finances and ensure financial controls are in place to protect the chapter’s finances from misuse or fraud. </a:t>
            </a:r>
            <a:br>
              <a:rPr lang="en-US" sz="8000" dirty="0">
                <a:latin typeface="Segoe Print" pitchFamily="2" charset="0"/>
              </a:rPr>
            </a:br>
            <a:endParaRPr lang="en-US" sz="8000" dirty="0">
              <a:latin typeface="Segoe Print" pitchFamily="2" charset="0"/>
            </a:endParaRPr>
          </a:p>
          <a:p>
            <a:pPr>
              <a:buNone/>
            </a:pPr>
            <a:r>
              <a:rPr lang="en-US" sz="8000" dirty="0">
                <a:latin typeface="Segoe Print" pitchFamily="2" charset="0"/>
              </a:rPr>
              <a:t>  -After approval from National, and in partnership with the Treasurer, execute all contracts on behalf of the chapter. </a:t>
            </a:r>
            <a:br>
              <a:rPr lang="en-US" sz="8000" dirty="0">
                <a:latin typeface="Segoe Print" pitchFamily="2" charset="0"/>
              </a:rPr>
            </a:br>
            <a:endParaRPr lang="en-US" sz="8000" dirty="0">
              <a:latin typeface="Segoe Print" pitchFamily="2" charset="0"/>
            </a:endParaRPr>
          </a:p>
          <a:p>
            <a:pPr>
              <a:buNone/>
            </a:pPr>
            <a:r>
              <a:rPr lang="en-US" sz="8000" dirty="0">
                <a:latin typeface="Segoe Print" pitchFamily="2" charset="0"/>
              </a:rPr>
              <a:t>  -Ensure regular communication to the chapter regarding progress toward the annual objectives and the financial status of the chapter.</a:t>
            </a:r>
            <a:br>
              <a:rPr lang="en-US" sz="8000" dirty="0">
                <a:latin typeface="Segoe Print" pitchFamily="2" charset="0"/>
              </a:rPr>
            </a:br>
            <a:r>
              <a:rPr lang="en-US" sz="8000" dirty="0">
                <a:latin typeface="Segoe Print" pitchFamily="2" charset="0"/>
              </a:rPr>
              <a:t> </a:t>
            </a:r>
          </a:p>
          <a:p>
            <a:pPr>
              <a:buNone/>
            </a:pPr>
            <a:r>
              <a:rPr lang="en-US" sz="8000" dirty="0">
                <a:latin typeface="Segoe Print" pitchFamily="2" charset="0"/>
              </a:rPr>
              <a:t>  -Ensure regular communication with the Chapter Advisor and/or National.</a:t>
            </a:r>
            <a:br>
              <a:rPr lang="en-US" sz="8000" dirty="0">
                <a:latin typeface="Segoe Print" pitchFamily="2" charset="0"/>
              </a:rPr>
            </a:br>
            <a:r>
              <a:rPr lang="en-US" sz="8000" dirty="0">
                <a:latin typeface="Segoe Print" pitchFamily="2" charset="0"/>
              </a:rPr>
              <a:t> </a:t>
            </a:r>
          </a:p>
          <a:p>
            <a:pPr>
              <a:buNone/>
            </a:pPr>
            <a:r>
              <a:rPr lang="en-US" sz="8000" dirty="0">
                <a:latin typeface="Segoe Print" pitchFamily="2" charset="0"/>
              </a:rPr>
              <a:t>  -Working with the President-elect, annually provide for continuity of the chapter leadership and a board transition meeting. </a:t>
            </a:r>
          </a:p>
          <a:p>
            <a:pPr>
              <a:buNone/>
            </a:pPr>
            <a:endParaRPr lang="en-US" sz="8000" dirty="0">
              <a:latin typeface="Segoe Print" pitchFamily="2" charset="0"/>
            </a:endParaRPr>
          </a:p>
          <a:p>
            <a:pPr>
              <a:buNone/>
            </a:pPr>
            <a:r>
              <a:rPr lang="en-US" sz="8000" dirty="0">
                <a:latin typeface="Segoe Print" pitchFamily="2" charset="0"/>
              </a:rPr>
              <a:t>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1524000"/>
          </a:xfrm>
        </p:spPr>
        <p:txBody>
          <a:bodyPr>
            <a:noAutofit/>
          </a:bodyPr>
          <a:lstStyle/>
          <a:p>
            <a:r>
              <a:rPr lang="en-US" sz="6000" b="1" dirty="0">
                <a:latin typeface="Segoe Script" pitchFamily="34" charset="0"/>
              </a:rPr>
              <a:t>PRESIDENT ELECT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915400" cy="5410200"/>
          </a:xfrm>
        </p:spPr>
        <p:txBody>
          <a:bodyPr>
            <a:noAutofit/>
          </a:bodyPr>
          <a:lstStyle/>
          <a:p>
            <a:r>
              <a:rPr lang="en-US" sz="2000" dirty="0">
                <a:latin typeface="Segoe Print" pitchFamily="2" charset="0"/>
              </a:rPr>
              <a:t>The President-elect year is a critical period which allows for learning about the role and governing the chapter before stepping into the Presidential position. The President-elect serves alongside the President in order to become familiar with the duties of the position. </a:t>
            </a:r>
          </a:p>
          <a:p>
            <a:r>
              <a:rPr lang="en-US" sz="2000" dirty="0">
                <a:latin typeface="Segoe Print" pitchFamily="2" charset="0"/>
              </a:rPr>
              <a:t>What is essential is that the President-elect has strong leadership and communication skills and is knowledgeable about chapter governance and should be an active member of the chapter. </a:t>
            </a:r>
          </a:p>
          <a:p>
            <a:r>
              <a:rPr lang="en-US" sz="2000" dirty="0">
                <a:latin typeface="Segoe Print" pitchFamily="2" charset="0"/>
              </a:rPr>
              <a:t>PRIMARY ACCOUNTABILITIES: </a:t>
            </a:r>
          </a:p>
          <a:p>
            <a:pPr>
              <a:buNone/>
            </a:pPr>
            <a:r>
              <a:rPr lang="en-US" sz="2000" dirty="0">
                <a:latin typeface="Segoe Print" pitchFamily="2" charset="0"/>
              </a:rPr>
              <a:t>   -Work collaboratively with the chapter President throughout his/her term to provide for continuity of leadership and a smooth transition for chapter leadership.</a:t>
            </a:r>
          </a:p>
          <a:p>
            <a:pPr>
              <a:buNone/>
            </a:pPr>
            <a:r>
              <a:rPr lang="en-US" sz="2000" dirty="0">
                <a:latin typeface="Segoe Print" pitchFamily="2" charset="0"/>
              </a:rPr>
              <a:t>  -In the absence of the President, fill in to ensure the accountabilities of the President are met, for example, facilitating a chapter meeting. </a:t>
            </a:r>
          </a:p>
          <a:p>
            <a:pPr>
              <a:buNone/>
            </a:pPr>
            <a:endParaRPr lang="en-US" sz="2000" dirty="0">
              <a:latin typeface="Segoe Print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1858962"/>
          </a:xfrm>
        </p:spPr>
        <p:txBody>
          <a:bodyPr>
            <a:noAutofit/>
          </a:bodyPr>
          <a:lstStyle/>
          <a:p>
            <a:r>
              <a:rPr lang="en-US" sz="6000" b="1" dirty="0">
                <a:latin typeface="Segoe Script" pitchFamily="34" charset="0"/>
              </a:rPr>
              <a:t>BOARD OF DIRECTORS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514600"/>
            <a:ext cx="8839200" cy="3611563"/>
          </a:xfrm>
        </p:spPr>
        <p:txBody>
          <a:bodyPr>
            <a:normAutofit fontScale="62500" lnSpcReduction="20000"/>
          </a:bodyPr>
          <a:lstStyle/>
          <a:p>
            <a:r>
              <a:rPr lang="en-US" dirty="0">
                <a:latin typeface="Segoe Print" pitchFamily="2" charset="0"/>
              </a:rPr>
              <a:t>ACCOUNTABILITIES:</a:t>
            </a:r>
            <a:br>
              <a:rPr lang="en-US" dirty="0">
                <a:latin typeface="Segoe Print" pitchFamily="2" charset="0"/>
              </a:rPr>
            </a:br>
            <a:endParaRPr lang="en-US" dirty="0">
              <a:latin typeface="Segoe Print" pitchFamily="2" charset="0"/>
            </a:endParaRPr>
          </a:p>
          <a:p>
            <a:pPr>
              <a:buNone/>
            </a:pPr>
            <a:r>
              <a:rPr lang="en-US" dirty="0">
                <a:latin typeface="Segoe Print" pitchFamily="2" charset="0"/>
              </a:rPr>
              <a:t>   - Establish the vision, mission, and values statements for the chapter</a:t>
            </a:r>
          </a:p>
          <a:p>
            <a:pPr>
              <a:buNone/>
            </a:pPr>
            <a:r>
              <a:rPr lang="en-US" dirty="0">
                <a:latin typeface="Segoe Print" pitchFamily="2" charset="0"/>
              </a:rPr>
              <a:t>  - Ensure effective organizational planning based on AACN’s vision, mission, and values. </a:t>
            </a:r>
          </a:p>
          <a:p>
            <a:pPr>
              <a:buNone/>
            </a:pPr>
            <a:r>
              <a:rPr lang="en-US" dirty="0">
                <a:latin typeface="Segoe Print" pitchFamily="2" charset="0"/>
              </a:rPr>
              <a:t>  -Ensure and effectively manage adequate resources</a:t>
            </a:r>
          </a:p>
          <a:p>
            <a:pPr>
              <a:buNone/>
            </a:pPr>
            <a:r>
              <a:rPr lang="en-US" dirty="0">
                <a:latin typeface="Segoe Print" pitchFamily="2" charset="0"/>
              </a:rPr>
              <a:t>  -Determine, monitor, and strengthen the chapter’s programs and services</a:t>
            </a:r>
          </a:p>
          <a:p>
            <a:pPr>
              <a:buNone/>
            </a:pPr>
            <a:r>
              <a:rPr lang="en-US" dirty="0">
                <a:latin typeface="Segoe Print" pitchFamily="2" charset="0"/>
              </a:rPr>
              <a:t>  -Ensure legal and ethical integrity and maintain accountability. </a:t>
            </a:r>
          </a:p>
          <a:p>
            <a:pPr>
              <a:buNone/>
            </a:pPr>
            <a:r>
              <a:rPr lang="en-US" dirty="0">
                <a:latin typeface="Segoe Print" pitchFamily="2" charset="0"/>
              </a:rPr>
              <a:t>  -Recruit and orient new Board members and assess Board performance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1600" dirty="0">
              <a:latin typeface="Segoe Print" pitchFamily="2" charset="0"/>
            </a:endParaRPr>
          </a:p>
          <a:p>
            <a:pPr>
              <a:buNone/>
            </a:pPr>
            <a:r>
              <a:rPr lang="en-US" sz="2000" dirty="0">
                <a:latin typeface="Segoe Print" pitchFamily="2" charset="0"/>
              </a:rPr>
              <a:t>1. Ensure effective organizational planning based on AACN’s vision, mission, and values. </a:t>
            </a:r>
            <a:br>
              <a:rPr lang="en-US" sz="2000" dirty="0">
                <a:latin typeface="Segoe Print" pitchFamily="2" charset="0"/>
              </a:rPr>
            </a:br>
            <a:endParaRPr lang="en-US" sz="2000" dirty="0">
              <a:latin typeface="Segoe Print" pitchFamily="2" charset="0"/>
            </a:endParaRPr>
          </a:p>
          <a:p>
            <a:r>
              <a:rPr lang="en-US" sz="1600" dirty="0">
                <a:latin typeface="Segoe Print" pitchFamily="2" charset="0"/>
              </a:rPr>
              <a:t>The Chapter Board as a Whole will: </a:t>
            </a:r>
            <a:br>
              <a:rPr lang="en-US" sz="1600" dirty="0">
                <a:latin typeface="Segoe Print" pitchFamily="2" charset="0"/>
              </a:rPr>
            </a:br>
            <a:r>
              <a:rPr lang="en-US" sz="1600" dirty="0">
                <a:latin typeface="Segoe Print" pitchFamily="2" charset="0"/>
              </a:rPr>
              <a:t>-Identify the chapter’s purpose and develop a yearly plan to assure the chapter’s direction in the next year or longer. </a:t>
            </a:r>
            <a:br>
              <a:rPr lang="en-US" sz="1600" dirty="0">
                <a:latin typeface="Segoe Print" pitchFamily="2" charset="0"/>
              </a:rPr>
            </a:br>
            <a:r>
              <a:rPr lang="en-US" sz="1600" dirty="0">
                <a:latin typeface="Segoe Print" pitchFamily="2" charset="0"/>
              </a:rPr>
              <a:t>-Collaborate effectively with chapter members in setting the chapter’s direction including developing an attainable and measurable yearly plan. </a:t>
            </a:r>
            <a:br>
              <a:rPr lang="en-US" sz="1600" dirty="0">
                <a:latin typeface="Segoe Print" pitchFamily="2" charset="0"/>
              </a:rPr>
            </a:br>
            <a:r>
              <a:rPr lang="en-US" sz="1600" dirty="0">
                <a:latin typeface="Segoe Print" pitchFamily="2" charset="0"/>
              </a:rPr>
              <a:t>-Develop and evaluate measures that reflect attainment of chapter goals and objectives. </a:t>
            </a:r>
            <a:br>
              <a:rPr lang="en-US" sz="1600" dirty="0">
                <a:latin typeface="Segoe Print" pitchFamily="2" charset="0"/>
              </a:rPr>
            </a:br>
            <a:r>
              <a:rPr lang="en-US" sz="1600" dirty="0">
                <a:latin typeface="Segoe Print" pitchFamily="2" charset="0"/>
              </a:rPr>
              <a:t>-Perform an annual evaluation of the chapter’s yearly plan. </a:t>
            </a:r>
            <a:br>
              <a:rPr lang="en-US" sz="1600" dirty="0">
                <a:latin typeface="Segoe Print" pitchFamily="2" charset="0"/>
              </a:rPr>
            </a:br>
            <a:r>
              <a:rPr lang="en-US" sz="1600" dirty="0">
                <a:latin typeface="Segoe Print" pitchFamily="2" charset="0"/>
              </a:rPr>
              <a:t>-Engage in skillful communication and dialogue to promote effective decision-making processes. </a:t>
            </a:r>
            <a:br>
              <a:rPr lang="en-US" sz="1600" dirty="0">
                <a:latin typeface="Segoe Print" pitchFamily="2" charset="0"/>
              </a:rPr>
            </a:br>
            <a:endParaRPr lang="en-US" sz="1600" dirty="0">
              <a:latin typeface="Segoe Print" pitchFamily="2" charset="0"/>
            </a:endParaRPr>
          </a:p>
          <a:p>
            <a:r>
              <a:rPr lang="en-US" sz="1600" dirty="0">
                <a:latin typeface="Segoe Print" pitchFamily="2" charset="0"/>
              </a:rPr>
              <a:t>In order for the Chapter Board to achieve the above function, the individual Chapter Board Member will: </a:t>
            </a:r>
            <a:br>
              <a:rPr lang="en-US" sz="1600" dirty="0">
                <a:latin typeface="Segoe Print" pitchFamily="2" charset="0"/>
              </a:rPr>
            </a:br>
            <a:r>
              <a:rPr lang="en-US" sz="1600" dirty="0">
                <a:latin typeface="Segoe Print" pitchFamily="2" charset="0"/>
              </a:rPr>
              <a:t>-Prepare for and participate in board meetings, and assess the chapter’s progress on its yearly plan.  </a:t>
            </a:r>
            <a:br>
              <a:rPr lang="en-US" sz="1600" dirty="0">
                <a:latin typeface="Segoe Print" pitchFamily="2" charset="0"/>
              </a:rPr>
            </a:br>
            <a:r>
              <a:rPr lang="en-US" sz="1600" dirty="0">
                <a:latin typeface="Segoe Print" pitchFamily="2" charset="0"/>
              </a:rPr>
              <a:t>-Serve as a resource in areas of personal and professional expertise in order to achieve effective planning. </a:t>
            </a:r>
          </a:p>
          <a:p>
            <a:endParaRPr lang="en-US" sz="1600" dirty="0">
              <a:latin typeface="Segoe Print" pitchFamily="2" charset="0"/>
            </a:endParaRPr>
          </a:p>
          <a:p>
            <a:endParaRPr lang="en-US" sz="1600" dirty="0">
              <a:latin typeface="Segoe Print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632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>
                <a:latin typeface="Segoe Print" pitchFamily="2" charset="0"/>
              </a:rPr>
              <a:t>2.</a:t>
            </a:r>
            <a:r>
              <a:rPr lang="en-US" sz="2000" dirty="0"/>
              <a:t> </a:t>
            </a:r>
            <a:r>
              <a:rPr lang="en-US" sz="2000" dirty="0">
                <a:latin typeface="Segoe Print" pitchFamily="2" charset="0"/>
              </a:rPr>
              <a:t>Ensure and effectively manage adequate resources. </a:t>
            </a:r>
            <a:br>
              <a:rPr lang="en-US" sz="2000" dirty="0">
                <a:latin typeface="Segoe Print" pitchFamily="2" charset="0"/>
              </a:rPr>
            </a:br>
            <a:endParaRPr lang="en-US" sz="2000" dirty="0">
              <a:latin typeface="Segoe Print" pitchFamily="2" charset="0"/>
            </a:endParaRPr>
          </a:p>
          <a:p>
            <a:r>
              <a:rPr lang="en-US" sz="1600" dirty="0">
                <a:latin typeface="Segoe Print" pitchFamily="2" charset="0"/>
              </a:rPr>
              <a:t>The Chapter Board as a Whole will: </a:t>
            </a:r>
          </a:p>
          <a:p>
            <a:pPr>
              <a:buNone/>
            </a:pPr>
            <a:r>
              <a:rPr lang="en-US" sz="1600" dirty="0">
                <a:latin typeface="Segoe Print" pitchFamily="2" charset="0"/>
              </a:rPr>
              <a:t>   - Annually evaluate and approve the chapter’s budget based on the  chapter’s priorities. </a:t>
            </a:r>
            <a:br>
              <a:rPr lang="en-US" sz="1600" dirty="0">
                <a:latin typeface="Segoe Print" pitchFamily="2" charset="0"/>
              </a:rPr>
            </a:br>
            <a:r>
              <a:rPr lang="en-US" sz="1600" dirty="0">
                <a:latin typeface="Segoe Print" pitchFamily="2" charset="0"/>
              </a:rPr>
              <a:t>-Evaluate and assure appropriate chapter financial policies and protections. </a:t>
            </a:r>
            <a:br>
              <a:rPr lang="en-US" sz="1600" dirty="0">
                <a:latin typeface="Segoe Print" pitchFamily="2" charset="0"/>
              </a:rPr>
            </a:br>
            <a:r>
              <a:rPr lang="en-US" sz="1600" dirty="0">
                <a:latin typeface="Segoe Print" pitchFamily="2" charset="0"/>
              </a:rPr>
              <a:t>-Track and monitor budget efficiency and approve adjustments as needed. </a:t>
            </a:r>
            <a:br>
              <a:rPr lang="en-US" sz="1600" dirty="0">
                <a:latin typeface="Segoe Print" pitchFamily="2" charset="0"/>
              </a:rPr>
            </a:br>
            <a:r>
              <a:rPr lang="en-US" sz="1600" dirty="0">
                <a:latin typeface="Segoe Print" pitchFamily="2" charset="0"/>
              </a:rPr>
              <a:t>-Regularly review the chapter’s Good Standing grid to ensure compliance. </a:t>
            </a:r>
            <a:br>
              <a:rPr lang="en-US" sz="1600" dirty="0">
                <a:latin typeface="Segoe Print" pitchFamily="2" charset="0"/>
              </a:rPr>
            </a:br>
            <a:r>
              <a:rPr lang="en-US" sz="1600" dirty="0">
                <a:latin typeface="Segoe Print" pitchFamily="2" charset="0"/>
              </a:rPr>
              <a:t>-Be responsible for chapter compliance. </a:t>
            </a:r>
          </a:p>
          <a:p>
            <a:r>
              <a:rPr lang="en-US" sz="1600" dirty="0">
                <a:latin typeface="Segoe Print" pitchFamily="2" charset="0"/>
              </a:rPr>
              <a:t>In order for the Chapter Board to achieve the above function, the individual Chapter Board Member will: </a:t>
            </a:r>
          </a:p>
          <a:p>
            <a:pPr>
              <a:buNone/>
            </a:pPr>
            <a:r>
              <a:rPr lang="en-US" sz="1600" dirty="0">
                <a:latin typeface="Segoe Print" pitchFamily="2" charset="0"/>
              </a:rPr>
              <a:t>    -Be knowledgeable of the chapter’s budget and current available funds. </a:t>
            </a:r>
            <a:br>
              <a:rPr lang="en-US" sz="1600" dirty="0">
                <a:latin typeface="Segoe Print" pitchFamily="2" charset="0"/>
              </a:rPr>
            </a:br>
            <a:r>
              <a:rPr lang="en-US" sz="1600" dirty="0">
                <a:latin typeface="Segoe Print" pitchFamily="2" charset="0"/>
              </a:rPr>
              <a:t>-Follow up with the treasurer and/or president with questions or comments. </a:t>
            </a:r>
            <a:br>
              <a:rPr lang="en-US" sz="1600" dirty="0">
                <a:latin typeface="Segoe Print" pitchFamily="2" charset="0"/>
              </a:rPr>
            </a:br>
            <a:r>
              <a:rPr lang="en-US" sz="1600" dirty="0">
                <a:latin typeface="Segoe Print" pitchFamily="2" charset="0"/>
              </a:rPr>
              <a:t>-Demonstrate good stewardship relative to chapter reimbursed expenses.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6553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>
                <a:latin typeface="Segoe Print" pitchFamily="2" charset="0"/>
              </a:rPr>
              <a:t>3. Determine, monitor and strengthen the chapter’s programs and services. </a:t>
            </a:r>
            <a:br>
              <a:rPr lang="en-US" sz="2400" dirty="0">
                <a:latin typeface="Segoe Print" pitchFamily="2" charset="0"/>
              </a:rPr>
            </a:br>
            <a:endParaRPr lang="en-US" sz="2400" dirty="0">
              <a:latin typeface="Segoe Print" pitchFamily="2" charset="0"/>
            </a:endParaRPr>
          </a:p>
          <a:p>
            <a:r>
              <a:rPr lang="en-US" sz="1600" dirty="0">
                <a:latin typeface="Segoe Print" pitchFamily="2" charset="0"/>
              </a:rPr>
              <a:t>The Chapter Board as a Whole will: </a:t>
            </a:r>
          </a:p>
          <a:p>
            <a:pPr>
              <a:buNone/>
            </a:pPr>
            <a:r>
              <a:rPr lang="en-US" sz="1600" dirty="0">
                <a:latin typeface="Segoe Print" pitchFamily="2" charset="0"/>
              </a:rPr>
              <a:t>    -Assure that the chapter’s yearly plan is consistent with AACN’s mission, vision, and values. </a:t>
            </a:r>
            <a:br>
              <a:rPr lang="en-US" sz="1600" dirty="0">
                <a:latin typeface="Segoe Print" pitchFamily="2" charset="0"/>
              </a:rPr>
            </a:br>
            <a:r>
              <a:rPr lang="en-US" sz="1600" dirty="0">
                <a:latin typeface="Segoe Print" pitchFamily="2" charset="0"/>
              </a:rPr>
              <a:t>-Evaluate resources and assure priorities are reflected in the yearly plan. </a:t>
            </a:r>
            <a:br>
              <a:rPr lang="en-US" sz="1600" dirty="0">
                <a:latin typeface="Segoe Print" pitchFamily="2" charset="0"/>
              </a:rPr>
            </a:br>
            <a:r>
              <a:rPr lang="en-US" sz="1600" dirty="0">
                <a:latin typeface="Segoe Print" pitchFamily="2" charset="0"/>
              </a:rPr>
              <a:t>-Foster trustworthy relationships with chapter members, the chapter advisor, and National AACN staff in order to increase the effectiveness of chapter decisions and outcomes. </a:t>
            </a:r>
            <a:br>
              <a:rPr lang="en-US" sz="1600" dirty="0">
                <a:latin typeface="Segoe Print" pitchFamily="2" charset="0"/>
              </a:rPr>
            </a:br>
            <a:endParaRPr lang="en-US" sz="1600" dirty="0">
              <a:latin typeface="Segoe Print" pitchFamily="2" charset="0"/>
            </a:endParaRPr>
          </a:p>
          <a:p>
            <a:r>
              <a:rPr lang="en-US" sz="1600" dirty="0">
                <a:latin typeface="Segoe Print" pitchFamily="2" charset="0"/>
              </a:rPr>
              <a:t>In order for the Chapter Board to achieve the above function, the individual Chapter Board Member will: </a:t>
            </a:r>
          </a:p>
          <a:p>
            <a:pPr>
              <a:buNone/>
            </a:pPr>
            <a:r>
              <a:rPr lang="en-US" sz="1600" dirty="0">
                <a:latin typeface="Segoe Print" pitchFamily="2" charset="0"/>
              </a:rPr>
              <a:t>    -Develop an understanding of how to ensure quality and cost-effective services and programs given the chapter’s yearly plan and priorities. </a:t>
            </a:r>
            <a:br>
              <a:rPr lang="en-US" sz="1600" dirty="0">
                <a:latin typeface="Segoe Print" pitchFamily="2" charset="0"/>
              </a:rPr>
            </a:br>
            <a:r>
              <a:rPr lang="en-US" sz="1600" dirty="0">
                <a:latin typeface="Segoe Print" pitchFamily="2" charset="0"/>
              </a:rPr>
              <a:t>- Analyze information and data about chapter goals and performance in order to evaluate linkage to mission, vision, and values.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77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>
                <a:latin typeface="Segoe Print" pitchFamily="2" charset="0"/>
              </a:rPr>
              <a:t>4. Ensure legal and ethical integrity and maintain accountability. </a:t>
            </a:r>
          </a:p>
          <a:p>
            <a:r>
              <a:rPr lang="en-US" sz="1600" dirty="0">
                <a:latin typeface="Segoe Print" pitchFamily="2" charset="0"/>
              </a:rPr>
              <a:t>The Chapter Board as a Whole will: </a:t>
            </a:r>
          </a:p>
          <a:p>
            <a:pPr>
              <a:buNone/>
            </a:pPr>
            <a:r>
              <a:rPr lang="en-US" sz="1600" dirty="0">
                <a:latin typeface="Segoe Print" pitchFamily="2" charset="0"/>
              </a:rPr>
              <a:t>    - Ensure integration of the association’s values and ethics into all processes. </a:t>
            </a:r>
            <a:br>
              <a:rPr lang="en-US" sz="1600" dirty="0">
                <a:latin typeface="Segoe Print" pitchFamily="2" charset="0"/>
              </a:rPr>
            </a:br>
            <a:r>
              <a:rPr lang="en-US" sz="1600" dirty="0">
                <a:latin typeface="Segoe Print" pitchFamily="2" charset="0"/>
              </a:rPr>
              <a:t>-Adhere to the Chapter Charter and Governance Manual. </a:t>
            </a:r>
            <a:br>
              <a:rPr lang="en-US" sz="1600" dirty="0">
                <a:latin typeface="Segoe Print" pitchFamily="2" charset="0"/>
              </a:rPr>
            </a:br>
            <a:r>
              <a:rPr lang="en-US" sz="1600" dirty="0">
                <a:latin typeface="Segoe Print" pitchFamily="2" charset="0"/>
              </a:rPr>
              <a:t>-Negotiate Chapter Board communication norms on an annual basis. </a:t>
            </a:r>
            <a:br>
              <a:rPr lang="en-US" sz="1600" dirty="0">
                <a:latin typeface="Segoe Print" pitchFamily="2" charset="0"/>
              </a:rPr>
            </a:br>
            <a:r>
              <a:rPr lang="en-US" sz="1600" dirty="0">
                <a:latin typeface="Segoe Print" pitchFamily="2" charset="0"/>
              </a:rPr>
              <a:t>-Research state laws as needed related to chapter activities (e.g., each state has their own raffle laws). </a:t>
            </a:r>
            <a:br>
              <a:rPr lang="en-US" sz="1600" dirty="0">
                <a:latin typeface="Segoe Print" pitchFamily="2" charset="0"/>
              </a:rPr>
            </a:br>
            <a:endParaRPr lang="en-US" sz="1600" dirty="0">
              <a:latin typeface="Segoe Print" pitchFamily="2" charset="0"/>
            </a:endParaRPr>
          </a:p>
          <a:p>
            <a:r>
              <a:rPr lang="en-US" sz="1600" dirty="0">
                <a:latin typeface="Segoe Print" pitchFamily="2" charset="0"/>
              </a:rPr>
              <a:t>In order for the Chapter Board to achieve the above function, the individual Chapter Board Member will: </a:t>
            </a:r>
            <a:br>
              <a:rPr lang="en-US" sz="1600" dirty="0">
                <a:latin typeface="Segoe Print" pitchFamily="2" charset="0"/>
              </a:rPr>
            </a:br>
            <a:br>
              <a:rPr lang="en-US" sz="1600" dirty="0">
                <a:latin typeface="Segoe Print" pitchFamily="2" charset="0"/>
              </a:rPr>
            </a:br>
            <a:r>
              <a:rPr lang="en-US" sz="1600" dirty="0">
                <a:latin typeface="Segoe Print" pitchFamily="2" charset="0"/>
              </a:rPr>
              <a:t>- Recognize and identify potential conflict of interest situations in a timely fashion. </a:t>
            </a:r>
            <a:br>
              <a:rPr lang="en-US" sz="1600" dirty="0">
                <a:latin typeface="Segoe Print" pitchFamily="2" charset="0"/>
              </a:rPr>
            </a:br>
            <a:r>
              <a:rPr lang="en-US" sz="1600" dirty="0">
                <a:latin typeface="Segoe Print" pitchFamily="2" charset="0"/>
              </a:rPr>
              <a:t>-Refrain from using their position to benefit self or a third party. </a:t>
            </a:r>
            <a:br>
              <a:rPr lang="en-US" sz="1600" dirty="0">
                <a:latin typeface="Segoe Print" pitchFamily="2" charset="0"/>
              </a:rPr>
            </a:br>
            <a:r>
              <a:rPr lang="en-US" sz="1600" dirty="0">
                <a:latin typeface="Segoe Print" pitchFamily="2" charset="0"/>
              </a:rPr>
              <a:t>-Adhere to Chapter Board communication norms for team effectiveness. </a:t>
            </a:r>
            <a:br>
              <a:rPr lang="en-US" sz="1600" dirty="0">
                <a:latin typeface="Segoe Print" pitchFamily="2" charset="0"/>
              </a:rPr>
            </a:br>
            <a:r>
              <a:rPr lang="en-US" sz="1600" dirty="0">
                <a:latin typeface="Segoe Print" pitchFamily="2" charset="0"/>
              </a:rPr>
              <a:t>-Participate in all processes of the Chapter Board to the best of their ability.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356</Words>
  <Application>Microsoft Office PowerPoint</Application>
  <PresentationFormat>On-screen Show (4:3)</PresentationFormat>
  <Paragraphs>76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Segoe Print</vt:lpstr>
      <vt:lpstr>Segoe Script</vt:lpstr>
      <vt:lpstr>Office Theme</vt:lpstr>
      <vt:lpstr>CHARLESTOWNE CHAPTER AACN OFFICES AND BOARD</vt:lpstr>
      <vt:lpstr>PRESIDENT </vt:lpstr>
      <vt:lpstr>PowerPoint Presentation</vt:lpstr>
      <vt:lpstr>PRESIDENT ELECT</vt:lpstr>
      <vt:lpstr>BOARD OF DIRECTORS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TREASURER</vt:lpstr>
      <vt:lpstr>SECRETARY</vt:lpstr>
      <vt:lpstr>MEMBERSHIP CHAIR</vt:lpstr>
    </vt:vector>
  </TitlesOfParts>
  <Company>RSFH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PRESIDENT</dc:title>
  <dc:creator>Windows User</dc:creator>
  <cp:lastModifiedBy>Rankin Grace T</cp:lastModifiedBy>
  <cp:revision>5</cp:revision>
  <dcterms:created xsi:type="dcterms:W3CDTF">2018-05-23T19:57:16Z</dcterms:created>
  <dcterms:modified xsi:type="dcterms:W3CDTF">2018-05-24T20:48:58Z</dcterms:modified>
</cp:coreProperties>
</file>