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496" y="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4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94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5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9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3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1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0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7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5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816D6-743A-4081-A817-D944E4C0FADB}" type="datetimeFigureOut">
              <a:rPr lang="en-US" smtClean="0"/>
              <a:t>03/07/18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79318-395A-4078-951E-A8D1414C4B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86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1295400"/>
            <a:ext cx="5829300" cy="2463800"/>
          </a:xfrm>
        </p:spPr>
        <p:txBody>
          <a:bodyPr>
            <a:normAutofit/>
          </a:bodyPr>
          <a:lstStyle/>
          <a:p>
            <a:br>
              <a:rPr lang="en-US" altLang="en-US" sz="4800" dirty="0"/>
            </a:br>
            <a:br>
              <a:rPr lang="en-US" altLang="en-US" sz="4800" dirty="0"/>
            </a:br>
            <a:endParaRPr lang="en-US" alt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143000"/>
            <a:ext cx="6400800" cy="7848600"/>
          </a:xfrm>
        </p:spPr>
        <p:txBody>
          <a:bodyPr>
            <a:normAutofit fontScale="70000" lnSpcReduction="20000"/>
          </a:bodyPr>
          <a:lstStyle/>
          <a:p>
            <a:pPr marL="173038" lvl="0" indent="-173038">
              <a:lnSpc>
                <a:spcPct val="80000"/>
              </a:lnSpc>
            </a:pPr>
            <a:r>
              <a:rPr lang="en-US" altLang="en-US" sz="5700" b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Save the Date</a:t>
            </a:r>
            <a:endParaRPr lang="en-US" altLang="en-US" sz="3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3038" indent="-173038">
              <a:lnSpc>
                <a:spcPct val="80000"/>
              </a:lnSpc>
            </a:pPr>
            <a:endParaRPr lang="en-US" altLang="en-US" sz="3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3038" indent="-173038">
              <a:lnSpc>
                <a:spcPct val="80000"/>
              </a:lnSpc>
            </a:pPr>
            <a:r>
              <a:rPr lang="en-US" altLang="en-US" sz="3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</a:t>
            </a:r>
            <a:r>
              <a:rPr lang="en-US" altLang="en-US" sz="31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US" altLang="en-US" sz="3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Annual Bariatric Workshop</a:t>
            </a:r>
          </a:p>
          <a:p>
            <a:pPr marL="173038" indent="-173038">
              <a:lnSpc>
                <a:spcPct val="80000"/>
              </a:lnSpc>
            </a:pPr>
            <a:r>
              <a:rPr lang="en-US" altLang="en-US" sz="3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Northside Hospital</a:t>
            </a:r>
          </a:p>
          <a:p>
            <a:pPr marL="173038" indent="-173038">
              <a:lnSpc>
                <a:spcPct val="80000"/>
              </a:lnSpc>
            </a:pPr>
            <a:r>
              <a:rPr lang="en-US" altLang="en-US" sz="3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Saturday, May 12, 2018</a:t>
            </a:r>
          </a:p>
          <a:p>
            <a:pPr marL="173038" indent="-173038">
              <a:lnSpc>
                <a:spcPct val="80000"/>
              </a:lnSpc>
            </a:pPr>
            <a:endParaRPr lang="en-US" altLang="en-US" sz="2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3038" indent="-173038">
              <a:lnSpc>
                <a:spcPct val="80000"/>
              </a:lnSpc>
            </a:pPr>
            <a:r>
              <a:rPr lang="en-US" altLang="en-US" sz="2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 </a:t>
            </a:r>
          </a:p>
          <a:p>
            <a:pPr marL="173038" lvl="0" indent="-173038">
              <a:lnSpc>
                <a:spcPct val="80000"/>
              </a:lnSpc>
            </a:pPr>
            <a:r>
              <a:rPr lang="en-US" altLang="en-US" sz="2900" b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980 Johnson Ferry Rd., NE</a:t>
            </a:r>
          </a:p>
          <a:p>
            <a:pPr marL="173038" lvl="0" indent="-173038">
              <a:lnSpc>
                <a:spcPct val="80000"/>
              </a:lnSpc>
            </a:pPr>
            <a:r>
              <a:rPr lang="en-US" altLang="en-US" sz="2900" b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Ground floor auditorium</a:t>
            </a:r>
          </a:p>
          <a:p>
            <a:pPr marL="173038" indent="-173038">
              <a:lnSpc>
                <a:spcPct val="80000"/>
              </a:lnSpc>
            </a:pPr>
            <a:endParaRPr lang="en-US" altLang="en-US" sz="1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3038" indent="-173038">
              <a:lnSpc>
                <a:spcPct val="80000"/>
              </a:lnSpc>
            </a:pPr>
            <a:endParaRPr lang="en-US" altLang="en-US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3038" indent="-173038">
              <a:lnSpc>
                <a:spcPct val="80000"/>
              </a:lnSpc>
            </a:pPr>
            <a:r>
              <a:rPr lang="en-US" altLang="en-US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7:00-7:30a.m. Registration and Breakfast</a:t>
            </a:r>
          </a:p>
          <a:p>
            <a:pPr marL="173038" indent="-173038">
              <a:lnSpc>
                <a:spcPct val="80000"/>
              </a:lnSpc>
            </a:pPr>
            <a:endParaRPr lang="en-US" altLang="en-US" sz="2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3038" indent="-173038">
              <a:lnSpc>
                <a:spcPct val="80000"/>
              </a:lnSpc>
            </a:pPr>
            <a:r>
              <a:rPr lang="en-US" altLang="en-US" sz="2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7:30a.m.-12:00p.m. Workshop</a:t>
            </a:r>
          </a:p>
          <a:p>
            <a:pPr marL="173038" indent="-173038">
              <a:lnSpc>
                <a:spcPct val="80000"/>
              </a:lnSpc>
            </a:pPr>
            <a:endParaRPr lang="en-US" alt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3038" indent="-173038">
              <a:lnSpc>
                <a:spcPct val="80000"/>
              </a:lnSpc>
            </a:pPr>
            <a: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Topics</a:t>
            </a:r>
          </a:p>
          <a:p>
            <a:pPr marL="173038" indent="-173038">
              <a:lnSpc>
                <a:spcPct val="80000"/>
              </a:lnSpc>
            </a:pPr>
            <a: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Gastric Bypass Surgery, narrated by Dr. William Johnson</a:t>
            </a:r>
          </a:p>
          <a:p>
            <a:pPr marL="173038" indent="-173038">
              <a:lnSpc>
                <a:spcPct val="80000"/>
              </a:lnSpc>
            </a:pPr>
            <a: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Diabetes, is weight loss surgery a cure?</a:t>
            </a:r>
          </a:p>
          <a:p>
            <a:pPr marL="173038" indent="-173038">
              <a:lnSpc>
                <a:spcPct val="80000"/>
              </a:lnSpc>
            </a:pPr>
            <a: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Cardiac Disease and Obesity-what the nurse needs to  know</a:t>
            </a:r>
          </a:p>
          <a:p>
            <a:pPr marL="173038" indent="-173038">
              <a:lnSpc>
                <a:spcPct val="80000"/>
              </a:lnSpc>
            </a:pPr>
            <a:r>
              <a:rPr lang="en-US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Psychological Issues for the weight loss surgery patient</a:t>
            </a:r>
          </a:p>
          <a:p>
            <a:pPr marL="173038" indent="-173038">
              <a:lnSpc>
                <a:spcPct val="80000"/>
              </a:lnSpc>
            </a:pPr>
            <a:endParaRPr lang="en-US" alt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b="1" u="sng" dirty="0">
                <a:solidFill>
                  <a:prstClr val="white">
                    <a:lumMod val="75000"/>
                    <a:lumOff val="25000"/>
                  </a:prstClr>
                </a:solidFill>
              </a:rPr>
              <a:t>Target audience</a:t>
            </a:r>
            <a:r>
              <a:rPr lang="en-US" altLang="en-US" sz="1800" b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: A Free Workshop for all Inter-professional staff who care for the </a:t>
            </a:r>
          </a:p>
          <a:p>
            <a:pPr>
              <a:lnSpc>
                <a:spcPct val="80000"/>
              </a:lnSpc>
            </a:pPr>
            <a:r>
              <a:rPr lang="en-US" altLang="en-US" sz="1800" b="1" dirty="0">
                <a:solidFill>
                  <a:prstClr val="white">
                    <a:lumMod val="75000"/>
                    <a:lumOff val="25000"/>
                  </a:prstClr>
                </a:solidFill>
              </a:rPr>
              <a:t>bariatric patient</a:t>
            </a:r>
          </a:p>
          <a:p>
            <a:pPr>
              <a:lnSpc>
                <a:spcPct val="80000"/>
              </a:lnSpc>
            </a:pP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Register in Net Learning for NSH employees</a:t>
            </a:r>
          </a:p>
          <a:p>
            <a:pPr>
              <a:lnSpc>
                <a:spcPct val="80000"/>
              </a:lnSpc>
            </a:pPr>
            <a:r>
              <a:rPr lang="en-US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or</a:t>
            </a:r>
            <a:endParaRPr lang="en-US" altLang="en-US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3038" indent="-173038">
              <a:lnSpc>
                <a:spcPct val="80000"/>
              </a:lnSpc>
            </a:pPr>
            <a:r>
              <a:rPr lang="en-US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Call/email Debbie Spamer @ 404-845-5457 deborah.spamer@northside.com</a:t>
            </a:r>
          </a:p>
          <a:p>
            <a:pPr marL="173038" indent="-173038">
              <a:lnSpc>
                <a:spcPct val="80000"/>
              </a:lnSpc>
            </a:pPr>
            <a:r>
              <a:rPr lang="en-US" altLang="en-US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non-Northside employee registration or questions. </a:t>
            </a:r>
          </a:p>
          <a:p>
            <a:pPr marL="173038" indent="-173038">
              <a:lnSpc>
                <a:spcPct val="80000"/>
              </a:lnSpc>
            </a:pPr>
            <a:endParaRPr lang="en-US" altLang="en-US" sz="1600" b="1" dirty="0">
              <a:solidFill>
                <a:srgbClr val="FFFF00"/>
              </a:solidFill>
            </a:endParaRPr>
          </a:p>
          <a:p>
            <a:pPr marL="173038" indent="-173038">
              <a:lnSpc>
                <a:spcPct val="80000"/>
              </a:lnSpc>
            </a:pPr>
            <a:endParaRPr lang="en-US" altLang="en-US" sz="1500" b="1" dirty="0">
              <a:solidFill>
                <a:srgbClr val="FFFF00"/>
              </a:solidFill>
            </a:endParaRPr>
          </a:p>
          <a:p>
            <a:pPr marL="173038" indent="-173038">
              <a:lnSpc>
                <a:spcPct val="80000"/>
              </a:lnSpc>
            </a:pPr>
            <a:endParaRPr lang="en-US" altLang="en-US" sz="1500" b="1" dirty="0">
              <a:solidFill>
                <a:srgbClr val="FFFF00"/>
              </a:solidFill>
            </a:endParaRPr>
          </a:p>
          <a:p>
            <a:pPr marL="173038" indent="-173038">
              <a:lnSpc>
                <a:spcPct val="80000"/>
              </a:lnSpc>
            </a:pPr>
            <a:r>
              <a:rPr lang="en-US" altLang="en-US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Contact Hours Will Be Awarded to Individuals Who Attend All  of the Educational Activity and </a:t>
            </a:r>
          </a:p>
          <a:p>
            <a:pPr marL="173038" indent="-173038">
              <a:lnSpc>
                <a:spcPct val="80000"/>
              </a:lnSpc>
            </a:pPr>
            <a:r>
              <a:rPr lang="en-US" altLang="en-US" sz="1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Submit a Program Evaluation</a:t>
            </a:r>
          </a:p>
          <a:p>
            <a:pPr marL="173038" indent="-173038">
              <a:lnSpc>
                <a:spcPct val="80000"/>
              </a:lnSpc>
            </a:pPr>
            <a:endParaRPr lang="en-US" altLang="en-US" sz="1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1500" b="1" dirty="0"/>
              <a:t>Northside Hospital Clinical Education Department is accredited as a provider of continuing nursing education by  the American Nurses Credentialing Center's Commission on Accreditation.</a:t>
            </a:r>
          </a:p>
          <a:p>
            <a:pPr marL="173038" indent="-173038">
              <a:lnSpc>
                <a:spcPct val="80000"/>
              </a:lnSpc>
            </a:pPr>
            <a:endParaRPr lang="en-US" altLang="en-US" sz="1500" b="1" dirty="0">
              <a:solidFill>
                <a:srgbClr val="FFFF00"/>
              </a:solidFill>
            </a:endParaRPr>
          </a:p>
          <a:p>
            <a:pPr marL="173038" indent="-173038">
              <a:lnSpc>
                <a:spcPct val="80000"/>
              </a:lnSpc>
            </a:pPr>
            <a:endParaRPr lang="en-US" altLang="en-US" sz="1000" b="1" dirty="0">
              <a:solidFill>
                <a:srgbClr val="FFFF00"/>
              </a:solidFill>
            </a:endParaRPr>
          </a:p>
        </p:txBody>
      </p:sp>
      <p:pic>
        <p:nvPicPr>
          <p:cNvPr id="2052" name="Picture 4" descr="obesity awaren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228600"/>
            <a:ext cx="1028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NH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8225"/>
            <a:ext cx="1721644" cy="83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obesity awaren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"/>
            <a:ext cx="10287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639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167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</vt:lpstr>
    </vt:vector>
  </TitlesOfParts>
  <Company>Northside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Northside Hospital</dc:creator>
  <cp:lastModifiedBy>Dana Nation</cp:lastModifiedBy>
  <cp:revision>42</cp:revision>
  <cp:lastPrinted>2018-02-19T18:55:25Z</cp:lastPrinted>
  <dcterms:created xsi:type="dcterms:W3CDTF">2015-01-20T15:48:26Z</dcterms:created>
  <dcterms:modified xsi:type="dcterms:W3CDTF">2018-03-07T18:57:12Z</dcterms:modified>
</cp:coreProperties>
</file>