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312" r:id="rId4"/>
    <p:sldId id="318" r:id="rId5"/>
    <p:sldId id="259" r:id="rId6"/>
    <p:sldId id="260" r:id="rId7"/>
    <p:sldId id="261" r:id="rId8"/>
    <p:sldId id="262" r:id="rId9"/>
    <p:sldId id="269" r:id="rId10"/>
    <p:sldId id="267" r:id="rId11"/>
    <p:sldId id="268" r:id="rId12"/>
    <p:sldId id="304" r:id="rId13"/>
    <p:sldId id="306" r:id="rId14"/>
    <p:sldId id="270" r:id="rId15"/>
    <p:sldId id="321" r:id="rId16"/>
    <p:sldId id="309" r:id="rId17"/>
    <p:sldId id="311" r:id="rId18"/>
    <p:sldId id="305" r:id="rId19"/>
    <p:sldId id="308" r:id="rId20"/>
    <p:sldId id="320" r:id="rId21"/>
    <p:sldId id="322" r:id="rId22"/>
    <p:sldId id="273" r:id="rId23"/>
    <p:sldId id="274" r:id="rId24"/>
    <p:sldId id="275" r:id="rId25"/>
    <p:sldId id="276" r:id="rId26"/>
    <p:sldId id="277" r:id="rId27"/>
    <p:sldId id="278" r:id="rId28"/>
    <p:sldId id="279" r:id="rId29"/>
    <p:sldId id="333" r:id="rId30"/>
    <p:sldId id="301" r:id="rId31"/>
    <p:sldId id="291" r:id="rId32"/>
    <p:sldId id="323" r:id="rId33"/>
    <p:sldId id="344" r:id="rId34"/>
    <p:sldId id="289" r:id="rId35"/>
    <p:sldId id="342" r:id="rId36"/>
    <p:sldId id="310" r:id="rId37"/>
    <p:sldId id="292" r:id="rId38"/>
    <p:sldId id="295" r:id="rId39"/>
    <p:sldId id="316" r:id="rId40"/>
    <p:sldId id="303" r:id="rId41"/>
    <p:sldId id="302" r:id="rId42"/>
    <p:sldId id="298" r:id="rId43"/>
    <p:sldId id="297" r:id="rId44"/>
    <p:sldId id="263" r:id="rId45"/>
    <p:sldId id="264" r:id="rId46"/>
    <p:sldId id="300" r:id="rId47"/>
    <p:sldId id="299" r:id="rId48"/>
    <p:sldId id="324" r:id="rId49"/>
    <p:sldId id="325" r:id="rId50"/>
    <p:sldId id="326" r:id="rId51"/>
    <p:sldId id="327" r:id="rId52"/>
    <p:sldId id="328" r:id="rId53"/>
    <p:sldId id="329" r:id="rId54"/>
    <p:sldId id="330" r:id="rId55"/>
    <p:sldId id="331" r:id="rId56"/>
    <p:sldId id="28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5D6"/>
    <a:srgbClr val="78D999"/>
    <a:srgbClr val="00CCFF"/>
    <a:srgbClr val="66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70" autoAdjust="0"/>
    <p:restoredTop sz="86381" autoAdjust="0"/>
  </p:normalViewPr>
  <p:slideViewPr>
    <p:cSldViewPr>
      <p:cViewPr>
        <p:scale>
          <a:sx n="66" d="100"/>
          <a:sy n="66" d="100"/>
        </p:scale>
        <p:origin x="-2106" y="-192"/>
      </p:cViewPr>
      <p:guideLst>
        <p:guide orient="horz" pos="2160"/>
        <p:guide pos="2880"/>
      </p:guideLst>
    </p:cSldViewPr>
  </p:slideViewPr>
  <p:outlineViewPr>
    <p:cViewPr>
      <p:scale>
        <a:sx n="33" d="100"/>
        <a:sy n="33" d="100"/>
      </p:scale>
      <p:origin x="84" y="0"/>
    </p:cViewPr>
  </p:outlineViewPr>
  <p:notesTextViewPr>
    <p:cViewPr>
      <p:scale>
        <a:sx n="1" d="1"/>
        <a:sy n="1" d="1"/>
      </p:scale>
      <p:origin x="0" y="0"/>
    </p:cViewPr>
  </p:notesTextViewPr>
  <p:sorterViewPr>
    <p:cViewPr>
      <p:scale>
        <a:sx n="130" d="100"/>
        <a:sy n="130" d="100"/>
      </p:scale>
      <p:origin x="0" y="195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5F2A58-E925-453D-B8FE-60148F8FC6A2}" type="datetimeFigureOut">
              <a:rPr lang="en-US" smtClean="0"/>
              <a:pPr/>
              <a:t>4/29/2017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D7A51-292D-4E30-8364-3E0D6F379592}" type="slidenum">
              <a:rPr lang="en-US" smtClean="0"/>
              <a:pPr/>
              <a:t>‹#›</a:t>
            </a:fld>
            <a:endParaRPr lang="en-US"/>
          </a:p>
        </p:txBody>
      </p:sp>
    </p:spTree>
    <p:extLst>
      <p:ext uri="{BB962C8B-B14F-4D97-AF65-F5344CB8AC3E}">
        <p14:creationId xmlns:p14="http://schemas.microsoft.com/office/powerpoint/2010/main" val="322787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300">
                <a:solidFill>
                  <a:schemeClr val="tx1"/>
                </a:solidFill>
                <a:latin typeface="Times New Roman" pitchFamily="18" charset="0"/>
                <a:ea typeface="Osaka" pitchFamily="-84" charset="-128"/>
              </a:defRPr>
            </a:lvl1pPr>
            <a:lvl2pPr marL="702756" indent="-270291" defTabSz="912983">
              <a:defRPr sz="2300">
                <a:solidFill>
                  <a:schemeClr val="tx1"/>
                </a:solidFill>
                <a:latin typeface="Times New Roman" pitchFamily="18" charset="0"/>
                <a:ea typeface="Osaka" pitchFamily="-84" charset="-128"/>
              </a:defRPr>
            </a:lvl2pPr>
            <a:lvl3pPr marL="1081164" indent="-216233" defTabSz="912983">
              <a:defRPr sz="2300">
                <a:solidFill>
                  <a:schemeClr val="tx1"/>
                </a:solidFill>
                <a:latin typeface="Times New Roman" pitchFamily="18" charset="0"/>
                <a:ea typeface="Osaka" pitchFamily="-84" charset="-128"/>
              </a:defRPr>
            </a:lvl3pPr>
            <a:lvl4pPr marL="1513629" indent="-216233" defTabSz="912983">
              <a:defRPr sz="2300">
                <a:solidFill>
                  <a:schemeClr val="tx1"/>
                </a:solidFill>
                <a:latin typeface="Times New Roman" pitchFamily="18" charset="0"/>
                <a:ea typeface="Osaka" pitchFamily="-84" charset="-128"/>
              </a:defRPr>
            </a:lvl4pPr>
            <a:lvl5pPr marL="1946095" indent="-216233" defTabSz="912983">
              <a:defRPr sz="2300">
                <a:solidFill>
                  <a:schemeClr val="tx1"/>
                </a:solidFill>
                <a:latin typeface="Times New Roman" pitchFamily="18" charset="0"/>
                <a:ea typeface="Osaka" pitchFamily="-84" charset="-128"/>
              </a:defRPr>
            </a:lvl5pPr>
            <a:lvl6pPr marL="2378560" indent="-216233" defTabSz="912983" eaLnBrk="0" fontAlgn="base" hangingPunct="0">
              <a:spcBef>
                <a:spcPct val="0"/>
              </a:spcBef>
              <a:spcAft>
                <a:spcPct val="0"/>
              </a:spcAft>
              <a:defRPr sz="2300">
                <a:solidFill>
                  <a:schemeClr val="tx1"/>
                </a:solidFill>
                <a:latin typeface="Times New Roman" pitchFamily="18" charset="0"/>
                <a:ea typeface="Osaka" pitchFamily="-84" charset="-128"/>
              </a:defRPr>
            </a:lvl6pPr>
            <a:lvl7pPr marL="2811026" indent="-216233" defTabSz="912983" eaLnBrk="0" fontAlgn="base" hangingPunct="0">
              <a:spcBef>
                <a:spcPct val="0"/>
              </a:spcBef>
              <a:spcAft>
                <a:spcPct val="0"/>
              </a:spcAft>
              <a:defRPr sz="2300">
                <a:solidFill>
                  <a:schemeClr val="tx1"/>
                </a:solidFill>
                <a:latin typeface="Times New Roman" pitchFamily="18" charset="0"/>
                <a:ea typeface="Osaka" pitchFamily="-84" charset="-128"/>
              </a:defRPr>
            </a:lvl7pPr>
            <a:lvl8pPr marL="3243491" indent="-216233" defTabSz="912983" eaLnBrk="0" fontAlgn="base" hangingPunct="0">
              <a:spcBef>
                <a:spcPct val="0"/>
              </a:spcBef>
              <a:spcAft>
                <a:spcPct val="0"/>
              </a:spcAft>
              <a:defRPr sz="2300">
                <a:solidFill>
                  <a:schemeClr val="tx1"/>
                </a:solidFill>
                <a:latin typeface="Times New Roman" pitchFamily="18" charset="0"/>
                <a:ea typeface="Osaka" pitchFamily="-84" charset="-128"/>
              </a:defRPr>
            </a:lvl8pPr>
            <a:lvl9pPr marL="3675957" indent="-216233" defTabSz="912983" eaLnBrk="0" fontAlgn="base" hangingPunct="0">
              <a:spcBef>
                <a:spcPct val="0"/>
              </a:spcBef>
              <a:spcAft>
                <a:spcPct val="0"/>
              </a:spcAft>
              <a:defRPr sz="2300">
                <a:solidFill>
                  <a:schemeClr val="tx1"/>
                </a:solidFill>
                <a:latin typeface="Times New Roman" pitchFamily="18" charset="0"/>
                <a:ea typeface="Osaka" pitchFamily="-84" charset="-128"/>
              </a:defRPr>
            </a:lvl9pPr>
          </a:lstStyle>
          <a:p>
            <a:fld id="{1A2F88FD-1F2A-40A0-B8B6-A836C183F6DE}" type="slidenum">
              <a:rPr lang="en-US" altLang="en-US" sz="1100"/>
              <a:pPr/>
              <a:t>1</a:t>
            </a:fld>
            <a:endParaRPr lang="en-US" altLang="en-US" sz="1100"/>
          </a:p>
        </p:txBody>
      </p:sp>
    </p:spTree>
    <p:extLst>
      <p:ext uri="{BB962C8B-B14F-4D97-AF65-F5344CB8AC3E}">
        <p14:creationId xmlns:p14="http://schemas.microsoft.com/office/powerpoint/2010/main" val="61673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2300">
                <a:solidFill>
                  <a:schemeClr val="tx1"/>
                </a:solidFill>
                <a:latin typeface="Times New Roman" pitchFamily="18" charset="0"/>
                <a:ea typeface="Osaka" pitchFamily="-84" charset="-128"/>
              </a:defRPr>
            </a:lvl1pPr>
            <a:lvl2pPr marL="702756" indent="-270291" defTabSz="912983">
              <a:defRPr sz="2300">
                <a:solidFill>
                  <a:schemeClr val="tx1"/>
                </a:solidFill>
                <a:latin typeface="Times New Roman" pitchFamily="18" charset="0"/>
                <a:ea typeface="Osaka" pitchFamily="-84" charset="-128"/>
              </a:defRPr>
            </a:lvl2pPr>
            <a:lvl3pPr marL="1081164" indent="-216233" defTabSz="912983">
              <a:defRPr sz="2300">
                <a:solidFill>
                  <a:schemeClr val="tx1"/>
                </a:solidFill>
                <a:latin typeface="Times New Roman" pitchFamily="18" charset="0"/>
                <a:ea typeface="Osaka" pitchFamily="-84" charset="-128"/>
              </a:defRPr>
            </a:lvl3pPr>
            <a:lvl4pPr marL="1513629" indent="-216233" defTabSz="912983">
              <a:defRPr sz="2300">
                <a:solidFill>
                  <a:schemeClr val="tx1"/>
                </a:solidFill>
                <a:latin typeface="Times New Roman" pitchFamily="18" charset="0"/>
                <a:ea typeface="Osaka" pitchFamily="-84" charset="-128"/>
              </a:defRPr>
            </a:lvl4pPr>
            <a:lvl5pPr marL="1946095" indent="-216233" defTabSz="912983">
              <a:defRPr sz="2300">
                <a:solidFill>
                  <a:schemeClr val="tx1"/>
                </a:solidFill>
                <a:latin typeface="Times New Roman" pitchFamily="18" charset="0"/>
                <a:ea typeface="Osaka" pitchFamily="-84" charset="-128"/>
              </a:defRPr>
            </a:lvl5pPr>
            <a:lvl6pPr marL="2378560" indent="-216233" defTabSz="912983" eaLnBrk="0" fontAlgn="base" hangingPunct="0">
              <a:spcBef>
                <a:spcPct val="0"/>
              </a:spcBef>
              <a:spcAft>
                <a:spcPct val="0"/>
              </a:spcAft>
              <a:defRPr sz="2300">
                <a:solidFill>
                  <a:schemeClr val="tx1"/>
                </a:solidFill>
                <a:latin typeface="Times New Roman" pitchFamily="18" charset="0"/>
                <a:ea typeface="Osaka" pitchFamily="-84" charset="-128"/>
              </a:defRPr>
            </a:lvl6pPr>
            <a:lvl7pPr marL="2811026" indent="-216233" defTabSz="912983" eaLnBrk="0" fontAlgn="base" hangingPunct="0">
              <a:spcBef>
                <a:spcPct val="0"/>
              </a:spcBef>
              <a:spcAft>
                <a:spcPct val="0"/>
              </a:spcAft>
              <a:defRPr sz="2300">
                <a:solidFill>
                  <a:schemeClr val="tx1"/>
                </a:solidFill>
                <a:latin typeface="Times New Roman" pitchFamily="18" charset="0"/>
                <a:ea typeface="Osaka" pitchFamily="-84" charset="-128"/>
              </a:defRPr>
            </a:lvl7pPr>
            <a:lvl8pPr marL="3243491" indent="-216233" defTabSz="912983" eaLnBrk="0" fontAlgn="base" hangingPunct="0">
              <a:spcBef>
                <a:spcPct val="0"/>
              </a:spcBef>
              <a:spcAft>
                <a:spcPct val="0"/>
              </a:spcAft>
              <a:defRPr sz="2300">
                <a:solidFill>
                  <a:schemeClr val="tx1"/>
                </a:solidFill>
                <a:latin typeface="Times New Roman" pitchFamily="18" charset="0"/>
                <a:ea typeface="Osaka" pitchFamily="-84" charset="-128"/>
              </a:defRPr>
            </a:lvl8pPr>
            <a:lvl9pPr marL="3675957" indent="-216233" defTabSz="912983" eaLnBrk="0" fontAlgn="base" hangingPunct="0">
              <a:spcBef>
                <a:spcPct val="0"/>
              </a:spcBef>
              <a:spcAft>
                <a:spcPct val="0"/>
              </a:spcAft>
              <a:defRPr sz="2300">
                <a:solidFill>
                  <a:schemeClr val="tx1"/>
                </a:solidFill>
                <a:latin typeface="Times New Roman" pitchFamily="18" charset="0"/>
                <a:ea typeface="Osaka" pitchFamily="-84" charset="-128"/>
              </a:defRPr>
            </a:lvl9pPr>
          </a:lstStyle>
          <a:p>
            <a:fld id="{AE401E12-7107-4A7C-ABF0-EF7838EA9BA3}" type="slidenum">
              <a:rPr lang="en-US" altLang="en-US" sz="1100"/>
              <a:pPr/>
              <a:t>2</a:t>
            </a:fld>
            <a:endParaRPr lang="en-US" altLang="en-US" sz="11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84310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C4836A-579D-488B-8732-511F2618E549}"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2155341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4836A-579D-488B-8732-511F2618E549}"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309348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4836A-579D-488B-8732-511F2618E549}"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288572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C4836A-579D-488B-8732-511F2618E549}"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108449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4836A-579D-488B-8732-511F2618E549}" type="datetimeFigureOut">
              <a:rPr lang="en-US" smtClean="0"/>
              <a:pPr/>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45888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C4836A-579D-488B-8732-511F2618E549}" type="datetimeFigureOut">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55163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C4836A-579D-488B-8732-511F2618E549}" type="datetimeFigureOut">
              <a:rPr lang="en-US" smtClean="0"/>
              <a:pPr/>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414583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C4836A-579D-488B-8732-511F2618E549}" type="datetimeFigureOut">
              <a:rPr lang="en-US" smtClean="0"/>
              <a:pPr/>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359950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4836A-579D-488B-8732-511F2618E549}" type="datetimeFigureOut">
              <a:rPr lang="en-US" smtClean="0"/>
              <a:pPr/>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108831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836A-579D-488B-8732-511F2618E549}" type="datetimeFigureOut">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336348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836A-579D-488B-8732-511F2618E549}" type="datetimeFigureOut">
              <a:rPr lang="en-US" smtClean="0"/>
              <a:pPr/>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BB6C9-C113-4F02-A712-631452858B57}" type="slidenum">
              <a:rPr lang="en-US" smtClean="0"/>
              <a:pPr/>
              <a:t>‹#›</a:t>
            </a:fld>
            <a:endParaRPr lang="en-US"/>
          </a:p>
        </p:txBody>
      </p:sp>
    </p:spTree>
    <p:extLst>
      <p:ext uri="{BB962C8B-B14F-4D97-AF65-F5344CB8AC3E}">
        <p14:creationId xmlns:p14="http://schemas.microsoft.com/office/powerpoint/2010/main" val="382434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2A5D6">
            <a:alpha val="6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4836A-579D-488B-8732-511F2618E549}" type="datetimeFigureOut">
              <a:rPr lang="en-US" smtClean="0"/>
              <a:pPr/>
              <a:t>4/29/2017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BB6C9-C113-4F02-A712-631452858B57}" type="slidenum">
              <a:rPr lang="en-US" smtClean="0"/>
              <a:pPr/>
              <a:t>‹#›</a:t>
            </a:fld>
            <a:endParaRPr lang="en-US"/>
          </a:p>
        </p:txBody>
      </p:sp>
    </p:spTree>
    <p:extLst>
      <p:ext uri="{BB962C8B-B14F-4D97-AF65-F5344CB8AC3E}">
        <p14:creationId xmlns:p14="http://schemas.microsoft.com/office/powerpoint/2010/main" val="326457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deIfDhWrPCA"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urgicalproductsmag.com/blogs/2015/05/csps-endorses-perioperative-noise-reduction-resourc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iprcc.nih.gov/National_Pain_Strategy/NPS_Main.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SASM.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457200" y="762000"/>
            <a:ext cx="8382000" cy="5257800"/>
          </a:xfrm>
        </p:spPr>
        <p:txBody>
          <a:bodyPr>
            <a:normAutofit fontScale="90000"/>
          </a:bodyPr>
          <a:lstStyle/>
          <a:p>
            <a:pPr eaLnBrk="1" hangingPunct="1"/>
            <a:r>
              <a:rPr lang="en-US" altLang="en-US" sz="6700" b="1" dirty="0" smtClean="0">
                <a:solidFill>
                  <a:schemeClr val="tx1"/>
                </a:solidFill>
              </a:rPr>
              <a:t>ASPAN</a:t>
            </a:r>
            <a:r>
              <a:rPr lang="en-US" altLang="en-US" b="1" dirty="0" smtClean="0">
                <a:solidFill>
                  <a:schemeClr val="tx1"/>
                </a:solidFill>
              </a:rPr>
              <a: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State of the Society Report</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Katrina Bickerstaff </a:t>
            </a:r>
            <a:r>
              <a:rPr lang="en-US" altLang="en-US" sz="3200" dirty="0" smtClean="0">
                <a:solidFill>
                  <a:schemeClr val="tx1"/>
                </a:solidFill>
              </a:rPr>
              <a:t>BSN RN CPAN CAPA</a:t>
            </a:r>
            <a:br>
              <a:rPr lang="en-US" altLang="en-US" sz="3200" dirty="0" smtClean="0">
                <a:solidFill>
                  <a:schemeClr val="tx1"/>
                </a:solidFill>
              </a:rPr>
            </a:br>
            <a:r>
              <a:rPr lang="en-US" altLang="en-US" sz="3200" dirty="0" smtClean="0">
                <a:solidFill>
                  <a:schemeClr val="tx1"/>
                </a:solidFill>
              </a:rPr>
              <a:t>ASPAN President 2016-2017</a:t>
            </a:r>
          </a:p>
        </p:txBody>
      </p:sp>
      <p:pic>
        <p:nvPicPr>
          <p:cNvPr id="2" name="Picture 1"/>
          <p:cNvPicPr>
            <a:picLocks noChangeAspect="1"/>
          </p:cNvPicPr>
          <p:nvPr/>
        </p:nvPicPr>
        <p:blipFill>
          <a:blip r:embed="rId3"/>
          <a:stretch>
            <a:fillRect/>
          </a:stretch>
        </p:blipFill>
        <p:spPr>
          <a:xfrm>
            <a:off x="3492500" y="2590800"/>
            <a:ext cx="2146300" cy="1676400"/>
          </a:xfrm>
          <a:prstGeom prst="rect">
            <a:avLst/>
          </a:prstGeom>
        </p:spPr>
      </p:pic>
    </p:spTree>
    <p:extLst>
      <p:ext uri="{BB962C8B-B14F-4D97-AF65-F5344CB8AC3E}">
        <p14:creationId xmlns:p14="http://schemas.microsoft.com/office/powerpoint/2010/main" val="1645288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ASPAN’s Accomplishments</a:t>
            </a:r>
            <a:endParaRPr lang="en-US" dirty="0">
              <a:solidFill>
                <a:schemeClr val="tx1"/>
              </a:solidFill>
            </a:endParaRPr>
          </a:p>
        </p:txBody>
      </p:sp>
      <p:sp>
        <p:nvSpPr>
          <p:cNvPr id="23555" name="Content Placeholder 2"/>
          <p:cNvSpPr>
            <a:spLocks noGrp="1"/>
          </p:cNvSpPr>
          <p:nvPr>
            <p:ph idx="1"/>
          </p:nvPr>
        </p:nvSpPr>
        <p:spPr>
          <a:xfrm>
            <a:off x="2895600" y="1371600"/>
            <a:ext cx="5791200" cy="4754563"/>
          </a:xfrm>
        </p:spPr>
        <p:txBody>
          <a:bodyPr>
            <a:normAutofit fontScale="92500" lnSpcReduction="20000"/>
          </a:bodyPr>
          <a:lstStyle/>
          <a:p>
            <a:pPr marL="574675" lvl="1" indent="0">
              <a:buFont typeface="Times" pitchFamily="-84" charset="0"/>
              <a:buNone/>
            </a:pPr>
            <a:endParaRPr lang="en-US" altLang="en-US" sz="2000" dirty="0" smtClean="0">
              <a:solidFill>
                <a:schemeClr val="tx1"/>
              </a:solidFill>
            </a:endParaRPr>
          </a:p>
          <a:p>
            <a:r>
              <a:rPr lang="en-US" altLang="en-US" sz="2800" i="1" dirty="0" smtClean="0">
                <a:solidFill>
                  <a:schemeClr val="tx1"/>
                </a:solidFill>
              </a:rPr>
              <a:t>2017-2018 ASPAN Standards, Practice Recommendations and Interpretive Statements, </a:t>
            </a:r>
            <a:r>
              <a:rPr lang="en-US" altLang="en-US" sz="2800" dirty="0" smtClean="0">
                <a:solidFill>
                  <a:schemeClr val="tx1"/>
                </a:solidFill>
              </a:rPr>
              <a:t>available for purchase</a:t>
            </a:r>
          </a:p>
          <a:p>
            <a:r>
              <a:rPr lang="en-US" altLang="en-US" sz="2800" dirty="0" smtClean="0">
                <a:solidFill>
                  <a:schemeClr val="tx1"/>
                </a:solidFill>
              </a:rPr>
              <a:t>Collaborated with ABPANC and their Regional Directors </a:t>
            </a:r>
          </a:p>
          <a:p>
            <a:r>
              <a:rPr lang="en-US" altLang="en-US" sz="2800" dirty="0"/>
              <a:t>2017 Candidate profiles uploaded to website</a:t>
            </a:r>
          </a:p>
          <a:p>
            <a:r>
              <a:rPr lang="en-US" altLang="en-US" sz="2800" dirty="0"/>
              <a:t>Veteran’s Day message sent to membership</a:t>
            </a:r>
          </a:p>
          <a:p>
            <a:r>
              <a:rPr lang="en-US" altLang="en-US" sz="2800" dirty="0"/>
              <a:t>Organizational membership to the International Collaboration of Perianesthesia Nurses – January </a:t>
            </a:r>
            <a:r>
              <a:rPr lang="en-US" altLang="en-US" sz="2800" dirty="0" smtClean="0"/>
              <a:t>2017</a:t>
            </a:r>
            <a:endParaRPr lang="en-US" altLang="en-US" sz="2800" dirty="0"/>
          </a:p>
          <a:p>
            <a:endParaRPr lang="en-US" altLang="en-US" sz="2400" dirty="0" smtClean="0">
              <a:solidFill>
                <a:schemeClr val="tx1"/>
              </a:solidFill>
            </a:endParaRPr>
          </a:p>
          <a:p>
            <a:endParaRPr lang="en-US" altLang="en-US" sz="2400" dirty="0" smtClean="0">
              <a:solidFill>
                <a:schemeClr val="tx1"/>
              </a:solidFill>
            </a:endParaRPr>
          </a:p>
        </p:txBody>
      </p:sp>
      <p:pic>
        <p:nvPicPr>
          <p:cNvPr id="3" name="Picture 2" descr="2017Standards_Cover_2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00200"/>
            <a:ext cx="26670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6125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ASPAN’s Accomplishments</a:t>
            </a:r>
            <a:endParaRPr lang="en-US" dirty="0">
              <a:solidFill>
                <a:schemeClr val="tx1"/>
              </a:solidFill>
            </a:endParaRPr>
          </a:p>
        </p:txBody>
      </p:sp>
      <p:sp>
        <p:nvSpPr>
          <p:cNvPr id="24579" name="Content Placeholder 2"/>
          <p:cNvSpPr>
            <a:spLocks noGrp="1"/>
          </p:cNvSpPr>
          <p:nvPr>
            <p:ph idx="1"/>
          </p:nvPr>
        </p:nvSpPr>
        <p:spPr>
          <a:xfrm>
            <a:off x="76200" y="1295400"/>
            <a:ext cx="6096000" cy="4953000"/>
          </a:xfrm>
        </p:spPr>
        <p:txBody>
          <a:bodyPr>
            <a:noAutofit/>
          </a:bodyPr>
          <a:lstStyle/>
          <a:p>
            <a:pPr marL="228600" indent="-228600"/>
            <a:r>
              <a:rPr lang="en-US" sz="2800" dirty="0" smtClean="0"/>
              <a:t>Peri </a:t>
            </a:r>
            <a:r>
              <a:rPr lang="en-US" sz="2800" dirty="0"/>
              <a:t>Anesthesia Nurse Awareness Week </a:t>
            </a:r>
            <a:r>
              <a:rPr lang="en-US" sz="2800" dirty="0" smtClean="0"/>
              <a:t>(</a:t>
            </a:r>
            <a:r>
              <a:rPr lang="en-US" altLang="en-US" sz="2800" dirty="0" smtClean="0"/>
              <a:t>PANAW) message </a:t>
            </a:r>
            <a:r>
              <a:rPr lang="en-US" altLang="en-US" sz="2800" dirty="0"/>
              <a:t>sent to </a:t>
            </a:r>
            <a:r>
              <a:rPr lang="en-US" altLang="en-US" sz="2800" dirty="0" smtClean="0"/>
              <a:t>membership</a:t>
            </a:r>
          </a:p>
          <a:p>
            <a:pPr marL="228600" lvl="1" indent="-228600">
              <a:buFont typeface="Arial" panose="020B0604020202020204" pitchFamily="34" charset="0"/>
              <a:buChar char="•"/>
            </a:pPr>
            <a:endParaRPr lang="en-US" dirty="0" smtClean="0"/>
          </a:p>
          <a:p>
            <a:pPr marL="228600" lvl="1" indent="-228600">
              <a:buFont typeface="Arial" panose="020B0604020202020204" pitchFamily="34" charset="0"/>
              <a:buChar char="•"/>
            </a:pPr>
            <a:r>
              <a:rPr lang="en-US" dirty="0" smtClean="0"/>
              <a:t>1</a:t>
            </a:r>
            <a:r>
              <a:rPr lang="en-US" baseline="30000" dirty="0" smtClean="0"/>
              <a:t>st</a:t>
            </a:r>
            <a:r>
              <a:rPr lang="en-US" dirty="0" smtClean="0"/>
              <a:t> </a:t>
            </a:r>
            <a:r>
              <a:rPr lang="en-US" dirty="0"/>
              <a:t>ASPAN Perianesthesia Nursing public service </a:t>
            </a:r>
            <a:r>
              <a:rPr lang="en-US" dirty="0" smtClean="0"/>
              <a:t>video introduced </a:t>
            </a:r>
            <a:r>
              <a:rPr lang="en-US" dirty="0"/>
              <a:t>during the </a:t>
            </a:r>
            <a:r>
              <a:rPr lang="en-US" dirty="0" smtClean="0"/>
              <a:t>week of PANAW </a:t>
            </a:r>
            <a:r>
              <a:rPr lang="en-US" u="sng" dirty="0" smtClean="0">
                <a:hlinkClick r:id="rId2"/>
              </a:rPr>
              <a:t>https</a:t>
            </a:r>
            <a:r>
              <a:rPr lang="en-US" u="sng" dirty="0">
                <a:hlinkClick r:id="rId2"/>
              </a:rPr>
              <a:t>://youtu.be/deIfDhWrPCA</a:t>
            </a:r>
            <a:r>
              <a:rPr lang="en-US" dirty="0"/>
              <a:t>. </a:t>
            </a:r>
            <a:endParaRPr lang="en-US" dirty="0" smtClean="0"/>
          </a:p>
          <a:p>
            <a:pPr marL="685800" lvl="3" indent="-457200"/>
            <a:r>
              <a:rPr lang="en-US" sz="2800" dirty="0" smtClean="0"/>
              <a:t>As of 4/1 viewed over 5900 times  </a:t>
            </a:r>
            <a:endParaRPr lang="en-US" sz="2800" dirty="0"/>
          </a:p>
          <a:p>
            <a:endParaRPr lang="en-US" altLang="en-US" sz="2800" dirty="0" smtClean="0"/>
          </a:p>
          <a:p>
            <a:pPr marL="0" indent="0">
              <a:buNone/>
            </a:pPr>
            <a:r>
              <a:rPr lang="en-US" altLang="en-US" sz="2800" i="1" dirty="0" smtClean="0">
                <a:cs typeface="Chalkboard"/>
              </a:rPr>
              <a:t>“WE ARE PERIANESTHESIA NURSES”</a:t>
            </a:r>
            <a:endParaRPr lang="en-US" altLang="en-US" sz="2800" i="1" dirty="0">
              <a:cs typeface="Chalkboard"/>
            </a:endParaRPr>
          </a:p>
          <a:p>
            <a:endParaRPr lang="en-US" altLang="en-US" sz="2800" dirty="0" smtClean="0">
              <a:solidFill>
                <a:schemeClr val="tx1"/>
              </a:solidFill>
            </a:endParaRPr>
          </a:p>
        </p:txBody>
      </p:sp>
      <p:pic>
        <p:nvPicPr>
          <p:cNvPr id="3" name="Picture 2" descr="PANAW_2017_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524000"/>
            <a:ext cx="3200400" cy="1524000"/>
          </a:xfrm>
          <a:prstGeom prst="rect">
            <a:avLst/>
          </a:prstGeom>
          <a:ln>
            <a:noFill/>
          </a:ln>
          <a:effectLst>
            <a:outerShdw blurRad="292100" dist="139700" dir="2700000" algn="tl" rotWithShape="0">
              <a:srgbClr val="333333">
                <a:alpha val="65000"/>
              </a:srgbClr>
            </a:outerShdw>
          </a:effectLst>
        </p:spPr>
      </p:pic>
      <p:pic>
        <p:nvPicPr>
          <p:cNvPr id="4" name="Picture 3" descr="Screen Shot 2017-04-18 at 6.30.15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419600"/>
            <a:ext cx="327660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3195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ASPAN’s Accomplishments</a:t>
            </a:r>
          </a:p>
        </p:txBody>
      </p:sp>
      <p:sp>
        <p:nvSpPr>
          <p:cNvPr id="3" name="Content Placeholder 2"/>
          <p:cNvSpPr>
            <a:spLocks noGrp="1"/>
          </p:cNvSpPr>
          <p:nvPr>
            <p:ph idx="1"/>
          </p:nvPr>
        </p:nvSpPr>
        <p:spPr>
          <a:xfrm>
            <a:off x="533400" y="1295400"/>
            <a:ext cx="8229600" cy="4876800"/>
          </a:xfrm>
        </p:spPr>
        <p:txBody>
          <a:bodyPr>
            <a:normAutofit fontScale="92500" lnSpcReduction="10000"/>
          </a:bodyPr>
          <a:lstStyle/>
          <a:p>
            <a:pPr>
              <a:buNone/>
            </a:pPr>
            <a:r>
              <a:rPr lang="en-US" b="1" dirty="0"/>
              <a:t>Publications</a:t>
            </a:r>
            <a:r>
              <a:rPr lang="en-US" dirty="0"/>
              <a:t> </a:t>
            </a:r>
            <a:endParaRPr lang="en-US" dirty="0" smtClean="0"/>
          </a:p>
          <a:p>
            <a:pPr marL="520700" lvl="1" indent="-342900"/>
            <a:r>
              <a:rPr lang="en-US" b="1" i="1" dirty="0"/>
              <a:t>2017-2018 Perianesthesia Nursing Standards Practice Recommendations and Interpretive Statements</a:t>
            </a:r>
            <a:r>
              <a:rPr lang="en-US" b="1" dirty="0"/>
              <a:t> </a:t>
            </a:r>
            <a:r>
              <a:rPr lang="en-US" dirty="0"/>
              <a:t>are available for </a:t>
            </a:r>
            <a:r>
              <a:rPr lang="en-US" dirty="0" smtClean="0"/>
              <a:t>purchase</a:t>
            </a:r>
          </a:p>
          <a:p>
            <a:pPr marL="520700" lvl="1" indent="-342900"/>
            <a:r>
              <a:rPr lang="en-US" b="1" dirty="0" smtClean="0"/>
              <a:t>Manual:</a:t>
            </a:r>
            <a:r>
              <a:rPr lang="en-US" b="1" i="1" dirty="0" smtClean="0"/>
              <a:t> </a:t>
            </a:r>
            <a:r>
              <a:rPr lang="en-US" i="1" dirty="0"/>
              <a:t>Competency Based Orientation and Credentialing Program for the Unlicensed Assistive Personnel in the Perianesthesia Setting</a:t>
            </a:r>
            <a:r>
              <a:rPr lang="en-US" dirty="0"/>
              <a:t>, 2012 Edition in final phase of revision. Plan for summer release </a:t>
            </a:r>
            <a:endParaRPr lang="en-US" dirty="0" smtClean="0"/>
          </a:p>
          <a:p>
            <a:pPr marL="520700" lvl="1" indent="-342900"/>
            <a:r>
              <a:rPr lang="en-US" b="1" dirty="0" smtClean="0"/>
              <a:t>Book</a:t>
            </a:r>
            <a:r>
              <a:rPr lang="en-US" dirty="0" smtClean="0"/>
              <a:t>: </a:t>
            </a:r>
            <a:r>
              <a:rPr lang="en-US" i="1" dirty="0" smtClean="0"/>
              <a:t>Perianesthesia </a:t>
            </a:r>
            <a:r>
              <a:rPr lang="en-US" i="1" dirty="0"/>
              <a:t>Certification Review</a:t>
            </a:r>
            <a:r>
              <a:rPr lang="en-US" dirty="0"/>
              <a:t> Editors– Theresa Clifford MSN RN CPAN CAPA, and Denise O’Brien DNP RN ACNS-BC CPAN CAPA FAAN, available at National Conference </a:t>
            </a:r>
          </a:p>
          <a:p>
            <a:pPr lvl="1"/>
            <a:endParaRPr lang="en-US" dirty="0"/>
          </a:p>
        </p:txBody>
      </p:sp>
    </p:spTree>
    <p:extLst>
      <p:ext uri="{BB962C8B-B14F-4D97-AF65-F5344CB8AC3E}">
        <p14:creationId xmlns:p14="http://schemas.microsoft.com/office/powerpoint/2010/main" val="1511939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smtClean="0"/>
              <a:t>ASPAN Initiatives</a:t>
            </a:r>
            <a:endParaRPr lang="en-US" dirty="0"/>
          </a:p>
        </p:txBody>
      </p:sp>
      <p:sp>
        <p:nvSpPr>
          <p:cNvPr id="3" name="Content Placeholder 2"/>
          <p:cNvSpPr>
            <a:spLocks noGrp="1"/>
          </p:cNvSpPr>
          <p:nvPr>
            <p:ph idx="1"/>
          </p:nvPr>
        </p:nvSpPr>
        <p:spPr>
          <a:xfrm>
            <a:off x="152400" y="1143000"/>
            <a:ext cx="8839200" cy="5410200"/>
          </a:xfrm>
        </p:spPr>
        <p:txBody>
          <a:bodyPr>
            <a:noAutofit/>
          </a:bodyPr>
          <a:lstStyle/>
          <a:p>
            <a:pPr marL="228600" lvl="0" indent="-228600"/>
            <a:r>
              <a:rPr lang="en-US" sz="2800" b="1" dirty="0"/>
              <a:t>The Joint </a:t>
            </a:r>
            <a:r>
              <a:rPr lang="en-US" sz="2800" b="1" dirty="0" smtClean="0"/>
              <a:t>Commission (TJC) </a:t>
            </a:r>
            <a:r>
              <a:rPr lang="en-US" sz="2800" dirty="0" smtClean="0"/>
              <a:t>invited </a:t>
            </a:r>
            <a:r>
              <a:rPr lang="en-US" sz="2800" dirty="0"/>
              <a:t>ASPAN to identify a representative </a:t>
            </a:r>
            <a:r>
              <a:rPr lang="en-US" sz="2800" dirty="0" smtClean="0"/>
              <a:t>to </a:t>
            </a:r>
            <a:r>
              <a:rPr lang="en-US" sz="2800" dirty="0"/>
              <a:t>serve on a technical advisory </a:t>
            </a:r>
            <a:r>
              <a:rPr lang="en-US" sz="2800" dirty="0" smtClean="0"/>
              <a:t>panel</a:t>
            </a:r>
          </a:p>
          <a:p>
            <a:pPr lvl="1"/>
            <a:r>
              <a:rPr lang="en-US" sz="2400" dirty="0" smtClean="0"/>
              <a:t>To </a:t>
            </a:r>
            <a:r>
              <a:rPr lang="en-US" b="1" dirty="0"/>
              <a:t>advise</a:t>
            </a:r>
            <a:r>
              <a:rPr lang="en-US" sz="2400" dirty="0"/>
              <a:t> </a:t>
            </a:r>
            <a:r>
              <a:rPr lang="en-US" sz="2400" dirty="0" smtClean="0"/>
              <a:t>TJC on </a:t>
            </a:r>
            <a:r>
              <a:rPr lang="en-US" sz="2400" dirty="0"/>
              <a:t>contemporary pain management </a:t>
            </a:r>
            <a:r>
              <a:rPr lang="en-US" sz="2400" dirty="0" smtClean="0"/>
              <a:t>topics </a:t>
            </a:r>
          </a:p>
          <a:p>
            <a:pPr lvl="1"/>
            <a:r>
              <a:rPr lang="en-US" sz="2400" dirty="0" smtClean="0"/>
              <a:t>Terry Clifford applied for and was chosen to advise on the TAP (only 1 of 2 nurses on the panel)</a:t>
            </a:r>
            <a:endParaRPr lang="en-US" sz="3600" dirty="0" smtClean="0"/>
          </a:p>
          <a:p>
            <a:r>
              <a:rPr lang="en-US" sz="2800" dirty="0" smtClean="0"/>
              <a:t>TJC then asked to </a:t>
            </a:r>
            <a:r>
              <a:rPr lang="en-US" sz="2800" dirty="0"/>
              <a:t>provide a nominee for be part of a panel to </a:t>
            </a:r>
            <a:r>
              <a:rPr lang="en-US" sz="2800" b="1" dirty="0"/>
              <a:t>review</a:t>
            </a:r>
            <a:r>
              <a:rPr lang="en-US" sz="2800" dirty="0"/>
              <a:t> </a:t>
            </a:r>
            <a:r>
              <a:rPr lang="en-US" sz="2800" dirty="0" smtClean="0"/>
              <a:t>the newly revised standards</a:t>
            </a:r>
          </a:p>
          <a:p>
            <a:pPr lvl="1"/>
            <a:r>
              <a:rPr lang="en-US" sz="2400" dirty="0" smtClean="0"/>
              <a:t>Antoinette (Toni) </a:t>
            </a:r>
            <a:r>
              <a:rPr lang="en-US" sz="2400" dirty="0" err="1" smtClean="0"/>
              <a:t>Zito</a:t>
            </a:r>
            <a:r>
              <a:rPr lang="en-US" sz="2400" dirty="0" smtClean="0"/>
              <a:t> (OH) was selected from a large pool of candidates</a:t>
            </a:r>
          </a:p>
          <a:p>
            <a:pPr lvl="1"/>
            <a:r>
              <a:rPr lang="en-US" sz="2400" dirty="0"/>
              <a:t>Standards review panel is a new approach to assist </a:t>
            </a:r>
            <a:r>
              <a:rPr lang="en-US" sz="2400" dirty="0" smtClean="0"/>
              <a:t>TJC in </a:t>
            </a:r>
            <a:r>
              <a:rPr lang="en-US" sz="2400" dirty="0"/>
              <a:t>developing standards that are valuable to their </a:t>
            </a:r>
            <a:r>
              <a:rPr lang="en-US" sz="2400" dirty="0" smtClean="0"/>
              <a:t>customers</a:t>
            </a:r>
          </a:p>
          <a:p>
            <a:endParaRPr lang="en-US" dirty="0"/>
          </a:p>
          <a:p>
            <a:pPr lvl="0"/>
            <a:endParaRPr lang="en-US" dirty="0"/>
          </a:p>
          <a:p>
            <a:endParaRPr lang="en-US" dirty="0"/>
          </a:p>
        </p:txBody>
      </p:sp>
    </p:spTree>
    <p:extLst>
      <p:ext uri="{BB962C8B-B14F-4D97-AF65-F5344CB8AC3E}">
        <p14:creationId xmlns:p14="http://schemas.microsoft.com/office/powerpoint/2010/main" val="402223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smtClean="0"/>
              <a:t>Committee</a:t>
            </a:r>
            <a:endParaRPr lang="en-US" dirty="0" smtClean="0">
              <a:solidFill>
                <a:schemeClr val="tx1"/>
              </a:solidFill>
            </a:endParaRPr>
          </a:p>
        </p:txBody>
      </p:sp>
      <p:sp>
        <p:nvSpPr>
          <p:cNvPr id="26627" name="Content Placeholder 2"/>
          <p:cNvSpPr>
            <a:spLocks noGrp="1"/>
          </p:cNvSpPr>
          <p:nvPr>
            <p:ph idx="1"/>
          </p:nvPr>
        </p:nvSpPr>
        <p:spPr>
          <a:xfrm>
            <a:off x="228600" y="1371600"/>
            <a:ext cx="8534400" cy="5486400"/>
          </a:xfrm>
        </p:spPr>
        <p:txBody>
          <a:bodyPr>
            <a:noAutofit/>
          </a:bodyPr>
          <a:lstStyle/>
          <a:p>
            <a:pPr>
              <a:buNone/>
            </a:pPr>
            <a:r>
              <a:rPr lang="en-US" altLang="en-US" sz="2800" b="1" u="sng" dirty="0" smtClean="0">
                <a:solidFill>
                  <a:schemeClr val="tx1"/>
                </a:solidFill>
              </a:rPr>
              <a:t>Clinical Practice Committee</a:t>
            </a:r>
            <a:r>
              <a:rPr lang="en-US" altLang="en-US" sz="2800" dirty="0" smtClean="0">
                <a:solidFill>
                  <a:schemeClr val="tx1"/>
                </a:solidFill>
              </a:rPr>
              <a:t>: </a:t>
            </a:r>
            <a:r>
              <a:rPr lang="en-US" altLang="en-US" sz="2400" dirty="0"/>
              <a:t>Diane Swintek MSN RN CPAN</a:t>
            </a:r>
            <a:endParaRPr lang="en-US" altLang="en-US" sz="2400" b="1" dirty="0"/>
          </a:p>
          <a:p>
            <a:pPr marL="114300" indent="-114300"/>
            <a:r>
              <a:rPr lang="en-US" altLang="en-US" sz="2800" dirty="0" smtClean="0">
                <a:solidFill>
                  <a:schemeClr val="tx1"/>
                </a:solidFill>
              </a:rPr>
              <a:t>     </a:t>
            </a:r>
            <a:r>
              <a:rPr lang="en-US" altLang="en-US" sz="2800" dirty="0" smtClean="0"/>
              <a:t>1220 </a:t>
            </a:r>
            <a:r>
              <a:rPr lang="en-US" altLang="en-US" sz="2800" dirty="0"/>
              <a:t>questions received from </a:t>
            </a:r>
            <a:r>
              <a:rPr lang="en-US" altLang="en-US" sz="2800" dirty="0" smtClean="0"/>
              <a:t>4/2016-4/2017</a:t>
            </a:r>
            <a:endParaRPr lang="en-US" altLang="en-US" sz="2800" dirty="0">
              <a:solidFill>
                <a:srgbClr val="FF0000"/>
              </a:solidFill>
            </a:endParaRPr>
          </a:p>
          <a:p>
            <a:pPr lvl="2"/>
            <a:r>
              <a:rPr lang="en-US" dirty="0"/>
              <a:t>From members:  701</a:t>
            </a:r>
          </a:p>
          <a:p>
            <a:pPr lvl="2"/>
            <a:r>
              <a:rPr lang="en-US" dirty="0"/>
              <a:t>From no history of being a member:  338</a:t>
            </a:r>
          </a:p>
          <a:p>
            <a:pPr lvl="2"/>
            <a:r>
              <a:rPr lang="en-US" dirty="0"/>
              <a:t>Non- renewing members </a:t>
            </a:r>
            <a:r>
              <a:rPr lang="en-US" dirty="0" smtClean="0"/>
              <a:t>less </a:t>
            </a:r>
            <a:r>
              <a:rPr lang="en-US" dirty="0"/>
              <a:t>than 1 year:  42</a:t>
            </a:r>
          </a:p>
          <a:p>
            <a:pPr lvl="2"/>
            <a:r>
              <a:rPr lang="en-US" dirty="0"/>
              <a:t>Non- renewing members  greater than 1 year : 130</a:t>
            </a:r>
          </a:p>
          <a:p>
            <a:pPr lvl="2"/>
            <a:r>
              <a:rPr lang="en-US" dirty="0"/>
              <a:t>International:  9</a:t>
            </a:r>
          </a:p>
          <a:p>
            <a:pPr marL="571500" lvl="1" indent="-342900"/>
            <a:r>
              <a:rPr lang="en-US" sz="2400" dirty="0"/>
              <a:t>D</a:t>
            </a:r>
            <a:r>
              <a:rPr lang="en-US" sz="2400" dirty="0" smtClean="0"/>
              <a:t>iminishing numbers </a:t>
            </a:r>
            <a:r>
              <a:rPr lang="en-US" sz="2400" dirty="0"/>
              <a:t>of questions related to vital </a:t>
            </a:r>
            <a:r>
              <a:rPr lang="en-US" sz="2400" dirty="0" smtClean="0"/>
              <a:t>signs</a:t>
            </a:r>
          </a:p>
          <a:p>
            <a:pPr marL="571500" lvl="1" indent="-342900"/>
            <a:r>
              <a:rPr lang="en-US" sz="2400" dirty="0"/>
              <a:t>U</a:t>
            </a:r>
            <a:r>
              <a:rPr lang="en-US" sz="2400" dirty="0" smtClean="0"/>
              <a:t>ptick </a:t>
            </a:r>
            <a:r>
              <a:rPr lang="en-US" sz="2400" dirty="0"/>
              <a:t>in questions about </a:t>
            </a:r>
            <a:r>
              <a:rPr lang="en-US" sz="2400" dirty="0" smtClean="0"/>
              <a:t>blending units/populations</a:t>
            </a:r>
          </a:p>
          <a:p>
            <a:pPr marL="571500" lvl="1" indent="-342900"/>
            <a:r>
              <a:rPr lang="en-US" sz="2400" dirty="0" smtClean="0"/>
              <a:t>There </a:t>
            </a:r>
            <a:r>
              <a:rPr lang="en-US" sz="2400" dirty="0"/>
              <a:t>have been a number </a:t>
            </a:r>
            <a:r>
              <a:rPr lang="en-US" sz="2400" dirty="0" smtClean="0"/>
              <a:t>questions </a:t>
            </a:r>
            <a:r>
              <a:rPr lang="en-US" sz="2400" dirty="0"/>
              <a:t>about postpartum care and skin-skin contact </a:t>
            </a:r>
            <a:endParaRPr lang="en-US" altLang="en-US" sz="2400" dirty="0" smtClean="0">
              <a:solidFill>
                <a:srgbClr val="FF0000"/>
              </a:solidFill>
            </a:endParaRPr>
          </a:p>
          <a:p>
            <a:pPr>
              <a:buFont typeface="Arial" pitchFamily="34" charset="0"/>
              <a:buNone/>
            </a:pPr>
            <a:r>
              <a:rPr lang="en-US" altLang="en-US" sz="2400" dirty="0" smtClean="0">
                <a:solidFill>
                  <a:schemeClr val="tx1"/>
                </a:solidFill>
              </a:rPr>
              <a:t> </a:t>
            </a:r>
          </a:p>
        </p:txBody>
      </p:sp>
    </p:spTree>
    <p:extLst>
      <p:ext uri="{BB962C8B-B14F-4D97-AF65-F5344CB8AC3E}">
        <p14:creationId xmlns:p14="http://schemas.microsoft.com/office/powerpoint/2010/main" val="241541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2"/>
          </a:xfrm>
        </p:spPr>
        <p:txBody>
          <a:bodyPr>
            <a:noAutofit/>
          </a:bodyPr>
          <a:lstStyle/>
          <a:p>
            <a:pPr>
              <a:defRPr/>
            </a:pPr>
            <a:r>
              <a:rPr lang="en-US" altLang="en-US" sz="4800" dirty="0" smtClean="0"/>
              <a:t>Committee</a:t>
            </a:r>
            <a:endParaRPr lang="en-US" sz="4800" dirty="0" smtClean="0">
              <a:solidFill>
                <a:schemeClr val="tx1"/>
              </a:solidFill>
            </a:endParaRPr>
          </a:p>
        </p:txBody>
      </p:sp>
      <p:sp>
        <p:nvSpPr>
          <p:cNvPr id="26627" name="Content Placeholder 2"/>
          <p:cNvSpPr>
            <a:spLocks noGrp="1"/>
          </p:cNvSpPr>
          <p:nvPr>
            <p:ph idx="1"/>
          </p:nvPr>
        </p:nvSpPr>
        <p:spPr>
          <a:xfrm>
            <a:off x="685800" y="1600200"/>
            <a:ext cx="7543800" cy="5613400"/>
          </a:xfrm>
        </p:spPr>
        <p:txBody>
          <a:bodyPr>
            <a:noAutofit/>
          </a:bodyPr>
          <a:lstStyle/>
          <a:p>
            <a:pPr>
              <a:buFont typeface="Times" pitchFamily="-84" charset="0"/>
              <a:buNone/>
            </a:pPr>
            <a:r>
              <a:rPr lang="en-US" altLang="en-US" sz="2400" b="1" u="sng" dirty="0" smtClean="0">
                <a:solidFill>
                  <a:schemeClr val="tx1"/>
                </a:solidFill>
              </a:rPr>
              <a:t>Clinical Practice Committee</a:t>
            </a:r>
            <a:r>
              <a:rPr lang="en-US" altLang="en-US" sz="2400" dirty="0" smtClean="0">
                <a:solidFill>
                  <a:schemeClr val="tx1"/>
                </a:solidFill>
              </a:rPr>
              <a:t>:  cont.</a:t>
            </a:r>
          </a:p>
          <a:p>
            <a:r>
              <a:rPr lang="en-US" altLang="en-US" sz="2400" dirty="0" smtClean="0">
                <a:solidFill>
                  <a:schemeClr val="tx1"/>
                </a:solidFill>
              </a:rPr>
              <a:t>FAQ Columns in </a:t>
            </a:r>
            <a:r>
              <a:rPr lang="en-US" altLang="en-US" sz="2400" i="1" dirty="0" smtClean="0">
                <a:solidFill>
                  <a:schemeClr val="tx1"/>
                </a:solidFill>
              </a:rPr>
              <a:t>Breathline</a:t>
            </a:r>
            <a:r>
              <a:rPr lang="en-US" altLang="en-US" sz="2400" dirty="0" smtClean="0">
                <a:solidFill>
                  <a:schemeClr val="tx1"/>
                </a:solidFill>
              </a:rPr>
              <a:t>, 41 FAQs on the website</a:t>
            </a:r>
          </a:p>
          <a:p>
            <a:r>
              <a:rPr lang="en-US" altLang="en-US" sz="2400" dirty="0" smtClean="0">
                <a:solidFill>
                  <a:schemeClr val="tx1"/>
                </a:solidFill>
              </a:rPr>
              <a:t>CPC member resources for answering questions include sample responses &amp; website resources</a:t>
            </a:r>
          </a:p>
          <a:p>
            <a:r>
              <a:rPr lang="en-US" altLang="en-US" sz="2400" dirty="0" smtClean="0">
                <a:solidFill>
                  <a:schemeClr val="tx1"/>
                </a:solidFill>
              </a:rPr>
              <a:t>Celebrate Successful Practices submissions selected for poster presentation at National Conference; selections for oral presentations completed: </a:t>
            </a:r>
            <a:r>
              <a:rPr lang="en-US" altLang="en-US" sz="2400" dirty="0" smtClean="0">
                <a:solidFill>
                  <a:srgbClr val="000000"/>
                </a:solidFill>
              </a:rPr>
              <a:t>92 submissions</a:t>
            </a:r>
          </a:p>
          <a:p>
            <a:r>
              <a:rPr lang="en-US" altLang="en-US" sz="2400" dirty="0" smtClean="0">
                <a:solidFill>
                  <a:schemeClr val="tx1"/>
                </a:solidFill>
              </a:rPr>
              <a:t>Excellence in Clinical Practice Award nominees scored</a:t>
            </a:r>
          </a:p>
          <a:p>
            <a:pPr lvl="1"/>
            <a:r>
              <a:rPr lang="en-US" altLang="en-US" sz="2000" dirty="0" smtClean="0"/>
              <a:t>7 nominees</a:t>
            </a:r>
            <a:endParaRPr lang="en-US" altLang="en-US" sz="2000" dirty="0" smtClean="0">
              <a:solidFill>
                <a:schemeClr val="tx1"/>
              </a:solidFill>
            </a:endParaRPr>
          </a:p>
          <a:p>
            <a:pPr>
              <a:buFont typeface="Arial" pitchFamily="34" charset="0"/>
              <a:buNone/>
            </a:pPr>
            <a:r>
              <a:rPr lang="en-US" altLang="en-US" sz="2400" dirty="0" smtClean="0">
                <a:solidFill>
                  <a:schemeClr val="tx1"/>
                </a:solidFill>
              </a:rPr>
              <a:t> </a:t>
            </a:r>
          </a:p>
        </p:txBody>
      </p:sp>
    </p:spTree>
    <p:extLst>
      <p:ext uri="{BB962C8B-B14F-4D97-AF65-F5344CB8AC3E}">
        <p14:creationId xmlns:p14="http://schemas.microsoft.com/office/powerpoint/2010/main" val="3340333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Strategic Work Team</a:t>
            </a:r>
            <a:endParaRPr lang="en-US" dirty="0"/>
          </a:p>
        </p:txBody>
      </p:sp>
      <p:sp>
        <p:nvSpPr>
          <p:cNvPr id="3" name="Content Placeholder 2"/>
          <p:cNvSpPr>
            <a:spLocks noGrp="1"/>
          </p:cNvSpPr>
          <p:nvPr>
            <p:ph idx="1"/>
          </p:nvPr>
        </p:nvSpPr>
        <p:spPr>
          <a:xfrm>
            <a:off x="152400" y="1066800"/>
            <a:ext cx="8610600" cy="5791200"/>
          </a:xfrm>
        </p:spPr>
        <p:txBody>
          <a:bodyPr>
            <a:normAutofit fontScale="70000" lnSpcReduction="20000"/>
          </a:bodyPr>
          <a:lstStyle/>
          <a:p>
            <a:pPr marL="0" indent="0">
              <a:buNone/>
            </a:pPr>
            <a:r>
              <a:rPr lang="en-US" sz="3400" b="1" u="sng" dirty="0" smtClean="0"/>
              <a:t>Standards and Guidelines</a:t>
            </a:r>
            <a:r>
              <a:rPr lang="en-US" sz="3400" u="sng" dirty="0" smtClean="0"/>
              <a:t>:</a:t>
            </a:r>
            <a:r>
              <a:rPr lang="en-US" sz="3400" dirty="0" smtClean="0"/>
              <a:t> </a:t>
            </a:r>
            <a:r>
              <a:rPr lang="en-US" altLang="en-US" dirty="0" smtClean="0"/>
              <a:t>Jacque </a:t>
            </a:r>
            <a:r>
              <a:rPr lang="en-US" altLang="en-US" dirty="0"/>
              <a:t>Crosson </a:t>
            </a:r>
            <a:r>
              <a:rPr lang="en-US" altLang="en-US" dirty="0" smtClean="0"/>
              <a:t>MSN </a:t>
            </a:r>
            <a:r>
              <a:rPr lang="en-US" altLang="en-US" dirty="0"/>
              <a:t>RN CPAN CAPA </a:t>
            </a:r>
            <a:endParaRPr lang="en-US" altLang="en-US" dirty="0" smtClean="0"/>
          </a:p>
          <a:p>
            <a:pPr marL="0" indent="0">
              <a:buNone/>
            </a:pPr>
            <a:endParaRPr lang="en-US" dirty="0" smtClean="0"/>
          </a:p>
          <a:p>
            <a:pPr marL="457200" lvl="1" indent="-457200">
              <a:buFont typeface="Arial" panose="020B0604020202020204" pitchFamily="34" charset="0"/>
              <a:buChar char="•"/>
            </a:pPr>
            <a:r>
              <a:rPr lang="en-US" sz="3100" b="1" dirty="0" smtClean="0"/>
              <a:t>Guideline: </a:t>
            </a:r>
            <a:r>
              <a:rPr lang="en-US" sz="3100" i="1" u="sng" dirty="0" smtClean="0"/>
              <a:t>Pain </a:t>
            </a:r>
            <a:r>
              <a:rPr lang="en-US" sz="3100" i="1" u="sng" dirty="0"/>
              <a:t>&amp; Comfort </a:t>
            </a:r>
            <a:r>
              <a:rPr lang="en-US" sz="3100" i="1" u="sng" dirty="0" smtClean="0"/>
              <a:t>Guideline</a:t>
            </a:r>
            <a:r>
              <a:rPr lang="en-US" sz="3100" dirty="0" smtClean="0"/>
              <a:t> </a:t>
            </a:r>
            <a:r>
              <a:rPr lang="en-US" sz="3100" dirty="0"/>
              <a:t>in review: Moving forward with correlational study</a:t>
            </a:r>
            <a:r>
              <a:rPr lang="en-US" sz="3100" dirty="0" smtClean="0"/>
              <a:t>.</a:t>
            </a:r>
            <a:r>
              <a:rPr lang="en-US" sz="3100" dirty="0"/>
              <a:t> </a:t>
            </a:r>
            <a:r>
              <a:rPr lang="en-US" sz="3100" i="1" dirty="0"/>
              <a:t>Delphi Study: ASPAN Adult Patient Pain and Comfort </a:t>
            </a:r>
            <a:r>
              <a:rPr lang="en-US" sz="3100" i="1" dirty="0" smtClean="0"/>
              <a:t>Practices, </a:t>
            </a:r>
            <a:r>
              <a:rPr lang="en-US" sz="3100" dirty="0" smtClean="0"/>
              <a:t>IRB </a:t>
            </a:r>
            <a:r>
              <a:rPr lang="en-US" sz="3100" dirty="0"/>
              <a:t>approval April 9, </a:t>
            </a:r>
            <a:r>
              <a:rPr lang="en-US" sz="3100" dirty="0" smtClean="0"/>
              <a:t>2017, Delphi study underway</a:t>
            </a:r>
            <a:endParaRPr lang="en-US" sz="2600" dirty="0"/>
          </a:p>
          <a:p>
            <a:pPr marL="457200" lvl="1" indent="-457200">
              <a:buFont typeface="Arial" panose="020B0604020202020204" pitchFamily="34" charset="0"/>
              <a:buChar char="•"/>
            </a:pPr>
            <a:r>
              <a:rPr lang="en-US" sz="3100" b="1" dirty="0" smtClean="0"/>
              <a:t>Guideline</a:t>
            </a:r>
            <a:r>
              <a:rPr lang="en-US" sz="3100" dirty="0" smtClean="0"/>
              <a:t>: </a:t>
            </a:r>
            <a:r>
              <a:rPr lang="en-US" sz="3100" i="1" u="sng" dirty="0" smtClean="0"/>
              <a:t>Hypothermia Guideline</a:t>
            </a:r>
            <a:r>
              <a:rPr lang="en-US" sz="3100" i="1" dirty="0" smtClean="0"/>
              <a:t> </a:t>
            </a:r>
            <a:r>
              <a:rPr lang="en-US" sz="3100" dirty="0"/>
              <a:t>in review, literature review completed and evaluated </a:t>
            </a:r>
            <a:r>
              <a:rPr lang="en-US" sz="3100" dirty="0" err="1" smtClean="0"/>
              <a:t>Vallire</a:t>
            </a:r>
            <a:r>
              <a:rPr lang="en-US" sz="3100" dirty="0" smtClean="0"/>
              <a:t> </a:t>
            </a:r>
            <a:r>
              <a:rPr lang="en-US" sz="3100" dirty="0"/>
              <a:t>Hooper PhD RN CPAN FAAN will provide a recommendation to the ASPAN Board of </a:t>
            </a:r>
            <a:r>
              <a:rPr lang="en-US" sz="3100" dirty="0" smtClean="0"/>
              <a:t>Director</a:t>
            </a:r>
          </a:p>
          <a:p>
            <a:pPr marL="457200" lvl="1" indent="-457200">
              <a:buFont typeface="Arial" panose="020B0604020202020204" pitchFamily="34" charset="0"/>
              <a:buChar char="•"/>
            </a:pPr>
            <a:r>
              <a:rPr lang="en-US" sz="3100" b="1" dirty="0" smtClean="0"/>
              <a:t>Position Statement: </a:t>
            </a:r>
            <a:r>
              <a:rPr lang="en-US" altLang="en-US" sz="3100" i="1" u="sng" dirty="0" smtClean="0"/>
              <a:t>Perianesthesia Patient with </a:t>
            </a:r>
            <a:r>
              <a:rPr lang="en-US" altLang="en-US" sz="3100" i="1" u="sng" dirty="0"/>
              <a:t>a Do Not Resuscitate Advance Directive </a:t>
            </a:r>
            <a:endParaRPr lang="en-US" sz="3100" u="sng" dirty="0" smtClean="0"/>
          </a:p>
          <a:p>
            <a:pPr marL="1028700" lvl="2" indent="-457200">
              <a:buFont typeface="Courier New" panose="02070309020205020404" pitchFamily="49" charset="0"/>
              <a:buChar char="-"/>
            </a:pPr>
            <a:r>
              <a:rPr lang="en-US" altLang="en-US" sz="3100" dirty="0"/>
              <a:t>Received support from Association of periOperative Registered Nurses (AORN) &amp; American Association of Nurse Anesthetist (AANA</a:t>
            </a:r>
            <a:r>
              <a:rPr lang="en-US" altLang="en-US" sz="3100" dirty="0" smtClean="0"/>
              <a:t>), American Society of Anesthesiologist (</a:t>
            </a:r>
            <a:r>
              <a:rPr lang="en-US" sz="3100" dirty="0" smtClean="0"/>
              <a:t>ASA) </a:t>
            </a:r>
            <a:r>
              <a:rPr lang="en-US" sz="3100" dirty="0"/>
              <a:t>has declined </a:t>
            </a:r>
            <a:r>
              <a:rPr lang="en-US" sz="3100" dirty="0" smtClean="0"/>
              <a:t>support</a:t>
            </a:r>
          </a:p>
          <a:p>
            <a:pPr marL="1028700" lvl="2" indent="-457200">
              <a:buFont typeface="Courier New" panose="02070309020205020404" pitchFamily="49" charset="0"/>
              <a:buChar char="-"/>
            </a:pPr>
            <a:r>
              <a:rPr lang="en-US" sz="3100" dirty="0" smtClean="0"/>
              <a:t>ASPAN Liaison and members of the Council on Surgical Patient Safety (CSPS) attended the American College of Surgeons Ethic Review Panel to present the position statement</a:t>
            </a:r>
            <a:endParaRPr lang="en-US" sz="2600" dirty="0"/>
          </a:p>
        </p:txBody>
      </p:sp>
    </p:spTree>
    <p:extLst>
      <p:ext uri="{BB962C8B-B14F-4D97-AF65-F5344CB8AC3E}">
        <p14:creationId xmlns:p14="http://schemas.microsoft.com/office/powerpoint/2010/main" val="269779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Strategic Work Team</a:t>
            </a:r>
            <a:endParaRPr lang="en-US" dirty="0"/>
          </a:p>
        </p:txBody>
      </p:sp>
      <p:sp>
        <p:nvSpPr>
          <p:cNvPr id="3" name="Content Placeholder 2"/>
          <p:cNvSpPr>
            <a:spLocks noGrp="1"/>
          </p:cNvSpPr>
          <p:nvPr>
            <p:ph idx="1"/>
          </p:nvPr>
        </p:nvSpPr>
        <p:spPr>
          <a:xfrm>
            <a:off x="152400" y="990600"/>
            <a:ext cx="8763000" cy="5638800"/>
          </a:xfrm>
        </p:spPr>
        <p:txBody>
          <a:bodyPr>
            <a:normAutofit fontScale="70000" lnSpcReduction="20000"/>
          </a:bodyPr>
          <a:lstStyle/>
          <a:p>
            <a:pPr marL="0" indent="0">
              <a:buNone/>
              <a:defRPr/>
            </a:pPr>
            <a:r>
              <a:rPr lang="en-US" altLang="en-US" sz="3400" b="1" u="sng" dirty="0" smtClean="0"/>
              <a:t>Standards and Guidelines-cont.</a:t>
            </a:r>
          </a:p>
          <a:p>
            <a:pPr marL="0" indent="0">
              <a:buNone/>
              <a:defRPr/>
            </a:pPr>
            <a:endParaRPr lang="en-US" altLang="en-US" sz="2800" dirty="0" smtClean="0"/>
          </a:p>
          <a:p>
            <a:pPr>
              <a:defRPr/>
            </a:pPr>
            <a:r>
              <a:rPr lang="en-US" altLang="en-US" sz="3100" b="1" dirty="0" smtClean="0"/>
              <a:t>Position Statement</a:t>
            </a:r>
            <a:r>
              <a:rPr lang="en-US" altLang="en-US" sz="3100" dirty="0" smtClean="0"/>
              <a:t>: </a:t>
            </a:r>
            <a:r>
              <a:rPr lang="en-US" sz="3100" i="1" u="sng" dirty="0"/>
              <a:t>Air Quality </a:t>
            </a:r>
            <a:r>
              <a:rPr lang="en-US" sz="3100" i="1" u="sng" dirty="0" smtClean="0"/>
              <a:t>and </a:t>
            </a:r>
            <a:r>
              <a:rPr lang="en-US" sz="3100" i="1" u="sng" dirty="0"/>
              <a:t>Occupational Hazard Exposure </a:t>
            </a:r>
            <a:r>
              <a:rPr lang="en-US" sz="3100" i="1" u="sng" dirty="0" smtClean="0"/>
              <a:t>Prevention</a:t>
            </a:r>
            <a:endParaRPr lang="en-US" sz="3100" u="sng" dirty="0" smtClean="0"/>
          </a:p>
          <a:p>
            <a:pPr lvl="1">
              <a:defRPr/>
            </a:pPr>
            <a:r>
              <a:rPr lang="en-US" altLang="en-US" sz="3100" dirty="0" smtClean="0"/>
              <a:t>Received </a:t>
            </a:r>
            <a:r>
              <a:rPr lang="en-US" altLang="en-US" sz="3100" dirty="0"/>
              <a:t>support from </a:t>
            </a:r>
            <a:r>
              <a:rPr lang="en-US" sz="3100" dirty="0"/>
              <a:t>AANA</a:t>
            </a:r>
            <a:r>
              <a:rPr lang="en-US" altLang="en-US" sz="3100" dirty="0"/>
              <a:t> </a:t>
            </a:r>
            <a:endParaRPr lang="en-US" altLang="en-US" sz="3100" dirty="0" smtClean="0"/>
          </a:p>
          <a:p>
            <a:pPr lvl="1">
              <a:defRPr/>
            </a:pPr>
            <a:r>
              <a:rPr lang="en-US" sz="3100" dirty="0" smtClean="0"/>
              <a:t>Requested </a:t>
            </a:r>
            <a:r>
              <a:rPr lang="en-US" sz="3100" dirty="0"/>
              <a:t>support from the Occupational Safety and Health Administration (OSHA); they responded with positive support and </a:t>
            </a:r>
            <a:r>
              <a:rPr lang="en-US" sz="3100" dirty="0" smtClean="0"/>
              <a:t>recommendations</a:t>
            </a:r>
          </a:p>
          <a:p>
            <a:pPr lvl="1">
              <a:defRPr/>
            </a:pPr>
            <a:r>
              <a:rPr lang="en-US" sz="3100" dirty="0" smtClean="0"/>
              <a:t>National </a:t>
            </a:r>
            <a:r>
              <a:rPr lang="en-US" sz="3100" dirty="0"/>
              <a:t>Institute for Occupational Safety and Health (NIOSH) has given support and is commitment to conduct series of independent pilot </a:t>
            </a:r>
            <a:r>
              <a:rPr lang="en-US" sz="3100" dirty="0" smtClean="0"/>
              <a:t>studies </a:t>
            </a:r>
          </a:p>
          <a:p>
            <a:pPr>
              <a:defRPr/>
            </a:pPr>
            <a:r>
              <a:rPr lang="en-US" altLang="en-US" sz="3100" b="1" dirty="0" smtClean="0"/>
              <a:t>Standards &amp; Guideline meeting: </a:t>
            </a:r>
            <a:r>
              <a:rPr lang="en-US" sz="3100" dirty="0" smtClean="0"/>
              <a:t>Articles reviewed </a:t>
            </a:r>
            <a:r>
              <a:rPr lang="en-US" sz="3100" dirty="0"/>
              <a:t>and critiqued by the S&amp;G </a:t>
            </a:r>
            <a:r>
              <a:rPr lang="en-US" sz="3100" dirty="0" smtClean="0"/>
              <a:t>teams, </a:t>
            </a:r>
            <a:r>
              <a:rPr lang="en-US" sz="3100" dirty="0"/>
              <a:t>returned to the </a:t>
            </a:r>
            <a:r>
              <a:rPr lang="en-US" sz="3100" dirty="0" smtClean="0"/>
              <a:t>coordinator. </a:t>
            </a:r>
            <a:r>
              <a:rPr lang="en-US" sz="3100" dirty="0"/>
              <a:t>The </a:t>
            </a:r>
            <a:r>
              <a:rPr lang="en-US" sz="3100" dirty="0" smtClean="0"/>
              <a:t>goal, to </a:t>
            </a:r>
            <a:r>
              <a:rPr lang="en-US" sz="3100" dirty="0"/>
              <a:t>have the </a:t>
            </a:r>
            <a:r>
              <a:rPr lang="en-US" sz="3100" b="1" i="1" dirty="0" smtClean="0"/>
              <a:t>Obstructive Sleep Apnea (OSA</a:t>
            </a:r>
            <a:r>
              <a:rPr lang="en-US" sz="3100" dirty="0" smtClean="0"/>
              <a:t>) </a:t>
            </a:r>
            <a:r>
              <a:rPr lang="en-US" sz="3100" dirty="0"/>
              <a:t>PR work completed prior to the face to face meeting </a:t>
            </a:r>
            <a:r>
              <a:rPr lang="en-US" sz="3100" dirty="0" smtClean="0"/>
              <a:t>in October 2017</a:t>
            </a:r>
          </a:p>
          <a:p>
            <a:pPr>
              <a:defRPr/>
            </a:pPr>
            <a:r>
              <a:rPr lang="en-US" altLang="en-US" sz="3100" b="1" dirty="0" smtClean="0"/>
              <a:t>Future:</a:t>
            </a:r>
            <a:r>
              <a:rPr lang="en-US" sz="3100" dirty="0" smtClean="0"/>
              <a:t> </a:t>
            </a:r>
            <a:r>
              <a:rPr lang="en-US" sz="3100" dirty="0"/>
              <a:t>Director for Clinical Practice provided FAQs for review by S&amp;G team </a:t>
            </a:r>
            <a:r>
              <a:rPr lang="en-US" sz="3100" dirty="0" smtClean="0"/>
              <a:t>for </a:t>
            </a:r>
            <a:r>
              <a:rPr lang="en-US" sz="3100" dirty="0"/>
              <a:t>future relevant practice concerns for Standards. Slated after OSA </a:t>
            </a:r>
            <a:r>
              <a:rPr lang="en-US" sz="3100" dirty="0" smtClean="0"/>
              <a:t>Systematic Literature Review </a:t>
            </a:r>
            <a:r>
              <a:rPr lang="en-US" sz="3100" dirty="0"/>
              <a:t>will be </a:t>
            </a:r>
            <a:r>
              <a:rPr lang="en-US" sz="3100" b="1" i="1" dirty="0"/>
              <a:t>Safe Transfer of Care</a:t>
            </a:r>
            <a:r>
              <a:rPr lang="en-US" sz="3100" dirty="0"/>
              <a:t> </a:t>
            </a:r>
            <a:endParaRPr lang="en-US" altLang="en-US" sz="3100" b="1" dirty="0"/>
          </a:p>
          <a:p>
            <a:endParaRPr lang="en-US" dirty="0"/>
          </a:p>
        </p:txBody>
      </p:sp>
    </p:spTree>
    <p:extLst>
      <p:ext uri="{BB962C8B-B14F-4D97-AF65-F5344CB8AC3E}">
        <p14:creationId xmlns:p14="http://schemas.microsoft.com/office/powerpoint/2010/main" val="357212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smtClean="0"/>
              <a:t>Committees</a:t>
            </a:r>
            <a:endParaRPr lang="en-US" dirty="0"/>
          </a:p>
        </p:txBody>
      </p:sp>
      <p:sp>
        <p:nvSpPr>
          <p:cNvPr id="3" name="Content Placeholder 2"/>
          <p:cNvSpPr>
            <a:spLocks noGrp="1"/>
          </p:cNvSpPr>
          <p:nvPr>
            <p:ph idx="1"/>
          </p:nvPr>
        </p:nvSpPr>
        <p:spPr>
          <a:xfrm>
            <a:off x="228600" y="990600"/>
            <a:ext cx="8610600" cy="5410200"/>
          </a:xfrm>
        </p:spPr>
        <p:txBody>
          <a:bodyPr>
            <a:normAutofit fontScale="85000" lnSpcReduction="20000"/>
          </a:bodyPr>
          <a:lstStyle/>
          <a:p>
            <a:pPr marL="342900" lvl="1" indent="-342900">
              <a:buNone/>
            </a:pPr>
            <a:r>
              <a:rPr lang="en-US" b="1" u="sng" dirty="0" smtClean="0"/>
              <a:t>Research/ Evidence Based Practice (EBP) </a:t>
            </a:r>
            <a:r>
              <a:rPr lang="en-US" sz="2600" dirty="0" smtClean="0"/>
              <a:t>Elizabeth Card MSN </a:t>
            </a:r>
            <a:r>
              <a:rPr lang="en-US" sz="2600" dirty="0"/>
              <a:t>APRN FNP-BC CPAN CCRP  </a:t>
            </a:r>
            <a:r>
              <a:rPr lang="en-US" sz="2600" dirty="0" smtClean="0"/>
              <a:t>Director of Research &amp; Christine Tomes MSN RN CPAN EBP coordinator </a:t>
            </a:r>
            <a:endParaRPr lang="en-US" sz="2600" b="1" dirty="0" smtClean="0"/>
          </a:p>
          <a:p>
            <a:pPr marL="342900" lvl="1" indent="-342900"/>
            <a:r>
              <a:rPr lang="en-US" b="1" dirty="0" smtClean="0"/>
              <a:t>Research study:</a:t>
            </a:r>
            <a:r>
              <a:rPr lang="en-US" dirty="0" smtClean="0"/>
              <a:t> </a:t>
            </a:r>
            <a:r>
              <a:rPr lang="en-US" i="1" dirty="0"/>
              <a:t>Perianesthesia Burn-out Study</a:t>
            </a:r>
            <a:r>
              <a:rPr lang="en-US" dirty="0"/>
              <a:t> Researcher- Elizabeth Card MSN APRN FNP-BC CPAN CCRP, completed manuscript in the process to be submitted to the Journal of Peri Anesthesia Nurses (JoPAN</a:t>
            </a:r>
            <a:r>
              <a:rPr lang="en-US" dirty="0" smtClean="0"/>
              <a:t>)</a:t>
            </a:r>
          </a:p>
          <a:p>
            <a:pPr marL="342900" lvl="1" indent="-342900"/>
            <a:r>
              <a:rPr lang="en-US" b="1" dirty="0" smtClean="0"/>
              <a:t>Research study:</a:t>
            </a:r>
            <a:r>
              <a:rPr lang="en-US" dirty="0" smtClean="0"/>
              <a:t> </a:t>
            </a:r>
            <a:r>
              <a:rPr lang="en-US" i="1" dirty="0"/>
              <a:t>Acuity/Complexity Rating Tool for Post Anesthesia Care Phase </a:t>
            </a:r>
            <a:r>
              <a:rPr lang="en-US" i="1" dirty="0" smtClean="0"/>
              <a:t>I. </a:t>
            </a:r>
            <a:r>
              <a:rPr lang="en-US" dirty="0"/>
              <a:t>Researcher- Jacque Crosson MSN RN </a:t>
            </a:r>
            <a:r>
              <a:rPr lang="en-US" dirty="0" smtClean="0"/>
              <a:t>CPAN,  IRB approval through Vanderbilt University Medical Center, experts surveyed &amp; content of complexity index updated, then beta testing to be done at bedside </a:t>
            </a:r>
          </a:p>
          <a:p>
            <a:pPr marL="342900" lvl="1" indent="-342900"/>
            <a:r>
              <a:rPr lang="en-US" b="1" dirty="0" smtClean="0"/>
              <a:t>Research study:</a:t>
            </a:r>
            <a:r>
              <a:rPr lang="en-US" dirty="0" smtClean="0"/>
              <a:t> </a:t>
            </a:r>
            <a:r>
              <a:rPr lang="en-US" i="1" dirty="0" smtClean="0"/>
              <a:t>Differences in Cognitive Functions, Decision Making, Self Efficacy, and Demographics in the Preop, PACU Phase I and a controlled PACU Phase I setting. </a:t>
            </a:r>
            <a:r>
              <a:rPr lang="en-US" dirty="0" smtClean="0"/>
              <a:t>Researcher</a:t>
            </a:r>
            <a:r>
              <a:rPr lang="en-US" i="1" dirty="0" smtClean="0"/>
              <a:t>-</a:t>
            </a:r>
            <a:r>
              <a:rPr lang="en-US" dirty="0" smtClean="0"/>
              <a:t>Dina A. Krenzischek, PhD, RN, CPAN, FAAN, Linda Wilson, PhD, RN, CPAN, CAPA, BC, CNE, CHSE, preparing for grant application.</a:t>
            </a:r>
          </a:p>
          <a:p>
            <a:pPr lvl="1"/>
            <a:endParaRPr lang="en-US" dirty="0"/>
          </a:p>
        </p:txBody>
      </p:sp>
    </p:spTree>
    <p:extLst>
      <p:ext uri="{BB962C8B-B14F-4D97-AF65-F5344CB8AC3E}">
        <p14:creationId xmlns:p14="http://schemas.microsoft.com/office/powerpoint/2010/main" val="246599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Committees</a:t>
            </a:r>
            <a:endParaRPr lang="en-US" dirty="0"/>
          </a:p>
        </p:txBody>
      </p:sp>
      <p:sp>
        <p:nvSpPr>
          <p:cNvPr id="3" name="Content Placeholder 2"/>
          <p:cNvSpPr>
            <a:spLocks noGrp="1"/>
          </p:cNvSpPr>
          <p:nvPr>
            <p:ph idx="1"/>
          </p:nvPr>
        </p:nvSpPr>
        <p:spPr>
          <a:xfrm>
            <a:off x="228600" y="1143000"/>
            <a:ext cx="8686800" cy="5638800"/>
          </a:xfrm>
        </p:spPr>
        <p:txBody>
          <a:bodyPr>
            <a:normAutofit fontScale="92500" lnSpcReduction="20000"/>
          </a:bodyPr>
          <a:lstStyle/>
          <a:p>
            <a:pPr marL="0" lvl="1" indent="0">
              <a:buNone/>
            </a:pPr>
            <a:r>
              <a:rPr lang="en-US" b="1" u="sng" dirty="0" smtClean="0"/>
              <a:t>Research/ Evidence Based Practice (EBP) cont</a:t>
            </a:r>
            <a:r>
              <a:rPr lang="en-US" b="1" dirty="0" smtClean="0"/>
              <a:t>.</a:t>
            </a:r>
          </a:p>
          <a:p>
            <a:pPr marL="406400" lvl="1" indent="-406400"/>
            <a:r>
              <a:rPr lang="en-US" b="1" dirty="0" smtClean="0"/>
              <a:t>Committee projects:</a:t>
            </a:r>
            <a:r>
              <a:rPr lang="en-US" dirty="0" smtClean="0"/>
              <a:t> Committee </a:t>
            </a:r>
            <a:r>
              <a:rPr lang="en-US" dirty="0"/>
              <a:t>members updated </a:t>
            </a:r>
            <a:r>
              <a:rPr lang="en-US" dirty="0" smtClean="0"/>
              <a:t>Research </a:t>
            </a:r>
            <a:r>
              <a:rPr lang="en-US" dirty="0"/>
              <a:t>Grant Guideline/policy </a:t>
            </a:r>
            <a:r>
              <a:rPr lang="en-US" dirty="0" smtClean="0"/>
              <a:t>(2x/year)</a:t>
            </a:r>
            <a:endParaRPr lang="en-US" dirty="0"/>
          </a:p>
          <a:p>
            <a:pPr marL="342900" lvl="1" indent="-342900"/>
            <a:r>
              <a:rPr lang="en-US" b="1" dirty="0"/>
              <a:t>Committee </a:t>
            </a:r>
            <a:r>
              <a:rPr lang="en-US" b="1" dirty="0" smtClean="0"/>
              <a:t>Projects</a:t>
            </a:r>
            <a:r>
              <a:rPr lang="en-US" dirty="0" smtClean="0"/>
              <a:t>: </a:t>
            </a:r>
            <a:r>
              <a:rPr lang="en-US" dirty="0"/>
              <a:t>Creation of electronic auto </a:t>
            </a:r>
            <a:r>
              <a:rPr lang="en-US" dirty="0" smtClean="0"/>
              <a:t>calculating </a:t>
            </a:r>
            <a:r>
              <a:rPr lang="en-US" dirty="0"/>
              <a:t>poster judging for awarding best poster ribbons at National Conference</a:t>
            </a:r>
          </a:p>
          <a:p>
            <a:pPr marL="342900" lvl="1" indent="-342900"/>
            <a:r>
              <a:rPr lang="en-US" b="1" dirty="0"/>
              <a:t>Evidence Based Practice (EBP) </a:t>
            </a:r>
            <a:r>
              <a:rPr lang="en-US" b="1" dirty="0" smtClean="0"/>
              <a:t>SWT: </a:t>
            </a:r>
            <a:r>
              <a:rPr lang="en-US" dirty="0"/>
              <a:t>Christine Tomes EBP coordinator and Director of Research Elizabeth Card created an ASPAN Journal Club Forum; an interactive discussion board for </a:t>
            </a:r>
            <a:r>
              <a:rPr lang="en-US" dirty="0" smtClean="0"/>
              <a:t>members</a:t>
            </a:r>
          </a:p>
          <a:p>
            <a:pPr marL="342900" lvl="1" indent="-342900"/>
            <a:r>
              <a:rPr lang="en-US" b="1" dirty="0"/>
              <a:t>Research </a:t>
            </a:r>
            <a:r>
              <a:rPr lang="en-US" b="1" dirty="0" smtClean="0"/>
              <a:t>Meeting</a:t>
            </a:r>
            <a:r>
              <a:rPr lang="en-US" dirty="0" smtClean="0"/>
              <a:t>: Elizabeth </a:t>
            </a:r>
            <a:r>
              <a:rPr lang="en-US" dirty="0"/>
              <a:t>Card participated in the American Association of Nurse Anesthetists Invitation to Perioperative Nursing Care </a:t>
            </a:r>
            <a:endParaRPr lang="en-US" dirty="0" smtClean="0"/>
          </a:p>
          <a:p>
            <a:pPr marL="342900" lvl="1" indent="-342900"/>
            <a:r>
              <a:rPr lang="en-US" b="1" dirty="0" smtClean="0"/>
              <a:t>Research Meeting: </a:t>
            </a:r>
            <a:r>
              <a:rPr lang="en-US" dirty="0" smtClean="0"/>
              <a:t>Elizabeth Card attended Southern Nursing Research Society Annual meeting, Dallas, TX</a:t>
            </a:r>
            <a:endParaRPr lang="en-US" dirty="0"/>
          </a:p>
        </p:txBody>
      </p:sp>
    </p:spTree>
    <p:extLst>
      <p:ext uri="{BB962C8B-B14F-4D97-AF65-F5344CB8AC3E}">
        <p14:creationId xmlns:p14="http://schemas.microsoft.com/office/powerpoint/2010/main" val="103539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981200"/>
          </a:xfrm>
        </p:spPr>
        <p:txBody>
          <a:bodyPr/>
          <a:lstStyle/>
          <a:p>
            <a:pPr>
              <a:defRPr/>
            </a:pPr>
            <a:r>
              <a:rPr lang="en-US" sz="4400" dirty="0" smtClean="0">
                <a:solidFill>
                  <a:schemeClr val="tx1"/>
                </a:solidFill>
              </a:rPr>
              <a:t>Membership as of </a:t>
            </a:r>
            <a:r>
              <a:rPr lang="en-US" dirty="0"/>
              <a:t>4</a:t>
            </a:r>
            <a:r>
              <a:rPr lang="en-US" dirty="0" smtClean="0"/>
              <a:t>/</a:t>
            </a:r>
            <a:r>
              <a:rPr lang="en-US" sz="4400" dirty="0" smtClean="0">
                <a:solidFill>
                  <a:schemeClr val="tx1"/>
                </a:solidFill>
              </a:rPr>
              <a:t>1/2017:   </a:t>
            </a:r>
            <a:br>
              <a:rPr lang="en-US" sz="4400" dirty="0" smtClean="0">
                <a:solidFill>
                  <a:schemeClr val="tx1"/>
                </a:solidFill>
              </a:rPr>
            </a:br>
            <a:r>
              <a:rPr lang="en-US" sz="4400" dirty="0" smtClean="0">
                <a:solidFill>
                  <a:schemeClr val="tx1"/>
                </a:solidFill>
              </a:rPr>
              <a:t>14,728</a:t>
            </a:r>
          </a:p>
        </p:txBody>
      </p:sp>
      <p:sp>
        <p:nvSpPr>
          <p:cNvPr id="14339" name="Content Placeholder 4"/>
          <p:cNvSpPr>
            <a:spLocks noGrp="1"/>
          </p:cNvSpPr>
          <p:nvPr>
            <p:ph idx="1"/>
          </p:nvPr>
        </p:nvSpPr>
        <p:spPr>
          <a:xfrm>
            <a:off x="304800" y="2286000"/>
            <a:ext cx="8458200" cy="1066800"/>
          </a:xfrm>
        </p:spPr>
        <p:txBody>
          <a:bodyPr anchor="ctr"/>
          <a:lstStyle/>
          <a:p>
            <a:pPr algn="ctr">
              <a:buFont typeface="Arial" pitchFamily="34" charset="0"/>
              <a:buNone/>
            </a:pPr>
            <a:r>
              <a:rPr lang="en-US" altLang="en-US" dirty="0" smtClean="0">
                <a:solidFill>
                  <a:schemeClr val="tx1"/>
                </a:solidFill>
              </a:rPr>
              <a:t> Category Breakdown:</a:t>
            </a:r>
          </a:p>
        </p:txBody>
      </p:sp>
      <p:graphicFrame>
        <p:nvGraphicFramePr>
          <p:cNvPr id="6" name="Table 5"/>
          <p:cNvGraphicFramePr>
            <a:graphicFrameLocks noGrp="1"/>
          </p:cNvGraphicFramePr>
          <p:nvPr>
            <p:extLst>
              <p:ext uri="{D42A27DB-BD31-4B8C-83A1-F6EECF244321}">
                <p14:modId xmlns:p14="http://schemas.microsoft.com/office/powerpoint/2010/main" val="2703046914"/>
              </p:ext>
            </p:extLst>
          </p:nvPr>
        </p:nvGraphicFramePr>
        <p:xfrm>
          <a:off x="914400" y="3733800"/>
          <a:ext cx="7391400" cy="2209800"/>
        </p:xfrm>
        <a:graphic>
          <a:graphicData uri="http://schemas.openxmlformats.org/drawingml/2006/table">
            <a:tbl>
              <a:tblPr/>
              <a:tblGrid>
                <a:gridCol w="3695700"/>
                <a:gridCol w="3695700"/>
              </a:tblGrid>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Osaka" pitchFamily="-84" charset="-128"/>
                        </a:rPr>
                        <a:t>Active – 14239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pitchFamily="34" charset="0"/>
                          <a:ea typeface="Osaka" pitchFamily="-84" charset="-128"/>
                        </a:rPr>
                        <a:t>Affiliate – 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pitchFamily="34" charset="0"/>
                          <a:ea typeface="Osaka" pitchFamily="-84" charset="-128"/>
                        </a:rPr>
                        <a:t>International - 65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pitchFamily="34" charset="0"/>
                          <a:ea typeface="Osaka" pitchFamily="-84" charset="-128"/>
                        </a:rPr>
                        <a:t>Past Presidents  - 31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pitchFamily="34" charset="0"/>
                          <a:ea typeface="Osaka" pitchFamily="-84" charset="-128"/>
                        </a:rPr>
                        <a:t>Honorary - 9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pitchFamily="34" charset="0"/>
                          <a:ea typeface="Osaka" pitchFamily="-84" charset="-128"/>
                        </a:rPr>
                        <a:t>Retired  - 196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AF6"/>
                    </a:solidFill>
                  </a:tcPr>
                </a:tc>
              </a:tr>
              <a:tr h="552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pitchFamily="34" charset="0"/>
                          <a:ea typeface="Osaka" pitchFamily="-84" charset="-128"/>
                        </a:rPr>
                        <a:t>Student - 7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366"/>
                          </a:solidFill>
                          <a:effectLst/>
                          <a:latin typeface="Arial" pitchFamily="34" charset="0"/>
                          <a:ea typeface="Osaka" pitchFamily="-84" charset="-128"/>
                        </a:rPr>
                        <a:t>Legacy for Life - 6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EC"/>
                    </a:solidFill>
                  </a:tcPr>
                </a:tc>
              </a:tr>
            </a:tbl>
          </a:graphicData>
        </a:graphic>
      </p:graphicFrame>
    </p:spTree>
    <p:extLst>
      <p:ext uri="{BB962C8B-B14F-4D97-AF65-F5344CB8AC3E}">
        <p14:creationId xmlns:p14="http://schemas.microsoft.com/office/powerpoint/2010/main" val="2428026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pPr>
              <a:defRPr/>
            </a:pPr>
            <a:r>
              <a:rPr lang="en-US" dirty="0" smtClean="0">
                <a:solidFill>
                  <a:schemeClr val="tx1"/>
                </a:solidFill>
              </a:rPr>
              <a:t>Committee </a:t>
            </a:r>
            <a:endParaRPr lang="en-US" dirty="0">
              <a:solidFill>
                <a:schemeClr val="tx1"/>
              </a:solidFill>
            </a:endParaRPr>
          </a:p>
        </p:txBody>
      </p:sp>
      <p:sp>
        <p:nvSpPr>
          <p:cNvPr id="3" name="Content Placeholder 2"/>
          <p:cNvSpPr>
            <a:spLocks noGrp="1"/>
          </p:cNvSpPr>
          <p:nvPr>
            <p:ph idx="1"/>
          </p:nvPr>
        </p:nvSpPr>
        <p:spPr>
          <a:xfrm>
            <a:off x="228600" y="817418"/>
            <a:ext cx="8915400" cy="6019800"/>
          </a:xfrm>
        </p:spPr>
        <p:txBody>
          <a:bodyPr>
            <a:normAutofit fontScale="92500" lnSpcReduction="20000"/>
          </a:bodyPr>
          <a:lstStyle/>
          <a:p>
            <a:pPr marL="104775" indent="0">
              <a:buFont typeface="Arial" pitchFamily="34" charset="0"/>
              <a:buNone/>
              <a:defRPr/>
            </a:pPr>
            <a:r>
              <a:rPr lang="en-US" altLang="en-US" sz="2800" b="1" u="sng" dirty="0" smtClean="0">
                <a:solidFill>
                  <a:schemeClr val="tx1"/>
                </a:solidFill>
              </a:rPr>
              <a:t>Education Provider Committee:</a:t>
            </a:r>
            <a:r>
              <a:rPr lang="en-US" altLang="en-US" sz="2800" b="1" dirty="0" smtClean="0">
                <a:solidFill>
                  <a:schemeClr val="tx1"/>
                </a:solidFill>
              </a:rPr>
              <a:t> </a:t>
            </a:r>
            <a:r>
              <a:rPr lang="en-US" altLang="en-US" sz="2800" dirty="0" smtClean="0">
                <a:solidFill>
                  <a:schemeClr val="tx1"/>
                </a:solidFill>
              </a:rPr>
              <a:t>Linda Beagley MS BSN RN CPAN</a:t>
            </a:r>
          </a:p>
          <a:p>
            <a:pPr>
              <a:defRPr/>
            </a:pPr>
            <a:r>
              <a:rPr lang="en-US" sz="2800" b="1" u="sng" dirty="0" smtClean="0"/>
              <a:t>Seminars</a:t>
            </a:r>
            <a:r>
              <a:rPr lang="en-US" sz="2800" b="1" dirty="0" smtClean="0"/>
              <a:t> </a:t>
            </a:r>
          </a:p>
          <a:p>
            <a:pPr marL="457200" lvl="1" indent="-342900">
              <a:defRPr/>
            </a:pPr>
            <a:r>
              <a:rPr lang="en-US" dirty="0" smtClean="0"/>
              <a:t>80 total seminars/webcasts scheduled between 4/16 &amp; </a:t>
            </a:r>
            <a:r>
              <a:rPr lang="en-US" dirty="0"/>
              <a:t>4</a:t>
            </a:r>
            <a:r>
              <a:rPr lang="en-US" dirty="0" smtClean="0"/>
              <a:t>/17</a:t>
            </a:r>
          </a:p>
          <a:p>
            <a:pPr lvl="2"/>
            <a:r>
              <a:rPr lang="en-US" sz="2800" dirty="0" smtClean="0"/>
              <a:t>31 live in person scheduled; 8 cancelled</a:t>
            </a:r>
          </a:p>
          <a:p>
            <a:pPr lvl="2"/>
            <a:r>
              <a:rPr lang="en-US" sz="2800" dirty="0" smtClean="0"/>
              <a:t>49 live webcasts scheduled; 10 cancelled</a:t>
            </a:r>
          </a:p>
          <a:p>
            <a:pPr marL="520700" lvl="1" indent="-406400">
              <a:defRPr/>
            </a:pPr>
            <a:r>
              <a:rPr lang="en-US" dirty="0" smtClean="0"/>
              <a:t>Certification Review Seminars both live </a:t>
            </a:r>
            <a:r>
              <a:rPr lang="en-US" dirty="0"/>
              <a:t>&amp;</a:t>
            </a:r>
            <a:r>
              <a:rPr lang="en-US" dirty="0" smtClean="0"/>
              <a:t> webcasts are most popular</a:t>
            </a:r>
            <a:endParaRPr lang="en-US" dirty="0"/>
          </a:p>
          <a:p>
            <a:pPr marL="520700" lvl="1" indent="-406400">
              <a:defRPr/>
            </a:pPr>
            <a:r>
              <a:rPr lang="en-US" dirty="0" smtClean="0"/>
              <a:t>Pathophysiology &amp; 2 Pediatric seminars critically reviewed</a:t>
            </a:r>
          </a:p>
          <a:p>
            <a:pPr marL="520700" lvl="1" indent="-406400">
              <a:defRPr/>
            </a:pPr>
            <a:r>
              <a:rPr lang="en-US" dirty="0" smtClean="0"/>
              <a:t>3 seminars to be critically reviewed for 2017</a:t>
            </a:r>
          </a:p>
          <a:p>
            <a:pPr marL="520700" lvl="1" indent="-406400">
              <a:defRPr/>
            </a:pPr>
            <a:r>
              <a:rPr lang="en-US" dirty="0" smtClean="0"/>
              <a:t>Summer/Fall/Winter Seminars/Webcasts 2016-2017</a:t>
            </a:r>
          </a:p>
          <a:p>
            <a:pPr lvl="2">
              <a:defRPr/>
            </a:pPr>
            <a:r>
              <a:rPr lang="en-US" sz="2800" dirty="0"/>
              <a:t>W</a:t>
            </a:r>
            <a:r>
              <a:rPr lang="en-US" sz="2800" dirty="0" smtClean="0"/>
              <a:t>ebcasts on Saturdays and Sundays </a:t>
            </a:r>
          </a:p>
          <a:p>
            <a:pPr lvl="2">
              <a:defRPr/>
            </a:pPr>
            <a:r>
              <a:rPr lang="en-US" sz="2800" dirty="0"/>
              <a:t>W</a:t>
            </a:r>
            <a:r>
              <a:rPr lang="en-US" sz="2800" dirty="0" smtClean="0"/>
              <a:t>ebcast at varied times to reach more time zones</a:t>
            </a:r>
          </a:p>
          <a:p>
            <a:pPr lvl="2">
              <a:defRPr/>
            </a:pPr>
            <a:r>
              <a:rPr lang="en-US" sz="2800" dirty="0" smtClean="0"/>
              <a:t>Teams working on developing more 2 hours webcasts</a:t>
            </a:r>
          </a:p>
          <a:p>
            <a:pPr marL="571500" lvl="1" indent="-393700">
              <a:defRPr/>
            </a:pPr>
            <a:r>
              <a:rPr lang="en-US" dirty="0" smtClean="0"/>
              <a:t>New speakers</a:t>
            </a:r>
          </a:p>
          <a:p>
            <a:pPr marL="104775" lvl="1" indent="0">
              <a:buClr>
                <a:srgbClr val="FFFF00"/>
              </a:buClr>
              <a:buSzPct val="70000"/>
              <a:buFont typeface="Times" panose="02020603050405020304" pitchFamily="18" charset="0"/>
              <a:buNone/>
              <a:defRPr/>
            </a:pPr>
            <a:endParaRPr lang="en-US" sz="2000" dirty="0">
              <a:solidFill>
                <a:schemeClr val="tx1"/>
              </a:solidFill>
              <a:latin typeface="Calibri" panose="020F0502020204030204" pitchFamily="34" charset="0"/>
            </a:endParaRPr>
          </a:p>
          <a:p>
            <a:pPr marL="104775" indent="0">
              <a:buFont typeface="Arial" pitchFamily="34" charset="0"/>
              <a:buNone/>
              <a:defRPr/>
            </a:pPr>
            <a:endParaRPr lang="en-US" sz="2000" dirty="0" smtClean="0">
              <a:solidFill>
                <a:schemeClr val="tx1"/>
              </a:solidFill>
              <a:latin typeface="Calibri" panose="020F0502020204030204" pitchFamily="34" charset="0"/>
            </a:endParaRPr>
          </a:p>
          <a:p>
            <a:pPr marL="104775" indent="0">
              <a:buFont typeface="Arial" pitchFamily="34" charset="0"/>
              <a:buNone/>
              <a:defRPr/>
            </a:pPr>
            <a:endParaRPr lang="en-US" sz="2000" dirty="0" smtClean="0">
              <a:solidFill>
                <a:schemeClr val="tx1"/>
              </a:solidFill>
              <a:latin typeface="Calibri" panose="020F0502020204030204" pitchFamily="34" charset="0"/>
            </a:endParaRPr>
          </a:p>
          <a:p>
            <a:pPr>
              <a:defRPr/>
            </a:pPr>
            <a:endParaRPr lang="en-US" dirty="0">
              <a:solidFill>
                <a:schemeClr val="tx1"/>
              </a:solidFill>
            </a:endParaRPr>
          </a:p>
        </p:txBody>
      </p:sp>
    </p:spTree>
    <p:extLst>
      <p:ext uri="{BB962C8B-B14F-4D97-AF65-F5344CB8AC3E}">
        <p14:creationId xmlns:p14="http://schemas.microsoft.com/office/powerpoint/2010/main" val="7394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Committee</a:t>
            </a:r>
            <a:endParaRPr lang="en-US" dirty="0"/>
          </a:p>
        </p:txBody>
      </p:sp>
      <p:sp>
        <p:nvSpPr>
          <p:cNvPr id="3" name="Content Placeholder 2"/>
          <p:cNvSpPr>
            <a:spLocks noGrp="1"/>
          </p:cNvSpPr>
          <p:nvPr>
            <p:ph idx="1"/>
          </p:nvPr>
        </p:nvSpPr>
        <p:spPr>
          <a:xfrm>
            <a:off x="284018" y="1219200"/>
            <a:ext cx="8478982" cy="5334000"/>
          </a:xfrm>
        </p:spPr>
        <p:txBody>
          <a:bodyPr>
            <a:normAutofit fontScale="92500" lnSpcReduction="10000"/>
          </a:bodyPr>
          <a:lstStyle/>
          <a:p>
            <a:pPr marL="0" indent="0">
              <a:buNone/>
            </a:pPr>
            <a:r>
              <a:rPr lang="en-US" sz="2800" b="1" u="sng" dirty="0" smtClean="0"/>
              <a:t>Education Provider Committee:</a:t>
            </a:r>
            <a:r>
              <a:rPr lang="en-US" sz="2800" dirty="0" smtClean="0"/>
              <a:t> </a:t>
            </a:r>
            <a:r>
              <a:rPr lang="en-US" sz="2800" dirty="0" err="1" smtClean="0"/>
              <a:t>con’t</a:t>
            </a:r>
            <a:endParaRPr lang="en-US" sz="2800" dirty="0" smtClean="0"/>
          </a:p>
          <a:p>
            <a:r>
              <a:rPr lang="en-US" sz="2800" b="1" dirty="0" smtClean="0"/>
              <a:t>On</a:t>
            </a:r>
            <a:r>
              <a:rPr lang="en-US" sz="2800" b="1" dirty="0"/>
              <a:t>-Demand </a:t>
            </a:r>
            <a:endParaRPr lang="en-US" sz="2800" dirty="0"/>
          </a:p>
          <a:p>
            <a:pPr lvl="1"/>
            <a:r>
              <a:rPr lang="en-US" dirty="0"/>
              <a:t>Since April 1, 2016:  592 total sessions have been purchased</a:t>
            </a:r>
          </a:p>
          <a:p>
            <a:pPr lvl="1"/>
            <a:r>
              <a:rPr lang="en-US" dirty="0"/>
              <a:t>Certification Review Bundle has sold over 121 (4/2017)</a:t>
            </a:r>
          </a:p>
          <a:p>
            <a:pPr>
              <a:defRPr/>
            </a:pPr>
            <a:r>
              <a:rPr lang="en-US" sz="2800" b="1" dirty="0"/>
              <a:t>ASPAN </a:t>
            </a:r>
            <a:r>
              <a:rPr lang="en-US" sz="2800" b="1" dirty="0" smtClean="0"/>
              <a:t>Select</a:t>
            </a:r>
            <a:r>
              <a:rPr lang="en-US" sz="2800" dirty="0" smtClean="0"/>
              <a:t> </a:t>
            </a:r>
            <a:endParaRPr lang="en-US" sz="2800" dirty="0"/>
          </a:p>
          <a:p>
            <a:pPr lvl="1">
              <a:defRPr/>
            </a:pPr>
            <a:r>
              <a:rPr lang="en-US" dirty="0"/>
              <a:t>advertised </a:t>
            </a:r>
            <a:r>
              <a:rPr lang="en-US" dirty="0" smtClean="0"/>
              <a:t>on the website </a:t>
            </a:r>
          </a:p>
          <a:p>
            <a:pPr>
              <a:defRPr/>
            </a:pPr>
            <a:endParaRPr lang="en-US" sz="2800" dirty="0"/>
          </a:p>
          <a:p>
            <a:pPr>
              <a:spcBef>
                <a:spcPts val="300"/>
              </a:spcBef>
              <a:buFont typeface="Times" pitchFamily="-84" charset="0"/>
              <a:buNone/>
            </a:pPr>
            <a:r>
              <a:rPr lang="en-US" altLang="en-US" sz="2800" b="1" u="sng" dirty="0"/>
              <a:t>Education Approver Committee</a:t>
            </a:r>
            <a:r>
              <a:rPr lang="en-US" altLang="en-US" sz="2800" dirty="0"/>
              <a:t>: Renee Smith BSN RN-BC CPAN CAPA</a:t>
            </a:r>
          </a:p>
          <a:p>
            <a:pPr>
              <a:spcBef>
                <a:spcPts val="300"/>
              </a:spcBef>
            </a:pPr>
            <a:r>
              <a:rPr lang="en-US" altLang="en-US" sz="2800" dirty="0"/>
              <a:t>Approved 16 component applications for seminars and new AANC forms updated and uploaded on ASPAN website</a:t>
            </a:r>
          </a:p>
          <a:p>
            <a:endParaRPr lang="en-US" dirty="0"/>
          </a:p>
        </p:txBody>
      </p:sp>
    </p:spTree>
    <p:extLst>
      <p:ext uri="{BB962C8B-B14F-4D97-AF65-F5344CB8AC3E}">
        <p14:creationId xmlns:p14="http://schemas.microsoft.com/office/powerpoint/2010/main" val="159593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266700" y="990600"/>
            <a:ext cx="8610600" cy="5562600"/>
          </a:xfrm>
        </p:spPr>
        <p:txBody>
          <a:bodyPr>
            <a:noAutofit/>
          </a:bodyPr>
          <a:lstStyle/>
          <a:p>
            <a:pPr>
              <a:spcBef>
                <a:spcPts val="300"/>
              </a:spcBef>
              <a:buFont typeface="Times" pitchFamily="-84" charset="0"/>
              <a:buNone/>
            </a:pPr>
            <a:r>
              <a:rPr lang="en-US" altLang="en-US" sz="2400" b="1" u="sng" dirty="0" smtClean="0">
                <a:solidFill>
                  <a:schemeClr val="tx1"/>
                </a:solidFill>
              </a:rPr>
              <a:t>Advocacy Committee</a:t>
            </a:r>
            <a:r>
              <a:rPr lang="en-US" altLang="en-US" sz="2400" u="sng" dirty="0" smtClean="0">
                <a:solidFill>
                  <a:schemeClr val="tx1"/>
                </a:solidFill>
              </a:rPr>
              <a:t>:</a:t>
            </a:r>
            <a:r>
              <a:rPr lang="en-US" altLang="en-US" sz="2400" dirty="0" smtClean="0">
                <a:solidFill>
                  <a:schemeClr val="tx1"/>
                </a:solidFill>
              </a:rPr>
              <a:t> </a:t>
            </a:r>
            <a:r>
              <a:rPr lang="en-US" altLang="en-US" sz="2400" dirty="0" smtClean="0"/>
              <a:t>Susan Russell BSN RN JD CPAN</a:t>
            </a:r>
            <a:endParaRPr lang="en-US" altLang="en-US" sz="2400" dirty="0"/>
          </a:p>
          <a:p>
            <a:pPr>
              <a:spcBef>
                <a:spcPts val="300"/>
              </a:spcBef>
            </a:pPr>
            <a:r>
              <a:rPr lang="en-US" altLang="en-US" sz="2400" dirty="0" smtClean="0">
                <a:solidFill>
                  <a:schemeClr val="tx1"/>
                </a:solidFill>
              </a:rPr>
              <a:t>Articles submitted to </a:t>
            </a:r>
            <a:r>
              <a:rPr lang="en-US" altLang="en-US" sz="2400" i="1" dirty="0" err="1" smtClean="0">
                <a:solidFill>
                  <a:schemeClr val="tx1"/>
                </a:solidFill>
              </a:rPr>
              <a:t>Breathline</a:t>
            </a:r>
            <a:r>
              <a:rPr lang="en-US" altLang="en-US" sz="2400" dirty="0" smtClean="0">
                <a:solidFill>
                  <a:schemeClr val="tx1"/>
                </a:solidFill>
              </a:rPr>
              <a:t> from the Safety SWT, GA SWT</a:t>
            </a:r>
          </a:p>
          <a:p>
            <a:pPr>
              <a:spcBef>
                <a:spcPts val="300"/>
              </a:spcBef>
            </a:pPr>
            <a:r>
              <a:rPr lang="en-US" altLang="en-US" sz="2400" dirty="0" smtClean="0">
                <a:solidFill>
                  <a:schemeClr val="tx1"/>
                </a:solidFill>
              </a:rPr>
              <a:t>ASPAN signed on </a:t>
            </a:r>
            <a:r>
              <a:rPr lang="en-US" altLang="en-US" sz="2400" dirty="0" smtClean="0"/>
              <a:t>in </a:t>
            </a:r>
            <a:r>
              <a:rPr lang="en-US" altLang="en-US" sz="2400" dirty="0" smtClean="0">
                <a:solidFill>
                  <a:schemeClr val="tx1"/>
                </a:solidFill>
              </a:rPr>
              <a:t>support </a:t>
            </a:r>
            <a:r>
              <a:rPr lang="en-US" altLang="en-US" sz="2400" dirty="0" smtClean="0"/>
              <a:t>of </a:t>
            </a:r>
            <a:r>
              <a:rPr lang="en-US" altLang="en-US" sz="2400" dirty="0" smtClean="0">
                <a:solidFill>
                  <a:schemeClr val="tx1"/>
                </a:solidFill>
              </a:rPr>
              <a:t>numerous letters to legislators regarding Nursing Community and American Nursing Shortage Relief initiatives</a:t>
            </a:r>
          </a:p>
          <a:p>
            <a:pPr>
              <a:spcBef>
                <a:spcPts val="300"/>
              </a:spcBef>
            </a:pPr>
            <a:r>
              <a:rPr lang="en-US" altLang="en-US" sz="2400" dirty="0" smtClean="0"/>
              <a:t>Susan Russell</a:t>
            </a:r>
            <a:r>
              <a:rPr lang="en-US" altLang="en-US" sz="2400" dirty="0" smtClean="0">
                <a:solidFill>
                  <a:schemeClr val="tx1"/>
                </a:solidFill>
              </a:rPr>
              <a:t> attended Nurse In Washington Internship (NIWI) in March</a:t>
            </a:r>
          </a:p>
          <a:p>
            <a:pPr marL="457200" lvl="1" indent="0">
              <a:spcBef>
                <a:spcPts val="300"/>
              </a:spcBef>
              <a:buNone/>
            </a:pPr>
            <a:endParaRPr lang="en-US" altLang="en-US" sz="2400" dirty="0" smtClean="0">
              <a:solidFill>
                <a:schemeClr val="tx1"/>
              </a:solidFill>
            </a:endParaRPr>
          </a:p>
          <a:p>
            <a:pPr>
              <a:spcBef>
                <a:spcPts val="300"/>
              </a:spcBef>
              <a:buFont typeface="Times" pitchFamily="-84" charset="0"/>
              <a:buNone/>
            </a:pPr>
            <a:r>
              <a:rPr lang="en-US" altLang="en-US" sz="2400" b="1" u="sng" dirty="0" smtClean="0">
                <a:solidFill>
                  <a:schemeClr val="tx1"/>
                </a:solidFill>
              </a:rPr>
              <a:t>Safety SWT</a:t>
            </a:r>
            <a:r>
              <a:rPr lang="en-US" altLang="en-US" sz="2400" dirty="0" smtClean="0">
                <a:solidFill>
                  <a:schemeClr val="tx1"/>
                </a:solidFill>
              </a:rPr>
              <a:t>: Donna Casey MSN RN CPAN</a:t>
            </a:r>
          </a:p>
          <a:p>
            <a:r>
              <a:rPr lang="en-US" altLang="en-US" sz="2400" dirty="0" smtClean="0">
                <a:solidFill>
                  <a:schemeClr val="tx1"/>
                </a:solidFill>
              </a:rPr>
              <a:t>Articles in </a:t>
            </a:r>
            <a:r>
              <a:rPr lang="en-US" altLang="en-US" sz="2400" i="1" dirty="0" smtClean="0">
                <a:solidFill>
                  <a:schemeClr val="tx1"/>
                </a:solidFill>
              </a:rPr>
              <a:t>Breathline</a:t>
            </a:r>
            <a:r>
              <a:rPr lang="en-US" altLang="en-US" sz="2400" dirty="0" smtClean="0">
                <a:solidFill>
                  <a:schemeClr val="tx1"/>
                </a:solidFill>
              </a:rPr>
              <a:t> included information on: </a:t>
            </a:r>
          </a:p>
          <a:p>
            <a:pPr lvl="1"/>
            <a:r>
              <a:rPr lang="en-US" sz="2400" dirty="0" smtClean="0"/>
              <a:t>Texting </a:t>
            </a:r>
            <a:r>
              <a:rPr lang="en-US" sz="2400" dirty="0"/>
              <a:t>Among Caregivers – How Much is Too Much</a:t>
            </a:r>
            <a:r>
              <a:rPr lang="en-US" sz="2400" dirty="0" smtClean="0"/>
              <a:t>?, </a:t>
            </a:r>
          </a:p>
          <a:p>
            <a:pPr lvl="1"/>
            <a:r>
              <a:rPr lang="en-US" sz="2400" dirty="0" smtClean="0"/>
              <a:t>Where </a:t>
            </a:r>
            <a:r>
              <a:rPr lang="en-US" sz="2400" dirty="0"/>
              <a:t>Have These Drugs Been</a:t>
            </a:r>
            <a:r>
              <a:rPr lang="en-US" sz="2400" dirty="0" smtClean="0"/>
              <a:t>?</a:t>
            </a:r>
            <a:r>
              <a:rPr lang="en-US" sz="2400" dirty="0"/>
              <a:t> </a:t>
            </a:r>
            <a:endParaRPr lang="en-US" sz="2400" dirty="0" smtClean="0"/>
          </a:p>
          <a:p>
            <a:pPr lvl="1"/>
            <a:r>
              <a:rPr lang="en-US" sz="2400" dirty="0" smtClean="0"/>
              <a:t>Universal Protocol</a:t>
            </a:r>
          </a:p>
          <a:p>
            <a:pPr lvl="1"/>
            <a:r>
              <a:rPr lang="en-US" sz="2400" dirty="0" smtClean="0"/>
              <a:t>Medications </a:t>
            </a:r>
            <a:r>
              <a:rPr lang="en-US" sz="2400" dirty="0"/>
              <a:t>at the Bedside</a:t>
            </a:r>
          </a:p>
          <a:p>
            <a:endParaRPr lang="en-US" sz="2400" dirty="0"/>
          </a:p>
          <a:p>
            <a:pPr>
              <a:spcBef>
                <a:spcPts val="300"/>
              </a:spcBef>
              <a:buFont typeface="Arial" pitchFamily="34" charset="0"/>
              <a:buNone/>
            </a:pPr>
            <a:r>
              <a:rPr lang="en-US" altLang="en-US" sz="2400" dirty="0" smtClean="0">
                <a:solidFill>
                  <a:schemeClr val="tx1"/>
                </a:solidFill>
              </a:rPr>
              <a:t> </a:t>
            </a:r>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mtClean="0"/>
              <a:t>SWT/Committee Activities</a:t>
            </a:r>
            <a:endParaRPr lang="en-US" dirty="0" smtClean="0"/>
          </a:p>
        </p:txBody>
      </p:sp>
    </p:spTree>
    <p:extLst>
      <p:ext uri="{BB962C8B-B14F-4D97-AF65-F5344CB8AC3E}">
        <p14:creationId xmlns:p14="http://schemas.microsoft.com/office/powerpoint/2010/main" val="1340771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tx1"/>
                </a:solidFill>
              </a:rPr>
              <a:t>SWT/Committee Activities</a:t>
            </a:r>
          </a:p>
        </p:txBody>
      </p:sp>
      <p:sp>
        <p:nvSpPr>
          <p:cNvPr id="30723" name="Content Placeholder 2"/>
          <p:cNvSpPr>
            <a:spLocks noGrp="1"/>
          </p:cNvSpPr>
          <p:nvPr>
            <p:ph idx="1"/>
          </p:nvPr>
        </p:nvSpPr>
        <p:spPr>
          <a:xfrm>
            <a:off x="304800" y="990600"/>
            <a:ext cx="8839200" cy="5715000"/>
          </a:xfrm>
        </p:spPr>
        <p:txBody>
          <a:bodyPr>
            <a:noAutofit/>
          </a:bodyPr>
          <a:lstStyle/>
          <a:p>
            <a:pPr marL="0" indent="0">
              <a:spcBef>
                <a:spcPts val="300"/>
              </a:spcBef>
              <a:buNone/>
            </a:pPr>
            <a:r>
              <a:rPr lang="en-US" altLang="en-US" sz="2800" b="1" u="sng" dirty="0" smtClean="0">
                <a:solidFill>
                  <a:schemeClr val="tx1"/>
                </a:solidFill>
              </a:rPr>
              <a:t>Membership and Marketing SWT</a:t>
            </a:r>
            <a:r>
              <a:rPr lang="en-US" altLang="en-US" sz="2800" dirty="0" smtClean="0">
                <a:solidFill>
                  <a:schemeClr val="tx1"/>
                </a:solidFill>
              </a:rPr>
              <a:t>: </a:t>
            </a:r>
            <a:r>
              <a:rPr lang="en-US" altLang="en-US" sz="2400" dirty="0" smtClean="0"/>
              <a:t>Rose </a:t>
            </a:r>
            <a:r>
              <a:rPr lang="en-US" altLang="en-US" sz="2400" dirty="0" smtClean="0"/>
              <a:t>Durning</a:t>
            </a:r>
            <a:r>
              <a:rPr lang="en-US" altLang="en-US" sz="2400" dirty="0" smtClean="0">
                <a:solidFill>
                  <a:schemeClr val="tx1"/>
                </a:solidFill>
              </a:rPr>
              <a:t> MHS BSN RN CAPA</a:t>
            </a:r>
          </a:p>
          <a:p>
            <a:pPr marL="177800" indent="-177800">
              <a:spcBef>
                <a:spcPts val="300"/>
              </a:spcBef>
            </a:pPr>
            <a:r>
              <a:rPr lang="en-US" altLang="en-US" sz="2800" dirty="0" smtClean="0"/>
              <a:t>16</a:t>
            </a:r>
            <a:r>
              <a:rPr lang="en-US" altLang="en-US" sz="2800" dirty="0" smtClean="0">
                <a:solidFill>
                  <a:srgbClr val="FF0000"/>
                </a:solidFill>
              </a:rPr>
              <a:t> </a:t>
            </a:r>
            <a:r>
              <a:rPr lang="en-US" altLang="en-US" sz="2800" dirty="0" smtClean="0">
                <a:solidFill>
                  <a:schemeClr val="tx1"/>
                </a:solidFill>
              </a:rPr>
              <a:t>Gold Leaf Award applications received</a:t>
            </a:r>
          </a:p>
          <a:p>
            <a:pPr lvl="1">
              <a:spcBef>
                <a:spcPts val="300"/>
              </a:spcBef>
            </a:pPr>
            <a:r>
              <a:rPr lang="en-US" altLang="en-US" sz="2400" dirty="0" smtClean="0">
                <a:solidFill>
                  <a:schemeClr val="tx1"/>
                </a:solidFill>
              </a:rPr>
              <a:t>Expanded </a:t>
            </a:r>
            <a:r>
              <a:rPr lang="en-US" altLang="en-US" sz="2400" dirty="0"/>
              <a:t>r</a:t>
            </a:r>
            <a:r>
              <a:rPr lang="en-US" altLang="en-US" sz="2400" dirty="0" smtClean="0">
                <a:solidFill>
                  <a:schemeClr val="tx1"/>
                </a:solidFill>
              </a:rPr>
              <a:t>ecognition by awarding certificates to 2</a:t>
            </a:r>
            <a:r>
              <a:rPr lang="en-US" altLang="en-US" sz="2400" baseline="30000" dirty="0" smtClean="0">
                <a:solidFill>
                  <a:schemeClr val="tx1"/>
                </a:solidFill>
              </a:rPr>
              <a:t>nd</a:t>
            </a:r>
            <a:r>
              <a:rPr lang="en-US" altLang="en-US" sz="2400" dirty="0"/>
              <a:t> </a:t>
            </a:r>
            <a:r>
              <a:rPr lang="en-US" altLang="en-US" sz="2400" dirty="0" smtClean="0"/>
              <a:t>&amp;</a:t>
            </a:r>
            <a:r>
              <a:rPr lang="en-US" altLang="en-US" sz="2400" dirty="0" smtClean="0">
                <a:solidFill>
                  <a:schemeClr val="tx1"/>
                </a:solidFill>
              </a:rPr>
              <a:t> 3</a:t>
            </a:r>
            <a:r>
              <a:rPr lang="en-US" altLang="en-US" sz="2400" baseline="30000" dirty="0" smtClean="0">
                <a:solidFill>
                  <a:schemeClr val="tx1"/>
                </a:solidFill>
              </a:rPr>
              <a:t>rd</a:t>
            </a:r>
            <a:r>
              <a:rPr lang="en-US" altLang="en-US" sz="2400" dirty="0" smtClean="0">
                <a:solidFill>
                  <a:schemeClr val="tx1"/>
                </a:solidFill>
              </a:rPr>
              <a:t> highest scoring components</a:t>
            </a:r>
          </a:p>
          <a:p>
            <a:pPr marL="228600" indent="-228600">
              <a:spcBef>
                <a:spcPts val="300"/>
              </a:spcBef>
            </a:pPr>
            <a:r>
              <a:rPr lang="en-US" altLang="en-US" sz="2800" dirty="0" smtClean="0">
                <a:solidFill>
                  <a:schemeClr val="tx1"/>
                </a:solidFill>
              </a:rPr>
              <a:t>PANAW products celebrated the uniqueness of our practice</a:t>
            </a:r>
          </a:p>
          <a:p>
            <a:r>
              <a:rPr lang="en-US" sz="2800" dirty="0"/>
              <a:t>2017 Award for Outstanding </a:t>
            </a:r>
            <a:r>
              <a:rPr lang="en-US" sz="2800" dirty="0" smtClean="0"/>
              <a:t>Achievement 4 nominations </a:t>
            </a:r>
          </a:p>
          <a:p>
            <a:r>
              <a:rPr lang="en-US" altLang="en-US" sz="2800" dirty="0" smtClean="0">
                <a:solidFill>
                  <a:schemeClr val="tx1"/>
                </a:solidFill>
              </a:rPr>
              <a:t>22 nominations </a:t>
            </a:r>
            <a:r>
              <a:rPr lang="en-US" altLang="en-US" sz="2800" dirty="0" smtClean="0"/>
              <a:t>for Above &amp; Beyond Award </a:t>
            </a:r>
          </a:p>
          <a:p>
            <a:pPr lvl="1">
              <a:spcBef>
                <a:spcPts val="300"/>
              </a:spcBef>
            </a:pPr>
            <a:r>
              <a:rPr lang="en-US" altLang="en-US" sz="2400" dirty="0" smtClean="0"/>
              <a:t>10 </a:t>
            </a:r>
            <a:r>
              <a:rPr lang="en-US" altLang="en-US" sz="2400" dirty="0" smtClean="0">
                <a:solidFill>
                  <a:schemeClr val="tx1"/>
                </a:solidFill>
              </a:rPr>
              <a:t>top winners will be recognized </a:t>
            </a:r>
          </a:p>
          <a:p>
            <a:pPr>
              <a:spcBef>
                <a:spcPts val="300"/>
              </a:spcBef>
            </a:pPr>
            <a:r>
              <a:rPr lang="en-US" altLang="en-US" sz="2800" dirty="0" smtClean="0">
                <a:solidFill>
                  <a:schemeClr val="tx1"/>
                </a:solidFill>
              </a:rPr>
              <a:t>Increased awards for MGM campaign</a:t>
            </a:r>
          </a:p>
          <a:p>
            <a:pPr lvl="1">
              <a:spcBef>
                <a:spcPts val="300"/>
              </a:spcBef>
            </a:pPr>
            <a:r>
              <a:rPr lang="en-US" altLang="en-US" sz="2400" dirty="0" smtClean="0">
                <a:solidFill>
                  <a:srgbClr val="FFC000"/>
                </a:solidFill>
              </a:rPr>
              <a:t> </a:t>
            </a:r>
            <a:endParaRPr lang="en-US" altLang="en-US" sz="2200" dirty="0" smtClean="0">
              <a:solidFill>
                <a:schemeClr val="tx1"/>
              </a:solidFill>
            </a:endParaRPr>
          </a:p>
          <a:p>
            <a:pPr lvl="1">
              <a:spcBef>
                <a:spcPts val="300"/>
              </a:spcBef>
              <a:buFont typeface="Times" pitchFamily="-84" charset="0"/>
              <a:buNone/>
            </a:pPr>
            <a:endParaRPr lang="en-US" altLang="en-US" sz="2200" dirty="0" smtClean="0">
              <a:solidFill>
                <a:schemeClr val="tx1"/>
              </a:solidFill>
            </a:endParaRPr>
          </a:p>
        </p:txBody>
      </p:sp>
    </p:spTree>
    <p:extLst>
      <p:ext uri="{BB962C8B-B14F-4D97-AF65-F5344CB8AC3E}">
        <p14:creationId xmlns:p14="http://schemas.microsoft.com/office/powerpoint/2010/main" val="3396603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US" dirty="0" smtClean="0">
                <a:solidFill>
                  <a:schemeClr val="tx1"/>
                </a:solidFill>
              </a:rPr>
              <a:t>SWT/Committee Activities</a:t>
            </a:r>
          </a:p>
        </p:txBody>
      </p:sp>
      <p:sp>
        <p:nvSpPr>
          <p:cNvPr id="31747" name="Content Placeholder 2"/>
          <p:cNvSpPr>
            <a:spLocks noGrp="1"/>
          </p:cNvSpPr>
          <p:nvPr>
            <p:ph idx="1"/>
          </p:nvPr>
        </p:nvSpPr>
        <p:spPr>
          <a:xfrm>
            <a:off x="304800" y="1295400"/>
            <a:ext cx="8534400" cy="5334000"/>
          </a:xfrm>
        </p:spPr>
        <p:txBody>
          <a:bodyPr>
            <a:normAutofit fontScale="77500" lnSpcReduction="20000"/>
          </a:bodyPr>
          <a:lstStyle/>
          <a:p>
            <a:pPr marL="0" indent="0">
              <a:buNone/>
            </a:pPr>
            <a:r>
              <a:rPr lang="en-US" altLang="en-US" sz="3100" b="1" u="sng" dirty="0" smtClean="0">
                <a:solidFill>
                  <a:schemeClr val="tx1"/>
                </a:solidFill>
              </a:rPr>
              <a:t>Resource Development SWT</a:t>
            </a:r>
            <a:r>
              <a:rPr lang="en-US" altLang="en-US" sz="3100" b="1" dirty="0" smtClean="0">
                <a:solidFill>
                  <a:schemeClr val="tx1"/>
                </a:solidFill>
              </a:rPr>
              <a:t>: </a:t>
            </a:r>
            <a:r>
              <a:rPr lang="en-US" altLang="en-US" sz="3100" dirty="0" smtClean="0">
                <a:solidFill>
                  <a:schemeClr val="tx1"/>
                </a:solidFill>
              </a:rPr>
              <a:t>Karen Flanagan MSN RN VHA-CM</a:t>
            </a:r>
          </a:p>
          <a:p>
            <a:r>
              <a:rPr lang="en-US" altLang="en-US" sz="3100" dirty="0" smtClean="0">
                <a:solidFill>
                  <a:schemeClr val="tx1"/>
                </a:solidFill>
              </a:rPr>
              <a:t>National Conference Activities include the Dream Walk; Silent Auction; Development Celebration; Legacy for Life recognition; Exhibit Hall Bingo</a:t>
            </a:r>
          </a:p>
          <a:p>
            <a:pPr marL="0" indent="0" algn="ctr">
              <a:buNone/>
            </a:pPr>
            <a:endParaRPr lang="en-US" altLang="en-US" sz="2600" dirty="0" smtClean="0">
              <a:solidFill>
                <a:srgbClr val="FF0000"/>
              </a:solidFill>
            </a:endParaRPr>
          </a:p>
          <a:p>
            <a:pPr marL="0" indent="0" algn="ctr">
              <a:buNone/>
            </a:pPr>
            <a:r>
              <a:rPr lang="en-US" altLang="en-US" sz="2600" dirty="0" smtClean="0">
                <a:solidFill>
                  <a:srgbClr val="FF0000"/>
                </a:solidFill>
              </a:rPr>
              <a:t> </a:t>
            </a:r>
            <a:r>
              <a:rPr lang="en-US" altLang="en-US" sz="3000" b="1" dirty="0" smtClean="0">
                <a:solidFill>
                  <a:schemeClr val="tx1"/>
                </a:solidFill>
              </a:rPr>
              <a:t>Scholarships awarded this year</a:t>
            </a:r>
          </a:p>
          <a:p>
            <a:pPr marL="749300" indent="0">
              <a:buNone/>
              <a:tabLst>
                <a:tab pos="5778500" algn="l"/>
              </a:tabLst>
            </a:pPr>
            <a:r>
              <a:rPr lang="en-US" sz="2800" dirty="0"/>
              <a:t>National Conference Attendance              </a:t>
            </a:r>
            <a:r>
              <a:rPr lang="en-US" sz="2800" dirty="0" smtClean="0"/>
              <a:t> 7</a:t>
            </a:r>
            <a:endParaRPr lang="en-US" sz="2800" dirty="0"/>
          </a:p>
          <a:p>
            <a:pPr marL="749300" indent="0">
              <a:buNone/>
            </a:pPr>
            <a:r>
              <a:rPr lang="en-US" sz="2800" dirty="0"/>
              <a:t>BSN                                                                 </a:t>
            </a:r>
            <a:r>
              <a:rPr lang="en-US" sz="2800" dirty="0" smtClean="0"/>
              <a:t> 3</a:t>
            </a:r>
            <a:endParaRPr lang="en-US" sz="2800" dirty="0"/>
          </a:p>
          <a:p>
            <a:pPr marL="749300" indent="0">
              <a:buNone/>
            </a:pPr>
            <a:r>
              <a:rPr lang="en-US" sz="2800" dirty="0"/>
              <a:t>MSN                                                                </a:t>
            </a:r>
            <a:r>
              <a:rPr lang="en-US" sz="2800" dirty="0" smtClean="0"/>
              <a:t> 3</a:t>
            </a:r>
            <a:endParaRPr lang="en-US" sz="2800" dirty="0"/>
          </a:p>
          <a:p>
            <a:pPr marL="749300" indent="0">
              <a:buNone/>
            </a:pPr>
            <a:r>
              <a:rPr lang="en-US" sz="2800" dirty="0"/>
              <a:t>Doctoral                                                         </a:t>
            </a:r>
            <a:r>
              <a:rPr lang="en-US" sz="2800" dirty="0" smtClean="0"/>
              <a:t> 1</a:t>
            </a:r>
            <a:endParaRPr lang="en-US" sz="2800" dirty="0"/>
          </a:p>
          <a:p>
            <a:pPr marL="749300" indent="0">
              <a:buNone/>
            </a:pPr>
            <a:r>
              <a:rPr lang="en-US" sz="2800" dirty="0"/>
              <a:t>Humanitarian Mission                                 </a:t>
            </a:r>
            <a:r>
              <a:rPr lang="en-US" sz="2800" dirty="0" smtClean="0"/>
              <a:t> 2</a:t>
            </a:r>
            <a:endParaRPr lang="en-US" sz="2800" dirty="0"/>
          </a:p>
          <a:p>
            <a:pPr marL="749300" indent="0">
              <a:buNone/>
            </a:pPr>
            <a:r>
              <a:rPr lang="en-US" sz="2800" dirty="0"/>
              <a:t>NIWI                                                                </a:t>
            </a:r>
            <a:r>
              <a:rPr lang="en-US" sz="2800" u="sng" dirty="0" smtClean="0"/>
              <a:t>2</a:t>
            </a:r>
            <a:endParaRPr lang="en-US" sz="2800" dirty="0"/>
          </a:p>
          <a:p>
            <a:pPr marL="749300" indent="0">
              <a:buNone/>
            </a:pPr>
            <a:r>
              <a:rPr lang="en-US" sz="3000" b="1" dirty="0">
                <a:solidFill>
                  <a:srgbClr val="FF0000"/>
                </a:solidFill>
              </a:rPr>
              <a:t>TOTAL                  </a:t>
            </a:r>
            <a:r>
              <a:rPr lang="en-US" sz="3000" b="1" dirty="0" smtClean="0">
                <a:solidFill>
                  <a:srgbClr val="FF0000"/>
                </a:solidFill>
              </a:rPr>
              <a:t>			</a:t>
            </a:r>
            <a:r>
              <a:rPr lang="en-US" sz="3000" b="1" dirty="0" smtClean="0">
                <a:solidFill>
                  <a:srgbClr val="FF0000"/>
                </a:solidFill>
              </a:rPr>
              <a:t>          18</a:t>
            </a:r>
            <a:endParaRPr lang="en-US" sz="3000" b="1" dirty="0" smtClean="0">
              <a:solidFill>
                <a:srgbClr val="FF0000"/>
              </a:solidFill>
            </a:endParaRPr>
          </a:p>
          <a:p>
            <a:pPr marL="749300" indent="0">
              <a:buNone/>
            </a:pPr>
            <a:r>
              <a:rPr lang="en-US" sz="3000" b="1" dirty="0">
                <a:solidFill>
                  <a:srgbClr val="FF0000"/>
                </a:solidFill>
              </a:rPr>
              <a:t>                                      </a:t>
            </a:r>
            <a:r>
              <a:rPr lang="en-US" sz="2800" dirty="0"/>
              <a:t>   </a:t>
            </a:r>
          </a:p>
          <a:p>
            <a:endParaRPr lang="en-US" altLang="en-US" sz="2600" dirty="0" smtClean="0">
              <a:solidFill>
                <a:schemeClr val="tx1"/>
              </a:solidFill>
            </a:endParaRPr>
          </a:p>
        </p:txBody>
      </p:sp>
    </p:spTree>
    <p:extLst>
      <p:ext uri="{BB962C8B-B14F-4D97-AF65-F5344CB8AC3E}">
        <p14:creationId xmlns:p14="http://schemas.microsoft.com/office/powerpoint/2010/main" val="1186420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SWT/Committee Activities</a:t>
            </a:r>
          </a:p>
        </p:txBody>
      </p:sp>
      <p:sp>
        <p:nvSpPr>
          <p:cNvPr id="37891" name="Content Placeholder 2"/>
          <p:cNvSpPr>
            <a:spLocks noGrp="1"/>
          </p:cNvSpPr>
          <p:nvPr>
            <p:ph idx="1"/>
          </p:nvPr>
        </p:nvSpPr>
        <p:spPr>
          <a:xfrm>
            <a:off x="381000" y="1447800"/>
            <a:ext cx="8610600" cy="5105400"/>
          </a:xfrm>
        </p:spPr>
        <p:txBody>
          <a:bodyPr>
            <a:normAutofit fontScale="92500" lnSpcReduction="10000"/>
          </a:bodyPr>
          <a:lstStyle/>
          <a:p>
            <a:pPr marL="57150" indent="0">
              <a:buNone/>
              <a:defRPr/>
            </a:pPr>
            <a:r>
              <a:rPr lang="en-US" altLang="en-US" sz="2600" b="1" u="sng" dirty="0" smtClean="0">
                <a:solidFill>
                  <a:schemeClr val="tx1"/>
                </a:solidFill>
              </a:rPr>
              <a:t>Leadership Development Committee:</a:t>
            </a:r>
            <a:r>
              <a:rPr lang="en-US" altLang="en-US" sz="2600" b="1" dirty="0" smtClean="0">
                <a:solidFill>
                  <a:schemeClr val="tx1"/>
                </a:solidFill>
              </a:rPr>
              <a:t> </a:t>
            </a:r>
            <a:r>
              <a:rPr lang="en-US" altLang="en-US" sz="2600" dirty="0" smtClean="0"/>
              <a:t>Armi Holcomb</a:t>
            </a:r>
            <a:r>
              <a:rPr lang="en-US" altLang="en-US" sz="2600" dirty="0" smtClean="0">
                <a:solidFill>
                  <a:schemeClr val="tx1"/>
                </a:solidFill>
              </a:rPr>
              <a:t> BSN RN CPAN  </a:t>
            </a:r>
          </a:p>
          <a:p>
            <a:pPr marL="514350" indent="-457200">
              <a:defRPr/>
            </a:pPr>
            <a:r>
              <a:rPr lang="en-US" altLang="en-US" sz="2600" dirty="0" smtClean="0">
                <a:solidFill>
                  <a:schemeClr val="tx1"/>
                </a:solidFill>
              </a:rPr>
              <a:t>Emerging leaders program is uploaded on the ASPAN website with links for mentors and mentees both</a:t>
            </a:r>
          </a:p>
          <a:p>
            <a:pPr marL="104775" indent="0">
              <a:buNone/>
              <a:defRPr/>
            </a:pPr>
            <a:endParaRPr lang="en-US" altLang="en-US" sz="2600" b="1" u="sng" dirty="0"/>
          </a:p>
          <a:p>
            <a:pPr marL="104775" indent="0">
              <a:buNone/>
              <a:defRPr/>
            </a:pPr>
            <a:r>
              <a:rPr lang="en-US" altLang="en-US" sz="2600" b="1" u="sng" dirty="0" smtClean="0">
                <a:solidFill>
                  <a:schemeClr val="tx1"/>
                </a:solidFill>
              </a:rPr>
              <a:t>Publications SWT</a:t>
            </a:r>
            <a:r>
              <a:rPr lang="en-US" altLang="en-US" sz="2600" u="sng" dirty="0" smtClean="0">
                <a:solidFill>
                  <a:schemeClr val="tx1"/>
                </a:solidFill>
              </a:rPr>
              <a:t>:</a:t>
            </a:r>
            <a:r>
              <a:rPr lang="en-US" altLang="en-US" sz="2600" dirty="0" smtClean="0">
                <a:solidFill>
                  <a:schemeClr val="tx1"/>
                </a:solidFill>
              </a:rPr>
              <a:t>  Stephanie </a:t>
            </a:r>
            <a:r>
              <a:rPr lang="en-US" altLang="en-US" sz="2600" dirty="0" err="1" smtClean="0">
                <a:solidFill>
                  <a:schemeClr val="tx1"/>
                </a:solidFill>
              </a:rPr>
              <a:t>Kassulke</a:t>
            </a:r>
            <a:r>
              <a:rPr lang="en-US" altLang="en-US" sz="2600" dirty="0" smtClean="0">
                <a:solidFill>
                  <a:schemeClr val="tx1"/>
                </a:solidFill>
              </a:rPr>
              <a:t> MSN RN CPAN &amp; Susan Norris BSN RN CAPA</a:t>
            </a:r>
          </a:p>
          <a:p>
            <a:pPr marL="447675">
              <a:defRPr/>
            </a:pPr>
            <a:r>
              <a:rPr lang="en-US" altLang="en-US" sz="2600" dirty="0" smtClean="0">
                <a:solidFill>
                  <a:schemeClr val="tx1"/>
                </a:solidFill>
              </a:rPr>
              <a:t>Continued review of publications</a:t>
            </a:r>
          </a:p>
          <a:p>
            <a:pPr marL="447675">
              <a:defRPr/>
            </a:pPr>
            <a:endParaRPr lang="en-US" altLang="en-US" sz="2600" b="1" u="sng" dirty="0" smtClean="0">
              <a:solidFill>
                <a:schemeClr val="tx1"/>
              </a:solidFill>
            </a:endParaRPr>
          </a:p>
          <a:p>
            <a:pPr marL="104775" indent="0">
              <a:buNone/>
              <a:defRPr/>
            </a:pPr>
            <a:r>
              <a:rPr lang="en-US" altLang="en-US" sz="2600" b="1" u="sng" dirty="0" smtClean="0">
                <a:solidFill>
                  <a:schemeClr val="tx1"/>
                </a:solidFill>
              </a:rPr>
              <a:t>Credentials SWT:</a:t>
            </a:r>
            <a:r>
              <a:rPr lang="en-US" altLang="en-US" sz="2600" dirty="0" smtClean="0">
                <a:solidFill>
                  <a:schemeClr val="tx1"/>
                </a:solidFill>
              </a:rPr>
              <a:t> Linda </a:t>
            </a:r>
            <a:r>
              <a:rPr lang="en-US" altLang="en-US" sz="2600" dirty="0" err="1" smtClean="0">
                <a:solidFill>
                  <a:schemeClr val="tx1"/>
                </a:solidFill>
              </a:rPr>
              <a:t>Allyn</a:t>
            </a:r>
            <a:r>
              <a:rPr lang="en-US" altLang="en-US" sz="2600" dirty="0" smtClean="0">
                <a:solidFill>
                  <a:schemeClr val="tx1"/>
                </a:solidFill>
              </a:rPr>
              <a:t> BSN RN CPAN CAPA</a:t>
            </a:r>
          </a:p>
          <a:p>
            <a:pPr marL="447675">
              <a:defRPr/>
            </a:pPr>
            <a:r>
              <a:rPr lang="en-US" altLang="en-US" sz="2600" dirty="0"/>
              <a:t>R</a:t>
            </a:r>
            <a:r>
              <a:rPr lang="en-US" altLang="en-US" sz="2600" dirty="0" smtClean="0">
                <a:solidFill>
                  <a:schemeClr val="tx1"/>
                </a:solidFill>
              </a:rPr>
              <a:t>esponsible for credentialing the Representative Assembly (RA), serve as floor tellers and runners and assist with any voting related assignments to facilitate  the formal and informal sessions of the RA</a:t>
            </a:r>
          </a:p>
        </p:txBody>
      </p:sp>
    </p:spTree>
    <p:extLst>
      <p:ext uri="{BB962C8B-B14F-4D97-AF65-F5344CB8AC3E}">
        <p14:creationId xmlns:p14="http://schemas.microsoft.com/office/powerpoint/2010/main" val="3550173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defRPr/>
            </a:pPr>
            <a:r>
              <a:rPr lang="en-US" dirty="0" smtClean="0">
                <a:solidFill>
                  <a:schemeClr val="tx1"/>
                </a:solidFill>
              </a:rPr>
              <a:t>SWT/Committee Activities</a:t>
            </a:r>
          </a:p>
        </p:txBody>
      </p:sp>
      <p:sp>
        <p:nvSpPr>
          <p:cNvPr id="38915" name="TextBox 2"/>
          <p:cNvSpPr txBox="1">
            <a:spLocks noChangeArrowheads="1"/>
          </p:cNvSpPr>
          <p:nvPr/>
        </p:nvSpPr>
        <p:spPr bwMode="auto">
          <a:xfrm>
            <a:off x="152400" y="762000"/>
            <a:ext cx="8610600" cy="57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Osaka" pitchFamily="-84" charset="-128"/>
              </a:defRPr>
            </a:lvl1pPr>
            <a:lvl2pPr>
              <a:defRPr sz="2400">
                <a:solidFill>
                  <a:schemeClr val="tx1"/>
                </a:solidFill>
                <a:latin typeface="Times New Roman" panose="02020603050405020304" pitchFamily="18" charset="0"/>
                <a:ea typeface="Osaka" pitchFamily="-84" charset="-128"/>
              </a:defRPr>
            </a:lvl2pPr>
            <a:lvl3pPr marL="1143000" indent="-228600">
              <a:defRPr sz="2400">
                <a:solidFill>
                  <a:schemeClr val="tx1"/>
                </a:solidFill>
                <a:latin typeface="Times New Roman" panose="02020603050405020304" pitchFamily="18" charset="0"/>
                <a:ea typeface="Osaka" pitchFamily="-84" charset="-128"/>
              </a:defRPr>
            </a:lvl3pPr>
            <a:lvl4pPr marL="1600200" indent="-228600">
              <a:defRPr sz="2400">
                <a:solidFill>
                  <a:schemeClr val="tx1"/>
                </a:solidFill>
                <a:latin typeface="Times New Roman" panose="02020603050405020304" pitchFamily="18" charset="0"/>
                <a:ea typeface="Osaka" pitchFamily="-84" charset="-128"/>
              </a:defRPr>
            </a:lvl4pPr>
            <a:lvl5pPr marL="2057400" indent="-228600">
              <a:defRPr sz="2400">
                <a:solidFill>
                  <a:schemeClr val="tx1"/>
                </a:solidFill>
                <a:latin typeface="Times New Roman" panose="02020603050405020304" pitchFamily="18" charset="0"/>
                <a:ea typeface="Osaka" pitchFamily="-8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Osaka" pitchFamily="-8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Osaka" pitchFamily="-8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Osaka" pitchFamily="-8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Osaka" pitchFamily="-84" charset="-128"/>
              </a:defRPr>
            </a:lvl9pPr>
          </a:lstStyle>
          <a:p>
            <a:pPr marL="117475">
              <a:spcBef>
                <a:spcPts val="300"/>
              </a:spcBef>
              <a:buSzPct val="110000"/>
              <a:defRPr/>
            </a:pPr>
            <a:r>
              <a:rPr lang="en-US" altLang="en-US" b="1" u="sng" dirty="0" smtClean="0">
                <a:latin typeface="+mn-lt"/>
                <a:ea typeface="+mn-ea"/>
                <a:cs typeface="Osaka" charset="-128"/>
              </a:rPr>
              <a:t>Policy </a:t>
            </a:r>
            <a:r>
              <a:rPr lang="en-US" altLang="en-US" b="1" u="sng" dirty="0">
                <a:latin typeface="+mn-lt"/>
                <a:ea typeface="+mn-ea"/>
                <a:cs typeface="Osaka" charset="-128"/>
              </a:rPr>
              <a:t>&amp; Procedure SWT</a:t>
            </a:r>
            <a:r>
              <a:rPr lang="en-US" altLang="en-US" b="1" dirty="0">
                <a:latin typeface="+mn-lt"/>
                <a:ea typeface="+mn-ea"/>
                <a:cs typeface="Osaka" charset="-128"/>
              </a:rPr>
              <a:t>: </a:t>
            </a:r>
            <a:r>
              <a:rPr lang="en-US" altLang="en-US" dirty="0" smtClean="0">
                <a:latin typeface="+mn-lt"/>
                <a:ea typeface="+mn-ea"/>
                <a:cs typeface="Osaka" charset="-128"/>
              </a:rPr>
              <a:t>Valerie </a:t>
            </a:r>
            <a:r>
              <a:rPr lang="en-US" altLang="en-US" dirty="0" smtClean="0">
                <a:latin typeface="+mn-lt"/>
                <a:ea typeface="+mn-ea"/>
                <a:cs typeface="Osaka" charset="-128"/>
              </a:rPr>
              <a:t>Watkins BSN RN CAPA</a:t>
            </a:r>
          </a:p>
          <a:p>
            <a:pPr marL="117475">
              <a:spcBef>
                <a:spcPts val="300"/>
              </a:spcBef>
              <a:buSzPct val="110000"/>
              <a:defRPr/>
            </a:pPr>
            <a:r>
              <a:rPr lang="en-US" altLang="en-US" dirty="0" smtClean="0">
                <a:latin typeface="+mn-lt"/>
                <a:ea typeface="+mn-ea"/>
                <a:cs typeface="Osaka" charset="-128"/>
              </a:rPr>
              <a:t>47 </a:t>
            </a:r>
            <a:r>
              <a:rPr lang="en-US" altLang="en-US" dirty="0">
                <a:latin typeface="+mn-lt"/>
                <a:ea typeface="+mn-ea"/>
                <a:cs typeface="Osaka" charset="-128"/>
              </a:rPr>
              <a:t>policy updates </a:t>
            </a:r>
            <a:r>
              <a:rPr lang="en-US" altLang="en-US" dirty="0" smtClean="0">
                <a:latin typeface="+mn-lt"/>
                <a:ea typeface="+mn-ea"/>
                <a:cs typeface="Osaka" charset="-128"/>
              </a:rPr>
              <a:t>completed </a:t>
            </a:r>
            <a:r>
              <a:rPr lang="en-US" altLang="en-US" dirty="0">
                <a:latin typeface="+mn-lt"/>
                <a:ea typeface="+mn-ea"/>
                <a:cs typeface="Osaka" charset="-128"/>
              </a:rPr>
              <a:t>following mid year BOD </a:t>
            </a:r>
            <a:r>
              <a:rPr lang="en-US" altLang="en-US" dirty="0" smtClean="0">
                <a:latin typeface="+mn-lt"/>
                <a:ea typeface="+mn-ea"/>
                <a:cs typeface="Osaka" charset="-128"/>
              </a:rPr>
              <a:t>meeting</a:t>
            </a:r>
          </a:p>
          <a:p>
            <a:pPr marL="117475">
              <a:spcBef>
                <a:spcPts val="300"/>
              </a:spcBef>
              <a:buSzPct val="110000"/>
              <a:defRPr/>
            </a:pPr>
            <a:endParaRPr lang="en-US" altLang="en-US" dirty="0">
              <a:latin typeface="+mn-lt"/>
              <a:ea typeface="+mn-ea"/>
              <a:cs typeface="Osaka" charset="-128"/>
            </a:endParaRPr>
          </a:p>
          <a:p>
            <a:pPr marL="117475">
              <a:spcBef>
                <a:spcPts val="300"/>
              </a:spcBef>
              <a:buSzPct val="110000"/>
              <a:defRPr/>
            </a:pPr>
            <a:r>
              <a:rPr lang="en-US" altLang="en-US" b="1" u="sng" dirty="0" smtClean="0">
                <a:latin typeface="+mn-lt"/>
                <a:ea typeface="+mn-ea"/>
                <a:cs typeface="Osaka" charset="-128"/>
              </a:rPr>
              <a:t>Governmental Affairs </a:t>
            </a:r>
            <a:r>
              <a:rPr lang="en-US" altLang="en-US" b="1" u="sng" dirty="0" smtClean="0">
                <a:latin typeface="+mn-lt"/>
                <a:ea typeface="+mn-ea"/>
                <a:cs typeface="Osaka" charset="-128"/>
              </a:rPr>
              <a:t>SWT:</a:t>
            </a:r>
            <a:r>
              <a:rPr lang="en-US" altLang="en-US" b="1" dirty="0" smtClean="0">
                <a:latin typeface="+mn-lt"/>
                <a:ea typeface="+mn-ea"/>
                <a:cs typeface="Osaka" charset="-128"/>
              </a:rPr>
              <a:t> </a:t>
            </a:r>
            <a:r>
              <a:rPr lang="en-US" altLang="en-US" dirty="0" smtClean="0">
                <a:latin typeface="+mn-lt"/>
                <a:ea typeface="+mn-ea"/>
                <a:cs typeface="Osaka" charset="-128"/>
              </a:rPr>
              <a:t>Donna </a:t>
            </a:r>
            <a:r>
              <a:rPr lang="en-US" altLang="en-US" dirty="0" smtClean="0">
                <a:latin typeface="+mn-lt"/>
                <a:ea typeface="+mn-ea"/>
                <a:cs typeface="Osaka" charset="-128"/>
              </a:rPr>
              <a:t>Goyer BS RN CPAN CAPA</a:t>
            </a:r>
          </a:p>
          <a:p>
            <a:pPr marL="342900" lvl="0" indent="-342900">
              <a:buFont typeface="Arial"/>
              <a:buChar char="•"/>
            </a:pPr>
            <a:r>
              <a:rPr lang="en-US" dirty="0">
                <a:latin typeface="+mn-lt"/>
              </a:rPr>
              <a:t>Promoted </a:t>
            </a:r>
            <a:r>
              <a:rPr lang="en-US" dirty="0" smtClean="0">
                <a:latin typeface="+mn-lt"/>
              </a:rPr>
              <a:t>SWT </a:t>
            </a:r>
            <a:r>
              <a:rPr lang="en-US" dirty="0">
                <a:latin typeface="+mn-lt"/>
              </a:rPr>
              <a:t>members to apply for ASPAN Scholarships, particularly Nurse In Washington Internship (NIWI)</a:t>
            </a:r>
          </a:p>
          <a:p>
            <a:pPr marL="342900" lvl="0" indent="-342900">
              <a:buFont typeface="Arial"/>
              <a:buChar char="•"/>
            </a:pPr>
            <a:r>
              <a:rPr lang="en-US" dirty="0">
                <a:latin typeface="+mn-lt"/>
              </a:rPr>
              <a:t>Participate in monthly Nursing Community conference calls </a:t>
            </a:r>
            <a:r>
              <a:rPr lang="en-US" dirty="0" smtClean="0">
                <a:latin typeface="+mn-lt"/>
              </a:rPr>
              <a:t>&amp; disseminate </a:t>
            </a:r>
            <a:r>
              <a:rPr lang="en-US" dirty="0">
                <a:latin typeface="+mn-lt"/>
              </a:rPr>
              <a:t>information appropriately to ASPAN leaders and GA SWT for broader member distribution.</a:t>
            </a:r>
          </a:p>
          <a:p>
            <a:pPr marL="342900" indent="-342900">
              <a:buFont typeface="Arial"/>
              <a:buChar char="•"/>
            </a:pPr>
            <a:r>
              <a:rPr lang="en-US" dirty="0" smtClean="0">
                <a:latin typeface="+mn-lt"/>
              </a:rPr>
              <a:t>Focused attention on any Congressional </a:t>
            </a:r>
            <a:r>
              <a:rPr lang="en-US" dirty="0">
                <a:latin typeface="+mn-lt"/>
              </a:rPr>
              <a:t>activity during the fall </a:t>
            </a:r>
            <a:r>
              <a:rPr lang="en-US" dirty="0" smtClean="0">
                <a:latin typeface="+mn-lt"/>
              </a:rPr>
              <a:t>which was  </a:t>
            </a:r>
            <a:r>
              <a:rPr lang="en-US" dirty="0">
                <a:latin typeface="+mn-lt"/>
              </a:rPr>
              <a:t>minimal in terms of nursing and healthcare, in part due to elections and pending new </a:t>
            </a:r>
            <a:r>
              <a:rPr lang="en-US" dirty="0" smtClean="0">
                <a:latin typeface="+mn-lt"/>
              </a:rPr>
              <a:t>administration</a:t>
            </a:r>
          </a:p>
          <a:p>
            <a:pPr marL="342900" indent="-342900">
              <a:buFont typeface="Arial"/>
              <a:buChar char="•"/>
            </a:pPr>
            <a:r>
              <a:rPr lang="en-US" dirty="0" smtClean="0">
                <a:latin typeface="+mn-lt"/>
              </a:rPr>
              <a:t>ASPAN </a:t>
            </a:r>
            <a:r>
              <a:rPr lang="en-US" dirty="0">
                <a:latin typeface="+mn-lt"/>
              </a:rPr>
              <a:t>pledged $250 for the one time Nursing Community Nurse in Washington Institute (NIWI) scholarship in honor of all the work for nurses </a:t>
            </a:r>
            <a:r>
              <a:rPr lang="en-US" dirty="0" smtClean="0">
                <a:latin typeface="+mn-lt"/>
              </a:rPr>
              <a:t>Representative</a:t>
            </a:r>
            <a:r>
              <a:rPr lang="en-US" dirty="0">
                <a:latin typeface="+mn-lt"/>
              </a:rPr>
              <a:t> Capps and Senator </a:t>
            </a:r>
            <a:r>
              <a:rPr lang="en-US" dirty="0" err="1" smtClean="0">
                <a:latin typeface="+mn-lt"/>
              </a:rPr>
              <a:t>Mikluski</a:t>
            </a:r>
            <a:endParaRPr lang="en-US" altLang="en-US" dirty="0" smtClean="0">
              <a:latin typeface="+mn-lt"/>
            </a:endParaRPr>
          </a:p>
        </p:txBody>
      </p:sp>
    </p:spTree>
    <p:extLst>
      <p:ext uri="{BB962C8B-B14F-4D97-AF65-F5344CB8AC3E}">
        <p14:creationId xmlns:p14="http://schemas.microsoft.com/office/powerpoint/2010/main" val="2642555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Editor Reports: </a:t>
            </a:r>
            <a:r>
              <a:rPr lang="en-US" i="1" dirty="0" smtClean="0">
                <a:solidFill>
                  <a:schemeClr val="tx1"/>
                </a:solidFill>
              </a:rPr>
              <a:t>Breathline</a:t>
            </a:r>
          </a:p>
        </p:txBody>
      </p:sp>
      <p:sp>
        <p:nvSpPr>
          <p:cNvPr id="34819" name="Content Placeholder 2"/>
          <p:cNvSpPr>
            <a:spLocks noGrp="1"/>
          </p:cNvSpPr>
          <p:nvPr>
            <p:ph idx="1"/>
          </p:nvPr>
        </p:nvSpPr>
        <p:spPr>
          <a:xfrm>
            <a:off x="304800" y="1371600"/>
            <a:ext cx="6629400" cy="5181600"/>
          </a:xfrm>
        </p:spPr>
        <p:txBody>
          <a:bodyPr>
            <a:noAutofit/>
          </a:bodyPr>
          <a:lstStyle/>
          <a:p>
            <a:pPr>
              <a:buFont typeface="Arial" pitchFamily="34" charset="0"/>
              <a:buNone/>
            </a:pPr>
            <a:r>
              <a:rPr lang="en-US" altLang="en-US" b="1" i="1" u="sng" dirty="0" smtClean="0">
                <a:solidFill>
                  <a:schemeClr val="tx1"/>
                </a:solidFill>
              </a:rPr>
              <a:t>Breathline</a:t>
            </a:r>
            <a:r>
              <a:rPr lang="en-US" altLang="en-US" b="1" u="sng" dirty="0" smtClean="0">
                <a:solidFill>
                  <a:schemeClr val="tx1"/>
                </a:solidFill>
              </a:rPr>
              <a:t>:</a:t>
            </a:r>
            <a:r>
              <a:rPr lang="en-US" altLang="en-US" dirty="0" smtClean="0">
                <a:solidFill>
                  <a:schemeClr val="tx1"/>
                </a:solidFill>
              </a:rPr>
              <a:t> </a:t>
            </a:r>
            <a:r>
              <a:rPr lang="en-US" altLang="en-US" sz="2800" dirty="0" smtClean="0">
                <a:solidFill>
                  <a:schemeClr val="tx1"/>
                </a:solidFill>
              </a:rPr>
              <a:t>Barbara </a:t>
            </a:r>
            <a:r>
              <a:rPr lang="en-US" altLang="en-US" sz="2800" dirty="0" smtClean="0">
                <a:solidFill>
                  <a:schemeClr val="tx1"/>
                </a:solidFill>
              </a:rPr>
              <a:t>Godden MHS RN CPAN CAPA</a:t>
            </a:r>
          </a:p>
          <a:p>
            <a:pPr>
              <a:spcBef>
                <a:spcPts val="0"/>
              </a:spcBef>
            </a:pPr>
            <a:r>
              <a:rPr lang="en-US" altLang="en-US" sz="2400" dirty="0" smtClean="0">
                <a:solidFill>
                  <a:schemeClr val="tx1"/>
                </a:solidFill>
              </a:rPr>
              <a:t>Continue to offer ASPAN members mission driven content and organizational news</a:t>
            </a:r>
          </a:p>
          <a:p>
            <a:pPr>
              <a:spcBef>
                <a:spcPts val="0"/>
              </a:spcBef>
            </a:pPr>
            <a:r>
              <a:rPr lang="en-US" altLang="en-US" sz="2400" dirty="0" smtClean="0">
                <a:solidFill>
                  <a:schemeClr val="tx1"/>
                </a:solidFill>
              </a:rPr>
              <a:t>Consistent dissemination of perianesthesia safety, clinical practice, education and research/EBP information</a:t>
            </a:r>
          </a:p>
          <a:p>
            <a:pPr>
              <a:spcBef>
                <a:spcPts val="0"/>
              </a:spcBef>
            </a:pPr>
            <a:r>
              <a:rPr lang="en-US" altLang="en-US" sz="2400" dirty="0" smtClean="0">
                <a:solidFill>
                  <a:schemeClr val="tx1"/>
                </a:solidFill>
              </a:rPr>
              <a:t>Shorter articles; additional information on ASPAN SWTs &amp; Liaisons</a:t>
            </a:r>
          </a:p>
          <a:p>
            <a:pPr>
              <a:spcBef>
                <a:spcPts val="0"/>
              </a:spcBef>
            </a:pPr>
            <a:r>
              <a:rPr lang="en-US" altLang="en-US" sz="2400" dirty="0" smtClean="0">
                <a:solidFill>
                  <a:schemeClr val="tx1"/>
                </a:solidFill>
              </a:rPr>
              <a:t>Continue to explore methods to increase readership</a:t>
            </a:r>
          </a:p>
          <a:p>
            <a:pPr>
              <a:spcBef>
                <a:spcPts val="0"/>
              </a:spcBef>
            </a:pPr>
            <a:r>
              <a:rPr lang="en-US" altLang="en-US" sz="2400" dirty="0" smtClean="0">
                <a:solidFill>
                  <a:schemeClr val="tx1"/>
                </a:solidFill>
              </a:rPr>
              <a:t>Continue to seek feedback related to </a:t>
            </a:r>
            <a:r>
              <a:rPr lang="en-US" altLang="en-US" sz="2400" i="1" dirty="0" err="1" smtClean="0">
                <a:solidFill>
                  <a:schemeClr val="tx1"/>
                </a:solidFill>
              </a:rPr>
              <a:t>Breathline</a:t>
            </a:r>
            <a:endParaRPr lang="en-US" altLang="en-US" sz="2400" i="1" dirty="0" smtClean="0">
              <a:solidFill>
                <a:schemeClr val="tx1"/>
              </a:solidFill>
            </a:endParaRPr>
          </a:p>
          <a:p>
            <a:pPr>
              <a:spcBef>
                <a:spcPts val="0"/>
              </a:spcBef>
            </a:pPr>
            <a:r>
              <a:rPr lang="en-US" altLang="en-US" sz="2400" dirty="0" smtClean="0">
                <a:solidFill>
                  <a:schemeClr val="tx1"/>
                </a:solidFill>
              </a:rPr>
              <a:t>Encourage original articles/work with </a:t>
            </a:r>
            <a:r>
              <a:rPr lang="en-US" altLang="en-US" sz="2400" i="1" dirty="0" err="1" smtClean="0">
                <a:solidFill>
                  <a:schemeClr val="tx1"/>
                </a:solidFill>
              </a:rPr>
              <a:t>JoPAN</a:t>
            </a:r>
            <a:r>
              <a:rPr lang="en-US" altLang="en-US" sz="2400" dirty="0" smtClean="0">
                <a:solidFill>
                  <a:schemeClr val="tx1"/>
                </a:solidFill>
              </a:rPr>
              <a:t> Editors</a:t>
            </a:r>
          </a:p>
          <a:p>
            <a:pPr lvl="1"/>
            <a:endParaRPr lang="en-US" altLang="en-US" sz="2400" dirty="0" smtClean="0">
              <a:solidFill>
                <a:schemeClr val="tx1"/>
              </a:solidFill>
            </a:endParaRPr>
          </a:p>
          <a:p>
            <a:endParaRPr lang="en-US" altLang="en-US" sz="2400" dirty="0" smtClean="0">
              <a:solidFill>
                <a:schemeClr val="tx1"/>
              </a:solidFill>
            </a:endParaRPr>
          </a:p>
        </p:txBody>
      </p:sp>
      <p:pic>
        <p:nvPicPr>
          <p:cNvPr id="3" name="Picture 2" descr="Screen Shot 2017-04-16 at 3.21.52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072" y="1226457"/>
            <a:ext cx="2486642" cy="2743200"/>
          </a:xfrm>
          <a:prstGeom prst="rect">
            <a:avLst/>
          </a:prstGeom>
        </p:spPr>
      </p:pic>
    </p:spTree>
    <p:extLst>
      <p:ext uri="{BB962C8B-B14F-4D97-AF65-F5344CB8AC3E}">
        <p14:creationId xmlns:p14="http://schemas.microsoft.com/office/powerpoint/2010/main" val="675709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defRPr/>
            </a:pPr>
            <a:r>
              <a:rPr lang="en-US" dirty="0" smtClean="0">
                <a:solidFill>
                  <a:schemeClr val="tx1"/>
                </a:solidFill>
              </a:rPr>
              <a:t>Editor Reports: </a:t>
            </a:r>
            <a:r>
              <a:rPr lang="en-US" i="1" dirty="0" smtClean="0">
                <a:solidFill>
                  <a:schemeClr val="tx1"/>
                </a:solidFill>
              </a:rPr>
              <a:t>JoPAN</a:t>
            </a:r>
          </a:p>
        </p:txBody>
      </p:sp>
      <p:sp>
        <p:nvSpPr>
          <p:cNvPr id="41987" name="Content Placeholder 2"/>
          <p:cNvSpPr>
            <a:spLocks noGrp="1"/>
          </p:cNvSpPr>
          <p:nvPr>
            <p:ph idx="1"/>
          </p:nvPr>
        </p:nvSpPr>
        <p:spPr>
          <a:xfrm>
            <a:off x="152400" y="914400"/>
            <a:ext cx="7391400" cy="5791200"/>
          </a:xfrm>
        </p:spPr>
        <p:txBody>
          <a:bodyPr>
            <a:normAutofit lnSpcReduction="10000"/>
          </a:bodyPr>
          <a:lstStyle/>
          <a:p>
            <a:pPr>
              <a:spcBef>
                <a:spcPts val="300"/>
              </a:spcBef>
              <a:buFont typeface="Arial" pitchFamily="34" charset="0"/>
              <a:buNone/>
              <a:defRPr/>
            </a:pPr>
            <a:r>
              <a:rPr lang="en-US" altLang="en-US" b="1" dirty="0" smtClean="0">
                <a:solidFill>
                  <a:schemeClr val="tx1"/>
                </a:solidFill>
              </a:rPr>
              <a:t>Journal of </a:t>
            </a:r>
            <a:r>
              <a:rPr lang="en-US" altLang="en-US" b="1" dirty="0" err="1" smtClean="0">
                <a:solidFill>
                  <a:schemeClr val="tx1"/>
                </a:solidFill>
              </a:rPr>
              <a:t>PeriAnesthesia</a:t>
            </a:r>
            <a:r>
              <a:rPr lang="en-US" altLang="en-US" b="1" dirty="0" smtClean="0">
                <a:solidFill>
                  <a:schemeClr val="tx1"/>
                </a:solidFill>
              </a:rPr>
              <a:t> Nursing</a:t>
            </a:r>
            <a:r>
              <a:rPr lang="en-US" altLang="en-US" sz="2800" dirty="0" smtClean="0">
                <a:solidFill>
                  <a:schemeClr val="tx1"/>
                </a:solidFill>
              </a:rPr>
              <a:t>:  </a:t>
            </a:r>
          </a:p>
          <a:p>
            <a:pPr>
              <a:spcBef>
                <a:spcPts val="300"/>
              </a:spcBef>
              <a:buFont typeface="Arial" pitchFamily="34" charset="0"/>
              <a:buNone/>
              <a:defRPr/>
            </a:pPr>
            <a:r>
              <a:rPr lang="en-US" altLang="en-US" sz="2800" dirty="0" smtClean="0">
                <a:solidFill>
                  <a:schemeClr val="tx1"/>
                </a:solidFill>
              </a:rPr>
              <a:t>Vallire Hooper PhD RN CPAN FAAN &amp;</a:t>
            </a:r>
          </a:p>
          <a:p>
            <a:pPr>
              <a:spcBef>
                <a:spcPts val="300"/>
              </a:spcBef>
              <a:buFont typeface="Arial" pitchFamily="34" charset="0"/>
              <a:buNone/>
              <a:defRPr/>
            </a:pPr>
            <a:r>
              <a:rPr lang="en-US" altLang="en-US" sz="2800" dirty="0" smtClean="0">
                <a:solidFill>
                  <a:schemeClr val="tx1"/>
                </a:solidFill>
              </a:rPr>
              <a:t> Jan Odom-</a:t>
            </a:r>
            <a:r>
              <a:rPr lang="en-US" altLang="en-US" sz="2800" dirty="0" err="1" smtClean="0">
                <a:solidFill>
                  <a:schemeClr val="tx1"/>
                </a:solidFill>
              </a:rPr>
              <a:t>Forren</a:t>
            </a:r>
            <a:r>
              <a:rPr lang="en-US" altLang="en-US" sz="2800" dirty="0" smtClean="0">
                <a:solidFill>
                  <a:schemeClr val="tx1"/>
                </a:solidFill>
              </a:rPr>
              <a:t> PhD RN CPAN FAAN </a:t>
            </a:r>
          </a:p>
          <a:p>
            <a:pPr>
              <a:spcBef>
                <a:spcPts val="300"/>
              </a:spcBef>
              <a:defRPr/>
            </a:pPr>
            <a:r>
              <a:rPr lang="en-US" altLang="en-US" sz="2400" dirty="0" smtClean="0">
                <a:solidFill>
                  <a:schemeClr val="tx1"/>
                </a:solidFill>
              </a:rPr>
              <a:t>Impact factor holding steady</a:t>
            </a:r>
          </a:p>
          <a:p>
            <a:pPr>
              <a:spcBef>
                <a:spcPts val="300"/>
              </a:spcBef>
              <a:defRPr/>
            </a:pPr>
            <a:r>
              <a:rPr lang="en-US" sz="2400" dirty="0" smtClean="0"/>
              <a:t>JOPAN </a:t>
            </a:r>
            <a:r>
              <a:rPr lang="en-US" sz="2400" dirty="0"/>
              <a:t>I-Phone and Android app launched mid-</a:t>
            </a:r>
            <a:r>
              <a:rPr lang="en-US" sz="2400" dirty="0" smtClean="0"/>
              <a:t>2016</a:t>
            </a:r>
          </a:p>
          <a:p>
            <a:pPr lvl="1">
              <a:spcBef>
                <a:spcPts val="300"/>
              </a:spcBef>
              <a:defRPr/>
            </a:pPr>
            <a:r>
              <a:rPr lang="en-US" sz="2400" dirty="0" smtClean="0"/>
              <a:t>Full </a:t>
            </a:r>
            <a:r>
              <a:rPr lang="en-US" sz="2400" dirty="0"/>
              <a:t>access now available via all mobile devices.</a:t>
            </a:r>
          </a:p>
          <a:p>
            <a:r>
              <a:rPr lang="en-US" sz="2400" dirty="0"/>
              <a:t>A</a:t>
            </a:r>
            <a:r>
              <a:rPr lang="en-US" sz="2400" dirty="0" smtClean="0"/>
              <a:t> </a:t>
            </a:r>
            <a:r>
              <a:rPr lang="en-US" sz="2400" dirty="0"/>
              <a:t>wide variety of submissions covering all perianesthesia </a:t>
            </a:r>
            <a:r>
              <a:rPr lang="en-US" sz="2400" dirty="0" smtClean="0"/>
              <a:t>areas Manuscripts </a:t>
            </a:r>
            <a:r>
              <a:rPr lang="en-US" sz="2400" dirty="0"/>
              <a:t>received from a wide range of nations. </a:t>
            </a:r>
            <a:endParaRPr lang="en-US" sz="2400" dirty="0" smtClean="0"/>
          </a:p>
          <a:p>
            <a:r>
              <a:rPr lang="en-US" sz="2400" b="1" i="1" dirty="0"/>
              <a:t> </a:t>
            </a:r>
            <a:r>
              <a:rPr lang="en-US" sz="2400" dirty="0" smtClean="0"/>
              <a:t>3 </a:t>
            </a:r>
            <a:r>
              <a:rPr lang="en-US" sz="2400" dirty="0"/>
              <a:t>CE articles published in </a:t>
            </a:r>
            <a:r>
              <a:rPr lang="en-US" sz="2400" dirty="0" smtClean="0"/>
              <a:t>2016, </a:t>
            </a:r>
            <a:r>
              <a:rPr lang="en-US" sz="2400" dirty="0"/>
              <a:t>1 CE article has been published in </a:t>
            </a:r>
            <a:r>
              <a:rPr lang="en-US" sz="2400" dirty="0" smtClean="0"/>
              <a:t>2017</a:t>
            </a:r>
          </a:p>
          <a:p>
            <a:r>
              <a:rPr lang="en-US" sz="2400" dirty="0" smtClean="0"/>
              <a:t> </a:t>
            </a:r>
            <a:r>
              <a:rPr lang="en-US" sz="2400" dirty="0"/>
              <a:t>New </a:t>
            </a:r>
            <a:r>
              <a:rPr lang="en-US" sz="2400" dirty="0" smtClean="0"/>
              <a:t>Research column </a:t>
            </a:r>
            <a:r>
              <a:rPr lang="en-US" sz="2400" dirty="0"/>
              <a:t>runs 3 times per </a:t>
            </a:r>
            <a:r>
              <a:rPr lang="en-US" sz="2400" dirty="0" smtClean="0"/>
              <a:t>year</a:t>
            </a:r>
          </a:p>
          <a:p>
            <a:pPr lvl="1"/>
            <a:r>
              <a:rPr lang="en-US" sz="2400" dirty="0" smtClean="0"/>
              <a:t>Large </a:t>
            </a:r>
            <a:r>
              <a:rPr lang="en-US" sz="2400" dirty="0"/>
              <a:t>majority of manuscripts are research &amp; EBP projects</a:t>
            </a:r>
          </a:p>
          <a:p>
            <a:endParaRPr lang="en-US" sz="2000" dirty="0"/>
          </a:p>
          <a:p>
            <a:endParaRPr lang="en-US" sz="2000" dirty="0">
              <a:solidFill>
                <a:schemeClr val="tx1"/>
              </a:solidFill>
            </a:endParaRPr>
          </a:p>
          <a:p>
            <a:pPr marL="104775" indent="0">
              <a:buFont typeface="Arial" pitchFamily="34" charset="0"/>
              <a:buNone/>
              <a:defRPr/>
            </a:pPr>
            <a:endParaRPr lang="en-US" sz="2000" dirty="0">
              <a:solidFill>
                <a:schemeClr val="tx1"/>
              </a:solidFill>
            </a:endParaRPr>
          </a:p>
        </p:txBody>
      </p:sp>
      <p:pic>
        <p:nvPicPr>
          <p:cNvPr id="3" name="Picture 2" descr="Screen Shot 2017-04-16 at 3.17.3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266212"/>
            <a:ext cx="2057400" cy="2208474"/>
          </a:xfrm>
          <a:prstGeom prst="rect">
            <a:avLst/>
          </a:prstGeom>
        </p:spPr>
      </p:pic>
    </p:spTree>
    <p:extLst>
      <p:ext uri="{BB962C8B-B14F-4D97-AF65-F5344CB8AC3E}">
        <p14:creationId xmlns:p14="http://schemas.microsoft.com/office/powerpoint/2010/main" val="1590682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LIAISONS</a:t>
            </a:r>
            <a:endParaRPr lang="en-US" dirty="0"/>
          </a:p>
        </p:txBody>
      </p:sp>
      <p:sp>
        <p:nvSpPr>
          <p:cNvPr id="3" name="Content Placeholder 2"/>
          <p:cNvSpPr>
            <a:spLocks noGrp="1"/>
          </p:cNvSpPr>
          <p:nvPr>
            <p:ph idx="1"/>
          </p:nvPr>
        </p:nvSpPr>
        <p:spPr/>
        <p:txBody>
          <a:bodyPr>
            <a:normAutofit fontScale="92500" lnSpcReduction="20000"/>
          </a:bodyPr>
          <a:lstStyle/>
          <a:p>
            <a:pPr marL="63500" indent="-63500">
              <a:buNone/>
            </a:pPr>
            <a:r>
              <a:rPr lang="en-US" sz="2800" b="1" u="sng" dirty="0"/>
              <a:t>American Academy of Ambulatory Care Nursing (</a:t>
            </a:r>
            <a:r>
              <a:rPr lang="en-US" sz="2800" b="1" u="sng" dirty="0">
                <a:cs typeface="Times New Roman" panose="02020603050405020304" pitchFamily="18" charset="0"/>
              </a:rPr>
              <a:t>AAACN</a:t>
            </a:r>
            <a:r>
              <a:rPr lang="en-US" sz="2800" b="1" dirty="0" smtClean="0">
                <a:cs typeface="Times New Roman" panose="02020603050405020304" pitchFamily="18" charset="0"/>
              </a:rPr>
              <a:t>) </a:t>
            </a:r>
            <a:r>
              <a:rPr lang="en-US" sz="2800" dirty="0" smtClean="0">
                <a:cs typeface="Times New Roman" panose="02020603050405020304" pitchFamily="18" charset="0"/>
              </a:rPr>
              <a:t>C</a:t>
            </a:r>
            <a:r>
              <a:rPr lang="en-US" sz="2800" dirty="0" smtClean="0"/>
              <a:t>hris </a:t>
            </a:r>
            <a:r>
              <a:rPr lang="en-US" sz="2800" dirty="0"/>
              <a:t>Skinner, MSN, RN, CAPA</a:t>
            </a:r>
            <a:r>
              <a:rPr lang="en-US" sz="2800" b="1" i="1" dirty="0"/>
              <a:t> 	</a:t>
            </a:r>
          </a:p>
          <a:p>
            <a:pPr lvl="1"/>
            <a:r>
              <a:rPr lang="en-US" dirty="0"/>
              <a:t>Representing the interests of ambulatory nursing which includes office practices, surgery centers, clinics, tele-health, military clinics and centers. </a:t>
            </a:r>
            <a:endParaRPr lang="en-US" dirty="0" smtClean="0"/>
          </a:p>
          <a:p>
            <a:pPr lvl="1"/>
            <a:endParaRPr lang="en-US" b="1" dirty="0"/>
          </a:p>
          <a:p>
            <a:pPr marL="0" indent="0">
              <a:buNone/>
            </a:pPr>
            <a:r>
              <a:rPr lang="en-US" sz="2800" b="1" u="sng" dirty="0">
                <a:cs typeface="Times New Roman" panose="02020603050405020304" pitchFamily="18" charset="0"/>
              </a:rPr>
              <a:t>American Association of Critical Care Nurses (</a:t>
            </a:r>
            <a:r>
              <a:rPr lang="en-US" sz="2800" b="1" u="sng" dirty="0" smtClean="0">
                <a:cs typeface="Times New Roman" panose="02020603050405020304" pitchFamily="18" charset="0"/>
              </a:rPr>
              <a:t>AACN)</a:t>
            </a:r>
          </a:p>
          <a:p>
            <a:pPr marL="0" indent="0">
              <a:buNone/>
            </a:pPr>
            <a:r>
              <a:rPr lang="en-US" sz="2800" dirty="0" smtClean="0">
                <a:cs typeface="Times New Roman" panose="02020603050405020304" pitchFamily="18" charset="0"/>
              </a:rPr>
              <a:t>Maureen </a:t>
            </a:r>
            <a:r>
              <a:rPr lang="en-US" sz="2800" dirty="0">
                <a:cs typeface="Times New Roman" panose="02020603050405020304" pitchFamily="18" charset="0"/>
              </a:rPr>
              <a:t>McLaughlin MS RN CPAN CAPA</a:t>
            </a:r>
          </a:p>
          <a:p>
            <a:pPr lvl="1"/>
            <a:r>
              <a:rPr lang="en-US" dirty="0"/>
              <a:t>As the leader in critical care nursing, AACN continually develops and publishes evidenced-based practice alerts </a:t>
            </a:r>
            <a:endParaRPr lang="en-US" dirty="0">
              <a:cs typeface="Times New Roman" panose="02020603050405020304" pitchFamily="18" charset="0"/>
            </a:endParaRPr>
          </a:p>
          <a:p>
            <a:pPr marL="457200" lvl="1" indent="0">
              <a:buNone/>
            </a:pPr>
            <a:r>
              <a:rPr lang="en-US" sz="2000" b="1" dirty="0"/>
              <a:t>	</a:t>
            </a:r>
          </a:p>
          <a:p>
            <a:endParaRPr lang="en-US" dirty="0"/>
          </a:p>
        </p:txBody>
      </p:sp>
    </p:spTree>
    <p:extLst>
      <p:ext uri="{BB962C8B-B14F-4D97-AF65-F5344CB8AC3E}">
        <p14:creationId xmlns:p14="http://schemas.microsoft.com/office/powerpoint/2010/main" val="90764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Marketing </a:t>
            </a:r>
            <a:endParaRPr lang="en-US" dirty="0"/>
          </a:p>
        </p:txBody>
      </p:sp>
      <p:sp>
        <p:nvSpPr>
          <p:cNvPr id="3" name="Content Placeholder 2"/>
          <p:cNvSpPr>
            <a:spLocks noGrp="1"/>
          </p:cNvSpPr>
          <p:nvPr>
            <p:ph idx="1"/>
          </p:nvPr>
        </p:nvSpPr>
        <p:spPr>
          <a:xfrm>
            <a:off x="317500" y="1066800"/>
            <a:ext cx="8839200" cy="5410200"/>
          </a:xfrm>
        </p:spPr>
        <p:txBody>
          <a:bodyPr>
            <a:noAutofit/>
          </a:bodyPr>
          <a:lstStyle/>
          <a:p>
            <a:pPr>
              <a:buNone/>
            </a:pPr>
            <a:r>
              <a:rPr lang="en-US" sz="2800" b="1" u="sng" dirty="0"/>
              <a:t>Annual Communications </a:t>
            </a:r>
            <a:r>
              <a:rPr lang="en-US" sz="2800" b="1" u="sng" dirty="0" smtClean="0"/>
              <a:t>Plan</a:t>
            </a:r>
            <a:r>
              <a:rPr lang="en-US" sz="2800" dirty="0" smtClean="0"/>
              <a:t>: Marketing and Communications Manager - Doug</a:t>
            </a:r>
            <a:r>
              <a:rPr lang="en-US" altLang="en-US" sz="2800" b="1" dirty="0" smtClean="0"/>
              <a:t> Hanisch</a:t>
            </a:r>
            <a:r>
              <a:rPr lang="en-US" altLang="en-US" sz="2800" dirty="0" smtClean="0"/>
              <a:t> </a:t>
            </a:r>
          </a:p>
          <a:p>
            <a:pPr>
              <a:buNone/>
            </a:pPr>
            <a:r>
              <a:rPr lang="en-US" sz="2800" dirty="0" smtClean="0"/>
              <a:t>Seeks </a:t>
            </a:r>
            <a:r>
              <a:rPr lang="en-US" sz="2800" dirty="0"/>
              <a:t>to convert high-level prospects into </a:t>
            </a:r>
            <a:r>
              <a:rPr lang="en-US" sz="2800" dirty="0" smtClean="0"/>
              <a:t>members</a:t>
            </a:r>
          </a:p>
          <a:p>
            <a:pPr marL="571500" lvl="1"/>
            <a:r>
              <a:rPr lang="en-US" sz="2400" dirty="0" smtClean="0"/>
              <a:t>1,033 </a:t>
            </a:r>
            <a:r>
              <a:rPr lang="en-US" sz="2400" dirty="0"/>
              <a:t>potential members were </a:t>
            </a:r>
            <a:r>
              <a:rPr lang="en-US" sz="2400" dirty="0" smtClean="0"/>
              <a:t>identified from a variety of areas</a:t>
            </a:r>
          </a:p>
          <a:p>
            <a:pPr marL="914400" lvl="2"/>
            <a:r>
              <a:rPr lang="en-US" altLang="en-US" dirty="0" smtClean="0"/>
              <a:t>Non-members accessing the CPC network, Web site visits, ASPAN Seminars</a:t>
            </a:r>
          </a:p>
          <a:p>
            <a:pPr marL="914400" lvl="2"/>
            <a:r>
              <a:rPr lang="en-US" dirty="0" smtClean="0"/>
              <a:t>Individual </a:t>
            </a:r>
            <a:r>
              <a:rPr lang="en-US" dirty="0"/>
              <a:t>c</a:t>
            </a:r>
            <a:r>
              <a:rPr lang="en-US" dirty="0" smtClean="0"/>
              <a:t>ommunications sent</a:t>
            </a:r>
          </a:p>
          <a:p>
            <a:pPr lvl="1"/>
            <a:r>
              <a:rPr lang="en-US" sz="2400" dirty="0" smtClean="0"/>
              <a:t>12.4% or </a:t>
            </a:r>
            <a:r>
              <a:rPr lang="en-US" sz="2400" dirty="0"/>
              <a:t>129 </a:t>
            </a:r>
            <a:r>
              <a:rPr lang="en-US" sz="2400" dirty="0" smtClean="0"/>
              <a:t>people became members</a:t>
            </a:r>
          </a:p>
          <a:p>
            <a:pPr marL="0" indent="0">
              <a:spcBef>
                <a:spcPts val="300"/>
              </a:spcBef>
              <a:buNone/>
            </a:pPr>
            <a:r>
              <a:rPr lang="en-US" altLang="en-US" sz="2800" u="sng" dirty="0" smtClean="0"/>
              <a:t>Member Get a </a:t>
            </a:r>
            <a:r>
              <a:rPr lang="en-US" altLang="en-US" sz="2800" u="sng" dirty="0"/>
              <a:t>M</a:t>
            </a:r>
            <a:r>
              <a:rPr lang="en-US" altLang="en-US" sz="2800" u="sng" dirty="0" smtClean="0"/>
              <a:t>ember campaign (MGM)</a:t>
            </a:r>
          </a:p>
          <a:p>
            <a:pPr lvl="1">
              <a:spcBef>
                <a:spcPts val="300"/>
              </a:spcBef>
            </a:pPr>
            <a:r>
              <a:rPr lang="en-US" altLang="en-US" sz="2400" dirty="0" smtClean="0"/>
              <a:t>710 </a:t>
            </a:r>
            <a:r>
              <a:rPr lang="en-US" altLang="en-US" sz="2400" dirty="0"/>
              <a:t>participants, 914 </a:t>
            </a:r>
            <a:r>
              <a:rPr lang="en-US" altLang="en-US" sz="2400" dirty="0" smtClean="0"/>
              <a:t>new/</a:t>
            </a:r>
            <a:r>
              <a:rPr lang="en-US" altLang="en-US" sz="2400" dirty="0" err="1" smtClean="0"/>
              <a:t>ren</a:t>
            </a:r>
            <a:r>
              <a:rPr lang="en-US" altLang="en-US" sz="2400" dirty="0" smtClean="0"/>
              <a:t>-+</a:t>
            </a:r>
            <a:r>
              <a:rPr lang="en-US" altLang="en-US" sz="2400" dirty="0" err="1" smtClean="0"/>
              <a:t>ewing</a:t>
            </a:r>
            <a:r>
              <a:rPr lang="en-US" altLang="en-US" sz="2400" dirty="0" smtClean="0"/>
              <a:t> </a:t>
            </a:r>
            <a:r>
              <a:rPr lang="en-US" altLang="en-US" sz="2400" dirty="0"/>
              <a:t>members</a:t>
            </a:r>
          </a:p>
          <a:p>
            <a:endParaRPr lang="en-US" sz="2600" dirty="0" smtClean="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860166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87"/>
            <a:ext cx="8229600" cy="1143000"/>
          </a:xfrm>
        </p:spPr>
        <p:txBody>
          <a:bodyPr/>
          <a:lstStyle/>
          <a:p>
            <a:r>
              <a:rPr lang="en-US" dirty="0" smtClean="0"/>
              <a:t>Liaisons</a:t>
            </a:r>
            <a:endParaRPr lang="en-US" dirty="0"/>
          </a:p>
        </p:txBody>
      </p:sp>
      <p:sp>
        <p:nvSpPr>
          <p:cNvPr id="3" name="Content Placeholder 2"/>
          <p:cNvSpPr>
            <a:spLocks noGrp="1"/>
          </p:cNvSpPr>
          <p:nvPr>
            <p:ph idx="1"/>
          </p:nvPr>
        </p:nvSpPr>
        <p:spPr>
          <a:xfrm>
            <a:off x="228600" y="990600"/>
            <a:ext cx="8686800" cy="5867400"/>
          </a:xfrm>
        </p:spPr>
        <p:txBody>
          <a:bodyPr>
            <a:normAutofit fontScale="77500" lnSpcReduction="20000"/>
          </a:bodyPr>
          <a:lstStyle/>
          <a:p>
            <a:pPr marL="0" indent="0">
              <a:buNone/>
            </a:pPr>
            <a:r>
              <a:rPr lang="en-US" sz="2800" b="1" u="sng" dirty="0"/>
              <a:t>American Association of Neuroscience Nurses </a:t>
            </a:r>
            <a:r>
              <a:rPr lang="en-US" sz="2800" b="1" u="sng" dirty="0" smtClean="0"/>
              <a:t>(</a:t>
            </a:r>
            <a:r>
              <a:rPr lang="en-US" sz="2800" b="1" u="sng" dirty="0" smtClean="0"/>
              <a:t>AANN)</a:t>
            </a:r>
            <a:r>
              <a:rPr lang="en-US" sz="2800" b="1" dirty="0" smtClean="0"/>
              <a:t> </a:t>
            </a:r>
          </a:p>
          <a:p>
            <a:pPr marL="0" indent="0">
              <a:buNone/>
            </a:pPr>
            <a:r>
              <a:rPr lang="en-US" sz="2800" dirty="0" smtClean="0"/>
              <a:t>Katherine </a:t>
            </a:r>
            <a:r>
              <a:rPr lang="en-US" sz="2800" dirty="0" smtClean="0"/>
              <a:t>Simpson BSN RN CVRN CNRN</a:t>
            </a:r>
          </a:p>
          <a:p>
            <a:pPr lvl="1"/>
            <a:r>
              <a:rPr lang="en-US" dirty="0"/>
              <a:t>The mission </a:t>
            </a:r>
            <a:r>
              <a:rPr lang="en-US" dirty="0" smtClean="0"/>
              <a:t>is </a:t>
            </a:r>
            <a:r>
              <a:rPr lang="en-US" dirty="0"/>
              <a:t>to provide professional support to neuroscience nurses via educational, advocacy and networking activities to achieve optimal patient </a:t>
            </a:r>
            <a:r>
              <a:rPr lang="en-US" dirty="0" smtClean="0"/>
              <a:t>outcomes</a:t>
            </a:r>
          </a:p>
          <a:p>
            <a:pPr lvl="1"/>
            <a:r>
              <a:rPr lang="en-US" dirty="0" smtClean="0"/>
              <a:t>To deliver </a:t>
            </a:r>
            <a:r>
              <a:rPr lang="en-US" dirty="0"/>
              <a:t>a presentation concerning the recovering the neurological postoperative </a:t>
            </a:r>
            <a:r>
              <a:rPr lang="en-US" dirty="0" smtClean="0"/>
              <a:t>patient</a:t>
            </a:r>
          </a:p>
          <a:p>
            <a:pPr marL="457200" lvl="1" indent="0">
              <a:buNone/>
            </a:pPr>
            <a:endParaRPr lang="en-US" dirty="0"/>
          </a:p>
          <a:p>
            <a:pPr marL="0" indent="0">
              <a:buNone/>
            </a:pPr>
            <a:r>
              <a:rPr lang="en-US" sz="2800" b="1" u="sng" dirty="0" smtClean="0"/>
              <a:t>American Association of Nurse Practitioners (AANP</a:t>
            </a:r>
            <a:r>
              <a:rPr lang="en-US" sz="2800" b="1" u="sng" dirty="0" smtClean="0"/>
              <a:t>)</a:t>
            </a:r>
            <a:r>
              <a:rPr lang="en-US" sz="2800" b="1" dirty="0" smtClean="0"/>
              <a:t> </a:t>
            </a:r>
          </a:p>
          <a:p>
            <a:pPr marL="0" indent="0">
              <a:buNone/>
            </a:pPr>
            <a:r>
              <a:rPr lang="en-US" sz="2800" dirty="0" smtClean="0"/>
              <a:t>Theresa </a:t>
            </a:r>
            <a:r>
              <a:rPr lang="en-US" sz="2800" dirty="0" smtClean="0"/>
              <a:t>Kennedy FNP-BC RN CPAN</a:t>
            </a:r>
          </a:p>
          <a:p>
            <a:pPr lvl="1"/>
            <a:r>
              <a:rPr lang="en-US" dirty="0" smtClean="0"/>
              <a:t>Provides </a:t>
            </a:r>
            <a:r>
              <a:rPr lang="en-US" dirty="0"/>
              <a:t>clinical resources, practice briefs and evidence based resources to support their </a:t>
            </a:r>
            <a:r>
              <a:rPr lang="en-US" dirty="0" smtClean="0"/>
              <a:t>practices</a:t>
            </a:r>
          </a:p>
          <a:p>
            <a:pPr lvl="1"/>
            <a:r>
              <a:rPr lang="en-US" dirty="0"/>
              <a:t>T</a:t>
            </a:r>
            <a:r>
              <a:rPr lang="en-US" dirty="0" smtClean="0"/>
              <a:t>here </a:t>
            </a:r>
            <a:r>
              <a:rPr lang="en-US" dirty="0"/>
              <a:t>is not a specialty specifically for perianesthesia nursing in the NP </a:t>
            </a:r>
            <a:r>
              <a:rPr lang="en-US" dirty="0" smtClean="0"/>
              <a:t>role</a:t>
            </a:r>
            <a:r>
              <a:rPr lang="en-US" dirty="0"/>
              <a:t>:</a:t>
            </a:r>
            <a:endParaRPr lang="en-US" dirty="0" smtClean="0"/>
          </a:p>
          <a:p>
            <a:pPr lvl="2"/>
            <a:r>
              <a:rPr lang="en-US" sz="2800" dirty="0" smtClean="0"/>
              <a:t>Education: </a:t>
            </a:r>
            <a:r>
              <a:rPr lang="en-US" sz="2800" dirty="0"/>
              <a:t>Topics range from </a:t>
            </a:r>
            <a:r>
              <a:rPr lang="en-US" sz="2800" dirty="0" smtClean="0"/>
              <a:t>pharmacology</a:t>
            </a:r>
            <a:r>
              <a:rPr lang="en-US" sz="2800" dirty="0"/>
              <a:t>, pain management, </a:t>
            </a:r>
            <a:r>
              <a:rPr lang="en-US" sz="2800" dirty="0" smtClean="0"/>
              <a:t>diabetes </a:t>
            </a:r>
            <a:r>
              <a:rPr lang="en-US" sz="2800" dirty="0"/>
              <a:t>m</a:t>
            </a:r>
            <a:r>
              <a:rPr lang="en-US" sz="2800" dirty="0" smtClean="0"/>
              <a:t>ellitus</a:t>
            </a:r>
            <a:r>
              <a:rPr lang="en-US" sz="2800" dirty="0"/>
              <a:t>, </a:t>
            </a:r>
            <a:r>
              <a:rPr lang="en-US" sz="2800" dirty="0" smtClean="0"/>
              <a:t>respiratory,</a:t>
            </a:r>
          </a:p>
          <a:p>
            <a:pPr lvl="2"/>
            <a:r>
              <a:rPr lang="en-US" sz="2800" dirty="0" smtClean="0"/>
              <a:t>Updated </a:t>
            </a:r>
            <a:r>
              <a:rPr lang="en-US" sz="2800" dirty="0"/>
              <a:t>guidelines in ACS and stroke management. </a:t>
            </a:r>
            <a:endParaRPr lang="en-US" sz="2800" dirty="0" smtClean="0"/>
          </a:p>
          <a:p>
            <a:pPr lvl="2"/>
            <a:r>
              <a:rPr lang="en-US" sz="2800" dirty="0" smtClean="0"/>
              <a:t>provides </a:t>
            </a:r>
            <a:r>
              <a:rPr lang="en-US" sz="2800" dirty="0"/>
              <a:t>accreditation for high quality </a:t>
            </a:r>
            <a:r>
              <a:rPr lang="en-US" sz="2800" dirty="0" smtClean="0"/>
              <a:t>continuing education</a:t>
            </a:r>
          </a:p>
          <a:p>
            <a:endParaRPr lang="en-US" dirty="0"/>
          </a:p>
        </p:txBody>
      </p:sp>
    </p:spTree>
    <p:extLst>
      <p:ext uri="{BB962C8B-B14F-4D97-AF65-F5344CB8AC3E}">
        <p14:creationId xmlns:p14="http://schemas.microsoft.com/office/powerpoint/2010/main" val="722202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Liaisons</a:t>
            </a:r>
            <a:br>
              <a:rPr lang="en-US" dirty="0" smtClean="0"/>
            </a:br>
            <a:endParaRPr lang="en-US" dirty="0"/>
          </a:p>
        </p:txBody>
      </p:sp>
      <p:sp>
        <p:nvSpPr>
          <p:cNvPr id="3" name="Content Placeholder 2"/>
          <p:cNvSpPr>
            <a:spLocks noGrp="1"/>
          </p:cNvSpPr>
          <p:nvPr>
            <p:ph idx="1"/>
          </p:nvPr>
        </p:nvSpPr>
        <p:spPr>
          <a:xfrm>
            <a:off x="228600" y="914400"/>
            <a:ext cx="8763000" cy="4983163"/>
          </a:xfrm>
        </p:spPr>
        <p:txBody>
          <a:bodyPr>
            <a:noAutofit/>
          </a:bodyPr>
          <a:lstStyle/>
          <a:p>
            <a:pPr marL="0" indent="0">
              <a:buNone/>
            </a:pPr>
            <a:r>
              <a:rPr lang="en-US" sz="2600" b="1" u="sng" dirty="0" smtClean="0">
                <a:latin typeface="Times New Roman" panose="02020603050405020304" pitchFamily="18" charset="0"/>
                <a:cs typeface="Times New Roman" panose="02020603050405020304" pitchFamily="18" charset="0"/>
              </a:rPr>
              <a:t>American </a:t>
            </a:r>
            <a:r>
              <a:rPr lang="en-US" sz="2600" b="1" u="sng" dirty="0">
                <a:latin typeface="Times New Roman" panose="02020603050405020304" pitchFamily="18" charset="0"/>
                <a:cs typeface="Times New Roman" panose="02020603050405020304" pitchFamily="18" charset="0"/>
              </a:rPr>
              <a:t>College of Surgeons-John A. Hartford Foundation (ACS-JAHF) Geriatric Program</a:t>
            </a:r>
            <a:r>
              <a:rPr lang="en-US" sz="2600" dirty="0">
                <a:latin typeface="Times New Roman" panose="02020603050405020304" pitchFamily="18" charset="0"/>
                <a:cs typeface="Times New Roman" panose="02020603050405020304" pitchFamily="18" charset="0"/>
              </a:rPr>
              <a:t/>
            </a:r>
            <a:br>
              <a:rPr lang="en-US" sz="26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Vallire Hooper PhD RN CPAN </a:t>
            </a:r>
            <a:r>
              <a:rPr lang="en-US" sz="2400" dirty="0" smtClean="0">
                <a:latin typeface="Times New Roman" panose="02020603050405020304" pitchFamily="18" charset="0"/>
                <a:cs typeface="Times New Roman" panose="02020603050405020304" pitchFamily="18" charset="0"/>
              </a:rPr>
              <a:t>FAAN</a:t>
            </a:r>
          </a:p>
          <a:p>
            <a:pPr marL="803275" lvl="3" indent="-411163"/>
            <a:r>
              <a:rPr lang="en-US" sz="2400" dirty="0"/>
              <a:t>To establish standards and benchmark criteria for geriatric surgical procedures </a:t>
            </a:r>
            <a:endParaRPr lang="en-US" sz="2400" dirty="0" smtClean="0"/>
          </a:p>
          <a:p>
            <a:pPr marL="803275" lvl="3" indent="-411163"/>
            <a:r>
              <a:rPr lang="en-US" sz="2400" dirty="0" smtClean="0"/>
              <a:t>A multidisciplinary </a:t>
            </a:r>
            <a:r>
              <a:rPr lang="en-US" sz="2400" dirty="0"/>
              <a:t>coalition representing the American College of Surgeons (ACS) and 58 diverse stakeholder organizations committed to improving the quality of geriatric surgical care with support from the John A. Hartford Foundation. </a:t>
            </a:r>
            <a:endParaRPr lang="en-US" sz="2400" dirty="0" smtClean="0"/>
          </a:p>
          <a:p>
            <a:pPr marL="803275" lvl="3" indent="-411163"/>
            <a:r>
              <a:rPr lang="en-US" sz="2400" dirty="0"/>
              <a:t>The </a:t>
            </a:r>
            <a:r>
              <a:rPr lang="en-US" sz="2400" dirty="0" smtClean="0"/>
              <a:t>1st </a:t>
            </a:r>
            <a:r>
              <a:rPr lang="en-US" sz="2400" dirty="0"/>
              <a:t>comprehensive set of hospital-level surgical care standards for older adults has been released and published on the </a:t>
            </a:r>
            <a:r>
              <a:rPr lang="en-US" sz="2400" i="1" dirty="0"/>
              <a:t>Annals of Surgery</a:t>
            </a:r>
            <a:r>
              <a:rPr lang="en-US" sz="2400" dirty="0"/>
              <a:t> website  The report, </a:t>
            </a:r>
            <a:r>
              <a:rPr lang="en-US" sz="2400" b="1" i="1" dirty="0"/>
              <a:t>“Hospital Standards to Promote Optimal Surgical Care of the Older Adult,” </a:t>
            </a:r>
            <a:endParaRPr lang="en-US" sz="2400" b="1" i="1" dirty="0">
              <a:cs typeface="Times New Roman" panose="02020603050405020304" pitchFamily="18" charset="0"/>
            </a:endParaRPr>
          </a:p>
          <a:p>
            <a:pPr marL="803275" lvl="3" indent="-411163"/>
            <a:endParaRPr lang="en-US" dirty="0" smtClean="0">
              <a:cs typeface="Times New Roman" panose="02020603050405020304" pitchFamily="18" charset="0"/>
            </a:endParaRPr>
          </a:p>
          <a:p>
            <a:pPr marL="803275" lvl="3" indent="-411163"/>
            <a:endParaRPr lang="en-US" dirty="0" smtClean="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735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
            <a:ext cx="8229600" cy="1020762"/>
          </a:xfrm>
        </p:spPr>
        <p:txBody>
          <a:bodyPr/>
          <a:lstStyle/>
          <a:p>
            <a:r>
              <a:rPr lang="en-US" dirty="0" smtClean="0"/>
              <a:t>Liaisons</a:t>
            </a:r>
            <a:endParaRPr lang="en-US" dirty="0"/>
          </a:p>
        </p:txBody>
      </p:sp>
      <p:sp>
        <p:nvSpPr>
          <p:cNvPr id="3" name="Content Placeholder 2"/>
          <p:cNvSpPr>
            <a:spLocks noGrp="1"/>
          </p:cNvSpPr>
          <p:nvPr>
            <p:ph idx="1"/>
          </p:nvPr>
        </p:nvSpPr>
        <p:spPr>
          <a:xfrm>
            <a:off x="152400" y="914400"/>
            <a:ext cx="8686800" cy="5715000"/>
          </a:xfrm>
        </p:spPr>
        <p:txBody>
          <a:bodyPr>
            <a:normAutofit fontScale="92500"/>
          </a:bodyPr>
          <a:lstStyle/>
          <a:p>
            <a:pPr marL="0" indent="0">
              <a:lnSpc>
                <a:spcPct val="110000"/>
              </a:lnSpc>
              <a:spcBef>
                <a:spcPts val="0"/>
              </a:spcBef>
              <a:buNone/>
            </a:pPr>
            <a:r>
              <a:rPr lang="en-US" sz="2400" b="1" u="sng" dirty="0"/>
              <a:t>American Medical Informatics Association (</a:t>
            </a:r>
            <a:r>
              <a:rPr lang="en-US" sz="2400" b="1" u="sng" dirty="0" smtClean="0"/>
              <a:t>AMIA)</a:t>
            </a:r>
          </a:p>
          <a:p>
            <a:pPr marL="0" indent="0">
              <a:lnSpc>
                <a:spcPct val="110000"/>
              </a:lnSpc>
              <a:spcBef>
                <a:spcPts val="0"/>
              </a:spcBef>
              <a:buNone/>
            </a:pPr>
            <a:r>
              <a:rPr lang="en-US" sz="2400" dirty="0" smtClean="0"/>
              <a:t>Patricia </a:t>
            </a:r>
            <a:r>
              <a:rPr lang="en-US" sz="2400" dirty="0"/>
              <a:t>Legg, MSN,RN, CPAN 	</a:t>
            </a:r>
          </a:p>
          <a:p>
            <a:pPr>
              <a:lnSpc>
                <a:spcPct val="110000"/>
              </a:lnSpc>
              <a:spcBef>
                <a:spcPts val="1200"/>
              </a:spcBef>
            </a:pPr>
            <a:r>
              <a:rPr lang="en-US" sz="2400" dirty="0" smtClean="0"/>
              <a:t>The </a:t>
            </a:r>
            <a:r>
              <a:rPr lang="en-US" sz="2400" dirty="0"/>
              <a:t>center of action for more than 5,000 health care professionals, informatics researchers, and thought-leaders in biomedicine, health care and science. AMIA is an unbiased, authoritative source within the informatics community and the health care industry. </a:t>
            </a:r>
          </a:p>
          <a:p>
            <a:pPr lvl="1">
              <a:lnSpc>
                <a:spcPct val="110000"/>
              </a:lnSpc>
              <a:spcBef>
                <a:spcPts val="1200"/>
              </a:spcBef>
            </a:pPr>
            <a:r>
              <a:rPr lang="en-US" sz="2400" i="1" dirty="0"/>
              <a:t>The future of medicine through </a:t>
            </a:r>
            <a:r>
              <a:rPr lang="en-US" sz="2400" i="1" dirty="0" smtClean="0"/>
              <a:t>technology</a:t>
            </a:r>
          </a:p>
          <a:p>
            <a:pPr marL="0" indent="0">
              <a:lnSpc>
                <a:spcPct val="110000"/>
              </a:lnSpc>
              <a:spcBef>
                <a:spcPts val="0"/>
              </a:spcBef>
              <a:buNone/>
            </a:pPr>
            <a:r>
              <a:rPr lang="en-US" sz="2400" b="1" dirty="0" smtClean="0">
                <a:cs typeface="Times New Roman" panose="02020603050405020304" pitchFamily="18" charset="0"/>
              </a:rPr>
              <a:t>American </a:t>
            </a:r>
            <a:r>
              <a:rPr lang="en-US" sz="2400" b="1" dirty="0">
                <a:cs typeface="Times New Roman" panose="02020603050405020304" pitchFamily="18" charset="0"/>
              </a:rPr>
              <a:t>Organization for Nurse Executives </a:t>
            </a:r>
            <a:r>
              <a:rPr lang="en-US" sz="2400" b="1" dirty="0" smtClean="0">
                <a:cs typeface="Times New Roman" panose="02020603050405020304" pitchFamily="18" charset="0"/>
              </a:rPr>
              <a:t>(AONE)</a:t>
            </a:r>
            <a:endParaRPr lang="en-US" sz="2400" b="1" dirty="0">
              <a:cs typeface="Times New Roman" panose="02020603050405020304" pitchFamily="18" charset="0"/>
            </a:endParaRPr>
          </a:p>
          <a:p>
            <a:pPr marL="0" indent="0">
              <a:lnSpc>
                <a:spcPct val="110000"/>
              </a:lnSpc>
              <a:spcBef>
                <a:spcPts val="0"/>
              </a:spcBef>
              <a:buNone/>
            </a:pPr>
            <a:r>
              <a:rPr lang="en-US" sz="2400" dirty="0" smtClean="0">
                <a:cs typeface="Times New Roman" panose="02020603050405020304" pitchFamily="18" charset="0"/>
              </a:rPr>
              <a:t>Devin </a:t>
            </a:r>
            <a:r>
              <a:rPr lang="en-US" sz="2400" dirty="0">
                <a:cs typeface="Times New Roman" panose="02020603050405020304" pitchFamily="18" charset="0"/>
              </a:rPr>
              <a:t>Carr DNP RN NRA-BC ACNS-BC CPE</a:t>
            </a:r>
          </a:p>
          <a:p>
            <a:pPr>
              <a:lnSpc>
                <a:spcPct val="110000"/>
              </a:lnSpc>
              <a:spcBef>
                <a:spcPts val="1200"/>
              </a:spcBef>
            </a:pPr>
            <a:r>
              <a:rPr lang="en-US" sz="2400" dirty="0"/>
              <a:t>Member of AONE publication committee provided editorial input &amp; content journal </a:t>
            </a:r>
            <a:r>
              <a:rPr lang="en-US" sz="2400" i="1" dirty="0"/>
              <a:t>AONE Voice of Nursing Leadership</a:t>
            </a:r>
            <a:r>
              <a:rPr lang="en-US" sz="2400" dirty="0"/>
              <a:t>. </a:t>
            </a:r>
          </a:p>
          <a:p>
            <a:pPr marL="800100" lvl="1" indent="-342900">
              <a:lnSpc>
                <a:spcPct val="110000"/>
              </a:lnSpc>
              <a:spcBef>
                <a:spcPts val="1200"/>
              </a:spcBef>
            </a:pPr>
            <a:r>
              <a:rPr lang="en-US" sz="2400" dirty="0"/>
              <a:t> Co-authored article about </a:t>
            </a:r>
            <a:r>
              <a:rPr lang="en-US" sz="2400" i="1" dirty="0"/>
              <a:t>Big Data </a:t>
            </a:r>
            <a:r>
              <a:rPr lang="en-US" sz="2400" dirty="0"/>
              <a:t>to drive quality improvement,  and authored article about leader competencies for using big data.</a:t>
            </a:r>
          </a:p>
          <a:p>
            <a:pPr marL="0" indent="0">
              <a:buNone/>
            </a:pPr>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579513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7"/>
            <a:ext cx="8229600" cy="1143000"/>
          </a:xfrm>
        </p:spPr>
        <p:txBody>
          <a:bodyPr/>
          <a:lstStyle/>
          <a:p>
            <a:r>
              <a:rPr lang="en-US" dirty="0" smtClean="0"/>
              <a:t>Liaisons</a:t>
            </a:r>
            <a:endParaRPr lang="en-US" dirty="0"/>
          </a:p>
        </p:txBody>
      </p:sp>
      <p:sp>
        <p:nvSpPr>
          <p:cNvPr id="3" name="Content Placeholder 2"/>
          <p:cNvSpPr>
            <a:spLocks noGrp="1"/>
          </p:cNvSpPr>
          <p:nvPr>
            <p:ph idx="1"/>
          </p:nvPr>
        </p:nvSpPr>
        <p:spPr>
          <a:xfrm>
            <a:off x="228600" y="1066800"/>
            <a:ext cx="8763000" cy="5943600"/>
          </a:xfrm>
        </p:spPr>
        <p:txBody>
          <a:bodyPr>
            <a:normAutofit fontScale="92500" lnSpcReduction="10000"/>
          </a:bodyPr>
          <a:lstStyle/>
          <a:p>
            <a:pPr marL="0" indent="0">
              <a:spcBef>
                <a:spcPts val="0"/>
              </a:spcBef>
              <a:buNone/>
              <a:tabLst>
                <a:tab pos="177800" algn="l"/>
                <a:tab pos="406400" algn="l"/>
              </a:tabLst>
            </a:pPr>
            <a:r>
              <a:rPr lang="en-US" sz="2800" u="sng" dirty="0" smtClean="0">
                <a:cs typeface="Times New Roman" panose="02020603050405020304" pitchFamily="18" charset="0"/>
              </a:rPr>
              <a:t>A</a:t>
            </a:r>
            <a:r>
              <a:rPr lang="en-US" sz="2800" b="1" u="sng" dirty="0" smtClean="0">
                <a:cs typeface="Times New Roman" panose="02020603050405020304" pitchFamily="18" charset="0"/>
              </a:rPr>
              <a:t>merican </a:t>
            </a:r>
            <a:r>
              <a:rPr lang="en-US" sz="2800" b="1" u="sng" dirty="0">
                <a:cs typeface="Times New Roman" panose="02020603050405020304" pitchFamily="18" charset="0"/>
              </a:rPr>
              <a:t>Society for Pain Management Nurses (ASPMN</a:t>
            </a:r>
            <a:r>
              <a:rPr lang="en-US" sz="2800" b="1" u="sng" dirty="0" smtClean="0">
                <a:cs typeface="Times New Roman" panose="02020603050405020304" pitchFamily="18" charset="0"/>
              </a:rPr>
              <a:t>)    </a:t>
            </a:r>
            <a:r>
              <a:rPr lang="en-US" sz="2800" u="sng" dirty="0" smtClean="0">
                <a:cs typeface="Times New Roman" panose="02020603050405020304" pitchFamily="18" charset="0"/>
              </a:rPr>
              <a:t> </a:t>
            </a:r>
            <a:endParaRPr lang="en-US" sz="2800" u="sng" dirty="0" smtClean="0">
              <a:cs typeface="Times New Roman" panose="02020603050405020304" pitchFamily="18" charset="0"/>
            </a:endParaRPr>
          </a:p>
          <a:p>
            <a:pPr marL="0" indent="0">
              <a:spcBef>
                <a:spcPts val="0"/>
              </a:spcBef>
              <a:buNone/>
              <a:tabLst>
                <a:tab pos="177800" algn="l"/>
                <a:tab pos="406400" algn="l"/>
              </a:tabLst>
            </a:pPr>
            <a:r>
              <a:rPr lang="en-US" sz="2800" dirty="0" smtClean="0"/>
              <a:t>Melanie </a:t>
            </a:r>
            <a:r>
              <a:rPr lang="en-US" sz="2800" dirty="0"/>
              <a:t>H. Simpson, PhD, RN-</a:t>
            </a:r>
            <a:r>
              <a:rPr lang="en-US" sz="2800" dirty="0" smtClean="0"/>
              <a:t>BC OCN</a:t>
            </a:r>
            <a:r>
              <a:rPr lang="en-US" sz="2800" dirty="0"/>
              <a:t> </a:t>
            </a:r>
            <a:r>
              <a:rPr lang="en-US" sz="2800" dirty="0" smtClean="0"/>
              <a:t>CHPN CPE </a:t>
            </a:r>
            <a:endParaRPr lang="en-US" sz="2800" dirty="0" smtClean="0">
              <a:cs typeface="Times New Roman" panose="02020603050405020304" pitchFamily="18" charset="0"/>
            </a:endParaRPr>
          </a:p>
          <a:p>
            <a:pPr lvl="1"/>
            <a:r>
              <a:rPr lang="en-US" sz="2600" dirty="0" smtClean="0"/>
              <a:t>New </a:t>
            </a:r>
            <a:r>
              <a:rPr lang="en-US" sz="2600" dirty="0"/>
              <a:t>Position Statement in 2016: </a:t>
            </a:r>
            <a:r>
              <a:rPr lang="en-US" sz="2600" i="1" dirty="0"/>
              <a:t>Prescribing and Administering Opioid Doses Based Solely on Pain Intensity </a:t>
            </a:r>
            <a:r>
              <a:rPr lang="en-US" sz="2600" dirty="0"/>
              <a:t> </a:t>
            </a:r>
            <a:endParaRPr lang="en-US" sz="2600" dirty="0" smtClean="0"/>
          </a:p>
          <a:p>
            <a:pPr lvl="1"/>
            <a:r>
              <a:rPr lang="en-US" sz="2600" i="1" dirty="0" smtClean="0"/>
              <a:t>Pain </a:t>
            </a:r>
            <a:r>
              <a:rPr lang="en-US" sz="2600" i="1" dirty="0"/>
              <a:t>Management Scope and Standards of Practice 2</a:t>
            </a:r>
            <a:r>
              <a:rPr lang="en-US" sz="2600" i="1" baseline="30000" dirty="0"/>
              <a:t>nd</a:t>
            </a:r>
            <a:r>
              <a:rPr lang="en-US" sz="2600" i="1" dirty="0"/>
              <a:t> Ed</a:t>
            </a:r>
            <a:r>
              <a:rPr lang="en-US" sz="2600" dirty="0"/>
              <a:t> was released as a collaborative work by ASPMN and ANA in September 2016.  </a:t>
            </a:r>
            <a:endParaRPr lang="en-US" sz="2600" dirty="0" smtClean="0">
              <a:cs typeface="Times New Roman" panose="02020603050405020304" pitchFamily="18" charset="0"/>
            </a:endParaRPr>
          </a:p>
          <a:p>
            <a:pPr marL="0" indent="0">
              <a:spcBef>
                <a:spcPts val="0"/>
              </a:spcBef>
              <a:buNone/>
            </a:pPr>
            <a:r>
              <a:rPr lang="en-US" sz="2800" b="1" u="sng" dirty="0"/>
              <a:t>Anesthesia Patient Safety Foundation (APSF)</a:t>
            </a:r>
            <a:r>
              <a:rPr lang="en-US" sz="2800" dirty="0"/>
              <a:t/>
            </a:r>
            <a:br>
              <a:rPr lang="en-US" sz="2800" dirty="0"/>
            </a:br>
            <a:r>
              <a:rPr lang="en-US" sz="2800" dirty="0"/>
              <a:t>Armi Holcomb  BSN RN CPAN</a:t>
            </a:r>
          </a:p>
          <a:p>
            <a:pPr lvl="1"/>
            <a:r>
              <a:rPr lang="en-US" sz="2600" dirty="0"/>
              <a:t>The main mission for this sub group of the ASA is to assure that no patient will come to any harm while under anesthesia. APSF does not write standards or policies, the work is through education, education, education</a:t>
            </a:r>
          </a:p>
          <a:p>
            <a:pPr lvl="1"/>
            <a:r>
              <a:rPr lang="en-US" sz="2600" dirty="0"/>
              <a:t>To attend the </a:t>
            </a:r>
            <a:r>
              <a:rPr lang="en-US" sz="2600" dirty="0" err="1"/>
              <a:t>Stoelting</a:t>
            </a:r>
            <a:r>
              <a:rPr lang="en-US" sz="2600" dirty="0"/>
              <a:t> Safety conference “</a:t>
            </a:r>
            <a:r>
              <a:rPr lang="en-US" sz="2600" dirty="0" err="1" smtClean="0"/>
              <a:t>PeriOperative</a:t>
            </a:r>
            <a:r>
              <a:rPr lang="en-US" sz="2600" dirty="0" smtClean="0"/>
              <a:t> </a:t>
            </a:r>
            <a:r>
              <a:rPr lang="en-US" sz="2600" dirty="0"/>
              <a:t>Handoff Achieving Consensus and How to get it Right”</a:t>
            </a:r>
          </a:p>
          <a:p>
            <a:pPr marL="0" indent="0">
              <a:buNone/>
            </a:pPr>
            <a:endParaRPr lang="en-US" dirty="0"/>
          </a:p>
        </p:txBody>
      </p:sp>
    </p:spTree>
    <p:extLst>
      <p:ext uri="{BB962C8B-B14F-4D97-AF65-F5344CB8AC3E}">
        <p14:creationId xmlns:p14="http://schemas.microsoft.com/office/powerpoint/2010/main" val="1235374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600" dirty="0" smtClean="0"/>
              <a:t>Liaisons</a:t>
            </a:r>
            <a:endParaRPr lang="en-US" sz="3600" dirty="0"/>
          </a:p>
        </p:txBody>
      </p:sp>
      <p:sp>
        <p:nvSpPr>
          <p:cNvPr id="3" name="Content Placeholder 2"/>
          <p:cNvSpPr>
            <a:spLocks noGrp="1"/>
          </p:cNvSpPr>
          <p:nvPr>
            <p:ph idx="1"/>
          </p:nvPr>
        </p:nvSpPr>
        <p:spPr>
          <a:xfrm>
            <a:off x="381000" y="685800"/>
            <a:ext cx="8229600" cy="5486400"/>
          </a:xfrm>
        </p:spPr>
        <p:txBody>
          <a:bodyPr>
            <a:noAutofit/>
          </a:bodyPr>
          <a:lstStyle/>
          <a:p>
            <a:pPr marL="0" indent="0">
              <a:buNone/>
            </a:pPr>
            <a:r>
              <a:rPr lang="en-US" sz="2400" b="1" u="sng" dirty="0" smtClean="0"/>
              <a:t>Association </a:t>
            </a:r>
            <a:r>
              <a:rPr lang="en-US" sz="2400" b="1" u="sng" dirty="0"/>
              <a:t>of Women’s Health Obstetric &amp;</a:t>
            </a:r>
            <a:r>
              <a:rPr lang="en-US" sz="2400" b="1" u="sng" dirty="0" smtClean="0"/>
              <a:t> Neonatal Nurses </a:t>
            </a:r>
            <a:r>
              <a:rPr lang="en-US" sz="2400" b="1" u="sng" dirty="0"/>
              <a:t>(AWHONN)</a:t>
            </a:r>
            <a:r>
              <a:rPr lang="en-US" sz="2400" dirty="0"/>
              <a:t/>
            </a:r>
            <a:br>
              <a:rPr lang="en-US" sz="2400" dirty="0"/>
            </a:br>
            <a:r>
              <a:rPr lang="en-US" sz="2400" dirty="0"/>
              <a:t>Nancy Martin BSN RN </a:t>
            </a:r>
            <a:r>
              <a:rPr lang="en-US" sz="2400" dirty="0" smtClean="0"/>
              <a:t>CPAN</a:t>
            </a:r>
          </a:p>
          <a:p>
            <a:pPr marL="63500" lvl="1" indent="0">
              <a:buNone/>
            </a:pPr>
            <a:r>
              <a:rPr lang="en-US" sz="2200" dirty="0"/>
              <a:t>Our mission is to improve and promote the health of women and newborns and to strengthen the nursing profession through the delivery of superior advocacy, research, education and other professional and clinical resources to nurses and other health care </a:t>
            </a:r>
            <a:r>
              <a:rPr lang="en-US" sz="2200" dirty="0" smtClean="0"/>
              <a:t>professionals</a:t>
            </a:r>
          </a:p>
          <a:p>
            <a:pPr lvl="1"/>
            <a:r>
              <a:rPr lang="en-US" sz="2000" dirty="0"/>
              <a:t>F</a:t>
            </a:r>
            <a:r>
              <a:rPr lang="en-US" sz="2000" dirty="0" smtClean="0"/>
              <a:t>ocusing on “</a:t>
            </a:r>
            <a:r>
              <a:rPr lang="en-US" sz="2000" dirty="0"/>
              <a:t>mindfulness has the added benefit of decreasing sensation of chronic and acute pain and possible subsequent physiological distress caused by pain</a:t>
            </a:r>
            <a:r>
              <a:rPr lang="en-US" sz="2000" dirty="0" smtClean="0"/>
              <a:t>” </a:t>
            </a:r>
          </a:p>
          <a:p>
            <a:pPr lvl="1"/>
            <a:r>
              <a:rPr lang="en-US" sz="2000" dirty="0" smtClean="0"/>
              <a:t>The </a:t>
            </a:r>
            <a:r>
              <a:rPr lang="en-US" sz="2000" dirty="0"/>
              <a:t>Nursing for Women’s Health Journal </a:t>
            </a:r>
            <a:r>
              <a:rPr lang="en-US" sz="2000" dirty="0" smtClean="0"/>
              <a:t>has focused articles on Opioid Addiction : </a:t>
            </a:r>
            <a:r>
              <a:rPr lang="en-US" sz="2000" dirty="0"/>
              <a:t>1) Risk for Chronic Opioid Use After </a:t>
            </a:r>
            <a:r>
              <a:rPr lang="en-US" sz="2000" dirty="0" smtClean="0"/>
              <a:t>Surgery</a:t>
            </a:r>
            <a:r>
              <a:rPr lang="en-US" sz="2000" dirty="0"/>
              <a:t> </a:t>
            </a:r>
            <a:r>
              <a:rPr lang="en-US" sz="2000" dirty="0" smtClean="0"/>
              <a:t>noting </a:t>
            </a:r>
            <a:r>
              <a:rPr lang="en-US" sz="2000" dirty="0"/>
              <a:t>t</a:t>
            </a:r>
            <a:r>
              <a:rPr lang="en-US" sz="2000" dirty="0" smtClean="0"/>
              <a:t>here </a:t>
            </a:r>
            <a:r>
              <a:rPr lang="en-US" sz="2000" dirty="0"/>
              <a:t>is an increased risk in the first year after surgery by opioid naïve patients </a:t>
            </a:r>
          </a:p>
          <a:p>
            <a:pPr lvl="1"/>
            <a:r>
              <a:rPr lang="en-US" sz="2000" dirty="0" smtClean="0"/>
              <a:t>Partnering </a:t>
            </a:r>
            <a:r>
              <a:rPr lang="en-US" sz="2000" dirty="0"/>
              <a:t>with Women for Postpartum Pain Management. A</a:t>
            </a:r>
            <a:r>
              <a:rPr lang="en-US" sz="2000" dirty="0" smtClean="0"/>
              <a:t> study of mom’s </a:t>
            </a:r>
            <a:r>
              <a:rPr lang="en-US" sz="2000" dirty="0"/>
              <a:t>keeping/logging </a:t>
            </a:r>
            <a:r>
              <a:rPr lang="en-US" sz="2000" dirty="0" smtClean="0"/>
              <a:t>medication </a:t>
            </a:r>
            <a:r>
              <a:rPr lang="en-US" sz="2000" dirty="0"/>
              <a:t>like ibuprofen at </a:t>
            </a:r>
            <a:r>
              <a:rPr lang="en-US" sz="2000" dirty="0" smtClean="0"/>
              <a:t>bedside </a:t>
            </a:r>
          </a:p>
          <a:p>
            <a:pPr marL="0" indent="0">
              <a:buNone/>
            </a:pPr>
            <a:endParaRPr lang="en-US" altLang="en-US" sz="2000" dirty="0"/>
          </a:p>
          <a:p>
            <a:pPr marL="0" indent="0">
              <a:buNone/>
            </a:pPr>
            <a:endParaRPr lang="en-US" sz="2000" dirty="0" smtClean="0"/>
          </a:p>
          <a:p>
            <a:pPr marL="0" indent="0">
              <a:buNone/>
            </a:pPr>
            <a:r>
              <a:rPr lang="en-US" sz="2000" dirty="0" smtClean="0"/>
              <a:t>  </a:t>
            </a:r>
            <a:r>
              <a:rPr lang="en-US" sz="2000" u="sng" dirty="0">
                <a:hlinkClick r:id="rId2"/>
              </a:rPr>
              <a:t>​</a:t>
            </a:r>
            <a:endParaRPr lang="en-US" sz="2000" dirty="0"/>
          </a:p>
        </p:txBody>
      </p:sp>
    </p:spTree>
    <p:extLst>
      <p:ext uri="{BB962C8B-B14F-4D97-AF65-F5344CB8AC3E}">
        <p14:creationId xmlns:p14="http://schemas.microsoft.com/office/powerpoint/2010/main" val="2036399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LIAISONS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3300" b="1" u="sng" dirty="0"/>
              <a:t>Association for Radiologic and Imaging Nursing (ARIN)</a:t>
            </a:r>
            <a:r>
              <a:rPr lang="en-US" sz="3300" dirty="0"/>
              <a:t/>
            </a:r>
            <a:br>
              <a:rPr lang="en-US" sz="3300" dirty="0"/>
            </a:br>
            <a:r>
              <a:rPr lang="en-US" sz="3300" dirty="0"/>
              <a:t>Karen </a:t>
            </a:r>
            <a:r>
              <a:rPr lang="en-US" sz="3300" dirty="0" err="1"/>
              <a:t>Munkley</a:t>
            </a:r>
            <a:r>
              <a:rPr lang="en-US" sz="3300" dirty="0"/>
              <a:t> BSN MS RN</a:t>
            </a:r>
          </a:p>
          <a:p>
            <a:pPr lvl="1"/>
            <a:r>
              <a:rPr lang="en-US" sz="3300" dirty="0"/>
              <a:t>The organization represents nurses who practice in the diagnostic, neuro/cardiovascular, interventional ultrasonography, computerized tomography, nuclear medicine, magnetic resonance, and radiation oncology</a:t>
            </a:r>
          </a:p>
          <a:p>
            <a:pPr lvl="1"/>
            <a:r>
              <a:rPr lang="en-US" sz="3300" dirty="0"/>
              <a:t>ASPAN BOD Voted (11/16) to support the Association for  Radiological and Imaging Nursing (ARIN) Position Statement on Capnography</a:t>
            </a:r>
          </a:p>
          <a:p>
            <a:endParaRPr lang="en-US" dirty="0"/>
          </a:p>
        </p:txBody>
      </p:sp>
    </p:spTree>
    <p:extLst>
      <p:ext uri="{BB962C8B-B14F-4D97-AF65-F5344CB8AC3E}">
        <p14:creationId xmlns:p14="http://schemas.microsoft.com/office/powerpoint/2010/main" val="3559781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Liaisons </a:t>
            </a:r>
            <a:endParaRPr lang="en-US" dirty="0"/>
          </a:p>
        </p:txBody>
      </p:sp>
      <p:sp>
        <p:nvSpPr>
          <p:cNvPr id="3" name="Content Placeholder 2"/>
          <p:cNvSpPr>
            <a:spLocks noGrp="1"/>
          </p:cNvSpPr>
          <p:nvPr>
            <p:ph idx="1"/>
          </p:nvPr>
        </p:nvSpPr>
        <p:spPr>
          <a:xfrm>
            <a:off x="228600" y="1143000"/>
            <a:ext cx="8001000" cy="5257800"/>
          </a:xfrm>
        </p:spPr>
        <p:txBody>
          <a:bodyPr>
            <a:normAutofit/>
          </a:bodyPr>
          <a:lstStyle/>
          <a:p>
            <a:pPr marL="0" indent="0">
              <a:buNone/>
            </a:pPr>
            <a:r>
              <a:rPr lang="en-US" sz="2800" b="1" u="sng" dirty="0"/>
              <a:t>Council on Surgical and Perioperative </a:t>
            </a:r>
            <a:r>
              <a:rPr lang="en-US" sz="2800" b="1" u="sng" dirty="0" smtClean="0"/>
              <a:t>Safety (</a:t>
            </a:r>
            <a:r>
              <a:rPr lang="en-US" sz="2800" b="1" u="sng" dirty="0"/>
              <a:t>CSPS)</a:t>
            </a:r>
            <a:r>
              <a:rPr lang="en-US" dirty="0"/>
              <a:t/>
            </a:r>
            <a:br>
              <a:rPr lang="en-US" dirty="0"/>
            </a:br>
            <a:r>
              <a:rPr lang="en-US" sz="2400" dirty="0"/>
              <a:t>Dina Krenzischek </a:t>
            </a:r>
            <a:r>
              <a:rPr lang="en-US" sz="2400" dirty="0" smtClean="0"/>
              <a:t>PhD RN CPAN FAAN</a:t>
            </a:r>
            <a:br>
              <a:rPr lang="en-US" sz="2400" dirty="0" smtClean="0"/>
            </a:br>
            <a:r>
              <a:rPr lang="en-US" sz="2400" dirty="0" smtClean="0"/>
              <a:t>Pamela Windle DNP </a:t>
            </a:r>
            <a:r>
              <a:rPr lang="en-US" sz="2400" dirty="0"/>
              <a:t>RN NE-BC CPAN CAPA FAAN</a:t>
            </a:r>
          </a:p>
          <a:p>
            <a:r>
              <a:rPr lang="en-US" sz="2600" b="1" dirty="0"/>
              <a:t>Mission</a:t>
            </a:r>
            <a:r>
              <a:rPr lang="en-US" sz="2600" dirty="0"/>
              <a:t/>
            </a:r>
            <a:br>
              <a:rPr lang="en-US" sz="2600" dirty="0"/>
            </a:br>
            <a:r>
              <a:rPr lang="en-US" sz="2600" dirty="0"/>
              <a:t>The CSPS promotes excellence in patient safety in the surgical and perioperative environment</a:t>
            </a:r>
          </a:p>
          <a:p>
            <a:r>
              <a:rPr lang="en-US" sz="2600" b="1" dirty="0"/>
              <a:t>Vision</a:t>
            </a:r>
            <a:r>
              <a:rPr lang="en-US" sz="2600" dirty="0"/>
              <a:t/>
            </a:r>
            <a:br>
              <a:rPr lang="en-US" sz="2600" dirty="0"/>
            </a:br>
            <a:r>
              <a:rPr lang="en-US" sz="2600" dirty="0"/>
              <a:t>The CSPS envisions a world in which all patients receive the safest surgical care provided by an integrated team of dedicated </a:t>
            </a:r>
            <a:r>
              <a:rPr lang="en-US" sz="2600" dirty="0" smtClean="0"/>
              <a:t>professionals</a:t>
            </a:r>
          </a:p>
          <a:p>
            <a:endParaRPr lang="en-US" sz="2600" dirty="0"/>
          </a:p>
          <a:p>
            <a:pPr marL="0" indent="0">
              <a:buNone/>
            </a:pPr>
            <a:r>
              <a:rPr lang="en-US" i="1" dirty="0" smtClean="0">
                <a:solidFill>
                  <a:srgbClr val="FF0000"/>
                </a:solidFill>
              </a:rPr>
              <a:t>“The Magnificent Seven”</a:t>
            </a:r>
            <a:endParaRPr lang="en-US" i="1" dirty="0">
              <a:solidFill>
                <a:srgbClr val="FF0000"/>
              </a:solidFill>
            </a:endParaRPr>
          </a:p>
        </p:txBody>
      </p:sp>
      <p:pic>
        <p:nvPicPr>
          <p:cNvPr id="4" name="Picture 3" descr="Screen Shot 2017-04-18 at 7.20.50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5105400"/>
            <a:ext cx="3670300" cy="1539158"/>
          </a:xfrm>
          <a:prstGeom prst="rect">
            <a:avLst/>
          </a:prstGeom>
        </p:spPr>
      </p:pic>
    </p:spTree>
    <p:extLst>
      <p:ext uri="{BB962C8B-B14F-4D97-AF65-F5344CB8AC3E}">
        <p14:creationId xmlns:p14="http://schemas.microsoft.com/office/powerpoint/2010/main" val="375318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Liaisons</a:t>
            </a:r>
            <a:r>
              <a:rPr lang="en-US" sz="4000" dirty="0" smtClean="0"/>
              <a:t/>
            </a:r>
            <a:br>
              <a:rPr lang="en-US" sz="4000" dirty="0" smtClean="0"/>
            </a:br>
            <a:endParaRPr lang="en-US" dirty="0"/>
          </a:p>
        </p:txBody>
      </p:sp>
      <p:sp>
        <p:nvSpPr>
          <p:cNvPr id="3" name="Content Placeholder 2"/>
          <p:cNvSpPr>
            <a:spLocks noGrp="1"/>
          </p:cNvSpPr>
          <p:nvPr>
            <p:ph idx="1"/>
          </p:nvPr>
        </p:nvSpPr>
        <p:spPr>
          <a:xfrm>
            <a:off x="304800" y="1066800"/>
            <a:ext cx="8305800" cy="6248400"/>
          </a:xfrm>
        </p:spPr>
        <p:txBody>
          <a:bodyPr>
            <a:noAutofit/>
          </a:bodyPr>
          <a:lstStyle/>
          <a:p>
            <a:pPr marL="0" indent="0">
              <a:buNone/>
            </a:pPr>
            <a:r>
              <a:rPr lang="en-US" sz="2800" b="1" u="sng" dirty="0" smtClean="0">
                <a:cs typeface="Times New Roman" panose="02020603050405020304" pitchFamily="18" charset="0"/>
              </a:rPr>
              <a:t>Enhanced </a:t>
            </a:r>
            <a:r>
              <a:rPr lang="en-US" sz="2800" b="1" u="sng" dirty="0" smtClean="0">
                <a:cs typeface="Times New Roman" panose="02020603050405020304" pitchFamily="18" charset="0"/>
              </a:rPr>
              <a:t>Recovery After Surgery (ERAS</a:t>
            </a:r>
            <a:r>
              <a:rPr lang="en-US" sz="2400" b="1" u="sng" dirty="0" smtClean="0">
                <a:cs typeface="Times New Roman" panose="02020603050405020304" pitchFamily="18" charset="0"/>
              </a:rPr>
              <a:t>) </a:t>
            </a:r>
          </a:p>
          <a:p>
            <a:pPr marL="0" indent="0">
              <a:buNone/>
            </a:pPr>
            <a:r>
              <a:rPr lang="en-US" sz="2400" dirty="0" smtClean="0">
                <a:cs typeface="Times New Roman" panose="02020603050405020304" pitchFamily="18" charset="0"/>
              </a:rPr>
              <a:t>Kim Godfrey BSN RN CPAN </a:t>
            </a:r>
          </a:p>
          <a:p>
            <a:pPr lvl="1">
              <a:defRPr/>
            </a:pPr>
            <a:r>
              <a:rPr lang="en-US" sz="2400" dirty="0" smtClean="0"/>
              <a:t>Starting </a:t>
            </a:r>
            <a:r>
              <a:rPr lang="en-US" sz="2400" dirty="0"/>
              <a:t>in the preoperative setting</a:t>
            </a:r>
            <a:r>
              <a:rPr lang="en-US" sz="2400" dirty="0" smtClean="0"/>
              <a:t>, advise </a:t>
            </a:r>
            <a:r>
              <a:rPr lang="en-US" sz="2400" dirty="0"/>
              <a:t>patients to improve their overall health with nutrition, exercise, smoking cessation, and alcohol cessation</a:t>
            </a:r>
            <a:r>
              <a:rPr lang="en-US" sz="2400" dirty="0" smtClean="0"/>
              <a:t>.</a:t>
            </a:r>
          </a:p>
          <a:p>
            <a:pPr lvl="1">
              <a:defRPr/>
            </a:pPr>
            <a:r>
              <a:rPr lang="en-US" sz="2400" dirty="0" smtClean="0"/>
              <a:t> </a:t>
            </a:r>
            <a:r>
              <a:rPr lang="en-US" sz="2400" dirty="0"/>
              <a:t>Patient education about the surgical process and recovery further brings the patient to the center of their care. </a:t>
            </a:r>
            <a:endParaRPr lang="en-US" sz="2400" dirty="0" smtClean="0"/>
          </a:p>
          <a:p>
            <a:pPr lvl="1">
              <a:buFont typeface="Times" panose="02020603050405020304" pitchFamily="18" charset="0"/>
              <a:buChar char="–"/>
              <a:defRPr/>
            </a:pPr>
            <a:r>
              <a:rPr lang="en-US" sz="2400" dirty="0" smtClean="0"/>
              <a:t>The </a:t>
            </a:r>
            <a:r>
              <a:rPr lang="en-US" sz="2400" dirty="0"/>
              <a:t>Society is in the process of accepting members </a:t>
            </a:r>
            <a:r>
              <a:rPr lang="en-US" sz="2400" dirty="0" smtClean="0"/>
              <a:t>&amp; developing committees, ERAS has  expressed </a:t>
            </a:r>
            <a:r>
              <a:rPr lang="en-US" sz="2400" dirty="0"/>
              <a:t>interest of having ASPAN members on some of their committees.</a:t>
            </a:r>
          </a:p>
          <a:p>
            <a:pPr lvl="1">
              <a:buFont typeface="Times" panose="02020603050405020304" pitchFamily="18" charset="0"/>
              <a:buChar char="–"/>
              <a:defRPr/>
            </a:pPr>
            <a:endParaRPr lang="en-US" altLang="ja-JP" sz="1600" dirty="0" smtClean="0">
              <a:solidFill>
                <a:schemeClr val="tx1"/>
              </a:solidFill>
              <a:latin typeface="Times New Roman" panose="02020603050405020304" pitchFamily="18" charset="0"/>
              <a:cs typeface="Times New Roman" panose="02020603050405020304" pitchFamily="18" charset="0"/>
            </a:endParaRPr>
          </a:p>
          <a:p>
            <a:pPr marL="574675" lvl="1" indent="0">
              <a:buFont typeface="Times" panose="02020603050405020304" pitchFamily="18" charset="0"/>
              <a:buNone/>
              <a:defRPr/>
            </a:pPr>
            <a:endParaRPr lang="en-US" altLang="ja-JP" sz="1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997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dirty="0" smtClean="0"/>
              <a:t>Liaisons</a:t>
            </a:r>
            <a:endParaRPr lang="en-US" dirty="0"/>
          </a:p>
        </p:txBody>
      </p:sp>
      <p:sp>
        <p:nvSpPr>
          <p:cNvPr id="3" name="Content Placeholder 2"/>
          <p:cNvSpPr>
            <a:spLocks noGrp="1"/>
          </p:cNvSpPr>
          <p:nvPr>
            <p:ph idx="1"/>
          </p:nvPr>
        </p:nvSpPr>
        <p:spPr>
          <a:xfrm>
            <a:off x="152400" y="1066800"/>
            <a:ext cx="8686800" cy="5638800"/>
          </a:xfrm>
        </p:spPr>
        <p:txBody>
          <a:bodyPr>
            <a:normAutofit fontScale="25000" lnSpcReduction="20000"/>
          </a:bodyPr>
          <a:lstStyle/>
          <a:p>
            <a:pPr marL="0" indent="0">
              <a:buNone/>
            </a:pPr>
            <a:r>
              <a:rPr lang="en-US" sz="11200" b="1" u="sng" dirty="0" smtClean="0">
                <a:cs typeface="Times New Roman" panose="02020603050405020304" pitchFamily="18" charset="0"/>
              </a:rPr>
              <a:t>International </a:t>
            </a:r>
            <a:r>
              <a:rPr lang="en-US" sz="11200" b="1" u="sng" dirty="0" smtClean="0">
                <a:cs typeface="Times New Roman" panose="02020603050405020304" pitchFamily="18" charset="0"/>
              </a:rPr>
              <a:t>Liaison</a:t>
            </a:r>
            <a:endParaRPr lang="en-US" sz="11200" dirty="0">
              <a:cs typeface="Times New Roman" panose="02020603050405020304" pitchFamily="18" charset="0"/>
            </a:endParaRPr>
          </a:p>
          <a:p>
            <a:pPr marL="0" indent="0">
              <a:buNone/>
            </a:pPr>
            <a:r>
              <a:rPr lang="en-US" sz="11200" dirty="0" smtClean="0">
                <a:cs typeface="Times New Roman" panose="02020603050405020304" pitchFamily="18" charset="0"/>
              </a:rPr>
              <a:t>Armi </a:t>
            </a:r>
            <a:r>
              <a:rPr lang="en-US" sz="11200" dirty="0" smtClean="0">
                <a:cs typeface="Times New Roman" panose="02020603050405020304" pitchFamily="18" charset="0"/>
              </a:rPr>
              <a:t>Holcomb BSN RN CPAN</a:t>
            </a:r>
          </a:p>
          <a:p>
            <a:pPr marL="0" indent="0">
              <a:buNone/>
            </a:pPr>
            <a:r>
              <a:rPr lang="en-US" sz="9600" dirty="0" smtClean="0"/>
              <a:t>The ASPAN representative to </a:t>
            </a:r>
            <a:r>
              <a:rPr lang="en-US" sz="9600" dirty="0" smtClean="0"/>
              <a:t>international meetings &amp; conferences; represents </a:t>
            </a:r>
            <a:r>
              <a:rPr lang="en-US" sz="9600" dirty="0"/>
              <a:t>ASPAN at the International Collaboration of Perianesthesia Nurses </a:t>
            </a:r>
            <a:r>
              <a:rPr lang="en-US" sz="9600" dirty="0" smtClean="0"/>
              <a:t>INC (ICPAN) </a:t>
            </a:r>
            <a:r>
              <a:rPr lang="en-US" sz="9600" dirty="0"/>
              <a:t>as </a:t>
            </a:r>
            <a:r>
              <a:rPr lang="en-US" sz="9600" dirty="0" smtClean="0"/>
              <a:t>one of the members of the </a:t>
            </a:r>
            <a:r>
              <a:rPr lang="en-US" sz="9600" dirty="0"/>
              <a:t>Global Advisory Council </a:t>
            </a:r>
            <a:r>
              <a:rPr lang="en-US" sz="9600" dirty="0" smtClean="0"/>
              <a:t>(GAC) </a:t>
            </a:r>
            <a:endParaRPr lang="en-US" sz="9600" dirty="0"/>
          </a:p>
          <a:p>
            <a:r>
              <a:rPr lang="en-US" sz="9600" dirty="0" smtClean="0"/>
              <a:t>Attended</a:t>
            </a:r>
            <a:r>
              <a:rPr lang="en-US" sz="9600" dirty="0" smtClean="0"/>
              <a:t>:</a:t>
            </a:r>
          </a:p>
          <a:p>
            <a:pPr lvl="1"/>
            <a:r>
              <a:rPr lang="en-US" sz="9600" dirty="0" smtClean="0"/>
              <a:t>IARNA </a:t>
            </a:r>
            <a:r>
              <a:rPr lang="en-US" sz="9600" dirty="0"/>
              <a:t>( Ireland ) annual conference held in Mullingar, Ireland. </a:t>
            </a:r>
            <a:endParaRPr lang="en-US" sz="9600" dirty="0" smtClean="0"/>
          </a:p>
          <a:p>
            <a:pPr lvl="2"/>
            <a:r>
              <a:rPr lang="en-US" sz="9600" dirty="0" smtClean="0"/>
              <a:t>Judge </a:t>
            </a:r>
            <a:r>
              <a:rPr lang="en-US" sz="9600" dirty="0"/>
              <a:t>for their Research abstracts/poster </a:t>
            </a:r>
            <a:endParaRPr lang="en-US" sz="9600" dirty="0" smtClean="0"/>
          </a:p>
          <a:p>
            <a:pPr lvl="1"/>
            <a:r>
              <a:rPr lang="en-US" sz="9600" dirty="0" err="1" smtClean="0"/>
              <a:t>NAPANc</a:t>
            </a:r>
            <a:r>
              <a:rPr lang="en-US" sz="9600" dirty="0" smtClean="0"/>
              <a:t> </a:t>
            </a:r>
            <a:r>
              <a:rPr lang="en-US" sz="9600" dirty="0"/>
              <a:t>( Canada ) conference in Toronto, Canada</a:t>
            </a:r>
            <a:r>
              <a:rPr lang="en-US" sz="9600" dirty="0" smtClean="0"/>
              <a:t>.</a:t>
            </a:r>
          </a:p>
          <a:p>
            <a:pPr lvl="1"/>
            <a:r>
              <a:rPr lang="en-US" sz="9600" dirty="0" smtClean="0"/>
              <a:t>ICPAN </a:t>
            </a:r>
            <a:r>
              <a:rPr lang="en-US" sz="9600" dirty="0"/>
              <a:t>INC is working with the Australian perianesthesia nurses to hold the 4th International conference in Sydney Australia Nov 1-4, 2017</a:t>
            </a:r>
          </a:p>
          <a:p>
            <a:pPr marL="0" indent="0">
              <a:buNone/>
            </a:pPr>
            <a:endParaRPr lang="en-US" sz="3600" dirty="0" smtClean="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
            </a:r>
            <a:br>
              <a:rPr lang="en-US" sz="3800" dirty="0">
                <a:latin typeface="Times New Roman" panose="02020603050405020304" pitchFamily="18" charset="0"/>
                <a:cs typeface="Times New Roman" panose="02020603050405020304" pitchFamily="18" charset="0"/>
              </a:rPr>
            </a:br>
            <a:endParaRPr lang="en-US" dirty="0"/>
          </a:p>
        </p:txBody>
      </p:sp>
      <p:pic>
        <p:nvPicPr>
          <p:cNvPr id="4" name="Picture 3" descr="United-Glob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5409394"/>
            <a:ext cx="1291880" cy="1294728"/>
          </a:xfrm>
          <a:prstGeom prst="rect">
            <a:avLst/>
          </a:prstGeom>
        </p:spPr>
      </p:pic>
    </p:spTree>
    <p:extLst>
      <p:ext uri="{BB962C8B-B14F-4D97-AF65-F5344CB8AC3E}">
        <p14:creationId xmlns:p14="http://schemas.microsoft.com/office/powerpoint/2010/main" val="1496995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Liaisons</a:t>
            </a:r>
            <a:endParaRPr lang="en-US" dirty="0"/>
          </a:p>
        </p:txBody>
      </p:sp>
      <p:sp>
        <p:nvSpPr>
          <p:cNvPr id="3" name="Content Placeholder 2"/>
          <p:cNvSpPr>
            <a:spLocks noGrp="1"/>
          </p:cNvSpPr>
          <p:nvPr>
            <p:ph idx="1"/>
          </p:nvPr>
        </p:nvSpPr>
        <p:spPr>
          <a:xfrm>
            <a:off x="304800" y="1219200"/>
            <a:ext cx="8458200" cy="4876800"/>
          </a:xfrm>
        </p:spPr>
        <p:txBody>
          <a:bodyPr>
            <a:noAutofit/>
          </a:bodyPr>
          <a:lstStyle/>
          <a:p>
            <a:pPr marL="0" indent="0">
              <a:spcBef>
                <a:spcPts val="0"/>
              </a:spcBef>
              <a:buNone/>
            </a:pPr>
            <a:r>
              <a:rPr lang="en-US" sz="2400" b="1" u="sng" dirty="0">
                <a:cs typeface="Times New Roman" panose="02020603050405020304" pitchFamily="18" charset="0"/>
              </a:rPr>
              <a:t>Malignant Hyperthermia Association of the </a:t>
            </a:r>
            <a:r>
              <a:rPr lang="en-US" sz="2400" b="1" u="sng" dirty="0" smtClean="0">
                <a:cs typeface="Times New Roman" panose="02020603050405020304" pitchFamily="18" charset="0"/>
              </a:rPr>
              <a:t>US </a:t>
            </a:r>
            <a:r>
              <a:rPr lang="en-US" sz="2400" b="1" u="sng" dirty="0">
                <a:cs typeface="Times New Roman" panose="02020603050405020304" pitchFamily="18" charset="0"/>
              </a:rPr>
              <a:t>(</a:t>
            </a:r>
            <a:r>
              <a:rPr lang="en-US" sz="2400" b="1" u="sng" dirty="0" smtClean="0">
                <a:cs typeface="Times New Roman" panose="02020603050405020304" pitchFamily="18" charset="0"/>
              </a:rPr>
              <a:t>MHAUS)</a:t>
            </a:r>
            <a:endParaRPr lang="en-US" sz="2400" u="sng" dirty="0">
              <a:cs typeface="Times New Roman" panose="02020603050405020304" pitchFamily="18" charset="0"/>
            </a:endParaRPr>
          </a:p>
          <a:p>
            <a:pPr marL="0" indent="0">
              <a:spcBef>
                <a:spcPts val="0"/>
              </a:spcBef>
              <a:buNone/>
            </a:pPr>
            <a:r>
              <a:rPr lang="en-US" sz="2400" dirty="0" smtClean="0">
                <a:cs typeface="Times New Roman" panose="02020603050405020304" pitchFamily="18" charset="0"/>
              </a:rPr>
              <a:t>Terri </a:t>
            </a:r>
            <a:r>
              <a:rPr lang="en-US" sz="2400" dirty="0">
                <a:cs typeface="Times New Roman" panose="02020603050405020304" pitchFamily="18" charset="0"/>
              </a:rPr>
              <a:t>Passig BSN RN CCRN CPAN CAPA</a:t>
            </a:r>
          </a:p>
          <a:p>
            <a:pPr>
              <a:spcBef>
                <a:spcPts val="0"/>
              </a:spcBef>
            </a:pPr>
            <a:r>
              <a:rPr lang="en-US" sz="2400" dirty="0"/>
              <a:t>Continue to move forward with research and have a very active website. </a:t>
            </a:r>
          </a:p>
          <a:p>
            <a:pPr>
              <a:spcBef>
                <a:spcPts val="0"/>
              </a:spcBef>
            </a:pPr>
            <a:r>
              <a:rPr lang="en-US" sz="2400" dirty="0"/>
              <a:t>As of 2/2017, 60 ASPAN members have partnered with MHAUS greatly reduced membership fee of $20 per year. </a:t>
            </a:r>
          </a:p>
          <a:p>
            <a:pPr marL="0" indent="0">
              <a:spcBef>
                <a:spcPts val="0"/>
              </a:spcBef>
              <a:buNone/>
            </a:pPr>
            <a:endParaRPr lang="en-US" sz="2400" b="1" dirty="0" smtClean="0">
              <a:cs typeface="Times New Roman" panose="02020603050405020304" pitchFamily="18" charset="0"/>
            </a:endParaRPr>
          </a:p>
          <a:p>
            <a:pPr marL="0" indent="0">
              <a:spcBef>
                <a:spcPts val="0"/>
              </a:spcBef>
              <a:buNone/>
            </a:pPr>
            <a:r>
              <a:rPr lang="en-US" sz="2400" b="1" u="sng" dirty="0" smtClean="0">
                <a:cs typeface="Times New Roman" panose="02020603050405020304" pitchFamily="18" charset="0"/>
              </a:rPr>
              <a:t>Military Liaison</a:t>
            </a:r>
          </a:p>
          <a:p>
            <a:pPr marL="0" indent="0">
              <a:spcBef>
                <a:spcPts val="0"/>
              </a:spcBef>
              <a:buNone/>
            </a:pPr>
            <a:r>
              <a:rPr lang="en-US" sz="2400" dirty="0" smtClean="0">
                <a:cs typeface="Times New Roman" panose="02020603050405020304" pitchFamily="18" charset="0"/>
              </a:rPr>
              <a:t>Deb </a:t>
            </a:r>
            <a:r>
              <a:rPr lang="en-US" sz="2400" dirty="0" smtClean="0">
                <a:cs typeface="Times New Roman" panose="02020603050405020304" pitchFamily="18" charset="0"/>
              </a:rPr>
              <a:t>Bickford BSN RN CPAN</a:t>
            </a:r>
            <a:endParaRPr lang="en-US" sz="2400" dirty="0">
              <a:cs typeface="Times New Roman" panose="02020603050405020304" pitchFamily="18" charset="0"/>
            </a:endParaRPr>
          </a:p>
          <a:p>
            <a:pPr>
              <a:spcBef>
                <a:spcPts val="0"/>
              </a:spcBef>
            </a:pPr>
            <a:r>
              <a:rPr lang="en-US" sz="2400" dirty="0"/>
              <a:t>Identify the unique needs of our Military personal </a:t>
            </a:r>
          </a:p>
          <a:p>
            <a:pPr>
              <a:spcBef>
                <a:spcPts val="0"/>
              </a:spcBef>
            </a:pPr>
            <a:r>
              <a:rPr lang="en-US" sz="2400" dirty="0">
                <a:cs typeface="Times New Roman" panose="02020603050405020304" pitchFamily="18" charset="0"/>
              </a:rPr>
              <a:t>National Conference Military/International Reception is scheduled for Tuesday May 2, 2017 from 6:00 to 7:00 PM.  </a:t>
            </a:r>
          </a:p>
          <a:p>
            <a:pPr lvl="1">
              <a:spcBef>
                <a:spcPts val="0"/>
              </a:spcBef>
            </a:pPr>
            <a:r>
              <a:rPr lang="en-US" sz="2400" dirty="0" smtClean="0"/>
              <a:t>All </a:t>
            </a:r>
            <a:r>
              <a:rPr lang="en-US" sz="2400" dirty="0"/>
              <a:t>active, reserve and now retired military attendees of the 2017 National Conference </a:t>
            </a:r>
            <a:endParaRPr lang="en-US" sz="2400" dirty="0">
              <a:cs typeface="Times New Roman" panose="02020603050405020304" pitchFamily="18" charset="0"/>
            </a:endParaRPr>
          </a:p>
          <a:p>
            <a:endParaRPr lang="en-US" sz="2400" dirty="0"/>
          </a:p>
        </p:txBody>
      </p:sp>
    </p:spTree>
    <p:extLst>
      <p:ext uri="{BB962C8B-B14F-4D97-AF65-F5344CB8AC3E}">
        <p14:creationId xmlns:p14="http://schemas.microsoft.com/office/powerpoint/2010/main" val="28566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and Communications</a:t>
            </a:r>
            <a:endParaRPr lang="en-US" dirty="0"/>
          </a:p>
        </p:txBody>
      </p:sp>
      <p:sp>
        <p:nvSpPr>
          <p:cNvPr id="3" name="Content Placeholder 2"/>
          <p:cNvSpPr>
            <a:spLocks noGrp="1"/>
          </p:cNvSpPr>
          <p:nvPr>
            <p:ph idx="1"/>
          </p:nvPr>
        </p:nvSpPr>
        <p:spPr>
          <a:xfrm>
            <a:off x="457200" y="1600200"/>
            <a:ext cx="5638800" cy="4525963"/>
          </a:xfrm>
        </p:spPr>
        <p:txBody>
          <a:bodyPr/>
          <a:lstStyle/>
          <a:p>
            <a:pPr>
              <a:spcBef>
                <a:spcPts val="300"/>
              </a:spcBef>
              <a:buNone/>
            </a:pPr>
            <a:r>
              <a:rPr lang="en-US" altLang="en-US" sz="2800" b="1" u="sng" dirty="0"/>
              <a:t>ASPAN is on Social Media</a:t>
            </a:r>
          </a:p>
          <a:p>
            <a:pPr lvl="1">
              <a:spcBef>
                <a:spcPts val="300"/>
              </a:spcBef>
            </a:pPr>
            <a:r>
              <a:rPr lang="en-US" altLang="en-US" sz="2200" dirty="0"/>
              <a:t>The amount of interest on Facebook, </a:t>
            </a:r>
            <a:r>
              <a:rPr lang="en-US" altLang="en-US" sz="2200" dirty="0" err="1"/>
              <a:t>Linkedin</a:t>
            </a:r>
            <a:r>
              <a:rPr lang="en-US" altLang="en-US" sz="2200" dirty="0"/>
              <a:t>, Twitter  has tripled in numbers</a:t>
            </a:r>
          </a:p>
          <a:p>
            <a:pPr lvl="1">
              <a:spcBef>
                <a:spcPts val="300"/>
              </a:spcBef>
            </a:pPr>
            <a:r>
              <a:rPr lang="en-US" altLang="en-US" sz="2200" dirty="0"/>
              <a:t>ASPAN has quadrupled our message </a:t>
            </a:r>
            <a:r>
              <a:rPr lang="en-US" altLang="en-US" sz="2200" dirty="0" smtClean="0"/>
              <a:t>volume </a:t>
            </a:r>
            <a:r>
              <a:rPr lang="en-US" altLang="en-US" sz="2200" dirty="0"/>
              <a:t>on each platform  </a:t>
            </a:r>
            <a:endParaRPr lang="en-US" altLang="en-US" sz="2200" dirty="0" smtClean="0"/>
          </a:p>
          <a:p>
            <a:pPr lvl="1">
              <a:spcBef>
                <a:spcPts val="300"/>
              </a:spcBef>
            </a:pPr>
            <a:endParaRPr lang="en-US" altLang="en-US" sz="2200" dirty="0"/>
          </a:p>
          <a:p>
            <a:pPr marL="0" indent="0">
              <a:spcBef>
                <a:spcPts val="300"/>
              </a:spcBef>
              <a:buNone/>
            </a:pPr>
            <a:r>
              <a:rPr lang="en-US" altLang="en-US" sz="2800" b="1" u="sng" dirty="0" smtClean="0"/>
              <a:t>ASPAN Conference App</a:t>
            </a:r>
            <a:endParaRPr lang="en-US" altLang="en-US" sz="2800" b="1" u="sng" dirty="0"/>
          </a:p>
        </p:txBody>
      </p:sp>
      <p:pic>
        <p:nvPicPr>
          <p:cNvPr id="4" name="Picture 3" descr="social-media-icons.png"/>
          <p:cNvPicPr>
            <a:picLocks noChangeAspect="1"/>
          </p:cNvPicPr>
          <p:nvPr/>
        </p:nvPicPr>
        <p:blipFill>
          <a:blip r:embed="rId2" cstate="print"/>
          <a:stretch>
            <a:fillRect/>
          </a:stretch>
        </p:blipFill>
        <p:spPr>
          <a:xfrm>
            <a:off x="6705600" y="1676400"/>
            <a:ext cx="2209800" cy="2438400"/>
          </a:xfrm>
          <a:prstGeom prst="rect">
            <a:avLst/>
          </a:prstGeom>
        </p:spPr>
      </p:pic>
      <p:pic>
        <p:nvPicPr>
          <p:cNvPr id="5" name="Picture 4" descr="IMG_05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343400"/>
            <a:ext cx="2164011" cy="2298700"/>
          </a:xfrm>
          <a:prstGeom prst="rect">
            <a:avLst/>
          </a:prstGeom>
        </p:spPr>
      </p:pic>
    </p:spTree>
    <p:extLst>
      <p:ext uri="{BB962C8B-B14F-4D97-AF65-F5344CB8AC3E}">
        <p14:creationId xmlns:p14="http://schemas.microsoft.com/office/powerpoint/2010/main" val="1802844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81"/>
            <a:ext cx="8229600" cy="885819"/>
          </a:xfrm>
        </p:spPr>
        <p:txBody>
          <a:bodyPr/>
          <a:lstStyle/>
          <a:p>
            <a:r>
              <a:rPr lang="en-US" dirty="0" smtClean="0"/>
              <a:t>Liaisons</a:t>
            </a:r>
            <a:endParaRPr lang="en-US" dirty="0"/>
          </a:p>
        </p:txBody>
      </p:sp>
      <p:sp>
        <p:nvSpPr>
          <p:cNvPr id="3" name="Rectangle 2"/>
          <p:cNvSpPr/>
          <p:nvPr/>
        </p:nvSpPr>
        <p:spPr>
          <a:xfrm>
            <a:off x="304800" y="1066800"/>
            <a:ext cx="8382000" cy="5386090"/>
          </a:xfrm>
          <a:prstGeom prst="rect">
            <a:avLst/>
          </a:prstGeom>
        </p:spPr>
        <p:txBody>
          <a:bodyPr wrap="square">
            <a:spAutoFit/>
          </a:bodyPr>
          <a:lstStyle/>
          <a:p>
            <a:r>
              <a:rPr lang="en-US" sz="2800" b="1" dirty="0" smtClean="0"/>
              <a:t>The Nursing Community </a:t>
            </a:r>
            <a:r>
              <a:rPr lang="en-US" sz="2800" b="1" dirty="0" smtClean="0"/>
              <a:t>Forum</a:t>
            </a:r>
          </a:p>
          <a:p>
            <a:r>
              <a:rPr lang="en-US" sz="2800" dirty="0" smtClean="0"/>
              <a:t>Donna </a:t>
            </a:r>
            <a:r>
              <a:rPr lang="en-US" sz="2800" dirty="0" smtClean="0"/>
              <a:t>Goyer BS RN CPAN </a:t>
            </a:r>
            <a:r>
              <a:rPr lang="en-US" sz="2800" dirty="0" smtClean="0"/>
              <a:t>CAPA</a:t>
            </a:r>
            <a:endParaRPr lang="en-US" sz="2800" dirty="0" smtClean="0"/>
          </a:p>
          <a:p>
            <a:pPr marL="342900" indent="-342900">
              <a:buFont typeface="Arial"/>
              <a:buChar char="•"/>
            </a:pPr>
            <a:r>
              <a:rPr lang="en-US" sz="2400" dirty="0"/>
              <a:t>P</a:t>
            </a:r>
            <a:r>
              <a:rPr lang="en-US" sz="2400" dirty="0" smtClean="0"/>
              <a:t>rovided </a:t>
            </a:r>
            <a:r>
              <a:rPr lang="en-US" sz="2400" dirty="0"/>
              <a:t>information for supporting the Title VIII Nursing Workforce Reauthorization </a:t>
            </a:r>
            <a:r>
              <a:rPr lang="en-US" sz="2400" dirty="0" smtClean="0"/>
              <a:t>Act</a:t>
            </a:r>
          </a:p>
          <a:p>
            <a:pPr marL="285750" indent="-285750">
              <a:buFont typeface="Arial"/>
              <a:buChar char="•"/>
            </a:pPr>
            <a:r>
              <a:rPr lang="en-US" sz="2400" dirty="0"/>
              <a:t>S</a:t>
            </a:r>
            <a:r>
              <a:rPr lang="en-US" sz="2400" dirty="0" smtClean="0"/>
              <a:t>ent a </a:t>
            </a:r>
            <a:r>
              <a:rPr lang="en-US" sz="2400" i="1" dirty="0"/>
              <a:t>Welcome Letter </a:t>
            </a:r>
            <a:r>
              <a:rPr lang="en-US" sz="2400" dirty="0"/>
              <a:t>to the new </a:t>
            </a:r>
            <a:r>
              <a:rPr lang="en-US" sz="2400" dirty="0" smtClean="0"/>
              <a:t>Administration</a:t>
            </a:r>
            <a:endParaRPr lang="en-US" sz="2400" dirty="0" smtClean="0"/>
          </a:p>
          <a:p>
            <a:pPr marL="285750" indent="-285750">
              <a:buFont typeface="Arial"/>
              <a:buChar char="•"/>
            </a:pPr>
            <a:r>
              <a:rPr lang="en-US" sz="2400" dirty="0" smtClean="0"/>
              <a:t>Established </a:t>
            </a:r>
            <a:r>
              <a:rPr lang="en-US" sz="2400" dirty="0"/>
              <a:t>a NIWI scholarship in recognition of the work of Representative Lois Capps (D-CA</a:t>
            </a:r>
            <a:r>
              <a:rPr lang="en-US" sz="2400" dirty="0" smtClean="0"/>
              <a:t>)</a:t>
            </a:r>
            <a:endParaRPr lang="en-US" sz="2400" dirty="0"/>
          </a:p>
          <a:p>
            <a:pPr marL="285750" indent="-285750">
              <a:buFont typeface="Arial"/>
              <a:buChar char="•"/>
            </a:pPr>
            <a:r>
              <a:rPr lang="en-US" sz="2400" dirty="0"/>
              <a:t>A</a:t>
            </a:r>
            <a:r>
              <a:rPr lang="en-US" sz="2400" dirty="0" smtClean="0"/>
              <a:t>waiting </a:t>
            </a:r>
            <a:r>
              <a:rPr lang="en-US" sz="2400" dirty="0"/>
              <a:t>the President’s budget before finalizing </a:t>
            </a:r>
            <a:r>
              <a:rPr lang="en-US" sz="2400" dirty="0" smtClean="0"/>
              <a:t>funding </a:t>
            </a:r>
            <a:r>
              <a:rPr lang="en-US" sz="2400" dirty="0" smtClean="0"/>
              <a:t>requests</a:t>
            </a:r>
            <a:endParaRPr lang="en-US" sz="2400" dirty="0"/>
          </a:p>
          <a:p>
            <a:pPr marL="285750" indent="-285750">
              <a:buFont typeface="Arial"/>
              <a:buChar char="•"/>
            </a:pPr>
            <a:r>
              <a:rPr lang="en-US" sz="2400" dirty="0" smtClean="0"/>
              <a:t>In </a:t>
            </a:r>
            <a:r>
              <a:rPr lang="en-US" sz="2400" dirty="0"/>
              <a:t>December the Department of Veterans </a:t>
            </a:r>
            <a:r>
              <a:rPr lang="en-US" sz="2400" dirty="0" smtClean="0"/>
              <a:t>Affairs (VA) </a:t>
            </a:r>
            <a:r>
              <a:rPr lang="en-US" sz="2400" dirty="0"/>
              <a:t>released the final rule regarding practice for APRN’s serving in </a:t>
            </a:r>
            <a:r>
              <a:rPr lang="en-US" sz="2400" dirty="0" smtClean="0"/>
              <a:t>the </a:t>
            </a:r>
            <a:r>
              <a:rPr lang="en-US" sz="2400" dirty="0" smtClean="0"/>
              <a:t>VA </a:t>
            </a:r>
            <a:endParaRPr lang="en-US" sz="2400" dirty="0" smtClean="0"/>
          </a:p>
          <a:p>
            <a:pPr marL="1257300" lvl="2" indent="-342900">
              <a:buFontTx/>
              <a:buChar char="-"/>
            </a:pPr>
            <a:r>
              <a:rPr lang="en-US" sz="2400" dirty="0" smtClean="0"/>
              <a:t>Rule </a:t>
            </a:r>
            <a:r>
              <a:rPr lang="en-US" sz="2400" dirty="0"/>
              <a:t>did exclude </a:t>
            </a:r>
            <a:r>
              <a:rPr lang="en-US" sz="2400" dirty="0" smtClean="0"/>
              <a:t>CRNAs</a:t>
            </a:r>
            <a:endParaRPr lang="en-US" sz="2400" dirty="0" smtClean="0"/>
          </a:p>
          <a:p>
            <a:pPr marL="1257300" lvl="2" indent="-342900">
              <a:buFontTx/>
              <a:buChar char="-"/>
            </a:pPr>
            <a:r>
              <a:rPr lang="en-US" sz="2400" dirty="0" smtClean="0"/>
              <a:t>The </a:t>
            </a:r>
            <a:r>
              <a:rPr lang="en-US" sz="2400" dirty="0"/>
              <a:t>NC sent a modified advocacy request for the inclusion of the </a:t>
            </a:r>
            <a:r>
              <a:rPr lang="en-US" sz="2400" dirty="0" smtClean="0"/>
              <a:t>CRNAs</a:t>
            </a:r>
            <a:endParaRPr lang="en-US" sz="2400" dirty="0"/>
          </a:p>
        </p:txBody>
      </p:sp>
    </p:spTree>
    <p:extLst>
      <p:ext uri="{BB962C8B-B14F-4D97-AF65-F5344CB8AC3E}">
        <p14:creationId xmlns:p14="http://schemas.microsoft.com/office/powerpoint/2010/main" val="2715409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7"/>
            <a:ext cx="8229600" cy="1143000"/>
          </a:xfrm>
        </p:spPr>
        <p:txBody>
          <a:bodyPr/>
          <a:lstStyle/>
          <a:p>
            <a:r>
              <a:rPr lang="en-US" dirty="0" smtClean="0"/>
              <a:t>Liaisons</a:t>
            </a:r>
            <a:endParaRPr lang="en-US" dirty="0"/>
          </a:p>
        </p:txBody>
      </p:sp>
      <p:sp>
        <p:nvSpPr>
          <p:cNvPr id="3" name="Content Placeholder 2"/>
          <p:cNvSpPr>
            <a:spLocks noGrp="1"/>
          </p:cNvSpPr>
          <p:nvPr>
            <p:ph idx="1"/>
          </p:nvPr>
        </p:nvSpPr>
        <p:spPr>
          <a:xfrm>
            <a:off x="304800" y="1219200"/>
            <a:ext cx="8534400" cy="5943600"/>
          </a:xfrm>
        </p:spPr>
        <p:txBody>
          <a:bodyPr>
            <a:normAutofit/>
          </a:bodyPr>
          <a:lstStyle/>
          <a:p>
            <a:pPr marL="0" indent="0">
              <a:buNone/>
            </a:pPr>
            <a:r>
              <a:rPr lang="en-US" sz="2800" b="1" u="sng" dirty="0" smtClean="0"/>
              <a:t>Pain </a:t>
            </a:r>
            <a:r>
              <a:rPr lang="en-US" sz="2800" b="1" u="sng" dirty="0"/>
              <a:t>Action Alliance to Implement a National Strategy </a:t>
            </a:r>
            <a:r>
              <a:rPr lang="en-US" sz="2800" b="1" u="sng" dirty="0" smtClean="0"/>
              <a:t>(</a:t>
            </a:r>
            <a:r>
              <a:rPr lang="en-US" sz="2800" b="1" u="sng" dirty="0" smtClean="0"/>
              <a:t>PAINS)</a:t>
            </a:r>
          </a:p>
          <a:p>
            <a:pPr marL="0" indent="0">
              <a:buNone/>
            </a:pPr>
            <a:r>
              <a:rPr lang="en-US" sz="2800" dirty="0" smtClean="0"/>
              <a:t>Melanie </a:t>
            </a:r>
            <a:r>
              <a:rPr lang="en-US" sz="2800" dirty="0"/>
              <a:t>H. Simpson, </a:t>
            </a:r>
            <a:r>
              <a:rPr lang="en-US" sz="2800" dirty="0" smtClean="0"/>
              <a:t>PhD </a:t>
            </a:r>
            <a:r>
              <a:rPr lang="en-US" sz="2800" dirty="0"/>
              <a:t>RN-</a:t>
            </a:r>
            <a:r>
              <a:rPr lang="en-US" sz="2800" dirty="0" smtClean="0"/>
              <a:t>BC OCN</a:t>
            </a:r>
            <a:r>
              <a:rPr lang="en-US" sz="2800" dirty="0"/>
              <a:t> </a:t>
            </a:r>
            <a:r>
              <a:rPr lang="en-US" sz="2800" dirty="0" smtClean="0"/>
              <a:t>CHPN CPE</a:t>
            </a:r>
          </a:p>
          <a:p>
            <a:pPr lvl="1" indent="-342900"/>
            <a:r>
              <a:rPr lang="en-US" sz="2400" dirty="0" smtClean="0"/>
              <a:t>A coalition </a:t>
            </a:r>
            <a:r>
              <a:rPr lang="en-US" sz="2400" dirty="0"/>
              <a:t>of national leaders and organizations committed to advancing the </a:t>
            </a:r>
            <a:r>
              <a:rPr lang="en-US" sz="2400" dirty="0" smtClean="0"/>
              <a:t>16 </a:t>
            </a:r>
            <a:r>
              <a:rPr lang="en-US" sz="2400" dirty="0"/>
              <a:t>recommendations made in the Institutes of Medicine’s (IOM) report, </a:t>
            </a:r>
            <a:r>
              <a:rPr lang="en-US" sz="2400" b="1" i="1" dirty="0"/>
              <a:t>Relieving Pain in America: A Blueprint for Transforming Prevention, Care, Education and </a:t>
            </a:r>
            <a:r>
              <a:rPr lang="en-US" sz="2400" b="1" i="1" dirty="0" smtClean="0"/>
              <a:t>Research</a:t>
            </a:r>
          </a:p>
          <a:p>
            <a:pPr marL="577850" lvl="1" indent="-177800"/>
            <a:r>
              <a:rPr lang="en-US" sz="2400" dirty="0" smtClean="0"/>
              <a:t>  Now </a:t>
            </a:r>
            <a:r>
              <a:rPr lang="en-US" sz="2400" dirty="0"/>
              <a:t>working to pull the National Pain Strategy (NPS) </a:t>
            </a:r>
            <a:r>
              <a:rPr lang="en-US" sz="2400" dirty="0" smtClean="0"/>
              <a:t>up </a:t>
            </a:r>
            <a:r>
              <a:rPr lang="en-US" sz="2400" dirty="0"/>
              <a:t>to the forefront of current pain care in the United </a:t>
            </a:r>
            <a:r>
              <a:rPr lang="en-US" sz="2400" dirty="0" smtClean="0"/>
              <a:t>States. </a:t>
            </a:r>
            <a:r>
              <a:rPr lang="en-US" sz="1300" u="sng" dirty="0" smtClean="0">
                <a:hlinkClick r:id="rId2"/>
              </a:rPr>
              <a:t>https</a:t>
            </a:r>
            <a:r>
              <a:rPr lang="en-US" sz="1300" u="sng" dirty="0">
                <a:hlinkClick r:id="rId2"/>
              </a:rPr>
              <a:t>://iprcc.nih.gov/National_Pain_Strategy/NPS_Main.htm</a:t>
            </a:r>
            <a:endParaRPr lang="en-US" sz="1300" dirty="0"/>
          </a:p>
          <a:p>
            <a:endParaRPr lang="en-US" sz="2300" dirty="0"/>
          </a:p>
        </p:txBody>
      </p:sp>
    </p:spTree>
    <p:extLst>
      <p:ext uri="{BB962C8B-B14F-4D97-AF65-F5344CB8AC3E}">
        <p14:creationId xmlns:p14="http://schemas.microsoft.com/office/powerpoint/2010/main" val="597593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Autofit/>
          </a:bodyPr>
          <a:lstStyle/>
          <a:p>
            <a:r>
              <a:rPr lang="en-US" dirty="0" smtClean="0"/>
              <a:t>Liaisons</a:t>
            </a:r>
            <a:endParaRPr lang="en-US" dirty="0"/>
          </a:p>
        </p:txBody>
      </p:sp>
      <p:sp>
        <p:nvSpPr>
          <p:cNvPr id="3" name="Content Placeholder 2"/>
          <p:cNvSpPr>
            <a:spLocks noGrp="1"/>
          </p:cNvSpPr>
          <p:nvPr>
            <p:ph idx="1"/>
          </p:nvPr>
        </p:nvSpPr>
        <p:spPr>
          <a:xfrm>
            <a:off x="304800" y="838200"/>
            <a:ext cx="8839200" cy="5715000"/>
          </a:xfrm>
        </p:spPr>
        <p:txBody>
          <a:bodyPr>
            <a:noAutofit/>
          </a:bodyPr>
          <a:lstStyle/>
          <a:p>
            <a:pPr marL="800100" lvl="1" indent="-342900">
              <a:lnSpc>
                <a:spcPct val="80000"/>
              </a:lnSpc>
            </a:pPr>
            <a:endParaRPr lang="en-US" dirty="0"/>
          </a:p>
          <a:p>
            <a:pPr marL="0" indent="0">
              <a:buNone/>
            </a:pPr>
            <a:r>
              <a:rPr lang="en-US" b="1" u="sng" dirty="0">
                <a:cs typeface="Times New Roman" panose="02020603050405020304" pitchFamily="18" charset="0"/>
              </a:rPr>
              <a:t>Society of Anesthesia and Sleep Medicine (SASM)</a:t>
            </a:r>
            <a:r>
              <a:rPr lang="en-US" u="sng" dirty="0">
                <a:cs typeface="Times New Roman" panose="02020603050405020304" pitchFamily="18" charset="0"/>
              </a:rPr>
              <a:t/>
            </a:r>
            <a:br>
              <a:rPr lang="en-US" u="sng" dirty="0">
                <a:cs typeface="Times New Roman" panose="02020603050405020304" pitchFamily="18" charset="0"/>
              </a:rPr>
            </a:br>
            <a:r>
              <a:rPr lang="en-US" sz="2800" dirty="0">
                <a:cs typeface="Times New Roman" panose="02020603050405020304" pitchFamily="18" charset="0"/>
              </a:rPr>
              <a:t>Elizabeth Card MSN APRN FNP-BC RN CPAN CCRP</a:t>
            </a:r>
          </a:p>
          <a:p>
            <a:pPr marL="457200" lvl="1" indent="0">
              <a:lnSpc>
                <a:spcPct val="80000"/>
              </a:lnSpc>
              <a:buNone/>
            </a:pPr>
            <a:r>
              <a:rPr lang="en-US" dirty="0"/>
              <a:t>To advance standards of care for clinical problems shared by Anesthesiology and Sleep Medicine, including peri-operative management of sleep disordered breathing, &amp; to promote interdisciplinary communication, education &amp; research in matters common to anesthesia and sleep.</a:t>
            </a:r>
          </a:p>
          <a:p>
            <a:pPr lvl="1">
              <a:lnSpc>
                <a:spcPct val="80000"/>
              </a:lnSpc>
            </a:pPr>
            <a:r>
              <a:rPr lang="en-US" dirty="0"/>
              <a:t>Manuscript on care of Obstructive Sleep Apnea patient in perianesthesia setting accepted for publication in JoPAN</a:t>
            </a:r>
          </a:p>
          <a:p>
            <a:pPr lvl="1">
              <a:lnSpc>
                <a:spcPct val="80000"/>
              </a:lnSpc>
            </a:pPr>
            <a:r>
              <a:rPr lang="en-US" dirty="0"/>
              <a:t>Educational brochures updated for interdisciplinary use on </a:t>
            </a:r>
            <a:r>
              <a:rPr lang="en-US" dirty="0">
                <a:hlinkClick r:id="rId2"/>
              </a:rPr>
              <a:t>www.SASM.org</a:t>
            </a:r>
            <a:r>
              <a:rPr lang="en-US" dirty="0"/>
              <a:t>.  website  </a:t>
            </a:r>
          </a:p>
          <a:p>
            <a:pPr marL="57150" indent="0">
              <a:lnSpc>
                <a:spcPct val="80000"/>
              </a:lnSpc>
              <a:buNone/>
            </a:pPr>
            <a:endParaRPr lang="en-US" sz="1600" dirty="0"/>
          </a:p>
          <a:p>
            <a:endParaRPr 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077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Liaisons</a:t>
            </a:r>
            <a:endParaRPr lang="en-US" dirty="0"/>
          </a:p>
        </p:txBody>
      </p:sp>
      <p:sp>
        <p:nvSpPr>
          <p:cNvPr id="3" name="Content Placeholder 2"/>
          <p:cNvSpPr>
            <a:spLocks noGrp="1"/>
          </p:cNvSpPr>
          <p:nvPr>
            <p:ph idx="1"/>
          </p:nvPr>
        </p:nvSpPr>
        <p:spPr>
          <a:xfrm>
            <a:off x="304800" y="1295400"/>
            <a:ext cx="8686800" cy="5410200"/>
          </a:xfrm>
        </p:spPr>
        <p:txBody>
          <a:bodyPr>
            <a:noAutofit/>
          </a:bodyPr>
          <a:lstStyle/>
          <a:p>
            <a:pPr marL="0" indent="0">
              <a:spcBef>
                <a:spcPts val="0"/>
              </a:spcBef>
              <a:buNone/>
            </a:pPr>
            <a:r>
              <a:rPr lang="en-US" sz="2800" b="1" u="sng" dirty="0" smtClean="0">
                <a:cs typeface="Times New Roman" panose="02020603050405020304" pitchFamily="18" charset="0"/>
              </a:rPr>
              <a:t>Society </a:t>
            </a:r>
            <a:r>
              <a:rPr lang="en-US" sz="2800" b="1" u="sng" dirty="0">
                <a:cs typeface="Times New Roman" panose="02020603050405020304" pitchFamily="18" charset="0"/>
              </a:rPr>
              <a:t>of Gastroenterology Nurses and Associates </a:t>
            </a:r>
            <a:r>
              <a:rPr lang="en-US" sz="2800" b="1" dirty="0">
                <a:cs typeface="Times New Roman" panose="02020603050405020304" pitchFamily="18" charset="0"/>
              </a:rPr>
              <a:t>(SGNA</a:t>
            </a:r>
            <a:r>
              <a:rPr lang="en-US" sz="2800" b="1" dirty="0" smtClean="0">
                <a:cs typeface="Times New Roman" panose="02020603050405020304" pitchFamily="18" charset="0"/>
              </a:rPr>
              <a:t>)         </a:t>
            </a:r>
            <a:endParaRPr lang="en-US" sz="2800" b="1" dirty="0">
              <a:cs typeface="Times New Roman" panose="02020603050405020304" pitchFamily="18" charset="0"/>
            </a:endParaRPr>
          </a:p>
          <a:p>
            <a:pPr marL="0" indent="0">
              <a:spcBef>
                <a:spcPts val="0"/>
              </a:spcBef>
              <a:buNone/>
            </a:pPr>
            <a:r>
              <a:rPr lang="en-US" sz="2800" dirty="0" smtClean="0">
                <a:cs typeface="Times New Roman" panose="02020603050405020304" pitchFamily="18" charset="0"/>
              </a:rPr>
              <a:t>Kathy </a:t>
            </a:r>
            <a:r>
              <a:rPr lang="en-US" sz="2800" dirty="0" err="1">
                <a:cs typeface="Times New Roman" panose="02020603050405020304" pitchFamily="18" charset="0"/>
              </a:rPr>
              <a:t>Steindl</a:t>
            </a:r>
            <a:r>
              <a:rPr lang="en-US" sz="2800" dirty="0">
                <a:cs typeface="Times New Roman" panose="02020603050405020304" pitchFamily="18" charset="0"/>
              </a:rPr>
              <a:t> BS RN </a:t>
            </a:r>
            <a:r>
              <a:rPr lang="en-US" sz="2800" dirty="0" smtClean="0">
                <a:cs typeface="Times New Roman" panose="02020603050405020304" pitchFamily="18" charset="0"/>
              </a:rPr>
              <a:t>CAPA</a:t>
            </a:r>
          </a:p>
          <a:p>
            <a:pPr lvl="1"/>
            <a:r>
              <a:rPr lang="en-US" sz="2600" dirty="0"/>
              <a:t>Dedicated to the safe and effective practice of gastroenterology and endoscopy nursing by advancing the science and practice of gastroenterology and endoscopy nursing through education, research, advocacy, and collaboration, and by promoting the professional development of its members in an atmosphere of mutual support </a:t>
            </a:r>
            <a:endParaRPr lang="en-US" sz="2600" dirty="0" smtClean="0"/>
          </a:p>
          <a:p>
            <a:pPr lvl="1"/>
            <a:r>
              <a:rPr lang="en-US" sz="2600" dirty="0" smtClean="0">
                <a:cs typeface="Times New Roman" panose="02020603050405020304" pitchFamily="18" charset="0"/>
              </a:rPr>
              <a:t>SGNA has recently released its </a:t>
            </a:r>
            <a:r>
              <a:rPr lang="en-US" sz="2600" i="1" dirty="0" smtClean="0">
                <a:cs typeface="Times New Roman" panose="02020603050405020304" pitchFamily="18" charset="0"/>
              </a:rPr>
              <a:t>Standard of Infection Prevention in Gastroenterology </a:t>
            </a:r>
            <a:r>
              <a:rPr lang="en-US" sz="2600" i="1" dirty="0" smtClean="0">
                <a:cs typeface="Times New Roman" panose="02020603050405020304" pitchFamily="18" charset="0"/>
              </a:rPr>
              <a:t>Settings</a:t>
            </a:r>
            <a:endParaRPr lang="en-US" sz="2600" i="1" dirty="0" smtClean="0">
              <a:cs typeface="Times New Roman" panose="02020603050405020304" pitchFamily="18" charset="0"/>
            </a:endParaRPr>
          </a:p>
        </p:txBody>
      </p:sp>
    </p:spTree>
    <p:extLst>
      <p:ext uri="{BB962C8B-B14F-4D97-AF65-F5344CB8AC3E}">
        <p14:creationId xmlns:p14="http://schemas.microsoft.com/office/powerpoint/2010/main" val="2582549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President’s Travels/Meetings</a:t>
            </a:r>
            <a:endParaRPr lang="en-US" dirty="0">
              <a:solidFill>
                <a:schemeClr val="tx1"/>
              </a:solidFill>
            </a:endParaRPr>
          </a:p>
        </p:txBody>
      </p:sp>
      <p:sp>
        <p:nvSpPr>
          <p:cNvPr id="19459" name="Content Placeholder 2"/>
          <p:cNvSpPr>
            <a:spLocks noGrp="1"/>
          </p:cNvSpPr>
          <p:nvPr>
            <p:ph idx="1"/>
          </p:nvPr>
        </p:nvSpPr>
        <p:spPr>
          <a:xfrm>
            <a:off x="457200" y="1219200"/>
            <a:ext cx="6324600" cy="4419600"/>
          </a:xfrm>
        </p:spPr>
        <p:txBody>
          <a:bodyPr>
            <a:noAutofit/>
          </a:bodyPr>
          <a:lstStyle/>
          <a:p>
            <a:pPr marL="0" indent="0">
              <a:buNone/>
              <a:defRPr/>
            </a:pPr>
            <a:r>
              <a:rPr lang="en-US" altLang="en-US" sz="2800" b="1" u="sng" dirty="0" smtClean="0">
                <a:solidFill>
                  <a:schemeClr val="tx1"/>
                </a:solidFill>
              </a:rPr>
              <a:t>Component Meetings/Seminars</a:t>
            </a:r>
          </a:p>
          <a:p>
            <a:pPr marL="447675">
              <a:defRPr/>
            </a:pPr>
            <a:r>
              <a:rPr lang="en-US" altLang="en-US" sz="2400" dirty="0" smtClean="0">
                <a:solidFill>
                  <a:schemeClr val="tx1"/>
                </a:solidFill>
              </a:rPr>
              <a:t>MSPAN</a:t>
            </a:r>
          </a:p>
          <a:p>
            <a:pPr marL="447675">
              <a:defRPr/>
            </a:pPr>
            <a:r>
              <a:rPr lang="en-US" altLang="en-US" sz="2400" dirty="0" smtClean="0"/>
              <a:t>AzPANA</a:t>
            </a:r>
          </a:p>
          <a:p>
            <a:pPr marL="447675">
              <a:defRPr/>
            </a:pPr>
            <a:r>
              <a:rPr lang="en-US" altLang="en-US" sz="2400" dirty="0" smtClean="0">
                <a:solidFill>
                  <a:schemeClr val="tx1"/>
                </a:solidFill>
              </a:rPr>
              <a:t>RMPANA</a:t>
            </a:r>
          </a:p>
          <a:p>
            <a:pPr marL="447675">
              <a:defRPr/>
            </a:pPr>
            <a:r>
              <a:rPr lang="en-US" altLang="en-US" sz="2400" dirty="0" smtClean="0"/>
              <a:t>ISPAN</a:t>
            </a:r>
          </a:p>
          <a:p>
            <a:pPr marL="447675">
              <a:defRPr/>
            </a:pPr>
            <a:r>
              <a:rPr lang="en-US" altLang="en-US" sz="2400" dirty="0" smtClean="0">
                <a:solidFill>
                  <a:schemeClr val="tx1"/>
                </a:solidFill>
              </a:rPr>
              <a:t>MASPAN</a:t>
            </a:r>
          </a:p>
          <a:p>
            <a:pPr marL="447675">
              <a:defRPr/>
            </a:pPr>
            <a:r>
              <a:rPr lang="en-US" altLang="en-US" sz="2400" dirty="0" smtClean="0"/>
              <a:t>FLASPAN</a:t>
            </a:r>
          </a:p>
          <a:p>
            <a:pPr marL="447675">
              <a:defRPr/>
            </a:pPr>
            <a:r>
              <a:rPr lang="en-US" altLang="en-US" sz="2400" dirty="0" smtClean="0"/>
              <a:t>MNDAKSPAN</a:t>
            </a:r>
          </a:p>
          <a:p>
            <a:pPr marL="447675">
              <a:defRPr/>
            </a:pPr>
            <a:r>
              <a:rPr lang="en-US" altLang="en-US" sz="2400" dirty="0" smtClean="0"/>
              <a:t>MOKANPANA</a:t>
            </a:r>
          </a:p>
          <a:p>
            <a:pPr marL="447675">
              <a:defRPr/>
            </a:pPr>
            <a:r>
              <a:rPr lang="en-US" altLang="en-US" sz="2400" dirty="0" smtClean="0"/>
              <a:t>ALAPAN</a:t>
            </a:r>
            <a:endParaRPr lang="en-US" altLang="en-US" sz="24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46" t="21428" r="23062" b="16667"/>
          <a:stretch/>
        </p:blipFill>
        <p:spPr bwMode="auto">
          <a:xfrm>
            <a:off x="3221111" y="1828800"/>
            <a:ext cx="4530578"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5486400" y="4648200"/>
            <a:ext cx="63246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47675">
              <a:defRPr/>
            </a:pPr>
            <a:r>
              <a:rPr lang="en-US" altLang="en-US" sz="2400" dirty="0" smtClean="0"/>
              <a:t>VT/NH APAN</a:t>
            </a:r>
          </a:p>
          <a:p>
            <a:pPr marL="447675">
              <a:defRPr/>
            </a:pPr>
            <a:r>
              <a:rPr lang="en-US" altLang="en-US" sz="2400" dirty="0" smtClean="0"/>
              <a:t>MASPAN</a:t>
            </a:r>
          </a:p>
          <a:p>
            <a:pPr marL="447675">
              <a:defRPr/>
            </a:pPr>
            <a:r>
              <a:rPr lang="en-US" altLang="en-US" sz="2400" dirty="0" smtClean="0"/>
              <a:t>CSPAN</a:t>
            </a:r>
          </a:p>
          <a:p>
            <a:pPr marL="447675">
              <a:defRPr/>
            </a:pPr>
            <a:r>
              <a:rPr lang="en-US" altLang="en-US" sz="2400" dirty="0" smtClean="0"/>
              <a:t>RIAPAN</a:t>
            </a:r>
          </a:p>
          <a:p>
            <a:pPr marL="104775" indent="0">
              <a:buFont typeface="Arial" panose="020B0604020202020204" pitchFamily="34" charset="0"/>
              <a:buNone/>
              <a:defRPr/>
            </a:pPr>
            <a:endParaRPr lang="en-US" altLang="en-US" sz="1400" dirty="0" smtClean="0"/>
          </a:p>
        </p:txBody>
      </p:sp>
    </p:spTree>
    <p:extLst>
      <p:ext uri="{BB962C8B-B14F-4D97-AF65-F5344CB8AC3E}">
        <p14:creationId xmlns:p14="http://schemas.microsoft.com/office/powerpoint/2010/main" val="2758386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President’s Travels</a:t>
            </a:r>
            <a:endParaRPr lang="en-US" dirty="0">
              <a:solidFill>
                <a:schemeClr val="tx1"/>
              </a:solidFill>
            </a:endParaRPr>
          </a:p>
        </p:txBody>
      </p:sp>
      <p:sp>
        <p:nvSpPr>
          <p:cNvPr id="20483" name="Content Placeholder 2"/>
          <p:cNvSpPr>
            <a:spLocks noGrp="1"/>
          </p:cNvSpPr>
          <p:nvPr>
            <p:ph idx="1"/>
          </p:nvPr>
        </p:nvSpPr>
        <p:spPr>
          <a:xfrm>
            <a:off x="228600" y="1219200"/>
            <a:ext cx="8610600" cy="5257800"/>
          </a:xfrm>
        </p:spPr>
        <p:txBody>
          <a:bodyPr>
            <a:normAutofit fontScale="62500" lnSpcReduction="20000"/>
          </a:bodyPr>
          <a:lstStyle/>
          <a:p>
            <a:pPr marL="0" lvl="0" indent="0">
              <a:buNone/>
            </a:pPr>
            <a:endParaRPr lang="en-US" sz="3500" dirty="0"/>
          </a:p>
          <a:p>
            <a:pPr marL="800100" lvl="1" indent="-571500">
              <a:buFont typeface="Arial" panose="020B0604020202020204" pitchFamily="34" charset="0"/>
              <a:buChar char="•"/>
              <a:tabLst>
                <a:tab pos="571500" algn="l"/>
              </a:tabLst>
            </a:pPr>
            <a:r>
              <a:rPr lang="en-US" sz="4400" dirty="0"/>
              <a:t>July </a:t>
            </a:r>
            <a:r>
              <a:rPr lang="en-US" sz="4400" dirty="0" smtClean="0"/>
              <a:t>8-10: </a:t>
            </a:r>
            <a:r>
              <a:rPr lang="en-US" sz="4400" dirty="0"/>
              <a:t>NCSWT meeting in Indianapolis, </a:t>
            </a:r>
            <a:r>
              <a:rPr lang="en-US" sz="4400" dirty="0" smtClean="0"/>
              <a:t>IN</a:t>
            </a:r>
            <a:endParaRPr lang="en-US" sz="3600" dirty="0"/>
          </a:p>
          <a:p>
            <a:pPr marL="800100" lvl="1" indent="-571500">
              <a:buFont typeface="Arial" panose="020B0604020202020204" pitchFamily="34" charset="0"/>
              <a:buChar char="•"/>
              <a:tabLst>
                <a:tab pos="571500" algn="l"/>
              </a:tabLst>
            </a:pPr>
            <a:r>
              <a:rPr lang="en-US" sz="4400" dirty="0" smtClean="0"/>
              <a:t>August 5: </a:t>
            </a:r>
            <a:r>
              <a:rPr lang="en-US" sz="4400" dirty="0"/>
              <a:t>MSPAN Fall Conference </a:t>
            </a:r>
            <a:r>
              <a:rPr lang="en-US" sz="4400" dirty="0" smtClean="0"/>
              <a:t>in Pascagoula</a:t>
            </a:r>
            <a:r>
              <a:rPr lang="en-US" sz="4400" dirty="0"/>
              <a:t>, </a:t>
            </a:r>
            <a:r>
              <a:rPr lang="en-US" sz="4400" dirty="0" smtClean="0"/>
              <a:t>MS</a:t>
            </a:r>
            <a:endParaRPr lang="en-US" sz="3600" dirty="0"/>
          </a:p>
          <a:p>
            <a:pPr marL="800100" lvl="1" indent="-571500">
              <a:buFont typeface="Arial" panose="020B0604020202020204" pitchFamily="34" charset="0"/>
              <a:buChar char="•"/>
              <a:tabLst>
                <a:tab pos="571500" algn="l"/>
              </a:tabLst>
            </a:pPr>
            <a:r>
              <a:rPr lang="en-US" sz="4400" dirty="0" smtClean="0"/>
              <a:t>August 10-12: </a:t>
            </a:r>
            <a:r>
              <a:rPr lang="en-US" sz="4400" dirty="0"/>
              <a:t>Budget meeting ASPAN national office Cherry Hill, </a:t>
            </a:r>
            <a:r>
              <a:rPr lang="en-US" sz="4400" dirty="0" smtClean="0"/>
              <a:t>NJ</a:t>
            </a:r>
            <a:endParaRPr lang="en-US" sz="3600" dirty="0"/>
          </a:p>
          <a:p>
            <a:pPr marL="800100" lvl="1" indent="-571500">
              <a:buFont typeface="Arial" panose="020B0604020202020204" pitchFamily="34" charset="0"/>
              <a:buChar char="•"/>
              <a:tabLst>
                <a:tab pos="571500" algn="l"/>
              </a:tabLst>
            </a:pPr>
            <a:r>
              <a:rPr lang="en-US" sz="4400" dirty="0" smtClean="0"/>
              <a:t>August 13: </a:t>
            </a:r>
            <a:r>
              <a:rPr lang="en-US" sz="4400" dirty="0"/>
              <a:t>ABPANC BOD </a:t>
            </a:r>
            <a:r>
              <a:rPr lang="en-US" sz="4400" dirty="0" smtClean="0"/>
              <a:t>meeting in </a:t>
            </a:r>
            <a:r>
              <a:rPr lang="en-US" sz="4400" dirty="0"/>
              <a:t>Baltimore, </a:t>
            </a:r>
            <a:r>
              <a:rPr lang="en-US" sz="4400" dirty="0" smtClean="0"/>
              <a:t>MD</a:t>
            </a:r>
            <a:endParaRPr lang="en-US" sz="3600" dirty="0"/>
          </a:p>
          <a:p>
            <a:pPr marL="800100" lvl="1" indent="-571500">
              <a:buFont typeface="Arial" panose="020B0604020202020204" pitchFamily="34" charset="0"/>
              <a:buChar char="•"/>
              <a:tabLst>
                <a:tab pos="571500" algn="l"/>
              </a:tabLst>
            </a:pPr>
            <a:r>
              <a:rPr lang="en-US" sz="4400" dirty="0" smtClean="0"/>
              <a:t>September10-11: </a:t>
            </a:r>
            <a:r>
              <a:rPr lang="en-US" sz="4400" dirty="0"/>
              <a:t>AANA Annual </a:t>
            </a:r>
            <a:r>
              <a:rPr lang="en-US" sz="4400" dirty="0" smtClean="0"/>
              <a:t>meeting in </a:t>
            </a:r>
            <a:r>
              <a:rPr lang="en-US" sz="4400" dirty="0"/>
              <a:t>Washington, </a:t>
            </a:r>
            <a:r>
              <a:rPr lang="en-US" sz="4400" dirty="0" smtClean="0"/>
              <a:t>DC</a:t>
            </a:r>
            <a:endParaRPr lang="en-US" sz="3600" dirty="0"/>
          </a:p>
          <a:p>
            <a:pPr marL="800100" lvl="1" indent="-571500">
              <a:buFont typeface="Arial" panose="020B0604020202020204" pitchFamily="34" charset="0"/>
              <a:buChar char="•"/>
              <a:tabLst>
                <a:tab pos="571500" algn="l"/>
              </a:tabLst>
            </a:pPr>
            <a:r>
              <a:rPr lang="en-US" sz="4400" dirty="0" smtClean="0"/>
              <a:t>September 16-18: </a:t>
            </a:r>
            <a:r>
              <a:rPr lang="en-US" sz="4400" dirty="0"/>
              <a:t>Leadership Development Institute in Cincinnati, </a:t>
            </a:r>
            <a:r>
              <a:rPr lang="en-US" sz="4400" dirty="0" smtClean="0"/>
              <a:t>OH</a:t>
            </a:r>
            <a:endParaRPr lang="en-US" sz="3600" dirty="0"/>
          </a:p>
          <a:p>
            <a:pPr marL="800100" lvl="1" indent="-571500">
              <a:buFont typeface="Arial" panose="020B0604020202020204" pitchFamily="34" charset="0"/>
              <a:buChar char="•"/>
              <a:tabLst>
                <a:tab pos="571500" algn="l"/>
              </a:tabLst>
            </a:pPr>
            <a:r>
              <a:rPr lang="en-US" sz="4400" dirty="0" smtClean="0"/>
              <a:t>September 25: </a:t>
            </a:r>
            <a:r>
              <a:rPr lang="en-US" sz="4400" dirty="0"/>
              <a:t>AZPANA Fall </a:t>
            </a:r>
            <a:r>
              <a:rPr lang="en-US" sz="4400" dirty="0" smtClean="0"/>
              <a:t>Conference</a:t>
            </a:r>
            <a:r>
              <a:rPr lang="en-US" sz="4400" dirty="0"/>
              <a:t> </a:t>
            </a:r>
            <a:r>
              <a:rPr lang="en-US" sz="4400" dirty="0" smtClean="0"/>
              <a:t>in </a:t>
            </a:r>
            <a:r>
              <a:rPr lang="en-US" sz="4400" dirty="0"/>
              <a:t>Tucson, AZ</a:t>
            </a:r>
            <a:endParaRPr lang="en-US" sz="3600" dirty="0"/>
          </a:p>
          <a:p>
            <a:endParaRPr lang="en-US" altLang="en-US" sz="2400" dirty="0" smtClean="0">
              <a:solidFill>
                <a:schemeClr val="tx1"/>
              </a:solidFill>
            </a:endParaRPr>
          </a:p>
        </p:txBody>
      </p:sp>
    </p:spTree>
    <p:extLst>
      <p:ext uri="{BB962C8B-B14F-4D97-AF65-F5344CB8AC3E}">
        <p14:creationId xmlns:p14="http://schemas.microsoft.com/office/powerpoint/2010/main" val="4086290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Travels</a:t>
            </a:r>
          </a:p>
        </p:txBody>
      </p:sp>
      <p:sp>
        <p:nvSpPr>
          <p:cNvPr id="3" name="Content Placeholder 2"/>
          <p:cNvSpPr>
            <a:spLocks noGrp="1"/>
          </p:cNvSpPr>
          <p:nvPr>
            <p:ph idx="1"/>
          </p:nvPr>
        </p:nvSpPr>
        <p:spPr>
          <a:xfrm>
            <a:off x="228600" y="1371600"/>
            <a:ext cx="8305800" cy="4525963"/>
          </a:xfrm>
        </p:spPr>
        <p:txBody>
          <a:bodyPr>
            <a:noAutofit/>
          </a:bodyPr>
          <a:lstStyle/>
          <a:p>
            <a:pPr marL="627063" lvl="1" indent="-571500">
              <a:buFont typeface="Arial" panose="020B0604020202020204" pitchFamily="34" charset="0"/>
              <a:buChar char="•"/>
            </a:pPr>
            <a:r>
              <a:rPr lang="en-US" sz="2600" dirty="0"/>
              <a:t>October </a:t>
            </a:r>
            <a:r>
              <a:rPr lang="en-US" sz="2600" dirty="0" smtClean="0"/>
              <a:t>7-9: </a:t>
            </a:r>
            <a:r>
              <a:rPr lang="en-US" sz="2600" dirty="0"/>
              <a:t>RMPANA Fall Conference and </a:t>
            </a:r>
            <a:r>
              <a:rPr lang="en-US" sz="2600" dirty="0" smtClean="0"/>
              <a:t>retreat in </a:t>
            </a:r>
            <a:r>
              <a:rPr lang="en-US" sz="2600" dirty="0"/>
              <a:t>Winter Park, </a:t>
            </a:r>
            <a:r>
              <a:rPr lang="en-US" sz="2600" dirty="0" smtClean="0"/>
              <a:t>CO</a:t>
            </a:r>
          </a:p>
          <a:p>
            <a:pPr marL="627063" lvl="1" indent="-571500">
              <a:buFont typeface="Arial" panose="020B0604020202020204" pitchFamily="34" charset="0"/>
              <a:buChar char="•"/>
            </a:pPr>
            <a:r>
              <a:rPr lang="en-US" sz="2600" dirty="0" smtClean="0"/>
              <a:t>October 15: </a:t>
            </a:r>
            <a:r>
              <a:rPr lang="en-US" sz="2600" dirty="0"/>
              <a:t>ISPAN Fall </a:t>
            </a:r>
            <a:r>
              <a:rPr lang="en-US" sz="2600" dirty="0" smtClean="0"/>
              <a:t>Conference in </a:t>
            </a:r>
            <a:r>
              <a:rPr lang="en-US" sz="2600" dirty="0"/>
              <a:t>Sioux City, </a:t>
            </a:r>
            <a:r>
              <a:rPr lang="en-US" sz="2600" dirty="0" smtClean="0"/>
              <a:t>IA</a:t>
            </a:r>
          </a:p>
          <a:p>
            <a:pPr marL="627063" lvl="1" indent="-571500">
              <a:buFont typeface="Arial" panose="020B0604020202020204" pitchFamily="34" charset="0"/>
              <a:buChar char="•"/>
            </a:pPr>
            <a:r>
              <a:rPr lang="en-US" sz="2600" dirty="0" smtClean="0"/>
              <a:t>October 22: </a:t>
            </a:r>
            <a:r>
              <a:rPr lang="en-US" sz="2600" dirty="0"/>
              <a:t>MASPAN Fall </a:t>
            </a:r>
            <a:r>
              <a:rPr lang="en-US" sz="2600" dirty="0" smtClean="0"/>
              <a:t>Conference in </a:t>
            </a:r>
            <a:r>
              <a:rPr lang="en-US" sz="2600" dirty="0"/>
              <a:t>Randolph, </a:t>
            </a:r>
            <a:r>
              <a:rPr lang="en-US" sz="2600" dirty="0" smtClean="0"/>
              <a:t>MA</a:t>
            </a:r>
          </a:p>
          <a:p>
            <a:pPr marL="627063" lvl="1" indent="-571500">
              <a:buFont typeface="Arial" panose="020B0604020202020204" pitchFamily="34" charset="0"/>
              <a:buChar char="•"/>
            </a:pPr>
            <a:r>
              <a:rPr lang="en-US" sz="2600" dirty="0" smtClean="0"/>
              <a:t>October 28-30: FLASPAN </a:t>
            </a:r>
            <a:r>
              <a:rPr lang="en-US" sz="2600" dirty="0"/>
              <a:t>Fall </a:t>
            </a:r>
            <a:r>
              <a:rPr lang="en-US" sz="2600" dirty="0" smtClean="0"/>
              <a:t>Conference in Orlando</a:t>
            </a:r>
            <a:r>
              <a:rPr lang="en-US" sz="2600" dirty="0"/>
              <a:t>, </a:t>
            </a:r>
            <a:r>
              <a:rPr lang="en-US" sz="2600" dirty="0" smtClean="0"/>
              <a:t>FL</a:t>
            </a:r>
          </a:p>
          <a:p>
            <a:pPr marL="627063" lvl="1" indent="-571500">
              <a:buFont typeface="Arial" panose="020B0604020202020204" pitchFamily="34" charset="0"/>
              <a:buChar char="•"/>
            </a:pPr>
            <a:r>
              <a:rPr lang="en-US" sz="2600" dirty="0" smtClean="0"/>
              <a:t>November 12: </a:t>
            </a:r>
            <a:r>
              <a:rPr lang="en-US" sz="2600" dirty="0"/>
              <a:t>ASPAN Midyear BOD </a:t>
            </a:r>
            <a:r>
              <a:rPr lang="en-US" sz="2600" dirty="0" smtClean="0"/>
              <a:t>meeting in Scottsdale</a:t>
            </a:r>
            <a:r>
              <a:rPr lang="en-US" sz="2600" dirty="0"/>
              <a:t>, </a:t>
            </a:r>
            <a:r>
              <a:rPr lang="en-US" sz="2600" dirty="0" smtClean="0"/>
              <a:t>AZ</a:t>
            </a:r>
          </a:p>
          <a:p>
            <a:pPr marL="627063" lvl="1" indent="-571500">
              <a:buFont typeface="Arial" panose="020B0604020202020204" pitchFamily="34" charset="0"/>
              <a:buChar char="•"/>
            </a:pPr>
            <a:r>
              <a:rPr lang="en-US" sz="2600" dirty="0" smtClean="0"/>
              <a:t>November 17-19: </a:t>
            </a:r>
            <a:r>
              <a:rPr lang="en-US" sz="2600" dirty="0"/>
              <a:t>Nursing Organizational </a:t>
            </a:r>
            <a:r>
              <a:rPr lang="en-US" sz="2600" dirty="0" smtClean="0"/>
              <a:t>Alliance in </a:t>
            </a:r>
            <a:r>
              <a:rPr lang="en-US" sz="2600" dirty="0"/>
              <a:t>Omaha, </a:t>
            </a:r>
            <a:r>
              <a:rPr lang="en-US" sz="2600" dirty="0" smtClean="0"/>
              <a:t>NE</a:t>
            </a:r>
          </a:p>
          <a:p>
            <a:pPr marL="627063" lvl="1" indent="-571500">
              <a:buFont typeface="Arial" panose="020B0604020202020204" pitchFamily="34" charset="0"/>
              <a:buChar char="•"/>
            </a:pPr>
            <a:r>
              <a:rPr lang="en-US" sz="2600" dirty="0" smtClean="0"/>
              <a:t>December 9-12: </a:t>
            </a:r>
            <a:r>
              <a:rPr lang="en-US" sz="2600" dirty="0"/>
              <a:t>NY Post Graduate </a:t>
            </a:r>
            <a:r>
              <a:rPr lang="en-US" sz="2600" dirty="0" smtClean="0"/>
              <a:t>Assembly in </a:t>
            </a:r>
            <a:r>
              <a:rPr lang="en-US" sz="2600" dirty="0"/>
              <a:t>New York, </a:t>
            </a:r>
            <a:r>
              <a:rPr lang="en-US" sz="2600" dirty="0" smtClean="0"/>
              <a:t>NY</a:t>
            </a:r>
            <a:endParaRPr lang="en-US" sz="2600" dirty="0"/>
          </a:p>
        </p:txBody>
      </p:sp>
    </p:spTree>
    <p:extLst>
      <p:ext uri="{BB962C8B-B14F-4D97-AF65-F5344CB8AC3E}">
        <p14:creationId xmlns:p14="http://schemas.microsoft.com/office/powerpoint/2010/main" val="1942591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Travels</a:t>
            </a:r>
          </a:p>
        </p:txBody>
      </p:sp>
      <p:sp>
        <p:nvSpPr>
          <p:cNvPr id="3" name="Content Placeholder 2"/>
          <p:cNvSpPr>
            <a:spLocks noGrp="1"/>
          </p:cNvSpPr>
          <p:nvPr>
            <p:ph idx="1"/>
          </p:nvPr>
        </p:nvSpPr>
        <p:spPr>
          <a:xfrm>
            <a:off x="381000" y="1295400"/>
            <a:ext cx="8382000" cy="4648200"/>
          </a:xfrm>
        </p:spPr>
        <p:txBody>
          <a:bodyPr>
            <a:noAutofit/>
          </a:bodyPr>
          <a:lstStyle/>
          <a:p>
            <a:pPr marL="512763" lvl="1" indent="-457200">
              <a:buFont typeface="Arial" panose="020B0604020202020204" pitchFamily="34" charset="0"/>
              <a:buChar char="•"/>
            </a:pPr>
            <a:r>
              <a:rPr lang="en-US" sz="2600" dirty="0"/>
              <a:t>February </a:t>
            </a:r>
            <a:r>
              <a:rPr lang="en-US" sz="2600" dirty="0" smtClean="0"/>
              <a:t>10-12: </a:t>
            </a:r>
            <a:r>
              <a:rPr lang="en-US" sz="2600" dirty="0"/>
              <a:t>MNDAKSPAN Winter </a:t>
            </a:r>
            <a:r>
              <a:rPr lang="en-US" sz="2600" dirty="0" smtClean="0"/>
              <a:t>Conference in </a:t>
            </a:r>
            <a:r>
              <a:rPr lang="en-US" sz="2600" dirty="0"/>
              <a:t>Plymouth, MN</a:t>
            </a:r>
          </a:p>
          <a:p>
            <a:pPr marL="569912" lvl="1" indent="-457200">
              <a:buFont typeface="Arial" panose="020B0604020202020204" pitchFamily="34" charset="0"/>
              <a:buChar char="•"/>
            </a:pPr>
            <a:r>
              <a:rPr lang="en-US" sz="2600" dirty="0"/>
              <a:t>February </a:t>
            </a:r>
            <a:r>
              <a:rPr lang="en-US" sz="2600" dirty="0" smtClean="0"/>
              <a:t>18: </a:t>
            </a:r>
            <a:r>
              <a:rPr lang="en-US" sz="2600" dirty="0"/>
              <a:t>ALAPAN Winter </a:t>
            </a:r>
            <a:r>
              <a:rPr lang="en-US" sz="2600" dirty="0" smtClean="0"/>
              <a:t>Conference in </a:t>
            </a:r>
            <a:r>
              <a:rPr lang="en-US" sz="2600" dirty="0"/>
              <a:t>Montgomery, </a:t>
            </a:r>
            <a:r>
              <a:rPr lang="en-US" sz="2600" dirty="0" smtClean="0"/>
              <a:t>AL</a:t>
            </a:r>
          </a:p>
          <a:p>
            <a:pPr marL="569912" lvl="1" indent="-457200">
              <a:buFont typeface="Arial" panose="020B0604020202020204" pitchFamily="34" charset="0"/>
              <a:buChar char="•"/>
            </a:pPr>
            <a:r>
              <a:rPr lang="en-US" sz="2600" dirty="0" smtClean="0"/>
              <a:t>March 4: MOKANPANA </a:t>
            </a:r>
            <a:r>
              <a:rPr lang="en-US" sz="2600" dirty="0"/>
              <a:t>Spring </a:t>
            </a:r>
            <a:r>
              <a:rPr lang="en-US" sz="2600" dirty="0" smtClean="0"/>
              <a:t>Conference in </a:t>
            </a:r>
            <a:r>
              <a:rPr lang="en-US" sz="2600" dirty="0"/>
              <a:t>Kansas City, </a:t>
            </a:r>
            <a:r>
              <a:rPr lang="en-US" sz="2600" dirty="0" smtClean="0"/>
              <a:t>MO</a:t>
            </a:r>
          </a:p>
          <a:p>
            <a:pPr marL="569912" lvl="1" indent="-457200">
              <a:buFont typeface="Arial" panose="020B0604020202020204" pitchFamily="34" charset="0"/>
              <a:buChar char="•"/>
            </a:pPr>
            <a:r>
              <a:rPr lang="en-US" sz="2600" dirty="0" smtClean="0"/>
              <a:t>March 18: </a:t>
            </a:r>
            <a:r>
              <a:rPr lang="en-US" sz="2600" dirty="0"/>
              <a:t>VT/NH APAN Spring </a:t>
            </a:r>
            <a:r>
              <a:rPr lang="en-US" sz="2600" dirty="0" smtClean="0"/>
              <a:t>Conference</a:t>
            </a:r>
            <a:r>
              <a:rPr lang="en-US" sz="2600" dirty="0"/>
              <a:t> </a:t>
            </a:r>
            <a:r>
              <a:rPr lang="en-US" sz="2600" dirty="0" smtClean="0"/>
              <a:t>in </a:t>
            </a:r>
            <a:r>
              <a:rPr lang="en-US" sz="2600" dirty="0"/>
              <a:t>Manchester, </a:t>
            </a:r>
            <a:r>
              <a:rPr lang="en-US" sz="2600" dirty="0" smtClean="0"/>
              <a:t>NH</a:t>
            </a:r>
          </a:p>
          <a:p>
            <a:pPr marL="569912" lvl="1" indent="-457200">
              <a:buFont typeface="Arial" panose="020B0604020202020204" pitchFamily="34" charset="0"/>
              <a:buChar char="•"/>
            </a:pPr>
            <a:r>
              <a:rPr lang="en-US" sz="2600" dirty="0" smtClean="0"/>
              <a:t>March 25: </a:t>
            </a:r>
            <a:r>
              <a:rPr lang="en-US" sz="2600" dirty="0"/>
              <a:t>MASPAN Spring </a:t>
            </a:r>
            <a:r>
              <a:rPr lang="en-US" sz="2600" dirty="0" smtClean="0"/>
              <a:t>Conference in </a:t>
            </a:r>
            <a:r>
              <a:rPr lang="en-US" sz="2600" dirty="0"/>
              <a:t>Lowell, </a:t>
            </a:r>
            <a:r>
              <a:rPr lang="en-US" sz="2600" dirty="0" smtClean="0"/>
              <a:t>MA</a:t>
            </a:r>
          </a:p>
          <a:p>
            <a:pPr marL="569912" lvl="1" indent="-457200">
              <a:buFont typeface="Arial" panose="020B0604020202020204" pitchFamily="34" charset="0"/>
              <a:buChar char="•"/>
            </a:pPr>
            <a:r>
              <a:rPr lang="en-US" sz="2600" dirty="0" smtClean="0"/>
              <a:t>April 1: </a:t>
            </a:r>
            <a:r>
              <a:rPr lang="en-US" sz="2600" dirty="0"/>
              <a:t>CSPAN Spring </a:t>
            </a:r>
            <a:r>
              <a:rPr lang="en-US" sz="2600" dirty="0" smtClean="0"/>
              <a:t>Conference</a:t>
            </a:r>
            <a:r>
              <a:rPr lang="en-US" sz="2600" dirty="0"/>
              <a:t> </a:t>
            </a:r>
            <a:r>
              <a:rPr lang="en-US" sz="2600" dirty="0" smtClean="0"/>
              <a:t>in </a:t>
            </a:r>
            <a:r>
              <a:rPr lang="en-US" sz="2600" dirty="0"/>
              <a:t>Cromwell, </a:t>
            </a:r>
            <a:r>
              <a:rPr lang="en-US" sz="2600" dirty="0" smtClean="0"/>
              <a:t>CT</a:t>
            </a:r>
          </a:p>
          <a:p>
            <a:pPr marL="569912" lvl="1" indent="-457200">
              <a:buFont typeface="Arial" panose="020B0604020202020204" pitchFamily="34" charset="0"/>
              <a:buChar char="•"/>
            </a:pPr>
            <a:r>
              <a:rPr lang="en-US" sz="2600" dirty="0" smtClean="0"/>
              <a:t>April 2-4: </a:t>
            </a:r>
            <a:r>
              <a:rPr lang="en-US" sz="2600" dirty="0"/>
              <a:t>AORN Annual </a:t>
            </a:r>
            <a:r>
              <a:rPr lang="en-US" sz="2600" dirty="0" smtClean="0"/>
              <a:t>Conference</a:t>
            </a:r>
            <a:r>
              <a:rPr lang="en-US" sz="2600" dirty="0"/>
              <a:t> </a:t>
            </a:r>
            <a:r>
              <a:rPr lang="en-US" sz="2600" dirty="0" smtClean="0"/>
              <a:t>in </a:t>
            </a:r>
            <a:r>
              <a:rPr lang="en-US" sz="2600" dirty="0"/>
              <a:t>Boston, </a:t>
            </a:r>
            <a:r>
              <a:rPr lang="en-US" sz="2600" dirty="0" smtClean="0"/>
              <a:t>MA</a:t>
            </a:r>
          </a:p>
          <a:p>
            <a:pPr marL="569912" lvl="1" indent="-457200">
              <a:buFont typeface="Arial" panose="020B0604020202020204" pitchFamily="34" charset="0"/>
              <a:buChar char="•"/>
            </a:pPr>
            <a:r>
              <a:rPr lang="en-US" sz="2600" dirty="0" smtClean="0"/>
              <a:t>April 5: </a:t>
            </a:r>
            <a:r>
              <a:rPr lang="en-US" sz="2600" dirty="0"/>
              <a:t>RIAPAN Monthly </a:t>
            </a:r>
            <a:r>
              <a:rPr lang="en-US" sz="2600" dirty="0" smtClean="0"/>
              <a:t>Conference in </a:t>
            </a:r>
            <a:r>
              <a:rPr lang="en-US" sz="2600" dirty="0"/>
              <a:t>Providence, </a:t>
            </a:r>
            <a:r>
              <a:rPr lang="en-US" sz="2600" dirty="0" smtClean="0"/>
              <a:t>RI</a:t>
            </a:r>
            <a:endParaRPr lang="en-US" sz="2600" dirty="0"/>
          </a:p>
        </p:txBody>
      </p:sp>
    </p:spTree>
    <p:extLst>
      <p:ext uri="{BB962C8B-B14F-4D97-AF65-F5344CB8AC3E}">
        <p14:creationId xmlns:p14="http://schemas.microsoft.com/office/powerpoint/2010/main" val="3127028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solidFill>
                  <a:schemeClr val="tx1"/>
                </a:solidFill>
              </a:rPr>
              <a:t>National Office Activities</a:t>
            </a:r>
            <a:endParaRPr lang="en-US" dirty="0">
              <a:solidFill>
                <a:schemeClr val="tx1"/>
              </a:solidFill>
            </a:endParaRPr>
          </a:p>
        </p:txBody>
      </p:sp>
      <p:sp>
        <p:nvSpPr>
          <p:cNvPr id="3" name="Content Placeholder 2"/>
          <p:cNvSpPr>
            <a:spLocks noGrp="1"/>
          </p:cNvSpPr>
          <p:nvPr>
            <p:ph idx="1"/>
          </p:nvPr>
        </p:nvSpPr>
        <p:spPr>
          <a:xfrm>
            <a:off x="304800" y="736600"/>
            <a:ext cx="8610600" cy="6121400"/>
          </a:xfrm>
        </p:spPr>
        <p:txBody>
          <a:bodyPr>
            <a:noAutofit/>
          </a:bodyPr>
          <a:lstStyle/>
          <a:p>
            <a:pPr marL="104775" indent="0">
              <a:buFont typeface="Arial" pitchFamily="34" charset="0"/>
              <a:buNone/>
              <a:defRPr/>
            </a:pPr>
            <a:r>
              <a:rPr lang="en-US" sz="3100" b="1" i="1" dirty="0">
                <a:solidFill>
                  <a:schemeClr val="tx1"/>
                </a:solidFill>
              </a:rPr>
              <a:t>Without the support of our National Office team, none of these accomplishments are possible! Listed are only a few of the highlights</a:t>
            </a:r>
            <a:r>
              <a:rPr lang="en-US" sz="3100" b="1" dirty="0" smtClean="0">
                <a:solidFill>
                  <a:schemeClr val="tx1"/>
                </a:solidFill>
              </a:rPr>
              <a:t>!</a:t>
            </a:r>
          </a:p>
          <a:p>
            <a:pPr>
              <a:defRPr/>
            </a:pPr>
            <a:r>
              <a:rPr lang="en-US" sz="2400" dirty="0" smtClean="0">
                <a:solidFill>
                  <a:schemeClr val="tx1"/>
                </a:solidFill>
              </a:rPr>
              <a:t>All National Conference planning: brochure, syllabus, communication, opening &amp; closing ceremony, speaker follow up, component night, President’s reception, development activities, stuffing bags, registration, space, room assignments</a:t>
            </a:r>
          </a:p>
          <a:p>
            <a:r>
              <a:rPr lang="en-US" sz="2400" dirty="0" smtClean="0"/>
              <a:t>Prepared </a:t>
            </a:r>
            <a:r>
              <a:rPr lang="en-US" sz="2400" dirty="0"/>
              <a:t>and uploaded 2017-18 election information online and candidate feedback form </a:t>
            </a:r>
          </a:p>
          <a:p>
            <a:r>
              <a:rPr lang="en-US" sz="2400" dirty="0" smtClean="0"/>
              <a:t>Conducted </a:t>
            </a:r>
            <a:r>
              <a:rPr lang="en-US" sz="2400" dirty="0"/>
              <a:t>2017 Excellence in Clinical Practice Award nomination process </a:t>
            </a:r>
          </a:p>
          <a:p>
            <a:r>
              <a:rPr lang="en-US" sz="2400" dirty="0" smtClean="0"/>
              <a:t>Prepared </a:t>
            </a:r>
            <a:r>
              <a:rPr lang="en-US" sz="2400" dirty="0"/>
              <a:t>and uploaded approved policies from midyear 2016 Board meeting </a:t>
            </a:r>
          </a:p>
          <a:p>
            <a:r>
              <a:rPr lang="en-US" sz="2400" dirty="0" smtClean="0"/>
              <a:t>Ongoing review and proofing of </a:t>
            </a:r>
            <a:r>
              <a:rPr lang="en-US" sz="2400" i="1" dirty="0" err="1" smtClean="0"/>
              <a:t>Breathline</a:t>
            </a:r>
            <a:r>
              <a:rPr lang="en-US" sz="2400" i="1" dirty="0" smtClean="0"/>
              <a:t> </a:t>
            </a:r>
            <a:endParaRPr lang="en-US" sz="2000" dirty="0" smtClean="0">
              <a:solidFill>
                <a:schemeClr val="tx1"/>
              </a:solidFill>
            </a:endParaRPr>
          </a:p>
        </p:txBody>
      </p:sp>
    </p:spTree>
    <p:extLst>
      <p:ext uri="{BB962C8B-B14F-4D97-AF65-F5344CB8AC3E}">
        <p14:creationId xmlns:p14="http://schemas.microsoft.com/office/powerpoint/2010/main" val="2934667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National Office Activities</a:t>
            </a:r>
            <a:endParaRPr lang="en-US" dirty="0"/>
          </a:p>
        </p:txBody>
      </p:sp>
      <p:sp>
        <p:nvSpPr>
          <p:cNvPr id="3" name="Content Placeholder 2"/>
          <p:cNvSpPr>
            <a:spLocks noGrp="1"/>
          </p:cNvSpPr>
          <p:nvPr>
            <p:ph idx="1"/>
          </p:nvPr>
        </p:nvSpPr>
        <p:spPr>
          <a:xfrm>
            <a:off x="457200" y="1244600"/>
            <a:ext cx="8496300" cy="5473700"/>
          </a:xfrm>
        </p:spPr>
        <p:txBody>
          <a:bodyPr>
            <a:normAutofit lnSpcReduction="10000"/>
          </a:bodyPr>
          <a:lstStyle/>
          <a:p>
            <a:r>
              <a:rPr lang="en-US" sz="2400" dirty="0" smtClean="0"/>
              <a:t>Prepared, sent and finalized information for the 2017 Representative Assembly including call for resolutions, official RA credentialing forms to all components and agenda material </a:t>
            </a:r>
          </a:p>
          <a:p>
            <a:r>
              <a:rPr lang="en-US" sz="2400" dirty="0" smtClean="0"/>
              <a:t>Proofed, finalized and uploaded nine SPG newsletters for the 2017 winter-spring session </a:t>
            </a:r>
          </a:p>
          <a:p>
            <a:r>
              <a:rPr lang="en-US" sz="2400" dirty="0" smtClean="0"/>
              <a:t>Proofed draft UAP CBO </a:t>
            </a:r>
          </a:p>
          <a:p>
            <a:r>
              <a:rPr lang="en-US" sz="2400" dirty="0" smtClean="0"/>
              <a:t>Worked with ASPAN President to prepare and send all conference letters and invitations </a:t>
            </a:r>
          </a:p>
          <a:p>
            <a:r>
              <a:rPr lang="en-US" sz="2400" dirty="0" smtClean="0"/>
              <a:t>Prepared and uploaded 2017 ASPAN scholarship program and ICPAN scholarship information </a:t>
            </a:r>
          </a:p>
          <a:p>
            <a:r>
              <a:rPr lang="en-US" sz="2400" dirty="0" smtClean="0"/>
              <a:t>Coordinated delivery of Society information to Elsevier for publication in </a:t>
            </a:r>
            <a:r>
              <a:rPr lang="en-US" sz="2400" i="1" dirty="0" smtClean="0"/>
              <a:t>JoPAN  </a:t>
            </a:r>
            <a:endParaRPr lang="en-US" sz="2400" dirty="0" smtClean="0"/>
          </a:p>
          <a:p>
            <a:r>
              <a:rPr lang="en-US" sz="2400" dirty="0" smtClean="0"/>
              <a:t>Coordinated call for photos from all ASPAN leaders and 40 component presidents to create opening ceremonies presentation </a:t>
            </a:r>
            <a:endParaRPr lang="en-US" sz="2400" dirty="0"/>
          </a:p>
        </p:txBody>
      </p:sp>
    </p:spTree>
    <p:extLst>
      <p:ext uri="{BB962C8B-B14F-4D97-AF65-F5344CB8AC3E}">
        <p14:creationId xmlns:p14="http://schemas.microsoft.com/office/powerpoint/2010/main" val="14918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defRPr/>
            </a:pPr>
            <a:r>
              <a:rPr lang="en-US" dirty="0" smtClean="0">
                <a:solidFill>
                  <a:schemeClr val="tx1"/>
                </a:solidFill>
              </a:rPr>
              <a:t>President’</a:t>
            </a:r>
            <a:r>
              <a:rPr lang="en-US" altLang="ja-JP" dirty="0" smtClean="0">
                <a:solidFill>
                  <a:schemeClr val="tx1"/>
                </a:solidFill>
              </a:rPr>
              <a:t>s Activities</a:t>
            </a:r>
            <a:endParaRPr lang="en-US" dirty="0" smtClean="0">
              <a:solidFill>
                <a:schemeClr val="tx1"/>
              </a:solidFill>
            </a:endParaRPr>
          </a:p>
        </p:txBody>
      </p:sp>
      <p:sp>
        <p:nvSpPr>
          <p:cNvPr id="15363" name="Content Placeholder 2"/>
          <p:cNvSpPr>
            <a:spLocks noGrp="1"/>
          </p:cNvSpPr>
          <p:nvPr>
            <p:ph idx="1"/>
          </p:nvPr>
        </p:nvSpPr>
        <p:spPr>
          <a:xfrm>
            <a:off x="228600" y="1371600"/>
            <a:ext cx="6096000" cy="5059363"/>
          </a:xfrm>
        </p:spPr>
        <p:txBody>
          <a:bodyPr>
            <a:normAutofit/>
          </a:bodyPr>
          <a:lstStyle/>
          <a:p>
            <a:r>
              <a:rPr lang="en-US" altLang="en-US" sz="2400" dirty="0" smtClean="0">
                <a:solidFill>
                  <a:schemeClr val="tx1"/>
                </a:solidFill>
              </a:rPr>
              <a:t>Updated 2016 Summer/Fall Webcasts &amp; </a:t>
            </a:r>
            <a:r>
              <a:rPr lang="en-US" altLang="en-US" sz="2400" dirty="0" smtClean="0"/>
              <a:t>Seminars brochure</a:t>
            </a:r>
            <a:r>
              <a:rPr lang="en-US" altLang="en-US" sz="2400" dirty="0"/>
              <a:t> </a:t>
            </a:r>
            <a:r>
              <a:rPr lang="en-US" altLang="en-US" sz="2400" dirty="0" smtClean="0"/>
              <a:t>&amp; </a:t>
            </a:r>
            <a:r>
              <a:rPr lang="en-US" altLang="en-US" sz="2400" dirty="0" smtClean="0">
                <a:solidFill>
                  <a:schemeClr val="tx1"/>
                </a:solidFill>
              </a:rPr>
              <a:t>2017 Winter/Spring </a:t>
            </a:r>
            <a:r>
              <a:rPr lang="en-US" altLang="en-US" sz="2400" dirty="0"/>
              <a:t>Webcasts &amp; </a:t>
            </a:r>
            <a:r>
              <a:rPr lang="en-US" altLang="en-US" sz="2400" dirty="0" smtClean="0">
                <a:solidFill>
                  <a:schemeClr val="tx1"/>
                </a:solidFill>
              </a:rPr>
              <a:t>Seminar brochure</a:t>
            </a:r>
          </a:p>
          <a:p>
            <a:r>
              <a:rPr lang="en-US" altLang="en-US" sz="2400" dirty="0" smtClean="0"/>
              <a:t>C</a:t>
            </a:r>
            <a:r>
              <a:rPr lang="en-US" altLang="en-US" sz="2400" dirty="0" smtClean="0">
                <a:solidFill>
                  <a:schemeClr val="tx1"/>
                </a:solidFill>
              </a:rPr>
              <a:t>ollaborated with Barbara Godden MHS RN CPAN CAPA (CO), </a:t>
            </a:r>
            <a:r>
              <a:rPr lang="en-US" altLang="en-US" sz="2400" i="1" dirty="0" smtClean="0">
                <a:solidFill>
                  <a:schemeClr val="tx1"/>
                </a:solidFill>
              </a:rPr>
              <a:t>Breathline</a:t>
            </a:r>
            <a:r>
              <a:rPr lang="en-US" altLang="en-US" sz="2400" dirty="0" smtClean="0">
                <a:solidFill>
                  <a:schemeClr val="tx1"/>
                </a:solidFill>
              </a:rPr>
              <a:t> Editor, to review </a:t>
            </a:r>
            <a:r>
              <a:rPr lang="en-US" altLang="en-US" sz="2400" i="1" dirty="0" err="1" smtClean="0">
                <a:solidFill>
                  <a:schemeClr val="tx1"/>
                </a:solidFill>
              </a:rPr>
              <a:t>Breathline</a:t>
            </a:r>
            <a:r>
              <a:rPr lang="en-US" altLang="en-US" sz="2400" dirty="0" smtClean="0">
                <a:solidFill>
                  <a:schemeClr val="tx1"/>
                </a:solidFill>
              </a:rPr>
              <a:t> articles/content/ revisions</a:t>
            </a:r>
          </a:p>
          <a:p>
            <a:r>
              <a:rPr lang="en-US" altLang="en-US" sz="2400" dirty="0" smtClean="0">
                <a:solidFill>
                  <a:schemeClr val="tx1"/>
                </a:solidFill>
              </a:rPr>
              <a:t>Signed in support of several letters circulated to members of the Senate and House of Representatives </a:t>
            </a:r>
          </a:p>
          <a:p>
            <a:pPr lvl="1"/>
            <a:r>
              <a:rPr lang="en-US" altLang="en-US" sz="2000" dirty="0" smtClean="0"/>
              <a:t>Support addressed</a:t>
            </a:r>
            <a:r>
              <a:rPr lang="en-US" altLang="en-US" sz="2000" dirty="0" smtClean="0">
                <a:solidFill>
                  <a:schemeClr val="tx1"/>
                </a:solidFill>
              </a:rPr>
              <a:t> appropriations/funding for nursing related programs</a:t>
            </a:r>
          </a:p>
          <a:p>
            <a:endParaRPr lang="en-US" altLang="en-US" sz="2400" dirty="0" smtClean="0">
              <a:solidFill>
                <a:schemeClr val="tx1"/>
              </a:solidFill>
            </a:endParaRPr>
          </a:p>
        </p:txBody>
      </p:sp>
      <p:pic>
        <p:nvPicPr>
          <p:cNvPr id="3" name="Picture 2" descr="e9b9a46f-c5e4-4cc5-b117-238f629d9914-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1828800"/>
            <a:ext cx="2497255" cy="3276600"/>
          </a:xfrm>
          <a:prstGeom prst="rect">
            <a:avLst/>
          </a:prstGeom>
        </p:spPr>
      </p:pic>
    </p:spTree>
    <p:extLst>
      <p:ext uri="{BB962C8B-B14F-4D97-AF65-F5344CB8AC3E}">
        <p14:creationId xmlns:p14="http://schemas.microsoft.com/office/powerpoint/2010/main" val="2906624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National Office Activities</a:t>
            </a:r>
            <a:endParaRPr lang="en-US" dirty="0"/>
          </a:p>
        </p:txBody>
      </p:sp>
      <p:sp>
        <p:nvSpPr>
          <p:cNvPr id="3" name="Content Placeholder 2"/>
          <p:cNvSpPr>
            <a:spLocks noGrp="1"/>
          </p:cNvSpPr>
          <p:nvPr>
            <p:ph idx="1"/>
          </p:nvPr>
        </p:nvSpPr>
        <p:spPr>
          <a:xfrm>
            <a:off x="457200" y="1600200"/>
            <a:ext cx="8229600" cy="4889500"/>
          </a:xfrm>
        </p:spPr>
        <p:txBody>
          <a:bodyPr>
            <a:normAutofit/>
          </a:bodyPr>
          <a:lstStyle/>
          <a:p>
            <a:pPr marL="0" indent="0">
              <a:buNone/>
            </a:pPr>
            <a:r>
              <a:rPr lang="en-US" dirty="0" smtClean="0">
                <a:solidFill>
                  <a:srgbClr val="FF0000"/>
                </a:solidFill>
              </a:rPr>
              <a:t>December 2016 through April 2017 </a:t>
            </a:r>
          </a:p>
          <a:p>
            <a:r>
              <a:rPr lang="en-US" sz="2600" dirty="0" smtClean="0"/>
              <a:t>Prepared </a:t>
            </a:r>
            <a:r>
              <a:rPr lang="en-US" sz="2600" dirty="0"/>
              <a:t>and uploaded 2017-18 election information online and candidate feedback form </a:t>
            </a:r>
          </a:p>
          <a:p>
            <a:r>
              <a:rPr lang="en-US" sz="2600" dirty="0" smtClean="0"/>
              <a:t>Conducted </a:t>
            </a:r>
            <a:r>
              <a:rPr lang="en-US" sz="2600" dirty="0"/>
              <a:t>2017 Excellence in Clinical Practice Award nomination process </a:t>
            </a:r>
          </a:p>
          <a:p>
            <a:r>
              <a:rPr lang="en-US" sz="2600" dirty="0" smtClean="0"/>
              <a:t>Prepared </a:t>
            </a:r>
            <a:r>
              <a:rPr lang="en-US" sz="2600" dirty="0"/>
              <a:t>and uploaded approved policies from midyear 2016 Board meeting </a:t>
            </a:r>
          </a:p>
          <a:p>
            <a:r>
              <a:rPr lang="en-US" sz="2600" dirty="0" smtClean="0"/>
              <a:t>Prepared</a:t>
            </a:r>
            <a:r>
              <a:rPr lang="en-US" sz="2600" dirty="0"/>
              <a:t>, sent and finalized information for the 2017 Representative Assembly including call for </a:t>
            </a:r>
            <a:r>
              <a:rPr lang="en-US" sz="2600" dirty="0" smtClean="0"/>
              <a:t>resolutions</a:t>
            </a:r>
            <a:r>
              <a:rPr lang="en-US" sz="2600" dirty="0"/>
              <a:t>, official RA credentialing forms to all components and agenda material </a:t>
            </a:r>
          </a:p>
          <a:p>
            <a:pPr marL="514350" indent="-514350">
              <a:buFont typeface="+mj-lt"/>
              <a:buAutoNum type="arabicPeriod" startAt="13"/>
            </a:pPr>
            <a:endParaRPr lang="en-US" dirty="0" smtClean="0"/>
          </a:p>
          <a:p>
            <a:pPr marL="514350" indent="-514350">
              <a:buFont typeface="+mj-lt"/>
              <a:buAutoNum type="arabicPeriod" startAt="13"/>
            </a:pPr>
            <a:endParaRPr lang="en-US" dirty="0"/>
          </a:p>
          <a:p>
            <a:pPr marL="514350" indent="-514350">
              <a:buFont typeface="+mj-lt"/>
              <a:buAutoNum type="arabicPeriod" startAt="13"/>
            </a:pPr>
            <a:endParaRPr lang="en-US" dirty="0" smtClean="0"/>
          </a:p>
          <a:p>
            <a:pPr marL="514350" indent="-514350">
              <a:buFont typeface="+mj-lt"/>
              <a:buAutoNum type="arabicPeriod" startAt="13"/>
            </a:pPr>
            <a:endParaRPr lang="en-US" dirty="0"/>
          </a:p>
        </p:txBody>
      </p:sp>
    </p:spTree>
    <p:extLst>
      <p:ext uri="{BB962C8B-B14F-4D97-AF65-F5344CB8AC3E}">
        <p14:creationId xmlns:p14="http://schemas.microsoft.com/office/powerpoint/2010/main" val="2850924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National Office Activities</a:t>
            </a:r>
            <a:endParaRPr lang="en-US" dirty="0"/>
          </a:p>
        </p:txBody>
      </p:sp>
      <p:sp>
        <p:nvSpPr>
          <p:cNvPr id="3" name="Content Placeholder 2"/>
          <p:cNvSpPr>
            <a:spLocks noGrp="1"/>
          </p:cNvSpPr>
          <p:nvPr>
            <p:ph idx="1"/>
          </p:nvPr>
        </p:nvSpPr>
        <p:spPr>
          <a:xfrm>
            <a:off x="457200" y="1600200"/>
            <a:ext cx="8229600" cy="4978400"/>
          </a:xfrm>
        </p:spPr>
        <p:txBody>
          <a:bodyPr>
            <a:normAutofit fontScale="92500" lnSpcReduction="10000"/>
          </a:bodyPr>
          <a:lstStyle/>
          <a:p>
            <a:r>
              <a:rPr lang="en-US" sz="2600" dirty="0" smtClean="0"/>
              <a:t>Proofed, finalized and uploaded nine SPG newsletters for the 2017 winter-spring session </a:t>
            </a:r>
          </a:p>
          <a:p>
            <a:r>
              <a:rPr lang="en-US" sz="2600" dirty="0" smtClean="0"/>
              <a:t>Proofed draft UAP CBO </a:t>
            </a:r>
          </a:p>
          <a:p>
            <a:r>
              <a:rPr lang="en-US" sz="2600" dirty="0" smtClean="0"/>
              <a:t>Worked with ASPAN president to prepare and send all conference letters and invitations </a:t>
            </a:r>
          </a:p>
          <a:p>
            <a:r>
              <a:rPr lang="en-US" sz="2600" dirty="0" smtClean="0"/>
              <a:t>Prepared and uploaded 2017 ASPAN scholarship program and ICPAN scholarship information </a:t>
            </a:r>
          </a:p>
          <a:p>
            <a:r>
              <a:rPr lang="en-US" sz="2600" dirty="0" smtClean="0"/>
              <a:t>Coordinated delivery of Society information to Elsevier for publication in </a:t>
            </a:r>
            <a:r>
              <a:rPr lang="en-US" sz="2600" i="1" dirty="0" smtClean="0"/>
              <a:t>JoPAN </a:t>
            </a:r>
            <a:endParaRPr lang="en-US" sz="2600" dirty="0" smtClean="0"/>
          </a:p>
          <a:p>
            <a:r>
              <a:rPr lang="en-US" sz="2600" dirty="0" smtClean="0"/>
              <a:t>Ongoing review and proofing of </a:t>
            </a:r>
            <a:r>
              <a:rPr lang="en-US" sz="2600" i="1" dirty="0" smtClean="0"/>
              <a:t>Breathline </a:t>
            </a:r>
            <a:endParaRPr lang="en-US" sz="2600" dirty="0" smtClean="0"/>
          </a:p>
          <a:p>
            <a:r>
              <a:rPr lang="en-US" sz="2600" dirty="0" smtClean="0"/>
              <a:t>Coordinated call for photos from all ASPAN leaders and 40 component presidents to create  opening ceremonies presentation </a:t>
            </a:r>
          </a:p>
          <a:p>
            <a:endParaRPr lang="en-US" dirty="0"/>
          </a:p>
        </p:txBody>
      </p:sp>
    </p:spTree>
    <p:extLst>
      <p:ext uri="{BB962C8B-B14F-4D97-AF65-F5344CB8AC3E}">
        <p14:creationId xmlns:p14="http://schemas.microsoft.com/office/powerpoint/2010/main" val="133666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National Office Activities</a:t>
            </a:r>
            <a:endParaRPr lang="en-US" dirty="0"/>
          </a:p>
        </p:txBody>
      </p:sp>
      <p:sp>
        <p:nvSpPr>
          <p:cNvPr id="3" name="Content Placeholder 2"/>
          <p:cNvSpPr>
            <a:spLocks noGrp="1"/>
          </p:cNvSpPr>
          <p:nvPr>
            <p:ph idx="1"/>
          </p:nvPr>
        </p:nvSpPr>
        <p:spPr>
          <a:xfrm>
            <a:off x="596900" y="1600200"/>
            <a:ext cx="7861300" cy="4445000"/>
          </a:xfrm>
        </p:spPr>
        <p:txBody>
          <a:bodyPr>
            <a:normAutofit fontScale="92500" lnSpcReduction="10000"/>
          </a:bodyPr>
          <a:lstStyle/>
          <a:p>
            <a:r>
              <a:rPr lang="en-US" sz="2600" dirty="0" smtClean="0"/>
              <a:t>Over 400 questions collated and prepared weekly for clinical practice question assignment roster </a:t>
            </a:r>
          </a:p>
          <a:p>
            <a:r>
              <a:rPr lang="en-US" sz="2600" dirty="0" smtClean="0"/>
              <a:t>Pre-production </a:t>
            </a:r>
            <a:r>
              <a:rPr lang="en-US" sz="2600" dirty="0"/>
              <a:t>work on 2017-18 ASPAN Directory </a:t>
            </a:r>
          </a:p>
          <a:p>
            <a:r>
              <a:rPr lang="en-US" sz="2600" dirty="0" smtClean="0"/>
              <a:t>Met </a:t>
            </a:r>
            <a:r>
              <a:rPr lang="en-US" sz="2600" dirty="0"/>
              <a:t>with Director for Education on an ongoing basis to </a:t>
            </a:r>
            <a:r>
              <a:rPr lang="en-US" sz="2600" dirty="0" smtClean="0"/>
              <a:t>determine </a:t>
            </a:r>
            <a:r>
              <a:rPr lang="en-US" sz="2600" dirty="0"/>
              <a:t>needs and priorities </a:t>
            </a:r>
          </a:p>
          <a:p>
            <a:r>
              <a:rPr lang="en-US" sz="2600" dirty="0" smtClean="0"/>
              <a:t>Met </a:t>
            </a:r>
            <a:r>
              <a:rPr lang="en-US" sz="2600" dirty="0"/>
              <a:t>with all 3 </a:t>
            </a:r>
            <a:r>
              <a:rPr lang="en-US" sz="2600" dirty="0" smtClean="0"/>
              <a:t>Mission </a:t>
            </a:r>
            <a:r>
              <a:rPr lang="en-US" sz="2600" dirty="0"/>
              <a:t>D</a:t>
            </a:r>
            <a:r>
              <a:rPr lang="en-US" sz="2600" dirty="0" smtClean="0"/>
              <a:t>irectors </a:t>
            </a:r>
            <a:r>
              <a:rPr lang="en-US" sz="2600" dirty="0"/>
              <a:t>on a regular basis for information on current projects and needed </a:t>
            </a:r>
            <a:r>
              <a:rPr lang="en-US" sz="2600" dirty="0" smtClean="0"/>
              <a:t>support </a:t>
            </a:r>
            <a:endParaRPr lang="en-US" sz="2600" dirty="0"/>
          </a:p>
          <a:p>
            <a:r>
              <a:rPr lang="en-US" sz="2600" dirty="0" smtClean="0"/>
              <a:t>Reviewed</a:t>
            </a:r>
            <a:r>
              <a:rPr lang="en-US" sz="2600" dirty="0"/>
              <a:t>, formatted and checked citations/references all slide sets for all seminars </a:t>
            </a:r>
          </a:p>
          <a:p>
            <a:r>
              <a:rPr lang="en-US" sz="2600" dirty="0" smtClean="0"/>
              <a:t>Reviewed</a:t>
            </a:r>
            <a:r>
              <a:rPr lang="en-US" sz="2600" dirty="0"/>
              <a:t>, formatted and checked citations/references for all slide sets for all 2 hour, 4 hour, and </a:t>
            </a:r>
            <a:r>
              <a:rPr lang="en-US" sz="2600" dirty="0" smtClean="0"/>
              <a:t>8 </a:t>
            </a:r>
            <a:r>
              <a:rPr lang="en-US" sz="2600" dirty="0"/>
              <a:t>hour webcasts</a:t>
            </a:r>
            <a:r>
              <a:rPr lang="en-US" sz="2800" dirty="0"/>
              <a:t> </a:t>
            </a:r>
          </a:p>
          <a:p>
            <a:endParaRPr lang="en-US" dirty="0"/>
          </a:p>
          <a:p>
            <a:endParaRPr lang="en-US" dirty="0"/>
          </a:p>
        </p:txBody>
      </p:sp>
    </p:spTree>
    <p:extLst>
      <p:ext uri="{BB962C8B-B14F-4D97-AF65-F5344CB8AC3E}">
        <p14:creationId xmlns:p14="http://schemas.microsoft.com/office/powerpoint/2010/main" val="3291694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8229600" cy="1143000"/>
          </a:xfrm>
        </p:spPr>
        <p:txBody>
          <a:bodyPr/>
          <a:lstStyle/>
          <a:p>
            <a:r>
              <a:rPr lang="en-US" dirty="0" smtClean="0">
                <a:solidFill>
                  <a:schemeClr val="tx1"/>
                </a:solidFill>
              </a:rPr>
              <a:t>National Office Activities</a:t>
            </a:r>
            <a:endParaRPr lang="en-US" dirty="0"/>
          </a:p>
        </p:txBody>
      </p:sp>
      <p:sp>
        <p:nvSpPr>
          <p:cNvPr id="3" name="Content Placeholder 2"/>
          <p:cNvSpPr>
            <a:spLocks noGrp="1"/>
          </p:cNvSpPr>
          <p:nvPr>
            <p:ph idx="1"/>
          </p:nvPr>
        </p:nvSpPr>
        <p:spPr/>
        <p:txBody>
          <a:bodyPr>
            <a:normAutofit/>
          </a:bodyPr>
          <a:lstStyle/>
          <a:p>
            <a:r>
              <a:rPr lang="en-US" sz="2600" dirty="0" smtClean="0"/>
              <a:t>Developed </a:t>
            </a:r>
            <a:r>
              <a:rPr lang="en-US" sz="2600" dirty="0" smtClean="0"/>
              <a:t>a knowledge outcome measurement post-test for every seminar and webcast </a:t>
            </a:r>
          </a:p>
          <a:p>
            <a:r>
              <a:rPr lang="en-US" sz="2600" dirty="0" smtClean="0"/>
              <a:t>Reviewed </a:t>
            </a:r>
            <a:r>
              <a:rPr lang="en-US" sz="2600" dirty="0" smtClean="0"/>
              <a:t>and updated the accreditation information for all on demand modules </a:t>
            </a:r>
          </a:p>
          <a:p>
            <a:r>
              <a:rPr lang="en-US" sz="2600" dirty="0" smtClean="0"/>
              <a:t>Reviewed/Revised </a:t>
            </a:r>
            <a:r>
              <a:rPr lang="en-US" sz="2600" dirty="0" smtClean="0"/>
              <a:t>seminar brochure </a:t>
            </a:r>
          </a:p>
          <a:p>
            <a:r>
              <a:rPr lang="en-US" sz="2600" dirty="0" smtClean="0"/>
              <a:t>Reviewed/Revised </a:t>
            </a:r>
            <a:r>
              <a:rPr lang="en-US" sz="2600" dirty="0" smtClean="0"/>
              <a:t>seminar request brochure </a:t>
            </a:r>
          </a:p>
          <a:p>
            <a:r>
              <a:rPr lang="en-US" sz="2600" dirty="0" smtClean="0"/>
              <a:t>Monitored </a:t>
            </a:r>
            <a:r>
              <a:rPr lang="en-US" sz="2600" dirty="0" smtClean="0"/>
              <a:t>all live webcasts for tech support by the newly oriented seminar speakers </a:t>
            </a:r>
          </a:p>
          <a:p>
            <a:r>
              <a:rPr lang="en-US" sz="2600" dirty="0" smtClean="0"/>
              <a:t>Worked </a:t>
            </a:r>
            <a:r>
              <a:rPr lang="en-US" sz="2600" dirty="0" smtClean="0"/>
              <a:t>with the Director of Education and the National Office staff to design the “ASPAN Select Seminars” </a:t>
            </a:r>
          </a:p>
          <a:p>
            <a:endParaRPr lang="en-US" dirty="0"/>
          </a:p>
        </p:txBody>
      </p:sp>
    </p:spTree>
    <p:extLst>
      <p:ext uri="{BB962C8B-B14F-4D97-AF65-F5344CB8AC3E}">
        <p14:creationId xmlns:p14="http://schemas.microsoft.com/office/powerpoint/2010/main" val="3078297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solidFill>
                  <a:schemeClr val="tx1"/>
                </a:solidFill>
              </a:rPr>
              <a:t>National Office Activities</a:t>
            </a:r>
            <a:endParaRPr lang="en-US" dirty="0"/>
          </a:p>
        </p:txBody>
      </p:sp>
      <p:sp>
        <p:nvSpPr>
          <p:cNvPr id="3" name="Content Placeholder 2"/>
          <p:cNvSpPr>
            <a:spLocks noGrp="1"/>
          </p:cNvSpPr>
          <p:nvPr>
            <p:ph idx="1"/>
          </p:nvPr>
        </p:nvSpPr>
        <p:spPr>
          <a:xfrm>
            <a:off x="457200" y="1163638"/>
            <a:ext cx="8445500" cy="5338762"/>
          </a:xfrm>
        </p:spPr>
        <p:txBody>
          <a:bodyPr>
            <a:normAutofit/>
          </a:bodyPr>
          <a:lstStyle/>
          <a:p>
            <a:r>
              <a:rPr lang="en-US" sz="2400" dirty="0" smtClean="0"/>
              <a:t>Ongoing </a:t>
            </a:r>
            <a:r>
              <a:rPr lang="en-US" sz="2400" dirty="0"/>
              <a:t>updates and support for Approver Unit Chairperson </a:t>
            </a:r>
          </a:p>
          <a:p>
            <a:r>
              <a:rPr lang="en-US" sz="2400" dirty="0" smtClean="0"/>
              <a:t>Reviewed </a:t>
            </a:r>
            <a:r>
              <a:rPr lang="en-US" sz="2400" dirty="0"/>
              <a:t>and completed process for approximately 25 approver unit applications </a:t>
            </a:r>
          </a:p>
          <a:p>
            <a:r>
              <a:rPr lang="en-US" sz="2400" dirty="0" smtClean="0"/>
              <a:t>Reviewed </a:t>
            </a:r>
            <a:r>
              <a:rPr lang="en-US" sz="2400" dirty="0"/>
              <a:t>and revised approximately 17 component brochures/flyers/save the date notices for </a:t>
            </a:r>
            <a:r>
              <a:rPr lang="en-US" sz="2400" dirty="0" smtClean="0"/>
              <a:t>components </a:t>
            </a:r>
            <a:endParaRPr lang="en-US" sz="2400" dirty="0"/>
          </a:p>
          <a:p>
            <a:r>
              <a:rPr lang="en-US" sz="2400" dirty="0" smtClean="0"/>
              <a:t>Revised </a:t>
            </a:r>
            <a:r>
              <a:rPr lang="en-US" sz="2400" dirty="0"/>
              <a:t>the Approver Unit application forms based on updated regulations </a:t>
            </a:r>
          </a:p>
          <a:p>
            <a:r>
              <a:rPr lang="en-US" sz="2400" dirty="0" smtClean="0"/>
              <a:t>Revised </a:t>
            </a:r>
            <a:r>
              <a:rPr lang="en-US" sz="2400" dirty="0"/>
              <a:t>the sample application for the approver unit to be placed on the website </a:t>
            </a:r>
          </a:p>
          <a:p>
            <a:r>
              <a:rPr lang="en-US" sz="2400" dirty="0" smtClean="0"/>
              <a:t>Working </a:t>
            </a:r>
            <a:r>
              <a:rPr lang="en-US" sz="2400" dirty="0"/>
              <a:t>with Approver Chairperson to develop training module for approver team members and </a:t>
            </a:r>
            <a:r>
              <a:rPr lang="en-US" sz="2400" dirty="0" smtClean="0"/>
              <a:t>applicants </a:t>
            </a:r>
          </a:p>
          <a:p>
            <a:r>
              <a:rPr lang="en-US" sz="2400" dirty="0" smtClean="0"/>
              <a:t>Answered clinical practice questions received as needed and those sent to me directly </a:t>
            </a:r>
          </a:p>
          <a:p>
            <a:pPr marL="0" indent="0">
              <a:buNone/>
            </a:pPr>
            <a:endParaRPr lang="en-US" sz="2400" dirty="0"/>
          </a:p>
          <a:p>
            <a:endParaRPr lang="en-US" dirty="0"/>
          </a:p>
        </p:txBody>
      </p:sp>
    </p:spTree>
    <p:extLst>
      <p:ext uri="{BB962C8B-B14F-4D97-AF65-F5344CB8AC3E}">
        <p14:creationId xmlns:p14="http://schemas.microsoft.com/office/powerpoint/2010/main" val="690392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solidFill>
                  <a:schemeClr val="tx1"/>
                </a:solidFill>
              </a:rPr>
              <a:t>National Office Activities</a:t>
            </a:r>
            <a:endParaRPr lang="en-US" dirty="0"/>
          </a:p>
        </p:txBody>
      </p:sp>
      <p:sp>
        <p:nvSpPr>
          <p:cNvPr id="3" name="Content Placeholder 2"/>
          <p:cNvSpPr>
            <a:spLocks noGrp="1"/>
          </p:cNvSpPr>
          <p:nvPr>
            <p:ph idx="1"/>
          </p:nvPr>
        </p:nvSpPr>
        <p:spPr>
          <a:xfrm>
            <a:off x="533400" y="1219200"/>
            <a:ext cx="7924800" cy="5422900"/>
          </a:xfrm>
        </p:spPr>
        <p:txBody>
          <a:bodyPr>
            <a:normAutofit fontScale="70000" lnSpcReduction="20000"/>
          </a:bodyPr>
          <a:lstStyle/>
          <a:p>
            <a:r>
              <a:rPr lang="en-US" sz="3400" dirty="0" smtClean="0"/>
              <a:t>Answered research, grant and certification questions as needed </a:t>
            </a:r>
          </a:p>
          <a:p>
            <a:r>
              <a:rPr lang="en-US" sz="3400" dirty="0" smtClean="0"/>
              <a:t>Pilot tested and developed accreditation information for 7 JOPAN continuing education articles </a:t>
            </a:r>
          </a:p>
          <a:p>
            <a:r>
              <a:rPr lang="en-US" sz="3400" dirty="0" smtClean="0"/>
              <a:t>Assisted Jacque Crosson with electronic survey for Acuity Study and sent out 2 surveys and provided summary results </a:t>
            </a:r>
          </a:p>
          <a:p>
            <a:r>
              <a:rPr lang="en-US" sz="3400" dirty="0" smtClean="0"/>
              <a:t>Participated in meeting for planning for the new development of orientation modules </a:t>
            </a:r>
          </a:p>
          <a:p>
            <a:pPr marL="0" indent="0">
              <a:buNone/>
            </a:pPr>
            <a:r>
              <a:rPr lang="en-US" dirty="0"/>
              <a:t> </a:t>
            </a:r>
            <a:endParaRPr lang="en-US" dirty="0" smtClean="0"/>
          </a:p>
          <a:p>
            <a:pPr marL="0" indent="0" algn="ctr">
              <a:buNone/>
            </a:pPr>
            <a:r>
              <a:rPr lang="en-US" sz="4000" b="1" i="1" dirty="0" smtClean="0"/>
              <a:t>Support all officers, committee chairs, SWT coordinators, liaisons, components, editors and anyone else requiring assistance to fulfill the strategic initiatives and missions of the                                                 </a:t>
            </a:r>
            <a:r>
              <a:rPr lang="en-US" sz="4600" b="1" i="1" dirty="0" smtClean="0"/>
              <a:t>American Society of PeriAnesthesia Nurses!!</a:t>
            </a:r>
          </a:p>
          <a:p>
            <a:endParaRPr lang="en-US" dirty="0"/>
          </a:p>
        </p:txBody>
      </p:sp>
    </p:spTree>
    <p:extLst>
      <p:ext uri="{BB962C8B-B14F-4D97-AF65-F5344CB8AC3E}">
        <p14:creationId xmlns:p14="http://schemas.microsoft.com/office/powerpoint/2010/main" val="944916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143000"/>
            <a:ext cx="8153400" cy="2677656"/>
          </a:xfrm>
          <a:prstGeom prst="rect">
            <a:avLst/>
          </a:prstGeom>
        </p:spPr>
        <p:txBody>
          <a:bodyPr wrap="square">
            <a:spAutoFit/>
          </a:bodyPr>
          <a:lstStyle/>
          <a:p>
            <a:pPr algn="ctr"/>
            <a:r>
              <a:rPr lang="en-US" sz="3600" i="1" dirty="0" smtClean="0"/>
              <a:t>“Success </a:t>
            </a:r>
            <a:r>
              <a:rPr lang="en-US" sz="3600" i="1" dirty="0"/>
              <a:t>is no accident. It is hard work, perseverance, learning, studying, sacrifice and most of all, love of what you are doing or learning to </a:t>
            </a:r>
            <a:r>
              <a:rPr lang="en-US" sz="3600" i="1" dirty="0" smtClean="0"/>
              <a:t>do.” </a:t>
            </a:r>
          </a:p>
          <a:p>
            <a:pPr algn="r"/>
            <a:r>
              <a:rPr lang="en-US" sz="2000" dirty="0" smtClean="0"/>
              <a:t>Pelé (Brazilian athlete)</a:t>
            </a:r>
            <a:endParaRPr lang="en-US" sz="2000" dirty="0"/>
          </a:p>
        </p:txBody>
      </p:sp>
      <p:sp>
        <p:nvSpPr>
          <p:cNvPr id="2" name="TextBox 1"/>
          <p:cNvSpPr txBox="1"/>
          <p:nvPr/>
        </p:nvSpPr>
        <p:spPr>
          <a:xfrm>
            <a:off x="2209800" y="4724400"/>
            <a:ext cx="5029200" cy="1323439"/>
          </a:xfrm>
          <a:prstGeom prst="rect">
            <a:avLst/>
          </a:prstGeom>
          <a:noFill/>
        </p:spPr>
        <p:txBody>
          <a:bodyPr wrap="square" rtlCol="0">
            <a:spAutoFit/>
          </a:bodyPr>
          <a:lstStyle/>
          <a:p>
            <a:r>
              <a:rPr lang="en-US" sz="8000" b="1" i="1" dirty="0" smtClean="0"/>
              <a:t>Thank you</a:t>
            </a:r>
            <a:endParaRPr lang="en-US" sz="8000" b="1" i="1" dirty="0"/>
          </a:p>
        </p:txBody>
      </p:sp>
    </p:spTree>
    <p:extLst>
      <p:ext uri="{BB962C8B-B14F-4D97-AF65-F5344CB8AC3E}">
        <p14:creationId xmlns:p14="http://schemas.microsoft.com/office/powerpoint/2010/main" val="981353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President’s Activities</a:t>
            </a:r>
            <a:endParaRPr lang="en-US" dirty="0">
              <a:solidFill>
                <a:schemeClr val="tx1"/>
              </a:solidFill>
            </a:endParaRPr>
          </a:p>
        </p:txBody>
      </p:sp>
      <p:sp>
        <p:nvSpPr>
          <p:cNvPr id="3" name="Content Placeholder 2"/>
          <p:cNvSpPr>
            <a:spLocks noGrp="1"/>
          </p:cNvSpPr>
          <p:nvPr>
            <p:ph idx="1"/>
          </p:nvPr>
        </p:nvSpPr>
        <p:spPr>
          <a:xfrm>
            <a:off x="3810000" y="1524000"/>
            <a:ext cx="5105400" cy="4449763"/>
          </a:xfrm>
        </p:spPr>
        <p:txBody>
          <a:bodyPr>
            <a:normAutofit lnSpcReduction="10000"/>
          </a:bodyPr>
          <a:lstStyle/>
          <a:p>
            <a:pPr>
              <a:defRPr/>
            </a:pPr>
            <a:r>
              <a:rPr lang="en-US" altLang="en-US" sz="2400" dirty="0" smtClean="0">
                <a:solidFill>
                  <a:schemeClr val="tx1"/>
                </a:solidFill>
              </a:rPr>
              <a:t>Reviewed/approved 2016 midyear and 2017 precon Board of Directors agendas</a:t>
            </a:r>
          </a:p>
          <a:p>
            <a:pPr>
              <a:defRPr/>
            </a:pPr>
            <a:r>
              <a:rPr lang="en-US" altLang="en-US" sz="2400" dirty="0" smtClean="0">
                <a:solidFill>
                  <a:schemeClr val="tx1"/>
                </a:solidFill>
              </a:rPr>
              <a:t>Reviewed/supported 2017 Representative Assembly Agenda items</a:t>
            </a:r>
          </a:p>
          <a:p>
            <a:r>
              <a:rPr lang="en-US" altLang="en-US" sz="2400" dirty="0" smtClean="0"/>
              <a:t>Proofed </a:t>
            </a:r>
            <a:r>
              <a:rPr lang="en-US" altLang="en-US" sz="2400" dirty="0"/>
              <a:t>all </a:t>
            </a:r>
            <a:r>
              <a:rPr lang="en-US" altLang="en-US" sz="2400" dirty="0" smtClean="0"/>
              <a:t>Specialty Practice Group (SPG) newsletters together </a:t>
            </a:r>
            <a:r>
              <a:rPr lang="en-US" altLang="en-US" sz="2400" dirty="0"/>
              <a:t>with Pubs </a:t>
            </a:r>
            <a:r>
              <a:rPr lang="en-US" altLang="en-US" sz="2400" dirty="0" smtClean="0"/>
              <a:t>SWT, and </a:t>
            </a:r>
            <a:r>
              <a:rPr lang="en-US" altLang="en-US" sz="2400" dirty="0"/>
              <a:t>national office </a:t>
            </a:r>
            <a:r>
              <a:rPr lang="en-US" altLang="en-US" sz="2400" dirty="0" smtClean="0"/>
              <a:t>staff</a:t>
            </a:r>
          </a:p>
          <a:p>
            <a:r>
              <a:rPr lang="en-US" altLang="en-US" sz="2400" dirty="0" smtClean="0"/>
              <a:t>Planned </a:t>
            </a:r>
            <a:r>
              <a:rPr lang="en-US" altLang="en-US" sz="2400" dirty="0"/>
              <a:t>the </a:t>
            </a:r>
            <a:r>
              <a:rPr lang="en-US" altLang="en-US" sz="2400" dirty="0" smtClean="0"/>
              <a:t>16</a:t>
            </a:r>
            <a:r>
              <a:rPr lang="en-US" altLang="en-US" sz="2400" baseline="30000" dirty="0" smtClean="0"/>
              <a:t>th</a:t>
            </a:r>
            <a:r>
              <a:rPr lang="en-US" altLang="en-US" sz="2400" dirty="0" smtClean="0"/>
              <a:t> </a:t>
            </a:r>
            <a:r>
              <a:rPr lang="en-US" altLang="en-US" sz="2400" dirty="0"/>
              <a:t>Leadership Development Institute Program </a:t>
            </a:r>
            <a:r>
              <a:rPr lang="en-US" altLang="en-US" sz="2400" dirty="0" smtClean="0"/>
              <a:t>in Cincinnati, Ohio</a:t>
            </a:r>
            <a:endParaRPr lang="en-US" altLang="en-US" sz="2400" dirty="0" smtClean="0">
              <a:solidFill>
                <a:schemeClr val="tx1"/>
              </a:solidFill>
            </a:endParaRPr>
          </a:p>
          <a:p>
            <a:pPr marL="104775" indent="0">
              <a:buFont typeface="Arial" pitchFamily="34" charset="0"/>
              <a:buNone/>
              <a:defRPr/>
            </a:pPr>
            <a:endParaRPr lang="en-US" dirty="0">
              <a:solidFill>
                <a:schemeClr val="tx1"/>
              </a:solidFill>
            </a:endParaRPr>
          </a:p>
        </p:txBody>
      </p:sp>
      <p:pic>
        <p:nvPicPr>
          <p:cNvPr id="4" name="Picture 3" descr="Screen Shot 2017-04-16 at 1.15.02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05000"/>
            <a:ext cx="320040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8958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a:defRPr/>
            </a:pPr>
            <a:r>
              <a:rPr lang="en-US" dirty="0" smtClean="0">
                <a:solidFill>
                  <a:schemeClr val="tx1"/>
                </a:solidFill>
              </a:rPr>
              <a:t>President’</a:t>
            </a:r>
            <a:r>
              <a:rPr lang="en-US" altLang="ja-JP" dirty="0" smtClean="0">
                <a:solidFill>
                  <a:schemeClr val="tx1"/>
                </a:solidFill>
              </a:rPr>
              <a:t>s Activities: Appointments</a:t>
            </a:r>
            <a:br>
              <a:rPr lang="en-US" altLang="ja-JP" dirty="0" smtClean="0">
                <a:solidFill>
                  <a:schemeClr val="tx1"/>
                </a:solidFill>
              </a:rPr>
            </a:br>
            <a:endParaRPr lang="en-US" dirty="0" smtClean="0">
              <a:solidFill>
                <a:schemeClr val="tx1"/>
              </a:solidFill>
            </a:endParaRPr>
          </a:p>
        </p:txBody>
      </p:sp>
      <p:sp>
        <p:nvSpPr>
          <p:cNvPr id="17411" name="Content Placeholder 2"/>
          <p:cNvSpPr>
            <a:spLocks noGrp="1"/>
          </p:cNvSpPr>
          <p:nvPr>
            <p:ph idx="1"/>
          </p:nvPr>
        </p:nvSpPr>
        <p:spPr>
          <a:xfrm>
            <a:off x="228600" y="990600"/>
            <a:ext cx="8686800" cy="5638800"/>
          </a:xfrm>
        </p:spPr>
        <p:txBody>
          <a:bodyPr>
            <a:normAutofit/>
          </a:bodyPr>
          <a:lstStyle/>
          <a:p>
            <a:r>
              <a:rPr lang="en-US" altLang="en-US" sz="2800" u="sng" dirty="0" smtClean="0"/>
              <a:t>Lori Silva</a:t>
            </a:r>
            <a:r>
              <a:rPr lang="en-US" altLang="en-US" sz="2800" u="sng" dirty="0" smtClean="0">
                <a:solidFill>
                  <a:schemeClr val="tx1"/>
                </a:solidFill>
              </a:rPr>
              <a:t> RN CPAN </a:t>
            </a:r>
            <a:r>
              <a:rPr lang="en-US" altLang="en-US" sz="2800" dirty="0" smtClean="0">
                <a:solidFill>
                  <a:schemeClr val="tx1"/>
                </a:solidFill>
              </a:rPr>
              <a:t>(CA) as National Conference Strategic Work Team Coordinator for Anaheim 2018</a:t>
            </a:r>
          </a:p>
          <a:p>
            <a:r>
              <a:rPr lang="en-US" altLang="en-US" sz="2800" u="sng" dirty="0" smtClean="0">
                <a:solidFill>
                  <a:schemeClr val="tx1"/>
                </a:solidFill>
              </a:rPr>
              <a:t>Melanie Simpson PhD RN-BC OCN CHPN CPE </a:t>
            </a:r>
            <a:r>
              <a:rPr lang="en-US" altLang="en-US" sz="2800" dirty="0" smtClean="0">
                <a:solidFill>
                  <a:schemeClr val="tx1"/>
                </a:solidFill>
              </a:rPr>
              <a:t>(KS) as liaison to the American Society for Pain Management (ASPMN)</a:t>
            </a:r>
          </a:p>
          <a:p>
            <a:r>
              <a:rPr lang="en-US" altLang="en-US" sz="2800" u="sng" dirty="0" smtClean="0"/>
              <a:t>Katherine Simpson BSN RN CVRN CNRN </a:t>
            </a:r>
            <a:r>
              <a:rPr lang="en-US" altLang="en-US" sz="2800" dirty="0" smtClean="0"/>
              <a:t>(TX) as liaison to the American Association of Neuroscience (AANN)</a:t>
            </a:r>
          </a:p>
          <a:p>
            <a:r>
              <a:rPr lang="en-US" altLang="en-US" sz="2800" u="sng" dirty="0" smtClean="0">
                <a:solidFill>
                  <a:schemeClr val="tx1"/>
                </a:solidFill>
              </a:rPr>
              <a:t>Theresa Kennedy FNP-BC RN CPAN</a:t>
            </a:r>
            <a:r>
              <a:rPr lang="en-US" altLang="en-US" sz="2800" dirty="0" smtClean="0">
                <a:solidFill>
                  <a:schemeClr val="tx1"/>
                </a:solidFill>
              </a:rPr>
              <a:t> (MA) </a:t>
            </a:r>
            <a:r>
              <a:rPr lang="en-US" altLang="en-US" sz="2800" dirty="0" smtClean="0"/>
              <a:t>as liaison to </a:t>
            </a:r>
            <a:r>
              <a:rPr lang="en-US" altLang="en-US" sz="2800" dirty="0" smtClean="0">
                <a:solidFill>
                  <a:schemeClr val="tx1"/>
                </a:solidFill>
              </a:rPr>
              <a:t>the American Association of Nurse Practitioners (AANP)</a:t>
            </a:r>
          </a:p>
          <a:p>
            <a:r>
              <a:rPr lang="en-US" altLang="en-US" sz="2800" u="sng" dirty="0" smtClean="0"/>
              <a:t>Devin Carr DNP RN NEA-BC ACNS-BC CPPS  </a:t>
            </a:r>
            <a:r>
              <a:rPr lang="en-US" altLang="en-US" sz="2800" dirty="0" smtClean="0"/>
              <a:t>(TN) as liaison to American Organization of Nurse Executives (AONE)</a:t>
            </a:r>
          </a:p>
          <a:p>
            <a:endParaRPr lang="en-US" altLang="en-US" sz="2400" dirty="0" smtClean="0">
              <a:solidFill>
                <a:schemeClr val="tx1"/>
              </a:solidFill>
            </a:endParaRPr>
          </a:p>
          <a:p>
            <a:pPr lvl="1"/>
            <a:endParaRPr lang="en-US" altLang="en-US" sz="2000" dirty="0" smtClean="0">
              <a:solidFill>
                <a:schemeClr val="tx1"/>
              </a:solidFill>
            </a:endParaRPr>
          </a:p>
        </p:txBody>
      </p:sp>
    </p:spTree>
    <p:extLst>
      <p:ext uri="{BB962C8B-B14F-4D97-AF65-F5344CB8AC3E}">
        <p14:creationId xmlns:p14="http://schemas.microsoft.com/office/powerpoint/2010/main" val="1636513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pPr>
              <a:defRPr/>
            </a:pPr>
            <a:r>
              <a:rPr lang="en-US" dirty="0" smtClean="0">
                <a:solidFill>
                  <a:schemeClr val="tx1"/>
                </a:solidFill>
              </a:rPr>
              <a:t>President’s Activities: Appointments</a:t>
            </a:r>
            <a:endParaRPr lang="en-US" dirty="0">
              <a:solidFill>
                <a:schemeClr val="tx1"/>
              </a:solidFill>
            </a:endParaRPr>
          </a:p>
        </p:txBody>
      </p:sp>
      <p:sp>
        <p:nvSpPr>
          <p:cNvPr id="18435" name="Content Placeholder 2"/>
          <p:cNvSpPr>
            <a:spLocks noGrp="1"/>
          </p:cNvSpPr>
          <p:nvPr>
            <p:ph idx="1"/>
          </p:nvPr>
        </p:nvSpPr>
        <p:spPr>
          <a:xfrm>
            <a:off x="457200" y="1066800"/>
            <a:ext cx="8382000" cy="5562600"/>
          </a:xfrm>
        </p:spPr>
        <p:txBody>
          <a:bodyPr>
            <a:normAutofit fontScale="85000" lnSpcReduction="20000"/>
          </a:bodyPr>
          <a:lstStyle/>
          <a:p>
            <a:pPr>
              <a:spcBef>
                <a:spcPts val="1200"/>
              </a:spcBef>
            </a:pPr>
            <a:r>
              <a:rPr lang="en-US" altLang="en-US" sz="3100" u="sng" dirty="0" smtClean="0"/>
              <a:t>Armi </a:t>
            </a:r>
            <a:r>
              <a:rPr lang="en-US" altLang="en-US" sz="3100" u="sng" dirty="0"/>
              <a:t>Holcomb BSN RN CPAN </a:t>
            </a:r>
            <a:r>
              <a:rPr lang="en-US" altLang="en-US" sz="3100" dirty="0" smtClean="0"/>
              <a:t>(MO</a:t>
            </a:r>
            <a:r>
              <a:rPr lang="en-US" altLang="en-US" sz="3100" dirty="0"/>
              <a:t>) </a:t>
            </a:r>
            <a:r>
              <a:rPr lang="en-US" altLang="en-US" sz="3100" dirty="0" smtClean="0"/>
              <a:t>as liaison to </a:t>
            </a:r>
            <a:r>
              <a:rPr lang="en-US" altLang="en-US" sz="3100" dirty="0"/>
              <a:t>Anesthesia Patient Safety Foundation (APSF) and ASPAN International Liaison</a:t>
            </a:r>
          </a:p>
          <a:p>
            <a:pPr>
              <a:spcBef>
                <a:spcPts val="1200"/>
              </a:spcBef>
            </a:pPr>
            <a:r>
              <a:rPr lang="en-US" altLang="en-US" sz="3100" u="sng" dirty="0" smtClean="0"/>
              <a:t>Deborah </a:t>
            </a:r>
            <a:r>
              <a:rPr lang="en-US" altLang="en-US" sz="3100" u="sng" dirty="0"/>
              <a:t>Bickford BSN RN CPAN </a:t>
            </a:r>
            <a:r>
              <a:rPr lang="en-US" altLang="en-US" sz="3100" dirty="0" smtClean="0"/>
              <a:t>(</a:t>
            </a:r>
            <a:r>
              <a:rPr lang="en-US" altLang="en-US" sz="3100" dirty="0"/>
              <a:t>CA) </a:t>
            </a:r>
            <a:r>
              <a:rPr lang="en-US" altLang="en-US" sz="3100" dirty="0" smtClean="0"/>
              <a:t>as ASPAN Military Liaison to </a:t>
            </a:r>
            <a:r>
              <a:rPr lang="en-US" altLang="en-US" sz="3100" dirty="0"/>
              <a:t>represent our </a:t>
            </a:r>
            <a:r>
              <a:rPr lang="en-US" altLang="en-US" sz="3100" dirty="0" smtClean="0"/>
              <a:t>military, Retired, Active and Reserves</a:t>
            </a:r>
            <a:endParaRPr lang="en-US" altLang="en-US" sz="3100" dirty="0"/>
          </a:p>
          <a:p>
            <a:pPr>
              <a:spcBef>
                <a:spcPts val="1200"/>
              </a:spcBef>
            </a:pPr>
            <a:r>
              <a:rPr lang="en-US" altLang="en-US" sz="3100" u="sng" dirty="0" smtClean="0">
                <a:solidFill>
                  <a:schemeClr val="tx1"/>
                </a:solidFill>
              </a:rPr>
              <a:t>Jenny Allen MSQSM RN CPAN </a:t>
            </a:r>
            <a:r>
              <a:rPr lang="en-US" altLang="en-US" sz="3100" dirty="0" smtClean="0">
                <a:solidFill>
                  <a:schemeClr val="tx1"/>
                </a:solidFill>
              </a:rPr>
              <a:t>(MD) to be the editor of the 2017 </a:t>
            </a:r>
            <a:r>
              <a:rPr lang="en-US" sz="3100" dirty="0" smtClean="0"/>
              <a:t>Competency </a:t>
            </a:r>
            <a:r>
              <a:rPr lang="en-US" sz="3100" dirty="0"/>
              <a:t>Based Orientation and Credentialing Program for the UNLICENSED Assistive Personnel in the Perianesthesia </a:t>
            </a:r>
            <a:r>
              <a:rPr lang="en-US" sz="3100" dirty="0" smtClean="0"/>
              <a:t>Setting</a:t>
            </a:r>
            <a:endParaRPr lang="en-US" sz="3100" dirty="0"/>
          </a:p>
          <a:p>
            <a:pPr>
              <a:spcBef>
                <a:spcPts val="1200"/>
              </a:spcBef>
            </a:pPr>
            <a:r>
              <a:rPr lang="en-US" sz="3100" u="sng" dirty="0" smtClean="0"/>
              <a:t>Kimberly Godfrey BSN RN CPAN </a:t>
            </a:r>
            <a:r>
              <a:rPr lang="en-US" sz="3100" dirty="0" smtClean="0"/>
              <a:t>(FL) </a:t>
            </a:r>
            <a:r>
              <a:rPr lang="en-US" altLang="en-US" sz="3100" dirty="0" smtClean="0"/>
              <a:t>as liaison </a:t>
            </a:r>
            <a:r>
              <a:rPr lang="en-US" sz="3100" dirty="0" smtClean="0"/>
              <a:t>to represent ASPAN to the Enhanced Recovery After Surgery - USA (ERAS)</a:t>
            </a:r>
          </a:p>
          <a:p>
            <a:pPr>
              <a:spcBef>
                <a:spcPts val="1200"/>
              </a:spcBef>
            </a:pPr>
            <a:r>
              <a:rPr lang="en-US" sz="3100" u="sng" dirty="0" smtClean="0"/>
              <a:t>Donna Goyer BS RN CPAN CAPA </a:t>
            </a:r>
            <a:r>
              <a:rPr lang="en-US" sz="3100" dirty="0" smtClean="0"/>
              <a:t>(VA) to Governmental Affairs SWT as Coordinator </a:t>
            </a:r>
            <a:endParaRPr lang="en-US" sz="3100" dirty="0"/>
          </a:p>
          <a:p>
            <a:endParaRPr lang="en-US" altLang="en-US" sz="2400" dirty="0" smtClean="0">
              <a:solidFill>
                <a:schemeClr val="tx1"/>
              </a:solidFill>
            </a:endParaRPr>
          </a:p>
        </p:txBody>
      </p:sp>
    </p:spTree>
    <p:extLst>
      <p:ext uri="{BB962C8B-B14F-4D97-AF65-F5344CB8AC3E}">
        <p14:creationId xmlns:p14="http://schemas.microsoft.com/office/powerpoint/2010/main" val="3363675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pPr>
              <a:defRPr/>
            </a:pPr>
            <a:r>
              <a:rPr lang="en-US" dirty="0" smtClean="0">
                <a:solidFill>
                  <a:schemeClr val="tx1"/>
                </a:solidFill>
              </a:rPr>
              <a:t>ASPAN’s Accomplishments</a:t>
            </a:r>
          </a:p>
        </p:txBody>
      </p:sp>
      <p:sp>
        <p:nvSpPr>
          <p:cNvPr id="29699" name="Content Placeholder 2"/>
          <p:cNvSpPr>
            <a:spLocks noGrp="1"/>
          </p:cNvSpPr>
          <p:nvPr>
            <p:ph idx="1"/>
          </p:nvPr>
        </p:nvSpPr>
        <p:spPr>
          <a:xfrm>
            <a:off x="609600" y="1447800"/>
            <a:ext cx="5181600" cy="5029200"/>
          </a:xfrm>
        </p:spPr>
        <p:txBody>
          <a:bodyPr>
            <a:normAutofit/>
          </a:bodyPr>
          <a:lstStyle/>
          <a:p>
            <a:pPr marL="447675">
              <a:defRPr/>
            </a:pPr>
            <a:r>
              <a:rPr lang="en-US" altLang="en-US" sz="2800" dirty="0" smtClean="0"/>
              <a:t>We continue our work with constant focus on our</a:t>
            </a:r>
            <a:r>
              <a:rPr lang="en-US" altLang="en-US" sz="2800" dirty="0" smtClean="0">
                <a:solidFill>
                  <a:schemeClr val="tx1"/>
                </a:solidFill>
              </a:rPr>
              <a:t> core values </a:t>
            </a:r>
            <a:r>
              <a:rPr lang="en-US" altLang="en-US" sz="2800" b="1" dirty="0" smtClean="0">
                <a:solidFill>
                  <a:schemeClr val="tx1"/>
                </a:solidFill>
              </a:rPr>
              <a:t>P.R.I.D.E.</a:t>
            </a:r>
          </a:p>
          <a:p>
            <a:pPr marL="1247775" lvl="2">
              <a:defRPr/>
            </a:pPr>
            <a:r>
              <a:rPr lang="en-US" altLang="en-US" sz="2800" b="1" dirty="0" smtClean="0"/>
              <a:t>P</a:t>
            </a:r>
            <a:r>
              <a:rPr lang="en-US" altLang="en-US" sz="2800" dirty="0" smtClean="0">
                <a:solidFill>
                  <a:schemeClr val="tx1"/>
                </a:solidFill>
              </a:rPr>
              <a:t>assion</a:t>
            </a:r>
          </a:p>
          <a:p>
            <a:pPr marL="1247775" lvl="2">
              <a:defRPr/>
            </a:pPr>
            <a:r>
              <a:rPr lang="en-US" altLang="en-US" sz="2800" b="1" dirty="0" smtClean="0"/>
              <a:t>R</a:t>
            </a:r>
            <a:r>
              <a:rPr lang="en-US" altLang="en-US" sz="2800" dirty="0" smtClean="0">
                <a:solidFill>
                  <a:schemeClr val="tx1"/>
                </a:solidFill>
              </a:rPr>
              <a:t>espect</a:t>
            </a:r>
          </a:p>
          <a:p>
            <a:pPr marL="1247775" lvl="2">
              <a:defRPr/>
            </a:pPr>
            <a:r>
              <a:rPr lang="en-US" altLang="en-US" sz="2800" b="1" dirty="0" smtClean="0"/>
              <a:t>I</a:t>
            </a:r>
            <a:r>
              <a:rPr lang="en-US" altLang="en-US" sz="2800" dirty="0" smtClean="0">
                <a:solidFill>
                  <a:schemeClr val="tx1"/>
                </a:solidFill>
              </a:rPr>
              <a:t>ntegrity</a:t>
            </a:r>
          </a:p>
          <a:p>
            <a:pPr marL="1247775" lvl="2">
              <a:defRPr/>
            </a:pPr>
            <a:r>
              <a:rPr lang="en-US" altLang="en-US" sz="2800" b="1" dirty="0" smtClean="0">
                <a:solidFill>
                  <a:schemeClr val="tx1"/>
                </a:solidFill>
              </a:rPr>
              <a:t>D</a:t>
            </a:r>
            <a:r>
              <a:rPr lang="en-US" altLang="en-US" sz="2800" dirty="0" smtClean="0">
                <a:solidFill>
                  <a:schemeClr val="tx1"/>
                </a:solidFill>
              </a:rPr>
              <a:t>iversity </a:t>
            </a:r>
            <a:endParaRPr lang="en-US" altLang="en-US" sz="2800" dirty="0"/>
          </a:p>
          <a:p>
            <a:pPr marL="1247775" lvl="2">
              <a:defRPr/>
            </a:pPr>
            <a:r>
              <a:rPr lang="en-US" altLang="en-US" sz="2800" b="1" dirty="0" smtClean="0">
                <a:solidFill>
                  <a:schemeClr val="tx1"/>
                </a:solidFill>
              </a:rPr>
              <a:t>E</a:t>
            </a:r>
            <a:r>
              <a:rPr lang="en-US" altLang="en-US" sz="2800" dirty="0" smtClean="0">
                <a:solidFill>
                  <a:schemeClr val="tx1"/>
                </a:solidFill>
              </a:rPr>
              <a:t>xcellence</a:t>
            </a:r>
          </a:p>
          <a:p>
            <a:pPr marL="447675">
              <a:defRPr/>
            </a:pPr>
            <a:r>
              <a:rPr lang="en-US" altLang="en-US" sz="2800" dirty="0" smtClean="0">
                <a:solidFill>
                  <a:schemeClr val="tx1"/>
                </a:solidFill>
              </a:rPr>
              <a:t>3-5 years goals identified with indicators of achievement</a:t>
            </a:r>
          </a:p>
          <a:p>
            <a:pPr marL="104775" indent="0">
              <a:buFont typeface="Arial" pitchFamily="34" charset="0"/>
              <a:buNone/>
              <a:defRPr/>
            </a:pPr>
            <a:endParaRPr lang="en-US" altLang="en-US" sz="2400" dirty="0" smtClean="0">
              <a:solidFill>
                <a:schemeClr val="tx1"/>
              </a:solidFill>
            </a:endParaRPr>
          </a:p>
          <a:p>
            <a:pPr>
              <a:defRPr/>
            </a:pPr>
            <a:endParaRPr lang="en-US" altLang="en-US" sz="2000" dirty="0" smtClean="0">
              <a:solidFill>
                <a:schemeClr val="tx1"/>
              </a:solidFill>
            </a:endParaRPr>
          </a:p>
        </p:txBody>
      </p:sp>
      <p:pic>
        <p:nvPicPr>
          <p:cNvPr id="2457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851" t="38124" r="21233" b="31839"/>
          <a:stretch/>
        </p:blipFill>
        <p:spPr bwMode="auto">
          <a:xfrm>
            <a:off x="4495800" y="3124200"/>
            <a:ext cx="4273055" cy="1398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265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2641</TotalTime>
  <Words>3641</Words>
  <Application>Microsoft Office PowerPoint</Application>
  <PresentationFormat>On-screen Show (4:3)</PresentationFormat>
  <Paragraphs>463</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ASPAN  State of the Society Report     Katrina Bickerstaff BSN RN CPAN CAPA ASPAN President 2016-2017</vt:lpstr>
      <vt:lpstr>Membership as of 4/1/2017:    14,728</vt:lpstr>
      <vt:lpstr>Marketing </vt:lpstr>
      <vt:lpstr>Marketing and Communications</vt:lpstr>
      <vt:lpstr>President’s Activities</vt:lpstr>
      <vt:lpstr>President’s Activities</vt:lpstr>
      <vt:lpstr>President’s Activities: Appointments </vt:lpstr>
      <vt:lpstr>President’s Activities: Appointments</vt:lpstr>
      <vt:lpstr>ASPAN’s Accomplishments</vt:lpstr>
      <vt:lpstr>ASPAN’s Accomplishments</vt:lpstr>
      <vt:lpstr>ASPAN’s Accomplishments</vt:lpstr>
      <vt:lpstr>ASPAN’s Accomplishments</vt:lpstr>
      <vt:lpstr>ASPAN Initiatives</vt:lpstr>
      <vt:lpstr>Committee</vt:lpstr>
      <vt:lpstr>Committee</vt:lpstr>
      <vt:lpstr>Strategic Work Team</vt:lpstr>
      <vt:lpstr>Strategic Work Team</vt:lpstr>
      <vt:lpstr>Committees</vt:lpstr>
      <vt:lpstr>Committees</vt:lpstr>
      <vt:lpstr>Committee </vt:lpstr>
      <vt:lpstr>Committee</vt:lpstr>
      <vt:lpstr>PowerPoint Presentation</vt:lpstr>
      <vt:lpstr>SWT/Committee Activities</vt:lpstr>
      <vt:lpstr>SWT/Committee Activities</vt:lpstr>
      <vt:lpstr>SWT/Committee Activities</vt:lpstr>
      <vt:lpstr>SWT/Committee Activities</vt:lpstr>
      <vt:lpstr>Editor Reports: Breathline</vt:lpstr>
      <vt:lpstr>Editor Reports: JoPAN</vt:lpstr>
      <vt:lpstr>LIAISONS</vt:lpstr>
      <vt:lpstr>Liaisons</vt:lpstr>
      <vt:lpstr>Liaisons </vt:lpstr>
      <vt:lpstr>Liaisons</vt:lpstr>
      <vt:lpstr>Liaisons</vt:lpstr>
      <vt:lpstr>Liaisons</vt:lpstr>
      <vt:lpstr>LIAISONS</vt:lpstr>
      <vt:lpstr>Liaisons </vt:lpstr>
      <vt:lpstr>Liaisons </vt:lpstr>
      <vt:lpstr>Liaisons</vt:lpstr>
      <vt:lpstr>Liaisons</vt:lpstr>
      <vt:lpstr>Liaisons</vt:lpstr>
      <vt:lpstr>Liaisons</vt:lpstr>
      <vt:lpstr>Liaisons</vt:lpstr>
      <vt:lpstr>Liaisons</vt:lpstr>
      <vt:lpstr>President’s Travels/Meetings</vt:lpstr>
      <vt:lpstr>President’s Travels</vt:lpstr>
      <vt:lpstr>President’s Travels</vt:lpstr>
      <vt:lpstr>President’s Travels</vt:lpstr>
      <vt:lpstr>National Office Activities</vt:lpstr>
      <vt:lpstr>National Office Activities</vt:lpstr>
      <vt:lpstr>National Office Activities</vt:lpstr>
      <vt:lpstr>National Office Activities</vt:lpstr>
      <vt:lpstr>National Office Activities</vt:lpstr>
      <vt:lpstr>National Office Activities</vt:lpstr>
      <vt:lpstr>National Office Activities</vt:lpstr>
      <vt:lpstr>National Office Activities</vt:lpstr>
      <vt:lpstr>PowerPoint Presentation</vt:lpstr>
    </vt:vector>
  </TitlesOfParts>
  <Company>Drexel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213</cp:revision>
  <dcterms:created xsi:type="dcterms:W3CDTF">2016-02-14T03:26:23Z</dcterms:created>
  <dcterms:modified xsi:type="dcterms:W3CDTF">2017-04-29T19:25:26Z</dcterms:modified>
</cp:coreProperties>
</file>