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67" r:id="rId5"/>
    <p:sldId id="304" r:id="rId6"/>
    <p:sldId id="268" r:id="rId7"/>
    <p:sldId id="269" r:id="rId8"/>
    <p:sldId id="270" r:id="rId9"/>
    <p:sldId id="271" r:id="rId10"/>
    <p:sldId id="302" r:id="rId11"/>
    <p:sldId id="273" r:id="rId12"/>
    <p:sldId id="274" r:id="rId13"/>
    <p:sldId id="275" r:id="rId14"/>
    <p:sldId id="276" r:id="rId15"/>
    <p:sldId id="277" r:id="rId16"/>
    <p:sldId id="278" r:id="rId17"/>
    <p:sldId id="279" r:id="rId18"/>
    <p:sldId id="300" r:id="rId19"/>
    <p:sldId id="281" r:id="rId20"/>
    <p:sldId id="282" r:id="rId21"/>
    <p:sldId id="283" r:id="rId22"/>
    <p:sldId id="284" r:id="rId23"/>
    <p:sldId id="301" r:id="rId24"/>
    <p:sldId id="285" r:id="rId25"/>
    <p:sldId id="286" r:id="rId26"/>
    <p:sldId id="287" r:id="rId27"/>
    <p:sldId id="288" r:id="rId28"/>
    <p:sldId id="289" r:id="rId29"/>
    <p:sldId id="290" r:id="rId30"/>
    <p:sldId id="291" r:id="rId31"/>
    <p:sldId id="260" r:id="rId32"/>
    <p:sldId id="263" r:id="rId33"/>
    <p:sldId id="264" r:id="rId34"/>
    <p:sldId id="292" r:id="rId35"/>
    <p:sldId id="293" r:id="rId36"/>
    <p:sldId id="266" r:id="rId37"/>
    <p:sldId id="305" r:id="rId38"/>
    <p:sldId id="295" r:id="rId39"/>
    <p:sldId id="296" r:id="rId40"/>
    <p:sldId id="297" r:id="rId41"/>
    <p:sldId id="306" r:id="rId42"/>
    <p:sldId id="298" r:id="rId43"/>
    <p:sldId id="303" r:id="rId44"/>
    <p:sldId id="299" r:id="rId45"/>
    <p:sldId id="30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120" d="100"/>
          <a:sy n="120" d="100"/>
        </p:scale>
        <p:origin x="-2968" y="-11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612219-6A93-4E10-B8C8-A0DD873A31C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309340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12219-6A93-4E10-B8C8-A0DD873A31C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382714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12219-6A93-4E10-B8C8-A0DD873A31C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157539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612219-6A93-4E10-B8C8-A0DD873A31C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52540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612219-6A93-4E10-B8C8-A0DD873A31CD}" type="datetimeFigureOut">
              <a:rPr lang="en-US" smtClean="0"/>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180250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612219-6A93-4E10-B8C8-A0DD873A31CD}"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731893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612219-6A93-4E10-B8C8-A0DD873A31CD}" type="datetimeFigureOut">
              <a:rPr lang="en-US" smtClean="0"/>
              <a:t>10/4/2024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1155974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612219-6A93-4E10-B8C8-A0DD873A31CD}" type="datetimeFigureOut">
              <a:rPr lang="en-US" smtClean="0"/>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1644309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12219-6A93-4E10-B8C8-A0DD873A31CD}" type="datetimeFigureOut">
              <a:rPr lang="en-US" smtClean="0"/>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1090399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612219-6A93-4E10-B8C8-A0DD873A31CD}"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2570971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612219-6A93-4E10-B8C8-A0DD873A31CD}" type="datetimeFigureOut">
              <a:rPr lang="en-US" smtClean="0"/>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8C6ABA-9062-485D-AA54-D656669D6252}" type="slidenum">
              <a:rPr lang="en-US" smtClean="0"/>
              <a:t>‹#›</a:t>
            </a:fld>
            <a:endParaRPr lang="en-US"/>
          </a:p>
        </p:txBody>
      </p:sp>
    </p:spTree>
    <p:extLst>
      <p:ext uri="{BB962C8B-B14F-4D97-AF65-F5344CB8AC3E}">
        <p14:creationId xmlns:p14="http://schemas.microsoft.com/office/powerpoint/2010/main" val="2415147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12219-6A93-4E10-B8C8-A0DD873A31CD}" type="datetimeFigureOut">
              <a:rPr lang="en-US" smtClean="0"/>
              <a:t>10/4/2024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C6ABA-9062-485D-AA54-D656669D6252}" type="slidenum">
              <a:rPr lang="en-US" smtClean="0"/>
              <a:t>‹#›</a:t>
            </a:fld>
            <a:endParaRPr lang="en-US"/>
          </a:p>
        </p:txBody>
      </p:sp>
    </p:spTree>
    <p:extLst>
      <p:ext uri="{BB962C8B-B14F-4D97-AF65-F5344CB8AC3E}">
        <p14:creationId xmlns:p14="http://schemas.microsoft.com/office/powerpoint/2010/main" val="1231357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google.com/url?sa=i&amp;rct=j&amp;q=&amp;esrc=s&amp;frm=1&amp;source=images&amp;cd=&amp;cad=rja&amp;uact=8&amp;ved=0CAcQjRw&amp;url=http://godfatherpolitics.com/15278/former-supreme-court-justice-calls-rewriting-first-amendment/&amp;ei=5O9UVfryDoHpsQWiv4DICw&amp;bvm=bv.93112503,d.b2w&amp;psig=AFQjCNF2zQPvdfO0DiTmIVjx-Q6dGas4tw&amp;ust=1431716162978862"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5433"/>
            <a:ext cx="12192000" cy="5308820"/>
          </a:xfrm>
          <a:prstGeom prst="rect">
            <a:avLst/>
          </a:prstGeom>
        </p:spPr>
      </p:pic>
      <p:sp>
        <p:nvSpPr>
          <p:cNvPr id="2" name="TextBox 1"/>
          <p:cNvSpPr txBox="1"/>
          <p:nvPr/>
        </p:nvSpPr>
        <p:spPr>
          <a:xfrm>
            <a:off x="5628" y="0"/>
            <a:ext cx="12186372" cy="1754326"/>
          </a:xfrm>
          <a:prstGeom prst="rect">
            <a:avLst/>
          </a:prstGeom>
          <a:noFill/>
        </p:spPr>
        <p:txBody>
          <a:bodyPr wrap="square" rtlCol="0">
            <a:spAutoFit/>
          </a:bodyPr>
          <a:lstStyle/>
          <a:p>
            <a:pPr algn="ctr"/>
            <a:r>
              <a:rPr lang="en-US" sz="5400" dirty="0" smtClean="0">
                <a:solidFill>
                  <a:srgbClr val="FF0000"/>
                </a:solidFill>
              </a:rPr>
              <a:t>Christian Nationalism</a:t>
            </a:r>
          </a:p>
          <a:p>
            <a:pPr algn="ctr"/>
            <a:r>
              <a:rPr lang="en-US" sz="5400" dirty="0" smtClean="0">
                <a:solidFill>
                  <a:srgbClr val="FF0000"/>
                </a:solidFill>
              </a:rPr>
              <a:t>  Un-American and Un-Christian</a:t>
            </a:r>
            <a:endParaRPr lang="en-US" sz="5400" dirty="0">
              <a:solidFill>
                <a:srgbClr val="FF0000"/>
              </a:solidFill>
            </a:endParaRPr>
          </a:p>
        </p:txBody>
      </p:sp>
      <p:sp>
        <p:nvSpPr>
          <p:cNvPr id="3" name="TextBox 2"/>
          <p:cNvSpPr txBox="1"/>
          <p:nvPr/>
        </p:nvSpPr>
        <p:spPr>
          <a:xfrm>
            <a:off x="0" y="5447898"/>
            <a:ext cx="12191999" cy="1323439"/>
          </a:xfrm>
          <a:prstGeom prst="rect">
            <a:avLst/>
          </a:prstGeom>
          <a:noFill/>
        </p:spPr>
        <p:txBody>
          <a:bodyPr wrap="square" rtlCol="0">
            <a:spAutoFit/>
          </a:bodyPr>
          <a:lstStyle/>
          <a:p>
            <a:pPr algn="ctr"/>
            <a:r>
              <a:rPr lang="en-US" sz="4000" dirty="0" smtClean="0">
                <a:solidFill>
                  <a:schemeClr val="bg1"/>
                </a:solidFill>
              </a:rPr>
              <a:t>© Donald E. Knebel</a:t>
            </a:r>
          </a:p>
          <a:p>
            <a:pPr algn="ctr"/>
            <a:r>
              <a:rPr lang="en-US" sz="4000" dirty="0" smtClean="0">
                <a:solidFill>
                  <a:schemeClr val="bg1"/>
                </a:solidFill>
              </a:rPr>
              <a:t>2024</a:t>
            </a:r>
            <a:endParaRPr lang="en-US" sz="4000" dirty="0">
              <a:solidFill>
                <a:schemeClr val="bg1"/>
              </a:solidFill>
            </a:endParaRPr>
          </a:p>
        </p:txBody>
      </p:sp>
    </p:spTree>
    <p:extLst>
      <p:ext uri="{BB962C8B-B14F-4D97-AF65-F5344CB8AC3E}">
        <p14:creationId xmlns:p14="http://schemas.microsoft.com/office/powerpoint/2010/main" val="4288674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189044" y="770021"/>
            <a:ext cx="5166344" cy="5419642"/>
          </a:xfrm>
        </p:spPr>
        <p:txBody>
          <a:bodyPr>
            <a:normAutofit/>
          </a:bodyPr>
          <a:lstStyle/>
          <a:p>
            <a:pPr marL="0" indent="0">
              <a:buNone/>
            </a:pPr>
            <a:r>
              <a:rPr lang="en-US" sz="4400" dirty="0">
                <a:solidFill>
                  <a:schemeClr val="bg1"/>
                </a:solidFill>
              </a:rPr>
              <a:t>“Of this band of dupes and </a:t>
            </a:r>
            <a:r>
              <a:rPr lang="en-US" sz="4400" dirty="0" smtClean="0">
                <a:solidFill>
                  <a:schemeClr val="bg1"/>
                </a:solidFill>
              </a:rPr>
              <a:t>imposters, </a:t>
            </a:r>
            <a:r>
              <a:rPr lang="en-US" sz="4400" dirty="0">
                <a:solidFill>
                  <a:schemeClr val="bg1"/>
                </a:solidFill>
              </a:rPr>
              <a:t>Paul was the great Coryphaeus, and first corrupter of the doctrines of Jesus</a:t>
            </a:r>
            <a:r>
              <a:rPr lang="en-US" sz="4400" dirty="0" smtClean="0">
                <a:solidFill>
                  <a:schemeClr val="bg1"/>
                </a:solidFill>
              </a:rPr>
              <a:t>.”  Thomas Jefferson</a:t>
            </a:r>
            <a:endParaRPr lang="en-US" sz="4400" dirty="0">
              <a:solidFill>
                <a:schemeClr val="bg1"/>
              </a:solidFill>
            </a:endParaRPr>
          </a:p>
        </p:txBody>
      </p:sp>
      <p:pic>
        <p:nvPicPr>
          <p:cNvPr id="1026" name="Picture 2" descr="https://upload.wikimedia.org/wikipedia/commons/thumb/b/b1/Official_Presidential_portrait_of_Thomas_Jefferson_%28by_Rembrandt_Peale%2C_1800%29%28cropped%29.jpg/230px-Official_Presidential_portrait_of_Thomas_Jefferson_%28by_Rembrandt_Peale%2C_1800%29%28cropped%29.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0"/>
            <a:ext cx="55736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006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239820" y="380144"/>
            <a:ext cx="5671334" cy="6477856"/>
          </a:xfrm>
        </p:spPr>
        <p:txBody>
          <a:bodyPr>
            <a:normAutofit/>
          </a:bodyPr>
          <a:lstStyle/>
          <a:p>
            <a:pPr marL="0" indent="0">
              <a:buNone/>
            </a:pPr>
            <a:r>
              <a:rPr lang="en-US" sz="4400" dirty="0">
                <a:solidFill>
                  <a:schemeClr val="bg1"/>
                </a:solidFill>
              </a:rPr>
              <a:t>“It was the perfect theology for some one like him, because it imagined a Holy Inventor who wrote the natural laws and then gave humans the brains to master nature.”  Waldman, </a:t>
            </a:r>
            <a:r>
              <a:rPr lang="en-US" sz="4400" i="1" dirty="0">
                <a:solidFill>
                  <a:schemeClr val="bg1"/>
                </a:solidFill>
              </a:rPr>
              <a:t>Founding Faith</a:t>
            </a:r>
            <a:r>
              <a:rPr lang="en-US" sz="4400" dirty="0">
                <a:solidFill>
                  <a:schemeClr val="bg1"/>
                </a:solidFill>
              </a:rPr>
              <a:t> at 19.</a:t>
            </a:r>
          </a:p>
        </p:txBody>
      </p:sp>
      <p:pic>
        <p:nvPicPr>
          <p:cNvPr id="8196" name="Picture 4" descr="A Deist Person : Benjamin Franklin- The Religious Life Of A Founding  Father: America'S Founding Fathers Religious Beliefs (Paperback) -  Walmart.com"/>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8209"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349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a:xfrm>
            <a:off x="9575514" y="2055813"/>
            <a:ext cx="1779873" cy="449262"/>
          </a:xfrm>
        </p:spPr>
        <p:txBody>
          <a:bodyPr>
            <a:normAutofit fontScale="25000" lnSpcReduction="20000"/>
          </a:bodyPr>
          <a:lstStyle/>
          <a:p>
            <a:r>
              <a:rPr lang="en-US" dirty="0"/>
              <a:t>From the time he was 22, Madison “came down firmly on the side of religious freedom, arguing that only liberty of conscience could guarantee civil and political liberty.”  Holmes, The Faiths of the Founding Fathers at 98.</a:t>
            </a:r>
          </a:p>
        </p:txBody>
      </p:sp>
      <p:sp>
        <p:nvSpPr>
          <p:cNvPr id="6" name="Content Placeholder 5"/>
          <p:cNvSpPr>
            <a:spLocks noGrp="1"/>
          </p:cNvSpPr>
          <p:nvPr>
            <p:ph sz="quarter" idx="4"/>
          </p:nvPr>
        </p:nvSpPr>
        <p:spPr>
          <a:xfrm>
            <a:off x="8897420" y="339047"/>
            <a:ext cx="3294580" cy="6547899"/>
          </a:xfrm>
        </p:spPr>
        <p:txBody>
          <a:bodyPr>
            <a:normAutofit/>
          </a:bodyPr>
          <a:lstStyle/>
          <a:p>
            <a:pPr marL="0" indent="0">
              <a:buNone/>
            </a:pPr>
            <a:r>
              <a:rPr lang="en-US" sz="3200" dirty="0">
                <a:solidFill>
                  <a:schemeClr val="bg1"/>
                </a:solidFill>
              </a:rPr>
              <a:t>From the time he was 22, Madison “came down firmly on the side of religious freedom, arguing that only liberty of conscience could guarantee civil and political liberty.”  Holmes, </a:t>
            </a:r>
            <a:r>
              <a:rPr lang="en-US" sz="3200" i="1" dirty="0">
                <a:solidFill>
                  <a:schemeClr val="bg1"/>
                </a:solidFill>
              </a:rPr>
              <a:t>The Faiths of the Founding Fathers</a:t>
            </a:r>
            <a:r>
              <a:rPr lang="en-US" sz="3200" dirty="0">
                <a:solidFill>
                  <a:schemeClr val="bg1"/>
                </a:solidFill>
              </a:rPr>
              <a:t> at 98</a:t>
            </a:r>
            <a:r>
              <a:rPr lang="en-US" dirty="0">
                <a:solidFill>
                  <a:schemeClr val="bg1"/>
                </a:solidFill>
              </a:rPr>
              <a:t>.</a:t>
            </a:r>
          </a:p>
        </p:txBody>
      </p:sp>
      <p:pic>
        <p:nvPicPr>
          <p:cNvPr id="9218" name="Picture 2" descr="Asher B. Durand: portrait of James Madis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 y="205483"/>
            <a:ext cx="8738901" cy="664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094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7190072" y="1828799"/>
            <a:ext cx="4165316" cy="676275"/>
          </a:xfrm>
        </p:spPr>
        <p:txBody>
          <a:bodyPr/>
          <a:lstStyle/>
          <a:p>
            <a:r>
              <a:rPr lang="en-US" dirty="0" smtClean="0"/>
              <a:t>=</a:t>
            </a:r>
            <a:endParaRPr lang="en-US" dirty="0"/>
          </a:p>
        </p:txBody>
      </p:sp>
      <p:sp>
        <p:nvSpPr>
          <p:cNvPr id="6" name="Content Placeholder 5"/>
          <p:cNvSpPr>
            <a:spLocks noGrp="1"/>
          </p:cNvSpPr>
          <p:nvPr>
            <p:ph sz="quarter" idx="4"/>
          </p:nvPr>
        </p:nvSpPr>
        <p:spPr>
          <a:xfrm>
            <a:off x="6222124" y="365125"/>
            <a:ext cx="5969876" cy="5824538"/>
          </a:xfrm>
        </p:spPr>
        <p:txBody>
          <a:bodyPr>
            <a:normAutofit/>
          </a:bodyPr>
          <a:lstStyle/>
          <a:p>
            <a:pPr marL="0" indent="0">
              <a:buNone/>
            </a:pPr>
            <a:endParaRPr lang="en-US" dirty="0">
              <a:solidFill>
                <a:schemeClr val="bg1"/>
              </a:solidFill>
            </a:endParaRPr>
          </a:p>
        </p:txBody>
      </p:sp>
      <p:pic>
        <p:nvPicPr>
          <p:cNvPr id="7" name="Content Placeholder 9"/>
          <p:cNvPicPr>
            <a:picLocks noChangeAspect="1"/>
          </p:cNvPicPr>
          <p:nvPr/>
        </p:nvPicPr>
        <p:blipFill>
          <a:blip r:embed="rId2"/>
          <a:stretch>
            <a:fillRect/>
          </a:stretch>
        </p:blipFill>
        <p:spPr>
          <a:xfrm>
            <a:off x="3249253" y="0"/>
            <a:ext cx="5607761" cy="6858000"/>
          </a:xfrm>
          <a:prstGeom prst="rect">
            <a:avLst/>
          </a:prstGeom>
        </p:spPr>
      </p:pic>
    </p:spTree>
    <p:extLst>
      <p:ext uri="{BB962C8B-B14F-4D97-AF65-F5344CB8AC3E}">
        <p14:creationId xmlns:p14="http://schemas.microsoft.com/office/powerpoint/2010/main" val="434186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496910" y="241737"/>
            <a:ext cx="6064469" cy="6642435"/>
          </a:xfrm>
        </p:spPr>
        <p:txBody>
          <a:bodyPr>
            <a:noAutofit/>
          </a:bodyPr>
          <a:lstStyle/>
          <a:p>
            <a:pPr marL="0" indent="0">
              <a:buNone/>
            </a:pPr>
            <a:r>
              <a:rPr lang="en-US" sz="3600" dirty="0">
                <a:solidFill>
                  <a:schemeClr val="bg1"/>
                </a:solidFill>
              </a:rPr>
              <a:t>“Let everyone be subject to the governing authorities, for there is no authority except that which God has established. The authorities that exist have been established by God.   Consequently, whoever rebels against the authority is rebelling against what God has instituted, and those who do so will bring judgment on themselves.” </a:t>
            </a:r>
            <a:r>
              <a:rPr lang="en-US" sz="3600" dirty="0" smtClean="0">
                <a:solidFill>
                  <a:schemeClr val="bg1"/>
                </a:solidFill>
              </a:rPr>
              <a:t> </a:t>
            </a:r>
            <a:r>
              <a:rPr lang="en-US" sz="3600" i="1" dirty="0" smtClean="0">
                <a:solidFill>
                  <a:schemeClr val="bg1"/>
                </a:solidFill>
              </a:rPr>
              <a:t>Romans</a:t>
            </a:r>
            <a:r>
              <a:rPr lang="en-US" sz="3600" dirty="0" smtClean="0">
                <a:solidFill>
                  <a:schemeClr val="bg1"/>
                </a:solidFill>
              </a:rPr>
              <a:t> </a:t>
            </a:r>
            <a:r>
              <a:rPr lang="en-US" sz="3600" dirty="0">
                <a:solidFill>
                  <a:schemeClr val="bg1"/>
                </a:solidFill>
              </a:rPr>
              <a:t>13:1 – 2.</a:t>
            </a:r>
          </a:p>
        </p:txBody>
      </p:sp>
      <p:pic>
        <p:nvPicPr>
          <p:cNvPr id="11266" name="Picture 2" descr="Saint Paul the Apostle – Rob Clemenz SaintsforSinner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 y="0"/>
            <a:ext cx="5213131" cy="6884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0545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5630061" cy="7792537"/>
          </a:xfrm>
          <a:prstGeom prst="rect">
            <a:avLst/>
          </a:prstGeom>
        </p:spPr>
      </p:pic>
      <p:sp>
        <p:nvSpPr>
          <p:cNvPr id="6" name="Content Placeholder 5"/>
          <p:cNvSpPr>
            <a:spLocks noGrp="1"/>
          </p:cNvSpPr>
          <p:nvPr>
            <p:ph sz="quarter" idx="4"/>
          </p:nvPr>
        </p:nvSpPr>
        <p:spPr>
          <a:xfrm>
            <a:off x="5917324" y="136634"/>
            <a:ext cx="5438064" cy="6053029"/>
          </a:xfrm>
        </p:spPr>
        <p:txBody>
          <a:bodyPr>
            <a:noAutofit/>
          </a:bodyPr>
          <a:lstStyle/>
          <a:p>
            <a:pPr marL="0" indent="0">
              <a:buNone/>
            </a:pPr>
            <a:r>
              <a:rPr lang="en-US" sz="4400" dirty="0">
                <a:solidFill>
                  <a:schemeClr val="bg1"/>
                </a:solidFill>
              </a:rPr>
              <a:t>“Obedience to Government is every man’s duty because it is every man’s interest; but it is particularly incumbent on Christians, because it is enjoined by the positive commands of God.” </a:t>
            </a:r>
            <a:r>
              <a:rPr lang="en-US" sz="4400" dirty="0" smtClean="0">
                <a:solidFill>
                  <a:schemeClr val="bg1"/>
                </a:solidFill>
              </a:rPr>
              <a:t> Jonathan Boucher</a:t>
            </a:r>
            <a:endParaRPr lang="en-US" sz="4400" dirty="0">
              <a:solidFill>
                <a:schemeClr val="bg1"/>
              </a:solidFill>
            </a:endParaRPr>
          </a:p>
        </p:txBody>
      </p:sp>
    </p:spTree>
    <p:extLst>
      <p:ext uri="{BB962C8B-B14F-4D97-AF65-F5344CB8AC3E}">
        <p14:creationId xmlns:p14="http://schemas.microsoft.com/office/powerpoint/2010/main" val="18888326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p:cNvPicPr>
            <a:picLocks noGrp="1" noChangeAspect="1"/>
          </p:cNvPicPr>
          <p:nvPr>
            <p:ph sz="half" idx="2"/>
          </p:nvPr>
        </p:nvPicPr>
        <p:blipFill>
          <a:blip r:embed="rId2"/>
          <a:stretch>
            <a:fillRect/>
          </a:stretch>
        </p:blipFill>
        <p:spPr>
          <a:xfrm>
            <a:off x="0" y="-95112"/>
            <a:ext cx="4906566" cy="6953111"/>
          </a:xfrm>
          <a:prstGeom prst="rect">
            <a:avLst/>
          </a:prstGeom>
        </p:spPr>
      </p:pic>
      <p:sp>
        <p:nvSpPr>
          <p:cNvPr id="6" name="Content Placeholder 5"/>
          <p:cNvSpPr>
            <a:spLocks noGrp="1"/>
          </p:cNvSpPr>
          <p:nvPr>
            <p:ph sz="quarter" idx="4"/>
          </p:nvPr>
        </p:nvSpPr>
        <p:spPr>
          <a:xfrm>
            <a:off x="5297214" y="252248"/>
            <a:ext cx="6058174" cy="5937415"/>
          </a:xfrm>
        </p:spPr>
        <p:txBody>
          <a:bodyPr>
            <a:noAutofit/>
          </a:bodyPr>
          <a:lstStyle/>
          <a:p>
            <a:pPr marL="0" indent="0">
              <a:buNone/>
            </a:pPr>
            <a:r>
              <a:rPr lang="en-US" sz="4000" dirty="0" smtClean="0">
                <a:solidFill>
                  <a:schemeClr val="bg1"/>
                </a:solidFill>
              </a:rPr>
              <a:t>“</a:t>
            </a:r>
            <a:r>
              <a:rPr lang="en-US" sz="4000" dirty="0">
                <a:solidFill>
                  <a:schemeClr val="bg1"/>
                </a:solidFill>
              </a:rPr>
              <a:t>If to what they now demand they were entitled to by any law of God, they had only to produce that law, and all controversy was at an end.  Instead of this, what do they produce?  What they call self-evident truths, ‘All men,’ they tell us, ‘are created equal</a:t>
            </a:r>
            <a:r>
              <a:rPr lang="en-US" sz="4000" dirty="0" smtClean="0">
                <a:solidFill>
                  <a:schemeClr val="bg1"/>
                </a:solidFill>
              </a:rPr>
              <a:t>.’”  John Lind.</a:t>
            </a:r>
            <a:endParaRPr lang="en-US" sz="4000" dirty="0">
              <a:solidFill>
                <a:schemeClr val="bg1"/>
              </a:solidFill>
            </a:endParaRPr>
          </a:p>
        </p:txBody>
      </p:sp>
    </p:spTree>
    <p:extLst>
      <p:ext uri="{BB962C8B-B14F-4D97-AF65-F5344CB8AC3E}">
        <p14:creationId xmlns:p14="http://schemas.microsoft.com/office/powerpoint/2010/main" val="2031003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274676" y="73572"/>
            <a:ext cx="5801709" cy="6611007"/>
          </a:xfrm>
        </p:spPr>
        <p:txBody>
          <a:bodyPr>
            <a:normAutofit lnSpcReduction="10000"/>
          </a:bodyPr>
          <a:lstStyle/>
          <a:p>
            <a:pPr marL="0" indent="0">
              <a:buNone/>
            </a:pPr>
            <a:r>
              <a:rPr lang="en-US" dirty="0">
                <a:solidFill>
                  <a:schemeClr val="bg1"/>
                </a:solidFill>
              </a:rPr>
              <a:t>We hold these truths to be self-evident, that all men are created equal, that they are endowed by their Creator with certain unalienable Rights, that among these are Life, Liberty and the pursuit of Happiness.--That to secure these rights, Governments are instituted among Men, </a:t>
            </a:r>
            <a:r>
              <a:rPr lang="en-US" dirty="0">
                <a:solidFill>
                  <a:srgbClr val="FFFF00"/>
                </a:solidFill>
              </a:rPr>
              <a:t>deriving their just powers from the consent of the governed</a:t>
            </a:r>
            <a:r>
              <a:rPr lang="en-US" dirty="0">
                <a:solidFill>
                  <a:schemeClr val="bg1"/>
                </a:solidFill>
              </a:rPr>
              <a:t>, --That whenever any Form of Government becomes destructive of these ends, </a:t>
            </a:r>
            <a:r>
              <a:rPr lang="en-US" dirty="0">
                <a:solidFill>
                  <a:srgbClr val="FFFF00"/>
                </a:solidFill>
              </a:rPr>
              <a:t>it is the Right of the People to alter or to abolish it</a:t>
            </a:r>
            <a:r>
              <a:rPr lang="en-US" dirty="0">
                <a:solidFill>
                  <a:schemeClr val="bg1"/>
                </a:solidFill>
              </a:rPr>
              <a:t>, and to institute new Government, laying its foundation on such principles and organizing its powers in such form, as to them shall seem most likely to effect their Safety and Happiness.</a:t>
            </a:r>
          </a:p>
        </p:txBody>
      </p:sp>
      <p:pic>
        <p:nvPicPr>
          <p:cNvPr id="10" name="Content Placeholder 9"/>
          <p:cNvPicPr>
            <a:picLocks noGrp="1" noChangeAspect="1"/>
          </p:cNvPicPr>
          <p:nvPr>
            <p:ph sz="half" idx="2"/>
          </p:nvPr>
        </p:nvPicPr>
        <p:blipFill>
          <a:blip r:embed="rId2"/>
          <a:stretch>
            <a:fillRect/>
          </a:stretch>
        </p:blipFill>
        <p:spPr>
          <a:xfrm>
            <a:off x="0" y="0"/>
            <a:ext cx="5607761" cy="6858000"/>
          </a:xfrm>
          <a:prstGeom prst="rect">
            <a:avLst/>
          </a:prstGeom>
        </p:spPr>
      </p:pic>
    </p:spTree>
    <p:extLst>
      <p:ext uri="{BB962C8B-B14F-4D97-AF65-F5344CB8AC3E}">
        <p14:creationId xmlns:p14="http://schemas.microsoft.com/office/powerpoint/2010/main" val="3600593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stretch>
            <a:fillRect/>
          </a:stretch>
        </p:blipFill>
        <p:spPr>
          <a:xfrm>
            <a:off x="-1" y="0"/>
            <a:ext cx="5545305" cy="6780944"/>
          </a:xfrm>
          <a:prstGeom prst="rect">
            <a:avLst/>
          </a:prstGeom>
        </p:spPr>
      </p:pic>
      <p:sp>
        <p:nvSpPr>
          <p:cNvPr id="6" name="Content Placeholder 5"/>
          <p:cNvSpPr>
            <a:spLocks noGrp="1"/>
          </p:cNvSpPr>
          <p:nvPr>
            <p:ph sz="quarter" idx="4"/>
          </p:nvPr>
        </p:nvSpPr>
        <p:spPr>
          <a:xfrm>
            <a:off x="5640512" y="82193"/>
            <a:ext cx="5714876" cy="6107470"/>
          </a:xfrm>
        </p:spPr>
        <p:txBody>
          <a:bodyPr>
            <a:noAutofit/>
          </a:bodyPr>
          <a:lstStyle/>
          <a:p>
            <a:pPr marL="0" indent="0">
              <a:buNone/>
            </a:pPr>
            <a:r>
              <a:rPr lang="en-US" sz="3600" dirty="0">
                <a:solidFill>
                  <a:schemeClr val="bg1"/>
                </a:solidFill>
              </a:rPr>
              <a:t>“Jefferson, Adams, and Franklin and the Continental Congress </a:t>
            </a:r>
            <a:r>
              <a:rPr lang="en-US" sz="3600" dirty="0">
                <a:solidFill>
                  <a:srgbClr val="FFFF00"/>
                </a:solidFill>
              </a:rPr>
              <a:t>could</a:t>
            </a:r>
            <a:r>
              <a:rPr lang="en-US" sz="3600" dirty="0">
                <a:solidFill>
                  <a:schemeClr val="bg1"/>
                </a:solidFill>
              </a:rPr>
              <a:t> have chosen to root the entitlements, endowments, appeals, and protections in Jesus Christ or any other specific god, but they did not.  Instead, they carefully selected references that do not specify any religious denomination or sectarian belief.”  Seidel, </a:t>
            </a:r>
            <a:r>
              <a:rPr lang="en-US" sz="3600" i="1" dirty="0">
                <a:solidFill>
                  <a:schemeClr val="bg1"/>
                </a:solidFill>
              </a:rPr>
              <a:t>The Founding Myth</a:t>
            </a:r>
            <a:r>
              <a:rPr lang="en-US" sz="3600" dirty="0">
                <a:solidFill>
                  <a:schemeClr val="bg1"/>
                </a:solidFill>
              </a:rPr>
              <a:t> at 70.</a:t>
            </a:r>
          </a:p>
        </p:txBody>
      </p:sp>
    </p:spTree>
    <p:extLst>
      <p:ext uri="{BB962C8B-B14F-4D97-AF65-F5344CB8AC3E}">
        <p14:creationId xmlns:p14="http://schemas.microsoft.com/office/powerpoint/2010/main" val="14163970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a:p>
        </p:txBody>
      </p:sp>
      <p:sp>
        <p:nvSpPr>
          <p:cNvPr id="6" name="Content Placeholder 5"/>
          <p:cNvSpPr>
            <a:spLocks noGrp="1"/>
          </p:cNvSpPr>
          <p:nvPr>
            <p:ph sz="quarter" idx="4"/>
          </p:nvPr>
        </p:nvSpPr>
        <p:spPr>
          <a:xfrm>
            <a:off x="5774635" y="79513"/>
            <a:ext cx="6301750" cy="6605067"/>
          </a:xfrm>
        </p:spPr>
        <p:txBody>
          <a:bodyPr>
            <a:noAutofit/>
          </a:bodyPr>
          <a:lstStyle/>
          <a:p>
            <a:pPr marL="0" indent="0">
              <a:buNone/>
            </a:pPr>
            <a:r>
              <a:rPr lang="en-US" sz="3200" dirty="0" smtClean="0">
                <a:solidFill>
                  <a:schemeClr val="bg1"/>
                </a:solidFill>
              </a:rPr>
              <a:t>“When </a:t>
            </a:r>
            <a:r>
              <a:rPr lang="en-US" sz="3200" dirty="0">
                <a:solidFill>
                  <a:schemeClr val="bg1"/>
                </a:solidFill>
              </a:rPr>
              <a:t>in the Course of human events, it becomes necessary for one people to dissolve the political bands which have connected them with another, and to assume among the powers of the earth, the separate and equal station to which the </a:t>
            </a:r>
            <a:r>
              <a:rPr lang="en-US" sz="3200" dirty="0">
                <a:solidFill>
                  <a:srgbClr val="FFFF00"/>
                </a:solidFill>
              </a:rPr>
              <a:t>Laws of Nature and of Nature's God </a:t>
            </a:r>
            <a:r>
              <a:rPr lang="en-US" sz="3200" dirty="0">
                <a:solidFill>
                  <a:schemeClr val="bg1"/>
                </a:solidFill>
              </a:rPr>
              <a:t>entitle them, a decent respect to the opinions of mankind requires that they should declare the causes which impel them to the </a:t>
            </a:r>
            <a:r>
              <a:rPr lang="en-US" sz="3200" dirty="0" smtClean="0">
                <a:solidFill>
                  <a:schemeClr val="bg1"/>
                </a:solidFill>
              </a:rPr>
              <a:t>separation.”</a:t>
            </a:r>
            <a:endParaRPr lang="en-US" sz="3200" dirty="0">
              <a:solidFill>
                <a:schemeClr val="bg1"/>
              </a:solidFill>
            </a:endParaRPr>
          </a:p>
        </p:txBody>
      </p:sp>
      <p:sp>
        <p:nvSpPr>
          <p:cNvPr id="5" name="Content Placeholder 4"/>
          <p:cNvSpPr>
            <a:spLocks noGrp="1"/>
          </p:cNvSpPr>
          <p:nvPr>
            <p:ph sz="half" idx="2"/>
          </p:nvPr>
        </p:nvSpPr>
        <p:spPr/>
        <p:txBody>
          <a:bodyPr/>
          <a:lstStyle/>
          <a:p>
            <a:endParaRPr lang="en-US"/>
          </a:p>
        </p:txBody>
      </p:sp>
      <p:pic>
        <p:nvPicPr>
          <p:cNvPr id="8" name="Picture 7"/>
          <p:cNvPicPr>
            <a:picLocks noChangeAspect="1"/>
          </p:cNvPicPr>
          <p:nvPr/>
        </p:nvPicPr>
        <p:blipFill>
          <a:blip r:embed="rId2"/>
          <a:stretch>
            <a:fillRect/>
          </a:stretch>
        </p:blipFill>
        <p:spPr>
          <a:xfrm>
            <a:off x="0" y="0"/>
            <a:ext cx="5608806" cy="6858594"/>
          </a:xfrm>
          <a:prstGeom prst="rect">
            <a:avLst/>
          </a:prstGeom>
        </p:spPr>
      </p:pic>
    </p:spTree>
    <p:extLst>
      <p:ext uri="{BB962C8B-B14F-4D97-AF65-F5344CB8AC3E}">
        <p14:creationId xmlns:p14="http://schemas.microsoft.com/office/powerpoint/2010/main" val="2511877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22737"/>
            <a:ext cx="4658626" cy="6980737"/>
          </a:xfrm>
          <a:prstGeom prst="rect">
            <a:avLst/>
          </a:prstGeom>
        </p:spPr>
      </p:pic>
      <p:sp>
        <p:nvSpPr>
          <p:cNvPr id="9" name="Content Placeholder 8"/>
          <p:cNvSpPr>
            <a:spLocks noGrp="1"/>
          </p:cNvSpPr>
          <p:nvPr>
            <p:ph sz="quarter" idx="4"/>
          </p:nvPr>
        </p:nvSpPr>
        <p:spPr>
          <a:xfrm>
            <a:off x="4870383" y="77002"/>
            <a:ext cx="7016816" cy="6563284"/>
          </a:xfrm>
        </p:spPr>
        <p:txBody>
          <a:bodyPr>
            <a:normAutofit fontScale="92500"/>
          </a:bodyPr>
          <a:lstStyle/>
          <a:p>
            <a:pPr marL="0" indent="0">
              <a:buNone/>
            </a:pPr>
            <a:r>
              <a:rPr lang="en-US" sz="3200" dirty="0" smtClean="0">
                <a:solidFill>
                  <a:schemeClr val="bg1"/>
                </a:solidFill>
              </a:rPr>
              <a:t>“As our Founding Fathers recognized, a real American is not defined by religious beliefs.  A real American believes, regardless of his or her own faith tradition, in the ideal of religious pluralism and freedom upon which our country was founded and which continues to draw to our shores people with many religious beliefs and practices.  It is that ideal that we as American have in common, whether we were born Methodist in rural Indiana or into any other religious tradition in any other part of the world.  Those who attack that ideal are attacking the very essence of what holds us together and makes us great.”</a:t>
            </a:r>
            <a:endParaRPr lang="en-US" sz="3200" dirty="0">
              <a:solidFill>
                <a:schemeClr val="bg1"/>
              </a:solidFill>
            </a:endParaRPr>
          </a:p>
        </p:txBody>
      </p:sp>
    </p:spTree>
    <p:extLst>
      <p:ext uri="{BB962C8B-B14F-4D97-AF65-F5344CB8AC3E}">
        <p14:creationId xmlns:p14="http://schemas.microsoft.com/office/powerpoint/2010/main" val="31000982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3313" y="0"/>
            <a:ext cx="12076385" cy="6684580"/>
          </a:xfrm>
        </p:spPr>
        <p:txBody>
          <a:bodyPr>
            <a:noAutofit/>
          </a:bodyPr>
          <a:lstStyle/>
          <a:p>
            <a:pPr marL="0" indent="0">
              <a:buNone/>
            </a:pPr>
            <a:r>
              <a:rPr lang="en-US" sz="4000" dirty="0">
                <a:solidFill>
                  <a:schemeClr val="bg1"/>
                </a:solidFill>
              </a:rPr>
              <a:t>“We hold these truths to be sacred &amp; undeniable, that </a:t>
            </a:r>
            <a:r>
              <a:rPr lang="en-US" sz="4000" dirty="0">
                <a:solidFill>
                  <a:srgbClr val="FFFF00"/>
                </a:solidFill>
              </a:rPr>
              <a:t>all men are created equal </a:t>
            </a:r>
            <a:r>
              <a:rPr lang="en-US" sz="4000" dirty="0">
                <a:solidFill>
                  <a:schemeClr val="bg1"/>
                </a:solidFill>
              </a:rPr>
              <a:t>and independent, and </a:t>
            </a:r>
            <a:r>
              <a:rPr lang="en-US" sz="4000" dirty="0">
                <a:solidFill>
                  <a:srgbClr val="00B0F0"/>
                </a:solidFill>
              </a:rPr>
              <a:t>from that equal creation </a:t>
            </a:r>
            <a:r>
              <a:rPr lang="en-US" sz="4000" dirty="0">
                <a:solidFill>
                  <a:schemeClr val="bg1"/>
                </a:solidFill>
              </a:rPr>
              <a:t>they derive rights inherent and inalienable, among which are the preservation of life, and liberty and the pursuit of happiness</a:t>
            </a:r>
            <a:r>
              <a:rPr lang="en-US" sz="4000" dirty="0" smtClean="0">
                <a:solidFill>
                  <a:schemeClr val="bg1"/>
                </a:solidFill>
              </a:rPr>
              <a:t>.”  Original Draft</a:t>
            </a:r>
          </a:p>
          <a:p>
            <a:pPr marL="0" indent="0">
              <a:buNone/>
            </a:pPr>
            <a:endParaRPr lang="en-US" sz="4000" dirty="0">
              <a:solidFill>
                <a:schemeClr val="bg1"/>
              </a:solidFill>
            </a:endParaRPr>
          </a:p>
          <a:p>
            <a:pPr marL="0" indent="0">
              <a:buNone/>
            </a:pPr>
            <a:endParaRPr lang="en-US" sz="4000" dirty="0">
              <a:solidFill>
                <a:schemeClr val="bg1"/>
              </a:solidFill>
            </a:endParaRPr>
          </a:p>
          <a:p>
            <a:pPr marL="0" indent="0">
              <a:buNone/>
            </a:pPr>
            <a:r>
              <a:rPr lang="en-US" sz="4000" dirty="0" smtClean="0">
                <a:solidFill>
                  <a:schemeClr val="bg1"/>
                </a:solidFill>
              </a:rPr>
              <a:t>“</a:t>
            </a:r>
            <a:r>
              <a:rPr lang="en-US" sz="4000" dirty="0">
                <a:solidFill>
                  <a:schemeClr val="bg1"/>
                </a:solidFill>
              </a:rPr>
              <a:t>We hold these truths to be self-evident, that</a:t>
            </a:r>
            <a:r>
              <a:rPr lang="en-US" sz="4000" dirty="0">
                <a:solidFill>
                  <a:srgbClr val="FFFF00"/>
                </a:solidFill>
              </a:rPr>
              <a:t> all men are created equal</a:t>
            </a:r>
            <a:r>
              <a:rPr lang="en-US" sz="4000" dirty="0">
                <a:solidFill>
                  <a:schemeClr val="bg1"/>
                </a:solidFill>
              </a:rPr>
              <a:t>, that </a:t>
            </a:r>
            <a:r>
              <a:rPr lang="en-US" sz="4000" dirty="0">
                <a:solidFill>
                  <a:srgbClr val="00B0F0"/>
                </a:solidFill>
              </a:rPr>
              <a:t>they are endowed by their Creator</a:t>
            </a:r>
            <a:r>
              <a:rPr lang="en-US" sz="4000" dirty="0">
                <a:solidFill>
                  <a:schemeClr val="bg1"/>
                </a:solidFill>
              </a:rPr>
              <a:t> with certain inalienable rights, that among these are Life, Liberty and the Pursuit of Happiness.” </a:t>
            </a:r>
            <a:r>
              <a:rPr lang="en-US" sz="4000" dirty="0" smtClean="0">
                <a:solidFill>
                  <a:schemeClr val="bg1"/>
                </a:solidFill>
              </a:rPr>
              <a:t> As Adopted</a:t>
            </a:r>
            <a:endParaRPr lang="en-US" sz="4000" dirty="0">
              <a:solidFill>
                <a:schemeClr val="bg1"/>
              </a:solidFill>
            </a:endParaRPr>
          </a:p>
        </p:txBody>
      </p:sp>
    </p:spTree>
    <p:extLst>
      <p:ext uri="{BB962C8B-B14F-4D97-AF65-F5344CB8AC3E}">
        <p14:creationId xmlns:p14="http://schemas.microsoft.com/office/powerpoint/2010/main" val="14551750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608806" cy="6858594"/>
          </a:xfrm>
          <a:prstGeom prst="rect">
            <a:avLst/>
          </a:prstGeom>
        </p:spPr>
      </p:pic>
      <p:sp>
        <p:nvSpPr>
          <p:cNvPr id="6" name="Content Placeholder 5"/>
          <p:cNvSpPr>
            <a:spLocks noGrp="1"/>
          </p:cNvSpPr>
          <p:nvPr>
            <p:ph sz="quarter" idx="4"/>
          </p:nvPr>
        </p:nvSpPr>
        <p:spPr>
          <a:xfrm>
            <a:off x="5997575" y="672662"/>
            <a:ext cx="6078810" cy="6011918"/>
          </a:xfrm>
        </p:spPr>
        <p:txBody>
          <a:bodyPr>
            <a:noAutofit/>
          </a:bodyPr>
          <a:lstStyle/>
          <a:p>
            <a:pPr marL="0" indent="0">
              <a:buNone/>
            </a:pPr>
            <a:r>
              <a:rPr lang="en-US" sz="4400" dirty="0" smtClean="0">
                <a:solidFill>
                  <a:schemeClr val="bg1"/>
                </a:solidFill>
              </a:rPr>
              <a:t>“We</a:t>
            </a:r>
            <a:r>
              <a:rPr lang="en-US" sz="4400" dirty="0">
                <a:solidFill>
                  <a:schemeClr val="bg1"/>
                </a:solidFill>
              </a:rPr>
              <a:t>, therefore, the Representatives of the united States of America, in General Congress, Assembled, appealing to the </a:t>
            </a:r>
            <a:r>
              <a:rPr lang="en-US" sz="4400" dirty="0">
                <a:solidFill>
                  <a:srgbClr val="FFFF00"/>
                </a:solidFill>
              </a:rPr>
              <a:t>Supreme Judge of the world</a:t>
            </a:r>
            <a:r>
              <a:rPr lang="en-US" sz="4400" dirty="0">
                <a:solidFill>
                  <a:schemeClr val="bg1"/>
                </a:solidFill>
              </a:rPr>
              <a:t> for the rectitude of our </a:t>
            </a:r>
            <a:r>
              <a:rPr lang="en-US" sz="4400" dirty="0" smtClean="0">
                <a:solidFill>
                  <a:schemeClr val="bg1"/>
                </a:solidFill>
              </a:rPr>
              <a:t>intentions . . . .”</a:t>
            </a:r>
            <a:endParaRPr lang="en-US" sz="4400" dirty="0">
              <a:solidFill>
                <a:schemeClr val="bg1"/>
              </a:solidFill>
            </a:endParaRPr>
          </a:p>
        </p:txBody>
      </p:sp>
    </p:spTree>
    <p:extLst>
      <p:ext uri="{BB962C8B-B14F-4D97-AF65-F5344CB8AC3E}">
        <p14:creationId xmlns:p14="http://schemas.microsoft.com/office/powerpoint/2010/main" val="27720828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608806" cy="6858594"/>
          </a:xfrm>
          <a:prstGeom prst="rect">
            <a:avLst/>
          </a:prstGeom>
        </p:spPr>
      </p:pic>
      <p:sp>
        <p:nvSpPr>
          <p:cNvPr id="6" name="Content Placeholder 5"/>
          <p:cNvSpPr>
            <a:spLocks noGrp="1"/>
          </p:cNvSpPr>
          <p:nvPr>
            <p:ph sz="quarter" idx="4"/>
          </p:nvPr>
        </p:nvSpPr>
        <p:spPr>
          <a:xfrm>
            <a:off x="5997575" y="672662"/>
            <a:ext cx="6078810" cy="6011918"/>
          </a:xfrm>
        </p:spPr>
        <p:txBody>
          <a:bodyPr>
            <a:noAutofit/>
          </a:bodyPr>
          <a:lstStyle/>
          <a:p>
            <a:pPr marL="0" indent="0">
              <a:buNone/>
            </a:pPr>
            <a:r>
              <a:rPr lang="en-US" sz="3600" dirty="0" smtClean="0">
                <a:solidFill>
                  <a:schemeClr val="bg1"/>
                </a:solidFill>
              </a:rPr>
              <a:t>“</a:t>
            </a:r>
            <a:r>
              <a:rPr lang="en-US" sz="4400" dirty="0" smtClean="0">
                <a:solidFill>
                  <a:schemeClr val="bg1"/>
                </a:solidFill>
              </a:rPr>
              <a:t>And for the support of this Declaration, with </a:t>
            </a:r>
            <a:r>
              <a:rPr lang="en-US" sz="4400" dirty="0">
                <a:solidFill>
                  <a:schemeClr val="bg1"/>
                </a:solidFill>
              </a:rPr>
              <a:t>a firm reliance on the protection of</a:t>
            </a:r>
            <a:r>
              <a:rPr lang="en-US" sz="4400" dirty="0">
                <a:solidFill>
                  <a:srgbClr val="FFFF00"/>
                </a:solidFill>
              </a:rPr>
              <a:t> divine Providence</a:t>
            </a:r>
            <a:r>
              <a:rPr lang="en-US" sz="4400" dirty="0">
                <a:solidFill>
                  <a:schemeClr val="bg1"/>
                </a:solidFill>
              </a:rPr>
              <a:t>, we mutually pledge to each other our Lives, our Fortunes and our sacred Honor</a:t>
            </a:r>
            <a:r>
              <a:rPr lang="en-US" sz="4400" dirty="0" smtClean="0">
                <a:solidFill>
                  <a:schemeClr val="bg1"/>
                </a:solidFill>
              </a:rPr>
              <a:t>.”</a:t>
            </a:r>
            <a:endParaRPr lang="en-US" sz="4400" dirty="0">
              <a:solidFill>
                <a:schemeClr val="bg1"/>
              </a:solidFill>
            </a:endParaRPr>
          </a:p>
        </p:txBody>
      </p:sp>
    </p:spTree>
    <p:extLst>
      <p:ext uri="{BB962C8B-B14F-4D97-AF65-F5344CB8AC3E}">
        <p14:creationId xmlns:p14="http://schemas.microsoft.com/office/powerpoint/2010/main" val="675963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quarter" idx="4"/>
          </p:nvPr>
        </p:nvPicPr>
        <p:blipFill>
          <a:blip r:embed="rId2"/>
          <a:stretch>
            <a:fillRect/>
          </a:stretch>
        </p:blipFill>
        <p:spPr>
          <a:xfrm>
            <a:off x="6704500" y="120721"/>
            <a:ext cx="4942546" cy="6616557"/>
          </a:xfrm>
          <a:prstGeom prst="rect">
            <a:avLst/>
          </a:prstGeom>
        </p:spPr>
      </p:pic>
      <p:pic>
        <p:nvPicPr>
          <p:cNvPr id="26626" name="Picture 2" descr="https://upload.wikimedia.org/wikipedia/commons/thumb/4/44/Duble_herma_of_Socrates_and_Seneca_Antikensammlung_Berlin_07.jpg/220px-Duble_herma_of_Socrates_and_Seneca_Antikensammlung_Berlin_07.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0" y="0"/>
            <a:ext cx="55673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18312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https://upload.wikimedia.org/wikipedia/commons/6/6c/Constitution_of_the_United_States,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199"/>
            <a:ext cx="5665382" cy="69341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half" idx="2"/>
          </p:nvPr>
        </p:nvSpPr>
        <p:spPr>
          <a:xfrm>
            <a:off x="5804034" y="490887"/>
            <a:ext cx="6387965" cy="6285297"/>
          </a:xfrm>
        </p:spPr>
        <p:txBody>
          <a:bodyPr>
            <a:normAutofit/>
          </a:bodyPr>
          <a:lstStyle/>
          <a:p>
            <a:pPr marL="0" indent="0">
              <a:buNone/>
            </a:pPr>
            <a:r>
              <a:rPr lang="en-US" sz="3600" dirty="0" smtClean="0">
                <a:solidFill>
                  <a:schemeClr val="bg1"/>
                </a:solidFill>
              </a:rPr>
              <a:t>“</a:t>
            </a:r>
            <a:r>
              <a:rPr lang="en-US" sz="3600" dirty="0" smtClean="0">
                <a:solidFill>
                  <a:srgbClr val="FFFF00"/>
                </a:solidFill>
              </a:rPr>
              <a:t>We </a:t>
            </a:r>
            <a:r>
              <a:rPr lang="en-US" sz="3600" dirty="0">
                <a:solidFill>
                  <a:srgbClr val="FFFF00"/>
                </a:solidFill>
              </a:rPr>
              <a:t>the People of the United States</a:t>
            </a:r>
            <a:r>
              <a:rPr lang="en-US" sz="3600" dirty="0">
                <a:solidFill>
                  <a:schemeClr val="bg1"/>
                </a:solidFill>
              </a:rPr>
              <a:t>, in Order to form a more perfect Union, establish Justice, insure domestic Tranquility, provide for the common </a:t>
            </a:r>
            <a:r>
              <a:rPr lang="en-US" sz="3600" dirty="0" err="1">
                <a:solidFill>
                  <a:schemeClr val="bg1"/>
                </a:solidFill>
              </a:rPr>
              <a:t>defence</a:t>
            </a:r>
            <a:r>
              <a:rPr lang="en-US" sz="3600" dirty="0">
                <a:solidFill>
                  <a:schemeClr val="bg1"/>
                </a:solidFill>
              </a:rPr>
              <a:t>, promote the general Welfare, and secure the Blessings of Liberty to ourselves and our Posterity, do ordain and establish this Constitution for the United States of America</a:t>
            </a:r>
            <a:r>
              <a:rPr lang="en-US" sz="3600" dirty="0" smtClean="0">
                <a:solidFill>
                  <a:schemeClr val="bg1"/>
                </a:solidFill>
              </a:rPr>
              <a:t>.”</a:t>
            </a:r>
            <a:endParaRPr lang="en-US" sz="3600" dirty="0">
              <a:solidFill>
                <a:schemeClr val="bg1"/>
              </a:solidFill>
            </a:endParaRPr>
          </a:p>
        </p:txBody>
      </p:sp>
    </p:spTree>
    <p:extLst>
      <p:ext uri="{BB962C8B-B14F-4D97-AF65-F5344CB8AC3E}">
        <p14:creationId xmlns:p14="http://schemas.microsoft.com/office/powerpoint/2010/main" val="37097477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descr="https://upload.wikimedia.org/wikipedia/commons/6/6c/Constitution_of_the_United_States,_page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199"/>
            <a:ext cx="5665382" cy="693419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5990896" y="672662"/>
            <a:ext cx="4677103" cy="5728138"/>
          </a:xfrm>
        </p:spPr>
        <p:txBody>
          <a:bodyPr>
            <a:normAutofit/>
          </a:bodyPr>
          <a:lstStyle/>
          <a:p>
            <a:pPr marL="0" indent="0">
              <a:buNone/>
            </a:pPr>
            <a:r>
              <a:rPr lang="en-US" sz="4000" dirty="0">
                <a:solidFill>
                  <a:schemeClr val="bg1"/>
                </a:solidFill>
                <a:latin typeface="Arial" panose="020B0604020202020204" pitchFamily="34" charset="0"/>
                <a:cs typeface="Arial" panose="020B0604020202020204" pitchFamily="34" charset="0"/>
              </a:rPr>
              <a:t>“No religious test shall ever be required as a qualification to any office or public trust under the United States.”  United States Constitution, </a:t>
            </a:r>
            <a:r>
              <a:rPr lang="en-US" sz="4000" dirty="0" smtClean="0">
                <a:solidFill>
                  <a:schemeClr val="bg1"/>
                </a:solidFill>
              </a:rPr>
              <a:t>Art</a:t>
            </a:r>
            <a:r>
              <a:rPr lang="en-US" sz="4000" dirty="0">
                <a:solidFill>
                  <a:schemeClr val="bg1"/>
                </a:solidFill>
              </a:rPr>
              <a:t>. </a:t>
            </a:r>
            <a:r>
              <a:rPr lang="en-US" sz="4000" dirty="0" smtClean="0">
                <a:solidFill>
                  <a:schemeClr val="bg1"/>
                </a:solidFill>
              </a:rPr>
              <a:t>VI.</a:t>
            </a:r>
            <a:endParaRPr lang="en-US" sz="4000" dirty="0">
              <a:solidFill>
                <a:schemeClr val="bg1"/>
              </a:solidFill>
            </a:endParaRPr>
          </a:p>
        </p:txBody>
      </p:sp>
    </p:spTree>
    <p:extLst>
      <p:ext uri="{BB962C8B-B14F-4D97-AF65-F5344CB8AC3E}">
        <p14:creationId xmlns:p14="http://schemas.microsoft.com/office/powerpoint/2010/main" val="2007669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1.godfatherpolitics.com/wp-content/uploads/2014/04/First-Amendment_detail.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636"/>
            <a:ext cx="121920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4372304"/>
            <a:ext cx="12097406" cy="2636478"/>
          </a:xfrm>
          <a:prstGeom prst="rect">
            <a:avLst/>
          </a:prstGeom>
          <a:noFill/>
        </p:spPr>
        <p:txBody>
          <a:bodyPr wrap="square" rtlCol="0">
            <a:spAutoFit/>
          </a:bodyPr>
          <a:lstStyle/>
          <a:p>
            <a:pPr algn="ctr"/>
            <a:r>
              <a:rPr lang="en-US" sz="3200" dirty="0">
                <a:latin typeface="Arial" panose="020B0604020202020204" pitchFamily="34" charset="0"/>
                <a:cs typeface="Arial" panose="020B0604020202020204" pitchFamily="34" charset="0"/>
              </a:rPr>
              <a:t>“Congress shall make no law respecting an establishment of religion or prohibiting the free exercise thereof,  or abridging the freedom of speech, or of the press, or the right of the people peaceably to assemble and to petition the Government for a redress of grievances.”  First Amendment to the Constitution.</a:t>
            </a:r>
          </a:p>
        </p:txBody>
      </p:sp>
    </p:spTree>
    <p:extLst>
      <p:ext uri="{BB962C8B-B14F-4D97-AF65-F5344CB8AC3E}">
        <p14:creationId xmlns:p14="http://schemas.microsoft.com/office/powerpoint/2010/main" val="502792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043448" y="493987"/>
            <a:ext cx="5623034" cy="5695676"/>
          </a:xfrm>
        </p:spPr>
        <p:txBody>
          <a:bodyPr>
            <a:noAutofit/>
          </a:bodyPr>
          <a:lstStyle/>
          <a:p>
            <a:pPr marL="0" indent="0">
              <a:buNone/>
            </a:pPr>
            <a:r>
              <a:rPr lang="en-US" sz="4400" dirty="0">
                <a:solidFill>
                  <a:schemeClr val="bg1"/>
                </a:solidFill>
              </a:rPr>
              <a:t>“The bosom of America is open to receive, the oppressed and persecuted of all Nations and Religions, whom we shall welcome to a participation of all our rights and privileges.” </a:t>
            </a:r>
            <a:r>
              <a:rPr lang="en-US" sz="4400" dirty="0" smtClean="0">
                <a:solidFill>
                  <a:schemeClr val="bg1"/>
                </a:solidFill>
              </a:rPr>
              <a:t> George Washington</a:t>
            </a:r>
            <a:endParaRPr lang="en-US" sz="4400" dirty="0">
              <a:solidFill>
                <a:schemeClr val="bg1"/>
              </a:solidFill>
            </a:endParaRPr>
          </a:p>
        </p:txBody>
      </p:sp>
      <p:pic>
        <p:nvPicPr>
          <p:cNvPr id="5122" name="Picture 2" descr="Head and shoulders portrait of George Washingt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 y="0"/>
            <a:ext cx="5650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310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a/a2/Treaty_of_Tripoli_as_communicated_to_Congress_1797.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83" y="-4729"/>
            <a:ext cx="4271131" cy="686272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4294967295"/>
          </p:nvPr>
        </p:nvSpPr>
        <p:spPr>
          <a:xfrm>
            <a:off x="5465379" y="228600"/>
            <a:ext cx="6642537" cy="6477000"/>
          </a:xfrm>
        </p:spPr>
        <p:txBody>
          <a:bodyPr>
            <a:noAutofit/>
          </a:bodyPr>
          <a:lstStyle/>
          <a:p>
            <a:pPr marL="0" indent="0">
              <a:buNone/>
            </a:pPr>
            <a:r>
              <a:rPr lang="en-US" sz="3200" dirty="0" smtClean="0"/>
              <a:t>Art</a:t>
            </a:r>
            <a:r>
              <a:rPr lang="en-US" sz="3200" dirty="0"/>
              <a:t>. 11. </a:t>
            </a:r>
            <a:r>
              <a:rPr lang="en-US" sz="3200" dirty="0">
                <a:solidFill>
                  <a:srgbClr val="C00000"/>
                </a:solidFill>
              </a:rPr>
              <a:t>As the Government of the United States of America is not, in any sense, founded on the Christian religion</a:t>
            </a:r>
            <a:r>
              <a:rPr lang="en-US" sz="3200" dirty="0"/>
              <a:t>; as it has in itself no character of enmity against the laws, religion, or tranquility, of </a:t>
            </a:r>
            <a:r>
              <a:rPr lang="en-US" sz="3200" dirty="0" smtClean="0"/>
              <a:t>Mussulmen [Muslims]; </a:t>
            </a:r>
            <a:r>
              <a:rPr lang="en-US" sz="3200" dirty="0"/>
              <a:t>and as the said States never entered into any war or act of hostility against any </a:t>
            </a:r>
            <a:r>
              <a:rPr lang="en-US" sz="3200" dirty="0" err="1"/>
              <a:t>Mahometan</a:t>
            </a:r>
            <a:r>
              <a:rPr lang="en-US" sz="3200" dirty="0"/>
              <a:t> </a:t>
            </a:r>
            <a:r>
              <a:rPr lang="en-US" sz="3200" dirty="0" smtClean="0"/>
              <a:t>[Islamic] nation</a:t>
            </a:r>
            <a:r>
              <a:rPr lang="en-US" sz="3200" dirty="0"/>
              <a:t>, it is declared by the parties that no pretext arising from religious opinions shall ever produce an interruption of the harmony existing between the two countries.</a:t>
            </a:r>
          </a:p>
        </p:txBody>
      </p:sp>
    </p:spTree>
    <p:extLst>
      <p:ext uri="{BB962C8B-B14F-4D97-AF65-F5344CB8AC3E}">
        <p14:creationId xmlns:p14="http://schemas.microsoft.com/office/powerpoint/2010/main" val="10415334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memory.loc.gov:8081/master/mss/mtj/mtj1/025/0500/05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995"/>
            <a:ext cx="533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59972" y="346841"/>
            <a:ext cx="6516414" cy="6186309"/>
          </a:xfrm>
          <a:prstGeom prst="rect">
            <a:avLst/>
          </a:prstGeom>
        </p:spPr>
        <p:txBody>
          <a:bodyPr wrap="square">
            <a:spAutoFit/>
          </a:bodyPr>
          <a:lstStyle/>
          <a:p>
            <a:r>
              <a:rPr lang="en-US" sz="3600" dirty="0">
                <a:latin typeface="Arial" panose="020B0604020202020204" pitchFamily="34" charset="0"/>
                <a:cs typeface="Arial" panose="020B0604020202020204" pitchFamily="34" charset="0"/>
              </a:rPr>
              <a:t>“I contemplate with sovereign reverence that act of the whole American people which declared that the legislature should ‘make no law respecting an establishment of religion or prohibiting the free exercise thereof,’ thus building a wall of separation between church and State.”  Thomas Jefferson.</a:t>
            </a:r>
          </a:p>
        </p:txBody>
      </p:sp>
    </p:spTree>
    <p:extLst>
      <p:ext uri="{BB962C8B-B14F-4D97-AF65-F5344CB8AC3E}">
        <p14:creationId xmlns:p14="http://schemas.microsoft.com/office/powerpoint/2010/main" val="12956474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Cagle Pos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7057" y="19250"/>
            <a:ext cx="10167257" cy="684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7986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Asher B. Durand: portrait of James Mad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46"/>
            <a:ext cx="9133490" cy="68869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343696" y="536027"/>
            <a:ext cx="2848303" cy="6494085"/>
          </a:xfrm>
          <a:prstGeom prst="rect">
            <a:avLst/>
          </a:prstGeom>
          <a:noFill/>
        </p:spPr>
        <p:txBody>
          <a:bodyPr wrap="square" rtlCol="0">
            <a:spAutoFit/>
          </a:bodyPr>
          <a:lstStyle/>
          <a:p>
            <a:r>
              <a:rPr lang="en-US" sz="3200" dirty="0" smtClean="0">
                <a:solidFill>
                  <a:schemeClr val="bg1"/>
                </a:solidFill>
              </a:rPr>
              <a:t>“In </a:t>
            </a:r>
            <a:r>
              <a:rPr lang="en-US" sz="3200" dirty="0">
                <a:solidFill>
                  <a:schemeClr val="bg1"/>
                </a:solidFill>
              </a:rPr>
              <a:t>almost every action, </a:t>
            </a:r>
            <a:r>
              <a:rPr lang="en-US" sz="3200" dirty="0" smtClean="0">
                <a:solidFill>
                  <a:schemeClr val="bg1"/>
                </a:solidFill>
              </a:rPr>
              <a:t>[Madison] </a:t>
            </a:r>
            <a:r>
              <a:rPr lang="en-US" sz="3200" dirty="0">
                <a:solidFill>
                  <a:schemeClr val="bg1"/>
                </a:solidFill>
              </a:rPr>
              <a:t>conveyed support for strict separation of church and state.” Waldman, </a:t>
            </a:r>
            <a:r>
              <a:rPr lang="en-US" sz="3200" i="1" dirty="0">
                <a:solidFill>
                  <a:schemeClr val="bg1"/>
                </a:solidFill>
              </a:rPr>
              <a:t>Founding Faith </a:t>
            </a:r>
            <a:r>
              <a:rPr lang="en-US" sz="3200" dirty="0">
                <a:solidFill>
                  <a:schemeClr val="bg1"/>
                </a:solidFill>
              </a:rPr>
              <a:t>at 172.</a:t>
            </a:r>
          </a:p>
          <a:p>
            <a:endParaRPr lang="en-US" sz="3200" dirty="0"/>
          </a:p>
        </p:txBody>
      </p:sp>
    </p:spTree>
    <p:extLst>
      <p:ext uri="{BB962C8B-B14F-4D97-AF65-F5344CB8AC3E}">
        <p14:creationId xmlns:p14="http://schemas.microsoft.com/office/powerpoint/2010/main" val="416591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s://cdn11.bigcommerce.com/s-zjzn8ssx4n/images/stencil/1280x1280/products/5457/65892/13985-edited__07184.1651011591.jpg?c=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10509"/>
            <a:ext cx="7141945" cy="71419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1.bp.blogspot.com/-cdBvU6totJM/UCsyb2QdMkI/AAAAAAAAAu8/YUEz_tBGwlA/s1600/Exodus+20+ten+commandmen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9952" y="273273"/>
            <a:ext cx="5691674" cy="6584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9430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media-amazon.com/images/I/81YMK4Sw7wL._AC_SL1500_.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01873" y="168165"/>
            <a:ext cx="8072335" cy="693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103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7/71/Ur_Nammu_code_Istanbul.jpg/220px-Ur_Nammu_code_Istanbul.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09240" y="0"/>
            <a:ext cx="355796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7513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761186" y="609600"/>
            <a:ext cx="7430814" cy="6159061"/>
          </a:xfrm>
        </p:spPr>
        <p:txBody>
          <a:bodyPr>
            <a:normAutofit/>
          </a:bodyPr>
          <a:lstStyle/>
          <a:p>
            <a:pPr marL="0" indent="0">
              <a:buNone/>
            </a:pPr>
            <a:r>
              <a:rPr lang="en-US" sz="3600" dirty="0"/>
              <a:t>“By the time Trump arrived on the scene proclaiming himself their savior, [Christian nationalists] had already traded a faith that privileges humility and elevates ‘the least of these’ for one that derides gentleness as the province of wusses . . . . Rather than turning the other cheek, they’d resolved to defend their faith and their nation, secure in the knowledge that the ends justify the means.”  </a:t>
            </a:r>
            <a:r>
              <a:rPr lang="en-US" sz="3600" dirty="0" err="1"/>
              <a:t>Onishi</a:t>
            </a:r>
            <a:r>
              <a:rPr lang="en-US" sz="3600" dirty="0"/>
              <a:t>, </a:t>
            </a:r>
            <a:r>
              <a:rPr lang="en-US" sz="3600" i="1" dirty="0"/>
              <a:t>Preparing for War </a:t>
            </a:r>
            <a:r>
              <a:rPr lang="en-US" sz="3600" dirty="0"/>
              <a:t>at </a:t>
            </a:r>
            <a:r>
              <a:rPr lang="en-US" sz="3600" dirty="0" smtClean="0"/>
              <a:t>219.</a:t>
            </a:r>
            <a:endParaRPr lang="en-US" sz="3600" dirty="0"/>
          </a:p>
        </p:txBody>
      </p:sp>
      <p:pic>
        <p:nvPicPr>
          <p:cNvPr id="13314" name="Picture 2" descr="https://m.media-amazon.com/images/I/71pvcYaI0ZL._SL1353_.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456186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0338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05103" y="0"/>
            <a:ext cx="12086897" cy="6858000"/>
          </a:xfrm>
        </p:spPr>
        <p:txBody>
          <a:bodyPr>
            <a:normAutofit/>
          </a:bodyPr>
          <a:lstStyle/>
          <a:p>
            <a:pPr marL="0" indent="0">
              <a:buNone/>
            </a:pPr>
            <a:r>
              <a:rPr lang="en-US" sz="3200" dirty="0" smtClean="0">
                <a:solidFill>
                  <a:schemeClr val="bg1"/>
                </a:solidFill>
              </a:rPr>
              <a:t>“</a:t>
            </a:r>
            <a:r>
              <a:rPr lang="en-US" sz="3200" dirty="0">
                <a:solidFill>
                  <a:schemeClr val="bg1"/>
                </a:solidFill>
              </a:rPr>
              <a:t>The foreigner residing among you must be treated as your native-born. Love them as yourself, for you were foreigners in Egypt. I am the LORD your God.”  </a:t>
            </a:r>
            <a:r>
              <a:rPr lang="en-US" sz="3200" i="1" dirty="0">
                <a:solidFill>
                  <a:schemeClr val="bg1"/>
                </a:solidFill>
              </a:rPr>
              <a:t>Leviticus</a:t>
            </a:r>
            <a:r>
              <a:rPr lang="en-US" sz="3200" dirty="0">
                <a:solidFill>
                  <a:schemeClr val="bg1"/>
                </a:solidFill>
              </a:rPr>
              <a:t> 19:34.</a:t>
            </a:r>
          </a:p>
          <a:p>
            <a:pPr marL="0" indent="0">
              <a:buNone/>
            </a:pPr>
            <a:endParaRPr lang="en-US" sz="3200" dirty="0" smtClean="0">
              <a:solidFill>
                <a:schemeClr val="bg1"/>
              </a:solidFill>
            </a:endParaRPr>
          </a:p>
          <a:p>
            <a:pPr marL="0" indent="0">
              <a:buNone/>
            </a:pPr>
            <a:r>
              <a:rPr lang="en-US" sz="3200" dirty="0" smtClean="0">
                <a:solidFill>
                  <a:schemeClr val="bg1"/>
                </a:solidFill>
              </a:rPr>
              <a:t>“[</a:t>
            </a:r>
            <a:r>
              <a:rPr lang="en-US" sz="3200" dirty="0">
                <a:solidFill>
                  <a:schemeClr val="bg1"/>
                </a:solidFill>
              </a:rPr>
              <a:t>God] defends the cause of the fatherless and the widow, and loves the foreigner residing among you, giving them food and clothing.  And you are to love those who are foreigners, for you yourselves were foreigners in Egypt.”  </a:t>
            </a:r>
            <a:r>
              <a:rPr lang="en-US" sz="3200" i="1" dirty="0">
                <a:solidFill>
                  <a:schemeClr val="bg1"/>
                </a:solidFill>
              </a:rPr>
              <a:t>Deuteronomy</a:t>
            </a:r>
            <a:r>
              <a:rPr lang="en-US" sz="3200" dirty="0">
                <a:solidFill>
                  <a:schemeClr val="bg1"/>
                </a:solidFill>
              </a:rPr>
              <a:t> 10:18 – 19.</a:t>
            </a:r>
          </a:p>
          <a:p>
            <a:pPr marL="0" indent="0">
              <a:buNone/>
            </a:pPr>
            <a:endParaRPr lang="en-US" sz="3200" dirty="0">
              <a:solidFill>
                <a:schemeClr val="bg1"/>
              </a:solidFill>
            </a:endParaRPr>
          </a:p>
          <a:p>
            <a:pPr marL="0" indent="0">
              <a:buNone/>
            </a:pPr>
            <a:r>
              <a:rPr lang="en-US" sz="3200" dirty="0" smtClean="0">
                <a:solidFill>
                  <a:schemeClr val="bg1"/>
                </a:solidFill>
              </a:rPr>
              <a:t> </a:t>
            </a:r>
            <a:r>
              <a:rPr lang="en-US" sz="3200" dirty="0">
                <a:solidFill>
                  <a:schemeClr val="bg1"/>
                </a:solidFill>
              </a:rPr>
              <a:t>“So, I will come near to you for judgment.  I will be quick to testify against sorcerers, adulterers and perjurers, against those who defraud laborers of their wages, who oppress the widows and the fatherless, and deprive aliens of justice, but do not fear me, says the LORD Almighty.”  </a:t>
            </a:r>
            <a:r>
              <a:rPr lang="en-US" sz="3200" i="1" dirty="0">
                <a:solidFill>
                  <a:schemeClr val="bg1"/>
                </a:solidFill>
              </a:rPr>
              <a:t>Malachi</a:t>
            </a:r>
            <a:r>
              <a:rPr lang="en-US" sz="3200" dirty="0">
                <a:solidFill>
                  <a:schemeClr val="bg1"/>
                </a:solidFill>
              </a:rPr>
              <a:t> 3.5.</a:t>
            </a:r>
          </a:p>
          <a:p>
            <a:endParaRPr lang="en-US" sz="3200" dirty="0">
              <a:solidFill>
                <a:schemeClr val="bg1"/>
              </a:solidFill>
            </a:endParaRPr>
          </a:p>
        </p:txBody>
      </p:sp>
    </p:spTree>
    <p:extLst>
      <p:ext uri="{BB962C8B-B14F-4D97-AF65-F5344CB8AC3E}">
        <p14:creationId xmlns:p14="http://schemas.microsoft.com/office/powerpoint/2010/main" val="2305507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34394" y="136635"/>
            <a:ext cx="8381359" cy="6721366"/>
          </a:xfrm>
          <a:prstGeom prst="rect">
            <a:avLst/>
          </a:prstGeom>
        </p:spPr>
      </p:pic>
    </p:spTree>
    <p:extLst>
      <p:ext uri="{BB962C8B-B14F-4D97-AF65-F5344CB8AC3E}">
        <p14:creationId xmlns:p14="http://schemas.microsoft.com/office/powerpoint/2010/main" val="33184510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4"/>
          </p:nvPr>
        </p:nvSpPr>
        <p:spPr>
          <a:xfrm>
            <a:off x="4966635" y="192505"/>
            <a:ext cx="7225365" cy="6535554"/>
          </a:xfrm>
        </p:spPr>
        <p:txBody>
          <a:bodyPr>
            <a:normAutofit/>
          </a:bodyPr>
          <a:lstStyle/>
          <a:p>
            <a:pPr marL="0" indent="0">
              <a:buNone/>
            </a:pPr>
            <a:r>
              <a:rPr lang="en-US" sz="3600" dirty="0" smtClean="0">
                <a:solidFill>
                  <a:schemeClr val="bg1"/>
                </a:solidFill>
              </a:rPr>
              <a:t>“The </a:t>
            </a:r>
            <a:r>
              <a:rPr lang="en-US" sz="3600" dirty="0">
                <a:solidFill>
                  <a:schemeClr val="bg1"/>
                </a:solidFill>
              </a:rPr>
              <a:t>White Christian Nationalist version of patriotism is racist, xenophobic, patriarchal and exclusionary.  ***  For Christians who seek to </a:t>
            </a:r>
            <a:r>
              <a:rPr lang="en-US" sz="3600" dirty="0" smtClean="0">
                <a:solidFill>
                  <a:schemeClr val="bg1"/>
                </a:solidFill>
              </a:rPr>
              <a:t>be </a:t>
            </a:r>
            <a:r>
              <a:rPr lang="en-US" sz="3600" dirty="0">
                <a:solidFill>
                  <a:schemeClr val="bg1"/>
                </a:solidFill>
              </a:rPr>
              <a:t>anti-racist—as some mainline Protestants profess as a goal—the danger of Christian Nationalistic ideas runs deeper than just issues of church and </a:t>
            </a:r>
            <a:r>
              <a:rPr lang="en-US" sz="3600" dirty="0" smtClean="0">
                <a:solidFill>
                  <a:schemeClr val="bg1"/>
                </a:solidFill>
              </a:rPr>
              <a:t>state.  It </a:t>
            </a:r>
            <a:r>
              <a:rPr lang="en-US" sz="3600" dirty="0">
                <a:solidFill>
                  <a:schemeClr val="bg1"/>
                </a:solidFill>
              </a:rPr>
              <a:t>can also undermine work in areas to confront racism, misogyny and other heresies</a:t>
            </a:r>
            <a:r>
              <a:rPr lang="en-US" sz="3600" dirty="0" smtClean="0">
                <a:solidFill>
                  <a:schemeClr val="bg1"/>
                </a:solidFill>
              </a:rPr>
              <a:t>.”  </a:t>
            </a:r>
            <a:r>
              <a:rPr lang="en-US" sz="3600" dirty="0" err="1" smtClean="0">
                <a:solidFill>
                  <a:schemeClr val="bg1"/>
                </a:solidFill>
              </a:rPr>
              <a:t>Kaylor</a:t>
            </a:r>
            <a:r>
              <a:rPr lang="en-US" sz="3600" dirty="0" smtClean="0">
                <a:solidFill>
                  <a:schemeClr val="bg1"/>
                </a:solidFill>
              </a:rPr>
              <a:t> and Underwood, </a:t>
            </a:r>
            <a:r>
              <a:rPr lang="en-US" sz="3600" i="1" dirty="0" smtClean="0">
                <a:solidFill>
                  <a:schemeClr val="bg1"/>
                </a:solidFill>
              </a:rPr>
              <a:t>Baptizing America </a:t>
            </a:r>
            <a:r>
              <a:rPr lang="en-US" sz="3600" dirty="0" smtClean="0">
                <a:solidFill>
                  <a:schemeClr val="bg1"/>
                </a:solidFill>
              </a:rPr>
              <a:t>at 28.</a:t>
            </a:r>
            <a:endParaRPr lang="en-US" sz="3600" dirty="0">
              <a:solidFill>
                <a:schemeClr val="bg1"/>
              </a:solidFill>
            </a:endParaRPr>
          </a:p>
        </p:txBody>
      </p:sp>
      <p:pic>
        <p:nvPicPr>
          <p:cNvPr id="1026" name="Picture 2" descr="https://f.media-amazon.com/images/I/816wFM+x+VL._SL1500_.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 y="0"/>
            <a:ext cx="443941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4488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ow Jesus is the model of all peacemake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430923"/>
            <a:ext cx="12128938" cy="6064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1372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968443"/>
            <a:ext cx="12255044" cy="3662820"/>
          </a:xfrm>
          <a:prstGeom prst="rect">
            <a:avLst/>
          </a:prstGeom>
        </p:spPr>
      </p:pic>
      <p:sp>
        <p:nvSpPr>
          <p:cNvPr id="3" name="Rectangle 2"/>
          <p:cNvSpPr/>
          <p:nvPr/>
        </p:nvSpPr>
        <p:spPr>
          <a:xfrm>
            <a:off x="2800952" y="3570973"/>
            <a:ext cx="4177364" cy="298383"/>
          </a:xfrm>
          <a:prstGeom prst="rect">
            <a:avLst/>
          </a:prstGeom>
          <a:solidFill>
            <a:srgbClr val="5B9BD5">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800952" y="4841507"/>
            <a:ext cx="4302492" cy="250257"/>
          </a:xfrm>
          <a:prstGeom prst="rect">
            <a:avLst/>
          </a:prstGeom>
          <a:solidFill>
            <a:srgbClr val="5B9BD5">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002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509"/>
            <a:ext cx="6461048" cy="6785811"/>
          </a:xfrm>
        </p:spPr>
      </p:pic>
      <p:sp>
        <p:nvSpPr>
          <p:cNvPr id="6" name="TextBox 5"/>
          <p:cNvSpPr txBox="1"/>
          <p:nvPr/>
        </p:nvSpPr>
        <p:spPr>
          <a:xfrm>
            <a:off x="6535554" y="10510"/>
            <a:ext cx="5656446" cy="6863417"/>
          </a:xfrm>
          <a:prstGeom prst="rect">
            <a:avLst/>
          </a:prstGeom>
          <a:noFill/>
        </p:spPr>
        <p:txBody>
          <a:bodyPr wrap="square" rtlCol="0">
            <a:spAutoFit/>
          </a:bodyPr>
          <a:lstStyle/>
          <a:p>
            <a:r>
              <a:rPr lang="en-US" sz="4400" dirty="0">
                <a:solidFill>
                  <a:schemeClr val="bg1"/>
                </a:solidFill>
              </a:rPr>
              <a:t>“The Bible is one of the most historically significant books and a cornerstone of Western civilization, along with the Ten Commandments.” </a:t>
            </a:r>
            <a:r>
              <a:rPr lang="en-US" sz="4400" dirty="0" smtClean="0">
                <a:solidFill>
                  <a:schemeClr val="bg1"/>
                </a:solidFill>
              </a:rPr>
              <a:t> Oklahoma Superintendent of Schools.</a:t>
            </a:r>
            <a:endParaRPr lang="en-US" sz="4400" dirty="0">
              <a:solidFill>
                <a:schemeClr val="bg1"/>
              </a:solidFill>
            </a:endParaRPr>
          </a:p>
        </p:txBody>
      </p:sp>
    </p:spTree>
    <p:extLst>
      <p:ext uri="{BB962C8B-B14F-4D97-AF65-F5344CB8AC3E}">
        <p14:creationId xmlns:p14="http://schemas.microsoft.com/office/powerpoint/2010/main" val="703092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71393" y="220716"/>
            <a:ext cx="7041931" cy="6495393"/>
          </a:xfrm>
        </p:spPr>
        <p:txBody>
          <a:bodyPr>
            <a:noAutofit/>
          </a:bodyPr>
          <a:lstStyle/>
          <a:p>
            <a:pPr marL="0" indent="0">
              <a:buNone/>
            </a:pPr>
            <a:r>
              <a:rPr lang="en-US" sz="3600" dirty="0">
                <a:solidFill>
                  <a:schemeClr val="bg1"/>
                </a:solidFill>
              </a:rPr>
              <a:t>“Gaining and selfishly employing political power has not served to bring more Americans into the Christian fold.  Study after study demonstrates that one effect of the culture-warring of the Christian Right was to actively push people out of the Christian tradition. *** In our effort to retain what we thought was a Christian nation, we have succeeded in pushing more Americans away from the faith.”  Whitehead, </a:t>
            </a:r>
            <a:r>
              <a:rPr lang="en-US" sz="3600" i="1" dirty="0">
                <a:solidFill>
                  <a:schemeClr val="bg1"/>
                </a:solidFill>
              </a:rPr>
              <a:t>American Idolatry </a:t>
            </a:r>
            <a:r>
              <a:rPr lang="en-US" sz="3600" dirty="0">
                <a:solidFill>
                  <a:schemeClr val="bg1"/>
                </a:solidFill>
              </a:rPr>
              <a:t>at 20.</a:t>
            </a:r>
          </a:p>
        </p:txBody>
      </p:sp>
      <p:pic>
        <p:nvPicPr>
          <p:cNvPr id="23554" name="Picture 2" descr="American Idolatry: How Christian Nationalism Betrays the Gospel and Threatens the Churc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4445876" cy="684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9465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01389" y="327259"/>
            <a:ext cx="7090611" cy="6458551"/>
          </a:xfrm>
        </p:spPr>
        <p:txBody>
          <a:bodyPr>
            <a:normAutofit/>
          </a:bodyPr>
          <a:lstStyle/>
          <a:p>
            <a:pPr marL="0" indent="0">
              <a:buNone/>
            </a:pPr>
            <a:r>
              <a:rPr lang="en-US" sz="4000" dirty="0">
                <a:solidFill>
                  <a:schemeClr val="bg1"/>
                </a:solidFill>
              </a:rPr>
              <a:t>“While most Americans do not espouse authoritarian views, our study demonstrates that such views are disproportionately held by Christian nationalists, who we know in our past research have been more prone to accept political violence and more likely to hold antidemocratic attitudes than other Americans</a:t>
            </a:r>
            <a:r>
              <a:rPr lang="en-US" sz="4000" dirty="0" smtClean="0">
                <a:solidFill>
                  <a:schemeClr val="bg1"/>
                </a:solidFill>
              </a:rPr>
              <a:t>.”  Dr. Melissa </a:t>
            </a:r>
            <a:r>
              <a:rPr lang="en-US" sz="4000" dirty="0" err="1" smtClean="0">
                <a:solidFill>
                  <a:schemeClr val="bg1"/>
                </a:solidFill>
              </a:rPr>
              <a:t>Deckman</a:t>
            </a:r>
            <a:r>
              <a:rPr lang="en-US" sz="4000" dirty="0" smtClean="0">
                <a:solidFill>
                  <a:schemeClr val="bg1"/>
                </a:solidFill>
              </a:rPr>
              <a:t>.</a:t>
            </a:r>
            <a:endParaRPr lang="en-US" sz="4000" dirty="0">
              <a:solidFill>
                <a:schemeClr val="bg1"/>
              </a:solidFill>
            </a:endParaRPr>
          </a:p>
        </p:txBody>
      </p:sp>
      <p:pic>
        <p:nvPicPr>
          <p:cNvPr id="1026" name="Picture 2" descr="Doctor Melissa Deckman, political scientist.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45747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9269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793381" y="413886"/>
            <a:ext cx="7398618" cy="6354775"/>
          </a:xfrm>
        </p:spPr>
        <p:txBody>
          <a:bodyPr>
            <a:normAutofit/>
          </a:bodyPr>
          <a:lstStyle/>
          <a:p>
            <a:pPr marL="0" indent="0">
              <a:buNone/>
            </a:pPr>
            <a:r>
              <a:rPr lang="en-US" sz="4000" dirty="0">
                <a:solidFill>
                  <a:schemeClr val="bg1"/>
                </a:solidFill>
              </a:rPr>
              <a:t>“America’s latest wave of Christian nationalism – Trump’s wave – culminated in this attack.  But Christian nationalism did not die on January 6:  it may even be more dangerous now, with adherents convinced that ‘God’s plan’ for White Christian America was stolen.” Seidel, </a:t>
            </a:r>
            <a:r>
              <a:rPr lang="en-US" sz="4000" i="1" dirty="0">
                <a:solidFill>
                  <a:schemeClr val="bg1"/>
                </a:solidFill>
              </a:rPr>
              <a:t>The Founding Myth</a:t>
            </a:r>
            <a:r>
              <a:rPr lang="en-US" sz="4000" dirty="0">
                <a:solidFill>
                  <a:schemeClr val="bg1"/>
                </a:solidFill>
              </a:rPr>
              <a:t> </a:t>
            </a:r>
            <a:r>
              <a:rPr lang="en-US" sz="4000" dirty="0" smtClean="0">
                <a:solidFill>
                  <a:schemeClr val="bg1"/>
                </a:solidFill>
              </a:rPr>
              <a:t>at 309.</a:t>
            </a:r>
            <a:endParaRPr lang="en-US" sz="4000" dirty="0">
              <a:solidFill>
                <a:schemeClr val="bg1"/>
              </a:solidFill>
            </a:endParaRPr>
          </a:p>
        </p:txBody>
      </p:sp>
      <p:pic>
        <p:nvPicPr>
          <p:cNvPr id="5" name="Content Placeholder 4"/>
          <p:cNvPicPr>
            <a:picLocks noGrp="1" noChangeAspect="1"/>
          </p:cNvPicPr>
          <p:nvPr>
            <p:ph sz="half" idx="1"/>
          </p:nvPr>
        </p:nvPicPr>
        <p:blipFill>
          <a:blip r:embed="rId2"/>
          <a:stretch>
            <a:fillRect/>
          </a:stretch>
        </p:blipFill>
        <p:spPr>
          <a:xfrm>
            <a:off x="0" y="9625"/>
            <a:ext cx="4565904" cy="6858000"/>
          </a:xfrm>
          <a:prstGeom prst="rect">
            <a:avLst/>
          </a:prstGeom>
        </p:spPr>
      </p:pic>
    </p:spTree>
    <p:extLst>
      <p:ext uri="{BB962C8B-B14F-4D97-AF65-F5344CB8AC3E}">
        <p14:creationId xmlns:p14="http://schemas.microsoft.com/office/powerpoint/2010/main" val="10588195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68253" y="211755"/>
            <a:ext cx="7523747" cy="6538365"/>
          </a:xfrm>
        </p:spPr>
        <p:txBody>
          <a:bodyPr>
            <a:normAutofit/>
          </a:bodyPr>
          <a:lstStyle/>
          <a:p>
            <a:pPr marL="0" indent="0">
              <a:buNone/>
            </a:pPr>
            <a:r>
              <a:rPr lang="en-US" sz="3200" dirty="0">
                <a:solidFill>
                  <a:schemeClr val="bg1"/>
                </a:solidFill>
              </a:rPr>
              <a:t>“The [January 6] insurrection will [not] be the last example of violence suffused with Christian symbolism unless and until American Christians consistently confront Christian nationalism. *** To oppose white Christian nationalism is not to give up on Christianity.  Christianity can be marked by sacrifice, hope, grace, service, faith, and, of course, love.  Christians can disentangle our faith from Christian nationalism and thus more closely embody the life and teachings of Jesus, the gospel, in our congregations and communities.”  Whitehead, </a:t>
            </a:r>
            <a:r>
              <a:rPr lang="en-US" sz="3200" i="1" dirty="0">
                <a:solidFill>
                  <a:schemeClr val="bg1"/>
                </a:solidFill>
              </a:rPr>
              <a:t>American Idolatry </a:t>
            </a:r>
            <a:r>
              <a:rPr lang="en-US" sz="3200" dirty="0">
                <a:solidFill>
                  <a:schemeClr val="bg1"/>
                </a:solidFill>
              </a:rPr>
              <a:t>at 49, 190.</a:t>
            </a:r>
          </a:p>
        </p:txBody>
      </p:sp>
      <p:pic>
        <p:nvPicPr>
          <p:cNvPr id="5" name="Picture 2" descr="American Idolatry: How Christian Nationalism Betrays the Gospel and Threatens the Church"/>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0509"/>
            <a:ext cx="4453757"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5161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782207" y="388882"/>
            <a:ext cx="7325710" cy="6469117"/>
          </a:xfrm>
        </p:spPr>
        <p:txBody>
          <a:bodyPr>
            <a:noAutofit/>
          </a:bodyPr>
          <a:lstStyle/>
          <a:p>
            <a:pPr marL="0" indent="0">
              <a:buNone/>
            </a:pPr>
            <a:r>
              <a:rPr lang="en-US" sz="4000" dirty="0">
                <a:solidFill>
                  <a:schemeClr val="bg1"/>
                </a:solidFill>
              </a:rPr>
              <a:t>“As the myths [of Christian nationalists] are proclaimed with more desperation, we must be prepared to refute them factually and vocally.  This book provides the first half of that recipe.  You are responsible for the rest.  Outspoken resistance is, as Madison might say, the ‘first duty of citizens.’”  Seidel, </a:t>
            </a:r>
            <a:r>
              <a:rPr lang="en-US" sz="4000" i="1" dirty="0">
                <a:solidFill>
                  <a:schemeClr val="bg1"/>
                </a:solidFill>
              </a:rPr>
              <a:t>The Founding Myth </a:t>
            </a:r>
            <a:r>
              <a:rPr lang="en-US" sz="4000" dirty="0">
                <a:solidFill>
                  <a:schemeClr val="bg1"/>
                </a:solidFill>
              </a:rPr>
              <a:t>at 297.</a:t>
            </a:r>
          </a:p>
        </p:txBody>
      </p:sp>
      <p:pic>
        <p:nvPicPr>
          <p:cNvPr id="7" name="Content Placeholder 6"/>
          <p:cNvPicPr>
            <a:picLocks noGrp="1" noChangeAspect="1"/>
          </p:cNvPicPr>
          <p:nvPr>
            <p:ph sz="half" idx="1"/>
          </p:nvPr>
        </p:nvPicPr>
        <p:blipFill>
          <a:blip r:embed="rId2"/>
          <a:stretch>
            <a:fillRect/>
          </a:stretch>
        </p:blipFill>
        <p:spPr>
          <a:xfrm>
            <a:off x="-1" y="0"/>
            <a:ext cx="4564315" cy="6858000"/>
          </a:xfrm>
          <a:prstGeom prst="rect">
            <a:avLst/>
          </a:prstGeom>
        </p:spPr>
      </p:pic>
    </p:spTree>
    <p:extLst>
      <p:ext uri="{BB962C8B-B14F-4D97-AF65-F5344CB8AC3E}">
        <p14:creationId xmlns:p14="http://schemas.microsoft.com/office/powerpoint/2010/main" val="16770923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smtClean="0">
                <a:solidFill>
                  <a:schemeClr val="bg1"/>
                </a:solidFill>
              </a:rPr>
              <a:t>Questions?</a:t>
            </a:r>
            <a:endParaRPr lang="en-US" sz="6600" b="1" dirty="0">
              <a:solidFill>
                <a:schemeClr val="bg1"/>
              </a:solidFill>
            </a:endParaRPr>
          </a:p>
        </p:txBody>
      </p:sp>
    </p:spTree>
    <p:extLst>
      <p:ext uri="{BB962C8B-B14F-4D97-AF65-F5344CB8AC3E}">
        <p14:creationId xmlns:p14="http://schemas.microsoft.com/office/powerpoint/2010/main" val="1389502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76926" y="0"/>
            <a:ext cx="8470232" cy="6794100"/>
          </a:xfrm>
          <a:prstGeom prst="rect">
            <a:avLst/>
          </a:prstGeom>
        </p:spPr>
      </p:pic>
    </p:spTree>
    <p:extLst>
      <p:ext uri="{BB962C8B-B14F-4D97-AF65-F5344CB8AC3E}">
        <p14:creationId xmlns:p14="http://schemas.microsoft.com/office/powerpoint/2010/main" val="26410173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530" y="30054"/>
            <a:ext cx="12117470" cy="6804218"/>
          </a:xfrm>
        </p:spPr>
      </p:pic>
    </p:spTree>
    <p:extLst>
      <p:ext uri="{BB962C8B-B14F-4D97-AF65-F5344CB8AC3E}">
        <p14:creationId xmlns:p14="http://schemas.microsoft.com/office/powerpoint/2010/main" val="25038443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Content Placeholder 7"/>
          <p:cNvSpPr>
            <a:spLocks noGrp="1"/>
          </p:cNvSpPr>
          <p:nvPr>
            <p:ph sz="quarter" idx="4"/>
          </p:nvPr>
        </p:nvSpPr>
        <p:spPr>
          <a:xfrm>
            <a:off x="5833240" y="336330"/>
            <a:ext cx="6358759" cy="6421821"/>
          </a:xfrm>
        </p:spPr>
        <p:txBody>
          <a:bodyPr>
            <a:normAutofit/>
          </a:bodyPr>
          <a:lstStyle/>
          <a:p>
            <a:pPr marL="0" indent="0">
              <a:buNone/>
            </a:pPr>
            <a:r>
              <a:rPr lang="en-US" sz="4000" dirty="0">
                <a:solidFill>
                  <a:schemeClr val="bg1"/>
                </a:solidFill>
              </a:rPr>
              <a:t>“People in general do not know what wickedness there is in this pretended word of God. *** Good heavens! it is quite another thing; it is a book of lies, wickedness, and blasphemy; for what can be greater blasphemy than to ascribe the wickedness of man to the orders of the Almighty</a:t>
            </a:r>
            <a:r>
              <a:rPr lang="en-US" sz="4000" dirty="0" smtClean="0">
                <a:solidFill>
                  <a:schemeClr val="bg1"/>
                </a:solidFill>
              </a:rPr>
              <a:t>?”  Thomas Paine</a:t>
            </a:r>
            <a:endParaRPr lang="en-US" sz="4000" dirty="0">
              <a:solidFill>
                <a:schemeClr val="bg1"/>
              </a:solidFill>
            </a:endParaRPr>
          </a:p>
        </p:txBody>
      </p:sp>
      <p:pic>
        <p:nvPicPr>
          <p:cNvPr id="4098" name="Picture 2" descr="portrait of thomas pain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 y="0"/>
            <a:ext cx="560972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797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833241" y="1208689"/>
            <a:ext cx="5833241" cy="4980973"/>
          </a:xfrm>
        </p:spPr>
        <p:txBody>
          <a:bodyPr/>
          <a:lstStyle/>
          <a:p>
            <a:pPr marL="0" indent="0">
              <a:buNone/>
            </a:pPr>
            <a:r>
              <a:rPr lang="en-US" sz="4400" dirty="0">
                <a:solidFill>
                  <a:schemeClr val="bg1"/>
                </a:solidFill>
              </a:rPr>
              <a:t>“By [the] standards . . . of twenty-first century conservative evangelical Christians, Washington was not </a:t>
            </a:r>
            <a:r>
              <a:rPr lang="en-US" sz="4400" dirty="0" smtClean="0">
                <a:solidFill>
                  <a:schemeClr val="bg1"/>
                </a:solidFill>
              </a:rPr>
              <a:t>Christian.” </a:t>
            </a:r>
            <a:r>
              <a:rPr lang="en-US" sz="4400" dirty="0">
                <a:solidFill>
                  <a:schemeClr val="bg1"/>
                </a:solidFill>
              </a:rPr>
              <a:t>Waldman, </a:t>
            </a:r>
            <a:r>
              <a:rPr lang="en-US" sz="4400" i="1" dirty="0">
                <a:solidFill>
                  <a:schemeClr val="bg1"/>
                </a:solidFill>
              </a:rPr>
              <a:t>Founding Faith</a:t>
            </a:r>
            <a:r>
              <a:rPr lang="en-US" sz="4400" dirty="0">
                <a:solidFill>
                  <a:schemeClr val="bg1"/>
                </a:solidFill>
              </a:rPr>
              <a:t> at </a:t>
            </a:r>
            <a:r>
              <a:rPr lang="en-US" sz="4400" dirty="0" smtClean="0">
                <a:solidFill>
                  <a:schemeClr val="bg1"/>
                </a:solidFill>
              </a:rPr>
              <a:t>60.</a:t>
            </a:r>
            <a:endParaRPr lang="en-US" dirty="0"/>
          </a:p>
          <a:p>
            <a:r>
              <a:rPr lang="en-US" dirty="0"/>
              <a:t> </a:t>
            </a:r>
          </a:p>
          <a:p>
            <a:pPr marL="0" indent="0">
              <a:buNone/>
            </a:pPr>
            <a:endParaRPr lang="en-US" dirty="0"/>
          </a:p>
        </p:txBody>
      </p:sp>
      <p:pic>
        <p:nvPicPr>
          <p:cNvPr id="5122" name="Picture 2" descr="Head and shoulders portrait of George Washingto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 y="0"/>
            <a:ext cx="5650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720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959366" y="451946"/>
            <a:ext cx="6127530" cy="6285186"/>
          </a:xfrm>
        </p:spPr>
        <p:txBody>
          <a:bodyPr>
            <a:normAutofit/>
          </a:bodyPr>
          <a:lstStyle/>
          <a:p>
            <a:pPr marL="0" indent="0">
              <a:buNone/>
            </a:pPr>
            <a:r>
              <a:rPr lang="en-US" sz="4000" dirty="0">
                <a:solidFill>
                  <a:schemeClr val="bg1"/>
                </a:solidFill>
              </a:rPr>
              <a:t>Like the Deists, Adams believed in a God who had created the universe and its laws, but concluded that Christianity has been infected with “millions of fables, tales, legends” and had become “the most bloody religion that ever existed.” Waldman, </a:t>
            </a:r>
            <a:r>
              <a:rPr lang="en-US" sz="4000" i="1" dirty="0">
                <a:solidFill>
                  <a:schemeClr val="bg1"/>
                </a:solidFill>
              </a:rPr>
              <a:t>Founding Faith</a:t>
            </a:r>
            <a:r>
              <a:rPr lang="en-US" sz="4000" dirty="0">
                <a:solidFill>
                  <a:schemeClr val="bg1"/>
                </a:solidFill>
              </a:rPr>
              <a:t> at </a:t>
            </a:r>
            <a:r>
              <a:rPr lang="en-US" sz="4000" dirty="0" smtClean="0">
                <a:solidFill>
                  <a:schemeClr val="bg1"/>
                </a:solidFill>
              </a:rPr>
              <a:t>35.</a:t>
            </a:r>
            <a:endParaRPr lang="en-US" sz="4000" dirty="0">
              <a:solidFill>
                <a:schemeClr val="bg1"/>
              </a:solidFill>
            </a:endParaRPr>
          </a:p>
        </p:txBody>
      </p:sp>
      <p:pic>
        <p:nvPicPr>
          <p:cNvPr id="6146" name="Picture 2" descr="The Real Face of John Adams Based Upon His Life Mask Signed, Numbered  Giclée Print W/ COA by Digital Yarbs Presidents Founding Fathers - Etsy"/>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0" y="0"/>
            <a:ext cx="53598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141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5916</TotalTime>
  <Words>2071</Words>
  <Application>Microsoft Office PowerPoint</Application>
  <PresentationFormat>Widescreen</PresentationFormat>
  <Paragraphs>47</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Barnes &amp; Thornburg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Knebel, Donald</dc:creator>
  <cp:lastModifiedBy>Knebel, Donald</cp:lastModifiedBy>
  <cp:revision>70</cp:revision>
  <dcterms:created xsi:type="dcterms:W3CDTF">2024-07-08T20:17:33Z</dcterms:created>
  <dcterms:modified xsi:type="dcterms:W3CDTF">2024-10-04T15:33:27Z</dcterms:modified>
</cp:coreProperties>
</file>