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0"/>
  </p:notesMasterIdLst>
  <p:sldIdLst>
    <p:sldId id="256" r:id="rId2"/>
    <p:sldId id="269" r:id="rId3"/>
    <p:sldId id="270" r:id="rId4"/>
    <p:sldId id="258" r:id="rId5"/>
    <p:sldId id="259" r:id="rId6"/>
    <p:sldId id="260" r:id="rId7"/>
    <p:sldId id="261" r:id="rId8"/>
    <p:sldId id="262" r:id="rId9"/>
    <p:sldId id="271" r:id="rId10"/>
    <p:sldId id="263" r:id="rId11"/>
    <p:sldId id="291" r:id="rId12"/>
    <p:sldId id="273" r:id="rId13"/>
    <p:sldId id="272" r:id="rId14"/>
    <p:sldId id="264" r:id="rId15"/>
    <p:sldId id="265" r:id="rId16"/>
    <p:sldId id="266" r:id="rId17"/>
    <p:sldId id="267" r:id="rId18"/>
    <p:sldId id="268" r:id="rId19"/>
    <p:sldId id="283" r:id="rId20"/>
    <p:sldId id="288" r:id="rId21"/>
    <p:sldId id="284" r:id="rId22"/>
    <p:sldId id="285" r:id="rId23"/>
    <p:sldId id="286" r:id="rId24"/>
    <p:sldId id="287" r:id="rId25"/>
    <p:sldId id="282" r:id="rId26"/>
    <p:sldId id="289" r:id="rId27"/>
    <p:sldId id="290" r:id="rId28"/>
    <p:sldId id="292" r:id="rId29"/>
  </p:sldIdLst>
  <p:sldSz cx="9144000" cy="6858000" type="screen4x3"/>
  <p:notesSz cx="7053263" cy="9356725"/>
  <p:defaultTextStyle>
    <a:defPPr>
      <a:defRPr lang="en-US"/>
    </a:defPPr>
    <a:lvl1pPr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1pPr>
    <a:lvl2pPr marL="4572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2pPr>
    <a:lvl3pPr marL="9144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3pPr>
    <a:lvl4pPr marL="13716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4pPr>
    <a:lvl5pPr marL="18288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5pPr>
    <a:lvl6pPr marL="2286000" algn="l" defTabSz="914400" rtl="0" eaLnBrk="1" latinLnBrk="0" hangingPunct="1">
      <a:defRPr sz="1600" kern="1200">
        <a:solidFill>
          <a:srgbClr val="5F5F5F"/>
        </a:solidFill>
        <a:latin typeface="Arial" charset="0"/>
        <a:ea typeface="+mn-ea"/>
        <a:cs typeface="+mn-cs"/>
      </a:defRPr>
    </a:lvl6pPr>
    <a:lvl7pPr marL="2743200" algn="l" defTabSz="914400" rtl="0" eaLnBrk="1" latinLnBrk="0" hangingPunct="1">
      <a:defRPr sz="1600" kern="1200">
        <a:solidFill>
          <a:srgbClr val="5F5F5F"/>
        </a:solidFill>
        <a:latin typeface="Arial" charset="0"/>
        <a:ea typeface="+mn-ea"/>
        <a:cs typeface="+mn-cs"/>
      </a:defRPr>
    </a:lvl7pPr>
    <a:lvl8pPr marL="3200400" algn="l" defTabSz="914400" rtl="0" eaLnBrk="1" latinLnBrk="0" hangingPunct="1">
      <a:defRPr sz="1600" kern="1200">
        <a:solidFill>
          <a:srgbClr val="5F5F5F"/>
        </a:solidFill>
        <a:latin typeface="Arial" charset="0"/>
        <a:ea typeface="+mn-ea"/>
        <a:cs typeface="+mn-cs"/>
      </a:defRPr>
    </a:lvl8pPr>
    <a:lvl9pPr marL="3657600" algn="l" defTabSz="914400" rtl="0" eaLnBrk="1" latinLnBrk="0" hangingPunct="1">
      <a:defRPr sz="1600" kern="1200">
        <a:solidFill>
          <a:srgbClr val="5F5F5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6" autoAdjust="0"/>
    <p:restoredTop sz="94660"/>
  </p:normalViewPr>
  <p:slideViewPr>
    <p:cSldViewPr>
      <p:cViewPr>
        <p:scale>
          <a:sx n="80" d="100"/>
          <a:sy n="80" d="100"/>
        </p:scale>
        <p:origin x="-2514" y="-8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40CC1-B6D3-4A6A-86C2-21E006C6C88E}" type="doc">
      <dgm:prSet loTypeId="urn:microsoft.com/office/officeart/2005/8/layout/equation1" loCatId="relationship" qsTypeId="urn:microsoft.com/office/officeart/2005/8/quickstyle/simple2" qsCatId="simple" csTypeId="urn:microsoft.com/office/officeart/2005/8/colors/colorful1" csCatId="colorful" phldr="1"/>
      <dgm:spPr/>
    </dgm:pt>
    <dgm:pt modelId="{2012268E-016F-4CB3-807F-FFA88D9BAB32}">
      <dgm:prSet phldrT="[Text]"/>
      <dgm:spPr/>
      <dgm:t>
        <a:bodyPr/>
        <a:lstStyle/>
        <a:p>
          <a:r>
            <a:rPr lang="en-US" dirty="0" smtClean="0"/>
            <a:t>Quality</a:t>
          </a:r>
        </a:p>
        <a:p>
          <a:r>
            <a:rPr lang="en-US" dirty="0" smtClean="0"/>
            <a:t>(70%)</a:t>
          </a:r>
          <a:endParaRPr lang="en-US" dirty="0"/>
        </a:p>
      </dgm:t>
    </dgm:pt>
    <dgm:pt modelId="{D5CE1786-9EB2-44B2-B731-3E794CDF28E6}" type="parTrans" cxnId="{255682D8-1404-4EBD-9CBD-7224A9353230}">
      <dgm:prSet/>
      <dgm:spPr/>
      <dgm:t>
        <a:bodyPr/>
        <a:lstStyle/>
        <a:p>
          <a:endParaRPr lang="en-US"/>
        </a:p>
      </dgm:t>
    </dgm:pt>
    <dgm:pt modelId="{A3AC4487-5831-4965-9DA6-52A06D708F52}" type="sibTrans" cxnId="{255682D8-1404-4EBD-9CBD-7224A9353230}">
      <dgm:prSet/>
      <dgm:spPr/>
      <dgm:t>
        <a:bodyPr/>
        <a:lstStyle/>
        <a:p>
          <a:endParaRPr lang="en-US" dirty="0"/>
        </a:p>
      </dgm:t>
    </dgm:pt>
    <dgm:pt modelId="{11AA4FC8-EFF4-48A9-BCB8-E0D23C30901E}">
      <dgm:prSet phldrT="[Text]"/>
      <dgm:spPr/>
      <dgm:t>
        <a:bodyPr/>
        <a:lstStyle/>
        <a:p>
          <a:r>
            <a:rPr lang="en-US" dirty="0" smtClean="0"/>
            <a:t>Patient Satisfaction</a:t>
          </a:r>
        </a:p>
        <a:p>
          <a:r>
            <a:rPr lang="en-US" dirty="0" smtClean="0"/>
            <a:t>(30%)</a:t>
          </a:r>
          <a:endParaRPr lang="en-US" dirty="0"/>
        </a:p>
      </dgm:t>
    </dgm:pt>
    <dgm:pt modelId="{5CB69EE2-2902-4A8F-96BC-7F5791B0D0C5}" type="parTrans" cxnId="{D17A4A31-3B3E-40E9-8709-E0B27E9E3CD1}">
      <dgm:prSet/>
      <dgm:spPr/>
      <dgm:t>
        <a:bodyPr/>
        <a:lstStyle/>
        <a:p>
          <a:endParaRPr lang="en-US"/>
        </a:p>
      </dgm:t>
    </dgm:pt>
    <dgm:pt modelId="{EC627B36-C69D-4E2A-8806-82EAD244B1D3}" type="sibTrans" cxnId="{D17A4A31-3B3E-40E9-8709-E0B27E9E3CD1}">
      <dgm:prSet/>
      <dgm:spPr/>
      <dgm:t>
        <a:bodyPr/>
        <a:lstStyle/>
        <a:p>
          <a:endParaRPr lang="en-US" dirty="0"/>
        </a:p>
      </dgm:t>
    </dgm:pt>
    <dgm:pt modelId="{303875DC-E9F4-4D0B-8EFA-F6D7AC5BE89A}">
      <dgm:prSet phldrT="[Text]"/>
      <dgm:spPr/>
      <dgm:t>
        <a:bodyPr/>
        <a:lstStyle/>
        <a:p>
          <a:r>
            <a:rPr lang="en-US" dirty="0" smtClean="0"/>
            <a:t>TPS</a:t>
          </a:r>
          <a:endParaRPr lang="en-US" dirty="0"/>
        </a:p>
      </dgm:t>
    </dgm:pt>
    <dgm:pt modelId="{ABFC5B92-C423-4410-8F2D-5C1F013F8D23}" type="parTrans" cxnId="{25288227-EC80-456F-BE6F-656E2791D802}">
      <dgm:prSet/>
      <dgm:spPr/>
      <dgm:t>
        <a:bodyPr/>
        <a:lstStyle/>
        <a:p>
          <a:endParaRPr lang="en-US"/>
        </a:p>
      </dgm:t>
    </dgm:pt>
    <dgm:pt modelId="{B83BE760-BBE8-4C16-9E7C-F07280521D91}" type="sibTrans" cxnId="{25288227-EC80-456F-BE6F-656E2791D802}">
      <dgm:prSet/>
      <dgm:spPr/>
      <dgm:t>
        <a:bodyPr/>
        <a:lstStyle/>
        <a:p>
          <a:endParaRPr lang="en-US"/>
        </a:p>
      </dgm:t>
    </dgm:pt>
    <dgm:pt modelId="{AE739EC7-32EC-45D2-85B8-8F5CC575A2ED}" type="pres">
      <dgm:prSet presAssocID="{FD640CC1-B6D3-4A6A-86C2-21E006C6C88E}" presName="linearFlow" presStyleCnt="0">
        <dgm:presLayoutVars>
          <dgm:dir/>
          <dgm:resizeHandles val="exact"/>
        </dgm:presLayoutVars>
      </dgm:prSet>
      <dgm:spPr/>
    </dgm:pt>
    <dgm:pt modelId="{06DCB174-0E15-4972-981B-E76828CCB6D8}" type="pres">
      <dgm:prSet presAssocID="{2012268E-016F-4CB3-807F-FFA88D9BAB32}" presName="node" presStyleLbl="node1" presStyleIdx="0" presStyleCnt="3">
        <dgm:presLayoutVars>
          <dgm:bulletEnabled val="1"/>
        </dgm:presLayoutVars>
      </dgm:prSet>
      <dgm:spPr/>
      <dgm:t>
        <a:bodyPr/>
        <a:lstStyle/>
        <a:p>
          <a:endParaRPr lang="en-US"/>
        </a:p>
      </dgm:t>
    </dgm:pt>
    <dgm:pt modelId="{363DA3AD-79A1-41CC-BF7A-DB03DEE0BFEB}" type="pres">
      <dgm:prSet presAssocID="{A3AC4487-5831-4965-9DA6-52A06D708F52}" presName="spacerL" presStyleCnt="0"/>
      <dgm:spPr/>
    </dgm:pt>
    <dgm:pt modelId="{FED25A25-01BE-42CF-AF0F-165882AFA1B1}" type="pres">
      <dgm:prSet presAssocID="{A3AC4487-5831-4965-9DA6-52A06D708F52}" presName="sibTrans" presStyleLbl="sibTrans2D1" presStyleIdx="0" presStyleCnt="2"/>
      <dgm:spPr/>
      <dgm:t>
        <a:bodyPr/>
        <a:lstStyle/>
        <a:p>
          <a:endParaRPr lang="en-US"/>
        </a:p>
      </dgm:t>
    </dgm:pt>
    <dgm:pt modelId="{66A27E3F-4241-4C49-A2CC-6044C1F8B74A}" type="pres">
      <dgm:prSet presAssocID="{A3AC4487-5831-4965-9DA6-52A06D708F52}" presName="spacerR" presStyleCnt="0"/>
      <dgm:spPr/>
    </dgm:pt>
    <dgm:pt modelId="{8669037C-39B6-4BC5-B920-5521173D3BB7}" type="pres">
      <dgm:prSet presAssocID="{11AA4FC8-EFF4-48A9-BCB8-E0D23C30901E}" presName="node" presStyleLbl="node1" presStyleIdx="1" presStyleCnt="3">
        <dgm:presLayoutVars>
          <dgm:bulletEnabled val="1"/>
        </dgm:presLayoutVars>
      </dgm:prSet>
      <dgm:spPr/>
      <dgm:t>
        <a:bodyPr/>
        <a:lstStyle/>
        <a:p>
          <a:endParaRPr lang="en-US"/>
        </a:p>
      </dgm:t>
    </dgm:pt>
    <dgm:pt modelId="{949B8C8B-1CDD-48FC-A34A-ABF89F035EC1}" type="pres">
      <dgm:prSet presAssocID="{EC627B36-C69D-4E2A-8806-82EAD244B1D3}" presName="spacerL" presStyleCnt="0"/>
      <dgm:spPr/>
    </dgm:pt>
    <dgm:pt modelId="{775415C2-54F5-4EF9-BFA4-4EE37887BA68}" type="pres">
      <dgm:prSet presAssocID="{EC627B36-C69D-4E2A-8806-82EAD244B1D3}" presName="sibTrans" presStyleLbl="sibTrans2D1" presStyleIdx="1" presStyleCnt="2"/>
      <dgm:spPr/>
      <dgm:t>
        <a:bodyPr/>
        <a:lstStyle/>
        <a:p>
          <a:endParaRPr lang="en-US"/>
        </a:p>
      </dgm:t>
    </dgm:pt>
    <dgm:pt modelId="{65590EDD-A6F6-40E3-B041-B06887DA3985}" type="pres">
      <dgm:prSet presAssocID="{EC627B36-C69D-4E2A-8806-82EAD244B1D3}" presName="spacerR" presStyleCnt="0"/>
      <dgm:spPr/>
    </dgm:pt>
    <dgm:pt modelId="{E11BA5F7-4EB1-475C-A342-E58273717CCE}" type="pres">
      <dgm:prSet presAssocID="{303875DC-E9F4-4D0B-8EFA-F6D7AC5BE89A}" presName="node" presStyleLbl="node1" presStyleIdx="2" presStyleCnt="3">
        <dgm:presLayoutVars>
          <dgm:bulletEnabled val="1"/>
        </dgm:presLayoutVars>
      </dgm:prSet>
      <dgm:spPr/>
      <dgm:t>
        <a:bodyPr/>
        <a:lstStyle/>
        <a:p>
          <a:endParaRPr lang="en-US"/>
        </a:p>
      </dgm:t>
    </dgm:pt>
  </dgm:ptLst>
  <dgm:cxnLst>
    <dgm:cxn modelId="{3FD93019-5A30-4B75-BB6F-DB027C66133D}" type="presOf" srcId="{2012268E-016F-4CB3-807F-FFA88D9BAB32}" destId="{06DCB174-0E15-4972-981B-E76828CCB6D8}" srcOrd="0" destOrd="0" presId="urn:microsoft.com/office/officeart/2005/8/layout/equation1"/>
    <dgm:cxn modelId="{D17A4A31-3B3E-40E9-8709-E0B27E9E3CD1}" srcId="{FD640CC1-B6D3-4A6A-86C2-21E006C6C88E}" destId="{11AA4FC8-EFF4-48A9-BCB8-E0D23C30901E}" srcOrd="1" destOrd="0" parTransId="{5CB69EE2-2902-4A8F-96BC-7F5791B0D0C5}" sibTransId="{EC627B36-C69D-4E2A-8806-82EAD244B1D3}"/>
    <dgm:cxn modelId="{FF72E5DE-F3D5-4B0B-98C4-7FB2EF37645E}" type="presOf" srcId="{FD640CC1-B6D3-4A6A-86C2-21E006C6C88E}" destId="{AE739EC7-32EC-45D2-85B8-8F5CC575A2ED}" srcOrd="0" destOrd="0" presId="urn:microsoft.com/office/officeart/2005/8/layout/equation1"/>
    <dgm:cxn modelId="{26AB2BED-C0F3-4450-96D5-8E61795726BA}" type="presOf" srcId="{303875DC-E9F4-4D0B-8EFA-F6D7AC5BE89A}" destId="{E11BA5F7-4EB1-475C-A342-E58273717CCE}" srcOrd="0" destOrd="0" presId="urn:microsoft.com/office/officeart/2005/8/layout/equation1"/>
    <dgm:cxn modelId="{4A68581B-14B5-4B75-9A6F-BB15106B9388}" type="presOf" srcId="{A3AC4487-5831-4965-9DA6-52A06D708F52}" destId="{FED25A25-01BE-42CF-AF0F-165882AFA1B1}" srcOrd="0" destOrd="0" presId="urn:microsoft.com/office/officeart/2005/8/layout/equation1"/>
    <dgm:cxn modelId="{56435FE3-6E63-40DD-833B-90CAC632F8F9}" type="presOf" srcId="{EC627B36-C69D-4E2A-8806-82EAD244B1D3}" destId="{775415C2-54F5-4EF9-BFA4-4EE37887BA68}" srcOrd="0" destOrd="0" presId="urn:microsoft.com/office/officeart/2005/8/layout/equation1"/>
    <dgm:cxn modelId="{EB502B00-9546-4056-9529-A261AE53592D}" type="presOf" srcId="{11AA4FC8-EFF4-48A9-BCB8-E0D23C30901E}" destId="{8669037C-39B6-4BC5-B920-5521173D3BB7}" srcOrd="0" destOrd="0" presId="urn:microsoft.com/office/officeart/2005/8/layout/equation1"/>
    <dgm:cxn modelId="{255682D8-1404-4EBD-9CBD-7224A9353230}" srcId="{FD640CC1-B6D3-4A6A-86C2-21E006C6C88E}" destId="{2012268E-016F-4CB3-807F-FFA88D9BAB32}" srcOrd="0" destOrd="0" parTransId="{D5CE1786-9EB2-44B2-B731-3E794CDF28E6}" sibTransId="{A3AC4487-5831-4965-9DA6-52A06D708F52}"/>
    <dgm:cxn modelId="{25288227-EC80-456F-BE6F-656E2791D802}" srcId="{FD640CC1-B6D3-4A6A-86C2-21E006C6C88E}" destId="{303875DC-E9F4-4D0B-8EFA-F6D7AC5BE89A}" srcOrd="2" destOrd="0" parTransId="{ABFC5B92-C423-4410-8F2D-5C1F013F8D23}" sibTransId="{B83BE760-BBE8-4C16-9E7C-F07280521D91}"/>
    <dgm:cxn modelId="{F707AE71-7482-49D9-A09A-A334AF43F828}" type="presParOf" srcId="{AE739EC7-32EC-45D2-85B8-8F5CC575A2ED}" destId="{06DCB174-0E15-4972-981B-E76828CCB6D8}" srcOrd="0" destOrd="0" presId="urn:microsoft.com/office/officeart/2005/8/layout/equation1"/>
    <dgm:cxn modelId="{72FF909F-C498-4C6C-A46B-CF67A63E7806}" type="presParOf" srcId="{AE739EC7-32EC-45D2-85B8-8F5CC575A2ED}" destId="{363DA3AD-79A1-41CC-BF7A-DB03DEE0BFEB}" srcOrd="1" destOrd="0" presId="urn:microsoft.com/office/officeart/2005/8/layout/equation1"/>
    <dgm:cxn modelId="{48F045E6-BC19-4894-A5E1-4F1750E33622}" type="presParOf" srcId="{AE739EC7-32EC-45D2-85B8-8F5CC575A2ED}" destId="{FED25A25-01BE-42CF-AF0F-165882AFA1B1}" srcOrd="2" destOrd="0" presId="urn:microsoft.com/office/officeart/2005/8/layout/equation1"/>
    <dgm:cxn modelId="{77473BE1-7A5E-490D-AFDF-D4D01EC3F3C2}" type="presParOf" srcId="{AE739EC7-32EC-45D2-85B8-8F5CC575A2ED}" destId="{66A27E3F-4241-4C49-A2CC-6044C1F8B74A}" srcOrd="3" destOrd="0" presId="urn:microsoft.com/office/officeart/2005/8/layout/equation1"/>
    <dgm:cxn modelId="{FFF2F120-E8F1-4597-8DAE-42814B1951A8}" type="presParOf" srcId="{AE739EC7-32EC-45D2-85B8-8F5CC575A2ED}" destId="{8669037C-39B6-4BC5-B920-5521173D3BB7}" srcOrd="4" destOrd="0" presId="urn:microsoft.com/office/officeart/2005/8/layout/equation1"/>
    <dgm:cxn modelId="{1054AA4B-F03F-4645-91A0-40AE25846736}" type="presParOf" srcId="{AE739EC7-32EC-45D2-85B8-8F5CC575A2ED}" destId="{949B8C8B-1CDD-48FC-A34A-ABF89F035EC1}" srcOrd="5" destOrd="0" presId="urn:microsoft.com/office/officeart/2005/8/layout/equation1"/>
    <dgm:cxn modelId="{5D8EA4BD-E34E-41F7-8467-2EDBECA2086C}" type="presParOf" srcId="{AE739EC7-32EC-45D2-85B8-8F5CC575A2ED}" destId="{775415C2-54F5-4EF9-BFA4-4EE37887BA68}" srcOrd="6" destOrd="0" presId="urn:microsoft.com/office/officeart/2005/8/layout/equation1"/>
    <dgm:cxn modelId="{0396DE09-8A74-4102-B780-8A498A1E39B7}" type="presParOf" srcId="{AE739EC7-32EC-45D2-85B8-8F5CC575A2ED}" destId="{65590EDD-A6F6-40E3-B041-B06887DA3985}" srcOrd="7" destOrd="0" presId="urn:microsoft.com/office/officeart/2005/8/layout/equation1"/>
    <dgm:cxn modelId="{A8A597C3-FA7A-4EC3-9DDC-A12677F9C629}" type="presParOf" srcId="{AE739EC7-32EC-45D2-85B8-8F5CC575A2ED}" destId="{E11BA5F7-4EB1-475C-A342-E58273717CCE}"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3113E8-A704-422E-B6CC-963FB876A55D}" type="doc">
      <dgm:prSet loTypeId="urn:microsoft.com/office/officeart/2008/layout/PictureStrips" loCatId="list" qsTypeId="urn:microsoft.com/office/officeart/2005/8/quickstyle/simple3" qsCatId="simple" csTypeId="urn:microsoft.com/office/officeart/2005/8/colors/accent1_3" csCatId="accent1" phldr="1"/>
      <dgm:spPr/>
    </dgm:pt>
    <dgm:pt modelId="{FFCECFB3-4945-40EE-AA14-51ADEDEB3C30}">
      <dgm:prSet phldrT="[Text]"/>
      <dgm:spPr/>
      <dgm:t>
        <a:bodyPr/>
        <a:lstStyle/>
        <a:p>
          <a:r>
            <a:rPr lang="en-US" dirty="0" smtClean="0"/>
            <a:t>99.9% Microbes Removal </a:t>
          </a:r>
          <a:endParaRPr lang="en-US" dirty="0"/>
        </a:p>
      </dgm:t>
    </dgm:pt>
    <dgm:pt modelId="{97FCED4F-D865-43DD-9D68-BDA8189A11BC}" type="parTrans" cxnId="{BA38EE35-9DA3-47D6-9C4F-20EB14A746E3}">
      <dgm:prSet/>
      <dgm:spPr/>
      <dgm:t>
        <a:bodyPr/>
        <a:lstStyle/>
        <a:p>
          <a:endParaRPr lang="en-US"/>
        </a:p>
      </dgm:t>
    </dgm:pt>
    <dgm:pt modelId="{C7D0BEF8-208E-444A-96C0-4FD65F411E05}" type="sibTrans" cxnId="{BA38EE35-9DA3-47D6-9C4F-20EB14A746E3}">
      <dgm:prSet/>
      <dgm:spPr/>
      <dgm:t>
        <a:bodyPr/>
        <a:lstStyle/>
        <a:p>
          <a:endParaRPr lang="en-US"/>
        </a:p>
      </dgm:t>
    </dgm:pt>
    <dgm:pt modelId="{7804258D-A9C3-450C-9EC4-338AC869FB4A}">
      <dgm:prSet phldrT="[Text]"/>
      <dgm:spPr/>
      <dgm:t>
        <a:bodyPr/>
        <a:lstStyle/>
        <a:p>
          <a:r>
            <a:rPr lang="en-US" dirty="0" smtClean="0"/>
            <a:t>Streak-Free Cleaning</a:t>
          </a:r>
          <a:endParaRPr lang="en-US" dirty="0"/>
        </a:p>
      </dgm:t>
    </dgm:pt>
    <dgm:pt modelId="{0ABED5DC-EC45-4F47-A532-7589A829527B}" type="parTrans" cxnId="{53D126EE-8F52-4636-A5E3-92F5A291BC2D}">
      <dgm:prSet/>
      <dgm:spPr/>
      <dgm:t>
        <a:bodyPr/>
        <a:lstStyle/>
        <a:p>
          <a:endParaRPr lang="en-US"/>
        </a:p>
      </dgm:t>
    </dgm:pt>
    <dgm:pt modelId="{466F5012-01A4-4F5C-9BE9-4D14EA101002}" type="sibTrans" cxnId="{53D126EE-8F52-4636-A5E3-92F5A291BC2D}">
      <dgm:prSet/>
      <dgm:spPr/>
      <dgm:t>
        <a:bodyPr/>
        <a:lstStyle/>
        <a:p>
          <a:endParaRPr lang="en-US"/>
        </a:p>
      </dgm:t>
    </dgm:pt>
    <dgm:pt modelId="{3E07B186-E4A5-407B-A853-66072AB54E93}">
      <dgm:prSet phldrT="[Text]"/>
      <dgm:spPr/>
      <dgm:t>
        <a:bodyPr/>
        <a:lstStyle/>
        <a:p>
          <a:r>
            <a:rPr lang="en-US" dirty="0" smtClean="0"/>
            <a:t>50% More Coverage</a:t>
          </a:r>
          <a:endParaRPr lang="en-US" dirty="0"/>
        </a:p>
      </dgm:t>
    </dgm:pt>
    <dgm:pt modelId="{237A67A1-7348-483E-994C-747329E69A73}" type="parTrans" cxnId="{9A054E2D-E5FF-4C97-9329-6B6EA732027F}">
      <dgm:prSet/>
      <dgm:spPr/>
      <dgm:t>
        <a:bodyPr/>
        <a:lstStyle/>
        <a:p>
          <a:endParaRPr lang="en-US"/>
        </a:p>
      </dgm:t>
    </dgm:pt>
    <dgm:pt modelId="{C665DC0F-8AC3-447F-B2E3-B4C2EEAF8823}" type="sibTrans" cxnId="{9A054E2D-E5FF-4C97-9329-6B6EA732027F}">
      <dgm:prSet/>
      <dgm:spPr/>
      <dgm:t>
        <a:bodyPr/>
        <a:lstStyle/>
        <a:p>
          <a:endParaRPr lang="en-US"/>
        </a:p>
      </dgm:t>
    </dgm:pt>
    <dgm:pt modelId="{A47656C1-7C82-423B-B30D-E94401A1AB19}">
      <dgm:prSet phldrT="[Text]"/>
      <dgm:spPr/>
      <dgm:t>
        <a:bodyPr/>
        <a:lstStyle/>
        <a:p>
          <a:r>
            <a:rPr lang="en-US" dirty="0" smtClean="0"/>
            <a:t>Effective Dirt Removal</a:t>
          </a:r>
          <a:endParaRPr lang="en-US" dirty="0"/>
        </a:p>
      </dgm:t>
    </dgm:pt>
    <dgm:pt modelId="{93E4EC96-B4F0-4D4B-9E4B-A9B70467AF93}" type="parTrans" cxnId="{EDDB6A6D-96F9-4647-BE3F-D9C654D25253}">
      <dgm:prSet/>
      <dgm:spPr/>
      <dgm:t>
        <a:bodyPr/>
        <a:lstStyle/>
        <a:p>
          <a:endParaRPr lang="en-US"/>
        </a:p>
      </dgm:t>
    </dgm:pt>
    <dgm:pt modelId="{01B86674-B7B4-47C2-BFAB-08F89323A7CB}" type="sibTrans" cxnId="{EDDB6A6D-96F9-4647-BE3F-D9C654D25253}">
      <dgm:prSet/>
      <dgm:spPr/>
      <dgm:t>
        <a:bodyPr/>
        <a:lstStyle/>
        <a:p>
          <a:endParaRPr lang="en-US"/>
        </a:p>
      </dgm:t>
    </dgm:pt>
    <dgm:pt modelId="{63734BE2-0928-46EF-B752-03A5D7011E3E}">
      <dgm:prSet phldrT="[Text]"/>
      <dgm:spPr/>
      <dgm:t>
        <a:bodyPr/>
        <a:lstStyle/>
        <a:p>
          <a:r>
            <a:rPr lang="en-US" dirty="0" smtClean="0"/>
            <a:t>Sanitizer Safe (Cloth)</a:t>
          </a:r>
          <a:endParaRPr lang="en-US" dirty="0"/>
        </a:p>
      </dgm:t>
    </dgm:pt>
    <dgm:pt modelId="{8A266C92-8CC3-480C-AF8D-AED363C30DC5}" type="parTrans" cxnId="{ED9DD2E9-41A9-436C-9C5C-B0D6E1B5A5DF}">
      <dgm:prSet/>
      <dgm:spPr/>
      <dgm:t>
        <a:bodyPr/>
        <a:lstStyle/>
        <a:p>
          <a:endParaRPr lang="en-US"/>
        </a:p>
      </dgm:t>
    </dgm:pt>
    <dgm:pt modelId="{6B8714C7-A961-4E07-AED5-284F0C53554B}" type="sibTrans" cxnId="{ED9DD2E9-41A9-436C-9C5C-B0D6E1B5A5DF}">
      <dgm:prSet/>
      <dgm:spPr/>
      <dgm:t>
        <a:bodyPr/>
        <a:lstStyle/>
        <a:p>
          <a:endParaRPr lang="en-US"/>
        </a:p>
      </dgm:t>
    </dgm:pt>
    <dgm:pt modelId="{07912468-4677-43A5-803B-8C377A6DB064}">
      <dgm:prSet phldrT="[Text]"/>
      <dgm:spPr/>
      <dgm:t>
        <a:bodyPr/>
        <a:lstStyle/>
        <a:p>
          <a:r>
            <a:rPr lang="en-US" dirty="0" smtClean="0"/>
            <a:t>Bleach Safe</a:t>
          </a:r>
          <a:endParaRPr lang="en-US" dirty="0"/>
        </a:p>
      </dgm:t>
    </dgm:pt>
    <dgm:pt modelId="{4B3D3E94-3924-434A-9E50-85FA5110C34D}" type="parTrans" cxnId="{0FE3029B-0147-4598-A24C-9BAF9B356020}">
      <dgm:prSet/>
      <dgm:spPr/>
      <dgm:t>
        <a:bodyPr/>
        <a:lstStyle/>
        <a:p>
          <a:endParaRPr lang="en-US"/>
        </a:p>
      </dgm:t>
    </dgm:pt>
    <dgm:pt modelId="{270DA10F-C67F-49F9-8CE2-AE11C65386A6}" type="sibTrans" cxnId="{0FE3029B-0147-4598-A24C-9BAF9B356020}">
      <dgm:prSet/>
      <dgm:spPr/>
      <dgm:t>
        <a:bodyPr/>
        <a:lstStyle/>
        <a:p>
          <a:endParaRPr lang="en-US"/>
        </a:p>
      </dgm:t>
    </dgm:pt>
    <dgm:pt modelId="{4CD2B086-AD42-4A45-89ED-A5065BEC4D35}">
      <dgm:prSet phldrT="[Text]"/>
      <dgm:spPr/>
      <dgm:t>
        <a:bodyPr/>
        <a:lstStyle/>
        <a:p>
          <a:r>
            <a:rPr lang="en-US" dirty="0" smtClean="0"/>
            <a:t>Wet or Dry Cleaning</a:t>
          </a:r>
          <a:endParaRPr lang="en-US" dirty="0"/>
        </a:p>
      </dgm:t>
    </dgm:pt>
    <dgm:pt modelId="{137EF534-9ED9-4582-AE19-AF94273ADE08}" type="parTrans" cxnId="{3774792E-2F60-42F5-ABE4-1E5C7D075C29}">
      <dgm:prSet/>
      <dgm:spPr/>
      <dgm:t>
        <a:bodyPr/>
        <a:lstStyle/>
        <a:p>
          <a:endParaRPr lang="en-US"/>
        </a:p>
      </dgm:t>
    </dgm:pt>
    <dgm:pt modelId="{D197D974-E0EA-400F-8600-426BAE122426}" type="sibTrans" cxnId="{3774792E-2F60-42F5-ABE4-1E5C7D075C29}">
      <dgm:prSet/>
      <dgm:spPr/>
      <dgm:t>
        <a:bodyPr/>
        <a:lstStyle/>
        <a:p>
          <a:endParaRPr lang="en-US"/>
        </a:p>
      </dgm:t>
    </dgm:pt>
    <dgm:pt modelId="{2BA25295-1AAE-40BA-8453-E7EFE685DC70}" type="pres">
      <dgm:prSet presAssocID="{C43113E8-A704-422E-B6CC-963FB876A55D}" presName="Name0" presStyleCnt="0">
        <dgm:presLayoutVars>
          <dgm:dir/>
          <dgm:resizeHandles val="exact"/>
        </dgm:presLayoutVars>
      </dgm:prSet>
      <dgm:spPr/>
    </dgm:pt>
    <dgm:pt modelId="{B9792985-3BB6-439F-8C82-1B8A7655D486}" type="pres">
      <dgm:prSet presAssocID="{FFCECFB3-4945-40EE-AA14-51ADEDEB3C30}" presName="composite" presStyleCnt="0"/>
      <dgm:spPr/>
    </dgm:pt>
    <dgm:pt modelId="{D301044C-C1D1-4E13-9356-6DA76CBE0E32}" type="pres">
      <dgm:prSet presAssocID="{FFCECFB3-4945-40EE-AA14-51ADEDEB3C30}" presName="rect1" presStyleLbl="trAlignAcc1" presStyleIdx="0" presStyleCnt="7">
        <dgm:presLayoutVars>
          <dgm:bulletEnabled val="1"/>
        </dgm:presLayoutVars>
      </dgm:prSet>
      <dgm:spPr/>
      <dgm:t>
        <a:bodyPr/>
        <a:lstStyle/>
        <a:p>
          <a:endParaRPr lang="en-US"/>
        </a:p>
      </dgm:t>
    </dgm:pt>
    <dgm:pt modelId="{1C6AC6BE-58B0-4DE0-A757-6C1A19296EFA}" type="pres">
      <dgm:prSet presAssocID="{FFCECFB3-4945-40EE-AA14-51ADEDEB3C30}" presName="rect2" presStyleLbl="fgImgPlace1" presStyleIdx="0" presStyleCnt="7"/>
      <dgm:spPr/>
    </dgm:pt>
    <dgm:pt modelId="{E87250D7-A3FB-44A6-A643-0D6B381809F8}" type="pres">
      <dgm:prSet presAssocID="{C7D0BEF8-208E-444A-96C0-4FD65F411E05}" presName="sibTrans" presStyleCnt="0"/>
      <dgm:spPr/>
    </dgm:pt>
    <dgm:pt modelId="{6CD2AE2F-6577-4434-B8FA-EEAEA8BC2C8A}" type="pres">
      <dgm:prSet presAssocID="{7804258D-A9C3-450C-9EC4-338AC869FB4A}" presName="composite" presStyleCnt="0"/>
      <dgm:spPr/>
    </dgm:pt>
    <dgm:pt modelId="{586B5776-A0DB-4DCA-87F9-AA41DB22755F}" type="pres">
      <dgm:prSet presAssocID="{7804258D-A9C3-450C-9EC4-338AC869FB4A}" presName="rect1" presStyleLbl="trAlignAcc1" presStyleIdx="1" presStyleCnt="7">
        <dgm:presLayoutVars>
          <dgm:bulletEnabled val="1"/>
        </dgm:presLayoutVars>
      </dgm:prSet>
      <dgm:spPr/>
      <dgm:t>
        <a:bodyPr/>
        <a:lstStyle/>
        <a:p>
          <a:endParaRPr lang="en-US"/>
        </a:p>
      </dgm:t>
    </dgm:pt>
    <dgm:pt modelId="{AE2CC6E4-8751-4B35-BA88-3BBB3DE09712}" type="pres">
      <dgm:prSet presAssocID="{7804258D-A9C3-450C-9EC4-338AC869FB4A}" presName="rect2" presStyleLbl="fgImgPlace1" presStyleIdx="1" presStyleCnt="7"/>
      <dgm:spPr/>
    </dgm:pt>
    <dgm:pt modelId="{DB3AA080-1193-4A36-B525-D2F0709E2123}" type="pres">
      <dgm:prSet presAssocID="{466F5012-01A4-4F5C-9BE9-4D14EA101002}" presName="sibTrans" presStyleCnt="0"/>
      <dgm:spPr/>
    </dgm:pt>
    <dgm:pt modelId="{B2E88F8C-A14B-41E8-B9D7-8156923E54B9}" type="pres">
      <dgm:prSet presAssocID="{3E07B186-E4A5-407B-A853-66072AB54E93}" presName="composite" presStyleCnt="0"/>
      <dgm:spPr/>
    </dgm:pt>
    <dgm:pt modelId="{02741A82-0C6C-421F-B6D4-D90266BF2310}" type="pres">
      <dgm:prSet presAssocID="{3E07B186-E4A5-407B-A853-66072AB54E93}" presName="rect1" presStyleLbl="trAlignAcc1" presStyleIdx="2" presStyleCnt="7">
        <dgm:presLayoutVars>
          <dgm:bulletEnabled val="1"/>
        </dgm:presLayoutVars>
      </dgm:prSet>
      <dgm:spPr/>
      <dgm:t>
        <a:bodyPr/>
        <a:lstStyle/>
        <a:p>
          <a:endParaRPr lang="en-US"/>
        </a:p>
      </dgm:t>
    </dgm:pt>
    <dgm:pt modelId="{4756DBAD-4EB8-4931-B672-EE2A8667CA1B}" type="pres">
      <dgm:prSet presAssocID="{3E07B186-E4A5-407B-A853-66072AB54E93}" presName="rect2" presStyleLbl="fgImgPlace1" presStyleIdx="2" presStyleCnt="7"/>
      <dgm:spPr/>
    </dgm:pt>
    <dgm:pt modelId="{6D6D1B36-9485-4A5C-8BE1-7E809FE993BF}" type="pres">
      <dgm:prSet presAssocID="{C665DC0F-8AC3-447F-B2E3-B4C2EEAF8823}" presName="sibTrans" presStyleCnt="0"/>
      <dgm:spPr/>
    </dgm:pt>
    <dgm:pt modelId="{F51ED261-8FAD-461A-A282-8E2B0D444EC6}" type="pres">
      <dgm:prSet presAssocID="{A47656C1-7C82-423B-B30D-E94401A1AB19}" presName="composite" presStyleCnt="0"/>
      <dgm:spPr/>
    </dgm:pt>
    <dgm:pt modelId="{F463CF37-233A-4B10-A1BE-2F74084B2B3F}" type="pres">
      <dgm:prSet presAssocID="{A47656C1-7C82-423B-B30D-E94401A1AB19}" presName="rect1" presStyleLbl="trAlignAcc1" presStyleIdx="3" presStyleCnt="7">
        <dgm:presLayoutVars>
          <dgm:bulletEnabled val="1"/>
        </dgm:presLayoutVars>
      </dgm:prSet>
      <dgm:spPr/>
      <dgm:t>
        <a:bodyPr/>
        <a:lstStyle/>
        <a:p>
          <a:endParaRPr lang="en-US"/>
        </a:p>
      </dgm:t>
    </dgm:pt>
    <dgm:pt modelId="{4B0D4585-8572-4669-A6EE-1CFD42B637C9}" type="pres">
      <dgm:prSet presAssocID="{A47656C1-7C82-423B-B30D-E94401A1AB19}" presName="rect2" presStyleLbl="fgImgPlace1" presStyleIdx="3" presStyleCnt="7"/>
      <dgm:spPr/>
    </dgm:pt>
    <dgm:pt modelId="{4FDDA563-ADE2-40C1-8F22-B1C8932EDF49}" type="pres">
      <dgm:prSet presAssocID="{01B86674-B7B4-47C2-BFAB-08F89323A7CB}" presName="sibTrans" presStyleCnt="0"/>
      <dgm:spPr/>
    </dgm:pt>
    <dgm:pt modelId="{B04BBEC5-F365-4FB6-911F-350BA1429BEE}" type="pres">
      <dgm:prSet presAssocID="{07912468-4677-43A5-803B-8C377A6DB064}" presName="composite" presStyleCnt="0"/>
      <dgm:spPr/>
    </dgm:pt>
    <dgm:pt modelId="{33D547C4-83F1-4DBB-A054-9F97F3020B5F}" type="pres">
      <dgm:prSet presAssocID="{07912468-4677-43A5-803B-8C377A6DB064}" presName="rect1" presStyleLbl="trAlignAcc1" presStyleIdx="4" presStyleCnt="7">
        <dgm:presLayoutVars>
          <dgm:bulletEnabled val="1"/>
        </dgm:presLayoutVars>
      </dgm:prSet>
      <dgm:spPr/>
      <dgm:t>
        <a:bodyPr/>
        <a:lstStyle/>
        <a:p>
          <a:endParaRPr lang="en-US"/>
        </a:p>
      </dgm:t>
    </dgm:pt>
    <dgm:pt modelId="{6B5BDC5D-ADED-48C9-9EB1-FADE1C8D4E3F}" type="pres">
      <dgm:prSet presAssocID="{07912468-4677-43A5-803B-8C377A6DB064}" presName="rect2" presStyleLbl="fgImgPlace1" presStyleIdx="4" presStyleCnt="7"/>
      <dgm:spPr/>
    </dgm:pt>
    <dgm:pt modelId="{FD38A3E7-49AF-4423-914B-27249CF599AF}" type="pres">
      <dgm:prSet presAssocID="{270DA10F-C67F-49F9-8CE2-AE11C65386A6}" presName="sibTrans" presStyleCnt="0"/>
      <dgm:spPr/>
    </dgm:pt>
    <dgm:pt modelId="{7B9A18DD-0B79-4BA2-8B98-DD4830F07926}" type="pres">
      <dgm:prSet presAssocID="{63734BE2-0928-46EF-B752-03A5D7011E3E}" presName="composite" presStyleCnt="0"/>
      <dgm:spPr/>
    </dgm:pt>
    <dgm:pt modelId="{B367F019-F630-4E2E-92EC-9DF458C5AF9D}" type="pres">
      <dgm:prSet presAssocID="{63734BE2-0928-46EF-B752-03A5D7011E3E}" presName="rect1" presStyleLbl="trAlignAcc1" presStyleIdx="5" presStyleCnt="7">
        <dgm:presLayoutVars>
          <dgm:bulletEnabled val="1"/>
        </dgm:presLayoutVars>
      </dgm:prSet>
      <dgm:spPr/>
      <dgm:t>
        <a:bodyPr/>
        <a:lstStyle/>
        <a:p>
          <a:endParaRPr lang="en-US"/>
        </a:p>
      </dgm:t>
    </dgm:pt>
    <dgm:pt modelId="{333CCF45-F579-4C6D-B186-6FA1AEBADF54}" type="pres">
      <dgm:prSet presAssocID="{63734BE2-0928-46EF-B752-03A5D7011E3E}" presName="rect2" presStyleLbl="fgImgPlace1" presStyleIdx="5" presStyleCnt="7"/>
      <dgm:spPr/>
    </dgm:pt>
    <dgm:pt modelId="{18CC2A10-FA6D-4483-B135-EB1EAD0E5615}" type="pres">
      <dgm:prSet presAssocID="{6B8714C7-A961-4E07-AED5-284F0C53554B}" presName="sibTrans" presStyleCnt="0"/>
      <dgm:spPr/>
    </dgm:pt>
    <dgm:pt modelId="{87CF9EF2-1C52-4730-9480-9FB25D94CB88}" type="pres">
      <dgm:prSet presAssocID="{4CD2B086-AD42-4A45-89ED-A5065BEC4D35}" presName="composite" presStyleCnt="0"/>
      <dgm:spPr/>
    </dgm:pt>
    <dgm:pt modelId="{799F241C-8FD6-4790-8757-927F97D31D35}" type="pres">
      <dgm:prSet presAssocID="{4CD2B086-AD42-4A45-89ED-A5065BEC4D35}" presName="rect1" presStyleLbl="trAlignAcc1" presStyleIdx="6" presStyleCnt="7">
        <dgm:presLayoutVars>
          <dgm:bulletEnabled val="1"/>
        </dgm:presLayoutVars>
      </dgm:prSet>
      <dgm:spPr/>
      <dgm:t>
        <a:bodyPr/>
        <a:lstStyle/>
        <a:p>
          <a:endParaRPr lang="en-US"/>
        </a:p>
      </dgm:t>
    </dgm:pt>
    <dgm:pt modelId="{CF9D9D3C-48E4-4FE6-AF80-AB6800856C87}" type="pres">
      <dgm:prSet presAssocID="{4CD2B086-AD42-4A45-89ED-A5065BEC4D35}" presName="rect2" presStyleLbl="fgImgPlace1" presStyleIdx="6" presStyleCnt="7"/>
      <dgm:spPr/>
    </dgm:pt>
  </dgm:ptLst>
  <dgm:cxnLst>
    <dgm:cxn modelId="{3774792E-2F60-42F5-ABE4-1E5C7D075C29}" srcId="{C43113E8-A704-422E-B6CC-963FB876A55D}" destId="{4CD2B086-AD42-4A45-89ED-A5065BEC4D35}" srcOrd="6" destOrd="0" parTransId="{137EF534-9ED9-4582-AE19-AF94273ADE08}" sibTransId="{D197D974-E0EA-400F-8600-426BAE122426}"/>
    <dgm:cxn modelId="{ED9DD2E9-41A9-436C-9C5C-B0D6E1B5A5DF}" srcId="{C43113E8-A704-422E-B6CC-963FB876A55D}" destId="{63734BE2-0928-46EF-B752-03A5D7011E3E}" srcOrd="5" destOrd="0" parTransId="{8A266C92-8CC3-480C-AF8D-AED363C30DC5}" sibTransId="{6B8714C7-A961-4E07-AED5-284F0C53554B}"/>
    <dgm:cxn modelId="{E16DD01B-826C-466A-AC5D-6B3D3AB98B99}" type="presOf" srcId="{C43113E8-A704-422E-B6CC-963FB876A55D}" destId="{2BA25295-1AAE-40BA-8453-E7EFE685DC70}" srcOrd="0" destOrd="0" presId="urn:microsoft.com/office/officeart/2008/layout/PictureStrips"/>
    <dgm:cxn modelId="{9A054E2D-E5FF-4C97-9329-6B6EA732027F}" srcId="{C43113E8-A704-422E-B6CC-963FB876A55D}" destId="{3E07B186-E4A5-407B-A853-66072AB54E93}" srcOrd="2" destOrd="0" parTransId="{237A67A1-7348-483E-994C-747329E69A73}" sibTransId="{C665DC0F-8AC3-447F-B2E3-B4C2EEAF8823}"/>
    <dgm:cxn modelId="{780812F6-59DE-4AAA-BBE2-3FE40B0DDA18}" type="presOf" srcId="{63734BE2-0928-46EF-B752-03A5D7011E3E}" destId="{B367F019-F630-4E2E-92EC-9DF458C5AF9D}" srcOrd="0" destOrd="0" presId="urn:microsoft.com/office/officeart/2008/layout/PictureStrips"/>
    <dgm:cxn modelId="{F89220BF-8A1D-4D56-93CC-0F4C918508D7}" type="presOf" srcId="{07912468-4677-43A5-803B-8C377A6DB064}" destId="{33D547C4-83F1-4DBB-A054-9F97F3020B5F}" srcOrd="0" destOrd="0" presId="urn:microsoft.com/office/officeart/2008/layout/PictureStrips"/>
    <dgm:cxn modelId="{BC93CC60-F252-403D-907A-B96107ED8938}" type="presOf" srcId="{FFCECFB3-4945-40EE-AA14-51ADEDEB3C30}" destId="{D301044C-C1D1-4E13-9356-6DA76CBE0E32}" srcOrd="0" destOrd="0" presId="urn:microsoft.com/office/officeart/2008/layout/PictureStrips"/>
    <dgm:cxn modelId="{21364780-4445-4632-AB8E-D5EDE812B87F}" type="presOf" srcId="{7804258D-A9C3-450C-9EC4-338AC869FB4A}" destId="{586B5776-A0DB-4DCA-87F9-AA41DB22755F}" srcOrd="0" destOrd="0" presId="urn:microsoft.com/office/officeart/2008/layout/PictureStrips"/>
    <dgm:cxn modelId="{096B43EB-7DCA-4C83-869D-258DC1F15BD9}" type="presOf" srcId="{3E07B186-E4A5-407B-A853-66072AB54E93}" destId="{02741A82-0C6C-421F-B6D4-D90266BF2310}" srcOrd="0" destOrd="0" presId="urn:microsoft.com/office/officeart/2008/layout/PictureStrips"/>
    <dgm:cxn modelId="{D2CF6911-A210-438F-A8BC-33D476083DA7}" type="presOf" srcId="{4CD2B086-AD42-4A45-89ED-A5065BEC4D35}" destId="{799F241C-8FD6-4790-8757-927F97D31D35}" srcOrd="0" destOrd="0" presId="urn:microsoft.com/office/officeart/2008/layout/PictureStrips"/>
    <dgm:cxn modelId="{53D126EE-8F52-4636-A5E3-92F5A291BC2D}" srcId="{C43113E8-A704-422E-B6CC-963FB876A55D}" destId="{7804258D-A9C3-450C-9EC4-338AC869FB4A}" srcOrd="1" destOrd="0" parTransId="{0ABED5DC-EC45-4F47-A532-7589A829527B}" sibTransId="{466F5012-01A4-4F5C-9BE9-4D14EA101002}"/>
    <dgm:cxn modelId="{BA38EE35-9DA3-47D6-9C4F-20EB14A746E3}" srcId="{C43113E8-A704-422E-B6CC-963FB876A55D}" destId="{FFCECFB3-4945-40EE-AA14-51ADEDEB3C30}" srcOrd="0" destOrd="0" parTransId="{97FCED4F-D865-43DD-9D68-BDA8189A11BC}" sibTransId="{C7D0BEF8-208E-444A-96C0-4FD65F411E05}"/>
    <dgm:cxn modelId="{0FE3029B-0147-4598-A24C-9BAF9B356020}" srcId="{C43113E8-A704-422E-B6CC-963FB876A55D}" destId="{07912468-4677-43A5-803B-8C377A6DB064}" srcOrd="4" destOrd="0" parTransId="{4B3D3E94-3924-434A-9E50-85FA5110C34D}" sibTransId="{270DA10F-C67F-49F9-8CE2-AE11C65386A6}"/>
    <dgm:cxn modelId="{A45FEEF0-F077-4508-848E-10BB535E9694}" type="presOf" srcId="{A47656C1-7C82-423B-B30D-E94401A1AB19}" destId="{F463CF37-233A-4B10-A1BE-2F74084B2B3F}" srcOrd="0" destOrd="0" presId="urn:microsoft.com/office/officeart/2008/layout/PictureStrips"/>
    <dgm:cxn modelId="{EDDB6A6D-96F9-4647-BE3F-D9C654D25253}" srcId="{C43113E8-A704-422E-B6CC-963FB876A55D}" destId="{A47656C1-7C82-423B-B30D-E94401A1AB19}" srcOrd="3" destOrd="0" parTransId="{93E4EC96-B4F0-4D4B-9E4B-A9B70467AF93}" sibTransId="{01B86674-B7B4-47C2-BFAB-08F89323A7CB}"/>
    <dgm:cxn modelId="{7805DD4A-CD4B-4BEF-BE6B-233951F8F7BE}" type="presParOf" srcId="{2BA25295-1AAE-40BA-8453-E7EFE685DC70}" destId="{B9792985-3BB6-439F-8C82-1B8A7655D486}" srcOrd="0" destOrd="0" presId="urn:microsoft.com/office/officeart/2008/layout/PictureStrips"/>
    <dgm:cxn modelId="{F028638B-2D18-4B10-B3C9-1D1F10A232F2}" type="presParOf" srcId="{B9792985-3BB6-439F-8C82-1B8A7655D486}" destId="{D301044C-C1D1-4E13-9356-6DA76CBE0E32}" srcOrd="0" destOrd="0" presId="urn:microsoft.com/office/officeart/2008/layout/PictureStrips"/>
    <dgm:cxn modelId="{950EC611-EBCC-4C4F-8074-67F69755F8B8}" type="presParOf" srcId="{B9792985-3BB6-439F-8C82-1B8A7655D486}" destId="{1C6AC6BE-58B0-4DE0-A757-6C1A19296EFA}" srcOrd="1" destOrd="0" presId="urn:microsoft.com/office/officeart/2008/layout/PictureStrips"/>
    <dgm:cxn modelId="{7C56AE47-5279-4386-9EA1-CC282CF80745}" type="presParOf" srcId="{2BA25295-1AAE-40BA-8453-E7EFE685DC70}" destId="{E87250D7-A3FB-44A6-A643-0D6B381809F8}" srcOrd="1" destOrd="0" presId="urn:microsoft.com/office/officeart/2008/layout/PictureStrips"/>
    <dgm:cxn modelId="{0666AF3B-97EE-40F7-97D7-986C70698015}" type="presParOf" srcId="{2BA25295-1AAE-40BA-8453-E7EFE685DC70}" destId="{6CD2AE2F-6577-4434-B8FA-EEAEA8BC2C8A}" srcOrd="2" destOrd="0" presId="urn:microsoft.com/office/officeart/2008/layout/PictureStrips"/>
    <dgm:cxn modelId="{AFA048B2-C508-43FC-B935-306E80FD39AA}" type="presParOf" srcId="{6CD2AE2F-6577-4434-B8FA-EEAEA8BC2C8A}" destId="{586B5776-A0DB-4DCA-87F9-AA41DB22755F}" srcOrd="0" destOrd="0" presId="urn:microsoft.com/office/officeart/2008/layout/PictureStrips"/>
    <dgm:cxn modelId="{CB3596F1-96E8-42CD-AF1A-A78BCF574E9B}" type="presParOf" srcId="{6CD2AE2F-6577-4434-B8FA-EEAEA8BC2C8A}" destId="{AE2CC6E4-8751-4B35-BA88-3BBB3DE09712}" srcOrd="1" destOrd="0" presId="urn:microsoft.com/office/officeart/2008/layout/PictureStrips"/>
    <dgm:cxn modelId="{19729A80-CAA9-4DFD-8E42-53A93F3BE51E}" type="presParOf" srcId="{2BA25295-1AAE-40BA-8453-E7EFE685DC70}" destId="{DB3AA080-1193-4A36-B525-D2F0709E2123}" srcOrd="3" destOrd="0" presId="urn:microsoft.com/office/officeart/2008/layout/PictureStrips"/>
    <dgm:cxn modelId="{798C9705-E5B1-4F81-92A5-8AFA6275D212}" type="presParOf" srcId="{2BA25295-1AAE-40BA-8453-E7EFE685DC70}" destId="{B2E88F8C-A14B-41E8-B9D7-8156923E54B9}" srcOrd="4" destOrd="0" presId="urn:microsoft.com/office/officeart/2008/layout/PictureStrips"/>
    <dgm:cxn modelId="{9310C3F6-3FCF-4DBF-B825-E4EE301A8420}" type="presParOf" srcId="{B2E88F8C-A14B-41E8-B9D7-8156923E54B9}" destId="{02741A82-0C6C-421F-B6D4-D90266BF2310}" srcOrd="0" destOrd="0" presId="urn:microsoft.com/office/officeart/2008/layout/PictureStrips"/>
    <dgm:cxn modelId="{62DE210D-1E9E-4DCE-8D74-D73D23FFF15E}" type="presParOf" srcId="{B2E88F8C-A14B-41E8-B9D7-8156923E54B9}" destId="{4756DBAD-4EB8-4931-B672-EE2A8667CA1B}" srcOrd="1" destOrd="0" presId="urn:microsoft.com/office/officeart/2008/layout/PictureStrips"/>
    <dgm:cxn modelId="{6284D30A-3318-43D1-BE56-87FC3215D8EE}" type="presParOf" srcId="{2BA25295-1AAE-40BA-8453-E7EFE685DC70}" destId="{6D6D1B36-9485-4A5C-8BE1-7E809FE993BF}" srcOrd="5" destOrd="0" presId="urn:microsoft.com/office/officeart/2008/layout/PictureStrips"/>
    <dgm:cxn modelId="{1365D6BA-74B4-4C5B-8AA5-65FC19DC28D9}" type="presParOf" srcId="{2BA25295-1AAE-40BA-8453-E7EFE685DC70}" destId="{F51ED261-8FAD-461A-A282-8E2B0D444EC6}" srcOrd="6" destOrd="0" presId="urn:microsoft.com/office/officeart/2008/layout/PictureStrips"/>
    <dgm:cxn modelId="{5EE09D89-C1F0-469C-AC32-5B0B5FDD7E45}" type="presParOf" srcId="{F51ED261-8FAD-461A-A282-8E2B0D444EC6}" destId="{F463CF37-233A-4B10-A1BE-2F74084B2B3F}" srcOrd="0" destOrd="0" presId="urn:microsoft.com/office/officeart/2008/layout/PictureStrips"/>
    <dgm:cxn modelId="{279A4CCB-EF8C-485D-9775-73C7AB8F077A}" type="presParOf" srcId="{F51ED261-8FAD-461A-A282-8E2B0D444EC6}" destId="{4B0D4585-8572-4669-A6EE-1CFD42B637C9}" srcOrd="1" destOrd="0" presId="urn:microsoft.com/office/officeart/2008/layout/PictureStrips"/>
    <dgm:cxn modelId="{8A8E4746-F9F7-4DE7-9979-7CAA12B638F1}" type="presParOf" srcId="{2BA25295-1AAE-40BA-8453-E7EFE685DC70}" destId="{4FDDA563-ADE2-40C1-8F22-B1C8932EDF49}" srcOrd="7" destOrd="0" presId="urn:microsoft.com/office/officeart/2008/layout/PictureStrips"/>
    <dgm:cxn modelId="{491C4BEA-7C3B-4CED-9768-E6677AD813CD}" type="presParOf" srcId="{2BA25295-1AAE-40BA-8453-E7EFE685DC70}" destId="{B04BBEC5-F365-4FB6-911F-350BA1429BEE}" srcOrd="8" destOrd="0" presId="urn:microsoft.com/office/officeart/2008/layout/PictureStrips"/>
    <dgm:cxn modelId="{2F1AE2CE-A1EC-4964-9C8E-1831EC1C2A10}" type="presParOf" srcId="{B04BBEC5-F365-4FB6-911F-350BA1429BEE}" destId="{33D547C4-83F1-4DBB-A054-9F97F3020B5F}" srcOrd="0" destOrd="0" presId="urn:microsoft.com/office/officeart/2008/layout/PictureStrips"/>
    <dgm:cxn modelId="{AB1DB79A-0FA8-4CED-B273-917865504A41}" type="presParOf" srcId="{B04BBEC5-F365-4FB6-911F-350BA1429BEE}" destId="{6B5BDC5D-ADED-48C9-9EB1-FADE1C8D4E3F}" srcOrd="1" destOrd="0" presId="urn:microsoft.com/office/officeart/2008/layout/PictureStrips"/>
    <dgm:cxn modelId="{12EEA211-5401-46EC-A1F0-04DCED02FC1E}" type="presParOf" srcId="{2BA25295-1AAE-40BA-8453-E7EFE685DC70}" destId="{FD38A3E7-49AF-4423-914B-27249CF599AF}" srcOrd="9" destOrd="0" presId="urn:microsoft.com/office/officeart/2008/layout/PictureStrips"/>
    <dgm:cxn modelId="{72B316EC-BE1E-4F79-B765-5B7B3E3F9157}" type="presParOf" srcId="{2BA25295-1AAE-40BA-8453-E7EFE685DC70}" destId="{7B9A18DD-0B79-4BA2-8B98-DD4830F07926}" srcOrd="10" destOrd="0" presId="urn:microsoft.com/office/officeart/2008/layout/PictureStrips"/>
    <dgm:cxn modelId="{261106DD-1F34-4157-81B2-AB267FEE65D8}" type="presParOf" srcId="{7B9A18DD-0B79-4BA2-8B98-DD4830F07926}" destId="{B367F019-F630-4E2E-92EC-9DF458C5AF9D}" srcOrd="0" destOrd="0" presId="urn:microsoft.com/office/officeart/2008/layout/PictureStrips"/>
    <dgm:cxn modelId="{54ED3D23-ED11-4B59-A8E5-39E4838C0C8F}" type="presParOf" srcId="{7B9A18DD-0B79-4BA2-8B98-DD4830F07926}" destId="{333CCF45-F579-4C6D-B186-6FA1AEBADF54}" srcOrd="1" destOrd="0" presId="urn:microsoft.com/office/officeart/2008/layout/PictureStrips"/>
    <dgm:cxn modelId="{CB36938A-8763-49FB-B2B1-9C2245A1375A}" type="presParOf" srcId="{2BA25295-1AAE-40BA-8453-E7EFE685DC70}" destId="{18CC2A10-FA6D-4483-B135-EB1EAD0E5615}" srcOrd="11" destOrd="0" presId="urn:microsoft.com/office/officeart/2008/layout/PictureStrips"/>
    <dgm:cxn modelId="{A55F6E39-9E99-4947-AD8D-D5A3A71BA8D8}" type="presParOf" srcId="{2BA25295-1AAE-40BA-8453-E7EFE685DC70}" destId="{87CF9EF2-1C52-4730-9480-9FB25D94CB88}" srcOrd="12" destOrd="0" presId="urn:microsoft.com/office/officeart/2008/layout/PictureStrips"/>
    <dgm:cxn modelId="{BD175231-6288-470F-9415-E7E29EC9D531}" type="presParOf" srcId="{87CF9EF2-1C52-4730-9480-9FB25D94CB88}" destId="{799F241C-8FD6-4790-8757-927F97D31D35}" srcOrd="0" destOrd="0" presId="urn:microsoft.com/office/officeart/2008/layout/PictureStrips"/>
    <dgm:cxn modelId="{7575E133-8345-4682-B4A3-D11D7CF65D68}" type="presParOf" srcId="{87CF9EF2-1C52-4730-9480-9FB25D94CB88}" destId="{CF9D9D3C-48E4-4FE6-AF80-AB6800856C87}"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CB174-0E15-4972-981B-E76828CCB6D8}">
      <dsp:nvSpPr>
        <dsp:cNvPr id="0" name=""/>
        <dsp:cNvSpPr/>
      </dsp:nvSpPr>
      <dsp:spPr>
        <a:xfrm>
          <a:off x="1025" y="565199"/>
          <a:ext cx="1358800" cy="1358800"/>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Quality</a:t>
          </a:r>
        </a:p>
        <a:p>
          <a:pPr lvl="0" algn="ctr" defTabSz="666750">
            <a:lnSpc>
              <a:spcPct val="90000"/>
            </a:lnSpc>
            <a:spcBef>
              <a:spcPct val="0"/>
            </a:spcBef>
            <a:spcAft>
              <a:spcPct val="35000"/>
            </a:spcAft>
          </a:pPr>
          <a:r>
            <a:rPr lang="en-US" sz="1500" kern="1200" dirty="0" smtClean="0"/>
            <a:t>(70%)</a:t>
          </a:r>
          <a:endParaRPr lang="en-US" sz="1500" kern="1200" dirty="0"/>
        </a:p>
      </dsp:txBody>
      <dsp:txXfrm>
        <a:off x="200017" y="764191"/>
        <a:ext cx="960816" cy="960816"/>
      </dsp:txXfrm>
    </dsp:sp>
    <dsp:sp modelId="{FED25A25-01BE-42CF-AF0F-165882AFA1B1}">
      <dsp:nvSpPr>
        <dsp:cNvPr id="0" name=""/>
        <dsp:cNvSpPr/>
      </dsp:nvSpPr>
      <dsp:spPr>
        <a:xfrm>
          <a:off x="1470160" y="850547"/>
          <a:ext cx="788104" cy="788104"/>
        </a:xfrm>
        <a:prstGeom prst="mathPlus">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1574623" y="1151918"/>
        <a:ext cx="579178" cy="185362"/>
      </dsp:txXfrm>
    </dsp:sp>
    <dsp:sp modelId="{8669037C-39B6-4BC5-B920-5521173D3BB7}">
      <dsp:nvSpPr>
        <dsp:cNvPr id="0" name=""/>
        <dsp:cNvSpPr/>
      </dsp:nvSpPr>
      <dsp:spPr>
        <a:xfrm>
          <a:off x="2368599" y="565199"/>
          <a:ext cx="1358800" cy="1358800"/>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Patient Satisfaction</a:t>
          </a:r>
        </a:p>
        <a:p>
          <a:pPr lvl="0" algn="ctr" defTabSz="666750">
            <a:lnSpc>
              <a:spcPct val="90000"/>
            </a:lnSpc>
            <a:spcBef>
              <a:spcPct val="0"/>
            </a:spcBef>
            <a:spcAft>
              <a:spcPct val="35000"/>
            </a:spcAft>
          </a:pPr>
          <a:r>
            <a:rPr lang="en-US" sz="1500" kern="1200" dirty="0" smtClean="0"/>
            <a:t>(30%)</a:t>
          </a:r>
          <a:endParaRPr lang="en-US" sz="1500" kern="1200" dirty="0"/>
        </a:p>
      </dsp:txBody>
      <dsp:txXfrm>
        <a:off x="2567591" y="764191"/>
        <a:ext cx="960816" cy="960816"/>
      </dsp:txXfrm>
    </dsp:sp>
    <dsp:sp modelId="{775415C2-54F5-4EF9-BFA4-4EE37887BA68}">
      <dsp:nvSpPr>
        <dsp:cNvPr id="0" name=""/>
        <dsp:cNvSpPr/>
      </dsp:nvSpPr>
      <dsp:spPr>
        <a:xfrm>
          <a:off x="3837735" y="850547"/>
          <a:ext cx="788104" cy="788104"/>
        </a:xfrm>
        <a:prstGeom prst="mathEqual">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3942198" y="1012896"/>
        <a:ext cx="579178" cy="463406"/>
      </dsp:txXfrm>
    </dsp:sp>
    <dsp:sp modelId="{E11BA5F7-4EB1-475C-A342-E58273717CCE}">
      <dsp:nvSpPr>
        <dsp:cNvPr id="0" name=""/>
        <dsp:cNvSpPr/>
      </dsp:nvSpPr>
      <dsp:spPr>
        <a:xfrm>
          <a:off x="4736174" y="565199"/>
          <a:ext cx="1358800" cy="1358800"/>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TPS</a:t>
          </a:r>
          <a:endParaRPr lang="en-US" sz="1500" kern="1200" dirty="0"/>
        </a:p>
      </dsp:txBody>
      <dsp:txXfrm>
        <a:off x="4935166" y="764191"/>
        <a:ext cx="960816" cy="960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1044C-C1D1-4E13-9356-6DA76CBE0E32}">
      <dsp:nvSpPr>
        <dsp:cNvPr id="0" name=""/>
        <dsp:cNvSpPr/>
      </dsp:nvSpPr>
      <dsp:spPr>
        <a:xfrm>
          <a:off x="636543" y="759730"/>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99.9% Microbes Removal </a:t>
          </a:r>
          <a:endParaRPr lang="en-US" sz="1200" kern="1200" dirty="0"/>
        </a:p>
      </dsp:txBody>
      <dsp:txXfrm>
        <a:off x="636543" y="759730"/>
        <a:ext cx="1364627" cy="426446"/>
      </dsp:txXfrm>
    </dsp:sp>
    <dsp:sp modelId="{1C6AC6BE-58B0-4DE0-A757-6C1A19296EFA}">
      <dsp:nvSpPr>
        <dsp:cNvPr id="0" name=""/>
        <dsp:cNvSpPr/>
      </dsp:nvSpPr>
      <dsp:spPr>
        <a:xfrm>
          <a:off x="579684" y="698132"/>
          <a:ext cx="298512" cy="447768"/>
        </a:xfrm>
        <a:prstGeom prst="rect">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586B5776-A0DB-4DCA-87F9-AA41DB22755F}">
      <dsp:nvSpPr>
        <dsp:cNvPr id="0" name=""/>
        <dsp:cNvSpPr/>
      </dsp:nvSpPr>
      <dsp:spPr>
        <a:xfrm>
          <a:off x="636543" y="1296578"/>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Streak-Free Cleaning</a:t>
          </a:r>
          <a:endParaRPr lang="en-US" sz="1200" kern="1200" dirty="0"/>
        </a:p>
      </dsp:txBody>
      <dsp:txXfrm>
        <a:off x="636543" y="1296578"/>
        <a:ext cx="1364627" cy="426446"/>
      </dsp:txXfrm>
    </dsp:sp>
    <dsp:sp modelId="{AE2CC6E4-8751-4B35-BA88-3BBB3DE09712}">
      <dsp:nvSpPr>
        <dsp:cNvPr id="0" name=""/>
        <dsp:cNvSpPr/>
      </dsp:nvSpPr>
      <dsp:spPr>
        <a:xfrm>
          <a:off x="579684" y="1234980"/>
          <a:ext cx="298512" cy="447768"/>
        </a:xfrm>
        <a:prstGeom prst="rect">
          <a:avLst/>
        </a:prstGeom>
        <a:solidFill>
          <a:schemeClr val="accent1">
            <a:tint val="50000"/>
            <a:hueOff val="-3769"/>
            <a:satOff val="-176"/>
            <a:lumOff val="2542"/>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02741A82-0C6C-421F-B6D4-D90266BF2310}">
      <dsp:nvSpPr>
        <dsp:cNvPr id="0" name=""/>
        <dsp:cNvSpPr/>
      </dsp:nvSpPr>
      <dsp:spPr>
        <a:xfrm>
          <a:off x="636543" y="1833427"/>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50% More Coverage</a:t>
          </a:r>
          <a:endParaRPr lang="en-US" sz="1200" kern="1200" dirty="0"/>
        </a:p>
      </dsp:txBody>
      <dsp:txXfrm>
        <a:off x="636543" y="1833427"/>
        <a:ext cx="1364627" cy="426446"/>
      </dsp:txXfrm>
    </dsp:sp>
    <dsp:sp modelId="{4756DBAD-4EB8-4931-B672-EE2A8667CA1B}">
      <dsp:nvSpPr>
        <dsp:cNvPr id="0" name=""/>
        <dsp:cNvSpPr/>
      </dsp:nvSpPr>
      <dsp:spPr>
        <a:xfrm>
          <a:off x="579684" y="1771829"/>
          <a:ext cx="298512" cy="447768"/>
        </a:xfrm>
        <a:prstGeom prst="rect">
          <a:avLst/>
        </a:prstGeom>
        <a:solidFill>
          <a:schemeClr val="accent1">
            <a:tint val="50000"/>
            <a:hueOff val="-7537"/>
            <a:satOff val="-352"/>
            <a:lumOff val="5084"/>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F463CF37-233A-4B10-A1BE-2F74084B2B3F}">
      <dsp:nvSpPr>
        <dsp:cNvPr id="0" name=""/>
        <dsp:cNvSpPr/>
      </dsp:nvSpPr>
      <dsp:spPr>
        <a:xfrm>
          <a:off x="636543" y="2370275"/>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Effective Dirt Removal</a:t>
          </a:r>
          <a:endParaRPr lang="en-US" sz="1200" kern="1200" dirty="0"/>
        </a:p>
      </dsp:txBody>
      <dsp:txXfrm>
        <a:off x="636543" y="2370275"/>
        <a:ext cx="1364627" cy="426446"/>
      </dsp:txXfrm>
    </dsp:sp>
    <dsp:sp modelId="{4B0D4585-8572-4669-A6EE-1CFD42B637C9}">
      <dsp:nvSpPr>
        <dsp:cNvPr id="0" name=""/>
        <dsp:cNvSpPr/>
      </dsp:nvSpPr>
      <dsp:spPr>
        <a:xfrm>
          <a:off x="579684" y="2308677"/>
          <a:ext cx="298512" cy="447768"/>
        </a:xfrm>
        <a:prstGeom prst="rect">
          <a:avLst/>
        </a:prstGeom>
        <a:solidFill>
          <a:schemeClr val="accent1">
            <a:tint val="50000"/>
            <a:hueOff val="-11306"/>
            <a:satOff val="-528"/>
            <a:lumOff val="7625"/>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33D547C4-83F1-4DBB-A054-9F97F3020B5F}">
      <dsp:nvSpPr>
        <dsp:cNvPr id="0" name=""/>
        <dsp:cNvSpPr/>
      </dsp:nvSpPr>
      <dsp:spPr>
        <a:xfrm>
          <a:off x="636543" y="2907123"/>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Bleach Safe</a:t>
          </a:r>
          <a:endParaRPr lang="en-US" sz="1200" kern="1200" dirty="0"/>
        </a:p>
      </dsp:txBody>
      <dsp:txXfrm>
        <a:off x="636543" y="2907123"/>
        <a:ext cx="1364627" cy="426446"/>
      </dsp:txXfrm>
    </dsp:sp>
    <dsp:sp modelId="{6B5BDC5D-ADED-48C9-9EB1-FADE1C8D4E3F}">
      <dsp:nvSpPr>
        <dsp:cNvPr id="0" name=""/>
        <dsp:cNvSpPr/>
      </dsp:nvSpPr>
      <dsp:spPr>
        <a:xfrm>
          <a:off x="579684" y="2845525"/>
          <a:ext cx="298512" cy="447768"/>
        </a:xfrm>
        <a:prstGeom prst="rect">
          <a:avLst/>
        </a:prstGeom>
        <a:solidFill>
          <a:schemeClr val="accent1">
            <a:tint val="50000"/>
            <a:hueOff val="-15074"/>
            <a:satOff val="-704"/>
            <a:lumOff val="10167"/>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B367F019-F630-4E2E-92EC-9DF458C5AF9D}">
      <dsp:nvSpPr>
        <dsp:cNvPr id="0" name=""/>
        <dsp:cNvSpPr/>
      </dsp:nvSpPr>
      <dsp:spPr>
        <a:xfrm>
          <a:off x="636543" y="3443971"/>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Sanitizer Safe (Cloth)</a:t>
          </a:r>
          <a:endParaRPr lang="en-US" sz="1200" kern="1200" dirty="0"/>
        </a:p>
      </dsp:txBody>
      <dsp:txXfrm>
        <a:off x="636543" y="3443971"/>
        <a:ext cx="1364627" cy="426446"/>
      </dsp:txXfrm>
    </dsp:sp>
    <dsp:sp modelId="{333CCF45-F579-4C6D-B186-6FA1AEBADF54}">
      <dsp:nvSpPr>
        <dsp:cNvPr id="0" name=""/>
        <dsp:cNvSpPr/>
      </dsp:nvSpPr>
      <dsp:spPr>
        <a:xfrm>
          <a:off x="579684" y="3382374"/>
          <a:ext cx="298512" cy="447768"/>
        </a:xfrm>
        <a:prstGeom prst="rect">
          <a:avLst/>
        </a:prstGeom>
        <a:solidFill>
          <a:schemeClr val="accent1">
            <a:tint val="50000"/>
            <a:hueOff val="-18843"/>
            <a:satOff val="-880"/>
            <a:lumOff val="12709"/>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99F241C-8FD6-4790-8757-927F97D31D35}">
      <dsp:nvSpPr>
        <dsp:cNvPr id="0" name=""/>
        <dsp:cNvSpPr/>
      </dsp:nvSpPr>
      <dsp:spPr>
        <a:xfrm>
          <a:off x="636543" y="3980820"/>
          <a:ext cx="1364627" cy="42644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8846"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Wet or Dry Cleaning</a:t>
          </a:r>
          <a:endParaRPr lang="en-US" sz="1200" kern="1200" dirty="0"/>
        </a:p>
      </dsp:txBody>
      <dsp:txXfrm>
        <a:off x="636543" y="3980820"/>
        <a:ext cx="1364627" cy="426446"/>
      </dsp:txXfrm>
    </dsp:sp>
    <dsp:sp modelId="{CF9D9D3C-48E4-4FE6-AF80-AB6800856C87}">
      <dsp:nvSpPr>
        <dsp:cNvPr id="0" name=""/>
        <dsp:cNvSpPr/>
      </dsp:nvSpPr>
      <dsp:spPr>
        <a:xfrm>
          <a:off x="579684" y="3919222"/>
          <a:ext cx="298512" cy="447768"/>
        </a:xfrm>
        <a:prstGeom prst="rect">
          <a:avLst/>
        </a:prstGeom>
        <a:solidFill>
          <a:schemeClr val="accent1">
            <a:tint val="50000"/>
            <a:hueOff val="-22612"/>
            <a:satOff val="-1056"/>
            <a:lumOff val="15251"/>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95738" y="0"/>
            <a:ext cx="3055937" cy="468313"/>
          </a:xfrm>
          <a:prstGeom prst="rect">
            <a:avLst/>
          </a:prstGeom>
        </p:spPr>
        <p:txBody>
          <a:bodyPr vert="horz" lIns="91440" tIns="45720" rIns="91440" bIns="45720" rtlCol="0"/>
          <a:lstStyle>
            <a:lvl1pPr algn="r">
              <a:defRPr sz="1200"/>
            </a:lvl1pPr>
          </a:lstStyle>
          <a:p>
            <a:fld id="{7B15EC56-8092-4A79-A02C-17B5BDC072C6}" type="datetimeFigureOut">
              <a:rPr lang="en-US" smtClean="0"/>
              <a:t>2/3/2016</a:t>
            </a:fld>
            <a:endParaRPr lang="en-US"/>
          </a:p>
        </p:txBody>
      </p:sp>
      <p:sp>
        <p:nvSpPr>
          <p:cNvPr id="4" name="Slide Image Placeholder 3"/>
          <p:cNvSpPr>
            <a:spLocks noGrp="1" noRot="1" noChangeAspect="1"/>
          </p:cNvSpPr>
          <p:nvPr>
            <p:ph type="sldImg" idx="2"/>
          </p:nvPr>
        </p:nvSpPr>
        <p:spPr>
          <a:xfrm>
            <a:off x="1189038" y="701675"/>
            <a:ext cx="4676775" cy="3508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4850" y="4445000"/>
            <a:ext cx="5643563" cy="42100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86825"/>
            <a:ext cx="3055938" cy="4683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95738" y="8886825"/>
            <a:ext cx="3055937" cy="468313"/>
          </a:xfrm>
          <a:prstGeom prst="rect">
            <a:avLst/>
          </a:prstGeom>
        </p:spPr>
        <p:txBody>
          <a:bodyPr vert="horz" lIns="91440" tIns="45720" rIns="91440" bIns="45720" rtlCol="0" anchor="b"/>
          <a:lstStyle>
            <a:lvl1pPr algn="r">
              <a:defRPr sz="1200"/>
            </a:lvl1pPr>
          </a:lstStyle>
          <a:p>
            <a:fld id="{C95809A2-51F3-4BF0-B8E1-A7FD1F910E8E}" type="slidenum">
              <a:rPr lang="en-US" smtClean="0"/>
              <a:t>‹#›</a:t>
            </a:fld>
            <a:endParaRPr lang="en-US"/>
          </a:p>
        </p:txBody>
      </p:sp>
    </p:spTree>
    <p:extLst>
      <p:ext uri="{BB962C8B-B14F-4D97-AF65-F5344CB8AC3E}">
        <p14:creationId xmlns:p14="http://schemas.microsoft.com/office/powerpoint/2010/main" val="197420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2</a:t>
            </a:fld>
            <a:endParaRPr lang="en-US" dirty="0"/>
          </a:p>
        </p:txBody>
      </p:sp>
    </p:spTree>
    <p:extLst>
      <p:ext uri="{BB962C8B-B14F-4D97-AF65-F5344CB8AC3E}">
        <p14:creationId xmlns:p14="http://schemas.microsoft.com/office/powerpoint/2010/main" val="146343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A1BEC-C427-4B73-8F47-B8F5BCCE6136}" type="slidenum">
              <a:rPr lang="en-US" smtClean="0"/>
              <a:t>4</a:t>
            </a:fld>
            <a:endParaRPr lang="en-US" dirty="0"/>
          </a:p>
        </p:txBody>
      </p:sp>
    </p:spTree>
    <p:extLst>
      <p:ext uri="{BB962C8B-B14F-4D97-AF65-F5344CB8AC3E}">
        <p14:creationId xmlns:p14="http://schemas.microsoft.com/office/powerpoint/2010/main" val="12801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7">
              <a:defRPr/>
            </a:pPr>
            <a:r>
              <a:rPr lang="en-US" b="1" dirty="0"/>
              <a:t>North American Industry Classification System</a:t>
            </a:r>
          </a:p>
          <a:p>
            <a:pPr defTabSz="914267">
              <a:defRPr/>
            </a:pPr>
            <a:r>
              <a:rPr lang="en-US" b="1" dirty="0"/>
              <a:t>Industry Statistics Portal</a:t>
            </a:r>
            <a:endParaRPr lang="en-US" dirty="0" smtClean="0"/>
          </a:p>
          <a:p>
            <a:pPr defTabSz="914267">
              <a:defRPr/>
            </a:pPr>
            <a:endParaRPr lang="en-US" dirty="0" smtClean="0"/>
          </a:p>
          <a:p>
            <a:pPr defTabSz="914267">
              <a:defRPr/>
            </a:pPr>
            <a:endParaRPr lang="en-US" dirty="0"/>
          </a:p>
          <a:p>
            <a:endParaRPr lang="en-US" dirty="0"/>
          </a:p>
        </p:txBody>
      </p:sp>
      <p:sp>
        <p:nvSpPr>
          <p:cNvPr id="4" name="Slide Number Placeholder 3"/>
          <p:cNvSpPr>
            <a:spLocks noGrp="1"/>
          </p:cNvSpPr>
          <p:nvPr>
            <p:ph type="sldNum" sz="quarter" idx="10"/>
          </p:nvPr>
        </p:nvSpPr>
        <p:spPr/>
        <p:txBody>
          <a:bodyPr/>
          <a:lstStyle/>
          <a:p>
            <a:fld id="{A95008F5-5CFA-4E49-B3F9-6D8DC0EB22E7}" type="slidenum">
              <a:rPr lang="en-US" smtClean="0"/>
              <a:t>5</a:t>
            </a:fld>
            <a:endParaRPr lang="en-US" dirty="0"/>
          </a:p>
        </p:txBody>
      </p:sp>
    </p:spTree>
    <p:extLst>
      <p:ext uri="{BB962C8B-B14F-4D97-AF65-F5344CB8AC3E}">
        <p14:creationId xmlns:p14="http://schemas.microsoft.com/office/powerpoint/2010/main" val="675140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 baseline study of early ACO’s, ACO patients had 5.8% lower total cost of care than non- ACO patients. Source- “The Commonwealth Fund” Jan 2014</a:t>
            </a:r>
            <a:endParaRPr lang="en-US" dirty="0"/>
          </a:p>
        </p:txBody>
      </p:sp>
      <p:sp>
        <p:nvSpPr>
          <p:cNvPr id="4" name="Slide Number Placeholder 3"/>
          <p:cNvSpPr>
            <a:spLocks noGrp="1"/>
          </p:cNvSpPr>
          <p:nvPr>
            <p:ph type="sldNum" sz="quarter" idx="10"/>
          </p:nvPr>
        </p:nvSpPr>
        <p:spPr/>
        <p:txBody>
          <a:bodyPr/>
          <a:lstStyle/>
          <a:p>
            <a:fld id="{59EA1BEC-C427-4B73-8F47-B8F5BCCE6136}" type="slidenum">
              <a:rPr lang="en-US" smtClean="0"/>
              <a:t>6</a:t>
            </a:fld>
            <a:endParaRPr lang="en-US" dirty="0"/>
          </a:p>
        </p:txBody>
      </p:sp>
    </p:spTree>
    <p:extLst>
      <p:ext uri="{BB962C8B-B14F-4D97-AF65-F5344CB8AC3E}">
        <p14:creationId xmlns:p14="http://schemas.microsoft.com/office/powerpoint/2010/main" val="187805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7</a:t>
            </a:fld>
            <a:endParaRPr lang="en-US" dirty="0"/>
          </a:p>
        </p:txBody>
      </p:sp>
    </p:spTree>
    <p:extLst>
      <p:ext uri="{BB962C8B-B14F-4D97-AF65-F5344CB8AC3E}">
        <p14:creationId xmlns:p14="http://schemas.microsoft.com/office/powerpoint/2010/main" val="181851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8</a:t>
            </a:fld>
            <a:endParaRPr lang="en-US" dirty="0"/>
          </a:p>
        </p:txBody>
      </p:sp>
    </p:spTree>
    <p:extLst>
      <p:ext uri="{BB962C8B-B14F-4D97-AF65-F5344CB8AC3E}">
        <p14:creationId xmlns:p14="http://schemas.microsoft.com/office/powerpoint/2010/main" val="1349067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EVS Directors and Managers often have bonuses tied to HCAHP scores</a:t>
            </a:r>
          </a:p>
        </p:txBody>
      </p:sp>
      <p:sp>
        <p:nvSpPr>
          <p:cNvPr id="4" name="Slide Number Placeholder 3"/>
          <p:cNvSpPr>
            <a:spLocks noGrp="1"/>
          </p:cNvSpPr>
          <p:nvPr>
            <p:ph type="sldNum" sz="quarter" idx="10"/>
          </p:nvPr>
        </p:nvSpPr>
        <p:spPr/>
        <p:txBody>
          <a:bodyPr/>
          <a:lstStyle/>
          <a:p>
            <a:fld id="{59EA1BEC-C427-4B73-8F47-B8F5BCCE6136}" type="slidenum">
              <a:rPr lang="en-US" smtClean="0"/>
              <a:t>10</a:t>
            </a:fld>
            <a:endParaRPr lang="en-US" dirty="0"/>
          </a:p>
        </p:txBody>
      </p:sp>
    </p:spTree>
    <p:extLst>
      <p:ext uri="{BB962C8B-B14F-4D97-AF65-F5344CB8AC3E}">
        <p14:creationId xmlns:p14="http://schemas.microsoft.com/office/powerpoint/2010/main" val="139701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Hospitals are updating their image, providing concierge services, and serving gourmet meals all in efforts to increase the patient experience.  New facilities are being designed to create a healing environment to speed up recovery time.</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DDCC0A67-5812-425E-B91F-CCB6089FBA9B}" type="slidenum">
              <a:rPr lang="en-US" altLang="en-US" smtClean="0">
                <a:solidFill>
                  <a:srgbClr val="5F5F5F"/>
                </a:solidFill>
                <a:latin typeface="Arial" pitchFamily="34" charset="0"/>
                <a:cs typeface="Arial" pitchFamily="34" charset="0"/>
              </a:rPr>
              <a:pPr eaLnBrk="1" hangingPunct="1">
                <a:spcBef>
                  <a:spcPct val="20000"/>
                </a:spcBef>
                <a:buFontTx/>
                <a:buNone/>
              </a:pPr>
              <a:t>12</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14</a:t>
            </a:fld>
            <a:endParaRPr lang="en-US" dirty="0"/>
          </a:p>
        </p:txBody>
      </p:sp>
    </p:spTree>
    <p:extLst>
      <p:ext uri="{BB962C8B-B14F-4D97-AF65-F5344CB8AC3E}">
        <p14:creationId xmlns:p14="http://schemas.microsoft.com/office/powerpoint/2010/main" val="225404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Joint commission standards are old and based off using string mops.</a:t>
            </a:r>
            <a:r>
              <a:rPr lang="en-US" baseline="0" dirty="0" smtClean="0"/>
              <a:t> They have not come out with new standards. Joint Commission  normally has a “Hot Button” they are looking at when visiting a facility. That hot button may be “air filters” or “MSDS sheets”. If you find out what Hot button  Joint Commission is after do your hospitals a favor and let them know so they will be prepared. Joint commission tends to visit hospitals by region.</a:t>
            </a:r>
            <a:endParaRPr lang="en-US" dirty="0"/>
          </a:p>
        </p:txBody>
      </p:sp>
      <p:sp>
        <p:nvSpPr>
          <p:cNvPr id="4" name="Slide Number Placeholder 3"/>
          <p:cNvSpPr>
            <a:spLocks noGrp="1"/>
          </p:cNvSpPr>
          <p:nvPr>
            <p:ph type="sldNum" sz="quarter" idx="10"/>
          </p:nvPr>
        </p:nvSpPr>
        <p:spPr/>
        <p:txBody>
          <a:bodyPr/>
          <a:lstStyle/>
          <a:p>
            <a:fld id="{42D8AEF4-9EB1-40DA-9727-7043FE1DB7F2}" type="slidenum">
              <a:rPr lang="en-US" smtClean="0"/>
              <a:t>15</a:t>
            </a:fld>
            <a:endParaRPr lang="en-US" dirty="0"/>
          </a:p>
        </p:txBody>
      </p:sp>
    </p:spTree>
    <p:extLst>
      <p:ext uri="{BB962C8B-B14F-4D97-AF65-F5344CB8AC3E}">
        <p14:creationId xmlns:p14="http://schemas.microsoft.com/office/powerpoint/2010/main" val="267960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16</a:t>
            </a:fld>
            <a:endParaRPr lang="en-US" dirty="0"/>
          </a:p>
        </p:txBody>
      </p:sp>
    </p:spTree>
    <p:extLst>
      <p:ext uri="{BB962C8B-B14F-4D97-AF65-F5344CB8AC3E}">
        <p14:creationId xmlns:p14="http://schemas.microsoft.com/office/powerpoint/2010/main" val="2273394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17</a:t>
            </a:fld>
            <a:endParaRPr lang="en-US" dirty="0"/>
          </a:p>
        </p:txBody>
      </p:sp>
    </p:spTree>
    <p:extLst>
      <p:ext uri="{BB962C8B-B14F-4D97-AF65-F5344CB8AC3E}">
        <p14:creationId xmlns:p14="http://schemas.microsoft.com/office/powerpoint/2010/main" val="295481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EA1BEC-C427-4B73-8F47-B8F5BCCE6136}" type="slidenum">
              <a:rPr lang="en-US" smtClean="0"/>
              <a:t>18</a:t>
            </a:fld>
            <a:endParaRPr lang="en-US" dirty="0"/>
          </a:p>
        </p:txBody>
      </p:sp>
    </p:spTree>
    <p:extLst>
      <p:ext uri="{BB962C8B-B14F-4D97-AF65-F5344CB8AC3E}">
        <p14:creationId xmlns:p14="http://schemas.microsoft.com/office/powerpoint/2010/main" val="2475967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We have seen an increase in decorative refuse cans. This is stemming from facility remodels and upgrades to enhance the patient experience. </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FC024D85-F289-45E5-8DE0-0BD7C5ADBB87}" type="slidenum">
              <a:rPr lang="en-US" altLang="en-US" smtClean="0">
                <a:solidFill>
                  <a:srgbClr val="5F5F5F"/>
                </a:solidFill>
                <a:latin typeface="Arial" pitchFamily="34" charset="0"/>
                <a:cs typeface="Arial" pitchFamily="34" charset="0"/>
              </a:rPr>
              <a:pPr eaLnBrk="1" hangingPunct="1">
                <a:spcBef>
                  <a:spcPct val="20000"/>
                </a:spcBef>
                <a:buFontTx/>
                <a:buNone/>
              </a:pPr>
              <a:t>20</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In response to the need for increased aesthetics RCP will be introducing a new line of step on containers that will launch in  Q1 of next year (Feb 15</a:t>
            </a:r>
            <a:r>
              <a:rPr lang="en-US" altLang="en-US" baseline="30000" smtClean="0"/>
              <a:t>th</a:t>
            </a:r>
            <a:r>
              <a:rPr lang="en-US" altLang="en-US" smtClean="0"/>
              <a:t> expected launch date)</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67F01E45-D2C0-4116-ABC8-8466803B663A}" type="slidenum">
              <a:rPr lang="en-US" altLang="en-US" smtClean="0">
                <a:solidFill>
                  <a:srgbClr val="5F5F5F"/>
                </a:solidFill>
                <a:latin typeface="Arial" pitchFamily="34" charset="0"/>
                <a:cs typeface="Arial" pitchFamily="34" charset="0"/>
              </a:rPr>
              <a:pPr eaLnBrk="1" hangingPunct="1">
                <a:spcBef>
                  <a:spcPct val="20000"/>
                </a:spcBef>
                <a:buFontTx/>
                <a:buNone/>
              </a:pPr>
              <a:t>21</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To help reduce noise levels the Quiet dolly is a easy change a hospital can make. </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C84DA9F3-42C9-4EFD-A675-8A2B9171F925}" type="slidenum">
              <a:rPr lang="en-US" altLang="en-US" smtClean="0">
                <a:solidFill>
                  <a:srgbClr val="5F5F5F"/>
                </a:solidFill>
                <a:latin typeface="Arial" pitchFamily="34" charset="0"/>
                <a:cs typeface="Arial" pitchFamily="34" charset="0"/>
              </a:rPr>
              <a:pPr eaLnBrk="1" hangingPunct="1">
                <a:spcBef>
                  <a:spcPct val="20000"/>
                </a:spcBef>
                <a:buFontTx/>
                <a:buNone/>
              </a:pPr>
              <a:t>22</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 The now available lid for the x cart is great for healthcare where waste and linen need to be kept covered.</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3B9C9317-FF76-48CB-9452-A056D4140172}" type="slidenum">
              <a:rPr lang="en-US" altLang="en-US" smtClean="0">
                <a:solidFill>
                  <a:srgbClr val="5F5F5F"/>
                </a:solidFill>
                <a:latin typeface="Arial" pitchFamily="34" charset="0"/>
                <a:cs typeface="Arial" pitchFamily="34" charset="0"/>
              </a:rPr>
              <a:pPr eaLnBrk="1" hangingPunct="1">
                <a:spcBef>
                  <a:spcPct val="20000"/>
                </a:spcBef>
                <a:buFontTx/>
                <a:buNone/>
              </a:pPr>
              <a:t>24</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Disposable microfiber gives you a 99.9% microbe removal  (even with C.diff)with water alone. This product is great to use in an isolation room.  Another great thing is that the end chooser can pair this product with any chemical which gives them flexibility on what chemical they use.  This product can be used with quat, bleach, and hydrogen peroxide based cleaners. </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20000"/>
              </a:spcBef>
              <a:buFontTx/>
              <a:buNone/>
            </a:pPr>
            <a:fld id="{B6586239-C9F1-41AA-B399-16B906072DCD}" type="slidenum">
              <a:rPr lang="en-US" altLang="en-US" smtClean="0">
                <a:solidFill>
                  <a:srgbClr val="5F5F5F"/>
                </a:solidFill>
                <a:latin typeface="Arial" pitchFamily="34" charset="0"/>
                <a:cs typeface="Arial" pitchFamily="34" charset="0"/>
              </a:rPr>
              <a:pPr eaLnBrk="1" hangingPunct="1">
                <a:spcBef>
                  <a:spcPct val="20000"/>
                </a:spcBef>
                <a:buFontTx/>
                <a:buNone/>
              </a:pPr>
              <a:t>27</a:t>
            </a:fld>
            <a:endParaRPr lang="en-US" altLang="en-US" smtClean="0">
              <a:solidFill>
                <a:srgbClr val="5F5F5F"/>
              </a:solidFill>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4068" y="0"/>
            <a:ext cx="7850155" cy="6858000"/>
          </a:xfrm>
          <a:prstGeom prst="rect">
            <a:avLst/>
          </a:prstGeom>
          <a:noFill/>
          <a:ln>
            <a:noFill/>
          </a:ln>
          <a:effectLst>
            <a:innerShdw blurRad="63500" dist="50800">
              <a:prstClr val="black">
                <a:alpha val="50000"/>
              </a:prstClr>
            </a:innerShdw>
          </a:effectLst>
        </p:spPr>
      </p:pic>
      <p:pic>
        <p:nvPicPr>
          <p:cNvPr id="39" name="Picture 26"/>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386860" y="510919"/>
            <a:ext cx="2749836" cy="50888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2" hasCustomPrompt="1"/>
          </p:nvPr>
        </p:nvSpPr>
        <p:spPr>
          <a:xfrm>
            <a:off x="4800600" y="6105103"/>
            <a:ext cx="2483686" cy="291327"/>
          </a:xfrm>
        </p:spPr>
        <p:txBody>
          <a:bodyPr anchor="b" anchorCtr="0">
            <a:noAutofit/>
          </a:bodyPr>
          <a:lstStyle>
            <a:lvl1pPr algn="r">
              <a:buNone/>
              <a:defRPr sz="1200">
                <a:solidFill>
                  <a:schemeClr val="bg1"/>
                </a:solidFill>
                <a:latin typeface="+mn-lt"/>
              </a:defRPr>
            </a:lvl1pPr>
          </a:lstStyle>
          <a:p>
            <a:pPr lvl="0"/>
            <a:r>
              <a:rPr lang="en-US" dirty="0" smtClean="0"/>
              <a:t>Date</a:t>
            </a:r>
            <a:endParaRPr lang="en-US" dirty="0"/>
          </a:p>
        </p:txBody>
      </p:sp>
      <p:sp>
        <p:nvSpPr>
          <p:cNvPr id="12" name="Content Placeholder 11"/>
          <p:cNvSpPr>
            <a:spLocks noGrp="1"/>
          </p:cNvSpPr>
          <p:nvPr>
            <p:ph sz="quarter" idx="13" hasCustomPrompt="1"/>
          </p:nvPr>
        </p:nvSpPr>
        <p:spPr>
          <a:xfrm>
            <a:off x="561536" y="6105103"/>
            <a:ext cx="3840480" cy="291327"/>
          </a:xfrm>
        </p:spPr>
        <p:txBody>
          <a:bodyPr anchor="b"/>
          <a:lstStyle>
            <a:lvl1pPr algn="l">
              <a:buNone/>
              <a:defRPr sz="1200">
                <a:solidFill>
                  <a:schemeClr val="bg1"/>
                </a:solidFill>
                <a:latin typeface="+mn-lt"/>
              </a:defRPr>
            </a:lvl1pPr>
            <a:lvl2pPr>
              <a:buNone/>
              <a:defRPr sz="1200">
                <a:solidFill>
                  <a:srgbClr val="1F497D"/>
                </a:solidFill>
              </a:defRPr>
            </a:lvl2pPr>
            <a:lvl3pPr>
              <a:buNone/>
              <a:defRPr sz="1200">
                <a:solidFill>
                  <a:srgbClr val="1F497D"/>
                </a:solidFill>
              </a:defRPr>
            </a:lvl3pPr>
            <a:lvl4pPr>
              <a:buNone/>
              <a:defRPr sz="1200">
                <a:solidFill>
                  <a:srgbClr val="1F497D"/>
                </a:solidFill>
              </a:defRPr>
            </a:lvl4pPr>
            <a:lvl5pPr>
              <a:buNone/>
              <a:defRPr sz="1200">
                <a:solidFill>
                  <a:srgbClr val="1F497D"/>
                </a:solidFill>
              </a:defRPr>
            </a:lvl5pPr>
          </a:lstStyle>
          <a:p>
            <a:pPr lvl="0"/>
            <a:r>
              <a:rPr lang="en-US" dirty="0" smtClean="0"/>
              <a:t>Click to insert presenter name</a:t>
            </a:r>
            <a:endParaRPr lang="en-US" dirty="0"/>
          </a:p>
        </p:txBody>
      </p:sp>
      <p:sp>
        <p:nvSpPr>
          <p:cNvPr id="6" name="Title 5"/>
          <p:cNvSpPr>
            <a:spLocks noGrp="1"/>
          </p:cNvSpPr>
          <p:nvPr>
            <p:ph type="title"/>
          </p:nvPr>
        </p:nvSpPr>
        <p:spPr>
          <a:xfrm>
            <a:off x="561536" y="1676400"/>
            <a:ext cx="6753664" cy="2229475"/>
          </a:xfrm>
        </p:spPr>
        <p:txBody>
          <a:bodyPr anchor="b"/>
          <a:lstStyle>
            <a:lvl1pPr>
              <a:lnSpc>
                <a:spcPts val="4500"/>
              </a:lnSpc>
              <a:defRPr sz="4000" b="1" i="0">
                <a:solidFill>
                  <a:schemeClr val="bg1"/>
                </a:solidFill>
                <a:latin typeface="Calibri" pitchFamily="34" charset="0"/>
                <a:cs typeface="Calibri" pitchFamily="34" charset="0"/>
              </a:defRPr>
            </a:lvl1pPr>
          </a:lstStyle>
          <a:p>
            <a:r>
              <a:rPr lang="en-US" smtClean="0"/>
              <a:t>Click to edit Master title style</a:t>
            </a:r>
            <a:endParaRPr lang="en-US" dirty="0"/>
          </a:p>
        </p:txBody>
      </p:sp>
      <p:sp>
        <p:nvSpPr>
          <p:cNvPr id="11" name="Text Placeholder 10"/>
          <p:cNvSpPr>
            <a:spLocks noGrp="1"/>
          </p:cNvSpPr>
          <p:nvPr>
            <p:ph type="body" sz="quarter" idx="14" hasCustomPrompt="1"/>
          </p:nvPr>
        </p:nvSpPr>
        <p:spPr>
          <a:xfrm>
            <a:off x="561536" y="3974757"/>
            <a:ext cx="6753664" cy="444843"/>
          </a:xfrm>
        </p:spPr>
        <p:txBody>
          <a:bodyPr/>
          <a:lstStyle>
            <a:lvl1pPr marL="0" indent="0">
              <a:buNone/>
              <a:defRPr sz="2000" b="0" i="1">
                <a:solidFill>
                  <a:schemeClr val="bg1"/>
                </a:solidFill>
                <a:latin typeface="+mj-lt"/>
              </a:defRPr>
            </a:lvl1pPr>
          </a:lstStyle>
          <a:p>
            <a:pPr lvl="0"/>
            <a:r>
              <a:rPr lang="en-US" dirty="0" smtClean="0"/>
              <a:t>Click to add subtitle</a:t>
            </a:r>
            <a:endParaRPr lang="en-US" dirty="0"/>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6783985"/>
            <a:ext cx="9144000" cy="93147"/>
          </a:xfrm>
          <a:prstGeom prst="rect">
            <a:avLst/>
          </a:prstGeom>
        </p:spPr>
      </p:pic>
      <p:pic>
        <p:nvPicPr>
          <p:cNvPr id="16" name="Picture 15"/>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8192151" y="6027647"/>
            <a:ext cx="628650" cy="373153"/>
          </a:xfrm>
          <a:prstGeom prst="rect">
            <a:avLst/>
          </a:prstGeom>
        </p:spPr>
      </p:pic>
      <p:pic>
        <p:nvPicPr>
          <p:cNvPr id="18" name="Picture 1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11433" y="563664"/>
            <a:ext cx="795759" cy="5029200"/>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1"/>
            <a:ext cx="8229600" cy="4754564"/>
          </a:xfrm>
        </p:spPr>
        <p:txBody>
          <a:bodyPr anchor="t"/>
          <a:lstStyle>
            <a:lvl1pPr>
              <a:buClr>
                <a:schemeClr val="accent2"/>
              </a:buCl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lvl1pPr>
              <a:defRPr>
                <a:solidFill>
                  <a:schemeClr val="tx1"/>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19201"/>
            <a:ext cx="40386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19201"/>
            <a:ext cx="40386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ide Lef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19201"/>
            <a:ext cx="50292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715000" y="1219201"/>
            <a:ext cx="29718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de Righ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19201"/>
            <a:ext cx="29718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657600" y="1219201"/>
            <a:ext cx="5029200" cy="4906964"/>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65238"/>
            <a:ext cx="4040188" cy="63976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905000"/>
            <a:ext cx="4040188" cy="3951288"/>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7" y="1265238"/>
            <a:ext cx="4041775" cy="63976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905000"/>
            <a:ext cx="4041775" cy="3951288"/>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Placeholder 1"/>
          <p:cNvSpPr>
            <a:spLocks noGrp="1"/>
          </p:cNvSpPr>
          <p:nvPr>
            <p:ph type="title"/>
          </p:nvPr>
        </p:nvSpPr>
        <p:spPr>
          <a:xfrm>
            <a:off x="228601" y="304800"/>
            <a:ext cx="8429624" cy="914400"/>
          </a:xfrm>
          <a:prstGeom prst="rect">
            <a:avLst/>
          </a:prstGeom>
        </p:spPr>
        <p:txBody>
          <a:bodyPr vert="horz" lIns="91440" tIns="45720" rIns="91440" bIns="45720" rtlCol="0" anchor="ctr" anchorCtr="0">
            <a:noAutofit/>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2" name="Rectangle 1"/>
          <p:cNvSpPr/>
          <p:nvPr userDrawn="1"/>
        </p:nvSpPr>
        <p:spPr>
          <a:xfrm>
            <a:off x="228600" y="5867400"/>
            <a:ext cx="8610600" cy="838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32895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no background gradient">
    <p:bg>
      <p:bgPr>
        <a:solidFill>
          <a:schemeClr val="bg1"/>
        </a:solid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Tree>
    <p:extLst>
      <p:ext uri="{BB962C8B-B14F-4D97-AF65-F5344CB8AC3E}">
        <p14:creationId xmlns:p14="http://schemas.microsoft.com/office/powerpoint/2010/main" val="38765100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 no background gradient or logos">
    <p:bg>
      <p:bgPr>
        <a:solidFill>
          <a:schemeClr val="bg1"/>
        </a:solid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2" name="Rectangle 1"/>
          <p:cNvSpPr/>
          <p:nvPr userDrawn="1"/>
        </p:nvSpPr>
        <p:spPr>
          <a:xfrm>
            <a:off x="0" y="5562600"/>
            <a:ext cx="8915400" cy="1117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36282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7332663" y="6094413"/>
            <a:ext cx="1447800" cy="365125"/>
          </a:xfrm>
          <a:prstGeom prst="rect">
            <a:avLst/>
          </a:prstGeom>
        </p:spPr>
        <p:txBody>
          <a:bodyPr/>
          <a:lstStyle>
            <a:lvl1pPr algn="ctr">
              <a:spcBef>
                <a:spcPct val="20000"/>
              </a:spcBef>
              <a:buClr>
                <a:srgbClr val="A03033"/>
              </a:buClr>
              <a:buSzPct val="140000"/>
              <a:buFont typeface="Arial" charset="0"/>
              <a:buNone/>
              <a:defRPr>
                <a:latin typeface="Arial" charset="0"/>
                <a:cs typeface="+mn-cs"/>
              </a:defRPr>
            </a:lvl1pPr>
          </a:lstStyle>
          <a:p>
            <a:pPr>
              <a:defRPr/>
            </a:pPr>
            <a:fld id="{165B04D3-E559-43EA-B154-C92137DEC657}" type="slidenum">
              <a:rPr lang="en-US"/>
              <a:pPr>
                <a:defRPr/>
              </a:pPr>
              <a:t>‹#›</a:t>
            </a:fld>
            <a:endParaRPr lang="en-US" dirty="0"/>
          </a:p>
        </p:txBody>
      </p:sp>
    </p:spTree>
    <p:extLst>
      <p:ext uri="{BB962C8B-B14F-4D97-AF65-F5344CB8AC3E}">
        <p14:creationId xmlns:p14="http://schemas.microsoft.com/office/powerpoint/2010/main" val="2394601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3000">
              <a:srgbClr val="FDFDFF">
                <a:lumMod val="22000"/>
                <a:lumOff val="78000"/>
              </a:srgbClr>
            </a:gs>
            <a:gs pos="46000">
              <a:schemeClr val="bg1"/>
            </a:gs>
            <a:gs pos="0">
              <a:srgbClr val="D4DEF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1" y="304800"/>
            <a:ext cx="8429624" cy="9144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19201"/>
            <a:ext cx="8229600" cy="4754564"/>
          </a:xfrm>
          <a:prstGeom prst="rect">
            <a:avLst/>
          </a:prstGeom>
        </p:spPr>
        <p:txBody>
          <a:bodyPr vert="horz" lIns="91440" tIns="45720" rIns="91440" bIns="45720" rtlCol="0" anchor="t">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6"/>
          <p:cNvSpPr txBox="1">
            <a:spLocks noChangeArrowheads="1"/>
          </p:cNvSpPr>
          <p:nvPr/>
        </p:nvSpPr>
        <p:spPr>
          <a:xfrm>
            <a:off x="8658227" y="6383933"/>
            <a:ext cx="485775" cy="400051"/>
          </a:xfrm>
          <a:prstGeom prst="rect">
            <a:avLst/>
          </a:prstGeom>
        </p:spPr>
        <p:txBody>
          <a:bodyPr anchor="t"/>
          <a:lstStyle>
            <a:defPPr>
              <a:defRPr lang="en-US"/>
            </a:defPPr>
            <a:lvl1pPr algn="r" rtl="0" fontAlgn="base">
              <a:spcBef>
                <a:spcPct val="20000"/>
              </a:spcBef>
              <a:spcAft>
                <a:spcPct val="0"/>
              </a:spcAft>
              <a:buClr>
                <a:srgbClr val="A03033"/>
              </a:buClr>
              <a:buSzPct val="140000"/>
              <a:buFont typeface="Arial" charset="0"/>
              <a:defRPr sz="900" kern="1200">
                <a:solidFill>
                  <a:srgbClr val="5F5F5F"/>
                </a:solidFill>
                <a:latin typeface="Arial" charset="0"/>
                <a:ea typeface="+mn-ea"/>
                <a:cs typeface="+mn-cs"/>
              </a:defRPr>
            </a:lvl1pPr>
            <a:lvl2pPr marL="4572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2pPr>
            <a:lvl3pPr marL="9144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3pPr>
            <a:lvl4pPr marL="13716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4pPr>
            <a:lvl5pPr marL="1828800" algn="ctr" rtl="0" fontAlgn="base">
              <a:spcBef>
                <a:spcPct val="20000"/>
              </a:spcBef>
              <a:spcAft>
                <a:spcPct val="0"/>
              </a:spcAft>
              <a:buClr>
                <a:srgbClr val="A03033"/>
              </a:buClr>
              <a:buSzPct val="140000"/>
              <a:buFont typeface="Arial" charset="0"/>
              <a:defRPr sz="1600" kern="1200">
                <a:solidFill>
                  <a:srgbClr val="5F5F5F"/>
                </a:solidFill>
                <a:latin typeface="Arial" charset="0"/>
                <a:ea typeface="+mn-ea"/>
                <a:cs typeface="+mn-cs"/>
              </a:defRPr>
            </a:lvl5pPr>
            <a:lvl6pPr marL="2286000" algn="l" defTabSz="914400" rtl="0" eaLnBrk="1" latinLnBrk="0" hangingPunct="1">
              <a:defRPr sz="1600" kern="1200">
                <a:solidFill>
                  <a:srgbClr val="5F5F5F"/>
                </a:solidFill>
                <a:latin typeface="Arial" charset="0"/>
                <a:ea typeface="+mn-ea"/>
                <a:cs typeface="+mn-cs"/>
              </a:defRPr>
            </a:lvl6pPr>
            <a:lvl7pPr marL="2743200" algn="l" defTabSz="914400" rtl="0" eaLnBrk="1" latinLnBrk="0" hangingPunct="1">
              <a:defRPr sz="1600" kern="1200">
                <a:solidFill>
                  <a:srgbClr val="5F5F5F"/>
                </a:solidFill>
                <a:latin typeface="Arial" charset="0"/>
                <a:ea typeface="+mn-ea"/>
                <a:cs typeface="+mn-cs"/>
              </a:defRPr>
            </a:lvl7pPr>
            <a:lvl8pPr marL="3200400" algn="l" defTabSz="914400" rtl="0" eaLnBrk="1" latinLnBrk="0" hangingPunct="1">
              <a:defRPr sz="1600" kern="1200">
                <a:solidFill>
                  <a:srgbClr val="5F5F5F"/>
                </a:solidFill>
                <a:latin typeface="Arial" charset="0"/>
                <a:ea typeface="+mn-ea"/>
                <a:cs typeface="+mn-cs"/>
              </a:defRPr>
            </a:lvl8pPr>
            <a:lvl9pPr marL="3657600" algn="l" defTabSz="914400" rtl="0" eaLnBrk="1" latinLnBrk="0" hangingPunct="1">
              <a:defRPr sz="1600" kern="1200">
                <a:solidFill>
                  <a:srgbClr val="5F5F5F"/>
                </a:solidFill>
                <a:latin typeface="Arial" charset="0"/>
                <a:ea typeface="+mn-ea"/>
                <a:cs typeface="+mn-cs"/>
              </a:defRPr>
            </a:lvl9pPr>
          </a:lstStyle>
          <a:p>
            <a:pPr>
              <a:defRPr/>
            </a:pPr>
            <a:fld id="{9A274E19-AE13-4A93-8B41-3F69C902EBF1}" type="slidenum">
              <a:rPr lang="en-US" smtClean="0"/>
              <a:pPr>
                <a:defRPr/>
              </a:pPr>
              <a:t>‹#›</a:t>
            </a:fld>
            <a:endParaRPr lang="en-US" dirty="0"/>
          </a:p>
        </p:txBody>
      </p:sp>
      <p:pic>
        <p:nvPicPr>
          <p:cNvPr id="9" name="Picture 8"/>
          <p:cNvPicPr preferRelativeResize="0">
            <a:picLocks noChangeArrowheads="1"/>
          </p:cNvPicPr>
          <p:nvPr/>
        </p:nvPicPr>
        <p:blipFill rotWithShape="1">
          <a:blip r:embed="rId13" cstate="print">
            <a:extLst>
              <a:ext uri="{28A0092B-C50C-407E-A947-70E740481C1C}">
                <a14:useLocalDpi xmlns:a14="http://schemas.microsoft.com/office/drawing/2010/main" val="0"/>
              </a:ext>
            </a:extLst>
          </a:blip>
          <a:srcRect l="3760" t="14288" r="3760"/>
          <a:stretch/>
        </p:blipFill>
        <p:spPr bwMode="auto">
          <a:xfrm>
            <a:off x="6560423" y="6080627"/>
            <a:ext cx="2323106" cy="687883"/>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4"/>
          <p:cNvPicPr>
            <a:picLocks noGrp="1"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0568" y="6116255"/>
            <a:ext cx="1432019" cy="455393"/>
          </a:xfrm>
          <a:prstGeom prst="rect">
            <a:avLst/>
          </a:prstGeom>
        </p:spPr>
      </p:pic>
      <p:pic>
        <p:nvPicPr>
          <p:cNvPr id="4" name="Picture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6783985"/>
            <a:ext cx="9144000" cy="93147"/>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2" r:id="rId8"/>
    <p:sldLayoutId id="2147483670" r:id="rId9"/>
    <p:sldLayoutId id="2147483671" r:id="rId10"/>
    <p:sldLayoutId id="2147483673" r:id="rId11"/>
  </p:sldLayoutIdLst>
  <p:timing>
    <p:tnLst>
      <p:par>
        <p:cTn id="1" dur="indefinite" restart="never" nodeType="tmRoot"/>
      </p:par>
    </p:tnLst>
  </p:timing>
  <p:hf hdr="0" ftr="0" dt="0"/>
  <p:txStyles>
    <p:titleStyle>
      <a:lvl1pPr algn="l" defTabSz="457200" rtl="0" eaLnBrk="1" latinLnBrk="0" hangingPunct="1">
        <a:lnSpc>
          <a:spcPts val="3400"/>
        </a:lnSpc>
        <a:spcBef>
          <a:spcPct val="0"/>
        </a:spcBef>
        <a:buNone/>
        <a:defRPr sz="3000" b="1" kern="1200">
          <a:solidFill>
            <a:schemeClr val="tx1"/>
          </a:solidFill>
          <a:effectLst/>
          <a:latin typeface="+mj-lt"/>
          <a:ea typeface="+mj-ea"/>
          <a:cs typeface="Franklin Gothic Book"/>
        </a:defRPr>
      </a:lvl1pPr>
    </p:titleStyle>
    <p:bodyStyle>
      <a:lvl1pPr marL="231775" indent="-231775" algn="l" defTabSz="4572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Arial"/>
        </a:defRPr>
      </a:lvl1pPr>
      <a:lvl2pPr marL="742950" indent="-285750" algn="l" defTabSz="457200" rtl="0" eaLnBrk="1" latinLnBrk="0" hangingPunct="1">
        <a:spcBef>
          <a:spcPct val="20000"/>
        </a:spcBef>
        <a:buClr>
          <a:schemeClr val="accent2"/>
        </a:buClr>
        <a:buFont typeface="Calibri" pitchFamily="34" charset="0"/>
        <a:buChar char="—"/>
        <a:defRPr sz="1800" kern="1200">
          <a:solidFill>
            <a:schemeClr val="tx2"/>
          </a:solidFill>
          <a:latin typeface="+mn-lt"/>
          <a:ea typeface="+mn-ea"/>
          <a:cs typeface="Arial"/>
        </a:defRPr>
      </a:lvl2pPr>
      <a:lvl3pPr marL="1143000" indent="-228600" algn="l" defTabSz="457200" rtl="0" eaLnBrk="1" latinLnBrk="0" hangingPunct="1">
        <a:spcBef>
          <a:spcPct val="20000"/>
        </a:spcBef>
        <a:buClr>
          <a:schemeClr val="accent2"/>
        </a:buClr>
        <a:buFont typeface="Wingdings" pitchFamily="2" charset="2"/>
        <a:buChar char="§"/>
        <a:defRPr sz="1600" kern="1200">
          <a:solidFill>
            <a:schemeClr val="tx2"/>
          </a:solidFill>
          <a:latin typeface="+mn-lt"/>
          <a:ea typeface="+mn-ea"/>
          <a:cs typeface="Arial"/>
        </a:defRPr>
      </a:lvl3pPr>
      <a:lvl4pPr marL="1600200" indent="-228600" algn="l" defTabSz="457200" rtl="0" eaLnBrk="1" latinLnBrk="0" hangingPunct="1">
        <a:spcBef>
          <a:spcPct val="20000"/>
        </a:spcBef>
        <a:buClr>
          <a:schemeClr val="accent2"/>
        </a:buClr>
        <a:buFont typeface="Calibri" pitchFamily="34" charset="0"/>
        <a:buChar char="—"/>
        <a:defRPr sz="1400" kern="1200">
          <a:solidFill>
            <a:schemeClr val="tx2"/>
          </a:solidFill>
          <a:latin typeface="+mn-lt"/>
          <a:ea typeface="+mn-ea"/>
          <a:cs typeface="Arial"/>
        </a:defRPr>
      </a:lvl4pPr>
      <a:lvl5pPr marL="2057400" indent="-228600" algn="l" defTabSz="4572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health.usnew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dicare.gov/hospitalcompare/search.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www.medicare.gov/nursinghomecompar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2.png"/><Relationship Id="rId11" Type="http://schemas.microsoft.com/office/2007/relationships/hdphoto" Target="../media/hdphoto3.wdp"/><Relationship Id="rId5" Type="http://schemas.openxmlformats.org/officeDocument/2006/relationships/image" Target="../media/image41.jpg"/><Relationship Id="rId10" Type="http://schemas.openxmlformats.org/officeDocument/2006/relationships/image" Target="../media/image46.png"/><Relationship Id="rId4" Type="http://schemas.openxmlformats.org/officeDocument/2006/relationships/image" Target="../media/image40.jpg"/><Relationship Id="rId9"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35.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hdphoto" Target="../media/hdphoto5.wdp"/><Relationship Id="rId7" Type="http://schemas.microsoft.com/office/2007/relationships/hdphoto" Target="../media/hdphoto7.wdp"/><Relationship Id="rId12"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7.pn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69.png"/><Relationship Id="rId4" Type="http://schemas.openxmlformats.org/officeDocument/2006/relationships/image" Target="../media/image66.png"/><Relationship Id="rId9" Type="http://schemas.microsoft.com/office/2007/relationships/hdphoto" Target="../media/hdphoto8.wdp"/></Relationships>
</file>

<file path=ppt/slides/_rels/slide2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73.jpeg"/><Relationship Id="rId4" Type="http://schemas.openxmlformats.org/officeDocument/2006/relationships/diagramLayout" Target="../diagrams/layout2.xml"/><Relationship Id="rId9" Type="http://schemas.openxmlformats.org/officeDocument/2006/relationships/image" Target="../media/image7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smtClean="0"/>
              <a:t>Healthcare Training</a:t>
            </a:r>
            <a:endParaRPr lang="en-US" dirty="0"/>
          </a:p>
        </p:txBody>
      </p:sp>
    </p:spTree>
    <p:extLst>
      <p:ext uri="{BB962C8B-B14F-4D97-AF65-F5344CB8AC3E}">
        <p14:creationId xmlns:p14="http://schemas.microsoft.com/office/powerpoint/2010/main" val="158283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Agenda</a:t>
            </a:r>
            <a:endParaRPr lang="en-US" dirty="0"/>
          </a:p>
        </p:txBody>
      </p:sp>
      <p:sp>
        <p:nvSpPr>
          <p:cNvPr id="6" name="Rounded Rectangle 5"/>
          <p:cNvSpPr/>
          <p:nvPr/>
        </p:nvSpPr>
        <p:spPr>
          <a:xfrm>
            <a:off x="430924" y="1219200"/>
            <a:ext cx="8077200" cy="99060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solidFill>
                  <a:schemeClr val="bg1"/>
                </a:solidFill>
              </a:rPr>
              <a:t>Healthcare Overview and Trends</a:t>
            </a:r>
            <a:endParaRPr lang="en-US" sz="4000" dirty="0">
              <a:solidFill>
                <a:schemeClr val="bg1"/>
              </a:solidFill>
            </a:endParaRPr>
          </a:p>
        </p:txBody>
      </p:sp>
      <p:sp>
        <p:nvSpPr>
          <p:cNvPr id="7" name="Rounded Rectangle 6"/>
          <p:cNvSpPr/>
          <p:nvPr/>
        </p:nvSpPr>
        <p:spPr>
          <a:xfrm>
            <a:off x="412531" y="2515914"/>
            <a:ext cx="8077200" cy="99060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t>Patient Satisfaction</a:t>
            </a:r>
            <a:endParaRPr lang="en-US" sz="4000" dirty="0"/>
          </a:p>
        </p:txBody>
      </p:sp>
      <p:sp>
        <p:nvSpPr>
          <p:cNvPr id="8" name="Rounded Rectangle 7"/>
          <p:cNvSpPr/>
          <p:nvPr/>
        </p:nvSpPr>
        <p:spPr>
          <a:xfrm>
            <a:off x="430924" y="3824068"/>
            <a:ext cx="8077200" cy="99060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t>Healthcare Regulations</a:t>
            </a:r>
            <a:endParaRPr lang="en-US" sz="4000" dirty="0"/>
          </a:p>
        </p:txBody>
      </p:sp>
      <p:sp>
        <p:nvSpPr>
          <p:cNvPr id="9" name="Rounded Rectangle 8"/>
          <p:cNvSpPr/>
          <p:nvPr/>
        </p:nvSpPr>
        <p:spPr>
          <a:xfrm>
            <a:off x="459827" y="5105400"/>
            <a:ext cx="8077200" cy="99060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t>Recommended Products</a:t>
            </a:r>
            <a:endParaRPr lang="en-US" sz="4000" dirty="0"/>
          </a:p>
        </p:txBody>
      </p:sp>
    </p:spTree>
    <p:extLst>
      <p:ext uri="{BB962C8B-B14F-4D97-AF65-F5344CB8AC3E}">
        <p14:creationId xmlns:p14="http://schemas.microsoft.com/office/powerpoint/2010/main" val="29897356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US" sz="4000" dirty="0" smtClean="0">
                <a:solidFill>
                  <a:schemeClr val="bg1"/>
                </a:solidFill>
              </a:rPr>
              <a:t>Healthcare Overview and Trends</a:t>
            </a:r>
            <a:endParaRPr lang="en-US" sz="4000" dirty="0">
              <a:solidFill>
                <a:schemeClr val="bg1"/>
              </a:solidFill>
            </a:endParaRPr>
          </a:p>
        </p:txBody>
      </p:sp>
    </p:spTree>
    <p:extLst>
      <p:ext uri="{BB962C8B-B14F-4D97-AF65-F5344CB8AC3E}">
        <p14:creationId xmlns:p14="http://schemas.microsoft.com/office/powerpoint/2010/main" val="348198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765" y="1447800"/>
            <a:ext cx="7543800" cy="4735513"/>
          </a:xfrm>
        </p:spPr>
        <p:txBody>
          <a:bodyPr/>
          <a:lstStyle/>
          <a:p>
            <a:pPr lvl="0">
              <a:buClr>
                <a:srgbClr val="008BEF"/>
              </a:buClr>
            </a:pPr>
            <a:r>
              <a:rPr lang="en-US" dirty="0" smtClean="0">
                <a:solidFill>
                  <a:prstClr val="black"/>
                </a:solidFill>
              </a:rPr>
              <a:t>6,552 Registered Hospitals in </a:t>
            </a:r>
            <a:r>
              <a:rPr lang="en-US" dirty="0">
                <a:solidFill>
                  <a:prstClr val="black"/>
                </a:solidFill>
              </a:rPr>
              <a:t>the US</a:t>
            </a:r>
          </a:p>
          <a:p>
            <a:r>
              <a:rPr lang="en-US" dirty="0"/>
              <a:t>800,566 Hospital Beds in the US</a:t>
            </a:r>
          </a:p>
          <a:p>
            <a:pPr marL="457200" lvl="1" indent="0">
              <a:buNone/>
            </a:pPr>
            <a:r>
              <a:rPr lang="en-US" sz="900" i="1" dirty="0"/>
              <a:t>Updated January 2, 2014 by American Hospital </a:t>
            </a:r>
            <a:r>
              <a:rPr lang="en-US" sz="900" i="1" dirty="0" smtClean="0"/>
              <a:t>Association</a:t>
            </a:r>
          </a:p>
          <a:p>
            <a:pPr marL="457200" lvl="1" indent="0">
              <a:buNone/>
            </a:pPr>
            <a:endParaRPr lang="en-US" sz="900" i="1" dirty="0"/>
          </a:p>
          <a:p>
            <a:pPr marL="457200" lvl="1" indent="0">
              <a:buNone/>
            </a:pPr>
            <a:endParaRPr lang="en-US" sz="900" i="1" dirty="0" smtClean="0"/>
          </a:p>
          <a:p>
            <a:pPr marL="457200" lvl="1" indent="0">
              <a:buNone/>
            </a:pPr>
            <a:endParaRPr lang="en-US" sz="900" i="1" dirty="0" smtClean="0"/>
          </a:p>
          <a:p>
            <a:pPr lvl="0">
              <a:buClr>
                <a:srgbClr val="008BEF"/>
              </a:buClr>
            </a:pPr>
            <a:r>
              <a:rPr lang="en-US" dirty="0" smtClean="0">
                <a:solidFill>
                  <a:prstClr val="black"/>
                </a:solidFill>
              </a:rPr>
              <a:t>15,653 Long Term  (Elderly Care)Care Facilities in the US</a:t>
            </a:r>
          </a:p>
          <a:p>
            <a:pPr lvl="1">
              <a:buClr>
                <a:srgbClr val="008BEF"/>
              </a:buClr>
            </a:pPr>
            <a:r>
              <a:rPr lang="en-US" dirty="0" smtClean="0">
                <a:solidFill>
                  <a:prstClr val="black"/>
                </a:solidFill>
              </a:rPr>
              <a:t>80,122 of All  Nursing and Residential Care Facilities</a:t>
            </a:r>
          </a:p>
          <a:p>
            <a:pPr lvl="1">
              <a:buClr>
                <a:srgbClr val="008BEF"/>
              </a:buClr>
            </a:pPr>
            <a:r>
              <a:rPr lang="en-US" dirty="0" smtClean="0">
                <a:solidFill>
                  <a:prstClr val="black"/>
                </a:solidFill>
              </a:rPr>
              <a:t>1.4 Million Long Term Care Residents</a:t>
            </a:r>
          </a:p>
          <a:p>
            <a:pPr lvl="1">
              <a:buClr>
                <a:srgbClr val="008BEF"/>
              </a:buClr>
            </a:pPr>
            <a:r>
              <a:rPr lang="en-US" dirty="0" smtClean="0">
                <a:solidFill>
                  <a:prstClr val="black"/>
                </a:solidFill>
              </a:rPr>
              <a:t>That is 1 in ever 34 people in the US over the age of 65</a:t>
            </a:r>
          </a:p>
          <a:p>
            <a:pPr marL="457200" lvl="1" indent="0">
              <a:buNone/>
            </a:pPr>
            <a:r>
              <a:rPr lang="en-US" sz="900" i="1" dirty="0" smtClean="0"/>
              <a:t> US News </a:t>
            </a:r>
            <a:r>
              <a:rPr lang="en-US" sz="900" i="1" dirty="0" smtClean="0">
                <a:hlinkClick r:id="rId3"/>
              </a:rPr>
              <a:t>http://health.usnews.com</a:t>
            </a:r>
            <a:endParaRPr lang="en-US" sz="900" i="1" dirty="0" smtClean="0"/>
          </a:p>
          <a:p>
            <a:pPr marL="457200" lvl="1" indent="0">
              <a:buNone/>
            </a:pPr>
            <a:endParaRPr lang="en-US" sz="900" i="1" dirty="0"/>
          </a:p>
          <a:p>
            <a:pPr marL="457200" lvl="1" indent="0">
              <a:buNone/>
            </a:pPr>
            <a:endParaRPr lang="en-US" sz="900" i="1" dirty="0" smtClean="0"/>
          </a:p>
          <a:p>
            <a:r>
              <a:rPr lang="en-US" dirty="0" smtClean="0"/>
              <a:t>582,798 Ambulatory Care Facilities</a:t>
            </a:r>
          </a:p>
          <a:p>
            <a:pPr lvl="1"/>
            <a:r>
              <a:rPr lang="en-US" dirty="0" smtClean="0"/>
              <a:t>Outpatient </a:t>
            </a:r>
            <a:r>
              <a:rPr lang="en-US" dirty="0"/>
              <a:t>Care Spending accelerates with 6.5% Growth</a:t>
            </a:r>
          </a:p>
          <a:p>
            <a:pPr lvl="1"/>
            <a:r>
              <a:rPr lang="en-US" dirty="0"/>
              <a:t>Cost of an Emergency Room visit averages $2,457 compared to $192  with an outpatient facility</a:t>
            </a:r>
          </a:p>
          <a:p>
            <a:pPr marL="914400" lvl="2" indent="0">
              <a:buNone/>
            </a:pPr>
            <a:r>
              <a:rPr lang="en-US" sz="1200" i="1" dirty="0"/>
              <a:t>Healthcare Finance News September 2013</a:t>
            </a:r>
          </a:p>
          <a:p>
            <a:pPr marL="457200" lvl="1" indent="0">
              <a:buNone/>
            </a:pPr>
            <a:endParaRPr lang="en-US" sz="900" i="1" dirty="0" smtClean="0"/>
          </a:p>
          <a:p>
            <a:pPr marL="457200" lvl="1" indent="0">
              <a:buNone/>
            </a:pPr>
            <a:endParaRPr lang="en-US" sz="900" i="1" dirty="0"/>
          </a:p>
        </p:txBody>
      </p:sp>
      <p:sp>
        <p:nvSpPr>
          <p:cNvPr id="3" name="Title 2"/>
          <p:cNvSpPr>
            <a:spLocks noGrp="1"/>
          </p:cNvSpPr>
          <p:nvPr>
            <p:ph type="title"/>
          </p:nvPr>
        </p:nvSpPr>
        <p:spPr/>
        <p:txBody>
          <a:bodyPr/>
          <a:lstStyle/>
          <a:p>
            <a:r>
              <a:rPr lang="en-US" sz="4000" dirty="0" smtClean="0"/>
              <a:t>Healthcare Overview</a:t>
            </a:r>
            <a:endParaRPr lang="en-US" sz="4000" dirty="0"/>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4134" y="220717"/>
            <a:ext cx="539986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763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0" y="0"/>
            <a:ext cx="9144000" cy="1520416"/>
          </a:xfrm>
          <a:prstGeom prst="rect">
            <a:avLst/>
          </a:prstGeom>
          <a:solidFill>
            <a:schemeClr val="bg1"/>
          </a:solidFill>
        </p:spPr>
        <p:txBody>
          <a:bodyPr wrap="square" rtlCol="0">
            <a:spAutoFit/>
          </a:bodyPr>
          <a:lstStyle/>
          <a:p>
            <a:pPr marL="285750" indent="-285750" algn="l">
              <a:buClr>
                <a:schemeClr val="accent2"/>
              </a:buClr>
              <a:buSzPct val="100000"/>
              <a:buFont typeface="Wingdings" panose="05000000000000000000" pitchFamily="2" charset="2"/>
              <a:buChar char="§"/>
            </a:pPr>
            <a:endParaRPr lang="en-US" dirty="0" smtClean="0">
              <a:latin typeface="+mn-lt"/>
            </a:endParaRPr>
          </a:p>
          <a:p>
            <a:pPr marL="285750" indent="-285750" algn="l">
              <a:buClr>
                <a:schemeClr val="accent2"/>
              </a:buClr>
              <a:buSzPct val="100000"/>
              <a:buFont typeface="Wingdings" panose="05000000000000000000" pitchFamily="2" charset="2"/>
              <a:buChar char="§"/>
            </a:pPr>
            <a:endParaRPr lang="en-US" dirty="0">
              <a:latin typeface="+mn-lt"/>
            </a:endParaRPr>
          </a:p>
          <a:p>
            <a:pPr marL="285750" indent="-285750" algn="l">
              <a:buClr>
                <a:schemeClr val="accent2"/>
              </a:buClr>
              <a:buSzPct val="100000"/>
              <a:buFont typeface="Wingdings" panose="05000000000000000000" pitchFamily="2" charset="2"/>
              <a:buChar char="§"/>
            </a:pPr>
            <a:endParaRPr lang="en-US" dirty="0" smtClean="0">
              <a:latin typeface="+mn-lt"/>
            </a:endParaRPr>
          </a:p>
          <a:p>
            <a:pPr marL="285750" indent="-285750" algn="l">
              <a:buClr>
                <a:schemeClr val="accent2"/>
              </a:buClr>
              <a:buSzPct val="100000"/>
              <a:buFont typeface="Wingdings" panose="05000000000000000000" pitchFamily="2" charset="2"/>
              <a:buChar char="§"/>
            </a:pPr>
            <a:endParaRPr lang="en-US" dirty="0">
              <a:latin typeface="+mn-lt"/>
            </a:endParaRPr>
          </a:p>
          <a:p>
            <a:pPr marL="285750" indent="-285750" algn="l">
              <a:buClr>
                <a:schemeClr val="accent2"/>
              </a:buClr>
              <a:buSzPct val="100000"/>
              <a:buFont typeface="Wingdings" panose="05000000000000000000" pitchFamily="2" charset="2"/>
              <a:buChar char="§"/>
            </a:pPr>
            <a:endParaRPr lang="en-US" dirty="0" smtClean="0">
              <a:latin typeface="+mn-lt"/>
            </a:endParaRPr>
          </a:p>
        </p:txBody>
      </p:sp>
      <p:sp>
        <p:nvSpPr>
          <p:cNvPr id="10" name="TextBox 9"/>
          <p:cNvSpPr txBox="1"/>
          <p:nvPr/>
        </p:nvSpPr>
        <p:spPr>
          <a:xfrm>
            <a:off x="0" y="6133592"/>
            <a:ext cx="9144000" cy="929485"/>
          </a:xfrm>
          <a:prstGeom prst="rect">
            <a:avLst/>
          </a:prstGeom>
          <a:solidFill>
            <a:schemeClr val="bg1"/>
          </a:solidFill>
        </p:spPr>
        <p:txBody>
          <a:bodyPr wrap="square" rtlCol="0">
            <a:spAutoFit/>
          </a:bodyPr>
          <a:lstStyle/>
          <a:p>
            <a:pPr marL="285750" indent="-285750" algn="l">
              <a:buClr>
                <a:schemeClr val="accent2"/>
              </a:buClr>
              <a:buSzPct val="100000"/>
              <a:buFont typeface="Wingdings" panose="05000000000000000000" pitchFamily="2" charset="2"/>
              <a:buChar char="§"/>
            </a:pPr>
            <a:endParaRPr lang="en-US" dirty="0" smtClean="0">
              <a:latin typeface="+mn-lt"/>
            </a:endParaRPr>
          </a:p>
          <a:p>
            <a:pPr>
              <a:buClr>
                <a:schemeClr val="accent2"/>
              </a:buClr>
              <a:buSzPct val="100000"/>
            </a:pPr>
            <a:r>
              <a:rPr lang="en-US" dirty="0" smtClean="0">
                <a:latin typeface="+mn-lt"/>
              </a:rPr>
              <a:t>Chart 1</a:t>
            </a:r>
          </a:p>
          <a:p>
            <a:pPr>
              <a:buClr>
                <a:schemeClr val="accent2"/>
              </a:buClr>
              <a:buSzPct val="100000"/>
            </a:pPr>
            <a:endParaRPr lang="en-US" dirty="0" smtClean="0">
              <a:latin typeface="+mn-lt"/>
            </a:endParaRPr>
          </a:p>
        </p:txBody>
      </p:sp>
      <p:grpSp>
        <p:nvGrpSpPr>
          <p:cNvPr id="3" name="Group 2"/>
          <p:cNvGrpSpPr/>
          <p:nvPr/>
        </p:nvGrpSpPr>
        <p:grpSpPr>
          <a:xfrm>
            <a:off x="60125" y="1542653"/>
            <a:ext cx="8972571" cy="4858147"/>
            <a:chOff x="2113098" y="1135904"/>
            <a:chExt cx="5049077" cy="4858147"/>
          </a:xfrm>
        </p:grpSpPr>
        <p:sp>
          <p:nvSpPr>
            <p:cNvPr id="4" name="Freeform 3"/>
            <p:cNvSpPr/>
            <p:nvPr/>
          </p:nvSpPr>
          <p:spPr>
            <a:xfrm>
              <a:off x="2113098" y="1143000"/>
              <a:ext cx="926198" cy="685800"/>
            </a:xfrm>
            <a:custGeom>
              <a:avLst/>
              <a:gdLst>
                <a:gd name="connsiteX0" fmla="*/ 0 w 821959"/>
                <a:gd name="connsiteY0" fmla="*/ 41098 h 410979"/>
                <a:gd name="connsiteX1" fmla="*/ 41098 w 821959"/>
                <a:gd name="connsiteY1" fmla="*/ 0 h 410979"/>
                <a:gd name="connsiteX2" fmla="*/ 780861 w 821959"/>
                <a:gd name="connsiteY2" fmla="*/ 0 h 410979"/>
                <a:gd name="connsiteX3" fmla="*/ 821959 w 821959"/>
                <a:gd name="connsiteY3" fmla="*/ 41098 h 410979"/>
                <a:gd name="connsiteX4" fmla="*/ 821959 w 821959"/>
                <a:gd name="connsiteY4" fmla="*/ 369881 h 410979"/>
                <a:gd name="connsiteX5" fmla="*/ 780861 w 821959"/>
                <a:gd name="connsiteY5" fmla="*/ 410979 h 410979"/>
                <a:gd name="connsiteX6" fmla="*/ 41098 w 821959"/>
                <a:gd name="connsiteY6" fmla="*/ 410979 h 410979"/>
                <a:gd name="connsiteX7" fmla="*/ 0 w 821959"/>
                <a:gd name="connsiteY7" fmla="*/ 369881 h 410979"/>
                <a:gd name="connsiteX8" fmla="*/ 0 w 821959"/>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59" h="410979">
                  <a:moveTo>
                    <a:pt x="0" y="41098"/>
                  </a:moveTo>
                  <a:cubicBezTo>
                    <a:pt x="0" y="18400"/>
                    <a:pt x="18400" y="0"/>
                    <a:pt x="41098" y="0"/>
                  </a:cubicBezTo>
                  <a:lnTo>
                    <a:pt x="780861" y="0"/>
                  </a:lnTo>
                  <a:cubicBezTo>
                    <a:pt x="803559" y="0"/>
                    <a:pt x="821959" y="18400"/>
                    <a:pt x="821959" y="41098"/>
                  </a:cubicBezTo>
                  <a:lnTo>
                    <a:pt x="821959" y="369881"/>
                  </a:lnTo>
                  <a:cubicBezTo>
                    <a:pt x="821959" y="392579"/>
                    <a:pt x="803559" y="410979"/>
                    <a:pt x="780861" y="410979"/>
                  </a:cubicBezTo>
                  <a:lnTo>
                    <a:pt x="41098" y="410979"/>
                  </a:lnTo>
                  <a:cubicBezTo>
                    <a:pt x="18400" y="410979"/>
                    <a:pt x="0" y="392579"/>
                    <a:pt x="0" y="369881"/>
                  </a:cubicBezTo>
                  <a:lnTo>
                    <a:pt x="0" y="410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77" tIns="22197" rIns="27277" bIns="22197" numCol="1" spcCol="1270" anchor="ctr" anchorCtr="0">
              <a:noAutofit/>
            </a:bodyPr>
            <a:lstStyle/>
            <a:p>
              <a:pPr lvl="0" algn="ctr" defTabSz="355600">
                <a:lnSpc>
                  <a:spcPct val="90000"/>
                </a:lnSpc>
                <a:spcBef>
                  <a:spcPct val="0"/>
                </a:spcBef>
                <a:spcAft>
                  <a:spcPct val="35000"/>
                </a:spcAft>
              </a:pPr>
              <a:r>
                <a:rPr lang="en-US" b="1" kern="1200" dirty="0" smtClean="0"/>
                <a:t>Physicians’ Offices</a:t>
              </a:r>
              <a:endParaRPr lang="en-US" b="1" kern="1200" dirty="0"/>
            </a:p>
          </p:txBody>
        </p:sp>
        <p:sp>
          <p:nvSpPr>
            <p:cNvPr id="5" name="Freeform 4"/>
            <p:cNvSpPr/>
            <p:nvPr/>
          </p:nvSpPr>
          <p:spPr>
            <a:xfrm>
              <a:off x="2180698" y="1861373"/>
              <a:ext cx="91440" cy="308234"/>
            </a:xfrm>
            <a:custGeom>
              <a:avLst/>
              <a:gdLst/>
              <a:ahLst/>
              <a:cxnLst/>
              <a:rect l="0" t="0" r="0" b="0"/>
              <a:pathLst>
                <a:path>
                  <a:moveTo>
                    <a:pt x="45720" y="0"/>
                  </a:moveTo>
                  <a:lnTo>
                    <a:pt x="45720" y="308234"/>
                  </a:lnTo>
                  <a:lnTo>
                    <a:pt x="127915" y="30823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5"/>
            <p:cNvSpPr/>
            <p:nvPr/>
          </p:nvSpPr>
          <p:spPr>
            <a:xfrm>
              <a:off x="2308613" y="1964118"/>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t>Family or General Practice</a:t>
              </a:r>
              <a:endParaRPr lang="en-US" sz="1000" kern="1200" dirty="0"/>
            </a:p>
          </p:txBody>
        </p:sp>
        <p:sp>
          <p:nvSpPr>
            <p:cNvPr id="8" name="Freeform 7"/>
            <p:cNvSpPr/>
            <p:nvPr/>
          </p:nvSpPr>
          <p:spPr>
            <a:xfrm>
              <a:off x="2180698" y="1861373"/>
              <a:ext cx="91440" cy="821959"/>
            </a:xfrm>
            <a:custGeom>
              <a:avLst/>
              <a:gdLst/>
              <a:ahLst/>
              <a:cxnLst/>
              <a:rect l="0" t="0" r="0" b="0"/>
              <a:pathLst>
                <a:path>
                  <a:moveTo>
                    <a:pt x="45720" y="0"/>
                  </a:moveTo>
                  <a:lnTo>
                    <a:pt x="45720" y="821959"/>
                  </a:lnTo>
                  <a:lnTo>
                    <a:pt x="127915" y="82195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10"/>
            <p:cNvSpPr/>
            <p:nvPr/>
          </p:nvSpPr>
          <p:spPr>
            <a:xfrm>
              <a:off x="2308613" y="2477842"/>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t>Specialized Medicine</a:t>
              </a:r>
              <a:endParaRPr lang="en-US" sz="1000" kern="1200" dirty="0"/>
            </a:p>
          </p:txBody>
        </p:sp>
        <p:sp>
          <p:nvSpPr>
            <p:cNvPr id="12" name="Freeform 11"/>
            <p:cNvSpPr/>
            <p:nvPr/>
          </p:nvSpPr>
          <p:spPr>
            <a:xfrm>
              <a:off x="5209470" y="1143000"/>
              <a:ext cx="926198" cy="685800"/>
            </a:xfrm>
            <a:custGeom>
              <a:avLst/>
              <a:gdLst>
                <a:gd name="connsiteX0" fmla="*/ 0 w 821959"/>
                <a:gd name="connsiteY0" fmla="*/ 41098 h 410979"/>
                <a:gd name="connsiteX1" fmla="*/ 41098 w 821959"/>
                <a:gd name="connsiteY1" fmla="*/ 0 h 410979"/>
                <a:gd name="connsiteX2" fmla="*/ 780861 w 821959"/>
                <a:gd name="connsiteY2" fmla="*/ 0 h 410979"/>
                <a:gd name="connsiteX3" fmla="*/ 821959 w 821959"/>
                <a:gd name="connsiteY3" fmla="*/ 41098 h 410979"/>
                <a:gd name="connsiteX4" fmla="*/ 821959 w 821959"/>
                <a:gd name="connsiteY4" fmla="*/ 369881 h 410979"/>
                <a:gd name="connsiteX5" fmla="*/ 780861 w 821959"/>
                <a:gd name="connsiteY5" fmla="*/ 410979 h 410979"/>
                <a:gd name="connsiteX6" fmla="*/ 41098 w 821959"/>
                <a:gd name="connsiteY6" fmla="*/ 410979 h 410979"/>
                <a:gd name="connsiteX7" fmla="*/ 0 w 821959"/>
                <a:gd name="connsiteY7" fmla="*/ 369881 h 410979"/>
                <a:gd name="connsiteX8" fmla="*/ 0 w 821959"/>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59" h="410979">
                  <a:moveTo>
                    <a:pt x="0" y="41098"/>
                  </a:moveTo>
                  <a:cubicBezTo>
                    <a:pt x="0" y="18400"/>
                    <a:pt x="18400" y="0"/>
                    <a:pt x="41098" y="0"/>
                  </a:cubicBezTo>
                  <a:lnTo>
                    <a:pt x="780861" y="0"/>
                  </a:lnTo>
                  <a:cubicBezTo>
                    <a:pt x="803559" y="0"/>
                    <a:pt x="821959" y="18400"/>
                    <a:pt x="821959" y="41098"/>
                  </a:cubicBezTo>
                  <a:lnTo>
                    <a:pt x="821959" y="369881"/>
                  </a:lnTo>
                  <a:cubicBezTo>
                    <a:pt x="821959" y="392579"/>
                    <a:pt x="803559" y="410979"/>
                    <a:pt x="780861" y="410979"/>
                  </a:cubicBezTo>
                  <a:lnTo>
                    <a:pt x="41098" y="410979"/>
                  </a:lnTo>
                  <a:cubicBezTo>
                    <a:pt x="18400" y="410979"/>
                    <a:pt x="0" y="392579"/>
                    <a:pt x="0" y="369881"/>
                  </a:cubicBezTo>
                  <a:lnTo>
                    <a:pt x="0" y="410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77" tIns="22197" rIns="27277" bIns="22197" numCol="1" spcCol="1270" anchor="ctr" anchorCtr="0">
              <a:noAutofit/>
            </a:bodyPr>
            <a:lstStyle/>
            <a:p>
              <a:pPr lvl="0" algn="ctr" defTabSz="355600">
                <a:lnSpc>
                  <a:spcPct val="90000"/>
                </a:lnSpc>
                <a:spcBef>
                  <a:spcPct val="0"/>
                </a:spcBef>
                <a:spcAft>
                  <a:spcPct val="35000"/>
                </a:spcAft>
              </a:pPr>
              <a:r>
                <a:rPr lang="en-US" b="1" kern="1200" dirty="0" smtClean="0"/>
                <a:t>Acute Hospital, </a:t>
              </a:r>
            </a:p>
            <a:p>
              <a:pPr lvl="0" algn="ctr" defTabSz="355600">
                <a:lnSpc>
                  <a:spcPct val="90000"/>
                </a:lnSpc>
                <a:spcBef>
                  <a:spcPct val="0"/>
                </a:spcBef>
                <a:spcAft>
                  <a:spcPct val="35000"/>
                </a:spcAft>
              </a:pPr>
              <a:r>
                <a:rPr lang="en-US" b="1" kern="1200" dirty="0" smtClean="0"/>
                <a:t>Inpatient Care</a:t>
              </a:r>
              <a:endParaRPr lang="en-US" b="1" kern="1200" dirty="0"/>
            </a:p>
          </p:txBody>
        </p:sp>
        <p:sp>
          <p:nvSpPr>
            <p:cNvPr id="13" name="Freeform 12"/>
            <p:cNvSpPr/>
            <p:nvPr/>
          </p:nvSpPr>
          <p:spPr>
            <a:xfrm>
              <a:off x="5245947" y="1861373"/>
              <a:ext cx="91440" cy="308234"/>
            </a:xfrm>
            <a:custGeom>
              <a:avLst/>
              <a:gdLst/>
              <a:ahLst/>
              <a:cxnLst/>
              <a:rect l="0" t="0" r="0" b="0"/>
              <a:pathLst>
                <a:path>
                  <a:moveTo>
                    <a:pt x="45720" y="0"/>
                  </a:moveTo>
                  <a:lnTo>
                    <a:pt x="45720" y="308234"/>
                  </a:lnTo>
                  <a:lnTo>
                    <a:pt x="127915" y="30823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13"/>
            <p:cNvSpPr/>
            <p:nvPr/>
          </p:nvSpPr>
          <p:spPr>
            <a:xfrm>
              <a:off x="5373862" y="1964118"/>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t>General Medical &amp; Surgical Hospitals</a:t>
              </a:r>
              <a:endParaRPr lang="en-US" sz="1000" kern="1200" dirty="0"/>
            </a:p>
          </p:txBody>
        </p:sp>
        <p:sp>
          <p:nvSpPr>
            <p:cNvPr id="15" name="Freeform 14"/>
            <p:cNvSpPr/>
            <p:nvPr/>
          </p:nvSpPr>
          <p:spPr>
            <a:xfrm>
              <a:off x="5245947" y="1861373"/>
              <a:ext cx="91440" cy="821959"/>
            </a:xfrm>
            <a:custGeom>
              <a:avLst/>
              <a:gdLst/>
              <a:ahLst/>
              <a:cxnLst/>
              <a:rect l="0" t="0" r="0" b="0"/>
              <a:pathLst>
                <a:path>
                  <a:moveTo>
                    <a:pt x="45720" y="0"/>
                  </a:moveTo>
                  <a:lnTo>
                    <a:pt x="45720" y="821959"/>
                  </a:lnTo>
                  <a:lnTo>
                    <a:pt x="127915" y="82195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5373862" y="2477842"/>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t>Psychiatric &amp; Substance Abuse hospitals</a:t>
              </a:r>
              <a:endParaRPr lang="en-US" sz="1000" kern="1200" dirty="0"/>
            </a:p>
          </p:txBody>
        </p:sp>
        <p:sp>
          <p:nvSpPr>
            <p:cNvPr id="17" name="Freeform 16"/>
            <p:cNvSpPr/>
            <p:nvPr/>
          </p:nvSpPr>
          <p:spPr>
            <a:xfrm>
              <a:off x="5245947" y="1861373"/>
              <a:ext cx="91440" cy="1335683"/>
            </a:xfrm>
            <a:custGeom>
              <a:avLst/>
              <a:gdLst/>
              <a:ahLst/>
              <a:cxnLst/>
              <a:rect l="0" t="0" r="0" b="0"/>
              <a:pathLst>
                <a:path>
                  <a:moveTo>
                    <a:pt x="45720" y="0"/>
                  </a:moveTo>
                  <a:lnTo>
                    <a:pt x="45720" y="1335683"/>
                  </a:lnTo>
                  <a:lnTo>
                    <a:pt x="127915" y="133568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5373862" y="2991567"/>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t>Specialty Hospitals</a:t>
              </a:r>
              <a:endParaRPr lang="en-US" sz="1000" kern="1200" dirty="0"/>
            </a:p>
          </p:txBody>
        </p:sp>
        <p:sp>
          <p:nvSpPr>
            <p:cNvPr id="19" name="Freeform 18"/>
            <p:cNvSpPr/>
            <p:nvPr/>
          </p:nvSpPr>
          <p:spPr>
            <a:xfrm>
              <a:off x="3151253" y="1143000"/>
              <a:ext cx="926198" cy="685800"/>
            </a:xfrm>
            <a:custGeom>
              <a:avLst/>
              <a:gdLst>
                <a:gd name="connsiteX0" fmla="*/ 0 w 821959"/>
                <a:gd name="connsiteY0" fmla="*/ 41098 h 410979"/>
                <a:gd name="connsiteX1" fmla="*/ 41098 w 821959"/>
                <a:gd name="connsiteY1" fmla="*/ 0 h 410979"/>
                <a:gd name="connsiteX2" fmla="*/ 780861 w 821959"/>
                <a:gd name="connsiteY2" fmla="*/ 0 h 410979"/>
                <a:gd name="connsiteX3" fmla="*/ 821959 w 821959"/>
                <a:gd name="connsiteY3" fmla="*/ 41098 h 410979"/>
                <a:gd name="connsiteX4" fmla="*/ 821959 w 821959"/>
                <a:gd name="connsiteY4" fmla="*/ 369881 h 410979"/>
                <a:gd name="connsiteX5" fmla="*/ 780861 w 821959"/>
                <a:gd name="connsiteY5" fmla="*/ 410979 h 410979"/>
                <a:gd name="connsiteX6" fmla="*/ 41098 w 821959"/>
                <a:gd name="connsiteY6" fmla="*/ 410979 h 410979"/>
                <a:gd name="connsiteX7" fmla="*/ 0 w 821959"/>
                <a:gd name="connsiteY7" fmla="*/ 369881 h 410979"/>
                <a:gd name="connsiteX8" fmla="*/ 0 w 821959"/>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59" h="410979">
                  <a:moveTo>
                    <a:pt x="0" y="41098"/>
                  </a:moveTo>
                  <a:cubicBezTo>
                    <a:pt x="0" y="18400"/>
                    <a:pt x="18400" y="0"/>
                    <a:pt x="41098" y="0"/>
                  </a:cubicBezTo>
                  <a:lnTo>
                    <a:pt x="780861" y="0"/>
                  </a:lnTo>
                  <a:cubicBezTo>
                    <a:pt x="803559" y="0"/>
                    <a:pt x="821959" y="18400"/>
                    <a:pt x="821959" y="41098"/>
                  </a:cubicBezTo>
                  <a:lnTo>
                    <a:pt x="821959" y="369881"/>
                  </a:lnTo>
                  <a:cubicBezTo>
                    <a:pt x="821959" y="392579"/>
                    <a:pt x="803559" y="410979"/>
                    <a:pt x="780861" y="410979"/>
                  </a:cubicBezTo>
                  <a:lnTo>
                    <a:pt x="41098" y="410979"/>
                  </a:lnTo>
                  <a:cubicBezTo>
                    <a:pt x="18400" y="410979"/>
                    <a:pt x="0" y="392579"/>
                    <a:pt x="0" y="369881"/>
                  </a:cubicBezTo>
                  <a:lnTo>
                    <a:pt x="0" y="410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b="1" kern="1200" dirty="0" smtClean="0">
                  <a:solidFill>
                    <a:schemeClr val="bg1"/>
                  </a:solidFill>
                </a:rPr>
                <a:t>Outpatient Care Centers</a:t>
              </a:r>
              <a:endParaRPr lang="en-US" b="1" kern="1200" dirty="0">
                <a:solidFill>
                  <a:schemeClr val="bg1"/>
                </a:solidFill>
              </a:endParaRPr>
            </a:p>
          </p:txBody>
        </p:sp>
        <p:sp>
          <p:nvSpPr>
            <p:cNvPr id="20" name="Freeform 19"/>
            <p:cNvSpPr/>
            <p:nvPr/>
          </p:nvSpPr>
          <p:spPr>
            <a:xfrm>
              <a:off x="3187729" y="1861373"/>
              <a:ext cx="91440" cy="308234"/>
            </a:xfrm>
            <a:custGeom>
              <a:avLst/>
              <a:gdLst/>
              <a:ahLst/>
              <a:cxnLst/>
              <a:rect l="0" t="0" r="0" b="0"/>
              <a:pathLst>
                <a:path>
                  <a:moveTo>
                    <a:pt x="45720" y="0"/>
                  </a:moveTo>
                  <a:lnTo>
                    <a:pt x="45720" y="308234"/>
                  </a:lnTo>
                  <a:lnTo>
                    <a:pt x="127915" y="30823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315645" y="1964118"/>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solidFill>
                    <a:schemeClr val="accent1"/>
                  </a:solidFill>
                </a:rPr>
                <a:t>Family Planning</a:t>
              </a:r>
              <a:endParaRPr lang="en-US" sz="1000" kern="1200" dirty="0">
                <a:solidFill>
                  <a:schemeClr val="accent1"/>
                </a:solidFill>
              </a:endParaRPr>
            </a:p>
          </p:txBody>
        </p:sp>
        <p:sp>
          <p:nvSpPr>
            <p:cNvPr id="22" name="Freeform 21"/>
            <p:cNvSpPr/>
            <p:nvPr/>
          </p:nvSpPr>
          <p:spPr>
            <a:xfrm>
              <a:off x="3187729" y="1861373"/>
              <a:ext cx="91440" cy="821959"/>
            </a:xfrm>
            <a:custGeom>
              <a:avLst/>
              <a:gdLst/>
              <a:ahLst/>
              <a:cxnLst/>
              <a:rect l="0" t="0" r="0" b="0"/>
              <a:pathLst>
                <a:path>
                  <a:moveTo>
                    <a:pt x="45720" y="0"/>
                  </a:moveTo>
                  <a:lnTo>
                    <a:pt x="45720" y="821959"/>
                  </a:lnTo>
                  <a:lnTo>
                    <a:pt x="127915" y="82195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3315645" y="2477842"/>
              <a:ext cx="761248"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solidFill>
                    <a:schemeClr val="accent1"/>
                  </a:solidFill>
                </a:rPr>
                <a:t>Outpatient Mental Health and Substance Abuse Centers</a:t>
              </a:r>
              <a:endParaRPr lang="en-US" sz="1000" kern="1200" dirty="0">
                <a:solidFill>
                  <a:schemeClr val="accent1"/>
                </a:solidFill>
              </a:endParaRPr>
            </a:p>
          </p:txBody>
        </p:sp>
        <p:sp>
          <p:nvSpPr>
            <p:cNvPr id="24" name="Freeform 23"/>
            <p:cNvSpPr/>
            <p:nvPr/>
          </p:nvSpPr>
          <p:spPr>
            <a:xfrm>
              <a:off x="3187729" y="1861373"/>
              <a:ext cx="91440" cy="1335683"/>
            </a:xfrm>
            <a:custGeom>
              <a:avLst/>
              <a:gdLst/>
              <a:ahLst/>
              <a:cxnLst/>
              <a:rect l="0" t="0" r="0" b="0"/>
              <a:pathLst>
                <a:path>
                  <a:moveTo>
                    <a:pt x="45720" y="0"/>
                  </a:moveTo>
                  <a:lnTo>
                    <a:pt x="45720" y="1335683"/>
                  </a:lnTo>
                  <a:lnTo>
                    <a:pt x="127915" y="133568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Freeform 24"/>
            <p:cNvSpPr/>
            <p:nvPr/>
          </p:nvSpPr>
          <p:spPr>
            <a:xfrm>
              <a:off x="3315645" y="2991567"/>
              <a:ext cx="761248"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solidFill>
                    <a:schemeClr val="accent1"/>
                  </a:solidFill>
                </a:rPr>
                <a:t>Freestanding ambulatory, surgical and emergency centers</a:t>
              </a:r>
              <a:endParaRPr lang="en-US" sz="1000" kern="1200" dirty="0">
                <a:solidFill>
                  <a:schemeClr val="accent1"/>
                </a:solidFill>
              </a:endParaRPr>
            </a:p>
          </p:txBody>
        </p:sp>
        <p:sp>
          <p:nvSpPr>
            <p:cNvPr id="26" name="Freeform 25"/>
            <p:cNvSpPr/>
            <p:nvPr/>
          </p:nvSpPr>
          <p:spPr>
            <a:xfrm>
              <a:off x="3187729" y="1861373"/>
              <a:ext cx="91440" cy="1849408"/>
            </a:xfrm>
            <a:custGeom>
              <a:avLst/>
              <a:gdLst/>
              <a:ahLst/>
              <a:cxnLst/>
              <a:rect l="0" t="0" r="0" b="0"/>
              <a:pathLst>
                <a:path>
                  <a:moveTo>
                    <a:pt x="45720" y="0"/>
                  </a:moveTo>
                  <a:lnTo>
                    <a:pt x="45720" y="1849408"/>
                  </a:lnTo>
                  <a:lnTo>
                    <a:pt x="127915" y="18494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26"/>
            <p:cNvSpPr/>
            <p:nvPr/>
          </p:nvSpPr>
          <p:spPr>
            <a:xfrm>
              <a:off x="3315645" y="3505291"/>
              <a:ext cx="761248"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solidFill>
                    <a:schemeClr val="accent1"/>
                  </a:solidFill>
                </a:rPr>
                <a:t>Kidney Dialysis Centers</a:t>
              </a:r>
              <a:endParaRPr lang="en-US" sz="1000" kern="1200" dirty="0">
                <a:solidFill>
                  <a:schemeClr val="accent1"/>
                </a:solidFill>
              </a:endParaRPr>
            </a:p>
          </p:txBody>
        </p:sp>
        <p:sp>
          <p:nvSpPr>
            <p:cNvPr id="28" name="Freeform 27"/>
            <p:cNvSpPr/>
            <p:nvPr/>
          </p:nvSpPr>
          <p:spPr>
            <a:xfrm>
              <a:off x="3187729" y="1861373"/>
              <a:ext cx="91440" cy="2363132"/>
            </a:xfrm>
            <a:custGeom>
              <a:avLst/>
              <a:gdLst/>
              <a:ahLst/>
              <a:cxnLst/>
              <a:rect l="0" t="0" r="0" b="0"/>
              <a:pathLst>
                <a:path>
                  <a:moveTo>
                    <a:pt x="45720" y="0"/>
                  </a:moveTo>
                  <a:lnTo>
                    <a:pt x="45720" y="2363132"/>
                  </a:lnTo>
                  <a:lnTo>
                    <a:pt x="127915" y="23631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p:cNvSpPr/>
            <p:nvPr/>
          </p:nvSpPr>
          <p:spPr>
            <a:xfrm>
              <a:off x="3315645" y="4019016"/>
              <a:ext cx="761248"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1087" tIns="24737" rIns="31087" bIns="24737" numCol="1" spcCol="1270" anchor="ctr" anchorCtr="0">
              <a:noAutofit/>
            </a:bodyPr>
            <a:lstStyle/>
            <a:p>
              <a:pPr lvl="0" algn="ctr" defTabSz="444500">
                <a:lnSpc>
                  <a:spcPct val="90000"/>
                </a:lnSpc>
                <a:spcBef>
                  <a:spcPct val="0"/>
                </a:spcBef>
                <a:spcAft>
                  <a:spcPct val="35000"/>
                </a:spcAft>
              </a:pPr>
              <a:r>
                <a:rPr lang="en-US" sz="1000" kern="1200" dirty="0" smtClean="0">
                  <a:solidFill>
                    <a:schemeClr val="accent1"/>
                  </a:solidFill>
                </a:rPr>
                <a:t>Other</a:t>
              </a:r>
              <a:endParaRPr lang="en-US" sz="1000" kern="1200" dirty="0">
                <a:solidFill>
                  <a:schemeClr val="accent1"/>
                </a:solidFill>
              </a:endParaRPr>
            </a:p>
          </p:txBody>
        </p:sp>
        <p:sp>
          <p:nvSpPr>
            <p:cNvPr id="30" name="Freeform 29"/>
            <p:cNvSpPr/>
            <p:nvPr/>
          </p:nvSpPr>
          <p:spPr>
            <a:xfrm>
              <a:off x="6235977" y="1143000"/>
              <a:ext cx="926198" cy="685800"/>
            </a:xfrm>
            <a:custGeom>
              <a:avLst/>
              <a:gdLst>
                <a:gd name="connsiteX0" fmla="*/ 0 w 821959"/>
                <a:gd name="connsiteY0" fmla="*/ 41098 h 410979"/>
                <a:gd name="connsiteX1" fmla="*/ 41098 w 821959"/>
                <a:gd name="connsiteY1" fmla="*/ 0 h 410979"/>
                <a:gd name="connsiteX2" fmla="*/ 780861 w 821959"/>
                <a:gd name="connsiteY2" fmla="*/ 0 h 410979"/>
                <a:gd name="connsiteX3" fmla="*/ 821959 w 821959"/>
                <a:gd name="connsiteY3" fmla="*/ 41098 h 410979"/>
                <a:gd name="connsiteX4" fmla="*/ 821959 w 821959"/>
                <a:gd name="connsiteY4" fmla="*/ 369881 h 410979"/>
                <a:gd name="connsiteX5" fmla="*/ 780861 w 821959"/>
                <a:gd name="connsiteY5" fmla="*/ 410979 h 410979"/>
                <a:gd name="connsiteX6" fmla="*/ 41098 w 821959"/>
                <a:gd name="connsiteY6" fmla="*/ 410979 h 410979"/>
                <a:gd name="connsiteX7" fmla="*/ 0 w 821959"/>
                <a:gd name="connsiteY7" fmla="*/ 369881 h 410979"/>
                <a:gd name="connsiteX8" fmla="*/ 0 w 821959"/>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59" h="410979">
                  <a:moveTo>
                    <a:pt x="0" y="41098"/>
                  </a:moveTo>
                  <a:cubicBezTo>
                    <a:pt x="0" y="18400"/>
                    <a:pt x="18400" y="0"/>
                    <a:pt x="41098" y="0"/>
                  </a:cubicBezTo>
                  <a:lnTo>
                    <a:pt x="780861" y="0"/>
                  </a:lnTo>
                  <a:cubicBezTo>
                    <a:pt x="803559" y="0"/>
                    <a:pt x="821959" y="18400"/>
                    <a:pt x="821959" y="41098"/>
                  </a:cubicBezTo>
                  <a:lnTo>
                    <a:pt x="821959" y="369881"/>
                  </a:lnTo>
                  <a:cubicBezTo>
                    <a:pt x="821959" y="392579"/>
                    <a:pt x="803559" y="410979"/>
                    <a:pt x="780861" y="410979"/>
                  </a:cubicBezTo>
                  <a:lnTo>
                    <a:pt x="41098" y="410979"/>
                  </a:lnTo>
                  <a:cubicBezTo>
                    <a:pt x="18400" y="410979"/>
                    <a:pt x="0" y="392579"/>
                    <a:pt x="0" y="369881"/>
                  </a:cubicBezTo>
                  <a:lnTo>
                    <a:pt x="0" y="410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77" tIns="22197" rIns="27277" bIns="22197" numCol="1" spcCol="1270" anchor="ctr" anchorCtr="0">
              <a:noAutofit/>
            </a:bodyPr>
            <a:lstStyle/>
            <a:p>
              <a:pPr lvl="0" algn="ctr" defTabSz="355600">
                <a:lnSpc>
                  <a:spcPct val="90000"/>
                </a:lnSpc>
                <a:spcBef>
                  <a:spcPct val="0"/>
                </a:spcBef>
                <a:spcAft>
                  <a:spcPct val="35000"/>
                </a:spcAft>
              </a:pPr>
              <a:r>
                <a:rPr lang="en-US" b="1" kern="1200" dirty="0" smtClean="0"/>
                <a:t>Long Term Residential Facilities</a:t>
              </a:r>
              <a:endParaRPr lang="en-US" b="1" kern="1200" dirty="0"/>
            </a:p>
          </p:txBody>
        </p:sp>
        <p:sp>
          <p:nvSpPr>
            <p:cNvPr id="31" name="Freeform 30"/>
            <p:cNvSpPr/>
            <p:nvPr/>
          </p:nvSpPr>
          <p:spPr>
            <a:xfrm>
              <a:off x="6272453" y="1861373"/>
              <a:ext cx="91440" cy="308234"/>
            </a:xfrm>
            <a:custGeom>
              <a:avLst/>
              <a:gdLst/>
              <a:ahLst/>
              <a:cxnLst/>
              <a:rect l="0" t="0" r="0" b="0"/>
              <a:pathLst>
                <a:path>
                  <a:moveTo>
                    <a:pt x="45720" y="0"/>
                  </a:moveTo>
                  <a:lnTo>
                    <a:pt x="45720" y="308234"/>
                  </a:lnTo>
                  <a:lnTo>
                    <a:pt x="127915" y="30823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reeform 32"/>
            <p:cNvSpPr/>
            <p:nvPr/>
          </p:nvSpPr>
          <p:spPr>
            <a:xfrm>
              <a:off x="6272453" y="1861373"/>
              <a:ext cx="91440" cy="821959"/>
            </a:xfrm>
            <a:custGeom>
              <a:avLst/>
              <a:gdLst/>
              <a:ahLst/>
              <a:cxnLst/>
              <a:rect l="0" t="0" r="0" b="0"/>
              <a:pathLst>
                <a:path>
                  <a:moveTo>
                    <a:pt x="45720" y="0"/>
                  </a:moveTo>
                  <a:lnTo>
                    <a:pt x="45720" y="821959"/>
                  </a:lnTo>
                  <a:lnTo>
                    <a:pt x="127915" y="82195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Freeform 33"/>
            <p:cNvSpPr/>
            <p:nvPr/>
          </p:nvSpPr>
          <p:spPr>
            <a:xfrm>
              <a:off x="6377871" y="1952990"/>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Nursing Homes</a:t>
              </a:r>
              <a:endParaRPr lang="en-US" sz="1000" kern="1200" dirty="0"/>
            </a:p>
          </p:txBody>
        </p:sp>
        <p:sp>
          <p:nvSpPr>
            <p:cNvPr id="35" name="Freeform 34"/>
            <p:cNvSpPr/>
            <p:nvPr/>
          </p:nvSpPr>
          <p:spPr>
            <a:xfrm>
              <a:off x="6272453" y="1861373"/>
              <a:ext cx="91440" cy="1335683"/>
            </a:xfrm>
            <a:custGeom>
              <a:avLst/>
              <a:gdLst/>
              <a:ahLst/>
              <a:cxnLst/>
              <a:rect l="0" t="0" r="0" b="0"/>
              <a:pathLst>
                <a:path>
                  <a:moveTo>
                    <a:pt x="45720" y="0"/>
                  </a:moveTo>
                  <a:lnTo>
                    <a:pt x="45720" y="1335683"/>
                  </a:lnTo>
                  <a:lnTo>
                    <a:pt x="127915" y="133568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reeform 35"/>
            <p:cNvSpPr/>
            <p:nvPr/>
          </p:nvSpPr>
          <p:spPr>
            <a:xfrm>
              <a:off x="6387978" y="2477841"/>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Assisted Living facilities </a:t>
              </a:r>
              <a:endParaRPr lang="en-US" sz="1000" kern="1200" dirty="0"/>
            </a:p>
          </p:txBody>
        </p:sp>
        <p:sp>
          <p:nvSpPr>
            <p:cNvPr id="37" name="Freeform 36"/>
            <p:cNvSpPr/>
            <p:nvPr/>
          </p:nvSpPr>
          <p:spPr>
            <a:xfrm>
              <a:off x="6272453" y="1861373"/>
              <a:ext cx="91440" cy="1849408"/>
            </a:xfrm>
            <a:custGeom>
              <a:avLst/>
              <a:gdLst/>
              <a:ahLst/>
              <a:cxnLst/>
              <a:rect l="0" t="0" r="0" b="0"/>
              <a:pathLst>
                <a:path>
                  <a:moveTo>
                    <a:pt x="45720" y="0"/>
                  </a:moveTo>
                  <a:lnTo>
                    <a:pt x="45720" y="1849408"/>
                  </a:lnTo>
                  <a:lnTo>
                    <a:pt x="127915" y="18494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Freeform 37"/>
            <p:cNvSpPr/>
            <p:nvPr/>
          </p:nvSpPr>
          <p:spPr>
            <a:xfrm>
              <a:off x="6396848" y="2991567"/>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Continuing Care Retirement Communities</a:t>
              </a:r>
              <a:endParaRPr lang="en-US" sz="1000" kern="1200" dirty="0"/>
            </a:p>
          </p:txBody>
        </p:sp>
        <p:sp>
          <p:nvSpPr>
            <p:cNvPr id="39" name="Freeform 38"/>
            <p:cNvSpPr/>
            <p:nvPr/>
          </p:nvSpPr>
          <p:spPr>
            <a:xfrm>
              <a:off x="6272453" y="1861373"/>
              <a:ext cx="91440" cy="2363132"/>
            </a:xfrm>
            <a:custGeom>
              <a:avLst/>
              <a:gdLst/>
              <a:ahLst/>
              <a:cxnLst/>
              <a:rect l="0" t="0" r="0" b="0"/>
              <a:pathLst>
                <a:path>
                  <a:moveTo>
                    <a:pt x="45720" y="0"/>
                  </a:moveTo>
                  <a:lnTo>
                    <a:pt x="45720" y="2363132"/>
                  </a:lnTo>
                  <a:lnTo>
                    <a:pt x="127915" y="23631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0" name="Freeform 39"/>
            <p:cNvSpPr/>
            <p:nvPr/>
          </p:nvSpPr>
          <p:spPr>
            <a:xfrm>
              <a:off x="6400369" y="3511745"/>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Mental Health &amp; Substance Abuse Residential Facilities</a:t>
              </a:r>
              <a:endParaRPr lang="en-US" sz="1000" kern="1200" dirty="0"/>
            </a:p>
          </p:txBody>
        </p:sp>
        <p:sp>
          <p:nvSpPr>
            <p:cNvPr id="42" name="Freeform 41"/>
            <p:cNvSpPr/>
            <p:nvPr/>
          </p:nvSpPr>
          <p:spPr>
            <a:xfrm>
              <a:off x="6400369" y="4028555"/>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Intellectual &amp; Developmental disability residential facilities</a:t>
              </a:r>
              <a:endParaRPr lang="en-US" sz="1000" kern="1200" dirty="0"/>
            </a:p>
          </p:txBody>
        </p:sp>
        <p:sp>
          <p:nvSpPr>
            <p:cNvPr id="44" name="Freeform 43"/>
            <p:cNvSpPr/>
            <p:nvPr/>
          </p:nvSpPr>
          <p:spPr>
            <a:xfrm>
              <a:off x="4329051" y="5046465"/>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solidFill>
                    <a:schemeClr val="tx1"/>
                  </a:solidFill>
                </a:rPr>
                <a:t>Home Healthcare Services</a:t>
              </a:r>
              <a:endParaRPr lang="en-US" sz="1000" kern="1200" dirty="0">
                <a:solidFill>
                  <a:schemeClr val="tx1"/>
                </a:solidFill>
              </a:endParaRPr>
            </a:p>
          </p:txBody>
        </p:sp>
        <p:sp>
          <p:nvSpPr>
            <p:cNvPr id="45" name="Freeform 44"/>
            <p:cNvSpPr/>
            <p:nvPr/>
          </p:nvSpPr>
          <p:spPr>
            <a:xfrm>
              <a:off x="4201137" y="1862363"/>
              <a:ext cx="91440" cy="3904305"/>
            </a:xfrm>
            <a:custGeom>
              <a:avLst/>
              <a:gdLst/>
              <a:ahLst/>
              <a:cxnLst/>
              <a:rect l="0" t="0" r="0" b="0"/>
              <a:pathLst>
                <a:path>
                  <a:moveTo>
                    <a:pt x="45720" y="0"/>
                  </a:moveTo>
                  <a:lnTo>
                    <a:pt x="45720" y="3904305"/>
                  </a:lnTo>
                  <a:lnTo>
                    <a:pt x="127915" y="3904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7" name="Freeform 46"/>
            <p:cNvSpPr/>
            <p:nvPr/>
          </p:nvSpPr>
          <p:spPr>
            <a:xfrm>
              <a:off x="4164660" y="1135904"/>
              <a:ext cx="926198" cy="685800"/>
            </a:xfrm>
            <a:custGeom>
              <a:avLst/>
              <a:gdLst>
                <a:gd name="connsiteX0" fmla="*/ 0 w 821959"/>
                <a:gd name="connsiteY0" fmla="*/ 41098 h 410979"/>
                <a:gd name="connsiteX1" fmla="*/ 41098 w 821959"/>
                <a:gd name="connsiteY1" fmla="*/ 0 h 410979"/>
                <a:gd name="connsiteX2" fmla="*/ 780861 w 821959"/>
                <a:gd name="connsiteY2" fmla="*/ 0 h 410979"/>
                <a:gd name="connsiteX3" fmla="*/ 821959 w 821959"/>
                <a:gd name="connsiteY3" fmla="*/ 41098 h 410979"/>
                <a:gd name="connsiteX4" fmla="*/ 821959 w 821959"/>
                <a:gd name="connsiteY4" fmla="*/ 369881 h 410979"/>
                <a:gd name="connsiteX5" fmla="*/ 780861 w 821959"/>
                <a:gd name="connsiteY5" fmla="*/ 410979 h 410979"/>
                <a:gd name="connsiteX6" fmla="*/ 41098 w 821959"/>
                <a:gd name="connsiteY6" fmla="*/ 410979 h 410979"/>
                <a:gd name="connsiteX7" fmla="*/ 0 w 821959"/>
                <a:gd name="connsiteY7" fmla="*/ 369881 h 410979"/>
                <a:gd name="connsiteX8" fmla="*/ 0 w 821959"/>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59" h="410979">
                  <a:moveTo>
                    <a:pt x="0" y="41098"/>
                  </a:moveTo>
                  <a:cubicBezTo>
                    <a:pt x="0" y="18400"/>
                    <a:pt x="18400" y="0"/>
                    <a:pt x="41098" y="0"/>
                  </a:cubicBezTo>
                  <a:lnTo>
                    <a:pt x="780861" y="0"/>
                  </a:lnTo>
                  <a:cubicBezTo>
                    <a:pt x="803559" y="0"/>
                    <a:pt x="821959" y="18400"/>
                    <a:pt x="821959" y="41098"/>
                  </a:cubicBezTo>
                  <a:lnTo>
                    <a:pt x="821959" y="369881"/>
                  </a:lnTo>
                  <a:cubicBezTo>
                    <a:pt x="821959" y="392579"/>
                    <a:pt x="803559" y="410979"/>
                    <a:pt x="780861" y="410979"/>
                  </a:cubicBezTo>
                  <a:lnTo>
                    <a:pt x="41098" y="410979"/>
                  </a:lnTo>
                  <a:cubicBezTo>
                    <a:pt x="18400" y="410979"/>
                    <a:pt x="0" y="392579"/>
                    <a:pt x="0" y="369881"/>
                  </a:cubicBezTo>
                  <a:lnTo>
                    <a:pt x="0" y="410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b="1" kern="1200" dirty="0" smtClean="0"/>
                <a:t>Other Ambulatory Care  Services</a:t>
              </a:r>
              <a:endParaRPr lang="en-US" b="1" kern="1200" dirty="0">
                <a:solidFill>
                  <a:srgbClr val="FF0000"/>
                </a:solidFill>
              </a:endParaRPr>
            </a:p>
          </p:txBody>
        </p:sp>
        <p:sp>
          <p:nvSpPr>
            <p:cNvPr id="48" name="Freeform 47"/>
            <p:cNvSpPr/>
            <p:nvPr/>
          </p:nvSpPr>
          <p:spPr>
            <a:xfrm>
              <a:off x="4201137" y="1854277"/>
              <a:ext cx="91440" cy="308234"/>
            </a:xfrm>
            <a:custGeom>
              <a:avLst/>
              <a:gdLst/>
              <a:ahLst/>
              <a:cxnLst/>
              <a:rect l="0" t="0" r="0" b="0"/>
              <a:pathLst>
                <a:path>
                  <a:moveTo>
                    <a:pt x="45720" y="0"/>
                  </a:moveTo>
                  <a:lnTo>
                    <a:pt x="45720" y="308234"/>
                  </a:lnTo>
                  <a:lnTo>
                    <a:pt x="127915" y="30823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Freeform 48"/>
            <p:cNvSpPr/>
            <p:nvPr/>
          </p:nvSpPr>
          <p:spPr>
            <a:xfrm>
              <a:off x="4329051" y="1957022"/>
              <a:ext cx="763520"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Mental Health Practitioners</a:t>
              </a:r>
              <a:endParaRPr lang="en-US" sz="1000" kern="1200" dirty="0"/>
            </a:p>
          </p:txBody>
        </p:sp>
        <p:sp>
          <p:nvSpPr>
            <p:cNvPr id="50" name="Freeform 49"/>
            <p:cNvSpPr/>
            <p:nvPr/>
          </p:nvSpPr>
          <p:spPr>
            <a:xfrm>
              <a:off x="4201137" y="1854277"/>
              <a:ext cx="91440" cy="821959"/>
            </a:xfrm>
            <a:custGeom>
              <a:avLst/>
              <a:gdLst/>
              <a:ahLst/>
              <a:cxnLst/>
              <a:rect l="0" t="0" r="0" b="0"/>
              <a:pathLst>
                <a:path>
                  <a:moveTo>
                    <a:pt x="45720" y="0"/>
                  </a:moveTo>
                  <a:lnTo>
                    <a:pt x="45720" y="821959"/>
                  </a:lnTo>
                  <a:lnTo>
                    <a:pt x="127915" y="82195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1" name="Freeform 50"/>
            <p:cNvSpPr/>
            <p:nvPr/>
          </p:nvSpPr>
          <p:spPr>
            <a:xfrm>
              <a:off x="4329052" y="2470746"/>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Dentistry</a:t>
              </a:r>
              <a:endParaRPr lang="en-US" sz="1000" kern="1200" dirty="0"/>
            </a:p>
          </p:txBody>
        </p:sp>
        <p:sp>
          <p:nvSpPr>
            <p:cNvPr id="52" name="Freeform 51"/>
            <p:cNvSpPr/>
            <p:nvPr/>
          </p:nvSpPr>
          <p:spPr>
            <a:xfrm>
              <a:off x="4201137" y="1854277"/>
              <a:ext cx="91440" cy="1335683"/>
            </a:xfrm>
            <a:custGeom>
              <a:avLst/>
              <a:gdLst/>
              <a:ahLst/>
              <a:cxnLst/>
              <a:rect l="0" t="0" r="0" b="0"/>
              <a:pathLst>
                <a:path>
                  <a:moveTo>
                    <a:pt x="45720" y="0"/>
                  </a:moveTo>
                  <a:lnTo>
                    <a:pt x="45720" y="1335683"/>
                  </a:lnTo>
                  <a:lnTo>
                    <a:pt x="127915" y="133568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3" name="Freeform 52"/>
            <p:cNvSpPr/>
            <p:nvPr/>
          </p:nvSpPr>
          <p:spPr>
            <a:xfrm>
              <a:off x="4329052" y="2984471"/>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Chiropractors</a:t>
              </a:r>
              <a:endParaRPr lang="en-US" sz="1000" kern="1200" dirty="0"/>
            </a:p>
          </p:txBody>
        </p:sp>
        <p:sp>
          <p:nvSpPr>
            <p:cNvPr id="54" name="Freeform 53"/>
            <p:cNvSpPr/>
            <p:nvPr/>
          </p:nvSpPr>
          <p:spPr>
            <a:xfrm>
              <a:off x="4201137" y="1923085"/>
              <a:ext cx="91440" cy="1849408"/>
            </a:xfrm>
            <a:custGeom>
              <a:avLst/>
              <a:gdLst/>
              <a:ahLst/>
              <a:cxnLst/>
              <a:rect l="0" t="0" r="0" b="0"/>
              <a:pathLst>
                <a:path>
                  <a:moveTo>
                    <a:pt x="45720" y="0"/>
                  </a:moveTo>
                  <a:lnTo>
                    <a:pt x="45720" y="1849408"/>
                  </a:lnTo>
                  <a:lnTo>
                    <a:pt x="127915" y="18494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5" name="Freeform 54"/>
            <p:cNvSpPr/>
            <p:nvPr/>
          </p:nvSpPr>
          <p:spPr>
            <a:xfrm>
              <a:off x="4329052" y="3498195"/>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Optometrists</a:t>
              </a:r>
              <a:endParaRPr lang="en-US" sz="1000" kern="1200" dirty="0"/>
            </a:p>
          </p:txBody>
        </p:sp>
        <p:sp>
          <p:nvSpPr>
            <p:cNvPr id="56" name="Freeform 55"/>
            <p:cNvSpPr/>
            <p:nvPr/>
          </p:nvSpPr>
          <p:spPr>
            <a:xfrm>
              <a:off x="4201137" y="1854277"/>
              <a:ext cx="91440" cy="2363132"/>
            </a:xfrm>
            <a:custGeom>
              <a:avLst/>
              <a:gdLst/>
              <a:ahLst/>
              <a:cxnLst/>
              <a:rect l="0" t="0" r="0" b="0"/>
              <a:pathLst>
                <a:path>
                  <a:moveTo>
                    <a:pt x="45720" y="0"/>
                  </a:moveTo>
                  <a:lnTo>
                    <a:pt x="45720" y="2363132"/>
                  </a:lnTo>
                  <a:lnTo>
                    <a:pt x="127915" y="23631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7" name="Freeform 56"/>
            <p:cNvSpPr/>
            <p:nvPr/>
          </p:nvSpPr>
          <p:spPr>
            <a:xfrm>
              <a:off x="4329052" y="4011920"/>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Physical, Occupational and Speech Therapists &amp; Audiologists</a:t>
              </a:r>
              <a:endParaRPr lang="en-US" sz="1000" kern="1200" dirty="0"/>
            </a:p>
          </p:txBody>
        </p:sp>
        <p:sp>
          <p:nvSpPr>
            <p:cNvPr id="58" name="Freeform 57"/>
            <p:cNvSpPr/>
            <p:nvPr/>
          </p:nvSpPr>
          <p:spPr>
            <a:xfrm>
              <a:off x="4201137" y="1854277"/>
              <a:ext cx="91440" cy="2876856"/>
            </a:xfrm>
            <a:custGeom>
              <a:avLst/>
              <a:gdLst/>
              <a:ahLst/>
              <a:cxnLst/>
              <a:rect l="0" t="0" r="0" b="0"/>
              <a:pathLst>
                <a:path>
                  <a:moveTo>
                    <a:pt x="45720" y="0"/>
                  </a:moveTo>
                  <a:lnTo>
                    <a:pt x="45720" y="2876856"/>
                  </a:lnTo>
                  <a:lnTo>
                    <a:pt x="127915" y="287685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9" name="Freeform 58"/>
            <p:cNvSpPr/>
            <p:nvPr/>
          </p:nvSpPr>
          <p:spPr>
            <a:xfrm>
              <a:off x="4329052" y="4525644"/>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Medical &amp; Diagnostic Labs</a:t>
              </a:r>
              <a:endParaRPr lang="en-US" sz="1000" kern="1200" dirty="0"/>
            </a:p>
          </p:txBody>
        </p:sp>
        <p:sp>
          <p:nvSpPr>
            <p:cNvPr id="60" name="Freeform 59"/>
            <p:cNvSpPr/>
            <p:nvPr/>
          </p:nvSpPr>
          <p:spPr>
            <a:xfrm>
              <a:off x="4201137" y="1861373"/>
              <a:ext cx="91440" cy="3390581"/>
            </a:xfrm>
            <a:custGeom>
              <a:avLst/>
              <a:gdLst/>
              <a:ahLst/>
              <a:cxnLst/>
              <a:rect l="0" t="0" r="0" b="0"/>
              <a:pathLst>
                <a:path>
                  <a:moveTo>
                    <a:pt x="45720" y="0"/>
                  </a:moveTo>
                  <a:lnTo>
                    <a:pt x="45720" y="3390581"/>
                  </a:lnTo>
                  <a:lnTo>
                    <a:pt x="127915" y="339058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1" name="Freeform 60"/>
            <p:cNvSpPr/>
            <p:nvPr/>
          </p:nvSpPr>
          <p:spPr>
            <a:xfrm>
              <a:off x="4329052" y="5583072"/>
              <a:ext cx="761541"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467" tIns="19657" rIns="23467" bIns="19657" numCol="1" spcCol="1270" anchor="ctr" anchorCtr="0">
              <a:noAutofit/>
            </a:bodyPr>
            <a:lstStyle/>
            <a:p>
              <a:pPr lvl="0" algn="ctr" defTabSz="266700">
                <a:lnSpc>
                  <a:spcPct val="90000"/>
                </a:lnSpc>
                <a:spcBef>
                  <a:spcPct val="0"/>
                </a:spcBef>
                <a:spcAft>
                  <a:spcPct val="35000"/>
                </a:spcAft>
              </a:pPr>
              <a:r>
                <a:rPr lang="en-US" sz="1000" kern="1200" dirty="0" smtClean="0"/>
                <a:t>Other</a:t>
              </a:r>
              <a:endParaRPr lang="en-US" sz="1000" kern="1200" dirty="0"/>
            </a:p>
          </p:txBody>
        </p:sp>
      </p:grpSp>
      <p:sp>
        <p:nvSpPr>
          <p:cNvPr id="7" name="Flowchart: Delay 6"/>
          <p:cNvSpPr/>
          <p:nvPr/>
        </p:nvSpPr>
        <p:spPr>
          <a:xfrm rot="16200000">
            <a:off x="4185959" y="-3932338"/>
            <a:ext cx="685799" cy="9007675"/>
          </a:xfrm>
          <a:prstGeom prst="flowChartDelay">
            <a:avLst/>
          </a:prstGeom>
          <a:ln/>
        </p:spPr>
        <p:style>
          <a:lnRef idx="0">
            <a:schemeClr val="accent2"/>
          </a:lnRef>
          <a:fillRef idx="3">
            <a:schemeClr val="accent2"/>
          </a:fillRef>
          <a:effectRef idx="3">
            <a:schemeClr val="accent2"/>
          </a:effectRef>
          <a:fontRef idx="minor">
            <a:schemeClr val="lt1"/>
          </a:fontRef>
        </p:style>
        <p:txBody>
          <a:bodyPr vert="vert" rtlCol="0" anchor="ctr"/>
          <a:lstStyle/>
          <a:p>
            <a:pPr algn="ctr"/>
            <a:r>
              <a:rPr lang="en-US" sz="2400" dirty="0" smtClean="0"/>
              <a:t>Healthcare</a:t>
            </a:r>
            <a:endParaRPr lang="en-US" sz="2400" dirty="0"/>
          </a:p>
        </p:txBody>
      </p:sp>
      <p:sp>
        <p:nvSpPr>
          <p:cNvPr id="2" name="Rounded Rectangle 1"/>
          <p:cNvSpPr/>
          <p:nvPr/>
        </p:nvSpPr>
        <p:spPr>
          <a:xfrm>
            <a:off x="53952" y="1011072"/>
            <a:ext cx="5291222" cy="436728"/>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solidFill>
                  <a:schemeClr val="tx1"/>
                </a:solidFill>
              </a:rPr>
              <a:t>Ambulatory Health Care Services</a:t>
            </a:r>
            <a:endParaRPr lang="en-US" dirty="0">
              <a:solidFill>
                <a:schemeClr val="tx1"/>
              </a:solidFill>
            </a:endParaRPr>
          </a:p>
        </p:txBody>
      </p:sp>
      <p:sp>
        <p:nvSpPr>
          <p:cNvPr id="9" name="Rounded Rectangle 8"/>
          <p:cNvSpPr/>
          <p:nvPr/>
        </p:nvSpPr>
        <p:spPr>
          <a:xfrm>
            <a:off x="5562600" y="1011072"/>
            <a:ext cx="1600200" cy="436728"/>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solidFill>
                  <a:schemeClr val="tx1"/>
                </a:solidFill>
              </a:rPr>
              <a:t>Hospital Care</a:t>
            </a:r>
            <a:endParaRPr lang="en-US" dirty="0">
              <a:solidFill>
                <a:schemeClr val="tx1"/>
              </a:solidFill>
            </a:endParaRPr>
          </a:p>
        </p:txBody>
      </p:sp>
      <p:sp>
        <p:nvSpPr>
          <p:cNvPr id="63" name="Rounded Rectangle 62"/>
          <p:cNvSpPr/>
          <p:nvPr/>
        </p:nvSpPr>
        <p:spPr>
          <a:xfrm>
            <a:off x="7413815" y="1011072"/>
            <a:ext cx="1600200" cy="436728"/>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solidFill>
                  <a:schemeClr val="tx1"/>
                </a:solidFill>
              </a:rPr>
              <a:t>Nursing  &amp; Residential Care</a:t>
            </a:r>
            <a:endParaRPr lang="en-US" dirty="0">
              <a:solidFill>
                <a:schemeClr val="tx1"/>
              </a:solidFill>
            </a:endParaRPr>
          </a:p>
        </p:txBody>
      </p:sp>
      <p:sp>
        <p:nvSpPr>
          <p:cNvPr id="65" name="Freeform 64"/>
          <p:cNvSpPr/>
          <p:nvPr/>
        </p:nvSpPr>
        <p:spPr>
          <a:xfrm>
            <a:off x="7696200" y="4932393"/>
            <a:ext cx="1353313" cy="410979"/>
          </a:xfrm>
          <a:custGeom>
            <a:avLst/>
            <a:gdLst>
              <a:gd name="connsiteX0" fmla="*/ 0 w 657567"/>
              <a:gd name="connsiteY0" fmla="*/ 41098 h 410979"/>
              <a:gd name="connsiteX1" fmla="*/ 41098 w 657567"/>
              <a:gd name="connsiteY1" fmla="*/ 0 h 410979"/>
              <a:gd name="connsiteX2" fmla="*/ 616469 w 657567"/>
              <a:gd name="connsiteY2" fmla="*/ 0 h 410979"/>
              <a:gd name="connsiteX3" fmla="*/ 657567 w 657567"/>
              <a:gd name="connsiteY3" fmla="*/ 41098 h 410979"/>
              <a:gd name="connsiteX4" fmla="*/ 657567 w 657567"/>
              <a:gd name="connsiteY4" fmla="*/ 369881 h 410979"/>
              <a:gd name="connsiteX5" fmla="*/ 616469 w 657567"/>
              <a:gd name="connsiteY5" fmla="*/ 410979 h 410979"/>
              <a:gd name="connsiteX6" fmla="*/ 41098 w 657567"/>
              <a:gd name="connsiteY6" fmla="*/ 410979 h 410979"/>
              <a:gd name="connsiteX7" fmla="*/ 0 w 657567"/>
              <a:gd name="connsiteY7" fmla="*/ 369881 h 410979"/>
              <a:gd name="connsiteX8" fmla="*/ 0 w 657567"/>
              <a:gd name="connsiteY8" fmla="*/ 41098 h 4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567" h="410979">
                <a:moveTo>
                  <a:pt x="0" y="41098"/>
                </a:moveTo>
                <a:cubicBezTo>
                  <a:pt x="0" y="18400"/>
                  <a:pt x="18400" y="0"/>
                  <a:pt x="41098" y="0"/>
                </a:cubicBezTo>
                <a:lnTo>
                  <a:pt x="616469" y="0"/>
                </a:lnTo>
                <a:cubicBezTo>
                  <a:pt x="639167" y="0"/>
                  <a:pt x="657567" y="18400"/>
                  <a:pt x="657567" y="41098"/>
                </a:cubicBezTo>
                <a:lnTo>
                  <a:pt x="657567" y="369881"/>
                </a:lnTo>
                <a:cubicBezTo>
                  <a:pt x="657567" y="392579"/>
                  <a:pt x="639167" y="410979"/>
                  <a:pt x="616469" y="410979"/>
                </a:cubicBezTo>
                <a:lnTo>
                  <a:pt x="41098" y="410979"/>
                </a:lnTo>
                <a:cubicBezTo>
                  <a:pt x="18400" y="410979"/>
                  <a:pt x="0" y="392579"/>
                  <a:pt x="0" y="369881"/>
                </a:cubicBezTo>
                <a:lnTo>
                  <a:pt x="0" y="4109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182" tIns="23467" rIns="29182" bIns="23467" numCol="1" spcCol="1270" anchor="ctr" anchorCtr="0">
            <a:noAutofit/>
          </a:bodyPr>
          <a:lstStyle/>
          <a:p>
            <a:pPr lvl="0" algn="ctr" defTabSz="400050">
              <a:lnSpc>
                <a:spcPct val="90000"/>
              </a:lnSpc>
              <a:spcBef>
                <a:spcPct val="0"/>
              </a:spcBef>
              <a:spcAft>
                <a:spcPct val="35000"/>
              </a:spcAft>
            </a:pPr>
            <a:r>
              <a:rPr lang="en-US" sz="1000" kern="1200" dirty="0" smtClean="0"/>
              <a:t>Other Residential Care</a:t>
            </a:r>
            <a:endParaRPr lang="en-US" sz="1000" kern="1200" dirty="0"/>
          </a:p>
        </p:txBody>
      </p:sp>
      <p:sp>
        <p:nvSpPr>
          <p:cNvPr id="66" name="Freeform 65"/>
          <p:cNvSpPr/>
          <p:nvPr/>
        </p:nvSpPr>
        <p:spPr>
          <a:xfrm>
            <a:off x="7451595" y="2272092"/>
            <a:ext cx="162495" cy="2876856"/>
          </a:xfrm>
          <a:custGeom>
            <a:avLst/>
            <a:gdLst/>
            <a:ahLst/>
            <a:cxnLst/>
            <a:rect l="0" t="0" r="0" b="0"/>
            <a:pathLst>
              <a:path>
                <a:moveTo>
                  <a:pt x="45720" y="0"/>
                </a:moveTo>
                <a:lnTo>
                  <a:pt x="45720" y="2876856"/>
                </a:lnTo>
                <a:lnTo>
                  <a:pt x="127915" y="287685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802552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6250"/>
                    </a14:imgEffect>
                    <a14:imgEffect>
                      <a14:saturation sat="105000"/>
                    </a14:imgEffect>
                  </a14:imgLayer>
                </a14:imgProps>
              </a:ext>
              <a:ext uri="{28A0092B-C50C-407E-A947-70E740481C1C}">
                <a14:useLocalDpi xmlns:a14="http://schemas.microsoft.com/office/drawing/2010/main" val="0"/>
              </a:ext>
            </a:extLst>
          </a:blip>
          <a:stretch>
            <a:fillRect/>
          </a:stretch>
        </p:blipFill>
        <p:spPr>
          <a:xfrm>
            <a:off x="0" y="846406"/>
            <a:ext cx="9032618" cy="5105400"/>
          </a:xfrm>
          <a:prstGeom prst="rect">
            <a:avLst/>
          </a:prstGeom>
        </p:spPr>
      </p:pic>
      <p:sp>
        <p:nvSpPr>
          <p:cNvPr id="3" name="Title 2"/>
          <p:cNvSpPr>
            <a:spLocks noGrp="1"/>
          </p:cNvSpPr>
          <p:nvPr>
            <p:ph type="title"/>
          </p:nvPr>
        </p:nvSpPr>
        <p:spPr>
          <a:xfrm>
            <a:off x="152400" y="152400"/>
            <a:ext cx="8429624" cy="914400"/>
          </a:xfrm>
        </p:spPr>
        <p:txBody>
          <a:bodyPr/>
          <a:lstStyle/>
          <a:p>
            <a:r>
              <a:rPr lang="en-US" sz="4000" dirty="0" smtClean="0"/>
              <a:t>Trends</a:t>
            </a:r>
            <a:endParaRPr lang="en-US" sz="4000" dirty="0"/>
          </a:p>
        </p:txBody>
      </p:sp>
      <p:sp>
        <p:nvSpPr>
          <p:cNvPr id="7" name="TextBox 6"/>
          <p:cNvSpPr txBox="1"/>
          <p:nvPr/>
        </p:nvSpPr>
        <p:spPr>
          <a:xfrm>
            <a:off x="685800" y="876886"/>
            <a:ext cx="8001000" cy="5632311"/>
          </a:xfrm>
          <a:prstGeom prst="rect">
            <a:avLst/>
          </a:prstGeom>
          <a:noFill/>
        </p:spPr>
        <p:txBody>
          <a:bodyPr wrap="square" rtlCol="0">
            <a:spAutoFit/>
          </a:bodyPr>
          <a:lstStyle/>
          <a:p>
            <a:pPr marL="285750" indent="-285750" algn="l">
              <a:buClr>
                <a:schemeClr val="accent2"/>
              </a:buClr>
              <a:buSzPct val="100000"/>
              <a:buFont typeface="Wingdings" panose="05000000000000000000" pitchFamily="2" charset="2"/>
              <a:buChar char="§"/>
            </a:pPr>
            <a:r>
              <a:rPr lang="en-US" sz="2400" dirty="0" smtClean="0">
                <a:solidFill>
                  <a:schemeClr val="bg2">
                    <a:lumMod val="10000"/>
                  </a:schemeClr>
                </a:solidFill>
                <a:latin typeface="+mn-lt"/>
              </a:rPr>
              <a:t>Consolidation of Healthcare Providers</a:t>
            </a:r>
          </a:p>
          <a:p>
            <a:pPr marL="742950" lvl="1" indent="-285750" algn="l">
              <a:buClr>
                <a:schemeClr val="accent2"/>
              </a:buClr>
              <a:buSzPct val="100000"/>
              <a:buFont typeface="Wingdings" panose="05000000000000000000" pitchFamily="2" charset="2"/>
              <a:buChar char="§"/>
            </a:pPr>
            <a:r>
              <a:rPr lang="en-US" sz="1800" dirty="0" smtClean="0">
                <a:solidFill>
                  <a:schemeClr val="bg2">
                    <a:lumMod val="10000"/>
                  </a:schemeClr>
                </a:solidFill>
                <a:latin typeface="+mn-lt"/>
              </a:rPr>
              <a:t>Health Systems will continue to merge and acquire locations</a:t>
            </a:r>
            <a:endParaRPr lang="en-US" sz="1800" dirty="0">
              <a:solidFill>
                <a:schemeClr val="bg2">
                  <a:lumMod val="10000"/>
                </a:schemeClr>
              </a:solidFill>
              <a:latin typeface="+mn-lt"/>
            </a:endParaRPr>
          </a:p>
          <a:p>
            <a:pPr marL="285750" indent="-285750" algn="l">
              <a:buClr>
                <a:schemeClr val="accent2"/>
              </a:buClr>
              <a:buSzPct val="100000"/>
              <a:buFont typeface="Wingdings" panose="05000000000000000000" pitchFamily="2" charset="2"/>
              <a:buChar char="§"/>
            </a:pPr>
            <a:r>
              <a:rPr lang="en-US" sz="2400" dirty="0" smtClean="0">
                <a:solidFill>
                  <a:schemeClr val="bg2">
                    <a:lumMod val="10000"/>
                  </a:schemeClr>
                </a:solidFill>
                <a:latin typeface="+mn-lt"/>
              </a:rPr>
              <a:t>Accountable Care Organizations</a:t>
            </a:r>
          </a:p>
          <a:p>
            <a:pPr marL="742950" lvl="1" indent="-285750" algn="l">
              <a:buClr>
                <a:schemeClr val="accent2"/>
              </a:buClr>
              <a:buSzPct val="100000"/>
              <a:buFont typeface="Wingdings" panose="05000000000000000000" pitchFamily="2" charset="2"/>
              <a:buChar char="§"/>
            </a:pPr>
            <a:r>
              <a:rPr lang="en-US" sz="1800" dirty="0" smtClean="0">
                <a:solidFill>
                  <a:schemeClr val="bg2">
                    <a:lumMod val="10000"/>
                  </a:schemeClr>
                </a:solidFill>
                <a:latin typeface="+mn-lt"/>
              </a:rPr>
              <a:t>Group of Healthcare Providers who come together voluntarily to give coordinated high quality care to the patients they serve</a:t>
            </a:r>
            <a:endParaRPr lang="en-US" sz="1800" dirty="0">
              <a:solidFill>
                <a:schemeClr val="bg2">
                  <a:lumMod val="10000"/>
                </a:schemeClr>
              </a:solidFill>
              <a:latin typeface="+mn-lt"/>
            </a:endParaRPr>
          </a:p>
          <a:p>
            <a:pPr marL="285750" indent="-285750" algn="l">
              <a:buClr>
                <a:schemeClr val="accent2"/>
              </a:buClr>
              <a:buSzPct val="100000"/>
              <a:buFont typeface="Wingdings" panose="05000000000000000000" pitchFamily="2" charset="2"/>
              <a:buChar char="§"/>
            </a:pPr>
            <a:r>
              <a:rPr lang="en-US" sz="2400" dirty="0" smtClean="0">
                <a:solidFill>
                  <a:schemeClr val="bg2">
                    <a:lumMod val="10000"/>
                  </a:schemeClr>
                </a:solidFill>
                <a:latin typeface="+mn-lt"/>
              </a:rPr>
              <a:t>Purchasing Decisions leaving the Building</a:t>
            </a:r>
          </a:p>
          <a:p>
            <a:pPr marL="742950" lvl="1" indent="-285750" algn="l">
              <a:buClr>
                <a:schemeClr val="accent2"/>
              </a:buClr>
              <a:buSzPct val="100000"/>
              <a:buFont typeface="Wingdings" panose="05000000000000000000" pitchFamily="2" charset="2"/>
              <a:buChar char="§"/>
            </a:pPr>
            <a:r>
              <a:rPr lang="en-US" sz="1800" dirty="0" smtClean="0">
                <a:solidFill>
                  <a:schemeClr val="bg2">
                    <a:lumMod val="10000"/>
                  </a:schemeClr>
                </a:solidFill>
                <a:latin typeface="+mn-lt"/>
              </a:rPr>
              <a:t>Janitorial products are being consolidated and purchasing decisions are being made at the IDN and GPO level.</a:t>
            </a:r>
          </a:p>
          <a:p>
            <a:pPr marL="285750" lvl="0" indent="-285750" algn="l">
              <a:buClr>
                <a:srgbClr val="00AEEF"/>
              </a:buClr>
              <a:buSzPct val="100000"/>
              <a:buFont typeface="Wingdings" panose="05000000000000000000" pitchFamily="2" charset="2"/>
              <a:buChar char="§"/>
            </a:pPr>
            <a:r>
              <a:rPr lang="en-US" sz="2400" dirty="0" smtClean="0">
                <a:solidFill>
                  <a:srgbClr val="D8D8D8">
                    <a:lumMod val="10000"/>
                  </a:srgbClr>
                </a:solidFill>
                <a:latin typeface="Calibri"/>
              </a:rPr>
              <a:t>Patient Satisfaction</a:t>
            </a:r>
          </a:p>
          <a:p>
            <a:pPr marL="742950" lvl="1" indent="-285750" algn="l">
              <a:buClr>
                <a:srgbClr val="00AEEF"/>
              </a:buClr>
              <a:buSzPct val="100000"/>
              <a:buFont typeface="Wingdings" panose="05000000000000000000" pitchFamily="2" charset="2"/>
              <a:buChar char="§"/>
            </a:pPr>
            <a:r>
              <a:rPr lang="en-US" sz="1800" dirty="0" smtClean="0">
                <a:solidFill>
                  <a:srgbClr val="D8D8D8">
                    <a:lumMod val="10000"/>
                  </a:srgbClr>
                </a:solidFill>
                <a:latin typeface="Calibri"/>
              </a:rPr>
              <a:t>Due to the Affordable Care Act  purchasing decisions, renovations, and employee training are made with the Patient’s experience in mind.</a:t>
            </a:r>
            <a:endParaRPr lang="en-US" sz="1800" dirty="0" smtClean="0">
              <a:solidFill>
                <a:schemeClr val="bg2">
                  <a:lumMod val="10000"/>
                </a:schemeClr>
              </a:solidFill>
              <a:latin typeface="+mn-lt"/>
            </a:endParaRPr>
          </a:p>
          <a:p>
            <a:pPr marL="285750" lvl="0" indent="-285750" algn="l">
              <a:buClr>
                <a:srgbClr val="00AEEF"/>
              </a:buClr>
              <a:buSzPct val="100000"/>
              <a:buFont typeface="Wingdings" panose="05000000000000000000" pitchFamily="2" charset="2"/>
              <a:buChar char="§"/>
            </a:pPr>
            <a:r>
              <a:rPr lang="en-US" sz="2400" dirty="0" smtClean="0">
                <a:solidFill>
                  <a:srgbClr val="D8D8D8">
                    <a:lumMod val="10000"/>
                  </a:srgbClr>
                </a:solidFill>
                <a:latin typeface="Calibri"/>
              </a:rPr>
              <a:t> Focus on HAI Reductions</a:t>
            </a:r>
          </a:p>
          <a:p>
            <a:pPr marL="742950" lvl="1" indent="-285750" algn="l">
              <a:buClr>
                <a:srgbClr val="00AEEF"/>
              </a:buClr>
              <a:buSzPct val="100000"/>
              <a:buFont typeface="Wingdings" panose="05000000000000000000" pitchFamily="2" charset="2"/>
              <a:buChar char="§"/>
            </a:pPr>
            <a:r>
              <a:rPr lang="en-US" sz="1800" dirty="0">
                <a:solidFill>
                  <a:srgbClr val="D8D8D8">
                    <a:lumMod val="10000"/>
                  </a:srgbClr>
                </a:solidFill>
                <a:latin typeface="Calibri"/>
              </a:rPr>
              <a:t> </a:t>
            </a:r>
            <a:r>
              <a:rPr lang="en-US" sz="1800" dirty="0" smtClean="0">
                <a:solidFill>
                  <a:srgbClr val="D8D8D8">
                    <a:lumMod val="10000"/>
                  </a:srgbClr>
                </a:solidFill>
                <a:latin typeface="Calibri"/>
              </a:rPr>
              <a:t>Hospitals are being reimbursed by insurance companies based on their performance and outcomes. </a:t>
            </a:r>
            <a:endParaRPr lang="en-US" sz="1800" dirty="0">
              <a:solidFill>
                <a:srgbClr val="D8D8D8">
                  <a:lumMod val="10000"/>
                </a:srgbClr>
              </a:solidFill>
              <a:latin typeface="Calibri"/>
            </a:endParaRPr>
          </a:p>
          <a:p>
            <a:pPr lvl="1" algn="l">
              <a:buClr>
                <a:schemeClr val="accent2"/>
              </a:buClr>
              <a:buSzPct val="100000"/>
            </a:pPr>
            <a:endParaRPr lang="en-US" sz="1800" dirty="0" smtClean="0">
              <a:solidFill>
                <a:schemeClr val="bg2">
                  <a:lumMod val="10000"/>
                </a:schemeClr>
              </a:solidFill>
              <a:latin typeface="+mn-lt"/>
            </a:endParaRPr>
          </a:p>
          <a:p>
            <a:pPr marL="285750" indent="-285750" algn="l">
              <a:buClr>
                <a:schemeClr val="accent2"/>
              </a:buClr>
              <a:buSzPct val="100000"/>
              <a:buFont typeface="Wingdings" panose="05000000000000000000" pitchFamily="2" charset="2"/>
              <a:buChar char="§"/>
            </a:pPr>
            <a:endParaRPr lang="en-US" dirty="0" smtClean="0">
              <a:latin typeface="+mn-lt"/>
            </a:endParaRPr>
          </a:p>
        </p:txBody>
      </p:sp>
    </p:spTree>
    <p:extLst>
      <p:ext uri="{BB962C8B-B14F-4D97-AF65-F5344CB8AC3E}">
        <p14:creationId xmlns:p14="http://schemas.microsoft.com/office/powerpoint/2010/main" val="3108081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PPACA</a:t>
            </a:r>
            <a:r>
              <a:rPr lang="en-US" dirty="0" smtClean="0"/>
              <a:t> – Patient Protection and Affordable Care Act of 2010</a:t>
            </a:r>
            <a:endParaRPr lang="en-US" dirty="0"/>
          </a:p>
        </p:txBody>
      </p:sp>
      <p:sp>
        <p:nvSpPr>
          <p:cNvPr id="3" name="Title 2"/>
          <p:cNvSpPr>
            <a:spLocks noGrp="1"/>
          </p:cNvSpPr>
          <p:nvPr>
            <p:ph type="title"/>
          </p:nvPr>
        </p:nvSpPr>
        <p:spPr>
          <a:xfrm>
            <a:off x="121444" y="304800"/>
            <a:ext cx="8429624" cy="914400"/>
          </a:xfrm>
        </p:spPr>
        <p:txBody>
          <a:bodyPr/>
          <a:lstStyle/>
          <a:p>
            <a:r>
              <a:rPr lang="en-US" sz="4000" dirty="0" smtClean="0"/>
              <a:t>What is the Affordable Care Act?</a:t>
            </a:r>
            <a:endParaRPr lang="en-US" sz="4000" dirty="0"/>
          </a:p>
        </p:txBody>
      </p:sp>
      <p:sp>
        <p:nvSpPr>
          <p:cNvPr id="5" name="TextBox 4"/>
          <p:cNvSpPr txBox="1"/>
          <p:nvPr/>
        </p:nvSpPr>
        <p:spPr>
          <a:xfrm>
            <a:off x="0" y="6627168"/>
            <a:ext cx="3505200" cy="230832"/>
          </a:xfrm>
          <a:prstGeom prst="rect">
            <a:avLst/>
          </a:prstGeom>
          <a:noFill/>
        </p:spPr>
        <p:txBody>
          <a:bodyPr wrap="square" rtlCol="0">
            <a:spAutoFit/>
          </a:bodyPr>
          <a:lstStyle/>
          <a:p>
            <a:pPr algn="l"/>
            <a:r>
              <a:rPr lang="en-US" sz="900" dirty="0"/>
              <a:t>Source: http://www.hhs.gov/healthcare/facts/timeline/</a:t>
            </a:r>
          </a:p>
        </p:txBody>
      </p:sp>
      <p:grpSp>
        <p:nvGrpSpPr>
          <p:cNvPr id="7" name="Group 6"/>
          <p:cNvGrpSpPr/>
          <p:nvPr/>
        </p:nvGrpSpPr>
        <p:grpSpPr>
          <a:xfrm>
            <a:off x="1524000" y="1828800"/>
            <a:ext cx="5624512" cy="4419600"/>
            <a:chOff x="1759744" y="1828800"/>
            <a:chExt cx="5624512" cy="441960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744" y="1828800"/>
              <a:ext cx="5624512" cy="433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912144" y="6101211"/>
              <a:ext cx="831056" cy="1471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745"/>
          <a:stretch/>
        </p:blipFill>
        <p:spPr bwMode="auto">
          <a:xfrm>
            <a:off x="7173565" y="152400"/>
            <a:ext cx="1741835" cy="166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12284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t>Driving Revenue</a:t>
            </a:r>
            <a:endParaRPr lang="en-US" sz="3600" dirty="0"/>
          </a:p>
        </p:txBody>
      </p:sp>
      <p:sp>
        <p:nvSpPr>
          <p:cNvPr id="7" name="Rounded Rectangle 6"/>
          <p:cNvSpPr/>
          <p:nvPr/>
        </p:nvSpPr>
        <p:spPr>
          <a:xfrm>
            <a:off x="7086600" y="228600"/>
            <a:ext cx="1690632" cy="533400"/>
          </a:xfrm>
          <a:prstGeom prst="roundRect">
            <a:avLst/>
          </a:prstGeom>
          <a:ln>
            <a:solidFill>
              <a:schemeClr val="bg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400" dirty="0" smtClean="0"/>
              <a:t>Maximize Reimbursements</a:t>
            </a:r>
            <a:endParaRPr lang="en-US" sz="1400" dirty="0"/>
          </a:p>
        </p:txBody>
      </p:sp>
      <p:sp>
        <p:nvSpPr>
          <p:cNvPr id="11" name="TextBox 10"/>
          <p:cNvSpPr txBox="1"/>
          <p:nvPr/>
        </p:nvSpPr>
        <p:spPr>
          <a:xfrm>
            <a:off x="76200" y="6553200"/>
            <a:ext cx="8229600" cy="369332"/>
          </a:xfrm>
          <a:prstGeom prst="rect">
            <a:avLst/>
          </a:prstGeom>
          <a:noFill/>
        </p:spPr>
        <p:txBody>
          <a:bodyPr wrap="square" rtlCol="0">
            <a:spAutoFit/>
          </a:bodyPr>
          <a:lstStyle/>
          <a:p>
            <a:pPr algn="l"/>
            <a:r>
              <a:rPr lang="en-US" sz="900" dirty="0"/>
              <a:t>Source: http://</a:t>
            </a:r>
            <a:r>
              <a:rPr lang="en-US" sz="900" dirty="0" smtClean="0"/>
              <a:t>www.cms.gov/Medicare/Quality-Initiatives-Patient-Assessment-Instruments/hospital-value-based-purchasing/index.html</a:t>
            </a:r>
            <a:r>
              <a:rPr lang="en-US" sz="900" dirty="0"/>
              <a:t>, http://www.hcahpsonline.org/home.aspx</a:t>
            </a:r>
          </a:p>
        </p:txBody>
      </p:sp>
      <p:graphicFrame>
        <p:nvGraphicFramePr>
          <p:cNvPr id="5" name="Diagram 4"/>
          <p:cNvGraphicFramePr/>
          <p:nvPr>
            <p:extLst>
              <p:ext uri="{D42A27DB-BD31-4B8C-83A1-F6EECF244321}">
                <p14:modId xmlns:p14="http://schemas.microsoft.com/office/powerpoint/2010/main" val="646276089"/>
              </p:ext>
            </p:extLst>
          </p:nvPr>
        </p:nvGraphicFramePr>
        <p:xfrm>
          <a:off x="1524000" y="1371600"/>
          <a:ext cx="6096000" cy="248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219200" y="3581400"/>
            <a:ext cx="2209800" cy="1772793"/>
          </a:xfrm>
          <a:prstGeom prst="rect">
            <a:avLst/>
          </a:prstGeom>
          <a:noFill/>
        </p:spPr>
        <p:txBody>
          <a:bodyPr wrap="square" rtlCol="0">
            <a:spAutoFit/>
          </a:bodyPr>
          <a:lstStyle/>
          <a:p>
            <a:pPr algn="l"/>
            <a:r>
              <a:rPr lang="en-US" sz="1400" b="1" dirty="0" smtClean="0"/>
              <a:t>16 Measures Covering:</a:t>
            </a:r>
          </a:p>
          <a:p>
            <a:pPr marL="171450" indent="-171450" algn="l">
              <a:buFont typeface="Arial" panose="020B0604020202020204" pitchFamily="34" charset="0"/>
              <a:buChar char="•"/>
            </a:pPr>
            <a:r>
              <a:rPr lang="en-US" sz="1400" b="1" dirty="0" smtClean="0"/>
              <a:t>Patient Outcomes</a:t>
            </a:r>
          </a:p>
          <a:p>
            <a:pPr marL="171450" indent="-171450" algn="l">
              <a:buFont typeface="Arial" panose="020B0604020202020204" pitchFamily="34" charset="0"/>
              <a:buChar char="•"/>
            </a:pPr>
            <a:r>
              <a:rPr lang="en-US" sz="1400" b="1" dirty="0" smtClean="0"/>
              <a:t>Clinical Process</a:t>
            </a:r>
          </a:p>
          <a:p>
            <a:pPr marL="171450" indent="-171450" algn="l">
              <a:buFont typeface="Arial" panose="020B0604020202020204" pitchFamily="34" charset="0"/>
              <a:buChar char="•"/>
            </a:pPr>
            <a:r>
              <a:rPr lang="en-US" sz="1400" b="1" dirty="0" smtClean="0"/>
              <a:t>Healthcare-Associated Infections (HAI)</a:t>
            </a:r>
          </a:p>
          <a:p>
            <a:pPr marL="171450" indent="-171450" algn="l">
              <a:buFont typeface="Arial" panose="020B0604020202020204" pitchFamily="34" charset="0"/>
              <a:buChar char="•"/>
            </a:pPr>
            <a:endParaRPr lang="en-US" sz="1400" b="1" dirty="0"/>
          </a:p>
        </p:txBody>
      </p:sp>
      <p:sp>
        <p:nvSpPr>
          <p:cNvPr id="12" name="TextBox 11"/>
          <p:cNvSpPr txBox="1"/>
          <p:nvPr/>
        </p:nvSpPr>
        <p:spPr>
          <a:xfrm>
            <a:off x="3543300" y="3581400"/>
            <a:ext cx="2171700" cy="2031325"/>
          </a:xfrm>
          <a:prstGeom prst="rect">
            <a:avLst/>
          </a:prstGeom>
          <a:noFill/>
        </p:spPr>
        <p:txBody>
          <a:bodyPr wrap="square" rtlCol="0">
            <a:spAutoFit/>
          </a:bodyPr>
          <a:lstStyle/>
          <a:p>
            <a:pPr algn="l"/>
            <a:r>
              <a:rPr lang="en-US" sz="1400" b="1" dirty="0" smtClean="0"/>
              <a:t>Measured by HCAHPS Survey Covering:</a:t>
            </a:r>
          </a:p>
          <a:p>
            <a:pPr marL="171450" indent="-171450" algn="l">
              <a:buFont typeface="Arial" panose="020B0604020202020204" pitchFamily="34" charset="0"/>
              <a:buChar char="•"/>
            </a:pPr>
            <a:r>
              <a:rPr lang="en-US" sz="1400" b="1" dirty="0" smtClean="0"/>
              <a:t>Communication</a:t>
            </a:r>
          </a:p>
          <a:p>
            <a:pPr marL="171450" indent="-171450" algn="l">
              <a:buFont typeface="Arial" panose="020B0604020202020204" pitchFamily="34" charset="0"/>
              <a:buChar char="•"/>
            </a:pPr>
            <a:r>
              <a:rPr lang="en-US" sz="1400" b="1" dirty="0" smtClean="0"/>
              <a:t>Hospital Environment</a:t>
            </a:r>
          </a:p>
          <a:p>
            <a:pPr marL="171450" indent="-171450" algn="l">
              <a:buFont typeface="Arial" panose="020B0604020202020204" pitchFamily="34" charset="0"/>
              <a:buChar char="•"/>
            </a:pPr>
            <a:r>
              <a:rPr lang="en-US" sz="1400" b="1" dirty="0" smtClean="0"/>
              <a:t>Pain Management</a:t>
            </a:r>
          </a:p>
          <a:p>
            <a:pPr marL="171450" indent="-171450" algn="l">
              <a:buFont typeface="Arial" panose="020B0604020202020204" pitchFamily="34" charset="0"/>
              <a:buChar char="•"/>
            </a:pPr>
            <a:r>
              <a:rPr lang="en-US" sz="1400" b="1" dirty="0" smtClean="0"/>
              <a:t>Noise Levels</a:t>
            </a:r>
          </a:p>
          <a:p>
            <a:pPr marL="171450" indent="-171450" algn="l">
              <a:buFont typeface="Arial" panose="020B0604020202020204" pitchFamily="34" charset="0"/>
              <a:buChar char="•"/>
            </a:pPr>
            <a:endParaRPr lang="en-US" sz="1400" dirty="0"/>
          </a:p>
        </p:txBody>
      </p:sp>
      <p:pic>
        <p:nvPicPr>
          <p:cNvPr id="61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7100" y="5138749"/>
            <a:ext cx="2324100" cy="71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3733800"/>
            <a:ext cx="2384007" cy="140494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1638300" y="1179589"/>
            <a:ext cx="5867400" cy="461665"/>
          </a:xfrm>
          <a:prstGeom prst="rect">
            <a:avLst/>
          </a:prstGeom>
          <a:noFill/>
        </p:spPr>
        <p:txBody>
          <a:bodyPr wrap="square" rtlCol="0">
            <a:spAutoFit/>
          </a:bodyPr>
          <a:lstStyle/>
          <a:p>
            <a:r>
              <a:rPr lang="en-US" sz="2400" b="1" dirty="0" smtClean="0">
                <a:solidFill>
                  <a:schemeClr val="accent1">
                    <a:lumMod val="75000"/>
                  </a:schemeClr>
                </a:solidFill>
              </a:rPr>
              <a:t>PAY FOR PREFORMANCE</a:t>
            </a:r>
            <a:endParaRPr lang="en-US" sz="2400" b="1" dirty="0">
              <a:solidFill>
                <a:schemeClr val="accent1">
                  <a:lumMod val="75000"/>
                </a:schemeClr>
              </a:solidFill>
            </a:endParaRPr>
          </a:p>
        </p:txBody>
      </p:sp>
    </p:spTree>
    <p:extLst>
      <p:ext uri="{BB962C8B-B14F-4D97-AF65-F5344CB8AC3E}">
        <p14:creationId xmlns:p14="http://schemas.microsoft.com/office/powerpoint/2010/main" val="1802996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US" sz="4000" dirty="0" smtClean="0">
                <a:solidFill>
                  <a:schemeClr val="bg1"/>
                </a:solidFill>
              </a:rPr>
              <a:t>Patient Satisfaction</a:t>
            </a:r>
            <a:endParaRPr lang="en-US" sz="4000" dirty="0">
              <a:solidFill>
                <a:schemeClr val="bg1"/>
              </a:solidFill>
            </a:endParaRPr>
          </a:p>
        </p:txBody>
      </p:sp>
    </p:spTree>
    <p:extLst>
      <p:ext uri="{BB962C8B-B14F-4D97-AF65-F5344CB8AC3E}">
        <p14:creationId xmlns:p14="http://schemas.microsoft.com/office/powerpoint/2010/main" val="580038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91200"/>
            <a:ext cx="9144000" cy="929485"/>
          </a:xfrm>
          <a:prstGeom prst="rect">
            <a:avLst/>
          </a:prstGeom>
          <a:solidFill>
            <a:schemeClr val="bg1"/>
          </a:solidFill>
        </p:spPr>
        <p:txBody>
          <a:bodyPr wrap="square" rtlCol="0">
            <a:spAutoFit/>
          </a:bodyPr>
          <a:lstStyle/>
          <a:p>
            <a:pPr marL="285750" indent="-285750" algn="l">
              <a:buClr>
                <a:schemeClr val="accent2"/>
              </a:buClr>
              <a:buSzPct val="100000"/>
              <a:buFont typeface="Wingdings" panose="05000000000000000000" pitchFamily="2" charset="2"/>
              <a:buChar char="§"/>
            </a:pPr>
            <a:endParaRPr lang="en-US" dirty="0" smtClean="0">
              <a:latin typeface="+mn-lt"/>
            </a:endParaRPr>
          </a:p>
          <a:p>
            <a:pPr marL="285750" indent="-285750" algn="l">
              <a:buClr>
                <a:schemeClr val="accent2"/>
              </a:buClr>
              <a:buSzPct val="100000"/>
              <a:buFont typeface="Wingdings" panose="05000000000000000000" pitchFamily="2" charset="2"/>
              <a:buChar char="§"/>
            </a:pPr>
            <a:endParaRPr lang="en-US" dirty="0">
              <a:latin typeface="+mn-lt"/>
            </a:endParaRPr>
          </a:p>
          <a:p>
            <a:pPr marL="285750" indent="-285750" algn="l">
              <a:buClr>
                <a:schemeClr val="accent2"/>
              </a:buClr>
              <a:buSzPct val="100000"/>
              <a:buFont typeface="Wingdings" panose="05000000000000000000" pitchFamily="2" charset="2"/>
              <a:buChar char="§"/>
            </a:pPr>
            <a:endParaRPr lang="en-US" dirty="0" smtClean="0">
              <a:latin typeface="+mn-lt"/>
            </a:endParaRPr>
          </a:p>
        </p:txBody>
      </p:sp>
      <p:sp>
        <p:nvSpPr>
          <p:cNvPr id="20482" name="Rectangle 2"/>
          <p:cNvSpPr>
            <a:spLocks noGrp="1" noChangeArrowheads="1"/>
          </p:cNvSpPr>
          <p:nvPr>
            <p:ph type="title"/>
          </p:nvPr>
        </p:nvSpPr>
        <p:spPr>
          <a:xfrm>
            <a:off x="18393" y="134328"/>
            <a:ext cx="8429624" cy="914400"/>
          </a:xfrm>
          <a:noFill/>
        </p:spPr>
        <p:txBody>
          <a:bodyPr/>
          <a:lstStyle/>
          <a:p>
            <a:pPr eaLnBrk="1" hangingPunct="1"/>
            <a:r>
              <a:rPr lang="en-US" dirty="0" smtClean="0"/>
              <a:t>HCAHPS &amp; Patient Satisfaction</a:t>
            </a:r>
            <a:br>
              <a:rPr lang="en-US" dirty="0" smtClean="0"/>
            </a:br>
            <a:endParaRPr lang="en-US" dirty="0" smtClean="0"/>
          </a:p>
        </p:txBody>
      </p:sp>
      <p:sp>
        <p:nvSpPr>
          <p:cNvPr id="20484" name="Rectangle 4"/>
          <p:cNvSpPr>
            <a:spLocks noGrp="1" noChangeArrowheads="1"/>
          </p:cNvSpPr>
          <p:nvPr>
            <p:ph type="body" idx="1"/>
          </p:nvPr>
        </p:nvSpPr>
        <p:spPr>
          <a:xfrm>
            <a:off x="152401" y="990600"/>
            <a:ext cx="5562599" cy="4724400"/>
          </a:xfrm>
          <a:ln>
            <a:noFill/>
          </a:ln>
        </p:spPr>
        <p:txBody>
          <a:bodyPr/>
          <a:lstStyle/>
          <a:p>
            <a:pPr marL="231775" lvl="1" indent="-231775">
              <a:buClr>
                <a:schemeClr val="accent1"/>
              </a:buClr>
              <a:buFont typeface="Wingdings" charset="2"/>
              <a:buChar char="§"/>
            </a:pPr>
            <a:r>
              <a:rPr lang="en-US" sz="1600" b="1" u="sng" dirty="0" smtClean="0"/>
              <a:t>HCAHPS </a:t>
            </a:r>
            <a:r>
              <a:rPr lang="en-US" sz="1600" b="1" u="sng" dirty="0"/>
              <a:t>survey contains 21 </a:t>
            </a:r>
            <a:r>
              <a:rPr lang="en-US" sz="1600" b="1" u="sng" dirty="0" smtClean="0"/>
              <a:t>questions on 9 topics: </a:t>
            </a:r>
          </a:p>
          <a:p>
            <a:pPr marL="631825" lvl="2" indent="-231775">
              <a:buClr>
                <a:schemeClr val="accent1"/>
              </a:buClr>
              <a:buFont typeface="Wingdings" charset="2"/>
              <a:buChar char="§"/>
            </a:pPr>
            <a:r>
              <a:rPr lang="en-US" dirty="0" smtClean="0"/>
              <a:t>communication </a:t>
            </a:r>
            <a:r>
              <a:rPr lang="en-US" dirty="0"/>
              <a:t>with </a:t>
            </a:r>
            <a:r>
              <a:rPr lang="en-US" dirty="0" smtClean="0"/>
              <a:t>doctors</a:t>
            </a:r>
          </a:p>
          <a:p>
            <a:pPr marL="631825" lvl="2" indent="-231775">
              <a:buClr>
                <a:schemeClr val="accent1"/>
              </a:buClr>
              <a:buFont typeface="Wingdings" charset="2"/>
              <a:buChar char="§"/>
            </a:pPr>
            <a:r>
              <a:rPr lang="en-US" dirty="0" smtClean="0"/>
              <a:t>communication </a:t>
            </a:r>
            <a:r>
              <a:rPr lang="en-US" dirty="0"/>
              <a:t>with </a:t>
            </a:r>
            <a:r>
              <a:rPr lang="en-US" dirty="0" smtClean="0"/>
              <a:t>nurses</a:t>
            </a:r>
          </a:p>
          <a:p>
            <a:pPr marL="631825" lvl="2" indent="-231775">
              <a:buClr>
                <a:schemeClr val="accent1"/>
              </a:buClr>
              <a:buFont typeface="Wingdings" charset="2"/>
              <a:buChar char="§"/>
            </a:pPr>
            <a:r>
              <a:rPr lang="en-US" dirty="0" smtClean="0"/>
              <a:t>responsiveness </a:t>
            </a:r>
            <a:r>
              <a:rPr lang="en-US" dirty="0"/>
              <a:t>of hospital </a:t>
            </a:r>
            <a:r>
              <a:rPr lang="en-US" dirty="0" smtClean="0"/>
              <a:t>staff</a:t>
            </a:r>
          </a:p>
          <a:p>
            <a:pPr marL="631825" lvl="2" indent="-231775">
              <a:buClr>
                <a:schemeClr val="accent1"/>
              </a:buClr>
              <a:buFont typeface="Wingdings" charset="2"/>
              <a:buChar char="§"/>
            </a:pPr>
            <a:r>
              <a:rPr lang="en-US" dirty="0" smtClean="0"/>
              <a:t>pain management</a:t>
            </a:r>
          </a:p>
          <a:p>
            <a:pPr marL="631825" lvl="2" indent="-231775">
              <a:buClr>
                <a:schemeClr val="accent1"/>
              </a:buClr>
              <a:buFont typeface="Wingdings" charset="2"/>
              <a:buChar char="§"/>
            </a:pPr>
            <a:r>
              <a:rPr lang="en-US" dirty="0" smtClean="0"/>
              <a:t>communication </a:t>
            </a:r>
            <a:r>
              <a:rPr lang="en-US" dirty="0"/>
              <a:t>about </a:t>
            </a:r>
            <a:r>
              <a:rPr lang="en-US" dirty="0" smtClean="0"/>
              <a:t>medicines</a:t>
            </a:r>
          </a:p>
          <a:p>
            <a:pPr marL="631825" lvl="2" indent="-231775">
              <a:buClr>
                <a:schemeClr val="accent1"/>
              </a:buClr>
              <a:buFont typeface="Wingdings" charset="2"/>
              <a:buChar char="§"/>
            </a:pPr>
            <a:r>
              <a:rPr lang="en-US" dirty="0" smtClean="0"/>
              <a:t>discharge information</a:t>
            </a:r>
          </a:p>
          <a:p>
            <a:pPr marL="631825" lvl="2" indent="-231775">
              <a:buClr>
                <a:schemeClr val="accent1"/>
              </a:buClr>
              <a:buFont typeface="Wingdings" charset="2"/>
              <a:buChar char="§"/>
            </a:pPr>
            <a:r>
              <a:rPr lang="en-US" b="1" u="sng" dirty="0" smtClean="0"/>
              <a:t>cleanliness </a:t>
            </a:r>
            <a:r>
              <a:rPr lang="en-US" b="1" u="sng" dirty="0"/>
              <a:t>of the hospital environment</a:t>
            </a:r>
            <a:r>
              <a:rPr lang="en-US" b="1" u="sng" dirty="0" smtClean="0"/>
              <a:t>,</a:t>
            </a:r>
          </a:p>
          <a:p>
            <a:pPr marL="631825" lvl="2" indent="-231775">
              <a:buClr>
                <a:schemeClr val="accent1"/>
              </a:buClr>
              <a:buFont typeface="Wingdings" charset="2"/>
              <a:buChar char="§"/>
            </a:pPr>
            <a:r>
              <a:rPr lang="en-US" b="1" u="sng" dirty="0" smtClean="0"/>
              <a:t>quietness </a:t>
            </a:r>
            <a:r>
              <a:rPr lang="en-US" b="1" u="sng" dirty="0"/>
              <a:t>of the hospital environment</a:t>
            </a:r>
            <a:r>
              <a:rPr lang="en-US" dirty="0"/>
              <a:t>, </a:t>
            </a:r>
            <a:endParaRPr lang="en-US" dirty="0" smtClean="0"/>
          </a:p>
          <a:p>
            <a:pPr marL="631825" lvl="2" indent="-231775">
              <a:buClr>
                <a:schemeClr val="accent1"/>
              </a:buClr>
              <a:buFont typeface="Wingdings" charset="2"/>
              <a:buChar char="§"/>
            </a:pPr>
            <a:r>
              <a:rPr lang="en-US" dirty="0" smtClean="0"/>
              <a:t>transition </a:t>
            </a:r>
            <a:r>
              <a:rPr lang="en-US" dirty="0"/>
              <a:t>of </a:t>
            </a:r>
            <a:r>
              <a:rPr lang="en-US" dirty="0" smtClean="0"/>
              <a:t>care</a:t>
            </a:r>
          </a:p>
          <a:p>
            <a:pPr marL="231775" lvl="1" indent="-231775">
              <a:buClr>
                <a:schemeClr val="accent1"/>
              </a:buClr>
              <a:buFont typeface="Wingdings" charset="2"/>
              <a:buChar char="§"/>
            </a:pPr>
            <a:r>
              <a:rPr lang="en-US" sz="1600" dirty="0" smtClean="0"/>
              <a:t>Hospital’s results can be found online</a:t>
            </a:r>
            <a:endParaRPr lang="en-US" sz="1600" u="sng" dirty="0" smtClean="0"/>
          </a:p>
          <a:p>
            <a:pPr marL="0" lvl="1" indent="0">
              <a:buClr>
                <a:schemeClr val="accent1"/>
              </a:buClr>
              <a:buNone/>
            </a:pPr>
            <a:r>
              <a:rPr lang="en-US" sz="1600" dirty="0">
                <a:hlinkClick r:id="rId3"/>
              </a:rPr>
              <a:t>https://</a:t>
            </a:r>
            <a:r>
              <a:rPr lang="en-US" sz="1600" dirty="0" smtClean="0">
                <a:hlinkClick r:id="rId3"/>
              </a:rPr>
              <a:t>www.medicare.gov/hospitalcompare/search.html</a:t>
            </a:r>
            <a:endParaRPr lang="en-US" sz="1600" dirty="0" smtClean="0"/>
          </a:p>
          <a:p>
            <a:pPr marL="0" indent="0">
              <a:buNone/>
            </a:pPr>
            <a:endParaRPr lang="en-US" sz="1600" dirty="0"/>
          </a:p>
          <a:p>
            <a:pPr>
              <a:buClr>
                <a:schemeClr val="accent1"/>
              </a:buClr>
            </a:pPr>
            <a:r>
              <a:rPr lang="en-US" sz="1600" b="1" u="sng" dirty="0" smtClean="0"/>
              <a:t>Nursing </a:t>
            </a:r>
            <a:r>
              <a:rPr lang="en-US" sz="1600" b="1" u="sng" dirty="0"/>
              <a:t>Home Compare- </a:t>
            </a:r>
            <a:r>
              <a:rPr lang="en-US" sz="1600" b="1" u="sng" dirty="0" smtClean="0"/>
              <a:t> </a:t>
            </a:r>
            <a:r>
              <a:rPr lang="en-US" sz="1600" dirty="0" smtClean="0"/>
              <a:t>Available  for all Medicare and Medicaid certified nursing homes in US. You </a:t>
            </a:r>
            <a:r>
              <a:rPr lang="en-US" sz="1600" dirty="0"/>
              <a:t>can see how nursing homes compare in categories such as: </a:t>
            </a:r>
            <a:endParaRPr lang="en-US" sz="1600" dirty="0" smtClean="0"/>
          </a:p>
          <a:p>
            <a:pPr lvl="1">
              <a:buClr>
                <a:schemeClr val="accent1"/>
              </a:buClr>
            </a:pPr>
            <a:r>
              <a:rPr lang="en-US" sz="1600" dirty="0" smtClean="0"/>
              <a:t>potential </a:t>
            </a:r>
            <a:r>
              <a:rPr lang="en-US" sz="1600" dirty="0"/>
              <a:t>harm for </a:t>
            </a:r>
            <a:r>
              <a:rPr lang="en-US" sz="1600" dirty="0" smtClean="0"/>
              <a:t>infection</a:t>
            </a:r>
          </a:p>
          <a:p>
            <a:pPr lvl="1">
              <a:buClr>
                <a:schemeClr val="accent1"/>
              </a:buClr>
            </a:pPr>
            <a:r>
              <a:rPr lang="en-US" sz="1600" dirty="0" smtClean="0"/>
              <a:t>fire safety</a:t>
            </a:r>
          </a:p>
          <a:p>
            <a:pPr lvl="1">
              <a:buClr>
                <a:schemeClr val="accent1"/>
              </a:buClr>
            </a:pPr>
            <a:r>
              <a:rPr lang="en-US" sz="1600" dirty="0"/>
              <a:t>h</a:t>
            </a:r>
            <a:r>
              <a:rPr lang="en-US" sz="1600" dirty="0" smtClean="0"/>
              <a:t>ealth inspection summary</a:t>
            </a:r>
            <a:r>
              <a:rPr lang="en-US" sz="1600" dirty="0"/>
              <a:t>.</a:t>
            </a:r>
            <a:endParaRPr lang="en-US" sz="1600" dirty="0" smtClean="0"/>
          </a:p>
          <a:p>
            <a:r>
              <a:rPr lang="en-US" sz="1400" dirty="0">
                <a:hlinkClick r:id="rId4"/>
              </a:rPr>
              <a:t>https://www.medicare.gov/nursinghomecompare/search.html</a:t>
            </a:r>
          </a:p>
          <a:p>
            <a:pPr eaLnBrk="1" hangingPunct="1">
              <a:lnSpc>
                <a:spcPct val="130000"/>
              </a:lnSpc>
              <a:buFontTx/>
              <a:buChar char="•"/>
            </a:pPr>
            <a:endParaRPr lang="en-US" sz="1200" dirty="0" smtClean="0">
              <a:latin typeface="Arial" charset="0"/>
            </a:endParaRPr>
          </a:p>
          <a:p>
            <a:pPr eaLnBrk="1" hangingPunct="1">
              <a:lnSpc>
                <a:spcPct val="130000"/>
              </a:lnSpc>
              <a:buFontTx/>
              <a:buChar char="•"/>
            </a:pPr>
            <a:endParaRPr lang="en-US" sz="1200" dirty="0">
              <a:latin typeface="Arial" charset="0"/>
            </a:endParaRPr>
          </a:p>
          <a:p>
            <a:pPr marL="457200" lvl="1" indent="0">
              <a:lnSpc>
                <a:spcPct val="130000"/>
              </a:lnSpc>
              <a:buNone/>
            </a:pPr>
            <a:endParaRPr lang="en-US" sz="1200" u="sng" dirty="0"/>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84213" y="2369742"/>
            <a:ext cx="3259787"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181600" y="381000"/>
            <a:ext cx="3962400" cy="1384995"/>
          </a:xfrm>
          <a:prstGeom prst="rect">
            <a:avLst/>
          </a:prstGeom>
          <a:solidFill>
            <a:schemeClr val="bg2"/>
          </a:solidFill>
          <a:ln w="25400">
            <a:solidFill>
              <a:schemeClr val="accent1"/>
            </a:solidFill>
          </a:ln>
        </p:spPr>
        <p:txBody>
          <a:bodyPr wrap="square">
            <a:spAutoFit/>
          </a:bodyPr>
          <a:lstStyle/>
          <a:p>
            <a:r>
              <a:rPr lang="en-US" sz="1400" b="1" dirty="0">
                <a:solidFill>
                  <a:schemeClr val="tx1"/>
                </a:solidFill>
                <a:latin typeface="+mn-lt"/>
              </a:rPr>
              <a:t>HCAHPS </a:t>
            </a:r>
            <a:r>
              <a:rPr lang="en-US" sz="1400" b="1" dirty="0" smtClean="0">
                <a:solidFill>
                  <a:schemeClr val="tx1"/>
                </a:solidFill>
                <a:latin typeface="+mn-lt"/>
              </a:rPr>
              <a:t>stands </a:t>
            </a:r>
            <a:r>
              <a:rPr lang="en-US" sz="1400" b="1" dirty="0">
                <a:solidFill>
                  <a:schemeClr val="tx1"/>
                </a:solidFill>
                <a:latin typeface="+mn-lt"/>
              </a:rPr>
              <a:t>for </a:t>
            </a:r>
            <a:r>
              <a:rPr lang="en-US" sz="1400" b="1" u="sng" dirty="0">
                <a:solidFill>
                  <a:schemeClr val="tx1"/>
                </a:solidFill>
                <a:latin typeface="+mn-lt"/>
              </a:rPr>
              <a:t>Hospital Consumer Assessment of Healthcare Providers and Systems </a:t>
            </a:r>
            <a:r>
              <a:rPr lang="en-US" sz="1400" b="1" dirty="0">
                <a:solidFill>
                  <a:schemeClr val="tx1"/>
                </a:solidFill>
                <a:latin typeface="+mn-lt"/>
              </a:rPr>
              <a:t>and is a standardized survey of hospital patients that captures patients' unique perspectives on hospital care for the purpose of providing the public with comparable information on hospital quality.</a:t>
            </a:r>
          </a:p>
        </p:txBody>
      </p:sp>
    </p:spTree>
    <p:extLst>
      <p:ext uri="{BB962C8B-B14F-4D97-AF65-F5344CB8AC3E}">
        <p14:creationId xmlns:p14="http://schemas.microsoft.com/office/powerpoint/2010/main" val="2191008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553200" y="6096000"/>
            <a:ext cx="2362200"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Hospital HCAHPS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348" y="982791"/>
            <a:ext cx="7170754"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685800"/>
            <a:ext cx="3886200" cy="338554"/>
          </a:xfrm>
          <a:prstGeom prst="rect">
            <a:avLst/>
          </a:prstGeom>
          <a:noFill/>
        </p:spPr>
        <p:txBody>
          <a:bodyPr wrap="square" rtlCol="0">
            <a:spAutoFit/>
          </a:bodyPr>
          <a:lstStyle/>
          <a:p>
            <a:pPr algn="l">
              <a:buClr>
                <a:schemeClr val="accent2"/>
              </a:buClr>
              <a:buSzPct val="100000"/>
            </a:pPr>
            <a:r>
              <a:rPr lang="en-US" b="1" dirty="0">
                <a:solidFill>
                  <a:srgbClr val="0070C0"/>
                </a:solidFill>
              </a:rPr>
              <a:t>www.medicare.gov/hospitalcompare</a:t>
            </a:r>
            <a:endParaRPr lang="en-US" b="1" dirty="0" smtClean="0">
              <a:solidFill>
                <a:srgbClr val="0070C0"/>
              </a:solidFill>
              <a:latin typeface="+mn-lt"/>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6" y="4038600"/>
            <a:ext cx="4724400" cy="245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3400" y="3886200"/>
            <a:ext cx="3733800" cy="338554"/>
          </a:xfrm>
          <a:prstGeom prst="rect">
            <a:avLst/>
          </a:prstGeom>
          <a:noFill/>
        </p:spPr>
        <p:txBody>
          <a:bodyPr wrap="square" rtlCol="0">
            <a:spAutoFit/>
          </a:bodyPr>
          <a:lstStyle/>
          <a:p>
            <a:pPr>
              <a:buClr>
                <a:schemeClr val="accent2"/>
              </a:buClr>
              <a:buSzPct val="100000"/>
            </a:pPr>
            <a:r>
              <a:rPr lang="en-US" b="1" dirty="0" smtClean="0">
                <a:solidFill>
                  <a:schemeClr val="tx1"/>
                </a:solidFill>
                <a:latin typeface="+mn-lt"/>
              </a:rPr>
              <a:t>Room and Bathroom Cleanliness</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296" y="4278135"/>
            <a:ext cx="4227116" cy="197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686300" y="3939581"/>
            <a:ext cx="3733800" cy="338554"/>
          </a:xfrm>
          <a:prstGeom prst="rect">
            <a:avLst/>
          </a:prstGeom>
          <a:noFill/>
        </p:spPr>
        <p:txBody>
          <a:bodyPr wrap="square" rtlCol="0">
            <a:spAutoFit/>
          </a:bodyPr>
          <a:lstStyle/>
          <a:p>
            <a:pPr>
              <a:buClr>
                <a:schemeClr val="accent2"/>
              </a:buClr>
              <a:buSzPct val="100000"/>
            </a:pPr>
            <a:r>
              <a:rPr lang="en-US" b="1" dirty="0" smtClean="0">
                <a:solidFill>
                  <a:schemeClr val="tx1"/>
                </a:solidFill>
                <a:latin typeface="+mn-lt"/>
              </a:rPr>
              <a:t>Quiet Environment</a:t>
            </a:r>
          </a:p>
        </p:txBody>
      </p:sp>
    </p:spTree>
    <p:extLst>
      <p:ext uri="{BB962C8B-B14F-4D97-AF65-F5344CB8AC3E}">
        <p14:creationId xmlns:p14="http://schemas.microsoft.com/office/powerpoint/2010/main" val="329192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a:xfrm>
            <a:off x="228600" y="200025"/>
            <a:ext cx="8915400" cy="914400"/>
          </a:xfrm>
          <a:solidFill>
            <a:schemeClr val="accent1"/>
          </a:solidFill>
        </p:spPr>
        <p:txBody>
          <a:bodyPr/>
          <a:lstStyle/>
          <a:p>
            <a:pPr eaLnBrk="1" hangingPunct="1"/>
            <a:r>
              <a:rPr lang="en-US" altLang="en-US" dirty="0" smtClean="0">
                <a:cs typeface="Franklin Gothic Book" pitchFamily="34" charset="0"/>
              </a:rPr>
              <a:t/>
            </a:r>
            <a:br>
              <a:rPr lang="en-US" altLang="en-US" dirty="0" smtClean="0">
                <a:cs typeface="Franklin Gothic Book" pitchFamily="34" charset="0"/>
              </a:rPr>
            </a:br>
            <a:r>
              <a:rPr lang="en-US" altLang="en-US" sz="2800" dirty="0" smtClean="0">
                <a:solidFill>
                  <a:schemeClr val="bg1"/>
                </a:solidFill>
                <a:cs typeface="Franklin Gothic Book" pitchFamily="34" charset="0"/>
              </a:rPr>
              <a:t>Importance of Image – Increasing the Patient Experience</a:t>
            </a:r>
            <a:br>
              <a:rPr lang="en-US" altLang="en-US" sz="2800" dirty="0" smtClean="0">
                <a:solidFill>
                  <a:schemeClr val="bg1"/>
                </a:solidFill>
                <a:cs typeface="Franklin Gothic Book" pitchFamily="34" charset="0"/>
              </a:rPr>
            </a:br>
            <a:endParaRPr lang="en-US" altLang="en-US" sz="2800" dirty="0" smtClean="0">
              <a:solidFill>
                <a:schemeClr val="bg1"/>
              </a:solidFill>
              <a:cs typeface="Franklin Gothic Book" pitchFamily="34" charset="0"/>
            </a:endParaRPr>
          </a:p>
        </p:txBody>
      </p:sp>
      <p:sp>
        <p:nvSpPr>
          <p:cNvPr id="18435" name="TextBox 3"/>
          <p:cNvSpPr txBox="1">
            <a:spLocks noChangeArrowheads="1"/>
          </p:cNvSpPr>
          <p:nvPr/>
        </p:nvSpPr>
        <p:spPr bwMode="auto">
          <a:xfrm>
            <a:off x="533400" y="2222500"/>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buClr>
                <a:srgbClr val="A03033"/>
              </a:buClr>
              <a:buSzPct val="140000"/>
              <a:buFont typeface="Arial" pitchFamily="34" charset="0"/>
              <a:buNone/>
            </a:pPr>
            <a:r>
              <a:rPr lang="en-US" altLang="en-US" sz="1200" b="1" dirty="0">
                <a:solidFill>
                  <a:schemeClr val="tx1"/>
                </a:solidFill>
                <a:latin typeface="Arial" pitchFamily="34" charset="0"/>
              </a:rPr>
              <a:t>Stanford’s Children’s Health Specialty Services</a:t>
            </a:r>
          </a:p>
        </p:txBody>
      </p:sp>
      <p:pic>
        <p:nvPicPr>
          <p:cNvPr id="184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00"/>
            <a:ext cx="3000375" cy="229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798638"/>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8" name="TextBox 4"/>
          <p:cNvSpPr txBox="1">
            <a:spLocks noChangeArrowheads="1"/>
          </p:cNvSpPr>
          <p:nvPr/>
        </p:nvSpPr>
        <p:spPr bwMode="auto">
          <a:xfrm>
            <a:off x="6438900" y="1136650"/>
            <a:ext cx="213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buClr>
                <a:srgbClr val="A03033"/>
              </a:buClr>
              <a:buSzPct val="140000"/>
              <a:buFont typeface="Arial" pitchFamily="34" charset="0"/>
              <a:buNone/>
            </a:pPr>
            <a:r>
              <a:rPr lang="en-US" altLang="en-US" sz="1200" b="1">
                <a:solidFill>
                  <a:schemeClr val="tx1"/>
                </a:solidFill>
                <a:latin typeface="Arial" pitchFamily="34" charset="0"/>
              </a:rPr>
              <a:t>Winnie Palmer Women and Babies Hospital Orlando</a:t>
            </a:r>
          </a:p>
        </p:txBody>
      </p:sp>
      <p:pic>
        <p:nvPicPr>
          <p:cNvPr id="1844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9188" y="1428750"/>
            <a:ext cx="3438525"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42" name="TextBox 6"/>
          <p:cNvSpPr txBox="1">
            <a:spLocks noChangeArrowheads="1"/>
          </p:cNvSpPr>
          <p:nvPr/>
        </p:nvSpPr>
        <p:spPr bwMode="auto">
          <a:xfrm>
            <a:off x="2320925" y="1114425"/>
            <a:ext cx="3013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buClr>
                <a:srgbClr val="A03033"/>
              </a:buClr>
              <a:buSzPct val="140000"/>
              <a:buFont typeface="Arial" pitchFamily="34" charset="0"/>
              <a:buNone/>
            </a:pPr>
            <a:r>
              <a:rPr lang="en-US" altLang="en-US" sz="1200" b="1" dirty="0">
                <a:solidFill>
                  <a:schemeClr val="tx1"/>
                </a:solidFill>
                <a:latin typeface="Arial" pitchFamily="34" charset="0"/>
              </a:rPr>
              <a:t>Women’s Hospital Baton Rouge</a:t>
            </a: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4410075"/>
            <a:ext cx="2524125"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3"/>
          <p:cNvSpPr txBox="1">
            <a:spLocks noChangeArrowheads="1"/>
          </p:cNvSpPr>
          <p:nvPr/>
        </p:nvSpPr>
        <p:spPr bwMode="auto">
          <a:xfrm>
            <a:off x="4310062" y="3931051"/>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buClr>
                <a:srgbClr val="A03033"/>
              </a:buClr>
              <a:buNone/>
            </a:pPr>
            <a:r>
              <a:rPr lang="en-US" sz="1200" b="1" dirty="0">
                <a:solidFill>
                  <a:schemeClr val="tx1"/>
                </a:solidFill>
                <a:latin typeface="Arial" panose="020B0604020202020204" pitchFamily="34" charset="0"/>
              </a:rPr>
              <a:t>UT </a:t>
            </a:r>
            <a:r>
              <a:rPr lang="en-US" sz="1200" b="1" dirty="0" smtClean="0">
                <a:solidFill>
                  <a:schemeClr val="tx1"/>
                </a:solidFill>
                <a:latin typeface="Arial" panose="020B0604020202020204" pitchFamily="34" charset="0"/>
              </a:rPr>
              <a:t>South western's </a:t>
            </a:r>
            <a:r>
              <a:rPr lang="en-US" sz="1200" b="1" dirty="0">
                <a:solidFill>
                  <a:schemeClr val="tx1"/>
                </a:solidFill>
                <a:latin typeface="Arial" panose="020B0604020202020204" pitchFamily="34" charset="0"/>
              </a:rPr>
              <a:t>Clements University Hospital </a:t>
            </a:r>
            <a:endParaRPr lang="en-US" altLang="en-US" sz="1200" b="1" dirty="0">
              <a:solidFill>
                <a:schemeClr val="tx1"/>
              </a:solidFill>
              <a:latin typeface="Arial" pitchFamily="34" charset="0"/>
            </a:endParaRPr>
          </a:p>
        </p:txBody>
      </p:sp>
    </p:spTree>
    <p:extLst>
      <p:ext uri="{BB962C8B-B14F-4D97-AF65-F5344CB8AC3E}">
        <p14:creationId xmlns:p14="http://schemas.microsoft.com/office/powerpoint/2010/main" val="1900740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US" sz="4000" dirty="0" smtClean="0">
                <a:solidFill>
                  <a:schemeClr val="bg1"/>
                </a:solidFill>
              </a:rPr>
              <a:t>Healthcare Regulations</a:t>
            </a:r>
            <a:endParaRPr lang="en-US" sz="4000" dirty="0">
              <a:solidFill>
                <a:schemeClr val="bg1"/>
              </a:solidFill>
            </a:endParaRPr>
          </a:p>
        </p:txBody>
      </p:sp>
    </p:spTree>
    <p:extLst>
      <p:ext uri="{BB962C8B-B14F-4D97-AF65-F5344CB8AC3E}">
        <p14:creationId xmlns:p14="http://schemas.microsoft.com/office/powerpoint/2010/main" val="1912752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Regulations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96814"/>
            <a:ext cx="41148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579179"/>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917" y="3886200"/>
            <a:ext cx="416242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48" y="3581400"/>
            <a:ext cx="2390775"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60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49681" y="1084754"/>
            <a:ext cx="5029200" cy="4525963"/>
          </a:xfrm>
        </p:spPr>
        <p:txBody>
          <a:bodyPr/>
          <a:lstStyle/>
          <a:p>
            <a:pPr lvl="0"/>
            <a:r>
              <a:rPr lang="en-US" sz="1600" dirty="0" smtClean="0"/>
              <a:t>Responsible for accreditation of Hospitals</a:t>
            </a:r>
          </a:p>
          <a:p>
            <a:pPr lvl="0"/>
            <a:r>
              <a:rPr lang="en-US" sz="1600" dirty="0" smtClean="0"/>
              <a:t>Hospitals must be accredited by Joint Commission to receive CMS Reimbursements</a:t>
            </a:r>
          </a:p>
          <a:p>
            <a:pPr lvl="0"/>
            <a:r>
              <a:rPr lang="en-US" sz="1600" dirty="0" smtClean="0"/>
              <a:t>Inspections are 1 week long and occur every 3 years</a:t>
            </a:r>
          </a:p>
          <a:p>
            <a:pPr lvl="0"/>
            <a:r>
              <a:rPr lang="en-US" sz="1600" dirty="0" smtClean="0"/>
              <a:t>Inspections are Unannounced</a:t>
            </a:r>
            <a:endParaRPr lang="en-US" sz="1600" dirty="0"/>
          </a:p>
          <a:p>
            <a:pPr marL="0" indent="0">
              <a:buNone/>
            </a:pPr>
            <a:endParaRPr lang="en-US" sz="1600" dirty="0" smtClean="0"/>
          </a:p>
          <a:p>
            <a:pPr marL="0" indent="0">
              <a:buNone/>
            </a:pPr>
            <a:endParaRPr lang="en-US" sz="1600" dirty="0"/>
          </a:p>
          <a:p>
            <a:pPr marL="0" indent="0">
              <a:buNone/>
            </a:pPr>
            <a:r>
              <a:rPr lang="en-US" sz="1600" b="1" dirty="0" smtClean="0"/>
              <a:t>Joint Commission Standards Include:</a:t>
            </a:r>
          </a:p>
          <a:p>
            <a:r>
              <a:rPr lang="en-US" sz="1600" dirty="0" smtClean="0"/>
              <a:t>Chemicals left unattended must be kept locked</a:t>
            </a:r>
          </a:p>
          <a:p>
            <a:r>
              <a:rPr lang="en-US" sz="1600" dirty="0" smtClean="0"/>
              <a:t>Only 1 mop per room can be used in isolation rooms</a:t>
            </a:r>
          </a:p>
          <a:p>
            <a:r>
              <a:rPr lang="en-US" sz="1600" dirty="0" smtClean="0"/>
              <a:t>Must change mop and mop water every 3 patient rooms</a:t>
            </a:r>
          </a:p>
          <a:p>
            <a:pPr lvl="1"/>
            <a:r>
              <a:rPr lang="en-US" sz="1600" dirty="0" smtClean="0"/>
              <a:t>(For normal, non isolation patient rooms.)</a:t>
            </a:r>
            <a:endParaRPr lang="en-U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634" y="4816694"/>
            <a:ext cx="1762125"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7918" y="5275044"/>
            <a:ext cx="1451473" cy="1248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6450" y="4791567"/>
            <a:ext cx="1228725"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525" y="2514600"/>
            <a:ext cx="31813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78827"/>
            <a:ext cx="4114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276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8902" y="1676400"/>
            <a:ext cx="8886497" cy="3276599"/>
          </a:xfrm>
        </p:spPr>
        <p:txBody>
          <a:bodyPr/>
          <a:lstStyle/>
          <a:p>
            <a:pPr marL="0" indent="0" algn="ctr">
              <a:buNone/>
            </a:pPr>
            <a:r>
              <a:rPr lang="en-US" b="1" dirty="0" smtClean="0"/>
              <a:t>Centers </a:t>
            </a:r>
            <a:r>
              <a:rPr lang="en-US" b="1" dirty="0"/>
              <a:t>for Disease Control and Prevention- CDC is the nation's health protection agency, working 24/7 to protect America from health and safety threats, both foreign and domestic. CDC increases the health security of our nation</a:t>
            </a:r>
          </a:p>
          <a:p>
            <a:r>
              <a:rPr lang="en-US" sz="1800" dirty="0" smtClean="0"/>
              <a:t>The CDC is reactionary and they become involved after an outbreak occurs.</a:t>
            </a:r>
          </a:p>
          <a:p>
            <a:r>
              <a:rPr lang="en-US" sz="1800" dirty="0" smtClean="0"/>
              <a:t>The CDC does not mandate that a disinfectant be used on the floors. Neutral Cleaner can be used on the floors and disinfectant on high tough areas.</a:t>
            </a:r>
            <a:endParaRPr lang="en-US" sz="1800" dirty="0"/>
          </a:p>
          <a:p>
            <a:r>
              <a:rPr lang="en-US" sz="1800" dirty="0" smtClean="0"/>
              <a:t>The CDC sets hand hygiene guidelines that infection preventions use to standardize hand hygiene practices in their facilities.</a:t>
            </a:r>
          </a:p>
          <a:p>
            <a:r>
              <a:rPr lang="en-US" sz="1800" dirty="0" smtClean="0"/>
              <a:t>The CDC recommends certain chemical usage for disinfection of diseases (example Ebola)</a:t>
            </a:r>
          </a:p>
          <a:p>
            <a:r>
              <a:rPr lang="en-US" sz="1800" dirty="0" smtClean="0"/>
              <a:t>The CDC sets recommendations for Person Protective Equipment</a:t>
            </a:r>
            <a:endParaRPr lang="en-US" sz="18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099" y="87794"/>
            <a:ext cx="1441622" cy="1441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9490" y="29064"/>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4459" y="26276"/>
            <a:ext cx="2083429" cy="1526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6473" y="4876800"/>
            <a:ext cx="2819400"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770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1600201"/>
            <a:ext cx="7772400" cy="4525963"/>
          </a:xfrm>
        </p:spPr>
        <p:txBody>
          <a:bodyPr/>
          <a:lstStyle/>
          <a:p>
            <a:pPr marL="0" indent="0" algn="ctr">
              <a:buNone/>
            </a:pPr>
            <a:r>
              <a:rPr lang="en-US" b="1" dirty="0"/>
              <a:t>OSHA With the Occupational Safety and Health Act of 1970, Congress created the Occupational Safety and Health Administration (OSHA)* to assure safe and healthful working conditions for working men and women by setting and enforcing standards and by providing training, outreach, education and </a:t>
            </a:r>
            <a:r>
              <a:rPr lang="en-US" b="1" dirty="0" smtClean="0"/>
              <a:t>assistance</a:t>
            </a:r>
          </a:p>
          <a:p>
            <a:pPr marL="0" indent="0">
              <a:buNone/>
            </a:pPr>
            <a:endParaRPr lang="en-US" dirty="0"/>
          </a:p>
          <a:p>
            <a:r>
              <a:rPr lang="en-US" dirty="0" smtClean="0"/>
              <a:t>OSHA requires wet floor signs to be yellow with black wording.</a:t>
            </a:r>
          </a:p>
          <a:p>
            <a:r>
              <a:rPr lang="en-US" dirty="0" smtClean="0"/>
              <a:t>OSHA Standards only apply to the worker’s safety , not the Patient or Visitor's Safety</a:t>
            </a:r>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753" y="5457084"/>
            <a:ext cx="13716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5498" y="5404614"/>
            <a:ext cx="1271588" cy="127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5502986"/>
            <a:ext cx="1074845" cy="1074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9286" y="228600"/>
            <a:ext cx="4164013"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93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2878" y="5775673"/>
            <a:ext cx="939800" cy="939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661" y="5652319"/>
            <a:ext cx="1186508" cy="11865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874" y="5631488"/>
            <a:ext cx="1083985" cy="1083985"/>
          </a:xfrm>
          <a:prstGeom prst="rect">
            <a:avLst/>
          </a:prstGeom>
        </p:spPr>
      </p:pic>
      <p:pic>
        <p:nvPicPr>
          <p:cNvPr id="614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35376"/>
            <a:ext cx="245745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223" y="2074221"/>
            <a:ext cx="1164130" cy="116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754695" y="1830937"/>
            <a:ext cx="3652948" cy="1865126"/>
          </a:xfrm>
          <a:prstGeom prst="rect">
            <a:avLst/>
          </a:prstGeom>
          <a:noFill/>
          <a:ln w="25400">
            <a:solidFill>
              <a:schemeClr val="accent1">
                <a:hueOff val="0"/>
                <a:satOff val="0"/>
                <a:lumOff val="0"/>
              </a:schemeClr>
            </a:solidFill>
          </a:ln>
        </p:spPr>
        <p:txBody>
          <a:bodyPr wrap="square" rtlCol="0">
            <a:spAutoFit/>
          </a:bodyPr>
          <a:lstStyle/>
          <a:p>
            <a:pPr lvl="0" algn="l">
              <a:buClr>
                <a:schemeClr val="accent2"/>
              </a:buClr>
              <a:buSzPct val="100000"/>
            </a:pPr>
            <a:r>
              <a:rPr lang="en-US" dirty="0" smtClean="0">
                <a:solidFill>
                  <a:schemeClr val="tx2">
                    <a:lumMod val="50000"/>
                  </a:schemeClr>
                </a:solidFill>
                <a:latin typeface="+mn-lt"/>
              </a:rPr>
              <a:t>      Underwriters Laboratory Classified </a:t>
            </a:r>
            <a:r>
              <a:rPr lang="en-US" dirty="0">
                <a:solidFill>
                  <a:schemeClr val="tx2">
                    <a:lumMod val="50000"/>
                  </a:schemeClr>
                </a:solidFill>
                <a:latin typeface="+mn-lt"/>
              </a:rPr>
              <a:t>or Listed waste receptacle  is an open top waste receptacle has been tested and approved to the containment and </a:t>
            </a:r>
            <a:r>
              <a:rPr lang="en-US" dirty="0" smtClean="0">
                <a:solidFill>
                  <a:schemeClr val="tx2">
                    <a:lumMod val="50000"/>
                  </a:schemeClr>
                </a:solidFill>
                <a:latin typeface="+mn-lt"/>
              </a:rPr>
              <a:t> </a:t>
            </a:r>
            <a:r>
              <a:rPr lang="en-US" dirty="0" smtClean="0">
                <a:solidFill>
                  <a:prstClr val="black"/>
                </a:solidFill>
                <a:latin typeface="+mn-lt"/>
              </a:rPr>
              <a:t>resistance </a:t>
            </a:r>
            <a:r>
              <a:rPr lang="en-US" dirty="0">
                <a:solidFill>
                  <a:prstClr val="black"/>
                </a:solidFill>
                <a:latin typeface="+mn-lt"/>
              </a:rPr>
              <a:t>to temperature rise of surrounding surfaces.</a:t>
            </a:r>
          </a:p>
          <a:p>
            <a:pPr algn="l">
              <a:buClr>
                <a:schemeClr val="accent2"/>
              </a:buClr>
              <a:buSzPct val="100000"/>
            </a:pPr>
            <a:r>
              <a:rPr lang="en-US" dirty="0" smtClean="0">
                <a:solidFill>
                  <a:schemeClr val="tx2">
                    <a:lumMod val="50000"/>
                  </a:schemeClr>
                </a:solidFill>
                <a:latin typeface="+mn-lt"/>
              </a:rPr>
              <a:t>   </a:t>
            </a:r>
          </a:p>
        </p:txBody>
      </p:sp>
      <p:sp>
        <p:nvSpPr>
          <p:cNvPr id="17" name="TextBox 16"/>
          <p:cNvSpPr txBox="1"/>
          <p:nvPr/>
        </p:nvSpPr>
        <p:spPr>
          <a:xfrm>
            <a:off x="1829616" y="3818845"/>
            <a:ext cx="3503105" cy="1077218"/>
          </a:xfrm>
          <a:prstGeom prst="rect">
            <a:avLst/>
          </a:prstGeom>
          <a:noFill/>
          <a:ln w="25400">
            <a:solidFill>
              <a:schemeClr val="accent1">
                <a:hueOff val="0"/>
                <a:satOff val="0"/>
                <a:lumOff val="0"/>
              </a:schemeClr>
            </a:solidFill>
          </a:ln>
        </p:spPr>
        <p:txBody>
          <a:bodyPr wrap="square" rtlCol="0">
            <a:spAutoFit/>
          </a:bodyPr>
          <a:lstStyle/>
          <a:p>
            <a:pPr lvl="0">
              <a:buClr>
                <a:srgbClr val="008BEF"/>
              </a:buClr>
            </a:pPr>
            <a:r>
              <a:rPr lang="en-US" dirty="0">
                <a:solidFill>
                  <a:prstClr val="black"/>
                </a:solidFill>
                <a:latin typeface="+mj-lt"/>
              </a:rPr>
              <a:t>Factory </a:t>
            </a:r>
            <a:r>
              <a:rPr lang="en-US" dirty="0" smtClean="0">
                <a:solidFill>
                  <a:prstClr val="black"/>
                </a:solidFill>
                <a:latin typeface="+mj-lt"/>
              </a:rPr>
              <a:t>Mutual is </a:t>
            </a:r>
            <a:r>
              <a:rPr lang="en-US" dirty="0">
                <a:solidFill>
                  <a:prstClr val="black"/>
                </a:solidFill>
                <a:latin typeface="+mj-lt"/>
              </a:rPr>
              <a:t>an independent testing agency. A FM approved receptacle is a receptacle that </a:t>
            </a:r>
            <a:r>
              <a:rPr lang="en-US" b="1" u="sng" dirty="0">
                <a:solidFill>
                  <a:prstClr val="black"/>
                </a:solidFill>
                <a:latin typeface="+mj-lt"/>
              </a:rPr>
              <a:t>has a lid </a:t>
            </a:r>
            <a:r>
              <a:rPr lang="en-US" dirty="0">
                <a:solidFill>
                  <a:prstClr val="black"/>
                </a:solidFill>
                <a:latin typeface="+mj-lt"/>
              </a:rPr>
              <a:t>and can withstand internal fires.</a:t>
            </a:r>
          </a:p>
        </p:txBody>
      </p:sp>
      <p:sp>
        <p:nvSpPr>
          <p:cNvPr id="18" name="TextBox 17"/>
          <p:cNvSpPr txBox="1"/>
          <p:nvPr/>
        </p:nvSpPr>
        <p:spPr>
          <a:xfrm>
            <a:off x="5619874" y="2559256"/>
            <a:ext cx="3503105" cy="1815882"/>
          </a:xfrm>
          <a:prstGeom prst="rect">
            <a:avLst/>
          </a:prstGeom>
          <a:noFill/>
          <a:ln w="25400">
            <a:solidFill>
              <a:schemeClr val="accent1">
                <a:hueOff val="0"/>
                <a:satOff val="0"/>
                <a:lumOff val="0"/>
              </a:schemeClr>
            </a:solidFill>
          </a:ln>
        </p:spPr>
        <p:txBody>
          <a:bodyPr wrap="square" rtlCol="0">
            <a:spAutoFit/>
          </a:bodyPr>
          <a:lstStyle/>
          <a:p>
            <a:pPr lvl="0">
              <a:buClr>
                <a:srgbClr val="008BEF"/>
              </a:buClr>
            </a:pPr>
            <a:r>
              <a:rPr lang="en-US" dirty="0">
                <a:solidFill>
                  <a:prstClr val="black"/>
                </a:solidFill>
                <a:latin typeface="+mn-lt"/>
              </a:rPr>
              <a:t>California State Fire </a:t>
            </a:r>
            <a:r>
              <a:rPr lang="en-US" dirty="0" err="1" smtClean="0">
                <a:solidFill>
                  <a:prstClr val="black"/>
                </a:solidFill>
                <a:latin typeface="+mn-lt"/>
              </a:rPr>
              <a:t>Marshalapproved</a:t>
            </a:r>
            <a:r>
              <a:rPr lang="en-US" dirty="0" smtClean="0">
                <a:solidFill>
                  <a:prstClr val="black"/>
                </a:solidFill>
                <a:latin typeface="+mn-lt"/>
              </a:rPr>
              <a:t> </a:t>
            </a:r>
            <a:r>
              <a:rPr lang="en-US" dirty="0">
                <a:solidFill>
                  <a:prstClr val="black"/>
                </a:solidFill>
                <a:latin typeface="+mn-lt"/>
              </a:rPr>
              <a:t>receptacle that has either FM or UL approval (or both UL&amp;FM) and then has also been approved by the State of California Fire Marshall. The state of California is regarded to have the most stringent fire codes.</a:t>
            </a:r>
          </a:p>
        </p:txBody>
      </p:sp>
      <p:pic>
        <p:nvPicPr>
          <p:cNvPr id="614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476" y="3668859"/>
            <a:ext cx="1481666"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9768" y="893312"/>
            <a:ext cx="1623316" cy="1630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ounded Rectangle 12"/>
          <p:cNvSpPr/>
          <p:nvPr/>
        </p:nvSpPr>
        <p:spPr>
          <a:xfrm>
            <a:off x="1791138" y="4896063"/>
            <a:ext cx="6209862" cy="761534"/>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Most Patient Room receptacles need to have a Fire Rating. Each Hospital should defer to their local fire marshal for details on fire rating needs for their area.</a:t>
            </a:r>
            <a:endParaRPr lang="en-US" b="1" dirty="0"/>
          </a:p>
        </p:txBody>
      </p:sp>
      <p:pic>
        <p:nvPicPr>
          <p:cNvPr id="1026" name="Picture 2"/>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97500" l="10182" r="89455"/>
                    </a14:imgEffect>
                  </a14:imgLayer>
                </a14:imgProps>
              </a:ext>
              <a:ext uri="{28A0092B-C50C-407E-A947-70E740481C1C}">
                <a14:useLocalDpi xmlns:a14="http://schemas.microsoft.com/office/drawing/2010/main" val="0"/>
              </a:ext>
            </a:extLst>
          </a:blip>
          <a:srcRect/>
          <a:stretch>
            <a:fillRect/>
          </a:stretch>
        </p:blipFill>
        <p:spPr bwMode="auto">
          <a:xfrm>
            <a:off x="1905000" y="5652319"/>
            <a:ext cx="894898" cy="1171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2490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US" sz="4000" dirty="0" smtClean="0">
                <a:solidFill>
                  <a:schemeClr val="bg1"/>
                </a:solidFill>
              </a:rPr>
              <a:t>Recommended Products</a:t>
            </a:r>
            <a:endParaRPr lang="en-US" sz="4000" dirty="0">
              <a:solidFill>
                <a:schemeClr val="bg1"/>
              </a:solidFill>
            </a:endParaRPr>
          </a:p>
        </p:txBody>
      </p:sp>
    </p:spTree>
    <p:extLst>
      <p:ext uri="{BB962C8B-B14F-4D97-AF65-F5344CB8AC3E}">
        <p14:creationId xmlns:p14="http://schemas.microsoft.com/office/powerpoint/2010/main" val="2192047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228600" y="304800"/>
            <a:ext cx="8429625" cy="914400"/>
          </a:xfrm>
        </p:spPr>
        <p:txBody>
          <a:bodyPr/>
          <a:lstStyle/>
          <a:p>
            <a:pPr eaLnBrk="1" hangingPunct="1"/>
            <a:r>
              <a:rPr lang="en-US" altLang="en-US" sz="4000" dirty="0" smtClean="0">
                <a:cs typeface="Franklin Gothic Book" pitchFamily="34" charset="0"/>
              </a:rPr>
              <a:t>Upgraded Image</a:t>
            </a:r>
            <a:r>
              <a:rPr lang="en-US" altLang="en-US" dirty="0" smtClean="0">
                <a:cs typeface="Franklin Gothic Book" pitchFamily="34" charset="0"/>
              </a:rPr>
              <a:t/>
            </a:r>
            <a:br>
              <a:rPr lang="en-US" altLang="en-US" dirty="0" smtClean="0">
                <a:cs typeface="Franklin Gothic Book" pitchFamily="34" charset="0"/>
              </a:rPr>
            </a:br>
            <a:r>
              <a:rPr lang="en-US" altLang="en-US" dirty="0" smtClean="0">
                <a:cs typeface="Franklin Gothic Book" pitchFamily="34" charset="0"/>
              </a:rPr>
              <a:t>New Decorative Refuse Brochure</a:t>
            </a:r>
          </a:p>
        </p:txBody>
      </p:sp>
      <p:pic>
        <p:nvPicPr>
          <p:cNvPr id="2048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219200"/>
            <a:ext cx="2952750"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1"/>
          <p:cNvSpPr>
            <a:spLocks noGrp="1"/>
          </p:cNvSpPr>
          <p:nvPr>
            <p:ph idx="1"/>
          </p:nvPr>
        </p:nvSpPr>
        <p:spPr>
          <a:xfrm>
            <a:off x="304800" y="1066800"/>
            <a:ext cx="5257800" cy="4419600"/>
          </a:xfrm>
        </p:spPr>
        <p:txBody>
          <a:bodyPr rtlCol="0">
            <a:noAutofit/>
          </a:bodyPr>
          <a:lstStyle/>
          <a:p>
            <a:pPr marL="0" indent="0" eaLnBrk="1" fontAlgn="auto" hangingPunct="1">
              <a:spcAft>
                <a:spcPts val="0"/>
              </a:spcAft>
              <a:buFont typeface="Wingdings" pitchFamily="2" charset="2"/>
              <a:buNone/>
              <a:defRPr/>
            </a:pPr>
            <a:endParaRPr lang="en-US" dirty="0" smtClean="0"/>
          </a:p>
          <a:p>
            <a:pPr eaLnBrk="1" fontAlgn="auto" hangingPunct="1">
              <a:spcAft>
                <a:spcPts val="0"/>
              </a:spcAft>
              <a:defRPr/>
            </a:pPr>
            <a:r>
              <a:rPr lang="en-US" dirty="0" smtClean="0">
                <a:solidFill>
                  <a:schemeClr val="tx2">
                    <a:lumMod val="50000"/>
                  </a:schemeClr>
                </a:solidFill>
              </a:rPr>
              <a:t>Patient Satisfaction</a:t>
            </a:r>
          </a:p>
          <a:p>
            <a:pPr lvl="1" eaLnBrk="1" fontAlgn="auto" hangingPunct="1">
              <a:spcAft>
                <a:spcPts val="0"/>
              </a:spcAft>
              <a:defRPr/>
            </a:pPr>
            <a:r>
              <a:rPr lang="en-US" sz="1400" dirty="0" smtClean="0">
                <a:solidFill>
                  <a:schemeClr val="tx2">
                    <a:lumMod val="50000"/>
                  </a:schemeClr>
                </a:solidFill>
              </a:rPr>
              <a:t>The Importance of HCHAPS scores (Hospital Assessment of Healthcare Providers and Systems) is more than ever before.</a:t>
            </a:r>
          </a:p>
          <a:p>
            <a:pPr lvl="1" eaLnBrk="1" fontAlgn="auto" hangingPunct="1">
              <a:spcAft>
                <a:spcPts val="0"/>
              </a:spcAft>
              <a:defRPr/>
            </a:pPr>
            <a:r>
              <a:rPr lang="en-US" sz="1400" dirty="0" smtClean="0">
                <a:solidFill>
                  <a:schemeClr val="tx2">
                    <a:lumMod val="50000"/>
                  </a:schemeClr>
                </a:solidFill>
              </a:rPr>
              <a:t>Did you know that HCHAPS scores must be submitted  for the hospital to receive full Medicare reimbursements.</a:t>
            </a:r>
          </a:p>
          <a:p>
            <a:pPr lvl="1" eaLnBrk="1" fontAlgn="auto" hangingPunct="1">
              <a:spcAft>
                <a:spcPts val="0"/>
              </a:spcAft>
              <a:defRPr/>
            </a:pPr>
            <a:r>
              <a:rPr lang="en-US" sz="1400" dirty="0" smtClean="0">
                <a:solidFill>
                  <a:schemeClr val="tx2">
                    <a:lumMod val="50000"/>
                  </a:schemeClr>
                </a:solidFill>
              </a:rPr>
              <a:t>The overall aesthetics of a facility plays an important role of the patient experience</a:t>
            </a:r>
          </a:p>
          <a:p>
            <a:pPr marL="457200" lvl="1" indent="0" eaLnBrk="1" fontAlgn="auto" hangingPunct="1">
              <a:spcAft>
                <a:spcPts val="0"/>
              </a:spcAft>
              <a:buFont typeface="Calibri" pitchFamily="34" charset="0"/>
              <a:buNone/>
              <a:defRPr/>
            </a:pPr>
            <a:r>
              <a:rPr lang="en-US" dirty="0" smtClean="0">
                <a:solidFill>
                  <a:schemeClr val="tx2">
                    <a:lumMod val="50000"/>
                  </a:schemeClr>
                </a:solidFill>
              </a:rPr>
              <a:t> </a:t>
            </a:r>
          </a:p>
          <a:p>
            <a:pPr eaLnBrk="1" fontAlgn="auto" hangingPunct="1">
              <a:spcAft>
                <a:spcPts val="0"/>
              </a:spcAft>
              <a:buClr>
                <a:srgbClr val="008BEF"/>
              </a:buClr>
              <a:defRPr/>
            </a:pPr>
            <a:r>
              <a:rPr lang="en-US" dirty="0" smtClean="0">
                <a:solidFill>
                  <a:schemeClr val="tx2">
                    <a:lumMod val="50000"/>
                  </a:schemeClr>
                </a:solidFill>
              </a:rPr>
              <a:t>Renovations  and New Construction Continue</a:t>
            </a:r>
          </a:p>
          <a:p>
            <a:pPr lvl="1" eaLnBrk="1" fontAlgn="auto" hangingPunct="1">
              <a:spcAft>
                <a:spcPts val="0"/>
              </a:spcAft>
              <a:buClr>
                <a:srgbClr val="008BEF"/>
              </a:buClr>
              <a:defRPr/>
            </a:pPr>
            <a:r>
              <a:rPr lang="en-US" sz="1400" dirty="0" smtClean="0">
                <a:solidFill>
                  <a:schemeClr val="tx2">
                    <a:lumMod val="50000"/>
                  </a:schemeClr>
                </a:solidFill>
              </a:rPr>
              <a:t>According to Health Facilities Management, while new facility construction might have slowed health care facilities are investing in upgrades and additions to help them thrive under the Affordable Care act.</a:t>
            </a:r>
          </a:p>
          <a:p>
            <a:pPr lvl="1" eaLnBrk="1" fontAlgn="auto" hangingPunct="1">
              <a:spcAft>
                <a:spcPts val="0"/>
              </a:spcAft>
              <a:buClr>
                <a:srgbClr val="008BEF"/>
              </a:buClr>
              <a:defRPr/>
            </a:pPr>
            <a:endParaRPr lang="en-US" sz="1400" dirty="0">
              <a:solidFill>
                <a:prstClr val="black"/>
              </a:solidFill>
            </a:endParaRPr>
          </a:p>
          <a:p>
            <a:pPr marL="457200" lvl="1" indent="0" eaLnBrk="1" fontAlgn="auto" hangingPunct="1">
              <a:spcAft>
                <a:spcPts val="0"/>
              </a:spcAft>
              <a:buFont typeface="Calibri" pitchFamily="34" charset="0"/>
              <a:buNone/>
              <a:defRPr/>
            </a:pPr>
            <a:endParaRPr lang="en-US" dirty="0" smtClean="0"/>
          </a:p>
          <a:p>
            <a:pPr marL="0" indent="0" eaLnBrk="1" fontAlgn="auto" hangingPunct="1">
              <a:spcAft>
                <a:spcPts val="0"/>
              </a:spcAft>
              <a:buFont typeface="Wingdings" pitchFamily="2" charset="2"/>
              <a:buNone/>
              <a:defRPr/>
            </a:pPr>
            <a:endParaRPr lang="en-US" dirty="0" smtClean="0"/>
          </a:p>
          <a:p>
            <a:pPr marL="0" indent="0" eaLnBrk="1" fontAlgn="auto" hangingPunct="1">
              <a:spcAft>
                <a:spcPts val="0"/>
              </a:spcAft>
              <a:buFont typeface="Wingdings" pitchFamily="2" charset="2"/>
              <a:buNone/>
              <a:defRPr/>
            </a:pPr>
            <a:endParaRPr lang="en-US" dirty="0" smtClean="0"/>
          </a:p>
          <a:p>
            <a:pPr marL="457200" lvl="1" indent="0" eaLnBrk="1" fontAlgn="auto" hangingPunct="1">
              <a:spcAft>
                <a:spcPts val="0"/>
              </a:spcAft>
              <a:buFont typeface="Calibri" pitchFamily="34" charset="0"/>
              <a:buNone/>
              <a:defRPr/>
            </a:pPr>
            <a:endParaRPr lang="en-US" dirty="0"/>
          </a:p>
        </p:txBody>
      </p:sp>
      <p:sp>
        <p:nvSpPr>
          <p:cNvPr id="2" name="Rectangle 1"/>
          <p:cNvSpPr/>
          <p:nvPr/>
        </p:nvSpPr>
        <p:spPr>
          <a:xfrm>
            <a:off x="228600" y="5867400"/>
            <a:ext cx="8686800" cy="762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Check out the Healthcare Landing Page for a Full Listing of Fire Rated Cans</a:t>
            </a:r>
            <a:endParaRPr lang="en-US" sz="2000" b="1" dirty="0"/>
          </a:p>
        </p:txBody>
      </p:sp>
    </p:spTree>
    <p:extLst>
      <p:ext uri="{BB962C8B-B14F-4D97-AF65-F5344CB8AC3E}">
        <p14:creationId xmlns:p14="http://schemas.microsoft.com/office/powerpoint/2010/main" val="1127139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4450" y="5852209"/>
            <a:ext cx="2097088" cy="1055674"/>
          </a:xfrm>
          <a:prstGeom prst="rect">
            <a:avLst/>
          </a:prstGeom>
          <a:noFill/>
        </p:spPr>
        <p:txBody>
          <a:bodyPr>
            <a:spAutoFit/>
          </a:bodyPr>
          <a:lstStyle/>
          <a:p>
            <a:pPr algn="ctr">
              <a:spcBef>
                <a:spcPct val="20000"/>
              </a:spcBef>
              <a:buClr>
                <a:srgbClr val="A03033"/>
              </a:buClr>
              <a:buSzPct val="140000"/>
              <a:buFont typeface="Arial" charset="0"/>
              <a:buNone/>
              <a:defRPr/>
            </a:pPr>
            <a:r>
              <a:rPr lang="en-US" sz="1200" b="1" dirty="0">
                <a:latin typeface="Calibri" pitchFamily="34" charset="0"/>
                <a:cs typeface="+mn-cs"/>
              </a:rPr>
              <a:t>Easy-Access </a:t>
            </a:r>
            <a:r>
              <a:rPr lang="en-US" sz="1200" b="1" dirty="0" err="1" smtClean="0">
                <a:latin typeface="Calibri" pitchFamily="34" charset="0"/>
                <a:cs typeface="+mn-cs"/>
              </a:rPr>
              <a:t>Footedal</a:t>
            </a:r>
            <a:r>
              <a:rPr lang="en-US" sz="1200" b="1" dirty="0" smtClean="0">
                <a:latin typeface="Calibri" pitchFamily="34" charset="0"/>
                <a:cs typeface="+mn-cs"/>
              </a:rPr>
              <a:t>  </a:t>
            </a:r>
            <a:endParaRPr lang="en-US" sz="1200" b="1" dirty="0">
              <a:latin typeface="Calibri" pitchFamily="34" charset="0"/>
              <a:cs typeface="+mn-cs"/>
            </a:endParaRPr>
          </a:p>
          <a:p>
            <a:pPr algn="ctr">
              <a:spcBef>
                <a:spcPct val="20000"/>
              </a:spcBef>
              <a:buClr>
                <a:srgbClr val="A03033"/>
              </a:buClr>
              <a:buSzPct val="140000"/>
              <a:buFont typeface="Arial" charset="0"/>
              <a:buNone/>
              <a:defRPr/>
            </a:pPr>
            <a:r>
              <a:rPr lang="en-US" sz="1100" dirty="0">
                <a:latin typeface="Calibri" pitchFamily="34" charset="0"/>
                <a:cs typeface="+mn-cs"/>
              </a:rPr>
              <a:t>Hands Free Operation</a:t>
            </a:r>
          </a:p>
          <a:p>
            <a:pPr algn="ctr">
              <a:spcBef>
                <a:spcPct val="20000"/>
              </a:spcBef>
              <a:buClr>
                <a:srgbClr val="A03033"/>
              </a:buClr>
              <a:buSzPct val="140000"/>
              <a:buFont typeface="Arial" charset="0"/>
              <a:buNone/>
              <a:defRPr/>
            </a:pPr>
            <a:r>
              <a:rPr lang="en-US" sz="1100" dirty="0">
                <a:latin typeface="Calibri" pitchFamily="34" charset="0"/>
                <a:cs typeface="+mn-cs"/>
              </a:rPr>
              <a:t>Reduces Risk for Cross-Contamination</a:t>
            </a:r>
          </a:p>
          <a:p>
            <a:pPr algn="ctr">
              <a:spcBef>
                <a:spcPct val="20000"/>
              </a:spcBef>
              <a:buClr>
                <a:srgbClr val="A03033"/>
              </a:buClr>
              <a:buSzPct val="140000"/>
              <a:buFont typeface="Arial" charset="0"/>
              <a:buNone/>
              <a:defRPr/>
            </a:pPr>
            <a:r>
              <a:rPr lang="en-US" sz="1100" b="1" dirty="0">
                <a:latin typeface="Calibri" pitchFamily="34" charset="0"/>
                <a:cs typeface="+mn-cs"/>
              </a:rPr>
              <a:t> </a:t>
            </a:r>
            <a:endParaRPr lang="en-US" sz="1050" b="1" dirty="0">
              <a:latin typeface="Calibri" pitchFamily="34" charset="0"/>
              <a:cs typeface="+mn-cs"/>
            </a:endParaRPr>
          </a:p>
        </p:txBody>
      </p:sp>
      <p:sp>
        <p:nvSpPr>
          <p:cNvPr id="21515" name="TextBox 15"/>
          <p:cNvSpPr txBox="1">
            <a:spLocks noChangeArrowheads="1"/>
          </p:cNvSpPr>
          <p:nvPr/>
        </p:nvSpPr>
        <p:spPr bwMode="auto">
          <a:xfrm>
            <a:off x="6545263" y="6138863"/>
            <a:ext cx="2081212"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buClr>
                <a:srgbClr val="A03033"/>
              </a:buClr>
              <a:buSzPct val="140000"/>
              <a:buFont typeface="Arial" pitchFamily="34" charset="0"/>
              <a:buNone/>
            </a:pPr>
            <a:r>
              <a:rPr lang="en-US" altLang="en-US" sz="1200" b="1">
                <a:solidFill>
                  <a:srgbClr val="5F5F5F"/>
                </a:solidFill>
              </a:rPr>
              <a:t>Wide Range of Colors</a:t>
            </a:r>
          </a:p>
          <a:p>
            <a:pPr algn="ctr" eaLnBrk="1" hangingPunct="1">
              <a:buClr>
                <a:srgbClr val="A03033"/>
              </a:buClr>
              <a:buSzPct val="140000"/>
              <a:buFont typeface="Arial" pitchFamily="34" charset="0"/>
              <a:buNone/>
            </a:pPr>
            <a:r>
              <a:rPr lang="en-US" altLang="en-US" sz="1200">
                <a:solidFill>
                  <a:srgbClr val="5F5F5F"/>
                </a:solidFill>
              </a:rPr>
              <a:t>Waste Stream Identification</a:t>
            </a:r>
          </a:p>
          <a:p>
            <a:pPr algn="ctr" eaLnBrk="1" hangingPunct="1">
              <a:buClr>
                <a:srgbClr val="A03033"/>
              </a:buClr>
              <a:buSzPct val="140000"/>
              <a:buFont typeface="Arial" pitchFamily="34" charset="0"/>
              <a:buNone/>
            </a:pPr>
            <a:r>
              <a:rPr lang="en-US" altLang="en-US" sz="1100">
                <a:solidFill>
                  <a:srgbClr val="5F5F5F"/>
                </a:solidFill>
              </a:rPr>
              <a:t>Reduces  Cross-Contamination </a:t>
            </a:r>
          </a:p>
        </p:txBody>
      </p:sp>
      <p:sp>
        <p:nvSpPr>
          <p:cNvPr id="34" name="Title 2"/>
          <p:cNvSpPr txBox="1">
            <a:spLocks/>
          </p:cNvSpPr>
          <p:nvPr/>
        </p:nvSpPr>
        <p:spPr>
          <a:xfrm>
            <a:off x="169863" y="166688"/>
            <a:ext cx="8458200" cy="914400"/>
          </a:xfrm>
          <a:prstGeom prst="rect">
            <a:avLst/>
          </a:prstGeom>
        </p:spPr>
        <p:txBody>
          <a:bodyPr anchor="ctr"/>
          <a:lstStyle>
            <a:lvl1pPr algn="l" defTabSz="457200" rtl="0" eaLnBrk="1" latinLnBrk="0" hangingPunct="1">
              <a:lnSpc>
                <a:spcPts val="3400"/>
              </a:lnSpc>
              <a:spcBef>
                <a:spcPct val="0"/>
              </a:spcBef>
              <a:buNone/>
              <a:defRPr sz="3600" kern="1200">
                <a:solidFill>
                  <a:schemeClr val="bg1"/>
                </a:solidFill>
                <a:effectLst>
                  <a:outerShdw blurRad="50800" dist="38100" dir="2700000">
                    <a:srgbClr val="000000">
                      <a:alpha val="43000"/>
                    </a:srgbClr>
                  </a:outerShdw>
                </a:effectLst>
                <a:latin typeface="Franklin Gothic Book"/>
                <a:ea typeface="+mj-ea"/>
                <a:cs typeface="Franklin Gothic Book"/>
              </a:defRPr>
            </a:lvl1pPr>
          </a:lstStyle>
          <a:p>
            <a:pPr fontAlgn="auto">
              <a:spcAft>
                <a:spcPts val="0"/>
              </a:spcAft>
              <a:defRPr/>
            </a:pPr>
            <a:r>
              <a:rPr lang="en-US" sz="4000" b="1" dirty="0" smtClean="0">
                <a:solidFill>
                  <a:schemeClr val="tx1"/>
                </a:solidFill>
                <a:effectLst/>
                <a:latin typeface="+mj-lt"/>
              </a:rPr>
              <a:t>Quiet Solutions</a:t>
            </a:r>
          </a:p>
          <a:p>
            <a:pPr fontAlgn="auto">
              <a:spcAft>
                <a:spcPts val="0"/>
              </a:spcAft>
              <a:defRPr/>
            </a:pPr>
            <a:r>
              <a:rPr lang="en-US" sz="2800" b="1" dirty="0" smtClean="0">
                <a:solidFill>
                  <a:schemeClr val="tx1"/>
                </a:solidFill>
                <a:effectLst/>
                <a:latin typeface="+mj-lt"/>
              </a:rPr>
              <a:t>Step-On </a:t>
            </a:r>
            <a:r>
              <a:rPr lang="en-US" sz="2800" b="1" dirty="0">
                <a:solidFill>
                  <a:schemeClr val="tx1"/>
                </a:solidFill>
                <a:effectLst/>
                <a:latin typeface="+mj-lt"/>
              </a:rPr>
              <a:t>Slim Jim</a:t>
            </a:r>
            <a:r>
              <a:rPr lang="en-US" sz="2800" b="1" dirty="0" smtClean="0">
                <a:solidFill>
                  <a:schemeClr val="tx1"/>
                </a:solidFill>
                <a:effectLst/>
                <a:latin typeface="+mj-lt"/>
              </a:rPr>
              <a:t>™</a:t>
            </a:r>
            <a:endParaRPr lang="en-US" sz="2800" b="1" dirty="0">
              <a:solidFill>
                <a:schemeClr val="tx1"/>
              </a:solidFill>
              <a:effectLst/>
              <a:latin typeface="+mj-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36771"/>
            <a:ext cx="7890669" cy="481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9863" y="5852209"/>
            <a:ext cx="2116137" cy="9168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172200" y="5852208"/>
            <a:ext cx="2667000" cy="9168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3581400" y="5694216"/>
            <a:ext cx="5462190" cy="1052596"/>
          </a:xfrm>
          <a:prstGeom prst="rect">
            <a:avLst/>
          </a:prstGeom>
        </p:spPr>
        <p:txBody>
          <a:bodyPr wrap="square">
            <a:spAutoFit/>
          </a:bodyPr>
          <a:lstStyle/>
          <a:p>
            <a:pPr algn="r"/>
            <a:r>
              <a:rPr lang="en-US" sz="1200" b="1" dirty="0">
                <a:solidFill>
                  <a:schemeClr val="tx2">
                    <a:lumMod val="50000"/>
                  </a:schemeClr>
                </a:solidFill>
                <a:latin typeface="+mn-lt"/>
              </a:rPr>
              <a:t>What is considered “medical waste”?</a:t>
            </a:r>
          </a:p>
          <a:p>
            <a:pPr algn="r"/>
            <a:r>
              <a:rPr lang="en-US" sz="1200" dirty="0">
                <a:solidFill>
                  <a:schemeClr val="tx2">
                    <a:lumMod val="50000"/>
                  </a:schemeClr>
                </a:solidFill>
                <a:latin typeface="+mn-lt"/>
              </a:rPr>
              <a:t>According to the Centers for Disease Control and Prevention, medical waste is “waste sufficiently capable of causing infection during handling and disposal.” This may include blood-soaked bandages, discarded surgical gloves, discarded sharps, and so on, all of which merit special handling and disposal.</a:t>
            </a:r>
          </a:p>
        </p:txBody>
      </p:sp>
    </p:spTree>
    <p:extLst>
      <p:ext uri="{BB962C8B-B14F-4D97-AF65-F5344CB8AC3E}">
        <p14:creationId xmlns:p14="http://schemas.microsoft.com/office/powerpoint/2010/main" val="1255843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228600" y="304800"/>
            <a:ext cx="8429625" cy="914400"/>
          </a:xfrm>
        </p:spPr>
        <p:txBody>
          <a:bodyPr/>
          <a:lstStyle/>
          <a:p>
            <a:pPr eaLnBrk="1" hangingPunct="1"/>
            <a:r>
              <a:rPr lang="en-US" altLang="en-US" sz="4000" dirty="0" smtClean="0">
                <a:cs typeface="Franklin Gothic Book" pitchFamily="34" charset="0"/>
              </a:rPr>
              <a:t>Quiet Solutions</a:t>
            </a:r>
            <a:r>
              <a:rPr lang="en-US" altLang="en-US" dirty="0" smtClean="0">
                <a:cs typeface="Franklin Gothic Book" pitchFamily="34" charset="0"/>
              </a:rPr>
              <a:t/>
            </a:r>
            <a:br>
              <a:rPr lang="en-US" altLang="en-US" dirty="0" smtClean="0">
                <a:cs typeface="Franklin Gothic Book" pitchFamily="34" charset="0"/>
              </a:rPr>
            </a:br>
            <a:r>
              <a:rPr lang="en-US" altLang="en-US" dirty="0" smtClean="0">
                <a:cs typeface="Franklin Gothic Book" pitchFamily="34" charset="0"/>
              </a:rPr>
              <a:t>Quiet Dolly</a:t>
            </a:r>
          </a:p>
        </p:txBody>
      </p:sp>
      <p:sp>
        <p:nvSpPr>
          <p:cNvPr id="22531" name="Slide Number Placeholder 1"/>
          <p:cNvSpPr>
            <a:spLocks noGrp="1"/>
          </p:cNvSpPr>
          <p:nvPr>
            <p:ph type="sldNum" sz="quarter" idx="4294967295"/>
          </p:nvPr>
        </p:nvSpPr>
        <p:spPr bwMode="auto">
          <a:xfrm>
            <a:off x="7696200" y="6094413"/>
            <a:ext cx="1447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buClr>
                <a:srgbClr val="A03033"/>
              </a:buClr>
              <a:buSzPct val="140000"/>
              <a:buFont typeface="Arial" pitchFamily="34" charset="0"/>
              <a:buNone/>
            </a:pPr>
            <a:fld id="{C6C0D8CE-8B01-4C48-9253-32D303D50304}" type="slidenum">
              <a:rPr lang="en-US" altLang="en-US" sz="1600">
                <a:solidFill>
                  <a:srgbClr val="5F5F5F"/>
                </a:solidFill>
                <a:latin typeface="Arial" pitchFamily="34" charset="0"/>
              </a:rPr>
              <a:pPr algn="ctr" eaLnBrk="1" hangingPunct="1">
                <a:buClr>
                  <a:srgbClr val="A03033"/>
                </a:buClr>
                <a:buSzPct val="140000"/>
                <a:buFont typeface="Arial" pitchFamily="34" charset="0"/>
                <a:buNone/>
              </a:pPr>
              <a:t>22</a:t>
            </a:fld>
            <a:endParaRPr lang="en-US" altLang="en-US" sz="1600">
              <a:solidFill>
                <a:srgbClr val="5F5F5F"/>
              </a:solidFill>
              <a:latin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981200"/>
            <a:ext cx="2557463" cy="2557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69431" y="1150203"/>
            <a:ext cx="3124200" cy="830997"/>
          </a:xfrm>
          <a:prstGeom prst="rect">
            <a:avLst/>
          </a:prstGeom>
          <a:solidFill>
            <a:schemeClr val="bg1">
              <a:lumMod val="85000"/>
            </a:schemeClr>
          </a:solidFill>
          <a:ln w="25400">
            <a:solidFill>
              <a:schemeClr val="bg2">
                <a:lumMod val="10000"/>
              </a:schemeClr>
            </a:solidFill>
          </a:ln>
        </p:spPr>
        <p:txBody>
          <a:bodyPr wrap="square" rtlCol="0">
            <a:spAutoFit/>
          </a:bodyPr>
          <a:lstStyle/>
          <a:p>
            <a:pPr>
              <a:buClr>
                <a:schemeClr val="accent2"/>
              </a:buClr>
              <a:buSzPct val="100000"/>
            </a:pPr>
            <a:r>
              <a:rPr lang="en-US" b="1" dirty="0" smtClean="0">
                <a:solidFill>
                  <a:schemeClr val="bg2">
                    <a:lumMod val="10000"/>
                  </a:schemeClr>
                </a:solidFill>
                <a:latin typeface="+mn-lt"/>
              </a:rPr>
              <a:t>* Healthcare Patient Satisfaction Survey asks Patients “ Was the Hospital Environment Quiet?”</a:t>
            </a:r>
          </a:p>
        </p:txBody>
      </p:sp>
      <p:sp>
        <p:nvSpPr>
          <p:cNvPr id="3" name="TextBox 2"/>
          <p:cNvSpPr txBox="1"/>
          <p:nvPr/>
        </p:nvSpPr>
        <p:spPr>
          <a:xfrm>
            <a:off x="457200" y="2567390"/>
            <a:ext cx="2209800" cy="1077218"/>
          </a:xfrm>
          <a:prstGeom prst="rect">
            <a:avLst/>
          </a:prstGeom>
          <a:noFill/>
        </p:spPr>
        <p:txBody>
          <a:bodyPr wrap="square" rtlCol="0">
            <a:spAutoFit/>
          </a:bodyPr>
          <a:lstStyle/>
          <a:p>
            <a:pPr>
              <a:buClr>
                <a:schemeClr val="accent2"/>
              </a:buClr>
              <a:buSzPct val="100000"/>
            </a:pPr>
            <a:r>
              <a:rPr lang="en-US" b="1" dirty="0" smtClean="0">
                <a:solidFill>
                  <a:schemeClr val="bg2">
                    <a:lumMod val="10000"/>
                  </a:schemeClr>
                </a:solidFill>
                <a:latin typeface="+mn-lt"/>
              </a:rPr>
              <a:t>Eliminates 88% of traditional dolly noise across smooth and uneven surfaces</a:t>
            </a:r>
          </a:p>
        </p:txBody>
      </p:sp>
      <p:sp>
        <p:nvSpPr>
          <p:cNvPr id="8" name="TextBox 7"/>
          <p:cNvSpPr txBox="1"/>
          <p:nvPr/>
        </p:nvSpPr>
        <p:spPr>
          <a:xfrm>
            <a:off x="914400" y="4343400"/>
            <a:ext cx="2667000" cy="830997"/>
          </a:xfrm>
          <a:prstGeom prst="rect">
            <a:avLst/>
          </a:prstGeom>
          <a:noFill/>
        </p:spPr>
        <p:txBody>
          <a:bodyPr wrap="square" rtlCol="0">
            <a:spAutoFit/>
          </a:bodyPr>
          <a:lstStyle/>
          <a:p>
            <a:pPr>
              <a:buClr>
                <a:schemeClr val="accent2"/>
              </a:buClr>
              <a:buSzPct val="100000"/>
            </a:pPr>
            <a:r>
              <a:rPr lang="en-US" b="1" dirty="0" smtClean="0">
                <a:solidFill>
                  <a:schemeClr val="bg2">
                    <a:lumMod val="10000"/>
                  </a:schemeClr>
                </a:solidFill>
                <a:latin typeface="+mn-lt"/>
              </a:rPr>
              <a:t>Non-Marking quiet casters allows users to go unnoticed while collecting waste</a:t>
            </a:r>
          </a:p>
        </p:txBody>
      </p:sp>
      <p:sp>
        <p:nvSpPr>
          <p:cNvPr id="9" name="TextBox 8"/>
          <p:cNvSpPr txBox="1"/>
          <p:nvPr/>
        </p:nvSpPr>
        <p:spPr>
          <a:xfrm>
            <a:off x="6629400" y="2532221"/>
            <a:ext cx="1981200" cy="830997"/>
          </a:xfrm>
          <a:prstGeom prst="rect">
            <a:avLst/>
          </a:prstGeom>
          <a:noFill/>
        </p:spPr>
        <p:txBody>
          <a:bodyPr wrap="square" rtlCol="0">
            <a:spAutoFit/>
          </a:bodyPr>
          <a:lstStyle/>
          <a:p>
            <a:pPr>
              <a:buClr>
                <a:schemeClr val="accent2"/>
              </a:buClr>
              <a:buSzPct val="100000"/>
            </a:pPr>
            <a:r>
              <a:rPr lang="en-US" b="1" dirty="0" smtClean="0">
                <a:solidFill>
                  <a:schemeClr val="bg2">
                    <a:lumMod val="10000"/>
                  </a:schemeClr>
                </a:solidFill>
                <a:latin typeface="+mn-lt"/>
              </a:rPr>
              <a:t>Fits 20,32, and 44 gallon size BRUTE containers</a:t>
            </a:r>
          </a:p>
        </p:txBody>
      </p:sp>
      <p:sp>
        <p:nvSpPr>
          <p:cNvPr id="10" name="TextBox 9"/>
          <p:cNvSpPr txBox="1"/>
          <p:nvPr/>
        </p:nvSpPr>
        <p:spPr>
          <a:xfrm>
            <a:off x="5562600" y="4343400"/>
            <a:ext cx="2819400" cy="1077218"/>
          </a:xfrm>
          <a:prstGeom prst="rect">
            <a:avLst/>
          </a:prstGeom>
          <a:noFill/>
        </p:spPr>
        <p:txBody>
          <a:bodyPr wrap="square" rtlCol="0">
            <a:spAutoFit/>
          </a:bodyPr>
          <a:lstStyle/>
          <a:p>
            <a:pPr>
              <a:buClr>
                <a:schemeClr val="accent2"/>
              </a:buClr>
              <a:buSzPct val="100000"/>
            </a:pPr>
            <a:r>
              <a:rPr lang="en-US" b="1" dirty="0" smtClean="0">
                <a:solidFill>
                  <a:schemeClr val="bg2">
                    <a:lumMod val="10000"/>
                  </a:schemeClr>
                </a:solidFill>
                <a:latin typeface="+mn-lt"/>
              </a:rPr>
              <a:t>Up to 350 lb. continuous static load rating.  All plastic construction resists rust, chipping and denting</a:t>
            </a:r>
          </a:p>
        </p:txBody>
      </p:sp>
    </p:spTree>
    <p:extLst>
      <p:ext uri="{BB962C8B-B14F-4D97-AF65-F5344CB8AC3E}">
        <p14:creationId xmlns:p14="http://schemas.microsoft.com/office/powerpoint/2010/main" val="3206888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990600"/>
            <a:ext cx="9144000" cy="5867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spcBef>
                <a:spcPct val="20000"/>
              </a:spcBef>
              <a:buClr>
                <a:srgbClr val="A03033"/>
              </a:buClr>
              <a:buSzPct val="140000"/>
              <a:buFont typeface="Arial" charset="0"/>
              <a:buNone/>
              <a:defRPr/>
            </a:pPr>
            <a:endParaRPr lang="en-US" sz="1000" dirty="0"/>
          </a:p>
        </p:txBody>
      </p:sp>
      <p:grpSp>
        <p:nvGrpSpPr>
          <p:cNvPr id="25603" name="Group 28"/>
          <p:cNvGrpSpPr>
            <a:grpSpLocks/>
          </p:cNvGrpSpPr>
          <p:nvPr/>
        </p:nvGrpSpPr>
        <p:grpSpPr bwMode="auto">
          <a:xfrm>
            <a:off x="1600200" y="1973263"/>
            <a:ext cx="5715000" cy="4054475"/>
            <a:chOff x="3886200" y="1676399"/>
            <a:chExt cx="5022033" cy="3171857"/>
          </a:xfrm>
        </p:grpSpPr>
        <p:sp>
          <p:nvSpPr>
            <p:cNvPr id="25626" name="Rectangle 31"/>
            <p:cNvSpPr>
              <a:spLocks noChangeArrowheads="1"/>
            </p:cNvSpPr>
            <p:nvPr/>
          </p:nvSpPr>
          <p:spPr bwMode="auto">
            <a:xfrm>
              <a:off x="5810098" y="1676399"/>
              <a:ext cx="3098135" cy="3171857"/>
            </a:xfrm>
            <a:prstGeom prst="rect">
              <a:avLst/>
            </a:prstGeom>
            <a:blipFill dpi="0" rotWithShape="1">
              <a:blip r:embed="rId2"/>
              <a:srcRect/>
              <a:stretch>
                <a:fillRect/>
              </a:stretch>
            </a:blipFill>
            <a:ln w="25400" algn="ctr">
              <a:solidFill>
                <a:srgbClr val="FFFFFF"/>
              </a:solidFill>
              <a:miter lim="800000"/>
              <a:headEnd/>
              <a:tailEnd/>
            </a:ln>
          </p:spPr>
          <p:txBody>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0"/>
                </a:spcBef>
                <a:buClrTx/>
                <a:buFontTx/>
                <a:buNone/>
              </a:pPr>
              <a:endParaRPr lang="en-US" altLang="en-US" sz="1600">
                <a:solidFill>
                  <a:srgbClr val="5F5F5F"/>
                </a:solidFill>
                <a:latin typeface="Arial" pitchFamily="34" charset="0"/>
              </a:endParaRPr>
            </a:p>
          </p:txBody>
        </p:sp>
        <p:pic>
          <p:nvPicPr>
            <p:cNvPr id="256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133600"/>
              <a:ext cx="1974628"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5604" name="Line 11"/>
          <p:cNvSpPr>
            <a:spLocks noChangeShapeType="1"/>
          </p:cNvSpPr>
          <p:nvPr/>
        </p:nvSpPr>
        <p:spPr bwMode="auto">
          <a:xfrm flipH="1" flipV="1">
            <a:off x="1219200" y="2273300"/>
            <a:ext cx="1219200" cy="552450"/>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 name="Text Box 8"/>
          <p:cNvSpPr txBox="1">
            <a:spLocks noChangeArrowheads="1"/>
          </p:cNvSpPr>
          <p:nvPr/>
        </p:nvSpPr>
        <p:spPr bwMode="auto">
          <a:xfrm>
            <a:off x="7245350" y="2965450"/>
            <a:ext cx="1606550" cy="554038"/>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r" eaLnBrk="1" hangingPunct="1">
              <a:spcBef>
                <a:spcPct val="50000"/>
              </a:spcBef>
              <a:buClr>
                <a:srgbClr val="A03033"/>
              </a:buClr>
              <a:buSzPct val="140000"/>
              <a:buFont typeface="Arial" pitchFamily="34" charset="0"/>
              <a:buNone/>
            </a:pPr>
            <a:r>
              <a:rPr lang="en-US" altLang="en-US" sz="1000">
                <a:solidFill>
                  <a:schemeClr val="tx1"/>
                </a:solidFill>
                <a:latin typeface="Arial" pitchFamily="34" charset="0"/>
                <a:ea typeface="MS PGothic" pitchFamily="34" charset="-128"/>
              </a:rPr>
              <a:t>Detachable bag for easy cleaning. Discreet color disguises stains &amp; dirt</a:t>
            </a:r>
          </a:p>
        </p:txBody>
      </p:sp>
      <p:sp>
        <p:nvSpPr>
          <p:cNvPr id="25606" name="Line 11"/>
          <p:cNvSpPr>
            <a:spLocks noChangeShapeType="1"/>
          </p:cNvSpPr>
          <p:nvPr/>
        </p:nvSpPr>
        <p:spPr bwMode="auto">
          <a:xfrm>
            <a:off x="7124700" y="5089525"/>
            <a:ext cx="542925" cy="153988"/>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7" name="Line 11"/>
          <p:cNvSpPr>
            <a:spLocks noChangeShapeType="1"/>
          </p:cNvSpPr>
          <p:nvPr/>
        </p:nvSpPr>
        <p:spPr bwMode="auto">
          <a:xfrm flipV="1">
            <a:off x="5486400" y="2414588"/>
            <a:ext cx="381000" cy="633412"/>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8" name="Rectangle 2"/>
          <p:cNvSpPr>
            <a:spLocks noChangeArrowheads="1"/>
          </p:cNvSpPr>
          <p:nvPr/>
        </p:nvSpPr>
        <p:spPr bwMode="auto">
          <a:xfrm>
            <a:off x="76200" y="2797175"/>
            <a:ext cx="1676400" cy="862013"/>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Color-coded ribbons classify transport materials to enhance organization and prevent cross-contamination</a:t>
            </a:r>
          </a:p>
        </p:txBody>
      </p:sp>
      <p:sp>
        <p:nvSpPr>
          <p:cNvPr id="25609" name="Line 11"/>
          <p:cNvSpPr>
            <a:spLocks noChangeShapeType="1"/>
          </p:cNvSpPr>
          <p:nvPr/>
        </p:nvSpPr>
        <p:spPr bwMode="auto">
          <a:xfrm flipH="1" flipV="1">
            <a:off x="2667000" y="2116138"/>
            <a:ext cx="381000" cy="595312"/>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0" name="Rectangle 35"/>
          <p:cNvSpPr>
            <a:spLocks noChangeArrowheads="1"/>
          </p:cNvSpPr>
          <p:nvPr/>
        </p:nvSpPr>
        <p:spPr bwMode="auto">
          <a:xfrm>
            <a:off x="1752600" y="1676400"/>
            <a:ext cx="19812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Multi-Stream option provides the ability to easily divide and sort materials</a:t>
            </a:r>
          </a:p>
        </p:txBody>
      </p:sp>
      <p:sp>
        <p:nvSpPr>
          <p:cNvPr id="25611" name="Rectangle 3"/>
          <p:cNvSpPr>
            <a:spLocks noChangeArrowheads="1"/>
          </p:cNvSpPr>
          <p:nvPr/>
        </p:nvSpPr>
        <p:spPr bwMode="auto">
          <a:xfrm>
            <a:off x="4953000" y="1471613"/>
            <a:ext cx="16764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Compact, lightweight design for ease-of-use</a:t>
            </a:r>
          </a:p>
        </p:txBody>
      </p:sp>
      <p:sp>
        <p:nvSpPr>
          <p:cNvPr id="25612" name="Line 11"/>
          <p:cNvSpPr>
            <a:spLocks noChangeShapeType="1"/>
          </p:cNvSpPr>
          <p:nvPr/>
        </p:nvSpPr>
        <p:spPr bwMode="auto">
          <a:xfrm flipV="1">
            <a:off x="4495800" y="1593850"/>
            <a:ext cx="457200" cy="796925"/>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3" name="Text Box 8"/>
          <p:cNvSpPr txBox="1">
            <a:spLocks noChangeArrowheads="1"/>
          </p:cNvSpPr>
          <p:nvPr/>
        </p:nvSpPr>
        <p:spPr bwMode="auto">
          <a:xfrm>
            <a:off x="93663" y="4560888"/>
            <a:ext cx="1527175" cy="554037"/>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rgbClr val="A03033"/>
              </a:buClr>
              <a:buSzPct val="140000"/>
              <a:buFont typeface="Arial" pitchFamily="34" charset="0"/>
              <a:buNone/>
            </a:pPr>
            <a:r>
              <a:rPr lang="en-US" altLang="en-US" sz="1000">
                <a:solidFill>
                  <a:schemeClr val="tx1"/>
                </a:solidFill>
                <a:latin typeface="Arial" pitchFamily="34" charset="0"/>
                <a:ea typeface="MS PGothic" pitchFamily="34" charset="-128"/>
              </a:rPr>
              <a:t>Robust, powder-coated metal frame supports up to 220 lbs. of load</a:t>
            </a:r>
          </a:p>
        </p:txBody>
      </p:sp>
      <p:sp>
        <p:nvSpPr>
          <p:cNvPr id="25614" name="Line 11"/>
          <p:cNvSpPr>
            <a:spLocks noChangeShapeType="1"/>
          </p:cNvSpPr>
          <p:nvPr/>
        </p:nvSpPr>
        <p:spPr bwMode="auto">
          <a:xfrm flipH="1">
            <a:off x="1524000" y="4319588"/>
            <a:ext cx="665163" cy="376237"/>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5" name="Rectangle 30"/>
          <p:cNvSpPr>
            <a:spLocks noChangeArrowheads="1"/>
          </p:cNvSpPr>
          <p:nvPr/>
        </p:nvSpPr>
        <p:spPr bwMode="auto">
          <a:xfrm>
            <a:off x="6629400" y="5875338"/>
            <a:ext cx="2216150"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r" eaLnBrk="1" hangingPunct="1">
              <a:spcBef>
                <a:spcPct val="50000"/>
              </a:spcBef>
              <a:buClr>
                <a:srgbClr val="A03033"/>
              </a:buClr>
              <a:buSzPct val="140000"/>
              <a:buFont typeface="Arial" pitchFamily="34" charset="0"/>
              <a:buNone/>
            </a:pPr>
            <a:r>
              <a:rPr lang="en-US" altLang="en-US" sz="1000">
                <a:solidFill>
                  <a:schemeClr val="tx1"/>
                </a:solidFill>
                <a:latin typeface="Arial" pitchFamily="34" charset="0"/>
                <a:ea typeface="MS PGothic" pitchFamily="34" charset="-128"/>
              </a:rPr>
              <a:t>Premium, quiet casters swivel for superior maneuverability, while bumper guards add extra protection during transport.</a:t>
            </a:r>
          </a:p>
        </p:txBody>
      </p:sp>
      <p:pic>
        <p:nvPicPr>
          <p:cNvPr id="256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3813" y="4668838"/>
            <a:ext cx="1146175"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8" y="1566863"/>
            <a:ext cx="1236662"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Line 11"/>
          <p:cNvSpPr>
            <a:spLocks noChangeShapeType="1"/>
          </p:cNvSpPr>
          <p:nvPr/>
        </p:nvSpPr>
        <p:spPr bwMode="auto">
          <a:xfrm flipV="1">
            <a:off x="6477000" y="2525713"/>
            <a:ext cx="1082675" cy="903287"/>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561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6975" y="1852613"/>
            <a:ext cx="1243013"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0" name="Rectangle 6"/>
          <p:cNvSpPr>
            <a:spLocks noChangeArrowheads="1"/>
          </p:cNvSpPr>
          <p:nvPr/>
        </p:nvSpPr>
        <p:spPr bwMode="auto">
          <a:xfrm>
            <a:off x="5857875" y="2266950"/>
            <a:ext cx="1304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buClr>
                <a:srgbClr val="A03033"/>
              </a:buClr>
              <a:buSzPct val="140000"/>
              <a:buFont typeface="Arial" pitchFamily="34" charset="0"/>
              <a:buNone/>
            </a:pPr>
            <a:r>
              <a:rPr lang="en-US" altLang="en-US" sz="1000">
                <a:solidFill>
                  <a:schemeClr val="tx1"/>
                </a:solidFill>
                <a:latin typeface="Arial" pitchFamily="34" charset="0"/>
              </a:rPr>
              <a:t>Durable, flame retardant vinyl bag.</a:t>
            </a:r>
          </a:p>
        </p:txBody>
      </p:sp>
      <p:sp>
        <p:nvSpPr>
          <p:cNvPr id="25621" name="Title 1"/>
          <p:cNvSpPr txBox="1">
            <a:spLocks/>
          </p:cNvSpPr>
          <p:nvPr/>
        </p:nvSpPr>
        <p:spPr bwMode="auto">
          <a:xfrm>
            <a:off x="228600" y="-76200"/>
            <a:ext cx="8458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defTabSz="45720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defTabSz="4572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defTabSz="4572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defTabSz="4572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defTabSz="4572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defTabSz="4572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defTabSz="4572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defTabSz="4572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0"/>
              </a:spcBef>
              <a:buClr>
                <a:srgbClr val="A03033"/>
              </a:buClr>
              <a:buSzPct val="140000"/>
              <a:buFont typeface="Arial" pitchFamily="34" charset="0"/>
              <a:buNone/>
            </a:pPr>
            <a:r>
              <a:rPr lang="en-US" altLang="en-US" sz="4000">
                <a:solidFill>
                  <a:schemeClr val="tx1"/>
                </a:solidFill>
              </a:rPr>
              <a:t>Collapsible X-Cart </a:t>
            </a:r>
          </a:p>
          <a:p>
            <a:pPr eaLnBrk="1" hangingPunct="1">
              <a:lnSpc>
                <a:spcPts val="2500"/>
              </a:lnSpc>
              <a:spcBef>
                <a:spcPct val="0"/>
              </a:spcBef>
              <a:buClr>
                <a:srgbClr val="A03033"/>
              </a:buClr>
              <a:buSzPct val="140000"/>
              <a:buFont typeface="Arial" pitchFamily="34" charset="0"/>
              <a:buNone/>
            </a:pPr>
            <a:r>
              <a:rPr lang="en-US" altLang="en-US" sz="2400">
                <a:solidFill>
                  <a:schemeClr val="tx1"/>
                </a:solidFill>
              </a:rPr>
              <a:t>Key Features</a:t>
            </a:r>
          </a:p>
        </p:txBody>
      </p:sp>
      <p:sp>
        <p:nvSpPr>
          <p:cNvPr id="40" name="Rectangle 39"/>
          <p:cNvSpPr/>
          <p:nvPr/>
        </p:nvSpPr>
        <p:spPr>
          <a:xfrm>
            <a:off x="2778125" y="5791200"/>
            <a:ext cx="3546475" cy="766763"/>
          </a:xfrm>
          <a:prstGeom prst="rect">
            <a:avLst/>
          </a:prstGeom>
        </p:spPr>
        <p:txBody>
          <a:bodyPr>
            <a:spAutoFit/>
          </a:bodyPr>
          <a:lstStyle/>
          <a:p>
            <a:pPr>
              <a:lnSpc>
                <a:spcPct val="85000"/>
              </a:lnSpc>
              <a:spcBef>
                <a:spcPct val="20000"/>
              </a:spcBef>
              <a:buClr>
                <a:srgbClr val="A03033"/>
              </a:buClr>
              <a:buSzPct val="140000"/>
              <a:buFont typeface="Arial" charset="0"/>
              <a:buNone/>
              <a:defRPr/>
            </a:pPr>
            <a:r>
              <a:rPr lang="en-US" sz="1100" b="1" dirty="0">
                <a:solidFill>
                  <a:schemeClr val="tx1"/>
                </a:solidFill>
                <a:ea typeface="MS PGothic"/>
                <a:cs typeface="MS PGothic"/>
              </a:rPr>
              <a:t>Minimize Storage Footprint</a:t>
            </a:r>
          </a:p>
          <a:p>
            <a:pPr>
              <a:spcBef>
                <a:spcPts val="300"/>
              </a:spcBef>
              <a:buClr>
                <a:srgbClr val="A03033"/>
              </a:buClr>
              <a:buSzPct val="140000"/>
              <a:buFont typeface="Arial" charset="0"/>
              <a:buNone/>
              <a:defRPr/>
            </a:pPr>
            <a:r>
              <a:rPr lang="en-US" sz="1050" dirty="0">
                <a:solidFill>
                  <a:schemeClr val="tx1"/>
                </a:solidFill>
                <a:ea typeface="MS PGothic"/>
                <a:cs typeface="MS PGothic"/>
              </a:rPr>
              <a:t>Compact, collapsible frame enables efficient storage.  Cart’s width reduced by 75% to just 4.5” when collapsed.  Unit stays upright in collapsed position</a:t>
            </a:r>
            <a:r>
              <a:rPr lang="en-US" sz="1100" dirty="0">
                <a:solidFill>
                  <a:schemeClr val="tx1"/>
                </a:solidFill>
                <a:ea typeface="MS PGothic"/>
                <a:cs typeface="MS PGothic"/>
              </a:rPr>
              <a:t>.</a:t>
            </a:r>
          </a:p>
        </p:txBody>
      </p:sp>
      <p:grpSp>
        <p:nvGrpSpPr>
          <p:cNvPr id="25623" name="Group 7"/>
          <p:cNvGrpSpPr>
            <a:grpSpLocks/>
          </p:cNvGrpSpPr>
          <p:nvPr/>
        </p:nvGrpSpPr>
        <p:grpSpPr bwMode="auto">
          <a:xfrm>
            <a:off x="134938" y="5305425"/>
            <a:ext cx="2608262" cy="1333500"/>
            <a:chOff x="134478" y="5305583"/>
            <a:chExt cx="2608722" cy="1332956"/>
          </a:xfrm>
        </p:grpSpPr>
        <p:pic>
          <p:nvPicPr>
            <p:cNvPr id="2562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478" y="5305583"/>
              <a:ext cx="2608722" cy="1332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 Diagonal Corner Rectangle 1"/>
            <p:cNvSpPr/>
            <p:nvPr/>
          </p:nvSpPr>
          <p:spPr>
            <a:xfrm>
              <a:off x="134478" y="5305583"/>
              <a:ext cx="2608722" cy="1332956"/>
            </a:xfrm>
            <a:prstGeom prst="round2DiagRect">
              <a:avLst/>
            </a:prstGeom>
            <a:noFill/>
            <a:ln w="15875">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a:spcBef>
                  <a:spcPct val="20000"/>
                </a:spcBef>
                <a:buClr>
                  <a:srgbClr val="A03033"/>
                </a:buClr>
                <a:buSzPct val="140000"/>
                <a:buFont typeface="Arial" charset="0"/>
                <a:buNone/>
                <a:defRPr/>
              </a:pPr>
              <a:endParaRPr lang="en-US" dirty="0"/>
            </a:p>
          </p:txBody>
        </p:sp>
      </p:grpSp>
    </p:spTree>
    <p:extLst>
      <p:ext uri="{BB962C8B-B14F-4D97-AF65-F5344CB8AC3E}">
        <p14:creationId xmlns:p14="http://schemas.microsoft.com/office/powerpoint/2010/main" val="31942102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990600"/>
            <a:ext cx="9144000" cy="5867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spcBef>
                <a:spcPct val="20000"/>
              </a:spcBef>
              <a:buClr>
                <a:srgbClr val="A03033"/>
              </a:buClr>
              <a:buSzPct val="140000"/>
              <a:buFont typeface="Arial" charset="0"/>
              <a:buNone/>
              <a:defRPr/>
            </a:pPr>
            <a:endParaRPr lang="en-US" sz="1000" dirty="0"/>
          </a:p>
        </p:txBody>
      </p:sp>
      <p:pic>
        <p:nvPicPr>
          <p:cNvPr id="2662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362200"/>
            <a:ext cx="3859213" cy="385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 name="Line 11"/>
          <p:cNvSpPr>
            <a:spLocks noChangeShapeType="1"/>
          </p:cNvSpPr>
          <p:nvPr/>
        </p:nvSpPr>
        <p:spPr bwMode="auto">
          <a:xfrm flipH="1">
            <a:off x="4848225" y="4460875"/>
            <a:ext cx="533400" cy="1468438"/>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9" name="Text Box 8"/>
          <p:cNvSpPr txBox="1">
            <a:spLocks noChangeArrowheads="1"/>
          </p:cNvSpPr>
          <p:nvPr/>
        </p:nvSpPr>
        <p:spPr bwMode="auto">
          <a:xfrm>
            <a:off x="7810500" y="5334000"/>
            <a:ext cx="1163638" cy="554038"/>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rgbClr val="A03033"/>
              </a:buClr>
              <a:buSzPct val="140000"/>
              <a:buFont typeface="Arial" pitchFamily="34" charset="0"/>
              <a:buNone/>
            </a:pPr>
            <a:r>
              <a:rPr lang="en-US" altLang="en-US" sz="1000">
                <a:solidFill>
                  <a:schemeClr val="tx1"/>
                </a:solidFill>
                <a:latin typeface="Arial" pitchFamily="34" charset="0"/>
                <a:ea typeface="MS PGothic" pitchFamily="34" charset="-128"/>
              </a:rPr>
              <a:t>Frame remains collapsible with or without cover.</a:t>
            </a:r>
          </a:p>
        </p:txBody>
      </p:sp>
      <p:sp>
        <p:nvSpPr>
          <p:cNvPr id="26630" name="Rectangle 2"/>
          <p:cNvSpPr>
            <a:spLocks noChangeArrowheads="1"/>
          </p:cNvSpPr>
          <p:nvPr/>
        </p:nvSpPr>
        <p:spPr bwMode="auto">
          <a:xfrm>
            <a:off x="2133600" y="5768975"/>
            <a:ext cx="1524000" cy="708025"/>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Drawstring tightly secures cover onto Collapsible X-Cart frame.</a:t>
            </a:r>
          </a:p>
        </p:txBody>
      </p:sp>
      <p:sp>
        <p:nvSpPr>
          <p:cNvPr id="26631" name="Line 11"/>
          <p:cNvSpPr>
            <a:spLocks noChangeShapeType="1"/>
          </p:cNvSpPr>
          <p:nvPr/>
        </p:nvSpPr>
        <p:spPr bwMode="auto">
          <a:xfrm flipH="1" flipV="1">
            <a:off x="5229225" y="2174875"/>
            <a:ext cx="419100" cy="828675"/>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2" name="Rectangle 35"/>
          <p:cNvSpPr>
            <a:spLocks noChangeArrowheads="1"/>
          </p:cNvSpPr>
          <p:nvPr/>
        </p:nvSpPr>
        <p:spPr bwMode="auto">
          <a:xfrm>
            <a:off x="4251325" y="1608138"/>
            <a:ext cx="1981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Convenient lid provides easy access to contents inside of cart without having to remove cover.  </a:t>
            </a:r>
          </a:p>
        </p:txBody>
      </p:sp>
      <p:sp>
        <p:nvSpPr>
          <p:cNvPr id="26633" name="Line 11"/>
          <p:cNvSpPr>
            <a:spLocks noChangeShapeType="1"/>
          </p:cNvSpPr>
          <p:nvPr/>
        </p:nvSpPr>
        <p:spPr bwMode="auto">
          <a:xfrm flipV="1">
            <a:off x="6477000" y="5562600"/>
            <a:ext cx="1333500" cy="0"/>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Title 1"/>
          <p:cNvSpPr txBox="1">
            <a:spLocks/>
          </p:cNvSpPr>
          <p:nvPr/>
        </p:nvSpPr>
        <p:spPr>
          <a:xfrm>
            <a:off x="228600" y="-76200"/>
            <a:ext cx="8458200" cy="914400"/>
          </a:xfrm>
          <a:prstGeom prst="rect">
            <a:avLst/>
          </a:prstGeom>
        </p:spPr>
        <p:txBody>
          <a:bodyPr/>
          <a:lstStyle>
            <a:lvl1pPr algn="l" defTabSz="457200" rtl="0" eaLnBrk="1" latinLnBrk="0" hangingPunct="1">
              <a:spcBef>
                <a:spcPct val="0"/>
              </a:spcBef>
              <a:buNone/>
              <a:defRPr sz="4000" kern="1200">
                <a:solidFill>
                  <a:schemeClr val="bg1"/>
                </a:solidFill>
                <a:effectLst>
                  <a:outerShdw blurRad="50800" dist="38100" dir="2700000">
                    <a:srgbClr val="000000">
                      <a:alpha val="43000"/>
                    </a:srgbClr>
                  </a:outerShdw>
                </a:effectLst>
                <a:latin typeface="Franklin Gothic Book"/>
                <a:ea typeface="+mj-ea"/>
                <a:cs typeface="Franklin Gothic Book"/>
              </a:defRPr>
            </a:lvl1pPr>
          </a:lstStyle>
          <a:p>
            <a:pPr>
              <a:buClr>
                <a:srgbClr val="A03033"/>
              </a:buClr>
              <a:buSzPct val="140000"/>
              <a:buFont typeface="Arial" charset="0"/>
              <a:buNone/>
              <a:defRPr/>
            </a:pPr>
            <a:r>
              <a:rPr lang="en-US" b="1" dirty="0" smtClean="0">
                <a:solidFill>
                  <a:schemeClr val="tx1"/>
                </a:solidFill>
                <a:effectLst/>
                <a:latin typeface="+mj-lt"/>
              </a:rPr>
              <a:t>Quiet Solutions</a:t>
            </a:r>
          </a:p>
          <a:p>
            <a:pPr>
              <a:buClr>
                <a:srgbClr val="A03033"/>
              </a:buClr>
              <a:buSzPct val="140000"/>
              <a:buFont typeface="Arial" charset="0"/>
              <a:buNone/>
              <a:defRPr/>
            </a:pPr>
            <a:r>
              <a:rPr lang="en-US" sz="2800" dirty="0" smtClean="0">
                <a:solidFill>
                  <a:schemeClr val="tx1"/>
                </a:solidFill>
                <a:effectLst/>
                <a:latin typeface="+mj-lt"/>
              </a:rPr>
              <a:t>Collapsible X-Cart Cover </a:t>
            </a:r>
          </a:p>
          <a:p>
            <a:pPr>
              <a:lnSpc>
                <a:spcPts val="2500"/>
              </a:lnSpc>
              <a:buClr>
                <a:srgbClr val="A03033"/>
              </a:buClr>
              <a:buSzPct val="140000"/>
              <a:buFont typeface="Arial" charset="0"/>
              <a:buNone/>
              <a:defRPr/>
            </a:pPr>
            <a:r>
              <a:rPr lang="en-US" sz="2400" dirty="0">
                <a:solidFill>
                  <a:schemeClr val="tx1"/>
                </a:solidFill>
                <a:effectLst/>
                <a:latin typeface="+mj-lt"/>
              </a:rPr>
              <a:t>Key Features</a:t>
            </a:r>
          </a:p>
        </p:txBody>
      </p:sp>
      <p:sp>
        <p:nvSpPr>
          <p:cNvPr id="26635" name="Rectangle 34"/>
          <p:cNvSpPr>
            <a:spLocks noChangeArrowheads="1"/>
          </p:cNvSpPr>
          <p:nvPr/>
        </p:nvSpPr>
        <p:spPr bwMode="auto">
          <a:xfrm>
            <a:off x="2549525" y="4038600"/>
            <a:ext cx="1717675" cy="554038"/>
          </a:xfrm>
          <a:prstGeom prst="rect">
            <a:avLst/>
          </a:prstGeom>
          <a:noFill/>
          <a:ln>
            <a:noFill/>
          </a:ln>
          <a:effectLst/>
          <a:extLst>
            <a:ext uri="{909E8E84-426E-40DD-AFC4-6F175D3DCCD1}">
              <a14:hiddenFill xmlns:a14="http://schemas.microsoft.com/office/drawing/2010/main">
                <a:solidFill>
                  <a:srgbClr val="00599C"/>
                </a:solidFill>
              </a14:hiddenFill>
            </a:ext>
            <a:ext uri="{91240B29-F687-4F45-9708-019B960494DF}">
              <a14:hiddenLine xmlns:a14="http://schemas.microsoft.com/office/drawing/2010/main" w="9525" algn="ctr">
                <a:solidFill>
                  <a:srgbClr val="00599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Multiple storage pockets keep frequently used items within arms reach.</a:t>
            </a:r>
          </a:p>
        </p:txBody>
      </p:sp>
      <p:sp>
        <p:nvSpPr>
          <p:cNvPr id="26636" name="Line 11"/>
          <p:cNvSpPr>
            <a:spLocks noChangeShapeType="1"/>
          </p:cNvSpPr>
          <p:nvPr/>
        </p:nvSpPr>
        <p:spPr bwMode="auto">
          <a:xfrm flipH="1" flipV="1">
            <a:off x="3922713" y="3467100"/>
            <a:ext cx="773112" cy="0"/>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7" name="Rectangle 15"/>
          <p:cNvSpPr>
            <a:spLocks noChangeArrowheads="1"/>
          </p:cNvSpPr>
          <p:nvPr/>
        </p:nvSpPr>
        <p:spPr bwMode="auto">
          <a:xfrm>
            <a:off x="7896225" y="1423988"/>
            <a:ext cx="10779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eaLnBrk="1" hangingPunct="1">
              <a:spcBef>
                <a:spcPct val="50000"/>
              </a:spcBef>
              <a:buClr>
                <a:schemeClr val="accent1"/>
              </a:buClr>
              <a:buFont typeface="Arial" pitchFamily="34" charset="0"/>
              <a:buNone/>
            </a:pPr>
            <a:r>
              <a:rPr lang="en-US" altLang="en-US" sz="1000">
                <a:solidFill>
                  <a:schemeClr val="tx1"/>
                </a:solidFill>
                <a:latin typeface="Arial" pitchFamily="34" charset="0"/>
                <a:ea typeface="MS PGothic" pitchFamily="34" charset="-128"/>
              </a:rPr>
              <a:t>Lid stays secured with strong velcro trim.</a:t>
            </a:r>
          </a:p>
        </p:txBody>
      </p:sp>
      <p:sp>
        <p:nvSpPr>
          <p:cNvPr id="26638" name="Line 11"/>
          <p:cNvSpPr>
            <a:spLocks noChangeShapeType="1"/>
          </p:cNvSpPr>
          <p:nvPr/>
        </p:nvSpPr>
        <p:spPr bwMode="auto">
          <a:xfrm flipV="1">
            <a:off x="7162800" y="2201863"/>
            <a:ext cx="131763" cy="541337"/>
          </a:xfrm>
          <a:prstGeom prst="line">
            <a:avLst/>
          </a:prstGeom>
          <a:noFill/>
          <a:ln w="25400">
            <a:solidFill>
              <a:srgbClr val="FFC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Rectangle 22"/>
          <p:cNvSpPr/>
          <p:nvPr/>
        </p:nvSpPr>
        <p:spPr>
          <a:xfrm>
            <a:off x="76200" y="4154488"/>
            <a:ext cx="2133600" cy="2438400"/>
          </a:xfrm>
          <a:prstGeom prst="rect">
            <a:avLst/>
          </a:prstGeom>
        </p:spPr>
        <p:txBody>
          <a:bodyPr>
            <a:spAutoFit/>
          </a:bodyPr>
          <a:lstStyle/>
          <a:p>
            <a:pPr>
              <a:lnSpc>
                <a:spcPct val="85000"/>
              </a:lnSpc>
              <a:spcBef>
                <a:spcPct val="20000"/>
              </a:spcBef>
              <a:buClr>
                <a:srgbClr val="A03033"/>
              </a:buClr>
              <a:buSzPct val="140000"/>
              <a:buFont typeface="Arial" charset="0"/>
              <a:buNone/>
              <a:defRPr/>
            </a:pPr>
            <a:r>
              <a:rPr lang="en-US" sz="1400" b="1" i="1" dirty="0">
                <a:solidFill>
                  <a:srgbClr val="C00000"/>
                </a:solidFill>
                <a:ea typeface="MS PGothic"/>
                <a:cs typeface="MS PGothic"/>
              </a:rPr>
              <a:t>Two Sizes Options:</a:t>
            </a:r>
          </a:p>
          <a:p>
            <a:pPr marL="171450" indent="-171450">
              <a:spcBef>
                <a:spcPts val="600"/>
              </a:spcBef>
              <a:spcAft>
                <a:spcPts val="600"/>
              </a:spcAft>
              <a:buClr>
                <a:srgbClr val="00B0F0"/>
              </a:buClr>
              <a:buSzPct val="100000"/>
              <a:buFont typeface="Wingdings" panose="05000000000000000000" pitchFamily="2" charset="2"/>
              <a:buChar char="§"/>
              <a:defRPr/>
            </a:pPr>
            <a:r>
              <a:rPr lang="en-US" sz="1100" b="1" dirty="0">
                <a:solidFill>
                  <a:schemeClr val="tx1"/>
                </a:solidFill>
                <a:ea typeface="MS PGothic"/>
                <a:cs typeface="MS PGothic"/>
              </a:rPr>
              <a:t>SMALL: </a:t>
            </a:r>
            <a:r>
              <a:rPr lang="en-US" sz="1100" dirty="0">
                <a:solidFill>
                  <a:schemeClr val="tx1"/>
                </a:solidFill>
                <a:ea typeface="MS PGothic"/>
                <a:cs typeface="MS PGothic"/>
              </a:rPr>
              <a:t>Easily retrofits over the Collapsible X-Cart </a:t>
            </a:r>
            <a:r>
              <a:rPr lang="en-US" sz="1200" dirty="0">
                <a:solidFill>
                  <a:schemeClr val="tx1"/>
                </a:solidFill>
                <a:ea typeface="MS PGothic"/>
                <a:cs typeface="MS PGothic"/>
              </a:rPr>
              <a:t>4-Bushel/150L Model (1881749)</a:t>
            </a:r>
          </a:p>
          <a:p>
            <a:pPr marL="171450" indent="-171450">
              <a:spcBef>
                <a:spcPts val="600"/>
              </a:spcBef>
              <a:spcAft>
                <a:spcPts val="600"/>
              </a:spcAft>
              <a:buClr>
                <a:srgbClr val="00B0F0"/>
              </a:buClr>
              <a:buSzPct val="100000"/>
              <a:buFont typeface="Wingdings" panose="05000000000000000000" pitchFamily="2" charset="2"/>
              <a:buChar char="§"/>
              <a:defRPr/>
            </a:pPr>
            <a:r>
              <a:rPr lang="en-US" sz="1100" b="1" dirty="0">
                <a:solidFill>
                  <a:schemeClr val="tx1"/>
                </a:solidFill>
                <a:ea typeface="MS PGothic"/>
                <a:cs typeface="MS PGothic"/>
              </a:rPr>
              <a:t>LARGE: </a:t>
            </a:r>
            <a:r>
              <a:rPr lang="en-US" sz="1100" dirty="0">
                <a:solidFill>
                  <a:schemeClr val="tx1"/>
                </a:solidFill>
                <a:ea typeface="MS PGothic"/>
                <a:cs typeface="MS PGothic"/>
              </a:rPr>
              <a:t>Easily retrofits over the Collapsible X-Cart </a:t>
            </a:r>
            <a:r>
              <a:rPr lang="en-US" sz="1200" dirty="0">
                <a:solidFill>
                  <a:schemeClr val="tx1"/>
                </a:solidFill>
                <a:ea typeface="MS PGothic"/>
                <a:cs typeface="MS PGothic"/>
              </a:rPr>
              <a:t>8-Bushel/300L (1881750) and Multi-Stream Models (1881781)</a:t>
            </a:r>
          </a:p>
          <a:p>
            <a:pPr>
              <a:spcBef>
                <a:spcPts val="300"/>
              </a:spcBef>
              <a:buClr>
                <a:srgbClr val="A03033"/>
              </a:buClr>
              <a:buSzPct val="140000"/>
              <a:buFont typeface="Arial" charset="0"/>
              <a:buNone/>
              <a:defRPr/>
            </a:pPr>
            <a:endParaRPr lang="en-US" sz="1200" dirty="0">
              <a:solidFill>
                <a:schemeClr val="tx1"/>
              </a:solidFill>
              <a:ea typeface="MS PGothic"/>
              <a:cs typeface="MS PGothic"/>
            </a:endParaRPr>
          </a:p>
        </p:txBody>
      </p:sp>
      <p:grpSp>
        <p:nvGrpSpPr>
          <p:cNvPr id="26640" name="Group 5"/>
          <p:cNvGrpSpPr>
            <a:grpSpLocks/>
          </p:cNvGrpSpPr>
          <p:nvPr/>
        </p:nvGrpSpPr>
        <p:grpSpPr bwMode="auto">
          <a:xfrm>
            <a:off x="76200" y="1633772"/>
            <a:ext cx="3048000" cy="2012950"/>
            <a:chOff x="-4038600" y="1673947"/>
            <a:chExt cx="3048000" cy="2013190"/>
          </a:xfrm>
        </p:grpSpPr>
        <p:pic>
          <p:nvPicPr>
            <p:cNvPr id="266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673947"/>
              <a:ext cx="3048000" cy="2013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45" name="Rectangle 23"/>
            <p:cNvSpPr>
              <a:spLocks noChangeArrowheads="1"/>
            </p:cNvSpPr>
            <p:nvPr/>
          </p:nvSpPr>
          <p:spPr bwMode="auto">
            <a:xfrm>
              <a:off x="-3505200" y="1832546"/>
              <a:ext cx="1981200"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
                <a:defRPr sz="2000">
                  <a:solidFill>
                    <a:schemeClr val="tx2"/>
                  </a:solidFill>
                  <a:latin typeface="Calibri" pitchFamily="34" charset="0"/>
                  <a:cs typeface="Arial" pitchFamily="34" charset="0"/>
                </a:defRPr>
              </a:lvl1pPr>
              <a:lvl2pPr marL="742950" indent="-285750" eaLnBrk="0" hangingPunct="0">
                <a:spcBef>
                  <a:spcPct val="20000"/>
                </a:spcBef>
                <a:buClr>
                  <a:schemeClr val="accent2"/>
                </a:buClr>
                <a:buFont typeface="Calibri" pitchFamily="34" charset="0"/>
                <a:buChar char="—"/>
                <a:defRPr>
                  <a:solidFill>
                    <a:schemeClr val="tx2"/>
                  </a:solidFill>
                  <a:latin typeface="Calibri" pitchFamily="34" charset="0"/>
                  <a:cs typeface="Arial" pitchFamily="34" charset="0"/>
                </a:defRPr>
              </a:lvl2pPr>
              <a:lvl3pPr marL="1143000" indent="-228600" eaLnBrk="0" hangingPunct="0">
                <a:spcBef>
                  <a:spcPct val="20000"/>
                </a:spcBef>
                <a:buClr>
                  <a:schemeClr val="accent2"/>
                </a:buClr>
                <a:buFont typeface="Wingdings" pitchFamily="2" charset="2"/>
                <a:buChar char="§"/>
                <a:defRPr sz="1600">
                  <a:solidFill>
                    <a:schemeClr val="tx2"/>
                  </a:solidFill>
                  <a:latin typeface="Calibri" pitchFamily="34" charset="0"/>
                  <a:cs typeface="Arial" pitchFamily="34" charset="0"/>
                </a:defRPr>
              </a:lvl3pPr>
              <a:lvl4pPr marL="1600200" indent="-228600" eaLnBrk="0" hangingPunct="0">
                <a:spcBef>
                  <a:spcPct val="20000"/>
                </a:spcBef>
                <a:buClr>
                  <a:schemeClr val="accent2"/>
                </a:buClr>
                <a:buFont typeface="Calibri" pitchFamily="34" charset="0"/>
                <a:buChar char="—"/>
                <a:defRPr sz="1400">
                  <a:solidFill>
                    <a:schemeClr val="tx2"/>
                  </a:solidFill>
                  <a:latin typeface="Calibri" pitchFamily="34" charset="0"/>
                  <a:cs typeface="Arial" pitchFamily="34" charset="0"/>
                </a:defRPr>
              </a:lvl4pPr>
              <a:lvl5pPr marL="2057400" indent="-228600" eaLnBrk="0" hangingPunct="0">
                <a:spcBef>
                  <a:spcPct val="20000"/>
                </a:spcBef>
                <a:buClr>
                  <a:schemeClr val="accent2"/>
                </a:buClr>
                <a:buFont typeface="Arial" pitchFamily="34" charset="0"/>
                <a:buChar char="•"/>
                <a:defRPr sz="1400">
                  <a:solidFill>
                    <a:schemeClr val="tx2"/>
                  </a:solidFill>
                  <a:latin typeface="Calibri" pitchFamily="34" charset="0"/>
                  <a:cs typeface="Arial" pitchFamily="34" charset="0"/>
                </a:defRPr>
              </a:lvl5pPr>
              <a:lvl6pPr marL="25146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6pPr>
              <a:lvl7pPr marL="29718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7pPr>
              <a:lvl8pPr marL="34290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8pPr>
              <a:lvl9pPr marL="3886200" indent="-228600" eaLnBrk="0" fontAlgn="base" hangingPunct="0">
                <a:spcBef>
                  <a:spcPct val="20000"/>
                </a:spcBef>
                <a:spcAft>
                  <a:spcPct val="0"/>
                </a:spcAft>
                <a:buClr>
                  <a:schemeClr val="accent2"/>
                </a:buClr>
                <a:buFont typeface="Arial" pitchFamily="34" charset="0"/>
                <a:buChar char="•"/>
                <a:defRPr sz="1400">
                  <a:solidFill>
                    <a:schemeClr val="tx2"/>
                  </a:solidFill>
                  <a:latin typeface="Calibri" pitchFamily="34" charset="0"/>
                  <a:cs typeface="Arial" pitchFamily="34" charset="0"/>
                </a:defRPr>
              </a:lvl9pPr>
            </a:lstStyle>
            <a:p>
              <a:pPr algn="ctr" eaLnBrk="1" hangingPunct="1">
                <a:spcBef>
                  <a:spcPct val="50000"/>
                </a:spcBef>
                <a:buClr>
                  <a:schemeClr val="accent1"/>
                </a:buClr>
                <a:buFont typeface="Arial" pitchFamily="34" charset="0"/>
                <a:buNone/>
              </a:pPr>
              <a:r>
                <a:rPr lang="en-US" altLang="en-US" sz="2400" b="1" dirty="0">
                  <a:solidFill>
                    <a:srgbClr val="FFC000"/>
                  </a:solidFill>
                  <a:latin typeface="Arial" pitchFamily="34" charset="0"/>
                  <a:ea typeface="MS PGothic" pitchFamily="34" charset="-128"/>
                </a:rPr>
                <a:t>SIX</a:t>
              </a:r>
            </a:p>
            <a:p>
              <a:pPr algn="ctr" eaLnBrk="1" hangingPunct="1">
                <a:spcBef>
                  <a:spcPts val="300"/>
                </a:spcBef>
                <a:buClr>
                  <a:schemeClr val="accent1"/>
                </a:buClr>
                <a:buFont typeface="Arial" pitchFamily="34" charset="0"/>
                <a:buNone/>
              </a:pPr>
              <a:r>
                <a:rPr lang="en-US" altLang="en-US" sz="1100" i="1" dirty="0">
                  <a:solidFill>
                    <a:schemeClr val="bg1"/>
                  </a:solidFill>
                  <a:latin typeface="Arial" pitchFamily="34" charset="0"/>
                  <a:ea typeface="MS PGothic" pitchFamily="34" charset="-128"/>
                </a:rPr>
                <a:t>Storage pockets hold cleaning tools, gloves, clothes, spray bottles, cleaning chemicals &amp; more!</a:t>
              </a:r>
            </a:p>
          </p:txBody>
        </p:sp>
      </p:grpSp>
      <p:pic>
        <p:nvPicPr>
          <p:cNvPr id="2664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788" y="1219200"/>
            <a:ext cx="1236662"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7763" y="5462588"/>
            <a:ext cx="12557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9550" y="2871788"/>
            <a:ext cx="1316038"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724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105400" y="1066800"/>
            <a:ext cx="190500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US" sz="4000" dirty="0" smtClean="0"/>
              <a:t>Safety- Preventing Slips, Tips and Falls</a:t>
            </a:r>
            <a:r>
              <a:rPr lang="en-US" dirty="0" smtClean="0"/>
              <a:t/>
            </a:r>
            <a:br>
              <a:rPr lang="en-US" dirty="0" smtClean="0"/>
            </a:br>
            <a:r>
              <a:rPr lang="en-US" sz="1600" dirty="0" smtClean="0"/>
              <a:t>Don’t overlook this important category for Healthcare. </a:t>
            </a:r>
            <a:endParaRPr lang="en-US" sz="1600"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170" y="1386840"/>
            <a:ext cx="3228975"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857500"/>
            <a:ext cx="1762125"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1315915"/>
            <a:ext cx="12668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81725" y="3539490"/>
            <a:ext cx="1762125"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9039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28157"/>
            <a:ext cx="4110039" cy="875087"/>
          </a:xfrm>
          <a:solidFill>
            <a:schemeClr val="bg2">
              <a:lumMod val="90000"/>
            </a:schemeClr>
          </a:solidFill>
          <a:ln>
            <a:solidFill>
              <a:schemeClr val="accent1"/>
            </a:solidFill>
          </a:ln>
        </p:spPr>
        <p:txBody>
          <a:bodyPr/>
          <a:lstStyle/>
          <a:p>
            <a:pPr marL="0" indent="0" algn="ctr">
              <a:buNone/>
            </a:pPr>
            <a:r>
              <a:rPr lang="en-US" sz="1800" b="1" dirty="0" smtClean="0"/>
              <a:t>The FG81000YL00 Microfiber Scrubber Mop works well on  faux wood flooring and textured floorin</a:t>
            </a:r>
            <a:r>
              <a:rPr lang="en-US" sz="1800" dirty="0" smtClean="0"/>
              <a:t>g</a:t>
            </a:r>
            <a:endParaRPr lang="en-US" sz="1800" dirty="0"/>
          </a:p>
        </p:txBody>
      </p:sp>
      <p:sp>
        <p:nvSpPr>
          <p:cNvPr id="3" name="Title 2"/>
          <p:cNvSpPr>
            <a:spLocks noGrp="1"/>
          </p:cNvSpPr>
          <p:nvPr>
            <p:ph type="title"/>
          </p:nvPr>
        </p:nvSpPr>
        <p:spPr>
          <a:xfrm>
            <a:off x="228600" y="150714"/>
            <a:ext cx="8429624" cy="914400"/>
          </a:xfrm>
        </p:spPr>
        <p:txBody>
          <a:bodyPr/>
          <a:lstStyle/>
          <a:p>
            <a:r>
              <a:rPr lang="en-US" sz="4000" dirty="0" smtClean="0"/>
              <a:t>Infection Prevention/ Patient Safety</a:t>
            </a:r>
            <a:br>
              <a:rPr lang="en-US" sz="4000" dirty="0" smtClean="0"/>
            </a:br>
            <a:r>
              <a:rPr lang="en-US" sz="2800" dirty="0" smtClean="0"/>
              <a:t>Microfiber Tips</a:t>
            </a:r>
            <a:endParaRPr lang="en-US" sz="4000" dirty="0"/>
          </a:p>
        </p:txBody>
      </p:sp>
      <p:sp>
        <p:nvSpPr>
          <p:cNvPr id="4" name="TextBox 3"/>
          <p:cNvSpPr txBox="1"/>
          <p:nvPr/>
        </p:nvSpPr>
        <p:spPr>
          <a:xfrm>
            <a:off x="5405877" y="1628157"/>
            <a:ext cx="3535678" cy="923330"/>
          </a:xfrm>
          <a:prstGeom prst="rect">
            <a:avLst/>
          </a:prstGeom>
          <a:solidFill>
            <a:schemeClr val="bg2">
              <a:lumMod val="90000"/>
            </a:schemeClr>
          </a:solidFill>
          <a:ln>
            <a:solidFill>
              <a:schemeClr val="tx1">
                <a:lumMod val="50000"/>
              </a:schemeClr>
            </a:solidFill>
          </a:ln>
        </p:spPr>
        <p:txBody>
          <a:bodyPr wrap="square" rtlCol="0">
            <a:spAutoFit/>
          </a:bodyPr>
          <a:lstStyle/>
          <a:p>
            <a:pPr>
              <a:buClr>
                <a:schemeClr val="accent2"/>
              </a:buClr>
              <a:buSzPct val="100000"/>
            </a:pPr>
            <a:r>
              <a:rPr lang="en-US" sz="1800" b="1" dirty="0" smtClean="0">
                <a:solidFill>
                  <a:schemeClr val="bg2">
                    <a:lumMod val="10000"/>
                  </a:schemeClr>
                </a:solidFill>
                <a:latin typeface="+mn-lt"/>
              </a:rPr>
              <a:t>The Fringed Dust mops cover up to 50% more surface area versus non fringed dusters</a:t>
            </a:r>
          </a:p>
        </p:txBody>
      </p:sp>
      <p:sp>
        <p:nvSpPr>
          <p:cNvPr id="6" name="Content Placeholder 1"/>
          <p:cNvSpPr txBox="1">
            <a:spLocks/>
          </p:cNvSpPr>
          <p:nvPr/>
        </p:nvSpPr>
        <p:spPr>
          <a:xfrm>
            <a:off x="152400" y="4639408"/>
            <a:ext cx="2819400" cy="838200"/>
          </a:xfrm>
          <a:prstGeom prst="rect">
            <a:avLst/>
          </a:prstGeom>
          <a:solidFill>
            <a:schemeClr val="bg2">
              <a:lumMod val="90000"/>
            </a:schemeClr>
          </a:solidFill>
          <a:ln>
            <a:solidFill>
              <a:schemeClr val="accent1"/>
            </a:solidFill>
          </a:ln>
        </p:spPr>
        <p:txBody>
          <a:bodyPr vert="horz" lIns="91440" tIns="45720" rIns="91440" bIns="45720" rtlCol="0">
            <a:noAutofit/>
          </a:bodyPr>
          <a:lstStyle>
            <a:lvl1pPr marL="231775" indent="-231775" algn="l" defTabSz="4572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Arial"/>
              </a:defRPr>
            </a:lvl1pPr>
            <a:lvl2pPr marL="742950" indent="-285750" algn="l" defTabSz="457200" rtl="0" eaLnBrk="1" latinLnBrk="0" hangingPunct="1">
              <a:spcBef>
                <a:spcPct val="20000"/>
              </a:spcBef>
              <a:buClr>
                <a:schemeClr val="accent2"/>
              </a:buClr>
              <a:buFont typeface="Calibri" pitchFamily="34" charset="0"/>
              <a:buChar char="—"/>
              <a:defRPr sz="1800" kern="1200">
                <a:solidFill>
                  <a:schemeClr val="tx2"/>
                </a:solidFill>
                <a:latin typeface="+mn-lt"/>
                <a:ea typeface="+mn-ea"/>
                <a:cs typeface="Arial"/>
              </a:defRPr>
            </a:lvl2pPr>
            <a:lvl3pPr marL="1143000" indent="-228600" algn="l" defTabSz="457200" rtl="0" eaLnBrk="1" latinLnBrk="0" hangingPunct="1">
              <a:spcBef>
                <a:spcPct val="20000"/>
              </a:spcBef>
              <a:buClr>
                <a:schemeClr val="accent2"/>
              </a:buClr>
              <a:buFont typeface="Wingdings" pitchFamily="2" charset="2"/>
              <a:buChar char="§"/>
              <a:defRPr sz="1600" kern="1200">
                <a:solidFill>
                  <a:schemeClr val="tx2"/>
                </a:solidFill>
                <a:latin typeface="+mn-lt"/>
                <a:ea typeface="+mn-ea"/>
                <a:cs typeface="Arial"/>
              </a:defRPr>
            </a:lvl3pPr>
            <a:lvl4pPr marL="1600200" indent="-228600" algn="l" defTabSz="457200" rtl="0" eaLnBrk="1" latinLnBrk="0" hangingPunct="1">
              <a:spcBef>
                <a:spcPct val="20000"/>
              </a:spcBef>
              <a:buClr>
                <a:schemeClr val="accent2"/>
              </a:buClr>
              <a:buFont typeface="Calibri" pitchFamily="34" charset="0"/>
              <a:buChar char="—"/>
              <a:defRPr sz="1400" kern="1200">
                <a:solidFill>
                  <a:schemeClr val="tx2"/>
                </a:solidFill>
                <a:latin typeface="+mn-lt"/>
                <a:ea typeface="+mn-ea"/>
                <a:cs typeface="Arial"/>
              </a:defRPr>
            </a:lvl4pPr>
            <a:lvl5pPr marL="2057400" indent="-228600" algn="l" defTabSz="4572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SzTx/>
              <a:buFont typeface="Wingdings" pitchFamily="2" charset="2"/>
              <a:buNone/>
            </a:pPr>
            <a:r>
              <a:rPr lang="en-US" sz="1800" b="1" dirty="0" smtClean="0"/>
              <a:t>The FGQ85200WH00 can be used dry or damp allowing more dust pick up.</a:t>
            </a:r>
            <a:endParaRPr lang="en-US" sz="1800" dirty="0"/>
          </a:p>
        </p:txBody>
      </p:sp>
      <p:sp>
        <p:nvSpPr>
          <p:cNvPr id="7" name="Content Placeholder 1"/>
          <p:cNvSpPr txBox="1">
            <a:spLocks/>
          </p:cNvSpPr>
          <p:nvPr/>
        </p:nvSpPr>
        <p:spPr>
          <a:xfrm>
            <a:off x="4975639" y="4872901"/>
            <a:ext cx="3965916" cy="1735015"/>
          </a:xfrm>
          <a:prstGeom prst="rect">
            <a:avLst/>
          </a:prstGeom>
          <a:solidFill>
            <a:schemeClr val="bg2">
              <a:lumMod val="90000"/>
            </a:schemeClr>
          </a:solidFill>
          <a:ln>
            <a:solidFill>
              <a:schemeClr val="accent1"/>
            </a:solidFill>
          </a:ln>
        </p:spPr>
        <p:txBody>
          <a:bodyPr vert="horz" lIns="91440" tIns="45720" rIns="91440" bIns="45720" rtlCol="0">
            <a:noAutofit/>
          </a:bodyPr>
          <a:lstStyle>
            <a:lvl1pPr marL="231775" indent="-231775" algn="l" defTabSz="4572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Arial"/>
              </a:defRPr>
            </a:lvl1pPr>
            <a:lvl2pPr marL="742950" indent="-285750" algn="l" defTabSz="457200" rtl="0" eaLnBrk="1" latinLnBrk="0" hangingPunct="1">
              <a:spcBef>
                <a:spcPct val="20000"/>
              </a:spcBef>
              <a:buClr>
                <a:schemeClr val="accent2"/>
              </a:buClr>
              <a:buFont typeface="Calibri" pitchFamily="34" charset="0"/>
              <a:buChar char="—"/>
              <a:defRPr sz="1800" kern="1200">
                <a:solidFill>
                  <a:schemeClr val="tx2"/>
                </a:solidFill>
                <a:latin typeface="+mn-lt"/>
                <a:ea typeface="+mn-ea"/>
                <a:cs typeface="Arial"/>
              </a:defRPr>
            </a:lvl2pPr>
            <a:lvl3pPr marL="1143000" indent="-228600" algn="l" defTabSz="457200" rtl="0" eaLnBrk="1" latinLnBrk="0" hangingPunct="1">
              <a:spcBef>
                <a:spcPct val="20000"/>
              </a:spcBef>
              <a:buClr>
                <a:schemeClr val="accent2"/>
              </a:buClr>
              <a:buFont typeface="Wingdings" pitchFamily="2" charset="2"/>
              <a:buChar char="§"/>
              <a:defRPr sz="1600" kern="1200">
                <a:solidFill>
                  <a:schemeClr val="tx2"/>
                </a:solidFill>
                <a:latin typeface="+mn-lt"/>
                <a:ea typeface="+mn-ea"/>
                <a:cs typeface="Arial"/>
              </a:defRPr>
            </a:lvl3pPr>
            <a:lvl4pPr marL="1600200" indent="-228600" algn="l" defTabSz="457200" rtl="0" eaLnBrk="1" latinLnBrk="0" hangingPunct="1">
              <a:spcBef>
                <a:spcPct val="20000"/>
              </a:spcBef>
              <a:buClr>
                <a:schemeClr val="accent2"/>
              </a:buClr>
              <a:buFont typeface="Calibri" pitchFamily="34" charset="0"/>
              <a:buChar char="—"/>
              <a:defRPr sz="1400" kern="1200">
                <a:solidFill>
                  <a:schemeClr val="tx2"/>
                </a:solidFill>
                <a:latin typeface="+mn-lt"/>
                <a:ea typeface="+mn-ea"/>
                <a:cs typeface="Arial"/>
              </a:defRPr>
            </a:lvl4pPr>
            <a:lvl5pPr marL="2057400" indent="-228600" algn="l" defTabSz="4572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SzTx/>
              <a:buFont typeface="Wingdings" pitchFamily="2" charset="2"/>
              <a:buNone/>
            </a:pPr>
            <a:r>
              <a:rPr lang="en-US" sz="1800" b="1" dirty="0" smtClean="0"/>
              <a:t>The Flexi frame was designed to clean in the MRI machine. Did you know the inside of the MRI machine is one of the dirtiest places in a Hospital?</a:t>
            </a:r>
          </a:p>
          <a:p>
            <a:pPr marL="0" indent="0" algn="ctr" fontAlgn="auto">
              <a:spcAft>
                <a:spcPts val="0"/>
              </a:spcAft>
              <a:buSzTx/>
              <a:buFont typeface="Wingdings" pitchFamily="2" charset="2"/>
              <a:buNone/>
            </a:pPr>
            <a:r>
              <a:rPr lang="en-US" sz="1800" b="1" dirty="0" smtClean="0"/>
              <a:t>*</a:t>
            </a:r>
            <a:r>
              <a:rPr lang="en-US" sz="1200" b="1" dirty="0" smtClean="0"/>
              <a:t>For a MRI safe brochure check out the </a:t>
            </a:r>
          </a:p>
          <a:p>
            <a:pPr marL="0" indent="0" algn="ctr" fontAlgn="auto">
              <a:spcAft>
                <a:spcPts val="0"/>
              </a:spcAft>
              <a:buSzTx/>
              <a:buFont typeface="Wingdings" pitchFamily="2" charset="2"/>
              <a:buNone/>
            </a:pPr>
            <a:r>
              <a:rPr lang="en-US" sz="1200" b="1" dirty="0" smtClean="0"/>
              <a:t>Healthcare Landing Page</a:t>
            </a:r>
            <a:endParaRPr lang="en-US" sz="1800" dirty="0"/>
          </a:p>
        </p:txBody>
      </p:sp>
      <p:pic>
        <p:nvPicPr>
          <p:cNvPr id="7170" name="Picture 2" descr="http://rcpworksmarter.staging.hansoninc.com/rcp/ObjectServer?table=Images&amp;id=20406"/>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9730" b="68108" l="0" r="98919"/>
                    </a14:imgEffect>
                  </a14:imgLayer>
                </a14:imgProps>
              </a:ext>
              <a:ext uri="{28A0092B-C50C-407E-A947-70E740481C1C}">
                <a14:useLocalDpi xmlns:a14="http://schemas.microsoft.com/office/drawing/2010/main" val="0"/>
              </a:ext>
            </a:extLst>
          </a:blip>
          <a:srcRect/>
          <a:stretch>
            <a:fillRect/>
          </a:stretch>
        </p:blipFill>
        <p:spPr bwMode="auto">
          <a:xfrm>
            <a:off x="1447799" y="465323"/>
            <a:ext cx="1762125" cy="176212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10000" r="90000"/>
                    </a14:imgEffect>
                  </a14:imgLayer>
                </a14:imgProps>
              </a:ext>
              <a:ext uri="{28A0092B-C50C-407E-A947-70E740481C1C}">
                <a14:useLocalDpi xmlns:a14="http://schemas.microsoft.com/office/drawing/2010/main" val="0"/>
              </a:ext>
            </a:extLst>
          </a:blip>
          <a:srcRect/>
          <a:stretch>
            <a:fillRect/>
          </a:stretch>
        </p:blipFill>
        <p:spPr bwMode="auto">
          <a:xfrm rot="5400000">
            <a:off x="6730952" y="92822"/>
            <a:ext cx="104775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6500" b="96500" l="9140" r="97849"/>
                    </a14:imgEffect>
                  </a14:imgLayer>
                </a14:imgProps>
              </a:ext>
              <a:ext uri="{28A0092B-C50C-407E-A947-70E740481C1C}">
                <a14:useLocalDpi xmlns:a14="http://schemas.microsoft.com/office/drawing/2010/main" val="0"/>
              </a:ext>
            </a:extLst>
          </a:blip>
          <a:srcRect/>
          <a:stretch>
            <a:fillRect/>
          </a:stretch>
        </p:blipFill>
        <p:spPr bwMode="auto">
          <a:xfrm rot="1414805">
            <a:off x="4297044" y="3203026"/>
            <a:ext cx="1357189" cy="1459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descr="http://rcpworksmarter.staging.hansoninc.com/rcp/ObjectServer?table=Images&amp;id=24885"/>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3049" b="100000" l="2500" r="97000"/>
                    </a14:imgEffect>
                  </a14:imgLayer>
                </a14:imgProps>
              </a:ext>
              <a:ext uri="{28A0092B-C50C-407E-A947-70E740481C1C}">
                <a14:useLocalDpi xmlns:a14="http://schemas.microsoft.com/office/drawing/2010/main" val="0"/>
              </a:ext>
            </a:extLst>
          </a:blip>
          <a:srcRect/>
          <a:stretch>
            <a:fillRect/>
          </a:stretch>
        </p:blipFill>
        <p:spPr bwMode="auto">
          <a:xfrm>
            <a:off x="5616888" y="3303767"/>
            <a:ext cx="190500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rcpworksmarter.staging.hansoninc.com/rcp/ObjectServer?table=Images&amp;id=29163"/>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0" b="97838" l="9730" r="100000"/>
                    </a14:imgEffect>
                  </a14:imgLayer>
                </a14:imgProps>
              </a:ext>
              <a:ext uri="{28A0092B-C50C-407E-A947-70E740481C1C}">
                <a14:useLocalDpi xmlns:a14="http://schemas.microsoft.com/office/drawing/2010/main" val="0"/>
              </a:ext>
            </a:extLst>
          </a:blip>
          <a:srcRect/>
          <a:stretch>
            <a:fillRect/>
          </a:stretch>
        </p:blipFill>
        <p:spPr bwMode="auto">
          <a:xfrm>
            <a:off x="990601" y="3034517"/>
            <a:ext cx="16002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7179"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21888" y="2850362"/>
            <a:ext cx="1536315" cy="196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474907" y="2551487"/>
            <a:ext cx="6815139" cy="634020"/>
          </a:xfrm>
          <a:prstGeom prst="rect">
            <a:avLst/>
          </a:prstGeom>
          <a:noFill/>
        </p:spPr>
        <p:txBody>
          <a:bodyPr wrap="square" rtlCol="0">
            <a:spAutoFit/>
          </a:bodyPr>
          <a:lstStyle/>
          <a:p>
            <a:pPr>
              <a:buClr>
                <a:schemeClr val="accent2"/>
              </a:buClr>
              <a:buSzPct val="100000"/>
            </a:pPr>
            <a:r>
              <a:rPr lang="en-US" dirty="0" smtClean="0">
                <a:solidFill>
                  <a:schemeClr val="bg2">
                    <a:lumMod val="10000"/>
                  </a:schemeClr>
                </a:solidFill>
                <a:latin typeface="+mn-lt"/>
              </a:rPr>
              <a:t>*</a:t>
            </a:r>
            <a:r>
              <a:rPr lang="en-US" b="1" dirty="0" smtClean="0">
                <a:solidFill>
                  <a:schemeClr val="bg2">
                    <a:lumMod val="10000"/>
                  </a:schemeClr>
                </a:solidFill>
                <a:latin typeface="+mn-lt"/>
              </a:rPr>
              <a:t>Using Microfiber does not eliminate the need for dust mopping.</a:t>
            </a:r>
          </a:p>
          <a:p>
            <a:pPr>
              <a:buClr>
                <a:schemeClr val="accent2"/>
              </a:buClr>
              <a:buSzPct val="100000"/>
            </a:pPr>
            <a:r>
              <a:rPr lang="en-US" b="1" dirty="0" smtClean="0">
                <a:solidFill>
                  <a:schemeClr val="bg2">
                    <a:lumMod val="10000"/>
                  </a:schemeClr>
                </a:solidFill>
                <a:latin typeface="+mn-lt"/>
              </a:rPr>
              <a:t> Always recommend dust mopping before damp mopping!</a:t>
            </a:r>
          </a:p>
        </p:txBody>
      </p:sp>
    </p:spTree>
    <p:extLst>
      <p:ext uri="{BB962C8B-B14F-4D97-AF65-F5344CB8AC3E}">
        <p14:creationId xmlns:p14="http://schemas.microsoft.com/office/powerpoint/2010/main" val="3508509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71963" y="5275263"/>
            <a:ext cx="3956050" cy="584200"/>
          </a:xfrm>
          <a:prstGeom prst="rect">
            <a:avLst/>
          </a:prstGeom>
          <a:noFill/>
        </p:spPr>
        <p:txBody>
          <a:bodyPr wrap="none">
            <a:spAutoFit/>
          </a:bodyPr>
          <a:lstStyle/>
          <a:p>
            <a:pPr algn="ctr">
              <a:spcBef>
                <a:spcPct val="20000"/>
              </a:spcBef>
              <a:buClr>
                <a:srgbClr val="A03033"/>
              </a:buClr>
              <a:buSzPct val="140000"/>
              <a:buFont typeface="Arial" charset="0"/>
              <a:buNone/>
              <a:defRPr/>
            </a:pPr>
            <a:r>
              <a:rPr lang="en-US" b="1" i="1" dirty="0">
                <a:solidFill>
                  <a:schemeClr val="accent1">
                    <a:lumMod val="50000"/>
                  </a:schemeClr>
                </a:solidFill>
                <a:latin typeface="Arial" charset="0"/>
                <a:cs typeface="+mn-cs"/>
                <a:sym typeface="Wingdings" pitchFamily="2" charset="2"/>
              </a:rPr>
              <a:t> </a:t>
            </a:r>
            <a:r>
              <a:rPr lang="en-US" b="1" i="1" dirty="0">
                <a:solidFill>
                  <a:schemeClr val="accent1">
                    <a:lumMod val="50000"/>
                  </a:schemeClr>
                </a:solidFill>
                <a:latin typeface="Arial" charset="0"/>
                <a:cs typeface="+mn-cs"/>
              </a:rPr>
              <a:t>Branding and Backer Print for Mops</a:t>
            </a:r>
            <a:br>
              <a:rPr lang="en-US" b="1" i="1" dirty="0">
                <a:solidFill>
                  <a:schemeClr val="accent1">
                    <a:lumMod val="50000"/>
                  </a:schemeClr>
                </a:solidFill>
                <a:latin typeface="Arial" charset="0"/>
                <a:cs typeface="+mn-cs"/>
              </a:rPr>
            </a:br>
            <a:r>
              <a:rPr lang="en-US" b="1" i="1" dirty="0">
                <a:solidFill>
                  <a:schemeClr val="accent1">
                    <a:lumMod val="50000"/>
                  </a:schemeClr>
                </a:solidFill>
                <a:latin typeface="Arial" charset="0"/>
                <a:cs typeface="+mn-cs"/>
              </a:rPr>
              <a:t>(Insights Driven)</a:t>
            </a:r>
          </a:p>
        </p:txBody>
      </p:sp>
      <p:graphicFrame>
        <p:nvGraphicFramePr>
          <p:cNvPr id="10" name="Diagram 9"/>
          <p:cNvGraphicFramePr/>
          <p:nvPr/>
        </p:nvGraphicFramePr>
        <p:xfrm>
          <a:off x="7096544" y="609600"/>
          <a:ext cx="2580856" cy="5105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24"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1289050"/>
            <a:ext cx="4267200" cy="328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2128838" y="6172200"/>
            <a:ext cx="4311650" cy="461963"/>
          </a:xfrm>
          <a:prstGeom prst="rect">
            <a:avLst/>
          </a:prstGeom>
        </p:spPr>
        <p:txBody>
          <a:bodyPr>
            <a:spAutoFit/>
          </a:bodyPr>
          <a:lstStyle/>
          <a:p>
            <a:pPr algn="ctr">
              <a:spcBef>
                <a:spcPct val="20000"/>
              </a:spcBef>
              <a:buClr>
                <a:srgbClr val="A03033"/>
              </a:buClr>
              <a:buSzPct val="140000"/>
              <a:buFont typeface="Arial" charset="0"/>
              <a:buNone/>
              <a:defRPr/>
            </a:pPr>
            <a:r>
              <a:rPr lang="en-US" sz="1200" i="1" dirty="0">
                <a:solidFill>
                  <a:schemeClr val="tx1">
                    <a:lumMod val="75000"/>
                    <a:lumOff val="25000"/>
                  </a:schemeClr>
                </a:solidFill>
                <a:latin typeface="Arial" charset="0"/>
                <a:cs typeface="+mn-cs"/>
              </a:rPr>
              <a:t>Compatible with Rubbermaid Hygen™ Charging Bucket, Quick-Connect Frames &amp; Rubbermaid Pulse™</a:t>
            </a:r>
          </a:p>
        </p:txBody>
      </p:sp>
      <p:pic>
        <p:nvPicPr>
          <p:cNvPr id="307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802188"/>
            <a:ext cx="3200400"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85800" y="4802188"/>
            <a:ext cx="3200400" cy="113665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spcBef>
                <a:spcPct val="20000"/>
              </a:spcBef>
              <a:buClr>
                <a:srgbClr val="A03033"/>
              </a:buClr>
              <a:buSzPct val="140000"/>
              <a:buFont typeface="Arial" charset="0"/>
              <a:buNone/>
              <a:defRPr/>
            </a:pPr>
            <a:endParaRPr lang="en-US" dirty="0"/>
          </a:p>
        </p:txBody>
      </p:sp>
      <p:sp>
        <p:nvSpPr>
          <p:cNvPr id="11" name="Rectangle 2"/>
          <p:cNvSpPr txBox="1">
            <a:spLocks noChangeArrowheads="1"/>
          </p:cNvSpPr>
          <p:nvPr/>
        </p:nvSpPr>
        <p:spPr>
          <a:xfrm>
            <a:off x="381000" y="374650"/>
            <a:ext cx="8458200" cy="914400"/>
          </a:xfrm>
          <a:prstGeom prst="rect">
            <a:avLst/>
          </a:prstGeom>
        </p:spPr>
        <p:txBody>
          <a:bodyPr anchor="ctr"/>
          <a:lstStyle>
            <a:lvl1pPr algn="l" defTabSz="457200" rtl="0" eaLnBrk="1" latinLnBrk="0" hangingPunct="1">
              <a:lnSpc>
                <a:spcPts val="3400"/>
              </a:lnSpc>
              <a:spcBef>
                <a:spcPct val="0"/>
              </a:spcBef>
              <a:buNone/>
              <a:defRPr sz="3600" kern="1200">
                <a:solidFill>
                  <a:schemeClr val="bg1"/>
                </a:solidFill>
                <a:effectLst>
                  <a:outerShdw blurRad="50800" dist="38100" dir="2700000">
                    <a:srgbClr val="000000">
                      <a:alpha val="43000"/>
                    </a:srgbClr>
                  </a:outerShdw>
                </a:effectLst>
                <a:latin typeface="Franklin Gothic Book"/>
                <a:ea typeface="+mj-ea"/>
                <a:cs typeface="Franklin Gothic Book"/>
              </a:defRPr>
            </a:lvl1pPr>
          </a:lstStyle>
          <a:p>
            <a:pPr>
              <a:buClr>
                <a:srgbClr val="A03033"/>
              </a:buClr>
              <a:buSzPct val="140000"/>
              <a:buFont typeface="Arial" charset="0"/>
              <a:buNone/>
              <a:defRPr/>
            </a:pPr>
            <a:r>
              <a:rPr lang="en-US" sz="4000" b="1" dirty="0" smtClean="0">
                <a:solidFill>
                  <a:schemeClr val="tx1"/>
                </a:solidFill>
                <a:effectLst/>
                <a:latin typeface="+mj-lt"/>
              </a:rPr>
              <a:t>Infection Prevention/ Patient Safety</a:t>
            </a:r>
          </a:p>
          <a:p>
            <a:pPr>
              <a:buClr>
                <a:srgbClr val="A03033"/>
              </a:buClr>
              <a:buSzPct val="140000"/>
              <a:buFont typeface="Arial" charset="0"/>
              <a:buNone/>
              <a:defRPr/>
            </a:pPr>
            <a:r>
              <a:rPr lang="en-US" sz="2800" b="1" dirty="0" smtClean="0">
                <a:solidFill>
                  <a:schemeClr val="tx1"/>
                </a:solidFill>
                <a:effectLst/>
                <a:latin typeface="+mj-lt"/>
              </a:rPr>
              <a:t>Disposable Microfiber</a:t>
            </a:r>
            <a:r>
              <a:rPr lang="en-US" b="1" dirty="0" smtClean="0">
                <a:solidFill>
                  <a:schemeClr val="tx1"/>
                </a:solidFill>
                <a:effectLst/>
                <a:latin typeface="+mj-lt"/>
              </a:rPr>
              <a:t/>
            </a:r>
            <a:br>
              <a:rPr lang="en-US" b="1" dirty="0" smtClean="0">
                <a:solidFill>
                  <a:schemeClr val="tx1"/>
                </a:solidFill>
                <a:effectLst/>
                <a:latin typeface="+mj-lt"/>
              </a:rPr>
            </a:br>
            <a:endParaRPr lang="en-US" sz="2800" b="1" dirty="0" smtClean="0">
              <a:solidFill>
                <a:schemeClr val="tx1"/>
              </a:solidFill>
              <a:effectLst/>
              <a:latin typeface="+mj-lt"/>
            </a:endParaRPr>
          </a:p>
        </p:txBody>
      </p:sp>
      <p:pic>
        <p:nvPicPr>
          <p:cNvPr id="30729"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700213"/>
            <a:ext cx="34290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4291395"/>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US" sz="4000" smtClean="0">
                <a:solidFill>
                  <a:schemeClr val="bg1"/>
                </a:solidFill>
              </a:rPr>
              <a:t>Thank You!</a:t>
            </a:r>
            <a:endParaRPr lang="en-US" sz="4000" dirty="0">
              <a:solidFill>
                <a:schemeClr val="bg1"/>
              </a:solidFill>
            </a:endParaRPr>
          </a:p>
        </p:txBody>
      </p:sp>
    </p:spTree>
    <p:extLst>
      <p:ext uri="{BB962C8B-B14F-4D97-AF65-F5344CB8AC3E}">
        <p14:creationId xmlns:p14="http://schemas.microsoft.com/office/powerpoint/2010/main" val="4027062618"/>
      </p:ext>
    </p:extLst>
  </p:cSld>
  <p:clrMapOvr>
    <a:masterClrMapping/>
  </p:clrMapOvr>
</p:sld>
</file>

<file path=ppt/theme/theme1.xml><?xml version="1.0" encoding="utf-8"?>
<a:theme xmlns:a="http://schemas.openxmlformats.org/drawingml/2006/main" name="blank">
  <a:themeElements>
    <a:clrScheme name="NWL Colors">
      <a:dk1>
        <a:srgbClr val="4E266C"/>
      </a:dk1>
      <a:lt1>
        <a:srgbClr val="FFFFFF"/>
      </a:lt1>
      <a:dk2>
        <a:srgbClr val="3F3F3F"/>
      </a:dk2>
      <a:lt2>
        <a:srgbClr val="D8D8D8"/>
      </a:lt2>
      <a:accent1>
        <a:srgbClr val="4E266C"/>
      </a:accent1>
      <a:accent2>
        <a:srgbClr val="00AEEF"/>
      </a:accent2>
      <a:accent3>
        <a:srgbClr val="B0C727"/>
      </a:accent3>
      <a:accent4>
        <a:srgbClr val="DA5F26"/>
      </a:accent4>
      <a:accent5>
        <a:srgbClr val="EC008C"/>
      </a:accent5>
      <a:accent6>
        <a:srgbClr val="008F9E"/>
      </a:accent6>
      <a:hlink>
        <a:srgbClr val="0065A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285750" indent="-285750" algn="l">
          <a:buClr>
            <a:schemeClr val="accent2"/>
          </a:buClr>
          <a:buSzPct val="100000"/>
          <a:buFont typeface="Wingdings" panose="05000000000000000000" pitchFamily="2" charset="2"/>
          <a:buChar char="§"/>
          <a:defRPr dirty="0" err="1"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24</TotalTime>
  <Words>2011</Words>
  <Application>Microsoft Office PowerPoint</Application>
  <PresentationFormat>On-screen Show (4:3)</PresentationFormat>
  <Paragraphs>264</Paragraphs>
  <Slides>28</Slides>
  <Notes>18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blank</vt:lpstr>
      <vt:lpstr>Healthcare Training</vt:lpstr>
      <vt:lpstr>Agenda</vt:lpstr>
      <vt:lpstr>PowerPoint Presentation</vt:lpstr>
      <vt:lpstr>Healthcare Overview</vt:lpstr>
      <vt:lpstr>PowerPoint Presentation</vt:lpstr>
      <vt:lpstr>Trends</vt:lpstr>
      <vt:lpstr>What is the Affordable Care Act?</vt:lpstr>
      <vt:lpstr>Driving Revenue</vt:lpstr>
      <vt:lpstr>PowerPoint Presentation</vt:lpstr>
      <vt:lpstr>HCAHPS &amp; Patient Satisfaction </vt:lpstr>
      <vt:lpstr>Hospital HCAHPS</vt:lpstr>
      <vt:lpstr> Importance of Image – Increasing the Patient Experience </vt:lpstr>
      <vt:lpstr>PowerPoint Presentation</vt:lpstr>
      <vt:lpstr>Regulations</vt:lpstr>
      <vt:lpstr>PowerPoint Presentation</vt:lpstr>
      <vt:lpstr>PowerPoint Presentation</vt:lpstr>
      <vt:lpstr>PowerPoint Presentation</vt:lpstr>
      <vt:lpstr>PowerPoint Presentation</vt:lpstr>
      <vt:lpstr>PowerPoint Presentation</vt:lpstr>
      <vt:lpstr>Upgraded Image New Decorative Refuse Brochure</vt:lpstr>
      <vt:lpstr>PowerPoint Presentation</vt:lpstr>
      <vt:lpstr>Quiet Solutions Quiet Dolly</vt:lpstr>
      <vt:lpstr>PowerPoint Presentation</vt:lpstr>
      <vt:lpstr>PowerPoint Presentation</vt:lpstr>
      <vt:lpstr>Safety- Preventing Slips, Tips and Falls Don’t overlook this important category for Healthcare. </vt:lpstr>
      <vt:lpstr>Infection Prevention/ Patient Safety Microfiber Tips</vt:lpstr>
      <vt:lpstr>PowerPoint Presentation</vt:lpstr>
      <vt:lpstr>PowerPoint Presentation</vt:lpstr>
    </vt:vector>
  </TitlesOfParts>
  <Company>Newell-Rubbermaid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Caudle, Rachel RCP</dc:creator>
  <cp:lastModifiedBy>Silverstein, Bradley</cp:lastModifiedBy>
  <cp:revision>3</cp:revision>
  <dcterms:created xsi:type="dcterms:W3CDTF">2015-10-22T18:40:36Z</dcterms:created>
  <dcterms:modified xsi:type="dcterms:W3CDTF">2016-02-03T15:18:12Z</dcterms:modified>
</cp:coreProperties>
</file>