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7.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8.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9.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0.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1.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2.xml" ContentType="application/vnd.openxmlformats-officedocument.presentationml.tags+xml"/>
  <Override PartName="/ppt/tags/tag13.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4.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15.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16.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17.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18.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19.xml" ContentType="application/vnd.openxmlformats-officedocument.presentationml.tags+xml"/>
  <Override PartName="/ppt/tags/tag20.xml" ContentType="application/vnd.openxmlformats-officedocument.presentationml.tags+xml"/>
  <Override PartName="/ppt/notesSlides/notesSlide1.xml" ContentType="application/vnd.openxmlformats-officedocument.presentationml.notesSlide+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notesSlides/notesSlide4.xml" ContentType="application/vnd.openxmlformats-officedocument.presentationml.notesSlide+xml"/>
  <Override PartName="/ppt/tags/tag24.xml" ContentType="application/vnd.openxmlformats-officedocument.presentationml.tags+xml"/>
  <Override PartName="/ppt/notesSlides/notesSlide5.xml" ContentType="application/vnd.openxmlformats-officedocument.presentationml.notesSlide+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notesSlides/notesSlide7.xml" ContentType="application/vnd.openxmlformats-officedocument.presentationml.notesSlide+xml"/>
  <Override PartName="/ppt/tags/tag27.xml" ContentType="application/vnd.openxmlformats-officedocument.presentationml.tags+xml"/>
  <Override PartName="/ppt/notesSlides/notesSlide8.xml" ContentType="application/vnd.openxmlformats-officedocument.presentationml.notesSlide+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notesSlides/notesSlide12.xml" ContentType="application/vnd.openxmlformats-officedocument.presentationml.notesSlide+xml"/>
  <Override PartName="/ppt/tags/tag32.xml" ContentType="application/vnd.openxmlformats-officedocument.presentationml.tags+xml"/>
  <Override PartName="/ppt/notesSlides/notesSlide13.xml" ContentType="application/vnd.openxmlformats-officedocument.presentationml.notesSlide+xml"/>
  <Override PartName="/ppt/tags/tag33.xml" ContentType="application/vnd.openxmlformats-officedocument.presentationml.tags+xml"/>
  <Override PartName="/ppt/notesSlides/notesSlide14.xml" ContentType="application/vnd.openxmlformats-officedocument.presentationml.notesSlide+xml"/>
  <Override PartName="/ppt/tags/tag34.xml" ContentType="application/vnd.openxmlformats-officedocument.presentationml.tags+xml"/>
  <Override PartName="/ppt/notesSlides/notesSlide15.xml" ContentType="application/vnd.openxmlformats-officedocument.presentationml.notesSlide+xml"/>
  <Override PartName="/ppt/tags/tag35.xml" ContentType="application/vnd.openxmlformats-officedocument.presentationml.tags+xml"/>
  <Override PartName="/ppt/notesSlides/notesSlide16.xml" ContentType="application/vnd.openxmlformats-officedocument.presentationml.notesSlide+xml"/>
  <Override PartName="/ppt/tags/tag36.xml" ContentType="application/vnd.openxmlformats-officedocument.presentationml.tags+xml"/>
  <Override PartName="/ppt/notesSlides/notesSlide17.xml" ContentType="application/vnd.openxmlformats-officedocument.presentationml.notesSlide+xml"/>
  <Override PartName="/ppt/tags/tag37.xml" ContentType="application/vnd.openxmlformats-officedocument.presentationml.tags+xml"/>
  <Override PartName="/ppt/notesSlides/notesSlide18.xml" ContentType="application/vnd.openxmlformats-officedocument.presentationml.notesSlide+xml"/>
  <Override PartName="/ppt/tags/tag38.xml" ContentType="application/vnd.openxmlformats-officedocument.presentationml.tags+xml"/>
  <Override PartName="/ppt/notesSlides/notesSlide19.xml" ContentType="application/vnd.openxmlformats-officedocument.presentationml.notesSlide+xml"/>
  <Override PartName="/ppt/tags/tag39.xml" ContentType="application/vnd.openxmlformats-officedocument.presentationml.tags+xml"/>
  <Override PartName="/ppt/notesSlides/notesSlide20.xml" ContentType="application/vnd.openxmlformats-officedocument.presentationml.notesSlide+xml"/>
  <Override PartName="/ppt/tags/tag40.xml" ContentType="application/vnd.openxmlformats-officedocument.presentationml.tags+xml"/>
  <Override PartName="/ppt/notesSlides/notesSlide21.xml" ContentType="application/vnd.openxmlformats-officedocument.presentationml.notesSlide+xml"/>
  <Override PartName="/ppt/tags/tag41.xml" ContentType="application/vnd.openxmlformats-officedocument.presentationml.tags+xml"/>
  <Override PartName="/ppt/notesSlides/notesSlide22.xml" ContentType="application/vnd.openxmlformats-officedocument.presentationml.notesSlide+xml"/>
  <Override PartName="/ppt/tags/tag42.xml" ContentType="application/vnd.openxmlformats-officedocument.presentationml.tags+xml"/>
  <Override PartName="/ppt/notesSlides/notesSlide23.xml" ContentType="application/vnd.openxmlformats-officedocument.presentationml.notesSlide+xml"/>
  <Override PartName="/ppt/tags/tag43.xml" ContentType="application/vnd.openxmlformats-officedocument.presentationml.tags+xml"/>
  <Override PartName="/ppt/notesSlides/notesSlide24.xml" ContentType="application/vnd.openxmlformats-officedocument.presentationml.notesSlide+xml"/>
  <Override PartName="/ppt/tags/tag44.xml" ContentType="application/vnd.openxmlformats-officedocument.presentationml.tags+xml"/>
  <Override PartName="/ppt/notesSlides/notesSlide25.xml" ContentType="application/vnd.openxmlformats-officedocument.presentationml.notesSlide+xml"/>
  <Override PartName="/ppt/tags/tag45.xml" ContentType="application/vnd.openxmlformats-officedocument.presentationml.tags+xml"/>
  <Override PartName="/ppt/notesSlides/notesSlide2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ags/tag51.xml" ContentType="application/vnd.openxmlformats-officedocument.presentationml.tags+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2"/>
  </p:notesMasterIdLst>
  <p:handoutMasterIdLst>
    <p:handoutMasterId r:id="rId63"/>
  </p:handoutMasterIdLst>
  <p:sldIdLst>
    <p:sldId id="256" r:id="rId5"/>
    <p:sldId id="310" r:id="rId6"/>
    <p:sldId id="257" r:id="rId7"/>
    <p:sldId id="305" r:id="rId8"/>
    <p:sldId id="285" r:id="rId9"/>
    <p:sldId id="312" r:id="rId10"/>
    <p:sldId id="311" r:id="rId11"/>
    <p:sldId id="313" r:id="rId12"/>
    <p:sldId id="314" r:id="rId13"/>
    <p:sldId id="330" r:id="rId14"/>
    <p:sldId id="341" r:id="rId15"/>
    <p:sldId id="316" r:id="rId16"/>
    <p:sldId id="325" r:id="rId17"/>
    <p:sldId id="315" r:id="rId18"/>
    <p:sldId id="326" r:id="rId19"/>
    <p:sldId id="317" r:id="rId20"/>
    <p:sldId id="327" r:id="rId21"/>
    <p:sldId id="329" r:id="rId22"/>
    <p:sldId id="258" r:id="rId23"/>
    <p:sldId id="259" r:id="rId24"/>
    <p:sldId id="346" r:id="rId25"/>
    <p:sldId id="344" r:id="rId26"/>
    <p:sldId id="333" r:id="rId27"/>
    <p:sldId id="345" r:id="rId28"/>
    <p:sldId id="336" r:id="rId29"/>
    <p:sldId id="322" r:id="rId30"/>
    <p:sldId id="304" r:id="rId31"/>
    <p:sldId id="280" r:id="rId32"/>
    <p:sldId id="281" r:id="rId33"/>
    <p:sldId id="266" r:id="rId34"/>
    <p:sldId id="270" r:id="rId35"/>
    <p:sldId id="323" r:id="rId36"/>
    <p:sldId id="306" r:id="rId37"/>
    <p:sldId id="307" r:id="rId38"/>
    <p:sldId id="276" r:id="rId39"/>
    <p:sldId id="318" r:id="rId40"/>
    <p:sldId id="309" r:id="rId41"/>
    <p:sldId id="308" r:id="rId42"/>
    <p:sldId id="321" r:id="rId43"/>
    <p:sldId id="335" r:id="rId44"/>
    <p:sldId id="320" r:id="rId45"/>
    <p:sldId id="265" r:id="rId46"/>
    <p:sldId id="282" r:id="rId47"/>
    <p:sldId id="283" r:id="rId48"/>
    <p:sldId id="279" r:id="rId49"/>
    <p:sldId id="299" r:id="rId50"/>
    <p:sldId id="300" r:id="rId51"/>
    <p:sldId id="301" r:id="rId52"/>
    <p:sldId id="328" r:id="rId53"/>
    <p:sldId id="295" r:id="rId54"/>
    <p:sldId id="339" r:id="rId55"/>
    <p:sldId id="338" r:id="rId56"/>
    <p:sldId id="296" r:id="rId57"/>
    <p:sldId id="297" r:id="rId58"/>
    <p:sldId id="298" r:id="rId59"/>
    <p:sldId id="274" r:id="rId60"/>
    <p:sldId id="324" r:id="rId61"/>
  </p:sldIdLst>
  <p:sldSz cx="9144000" cy="6858000" type="screen4x3"/>
  <p:notesSz cx="6985000" cy="9283700"/>
  <p:custDataLst>
    <p:tags r:id="rId6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00"/>
    <a:srgbClr val="FF3300"/>
    <a:srgbClr val="00375C"/>
    <a:srgbClr val="B00000"/>
    <a:srgbClr val="0065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80" autoAdjust="0"/>
    <p:restoredTop sz="88482" autoAdjust="0"/>
  </p:normalViewPr>
  <p:slideViewPr>
    <p:cSldViewPr snapToGrid="0" snapToObjects="1">
      <p:cViewPr>
        <p:scale>
          <a:sx n="60" d="100"/>
          <a:sy n="60" d="100"/>
        </p:scale>
        <p:origin x="-1566" y="-216"/>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s>
</file>

<file path=ppt/diagrams/_rels/data10.xml.rels><?xml version="1.0" encoding="UTF-8" standalone="yes"?>
<Relationships xmlns="http://schemas.openxmlformats.org/package/2006/relationships"><Relationship Id="rId1" Type="http://schemas.openxmlformats.org/officeDocument/2006/relationships/image" Target="../media/image6.png"/></Relationships>
</file>

<file path=ppt/diagrams/_rels/data11.xml.rels><?xml version="1.0" encoding="UTF-8" standalone="yes"?>
<Relationships xmlns="http://schemas.openxmlformats.org/package/2006/relationships"><Relationship Id="rId1" Type="http://schemas.openxmlformats.org/officeDocument/2006/relationships/image" Target="../media/image6.png"/></Relationships>
</file>

<file path=ppt/diagrams/_rels/data12.xml.rels><?xml version="1.0" encoding="UTF-8" standalone="yes"?>
<Relationships xmlns="http://schemas.openxmlformats.org/package/2006/relationships"><Relationship Id="rId1" Type="http://schemas.openxmlformats.org/officeDocument/2006/relationships/image" Target="../media/image6.png"/></Relationships>
</file>

<file path=ppt/diagrams/_rels/data13.xml.rels><?xml version="1.0" encoding="UTF-8" standalone="yes"?>
<Relationships xmlns="http://schemas.openxmlformats.org/package/2006/relationships"><Relationship Id="rId1" Type="http://schemas.openxmlformats.org/officeDocument/2006/relationships/image" Target="../media/image6.png"/></Relationships>
</file>

<file path=ppt/diagrams/_rels/data14.xml.rels><?xml version="1.0" encoding="UTF-8" standalone="yes"?>
<Relationships xmlns="http://schemas.openxmlformats.org/package/2006/relationships"><Relationship Id="rId1" Type="http://schemas.openxmlformats.org/officeDocument/2006/relationships/image" Target="../media/image6.png"/></Relationships>
</file>

<file path=ppt/diagrams/_rels/data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png"/></Relationships>
</file>

<file path=ppt/diagrams/_rels/data3.xml.rels><?xml version="1.0" encoding="UTF-8" standalone="yes"?>
<Relationships xmlns="http://schemas.openxmlformats.org/package/2006/relationships"><Relationship Id="rId1" Type="http://schemas.openxmlformats.org/officeDocument/2006/relationships/image" Target="../media/image4.png"/></Relationships>
</file>

<file path=ppt/diagrams/_rels/data4.xml.rels><?xml version="1.0" encoding="UTF-8" standalone="yes"?>
<Relationships xmlns="http://schemas.openxmlformats.org/package/2006/relationships"><Relationship Id="rId1" Type="http://schemas.openxmlformats.org/officeDocument/2006/relationships/image" Target="../media/image5.png"/></Relationships>
</file>

<file path=ppt/diagrams/_rels/data5.xml.rels><?xml version="1.0" encoding="UTF-8" standalone="yes"?>
<Relationships xmlns="http://schemas.openxmlformats.org/package/2006/relationships"><Relationship Id="rId1" Type="http://schemas.openxmlformats.org/officeDocument/2006/relationships/image" Target="../media/image5.png"/></Relationships>
</file>

<file path=ppt/diagrams/_rels/data6.xml.rels><?xml version="1.0" encoding="UTF-8" standalone="yes"?>
<Relationships xmlns="http://schemas.openxmlformats.org/package/2006/relationships"><Relationship Id="rId1" Type="http://schemas.openxmlformats.org/officeDocument/2006/relationships/image" Target="../media/image5.png"/></Relationships>
</file>

<file path=ppt/diagrams/_rels/data7.xml.rels><?xml version="1.0" encoding="UTF-8" standalone="yes"?>
<Relationships xmlns="http://schemas.openxmlformats.org/package/2006/relationships"><Relationship Id="rId1" Type="http://schemas.openxmlformats.org/officeDocument/2006/relationships/image" Target="../media/image5.png"/></Relationships>
</file>

<file path=ppt/diagrams/_rels/data8.xml.rels><?xml version="1.0" encoding="UTF-8" standalone="yes"?>
<Relationships xmlns="http://schemas.openxmlformats.org/package/2006/relationships"><Relationship Id="rId1" Type="http://schemas.openxmlformats.org/officeDocument/2006/relationships/image" Target="../media/image5.png"/></Relationships>
</file>

<file path=ppt/diagrams/_rels/data9.xml.rels><?xml version="1.0" encoding="UTF-8" standalone="yes"?>
<Relationships xmlns="http://schemas.openxmlformats.org/package/2006/relationships"><Relationship Id="rId1" Type="http://schemas.openxmlformats.org/officeDocument/2006/relationships/image" Target="../media/image6.png"/></Relationships>
</file>

<file path=ppt/diagrams/_rels/drawing3.xml.rels><?xml version="1.0" encoding="UTF-8" standalone="yes"?>
<Relationships xmlns="http://schemas.openxmlformats.org/package/2006/relationships"><Relationship Id="rId1" Type="http://schemas.openxmlformats.org/officeDocument/2006/relationships/image" Target="../media/image4.png"/></Relationships>
</file>

<file path=ppt/diagrams/_rels/drawing4.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637832-7886-4386-85C8-F3C425003CC7}" type="doc">
      <dgm:prSet loTypeId="urn:microsoft.com/office/officeart/2005/8/layout/vList3" loCatId="picture" qsTypeId="urn:microsoft.com/office/officeart/2005/8/quickstyle/simple1" qsCatId="simple" csTypeId="urn:microsoft.com/office/officeart/2005/8/colors/accent1_2" csCatId="accent1" phldr="1"/>
      <dgm:spPr/>
    </dgm:pt>
    <dgm:pt modelId="{C89649F0-9D52-4DC8-8DBE-32B5F266AAD4}">
      <dgm:prSet phldrT="[Text]"/>
      <dgm:spPr/>
      <dgm:t>
        <a:bodyPr/>
        <a:lstStyle/>
        <a:p>
          <a:r>
            <a:rPr lang="en-US" dirty="0" smtClean="0">
              <a:latin typeface="Helvetica Light"/>
              <a:cs typeface="Times New Roman" panose="02020603050405020304" pitchFamily="18" charset="0"/>
            </a:rPr>
            <a:t>New NCAA Division III Legislation and Interpretations.</a:t>
          </a:r>
          <a:endParaRPr lang="en-US" dirty="0">
            <a:latin typeface="Helvetica Light"/>
          </a:endParaRPr>
        </a:p>
      </dgm:t>
    </dgm:pt>
    <dgm:pt modelId="{F7751459-E205-4C32-8EF1-C3599AEB0C46}" type="parTrans" cxnId="{60B547E7-9FE3-4B41-8CCE-673871AC84FE}">
      <dgm:prSet/>
      <dgm:spPr/>
      <dgm:t>
        <a:bodyPr/>
        <a:lstStyle/>
        <a:p>
          <a:endParaRPr lang="en-US"/>
        </a:p>
      </dgm:t>
    </dgm:pt>
    <dgm:pt modelId="{228A4FC3-3508-4EB4-A7B5-C73298411FCB}" type="sibTrans" cxnId="{60B547E7-9FE3-4B41-8CCE-673871AC84FE}">
      <dgm:prSet/>
      <dgm:spPr/>
      <dgm:t>
        <a:bodyPr/>
        <a:lstStyle/>
        <a:p>
          <a:endParaRPr lang="en-US"/>
        </a:p>
      </dgm:t>
    </dgm:pt>
    <dgm:pt modelId="{1D080CF2-E6AD-4F2D-9F59-4F26EF2EE11C}">
      <dgm:prSet phldrT="[Text]"/>
      <dgm:spPr/>
      <dgm:t>
        <a:bodyPr/>
        <a:lstStyle/>
        <a:p>
          <a:r>
            <a:rPr lang="en-US" dirty="0" smtClean="0">
              <a:latin typeface="Helvetica Light"/>
              <a:cs typeface="Times New Roman" panose="02020603050405020304" pitchFamily="18" charset="0"/>
            </a:rPr>
            <a:t>Athletically related activities.</a:t>
          </a:r>
          <a:endParaRPr lang="en-US" dirty="0">
            <a:latin typeface="Helvetica Light"/>
          </a:endParaRPr>
        </a:p>
      </dgm:t>
    </dgm:pt>
    <dgm:pt modelId="{2B4CAC89-5C06-459E-8DA1-8B972BD35637}" type="parTrans" cxnId="{371322F1-D70A-4CC0-ADA7-9BFE19E61A6D}">
      <dgm:prSet/>
      <dgm:spPr/>
      <dgm:t>
        <a:bodyPr/>
        <a:lstStyle/>
        <a:p>
          <a:endParaRPr lang="en-US"/>
        </a:p>
      </dgm:t>
    </dgm:pt>
    <dgm:pt modelId="{03B7B1EF-6958-4BC1-9987-28F48EB395B8}" type="sibTrans" cxnId="{371322F1-D70A-4CC0-ADA7-9BFE19E61A6D}">
      <dgm:prSet/>
      <dgm:spPr/>
      <dgm:t>
        <a:bodyPr/>
        <a:lstStyle/>
        <a:p>
          <a:endParaRPr lang="en-US"/>
        </a:p>
      </dgm:t>
    </dgm:pt>
    <dgm:pt modelId="{087147EC-3557-4144-BD89-3C04F1A35054}">
      <dgm:prSet/>
      <dgm:spPr/>
      <dgm:t>
        <a:bodyPr/>
        <a:lstStyle/>
        <a:p>
          <a:r>
            <a:rPr lang="en-US" dirty="0" smtClean="0">
              <a:latin typeface="Helvetica Light"/>
              <a:cs typeface="Times New Roman" panose="02020603050405020304" pitchFamily="18" charset="0"/>
            </a:rPr>
            <a:t>Activities outside the playing season.</a:t>
          </a:r>
        </a:p>
      </dgm:t>
    </dgm:pt>
    <dgm:pt modelId="{F39C2BE5-2785-461D-94EA-93577FBC9D90}" type="parTrans" cxnId="{E5554CFD-DB3B-4416-9748-15571873BC63}">
      <dgm:prSet/>
      <dgm:spPr/>
      <dgm:t>
        <a:bodyPr/>
        <a:lstStyle/>
        <a:p>
          <a:endParaRPr lang="en-US"/>
        </a:p>
      </dgm:t>
    </dgm:pt>
    <dgm:pt modelId="{21BFDC58-1714-49D6-8F76-55499B1403DD}" type="sibTrans" cxnId="{E5554CFD-DB3B-4416-9748-15571873BC63}">
      <dgm:prSet/>
      <dgm:spPr/>
      <dgm:t>
        <a:bodyPr/>
        <a:lstStyle/>
        <a:p>
          <a:endParaRPr lang="en-US"/>
        </a:p>
      </dgm:t>
    </dgm:pt>
    <dgm:pt modelId="{EFE228C9-7333-4599-A333-5CCC3B916ED3}">
      <dgm:prSet/>
      <dgm:spPr/>
      <dgm:t>
        <a:bodyPr/>
        <a:lstStyle/>
        <a:p>
          <a:r>
            <a:rPr lang="en-US" dirty="0" smtClean="0">
              <a:latin typeface="Helvetica Light"/>
              <a:cs typeface="Times New Roman" panose="02020603050405020304" pitchFamily="18" charset="0"/>
            </a:rPr>
            <a:t>Computing playing season.</a:t>
          </a:r>
        </a:p>
      </dgm:t>
    </dgm:pt>
    <dgm:pt modelId="{60B1E8C4-C015-42D7-AA7C-07FB0F1D337F}" type="parTrans" cxnId="{794D9F46-8319-461E-B063-39EDF225AEF5}">
      <dgm:prSet/>
      <dgm:spPr/>
      <dgm:t>
        <a:bodyPr/>
        <a:lstStyle/>
        <a:p>
          <a:endParaRPr lang="en-US"/>
        </a:p>
      </dgm:t>
    </dgm:pt>
    <dgm:pt modelId="{414EAB40-A887-4F63-9FA9-182871912931}" type="sibTrans" cxnId="{794D9F46-8319-461E-B063-39EDF225AEF5}">
      <dgm:prSet/>
      <dgm:spPr/>
      <dgm:t>
        <a:bodyPr/>
        <a:lstStyle/>
        <a:p>
          <a:endParaRPr lang="en-US"/>
        </a:p>
      </dgm:t>
    </dgm:pt>
    <dgm:pt modelId="{73204E51-A664-4093-975B-22D59C60A581}" type="pres">
      <dgm:prSet presAssocID="{70637832-7886-4386-85C8-F3C425003CC7}" presName="linearFlow" presStyleCnt="0">
        <dgm:presLayoutVars>
          <dgm:dir/>
          <dgm:resizeHandles val="exact"/>
        </dgm:presLayoutVars>
      </dgm:prSet>
      <dgm:spPr/>
    </dgm:pt>
    <dgm:pt modelId="{4CEEEC8F-B270-42B3-8FC9-1D3C37ABFF19}" type="pres">
      <dgm:prSet presAssocID="{C89649F0-9D52-4DC8-8DBE-32B5F266AAD4}" presName="composite" presStyleCnt="0"/>
      <dgm:spPr/>
    </dgm:pt>
    <dgm:pt modelId="{B4E2C066-43BA-4B6D-86E2-5DFB95FA9E3C}" type="pres">
      <dgm:prSet presAssocID="{C89649F0-9D52-4DC8-8DBE-32B5F266AAD4}" presName="imgShp" presStyleLbl="fgImgPlace1" presStyleIdx="0" presStyleCnt="4" custScaleY="100550" custLinFactX="-16958" custLinFactNeighborX="-100000" custLinFactNeighborY="-168"/>
      <dgm:spPr/>
    </dgm:pt>
    <dgm:pt modelId="{C42244E9-C6D1-4218-9AC6-5357A6A952CD}" type="pres">
      <dgm:prSet presAssocID="{C89649F0-9D52-4DC8-8DBE-32B5F266AAD4}" presName="txShp" presStyleLbl="node1" presStyleIdx="0" presStyleCnt="4" custScaleX="130421">
        <dgm:presLayoutVars>
          <dgm:bulletEnabled val="1"/>
        </dgm:presLayoutVars>
      </dgm:prSet>
      <dgm:spPr/>
      <dgm:t>
        <a:bodyPr/>
        <a:lstStyle/>
        <a:p>
          <a:endParaRPr lang="en-US"/>
        </a:p>
      </dgm:t>
    </dgm:pt>
    <dgm:pt modelId="{73E621A9-2990-474D-ABE6-CA5D94150D0D}" type="pres">
      <dgm:prSet presAssocID="{228A4FC3-3508-4EB4-A7B5-C73298411FCB}" presName="spacing" presStyleCnt="0"/>
      <dgm:spPr/>
    </dgm:pt>
    <dgm:pt modelId="{94A10760-DA61-43E3-8F9E-7CE8B53B6FE0}" type="pres">
      <dgm:prSet presAssocID="{1D080CF2-E6AD-4F2D-9F59-4F26EF2EE11C}" presName="composite" presStyleCnt="0"/>
      <dgm:spPr/>
    </dgm:pt>
    <dgm:pt modelId="{46F4E16C-DBB8-4875-B05E-270A6CF8E213}" type="pres">
      <dgm:prSet presAssocID="{1D080CF2-E6AD-4F2D-9F59-4F26EF2EE11C}" presName="imgShp" presStyleLbl="fgImgPlace1" presStyleIdx="1" presStyleCnt="4" custLinFactX="-15005" custLinFactNeighborX="-100000" custLinFactNeighborY="4326"/>
      <dgm:spPr/>
    </dgm:pt>
    <dgm:pt modelId="{30774156-4CDF-4AD2-A3ED-4AA981F9DC68}" type="pres">
      <dgm:prSet presAssocID="{1D080CF2-E6AD-4F2D-9F59-4F26EF2EE11C}" presName="txShp" presStyleLbl="node1" presStyleIdx="1" presStyleCnt="4" custScaleX="130726">
        <dgm:presLayoutVars>
          <dgm:bulletEnabled val="1"/>
        </dgm:presLayoutVars>
      </dgm:prSet>
      <dgm:spPr/>
      <dgm:t>
        <a:bodyPr/>
        <a:lstStyle/>
        <a:p>
          <a:endParaRPr lang="en-US"/>
        </a:p>
      </dgm:t>
    </dgm:pt>
    <dgm:pt modelId="{87F4AB12-7FA0-4AAF-BA70-27ED6E27C1AC}" type="pres">
      <dgm:prSet presAssocID="{03B7B1EF-6958-4BC1-9987-28F48EB395B8}" presName="spacing" presStyleCnt="0"/>
      <dgm:spPr/>
    </dgm:pt>
    <dgm:pt modelId="{065DF0FE-A7C2-4003-937E-89B3D9F6DE32}" type="pres">
      <dgm:prSet presAssocID="{EFE228C9-7333-4599-A333-5CCC3B916ED3}" presName="composite" presStyleCnt="0"/>
      <dgm:spPr/>
    </dgm:pt>
    <dgm:pt modelId="{57F88BB1-3226-43EB-8F92-1F70BB4DEA33}" type="pres">
      <dgm:prSet presAssocID="{EFE228C9-7333-4599-A333-5CCC3B916ED3}" presName="imgShp" presStyleLbl="fgImgPlace1" presStyleIdx="2" presStyleCnt="4" custLinFactX="-15005" custLinFactNeighborX="-100000" custLinFactNeighborY="-4326"/>
      <dgm:spPr/>
    </dgm:pt>
    <dgm:pt modelId="{512DCC33-3F8C-428A-87E3-7002D65581A1}" type="pres">
      <dgm:prSet presAssocID="{EFE228C9-7333-4599-A333-5CCC3B916ED3}" presName="txShp" presStyleLbl="node1" presStyleIdx="2" presStyleCnt="4" custScaleX="131272" custLinFactNeighborX="819">
        <dgm:presLayoutVars>
          <dgm:bulletEnabled val="1"/>
        </dgm:presLayoutVars>
      </dgm:prSet>
      <dgm:spPr/>
      <dgm:t>
        <a:bodyPr/>
        <a:lstStyle/>
        <a:p>
          <a:endParaRPr lang="en-US"/>
        </a:p>
      </dgm:t>
    </dgm:pt>
    <dgm:pt modelId="{93DCAF4E-864C-402B-BCFB-8B6BC301F119}" type="pres">
      <dgm:prSet presAssocID="{414EAB40-A887-4F63-9FA9-182871912931}" presName="spacing" presStyleCnt="0"/>
      <dgm:spPr/>
    </dgm:pt>
    <dgm:pt modelId="{D057F946-8A4F-424B-BBB9-08FBDCA6CA8E}" type="pres">
      <dgm:prSet presAssocID="{087147EC-3557-4144-BD89-3C04F1A35054}" presName="composite" presStyleCnt="0"/>
      <dgm:spPr/>
    </dgm:pt>
    <dgm:pt modelId="{F7786083-799E-4676-A5E9-8BF3569174EE}" type="pres">
      <dgm:prSet presAssocID="{087147EC-3557-4144-BD89-3C04F1A35054}" presName="imgShp" presStyleLbl="fgImgPlace1" presStyleIdx="3" presStyleCnt="4" custLinFactX="-15005" custLinFactNeighborX="-100000" custLinFactNeighborY="118"/>
      <dgm:spPr/>
    </dgm:pt>
    <dgm:pt modelId="{8ECDB2AF-5A3B-44D5-9AA8-FFE444F89F03}" type="pres">
      <dgm:prSet presAssocID="{087147EC-3557-4144-BD89-3C04F1A35054}" presName="txShp" presStyleLbl="node1" presStyleIdx="3" presStyleCnt="4" custScaleX="127692" custLinFactNeighborX="819" custLinFactNeighborY="222">
        <dgm:presLayoutVars>
          <dgm:bulletEnabled val="1"/>
        </dgm:presLayoutVars>
      </dgm:prSet>
      <dgm:spPr/>
      <dgm:t>
        <a:bodyPr/>
        <a:lstStyle/>
        <a:p>
          <a:endParaRPr lang="en-US"/>
        </a:p>
      </dgm:t>
    </dgm:pt>
  </dgm:ptLst>
  <dgm:cxnLst>
    <dgm:cxn modelId="{60B547E7-9FE3-4B41-8CCE-673871AC84FE}" srcId="{70637832-7886-4386-85C8-F3C425003CC7}" destId="{C89649F0-9D52-4DC8-8DBE-32B5F266AAD4}" srcOrd="0" destOrd="0" parTransId="{F7751459-E205-4C32-8EF1-C3599AEB0C46}" sibTransId="{228A4FC3-3508-4EB4-A7B5-C73298411FCB}"/>
    <dgm:cxn modelId="{429AC9C3-3191-4432-95E4-E385BE87DF53}" type="presOf" srcId="{087147EC-3557-4144-BD89-3C04F1A35054}" destId="{8ECDB2AF-5A3B-44D5-9AA8-FFE444F89F03}" srcOrd="0" destOrd="0" presId="urn:microsoft.com/office/officeart/2005/8/layout/vList3"/>
    <dgm:cxn modelId="{3F4E8357-947B-444C-95B8-83030A46953A}" type="presOf" srcId="{C89649F0-9D52-4DC8-8DBE-32B5F266AAD4}" destId="{C42244E9-C6D1-4218-9AC6-5357A6A952CD}" srcOrd="0" destOrd="0" presId="urn:microsoft.com/office/officeart/2005/8/layout/vList3"/>
    <dgm:cxn modelId="{32D5B7C0-B55F-4CC6-85D3-29FFED60DC8A}" type="presOf" srcId="{EFE228C9-7333-4599-A333-5CCC3B916ED3}" destId="{512DCC33-3F8C-428A-87E3-7002D65581A1}" srcOrd="0" destOrd="0" presId="urn:microsoft.com/office/officeart/2005/8/layout/vList3"/>
    <dgm:cxn modelId="{371322F1-D70A-4CC0-ADA7-9BFE19E61A6D}" srcId="{70637832-7886-4386-85C8-F3C425003CC7}" destId="{1D080CF2-E6AD-4F2D-9F59-4F26EF2EE11C}" srcOrd="1" destOrd="0" parTransId="{2B4CAC89-5C06-459E-8DA1-8B972BD35637}" sibTransId="{03B7B1EF-6958-4BC1-9987-28F48EB395B8}"/>
    <dgm:cxn modelId="{E5554CFD-DB3B-4416-9748-15571873BC63}" srcId="{70637832-7886-4386-85C8-F3C425003CC7}" destId="{087147EC-3557-4144-BD89-3C04F1A35054}" srcOrd="3" destOrd="0" parTransId="{F39C2BE5-2785-461D-94EA-93577FBC9D90}" sibTransId="{21BFDC58-1714-49D6-8F76-55499B1403DD}"/>
    <dgm:cxn modelId="{15CD9C4C-A856-41FD-99B7-359F0DF56BA9}" type="presOf" srcId="{70637832-7886-4386-85C8-F3C425003CC7}" destId="{73204E51-A664-4093-975B-22D59C60A581}" srcOrd="0" destOrd="0" presId="urn:microsoft.com/office/officeart/2005/8/layout/vList3"/>
    <dgm:cxn modelId="{794D9F46-8319-461E-B063-39EDF225AEF5}" srcId="{70637832-7886-4386-85C8-F3C425003CC7}" destId="{EFE228C9-7333-4599-A333-5CCC3B916ED3}" srcOrd="2" destOrd="0" parTransId="{60B1E8C4-C015-42D7-AA7C-07FB0F1D337F}" sibTransId="{414EAB40-A887-4F63-9FA9-182871912931}"/>
    <dgm:cxn modelId="{90B9E2AE-88C5-4E82-A885-8D8440900F4B}" type="presOf" srcId="{1D080CF2-E6AD-4F2D-9F59-4F26EF2EE11C}" destId="{30774156-4CDF-4AD2-A3ED-4AA981F9DC68}" srcOrd="0" destOrd="0" presId="urn:microsoft.com/office/officeart/2005/8/layout/vList3"/>
    <dgm:cxn modelId="{268E2058-DD8D-4B8A-A8FE-F68A1E5CB20D}" type="presParOf" srcId="{73204E51-A664-4093-975B-22D59C60A581}" destId="{4CEEEC8F-B270-42B3-8FC9-1D3C37ABFF19}" srcOrd="0" destOrd="0" presId="urn:microsoft.com/office/officeart/2005/8/layout/vList3"/>
    <dgm:cxn modelId="{D52C0D7C-798C-42A8-BD01-2D3A3D5661F7}" type="presParOf" srcId="{4CEEEC8F-B270-42B3-8FC9-1D3C37ABFF19}" destId="{B4E2C066-43BA-4B6D-86E2-5DFB95FA9E3C}" srcOrd="0" destOrd="0" presId="urn:microsoft.com/office/officeart/2005/8/layout/vList3"/>
    <dgm:cxn modelId="{4EF66445-A425-4BF5-90D9-08D63528F48B}" type="presParOf" srcId="{4CEEEC8F-B270-42B3-8FC9-1D3C37ABFF19}" destId="{C42244E9-C6D1-4218-9AC6-5357A6A952CD}" srcOrd="1" destOrd="0" presId="urn:microsoft.com/office/officeart/2005/8/layout/vList3"/>
    <dgm:cxn modelId="{21CE1C2B-45DD-4185-B33F-299067E40018}" type="presParOf" srcId="{73204E51-A664-4093-975B-22D59C60A581}" destId="{73E621A9-2990-474D-ABE6-CA5D94150D0D}" srcOrd="1" destOrd="0" presId="urn:microsoft.com/office/officeart/2005/8/layout/vList3"/>
    <dgm:cxn modelId="{78699F67-D212-4B16-A7F3-D42E1EC602B1}" type="presParOf" srcId="{73204E51-A664-4093-975B-22D59C60A581}" destId="{94A10760-DA61-43E3-8F9E-7CE8B53B6FE0}" srcOrd="2" destOrd="0" presId="urn:microsoft.com/office/officeart/2005/8/layout/vList3"/>
    <dgm:cxn modelId="{5C64AE72-D61A-4453-815B-5922A41E9827}" type="presParOf" srcId="{94A10760-DA61-43E3-8F9E-7CE8B53B6FE0}" destId="{46F4E16C-DBB8-4875-B05E-270A6CF8E213}" srcOrd="0" destOrd="0" presId="urn:microsoft.com/office/officeart/2005/8/layout/vList3"/>
    <dgm:cxn modelId="{8CDD662C-201C-4813-B176-6E2133DBA6F8}" type="presParOf" srcId="{94A10760-DA61-43E3-8F9E-7CE8B53B6FE0}" destId="{30774156-4CDF-4AD2-A3ED-4AA981F9DC68}" srcOrd="1" destOrd="0" presId="urn:microsoft.com/office/officeart/2005/8/layout/vList3"/>
    <dgm:cxn modelId="{B938900C-6EB7-4843-AFC2-EFEFCDBC0E27}" type="presParOf" srcId="{73204E51-A664-4093-975B-22D59C60A581}" destId="{87F4AB12-7FA0-4AAF-BA70-27ED6E27C1AC}" srcOrd="3" destOrd="0" presId="urn:microsoft.com/office/officeart/2005/8/layout/vList3"/>
    <dgm:cxn modelId="{32184F0D-D43A-4739-874F-0027C01432D0}" type="presParOf" srcId="{73204E51-A664-4093-975B-22D59C60A581}" destId="{065DF0FE-A7C2-4003-937E-89B3D9F6DE32}" srcOrd="4" destOrd="0" presId="urn:microsoft.com/office/officeart/2005/8/layout/vList3"/>
    <dgm:cxn modelId="{22CD15AC-C09A-4377-AD65-A813C82D4329}" type="presParOf" srcId="{065DF0FE-A7C2-4003-937E-89B3D9F6DE32}" destId="{57F88BB1-3226-43EB-8F92-1F70BB4DEA33}" srcOrd="0" destOrd="0" presId="urn:microsoft.com/office/officeart/2005/8/layout/vList3"/>
    <dgm:cxn modelId="{CE20EF09-2EDE-4FB7-A873-F479C07F9A00}" type="presParOf" srcId="{065DF0FE-A7C2-4003-937E-89B3D9F6DE32}" destId="{512DCC33-3F8C-428A-87E3-7002D65581A1}" srcOrd="1" destOrd="0" presId="urn:microsoft.com/office/officeart/2005/8/layout/vList3"/>
    <dgm:cxn modelId="{0AC3AF0C-A769-402A-BED7-DCBAC68A828B}" type="presParOf" srcId="{73204E51-A664-4093-975B-22D59C60A581}" destId="{93DCAF4E-864C-402B-BCFB-8B6BC301F119}" srcOrd="5" destOrd="0" presId="urn:microsoft.com/office/officeart/2005/8/layout/vList3"/>
    <dgm:cxn modelId="{6EDDC220-173A-4722-96E9-94FA3F350E6A}" type="presParOf" srcId="{73204E51-A664-4093-975B-22D59C60A581}" destId="{D057F946-8A4F-424B-BBB9-08FBDCA6CA8E}" srcOrd="6" destOrd="0" presId="urn:microsoft.com/office/officeart/2005/8/layout/vList3"/>
    <dgm:cxn modelId="{670C5037-AECD-4DF0-8B85-881CE08ABC2A}" type="presParOf" srcId="{D057F946-8A4F-424B-BBB9-08FBDCA6CA8E}" destId="{F7786083-799E-4676-A5E9-8BF3569174EE}" srcOrd="0" destOrd="0" presId="urn:microsoft.com/office/officeart/2005/8/layout/vList3"/>
    <dgm:cxn modelId="{DB9784ED-E445-4454-94B1-61111571CCC0}" type="presParOf" srcId="{D057F946-8A4F-424B-BBB9-08FBDCA6CA8E}" destId="{8ECDB2AF-5A3B-44D5-9AA8-FFE444F89F0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a:solidFill>
          <a:schemeClr val="tx2">
            <a:lumMod val="60000"/>
            <a:lumOff val="40000"/>
          </a:schemeClr>
        </a:solidFill>
      </dgm:spPr>
      <dgm:t>
        <a:bodyPr/>
        <a:lstStyle/>
        <a:p>
          <a:r>
            <a:rPr lang="en-US" sz="3000" b="1" dirty="0" smtClean="0">
              <a:latin typeface="Helvetica Light"/>
            </a:rPr>
            <a:t>Coach Competing against Student-Athletes </a:t>
          </a:r>
          <a:r>
            <a:rPr lang="en-US" sz="2400" b="1" dirty="0" smtClean="0">
              <a:latin typeface="Helvetica Light"/>
            </a:rPr>
            <a:t>March 27, 2014</a:t>
          </a:r>
          <a:endParaRPr lang="en-US" sz="2400" b="1"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a:solidFill>
          <a:schemeClr val="tx2">
            <a:lumMod val="60000"/>
            <a:lumOff val="40000"/>
          </a:schemeClr>
        </a:solidFill>
      </dgm:spPr>
      <dgm:t>
        <a:bodyPr/>
        <a:lstStyle/>
        <a:p>
          <a:pPr algn="just"/>
          <a:r>
            <a:rPr lang="en-US" sz="2600" b="1" dirty="0" smtClean="0">
              <a:latin typeface="Helvetica Light"/>
            </a:rPr>
            <a:t>APPLICATION:</a:t>
          </a:r>
          <a:r>
            <a:rPr lang="en-US" sz="2600" dirty="0" smtClean="0">
              <a:latin typeface="Helvetica Light"/>
            </a:rPr>
            <a:t> There is an adult soccer league in your community run by the parks and recreation department. Your soccer coach would like to compete on a team but she knows there are two current student-athletes on another team in the league. </a:t>
          </a:r>
          <a:endParaRPr lang="en-US" sz="26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X="106778" custScaleY="116897" custLinFactNeighborX="-112" custLinFactNeighborY="0">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181513" custScaleY="63000" custLinFactNeighborX="4655"/>
      <dgm:spPr>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t="-2563" r="38480" b="2563"/>
          </a:stretch>
        </a:blipFill>
        <a:ln>
          <a:noFill/>
        </a:ln>
      </dgm:spPr>
      <dgm:t>
        <a:bodyPr/>
        <a:lstStyle/>
        <a:p>
          <a:endParaRPr lang="en-US"/>
        </a:p>
      </dgm:t>
    </dgm:pt>
    <dgm:pt modelId="{50F645AF-B418-4859-AE8D-D91102B4079E}" type="pres">
      <dgm:prSet presAssocID="{A9904D32-82FD-4ED7-8DDF-0554E76926FB}" presName="childText" presStyleLbl="lnNode1" presStyleIdx="0" presStyleCnt="1" custScaleX="104009" custScaleY="293107">
        <dgm:presLayoutVars>
          <dgm:chMax val="0"/>
          <dgm:chPref val="0"/>
          <dgm:bulletEnabled val="1"/>
        </dgm:presLayoutVars>
      </dgm:prSet>
      <dgm:spPr/>
      <dgm:t>
        <a:bodyPr/>
        <a:lstStyle/>
        <a:p>
          <a:endParaRPr lang="en-US"/>
        </a:p>
      </dgm:t>
    </dgm:pt>
  </dgm:ptLst>
  <dgm:cxnLst>
    <dgm:cxn modelId="{8D18F0FB-9F84-40B4-963D-8ACE60ADA7A2}" type="presOf" srcId="{A9904D32-82FD-4ED7-8DDF-0554E76926FB}" destId="{50F645AF-B418-4859-AE8D-D91102B4079E}"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115C6706-83A3-4923-9344-0140669A1F97}" type="presOf" srcId="{FA5C68BC-916E-4BD9-ADA7-E0F1EC2813E1}" destId="{FEEEB7E4-12EA-42B3-BE4F-DC6EB6BB213F}" srcOrd="0" destOrd="0" presId="urn:microsoft.com/office/officeart/2008/layout/PictureAccentList"/>
    <dgm:cxn modelId="{66ECD307-AFB3-4EA8-A452-9A72AB624996}" srcId="{FA5C68BC-916E-4BD9-ADA7-E0F1EC2813E1}" destId="{A9904D32-82FD-4ED7-8DDF-0554E76926FB}" srcOrd="0" destOrd="0" parTransId="{EEE1513A-1522-4246-BF5D-A6B78E68C0B1}" sibTransId="{49F575EE-9226-4A2C-851F-32426BBBCC5D}"/>
    <dgm:cxn modelId="{ED4C061A-B261-4C26-BECF-BDCB91EAFE9E}" type="presOf" srcId="{2247CAA6-1DE7-448F-A95B-37E5F608CAD1}" destId="{25F3D31E-3C4D-4E46-A9D4-329B32BDA821}" srcOrd="0" destOrd="0" presId="urn:microsoft.com/office/officeart/2008/layout/PictureAccentList"/>
    <dgm:cxn modelId="{5D9D0669-D5B7-4CF5-818C-BA4255732D4C}" type="presParOf" srcId="{25F3D31E-3C4D-4E46-A9D4-329B32BDA821}" destId="{61B71E60-CCD8-4368-B37C-19521F490EEB}" srcOrd="0" destOrd="0" presId="urn:microsoft.com/office/officeart/2008/layout/PictureAccentList"/>
    <dgm:cxn modelId="{879ED96A-36A1-4718-9333-6757AE050944}" type="presParOf" srcId="{61B71E60-CCD8-4368-B37C-19521F490EEB}" destId="{7A0EC152-438F-446C-92DF-26176D0BCD0C}" srcOrd="0" destOrd="0" presId="urn:microsoft.com/office/officeart/2008/layout/PictureAccentList"/>
    <dgm:cxn modelId="{3DD2C316-B757-44C1-B5FD-1D61ACC70823}" type="presParOf" srcId="{7A0EC152-438F-446C-92DF-26176D0BCD0C}" destId="{FEEEB7E4-12EA-42B3-BE4F-DC6EB6BB213F}" srcOrd="0" destOrd="0" presId="urn:microsoft.com/office/officeart/2008/layout/PictureAccentList"/>
    <dgm:cxn modelId="{D2F7F1DC-214A-4ADF-81D3-639974DA0960}" type="presParOf" srcId="{61B71E60-CCD8-4368-B37C-19521F490EEB}" destId="{2E7AC5FC-7609-43DD-A56E-4EB611CAFAFF}" srcOrd="1" destOrd="0" presId="urn:microsoft.com/office/officeart/2008/layout/PictureAccentList"/>
    <dgm:cxn modelId="{72762C8D-05FD-4F4B-ADCD-12E7D6BD6F7E}" type="presParOf" srcId="{2E7AC5FC-7609-43DD-A56E-4EB611CAFAFF}" destId="{8543091F-F552-403F-B252-497386E29586}" srcOrd="0" destOrd="0" presId="urn:microsoft.com/office/officeart/2008/layout/PictureAccentList"/>
    <dgm:cxn modelId="{36AF6436-BDB0-4540-B666-0EE34FCA988B}" type="presParOf" srcId="{8543091F-F552-403F-B252-497386E29586}" destId="{901444CD-BD40-47FA-9A60-38453E1EE0E3}" srcOrd="0" destOrd="0" presId="urn:microsoft.com/office/officeart/2008/layout/PictureAccentList"/>
    <dgm:cxn modelId="{F07B7B45-0345-49D6-B551-830675B559B8}"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a:solidFill>
          <a:schemeClr val="tx2">
            <a:lumMod val="60000"/>
            <a:lumOff val="40000"/>
          </a:schemeClr>
        </a:solidFill>
      </dgm:spPr>
      <dgm:t>
        <a:bodyPr/>
        <a:lstStyle/>
        <a:p>
          <a:r>
            <a:rPr lang="en-US" sz="3000" b="1" dirty="0" smtClean="0">
              <a:latin typeface="Helvetica Light"/>
            </a:rPr>
            <a:t>Postponed/Canceled Contest Due to Inclement Weather  </a:t>
          </a:r>
        </a:p>
        <a:p>
          <a:r>
            <a:rPr lang="en-US" sz="2400" b="1" dirty="0" smtClean="0">
              <a:latin typeface="Helvetica Light"/>
            </a:rPr>
            <a:t>January 14, 2015</a:t>
          </a:r>
          <a:endParaRPr lang="en-US" sz="2400" b="1"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a:solidFill>
          <a:schemeClr val="tx2">
            <a:lumMod val="60000"/>
            <a:lumOff val="40000"/>
          </a:schemeClr>
        </a:solidFill>
      </dgm:spPr>
      <dgm:t>
        <a:bodyPr/>
        <a:lstStyle/>
        <a:p>
          <a:pPr algn="just"/>
          <a:r>
            <a:rPr lang="en-US" sz="2400" dirty="0" smtClean="0">
              <a:latin typeface="Helvetica Light"/>
            </a:rPr>
            <a:t>Institution utilized a date of competition or a contest if the competition or contest is postponed or canceled due to inclement weather or a comparable factor </a:t>
          </a:r>
          <a:r>
            <a:rPr lang="en-US" sz="2400" u="sng" dirty="0" smtClean="0">
              <a:latin typeface="Helvetica Light"/>
            </a:rPr>
            <a:t>only if</a:t>
          </a:r>
          <a:r>
            <a:rPr lang="en-US" sz="2400" u="none" dirty="0" smtClean="0">
              <a:latin typeface="Helvetica Light"/>
            </a:rPr>
            <a:t> </a:t>
          </a:r>
          <a:r>
            <a:rPr lang="en-US" sz="2400" dirty="0" smtClean="0">
              <a:latin typeface="Helvetica Light"/>
            </a:rPr>
            <a:t>the results are considered final under the applicable playing rules of the sport.</a:t>
          </a:r>
          <a:endParaRPr lang="en-US" sz="2400" dirty="0">
            <a:latin typeface="Helvetica Light"/>
          </a:endParaRPr>
        </a:p>
      </dgm:t>
    </dgm:pt>
    <dgm:pt modelId="{49F575EE-9226-4A2C-851F-32426BBBCC5D}" type="sibTrans" cxnId="{66ECD307-AFB3-4EA8-A452-9A72AB624996}">
      <dgm:prSet/>
      <dgm:spPr/>
      <dgm:t>
        <a:bodyPr/>
        <a:lstStyle/>
        <a:p>
          <a:endParaRPr lang="en-US"/>
        </a:p>
      </dgm:t>
    </dgm:pt>
    <dgm:pt modelId="{EEE1513A-1522-4246-BF5D-A6B78E68C0B1}" type="par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X="112035" custScaleY="150773" custLinFactNeighborX="0" custLinFactNeighborY="-193">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181513" custScaleY="63000" custLinFactNeighborX="4655"/>
      <dgm:spPr>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t="-2563" r="38480" b="2563"/>
          </a:stretch>
        </a:blipFill>
        <a:ln>
          <a:noFill/>
        </a:ln>
      </dgm:spPr>
    </dgm:pt>
    <dgm:pt modelId="{50F645AF-B418-4859-AE8D-D91102B4079E}" type="pres">
      <dgm:prSet presAssocID="{A9904D32-82FD-4ED7-8DDF-0554E76926FB}" presName="childText" presStyleLbl="lnNode1" presStyleIdx="0" presStyleCnt="1" custScaleX="104009" custScaleY="278981" custLinFactNeighborX="51" custLinFactNeighborY="6217">
        <dgm:presLayoutVars>
          <dgm:chMax val="0"/>
          <dgm:chPref val="0"/>
          <dgm:bulletEnabled val="1"/>
        </dgm:presLayoutVars>
      </dgm:prSet>
      <dgm:spPr/>
      <dgm:t>
        <a:bodyPr/>
        <a:lstStyle/>
        <a:p>
          <a:endParaRPr lang="en-US"/>
        </a:p>
      </dgm:t>
    </dgm:pt>
  </dgm:ptLst>
  <dgm:cxnLst>
    <dgm:cxn modelId="{AE598F62-D58E-42E5-AD1C-F675F7732158}" type="presOf" srcId="{A9904D32-82FD-4ED7-8DDF-0554E76926FB}" destId="{50F645AF-B418-4859-AE8D-D91102B4079E}" srcOrd="0" destOrd="0" presId="urn:microsoft.com/office/officeart/2008/layout/PictureAccentList"/>
    <dgm:cxn modelId="{45494CE0-71D8-4D88-A693-A7EE92487344}" type="presOf" srcId="{2247CAA6-1DE7-448F-A95B-37E5F608CAD1}" destId="{25F3D31E-3C4D-4E46-A9D4-329B32BDA821}" srcOrd="0" destOrd="0" presId="urn:microsoft.com/office/officeart/2008/layout/PictureAccentList"/>
    <dgm:cxn modelId="{5E13F3F8-E64C-41C2-B57E-FE1817BAC15E}" type="presOf" srcId="{FA5C68BC-916E-4BD9-ADA7-E0F1EC2813E1}" destId="{FEEEB7E4-12EA-42B3-BE4F-DC6EB6BB213F}"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66ECD307-AFB3-4EA8-A452-9A72AB624996}" srcId="{FA5C68BC-916E-4BD9-ADA7-E0F1EC2813E1}" destId="{A9904D32-82FD-4ED7-8DDF-0554E76926FB}" srcOrd="0" destOrd="0" parTransId="{EEE1513A-1522-4246-BF5D-A6B78E68C0B1}" sibTransId="{49F575EE-9226-4A2C-851F-32426BBBCC5D}"/>
    <dgm:cxn modelId="{10B858A9-A7AE-4DC9-86FA-41BFBE1921B1}" type="presParOf" srcId="{25F3D31E-3C4D-4E46-A9D4-329B32BDA821}" destId="{61B71E60-CCD8-4368-B37C-19521F490EEB}" srcOrd="0" destOrd="0" presId="urn:microsoft.com/office/officeart/2008/layout/PictureAccentList"/>
    <dgm:cxn modelId="{458A8765-13E4-457B-928F-7BE5B4357291}" type="presParOf" srcId="{61B71E60-CCD8-4368-B37C-19521F490EEB}" destId="{7A0EC152-438F-446C-92DF-26176D0BCD0C}" srcOrd="0" destOrd="0" presId="urn:microsoft.com/office/officeart/2008/layout/PictureAccentList"/>
    <dgm:cxn modelId="{1875DA17-E00B-4352-AEB8-FAC8DCDB2AB2}" type="presParOf" srcId="{7A0EC152-438F-446C-92DF-26176D0BCD0C}" destId="{FEEEB7E4-12EA-42B3-BE4F-DC6EB6BB213F}" srcOrd="0" destOrd="0" presId="urn:microsoft.com/office/officeart/2008/layout/PictureAccentList"/>
    <dgm:cxn modelId="{C4730CE7-60FC-419A-AF74-062E76CBB46C}" type="presParOf" srcId="{61B71E60-CCD8-4368-B37C-19521F490EEB}" destId="{2E7AC5FC-7609-43DD-A56E-4EB611CAFAFF}" srcOrd="1" destOrd="0" presId="urn:microsoft.com/office/officeart/2008/layout/PictureAccentList"/>
    <dgm:cxn modelId="{120AD223-48BE-4109-AF8D-66851AF6B485}" type="presParOf" srcId="{2E7AC5FC-7609-43DD-A56E-4EB611CAFAFF}" destId="{8543091F-F552-403F-B252-497386E29586}" srcOrd="0" destOrd="0" presId="urn:microsoft.com/office/officeart/2008/layout/PictureAccentList"/>
    <dgm:cxn modelId="{55A48640-1C84-4925-8E76-707CE626811C}" type="presParOf" srcId="{8543091F-F552-403F-B252-497386E29586}" destId="{901444CD-BD40-47FA-9A60-38453E1EE0E3}" srcOrd="0" destOrd="0" presId="urn:microsoft.com/office/officeart/2008/layout/PictureAccentList"/>
    <dgm:cxn modelId="{075BA7BD-BAB2-4EC0-9F3B-9DF0B4B22932}"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A9904D32-82FD-4ED7-8DDF-0554E76926FB}">
      <dgm:prSet custT="1"/>
      <dgm:spPr>
        <a:solidFill>
          <a:schemeClr val="tx2">
            <a:lumMod val="60000"/>
            <a:lumOff val="40000"/>
          </a:schemeClr>
        </a:solidFill>
      </dgm:spPr>
      <dgm:t>
        <a:bodyPr/>
        <a:lstStyle/>
        <a:p>
          <a:pPr algn="just"/>
          <a:r>
            <a:rPr lang="en-US" sz="2600" b="1" dirty="0" smtClean="0">
              <a:latin typeface="Helvetica Light"/>
            </a:rPr>
            <a:t>APPLICATION: </a:t>
          </a:r>
          <a:r>
            <a:rPr lang="en-US" sz="2600" dirty="0" smtClean="0">
              <a:latin typeface="Helvetica Light"/>
            </a:rPr>
            <a:t>Your softball team plays three innings and the game is cancelled due to lightening. Playing rules state a softball game must be a minimum five innings in length to be official.  </a:t>
          </a:r>
          <a:endParaRPr lang="en-US" sz="26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FA5C68BC-916E-4BD9-ADA7-E0F1EC2813E1}">
      <dgm:prSet phldrT="[Text]" custT="1"/>
      <dgm:spPr>
        <a:solidFill>
          <a:schemeClr val="tx2">
            <a:lumMod val="60000"/>
            <a:lumOff val="40000"/>
          </a:schemeClr>
        </a:solidFill>
      </dgm:spPr>
      <dgm:t>
        <a:bodyPr/>
        <a:lstStyle/>
        <a:p>
          <a:r>
            <a:rPr lang="en-US" sz="3000" b="1" dirty="0" smtClean="0">
              <a:latin typeface="Helvetica Light"/>
            </a:rPr>
            <a:t>Postponed/Canceled Contest Due to                         Inclement Weather </a:t>
          </a:r>
        </a:p>
        <a:p>
          <a:r>
            <a:rPr lang="en-US" sz="2400" b="1" dirty="0" smtClean="0">
              <a:latin typeface="Helvetica Light"/>
            </a:rPr>
            <a:t>January 14, 2015</a:t>
          </a:r>
          <a:endParaRPr lang="en-US" sz="2400" b="1" dirty="0">
            <a:latin typeface="Helvetica Light"/>
          </a:endParaRPr>
        </a:p>
      </dgm:t>
    </dgm:pt>
    <dgm:pt modelId="{A93EACD7-D49B-4EBD-B9B9-EB1D0616387B}" type="sibTrans" cxnId="{5BCBBDD3-A437-4CAF-8154-5872E271F4A9}">
      <dgm:prSet/>
      <dgm:spPr/>
      <dgm:t>
        <a:bodyPr/>
        <a:lstStyle/>
        <a:p>
          <a:endParaRPr lang="en-US"/>
        </a:p>
      </dgm:t>
    </dgm:pt>
    <dgm:pt modelId="{9527C9A1-B975-4C88-BEE8-180E3DE1F435}" type="parTrans" cxnId="{5BCBBDD3-A437-4CAF-8154-5872E271F4A9}">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X="106778" custScaleY="142312" custLinFactNeighborX="-56" custLinFactNeighborY="-7568">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181513" custScaleY="63000" custLinFactNeighborX="4655"/>
      <dgm:spPr>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t="-2563" r="38480" b="2563"/>
          </a:stretch>
        </a:blipFill>
        <a:ln>
          <a:noFill/>
        </a:ln>
      </dgm:spPr>
    </dgm:pt>
    <dgm:pt modelId="{50F645AF-B418-4859-AE8D-D91102B4079E}" type="pres">
      <dgm:prSet presAssocID="{A9904D32-82FD-4ED7-8DDF-0554E76926FB}" presName="childText" presStyleLbl="lnNode1" presStyleIdx="0" presStyleCnt="1" custScaleX="104009" custScaleY="269361">
        <dgm:presLayoutVars>
          <dgm:chMax val="0"/>
          <dgm:chPref val="0"/>
          <dgm:bulletEnabled val="1"/>
        </dgm:presLayoutVars>
      </dgm:prSet>
      <dgm:spPr/>
      <dgm:t>
        <a:bodyPr/>
        <a:lstStyle/>
        <a:p>
          <a:endParaRPr lang="en-US"/>
        </a:p>
      </dgm:t>
    </dgm:pt>
  </dgm:ptLst>
  <dgm:cxnLst>
    <dgm:cxn modelId="{5BCBBDD3-A437-4CAF-8154-5872E271F4A9}" srcId="{2247CAA6-1DE7-448F-A95B-37E5F608CAD1}" destId="{FA5C68BC-916E-4BD9-ADA7-E0F1EC2813E1}" srcOrd="0" destOrd="0" parTransId="{9527C9A1-B975-4C88-BEE8-180E3DE1F435}" sibTransId="{A93EACD7-D49B-4EBD-B9B9-EB1D0616387B}"/>
    <dgm:cxn modelId="{DBA20F4F-CEDE-41C5-83DC-4D229B6ED1ED}" type="presOf" srcId="{FA5C68BC-916E-4BD9-ADA7-E0F1EC2813E1}" destId="{FEEEB7E4-12EA-42B3-BE4F-DC6EB6BB213F}" srcOrd="0" destOrd="0" presId="urn:microsoft.com/office/officeart/2008/layout/PictureAccentList"/>
    <dgm:cxn modelId="{2144843F-D8D0-440F-8A6A-A7B24F8B74E7}" type="presOf" srcId="{A9904D32-82FD-4ED7-8DDF-0554E76926FB}" destId="{50F645AF-B418-4859-AE8D-D91102B4079E}" srcOrd="0" destOrd="0" presId="urn:microsoft.com/office/officeart/2008/layout/PictureAccentList"/>
    <dgm:cxn modelId="{66ECD307-AFB3-4EA8-A452-9A72AB624996}" srcId="{FA5C68BC-916E-4BD9-ADA7-E0F1EC2813E1}" destId="{A9904D32-82FD-4ED7-8DDF-0554E76926FB}" srcOrd="0" destOrd="0" parTransId="{EEE1513A-1522-4246-BF5D-A6B78E68C0B1}" sibTransId="{49F575EE-9226-4A2C-851F-32426BBBCC5D}"/>
    <dgm:cxn modelId="{D4730943-DEC3-4A48-B5D8-11DE1498E646}" type="presOf" srcId="{2247CAA6-1DE7-448F-A95B-37E5F608CAD1}" destId="{25F3D31E-3C4D-4E46-A9D4-329B32BDA821}" srcOrd="0" destOrd="0" presId="urn:microsoft.com/office/officeart/2008/layout/PictureAccentList"/>
    <dgm:cxn modelId="{A7E6EBC9-4B61-4236-9A8D-314F8E39A33B}" type="presParOf" srcId="{25F3D31E-3C4D-4E46-A9D4-329B32BDA821}" destId="{61B71E60-CCD8-4368-B37C-19521F490EEB}" srcOrd="0" destOrd="0" presId="urn:microsoft.com/office/officeart/2008/layout/PictureAccentList"/>
    <dgm:cxn modelId="{F1C5A2D9-4A20-4B12-A972-9ADB387479DD}" type="presParOf" srcId="{61B71E60-CCD8-4368-B37C-19521F490EEB}" destId="{7A0EC152-438F-446C-92DF-26176D0BCD0C}" srcOrd="0" destOrd="0" presId="urn:microsoft.com/office/officeart/2008/layout/PictureAccentList"/>
    <dgm:cxn modelId="{AA61E993-3077-4E7D-85F0-9FFD43C3D093}" type="presParOf" srcId="{7A0EC152-438F-446C-92DF-26176D0BCD0C}" destId="{FEEEB7E4-12EA-42B3-BE4F-DC6EB6BB213F}" srcOrd="0" destOrd="0" presId="urn:microsoft.com/office/officeart/2008/layout/PictureAccentList"/>
    <dgm:cxn modelId="{4625F128-77A4-45DC-8865-3F5D18FE10F1}" type="presParOf" srcId="{61B71E60-CCD8-4368-B37C-19521F490EEB}" destId="{2E7AC5FC-7609-43DD-A56E-4EB611CAFAFF}" srcOrd="1" destOrd="0" presId="urn:microsoft.com/office/officeart/2008/layout/PictureAccentList"/>
    <dgm:cxn modelId="{7D31D2AE-FE3C-4220-AF85-9164F7A09CFC}" type="presParOf" srcId="{2E7AC5FC-7609-43DD-A56E-4EB611CAFAFF}" destId="{8543091F-F552-403F-B252-497386E29586}" srcOrd="0" destOrd="0" presId="urn:microsoft.com/office/officeart/2008/layout/PictureAccentList"/>
    <dgm:cxn modelId="{B6A13629-79E1-4F51-B60A-2946D6D29BDA}" type="presParOf" srcId="{8543091F-F552-403F-B252-497386E29586}" destId="{901444CD-BD40-47FA-9A60-38453E1EE0E3}" srcOrd="0" destOrd="0" presId="urn:microsoft.com/office/officeart/2008/layout/PictureAccentList"/>
    <dgm:cxn modelId="{AA23AEE2-E5EA-407F-AA7B-14F86F16D702}"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a:solidFill>
          <a:schemeClr val="tx2">
            <a:lumMod val="60000"/>
            <a:lumOff val="40000"/>
          </a:schemeClr>
        </a:solidFill>
      </dgm:spPr>
      <dgm:t>
        <a:bodyPr/>
        <a:lstStyle/>
        <a:p>
          <a:r>
            <a:rPr lang="en-US" sz="2400" b="1" dirty="0" smtClean="0">
              <a:latin typeface="Helvetica Light"/>
            </a:rPr>
            <a:t>Application of Contest/Date of Competition, Sports Sponsorship and Conference Championship Competition Legislation if Results are Reported from Remote Locations </a:t>
          </a:r>
        </a:p>
        <a:p>
          <a:r>
            <a:rPr lang="en-US" sz="2000" b="1" dirty="0" smtClean="0">
              <a:latin typeface="Helvetica Light"/>
            </a:rPr>
            <a:t>February 2, 2015</a:t>
          </a:r>
          <a:endParaRPr lang="en-US" sz="2000"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a:solidFill>
          <a:schemeClr val="tx2">
            <a:lumMod val="60000"/>
            <a:lumOff val="40000"/>
          </a:schemeClr>
        </a:solidFill>
      </dgm:spPr>
      <dgm:t>
        <a:bodyPr/>
        <a:lstStyle/>
        <a:p>
          <a:pPr algn="just"/>
          <a:r>
            <a:rPr lang="en-US" sz="2600" dirty="0" smtClean="0">
              <a:latin typeface="Helvetica Light"/>
            </a:rPr>
            <a:t>In order for an event to constitute an intercollegiate contest/date of competition and to satisfy conference championship competition and/or sports sponsorship, the event must be conducted on the same date(s) and at the same site. </a:t>
          </a:r>
          <a:endParaRPr lang="en-US" sz="26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X="116673" custScaleY="147997">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181513" custScaleY="63000" custLinFactNeighborX="4655"/>
      <dgm:spPr>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t="-2563" r="38480" b="2563"/>
          </a:stretch>
        </a:blipFill>
        <a:ln>
          <a:noFill/>
        </a:ln>
      </dgm:spPr>
    </dgm:pt>
    <dgm:pt modelId="{50F645AF-B418-4859-AE8D-D91102B4079E}" type="pres">
      <dgm:prSet presAssocID="{A9904D32-82FD-4ED7-8DDF-0554E76926FB}" presName="childText" presStyleLbl="lnNode1" presStyleIdx="0" presStyleCnt="1" custScaleX="105832" custScaleY="305703">
        <dgm:presLayoutVars>
          <dgm:chMax val="0"/>
          <dgm:chPref val="0"/>
          <dgm:bulletEnabled val="1"/>
        </dgm:presLayoutVars>
      </dgm:prSet>
      <dgm:spPr/>
      <dgm:t>
        <a:bodyPr/>
        <a:lstStyle/>
        <a:p>
          <a:endParaRPr lang="en-US"/>
        </a:p>
      </dgm:t>
    </dgm:pt>
  </dgm:ptLst>
  <dgm:cxnLst>
    <dgm:cxn modelId="{3F92AF36-FAF8-4923-926E-16C452A8D47A}" type="presOf" srcId="{FA5C68BC-916E-4BD9-ADA7-E0F1EC2813E1}" destId="{FEEEB7E4-12EA-42B3-BE4F-DC6EB6BB213F}" srcOrd="0" destOrd="0" presId="urn:microsoft.com/office/officeart/2008/layout/PictureAccentList"/>
    <dgm:cxn modelId="{81D5957C-7CDD-4B3D-9655-9F41E5DE9C99}" type="presOf" srcId="{2247CAA6-1DE7-448F-A95B-37E5F608CAD1}" destId="{25F3D31E-3C4D-4E46-A9D4-329B32BDA821}"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6FF7FE70-E352-4F9A-9BC9-5BFB1FF9092E}" type="presOf" srcId="{A9904D32-82FD-4ED7-8DDF-0554E76926FB}" destId="{50F645AF-B418-4859-AE8D-D91102B4079E}" srcOrd="0" destOrd="0" presId="urn:microsoft.com/office/officeart/2008/layout/PictureAccentList"/>
    <dgm:cxn modelId="{66ECD307-AFB3-4EA8-A452-9A72AB624996}" srcId="{FA5C68BC-916E-4BD9-ADA7-E0F1EC2813E1}" destId="{A9904D32-82FD-4ED7-8DDF-0554E76926FB}" srcOrd="0" destOrd="0" parTransId="{EEE1513A-1522-4246-BF5D-A6B78E68C0B1}" sibTransId="{49F575EE-9226-4A2C-851F-32426BBBCC5D}"/>
    <dgm:cxn modelId="{5F4640FA-7EA4-4584-9668-8B5C645D520B}" type="presParOf" srcId="{25F3D31E-3C4D-4E46-A9D4-329B32BDA821}" destId="{61B71E60-CCD8-4368-B37C-19521F490EEB}" srcOrd="0" destOrd="0" presId="urn:microsoft.com/office/officeart/2008/layout/PictureAccentList"/>
    <dgm:cxn modelId="{E8B306DA-8E40-4114-B370-D0F4759D3DAC}" type="presParOf" srcId="{61B71E60-CCD8-4368-B37C-19521F490EEB}" destId="{7A0EC152-438F-446C-92DF-26176D0BCD0C}" srcOrd="0" destOrd="0" presId="urn:microsoft.com/office/officeart/2008/layout/PictureAccentList"/>
    <dgm:cxn modelId="{58464F0E-85D1-4DEF-BE89-5B9B91D63A98}" type="presParOf" srcId="{7A0EC152-438F-446C-92DF-26176D0BCD0C}" destId="{FEEEB7E4-12EA-42B3-BE4F-DC6EB6BB213F}" srcOrd="0" destOrd="0" presId="urn:microsoft.com/office/officeart/2008/layout/PictureAccentList"/>
    <dgm:cxn modelId="{E906808A-B9C7-4499-8AE1-685E220E30CB}" type="presParOf" srcId="{61B71E60-CCD8-4368-B37C-19521F490EEB}" destId="{2E7AC5FC-7609-43DD-A56E-4EB611CAFAFF}" srcOrd="1" destOrd="0" presId="urn:microsoft.com/office/officeart/2008/layout/PictureAccentList"/>
    <dgm:cxn modelId="{AE75561B-3069-458B-AE41-AF27970A885B}" type="presParOf" srcId="{2E7AC5FC-7609-43DD-A56E-4EB611CAFAFF}" destId="{8543091F-F552-403F-B252-497386E29586}" srcOrd="0" destOrd="0" presId="urn:microsoft.com/office/officeart/2008/layout/PictureAccentList"/>
    <dgm:cxn modelId="{9FDD98DA-A3E5-4986-8514-5F51E05A7A11}" type="presParOf" srcId="{8543091F-F552-403F-B252-497386E29586}" destId="{901444CD-BD40-47FA-9A60-38453E1EE0E3}" srcOrd="0" destOrd="0" presId="urn:microsoft.com/office/officeart/2008/layout/PictureAccentList"/>
    <dgm:cxn modelId="{14964A8D-7F77-4ACD-BE4B-AEC786A53157}"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a:solidFill>
          <a:schemeClr val="tx2">
            <a:lumMod val="60000"/>
            <a:lumOff val="40000"/>
          </a:schemeClr>
        </a:solidFill>
      </dgm:spPr>
      <dgm:t>
        <a:bodyPr/>
        <a:lstStyle/>
        <a:p>
          <a:r>
            <a:rPr lang="en-US" sz="2400" b="1" dirty="0" smtClean="0">
              <a:latin typeface="Helvetica Light"/>
            </a:rPr>
            <a:t>Application of Contest/Date of Competition, Sports Sponsorship and Conference Championship Competition Legislation if Results are Reported from Remote Locations </a:t>
          </a:r>
        </a:p>
        <a:p>
          <a:r>
            <a:rPr lang="en-US" sz="2000" b="1" dirty="0" smtClean="0">
              <a:latin typeface="Helvetica Light"/>
            </a:rPr>
            <a:t>February 2, 2015</a:t>
          </a:r>
          <a:endParaRPr lang="en-US" sz="2000"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a:solidFill>
          <a:schemeClr val="tx2">
            <a:lumMod val="60000"/>
            <a:lumOff val="40000"/>
          </a:schemeClr>
        </a:solidFill>
      </dgm:spPr>
      <dgm:t>
        <a:bodyPr/>
        <a:lstStyle/>
        <a:p>
          <a:pPr algn="just"/>
          <a:r>
            <a:rPr lang="en-US" sz="2400" b="1" dirty="0" smtClean="0">
              <a:latin typeface="Helvetica Light"/>
            </a:rPr>
            <a:t>APPLICATION:</a:t>
          </a:r>
          <a:r>
            <a:rPr lang="en-US" sz="2400" dirty="0" smtClean="0">
              <a:latin typeface="Helvetica Light"/>
            </a:rPr>
            <a:t> Each member institution of a conference conducts a swim meet at their home pool and reports the times to the conference office. Based on the times, the conference awards place finishes and crowns a champion for the meet. </a:t>
          </a:r>
          <a:endParaRPr lang="en-US" sz="24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X="118381" custScaleY="149686" custLinFactNeighborX="0" custLinFactNeighborY="-68">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181513" custScaleY="63000" custLinFactNeighborX="4655"/>
      <dgm:spPr>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t="-2563" r="38480" b="2563"/>
          </a:stretch>
        </a:blipFill>
        <a:ln>
          <a:noFill/>
        </a:ln>
      </dgm:spPr>
      <dgm:t>
        <a:bodyPr/>
        <a:lstStyle/>
        <a:p>
          <a:endParaRPr lang="en-US"/>
        </a:p>
      </dgm:t>
    </dgm:pt>
    <dgm:pt modelId="{50F645AF-B418-4859-AE8D-D91102B4079E}" type="pres">
      <dgm:prSet presAssocID="{A9904D32-82FD-4ED7-8DDF-0554E76926FB}" presName="childText" presStyleLbl="lnNode1" presStyleIdx="0" presStyleCnt="1" custScaleX="104009" custScaleY="305703" custLinFactNeighborX="-229" custLinFactNeighborY="152">
        <dgm:presLayoutVars>
          <dgm:chMax val="0"/>
          <dgm:chPref val="0"/>
          <dgm:bulletEnabled val="1"/>
        </dgm:presLayoutVars>
      </dgm:prSet>
      <dgm:spPr/>
      <dgm:t>
        <a:bodyPr/>
        <a:lstStyle/>
        <a:p>
          <a:endParaRPr lang="en-US"/>
        </a:p>
      </dgm:t>
    </dgm:pt>
  </dgm:ptLst>
  <dgm:cxnLst>
    <dgm:cxn modelId="{5BCBBDD3-A437-4CAF-8154-5872E271F4A9}" srcId="{2247CAA6-1DE7-448F-A95B-37E5F608CAD1}" destId="{FA5C68BC-916E-4BD9-ADA7-E0F1EC2813E1}" srcOrd="0" destOrd="0" parTransId="{9527C9A1-B975-4C88-BEE8-180E3DE1F435}" sibTransId="{A93EACD7-D49B-4EBD-B9B9-EB1D0616387B}"/>
    <dgm:cxn modelId="{F16852F1-48EC-485C-8E7A-6DCD949AF7EB}" type="presOf" srcId="{FA5C68BC-916E-4BD9-ADA7-E0F1EC2813E1}" destId="{FEEEB7E4-12EA-42B3-BE4F-DC6EB6BB213F}" srcOrd="0" destOrd="0" presId="urn:microsoft.com/office/officeart/2008/layout/PictureAccentList"/>
    <dgm:cxn modelId="{66ECD307-AFB3-4EA8-A452-9A72AB624996}" srcId="{FA5C68BC-916E-4BD9-ADA7-E0F1EC2813E1}" destId="{A9904D32-82FD-4ED7-8DDF-0554E76926FB}" srcOrd="0" destOrd="0" parTransId="{EEE1513A-1522-4246-BF5D-A6B78E68C0B1}" sibTransId="{49F575EE-9226-4A2C-851F-32426BBBCC5D}"/>
    <dgm:cxn modelId="{52E9C67F-FB44-48B5-8139-6A5083D22711}" type="presOf" srcId="{A9904D32-82FD-4ED7-8DDF-0554E76926FB}" destId="{50F645AF-B418-4859-AE8D-D91102B4079E}" srcOrd="0" destOrd="0" presId="urn:microsoft.com/office/officeart/2008/layout/PictureAccentList"/>
    <dgm:cxn modelId="{4AB1FA99-151D-4077-8A8E-B2EBB607C778}" type="presOf" srcId="{2247CAA6-1DE7-448F-A95B-37E5F608CAD1}" destId="{25F3D31E-3C4D-4E46-A9D4-329B32BDA821}" srcOrd="0" destOrd="0" presId="urn:microsoft.com/office/officeart/2008/layout/PictureAccentList"/>
    <dgm:cxn modelId="{EB709449-7595-4688-BA41-20852EF3E0C1}" type="presParOf" srcId="{25F3D31E-3C4D-4E46-A9D4-329B32BDA821}" destId="{61B71E60-CCD8-4368-B37C-19521F490EEB}" srcOrd="0" destOrd="0" presId="urn:microsoft.com/office/officeart/2008/layout/PictureAccentList"/>
    <dgm:cxn modelId="{5BFF24BB-41A8-41EB-B731-7E7FE1F2B89D}" type="presParOf" srcId="{61B71E60-CCD8-4368-B37C-19521F490EEB}" destId="{7A0EC152-438F-446C-92DF-26176D0BCD0C}" srcOrd="0" destOrd="0" presId="urn:microsoft.com/office/officeart/2008/layout/PictureAccentList"/>
    <dgm:cxn modelId="{CA0B4FD5-49B3-46E4-8844-01D8B8EB89E0}" type="presParOf" srcId="{7A0EC152-438F-446C-92DF-26176D0BCD0C}" destId="{FEEEB7E4-12EA-42B3-BE4F-DC6EB6BB213F}" srcOrd="0" destOrd="0" presId="urn:microsoft.com/office/officeart/2008/layout/PictureAccentList"/>
    <dgm:cxn modelId="{7FE7C734-454E-4DCA-8EEB-7113E3E4E8EF}" type="presParOf" srcId="{61B71E60-CCD8-4368-B37C-19521F490EEB}" destId="{2E7AC5FC-7609-43DD-A56E-4EB611CAFAFF}" srcOrd="1" destOrd="0" presId="urn:microsoft.com/office/officeart/2008/layout/PictureAccentList"/>
    <dgm:cxn modelId="{4E429B9A-9C76-4C8A-8A5B-DA088AE8B351}" type="presParOf" srcId="{2E7AC5FC-7609-43DD-A56E-4EB611CAFAFF}" destId="{8543091F-F552-403F-B252-497386E29586}" srcOrd="0" destOrd="0" presId="urn:microsoft.com/office/officeart/2008/layout/PictureAccentList"/>
    <dgm:cxn modelId="{A3A14231-B100-4CE3-920E-36E0B3DA3ABA}" type="presParOf" srcId="{8543091F-F552-403F-B252-497386E29586}" destId="{901444CD-BD40-47FA-9A60-38453E1EE0E3}" srcOrd="0" destOrd="0" presId="urn:microsoft.com/office/officeart/2008/layout/PictureAccentList"/>
    <dgm:cxn modelId="{3CA080E9-A270-4F0B-9FF9-938925A6EBF8}"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1824302-FF8C-4529-B60F-F52CB1B7CE9B}" type="doc">
      <dgm:prSet loTypeId="urn:microsoft.com/office/officeart/2005/8/layout/vList3"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a:lstStyle/>
        <a:p>
          <a:pPr>
            <a:spcAft>
              <a:spcPts val="0"/>
            </a:spcAft>
          </a:pPr>
          <a:r>
            <a:rPr lang="en-US" sz="2400" dirty="0" smtClean="0">
              <a:latin typeface="Helvetica Light"/>
            </a:rPr>
            <a:t>Must take place during a vacation period (summer, vacation period published by the institution</a:t>
          </a:r>
          <a:r>
            <a:rPr lang="en-US" sz="2400" dirty="0" smtClean="0"/>
            <a:t>).</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FC367E77-206D-4B35-83A6-10A9A4919C07}">
      <dgm:prSet custT="1"/>
      <dgm:spPr/>
      <dgm:t>
        <a:bodyPr/>
        <a:lstStyle/>
        <a:p>
          <a:r>
            <a:rPr lang="en-US" sz="2400" dirty="0" smtClean="0">
              <a:latin typeface="Helvetica Light"/>
            </a:rPr>
            <a:t>Once every three years.</a:t>
          </a:r>
        </a:p>
      </dgm:t>
    </dgm:pt>
    <dgm:pt modelId="{0C52FCA4-C4AE-41F3-8FBF-05AF61C6B9E5}" type="parTrans" cxnId="{014DBE5A-B12A-4870-A47D-C25FFC4C7DD5}">
      <dgm:prSet/>
      <dgm:spPr/>
      <dgm:t>
        <a:bodyPr/>
        <a:lstStyle/>
        <a:p>
          <a:endParaRPr lang="en-US"/>
        </a:p>
      </dgm:t>
    </dgm:pt>
    <dgm:pt modelId="{E47CE7D0-223F-4D59-8C3E-659B7EE65AC1}" type="sibTrans" cxnId="{014DBE5A-B12A-4870-A47D-C25FFC4C7DD5}">
      <dgm:prSet/>
      <dgm:spPr/>
      <dgm:t>
        <a:bodyPr/>
        <a:lstStyle/>
        <a:p>
          <a:endParaRPr lang="en-US"/>
        </a:p>
      </dgm:t>
    </dgm:pt>
    <dgm:pt modelId="{86CB84B5-869C-4B93-9A95-E8724A4F7BB5}">
      <dgm:prSet custT="1"/>
      <dgm:spPr/>
      <dgm:t>
        <a:bodyPr/>
        <a:lstStyle/>
        <a:p>
          <a:r>
            <a:rPr lang="en-US" sz="2400" dirty="0" smtClean="0">
              <a:latin typeface="Helvetica Light"/>
            </a:rPr>
            <a:t>Practice – 10 days.</a:t>
          </a:r>
        </a:p>
      </dgm:t>
    </dgm:pt>
    <dgm:pt modelId="{1449832F-139A-485A-9D3E-6A68F16254B9}" type="parTrans" cxnId="{C5D15ECC-5211-4D0F-A45F-BF9E7FBF7DE0}">
      <dgm:prSet/>
      <dgm:spPr/>
      <dgm:t>
        <a:bodyPr/>
        <a:lstStyle/>
        <a:p>
          <a:endParaRPr lang="en-US"/>
        </a:p>
      </dgm:t>
    </dgm:pt>
    <dgm:pt modelId="{6423776D-54BF-43EF-867E-3B22803A8598}" type="sibTrans" cxnId="{C5D15ECC-5211-4D0F-A45F-BF9E7FBF7DE0}">
      <dgm:prSet/>
      <dgm:spPr/>
      <dgm:t>
        <a:bodyPr/>
        <a:lstStyle/>
        <a:p>
          <a:endParaRPr lang="en-US"/>
        </a:p>
      </dgm:t>
    </dgm:pt>
    <dgm:pt modelId="{D726375E-B3FC-423E-82EF-286AB0C34B8F}">
      <dgm:prSet custT="1"/>
      <dgm:spPr/>
      <dgm:t>
        <a:bodyPr/>
        <a:lstStyle/>
        <a:p>
          <a:r>
            <a:rPr lang="en-US" sz="2400" dirty="0" smtClean="0">
              <a:latin typeface="Helvetica Light"/>
            </a:rPr>
            <a:t>Contests –10 contests or dates of competition, except football-only three. </a:t>
          </a:r>
          <a:endParaRPr lang="en-US" sz="2400" dirty="0">
            <a:latin typeface="Helvetica Light"/>
          </a:endParaRPr>
        </a:p>
      </dgm:t>
    </dgm:pt>
    <dgm:pt modelId="{3F29061F-2112-4B70-8554-9020AADFA967}" type="parTrans" cxnId="{AE8A58CD-2C4A-4FDB-9C50-52E99B7593D7}">
      <dgm:prSet/>
      <dgm:spPr/>
      <dgm:t>
        <a:bodyPr/>
        <a:lstStyle/>
        <a:p>
          <a:endParaRPr lang="en-US"/>
        </a:p>
      </dgm:t>
    </dgm:pt>
    <dgm:pt modelId="{F880DF4D-2352-498B-8031-096DBAF7319C}" type="sibTrans" cxnId="{AE8A58CD-2C4A-4FDB-9C50-52E99B7593D7}">
      <dgm:prSet/>
      <dgm:spPr/>
      <dgm:t>
        <a:bodyPr/>
        <a:lstStyle/>
        <a:p>
          <a:endParaRPr lang="en-US"/>
        </a:p>
      </dgm:t>
    </dgm:pt>
    <dgm:pt modelId="{8F84C936-E83B-4299-8608-CC933ABA9C13}" type="pres">
      <dgm:prSet presAssocID="{01824302-FF8C-4529-B60F-F52CB1B7CE9B}" presName="linearFlow" presStyleCnt="0">
        <dgm:presLayoutVars>
          <dgm:dir/>
          <dgm:resizeHandles val="exact"/>
        </dgm:presLayoutVars>
      </dgm:prSet>
      <dgm:spPr/>
      <dgm:t>
        <a:bodyPr/>
        <a:lstStyle/>
        <a:p>
          <a:endParaRPr lang="en-US"/>
        </a:p>
      </dgm:t>
    </dgm:pt>
    <dgm:pt modelId="{ED2AFB6C-DBD4-47A3-833C-51E0F576F020}" type="pres">
      <dgm:prSet presAssocID="{52ADFD5C-474C-454C-89A8-D5C8478A7EA8}" presName="composite" presStyleCnt="0"/>
      <dgm:spPr/>
    </dgm:pt>
    <dgm:pt modelId="{E1DBC51F-0F80-40AD-8E73-CC97A7026E9C}" type="pres">
      <dgm:prSet presAssocID="{52ADFD5C-474C-454C-89A8-D5C8478A7EA8}" presName="imgShp" presStyleLbl="fgImgPlace1" presStyleIdx="0" presStyleCnt="4" custLinFactX="-67410" custLinFactNeighborX="-100000" custLinFactNeighborY="-2423"/>
      <dgm:spPr>
        <a:blipFill rotWithShape="1">
          <a:blip xmlns:r="http://schemas.openxmlformats.org/officeDocument/2006/relationships" r:embed="rId1"/>
          <a:stretch>
            <a:fillRect/>
          </a:stretch>
        </a:blipFill>
      </dgm:spPr>
      <dgm:t>
        <a:bodyPr/>
        <a:lstStyle/>
        <a:p>
          <a:endParaRPr lang="en-US"/>
        </a:p>
      </dgm:t>
    </dgm:pt>
    <dgm:pt modelId="{9426FD82-D253-41A4-9C18-3EB3DB9DE2CA}" type="pres">
      <dgm:prSet presAssocID="{52ADFD5C-474C-454C-89A8-D5C8478A7EA8}" presName="txShp" presStyleLbl="node1" presStyleIdx="0" presStyleCnt="4" custScaleX="139880" custScaleY="156779" custLinFactNeighborX="5248" custLinFactNeighborY="-231">
        <dgm:presLayoutVars>
          <dgm:bulletEnabled val="1"/>
        </dgm:presLayoutVars>
      </dgm:prSet>
      <dgm:spPr/>
      <dgm:t>
        <a:bodyPr/>
        <a:lstStyle/>
        <a:p>
          <a:endParaRPr lang="en-US"/>
        </a:p>
      </dgm:t>
    </dgm:pt>
    <dgm:pt modelId="{3835EE02-4CDD-4CC2-9AC1-BF5BD18590D9}" type="pres">
      <dgm:prSet presAssocID="{82286148-B835-40C1-98F3-3DA2CDE8F341}" presName="spacing" presStyleCnt="0"/>
      <dgm:spPr/>
    </dgm:pt>
    <dgm:pt modelId="{7B72EDBA-E8B6-4139-BACE-60EE8CB9CAAD}" type="pres">
      <dgm:prSet presAssocID="{FC367E77-206D-4B35-83A6-10A9A4919C07}" presName="composite" presStyleCnt="0"/>
      <dgm:spPr/>
    </dgm:pt>
    <dgm:pt modelId="{BCAE7D91-95C7-4A14-8F04-16FE50BC457E}" type="pres">
      <dgm:prSet presAssocID="{FC367E77-206D-4B35-83A6-10A9A4919C07}" presName="imgShp" presStyleLbl="fgImgPlace1" presStyleIdx="1" presStyleCnt="4" custLinFactX="-63430" custLinFactNeighborX="-100000" custLinFactNeighborY="2762"/>
      <dgm:spPr>
        <a:blipFill rotWithShape="1">
          <a:blip xmlns:r="http://schemas.openxmlformats.org/officeDocument/2006/relationships" r:embed="rId2"/>
          <a:stretch>
            <a:fillRect/>
          </a:stretch>
        </a:blipFill>
      </dgm:spPr>
      <dgm:t>
        <a:bodyPr/>
        <a:lstStyle/>
        <a:p>
          <a:endParaRPr lang="en-US"/>
        </a:p>
      </dgm:t>
    </dgm:pt>
    <dgm:pt modelId="{0B5D4E47-EFAD-44F8-B8A8-6D864968DCF9}" type="pres">
      <dgm:prSet presAssocID="{FC367E77-206D-4B35-83A6-10A9A4919C07}" presName="txShp" presStyleLbl="node1" presStyleIdx="1" presStyleCnt="4" custScaleX="139880" custScaleY="112264" custLinFactNeighborX="5248">
        <dgm:presLayoutVars>
          <dgm:bulletEnabled val="1"/>
        </dgm:presLayoutVars>
      </dgm:prSet>
      <dgm:spPr/>
      <dgm:t>
        <a:bodyPr/>
        <a:lstStyle/>
        <a:p>
          <a:endParaRPr lang="en-US"/>
        </a:p>
      </dgm:t>
    </dgm:pt>
    <dgm:pt modelId="{83D4E63B-B4C2-489F-B800-6DBAC32330B2}" type="pres">
      <dgm:prSet presAssocID="{E47CE7D0-223F-4D59-8C3E-659B7EE65AC1}" presName="spacing" presStyleCnt="0"/>
      <dgm:spPr/>
    </dgm:pt>
    <dgm:pt modelId="{FF72E2D7-37D0-42EE-907A-D2E83A4360D9}" type="pres">
      <dgm:prSet presAssocID="{86CB84B5-869C-4B93-9A95-E8724A4F7BB5}" presName="composite" presStyleCnt="0"/>
      <dgm:spPr/>
    </dgm:pt>
    <dgm:pt modelId="{2FF07120-11F3-4E6E-AFF3-2CDAB78A9867}" type="pres">
      <dgm:prSet presAssocID="{86CB84B5-869C-4B93-9A95-E8724A4F7BB5}" presName="imgShp" presStyleLbl="fgImgPlace1" presStyleIdx="2" presStyleCnt="4" custLinFactX="-66000" custLinFactNeighborX="-100000" custLinFactNeighborY="4565"/>
      <dgm:spPr>
        <a:blipFill rotWithShape="1">
          <a:blip xmlns:r="http://schemas.openxmlformats.org/officeDocument/2006/relationships" r:embed="rId2"/>
          <a:stretch>
            <a:fillRect/>
          </a:stretch>
        </a:blipFill>
      </dgm:spPr>
      <dgm:t>
        <a:bodyPr/>
        <a:lstStyle/>
        <a:p>
          <a:endParaRPr lang="en-US"/>
        </a:p>
      </dgm:t>
    </dgm:pt>
    <dgm:pt modelId="{935975C8-5226-460B-AE46-8EACB88C2C89}" type="pres">
      <dgm:prSet presAssocID="{86CB84B5-869C-4B93-9A95-E8724A4F7BB5}" presName="txShp" presStyleLbl="node1" presStyleIdx="2" presStyleCnt="4" custScaleX="139880" custScaleY="115396" custLinFactNeighborX="5248" custLinFactNeighborY="-2569">
        <dgm:presLayoutVars>
          <dgm:bulletEnabled val="1"/>
        </dgm:presLayoutVars>
      </dgm:prSet>
      <dgm:spPr/>
      <dgm:t>
        <a:bodyPr/>
        <a:lstStyle/>
        <a:p>
          <a:endParaRPr lang="en-US"/>
        </a:p>
      </dgm:t>
    </dgm:pt>
    <dgm:pt modelId="{ADEB0C2D-BEF3-4ECB-B770-DD92CF70F3BA}" type="pres">
      <dgm:prSet presAssocID="{6423776D-54BF-43EF-867E-3B22803A8598}" presName="spacing" presStyleCnt="0"/>
      <dgm:spPr/>
    </dgm:pt>
    <dgm:pt modelId="{11473A0B-E1C1-4404-9229-7523AD630C76}" type="pres">
      <dgm:prSet presAssocID="{D726375E-B3FC-423E-82EF-286AB0C34B8F}" presName="composite" presStyleCnt="0"/>
      <dgm:spPr/>
    </dgm:pt>
    <dgm:pt modelId="{17140AFF-C875-4E63-ADF5-7FCEDA889588}" type="pres">
      <dgm:prSet presAssocID="{D726375E-B3FC-423E-82EF-286AB0C34B8F}" presName="imgShp" presStyleLbl="fgImgPlace1" presStyleIdx="3" presStyleCnt="4" custLinFactX="-68570" custLinFactNeighborX="-100000" custLinFactNeighborY="4"/>
      <dgm:spPr>
        <a:blipFill rotWithShape="1">
          <a:blip xmlns:r="http://schemas.openxmlformats.org/officeDocument/2006/relationships" r:embed="rId2"/>
          <a:stretch>
            <a:fillRect/>
          </a:stretch>
        </a:blipFill>
      </dgm:spPr>
      <dgm:t>
        <a:bodyPr/>
        <a:lstStyle/>
        <a:p>
          <a:endParaRPr lang="en-US"/>
        </a:p>
      </dgm:t>
    </dgm:pt>
    <dgm:pt modelId="{E152D162-5012-426F-AF3E-2EAA67E232B6}" type="pres">
      <dgm:prSet presAssocID="{D726375E-B3FC-423E-82EF-286AB0C34B8F}" presName="txShp" presStyleLbl="node1" presStyleIdx="3" presStyleCnt="4" custScaleX="139880" custScaleY="119256" custLinFactNeighborX="5248" custLinFactNeighborY="231">
        <dgm:presLayoutVars>
          <dgm:bulletEnabled val="1"/>
        </dgm:presLayoutVars>
      </dgm:prSet>
      <dgm:spPr/>
      <dgm:t>
        <a:bodyPr/>
        <a:lstStyle/>
        <a:p>
          <a:endParaRPr lang="en-US"/>
        </a:p>
      </dgm:t>
    </dgm:pt>
  </dgm:ptLst>
  <dgm:cxnLst>
    <dgm:cxn modelId="{609BD3F8-7467-4766-8FD8-B3F8227D668A}" type="presOf" srcId="{D726375E-B3FC-423E-82EF-286AB0C34B8F}" destId="{E152D162-5012-426F-AF3E-2EAA67E232B6}" srcOrd="0" destOrd="0" presId="urn:microsoft.com/office/officeart/2005/8/layout/vList3"/>
    <dgm:cxn modelId="{724ABBD6-3D30-48D3-8745-D35FED6BBE3B}" srcId="{01824302-FF8C-4529-B60F-F52CB1B7CE9B}" destId="{52ADFD5C-474C-454C-89A8-D5C8478A7EA8}" srcOrd="0" destOrd="0" parTransId="{F8F22060-B40D-41B9-9AC6-54D0D2796F89}" sibTransId="{82286148-B835-40C1-98F3-3DA2CDE8F341}"/>
    <dgm:cxn modelId="{014DBE5A-B12A-4870-A47D-C25FFC4C7DD5}" srcId="{01824302-FF8C-4529-B60F-F52CB1B7CE9B}" destId="{FC367E77-206D-4B35-83A6-10A9A4919C07}" srcOrd="1" destOrd="0" parTransId="{0C52FCA4-C4AE-41F3-8FBF-05AF61C6B9E5}" sibTransId="{E47CE7D0-223F-4D59-8C3E-659B7EE65AC1}"/>
    <dgm:cxn modelId="{55AB4074-49D4-45B2-BA16-2AFF09E769FF}" type="presOf" srcId="{52ADFD5C-474C-454C-89A8-D5C8478A7EA8}" destId="{9426FD82-D253-41A4-9C18-3EB3DB9DE2CA}" srcOrd="0" destOrd="0" presId="urn:microsoft.com/office/officeart/2005/8/layout/vList3"/>
    <dgm:cxn modelId="{AE8A58CD-2C4A-4FDB-9C50-52E99B7593D7}" srcId="{01824302-FF8C-4529-B60F-F52CB1B7CE9B}" destId="{D726375E-B3FC-423E-82EF-286AB0C34B8F}" srcOrd="3" destOrd="0" parTransId="{3F29061F-2112-4B70-8554-9020AADFA967}" sibTransId="{F880DF4D-2352-498B-8031-096DBAF7319C}"/>
    <dgm:cxn modelId="{C5D15ECC-5211-4D0F-A45F-BF9E7FBF7DE0}" srcId="{01824302-FF8C-4529-B60F-F52CB1B7CE9B}" destId="{86CB84B5-869C-4B93-9A95-E8724A4F7BB5}" srcOrd="2" destOrd="0" parTransId="{1449832F-139A-485A-9D3E-6A68F16254B9}" sibTransId="{6423776D-54BF-43EF-867E-3B22803A8598}"/>
    <dgm:cxn modelId="{D5D8325E-F72E-422D-BE42-E79A632AF16C}" type="presOf" srcId="{FC367E77-206D-4B35-83A6-10A9A4919C07}" destId="{0B5D4E47-EFAD-44F8-B8A8-6D864968DCF9}" srcOrd="0" destOrd="0" presId="urn:microsoft.com/office/officeart/2005/8/layout/vList3"/>
    <dgm:cxn modelId="{9389BA2D-198C-4C8B-9FBA-F2B94EA1D6C7}" type="presOf" srcId="{01824302-FF8C-4529-B60F-F52CB1B7CE9B}" destId="{8F84C936-E83B-4299-8608-CC933ABA9C13}" srcOrd="0" destOrd="0" presId="urn:microsoft.com/office/officeart/2005/8/layout/vList3"/>
    <dgm:cxn modelId="{FCEA5919-0FEA-497E-890D-DF3B19BA6CAC}" type="presOf" srcId="{86CB84B5-869C-4B93-9A95-E8724A4F7BB5}" destId="{935975C8-5226-460B-AE46-8EACB88C2C89}" srcOrd="0" destOrd="0" presId="urn:microsoft.com/office/officeart/2005/8/layout/vList3"/>
    <dgm:cxn modelId="{9C160DD7-2827-4001-B1D0-79DC3464E80A}" type="presParOf" srcId="{8F84C936-E83B-4299-8608-CC933ABA9C13}" destId="{ED2AFB6C-DBD4-47A3-833C-51E0F576F020}" srcOrd="0" destOrd="0" presId="urn:microsoft.com/office/officeart/2005/8/layout/vList3"/>
    <dgm:cxn modelId="{C5365DF4-2DB5-44CE-8635-001EF06D3FDA}" type="presParOf" srcId="{ED2AFB6C-DBD4-47A3-833C-51E0F576F020}" destId="{E1DBC51F-0F80-40AD-8E73-CC97A7026E9C}" srcOrd="0" destOrd="0" presId="urn:microsoft.com/office/officeart/2005/8/layout/vList3"/>
    <dgm:cxn modelId="{2507B080-FF27-4633-872E-0DCBAE48C415}" type="presParOf" srcId="{ED2AFB6C-DBD4-47A3-833C-51E0F576F020}" destId="{9426FD82-D253-41A4-9C18-3EB3DB9DE2CA}" srcOrd="1" destOrd="0" presId="urn:microsoft.com/office/officeart/2005/8/layout/vList3"/>
    <dgm:cxn modelId="{0AF673E4-9811-49E1-BDAC-9C4447D2736A}" type="presParOf" srcId="{8F84C936-E83B-4299-8608-CC933ABA9C13}" destId="{3835EE02-4CDD-4CC2-9AC1-BF5BD18590D9}" srcOrd="1" destOrd="0" presId="urn:microsoft.com/office/officeart/2005/8/layout/vList3"/>
    <dgm:cxn modelId="{9C1DA39C-9100-4CB5-B68B-03FAA12EA39D}" type="presParOf" srcId="{8F84C936-E83B-4299-8608-CC933ABA9C13}" destId="{7B72EDBA-E8B6-4139-BACE-60EE8CB9CAAD}" srcOrd="2" destOrd="0" presId="urn:microsoft.com/office/officeart/2005/8/layout/vList3"/>
    <dgm:cxn modelId="{D493408A-5CF7-4D95-8B30-BA44FBC1E266}" type="presParOf" srcId="{7B72EDBA-E8B6-4139-BACE-60EE8CB9CAAD}" destId="{BCAE7D91-95C7-4A14-8F04-16FE50BC457E}" srcOrd="0" destOrd="0" presId="urn:microsoft.com/office/officeart/2005/8/layout/vList3"/>
    <dgm:cxn modelId="{D4765411-F5EF-446F-BCE9-A37242C47EDE}" type="presParOf" srcId="{7B72EDBA-E8B6-4139-BACE-60EE8CB9CAAD}" destId="{0B5D4E47-EFAD-44F8-B8A8-6D864968DCF9}" srcOrd="1" destOrd="0" presId="urn:microsoft.com/office/officeart/2005/8/layout/vList3"/>
    <dgm:cxn modelId="{5CA46E56-B813-40CB-8468-86523A108C3F}" type="presParOf" srcId="{8F84C936-E83B-4299-8608-CC933ABA9C13}" destId="{83D4E63B-B4C2-489F-B800-6DBAC32330B2}" srcOrd="3" destOrd="0" presId="urn:microsoft.com/office/officeart/2005/8/layout/vList3"/>
    <dgm:cxn modelId="{9C043973-A318-43F0-88F7-37D253AB272E}" type="presParOf" srcId="{8F84C936-E83B-4299-8608-CC933ABA9C13}" destId="{FF72E2D7-37D0-42EE-907A-D2E83A4360D9}" srcOrd="4" destOrd="0" presId="urn:microsoft.com/office/officeart/2005/8/layout/vList3"/>
    <dgm:cxn modelId="{5116ADC4-B3A5-4F78-B00E-161B4229965C}" type="presParOf" srcId="{FF72E2D7-37D0-42EE-907A-D2E83A4360D9}" destId="{2FF07120-11F3-4E6E-AFF3-2CDAB78A9867}" srcOrd="0" destOrd="0" presId="urn:microsoft.com/office/officeart/2005/8/layout/vList3"/>
    <dgm:cxn modelId="{ECC95CF9-DA43-4243-BB80-7CE02A38392E}" type="presParOf" srcId="{FF72E2D7-37D0-42EE-907A-D2E83A4360D9}" destId="{935975C8-5226-460B-AE46-8EACB88C2C89}" srcOrd="1" destOrd="0" presId="urn:microsoft.com/office/officeart/2005/8/layout/vList3"/>
    <dgm:cxn modelId="{49C3F46E-73A4-4880-A325-177C0E28832B}" type="presParOf" srcId="{8F84C936-E83B-4299-8608-CC933ABA9C13}" destId="{ADEB0C2D-BEF3-4ECB-B770-DD92CF70F3BA}" srcOrd="5" destOrd="0" presId="urn:microsoft.com/office/officeart/2005/8/layout/vList3"/>
    <dgm:cxn modelId="{4CE3432F-462E-468A-8654-DD6D068D77C2}" type="presParOf" srcId="{8F84C936-E83B-4299-8608-CC933ABA9C13}" destId="{11473A0B-E1C1-4404-9229-7523AD630C76}" srcOrd="6" destOrd="0" presId="urn:microsoft.com/office/officeart/2005/8/layout/vList3"/>
    <dgm:cxn modelId="{C3395377-47D6-4133-9993-97619C0F131C}" type="presParOf" srcId="{11473A0B-E1C1-4404-9229-7523AD630C76}" destId="{17140AFF-C875-4E63-ADF5-7FCEDA889588}" srcOrd="0" destOrd="0" presId="urn:microsoft.com/office/officeart/2005/8/layout/vList3"/>
    <dgm:cxn modelId="{D63B759B-6A56-4364-AC71-E98E38EFB60D}" type="presParOf" srcId="{11473A0B-E1C1-4404-9229-7523AD630C76}" destId="{E152D162-5012-426F-AF3E-2EAA67E232B6}"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1824302-FF8C-4529-B60F-F52CB1B7CE9B}"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n-US"/>
        </a:p>
      </dgm:t>
    </dgm:pt>
    <dgm:pt modelId="{52ADFD5C-474C-454C-89A8-D5C8478A7EA8}">
      <dgm:prSet phldrT="[Text]" custT="1"/>
      <dgm:spPr/>
      <dgm:t>
        <a:bodyPr vert="wordArtVert"/>
        <a:lstStyle/>
        <a:p>
          <a:pPr>
            <a:spcAft>
              <a:spcPts val="0"/>
            </a:spcAft>
          </a:pPr>
          <a:r>
            <a:rPr lang="en-US" sz="2800" spc="-300" dirty="0" smtClean="0"/>
            <a:t>Expenses</a:t>
          </a:r>
        </a:p>
      </dgm:t>
    </dgm:pt>
    <dgm:pt modelId="{F8F22060-B40D-41B9-9AC6-54D0D2796F89}" type="parTrans" cxnId="{724ABBD6-3D30-48D3-8745-D35FED6BBE3B}">
      <dgm:prSet/>
      <dgm:spPr/>
      <dgm:t>
        <a:bodyPr/>
        <a:lstStyle/>
        <a:p>
          <a:endParaRPr lang="en-US"/>
        </a:p>
      </dgm:t>
    </dgm:pt>
    <dgm:pt modelId="{82286148-B835-40C1-98F3-3DA2CDE8F341}" type="sibTrans" cxnId="{724ABBD6-3D30-48D3-8745-D35FED6BBE3B}">
      <dgm:prSet/>
      <dgm:spPr/>
      <dgm:t>
        <a:bodyPr/>
        <a:lstStyle/>
        <a:p>
          <a:endParaRPr lang="en-US"/>
        </a:p>
      </dgm:t>
    </dgm:pt>
    <dgm:pt modelId="{97EDE039-D951-4B0E-9A79-CF20EC6467B7}">
      <dgm:prSet custT="1"/>
      <dgm:spPr/>
      <dgm:t>
        <a:bodyPr/>
        <a:lstStyle/>
        <a:p>
          <a:pPr algn="just"/>
          <a:r>
            <a:rPr lang="en-US" sz="2800" dirty="0" smtClean="0">
              <a:latin typeface="Helvetica Light"/>
            </a:rPr>
            <a:t>Per Diem – $20/day for incidental expenses, maximum of 21 days.</a:t>
          </a:r>
        </a:p>
      </dgm:t>
    </dgm:pt>
    <dgm:pt modelId="{E264B61D-338F-4C68-8A2D-E32C5CA64698}" type="parTrans" cxnId="{2473780C-3DAA-46F1-B708-B85813E95FA4}">
      <dgm:prSet/>
      <dgm:spPr/>
      <dgm:t>
        <a:bodyPr/>
        <a:lstStyle/>
        <a:p>
          <a:endParaRPr lang="en-US"/>
        </a:p>
      </dgm:t>
    </dgm:pt>
    <dgm:pt modelId="{AA29D25A-586E-43AD-9560-975F1B3D781D}" type="sibTrans" cxnId="{2473780C-3DAA-46F1-B708-B85813E95FA4}">
      <dgm:prSet/>
      <dgm:spPr/>
      <dgm:t>
        <a:bodyPr/>
        <a:lstStyle/>
        <a:p>
          <a:endParaRPr lang="en-US"/>
        </a:p>
      </dgm:t>
    </dgm:pt>
    <dgm:pt modelId="{E859ECBD-7FFF-45BF-9E7B-17D0D6C07D1C}">
      <dgm:prSet custT="1"/>
      <dgm:spPr/>
      <dgm:t>
        <a:bodyPr/>
        <a:lstStyle/>
        <a:p>
          <a:pPr algn="just"/>
          <a:r>
            <a:rPr lang="en-US" sz="2800" dirty="0" smtClean="0">
              <a:latin typeface="Helvetica Light"/>
            </a:rPr>
            <a:t>Post-Tour Stay – no transportation expenses after the tour is completed for a student-athlete who remains in the country.</a:t>
          </a:r>
        </a:p>
      </dgm:t>
    </dgm:pt>
    <dgm:pt modelId="{2B5D1D7C-2F7A-4D65-A0AB-0DC9782848D2}" type="parTrans" cxnId="{44ABF64B-8E3F-4538-9401-E07F1D5C430D}">
      <dgm:prSet/>
      <dgm:spPr/>
      <dgm:t>
        <a:bodyPr/>
        <a:lstStyle/>
        <a:p>
          <a:endParaRPr lang="en-US"/>
        </a:p>
      </dgm:t>
    </dgm:pt>
    <dgm:pt modelId="{0263FE61-0959-4C7B-8F84-0D6420109871}" type="sibTrans" cxnId="{44ABF64B-8E3F-4538-9401-E07F1D5C430D}">
      <dgm:prSet/>
      <dgm:spPr/>
      <dgm:t>
        <a:bodyPr/>
        <a:lstStyle/>
        <a:p>
          <a:endParaRPr lang="en-US"/>
        </a:p>
      </dgm:t>
    </dgm:pt>
    <dgm:pt modelId="{2ACCE1F1-6686-4D0E-AF94-ACF0A8C0B40D}">
      <dgm:prSet custT="1"/>
      <dgm:spPr/>
      <dgm:t>
        <a:bodyPr/>
        <a:lstStyle/>
        <a:p>
          <a:pPr algn="just"/>
          <a:r>
            <a:rPr lang="en-US" sz="2800" dirty="0" smtClean="0">
              <a:latin typeface="Helvetica Light"/>
            </a:rPr>
            <a:t>Passports – institution may purchase.</a:t>
          </a:r>
          <a:endParaRPr lang="en-US" sz="2800" dirty="0">
            <a:latin typeface="Helvetica Light"/>
          </a:endParaRPr>
        </a:p>
      </dgm:t>
    </dgm:pt>
    <dgm:pt modelId="{7C8F1850-66B9-4E17-88A6-FF35D25236E8}" type="parTrans" cxnId="{D04A49DA-FD65-4522-9094-9579690BC543}">
      <dgm:prSet/>
      <dgm:spPr/>
      <dgm:t>
        <a:bodyPr/>
        <a:lstStyle/>
        <a:p>
          <a:endParaRPr lang="en-US"/>
        </a:p>
      </dgm:t>
    </dgm:pt>
    <dgm:pt modelId="{A3E2EFE4-141E-4E27-88C5-618CDF564E77}" type="sibTrans" cxnId="{D04A49DA-FD65-4522-9094-9579690BC543}">
      <dgm:prSet/>
      <dgm:spPr/>
      <dgm:t>
        <a:bodyPr/>
        <a:lstStyle/>
        <a:p>
          <a:endParaRPr lang="en-US"/>
        </a:p>
      </dgm:t>
    </dgm:pt>
    <dgm:pt modelId="{0BEE1E1C-0D03-4D57-BA83-9B5BDDBC0344}" type="pres">
      <dgm:prSet presAssocID="{01824302-FF8C-4529-B60F-F52CB1B7CE9B}" presName="Name0" presStyleCnt="0">
        <dgm:presLayoutVars>
          <dgm:dir/>
          <dgm:animLvl val="lvl"/>
          <dgm:resizeHandles val="exact"/>
        </dgm:presLayoutVars>
      </dgm:prSet>
      <dgm:spPr/>
      <dgm:t>
        <a:bodyPr/>
        <a:lstStyle/>
        <a:p>
          <a:endParaRPr lang="en-US"/>
        </a:p>
      </dgm:t>
    </dgm:pt>
    <dgm:pt modelId="{1136A905-4E78-48FE-9A15-ACCA808AE8A2}" type="pres">
      <dgm:prSet presAssocID="{52ADFD5C-474C-454C-89A8-D5C8478A7EA8}" presName="linNode" presStyleCnt="0"/>
      <dgm:spPr/>
    </dgm:pt>
    <dgm:pt modelId="{9FB84D04-3459-4CFF-92E7-84CF8C94F0EC}" type="pres">
      <dgm:prSet presAssocID="{52ADFD5C-474C-454C-89A8-D5C8478A7EA8}" presName="parentText" presStyleLbl="node1" presStyleIdx="0" presStyleCnt="1" custScaleX="51402" custScaleY="100000">
        <dgm:presLayoutVars>
          <dgm:chMax val="1"/>
          <dgm:bulletEnabled val="1"/>
        </dgm:presLayoutVars>
      </dgm:prSet>
      <dgm:spPr/>
      <dgm:t>
        <a:bodyPr/>
        <a:lstStyle/>
        <a:p>
          <a:endParaRPr lang="en-US"/>
        </a:p>
      </dgm:t>
    </dgm:pt>
    <dgm:pt modelId="{89A8C51C-5BC3-415A-9D9B-378753FDBAF0}" type="pres">
      <dgm:prSet presAssocID="{52ADFD5C-474C-454C-89A8-D5C8478A7EA8}" presName="descendantText" presStyleLbl="alignAccFollowNode1" presStyleIdx="0" presStyleCnt="1" custScaleX="133313" custScaleY="98449">
        <dgm:presLayoutVars>
          <dgm:bulletEnabled val="1"/>
        </dgm:presLayoutVars>
      </dgm:prSet>
      <dgm:spPr/>
      <dgm:t>
        <a:bodyPr/>
        <a:lstStyle/>
        <a:p>
          <a:endParaRPr lang="en-US"/>
        </a:p>
      </dgm:t>
    </dgm:pt>
  </dgm:ptLst>
  <dgm:cxnLst>
    <dgm:cxn modelId="{D04A49DA-FD65-4522-9094-9579690BC543}" srcId="{52ADFD5C-474C-454C-89A8-D5C8478A7EA8}" destId="{2ACCE1F1-6686-4D0E-AF94-ACF0A8C0B40D}" srcOrd="2" destOrd="0" parTransId="{7C8F1850-66B9-4E17-88A6-FF35D25236E8}" sibTransId="{A3E2EFE4-141E-4E27-88C5-618CDF564E77}"/>
    <dgm:cxn modelId="{1274B0D2-1E0F-4700-B071-CD96F83A9BD5}" type="presOf" srcId="{97EDE039-D951-4B0E-9A79-CF20EC6467B7}" destId="{89A8C51C-5BC3-415A-9D9B-378753FDBAF0}" srcOrd="0" destOrd="0" presId="urn:microsoft.com/office/officeart/2005/8/layout/vList5"/>
    <dgm:cxn modelId="{9974F2A3-4A0E-481E-B5E0-18C68175F89D}" type="presOf" srcId="{2ACCE1F1-6686-4D0E-AF94-ACF0A8C0B40D}" destId="{89A8C51C-5BC3-415A-9D9B-378753FDBAF0}" srcOrd="0" destOrd="2" presId="urn:microsoft.com/office/officeart/2005/8/layout/vList5"/>
    <dgm:cxn modelId="{44ABF64B-8E3F-4538-9401-E07F1D5C430D}" srcId="{52ADFD5C-474C-454C-89A8-D5C8478A7EA8}" destId="{E859ECBD-7FFF-45BF-9E7B-17D0D6C07D1C}" srcOrd="1" destOrd="0" parTransId="{2B5D1D7C-2F7A-4D65-A0AB-0DC9782848D2}" sibTransId="{0263FE61-0959-4C7B-8F84-0D6420109871}"/>
    <dgm:cxn modelId="{724ABBD6-3D30-48D3-8745-D35FED6BBE3B}" srcId="{01824302-FF8C-4529-B60F-F52CB1B7CE9B}" destId="{52ADFD5C-474C-454C-89A8-D5C8478A7EA8}" srcOrd="0" destOrd="0" parTransId="{F8F22060-B40D-41B9-9AC6-54D0D2796F89}" sibTransId="{82286148-B835-40C1-98F3-3DA2CDE8F341}"/>
    <dgm:cxn modelId="{5D01BF2D-22B7-4B80-9410-6E394EE4A70E}" type="presOf" srcId="{52ADFD5C-474C-454C-89A8-D5C8478A7EA8}" destId="{9FB84D04-3459-4CFF-92E7-84CF8C94F0EC}" srcOrd="0" destOrd="0" presId="urn:microsoft.com/office/officeart/2005/8/layout/vList5"/>
    <dgm:cxn modelId="{E3332C16-9DDB-4B86-93B5-906C6325E056}" type="presOf" srcId="{E859ECBD-7FFF-45BF-9E7B-17D0D6C07D1C}" destId="{89A8C51C-5BC3-415A-9D9B-378753FDBAF0}" srcOrd="0" destOrd="1" presId="urn:microsoft.com/office/officeart/2005/8/layout/vList5"/>
    <dgm:cxn modelId="{2473780C-3DAA-46F1-B708-B85813E95FA4}" srcId="{52ADFD5C-474C-454C-89A8-D5C8478A7EA8}" destId="{97EDE039-D951-4B0E-9A79-CF20EC6467B7}" srcOrd="0" destOrd="0" parTransId="{E264B61D-338F-4C68-8A2D-E32C5CA64698}" sibTransId="{AA29D25A-586E-43AD-9560-975F1B3D781D}"/>
    <dgm:cxn modelId="{DED13EB5-F12D-4951-8466-41A97E5664D4}" type="presOf" srcId="{01824302-FF8C-4529-B60F-F52CB1B7CE9B}" destId="{0BEE1E1C-0D03-4D57-BA83-9B5BDDBC0344}" srcOrd="0" destOrd="0" presId="urn:microsoft.com/office/officeart/2005/8/layout/vList5"/>
    <dgm:cxn modelId="{D6DF57CB-A21F-4758-A2BD-398E8B836776}" type="presParOf" srcId="{0BEE1E1C-0D03-4D57-BA83-9B5BDDBC0344}" destId="{1136A905-4E78-48FE-9A15-ACCA808AE8A2}" srcOrd="0" destOrd="0" presId="urn:microsoft.com/office/officeart/2005/8/layout/vList5"/>
    <dgm:cxn modelId="{A5D85229-0B36-4FF3-9AE3-19ACEA2C36C6}" type="presParOf" srcId="{1136A905-4E78-48FE-9A15-ACCA808AE8A2}" destId="{9FB84D04-3459-4CFF-92E7-84CF8C94F0EC}" srcOrd="0" destOrd="0" presId="urn:microsoft.com/office/officeart/2005/8/layout/vList5"/>
    <dgm:cxn modelId="{CE0ABD4F-EC31-4C8C-BD61-0A4FFABC4FEF}" type="presParOf" srcId="{1136A905-4E78-48FE-9A15-ACCA808AE8A2}" destId="{89A8C51C-5BC3-415A-9D9B-378753FDBAF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27B7E9-B300-4E84-B651-2B441AB5A3E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CDEE0038-A2B9-453A-810D-49186A14989C}">
      <dgm:prSet phldrT="[Text]" phldr="1"/>
      <dgm:spPr/>
      <dgm:t>
        <a:bodyPr/>
        <a:lstStyle/>
        <a:p>
          <a:endParaRPr lang="en-US" dirty="0"/>
        </a:p>
      </dgm:t>
    </dgm:pt>
    <dgm:pt modelId="{77B49B4F-FD07-41C9-9608-CB9253E78DCD}" type="parTrans" cxnId="{6046D405-27F0-47E2-83AC-92EDE00E7ACF}">
      <dgm:prSet/>
      <dgm:spPr/>
      <dgm:t>
        <a:bodyPr/>
        <a:lstStyle/>
        <a:p>
          <a:endParaRPr lang="en-US"/>
        </a:p>
      </dgm:t>
    </dgm:pt>
    <dgm:pt modelId="{2DBBD6B0-24F5-4282-9B81-FDB3BFDD5B51}" type="sibTrans" cxnId="{6046D405-27F0-47E2-83AC-92EDE00E7ACF}">
      <dgm:prSet/>
      <dgm:spPr/>
      <dgm:t>
        <a:bodyPr/>
        <a:lstStyle/>
        <a:p>
          <a:endParaRPr lang="en-US"/>
        </a:p>
      </dgm:t>
    </dgm:pt>
    <dgm:pt modelId="{5CF0C580-5A5A-4FC1-86B8-89A8114B2C30}">
      <dgm:prSet phldrT="[Text]"/>
      <dgm:spPr/>
      <dgm:t>
        <a:bodyPr/>
        <a:lstStyle/>
        <a:p>
          <a:r>
            <a:rPr lang="en-US" dirty="0" smtClean="0">
              <a:latin typeface="Helvetica Light"/>
              <a:cs typeface="Times New Roman" pitchFamily="18" charset="0"/>
            </a:rPr>
            <a:t>Understand the Division III recently adopted legislation and interpretations.</a:t>
          </a:r>
          <a:endParaRPr lang="en-US" dirty="0">
            <a:latin typeface="Helvetica Light"/>
          </a:endParaRPr>
        </a:p>
      </dgm:t>
    </dgm:pt>
    <dgm:pt modelId="{6F69578D-A8F5-40DB-8246-08E20EDB372F}" type="parTrans" cxnId="{E54092A3-B193-4184-B53E-DAD14D494FAD}">
      <dgm:prSet/>
      <dgm:spPr/>
      <dgm:t>
        <a:bodyPr/>
        <a:lstStyle/>
        <a:p>
          <a:endParaRPr lang="en-US"/>
        </a:p>
      </dgm:t>
    </dgm:pt>
    <dgm:pt modelId="{7B0159EC-3764-4A34-963E-07F093AD5015}" type="sibTrans" cxnId="{E54092A3-B193-4184-B53E-DAD14D494FAD}">
      <dgm:prSet/>
      <dgm:spPr/>
      <dgm:t>
        <a:bodyPr/>
        <a:lstStyle/>
        <a:p>
          <a:endParaRPr lang="en-US"/>
        </a:p>
      </dgm:t>
    </dgm:pt>
    <dgm:pt modelId="{5EB45CFF-BE5B-4F35-8463-CCA3D3B73D97}">
      <dgm:prSet phldrT="[Text]" phldr="1"/>
      <dgm:spPr/>
      <dgm:t>
        <a:bodyPr/>
        <a:lstStyle/>
        <a:p>
          <a:endParaRPr lang="en-US" dirty="0"/>
        </a:p>
      </dgm:t>
    </dgm:pt>
    <dgm:pt modelId="{4CBDE4E7-3470-4D21-9205-776DC9F97DE3}" type="parTrans" cxnId="{0A7DC897-C6B8-4D54-95CA-4D7E17C85746}">
      <dgm:prSet/>
      <dgm:spPr/>
      <dgm:t>
        <a:bodyPr/>
        <a:lstStyle/>
        <a:p>
          <a:endParaRPr lang="en-US"/>
        </a:p>
      </dgm:t>
    </dgm:pt>
    <dgm:pt modelId="{DBD3E99E-063D-4876-9EFF-6C30B26DB003}" type="sibTrans" cxnId="{0A7DC897-C6B8-4D54-95CA-4D7E17C85746}">
      <dgm:prSet/>
      <dgm:spPr/>
      <dgm:t>
        <a:bodyPr/>
        <a:lstStyle/>
        <a:p>
          <a:endParaRPr lang="en-US"/>
        </a:p>
      </dgm:t>
    </dgm:pt>
    <dgm:pt modelId="{C5240258-83A9-43B5-A77C-FA9131290884}">
      <dgm:prSet phldrT="[Text]"/>
      <dgm:spPr/>
      <dgm:t>
        <a:bodyPr/>
        <a:lstStyle/>
        <a:p>
          <a:r>
            <a:rPr lang="en-US" dirty="0" smtClean="0">
              <a:latin typeface="Helvetica Light"/>
              <a:cs typeface="Times New Roman" pitchFamily="18" charset="0"/>
            </a:rPr>
            <a:t>Provide an overview of athletically related and voluntary activities.</a:t>
          </a:r>
          <a:endParaRPr lang="en-US" dirty="0">
            <a:latin typeface="Helvetica Light"/>
          </a:endParaRPr>
        </a:p>
      </dgm:t>
    </dgm:pt>
    <dgm:pt modelId="{755FA839-9282-44A3-9476-C71C0FD9ED13}" type="parTrans" cxnId="{51AA21A2-117B-4FDE-BB91-749CD270D8CA}">
      <dgm:prSet/>
      <dgm:spPr/>
      <dgm:t>
        <a:bodyPr/>
        <a:lstStyle/>
        <a:p>
          <a:endParaRPr lang="en-US"/>
        </a:p>
      </dgm:t>
    </dgm:pt>
    <dgm:pt modelId="{0B9C8DDA-BB32-4AD4-90DA-CEAC3A5CF927}" type="sibTrans" cxnId="{51AA21A2-117B-4FDE-BB91-749CD270D8CA}">
      <dgm:prSet/>
      <dgm:spPr/>
      <dgm:t>
        <a:bodyPr/>
        <a:lstStyle/>
        <a:p>
          <a:endParaRPr lang="en-US"/>
        </a:p>
      </dgm:t>
    </dgm:pt>
    <dgm:pt modelId="{C5BD5C2E-85E8-4493-AD74-5A5D0345CC95}">
      <dgm:prSet phldrT="[Text]" phldr="1"/>
      <dgm:spPr/>
      <dgm:t>
        <a:bodyPr/>
        <a:lstStyle/>
        <a:p>
          <a:endParaRPr lang="en-US" dirty="0"/>
        </a:p>
      </dgm:t>
    </dgm:pt>
    <dgm:pt modelId="{7671B3F6-2FD4-4B89-A466-87EDE4E27449}" type="parTrans" cxnId="{37D8A59E-339F-489F-8BD1-2CB97D2A94F4}">
      <dgm:prSet/>
      <dgm:spPr/>
      <dgm:t>
        <a:bodyPr/>
        <a:lstStyle/>
        <a:p>
          <a:endParaRPr lang="en-US"/>
        </a:p>
      </dgm:t>
    </dgm:pt>
    <dgm:pt modelId="{1E65D977-507C-4EA0-89DB-68EBC52BB1E5}" type="sibTrans" cxnId="{37D8A59E-339F-489F-8BD1-2CB97D2A94F4}">
      <dgm:prSet/>
      <dgm:spPr/>
      <dgm:t>
        <a:bodyPr/>
        <a:lstStyle/>
        <a:p>
          <a:endParaRPr lang="en-US"/>
        </a:p>
      </dgm:t>
    </dgm:pt>
    <dgm:pt modelId="{7D8FA941-32E3-42FD-B62C-5EFFA7968355}">
      <dgm:prSet phldrT="[Text]"/>
      <dgm:spPr/>
      <dgm:t>
        <a:bodyPr/>
        <a:lstStyle/>
        <a:p>
          <a:r>
            <a:rPr lang="en-US" dirty="0" smtClean="0">
              <a:latin typeface="Helvetica Light"/>
              <a:cs typeface="Times New Roman" pitchFamily="18" charset="0"/>
            </a:rPr>
            <a:t>Identify the role of a strength and conditioning coach. </a:t>
          </a:r>
          <a:endParaRPr lang="en-US" dirty="0">
            <a:latin typeface="Helvetica Light"/>
          </a:endParaRPr>
        </a:p>
      </dgm:t>
    </dgm:pt>
    <dgm:pt modelId="{C4FE4F52-3430-4ED2-94D6-4F7FF1DA5BDC}" type="parTrans" cxnId="{0A04B254-7785-44F5-9E29-6C3284BB7C78}">
      <dgm:prSet/>
      <dgm:spPr/>
      <dgm:t>
        <a:bodyPr/>
        <a:lstStyle/>
        <a:p>
          <a:endParaRPr lang="en-US"/>
        </a:p>
      </dgm:t>
    </dgm:pt>
    <dgm:pt modelId="{3DD10D87-00F2-41B5-8929-9BF1BB60EC6B}" type="sibTrans" cxnId="{0A04B254-7785-44F5-9E29-6C3284BB7C78}">
      <dgm:prSet/>
      <dgm:spPr/>
      <dgm:t>
        <a:bodyPr/>
        <a:lstStyle/>
        <a:p>
          <a:endParaRPr lang="en-US"/>
        </a:p>
      </dgm:t>
    </dgm:pt>
    <dgm:pt modelId="{E618D9B7-DF66-4C7F-B0F5-8A4550483D28}">
      <dgm:prSet/>
      <dgm:spPr/>
      <dgm:t>
        <a:bodyPr/>
        <a:lstStyle/>
        <a:p>
          <a:endParaRPr lang="en-US" dirty="0"/>
        </a:p>
      </dgm:t>
    </dgm:pt>
    <dgm:pt modelId="{5662C46D-C2C6-4A7F-B906-6B7E39FDC7C1}" type="parTrans" cxnId="{26A58CF5-DE6F-400F-84B4-C5CBD12561DD}">
      <dgm:prSet/>
      <dgm:spPr/>
      <dgm:t>
        <a:bodyPr/>
        <a:lstStyle/>
        <a:p>
          <a:endParaRPr lang="en-US"/>
        </a:p>
      </dgm:t>
    </dgm:pt>
    <dgm:pt modelId="{BCB459C1-C676-4240-9064-F1A1B0719D69}" type="sibTrans" cxnId="{26A58CF5-DE6F-400F-84B4-C5CBD12561DD}">
      <dgm:prSet/>
      <dgm:spPr/>
      <dgm:t>
        <a:bodyPr/>
        <a:lstStyle/>
        <a:p>
          <a:endParaRPr lang="en-US"/>
        </a:p>
      </dgm:t>
    </dgm:pt>
    <dgm:pt modelId="{64995DB6-4CDF-49B1-A7A9-4CA61658602A}">
      <dgm:prSet/>
      <dgm:spPr/>
      <dgm:t>
        <a:bodyPr/>
        <a:lstStyle/>
        <a:p>
          <a:r>
            <a:rPr lang="en-US" dirty="0" smtClean="0">
              <a:latin typeface="Helvetica Light"/>
              <a:cs typeface="Times New Roman" pitchFamily="18" charset="0"/>
            </a:rPr>
            <a:t>Provide general regulations for computing the playing season.</a:t>
          </a:r>
          <a:endParaRPr lang="en-US" dirty="0">
            <a:latin typeface="Helvetica Light"/>
          </a:endParaRPr>
        </a:p>
      </dgm:t>
    </dgm:pt>
    <dgm:pt modelId="{063F57AA-BBFF-4C8F-99DF-8A4E2CC13D2A}" type="parTrans" cxnId="{F4B403B5-B300-4A67-8688-73A433400AA4}">
      <dgm:prSet/>
      <dgm:spPr/>
      <dgm:t>
        <a:bodyPr/>
        <a:lstStyle/>
        <a:p>
          <a:endParaRPr lang="en-US"/>
        </a:p>
      </dgm:t>
    </dgm:pt>
    <dgm:pt modelId="{68431A15-530D-4B13-B764-A765995B2A8D}" type="sibTrans" cxnId="{F4B403B5-B300-4A67-8688-73A433400AA4}">
      <dgm:prSet/>
      <dgm:spPr/>
      <dgm:t>
        <a:bodyPr/>
        <a:lstStyle/>
        <a:p>
          <a:endParaRPr lang="en-US"/>
        </a:p>
      </dgm:t>
    </dgm:pt>
    <dgm:pt modelId="{D54FDE30-8A56-4314-9A3B-87C191C1677F}">
      <dgm:prSet/>
      <dgm:spPr/>
      <dgm:t>
        <a:bodyPr/>
        <a:lstStyle/>
        <a:p>
          <a:endParaRPr lang="en-US" dirty="0"/>
        </a:p>
      </dgm:t>
    </dgm:pt>
    <dgm:pt modelId="{3DFE3034-575A-4CF8-A2BC-BF1A0F18AFF3}" type="parTrans" cxnId="{E54E7001-442D-41FB-A1EC-5A56DCE44C44}">
      <dgm:prSet/>
      <dgm:spPr/>
      <dgm:t>
        <a:bodyPr/>
        <a:lstStyle/>
        <a:p>
          <a:endParaRPr lang="en-US"/>
        </a:p>
      </dgm:t>
    </dgm:pt>
    <dgm:pt modelId="{A9F1E81F-9616-4CCB-96DD-CD4059B2937E}" type="sibTrans" cxnId="{E54E7001-442D-41FB-A1EC-5A56DCE44C44}">
      <dgm:prSet/>
      <dgm:spPr/>
      <dgm:t>
        <a:bodyPr/>
        <a:lstStyle/>
        <a:p>
          <a:endParaRPr lang="en-US"/>
        </a:p>
      </dgm:t>
    </dgm:pt>
    <dgm:pt modelId="{FA909187-AE10-4D34-9B77-143DC9ADB62F}">
      <dgm:prSet/>
      <dgm:spPr/>
      <dgm:t>
        <a:bodyPr/>
        <a:lstStyle/>
        <a:p>
          <a:r>
            <a:rPr lang="en-US" dirty="0" smtClean="0">
              <a:latin typeface="Helvetica Light"/>
              <a:cs typeface="Times New Roman" pitchFamily="18" charset="0"/>
            </a:rPr>
            <a:t>Understand legislation surrounding foreign tours.</a:t>
          </a:r>
          <a:endParaRPr lang="en-US" dirty="0">
            <a:latin typeface="Helvetica Light"/>
          </a:endParaRPr>
        </a:p>
      </dgm:t>
    </dgm:pt>
    <dgm:pt modelId="{EA768E33-19AC-4A81-A759-9D4162211246}" type="parTrans" cxnId="{22741556-F0CB-4367-A960-41186421C482}">
      <dgm:prSet/>
      <dgm:spPr/>
      <dgm:t>
        <a:bodyPr/>
        <a:lstStyle/>
        <a:p>
          <a:endParaRPr lang="en-US"/>
        </a:p>
      </dgm:t>
    </dgm:pt>
    <dgm:pt modelId="{4ED41060-F9D8-40E5-97BF-0DBDACD9C1D2}" type="sibTrans" cxnId="{22741556-F0CB-4367-A960-41186421C482}">
      <dgm:prSet/>
      <dgm:spPr/>
      <dgm:t>
        <a:bodyPr/>
        <a:lstStyle/>
        <a:p>
          <a:endParaRPr lang="en-US"/>
        </a:p>
      </dgm:t>
    </dgm:pt>
    <dgm:pt modelId="{2E68A61C-74B3-4FC9-BE25-51E582CC7B80}" type="pres">
      <dgm:prSet presAssocID="{5A27B7E9-B300-4E84-B651-2B441AB5A3E0}" presName="linearFlow" presStyleCnt="0">
        <dgm:presLayoutVars>
          <dgm:dir/>
          <dgm:animLvl val="lvl"/>
          <dgm:resizeHandles val="exact"/>
        </dgm:presLayoutVars>
      </dgm:prSet>
      <dgm:spPr/>
      <dgm:t>
        <a:bodyPr/>
        <a:lstStyle/>
        <a:p>
          <a:endParaRPr lang="en-US"/>
        </a:p>
      </dgm:t>
    </dgm:pt>
    <dgm:pt modelId="{0072BE36-D056-4DD9-9BD2-DB7718683292}" type="pres">
      <dgm:prSet presAssocID="{CDEE0038-A2B9-453A-810D-49186A14989C}" presName="composite" presStyleCnt="0"/>
      <dgm:spPr/>
    </dgm:pt>
    <dgm:pt modelId="{5CA624A0-8358-4993-AB8C-EBA2690169AA}" type="pres">
      <dgm:prSet presAssocID="{CDEE0038-A2B9-453A-810D-49186A14989C}" presName="parentText" presStyleLbl="alignNode1" presStyleIdx="0" presStyleCnt="5">
        <dgm:presLayoutVars>
          <dgm:chMax val="1"/>
          <dgm:bulletEnabled val="1"/>
        </dgm:presLayoutVars>
      </dgm:prSet>
      <dgm:spPr/>
      <dgm:t>
        <a:bodyPr/>
        <a:lstStyle/>
        <a:p>
          <a:endParaRPr lang="en-US"/>
        </a:p>
      </dgm:t>
    </dgm:pt>
    <dgm:pt modelId="{C1C6586C-2690-4EF5-9202-F110C31E5D9A}" type="pres">
      <dgm:prSet presAssocID="{CDEE0038-A2B9-453A-810D-49186A14989C}" presName="descendantText" presStyleLbl="alignAcc1" presStyleIdx="0" presStyleCnt="5">
        <dgm:presLayoutVars>
          <dgm:bulletEnabled val="1"/>
        </dgm:presLayoutVars>
      </dgm:prSet>
      <dgm:spPr/>
      <dgm:t>
        <a:bodyPr/>
        <a:lstStyle/>
        <a:p>
          <a:endParaRPr lang="en-US"/>
        </a:p>
      </dgm:t>
    </dgm:pt>
    <dgm:pt modelId="{AA699B55-EFD1-475C-9593-56216804CD02}" type="pres">
      <dgm:prSet presAssocID="{2DBBD6B0-24F5-4282-9B81-FDB3BFDD5B51}" presName="sp" presStyleCnt="0"/>
      <dgm:spPr/>
    </dgm:pt>
    <dgm:pt modelId="{96EC991B-386A-4E09-ABFA-585A31289AA0}" type="pres">
      <dgm:prSet presAssocID="{5EB45CFF-BE5B-4F35-8463-CCA3D3B73D97}" presName="composite" presStyleCnt="0"/>
      <dgm:spPr/>
    </dgm:pt>
    <dgm:pt modelId="{68B16C37-3A5E-4A06-89DB-2D813B4F5711}" type="pres">
      <dgm:prSet presAssocID="{5EB45CFF-BE5B-4F35-8463-CCA3D3B73D97}" presName="parentText" presStyleLbl="alignNode1" presStyleIdx="1" presStyleCnt="5">
        <dgm:presLayoutVars>
          <dgm:chMax val="1"/>
          <dgm:bulletEnabled val="1"/>
        </dgm:presLayoutVars>
      </dgm:prSet>
      <dgm:spPr/>
      <dgm:t>
        <a:bodyPr/>
        <a:lstStyle/>
        <a:p>
          <a:endParaRPr lang="en-US"/>
        </a:p>
      </dgm:t>
    </dgm:pt>
    <dgm:pt modelId="{4EE2B443-DD3F-4189-A441-B5B7A3AB0D99}" type="pres">
      <dgm:prSet presAssocID="{5EB45CFF-BE5B-4F35-8463-CCA3D3B73D97}" presName="descendantText" presStyleLbl="alignAcc1" presStyleIdx="1" presStyleCnt="5">
        <dgm:presLayoutVars>
          <dgm:bulletEnabled val="1"/>
        </dgm:presLayoutVars>
      </dgm:prSet>
      <dgm:spPr/>
      <dgm:t>
        <a:bodyPr/>
        <a:lstStyle/>
        <a:p>
          <a:endParaRPr lang="en-US"/>
        </a:p>
      </dgm:t>
    </dgm:pt>
    <dgm:pt modelId="{C81BCBB7-BB76-48C7-85BF-BC935446F9B6}" type="pres">
      <dgm:prSet presAssocID="{DBD3E99E-063D-4876-9EFF-6C30B26DB003}" presName="sp" presStyleCnt="0"/>
      <dgm:spPr/>
    </dgm:pt>
    <dgm:pt modelId="{72859148-EFC8-4295-8742-3FA16EC73ABF}" type="pres">
      <dgm:prSet presAssocID="{C5BD5C2E-85E8-4493-AD74-5A5D0345CC95}" presName="composite" presStyleCnt="0"/>
      <dgm:spPr/>
    </dgm:pt>
    <dgm:pt modelId="{AEA5D212-6281-4601-AC53-C3D7BBC29874}" type="pres">
      <dgm:prSet presAssocID="{C5BD5C2E-85E8-4493-AD74-5A5D0345CC95}" presName="parentText" presStyleLbl="alignNode1" presStyleIdx="2" presStyleCnt="5">
        <dgm:presLayoutVars>
          <dgm:chMax val="1"/>
          <dgm:bulletEnabled val="1"/>
        </dgm:presLayoutVars>
      </dgm:prSet>
      <dgm:spPr/>
      <dgm:t>
        <a:bodyPr/>
        <a:lstStyle/>
        <a:p>
          <a:endParaRPr lang="en-US"/>
        </a:p>
      </dgm:t>
    </dgm:pt>
    <dgm:pt modelId="{28E535F0-B82D-462C-8132-A9763538D47F}" type="pres">
      <dgm:prSet presAssocID="{C5BD5C2E-85E8-4493-AD74-5A5D0345CC95}" presName="descendantText" presStyleLbl="alignAcc1" presStyleIdx="2" presStyleCnt="5">
        <dgm:presLayoutVars>
          <dgm:bulletEnabled val="1"/>
        </dgm:presLayoutVars>
      </dgm:prSet>
      <dgm:spPr/>
      <dgm:t>
        <a:bodyPr/>
        <a:lstStyle/>
        <a:p>
          <a:endParaRPr lang="en-US"/>
        </a:p>
      </dgm:t>
    </dgm:pt>
    <dgm:pt modelId="{9611454C-0C12-46B2-9AF3-24ECBF93A672}" type="pres">
      <dgm:prSet presAssocID="{1E65D977-507C-4EA0-89DB-68EBC52BB1E5}" presName="sp" presStyleCnt="0"/>
      <dgm:spPr/>
    </dgm:pt>
    <dgm:pt modelId="{E597DCC7-2CB6-45CD-B423-1EB0C3C2F3F9}" type="pres">
      <dgm:prSet presAssocID="{E618D9B7-DF66-4C7F-B0F5-8A4550483D28}" presName="composite" presStyleCnt="0"/>
      <dgm:spPr/>
    </dgm:pt>
    <dgm:pt modelId="{040E7E6C-FE74-4675-86AA-D2D2003FC710}" type="pres">
      <dgm:prSet presAssocID="{E618D9B7-DF66-4C7F-B0F5-8A4550483D28}" presName="parentText" presStyleLbl="alignNode1" presStyleIdx="3" presStyleCnt="5">
        <dgm:presLayoutVars>
          <dgm:chMax val="1"/>
          <dgm:bulletEnabled val="1"/>
        </dgm:presLayoutVars>
      </dgm:prSet>
      <dgm:spPr/>
      <dgm:t>
        <a:bodyPr/>
        <a:lstStyle/>
        <a:p>
          <a:endParaRPr lang="en-US"/>
        </a:p>
      </dgm:t>
    </dgm:pt>
    <dgm:pt modelId="{625E1C33-41D2-47FC-AD90-D922170BAD7F}" type="pres">
      <dgm:prSet presAssocID="{E618D9B7-DF66-4C7F-B0F5-8A4550483D28}" presName="descendantText" presStyleLbl="alignAcc1" presStyleIdx="3" presStyleCnt="5">
        <dgm:presLayoutVars>
          <dgm:bulletEnabled val="1"/>
        </dgm:presLayoutVars>
      </dgm:prSet>
      <dgm:spPr/>
      <dgm:t>
        <a:bodyPr/>
        <a:lstStyle/>
        <a:p>
          <a:endParaRPr lang="en-US"/>
        </a:p>
      </dgm:t>
    </dgm:pt>
    <dgm:pt modelId="{2F47EF51-1B46-4574-BD10-5FE3EA84A774}" type="pres">
      <dgm:prSet presAssocID="{BCB459C1-C676-4240-9064-F1A1B0719D69}" presName="sp" presStyleCnt="0"/>
      <dgm:spPr/>
    </dgm:pt>
    <dgm:pt modelId="{16D4E38F-DE4E-4232-8C1E-864AC94E5097}" type="pres">
      <dgm:prSet presAssocID="{D54FDE30-8A56-4314-9A3B-87C191C1677F}" presName="composite" presStyleCnt="0"/>
      <dgm:spPr/>
    </dgm:pt>
    <dgm:pt modelId="{E20D94A4-4AFA-4074-BFB7-84B194FBB6A6}" type="pres">
      <dgm:prSet presAssocID="{D54FDE30-8A56-4314-9A3B-87C191C1677F}" presName="parentText" presStyleLbl="alignNode1" presStyleIdx="4" presStyleCnt="5">
        <dgm:presLayoutVars>
          <dgm:chMax val="1"/>
          <dgm:bulletEnabled val="1"/>
        </dgm:presLayoutVars>
      </dgm:prSet>
      <dgm:spPr/>
      <dgm:t>
        <a:bodyPr/>
        <a:lstStyle/>
        <a:p>
          <a:endParaRPr lang="en-US"/>
        </a:p>
      </dgm:t>
    </dgm:pt>
    <dgm:pt modelId="{A1E62757-17B9-46C4-966E-80476CBC34B5}" type="pres">
      <dgm:prSet presAssocID="{D54FDE30-8A56-4314-9A3B-87C191C1677F}" presName="descendantText" presStyleLbl="alignAcc1" presStyleIdx="4" presStyleCnt="5">
        <dgm:presLayoutVars>
          <dgm:bulletEnabled val="1"/>
        </dgm:presLayoutVars>
      </dgm:prSet>
      <dgm:spPr/>
      <dgm:t>
        <a:bodyPr/>
        <a:lstStyle/>
        <a:p>
          <a:endParaRPr lang="en-US"/>
        </a:p>
      </dgm:t>
    </dgm:pt>
  </dgm:ptLst>
  <dgm:cxnLst>
    <dgm:cxn modelId="{81B21FEC-3543-494A-AE5C-9C8D6E0DDC6F}" type="presOf" srcId="{5CF0C580-5A5A-4FC1-86B8-89A8114B2C30}" destId="{C1C6586C-2690-4EF5-9202-F110C31E5D9A}" srcOrd="0" destOrd="0" presId="urn:microsoft.com/office/officeart/2005/8/layout/chevron2"/>
    <dgm:cxn modelId="{BDA018A6-300D-42C3-A24B-F946203863A4}" type="presOf" srcId="{64995DB6-4CDF-49B1-A7A9-4CA61658602A}" destId="{625E1C33-41D2-47FC-AD90-D922170BAD7F}" srcOrd="0" destOrd="0" presId="urn:microsoft.com/office/officeart/2005/8/layout/chevron2"/>
    <dgm:cxn modelId="{12AB6857-D05A-44A8-A6F2-51D843174B76}" type="presOf" srcId="{5EB45CFF-BE5B-4F35-8463-CCA3D3B73D97}" destId="{68B16C37-3A5E-4A06-89DB-2D813B4F5711}" srcOrd="0" destOrd="0" presId="urn:microsoft.com/office/officeart/2005/8/layout/chevron2"/>
    <dgm:cxn modelId="{37D8A59E-339F-489F-8BD1-2CB97D2A94F4}" srcId="{5A27B7E9-B300-4E84-B651-2B441AB5A3E0}" destId="{C5BD5C2E-85E8-4493-AD74-5A5D0345CC95}" srcOrd="2" destOrd="0" parTransId="{7671B3F6-2FD4-4B89-A466-87EDE4E27449}" sibTransId="{1E65D977-507C-4EA0-89DB-68EBC52BB1E5}"/>
    <dgm:cxn modelId="{E54E7001-442D-41FB-A1EC-5A56DCE44C44}" srcId="{5A27B7E9-B300-4E84-B651-2B441AB5A3E0}" destId="{D54FDE30-8A56-4314-9A3B-87C191C1677F}" srcOrd="4" destOrd="0" parTransId="{3DFE3034-575A-4CF8-A2BC-BF1A0F18AFF3}" sibTransId="{A9F1E81F-9616-4CCB-96DD-CD4059B2937E}"/>
    <dgm:cxn modelId="{26A58CF5-DE6F-400F-84B4-C5CBD12561DD}" srcId="{5A27B7E9-B300-4E84-B651-2B441AB5A3E0}" destId="{E618D9B7-DF66-4C7F-B0F5-8A4550483D28}" srcOrd="3" destOrd="0" parTransId="{5662C46D-C2C6-4A7F-B906-6B7E39FDC7C1}" sibTransId="{BCB459C1-C676-4240-9064-F1A1B0719D69}"/>
    <dgm:cxn modelId="{F4B403B5-B300-4A67-8688-73A433400AA4}" srcId="{E618D9B7-DF66-4C7F-B0F5-8A4550483D28}" destId="{64995DB6-4CDF-49B1-A7A9-4CA61658602A}" srcOrd="0" destOrd="0" parTransId="{063F57AA-BBFF-4C8F-99DF-8A4E2CC13D2A}" sibTransId="{68431A15-530D-4B13-B764-A765995B2A8D}"/>
    <dgm:cxn modelId="{0A04B254-7785-44F5-9E29-6C3284BB7C78}" srcId="{C5BD5C2E-85E8-4493-AD74-5A5D0345CC95}" destId="{7D8FA941-32E3-42FD-B62C-5EFFA7968355}" srcOrd="0" destOrd="0" parTransId="{C4FE4F52-3430-4ED2-94D6-4F7FF1DA5BDC}" sibTransId="{3DD10D87-00F2-41B5-8929-9BF1BB60EC6B}"/>
    <dgm:cxn modelId="{4A3E121B-82AF-4811-8182-47AA77B348FD}" type="presOf" srcId="{E618D9B7-DF66-4C7F-B0F5-8A4550483D28}" destId="{040E7E6C-FE74-4675-86AA-D2D2003FC710}" srcOrd="0" destOrd="0" presId="urn:microsoft.com/office/officeart/2005/8/layout/chevron2"/>
    <dgm:cxn modelId="{BEEBFE1D-73D1-455D-8F00-8B56E6EF48BC}" type="presOf" srcId="{7D8FA941-32E3-42FD-B62C-5EFFA7968355}" destId="{28E535F0-B82D-462C-8132-A9763538D47F}" srcOrd="0" destOrd="0" presId="urn:microsoft.com/office/officeart/2005/8/layout/chevron2"/>
    <dgm:cxn modelId="{E54092A3-B193-4184-B53E-DAD14D494FAD}" srcId="{CDEE0038-A2B9-453A-810D-49186A14989C}" destId="{5CF0C580-5A5A-4FC1-86B8-89A8114B2C30}" srcOrd="0" destOrd="0" parTransId="{6F69578D-A8F5-40DB-8246-08E20EDB372F}" sibTransId="{7B0159EC-3764-4A34-963E-07F093AD5015}"/>
    <dgm:cxn modelId="{5B6D2599-4284-406F-B956-E6E24BB7BC0D}" type="presOf" srcId="{C5BD5C2E-85E8-4493-AD74-5A5D0345CC95}" destId="{AEA5D212-6281-4601-AC53-C3D7BBC29874}" srcOrd="0" destOrd="0" presId="urn:microsoft.com/office/officeart/2005/8/layout/chevron2"/>
    <dgm:cxn modelId="{2FD6E563-010D-4312-B251-E18918B45EFA}" type="presOf" srcId="{CDEE0038-A2B9-453A-810D-49186A14989C}" destId="{5CA624A0-8358-4993-AB8C-EBA2690169AA}" srcOrd="0" destOrd="0" presId="urn:microsoft.com/office/officeart/2005/8/layout/chevron2"/>
    <dgm:cxn modelId="{D91DE181-C40E-45DC-80B7-51F6509CD5B5}" type="presOf" srcId="{C5240258-83A9-43B5-A77C-FA9131290884}" destId="{4EE2B443-DD3F-4189-A441-B5B7A3AB0D99}" srcOrd="0" destOrd="0" presId="urn:microsoft.com/office/officeart/2005/8/layout/chevron2"/>
    <dgm:cxn modelId="{22741556-F0CB-4367-A960-41186421C482}" srcId="{D54FDE30-8A56-4314-9A3B-87C191C1677F}" destId="{FA909187-AE10-4D34-9B77-143DC9ADB62F}" srcOrd="0" destOrd="0" parTransId="{EA768E33-19AC-4A81-A759-9D4162211246}" sibTransId="{4ED41060-F9D8-40E5-97BF-0DBDACD9C1D2}"/>
    <dgm:cxn modelId="{51AA21A2-117B-4FDE-BB91-749CD270D8CA}" srcId="{5EB45CFF-BE5B-4F35-8463-CCA3D3B73D97}" destId="{C5240258-83A9-43B5-A77C-FA9131290884}" srcOrd="0" destOrd="0" parTransId="{755FA839-9282-44A3-9476-C71C0FD9ED13}" sibTransId="{0B9C8DDA-BB32-4AD4-90DA-CEAC3A5CF927}"/>
    <dgm:cxn modelId="{0A7DC897-C6B8-4D54-95CA-4D7E17C85746}" srcId="{5A27B7E9-B300-4E84-B651-2B441AB5A3E0}" destId="{5EB45CFF-BE5B-4F35-8463-CCA3D3B73D97}" srcOrd="1" destOrd="0" parTransId="{4CBDE4E7-3470-4D21-9205-776DC9F97DE3}" sibTransId="{DBD3E99E-063D-4876-9EFF-6C30B26DB003}"/>
    <dgm:cxn modelId="{130FC5EE-A367-4AA2-817E-B78EB1721199}" type="presOf" srcId="{5A27B7E9-B300-4E84-B651-2B441AB5A3E0}" destId="{2E68A61C-74B3-4FC9-BE25-51E582CC7B80}" srcOrd="0" destOrd="0" presId="urn:microsoft.com/office/officeart/2005/8/layout/chevron2"/>
    <dgm:cxn modelId="{6046D405-27F0-47E2-83AC-92EDE00E7ACF}" srcId="{5A27B7E9-B300-4E84-B651-2B441AB5A3E0}" destId="{CDEE0038-A2B9-453A-810D-49186A14989C}" srcOrd="0" destOrd="0" parTransId="{77B49B4F-FD07-41C9-9608-CB9253E78DCD}" sibTransId="{2DBBD6B0-24F5-4282-9B81-FDB3BFDD5B51}"/>
    <dgm:cxn modelId="{4BBD3FB4-7A6B-4EC9-AA83-D06E9E9C8A70}" type="presOf" srcId="{D54FDE30-8A56-4314-9A3B-87C191C1677F}" destId="{E20D94A4-4AFA-4074-BFB7-84B194FBB6A6}" srcOrd="0" destOrd="0" presId="urn:microsoft.com/office/officeart/2005/8/layout/chevron2"/>
    <dgm:cxn modelId="{7F8712BA-F474-4051-A106-0DE8FABB4ED6}" type="presOf" srcId="{FA909187-AE10-4D34-9B77-143DC9ADB62F}" destId="{A1E62757-17B9-46C4-966E-80476CBC34B5}" srcOrd="0" destOrd="0" presId="urn:microsoft.com/office/officeart/2005/8/layout/chevron2"/>
    <dgm:cxn modelId="{88F33B97-82E2-491F-8AE5-6344AE33BDB5}" type="presParOf" srcId="{2E68A61C-74B3-4FC9-BE25-51E582CC7B80}" destId="{0072BE36-D056-4DD9-9BD2-DB7718683292}" srcOrd="0" destOrd="0" presId="urn:microsoft.com/office/officeart/2005/8/layout/chevron2"/>
    <dgm:cxn modelId="{59E525B6-5BE1-4967-965C-3659AECE7E25}" type="presParOf" srcId="{0072BE36-D056-4DD9-9BD2-DB7718683292}" destId="{5CA624A0-8358-4993-AB8C-EBA2690169AA}" srcOrd="0" destOrd="0" presId="urn:microsoft.com/office/officeart/2005/8/layout/chevron2"/>
    <dgm:cxn modelId="{F7115D99-E9A7-470A-B558-3402288108E9}" type="presParOf" srcId="{0072BE36-D056-4DD9-9BD2-DB7718683292}" destId="{C1C6586C-2690-4EF5-9202-F110C31E5D9A}" srcOrd="1" destOrd="0" presId="urn:microsoft.com/office/officeart/2005/8/layout/chevron2"/>
    <dgm:cxn modelId="{4BF78DB2-018B-4E5E-9244-C791199B27A2}" type="presParOf" srcId="{2E68A61C-74B3-4FC9-BE25-51E582CC7B80}" destId="{AA699B55-EFD1-475C-9593-56216804CD02}" srcOrd="1" destOrd="0" presId="urn:microsoft.com/office/officeart/2005/8/layout/chevron2"/>
    <dgm:cxn modelId="{ADCE22FF-0D4A-4A2D-A4E0-03FED452865B}" type="presParOf" srcId="{2E68A61C-74B3-4FC9-BE25-51E582CC7B80}" destId="{96EC991B-386A-4E09-ABFA-585A31289AA0}" srcOrd="2" destOrd="0" presId="urn:microsoft.com/office/officeart/2005/8/layout/chevron2"/>
    <dgm:cxn modelId="{67CFFABF-7D00-4CB2-90E0-572AEB25638C}" type="presParOf" srcId="{96EC991B-386A-4E09-ABFA-585A31289AA0}" destId="{68B16C37-3A5E-4A06-89DB-2D813B4F5711}" srcOrd="0" destOrd="0" presId="urn:microsoft.com/office/officeart/2005/8/layout/chevron2"/>
    <dgm:cxn modelId="{B54B87BC-DABB-4832-B4E4-EE0D90892796}" type="presParOf" srcId="{96EC991B-386A-4E09-ABFA-585A31289AA0}" destId="{4EE2B443-DD3F-4189-A441-B5B7A3AB0D99}" srcOrd="1" destOrd="0" presId="urn:microsoft.com/office/officeart/2005/8/layout/chevron2"/>
    <dgm:cxn modelId="{EF1A9117-572B-4A05-8310-08FE1F22B956}" type="presParOf" srcId="{2E68A61C-74B3-4FC9-BE25-51E582CC7B80}" destId="{C81BCBB7-BB76-48C7-85BF-BC935446F9B6}" srcOrd="3" destOrd="0" presId="urn:microsoft.com/office/officeart/2005/8/layout/chevron2"/>
    <dgm:cxn modelId="{7A27763F-C136-4443-AC44-EE43943F5772}" type="presParOf" srcId="{2E68A61C-74B3-4FC9-BE25-51E582CC7B80}" destId="{72859148-EFC8-4295-8742-3FA16EC73ABF}" srcOrd="4" destOrd="0" presId="urn:microsoft.com/office/officeart/2005/8/layout/chevron2"/>
    <dgm:cxn modelId="{5436E216-2523-46DE-B905-8E6BB54966C0}" type="presParOf" srcId="{72859148-EFC8-4295-8742-3FA16EC73ABF}" destId="{AEA5D212-6281-4601-AC53-C3D7BBC29874}" srcOrd="0" destOrd="0" presId="urn:microsoft.com/office/officeart/2005/8/layout/chevron2"/>
    <dgm:cxn modelId="{AA09EE17-5DE6-4A80-975B-DCE998D90F09}" type="presParOf" srcId="{72859148-EFC8-4295-8742-3FA16EC73ABF}" destId="{28E535F0-B82D-462C-8132-A9763538D47F}" srcOrd="1" destOrd="0" presId="urn:microsoft.com/office/officeart/2005/8/layout/chevron2"/>
    <dgm:cxn modelId="{EE670DD9-DFB6-4CE2-9174-2EE6022985C4}" type="presParOf" srcId="{2E68A61C-74B3-4FC9-BE25-51E582CC7B80}" destId="{9611454C-0C12-46B2-9AF3-24ECBF93A672}" srcOrd="5" destOrd="0" presId="urn:microsoft.com/office/officeart/2005/8/layout/chevron2"/>
    <dgm:cxn modelId="{5B73293B-A31C-46A1-88C6-134D48469791}" type="presParOf" srcId="{2E68A61C-74B3-4FC9-BE25-51E582CC7B80}" destId="{E597DCC7-2CB6-45CD-B423-1EB0C3C2F3F9}" srcOrd="6" destOrd="0" presId="urn:microsoft.com/office/officeart/2005/8/layout/chevron2"/>
    <dgm:cxn modelId="{E4B58710-66F5-49B2-8CA2-0165C794C7B6}" type="presParOf" srcId="{E597DCC7-2CB6-45CD-B423-1EB0C3C2F3F9}" destId="{040E7E6C-FE74-4675-86AA-D2D2003FC710}" srcOrd="0" destOrd="0" presId="urn:microsoft.com/office/officeart/2005/8/layout/chevron2"/>
    <dgm:cxn modelId="{3D639DE2-55BE-4A3F-8FAA-6CF55449E308}" type="presParOf" srcId="{E597DCC7-2CB6-45CD-B423-1EB0C3C2F3F9}" destId="{625E1C33-41D2-47FC-AD90-D922170BAD7F}" srcOrd="1" destOrd="0" presId="urn:microsoft.com/office/officeart/2005/8/layout/chevron2"/>
    <dgm:cxn modelId="{3A61F641-C088-4207-B84C-CC83EDA632A3}" type="presParOf" srcId="{2E68A61C-74B3-4FC9-BE25-51E582CC7B80}" destId="{2F47EF51-1B46-4574-BD10-5FE3EA84A774}" srcOrd="7" destOrd="0" presId="urn:microsoft.com/office/officeart/2005/8/layout/chevron2"/>
    <dgm:cxn modelId="{10F7782B-EAA1-4FAB-9D1C-FF75B133B97E}" type="presParOf" srcId="{2E68A61C-74B3-4FC9-BE25-51E582CC7B80}" destId="{16D4E38F-DE4E-4232-8C1E-864AC94E5097}" srcOrd="8" destOrd="0" presId="urn:microsoft.com/office/officeart/2005/8/layout/chevron2"/>
    <dgm:cxn modelId="{7CB779FD-4186-42E4-AE66-6F8E1A932ECC}" type="presParOf" srcId="{16D4E38F-DE4E-4232-8C1E-864AC94E5097}" destId="{E20D94A4-4AFA-4074-BFB7-84B194FBB6A6}" srcOrd="0" destOrd="0" presId="urn:microsoft.com/office/officeart/2005/8/layout/chevron2"/>
    <dgm:cxn modelId="{799EA0E4-A902-47ED-972F-62A2051ED3CC}" type="presParOf" srcId="{16D4E38F-DE4E-4232-8C1E-864AC94E5097}" destId="{A1E62757-17B9-46C4-966E-80476CBC34B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dgm:t>
        <a:bodyPr/>
        <a:lstStyle/>
        <a:p>
          <a:r>
            <a:rPr lang="en-US" sz="3400" b="1" dirty="0" smtClean="0">
              <a:latin typeface="Helvetica Light"/>
            </a:rPr>
            <a:t>BASKETBALL -- EXCEPTIONS TO FIRST PERMISSIBLE CONTEST DATE AND EXEMPTIONS</a:t>
          </a:r>
          <a:endParaRPr lang="en-US" sz="3400"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754BC489-562C-4840-A63B-B3563DEF5973}">
      <dgm:prSet custT="1"/>
      <dgm:spPr/>
      <dgm:t>
        <a:bodyPr/>
        <a:lstStyle/>
        <a:p>
          <a:pPr algn="l" defTabSz="457200">
            <a:tabLst>
              <a:tab pos="284163" algn="l"/>
            </a:tabLst>
          </a:pPr>
          <a:r>
            <a:rPr lang="en-US" sz="2800" dirty="0" smtClean="0">
              <a:latin typeface="Calibri"/>
            </a:rPr>
            <a:t>• </a:t>
          </a:r>
          <a:r>
            <a:rPr lang="en-US" sz="2600" dirty="0" smtClean="0">
              <a:latin typeface="Helvetica Light"/>
            </a:rPr>
            <a:t>Two exhibitions, scrimmages or joint 	practices against any opponent.</a:t>
          </a:r>
        </a:p>
        <a:p>
          <a:pPr marL="236538" indent="-236538" algn="l" defTabSz="457200">
            <a:tabLst>
              <a:tab pos="236538" algn="l"/>
            </a:tabLst>
          </a:pPr>
          <a:r>
            <a:rPr lang="en-US" sz="2600" dirty="0" smtClean="0">
              <a:latin typeface="Helvetica Light"/>
            </a:rPr>
            <a:t>• May be played prior to the first permissible date and exempt from the maximum contests.</a:t>
          </a:r>
        </a:p>
        <a:p>
          <a:pPr marL="236538" indent="-236538" algn="l" defTabSz="457200"/>
          <a:r>
            <a:rPr lang="en-US" sz="2600" dirty="0" smtClean="0">
              <a:latin typeface="Helvetica Light"/>
            </a:rPr>
            <a:t>• Still allows for exhibition against NCAA Divisions I and II.</a:t>
          </a:r>
          <a:endParaRPr lang="en-US" sz="2600" b="1" dirty="0" smtClean="0">
            <a:latin typeface="Helvetica Light"/>
            <a:cs typeface="Times New Roman" panose="02020603050405020304" pitchFamily="18" charset="0"/>
          </a:endParaRPr>
        </a:p>
      </dgm:t>
    </dgm:pt>
    <dgm:pt modelId="{404EF65D-4B9C-4F04-8D5B-F5399B4CEDCB}" type="sibTrans" cxnId="{6F7C9D2E-478B-4CBC-95BD-78A0DEA704E5}">
      <dgm:prSet/>
      <dgm:spPr/>
      <dgm:t>
        <a:bodyPr/>
        <a:lstStyle/>
        <a:p>
          <a:endParaRPr lang="en-US"/>
        </a:p>
      </dgm:t>
    </dgm:pt>
    <dgm:pt modelId="{464E2C42-7E09-4E67-9B80-1F554726687A}" type="parTrans" cxnId="{6F7C9D2E-478B-4CBC-95BD-78A0DEA704E5}">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X="119208" custScaleY="155597" custLinFactNeighborX="0" custLinFactNeighborY="-59139">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11157938-2F4D-4EA2-AB0D-D38992A2B738}" type="pres">
      <dgm:prSet presAssocID="{754BC489-562C-4840-A63B-B3563DEF5973}" presName="childComposite" presStyleCnt="0">
        <dgm:presLayoutVars>
          <dgm:chMax val="0"/>
          <dgm:chPref val="0"/>
        </dgm:presLayoutVars>
      </dgm:prSet>
      <dgm:spPr/>
    </dgm:pt>
    <dgm:pt modelId="{B042C8FA-D5DA-438C-834D-1B1E051A1789}" type="pres">
      <dgm:prSet presAssocID="{754BC489-562C-4840-A63B-B3563DEF5973}" presName="Image" presStyleLbl="node1" presStyleIdx="0" presStyleCnt="1" custScaleX="97248" custScaleY="145872" custLinFactNeighborX="-40029" custLinFactNeighborY="-1746"/>
      <dgm:spPr>
        <a:blipFill rotWithShape="1">
          <a:blip xmlns:r="http://schemas.openxmlformats.org/officeDocument/2006/relationships" r:embed="rId1"/>
          <a:stretch>
            <a:fillRect/>
          </a:stretch>
        </a:blipFill>
        <a:ln>
          <a:solidFill>
            <a:schemeClr val="tx1"/>
          </a:solidFill>
        </a:ln>
      </dgm:spPr>
      <dgm:t>
        <a:bodyPr/>
        <a:lstStyle/>
        <a:p>
          <a:endParaRPr lang="en-US"/>
        </a:p>
      </dgm:t>
    </dgm:pt>
    <dgm:pt modelId="{2DB5F390-DF2C-4D51-8562-DFB23126B6AC}" type="pres">
      <dgm:prSet presAssocID="{754BC489-562C-4840-A63B-B3563DEF5973}" presName="childText" presStyleLbl="lnNode1" presStyleIdx="0" presStyleCnt="1" custScaleX="122945" custScaleY="311195" custLinFactNeighborX="6778" custLinFactNeighborY="258">
        <dgm:presLayoutVars>
          <dgm:chMax val="0"/>
          <dgm:chPref val="0"/>
          <dgm:bulletEnabled val="1"/>
        </dgm:presLayoutVars>
      </dgm:prSet>
      <dgm:spPr/>
      <dgm:t>
        <a:bodyPr/>
        <a:lstStyle/>
        <a:p>
          <a:endParaRPr lang="en-US"/>
        </a:p>
      </dgm:t>
    </dgm:pt>
  </dgm:ptLst>
  <dgm:cxnLst>
    <dgm:cxn modelId="{5BCBBDD3-A437-4CAF-8154-5872E271F4A9}" srcId="{2247CAA6-1DE7-448F-A95B-37E5F608CAD1}" destId="{FA5C68BC-916E-4BD9-ADA7-E0F1EC2813E1}" srcOrd="0" destOrd="0" parTransId="{9527C9A1-B975-4C88-BEE8-180E3DE1F435}" sibTransId="{A93EACD7-D49B-4EBD-B9B9-EB1D0616387B}"/>
    <dgm:cxn modelId="{A2B15A39-66EC-42B6-AD7C-D9E86525F82D}" type="presOf" srcId="{FA5C68BC-916E-4BD9-ADA7-E0F1EC2813E1}" destId="{FEEEB7E4-12EA-42B3-BE4F-DC6EB6BB213F}" srcOrd="0" destOrd="0" presId="urn:microsoft.com/office/officeart/2008/layout/PictureAccentList"/>
    <dgm:cxn modelId="{13346A2B-37DA-4A85-89B6-D0620A98A830}" type="presOf" srcId="{2247CAA6-1DE7-448F-A95B-37E5F608CAD1}" destId="{25F3D31E-3C4D-4E46-A9D4-329B32BDA821}" srcOrd="0" destOrd="0" presId="urn:microsoft.com/office/officeart/2008/layout/PictureAccentList"/>
    <dgm:cxn modelId="{6F7C9D2E-478B-4CBC-95BD-78A0DEA704E5}" srcId="{FA5C68BC-916E-4BD9-ADA7-E0F1EC2813E1}" destId="{754BC489-562C-4840-A63B-B3563DEF5973}" srcOrd="0" destOrd="0" parTransId="{464E2C42-7E09-4E67-9B80-1F554726687A}" sibTransId="{404EF65D-4B9C-4F04-8D5B-F5399B4CEDCB}"/>
    <dgm:cxn modelId="{5B212CBE-24E8-4E8A-A426-870B01B54660}" type="presOf" srcId="{754BC489-562C-4840-A63B-B3563DEF5973}" destId="{2DB5F390-DF2C-4D51-8562-DFB23126B6AC}" srcOrd="0" destOrd="0" presId="urn:microsoft.com/office/officeart/2008/layout/PictureAccentList"/>
    <dgm:cxn modelId="{8B561BDF-6B4B-4516-8227-477D760201C5}" type="presParOf" srcId="{25F3D31E-3C4D-4E46-A9D4-329B32BDA821}" destId="{61B71E60-CCD8-4368-B37C-19521F490EEB}" srcOrd="0" destOrd="0" presId="urn:microsoft.com/office/officeart/2008/layout/PictureAccentList"/>
    <dgm:cxn modelId="{2B1CE2F3-9AFA-4002-A954-7154E204EDF2}" type="presParOf" srcId="{61B71E60-CCD8-4368-B37C-19521F490EEB}" destId="{7A0EC152-438F-446C-92DF-26176D0BCD0C}" srcOrd="0" destOrd="0" presId="urn:microsoft.com/office/officeart/2008/layout/PictureAccentList"/>
    <dgm:cxn modelId="{2B99E76A-8661-4140-8BA5-A5F5D40EBAD1}" type="presParOf" srcId="{7A0EC152-438F-446C-92DF-26176D0BCD0C}" destId="{FEEEB7E4-12EA-42B3-BE4F-DC6EB6BB213F}" srcOrd="0" destOrd="0" presId="urn:microsoft.com/office/officeart/2008/layout/PictureAccentList"/>
    <dgm:cxn modelId="{EB0E313E-1242-498F-9FE0-547D44D5CCE6}" type="presParOf" srcId="{61B71E60-CCD8-4368-B37C-19521F490EEB}" destId="{2E7AC5FC-7609-43DD-A56E-4EB611CAFAFF}" srcOrd="1" destOrd="0" presId="urn:microsoft.com/office/officeart/2008/layout/PictureAccentList"/>
    <dgm:cxn modelId="{7A1E252C-98CC-4DC7-88C5-37158CF2B324}" type="presParOf" srcId="{2E7AC5FC-7609-43DD-A56E-4EB611CAFAFF}" destId="{11157938-2F4D-4EA2-AB0D-D38992A2B738}" srcOrd="0" destOrd="0" presId="urn:microsoft.com/office/officeart/2008/layout/PictureAccentList"/>
    <dgm:cxn modelId="{3EE5675F-4DD5-428C-94E4-2A3E3D67BBF3}" type="presParOf" srcId="{11157938-2F4D-4EA2-AB0D-D38992A2B738}" destId="{B042C8FA-D5DA-438C-834D-1B1E051A1789}" srcOrd="0" destOrd="0" presId="urn:microsoft.com/office/officeart/2008/layout/PictureAccentList"/>
    <dgm:cxn modelId="{62124DDE-AA83-41CE-9650-489416B7DF7C}" type="presParOf" srcId="{11157938-2F4D-4EA2-AB0D-D38992A2B738}" destId="{2DB5F390-DF2C-4D51-8562-DFB23126B6AC}"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dgm:t>
        <a:bodyPr/>
        <a:lstStyle/>
        <a:p>
          <a:r>
            <a:rPr lang="en-US" sz="3400" b="1" dirty="0" smtClean="0">
              <a:latin typeface="Helvetica Light"/>
            </a:rPr>
            <a:t>2015-11</a:t>
          </a:r>
          <a:r>
            <a:rPr lang="en-US" sz="3400" dirty="0" smtClean="0">
              <a:latin typeface="Helvetica Light"/>
            </a:rPr>
            <a:t> </a:t>
          </a:r>
          <a:r>
            <a:rPr lang="en-US" sz="3400" b="1" dirty="0" smtClean="0">
              <a:latin typeface="Helvetica Light"/>
            </a:rPr>
            <a:t>-- BASKETBALL -- DATE OF FIRST CONTEST</a:t>
          </a:r>
          <a:endParaRPr lang="en-US" sz="3400"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dgm:t>
        <a:bodyPr/>
        <a:lstStyle/>
        <a:p>
          <a:pPr marL="236538" indent="-236538" algn="l">
            <a:tabLst>
              <a:tab pos="236538" algn="l"/>
            </a:tabLst>
          </a:pPr>
          <a:r>
            <a:rPr lang="en-US" sz="2800" dirty="0" smtClean="0">
              <a:latin typeface="Calibri"/>
            </a:rPr>
            <a:t>• </a:t>
          </a:r>
          <a:r>
            <a:rPr lang="en-US" sz="2800" dirty="0" smtClean="0">
              <a:latin typeface="Helvetica Light"/>
            </a:rPr>
            <a:t>First date of regular-season competition in basketball on November 15; or </a:t>
          </a:r>
        </a:p>
        <a:p>
          <a:pPr marL="236538" indent="-236538" algn="l">
            <a:tabLst>
              <a:tab pos="236538" algn="l"/>
            </a:tabLst>
          </a:pPr>
          <a:r>
            <a:rPr lang="en-US" sz="2800" dirty="0" smtClean="0">
              <a:latin typeface="Helvetica Light"/>
            </a:rPr>
            <a:t>• Preceding Friday if November 15 falls on a Saturday, Sunday or Monday.</a:t>
          </a:r>
          <a:endParaRPr lang="en-US" sz="28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Y="144000">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90000" custScaleY="135000"/>
      <dgm:spPr>
        <a:blipFill rotWithShape="1">
          <a:blip xmlns:r="http://schemas.openxmlformats.org/officeDocument/2006/relationships" r:embed="rId1"/>
          <a:stretch>
            <a:fillRect/>
          </a:stretch>
        </a:blipFill>
        <a:ln>
          <a:solidFill>
            <a:schemeClr val="tx1"/>
          </a:solidFill>
        </a:ln>
      </dgm:spPr>
      <dgm:t>
        <a:bodyPr/>
        <a:lstStyle/>
        <a:p>
          <a:endParaRPr lang="en-US"/>
        </a:p>
      </dgm:t>
    </dgm:pt>
    <dgm:pt modelId="{50F645AF-B418-4859-AE8D-D91102B4079E}" type="pres">
      <dgm:prSet presAssocID="{A9904D32-82FD-4ED7-8DDF-0554E76926FB}" presName="childText" presStyleLbl="lnNode1" presStyleIdx="0" presStyleCnt="1" custScaleY="215621">
        <dgm:presLayoutVars>
          <dgm:chMax val="0"/>
          <dgm:chPref val="0"/>
          <dgm:bulletEnabled val="1"/>
        </dgm:presLayoutVars>
      </dgm:prSet>
      <dgm:spPr/>
      <dgm:t>
        <a:bodyPr/>
        <a:lstStyle/>
        <a:p>
          <a:endParaRPr lang="en-US"/>
        </a:p>
      </dgm:t>
    </dgm:pt>
  </dgm:ptLst>
  <dgm:cxnLst>
    <dgm:cxn modelId="{419D3902-5E79-4A6F-B4F3-2194AAE46B68}" type="presOf" srcId="{FA5C68BC-916E-4BD9-ADA7-E0F1EC2813E1}" destId="{FEEEB7E4-12EA-42B3-BE4F-DC6EB6BB213F}"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EB133BB3-AFF3-4AB2-B806-0A8DE17CAE3D}" type="presOf" srcId="{2247CAA6-1DE7-448F-A95B-37E5F608CAD1}" destId="{25F3D31E-3C4D-4E46-A9D4-329B32BDA821}" srcOrd="0" destOrd="0" presId="urn:microsoft.com/office/officeart/2008/layout/PictureAccentList"/>
    <dgm:cxn modelId="{EAA4CF66-19D7-4387-99B7-B9CEE57307F9}" type="presOf" srcId="{A9904D32-82FD-4ED7-8DDF-0554E76926FB}" destId="{50F645AF-B418-4859-AE8D-D91102B4079E}" srcOrd="0" destOrd="0" presId="urn:microsoft.com/office/officeart/2008/layout/PictureAccentList"/>
    <dgm:cxn modelId="{66ECD307-AFB3-4EA8-A452-9A72AB624996}" srcId="{FA5C68BC-916E-4BD9-ADA7-E0F1EC2813E1}" destId="{A9904D32-82FD-4ED7-8DDF-0554E76926FB}" srcOrd="0" destOrd="0" parTransId="{EEE1513A-1522-4246-BF5D-A6B78E68C0B1}" sibTransId="{49F575EE-9226-4A2C-851F-32426BBBCC5D}"/>
    <dgm:cxn modelId="{F7C84DCE-6765-4E84-A0A6-ACCE94CBEE8C}" type="presParOf" srcId="{25F3D31E-3C4D-4E46-A9D4-329B32BDA821}" destId="{61B71E60-CCD8-4368-B37C-19521F490EEB}" srcOrd="0" destOrd="0" presId="urn:microsoft.com/office/officeart/2008/layout/PictureAccentList"/>
    <dgm:cxn modelId="{8AF179BA-EA2D-478F-85CB-5D71204D56C6}" type="presParOf" srcId="{61B71E60-CCD8-4368-B37C-19521F490EEB}" destId="{7A0EC152-438F-446C-92DF-26176D0BCD0C}" srcOrd="0" destOrd="0" presId="urn:microsoft.com/office/officeart/2008/layout/PictureAccentList"/>
    <dgm:cxn modelId="{52D5B975-D0C7-4113-BCEF-21311047DE77}" type="presParOf" srcId="{7A0EC152-438F-446C-92DF-26176D0BCD0C}" destId="{FEEEB7E4-12EA-42B3-BE4F-DC6EB6BB213F}" srcOrd="0" destOrd="0" presId="urn:microsoft.com/office/officeart/2008/layout/PictureAccentList"/>
    <dgm:cxn modelId="{00A3B5A4-19F1-4AB4-A90D-EBE26759C10B}" type="presParOf" srcId="{61B71E60-CCD8-4368-B37C-19521F490EEB}" destId="{2E7AC5FC-7609-43DD-A56E-4EB611CAFAFF}" srcOrd="1" destOrd="0" presId="urn:microsoft.com/office/officeart/2008/layout/PictureAccentList"/>
    <dgm:cxn modelId="{9800A38E-4D50-40D0-901E-5EAF0E69293B}" type="presParOf" srcId="{2E7AC5FC-7609-43DD-A56E-4EB611CAFAFF}" destId="{8543091F-F552-403F-B252-497386E29586}" srcOrd="0" destOrd="0" presId="urn:microsoft.com/office/officeart/2008/layout/PictureAccentList"/>
    <dgm:cxn modelId="{7B4A858A-607A-4EB0-B5D7-8B279DB28557}" type="presParOf" srcId="{8543091F-F552-403F-B252-497386E29586}" destId="{901444CD-BD40-47FA-9A60-38453E1EE0E3}" srcOrd="0" destOrd="0" presId="urn:microsoft.com/office/officeart/2008/layout/PictureAccentList"/>
    <dgm:cxn modelId="{91909BEC-C7D1-491F-A62B-E26C6D669D69}"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dgm:t>
        <a:bodyPr/>
        <a:lstStyle/>
        <a:p>
          <a:r>
            <a:rPr lang="en-US" sz="3400" b="1" dirty="0" smtClean="0">
              <a:latin typeface="Helvetica Light"/>
            </a:rPr>
            <a:t>2015-3  WOMEN'S SAND VOLLEYBALL</a:t>
          </a:r>
          <a:endParaRPr lang="en-US" sz="3400"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dgm:t>
        <a:bodyPr/>
        <a:lstStyle/>
        <a:p>
          <a:pPr marL="236538" indent="-236538" algn="l">
            <a:tabLst>
              <a:tab pos="284163" algn="l"/>
            </a:tabLst>
          </a:pPr>
          <a:r>
            <a:rPr lang="en-US" sz="2800" dirty="0" smtClean="0">
              <a:latin typeface="Calibri"/>
            </a:rPr>
            <a:t>• </a:t>
          </a:r>
          <a:r>
            <a:rPr lang="en-US" sz="2800" dirty="0" smtClean="0">
              <a:latin typeface="Helvetica Light"/>
            </a:rPr>
            <a:t>Women's sand volleyball is a championship sport.</a:t>
          </a:r>
        </a:p>
        <a:p>
          <a:pPr marL="236538" indent="-236538" algn="l">
            <a:tabLst>
              <a:tab pos="284163" algn="l"/>
            </a:tabLst>
          </a:pPr>
          <a:r>
            <a:rPr lang="en-US" sz="2800" dirty="0" smtClean="0">
              <a:latin typeface="Helvetica Light"/>
            </a:rPr>
            <a:t>• Establish legislation related to amateurism, playing/practice seasons and membership.</a:t>
          </a:r>
          <a:endParaRPr lang="en-US" sz="28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Y="144000">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90000" custScaleY="135000"/>
      <dgm:spPr>
        <a:blipFill rotWithShape="1">
          <a:blip xmlns:r="http://schemas.openxmlformats.org/officeDocument/2006/relationships" r:embed="rId1"/>
          <a:stretch>
            <a:fillRect/>
          </a:stretch>
        </a:blipFill>
        <a:ln>
          <a:solidFill>
            <a:schemeClr val="tx1"/>
          </a:solidFill>
        </a:ln>
      </dgm:spPr>
    </dgm:pt>
    <dgm:pt modelId="{50F645AF-B418-4859-AE8D-D91102B4079E}" type="pres">
      <dgm:prSet presAssocID="{A9904D32-82FD-4ED7-8DDF-0554E76926FB}" presName="childText" presStyleLbl="lnNode1" presStyleIdx="0" presStyleCnt="1" custScaleY="207000">
        <dgm:presLayoutVars>
          <dgm:chMax val="0"/>
          <dgm:chPref val="0"/>
          <dgm:bulletEnabled val="1"/>
        </dgm:presLayoutVars>
      </dgm:prSet>
      <dgm:spPr/>
      <dgm:t>
        <a:bodyPr/>
        <a:lstStyle/>
        <a:p>
          <a:endParaRPr lang="en-US"/>
        </a:p>
      </dgm:t>
    </dgm:pt>
  </dgm:ptLst>
  <dgm:cxnLst>
    <dgm:cxn modelId="{BE6CC168-9419-4E60-BD49-3DEAD02F35AA}" type="presOf" srcId="{A9904D32-82FD-4ED7-8DDF-0554E76926FB}" destId="{50F645AF-B418-4859-AE8D-D91102B4079E}"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66ECD307-AFB3-4EA8-A452-9A72AB624996}" srcId="{FA5C68BC-916E-4BD9-ADA7-E0F1EC2813E1}" destId="{A9904D32-82FD-4ED7-8DDF-0554E76926FB}" srcOrd="0" destOrd="0" parTransId="{EEE1513A-1522-4246-BF5D-A6B78E68C0B1}" sibTransId="{49F575EE-9226-4A2C-851F-32426BBBCC5D}"/>
    <dgm:cxn modelId="{6BF23393-38C8-4B90-AE7B-CD3AE8938D81}" type="presOf" srcId="{FA5C68BC-916E-4BD9-ADA7-E0F1EC2813E1}" destId="{FEEEB7E4-12EA-42B3-BE4F-DC6EB6BB213F}" srcOrd="0" destOrd="0" presId="urn:microsoft.com/office/officeart/2008/layout/PictureAccentList"/>
    <dgm:cxn modelId="{FC5366EB-8C44-4B68-9D7D-2B6FB20FDD68}" type="presOf" srcId="{2247CAA6-1DE7-448F-A95B-37E5F608CAD1}" destId="{25F3D31E-3C4D-4E46-A9D4-329B32BDA821}" srcOrd="0" destOrd="0" presId="urn:microsoft.com/office/officeart/2008/layout/PictureAccentList"/>
    <dgm:cxn modelId="{182F921A-108B-458F-BB7B-BE689BB7CC34}" type="presParOf" srcId="{25F3D31E-3C4D-4E46-A9D4-329B32BDA821}" destId="{61B71E60-CCD8-4368-B37C-19521F490EEB}" srcOrd="0" destOrd="0" presId="urn:microsoft.com/office/officeart/2008/layout/PictureAccentList"/>
    <dgm:cxn modelId="{C94810AF-55F8-4E50-8F7C-EC484BD190D3}" type="presParOf" srcId="{61B71E60-CCD8-4368-B37C-19521F490EEB}" destId="{7A0EC152-438F-446C-92DF-26176D0BCD0C}" srcOrd="0" destOrd="0" presId="urn:microsoft.com/office/officeart/2008/layout/PictureAccentList"/>
    <dgm:cxn modelId="{03793DE9-3E61-4A81-A57D-950FB1B7564C}" type="presParOf" srcId="{7A0EC152-438F-446C-92DF-26176D0BCD0C}" destId="{FEEEB7E4-12EA-42B3-BE4F-DC6EB6BB213F}" srcOrd="0" destOrd="0" presId="urn:microsoft.com/office/officeart/2008/layout/PictureAccentList"/>
    <dgm:cxn modelId="{9801607B-882A-40C0-9A08-7BE26FD4EC50}" type="presParOf" srcId="{61B71E60-CCD8-4368-B37C-19521F490EEB}" destId="{2E7AC5FC-7609-43DD-A56E-4EB611CAFAFF}" srcOrd="1" destOrd="0" presId="urn:microsoft.com/office/officeart/2008/layout/PictureAccentList"/>
    <dgm:cxn modelId="{F0CBE534-6148-4EE3-897B-572208DD1BDF}" type="presParOf" srcId="{2E7AC5FC-7609-43DD-A56E-4EB611CAFAFF}" destId="{8543091F-F552-403F-B252-497386E29586}" srcOrd="0" destOrd="0" presId="urn:microsoft.com/office/officeart/2008/layout/PictureAccentList"/>
    <dgm:cxn modelId="{519C86B4-6759-4ED0-B8F8-A80BD6C338E8}" type="presParOf" srcId="{8543091F-F552-403F-B252-497386E29586}" destId="{901444CD-BD40-47FA-9A60-38453E1EE0E3}" srcOrd="0" destOrd="0" presId="urn:microsoft.com/office/officeart/2008/layout/PictureAccentList"/>
    <dgm:cxn modelId="{BB86F517-2F41-40AA-AD4A-4D6B5D90FF91}"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dgm:t>
        <a:bodyPr/>
        <a:lstStyle/>
        <a:p>
          <a:r>
            <a:rPr lang="en-US" sz="3400" b="1" dirty="0" smtClean="0">
              <a:latin typeface="Helvetica Light"/>
            </a:rPr>
            <a:t>2015-12</a:t>
          </a:r>
          <a:r>
            <a:rPr lang="en-US" sz="3400" dirty="0" smtClean="0">
              <a:latin typeface="Helvetica Light"/>
            </a:rPr>
            <a:t> </a:t>
          </a:r>
          <a:r>
            <a:rPr lang="en-US" sz="3400" b="1" dirty="0" smtClean="0">
              <a:latin typeface="Helvetica Light"/>
            </a:rPr>
            <a:t>-- FOOTBALL -- FIRST PERMISSIBLE CONTEST</a:t>
          </a:r>
          <a:endParaRPr lang="en-US" sz="3400"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dgm:t>
        <a:bodyPr/>
        <a:lstStyle/>
        <a:p>
          <a:pPr marL="236538" indent="-236538" algn="l">
            <a:tabLst>
              <a:tab pos="284163" algn="l"/>
            </a:tabLst>
          </a:pPr>
          <a:r>
            <a:rPr lang="en-US" sz="2800" dirty="0" smtClean="0">
              <a:latin typeface="Calibri"/>
            </a:rPr>
            <a:t>• </a:t>
          </a:r>
          <a:r>
            <a:rPr lang="en-US" sz="2800" dirty="0" smtClean="0">
              <a:latin typeface="Helvetica Light"/>
            </a:rPr>
            <a:t>First permissible contest  can be played on the Thursday preceding the weekend that 	is 11 weeks prior to the first round of 	the Division III championships.</a:t>
          </a:r>
          <a:endParaRPr lang="en-US" sz="28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Y="144000">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90000" custScaleY="135000"/>
      <dgm:spPr>
        <a:blipFill rotWithShape="1">
          <a:blip xmlns:r="http://schemas.openxmlformats.org/officeDocument/2006/relationships" r:embed="rId1"/>
          <a:stretch>
            <a:fillRect/>
          </a:stretch>
        </a:blipFill>
        <a:ln>
          <a:solidFill>
            <a:schemeClr val="tx1"/>
          </a:solidFill>
        </a:ln>
      </dgm:spPr>
    </dgm:pt>
    <dgm:pt modelId="{50F645AF-B418-4859-AE8D-D91102B4079E}" type="pres">
      <dgm:prSet presAssocID="{A9904D32-82FD-4ED7-8DDF-0554E76926FB}" presName="childText" presStyleLbl="lnNode1" presStyleIdx="0" presStyleCnt="1" custScaleY="215621">
        <dgm:presLayoutVars>
          <dgm:chMax val="0"/>
          <dgm:chPref val="0"/>
          <dgm:bulletEnabled val="1"/>
        </dgm:presLayoutVars>
      </dgm:prSet>
      <dgm:spPr/>
      <dgm:t>
        <a:bodyPr/>
        <a:lstStyle/>
        <a:p>
          <a:endParaRPr lang="en-US"/>
        </a:p>
      </dgm:t>
    </dgm:pt>
  </dgm:ptLst>
  <dgm:cxnLst>
    <dgm:cxn modelId="{1D85A9A0-CA91-418B-898D-428FD16C6A6E}" type="presOf" srcId="{A9904D32-82FD-4ED7-8DDF-0554E76926FB}" destId="{50F645AF-B418-4859-AE8D-D91102B4079E}"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EE8C4BDE-EEC9-4774-9DAF-83BEFD7C36F9}" type="presOf" srcId="{2247CAA6-1DE7-448F-A95B-37E5F608CAD1}" destId="{25F3D31E-3C4D-4E46-A9D4-329B32BDA821}" srcOrd="0" destOrd="0" presId="urn:microsoft.com/office/officeart/2008/layout/PictureAccentList"/>
    <dgm:cxn modelId="{66ECD307-AFB3-4EA8-A452-9A72AB624996}" srcId="{FA5C68BC-916E-4BD9-ADA7-E0F1EC2813E1}" destId="{A9904D32-82FD-4ED7-8DDF-0554E76926FB}" srcOrd="0" destOrd="0" parTransId="{EEE1513A-1522-4246-BF5D-A6B78E68C0B1}" sibTransId="{49F575EE-9226-4A2C-851F-32426BBBCC5D}"/>
    <dgm:cxn modelId="{E0D88BB5-95D8-4017-ACA5-B9DE4F358F26}" type="presOf" srcId="{FA5C68BC-916E-4BD9-ADA7-E0F1EC2813E1}" destId="{FEEEB7E4-12EA-42B3-BE4F-DC6EB6BB213F}" srcOrd="0" destOrd="0" presId="urn:microsoft.com/office/officeart/2008/layout/PictureAccentList"/>
    <dgm:cxn modelId="{215DF4E1-E071-4FEB-8BA6-8150B4F9F75E}" type="presParOf" srcId="{25F3D31E-3C4D-4E46-A9D4-329B32BDA821}" destId="{61B71E60-CCD8-4368-B37C-19521F490EEB}" srcOrd="0" destOrd="0" presId="urn:microsoft.com/office/officeart/2008/layout/PictureAccentList"/>
    <dgm:cxn modelId="{2F9E7185-6D7F-4279-83CD-6EC9CD44AC01}" type="presParOf" srcId="{61B71E60-CCD8-4368-B37C-19521F490EEB}" destId="{7A0EC152-438F-446C-92DF-26176D0BCD0C}" srcOrd="0" destOrd="0" presId="urn:microsoft.com/office/officeart/2008/layout/PictureAccentList"/>
    <dgm:cxn modelId="{1B284B73-82E4-4237-AAA2-6A8FD53FAAC7}" type="presParOf" srcId="{7A0EC152-438F-446C-92DF-26176D0BCD0C}" destId="{FEEEB7E4-12EA-42B3-BE4F-DC6EB6BB213F}" srcOrd="0" destOrd="0" presId="urn:microsoft.com/office/officeart/2008/layout/PictureAccentList"/>
    <dgm:cxn modelId="{B791F15F-8EC7-4951-82AB-4F148D87D818}" type="presParOf" srcId="{61B71E60-CCD8-4368-B37C-19521F490EEB}" destId="{2E7AC5FC-7609-43DD-A56E-4EB611CAFAFF}" srcOrd="1" destOrd="0" presId="urn:microsoft.com/office/officeart/2008/layout/PictureAccentList"/>
    <dgm:cxn modelId="{25304BFD-D6EF-4FBC-973C-136125627C64}" type="presParOf" srcId="{2E7AC5FC-7609-43DD-A56E-4EB611CAFAFF}" destId="{8543091F-F552-403F-B252-497386E29586}" srcOrd="0" destOrd="0" presId="urn:microsoft.com/office/officeart/2008/layout/PictureAccentList"/>
    <dgm:cxn modelId="{A537245D-6243-49F1-B27C-0D34C0922573}" type="presParOf" srcId="{8543091F-F552-403F-B252-497386E29586}" destId="{901444CD-BD40-47FA-9A60-38453E1EE0E3}" srcOrd="0" destOrd="0" presId="urn:microsoft.com/office/officeart/2008/layout/PictureAccentList"/>
    <dgm:cxn modelId="{DDB4549E-F464-4DC8-8976-96E61283DDFC}"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dgm:spPr/>
      <dgm:t>
        <a:bodyPr/>
        <a:lstStyle/>
        <a:p>
          <a:r>
            <a:rPr lang="en-US" b="1" dirty="0" smtClean="0">
              <a:latin typeface="Helvetica Light"/>
            </a:rPr>
            <a:t>2015-13</a:t>
          </a:r>
          <a:r>
            <a:rPr lang="en-US" dirty="0" smtClean="0">
              <a:latin typeface="Helvetica Light"/>
            </a:rPr>
            <a:t> </a:t>
          </a:r>
          <a:r>
            <a:rPr lang="en-US" b="1" dirty="0" smtClean="0">
              <a:latin typeface="Helvetica Light"/>
            </a:rPr>
            <a:t>SOCCER AND WOMEN'S VOLLEYBALL -- PRESEASON JOINT PRACTICE, SCRIMMAGE OR EXHIBITION -- EXEMPTIONS</a:t>
          </a:r>
          <a:endParaRPr lang="en-US"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dgm:t>
        <a:bodyPr/>
        <a:lstStyle/>
        <a:p>
          <a:pPr algn="just"/>
          <a:r>
            <a:rPr lang="en-US" sz="2800" dirty="0" smtClean="0">
              <a:latin typeface="Helvetica Light"/>
            </a:rPr>
            <a:t>In soccer and women's volleyball, permissible to conduct an exempted preseason joint practice, scrimmage or exhibition during the preseason prior to the first permissible date of competition.</a:t>
          </a:r>
          <a:endParaRPr lang="en-US" sz="28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Y="163620">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90000" custScaleY="135000"/>
      <dgm:spPr>
        <a:blipFill rotWithShape="1">
          <a:blip xmlns:r="http://schemas.openxmlformats.org/officeDocument/2006/relationships" r:embed="rId1"/>
          <a:stretch>
            <a:fillRect/>
          </a:stretch>
        </a:blipFill>
        <a:ln>
          <a:solidFill>
            <a:schemeClr val="tx1"/>
          </a:solidFill>
        </a:ln>
      </dgm:spPr>
    </dgm:pt>
    <dgm:pt modelId="{50F645AF-B418-4859-AE8D-D91102B4079E}" type="pres">
      <dgm:prSet presAssocID="{A9904D32-82FD-4ED7-8DDF-0554E76926FB}" presName="childText" presStyleLbl="lnNode1" presStyleIdx="0" presStyleCnt="1" custScaleY="178380">
        <dgm:presLayoutVars>
          <dgm:chMax val="0"/>
          <dgm:chPref val="0"/>
          <dgm:bulletEnabled val="1"/>
        </dgm:presLayoutVars>
      </dgm:prSet>
      <dgm:spPr/>
      <dgm:t>
        <a:bodyPr/>
        <a:lstStyle/>
        <a:p>
          <a:endParaRPr lang="en-US"/>
        </a:p>
      </dgm:t>
    </dgm:pt>
  </dgm:ptLst>
  <dgm:cxnLst>
    <dgm:cxn modelId="{246A0EF3-3653-4E10-9E6E-3F2AB8032EE4}" type="presOf" srcId="{A9904D32-82FD-4ED7-8DDF-0554E76926FB}" destId="{50F645AF-B418-4859-AE8D-D91102B4079E}" srcOrd="0" destOrd="0" presId="urn:microsoft.com/office/officeart/2008/layout/PictureAccentList"/>
    <dgm:cxn modelId="{93BB8E04-4DD9-4AD7-9750-5A97A0361877}" type="presOf" srcId="{FA5C68BC-916E-4BD9-ADA7-E0F1EC2813E1}" destId="{FEEEB7E4-12EA-42B3-BE4F-DC6EB6BB213F}"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66ECD307-AFB3-4EA8-A452-9A72AB624996}" srcId="{FA5C68BC-916E-4BD9-ADA7-E0F1EC2813E1}" destId="{A9904D32-82FD-4ED7-8DDF-0554E76926FB}" srcOrd="0" destOrd="0" parTransId="{EEE1513A-1522-4246-BF5D-A6B78E68C0B1}" sibTransId="{49F575EE-9226-4A2C-851F-32426BBBCC5D}"/>
    <dgm:cxn modelId="{10E20F47-E0AA-4EFA-BC7E-504E9E75F9C5}" type="presOf" srcId="{2247CAA6-1DE7-448F-A95B-37E5F608CAD1}" destId="{25F3D31E-3C4D-4E46-A9D4-329B32BDA821}" srcOrd="0" destOrd="0" presId="urn:microsoft.com/office/officeart/2008/layout/PictureAccentList"/>
    <dgm:cxn modelId="{3A28AB52-29F0-4A68-BC9D-ACCB9DCD2A19}" type="presParOf" srcId="{25F3D31E-3C4D-4E46-A9D4-329B32BDA821}" destId="{61B71E60-CCD8-4368-B37C-19521F490EEB}" srcOrd="0" destOrd="0" presId="urn:microsoft.com/office/officeart/2008/layout/PictureAccentList"/>
    <dgm:cxn modelId="{E377E5A1-D75B-4847-8582-CCE650489D3C}" type="presParOf" srcId="{61B71E60-CCD8-4368-B37C-19521F490EEB}" destId="{7A0EC152-438F-446C-92DF-26176D0BCD0C}" srcOrd="0" destOrd="0" presId="urn:microsoft.com/office/officeart/2008/layout/PictureAccentList"/>
    <dgm:cxn modelId="{C639563A-9D8B-44B0-A1C3-AC7BF3ACE167}" type="presParOf" srcId="{7A0EC152-438F-446C-92DF-26176D0BCD0C}" destId="{FEEEB7E4-12EA-42B3-BE4F-DC6EB6BB213F}" srcOrd="0" destOrd="0" presId="urn:microsoft.com/office/officeart/2008/layout/PictureAccentList"/>
    <dgm:cxn modelId="{718A1901-A7BC-4507-8C2D-76A74AEF33DC}" type="presParOf" srcId="{61B71E60-CCD8-4368-B37C-19521F490EEB}" destId="{2E7AC5FC-7609-43DD-A56E-4EB611CAFAFF}" srcOrd="1" destOrd="0" presId="urn:microsoft.com/office/officeart/2008/layout/PictureAccentList"/>
    <dgm:cxn modelId="{37D4D45D-7450-44BD-9096-143A311732B8}" type="presParOf" srcId="{2E7AC5FC-7609-43DD-A56E-4EB611CAFAFF}" destId="{8543091F-F552-403F-B252-497386E29586}" srcOrd="0" destOrd="0" presId="urn:microsoft.com/office/officeart/2008/layout/PictureAccentList"/>
    <dgm:cxn modelId="{5074B9A5-B15E-471A-BF18-4CDA3111A6E2}" type="presParOf" srcId="{8543091F-F552-403F-B252-497386E29586}" destId="{901444CD-BD40-47FA-9A60-38453E1EE0E3}" srcOrd="0" destOrd="0" presId="urn:microsoft.com/office/officeart/2008/layout/PictureAccentList"/>
    <dgm:cxn modelId="{6BB5A35A-84CB-4D42-AA5E-DF98FB1CB2E2}"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dgm:t>
        <a:bodyPr/>
        <a:lstStyle/>
        <a:p>
          <a:r>
            <a:rPr lang="en-US" sz="3400" b="1" dirty="0" smtClean="0">
              <a:latin typeface="Helvetica Light"/>
            </a:rPr>
            <a:t>2015-14--NULLIFICATION</a:t>
          </a:r>
          <a:endParaRPr lang="en-US" sz="3400" b="1"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dgm:t>
        <a:bodyPr/>
        <a:lstStyle/>
        <a:p>
          <a:pPr marL="236538" indent="-236538" algn="l">
            <a:tabLst>
              <a:tab pos="284163" algn="l"/>
              <a:tab pos="346075" algn="l"/>
            </a:tabLst>
          </a:pPr>
          <a:r>
            <a:rPr lang="en-US" sz="2800" dirty="0" smtClean="0">
              <a:latin typeface="Calibri"/>
            </a:rPr>
            <a:t>• </a:t>
          </a:r>
          <a:r>
            <a:rPr lang="en-US" sz="2800" dirty="0" smtClean="0">
              <a:latin typeface="Helvetica Light"/>
            </a:rPr>
            <a:t>If an institution competes with an 	ineligible student-athlete,  may incur a   nullification penalty.</a:t>
          </a:r>
        </a:p>
        <a:p>
          <a:pPr marL="236538" indent="-236538" algn="l">
            <a:tabLst>
              <a:tab pos="284163" algn="l"/>
              <a:tab pos="346075" algn="l"/>
            </a:tabLst>
          </a:pPr>
          <a:r>
            <a:rPr lang="en-US" sz="2800" dirty="0" smtClean="0">
              <a:latin typeface="Helvetica Light"/>
            </a:rPr>
            <a:t>• The institution may be denied the 	right to participate in the applicable 	NCAA championship. </a:t>
          </a:r>
          <a:endParaRPr lang="en-US" sz="28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Y="136578">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90000" custScaleY="135000"/>
      <dgm:spPr>
        <a:blipFill rotWithShape="1">
          <a:blip xmlns:r="http://schemas.openxmlformats.org/officeDocument/2006/relationships" r:embed="rId1"/>
          <a:stretch>
            <a:fillRect/>
          </a:stretch>
        </a:blipFill>
        <a:ln>
          <a:solidFill>
            <a:schemeClr val="tx1"/>
          </a:solidFill>
        </a:ln>
      </dgm:spPr>
      <dgm:t>
        <a:bodyPr/>
        <a:lstStyle/>
        <a:p>
          <a:endParaRPr lang="en-US"/>
        </a:p>
      </dgm:t>
    </dgm:pt>
    <dgm:pt modelId="{50F645AF-B418-4859-AE8D-D91102B4079E}" type="pres">
      <dgm:prSet presAssocID="{A9904D32-82FD-4ED7-8DDF-0554E76926FB}" presName="childText" presStyleLbl="lnNode1" presStyleIdx="0" presStyleCnt="1" custScaleY="248208">
        <dgm:presLayoutVars>
          <dgm:chMax val="0"/>
          <dgm:chPref val="0"/>
          <dgm:bulletEnabled val="1"/>
        </dgm:presLayoutVars>
      </dgm:prSet>
      <dgm:spPr/>
      <dgm:t>
        <a:bodyPr/>
        <a:lstStyle/>
        <a:p>
          <a:endParaRPr lang="en-US"/>
        </a:p>
      </dgm:t>
    </dgm:pt>
  </dgm:ptLst>
  <dgm:cxnLst>
    <dgm:cxn modelId="{554B1D53-255D-4FC0-973E-7E16B125078F}" type="presOf" srcId="{2247CAA6-1DE7-448F-A95B-37E5F608CAD1}" destId="{25F3D31E-3C4D-4E46-A9D4-329B32BDA821}" srcOrd="0" destOrd="0" presId="urn:microsoft.com/office/officeart/2008/layout/PictureAccentList"/>
    <dgm:cxn modelId="{30857530-776B-48F0-A053-E3E426367EE7}" type="presOf" srcId="{FA5C68BC-916E-4BD9-ADA7-E0F1EC2813E1}" destId="{FEEEB7E4-12EA-42B3-BE4F-DC6EB6BB213F}"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66ECD307-AFB3-4EA8-A452-9A72AB624996}" srcId="{FA5C68BC-916E-4BD9-ADA7-E0F1EC2813E1}" destId="{A9904D32-82FD-4ED7-8DDF-0554E76926FB}" srcOrd="0" destOrd="0" parTransId="{EEE1513A-1522-4246-BF5D-A6B78E68C0B1}" sibTransId="{49F575EE-9226-4A2C-851F-32426BBBCC5D}"/>
    <dgm:cxn modelId="{030CCAB1-553D-4BD1-90A6-F9DC46AFAE95}" type="presOf" srcId="{A9904D32-82FD-4ED7-8DDF-0554E76926FB}" destId="{50F645AF-B418-4859-AE8D-D91102B4079E}" srcOrd="0" destOrd="0" presId="urn:microsoft.com/office/officeart/2008/layout/PictureAccentList"/>
    <dgm:cxn modelId="{D16B9AD4-53C1-4337-9F8C-0A0BAD47641F}" type="presParOf" srcId="{25F3D31E-3C4D-4E46-A9D4-329B32BDA821}" destId="{61B71E60-CCD8-4368-B37C-19521F490EEB}" srcOrd="0" destOrd="0" presId="urn:microsoft.com/office/officeart/2008/layout/PictureAccentList"/>
    <dgm:cxn modelId="{1E66BAE6-04B5-46E2-BD8A-2C9A8F85D345}" type="presParOf" srcId="{61B71E60-CCD8-4368-B37C-19521F490EEB}" destId="{7A0EC152-438F-446C-92DF-26176D0BCD0C}" srcOrd="0" destOrd="0" presId="urn:microsoft.com/office/officeart/2008/layout/PictureAccentList"/>
    <dgm:cxn modelId="{DE4E7A40-1962-48F3-A664-DEEC36402B47}" type="presParOf" srcId="{7A0EC152-438F-446C-92DF-26176D0BCD0C}" destId="{FEEEB7E4-12EA-42B3-BE4F-DC6EB6BB213F}" srcOrd="0" destOrd="0" presId="urn:microsoft.com/office/officeart/2008/layout/PictureAccentList"/>
    <dgm:cxn modelId="{9826E938-1D7E-492F-BCFE-0DF3C2C5E218}" type="presParOf" srcId="{61B71E60-CCD8-4368-B37C-19521F490EEB}" destId="{2E7AC5FC-7609-43DD-A56E-4EB611CAFAFF}" srcOrd="1" destOrd="0" presId="urn:microsoft.com/office/officeart/2008/layout/PictureAccentList"/>
    <dgm:cxn modelId="{B148B8E9-5C7C-4719-8532-1E9CBD358553}" type="presParOf" srcId="{2E7AC5FC-7609-43DD-A56E-4EB611CAFAFF}" destId="{8543091F-F552-403F-B252-497386E29586}" srcOrd="0" destOrd="0" presId="urn:microsoft.com/office/officeart/2008/layout/PictureAccentList"/>
    <dgm:cxn modelId="{BDB890EE-4BA6-4211-A844-54E28EA3659F}" type="presParOf" srcId="{8543091F-F552-403F-B252-497386E29586}" destId="{901444CD-BD40-47FA-9A60-38453E1EE0E3}" srcOrd="0" destOrd="0" presId="urn:microsoft.com/office/officeart/2008/layout/PictureAccentList"/>
    <dgm:cxn modelId="{FCEB2ECE-512E-4BB3-8BB3-4E52B8F75D57}"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247CAA6-1DE7-448F-A95B-37E5F608CAD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US"/>
        </a:p>
      </dgm:t>
    </dgm:pt>
    <dgm:pt modelId="{FA5C68BC-916E-4BD9-ADA7-E0F1EC2813E1}">
      <dgm:prSet phldrT="[Text]" custT="1"/>
      <dgm:spPr>
        <a:solidFill>
          <a:schemeClr val="tx2">
            <a:lumMod val="60000"/>
            <a:lumOff val="40000"/>
          </a:schemeClr>
        </a:solidFill>
      </dgm:spPr>
      <dgm:t>
        <a:bodyPr/>
        <a:lstStyle/>
        <a:p>
          <a:r>
            <a:rPr lang="en-US" sz="3000" b="1" dirty="0" smtClean="0">
              <a:latin typeface="Helvetica Light"/>
            </a:rPr>
            <a:t>Coach Competing against Student-Athletes </a:t>
          </a:r>
          <a:r>
            <a:rPr lang="en-US" sz="2400" b="1" dirty="0" smtClean="0">
              <a:latin typeface="Helvetica Light"/>
            </a:rPr>
            <a:t>March 27, 2014</a:t>
          </a:r>
          <a:endParaRPr lang="en-US" sz="2400" b="1" dirty="0">
            <a:latin typeface="Helvetica Light"/>
          </a:endParaRPr>
        </a:p>
      </dgm:t>
    </dgm:pt>
    <dgm:pt modelId="{9527C9A1-B975-4C88-BEE8-180E3DE1F435}" type="parTrans" cxnId="{5BCBBDD3-A437-4CAF-8154-5872E271F4A9}">
      <dgm:prSet/>
      <dgm:spPr/>
      <dgm:t>
        <a:bodyPr/>
        <a:lstStyle/>
        <a:p>
          <a:endParaRPr lang="en-US"/>
        </a:p>
      </dgm:t>
    </dgm:pt>
    <dgm:pt modelId="{A93EACD7-D49B-4EBD-B9B9-EB1D0616387B}" type="sibTrans" cxnId="{5BCBBDD3-A437-4CAF-8154-5872E271F4A9}">
      <dgm:prSet/>
      <dgm:spPr/>
      <dgm:t>
        <a:bodyPr/>
        <a:lstStyle/>
        <a:p>
          <a:endParaRPr lang="en-US"/>
        </a:p>
      </dgm:t>
    </dgm:pt>
    <dgm:pt modelId="{A9904D32-82FD-4ED7-8DDF-0554E76926FB}">
      <dgm:prSet custT="1"/>
      <dgm:spPr>
        <a:solidFill>
          <a:schemeClr val="tx2">
            <a:lumMod val="60000"/>
            <a:lumOff val="40000"/>
          </a:schemeClr>
        </a:solidFill>
      </dgm:spPr>
      <dgm:t>
        <a:bodyPr/>
        <a:lstStyle/>
        <a:p>
          <a:pPr marL="346075" indent="-346075" algn="just">
            <a:tabLst>
              <a:tab pos="346075" algn="l"/>
            </a:tabLst>
          </a:pPr>
          <a:r>
            <a:rPr lang="en-US" sz="2800" dirty="0" smtClean="0">
              <a:latin typeface="Calibri"/>
            </a:rPr>
            <a:t>• </a:t>
          </a:r>
          <a:r>
            <a:rPr lang="en-US" sz="2400" dirty="0" smtClean="0">
              <a:latin typeface="Helvetica Light"/>
            </a:rPr>
            <a:t>A coach may compete against or coach    against a team including student-athletes from that coach’s sport.</a:t>
          </a:r>
        </a:p>
        <a:p>
          <a:pPr marL="284163" indent="-284163" algn="just">
            <a:tabLst>
              <a:tab pos="284163" algn="l"/>
            </a:tabLst>
          </a:pPr>
          <a:r>
            <a:rPr lang="en-US" sz="2400" dirty="0" smtClean="0">
              <a:latin typeface="Helvetica Light"/>
            </a:rPr>
            <a:t>• Coaching staff member may not direct,  supervise or otherwise engage in 	practice activities with the student-athletes during the competition.</a:t>
          </a:r>
          <a:endParaRPr lang="en-US" sz="2400" dirty="0">
            <a:latin typeface="Helvetica Light"/>
          </a:endParaRPr>
        </a:p>
      </dgm:t>
    </dgm:pt>
    <dgm:pt modelId="{EEE1513A-1522-4246-BF5D-A6B78E68C0B1}" type="parTrans" cxnId="{66ECD307-AFB3-4EA8-A452-9A72AB624996}">
      <dgm:prSet/>
      <dgm:spPr/>
      <dgm:t>
        <a:bodyPr/>
        <a:lstStyle/>
        <a:p>
          <a:endParaRPr lang="en-US"/>
        </a:p>
      </dgm:t>
    </dgm:pt>
    <dgm:pt modelId="{49F575EE-9226-4A2C-851F-32426BBBCC5D}" type="sibTrans" cxnId="{66ECD307-AFB3-4EA8-A452-9A72AB624996}">
      <dgm:prSet/>
      <dgm:spPr/>
      <dgm:t>
        <a:bodyPr/>
        <a:lstStyle/>
        <a:p>
          <a:endParaRPr lang="en-US"/>
        </a:p>
      </dgm:t>
    </dgm:pt>
    <dgm:pt modelId="{25F3D31E-3C4D-4E46-A9D4-329B32BDA821}" type="pres">
      <dgm:prSet presAssocID="{2247CAA6-1DE7-448F-A95B-37E5F608CAD1}" presName="layout" presStyleCnt="0">
        <dgm:presLayoutVars>
          <dgm:chMax/>
          <dgm:chPref/>
          <dgm:dir/>
          <dgm:animOne val="branch"/>
          <dgm:animLvl val="lvl"/>
          <dgm:resizeHandles/>
        </dgm:presLayoutVars>
      </dgm:prSet>
      <dgm:spPr/>
      <dgm:t>
        <a:bodyPr/>
        <a:lstStyle/>
        <a:p>
          <a:endParaRPr lang="en-US"/>
        </a:p>
      </dgm:t>
    </dgm:pt>
    <dgm:pt modelId="{61B71E60-CCD8-4368-B37C-19521F490EEB}" type="pres">
      <dgm:prSet presAssocID="{FA5C68BC-916E-4BD9-ADA7-E0F1EC2813E1}" presName="root" presStyleCnt="0">
        <dgm:presLayoutVars>
          <dgm:chMax/>
          <dgm:chPref val="4"/>
        </dgm:presLayoutVars>
      </dgm:prSet>
      <dgm:spPr/>
    </dgm:pt>
    <dgm:pt modelId="{7A0EC152-438F-446C-92DF-26176D0BCD0C}" type="pres">
      <dgm:prSet presAssocID="{FA5C68BC-916E-4BD9-ADA7-E0F1EC2813E1}" presName="rootComposite" presStyleCnt="0">
        <dgm:presLayoutVars/>
      </dgm:prSet>
      <dgm:spPr/>
    </dgm:pt>
    <dgm:pt modelId="{FEEEB7E4-12EA-42B3-BE4F-DC6EB6BB213F}" type="pres">
      <dgm:prSet presAssocID="{FA5C68BC-916E-4BD9-ADA7-E0F1EC2813E1}" presName="rootText" presStyleLbl="node0" presStyleIdx="0" presStyleCnt="1" custScaleX="107225" custScaleY="116897" custLinFactNeighborX="224" custLinFactNeighborY="-89">
        <dgm:presLayoutVars>
          <dgm:chMax/>
          <dgm:chPref val="4"/>
        </dgm:presLayoutVars>
      </dgm:prSet>
      <dgm:spPr/>
      <dgm:t>
        <a:bodyPr/>
        <a:lstStyle/>
        <a:p>
          <a:endParaRPr lang="en-US"/>
        </a:p>
      </dgm:t>
    </dgm:pt>
    <dgm:pt modelId="{2E7AC5FC-7609-43DD-A56E-4EB611CAFAFF}" type="pres">
      <dgm:prSet presAssocID="{FA5C68BC-916E-4BD9-ADA7-E0F1EC2813E1}" presName="childShape" presStyleCnt="0">
        <dgm:presLayoutVars>
          <dgm:chMax val="0"/>
          <dgm:chPref val="0"/>
        </dgm:presLayoutVars>
      </dgm:prSet>
      <dgm:spPr/>
    </dgm:pt>
    <dgm:pt modelId="{8543091F-F552-403F-B252-497386E29586}" type="pres">
      <dgm:prSet presAssocID="{A9904D32-82FD-4ED7-8DDF-0554E76926FB}" presName="childComposite" presStyleCnt="0">
        <dgm:presLayoutVars>
          <dgm:chMax val="0"/>
          <dgm:chPref val="0"/>
        </dgm:presLayoutVars>
      </dgm:prSet>
      <dgm:spPr/>
    </dgm:pt>
    <dgm:pt modelId="{901444CD-BD40-47FA-9A60-38453E1EE0E3}" type="pres">
      <dgm:prSet presAssocID="{A9904D32-82FD-4ED7-8DDF-0554E76926FB}" presName="Image" presStyleLbl="node1" presStyleIdx="0" presStyleCnt="1" custScaleX="181513" custScaleY="63000" custLinFactNeighborX="4655"/>
      <dgm:spPr>
        <a:prstGeom prst="roundRect">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t="-2563" r="38480" b="2563"/>
          </a:stretch>
        </a:blipFill>
        <a:ln>
          <a:noFill/>
        </a:ln>
      </dgm:spPr>
    </dgm:pt>
    <dgm:pt modelId="{50F645AF-B418-4859-AE8D-D91102B4079E}" type="pres">
      <dgm:prSet presAssocID="{A9904D32-82FD-4ED7-8DDF-0554E76926FB}" presName="childText" presStyleLbl="lnNode1" presStyleIdx="0" presStyleCnt="1" custScaleX="104009" custScaleY="293825">
        <dgm:presLayoutVars>
          <dgm:chMax val="0"/>
          <dgm:chPref val="0"/>
          <dgm:bulletEnabled val="1"/>
        </dgm:presLayoutVars>
      </dgm:prSet>
      <dgm:spPr/>
      <dgm:t>
        <a:bodyPr/>
        <a:lstStyle/>
        <a:p>
          <a:endParaRPr lang="en-US"/>
        </a:p>
      </dgm:t>
    </dgm:pt>
  </dgm:ptLst>
  <dgm:cxnLst>
    <dgm:cxn modelId="{6A0AC3EF-74C6-49DE-BE5A-CAB1FCE008C1}" type="presOf" srcId="{A9904D32-82FD-4ED7-8DDF-0554E76926FB}" destId="{50F645AF-B418-4859-AE8D-D91102B4079E}" srcOrd="0" destOrd="0" presId="urn:microsoft.com/office/officeart/2008/layout/PictureAccentList"/>
    <dgm:cxn modelId="{5BCBBDD3-A437-4CAF-8154-5872E271F4A9}" srcId="{2247CAA6-1DE7-448F-A95B-37E5F608CAD1}" destId="{FA5C68BC-916E-4BD9-ADA7-E0F1EC2813E1}" srcOrd="0" destOrd="0" parTransId="{9527C9A1-B975-4C88-BEE8-180E3DE1F435}" sibTransId="{A93EACD7-D49B-4EBD-B9B9-EB1D0616387B}"/>
    <dgm:cxn modelId="{CF6B77B2-B879-4C13-BA66-D92D43EFA6CF}" type="presOf" srcId="{FA5C68BC-916E-4BD9-ADA7-E0F1EC2813E1}" destId="{FEEEB7E4-12EA-42B3-BE4F-DC6EB6BB213F}" srcOrd="0" destOrd="0" presId="urn:microsoft.com/office/officeart/2008/layout/PictureAccentList"/>
    <dgm:cxn modelId="{66ECD307-AFB3-4EA8-A452-9A72AB624996}" srcId="{FA5C68BC-916E-4BD9-ADA7-E0F1EC2813E1}" destId="{A9904D32-82FD-4ED7-8DDF-0554E76926FB}" srcOrd="0" destOrd="0" parTransId="{EEE1513A-1522-4246-BF5D-A6B78E68C0B1}" sibTransId="{49F575EE-9226-4A2C-851F-32426BBBCC5D}"/>
    <dgm:cxn modelId="{22B55987-13D2-4537-AD51-101DB6775E37}" type="presOf" srcId="{2247CAA6-1DE7-448F-A95B-37E5F608CAD1}" destId="{25F3D31E-3C4D-4E46-A9D4-329B32BDA821}" srcOrd="0" destOrd="0" presId="urn:microsoft.com/office/officeart/2008/layout/PictureAccentList"/>
    <dgm:cxn modelId="{387BFDA2-B693-4888-9365-71EC01A100B0}" type="presParOf" srcId="{25F3D31E-3C4D-4E46-A9D4-329B32BDA821}" destId="{61B71E60-CCD8-4368-B37C-19521F490EEB}" srcOrd="0" destOrd="0" presId="urn:microsoft.com/office/officeart/2008/layout/PictureAccentList"/>
    <dgm:cxn modelId="{F12CE7E9-276D-4F92-ACFE-6A8425C73440}" type="presParOf" srcId="{61B71E60-CCD8-4368-B37C-19521F490EEB}" destId="{7A0EC152-438F-446C-92DF-26176D0BCD0C}" srcOrd="0" destOrd="0" presId="urn:microsoft.com/office/officeart/2008/layout/PictureAccentList"/>
    <dgm:cxn modelId="{CD311B09-5DE0-4134-B7EA-6E0E52E59EE3}" type="presParOf" srcId="{7A0EC152-438F-446C-92DF-26176D0BCD0C}" destId="{FEEEB7E4-12EA-42B3-BE4F-DC6EB6BB213F}" srcOrd="0" destOrd="0" presId="urn:microsoft.com/office/officeart/2008/layout/PictureAccentList"/>
    <dgm:cxn modelId="{D68A0D45-A9E6-48E5-AD16-115A12435C7A}" type="presParOf" srcId="{61B71E60-CCD8-4368-B37C-19521F490EEB}" destId="{2E7AC5FC-7609-43DD-A56E-4EB611CAFAFF}" srcOrd="1" destOrd="0" presId="urn:microsoft.com/office/officeart/2008/layout/PictureAccentList"/>
    <dgm:cxn modelId="{C52EF3C9-9117-4890-AECA-027282F576E1}" type="presParOf" srcId="{2E7AC5FC-7609-43DD-A56E-4EB611CAFAFF}" destId="{8543091F-F552-403F-B252-497386E29586}" srcOrd="0" destOrd="0" presId="urn:microsoft.com/office/officeart/2008/layout/PictureAccentList"/>
    <dgm:cxn modelId="{6F5B69AA-5C57-4E8B-8C12-1437322D5287}" type="presParOf" srcId="{8543091F-F552-403F-B252-497386E29586}" destId="{901444CD-BD40-47FA-9A60-38453E1EE0E3}" srcOrd="0" destOrd="0" presId="urn:microsoft.com/office/officeart/2008/layout/PictureAccentList"/>
    <dgm:cxn modelId="{3CCC8A49-30C7-44A2-9003-294CAD224A47}" type="presParOf" srcId="{8543091F-F552-403F-B252-497386E29586}" destId="{50F645AF-B418-4859-AE8D-D91102B4079E}"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2244E9-C6D1-4218-9AC6-5357A6A952CD}">
      <dsp:nvSpPr>
        <dsp:cNvPr id="0" name=""/>
        <dsp:cNvSpPr/>
      </dsp:nvSpPr>
      <dsp:spPr>
        <a:xfrm rot="10800000">
          <a:off x="576370" y="4579"/>
          <a:ext cx="7534058" cy="920766"/>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033" tIns="102870" rIns="192024" bIns="102870" numCol="1" spcCol="1270" anchor="ctr" anchorCtr="0">
          <a:noAutofit/>
        </a:bodyPr>
        <a:lstStyle/>
        <a:p>
          <a:pPr lvl="0" algn="ctr" defTabSz="1200150">
            <a:lnSpc>
              <a:spcPct val="90000"/>
            </a:lnSpc>
            <a:spcBef>
              <a:spcPct val="0"/>
            </a:spcBef>
            <a:spcAft>
              <a:spcPct val="35000"/>
            </a:spcAft>
          </a:pPr>
          <a:r>
            <a:rPr lang="en-US" sz="2700" kern="1200" dirty="0" smtClean="0">
              <a:latin typeface="Helvetica Light"/>
              <a:cs typeface="Times New Roman" panose="02020603050405020304" pitchFamily="18" charset="0"/>
            </a:rPr>
            <a:t>New NCAA Division III Legislation and Interpretations.</a:t>
          </a:r>
          <a:endParaRPr lang="en-US" sz="2700" kern="1200" dirty="0">
            <a:latin typeface="Helvetica Light"/>
          </a:endParaRPr>
        </a:p>
      </dsp:txBody>
      <dsp:txXfrm rot="10800000">
        <a:off x="806561" y="4579"/>
        <a:ext cx="7303867" cy="920766"/>
      </dsp:txXfrm>
    </dsp:sp>
    <dsp:sp modelId="{B4E2C066-43BA-4B6D-86E2-5DFB95FA9E3C}">
      <dsp:nvSpPr>
        <dsp:cNvPr id="0" name=""/>
        <dsp:cNvSpPr/>
      </dsp:nvSpPr>
      <dsp:spPr>
        <a:xfrm>
          <a:off x="0" y="500"/>
          <a:ext cx="920766" cy="92583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774156-4CDF-4AD2-A3ED-4AA981F9DC68}">
      <dsp:nvSpPr>
        <dsp:cNvPr id="0" name=""/>
        <dsp:cNvSpPr/>
      </dsp:nvSpPr>
      <dsp:spPr>
        <a:xfrm rot="10800000">
          <a:off x="567561" y="1202733"/>
          <a:ext cx="7551677" cy="920766"/>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033" tIns="102870" rIns="192024" bIns="102870" numCol="1" spcCol="1270" anchor="ctr" anchorCtr="0">
          <a:noAutofit/>
        </a:bodyPr>
        <a:lstStyle/>
        <a:p>
          <a:pPr lvl="0" algn="ctr" defTabSz="1200150">
            <a:lnSpc>
              <a:spcPct val="90000"/>
            </a:lnSpc>
            <a:spcBef>
              <a:spcPct val="0"/>
            </a:spcBef>
            <a:spcAft>
              <a:spcPct val="35000"/>
            </a:spcAft>
          </a:pPr>
          <a:r>
            <a:rPr lang="en-US" sz="2700" kern="1200" dirty="0" smtClean="0">
              <a:latin typeface="Helvetica Light"/>
              <a:cs typeface="Times New Roman" panose="02020603050405020304" pitchFamily="18" charset="0"/>
            </a:rPr>
            <a:t>Athletically related activities.</a:t>
          </a:r>
          <a:endParaRPr lang="en-US" sz="2700" kern="1200" dirty="0">
            <a:latin typeface="Helvetica Light"/>
          </a:endParaRPr>
        </a:p>
      </dsp:txBody>
      <dsp:txXfrm rot="10800000">
        <a:off x="797752" y="1202733"/>
        <a:ext cx="7321486" cy="920766"/>
      </dsp:txXfrm>
    </dsp:sp>
    <dsp:sp modelId="{46F4E16C-DBB8-4875-B05E-270A6CF8E213}">
      <dsp:nvSpPr>
        <dsp:cNvPr id="0" name=""/>
        <dsp:cNvSpPr/>
      </dsp:nvSpPr>
      <dsp:spPr>
        <a:xfrm>
          <a:off x="0" y="1242566"/>
          <a:ext cx="920766" cy="920766"/>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2DCC33-3F8C-428A-87E3-7002D65581A1}">
      <dsp:nvSpPr>
        <dsp:cNvPr id="0" name=""/>
        <dsp:cNvSpPr/>
      </dsp:nvSpPr>
      <dsp:spPr>
        <a:xfrm rot="10800000">
          <a:off x="599102" y="2398356"/>
          <a:ext cx="7583218" cy="920766"/>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033" tIns="102870" rIns="192024" bIns="102870" numCol="1" spcCol="1270" anchor="ctr" anchorCtr="0">
          <a:noAutofit/>
        </a:bodyPr>
        <a:lstStyle/>
        <a:p>
          <a:pPr lvl="0" algn="ctr" defTabSz="1200150">
            <a:lnSpc>
              <a:spcPct val="90000"/>
            </a:lnSpc>
            <a:spcBef>
              <a:spcPct val="0"/>
            </a:spcBef>
            <a:spcAft>
              <a:spcPct val="35000"/>
            </a:spcAft>
          </a:pPr>
          <a:r>
            <a:rPr lang="en-US" sz="2700" kern="1200" dirty="0" smtClean="0">
              <a:latin typeface="Helvetica Light"/>
              <a:cs typeface="Times New Roman" panose="02020603050405020304" pitchFamily="18" charset="0"/>
            </a:rPr>
            <a:t>Computing playing season.</a:t>
          </a:r>
        </a:p>
      </dsp:txBody>
      <dsp:txXfrm rot="10800000">
        <a:off x="829293" y="2398356"/>
        <a:ext cx="7353027" cy="920766"/>
      </dsp:txXfrm>
    </dsp:sp>
    <dsp:sp modelId="{57F88BB1-3226-43EB-8F92-1F70BB4DEA33}">
      <dsp:nvSpPr>
        <dsp:cNvPr id="0" name=""/>
        <dsp:cNvSpPr/>
      </dsp:nvSpPr>
      <dsp:spPr>
        <a:xfrm>
          <a:off x="0" y="2358524"/>
          <a:ext cx="920766" cy="920766"/>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CDB2AF-5A3B-44D5-9AA8-FFE444F89F03}">
      <dsp:nvSpPr>
        <dsp:cNvPr id="0" name=""/>
        <dsp:cNvSpPr/>
      </dsp:nvSpPr>
      <dsp:spPr>
        <a:xfrm rot="10800000">
          <a:off x="702505" y="3596023"/>
          <a:ext cx="7376411" cy="920766"/>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033" tIns="102870" rIns="192024" bIns="102870" numCol="1" spcCol="1270" anchor="ctr" anchorCtr="0">
          <a:noAutofit/>
        </a:bodyPr>
        <a:lstStyle/>
        <a:p>
          <a:pPr lvl="0" algn="ctr" defTabSz="1200150">
            <a:lnSpc>
              <a:spcPct val="90000"/>
            </a:lnSpc>
            <a:spcBef>
              <a:spcPct val="0"/>
            </a:spcBef>
            <a:spcAft>
              <a:spcPct val="35000"/>
            </a:spcAft>
          </a:pPr>
          <a:r>
            <a:rPr lang="en-US" sz="2700" kern="1200" dirty="0" smtClean="0">
              <a:latin typeface="Helvetica Light"/>
              <a:cs typeface="Times New Roman" panose="02020603050405020304" pitchFamily="18" charset="0"/>
            </a:rPr>
            <a:t>Activities outside the playing season.</a:t>
          </a:r>
        </a:p>
      </dsp:txBody>
      <dsp:txXfrm rot="10800000">
        <a:off x="932696" y="3596023"/>
        <a:ext cx="7146220" cy="920766"/>
      </dsp:txXfrm>
    </dsp:sp>
    <dsp:sp modelId="{F7786083-799E-4676-A5E9-8BF3569174EE}">
      <dsp:nvSpPr>
        <dsp:cNvPr id="0" name=""/>
        <dsp:cNvSpPr/>
      </dsp:nvSpPr>
      <dsp:spPr>
        <a:xfrm>
          <a:off x="0" y="3595065"/>
          <a:ext cx="920766" cy="920766"/>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A624A0-8358-4993-AB8C-EBA2690169AA}">
      <dsp:nvSpPr>
        <dsp:cNvPr id="0" name=""/>
        <dsp:cNvSpPr/>
      </dsp:nvSpPr>
      <dsp:spPr>
        <a:xfrm rot="5400000">
          <a:off x="-148234" y="148514"/>
          <a:ext cx="988232" cy="69176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kern="1200" dirty="0"/>
        </a:p>
      </dsp:txBody>
      <dsp:txXfrm rot="-5400000">
        <a:off x="1" y="346160"/>
        <a:ext cx="691762" cy="296470"/>
      </dsp:txXfrm>
    </dsp:sp>
    <dsp:sp modelId="{C1C6586C-2690-4EF5-9202-F110C31E5D9A}">
      <dsp:nvSpPr>
        <dsp:cNvPr id="0" name=""/>
        <dsp:cNvSpPr/>
      </dsp:nvSpPr>
      <dsp:spPr>
        <a:xfrm rot="5400000">
          <a:off x="4375987" y="-3683945"/>
          <a:ext cx="642351" cy="801080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latin typeface="Helvetica Light"/>
              <a:cs typeface="Times New Roman" pitchFamily="18" charset="0"/>
            </a:rPr>
            <a:t>Understand the Division III recently adopted legislation and interpretations.</a:t>
          </a:r>
          <a:endParaRPr lang="en-US" sz="2100" kern="1200" dirty="0">
            <a:latin typeface="Helvetica Light"/>
          </a:endParaRPr>
        </a:p>
      </dsp:txBody>
      <dsp:txXfrm rot="-5400000">
        <a:off x="691763" y="31636"/>
        <a:ext cx="7979444" cy="579637"/>
      </dsp:txXfrm>
    </dsp:sp>
    <dsp:sp modelId="{68B16C37-3A5E-4A06-89DB-2D813B4F5711}">
      <dsp:nvSpPr>
        <dsp:cNvPr id="0" name=""/>
        <dsp:cNvSpPr/>
      </dsp:nvSpPr>
      <dsp:spPr>
        <a:xfrm rot="5400000">
          <a:off x="-148234" y="1018259"/>
          <a:ext cx="988232" cy="69176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kern="1200" dirty="0"/>
        </a:p>
      </dsp:txBody>
      <dsp:txXfrm rot="-5400000">
        <a:off x="1" y="1215905"/>
        <a:ext cx="691762" cy="296470"/>
      </dsp:txXfrm>
    </dsp:sp>
    <dsp:sp modelId="{4EE2B443-DD3F-4189-A441-B5B7A3AB0D99}">
      <dsp:nvSpPr>
        <dsp:cNvPr id="0" name=""/>
        <dsp:cNvSpPr/>
      </dsp:nvSpPr>
      <dsp:spPr>
        <a:xfrm rot="5400000">
          <a:off x="4375987" y="-2814200"/>
          <a:ext cx="642351" cy="801080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latin typeface="Helvetica Light"/>
              <a:cs typeface="Times New Roman" pitchFamily="18" charset="0"/>
            </a:rPr>
            <a:t>Provide an overview of athletically related and voluntary activities.</a:t>
          </a:r>
          <a:endParaRPr lang="en-US" sz="2100" kern="1200" dirty="0">
            <a:latin typeface="Helvetica Light"/>
          </a:endParaRPr>
        </a:p>
      </dsp:txBody>
      <dsp:txXfrm rot="-5400000">
        <a:off x="691763" y="901381"/>
        <a:ext cx="7979444" cy="579637"/>
      </dsp:txXfrm>
    </dsp:sp>
    <dsp:sp modelId="{AEA5D212-6281-4601-AC53-C3D7BBC29874}">
      <dsp:nvSpPr>
        <dsp:cNvPr id="0" name=""/>
        <dsp:cNvSpPr/>
      </dsp:nvSpPr>
      <dsp:spPr>
        <a:xfrm rot="5400000">
          <a:off x="-148234" y="1888004"/>
          <a:ext cx="988232" cy="69176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kern="1200" dirty="0"/>
        </a:p>
      </dsp:txBody>
      <dsp:txXfrm rot="-5400000">
        <a:off x="1" y="2085650"/>
        <a:ext cx="691762" cy="296470"/>
      </dsp:txXfrm>
    </dsp:sp>
    <dsp:sp modelId="{28E535F0-B82D-462C-8132-A9763538D47F}">
      <dsp:nvSpPr>
        <dsp:cNvPr id="0" name=""/>
        <dsp:cNvSpPr/>
      </dsp:nvSpPr>
      <dsp:spPr>
        <a:xfrm rot="5400000">
          <a:off x="4375987" y="-1944455"/>
          <a:ext cx="642351" cy="801080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latin typeface="Helvetica Light"/>
              <a:cs typeface="Times New Roman" pitchFamily="18" charset="0"/>
            </a:rPr>
            <a:t>Identify the role of a strength and conditioning coach. </a:t>
          </a:r>
          <a:endParaRPr lang="en-US" sz="2100" kern="1200" dirty="0">
            <a:latin typeface="Helvetica Light"/>
          </a:endParaRPr>
        </a:p>
      </dsp:txBody>
      <dsp:txXfrm rot="-5400000">
        <a:off x="691763" y="1771126"/>
        <a:ext cx="7979444" cy="579637"/>
      </dsp:txXfrm>
    </dsp:sp>
    <dsp:sp modelId="{040E7E6C-FE74-4675-86AA-D2D2003FC710}">
      <dsp:nvSpPr>
        <dsp:cNvPr id="0" name=""/>
        <dsp:cNvSpPr/>
      </dsp:nvSpPr>
      <dsp:spPr>
        <a:xfrm rot="5400000">
          <a:off x="-148234" y="2757749"/>
          <a:ext cx="988232" cy="69176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kern="1200" dirty="0"/>
        </a:p>
      </dsp:txBody>
      <dsp:txXfrm rot="-5400000">
        <a:off x="1" y="2955395"/>
        <a:ext cx="691762" cy="296470"/>
      </dsp:txXfrm>
    </dsp:sp>
    <dsp:sp modelId="{625E1C33-41D2-47FC-AD90-D922170BAD7F}">
      <dsp:nvSpPr>
        <dsp:cNvPr id="0" name=""/>
        <dsp:cNvSpPr/>
      </dsp:nvSpPr>
      <dsp:spPr>
        <a:xfrm rot="5400000">
          <a:off x="4375987" y="-1074710"/>
          <a:ext cx="642351" cy="801080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latin typeface="Helvetica Light"/>
              <a:cs typeface="Times New Roman" pitchFamily="18" charset="0"/>
            </a:rPr>
            <a:t>Provide general regulations for computing the playing season.</a:t>
          </a:r>
          <a:endParaRPr lang="en-US" sz="2100" kern="1200" dirty="0">
            <a:latin typeface="Helvetica Light"/>
          </a:endParaRPr>
        </a:p>
      </dsp:txBody>
      <dsp:txXfrm rot="-5400000">
        <a:off x="691763" y="2640871"/>
        <a:ext cx="7979444" cy="579637"/>
      </dsp:txXfrm>
    </dsp:sp>
    <dsp:sp modelId="{E20D94A4-4AFA-4074-BFB7-84B194FBB6A6}">
      <dsp:nvSpPr>
        <dsp:cNvPr id="0" name=""/>
        <dsp:cNvSpPr/>
      </dsp:nvSpPr>
      <dsp:spPr>
        <a:xfrm rot="5400000">
          <a:off x="-148234" y="3627494"/>
          <a:ext cx="988232" cy="69176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kern="1200" dirty="0"/>
        </a:p>
      </dsp:txBody>
      <dsp:txXfrm rot="-5400000">
        <a:off x="1" y="3825140"/>
        <a:ext cx="691762" cy="296470"/>
      </dsp:txXfrm>
    </dsp:sp>
    <dsp:sp modelId="{A1E62757-17B9-46C4-966E-80476CBC34B5}">
      <dsp:nvSpPr>
        <dsp:cNvPr id="0" name=""/>
        <dsp:cNvSpPr/>
      </dsp:nvSpPr>
      <dsp:spPr>
        <a:xfrm rot="5400000">
          <a:off x="4375987" y="-204965"/>
          <a:ext cx="642351" cy="801080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latin typeface="Helvetica Light"/>
              <a:cs typeface="Times New Roman" pitchFamily="18" charset="0"/>
            </a:rPr>
            <a:t>Understand legislation surrounding foreign tours.</a:t>
          </a:r>
          <a:endParaRPr lang="en-US" sz="2100" kern="1200" dirty="0">
            <a:latin typeface="Helvetica Light"/>
          </a:endParaRPr>
        </a:p>
      </dsp:txBody>
      <dsp:txXfrm rot="-5400000">
        <a:off x="691763" y="3510616"/>
        <a:ext cx="7979444" cy="5796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EB7E4-12EA-42B3-BE4F-DC6EB6BB213F}">
      <dsp:nvSpPr>
        <dsp:cNvPr id="0" name=""/>
        <dsp:cNvSpPr/>
      </dsp:nvSpPr>
      <dsp:spPr>
        <a:xfrm>
          <a:off x="73793" y="0"/>
          <a:ext cx="8302729" cy="14374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b="1" kern="1200" dirty="0" smtClean="0">
              <a:latin typeface="Helvetica Light"/>
            </a:rPr>
            <a:t>BASKETBALL -- EXCEPTIONS TO FIRST PERMISSIBLE CONTEST DATE AND EXEMPTIONS</a:t>
          </a:r>
          <a:endParaRPr lang="en-US" sz="3400" kern="1200" dirty="0">
            <a:latin typeface="Helvetica Light"/>
          </a:endParaRPr>
        </a:p>
      </dsp:txBody>
      <dsp:txXfrm>
        <a:off x="115896" y="42103"/>
        <a:ext cx="8218523" cy="1353283"/>
      </dsp:txXfrm>
    </dsp:sp>
    <dsp:sp modelId="{B042C8FA-D5DA-438C-834D-1B1E051A1789}">
      <dsp:nvSpPr>
        <dsp:cNvPr id="0" name=""/>
        <dsp:cNvSpPr/>
      </dsp:nvSpPr>
      <dsp:spPr>
        <a:xfrm>
          <a:off x="35899" y="2353707"/>
          <a:ext cx="898429" cy="1347644"/>
        </a:xfrm>
        <a:prstGeom prst="roundRect">
          <a:avLst>
            <a:gd name="adj" fmla="val 16670"/>
          </a:avLst>
        </a:prstGeom>
        <a:blipFill rotWithShape="1">
          <a:blip xmlns:r="http://schemas.openxmlformats.org/officeDocument/2006/relationships" r:embed="rId1"/>
          <a:stretch>
            <a:fillRect/>
          </a:stretch>
        </a:blip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sp>
    <dsp:sp modelId="{2DB5F390-DF2C-4D51-8562-DFB23126B6AC}">
      <dsp:nvSpPr>
        <dsp:cNvPr id="0" name=""/>
        <dsp:cNvSpPr/>
      </dsp:nvSpPr>
      <dsp:spPr>
        <a:xfrm>
          <a:off x="1091287" y="1608550"/>
          <a:ext cx="7359025" cy="2874987"/>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l" defTabSz="457200">
            <a:lnSpc>
              <a:spcPct val="90000"/>
            </a:lnSpc>
            <a:spcBef>
              <a:spcPct val="0"/>
            </a:spcBef>
            <a:spcAft>
              <a:spcPct val="35000"/>
            </a:spcAft>
            <a:tabLst>
              <a:tab pos="284163" algn="l"/>
            </a:tabLst>
          </a:pPr>
          <a:r>
            <a:rPr lang="en-US" sz="2800" kern="1200" dirty="0" smtClean="0">
              <a:latin typeface="Calibri"/>
            </a:rPr>
            <a:t>• </a:t>
          </a:r>
          <a:r>
            <a:rPr lang="en-US" sz="2600" kern="1200" dirty="0" smtClean="0">
              <a:latin typeface="Helvetica Light"/>
            </a:rPr>
            <a:t>Two exhibitions, scrimmages or joint 	practices against any opponent.</a:t>
          </a:r>
        </a:p>
        <a:p>
          <a:pPr marL="236538" lvl="0" indent="-236538" algn="l" defTabSz="457200">
            <a:lnSpc>
              <a:spcPct val="90000"/>
            </a:lnSpc>
            <a:spcBef>
              <a:spcPct val="0"/>
            </a:spcBef>
            <a:spcAft>
              <a:spcPct val="35000"/>
            </a:spcAft>
            <a:tabLst>
              <a:tab pos="236538" algn="l"/>
            </a:tabLst>
          </a:pPr>
          <a:r>
            <a:rPr lang="en-US" sz="2600" kern="1200" dirty="0" smtClean="0">
              <a:latin typeface="Helvetica Light"/>
            </a:rPr>
            <a:t>• May be played prior to the first permissible date and exempt from the maximum contests.</a:t>
          </a:r>
        </a:p>
        <a:p>
          <a:pPr marL="236538" lvl="0" indent="-236538" algn="l" defTabSz="457200">
            <a:lnSpc>
              <a:spcPct val="90000"/>
            </a:lnSpc>
            <a:spcBef>
              <a:spcPct val="0"/>
            </a:spcBef>
            <a:spcAft>
              <a:spcPct val="35000"/>
            </a:spcAft>
          </a:pPr>
          <a:r>
            <a:rPr lang="en-US" sz="2600" kern="1200" dirty="0" smtClean="0">
              <a:latin typeface="Helvetica Light"/>
            </a:rPr>
            <a:t>• Still allows for exhibition against NCAA Divisions I and II.</a:t>
          </a:r>
          <a:endParaRPr lang="en-US" sz="2600" b="1" kern="1200" dirty="0" smtClean="0">
            <a:latin typeface="Helvetica Light"/>
            <a:cs typeface="Times New Roman" panose="02020603050405020304" pitchFamily="18" charset="0"/>
          </a:endParaRPr>
        </a:p>
      </dsp:txBody>
      <dsp:txXfrm>
        <a:off x="1231658" y="1748921"/>
        <a:ext cx="7078283" cy="25942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EB7E4-12EA-42B3-BE4F-DC6EB6BB213F}">
      <dsp:nvSpPr>
        <dsp:cNvPr id="0" name=""/>
        <dsp:cNvSpPr/>
      </dsp:nvSpPr>
      <dsp:spPr>
        <a:xfrm>
          <a:off x="0" y="113685"/>
          <a:ext cx="8229599" cy="14630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b="1" kern="1200" dirty="0" smtClean="0">
              <a:latin typeface="Helvetica Light"/>
            </a:rPr>
            <a:t>2015-11</a:t>
          </a:r>
          <a:r>
            <a:rPr lang="en-US" sz="3400" kern="1200" dirty="0" smtClean="0">
              <a:latin typeface="Helvetica Light"/>
            </a:rPr>
            <a:t> </a:t>
          </a:r>
          <a:r>
            <a:rPr lang="en-US" sz="3400" b="1" kern="1200" dirty="0" smtClean="0">
              <a:latin typeface="Helvetica Light"/>
            </a:rPr>
            <a:t>-- BASKETBALL -- DATE OF FIRST CONTEST</a:t>
          </a:r>
          <a:endParaRPr lang="en-US" sz="3400" kern="1200" dirty="0">
            <a:latin typeface="Helvetica Light"/>
          </a:endParaRPr>
        </a:p>
      </dsp:txBody>
      <dsp:txXfrm>
        <a:off x="42851" y="156536"/>
        <a:ext cx="8143897" cy="1377338"/>
      </dsp:txXfrm>
    </dsp:sp>
    <dsp:sp modelId="{901444CD-BD40-47FA-9A60-38453E1EE0E3}">
      <dsp:nvSpPr>
        <dsp:cNvPr id="0" name=""/>
        <dsp:cNvSpPr/>
      </dsp:nvSpPr>
      <dsp:spPr>
        <a:xfrm>
          <a:off x="25399" y="2169159"/>
          <a:ext cx="914399" cy="1371599"/>
        </a:xfrm>
        <a:prstGeom prst="roundRect">
          <a:avLst>
            <a:gd name="adj" fmla="val 16670"/>
          </a:avLst>
        </a:prstGeom>
        <a:blipFill rotWithShape="1">
          <a:blip xmlns:r="http://schemas.openxmlformats.org/officeDocument/2006/relationships" r:embed="rId1"/>
          <a:stretch>
            <a:fillRect/>
          </a:stretch>
        </a:blip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sp>
    <dsp:sp modelId="{50F645AF-B418-4859-AE8D-D91102B4079E}">
      <dsp:nvSpPr>
        <dsp:cNvPr id="0" name=""/>
        <dsp:cNvSpPr/>
      </dsp:nvSpPr>
      <dsp:spPr>
        <a:xfrm>
          <a:off x="1051560" y="1759605"/>
          <a:ext cx="7152639" cy="219070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236538" lvl="0" indent="-236538" algn="l" defTabSz="1244600">
            <a:lnSpc>
              <a:spcPct val="90000"/>
            </a:lnSpc>
            <a:spcBef>
              <a:spcPct val="0"/>
            </a:spcBef>
            <a:spcAft>
              <a:spcPct val="35000"/>
            </a:spcAft>
            <a:tabLst>
              <a:tab pos="236538" algn="l"/>
            </a:tabLst>
          </a:pPr>
          <a:r>
            <a:rPr lang="en-US" sz="2800" kern="1200" dirty="0" smtClean="0">
              <a:latin typeface="Calibri"/>
            </a:rPr>
            <a:t>• </a:t>
          </a:r>
          <a:r>
            <a:rPr lang="en-US" sz="2800" kern="1200" dirty="0" smtClean="0">
              <a:latin typeface="Helvetica Light"/>
            </a:rPr>
            <a:t>First date of regular-season competition in basketball on November 15; or </a:t>
          </a:r>
        </a:p>
        <a:p>
          <a:pPr marL="236538" lvl="0" indent="-236538" algn="l" defTabSz="1244600">
            <a:lnSpc>
              <a:spcPct val="90000"/>
            </a:lnSpc>
            <a:spcBef>
              <a:spcPct val="0"/>
            </a:spcBef>
            <a:spcAft>
              <a:spcPct val="35000"/>
            </a:spcAft>
            <a:tabLst>
              <a:tab pos="236538" algn="l"/>
            </a:tabLst>
          </a:pPr>
          <a:r>
            <a:rPr lang="en-US" sz="2800" kern="1200" dirty="0" smtClean="0">
              <a:latin typeface="Helvetica Light"/>
            </a:rPr>
            <a:t>• Preceding Friday if November 15 falls on a Saturday, Sunday or Monday.</a:t>
          </a:r>
          <a:endParaRPr lang="en-US" sz="2800" kern="1200" dirty="0">
            <a:latin typeface="Helvetica Light"/>
          </a:endParaRPr>
        </a:p>
      </dsp:txBody>
      <dsp:txXfrm>
        <a:off x="1158521" y="1866566"/>
        <a:ext cx="6938717" cy="19767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26833" cy="464185"/>
          </a:xfrm>
          <a:prstGeom prst="rect">
            <a:avLst/>
          </a:prstGeom>
        </p:spPr>
        <p:txBody>
          <a:bodyPr vert="horz" lIns="91002" tIns="45501" rIns="91002" bIns="45501" rtlCol="0"/>
          <a:lstStyle>
            <a:lvl1pPr algn="l">
              <a:defRPr sz="1200"/>
            </a:lvl1pPr>
          </a:lstStyle>
          <a:p>
            <a:endParaRPr lang="en-US" dirty="0"/>
          </a:p>
        </p:txBody>
      </p:sp>
      <p:sp>
        <p:nvSpPr>
          <p:cNvPr id="3" name="Date Placeholder 2"/>
          <p:cNvSpPr>
            <a:spLocks noGrp="1"/>
          </p:cNvSpPr>
          <p:nvPr>
            <p:ph type="dt" sz="quarter" idx="1"/>
          </p:nvPr>
        </p:nvSpPr>
        <p:spPr>
          <a:xfrm>
            <a:off x="3956552" y="1"/>
            <a:ext cx="3026833" cy="464185"/>
          </a:xfrm>
          <a:prstGeom prst="rect">
            <a:avLst/>
          </a:prstGeom>
        </p:spPr>
        <p:txBody>
          <a:bodyPr vert="horz" lIns="91002" tIns="45501" rIns="91002" bIns="45501" rtlCol="0"/>
          <a:lstStyle>
            <a:lvl1pPr algn="r">
              <a:defRPr sz="1200"/>
            </a:lvl1pPr>
          </a:lstStyle>
          <a:p>
            <a:fld id="{2B558C9B-B46D-497B-83DD-5EE41AC81D80}" type="datetimeFigureOut">
              <a:rPr lang="en-US" smtClean="0"/>
              <a:pPr/>
              <a:t>6/10/2015</a:t>
            </a:fld>
            <a:endParaRPr lang="en-US" dirty="0"/>
          </a:p>
        </p:txBody>
      </p:sp>
      <p:sp>
        <p:nvSpPr>
          <p:cNvPr id="4" name="Footer Placeholder 3"/>
          <p:cNvSpPr>
            <a:spLocks noGrp="1"/>
          </p:cNvSpPr>
          <p:nvPr>
            <p:ph type="ftr" sz="quarter" idx="2"/>
          </p:nvPr>
        </p:nvSpPr>
        <p:spPr>
          <a:xfrm>
            <a:off x="0" y="8817904"/>
            <a:ext cx="3026833" cy="464185"/>
          </a:xfrm>
          <a:prstGeom prst="rect">
            <a:avLst/>
          </a:prstGeom>
        </p:spPr>
        <p:txBody>
          <a:bodyPr vert="horz" lIns="91002" tIns="45501" rIns="91002" bIns="4550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6552" y="8817904"/>
            <a:ext cx="3026833" cy="464185"/>
          </a:xfrm>
          <a:prstGeom prst="rect">
            <a:avLst/>
          </a:prstGeom>
        </p:spPr>
        <p:txBody>
          <a:bodyPr vert="horz" lIns="91002" tIns="45501" rIns="91002" bIns="45501" rtlCol="0" anchor="b"/>
          <a:lstStyle>
            <a:lvl1pPr algn="r">
              <a:defRPr sz="1200"/>
            </a:lvl1pPr>
          </a:lstStyle>
          <a:p>
            <a:fld id="{9644D8A9-C843-477C-AAD4-FF7922EA418F}" type="slidenum">
              <a:rPr lang="en-US" smtClean="0"/>
              <a:pPr/>
              <a:t>‹#›</a:t>
            </a:fld>
            <a:endParaRPr lang="en-US" dirty="0"/>
          </a:p>
        </p:txBody>
      </p:sp>
    </p:spTree>
    <p:extLst>
      <p:ext uri="{BB962C8B-B14F-4D97-AF65-F5344CB8AC3E}">
        <p14:creationId xmlns:p14="http://schemas.microsoft.com/office/powerpoint/2010/main" val="8102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26833" cy="464185"/>
          </a:xfrm>
          <a:prstGeom prst="rect">
            <a:avLst/>
          </a:prstGeom>
        </p:spPr>
        <p:txBody>
          <a:bodyPr vert="horz" lIns="91002" tIns="45501" rIns="91002" bIns="45501" rtlCol="0"/>
          <a:lstStyle>
            <a:lvl1pPr algn="l">
              <a:defRPr sz="1200"/>
            </a:lvl1pPr>
          </a:lstStyle>
          <a:p>
            <a:endParaRPr lang="en-US" dirty="0"/>
          </a:p>
        </p:txBody>
      </p:sp>
      <p:sp>
        <p:nvSpPr>
          <p:cNvPr id="3" name="Date Placeholder 2"/>
          <p:cNvSpPr>
            <a:spLocks noGrp="1"/>
          </p:cNvSpPr>
          <p:nvPr>
            <p:ph type="dt" idx="1"/>
          </p:nvPr>
        </p:nvSpPr>
        <p:spPr>
          <a:xfrm>
            <a:off x="3956552" y="1"/>
            <a:ext cx="3026833" cy="464185"/>
          </a:xfrm>
          <a:prstGeom prst="rect">
            <a:avLst/>
          </a:prstGeom>
        </p:spPr>
        <p:txBody>
          <a:bodyPr vert="horz" lIns="91002" tIns="45501" rIns="91002" bIns="45501" rtlCol="0"/>
          <a:lstStyle>
            <a:lvl1pPr algn="r">
              <a:defRPr sz="1200"/>
            </a:lvl1pPr>
          </a:lstStyle>
          <a:p>
            <a:fld id="{E09DDDC6-BB5A-49F8-AED0-603E1B305301}" type="datetimeFigureOut">
              <a:rPr lang="en-US" smtClean="0"/>
              <a:pPr/>
              <a:t>6/10/2015</a:t>
            </a:fld>
            <a:endParaRPr lang="en-US" dirty="0"/>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1002" tIns="45501" rIns="91002" bIns="45501" rtlCol="0" anchor="ctr"/>
          <a:lstStyle/>
          <a:p>
            <a:endParaRPr lang="en-US" dirty="0"/>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1002" tIns="45501" rIns="91002" bIns="4550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1002" tIns="45501" rIns="91002" bIns="4550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2" y="8817904"/>
            <a:ext cx="3026833" cy="464185"/>
          </a:xfrm>
          <a:prstGeom prst="rect">
            <a:avLst/>
          </a:prstGeom>
        </p:spPr>
        <p:txBody>
          <a:bodyPr vert="horz" lIns="91002" tIns="45501" rIns="91002" bIns="45501" rtlCol="0" anchor="b"/>
          <a:lstStyle>
            <a:lvl1pPr algn="r">
              <a:defRPr sz="1200"/>
            </a:lvl1pPr>
          </a:lstStyle>
          <a:p>
            <a:fld id="{389297BD-410F-40FA-B9C8-3B4B56E4D792}" type="slidenum">
              <a:rPr lang="en-US" smtClean="0"/>
              <a:pPr/>
              <a:t>‹#›</a:t>
            </a:fld>
            <a:endParaRPr lang="en-US" dirty="0"/>
          </a:p>
        </p:txBody>
      </p:sp>
    </p:spTree>
    <p:extLst>
      <p:ext uri="{BB962C8B-B14F-4D97-AF65-F5344CB8AC3E}">
        <p14:creationId xmlns:p14="http://schemas.microsoft.com/office/powerpoint/2010/main" val="1820246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19</a:t>
            </a:fld>
            <a:endParaRPr lang="en-US" dirty="0"/>
          </a:p>
        </p:txBody>
      </p:sp>
    </p:spTree>
    <p:extLst>
      <p:ext uri="{BB962C8B-B14F-4D97-AF65-F5344CB8AC3E}">
        <p14:creationId xmlns:p14="http://schemas.microsoft.com/office/powerpoint/2010/main" val="2314463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29</a:t>
            </a:fld>
            <a:endParaRPr lang="en-US" dirty="0"/>
          </a:p>
        </p:txBody>
      </p:sp>
    </p:spTree>
    <p:extLst>
      <p:ext uri="{BB962C8B-B14F-4D97-AF65-F5344CB8AC3E}">
        <p14:creationId xmlns:p14="http://schemas.microsoft.com/office/powerpoint/2010/main" val="3748189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30</a:t>
            </a:fld>
            <a:endParaRPr lang="en-US" dirty="0"/>
          </a:p>
        </p:txBody>
      </p:sp>
    </p:spTree>
    <p:extLst>
      <p:ext uri="{BB962C8B-B14F-4D97-AF65-F5344CB8AC3E}">
        <p14:creationId xmlns:p14="http://schemas.microsoft.com/office/powerpoint/2010/main" val="650195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31</a:t>
            </a:fld>
            <a:endParaRPr lang="en-US" dirty="0"/>
          </a:p>
        </p:txBody>
      </p:sp>
    </p:spTree>
    <p:extLst>
      <p:ext uri="{BB962C8B-B14F-4D97-AF65-F5344CB8AC3E}">
        <p14:creationId xmlns:p14="http://schemas.microsoft.com/office/powerpoint/2010/main" val="3402274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32</a:t>
            </a:fld>
            <a:endParaRPr lang="en-US" dirty="0"/>
          </a:p>
        </p:txBody>
      </p:sp>
    </p:spTree>
    <p:extLst>
      <p:ext uri="{BB962C8B-B14F-4D97-AF65-F5344CB8AC3E}">
        <p14:creationId xmlns:p14="http://schemas.microsoft.com/office/powerpoint/2010/main" val="2880259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33</a:t>
            </a:fld>
            <a:endParaRPr lang="en-US" dirty="0"/>
          </a:p>
        </p:txBody>
      </p:sp>
    </p:spTree>
    <p:extLst>
      <p:ext uri="{BB962C8B-B14F-4D97-AF65-F5344CB8AC3E}">
        <p14:creationId xmlns:p14="http://schemas.microsoft.com/office/powerpoint/2010/main" val="1019061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34</a:t>
            </a:fld>
            <a:endParaRPr lang="en-US" dirty="0"/>
          </a:p>
        </p:txBody>
      </p:sp>
    </p:spTree>
    <p:extLst>
      <p:ext uri="{BB962C8B-B14F-4D97-AF65-F5344CB8AC3E}">
        <p14:creationId xmlns:p14="http://schemas.microsoft.com/office/powerpoint/2010/main" val="12091957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35</a:t>
            </a:fld>
            <a:endParaRPr lang="en-US" dirty="0"/>
          </a:p>
        </p:txBody>
      </p:sp>
    </p:spTree>
    <p:extLst>
      <p:ext uri="{BB962C8B-B14F-4D97-AF65-F5344CB8AC3E}">
        <p14:creationId xmlns:p14="http://schemas.microsoft.com/office/powerpoint/2010/main" val="3515210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36</a:t>
            </a:fld>
            <a:endParaRPr lang="en-US" dirty="0"/>
          </a:p>
        </p:txBody>
      </p:sp>
    </p:spTree>
    <p:extLst>
      <p:ext uri="{BB962C8B-B14F-4D97-AF65-F5344CB8AC3E}">
        <p14:creationId xmlns:p14="http://schemas.microsoft.com/office/powerpoint/2010/main" val="12091957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37</a:t>
            </a:fld>
            <a:endParaRPr lang="en-US" dirty="0"/>
          </a:p>
        </p:txBody>
      </p:sp>
    </p:spTree>
    <p:extLst>
      <p:ext uri="{BB962C8B-B14F-4D97-AF65-F5344CB8AC3E}">
        <p14:creationId xmlns:p14="http://schemas.microsoft.com/office/powerpoint/2010/main" val="164324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38</a:t>
            </a:fld>
            <a:endParaRPr lang="en-US" dirty="0"/>
          </a:p>
        </p:txBody>
      </p:sp>
    </p:spTree>
    <p:extLst>
      <p:ext uri="{BB962C8B-B14F-4D97-AF65-F5344CB8AC3E}">
        <p14:creationId xmlns:p14="http://schemas.microsoft.com/office/powerpoint/2010/main" val="469563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20</a:t>
            </a:fld>
            <a:endParaRPr lang="en-US" dirty="0"/>
          </a:p>
        </p:txBody>
      </p:sp>
    </p:spTree>
    <p:extLst>
      <p:ext uri="{BB962C8B-B14F-4D97-AF65-F5344CB8AC3E}">
        <p14:creationId xmlns:p14="http://schemas.microsoft.com/office/powerpoint/2010/main" val="3194472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39</a:t>
            </a:fld>
            <a:endParaRPr lang="en-US" dirty="0"/>
          </a:p>
        </p:txBody>
      </p:sp>
    </p:spTree>
    <p:extLst>
      <p:ext uri="{BB962C8B-B14F-4D97-AF65-F5344CB8AC3E}">
        <p14:creationId xmlns:p14="http://schemas.microsoft.com/office/powerpoint/2010/main" val="1209195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40</a:t>
            </a:fld>
            <a:endParaRPr lang="en-US" dirty="0"/>
          </a:p>
        </p:txBody>
      </p:sp>
    </p:spTree>
    <p:extLst>
      <p:ext uri="{BB962C8B-B14F-4D97-AF65-F5344CB8AC3E}">
        <p14:creationId xmlns:p14="http://schemas.microsoft.com/office/powerpoint/2010/main" val="41576706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41</a:t>
            </a:fld>
            <a:endParaRPr lang="en-US" dirty="0"/>
          </a:p>
        </p:txBody>
      </p:sp>
    </p:spTree>
    <p:extLst>
      <p:ext uri="{BB962C8B-B14F-4D97-AF65-F5344CB8AC3E}">
        <p14:creationId xmlns:p14="http://schemas.microsoft.com/office/powerpoint/2010/main" val="12091957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42</a:t>
            </a:fld>
            <a:endParaRPr lang="en-US" dirty="0"/>
          </a:p>
        </p:txBody>
      </p:sp>
    </p:spTree>
    <p:extLst>
      <p:ext uri="{BB962C8B-B14F-4D97-AF65-F5344CB8AC3E}">
        <p14:creationId xmlns:p14="http://schemas.microsoft.com/office/powerpoint/2010/main" val="2631167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456009">
              <a:defRPr/>
            </a:pP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389297BD-410F-40FA-B9C8-3B4B56E4D792}" type="slidenum">
              <a:rPr lang="en-US" smtClean="0"/>
              <a:pPr/>
              <a:t>43</a:t>
            </a:fld>
            <a:endParaRPr lang="en-US" dirty="0"/>
          </a:p>
        </p:txBody>
      </p:sp>
    </p:spTree>
    <p:extLst>
      <p:ext uri="{BB962C8B-B14F-4D97-AF65-F5344CB8AC3E}">
        <p14:creationId xmlns:p14="http://schemas.microsoft.com/office/powerpoint/2010/main" val="31271400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44</a:t>
            </a:fld>
            <a:endParaRPr lang="en-US" dirty="0"/>
          </a:p>
        </p:txBody>
      </p:sp>
    </p:spTree>
    <p:extLst>
      <p:ext uri="{BB962C8B-B14F-4D97-AF65-F5344CB8AC3E}">
        <p14:creationId xmlns:p14="http://schemas.microsoft.com/office/powerpoint/2010/main" val="14648476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45</a:t>
            </a:fld>
            <a:endParaRPr lang="en-US" dirty="0"/>
          </a:p>
        </p:txBody>
      </p:sp>
    </p:spTree>
    <p:extLst>
      <p:ext uri="{BB962C8B-B14F-4D97-AF65-F5344CB8AC3E}">
        <p14:creationId xmlns:p14="http://schemas.microsoft.com/office/powerpoint/2010/main" val="3123465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22</a:t>
            </a:fld>
            <a:endParaRPr lang="en-US" dirty="0"/>
          </a:p>
        </p:txBody>
      </p:sp>
    </p:spTree>
    <p:extLst>
      <p:ext uri="{BB962C8B-B14F-4D97-AF65-F5344CB8AC3E}">
        <p14:creationId xmlns:p14="http://schemas.microsoft.com/office/powerpoint/2010/main" val="3368801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23</a:t>
            </a:fld>
            <a:endParaRPr lang="en-US" dirty="0"/>
          </a:p>
        </p:txBody>
      </p:sp>
    </p:spTree>
    <p:extLst>
      <p:ext uri="{BB962C8B-B14F-4D97-AF65-F5344CB8AC3E}">
        <p14:creationId xmlns:p14="http://schemas.microsoft.com/office/powerpoint/2010/main" val="400925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24</a:t>
            </a:fld>
            <a:endParaRPr lang="en-US" dirty="0"/>
          </a:p>
        </p:txBody>
      </p:sp>
    </p:spTree>
    <p:extLst>
      <p:ext uri="{BB962C8B-B14F-4D97-AF65-F5344CB8AC3E}">
        <p14:creationId xmlns:p14="http://schemas.microsoft.com/office/powerpoint/2010/main" val="3368801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25</a:t>
            </a:fld>
            <a:endParaRPr lang="en-US" dirty="0"/>
          </a:p>
        </p:txBody>
      </p:sp>
    </p:spTree>
    <p:extLst>
      <p:ext uri="{BB962C8B-B14F-4D97-AF65-F5344CB8AC3E}">
        <p14:creationId xmlns:p14="http://schemas.microsoft.com/office/powerpoint/2010/main" val="275558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26</a:t>
            </a:fld>
            <a:endParaRPr lang="en-US" dirty="0"/>
          </a:p>
        </p:txBody>
      </p:sp>
    </p:spTree>
    <p:extLst>
      <p:ext uri="{BB962C8B-B14F-4D97-AF65-F5344CB8AC3E}">
        <p14:creationId xmlns:p14="http://schemas.microsoft.com/office/powerpoint/2010/main" val="3138511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27</a:t>
            </a:fld>
            <a:endParaRPr lang="en-US" dirty="0"/>
          </a:p>
        </p:txBody>
      </p:sp>
    </p:spTree>
    <p:extLst>
      <p:ext uri="{BB962C8B-B14F-4D97-AF65-F5344CB8AC3E}">
        <p14:creationId xmlns:p14="http://schemas.microsoft.com/office/powerpoint/2010/main" val="1078840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9297BD-410F-40FA-B9C8-3B4B56E4D792}" type="slidenum">
              <a:rPr lang="en-US" smtClean="0"/>
              <a:pPr/>
              <a:t>28</a:t>
            </a:fld>
            <a:endParaRPr lang="en-US" dirty="0"/>
          </a:p>
        </p:txBody>
      </p:sp>
    </p:spTree>
    <p:extLst>
      <p:ext uri="{BB962C8B-B14F-4D97-AF65-F5344CB8AC3E}">
        <p14:creationId xmlns:p14="http://schemas.microsoft.com/office/powerpoint/2010/main" val="1802227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tx2">
                <a:lumMod val="75000"/>
              </a:schemeClr>
            </a:gs>
            <a:gs pos="100000">
              <a:schemeClr val="accent1">
                <a:lumMod val="75000"/>
              </a:schemeClr>
            </a:gs>
            <a:gs pos="66000">
              <a:schemeClr val="tx2">
                <a:lumMod val="75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8699" y="3360137"/>
            <a:ext cx="7772400" cy="1470025"/>
          </a:xfrm>
        </p:spPr>
        <p:txBody>
          <a:bodyPr/>
          <a:lstStyle>
            <a:lvl1pPr algn="r">
              <a:defRPr b="1">
                <a:solidFill>
                  <a:schemeClr val="bg1"/>
                </a:solidFill>
                <a:effectLst>
                  <a:outerShdw blurRad="38100" dist="38100" dir="2700000" algn="tl">
                    <a:srgbClr val="000000">
                      <a:alpha val="43137"/>
                    </a:srgbClr>
                  </a:outerShdw>
                </a:effectLst>
              </a:defRPr>
            </a:lvl1pPr>
          </a:lstStyle>
          <a:p>
            <a:r>
              <a:rPr lang="en-US" dirty="0" smtClean="0"/>
              <a:t>Master Title </a:t>
            </a:r>
            <a:endParaRPr lang="en-US" dirty="0"/>
          </a:p>
        </p:txBody>
      </p:sp>
      <p:pic>
        <p:nvPicPr>
          <p:cNvPr id="7" name="Picture 6" descr="ncaa_d3_lockup_h_rev.png"/>
          <p:cNvPicPr>
            <a:picLocks noChangeAspect="1"/>
          </p:cNvPicPr>
          <p:nvPr userDrawn="1"/>
        </p:nvPicPr>
        <p:blipFill>
          <a:blip r:embed="rId2"/>
          <a:stretch>
            <a:fillRect/>
          </a:stretch>
        </p:blipFill>
        <p:spPr>
          <a:xfrm>
            <a:off x="948699" y="764597"/>
            <a:ext cx="3657298" cy="1828649"/>
          </a:xfrm>
          <a:prstGeom prst="rect">
            <a:avLst/>
          </a:prstGeom>
        </p:spPr>
      </p:pic>
      <p:sp>
        <p:nvSpPr>
          <p:cNvPr id="4" name="TextBox 3"/>
          <p:cNvSpPr txBox="1"/>
          <p:nvPr userDrawn="1"/>
        </p:nvSpPr>
        <p:spPr>
          <a:xfrm>
            <a:off x="0" y="5943600"/>
            <a:ext cx="9144000" cy="91440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TextBox 5"/>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hasCustomPrompt="1"/>
          </p:nvPr>
        </p:nvSpPr>
        <p:spPr/>
        <p:txBody>
          <a:bodyPr/>
          <a:lstStyle>
            <a:lvl1pPr>
              <a:defRPr baseline="0"/>
            </a:lvl1pPr>
          </a:lstStyle>
          <a:p>
            <a:r>
              <a:rPr lang="en-US" dirty="0" smtClean="0"/>
              <a:t>Content Slide Title Master</a:t>
            </a:r>
            <a:endParaRPr lang="en-US" dirty="0"/>
          </a:p>
        </p:txBody>
      </p:sp>
      <p:sp>
        <p:nvSpPr>
          <p:cNvPr id="3" name="Content Placeholder 2"/>
          <p:cNvSpPr>
            <a:spLocks noGrp="1"/>
          </p:cNvSpPr>
          <p:nvPr>
            <p:ph idx="1" hasCustomPrompt="1"/>
          </p:nvPr>
        </p:nvSpPr>
        <p:spPr>
          <a:xfrm>
            <a:off x="457200" y="1600201"/>
            <a:ext cx="8229600" cy="4130537"/>
          </a:xfrm>
        </p:spPr>
        <p:txBody>
          <a:bodyPr/>
          <a:lstStyle>
            <a:lvl1pPr marL="457200" indent="-457200">
              <a:buFontTx/>
              <a:buBlip>
                <a:blip r:embed="rId2"/>
              </a:buBlip>
              <a:defRPr sz="3600">
                <a:latin typeface="Helvetica Light"/>
              </a:defRPr>
            </a:lvl1pPr>
            <a:lvl2pPr marL="914400" indent="-457200">
              <a:buClr>
                <a:schemeClr val="tx1">
                  <a:lumMod val="75000"/>
                  <a:lumOff val="25000"/>
                </a:schemeClr>
              </a:buClr>
              <a:buSzPct val="125000"/>
              <a:buFont typeface="Arial" panose="020B0604020202020204" pitchFamily="34" charset="0"/>
              <a:buChar char="•"/>
              <a:defRPr sz="2800">
                <a:solidFill>
                  <a:schemeClr val="tx1">
                    <a:lumMod val="75000"/>
                    <a:lumOff val="25000"/>
                  </a:schemeClr>
                </a:solidFill>
                <a:latin typeface="Helvetica Light"/>
              </a:defRPr>
            </a:lvl2pPr>
            <a:lvl3pPr marL="1371600" indent="-457200">
              <a:defRPr sz="2400">
                <a:solidFill>
                  <a:schemeClr val="tx2">
                    <a:lumMod val="75000"/>
                  </a:schemeClr>
                </a:solidFill>
                <a:latin typeface="Helvetica Light"/>
              </a:defRPr>
            </a:lvl3pPr>
            <a:lvl5pPr marL="1828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4"/>
            <a:endParaRPr lang="en-US" dirty="0"/>
          </a:p>
        </p:txBody>
      </p:sp>
      <p:pic>
        <p:nvPicPr>
          <p:cNvPr id="7" name="Picture 6" descr="ncaa_d3_lockup_h_rev.png"/>
          <p:cNvPicPr>
            <a:picLocks noChangeAspect="1"/>
          </p:cNvPicPr>
          <p:nvPr userDrawn="1"/>
        </p:nvPicPr>
        <p:blipFill>
          <a:blip r:embed="rId3"/>
          <a:stretch>
            <a:fillRect/>
          </a:stretch>
        </p:blipFill>
        <p:spPr>
          <a:xfrm>
            <a:off x="6227379" y="5778036"/>
            <a:ext cx="2443573" cy="122178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sp>
        <p:nvSpPr>
          <p:cNvPr id="6" name="TextBox 5"/>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hasCustomPrompt="1"/>
          </p:nvPr>
        </p:nvSpPr>
        <p:spPr/>
        <p:txBody>
          <a:bodyPr>
            <a:normAutofit/>
          </a:bodyPr>
          <a:lstStyle>
            <a:lvl1pPr>
              <a:defRPr sz="4800"/>
            </a:lvl1pPr>
          </a:lstStyle>
          <a:p>
            <a:r>
              <a:rPr lang="en-US" dirty="0" smtClean="0"/>
              <a:t>Content Slide Title Master</a:t>
            </a:r>
            <a:endParaRPr lang="en-US" dirty="0"/>
          </a:p>
        </p:txBody>
      </p:sp>
      <p:sp>
        <p:nvSpPr>
          <p:cNvPr id="3" name="Content Placeholder 2"/>
          <p:cNvSpPr>
            <a:spLocks noGrp="1"/>
          </p:cNvSpPr>
          <p:nvPr>
            <p:ph sz="half" idx="1"/>
          </p:nvPr>
        </p:nvSpPr>
        <p:spPr>
          <a:xfrm>
            <a:off x="457200" y="1600202"/>
            <a:ext cx="4038600" cy="4169978"/>
          </a:xfrm>
        </p:spPr>
        <p:txBody>
          <a:bodyPr/>
          <a:lstStyle>
            <a:lvl1pPr marL="457200" indent="-4572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1"/>
            <a:ext cx="4038600" cy="4169979"/>
          </a:xfrm>
        </p:spPr>
        <p:txBody>
          <a:bodyPr/>
          <a:lstStyle>
            <a:lvl1pPr marL="457200" indent="-4572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descr="ncaa_d3_lockup_h_rev.png"/>
          <p:cNvPicPr>
            <a:picLocks noChangeAspect="1"/>
          </p:cNvPicPr>
          <p:nvPr userDrawn="1"/>
        </p:nvPicPr>
        <p:blipFill>
          <a:blip r:embed="rId2"/>
          <a:stretch>
            <a:fillRect/>
          </a:stretch>
        </p:blipFill>
        <p:spPr>
          <a:xfrm>
            <a:off x="6227379" y="5778036"/>
            <a:ext cx="2443573" cy="122178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TextBox 3"/>
          <p:cNvSpPr txBox="1"/>
          <p:nvPr userDrawn="1"/>
        </p:nvSpPr>
        <p:spPr>
          <a:xfrm>
            <a:off x="0" y="5927835"/>
            <a:ext cx="9143999" cy="923330"/>
          </a:xfrm>
          <a:prstGeom prst="rect">
            <a:avLst/>
          </a:prstGeom>
          <a:solidFill>
            <a:srgbClr val="B00000"/>
          </a:solidFill>
        </p:spPr>
        <p:txBody>
          <a:bodyPr wrap="square" rtlCol="0">
            <a:spAutoFit/>
          </a:bodyPr>
          <a:lstStyle/>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pic>
        <p:nvPicPr>
          <p:cNvPr id="6" name="Picture 5" descr="ncaa_d3_lockup_h_rev.png"/>
          <p:cNvPicPr>
            <a:picLocks noChangeAspect="1"/>
          </p:cNvPicPr>
          <p:nvPr userDrawn="1"/>
        </p:nvPicPr>
        <p:blipFill>
          <a:blip r:embed="rId2"/>
          <a:stretch>
            <a:fillRect/>
          </a:stretch>
        </p:blipFill>
        <p:spPr>
          <a:xfrm>
            <a:off x="6227379" y="5762270"/>
            <a:ext cx="2443573" cy="122178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40123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8" name="Straight Connector 7"/>
          <p:cNvCxnSpPr/>
          <p:nvPr/>
        </p:nvCxnSpPr>
        <p:spPr>
          <a:xfrm>
            <a:off x="0" y="5896329"/>
            <a:ext cx="9105901" cy="0"/>
          </a:xfrm>
          <a:prstGeom prst="line">
            <a:avLst/>
          </a:prstGeom>
          <a:ln>
            <a:solidFill>
              <a:srgbClr val="0065B0"/>
            </a:solidFill>
          </a:ln>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sldNum="0" hdr="0" dt="0"/>
  <p:txStyles>
    <p:titleStyle>
      <a:lvl1pPr algn="ctr" defTabSz="457200" rtl="0" eaLnBrk="1" latinLnBrk="0" hangingPunct="1">
        <a:spcBef>
          <a:spcPct val="0"/>
        </a:spcBef>
        <a:buNone/>
        <a:defRPr sz="4800" kern="1200">
          <a:solidFill>
            <a:schemeClr val="tx1"/>
          </a:solidFill>
          <a:latin typeface="Helvetica Light"/>
          <a:ea typeface="+mj-ea"/>
          <a:cs typeface="+mj-cs"/>
        </a:defRPr>
      </a:lvl1pPr>
    </p:titleStyle>
    <p:bodyStyle>
      <a:lvl1pPr marL="457200" indent="-457200" algn="l" defTabSz="457200" rtl="0" eaLnBrk="1" latinLnBrk="0" hangingPunct="1">
        <a:spcBef>
          <a:spcPct val="20000"/>
        </a:spcBef>
        <a:buFontTx/>
        <a:buBlip>
          <a:blip r:embed="rId6"/>
        </a:buBlip>
        <a:tabLst/>
        <a:defRPr sz="3600" kern="1200">
          <a:solidFill>
            <a:schemeClr val="tx1"/>
          </a:solidFill>
          <a:latin typeface="Helvetica Light"/>
          <a:ea typeface="+mn-ea"/>
          <a:cs typeface="+mn-cs"/>
        </a:defRPr>
      </a:lvl1pPr>
      <a:lvl2pPr marL="914400" indent="-457200" algn="l" defTabSz="457200" rtl="0" eaLnBrk="1" latinLnBrk="0" hangingPunct="1">
        <a:spcBef>
          <a:spcPct val="20000"/>
        </a:spcBef>
        <a:buSzPct val="110000"/>
        <a:buFont typeface="Arial" panose="020B0604020202020204" pitchFamily="34" charset="0"/>
        <a:buChar char="•"/>
        <a:defRPr sz="2200" kern="1200">
          <a:solidFill>
            <a:schemeClr val="tx1">
              <a:lumMod val="75000"/>
              <a:lumOff val="25000"/>
            </a:schemeClr>
          </a:solidFill>
          <a:latin typeface="Georgia" panose="02040502050405020303" pitchFamily="18" charset="0"/>
          <a:ea typeface="+mn-ea"/>
          <a:cs typeface="+mn-cs"/>
        </a:defRPr>
      </a:lvl2pPr>
      <a:lvl3pPr marL="1371600" indent="-457200" algn="l" defTabSz="457200" rtl="0" eaLnBrk="1" latinLnBrk="0" hangingPunct="1">
        <a:spcBef>
          <a:spcPct val="20000"/>
        </a:spcBef>
        <a:buClr>
          <a:schemeClr val="tx2">
            <a:lumMod val="75000"/>
          </a:schemeClr>
        </a:buClr>
        <a:buFont typeface="Calibri" panose="020F0502020204030204" pitchFamily="34" charset="0"/>
        <a:buChar char="○"/>
        <a:defRPr sz="2000" kern="1200">
          <a:solidFill>
            <a:schemeClr val="tx1"/>
          </a:solidFill>
          <a:latin typeface="Georgia" panose="02040502050405020303" pitchFamily="18" charset="0"/>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Georgia" panose="02040502050405020303" pitchFamily="18" charset="0"/>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Georgia" panose="02040502050405020303" pitchFamily="18"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1.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4.xml"/><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8.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30.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image" Target="../media/image8.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8.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35.xml"/><Relationship Id="rId4" Type="http://schemas.openxmlformats.org/officeDocument/2006/relationships/image" Target="../media/image9.jpe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36.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11.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8.xml"/><Relationship Id="rId4" Type="http://schemas.openxmlformats.org/officeDocument/2006/relationships/image" Target="../media/image12.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42.xml"/><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8.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44.xml"/><Relationship Id="rId4" Type="http://schemas.openxmlformats.org/officeDocument/2006/relationships/image" Target="../media/image8.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45.xml"/><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49.xml.rels><?xml version="1.0" encoding="UTF-8" standalone="yes"?>
<Relationships xmlns="http://schemas.openxmlformats.org/package/2006/relationships"><Relationship Id="rId3" Type="http://schemas.openxmlformats.org/officeDocument/2006/relationships/hyperlink" Target="http://images.collectors.com/smrweb/smr0913/Cracker-Jack-Pix-2.jpg" TargetMode="External"/><Relationship Id="rId2" Type="http://schemas.openxmlformats.org/officeDocument/2006/relationships/slideLayout" Target="../slideLayouts/slideLayout2.xml"/><Relationship Id="rId1" Type="http://schemas.openxmlformats.org/officeDocument/2006/relationships/tags" Target="../tags/tag49.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2.xml"/><Relationship Id="rId1" Type="http://schemas.openxmlformats.org/officeDocument/2006/relationships/tags" Target="../tags/tag50.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slideLayout" Target="../slideLayouts/slideLayout2.xml"/><Relationship Id="rId1" Type="http://schemas.openxmlformats.org/officeDocument/2006/relationships/tags" Target="../tags/tag51.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5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5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5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56.xml.rels><?xml version="1.0" encoding="UTF-8" standalone="yes"?>
<Relationships xmlns="http://schemas.openxmlformats.org/package/2006/relationships"><Relationship Id="rId3" Type="http://schemas.openxmlformats.org/officeDocument/2006/relationships/hyperlink" Target="http://en.wikipedia.org/wiki/File:Cinema_Museum,_London_object_134.JPG" TargetMode="External"/><Relationship Id="rId2" Type="http://schemas.openxmlformats.org/officeDocument/2006/relationships/slideLayout" Target="../slideLayouts/slideLayout2.xml"/><Relationship Id="rId1" Type="http://schemas.openxmlformats.org/officeDocument/2006/relationships/tags" Target="../tags/tag56.xml"/><Relationship Id="rId4" Type="http://schemas.openxmlformats.org/officeDocument/2006/relationships/image" Target="../media/image19.jpe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lvl="0"/>
            <a:r>
              <a:rPr lang="en-US" sz="4000" kern="0" dirty="0" smtClean="0">
                <a:cs typeface="Calibri" pitchFamily="34" charset="0"/>
              </a:rPr>
              <a:t>NCAA Division III </a:t>
            </a:r>
            <a:br>
              <a:rPr lang="en-US" sz="4000" kern="0" dirty="0" smtClean="0">
                <a:cs typeface="Calibri" pitchFamily="34" charset="0"/>
              </a:rPr>
            </a:br>
            <a:r>
              <a:rPr lang="en-US" sz="4000" kern="0" dirty="0" smtClean="0">
                <a:cs typeface="Calibri" pitchFamily="34" charset="0"/>
              </a:rPr>
              <a:t>Bylaw 17 Playing Seasons</a:t>
            </a:r>
            <a:r>
              <a:rPr lang="en-US" sz="4000" kern="0" dirty="0">
                <a:cs typeface="Calibri" pitchFamily="34" charset="0"/>
              </a:rPr>
              <a:t/>
            </a:r>
            <a:br>
              <a:rPr lang="en-US" sz="4000" kern="0" dirty="0">
                <a:cs typeface="Calibri" pitchFamily="34" charset="0"/>
              </a:rPr>
            </a:br>
            <a:endParaRPr lang="en-US" sz="4000" dirty="0"/>
          </a:p>
        </p:txBody>
      </p:sp>
    </p:spTree>
    <p:custDataLst>
      <p:tags r:id="rId1"/>
    </p:custDataLst>
    <p:extLst>
      <p:ext uri="{BB962C8B-B14F-4D97-AF65-F5344CB8AC3E}">
        <p14:creationId xmlns:p14="http://schemas.microsoft.com/office/powerpoint/2010/main" val="28036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New </a:t>
            </a:r>
            <a:r>
              <a:rPr lang="en-US" b="1" dirty="0" smtClean="0">
                <a:cs typeface="Times New Roman" panose="02020603050405020304" pitchFamily="18" charset="0"/>
              </a:rPr>
              <a:t>Legislation</a:t>
            </a:r>
            <a:endParaRPr lang="en-US" b="1" dirty="0">
              <a:cs typeface="Times New Roman" panose="02020603050405020304" pitchFamily="18" charset="0"/>
            </a:endParaRP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2418837708"/>
              </p:ext>
            </p:extLst>
          </p:nvPr>
        </p:nvGraphicFramePr>
        <p:xfrm>
          <a:off x="457200" y="1396999"/>
          <a:ext cx="8229600" cy="4310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968018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New </a:t>
            </a:r>
            <a:r>
              <a:rPr lang="en-US" b="1" dirty="0" smtClean="0">
                <a:cs typeface="Times New Roman" panose="02020603050405020304" pitchFamily="18" charset="0"/>
              </a:rPr>
              <a:t>Legislation</a:t>
            </a:r>
            <a:endParaRPr lang="en-US" b="1" dirty="0">
              <a:cs typeface="Times New Roman" panose="02020603050405020304" pitchFamily="18" charset="0"/>
            </a:endParaRPr>
          </a:p>
        </p:txBody>
      </p:sp>
      <p:sp>
        <p:nvSpPr>
          <p:cNvPr id="3" name="Content Placeholder 2"/>
          <p:cNvSpPr>
            <a:spLocks noGrp="1"/>
          </p:cNvSpPr>
          <p:nvPr>
            <p:ph idx="1"/>
          </p:nvPr>
        </p:nvSpPr>
        <p:spPr>
          <a:xfrm>
            <a:off x="457200" y="1600201"/>
            <a:ext cx="8229600" cy="4280337"/>
          </a:xfrm>
        </p:spPr>
        <p:txBody>
          <a:bodyPr>
            <a:normAutofit/>
          </a:bodyPr>
          <a:lstStyle/>
          <a:p>
            <a:r>
              <a:rPr lang="en-US" dirty="0" smtClean="0">
                <a:cs typeface="Times New Roman" panose="02020603050405020304" pitchFamily="18" charset="0"/>
              </a:rPr>
              <a:t>Nullification</a:t>
            </a:r>
          </a:p>
          <a:p>
            <a:pPr lvl="0" algn="just"/>
            <a:r>
              <a:rPr lang="en-US" sz="2400" dirty="0"/>
              <a:t>Opponents of an ineligible individual or team that </a:t>
            </a:r>
            <a:r>
              <a:rPr lang="en-US" sz="2400" dirty="0" smtClean="0"/>
              <a:t>competes with </a:t>
            </a:r>
            <a:r>
              <a:rPr lang="en-US" sz="2400" dirty="0"/>
              <a:t>an ineligible player </a:t>
            </a:r>
            <a:r>
              <a:rPr lang="en-US" sz="2400" dirty="0" smtClean="0"/>
              <a:t>are </a:t>
            </a:r>
            <a:r>
              <a:rPr lang="en-US" sz="2400" dirty="0"/>
              <a:t>not </a:t>
            </a:r>
            <a:r>
              <a:rPr lang="en-US" sz="2400" dirty="0" smtClean="0"/>
              <a:t>adversely </a:t>
            </a:r>
            <a:r>
              <a:rPr lang="en-US" sz="2400" dirty="0"/>
              <a:t>affected</a:t>
            </a:r>
            <a:r>
              <a:rPr lang="en-US" sz="2400" dirty="0" smtClean="0"/>
              <a:t>.</a:t>
            </a:r>
          </a:p>
          <a:p>
            <a:pPr lvl="0" algn="just">
              <a:lnSpc>
                <a:spcPct val="90000"/>
              </a:lnSpc>
            </a:pPr>
            <a:r>
              <a:rPr lang="en-US" sz="2400" dirty="0"/>
              <a:t>The ineligible student-athlete and the institution </a:t>
            </a:r>
            <a:r>
              <a:rPr lang="en-US" sz="2400" dirty="0" smtClean="0"/>
              <a:t>he/she represents is penalized.</a:t>
            </a:r>
          </a:p>
          <a:p>
            <a:pPr algn="just">
              <a:lnSpc>
                <a:spcPct val="90000"/>
              </a:lnSpc>
            </a:pPr>
            <a:r>
              <a:rPr lang="en-US" sz="2400" dirty="0"/>
              <a:t>The penalty assessed will </a:t>
            </a:r>
            <a:r>
              <a:rPr lang="en-US" sz="2400" dirty="0" smtClean="0"/>
              <a:t>be a </a:t>
            </a:r>
            <a:r>
              <a:rPr lang="en-US" sz="2400" dirty="0"/>
              <a:t>mathematical </a:t>
            </a:r>
            <a:r>
              <a:rPr lang="en-US" sz="2400" dirty="0" smtClean="0"/>
              <a:t>calculation that will effect </a:t>
            </a:r>
            <a:r>
              <a:rPr lang="en-US" sz="2400" dirty="0"/>
              <a:t>a team’s win-loss </a:t>
            </a:r>
            <a:r>
              <a:rPr lang="en-US" sz="2400" dirty="0" smtClean="0"/>
              <a:t>percentage </a:t>
            </a:r>
            <a:r>
              <a:rPr lang="en-US" sz="2400" dirty="0"/>
              <a:t>and strength of </a:t>
            </a:r>
            <a:r>
              <a:rPr lang="en-US" sz="2400" dirty="0" smtClean="0"/>
              <a:t>schedule</a:t>
            </a:r>
            <a:r>
              <a:rPr lang="en-US" sz="2400" dirty="0"/>
              <a:t> </a:t>
            </a:r>
            <a:r>
              <a:rPr lang="en-US" sz="2400" dirty="0" smtClean="0"/>
              <a:t>within the championship selection criteria.</a:t>
            </a:r>
          </a:p>
          <a:p>
            <a:pPr marL="0" lvl="0" indent="0" algn="just">
              <a:lnSpc>
                <a:spcPct val="90000"/>
              </a:lnSpc>
              <a:buNone/>
            </a:pPr>
            <a:endParaRPr lang="en-US" sz="2400" dirty="0"/>
          </a:p>
          <a:p>
            <a:pPr lvl="0"/>
            <a:endParaRPr lang="en-US" sz="2400" dirty="0" smtClean="0"/>
          </a:p>
          <a:p>
            <a:pPr lvl="0"/>
            <a:endParaRPr lang="en-US" sz="2400" dirty="0"/>
          </a:p>
          <a:p>
            <a:pPr lvl="1"/>
            <a:endParaRPr lang="en-US" dirty="0" smtClean="0">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2464990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Official Interpretation</a:t>
            </a: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496105780"/>
              </p:ext>
            </p:extLst>
          </p:nvPr>
        </p:nvGraphicFramePr>
        <p:xfrm>
          <a:off x="457200" y="1396999"/>
          <a:ext cx="8229600" cy="4404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2030586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Official Interpretation</a:t>
            </a: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3213398113"/>
              </p:ext>
            </p:extLst>
          </p:nvPr>
        </p:nvGraphicFramePr>
        <p:xfrm>
          <a:off x="457200" y="1396999"/>
          <a:ext cx="8229600" cy="42470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2788951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Official Interpretation</a:t>
            </a: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3044219731"/>
              </p:ext>
            </p:extLst>
          </p:nvPr>
        </p:nvGraphicFramePr>
        <p:xfrm>
          <a:off x="457200" y="1397000"/>
          <a:ext cx="8229600" cy="4278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0504178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Official Interpretation</a:t>
            </a: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1597501276"/>
              </p:ext>
            </p:extLst>
          </p:nvPr>
        </p:nvGraphicFramePr>
        <p:xfrm>
          <a:off x="457199" y="1396999"/>
          <a:ext cx="8403021" cy="4404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9651523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25"/>
            <a:ext cx="8229600" cy="1018134"/>
          </a:xfrm>
        </p:spPr>
        <p:txBody>
          <a:bodyPr>
            <a:normAutofit/>
          </a:bodyPr>
          <a:lstStyle/>
          <a:p>
            <a:r>
              <a:rPr lang="en-US" b="1" dirty="0" smtClean="0">
                <a:cs typeface="Times New Roman" panose="02020603050405020304" pitchFamily="18" charset="0"/>
              </a:rPr>
              <a:t>Staff </a:t>
            </a:r>
            <a:r>
              <a:rPr lang="en-US" b="1" dirty="0">
                <a:cs typeface="Times New Roman" panose="02020603050405020304" pitchFamily="18" charset="0"/>
              </a:rPr>
              <a:t>Interpretation</a:t>
            </a: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2614836974"/>
              </p:ext>
            </p:extLst>
          </p:nvPr>
        </p:nvGraphicFramePr>
        <p:xfrm>
          <a:off x="126124" y="1024759"/>
          <a:ext cx="8875986" cy="4855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466095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25"/>
            <a:ext cx="8229600" cy="1018134"/>
          </a:xfrm>
        </p:spPr>
        <p:txBody>
          <a:bodyPr>
            <a:normAutofit/>
          </a:bodyPr>
          <a:lstStyle/>
          <a:p>
            <a:r>
              <a:rPr lang="en-US" b="1" dirty="0" smtClean="0">
                <a:cs typeface="Times New Roman" panose="02020603050405020304" pitchFamily="18" charset="0"/>
              </a:rPr>
              <a:t>Staff </a:t>
            </a:r>
            <a:r>
              <a:rPr lang="en-US" b="1" dirty="0">
                <a:cs typeface="Times New Roman" panose="02020603050405020304" pitchFamily="18" charset="0"/>
              </a:rPr>
              <a:t>Interpretation</a:t>
            </a: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4138984601"/>
              </p:ext>
            </p:extLst>
          </p:nvPr>
        </p:nvGraphicFramePr>
        <p:xfrm>
          <a:off x="126124" y="1024759"/>
          <a:ext cx="8875986" cy="4855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1006646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Trivia</a:t>
            </a:r>
            <a:endParaRPr lang="en-US" dirty="0"/>
          </a:p>
        </p:txBody>
      </p:sp>
      <p:sp>
        <p:nvSpPr>
          <p:cNvPr id="4" name="Content Placeholder 3"/>
          <p:cNvSpPr txBox="1">
            <a:spLocks noGrp="1"/>
          </p:cNvSpPr>
          <p:nvPr>
            <p:ph idx="1"/>
          </p:nvPr>
        </p:nvSpPr>
        <p:spPr>
          <a:xfrm>
            <a:off x="3894083" y="1600201"/>
            <a:ext cx="4981902" cy="2160591"/>
          </a:xfrm>
          <a:prstGeom prst="rect">
            <a:avLst/>
          </a:prstGeom>
          <a:noFill/>
        </p:spPr>
        <p:txBody>
          <a:bodyPr wrap="square" rtlCol="0">
            <a:spAutoFit/>
          </a:bodyPr>
          <a:lstStyle/>
          <a:p>
            <a:pPr algn="ctr"/>
            <a:r>
              <a:rPr lang="en-US" sz="3200" b="1" dirty="0" smtClean="0"/>
              <a:t>What was the first consumable to appear at a ballpark?</a:t>
            </a:r>
            <a:endParaRPr lang="en-US" sz="3200" b="1" dirty="0">
              <a:solidFill>
                <a:srgbClr val="00375C"/>
              </a:solidFill>
              <a:latin typeface="Segoe UI" pitchFamily="34" charset="0"/>
              <a:ea typeface="Segoe UI" pitchFamily="34" charset="0"/>
              <a:cs typeface="Segoe UI" pitchFamily="34" charset="0"/>
            </a:endParaRPr>
          </a:p>
          <a:p>
            <a:pPr algn="ctr"/>
            <a:endParaRPr lang="en-US" sz="3200" b="1" dirty="0">
              <a:solidFill>
                <a:srgbClr val="00375C"/>
              </a:solidFill>
              <a:latin typeface="Segoe UI" pitchFamily="34" charset="0"/>
              <a:ea typeface="Segoe UI" pitchFamily="34" charset="0"/>
              <a:cs typeface="Segoe UI" pitchFamily="34" charset="0"/>
            </a:endParaRPr>
          </a:p>
        </p:txBody>
      </p:sp>
      <p:sp>
        <p:nvSpPr>
          <p:cNvPr id="5" name="TextBox 4"/>
          <p:cNvSpPr txBox="1"/>
          <p:nvPr/>
        </p:nvSpPr>
        <p:spPr>
          <a:xfrm>
            <a:off x="4508937" y="3966028"/>
            <a:ext cx="3555561" cy="1077218"/>
          </a:xfrm>
          <a:prstGeom prst="rect">
            <a:avLst/>
          </a:prstGeom>
          <a:noFill/>
        </p:spPr>
        <p:txBody>
          <a:bodyPr wrap="square" rtlCol="0">
            <a:spAutoFit/>
          </a:bodyPr>
          <a:lstStyle/>
          <a:p>
            <a:pPr algn="ctr"/>
            <a:r>
              <a:rPr lang="en-US" sz="3200" b="1" i="1" dirty="0" smtClean="0">
                <a:solidFill>
                  <a:srgbClr val="00375C"/>
                </a:solidFill>
                <a:latin typeface="Segoe UI" pitchFamily="34" charset="0"/>
                <a:ea typeface="Segoe UI" pitchFamily="34" charset="0"/>
                <a:cs typeface="Segoe UI" pitchFamily="34" charset="0"/>
              </a:rPr>
              <a:t>Beer</a:t>
            </a:r>
            <a:endParaRPr lang="en-US" sz="2000" b="1" i="1" dirty="0" smtClean="0">
              <a:solidFill>
                <a:srgbClr val="00375C"/>
              </a:solidFill>
              <a:latin typeface="Segoe UI" pitchFamily="34" charset="0"/>
              <a:ea typeface="Segoe UI" pitchFamily="34" charset="0"/>
              <a:cs typeface="Segoe UI" pitchFamily="34" charset="0"/>
            </a:endParaRPr>
          </a:p>
          <a:p>
            <a:pPr algn="ctr"/>
            <a:endParaRPr lang="en-US" sz="3200" b="1" i="1" dirty="0" smtClean="0">
              <a:solidFill>
                <a:srgbClr val="00375C"/>
              </a:solidFill>
              <a:latin typeface="Segoe UI" pitchFamily="34" charset="0"/>
              <a:ea typeface="Segoe UI" pitchFamily="34" charset="0"/>
              <a:cs typeface="Segoe UI" pitchFamily="34" charset="0"/>
            </a:endParaRPr>
          </a:p>
        </p:txBody>
      </p:sp>
      <p:pic>
        <p:nvPicPr>
          <p:cNvPr id="3074" name="Picture 2" descr="Image result for ballpark be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39158"/>
            <a:ext cx="3804522" cy="283616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986452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en-US" altLang="en-US" b="1" dirty="0">
                <a:cs typeface="Times New Roman" pitchFamily="18" charset="0"/>
              </a:rPr>
              <a:t>Athletically Related Activities</a:t>
            </a:r>
            <a:endParaRPr lang="en-US" b="1" dirty="0"/>
          </a:p>
        </p:txBody>
      </p:sp>
      <p:sp>
        <p:nvSpPr>
          <p:cNvPr id="3" name="Content Placeholder 2"/>
          <p:cNvSpPr>
            <a:spLocks noGrp="1"/>
          </p:cNvSpPr>
          <p:nvPr>
            <p:ph idx="1"/>
          </p:nvPr>
        </p:nvSpPr>
        <p:spPr/>
        <p:txBody>
          <a:bodyPr>
            <a:normAutofit fontScale="85000" lnSpcReduction="20000"/>
          </a:bodyPr>
          <a:lstStyle/>
          <a:p>
            <a:pPr marL="457200" lvl="1" algn="just">
              <a:buClrTx/>
              <a:buSzTx/>
              <a:buBlip>
                <a:blip r:embed="rId4"/>
              </a:buBlip>
            </a:pPr>
            <a:r>
              <a:rPr lang="en-US" sz="3000" dirty="0" smtClean="0">
                <a:solidFill>
                  <a:schemeClr val="tx1"/>
                </a:solidFill>
                <a:cs typeface="Times New Roman" pitchFamily="18" charset="0"/>
              </a:rPr>
              <a:t>Practice, any </a:t>
            </a:r>
            <a:r>
              <a:rPr lang="en-US" sz="3000" dirty="0">
                <a:solidFill>
                  <a:schemeClr val="tx1"/>
                </a:solidFill>
                <a:cs typeface="Times New Roman" pitchFamily="18" charset="0"/>
              </a:rPr>
              <a:t>meeting, activity or instruction involving sports-related information and having an athletics purpose</a:t>
            </a:r>
            <a:r>
              <a:rPr lang="en-US" sz="3000" dirty="0" smtClean="0">
                <a:solidFill>
                  <a:schemeClr val="tx1"/>
                </a:solidFill>
                <a:cs typeface="Times New Roman" pitchFamily="18" charset="0"/>
              </a:rPr>
              <a:t>.</a:t>
            </a:r>
          </a:p>
          <a:p>
            <a:pPr marL="914400" lvl="2" algn="just">
              <a:buClrTx/>
              <a:buBlip>
                <a:blip r:embed="rId4"/>
              </a:buBlip>
            </a:pPr>
            <a:r>
              <a:rPr lang="en-US" sz="3000" dirty="0">
                <a:solidFill>
                  <a:schemeClr val="tx1"/>
                </a:solidFill>
                <a:cs typeface="Times New Roman" pitchFamily="18" charset="0"/>
              </a:rPr>
              <a:t>Examples: field/court activity, chalk-talk, review of game film.</a:t>
            </a:r>
          </a:p>
          <a:p>
            <a:pPr marL="457200" lvl="1">
              <a:buClrTx/>
              <a:buBlip>
                <a:blip r:embed="rId4"/>
              </a:buBlip>
            </a:pPr>
            <a:r>
              <a:rPr lang="en-US" sz="3000" dirty="0" smtClean="0">
                <a:solidFill>
                  <a:schemeClr val="tx1"/>
                </a:solidFill>
                <a:cs typeface="Times New Roman" pitchFamily="18" charset="0"/>
              </a:rPr>
              <a:t>Competition.</a:t>
            </a:r>
          </a:p>
          <a:p>
            <a:pPr marL="457200" lvl="1">
              <a:buClrTx/>
              <a:buBlip>
                <a:blip r:embed="rId4"/>
              </a:buBlip>
            </a:pPr>
            <a:r>
              <a:rPr lang="en-US" sz="3000" dirty="0" smtClean="0">
                <a:solidFill>
                  <a:schemeClr val="tx1"/>
                </a:solidFill>
                <a:cs typeface="Times New Roman" pitchFamily="18" charset="0"/>
              </a:rPr>
              <a:t>Required weight training.</a:t>
            </a:r>
          </a:p>
          <a:p>
            <a:pPr marL="457200" lvl="1">
              <a:buClrTx/>
              <a:buBlip>
                <a:blip r:embed="rId4"/>
              </a:buBlip>
            </a:pPr>
            <a:r>
              <a:rPr lang="en-US" sz="3000" dirty="0" smtClean="0">
                <a:solidFill>
                  <a:schemeClr val="tx1"/>
                </a:solidFill>
                <a:cs typeface="Times New Roman" pitchFamily="18" charset="0"/>
              </a:rPr>
              <a:t>Required  participation in camps, clinics or workshops.</a:t>
            </a:r>
          </a:p>
          <a:p>
            <a:pPr marL="457200" lvl="1">
              <a:buClrTx/>
              <a:buBlip>
                <a:blip r:embed="rId4"/>
              </a:buBlip>
            </a:pPr>
            <a:r>
              <a:rPr lang="en-US" sz="3000" dirty="0" smtClean="0">
                <a:solidFill>
                  <a:schemeClr val="tx1"/>
                </a:solidFill>
                <a:cs typeface="Times New Roman" pitchFamily="18" charset="0"/>
              </a:rPr>
              <a:t>Captain’s practices.</a:t>
            </a:r>
          </a:p>
          <a:p>
            <a:pPr marL="0" lvl="1" indent="0" algn="r">
              <a:buClrTx/>
              <a:buNone/>
            </a:pPr>
            <a:r>
              <a:rPr lang="en-US" dirty="0">
                <a:solidFill>
                  <a:schemeClr val="tx1"/>
                </a:solidFill>
                <a:cs typeface="Times New Roman" pitchFamily="18" charset="0"/>
              </a:rPr>
              <a:t>	</a:t>
            </a:r>
            <a:r>
              <a:rPr lang="en-US" dirty="0" smtClean="0">
                <a:solidFill>
                  <a:schemeClr val="tx1"/>
                </a:solidFill>
                <a:cs typeface="Times New Roman" pitchFamily="18" charset="0"/>
              </a:rPr>
              <a:t>									</a:t>
            </a:r>
            <a:r>
              <a:rPr lang="en-US" sz="1900" i="1" dirty="0" smtClean="0">
                <a:solidFill>
                  <a:schemeClr val="tx1"/>
                </a:solidFill>
                <a:cs typeface="Times New Roman" panose="02020603050405020304" pitchFamily="18" charset="0"/>
              </a:rPr>
              <a:t>Bylaw </a:t>
            </a:r>
            <a:r>
              <a:rPr lang="en-US" sz="1900" i="1" dirty="0">
                <a:solidFill>
                  <a:schemeClr val="tx1"/>
                </a:solidFill>
                <a:cs typeface="Times New Roman" panose="02020603050405020304" pitchFamily="18" charset="0"/>
              </a:rPr>
              <a:t>17.02.1.1</a:t>
            </a:r>
          </a:p>
          <a:p>
            <a:pPr marL="457200" lvl="1">
              <a:buClrTx/>
              <a:buBlip>
                <a:blip r:embed="rId4"/>
              </a:buBlip>
            </a:pPr>
            <a:endParaRPr lang="en-US" dirty="0" smtClean="0">
              <a:solidFill>
                <a:schemeClr val="tx1"/>
              </a:solidFill>
              <a:cs typeface="Times New Roman" pitchFamily="18" charset="0"/>
            </a:endParaRPr>
          </a:p>
          <a:p>
            <a:pPr lvl="1"/>
            <a:endParaRPr lang="en-US" dirty="0" smtClean="0"/>
          </a:p>
          <a:p>
            <a:endParaRPr lang="en-US" dirty="0"/>
          </a:p>
        </p:txBody>
      </p:sp>
    </p:spTree>
    <p:custDataLst>
      <p:tags r:id="rId1"/>
    </p:custDataLst>
    <p:extLst>
      <p:ext uri="{BB962C8B-B14F-4D97-AF65-F5344CB8AC3E}">
        <p14:creationId xmlns:p14="http://schemas.microsoft.com/office/powerpoint/2010/main" val="2854643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83577"/>
            <a:ext cx="8229600" cy="1143000"/>
          </a:xfrm>
        </p:spPr>
        <p:txBody>
          <a:bodyPr>
            <a:normAutofit/>
          </a:bodyPr>
          <a:lstStyle/>
          <a:p>
            <a:r>
              <a:rPr lang="en-US" sz="4000" dirty="0" smtClean="0"/>
              <a:t>aka Mo Harty and Joni Williamson</a:t>
            </a:r>
            <a:endParaRPr lang="en-US" sz="4000" dirty="0"/>
          </a:p>
        </p:txBody>
      </p:sp>
      <p:pic>
        <p:nvPicPr>
          <p:cNvPr id="1026" name="Picture 2" descr="Moe-and-johnnys-5530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890" y="157655"/>
            <a:ext cx="8797159" cy="479271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0504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9"/>
            <a:ext cx="8403021" cy="1143000"/>
          </a:xfrm>
          <a:solidFill>
            <a:schemeClr val="tx2">
              <a:lumMod val="40000"/>
              <a:lumOff val="60000"/>
            </a:schemeClr>
          </a:solidFill>
        </p:spPr>
        <p:txBody>
          <a:bodyPr>
            <a:normAutofit fontScale="90000"/>
          </a:bodyPr>
          <a:lstStyle/>
          <a:p>
            <a:r>
              <a:rPr lang="en-US" b="1" dirty="0" smtClean="0">
                <a:cs typeface="Times New Roman" panose="02020603050405020304" pitchFamily="18" charset="0"/>
              </a:rPr>
              <a:t>Athletically Related Exceptions</a:t>
            </a:r>
            <a:endParaRPr lang="en-US" b="1" dirty="0">
              <a:cs typeface="Times New Roman" panose="02020603050405020304" pitchFamily="18" charset="0"/>
            </a:endParaRPr>
          </a:p>
        </p:txBody>
      </p:sp>
      <p:sp>
        <p:nvSpPr>
          <p:cNvPr id="3" name="Content Placeholder 2"/>
          <p:cNvSpPr txBox="1">
            <a:spLocks/>
          </p:cNvSpPr>
          <p:nvPr/>
        </p:nvSpPr>
        <p:spPr>
          <a:xfrm>
            <a:off x="457199" y="1600201"/>
            <a:ext cx="8403021" cy="4130537"/>
          </a:xfrm>
          <a:prstGeom prst="rect">
            <a:avLst/>
          </a:prstGeom>
        </p:spPr>
        <p:txBody>
          <a:bodyPr>
            <a:normAutofit/>
          </a:bodyPr>
          <a:lstStyle>
            <a:lvl1pPr marL="457200" indent="-457200" algn="l" defTabSz="457200" rtl="0" eaLnBrk="1" latinLnBrk="0" hangingPunct="1">
              <a:spcBef>
                <a:spcPct val="20000"/>
              </a:spcBef>
              <a:buFontTx/>
              <a:buBlip>
                <a:blip r:embed="rId4"/>
              </a:buBlip>
              <a:tabLst/>
              <a:defRPr sz="3600" kern="1200">
                <a:solidFill>
                  <a:schemeClr val="tx1"/>
                </a:solidFill>
                <a:latin typeface="Helvetica Light"/>
                <a:ea typeface="+mn-ea"/>
                <a:cs typeface="+mn-cs"/>
              </a:defRPr>
            </a:lvl1pPr>
            <a:lvl2pPr marL="914400" indent="-457200" algn="l" defTabSz="457200" rtl="0" eaLnBrk="1" latinLnBrk="0" hangingPunct="1">
              <a:spcBef>
                <a:spcPct val="20000"/>
              </a:spcBef>
              <a:buSzPct val="110000"/>
              <a:buFont typeface="Arial" panose="020B0604020202020204" pitchFamily="34" charset="0"/>
              <a:buChar char="•"/>
              <a:defRPr sz="2200" kern="1200">
                <a:solidFill>
                  <a:schemeClr val="tx1">
                    <a:lumMod val="75000"/>
                    <a:lumOff val="25000"/>
                  </a:schemeClr>
                </a:solidFill>
                <a:latin typeface="Georgia" panose="02040502050405020303" pitchFamily="18" charset="0"/>
                <a:ea typeface="+mn-ea"/>
                <a:cs typeface="+mn-cs"/>
              </a:defRPr>
            </a:lvl2pPr>
            <a:lvl3pPr marL="1371600" indent="-457200" algn="l" defTabSz="457200" rtl="0" eaLnBrk="1" latinLnBrk="0" hangingPunct="1">
              <a:spcBef>
                <a:spcPct val="20000"/>
              </a:spcBef>
              <a:buClr>
                <a:schemeClr val="tx2">
                  <a:lumMod val="75000"/>
                </a:schemeClr>
              </a:buClr>
              <a:buFont typeface="Calibri" panose="020F0502020204030204" pitchFamily="34" charset="0"/>
              <a:buChar char="○"/>
              <a:defRPr sz="2000" kern="1200">
                <a:solidFill>
                  <a:schemeClr val="tx1"/>
                </a:solidFill>
                <a:latin typeface="Georgia" panose="02040502050405020303" pitchFamily="18" charset="0"/>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Georgia" panose="02040502050405020303" pitchFamily="18" charset="0"/>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Georgia" panose="02040502050405020303" pitchFamily="18"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cs typeface="Times New Roman" panose="02020603050405020304" pitchFamily="18" charset="0"/>
              </a:rPr>
              <a:t>Administrative and academic activities.</a:t>
            </a:r>
          </a:p>
          <a:p>
            <a:r>
              <a:rPr lang="en-US" sz="2800" dirty="0" smtClean="0">
                <a:cs typeface="Times New Roman" panose="02020603050405020304" pitchFamily="18" charset="0"/>
              </a:rPr>
              <a:t>One team meeting.</a:t>
            </a:r>
          </a:p>
          <a:p>
            <a:r>
              <a:rPr lang="en-US" sz="2800" dirty="0" smtClean="0">
                <a:cs typeface="Times New Roman" panose="02020603050405020304" pitchFamily="18" charset="0"/>
              </a:rPr>
              <a:t>One individual meeting.</a:t>
            </a:r>
          </a:p>
          <a:p>
            <a:pPr lvl="1"/>
            <a:r>
              <a:rPr lang="en-US" sz="2800" dirty="0" smtClean="0">
                <a:solidFill>
                  <a:schemeClr val="tx1"/>
                </a:solidFill>
                <a:latin typeface="Helvetica Light"/>
                <a:cs typeface="Times New Roman" panose="02020603050405020304" pitchFamily="18" charset="0"/>
              </a:rPr>
              <a:t>Consultation initiated by student-athlete.</a:t>
            </a:r>
          </a:p>
          <a:p>
            <a:r>
              <a:rPr lang="en-US" sz="2800" dirty="0" smtClean="0">
                <a:cs typeface="Times New Roman" panose="02020603050405020304" pitchFamily="18" charset="0"/>
              </a:rPr>
              <a:t>Fundraising not involving athletics ability.</a:t>
            </a:r>
          </a:p>
          <a:p>
            <a:r>
              <a:rPr lang="en-US" sz="2800" dirty="0" smtClean="0">
                <a:cs typeface="Times New Roman" panose="02020603050405020304" pitchFamily="18" charset="0"/>
              </a:rPr>
              <a:t>Observation</a:t>
            </a:r>
            <a:r>
              <a:rPr lang="en-US" sz="3500" dirty="0" smtClean="0">
                <a:cs typeface="Times New Roman" panose="02020603050405020304" pitchFamily="18" charset="0"/>
              </a:rPr>
              <a:t>.</a:t>
            </a:r>
          </a:p>
          <a:p>
            <a:pPr marL="0" indent="0" algn="r">
              <a:buNone/>
            </a:pPr>
            <a:endParaRPr lang="en-US" sz="1800" i="1" dirty="0" smtClean="0"/>
          </a:p>
        </p:txBody>
      </p:sp>
      <p:sp>
        <p:nvSpPr>
          <p:cNvPr id="4" name="TextBox 3"/>
          <p:cNvSpPr txBox="1"/>
          <p:nvPr/>
        </p:nvSpPr>
        <p:spPr>
          <a:xfrm>
            <a:off x="2680138" y="5084407"/>
            <a:ext cx="6180082" cy="646331"/>
          </a:xfrm>
          <a:prstGeom prst="rect">
            <a:avLst/>
          </a:prstGeom>
          <a:noFill/>
        </p:spPr>
        <p:txBody>
          <a:bodyPr wrap="square" rtlCol="0">
            <a:spAutoFit/>
          </a:bodyPr>
          <a:lstStyle/>
          <a:p>
            <a:pPr algn="r"/>
            <a:r>
              <a:rPr lang="en-US" i="1" dirty="0">
                <a:latin typeface="Helvetica Light"/>
                <a:cs typeface="Times New Roman" panose="02020603050405020304" pitchFamily="18" charset="0"/>
              </a:rPr>
              <a:t>Bylaw 17.02.1.1.1</a:t>
            </a:r>
          </a:p>
          <a:p>
            <a:pPr algn="r"/>
            <a:r>
              <a:rPr lang="en-US" i="1" dirty="0" smtClean="0">
                <a:latin typeface="Helvetica Light"/>
                <a:cs typeface="Times New Roman" panose="02020603050405020304" pitchFamily="18" charset="0"/>
              </a:rPr>
              <a:t>Official Interpretation  11/7/91</a:t>
            </a:r>
            <a:endParaRPr lang="en-US" i="1" dirty="0">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24520842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427039"/>
            <a:ext cx="8229600" cy="1143000"/>
          </a:xfrm>
          <a:prstGeom prst="rect">
            <a:avLst/>
          </a:prstGeom>
          <a:solidFill>
            <a:schemeClr val="tx2">
              <a:lumMod val="40000"/>
              <a:lumOff val="60000"/>
            </a:schemeClr>
          </a:solidFill>
        </p:spPr>
        <p:txBody>
          <a:bodyPr vert="horz" lIns="91440" tIns="45720" rIns="91440" bIns="45720" rtlCol="0" anchor="ctr">
            <a:normAutofit/>
          </a:bodyPr>
          <a:lstStyle>
            <a:lvl1pPr algn="ctr" defTabSz="457200" rtl="0" eaLnBrk="1" latinLnBrk="0" hangingPunct="1">
              <a:spcBef>
                <a:spcPct val="0"/>
              </a:spcBef>
              <a:buNone/>
              <a:defRPr sz="4800" kern="1200">
                <a:solidFill>
                  <a:schemeClr val="tx1"/>
                </a:solidFill>
                <a:latin typeface="Helvetica Light"/>
                <a:ea typeface="+mj-ea"/>
                <a:cs typeface="+mj-cs"/>
              </a:defRPr>
            </a:lvl1pPr>
          </a:lstStyle>
          <a:p>
            <a:r>
              <a:rPr lang="en-US" b="1" dirty="0" smtClean="0"/>
              <a:t>Teambuilding Activities	</a:t>
            </a:r>
            <a:endParaRPr lang="en-US" b="1" dirty="0"/>
          </a:p>
        </p:txBody>
      </p:sp>
      <p:sp>
        <p:nvSpPr>
          <p:cNvPr id="5" name="Content Placeholder 2"/>
          <p:cNvSpPr txBox="1">
            <a:spLocks/>
          </p:cNvSpPr>
          <p:nvPr/>
        </p:nvSpPr>
        <p:spPr>
          <a:xfrm>
            <a:off x="457200" y="1813034"/>
            <a:ext cx="8229600" cy="3917704"/>
          </a:xfrm>
          <a:prstGeom prst="rect">
            <a:avLst/>
          </a:prstGeom>
        </p:spPr>
        <p:txBody>
          <a:bodyPr>
            <a:normAutofit/>
          </a:bodyPr>
          <a:lstStyle>
            <a:lvl1pPr marL="457200" indent="-457200" algn="l" defTabSz="457200" rtl="0" eaLnBrk="1" latinLnBrk="0" hangingPunct="1">
              <a:spcBef>
                <a:spcPct val="20000"/>
              </a:spcBef>
              <a:buFontTx/>
              <a:buBlip>
                <a:blip r:embed="rId2"/>
              </a:buBlip>
              <a:tabLst/>
              <a:defRPr sz="3600" kern="1200">
                <a:solidFill>
                  <a:schemeClr val="tx1"/>
                </a:solidFill>
                <a:latin typeface="Helvetica Light"/>
                <a:ea typeface="+mn-ea"/>
                <a:cs typeface="+mn-cs"/>
              </a:defRPr>
            </a:lvl1pPr>
            <a:lvl2pPr marL="914400" indent="-457200" algn="l" defTabSz="457200" rtl="0" eaLnBrk="1" latinLnBrk="0" hangingPunct="1">
              <a:spcBef>
                <a:spcPct val="20000"/>
              </a:spcBef>
              <a:buSzPct val="110000"/>
              <a:buFont typeface="Arial" panose="020B0604020202020204" pitchFamily="34" charset="0"/>
              <a:buChar char="•"/>
              <a:defRPr sz="2200" kern="1200">
                <a:solidFill>
                  <a:schemeClr val="tx1">
                    <a:lumMod val="75000"/>
                    <a:lumOff val="25000"/>
                  </a:schemeClr>
                </a:solidFill>
                <a:latin typeface="Georgia" panose="02040502050405020303" pitchFamily="18" charset="0"/>
                <a:ea typeface="+mn-ea"/>
                <a:cs typeface="+mn-cs"/>
              </a:defRPr>
            </a:lvl2pPr>
            <a:lvl3pPr marL="1371600" indent="-457200" algn="l" defTabSz="457200" rtl="0" eaLnBrk="1" latinLnBrk="0" hangingPunct="1">
              <a:spcBef>
                <a:spcPct val="20000"/>
              </a:spcBef>
              <a:buClr>
                <a:schemeClr val="tx2">
                  <a:lumMod val="75000"/>
                </a:schemeClr>
              </a:buClr>
              <a:buFont typeface="Calibri" panose="020F0502020204030204" pitchFamily="34" charset="0"/>
              <a:buChar char="○"/>
              <a:defRPr sz="2000" kern="1200">
                <a:solidFill>
                  <a:schemeClr val="tx1"/>
                </a:solidFill>
                <a:latin typeface="Georgia" panose="02040502050405020303" pitchFamily="18" charset="0"/>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Georgia" panose="02040502050405020303" pitchFamily="18" charset="0"/>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Georgia" panose="02040502050405020303" pitchFamily="18"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Can these activities occur outside of the playing season?</a:t>
            </a:r>
          </a:p>
          <a:p>
            <a:r>
              <a:rPr lang="en-US" dirty="0" smtClean="0"/>
              <a:t>Do team building activities constitute athletically related activities?</a:t>
            </a:r>
          </a:p>
        </p:txBody>
      </p:sp>
    </p:spTree>
    <p:extLst>
      <p:ext uri="{BB962C8B-B14F-4D97-AF65-F5344CB8AC3E}">
        <p14:creationId xmlns:p14="http://schemas.microsoft.com/office/powerpoint/2010/main" val="1972353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en-US" b="1" dirty="0" smtClean="0"/>
              <a:t>Athletically Related Activities	</a:t>
            </a:r>
            <a:endParaRPr lang="en-US" b="1" dirty="0"/>
          </a:p>
        </p:txBody>
      </p:sp>
      <p:sp>
        <p:nvSpPr>
          <p:cNvPr id="3" name="Content Placeholder 2"/>
          <p:cNvSpPr>
            <a:spLocks noGrp="1"/>
          </p:cNvSpPr>
          <p:nvPr>
            <p:ph idx="1"/>
          </p:nvPr>
        </p:nvSpPr>
        <p:spPr/>
        <p:txBody>
          <a:bodyPr>
            <a:normAutofit lnSpcReduction="10000"/>
          </a:bodyPr>
          <a:lstStyle/>
          <a:p>
            <a:r>
              <a:rPr lang="en-US" dirty="0" smtClean="0"/>
              <a:t>Questions to ask…</a:t>
            </a:r>
          </a:p>
          <a:p>
            <a:pPr lvl="1" algn="just"/>
            <a:r>
              <a:rPr lang="en-US" dirty="0" smtClean="0"/>
              <a:t>What does the activity/program include?</a:t>
            </a:r>
          </a:p>
          <a:p>
            <a:pPr lvl="1" algn="just"/>
            <a:r>
              <a:rPr lang="en-US" dirty="0" smtClean="0"/>
              <a:t>What is the intent of the activity?</a:t>
            </a:r>
          </a:p>
          <a:p>
            <a:pPr lvl="1" algn="just"/>
            <a:r>
              <a:rPr lang="en-US" dirty="0" smtClean="0"/>
              <a:t>Are physical components included in the activity?</a:t>
            </a:r>
          </a:p>
          <a:p>
            <a:pPr lvl="1" algn="just"/>
            <a:r>
              <a:rPr lang="en-US" dirty="0" smtClean="0"/>
              <a:t>Is there technical or tactical instruction?</a:t>
            </a:r>
          </a:p>
          <a:p>
            <a:pPr lvl="1" algn="just"/>
            <a:r>
              <a:rPr lang="en-US" dirty="0" smtClean="0"/>
              <a:t>Is this mandatory or voluntary?</a:t>
            </a:r>
          </a:p>
          <a:p>
            <a:pPr lvl="1" algn="just"/>
            <a:r>
              <a:rPr lang="en-US" dirty="0" smtClean="0"/>
              <a:t>Will the coaches be present?</a:t>
            </a:r>
          </a:p>
        </p:txBody>
      </p:sp>
    </p:spTree>
    <p:custDataLst>
      <p:tags r:id="rId1"/>
    </p:custDataLst>
    <p:extLst>
      <p:ext uri="{BB962C8B-B14F-4D97-AF65-F5344CB8AC3E}">
        <p14:creationId xmlns:p14="http://schemas.microsoft.com/office/powerpoint/2010/main" val="14487750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smtClean="0"/>
              <a:t>In January, the field hockey coach will conduct mandatory teambuilding for the seniors.  The teambuilding includes:</a:t>
            </a:r>
          </a:p>
          <a:p>
            <a:pPr lvl="1"/>
            <a:r>
              <a:rPr lang="en-US" dirty="0" smtClean="0"/>
              <a:t>Team goal-setting. </a:t>
            </a:r>
          </a:p>
          <a:p>
            <a:pPr lvl="1"/>
            <a:r>
              <a:rPr lang="en-US" dirty="0" smtClean="0"/>
              <a:t>Instilling Trust in Your Teammates.</a:t>
            </a:r>
          </a:p>
          <a:p>
            <a:pPr marL="457200" lvl="1" indent="0">
              <a:buNone/>
            </a:pPr>
            <a:r>
              <a:rPr lang="en-US" dirty="0" smtClean="0"/>
              <a:t> </a:t>
            </a:r>
          </a:p>
          <a:p>
            <a:r>
              <a:rPr lang="en-US" sz="3200" dirty="0" smtClean="0"/>
              <a:t>Is this permissible? </a:t>
            </a:r>
            <a:endParaRPr lang="en-US" sz="3200" dirty="0"/>
          </a:p>
        </p:txBody>
      </p:sp>
      <p:sp>
        <p:nvSpPr>
          <p:cNvPr id="5" name="Title 1"/>
          <p:cNvSpPr>
            <a:spLocks noGrp="1"/>
          </p:cNvSpPr>
          <p:nvPr>
            <p:ph type="title"/>
          </p:nvPr>
        </p:nvSpPr>
        <p:spPr>
          <a:xfrm>
            <a:off x="457200" y="274639"/>
            <a:ext cx="8229600" cy="1143000"/>
          </a:xfrm>
          <a:solidFill>
            <a:srgbClr val="FFC000"/>
          </a:solidFill>
        </p:spPr>
        <p:txBody>
          <a:bodyPr/>
          <a:lstStyle/>
          <a:p>
            <a:r>
              <a:rPr lang="en-US" b="1" dirty="0" smtClean="0"/>
              <a:t>Case Study</a:t>
            </a:r>
            <a:endParaRPr lang="en-US" b="1" dirty="0"/>
          </a:p>
        </p:txBody>
      </p:sp>
      <p:pic>
        <p:nvPicPr>
          <p:cNvPr id="4"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7397" y="4288221"/>
            <a:ext cx="1648590" cy="144251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4843162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Teambuilding Activities	</a:t>
            </a:r>
            <a:endParaRPr lang="en-US" dirty="0"/>
          </a:p>
        </p:txBody>
      </p:sp>
      <p:sp>
        <p:nvSpPr>
          <p:cNvPr id="3" name="Content Placeholder 2"/>
          <p:cNvSpPr>
            <a:spLocks noGrp="1"/>
          </p:cNvSpPr>
          <p:nvPr>
            <p:ph idx="1"/>
          </p:nvPr>
        </p:nvSpPr>
        <p:spPr/>
        <p:txBody>
          <a:bodyPr>
            <a:normAutofit/>
          </a:bodyPr>
          <a:lstStyle/>
          <a:p>
            <a:r>
              <a:rPr lang="en-US" dirty="0" smtClean="0"/>
              <a:t>Questions to ask…</a:t>
            </a:r>
          </a:p>
          <a:p>
            <a:pPr lvl="1" algn="just"/>
            <a:r>
              <a:rPr lang="en-US" dirty="0" smtClean="0"/>
              <a:t>What does the activity/program include?</a:t>
            </a:r>
          </a:p>
          <a:p>
            <a:pPr lvl="1" algn="just"/>
            <a:r>
              <a:rPr lang="en-US" dirty="0"/>
              <a:t>What is the intent of the activity?</a:t>
            </a:r>
          </a:p>
          <a:p>
            <a:pPr lvl="1" algn="just"/>
            <a:r>
              <a:rPr lang="en-US" dirty="0" smtClean="0"/>
              <a:t>Is physical activity involved?</a:t>
            </a:r>
          </a:p>
          <a:p>
            <a:pPr lvl="1" algn="just"/>
            <a:r>
              <a:rPr lang="en-US" dirty="0" smtClean="0"/>
              <a:t>Is there technical or tactical instruction?</a:t>
            </a:r>
          </a:p>
          <a:p>
            <a:pPr lvl="1" algn="just"/>
            <a:r>
              <a:rPr lang="en-US" dirty="0"/>
              <a:t>Is this mandatory or voluntary?</a:t>
            </a:r>
          </a:p>
          <a:p>
            <a:pPr lvl="1" algn="just"/>
            <a:r>
              <a:rPr lang="en-US" dirty="0"/>
              <a:t>Will the </a:t>
            </a:r>
            <a:r>
              <a:rPr lang="en-US" dirty="0" smtClean="0"/>
              <a:t>coach </a:t>
            </a:r>
            <a:r>
              <a:rPr lang="en-US" dirty="0"/>
              <a:t>be present</a:t>
            </a:r>
            <a:r>
              <a:rPr lang="en-US" dirty="0" smtClean="0"/>
              <a:t>?</a:t>
            </a:r>
            <a:endParaRPr lang="en-US" dirty="0"/>
          </a:p>
        </p:txBody>
      </p:sp>
      <p:sp>
        <p:nvSpPr>
          <p:cNvPr id="4" name="Title 1"/>
          <p:cNvSpPr txBox="1">
            <a:spLocks/>
          </p:cNvSpPr>
          <p:nvPr/>
        </p:nvSpPr>
        <p:spPr>
          <a:xfrm>
            <a:off x="609600" y="427039"/>
            <a:ext cx="8229600" cy="1143000"/>
          </a:xfrm>
          <a:prstGeom prst="rect">
            <a:avLst/>
          </a:prstGeom>
          <a:solidFill>
            <a:srgbClr val="FFC000"/>
          </a:solidFill>
        </p:spPr>
        <p:txBody>
          <a:bodyPr vert="horz" lIns="91440" tIns="45720" rIns="91440" bIns="45720" rtlCol="0" anchor="ctr">
            <a:normAutofit/>
          </a:bodyPr>
          <a:lstStyle>
            <a:lvl1pPr algn="ctr" defTabSz="457200" rtl="0" eaLnBrk="1" latinLnBrk="0" hangingPunct="1">
              <a:spcBef>
                <a:spcPct val="0"/>
              </a:spcBef>
              <a:buNone/>
              <a:defRPr sz="4800" kern="1200" baseline="0">
                <a:solidFill>
                  <a:schemeClr val="tx1"/>
                </a:solidFill>
                <a:latin typeface="Helvetica Light"/>
                <a:ea typeface="+mj-ea"/>
                <a:cs typeface="+mj-cs"/>
              </a:defRPr>
            </a:lvl1pPr>
          </a:lstStyle>
          <a:p>
            <a:r>
              <a:rPr lang="en-US" b="1" dirty="0" smtClean="0"/>
              <a:t>Case Study</a:t>
            </a:r>
            <a:endParaRPr lang="en-US" b="1" dirty="0"/>
          </a:p>
        </p:txBody>
      </p:sp>
      <p:pic>
        <p:nvPicPr>
          <p:cNvPr id="5"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5297" y="4267472"/>
            <a:ext cx="1781503" cy="155881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3132382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No, not </a:t>
            </a:r>
            <a:r>
              <a:rPr lang="en-US" dirty="0"/>
              <a:t>p</a:t>
            </a:r>
            <a:r>
              <a:rPr lang="en-US" dirty="0" smtClean="0"/>
              <a:t>ermissible as planned:</a:t>
            </a:r>
          </a:p>
          <a:p>
            <a:pPr lvl="1"/>
            <a:r>
              <a:rPr lang="en-US" dirty="0" smtClean="0"/>
              <a:t>Activity has an athletics purpose.</a:t>
            </a:r>
          </a:p>
          <a:p>
            <a:pPr lvl="1"/>
            <a:r>
              <a:rPr lang="en-US" dirty="0" smtClean="0"/>
              <a:t>Mandatory.</a:t>
            </a:r>
          </a:p>
          <a:p>
            <a:pPr lvl="1"/>
            <a:r>
              <a:rPr lang="en-US" dirty="0" smtClean="0"/>
              <a:t>Coach organized and is involved.</a:t>
            </a:r>
          </a:p>
          <a:p>
            <a:pPr lvl="1"/>
            <a:r>
              <a:rPr lang="en-US" dirty="0" smtClean="0"/>
              <a:t>Only open to seniors.</a:t>
            </a:r>
          </a:p>
          <a:p>
            <a:endParaRPr lang="en-US" dirty="0"/>
          </a:p>
        </p:txBody>
      </p:sp>
      <p:sp>
        <p:nvSpPr>
          <p:cNvPr id="4" name="Title 1"/>
          <p:cNvSpPr>
            <a:spLocks noGrp="1"/>
          </p:cNvSpPr>
          <p:nvPr>
            <p:ph type="title"/>
          </p:nvPr>
        </p:nvSpPr>
        <p:spPr>
          <a:solidFill>
            <a:srgbClr val="FFC000"/>
          </a:solidFill>
        </p:spPr>
        <p:txBody>
          <a:bodyPr/>
          <a:lstStyle/>
          <a:p>
            <a:r>
              <a:rPr lang="en-US" b="1" dirty="0" smtClean="0"/>
              <a:t>Case Study</a:t>
            </a:r>
            <a:endParaRPr lang="en-US" b="1" dirty="0"/>
          </a:p>
        </p:txBody>
      </p:sp>
      <p:pic>
        <p:nvPicPr>
          <p:cNvPr id="5"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532" y="2101712"/>
            <a:ext cx="1970690" cy="172435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1933091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a:bodyPr>
          <a:lstStyle/>
          <a:p>
            <a:r>
              <a:rPr lang="en-US" b="1" dirty="0">
                <a:cs typeface="Times New Roman" panose="02020603050405020304" pitchFamily="18" charset="0"/>
              </a:rPr>
              <a:t>Outside of Playing Season</a:t>
            </a:r>
          </a:p>
        </p:txBody>
      </p:sp>
      <p:sp>
        <p:nvSpPr>
          <p:cNvPr id="3" name="Content Placeholder 2"/>
          <p:cNvSpPr>
            <a:spLocks noGrp="1"/>
          </p:cNvSpPr>
          <p:nvPr>
            <p:ph idx="1"/>
          </p:nvPr>
        </p:nvSpPr>
        <p:spPr>
          <a:xfrm>
            <a:off x="457200" y="1600201"/>
            <a:ext cx="8229600" cy="4422227"/>
          </a:xfrm>
        </p:spPr>
        <p:txBody>
          <a:bodyPr>
            <a:normAutofit fontScale="77500" lnSpcReduction="20000"/>
          </a:bodyPr>
          <a:lstStyle/>
          <a:p>
            <a:pPr algn="just"/>
            <a:r>
              <a:rPr lang="en-US" dirty="0" smtClean="0">
                <a:cs typeface="Simplified Arabic" panose="02020603050405020304" pitchFamily="18" charset="-78"/>
              </a:rPr>
              <a:t>Student-athletes </a:t>
            </a:r>
            <a:r>
              <a:rPr lang="en-US" dirty="0">
                <a:cs typeface="Simplified Arabic" panose="02020603050405020304" pitchFamily="18" charset="-78"/>
              </a:rPr>
              <a:t>and coaches shall not engage in athletically related activities outside of institution's declared playing and practice season.</a:t>
            </a:r>
          </a:p>
          <a:p>
            <a:pPr algn="just"/>
            <a:r>
              <a:rPr lang="en-US" dirty="0">
                <a:cs typeface="Simplified Arabic" panose="02020603050405020304" pitchFamily="18" charset="-78"/>
              </a:rPr>
              <a:t>Coach communication with </a:t>
            </a:r>
            <a:r>
              <a:rPr lang="en-US" dirty="0" smtClean="0">
                <a:cs typeface="Simplified Arabic" panose="02020603050405020304" pitchFamily="18" charset="-78"/>
              </a:rPr>
              <a:t>the strength </a:t>
            </a:r>
            <a:r>
              <a:rPr lang="en-US" dirty="0">
                <a:cs typeface="Simplified Arabic" panose="02020603050405020304" pitchFamily="18" charset="-78"/>
              </a:rPr>
              <a:t>and conditioning coach.</a:t>
            </a:r>
          </a:p>
          <a:p>
            <a:r>
              <a:rPr lang="en-US" dirty="0">
                <a:cs typeface="Simplified Arabic" panose="02020603050405020304" pitchFamily="18" charset="-78"/>
              </a:rPr>
              <a:t>Coach communication with student-athlete.</a:t>
            </a:r>
          </a:p>
          <a:p>
            <a:r>
              <a:rPr lang="en-US" dirty="0">
                <a:cs typeface="Simplified Arabic" panose="02020603050405020304" pitchFamily="18" charset="-78"/>
              </a:rPr>
              <a:t>Videotapes during summer vacation period</a:t>
            </a:r>
            <a:r>
              <a:rPr lang="en-US" dirty="0" smtClean="0">
                <a:cs typeface="Simplified Arabic" panose="02020603050405020304" pitchFamily="18" charset="-78"/>
              </a:rPr>
              <a:t>.</a:t>
            </a:r>
          </a:p>
          <a:p>
            <a:pPr marL="0" indent="0" algn="r" defTabSz="457106">
              <a:buNone/>
              <a:defRPr/>
            </a:pPr>
            <a:endParaRPr lang="en-US" sz="2100" i="1" dirty="0" smtClean="0">
              <a:cs typeface="Times New Roman" pitchFamily="18" charset="0"/>
            </a:endParaRPr>
          </a:p>
          <a:p>
            <a:pPr marL="0" indent="0" algn="r" defTabSz="457106">
              <a:buNone/>
              <a:defRPr/>
            </a:pPr>
            <a:endParaRPr lang="en-US" sz="2300" i="1" dirty="0" smtClean="0">
              <a:cs typeface="Times New Roman" pitchFamily="18" charset="0"/>
            </a:endParaRPr>
          </a:p>
          <a:p>
            <a:pPr marL="0" indent="0" algn="r" defTabSz="457106">
              <a:buNone/>
              <a:defRPr/>
            </a:pPr>
            <a:r>
              <a:rPr lang="en-US" sz="2300" i="1" dirty="0" smtClean="0">
                <a:cs typeface="Times New Roman" pitchFamily="18" charset="0"/>
              </a:rPr>
              <a:t>Bylaw </a:t>
            </a:r>
            <a:r>
              <a:rPr lang="en-US" sz="2300" i="1" dirty="0">
                <a:cs typeface="Times New Roman" pitchFamily="18" charset="0"/>
              </a:rPr>
              <a:t>17.1.5</a:t>
            </a:r>
          </a:p>
          <a:p>
            <a:pPr marL="0" indent="0" algn="r" defTabSz="457106">
              <a:buNone/>
              <a:defRPr/>
            </a:pPr>
            <a:r>
              <a:rPr lang="en-US" sz="2300" i="1" dirty="0" smtClean="0">
                <a:cs typeface="Times New Roman" pitchFamily="18" charset="0"/>
              </a:rPr>
              <a:t>Official Interpretation 8/22/90 </a:t>
            </a:r>
            <a:endParaRPr lang="en-US" sz="2300" i="1" dirty="0">
              <a:cs typeface="Times New Roman" pitchFamily="18" charset="0"/>
            </a:endParaRPr>
          </a:p>
          <a:p>
            <a:endParaRPr lang="en-US" dirty="0">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17821247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Autofit/>
          </a:bodyPr>
          <a:lstStyle/>
          <a:p>
            <a:r>
              <a:rPr lang="en-US" sz="4400" b="1" dirty="0" smtClean="0">
                <a:cs typeface="Times New Roman" panose="02020603050405020304" pitchFamily="18" charset="0"/>
              </a:rPr>
              <a:t>Voluntary Athletics Related Activities</a:t>
            </a:r>
            <a:endParaRPr lang="en-US" sz="4400" b="1" dirty="0">
              <a:cs typeface="Times New Roman" panose="02020603050405020304" pitchFamily="18" charset="0"/>
            </a:endParaRPr>
          </a:p>
        </p:txBody>
      </p:sp>
      <p:sp>
        <p:nvSpPr>
          <p:cNvPr id="3" name="Content Placeholder 2"/>
          <p:cNvSpPr>
            <a:spLocks noGrp="1"/>
          </p:cNvSpPr>
          <p:nvPr>
            <p:ph idx="1"/>
          </p:nvPr>
        </p:nvSpPr>
        <p:spPr>
          <a:xfrm>
            <a:off x="567559" y="1504350"/>
            <a:ext cx="8229600" cy="4313126"/>
          </a:xfrm>
        </p:spPr>
        <p:txBody>
          <a:bodyPr>
            <a:normAutofit/>
          </a:bodyPr>
          <a:lstStyle/>
          <a:p>
            <a:r>
              <a:rPr lang="en-US" sz="3000" dirty="0" smtClean="0">
                <a:cs typeface="Times New Roman" panose="02020603050405020304" pitchFamily="18" charset="0"/>
              </a:rPr>
              <a:t>No required report back.</a:t>
            </a:r>
          </a:p>
          <a:p>
            <a:r>
              <a:rPr lang="en-US" sz="3000" dirty="0" smtClean="0">
                <a:cs typeface="Times New Roman" panose="02020603050405020304" pitchFamily="18" charset="0"/>
              </a:rPr>
              <a:t>Initiated solely by student-athlete.</a:t>
            </a:r>
          </a:p>
          <a:p>
            <a:r>
              <a:rPr lang="en-US" sz="3000" dirty="0" smtClean="0">
                <a:cs typeface="Times New Roman" panose="02020603050405020304" pitchFamily="18" charset="0"/>
              </a:rPr>
              <a:t>Attendance may not be recorded.</a:t>
            </a:r>
          </a:p>
          <a:p>
            <a:r>
              <a:rPr lang="en-US" sz="3000" dirty="0" smtClean="0">
                <a:cs typeface="Times New Roman" panose="02020603050405020304" pitchFamily="18" charset="0"/>
              </a:rPr>
              <a:t>No penalty for no participation.</a:t>
            </a:r>
          </a:p>
          <a:p>
            <a:r>
              <a:rPr lang="en-US" sz="3000" dirty="0" smtClean="0">
                <a:cs typeface="Times New Roman" panose="02020603050405020304" pitchFamily="18" charset="0"/>
              </a:rPr>
              <a:t>No incentives based on attendance or performance.</a:t>
            </a:r>
          </a:p>
          <a:p>
            <a:pPr marL="0" indent="0" algn="r">
              <a:buNone/>
            </a:pPr>
            <a:endParaRPr lang="en-US" sz="1800" i="1" dirty="0" smtClean="0">
              <a:cs typeface="Times New Roman" panose="02020603050405020304" pitchFamily="18" charset="0"/>
            </a:endParaRPr>
          </a:p>
          <a:p>
            <a:pPr marL="0" indent="0" algn="r">
              <a:buNone/>
            </a:pPr>
            <a:endParaRPr lang="en-US" sz="1800" i="1" dirty="0" smtClean="0">
              <a:cs typeface="Times New Roman" panose="02020603050405020304" pitchFamily="18" charset="0"/>
            </a:endParaRPr>
          </a:p>
          <a:p>
            <a:pPr marL="0" indent="0" algn="r">
              <a:buNone/>
            </a:pPr>
            <a:r>
              <a:rPr lang="en-US" sz="1800" i="1" dirty="0" smtClean="0">
                <a:cs typeface="Times New Roman" panose="02020603050405020304" pitchFamily="18" charset="0"/>
              </a:rPr>
              <a:t>Bylaw 17.02.13</a:t>
            </a:r>
            <a:endParaRPr lang="en-US" sz="1800" i="1" dirty="0">
              <a:cs typeface="Times New Roman" panose="02020603050405020304" pitchFamily="18" charset="0"/>
            </a:endParaRPr>
          </a:p>
        </p:txBody>
      </p:sp>
    </p:spTree>
    <p:custDataLst>
      <p:tags r:id="rId1"/>
    </p:custDataLst>
    <p:extLst>
      <p:ext uri="{BB962C8B-B14F-4D97-AF65-F5344CB8AC3E}">
        <p14:creationId xmlns:p14="http://schemas.microsoft.com/office/powerpoint/2010/main" val="13155905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4124" y="3449662"/>
            <a:ext cx="1545021" cy="135189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rgbClr val="FFC000"/>
          </a:solidFill>
        </p:spPr>
        <p:txBody>
          <a:bodyPr/>
          <a:lstStyle/>
          <a:p>
            <a:r>
              <a:rPr lang="en-US" b="1" dirty="0" smtClean="0"/>
              <a:t>Case Study</a:t>
            </a:r>
            <a:endParaRPr lang="en-US" b="1" dirty="0"/>
          </a:p>
        </p:txBody>
      </p:sp>
      <p:sp>
        <p:nvSpPr>
          <p:cNvPr id="3" name="Content Placeholder 2"/>
          <p:cNvSpPr>
            <a:spLocks noGrp="1"/>
          </p:cNvSpPr>
          <p:nvPr>
            <p:ph idx="1"/>
          </p:nvPr>
        </p:nvSpPr>
        <p:spPr>
          <a:xfrm>
            <a:off x="457200" y="1600201"/>
            <a:ext cx="8229600" cy="4374930"/>
          </a:xfrm>
        </p:spPr>
        <p:txBody>
          <a:bodyPr>
            <a:normAutofit/>
          </a:bodyPr>
          <a:lstStyle/>
          <a:p>
            <a:pPr algn="just"/>
            <a:r>
              <a:rPr lang="en-US" sz="3000" dirty="0" smtClean="0"/>
              <a:t>Would it be permissible for an athletics department staff member to create a video demonstrating strength and conditioning activities during the playing season?</a:t>
            </a:r>
          </a:p>
          <a:p>
            <a:pPr algn="just"/>
            <a:endParaRPr lang="en-US" sz="1200" dirty="0" smtClean="0"/>
          </a:p>
          <a:p>
            <a:r>
              <a:rPr lang="en-US" sz="3000" dirty="0" smtClean="0"/>
              <a:t>Can it be posted on YouTube? </a:t>
            </a:r>
          </a:p>
          <a:p>
            <a:endParaRPr lang="en-US" sz="1200" dirty="0" smtClean="0"/>
          </a:p>
          <a:p>
            <a:pPr algn="just"/>
            <a:r>
              <a:rPr lang="en-US" sz="3000" dirty="0" smtClean="0"/>
              <a:t>Can it be given it to a student-athlete to use outside of the declared playing season? </a:t>
            </a:r>
          </a:p>
        </p:txBody>
      </p:sp>
    </p:spTree>
    <p:custDataLst>
      <p:tags r:id="rId1"/>
    </p:custDataLst>
    <p:extLst>
      <p:ext uri="{BB962C8B-B14F-4D97-AF65-F5344CB8AC3E}">
        <p14:creationId xmlns:p14="http://schemas.microsoft.com/office/powerpoint/2010/main" val="4066105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b="1" dirty="0" smtClean="0"/>
              <a:t>Answer</a:t>
            </a:r>
            <a:endParaRPr lang="en-US" b="1" dirty="0"/>
          </a:p>
        </p:txBody>
      </p:sp>
      <p:sp>
        <p:nvSpPr>
          <p:cNvPr id="3" name="Content Placeholder 2"/>
          <p:cNvSpPr>
            <a:spLocks noGrp="1"/>
          </p:cNvSpPr>
          <p:nvPr>
            <p:ph idx="1"/>
          </p:nvPr>
        </p:nvSpPr>
        <p:spPr/>
        <p:txBody>
          <a:bodyPr>
            <a:normAutofit lnSpcReduction="10000"/>
          </a:bodyPr>
          <a:lstStyle/>
          <a:p>
            <a:r>
              <a:rPr lang="en-US" dirty="0" smtClean="0"/>
              <a:t>Yes</a:t>
            </a:r>
          </a:p>
          <a:p>
            <a:pPr lvl="1"/>
            <a:r>
              <a:rPr lang="en-US" sz="2600" dirty="0" smtClean="0"/>
              <a:t>Can create </a:t>
            </a:r>
            <a:r>
              <a:rPr lang="en-US" sz="2600" dirty="0"/>
              <a:t>a video </a:t>
            </a:r>
            <a:r>
              <a:rPr lang="en-US" sz="2600" dirty="0" smtClean="0"/>
              <a:t>but only </a:t>
            </a:r>
            <a:r>
              <a:rPr lang="en-US" sz="2600" dirty="0"/>
              <a:t>during required strength and conditioning activities.</a:t>
            </a:r>
          </a:p>
          <a:p>
            <a:r>
              <a:rPr lang="en-US" dirty="0" smtClean="0"/>
              <a:t>Yes</a:t>
            </a:r>
          </a:p>
          <a:p>
            <a:pPr lvl="1"/>
            <a:r>
              <a:rPr lang="en-US" sz="2600" dirty="0" smtClean="0"/>
              <a:t>Can post on YouTube.</a:t>
            </a:r>
          </a:p>
          <a:p>
            <a:r>
              <a:rPr lang="en-US" dirty="0" smtClean="0"/>
              <a:t>Yes</a:t>
            </a:r>
          </a:p>
          <a:p>
            <a:pPr lvl="1"/>
            <a:r>
              <a:rPr lang="en-US" sz="2600" dirty="0" smtClean="0"/>
              <a:t>Can provide to a student-athlete to use on own outside of the season.</a:t>
            </a:r>
          </a:p>
        </p:txBody>
      </p:sp>
      <p:sp>
        <p:nvSpPr>
          <p:cNvPr id="4" name="TextBox 3"/>
          <p:cNvSpPr txBox="1"/>
          <p:nvPr/>
        </p:nvSpPr>
        <p:spPr>
          <a:xfrm>
            <a:off x="3271345" y="5084407"/>
            <a:ext cx="5415455" cy="646331"/>
          </a:xfrm>
          <a:prstGeom prst="rect">
            <a:avLst/>
          </a:prstGeom>
          <a:noFill/>
        </p:spPr>
        <p:txBody>
          <a:bodyPr wrap="square" rtlCol="0">
            <a:spAutoFit/>
          </a:bodyPr>
          <a:lstStyle/>
          <a:p>
            <a:pPr algn="r"/>
            <a:endParaRPr lang="en-US" dirty="0" smtClean="0">
              <a:latin typeface="Helvetica Light"/>
            </a:endParaRPr>
          </a:p>
          <a:p>
            <a:pPr algn="r"/>
            <a:r>
              <a:rPr lang="en-US" i="1" dirty="0" smtClean="0">
                <a:latin typeface="Helvetica Light"/>
                <a:cs typeface="Times New Roman" panose="02020603050405020304" pitchFamily="18" charset="0"/>
              </a:rPr>
              <a:t>Bylaws 17.02.1.1 and 17.02.13</a:t>
            </a:r>
            <a:endParaRPr lang="en-US" i="1" dirty="0">
              <a:latin typeface="Helvetica Light"/>
              <a:cs typeface="Times New Roman" panose="02020603050405020304" pitchFamily="18" charset="0"/>
            </a:endParaRPr>
          </a:p>
        </p:txBody>
      </p:sp>
      <p:pic>
        <p:nvPicPr>
          <p:cNvPr id="5"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6110" y="2776673"/>
            <a:ext cx="1970690" cy="172435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659319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cs typeface="Times New Roman" panose="02020603050405020304" pitchFamily="18" charset="0"/>
              </a:rPr>
              <a:t>Overview</a:t>
            </a:r>
            <a:endParaRPr lang="en-US" b="1"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endParaRPr lang="en-US" dirty="0" smtClean="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1729651743"/>
              </p:ext>
            </p:extLst>
          </p:nvPr>
        </p:nvGraphicFramePr>
        <p:xfrm>
          <a:off x="204952" y="1213945"/>
          <a:ext cx="8686800" cy="45167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4081152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solidFill>
            <a:schemeClr val="tx2">
              <a:lumMod val="40000"/>
              <a:lumOff val="60000"/>
            </a:schemeClr>
          </a:solidFill>
        </p:spPr>
        <p:txBody>
          <a:bodyPr>
            <a:normAutofit/>
          </a:bodyPr>
          <a:lstStyle/>
          <a:p>
            <a:r>
              <a:rPr lang="en-US" sz="4200" b="1" dirty="0" smtClean="0">
                <a:cs typeface="Times New Roman" panose="02020603050405020304" pitchFamily="18" charset="0"/>
              </a:rPr>
              <a:t>Strength and Conditioning</a:t>
            </a:r>
            <a:endParaRPr lang="en-US" sz="4200" b="1" dirty="0">
              <a:cs typeface="Times New Roman" panose="02020603050405020304" pitchFamily="18" charset="0"/>
            </a:endParaRPr>
          </a:p>
        </p:txBody>
      </p:sp>
      <p:sp>
        <p:nvSpPr>
          <p:cNvPr id="4" name="Content Placeholder 2"/>
          <p:cNvSpPr txBox="1">
            <a:spLocks/>
          </p:cNvSpPr>
          <p:nvPr/>
        </p:nvSpPr>
        <p:spPr>
          <a:xfrm>
            <a:off x="252247" y="1701419"/>
            <a:ext cx="8671033" cy="4573258"/>
          </a:xfrm>
          <a:prstGeom prst="rect">
            <a:avLst/>
          </a:prstGeom>
        </p:spPr>
        <p:txBody>
          <a:bodyPr>
            <a:normAutofit/>
          </a:bodyPr>
          <a:lstStyle>
            <a:lvl1pPr marL="457200" indent="-457200" algn="l" defTabSz="457200" rtl="0" eaLnBrk="1" latinLnBrk="0" hangingPunct="1">
              <a:spcBef>
                <a:spcPct val="20000"/>
              </a:spcBef>
              <a:buFontTx/>
              <a:buBlip>
                <a:blip r:embed="rId4"/>
              </a:buBlip>
              <a:tabLst/>
              <a:defRPr sz="3600" kern="1200">
                <a:solidFill>
                  <a:schemeClr val="tx1"/>
                </a:solidFill>
                <a:latin typeface="Helvetica Light"/>
                <a:ea typeface="+mn-ea"/>
                <a:cs typeface="+mn-cs"/>
              </a:defRPr>
            </a:lvl1pPr>
            <a:lvl2pPr marL="914400" indent="-457200" algn="l" defTabSz="457200" rtl="0" eaLnBrk="1" latinLnBrk="0" hangingPunct="1">
              <a:spcBef>
                <a:spcPct val="20000"/>
              </a:spcBef>
              <a:buSzPct val="110000"/>
              <a:buFont typeface="Arial" panose="020B0604020202020204" pitchFamily="34" charset="0"/>
              <a:buChar char="•"/>
              <a:defRPr sz="2200" kern="1200">
                <a:solidFill>
                  <a:schemeClr val="tx1">
                    <a:lumMod val="75000"/>
                    <a:lumOff val="25000"/>
                  </a:schemeClr>
                </a:solidFill>
                <a:latin typeface="Georgia" panose="02040502050405020303" pitchFamily="18" charset="0"/>
                <a:ea typeface="+mn-ea"/>
                <a:cs typeface="+mn-cs"/>
              </a:defRPr>
            </a:lvl2pPr>
            <a:lvl3pPr marL="1371600" indent="-457200" algn="l" defTabSz="457200" rtl="0" eaLnBrk="1" latinLnBrk="0" hangingPunct="1">
              <a:spcBef>
                <a:spcPct val="20000"/>
              </a:spcBef>
              <a:buClr>
                <a:schemeClr val="tx2">
                  <a:lumMod val="75000"/>
                </a:schemeClr>
              </a:buClr>
              <a:buFont typeface="Calibri" panose="020F0502020204030204" pitchFamily="34" charset="0"/>
              <a:buChar char="○"/>
              <a:defRPr sz="2000" kern="1200">
                <a:solidFill>
                  <a:schemeClr val="tx1"/>
                </a:solidFill>
                <a:latin typeface="Georgia" panose="02040502050405020303" pitchFamily="18" charset="0"/>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Georgia" panose="02040502050405020303" pitchFamily="18" charset="0"/>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Georgia" panose="02040502050405020303" pitchFamily="18"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t>Voluntary Strength and Conditioning Monitoring</a:t>
            </a:r>
          </a:p>
          <a:p>
            <a:pPr lvl="1" algn="just"/>
            <a:r>
              <a:rPr lang="en-US" sz="2400" dirty="0" smtClean="0">
                <a:latin typeface="Helvetica Light"/>
              </a:rPr>
              <a:t>Voluntary </a:t>
            </a:r>
            <a:r>
              <a:rPr lang="en-US" sz="2400" dirty="0">
                <a:latin typeface="Helvetica Light"/>
              </a:rPr>
              <a:t>individual workouts monitored for safety purposes by strength and conditioning personnel. </a:t>
            </a:r>
            <a:endParaRPr lang="en-US" sz="2400" dirty="0" smtClean="0">
              <a:latin typeface="Helvetica Light"/>
            </a:endParaRPr>
          </a:p>
          <a:p>
            <a:pPr lvl="1" algn="just"/>
            <a:r>
              <a:rPr lang="en-US" sz="2400" dirty="0" smtClean="0">
                <a:latin typeface="Helvetica Light"/>
              </a:rPr>
              <a:t>If </a:t>
            </a:r>
            <a:r>
              <a:rPr lang="en-US" sz="2400" dirty="0">
                <a:latin typeface="Helvetica Light"/>
              </a:rPr>
              <a:t>the strength and conditioning coach is also a coaching staff member for one of the institution's intercollegiate teams, </a:t>
            </a:r>
            <a:r>
              <a:rPr lang="en-US" sz="2400" dirty="0" smtClean="0">
                <a:latin typeface="Helvetica Light"/>
              </a:rPr>
              <a:t>monitoring </a:t>
            </a:r>
            <a:r>
              <a:rPr lang="en-US" sz="2400" dirty="0">
                <a:latin typeface="Helvetica Light"/>
              </a:rPr>
              <a:t>may occur only if that staff member performs monitoring duties for all student-athletes using the facility at that </a:t>
            </a:r>
            <a:r>
              <a:rPr lang="en-US" sz="2400" dirty="0" smtClean="0">
                <a:latin typeface="Helvetica Light"/>
              </a:rPr>
              <a:t>time.</a:t>
            </a:r>
          </a:p>
          <a:p>
            <a:pPr marL="457200" lvl="1" indent="0" algn="just">
              <a:buNone/>
            </a:pPr>
            <a:r>
              <a:rPr lang="en-US" sz="2400" dirty="0" smtClean="0">
                <a:solidFill>
                  <a:schemeClr val="tx1"/>
                </a:solidFill>
                <a:cs typeface="Times New Roman" panose="02020603050405020304" pitchFamily="18" charset="0"/>
              </a:rPr>
              <a:t>												</a:t>
            </a:r>
            <a:r>
              <a:rPr lang="en-US" sz="1800" i="1" dirty="0" smtClean="0">
                <a:solidFill>
                  <a:schemeClr val="tx1"/>
                </a:solidFill>
                <a:latin typeface="Helvetica Light"/>
                <a:cs typeface="Times New Roman" panose="02020603050405020304" pitchFamily="18" charset="0"/>
              </a:rPr>
              <a:t>Bylaw 17.02.1.1.1-(g)</a:t>
            </a:r>
          </a:p>
          <a:p>
            <a:pPr marL="457200" lvl="1" indent="0" algn="r">
              <a:buNone/>
            </a:pPr>
            <a:endParaRPr lang="en-US" sz="1800" i="1" dirty="0">
              <a:solidFill>
                <a:schemeClr val="tx1"/>
              </a:solidFill>
              <a:latin typeface="Helvetica Light"/>
              <a:cs typeface="Times New Roman" panose="02020603050405020304" pitchFamily="18" charset="0"/>
            </a:endParaRPr>
          </a:p>
          <a:p>
            <a:pPr lvl="1"/>
            <a:endParaRPr lang="en-US" sz="2400" dirty="0" smtClean="0">
              <a:solidFill>
                <a:schemeClr val="tx1"/>
              </a:solidFill>
              <a:latin typeface="Times New Roman" panose="02020603050405020304" pitchFamily="18"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36285362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a:bodyPr>
          <a:lstStyle/>
          <a:p>
            <a:r>
              <a:rPr lang="en-US" sz="4200" b="1" dirty="0">
                <a:cs typeface="Times New Roman" panose="02020603050405020304" pitchFamily="18" charset="0"/>
              </a:rPr>
              <a:t>Strength and Conditioning</a:t>
            </a:r>
          </a:p>
        </p:txBody>
      </p:sp>
      <p:sp>
        <p:nvSpPr>
          <p:cNvPr id="3" name="Content Placeholder 2"/>
          <p:cNvSpPr>
            <a:spLocks noGrp="1"/>
          </p:cNvSpPr>
          <p:nvPr>
            <p:ph idx="1"/>
          </p:nvPr>
        </p:nvSpPr>
        <p:spPr>
          <a:xfrm>
            <a:off x="252248" y="1685653"/>
            <a:ext cx="8434552" cy="4573258"/>
          </a:xfrm>
        </p:spPr>
        <p:txBody>
          <a:bodyPr>
            <a:normAutofit/>
          </a:bodyPr>
          <a:lstStyle/>
          <a:p>
            <a:r>
              <a:rPr lang="en-US" sz="3000" dirty="0" smtClean="0"/>
              <a:t>Voluntary Strength and Conditioning </a:t>
            </a:r>
            <a:r>
              <a:rPr lang="en-US" sz="3000" dirty="0"/>
              <a:t>A</a:t>
            </a:r>
            <a:r>
              <a:rPr lang="en-US" sz="3000" dirty="0" smtClean="0"/>
              <a:t>ctivities</a:t>
            </a:r>
          </a:p>
          <a:p>
            <a:pPr lvl="1" algn="just"/>
            <a:r>
              <a:rPr lang="en-US" sz="2400" dirty="0" smtClean="0"/>
              <a:t>Voluntary </a:t>
            </a:r>
            <a:r>
              <a:rPr lang="en-US" sz="2400" dirty="0"/>
              <a:t>individual strength and conditioning activities conducted by strength and conditioning personnel who have received strength and conditioning certification from a nationally recognized certification program only during the institution's regular academic </a:t>
            </a:r>
            <a:r>
              <a:rPr lang="en-US" sz="2400" dirty="0" smtClean="0"/>
              <a:t>year.</a:t>
            </a:r>
            <a:endParaRPr lang="en-US" sz="2400" dirty="0">
              <a:cs typeface="Times New Roman" panose="02020603050405020304" pitchFamily="18" charset="0"/>
            </a:endParaRPr>
          </a:p>
          <a:p>
            <a:pPr lvl="1"/>
            <a:r>
              <a:rPr lang="en-US" sz="2400" dirty="0" smtClean="0">
                <a:cs typeface="Times New Roman" panose="02020603050405020304" pitchFamily="18" charset="0"/>
              </a:rPr>
              <a:t>Certification is current </a:t>
            </a:r>
            <a:r>
              <a:rPr lang="en-US" sz="2400" dirty="0">
                <a:cs typeface="Times New Roman" panose="02020603050405020304" pitchFamily="18" charset="0"/>
              </a:rPr>
              <a:t>and active</a:t>
            </a:r>
            <a:r>
              <a:rPr lang="en-US" sz="2400" dirty="0" smtClean="0">
                <a:cs typeface="Times New Roman" panose="02020603050405020304" pitchFamily="18" charset="0"/>
              </a:rPr>
              <a:t>.		</a:t>
            </a:r>
            <a:endParaRPr lang="en-US" sz="2400" i="1" dirty="0" smtClean="0">
              <a:cs typeface="Times New Roman" panose="02020603050405020304" pitchFamily="18" charset="0"/>
            </a:endParaRPr>
          </a:p>
          <a:p>
            <a:pPr marL="457200" lvl="1" indent="0" algn="r">
              <a:buNone/>
            </a:pPr>
            <a:r>
              <a:rPr lang="en-US" sz="1900" i="1" dirty="0">
                <a:solidFill>
                  <a:schemeClr val="tx1"/>
                </a:solidFill>
                <a:cs typeface="Times New Roman" panose="02020603050405020304" pitchFamily="18" charset="0"/>
              </a:rPr>
              <a:t>Bylaw </a:t>
            </a:r>
            <a:r>
              <a:rPr lang="en-US" sz="1900" i="1" dirty="0" smtClean="0">
                <a:solidFill>
                  <a:schemeClr val="tx1"/>
                </a:solidFill>
                <a:cs typeface="Times New Roman" panose="02020603050405020304" pitchFamily="18" charset="0"/>
              </a:rPr>
              <a:t>17.02.1.1.1-(</a:t>
            </a:r>
            <a:r>
              <a:rPr lang="en-US" sz="1900" i="1" dirty="0">
                <a:solidFill>
                  <a:schemeClr val="tx1"/>
                </a:solidFill>
                <a:cs typeface="Times New Roman" panose="02020603050405020304" pitchFamily="18" charset="0"/>
              </a:rPr>
              <a:t>h</a:t>
            </a:r>
            <a:r>
              <a:rPr lang="en-US" sz="1900" i="1" dirty="0" smtClean="0">
                <a:solidFill>
                  <a:schemeClr val="tx1"/>
                </a:solidFill>
                <a:cs typeface="Times New Roman" panose="02020603050405020304" pitchFamily="18" charset="0"/>
              </a:rPr>
              <a:t>)</a:t>
            </a:r>
            <a:endParaRPr lang="en-US" sz="1900" i="1" dirty="0">
              <a:solidFill>
                <a:schemeClr val="tx1"/>
              </a:solidFill>
              <a:cs typeface="Times New Roman" panose="02020603050405020304" pitchFamily="18" charset="0"/>
            </a:endParaRPr>
          </a:p>
        </p:txBody>
      </p:sp>
    </p:spTree>
    <p:custDataLst>
      <p:tags r:id="rId1"/>
    </p:custDataLst>
    <p:extLst>
      <p:ext uri="{BB962C8B-B14F-4D97-AF65-F5344CB8AC3E}">
        <p14:creationId xmlns:p14="http://schemas.microsoft.com/office/powerpoint/2010/main" val="4723214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955"/>
            <a:ext cx="8229600" cy="5155325"/>
          </a:xfrm>
        </p:spPr>
        <p:txBody>
          <a:bodyPr>
            <a:normAutofit fontScale="47500" lnSpcReduction="20000"/>
          </a:bodyPr>
          <a:lstStyle/>
          <a:p>
            <a:r>
              <a:rPr lang="en-US" sz="5800" dirty="0" smtClean="0"/>
              <a:t>Voluntary Strength </a:t>
            </a:r>
            <a:r>
              <a:rPr lang="en-US" sz="5800" dirty="0"/>
              <a:t>and </a:t>
            </a:r>
            <a:r>
              <a:rPr lang="en-US" sz="5800" dirty="0" smtClean="0"/>
              <a:t>Conditioning </a:t>
            </a:r>
            <a:r>
              <a:rPr lang="en-US" sz="5800" dirty="0"/>
              <a:t>A</a:t>
            </a:r>
            <a:r>
              <a:rPr lang="en-US" sz="5800" dirty="0" smtClean="0"/>
              <a:t>ctivities</a:t>
            </a:r>
            <a:endParaRPr lang="en-US" sz="5800" dirty="0"/>
          </a:p>
          <a:p>
            <a:pPr lvl="1" algn="just"/>
            <a:r>
              <a:rPr lang="en-US" sz="5100" dirty="0" smtClean="0">
                <a:solidFill>
                  <a:schemeClr val="tx1"/>
                </a:solidFill>
                <a:cs typeface="Times New Roman" panose="02020603050405020304" pitchFamily="18" charset="0"/>
              </a:rPr>
              <a:t>Team </a:t>
            </a:r>
            <a:r>
              <a:rPr lang="en-US" sz="5100" dirty="0">
                <a:solidFill>
                  <a:schemeClr val="tx1"/>
                </a:solidFill>
                <a:cs typeface="Times New Roman" panose="02020603050405020304" pitchFamily="18" charset="0"/>
              </a:rPr>
              <a:t>coach must also provide </a:t>
            </a:r>
            <a:r>
              <a:rPr lang="en-US" sz="5100" dirty="0" smtClean="0">
                <a:solidFill>
                  <a:schemeClr val="tx1"/>
                </a:solidFill>
                <a:cs typeface="Times New Roman" panose="02020603050405020304" pitchFamily="18" charset="0"/>
              </a:rPr>
              <a:t>out-of-season </a:t>
            </a:r>
            <a:r>
              <a:rPr lang="en-US" sz="5100" dirty="0">
                <a:solidFill>
                  <a:schemeClr val="tx1"/>
                </a:solidFill>
                <a:cs typeface="Times New Roman" panose="02020603050405020304" pitchFamily="18" charset="0"/>
              </a:rPr>
              <a:t>strength and conditioning services to all student-athletes at the </a:t>
            </a:r>
            <a:r>
              <a:rPr lang="en-US" sz="5100" dirty="0" smtClean="0">
                <a:solidFill>
                  <a:schemeClr val="tx1"/>
                </a:solidFill>
                <a:cs typeface="Times New Roman" panose="02020603050405020304" pitchFamily="18" charset="0"/>
              </a:rPr>
              <a:t>institution; </a:t>
            </a:r>
          </a:p>
          <a:p>
            <a:pPr lvl="1" algn="just"/>
            <a:r>
              <a:rPr lang="en-US" sz="5100" dirty="0" smtClean="0">
                <a:solidFill>
                  <a:schemeClr val="tx1"/>
                </a:solidFill>
                <a:cs typeface="Times New Roman" panose="02020603050405020304" pitchFamily="18" charset="0"/>
              </a:rPr>
              <a:t>May be </a:t>
            </a:r>
            <a:r>
              <a:rPr lang="en-US" sz="5100" dirty="0">
                <a:solidFill>
                  <a:schemeClr val="tx1"/>
                </a:solidFill>
                <a:cs typeface="Times New Roman" panose="02020603050405020304" pitchFamily="18" charset="0"/>
              </a:rPr>
              <a:t>conducted for individuals or groups, provided the participation of each student-athlete, individually and in the group, is voluntary; and</a:t>
            </a:r>
          </a:p>
          <a:p>
            <a:pPr lvl="1" algn="just"/>
            <a:r>
              <a:rPr lang="en-US" sz="5100" dirty="0" smtClean="0">
                <a:solidFill>
                  <a:schemeClr val="tx1"/>
                </a:solidFill>
                <a:cs typeface="Times New Roman" panose="02020603050405020304" pitchFamily="18" charset="0"/>
              </a:rPr>
              <a:t>A strength coach may not </a:t>
            </a:r>
            <a:r>
              <a:rPr lang="en-US" sz="5100" dirty="0">
                <a:solidFill>
                  <a:schemeClr val="tx1"/>
                </a:solidFill>
                <a:cs typeface="Times New Roman" panose="02020603050405020304" pitchFamily="18" charset="0"/>
              </a:rPr>
              <a:t>conduct sport-skill instruction </a:t>
            </a:r>
            <a:r>
              <a:rPr lang="en-US" sz="5100" dirty="0" smtClean="0">
                <a:solidFill>
                  <a:schemeClr val="tx1"/>
                </a:solidFill>
                <a:cs typeface="Times New Roman" panose="02020603050405020304" pitchFamily="18" charset="0"/>
              </a:rPr>
              <a:t>even </a:t>
            </a:r>
            <a:r>
              <a:rPr lang="en-US" sz="5100" dirty="0">
                <a:solidFill>
                  <a:schemeClr val="tx1"/>
                </a:solidFill>
                <a:cs typeface="Times New Roman" panose="02020603050405020304" pitchFamily="18" charset="0"/>
              </a:rPr>
              <a:t>if the individual is also a sport team coach</a:t>
            </a:r>
            <a:r>
              <a:rPr lang="en-US" sz="5100" dirty="0" smtClean="0">
                <a:solidFill>
                  <a:schemeClr val="tx1"/>
                </a:solidFill>
                <a:cs typeface="Times New Roman" panose="02020603050405020304" pitchFamily="18" charset="0"/>
              </a:rPr>
              <a:t>. 	</a:t>
            </a:r>
          </a:p>
          <a:p>
            <a:pPr lvl="1" algn="just"/>
            <a:r>
              <a:rPr lang="en-US" sz="5100" dirty="0" smtClean="0">
                <a:solidFill>
                  <a:schemeClr val="tx1"/>
                </a:solidFill>
                <a:cs typeface="Times New Roman" panose="02020603050405020304" pitchFamily="18" charset="0"/>
              </a:rPr>
              <a:t>Cannot reserve a facility to conduct voluntary strength and conditioning workouts.</a:t>
            </a:r>
            <a:r>
              <a:rPr lang="en-US" sz="5100" dirty="0">
                <a:solidFill>
                  <a:schemeClr val="tx1"/>
                </a:solidFill>
                <a:cs typeface="Times New Roman" panose="02020603050405020304" pitchFamily="18" charset="0"/>
              </a:rPr>
              <a:t> </a:t>
            </a:r>
            <a:endParaRPr lang="en-US" sz="5100" dirty="0" smtClean="0">
              <a:solidFill>
                <a:schemeClr val="tx1"/>
              </a:solidFill>
              <a:cs typeface="Times New Roman" panose="02020603050405020304" pitchFamily="18" charset="0"/>
            </a:endParaRPr>
          </a:p>
          <a:p>
            <a:pPr lvl="4" algn="just"/>
            <a:r>
              <a:rPr lang="en-US" sz="3400" i="1" dirty="0">
                <a:cs typeface="Times New Roman" panose="02020603050405020304" pitchFamily="18" charset="0"/>
              </a:rPr>
              <a:t>	</a:t>
            </a:r>
            <a:r>
              <a:rPr lang="en-US" sz="3400" i="1" dirty="0" smtClean="0">
                <a:cs typeface="Times New Roman" panose="02020603050405020304" pitchFamily="18" charset="0"/>
              </a:rPr>
              <a:t>						</a:t>
            </a:r>
            <a:r>
              <a:rPr lang="en-US" sz="3400" i="1" dirty="0">
                <a:cs typeface="Times New Roman" panose="02020603050405020304" pitchFamily="18" charset="0"/>
              </a:rPr>
              <a:t> </a:t>
            </a:r>
            <a:r>
              <a:rPr lang="en-US" sz="3400" i="1" dirty="0" smtClean="0">
                <a:cs typeface="Times New Roman" panose="02020603050405020304" pitchFamily="18" charset="0"/>
              </a:rPr>
              <a:t>  </a:t>
            </a:r>
            <a:r>
              <a:rPr lang="en-US" sz="3400" i="1" dirty="0" smtClean="0">
                <a:solidFill>
                  <a:schemeClr val="tx1"/>
                </a:solidFill>
                <a:cs typeface="Times New Roman" panose="02020603050405020304" pitchFamily="18" charset="0"/>
              </a:rPr>
              <a:t>Official Interpretation  3/25/11</a:t>
            </a:r>
          </a:p>
          <a:p>
            <a:pPr marL="346075" lvl="1" indent="-234950" algn="r">
              <a:buNone/>
            </a:pPr>
            <a:r>
              <a:rPr lang="en-US" sz="3400" i="1" dirty="0" smtClean="0">
                <a:solidFill>
                  <a:schemeClr val="tx1"/>
                </a:solidFill>
                <a:cs typeface="Times New Roman" panose="02020603050405020304" pitchFamily="18" charset="0"/>
              </a:rPr>
              <a:t>Educational Column 8/1/11</a:t>
            </a:r>
            <a:endParaRPr lang="en-US" sz="3400" i="1" dirty="0">
              <a:cs typeface="Times New Roman" panose="02020603050405020304" pitchFamily="18" charset="0"/>
            </a:endParaRPr>
          </a:p>
        </p:txBody>
      </p:sp>
      <p:sp>
        <p:nvSpPr>
          <p:cNvPr id="4" name="Title 1"/>
          <p:cNvSpPr txBox="1">
            <a:spLocks/>
          </p:cNvSpPr>
          <p:nvPr/>
        </p:nvSpPr>
        <p:spPr>
          <a:xfrm>
            <a:off x="457200" y="269384"/>
            <a:ext cx="8229600" cy="1143000"/>
          </a:xfrm>
          <a:prstGeom prst="rect">
            <a:avLst/>
          </a:prstGeom>
          <a:solidFill>
            <a:schemeClr val="tx2">
              <a:lumMod val="40000"/>
              <a:lumOff val="60000"/>
            </a:schemeClr>
          </a:solidFill>
        </p:spPr>
        <p:txBody>
          <a:bodyPr vert="horz" lIns="91440" tIns="45720" rIns="91440" bIns="45720" rtlCol="0" anchor="ctr">
            <a:normAutofit fontScale="97500"/>
          </a:bodyPr>
          <a:lstStyle>
            <a:lvl1pPr algn="ctr" defTabSz="457200" rtl="0" eaLnBrk="1" latinLnBrk="0" hangingPunct="1">
              <a:spcBef>
                <a:spcPct val="0"/>
              </a:spcBef>
              <a:buNone/>
              <a:defRPr sz="4800" kern="1200" baseline="0">
                <a:solidFill>
                  <a:schemeClr val="tx1"/>
                </a:solidFill>
                <a:latin typeface="Helvetica Light"/>
                <a:ea typeface="+mj-ea"/>
                <a:cs typeface="+mj-cs"/>
              </a:defRPr>
            </a:lvl1pPr>
          </a:lstStyle>
          <a:p>
            <a:r>
              <a:rPr lang="en-US" sz="4200" b="1" dirty="0">
                <a:cs typeface="Times New Roman" panose="02020603050405020304" pitchFamily="18" charset="0"/>
              </a:rPr>
              <a:t>Strength and Conditioning</a:t>
            </a:r>
          </a:p>
        </p:txBody>
      </p:sp>
    </p:spTree>
    <p:custDataLst>
      <p:tags r:id="rId1"/>
    </p:custDataLst>
    <p:extLst>
      <p:ext uri="{BB962C8B-B14F-4D97-AF65-F5344CB8AC3E}">
        <p14:creationId xmlns:p14="http://schemas.microsoft.com/office/powerpoint/2010/main" val="26743166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b="1" dirty="0" smtClean="0"/>
              <a:t>Case Study</a:t>
            </a:r>
            <a:endParaRPr lang="en-US" b="1" dirty="0"/>
          </a:p>
        </p:txBody>
      </p:sp>
      <p:sp>
        <p:nvSpPr>
          <p:cNvPr id="3" name="Content Placeholder 2"/>
          <p:cNvSpPr>
            <a:spLocks noGrp="1"/>
          </p:cNvSpPr>
          <p:nvPr>
            <p:ph idx="1"/>
          </p:nvPr>
        </p:nvSpPr>
        <p:spPr>
          <a:xfrm>
            <a:off x="457200" y="1417639"/>
            <a:ext cx="8229600" cy="4313099"/>
          </a:xfrm>
        </p:spPr>
        <p:txBody>
          <a:bodyPr>
            <a:normAutofit fontScale="92500" lnSpcReduction="10000"/>
          </a:bodyPr>
          <a:lstStyle/>
          <a:p>
            <a:pPr algn="just"/>
            <a:r>
              <a:rPr lang="en-US" sz="2600" dirty="0" smtClean="0"/>
              <a:t>The assistant men’s soccer coach is also a certified strength and conditioning coach. </a:t>
            </a:r>
          </a:p>
          <a:p>
            <a:pPr algn="just"/>
            <a:r>
              <a:rPr lang="en-US" sz="2600" dirty="0" smtClean="0"/>
              <a:t>He publicizes voluntary strength and conditioning workouts through Twitter outside the declared playing season. </a:t>
            </a:r>
          </a:p>
          <a:p>
            <a:pPr algn="just"/>
            <a:r>
              <a:rPr lang="en-US" sz="2600" dirty="0" smtClean="0"/>
              <a:t>The reservation times are broken down by team.</a:t>
            </a:r>
          </a:p>
          <a:p>
            <a:pPr lvl="1"/>
            <a:r>
              <a:rPr lang="en-US" sz="2100" dirty="0"/>
              <a:t>Weight Room </a:t>
            </a:r>
            <a:r>
              <a:rPr lang="en-US" sz="2100" dirty="0" smtClean="0"/>
              <a:t>Reservation Schedule</a:t>
            </a:r>
            <a:r>
              <a:rPr lang="en-US" sz="2100" dirty="0"/>
              <a:t>:</a:t>
            </a:r>
          </a:p>
          <a:p>
            <a:pPr lvl="2"/>
            <a:r>
              <a:rPr lang="en-US" sz="2100" dirty="0"/>
              <a:t>Football – 3:30 - 4:30 p.m.  </a:t>
            </a:r>
          </a:p>
          <a:p>
            <a:pPr lvl="2"/>
            <a:r>
              <a:rPr lang="en-US" sz="2100" dirty="0"/>
              <a:t>Men’s Soccer – 4:30 </a:t>
            </a:r>
            <a:r>
              <a:rPr lang="en-US" sz="2100" dirty="0" smtClean="0"/>
              <a:t>- </a:t>
            </a:r>
            <a:r>
              <a:rPr lang="en-US" sz="2100" dirty="0"/>
              <a:t>5:30 p.m.</a:t>
            </a:r>
          </a:p>
          <a:p>
            <a:pPr lvl="2"/>
            <a:r>
              <a:rPr lang="en-US" sz="2100" dirty="0"/>
              <a:t>Field Hockey – 5:30 </a:t>
            </a:r>
            <a:r>
              <a:rPr lang="en-US" sz="2100" dirty="0" smtClean="0"/>
              <a:t>- </a:t>
            </a:r>
            <a:r>
              <a:rPr lang="en-US" sz="2100" dirty="0"/>
              <a:t>6:30 p.m.</a:t>
            </a:r>
          </a:p>
          <a:p>
            <a:pPr lvl="2"/>
            <a:r>
              <a:rPr lang="en-US" sz="2100" dirty="0"/>
              <a:t>Women’s Soccer – 6:30 - 7:30 </a:t>
            </a:r>
            <a:r>
              <a:rPr lang="en-US" sz="2100" dirty="0" smtClean="0"/>
              <a:t>p.m. </a:t>
            </a:r>
          </a:p>
          <a:p>
            <a:pPr algn="just"/>
            <a:r>
              <a:rPr lang="en-US" sz="2600" dirty="0" smtClean="0"/>
              <a:t>Is this permissible?</a:t>
            </a:r>
          </a:p>
        </p:txBody>
      </p:sp>
      <p:pic>
        <p:nvPicPr>
          <p:cNvPr id="4"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6110" y="3880259"/>
            <a:ext cx="1970690" cy="172435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3886504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b="1" dirty="0" smtClean="0"/>
              <a:t>Answer</a:t>
            </a:r>
            <a:endParaRPr lang="en-US" b="1" dirty="0"/>
          </a:p>
        </p:txBody>
      </p:sp>
      <p:sp>
        <p:nvSpPr>
          <p:cNvPr id="3" name="Content Placeholder 2"/>
          <p:cNvSpPr>
            <a:spLocks noGrp="1"/>
          </p:cNvSpPr>
          <p:nvPr>
            <p:ph idx="1"/>
          </p:nvPr>
        </p:nvSpPr>
        <p:spPr/>
        <p:txBody>
          <a:bodyPr/>
          <a:lstStyle/>
          <a:p>
            <a:r>
              <a:rPr lang="en-US" sz="2800" dirty="0" smtClean="0"/>
              <a:t>No</a:t>
            </a:r>
          </a:p>
          <a:p>
            <a:pPr lvl="1" algn="just"/>
            <a:r>
              <a:rPr lang="en-US" sz="2400" dirty="0" smtClean="0"/>
              <a:t>Can only be considered voluntary if facility is open to all students and attendance or participation is not recorded.</a:t>
            </a:r>
          </a:p>
          <a:p>
            <a:pPr lvl="1"/>
            <a:r>
              <a:rPr lang="en-US" sz="2400" dirty="0" smtClean="0"/>
              <a:t>Reserving a time slot for a team                                not permissible. </a:t>
            </a:r>
          </a:p>
        </p:txBody>
      </p:sp>
      <p:sp>
        <p:nvSpPr>
          <p:cNvPr id="4" name="TextBox 3"/>
          <p:cNvSpPr txBox="1"/>
          <p:nvPr/>
        </p:nvSpPr>
        <p:spPr>
          <a:xfrm>
            <a:off x="3294992" y="5084407"/>
            <a:ext cx="5722885" cy="646331"/>
          </a:xfrm>
          <a:prstGeom prst="rect">
            <a:avLst/>
          </a:prstGeom>
          <a:noFill/>
        </p:spPr>
        <p:txBody>
          <a:bodyPr wrap="square" rtlCol="0">
            <a:spAutoFit/>
          </a:bodyPr>
          <a:lstStyle/>
          <a:p>
            <a:endParaRPr lang="en-US" i="1" dirty="0" smtClean="0">
              <a:latin typeface="Helvetica Light"/>
              <a:cs typeface="Times New Roman" panose="02020603050405020304" pitchFamily="18" charset="0"/>
            </a:endParaRPr>
          </a:p>
          <a:p>
            <a:pPr algn="r"/>
            <a:r>
              <a:rPr lang="en-US" i="1" dirty="0" smtClean="0">
                <a:latin typeface="Helvetica Light"/>
                <a:cs typeface="Times New Roman" panose="02020603050405020304" pitchFamily="18" charset="0"/>
              </a:rPr>
              <a:t>Educational Column 03/9/07</a:t>
            </a:r>
            <a:endParaRPr lang="en-US" i="1" dirty="0">
              <a:latin typeface="Helvetica Light"/>
              <a:cs typeface="Times New Roman" panose="02020603050405020304" pitchFamily="18" charset="0"/>
            </a:endParaRPr>
          </a:p>
        </p:txBody>
      </p:sp>
      <p:pic>
        <p:nvPicPr>
          <p:cNvPr id="5"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1972" y="2996627"/>
            <a:ext cx="2065582" cy="180738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77836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Trivia</a:t>
            </a:r>
            <a:endParaRPr lang="en-US" b="1" dirty="0"/>
          </a:p>
        </p:txBody>
      </p:sp>
      <p:sp>
        <p:nvSpPr>
          <p:cNvPr id="4" name="Content Placeholder 3"/>
          <p:cNvSpPr txBox="1">
            <a:spLocks noGrp="1"/>
          </p:cNvSpPr>
          <p:nvPr>
            <p:ph idx="1"/>
          </p:nvPr>
        </p:nvSpPr>
        <p:spPr>
          <a:xfrm>
            <a:off x="3231931" y="1600201"/>
            <a:ext cx="5454868" cy="3046988"/>
          </a:xfrm>
          <a:prstGeom prst="rect">
            <a:avLst/>
          </a:prstGeom>
          <a:noFill/>
        </p:spPr>
        <p:txBody>
          <a:bodyPr wrap="square" rtlCol="0">
            <a:spAutoFit/>
          </a:bodyPr>
          <a:lstStyle/>
          <a:p>
            <a:pPr marL="0" indent="0" algn="ctr">
              <a:buNone/>
            </a:pPr>
            <a:r>
              <a:rPr lang="en-US" sz="3200" b="1" dirty="0" smtClean="0">
                <a:solidFill>
                  <a:srgbClr val="00375C"/>
                </a:solidFill>
                <a:latin typeface="Segoe UI" pitchFamily="34" charset="0"/>
                <a:ea typeface="Segoe UI" pitchFamily="34" charset="0"/>
                <a:cs typeface="Segoe UI" pitchFamily="34" charset="0"/>
              </a:rPr>
              <a:t>According to the </a:t>
            </a:r>
            <a:r>
              <a:rPr lang="en-US" sz="3200" b="1" dirty="0">
                <a:solidFill>
                  <a:srgbClr val="00375C"/>
                </a:solidFill>
                <a:latin typeface="Segoe UI" pitchFamily="34" charset="0"/>
                <a:ea typeface="Segoe UI" pitchFamily="34" charset="0"/>
                <a:cs typeface="Segoe UI" pitchFamily="34" charset="0"/>
              </a:rPr>
              <a:t>National Chicken Council’s 2015 Wing Report </a:t>
            </a:r>
            <a:r>
              <a:rPr lang="en-US" sz="3200" b="1" dirty="0" smtClean="0">
                <a:solidFill>
                  <a:srgbClr val="00375C"/>
                </a:solidFill>
                <a:latin typeface="Segoe UI" pitchFamily="34" charset="0"/>
                <a:ea typeface="Segoe UI" pitchFamily="34" charset="0"/>
                <a:cs typeface="Segoe UI" pitchFamily="34" charset="0"/>
              </a:rPr>
              <a:t>how many   chicken wings were </a:t>
            </a:r>
            <a:r>
              <a:rPr lang="en-US" sz="3200" b="1" dirty="0">
                <a:solidFill>
                  <a:srgbClr val="00375C"/>
                </a:solidFill>
                <a:latin typeface="Segoe UI" pitchFamily="34" charset="0"/>
                <a:ea typeface="Segoe UI" pitchFamily="34" charset="0"/>
                <a:cs typeface="Segoe UI" pitchFamily="34" charset="0"/>
              </a:rPr>
              <a:t>eaten during </a:t>
            </a:r>
            <a:r>
              <a:rPr lang="en-US" sz="3200" b="1" dirty="0" smtClean="0">
                <a:solidFill>
                  <a:srgbClr val="00375C"/>
                </a:solidFill>
                <a:latin typeface="Segoe UI" pitchFamily="34" charset="0"/>
                <a:ea typeface="Segoe UI" pitchFamily="34" charset="0"/>
                <a:cs typeface="Segoe UI" pitchFamily="34" charset="0"/>
              </a:rPr>
              <a:t>the 2015 Super Bowl?</a:t>
            </a:r>
          </a:p>
        </p:txBody>
      </p:sp>
      <p:sp>
        <p:nvSpPr>
          <p:cNvPr id="5" name="TextBox 4"/>
          <p:cNvSpPr txBox="1"/>
          <p:nvPr/>
        </p:nvSpPr>
        <p:spPr>
          <a:xfrm>
            <a:off x="2322786" y="4896369"/>
            <a:ext cx="6705600" cy="584775"/>
          </a:xfrm>
          <a:prstGeom prst="rect">
            <a:avLst/>
          </a:prstGeom>
          <a:noFill/>
        </p:spPr>
        <p:txBody>
          <a:bodyPr wrap="square" rtlCol="0">
            <a:spAutoFit/>
          </a:bodyPr>
          <a:lstStyle/>
          <a:p>
            <a:pPr algn="ctr"/>
            <a:r>
              <a:rPr lang="en-US" sz="3200" b="1" i="1" dirty="0" smtClean="0">
                <a:solidFill>
                  <a:srgbClr val="00375C"/>
                </a:solidFill>
                <a:latin typeface="Segoe UI" pitchFamily="34" charset="0"/>
                <a:ea typeface="Segoe UI" pitchFamily="34" charset="0"/>
                <a:cs typeface="Segoe UI" pitchFamily="34" charset="0"/>
              </a:rPr>
              <a:t>1.25 billion</a:t>
            </a:r>
          </a:p>
        </p:txBody>
      </p:sp>
      <p:pic>
        <p:nvPicPr>
          <p:cNvPr id="3" name="Picture 2" descr="http://www.nationalchickencouncil.org/wp-content/uploads/2015/01/Wings-with-Ranch.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483" y="1122869"/>
            <a:ext cx="3052814" cy="406588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60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951" y="274639"/>
            <a:ext cx="8655269" cy="1143000"/>
          </a:xfrm>
          <a:solidFill>
            <a:schemeClr val="tx2">
              <a:lumMod val="40000"/>
              <a:lumOff val="60000"/>
            </a:schemeClr>
          </a:solidFill>
        </p:spPr>
        <p:txBody>
          <a:bodyPr>
            <a:normAutofit fontScale="90000"/>
          </a:bodyPr>
          <a:lstStyle/>
          <a:p>
            <a:r>
              <a:rPr lang="en-US" sz="4400" b="1" dirty="0"/>
              <a:t>Determining First Date of Practice</a:t>
            </a:r>
          </a:p>
        </p:txBody>
      </p:sp>
      <p:sp>
        <p:nvSpPr>
          <p:cNvPr id="3" name="Content Placeholder 2"/>
          <p:cNvSpPr>
            <a:spLocks noGrp="1"/>
          </p:cNvSpPr>
          <p:nvPr>
            <p:ph idx="1"/>
          </p:nvPr>
        </p:nvSpPr>
        <p:spPr/>
        <p:txBody>
          <a:bodyPr>
            <a:normAutofit/>
          </a:bodyPr>
          <a:lstStyle/>
          <a:p>
            <a:r>
              <a:rPr lang="en-US" sz="2800" dirty="0" smtClean="0"/>
              <a:t>Length of playing season.</a:t>
            </a:r>
          </a:p>
          <a:p>
            <a:r>
              <a:rPr lang="en-US" sz="2800" dirty="0" smtClean="0"/>
              <a:t>Football</a:t>
            </a:r>
          </a:p>
          <a:p>
            <a:pPr lvl="1" algn="just"/>
            <a:r>
              <a:rPr lang="en-US" sz="2400" dirty="0" smtClean="0"/>
              <a:t>Can count back from the subvarsity game, if </a:t>
            </a:r>
            <a:r>
              <a:rPr lang="en-US" sz="2400" dirty="0"/>
              <a:t>the first subvarsity game is scheduled to occur before the first varsity </a:t>
            </a:r>
            <a:r>
              <a:rPr lang="en-US" sz="2400" dirty="0" smtClean="0"/>
              <a:t>game</a:t>
            </a:r>
            <a:r>
              <a:rPr lang="en-US" dirty="0" smtClean="0"/>
              <a:t>.</a:t>
            </a:r>
          </a:p>
          <a:p>
            <a:pPr marL="0" indent="0" algn="r">
              <a:buNone/>
            </a:pPr>
            <a:endParaRPr lang="en-US" sz="1800" i="1" dirty="0" smtClean="0">
              <a:cs typeface="Times New Roman" panose="02020603050405020304" pitchFamily="18" charset="0"/>
            </a:endParaRPr>
          </a:p>
          <a:p>
            <a:pPr marL="0" indent="0" algn="r">
              <a:buNone/>
            </a:pPr>
            <a:endParaRPr lang="en-US" sz="1800" i="1" dirty="0" smtClean="0">
              <a:cs typeface="Times New Roman" panose="02020603050405020304" pitchFamily="18" charset="0"/>
            </a:endParaRPr>
          </a:p>
          <a:p>
            <a:pPr marL="0" indent="0" algn="r">
              <a:buNone/>
            </a:pPr>
            <a:endParaRPr lang="en-US" sz="1800" i="1" dirty="0">
              <a:cs typeface="Times New Roman" panose="02020603050405020304" pitchFamily="18" charset="0"/>
            </a:endParaRPr>
          </a:p>
          <a:p>
            <a:pPr marL="0" indent="0" algn="r">
              <a:buNone/>
            </a:pPr>
            <a:endParaRPr lang="en-US" sz="1800" i="1" dirty="0" smtClean="0">
              <a:cs typeface="Times New Roman" panose="02020603050405020304" pitchFamily="18" charset="0"/>
            </a:endParaRPr>
          </a:p>
          <a:p>
            <a:pPr marL="0" indent="0" algn="r">
              <a:buNone/>
            </a:pPr>
            <a:r>
              <a:rPr lang="en-US" sz="1800" i="1" dirty="0" smtClean="0">
                <a:cs typeface="Times New Roman" panose="02020603050405020304" pitchFamily="18" charset="0"/>
              </a:rPr>
              <a:t>Bylaws 17.1.1.3 and </a:t>
            </a:r>
            <a:r>
              <a:rPr lang="en-US" sz="1800" i="1" dirty="0">
                <a:cs typeface="Times New Roman" panose="02020603050405020304" pitchFamily="18" charset="0"/>
              </a:rPr>
              <a:t>17.9.2.1</a:t>
            </a:r>
          </a:p>
          <a:p>
            <a:pPr marL="0" indent="0">
              <a:buNone/>
            </a:pPr>
            <a:endParaRPr lang="en-US" dirty="0"/>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7822" y="3916944"/>
            <a:ext cx="2163652" cy="1620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0688010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en-US" b="1" dirty="0" smtClean="0"/>
              <a:t>Practice Start Date Calculator</a:t>
            </a:r>
            <a:endParaRPr lang="en-US" b="1" dirty="0"/>
          </a:p>
        </p:txBody>
      </p:sp>
      <p:pic>
        <p:nvPicPr>
          <p:cNvPr id="205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117" t="-4562" r="-6602" b="33915"/>
          <a:stretch/>
        </p:blipFill>
        <p:spPr bwMode="auto">
          <a:xfrm>
            <a:off x="867103" y="1655379"/>
            <a:ext cx="7756635" cy="3398239"/>
          </a:xfrm>
          <a:prstGeom prst="rect">
            <a:avLst/>
          </a:prstGeom>
          <a:noFill/>
          <a:ln w="76200">
            <a:solidFill>
              <a:srgbClr val="B00000"/>
            </a:solidFill>
            <a:miter lim="800000"/>
            <a:headEnd/>
            <a:tailEnd/>
          </a:ln>
          <a:extLst>
            <a:ext uri="{909E8E84-426E-40DD-AFC4-6F175D3DCCD1}">
              <a14:hiddenFill xmlns:a14="http://schemas.microsoft.com/office/drawing/2010/main">
                <a:solidFill>
                  <a:schemeClr val="accent1"/>
                </a:solidFill>
              </a14:hiddenFill>
            </a:ext>
          </a:extLst>
        </p:spPr>
      </p:pic>
      <p:sp>
        <p:nvSpPr>
          <p:cNvPr id="11" name="Oval 10"/>
          <p:cNvSpPr/>
          <p:nvPr/>
        </p:nvSpPr>
        <p:spPr>
          <a:xfrm>
            <a:off x="1431506" y="3822701"/>
            <a:ext cx="2651760" cy="49617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5339287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en-US" b="1" dirty="0" smtClean="0"/>
              <a:t>Playing/Practice Season Tool</a:t>
            </a:r>
            <a:endParaRPr lang="en-US" b="1" dirty="0"/>
          </a:p>
        </p:txBody>
      </p:sp>
      <p:sp>
        <p:nvSpPr>
          <p:cNvPr id="3" name="Content Placeholder 2"/>
          <p:cNvSpPr>
            <a:spLocks noGrp="1"/>
          </p:cNvSpPr>
          <p:nvPr>
            <p:ph idx="1"/>
          </p:nvPr>
        </p:nvSpPr>
        <p:spPr/>
        <p:txBody>
          <a:bodyPr/>
          <a:lstStyle/>
          <a:p>
            <a:pPr marL="0" indent="0">
              <a:buNone/>
            </a:pP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00201"/>
            <a:ext cx="8229599" cy="3998693"/>
          </a:xfrm>
          <a:prstGeom prst="rect">
            <a:avLst/>
          </a:prstGeom>
          <a:noFill/>
          <a:ln w="76200">
            <a:solidFill>
              <a:srgbClr val="B00000"/>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4926424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a:bodyPr>
          <a:lstStyle/>
          <a:p>
            <a:r>
              <a:rPr lang="en-US" altLang="en-US" b="1" dirty="0">
                <a:cs typeface="Times New Roman" pitchFamily="18" charset="0"/>
              </a:rPr>
              <a:t>Preseason </a:t>
            </a:r>
            <a:r>
              <a:rPr lang="en-US" altLang="en-US" b="1" dirty="0" smtClean="0">
                <a:cs typeface="Times New Roman" pitchFamily="18" charset="0"/>
              </a:rPr>
              <a:t>Activities</a:t>
            </a:r>
            <a:endParaRPr lang="en-US" b="1" dirty="0"/>
          </a:p>
        </p:txBody>
      </p:sp>
      <p:sp>
        <p:nvSpPr>
          <p:cNvPr id="3" name="Content Placeholder 2"/>
          <p:cNvSpPr>
            <a:spLocks noGrp="1"/>
          </p:cNvSpPr>
          <p:nvPr>
            <p:ph idx="1"/>
          </p:nvPr>
        </p:nvSpPr>
        <p:spPr>
          <a:xfrm>
            <a:off x="457200" y="1600201"/>
            <a:ext cx="8229600" cy="4453758"/>
          </a:xfrm>
        </p:spPr>
        <p:txBody>
          <a:bodyPr>
            <a:normAutofit fontScale="32500" lnSpcReduction="20000"/>
          </a:bodyPr>
          <a:lstStyle/>
          <a:p>
            <a:pPr algn="just"/>
            <a:r>
              <a:rPr lang="en-US" sz="8600" dirty="0"/>
              <a:t>Expenses to student-athletes for preseason may begin with an evening meal and lodging on the evening prior to the equipment issue, team pictures and administrative activities day. </a:t>
            </a:r>
            <a:endParaRPr lang="en-US" sz="8600" dirty="0" smtClean="0"/>
          </a:p>
          <a:p>
            <a:pPr marL="0" indent="0">
              <a:buNone/>
            </a:pPr>
            <a:endParaRPr lang="en-US" sz="5100" dirty="0" smtClean="0"/>
          </a:p>
          <a:p>
            <a:pPr algn="just"/>
            <a:r>
              <a:rPr lang="en-US" sz="8600" dirty="0">
                <a:cs typeface="Times New Roman" pitchFamily="18" charset="0"/>
              </a:rPr>
              <a:t>If team's first day of practice is a Monday, then equipment issue, team pictures and administrative activities may occur on the preceding Saturday</a:t>
            </a:r>
            <a:r>
              <a:rPr lang="en-US" sz="8600" dirty="0" smtClean="0">
                <a:cs typeface="Times New Roman" pitchFamily="18" charset="0"/>
              </a:rPr>
              <a:t>.</a:t>
            </a:r>
            <a:endParaRPr lang="en-US" sz="8600" dirty="0" smtClean="0"/>
          </a:p>
          <a:p>
            <a:pPr marL="0" indent="0">
              <a:buNone/>
            </a:pPr>
            <a:endParaRPr lang="en-US" dirty="0" smtClean="0"/>
          </a:p>
          <a:p>
            <a:pPr marL="0" indent="0" algn="r" defTabSz="457106">
              <a:buNone/>
              <a:defRPr/>
            </a:pPr>
            <a:endParaRPr lang="en-US" sz="3800" i="1" dirty="0" smtClean="0">
              <a:cs typeface="Times New Roman" pitchFamily="18" charset="0"/>
            </a:endParaRPr>
          </a:p>
          <a:p>
            <a:pPr marL="0" indent="0" algn="r" defTabSz="457106">
              <a:buNone/>
              <a:defRPr/>
            </a:pPr>
            <a:endParaRPr lang="en-US" sz="3800" i="1" dirty="0">
              <a:cs typeface="Times New Roman" pitchFamily="18" charset="0"/>
            </a:endParaRPr>
          </a:p>
          <a:p>
            <a:pPr marL="0" indent="0" algn="r" defTabSz="457106">
              <a:buNone/>
              <a:defRPr/>
            </a:pPr>
            <a:r>
              <a:rPr lang="en-US" sz="5500" i="1" dirty="0" smtClean="0">
                <a:cs typeface="Times New Roman" pitchFamily="18" charset="0"/>
              </a:rPr>
              <a:t>Official Interpretation 6/9/04</a:t>
            </a:r>
            <a:endParaRPr lang="en-US" sz="5500" i="1" dirty="0">
              <a:cs typeface="Times New Roman" pitchFamily="18" charset="0"/>
            </a:endParaRPr>
          </a:p>
          <a:p>
            <a:pPr marL="0" indent="0" algn="r" defTabSz="457106">
              <a:buNone/>
              <a:defRPr/>
            </a:pPr>
            <a:r>
              <a:rPr lang="en-US" sz="5500" i="1" dirty="0" smtClean="0">
                <a:cs typeface="Times New Roman" pitchFamily="18" charset="0"/>
              </a:rPr>
              <a:t>Educational Column  8/10/05</a:t>
            </a:r>
            <a:endParaRPr lang="en-US" sz="5500" i="1" dirty="0">
              <a:cs typeface="Times New Roman" pitchFamily="18" charset="0"/>
            </a:endParaRPr>
          </a:p>
        </p:txBody>
      </p:sp>
    </p:spTree>
    <p:custDataLst>
      <p:tags r:id="rId1"/>
    </p:custDataLst>
    <p:extLst>
      <p:ext uri="{BB962C8B-B14F-4D97-AF65-F5344CB8AC3E}">
        <p14:creationId xmlns:p14="http://schemas.microsoft.com/office/powerpoint/2010/main" val="8732211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Session Objectives</a:t>
            </a:r>
            <a:endParaRPr lang="en-US" b="1" dirty="0"/>
          </a:p>
        </p:txBody>
      </p:sp>
      <p:sp>
        <p:nvSpPr>
          <p:cNvPr id="3" name="Content Placeholder 2"/>
          <p:cNvSpPr>
            <a:spLocks noGrp="1"/>
          </p:cNvSpPr>
          <p:nvPr>
            <p:ph idx="1"/>
          </p:nvPr>
        </p:nvSpPr>
        <p:spPr/>
        <p:txBody>
          <a:bodyPr>
            <a:normAutofit/>
          </a:bodyPr>
          <a:lstStyle/>
          <a:p>
            <a:pPr marL="249997" indent="-249997" algn="just" defTabSz="457106">
              <a:spcAft>
                <a:spcPts val="328"/>
              </a:spcAft>
              <a:buFont typeface="Arial"/>
              <a:buChar char="•"/>
              <a:defRPr/>
            </a:pPr>
            <a:endParaRPr lang="en-US" dirty="0">
              <a:latin typeface="Times New Roman" pitchFamily="18" charset="0"/>
              <a:cs typeface="Times New Roman" pitchFamily="18" charset="0"/>
            </a:endParaRPr>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450545068"/>
              </p:ext>
            </p:extLst>
          </p:nvPr>
        </p:nvGraphicFramePr>
        <p:xfrm>
          <a:off x="204953" y="1397000"/>
          <a:ext cx="8702564" cy="44677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9367278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sz="3000" dirty="0" smtClean="0"/>
              <a:t>Calculated Season Start Date </a:t>
            </a:r>
          </a:p>
          <a:p>
            <a:pPr lvl="1"/>
            <a:r>
              <a:rPr lang="en-US" sz="3000" dirty="0" smtClean="0"/>
              <a:t>Example: Friday, August 14, 2015.</a:t>
            </a:r>
          </a:p>
          <a:p>
            <a:r>
              <a:rPr lang="en-US" sz="3000" dirty="0" smtClean="0"/>
              <a:t>Equipment or Squad Picture Day</a:t>
            </a:r>
          </a:p>
          <a:p>
            <a:pPr lvl="1"/>
            <a:r>
              <a:rPr lang="en-US" sz="3000" dirty="0" smtClean="0"/>
              <a:t>Thursday, August 13, 2015.</a:t>
            </a:r>
          </a:p>
          <a:p>
            <a:pPr lvl="1"/>
            <a:r>
              <a:rPr lang="en-US" sz="3200" dirty="0"/>
              <a:t>Required </a:t>
            </a:r>
            <a:r>
              <a:rPr lang="en-US" sz="3200" dirty="0" smtClean="0"/>
              <a:t>if the institution brings the </a:t>
            </a:r>
            <a:r>
              <a:rPr lang="en-US" sz="3200" dirty="0"/>
              <a:t>team </a:t>
            </a:r>
            <a:r>
              <a:rPr lang="en-US" sz="3200" dirty="0" smtClean="0"/>
              <a:t>to campus </a:t>
            </a:r>
            <a:r>
              <a:rPr lang="en-US" sz="3200" dirty="0"/>
              <a:t>two days before first practice date</a:t>
            </a:r>
            <a:r>
              <a:rPr lang="en-US" sz="3200" dirty="0" smtClean="0"/>
              <a:t>.</a:t>
            </a:r>
            <a:endParaRPr lang="en-US" sz="3000" dirty="0" smtClean="0"/>
          </a:p>
          <a:p>
            <a:r>
              <a:rPr lang="en-US" sz="3000" dirty="0" smtClean="0"/>
              <a:t>Evening Meal/Lodging </a:t>
            </a:r>
          </a:p>
          <a:p>
            <a:pPr lvl="1"/>
            <a:r>
              <a:rPr lang="en-US" sz="3000" dirty="0" smtClean="0"/>
              <a:t>Wednesday, August 12, 2015.</a:t>
            </a:r>
          </a:p>
        </p:txBody>
      </p:sp>
      <p:sp>
        <p:nvSpPr>
          <p:cNvPr id="4" name="Title 1"/>
          <p:cNvSpPr>
            <a:spLocks noGrp="1"/>
          </p:cNvSpPr>
          <p:nvPr>
            <p:ph type="title"/>
          </p:nvPr>
        </p:nvSpPr>
        <p:spPr>
          <a:solidFill>
            <a:schemeClr val="tx2">
              <a:lumMod val="40000"/>
              <a:lumOff val="60000"/>
            </a:schemeClr>
          </a:solidFill>
        </p:spPr>
        <p:txBody>
          <a:bodyPr>
            <a:normAutofit/>
          </a:bodyPr>
          <a:lstStyle/>
          <a:p>
            <a:r>
              <a:rPr lang="en-US" altLang="en-US" b="1" dirty="0">
                <a:cs typeface="Times New Roman" pitchFamily="18" charset="0"/>
              </a:rPr>
              <a:t>Preseason </a:t>
            </a:r>
            <a:r>
              <a:rPr lang="en-US" altLang="en-US" b="1" dirty="0" smtClean="0">
                <a:cs typeface="Times New Roman" pitchFamily="18" charset="0"/>
              </a:rPr>
              <a:t>Activities</a:t>
            </a:r>
            <a:endParaRPr lang="en-US" b="1" dirty="0"/>
          </a:p>
        </p:txBody>
      </p:sp>
    </p:spTree>
    <p:custDataLst>
      <p:tags r:id="rId1"/>
    </p:custDataLst>
    <p:extLst>
      <p:ext uri="{BB962C8B-B14F-4D97-AF65-F5344CB8AC3E}">
        <p14:creationId xmlns:p14="http://schemas.microsoft.com/office/powerpoint/2010/main" val="36649263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a:bodyPr>
          <a:lstStyle/>
          <a:p>
            <a:r>
              <a:rPr lang="en-US" altLang="en-US" b="1" dirty="0">
                <a:cs typeface="Times New Roman" pitchFamily="18" charset="0"/>
              </a:rPr>
              <a:t>Preseason </a:t>
            </a:r>
            <a:r>
              <a:rPr lang="en-US" altLang="en-US" b="1" dirty="0" smtClean="0">
                <a:cs typeface="Times New Roman" pitchFamily="18" charset="0"/>
              </a:rPr>
              <a:t>Activities</a:t>
            </a:r>
            <a:endParaRPr lang="en-US" b="1" dirty="0"/>
          </a:p>
        </p:txBody>
      </p:sp>
      <p:sp>
        <p:nvSpPr>
          <p:cNvPr id="3" name="Content Placeholder 2"/>
          <p:cNvSpPr>
            <a:spLocks noGrp="1"/>
          </p:cNvSpPr>
          <p:nvPr>
            <p:ph idx="1"/>
          </p:nvPr>
        </p:nvSpPr>
        <p:spPr/>
        <p:txBody>
          <a:bodyPr>
            <a:normAutofit fontScale="85000" lnSpcReduction="20000"/>
          </a:bodyPr>
          <a:lstStyle/>
          <a:p>
            <a:pPr algn="just"/>
            <a:r>
              <a:rPr lang="en-US" sz="3200" dirty="0"/>
              <a:t>Before the first day of fall preseason practice an institution may conduct:</a:t>
            </a:r>
          </a:p>
          <a:p>
            <a:pPr lvl="1"/>
            <a:r>
              <a:rPr lang="en-US" dirty="0" smtClean="0"/>
              <a:t>Equipment or Squad Picture</a:t>
            </a:r>
            <a:r>
              <a:rPr lang="en-US" dirty="0"/>
              <a:t>. </a:t>
            </a:r>
            <a:r>
              <a:rPr lang="en-US" dirty="0" smtClean="0"/>
              <a:t>(</a:t>
            </a:r>
            <a:r>
              <a:rPr lang="en-US" dirty="0"/>
              <a:t>Required if the institution brings the team to campus two days before first practice date</a:t>
            </a:r>
            <a:r>
              <a:rPr lang="en-US" dirty="0" smtClean="0"/>
              <a:t>.)</a:t>
            </a:r>
          </a:p>
          <a:p>
            <a:pPr lvl="1"/>
            <a:r>
              <a:rPr lang="en-US" dirty="0" smtClean="0"/>
              <a:t>Administrative </a:t>
            </a:r>
            <a:r>
              <a:rPr lang="en-US" dirty="0"/>
              <a:t>and academic activities.</a:t>
            </a:r>
          </a:p>
          <a:p>
            <a:pPr lvl="1"/>
            <a:r>
              <a:rPr lang="en-US" dirty="0"/>
              <a:t>Medical examinations.</a:t>
            </a:r>
          </a:p>
          <a:p>
            <a:pPr lvl="1"/>
            <a:r>
              <a:rPr lang="en-US" dirty="0"/>
              <a:t>Filling out NCAA compliance forms.</a:t>
            </a:r>
          </a:p>
          <a:p>
            <a:pPr lvl="1"/>
            <a:r>
              <a:rPr lang="en-US" dirty="0"/>
              <a:t>Orientation</a:t>
            </a:r>
            <a:r>
              <a:rPr lang="en-US" dirty="0" smtClean="0"/>
              <a:t>.</a:t>
            </a:r>
          </a:p>
          <a:p>
            <a:pPr marL="0" indent="0" algn="r" defTabSz="457106">
              <a:buNone/>
              <a:defRPr/>
            </a:pPr>
            <a:endParaRPr lang="en-US" sz="1800" i="1" dirty="0" smtClean="0">
              <a:cs typeface="Times New Roman" pitchFamily="18" charset="0"/>
            </a:endParaRPr>
          </a:p>
          <a:p>
            <a:pPr marL="0" indent="0" algn="r" defTabSz="457106">
              <a:buNone/>
              <a:defRPr/>
            </a:pPr>
            <a:r>
              <a:rPr lang="en-US" sz="1800" i="1" dirty="0" smtClean="0">
                <a:cs typeface="Times New Roman" pitchFamily="18" charset="0"/>
              </a:rPr>
              <a:t>Official Interpretation 6/9/04</a:t>
            </a:r>
            <a:endParaRPr lang="en-US" sz="1800" i="1" dirty="0">
              <a:cs typeface="Times New Roman" pitchFamily="18" charset="0"/>
            </a:endParaRPr>
          </a:p>
          <a:p>
            <a:pPr marL="0" indent="0" algn="r" defTabSz="457106">
              <a:buNone/>
              <a:defRPr/>
            </a:pPr>
            <a:r>
              <a:rPr lang="en-US" sz="1800" i="1" dirty="0" smtClean="0">
                <a:cs typeface="Times New Roman" pitchFamily="18" charset="0"/>
              </a:rPr>
              <a:t>Educational Column 8/10/05 </a:t>
            </a:r>
            <a:endParaRPr lang="en-US" sz="1800" i="1" dirty="0">
              <a:cs typeface="Times New Roman" pitchFamily="18" charset="0"/>
            </a:endParaRPr>
          </a:p>
          <a:p>
            <a:endParaRPr lang="en-US" dirty="0"/>
          </a:p>
        </p:txBody>
      </p:sp>
    </p:spTree>
    <p:custDataLst>
      <p:tags r:id="rId1"/>
    </p:custDataLst>
    <p:extLst>
      <p:ext uri="{BB962C8B-B14F-4D97-AF65-F5344CB8AC3E}">
        <p14:creationId xmlns:p14="http://schemas.microsoft.com/office/powerpoint/2010/main" val="39397039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normAutofit fontScale="90000"/>
          </a:bodyPr>
          <a:lstStyle/>
          <a:p>
            <a:r>
              <a:rPr lang="en-US" sz="4000" b="1" dirty="0" smtClean="0">
                <a:cs typeface="Times New Roman" panose="02020603050405020304" pitchFamily="18" charset="0"/>
              </a:rPr>
              <a:t>Three-Hour </a:t>
            </a:r>
            <a:r>
              <a:rPr lang="en-US" sz="4000" b="1" dirty="0">
                <a:cs typeface="Times New Roman" panose="02020603050405020304" pitchFamily="18" charset="0"/>
              </a:rPr>
              <a:t>Football </a:t>
            </a:r>
            <a:r>
              <a:rPr lang="en-US" sz="4000" b="1" dirty="0" smtClean="0">
                <a:cs typeface="Times New Roman" panose="02020603050405020304" pitchFamily="18" charset="0"/>
              </a:rPr>
              <a:t>                   Recovery </a:t>
            </a:r>
            <a:r>
              <a:rPr lang="en-US" sz="4000" b="1" dirty="0">
                <a:cs typeface="Times New Roman" panose="02020603050405020304" pitchFamily="18" charset="0"/>
              </a:rPr>
              <a:t>Period</a:t>
            </a:r>
          </a:p>
        </p:txBody>
      </p:sp>
      <p:sp>
        <p:nvSpPr>
          <p:cNvPr id="3" name="Content Placeholder 2"/>
          <p:cNvSpPr>
            <a:spLocks noGrp="1"/>
          </p:cNvSpPr>
          <p:nvPr>
            <p:ph idx="1"/>
          </p:nvPr>
        </p:nvSpPr>
        <p:spPr/>
        <p:txBody>
          <a:bodyPr>
            <a:noAutofit/>
          </a:bodyPr>
          <a:lstStyle/>
          <a:p>
            <a:pPr algn="just"/>
            <a:r>
              <a:rPr lang="en-US" sz="2800" dirty="0">
                <a:cs typeface="Times New Roman" panose="02020603050405020304" pitchFamily="18" charset="0"/>
              </a:rPr>
              <a:t>During the </a:t>
            </a:r>
            <a:r>
              <a:rPr lang="en-US" sz="2800" dirty="0" smtClean="0">
                <a:cs typeface="Times New Roman" panose="02020603050405020304" pitchFamily="18" charset="0"/>
              </a:rPr>
              <a:t>five-day </a:t>
            </a:r>
            <a:r>
              <a:rPr lang="en-US" sz="2800" dirty="0">
                <a:cs typeface="Times New Roman" panose="02020603050405020304" pitchFamily="18" charset="0"/>
              </a:rPr>
              <a:t>acclimatization period, student-athletes must be provided with at least three hours of continuous recovery time between any sessions (e.g., on-field practice or walk-through).</a:t>
            </a:r>
          </a:p>
          <a:p>
            <a:r>
              <a:rPr lang="en-US" sz="2800" dirty="0">
                <a:cs typeface="Times New Roman" panose="02020603050405020304" pitchFamily="18" charset="0"/>
              </a:rPr>
              <a:t>No meetings or other athletically related </a:t>
            </a:r>
            <a:r>
              <a:rPr lang="en-US" sz="2800" dirty="0" smtClean="0">
                <a:cs typeface="Times New Roman" panose="02020603050405020304" pitchFamily="18" charset="0"/>
              </a:rPr>
              <a:t>activities.</a:t>
            </a:r>
            <a:endParaRPr lang="en-US" sz="2800" dirty="0">
              <a:cs typeface="Times New Roman" panose="02020603050405020304" pitchFamily="18" charset="0"/>
            </a:endParaRPr>
          </a:p>
          <a:p>
            <a:r>
              <a:rPr lang="en-US" sz="2800" dirty="0">
                <a:cs typeface="Times New Roman" panose="02020603050405020304" pitchFamily="18" charset="0"/>
              </a:rPr>
              <a:t>Medical treatment is </a:t>
            </a:r>
            <a:r>
              <a:rPr lang="en-US" sz="2800" dirty="0" smtClean="0">
                <a:cs typeface="Times New Roman" panose="02020603050405020304" pitchFamily="18" charset="0"/>
              </a:rPr>
              <a:t>permissible.</a:t>
            </a:r>
            <a:endParaRPr lang="en-US" sz="2800" dirty="0">
              <a:cs typeface="Times New Roman" panose="02020603050405020304" pitchFamily="18" charset="0"/>
            </a:endParaRPr>
          </a:p>
          <a:p>
            <a:r>
              <a:rPr lang="en-US" sz="2800" dirty="0">
                <a:cs typeface="Times New Roman" panose="02020603050405020304" pitchFamily="18" charset="0"/>
              </a:rPr>
              <a:t>Meals </a:t>
            </a:r>
            <a:r>
              <a:rPr lang="en-US" sz="2800" dirty="0" smtClean="0">
                <a:cs typeface="Times New Roman" panose="02020603050405020304" pitchFamily="18" charset="0"/>
              </a:rPr>
              <a:t>permissible. </a:t>
            </a:r>
            <a:endParaRPr lang="en-US" sz="2800" dirty="0">
              <a:cs typeface="Times New Roman" panose="02020603050405020304" pitchFamily="18" charset="0"/>
            </a:endParaRPr>
          </a:p>
        </p:txBody>
      </p:sp>
      <p:sp>
        <p:nvSpPr>
          <p:cNvPr id="4" name="TextBox 3"/>
          <p:cNvSpPr txBox="1"/>
          <p:nvPr/>
        </p:nvSpPr>
        <p:spPr>
          <a:xfrm>
            <a:off x="6594811" y="5431864"/>
            <a:ext cx="2301765" cy="369332"/>
          </a:xfrm>
          <a:prstGeom prst="rect">
            <a:avLst/>
          </a:prstGeom>
          <a:noFill/>
        </p:spPr>
        <p:txBody>
          <a:bodyPr wrap="square" rtlCol="0">
            <a:spAutoFit/>
          </a:bodyPr>
          <a:lstStyle/>
          <a:p>
            <a:pPr algn="r"/>
            <a:r>
              <a:rPr lang="en-US" i="1" dirty="0" smtClean="0">
                <a:latin typeface="Helvetica Light"/>
              </a:rPr>
              <a:t>Bylaw 17.9.2.2</a:t>
            </a:r>
            <a:endParaRPr lang="en-US" i="1" dirty="0">
              <a:latin typeface="Helvetica Light"/>
            </a:endParaRPr>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674405">
            <a:off x="7660279" y="4058298"/>
            <a:ext cx="1089920" cy="816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40617886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1061" y="4006383"/>
            <a:ext cx="1970690" cy="172435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74639"/>
            <a:ext cx="8434551" cy="1143000"/>
          </a:xfrm>
          <a:solidFill>
            <a:srgbClr val="FFC000"/>
          </a:solidFill>
        </p:spPr>
        <p:txBody>
          <a:bodyPr/>
          <a:lstStyle/>
          <a:p>
            <a:r>
              <a:rPr lang="en-US" b="1" dirty="0" smtClean="0"/>
              <a:t>Case Study</a:t>
            </a:r>
            <a:endParaRPr lang="en-US" b="1" dirty="0"/>
          </a:p>
        </p:txBody>
      </p:sp>
      <p:sp>
        <p:nvSpPr>
          <p:cNvPr id="3" name="Content Placeholder 2"/>
          <p:cNvSpPr>
            <a:spLocks noGrp="1"/>
          </p:cNvSpPr>
          <p:nvPr>
            <p:ph idx="1"/>
          </p:nvPr>
        </p:nvSpPr>
        <p:spPr/>
        <p:txBody>
          <a:bodyPr>
            <a:normAutofit/>
          </a:bodyPr>
          <a:lstStyle/>
          <a:p>
            <a:pPr algn="just"/>
            <a:r>
              <a:rPr lang="en-US" sz="2800" dirty="0" smtClean="0"/>
              <a:t>Preseason practice begins on Sunday. The team reports to campus and moves in on Friday. May the team participate in an athletically related team building activity on Saturday? </a:t>
            </a:r>
            <a:endParaRPr lang="en-US" sz="2800" dirty="0"/>
          </a:p>
        </p:txBody>
      </p:sp>
    </p:spTree>
    <p:custDataLst>
      <p:tags r:id="rId1"/>
    </p:custDataLst>
    <p:extLst>
      <p:ext uri="{BB962C8B-B14F-4D97-AF65-F5344CB8AC3E}">
        <p14:creationId xmlns:p14="http://schemas.microsoft.com/office/powerpoint/2010/main" val="7937261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magnifying gl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7649" y="3822574"/>
            <a:ext cx="1896351" cy="16593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rgbClr val="FFC000"/>
          </a:solidFill>
        </p:spPr>
        <p:txBody>
          <a:bodyPr/>
          <a:lstStyle/>
          <a:p>
            <a:r>
              <a:rPr lang="en-US" b="1" dirty="0" smtClean="0"/>
              <a:t>Answer</a:t>
            </a:r>
            <a:endParaRPr lang="en-US" b="1" dirty="0"/>
          </a:p>
        </p:txBody>
      </p:sp>
      <p:sp>
        <p:nvSpPr>
          <p:cNvPr id="4" name="TextBox 3"/>
          <p:cNvSpPr txBox="1"/>
          <p:nvPr/>
        </p:nvSpPr>
        <p:spPr>
          <a:xfrm>
            <a:off x="4347888" y="5481881"/>
            <a:ext cx="4461642" cy="369332"/>
          </a:xfrm>
          <a:prstGeom prst="rect">
            <a:avLst/>
          </a:prstGeom>
          <a:noFill/>
        </p:spPr>
        <p:txBody>
          <a:bodyPr wrap="square" rtlCol="0">
            <a:spAutoFit/>
          </a:bodyPr>
          <a:lstStyle/>
          <a:p>
            <a:pPr algn="r"/>
            <a:r>
              <a:rPr lang="en-US" i="1" dirty="0" smtClean="0">
                <a:latin typeface="Helvetica Light"/>
              </a:rPr>
              <a:t>Bylaws 17.02.1.1 and 17.02.1.1.1</a:t>
            </a:r>
            <a:endParaRPr lang="en-US" i="1" dirty="0">
              <a:latin typeface="Helvetica Light"/>
            </a:endParaRPr>
          </a:p>
        </p:txBody>
      </p:sp>
      <p:sp>
        <p:nvSpPr>
          <p:cNvPr id="3" name="Content Placeholder 2"/>
          <p:cNvSpPr>
            <a:spLocks noGrp="1"/>
          </p:cNvSpPr>
          <p:nvPr>
            <p:ph idx="1"/>
          </p:nvPr>
        </p:nvSpPr>
        <p:spPr>
          <a:xfrm>
            <a:off x="457200" y="1600202"/>
            <a:ext cx="8352330" cy="3899704"/>
          </a:xfrm>
        </p:spPr>
        <p:txBody>
          <a:bodyPr>
            <a:normAutofit/>
          </a:bodyPr>
          <a:lstStyle/>
          <a:p>
            <a:r>
              <a:rPr lang="en-US" sz="3200" dirty="0" smtClean="0"/>
              <a:t>No, </a:t>
            </a:r>
            <a:r>
              <a:rPr lang="en-US" sz="3200" dirty="0"/>
              <a:t>i</a:t>
            </a:r>
            <a:r>
              <a:rPr lang="en-US" sz="3200" dirty="0" smtClean="0"/>
              <a:t>f the team building activities are considered athletically related activities</a:t>
            </a:r>
            <a:r>
              <a:rPr lang="en-US" dirty="0" smtClean="0"/>
              <a:t>. </a:t>
            </a:r>
          </a:p>
          <a:p>
            <a:pPr marL="0" indent="0">
              <a:buNone/>
            </a:pPr>
            <a:endParaRPr lang="en-US" dirty="0" smtClean="0"/>
          </a:p>
        </p:txBody>
      </p:sp>
    </p:spTree>
    <p:custDataLst>
      <p:tags r:id="rId1"/>
    </p:custDataLst>
    <p:extLst>
      <p:ext uri="{BB962C8B-B14F-4D97-AF65-F5344CB8AC3E}">
        <p14:creationId xmlns:p14="http://schemas.microsoft.com/office/powerpoint/2010/main" val="18909107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Trivia</a:t>
            </a:r>
            <a:endParaRPr lang="en-US" b="1" dirty="0"/>
          </a:p>
        </p:txBody>
      </p:sp>
      <p:sp>
        <p:nvSpPr>
          <p:cNvPr id="4" name="Content Placeholder 3"/>
          <p:cNvSpPr txBox="1">
            <a:spLocks noGrp="1"/>
          </p:cNvSpPr>
          <p:nvPr>
            <p:ph idx="1"/>
          </p:nvPr>
        </p:nvSpPr>
        <p:spPr>
          <a:xfrm>
            <a:off x="4094217" y="1600201"/>
            <a:ext cx="4781768" cy="2653034"/>
          </a:xfrm>
          <a:prstGeom prst="rect">
            <a:avLst/>
          </a:prstGeom>
          <a:noFill/>
        </p:spPr>
        <p:txBody>
          <a:bodyPr wrap="square" rtlCol="0">
            <a:spAutoFit/>
          </a:bodyPr>
          <a:lstStyle/>
          <a:p>
            <a:pPr algn="ctr"/>
            <a:r>
              <a:rPr lang="en-US" sz="3200" b="1" dirty="0" smtClean="0">
                <a:solidFill>
                  <a:srgbClr val="00375C"/>
                </a:solidFill>
                <a:latin typeface="Segoe UI" pitchFamily="34" charset="0"/>
                <a:ea typeface="Segoe UI" pitchFamily="34" charset="0"/>
                <a:cs typeface="Segoe UI" pitchFamily="34" charset="0"/>
              </a:rPr>
              <a:t>What is the most popular topping placed on a hot dog by adults? </a:t>
            </a:r>
          </a:p>
          <a:p>
            <a:pPr algn="ctr"/>
            <a:endParaRPr lang="en-US" sz="3200" b="1" dirty="0">
              <a:solidFill>
                <a:srgbClr val="00375C"/>
              </a:solidFill>
              <a:latin typeface="Segoe UI" pitchFamily="34" charset="0"/>
              <a:ea typeface="Segoe UI" pitchFamily="34" charset="0"/>
              <a:cs typeface="Segoe UI" pitchFamily="34" charset="0"/>
            </a:endParaRPr>
          </a:p>
        </p:txBody>
      </p:sp>
      <p:sp>
        <p:nvSpPr>
          <p:cNvPr id="5" name="TextBox 4"/>
          <p:cNvSpPr txBox="1"/>
          <p:nvPr/>
        </p:nvSpPr>
        <p:spPr>
          <a:xfrm>
            <a:off x="4453320" y="4246353"/>
            <a:ext cx="4422665" cy="1077218"/>
          </a:xfrm>
          <a:prstGeom prst="rect">
            <a:avLst/>
          </a:prstGeom>
          <a:noFill/>
        </p:spPr>
        <p:txBody>
          <a:bodyPr wrap="square" rtlCol="0">
            <a:spAutoFit/>
          </a:bodyPr>
          <a:lstStyle/>
          <a:p>
            <a:pPr algn="ctr"/>
            <a:r>
              <a:rPr lang="en-US" sz="3200" b="1" i="1" dirty="0" smtClean="0">
                <a:solidFill>
                  <a:srgbClr val="00375C"/>
                </a:solidFill>
                <a:latin typeface="Segoe UI" pitchFamily="34" charset="0"/>
                <a:ea typeface="Segoe UI" pitchFamily="34" charset="0"/>
                <a:cs typeface="Segoe UI" pitchFamily="34" charset="0"/>
              </a:rPr>
              <a:t>Mustard </a:t>
            </a:r>
            <a:endParaRPr lang="en-US" sz="2000" b="1" i="1" dirty="0" smtClean="0">
              <a:solidFill>
                <a:srgbClr val="00375C"/>
              </a:solidFill>
              <a:latin typeface="Segoe UI" pitchFamily="34" charset="0"/>
              <a:ea typeface="Segoe UI" pitchFamily="34" charset="0"/>
              <a:cs typeface="Segoe UI" pitchFamily="34" charset="0"/>
            </a:endParaRPr>
          </a:p>
          <a:p>
            <a:pPr algn="ctr"/>
            <a:endParaRPr lang="en-US" sz="3200" b="1" i="1" dirty="0" smtClean="0">
              <a:solidFill>
                <a:srgbClr val="00375C"/>
              </a:solidFill>
              <a:latin typeface="Segoe UI" pitchFamily="34" charset="0"/>
              <a:ea typeface="Segoe UI" pitchFamily="34" charset="0"/>
              <a:cs typeface="Segoe UI" pitchFamily="34" charset="0"/>
            </a:endParaRPr>
          </a:p>
        </p:txBody>
      </p:sp>
      <p:pic>
        <p:nvPicPr>
          <p:cNvPr id="1026" name="Picture 2" descr="http://i60.tinypic.com/okblf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217" y="1206063"/>
            <a:ext cx="3810000" cy="42862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0396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D60000"/>
          </a:solidFill>
        </p:spPr>
        <p:txBody>
          <a:bodyPr>
            <a:normAutofit/>
          </a:bodyPr>
          <a:lstStyle/>
          <a:p>
            <a:r>
              <a:rPr lang="en-US" b="1" dirty="0" smtClean="0"/>
              <a:t>Individual </a:t>
            </a:r>
            <a:r>
              <a:rPr lang="en-US" b="1" dirty="0"/>
              <a:t>Sports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just"/>
            <a:r>
              <a:rPr lang="en-US" sz="2800" dirty="0"/>
              <a:t>Runner College has indoor track and field student-athletes competing in a “last chance meet”. Must this occur during the </a:t>
            </a:r>
            <a:r>
              <a:rPr lang="en-US" sz="2800" dirty="0" smtClean="0"/>
              <a:t>24-week </a:t>
            </a:r>
            <a:r>
              <a:rPr lang="en-US" sz="2800" dirty="0"/>
              <a:t>season</a:t>
            </a:r>
            <a:r>
              <a:rPr lang="en-US" sz="2800" dirty="0" smtClean="0"/>
              <a:t>?</a:t>
            </a:r>
          </a:p>
          <a:p>
            <a:pPr marL="0" indent="0" algn="just">
              <a:buNone/>
            </a:pPr>
            <a:endParaRPr lang="en-US" sz="2800" dirty="0"/>
          </a:p>
          <a:p>
            <a:pPr lvl="1" algn="just"/>
            <a:r>
              <a:rPr lang="en-US" dirty="0" smtClean="0"/>
              <a:t>Yes</a:t>
            </a:r>
            <a:r>
              <a:rPr lang="en-US" dirty="0"/>
              <a:t>, all competition prior to the NCAA </a:t>
            </a:r>
            <a:r>
              <a:rPr lang="en-US" dirty="0" smtClean="0"/>
              <a:t>championship </a:t>
            </a:r>
            <a:r>
              <a:rPr lang="en-US" dirty="0"/>
              <a:t>must occur within the 24 weeks. </a:t>
            </a:r>
          </a:p>
        </p:txBody>
      </p:sp>
    </p:spTree>
    <p:custDataLst>
      <p:tags r:id="rId1"/>
    </p:custDataLst>
    <p:extLst>
      <p:ext uri="{BB962C8B-B14F-4D97-AF65-F5344CB8AC3E}">
        <p14:creationId xmlns:p14="http://schemas.microsoft.com/office/powerpoint/2010/main" val="2472879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D60000"/>
          </a:solidFill>
        </p:spPr>
        <p:txBody>
          <a:bodyPr>
            <a:normAutofit/>
          </a:bodyPr>
          <a:lstStyle/>
          <a:p>
            <a:r>
              <a:rPr lang="en-US" b="1" dirty="0" smtClean="0"/>
              <a:t>Individual </a:t>
            </a:r>
            <a:r>
              <a:rPr lang="en-US" b="1" dirty="0"/>
              <a:t>Sports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just"/>
            <a:r>
              <a:rPr lang="en-US" sz="2800" dirty="0"/>
              <a:t>Swimmer College has four swimming student-athletes competing in a “last chance meet”. Must this count as a date of competition</a:t>
            </a:r>
            <a:r>
              <a:rPr lang="en-US" sz="2800" dirty="0" smtClean="0"/>
              <a:t>?</a:t>
            </a:r>
          </a:p>
          <a:p>
            <a:pPr marL="0" indent="0" algn="just">
              <a:buNone/>
            </a:pPr>
            <a:endParaRPr lang="en-US" sz="2800" dirty="0"/>
          </a:p>
          <a:p>
            <a:pPr lvl="1" algn="just"/>
            <a:r>
              <a:rPr lang="en-US" dirty="0" smtClean="0"/>
              <a:t>For </a:t>
            </a:r>
            <a:r>
              <a:rPr lang="en-US" dirty="0"/>
              <a:t>the team, NO </a:t>
            </a:r>
            <a:r>
              <a:rPr lang="en-US" dirty="0" smtClean="0"/>
              <a:t>since </a:t>
            </a:r>
            <a:r>
              <a:rPr lang="en-US" dirty="0"/>
              <a:t>there are less than six student-athletes. </a:t>
            </a:r>
            <a:endParaRPr lang="en-US" dirty="0" smtClean="0"/>
          </a:p>
          <a:p>
            <a:pPr lvl="1" algn="just"/>
            <a:r>
              <a:rPr lang="en-US" dirty="0" smtClean="0"/>
              <a:t>For </a:t>
            </a:r>
            <a:r>
              <a:rPr lang="en-US" dirty="0"/>
              <a:t>the </a:t>
            </a:r>
            <a:r>
              <a:rPr lang="en-US" dirty="0" smtClean="0"/>
              <a:t>four individuals, YES.</a:t>
            </a:r>
            <a:endParaRPr lang="en-US" dirty="0"/>
          </a:p>
        </p:txBody>
      </p:sp>
    </p:spTree>
    <p:custDataLst>
      <p:tags r:id="rId1"/>
    </p:custDataLst>
    <p:extLst>
      <p:ext uri="{BB962C8B-B14F-4D97-AF65-F5344CB8AC3E}">
        <p14:creationId xmlns:p14="http://schemas.microsoft.com/office/powerpoint/2010/main" val="145391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D60000"/>
          </a:solidFill>
        </p:spPr>
        <p:txBody>
          <a:bodyPr>
            <a:normAutofit/>
          </a:bodyPr>
          <a:lstStyle/>
          <a:p>
            <a:r>
              <a:rPr lang="en-US" b="1" dirty="0" smtClean="0"/>
              <a:t>Individual </a:t>
            </a:r>
            <a:r>
              <a:rPr lang="en-US" b="1" dirty="0"/>
              <a:t>Sports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77500" lnSpcReduction="20000"/>
          </a:bodyPr>
          <a:lstStyle/>
          <a:p>
            <a:pPr algn="just"/>
            <a:r>
              <a:rPr lang="en-US" dirty="0"/>
              <a:t>Grappler College has two </a:t>
            </a:r>
            <a:r>
              <a:rPr lang="en-US" dirty="0" smtClean="0"/>
              <a:t>wrestling </a:t>
            </a:r>
            <a:r>
              <a:rPr lang="en-US" dirty="0"/>
              <a:t>student-athletes who have been selected for the NCAA </a:t>
            </a:r>
            <a:r>
              <a:rPr lang="en-US" dirty="0" smtClean="0"/>
              <a:t>Championship(125 lb. and </a:t>
            </a:r>
            <a:r>
              <a:rPr lang="en-US" dirty="0"/>
              <a:t>heavy weight</a:t>
            </a:r>
            <a:r>
              <a:rPr lang="en-US" dirty="0" smtClean="0"/>
              <a:t>). </a:t>
            </a:r>
            <a:r>
              <a:rPr lang="en-US" dirty="0"/>
              <a:t>Can other student-athletes </a:t>
            </a:r>
            <a:r>
              <a:rPr lang="en-US" dirty="0" smtClean="0"/>
              <a:t>from </a:t>
            </a:r>
            <a:r>
              <a:rPr lang="en-US" dirty="0"/>
              <a:t>the team continue to practice with these young men to prepare them for the NCAA </a:t>
            </a:r>
            <a:r>
              <a:rPr lang="en-US" dirty="0" smtClean="0"/>
              <a:t>championship </a:t>
            </a:r>
            <a:r>
              <a:rPr lang="en-US" dirty="0"/>
              <a:t>beyond the declared playing season</a:t>
            </a:r>
            <a:r>
              <a:rPr lang="en-US" dirty="0" smtClean="0"/>
              <a:t>?</a:t>
            </a:r>
          </a:p>
          <a:p>
            <a:pPr marL="0" indent="0" algn="just">
              <a:buNone/>
            </a:pPr>
            <a:endParaRPr lang="en-US" dirty="0"/>
          </a:p>
          <a:p>
            <a:pPr lvl="1" algn="just"/>
            <a:r>
              <a:rPr lang="en-US" sz="3600" dirty="0" smtClean="0"/>
              <a:t>Yes</a:t>
            </a:r>
            <a:r>
              <a:rPr lang="en-US" sz="3600" dirty="0"/>
              <a:t>, </a:t>
            </a:r>
            <a:r>
              <a:rPr lang="en-US" sz="3600" dirty="0" smtClean="0"/>
              <a:t>appropriate </a:t>
            </a:r>
            <a:r>
              <a:rPr lang="en-US" sz="3600" dirty="0"/>
              <a:t>squad members considered necessary for effective </a:t>
            </a:r>
            <a:r>
              <a:rPr lang="en-US" sz="3600" dirty="0" smtClean="0"/>
              <a:t>practice.</a:t>
            </a:r>
          </a:p>
          <a:p>
            <a:pPr marL="457200" lvl="1" indent="0" algn="r">
              <a:buNone/>
            </a:pPr>
            <a:r>
              <a:rPr lang="en-US" sz="2300" i="1" dirty="0" smtClean="0"/>
              <a:t>Bylaw </a:t>
            </a:r>
            <a:r>
              <a:rPr lang="en-US" sz="2300" i="1" dirty="0"/>
              <a:t>17.1.3-(e)</a:t>
            </a:r>
          </a:p>
        </p:txBody>
      </p:sp>
    </p:spTree>
    <p:custDataLst>
      <p:tags r:id="rId1"/>
    </p:custDataLst>
    <p:extLst>
      <p:ext uri="{BB962C8B-B14F-4D97-AF65-F5344CB8AC3E}">
        <p14:creationId xmlns:p14="http://schemas.microsoft.com/office/powerpoint/2010/main" val="3882741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Trivia</a:t>
            </a:r>
            <a:endParaRPr lang="en-US" dirty="0"/>
          </a:p>
        </p:txBody>
      </p:sp>
      <p:sp>
        <p:nvSpPr>
          <p:cNvPr id="4" name="Content Placeholder 3"/>
          <p:cNvSpPr txBox="1">
            <a:spLocks noGrp="1"/>
          </p:cNvSpPr>
          <p:nvPr>
            <p:ph idx="1"/>
          </p:nvPr>
        </p:nvSpPr>
        <p:spPr>
          <a:xfrm>
            <a:off x="2995448" y="1600201"/>
            <a:ext cx="5880538" cy="2160591"/>
          </a:xfrm>
          <a:prstGeom prst="rect">
            <a:avLst/>
          </a:prstGeom>
          <a:noFill/>
        </p:spPr>
        <p:txBody>
          <a:bodyPr wrap="square" rtlCol="0">
            <a:spAutoFit/>
          </a:bodyPr>
          <a:lstStyle/>
          <a:p>
            <a:pPr algn="ctr"/>
            <a:r>
              <a:rPr lang="en-US" sz="3200" b="1" dirty="0">
                <a:solidFill>
                  <a:schemeClr val="tx2"/>
                </a:solidFill>
              </a:rPr>
              <a:t>Sailor Jack </a:t>
            </a:r>
            <a:r>
              <a:rPr lang="en-US" sz="3200" b="1" dirty="0" smtClean="0">
                <a:solidFill>
                  <a:schemeClr val="tx2"/>
                </a:solidFill>
              </a:rPr>
              <a:t>and </a:t>
            </a:r>
            <a:r>
              <a:rPr lang="en-US" sz="3200" b="1" dirty="0">
                <a:solidFill>
                  <a:schemeClr val="tx2"/>
                </a:solidFill>
              </a:rPr>
              <a:t>his dog Bingo are trademarks of what ballpark treat?</a:t>
            </a:r>
            <a:endParaRPr lang="en-US" sz="3200" b="1" dirty="0">
              <a:solidFill>
                <a:schemeClr val="tx2"/>
              </a:solidFill>
              <a:latin typeface="Segoe UI" pitchFamily="34" charset="0"/>
              <a:ea typeface="Segoe UI" pitchFamily="34" charset="0"/>
              <a:cs typeface="Segoe UI" pitchFamily="34" charset="0"/>
            </a:endParaRPr>
          </a:p>
          <a:p>
            <a:pPr algn="ctr"/>
            <a:endParaRPr lang="en-US" sz="3200" b="1" dirty="0">
              <a:solidFill>
                <a:srgbClr val="00375C"/>
              </a:solidFill>
              <a:latin typeface="Segoe UI" pitchFamily="34" charset="0"/>
              <a:ea typeface="Segoe UI" pitchFamily="34" charset="0"/>
              <a:cs typeface="Segoe UI" pitchFamily="34" charset="0"/>
            </a:endParaRPr>
          </a:p>
        </p:txBody>
      </p:sp>
      <p:sp>
        <p:nvSpPr>
          <p:cNvPr id="5" name="TextBox 4"/>
          <p:cNvSpPr txBox="1"/>
          <p:nvPr/>
        </p:nvSpPr>
        <p:spPr>
          <a:xfrm>
            <a:off x="3563007" y="3760792"/>
            <a:ext cx="4091588" cy="1077218"/>
          </a:xfrm>
          <a:prstGeom prst="rect">
            <a:avLst/>
          </a:prstGeom>
          <a:noFill/>
        </p:spPr>
        <p:txBody>
          <a:bodyPr wrap="square" rtlCol="0">
            <a:spAutoFit/>
          </a:bodyPr>
          <a:lstStyle/>
          <a:p>
            <a:pPr algn="ctr"/>
            <a:r>
              <a:rPr lang="en-US" sz="3200" b="1" i="1" dirty="0" smtClean="0">
                <a:solidFill>
                  <a:srgbClr val="00375C"/>
                </a:solidFill>
                <a:latin typeface="Segoe UI" pitchFamily="34" charset="0"/>
                <a:ea typeface="Segoe UI" pitchFamily="34" charset="0"/>
                <a:cs typeface="Segoe UI" pitchFamily="34" charset="0"/>
              </a:rPr>
              <a:t>Cracker Jack</a:t>
            </a:r>
            <a:endParaRPr lang="en-US" sz="2000" b="1" i="1" dirty="0" smtClean="0">
              <a:solidFill>
                <a:srgbClr val="00375C"/>
              </a:solidFill>
              <a:latin typeface="Segoe UI" pitchFamily="34" charset="0"/>
              <a:ea typeface="Segoe UI" pitchFamily="34" charset="0"/>
              <a:cs typeface="Segoe UI" pitchFamily="34" charset="0"/>
            </a:endParaRPr>
          </a:p>
          <a:p>
            <a:pPr algn="ctr"/>
            <a:endParaRPr lang="en-US" sz="3200" b="1" i="1" dirty="0" smtClean="0">
              <a:solidFill>
                <a:srgbClr val="00375C"/>
              </a:solidFill>
              <a:latin typeface="Segoe UI" pitchFamily="34" charset="0"/>
              <a:ea typeface="Segoe UI" pitchFamily="34" charset="0"/>
              <a:cs typeface="Segoe UI" pitchFamily="34" charset="0"/>
            </a:endParaRPr>
          </a:p>
        </p:txBody>
      </p:sp>
      <p:pic>
        <p:nvPicPr>
          <p:cNvPr id="3" name="Picture 2" descr="Cracker Jack">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666" y="1261241"/>
            <a:ext cx="3077557" cy="425669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613229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000"/>
            <a:ext cx="8229600" cy="1143000"/>
          </a:xfrm>
        </p:spPr>
        <p:txBody>
          <a:bodyPr>
            <a:normAutofit/>
          </a:bodyPr>
          <a:lstStyle/>
          <a:p>
            <a:r>
              <a:rPr lang="en-US" b="1" dirty="0">
                <a:cs typeface="Times New Roman" panose="02020603050405020304" pitchFamily="18" charset="0"/>
              </a:rPr>
              <a:t>New </a:t>
            </a:r>
            <a:r>
              <a:rPr lang="en-US" b="1" dirty="0" smtClean="0">
                <a:cs typeface="Times New Roman" panose="02020603050405020304" pitchFamily="18" charset="0"/>
              </a:rPr>
              <a:t>Legislation</a:t>
            </a:r>
            <a:endParaRPr lang="en-US" b="1" dirty="0">
              <a:cs typeface="Times New Roman" panose="02020603050405020304" pitchFamily="18" charset="0"/>
            </a:endParaRPr>
          </a:p>
        </p:txBody>
      </p:sp>
      <p:sp>
        <p:nvSpPr>
          <p:cNvPr id="3" name="Content Placeholder 2"/>
          <p:cNvSpPr>
            <a:spLocks noGrp="1"/>
          </p:cNvSpPr>
          <p:nvPr>
            <p:ph idx="1"/>
          </p:nvPr>
        </p:nvSpPr>
        <p:spPr>
          <a:xfrm>
            <a:off x="0" y="2041637"/>
            <a:ext cx="9144000" cy="3838902"/>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2613436256"/>
              </p:ext>
            </p:extLst>
          </p:nvPr>
        </p:nvGraphicFramePr>
        <p:xfrm>
          <a:off x="331075" y="1397000"/>
          <a:ext cx="8450317" cy="4483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36910326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en-US" b="1" dirty="0"/>
              <a:t>Foreign Tours</a:t>
            </a:r>
          </a:p>
        </p:txBody>
      </p:sp>
      <p:sp>
        <p:nvSpPr>
          <p:cNvPr id="3" name="Content Placeholder 2"/>
          <p:cNvSpPr>
            <a:spLocks noGrp="1"/>
          </p:cNvSpPr>
          <p:nvPr>
            <p:ph idx="1"/>
          </p:nvPr>
        </p:nvSpPr>
        <p:spPr>
          <a:xfrm>
            <a:off x="457200" y="1600201"/>
            <a:ext cx="8229600" cy="4532585"/>
          </a:xfrm>
        </p:spPr>
        <p:txBody>
          <a:bodyPr>
            <a:normAutofit lnSpcReduction="10000"/>
          </a:bodyPr>
          <a:lstStyle/>
          <a:p>
            <a:pPr marL="0" indent="0">
              <a:buNone/>
            </a:pPr>
            <a:endParaRPr lang="en-US" sz="1800" i="1" dirty="0" smtClean="0"/>
          </a:p>
          <a:p>
            <a:pPr marL="0" indent="0">
              <a:buNone/>
            </a:pPr>
            <a:endParaRPr lang="en-US" sz="1800" i="1" dirty="0"/>
          </a:p>
          <a:p>
            <a:pPr marL="0" indent="0">
              <a:buNone/>
            </a:pPr>
            <a:endParaRPr lang="en-US" sz="1800" i="1" dirty="0" smtClean="0"/>
          </a:p>
          <a:p>
            <a:pPr marL="0" indent="0">
              <a:buNone/>
            </a:pPr>
            <a:endParaRPr lang="en-US" sz="1800" i="1" dirty="0"/>
          </a:p>
          <a:p>
            <a:pPr marL="0" indent="0">
              <a:buNone/>
            </a:pPr>
            <a:endParaRPr lang="en-US" sz="1800" i="1" dirty="0" smtClean="0"/>
          </a:p>
          <a:p>
            <a:pPr marL="0" indent="0">
              <a:buNone/>
            </a:pPr>
            <a:endParaRPr lang="en-US" sz="1800" i="1" dirty="0"/>
          </a:p>
          <a:p>
            <a:pPr marL="0" indent="0">
              <a:buNone/>
            </a:pPr>
            <a:endParaRPr lang="en-US" sz="1800" i="1" dirty="0" smtClean="0"/>
          </a:p>
          <a:p>
            <a:pPr marL="0" indent="0">
              <a:buNone/>
            </a:pPr>
            <a:endParaRPr lang="en-US" sz="1800" i="1" dirty="0"/>
          </a:p>
          <a:p>
            <a:pPr marL="0" indent="0">
              <a:buNone/>
            </a:pPr>
            <a:endParaRPr lang="en-US" sz="1800" i="1" dirty="0" smtClean="0"/>
          </a:p>
          <a:p>
            <a:pPr marL="0" indent="0">
              <a:buNone/>
            </a:pPr>
            <a:endParaRPr lang="en-US" sz="1800" i="1" dirty="0"/>
          </a:p>
          <a:p>
            <a:pPr marL="0" indent="0">
              <a:buNone/>
            </a:pPr>
            <a:endParaRPr lang="en-US" sz="1800" i="1" dirty="0" smtClean="0"/>
          </a:p>
          <a:p>
            <a:pPr marL="0" indent="0">
              <a:buNone/>
            </a:pPr>
            <a:endParaRPr lang="en-US" sz="1800" i="1" dirty="0"/>
          </a:p>
          <a:p>
            <a:pPr marL="0" indent="0">
              <a:buNone/>
            </a:pPr>
            <a:endParaRPr lang="en-US" sz="1800" i="1" dirty="0" smtClean="0"/>
          </a:p>
          <a:p>
            <a:pPr marL="0" indent="0" algn="r">
              <a:buNone/>
            </a:pPr>
            <a:r>
              <a:rPr lang="en-US" sz="1800" i="1" dirty="0" smtClean="0"/>
              <a:t>Bylaw 17.29</a:t>
            </a:r>
            <a:endParaRPr lang="en-US" sz="1800" i="1" dirty="0"/>
          </a:p>
        </p:txBody>
      </p:sp>
      <p:graphicFrame>
        <p:nvGraphicFramePr>
          <p:cNvPr id="5" name="Content Placeholder 3"/>
          <p:cNvGraphicFramePr>
            <a:graphicFrameLocks/>
          </p:cNvGraphicFramePr>
          <p:nvPr>
            <p:extLst>
              <p:ext uri="{D42A27DB-BD31-4B8C-83A1-F6EECF244321}">
                <p14:modId xmlns:p14="http://schemas.microsoft.com/office/powerpoint/2010/main" val="4292141120"/>
              </p:ext>
            </p:extLst>
          </p:nvPr>
        </p:nvGraphicFramePr>
        <p:xfrm>
          <a:off x="158422" y="1623850"/>
          <a:ext cx="8650515" cy="3641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1580658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a:solidFill>
            <a:schemeClr val="tx2">
              <a:lumMod val="40000"/>
              <a:lumOff val="60000"/>
            </a:schemeClr>
          </a:solidFill>
        </p:spPr>
        <p:txBody>
          <a:bodyPr/>
          <a:lstStyle/>
          <a:p>
            <a:r>
              <a:rPr lang="en-US" b="1" dirty="0"/>
              <a:t>Foreign Tour</a:t>
            </a:r>
            <a:r>
              <a:rPr lang="en-US" dirty="0"/>
              <a:t>s</a:t>
            </a:r>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1358396664"/>
              </p:ext>
            </p:extLst>
          </p:nvPr>
        </p:nvGraphicFramePr>
        <p:xfrm>
          <a:off x="315310" y="1713811"/>
          <a:ext cx="8497614" cy="413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481944" y="5404209"/>
            <a:ext cx="1441420" cy="369332"/>
          </a:xfrm>
          <a:prstGeom prst="rect">
            <a:avLst/>
          </a:prstGeom>
        </p:spPr>
        <p:txBody>
          <a:bodyPr wrap="none">
            <a:spAutoFit/>
          </a:bodyPr>
          <a:lstStyle/>
          <a:p>
            <a:pPr algn="r"/>
            <a:r>
              <a:rPr lang="en-US" i="1" dirty="0">
                <a:latin typeface="Helvetica Light"/>
              </a:rPr>
              <a:t>Bylaw 17.29</a:t>
            </a:r>
          </a:p>
        </p:txBody>
      </p:sp>
    </p:spTree>
    <p:custDataLst>
      <p:tags r:id="rId1"/>
    </p:custDataLst>
    <p:extLst>
      <p:ext uri="{BB962C8B-B14F-4D97-AF65-F5344CB8AC3E}">
        <p14:creationId xmlns:p14="http://schemas.microsoft.com/office/powerpoint/2010/main" val="333168387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en-US" b="1" dirty="0"/>
              <a:t>Foreign Tours</a:t>
            </a:r>
          </a:p>
        </p:txBody>
      </p:sp>
      <p:sp>
        <p:nvSpPr>
          <p:cNvPr id="3" name="Content Placeholder 2"/>
          <p:cNvSpPr>
            <a:spLocks noGrp="1"/>
          </p:cNvSpPr>
          <p:nvPr>
            <p:ph idx="1"/>
          </p:nvPr>
        </p:nvSpPr>
        <p:spPr>
          <a:xfrm>
            <a:off x="457200" y="1600201"/>
            <a:ext cx="8229600" cy="4422227"/>
          </a:xfrm>
        </p:spPr>
        <p:txBody>
          <a:bodyPr>
            <a:normAutofit fontScale="92500" lnSpcReduction="20000"/>
          </a:bodyPr>
          <a:lstStyle/>
          <a:p>
            <a:r>
              <a:rPr lang="en-US" dirty="0"/>
              <a:t>Eligibility of Student-Athletes</a:t>
            </a:r>
          </a:p>
          <a:p>
            <a:pPr lvl="1"/>
            <a:r>
              <a:rPr lang="en-US" dirty="0"/>
              <a:t>Summer Tours</a:t>
            </a:r>
          </a:p>
          <a:p>
            <a:pPr lvl="2" algn="just"/>
            <a:r>
              <a:rPr lang="en-US" sz="2800" dirty="0"/>
              <a:t>S</a:t>
            </a:r>
            <a:r>
              <a:rPr lang="en-US" sz="2800" dirty="0" smtClean="0"/>
              <a:t>tudent-athletes </a:t>
            </a:r>
            <a:r>
              <a:rPr lang="en-US" sz="2800" dirty="0"/>
              <a:t>shall have been eligible for intercollegiate competition during the previous academic year; or </a:t>
            </a:r>
          </a:p>
          <a:p>
            <a:pPr lvl="2" algn="just"/>
            <a:r>
              <a:rPr lang="en-US" sz="2800" dirty="0" smtClean="0"/>
              <a:t>Shall </a:t>
            </a:r>
            <a:r>
              <a:rPr lang="en-US" sz="2800" dirty="0"/>
              <a:t>have been enrolled at the institution as a full-time student during the previous academic year and have established by the beginning of the tour that he or she is eligible for competition </a:t>
            </a:r>
            <a:r>
              <a:rPr lang="en-US" sz="2800" dirty="0" smtClean="0"/>
              <a:t>in the upcoming academic year.</a:t>
            </a:r>
          </a:p>
          <a:p>
            <a:pPr marL="914400" lvl="2" indent="0" algn="r">
              <a:buNone/>
            </a:pPr>
            <a:r>
              <a:rPr lang="en-US" sz="1900" i="1" dirty="0">
                <a:solidFill>
                  <a:schemeClr val="tx1"/>
                </a:solidFill>
              </a:rPr>
              <a:t>Bylaw 17.29</a:t>
            </a:r>
          </a:p>
          <a:p>
            <a:pPr lvl="2" algn="just"/>
            <a:endParaRPr lang="en-US" sz="2800" dirty="0"/>
          </a:p>
        </p:txBody>
      </p:sp>
      <p:pic>
        <p:nvPicPr>
          <p:cNvPr id="4" name="Picture 3" descr="C:\Users\mharty\AppData\Local\Microsoft\Windows\Temporary Internet Files\Content.IE5\60NNZU17\Flag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450" y="4544876"/>
            <a:ext cx="1181869" cy="118586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02687822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en-US" b="1" dirty="0"/>
              <a:t>Foreign Tours</a:t>
            </a:r>
          </a:p>
        </p:txBody>
      </p:sp>
      <p:sp>
        <p:nvSpPr>
          <p:cNvPr id="3" name="Content Placeholder 2"/>
          <p:cNvSpPr>
            <a:spLocks noGrp="1"/>
          </p:cNvSpPr>
          <p:nvPr>
            <p:ph idx="1"/>
          </p:nvPr>
        </p:nvSpPr>
        <p:spPr>
          <a:xfrm>
            <a:off x="457200" y="1600200"/>
            <a:ext cx="8229600" cy="4437993"/>
          </a:xfrm>
        </p:spPr>
        <p:txBody>
          <a:bodyPr>
            <a:normAutofit lnSpcReduction="10000"/>
          </a:bodyPr>
          <a:lstStyle/>
          <a:p>
            <a:r>
              <a:rPr lang="en-US" dirty="0"/>
              <a:t>Eligibility of Student-Athletes</a:t>
            </a:r>
          </a:p>
          <a:p>
            <a:pPr lvl="1"/>
            <a:r>
              <a:rPr lang="en-US" dirty="0"/>
              <a:t>Academic Year Tours</a:t>
            </a:r>
          </a:p>
          <a:p>
            <a:pPr lvl="2" algn="just"/>
            <a:r>
              <a:rPr lang="en-US" dirty="0"/>
              <a:t>Student-athletes </a:t>
            </a:r>
            <a:r>
              <a:rPr lang="en-US" dirty="0" smtClean="0"/>
              <a:t>shall </a:t>
            </a:r>
            <a:r>
              <a:rPr lang="en-US" dirty="0"/>
              <a:t>be regularly enrolled in the institution and eligible for </a:t>
            </a:r>
            <a:r>
              <a:rPr lang="en-US" dirty="0" smtClean="0"/>
              <a:t>competition</a:t>
            </a:r>
            <a:r>
              <a:rPr lang="en-US" dirty="0"/>
              <a:t>.</a:t>
            </a:r>
          </a:p>
          <a:p>
            <a:r>
              <a:rPr lang="en-US" dirty="0"/>
              <a:t>Incoming-Student Participation </a:t>
            </a:r>
          </a:p>
          <a:p>
            <a:pPr lvl="2" algn="just"/>
            <a:r>
              <a:rPr lang="en-US" dirty="0"/>
              <a:t>May participate on a foreign tour that begins after the permissible starting practice date in the sport involved or after the first day of classes of his or her first regular term at the institution</a:t>
            </a:r>
            <a:r>
              <a:rPr lang="en-US" dirty="0" smtClean="0"/>
              <a:t>.</a:t>
            </a:r>
            <a:endParaRPr lang="en-US" sz="1900" i="1" dirty="0" smtClean="0">
              <a:solidFill>
                <a:schemeClr val="tx1"/>
              </a:solidFill>
            </a:endParaRPr>
          </a:p>
          <a:p>
            <a:pPr marL="914400" lvl="2" indent="0" algn="r">
              <a:buNone/>
            </a:pPr>
            <a:r>
              <a:rPr lang="en-US" sz="1800" i="1" dirty="0" smtClean="0">
                <a:solidFill>
                  <a:schemeClr val="tx1"/>
                </a:solidFill>
              </a:rPr>
              <a:t>Bylaw </a:t>
            </a:r>
            <a:r>
              <a:rPr lang="en-US" sz="1800" i="1" dirty="0">
                <a:solidFill>
                  <a:schemeClr val="tx1"/>
                </a:solidFill>
              </a:rPr>
              <a:t>17.29</a:t>
            </a:r>
          </a:p>
          <a:p>
            <a:pPr lvl="2"/>
            <a:endParaRPr lang="en-US" dirty="0"/>
          </a:p>
        </p:txBody>
      </p:sp>
      <p:pic>
        <p:nvPicPr>
          <p:cNvPr id="5" name="Picture 3" descr="C:\Users\mharty\AppData\Local\Microsoft\Windows\Temporary Internet Files\Content.IE5\60NNZU17\Flag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9674" y="1417639"/>
            <a:ext cx="1181869" cy="118586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4855963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en-US" b="1" dirty="0"/>
              <a:t>Foreign Tours</a:t>
            </a:r>
          </a:p>
        </p:txBody>
      </p:sp>
      <p:sp>
        <p:nvSpPr>
          <p:cNvPr id="3" name="Content Placeholder 2"/>
          <p:cNvSpPr>
            <a:spLocks noGrp="1"/>
          </p:cNvSpPr>
          <p:nvPr>
            <p:ph idx="1"/>
          </p:nvPr>
        </p:nvSpPr>
        <p:spPr/>
        <p:txBody>
          <a:bodyPr>
            <a:normAutofit/>
          </a:bodyPr>
          <a:lstStyle/>
          <a:p>
            <a:r>
              <a:rPr lang="en-US" dirty="0" smtClean="0"/>
              <a:t>PostGraduate </a:t>
            </a:r>
            <a:r>
              <a:rPr lang="en-US" dirty="0"/>
              <a:t>Participation</a:t>
            </a:r>
          </a:p>
          <a:p>
            <a:pPr lvl="1" algn="just"/>
            <a:r>
              <a:rPr lang="en-US" dirty="0"/>
              <a:t>Provided the individual was eligible for competition during the previous academic year, a </a:t>
            </a:r>
            <a:r>
              <a:rPr lang="en-US" dirty="0" smtClean="0"/>
              <a:t>postgraduate </a:t>
            </a:r>
            <a:r>
              <a:rPr lang="en-US" dirty="0"/>
              <a:t>student can participate the </a:t>
            </a:r>
            <a:r>
              <a:rPr lang="en-US" u="sng" dirty="0"/>
              <a:t>summer</a:t>
            </a:r>
            <a:r>
              <a:rPr lang="en-US" dirty="0"/>
              <a:t> after graduation. </a:t>
            </a:r>
          </a:p>
          <a:p>
            <a:pPr lvl="2"/>
            <a:endParaRPr lang="en-US" dirty="0"/>
          </a:p>
        </p:txBody>
      </p:sp>
      <p:pic>
        <p:nvPicPr>
          <p:cNvPr id="5" name="Picture 3" descr="C:\Users\mharty\AppData\Local\Microsoft\Windows\Temporary Internet Files\Content.IE5\60NNZU17\Flag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903" y="4219196"/>
            <a:ext cx="1181869" cy="118586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322050" y="5212697"/>
            <a:ext cx="2364750" cy="369332"/>
          </a:xfrm>
          <a:prstGeom prst="rect">
            <a:avLst/>
          </a:prstGeom>
        </p:spPr>
        <p:txBody>
          <a:bodyPr wrap="none">
            <a:spAutoFit/>
          </a:bodyPr>
          <a:lstStyle/>
          <a:p>
            <a:pPr lvl="2" algn="r"/>
            <a:r>
              <a:rPr lang="en-US" i="1" dirty="0">
                <a:latin typeface="Helvetica Light"/>
              </a:rPr>
              <a:t>Bylaw 17.29</a:t>
            </a:r>
          </a:p>
        </p:txBody>
      </p:sp>
    </p:spTree>
    <p:custDataLst>
      <p:tags r:id="rId1"/>
    </p:custDataLst>
    <p:extLst>
      <p:ext uri="{BB962C8B-B14F-4D97-AF65-F5344CB8AC3E}">
        <p14:creationId xmlns:p14="http://schemas.microsoft.com/office/powerpoint/2010/main" val="96690860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339959" cy="1143000"/>
          </a:xfrm>
          <a:solidFill>
            <a:schemeClr val="tx2">
              <a:lumMod val="40000"/>
              <a:lumOff val="60000"/>
            </a:schemeClr>
          </a:solidFill>
        </p:spPr>
        <p:txBody>
          <a:bodyPr/>
          <a:lstStyle/>
          <a:p>
            <a:r>
              <a:rPr lang="en-US" b="1" dirty="0"/>
              <a:t>Foreign Tours</a:t>
            </a:r>
          </a:p>
        </p:txBody>
      </p:sp>
      <p:sp>
        <p:nvSpPr>
          <p:cNvPr id="3" name="Content Placeholder 2"/>
          <p:cNvSpPr>
            <a:spLocks noGrp="1"/>
          </p:cNvSpPr>
          <p:nvPr>
            <p:ph idx="1"/>
          </p:nvPr>
        </p:nvSpPr>
        <p:spPr>
          <a:xfrm>
            <a:off x="457200" y="1600201"/>
            <a:ext cx="8229600" cy="4390696"/>
          </a:xfrm>
        </p:spPr>
        <p:txBody>
          <a:bodyPr>
            <a:normAutofit lnSpcReduction="10000"/>
          </a:bodyPr>
          <a:lstStyle/>
          <a:p>
            <a:r>
              <a:rPr lang="en-US" sz="3000" dirty="0"/>
              <a:t>Tour with Student-Athletes from </a:t>
            </a:r>
            <a:r>
              <a:rPr lang="en-US" sz="3000" dirty="0" smtClean="0"/>
              <a:t>               Multiple </a:t>
            </a:r>
            <a:r>
              <a:rPr lang="en-US" sz="3000" dirty="0"/>
              <a:t>Institutions</a:t>
            </a:r>
          </a:p>
          <a:p>
            <a:pPr lvl="1"/>
            <a:r>
              <a:rPr lang="en-US" dirty="0" smtClean="0"/>
              <a:t>Bylaw </a:t>
            </a:r>
            <a:r>
              <a:rPr lang="en-US" dirty="0"/>
              <a:t>17.29.2 </a:t>
            </a:r>
            <a:r>
              <a:rPr lang="en-US" dirty="0" smtClean="0"/>
              <a:t>lists </a:t>
            </a:r>
            <a:r>
              <a:rPr lang="en-US" dirty="0"/>
              <a:t>number of permissible </a:t>
            </a:r>
            <a:r>
              <a:rPr lang="en-US" dirty="0" smtClean="0"/>
              <a:t>student-athletes from each </a:t>
            </a:r>
            <a:r>
              <a:rPr lang="en-US" dirty="0"/>
              <a:t>institution. </a:t>
            </a:r>
          </a:p>
          <a:p>
            <a:pPr lvl="1"/>
            <a:r>
              <a:rPr lang="en-US" dirty="0"/>
              <a:t>If number is exceeded, institution is charged with once-in-three year foreign tour.</a:t>
            </a:r>
          </a:p>
          <a:p>
            <a:pPr lvl="1"/>
            <a:r>
              <a:rPr lang="en-US" dirty="0"/>
              <a:t>Institution's coach can coach an outside team tour that includes his/her </a:t>
            </a:r>
            <a:r>
              <a:rPr lang="en-US" dirty="0" smtClean="0"/>
              <a:t>student-athletes.</a:t>
            </a:r>
            <a:r>
              <a:rPr lang="en-US" i="1" dirty="0"/>
              <a:t> </a:t>
            </a:r>
            <a:endParaRPr lang="en-US" i="1" dirty="0" smtClean="0"/>
          </a:p>
          <a:p>
            <a:pPr marL="457200" lvl="1" indent="0" algn="r">
              <a:buNone/>
            </a:pPr>
            <a:r>
              <a:rPr lang="en-US" sz="1800" i="1" dirty="0" smtClean="0">
                <a:solidFill>
                  <a:schemeClr val="tx1"/>
                </a:solidFill>
              </a:rPr>
              <a:t>Bylaw </a:t>
            </a:r>
            <a:r>
              <a:rPr lang="en-US" sz="1800" i="1" dirty="0">
                <a:solidFill>
                  <a:schemeClr val="tx1"/>
                </a:solidFill>
              </a:rPr>
              <a:t>17.29</a:t>
            </a:r>
          </a:p>
          <a:p>
            <a:pPr lvl="1"/>
            <a:endParaRPr lang="en-US" dirty="0"/>
          </a:p>
          <a:p>
            <a:pPr lvl="2"/>
            <a:endParaRPr lang="en-US" dirty="0"/>
          </a:p>
        </p:txBody>
      </p:sp>
      <p:pic>
        <p:nvPicPr>
          <p:cNvPr id="7171" name="Picture 3" descr="C:\Users\mharty\AppData\Local\Microsoft\Windows\Temporary Internet Files\Content.IE5\60NNZU17\Flag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3693" y="1417639"/>
            <a:ext cx="1181869" cy="118586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663823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Trivia</a:t>
            </a:r>
            <a:endParaRPr lang="en-US" dirty="0"/>
          </a:p>
        </p:txBody>
      </p:sp>
      <p:sp>
        <p:nvSpPr>
          <p:cNvPr id="4" name="Content Placeholder 3"/>
          <p:cNvSpPr txBox="1">
            <a:spLocks noGrp="1"/>
          </p:cNvSpPr>
          <p:nvPr>
            <p:ph idx="1"/>
          </p:nvPr>
        </p:nvSpPr>
        <p:spPr>
          <a:xfrm>
            <a:off x="3310759" y="1600201"/>
            <a:ext cx="5376040" cy="1569660"/>
          </a:xfrm>
          <a:prstGeom prst="rect">
            <a:avLst/>
          </a:prstGeom>
          <a:noFill/>
        </p:spPr>
        <p:txBody>
          <a:bodyPr wrap="square" rtlCol="0">
            <a:spAutoFit/>
          </a:bodyPr>
          <a:lstStyle/>
          <a:p>
            <a:pPr algn="ctr"/>
            <a:r>
              <a:rPr lang="en-US" sz="3200" b="1" dirty="0" smtClean="0">
                <a:solidFill>
                  <a:srgbClr val="00375C"/>
                </a:solidFill>
                <a:ea typeface="Segoe UI" pitchFamily="34" charset="0"/>
                <a:cs typeface="Segoe UI" pitchFamily="34" charset="0"/>
              </a:rPr>
              <a:t>In what city was the industrial size popcorn popper invented?</a:t>
            </a:r>
          </a:p>
        </p:txBody>
      </p:sp>
      <p:sp>
        <p:nvSpPr>
          <p:cNvPr id="5" name="TextBox 4"/>
          <p:cNvSpPr txBox="1"/>
          <p:nvPr/>
        </p:nvSpPr>
        <p:spPr>
          <a:xfrm>
            <a:off x="2552699" y="4088522"/>
            <a:ext cx="6705600" cy="584775"/>
          </a:xfrm>
          <a:prstGeom prst="rect">
            <a:avLst/>
          </a:prstGeom>
          <a:noFill/>
        </p:spPr>
        <p:txBody>
          <a:bodyPr wrap="square" rtlCol="0">
            <a:spAutoFit/>
          </a:bodyPr>
          <a:lstStyle/>
          <a:p>
            <a:pPr algn="ctr"/>
            <a:r>
              <a:rPr lang="en-US" sz="3200" b="1" i="1" dirty="0" smtClean="0">
                <a:solidFill>
                  <a:srgbClr val="00375C"/>
                </a:solidFill>
                <a:latin typeface="Helvetica Light"/>
                <a:ea typeface="Segoe UI" pitchFamily="34" charset="0"/>
                <a:cs typeface="Segoe UI" pitchFamily="34" charset="0"/>
              </a:rPr>
              <a:t>Chicago</a:t>
            </a:r>
          </a:p>
        </p:txBody>
      </p:sp>
      <p:pic>
        <p:nvPicPr>
          <p:cNvPr id="3" name="Picture 4" descr="http://upload.wikimedia.org/wikipedia/commons/thumb/7/7a/Cinema_Museum%2C_London_object_134.JPG/220px-Cinema_Museum%2C_London_object_134.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992" y="1600201"/>
            <a:ext cx="2904333" cy="386804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505683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14855" y="2245328"/>
            <a:ext cx="8229600" cy="1143000"/>
          </a:xfrm>
          <a:solidFill>
            <a:schemeClr val="tx2">
              <a:lumMod val="40000"/>
              <a:lumOff val="60000"/>
            </a:schemeClr>
          </a:solidFill>
        </p:spPr>
        <p:txBody>
          <a:bodyPr/>
          <a:lstStyle/>
          <a:p>
            <a:r>
              <a:rPr lang="en-US" b="1" dirty="0" smtClean="0"/>
              <a:t>Questions?</a:t>
            </a:r>
            <a:endParaRPr lang="en-US" b="1" dirty="0"/>
          </a:p>
        </p:txBody>
      </p:sp>
    </p:spTree>
    <p:custDataLst>
      <p:tags r:id="rId1"/>
    </p:custDataLst>
    <p:extLst>
      <p:ext uri="{BB962C8B-B14F-4D97-AF65-F5344CB8AC3E}">
        <p14:creationId xmlns:p14="http://schemas.microsoft.com/office/powerpoint/2010/main" val="63005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New </a:t>
            </a:r>
            <a:r>
              <a:rPr lang="en-US" b="1" dirty="0" smtClean="0">
                <a:cs typeface="Times New Roman" panose="02020603050405020304" pitchFamily="18" charset="0"/>
              </a:rPr>
              <a:t>Legislation</a:t>
            </a:r>
            <a:endParaRPr lang="en-US" b="1" dirty="0">
              <a:cs typeface="Times New Roman" panose="02020603050405020304" pitchFamily="18" charset="0"/>
            </a:endParaRP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2886918253"/>
              </p:ext>
            </p:extLst>
          </p:nvPr>
        </p:nvGraphicFramePr>
        <p:xfrm>
          <a:off x="457200" y="1397000"/>
          <a:ext cx="8229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2478816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New </a:t>
            </a:r>
            <a:r>
              <a:rPr lang="en-US" b="1" dirty="0" smtClean="0">
                <a:cs typeface="Times New Roman" panose="02020603050405020304" pitchFamily="18" charset="0"/>
              </a:rPr>
              <a:t>Legislation</a:t>
            </a:r>
            <a:endParaRPr lang="en-US" b="1" dirty="0">
              <a:cs typeface="Times New Roman" panose="02020603050405020304" pitchFamily="18" charset="0"/>
            </a:endParaRP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3571142320"/>
              </p:ext>
            </p:extLst>
          </p:nvPr>
        </p:nvGraphicFramePr>
        <p:xfrm>
          <a:off x="457200" y="1397000"/>
          <a:ext cx="841878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152617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New </a:t>
            </a:r>
            <a:r>
              <a:rPr lang="en-US" b="1" dirty="0" smtClean="0">
                <a:cs typeface="Times New Roman" panose="02020603050405020304" pitchFamily="18" charset="0"/>
              </a:rPr>
              <a:t>Legislation</a:t>
            </a:r>
            <a:endParaRPr lang="en-US" b="1" dirty="0">
              <a:cs typeface="Times New Roman" panose="02020603050405020304" pitchFamily="18" charset="0"/>
            </a:endParaRP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4278194259"/>
              </p:ext>
            </p:extLst>
          </p:nvPr>
        </p:nvGraphicFramePr>
        <p:xfrm>
          <a:off x="457200" y="1397000"/>
          <a:ext cx="8229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471373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cs typeface="Times New Roman" panose="02020603050405020304" pitchFamily="18" charset="0"/>
              </a:rPr>
              <a:t>New </a:t>
            </a:r>
            <a:r>
              <a:rPr lang="en-US" b="1" dirty="0" smtClean="0">
                <a:cs typeface="Times New Roman" panose="02020603050405020304" pitchFamily="18" charset="0"/>
              </a:rPr>
              <a:t>Legislation</a:t>
            </a:r>
            <a:endParaRPr lang="en-US" b="1" dirty="0">
              <a:cs typeface="Times New Roman" panose="02020603050405020304" pitchFamily="18" charset="0"/>
            </a:endParaRPr>
          </a:p>
        </p:txBody>
      </p:sp>
      <p:sp>
        <p:nvSpPr>
          <p:cNvPr id="3" name="Content Placeholder 2"/>
          <p:cNvSpPr>
            <a:spLocks noGrp="1"/>
          </p:cNvSpPr>
          <p:nvPr>
            <p:ph idx="1"/>
          </p:nvPr>
        </p:nvSpPr>
        <p:spPr>
          <a:xfrm>
            <a:off x="457200" y="1600201"/>
            <a:ext cx="8229600" cy="4280337"/>
          </a:xfrm>
        </p:spPr>
        <p:txBody>
          <a:bodyPr>
            <a:normAutofit/>
          </a:bodyPr>
          <a:lstStyle/>
          <a:p>
            <a:endParaRPr lang="en-US" sz="2000" b="1" dirty="0" smtClean="0">
              <a:latin typeface="Times New Roman" panose="02020603050405020304" pitchFamily="18" charset="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3891702642"/>
              </p:ext>
            </p:extLst>
          </p:nvPr>
        </p:nvGraphicFramePr>
        <p:xfrm>
          <a:off x="457200" y="1396999"/>
          <a:ext cx="8229600" cy="43574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410344446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Core.5Year" ma:contentTypeID="0x010100F9F789DCBE2F8546844AAD72D1F17829010200FB61311DF971744FAE7A46A10C475AE7" ma:contentTypeVersion="5" ma:contentTypeDescription="" ma:contentTypeScope="" ma:versionID="fe1e70f0e008a5ffeb889d736ae9772f">
  <xsd:schema xmlns:xsd="http://www.w3.org/2001/XMLSchema" xmlns:xs="http://www.w3.org/2001/XMLSchema" xmlns:p="http://schemas.microsoft.com/office/2006/metadata/properties" xmlns:ns2="2a3058fb-e7d8-4bcd-83c9-2e38e3df2500" xmlns:ns3="8203a8d2-2ccf-4437-8480-e4e7da4321d9" targetNamespace="http://schemas.microsoft.com/office/2006/metadata/properties" ma:root="true" ma:fieldsID="717c0469d34852c81fede5250a38abdf" ns2:_="" ns3:_="">
    <xsd:import namespace="2a3058fb-e7d8-4bcd-83c9-2e38e3df2500"/>
    <xsd:import namespace="8203a8d2-2ccf-4437-8480-e4e7da4321d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3058fb-e7d8-4bcd-83c9-2e38e3df2500" elementFormDefault="qualified">
    <xsd:import namespace="http://schemas.microsoft.com/office/2006/documentManagement/types"/>
    <xsd:import namespace="http://schemas.microsoft.com/office/infopath/2007/PartnerControls"/>
    <xsd:element name="Document_x0020_Type" ma:index="3" nillable="true" ma:displayName="Document Type" ma:list="{6337aed9-7485-44c6-a2cb-2d4bdfdcf954}" ma:internalName="Document_x0020_Type0" ma:readOnly="false" ma:showField="Title" ma:web="8203a8d2-2ccf-4437-8480-e4e7da4321d9">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203a8d2-2ccf-4437-8480-e4e7da4321d9" elementFormDefault="qualified">
    <xsd:import namespace="http://schemas.microsoft.com/office/2006/documentManagement/types"/>
    <xsd:import namespace="http://schemas.microsoft.com/office/infopath/2007/PartnerControls"/>
    <xsd:element name="Championship" ma:index="4" nillable="true" ma:displayName="Championship" ma:list="{9f0c0c2f-65a3-4803-a250-88a2c6aa503b}" ma:internalName="Championship" ma:readOnly="false" ma:showField="Title" ma:web="8203a8d2-2ccf-4437-8480-e4e7da4321d9">
      <xsd:simpleType>
        <xsd:restriction base="dms:Lookup"/>
      </xsd:simpleType>
    </xsd:element>
    <xsd:element name="Division" ma:index="5" nillable="true" ma:displayName="Division" ma:list="{019add6d-0a23-4369-833b-7f9c3f6d7be9}" ma:internalName="Division" ma:readOnly="false" ma:showField="Title" ma:web="8203a8d2-2ccf-4437-8480-e4e7da4321d9">
      <xsd:simpleType>
        <xsd:restriction base="dms:Lookup"/>
      </xsd:simpleType>
    </xsd:element>
    <xsd:element name="Committee" ma:index="6" nillable="true" ma:displayName="Committee" ma:list="{92b80169-226d-41af-a280-46338252cbf7}" ma:internalName="Committee" ma:readOnly="false" ma:showField="Title" ma:web="8203a8d2-2ccf-4437-8480-e4e7da4321d9">
      <xsd:simpleType>
        <xsd:restriction base="dms:Lookup"/>
      </xsd:simpleType>
    </xsd:element>
    <xsd:element name="Academic_x005f_x002F_Fiscal_x005f_x0020_Year" ma:index="7" ma:displayName="Academic/Fiscal Year" ma:default="n/a" ma:format="Dropdown" ma:internalName="Academic_x002F_Fiscal_x0020_Year">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Committee xmlns="8203a8d2-2ccf-4437-8480-e4e7da4321d9" xsi:nil="true"/>
    <Academic_x005f_x002F_Fiscal_x005f_x0020_Year xmlns="8203a8d2-2ccf-4437-8480-e4e7da4321d9">n/a</Academic_x005f_x002F_Fiscal_x005f_x0020_Year>
    <Document_x0020_Type xmlns="2a3058fb-e7d8-4bcd-83c9-2e38e3df2500" xsi:nil="true"/>
    <Division xmlns="8203a8d2-2ccf-4437-8480-e4e7da4321d9" xsi:nil="true"/>
    <Championship xmlns="8203a8d2-2ccf-4437-8480-e4e7da4321d9" xsi:nil="true"/>
  </documentManagement>
</p:properties>
</file>

<file path=customXml/itemProps1.xml><?xml version="1.0" encoding="utf-8"?>
<ds:datastoreItem xmlns:ds="http://schemas.openxmlformats.org/officeDocument/2006/customXml" ds:itemID="{56B40A3F-CA05-40DD-A4E6-902FEDB9376D}"/>
</file>

<file path=customXml/itemProps2.xml><?xml version="1.0" encoding="utf-8"?>
<ds:datastoreItem xmlns:ds="http://schemas.openxmlformats.org/officeDocument/2006/customXml" ds:itemID="{22DFC504-D60F-4165-AE1D-79F2CCCAC00B}"/>
</file>

<file path=customXml/itemProps3.xml><?xml version="1.0" encoding="utf-8"?>
<ds:datastoreItem xmlns:ds="http://schemas.openxmlformats.org/officeDocument/2006/customXml" ds:itemID="{97BC9959-C388-4557-9CA4-7EA4FEA1BD17}"/>
</file>

<file path=docProps/app.xml><?xml version="1.0" encoding="utf-8"?>
<Properties xmlns="http://schemas.openxmlformats.org/officeDocument/2006/extended-properties" xmlns:vt="http://schemas.openxmlformats.org/officeDocument/2006/docPropsVTypes">
  <TotalTime>5048</TotalTime>
  <Words>2233</Words>
  <Application>Microsoft Office PowerPoint</Application>
  <PresentationFormat>On-screen Show (4:3)</PresentationFormat>
  <Paragraphs>336</Paragraphs>
  <Slides>57</Slides>
  <Notes>26</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NCAA Division III  Bylaw 17 Playing Seasons </vt:lpstr>
      <vt:lpstr>aka Mo Harty and Joni Williamson</vt:lpstr>
      <vt:lpstr>Overview</vt:lpstr>
      <vt:lpstr>Session Objectives</vt:lpstr>
      <vt:lpstr>New Legislation</vt:lpstr>
      <vt:lpstr>New Legislation</vt:lpstr>
      <vt:lpstr>New Legislation</vt:lpstr>
      <vt:lpstr>New Legislation</vt:lpstr>
      <vt:lpstr>New Legislation</vt:lpstr>
      <vt:lpstr>New Legislation</vt:lpstr>
      <vt:lpstr>New Legislation</vt:lpstr>
      <vt:lpstr>Official Interpretation</vt:lpstr>
      <vt:lpstr>Official Interpretation</vt:lpstr>
      <vt:lpstr>Official Interpretation</vt:lpstr>
      <vt:lpstr>Official Interpretation</vt:lpstr>
      <vt:lpstr>Staff Interpretation</vt:lpstr>
      <vt:lpstr>Staff Interpretation</vt:lpstr>
      <vt:lpstr>Trivia</vt:lpstr>
      <vt:lpstr>Athletically Related Activities</vt:lpstr>
      <vt:lpstr>Athletically Related Exceptions</vt:lpstr>
      <vt:lpstr>PowerPoint Presentation</vt:lpstr>
      <vt:lpstr>Athletically Related Activities </vt:lpstr>
      <vt:lpstr>Case Study</vt:lpstr>
      <vt:lpstr>Teambuilding Activities </vt:lpstr>
      <vt:lpstr>Case Study</vt:lpstr>
      <vt:lpstr>Outside of Playing Season</vt:lpstr>
      <vt:lpstr>Voluntary Athletics Related Activities</vt:lpstr>
      <vt:lpstr>Case Study</vt:lpstr>
      <vt:lpstr>Answer</vt:lpstr>
      <vt:lpstr>Strength and Conditioning</vt:lpstr>
      <vt:lpstr>Strength and Conditioning</vt:lpstr>
      <vt:lpstr>PowerPoint Presentation</vt:lpstr>
      <vt:lpstr>Case Study</vt:lpstr>
      <vt:lpstr>Answer</vt:lpstr>
      <vt:lpstr>Trivia</vt:lpstr>
      <vt:lpstr>Determining First Date of Practice</vt:lpstr>
      <vt:lpstr>Practice Start Date Calculator</vt:lpstr>
      <vt:lpstr>Playing/Practice Season Tool</vt:lpstr>
      <vt:lpstr>Preseason Activities</vt:lpstr>
      <vt:lpstr>Preseason Activities</vt:lpstr>
      <vt:lpstr>Preseason Activities</vt:lpstr>
      <vt:lpstr>Three-Hour Football                    Recovery Period</vt:lpstr>
      <vt:lpstr>Case Study</vt:lpstr>
      <vt:lpstr>Answer</vt:lpstr>
      <vt:lpstr>Trivia</vt:lpstr>
      <vt:lpstr>Individual Sports</vt:lpstr>
      <vt:lpstr>Individual Sports</vt:lpstr>
      <vt:lpstr>Individual Sports</vt:lpstr>
      <vt:lpstr>Trivia</vt:lpstr>
      <vt:lpstr>Foreign Tours</vt:lpstr>
      <vt:lpstr>Foreign Tours</vt:lpstr>
      <vt:lpstr>Foreign Tours</vt:lpstr>
      <vt:lpstr>Foreign Tours</vt:lpstr>
      <vt:lpstr>Foreign Tours</vt:lpstr>
      <vt:lpstr>Foreign Tours</vt:lpstr>
      <vt:lpstr>Trivia</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DeLeonardis</dc:creator>
  <cp:lastModifiedBy>Williamson, Joni</cp:lastModifiedBy>
  <cp:revision>538</cp:revision>
  <cp:lastPrinted>2015-04-15T14:08:09Z</cp:lastPrinted>
  <dcterms:created xsi:type="dcterms:W3CDTF">2012-10-12T16:45:07Z</dcterms:created>
  <dcterms:modified xsi:type="dcterms:W3CDTF">2015-06-10T04:06:49Z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0x010100F9F789DCBE2F8546844AAD72D1F17829010200FB61311DF971744FAE7A46A10C475AE7</vt:lpwstr>
  </property>
  <property fmtid="{D5CDD505-2E9C-101B-9397-08002B2CF9AE}" pid="3" name="ArticulateGUID">
    <vt:lpwstr>8973B4E9-10C0-4E59-B5F0-2302AA792218</vt:lpwstr>
  </property>
  <property fmtid="{D5CDD505-2E9C-101B-9397-08002B2CF9AE}" pid="4" name="ArticulatePath">
    <vt:lpwstr>RRS 2015 DIII Playing and Practice Seasons</vt:lpwstr>
  </property>
</Properties>
</file>