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handoutMasterIdLst>
    <p:handoutMasterId r:id="rId25"/>
  </p:handoutMasterIdLst>
  <p:sldIdLst>
    <p:sldId id="257" r:id="rId5"/>
    <p:sldId id="397" r:id="rId6"/>
    <p:sldId id="464" r:id="rId7"/>
    <p:sldId id="465" r:id="rId8"/>
    <p:sldId id="466" r:id="rId9"/>
    <p:sldId id="455" r:id="rId10"/>
    <p:sldId id="458" r:id="rId11"/>
    <p:sldId id="463" r:id="rId12"/>
    <p:sldId id="451" r:id="rId13"/>
    <p:sldId id="443" r:id="rId14"/>
    <p:sldId id="428" r:id="rId15"/>
    <p:sldId id="444" r:id="rId16"/>
    <p:sldId id="445" r:id="rId17"/>
    <p:sldId id="446" r:id="rId18"/>
    <p:sldId id="448" r:id="rId19"/>
    <p:sldId id="457" r:id="rId20"/>
    <p:sldId id="460" r:id="rId21"/>
    <p:sldId id="462" r:id="rId22"/>
    <p:sldId id="413" r:id="rId2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72" autoAdjust="0"/>
    <p:restoredTop sz="74629" autoAdjust="0"/>
  </p:normalViewPr>
  <p:slideViewPr>
    <p:cSldViewPr snapToGrid="0" snapToObjects="1">
      <p:cViewPr>
        <p:scale>
          <a:sx n="60" d="100"/>
          <a:sy n="60" d="100"/>
        </p:scale>
        <p:origin x="-1500" y="-72"/>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1440" tIns="45720" rIns="91440" bIns="45720" rtlCol="0"/>
          <a:lstStyle>
            <a:lvl1pPr algn="r">
              <a:defRPr sz="1200"/>
            </a:lvl1pPr>
          </a:lstStyle>
          <a:p>
            <a:fld id="{2B558C9B-B46D-497B-83DD-5EE41AC81D80}" type="datetimeFigureOut">
              <a:rPr lang="en-US" smtClean="0"/>
              <a:pPr/>
              <a:t>7/7/2015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1440" tIns="45720" rIns="91440" bIns="45720" rtlCol="0" anchor="b"/>
          <a:lstStyle>
            <a:lvl1pPr algn="r">
              <a:defRPr sz="1200"/>
            </a:lvl1pPr>
          </a:lstStyle>
          <a:p>
            <a:fld id="{9644D8A9-C843-477C-AAD4-FF7922EA418F}" type="slidenum">
              <a:rPr lang="en-US" smtClean="0"/>
              <a:pPr/>
              <a:t>‹#›</a:t>
            </a:fld>
            <a:endParaRPr lang="en-US" dirty="0"/>
          </a:p>
        </p:txBody>
      </p:sp>
    </p:spTree>
    <p:extLst>
      <p:ext uri="{BB962C8B-B14F-4D97-AF65-F5344CB8AC3E}">
        <p14:creationId xmlns:p14="http://schemas.microsoft.com/office/powerpoint/2010/main" val="2875464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E09DDDC6-BB5A-49F8-AED0-603E1B305301}" type="datetimeFigureOut">
              <a:rPr lang="en-US" smtClean="0"/>
              <a:pPr/>
              <a:t>7/7/2015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389297BD-410F-40FA-B9C8-3B4B56E4D792}" type="slidenum">
              <a:rPr lang="en-US" smtClean="0"/>
              <a:pPr/>
              <a:t>‹#›</a:t>
            </a:fld>
            <a:endParaRPr lang="en-US" dirty="0"/>
          </a:p>
        </p:txBody>
      </p:sp>
    </p:spTree>
    <p:extLst>
      <p:ext uri="{BB962C8B-B14F-4D97-AF65-F5344CB8AC3E}">
        <p14:creationId xmlns:p14="http://schemas.microsoft.com/office/powerpoint/2010/main" val="853339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1</a:t>
            </a:fld>
            <a:endParaRPr lang="en-US" dirty="0"/>
          </a:p>
        </p:txBody>
      </p:sp>
    </p:spTree>
    <p:extLst>
      <p:ext uri="{BB962C8B-B14F-4D97-AF65-F5344CB8AC3E}">
        <p14:creationId xmlns:p14="http://schemas.microsoft.com/office/powerpoint/2010/main" val="549218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 </a:t>
            </a:r>
          </a:p>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short, this resource is designed as a springboard for focused discussion, planning and programming that can increase success and make your recruiting efforts more effective.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Here’s how it works:</a:t>
            </a:r>
          </a:p>
          <a:p>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In Part 1, you’ll find a description of the current Division III recruiting landscape – the “who, what, where, when and how” based on extensive research.</a:t>
            </a:r>
          </a:p>
          <a:p>
            <a:pPr marL="228600" lvl="0" indent="-228600">
              <a:buFont typeface="+mj-lt"/>
              <a:buAutoNum type="arabicPeriod"/>
            </a:pPr>
            <a:r>
              <a:rPr lang="en-US" sz="1200" kern="1200" dirty="0" smtClean="0">
                <a:solidFill>
                  <a:schemeClr val="tx1"/>
                </a:solidFill>
                <a:effectLst/>
                <a:latin typeface="+mn-lt"/>
                <a:ea typeface="+mn-ea"/>
                <a:cs typeface="+mn-cs"/>
              </a:rPr>
              <a:t>Then in Part 2, you’ll get some tips on how to best prep your coaches and equip them with the tools they need to be successful. </a:t>
            </a:r>
          </a:p>
          <a:p>
            <a:pPr marL="228600" lvl="0" indent="-228600">
              <a:buFont typeface="+mj-lt"/>
              <a:buAutoNum type="arabicPeriod"/>
            </a:pPr>
            <a:r>
              <a:rPr lang="en-US" sz="1200" kern="1200" dirty="0" smtClean="0">
                <a:solidFill>
                  <a:schemeClr val="tx1"/>
                </a:solidFill>
                <a:effectLst/>
                <a:latin typeface="+mn-lt"/>
                <a:ea typeface="+mn-ea"/>
                <a:cs typeface="+mn-cs"/>
              </a:rPr>
              <a:t>Part 3 includes questions that should prompt your coaches and staff to discuss methods that make your recruiting practices more efficient and effective.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kern="1200" dirty="0" smtClean="0">
                <a:solidFill>
                  <a:schemeClr val="tx1"/>
                </a:solidFill>
                <a:effectLst/>
                <a:latin typeface="+mn-lt"/>
                <a:ea typeface="+mn-ea"/>
                <a:cs typeface="+mn-cs"/>
              </a:rPr>
              <a:t>Timing,</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location and Length:  </a:t>
            </a:r>
            <a:r>
              <a:rPr lang="en-US" sz="1200" kern="1200" dirty="0" smtClean="0">
                <a:solidFill>
                  <a:schemeClr val="tx1"/>
                </a:solidFill>
                <a:effectLst/>
                <a:latin typeface="+mn-lt"/>
                <a:ea typeface="+mn-ea"/>
                <a:cs typeface="+mn-cs"/>
              </a:rPr>
              <a:t>Annually in conjunction with the NCAA Convention.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One and half days.  Attendees would arrive on the Wednesday evening of convention in time for an opening, welcome dinner.  On Thursday, the Institute would convene at 8 a.m. and conclude at 5 p.m.  Participants would be funded to stay for Friday’s Issues Forum and conference meetings as well as Saturday’s Business Session.  The working group believes the full Convention experience is important to enhancing the Institute.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Nomination process:  </a:t>
            </a:r>
            <a:r>
              <a:rPr lang="en-US" sz="1200" kern="1200" dirty="0" smtClean="0">
                <a:solidFill>
                  <a:schemeClr val="tx1"/>
                </a:solidFill>
                <a:effectLst/>
                <a:latin typeface="+mn-lt"/>
                <a:ea typeface="+mn-ea"/>
                <a:cs typeface="+mn-cs"/>
              </a:rPr>
              <a:t>Commissioners of multi-sport conferences will nominate one ADR from their conference for full funding.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Eligible participants:  </a:t>
            </a:r>
            <a:r>
              <a:rPr lang="en-US" sz="1200" kern="1200" dirty="0" smtClean="0">
                <a:solidFill>
                  <a:schemeClr val="tx1"/>
                </a:solidFill>
                <a:effectLst/>
                <a:latin typeface="+mn-lt"/>
                <a:ea typeface="+mn-ea"/>
                <a:cs typeface="+mn-cs"/>
              </a:rPr>
              <a:t>ADRs who have held the position for at least one full academic year.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Programming content:   </a:t>
            </a:r>
            <a:r>
              <a:rPr lang="en-US" sz="1200" kern="1200" dirty="0" smtClean="0">
                <a:solidFill>
                  <a:schemeClr val="tx1"/>
                </a:solidFill>
                <a:effectLst/>
                <a:latin typeface="+mn-lt"/>
                <a:ea typeface="+mn-ea"/>
                <a:cs typeface="+mn-cs"/>
              </a:rPr>
              <a:t>Sessions may address the following topics - athletics budgeting; managing athletics personnel; better understanding of student-athlete welfare; relationship building; conference  office  engagement;  NCAA  governance  and  philosophy;  and opportunities for NCAA committee service.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Facilitators:  </a:t>
            </a:r>
            <a:r>
              <a:rPr lang="en-US" sz="1200" kern="1200" dirty="0" smtClean="0">
                <a:solidFill>
                  <a:schemeClr val="tx1"/>
                </a:solidFill>
                <a:effectLst/>
                <a:latin typeface="+mn-lt"/>
                <a:ea typeface="+mn-ea"/>
                <a:cs typeface="+mn-cs"/>
              </a:rPr>
              <a:t>NCAA staff, experts, and current Division III ADRs.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Extra benefit:  </a:t>
            </a:r>
            <a:r>
              <a:rPr lang="en-US" sz="1200" kern="1200" dirty="0" smtClean="0">
                <a:solidFill>
                  <a:schemeClr val="tx1"/>
                </a:solidFill>
                <a:effectLst/>
                <a:latin typeface="+mn-lt"/>
                <a:ea typeface="+mn-ea"/>
                <a:cs typeface="+mn-cs"/>
              </a:rPr>
              <a:t>All ADR participants will receive a registration fee waiver to the NCAA Convention.   The intent is to allow participants to continue their professional development at the NCAA Convention.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Best Practices: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resource is being send to Presidents, ADRs, Commissioners, ADs</a:t>
            </a:r>
            <a:r>
              <a:rPr lang="en-US" sz="1200" kern="1200" baseline="0" dirty="0" smtClean="0">
                <a:solidFill>
                  <a:schemeClr val="tx1"/>
                </a:solidFill>
                <a:effectLst/>
                <a:latin typeface="+mn-lt"/>
                <a:ea typeface="+mn-ea"/>
                <a:cs typeface="+mn-cs"/>
              </a:rPr>
              <a:t> and FARs.  Will also be placed on the NCAA website.  Developed by the ADR working group and based on feedback from three surveys – two to ADRs and one to ADs.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effectLst/>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a:t>
            </a:fld>
            <a:endParaRPr lang="en-US" dirty="0"/>
          </a:p>
        </p:txBody>
      </p:sp>
    </p:spTree>
    <p:extLst>
      <p:ext uri="{BB962C8B-B14F-4D97-AF65-F5344CB8AC3E}">
        <p14:creationId xmlns:p14="http://schemas.microsoft.com/office/powerpoint/2010/main" val="770487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lvl="0"/>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31AE0D-D009-475B-B37C-87797655DCD5}" type="datetime1">
              <a:rPr lang="en-US" smtClean="0"/>
              <a:pPr/>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0CFE6E-72E0-4510-8E4A-E2D0FD4ABC58}" type="datetime1">
              <a:rPr lang="en-US" smtClean="0"/>
              <a:pPr/>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690174-7329-49D3-8340-7456FF3E14A4}" type="datetime1">
              <a:rPr lang="en-US" smtClean="0"/>
              <a:pPr/>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7FBDC7-32DF-4845-9FD6-CD1A10C59171}" type="datetime1">
              <a:rPr lang="en-US" smtClean="0"/>
              <a:pPr/>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95D2ED-2395-4ABA-9969-CBA6821BE825}" type="datetime1">
              <a:rPr lang="en-US" smtClean="0"/>
              <a:pPr/>
              <a:t>7/7/2015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EC0C82-7AC2-4B7F-BCB6-2480B70341AA}" type="datetime1">
              <a:rPr lang="en-US" smtClean="0"/>
              <a:pPr/>
              <a:t>7/7/2015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EE8551-DE46-4D0F-B5E3-859E468179F9}" type="datetime1">
              <a:rPr lang="en-US" smtClean="0"/>
              <a:pPr/>
              <a:t>7/7/2015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D4080D-AEF0-4B53-9E09-F8525E860DAE}" type="datetime1">
              <a:rPr lang="en-US" smtClean="0"/>
              <a:pPr/>
              <a:t>7/7/2015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EC7513-0AD2-4DF3-9712-6F6E62FB4338}" type="datetime1">
              <a:rPr lang="en-US" smtClean="0"/>
              <a:pPr/>
              <a:t>7/7/2015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D7D2CC-4737-4EC4-9775-FF3F69B755FF}" type="datetime1">
              <a:rPr lang="en-US" smtClean="0"/>
              <a:pPr/>
              <a:t>7/7/2015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633D9A-D01B-402E-BE07-32CBF372B790}" type="datetime1">
              <a:rPr lang="en-US" smtClean="0"/>
              <a:pPr/>
              <a:t>7/7/2015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E90BA-6B47-2B42-8072-C01A878D037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239AC-A6E2-47AE-9F9D-C9005B7537B3}" type="datetime1">
              <a:rPr lang="en-US" smtClean="0"/>
              <a:pPr/>
              <a:t>7/7/2015</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1E90BA-6B47-2B42-8072-C01A878D03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4.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85480-11 PowerPoint-07.jpg"/>
          <p:cNvPicPr>
            <a:picLocks noChangeAspect="1"/>
          </p:cNvPicPr>
          <p:nvPr/>
        </p:nvPicPr>
        <p:blipFill>
          <a:blip r:embed="rId3"/>
          <a:stretch>
            <a:fillRect/>
          </a:stretch>
        </p:blipFill>
        <p:spPr>
          <a:xfrm>
            <a:off x="0" y="-10484"/>
            <a:ext cx="9144000" cy="6848488"/>
          </a:xfrm>
          <a:prstGeom prst="rect">
            <a:avLst/>
          </a:prstGeom>
        </p:spPr>
      </p:pic>
      <p:sp>
        <p:nvSpPr>
          <p:cNvPr id="7" name="TextBox 6"/>
          <p:cNvSpPr txBox="1"/>
          <p:nvPr/>
        </p:nvSpPr>
        <p:spPr>
          <a:xfrm>
            <a:off x="1529255" y="3689131"/>
            <a:ext cx="7373447" cy="1415772"/>
          </a:xfrm>
          <a:prstGeom prst="rect">
            <a:avLst/>
          </a:prstGeom>
          <a:noFill/>
        </p:spPr>
        <p:txBody>
          <a:bodyPr wrap="square" rtlCol="0">
            <a:spAutoFit/>
          </a:bodyPr>
          <a:lstStyle/>
          <a:p>
            <a:pPr lvl="0" algn="r" defTabSz="914400" eaLnBrk="0" fontAlgn="base" hangingPunct="0">
              <a:spcBef>
                <a:spcPct val="0"/>
              </a:spcBef>
              <a:spcAft>
                <a:spcPct val="0"/>
              </a:spcAft>
              <a:defRPr/>
            </a:pPr>
            <a:r>
              <a:rPr lang="en-US" sz="5000" b="1" kern="0" dirty="0" smtClean="0">
                <a:solidFill>
                  <a:schemeClr val="bg1"/>
                </a:solidFill>
                <a:effectLst>
                  <a:outerShdw blurRad="38100" dist="38100" dir="2700000" algn="tl">
                    <a:srgbClr val="000000">
                      <a:alpha val="43137"/>
                    </a:srgbClr>
                  </a:outerShdw>
                </a:effectLst>
                <a:latin typeface="Helvetica Light"/>
                <a:cs typeface="Calibri" pitchFamily="34" charset="0"/>
              </a:rPr>
              <a:t>Governance Hot Topics </a:t>
            </a:r>
            <a:r>
              <a:rPr lang="en-US" sz="3600" b="1" kern="0" dirty="0" smtClean="0">
                <a:solidFill>
                  <a:schemeClr val="bg1"/>
                </a:solidFill>
                <a:effectLst>
                  <a:outerShdw blurRad="38100" dist="38100" dir="2700000" algn="tl">
                    <a:srgbClr val="000000">
                      <a:alpha val="43137"/>
                    </a:srgbClr>
                  </a:outerShdw>
                </a:effectLst>
                <a:latin typeface="Helvetica Light"/>
                <a:cs typeface="Calibri" pitchFamily="34" charset="0"/>
              </a:rPr>
              <a:t>Regional Rules Seminar 2015</a:t>
            </a:r>
            <a:endParaRPr lang="en-US" sz="3600" kern="0" dirty="0">
              <a:solidFill>
                <a:schemeClr val="bg1"/>
              </a:solidFill>
              <a:effectLst>
                <a:outerShdw blurRad="38100" dist="38100" dir="2700000" algn="tl">
                  <a:srgbClr val="000000">
                    <a:alpha val="43137"/>
                  </a:srgbClr>
                </a:outerShdw>
              </a:effectLst>
              <a:latin typeface="Helvetica Light"/>
              <a:cs typeface="Calibri" pitchFamily="34" charset="0"/>
            </a:endParaRPr>
          </a:p>
        </p:txBody>
      </p:sp>
      <p:sp>
        <p:nvSpPr>
          <p:cNvPr id="4" name="Footer Placeholder 3"/>
          <p:cNvSpPr>
            <a:spLocks noGrp="1"/>
          </p:cNvSpPr>
          <p:nvPr>
            <p:ph type="ftr" sz="quarter" idx="11"/>
          </p:nvPr>
        </p:nvSpPr>
        <p:spPr/>
        <p:txBody>
          <a:bodyPr/>
          <a:lstStyle/>
          <a:p>
            <a:r>
              <a:rPr lang="en-US" b="1" dirty="0" smtClean="0">
                <a:solidFill>
                  <a:schemeClr val="bg1"/>
                </a:solidFill>
              </a:rPr>
              <a:t>1</a:t>
            </a:r>
            <a:endParaRPr lang="en-US" b="1" dirty="0">
              <a:solidFill>
                <a:schemeClr val="bg1"/>
              </a:solidFill>
            </a:endParaRPr>
          </a:p>
        </p:txBody>
      </p:sp>
      <p:pic>
        <p:nvPicPr>
          <p:cNvPr id="1027" name="Picture 3"/>
          <p:cNvPicPr>
            <a:picLocks noChangeAspect="1" noChangeArrowheads="1"/>
          </p:cNvPicPr>
          <p:nvPr/>
        </p:nvPicPr>
        <p:blipFill>
          <a:blip r:embed="rId4"/>
          <a:srcRect/>
          <a:stretch>
            <a:fillRect/>
          </a:stretch>
        </p:blipFill>
        <p:spPr bwMode="auto">
          <a:xfrm>
            <a:off x="2315688" y="1332080"/>
            <a:ext cx="2220686" cy="821311"/>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2315689" y="705591"/>
            <a:ext cx="2413475" cy="1447800"/>
          </a:xfrm>
          <a:prstGeom prst="rect">
            <a:avLst/>
          </a:prstGeom>
          <a:noFill/>
          <a:ln w="9525">
            <a:noFill/>
            <a:miter lim="800000"/>
            <a:headEnd/>
            <a:tailEnd/>
          </a:ln>
          <a:effectLst/>
        </p:spPr>
      </p:pic>
      <p:pic>
        <p:nvPicPr>
          <p:cNvPr id="9" name="Picture 8" descr="ncaa_d3_lockup_h_rev.png"/>
          <p:cNvPicPr>
            <a:picLocks noChangeAspect="1"/>
          </p:cNvPicPr>
          <p:nvPr/>
        </p:nvPicPr>
        <p:blipFill>
          <a:blip r:embed="rId6"/>
          <a:stretch>
            <a:fillRect/>
          </a:stretch>
        </p:blipFill>
        <p:spPr>
          <a:xfrm>
            <a:off x="819899" y="591223"/>
            <a:ext cx="3657298" cy="182864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10</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560991" y="943025"/>
            <a:ext cx="7945820" cy="5055230"/>
          </a:xfrm>
          <a:prstGeom prst="rect">
            <a:avLst/>
          </a:prstGeom>
          <a:noFill/>
        </p:spPr>
        <p:txBody>
          <a:bodyPr wrap="square" rtlCol="0">
            <a:spAutoFit/>
          </a:bodyPr>
          <a:lstStyle/>
          <a:p>
            <a:pPr lvl="2" indent="-457200">
              <a:spcBef>
                <a:spcPts val="867"/>
              </a:spcBef>
              <a:spcAft>
                <a:spcPts val="1000"/>
              </a:spcAft>
              <a:buFont typeface="Arial" pitchFamily="34" charset="0"/>
              <a:buChar char="•"/>
            </a:pPr>
            <a:r>
              <a:rPr lang="en-US" sz="2400" dirty="0" smtClean="0">
                <a:latin typeface="Helvetica Light"/>
                <a:cs typeface="Calibri" pitchFamily="34" charset="0"/>
              </a:rPr>
              <a:t>Special Olympics.</a:t>
            </a:r>
          </a:p>
          <a:p>
            <a:pPr lvl="2" indent="-457200">
              <a:spcBef>
                <a:spcPts val="867"/>
              </a:spcBef>
              <a:spcAft>
                <a:spcPts val="1000"/>
              </a:spcAft>
              <a:buFont typeface="Arial" pitchFamily="34" charset="0"/>
              <a:buChar char="•"/>
            </a:pPr>
            <a:r>
              <a:rPr lang="en-US" sz="2400" dirty="0" smtClean="0">
                <a:latin typeface="Helvetica Light"/>
                <a:cs typeface="Calibri" pitchFamily="34" charset="0"/>
              </a:rPr>
              <a:t>Purchasing Website.</a:t>
            </a:r>
          </a:p>
          <a:p>
            <a:pPr lvl="2" indent="-457200">
              <a:spcBef>
                <a:spcPts val="867"/>
              </a:spcBef>
              <a:spcAft>
                <a:spcPts val="1000"/>
              </a:spcAft>
              <a:buFont typeface="Arial" pitchFamily="34" charset="0"/>
              <a:buChar char="•"/>
            </a:pPr>
            <a:r>
              <a:rPr lang="en-US" sz="2400" dirty="0" smtClean="0">
                <a:latin typeface="Helvetica Light"/>
                <a:cs typeface="Calibri" pitchFamily="34" charset="0"/>
              </a:rPr>
              <a:t>Social Media.</a:t>
            </a:r>
          </a:p>
          <a:p>
            <a:pPr lvl="1" indent="-457200">
              <a:spcBef>
                <a:spcPts val="867"/>
              </a:spcBef>
            </a:pPr>
            <a:r>
              <a:rPr lang="en-US" sz="1400" dirty="0">
                <a:latin typeface="Helvetica Light"/>
                <a:cs typeface="Calibri" pitchFamily="34" charset="0"/>
              </a:rPr>
              <a:t>	</a:t>
            </a:r>
            <a:r>
              <a:rPr lang="en-US" sz="1400" dirty="0" smtClean="0">
                <a:latin typeface="Helvetica Light"/>
                <a:cs typeface="Calibri" pitchFamily="34" charset="0"/>
              </a:rPr>
              <a:t>			</a:t>
            </a:r>
          </a:p>
          <a:p>
            <a:pPr lvl="1" indent="-457200">
              <a:spcBef>
                <a:spcPts val="867"/>
              </a:spcBef>
              <a:tabLst>
                <a:tab pos="2286000" algn="l"/>
              </a:tabLst>
            </a:pPr>
            <a:r>
              <a:rPr lang="en-US" sz="1400" dirty="0">
                <a:latin typeface="Helvetica Light"/>
                <a:cs typeface="Calibri" pitchFamily="34" charset="0"/>
              </a:rPr>
              <a:t>	</a:t>
            </a:r>
            <a:r>
              <a:rPr lang="en-US" sz="1400" dirty="0" smtClean="0">
                <a:latin typeface="Helvetica Light"/>
                <a:cs typeface="Calibri" pitchFamily="34" charset="0"/>
              </a:rPr>
              <a:t>	  </a:t>
            </a:r>
            <a:r>
              <a:rPr lang="en-US" sz="2400" dirty="0" smtClean="0">
                <a:latin typeface="Helvetica Light"/>
                <a:cs typeface="Calibri" pitchFamily="34" charset="0"/>
              </a:rPr>
              <a:t>= 19,200 fans.</a:t>
            </a:r>
          </a:p>
          <a:p>
            <a:pPr lvl="1" indent="-457200">
              <a:spcBef>
                <a:spcPts val="867"/>
              </a:spcBef>
            </a:pPr>
            <a:endParaRPr lang="en-US" sz="2400" dirty="0">
              <a:latin typeface="Helvetica Light"/>
              <a:cs typeface="Calibri" pitchFamily="34" charset="0"/>
            </a:endParaRPr>
          </a:p>
          <a:p>
            <a:pPr lvl="1" indent="-457200" defTabSz="520700">
              <a:spcBef>
                <a:spcPts val="867"/>
              </a:spcBef>
              <a:tabLst>
                <a:tab pos="2349500" algn="l"/>
              </a:tabLst>
            </a:pPr>
            <a:r>
              <a:rPr lang="en-US" sz="2400" dirty="0" smtClean="0">
                <a:latin typeface="Helvetica Light"/>
                <a:cs typeface="Calibri" pitchFamily="34" charset="0"/>
              </a:rPr>
              <a:t>		 = 22,500 followers.</a:t>
            </a:r>
          </a:p>
          <a:p>
            <a:pPr lvl="1" indent="-457200">
              <a:spcBef>
                <a:spcPts val="867"/>
              </a:spcBef>
            </a:pPr>
            <a:endParaRPr lang="en-US" sz="2400" dirty="0">
              <a:latin typeface="Helvetica Light"/>
              <a:cs typeface="Calibri" pitchFamily="34" charset="0"/>
            </a:endParaRPr>
          </a:p>
          <a:p>
            <a:pPr lvl="1" indent="-457200">
              <a:spcBef>
                <a:spcPts val="867"/>
              </a:spcBef>
              <a:tabLst>
                <a:tab pos="2349500" algn="l"/>
              </a:tabLst>
            </a:pPr>
            <a:r>
              <a:rPr lang="en-US" sz="2400" dirty="0" smtClean="0">
                <a:latin typeface="Helvetica Light"/>
                <a:cs typeface="Calibri" pitchFamily="34" charset="0"/>
              </a:rPr>
              <a:t>		 </a:t>
            </a:r>
            <a:r>
              <a:rPr lang="en-US" sz="2400" dirty="0">
                <a:latin typeface="Helvetica Light"/>
                <a:cs typeface="Calibri" pitchFamily="34" charset="0"/>
              </a:rPr>
              <a:t>= </a:t>
            </a:r>
            <a:r>
              <a:rPr lang="en-US" sz="2400" dirty="0" smtClean="0">
                <a:latin typeface="Helvetica Light"/>
                <a:cs typeface="Calibri" pitchFamily="34" charset="0"/>
              </a:rPr>
              <a:t>43,000 lifetime views.</a:t>
            </a:r>
            <a:endParaRPr lang="en-US" sz="2400" dirty="0">
              <a:latin typeface="Helvetica Light"/>
              <a:cs typeface="Calibri" pitchFamily="34" charset="0"/>
            </a:endParaRPr>
          </a:p>
          <a:p>
            <a:pPr lvl="1" indent="-457200">
              <a:spcBef>
                <a:spcPts val="867"/>
              </a:spcBef>
            </a:pPr>
            <a:endParaRPr lang="en-US" sz="2400" dirty="0" smtClean="0">
              <a:latin typeface="Helvetica Light"/>
              <a:cs typeface="Calibri" pitchFamily="34" charset="0"/>
            </a:endParaRPr>
          </a:p>
        </p:txBody>
      </p:sp>
      <p:sp>
        <p:nvSpPr>
          <p:cNvPr id="6" name="TextBox 5"/>
          <p:cNvSpPr txBox="1"/>
          <p:nvPr/>
        </p:nvSpPr>
        <p:spPr>
          <a:xfrm>
            <a:off x="-38099" y="187630"/>
            <a:ext cx="9144000" cy="584775"/>
          </a:xfrm>
          <a:prstGeom prst="rect">
            <a:avLst/>
          </a:prstGeom>
          <a:noFill/>
        </p:spPr>
        <p:txBody>
          <a:bodyPr wrap="square" rtlCol="0">
            <a:spAutoFit/>
          </a:bodyPr>
          <a:lstStyle/>
          <a:p>
            <a:pPr algn="ctr"/>
            <a:r>
              <a:rPr lang="en-US" sz="3200" b="1" dirty="0" smtClean="0">
                <a:latin typeface="Helvetica Light"/>
                <a:cs typeface="Helvetica Light"/>
              </a:rPr>
              <a:t>Identity Activation </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83452" y="1115396"/>
            <a:ext cx="2256961" cy="3149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46531" y="3022500"/>
            <a:ext cx="695161" cy="636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99233" y="3950167"/>
            <a:ext cx="695161" cy="628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69170" y="4855775"/>
            <a:ext cx="721262" cy="622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2865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11</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488732" y="1455005"/>
            <a:ext cx="8182220" cy="3916457"/>
          </a:xfrm>
          <a:prstGeom prst="rect">
            <a:avLst/>
          </a:prstGeom>
          <a:noFill/>
        </p:spPr>
        <p:txBody>
          <a:bodyPr wrap="square" rtlCol="0">
            <a:spAutoFit/>
          </a:bodyPr>
          <a:lstStyle/>
          <a:p>
            <a:pPr marL="457200" lvl="2" indent="-457200">
              <a:spcBef>
                <a:spcPts val="867"/>
              </a:spcBef>
              <a:buFont typeface="Arial" pitchFamily="34" charset="0"/>
              <a:buChar char="•"/>
            </a:pPr>
            <a:r>
              <a:rPr lang="en-US" sz="2400" dirty="0" smtClean="0">
                <a:latin typeface="Helvetica Light"/>
                <a:cs typeface="Calibri" pitchFamily="34" charset="0"/>
              </a:rPr>
              <a:t>2015 Convention – Town Hall Session on development of three-part recruiting resource.</a:t>
            </a:r>
          </a:p>
          <a:p>
            <a:pPr marL="0" lvl="2">
              <a:spcBef>
                <a:spcPts val="867"/>
              </a:spcBef>
            </a:pPr>
            <a:endParaRPr lang="en-US" sz="400" dirty="0" smtClean="0">
              <a:latin typeface="Helvetica Light"/>
              <a:cs typeface="Calibri" pitchFamily="34" charset="0"/>
            </a:endParaRPr>
          </a:p>
          <a:p>
            <a:pPr lvl="2" indent="-457200">
              <a:buFont typeface="Courier New" panose="02070309020205020404" pitchFamily="49" charset="0"/>
              <a:buChar char="o"/>
            </a:pPr>
            <a:r>
              <a:rPr lang="en-US" sz="2400" dirty="0" smtClean="0">
                <a:latin typeface="Helvetica Light"/>
              </a:rPr>
              <a:t>Division </a:t>
            </a:r>
            <a:r>
              <a:rPr lang="en-US" sz="2400" dirty="0">
                <a:latin typeface="Helvetica Light"/>
              </a:rPr>
              <a:t>III recruiting </a:t>
            </a:r>
            <a:r>
              <a:rPr lang="en-US" sz="2400" dirty="0" smtClean="0">
                <a:latin typeface="Helvetica Light"/>
              </a:rPr>
              <a:t>landscape.</a:t>
            </a:r>
            <a:endParaRPr lang="en-US" sz="2400" dirty="0">
              <a:latin typeface="Helvetica Light"/>
            </a:endParaRPr>
          </a:p>
          <a:p>
            <a:pPr lvl="2" indent="-457200">
              <a:buFont typeface="Courier New" panose="02070309020205020404" pitchFamily="49" charset="0"/>
              <a:buChar char="o"/>
            </a:pPr>
            <a:r>
              <a:rPr lang="en-US" sz="2400" dirty="0" smtClean="0">
                <a:latin typeface="Helvetica Light"/>
              </a:rPr>
              <a:t>Coach prep and tools to be </a:t>
            </a:r>
            <a:r>
              <a:rPr lang="en-US" sz="2400" dirty="0">
                <a:latin typeface="Helvetica Light"/>
              </a:rPr>
              <a:t>successful. </a:t>
            </a:r>
          </a:p>
          <a:p>
            <a:pPr lvl="2" indent="-457200">
              <a:buFont typeface="Courier New" panose="02070309020205020404" pitchFamily="49" charset="0"/>
              <a:buChar char="o"/>
            </a:pPr>
            <a:r>
              <a:rPr lang="en-US" sz="2400" dirty="0" smtClean="0">
                <a:latin typeface="Helvetica Light"/>
              </a:rPr>
              <a:t>Questions to prompt coaches </a:t>
            </a:r>
            <a:r>
              <a:rPr lang="en-US" sz="2400" dirty="0">
                <a:latin typeface="Helvetica Light"/>
              </a:rPr>
              <a:t>and staff to discuss methods </a:t>
            </a:r>
            <a:r>
              <a:rPr lang="en-US" sz="2400" dirty="0" smtClean="0">
                <a:latin typeface="Helvetica Light"/>
              </a:rPr>
              <a:t>to make recruiting </a:t>
            </a:r>
            <a:r>
              <a:rPr lang="en-US" sz="2400" dirty="0">
                <a:latin typeface="Helvetica Light"/>
              </a:rPr>
              <a:t>practices more efficient and effective</a:t>
            </a:r>
            <a:r>
              <a:rPr lang="en-US" sz="2400" dirty="0" smtClean="0">
                <a:latin typeface="Helvetica Light"/>
              </a:rPr>
              <a:t>.</a:t>
            </a:r>
          </a:p>
          <a:p>
            <a:pPr marL="457200" lvl="2"/>
            <a:endParaRPr lang="en-US" sz="1000" dirty="0" smtClean="0">
              <a:latin typeface="Helvetica Light"/>
              <a:cs typeface="Calibri" pitchFamily="34" charset="0"/>
            </a:endParaRPr>
          </a:p>
          <a:p>
            <a:pPr marL="457200" lvl="2" indent="-457200">
              <a:spcBef>
                <a:spcPts val="867"/>
              </a:spcBef>
              <a:buFont typeface="Arial" pitchFamily="34" charset="0"/>
              <a:buChar char="•"/>
            </a:pPr>
            <a:r>
              <a:rPr lang="en-US" sz="2400" dirty="0" smtClean="0">
                <a:latin typeface="Helvetica Light"/>
                <a:cs typeface="Calibri" pitchFamily="34" charset="0"/>
              </a:rPr>
              <a:t>Distribute to membership (Summer 2015).</a:t>
            </a:r>
          </a:p>
          <a:p>
            <a:pPr lvl="1" indent="-457200">
              <a:spcBef>
                <a:spcPts val="867"/>
              </a:spcBef>
            </a:pPr>
            <a:endParaRPr lang="en-US" sz="1400" dirty="0" smtClean="0">
              <a:latin typeface="Helvetica Light"/>
              <a:cs typeface="Calibri" pitchFamily="34" charset="0"/>
            </a:endParaRPr>
          </a:p>
        </p:txBody>
      </p:sp>
      <p:sp>
        <p:nvSpPr>
          <p:cNvPr id="6" name="TextBox 5"/>
          <p:cNvSpPr txBox="1"/>
          <p:nvPr/>
        </p:nvSpPr>
        <p:spPr>
          <a:xfrm>
            <a:off x="234856" y="186586"/>
            <a:ext cx="8598089" cy="1077218"/>
          </a:xfrm>
          <a:prstGeom prst="rect">
            <a:avLst/>
          </a:prstGeom>
          <a:noFill/>
        </p:spPr>
        <p:txBody>
          <a:bodyPr wrap="square" rtlCol="0">
            <a:spAutoFit/>
          </a:bodyPr>
          <a:lstStyle/>
          <a:p>
            <a:pPr algn="ctr"/>
            <a:r>
              <a:rPr lang="en-US" sz="3200" b="1" dirty="0" smtClean="0">
                <a:latin typeface="Helvetica Light"/>
                <a:cs typeface="Helvetica Light"/>
              </a:rPr>
              <a:t>Recruiting Working Group</a:t>
            </a:r>
          </a:p>
          <a:p>
            <a:pPr algn="ctr"/>
            <a:r>
              <a:rPr lang="en-US" sz="3200" b="1" dirty="0" smtClean="0">
                <a:latin typeface="Helvetica Light"/>
                <a:cs typeface="Helvetica Light"/>
              </a:rPr>
              <a:t>Recruiting Resource</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30876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12</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4729655" y="6038851"/>
            <a:ext cx="2547441" cy="684739"/>
          </a:xfrm>
          <a:prstGeom prst="rect">
            <a:avLst/>
          </a:prstGeom>
          <a:noFill/>
          <a:ln w="9525">
            <a:noFill/>
            <a:miter lim="800000"/>
            <a:headEnd/>
            <a:tailEnd/>
          </a:ln>
          <a:effectLst/>
        </p:spPr>
      </p:pic>
      <p:sp>
        <p:nvSpPr>
          <p:cNvPr id="8" name="TextBox 7"/>
          <p:cNvSpPr txBox="1"/>
          <p:nvPr/>
        </p:nvSpPr>
        <p:spPr>
          <a:xfrm>
            <a:off x="520263" y="1427021"/>
            <a:ext cx="7977352" cy="3985706"/>
          </a:xfrm>
          <a:prstGeom prst="rect">
            <a:avLst/>
          </a:prstGeom>
          <a:noFill/>
        </p:spPr>
        <p:txBody>
          <a:bodyPr wrap="square" rtlCol="0">
            <a:spAutoFit/>
          </a:bodyPr>
          <a:lstStyle/>
          <a:p>
            <a:pPr marL="463550" lvl="2" indent="-463550">
              <a:spcBef>
                <a:spcPts val="867"/>
              </a:spcBef>
              <a:buFont typeface="Arial" pitchFamily="34" charset="0"/>
              <a:buChar char="•"/>
            </a:pPr>
            <a:r>
              <a:rPr lang="en-US" sz="2400" dirty="0" smtClean="0">
                <a:latin typeface="Helvetica Light"/>
              </a:rPr>
              <a:t>Strategic Planning and Finance Committee and Management Council have approved the creation of an ADR Institute.</a:t>
            </a:r>
          </a:p>
          <a:p>
            <a:pPr marL="0" lvl="2">
              <a:spcBef>
                <a:spcPts val="867"/>
              </a:spcBef>
            </a:pPr>
            <a:endParaRPr lang="en-US" sz="800" dirty="0" smtClean="0">
              <a:latin typeface="Helvetica Light"/>
            </a:endParaRPr>
          </a:p>
          <a:p>
            <a:pPr marL="920750" lvl="3" indent="-463550">
              <a:spcBef>
                <a:spcPts val="867"/>
              </a:spcBef>
              <a:buFont typeface="Arial" pitchFamily="34" charset="0"/>
              <a:buChar char="•"/>
            </a:pPr>
            <a:r>
              <a:rPr lang="en-US" sz="2400" dirty="0" smtClean="0">
                <a:latin typeface="Helvetica Light"/>
              </a:rPr>
              <a:t>Held at the 2016 Convention for 1.5 days.</a:t>
            </a:r>
          </a:p>
          <a:p>
            <a:pPr marL="920750" lvl="3" indent="-463550">
              <a:spcBef>
                <a:spcPts val="867"/>
              </a:spcBef>
              <a:buFont typeface="Arial" pitchFamily="34" charset="0"/>
              <a:buChar char="•"/>
            </a:pPr>
            <a:r>
              <a:rPr lang="en-US" sz="2400" dirty="0" smtClean="0">
                <a:latin typeface="Helvetica Light"/>
              </a:rPr>
              <a:t>Commissioners will nominate ADRs to attend with full funding from the NCAA.</a:t>
            </a:r>
          </a:p>
          <a:p>
            <a:pPr marL="457200" lvl="3">
              <a:spcBef>
                <a:spcPts val="867"/>
              </a:spcBef>
            </a:pPr>
            <a:endParaRPr lang="en-US" sz="800" dirty="0" smtClean="0">
              <a:latin typeface="Helvetica Light"/>
            </a:endParaRPr>
          </a:p>
          <a:p>
            <a:pPr marL="463550" lvl="2" indent="-463550">
              <a:spcBef>
                <a:spcPts val="867"/>
              </a:spcBef>
              <a:buFont typeface="Arial" pitchFamily="34" charset="0"/>
              <a:buChar char="•"/>
            </a:pPr>
            <a:r>
              <a:rPr lang="en-US" sz="2400" dirty="0" smtClean="0">
                <a:latin typeface="Helvetica Light"/>
                <a:cs typeface="Calibri" pitchFamily="34" charset="0"/>
              </a:rPr>
              <a:t>Developed </a:t>
            </a:r>
            <a:r>
              <a:rPr lang="en-US" sz="2400" dirty="0">
                <a:latin typeface="Helvetica Light"/>
                <a:cs typeface="Calibri" pitchFamily="34" charset="0"/>
              </a:rPr>
              <a:t>best </a:t>
            </a:r>
            <a:r>
              <a:rPr lang="en-US" sz="2400" dirty="0" smtClean="0">
                <a:latin typeface="Helvetica Light"/>
                <a:cs typeface="Calibri" pitchFamily="34" charset="0"/>
              </a:rPr>
              <a:t>practices.</a:t>
            </a:r>
          </a:p>
          <a:p>
            <a:pPr marL="463550" lvl="2" indent="-463550">
              <a:spcBef>
                <a:spcPts val="867"/>
              </a:spcBef>
              <a:buFont typeface="Arial" pitchFamily="34" charset="0"/>
              <a:buChar char="•"/>
            </a:pPr>
            <a:r>
              <a:rPr lang="en-US" sz="2400" dirty="0" smtClean="0">
                <a:latin typeface="Helvetica Light"/>
                <a:cs typeface="Calibri" pitchFamily="34" charset="0"/>
              </a:rPr>
              <a:t>Distribute to the membership (June 2015).</a:t>
            </a:r>
          </a:p>
        </p:txBody>
      </p:sp>
      <p:sp>
        <p:nvSpPr>
          <p:cNvPr id="6" name="TextBox 5"/>
          <p:cNvSpPr txBox="1"/>
          <p:nvPr/>
        </p:nvSpPr>
        <p:spPr>
          <a:xfrm>
            <a:off x="-38099" y="154816"/>
            <a:ext cx="9144000" cy="1077218"/>
          </a:xfrm>
          <a:prstGeom prst="rect">
            <a:avLst/>
          </a:prstGeom>
          <a:noFill/>
        </p:spPr>
        <p:txBody>
          <a:bodyPr wrap="square" rtlCol="0">
            <a:spAutoFit/>
          </a:bodyPr>
          <a:lstStyle/>
          <a:p>
            <a:pPr algn="ctr"/>
            <a:r>
              <a:rPr lang="en-US" sz="3200" b="1" dirty="0" smtClean="0">
                <a:latin typeface="Helvetica Light"/>
                <a:cs typeface="Helvetica Light"/>
              </a:rPr>
              <a:t>Athletic Direct Report (ADR)</a:t>
            </a:r>
          </a:p>
          <a:p>
            <a:pPr algn="ctr"/>
            <a:r>
              <a:rPr lang="en-US" sz="3200" b="1" dirty="0" smtClean="0">
                <a:latin typeface="Helvetica Light"/>
                <a:cs typeface="Helvetica Light"/>
              </a:rPr>
              <a:t>Institute and Best Practices</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24458304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13</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4729655" y="6038851"/>
            <a:ext cx="2547441" cy="684739"/>
          </a:xfrm>
          <a:prstGeom prst="rect">
            <a:avLst/>
          </a:prstGeom>
          <a:noFill/>
          <a:ln w="9525">
            <a:noFill/>
            <a:miter lim="800000"/>
            <a:headEnd/>
            <a:tailEnd/>
          </a:ln>
          <a:effectLst/>
        </p:spPr>
      </p:pic>
      <p:sp>
        <p:nvSpPr>
          <p:cNvPr id="8" name="TextBox 7"/>
          <p:cNvSpPr txBox="1"/>
          <p:nvPr/>
        </p:nvSpPr>
        <p:spPr>
          <a:xfrm>
            <a:off x="543911" y="949736"/>
            <a:ext cx="8033578" cy="3954929"/>
          </a:xfrm>
          <a:prstGeom prst="rect">
            <a:avLst/>
          </a:prstGeom>
          <a:noFill/>
        </p:spPr>
        <p:txBody>
          <a:bodyPr wrap="square" rtlCol="0">
            <a:spAutoFit/>
          </a:bodyPr>
          <a:lstStyle/>
          <a:p>
            <a:pPr marL="463550" lvl="3" indent="-463550">
              <a:spcBef>
                <a:spcPts val="600"/>
              </a:spcBef>
              <a:buFont typeface="Arial" pitchFamily="34" charset="0"/>
              <a:buChar char="•"/>
            </a:pPr>
            <a:r>
              <a:rPr lang="en-US" sz="2400" dirty="0" smtClean="0">
                <a:latin typeface="Helvetica Light"/>
                <a:cs typeface="Calibri" pitchFamily="34" charset="0"/>
              </a:rPr>
              <a:t>Partnership with NASPA.</a:t>
            </a:r>
          </a:p>
          <a:p>
            <a:pPr marL="463550" lvl="3" indent="-463550">
              <a:spcBef>
                <a:spcPts val="600"/>
              </a:spcBef>
              <a:buFont typeface="Arial" pitchFamily="34" charset="0"/>
              <a:buChar char="•"/>
            </a:pPr>
            <a:r>
              <a:rPr lang="en-US" sz="2400" dirty="0" smtClean="0">
                <a:latin typeface="Helvetica Light"/>
                <a:cs typeface="Calibri" pitchFamily="34" charset="0"/>
              </a:rPr>
              <a:t>Free, evidenced-based, high-risk alcohol use prevention web program for student-athletes and </a:t>
            </a:r>
            <a:br>
              <a:rPr lang="en-US" sz="2400" dirty="0" smtClean="0">
                <a:latin typeface="Helvetica Light"/>
                <a:cs typeface="Calibri" pitchFamily="34" charset="0"/>
              </a:rPr>
            </a:br>
            <a:r>
              <a:rPr lang="en-US" sz="2400" dirty="0" smtClean="0">
                <a:latin typeface="Helvetica Light"/>
                <a:cs typeface="Calibri" pitchFamily="34" charset="0"/>
              </a:rPr>
              <a:t>student-body.</a:t>
            </a:r>
          </a:p>
          <a:p>
            <a:pPr marL="90488" lvl="3" indent="-457200">
              <a:spcBef>
                <a:spcPts val="600"/>
              </a:spcBef>
              <a:buFont typeface="Arial" pitchFamily="34" charset="0"/>
              <a:buChar char="•"/>
            </a:pPr>
            <a:r>
              <a:rPr lang="en-US" sz="2400" dirty="0" smtClean="0">
                <a:latin typeface="Helvetica Light"/>
                <a:cs typeface="Calibri" pitchFamily="34" charset="0"/>
              </a:rPr>
              <a:t>Timeline</a:t>
            </a:r>
            <a:r>
              <a:rPr lang="en-US" sz="2400" dirty="0">
                <a:latin typeface="Helvetica Light"/>
                <a:cs typeface="Calibri" pitchFamily="34" charset="0"/>
              </a:rPr>
              <a:t>.</a:t>
            </a:r>
          </a:p>
          <a:p>
            <a:pPr marL="914400" lvl="4" indent="-450850">
              <a:spcBef>
                <a:spcPts val="600"/>
              </a:spcBef>
              <a:spcAft>
                <a:spcPts val="600"/>
              </a:spcAft>
              <a:buFont typeface="Courier New" pitchFamily="49" charset="0"/>
              <a:buChar char="o"/>
              <a:tabLst>
                <a:tab pos="1828800" algn="l"/>
              </a:tabLst>
            </a:pPr>
            <a:r>
              <a:rPr lang="en-US" sz="2400" dirty="0" smtClean="0">
                <a:latin typeface="Helvetica Light"/>
                <a:cs typeface="Calibri" pitchFamily="34" charset="0"/>
              </a:rPr>
              <a:t>January </a:t>
            </a:r>
            <a:r>
              <a:rPr lang="en-US" sz="2400" dirty="0">
                <a:latin typeface="Helvetica Light"/>
                <a:cs typeface="Calibri" pitchFamily="34" charset="0"/>
              </a:rPr>
              <a:t>2015 – Division-wide rollout</a:t>
            </a:r>
            <a:r>
              <a:rPr lang="en-US" sz="2400" dirty="0" smtClean="0">
                <a:latin typeface="Helvetica Light"/>
                <a:cs typeface="Calibri" pitchFamily="34" charset="0"/>
              </a:rPr>
              <a:t>.</a:t>
            </a:r>
          </a:p>
          <a:p>
            <a:pPr marL="914400" lvl="4" indent="-450850">
              <a:spcBef>
                <a:spcPts val="600"/>
              </a:spcBef>
              <a:spcAft>
                <a:spcPts val="600"/>
              </a:spcAft>
              <a:buFont typeface="Courier New" pitchFamily="49" charset="0"/>
              <a:buChar char="o"/>
              <a:tabLst>
                <a:tab pos="1828800" algn="l"/>
              </a:tabLst>
            </a:pPr>
            <a:r>
              <a:rPr lang="en-US" sz="2400" dirty="0" smtClean="0">
                <a:latin typeface="Helvetica Light"/>
                <a:cs typeface="Calibri" pitchFamily="34" charset="0"/>
              </a:rPr>
              <a:t>Over 160 schools registered.</a:t>
            </a:r>
          </a:p>
          <a:p>
            <a:pPr marL="463550" lvl="2" indent="-463550">
              <a:spcBef>
                <a:spcPts val="600"/>
              </a:spcBef>
              <a:spcAft>
                <a:spcPts val="600"/>
              </a:spcAft>
              <a:buFont typeface="Arial" pitchFamily="34" charset="0"/>
              <a:buChar char="•"/>
            </a:pPr>
            <a:r>
              <a:rPr lang="en-US" sz="2400" dirty="0" smtClean="0">
                <a:latin typeface="Helvetica Light"/>
                <a:cs typeface="Calibri" pitchFamily="34" charset="0"/>
              </a:rPr>
              <a:t>Considering providing links to other resources (sexual violence prevention and “street drugs”).</a:t>
            </a:r>
          </a:p>
        </p:txBody>
      </p:sp>
      <p:sp>
        <p:nvSpPr>
          <p:cNvPr id="6" name="TextBox 5"/>
          <p:cNvSpPr txBox="1"/>
          <p:nvPr/>
        </p:nvSpPr>
        <p:spPr>
          <a:xfrm>
            <a:off x="-11300" y="180522"/>
            <a:ext cx="9144000" cy="584775"/>
          </a:xfrm>
          <a:prstGeom prst="rect">
            <a:avLst/>
          </a:prstGeom>
          <a:noFill/>
        </p:spPr>
        <p:txBody>
          <a:bodyPr wrap="square" rtlCol="0">
            <a:spAutoFit/>
          </a:bodyPr>
          <a:lstStyle/>
          <a:p>
            <a:pPr algn="ctr"/>
            <a:r>
              <a:rPr lang="en-US" sz="3200" b="1" dirty="0" smtClean="0">
                <a:latin typeface="Helvetica Light"/>
                <a:cs typeface="Helvetica Light"/>
              </a:rPr>
              <a:t>360 Proof</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pic>
        <p:nvPicPr>
          <p:cNvPr id="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30447" y="2170938"/>
            <a:ext cx="2049522" cy="195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65338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14</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520261" y="976896"/>
            <a:ext cx="8150691" cy="4962897"/>
          </a:xfrm>
          <a:prstGeom prst="rect">
            <a:avLst/>
          </a:prstGeom>
          <a:noFill/>
        </p:spPr>
        <p:txBody>
          <a:bodyPr wrap="square" rtlCol="0">
            <a:spAutoFit/>
          </a:bodyPr>
          <a:lstStyle/>
          <a:p>
            <a:pPr marL="463550" lvl="2" indent="-463550">
              <a:spcBef>
                <a:spcPts val="600"/>
              </a:spcBef>
              <a:spcAft>
                <a:spcPts val="600"/>
              </a:spcAft>
              <a:buFont typeface="Arial" pitchFamily="34" charset="0"/>
              <a:buChar char="•"/>
            </a:pPr>
            <a:r>
              <a:rPr lang="en-US" sz="2400" dirty="0" smtClean="0">
                <a:latin typeface="Helvetica Light"/>
                <a:cs typeface="Calibri" pitchFamily="34" charset="0"/>
              </a:rPr>
              <a:t>Creation of Sportsmanship and Game Environment Working Group.</a:t>
            </a:r>
            <a:endParaRPr lang="en-US" sz="2400" dirty="0">
              <a:latin typeface="Helvetica Light"/>
              <a:cs typeface="Calibri" pitchFamily="34" charset="0"/>
            </a:endParaRPr>
          </a:p>
          <a:p>
            <a:pPr marL="463550" lvl="2" indent="-463550">
              <a:spcBef>
                <a:spcPts val="600"/>
              </a:spcBef>
              <a:spcAft>
                <a:spcPts val="600"/>
              </a:spcAft>
              <a:buFont typeface="Arial" pitchFamily="34" charset="0"/>
              <a:buChar char="•"/>
            </a:pPr>
            <a:r>
              <a:rPr lang="en-US" sz="2400" dirty="0" smtClean="0">
                <a:latin typeface="Helvetica Light"/>
              </a:rPr>
              <a:t>2015 Convention Issues Forum – delegates provided feedback via straw poll voting.</a:t>
            </a:r>
            <a:endParaRPr lang="en-US" sz="2400" dirty="0">
              <a:latin typeface="Helvetica Light"/>
            </a:endParaRPr>
          </a:p>
          <a:p>
            <a:pPr marL="463550" lvl="2" indent="-463550">
              <a:spcBef>
                <a:spcPts val="600"/>
              </a:spcBef>
              <a:spcAft>
                <a:spcPts val="600"/>
              </a:spcAft>
              <a:buFont typeface="Arial" pitchFamily="34" charset="0"/>
              <a:buChar char="•"/>
            </a:pPr>
            <a:r>
              <a:rPr lang="en-US" sz="2400" dirty="0" smtClean="0">
                <a:latin typeface="Helvetica Light"/>
              </a:rPr>
              <a:t>11 member working group.</a:t>
            </a:r>
          </a:p>
          <a:p>
            <a:pPr marL="463550" lvl="2" indent="-463550">
              <a:spcBef>
                <a:spcPts val="600"/>
              </a:spcBef>
              <a:spcAft>
                <a:spcPts val="600"/>
              </a:spcAft>
              <a:buFont typeface="Arial" pitchFamily="34" charset="0"/>
              <a:buChar char="•"/>
            </a:pPr>
            <a:r>
              <a:rPr lang="en-US" sz="2400" dirty="0" smtClean="0">
                <a:latin typeface="Helvetica Light"/>
              </a:rPr>
              <a:t>Monthly teleconference calls and                            an in-person meeting (May 2015).</a:t>
            </a:r>
          </a:p>
          <a:p>
            <a:pPr marL="463550" lvl="2" indent="-463550">
              <a:spcBef>
                <a:spcPts val="600"/>
              </a:spcBef>
              <a:spcAft>
                <a:spcPts val="600"/>
              </a:spcAft>
              <a:buFont typeface="Arial" pitchFamily="34" charset="0"/>
              <a:buChar char="•"/>
            </a:pPr>
            <a:r>
              <a:rPr lang="en-US" sz="2400" dirty="0" smtClean="0">
                <a:latin typeface="Helvetica Light"/>
              </a:rPr>
              <a:t>Recommendations presented at                               2016 Convention.</a:t>
            </a:r>
          </a:p>
          <a:p>
            <a:pPr marL="463550" lvl="2" indent="-463550">
              <a:spcBef>
                <a:spcPts val="600"/>
              </a:spcBef>
              <a:spcAft>
                <a:spcPts val="600"/>
              </a:spcAft>
              <a:buFont typeface="Arial" pitchFamily="34" charset="0"/>
              <a:buChar char="•"/>
            </a:pPr>
            <a:r>
              <a:rPr lang="en-US" sz="2400" dirty="0" smtClean="0">
                <a:latin typeface="Helvetica Light"/>
              </a:rPr>
              <a:t>Likely focus on the stands (e.g., fans, parents).</a:t>
            </a:r>
            <a:endParaRPr lang="en-US" sz="2400" dirty="0">
              <a:latin typeface="Helvetica Light"/>
            </a:endParaRPr>
          </a:p>
          <a:p>
            <a:pPr lvl="1" indent="-457200">
              <a:spcBef>
                <a:spcPts val="867"/>
              </a:spcBef>
            </a:pPr>
            <a:endParaRPr lang="en-US" sz="1400" dirty="0" smtClean="0">
              <a:latin typeface="Helvetica Light"/>
              <a:cs typeface="Calibri" pitchFamily="34" charset="0"/>
            </a:endParaRPr>
          </a:p>
        </p:txBody>
      </p:sp>
      <p:sp>
        <p:nvSpPr>
          <p:cNvPr id="6" name="TextBox 5"/>
          <p:cNvSpPr txBox="1"/>
          <p:nvPr/>
        </p:nvSpPr>
        <p:spPr>
          <a:xfrm>
            <a:off x="-76809" y="167474"/>
            <a:ext cx="9144000" cy="584775"/>
          </a:xfrm>
          <a:prstGeom prst="rect">
            <a:avLst/>
          </a:prstGeom>
          <a:noFill/>
        </p:spPr>
        <p:txBody>
          <a:bodyPr wrap="square" rtlCol="0">
            <a:spAutoFit/>
          </a:bodyPr>
          <a:lstStyle/>
          <a:p>
            <a:pPr algn="ctr"/>
            <a:r>
              <a:rPr lang="en-US" sz="3200" b="1" dirty="0" smtClean="0">
                <a:latin typeface="Helvetica Light"/>
                <a:cs typeface="Helvetica Light"/>
              </a:rPr>
              <a:t>Sportsmanship</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pic>
        <p:nvPicPr>
          <p:cNvPr id="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69081" y="2574797"/>
            <a:ext cx="3366578" cy="226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1017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15</a:t>
            </a:r>
            <a:endParaRPr lang="en-US" b="1" dirty="0">
              <a:solidFill>
                <a:schemeClr val="bg1"/>
              </a:solidFill>
            </a:endParaRPr>
          </a:p>
        </p:txBody>
      </p:sp>
      <p:sp>
        <p:nvSpPr>
          <p:cNvPr id="11" name="Rectangle 10"/>
          <p:cNvSpPr/>
          <p:nvPr/>
        </p:nvSpPr>
        <p:spPr>
          <a:xfrm>
            <a:off x="0" y="-199198"/>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540619" y="894446"/>
            <a:ext cx="8315008" cy="4301177"/>
          </a:xfrm>
          <a:prstGeom prst="rect">
            <a:avLst/>
          </a:prstGeom>
          <a:noFill/>
        </p:spPr>
        <p:txBody>
          <a:bodyPr wrap="square" rtlCol="0">
            <a:spAutoFit/>
          </a:bodyPr>
          <a:lstStyle/>
          <a:p>
            <a:pPr marL="463550" lvl="2" indent="-463550">
              <a:spcBef>
                <a:spcPts val="867"/>
              </a:spcBef>
              <a:buFont typeface="Arial" pitchFamily="34" charset="0"/>
              <a:buChar char="•"/>
            </a:pPr>
            <a:r>
              <a:rPr lang="en-US" sz="2400" dirty="0">
                <a:latin typeface="Helvetica Light"/>
              </a:rPr>
              <a:t>Division III staff initiative</a:t>
            </a:r>
            <a:r>
              <a:rPr lang="en-US" sz="2400" dirty="0" smtClean="0">
                <a:latin typeface="Helvetica Light"/>
              </a:rPr>
              <a:t>.</a:t>
            </a:r>
          </a:p>
          <a:p>
            <a:pPr marL="0" lvl="2">
              <a:spcBef>
                <a:spcPts val="867"/>
              </a:spcBef>
            </a:pPr>
            <a:endParaRPr lang="en-US" sz="800" dirty="0">
              <a:latin typeface="Helvetica Light"/>
            </a:endParaRPr>
          </a:p>
          <a:p>
            <a:pPr marL="463550" lvl="2" indent="-463550">
              <a:spcBef>
                <a:spcPts val="867"/>
              </a:spcBef>
              <a:buFont typeface="Arial" pitchFamily="34" charset="0"/>
              <a:buChar char="•"/>
            </a:pPr>
            <a:r>
              <a:rPr lang="en-US" sz="2400" dirty="0">
                <a:latin typeface="Helvetica Light"/>
              </a:rPr>
              <a:t>Created </a:t>
            </a:r>
            <a:r>
              <a:rPr lang="en-US" sz="2400" dirty="0" smtClean="0">
                <a:latin typeface="Helvetica Light"/>
              </a:rPr>
              <a:t>by </a:t>
            </a:r>
            <a:r>
              <a:rPr lang="en-US" sz="2400" dirty="0">
                <a:latin typeface="Helvetica Light"/>
              </a:rPr>
              <a:t>staff working group</a:t>
            </a:r>
            <a:r>
              <a:rPr lang="en-US" sz="2400" dirty="0" smtClean="0">
                <a:latin typeface="Helvetica Light"/>
              </a:rPr>
              <a:t>.</a:t>
            </a:r>
          </a:p>
          <a:p>
            <a:pPr marL="463550" lvl="2" indent="-463550">
              <a:spcBef>
                <a:spcPts val="867"/>
              </a:spcBef>
              <a:buFont typeface="Arial" pitchFamily="34" charset="0"/>
              <a:buChar char="•"/>
            </a:pPr>
            <a:endParaRPr lang="en-US" sz="800" dirty="0">
              <a:latin typeface="Helvetica Light"/>
            </a:endParaRPr>
          </a:p>
          <a:p>
            <a:pPr marL="463550" lvl="2" indent="-463550">
              <a:spcBef>
                <a:spcPts val="867"/>
              </a:spcBef>
              <a:buFont typeface="Arial" pitchFamily="34" charset="0"/>
              <a:buChar char="•"/>
            </a:pPr>
            <a:r>
              <a:rPr lang="en-US" sz="2400" dirty="0">
                <a:latin typeface="Helvetica Light"/>
              </a:rPr>
              <a:t>One-hour educational </a:t>
            </a:r>
            <a:r>
              <a:rPr lang="en-US" sz="2400" dirty="0" smtClean="0">
                <a:latin typeface="Helvetica Light"/>
              </a:rPr>
              <a:t>videos.</a:t>
            </a:r>
            <a:endParaRPr lang="en-US" sz="2400" dirty="0">
              <a:latin typeface="Helvetica Light"/>
            </a:endParaRPr>
          </a:p>
          <a:p>
            <a:pPr marL="914400" lvl="3" indent="-450850">
              <a:spcBef>
                <a:spcPts val="867"/>
              </a:spcBef>
              <a:buFont typeface="Courier New" pitchFamily="49" charset="0"/>
              <a:buChar char="o"/>
            </a:pPr>
            <a:r>
              <a:rPr lang="en-US" sz="2400" dirty="0" smtClean="0">
                <a:latin typeface="Helvetica Light"/>
              </a:rPr>
              <a:t>Committee Liaisons (August 2014).</a:t>
            </a:r>
          </a:p>
          <a:p>
            <a:pPr marL="914400" lvl="3" indent="-450850">
              <a:spcBef>
                <a:spcPts val="867"/>
              </a:spcBef>
              <a:buFont typeface="Courier New" pitchFamily="49" charset="0"/>
              <a:buChar char="o"/>
            </a:pPr>
            <a:r>
              <a:rPr lang="en-US" sz="2400" dirty="0" smtClean="0">
                <a:latin typeface="Helvetica Light"/>
              </a:rPr>
              <a:t>Committee Members (August 2015).</a:t>
            </a:r>
          </a:p>
          <a:p>
            <a:pPr marL="463550" lvl="3">
              <a:spcBef>
                <a:spcPts val="867"/>
              </a:spcBef>
            </a:pPr>
            <a:endParaRPr lang="en-US" sz="800" dirty="0">
              <a:latin typeface="Helvetica Light"/>
            </a:endParaRPr>
          </a:p>
          <a:p>
            <a:pPr marL="463550" lvl="2" indent="-463550">
              <a:spcBef>
                <a:spcPts val="867"/>
              </a:spcBef>
              <a:buFont typeface="Arial" pitchFamily="34" charset="0"/>
              <a:buChar char="•"/>
            </a:pPr>
            <a:r>
              <a:rPr lang="en-US" sz="2400" dirty="0" smtClean="0">
                <a:latin typeface="Helvetica Light"/>
              </a:rPr>
              <a:t>Outcome is to provide better education and committee experience.</a:t>
            </a:r>
            <a:endParaRPr lang="en-US" sz="2400" dirty="0">
              <a:latin typeface="Helvetica Light"/>
            </a:endParaRPr>
          </a:p>
          <a:p>
            <a:pPr lvl="1" indent="-457200">
              <a:spcBef>
                <a:spcPts val="867"/>
              </a:spcBef>
            </a:pPr>
            <a:endParaRPr lang="en-US" sz="1400" dirty="0" smtClean="0">
              <a:latin typeface="Helvetica Light"/>
              <a:cs typeface="Calibri" pitchFamily="34" charset="0"/>
            </a:endParaRPr>
          </a:p>
        </p:txBody>
      </p:sp>
      <p:sp>
        <p:nvSpPr>
          <p:cNvPr id="6" name="TextBox 5"/>
          <p:cNvSpPr txBox="1"/>
          <p:nvPr/>
        </p:nvSpPr>
        <p:spPr>
          <a:xfrm>
            <a:off x="-38099" y="133140"/>
            <a:ext cx="9144000" cy="584775"/>
          </a:xfrm>
          <a:prstGeom prst="rect">
            <a:avLst/>
          </a:prstGeom>
          <a:noFill/>
        </p:spPr>
        <p:txBody>
          <a:bodyPr wrap="square" rtlCol="0">
            <a:spAutoFit/>
          </a:bodyPr>
          <a:lstStyle/>
          <a:p>
            <a:pPr algn="ctr"/>
            <a:r>
              <a:rPr lang="en-US" sz="3200" b="1" dirty="0" smtClean="0">
                <a:latin typeface="Helvetica Light"/>
                <a:cs typeface="Helvetica Light"/>
              </a:rPr>
              <a:t>Committee Member Training Videos</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pic>
        <p:nvPicPr>
          <p:cNvPr id="307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00805" y="842529"/>
            <a:ext cx="2443573" cy="244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492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16</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4729655" y="6038851"/>
            <a:ext cx="2547441" cy="684739"/>
          </a:xfrm>
          <a:prstGeom prst="rect">
            <a:avLst/>
          </a:prstGeom>
          <a:noFill/>
          <a:ln w="9525">
            <a:noFill/>
            <a:miter lim="800000"/>
            <a:headEnd/>
            <a:tailEnd/>
          </a:ln>
          <a:effectLst/>
        </p:spPr>
      </p:pic>
      <p:sp>
        <p:nvSpPr>
          <p:cNvPr id="8" name="TextBox 7"/>
          <p:cNvSpPr txBox="1"/>
          <p:nvPr/>
        </p:nvSpPr>
        <p:spPr>
          <a:xfrm>
            <a:off x="477574" y="944650"/>
            <a:ext cx="8112653" cy="4154984"/>
          </a:xfrm>
          <a:prstGeom prst="rect">
            <a:avLst/>
          </a:prstGeom>
          <a:noFill/>
        </p:spPr>
        <p:txBody>
          <a:bodyPr wrap="square" rtlCol="0">
            <a:spAutoFit/>
          </a:bodyPr>
          <a:lstStyle/>
          <a:p>
            <a:pPr marL="463550" lvl="2" indent="-463550">
              <a:spcBef>
                <a:spcPts val="600"/>
              </a:spcBef>
              <a:buFont typeface="Arial" pitchFamily="34" charset="0"/>
              <a:buChar char="•"/>
            </a:pPr>
            <a:r>
              <a:rPr lang="en-US" sz="2400" dirty="0" smtClean="0">
                <a:latin typeface="Helvetica Light"/>
              </a:rPr>
              <a:t>National Student-Athlete Advisory Committee (SAAC) unveiled their “You Can Play” video at 2015 Convention.</a:t>
            </a:r>
          </a:p>
          <a:p>
            <a:pPr marL="0" lvl="2">
              <a:spcBef>
                <a:spcPts val="600"/>
              </a:spcBef>
            </a:pPr>
            <a:endParaRPr lang="en-US" sz="1000" dirty="0" smtClean="0">
              <a:latin typeface="Helvetica Light"/>
            </a:endParaRPr>
          </a:p>
          <a:p>
            <a:pPr marL="463550" lvl="2" indent="-463550">
              <a:spcBef>
                <a:spcPts val="600"/>
              </a:spcBef>
              <a:buFont typeface="Arial" pitchFamily="34" charset="0"/>
              <a:buChar char="•"/>
            </a:pPr>
            <a:r>
              <a:rPr lang="en-US" sz="2400" dirty="0" smtClean="0">
                <a:latin typeface="Helvetica Light"/>
              </a:rPr>
              <a:t>Video focuses on all student-athletes experiencing a quality and respectful participation experience, regardless of sexual orientation.</a:t>
            </a:r>
            <a:r>
              <a:rPr lang="en-US" sz="2400" dirty="0">
                <a:latin typeface="Helvetica Light"/>
              </a:rPr>
              <a:t> </a:t>
            </a:r>
          </a:p>
          <a:p>
            <a:pPr marL="463550" lvl="3">
              <a:spcBef>
                <a:spcPts val="600"/>
              </a:spcBef>
            </a:pPr>
            <a:endParaRPr lang="en-US" sz="1000" dirty="0" smtClean="0">
              <a:latin typeface="Helvetica Light"/>
            </a:endParaRPr>
          </a:p>
          <a:p>
            <a:pPr marL="463550" lvl="2" indent="-463550">
              <a:spcBef>
                <a:spcPts val="600"/>
              </a:spcBef>
              <a:buFont typeface="Arial" pitchFamily="34" charset="0"/>
              <a:buChar char="•"/>
            </a:pPr>
            <a:r>
              <a:rPr lang="en-US" sz="2400" dirty="0" smtClean="0">
                <a:latin typeface="Helvetica Light"/>
              </a:rPr>
              <a:t>Video is on the Division III homepage.  SAAC requests the video be featured on all Division III websites.</a:t>
            </a:r>
          </a:p>
          <a:p>
            <a:pPr marL="457200" lvl="2">
              <a:spcBef>
                <a:spcPts val="600"/>
              </a:spcBef>
            </a:pPr>
            <a:r>
              <a:rPr lang="en-US" sz="2700" dirty="0" smtClean="0">
                <a:latin typeface="Helvetica Light"/>
              </a:rPr>
              <a:t> </a:t>
            </a:r>
          </a:p>
        </p:txBody>
      </p:sp>
      <p:sp>
        <p:nvSpPr>
          <p:cNvPr id="6" name="TextBox 5"/>
          <p:cNvSpPr txBox="1"/>
          <p:nvPr/>
        </p:nvSpPr>
        <p:spPr>
          <a:xfrm>
            <a:off x="-38099" y="174118"/>
            <a:ext cx="9144000" cy="584775"/>
          </a:xfrm>
          <a:prstGeom prst="rect">
            <a:avLst/>
          </a:prstGeom>
          <a:noFill/>
        </p:spPr>
        <p:txBody>
          <a:bodyPr wrap="square" rtlCol="0">
            <a:spAutoFit/>
          </a:bodyPr>
          <a:lstStyle/>
          <a:p>
            <a:pPr algn="ctr"/>
            <a:r>
              <a:rPr lang="en-US" sz="3200" b="1" dirty="0" smtClean="0">
                <a:latin typeface="Helvetica Light"/>
                <a:cs typeface="Helvetica Light"/>
              </a:rPr>
              <a:t>SAAC’s You Can Play Video</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31897952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17</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457200" y="943779"/>
            <a:ext cx="8339958" cy="4416594"/>
          </a:xfrm>
          <a:prstGeom prst="rect">
            <a:avLst/>
          </a:prstGeom>
          <a:noFill/>
        </p:spPr>
        <p:txBody>
          <a:bodyPr wrap="square" rtlCol="0">
            <a:spAutoFit/>
          </a:bodyPr>
          <a:lstStyle/>
          <a:p>
            <a:pPr marL="463550" lvl="2" indent="-463550">
              <a:spcBef>
                <a:spcPts val="600"/>
              </a:spcBef>
              <a:buFont typeface="Arial" pitchFamily="34" charset="0"/>
              <a:buChar char="•"/>
            </a:pPr>
            <a:r>
              <a:rPr lang="en-US" sz="2400" dirty="0" smtClean="0">
                <a:latin typeface="Helvetica Light"/>
              </a:rPr>
              <a:t>Strategic Matching Alliance and Ethnic Minority and Women Internship Grants. (September 15 – February 1)</a:t>
            </a:r>
          </a:p>
          <a:p>
            <a:pPr marL="0" lvl="2">
              <a:spcBef>
                <a:spcPts val="600"/>
              </a:spcBef>
            </a:pPr>
            <a:endParaRPr lang="en-US" sz="400" dirty="0" smtClean="0">
              <a:latin typeface="Helvetica Light"/>
            </a:endParaRPr>
          </a:p>
          <a:p>
            <a:pPr marL="463550" lvl="2" indent="-463550">
              <a:spcBef>
                <a:spcPts val="600"/>
              </a:spcBef>
              <a:buFont typeface="Arial" pitchFamily="34" charset="0"/>
              <a:buChar char="•"/>
            </a:pPr>
            <a:r>
              <a:rPr lang="en-US" sz="2400" dirty="0" smtClean="0">
                <a:latin typeface="Helvetica Light"/>
              </a:rPr>
              <a:t>Diversity </a:t>
            </a:r>
            <a:r>
              <a:rPr lang="en-US" sz="2400" dirty="0">
                <a:latin typeface="Helvetica Light"/>
              </a:rPr>
              <a:t>Spotlight Initiative</a:t>
            </a:r>
            <a:r>
              <a:rPr lang="en-US" sz="2400" dirty="0" smtClean="0">
                <a:latin typeface="Helvetica Light"/>
              </a:rPr>
              <a:t>.</a:t>
            </a:r>
          </a:p>
          <a:p>
            <a:pPr marL="0" lvl="2">
              <a:spcBef>
                <a:spcPts val="600"/>
              </a:spcBef>
            </a:pPr>
            <a:endParaRPr lang="en-US" sz="400" dirty="0">
              <a:latin typeface="Helvetica Light"/>
            </a:endParaRPr>
          </a:p>
          <a:p>
            <a:pPr marL="463550" lvl="2" indent="-463550">
              <a:spcBef>
                <a:spcPts val="600"/>
              </a:spcBef>
              <a:buFont typeface="Arial" pitchFamily="34" charset="0"/>
              <a:buChar char="•"/>
            </a:pPr>
            <a:r>
              <a:rPr lang="en-US" sz="2400" dirty="0" smtClean="0">
                <a:latin typeface="Helvetica Light"/>
              </a:rPr>
              <a:t>Research study comparing student-athlete diversity to general campus population.</a:t>
            </a:r>
          </a:p>
          <a:p>
            <a:pPr marL="0" lvl="2">
              <a:spcBef>
                <a:spcPts val="600"/>
              </a:spcBef>
            </a:pPr>
            <a:endParaRPr lang="en-US" sz="400" dirty="0" smtClean="0">
              <a:latin typeface="Helvetica Light"/>
            </a:endParaRPr>
          </a:p>
          <a:p>
            <a:pPr marL="463550" lvl="2" indent="-463550">
              <a:spcBef>
                <a:spcPts val="600"/>
              </a:spcBef>
              <a:buFont typeface="Arial" pitchFamily="34" charset="0"/>
              <a:buChar char="•"/>
            </a:pPr>
            <a:r>
              <a:rPr lang="en-US" sz="2400" dirty="0">
                <a:latin typeface="Helvetica Light"/>
              </a:rPr>
              <a:t>Creation of Diversity &amp; Inclusion Working Group. </a:t>
            </a:r>
            <a:endParaRPr lang="en-US" sz="2400" dirty="0" smtClean="0">
              <a:latin typeface="Helvetica Light"/>
            </a:endParaRPr>
          </a:p>
          <a:p>
            <a:pPr marL="0" lvl="2">
              <a:spcBef>
                <a:spcPts val="600"/>
              </a:spcBef>
            </a:pPr>
            <a:endParaRPr lang="en-US" sz="400" dirty="0" smtClean="0">
              <a:latin typeface="Helvetica Light"/>
            </a:endParaRPr>
          </a:p>
          <a:p>
            <a:pPr marL="463550" lvl="2" indent="-463550">
              <a:spcBef>
                <a:spcPts val="600"/>
              </a:spcBef>
              <a:buFont typeface="Arial" pitchFamily="34" charset="0"/>
              <a:buChar char="•"/>
            </a:pPr>
            <a:r>
              <a:rPr lang="en-US" sz="2400" dirty="0" smtClean="0">
                <a:latin typeface="Helvetica Light"/>
              </a:rPr>
              <a:t>Developed cohort and database of NCAA diversity and inclusion past participant.  Database available if looking to diversify candidate pool.</a:t>
            </a:r>
          </a:p>
          <a:p>
            <a:pPr marL="0" lvl="2">
              <a:spcBef>
                <a:spcPts val="600"/>
              </a:spcBef>
            </a:pPr>
            <a:endParaRPr lang="en-US" sz="400" dirty="0" smtClean="0">
              <a:latin typeface="Helvetica Light"/>
            </a:endParaRPr>
          </a:p>
        </p:txBody>
      </p:sp>
      <p:sp>
        <p:nvSpPr>
          <p:cNvPr id="6" name="TextBox 5"/>
          <p:cNvSpPr txBox="1"/>
          <p:nvPr/>
        </p:nvSpPr>
        <p:spPr>
          <a:xfrm>
            <a:off x="-38099" y="173426"/>
            <a:ext cx="9144000" cy="584775"/>
          </a:xfrm>
          <a:prstGeom prst="rect">
            <a:avLst/>
          </a:prstGeom>
          <a:noFill/>
        </p:spPr>
        <p:txBody>
          <a:bodyPr wrap="square" rtlCol="0">
            <a:spAutoFit/>
          </a:bodyPr>
          <a:lstStyle/>
          <a:p>
            <a:pPr algn="ctr"/>
            <a:r>
              <a:rPr lang="en-US" sz="3200" b="1" dirty="0" smtClean="0">
                <a:latin typeface="Helvetica Light"/>
                <a:cs typeface="Helvetica Light"/>
              </a:rPr>
              <a:t>Diversity and Inclusion</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608656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18</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6" name="TextBox 5"/>
          <p:cNvSpPr txBox="1"/>
          <p:nvPr/>
        </p:nvSpPr>
        <p:spPr>
          <a:xfrm>
            <a:off x="0" y="2166830"/>
            <a:ext cx="9144000" cy="1200329"/>
          </a:xfrm>
          <a:prstGeom prst="rect">
            <a:avLst/>
          </a:prstGeom>
          <a:noFill/>
        </p:spPr>
        <p:txBody>
          <a:bodyPr wrap="square" rtlCol="0">
            <a:spAutoFit/>
          </a:bodyPr>
          <a:lstStyle/>
          <a:p>
            <a:pPr algn="ctr"/>
            <a:r>
              <a:rPr lang="en-US" sz="7000" b="1" dirty="0" smtClean="0">
                <a:latin typeface="Helvetica Light"/>
                <a:cs typeface="Helvetica Light"/>
              </a:rPr>
              <a:t>Legal Update</a:t>
            </a:r>
            <a:endParaRPr lang="en-US" sz="70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3969654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19</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630622" y="2112579"/>
            <a:ext cx="7772400" cy="1500411"/>
          </a:xfrm>
          <a:prstGeom prst="rect">
            <a:avLst/>
          </a:prstGeom>
          <a:noFill/>
        </p:spPr>
        <p:txBody>
          <a:bodyPr wrap="square" rtlCol="0">
            <a:spAutoFit/>
          </a:bodyPr>
          <a:lstStyle/>
          <a:p>
            <a:pPr lvl="2" indent="-457200" algn="ctr">
              <a:spcBef>
                <a:spcPts val="867"/>
              </a:spcBef>
            </a:pPr>
            <a:r>
              <a:rPr lang="en-US" sz="7000" b="1" dirty="0" smtClean="0">
                <a:latin typeface="Helvetica Light"/>
                <a:cs typeface="Calibri" pitchFamily="34" charset="0"/>
              </a:rPr>
              <a:t>Questions</a:t>
            </a:r>
          </a:p>
          <a:p>
            <a:pPr lvl="1" indent="-457200">
              <a:spcBef>
                <a:spcPts val="867"/>
              </a:spcBef>
            </a:pPr>
            <a:endParaRPr lang="en-US" sz="1400" dirty="0" smtClean="0">
              <a:latin typeface="Helvetica Light"/>
              <a:cs typeface="Calibri" pitchFamily="34" charset="0"/>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438367" y="5819775"/>
            <a:ext cx="4667534"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2</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441434" y="771832"/>
            <a:ext cx="8326820" cy="4901342"/>
          </a:xfrm>
          <a:prstGeom prst="rect">
            <a:avLst/>
          </a:prstGeom>
          <a:noFill/>
        </p:spPr>
        <p:txBody>
          <a:bodyPr wrap="square" rtlCol="0">
            <a:spAutoFit/>
          </a:bodyPr>
          <a:lstStyle/>
          <a:p>
            <a:pPr marL="463550" indent="-463550">
              <a:spcBef>
                <a:spcPts val="867"/>
              </a:spcBef>
              <a:buFont typeface="Arial" pitchFamily="34" charset="0"/>
              <a:buChar char="•"/>
            </a:pPr>
            <a:r>
              <a:rPr lang="en-US" sz="2000" dirty="0" smtClean="0">
                <a:latin typeface="Helvetica Light"/>
                <a:cs typeface="Calibri" pitchFamily="34" charset="0"/>
              </a:rPr>
              <a:t>Division </a:t>
            </a:r>
            <a:r>
              <a:rPr lang="en-US" sz="2000" dirty="0">
                <a:latin typeface="Helvetica Light"/>
                <a:cs typeface="Calibri" pitchFamily="34" charset="0"/>
              </a:rPr>
              <a:t>III Hot Topics.</a:t>
            </a:r>
          </a:p>
          <a:p>
            <a:pPr marL="914400" lvl="1" indent="-457200">
              <a:spcBef>
                <a:spcPts val="867"/>
              </a:spcBef>
              <a:buFont typeface="Courier New" pitchFamily="49" charset="0"/>
              <a:buChar char="o"/>
              <a:tabLst>
                <a:tab pos="914400" algn="l"/>
              </a:tabLst>
            </a:pPr>
            <a:r>
              <a:rPr lang="en-US" sz="2000" dirty="0" smtClean="0">
                <a:latin typeface="Helvetica Light"/>
                <a:cs typeface="Calibri" pitchFamily="34" charset="0"/>
              </a:rPr>
              <a:t>Budget Planning Process; 2015 Convention Voting Results; Playing and Practice Seasons Review.</a:t>
            </a:r>
          </a:p>
          <a:p>
            <a:pPr marL="463550" indent="-463550">
              <a:spcBef>
                <a:spcPts val="867"/>
              </a:spcBef>
              <a:buFont typeface="Arial" pitchFamily="34" charset="0"/>
              <a:buChar char="•"/>
            </a:pPr>
            <a:r>
              <a:rPr lang="en-US" sz="2000" dirty="0" smtClean="0">
                <a:latin typeface="Helvetica Light"/>
                <a:cs typeface="Calibri" pitchFamily="34" charset="0"/>
              </a:rPr>
              <a:t>Championships Updates.</a:t>
            </a:r>
          </a:p>
          <a:p>
            <a:pPr marL="463550" lvl="1" indent="-463550">
              <a:spcBef>
                <a:spcPts val="867"/>
              </a:spcBef>
              <a:buFont typeface="Arial" pitchFamily="34" charset="0"/>
              <a:buChar char="•"/>
            </a:pPr>
            <a:r>
              <a:rPr lang="en-US" sz="2000" dirty="0" smtClean="0">
                <a:latin typeface="Helvetica Light"/>
                <a:cs typeface="Calibri" pitchFamily="34" charset="0"/>
              </a:rPr>
              <a:t>Identity </a:t>
            </a:r>
            <a:r>
              <a:rPr lang="en-US" sz="2000" dirty="0">
                <a:latin typeface="Helvetica Light"/>
                <a:cs typeface="Calibri" pitchFamily="34" charset="0"/>
              </a:rPr>
              <a:t>Initiative.</a:t>
            </a:r>
          </a:p>
          <a:p>
            <a:pPr marL="914400" lvl="1" indent="-457200">
              <a:spcBef>
                <a:spcPts val="867"/>
              </a:spcBef>
              <a:buFont typeface="Courier New" pitchFamily="49" charset="0"/>
              <a:buChar char="o"/>
            </a:pPr>
            <a:r>
              <a:rPr lang="en-US" sz="2000" dirty="0" smtClean="0">
                <a:latin typeface="Helvetica Light"/>
                <a:cs typeface="Calibri" pitchFamily="34" charset="0"/>
              </a:rPr>
              <a:t>High School Promotion and Education; DIII </a:t>
            </a:r>
            <a:r>
              <a:rPr lang="en-US" sz="2000" dirty="0">
                <a:latin typeface="Helvetica Light"/>
                <a:cs typeface="Calibri" pitchFamily="34" charset="0"/>
              </a:rPr>
              <a:t>Week; </a:t>
            </a:r>
            <a:r>
              <a:rPr lang="en-US" sz="2000" dirty="0" smtClean="0">
                <a:latin typeface="Helvetica Light"/>
                <a:cs typeface="Calibri" pitchFamily="34" charset="0"/>
              </a:rPr>
              <a:t>Special Olympics; Purchasing Website; and Social </a:t>
            </a:r>
            <a:r>
              <a:rPr lang="en-US" sz="2000" dirty="0">
                <a:latin typeface="Helvetica Light"/>
                <a:cs typeface="Calibri" pitchFamily="34" charset="0"/>
              </a:rPr>
              <a:t>Media</a:t>
            </a:r>
            <a:r>
              <a:rPr lang="en-US" sz="2000" dirty="0" smtClean="0">
                <a:latin typeface="Helvetica Light"/>
                <a:cs typeface="Calibri" pitchFamily="34" charset="0"/>
              </a:rPr>
              <a:t>.</a:t>
            </a:r>
          </a:p>
          <a:p>
            <a:pPr marL="463550" indent="-463550">
              <a:spcBef>
                <a:spcPts val="867"/>
              </a:spcBef>
              <a:buFont typeface="Arial" pitchFamily="34" charset="0"/>
              <a:buChar char="•"/>
            </a:pPr>
            <a:r>
              <a:rPr lang="en-US" sz="2000" dirty="0">
                <a:latin typeface="Helvetica Light"/>
                <a:cs typeface="Calibri" pitchFamily="34" charset="0"/>
              </a:rPr>
              <a:t>Other Division III Initiatives.</a:t>
            </a:r>
          </a:p>
          <a:p>
            <a:pPr marL="914400" lvl="1" indent="-457200" defTabSz="463550">
              <a:spcBef>
                <a:spcPts val="867"/>
              </a:spcBef>
              <a:buFont typeface="Courier New" pitchFamily="49" charset="0"/>
              <a:buChar char="o"/>
              <a:tabLst>
                <a:tab pos="914400" algn="l"/>
              </a:tabLst>
            </a:pPr>
            <a:r>
              <a:rPr lang="en-US" sz="2000" dirty="0">
                <a:latin typeface="Helvetica Light"/>
                <a:cs typeface="Calibri" pitchFamily="34" charset="0"/>
              </a:rPr>
              <a:t>Recruiting Working Group; Athletic Direct Report (ADR) </a:t>
            </a:r>
            <a:r>
              <a:rPr lang="en-US" sz="2000" dirty="0" smtClean="0">
                <a:latin typeface="Helvetica Light"/>
                <a:cs typeface="Calibri" pitchFamily="34" charset="0"/>
              </a:rPr>
              <a:t>Institute; </a:t>
            </a:r>
            <a:r>
              <a:rPr lang="en-US" sz="2000" dirty="0">
                <a:latin typeface="Helvetica Light"/>
                <a:cs typeface="Calibri" pitchFamily="34" charset="0"/>
              </a:rPr>
              <a:t>360 Proof; Sportsmanship Working Group; Committee Member Training Videos; </a:t>
            </a:r>
            <a:r>
              <a:rPr lang="en-US" sz="2000" dirty="0" smtClean="0">
                <a:latin typeface="Helvetica Light"/>
                <a:cs typeface="Calibri" pitchFamily="34" charset="0"/>
              </a:rPr>
              <a:t>You </a:t>
            </a:r>
            <a:r>
              <a:rPr lang="en-US" sz="2000" dirty="0">
                <a:latin typeface="Helvetica Light"/>
                <a:cs typeface="Calibri" pitchFamily="34" charset="0"/>
              </a:rPr>
              <a:t>Can Play; Diversity and Inclusion Working Group.</a:t>
            </a:r>
          </a:p>
          <a:p>
            <a:pPr marL="463550" indent="-463550">
              <a:spcBef>
                <a:spcPts val="867"/>
              </a:spcBef>
              <a:buFont typeface="Arial" pitchFamily="34" charset="0"/>
              <a:buChar char="•"/>
            </a:pPr>
            <a:r>
              <a:rPr lang="en-US" sz="2000" dirty="0" smtClean="0">
                <a:latin typeface="Helvetica Light"/>
                <a:cs typeface="Calibri" pitchFamily="34" charset="0"/>
              </a:rPr>
              <a:t>Legal Update.</a:t>
            </a:r>
          </a:p>
        </p:txBody>
      </p:sp>
      <p:sp>
        <p:nvSpPr>
          <p:cNvPr id="6" name="TextBox 5"/>
          <p:cNvSpPr txBox="1"/>
          <p:nvPr/>
        </p:nvSpPr>
        <p:spPr>
          <a:xfrm>
            <a:off x="-133633" y="123995"/>
            <a:ext cx="9144000" cy="584775"/>
          </a:xfrm>
          <a:prstGeom prst="rect">
            <a:avLst/>
          </a:prstGeom>
          <a:noFill/>
        </p:spPr>
        <p:txBody>
          <a:bodyPr wrap="square" rtlCol="0">
            <a:spAutoFit/>
          </a:bodyPr>
          <a:lstStyle/>
          <a:p>
            <a:pPr algn="ctr"/>
            <a:r>
              <a:rPr lang="en-US" sz="3200" b="1" dirty="0" smtClean="0">
                <a:latin typeface="Helvetica Light"/>
                <a:cs typeface="Helvetica Light"/>
              </a:rPr>
              <a:t>Agenda</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3</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4729654" y="6038851"/>
            <a:ext cx="2547441" cy="684739"/>
          </a:xfrm>
          <a:prstGeom prst="rect">
            <a:avLst/>
          </a:prstGeom>
          <a:noFill/>
          <a:ln w="9525">
            <a:noFill/>
            <a:miter lim="800000"/>
            <a:headEnd/>
            <a:tailEnd/>
          </a:ln>
          <a:effectLst/>
        </p:spPr>
      </p:pic>
      <p:sp>
        <p:nvSpPr>
          <p:cNvPr id="8" name="TextBox 7"/>
          <p:cNvSpPr txBox="1"/>
          <p:nvPr/>
        </p:nvSpPr>
        <p:spPr>
          <a:xfrm>
            <a:off x="488731" y="869370"/>
            <a:ext cx="8312897" cy="5047536"/>
          </a:xfrm>
          <a:prstGeom prst="rect">
            <a:avLst/>
          </a:prstGeom>
          <a:noFill/>
        </p:spPr>
        <p:txBody>
          <a:bodyPr wrap="square" rtlCol="0">
            <a:spAutoFit/>
          </a:bodyPr>
          <a:lstStyle/>
          <a:p>
            <a:pPr marL="463550" lvl="2" indent="-463550">
              <a:spcBef>
                <a:spcPts val="600"/>
              </a:spcBef>
              <a:buFont typeface="Arial" pitchFamily="34" charset="0"/>
              <a:buChar char="•"/>
            </a:pPr>
            <a:r>
              <a:rPr lang="en-US" sz="2200" dirty="0" smtClean="0">
                <a:latin typeface="Helvetica Light"/>
              </a:rPr>
              <a:t>Planning for 2015-17 biennial budget cycle.</a:t>
            </a:r>
          </a:p>
          <a:p>
            <a:pPr marL="0" lvl="2">
              <a:spcBef>
                <a:spcPts val="600"/>
              </a:spcBef>
            </a:pPr>
            <a:endParaRPr lang="en-US" sz="800" dirty="0">
              <a:latin typeface="Helvetica Light"/>
            </a:endParaRPr>
          </a:p>
          <a:p>
            <a:pPr marL="463550" lvl="2" indent="-463550">
              <a:spcBef>
                <a:spcPts val="600"/>
              </a:spcBef>
              <a:buFont typeface="Arial" pitchFamily="34" charset="0"/>
              <a:buChar char="•"/>
            </a:pPr>
            <a:r>
              <a:rPr lang="en-US" sz="2200" dirty="0" smtClean="0">
                <a:latin typeface="Helvetica Light"/>
              </a:rPr>
              <a:t>Championships Committee and SPFC have                reviewed 2015 Convention feedback.</a:t>
            </a:r>
          </a:p>
          <a:p>
            <a:pPr marL="914400" lvl="3" indent="-457200">
              <a:spcBef>
                <a:spcPts val="600"/>
              </a:spcBef>
              <a:buFont typeface="Courier New" panose="02070309020205020404" pitchFamily="49" charset="0"/>
              <a:buChar char="o"/>
            </a:pPr>
            <a:r>
              <a:rPr lang="en-US" sz="2200" dirty="0" smtClean="0">
                <a:latin typeface="Helvetica Light"/>
              </a:rPr>
              <a:t>Maintain current </a:t>
            </a:r>
            <a:r>
              <a:rPr lang="en-US" sz="2200" dirty="0">
                <a:latin typeface="Helvetica Light"/>
              </a:rPr>
              <a:t>“75/25” allocation.</a:t>
            </a:r>
          </a:p>
          <a:p>
            <a:pPr marL="914400" lvl="3" indent="-457200">
              <a:spcBef>
                <a:spcPts val="600"/>
              </a:spcBef>
              <a:buFont typeface="Courier New" panose="02070309020205020404" pitchFamily="49" charset="0"/>
              <a:buChar char="o"/>
            </a:pPr>
            <a:r>
              <a:rPr lang="en-US" sz="2200" dirty="0" smtClean="0">
                <a:latin typeface="Helvetica Light"/>
              </a:rPr>
              <a:t>Prefer policy changes versus changing the access ratio.</a:t>
            </a:r>
            <a:endParaRPr lang="en-US" sz="2200" dirty="0">
              <a:latin typeface="Helvetica Light"/>
            </a:endParaRPr>
          </a:p>
          <a:p>
            <a:pPr marL="914400" lvl="3" indent="-457200">
              <a:spcBef>
                <a:spcPts val="600"/>
              </a:spcBef>
              <a:buFont typeface="Courier New" panose="02070309020205020404" pitchFamily="49" charset="0"/>
              <a:buChar char="o"/>
            </a:pPr>
            <a:r>
              <a:rPr lang="en-US" sz="2200" dirty="0" smtClean="0">
                <a:latin typeface="Helvetica Light"/>
              </a:rPr>
              <a:t>Favor a modest membership </a:t>
            </a:r>
            <a:r>
              <a:rPr lang="en-US" sz="2200" dirty="0">
                <a:latin typeface="Helvetica Light"/>
              </a:rPr>
              <a:t>dues increase</a:t>
            </a:r>
            <a:r>
              <a:rPr lang="en-US" sz="2200" dirty="0" smtClean="0">
                <a:latin typeface="Helvetica Light"/>
              </a:rPr>
              <a:t>. (e.g. $900)</a:t>
            </a:r>
          </a:p>
          <a:p>
            <a:pPr marL="457200" lvl="3">
              <a:spcBef>
                <a:spcPts val="600"/>
              </a:spcBef>
            </a:pPr>
            <a:endParaRPr lang="en-US" sz="800" dirty="0">
              <a:latin typeface="Helvetica Light"/>
            </a:endParaRPr>
          </a:p>
          <a:p>
            <a:pPr marL="457200" lvl="2" indent="-457200">
              <a:spcBef>
                <a:spcPts val="600"/>
              </a:spcBef>
              <a:buFont typeface="Arial" panose="020B0604020202020204" pitchFamily="34" charset="0"/>
              <a:buChar char="•"/>
            </a:pPr>
            <a:r>
              <a:rPr lang="en-US" sz="2200" dirty="0" smtClean="0">
                <a:latin typeface="Helvetica Light"/>
              </a:rPr>
              <a:t>Presidents Council has charged SPFC with developing models in the following areas for August review:</a:t>
            </a:r>
          </a:p>
          <a:p>
            <a:pPr marL="920750" lvl="3" indent="-463550">
              <a:spcBef>
                <a:spcPts val="600"/>
              </a:spcBef>
              <a:buFont typeface="Courier New" panose="02070309020205020404" pitchFamily="49" charset="0"/>
              <a:buChar char="o"/>
            </a:pPr>
            <a:r>
              <a:rPr lang="en-US" sz="2200" dirty="0" smtClean="0">
                <a:latin typeface="Helvetica Light"/>
              </a:rPr>
              <a:t>Using additional dollars beyond current reserve to provide “bridge” money for one-time expenses.</a:t>
            </a:r>
          </a:p>
          <a:p>
            <a:pPr marL="920750" lvl="3" indent="-463550">
              <a:spcBef>
                <a:spcPts val="600"/>
              </a:spcBef>
              <a:buFont typeface="Courier New" panose="02070309020205020404" pitchFamily="49" charset="0"/>
              <a:buChar char="o"/>
            </a:pPr>
            <a:r>
              <a:rPr lang="en-US" sz="2200" dirty="0">
                <a:latin typeface="Helvetica Light"/>
              </a:rPr>
              <a:t>Membership dues increase</a:t>
            </a:r>
            <a:r>
              <a:rPr lang="en-US" sz="2200" dirty="0" smtClean="0">
                <a:latin typeface="Helvetica Light"/>
              </a:rPr>
              <a:t>. (schools and conferences).</a:t>
            </a:r>
          </a:p>
          <a:p>
            <a:pPr lvl="1" indent="-457200">
              <a:spcBef>
                <a:spcPts val="600"/>
              </a:spcBef>
            </a:pPr>
            <a:endParaRPr lang="en-US" sz="1400" dirty="0" smtClean="0">
              <a:latin typeface="Helvetica Light"/>
              <a:cs typeface="Calibri" pitchFamily="34" charset="0"/>
            </a:endParaRPr>
          </a:p>
        </p:txBody>
      </p:sp>
      <p:sp>
        <p:nvSpPr>
          <p:cNvPr id="6" name="TextBox 5"/>
          <p:cNvSpPr txBox="1"/>
          <p:nvPr/>
        </p:nvSpPr>
        <p:spPr>
          <a:xfrm>
            <a:off x="-38099" y="174360"/>
            <a:ext cx="9144000" cy="584775"/>
          </a:xfrm>
          <a:prstGeom prst="rect">
            <a:avLst/>
          </a:prstGeom>
          <a:noFill/>
        </p:spPr>
        <p:txBody>
          <a:bodyPr wrap="square" rtlCol="0">
            <a:spAutoFit/>
          </a:bodyPr>
          <a:lstStyle/>
          <a:p>
            <a:pPr algn="ctr"/>
            <a:r>
              <a:rPr lang="en-US" sz="3200" b="1" dirty="0" smtClean="0">
                <a:latin typeface="Helvetica Light"/>
                <a:cs typeface="Helvetica Light"/>
              </a:rPr>
              <a:t>Budget Planning Process</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71875" y="723115"/>
            <a:ext cx="1624796" cy="2028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2622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4</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4729655" y="6038851"/>
            <a:ext cx="2547441" cy="684739"/>
          </a:xfrm>
          <a:prstGeom prst="rect">
            <a:avLst/>
          </a:prstGeom>
          <a:noFill/>
          <a:ln w="9525">
            <a:noFill/>
            <a:miter lim="800000"/>
            <a:headEnd/>
            <a:tailEnd/>
          </a:ln>
          <a:effectLst/>
        </p:spPr>
      </p:pic>
      <p:sp>
        <p:nvSpPr>
          <p:cNvPr id="8" name="TextBox 7"/>
          <p:cNvSpPr txBox="1"/>
          <p:nvPr/>
        </p:nvSpPr>
        <p:spPr>
          <a:xfrm>
            <a:off x="551793" y="932408"/>
            <a:ext cx="7974078" cy="4824398"/>
          </a:xfrm>
          <a:prstGeom prst="rect">
            <a:avLst/>
          </a:prstGeom>
          <a:noFill/>
        </p:spPr>
        <p:txBody>
          <a:bodyPr wrap="square" rtlCol="0">
            <a:spAutoFit/>
          </a:bodyPr>
          <a:lstStyle/>
          <a:p>
            <a:pPr marL="0" lvl="2">
              <a:spcBef>
                <a:spcPts val="867"/>
              </a:spcBef>
              <a:tabLst>
                <a:tab pos="1379538" algn="l"/>
              </a:tabLst>
            </a:pPr>
            <a:r>
              <a:rPr lang="en-US" sz="2400" dirty="0">
                <a:latin typeface="Helvetica Light"/>
                <a:cs typeface="Calibri" pitchFamily="34" charset="0"/>
              </a:rPr>
              <a:t>Fifteen </a:t>
            </a:r>
            <a:r>
              <a:rPr lang="en-US" sz="2400" dirty="0" smtClean="0">
                <a:latin typeface="Helvetica Light"/>
                <a:cs typeface="Calibri" pitchFamily="34" charset="0"/>
              </a:rPr>
              <a:t>Proposals:</a:t>
            </a:r>
          </a:p>
          <a:p>
            <a:pPr marL="0" lvl="2">
              <a:spcBef>
                <a:spcPts val="867"/>
              </a:spcBef>
              <a:tabLst>
                <a:tab pos="1379538" algn="l"/>
              </a:tabLst>
            </a:pPr>
            <a:endParaRPr lang="en-US" sz="1000" dirty="0">
              <a:latin typeface="Helvetica Light"/>
              <a:cs typeface="Calibri" pitchFamily="34" charset="0"/>
            </a:endParaRPr>
          </a:p>
          <a:p>
            <a:pPr marL="457200" lvl="3" indent="-457200">
              <a:spcBef>
                <a:spcPts val="867"/>
              </a:spcBef>
              <a:buFont typeface="Arial" panose="020B0604020202020204" pitchFamily="34" charset="0"/>
              <a:buChar char="•"/>
            </a:pPr>
            <a:r>
              <a:rPr lang="en-US" sz="2400" dirty="0" smtClean="0">
                <a:latin typeface="Helvetica Light"/>
                <a:cs typeface="Calibri" pitchFamily="34" charset="0"/>
              </a:rPr>
              <a:t>Results: 12 adopted, one referred and two defeated.</a:t>
            </a:r>
            <a:endParaRPr lang="en-US" sz="2400" dirty="0">
              <a:latin typeface="Helvetica Light"/>
              <a:cs typeface="Calibri" pitchFamily="34" charset="0"/>
            </a:endParaRPr>
          </a:p>
          <a:p>
            <a:pPr marL="457200" lvl="3" indent="-457200">
              <a:spcBef>
                <a:spcPts val="867"/>
              </a:spcBef>
              <a:buFont typeface="Arial" panose="020B0604020202020204" pitchFamily="34" charset="0"/>
              <a:buChar char="•"/>
            </a:pPr>
            <a:r>
              <a:rPr lang="en-US" sz="2400" dirty="0" smtClean="0">
                <a:latin typeface="Helvetica Light"/>
                <a:cs typeface="Calibri" pitchFamily="34" charset="0"/>
              </a:rPr>
              <a:t>Three of four Recruiting Working Group proposals adopted.</a:t>
            </a:r>
          </a:p>
          <a:p>
            <a:pPr marL="457200" lvl="3" indent="-457200">
              <a:spcBef>
                <a:spcPts val="867"/>
              </a:spcBef>
              <a:buFont typeface="Arial" panose="020B0604020202020204" pitchFamily="34" charset="0"/>
              <a:buChar char="•"/>
            </a:pPr>
            <a:r>
              <a:rPr lang="en-US" sz="2400" dirty="0" smtClean="0">
                <a:latin typeface="Helvetica Light"/>
                <a:cs typeface="Calibri" pitchFamily="34" charset="0"/>
              </a:rPr>
              <a:t>Official contact – Jan. 1 of junior year.</a:t>
            </a:r>
          </a:p>
          <a:p>
            <a:pPr marL="457200" lvl="3" indent="-457200">
              <a:spcBef>
                <a:spcPts val="867"/>
              </a:spcBef>
              <a:buFont typeface="Arial" panose="020B0604020202020204" pitchFamily="34" charset="0"/>
              <a:buChar char="•"/>
            </a:pPr>
            <a:r>
              <a:rPr lang="en-US" sz="2400" dirty="0" smtClean="0">
                <a:latin typeface="Helvetica Light"/>
                <a:cs typeface="Calibri" pitchFamily="34" charset="0"/>
              </a:rPr>
              <a:t>Sand </a:t>
            </a:r>
            <a:r>
              <a:rPr lang="en-US" sz="2400" dirty="0">
                <a:latin typeface="Helvetica Light"/>
                <a:cs typeface="Calibri" pitchFamily="34" charset="0"/>
              </a:rPr>
              <a:t>volleyball national championship</a:t>
            </a:r>
            <a:r>
              <a:rPr lang="en-US" sz="2400" dirty="0" smtClean="0">
                <a:latin typeface="Helvetica Light"/>
                <a:cs typeface="Calibri" pitchFamily="34" charset="0"/>
              </a:rPr>
              <a:t>.</a:t>
            </a:r>
          </a:p>
          <a:p>
            <a:pPr marL="457200" lvl="3" indent="-457200">
              <a:spcBef>
                <a:spcPts val="867"/>
              </a:spcBef>
              <a:buFont typeface="Arial" panose="020B0604020202020204" pitchFamily="34" charset="0"/>
              <a:buChar char="•"/>
            </a:pPr>
            <a:r>
              <a:rPr lang="en-US" sz="2400" dirty="0" smtClean="0">
                <a:latin typeface="Helvetica Light"/>
                <a:cs typeface="Calibri" pitchFamily="34" charset="0"/>
              </a:rPr>
              <a:t>Spring </a:t>
            </a:r>
            <a:r>
              <a:rPr lang="en-US" sz="2400" dirty="0">
                <a:latin typeface="Helvetica Light"/>
                <a:cs typeface="Calibri" pitchFamily="34" charset="0"/>
              </a:rPr>
              <a:t>football with contact – narrowly defeated</a:t>
            </a:r>
            <a:r>
              <a:rPr lang="en-US" sz="2400" dirty="0" smtClean="0">
                <a:latin typeface="Helvetica Light"/>
                <a:cs typeface="Calibri" pitchFamily="34" charset="0"/>
              </a:rPr>
              <a:t>.</a:t>
            </a:r>
          </a:p>
          <a:p>
            <a:pPr marL="457200" lvl="3" indent="-457200">
              <a:spcBef>
                <a:spcPts val="867"/>
              </a:spcBef>
              <a:buFont typeface="Arial" panose="020B0604020202020204" pitchFamily="34" charset="0"/>
              <a:buChar char="•"/>
            </a:pPr>
            <a:r>
              <a:rPr lang="en-US" sz="2400">
                <a:latin typeface="Helvetica Light"/>
                <a:cs typeface="Calibri" pitchFamily="34" charset="0"/>
              </a:rPr>
              <a:t>Championships nullification.</a:t>
            </a:r>
          </a:p>
          <a:p>
            <a:pPr marL="0" lvl="3">
              <a:spcBef>
                <a:spcPts val="867"/>
              </a:spcBef>
            </a:pPr>
            <a:endParaRPr lang="en-US" sz="2400" dirty="0" smtClean="0">
              <a:latin typeface="Helvetica Light"/>
              <a:cs typeface="Calibri" pitchFamily="34" charset="0"/>
            </a:endParaRPr>
          </a:p>
          <a:p>
            <a:pPr lvl="1" indent="-457200">
              <a:spcBef>
                <a:spcPts val="867"/>
              </a:spcBef>
            </a:pPr>
            <a:endParaRPr lang="en-US" sz="1400" dirty="0" smtClean="0">
              <a:latin typeface="Helvetica Light"/>
              <a:cs typeface="Calibri" pitchFamily="34" charset="0"/>
            </a:endParaRPr>
          </a:p>
        </p:txBody>
      </p:sp>
      <p:sp>
        <p:nvSpPr>
          <p:cNvPr id="6" name="TextBox 5"/>
          <p:cNvSpPr txBox="1"/>
          <p:nvPr/>
        </p:nvSpPr>
        <p:spPr>
          <a:xfrm>
            <a:off x="-38099" y="157654"/>
            <a:ext cx="9144000" cy="584775"/>
          </a:xfrm>
          <a:prstGeom prst="rect">
            <a:avLst/>
          </a:prstGeom>
          <a:noFill/>
        </p:spPr>
        <p:txBody>
          <a:bodyPr wrap="square" rtlCol="0">
            <a:spAutoFit/>
          </a:bodyPr>
          <a:lstStyle/>
          <a:p>
            <a:pPr algn="ctr"/>
            <a:r>
              <a:rPr lang="en-US" sz="3200" b="1" dirty="0" smtClean="0">
                <a:latin typeface="Helvetica Light"/>
                <a:cs typeface="Helvetica Light"/>
              </a:rPr>
              <a:t>2015 Convention Legislation</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22802949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5</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488730" y="543923"/>
            <a:ext cx="8307251" cy="5186035"/>
          </a:xfrm>
          <a:prstGeom prst="rect">
            <a:avLst/>
          </a:prstGeom>
          <a:noFill/>
        </p:spPr>
        <p:txBody>
          <a:bodyPr wrap="square" rtlCol="0">
            <a:spAutoFit/>
          </a:bodyPr>
          <a:lstStyle/>
          <a:p>
            <a:pPr marL="0" lvl="1"/>
            <a:r>
              <a:rPr lang="en-US" sz="2400" dirty="0" smtClean="0">
                <a:latin typeface="Helvetica Light"/>
              </a:rPr>
              <a:t>2015 Convention.</a:t>
            </a:r>
            <a:endParaRPr lang="en-US" sz="2400" dirty="0">
              <a:latin typeface="Helvetica Light"/>
            </a:endParaRPr>
          </a:p>
          <a:p>
            <a:pPr lvl="1" indent="-457200">
              <a:buFont typeface="Arial" panose="020B0604020202020204" pitchFamily="34" charset="0"/>
              <a:buChar char="•"/>
            </a:pPr>
            <a:r>
              <a:rPr lang="en-US" sz="2200" dirty="0" smtClean="0">
                <a:latin typeface="Helvetica Light"/>
              </a:rPr>
              <a:t>Delegates referred Proposal No. 6 – to reduce contests by up to 10 percent.</a:t>
            </a:r>
            <a:endParaRPr lang="en-US" sz="2200" dirty="0">
              <a:latin typeface="Helvetica Light"/>
            </a:endParaRPr>
          </a:p>
          <a:p>
            <a:pPr lvl="1" indent="-457200">
              <a:buFont typeface="Arial" panose="020B0604020202020204" pitchFamily="34" charset="0"/>
              <a:buChar char="•"/>
            </a:pPr>
            <a:r>
              <a:rPr lang="en-US" sz="2200" dirty="0" smtClean="0">
                <a:latin typeface="Helvetica Light"/>
              </a:rPr>
              <a:t>Referred to the Management Council’s Playing and Practice Seasons Subcommittee for comprehensive P/P review.</a:t>
            </a:r>
          </a:p>
          <a:p>
            <a:pPr marL="0" lvl="1">
              <a:spcBef>
                <a:spcPts val="600"/>
              </a:spcBef>
            </a:pPr>
            <a:endParaRPr lang="en-US" sz="400" dirty="0" smtClean="0">
              <a:latin typeface="Helvetica Light"/>
            </a:endParaRPr>
          </a:p>
          <a:p>
            <a:pPr marL="0" lvl="1">
              <a:spcBef>
                <a:spcPts val="600"/>
              </a:spcBef>
            </a:pPr>
            <a:r>
              <a:rPr lang="en-US" sz="2400" dirty="0" smtClean="0">
                <a:latin typeface="Helvetica Light"/>
              </a:rPr>
              <a:t>Review Process</a:t>
            </a:r>
            <a:r>
              <a:rPr lang="en-US" sz="2400" dirty="0">
                <a:latin typeface="Helvetica Light"/>
              </a:rPr>
              <a:t>.</a:t>
            </a:r>
          </a:p>
          <a:p>
            <a:pPr lvl="1" indent="-457200">
              <a:buFont typeface="Arial" panose="020B0604020202020204" pitchFamily="34" charset="0"/>
              <a:buChar char="•"/>
            </a:pPr>
            <a:r>
              <a:rPr lang="en-US" sz="2200" dirty="0" smtClean="0">
                <a:latin typeface="Helvetica Light"/>
              </a:rPr>
              <a:t>Deliberate review of all rules related to playing and practice seasons.</a:t>
            </a:r>
          </a:p>
          <a:p>
            <a:pPr lvl="2" indent="-457200">
              <a:buFont typeface="Courier New" pitchFamily="49" charset="0"/>
              <a:buChar char="o"/>
            </a:pPr>
            <a:r>
              <a:rPr lang="en-US" sz="2200" dirty="0" smtClean="0">
                <a:latin typeface="Helvetica Light"/>
              </a:rPr>
              <a:t>Nontraditional segment, contest exemptions, contest limits, length of playing seasons and out of season activities.</a:t>
            </a:r>
          </a:p>
          <a:p>
            <a:pPr lvl="1" indent="-457200">
              <a:buFont typeface="Arial" panose="020B0604020202020204" pitchFamily="34" charset="0"/>
              <a:buChar char="•"/>
            </a:pPr>
            <a:r>
              <a:rPr lang="en-US" sz="2200" dirty="0" smtClean="0">
                <a:latin typeface="Helvetica Light"/>
              </a:rPr>
              <a:t>Membership and constituent outreach – summer/fall 2015.</a:t>
            </a:r>
          </a:p>
          <a:p>
            <a:pPr lvl="1" indent="-457200">
              <a:buFont typeface="Arial" panose="020B0604020202020204" pitchFamily="34" charset="0"/>
              <a:buChar char="•"/>
            </a:pPr>
            <a:r>
              <a:rPr lang="en-US" sz="2200" dirty="0" smtClean="0">
                <a:latin typeface="Helvetica Light"/>
              </a:rPr>
              <a:t>Proposed models to discuss at the 2016 Convention.</a:t>
            </a:r>
          </a:p>
          <a:p>
            <a:pPr lvl="1" indent="-457200">
              <a:spcBef>
                <a:spcPts val="600"/>
              </a:spcBef>
              <a:buFont typeface="Arial" panose="020B0604020202020204" pitchFamily="34" charset="0"/>
              <a:buChar char="•"/>
            </a:pPr>
            <a:r>
              <a:rPr lang="en-US" sz="2200" dirty="0" smtClean="0">
                <a:latin typeface="Helvetica Light"/>
              </a:rPr>
              <a:t>Possible 2017 Convention legislation.</a:t>
            </a:r>
          </a:p>
        </p:txBody>
      </p:sp>
      <p:sp>
        <p:nvSpPr>
          <p:cNvPr id="6" name="TextBox 5"/>
          <p:cNvSpPr txBox="1"/>
          <p:nvPr/>
        </p:nvSpPr>
        <p:spPr>
          <a:xfrm>
            <a:off x="-38099" y="0"/>
            <a:ext cx="9144000" cy="584775"/>
          </a:xfrm>
          <a:prstGeom prst="rect">
            <a:avLst/>
          </a:prstGeom>
          <a:noFill/>
        </p:spPr>
        <p:txBody>
          <a:bodyPr wrap="square" rtlCol="0">
            <a:spAutoFit/>
          </a:bodyPr>
          <a:lstStyle/>
          <a:p>
            <a:pPr algn="ctr"/>
            <a:r>
              <a:rPr lang="en-US" sz="3200" b="1" dirty="0" smtClean="0">
                <a:latin typeface="Helvetica Light"/>
                <a:cs typeface="Helvetica Light"/>
              </a:rPr>
              <a:t>Playing and Practice Seasons Review</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320601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6</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4729655" y="6038851"/>
            <a:ext cx="2547441" cy="684739"/>
          </a:xfrm>
          <a:prstGeom prst="rect">
            <a:avLst/>
          </a:prstGeom>
          <a:noFill/>
          <a:ln w="9525">
            <a:noFill/>
            <a:miter lim="800000"/>
            <a:headEnd/>
            <a:tailEnd/>
          </a:ln>
          <a:effectLst/>
        </p:spPr>
      </p:pic>
      <p:sp>
        <p:nvSpPr>
          <p:cNvPr id="8" name="TextBox 7"/>
          <p:cNvSpPr txBox="1"/>
          <p:nvPr/>
        </p:nvSpPr>
        <p:spPr>
          <a:xfrm>
            <a:off x="488731" y="945671"/>
            <a:ext cx="8024648" cy="4285789"/>
          </a:xfrm>
          <a:prstGeom prst="rect">
            <a:avLst/>
          </a:prstGeom>
          <a:noFill/>
        </p:spPr>
        <p:txBody>
          <a:bodyPr wrap="square" rtlCol="0">
            <a:spAutoFit/>
          </a:bodyPr>
          <a:lstStyle/>
          <a:p>
            <a:pPr marL="463550" lvl="1" indent="-463550">
              <a:spcBef>
                <a:spcPts val="600"/>
              </a:spcBef>
              <a:spcAft>
                <a:spcPts val="600"/>
              </a:spcAft>
              <a:buFont typeface="Arial" pitchFamily="34" charset="0"/>
              <a:buChar char="•"/>
            </a:pPr>
            <a:r>
              <a:rPr lang="en-US" sz="2400" dirty="0" smtClean="0">
                <a:latin typeface="Helvetica Light"/>
              </a:rPr>
              <a:t>Adopted at 2015 Convention.</a:t>
            </a:r>
            <a:endParaRPr lang="en-US" sz="1400" dirty="0">
              <a:latin typeface="Helvetica Light"/>
            </a:endParaRPr>
          </a:p>
          <a:p>
            <a:pPr marL="463550" lvl="1" indent="-463550">
              <a:spcBef>
                <a:spcPts val="600"/>
              </a:spcBef>
              <a:spcAft>
                <a:spcPts val="600"/>
              </a:spcAft>
              <a:buFont typeface="Arial" pitchFamily="34" charset="0"/>
              <a:buChar char="•"/>
            </a:pPr>
            <a:r>
              <a:rPr lang="en-US" sz="2400" dirty="0">
                <a:latin typeface="Helvetica Light"/>
              </a:rPr>
              <a:t>Eliminates subjectivity by sport committees when reviewing the impact of ineligible student-athletes and creates a standard mathematical formula to apply at the time of selections</a:t>
            </a:r>
            <a:r>
              <a:rPr lang="en-US" sz="2400" dirty="0" smtClean="0">
                <a:latin typeface="Helvetica Light"/>
              </a:rPr>
              <a:t>.</a:t>
            </a:r>
            <a:endParaRPr lang="en-US" sz="2400" dirty="0">
              <a:latin typeface="Helvetica Light"/>
            </a:endParaRPr>
          </a:p>
          <a:p>
            <a:pPr marL="463550" lvl="1" indent="-463550">
              <a:spcBef>
                <a:spcPts val="600"/>
              </a:spcBef>
              <a:spcAft>
                <a:spcPts val="600"/>
              </a:spcAft>
              <a:buFont typeface="Arial" pitchFamily="34" charset="0"/>
              <a:buChar char="•"/>
            </a:pPr>
            <a:r>
              <a:rPr lang="en-US" sz="2400" dirty="0" smtClean="0">
                <a:latin typeface="Helvetica Light"/>
              </a:rPr>
              <a:t>Only impacts win-loss percentage and strength of schedule for the team that used an ineligible student-athlete(s).</a:t>
            </a:r>
          </a:p>
          <a:p>
            <a:pPr marL="463550" lvl="1" indent="-463550">
              <a:spcBef>
                <a:spcPts val="600"/>
              </a:spcBef>
              <a:spcAft>
                <a:spcPts val="600"/>
              </a:spcAft>
              <a:buFont typeface="Arial" pitchFamily="34" charset="0"/>
              <a:buChar char="•"/>
            </a:pPr>
            <a:r>
              <a:rPr lang="en-US" sz="2400" dirty="0">
                <a:latin typeface="Helvetica Light"/>
              </a:rPr>
              <a:t>Reduces the possible enforcement fine</a:t>
            </a:r>
            <a:r>
              <a:rPr lang="en-US" sz="2400" dirty="0" smtClean="0">
                <a:latin typeface="Helvetica Light"/>
              </a:rPr>
              <a:t>.</a:t>
            </a:r>
            <a:endParaRPr lang="en-US" sz="2400" dirty="0">
              <a:latin typeface="Helvetica Light"/>
            </a:endParaRPr>
          </a:p>
          <a:p>
            <a:pPr lvl="1" indent="-457200">
              <a:spcBef>
                <a:spcPts val="867"/>
              </a:spcBef>
            </a:pPr>
            <a:endParaRPr lang="en-US" sz="1400" dirty="0" smtClean="0">
              <a:latin typeface="Helvetica Light"/>
              <a:cs typeface="Calibri" pitchFamily="34" charset="0"/>
            </a:endParaRPr>
          </a:p>
        </p:txBody>
      </p:sp>
      <p:sp>
        <p:nvSpPr>
          <p:cNvPr id="6" name="TextBox 5"/>
          <p:cNvSpPr txBox="1"/>
          <p:nvPr/>
        </p:nvSpPr>
        <p:spPr>
          <a:xfrm>
            <a:off x="-38099" y="189191"/>
            <a:ext cx="9144000" cy="584775"/>
          </a:xfrm>
          <a:prstGeom prst="rect">
            <a:avLst/>
          </a:prstGeom>
          <a:noFill/>
        </p:spPr>
        <p:txBody>
          <a:bodyPr wrap="square" rtlCol="0">
            <a:spAutoFit/>
          </a:bodyPr>
          <a:lstStyle/>
          <a:p>
            <a:pPr algn="ctr"/>
            <a:r>
              <a:rPr lang="en-US" sz="3200" b="1" dirty="0" smtClean="0">
                <a:latin typeface="Helvetica Light"/>
                <a:cs typeface="Helvetica Light"/>
              </a:rPr>
              <a:t>Championship Updates - Nullification</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53904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a:solidFill>
                  <a:schemeClr val="bg1"/>
                </a:solidFill>
              </a:rPr>
              <a:t>7</a:t>
            </a: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520262" y="1391941"/>
            <a:ext cx="8024648" cy="4031873"/>
          </a:xfrm>
          <a:prstGeom prst="rect">
            <a:avLst/>
          </a:prstGeom>
          <a:noFill/>
        </p:spPr>
        <p:txBody>
          <a:bodyPr wrap="square" rtlCol="0">
            <a:spAutoFit/>
          </a:bodyPr>
          <a:lstStyle/>
          <a:p>
            <a:pPr marL="463550" lvl="1" indent="-463550">
              <a:spcBef>
                <a:spcPts val="600"/>
              </a:spcBef>
              <a:spcAft>
                <a:spcPts val="600"/>
              </a:spcAft>
              <a:buFont typeface="Arial" pitchFamily="34" charset="0"/>
              <a:buChar char="•"/>
            </a:pPr>
            <a:r>
              <a:rPr lang="en-US" sz="2400" dirty="0">
                <a:latin typeface="Helvetica Light"/>
              </a:rPr>
              <a:t>2016 – Approved </a:t>
            </a:r>
            <a:r>
              <a:rPr lang="en-US" sz="2400" dirty="0" smtClean="0">
                <a:latin typeface="Helvetica Light"/>
              </a:rPr>
              <a:t>for </a:t>
            </a:r>
            <a:r>
              <a:rPr lang="en-US" sz="2400" dirty="0">
                <a:latin typeface="Helvetica Light"/>
              </a:rPr>
              <a:t>35</a:t>
            </a:r>
            <a:r>
              <a:rPr lang="en-US" sz="2400" baseline="30000" dirty="0">
                <a:latin typeface="Helvetica Light"/>
              </a:rPr>
              <a:t>th</a:t>
            </a:r>
            <a:r>
              <a:rPr lang="en-US" sz="2400" dirty="0">
                <a:latin typeface="Helvetica Light"/>
              </a:rPr>
              <a:t> anniversary celebration (Indianapolis).</a:t>
            </a:r>
          </a:p>
          <a:p>
            <a:pPr marL="463550" lvl="1" indent="-463550">
              <a:spcBef>
                <a:spcPts val="600"/>
              </a:spcBef>
              <a:spcAft>
                <a:spcPts val="600"/>
              </a:spcAft>
              <a:buFont typeface="Arial" pitchFamily="34" charset="0"/>
              <a:buChar char="•"/>
            </a:pPr>
            <a:r>
              <a:rPr lang="en-US" sz="2400" dirty="0">
                <a:latin typeface="Helvetica Light"/>
              </a:rPr>
              <a:t>Comparable experience with men’s 75</a:t>
            </a:r>
            <a:r>
              <a:rPr lang="en-US" sz="2400" baseline="30000" dirty="0">
                <a:latin typeface="Helvetica Light"/>
              </a:rPr>
              <a:t>th</a:t>
            </a:r>
            <a:r>
              <a:rPr lang="en-US" sz="2400" dirty="0">
                <a:latin typeface="Helvetica Light"/>
              </a:rPr>
              <a:t> anniversary celebration (2013) and opportunity for national exposure.</a:t>
            </a:r>
          </a:p>
          <a:p>
            <a:pPr marL="463550" lvl="1" indent="-463550">
              <a:spcBef>
                <a:spcPts val="600"/>
              </a:spcBef>
              <a:spcAft>
                <a:spcPts val="600"/>
              </a:spcAft>
              <a:buFont typeface="Arial" pitchFamily="34" charset="0"/>
              <a:buChar char="•"/>
            </a:pPr>
            <a:r>
              <a:rPr lang="en-US" sz="2400" dirty="0" smtClean="0">
                <a:latin typeface="Helvetica Light"/>
              </a:rPr>
              <a:t>Championship game:  April </a:t>
            </a:r>
            <a:r>
              <a:rPr lang="en-US" sz="2400" dirty="0">
                <a:latin typeface="Helvetica Light"/>
              </a:rPr>
              <a:t>4, </a:t>
            </a:r>
            <a:r>
              <a:rPr lang="en-US" sz="2400" dirty="0" smtClean="0">
                <a:latin typeface="Helvetica Light"/>
              </a:rPr>
              <a:t>2016.</a:t>
            </a:r>
            <a:endParaRPr lang="en-US" sz="2400" dirty="0">
              <a:latin typeface="Helvetica Light"/>
            </a:endParaRPr>
          </a:p>
          <a:p>
            <a:pPr marL="463550" lvl="1" indent="-463550">
              <a:spcBef>
                <a:spcPts val="600"/>
              </a:spcBef>
              <a:spcAft>
                <a:spcPts val="600"/>
              </a:spcAft>
              <a:buFont typeface="Arial" pitchFamily="34" charset="0"/>
              <a:buChar char="•"/>
            </a:pPr>
            <a:r>
              <a:rPr lang="en-US" sz="2400" dirty="0" smtClean="0">
                <a:latin typeface="Helvetica Light"/>
              </a:rPr>
              <a:t>On-going discussion </a:t>
            </a:r>
            <a:r>
              <a:rPr lang="en-US" sz="2400" dirty="0">
                <a:latin typeface="Helvetica Light"/>
              </a:rPr>
              <a:t>to determine </a:t>
            </a:r>
            <a:r>
              <a:rPr lang="en-US" sz="2400" dirty="0" smtClean="0">
                <a:latin typeface="Helvetica Light"/>
              </a:rPr>
              <a:t>operations details.  </a:t>
            </a:r>
          </a:p>
          <a:p>
            <a:pPr marL="463550" lvl="1" indent="-463550">
              <a:spcBef>
                <a:spcPts val="600"/>
              </a:spcBef>
              <a:spcAft>
                <a:spcPts val="600"/>
              </a:spcAft>
              <a:buFont typeface="Arial" pitchFamily="34" charset="0"/>
              <a:buChar char="•"/>
            </a:pPr>
            <a:r>
              <a:rPr lang="en-US" sz="2400" dirty="0" smtClean="0">
                <a:latin typeface="Helvetica Light"/>
              </a:rPr>
              <a:t>Strategic Planning and Finance Committee approved $200K to fund the joint championship.</a:t>
            </a:r>
            <a:endParaRPr lang="en-US" sz="1400" dirty="0" smtClean="0">
              <a:latin typeface="Helvetica Light"/>
              <a:cs typeface="Calibri" pitchFamily="34" charset="0"/>
            </a:endParaRPr>
          </a:p>
        </p:txBody>
      </p:sp>
      <p:sp>
        <p:nvSpPr>
          <p:cNvPr id="6" name="TextBox 5"/>
          <p:cNvSpPr txBox="1"/>
          <p:nvPr/>
        </p:nvSpPr>
        <p:spPr>
          <a:xfrm>
            <a:off x="-38099" y="173425"/>
            <a:ext cx="9144000" cy="1077218"/>
          </a:xfrm>
          <a:prstGeom prst="rect">
            <a:avLst/>
          </a:prstGeom>
          <a:noFill/>
        </p:spPr>
        <p:txBody>
          <a:bodyPr wrap="square" rtlCol="0">
            <a:spAutoFit/>
          </a:bodyPr>
          <a:lstStyle/>
          <a:p>
            <a:pPr algn="ctr"/>
            <a:r>
              <a:rPr lang="en-US" sz="3200" b="1" dirty="0" smtClean="0">
                <a:latin typeface="Helvetica Light"/>
                <a:cs typeface="Helvetica Light"/>
              </a:rPr>
              <a:t>Championship Updates</a:t>
            </a:r>
          </a:p>
          <a:p>
            <a:pPr algn="ctr"/>
            <a:r>
              <a:rPr lang="en-US" sz="3200" b="1" dirty="0" smtClean="0">
                <a:latin typeface="Helvetica Light"/>
                <a:cs typeface="Helvetica Light"/>
              </a:rPr>
              <a:t>Women’s Basketball Joint Championship</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154858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8</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520262" y="1265813"/>
            <a:ext cx="8261130" cy="4724370"/>
          </a:xfrm>
          <a:prstGeom prst="rect">
            <a:avLst/>
          </a:prstGeom>
          <a:noFill/>
        </p:spPr>
        <p:txBody>
          <a:bodyPr wrap="square" rtlCol="0">
            <a:spAutoFit/>
          </a:bodyPr>
          <a:lstStyle/>
          <a:p>
            <a:pPr marL="342900" lvl="0" indent="-342900">
              <a:buFont typeface="Arial" panose="020B0604020202020204" pitchFamily="34" charset="0"/>
              <a:buChar char="•"/>
            </a:pPr>
            <a:r>
              <a:rPr lang="en-US" sz="2400" dirty="0" smtClean="0">
                <a:latin typeface="Helvetica Light"/>
              </a:rPr>
              <a:t>Year three/four </a:t>
            </a:r>
            <a:r>
              <a:rPr lang="en-US" sz="2400" dirty="0">
                <a:latin typeface="Helvetica Light"/>
              </a:rPr>
              <a:t>provisional/reclassifying institutions to count toward </a:t>
            </a:r>
            <a:r>
              <a:rPr lang="en-US" sz="2400" dirty="0" smtClean="0">
                <a:latin typeface="Helvetica Light"/>
              </a:rPr>
              <a:t>two-year </a:t>
            </a:r>
            <a:r>
              <a:rPr lang="en-US" sz="2400" dirty="0">
                <a:latin typeface="Helvetica Light"/>
              </a:rPr>
              <a:t>waiting period for AQ </a:t>
            </a:r>
            <a:r>
              <a:rPr lang="en-US" sz="2400" dirty="0" smtClean="0">
                <a:latin typeface="Helvetica Light"/>
              </a:rPr>
              <a:t>eligibility.</a:t>
            </a:r>
          </a:p>
          <a:p>
            <a:pPr lvl="0"/>
            <a:endParaRPr lang="en-US" sz="1400" dirty="0">
              <a:latin typeface="Helvetica Light"/>
            </a:endParaRPr>
          </a:p>
          <a:p>
            <a:pPr marL="342900" lvl="0" indent="-342900">
              <a:buFont typeface="Arial" panose="020B0604020202020204" pitchFamily="34" charset="0"/>
              <a:buChar char="•"/>
            </a:pPr>
            <a:r>
              <a:rPr lang="en-US" sz="2400" dirty="0">
                <a:latin typeface="Helvetica Light"/>
              </a:rPr>
              <a:t>Current requirements only allow </a:t>
            </a:r>
            <a:r>
              <a:rPr lang="en-US" sz="2400" dirty="0" smtClean="0">
                <a:latin typeface="Helvetica Light"/>
              </a:rPr>
              <a:t>NCAA active </a:t>
            </a:r>
            <a:r>
              <a:rPr lang="en-US" sz="2400" dirty="0">
                <a:latin typeface="Helvetica Light"/>
              </a:rPr>
              <a:t>institutions to count</a:t>
            </a:r>
            <a:r>
              <a:rPr lang="en-US" sz="2400" dirty="0" smtClean="0">
                <a:latin typeface="Helvetica Light"/>
              </a:rPr>
              <a:t>.</a:t>
            </a:r>
          </a:p>
          <a:p>
            <a:pPr lvl="0"/>
            <a:endParaRPr lang="en-US" sz="1400" dirty="0">
              <a:latin typeface="Helvetica Light"/>
            </a:endParaRPr>
          </a:p>
          <a:p>
            <a:pPr marL="342900" lvl="0" indent="-342900">
              <a:buFont typeface="Arial" panose="020B0604020202020204" pitchFamily="34" charset="0"/>
              <a:buChar char="•"/>
            </a:pPr>
            <a:r>
              <a:rPr lang="en-US" sz="2400" dirty="0">
                <a:latin typeface="Helvetica Light"/>
              </a:rPr>
              <a:t>Currently, results against year three/four </a:t>
            </a:r>
            <a:r>
              <a:rPr lang="en-US" sz="2400" dirty="0" smtClean="0">
                <a:latin typeface="Helvetica Light"/>
              </a:rPr>
              <a:t>provisional and reclassifying </a:t>
            </a:r>
            <a:r>
              <a:rPr lang="en-US" sz="2400" dirty="0">
                <a:latin typeface="Helvetica Light"/>
              </a:rPr>
              <a:t>institutions count in primary selections criteria.    </a:t>
            </a:r>
            <a:endParaRPr lang="en-US" sz="2400" dirty="0" smtClean="0">
              <a:latin typeface="Helvetica Light"/>
            </a:endParaRPr>
          </a:p>
          <a:p>
            <a:pPr lvl="0"/>
            <a:endParaRPr lang="en-US" sz="1400" dirty="0">
              <a:latin typeface="Helvetica Light"/>
            </a:endParaRPr>
          </a:p>
          <a:p>
            <a:pPr marL="342900" lvl="0" indent="-342900">
              <a:buFont typeface="Arial" panose="020B0604020202020204" pitchFamily="34" charset="0"/>
              <a:buChar char="•"/>
            </a:pPr>
            <a:r>
              <a:rPr lang="en-US" sz="2400" dirty="0">
                <a:latin typeface="Helvetica Light"/>
              </a:rPr>
              <a:t>Conference would not be awarded AQ if provisional</a:t>
            </a:r>
            <a:r>
              <a:rPr lang="en-US" sz="2400" dirty="0" smtClean="0">
                <a:latin typeface="Helvetica Light"/>
              </a:rPr>
              <a:t>/ reclassifying </a:t>
            </a:r>
            <a:r>
              <a:rPr lang="en-US" sz="2400" dirty="0">
                <a:latin typeface="Helvetica Light"/>
              </a:rPr>
              <a:t>institution does not become an active member.</a:t>
            </a:r>
          </a:p>
          <a:p>
            <a:pPr marL="463550" lvl="1" indent="-463550">
              <a:spcBef>
                <a:spcPts val="600"/>
              </a:spcBef>
              <a:spcAft>
                <a:spcPts val="600"/>
              </a:spcAft>
              <a:buFont typeface="Arial" pitchFamily="34" charset="0"/>
              <a:buChar char="•"/>
            </a:pPr>
            <a:endParaRPr lang="en-US" sz="1400" dirty="0" smtClean="0">
              <a:latin typeface="Helvetica Light"/>
              <a:cs typeface="Calibri" pitchFamily="34" charset="0"/>
            </a:endParaRPr>
          </a:p>
        </p:txBody>
      </p:sp>
      <p:sp>
        <p:nvSpPr>
          <p:cNvPr id="6" name="TextBox 5"/>
          <p:cNvSpPr txBox="1"/>
          <p:nvPr/>
        </p:nvSpPr>
        <p:spPr>
          <a:xfrm>
            <a:off x="-38099" y="157659"/>
            <a:ext cx="9144000" cy="1077218"/>
          </a:xfrm>
          <a:prstGeom prst="rect">
            <a:avLst/>
          </a:prstGeom>
          <a:noFill/>
        </p:spPr>
        <p:txBody>
          <a:bodyPr wrap="square" rtlCol="0">
            <a:spAutoFit/>
          </a:bodyPr>
          <a:lstStyle/>
          <a:p>
            <a:pPr algn="ctr"/>
            <a:r>
              <a:rPr lang="en-US" sz="3200" b="1" dirty="0" smtClean="0">
                <a:latin typeface="Helvetica Light"/>
                <a:cs typeface="Helvetica Light"/>
              </a:rPr>
              <a:t>Championship Updates</a:t>
            </a:r>
          </a:p>
          <a:p>
            <a:pPr algn="ctr"/>
            <a:r>
              <a:rPr lang="en-US" sz="3200" b="1" dirty="0" smtClean="0">
                <a:latin typeface="Helvetica Light"/>
                <a:cs typeface="Helvetica Light"/>
              </a:rPr>
              <a:t>2016 Legislative Proposal – AQ Eligibility</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spTree>
    <p:extLst>
      <p:ext uri="{BB962C8B-B14F-4D97-AF65-F5344CB8AC3E}">
        <p14:creationId xmlns:p14="http://schemas.microsoft.com/office/powerpoint/2010/main" val="3199850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85480-11 PowerPoint-08.jpg"/>
          <p:cNvPicPr>
            <a:picLocks noChangeAspect="1"/>
          </p:cNvPicPr>
          <p:nvPr/>
        </p:nvPicPr>
        <p:blipFill>
          <a:blip r:embed="rId3"/>
          <a:stretch>
            <a:fillRect/>
          </a:stretch>
        </p:blipFill>
        <p:spPr>
          <a:xfrm>
            <a:off x="0" y="0"/>
            <a:ext cx="9144000" cy="6858000"/>
          </a:xfrm>
          <a:prstGeom prst="rect">
            <a:avLst/>
          </a:prstGeom>
        </p:spPr>
      </p:pic>
      <p:pic>
        <p:nvPicPr>
          <p:cNvPr id="9" name="Picture 2"/>
          <p:cNvPicPr>
            <a:picLocks noChangeAspect="1" noChangeArrowheads="1"/>
          </p:cNvPicPr>
          <p:nvPr/>
        </p:nvPicPr>
        <p:blipFill>
          <a:blip r:embed="rId4"/>
          <a:srcRect/>
          <a:stretch>
            <a:fillRect/>
          </a:stretch>
        </p:blipFill>
        <p:spPr bwMode="auto">
          <a:xfrm>
            <a:off x="4729655" y="5819775"/>
            <a:ext cx="4376246" cy="952500"/>
          </a:xfrm>
          <a:prstGeom prst="rect">
            <a:avLst/>
          </a:prstGeom>
          <a:noFill/>
          <a:ln w="9525">
            <a:noFill/>
            <a:miter lim="800000"/>
            <a:headEnd/>
            <a:tailEnd/>
          </a:ln>
        </p:spPr>
      </p:pic>
      <p:pic>
        <p:nvPicPr>
          <p:cNvPr id="1026" name="Picture 2"/>
          <p:cNvPicPr>
            <a:picLocks noChangeAspect="1" noChangeArrowheads="1"/>
          </p:cNvPicPr>
          <p:nvPr/>
        </p:nvPicPr>
        <p:blipFill>
          <a:blip r:embed="rId5"/>
          <a:srcRect/>
          <a:stretch>
            <a:fillRect/>
          </a:stretch>
        </p:blipFill>
        <p:spPr bwMode="auto">
          <a:xfrm>
            <a:off x="7134225" y="6038851"/>
            <a:ext cx="95250" cy="771525"/>
          </a:xfrm>
          <a:prstGeom prst="rect">
            <a:avLst/>
          </a:prstGeom>
          <a:noFill/>
          <a:ln w="9525">
            <a:noFill/>
            <a:miter lim="800000"/>
            <a:headEnd/>
            <a:tailEnd/>
          </a:ln>
        </p:spPr>
      </p:pic>
      <p:sp>
        <p:nvSpPr>
          <p:cNvPr id="10" name="Footer Placeholder 9"/>
          <p:cNvSpPr>
            <a:spLocks noGrp="1"/>
          </p:cNvSpPr>
          <p:nvPr>
            <p:ph type="ftr" sz="quarter" idx="11"/>
          </p:nvPr>
        </p:nvSpPr>
        <p:spPr/>
        <p:txBody>
          <a:bodyPr/>
          <a:lstStyle/>
          <a:p>
            <a:r>
              <a:rPr lang="en-US" b="1" dirty="0" smtClean="0">
                <a:solidFill>
                  <a:schemeClr val="bg1"/>
                </a:solidFill>
              </a:rPr>
              <a:t>9</a:t>
            </a:r>
            <a:endParaRPr lang="en-US" b="1" dirty="0">
              <a:solidFill>
                <a:schemeClr val="bg1"/>
              </a:solidFill>
            </a:endParaRPr>
          </a:p>
        </p:txBody>
      </p:sp>
      <p:sp>
        <p:nvSpPr>
          <p:cNvPr id="11" name="Rectangle 10"/>
          <p:cNvSpPr/>
          <p:nvPr/>
        </p:nvSpPr>
        <p:spPr>
          <a:xfrm>
            <a:off x="-38099" y="-158282"/>
            <a:ext cx="9144000" cy="5819775"/>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50" name="Picture 2"/>
          <p:cNvPicPr>
            <a:picLocks noChangeAspect="1" noChangeArrowheads="1"/>
          </p:cNvPicPr>
          <p:nvPr/>
        </p:nvPicPr>
        <p:blipFill>
          <a:blip r:embed="rId6"/>
          <a:srcRect/>
          <a:stretch>
            <a:fillRect/>
          </a:stretch>
        </p:blipFill>
        <p:spPr bwMode="auto">
          <a:xfrm>
            <a:off x="5636945" y="6038851"/>
            <a:ext cx="1640151" cy="684739"/>
          </a:xfrm>
          <a:prstGeom prst="rect">
            <a:avLst/>
          </a:prstGeom>
          <a:noFill/>
          <a:ln w="9525">
            <a:noFill/>
            <a:miter lim="800000"/>
            <a:headEnd/>
            <a:tailEnd/>
          </a:ln>
          <a:effectLst/>
        </p:spPr>
      </p:pic>
      <p:sp>
        <p:nvSpPr>
          <p:cNvPr id="8" name="TextBox 7"/>
          <p:cNvSpPr txBox="1"/>
          <p:nvPr/>
        </p:nvSpPr>
        <p:spPr>
          <a:xfrm>
            <a:off x="536028" y="969829"/>
            <a:ext cx="7977352" cy="5186035"/>
          </a:xfrm>
          <a:prstGeom prst="rect">
            <a:avLst/>
          </a:prstGeom>
          <a:noFill/>
        </p:spPr>
        <p:txBody>
          <a:bodyPr wrap="square" rtlCol="0">
            <a:spAutoFit/>
          </a:bodyPr>
          <a:lstStyle/>
          <a:p>
            <a:pPr marL="0" lvl="1">
              <a:spcBef>
                <a:spcPts val="867"/>
              </a:spcBef>
              <a:tabLst>
                <a:tab pos="914400" algn="l"/>
              </a:tabLst>
            </a:pPr>
            <a:r>
              <a:rPr lang="en-US" sz="2400" dirty="0" smtClean="0">
                <a:latin typeface="Helvetica Light"/>
                <a:cs typeface="Calibri" pitchFamily="34" charset="0"/>
              </a:rPr>
              <a:t>High School Education and Promotion.</a:t>
            </a:r>
          </a:p>
          <a:p>
            <a:pPr lvl="1" indent="-457200">
              <a:buFont typeface="Arial" panose="020B0604020202020204" pitchFamily="34" charset="0"/>
              <a:buChar char="•"/>
            </a:pPr>
            <a:r>
              <a:rPr lang="en-US" sz="2400" dirty="0">
                <a:latin typeface="Helvetica Light"/>
              </a:rPr>
              <a:t>Recruiting </a:t>
            </a:r>
            <a:r>
              <a:rPr lang="en-US" sz="2400" dirty="0" smtClean="0">
                <a:latin typeface="Helvetica Light"/>
              </a:rPr>
              <a:t>resource – compares the three NCAA divisions.</a:t>
            </a:r>
            <a:endParaRPr lang="en-US" sz="2400" dirty="0">
              <a:latin typeface="Helvetica Light"/>
            </a:endParaRPr>
          </a:p>
          <a:p>
            <a:pPr lvl="1" indent="-457200">
              <a:buFont typeface="Arial" panose="020B0604020202020204" pitchFamily="34" charset="0"/>
              <a:buChar char="•"/>
            </a:pPr>
            <a:r>
              <a:rPr lang="en-US" sz="2400" dirty="0" smtClean="0">
                <a:latin typeface="Helvetica Light"/>
              </a:rPr>
              <a:t>Collaboration with National Federation of State National High Association.</a:t>
            </a:r>
          </a:p>
          <a:p>
            <a:pPr lvl="1" indent="-457200">
              <a:buFont typeface="Arial" panose="020B0604020202020204" pitchFamily="34" charset="0"/>
              <a:buChar char="•"/>
            </a:pPr>
            <a:r>
              <a:rPr lang="en-US" sz="2400" dirty="0" smtClean="0">
                <a:latin typeface="Helvetica Light"/>
              </a:rPr>
              <a:t>High </a:t>
            </a:r>
            <a:r>
              <a:rPr lang="en-US" sz="2400" dirty="0">
                <a:latin typeface="Helvetica Light"/>
              </a:rPr>
              <a:t>school </a:t>
            </a:r>
            <a:r>
              <a:rPr lang="en-US" sz="2400" dirty="0" smtClean="0">
                <a:latin typeface="Helvetica Light"/>
              </a:rPr>
              <a:t>athletics </a:t>
            </a:r>
            <a:r>
              <a:rPr lang="en-US" sz="2400" dirty="0">
                <a:latin typeface="Helvetica Light"/>
              </a:rPr>
              <a:t>director </a:t>
            </a:r>
            <a:r>
              <a:rPr lang="en-US" sz="2400" dirty="0" smtClean="0">
                <a:latin typeface="Helvetica Light"/>
              </a:rPr>
              <a:t>e-newsletter.</a:t>
            </a:r>
          </a:p>
          <a:p>
            <a:pPr lvl="1" indent="-457200">
              <a:buFont typeface="Arial" panose="020B0604020202020204" pitchFamily="34" charset="0"/>
              <a:buChar char="•"/>
            </a:pPr>
            <a:r>
              <a:rPr lang="en-US" sz="2400" dirty="0" smtClean="0">
                <a:latin typeface="Helvetica Light"/>
              </a:rPr>
              <a:t>Eligibility Center website and e-news                    letter.</a:t>
            </a:r>
          </a:p>
          <a:p>
            <a:pPr marL="463550" lvl="1"/>
            <a:endParaRPr lang="en-US" sz="1000" dirty="0" smtClean="0">
              <a:latin typeface="Helvetica Light"/>
            </a:endParaRPr>
          </a:p>
          <a:p>
            <a:pPr marL="0" lvl="1">
              <a:spcBef>
                <a:spcPts val="867"/>
              </a:spcBef>
            </a:pPr>
            <a:r>
              <a:rPr lang="en-US" sz="2400" dirty="0" smtClean="0">
                <a:latin typeface="Helvetica Light"/>
                <a:cs typeface="Calibri" pitchFamily="34" charset="0"/>
              </a:rPr>
              <a:t>Division III week.</a:t>
            </a:r>
          </a:p>
          <a:p>
            <a:pPr lvl="1" indent="-457200">
              <a:spcBef>
                <a:spcPts val="867"/>
              </a:spcBef>
              <a:buFont typeface="Arial" panose="020B0604020202020204" pitchFamily="34" charset="0"/>
              <a:buChar char="•"/>
            </a:pPr>
            <a:r>
              <a:rPr lang="en-US" sz="2400" dirty="0" smtClean="0">
                <a:latin typeface="Helvetica Light"/>
              </a:rPr>
              <a:t>April </a:t>
            </a:r>
            <a:r>
              <a:rPr lang="en-US" sz="2400" dirty="0">
                <a:latin typeface="Helvetica Light"/>
              </a:rPr>
              <a:t>6-12, </a:t>
            </a:r>
            <a:r>
              <a:rPr lang="en-US" sz="2400" dirty="0" smtClean="0">
                <a:latin typeface="Helvetica Light"/>
              </a:rPr>
              <a:t>2015.</a:t>
            </a:r>
          </a:p>
          <a:p>
            <a:pPr lvl="1" indent="-457200">
              <a:spcBef>
                <a:spcPts val="867"/>
              </a:spcBef>
              <a:buFont typeface="Arial" panose="020B0604020202020204" pitchFamily="34" charset="0"/>
              <a:buChar char="•"/>
            </a:pPr>
            <a:r>
              <a:rPr lang="en-US" sz="2400" dirty="0" smtClean="0">
                <a:latin typeface="Helvetica Light"/>
              </a:rPr>
              <a:t>April 4-10, 2016.</a:t>
            </a:r>
            <a:endParaRPr lang="en-US" sz="2400" dirty="0">
              <a:latin typeface="Helvetica Light"/>
            </a:endParaRPr>
          </a:p>
          <a:p>
            <a:pPr marL="457200" lvl="2">
              <a:spcBef>
                <a:spcPts val="867"/>
              </a:spcBef>
            </a:pPr>
            <a:endParaRPr lang="en-US" sz="2700" dirty="0" smtClean="0">
              <a:latin typeface="Helvetica Light"/>
              <a:cs typeface="Calibri" pitchFamily="34" charset="0"/>
            </a:endParaRPr>
          </a:p>
        </p:txBody>
      </p:sp>
      <p:sp>
        <p:nvSpPr>
          <p:cNvPr id="6" name="TextBox 5"/>
          <p:cNvSpPr txBox="1"/>
          <p:nvPr/>
        </p:nvSpPr>
        <p:spPr>
          <a:xfrm>
            <a:off x="0" y="189181"/>
            <a:ext cx="9144000" cy="584775"/>
          </a:xfrm>
          <a:prstGeom prst="rect">
            <a:avLst/>
          </a:prstGeom>
          <a:noFill/>
        </p:spPr>
        <p:txBody>
          <a:bodyPr wrap="square" rtlCol="0">
            <a:spAutoFit/>
          </a:bodyPr>
          <a:lstStyle/>
          <a:p>
            <a:pPr algn="ctr"/>
            <a:r>
              <a:rPr lang="en-US" sz="3200" b="1" dirty="0" smtClean="0">
                <a:latin typeface="Helvetica Light"/>
                <a:cs typeface="Helvetica Light"/>
              </a:rPr>
              <a:t>Identity Activation</a:t>
            </a:r>
            <a:endParaRPr lang="en-US" sz="3200" dirty="0">
              <a:latin typeface="Helvetica Light"/>
              <a:cs typeface="Helvetica Light"/>
            </a:endParaRPr>
          </a:p>
        </p:txBody>
      </p:sp>
      <p:pic>
        <p:nvPicPr>
          <p:cNvPr id="12" name="Picture 11" descr="ncaa_d3_lockup_h_rev.png"/>
          <p:cNvPicPr>
            <a:picLocks noChangeAspect="1"/>
          </p:cNvPicPr>
          <p:nvPr/>
        </p:nvPicPr>
        <p:blipFill>
          <a:blip r:embed="rId7"/>
          <a:stretch>
            <a:fillRect/>
          </a:stretch>
        </p:blipFill>
        <p:spPr>
          <a:xfrm>
            <a:off x="5968031" y="5620577"/>
            <a:ext cx="2702921" cy="1351461"/>
          </a:xfrm>
          <a:prstGeom prst="rect">
            <a:avLst/>
          </a:prstGeom>
        </p:spPr>
      </p:pic>
      <p:pic>
        <p:nvPicPr>
          <p:cNvPr id="512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5842" y="3184639"/>
            <a:ext cx="2415109" cy="2415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29179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0464FA61DA694CB42D86BC4BF40431" ma:contentTypeVersion="20" ma:contentTypeDescription="Create a new document." ma:contentTypeScope="" ma:versionID="f23dd198063684bb8c0007b1b3865c2a">
  <xsd:schema xmlns:xsd="http://www.w3.org/2001/XMLSchema" xmlns:xs="http://www.w3.org/2001/XMLSchema" xmlns:p="http://schemas.microsoft.com/office/2006/metadata/properties" targetNamespace="http://schemas.microsoft.com/office/2006/metadata/properties" ma:root="true" ma:fieldsID="029657a6635474b0a019366f6617d1e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BC9959-C388-4557-9CA4-7EA4FEA1BD17}">
  <ds:schemaRefs>
    <ds:schemaRef ds:uri="http://www.w3.org/XML/1998/namespace"/>
    <ds:schemaRef ds:uri="http://purl.org/dc/terms/"/>
    <ds:schemaRef ds:uri="http://schemas.openxmlformats.org/package/2006/metadata/core-properties"/>
    <ds:schemaRef ds:uri="http://schemas.microsoft.com/office/2006/metadata/properties"/>
    <ds:schemaRef ds:uri="http://purl.org/dc/elements/1.1/"/>
    <ds:schemaRef ds:uri="http://schemas.microsoft.com/office/2006/documentManagement/typ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56B40A3F-CA05-40DD-A4E6-902FEDB9376D}">
  <ds:schemaRefs>
    <ds:schemaRef ds:uri="http://schemas.microsoft.com/sharepoint/v3/contenttype/forms"/>
  </ds:schemaRefs>
</ds:datastoreItem>
</file>

<file path=customXml/itemProps3.xml><?xml version="1.0" encoding="utf-8"?>
<ds:datastoreItem xmlns:ds="http://schemas.openxmlformats.org/officeDocument/2006/customXml" ds:itemID="{9DF07E1A-31A7-4538-BC01-BF70058ABD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3880</TotalTime>
  <Words>1153</Words>
  <Application>Microsoft Office PowerPoint</Application>
  <PresentationFormat>On-screen Show (4:3)</PresentationFormat>
  <Paragraphs>203</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DeLeonardis</dc:creator>
  <cp:lastModifiedBy>Linda D. Henderson</cp:lastModifiedBy>
  <cp:revision>426</cp:revision>
  <cp:lastPrinted>2015-05-05T21:03:58Z</cp:lastPrinted>
  <dcterms:created xsi:type="dcterms:W3CDTF">2012-10-12T16:45:07Z</dcterms:created>
  <dcterms:modified xsi:type="dcterms:W3CDTF">2015-07-07T15:42:03Z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0x010100900464FA61DA694CB42D86BC4BF40431</vt:lpwstr>
  </property>
</Properties>
</file>