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24.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xml" ContentType="application/vnd.openxmlformats-officedocument.presentationml.notesSlide+xml"/>
  <Override PartName="/ppt/tags/tag44.xml" ContentType="application/vnd.openxmlformats-officedocument.presentationml.tags+xml"/>
  <Override PartName="/ppt/notesSlides/notesSlide2.xml" ContentType="application/vnd.openxmlformats-officedocument.presentationml.notesSlide+xml"/>
  <Override PartName="/ppt/tags/tag45.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46.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47.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48.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49.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5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7"/>
  </p:notesMasterIdLst>
  <p:handoutMasterIdLst>
    <p:handoutMasterId r:id="rId58"/>
  </p:handoutMasterIdLst>
  <p:sldIdLst>
    <p:sldId id="331" r:id="rId5"/>
    <p:sldId id="483" r:id="rId6"/>
    <p:sldId id="334" r:id="rId7"/>
    <p:sldId id="335" r:id="rId8"/>
    <p:sldId id="336" r:id="rId9"/>
    <p:sldId id="338" r:id="rId10"/>
    <p:sldId id="337" r:id="rId11"/>
    <p:sldId id="339" r:id="rId12"/>
    <p:sldId id="340" r:id="rId13"/>
    <p:sldId id="341" r:id="rId14"/>
    <p:sldId id="342" r:id="rId15"/>
    <p:sldId id="343" r:id="rId16"/>
    <p:sldId id="344" r:id="rId17"/>
    <p:sldId id="345" r:id="rId18"/>
    <p:sldId id="346" r:id="rId19"/>
    <p:sldId id="347" r:id="rId20"/>
    <p:sldId id="348" r:id="rId21"/>
    <p:sldId id="349" r:id="rId22"/>
    <p:sldId id="350" r:id="rId23"/>
    <p:sldId id="351" r:id="rId24"/>
    <p:sldId id="352" r:id="rId25"/>
    <p:sldId id="353" r:id="rId26"/>
    <p:sldId id="354" r:id="rId27"/>
    <p:sldId id="355" r:id="rId28"/>
    <p:sldId id="356" r:id="rId29"/>
    <p:sldId id="357" r:id="rId30"/>
    <p:sldId id="358" r:id="rId31"/>
    <p:sldId id="359" r:id="rId32"/>
    <p:sldId id="360" r:id="rId33"/>
    <p:sldId id="361" r:id="rId34"/>
    <p:sldId id="362" r:id="rId35"/>
    <p:sldId id="534" r:id="rId36"/>
    <p:sldId id="535" r:id="rId37"/>
    <p:sldId id="536" r:id="rId38"/>
    <p:sldId id="471" r:id="rId39"/>
    <p:sldId id="366" r:id="rId40"/>
    <p:sldId id="367" r:id="rId41"/>
    <p:sldId id="368" r:id="rId42"/>
    <p:sldId id="369" r:id="rId43"/>
    <p:sldId id="533" r:id="rId44"/>
    <p:sldId id="464" r:id="rId45"/>
    <p:sldId id="465" r:id="rId46"/>
    <p:sldId id="466" r:id="rId47"/>
    <p:sldId id="467" r:id="rId48"/>
    <p:sldId id="468" r:id="rId49"/>
    <p:sldId id="472" r:id="rId50"/>
    <p:sldId id="474" r:id="rId51"/>
    <p:sldId id="538" r:id="rId52"/>
    <p:sldId id="477" r:id="rId53"/>
    <p:sldId id="539" r:id="rId54"/>
    <p:sldId id="540" r:id="rId55"/>
    <p:sldId id="541" r:id="rId56"/>
  </p:sldIdLst>
  <p:sldSz cx="9144000" cy="6858000" type="screen4x3"/>
  <p:notesSz cx="6985000" cy="9283700"/>
  <p:custDataLst>
    <p:tags r:id="rId5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34"/>
    <a:srgbClr val="0065B0"/>
    <a:srgbClr val="B00000"/>
    <a:srgbClr val="8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80" autoAdjust="0"/>
    <p:restoredTop sz="72077" autoAdjust="0"/>
  </p:normalViewPr>
  <p:slideViewPr>
    <p:cSldViewPr snapToGrid="0" snapToObjects="1">
      <p:cViewPr varScale="1">
        <p:scale>
          <a:sx n="46" d="100"/>
          <a:sy n="46" d="100"/>
        </p:scale>
        <p:origin x="-1758" y="-78"/>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66" d="100"/>
        <a:sy n="66" d="100"/>
      </p:scale>
      <p:origin x="0" y="21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gs" Target="tags/tag1.xml"/></Relationships>
</file>

<file path=ppt/diagrams/_rels/data1.xml.rels><?xml version="1.0" encoding="UTF-8" standalone="yes"?>
<Relationships xmlns="http://schemas.openxmlformats.org/package/2006/relationships"><Relationship Id="rId1" Type="http://schemas.openxmlformats.org/officeDocument/2006/relationships/hyperlink" Target="http://www.ncaa.org/sites/default/files/DIII%20Permission%20to%20Contact%20%20Self-Release.pdf" TargetMode="Externa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E0CE17-8034-445B-AC4A-7D7E9E648790}" type="doc">
      <dgm:prSet loTypeId="urn:microsoft.com/office/officeart/2008/layout/VerticalCurvedList" loCatId="list" qsTypeId="urn:microsoft.com/office/officeart/2005/8/quickstyle/simple2" qsCatId="simple" csTypeId="urn:microsoft.com/office/officeart/2005/8/colors/accent0_3" csCatId="mainScheme" phldr="1"/>
      <dgm:spPr/>
      <dgm:t>
        <a:bodyPr/>
        <a:lstStyle/>
        <a:p>
          <a:endParaRPr lang="en-US"/>
        </a:p>
      </dgm:t>
    </dgm:pt>
    <dgm:pt modelId="{F30D16EE-00BD-4C21-B062-230BC8C4BF5F}">
      <dgm:prSet phldrT="[Text]"/>
      <dgm:spPr/>
      <dgm:t>
        <a:bodyPr/>
        <a:lstStyle/>
        <a:p>
          <a:r>
            <a:rPr lang="en-US" dirty="0" smtClean="0">
              <a:latin typeface="Century Gothic" panose="020B0502020202020204" pitchFamily="34" charset="0"/>
            </a:rPr>
            <a:t>Complete Enrollment History.</a:t>
          </a:r>
          <a:endParaRPr lang="en-US" dirty="0">
            <a:latin typeface="Century Gothic" panose="020B0502020202020204" pitchFamily="34" charset="0"/>
          </a:endParaRPr>
        </a:p>
      </dgm:t>
    </dgm:pt>
    <dgm:pt modelId="{C5137546-1459-44F5-AB11-5A242CC5C358}" type="parTrans" cxnId="{F5F8A8CB-0103-48EB-935A-4FF4DCEA71B8}">
      <dgm:prSet/>
      <dgm:spPr/>
      <dgm:t>
        <a:bodyPr/>
        <a:lstStyle/>
        <a:p>
          <a:endParaRPr lang="en-US"/>
        </a:p>
      </dgm:t>
    </dgm:pt>
    <dgm:pt modelId="{10386D6B-5639-4733-906E-886E9CBA9A34}" type="sibTrans" cxnId="{F5F8A8CB-0103-48EB-935A-4FF4DCEA71B8}">
      <dgm:prSet/>
      <dgm:spPr/>
      <dgm:t>
        <a:bodyPr/>
        <a:lstStyle/>
        <a:p>
          <a:endParaRPr lang="en-US"/>
        </a:p>
      </dgm:t>
    </dgm:pt>
    <dgm:pt modelId="{4289250D-8270-43F6-8726-2A6F2A98F239}">
      <dgm:prSet phldrT="[Text]"/>
      <dgm:spPr/>
      <dgm:t>
        <a:bodyPr/>
        <a:lstStyle/>
        <a:p>
          <a:r>
            <a:rPr lang="en-US" dirty="0" smtClean="0">
              <a:latin typeface="Century Gothic" panose="020B0502020202020204" pitchFamily="34" charset="0"/>
            </a:rPr>
            <a:t>All Transcripts.</a:t>
          </a:r>
          <a:endParaRPr lang="en-US" dirty="0">
            <a:latin typeface="Century Gothic" panose="020B0502020202020204" pitchFamily="34" charset="0"/>
          </a:endParaRPr>
        </a:p>
      </dgm:t>
    </dgm:pt>
    <dgm:pt modelId="{A1349D8C-78D7-4B5D-BC1D-440DC2D8A471}" type="parTrans" cxnId="{8A55F532-4238-4C76-88CC-00915131D88C}">
      <dgm:prSet/>
      <dgm:spPr/>
      <dgm:t>
        <a:bodyPr/>
        <a:lstStyle/>
        <a:p>
          <a:endParaRPr lang="en-US"/>
        </a:p>
      </dgm:t>
    </dgm:pt>
    <dgm:pt modelId="{2BB8FB1C-A7B1-4053-B6A6-F75AA8E54EDA}" type="sibTrans" cxnId="{8A55F532-4238-4C76-88CC-00915131D88C}">
      <dgm:prSet/>
      <dgm:spPr/>
      <dgm:t>
        <a:bodyPr/>
        <a:lstStyle/>
        <a:p>
          <a:endParaRPr lang="en-US"/>
        </a:p>
      </dgm:t>
    </dgm:pt>
    <dgm:pt modelId="{2CE39E10-7C35-4275-A33E-77D7F8DF76E4}">
      <dgm:prSet phldrT="[Text]"/>
      <dgm:spPr/>
      <dgm:t>
        <a:bodyPr/>
        <a:lstStyle/>
        <a:p>
          <a:r>
            <a:rPr lang="en-US" dirty="0" smtClean="0">
              <a:latin typeface="Century Gothic" panose="020B0502020202020204" pitchFamily="34" charset="0"/>
            </a:rPr>
            <a:t>Complete Participation History.</a:t>
          </a:r>
          <a:endParaRPr lang="en-US" dirty="0">
            <a:latin typeface="Century Gothic" panose="020B0502020202020204" pitchFamily="34" charset="0"/>
          </a:endParaRPr>
        </a:p>
      </dgm:t>
    </dgm:pt>
    <dgm:pt modelId="{23714F0C-BBB9-4724-8337-62F5A7EF5187}" type="parTrans" cxnId="{CE60F4CF-FCAE-4DC6-A6D4-5D835C821407}">
      <dgm:prSet/>
      <dgm:spPr/>
      <dgm:t>
        <a:bodyPr/>
        <a:lstStyle/>
        <a:p>
          <a:endParaRPr lang="en-US"/>
        </a:p>
      </dgm:t>
    </dgm:pt>
    <dgm:pt modelId="{A58C8D68-DA1C-41C7-BE68-02BC3027974E}" type="sibTrans" cxnId="{CE60F4CF-FCAE-4DC6-A6D4-5D835C821407}">
      <dgm:prSet/>
      <dgm:spPr/>
      <dgm:t>
        <a:bodyPr/>
        <a:lstStyle/>
        <a:p>
          <a:endParaRPr lang="en-US"/>
        </a:p>
      </dgm:t>
    </dgm:pt>
    <dgm:pt modelId="{74FB142E-ED1B-4E2D-9FD9-B7A71E190574}">
      <dgm:prSet/>
      <dgm:spPr/>
      <dgm:t>
        <a:bodyPr/>
        <a:lstStyle/>
        <a:p>
          <a:r>
            <a:rPr lang="en-US" dirty="0" smtClean="0">
              <a:latin typeface="Century Gothic" panose="020B0502020202020204" pitchFamily="34" charset="0"/>
            </a:rPr>
            <a:t>Tracer Form.</a:t>
          </a:r>
          <a:endParaRPr lang="en-US" dirty="0">
            <a:latin typeface="Century Gothic" panose="020B0502020202020204" pitchFamily="34" charset="0"/>
          </a:endParaRPr>
        </a:p>
      </dgm:t>
      <dgm:extLst>
        <a:ext uri="{E40237B7-FDA0-4F09-8148-C483321AD2D9}">
          <dgm14:cNvPr xmlns:dgm14="http://schemas.microsoft.com/office/drawing/2010/diagram" id="0" name="">
            <a:hlinkClick xmlns:r="http://schemas.openxmlformats.org/officeDocument/2006/relationships" r:id="rId1"/>
          </dgm14:cNvPr>
        </a:ext>
      </dgm:extLst>
    </dgm:pt>
    <dgm:pt modelId="{50D27F8B-3C0B-47E0-8BB7-460C5C5BBBC6}" type="parTrans" cxnId="{7FEE33EE-6D89-429B-961D-57E50D712393}">
      <dgm:prSet/>
      <dgm:spPr/>
      <dgm:t>
        <a:bodyPr/>
        <a:lstStyle/>
        <a:p>
          <a:endParaRPr lang="en-US"/>
        </a:p>
      </dgm:t>
    </dgm:pt>
    <dgm:pt modelId="{0BE77280-663F-48AF-B8B1-0684EE7A541D}" type="sibTrans" cxnId="{7FEE33EE-6D89-429B-961D-57E50D712393}">
      <dgm:prSet/>
      <dgm:spPr/>
      <dgm:t>
        <a:bodyPr/>
        <a:lstStyle/>
        <a:p>
          <a:endParaRPr lang="en-US"/>
        </a:p>
      </dgm:t>
    </dgm:pt>
    <dgm:pt modelId="{99D32A0B-91AE-4DF9-BEA0-B1C6C51A3B54}" type="pres">
      <dgm:prSet presAssocID="{43E0CE17-8034-445B-AC4A-7D7E9E648790}" presName="Name0" presStyleCnt="0">
        <dgm:presLayoutVars>
          <dgm:chMax val="7"/>
          <dgm:chPref val="7"/>
          <dgm:dir/>
        </dgm:presLayoutVars>
      </dgm:prSet>
      <dgm:spPr/>
      <dgm:t>
        <a:bodyPr/>
        <a:lstStyle/>
        <a:p>
          <a:endParaRPr lang="en-US"/>
        </a:p>
      </dgm:t>
    </dgm:pt>
    <dgm:pt modelId="{BC7E60E5-4AB4-4898-962E-DB649E4548BA}" type="pres">
      <dgm:prSet presAssocID="{43E0CE17-8034-445B-AC4A-7D7E9E648790}" presName="Name1" presStyleCnt="0"/>
      <dgm:spPr/>
    </dgm:pt>
    <dgm:pt modelId="{C72E4035-7959-48D0-93E6-490FD5657A64}" type="pres">
      <dgm:prSet presAssocID="{43E0CE17-8034-445B-AC4A-7D7E9E648790}" presName="cycle" presStyleCnt="0"/>
      <dgm:spPr/>
    </dgm:pt>
    <dgm:pt modelId="{7D59D7D6-5D29-4918-93E7-279EB0D21759}" type="pres">
      <dgm:prSet presAssocID="{43E0CE17-8034-445B-AC4A-7D7E9E648790}" presName="srcNode" presStyleLbl="node1" presStyleIdx="0" presStyleCnt="4"/>
      <dgm:spPr/>
    </dgm:pt>
    <dgm:pt modelId="{F1908C11-1C63-466D-AC42-19F849F9DC26}" type="pres">
      <dgm:prSet presAssocID="{43E0CE17-8034-445B-AC4A-7D7E9E648790}" presName="conn" presStyleLbl="parChTrans1D2" presStyleIdx="0" presStyleCnt="1"/>
      <dgm:spPr/>
      <dgm:t>
        <a:bodyPr/>
        <a:lstStyle/>
        <a:p>
          <a:endParaRPr lang="en-US"/>
        </a:p>
      </dgm:t>
    </dgm:pt>
    <dgm:pt modelId="{56AFAF88-440A-4688-B76E-5710587A4D28}" type="pres">
      <dgm:prSet presAssocID="{43E0CE17-8034-445B-AC4A-7D7E9E648790}" presName="extraNode" presStyleLbl="node1" presStyleIdx="0" presStyleCnt="4"/>
      <dgm:spPr/>
    </dgm:pt>
    <dgm:pt modelId="{ED08703A-B15B-4133-BE3A-7A87AA625F38}" type="pres">
      <dgm:prSet presAssocID="{43E0CE17-8034-445B-AC4A-7D7E9E648790}" presName="dstNode" presStyleLbl="node1" presStyleIdx="0" presStyleCnt="4"/>
      <dgm:spPr/>
    </dgm:pt>
    <dgm:pt modelId="{60367C2A-4F0D-4B04-A3D5-93E57F65AB8C}" type="pres">
      <dgm:prSet presAssocID="{F30D16EE-00BD-4C21-B062-230BC8C4BF5F}" presName="text_1" presStyleLbl="node1" presStyleIdx="0" presStyleCnt="4">
        <dgm:presLayoutVars>
          <dgm:bulletEnabled val="1"/>
        </dgm:presLayoutVars>
      </dgm:prSet>
      <dgm:spPr/>
      <dgm:t>
        <a:bodyPr/>
        <a:lstStyle/>
        <a:p>
          <a:endParaRPr lang="en-US"/>
        </a:p>
      </dgm:t>
    </dgm:pt>
    <dgm:pt modelId="{409B1D14-89AF-4A9E-A824-4D2923A460AD}" type="pres">
      <dgm:prSet presAssocID="{F30D16EE-00BD-4C21-B062-230BC8C4BF5F}" presName="accent_1" presStyleCnt="0"/>
      <dgm:spPr/>
    </dgm:pt>
    <dgm:pt modelId="{7E884404-1A85-4F8B-8DF0-F9CCD1842C9B}" type="pres">
      <dgm:prSet presAssocID="{F30D16EE-00BD-4C21-B062-230BC8C4BF5F}" presName="accentRepeatNode" presStyleLbl="solidFgAcc1" presStyleIdx="0" presStyleCnt="4"/>
      <dgm:spPr/>
    </dgm:pt>
    <dgm:pt modelId="{62F4A989-67C6-4157-8CFA-7B1A68FA659A}" type="pres">
      <dgm:prSet presAssocID="{4289250D-8270-43F6-8726-2A6F2A98F239}" presName="text_2" presStyleLbl="node1" presStyleIdx="1" presStyleCnt="4">
        <dgm:presLayoutVars>
          <dgm:bulletEnabled val="1"/>
        </dgm:presLayoutVars>
      </dgm:prSet>
      <dgm:spPr/>
      <dgm:t>
        <a:bodyPr/>
        <a:lstStyle/>
        <a:p>
          <a:endParaRPr lang="en-US"/>
        </a:p>
      </dgm:t>
    </dgm:pt>
    <dgm:pt modelId="{7A249885-79AA-4027-840C-A8F0BB73671E}" type="pres">
      <dgm:prSet presAssocID="{4289250D-8270-43F6-8726-2A6F2A98F239}" presName="accent_2" presStyleCnt="0"/>
      <dgm:spPr/>
    </dgm:pt>
    <dgm:pt modelId="{CE4B060B-87D6-4E79-929F-A4F63331818C}" type="pres">
      <dgm:prSet presAssocID="{4289250D-8270-43F6-8726-2A6F2A98F239}" presName="accentRepeatNode" presStyleLbl="solidFgAcc1" presStyleIdx="1" presStyleCnt="4"/>
      <dgm:spPr/>
    </dgm:pt>
    <dgm:pt modelId="{61028288-AF33-4601-9D25-9D361B7E7DFC}" type="pres">
      <dgm:prSet presAssocID="{2CE39E10-7C35-4275-A33E-77D7F8DF76E4}" presName="text_3" presStyleLbl="node1" presStyleIdx="2" presStyleCnt="4">
        <dgm:presLayoutVars>
          <dgm:bulletEnabled val="1"/>
        </dgm:presLayoutVars>
      </dgm:prSet>
      <dgm:spPr/>
      <dgm:t>
        <a:bodyPr/>
        <a:lstStyle/>
        <a:p>
          <a:endParaRPr lang="en-US"/>
        </a:p>
      </dgm:t>
    </dgm:pt>
    <dgm:pt modelId="{AAA3C3DA-5E08-4984-B78A-53F8D5F6EC6E}" type="pres">
      <dgm:prSet presAssocID="{2CE39E10-7C35-4275-A33E-77D7F8DF76E4}" presName="accent_3" presStyleCnt="0"/>
      <dgm:spPr/>
    </dgm:pt>
    <dgm:pt modelId="{48329473-5304-438D-935B-86BED53A12FC}" type="pres">
      <dgm:prSet presAssocID="{2CE39E10-7C35-4275-A33E-77D7F8DF76E4}" presName="accentRepeatNode" presStyleLbl="solidFgAcc1" presStyleIdx="2" presStyleCnt="4"/>
      <dgm:spPr/>
    </dgm:pt>
    <dgm:pt modelId="{8A543B92-6C53-4C93-9DB3-7FB8A5465878}" type="pres">
      <dgm:prSet presAssocID="{74FB142E-ED1B-4E2D-9FD9-B7A71E190574}" presName="text_4" presStyleLbl="node1" presStyleIdx="3" presStyleCnt="4">
        <dgm:presLayoutVars>
          <dgm:bulletEnabled val="1"/>
        </dgm:presLayoutVars>
      </dgm:prSet>
      <dgm:spPr/>
      <dgm:t>
        <a:bodyPr/>
        <a:lstStyle/>
        <a:p>
          <a:endParaRPr lang="en-US"/>
        </a:p>
      </dgm:t>
    </dgm:pt>
    <dgm:pt modelId="{FF9C5283-34A7-42ED-931F-3844086B65F4}" type="pres">
      <dgm:prSet presAssocID="{74FB142E-ED1B-4E2D-9FD9-B7A71E190574}" presName="accent_4" presStyleCnt="0"/>
      <dgm:spPr/>
    </dgm:pt>
    <dgm:pt modelId="{0DFA98BB-ED9E-4BDA-9B5B-2C40DAE70081}" type="pres">
      <dgm:prSet presAssocID="{74FB142E-ED1B-4E2D-9FD9-B7A71E190574}" presName="accentRepeatNode" presStyleLbl="solidFgAcc1" presStyleIdx="3" presStyleCnt="4"/>
      <dgm:spPr/>
    </dgm:pt>
  </dgm:ptLst>
  <dgm:cxnLst>
    <dgm:cxn modelId="{B087CFCF-8531-4B94-8044-CD02AA4AC5B2}" type="presOf" srcId="{10386D6B-5639-4733-906E-886E9CBA9A34}" destId="{F1908C11-1C63-466D-AC42-19F849F9DC26}" srcOrd="0" destOrd="0" presId="urn:microsoft.com/office/officeart/2008/layout/VerticalCurvedList"/>
    <dgm:cxn modelId="{8A55F532-4238-4C76-88CC-00915131D88C}" srcId="{43E0CE17-8034-445B-AC4A-7D7E9E648790}" destId="{4289250D-8270-43F6-8726-2A6F2A98F239}" srcOrd="1" destOrd="0" parTransId="{A1349D8C-78D7-4B5D-BC1D-440DC2D8A471}" sibTransId="{2BB8FB1C-A7B1-4053-B6A6-F75AA8E54EDA}"/>
    <dgm:cxn modelId="{EDFBC8B1-0A54-45DF-B2D1-0A7C351408E7}" type="presOf" srcId="{F30D16EE-00BD-4C21-B062-230BC8C4BF5F}" destId="{60367C2A-4F0D-4B04-A3D5-93E57F65AB8C}" srcOrd="0" destOrd="0" presId="urn:microsoft.com/office/officeart/2008/layout/VerticalCurvedList"/>
    <dgm:cxn modelId="{CE60F4CF-FCAE-4DC6-A6D4-5D835C821407}" srcId="{43E0CE17-8034-445B-AC4A-7D7E9E648790}" destId="{2CE39E10-7C35-4275-A33E-77D7F8DF76E4}" srcOrd="2" destOrd="0" parTransId="{23714F0C-BBB9-4724-8337-62F5A7EF5187}" sibTransId="{A58C8D68-DA1C-41C7-BE68-02BC3027974E}"/>
    <dgm:cxn modelId="{9E5FACA6-4962-4BBA-971C-AEC9BCA881F4}" type="presOf" srcId="{2CE39E10-7C35-4275-A33E-77D7F8DF76E4}" destId="{61028288-AF33-4601-9D25-9D361B7E7DFC}" srcOrd="0" destOrd="0" presId="urn:microsoft.com/office/officeart/2008/layout/VerticalCurvedList"/>
    <dgm:cxn modelId="{8B05C6FE-96C1-46D4-982B-5F45656420C6}" type="presOf" srcId="{74FB142E-ED1B-4E2D-9FD9-B7A71E190574}" destId="{8A543B92-6C53-4C93-9DB3-7FB8A5465878}" srcOrd="0" destOrd="0" presId="urn:microsoft.com/office/officeart/2008/layout/VerticalCurvedList"/>
    <dgm:cxn modelId="{F5F8A8CB-0103-48EB-935A-4FF4DCEA71B8}" srcId="{43E0CE17-8034-445B-AC4A-7D7E9E648790}" destId="{F30D16EE-00BD-4C21-B062-230BC8C4BF5F}" srcOrd="0" destOrd="0" parTransId="{C5137546-1459-44F5-AB11-5A242CC5C358}" sibTransId="{10386D6B-5639-4733-906E-886E9CBA9A34}"/>
    <dgm:cxn modelId="{A8211C54-F0F9-4C8F-B301-B574619E4422}" type="presOf" srcId="{4289250D-8270-43F6-8726-2A6F2A98F239}" destId="{62F4A989-67C6-4157-8CFA-7B1A68FA659A}" srcOrd="0" destOrd="0" presId="urn:microsoft.com/office/officeart/2008/layout/VerticalCurvedList"/>
    <dgm:cxn modelId="{901203F8-B9C0-42B0-956C-A60ACE88AEB2}" type="presOf" srcId="{43E0CE17-8034-445B-AC4A-7D7E9E648790}" destId="{99D32A0B-91AE-4DF9-BEA0-B1C6C51A3B54}" srcOrd="0" destOrd="0" presId="urn:microsoft.com/office/officeart/2008/layout/VerticalCurvedList"/>
    <dgm:cxn modelId="{7FEE33EE-6D89-429B-961D-57E50D712393}" srcId="{43E0CE17-8034-445B-AC4A-7D7E9E648790}" destId="{74FB142E-ED1B-4E2D-9FD9-B7A71E190574}" srcOrd="3" destOrd="0" parTransId="{50D27F8B-3C0B-47E0-8BB7-460C5C5BBBC6}" sibTransId="{0BE77280-663F-48AF-B8B1-0684EE7A541D}"/>
    <dgm:cxn modelId="{EE479579-06C7-436B-A1E8-C6B5A9C013DC}" type="presParOf" srcId="{99D32A0B-91AE-4DF9-BEA0-B1C6C51A3B54}" destId="{BC7E60E5-4AB4-4898-962E-DB649E4548BA}" srcOrd="0" destOrd="0" presId="urn:microsoft.com/office/officeart/2008/layout/VerticalCurvedList"/>
    <dgm:cxn modelId="{43E7847B-F0BB-49D8-A8E0-B68EAC1CEA72}" type="presParOf" srcId="{BC7E60E5-4AB4-4898-962E-DB649E4548BA}" destId="{C72E4035-7959-48D0-93E6-490FD5657A64}" srcOrd="0" destOrd="0" presId="urn:microsoft.com/office/officeart/2008/layout/VerticalCurvedList"/>
    <dgm:cxn modelId="{7348AB7F-6BEE-41B1-AD8A-ED97DF75E762}" type="presParOf" srcId="{C72E4035-7959-48D0-93E6-490FD5657A64}" destId="{7D59D7D6-5D29-4918-93E7-279EB0D21759}" srcOrd="0" destOrd="0" presId="urn:microsoft.com/office/officeart/2008/layout/VerticalCurvedList"/>
    <dgm:cxn modelId="{B4B6F336-1345-45D6-9D81-B95E79D99CAD}" type="presParOf" srcId="{C72E4035-7959-48D0-93E6-490FD5657A64}" destId="{F1908C11-1C63-466D-AC42-19F849F9DC26}" srcOrd="1" destOrd="0" presId="urn:microsoft.com/office/officeart/2008/layout/VerticalCurvedList"/>
    <dgm:cxn modelId="{C9B197B5-9632-4F88-9E08-E4F2E77C6EC0}" type="presParOf" srcId="{C72E4035-7959-48D0-93E6-490FD5657A64}" destId="{56AFAF88-440A-4688-B76E-5710587A4D28}" srcOrd="2" destOrd="0" presId="urn:microsoft.com/office/officeart/2008/layout/VerticalCurvedList"/>
    <dgm:cxn modelId="{CB78828C-6DE6-4B19-A0BD-275AE9CB73D7}" type="presParOf" srcId="{C72E4035-7959-48D0-93E6-490FD5657A64}" destId="{ED08703A-B15B-4133-BE3A-7A87AA625F38}" srcOrd="3" destOrd="0" presId="urn:microsoft.com/office/officeart/2008/layout/VerticalCurvedList"/>
    <dgm:cxn modelId="{C60A16BD-D0F8-4CD2-A3D3-0A82344F51BF}" type="presParOf" srcId="{BC7E60E5-4AB4-4898-962E-DB649E4548BA}" destId="{60367C2A-4F0D-4B04-A3D5-93E57F65AB8C}" srcOrd="1" destOrd="0" presId="urn:microsoft.com/office/officeart/2008/layout/VerticalCurvedList"/>
    <dgm:cxn modelId="{8F8F2D3F-A2E6-48D9-A3F5-6FFCF3A30601}" type="presParOf" srcId="{BC7E60E5-4AB4-4898-962E-DB649E4548BA}" destId="{409B1D14-89AF-4A9E-A824-4D2923A460AD}" srcOrd="2" destOrd="0" presId="urn:microsoft.com/office/officeart/2008/layout/VerticalCurvedList"/>
    <dgm:cxn modelId="{1F74B0A8-949E-46F5-BB0C-24834E8CDB4F}" type="presParOf" srcId="{409B1D14-89AF-4A9E-A824-4D2923A460AD}" destId="{7E884404-1A85-4F8B-8DF0-F9CCD1842C9B}" srcOrd="0" destOrd="0" presId="urn:microsoft.com/office/officeart/2008/layout/VerticalCurvedList"/>
    <dgm:cxn modelId="{B4E46651-A433-4B80-9969-D873D48EC8CA}" type="presParOf" srcId="{BC7E60E5-4AB4-4898-962E-DB649E4548BA}" destId="{62F4A989-67C6-4157-8CFA-7B1A68FA659A}" srcOrd="3" destOrd="0" presId="urn:microsoft.com/office/officeart/2008/layout/VerticalCurvedList"/>
    <dgm:cxn modelId="{C3C35B8B-C877-4398-8E10-26BF2D2C65A2}" type="presParOf" srcId="{BC7E60E5-4AB4-4898-962E-DB649E4548BA}" destId="{7A249885-79AA-4027-840C-A8F0BB73671E}" srcOrd="4" destOrd="0" presId="urn:microsoft.com/office/officeart/2008/layout/VerticalCurvedList"/>
    <dgm:cxn modelId="{E4DC255B-2F17-43AD-9FB6-96948BE72E26}" type="presParOf" srcId="{7A249885-79AA-4027-840C-A8F0BB73671E}" destId="{CE4B060B-87D6-4E79-929F-A4F63331818C}" srcOrd="0" destOrd="0" presId="urn:microsoft.com/office/officeart/2008/layout/VerticalCurvedList"/>
    <dgm:cxn modelId="{583F3386-0C41-4E8C-9AB3-D2D2165B8FD6}" type="presParOf" srcId="{BC7E60E5-4AB4-4898-962E-DB649E4548BA}" destId="{61028288-AF33-4601-9D25-9D361B7E7DFC}" srcOrd="5" destOrd="0" presId="urn:microsoft.com/office/officeart/2008/layout/VerticalCurvedList"/>
    <dgm:cxn modelId="{599B27F9-B484-4B61-9ED7-4C734CEE014C}" type="presParOf" srcId="{BC7E60E5-4AB4-4898-962E-DB649E4548BA}" destId="{AAA3C3DA-5E08-4984-B78A-53F8D5F6EC6E}" srcOrd="6" destOrd="0" presId="urn:microsoft.com/office/officeart/2008/layout/VerticalCurvedList"/>
    <dgm:cxn modelId="{1996E0ED-CEAD-4D4D-A884-605ED9B4BBBA}" type="presParOf" srcId="{AAA3C3DA-5E08-4984-B78A-53F8D5F6EC6E}" destId="{48329473-5304-438D-935B-86BED53A12FC}" srcOrd="0" destOrd="0" presId="urn:microsoft.com/office/officeart/2008/layout/VerticalCurvedList"/>
    <dgm:cxn modelId="{ACAC5F65-4581-44F2-8728-3F11AC53070F}" type="presParOf" srcId="{BC7E60E5-4AB4-4898-962E-DB649E4548BA}" destId="{8A543B92-6C53-4C93-9DB3-7FB8A5465878}" srcOrd="7" destOrd="0" presId="urn:microsoft.com/office/officeart/2008/layout/VerticalCurvedList"/>
    <dgm:cxn modelId="{9510CA6D-77F1-4331-951F-2005F0E1DFBF}" type="presParOf" srcId="{BC7E60E5-4AB4-4898-962E-DB649E4548BA}" destId="{FF9C5283-34A7-42ED-931F-3844086B65F4}" srcOrd="8" destOrd="0" presId="urn:microsoft.com/office/officeart/2008/layout/VerticalCurvedList"/>
    <dgm:cxn modelId="{E0531E8F-8B79-4B87-ABCD-53DB65919EB9}" type="presParOf" srcId="{FF9C5283-34A7-42ED-931F-3844086B65F4}" destId="{0DFA98BB-ED9E-4BDA-9B5B-2C40DAE7008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1824302-FF8C-4529-B60F-F52CB1B7CE9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2800" dirty="0" smtClean="0">
              <a:latin typeface="Century Gothic" panose="020B0502020202020204" pitchFamily="34" charset="0"/>
            </a:rPr>
            <a:t>Begin certification checks for mid-year enrollees.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6CD31485-F83A-48A6-9156-B939232AE404}">
      <dgm:prSet custT="1"/>
      <dgm:spPr/>
      <dgm:t>
        <a:bodyPr/>
        <a:lstStyle/>
        <a:p>
          <a:r>
            <a:rPr lang="en-US" sz="2800" dirty="0" smtClean="0">
              <a:latin typeface="Century Gothic" panose="020B0502020202020204" pitchFamily="34" charset="0"/>
            </a:rPr>
            <a:t>Continuing eligibility checks.</a:t>
          </a:r>
          <a:endParaRPr lang="en-US" sz="2800" dirty="0">
            <a:latin typeface="Century Gothic" panose="020B0502020202020204" pitchFamily="34" charset="0"/>
          </a:endParaRPr>
        </a:p>
      </dgm:t>
    </dgm:pt>
    <dgm:pt modelId="{55B41D7E-CA76-4332-B41B-C85F68310BB1}" type="parTrans" cxnId="{B01F4553-B9C8-4B02-8A3B-49D944ADD3D3}">
      <dgm:prSet/>
      <dgm:spPr/>
      <dgm:t>
        <a:bodyPr/>
        <a:lstStyle/>
        <a:p>
          <a:endParaRPr lang="en-US"/>
        </a:p>
      </dgm:t>
    </dgm:pt>
    <dgm:pt modelId="{BD6C0B87-10DA-4EF5-9529-AFFE7E0A680B}" type="sibTrans" cxnId="{B01F4553-B9C8-4B02-8A3B-49D944ADD3D3}">
      <dgm:prSet/>
      <dgm:spPr/>
      <dgm:t>
        <a:bodyPr/>
        <a:lstStyle/>
        <a:p>
          <a:endParaRPr lang="en-US"/>
        </a:p>
      </dgm:t>
    </dgm:pt>
    <dgm:pt modelId="{7066BB0F-2D6E-44E3-804A-90F395AFB674}">
      <dgm:prSet custT="1"/>
      <dgm:spPr/>
      <dgm:t>
        <a:bodyPr/>
        <a:lstStyle/>
        <a:p>
          <a:r>
            <a:rPr lang="en-US" sz="2800" dirty="0" smtClean="0">
              <a:latin typeface="Century Gothic" panose="020B0502020202020204" pitchFamily="34" charset="0"/>
            </a:rPr>
            <a:t>Monitoring playing and practice season activities.</a:t>
          </a:r>
          <a:endParaRPr lang="en-US" sz="2800" dirty="0">
            <a:latin typeface="Century Gothic" panose="020B0502020202020204" pitchFamily="34" charset="0"/>
          </a:endParaRPr>
        </a:p>
      </dgm:t>
    </dgm:pt>
    <dgm:pt modelId="{7F90184B-B8AF-4B1E-82BA-DFAD9E947883}" type="parTrans" cxnId="{E47D7A01-8553-432B-9148-8C7AF82BCACC}">
      <dgm:prSet/>
      <dgm:spPr/>
      <dgm:t>
        <a:bodyPr/>
        <a:lstStyle/>
        <a:p>
          <a:endParaRPr lang="en-US"/>
        </a:p>
      </dgm:t>
    </dgm:pt>
    <dgm:pt modelId="{A853AFD3-6C8E-4F48-A339-B8CBEACF9FC3}" type="sibTrans" cxnId="{E47D7A01-8553-432B-9148-8C7AF82BCACC}">
      <dgm:prSet/>
      <dgm:spPr/>
      <dgm:t>
        <a:bodyPr/>
        <a:lstStyle/>
        <a:p>
          <a:endParaRPr lang="en-US"/>
        </a:p>
      </dgm:t>
    </dgm:pt>
    <dgm:pt modelId="{856F9950-C14D-4578-8519-10D78D2984D3}">
      <dgm:prSet custT="1"/>
      <dgm:spPr/>
      <dgm:t>
        <a:bodyPr/>
        <a:lstStyle/>
        <a:p>
          <a:r>
            <a:rPr lang="en-US" sz="2800" dirty="0" smtClean="0">
              <a:latin typeface="Century Gothic" panose="020B0502020202020204" pitchFamily="34" charset="0"/>
            </a:rPr>
            <a:t>Roster changes, walk-ons and walk-offs.</a:t>
          </a:r>
          <a:endParaRPr lang="en-US" sz="2800" dirty="0">
            <a:latin typeface="Century Gothic" panose="020B0502020202020204" pitchFamily="34" charset="0"/>
          </a:endParaRPr>
        </a:p>
      </dgm:t>
    </dgm:pt>
    <dgm:pt modelId="{D7077192-9E91-4AD7-82F5-E9DEAF27606D}" type="parTrans" cxnId="{FB528BAC-7D34-424C-97CC-C4BB59900BC2}">
      <dgm:prSet/>
      <dgm:spPr/>
      <dgm:t>
        <a:bodyPr/>
        <a:lstStyle/>
        <a:p>
          <a:endParaRPr lang="en-US"/>
        </a:p>
      </dgm:t>
    </dgm:pt>
    <dgm:pt modelId="{824718E8-1B26-439F-B69B-D521A3FE53F3}" type="sibTrans" cxnId="{FB528BAC-7D34-424C-97CC-C4BB59900BC2}">
      <dgm:prSet/>
      <dgm:spPr/>
      <dgm:t>
        <a:bodyPr/>
        <a:lstStyle/>
        <a:p>
          <a:endParaRPr lang="en-US"/>
        </a:p>
      </dgm:t>
    </dgm:pt>
    <dgm:pt modelId="{25FBE98D-E98A-4F53-BB59-D8C2C0514EBB}">
      <dgm:prSet custT="1"/>
      <dgm:spPr/>
      <dgm:t>
        <a:bodyPr/>
        <a:lstStyle/>
        <a:p>
          <a:r>
            <a:rPr lang="en-US" sz="2800" dirty="0" smtClean="0">
              <a:latin typeface="Century Gothic" panose="020B0502020202020204" pitchFamily="34" charset="0"/>
            </a:rPr>
            <a:t>Vacation Period Reminders.</a:t>
          </a:r>
          <a:endParaRPr lang="en-US" sz="2800" dirty="0">
            <a:latin typeface="Century Gothic" panose="020B0502020202020204" pitchFamily="34" charset="0"/>
          </a:endParaRPr>
        </a:p>
      </dgm:t>
    </dgm:pt>
    <dgm:pt modelId="{9601A94A-9B32-4903-882A-1E66D198B836}" type="parTrans" cxnId="{18178C23-5205-451B-9A68-CA76D3AB6C16}">
      <dgm:prSet/>
      <dgm:spPr/>
      <dgm:t>
        <a:bodyPr/>
        <a:lstStyle/>
        <a:p>
          <a:endParaRPr lang="en-US"/>
        </a:p>
      </dgm:t>
    </dgm:pt>
    <dgm:pt modelId="{E429969A-1C87-4362-A8D3-5BDECC543BFA}" type="sibTrans" cxnId="{18178C23-5205-451B-9A68-CA76D3AB6C16}">
      <dgm:prSet/>
      <dgm:spPr/>
      <dgm:t>
        <a:bodyPr/>
        <a:lstStyle/>
        <a:p>
          <a:endParaRPr lang="en-US"/>
        </a:p>
      </dgm:t>
    </dgm:pt>
    <dgm:pt modelId="{10EDA2DE-31F2-437D-80C1-1E4AC7C559BD}" type="pres">
      <dgm:prSet presAssocID="{01824302-FF8C-4529-B60F-F52CB1B7CE9B}" presName="linear" presStyleCnt="0">
        <dgm:presLayoutVars>
          <dgm:animLvl val="lvl"/>
          <dgm:resizeHandles val="exact"/>
        </dgm:presLayoutVars>
      </dgm:prSet>
      <dgm:spPr/>
      <dgm:t>
        <a:bodyPr/>
        <a:lstStyle/>
        <a:p>
          <a:endParaRPr lang="en-US"/>
        </a:p>
      </dgm:t>
    </dgm:pt>
    <dgm:pt modelId="{65E030D5-82E6-4B00-A708-EC26787FFE93}" type="pres">
      <dgm:prSet presAssocID="{52ADFD5C-474C-454C-89A8-D5C8478A7EA8}" presName="parentText" presStyleLbl="node1" presStyleIdx="0" presStyleCnt="5" custLinFactNeighborY="-30213">
        <dgm:presLayoutVars>
          <dgm:chMax val="0"/>
          <dgm:bulletEnabled val="1"/>
        </dgm:presLayoutVars>
      </dgm:prSet>
      <dgm:spPr/>
      <dgm:t>
        <a:bodyPr/>
        <a:lstStyle/>
        <a:p>
          <a:endParaRPr lang="en-US"/>
        </a:p>
      </dgm:t>
    </dgm:pt>
    <dgm:pt modelId="{B685AE8E-D7B3-4032-8894-96AC07AF2B24}" type="pres">
      <dgm:prSet presAssocID="{82286148-B835-40C1-98F3-3DA2CDE8F341}" presName="spacer" presStyleCnt="0"/>
      <dgm:spPr/>
    </dgm:pt>
    <dgm:pt modelId="{D11BC0A3-0DBE-4D0C-83C8-63FE0D3A3319}" type="pres">
      <dgm:prSet presAssocID="{6CD31485-F83A-48A6-9156-B939232AE404}" presName="parentText" presStyleLbl="node1" presStyleIdx="1" presStyleCnt="5">
        <dgm:presLayoutVars>
          <dgm:chMax val="0"/>
          <dgm:bulletEnabled val="1"/>
        </dgm:presLayoutVars>
      </dgm:prSet>
      <dgm:spPr/>
      <dgm:t>
        <a:bodyPr/>
        <a:lstStyle/>
        <a:p>
          <a:endParaRPr lang="en-US"/>
        </a:p>
      </dgm:t>
    </dgm:pt>
    <dgm:pt modelId="{F374FBCD-294C-485C-9740-2840434C7D1A}" type="pres">
      <dgm:prSet presAssocID="{BD6C0B87-10DA-4EF5-9529-AFFE7E0A680B}" presName="spacer" presStyleCnt="0"/>
      <dgm:spPr/>
    </dgm:pt>
    <dgm:pt modelId="{99C2B85A-8094-4A52-84B2-88E385A61E2D}" type="pres">
      <dgm:prSet presAssocID="{7066BB0F-2D6E-44E3-804A-90F395AFB674}" presName="parentText" presStyleLbl="node1" presStyleIdx="2" presStyleCnt="5">
        <dgm:presLayoutVars>
          <dgm:chMax val="0"/>
          <dgm:bulletEnabled val="1"/>
        </dgm:presLayoutVars>
      </dgm:prSet>
      <dgm:spPr/>
      <dgm:t>
        <a:bodyPr/>
        <a:lstStyle/>
        <a:p>
          <a:endParaRPr lang="en-US"/>
        </a:p>
      </dgm:t>
    </dgm:pt>
    <dgm:pt modelId="{BE08AA88-26DD-4316-838C-C7CC48C91E7E}" type="pres">
      <dgm:prSet presAssocID="{A853AFD3-6C8E-4F48-A339-B8CBEACF9FC3}" presName="spacer" presStyleCnt="0"/>
      <dgm:spPr/>
    </dgm:pt>
    <dgm:pt modelId="{5ABEA21F-165D-4BD5-A4FD-F74137FDBC0C}" type="pres">
      <dgm:prSet presAssocID="{856F9950-C14D-4578-8519-10D78D2984D3}" presName="parentText" presStyleLbl="node1" presStyleIdx="3" presStyleCnt="5">
        <dgm:presLayoutVars>
          <dgm:chMax val="0"/>
          <dgm:bulletEnabled val="1"/>
        </dgm:presLayoutVars>
      </dgm:prSet>
      <dgm:spPr/>
      <dgm:t>
        <a:bodyPr/>
        <a:lstStyle/>
        <a:p>
          <a:endParaRPr lang="en-US"/>
        </a:p>
      </dgm:t>
    </dgm:pt>
    <dgm:pt modelId="{1F9B34F5-1C5E-49A5-B379-F12F3E867709}" type="pres">
      <dgm:prSet presAssocID="{824718E8-1B26-439F-B69B-D521A3FE53F3}" presName="spacer" presStyleCnt="0"/>
      <dgm:spPr/>
    </dgm:pt>
    <dgm:pt modelId="{DA4B8A05-8453-4581-A9AB-462998958771}" type="pres">
      <dgm:prSet presAssocID="{25FBE98D-E98A-4F53-BB59-D8C2C0514EBB}" presName="parentText" presStyleLbl="node1" presStyleIdx="4" presStyleCnt="5">
        <dgm:presLayoutVars>
          <dgm:chMax val="0"/>
          <dgm:bulletEnabled val="1"/>
        </dgm:presLayoutVars>
      </dgm:prSet>
      <dgm:spPr/>
      <dgm:t>
        <a:bodyPr/>
        <a:lstStyle/>
        <a:p>
          <a:endParaRPr lang="en-US"/>
        </a:p>
      </dgm:t>
    </dgm:pt>
  </dgm:ptLst>
  <dgm:cxnLst>
    <dgm:cxn modelId="{7BB44412-3AAE-4D8E-A346-05223466CE38}" type="presOf" srcId="{7066BB0F-2D6E-44E3-804A-90F395AFB674}" destId="{99C2B85A-8094-4A52-84B2-88E385A61E2D}" srcOrd="0" destOrd="0" presId="urn:microsoft.com/office/officeart/2005/8/layout/vList2"/>
    <dgm:cxn modelId="{85D6E119-EE0E-4735-9EB1-C878BF46E3AD}" type="presOf" srcId="{52ADFD5C-474C-454C-89A8-D5C8478A7EA8}" destId="{65E030D5-82E6-4B00-A708-EC26787FFE93}" srcOrd="0" destOrd="0" presId="urn:microsoft.com/office/officeart/2005/8/layout/vList2"/>
    <dgm:cxn modelId="{9E89124F-277B-41FF-BF4C-B7491AA45CDD}" type="presOf" srcId="{01824302-FF8C-4529-B60F-F52CB1B7CE9B}" destId="{10EDA2DE-31F2-437D-80C1-1E4AC7C559BD}" srcOrd="0" destOrd="0" presId="urn:microsoft.com/office/officeart/2005/8/layout/vList2"/>
    <dgm:cxn modelId="{FB528BAC-7D34-424C-97CC-C4BB59900BC2}" srcId="{01824302-FF8C-4529-B60F-F52CB1B7CE9B}" destId="{856F9950-C14D-4578-8519-10D78D2984D3}" srcOrd="3" destOrd="0" parTransId="{D7077192-9E91-4AD7-82F5-E9DEAF27606D}" sibTransId="{824718E8-1B26-439F-B69B-D521A3FE53F3}"/>
    <dgm:cxn modelId="{E47D7A01-8553-432B-9148-8C7AF82BCACC}" srcId="{01824302-FF8C-4529-B60F-F52CB1B7CE9B}" destId="{7066BB0F-2D6E-44E3-804A-90F395AFB674}" srcOrd="2" destOrd="0" parTransId="{7F90184B-B8AF-4B1E-82BA-DFAD9E947883}" sibTransId="{A853AFD3-6C8E-4F48-A339-B8CBEACF9FC3}"/>
    <dgm:cxn modelId="{ED71000E-02A8-4295-BDA3-0DD909BC8E9B}" type="presOf" srcId="{856F9950-C14D-4578-8519-10D78D2984D3}" destId="{5ABEA21F-165D-4BD5-A4FD-F74137FDBC0C}" srcOrd="0" destOrd="0" presId="urn:microsoft.com/office/officeart/2005/8/layout/vList2"/>
    <dgm:cxn modelId="{ECF731AB-908D-438F-9D14-4F86578577D1}" type="presOf" srcId="{6CD31485-F83A-48A6-9156-B939232AE404}" destId="{D11BC0A3-0DBE-4D0C-83C8-63FE0D3A3319}" srcOrd="0" destOrd="0" presId="urn:microsoft.com/office/officeart/2005/8/layout/vList2"/>
    <dgm:cxn modelId="{49359899-0159-440A-A298-6A6C8CE6FB05}" type="presOf" srcId="{25FBE98D-E98A-4F53-BB59-D8C2C0514EBB}" destId="{DA4B8A05-8453-4581-A9AB-462998958771}" srcOrd="0" destOrd="0" presId="urn:microsoft.com/office/officeart/2005/8/layout/vList2"/>
    <dgm:cxn modelId="{B01F4553-B9C8-4B02-8A3B-49D944ADD3D3}" srcId="{01824302-FF8C-4529-B60F-F52CB1B7CE9B}" destId="{6CD31485-F83A-48A6-9156-B939232AE404}" srcOrd="1" destOrd="0" parTransId="{55B41D7E-CA76-4332-B41B-C85F68310BB1}" sibTransId="{BD6C0B87-10DA-4EF5-9529-AFFE7E0A680B}"/>
    <dgm:cxn modelId="{724ABBD6-3D30-48D3-8745-D35FED6BBE3B}" srcId="{01824302-FF8C-4529-B60F-F52CB1B7CE9B}" destId="{52ADFD5C-474C-454C-89A8-D5C8478A7EA8}" srcOrd="0" destOrd="0" parTransId="{F8F22060-B40D-41B9-9AC6-54D0D2796F89}" sibTransId="{82286148-B835-40C1-98F3-3DA2CDE8F341}"/>
    <dgm:cxn modelId="{18178C23-5205-451B-9A68-CA76D3AB6C16}" srcId="{01824302-FF8C-4529-B60F-F52CB1B7CE9B}" destId="{25FBE98D-E98A-4F53-BB59-D8C2C0514EBB}" srcOrd="4" destOrd="0" parTransId="{9601A94A-9B32-4903-882A-1E66D198B836}" sibTransId="{E429969A-1C87-4362-A8D3-5BDECC543BFA}"/>
    <dgm:cxn modelId="{3878B111-A23E-4EFF-B257-133E6DC77F28}" type="presParOf" srcId="{10EDA2DE-31F2-437D-80C1-1E4AC7C559BD}" destId="{65E030D5-82E6-4B00-A708-EC26787FFE93}" srcOrd="0" destOrd="0" presId="urn:microsoft.com/office/officeart/2005/8/layout/vList2"/>
    <dgm:cxn modelId="{B87FAAFC-001D-4CEB-9CE4-21AE29BA1810}" type="presParOf" srcId="{10EDA2DE-31F2-437D-80C1-1E4AC7C559BD}" destId="{B685AE8E-D7B3-4032-8894-96AC07AF2B24}" srcOrd="1" destOrd="0" presId="urn:microsoft.com/office/officeart/2005/8/layout/vList2"/>
    <dgm:cxn modelId="{32797104-10C3-4B86-ADD6-5FA632586CC0}" type="presParOf" srcId="{10EDA2DE-31F2-437D-80C1-1E4AC7C559BD}" destId="{D11BC0A3-0DBE-4D0C-83C8-63FE0D3A3319}" srcOrd="2" destOrd="0" presId="urn:microsoft.com/office/officeart/2005/8/layout/vList2"/>
    <dgm:cxn modelId="{D1A3C550-35C3-4AE3-880C-4ACDCA01E315}" type="presParOf" srcId="{10EDA2DE-31F2-437D-80C1-1E4AC7C559BD}" destId="{F374FBCD-294C-485C-9740-2840434C7D1A}" srcOrd="3" destOrd="0" presId="urn:microsoft.com/office/officeart/2005/8/layout/vList2"/>
    <dgm:cxn modelId="{5D6874DF-0917-4D15-8CCE-6A7D1581B6D9}" type="presParOf" srcId="{10EDA2DE-31F2-437D-80C1-1E4AC7C559BD}" destId="{99C2B85A-8094-4A52-84B2-88E385A61E2D}" srcOrd="4" destOrd="0" presId="urn:microsoft.com/office/officeart/2005/8/layout/vList2"/>
    <dgm:cxn modelId="{A423D437-ED46-4553-8D2E-7FA0F1FBC6BB}" type="presParOf" srcId="{10EDA2DE-31F2-437D-80C1-1E4AC7C559BD}" destId="{BE08AA88-26DD-4316-838C-C7CC48C91E7E}" srcOrd="5" destOrd="0" presId="urn:microsoft.com/office/officeart/2005/8/layout/vList2"/>
    <dgm:cxn modelId="{593C1DB3-02D7-47BF-BEFF-B0210EF84AF1}" type="presParOf" srcId="{10EDA2DE-31F2-437D-80C1-1E4AC7C559BD}" destId="{5ABEA21F-165D-4BD5-A4FD-F74137FDBC0C}" srcOrd="6" destOrd="0" presId="urn:microsoft.com/office/officeart/2005/8/layout/vList2"/>
    <dgm:cxn modelId="{11EA39D3-FE8E-4CAE-B5B8-3ED2A25E9D24}" type="presParOf" srcId="{10EDA2DE-31F2-437D-80C1-1E4AC7C559BD}" destId="{1F9B34F5-1C5E-49A5-B379-F12F3E867709}" srcOrd="7" destOrd="0" presId="urn:microsoft.com/office/officeart/2005/8/layout/vList2"/>
    <dgm:cxn modelId="{09834FFF-9ED1-4377-8A00-21DE884CAE81}" type="presParOf" srcId="{10EDA2DE-31F2-437D-80C1-1E4AC7C559BD}" destId="{DA4B8A05-8453-4581-A9AB-462998958771}"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1824302-FF8C-4529-B60F-F52CB1B7CE9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3200" dirty="0" smtClean="0">
              <a:latin typeface="Century Gothic" panose="020B0502020202020204" pitchFamily="34" charset="0"/>
            </a:rPr>
            <a:t>Confirm rosters.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6CD31485-F83A-48A6-9156-B939232AE404}">
      <dgm:prSet custT="1"/>
      <dgm:spPr/>
      <dgm:t>
        <a:bodyPr/>
        <a:lstStyle/>
        <a:p>
          <a:r>
            <a:rPr lang="en-US" sz="3200" dirty="0" smtClean="0">
              <a:latin typeface="Century Gothic" panose="020B0502020202020204" pitchFamily="34" charset="0"/>
            </a:rPr>
            <a:t>Confirm full-time enrollment for SAs</a:t>
          </a:r>
          <a:r>
            <a:rPr lang="en-US" sz="2300" dirty="0" smtClean="0">
              <a:latin typeface="Century Gothic" panose="020B0502020202020204" pitchFamily="34" charset="0"/>
            </a:rPr>
            <a:t>.</a:t>
          </a:r>
          <a:endParaRPr lang="en-US" sz="2300" dirty="0">
            <a:latin typeface="Century Gothic" panose="020B0502020202020204" pitchFamily="34" charset="0"/>
          </a:endParaRPr>
        </a:p>
      </dgm:t>
    </dgm:pt>
    <dgm:pt modelId="{55B41D7E-CA76-4332-B41B-C85F68310BB1}" type="parTrans" cxnId="{B01F4553-B9C8-4B02-8A3B-49D944ADD3D3}">
      <dgm:prSet/>
      <dgm:spPr/>
      <dgm:t>
        <a:bodyPr/>
        <a:lstStyle/>
        <a:p>
          <a:endParaRPr lang="en-US"/>
        </a:p>
      </dgm:t>
    </dgm:pt>
    <dgm:pt modelId="{BD6C0B87-10DA-4EF5-9529-AFFE7E0A680B}" type="sibTrans" cxnId="{B01F4553-B9C8-4B02-8A3B-49D944ADD3D3}">
      <dgm:prSet/>
      <dgm:spPr/>
      <dgm:t>
        <a:bodyPr/>
        <a:lstStyle/>
        <a:p>
          <a:endParaRPr lang="en-US"/>
        </a:p>
      </dgm:t>
    </dgm:pt>
    <dgm:pt modelId="{7066BB0F-2D6E-44E3-804A-90F395AFB674}">
      <dgm:prSet custT="1"/>
      <dgm:spPr/>
      <dgm:t>
        <a:bodyPr/>
        <a:lstStyle/>
        <a:p>
          <a:r>
            <a:rPr lang="en-US" sz="3200" dirty="0" smtClean="0">
              <a:latin typeface="Century Gothic" panose="020B0502020202020204" pitchFamily="34" charset="0"/>
            </a:rPr>
            <a:t>Certify and complete compliance paperwork with midyear enrollees.</a:t>
          </a:r>
          <a:endParaRPr lang="en-US" sz="3200" dirty="0">
            <a:latin typeface="Century Gothic" panose="020B0502020202020204" pitchFamily="34" charset="0"/>
          </a:endParaRPr>
        </a:p>
      </dgm:t>
    </dgm:pt>
    <dgm:pt modelId="{7F90184B-B8AF-4B1E-82BA-DFAD9E947883}" type="parTrans" cxnId="{E47D7A01-8553-432B-9148-8C7AF82BCACC}">
      <dgm:prSet/>
      <dgm:spPr/>
      <dgm:t>
        <a:bodyPr/>
        <a:lstStyle/>
        <a:p>
          <a:endParaRPr lang="en-US"/>
        </a:p>
      </dgm:t>
    </dgm:pt>
    <dgm:pt modelId="{A853AFD3-6C8E-4F48-A339-B8CBEACF9FC3}" type="sibTrans" cxnId="{E47D7A01-8553-432B-9148-8C7AF82BCACC}">
      <dgm:prSet/>
      <dgm:spPr/>
      <dgm:t>
        <a:bodyPr/>
        <a:lstStyle/>
        <a:p>
          <a:endParaRPr lang="en-US"/>
        </a:p>
      </dgm:t>
    </dgm:pt>
    <dgm:pt modelId="{10EDA2DE-31F2-437D-80C1-1E4AC7C559BD}" type="pres">
      <dgm:prSet presAssocID="{01824302-FF8C-4529-B60F-F52CB1B7CE9B}" presName="linear" presStyleCnt="0">
        <dgm:presLayoutVars>
          <dgm:animLvl val="lvl"/>
          <dgm:resizeHandles val="exact"/>
        </dgm:presLayoutVars>
      </dgm:prSet>
      <dgm:spPr/>
      <dgm:t>
        <a:bodyPr/>
        <a:lstStyle/>
        <a:p>
          <a:endParaRPr lang="en-US"/>
        </a:p>
      </dgm:t>
    </dgm:pt>
    <dgm:pt modelId="{65E030D5-82E6-4B00-A708-EC26787FFE93}" type="pres">
      <dgm:prSet presAssocID="{52ADFD5C-474C-454C-89A8-D5C8478A7EA8}" presName="parentText" presStyleLbl="node1" presStyleIdx="0" presStyleCnt="3" custScaleY="103997" custLinFactNeighborY="91885">
        <dgm:presLayoutVars>
          <dgm:chMax val="0"/>
          <dgm:bulletEnabled val="1"/>
        </dgm:presLayoutVars>
      </dgm:prSet>
      <dgm:spPr/>
      <dgm:t>
        <a:bodyPr/>
        <a:lstStyle/>
        <a:p>
          <a:endParaRPr lang="en-US"/>
        </a:p>
      </dgm:t>
    </dgm:pt>
    <dgm:pt modelId="{B685AE8E-D7B3-4032-8894-96AC07AF2B24}" type="pres">
      <dgm:prSet presAssocID="{82286148-B835-40C1-98F3-3DA2CDE8F341}" presName="spacer" presStyleCnt="0"/>
      <dgm:spPr/>
    </dgm:pt>
    <dgm:pt modelId="{D11BC0A3-0DBE-4D0C-83C8-63FE0D3A3319}" type="pres">
      <dgm:prSet presAssocID="{6CD31485-F83A-48A6-9156-B939232AE404}" presName="parentText" presStyleLbl="node1" presStyleIdx="1" presStyleCnt="3" custScaleY="108827">
        <dgm:presLayoutVars>
          <dgm:chMax val="0"/>
          <dgm:bulletEnabled val="1"/>
        </dgm:presLayoutVars>
      </dgm:prSet>
      <dgm:spPr/>
      <dgm:t>
        <a:bodyPr/>
        <a:lstStyle/>
        <a:p>
          <a:endParaRPr lang="en-US"/>
        </a:p>
      </dgm:t>
    </dgm:pt>
    <dgm:pt modelId="{F374FBCD-294C-485C-9740-2840434C7D1A}" type="pres">
      <dgm:prSet presAssocID="{BD6C0B87-10DA-4EF5-9529-AFFE7E0A680B}" presName="spacer" presStyleCnt="0"/>
      <dgm:spPr/>
    </dgm:pt>
    <dgm:pt modelId="{99C2B85A-8094-4A52-84B2-88E385A61E2D}" type="pres">
      <dgm:prSet presAssocID="{7066BB0F-2D6E-44E3-804A-90F395AFB674}" presName="parentText" presStyleLbl="node1" presStyleIdx="2" presStyleCnt="3" custScaleY="117341" custLinFactNeighborY="-80178">
        <dgm:presLayoutVars>
          <dgm:chMax val="0"/>
          <dgm:bulletEnabled val="1"/>
        </dgm:presLayoutVars>
      </dgm:prSet>
      <dgm:spPr/>
      <dgm:t>
        <a:bodyPr/>
        <a:lstStyle/>
        <a:p>
          <a:endParaRPr lang="en-US"/>
        </a:p>
      </dgm:t>
    </dgm:pt>
  </dgm:ptLst>
  <dgm:cxnLst>
    <dgm:cxn modelId="{E47D7A01-8553-432B-9148-8C7AF82BCACC}" srcId="{01824302-FF8C-4529-B60F-F52CB1B7CE9B}" destId="{7066BB0F-2D6E-44E3-804A-90F395AFB674}" srcOrd="2" destOrd="0" parTransId="{7F90184B-B8AF-4B1E-82BA-DFAD9E947883}" sibTransId="{A853AFD3-6C8E-4F48-A339-B8CBEACF9FC3}"/>
    <dgm:cxn modelId="{B01F4553-B9C8-4B02-8A3B-49D944ADD3D3}" srcId="{01824302-FF8C-4529-B60F-F52CB1B7CE9B}" destId="{6CD31485-F83A-48A6-9156-B939232AE404}" srcOrd="1" destOrd="0" parTransId="{55B41D7E-CA76-4332-B41B-C85F68310BB1}" sibTransId="{BD6C0B87-10DA-4EF5-9529-AFFE7E0A680B}"/>
    <dgm:cxn modelId="{B028651C-8BAA-4CFD-A601-C4CF28787CC2}" type="presOf" srcId="{7066BB0F-2D6E-44E3-804A-90F395AFB674}" destId="{99C2B85A-8094-4A52-84B2-88E385A61E2D}" srcOrd="0" destOrd="0" presId="urn:microsoft.com/office/officeart/2005/8/layout/vList2"/>
    <dgm:cxn modelId="{01B6B5BD-4C8E-4885-B939-FC6C697B696E}" type="presOf" srcId="{01824302-FF8C-4529-B60F-F52CB1B7CE9B}" destId="{10EDA2DE-31F2-437D-80C1-1E4AC7C559BD}" srcOrd="0" destOrd="0" presId="urn:microsoft.com/office/officeart/2005/8/layout/vList2"/>
    <dgm:cxn modelId="{8F68BE86-026F-40D9-B9FB-325E7C679F0C}" type="presOf" srcId="{6CD31485-F83A-48A6-9156-B939232AE404}" destId="{D11BC0A3-0DBE-4D0C-83C8-63FE0D3A3319}" srcOrd="0" destOrd="0" presId="urn:microsoft.com/office/officeart/2005/8/layout/vList2"/>
    <dgm:cxn modelId="{724ABBD6-3D30-48D3-8745-D35FED6BBE3B}" srcId="{01824302-FF8C-4529-B60F-F52CB1B7CE9B}" destId="{52ADFD5C-474C-454C-89A8-D5C8478A7EA8}" srcOrd="0" destOrd="0" parTransId="{F8F22060-B40D-41B9-9AC6-54D0D2796F89}" sibTransId="{82286148-B835-40C1-98F3-3DA2CDE8F341}"/>
    <dgm:cxn modelId="{D0ED9123-6F5F-447E-AB29-22BE0220E87A}" type="presOf" srcId="{52ADFD5C-474C-454C-89A8-D5C8478A7EA8}" destId="{65E030D5-82E6-4B00-A708-EC26787FFE93}" srcOrd="0" destOrd="0" presId="urn:microsoft.com/office/officeart/2005/8/layout/vList2"/>
    <dgm:cxn modelId="{9971A7A2-EEA2-4EF6-ADA2-7CE5DD56570B}" type="presParOf" srcId="{10EDA2DE-31F2-437D-80C1-1E4AC7C559BD}" destId="{65E030D5-82E6-4B00-A708-EC26787FFE93}" srcOrd="0" destOrd="0" presId="urn:microsoft.com/office/officeart/2005/8/layout/vList2"/>
    <dgm:cxn modelId="{EC1366D7-0FC4-4A69-96CD-1801F696F152}" type="presParOf" srcId="{10EDA2DE-31F2-437D-80C1-1E4AC7C559BD}" destId="{B685AE8E-D7B3-4032-8894-96AC07AF2B24}" srcOrd="1" destOrd="0" presId="urn:microsoft.com/office/officeart/2005/8/layout/vList2"/>
    <dgm:cxn modelId="{E1457611-6214-4F3D-8F16-A77F648C0E52}" type="presParOf" srcId="{10EDA2DE-31F2-437D-80C1-1E4AC7C559BD}" destId="{D11BC0A3-0DBE-4D0C-83C8-63FE0D3A3319}" srcOrd="2" destOrd="0" presId="urn:microsoft.com/office/officeart/2005/8/layout/vList2"/>
    <dgm:cxn modelId="{ED3BE549-9EC9-4403-A8F3-67AD5F39FACB}" type="presParOf" srcId="{10EDA2DE-31F2-437D-80C1-1E4AC7C559BD}" destId="{F374FBCD-294C-485C-9740-2840434C7D1A}" srcOrd="3" destOrd="0" presId="urn:microsoft.com/office/officeart/2005/8/layout/vList2"/>
    <dgm:cxn modelId="{76C102AB-EF41-4AD9-B6B8-9750B77D309E}" type="presParOf" srcId="{10EDA2DE-31F2-437D-80C1-1E4AC7C559BD}" destId="{99C2B85A-8094-4A52-84B2-88E385A61E2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1824302-FF8C-4529-B60F-F52CB1B7CE9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3400" dirty="0" smtClean="0">
              <a:latin typeface="Century Gothic" panose="020B0502020202020204" pitchFamily="34" charset="0"/>
            </a:rPr>
            <a:t>Review playing and practice declarations and changes in “weeks”. </a:t>
          </a:r>
          <a:endParaRPr lang="en-US" sz="3400" dirty="0" smtClean="0">
            <a:latin typeface="Century Gothic" panose="020B0502020202020204" pitchFamily="34" charset="0"/>
          </a:endParaRP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E84BBCA2-7AC1-4D31-A046-4DBC071D0675}">
      <dgm:prSet custT="1"/>
      <dgm:spPr/>
      <dgm:t>
        <a:bodyPr/>
        <a:lstStyle/>
        <a:p>
          <a:r>
            <a:rPr lang="en-US" sz="3400" dirty="0" smtClean="0">
              <a:latin typeface="Century Gothic" panose="020B0502020202020204" pitchFamily="34" charset="0"/>
            </a:rPr>
            <a:t>Begin</a:t>
          </a:r>
          <a:r>
            <a:rPr lang="en-US" sz="3400" baseline="0" dirty="0" smtClean="0">
              <a:latin typeface="Century Gothic" panose="020B0502020202020204" pitchFamily="34" charset="0"/>
            </a:rPr>
            <a:t> camp education with staff.</a:t>
          </a:r>
          <a:endParaRPr lang="en-US" sz="3400" dirty="0">
            <a:latin typeface="Century Gothic" panose="020B0502020202020204" pitchFamily="34" charset="0"/>
          </a:endParaRPr>
        </a:p>
      </dgm:t>
    </dgm:pt>
    <dgm:pt modelId="{074CF7B3-5118-45BE-8A8D-511F17E551F6}" type="parTrans" cxnId="{4937B870-B71A-46E9-A5D5-40E16908F084}">
      <dgm:prSet/>
      <dgm:spPr/>
      <dgm:t>
        <a:bodyPr/>
        <a:lstStyle/>
        <a:p>
          <a:endParaRPr lang="en-US"/>
        </a:p>
      </dgm:t>
    </dgm:pt>
    <dgm:pt modelId="{A6B4F342-EAF1-41F1-953A-4BD79FA14EBB}" type="sibTrans" cxnId="{4937B870-B71A-46E9-A5D5-40E16908F084}">
      <dgm:prSet/>
      <dgm:spPr/>
      <dgm:t>
        <a:bodyPr/>
        <a:lstStyle/>
        <a:p>
          <a:endParaRPr lang="en-US"/>
        </a:p>
      </dgm:t>
    </dgm:pt>
    <dgm:pt modelId="{A1E0909C-F5CD-48AA-BA04-90A618343A90}">
      <dgm:prSet custT="1"/>
      <dgm:spPr/>
      <dgm:t>
        <a:bodyPr/>
        <a:lstStyle/>
        <a:p>
          <a:r>
            <a:rPr lang="en-US" sz="3400" dirty="0" smtClean="0">
              <a:latin typeface="Century Gothic" panose="020B0502020202020204" pitchFamily="34" charset="0"/>
            </a:rPr>
            <a:t>Rules education.</a:t>
          </a:r>
          <a:endParaRPr lang="en-US" sz="3400" dirty="0">
            <a:latin typeface="Century Gothic" panose="020B0502020202020204" pitchFamily="34" charset="0"/>
          </a:endParaRPr>
        </a:p>
      </dgm:t>
    </dgm:pt>
    <dgm:pt modelId="{14D3B2D7-CCF1-4164-8674-E0A7C8B4C2D8}" type="parTrans" cxnId="{CE5B79CA-5218-4192-B422-A6DC2E92CECE}">
      <dgm:prSet/>
      <dgm:spPr/>
      <dgm:t>
        <a:bodyPr/>
        <a:lstStyle/>
        <a:p>
          <a:endParaRPr lang="en-US"/>
        </a:p>
      </dgm:t>
    </dgm:pt>
    <dgm:pt modelId="{351D0AF0-017B-49B8-92B0-B9ACA9A3F2CE}" type="sibTrans" cxnId="{CE5B79CA-5218-4192-B422-A6DC2E92CECE}">
      <dgm:prSet/>
      <dgm:spPr/>
      <dgm:t>
        <a:bodyPr/>
        <a:lstStyle/>
        <a:p>
          <a:endParaRPr lang="en-US"/>
        </a:p>
      </dgm:t>
    </dgm:pt>
    <dgm:pt modelId="{10EDA2DE-31F2-437D-80C1-1E4AC7C559BD}" type="pres">
      <dgm:prSet presAssocID="{01824302-FF8C-4529-B60F-F52CB1B7CE9B}" presName="linear" presStyleCnt="0">
        <dgm:presLayoutVars>
          <dgm:animLvl val="lvl"/>
          <dgm:resizeHandles val="exact"/>
        </dgm:presLayoutVars>
      </dgm:prSet>
      <dgm:spPr/>
      <dgm:t>
        <a:bodyPr/>
        <a:lstStyle/>
        <a:p>
          <a:endParaRPr lang="en-US"/>
        </a:p>
      </dgm:t>
    </dgm:pt>
    <dgm:pt modelId="{65E030D5-82E6-4B00-A708-EC26787FFE93}" type="pres">
      <dgm:prSet presAssocID="{52ADFD5C-474C-454C-89A8-D5C8478A7EA8}" presName="parentText" presStyleLbl="node1" presStyleIdx="0" presStyleCnt="3" custLinFactNeighborY="88395">
        <dgm:presLayoutVars>
          <dgm:chMax val="0"/>
          <dgm:bulletEnabled val="1"/>
        </dgm:presLayoutVars>
      </dgm:prSet>
      <dgm:spPr/>
      <dgm:t>
        <a:bodyPr/>
        <a:lstStyle/>
        <a:p>
          <a:endParaRPr lang="en-US"/>
        </a:p>
      </dgm:t>
    </dgm:pt>
    <dgm:pt modelId="{B685AE8E-D7B3-4032-8894-96AC07AF2B24}" type="pres">
      <dgm:prSet presAssocID="{82286148-B835-40C1-98F3-3DA2CDE8F341}" presName="spacer" presStyleCnt="0"/>
      <dgm:spPr/>
    </dgm:pt>
    <dgm:pt modelId="{DCDD2819-0E4D-4A3B-9D88-ADC4B12E6D93}" type="pres">
      <dgm:prSet presAssocID="{E84BBCA2-7AC1-4D31-A046-4DBC071D0675}" presName="parentText" presStyleLbl="node1" presStyleIdx="1" presStyleCnt="3" custLinFactNeighborX="1527">
        <dgm:presLayoutVars>
          <dgm:chMax val="0"/>
          <dgm:bulletEnabled val="1"/>
        </dgm:presLayoutVars>
      </dgm:prSet>
      <dgm:spPr/>
      <dgm:t>
        <a:bodyPr/>
        <a:lstStyle/>
        <a:p>
          <a:endParaRPr lang="en-US"/>
        </a:p>
      </dgm:t>
    </dgm:pt>
    <dgm:pt modelId="{87291857-BA5B-4C05-82EA-42823B3D0FB3}" type="pres">
      <dgm:prSet presAssocID="{A6B4F342-EAF1-41F1-953A-4BD79FA14EBB}" presName="spacer" presStyleCnt="0"/>
      <dgm:spPr/>
    </dgm:pt>
    <dgm:pt modelId="{A5FDB065-D4A5-4F1B-9289-890DE890421A}" type="pres">
      <dgm:prSet presAssocID="{A1E0909C-F5CD-48AA-BA04-90A618343A90}" presName="parentText" presStyleLbl="node1" presStyleIdx="2" presStyleCnt="3" custLinFactNeighborY="-88808">
        <dgm:presLayoutVars>
          <dgm:chMax val="0"/>
          <dgm:bulletEnabled val="1"/>
        </dgm:presLayoutVars>
      </dgm:prSet>
      <dgm:spPr/>
      <dgm:t>
        <a:bodyPr/>
        <a:lstStyle/>
        <a:p>
          <a:endParaRPr lang="en-US"/>
        </a:p>
      </dgm:t>
    </dgm:pt>
  </dgm:ptLst>
  <dgm:cxnLst>
    <dgm:cxn modelId="{D8CE104E-D94D-4BC5-8BA0-5827522AE221}" type="presOf" srcId="{52ADFD5C-474C-454C-89A8-D5C8478A7EA8}" destId="{65E030D5-82E6-4B00-A708-EC26787FFE93}" srcOrd="0" destOrd="0" presId="urn:microsoft.com/office/officeart/2005/8/layout/vList2"/>
    <dgm:cxn modelId="{D540DC98-A7D5-4B96-800E-126812D2CD66}" type="presOf" srcId="{01824302-FF8C-4529-B60F-F52CB1B7CE9B}" destId="{10EDA2DE-31F2-437D-80C1-1E4AC7C559BD}" srcOrd="0" destOrd="0" presId="urn:microsoft.com/office/officeart/2005/8/layout/vList2"/>
    <dgm:cxn modelId="{BA5457FC-89EF-45AC-AC16-78A190F16398}" type="presOf" srcId="{A1E0909C-F5CD-48AA-BA04-90A618343A90}" destId="{A5FDB065-D4A5-4F1B-9289-890DE890421A}" srcOrd="0" destOrd="0" presId="urn:microsoft.com/office/officeart/2005/8/layout/vList2"/>
    <dgm:cxn modelId="{4937B870-B71A-46E9-A5D5-40E16908F084}" srcId="{01824302-FF8C-4529-B60F-F52CB1B7CE9B}" destId="{E84BBCA2-7AC1-4D31-A046-4DBC071D0675}" srcOrd="1" destOrd="0" parTransId="{074CF7B3-5118-45BE-8A8D-511F17E551F6}" sibTransId="{A6B4F342-EAF1-41F1-953A-4BD79FA14EBB}"/>
    <dgm:cxn modelId="{CE5B79CA-5218-4192-B422-A6DC2E92CECE}" srcId="{01824302-FF8C-4529-B60F-F52CB1B7CE9B}" destId="{A1E0909C-F5CD-48AA-BA04-90A618343A90}" srcOrd="2" destOrd="0" parTransId="{14D3B2D7-CCF1-4164-8674-E0A7C8B4C2D8}" sibTransId="{351D0AF0-017B-49B8-92B0-B9ACA9A3F2CE}"/>
    <dgm:cxn modelId="{724ABBD6-3D30-48D3-8745-D35FED6BBE3B}" srcId="{01824302-FF8C-4529-B60F-F52CB1B7CE9B}" destId="{52ADFD5C-474C-454C-89A8-D5C8478A7EA8}" srcOrd="0" destOrd="0" parTransId="{F8F22060-B40D-41B9-9AC6-54D0D2796F89}" sibTransId="{82286148-B835-40C1-98F3-3DA2CDE8F341}"/>
    <dgm:cxn modelId="{AA74AA4F-AA17-4C4F-8078-05B45913B1A2}" type="presOf" srcId="{E84BBCA2-7AC1-4D31-A046-4DBC071D0675}" destId="{DCDD2819-0E4D-4A3B-9D88-ADC4B12E6D93}" srcOrd="0" destOrd="0" presId="urn:microsoft.com/office/officeart/2005/8/layout/vList2"/>
    <dgm:cxn modelId="{E86B0CA9-2C98-4063-B9E3-6605B356F98B}" type="presParOf" srcId="{10EDA2DE-31F2-437D-80C1-1E4AC7C559BD}" destId="{65E030D5-82E6-4B00-A708-EC26787FFE93}" srcOrd="0" destOrd="0" presId="urn:microsoft.com/office/officeart/2005/8/layout/vList2"/>
    <dgm:cxn modelId="{20E9D66A-A243-4B4D-AFEC-EDECEE89834A}" type="presParOf" srcId="{10EDA2DE-31F2-437D-80C1-1E4AC7C559BD}" destId="{B685AE8E-D7B3-4032-8894-96AC07AF2B24}" srcOrd="1" destOrd="0" presId="urn:microsoft.com/office/officeart/2005/8/layout/vList2"/>
    <dgm:cxn modelId="{4DF0D06E-292D-4586-AB4A-DB26028389EE}" type="presParOf" srcId="{10EDA2DE-31F2-437D-80C1-1E4AC7C559BD}" destId="{DCDD2819-0E4D-4A3B-9D88-ADC4B12E6D93}" srcOrd="2" destOrd="0" presId="urn:microsoft.com/office/officeart/2005/8/layout/vList2"/>
    <dgm:cxn modelId="{FFA780BD-763C-4716-AC13-2D5BC4F638C1}" type="presParOf" srcId="{10EDA2DE-31F2-437D-80C1-1E4AC7C559BD}" destId="{87291857-BA5B-4C05-82EA-42823B3D0FB3}" srcOrd="3" destOrd="0" presId="urn:microsoft.com/office/officeart/2005/8/layout/vList2"/>
    <dgm:cxn modelId="{0240867B-0911-4C74-A488-298B478290AB}" type="presParOf" srcId="{10EDA2DE-31F2-437D-80C1-1E4AC7C559BD}" destId="{A5FDB065-D4A5-4F1B-9289-890DE890421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1824302-FF8C-4529-B60F-F52CB1B7CE9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lgn="just">
            <a:lnSpc>
              <a:spcPct val="100000"/>
            </a:lnSpc>
            <a:spcAft>
              <a:spcPts val="0"/>
            </a:spcAft>
          </a:pPr>
          <a:r>
            <a:rPr lang="en-US" sz="3200" dirty="0" smtClean="0">
              <a:latin typeface="Century Gothic" panose="020B0502020202020204" pitchFamily="34" charset="0"/>
            </a:rPr>
            <a:t>Advise SAs to ensure meeting institutional academic requirements within major</a:t>
          </a:r>
          <a:r>
            <a:rPr lang="en-US" sz="3200" baseline="0" dirty="0" smtClean="0">
              <a:latin typeface="Century Gothic" panose="020B0502020202020204" pitchFamily="34" charset="0"/>
            </a:rPr>
            <a:t>.</a:t>
          </a:r>
          <a:endParaRPr lang="en-US" sz="3200" dirty="0" smtClean="0">
            <a:latin typeface="Century Gothic" panose="020B0502020202020204" pitchFamily="34" charset="0"/>
          </a:endParaRP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E84BBCA2-7AC1-4D31-A046-4DBC071D0675}">
      <dgm:prSet custT="1"/>
      <dgm:spPr/>
      <dgm:t>
        <a:bodyPr/>
        <a:lstStyle/>
        <a:p>
          <a:pPr algn="just">
            <a:lnSpc>
              <a:spcPct val="100000"/>
            </a:lnSpc>
            <a:spcAft>
              <a:spcPts val="0"/>
            </a:spcAft>
          </a:pPr>
          <a:r>
            <a:rPr lang="en-US" sz="3200" dirty="0" smtClean="0">
              <a:latin typeface="Century Gothic" panose="020B0502020202020204" pitchFamily="34" charset="0"/>
            </a:rPr>
            <a:t>Finalize all eligibility certifications for spring sport SAs.</a:t>
          </a:r>
          <a:endParaRPr lang="en-US" sz="3200" dirty="0">
            <a:latin typeface="Century Gothic" panose="020B0502020202020204" pitchFamily="34" charset="0"/>
          </a:endParaRPr>
        </a:p>
      </dgm:t>
    </dgm:pt>
    <dgm:pt modelId="{074CF7B3-5118-45BE-8A8D-511F17E551F6}" type="parTrans" cxnId="{4937B870-B71A-46E9-A5D5-40E16908F084}">
      <dgm:prSet/>
      <dgm:spPr/>
      <dgm:t>
        <a:bodyPr/>
        <a:lstStyle/>
        <a:p>
          <a:endParaRPr lang="en-US"/>
        </a:p>
      </dgm:t>
    </dgm:pt>
    <dgm:pt modelId="{A6B4F342-EAF1-41F1-953A-4BD79FA14EBB}" type="sibTrans" cxnId="{4937B870-B71A-46E9-A5D5-40E16908F084}">
      <dgm:prSet/>
      <dgm:spPr/>
      <dgm:t>
        <a:bodyPr/>
        <a:lstStyle/>
        <a:p>
          <a:endParaRPr lang="en-US"/>
        </a:p>
      </dgm:t>
    </dgm:pt>
    <dgm:pt modelId="{A1E0909C-F5CD-48AA-BA04-90A618343A90}">
      <dgm:prSet custT="1"/>
      <dgm:spPr/>
      <dgm:t>
        <a:bodyPr/>
        <a:lstStyle/>
        <a:p>
          <a:pPr algn="just">
            <a:lnSpc>
              <a:spcPct val="100000"/>
            </a:lnSpc>
            <a:spcAft>
              <a:spcPts val="0"/>
            </a:spcAft>
          </a:pPr>
          <a:r>
            <a:rPr lang="en-US" sz="3200" dirty="0" smtClean="0">
              <a:latin typeface="Century Gothic" panose="020B0502020202020204" pitchFamily="34" charset="0"/>
            </a:rPr>
            <a:t>Review travel expenses and benefits with  winter sports that qualify for postseason.</a:t>
          </a:r>
          <a:endParaRPr lang="en-US" sz="3200" dirty="0">
            <a:latin typeface="Century Gothic" panose="020B0502020202020204" pitchFamily="34" charset="0"/>
          </a:endParaRPr>
        </a:p>
      </dgm:t>
    </dgm:pt>
    <dgm:pt modelId="{14D3B2D7-CCF1-4164-8674-E0A7C8B4C2D8}" type="parTrans" cxnId="{CE5B79CA-5218-4192-B422-A6DC2E92CECE}">
      <dgm:prSet/>
      <dgm:spPr/>
      <dgm:t>
        <a:bodyPr/>
        <a:lstStyle/>
        <a:p>
          <a:endParaRPr lang="en-US"/>
        </a:p>
      </dgm:t>
    </dgm:pt>
    <dgm:pt modelId="{351D0AF0-017B-49B8-92B0-B9ACA9A3F2CE}" type="sibTrans" cxnId="{CE5B79CA-5218-4192-B422-A6DC2E92CECE}">
      <dgm:prSet/>
      <dgm:spPr/>
      <dgm:t>
        <a:bodyPr/>
        <a:lstStyle/>
        <a:p>
          <a:endParaRPr lang="en-US"/>
        </a:p>
      </dgm:t>
    </dgm:pt>
    <dgm:pt modelId="{10EDA2DE-31F2-437D-80C1-1E4AC7C559BD}" type="pres">
      <dgm:prSet presAssocID="{01824302-FF8C-4529-B60F-F52CB1B7CE9B}" presName="linear" presStyleCnt="0">
        <dgm:presLayoutVars>
          <dgm:animLvl val="lvl"/>
          <dgm:resizeHandles val="exact"/>
        </dgm:presLayoutVars>
      </dgm:prSet>
      <dgm:spPr/>
      <dgm:t>
        <a:bodyPr/>
        <a:lstStyle/>
        <a:p>
          <a:endParaRPr lang="en-US"/>
        </a:p>
      </dgm:t>
    </dgm:pt>
    <dgm:pt modelId="{65E030D5-82E6-4B00-A708-EC26787FFE93}" type="pres">
      <dgm:prSet presAssocID="{52ADFD5C-474C-454C-89A8-D5C8478A7EA8}" presName="parentText" presStyleLbl="node1" presStyleIdx="0" presStyleCnt="3" custLinFactNeighborY="28636">
        <dgm:presLayoutVars>
          <dgm:chMax val="0"/>
          <dgm:bulletEnabled val="1"/>
        </dgm:presLayoutVars>
      </dgm:prSet>
      <dgm:spPr/>
      <dgm:t>
        <a:bodyPr/>
        <a:lstStyle/>
        <a:p>
          <a:endParaRPr lang="en-US"/>
        </a:p>
      </dgm:t>
    </dgm:pt>
    <dgm:pt modelId="{B685AE8E-D7B3-4032-8894-96AC07AF2B24}" type="pres">
      <dgm:prSet presAssocID="{82286148-B835-40C1-98F3-3DA2CDE8F341}" presName="spacer" presStyleCnt="0"/>
      <dgm:spPr/>
    </dgm:pt>
    <dgm:pt modelId="{DCDD2819-0E4D-4A3B-9D88-ADC4B12E6D93}" type="pres">
      <dgm:prSet presAssocID="{E84BBCA2-7AC1-4D31-A046-4DBC071D0675}" presName="parentText" presStyleLbl="node1" presStyleIdx="1" presStyleCnt="3" custLinFactNeighborY="-38658">
        <dgm:presLayoutVars>
          <dgm:chMax val="0"/>
          <dgm:bulletEnabled val="1"/>
        </dgm:presLayoutVars>
      </dgm:prSet>
      <dgm:spPr/>
      <dgm:t>
        <a:bodyPr/>
        <a:lstStyle/>
        <a:p>
          <a:endParaRPr lang="en-US"/>
        </a:p>
      </dgm:t>
    </dgm:pt>
    <dgm:pt modelId="{87291857-BA5B-4C05-82EA-42823B3D0FB3}" type="pres">
      <dgm:prSet presAssocID="{A6B4F342-EAF1-41F1-953A-4BD79FA14EBB}" presName="spacer" presStyleCnt="0"/>
      <dgm:spPr/>
    </dgm:pt>
    <dgm:pt modelId="{A5FDB065-D4A5-4F1B-9289-890DE890421A}" type="pres">
      <dgm:prSet presAssocID="{A1E0909C-F5CD-48AA-BA04-90A618343A90}" presName="parentText" presStyleLbl="node1" presStyleIdx="2" presStyleCnt="3" custLinFactY="-1872" custLinFactNeighborY="-100000">
        <dgm:presLayoutVars>
          <dgm:chMax val="0"/>
          <dgm:bulletEnabled val="1"/>
        </dgm:presLayoutVars>
      </dgm:prSet>
      <dgm:spPr/>
      <dgm:t>
        <a:bodyPr/>
        <a:lstStyle/>
        <a:p>
          <a:endParaRPr lang="en-US"/>
        </a:p>
      </dgm:t>
    </dgm:pt>
  </dgm:ptLst>
  <dgm:cxnLst>
    <dgm:cxn modelId="{E01133CC-C3CA-4F87-B516-0395BAA776F9}" type="presOf" srcId="{A1E0909C-F5CD-48AA-BA04-90A618343A90}" destId="{A5FDB065-D4A5-4F1B-9289-890DE890421A}" srcOrd="0" destOrd="0" presId="urn:microsoft.com/office/officeart/2005/8/layout/vList2"/>
    <dgm:cxn modelId="{079DC5D4-93C6-4DEF-AFD6-63415B914D11}" type="presOf" srcId="{52ADFD5C-474C-454C-89A8-D5C8478A7EA8}" destId="{65E030D5-82E6-4B00-A708-EC26787FFE93}" srcOrd="0" destOrd="0" presId="urn:microsoft.com/office/officeart/2005/8/layout/vList2"/>
    <dgm:cxn modelId="{724ABBD6-3D30-48D3-8745-D35FED6BBE3B}" srcId="{01824302-FF8C-4529-B60F-F52CB1B7CE9B}" destId="{52ADFD5C-474C-454C-89A8-D5C8478A7EA8}" srcOrd="0" destOrd="0" parTransId="{F8F22060-B40D-41B9-9AC6-54D0D2796F89}" sibTransId="{82286148-B835-40C1-98F3-3DA2CDE8F341}"/>
    <dgm:cxn modelId="{CE5B79CA-5218-4192-B422-A6DC2E92CECE}" srcId="{01824302-FF8C-4529-B60F-F52CB1B7CE9B}" destId="{A1E0909C-F5CD-48AA-BA04-90A618343A90}" srcOrd="2" destOrd="0" parTransId="{14D3B2D7-CCF1-4164-8674-E0A7C8B4C2D8}" sibTransId="{351D0AF0-017B-49B8-92B0-B9ACA9A3F2CE}"/>
    <dgm:cxn modelId="{F5B8B7E1-2B19-4B24-AF7A-3FD9F01C7123}" type="presOf" srcId="{E84BBCA2-7AC1-4D31-A046-4DBC071D0675}" destId="{DCDD2819-0E4D-4A3B-9D88-ADC4B12E6D93}" srcOrd="0" destOrd="0" presId="urn:microsoft.com/office/officeart/2005/8/layout/vList2"/>
    <dgm:cxn modelId="{4937B870-B71A-46E9-A5D5-40E16908F084}" srcId="{01824302-FF8C-4529-B60F-F52CB1B7CE9B}" destId="{E84BBCA2-7AC1-4D31-A046-4DBC071D0675}" srcOrd="1" destOrd="0" parTransId="{074CF7B3-5118-45BE-8A8D-511F17E551F6}" sibTransId="{A6B4F342-EAF1-41F1-953A-4BD79FA14EBB}"/>
    <dgm:cxn modelId="{57AAB1C9-F446-445E-A444-D9E233BE3374}" type="presOf" srcId="{01824302-FF8C-4529-B60F-F52CB1B7CE9B}" destId="{10EDA2DE-31F2-437D-80C1-1E4AC7C559BD}" srcOrd="0" destOrd="0" presId="urn:microsoft.com/office/officeart/2005/8/layout/vList2"/>
    <dgm:cxn modelId="{CD9BA0F0-F796-4254-908A-656FA3EC7E0C}" type="presParOf" srcId="{10EDA2DE-31F2-437D-80C1-1E4AC7C559BD}" destId="{65E030D5-82E6-4B00-A708-EC26787FFE93}" srcOrd="0" destOrd="0" presId="urn:microsoft.com/office/officeart/2005/8/layout/vList2"/>
    <dgm:cxn modelId="{F30A425F-FF0B-4487-9C49-8DB9228E6821}" type="presParOf" srcId="{10EDA2DE-31F2-437D-80C1-1E4AC7C559BD}" destId="{B685AE8E-D7B3-4032-8894-96AC07AF2B24}" srcOrd="1" destOrd="0" presId="urn:microsoft.com/office/officeart/2005/8/layout/vList2"/>
    <dgm:cxn modelId="{499CF2CB-2505-4E1D-AA38-6F238F4885B2}" type="presParOf" srcId="{10EDA2DE-31F2-437D-80C1-1E4AC7C559BD}" destId="{DCDD2819-0E4D-4A3B-9D88-ADC4B12E6D93}" srcOrd="2" destOrd="0" presId="urn:microsoft.com/office/officeart/2005/8/layout/vList2"/>
    <dgm:cxn modelId="{05904070-E1B1-4156-9058-8641BB96A035}" type="presParOf" srcId="{10EDA2DE-31F2-437D-80C1-1E4AC7C559BD}" destId="{87291857-BA5B-4C05-82EA-42823B3D0FB3}" srcOrd="3" destOrd="0" presId="urn:microsoft.com/office/officeart/2005/8/layout/vList2"/>
    <dgm:cxn modelId="{C5E427B9-D7B4-4E3E-BEDE-D7C471789F25}" type="presParOf" srcId="{10EDA2DE-31F2-437D-80C1-1E4AC7C559BD}" destId="{A5FDB065-D4A5-4F1B-9289-890DE890421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1824302-FF8C-4529-B60F-F52CB1B7CE9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3200" dirty="0" smtClean="0">
              <a:latin typeface="Century Gothic" panose="020B0502020202020204" pitchFamily="34" charset="0"/>
            </a:rPr>
            <a:t>Review travel expenses and benefits with winter sports that qualify for postseason.</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E84BBCA2-7AC1-4D31-A046-4DBC071D0675}">
      <dgm:prSet custT="1"/>
      <dgm:spPr/>
      <dgm:t>
        <a:bodyPr/>
        <a:lstStyle/>
        <a:p>
          <a:r>
            <a:rPr lang="en-US" sz="3200" dirty="0" smtClean="0">
              <a:latin typeface="Century Gothic" panose="020B0502020202020204" pitchFamily="34" charset="0"/>
            </a:rPr>
            <a:t>Review travel expenses and benefits with teams traveling for spring break. </a:t>
          </a:r>
          <a:endParaRPr lang="en-US" sz="3200" dirty="0">
            <a:latin typeface="Century Gothic" panose="020B0502020202020204" pitchFamily="34" charset="0"/>
          </a:endParaRPr>
        </a:p>
      </dgm:t>
    </dgm:pt>
    <dgm:pt modelId="{074CF7B3-5118-45BE-8A8D-511F17E551F6}" type="parTrans" cxnId="{4937B870-B71A-46E9-A5D5-40E16908F084}">
      <dgm:prSet/>
      <dgm:spPr/>
      <dgm:t>
        <a:bodyPr/>
        <a:lstStyle/>
        <a:p>
          <a:endParaRPr lang="en-US"/>
        </a:p>
      </dgm:t>
    </dgm:pt>
    <dgm:pt modelId="{A6B4F342-EAF1-41F1-953A-4BD79FA14EBB}" type="sibTrans" cxnId="{4937B870-B71A-46E9-A5D5-40E16908F084}">
      <dgm:prSet/>
      <dgm:spPr/>
      <dgm:t>
        <a:bodyPr/>
        <a:lstStyle/>
        <a:p>
          <a:endParaRPr lang="en-US"/>
        </a:p>
      </dgm:t>
    </dgm:pt>
    <dgm:pt modelId="{A1E0909C-F5CD-48AA-BA04-90A618343A90}">
      <dgm:prSet custT="1"/>
      <dgm:spPr/>
      <dgm:t>
        <a:bodyPr/>
        <a:lstStyle/>
        <a:p>
          <a:r>
            <a:rPr lang="en-US" sz="3200" dirty="0" smtClean="0">
              <a:latin typeface="Century Gothic" panose="020B0502020202020204" pitchFamily="34" charset="0"/>
            </a:rPr>
            <a:t>Continue camp education</a:t>
          </a:r>
          <a:r>
            <a:rPr lang="en-US" sz="3400" dirty="0" smtClean="0">
              <a:latin typeface="Century Gothic" panose="020B0502020202020204" pitchFamily="34" charset="0"/>
            </a:rPr>
            <a:t>.</a:t>
          </a:r>
          <a:endParaRPr lang="en-US" sz="3400" dirty="0">
            <a:latin typeface="Century Gothic" panose="020B0502020202020204" pitchFamily="34" charset="0"/>
          </a:endParaRPr>
        </a:p>
      </dgm:t>
    </dgm:pt>
    <dgm:pt modelId="{14D3B2D7-CCF1-4164-8674-E0A7C8B4C2D8}" type="parTrans" cxnId="{CE5B79CA-5218-4192-B422-A6DC2E92CECE}">
      <dgm:prSet/>
      <dgm:spPr/>
      <dgm:t>
        <a:bodyPr/>
        <a:lstStyle/>
        <a:p>
          <a:endParaRPr lang="en-US"/>
        </a:p>
      </dgm:t>
    </dgm:pt>
    <dgm:pt modelId="{351D0AF0-017B-49B8-92B0-B9ACA9A3F2CE}" type="sibTrans" cxnId="{CE5B79CA-5218-4192-B422-A6DC2E92CECE}">
      <dgm:prSet/>
      <dgm:spPr/>
      <dgm:t>
        <a:bodyPr/>
        <a:lstStyle/>
        <a:p>
          <a:endParaRPr lang="en-US"/>
        </a:p>
      </dgm:t>
    </dgm:pt>
    <dgm:pt modelId="{10EDA2DE-31F2-437D-80C1-1E4AC7C559BD}" type="pres">
      <dgm:prSet presAssocID="{01824302-FF8C-4529-B60F-F52CB1B7CE9B}" presName="linear" presStyleCnt="0">
        <dgm:presLayoutVars>
          <dgm:animLvl val="lvl"/>
          <dgm:resizeHandles val="exact"/>
        </dgm:presLayoutVars>
      </dgm:prSet>
      <dgm:spPr/>
      <dgm:t>
        <a:bodyPr/>
        <a:lstStyle/>
        <a:p>
          <a:endParaRPr lang="en-US"/>
        </a:p>
      </dgm:t>
    </dgm:pt>
    <dgm:pt modelId="{65E030D5-82E6-4B00-A708-EC26787FFE93}" type="pres">
      <dgm:prSet presAssocID="{52ADFD5C-474C-454C-89A8-D5C8478A7EA8}" presName="parentText" presStyleLbl="node1" presStyleIdx="0" presStyleCnt="3" custScaleY="114483" custLinFactNeighborY="77356">
        <dgm:presLayoutVars>
          <dgm:chMax val="0"/>
          <dgm:bulletEnabled val="1"/>
        </dgm:presLayoutVars>
      </dgm:prSet>
      <dgm:spPr/>
      <dgm:t>
        <a:bodyPr/>
        <a:lstStyle/>
        <a:p>
          <a:endParaRPr lang="en-US"/>
        </a:p>
      </dgm:t>
    </dgm:pt>
    <dgm:pt modelId="{B685AE8E-D7B3-4032-8894-96AC07AF2B24}" type="pres">
      <dgm:prSet presAssocID="{82286148-B835-40C1-98F3-3DA2CDE8F341}" presName="spacer" presStyleCnt="0"/>
      <dgm:spPr/>
    </dgm:pt>
    <dgm:pt modelId="{DCDD2819-0E4D-4A3B-9D88-ADC4B12E6D93}" type="pres">
      <dgm:prSet presAssocID="{E84BBCA2-7AC1-4D31-A046-4DBC071D0675}" presName="parentText" presStyleLbl="node1" presStyleIdx="1" presStyleCnt="3" custScaleY="106851">
        <dgm:presLayoutVars>
          <dgm:chMax val="0"/>
          <dgm:bulletEnabled val="1"/>
        </dgm:presLayoutVars>
      </dgm:prSet>
      <dgm:spPr/>
      <dgm:t>
        <a:bodyPr/>
        <a:lstStyle/>
        <a:p>
          <a:endParaRPr lang="en-US"/>
        </a:p>
      </dgm:t>
    </dgm:pt>
    <dgm:pt modelId="{87291857-BA5B-4C05-82EA-42823B3D0FB3}" type="pres">
      <dgm:prSet presAssocID="{A6B4F342-EAF1-41F1-953A-4BD79FA14EBB}" presName="spacer" presStyleCnt="0"/>
      <dgm:spPr/>
    </dgm:pt>
    <dgm:pt modelId="{A5FDB065-D4A5-4F1B-9289-890DE890421A}" type="pres">
      <dgm:prSet presAssocID="{A1E0909C-F5CD-48AA-BA04-90A618343A90}" presName="parentText" presStyleLbl="node1" presStyleIdx="2" presStyleCnt="3" custScaleY="99219" custLinFactNeighborY="-77161">
        <dgm:presLayoutVars>
          <dgm:chMax val="0"/>
          <dgm:bulletEnabled val="1"/>
        </dgm:presLayoutVars>
      </dgm:prSet>
      <dgm:spPr/>
      <dgm:t>
        <a:bodyPr/>
        <a:lstStyle/>
        <a:p>
          <a:endParaRPr lang="en-US"/>
        </a:p>
      </dgm:t>
    </dgm:pt>
  </dgm:ptLst>
  <dgm:cxnLst>
    <dgm:cxn modelId="{4EA91FB0-8352-4AA7-8A01-3F692079C6C3}" type="presOf" srcId="{52ADFD5C-474C-454C-89A8-D5C8478A7EA8}" destId="{65E030D5-82E6-4B00-A708-EC26787FFE93}" srcOrd="0" destOrd="0" presId="urn:microsoft.com/office/officeart/2005/8/layout/vList2"/>
    <dgm:cxn modelId="{F93D42F5-FE6D-4CCE-BF04-92E8F8750530}" type="presOf" srcId="{A1E0909C-F5CD-48AA-BA04-90A618343A90}" destId="{A5FDB065-D4A5-4F1B-9289-890DE890421A}" srcOrd="0" destOrd="0" presId="urn:microsoft.com/office/officeart/2005/8/layout/vList2"/>
    <dgm:cxn modelId="{A174B6C4-F2D2-4644-916B-F330435BC2C9}" type="presOf" srcId="{01824302-FF8C-4529-B60F-F52CB1B7CE9B}" destId="{10EDA2DE-31F2-437D-80C1-1E4AC7C559BD}" srcOrd="0" destOrd="0" presId="urn:microsoft.com/office/officeart/2005/8/layout/vList2"/>
    <dgm:cxn modelId="{A175BBC6-7D87-432E-AF4C-A029E597B138}" type="presOf" srcId="{E84BBCA2-7AC1-4D31-A046-4DBC071D0675}" destId="{DCDD2819-0E4D-4A3B-9D88-ADC4B12E6D93}" srcOrd="0" destOrd="0" presId="urn:microsoft.com/office/officeart/2005/8/layout/vList2"/>
    <dgm:cxn modelId="{724ABBD6-3D30-48D3-8745-D35FED6BBE3B}" srcId="{01824302-FF8C-4529-B60F-F52CB1B7CE9B}" destId="{52ADFD5C-474C-454C-89A8-D5C8478A7EA8}" srcOrd="0" destOrd="0" parTransId="{F8F22060-B40D-41B9-9AC6-54D0D2796F89}" sibTransId="{82286148-B835-40C1-98F3-3DA2CDE8F341}"/>
    <dgm:cxn modelId="{CE5B79CA-5218-4192-B422-A6DC2E92CECE}" srcId="{01824302-FF8C-4529-B60F-F52CB1B7CE9B}" destId="{A1E0909C-F5CD-48AA-BA04-90A618343A90}" srcOrd="2" destOrd="0" parTransId="{14D3B2D7-CCF1-4164-8674-E0A7C8B4C2D8}" sibTransId="{351D0AF0-017B-49B8-92B0-B9ACA9A3F2CE}"/>
    <dgm:cxn modelId="{4937B870-B71A-46E9-A5D5-40E16908F084}" srcId="{01824302-FF8C-4529-B60F-F52CB1B7CE9B}" destId="{E84BBCA2-7AC1-4D31-A046-4DBC071D0675}" srcOrd="1" destOrd="0" parTransId="{074CF7B3-5118-45BE-8A8D-511F17E551F6}" sibTransId="{A6B4F342-EAF1-41F1-953A-4BD79FA14EBB}"/>
    <dgm:cxn modelId="{30258651-0260-4678-B8DD-876E6F6B7C38}" type="presParOf" srcId="{10EDA2DE-31F2-437D-80C1-1E4AC7C559BD}" destId="{65E030D5-82E6-4B00-A708-EC26787FFE93}" srcOrd="0" destOrd="0" presId="urn:microsoft.com/office/officeart/2005/8/layout/vList2"/>
    <dgm:cxn modelId="{B17B208F-D532-4E5A-AC3E-62E6A778DFD6}" type="presParOf" srcId="{10EDA2DE-31F2-437D-80C1-1E4AC7C559BD}" destId="{B685AE8E-D7B3-4032-8894-96AC07AF2B24}" srcOrd="1" destOrd="0" presId="urn:microsoft.com/office/officeart/2005/8/layout/vList2"/>
    <dgm:cxn modelId="{C0F03199-A06B-483F-88E6-762694C172DE}" type="presParOf" srcId="{10EDA2DE-31F2-437D-80C1-1E4AC7C559BD}" destId="{DCDD2819-0E4D-4A3B-9D88-ADC4B12E6D93}" srcOrd="2" destOrd="0" presId="urn:microsoft.com/office/officeart/2005/8/layout/vList2"/>
    <dgm:cxn modelId="{07BFA2D5-458F-4CEF-9B2A-A59F2EC43A1C}" type="presParOf" srcId="{10EDA2DE-31F2-437D-80C1-1E4AC7C559BD}" destId="{87291857-BA5B-4C05-82EA-42823B3D0FB3}" srcOrd="3" destOrd="0" presId="urn:microsoft.com/office/officeart/2005/8/layout/vList2"/>
    <dgm:cxn modelId="{051420ED-360B-4434-B6CB-908707C61E3A}" type="presParOf" srcId="{10EDA2DE-31F2-437D-80C1-1E4AC7C559BD}" destId="{A5FDB065-D4A5-4F1B-9289-890DE890421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E1E71E-0856-4C6E-BCAF-7B02198B257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A62BD3CF-9C27-4BD7-803A-2A2484B57BF5}">
      <dgm:prSet phldrT="[Text]" custT="1"/>
      <dgm:spPr>
        <a:solidFill>
          <a:schemeClr val="tx2"/>
        </a:solidFill>
      </dgm:spPr>
      <dgm:t>
        <a:bodyPr vert="vert270"/>
        <a:lstStyle/>
        <a:p>
          <a:pPr algn="ctr"/>
          <a:r>
            <a:rPr lang="en-US" sz="3600" dirty="0" smtClean="0">
              <a:solidFill>
                <a:schemeClr val="bg1"/>
              </a:solidFill>
              <a:latin typeface="Century Gothic" panose="020B0502020202020204" pitchFamily="34" charset="0"/>
            </a:rPr>
            <a:t>Information</a:t>
          </a:r>
        </a:p>
        <a:p>
          <a:pPr algn="ctr"/>
          <a:r>
            <a:rPr lang="en-US" sz="3600" dirty="0" smtClean="0">
              <a:solidFill>
                <a:schemeClr val="bg1"/>
              </a:solidFill>
              <a:latin typeface="Century Gothic" panose="020B0502020202020204" pitchFamily="34" charset="0"/>
            </a:rPr>
            <a:t>Needed</a:t>
          </a:r>
          <a:endParaRPr lang="en-US" sz="3600" dirty="0">
            <a:solidFill>
              <a:schemeClr val="bg1"/>
            </a:solidFill>
            <a:latin typeface="Century Gothic" panose="020B0502020202020204" pitchFamily="34" charset="0"/>
          </a:endParaRPr>
        </a:p>
      </dgm:t>
    </dgm:pt>
    <dgm:pt modelId="{BF07C1A1-7AF3-4593-BB78-140AB35F6123}" type="parTrans" cxnId="{DB17EB99-4AAE-4348-94D5-56A785E1A8DF}">
      <dgm:prSet/>
      <dgm:spPr/>
      <dgm:t>
        <a:bodyPr/>
        <a:lstStyle/>
        <a:p>
          <a:endParaRPr lang="en-US"/>
        </a:p>
      </dgm:t>
    </dgm:pt>
    <dgm:pt modelId="{5E22560A-6C22-4836-AEB4-010EBC88B9C9}" type="sibTrans" cxnId="{DB17EB99-4AAE-4348-94D5-56A785E1A8DF}">
      <dgm:prSet/>
      <dgm:spPr/>
      <dgm:t>
        <a:bodyPr/>
        <a:lstStyle/>
        <a:p>
          <a:endParaRPr lang="en-US"/>
        </a:p>
      </dgm:t>
    </dgm:pt>
    <dgm:pt modelId="{28A915DD-2A1F-4B60-9D1A-894E5BB574D9}">
      <dgm:prSet phldrT="[Text]"/>
      <dgm:spPr/>
      <dgm:t>
        <a:bodyPr/>
        <a:lstStyle/>
        <a:p>
          <a:r>
            <a:rPr lang="en-US" dirty="0" smtClean="0">
              <a:latin typeface="Century Gothic" panose="020B0502020202020204" pitchFamily="34" charset="0"/>
            </a:rPr>
            <a:t>All previous attendance, full- and part-time enrollment.</a:t>
          </a:r>
          <a:endParaRPr lang="en-US" dirty="0">
            <a:latin typeface="Century Gothic" panose="020B0502020202020204" pitchFamily="34" charset="0"/>
          </a:endParaRPr>
        </a:p>
      </dgm:t>
    </dgm:pt>
    <dgm:pt modelId="{C372F5E7-C37E-4AC5-8507-FCD743B39CE2}" type="parTrans" cxnId="{C422C09F-CE53-4D7E-8786-BFE706A03B65}">
      <dgm:prSet/>
      <dgm:spPr/>
      <dgm:t>
        <a:bodyPr/>
        <a:lstStyle/>
        <a:p>
          <a:endParaRPr lang="en-US"/>
        </a:p>
      </dgm:t>
    </dgm:pt>
    <dgm:pt modelId="{F297CA2A-09DB-4CDC-B218-8BB6ADF4E2C6}" type="sibTrans" cxnId="{C422C09F-CE53-4D7E-8786-BFE706A03B65}">
      <dgm:prSet/>
      <dgm:spPr/>
      <dgm:t>
        <a:bodyPr/>
        <a:lstStyle/>
        <a:p>
          <a:endParaRPr lang="en-US"/>
        </a:p>
      </dgm:t>
    </dgm:pt>
    <dgm:pt modelId="{5D96BA1D-39A0-4984-B77C-4BE153F0B59D}">
      <dgm:prSet phldrT="[Text]"/>
      <dgm:spPr/>
      <dgm:t>
        <a:bodyPr/>
        <a:lstStyle/>
        <a:p>
          <a:r>
            <a:rPr lang="en-US" dirty="0" smtClean="0">
              <a:latin typeface="Century Gothic" panose="020B0502020202020204" pitchFamily="34" charset="0"/>
            </a:rPr>
            <a:t>All previous participation, including activities while not enrolled.</a:t>
          </a:r>
          <a:endParaRPr lang="en-US" dirty="0">
            <a:latin typeface="Century Gothic" panose="020B0502020202020204" pitchFamily="34" charset="0"/>
          </a:endParaRPr>
        </a:p>
      </dgm:t>
    </dgm:pt>
    <dgm:pt modelId="{6B804457-FED8-4DE8-8BEC-B2DEBD1A609F}" type="parTrans" cxnId="{2DC775F9-8AC9-4373-96D8-F75CE50D3666}">
      <dgm:prSet/>
      <dgm:spPr/>
      <dgm:t>
        <a:bodyPr/>
        <a:lstStyle/>
        <a:p>
          <a:endParaRPr lang="en-US"/>
        </a:p>
      </dgm:t>
    </dgm:pt>
    <dgm:pt modelId="{D9305E3E-E74A-4FE4-9114-0FD0DE65A0B5}" type="sibTrans" cxnId="{2DC775F9-8AC9-4373-96D8-F75CE50D3666}">
      <dgm:prSet/>
      <dgm:spPr/>
      <dgm:t>
        <a:bodyPr/>
        <a:lstStyle/>
        <a:p>
          <a:endParaRPr lang="en-US"/>
        </a:p>
      </dgm:t>
    </dgm:pt>
    <dgm:pt modelId="{AFD04715-FF69-4498-BF1E-330F214C3075}">
      <dgm:prSet phldrT="[Text]"/>
      <dgm:spPr/>
      <dgm:t>
        <a:bodyPr/>
        <a:lstStyle/>
        <a:p>
          <a:r>
            <a:rPr lang="en-US" dirty="0" smtClean="0">
              <a:latin typeface="Century Gothic" panose="020B0502020202020204" pitchFamily="34" charset="0"/>
            </a:rPr>
            <a:t>Any activities that may have lead to Disciplinary Suspension.</a:t>
          </a:r>
          <a:endParaRPr lang="en-US" dirty="0">
            <a:latin typeface="Century Gothic" panose="020B0502020202020204" pitchFamily="34" charset="0"/>
          </a:endParaRPr>
        </a:p>
      </dgm:t>
    </dgm:pt>
    <dgm:pt modelId="{01666535-04B5-4CC9-BE7C-EE7B74D2696A}" type="parTrans" cxnId="{A17F0D9C-81C8-427D-A702-A824656CF7D8}">
      <dgm:prSet/>
      <dgm:spPr/>
      <dgm:t>
        <a:bodyPr/>
        <a:lstStyle/>
        <a:p>
          <a:endParaRPr lang="en-US"/>
        </a:p>
      </dgm:t>
    </dgm:pt>
    <dgm:pt modelId="{70DDE92D-4555-4D62-9DB2-18258A48E231}" type="sibTrans" cxnId="{A17F0D9C-81C8-427D-A702-A824656CF7D8}">
      <dgm:prSet/>
      <dgm:spPr/>
      <dgm:t>
        <a:bodyPr/>
        <a:lstStyle/>
        <a:p>
          <a:endParaRPr lang="en-US"/>
        </a:p>
      </dgm:t>
    </dgm:pt>
    <dgm:pt modelId="{6D4D346B-D94A-4124-8F1E-0B335C90627E}" type="pres">
      <dgm:prSet presAssocID="{18E1E71E-0856-4C6E-BCAF-7B02198B2570}" presName="vert0" presStyleCnt="0">
        <dgm:presLayoutVars>
          <dgm:dir/>
          <dgm:animOne val="branch"/>
          <dgm:animLvl val="lvl"/>
        </dgm:presLayoutVars>
      </dgm:prSet>
      <dgm:spPr/>
      <dgm:t>
        <a:bodyPr/>
        <a:lstStyle/>
        <a:p>
          <a:endParaRPr lang="en-US"/>
        </a:p>
      </dgm:t>
    </dgm:pt>
    <dgm:pt modelId="{381C2F61-B993-4730-B33B-51BA26989DB3}" type="pres">
      <dgm:prSet presAssocID="{A62BD3CF-9C27-4BD7-803A-2A2484B57BF5}" presName="thickLine" presStyleLbl="alignNode1" presStyleIdx="0" presStyleCnt="1"/>
      <dgm:spPr/>
    </dgm:pt>
    <dgm:pt modelId="{E8E037A8-3482-4095-867E-CD8D22B607A6}" type="pres">
      <dgm:prSet presAssocID="{A62BD3CF-9C27-4BD7-803A-2A2484B57BF5}" presName="horz1" presStyleCnt="0"/>
      <dgm:spPr/>
    </dgm:pt>
    <dgm:pt modelId="{BF2C71AB-BFAB-4ADA-9052-DCDB2B997A45}" type="pres">
      <dgm:prSet presAssocID="{A62BD3CF-9C27-4BD7-803A-2A2484B57BF5}" presName="tx1" presStyleLbl="revTx" presStyleIdx="0" presStyleCnt="4" custLinFactNeighborX="-6944" custLinFactNeighborY="-34043"/>
      <dgm:spPr/>
      <dgm:t>
        <a:bodyPr/>
        <a:lstStyle/>
        <a:p>
          <a:endParaRPr lang="en-US"/>
        </a:p>
      </dgm:t>
    </dgm:pt>
    <dgm:pt modelId="{AAC648D8-46B1-4DA0-A7AF-F97939C41F95}" type="pres">
      <dgm:prSet presAssocID="{A62BD3CF-9C27-4BD7-803A-2A2484B57BF5}" presName="vert1" presStyleCnt="0"/>
      <dgm:spPr/>
    </dgm:pt>
    <dgm:pt modelId="{BE1DD4AA-9159-46B4-8C73-8C620CCEFBD9}" type="pres">
      <dgm:prSet presAssocID="{28A915DD-2A1F-4B60-9D1A-894E5BB574D9}" presName="vertSpace2a" presStyleCnt="0"/>
      <dgm:spPr/>
    </dgm:pt>
    <dgm:pt modelId="{4D978C69-5B9A-4C10-9EBE-09E09F762520}" type="pres">
      <dgm:prSet presAssocID="{28A915DD-2A1F-4B60-9D1A-894E5BB574D9}" presName="horz2" presStyleCnt="0"/>
      <dgm:spPr/>
    </dgm:pt>
    <dgm:pt modelId="{BAD69AFC-814A-4EE7-B7DC-FF75932FC76D}" type="pres">
      <dgm:prSet presAssocID="{28A915DD-2A1F-4B60-9D1A-894E5BB574D9}" presName="horzSpace2" presStyleCnt="0"/>
      <dgm:spPr/>
    </dgm:pt>
    <dgm:pt modelId="{02F2E0B6-A975-4F5B-AC16-306F7DD55D87}" type="pres">
      <dgm:prSet presAssocID="{28A915DD-2A1F-4B60-9D1A-894E5BB574D9}" presName="tx2" presStyleLbl="revTx" presStyleIdx="1" presStyleCnt="4"/>
      <dgm:spPr/>
      <dgm:t>
        <a:bodyPr/>
        <a:lstStyle/>
        <a:p>
          <a:endParaRPr lang="en-US"/>
        </a:p>
      </dgm:t>
    </dgm:pt>
    <dgm:pt modelId="{29603A3C-472C-4330-9FFE-5DFC0E625DAD}" type="pres">
      <dgm:prSet presAssocID="{28A915DD-2A1F-4B60-9D1A-894E5BB574D9}" presName="vert2" presStyleCnt="0"/>
      <dgm:spPr/>
    </dgm:pt>
    <dgm:pt modelId="{819F1677-902A-4CE7-AB49-067E3EDEFA2E}" type="pres">
      <dgm:prSet presAssocID="{28A915DD-2A1F-4B60-9D1A-894E5BB574D9}" presName="thinLine2b" presStyleLbl="callout" presStyleIdx="0" presStyleCnt="3"/>
      <dgm:spPr/>
    </dgm:pt>
    <dgm:pt modelId="{EDDDD5B8-1731-4097-8BD5-FDF532850A65}" type="pres">
      <dgm:prSet presAssocID="{28A915DD-2A1F-4B60-9D1A-894E5BB574D9}" presName="vertSpace2b" presStyleCnt="0"/>
      <dgm:spPr/>
    </dgm:pt>
    <dgm:pt modelId="{DF157F85-8FAE-472A-B242-B76F35C30DA1}" type="pres">
      <dgm:prSet presAssocID="{5D96BA1D-39A0-4984-B77C-4BE153F0B59D}" presName="horz2" presStyleCnt="0"/>
      <dgm:spPr/>
    </dgm:pt>
    <dgm:pt modelId="{518DA63E-EBD4-4F8B-B26F-4974EA001785}" type="pres">
      <dgm:prSet presAssocID="{5D96BA1D-39A0-4984-B77C-4BE153F0B59D}" presName="horzSpace2" presStyleCnt="0"/>
      <dgm:spPr/>
    </dgm:pt>
    <dgm:pt modelId="{EEA42E82-7297-405B-8C15-BB3A3BC5A517}" type="pres">
      <dgm:prSet presAssocID="{5D96BA1D-39A0-4984-B77C-4BE153F0B59D}" presName="tx2" presStyleLbl="revTx" presStyleIdx="2" presStyleCnt="4"/>
      <dgm:spPr/>
      <dgm:t>
        <a:bodyPr/>
        <a:lstStyle/>
        <a:p>
          <a:endParaRPr lang="en-US"/>
        </a:p>
      </dgm:t>
    </dgm:pt>
    <dgm:pt modelId="{7F11E44A-4D2A-43C7-B1A3-68D475828A65}" type="pres">
      <dgm:prSet presAssocID="{5D96BA1D-39A0-4984-B77C-4BE153F0B59D}" presName="vert2" presStyleCnt="0"/>
      <dgm:spPr/>
    </dgm:pt>
    <dgm:pt modelId="{983B41C9-36BD-461A-8292-AA463C34C9A0}" type="pres">
      <dgm:prSet presAssocID="{5D96BA1D-39A0-4984-B77C-4BE153F0B59D}" presName="thinLine2b" presStyleLbl="callout" presStyleIdx="1" presStyleCnt="3"/>
      <dgm:spPr/>
    </dgm:pt>
    <dgm:pt modelId="{C5C71D59-6E1C-448C-B052-1D20024A86BE}" type="pres">
      <dgm:prSet presAssocID="{5D96BA1D-39A0-4984-B77C-4BE153F0B59D}" presName="vertSpace2b" presStyleCnt="0"/>
      <dgm:spPr/>
    </dgm:pt>
    <dgm:pt modelId="{4CDD409C-41D6-492F-9C3A-AADD9D3D3364}" type="pres">
      <dgm:prSet presAssocID="{AFD04715-FF69-4498-BF1E-330F214C3075}" presName="horz2" presStyleCnt="0"/>
      <dgm:spPr/>
    </dgm:pt>
    <dgm:pt modelId="{EC833487-642F-4C71-BBDB-253595218B19}" type="pres">
      <dgm:prSet presAssocID="{AFD04715-FF69-4498-BF1E-330F214C3075}" presName="horzSpace2" presStyleCnt="0"/>
      <dgm:spPr/>
    </dgm:pt>
    <dgm:pt modelId="{EB317F3E-497E-4101-8DA4-5F80F9FE2898}" type="pres">
      <dgm:prSet presAssocID="{AFD04715-FF69-4498-BF1E-330F214C3075}" presName="tx2" presStyleLbl="revTx" presStyleIdx="3" presStyleCnt="4"/>
      <dgm:spPr/>
      <dgm:t>
        <a:bodyPr/>
        <a:lstStyle/>
        <a:p>
          <a:endParaRPr lang="en-US"/>
        </a:p>
      </dgm:t>
    </dgm:pt>
    <dgm:pt modelId="{885DB673-F4E4-428D-9E0D-58B8CEDC2F3F}" type="pres">
      <dgm:prSet presAssocID="{AFD04715-FF69-4498-BF1E-330F214C3075}" presName="vert2" presStyleCnt="0"/>
      <dgm:spPr/>
    </dgm:pt>
    <dgm:pt modelId="{35C59F35-358B-4A66-AB21-1B767E634675}" type="pres">
      <dgm:prSet presAssocID="{AFD04715-FF69-4498-BF1E-330F214C3075}" presName="thinLine2b" presStyleLbl="callout" presStyleIdx="2" presStyleCnt="3"/>
      <dgm:spPr/>
    </dgm:pt>
    <dgm:pt modelId="{10F88294-E963-4DE8-AAFF-29A11C1E861A}" type="pres">
      <dgm:prSet presAssocID="{AFD04715-FF69-4498-BF1E-330F214C3075}" presName="vertSpace2b" presStyleCnt="0"/>
      <dgm:spPr/>
    </dgm:pt>
  </dgm:ptLst>
  <dgm:cxnLst>
    <dgm:cxn modelId="{2DC775F9-8AC9-4373-96D8-F75CE50D3666}" srcId="{A62BD3CF-9C27-4BD7-803A-2A2484B57BF5}" destId="{5D96BA1D-39A0-4984-B77C-4BE153F0B59D}" srcOrd="1" destOrd="0" parTransId="{6B804457-FED8-4DE8-8BEC-B2DEBD1A609F}" sibTransId="{D9305E3E-E74A-4FE4-9114-0FD0DE65A0B5}"/>
    <dgm:cxn modelId="{72F84316-A324-4AAE-941C-07F01838F1B9}" type="presOf" srcId="{18E1E71E-0856-4C6E-BCAF-7B02198B2570}" destId="{6D4D346B-D94A-4124-8F1E-0B335C90627E}" srcOrd="0" destOrd="0" presId="urn:microsoft.com/office/officeart/2008/layout/LinedList"/>
    <dgm:cxn modelId="{CCB2ADE6-105A-4CD2-A0A1-155427D31F30}" type="presOf" srcId="{A62BD3CF-9C27-4BD7-803A-2A2484B57BF5}" destId="{BF2C71AB-BFAB-4ADA-9052-DCDB2B997A45}" srcOrd="0" destOrd="0" presId="urn:microsoft.com/office/officeart/2008/layout/LinedList"/>
    <dgm:cxn modelId="{A17F0D9C-81C8-427D-A702-A824656CF7D8}" srcId="{A62BD3CF-9C27-4BD7-803A-2A2484B57BF5}" destId="{AFD04715-FF69-4498-BF1E-330F214C3075}" srcOrd="2" destOrd="0" parTransId="{01666535-04B5-4CC9-BE7C-EE7B74D2696A}" sibTransId="{70DDE92D-4555-4D62-9DB2-18258A48E231}"/>
    <dgm:cxn modelId="{D3661681-5ED5-4473-A91D-857DB6FA1198}" type="presOf" srcId="{AFD04715-FF69-4498-BF1E-330F214C3075}" destId="{EB317F3E-497E-4101-8DA4-5F80F9FE2898}" srcOrd="0" destOrd="0" presId="urn:microsoft.com/office/officeart/2008/layout/LinedList"/>
    <dgm:cxn modelId="{C422C09F-CE53-4D7E-8786-BFE706A03B65}" srcId="{A62BD3CF-9C27-4BD7-803A-2A2484B57BF5}" destId="{28A915DD-2A1F-4B60-9D1A-894E5BB574D9}" srcOrd="0" destOrd="0" parTransId="{C372F5E7-C37E-4AC5-8507-FCD743B39CE2}" sibTransId="{F297CA2A-09DB-4CDC-B218-8BB6ADF4E2C6}"/>
    <dgm:cxn modelId="{96C0B1B3-8E43-4C1A-801C-8FD72DCD0BB0}" type="presOf" srcId="{5D96BA1D-39A0-4984-B77C-4BE153F0B59D}" destId="{EEA42E82-7297-405B-8C15-BB3A3BC5A517}" srcOrd="0" destOrd="0" presId="urn:microsoft.com/office/officeart/2008/layout/LinedList"/>
    <dgm:cxn modelId="{DB17EB99-4AAE-4348-94D5-56A785E1A8DF}" srcId="{18E1E71E-0856-4C6E-BCAF-7B02198B2570}" destId="{A62BD3CF-9C27-4BD7-803A-2A2484B57BF5}" srcOrd="0" destOrd="0" parTransId="{BF07C1A1-7AF3-4593-BB78-140AB35F6123}" sibTransId="{5E22560A-6C22-4836-AEB4-010EBC88B9C9}"/>
    <dgm:cxn modelId="{1D9977A9-2F64-46B8-9F00-7E513F1983AF}" type="presOf" srcId="{28A915DD-2A1F-4B60-9D1A-894E5BB574D9}" destId="{02F2E0B6-A975-4F5B-AC16-306F7DD55D87}" srcOrd="0" destOrd="0" presId="urn:microsoft.com/office/officeart/2008/layout/LinedList"/>
    <dgm:cxn modelId="{D688795F-8026-4A88-BEC7-31D43CD7CEAE}" type="presParOf" srcId="{6D4D346B-D94A-4124-8F1E-0B335C90627E}" destId="{381C2F61-B993-4730-B33B-51BA26989DB3}" srcOrd="0" destOrd="0" presId="urn:microsoft.com/office/officeart/2008/layout/LinedList"/>
    <dgm:cxn modelId="{637CF2EB-3154-4E40-8863-C5772135F0BE}" type="presParOf" srcId="{6D4D346B-D94A-4124-8F1E-0B335C90627E}" destId="{E8E037A8-3482-4095-867E-CD8D22B607A6}" srcOrd="1" destOrd="0" presId="urn:microsoft.com/office/officeart/2008/layout/LinedList"/>
    <dgm:cxn modelId="{FB7B43DE-092E-4124-8266-A088C703D86A}" type="presParOf" srcId="{E8E037A8-3482-4095-867E-CD8D22B607A6}" destId="{BF2C71AB-BFAB-4ADA-9052-DCDB2B997A45}" srcOrd="0" destOrd="0" presId="urn:microsoft.com/office/officeart/2008/layout/LinedList"/>
    <dgm:cxn modelId="{5B1BC20F-848D-4F58-B6CF-1120CC60076A}" type="presParOf" srcId="{E8E037A8-3482-4095-867E-CD8D22B607A6}" destId="{AAC648D8-46B1-4DA0-A7AF-F97939C41F95}" srcOrd="1" destOrd="0" presId="urn:microsoft.com/office/officeart/2008/layout/LinedList"/>
    <dgm:cxn modelId="{75FD461A-E909-4DB1-8F9E-E2490C97C12D}" type="presParOf" srcId="{AAC648D8-46B1-4DA0-A7AF-F97939C41F95}" destId="{BE1DD4AA-9159-46B4-8C73-8C620CCEFBD9}" srcOrd="0" destOrd="0" presId="urn:microsoft.com/office/officeart/2008/layout/LinedList"/>
    <dgm:cxn modelId="{FB86E889-8851-4250-B89F-D500C2521B2C}" type="presParOf" srcId="{AAC648D8-46B1-4DA0-A7AF-F97939C41F95}" destId="{4D978C69-5B9A-4C10-9EBE-09E09F762520}" srcOrd="1" destOrd="0" presId="urn:microsoft.com/office/officeart/2008/layout/LinedList"/>
    <dgm:cxn modelId="{A3A0072C-C719-41F9-A818-0E5E50CE4B06}" type="presParOf" srcId="{4D978C69-5B9A-4C10-9EBE-09E09F762520}" destId="{BAD69AFC-814A-4EE7-B7DC-FF75932FC76D}" srcOrd="0" destOrd="0" presId="urn:microsoft.com/office/officeart/2008/layout/LinedList"/>
    <dgm:cxn modelId="{3E9C2DA8-3094-4348-9658-C5F7D218310A}" type="presParOf" srcId="{4D978C69-5B9A-4C10-9EBE-09E09F762520}" destId="{02F2E0B6-A975-4F5B-AC16-306F7DD55D87}" srcOrd="1" destOrd="0" presId="urn:microsoft.com/office/officeart/2008/layout/LinedList"/>
    <dgm:cxn modelId="{495EC4DC-24C7-45C4-9B75-3343AF2007F6}" type="presParOf" srcId="{4D978C69-5B9A-4C10-9EBE-09E09F762520}" destId="{29603A3C-472C-4330-9FFE-5DFC0E625DAD}" srcOrd="2" destOrd="0" presId="urn:microsoft.com/office/officeart/2008/layout/LinedList"/>
    <dgm:cxn modelId="{0E3FEE4A-A15B-43AA-A27D-D7E2CF5F81EB}" type="presParOf" srcId="{AAC648D8-46B1-4DA0-A7AF-F97939C41F95}" destId="{819F1677-902A-4CE7-AB49-067E3EDEFA2E}" srcOrd="2" destOrd="0" presId="urn:microsoft.com/office/officeart/2008/layout/LinedList"/>
    <dgm:cxn modelId="{2D208F41-1CAF-4CAC-9708-50D0787DCAE7}" type="presParOf" srcId="{AAC648D8-46B1-4DA0-A7AF-F97939C41F95}" destId="{EDDDD5B8-1731-4097-8BD5-FDF532850A65}" srcOrd="3" destOrd="0" presId="urn:microsoft.com/office/officeart/2008/layout/LinedList"/>
    <dgm:cxn modelId="{6AEBE198-4016-46B3-8BE6-AFB9930664C2}" type="presParOf" srcId="{AAC648D8-46B1-4DA0-A7AF-F97939C41F95}" destId="{DF157F85-8FAE-472A-B242-B76F35C30DA1}" srcOrd="4" destOrd="0" presId="urn:microsoft.com/office/officeart/2008/layout/LinedList"/>
    <dgm:cxn modelId="{DAD0AFD4-4628-4757-A4D0-52664C588FD5}" type="presParOf" srcId="{DF157F85-8FAE-472A-B242-B76F35C30DA1}" destId="{518DA63E-EBD4-4F8B-B26F-4974EA001785}" srcOrd="0" destOrd="0" presId="urn:microsoft.com/office/officeart/2008/layout/LinedList"/>
    <dgm:cxn modelId="{74572BCC-B77E-4AE6-9CC8-927F0A6C712F}" type="presParOf" srcId="{DF157F85-8FAE-472A-B242-B76F35C30DA1}" destId="{EEA42E82-7297-405B-8C15-BB3A3BC5A517}" srcOrd="1" destOrd="0" presId="urn:microsoft.com/office/officeart/2008/layout/LinedList"/>
    <dgm:cxn modelId="{3893C169-5884-47FB-97BB-9220DE825502}" type="presParOf" srcId="{DF157F85-8FAE-472A-B242-B76F35C30DA1}" destId="{7F11E44A-4D2A-43C7-B1A3-68D475828A65}" srcOrd="2" destOrd="0" presId="urn:microsoft.com/office/officeart/2008/layout/LinedList"/>
    <dgm:cxn modelId="{9725F0AF-BBC5-49AD-9A99-EE2158E13477}" type="presParOf" srcId="{AAC648D8-46B1-4DA0-A7AF-F97939C41F95}" destId="{983B41C9-36BD-461A-8292-AA463C34C9A0}" srcOrd="5" destOrd="0" presId="urn:microsoft.com/office/officeart/2008/layout/LinedList"/>
    <dgm:cxn modelId="{0FEEF174-4B41-4AB4-A8B0-5A653C30FDE5}" type="presParOf" srcId="{AAC648D8-46B1-4DA0-A7AF-F97939C41F95}" destId="{C5C71D59-6E1C-448C-B052-1D20024A86BE}" srcOrd="6" destOrd="0" presId="urn:microsoft.com/office/officeart/2008/layout/LinedList"/>
    <dgm:cxn modelId="{BA1752AD-9738-4A7F-B38A-3720759182B6}" type="presParOf" srcId="{AAC648D8-46B1-4DA0-A7AF-F97939C41F95}" destId="{4CDD409C-41D6-492F-9C3A-AADD9D3D3364}" srcOrd="7" destOrd="0" presId="urn:microsoft.com/office/officeart/2008/layout/LinedList"/>
    <dgm:cxn modelId="{DEA16287-90E2-49D2-82EA-A01D0EFCB1FA}" type="presParOf" srcId="{4CDD409C-41D6-492F-9C3A-AADD9D3D3364}" destId="{EC833487-642F-4C71-BBDB-253595218B19}" srcOrd="0" destOrd="0" presId="urn:microsoft.com/office/officeart/2008/layout/LinedList"/>
    <dgm:cxn modelId="{DADB0DBF-E672-428E-ADC8-BB608A346C00}" type="presParOf" srcId="{4CDD409C-41D6-492F-9C3A-AADD9D3D3364}" destId="{EB317F3E-497E-4101-8DA4-5F80F9FE2898}" srcOrd="1" destOrd="0" presId="urn:microsoft.com/office/officeart/2008/layout/LinedList"/>
    <dgm:cxn modelId="{BBF5D75D-D0C9-474F-B94C-BD9E3AE634FA}" type="presParOf" srcId="{4CDD409C-41D6-492F-9C3A-AADD9D3D3364}" destId="{885DB673-F4E4-428D-9E0D-58B8CEDC2F3F}" srcOrd="2" destOrd="0" presId="urn:microsoft.com/office/officeart/2008/layout/LinedList"/>
    <dgm:cxn modelId="{F27BD0A2-40BF-4F01-A183-00B00FE4C18B}" type="presParOf" srcId="{AAC648D8-46B1-4DA0-A7AF-F97939C41F95}" destId="{35C59F35-358B-4A66-AB21-1B767E634675}" srcOrd="8" destOrd="0" presId="urn:microsoft.com/office/officeart/2008/layout/LinedList"/>
    <dgm:cxn modelId="{EBEF85D0-A96C-4475-9AA1-E4B7A2B8399A}" type="presParOf" srcId="{AAC648D8-46B1-4DA0-A7AF-F97939C41F95}" destId="{10F88294-E963-4DE8-AAFF-29A11C1E861A}"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824302-FF8C-4529-B60F-F52CB1B7CE9B}"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endParaRPr lang="en-US" sz="1800" b="0" dirty="0" smtClean="0">
            <a:latin typeface="Century Gothic" panose="020B0502020202020204" pitchFamily="34" charset="0"/>
          </a:endParaRP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354F501C-A12A-458D-AD41-035299967371}">
      <dgm:prSet phldrT="[Text]" custT="1"/>
      <dgm:spPr/>
      <dgm:t>
        <a:bodyPr/>
        <a:lstStyle/>
        <a:p>
          <a:pPr>
            <a:spcAft>
              <a:spcPts val="0"/>
            </a:spcAft>
          </a:pPr>
          <a:endParaRPr lang="en-US" sz="1800" b="0" dirty="0">
            <a:latin typeface="Century Gothic" panose="020B0502020202020204" pitchFamily="34" charset="0"/>
          </a:endParaRPr>
        </a:p>
      </dgm:t>
    </dgm:pt>
    <dgm:pt modelId="{A04E3647-2DC9-41E8-B1E3-C3B7A1F9B103}" type="parTrans" cxnId="{80556AF2-7D7A-4855-96CF-E70EEB265B8A}">
      <dgm:prSet/>
      <dgm:spPr/>
      <dgm:t>
        <a:bodyPr/>
        <a:lstStyle/>
        <a:p>
          <a:endParaRPr lang="en-US"/>
        </a:p>
      </dgm:t>
    </dgm:pt>
    <dgm:pt modelId="{65286F32-20D4-4C66-9F97-01639D167C7F}" type="sibTrans" cxnId="{80556AF2-7D7A-4855-96CF-E70EEB265B8A}">
      <dgm:prSet/>
      <dgm:spPr/>
      <dgm:t>
        <a:bodyPr/>
        <a:lstStyle/>
        <a:p>
          <a:endParaRPr lang="en-US"/>
        </a:p>
      </dgm:t>
    </dgm:pt>
    <dgm:pt modelId="{2035C804-6B59-49BA-9BF2-AE921322D880}">
      <dgm:prSet phldrT="[Text]" custT="1"/>
      <dgm:spPr/>
      <dgm:t>
        <a:bodyPr/>
        <a:lstStyle/>
        <a:p>
          <a:pPr>
            <a:spcAft>
              <a:spcPts val="0"/>
            </a:spcAft>
          </a:pPr>
          <a:endParaRPr lang="en-US" sz="1800" b="0" dirty="0">
            <a:latin typeface="Century Gothic" panose="020B0502020202020204" pitchFamily="34" charset="0"/>
          </a:endParaRPr>
        </a:p>
      </dgm:t>
    </dgm:pt>
    <dgm:pt modelId="{E4DEB823-AC95-4D8E-870A-95921D3339E6}" type="sibTrans" cxnId="{E0573D6E-CB2C-46C6-85E4-8130DEEBCF50}">
      <dgm:prSet/>
      <dgm:spPr/>
      <dgm:t>
        <a:bodyPr/>
        <a:lstStyle/>
        <a:p>
          <a:endParaRPr lang="en-US"/>
        </a:p>
      </dgm:t>
    </dgm:pt>
    <dgm:pt modelId="{06B7694A-2B22-4336-9B07-B8C86295CCC4}" type="parTrans" cxnId="{E0573D6E-CB2C-46C6-85E4-8130DEEBCF50}">
      <dgm:prSet/>
      <dgm:spPr/>
      <dgm:t>
        <a:bodyPr/>
        <a:lstStyle/>
        <a:p>
          <a:endParaRPr lang="en-US"/>
        </a:p>
      </dgm:t>
    </dgm:pt>
    <dgm:pt modelId="{2D77471E-8D62-4695-96A9-9915BD01B5E7}">
      <dgm:prSet/>
      <dgm:spPr/>
      <dgm:t>
        <a:bodyPr/>
        <a:lstStyle/>
        <a:p>
          <a:pPr marL="457200" indent="-457200"/>
          <a:r>
            <a:rPr lang="en-US" b="0" dirty="0" smtClean="0">
              <a:latin typeface="Century Gothic" panose="020B0502020202020204" pitchFamily="34" charset="0"/>
            </a:rPr>
            <a:t>Previous Institution(s)</a:t>
          </a:r>
          <a:endParaRPr lang="en-US" b="0" dirty="0">
            <a:latin typeface="Century Gothic" panose="020B0502020202020204" pitchFamily="34" charset="0"/>
          </a:endParaRPr>
        </a:p>
      </dgm:t>
    </dgm:pt>
    <dgm:pt modelId="{63B4625F-D0BB-4CB1-8DAD-0AAAECDDB163}" type="parTrans" cxnId="{D582B4A7-D53F-4952-AB86-F43CD59D7F0C}">
      <dgm:prSet/>
      <dgm:spPr/>
      <dgm:t>
        <a:bodyPr/>
        <a:lstStyle/>
        <a:p>
          <a:endParaRPr lang="en-US"/>
        </a:p>
      </dgm:t>
    </dgm:pt>
    <dgm:pt modelId="{BA1BE5B4-FFC3-46A6-8A13-E2E94F18FC7B}" type="sibTrans" cxnId="{D582B4A7-D53F-4952-AB86-F43CD59D7F0C}">
      <dgm:prSet/>
      <dgm:spPr/>
      <dgm:t>
        <a:bodyPr/>
        <a:lstStyle/>
        <a:p>
          <a:endParaRPr lang="en-US"/>
        </a:p>
      </dgm:t>
    </dgm:pt>
    <dgm:pt modelId="{CACA53DC-2342-4E19-ADC8-0B58D1CC59CC}">
      <dgm:prSet/>
      <dgm:spPr/>
      <dgm:t>
        <a:bodyPr/>
        <a:lstStyle/>
        <a:p>
          <a:pPr marL="457200" indent="-457200"/>
          <a:r>
            <a:rPr lang="en-US" b="0" dirty="0" smtClean="0">
              <a:latin typeface="Century Gothic" panose="020B0502020202020204" pitchFamily="34" charset="0"/>
            </a:rPr>
            <a:t>Student-Athlete Questionnaire</a:t>
          </a:r>
          <a:endParaRPr lang="en-US" b="0" dirty="0">
            <a:latin typeface="Century Gothic" panose="020B0502020202020204" pitchFamily="34" charset="0"/>
          </a:endParaRPr>
        </a:p>
      </dgm:t>
    </dgm:pt>
    <dgm:pt modelId="{5A924F92-38F6-4F5F-A9A2-EA3261ECE2DA}" type="parTrans" cxnId="{C380C30E-8EBC-4492-B09F-60D2F3C6D818}">
      <dgm:prSet/>
      <dgm:spPr/>
      <dgm:t>
        <a:bodyPr/>
        <a:lstStyle/>
        <a:p>
          <a:endParaRPr lang="en-US"/>
        </a:p>
      </dgm:t>
    </dgm:pt>
    <dgm:pt modelId="{A4BC5F4D-9E26-49AF-9C74-FA6EE694AA76}" type="sibTrans" cxnId="{C380C30E-8EBC-4492-B09F-60D2F3C6D818}">
      <dgm:prSet/>
      <dgm:spPr/>
      <dgm:t>
        <a:bodyPr/>
        <a:lstStyle/>
        <a:p>
          <a:endParaRPr lang="en-US"/>
        </a:p>
      </dgm:t>
    </dgm:pt>
    <dgm:pt modelId="{B804E43D-79D4-43AA-9C73-6A9DB85CB683}">
      <dgm:prSet/>
      <dgm:spPr/>
      <dgm:t>
        <a:bodyPr/>
        <a:lstStyle/>
        <a:p>
          <a:pPr marL="457200" indent="-457200"/>
          <a:r>
            <a:rPr lang="en-US" b="0" dirty="0" smtClean="0">
              <a:latin typeface="Century Gothic" panose="020B0502020202020204" pitchFamily="34" charset="0"/>
            </a:rPr>
            <a:t>Coach to Coach</a:t>
          </a:r>
          <a:endParaRPr lang="en-US" b="0" dirty="0">
            <a:latin typeface="Century Gothic" panose="020B0502020202020204" pitchFamily="34" charset="0"/>
          </a:endParaRPr>
        </a:p>
      </dgm:t>
    </dgm:pt>
    <dgm:pt modelId="{71F09602-8B25-4559-A069-26B653925BFC}" type="parTrans" cxnId="{4B9B8BBE-0C57-4D78-808A-7C21A12E3DD0}">
      <dgm:prSet/>
      <dgm:spPr/>
      <dgm:t>
        <a:bodyPr/>
        <a:lstStyle/>
        <a:p>
          <a:endParaRPr lang="en-US"/>
        </a:p>
      </dgm:t>
    </dgm:pt>
    <dgm:pt modelId="{037660D9-565B-4F52-95E1-E41E02CEA9B3}" type="sibTrans" cxnId="{4B9B8BBE-0C57-4D78-808A-7C21A12E3DD0}">
      <dgm:prSet/>
      <dgm:spPr/>
      <dgm:t>
        <a:bodyPr/>
        <a:lstStyle/>
        <a:p>
          <a:endParaRPr lang="en-US"/>
        </a:p>
      </dgm:t>
    </dgm:pt>
    <dgm:pt modelId="{9CBAA65C-E71F-4F3C-9560-166FF844F708}">
      <dgm:prSet/>
      <dgm:spPr/>
      <dgm:t>
        <a:bodyPr/>
        <a:lstStyle/>
        <a:p>
          <a:endParaRPr lang="en-US" b="0" dirty="0">
            <a:latin typeface="Century Gothic" panose="020B0502020202020204" pitchFamily="34" charset="0"/>
          </a:endParaRPr>
        </a:p>
      </dgm:t>
    </dgm:pt>
    <dgm:pt modelId="{1EE450C6-9280-4391-8062-05707C05897A}" type="parTrans" cxnId="{B3DD9DD1-BB7E-4B1F-A242-890397C82620}">
      <dgm:prSet/>
      <dgm:spPr/>
      <dgm:t>
        <a:bodyPr/>
        <a:lstStyle/>
        <a:p>
          <a:endParaRPr lang="en-US"/>
        </a:p>
      </dgm:t>
    </dgm:pt>
    <dgm:pt modelId="{D6C31F89-CCD2-48E9-9793-4D2DDDDBA155}" type="sibTrans" cxnId="{B3DD9DD1-BB7E-4B1F-A242-890397C82620}">
      <dgm:prSet/>
      <dgm:spPr/>
      <dgm:t>
        <a:bodyPr/>
        <a:lstStyle/>
        <a:p>
          <a:endParaRPr lang="en-US"/>
        </a:p>
      </dgm:t>
    </dgm:pt>
    <dgm:pt modelId="{9E4029C0-AAAF-4A01-BC3A-418BB1C8249E}">
      <dgm:prSet/>
      <dgm:spPr/>
      <dgm:t>
        <a:bodyPr/>
        <a:lstStyle/>
        <a:p>
          <a:pPr marL="457200" indent="-457200"/>
          <a:r>
            <a:rPr lang="en-US" b="0" dirty="0" smtClean="0">
              <a:latin typeface="Century Gothic" panose="020B0502020202020204" pitchFamily="34" charset="0"/>
            </a:rPr>
            <a:t>Internet Search</a:t>
          </a:r>
          <a:endParaRPr lang="en-US" b="0" dirty="0">
            <a:latin typeface="Century Gothic" panose="020B0502020202020204" pitchFamily="34" charset="0"/>
          </a:endParaRPr>
        </a:p>
      </dgm:t>
    </dgm:pt>
    <dgm:pt modelId="{DFEDDC4C-D2F3-47A0-A32E-398C8109A96B}" type="parTrans" cxnId="{0E31327E-BE5F-45EF-B26F-9A2932EC0BB2}">
      <dgm:prSet/>
      <dgm:spPr/>
      <dgm:t>
        <a:bodyPr/>
        <a:lstStyle/>
        <a:p>
          <a:endParaRPr lang="en-US"/>
        </a:p>
      </dgm:t>
    </dgm:pt>
    <dgm:pt modelId="{A1267195-6E5D-4C3F-92A0-52608AC86385}" type="sibTrans" cxnId="{0E31327E-BE5F-45EF-B26F-9A2932EC0BB2}">
      <dgm:prSet/>
      <dgm:spPr/>
      <dgm:t>
        <a:bodyPr/>
        <a:lstStyle/>
        <a:p>
          <a:endParaRPr lang="en-US"/>
        </a:p>
      </dgm:t>
    </dgm:pt>
    <dgm:pt modelId="{A7E8BE91-2CDC-440F-B5A2-0CCEAF7FCFA3}">
      <dgm:prSet/>
      <dgm:spPr/>
      <dgm:t>
        <a:bodyPr/>
        <a:lstStyle/>
        <a:p>
          <a:endParaRPr lang="en-US" b="0" dirty="0">
            <a:latin typeface="Century Gothic" panose="020B0502020202020204" pitchFamily="34" charset="0"/>
          </a:endParaRPr>
        </a:p>
      </dgm:t>
    </dgm:pt>
    <dgm:pt modelId="{5696848D-02BB-4259-8204-FF39063886D0}" type="parTrans" cxnId="{3369F8BA-B5AF-409E-80CC-15FCE319B10E}">
      <dgm:prSet/>
      <dgm:spPr/>
      <dgm:t>
        <a:bodyPr/>
        <a:lstStyle/>
        <a:p>
          <a:endParaRPr lang="en-US"/>
        </a:p>
      </dgm:t>
    </dgm:pt>
    <dgm:pt modelId="{9F774669-2C52-46EA-BE97-2D7BBE77251C}" type="sibTrans" cxnId="{3369F8BA-B5AF-409E-80CC-15FCE319B10E}">
      <dgm:prSet/>
      <dgm:spPr/>
      <dgm:t>
        <a:bodyPr/>
        <a:lstStyle/>
        <a:p>
          <a:endParaRPr lang="en-US"/>
        </a:p>
      </dgm:t>
    </dgm:pt>
    <dgm:pt modelId="{DD9799C4-224E-4FE4-9130-33C7F7AFBC11}">
      <dgm:prSet/>
      <dgm:spPr/>
      <dgm:t>
        <a:bodyPr/>
        <a:lstStyle/>
        <a:p>
          <a:pPr marL="457200" indent="-457200"/>
          <a:r>
            <a:rPr lang="en-US" b="0" dirty="0" smtClean="0">
              <a:latin typeface="Century Gothic" panose="020B0502020202020204" pitchFamily="34" charset="0"/>
            </a:rPr>
            <a:t>Registrar/Admissions Office</a:t>
          </a:r>
          <a:endParaRPr lang="en-US" b="0" dirty="0">
            <a:latin typeface="Century Gothic" panose="020B0502020202020204" pitchFamily="34" charset="0"/>
          </a:endParaRPr>
        </a:p>
      </dgm:t>
    </dgm:pt>
    <dgm:pt modelId="{EFA7C043-CE31-4E6B-B0CB-76EB1DE40CB4}" type="parTrans" cxnId="{118E3537-858B-494E-879C-D606705DD507}">
      <dgm:prSet/>
      <dgm:spPr/>
      <dgm:t>
        <a:bodyPr/>
        <a:lstStyle/>
        <a:p>
          <a:endParaRPr lang="en-US"/>
        </a:p>
      </dgm:t>
    </dgm:pt>
    <dgm:pt modelId="{7A85E9B8-B186-41B0-A1C0-9A7897680713}" type="sibTrans" cxnId="{118E3537-858B-494E-879C-D606705DD507}">
      <dgm:prSet/>
      <dgm:spPr/>
      <dgm:t>
        <a:bodyPr/>
        <a:lstStyle/>
        <a:p>
          <a:endParaRPr lang="en-US"/>
        </a:p>
      </dgm:t>
    </dgm:pt>
    <dgm:pt modelId="{2ADB7D8A-8147-4B94-928C-83962B27500F}" type="pres">
      <dgm:prSet presAssocID="{01824302-FF8C-4529-B60F-F52CB1B7CE9B}" presName="linearFlow" presStyleCnt="0">
        <dgm:presLayoutVars>
          <dgm:dir/>
          <dgm:animLvl val="lvl"/>
          <dgm:resizeHandles val="exact"/>
        </dgm:presLayoutVars>
      </dgm:prSet>
      <dgm:spPr/>
      <dgm:t>
        <a:bodyPr/>
        <a:lstStyle/>
        <a:p>
          <a:endParaRPr lang="en-US"/>
        </a:p>
      </dgm:t>
    </dgm:pt>
    <dgm:pt modelId="{00C133B3-4417-4B61-83DA-24F461485D64}" type="pres">
      <dgm:prSet presAssocID="{52ADFD5C-474C-454C-89A8-D5C8478A7EA8}" presName="composite" presStyleCnt="0"/>
      <dgm:spPr/>
    </dgm:pt>
    <dgm:pt modelId="{8390F648-94A5-4E08-A3E0-0481E9C0CC32}" type="pres">
      <dgm:prSet presAssocID="{52ADFD5C-474C-454C-89A8-D5C8478A7EA8}" presName="parentText" presStyleLbl="alignNode1" presStyleIdx="0" presStyleCnt="5">
        <dgm:presLayoutVars>
          <dgm:chMax val="1"/>
          <dgm:bulletEnabled val="1"/>
        </dgm:presLayoutVars>
      </dgm:prSet>
      <dgm:spPr/>
      <dgm:t>
        <a:bodyPr/>
        <a:lstStyle/>
        <a:p>
          <a:endParaRPr lang="en-US"/>
        </a:p>
      </dgm:t>
    </dgm:pt>
    <dgm:pt modelId="{7A1F178A-BEA9-4DA5-A7BC-A4CA306B6017}" type="pres">
      <dgm:prSet presAssocID="{52ADFD5C-474C-454C-89A8-D5C8478A7EA8}" presName="descendantText" presStyleLbl="alignAcc1" presStyleIdx="0" presStyleCnt="5">
        <dgm:presLayoutVars>
          <dgm:bulletEnabled val="1"/>
        </dgm:presLayoutVars>
      </dgm:prSet>
      <dgm:spPr/>
      <dgm:t>
        <a:bodyPr/>
        <a:lstStyle/>
        <a:p>
          <a:endParaRPr lang="en-US"/>
        </a:p>
      </dgm:t>
    </dgm:pt>
    <dgm:pt modelId="{1B76A70F-DEB6-44FC-8623-AA224955DEE3}" type="pres">
      <dgm:prSet presAssocID="{82286148-B835-40C1-98F3-3DA2CDE8F341}" presName="sp" presStyleCnt="0"/>
      <dgm:spPr/>
    </dgm:pt>
    <dgm:pt modelId="{D86723A5-657C-4902-8047-64019728A93A}" type="pres">
      <dgm:prSet presAssocID="{2035C804-6B59-49BA-9BF2-AE921322D880}" presName="composite" presStyleCnt="0"/>
      <dgm:spPr/>
    </dgm:pt>
    <dgm:pt modelId="{7E083160-3019-47D4-8D53-7C630FCE061A}" type="pres">
      <dgm:prSet presAssocID="{2035C804-6B59-49BA-9BF2-AE921322D880}" presName="parentText" presStyleLbl="alignNode1" presStyleIdx="1" presStyleCnt="5" custLinFactNeighborY="-6414">
        <dgm:presLayoutVars>
          <dgm:chMax val="1"/>
          <dgm:bulletEnabled val="1"/>
        </dgm:presLayoutVars>
      </dgm:prSet>
      <dgm:spPr/>
      <dgm:t>
        <a:bodyPr/>
        <a:lstStyle/>
        <a:p>
          <a:endParaRPr lang="en-US"/>
        </a:p>
      </dgm:t>
    </dgm:pt>
    <dgm:pt modelId="{944885AC-531C-4C6F-95D3-FF319A36C5BD}" type="pres">
      <dgm:prSet presAssocID="{2035C804-6B59-49BA-9BF2-AE921322D880}" presName="descendantText" presStyleLbl="alignAcc1" presStyleIdx="1" presStyleCnt="5" custLinFactNeighborY="-9870">
        <dgm:presLayoutVars>
          <dgm:bulletEnabled val="1"/>
        </dgm:presLayoutVars>
      </dgm:prSet>
      <dgm:spPr/>
      <dgm:t>
        <a:bodyPr/>
        <a:lstStyle/>
        <a:p>
          <a:endParaRPr lang="en-US"/>
        </a:p>
      </dgm:t>
    </dgm:pt>
    <dgm:pt modelId="{2C8DA320-2665-4D55-ADE8-CBD4062EFCAA}" type="pres">
      <dgm:prSet presAssocID="{E4DEB823-AC95-4D8E-870A-95921D3339E6}" presName="sp" presStyleCnt="0"/>
      <dgm:spPr/>
    </dgm:pt>
    <dgm:pt modelId="{8A227DF9-CC5E-4EE8-A277-D72BBD3910C2}" type="pres">
      <dgm:prSet presAssocID="{A7E8BE91-2CDC-440F-B5A2-0CCEAF7FCFA3}" presName="composite" presStyleCnt="0"/>
      <dgm:spPr/>
    </dgm:pt>
    <dgm:pt modelId="{C715D2EA-3FDD-4E2D-B3D0-1B390C734C80}" type="pres">
      <dgm:prSet presAssocID="{A7E8BE91-2CDC-440F-B5A2-0CCEAF7FCFA3}" presName="parentText" presStyleLbl="alignNode1" presStyleIdx="2" presStyleCnt="5" custLinFactNeighborY="-10690">
        <dgm:presLayoutVars>
          <dgm:chMax val="1"/>
          <dgm:bulletEnabled val="1"/>
        </dgm:presLayoutVars>
      </dgm:prSet>
      <dgm:spPr/>
      <dgm:t>
        <a:bodyPr/>
        <a:lstStyle/>
        <a:p>
          <a:endParaRPr lang="en-US"/>
        </a:p>
      </dgm:t>
    </dgm:pt>
    <dgm:pt modelId="{284180DD-8817-477D-82B4-5D631E206BDF}" type="pres">
      <dgm:prSet presAssocID="{A7E8BE91-2CDC-440F-B5A2-0CCEAF7FCFA3}" presName="descendantText" presStyleLbl="alignAcc1" presStyleIdx="2" presStyleCnt="5" custLinFactNeighborY="-16450">
        <dgm:presLayoutVars>
          <dgm:bulletEnabled val="1"/>
        </dgm:presLayoutVars>
      </dgm:prSet>
      <dgm:spPr/>
      <dgm:t>
        <a:bodyPr/>
        <a:lstStyle/>
        <a:p>
          <a:endParaRPr lang="en-US"/>
        </a:p>
      </dgm:t>
    </dgm:pt>
    <dgm:pt modelId="{89F9C967-A5F6-4AD2-B5F5-D152C4A6F0ED}" type="pres">
      <dgm:prSet presAssocID="{9F774669-2C52-46EA-BE97-2D7BBE77251C}" presName="sp" presStyleCnt="0"/>
      <dgm:spPr/>
    </dgm:pt>
    <dgm:pt modelId="{09AA3B9E-6043-4AB0-8443-859A1B57B6D4}" type="pres">
      <dgm:prSet presAssocID="{354F501C-A12A-458D-AD41-035299967371}" presName="composite" presStyleCnt="0"/>
      <dgm:spPr/>
    </dgm:pt>
    <dgm:pt modelId="{2BB8C721-3527-4AE4-A361-A134AAE5D493}" type="pres">
      <dgm:prSet presAssocID="{354F501C-A12A-458D-AD41-035299967371}" presName="parentText" presStyleLbl="alignNode1" presStyleIdx="3" presStyleCnt="5" custLinFactNeighborY="-14966">
        <dgm:presLayoutVars>
          <dgm:chMax val="1"/>
          <dgm:bulletEnabled val="1"/>
        </dgm:presLayoutVars>
      </dgm:prSet>
      <dgm:spPr/>
      <dgm:t>
        <a:bodyPr/>
        <a:lstStyle/>
        <a:p>
          <a:endParaRPr lang="en-US"/>
        </a:p>
      </dgm:t>
    </dgm:pt>
    <dgm:pt modelId="{60A765F5-FAFA-43AC-A7FD-DCBAE15EA927}" type="pres">
      <dgm:prSet presAssocID="{354F501C-A12A-458D-AD41-035299967371}" presName="descendantText" presStyleLbl="alignAcc1" presStyleIdx="3" presStyleCnt="5" custLinFactNeighborY="-23030">
        <dgm:presLayoutVars>
          <dgm:bulletEnabled val="1"/>
        </dgm:presLayoutVars>
      </dgm:prSet>
      <dgm:spPr/>
      <dgm:t>
        <a:bodyPr/>
        <a:lstStyle/>
        <a:p>
          <a:endParaRPr lang="en-US"/>
        </a:p>
      </dgm:t>
    </dgm:pt>
    <dgm:pt modelId="{96A88699-421D-4D27-9663-818DFEC5ACF8}" type="pres">
      <dgm:prSet presAssocID="{65286F32-20D4-4C66-9F97-01639D167C7F}" presName="sp" presStyleCnt="0"/>
      <dgm:spPr/>
    </dgm:pt>
    <dgm:pt modelId="{E3F1E2F7-12AF-4CE7-A4CC-52BF90B5FF99}" type="pres">
      <dgm:prSet presAssocID="{9CBAA65C-E71F-4F3C-9560-166FF844F708}" presName="composite" presStyleCnt="0"/>
      <dgm:spPr/>
    </dgm:pt>
    <dgm:pt modelId="{6D9F92DA-BB0B-409F-85F9-2BB814B8D39E}" type="pres">
      <dgm:prSet presAssocID="{9CBAA65C-E71F-4F3C-9560-166FF844F708}" presName="parentText" presStyleLbl="alignNode1" presStyleIdx="4" presStyleCnt="5" custLinFactNeighborY="-19242">
        <dgm:presLayoutVars>
          <dgm:chMax val="1"/>
          <dgm:bulletEnabled val="1"/>
        </dgm:presLayoutVars>
      </dgm:prSet>
      <dgm:spPr/>
      <dgm:t>
        <a:bodyPr/>
        <a:lstStyle/>
        <a:p>
          <a:endParaRPr lang="en-US"/>
        </a:p>
      </dgm:t>
    </dgm:pt>
    <dgm:pt modelId="{5FA13851-7C57-4E8E-995C-E694B662B41D}" type="pres">
      <dgm:prSet presAssocID="{9CBAA65C-E71F-4F3C-9560-166FF844F708}" presName="descendantText" presStyleLbl="alignAcc1" presStyleIdx="4" presStyleCnt="5" custLinFactNeighborY="-29610">
        <dgm:presLayoutVars>
          <dgm:bulletEnabled val="1"/>
        </dgm:presLayoutVars>
      </dgm:prSet>
      <dgm:spPr/>
      <dgm:t>
        <a:bodyPr/>
        <a:lstStyle/>
        <a:p>
          <a:endParaRPr lang="en-US"/>
        </a:p>
      </dgm:t>
    </dgm:pt>
  </dgm:ptLst>
  <dgm:cxnLst>
    <dgm:cxn modelId="{B9F3DB2B-5AC8-4C2E-8E26-873400FBB959}" type="presOf" srcId="{9CBAA65C-E71F-4F3C-9560-166FF844F708}" destId="{6D9F92DA-BB0B-409F-85F9-2BB814B8D39E}" srcOrd="0" destOrd="0" presId="urn:microsoft.com/office/officeart/2005/8/layout/chevron2"/>
    <dgm:cxn modelId="{3369F8BA-B5AF-409E-80CC-15FCE319B10E}" srcId="{01824302-FF8C-4529-B60F-F52CB1B7CE9B}" destId="{A7E8BE91-2CDC-440F-B5A2-0CCEAF7FCFA3}" srcOrd="2" destOrd="0" parTransId="{5696848D-02BB-4259-8204-FF39063886D0}" sibTransId="{9F774669-2C52-46EA-BE97-2D7BBE77251C}"/>
    <dgm:cxn modelId="{0FF8CDBD-B6EC-4204-AFA0-0BF6584FAFDB}" type="presOf" srcId="{354F501C-A12A-458D-AD41-035299967371}" destId="{2BB8C721-3527-4AE4-A361-A134AAE5D493}" srcOrd="0" destOrd="0" presId="urn:microsoft.com/office/officeart/2005/8/layout/chevron2"/>
    <dgm:cxn modelId="{E0573D6E-CB2C-46C6-85E4-8130DEEBCF50}" srcId="{01824302-FF8C-4529-B60F-F52CB1B7CE9B}" destId="{2035C804-6B59-49BA-9BF2-AE921322D880}" srcOrd="1" destOrd="0" parTransId="{06B7694A-2B22-4336-9B07-B8C86295CCC4}" sibTransId="{E4DEB823-AC95-4D8E-870A-95921D3339E6}"/>
    <dgm:cxn modelId="{D43C8CF9-9E32-4895-B718-CC5B0CFF79CB}" type="presOf" srcId="{52ADFD5C-474C-454C-89A8-D5C8478A7EA8}" destId="{8390F648-94A5-4E08-A3E0-0481E9C0CC32}" srcOrd="0" destOrd="0" presId="urn:microsoft.com/office/officeart/2005/8/layout/chevron2"/>
    <dgm:cxn modelId="{4B9B8BBE-0C57-4D78-808A-7C21A12E3DD0}" srcId="{354F501C-A12A-458D-AD41-035299967371}" destId="{B804E43D-79D4-43AA-9C73-6A9DB85CB683}" srcOrd="0" destOrd="0" parTransId="{71F09602-8B25-4559-A069-26B653925BFC}" sibTransId="{037660D9-565B-4F52-95E1-E41E02CEA9B3}"/>
    <dgm:cxn modelId="{EC529218-A04B-4F2F-83DF-0B5938E8C1D9}" type="presOf" srcId="{CACA53DC-2342-4E19-ADC8-0B58D1CC59CC}" destId="{944885AC-531C-4C6F-95D3-FF319A36C5BD}" srcOrd="0" destOrd="0" presId="urn:microsoft.com/office/officeart/2005/8/layout/chevron2"/>
    <dgm:cxn modelId="{0E31327E-BE5F-45EF-B26F-9A2932EC0BB2}" srcId="{9CBAA65C-E71F-4F3C-9560-166FF844F708}" destId="{9E4029C0-AAAF-4A01-BC3A-418BB1C8249E}" srcOrd="0" destOrd="0" parTransId="{DFEDDC4C-D2F3-47A0-A32E-398C8109A96B}" sibTransId="{A1267195-6E5D-4C3F-92A0-52608AC86385}"/>
    <dgm:cxn modelId="{1438B41A-9175-4093-8832-3CDCDCC82A32}" type="presOf" srcId="{A7E8BE91-2CDC-440F-B5A2-0CCEAF7FCFA3}" destId="{C715D2EA-3FDD-4E2D-B3D0-1B390C734C80}" srcOrd="0" destOrd="0" presId="urn:microsoft.com/office/officeart/2005/8/layout/chevron2"/>
    <dgm:cxn modelId="{1D41815A-E2D1-46A1-962A-735052A2412B}" type="presOf" srcId="{B804E43D-79D4-43AA-9C73-6A9DB85CB683}" destId="{60A765F5-FAFA-43AC-A7FD-DCBAE15EA927}" srcOrd="0" destOrd="0" presId="urn:microsoft.com/office/officeart/2005/8/layout/chevron2"/>
    <dgm:cxn modelId="{75151F2C-AF97-4E2E-8E21-CF7E72AE50F0}" type="presOf" srcId="{2035C804-6B59-49BA-9BF2-AE921322D880}" destId="{7E083160-3019-47D4-8D53-7C630FCE061A}" srcOrd="0" destOrd="0" presId="urn:microsoft.com/office/officeart/2005/8/layout/chevron2"/>
    <dgm:cxn modelId="{80556AF2-7D7A-4855-96CF-E70EEB265B8A}" srcId="{01824302-FF8C-4529-B60F-F52CB1B7CE9B}" destId="{354F501C-A12A-458D-AD41-035299967371}" srcOrd="3" destOrd="0" parTransId="{A04E3647-2DC9-41E8-B1E3-C3B7A1F9B103}" sibTransId="{65286F32-20D4-4C66-9F97-01639D167C7F}"/>
    <dgm:cxn modelId="{B3DD9DD1-BB7E-4B1F-A242-890397C82620}" srcId="{01824302-FF8C-4529-B60F-F52CB1B7CE9B}" destId="{9CBAA65C-E71F-4F3C-9560-166FF844F708}" srcOrd="4" destOrd="0" parTransId="{1EE450C6-9280-4391-8062-05707C05897A}" sibTransId="{D6C31F89-CCD2-48E9-9793-4D2DDDDBA155}"/>
    <dgm:cxn modelId="{2F0CB57C-9C62-4832-B533-5382C84DE833}" type="presOf" srcId="{2D77471E-8D62-4695-96A9-9915BD01B5E7}" destId="{7A1F178A-BEA9-4DA5-A7BC-A4CA306B6017}" srcOrd="0" destOrd="0" presId="urn:microsoft.com/office/officeart/2005/8/layout/chevron2"/>
    <dgm:cxn modelId="{118E3537-858B-494E-879C-D606705DD507}" srcId="{A7E8BE91-2CDC-440F-B5A2-0CCEAF7FCFA3}" destId="{DD9799C4-224E-4FE4-9130-33C7F7AFBC11}" srcOrd="0" destOrd="0" parTransId="{EFA7C043-CE31-4E6B-B0CB-76EB1DE40CB4}" sibTransId="{7A85E9B8-B186-41B0-A1C0-9A7897680713}"/>
    <dgm:cxn modelId="{C380C30E-8EBC-4492-B09F-60D2F3C6D818}" srcId="{2035C804-6B59-49BA-9BF2-AE921322D880}" destId="{CACA53DC-2342-4E19-ADC8-0B58D1CC59CC}" srcOrd="0" destOrd="0" parTransId="{5A924F92-38F6-4F5F-A9A2-EA3261ECE2DA}" sibTransId="{A4BC5F4D-9E26-49AF-9C74-FA6EE694AA76}"/>
    <dgm:cxn modelId="{9CB4FAD0-DAF9-402B-9107-0E4B0E15FC9A}" type="presOf" srcId="{9E4029C0-AAAF-4A01-BC3A-418BB1C8249E}" destId="{5FA13851-7C57-4E8E-995C-E694B662B41D}" srcOrd="0" destOrd="0" presId="urn:microsoft.com/office/officeart/2005/8/layout/chevron2"/>
    <dgm:cxn modelId="{724ABBD6-3D30-48D3-8745-D35FED6BBE3B}" srcId="{01824302-FF8C-4529-B60F-F52CB1B7CE9B}" destId="{52ADFD5C-474C-454C-89A8-D5C8478A7EA8}" srcOrd="0" destOrd="0" parTransId="{F8F22060-B40D-41B9-9AC6-54D0D2796F89}" sibTransId="{82286148-B835-40C1-98F3-3DA2CDE8F341}"/>
    <dgm:cxn modelId="{D582B4A7-D53F-4952-AB86-F43CD59D7F0C}" srcId="{52ADFD5C-474C-454C-89A8-D5C8478A7EA8}" destId="{2D77471E-8D62-4695-96A9-9915BD01B5E7}" srcOrd="0" destOrd="0" parTransId="{63B4625F-D0BB-4CB1-8DAD-0AAAECDDB163}" sibTransId="{BA1BE5B4-FFC3-46A6-8A13-E2E94F18FC7B}"/>
    <dgm:cxn modelId="{D50D1235-7BCE-4C5A-BE6E-A4AD7F68E5D3}" type="presOf" srcId="{01824302-FF8C-4529-B60F-F52CB1B7CE9B}" destId="{2ADB7D8A-8147-4B94-928C-83962B27500F}" srcOrd="0" destOrd="0" presId="urn:microsoft.com/office/officeart/2005/8/layout/chevron2"/>
    <dgm:cxn modelId="{4E8EF1C1-5ECD-4D82-8D30-E65EB059D7B3}" type="presOf" srcId="{DD9799C4-224E-4FE4-9130-33C7F7AFBC11}" destId="{284180DD-8817-477D-82B4-5D631E206BDF}" srcOrd="0" destOrd="0" presId="urn:microsoft.com/office/officeart/2005/8/layout/chevron2"/>
    <dgm:cxn modelId="{36FF280D-1FF6-4A39-BC7C-45E8EF346692}" type="presParOf" srcId="{2ADB7D8A-8147-4B94-928C-83962B27500F}" destId="{00C133B3-4417-4B61-83DA-24F461485D64}" srcOrd="0" destOrd="0" presId="urn:microsoft.com/office/officeart/2005/8/layout/chevron2"/>
    <dgm:cxn modelId="{8B676266-1670-421E-9F0F-C4402376DE48}" type="presParOf" srcId="{00C133B3-4417-4B61-83DA-24F461485D64}" destId="{8390F648-94A5-4E08-A3E0-0481E9C0CC32}" srcOrd="0" destOrd="0" presId="urn:microsoft.com/office/officeart/2005/8/layout/chevron2"/>
    <dgm:cxn modelId="{81F1ED2C-73B4-4754-A2F9-AD781B569F4E}" type="presParOf" srcId="{00C133B3-4417-4B61-83DA-24F461485D64}" destId="{7A1F178A-BEA9-4DA5-A7BC-A4CA306B6017}" srcOrd="1" destOrd="0" presId="urn:microsoft.com/office/officeart/2005/8/layout/chevron2"/>
    <dgm:cxn modelId="{84E65EE5-B88A-4593-BA53-683DAB1F469C}" type="presParOf" srcId="{2ADB7D8A-8147-4B94-928C-83962B27500F}" destId="{1B76A70F-DEB6-44FC-8623-AA224955DEE3}" srcOrd="1" destOrd="0" presId="urn:microsoft.com/office/officeart/2005/8/layout/chevron2"/>
    <dgm:cxn modelId="{8EF15B98-8C02-4114-ACB9-10BF5C5AD2A6}" type="presParOf" srcId="{2ADB7D8A-8147-4B94-928C-83962B27500F}" destId="{D86723A5-657C-4902-8047-64019728A93A}" srcOrd="2" destOrd="0" presId="urn:microsoft.com/office/officeart/2005/8/layout/chevron2"/>
    <dgm:cxn modelId="{F7D1E7CF-21A2-491D-8B50-43D084C55158}" type="presParOf" srcId="{D86723A5-657C-4902-8047-64019728A93A}" destId="{7E083160-3019-47D4-8D53-7C630FCE061A}" srcOrd="0" destOrd="0" presId="urn:microsoft.com/office/officeart/2005/8/layout/chevron2"/>
    <dgm:cxn modelId="{8BE52F3D-0545-416A-B2BF-22B883DCE2AF}" type="presParOf" srcId="{D86723A5-657C-4902-8047-64019728A93A}" destId="{944885AC-531C-4C6F-95D3-FF319A36C5BD}" srcOrd="1" destOrd="0" presId="urn:microsoft.com/office/officeart/2005/8/layout/chevron2"/>
    <dgm:cxn modelId="{D076EFA4-F596-4D32-8FE4-C75B2561F130}" type="presParOf" srcId="{2ADB7D8A-8147-4B94-928C-83962B27500F}" destId="{2C8DA320-2665-4D55-ADE8-CBD4062EFCAA}" srcOrd="3" destOrd="0" presId="urn:microsoft.com/office/officeart/2005/8/layout/chevron2"/>
    <dgm:cxn modelId="{FC8D8E4F-6E37-4F61-8B83-257405FF412F}" type="presParOf" srcId="{2ADB7D8A-8147-4B94-928C-83962B27500F}" destId="{8A227DF9-CC5E-4EE8-A277-D72BBD3910C2}" srcOrd="4" destOrd="0" presId="urn:microsoft.com/office/officeart/2005/8/layout/chevron2"/>
    <dgm:cxn modelId="{14EE5925-B2B3-4496-8640-D175559E9EB5}" type="presParOf" srcId="{8A227DF9-CC5E-4EE8-A277-D72BBD3910C2}" destId="{C715D2EA-3FDD-4E2D-B3D0-1B390C734C80}" srcOrd="0" destOrd="0" presId="urn:microsoft.com/office/officeart/2005/8/layout/chevron2"/>
    <dgm:cxn modelId="{72135D9B-217F-4219-B083-E935E3168AFB}" type="presParOf" srcId="{8A227DF9-CC5E-4EE8-A277-D72BBD3910C2}" destId="{284180DD-8817-477D-82B4-5D631E206BDF}" srcOrd="1" destOrd="0" presId="urn:microsoft.com/office/officeart/2005/8/layout/chevron2"/>
    <dgm:cxn modelId="{236B69D6-D202-40FF-9E32-705A84CC9CBA}" type="presParOf" srcId="{2ADB7D8A-8147-4B94-928C-83962B27500F}" destId="{89F9C967-A5F6-4AD2-B5F5-D152C4A6F0ED}" srcOrd="5" destOrd="0" presId="urn:microsoft.com/office/officeart/2005/8/layout/chevron2"/>
    <dgm:cxn modelId="{D01352AA-5821-44E9-BA87-FD1B7E7C99AC}" type="presParOf" srcId="{2ADB7D8A-8147-4B94-928C-83962B27500F}" destId="{09AA3B9E-6043-4AB0-8443-859A1B57B6D4}" srcOrd="6" destOrd="0" presId="urn:microsoft.com/office/officeart/2005/8/layout/chevron2"/>
    <dgm:cxn modelId="{B226E866-4AD5-4853-B958-33B04A6111B4}" type="presParOf" srcId="{09AA3B9E-6043-4AB0-8443-859A1B57B6D4}" destId="{2BB8C721-3527-4AE4-A361-A134AAE5D493}" srcOrd="0" destOrd="0" presId="urn:microsoft.com/office/officeart/2005/8/layout/chevron2"/>
    <dgm:cxn modelId="{4C861B12-4586-4184-8CCB-4EA4234F582F}" type="presParOf" srcId="{09AA3B9E-6043-4AB0-8443-859A1B57B6D4}" destId="{60A765F5-FAFA-43AC-A7FD-DCBAE15EA927}" srcOrd="1" destOrd="0" presId="urn:microsoft.com/office/officeart/2005/8/layout/chevron2"/>
    <dgm:cxn modelId="{CFB26A37-822A-4940-88CF-288D5B11AA96}" type="presParOf" srcId="{2ADB7D8A-8147-4B94-928C-83962B27500F}" destId="{96A88699-421D-4D27-9663-818DFEC5ACF8}" srcOrd="7" destOrd="0" presId="urn:microsoft.com/office/officeart/2005/8/layout/chevron2"/>
    <dgm:cxn modelId="{64F85AC2-56BD-4263-A2E4-F09B3F849116}" type="presParOf" srcId="{2ADB7D8A-8147-4B94-928C-83962B27500F}" destId="{E3F1E2F7-12AF-4CE7-A4CC-52BF90B5FF99}" srcOrd="8" destOrd="0" presId="urn:microsoft.com/office/officeart/2005/8/layout/chevron2"/>
    <dgm:cxn modelId="{7CD6A962-9053-400B-9B9F-4C110AF9716B}" type="presParOf" srcId="{E3F1E2F7-12AF-4CE7-A4CC-52BF90B5FF99}" destId="{6D9F92DA-BB0B-409F-85F9-2BB814B8D39E}" srcOrd="0" destOrd="0" presId="urn:microsoft.com/office/officeart/2005/8/layout/chevron2"/>
    <dgm:cxn modelId="{F951529A-2CDD-4113-B537-FBDA077020C1}" type="presParOf" srcId="{E3F1E2F7-12AF-4CE7-A4CC-52BF90B5FF99}" destId="{5FA13851-7C57-4E8E-995C-E694B662B41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400" dirty="0" smtClean="0">
              <a:latin typeface="Century Gothic" panose="020B0502020202020204" pitchFamily="34" charset="0"/>
            </a:rPr>
            <a:t>Practiced</a:t>
          </a:r>
          <a:r>
            <a:rPr lang="en-US" sz="2400" baseline="0" dirty="0" smtClean="0">
              <a:latin typeface="Century Gothic" panose="020B0502020202020204" pitchFamily="34" charset="0"/>
            </a:rPr>
            <a:t> and/or  competed at previous institution?</a:t>
          </a:r>
          <a:endParaRPr lang="en-US" sz="24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a:ln w="76200">
          <a:solidFill>
            <a:srgbClr val="FFFF00"/>
          </a:solidFill>
        </a:ln>
      </dgm:spPr>
      <dgm:t>
        <a:bodyPr/>
        <a:lstStyle/>
        <a:p>
          <a:r>
            <a:rPr lang="en-US" sz="2400" dirty="0" smtClean="0">
              <a:latin typeface="Century Gothic" panose="020B0502020202020204" pitchFamily="34" charset="0"/>
            </a:rPr>
            <a:t>Yes, so further information needed.</a:t>
          </a:r>
          <a:endParaRPr lang="en-US" sz="24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a:ln w="76200">
          <a:solidFill>
            <a:srgbClr val="00B050"/>
          </a:solidFill>
        </a:ln>
      </dgm:spPr>
      <dgm:t>
        <a:bodyPr/>
        <a:lstStyle/>
        <a:p>
          <a:r>
            <a:rPr lang="en-US" sz="2400" dirty="0" smtClean="0">
              <a:latin typeface="Century Gothic" panose="020B0502020202020204" pitchFamily="34" charset="0"/>
            </a:rPr>
            <a:t>No, so immediately eligible at your institution.</a:t>
          </a:r>
          <a:endParaRPr lang="en-US" sz="24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32207" custScaleY="162481"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32909"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27978"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1A47BFB2-EEFB-4373-AD63-120A12944A35}" type="presOf" srcId="{37C1239F-B42F-4FA0-9DF7-0E7943D3BCB5}" destId="{15147AB6-149C-45CD-93C5-1FEC18B9590A}" srcOrd="1" destOrd="0" presId="urn:microsoft.com/office/officeart/2005/8/layout/cycle7"/>
    <dgm:cxn modelId="{55E75691-A913-4059-81E8-F992FC71BCA4}" type="presOf" srcId="{F778087D-2C2C-4FB3-8764-73F2936B233C}" destId="{1C990686-9DC8-4D5A-8D5A-7ED99398179B}" srcOrd="0" destOrd="0" presId="urn:microsoft.com/office/officeart/2005/8/layout/cycle7"/>
    <dgm:cxn modelId="{564BB0E3-C673-4648-9E5E-F15B29575300}" type="presOf" srcId="{43A95946-4A7E-4692-B05F-12F5DD27E333}" destId="{24A43834-9074-4FDB-8059-7E83C0C520D0}" srcOrd="0" destOrd="0" presId="urn:microsoft.com/office/officeart/2005/8/layout/cycle7"/>
    <dgm:cxn modelId="{3145EE83-2B78-4C2C-A398-02760CB4F9C6}" type="presOf" srcId="{F2214CDD-DA86-49EA-A314-F69E8B45B358}" destId="{B8B2093E-3EA1-434E-BFB5-B68E25290D30}" srcOrd="0"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944A44E2-9594-4E16-AB56-9A66ADB77953}" srcId="{F2214CDD-DA86-49EA-A314-F69E8B45B358}" destId="{F778087D-2C2C-4FB3-8764-73F2936B233C}" srcOrd="1" destOrd="0" parTransId="{F73A4C62-8083-46DF-BE10-67517B78B91A}" sibTransId="{68B722F4-547E-4C3C-9815-B12D58C72358}"/>
    <dgm:cxn modelId="{D4CFA086-89D4-4CF8-9E8A-FAF011E54C25}" type="presOf" srcId="{68B722F4-547E-4C3C-9815-B12D58C72358}" destId="{982EB55D-52EB-4E63-8438-CF328B68AE46}" srcOrd="0" destOrd="0" presId="urn:microsoft.com/office/officeart/2005/8/layout/cycle7"/>
    <dgm:cxn modelId="{722B3507-3008-493A-8592-7AD405072431}" type="presOf" srcId="{6AEC13EE-C772-4978-9CA3-A42AE1CDC8FF}" destId="{8BED4804-02FF-4E84-A497-E34B02471005}" srcOrd="0" destOrd="0" presId="urn:microsoft.com/office/officeart/2005/8/layout/cycle7"/>
    <dgm:cxn modelId="{FFC0361D-8AC8-4FEA-A442-E6066613D98E}" type="presOf" srcId="{9E79AE6C-B3F9-438A-A2F2-897517DDE5EB}" destId="{0FB15DB1-12C2-4FAC-BBBD-D3E20B8FA16D}" srcOrd="0" destOrd="0" presId="urn:microsoft.com/office/officeart/2005/8/layout/cycle7"/>
    <dgm:cxn modelId="{6A0EB617-248E-4105-8EB2-2EA0B8D0E224}" type="presOf" srcId="{37C1239F-B42F-4FA0-9DF7-0E7943D3BCB5}" destId="{67FA1F81-2D72-454C-BF31-AA86B24B522D}" srcOrd="0" destOrd="0" presId="urn:microsoft.com/office/officeart/2005/8/layout/cycle7"/>
    <dgm:cxn modelId="{B1714131-625C-4B01-9CE1-C3E024D58411}" type="presOf" srcId="{6AEC13EE-C772-4978-9CA3-A42AE1CDC8FF}" destId="{835692E9-C52F-4C8B-95FA-F14425E5D005}" srcOrd="1" destOrd="0" presId="urn:microsoft.com/office/officeart/2005/8/layout/cycle7"/>
    <dgm:cxn modelId="{41F4B0E6-85FD-439D-A3DB-98AFE023C2DE}" type="presOf" srcId="{68B722F4-547E-4C3C-9815-B12D58C72358}" destId="{0A28C8E3-689B-459D-AECE-2618DF68CC81}" srcOrd="1"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85DE262D-83D3-4259-8827-F798618AD621}" type="presParOf" srcId="{B8B2093E-3EA1-434E-BFB5-B68E25290D30}" destId="{24A43834-9074-4FDB-8059-7E83C0C520D0}" srcOrd="0" destOrd="0" presId="urn:microsoft.com/office/officeart/2005/8/layout/cycle7"/>
    <dgm:cxn modelId="{AA5A8FB3-6E46-46E4-9421-B3442CB63AC9}" type="presParOf" srcId="{B8B2093E-3EA1-434E-BFB5-B68E25290D30}" destId="{67FA1F81-2D72-454C-BF31-AA86B24B522D}" srcOrd="1" destOrd="0" presId="urn:microsoft.com/office/officeart/2005/8/layout/cycle7"/>
    <dgm:cxn modelId="{E701C443-815E-4314-8DCB-B9ECB0C25EFF}" type="presParOf" srcId="{67FA1F81-2D72-454C-BF31-AA86B24B522D}" destId="{15147AB6-149C-45CD-93C5-1FEC18B9590A}" srcOrd="0" destOrd="0" presId="urn:microsoft.com/office/officeart/2005/8/layout/cycle7"/>
    <dgm:cxn modelId="{F2B05D3C-57ED-4423-9085-912B390E1903}" type="presParOf" srcId="{B8B2093E-3EA1-434E-BFB5-B68E25290D30}" destId="{1C990686-9DC8-4D5A-8D5A-7ED99398179B}" srcOrd="2" destOrd="0" presId="urn:microsoft.com/office/officeart/2005/8/layout/cycle7"/>
    <dgm:cxn modelId="{77B8761A-121E-434C-883C-515BFA6231FC}" type="presParOf" srcId="{B8B2093E-3EA1-434E-BFB5-B68E25290D30}" destId="{982EB55D-52EB-4E63-8438-CF328B68AE46}" srcOrd="3" destOrd="0" presId="urn:microsoft.com/office/officeart/2005/8/layout/cycle7"/>
    <dgm:cxn modelId="{D0041E8B-BD6A-4D45-A984-5249B7376CFA}" type="presParOf" srcId="{982EB55D-52EB-4E63-8438-CF328B68AE46}" destId="{0A28C8E3-689B-459D-AECE-2618DF68CC81}" srcOrd="0" destOrd="0" presId="urn:microsoft.com/office/officeart/2005/8/layout/cycle7"/>
    <dgm:cxn modelId="{B66420D6-016D-4D2C-9CFD-A39B58D0F1DD}" type="presParOf" srcId="{B8B2093E-3EA1-434E-BFB5-B68E25290D30}" destId="{0FB15DB1-12C2-4FAC-BBBD-D3E20B8FA16D}" srcOrd="4" destOrd="0" presId="urn:microsoft.com/office/officeart/2005/8/layout/cycle7"/>
    <dgm:cxn modelId="{EB486011-44F2-45B1-AFED-ED2CD92D6FF1}" type="presParOf" srcId="{B8B2093E-3EA1-434E-BFB5-B68E25290D30}" destId="{8BED4804-02FF-4E84-A497-E34B02471005}" srcOrd="5" destOrd="0" presId="urn:microsoft.com/office/officeart/2005/8/layout/cycle7"/>
    <dgm:cxn modelId="{04B89940-5BD4-41BE-83F4-133C27EDEB98}"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200" dirty="0" smtClean="0">
              <a:latin typeface="Century Gothic" panose="020B0502020202020204" pitchFamily="34" charset="0"/>
            </a:rPr>
            <a:t>Athletically and academically eligible at previous institution?</a:t>
          </a:r>
          <a:endParaRPr lang="en-US" sz="22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a:ln w="76200">
          <a:solidFill>
            <a:srgbClr val="B00000"/>
          </a:solidFill>
        </a:ln>
      </dgm:spPr>
      <dgm:t>
        <a:bodyPr/>
        <a:lstStyle/>
        <a:p>
          <a:r>
            <a:rPr lang="en-US" sz="2200" dirty="0" smtClean="0">
              <a:latin typeface="Century Gothic" panose="020B0502020202020204" pitchFamily="34" charset="0"/>
            </a:rPr>
            <a:t>No, not immediately eligible at your institution.</a:t>
          </a:r>
          <a:endParaRPr lang="en-US" sz="22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a:ln w="76200">
          <a:solidFill>
            <a:srgbClr val="00B050"/>
          </a:solidFill>
        </a:ln>
      </dgm:spPr>
      <dgm:t>
        <a:bodyPr/>
        <a:lstStyle/>
        <a:p>
          <a:r>
            <a:rPr lang="en-US" sz="2200" dirty="0" smtClean="0">
              <a:latin typeface="Century Gothic" panose="020B0502020202020204" pitchFamily="34" charset="0"/>
            </a:rPr>
            <a:t>Yes, so immediately eligible at your institution.</a:t>
          </a:r>
          <a:endParaRPr lang="en-US" sz="22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32207" custScaleY="162481"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45378"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45378"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3919C720-A15B-47DB-98CE-81637DE08178}" type="presOf" srcId="{68B722F4-547E-4C3C-9815-B12D58C72358}" destId="{0A28C8E3-689B-459D-AECE-2618DF68CC81}" srcOrd="1"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CAB16507-D34F-46E7-9B98-FBAFC16396A2}" type="presOf" srcId="{37C1239F-B42F-4FA0-9DF7-0E7943D3BCB5}" destId="{67FA1F81-2D72-454C-BF31-AA86B24B522D}" srcOrd="0" destOrd="0" presId="urn:microsoft.com/office/officeart/2005/8/layout/cycle7"/>
    <dgm:cxn modelId="{16348855-45AC-424B-BF80-56733968E5BE}" type="presOf" srcId="{F2214CDD-DA86-49EA-A314-F69E8B45B358}" destId="{B8B2093E-3EA1-434E-BFB5-B68E25290D30}" srcOrd="0" destOrd="0" presId="urn:microsoft.com/office/officeart/2005/8/layout/cycle7"/>
    <dgm:cxn modelId="{944A44E2-9594-4E16-AB56-9A66ADB77953}" srcId="{F2214CDD-DA86-49EA-A314-F69E8B45B358}" destId="{F778087D-2C2C-4FB3-8764-73F2936B233C}" srcOrd="1" destOrd="0" parTransId="{F73A4C62-8083-46DF-BE10-67517B78B91A}" sibTransId="{68B722F4-547E-4C3C-9815-B12D58C72358}"/>
    <dgm:cxn modelId="{669FFB90-A5E6-401D-9B16-4EF5BE82A70A}" type="presOf" srcId="{F778087D-2C2C-4FB3-8764-73F2936B233C}" destId="{1C990686-9DC8-4D5A-8D5A-7ED99398179B}" srcOrd="0" destOrd="0" presId="urn:microsoft.com/office/officeart/2005/8/layout/cycle7"/>
    <dgm:cxn modelId="{DA06E5BA-0493-42D8-838D-6569108D7D50}" type="presOf" srcId="{9E79AE6C-B3F9-438A-A2F2-897517DDE5EB}" destId="{0FB15DB1-12C2-4FAC-BBBD-D3E20B8FA16D}" srcOrd="0" destOrd="0" presId="urn:microsoft.com/office/officeart/2005/8/layout/cycle7"/>
    <dgm:cxn modelId="{0228DEF8-693B-4F9A-9A08-D8B39EE789D8}" type="presOf" srcId="{6AEC13EE-C772-4978-9CA3-A42AE1CDC8FF}" destId="{835692E9-C52F-4C8B-95FA-F14425E5D005}" srcOrd="1"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2115060C-0D59-43F2-804C-B4AE060D4252}" type="presOf" srcId="{68B722F4-547E-4C3C-9815-B12D58C72358}" destId="{982EB55D-52EB-4E63-8438-CF328B68AE46}" srcOrd="0" destOrd="0" presId="urn:microsoft.com/office/officeart/2005/8/layout/cycle7"/>
    <dgm:cxn modelId="{FAA10442-264C-4EF5-BB87-279A9342A626}" type="presOf" srcId="{6AEC13EE-C772-4978-9CA3-A42AE1CDC8FF}" destId="{8BED4804-02FF-4E84-A497-E34B02471005}" srcOrd="0" destOrd="0" presId="urn:microsoft.com/office/officeart/2005/8/layout/cycle7"/>
    <dgm:cxn modelId="{3E5AC02A-3E67-44F7-AD1C-5FDFE64A53EB}" type="presOf" srcId="{37C1239F-B42F-4FA0-9DF7-0E7943D3BCB5}" destId="{15147AB6-149C-45CD-93C5-1FEC18B9590A}" srcOrd="1" destOrd="0" presId="urn:microsoft.com/office/officeart/2005/8/layout/cycle7"/>
    <dgm:cxn modelId="{5D1EF57A-92C6-4E1C-A8D9-1BF7D05EC15B}" type="presOf" srcId="{43A95946-4A7E-4692-B05F-12F5DD27E333}" destId="{24A43834-9074-4FDB-8059-7E83C0C520D0}" srcOrd="0" destOrd="0" presId="urn:microsoft.com/office/officeart/2005/8/layout/cycle7"/>
    <dgm:cxn modelId="{08538716-1296-4B34-9D09-BB9F618E339E}" type="presParOf" srcId="{B8B2093E-3EA1-434E-BFB5-B68E25290D30}" destId="{24A43834-9074-4FDB-8059-7E83C0C520D0}" srcOrd="0" destOrd="0" presId="urn:microsoft.com/office/officeart/2005/8/layout/cycle7"/>
    <dgm:cxn modelId="{F44A6B1B-4937-4C30-9DB2-FBCC6D65E677}" type="presParOf" srcId="{B8B2093E-3EA1-434E-BFB5-B68E25290D30}" destId="{67FA1F81-2D72-454C-BF31-AA86B24B522D}" srcOrd="1" destOrd="0" presId="urn:microsoft.com/office/officeart/2005/8/layout/cycle7"/>
    <dgm:cxn modelId="{F359522A-366D-4858-9D68-BD120D0DDEE6}" type="presParOf" srcId="{67FA1F81-2D72-454C-BF31-AA86B24B522D}" destId="{15147AB6-149C-45CD-93C5-1FEC18B9590A}" srcOrd="0" destOrd="0" presId="urn:microsoft.com/office/officeart/2005/8/layout/cycle7"/>
    <dgm:cxn modelId="{7079638F-DCCB-45C6-B4A7-48CF874AB56F}" type="presParOf" srcId="{B8B2093E-3EA1-434E-BFB5-B68E25290D30}" destId="{1C990686-9DC8-4D5A-8D5A-7ED99398179B}" srcOrd="2" destOrd="0" presId="urn:microsoft.com/office/officeart/2005/8/layout/cycle7"/>
    <dgm:cxn modelId="{1BABA491-2B8F-42D5-8EEC-2E1A1AD28DF7}" type="presParOf" srcId="{B8B2093E-3EA1-434E-BFB5-B68E25290D30}" destId="{982EB55D-52EB-4E63-8438-CF328B68AE46}" srcOrd="3" destOrd="0" presId="urn:microsoft.com/office/officeart/2005/8/layout/cycle7"/>
    <dgm:cxn modelId="{22570497-10F7-450D-8E25-3B19A8E6883F}" type="presParOf" srcId="{982EB55D-52EB-4E63-8438-CF328B68AE46}" destId="{0A28C8E3-689B-459D-AECE-2618DF68CC81}" srcOrd="0" destOrd="0" presId="urn:microsoft.com/office/officeart/2005/8/layout/cycle7"/>
    <dgm:cxn modelId="{4E99D402-C81C-45A6-8840-0ACA2DE48F8A}" type="presParOf" srcId="{B8B2093E-3EA1-434E-BFB5-B68E25290D30}" destId="{0FB15DB1-12C2-4FAC-BBBD-D3E20B8FA16D}" srcOrd="4" destOrd="0" presId="urn:microsoft.com/office/officeart/2005/8/layout/cycle7"/>
    <dgm:cxn modelId="{B5EF153A-DBA4-4C4C-97BD-C456F4A55B8F}" type="presParOf" srcId="{B8B2093E-3EA1-434E-BFB5-B68E25290D30}" destId="{8BED4804-02FF-4E84-A497-E34B02471005}" srcOrd="5" destOrd="0" presId="urn:microsoft.com/office/officeart/2005/8/layout/cycle7"/>
    <dgm:cxn modelId="{446BF539-8921-4333-99E7-790C6FE3AF30}"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200" dirty="0" smtClean="0">
              <a:latin typeface="Century Gothic" panose="020B0502020202020204" pitchFamily="34" charset="0"/>
            </a:rPr>
            <a:t>Practiced</a:t>
          </a:r>
          <a:r>
            <a:rPr lang="en-US" sz="2200" baseline="0" dirty="0" smtClean="0">
              <a:latin typeface="Century Gothic" panose="020B0502020202020204" pitchFamily="34" charset="0"/>
            </a:rPr>
            <a:t> and/or  competed at previous institution?</a:t>
          </a:r>
          <a:endParaRPr lang="en-US" sz="22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a:ln w="76200">
          <a:solidFill>
            <a:srgbClr val="FFFF00"/>
          </a:solidFill>
        </a:ln>
      </dgm:spPr>
      <dgm:t>
        <a:bodyPr/>
        <a:lstStyle/>
        <a:p>
          <a:r>
            <a:rPr lang="en-US" sz="2200" dirty="0" smtClean="0">
              <a:latin typeface="Century Gothic" panose="020B0502020202020204" pitchFamily="34" charset="0"/>
            </a:rPr>
            <a:t>Yes, then further information is needed.</a:t>
          </a:r>
          <a:endParaRPr lang="en-US" sz="22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a:ln w="76200">
          <a:solidFill>
            <a:srgbClr val="00B050"/>
          </a:solidFill>
        </a:ln>
      </dgm:spPr>
      <dgm:t>
        <a:bodyPr/>
        <a:lstStyle/>
        <a:p>
          <a:r>
            <a:rPr lang="en-US" sz="2200" dirty="0" smtClean="0">
              <a:latin typeface="Century Gothic" panose="020B0502020202020204" pitchFamily="34" charset="0"/>
            </a:rPr>
            <a:t>No, so immediately eligible at your institution.</a:t>
          </a:r>
          <a:endParaRPr lang="en-US" sz="22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32207" custScaleY="153985"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53985"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53985"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52D43352-18B4-44DF-A276-6DBD6793E243}" type="presOf" srcId="{37C1239F-B42F-4FA0-9DF7-0E7943D3BCB5}" destId="{15147AB6-149C-45CD-93C5-1FEC18B9590A}" srcOrd="1" destOrd="0" presId="urn:microsoft.com/office/officeart/2005/8/layout/cycle7"/>
    <dgm:cxn modelId="{54BDC131-5D3A-49CD-B712-36690625CD99}" type="presOf" srcId="{F778087D-2C2C-4FB3-8764-73F2936B233C}" destId="{1C990686-9DC8-4D5A-8D5A-7ED99398179B}" srcOrd="0"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C01958FC-976F-473D-99B7-6293E5DA2703}" type="presOf" srcId="{9E79AE6C-B3F9-438A-A2F2-897517DDE5EB}" destId="{0FB15DB1-12C2-4FAC-BBBD-D3E20B8FA16D}" srcOrd="0" destOrd="0" presId="urn:microsoft.com/office/officeart/2005/8/layout/cycle7"/>
    <dgm:cxn modelId="{29257AE1-97DF-42A0-BE1D-519F2DEE4B8A}" type="presOf" srcId="{F2214CDD-DA86-49EA-A314-F69E8B45B358}" destId="{B8B2093E-3EA1-434E-BFB5-B68E25290D30}" srcOrd="0" destOrd="0" presId="urn:microsoft.com/office/officeart/2005/8/layout/cycle7"/>
    <dgm:cxn modelId="{D1312D25-D2F2-452F-ABBB-F4E67B0ACEBC}" type="presOf" srcId="{43A95946-4A7E-4692-B05F-12F5DD27E333}" destId="{24A43834-9074-4FDB-8059-7E83C0C520D0}" srcOrd="0" destOrd="0" presId="urn:microsoft.com/office/officeart/2005/8/layout/cycle7"/>
    <dgm:cxn modelId="{944A44E2-9594-4E16-AB56-9A66ADB77953}" srcId="{F2214CDD-DA86-49EA-A314-F69E8B45B358}" destId="{F778087D-2C2C-4FB3-8764-73F2936B233C}" srcOrd="1" destOrd="0" parTransId="{F73A4C62-8083-46DF-BE10-67517B78B91A}" sibTransId="{68B722F4-547E-4C3C-9815-B12D58C72358}"/>
    <dgm:cxn modelId="{CBF9FED2-58F7-4AA6-A5FD-C472E3BB9F1D}" type="presOf" srcId="{6AEC13EE-C772-4978-9CA3-A42AE1CDC8FF}" destId="{8BED4804-02FF-4E84-A497-E34B02471005}" srcOrd="0" destOrd="0" presId="urn:microsoft.com/office/officeart/2005/8/layout/cycle7"/>
    <dgm:cxn modelId="{D895BE1B-918B-43E6-8A0D-9F33417830B0}" type="presOf" srcId="{37C1239F-B42F-4FA0-9DF7-0E7943D3BCB5}" destId="{67FA1F81-2D72-454C-BF31-AA86B24B522D}" srcOrd="0" destOrd="0" presId="urn:microsoft.com/office/officeart/2005/8/layout/cycle7"/>
    <dgm:cxn modelId="{A8549CE2-CB6A-4219-A6CB-DE86929A337A}" type="presOf" srcId="{6AEC13EE-C772-4978-9CA3-A42AE1CDC8FF}" destId="{835692E9-C52F-4C8B-95FA-F14425E5D005}" srcOrd="1" destOrd="0" presId="urn:microsoft.com/office/officeart/2005/8/layout/cycle7"/>
    <dgm:cxn modelId="{084ECFEB-689B-444F-AE81-FB817F5107C2}" type="presOf" srcId="{68B722F4-547E-4C3C-9815-B12D58C72358}" destId="{0A28C8E3-689B-459D-AECE-2618DF68CC81}" srcOrd="1"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A110680A-FDB8-40BE-8D01-89EA926F81CB}" type="presOf" srcId="{68B722F4-547E-4C3C-9815-B12D58C72358}" destId="{982EB55D-52EB-4E63-8438-CF328B68AE46}" srcOrd="0" destOrd="0" presId="urn:microsoft.com/office/officeart/2005/8/layout/cycle7"/>
    <dgm:cxn modelId="{5BD2AFA0-8CAF-4B47-BDFE-7518BA38121B}" type="presParOf" srcId="{B8B2093E-3EA1-434E-BFB5-B68E25290D30}" destId="{24A43834-9074-4FDB-8059-7E83C0C520D0}" srcOrd="0" destOrd="0" presId="urn:microsoft.com/office/officeart/2005/8/layout/cycle7"/>
    <dgm:cxn modelId="{58478161-383E-4806-AF01-51A25C306FAF}" type="presParOf" srcId="{B8B2093E-3EA1-434E-BFB5-B68E25290D30}" destId="{67FA1F81-2D72-454C-BF31-AA86B24B522D}" srcOrd="1" destOrd="0" presId="urn:microsoft.com/office/officeart/2005/8/layout/cycle7"/>
    <dgm:cxn modelId="{E64F253A-1D3A-473E-9907-BB63FA56FA17}" type="presParOf" srcId="{67FA1F81-2D72-454C-BF31-AA86B24B522D}" destId="{15147AB6-149C-45CD-93C5-1FEC18B9590A}" srcOrd="0" destOrd="0" presId="urn:microsoft.com/office/officeart/2005/8/layout/cycle7"/>
    <dgm:cxn modelId="{1354E423-5893-44EC-A0FE-B4C587D78120}" type="presParOf" srcId="{B8B2093E-3EA1-434E-BFB5-B68E25290D30}" destId="{1C990686-9DC8-4D5A-8D5A-7ED99398179B}" srcOrd="2" destOrd="0" presId="urn:microsoft.com/office/officeart/2005/8/layout/cycle7"/>
    <dgm:cxn modelId="{738FD306-707A-4401-BE80-359AA0338279}" type="presParOf" srcId="{B8B2093E-3EA1-434E-BFB5-B68E25290D30}" destId="{982EB55D-52EB-4E63-8438-CF328B68AE46}" srcOrd="3" destOrd="0" presId="urn:microsoft.com/office/officeart/2005/8/layout/cycle7"/>
    <dgm:cxn modelId="{DE458806-BB13-424F-9F3D-844BAC4B1B54}" type="presParOf" srcId="{982EB55D-52EB-4E63-8438-CF328B68AE46}" destId="{0A28C8E3-689B-459D-AECE-2618DF68CC81}" srcOrd="0" destOrd="0" presId="urn:microsoft.com/office/officeart/2005/8/layout/cycle7"/>
    <dgm:cxn modelId="{8D090EDF-FDD1-441C-BC36-29E91F7CD76A}" type="presParOf" srcId="{B8B2093E-3EA1-434E-BFB5-B68E25290D30}" destId="{0FB15DB1-12C2-4FAC-BBBD-D3E20B8FA16D}" srcOrd="4" destOrd="0" presId="urn:microsoft.com/office/officeart/2005/8/layout/cycle7"/>
    <dgm:cxn modelId="{BD2533B0-DFF3-4504-8D1E-83831C4AD4BD}" type="presParOf" srcId="{B8B2093E-3EA1-434E-BFB5-B68E25290D30}" destId="{8BED4804-02FF-4E84-A497-E34B02471005}" srcOrd="5" destOrd="0" presId="urn:microsoft.com/office/officeart/2005/8/layout/cycle7"/>
    <dgm:cxn modelId="{DB3E8E2C-0AB8-4EB8-8BD5-A41CE17A7448}"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400" dirty="0" smtClean="0">
              <a:latin typeface="Century Gothic" panose="020B0502020202020204" pitchFamily="34" charset="0"/>
            </a:rPr>
            <a:t>Attended a four year institution</a:t>
          </a:r>
          <a:br>
            <a:rPr lang="en-US" sz="2400" dirty="0" smtClean="0">
              <a:latin typeface="Century Gothic" panose="020B0502020202020204" pitchFamily="34" charset="0"/>
            </a:rPr>
          </a:br>
          <a:r>
            <a:rPr lang="en-US" sz="2400" dirty="0" smtClean="0">
              <a:latin typeface="Century Gothic" panose="020B0502020202020204" pitchFamily="34" charset="0"/>
            </a:rPr>
            <a:t> full-time</a:t>
          </a:r>
          <a:r>
            <a:rPr lang="en-US" sz="2200" baseline="0" dirty="0" smtClean="0">
              <a:latin typeface="Century Gothic" panose="020B0502020202020204" pitchFamily="34" charset="0"/>
            </a:rPr>
            <a:t>?</a:t>
          </a:r>
          <a:endParaRPr lang="en-US" sz="22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dgm:t>
        <a:bodyPr/>
        <a:lstStyle/>
        <a:p>
          <a:r>
            <a:rPr lang="en-US" sz="2400" dirty="0" smtClean="0">
              <a:latin typeface="Century Gothic" panose="020B0502020202020204" pitchFamily="34" charset="0"/>
            </a:rPr>
            <a:t>Yes,  certify </a:t>
          </a:r>
          <a:br>
            <a:rPr lang="en-US" sz="2400" dirty="0" smtClean="0">
              <a:latin typeface="Century Gothic" panose="020B0502020202020204" pitchFamily="34" charset="0"/>
            </a:rPr>
          </a:br>
          <a:r>
            <a:rPr lang="en-US" sz="2400" dirty="0" smtClean="0">
              <a:latin typeface="Century Gothic" panose="020B0502020202020204" pitchFamily="34" charset="0"/>
            </a:rPr>
            <a:t>as a 4-2-4 transfer.</a:t>
          </a:r>
          <a:endParaRPr lang="en-US" sz="24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dgm:t>
        <a:bodyPr/>
        <a:lstStyle/>
        <a:p>
          <a:r>
            <a:rPr lang="en-US" sz="2400" dirty="0" smtClean="0">
              <a:latin typeface="Century Gothic" panose="020B0502020202020204" pitchFamily="34" charset="0"/>
            </a:rPr>
            <a:t>No, certify as a two-year transfer.</a:t>
          </a:r>
          <a:endParaRPr lang="en-US" sz="24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32207" custScaleY="153985"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53985"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53985"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80D57A4B-2781-45C4-9BE4-31C0121C99BC}" type="presOf" srcId="{68B722F4-547E-4C3C-9815-B12D58C72358}" destId="{0A28C8E3-689B-459D-AECE-2618DF68CC81}" srcOrd="1" destOrd="0" presId="urn:microsoft.com/office/officeart/2005/8/layout/cycle7"/>
    <dgm:cxn modelId="{7D48FE14-8223-468A-B26B-E47AB2085054}" type="presOf" srcId="{37C1239F-B42F-4FA0-9DF7-0E7943D3BCB5}" destId="{15147AB6-149C-45CD-93C5-1FEC18B9590A}" srcOrd="1" destOrd="0" presId="urn:microsoft.com/office/officeart/2005/8/layout/cycle7"/>
    <dgm:cxn modelId="{62AF2C8B-58F4-4C45-A8B2-B272504456DD}" type="presOf" srcId="{43A95946-4A7E-4692-B05F-12F5DD27E333}" destId="{24A43834-9074-4FDB-8059-7E83C0C520D0}" srcOrd="0" destOrd="0" presId="urn:microsoft.com/office/officeart/2005/8/layout/cycle7"/>
    <dgm:cxn modelId="{6EC93872-9EA6-40FB-A066-3B854C0B41B8}" type="presOf" srcId="{68B722F4-547E-4C3C-9815-B12D58C72358}" destId="{982EB55D-52EB-4E63-8438-CF328B68AE46}" srcOrd="0"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944A44E2-9594-4E16-AB56-9A66ADB77953}" srcId="{F2214CDD-DA86-49EA-A314-F69E8B45B358}" destId="{F778087D-2C2C-4FB3-8764-73F2936B233C}" srcOrd="1" destOrd="0" parTransId="{F73A4C62-8083-46DF-BE10-67517B78B91A}" sibTransId="{68B722F4-547E-4C3C-9815-B12D58C72358}"/>
    <dgm:cxn modelId="{A9E94823-46E7-41C1-A6C2-B61891AFE525}" type="presOf" srcId="{6AEC13EE-C772-4978-9CA3-A42AE1CDC8FF}" destId="{835692E9-C52F-4C8B-95FA-F14425E5D005}" srcOrd="1" destOrd="0" presId="urn:microsoft.com/office/officeart/2005/8/layout/cycle7"/>
    <dgm:cxn modelId="{F29B1235-B1E6-4BA3-8B0F-BCDC64FBEEFB}" type="presOf" srcId="{6AEC13EE-C772-4978-9CA3-A42AE1CDC8FF}" destId="{8BED4804-02FF-4E84-A497-E34B02471005}" srcOrd="0"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AEAF3DA2-377F-48E1-BD42-AF47053C70CF}" type="presOf" srcId="{9E79AE6C-B3F9-438A-A2F2-897517DDE5EB}" destId="{0FB15DB1-12C2-4FAC-BBBD-D3E20B8FA16D}" srcOrd="0" destOrd="0" presId="urn:microsoft.com/office/officeart/2005/8/layout/cycle7"/>
    <dgm:cxn modelId="{2DBD34AF-4D75-450F-9F18-3DF976C45545}" type="presOf" srcId="{F778087D-2C2C-4FB3-8764-73F2936B233C}" destId="{1C990686-9DC8-4D5A-8D5A-7ED99398179B}" srcOrd="0" destOrd="0" presId="urn:microsoft.com/office/officeart/2005/8/layout/cycle7"/>
    <dgm:cxn modelId="{F054D069-7862-4626-9F69-8A2BDBF41498}" type="presOf" srcId="{F2214CDD-DA86-49EA-A314-F69E8B45B358}" destId="{B8B2093E-3EA1-434E-BFB5-B68E25290D30}" srcOrd="0" destOrd="0" presId="urn:microsoft.com/office/officeart/2005/8/layout/cycle7"/>
    <dgm:cxn modelId="{4DBE09AE-49DA-4B8C-B4CC-857D7BB3319D}" type="presOf" srcId="{37C1239F-B42F-4FA0-9DF7-0E7943D3BCB5}" destId="{67FA1F81-2D72-454C-BF31-AA86B24B522D}" srcOrd="0" destOrd="0" presId="urn:microsoft.com/office/officeart/2005/8/layout/cycle7"/>
    <dgm:cxn modelId="{59CA012A-6AE6-4560-8F9C-8737E64A6CE9}" type="presParOf" srcId="{B8B2093E-3EA1-434E-BFB5-B68E25290D30}" destId="{24A43834-9074-4FDB-8059-7E83C0C520D0}" srcOrd="0" destOrd="0" presId="urn:microsoft.com/office/officeart/2005/8/layout/cycle7"/>
    <dgm:cxn modelId="{D01A5D7F-7F12-47A7-AC22-E9C1218C9B1C}" type="presParOf" srcId="{B8B2093E-3EA1-434E-BFB5-B68E25290D30}" destId="{67FA1F81-2D72-454C-BF31-AA86B24B522D}" srcOrd="1" destOrd="0" presId="urn:microsoft.com/office/officeart/2005/8/layout/cycle7"/>
    <dgm:cxn modelId="{3F84C958-8D6A-4B6C-8730-C7241BB6189D}" type="presParOf" srcId="{67FA1F81-2D72-454C-BF31-AA86B24B522D}" destId="{15147AB6-149C-45CD-93C5-1FEC18B9590A}" srcOrd="0" destOrd="0" presId="urn:microsoft.com/office/officeart/2005/8/layout/cycle7"/>
    <dgm:cxn modelId="{8D59C409-C2B7-4A71-AF07-8F1719CD9CDD}" type="presParOf" srcId="{B8B2093E-3EA1-434E-BFB5-B68E25290D30}" destId="{1C990686-9DC8-4D5A-8D5A-7ED99398179B}" srcOrd="2" destOrd="0" presId="urn:microsoft.com/office/officeart/2005/8/layout/cycle7"/>
    <dgm:cxn modelId="{36473C13-3FEC-4722-B183-BEA0711EC61B}" type="presParOf" srcId="{B8B2093E-3EA1-434E-BFB5-B68E25290D30}" destId="{982EB55D-52EB-4E63-8438-CF328B68AE46}" srcOrd="3" destOrd="0" presId="urn:microsoft.com/office/officeart/2005/8/layout/cycle7"/>
    <dgm:cxn modelId="{C9F4C31B-D59F-4ADF-8416-D990057F2262}" type="presParOf" srcId="{982EB55D-52EB-4E63-8438-CF328B68AE46}" destId="{0A28C8E3-689B-459D-AECE-2618DF68CC81}" srcOrd="0" destOrd="0" presId="urn:microsoft.com/office/officeart/2005/8/layout/cycle7"/>
    <dgm:cxn modelId="{568F4A1A-4079-4209-B16A-8E15B9678937}" type="presParOf" srcId="{B8B2093E-3EA1-434E-BFB5-B68E25290D30}" destId="{0FB15DB1-12C2-4FAC-BBBD-D3E20B8FA16D}" srcOrd="4" destOrd="0" presId="urn:microsoft.com/office/officeart/2005/8/layout/cycle7"/>
    <dgm:cxn modelId="{22AF123C-7713-4EDD-8E40-015EAE47101F}" type="presParOf" srcId="{B8B2093E-3EA1-434E-BFB5-B68E25290D30}" destId="{8BED4804-02FF-4E84-A497-E34B02471005}" srcOrd="5" destOrd="0" presId="urn:microsoft.com/office/officeart/2005/8/layout/cycle7"/>
    <dgm:cxn modelId="{AABC48B6-71A9-49B6-BAAC-8D3DD1A4BE26}"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200" dirty="0" smtClean="0">
              <a:latin typeface="Century Gothic" panose="020B0502020202020204" pitchFamily="34" charset="0"/>
            </a:rPr>
            <a:t>Did not attend a four year institution full-time and was athletically  and academically  eligible. </a:t>
          </a:r>
          <a:endParaRPr lang="en-US" sz="22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a:ln w="76200">
          <a:solidFill>
            <a:srgbClr val="B00000"/>
          </a:solidFill>
        </a:ln>
      </dgm:spPr>
      <dgm:t>
        <a:bodyPr/>
        <a:lstStyle/>
        <a:p>
          <a:r>
            <a:rPr lang="en-US" sz="2200" dirty="0" smtClean="0">
              <a:latin typeface="Century Gothic" panose="020B0502020202020204" pitchFamily="34" charset="0"/>
            </a:rPr>
            <a:t>No, not immediately eligible at your institution.</a:t>
          </a:r>
          <a:endParaRPr lang="en-US" sz="22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a:ln w="76200">
          <a:solidFill>
            <a:srgbClr val="00B050"/>
          </a:solidFill>
        </a:ln>
      </dgm:spPr>
      <dgm:t>
        <a:bodyPr/>
        <a:lstStyle/>
        <a:p>
          <a:r>
            <a:rPr lang="en-US" sz="2200" dirty="0" smtClean="0">
              <a:latin typeface="Century Gothic" panose="020B0502020202020204" pitchFamily="34" charset="0"/>
            </a:rPr>
            <a:t>Yes, immediately eligible at your institution.</a:t>
          </a:r>
          <a:endParaRPr lang="en-US" sz="22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75519" custScaleY="145430"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45430"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45430"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5035A399-3A4C-4F38-9920-FF5E814392F0}" type="presOf" srcId="{F778087D-2C2C-4FB3-8764-73F2936B233C}" destId="{1C990686-9DC8-4D5A-8D5A-7ED99398179B}" srcOrd="0" destOrd="0" presId="urn:microsoft.com/office/officeart/2005/8/layout/cycle7"/>
    <dgm:cxn modelId="{60432669-AEE3-4E4C-B467-2B1E28023402}" type="presOf" srcId="{68B722F4-547E-4C3C-9815-B12D58C72358}" destId="{0A28C8E3-689B-459D-AECE-2618DF68CC81}" srcOrd="1" destOrd="0" presId="urn:microsoft.com/office/officeart/2005/8/layout/cycle7"/>
    <dgm:cxn modelId="{0F2CEB5F-9976-4620-87BA-CE1FA74AC615}" type="presOf" srcId="{9E79AE6C-B3F9-438A-A2F2-897517DDE5EB}" destId="{0FB15DB1-12C2-4FAC-BBBD-D3E20B8FA16D}" srcOrd="0" destOrd="0" presId="urn:microsoft.com/office/officeart/2005/8/layout/cycle7"/>
    <dgm:cxn modelId="{E48AD925-C5DB-46DE-B397-51CAB877D8C4}" type="presOf" srcId="{6AEC13EE-C772-4978-9CA3-A42AE1CDC8FF}" destId="{835692E9-C52F-4C8B-95FA-F14425E5D005}" srcOrd="1" destOrd="0" presId="urn:microsoft.com/office/officeart/2005/8/layout/cycle7"/>
    <dgm:cxn modelId="{268BDC58-C443-40B4-B563-3D49E3CCC3CF}" type="presOf" srcId="{43A95946-4A7E-4692-B05F-12F5DD27E333}" destId="{24A43834-9074-4FDB-8059-7E83C0C520D0}" srcOrd="0" destOrd="0" presId="urn:microsoft.com/office/officeart/2005/8/layout/cycle7"/>
    <dgm:cxn modelId="{EC8B6F31-94D0-479D-ABD2-BC41A10A0F5F}" type="presOf" srcId="{37C1239F-B42F-4FA0-9DF7-0E7943D3BCB5}" destId="{15147AB6-149C-45CD-93C5-1FEC18B9590A}" srcOrd="1"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A3837D8B-6613-49F5-850B-90223763C9F6}" type="presOf" srcId="{F2214CDD-DA86-49EA-A314-F69E8B45B358}" destId="{B8B2093E-3EA1-434E-BFB5-B68E25290D30}" srcOrd="0"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76C80F2E-14E7-4F38-9FB8-DDE3DF908D9A}" type="presOf" srcId="{68B722F4-547E-4C3C-9815-B12D58C72358}" destId="{982EB55D-52EB-4E63-8438-CF328B68AE46}" srcOrd="0" destOrd="0" presId="urn:microsoft.com/office/officeart/2005/8/layout/cycle7"/>
    <dgm:cxn modelId="{D7C57EBC-5FE6-48BC-8420-C2035659B7CF}" type="presOf" srcId="{6AEC13EE-C772-4978-9CA3-A42AE1CDC8FF}" destId="{8BED4804-02FF-4E84-A497-E34B02471005}" srcOrd="0" destOrd="0" presId="urn:microsoft.com/office/officeart/2005/8/layout/cycle7"/>
    <dgm:cxn modelId="{73F1A167-425E-4263-AD07-4AC291CF95B2}" type="presOf" srcId="{37C1239F-B42F-4FA0-9DF7-0E7943D3BCB5}" destId="{67FA1F81-2D72-454C-BF31-AA86B24B522D}" srcOrd="0" destOrd="0" presId="urn:microsoft.com/office/officeart/2005/8/layout/cycle7"/>
    <dgm:cxn modelId="{944A44E2-9594-4E16-AB56-9A66ADB77953}" srcId="{F2214CDD-DA86-49EA-A314-F69E8B45B358}" destId="{F778087D-2C2C-4FB3-8764-73F2936B233C}" srcOrd="1" destOrd="0" parTransId="{F73A4C62-8083-46DF-BE10-67517B78B91A}" sibTransId="{68B722F4-547E-4C3C-9815-B12D58C72358}"/>
    <dgm:cxn modelId="{C14080B2-B5C3-46EE-948B-FA0F9A3FB677}" type="presParOf" srcId="{B8B2093E-3EA1-434E-BFB5-B68E25290D30}" destId="{24A43834-9074-4FDB-8059-7E83C0C520D0}" srcOrd="0" destOrd="0" presId="urn:microsoft.com/office/officeart/2005/8/layout/cycle7"/>
    <dgm:cxn modelId="{9988ECF7-8BB5-4FCE-8B30-295B8E4267D7}" type="presParOf" srcId="{B8B2093E-3EA1-434E-BFB5-B68E25290D30}" destId="{67FA1F81-2D72-454C-BF31-AA86B24B522D}" srcOrd="1" destOrd="0" presId="urn:microsoft.com/office/officeart/2005/8/layout/cycle7"/>
    <dgm:cxn modelId="{53CB4C03-1F73-429E-9A02-5EEC377AFE26}" type="presParOf" srcId="{67FA1F81-2D72-454C-BF31-AA86B24B522D}" destId="{15147AB6-149C-45CD-93C5-1FEC18B9590A}" srcOrd="0" destOrd="0" presId="urn:microsoft.com/office/officeart/2005/8/layout/cycle7"/>
    <dgm:cxn modelId="{CB4A839B-0B19-466E-BA02-3F68380920F4}" type="presParOf" srcId="{B8B2093E-3EA1-434E-BFB5-B68E25290D30}" destId="{1C990686-9DC8-4D5A-8D5A-7ED99398179B}" srcOrd="2" destOrd="0" presId="urn:microsoft.com/office/officeart/2005/8/layout/cycle7"/>
    <dgm:cxn modelId="{9C430FFE-7579-4254-BB84-6C0618A79C6A}" type="presParOf" srcId="{B8B2093E-3EA1-434E-BFB5-B68E25290D30}" destId="{982EB55D-52EB-4E63-8438-CF328B68AE46}" srcOrd="3" destOrd="0" presId="urn:microsoft.com/office/officeart/2005/8/layout/cycle7"/>
    <dgm:cxn modelId="{A455C1B7-7557-4E43-B6A7-F3E0167B474F}" type="presParOf" srcId="{982EB55D-52EB-4E63-8438-CF328B68AE46}" destId="{0A28C8E3-689B-459D-AECE-2618DF68CC81}" srcOrd="0" destOrd="0" presId="urn:microsoft.com/office/officeart/2005/8/layout/cycle7"/>
    <dgm:cxn modelId="{669C1E98-955C-4D43-B6AE-1E13ADB05846}" type="presParOf" srcId="{B8B2093E-3EA1-434E-BFB5-B68E25290D30}" destId="{0FB15DB1-12C2-4FAC-BBBD-D3E20B8FA16D}" srcOrd="4" destOrd="0" presId="urn:microsoft.com/office/officeart/2005/8/layout/cycle7"/>
    <dgm:cxn modelId="{7E7559E2-C2A1-41BF-B152-E8070DCCE283}" type="presParOf" srcId="{B8B2093E-3EA1-434E-BFB5-B68E25290D30}" destId="{8BED4804-02FF-4E84-A497-E34B02471005}" srcOrd="5" destOrd="0" presId="urn:microsoft.com/office/officeart/2005/8/layout/cycle7"/>
    <dgm:cxn modelId="{234911C5-E87E-41AD-A054-E1F2F8DDA76C}"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2214CDD-DA86-49EA-A314-F69E8B45B358}"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43A95946-4A7E-4692-B05F-12F5DD27E333}">
      <dgm:prSet phldrT="[Text]" custT="1"/>
      <dgm:spPr/>
      <dgm:t>
        <a:bodyPr/>
        <a:lstStyle/>
        <a:p>
          <a:r>
            <a:rPr lang="en-US" sz="2200" dirty="0" smtClean="0">
              <a:latin typeface="Century Gothic" panose="020B0502020202020204" pitchFamily="34" charset="0"/>
            </a:rPr>
            <a:t>Would the 4-2-4 transfer been athletically and academically eligible at the previous </a:t>
          </a:r>
          <a:r>
            <a:rPr lang="en-US" sz="2200" u="sng" dirty="0" smtClean="0">
              <a:latin typeface="Century Gothic" panose="020B0502020202020204" pitchFamily="34" charset="0"/>
            </a:rPr>
            <a:t>4 -year </a:t>
          </a:r>
          <a:r>
            <a:rPr lang="en-US" sz="2200" dirty="0" smtClean="0">
              <a:latin typeface="Century Gothic" panose="020B0502020202020204" pitchFamily="34" charset="0"/>
            </a:rPr>
            <a:t>institution?</a:t>
          </a:r>
          <a:endParaRPr lang="en-US" sz="2200" dirty="0">
            <a:latin typeface="Century Gothic" panose="020B0502020202020204" pitchFamily="34" charset="0"/>
          </a:endParaRPr>
        </a:p>
      </dgm:t>
    </dgm:pt>
    <dgm:pt modelId="{2FF0CD69-4920-417E-B1D6-042B7BA3A55C}" type="parTrans" cxnId="{F937C1AB-1757-49BB-8F1F-B84983CB28C2}">
      <dgm:prSet/>
      <dgm:spPr/>
      <dgm:t>
        <a:bodyPr/>
        <a:lstStyle/>
        <a:p>
          <a:endParaRPr lang="en-US"/>
        </a:p>
      </dgm:t>
    </dgm:pt>
    <dgm:pt modelId="{37C1239F-B42F-4FA0-9DF7-0E7943D3BCB5}" type="sibTrans" cxnId="{F937C1AB-1757-49BB-8F1F-B84983CB28C2}">
      <dgm:prSet/>
      <dgm:spPr/>
      <dgm:t>
        <a:bodyPr/>
        <a:lstStyle/>
        <a:p>
          <a:endParaRPr lang="en-US" dirty="0"/>
        </a:p>
      </dgm:t>
    </dgm:pt>
    <dgm:pt modelId="{F778087D-2C2C-4FB3-8764-73F2936B233C}">
      <dgm:prSet phldrT="[Text]" custT="1"/>
      <dgm:spPr>
        <a:ln w="76200">
          <a:solidFill>
            <a:srgbClr val="B00000"/>
          </a:solidFill>
        </a:ln>
      </dgm:spPr>
      <dgm:t>
        <a:bodyPr/>
        <a:lstStyle/>
        <a:p>
          <a:r>
            <a:rPr lang="en-US" sz="2200" dirty="0" smtClean="0">
              <a:latin typeface="Century Gothic" panose="020B0502020202020204" pitchFamily="34" charset="0"/>
            </a:rPr>
            <a:t>No, not immediately eligible at your institution.</a:t>
          </a:r>
          <a:endParaRPr lang="en-US" sz="2200" dirty="0">
            <a:latin typeface="Century Gothic" panose="020B0502020202020204" pitchFamily="34" charset="0"/>
          </a:endParaRPr>
        </a:p>
      </dgm:t>
    </dgm:pt>
    <dgm:pt modelId="{F73A4C62-8083-46DF-BE10-67517B78B91A}" type="parTrans" cxnId="{944A44E2-9594-4E16-AB56-9A66ADB77953}">
      <dgm:prSet/>
      <dgm:spPr/>
      <dgm:t>
        <a:bodyPr/>
        <a:lstStyle/>
        <a:p>
          <a:endParaRPr lang="en-US"/>
        </a:p>
      </dgm:t>
    </dgm:pt>
    <dgm:pt modelId="{68B722F4-547E-4C3C-9815-B12D58C72358}" type="sibTrans" cxnId="{944A44E2-9594-4E16-AB56-9A66ADB77953}">
      <dgm:prSet/>
      <dgm:spPr>
        <a:noFill/>
      </dgm:spPr>
      <dgm:t>
        <a:bodyPr/>
        <a:lstStyle/>
        <a:p>
          <a:endParaRPr lang="en-US" dirty="0">
            <a:solidFill>
              <a:schemeClr val="bg1"/>
            </a:solidFill>
          </a:endParaRPr>
        </a:p>
      </dgm:t>
    </dgm:pt>
    <dgm:pt modelId="{9E79AE6C-B3F9-438A-A2F2-897517DDE5EB}">
      <dgm:prSet phldrT="[Text]" custT="1"/>
      <dgm:spPr>
        <a:ln w="76200">
          <a:solidFill>
            <a:srgbClr val="00B050"/>
          </a:solidFill>
        </a:ln>
      </dgm:spPr>
      <dgm:t>
        <a:bodyPr/>
        <a:lstStyle/>
        <a:p>
          <a:r>
            <a:rPr lang="en-US" sz="2200" dirty="0" smtClean="0">
              <a:latin typeface="Century Gothic" panose="020B0502020202020204" pitchFamily="34" charset="0"/>
            </a:rPr>
            <a:t>Yes, immediately eligible at your institution.</a:t>
          </a:r>
          <a:endParaRPr lang="en-US" sz="2200" dirty="0">
            <a:latin typeface="Century Gothic" panose="020B0502020202020204" pitchFamily="34" charset="0"/>
          </a:endParaRPr>
        </a:p>
      </dgm:t>
    </dgm:pt>
    <dgm:pt modelId="{2E23746B-4C4E-4BAE-89A2-153B4515AA52}" type="parTrans" cxnId="{1A3638A1-1C95-424C-83FA-F1D333E07FC2}">
      <dgm:prSet/>
      <dgm:spPr/>
      <dgm:t>
        <a:bodyPr/>
        <a:lstStyle/>
        <a:p>
          <a:endParaRPr lang="en-US"/>
        </a:p>
      </dgm:t>
    </dgm:pt>
    <dgm:pt modelId="{6AEC13EE-C772-4978-9CA3-A42AE1CDC8FF}" type="sibTrans" cxnId="{1A3638A1-1C95-424C-83FA-F1D333E07FC2}">
      <dgm:prSet/>
      <dgm:spPr/>
      <dgm:t>
        <a:bodyPr/>
        <a:lstStyle/>
        <a:p>
          <a:endParaRPr lang="en-US" dirty="0"/>
        </a:p>
      </dgm:t>
    </dgm:pt>
    <dgm:pt modelId="{B8B2093E-3EA1-434E-BFB5-B68E25290D30}" type="pres">
      <dgm:prSet presAssocID="{F2214CDD-DA86-49EA-A314-F69E8B45B358}" presName="Name0" presStyleCnt="0">
        <dgm:presLayoutVars>
          <dgm:dir/>
          <dgm:resizeHandles val="exact"/>
        </dgm:presLayoutVars>
      </dgm:prSet>
      <dgm:spPr/>
      <dgm:t>
        <a:bodyPr/>
        <a:lstStyle/>
        <a:p>
          <a:endParaRPr lang="en-US"/>
        </a:p>
      </dgm:t>
    </dgm:pt>
    <dgm:pt modelId="{24A43834-9074-4FDB-8059-7E83C0C520D0}" type="pres">
      <dgm:prSet presAssocID="{43A95946-4A7E-4692-B05F-12F5DD27E333}" presName="node" presStyleLbl="node1" presStyleIdx="0" presStyleCnt="3" custScaleX="175519" custScaleY="153985" custRadScaleRad="92649">
        <dgm:presLayoutVars>
          <dgm:bulletEnabled val="1"/>
        </dgm:presLayoutVars>
      </dgm:prSet>
      <dgm:spPr/>
      <dgm:t>
        <a:bodyPr/>
        <a:lstStyle/>
        <a:p>
          <a:endParaRPr lang="en-US"/>
        </a:p>
      </dgm:t>
    </dgm:pt>
    <dgm:pt modelId="{67FA1F81-2D72-454C-BF31-AA86B24B522D}" type="pres">
      <dgm:prSet presAssocID="{37C1239F-B42F-4FA0-9DF7-0E7943D3BCB5}" presName="sibTrans" presStyleLbl="sibTrans2D1" presStyleIdx="0" presStyleCnt="3"/>
      <dgm:spPr/>
      <dgm:t>
        <a:bodyPr/>
        <a:lstStyle/>
        <a:p>
          <a:endParaRPr lang="en-US"/>
        </a:p>
      </dgm:t>
    </dgm:pt>
    <dgm:pt modelId="{15147AB6-149C-45CD-93C5-1FEC18B9590A}" type="pres">
      <dgm:prSet presAssocID="{37C1239F-B42F-4FA0-9DF7-0E7943D3BCB5}" presName="connectorText" presStyleLbl="sibTrans2D1" presStyleIdx="0" presStyleCnt="3"/>
      <dgm:spPr/>
      <dgm:t>
        <a:bodyPr/>
        <a:lstStyle/>
        <a:p>
          <a:endParaRPr lang="en-US"/>
        </a:p>
      </dgm:t>
    </dgm:pt>
    <dgm:pt modelId="{1C990686-9DC8-4D5A-8D5A-7ED99398179B}" type="pres">
      <dgm:prSet presAssocID="{F778087D-2C2C-4FB3-8764-73F2936B233C}" presName="node" presStyleLbl="node1" presStyleIdx="1" presStyleCnt="3" custScaleX="111171" custScaleY="153985" custRadScaleRad="96535" custRadScaleInc="-6302">
        <dgm:presLayoutVars>
          <dgm:bulletEnabled val="1"/>
        </dgm:presLayoutVars>
      </dgm:prSet>
      <dgm:spPr/>
      <dgm:t>
        <a:bodyPr/>
        <a:lstStyle/>
        <a:p>
          <a:endParaRPr lang="en-US"/>
        </a:p>
      </dgm:t>
    </dgm:pt>
    <dgm:pt modelId="{982EB55D-52EB-4E63-8438-CF328B68AE46}" type="pres">
      <dgm:prSet presAssocID="{68B722F4-547E-4C3C-9815-B12D58C72358}" presName="sibTrans" presStyleLbl="sibTrans2D1" presStyleIdx="1" presStyleCnt="3" custLinFactY="300000" custLinFactNeighborX="3030" custLinFactNeighborY="335046"/>
      <dgm:spPr/>
      <dgm:t>
        <a:bodyPr/>
        <a:lstStyle/>
        <a:p>
          <a:endParaRPr lang="en-US"/>
        </a:p>
      </dgm:t>
    </dgm:pt>
    <dgm:pt modelId="{0A28C8E3-689B-459D-AECE-2618DF68CC81}" type="pres">
      <dgm:prSet presAssocID="{68B722F4-547E-4C3C-9815-B12D58C72358}" presName="connectorText" presStyleLbl="sibTrans2D1" presStyleIdx="1" presStyleCnt="3"/>
      <dgm:spPr/>
      <dgm:t>
        <a:bodyPr/>
        <a:lstStyle/>
        <a:p>
          <a:endParaRPr lang="en-US"/>
        </a:p>
      </dgm:t>
    </dgm:pt>
    <dgm:pt modelId="{0FB15DB1-12C2-4FAC-BBBD-D3E20B8FA16D}" type="pres">
      <dgm:prSet presAssocID="{9E79AE6C-B3F9-438A-A2F2-897517DDE5EB}" presName="node" presStyleLbl="node1" presStyleIdx="2" presStyleCnt="3" custScaleX="111171" custScaleY="153985" custRadScaleRad="96535" custRadScaleInc="6302">
        <dgm:presLayoutVars>
          <dgm:bulletEnabled val="1"/>
        </dgm:presLayoutVars>
      </dgm:prSet>
      <dgm:spPr/>
      <dgm:t>
        <a:bodyPr/>
        <a:lstStyle/>
        <a:p>
          <a:endParaRPr lang="en-US"/>
        </a:p>
      </dgm:t>
    </dgm:pt>
    <dgm:pt modelId="{8BED4804-02FF-4E84-A497-E34B02471005}" type="pres">
      <dgm:prSet presAssocID="{6AEC13EE-C772-4978-9CA3-A42AE1CDC8FF}" presName="sibTrans" presStyleLbl="sibTrans2D1" presStyleIdx="2" presStyleCnt="3"/>
      <dgm:spPr/>
      <dgm:t>
        <a:bodyPr/>
        <a:lstStyle/>
        <a:p>
          <a:endParaRPr lang="en-US"/>
        </a:p>
      </dgm:t>
    </dgm:pt>
    <dgm:pt modelId="{835692E9-C52F-4C8B-95FA-F14425E5D005}" type="pres">
      <dgm:prSet presAssocID="{6AEC13EE-C772-4978-9CA3-A42AE1CDC8FF}" presName="connectorText" presStyleLbl="sibTrans2D1" presStyleIdx="2" presStyleCnt="3"/>
      <dgm:spPr/>
      <dgm:t>
        <a:bodyPr/>
        <a:lstStyle/>
        <a:p>
          <a:endParaRPr lang="en-US"/>
        </a:p>
      </dgm:t>
    </dgm:pt>
  </dgm:ptLst>
  <dgm:cxnLst>
    <dgm:cxn modelId="{DC442C5F-80F0-48A1-8E0E-35B864FA3C00}" type="presOf" srcId="{37C1239F-B42F-4FA0-9DF7-0E7943D3BCB5}" destId="{67FA1F81-2D72-454C-BF31-AA86B24B522D}" srcOrd="0" destOrd="0" presId="urn:microsoft.com/office/officeart/2005/8/layout/cycle7"/>
    <dgm:cxn modelId="{1A3638A1-1C95-424C-83FA-F1D333E07FC2}" srcId="{F2214CDD-DA86-49EA-A314-F69E8B45B358}" destId="{9E79AE6C-B3F9-438A-A2F2-897517DDE5EB}" srcOrd="2" destOrd="0" parTransId="{2E23746B-4C4E-4BAE-89A2-153B4515AA52}" sibTransId="{6AEC13EE-C772-4978-9CA3-A42AE1CDC8FF}"/>
    <dgm:cxn modelId="{E9F01904-C814-4C6D-ADB8-2E4F129B6FFB}" type="presOf" srcId="{68B722F4-547E-4C3C-9815-B12D58C72358}" destId="{982EB55D-52EB-4E63-8438-CF328B68AE46}" srcOrd="0" destOrd="0" presId="urn:microsoft.com/office/officeart/2005/8/layout/cycle7"/>
    <dgm:cxn modelId="{061CB6C4-E72F-4B23-93EA-C3416DED3E0F}" type="presOf" srcId="{9E79AE6C-B3F9-438A-A2F2-897517DDE5EB}" destId="{0FB15DB1-12C2-4FAC-BBBD-D3E20B8FA16D}" srcOrd="0" destOrd="0" presId="urn:microsoft.com/office/officeart/2005/8/layout/cycle7"/>
    <dgm:cxn modelId="{10919F59-501D-4BFA-B04F-FB4247172CC5}" type="presOf" srcId="{6AEC13EE-C772-4978-9CA3-A42AE1CDC8FF}" destId="{835692E9-C52F-4C8B-95FA-F14425E5D005}" srcOrd="1" destOrd="0" presId="urn:microsoft.com/office/officeart/2005/8/layout/cycle7"/>
    <dgm:cxn modelId="{B716DCBB-5B2A-4F96-A8F2-7326372D2CF7}" type="presOf" srcId="{68B722F4-547E-4C3C-9815-B12D58C72358}" destId="{0A28C8E3-689B-459D-AECE-2618DF68CC81}" srcOrd="1" destOrd="0" presId="urn:microsoft.com/office/officeart/2005/8/layout/cycle7"/>
    <dgm:cxn modelId="{F937C1AB-1757-49BB-8F1F-B84983CB28C2}" srcId="{F2214CDD-DA86-49EA-A314-F69E8B45B358}" destId="{43A95946-4A7E-4692-B05F-12F5DD27E333}" srcOrd="0" destOrd="0" parTransId="{2FF0CD69-4920-417E-B1D6-042B7BA3A55C}" sibTransId="{37C1239F-B42F-4FA0-9DF7-0E7943D3BCB5}"/>
    <dgm:cxn modelId="{8987BB04-5F63-43E0-BBF6-D96F163405FC}" type="presOf" srcId="{37C1239F-B42F-4FA0-9DF7-0E7943D3BCB5}" destId="{15147AB6-149C-45CD-93C5-1FEC18B9590A}" srcOrd="1" destOrd="0" presId="urn:microsoft.com/office/officeart/2005/8/layout/cycle7"/>
    <dgm:cxn modelId="{EAC48F40-A6A4-4EEB-8F0A-278595E0549A}" type="presOf" srcId="{F778087D-2C2C-4FB3-8764-73F2936B233C}" destId="{1C990686-9DC8-4D5A-8D5A-7ED99398179B}" srcOrd="0" destOrd="0" presId="urn:microsoft.com/office/officeart/2005/8/layout/cycle7"/>
    <dgm:cxn modelId="{F3383CB9-E73F-4926-8988-2B46E009EEE7}" type="presOf" srcId="{43A95946-4A7E-4692-B05F-12F5DD27E333}" destId="{24A43834-9074-4FDB-8059-7E83C0C520D0}" srcOrd="0" destOrd="0" presId="urn:microsoft.com/office/officeart/2005/8/layout/cycle7"/>
    <dgm:cxn modelId="{05E30BC1-C7B7-4B83-AC11-F7ACF071B97B}" type="presOf" srcId="{F2214CDD-DA86-49EA-A314-F69E8B45B358}" destId="{B8B2093E-3EA1-434E-BFB5-B68E25290D30}" srcOrd="0" destOrd="0" presId="urn:microsoft.com/office/officeart/2005/8/layout/cycle7"/>
    <dgm:cxn modelId="{944A44E2-9594-4E16-AB56-9A66ADB77953}" srcId="{F2214CDD-DA86-49EA-A314-F69E8B45B358}" destId="{F778087D-2C2C-4FB3-8764-73F2936B233C}" srcOrd="1" destOrd="0" parTransId="{F73A4C62-8083-46DF-BE10-67517B78B91A}" sibTransId="{68B722F4-547E-4C3C-9815-B12D58C72358}"/>
    <dgm:cxn modelId="{4077D9FA-E67E-427A-9A12-53BE57322D30}" type="presOf" srcId="{6AEC13EE-C772-4978-9CA3-A42AE1CDC8FF}" destId="{8BED4804-02FF-4E84-A497-E34B02471005}" srcOrd="0" destOrd="0" presId="urn:microsoft.com/office/officeart/2005/8/layout/cycle7"/>
    <dgm:cxn modelId="{5D39EE4E-82DF-4004-847D-EC23842ACD59}" type="presParOf" srcId="{B8B2093E-3EA1-434E-BFB5-B68E25290D30}" destId="{24A43834-9074-4FDB-8059-7E83C0C520D0}" srcOrd="0" destOrd="0" presId="urn:microsoft.com/office/officeart/2005/8/layout/cycle7"/>
    <dgm:cxn modelId="{CE9F3042-F8C8-42E1-AFF0-3D4980417EBF}" type="presParOf" srcId="{B8B2093E-3EA1-434E-BFB5-B68E25290D30}" destId="{67FA1F81-2D72-454C-BF31-AA86B24B522D}" srcOrd="1" destOrd="0" presId="urn:microsoft.com/office/officeart/2005/8/layout/cycle7"/>
    <dgm:cxn modelId="{C88DB968-307A-49AC-9C47-FC1F0E3B5882}" type="presParOf" srcId="{67FA1F81-2D72-454C-BF31-AA86B24B522D}" destId="{15147AB6-149C-45CD-93C5-1FEC18B9590A}" srcOrd="0" destOrd="0" presId="urn:microsoft.com/office/officeart/2005/8/layout/cycle7"/>
    <dgm:cxn modelId="{61AF411A-88A4-41F7-8787-CB933869F417}" type="presParOf" srcId="{B8B2093E-3EA1-434E-BFB5-B68E25290D30}" destId="{1C990686-9DC8-4D5A-8D5A-7ED99398179B}" srcOrd="2" destOrd="0" presId="urn:microsoft.com/office/officeart/2005/8/layout/cycle7"/>
    <dgm:cxn modelId="{86C6D05D-94A5-4B58-9B3E-3AE35AF41000}" type="presParOf" srcId="{B8B2093E-3EA1-434E-BFB5-B68E25290D30}" destId="{982EB55D-52EB-4E63-8438-CF328B68AE46}" srcOrd="3" destOrd="0" presId="urn:microsoft.com/office/officeart/2005/8/layout/cycle7"/>
    <dgm:cxn modelId="{9568D2D7-27A8-4625-9911-6F65C74BD8DE}" type="presParOf" srcId="{982EB55D-52EB-4E63-8438-CF328B68AE46}" destId="{0A28C8E3-689B-459D-AECE-2618DF68CC81}" srcOrd="0" destOrd="0" presId="urn:microsoft.com/office/officeart/2005/8/layout/cycle7"/>
    <dgm:cxn modelId="{629A3EF5-278A-4BB8-978B-D305D5A3ABA3}" type="presParOf" srcId="{B8B2093E-3EA1-434E-BFB5-B68E25290D30}" destId="{0FB15DB1-12C2-4FAC-BBBD-D3E20B8FA16D}" srcOrd="4" destOrd="0" presId="urn:microsoft.com/office/officeart/2005/8/layout/cycle7"/>
    <dgm:cxn modelId="{7706C344-FE79-487D-ABB4-DFA977571508}" type="presParOf" srcId="{B8B2093E-3EA1-434E-BFB5-B68E25290D30}" destId="{8BED4804-02FF-4E84-A497-E34B02471005}" srcOrd="5" destOrd="0" presId="urn:microsoft.com/office/officeart/2005/8/layout/cycle7"/>
    <dgm:cxn modelId="{B0CF4976-E329-464F-B75A-0DE8B2901ADC}" type="presParOf" srcId="{8BED4804-02FF-4E84-A497-E34B02471005}" destId="{835692E9-C52F-4C8B-95FA-F14425E5D005}"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08C11-1C63-466D-AC42-19F849F9DC26}">
      <dsp:nvSpPr>
        <dsp:cNvPr id="0" name=""/>
        <dsp:cNvSpPr/>
      </dsp:nvSpPr>
      <dsp:spPr>
        <a:xfrm>
          <a:off x="-4669770" y="-715876"/>
          <a:ext cx="5562427" cy="5562427"/>
        </a:xfrm>
        <a:prstGeom prst="blockArc">
          <a:avLst>
            <a:gd name="adj1" fmla="val 18900000"/>
            <a:gd name="adj2" fmla="val 2700000"/>
            <a:gd name="adj3" fmla="val 388"/>
          </a:avLst>
        </a:pr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367C2A-4F0D-4B04-A3D5-93E57F65AB8C}">
      <dsp:nvSpPr>
        <dsp:cNvPr id="0" name=""/>
        <dsp:cNvSpPr/>
      </dsp:nvSpPr>
      <dsp:spPr>
        <a:xfrm>
          <a:off x="467529" y="317566"/>
          <a:ext cx="7705830" cy="635463"/>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4399" tIns="83820" rIns="83820" bIns="83820" numCol="1" spcCol="1270" anchor="ctr" anchorCtr="0">
          <a:noAutofit/>
        </a:bodyPr>
        <a:lstStyle/>
        <a:p>
          <a:pPr lvl="0" algn="l" defTabSz="1466850">
            <a:lnSpc>
              <a:spcPct val="90000"/>
            </a:lnSpc>
            <a:spcBef>
              <a:spcPct val="0"/>
            </a:spcBef>
            <a:spcAft>
              <a:spcPct val="35000"/>
            </a:spcAft>
          </a:pPr>
          <a:r>
            <a:rPr lang="en-US" sz="3300" kern="1200" dirty="0" smtClean="0">
              <a:latin typeface="Century Gothic" panose="020B0502020202020204" pitchFamily="34" charset="0"/>
            </a:rPr>
            <a:t>Complete Enrollment History.</a:t>
          </a:r>
          <a:endParaRPr lang="en-US" sz="3300" kern="1200" dirty="0">
            <a:latin typeface="Century Gothic" panose="020B0502020202020204" pitchFamily="34" charset="0"/>
          </a:endParaRPr>
        </a:p>
      </dsp:txBody>
      <dsp:txXfrm>
        <a:off x="467529" y="317566"/>
        <a:ext cx="7705830" cy="635463"/>
      </dsp:txXfrm>
    </dsp:sp>
    <dsp:sp modelId="{7E884404-1A85-4F8B-8DF0-F9CCD1842C9B}">
      <dsp:nvSpPr>
        <dsp:cNvPr id="0" name=""/>
        <dsp:cNvSpPr/>
      </dsp:nvSpPr>
      <dsp:spPr>
        <a:xfrm>
          <a:off x="70365" y="238133"/>
          <a:ext cx="794328" cy="794328"/>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F4A989-67C6-4157-8CFA-7B1A68FA659A}">
      <dsp:nvSpPr>
        <dsp:cNvPr id="0" name=""/>
        <dsp:cNvSpPr/>
      </dsp:nvSpPr>
      <dsp:spPr>
        <a:xfrm>
          <a:off x="831855" y="1270926"/>
          <a:ext cx="7341504" cy="635463"/>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4399" tIns="83820" rIns="83820" bIns="83820" numCol="1" spcCol="1270" anchor="ctr" anchorCtr="0">
          <a:noAutofit/>
        </a:bodyPr>
        <a:lstStyle/>
        <a:p>
          <a:pPr lvl="0" algn="l" defTabSz="1466850">
            <a:lnSpc>
              <a:spcPct val="90000"/>
            </a:lnSpc>
            <a:spcBef>
              <a:spcPct val="0"/>
            </a:spcBef>
            <a:spcAft>
              <a:spcPct val="35000"/>
            </a:spcAft>
          </a:pPr>
          <a:r>
            <a:rPr lang="en-US" sz="3300" kern="1200" dirty="0" smtClean="0">
              <a:latin typeface="Century Gothic" panose="020B0502020202020204" pitchFamily="34" charset="0"/>
            </a:rPr>
            <a:t>All Transcripts.</a:t>
          </a:r>
          <a:endParaRPr lang="en-US" sz="3300" kern="1200" dirty="0">
            <a:latin typeface="Century Gothic" panose="020B0502020202020204" pitchFamily="34" charset="0"/>
          </a:endParaRPr>
        </a:p>
      </dsp:txBody>
      <dsp:txXfrm>
        <a:off x="831855" y="1270926"/>
        <a:ext cx="7341504" cy="635463"/>
      </dsp:txXfrm>
    </dsp:sp>
    <dsp:sp modelId="{CE4B060B-87D6-4E79-929F-A4F63331818C}">
      <dsp:nvSpPr>
        <dsp:cNvPr id="0" name=""/>
        <dsp:cNvSpPr/>
      </dsp:nvSpPr>
      <dsp:spPr>
        <a:xfrm>
          <a:off x="434691" y="1191493"/>
          <a:ext cx="794328" cy="794328"/>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028288-AF33-4601-9D25-9D361B7E7DFC}">
      <dsp:nvSpPr>
        <dsp:cNvPr id="0" name=""/>
        <dsp:cNvSpPr/>
      </dsp:nvSpPr>
      <dsp:spPr>
        <a:xfrm>
          <a:off x="831855" y="2224285"/>
          <a:ext cx="7341504" cy="635463"/>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4399" tIns="83820" rIns="83820" bIns="83820" numCol="1" spcCol="1270" anchor="ctr" anchorCtr="0">
          <a:noAutofit/>
        </a:bodyPr>
        <a:lstStyle/>
        <a:p>
          <a:pPr lvl="0" algn="l" defTabSz="1466850">
            <a:lnSpc>
              <a:spcPct val="90000"/>
            </a:lnSpc>
            <a:spcBef>
              <a:spcPct val="0"/>
            </a:spcBef>
            <a:spcAft>
              <a:spcPct val="35000"/>
            </a:spcAft>
          </a:pPr>
          <a:r>
            <a:rPr lang="en-US" sz="3300" kern="1200" dirty="0" smtClean="0">
              <a:latin typeface="Century Gothic" panose="020B0502020202020204" pitchFamily="34" charset="0"/>
            </a:rPr>
            <a:t>Complete Participation History.</a:t>
          </a:r>
          <a:endParaRPr lang="en-US" sz="3300" kern="1200" dirty="0">
            <a:latin typeface="Century Gothic" panose="020B0502020202020204" pitchFamily="34" charset="0"/>
          </a:endParaRPr>
        </a:p>
      </dsp:txBody>
      <dsp:txXfrm>
        <a:off x="831855" y="2224285"/>
        <a:ext cx="7341504" cy="635463"/>
      </dsp:txXfrm>
    </dsp:sp>
    <dsp:sp modelId="{48329473-5304-438D-935B-86BED53A12FC}">
      <dsp:nvSpPr>
        <dsp:cNvPr id="0" name=""/>
        <dsp:cNvSpPr/>
      </dsp:nvSpPr>
      <dsp:spPr>
        <a:xfrm>
          <a:off x="434691" y="2144852"/>
          <a:ext cx="794328" cy="794328"/>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543B92-6C53-4C93-9DB3-7FB8A5465878}">
      <dsp:nvSpPr>
        <dsp:cNvPr id="0" name=""/>
        <dsp:cNvSpPr/>
      </dsp:nvSpPr>
      <dsp:spPr>
        <a:xfrm>
          <a:off x="467529" y="3177645"/>
          <a:ext cx="7705830" cy="635463"/>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4399" tIns="83820" rIns="83820" bIns="83820" numCol="1" spcCol="1270" anchor="ctr" anchorCtr="0">
          <a:noAutofit/>
        </a:bodyPr>
        <a:lstStyle/>
        <a:p>
          <a:pPr lvl="0" algn="l" defTabSz="1466850">
            <a:lnSpc>
              <a:spcPct val="90000"/>
            </a:lnSpc>
            <a:spcBef>
              <a:spcPct val="0"/>
            </a:spcBef>
            <a:spcAft>
              <a:spcPct val="35000"/>
            </a:spcAft>
          </a:pPr>
          <a:r>
            <a:rPr lang="en-US" sz="3300" kern="1200" dirty="0" smtClean="0">
              <a:latin typeface="Century Gothic" panose="020B0502020202020204" pitchFamily="34" charset="0"/>
            </a:rPr>
            <a:t>Tracer Form.</a:t>
          </a:r>
          <a:endParaRPr lang="en-US" sz="3300" kern="1200" dirty="0">
            <a:latin typeface="Century Gothic" panose="020B0502020202020204" pitchFamily="34" charset="0"/>
          </a:endParaRPr>
        </a:p>
      </dsp:txBody>
      <dsp:txXfrm>
        <a:off x="467529" y="3177645"/>
        <a:ext cx="7705830" cy="635463"/>
      </dsp:txXfrm>
    </dsp:sp>
    <dsp:sp modelId="{0DFA98BB-ED9E-4BDA-9B5B-2C40DAE70081}">
      <dsp:nvSpPr>
        <dsp:cNvPr id="0" name=""/>
        <dsp:cNvSpPr/>
      </dsp:nvSpPr>
      <dsp:spPr>
        <a:xfrm>
          <a:off x="70365" y="3098212"/>
          <a:ext cx="794328" cy="794328"/>
        </a:xfrm>
        <a:prstGeom prst="ellipse">
          <a:avLst/>
        </a:prstGeom>
        <a:solidFill>
          <a:schemeClr val="lt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030D5-82E6-4B00-A708-EC26787FFE93}">
      <dsp:nvSpPr>
        <dsp:cNvPr id="0" name=""/>
        <dsp:cNvSpPr/>
      </dsp:nvSpPr>
      <dsp:spPr>
        <a:xfrm>
          <a:off x="0" y="0"/>
          <a:ext cx="8650515" cy="88685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ts val="0"/>
            </a:spcAft>
          </a:pPr>
          <a:r>
            <a:rPr lang="en-US" sz="2800" kern="1200" dirty="0" smtClean="0">
              <a:latin typeface="Century Gothic" panose="020B0502020202020204" pitchFamily="34" charset="0"/>
            </a:rPr>
            <a:t>Begin certification checks for mid-year enrollees.</a:t>
          </a:r>
        </a:p>
      </dsp:txBody>
      <dsp:txXfrm>
        <a:off x="43293" y="43293"/>
        <a:ext cx="8563929" cy="800266"/>
      </dsp:txXfrm>
    </dsp:sp>
    <dsp:sp modelId="{D11BC0A3-0DBE-4D0C-83C8-63FE0D3A3319}">
      <dsp:nvSpPr>
        <dsp:cNvPr id="0" name=""/>
        <dsp:cNvSpPr/>
      </dsp:nvSpPr>
      <dsp:spPr>
        <a:xfrm>
          <a:off x="0" y="899682"/>
          <a:ext cx="8650515" cy="88685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Continuing eligibility checks.</a:t>
          </a:r>
          <a:endParaRPr lang="en-US" sz="2800" kern="1200" dirty="0">
            <a:latin typeface="Century Gothic" panose="020B0502020202020204" pitchFamily="34" charset="0"/>
          </a:endParaRPr>
        </a:p>
      </dsp:txBody>
      <dsp:txXfrm>
        <a:off x="43293" y="942975"/>
        <a:ext cx="8563929" cy="800266"/>
      </dsp:txXfrm>
    </dsp:sp>
    <dsp:sp modelId="{99C2B85A-8094-4A52-84B2-88E385A61E2D}">
      <dsp:nvSpPr>
        <dsp:cNvPr id="0" name=""/>
        <dsp:cNvSpPr/>
      </dsp:nvSpPr>
      <dsp:spPr>
        <a:xfrm>
          <a:off x="0" y="1797897"/>
          <a:ext cx="8650515" cy="88685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Monitoring playing and practice season activities.</a:t>
          </a:r>
          <a:endParaRPr lang="en-US" sz="2800" kern="1200" dirty="0">
            <a:latin typeface="Century Gothic" panose="020B0502020202020204" pitchFamily="34" charset="0"/>
          </a:endParaRPr>
        </a:p>
      </dsp:txBody>
      <dsp:txXfrm>
        <a:off x="43293" y="1841190"/>
        <a:ext cx="8563929" cy="800266"/>
      </dsp:txXfrm>
    </dsp:sp>
    <dsp:sp modelId="{5ABEA21F-165D-4BD5-A4FD-F74137FDBC0C}">
      <dsp:nvSpPr>
        <dsp:cNvPr id="0" name=""/>
        <dsp:cNvSpPr/>
      </dsp:nvSpPr>
      <dsp:spPr>
        <a:xfrm>
          <a:off x="0" y="2696112"/>
          <a:ext cx="8650515" cy="88685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Roster changes, walk-ons and walk-offs.</a:t>
          </a:r>
          <a:endParaRPr lang="en-US" sz="2800" kern="1200" dirty="0">
            <a:latin typeface="Century Gothic" panose="020B0502020202020204" pitchFamily="34" charset="0"/>
          </a:endParaRPr>
        </a:p>
      </dsp:txBody>
      <dsp:txXfrm>
        <a:off x="43293" y="2739405"/>
        <a:ext cx="8563929" cy="800266"/>
      </dsp:txXfrm>
    </dsp:sp>
    <dsp:sp modelId="{DA4B8A05-8453-4581-A9AB-462998958771}">
      <dsp:nvSpPr>
        <dsp:cNvPr id="0" name=""/>
        <dsp:cNvSpPr/>
      </dsp:nvSpPr>
      <dsp:spPr>
        <a:xfrm>
          <a:off x="0" y="3594326"/>
          <a:ext cx="8650515" cy="88685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Century Gothic" panose="020B0502020202020204" pitchFamily="34" charset="0"/>
            </a:rPr>
            <a:t>Vacation Period Reminders.</a:t>
          </a:r>
          <a:endParaRPr lang="en-US" sz="2800" kern="1200" dirty="0">
            <a:latin typeface="Century Gothic" panose="020B0502020202020204" pitchFamily="34" charset="0"/>
          </a:endParaRPr>
        </a:p>
      </dsp:txBody>
      <dsp:txXfrm>
        <a:off x="43293" y="3637619"/>
        <a:ext cx="8563929" cy="8002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030D5-82E6-4B00-A708-EC26787FFE93}">
      <dsp:nvSpPr>
        <dsp:cNvPr id="0" name=""/>
        <dsp:cNvSpPr/>
      </dsp:nvSpPr>
      <dsp:spPr>
        <a:xfrm>
          <a:off x="0" y="187039"/>
          <a:ext cx="8650515" cy="1226499"/>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ts val="0"/>
            </a:spcAft>
          </a:pPr>
          <a:r>
            <a:rPr lang="en-US" sz="3200" kern="1200" dirty="0" smtClean="0">
              <a:latin typeface="Century Gothic" panose="020B0502020202020204" pitchFamily="34" charset="0"/>
            </a:rPr>
            <a:t>Confirm rosters.</a:t>
          </a:r>
        </a:p>
      </dsp:txBody>
      <dsp:txXfrm>
        <a:off x="59873" y="246912"/>
        <a:ext cx="8530769" cy="1106753"/>
      </dsp:txXfrm>
    </dsp:sp>
    <dsp:sp modelId="{D11BC0A3-0DBE-4D0C-83C8-63FE0D3A3319}">
      <dsp:nvSpPr>
        <dsp:cNvPr id="0" name=""/>
        <dsp:cNvSpPr/>
      </dsp:nvSpPr>
      <dsp:spPr>
        <a:xfrm>
          <a:off x="0" y="1428262"/>
          <a:ext cx="8650515" cy="128346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Century Gothic" panose="020B0502020202020204" pitchFamily="34" charset="0"/>
            </a:rPr>
            <a:t>Confirm full-time enrollment for SAs</a:t>
          </a:r>
          <a:r>
            <a:rPr lang="en-US" sz="2300" kern="1200" dirty="0" smtClean="0">
              <a:latin typeface="Century Gothic" panose="020B0502020202020204" pitchFamily="34" charset="0"/>
            </a:rPr>
            <a:t>.</a:t>
          </a:r>
          <a:endParaRPr lang="en-US" sz="2300" kern="1200" dirty="0">
            <a:latin typeface="Century Gothic" panose="020B0502020202020204" pitchFamily="34" charset="0"/>
          </a:endParaRPr>
        </a:p>
      </dsp:txBody>
      <dsp:txXfrm>
        <a:off x="62653" y="1490915"/>
        <a:ext cx="8525209" cy="1158156"/>
      </dsp:txXfrm>
    </dsp:sp>
    <dsp:sp modelId="{99C2B85A-8094-4A52-84B2-88E385A61E2D}">
      <dsp:nvSpPr>
        <dsp:cNvPr id="0" name=""/>
        <dsp:cNvSpPr/>
      </dsp:nvSpPr>
      <dsp:spPr>
        <a:xfrm>
          <a:off x="0" y="2747689"/>
          <a:ext cx="8650515" cy="138387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Century Gothic" panose="020B0502020202020204" pitchFamily="34" charset="0"/>
            </a:rPr>
            <a:t>Certify and complete compliance paperwork with midyear enrollees.</a:t>
          </a:r>
          <a:endParaRPr lang="en-US" sz="3200" kern="1200" dirty="0">
            <a:latin typeface="Century Gothic" panose="020B0502020202020204" pitchFamily="34" charset="0"/>
          </a:endParaRPr>
        </a:p>
      </dsp:txBody>
      <dsp:txXfrm>
        <a:off x="67555" y="2815244"/>
        <a:ext cx="8515405" cy="12487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030D5-82E6-4B00-A708-EC26787FFE93}">
      <dsp:nvSpPr>
        <dsp:cNvPr id="0" name=""/>
        <dsp:cNvSpPr/>
      </dsp:nvSpPr>
      <dsp:spPr>
        <a:xfrm>
          <a:off x="0" y="166248"/>
          <a:ext cx="8650515" cy="136890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ts val="0"/>
            </a:spcAft>
          </a:pPr>
          <a:r>
            <a:rPr lang="en-US" sz="3400" kern="1200" dirty="0" smtClean="0">
              <a:latin typeface="Century Gothic" panose="020B0502020202020204" pitchFamily="34" charset="0"/>
            </a:rPr>
            <a:t>Review playing and practice declarations and changes in “weeks”. </a:t>
          </a:r>
          <a:endParaRPr lang="en-US" sz="3400" kern="1200" dirty="0" smtClean="0">
            <a:latin typeface="Century Gothic" panose="020B0502020202020204" pitchFamily="34" charset="0"/>
          </a:endParaRPr>
        </a:p>
      </dsp:txBody>
      <dsp:txXfrm>
        <a:off x="66824" y="233072"/>
        <a:ext cx="8516867" cy="1235252"/>
      </dsp:txXfrm>
    </dsp:sp>
    <dsp:sp modelId="{DCDD2819-0E4D-4A3B-9D88-ADC4B12E6D93}">
      <dsp:nvSpPr>
        <dsp:cNvPr id="0" name=""/>
        <dsp:cNvSpPr/>
      </dsp:nvSpPr>
      <dsp:spPr>
        <a:xfrm>
          <a:off x="0" y="1556873"/>
          <a:ext cx="8650515" cy="136890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dirty="0" smtClean="0">
              <a:latin typeface="Century Gothic" panose="020B0502020202020204" pitchFamily="34" charset="0"/>
            </a:rPr>
            <a:t>Begin</a:t>
          </a:r>
          <a:r>
            <a:rPr lang="en-US" sz="3400" kern="1200" baseline="0" dirty="0" smtClean="0">
              <a:latin typeface="Century Gothic" panose="020B0502020202020204" pitchFamily="34" charset="0"/>
            </a:rPr>
            <a:t> camp education with staff.</a:t>
          </a:r>
          <a:endParaRPr lang="en-US" sz="3400" kern="1200" dirty="0">
            <a:latin typeface="Century Gothic" panose="020B0502020202020204" pitchFamily="34" charset="0"/>
          </a:endParaRPr>
        </a:p>
      </dsp:txBody>
      <dsp:txXfrm>
        <a:off x="66824" y="1623697"/>
        <a:ext cx="8516867" cy="1235252"/>
      </dsp:txXfrm>
    </dsp:sp>
    <dsp:sp modelId="{A5FDB065-D4A5-4F1B-9289-890DE890421A}">
      <dsp:nvSpPr>
        <dsp:cNvPr id="0" name=""/>
        <dsp:cNvSpPr/>
      </dsp:nvSpPr>
      <dsp:spPr>
        <a:xfrm>
          <a:off x="0" y="2946724"/>
          <a:ext cx="8650515" cy="136890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dirty="0" smtClean="0">
              <a:latin typeface="Century Gothic" panose="020B0502020202020204" pitchFamily="34" charset="0"/>
            </a:rPr>
            <a:t>Rules education.</a:t>
          </a:r>
          <a:endParaRPr lang="en-US" sz="3400" kern="1200" dirty="0">
            <a:latin typeface="Century Gothic" panose="020B0502020202020204" pitchFamily="34" charset="0"/>
          </a:endParaRPr>
        </a:p>
      </dsp:txBody>
      <dsp:txXfrm>
        <a:off x="66824" y="3013548"/>
        <a:ext cx="8516867" cy="123525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030D5-82E6-4B00-A708-EC26787FFE93}">
      <dsp:nvSpPr>
        <dsp:cNvPr id="0" name=""/>
        <dsp:cNvSpPr/>
      </dsp:nvSpPr>
      <dsp:spPr>
        <a:xfrm>
          <a:off x="0" y="62347"/>
          <a:ext cx="8650515" cy="13759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100000"/>
            </a:lnSpc>
            <a:spcBef>
              <a:spcPct val="0"/>
            </a:spcBef>
            <a:spcAft>
              <a:spcPts val="0"/>
            </a:spcAft>
          </a:pPr>
          <a:r>
            <a:rPr lang="en-US" sz="3200" kern="1200" dirty="0" smtClean="0">
              <a:latin typeface="Century Gothic" panose="020B0502020202020204" pitchFamily="34" charset="0"/>
            </a:rPr>
            <a:t>Advise SAs to ensure meeting institutional academic requirements within major</a:t>
          </a:r>
          <a:r>
            <a:rPr lang="en-US" sz="3200" kern="1200" baseline="0" dirty="0" smtClean="0">
              <a:latin typeface="Century Gothic" panose="020B0502020202020204" pitchFamily="34" charset="0"/>
            </a:rPr>
            <a:t>.</a:t>
          </a:r>
          <a:endParaRPr lang="en-US" sz="3200" kern="1200" dirty="0" smtClean="0">
            <a:latin typeface="Century Gothic" panose="020B0502020202020204" pitchFamily="34" charset="0"/>
          </a:endParaRPr>
        </a:p>
      </dsp:txBody>
      <dsp:txXfrm>
        <a:off x="67167" y="129514"/>
        <a:ext cx="8516181" cy="1241586"/>
      </dsp:txXfrm>
    </dsp:sp>
    <dsp:sp modelId="{DCDD2819-0E4D-4A3B-9D88-ADC4B12E6D93}">
      <dsp:nvSpPr>
        <dsp:cNvPr id="0" name=""/>
        <dsp:cNvSpPr/>
      </dsp:nvSpPr>
      <dsp:spPr>
        <a:xfrm>
          <a:off x="0" y="1491015"/>
          <a:ext cx="8650515" cy="13759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100000"/>
            </a:lnSpc>
            <a:spcBef>
              <a:spcPct val="0"/>
            </a:spcBef>
            <a:spcAft>
              <a:spcPts val="0"/>
            </a:spcAft>
          </a:pPr>
          <a:r>
            <a:rPr lang="en-US" sz="3200" kern="1200" dirty="0" smtClean="0">
              <a:latin typeface="Century Gothic" panose="020B0502020202020204" pitchFamily="34" charset="0"/>
            </a:rPr>
            <a:t>Finalize all eligibility certifications for spring sport SAs.</a:t>
          </a:r>
          <a:endParaRPr lang="en-US" sz="3200" kern="1200" dirty="0">
            <a:latin typeface="Century Gothic" panose="020B0502020202020204" pitchFamily="34" charset="0"/>
          </a:endParaRPr>
        </a:p>
      </dsp:txBody>
      <dsp:txXfrm>
        <a:off x="67167" y="1558182"/>
        <a:ext cx="8516181" cy="1241586"/>
      </dsp:txXfrm>
    </dsp:sp>
    <dsp:sp modelId="{A5FDB065-D4A5-4F1B-9289-890DE890421A}">
      <dsp:nvSpPr>
        <dsp:cNvPr id="0" name=""/>
        <dsp:cNvSpPr/>
      </dsp:nvSpPr>
      <dsp:spPr>
        <a:xfrm>
          <a:off x="0" y="2903526"/>
          <a:ext cx="8650515" cy="13759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100000"/>
            </a:lnSpc>
            <a:spcBef>
              <a:spcPct val="0"/>
            </a:spcBef>
            <a:spcAft>
              <a:spcPts val="0"/>
            </a:spcAft>
          </a:pPr>
          <a:r>
            <a:rPr lang="en-US" sz="3200" kern="1200" dirty="0" smtClean="0">
              <a:latin typeface="Century Gothic" panose="020B0502020202020204" pitchFamily="34" charset="0"/>
            </a:rPr>
            <a:t>Review travel expenses and benefits with  winter sports that qualify for postseason.</a:t>
          </a:r>
          <a:endParaRPr lang="en-US" sz="3200" kern="1200" dirty="0">
            <a:latin typeface="Century Gothic" panose="020B0502020202020204" pitchFamily="34" charset="0"/>
          </a:endParaRPr>
        </a:p>
      </dsp:txBody>
      <dsp:txXfrm>
        <a:off x="67167" y="2970693"/>
        <a:ext cx="8516181" cy="12415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030D5-82E6-4B00-A708-EC26787FFE93}">
      <dsp:nvSpPr>
        <dsp:cNvPr id="0" name=""/>
        <dsp:cNvSpPr/>
      </dsp:nvSpPr>
      <dsp:spPr>
        <a:xfrm>
          <a:off x="0" y="166260"/>
          <a:ext cx="8650515" cy="1453304"/>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ts val="0"/>
            </a:spcAft>
          </a:pPr>
          <a:r>
            <a:rPr lang="en-US" sz="3200" kern="1200" dirty="0" smtClean="0">
              <a:latin typeface="Century Gothic" panose="020B0502020202020204" pitchFamily="34" charset="0"/>
            </a:rPr>
            <a:t>Review travel expenses and benefits with winter sports that qualify for postseason.</a:t>
          </a:r>
        </a:p>
      </dsp:txBody>
      <dsp:txXfrm>
        <a:off x="70944" y="237204"/>
        <a:ext cx="8508627" cy="1311416"/>
      </dsp:txXfrm>
    </dsp:sp>
    <dsp:sp modelId="{DCDD2819-0E4D-4A3B-9D88-ADC4B12E6D93}">
      <dsp:nvSpPr>
        <dsp:cNvPr id="0" name=""/>
        <dsp:cNvSpPr/>
      </dsp:nvSpPr>
      <dsp:spPr>
        <a:xfrm>
          <a:off x="0" y="1659997"/>
          <a:ext cx="8650515" cy="13564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Century Gothic" panose="020B0502020202020204" pitchFamily="34" charset="0"/>
            </a:rPr>
            <a:t>Review travel expenses and benefits with teams traveling for spring break. </a:t>
          </a:r>
          <a:endParaRPr lang="en-US" sz="3200" kern="1200" dirty="0">
            <a:latin typeface="Century Gothic" panose="020B0502020202020204" pitchFamily="34" charset="0"/>
          </a:endParaRPr>
        </a:p>
      </dsp:txBody>
      <dsp:txXfrm>
        <a:off x="66215" y="1726212"/>
        <a:ext cx="8518085" cy="1223990"/>
      </dsp:txXfrm>
    </dsp:sp>
    <dsp:sp modelId="{A5FDB065-D4A5-4F1B-9289-890DE890421A}">
      <dsp:nvSpPr>
        <dsp:cNvPr id="0" name=""/>
        <dsp:cNvSpPr/>
      </dsp:nvSpPr>
      <dsp:spPr>
        <a:xfrm>
          <a:off x="0" y="3057199"/>
          <a:ext cx="8650515" cy="1259535"/>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latin typeface="Century Gothic" panose="020B0502020202020204" pitchFamily="34" charset="0"/>
            </a:rPr>
            <a:t>Continue camp education</a:t>
          </a:r>
          <a:r>
            <a:rPr lang="en-US" sz="3400" kern="1200" dirty="0" smtClean="0">
              <a:latin typeface="Century Gothic" panose="020B0502020202020204" pitchFamily="34" charset="0"/>
            </a:rPr>
            <a:t>.</a:t>
          </a:r>
          <a:endParaRPr lang="en-US" sz="3400" kern="1200" dirty="0">
            <a:latin typeface="Century Gothic" panose="020B0502020202020204" pitchFamily="34" charset="0"/>
          </a:endParaRPr>
        </a:p>
      </dsp:txBody>
      <dsp:txXfrm>
        <a:off x="61485" y="3118684"/>
        <a:ext cx="8527545" cy="11365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C2F61-B993-4730-B33B-51BA26989DB3}">
      <dsp:nvSpPr>
        <dsp:cNvPr id="0" name=""/>
        <dsp:cNvSpPr/>
      </dsp:nvSpPr>
      <dsp:spPr>
        <a:xfrm>
          <a:off x="0" y="0"/>
          <a:ext cx="82296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2C71AB-BFAB-4ADA-9052-DCDB2B997A45}">
      <dsp:nvSpPr>
        <dsp:cNvPr id="0" name=""/>
        <dsp:cNvSpPr/>
      </dsp:nvSpPr>
      <dsp:spPr>
        <a:xfrm>
          <a:off x="0" y="0"/>
          <a:ext cx="1645920" cy="4130675"/>
        </a:xfrm>
        <a:prstGeom prst="rect">
          <a:avLst/>
        </a:prstGeom>
        <a:solidFill>
          <a:schemeClr val="tx2"/>
        </a:solidFill>
        <a:ln>
          <a:noFill/>
        </a:ln>
        <a:effectLst/>
      </dsp:spPr>
      <dsp:style>
        <a:lnRef idx="0">
          <a:scrgbClr r="0" g="0" b="0"/>
        </a:lnRef>
        <a:fillRef idx="0">
          <a:scrgbClr r="0" g="0" b="0"/>
        </a:fillRef>
        <a:effectRef idx="0">
          <a:scrgbClr r="0" g="0" b="0"/>
        </a:effectRef>
        <a:fontRef idx="minor"/>
      </dsp:style>
      <dsp:txBody>
        <a:bodyPr spcFirstLastPara="0" vert="vert270" wrap="square" lIns="137160" tIns="137160" rIns="137160" bIns="137160" numCol="1" spcCol="1270" anchor="t" anchorCtr="0">
          <a:noAutofit/>
        </a:bodyPr>
        <a:lstStyle/>
        <a:p>
          <a:pPr lvl="0" algn="ctr" defTabSz="1600200">
            <a:lnSpc>
              <a:spcPct val="90000"/>
            </a:lnSpc>
            <a:spcBef>
              <a:spcPct val="0"/>
            </a:spcBef>
            <a:spcAft>
              <a:spcPct val="35000"/>
            </a:spcAft>
          </a:pPr>
          <a:r>
            <a:rPr lang="en-US" sz="3600" kern="1200" dirty="0" smtClean="0">
              <a:solidFill>
                <a:schemeClr val="bg1"/>
              </a:solidFill>
              <a:latin typeface="Century Gothic" panose="020B0502020202020204" pitchFamily="34" charset="0"/>
            </a:rPr>
            <a:t>Information</a:t>
          </a:r>
        </a:p>
        <a:p>
          <a:pPr lvl="0" algn="ctr" defTabSz="1600200">
            <a:lnSpc>
              <a:spcPct val="90000"/>
            </a:lnSpc>
            <a:spcBef>
              <a:spcPct val="0"/>
            </a:spcBef>
            <a:spcAft>
              <a:spcPct val="35000"/>
            </a:spcAft>
          </a:pPr>
          <a:r>
            <a:rPr lang="en-US" sz="3600" kern="1200" dirty="0" smtClean="0">
              <a:solidFill>
                <a:schemeClr val="bg1"/>
              </a:solidFill>
              <a:latin typeface="Century Gothic" panose="020B0502020202020204" pitchFamily="34" charset="0"/>
            </a:rPr>
            <a:t>Needed</a:t>
          </a:r>
          <a:endParaRPr lang="en-US" sz="3600" kern="1200" dirty="0">
            <a:solidFill>
              <a:schemeClr val="bg1"/>
            </a:solidFill>
            <a:latin typeface="Century Gothic" panose="020B0502020202020204" pitchFamily="34" charset="0"/>
          </a:endParaRPr>
        </a:p>
      </dsp:txBody>
      <dsp:txXfrm>
        <a:off x="0" y="0"/>
        <a:ext cx="1645920" cy="4130675"/>
      </dsp:txXfrm>
    </dsp:sp>
    <dsp:sp modelId="{02F2E0B6-A975-4F5B-AC16-306F7DD55D87}">
      <dsp:nvSpPr>
        <dsp:cNvPr id="0" name=""/>
        <dsp:cNvSpPr/>
      </dsp:nvSpPr>
      <dsp:spPr>
        <a:xfrm>
          <a:off x="1769364" y="64541"/>
          <a:ext cx="6460236" cy="129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smtClean="0">
              <a:latin typeface="Century Gothic" panose="020B0502020202020204" pitchFamily="34" charset="0"/>
            </a:rPr>
            <a:t>All previous attendance, full- and part-time enrollment.</a:t>
          </a:r>
          <a:endParaRPr lang="en-US" sz="2900" kern="1200" dirty="0">
            <a:latin typeface="Century Gothic" panose="020B0502020202020204" pitchFamily="34" charset="0"/>
          </a:endParaRPr>
        </a:p>
      </dsp:txBody>
      <dsp:txXfrm>
        <a:off x="1769364" y="64541"/>
        <a:ext cx="6460236" cy="1290835"/>
      </dsp:txXfrm>
    </dsp:sp>
    <dsp:sp modelId="{819F1677-902A-4CE7-AB49-067E3EDEFA2E}">
      <dsp:nvSpPr>
        <dsp:cNvPr id="0" name=""/>
        <dsp:cNvSpPr/>
      </dsp:nvSpPr>
      <dsp:spPr>
        <a:xfrm>
          <a:off x="1645920" y="1355377"/>
          <a:ext cx="65836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A42E82-7297-405B-8C15-BB3A3BC5A517}">
      <dsp:nvSpPr>
        <dsp:cNvPr id="0" name=""/>
        <dsp:cNvSpPr/>
      </dsp:nvSpPr>
      <dsp:spPr>
        <a:xfrm>
          <a:off x="1769364" y="1419919"/>
          <a:ext cx="6460236" cy="129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smtClean="0">
              <a:latin typeface="Century Gothic" panose="020B0502020202020204" pitchFamily="34" charset="0"/>
            </a:rPr>
            <a:t>All previous participation, including activities while not enrolled.</a:t>
          </a:r>
          <a:endParaRPr lang="en-US" sz="2900" kern="1200" dirty="0">
            <a:latin typeface="Century Gothic" panose="020B0502020202020204" pitchFamily="34" charset="0"/>
          </a:endParaRPr>
        </a:p>
      </dsp:txBody>
      <dsp:txXfrm>
        <a:off x="1769364" y="1419919"/>
        <a:ext cx="6460236" cy="1290835"/>
      </dsp:txXfrm>
    </dsp:sp>
    <dsp:sp modelId="{983B41C9-36BD-461A-8292-AA463C34C9A0}">
      <dsp:nvSpPr>
        <dsp:cNvPr id="0" name=""/>
        <dsp:cNvSpPr/>
      </dsp:nvSpPr>
      <dsp:spPr>
        <a:xfrm>
          <a:off x="1645920" y="2710755"/>
          <a:ext cx="65836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317F3E-497E-4101-8DA4-5F80F9FE2898}">
      <dsp:nvSpPr>
        <dsp:cNvPr id="0" name=""/>
        <dsp:cNvSpPr/>
      </dsp:nvSpPr>
      <dsp:spPr>
        <a:xfrm>
          <a:off x="1769364" y="2775297"/>
          <a:ext cx="6460236" cy="1290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dirty="0" smtClean="0">
              <a:latin typeface="Century Gothic" panose="020B0502020202020204" pitchFamily="34" charset="0"/>
            </a:rPr>
            <a:t>Any activities that may have lead to Disciplinary Suspension.</a:t>
          </a:r>
          <a:endParaRPr lang="en-US" sz="2900" kern="1200" dirty="0">
            <a:latin typeface="Century Gothic" panose="020B0502020202020204" pitchFamily="34" charset="0"/>
          </a:endParaRPr>
        </a:p>
      </dsp:txBody>
      <dsp:txXfrm>
        <a:off x="1769364" y="2775297"/>
        <a:ext cx="6460236" cy="1290835"/>
      </dsp:txXfrm>
    </dsp:sp>
    <dsp:sp modelId="{35C59F35-358B-4A66-AB21-1B767E634675}">
      <dsp:nvSpPr>
        <dsp:cNvPr id="0" name=""/>
        <dsp:cNvSpPr/>
      </dsp:nvSpPr>
      <dsp:spPr>
        <a:xfrm>
          <a:off x="1645920" y="4066133"/>
          <a:ext cx="65836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90F648-94A5-4E08-A3E0-0481E9C0CC32}">
      <dsp:nvSpPr>
        <dsp:cNvPr id="0" name=""/>
        <dsp:cNvSpPr/>
      </dsp:nvSpPr>
      <dsp:spPr>
        <a:xfrm rot="5400000">
          <a:off x="-145786" y="147815"/>
          <a:ext cx="971907" cy="680335"/>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endParaRPr lang="en-US" sz="1800" b="0" kern="1200" dirty="0" smtClean="0">
            <a:latin typeface="Century Gothic" panose="020B0502020202020204" pitchFamily="34" charset="0"/>
          </a:endParaRPr>
        </a:p>
      </dsp:txBody>
      <dsp:txXfrm rot="-5400000">
        <a:off x="1" y="342197"/>
        <a:ext cx="680335" cy="291572"/>
      </dsp:txXfrm>
    </dsp:sp>
    <dsp:sp modelId="{7A1F178A-BEA9-4DA5-A7BC-A4CA306B6017}">
      <dsp:nvSpPr>
        <dsp:cNvPr id="0" name=""/>
        <dsp:cNvSpPr/>
      </dsp:nvSpPr>
      <dsp:spPr>
        <a:xfrm rot="5400000">
          <a:off x="4349555" y="-3667190"/>
          <a:ext cx="631739" cy="7970179"/>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457200" lvl="1" indent="-457200" algn="l" defTabSz="1644650">
            <a:lnSpc>
              <a:spcPct val="90000"/>
            </a:lnSpc>
            <a:spcBef>
              <a:spcPct val="0"/>
            </a:spcBef>
            <a:spcAft>
              <a:spcPct val="15000"/>
            </a:spcAft>
            <a:buChar char="••"/>
          </a:pPr>
          <a:r>
            <a:rPr lang="en-US" sz="3700" b="0" kern="1200" dirty="0" smtClean="0">
              <a:latin typeface="Century Gothic" panose="020B0502020202020204" pitchFamily="34" charset="0"/>
            </a:rPr>
            <a:t>Previous Institution(s)</a:t>
          </a:r>
          <a:endParaRPr lang="en-US" sz="3700" b="0" kern="1200" dirty="0">
            <a:latin typeface="Century Gothic" panose="020B0502020202020204" pitchFamily="34" charset="0"/>
          </a:endParaRPr>
        </a:p>
      </dsp:txBody>
      <dsp:txXfrm rot="-5400000">
        <a:off x="680336" y="32868"/>
        <a:ext cx="7939340" cy="570061"/>
      </dsp:txXfrm>
    </dsp:sp>
    <dsp:sp modelId="{7E083160-3019-47D4-8D53-7C630FCE061A}">
      <dsp:nvSpPr>
        <dsp:cNvPr id="0" name=""/>
        <dsp:cNvSpPr/>
      </dsp:nvSpPr>
      <dsp:spPr>
        <a:xfrm rot="5400000">
          <a:off x="-145786" y="938765"/>
          <a:ext cx="971907" cy="680335"/>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endParaRPr lang="en-US" sz="1800" b="0" kern="1200" dirty="0">
            <a:latin typeface="Century Gothic" panose="020B0502020202020204" pitchFamily="34" charset="0"/>
          </a:endParaRPr>
        </a:p>
      </dsp:txBody>
      <dsp:txXfrm rot="-5400000">
        <a:off x="1" y="1133147"/>
        <a:ext cx="680335" cy="291572"/>
      </dsp:txXfrm>
    </dsp:sp>
    <dsp:sp modelId="{944885AC-531C-4C6F-95D3-FF319A36C5BD}">
      <dsp:nvSpPr>
        <dsp:cNvPr id="0" name=""/>
        <dsp:cNvSpPr/>
      </dsp:nvSpPr>
      <dsp:spPr>
        <a:xfrm rot="5400000">
          <a:off x="4349555" y="-2876255"/>
          <a:ext cx="631739" cy="7970179"/>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457200" lvl="1" indent="-457200" algn="l" defTabSz="1644650">
            <a:lnSpc>
              <a:spcPct val="90000"/>
            </a:lnSpc>
            <a:spcBef>
              <a:spcPct val="0"/>
            </a:spcBef>
            <a:spcAft>
              <a:spcPct val="15000"/>
            </a:spcAft>
            <a:buChar char="••"/>
          </a:pPr>
          <a:r>
            <a:rPr lang="en-US" sz="3700" b="0" kern="1200" dirty="0" smtClean="0">
              <a:latin typeface="Century Gothic" panose="020B0502020202020204" pitchFamily="34" charset="0"/>
            </a:rPr>
            <a:t>Student-Athlete Questionnaire</a:t>
          </a:r>
          <a:endParaRPr lang="en-US" sz="3700" b="0" kern="1200" dirty="0">
            <a:latin typeface="Century Gothic" panose="020B0502020202020204" pitchFamily="34" charset="0"/>
          </a:endParaRPr>
        </a:p>
      </dsp:txBody>
      <dsp:txXfrm rot="-5400000">
        <a:off x="680336" y="823803"/>
        <a:ext cx="7939340" cy="570061"/>
      </dsp:txXfrm>
    </dsp:sp>
    <dsp:sp modelId="{C715D2EA-3FDD-4E2D-B3D0-1B390C734C80}">
      <dsp:nvSpPr>
        <dsp:cNvPr id="0" name=""/>
        <dsp:cNvSpPr/>
      </dsp:nvSpPr>
      <dsp:spPr>
        <a:xfrm rot="5400000">
          <a:off x="-145786" y="1750495"/>
          <a:ext cx="971907" cy="680335"/>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b="0" kern="1200" dirty="0">
            <a:latin typeface="Century Gothic" panose="020B0502020202020204" pitchFamily="34" charset="0"/>
          </a:endParaRPr>
        </a:p>
      </dsp:txBody>
      <dsp:txXfrm rot="-5400000">
        <a:off x="1" y="1944877"/>
        <a:ext cx="680335" cy="291572"/>
      </dsp:txXfrm>
    </dsp:sp>
    <dsp:sp modelId="{284180DD-8817-477D-82B4-5D631E206BDF}">
      <dsp:nvSpPr>
        <dsp:cNvPr id="0" name=""/>
        <dsp:cNvSpPr/>
      </dsp:nvSpPr>
      <dsp:spPr>
        <a:xfrm rot="5400000">
          <a:off x="4349555" y="-2064534"/>
          <a:ext cx="631739" cy="7970179"/>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457200" lvl="1" indent="-457200" algn="l" defTabSz="1644650">
            <a:lnSpc>
              <a:spcPct val="90000"/>
            </a:lnSpc>
            <a:spcBef>
              <a:spcPct val="0"/>
            </a:spcBef>
            <a:spcAft>
              <a:spcPct val="15000"/>
            </a:spcAft>
            <a:buChar char="••"/>
          </a:pPr>
          <a:r>
            <a:rPr lang="en-US" sz="3700" b="0" kern="1200" dirty="0" smtClean="0">
              <a:latin typeface="Century Gothic" panose="020B0502020202020204" pitchFamily="34" charset="0"/>
            </a:rPr>
            <a:t>Registrar/Admissions Office</a:t>
          </a:r>
          <a:endParaRPr lang="en-US" sz="3700" b="0" kern="1200" dirty="0">
            <a:latin typeface="Century Gothic" panose="020B0502020202020204" pitchFamily="34" charset="0"/>
          </a:endParaRPr>
        </a:p>
      </dsp:txBody>
      <dsp:txXfrm rot="-5400000">
        <a:off x="680336" y="1635524"/>
        <a:ext cx="7939340" cy="570061"/>
      </dsp:txXfrm>
    </dsp:sp>
    <dsp:sp modelId="{2BB8C721-3527-4AE4-A361-A134AAE5D493}">
      <dsp:nvSpPr>
        <dsp:cNvPr id="0" name=""/>
        <dsp:cNvSpPr/>
      </dsp:nvSpPr>
      <dsp:spPr>
        <a:xfrm rot="5400000">
          <a:off x="-145786" y="2562225"/>
          <a:ext cx="971907" cy="680335"/>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ts val="0"/>
            </a:spcAft>
          </a:pPr>
          <a:endParaRPr lang="en-US" sz="1800" b="0" kern="1200" dirty="0">
            <a:latin typeface="Century Gothic" panose="020B0502020202020204" pitchFamily="34" charset="0"/>
          </a:endParaRPr>
        </a:p>
      </dsp:txBody>
      <dsp:txXfrm rot="-5400000">
        <a:off x="1" y="2756607"/>
        <a:ext cx="680335" cy="291572"/>
      </dsp:txXfrm>
    </dsp:sp>
    <dsp:sp modelId="{60A765F5-FAFA-43AC-A7FD-DCBAE15EA927}">
      <dsp:nvSpPr>
        <dsp:cNvPr id="0" name=""/>
        <dsp:cNvSpPr/>
      </dsp:nvSpPr>
      <dsp:spPr>
        <a:xfrm rot="5400000">
          <a:off x="4349555" y="-1252814"/>
          <a:ext cx="631739" cy="7970179"/>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457200" lvl="1" indent="-457200" algn="l" defTabSz="1644650">
            <a:lnSpc>
              <a:spcPct val="90000"/>
            </a:lnSpc>
            <a:spcBef>
              <a:spcPct val="0"/>
            </a:spcBef>
            <a:spcAft>
              <a:spcPct val="15000"/>
            </a:spcAft>
            <a:buChar char="••"/>
          </a:pPr>
          <a:r>
            <a:rPr lang="en-US" sz="3700" b="0" kern="1200" dirty="0" smtClean="0">
              <a:latin typeface="Century Gothic" panose="020B0502020202020204" pitchFamily="34" charset="0"/>
            </a:rPr>
            <a:t>Coach to Coach</a:t>
          </a:r>
          <a:endParaRPr lang="en-US" sz="3700" b="0" kern="1200" dirty="0">
            <a:latin typeface="Century Gothic" panose="020B0502020202020204" pitchFamily="34" charset="0"/>
          </a:endParaRPr>
        </a:p>
      </dsp:txBody>
      <dsp:txXfrm rot="-5400000">
        <a:off x="680336" y="2447244"/>
        <a:ext cx="7939340" cy="570061"/>
      </dsp:txXfrm>
    </dsp:sp>
    <dsp:sp modelId="{6D9F92DA-BB0B-409F-85F9-2BB814B8D39E}">
      <dsp:nvSpPr>
        <dsp:cNvPr id="0" name=""/>
        <dsp:cNvSpPr/>
      </dsp:nvSpPr>
      <dsp:spPr>
        <a:xfrm rot="5400000">
          <a:off x="-145786" y="3373955"/>
          <a:ext cx="971907" cy="680335"/>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b="0" kern="1200" dirty="0">
            <a:latin typeface="Century Gothic" panose="020B0502020202020204" pitchFamily="34" charset="0"/>
          </a:endParaRPr>
        </a:p>
      </dsp:txBody>
      <dsp:txXfrm rot="-5400000">
        <a:off x="1" y="3568337"/>
        <a:ext cx="680335" cy="291572"/>
      </dsp:txXfrm>
    </dsp:sp>
    <dsp:sp modelId="{5FA13851-7C57-4E8E-995C-E694B662B41D}">
      <dsp:nvSpPr>
        <dsp:cNvPr id="0" name=""/>
        <dsp:cNvSpPr/>
      </dsp:nvSpPr>
      <dsp:spPr>
        <a:xfrm rot="5400000">
          <a:off x="4349555" y="-441094"/>
          <a:ext cx="631739" cy="7970179"/>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457200" lvl="1" indent="-457200" algn="l" defTabSz="1644650">
            <a:lnSpc>
              <a:spcPct val="90000"/>
            </a:lnSpc>
            <a:spcBef>
              <a:spcPct val="0"/>
            </a:spcBef>
            <a:spcAft>
              <a:spcPct val="15000"/>
            </a:spcAft>
            <a:buChar char="••"/>
          </a:pPr>
          <a:r>
            <a:rPr lang="en-US" sz="3700" b="0" kern="1200" dirty="0" smtClean="0">
              <a:latin typeface="Century Gothic" panose="020B0502020202020204" pitchFamily="34" charset="0"/>
            </a:rPr>
            <a:t>Internet Search</a:t>
          </a:r>
          <a:endParaRPr lang="en-US" sz="3700" b="0" kern="1200" dirty="0">
            <a:latin typeface="Century Gothic" panose="020B0502020202020204" pitchFamily="34" charset="0"/>
          </a:endParaRPr>
        </a:p>
      </dsp:txBody>
      <dsp:txXfrm rot="-5400000">
        <a:off x="680336" y="3258964"/>
        <a:ext cx="7939340" cy="5700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181057" y="-109481"/>
          <a:ext cx="2974106" cy="18275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Practiced</a:t>
          </a:r>
          <a:r>
            <a:rPr lang="en-US" sz="2400" kern="1200" baseline="0" dirty="0" smtClean="0">
              <a:latin typeface="Century Gothic" panose="020B0502020202020204" pitchFamily="34" charset="0"/>
            </a:rPr>
            <a:t> and/or  competed at previous institution?</a:t>
          </a:r>
          <a:endParaRPr lang="en-US" sz="2400" kern="1200" dirty="0">
            <a:latin typeface="Century Gothic" panose="020B0502020202020204" pitchFamily="34" charset="0"/>
          </a:endParaRPr>
        </a:p>
      </dsp:txBody>
      <dsp:txXfrm>
        <a:off x="2234585" y="-55953"/>
        <a:ext cx="2867050" cy="1720516"/>
      </dsp:txXfrm>
    </dsp:sp>
    <dsp:sp modelId="{67FA1F81-2D72-454C-BF31-AA86B24B522D}">
      <dsp:nvSpPr>
        <dsp:cNvPr id="0" name=""/>
        <dsp:cNvSpPr/>
      </dsp:nvSpPr>
      <dsp:spPr>
        <a:xfrm rot="3442629">
          <a:off x="4164601" y="2141175"/>
          <a:ext cx="970436" cy="39367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282704" y="2219910"/>
        <a:ext cx="734230" cy="236207"/>
      </dsp:txXfrm>
    </dsp:sp>
    <dsp:sp modelId="{1C990686-9DC8-4D5A-8D5A-7ED99398179B}">
      <dsp:nvSpPr>
        <dsp:cNvPr id="0" name=""/>
        <dsp:cNvSpPr/>
      </dsp:nvSpPr>
      <dsp:spPr>
        <a:xfrm>
          <a:off x="4274633" y="2957935"/>
          <a:ext cx="2500884" cy="1494949"/>
        </a:xfrm>
        <a:prstGeom prst="roundRect">
          <a:avLst>
            <a:gd name="adj" fmla="val 10000"/>
          </a:avLst>
        </a:prstGeom>
        <a:solidFill>
          <a:schemeClr val="accent1">
            <a:hueOff val="0"/>
            <a:satOff val="0"/>
            <a:lumOff val="0"/>
            <a:alphaOff val="0"/>
          </a:schemeClr>
        </a:solidFill>
        <a:ln w="762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Yes, so further information needed.</a:t>
          </a:r>
          <a:endParaRPr lang="en-US" sz="2400" kern="1200" dirty="0">
            <a:latin typeface="Century Gothic" panose="020B0502020202020204" pitchFamily="34" charset="0"/>
          </a:endParaRPr>
        </a:p>
      </dsp:txBody>
      <dsp:txXfrm>
        <a:off x="4318419" y="3001721"/>
        <a:ext cx="2413312" cy="1407377"/>
      </dsp:txXfrm>
    </dsp:sp>
    <dsp:sp modelId="{982EB55D-52EB-4E63-8438-CF328B68AE46}">
      <dsp:nvSpPr>
        <dsp:cNvPr id="0" name=""/>
        <dsp:cNvSpPr/>
      </dsp:nvSpPr>
      <dsp:spPr>
        <a:xfrm rot="10800000">
          <a:off x="3212296" y="4146561"/>
          <a:ext cx="970436" cy="393677"/>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330399" y="4225296"/>
        <a:ext cx="734230" cy="236207"/>
      </dsp:txXfrm>
    </dsp:sp>
    <dsp:sp modelId="{0FB15DB1-12C2-4FAC-BBBD-D3E20B8FA16D}">
      <dsp:nvSpPr>
        <dsp:cNvPr id="0" name=""/>
        <dsp:cNvSpPr/>
      </dsp:nvSpPr>
      <dsp:spPr>
        <a:xfrm>
          <a:off x="560703" y="2985667"/>
          <a:ext cx="2500884" cy="1439485"/>
        </a:xfrm>
        <a:prstGeom prst="roundRect">
          <a:avLst>
            <a:gd name="adj" fmla="val 10000"/>
          </a:avLst>
        </a:prstGeom>
        <a:solidFill>
          <a:schemeClr val="accent1">
            <a:hueOff val="0"/>
            <a:satOff val="0"/>
            <a:lumOff val="0"/>
            <a:alphaOff val="0"/>
          </a:schemeClr>
        </a:solidFill>
        <a:ln w="762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No, so immediately eligible at your institution.</a:t>
          </a:r>
          <a:endParaRPr lang="en-US" sz="2400" kern="1200" dirty="0">
            <a:latin typeface="Century Gothic" panose="020B0502020202020204" pitchFamily="34" charset="0"/>
          </a:endParaRPr>
        </a:p>
      </dsp:txBody>
      <dsp:txXfrm>
        <a:off x="602864" y="3027828"/>
        <a:ext cx="2416562" cy="1355163"/>
      </dsp:txXfrm>
    </dsp:sp>
    <dsp:sp modelId="{8BED4804-02FF-4E84-A497-E34B02471005}">
      <dsp:nvSpPr>
        <dsp:cNvPr id="0" name=""/>
        <dsp:cNvSpPr/>
      </dsp:nvSpPr>
      <dsp:spPr>
        <a:xfrm rot="18157371">
          <a:off x="2192307" y="2155041"/>
          <a:ext cx="970436" cy="39367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310410" y="2233776"/>
        <a:ext cx="734230" cy="2362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254462" y="-137152"/>
          <a:ext cx="2827295" cy="17373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Athletically and academically eligible at previous institution?</a:t>
          </a:r>
          <a:endParaRPr lang="en-US" sz="2200" kern="1200" dirty="0">
            <a:latin typeface="Century Gothic" panose="020B0502020202020204" pitchFamily="34" charset="0"/>
          </a:endParaRPr>
        </a:p>
      </dsp:txBody>
      <dsp:txXfrm>
        <a:off x="2305347" y="-86267"/>
        <a:ext cx="2725525" cy="1635588"/>
      </dsp:txXfrm>
    </dsp:sp>
    <dsp:sp modelId="{67FA1F81-2D72-454C-BF31-AA86B24B522D}">
      <dsp:nvSpPr>
        <dsp:cNvPr id="0" name=""/>
        <dsp:cNvSpPr/>
      </dsp:nvSpPr>
      <dsp:spPr>
        <a:xfrm rot="3442629">
          <a:off x="4118560" y="1969586"/>
          <a:ext cx="923586" cy="37424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230833" y="2044435"/>
        <a:ext cx="699040" cy="224545"/>
      </dsp:txXfrm>
    </dsp:sp>
    <dsp:sp modelId="{1C990686-9DC8-4D5A-8D5A-7ED99398179B}">
      <dsp:nvSpPr>
        <dsp:cNvPr id="0" name=""/>
        <dsp:cNvSpPr/>
      </dsp:nvSpPr>
      <dsp:spPr>
        <a:xfrm>
          <a:off x="4245352" y="2713212"/>
          <a:ext cx="2377433" cy="1554481"/>
        </a:xfrm>
        <a:prstGeom prst="roundRect">
          <a:avLst>
            <a:gd name="adj" fmla="val 10000"/>
          </a:avLst>
        </a:prstGeom>
        <a:solidFill>
          <a:schemeClr val="accent1">
            <a:hueOff val="0"/>
            <a:satOff val="0"/>
            <a:lumOff val="0"/>
            <a:alphaOff val="0"/>
          </a:schemeClr>
        </a:solidFill>
        <a:ln w="76200" cap="flat" cmpd="sng" algn="ctr">
          <a:solidFill>
            <a:srgbClr val="B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No, not immediately eligible at your institution.</a:t>
          </a:r>
          <a:endParaRPr lang="en-US" sz="2200" kern="1200" dirty="0">
            <a:latin typeface="Century Gothic" panose="020B0502020202020204" pitchFamily="34" charset="0"/>
          </a:endParaRPr>
        </a:p>
      </dsp:txBody>
      <dsp:txXfrm>
        <a:off x="4290881" y="2758741"/>
        <a:ext cx="2286375" cy="1463423"/>
      </dsp:txXfrm>
    </dsp:sp>
    <dsp:sp modelId="{982EB55D-52EB-4E63-8438-CF328B68AE46}">
      <dsp:nvSpPr>
        <dsp:cNvPr id="0" name=""/>
        <dsp:cNvSpPr/>
      </dsp:nvSpPr>
      <dsp:spPr>
        <a:xfrm rot="10800000">
          <a:off x="3234301" y="3943415"/>
          <a:ext cx="923586" cy="374243"/>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346574" y="4018264"/>
        <a:ext cx="699040" cy="224545"/>
      </dsp:txXfrm>
    </dsp:sp>
    <dsp:sp modelId="{0FB15DB1-12C2-4FAC-BBBD-D3E20B8FA16D}">
      <dsp:nvSpPr>
        <dsp:cNvPr id="0" name=""/>
        <dsp:cNvSpPr/>
      </dsp:nvSpPr>
      <dsp:spPr>
        <a:xfrm>
          <a:off x="713435" y="2713212"/>
          <a:ext cx="2377433" cy="1554481"/>
        </a:xfrm>
        <a:prstGeom prst="roundRect">
          <a:avLst>
            <a:gd name="adj" fmla="val 10000"/>
          </a:avLst>
        </a:prstGeom>
        <a:solidFill>
          <a:schemeClr val="accent1">
            <a:hueOff val="0"/>
            <a:satOff val="0"/>
            <a:lumOff val="0"/>
            <a:alphaOff val="0"/>
          </a:schemeClr>
        </a:solidFill>
        <a:ln w="762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Yes, so immediately eligible at your institution.</a:t>
          </a:r>
          <a:endParaRPr lang="en-US" sz="2200" kern="1200" dirty="0">
            <a:latin typeface="Century Gothic" panose="020B0502020202020204" pitchFamily="34" charset="0"/>
          </a:endParaRPr>
        </a:p>
      </dsp:txBody>
      <dsp:txXfrm>
        <a:off x="758964" y="2758741"/>
        <a:ext cx="2286375" cy="1463423"/>
      </dsp:txXfrm>
    </dsp:sp>
    <dsp:sp modelId="{8BED4804-02FF-4E84-A497-E34B02471005}">
      <dsp:nvSpPr>
        <dsp:cNvPr id="0" name=""/>
        <dsp:cNvSpPr/>
      </dsp:nvSpPr>
      <dsp:spPr>
        <a:xfrm rot="18157371">
          <a:off x="2294073" y="1969586"/>
          <a:ext cx="923586" cy="37424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406346" y="2044435"/>
        <a:ext cx="699040" cy="2245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701661" y="-138468"/>
          <a:ext cx="2826277" cy="1645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Practiced</a:t>
          </a:r>
          <a:r>
            <a:rPr lang="en-US" sz="2200" kern="1200" baseline="0" dirty="0" smtClean="0">
              <a:latin typeface="Century Gothic" panose="020B0502020202020204" pitchFamily="34" charset="0"/>
            </a:rPr>
            <a:t> and/or  competed at previous institution?</a:t>
          </a:r>
          <a:endParaRPr lang="en-US" sz="2200" kern="1200" dirty="0">
            <a:latin typeface="Century Gothic" panose="020B0502020202020204" pitchFamily="34" charset="0"/>
          </a:endParaRPr>
        </a:p>
      </dsp:txBody>
      <dsp:txXfrm>
        <a:off x="2749868" y="-90261"/>
        <a:ext cx="2729863" cy="1549506"/>
      </dsp:txXfrm>
    </dsp:sp>
    <dsp:sp modelId="{67FA1F81-2D72-454C-BF31-AA86B24B522D}">
      <dsp:nvSpPr>
        <dsp:cNvPr id="0" name=""/>
        <dsp:cNvSpPr/>
      </dsp:nvSpPr>
      <dsp:spPr>
        <a:xfrm rot="3442629">
          <a:off x="4535111"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647344" y="1953106"/>
        <a:ext cx="702640" cy="224465"/>
      </dsp:txXfrm>
    </dsp:sp>
    <dsp:sp modelId="{1C990686-9DC8-4D5A-8D5A-7ED99398179B}">
      <dsp:nvSpPr>
        <dsp:cNvPr id="0" name=""/>
        <dsp:cNvSpPr/>
      </dsp:nvSpPr>
      <dsp:spPr>
        <a:xfrm>
          <a:off x="4694241" y="2623226"/>
          <a:ext cx="2376577" cy="1645920"/>
        </a:xfrm>
        <a:prstGeom prst="roundRect">
          <a:avLst>
            <a:gd name="adj" fmla="val 10000"/>
          </a:avLst>
        </a:prstGeom>
        <a:solidFill>
          <a:schemeClr val="accent1">
            <a:hueOff val="0"/>
            <a:satOff val="0"/>
            <a:lumOff val="0"/>
            <a:alphaOff val="0"/>
          </a:schemeClr>
        </a:solidFill>
        <a:ln w="762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Yes, then further information is needed.</a:t>
          </a:r>
          <a:endParaRPr lang="en-US" sz="2200" kern="1200" dirty="0">
            <a:latin typeface="Century Gothic" panose="020B0502020202020204" pitchFamily="34" charset="0"/>
          </a:endParaRPr>
        </a:p>
      </dsp:txBody>
      <dsp:txXfrm>
        <a:off x="4742448" y="2671433"/>
        <a:ext cx="2280163" cy="1549506"/>
      </dsp:txXfrm>
    </dsp:sp>
    <dsp:sp modelId="{982EB55D-52EB-4E63-8438-CF328B68AE46}">
      <dsp:nvSpPr>
        <dsp:cNvPr id="0" name=""/>
        <dsp:cNvSpPr/>
      </dsp:nvSpPr>
      <dsp:spPr>
        <a:xfrm rot="10800000">
          <a:off x="3679338" y="3943620"/>
          <a:ext cx="927106" cy="374109"/>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791571" y="4018442"/>
        <a:ext cx="702640" cy="224465"/>
      </dsp:txXfrm>
    </dsp:sp>
    <dsp:sp modelId="{0FB15DB1-12C2-4FAC-BBBD-D3E20B8FA16D}">
      <dsp:nvSpPr>
        <dsp:cNvPr id="0" name=""/>
        <dsp:cNvSpPr/>
      </dsp:nvSpPr>
      <dsp:spPr>
        <a:xfrm>
          <a:off x="1158781" y="2623226"/>
          <a:ext cx="2376577" cy="1645920"/>
        </a:xfrm>
        <a:prstGeom prst="roundRect">
          <a:avLst>
            <a:gd name="adj" fmla="val 10000"/>
          </a:avLst>
        </a:prstGeom>
        <a:solidFill>
          <a:schemeClr val="accent1">
            <a:hueOff val="0"/>
            <a:satOff val="0"/>
            <a:lumOff val="0"/>
            <a:alphaOff val="0"/>
          </a:schemeClr>
        </a:solidFill>
        <a:ln w="762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No, so immediately eligible at your institution.</a:t>
          </a:r>
          <a:endParaRPr lang="en-US" sz="2200" kern="1200" dirty="0">
            <a:latin typeface="Century Gothic" panose="020B0502020202020204" pitchFamily="34" charset="0"/>
          </a:endParaRPr>
        </a:p>
      </dsp:txBody>
      <dsp:txXfrm>
        <a:off x="1206988" y="2671433"/>
        <a:ext cx="2280163" cy="1549506"/>
      </dsp:txXfrm>
    </dsp:sp>
    <dsp:sp modelId="{8BED4804-02FF-4E84-A497-E34B02471005}">
      <dsp:nvSpPr>
        <dsp:cNvPr id="0" name=""/>
        <dsp:cNvSpPr/>
      </dsp:nvSpPr>
      <dsp:spPr>
        <a:xfrm rot="18157371">
          <a:off x="2767382"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879615" y="1953106"/>
        <a:ext cx="702640" cy="2244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701661" y="-138468"/>
          <a:ext cx="2826277" cy="1645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Attended a four year institution</a:t>
          </a:r>
          <a:br>
            <a:rPr lang="en-US" sz="2400" kern="1200" dirty="0" smtClean="0">
              <a:latin typeface="Century Gothic" panose="020B0502020202020204" pitchFamily="34" charset="0"/>
            </a:rPr>
          </a:br>
          <a:r>
            <a:rPr lang="en-US" sz="2400" kern="1200" dirty="0" smtClean="0">
              <a:latin typeface="Century Gothic" panose="020B0502020202020204" pitchFamily="34" charset="0"/>
            </a:rPr>
            <a:t> full-time</a:t>
          </a:r>
          <a:r>
            <a:rPr lang="en-US" sz="2200" kern="1200" baseline="0" dirty="0" smtClean="0">
              <a:latin typeface="Century Gothic" panose="020B0502020202020204" pitchFamily="34" charset="0"/>
            </a:rPr>
            <a:t>?</a:t>
          </a:r>
          <a:endParaRPr lang="en-US" sz="2200" kern="1200" dirty="0">
            <a:latin typeface="Century Gothic" panose="020B0502020202020204" pitchFamily="34" charset="0"/>
          </a:endParaRPr>
        </a:p>
      </dsp:txBody>
      <dsp:txXfrm>
        <a:off x="2749868" y="-90261"/>
        <a:ext cx="2729863" cy="1549506"/>
      </dsp:txXfrm>
    </dsp:sp>
    <dsp:sp modelId="{67FA1F81-2D72-454C-BF31-AA86B24B522D}">
      <dsp:nvSpPr>
        <dsp:cNvPr id="0" name=""/>
        <dsp:cNvSpPr/>
      </dsp:nvSpPr>
      <dsp:spPr>
        <a:xfrm rot="3442629">
          <a:off x="4535111"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647344" y="1953106"/>
        <a:ext cx="702640" cy="224465"/>
      </dsp:txXfrm>
    </dsp:sp>
    <dsp:sp modelId="{1C990686-9DC8-4D5A-8D5A-7ED99398179B}">
      <dsp:nvSpPr>
        <dsp:cNvPr id="0" name=""/>
        <dsp:cNvSpPr/>
      </dsp:nvSpPr>
      <dsp:spPr>
        <a:xfrm>
          <a:off x="4694241" y="2623226"/>
          <a:ext cx="2376577" cy="1645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Yes,  certify </a:t>
          </a:r>
          <a:br>
            <a:rPr lang="en-US" sz="2400" kern="1200" dirty="0" smtClean="0">
              <a:latin typeface="Century Gothic" panose="020B0502020202020204" pitchFamily="34" charset="0"/>
            </a:rPr>
          </a:br>
          <a:r>
            <a:rPr lang="en-US" sz="2400" kern="1200" dirty="0" smtClean="0">
              <a:latin typeface="Century Gothic" panose="020B0502020202020204" pitchFamily="34" charset="0"/>
            </a:rPr>
            <a:t>as a 4-2-4 transfer.</a:t>
          </a:r>
          <a:endParaRPr lang="en-US" sz="2400" kern="1200" dirty="0">
            <a:latin typeface="Century Gothic" panose="020B0502020202020204" pitchFamily="34" charset="0"/>
          </a:endParaRPr>
        </a:p>
      </dsp:txBody>
      <dsp:txXfrm>
        <a:off x="4742448" y="2671433"/>
        <a:ext cx="2280163" cy="1549506"/>
      </dsp:txXfrm>
    </dsp:sp>
    <dsp:sp modelId="{982EB55D-52EB-4E63-8438-CF328B68AE46}">
      <dsp:nvSpPr>
        <dsp:cNvPr id="0" name=""/>
        <dsp:cNvSpPr/>
      </dsp:nvSpPr>
      <dsp:spPr>
        <a:xfrm rot="10800000">
          <a:off x="3679338" y="3943620"/>
          <a:ext cx="927106" cy="374109"/>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791571" y="4018442"/>
        <a:ext cx="702640" cy="224465"/>
      </dsp:txXfrm>
    </dsp:sp>
    <dsp:sp modelId="{0FB15DB1-12C2-4FAC-BBBD-D3E20B8FA16D}">
      <dsp:nvSpPr>
        <dsp:cNvPr id="0" name=""/>
        <dsp:cNvSpPr/>
      </dsp:nvSpPr>
      <dsp:spPr>
        <a:xfrm>
          <a:off x="1158781" y="2623226"/>
          <a:ext cx="2376577" cy="1645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latin typeface="Century Gothic" panose="020B0502020202020204" pitchFamily="34" charset="0"/>
            </a:rPr>
            <a:t>No, certify as a two-year transfer.</a:t>
          </a:r>
          <a:endParaRPr lang="en-US" sz="2400" kern="1200" dirty="0">
            <a:latin typeface="Century Gothic" panose="020B0502020202020204" pitchFamily="34" charset="0"/>
          </a:endParaRPr>
        </a:p>
      </dsp:txBody>
      <dsp:txXfrm>
        <a:off x="1206988" y="2671433"/>
        <a:ext cx="2280163" cy="1549506"/>
      </dsp:txXfrm>
    </dsp:sp>
    <dsp:sp modelId="{8BED4804-02FF-4E84-A497-E34B02471005}">
      <dsp:nvSpPr>
        <dsp:cNvPr id="0" name=""/>
        <dsp:cNvSpPr/>
      </dsp:nvSpPr>
      <dsp:spPr>
        <a:xfrm rot="18157371">
          <a:off x="2767382"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879615" y="1953106"/>
        <a:ext cx="702640" cy="22446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238706" y="-92746"/>
          <a:ext cx="3752187" cy="15544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Did not attend a four year institution full-time and was athletically  and academically  eligible. </a:t>
          </a:r>
          <a:endParaRPr lang="en-US" sz="2200" kern="1200" dirty="0">
            <a:latin typeface="Century Gothic" panose="020B0502020202020204" pitchFamily="34" charset="0"/>
          </a:endParaRPr>
        </a:p>
      </dsp:txBody>
      <dsp:txXfrm>
        <a:off x="2284235" y="-47217"/>
        <a:ext cx="3661129" cy="1463419"/>
      </dsp:txXfrm>
    </dsp:sp>
    <dsp:sp modelId="{67FA1F81-2D72-454C-BF31-AA86B24B522D}">
      <dsp:nvSpPr>
        <dsp:cNvPr id="0" name=""/>
        <dsp:cNvSpPr/>
      </dsp:nvSpPr>
      <dsp:spPr>
        <a:xfrm rot="3442629">
          <a:off x="4535111"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647344" y="1953106"/>
        <a:ext cx="702640" cy="224465"/>
      </dsp:txXfrm>
    </dsp:sp>
    <dsp:sp modelId="{1C990686-9DC8-4D5A-8D5A-7ED99398179B}">
      <dsp:nvSpPr>
        <dsp:cNvPr id="0" name=""/>
        <dsp:cNvSpPr/>
      </dsp:nvSpPr>
      <dsp:spPr>
        <a:xfrm>
          <a:off x="4694241" y="2668948"/>
          <a:ext cx="2376577" cy="1554477"/>
        </a:xfrm>
        <a:prstGeom prst="roundRect">
          <a:avLst>
            <a:gd name="adj" fmla="val 10000"/>
          </a:avLst>
        </a:prstGeom>
        <a:solidFill>
          <a:schemeClr val="accent1">
            <a:hueOff val="0"/>
            <a:satOff val="0"/>
            <a:lumOff val="0"/>
            <a:alphaOff val="0"/>
          </a:schemeClr>
        </a:solidFill>
        <a:ln w="76200" cap="flat" cmpd="sng" algn="ctr">
          <a:solidFill>
            <a:srgbClr val="B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No, not immediately eligible at your institution.</a:t>
          </a:r>
          <a:endParaRPr lang="en-US" sz="2200" kern="1200" dirty="0">
            <a:latin typeface="Century Gothic" panose="020B0502020202020204" pitchFamily="34" charset="0"/>
          </a:endParaRPr>
        </a:p>
      </dsp:txBody>
      <dsp:txXfrm>
        <a:off x="4739770" y="2714477"/>
        <a:ext cx="2285519" cy="1463419"/>
      </dsp:txXfrm>
    </dsp:sp>
    <dsp:sp modelId="{982EB55D-52EB-4E63-8438-CF328B68AE46}">
      <dsp:nvSpPr>
        <dsp:cNvPr id="0" name=""/>
        <dsp:cNvSpPr/>
      </dsp:nvSpPr>
      <dsp:spPr>
        <a:xfrm rot="10800000">
          <a:off x="3679338" y="3943620"/>
          <a:ext cx="927106" cy="374109"/>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791571" y="4018442"/>
        <a:ext cx="702640" cy="224465"/>
      </dsp:txXfrm>
    </dsp:sp>
    <dsp:sp modelId="{0FB15DB1-12C2-4FAC-BBBD-D3E20B8FA16D}">
      <dsp:nvSpPr>
        <dsp:cNvPr id="0" name=""/>
        <dsp:cNvSpPr/>
      </dsp:nvSpPr>
      <dsp:spPr>
        <a:xfrm>
          <a:off x="1158781" y="2668948"/>
          <a:ext cx="2376577" cy="1554477"/>
        </a:xfrm>
        <a:prstGeom prst="roundRect">
          <a:avLst>
            <a:gd name="adj" fmla="val 10000"/>
          </a:avLst>
        </a:prstGeom>
        <a:solidFill>
          <a:schemeClr val="accent1">
            <a:hueOff val="0"/>
            <a:satOff val="0"/>
            <a:lumOff val="0"/>
            <a:alphaOff val="0"/>
          </a:schemeClr>
        </a:solidFill>
        <a:ln w="762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Yes, immediately eligible at your institution.</a:t>
          </a:r>
          <a:endParaRPr lang="en-US" sz="2200" kern="1200" dirty="0">
            <a:latin typeface="Century Gothic" panose="020B0502020202020204" pitchFamily="34" charset="0"/>
          </a:endParaRPr>
        </a:p>
      </dsp:txBody>
      <dsp:txXfrm>
        <a:off x="1204310" y="2714477"/>
        <a:ext cx="2285519" cy="1463419"/>
      </dsp:txXfrm>
    </dsp:sp>
    <dsp:sp modelId="{8BED4804-02FF-4E84-A497-E34B02471005}">
      <dsp:nvSpPr>
        <dsp:cNvPr id="0" name=""/>
        <dsp:cNvSpPr/>
      </dsp:nvSpPr>
      <dsp:spPr>
        <a:xfrm rot="18157371">
          <a:off x="2767382"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879615" y="1953106"/>
        <a:ext cx="702640" cy="2244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43834-9074-4FDB-8059-7E83C0C520D0}">
      <dsp:nvSpPr>
        <dsp:cNvPr id="0" name=""/>
        <dsp:cNvSpPr/>
      </dsp:nvSpPr>
      <dsp:spPr>
        <a:xfrm>
          <a:off x="2238706" y="-138468"/>
          <a:ext cx="3752187" cy="16459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Would the 4-2-4 transfer been athletically and academically eligible at the previous </a:t>
          </a:r>
          <a:r>
            <a:rPr lang="en-US" sz="2200" u="sng" kern="1200" dirty="0" smtClean="0">
              <a:latin typeface="Century Gothic" panose="020B0502020202020204" pitchFamily="34" charset="0"/>
            </a:rPr>
            <a:t>4 -year </a:t>
          </a:r>
          <a:r>
            <a:rPr lang="en-US" sz="2200" kern="1200" dirty="0" smtClean="0">
              <a:latin typeface="Century Gothic" panose="020B0502020202020204" pitchFamily="34" charset="0"/>
            </a:rPr>
            <a:t>institution?</a:t>
          </a:r>
          <a:endParaRPr lang="en-US" sz="2200" kern="1200" dirty="0">
            <a:latin typeface="Century Gothic" panose="020B0502020202020204" pitchFamily="34" charset="0"/>
          </a:endParaRPr>
        </a:p>
      </dsp:txBody>
      <dsp:txXfrm>
        <a:off x="2286913" y="-90261"/>
        <a:ext cx="3655773" cy="1549506"/>
      </dsp:txXfrm>
    </dsp:sp>
    <dsp:sp modelId="{67FA1F81-2D72-454C-BF31-AA86B24B522D}">
      <dsp:nvSpPr>
        <dsp:cNvPr id="0" name=""/>
        <dsp:cNvSpPr/>
      </dsp:nvSpPr>
      <dsp:spPr>
        <a:xfrm rot="3442629">
          <a:off x="4535111"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647344" y="1953106"/>
        <a:ext cx="702640" cy="224465"/>
      </dsp:txXfrm>
    </dsp:sp>
    <dsp:sp modelId="{1C990686-9DC8-4D5A-8D5A-7ED99398179B}">
      <dsp:nvSpPr>
        <dsp:cNvPr id="0" name=""/>
        <dsp:cNvSpPr/>
      </dsp:nvSpPr>
      <dsp:spPr>
        <a:xfrm>
          <a:off x="4694241" y="2623226"/>
          <a:ext cx="2376577" cy="1645920"/>
        </a:xfrm>
        <a:prstGeom prst="roundRect">
          <a:avLst>
            <a:gd name="adj" fmla="val 10000"/>
          </a:avLst>
        </a:prstGeom>
        <a:solidFill>
          <a:schemeClr val="accent1">
            <a:hueOff val="0"/>
            <a:satOff val="0"/>
            <a:lumOff val="0"/>
            <a:alphaOff val="0"/>
          </a:schemeClr>
        </a:solidFill>
        <a:ln w="76200" cap="flat" cmpd="sng" algn="ctr">
          <a:solidFill>
            <a:srgbClr val="B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No, not immediately eligible at your institution.</a:t>
          </a:r>
          <a:endParaRPr lang="en-US" sz="2200" kern="1200" dirty="0">
            <a:latin typeface="Century Gothic" panose="020B0502020202020204" pitchFamily="34" charset="0"/>
          </a:endParaRPr>
        </a:p>
      </dsp:txBody>
      <dsp:txXfrm>
        <a:off x="4742448" y="2671433"/>
        <a:ext cx="2280163" cy="1549506"/>
      </dsp:txXfrm>
    </dsp:sp>
    <dsp:sp modelId="{982EB55D-52EB-4E63-8438-CF328B68AE46}">
      <dsp:nvSpPr>
        <dsp:cNvPr id="0" name=""/>
        <dsp:cNvSpPr/>
      </dsp:nvSpPr>
      <dsp:spPr>
        <a:xfrm rot="10800000">
          <a:off x="3679338" y="3943620"/>
          <a:ext cx="927106" cy="374109"/>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solidFill>
              <a:schemeClr val="bg1"/>
            </a:solidFill>
          </a:endParaRPr>
        </a:p>
      </dsp:txBody>
      <dsp:txXfrm rot="10800000">
        <a:off x="3791571" y="4018442"/>
        <a:ext cx="702640" cy="224465"/>
      </dsp:txXfrm>
    </dsp:sp>
    <dsp:sp modelId="{0FB15DB1-12C2-4FAC-BBBD-D3E20B8FA16D}">
      <dsp:nvSpPr>
        <dsp:cNvPr id="0" name=""/>
        <dsp:cNvSpPr/>
      </dsp:nvSpPr>
      <dsp:spPr>
        <a:xfrm>
          <a:off x="1158781" y="2623226"/>
          <a:ext cx="2376577" cy="1645920"/>
        </a:xfrm>
        <a:prstGeom prst="roundRect">
          <a:avLst>
            <a:gd name="adj" fmla="val 10000"/>
          </a:avLst>
        </a:prstGeom>
        <a:solidFill>
          <a:schemeClr val="accent1">
            <a:hueOff val="0"/>
            <a:satOff val="0"/>
            <a:lumOff val="0"/>
            <a:alphaOff val="0"/>
          </a:schemeClr>
        </a:solidFill>
        <a:ln w="762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Yes, immediately eligible at your institution.</a:t>
          </a:r>
          <a:endParaRPr lang="en-US" sz="2200" kern="1200" dirty="0">
            <a:latin typeface="Century Gothic" panose="020B0502020202020204" pitchFamily="34" charset="0"/>
          </a:endParaRPr>
        </a:p>
      </dsp:txBody>
      <dsp:txXfrm>
        <a:off x="1206988" y="2671433"/>
        <a:ext cx="2280163" cy="1549506"/>
      </dsp:txXfrm>
    </dsp:sp>
    <dsp:sp modelId="{8BED4804-02FF-4E84-A497-E34B02471005}">
      <dsp:nvSpPr>
        <dsp:cNvPr id="0" name=""/>
        <dsp:cNvSpPr/>
      </dsp:nvSpPr>
      <dsp:spPr>
        <a:xfrm rot="18157371">
          <a:off x="2767382" y="1878284"/>
          <a:ext cx="927106" cy="374109"/>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879615" y="1953106"/>
        <a:ext cx="702640" cy="22446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1221" tIns="45610" rIns="91221" bIns="45610" rtlCol="0"/>
          <a:lstStyle>
            <a:lvl1pPr algn="l">
              <a:defRPr sz="1200"/>
            </a:lvl1pPr>
          </a:lstStyle>
          <a:p>
            <a:endParaRPr lang="en-US" dirty="0"/>
          </a:p>
        </p:txBody>
      </p:sp>
      <p:sp>
        <p:nvSpPr>
          <p:cNvPr id="3" name="Date Placeholder 2"/>
          <p:cNvSpPr>
            <a:spLocks noGrp="1"/>
          </p:cNvSpPr>
          <p:nvPr>
            <p:ph type="dt" sz="quarter" idx="1"/>
          </p:nvPr>
        </p:nvSpPr>
        <p:spPr>
          <a:xfrm>
            <a:off x="3956551" y="1"/>
            <a:ext cx="3026833" cy="464185"/>
          </a:xfrm>
          <a:prstGeom prst="rect">
            <a:avLst/>
          </a:prstGeom>
        </p:spPr>
        <p:txBody>
          <a:bodyPr vert="horz" lIns="91221" tIns="45610" rIns="91221" bIns="45610" rtlCol="0"/>
          <a:lstStyle>
            <a:lvl1pPr algn="r">
              <a:defRPr sz="1200"/>
            </a:lvl1pPr>
          </a:lstStyle>
          <a:p>
            <a:fld id="{2B558C9B-B46D-497B-83DD-5EE41AC81D80}" type="datetimeFigureOut">
              <a:rPr lang="en-US" smtClean="0"/>
              <a:pPr/>
              <a:t>4/21/2015</a:t>
            </a:fld>
            <a:endParaRPr lang="en-US" dirty="0"/>
          </a:p>
        </p:txBody>
      </p:sp>
      <p:sp>
        <p:nvSpPr>
          <p:cNvPr id="4" name="Footer Placeholder 3"/>
          <p:cNvSpPr>
            <a:spLocks noGrp="1"/>
          </p:cNvSpPr>
          <p:nvPr>
            <p:ph type="ftr" sz="quarter" idx="2"/>
          </p:nvPr>
        </p:nvSpPr>
        <p:spPr>
          <a:xfrm>
            <a:off x="0" y="8817904"/>
            <a:ext cx="3026833" cy="464185"/>
          </a:xfrm>
          <a:prstGeom prst="rect">
            <a:avLst/>
          </a:prstGeom>
        </p:spPr>
        <p:txBody>
          <a:bodyPr vert="horz" lIns="91221" tIns="45610" rIns="91221" bIns="4561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1" y="8817904"/>
            <a:ext cx="3026833" cy="464185"/>
          </a:xfrm>
          <a:prstGeom prst="rect">
            <a:avLst/>
          </a:prstGeom>
        </p:spPr>
        <p:txBody>
          <a:bodyPr vert="horz" lIns="91221" tIns="45610" rIns="91221" bIns="45610" rtlCol="0" anchor="b"/>
          <a:lstStyle>
            <a:lvl1pPr algn="r">
              <a:defRPr sz="1200"/>
            </a:lvl1pPr>
          </a:lstStyle>
          <a:p>
            <a:fld id="{9644D8A9-C843-477C-AAD4-FF7922EA418F}" type="slidenum">
              <a:rPr lang="en-US" smtClean="0"/>
              <a:pPr/>
              <a:t>‹#›</a:t>
            </a:fld>
            <a:endParaRPr lang="en-US" dirty="0"/>
          </a:p>
        </p:txBody>
      </p:sp>
    </p:spTree>
    <p:extLst>
      <p:ext uri="{BB962C8B-B14F-4D97-AF65-F5344CB8AC3E}">
        <p14:creationId xmlns:p14="http://schemas.microsoft.com/office/powerpoint/2010/main" val="8102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1221" tIns="45610" rIns="91221" bIns="45610" rtlCol="0"/>
          <a:lstStyle>
            <a:lvl1pPr algn="l">
              <a:defRPr sz="1200"/>
            </a:lvl1pPr>
          </a:lstStyle>
          <a:p>
            <a:endParaRPr lang="en-US" dirty="0"/>
          </a:p>
        </p:txBody>
      </p:sp>
      <p:sp>
        <p:nvSpPr>
          <p:cNvPr id="3" name="Date Placeholder 2"/>
          <p:cNvSpPr>
            <a:spLocks noGrp="1"/>
          </p:cNvSpPr>
          <p:nvPr>
            <p:ph type="dt" idx="1"/>
          </p:nvPr>
        </p:nvSpPr>
        <p:spPr>
          <a:xfrm>
            <a:off x="3956551" y="1"/>
            <a:ext cx="3026833" cy="464185"/>
          </a:xfrm>
          <a:prstGeom prst="rect">
            <a:avLst/>
          </a:prstGeom>
        </p:spPr>
        <p:txBody>
          <a:bodyPr vert="horz" lIns="91221" tIns="45610" rIns="91221" bIns="45610" rtlCol="0"/>
          <a:lstStyle>
            <a:lvl1pPr algn="r">
              <a:defRPr sz="1200"/>
            </a:lvl1pPr>
          </a:lstStyle>
          <a:p>
            <a:fld id="{E09DDDC6-BB5A-49F8-AED0-603E1B305301}" type="datetimeFigureOut">
              <a:rPr lang="en-US" smtClean="0"/>
              <a:pPr/>
              <a:t>4/21/2015</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1221" tIns="45610" rIns="91221" bIns="45610"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1221" tIns="45610" rIns="91221" bIns="456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1221" tIns="45610" rIns="91221" bIns="4561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1" y="8817904"/>
            <a:ext cx="3026833" cy="464185"/>
          </a:xfrm>
          <a:prstGeom prst="rect">
            <a:avLst/>
          </a:prstGeom>
        </p:spPr>
        <p:txBody>
          <a:bodyPr vert="horz" lIns="91221" tIns="45610" rIns="91221" bIns="45610" rtlCol="0" anchor="b"/>
          <a:lstStyle>
            <a:lvl1pPr algn="r">
              <a:defRPr sz="1200"/>
            </a:lvl1pPr>
          </a:lstStyle>
          <a:p>
            <a:fld id="{389297BD-410F-40FA-B9C8-3B4B56E4D792}" type="slidenum">
              <a:rPr lang="en-US" smtClean="0"/>
              <a:pPr/>
              <a:t>‹#›</a:t>
            </a:fld>
            <a:endParaRPr lang="en-US" dirty="0"/>
          </a:p>
        </p:txBody>
      </p:sp>
    </p:spTree>
    <p:extLst>
      <p:ext uri="{BB962C8B-B14F-4D97-AF65-F5344CB8AC3E}">
        <p14:creationId xmlns:p14="http://schemas.microsoft.com/office/powerpoint/2010/main" val="1820246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Pro-Am golf teams, doubles tennis, and track and field relay teams are not considered outside teams for purposes of the outside competition legislation</a:t>
            </a:r>
            <a:endParaRPr lang="en-US" dirty="0"/>
          </a:p>
        </p:txBody>
      </p:sp>
      <p:sp>
        <p:nvSpPr>
          <p:cNvPr id="4" name="Slide Number Placeholder 3"/>
          <p:cNvSpPr>
            <a:spLocks noGrp="1"/>
          </p:cNvSpPr>
          <p:nvPr>
            <p:ph type="sldNum" sz="quarter" idx="10"/>
          </p:nvPr>
        </p:nvSpPr>
        <p:spPr/>
        <p:txBody>
          <a:bodyPr/>
          <a:lstStyle/>
          <a:p>
            <a:fld id="{C5EFED23-69D6-49F6-AFB3-EEAC7ADDDADE}" type="slidenum">
              <a:rPr lang="en-US" smtClean="0"/>
              <a:t>44</a:t>
            </a:fld>
            <a:endParaRPr lang="en-US" dirty="0"/>
          </a:p>
        </p:txBody>
      </p:sp>
    </p:spTree>
    <p:extLst>
      <p:ext uri="{BB962C8B-B14F-4D97-AF65-F5344CB8AC3E}">
        <p14:creationId xmlns:p14="http://schemas.microsoft.com/office/powerpoint/2010/main" val="2355494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Basketball isn’t limited to the vacation period requirement.</a:t>
            </a:r>
          </a:p>
          <a:p>
            <a:endParaRPr lang="en-US" dirty="0" smtClean="0"/>
          </a:p>
          <a:p>
            <a:r>
              <a:rPr lang="en-US" dirty="0" smtClean="0"/>
              <a:t>The multisport events and triathlon bullet points were removed from this slide.</a:t>
            </a:r>
            <a:endParaRPr lang="en-US" dirty="0"/>
          </a:p>
        </p:txBody>
      </p:sp>
      <p:sp>
        <p:nvSpPr>
          <p:cNvPr id="4" name="Slide Number Placeholder 3"/>
          <p:cNvSpPr>
            <a:spLocks noGrp="1"/>
          </p:cNvSpPr>
          <p:nvPr>
            <p:ph type="sldNum" sz="quarter" idx="10"/>
          </p:nvPr>
        </p:nvSpPr>
        <p:spPr/>
        <p:txBody>
          <a:bodyPr/>
          <a:lstStyle/>
          <a:p>
            <a:fld id="{C5EFED23-69D6-49F6-AFB3-EEAC7ADDDADE}" type="slidenum">
              <a:rPr lang="en-US" smtClean="0"/>
              <a:t>45</a:t>
            </a:fld>
            <a:endParaRPr lang="en-US" dirty="0"/>
          </a:p>
        </p:txBody>
      </p:sp>
    </p:spTree>
    <p:extLst>
      <p:ext uri="{BB962C8B-B14F-4D97-AF65-F5344CB8AC3E}">
        <p14:creationId xmlns:p14="http://schemas.microsoft.com/office/powerpoint/2010/main" val="30075478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tx2">
                <a:lumMod val="75000"/>
              </a:schemeClr>
            </a:gs>
            <a:gs pos="100000">
              <a:schemeClr val="accent1">
                <a:lumMod val="75000"/>
              </a:schemeClr>
            </a:gs>
            <a:gs pos="66000">
              <a:schemeClr val="tx2">
                <a:lumMod val="75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8699" y="3360137"/>
            <a:ext cx="7772400" cy="1470025"/>
          </a:xfrm>
        </p:spPr>
        <p:txBody>
          <a:bodyPr/>
          <a:lstStyle>
            <a:lvl1pPr algn="r">
              <a:defRPr b="1">
                <a:solidFill>
                  <a:schemeClr val="bg1"/>
                </a:solidFill>
                <a:effectLst>
                  <a:outerShdw blurRad="38100" dist="38100" dir="2700000" algn="tl">
                    <a:srgbClr val="000000">
                      <a:alpha val="43137"/>
                    </a:srgbClr>
                  </a:outerShdw>
                </a:effectLst>
              </a:defRPr>
            </a:lvl1pPr>
          </a:lstStyle>
          <a:p>
            <a:r>
              <a:rPr lang="en-US" dirty="0" smtClean="0"/>
              <a:t>Master Title </a:t>
            </a:r>
            <a:endParaRPr lang="en-US" dirty="0"/>
          </a:p>
        </p:txBody>
      </p:sp>
      <p:pic>
        <p:nvPicPr>
          <p:cNvPr id="7" name="Picture 6" descr="ncaa_d3_lockup_h_rev.png"/>
          <p:cNvPicPr>
            <a:picLocks noChangeAspect="1"/>
          </p:cNvPicPr>
          <p:nvPr userDrawn="1"/>
        </p:nvPicPr>
        <p:blipFill>
          <a:blip r:embed="rId2"/>
          <a:stretch>
            <a:fillRect/>
          </a:stretch>
        </p:blipFill>
        <p:spPr>
          <a:xfrm>
            <a:off x="948699" y="764597"/>
            <a:ext cx="3657298" cy="1828649"/>
          </a:xfrm>
          <a:prstGeom prst="rect">
            <a:avLst/>
          </a:prstGeom>
        </p:spPr>
      </p:pic>
      <p:sp>
        <p:nvSpPr>
          <p:cNvPr id="4" name="TextBox 3"/>
          <p:cNvSpPr txBox="1"/>
          <p:nvPr userDrawn="1"/>
        </p:nvSpPr>
        <p:spPr>
          <a:xfrm>
            <a:off x="0" y="5943600"/>
            <a:ext cx="9144000" cy="91440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lstStyle>
            <a:lvl1pPr>
              <a:defRPr baseline="0"/>
            </a:lvl1pPr>
          </a:lstStyle>
          <a:p>
            <a:r>
              <a:rPr lang="en-US" dirty="0" smtClean="0"/>
              <a:t>Content Slide Title Master</a:t>
            </a:r>
            <a:endParaRPr lang="en-US" dirty="0"/>
          </a:p>
        </p:txBody>
      </p:sp>
      <p:sp>
        <p:nvSpPr>
          <p:cNvPr id="3" name="Content Placeholder 2"/>
          <p:cNvSpPr>
            <a:spLocks noGrp="1"/>
          </p:cNvSpPr>
          <p:nvPr>
            <p:ph idx="1" hasCustomPrompt="1"/>
          </p:nvPr>
        </p:nvSpPr>
        <p:spPr>
          <a:xfrm>
            <a:off x="457200" y="1600201"/>
            <a:ext cx="8229600" cy="4130537"/>
          </a:xfrm>
        </p:spPr>
        <p:txBody>
          <a:bodyPr/>
          <a:lstStyle>
            <a:lvl1pPr marL="457200" indent="-457200">
              <a:buFontTx/>
              <a:buBlip>
                <a:blip r:embed="rId2"/>
              </a:buBlip>
              <a:defRPr sz="3600">
                <a:latin typeface="Helvetica Light"/>
              </a:defRPr>
            </a:lvl1pPr>
            <a:lvl2pPr marL="914400" indent="-457200">
              <a:buClr>
                <a:schemeClr val="tx1">
                  <a:lumMod val="75000"/>
                  <a:lumOff val="25000"/>
                </a:schemeClr>
              </a:buClr>
              <a:buSzPct val="125000"/>
              <a:buFont typeface="Arial" panose="020B0604020202020204" pitchFamily="34" charset="0"/>
              <a:buChar char="•"/>
              <a:defRPr sz="2800">
                <a:solidFill>
                  <a:schemeClr val="tx1">
                    <a:lumMod val="75000"/>
                    <a:lumOff val="25000"/>
                  </a:schemeClr>
                </a:solidFill>
                <a:latin typeface="Helvetica Light"/>
              </a:defRPr>
            </a:lvl2pPr>
            <a:lvl3pPr marL="1371600" indent="-457200">
              <a:defRPr sz="2400">
                <a:solidFill>
                  <a:schemeClr val="tx2">
                    <a:lumMod val="75000"/>
                  </a:schemeClr>
                </a:solidFill>
                <a:latin typeface="Helvetica Light"/>
              </a:defRPr>
            </a:lvl3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4"/>
            <a:endParaRPr lang="en-US" dirty="0"/>
          </a:p>
        </p:txBody>
      </p:sp>
      <p:pic>
        <p:nvPicPr>
          <p:cNvPr id="7" name="Picture 6" descr="ncaa_d3_lockup_h_rev.png"/>
          <p:cNvPicPr>
            <a:picLocks noChangeAspect="1"/>
          </p:cNvPicPr>
          <p:nvPr userDrawn="1"/>
        </p:nvPicPr>
        <p:blipFill>
          <a:blip r:embed="rId3"/>
          <a:stretch>
            <a:fillRect/>
          </a:stretch>
        </p:blipFill>
        <p:spPr>
          <a:xfrm>
            <a:off x="6227379" y="5778036"/>
            <a:ext cx="2443573" cy="122178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normAutofit/>
          </a:bodyPr>
          <a:lstStyle>
            <a:lvl1pPr>
              <a:defRPr sz="4800"/>
            </a:lvl1pPr>
          </a:lstStyle>
          <a:p>
            <a:r>
              <a:rPr lang="en-US" dirty="0" smtClean="0"/>
              <a:t>Content Slide Title Master</a:t>
            </a:r>
            <a:endParaRPr lang="en-US" dirty="0"/>
          </a:p>
        </p:txBody>
      </p:sp>
      <p:sp>
        <p:nvSpPr>
          <p:cNvPr id="3" name="Content Placeholder 2"/>
          <p:cNvSpPr>
            <a:spLocks noGrp="1"/>
          </p:cNvSpPr>
          <p:nvPr>
            <p:ph sz="half" idx="1"/>
          </p:nvPr>
        </p:nvSpPr>
        <p:spPr>
          <a:xfrm>
            <a:off x="457200" y="1600202"/>
            <a:ext cx="4038600" cy="4169978"/>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1"/>
            <a:ext cx="4038600" cy="4169979"/>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descr="ncaa_d3_lockup_h_rev.png"/>
          <p:cNvPicPr>
            <a:picLocks noChangeAspect="1"/>
          </p:cNvPicPr>
          <p:nvPr userDrawn="1"/>
        </p:nvPicPr>
        <p:blipFill>
          <a:blip r:embed="rId2"/>
          <a:stretch>
            <a:fillRect/>
          </a:stretch>
        </p:blipFill>
        <p:spPr>
          <a:xfrm>
            <a:off x="6227379" y="5778036"/>
            <a:ext cx="2443573" cy="122178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TextBox 3"/>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pic>
        <p:nvPicPr>
          <p:cNvPr id="6" name="Picture 5" descr="ncaa_d3_lockup_h_rev.png"/>
          <p:cNvPicPr>
            <a:picLocks noChangeAspect="1"/>
          </p:cNvPicPr>
          <p:nvPr userDrawn="1"/>
        </p:nvPicPr>
        <p:blipFill>
          <a:blip r:embed="rId2"/>
          <a:stretch>
            <a:fillRect/>
          </a:stretch>
        </p:blipFill>
        <p:spPr>
          <a:xfrm>
            <a:off x="6227379" y="5762270"/>
            <a:ext cx="2443573" cy="122178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0123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8" name="Straight Connector 7"/>
          <p:cNvCxnSpPr/>
          <p:nvPr/>
        </p:nvCxnSpPr>
        <p:spPr>
          <a:xfrm>
            <a:off x="0" y="5896329"/>
            <a:ext cx="9105901" cy="0"/>
          </a:xfrm>
          <a:prstGeom prst="line">
            <a:avLst/>
          </a:prstGeom>
          <a:ln>
            <a:solidFill>
              <a:srgbClr val="0065B0"/>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dt="0"/>
  <p:txStyles>
    <p:titleStyle>
      <a:lvl1pPr algn="ctr" defTabSz="457200" rtl="0" eaLnBrk="1" latinLnBrk="0" hangingPunct="1">
        <a:spcBef>
          <a:spcPct val="0"/>
        </a:spcBef>
        <a:buNone/>
        <a:defRPr sz="4800" kern="1200">
          <a:solidFill>
            <a:schemeClr val="tx1"/>
          </a:solidFill>
          <a:latin typeface="Helvetica Light"/>
          <a:ea typeface="+mj-ea"/>
          <a:cs typeface="+mj-cs"/>
        </a:defRPr>
      </a:lvl1pPr>
    </p:titleStyle>
    <p:bodyStyle>
      <a:lvl1pPr marL="457200" indent="-457200" algn="l" defTabSz="457200" rtl="0" eaLnBrk="1" latinLnBrk="0" hangingPunct="1">
        <a:spcBef>
          <a:spcPct val="20000"/>
        </a:spcBef>
        <a:buFontTx/>
        <a:buBlip>
          <a:blip r:embed="rId6"/>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5.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4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4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49.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327" y="3034145"/>
            <a:ext cx="8180772" cy="2531083"/>
          </a:xfrm>
        </p:spPr>
        <p:txBody>
          <a:bodyPr>
            <a:noAutofit/>
          </a:bodyPr>
          <a:lstStyle/>
          <a:p>
            <a:pPr lvl="0"/>
            <a:r>
              <a:rPr lang="en-US" sz="4200" b="0" kern="0" dirty="0" smtClean="0">
                <a:effectLst/>
                <a:latin typeface="Century Gothic" panose="020B0502020202020204" pitchFamily="34" charset="0"/>
                <a:cs typeface="Calibri" pitchFamily="34" charset="0"/>
              </a:rPr>
              <a:t>NCAA DIVISION III INTRODUCTION TO COMPLIANCE CONCEPTS </a:t>
            </a:r>
            <a:br>
              <a:rPr lang="en-US" sz="4200" b="0" kern="0" dirty="0" smtClean="0">
                <a:effectLst/>
                <a:latin typeface="Century Gothic" panose="020B0502020202020204" pitchFamily="34" charset="0"/>
                <a:cs typeface="Calibri" pitchFamily="34" charset="0"/>
              </a:rPr>
            </a:br>
            <a:r>
              <a:rPr lang="en-US" sz="4200" b="0" kern="0" dirty="0" smtClean="0">
                <a:effectLst/>
                <a:latin typeface="Century Gothic" panose="020B0502020202020204" pitchFamily="34" charset="0"/>
                <a:cs typeface="Calibri" pitchFamily="34" charset="0"/>
              </a:rPr>
              <a:t>(Part 2)</a:t>
            </a:r>
            <a:endParaRPr lang="en-US" sz="4200" b="0" dirty="0">
              <a:effectLst/>
              <a:latin typeface="Century Gothic" panose="020B0502020202020204" pitchFamily="34" charset="0"/>
            </a:endParaRPr>
          </a:p>
        </p:txBody>
      </p:sp>
      <p:sp>
        <p:nvSpPr>
          <p:cNvPr id="3" name="Rectangle 2"/>
          <p:cNvSpPr/>
          <p:nvPr/>
        </p:nvSpPr>
        <p:spPr>
          <a:xfrm>
            <a:off x="270162" y="6015289"/>
            <a:ext cx="8603673" cy="461665"/>
          </a:xfrm>
          <a:prstGeom prst="rect">
            <a:avLst/>
          </a:prstGeom>
        </p:spPr>
        <p:txBody>
          <a:bodyPr wrap="square">
            <a:spAutoFit/>
          </a:bodyPr>
          <a:lstStyle/>
          <a:p>
            <a:pPr algn="r"/>
            <a:r>
              <a:rPr lang="en-US" sz="2400" dirty="0" smtClean="0">
                <a:solidFill>
                  <a:schemeClr val="bg1"/>
                </a:solidFill>
                <a:latin typeface="Century Gothic" panose="020B0502020202020204" pitchFamily="34" charset="0"/>
              </a:rPr>
              <a:t>Maureen Harty| Joni </a:t>
            </a:r>
            <a:r>
              <a:rPr lang="en-US" sz="2400" dirty="0">
                <a:solidFill>
                  <a:schemeClr val="bg1"/>
                </a:solidFill>
                <a:latin typeface="Century Gothic" panose="020B0502020202020204" pitchFamily="34" charset="0"/>
              </a:rPr>
              <a:t>Williamson</a:t>
            </a:r>
          </a:p>
        </p:txBody>
      </p:sp>
    </p:spTree>
    <p:custDataLst>
      <p:tags r:id="rId1"/>
    </p:custDataLst>
    <p:extLst>
      <p:ext uri="{BB962C8B-B14F-4D97-AF65-F5344CB8AC3E}">
        <p14:creationId xmlns:p14="http://schemas.microsoft.com/office/powerpoint/2010/main" val="3066864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b="1" dirty="0" smtClean="0">
                <a:latin typeface="Franklin Gothic Book" panose="020B0503020102020204" pitchFamily="34" charset="0"/>
              </a:rPr>
              <a:t>Four-Year </a:t>
            </a:r>
            <a:r>
              <a:rPr lang="en-US" b="1" dirty="0">
                <a:latin typeface="Franklin Gothic Book" panose="020B0503020102020204" pitchFamily="34" charset="0"/>
              </a:rPr>
              <a:t>College </a:t>
            </a:r>
            <a:r>
              <a:rPr lang="en-US" b="1" dirty="0" smtClean="0">
                <a:latin typeface="Franklin Gothic Book" panose="020B0503020102020204" pitchFamily="34" charset="0"/>
              </a:rPr>
              <a:t>Transfers</a:t>
            </a:r>
            <a:endParaRPr lang="en-US" dirty="0"/>
          </a:p>
        </p:txBody>
      </p:sp>
      <p:sp>
        <p:nvSpPr>
          <p:cNvPr id="3" name="Content Placeholder 2"/>
          <p:cNvSpPr>
            <a:spLocks noGrp="1"/>
          </p:cNvSpPr>
          <p:nvPr>
            <p:ph idx="1"/>
          </p:nvPr>
        </p:nvSpPr>
        <p:spPr/>
        <p:txBody>
          <a:bodyPr>
            <a:normAutofit/>
          </a:bodyPr>
          <a:lstStyle/>
          <a:p>
            <a:pPr marL="457200" lvl="1" indent="0" algn="r">
              <a:buNone/>
            </a:pPr>
            <a:endParaRPr lang="en-US" dirty="0"/>
          </a:p>
          <a:p>
            <a:pPr marL="457200" lvl="1" indent="0" algn="r">
              <a:buNone/>
            </a:pPr>
            <a:endParaRPr lang="en-US" sz="2000" dirty="0" smtClean="0"/>
          </a:p>
        </p:txBody>
      </p:sp>
      <p:graphicFrame>
        <p:nvGraphicFramePr>
          <p:cNvPr id="4" name="Diagram 3"/>
          <p:cNvGraphicFramePr/>
          <p:nvPr>
            <p:extLst>
              <p:ext uri="{D42A27DB-BD31-4B8C-83A1-F6EECF244321}">
                <p14:modId xmlns:p14="http://schemas.microsoft.com/office/powerpoint/2010/main" val="2533289558"/>
              </p:ext>
            </p:extLst>
          </p:nvPr>
        </p:nvGraphicFramePr>
        <p:xfrm>
          <a:off x="924910" y="1413162"/>
          <a:ext cx="7336221"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027416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5400" b="1" dirty="0" smtClean="0">
                <a:latin typeface="Franklin Gothic Book" panose="020B0503020102020204" pitchFamily="34" charset="0"/>
              </a:rPr>
              <a:t>Four-Year </a:t>
            </a:r>
            <a:r>
              <a:rPr lang="en-US" sz="5400" b="1" dirty="0">
                <a:latin typeface="Franklin Gothic Book" panose="020B0503020102020204" pitchFamily="34" charset="0"/>
              </a:rPr>
              <a:t>College </a:t>
            </a:r>
            <a:r>
              <a:rPr lang="en-US" sz="5400" b="1" dirty="0" smtClean="0">
                <a:latin typeface="Franklin Gothic Book" panose="020B0503020102020204" pitchFamily="34" charset="0"/>
              </a:rPr>
              <a:t>Transfers</a:t>
            </a:r>
            <a:endParaRPr lang="en-US" dirty="0"/>
          </a:p>
        </p:txBody>
      </p:sp>
      <p:sp>
        <p:nvSpPr>
          <p:cNvPr id="3" name="Content Placeholder 2"/>
          <p:cNvSpPr>
            <a:spLocks noGrp="1"/>
          </p:cNvSpPr>
          <p:nvPr>
            <p:ph idx="1"/>
          </p:nvPr>
        </p:nvSpPr>
        <p:spPr>
          <a:xfrm>
            <a:off x="457200" y="1451320"/>
            <a:ext cx="8229600" cy="4284462"/>
          </a:xfrm>
        </p:spPr>
        <p:txBody>
          <a:bodyPr>
            <a:noAutofit/>
          </a:bodyPr>
          <a:lstStyle/>
          <a:p>
            <a:pPr algn="just">
              <a:lnSpc>
                <a:spcPct val="110000"/>
              </a:lnSpc>
              <a:spcBef>
                <a:spcPts val="0"/>
              </a:spcBef>
              <a:buBlip>
                <a:blip r:embed="rId3"/>
              </a:buBlip>
            </a:pPr>
            <a:r>
              <a:rPr lang="en-US" sz="2800" dirty="0" smtClean="0">
                <a:latin typeface="Century Gothic" panose="020B0502020202020204" pitchFamily="34" charset="0"/>
              </a:rPr>
              <a:t>Fallon Forward attended a four-year institution and was recruited for the volleyball team. </a:t>
            </a:r>
          </a:p>
          <a:p>
            <a:pPr marL="0" indent="0" algn="just">
              <a:lnSpc>
                <a:spcPct val="110000"/>
              </a:lnSpc>
              <a:spcBef>
                <a:spcPts val="0"/>
              </a:spcBef>
              <a:buNone/>
            </a:pPr>
            <a:endParaRPr lang="en-US" sz="1200" dirty="0" smtClean="0">
              <a:latin typeface="Century Gothic" panose="020B0502020202020204" pitchFamily="34" charset="0"/>
            </a:endParaRPr>
          </a:p>
          <a:p>
            <a:pPr algn="just">
              <a:lnSpc>
                <a:spcPct val="110000"/>
              </a:lnSpc>
              <a:spcBef>
                <a:spcPts val="0"/>
              </a:spcBef>
              <a:buBlip>
                <a:blip r:embed="rId3"/>
              </a:buBlip>
            </a:pPr>
            <a:r>
              <a:rPr lang="en-US" sz="2800" dirty="0" smtClean="0">
                <a:latin typeface="Century Gothic" panose="020B0502020202020204" pitchFamily="34" charset="0"/>
              </a:rPr>
              <a:t>In August she decides not to walk-on the team and never reports for practice. </a:t>
            </a:r>
          </a:p>
          <a:p>
            <a:pPr marL="0" indent="0" algn="just">
              <a:lnSpc>
                <a:spcPct val="110000"/>
              </a:lnSpc>
              <a:spcBef>
                <a:spcPts val="0"/>
              </a:spcBef>
              <a:buNone/>
            </a:pPr>
            <a:endParaRPr lang="en-US" sz="1200" dirty="0" smtClean="0">
              <a:latin typeface="Century Gothic" panose="020B0502020202020204" pitchFamily="34" charset="0"/>
            </a:endParaRPr>
          </a:p>
          <a:p>
            <a:pPr algn="just">
              <a:lnSpc>
                <a:spcPct val="110000"/>
              </a:lnSpc>
              <a:spcBef>
                <a:spcPts val="0"/>
              </a:spcBef>
              <a:buBlip>
                <a:blip r:embed="rId3"/>
              </a:buBlip>
            </a:pPr>
            <a:r>
              <a:rPr lang="en-US" sz="2800" dirty="0" smtClean="0">
                <a:latin typeface="Century Gothic" panose="020B0502020202020204" pitchFamily="34" charset="0"/>
              </a:rPr>
              <a:t>Will she be immediately eligible at your institution?</a:t>
            </a:r>
            <a:endParaRPr lang="en-US" sz="2800" dirty="0">
              <a:latin typeface="Century Gothic" panose="020B0502020202020204" pitchFamily="34" charset="0"/>
            </a:endParaRPr>
          </a:p>
          <a:p>
            <a:pPr marL="457200" lvl="1" indent="0" algn="r">
              <a:buNone/>
            </a:pPr>
            <a:r>
              <a:rPr lang="en-US" sz="1800" dirty="0" smtClean="0">
                <a:latin typeface="Century Gothic" panose="020B0502020202020204" pitchFamily="34" charset="0"/>
              </a:rPr>
              <a:t>Bylaw 14.5.5.1.1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599617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4400" b="1" dirty="0" smtClean="0">
                <a:latin typeface="Franklin Gothic Book" panose="020B0503020102020204" pitchFamily="34" charset="0"/>
              </a:rPr>
              <a:t>Four-Year </a:t>
            </a:r>
            <a:r>
              <a:rPr lang="en-US" sz="4400" b="1" dirty="0">
                <a:latin typeface="Franklin Gothic Book" panose="020B0503020102020204" pitchFamily="34" charset="0"/>
              </a:rPr>
              <a:t>College Transfers</a:t>
            </a:r>
            <a:endParaRPr lang="en-US" sz="4400" dirty="0"/>
          </a:p>
        </p:txBody>
      </p:sp>
      <p:sp>
        <p:nvSpPr>
          <p:cNvPr id="3" name="Content Placeholder 2"/>
          <p:cNvSpPr>
            <a:spLocks noGrp="1"/>
          </p:cNvSpPr>
          <p:nvPr>
            <p:ph idx="1"/>
          </p:nvPr>
        </p:nvSpPr>
        <p:spPr>
          <a:xfrm>
            <a:off x="457200" y="1600201"/>
            <a:ext cx="8229600" cy="4130537"/>
          </a:xfrm>
        </p:spPr>
        <p:txBody>
          <a:bodyPr>
            <a:noAutofit/>
          </a:bodyPr>
          <a:lstStyle/>
          <a:p>
            <a:pPr marL="0" indent="0" algn="just">
              <a:spcBef>
                <a:spcPts val="0"/>
              </a:spcBef>
              <a:buNone/>
            </a:pPr>
            <a:r>
              <a:rPr lang="en-US" sz="2800" dirty="0" smtClean="0">
                <a:latin typeface="Century Gothic" panose="020B0502020202020204" pitchFamily="34" charset="0"/>
              </a:rPr>
              <a:t>A student who transfers to the certifying institution shall be immediately eligible if:</a:t>
            </a:r>
          </a:p>
          <a:p>
            <a:pPr marL="0"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dirty="0" smtClean="0">
                <a:latin typeface="Century Gothic" panose="020B0502020202020204" pitchFamily="34" charset="0"/>
              </a:rPr>
              <a:t>The student would </a:t>
            </a:r>
            <a:r>
              <a:rPr lang="en-US" dirty="0">
                <a:latin typeface="Century Gothic" panose="020B0502020202020204" pitchFamily="34" charset="0"/>
              </a:rPr>
              <a:t>have been academically and athletically eligible, at the time of transfer to the certifying </a:t>
            </a:r>
            <a:r>
              <a:rPr lang="en-US" dirty="0" smtClean="0">
                <a:latin typeface="Century Gothic" panose="020B0502020202020204" pitchFamily="34" charset="0"/>
              </a:rPr>
              <a:t>institution, had </a:t>
            </a:r>
            <a:r>
              <a:rPr lang="en-US" dirty="0">
                <a:latin typeface="Century Gothic" panose="020B0502020202020204" pitchFamily="34" charset="0"/>
              </a:rPr>
              <a:t>he or she remained at the previous </a:t>
            </a:r>
            <a:r>
              <a:rPr lang="en-US" dirty="0" smtClean="0">
                <a:latin typeface="Century Gothic" panose="020B0502020202020204" pitchFamily="34" charset="0"/>
              </a:rPr>
              <a:t>institution.</a:t>
            </a:r>
            <a:endParaRPr lang="en-US" sz="2000" dirty="0" smtClean="0"/>
          </a:p>
          <a:p>
            <a:pPr marL="457200" lvl="1" indent="0" algn="r">
              <a:buNone/>
            </a:pPr>
            <a:r>
              <a:rPr lang="en-US" sz="2000" dirty="0" smtClean="0">
                <a:latin typeface="Century Gothic" panose="020B0502020202020204" pitchFamily="34" charset="0"/>
              </a:rPr>
              <a:t>Bylaw 14.5.5.1.1</a:t>
            </a:r>
            <a:endParaRPr lang="en-US" sz="20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2810660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5400" b="1" dirty="0" smtClean="0">
                <a:latin typeface="Franklin Gothic Book" panose="020B0503020102020204" pitchFamily="34" charset="0"/>
              </a:rPr>
              <a:t>Four-Year </a:t>
            </a:r>
            <a:r>
              <a:rPr lang="en-US" sz="5400" b="1" dirty="0">
                <a:latin typeface="Franklin Gothic Book" panose="020B0503020102020204" pitchFamily="34" charset="0"/>
              </a:rPr>
              <a:t>College Transfers</a:t>
            </a:r>
            <a:endParaRPr lang="en-US" dirty="0"/>
          </a:p>
        </p:txBody>
      </p:sp>
      <p:sp>
        <p:nvSpPr>
          <p:cNvPr id="3" name="Content Placeholder 2"/>
          <p:cNvSpPr>
            <a:spLocks noGrp="1"/>
          </p:cNvSpPr>
          <p:nvPr>
            <p:ph idx="1"/>
          </p:nvPr>
        </p:nvSpPr>
        <p:spPr/>
        <p:txBody>
          <a:bodyPr>
            <a:normAutofit/>
          </a:bodyPr>
          <a:lstStyle/>
          <a:p>
            <a:pPr marL="457200" lvl="1" indent="0" algn="r">
              <a:buNone/>
            </a:pPr>
            <a:endParaRPr lang="en-US" dirty="0"/>
          </a:p>
          <a:p>
            <a:pPr marL="457200" lvl="1" indent="0" algn="r">
              <a:buNone/>
            </a:pPr>
            <a:endParaRPr lang="en-US" sz="2000" dirty="0" smtClean="0"/>
          </a:p>
        </p:txBody>
      </p:sp>
      <p:graphicFrame>
        <p:nvGraphicFramePr>
          <p:cNvPr id="4" name="Diagram 3"/>
          <p:cNvGraphicFramePr/>
          <p:nvPr>
            <p:extLst>
              <p:ext uri="{D42A27DB-BD31-4B8C-83A1-F6EECF244321}">
                <p14:modId xmlns:p14="http://schemas.microsoft.com/office/powerpoint/2010/main" val="770279652"/>
              </p:ext>
            </p:extLst>
          </p:nvPr>
        </p:nvGraphicFramePr>
        <p:xfrm>
          <a:off x="924910" y="1600200"/>
          <a:ext cx="7336221" cy="41305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382242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909925"/>
          </a:xfrm>
          <a:noFill/>
        </p:spPr>
        <p:txBody>
          <a:bodyPr>
            <a:normAutofit/>
          </a:bodyPr>
          <a:lstStyle/>
          <a:p>
            <a:r>
              <a:rPr lang="en-US" sz="4400" b="1" dirty="0" smtClean="0">
                <a:latin typeface="Franklin Gothic Book" panose="020B0503020102020204" pitchFamily="34" charset="0"/>
              </a:rPr>
              <a:t>Four-Year </a:t>
            </a:r>
            <a:r>
              <a:rPr lang="en-US" sz="4400" b="1" dirty="0">
                <a:latin typeface="Franklin Gothic Book" panose="020B0503020102020204" pitchFamily="34" charset="0"/>
              </a:rPr>
              <a:t>College </a:t>
            </a:r>
            <a:r>
              <a:rPr lang="en-US" sz="4400" b="1" dirty="0" smtClean="0">
                <a:latin typeface="Franklin Gothic Book" panose="020B0503020102020204" pitchFamily="34" charset="0"/>
              </a:rPr>
              <a:t>Transfers</a:t>
            </a:r>
            <a:endParaRPr lang="en-US" sz="4400" dirty="0">
              <a:latin typeface="Franklin Gothic Book" panose="020B0503020102020204" pitchFamily="34" charset="0"/>
            </a:endParaRPr>
          </a:p>
        </p:txBody>
      </p:sp>
      <p:sp>
        <p:nvSpPr>
          <p:cNvPr id="3" name="Content Placeholder 2"/>
          <p:cNvSpPr>
            <a:spLocks noGrp="1"/>
          </p:cNvSpPr>
          <p:nvPr>
            <p:ph idx="1"/>
          </p:nvPr>
        </p:nvSpPr>
        <p:spPr>
          <a:xfrm>
            <a:off x="457200" y="1392383"/>
            <a:ext cx="8229600" cy="4530436"/>
          </a:xfrm>
        </p:spPr>
        <p:txBody>
          <a:bodyPr>
            <a:noAutofit/>
          </a:bodyPr>
          <a:lstStyle/>
          <a:p>
            <a:pPr algn="just">
              <a:spcBef>
                <a:spcPts val="0"/>
              </a:spcBef>
              <a:buBlip>
                <a:blip r:embed="rId3"/>
              </a:buBlip>
            </a:pPr>
            <a:r>
              <a:rPr lang="en-US" sz="2400" dirty="0" smtClean="0">
                <a:latin typeface="Century Gothic" panose="020B0502020202020204" pitchFamily="34" charset="0"/>
              </a:rPr>
              <a:t>Ray Receiver attended a four-year institution, practiced and competed. </a:t>
            </a:r>
          </a:p>
          <a:p>
            <a:pPr marL="0" indent="0" algn="just">
              <a:spcBef>
                <a:spcPts val="0"/>
              </a:spcBef>
              <a:buNone/>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He left after the spring term but was not academically eligible.</a:t>
            </a:r>
          </a:p>
          <a:p>
            <a:pPr marL="0" indent="0" algn="just">
              <a:spcBef>
                <a:spcPts val="0"/>
              </a:spcBef>
              <a:buNone/>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He attended summer school at another institution to make up the credits he was deficient. </a:t>
            </a:r>
          </a:p>
          <a:p>
            <a:pPr marL="0" indent="0" algn="just">
              <a:spcBef>
                <a:spcPts val="0"/>
              </a:spcBef>
              <a:buNone/>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Is he immediately eligible at your institution?</a:t>
            </a:r>
          </a:p>
          <a:p>
            <a:pPr algn="just">
              <a:spcBef>
                <a:spcPts val="0"/>
              </a:spcBef>
              <a:buBlip>
                <a:blip r:embed="rId3"/>
              </a:buBlip>
            </a:pPr>
            <a:endParaRPr lang="en-US" sz="2400" dirty="0" smtClean="0">
              <a:latin typeface="Century Gothic" panose="020B0502020202020204" pitchFamily="34" charset="0"/>
            </a:endParaRPr>
          </a:p>
          <a:p>
            <a:pPr marL="0" indent="0" algn="r">
              <a:spcBef>
                <a:spcPts val="0"/>
              </a:spcBef>
              <a:buNone/>
            </a:pPr>
            <a:r>
              <a:rPr lang="en-US" sz="1800" dirty="0" smtClean="0">
                <a:latin typeface="Century Gothic" panose="020B0502020202020204" pitchFamily="34" charset="0"/>
              </a:rPr>
              <a:t>Bylaw 14.5.5.1.1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40503403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59873"/>
          </a:xfrm>
          <a:noFill/>
        </p:spPr>
        <p:txBody>
          <a:bodyPr>
            <a:normAutofit/>
          </a:bodyPr>
          <a:lstStyle/>
          <a:p>
            <a:r>
              <a:rPr lang="en-US" sz="4400" b="1" dirty="0" smtClean="0">
                <a:latin typeface="Franklin Gothic Book" panose="020B0503020102020204" pitchFamily="34" charset="0"/>
              </a:rPr>
              <a:t>Four-Year </a:t>
            </a:r>
            <a:r>
              <a:rPr lang="en-US" sz="4400" b="1" dirty="0">
                <a:latin typeface="Franklin Gothic Book" panose="020B0503020102020204" pitchFamily="34" charset="0"/>
              </a:rPr>
              <a:t>College </a:t>
            </a:r>
            <a:r>
              <a:rPr lang="en-US" sz="4400" b="1" dirty="0" smtClean="0">
                <a:latin typeface="Franklin Gothic Book" panose="020B0503020102020204" pitchFamily="34" charset="0"/>
              </a:rPr>
              <a:t>Transfers</a:t>
            </a:r>
            <a:endParaRPr lang="en-US" sz="4400" dirty="0"/>
          </a:p>
        </p:txBody>
      </p:sp>
      <p:sp>
        <p:nvSpPr>
          <p:cNvPr id="3" name="Content Placeholder 2"/>
          <p:cNvSpPr>
            <a:spLocks noGrp="1"/>
          </p:cNvSpPr>
          <p:nvPr>
            <p:ph idx="1"/>
          </p:nvPr>
        </p:nvSpPr>
        <p:spPr>
          <a:xfrm>
            <a:off x="457200" y="1226128"/>
            <a:ext cx="8229600" cy="4592782"/>
          </a:xfrm>
        </p:spPr>
        <p:txBody>
          <a:bodyPr>
            <a:noAutofit/>
          </a:bodyPr>
          <a:lstStyle/>
          <a:p>
            <a:pPr marL="0" indent="0">
              <a:buNone/>
            </a:pPr>
            <a:r>
              <a:rPr lang="en-US" sz="2800" dirty="0">
                <a:latin typeface="Century Gothic" panose="020B0502020202020204" pitchFamily="34" charset="0"/>
              </a:rPr>
              <a:t>I</a:t>
            </a:r>
            <a:r>
              <a:rPr lang="en-US" sz="2800" dirty="0" smtClean="0">
                <a:latin typeface="Century Gothic" panose="020B0502020202020204" pitchFamily="34" charset="0"/>
              </a:rPr>
              <a:t>mmediately eligible if</a:t>
            </a:r>
            <a:r>
              <a:rPr lang="en-US" sz="3200" dirty="0" smtClean="0">
                <a:latin typeface="Century Gothic" panose="020B0502020202020204" pitchFamily="34" charset="0"/>
              </a:rPr>
              <a:t>:</a:t>
            </a:r>
          </a:p>
          <a:p>
            <a:pPr marL="0" indent="0">
              <a:buNone/>
            </a:pPr>
            <a:endParaRPr lang="en-US" sz="1300" dirty="0" smtClean="0"/>
          </a:p>
          <a:p>
            <a:pPr marL="457200" lvl="1" algn="just">
              <a:spcBef>
                <a:spcPts val="0"/>
              </a:spcBef>
              <a:buBlip>
                <a:blip r:embed="rId3"/>
              </a:buBlip>
            </a:pPr>
            <a:r>
              <a:rPr lang="en-US" sz="2400" dirty="0" smtClean="0">
                <a:latin typeface="Century Gothic" panose="020B0502020202020204" pitchFamily="34" charset="0"/>
              </a:rPr>
              <a:t>Attended a </a:t>
            </a:r>
            <a:r>
              <a:rPr lang="en-US" sz="2400" dirty="0">
                <a:latin typeface="Century Gothic" panose="020B0502020202020204" pitchFamily="34" charset="0"/>
              </a:rPr>
              <a:t>four-year collegiate institution that did not sponsor the student-athlete's </a:t>
            </a:r>
            <a:r>
              <a:rPr lang="en-US" sz="2400" dirty="0" smtClean="0">
                <a:latin typeface="Century Gothic" panose="020B0502020202020204" pitchFamily="34" charset="0"/>
              </a:rPr>
              <a:t>sport</a:t>
            </a:r>
            <a:r>
              <a:rPr lang="en-US" sz="2400" dirty="0">
                <a:latin typeface="Century Gothic" panose="020B0502020202020204" pitchFamily="34" charset="0"/>
              </a:rPr>
              <a:t>;</a:t>
            </a:r>
            <a:r>
              <a:rPr lang="en-US" sz="2400" dirty="0" smtClean="0">
                <a:latin typeface="Century Gothic" panose="020B0502020202020204" pitchFamily="34" charset="0"/>
              </a:rPr>
              <a:t> and </a:t>
            </a:r>
          </a:p>
          <a:p>
            <a:pPr marL="0" lvl="1" indent="0" algn="just">
              <a:spcBef>
                <a:spcPts val="0"/>
              </a:spcBef>
              <a:buNone/>
            </a:pPr>
            <a:endParaRPr lang="en-US" sz="2400" dirty="0" smtClean="0">
              <a:latin typeface="Century Gothic" panose="020B0502020202020204" pitchFamily="34" charset="0"/>
            </a:endParaRPr>
          </a:p>
          <a:p>
            <a:pPr marL="457200" lvl="1" algn="just">
              <a:spcBef>
                <a:spcPts val="0"/>
              </a:spcBef>
              <a:buBlip>
                <a:blip r:embed="rId3"/>
              </a:buBlip>
            </a:pPr>
            <a:r>
              <a:rPr lang="en-US" sz="2400" dirty="0">
                <a:latin typeface="Century Gothic" panose="020B0502020202020204" pitchFamily="34" charset="0"/>
              </a:rPr>
              <a:t>W</a:t>
            </a:r>
            <a:r>
              <a:rPr lang="en-US" sz="2400" dirty="0" smtClean="0">
                <a:latin typeface="Century Gothic" panose="020B0502020202020204" pitchFamily="34" charset="0"/>
              </a:rPr>
              <a:t>hile </a:t>
            </a:r>
            <a:r>
              <a:rPr lang="en-US" sz="2400" dirty="0">
                <a:latin typeface="Century Gothic" panose="020B0502020202020204" pitchFamily="34" charset="0"/>
              </a:rPr>
              <a:t>at that institution, the </a:t>
            </a:r>
            <a:r>
              <a:rPr lang="en-US" sz="2400" dirty="0" smtClean="0">
                <a:latin typeface="Century Gothic" panose="020B0502020202020204" pitchFamily="34" charset="0"/>
              </a:rPr>
              <a:t>student-athlete:</a:t>
            </a:r>
          </a:p>
          <a:p>
            <a:pPr marL="0" lvl="1" indent="0" algn="just">
              <a:spcBef>
                <a:spcPts val="0"/>
              </a:spcBef>
              <a:buNone/>
            </a:pPr>
            <a:endParaRPr lang="en-US" sz="13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sz="2200" dirty="0" smtClean="0">
                <a:latin typeface="Century Gothic" panose="020B0502020202020204" pitchFamily="34" charset="0"/>
              </a:rPr>
              <a:t>Successfully completed 24-semester/36-quarter </a:t>
            </a:r>
            <a:r>
              <a:rPr lang="en-US" sz="2200" dirty="0">
                <a:latin typeface="Century Gothic" panose="020B0502020202020204" pitchFamily="34" charset="0"/>
              </a:rPr>
              <a:t>hours of </a:t>
            </a:r>
            <a:r>
              <a:rPr lang="en-US" sz="2200" dirty="0" smtClean="0">
                <a:latin typeface="Century Gothic" panose="020B0502020202020204" pitchFamily="34" charset="0"/>
              </a:rPr>
              <a:t>transferable </a:t>
            </a:r>
            <a:r>
              <a:rPr lang="en-US" sz="2200" dirty="0">
                <a:latin typeface="Century Gothic" panose="020B0502020202020204" pitchFamily="34" charset="0"/>
              </a:rPr>
              <a:t>credit; </a:t>
            </a:r>
            <a:r>
              <a:rPr lang="en-US" sz="2200" dirty="0" smtClean="0">
                <a:latin typeface="Century Gothic" panose="020B0502020202020204" pitchFamily="34" charset="0"/>
              </a:rPr>
              <a:t>and</a:t>
            </a:r>
          </a:p>
          <a:p>
            <a:pPr marL="457200" lvl="2" indent="0" algn="just">
              <a:spcBef>
                <a:spcPts val="0"/>
              </a:spcBef>
              <a:buNone/>
            </a:pPr>
            <a:endParaRPr lang="en-US" sz="12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sz="2200" dirty="0" smtClean="0">
                <a:latin typeface="Century Gothic" panose="020B0502020202020204" pitchFamily="34" charset="0"/>
              </a:rPr>
              <a:t>Completed FT two semesters/ three quarters.</a:t>
            </a:r>
          </a:p>
          <a:p>
            <a:pPr marL="457200" lvl="2" indent="0">
              <a:spcBef>
                <a:spcPts val="0"/>
              </a:spcBef>
              <a:buNone/>
            </a:pPr>
            <a:endParaRPr lang="en-US" sz="1200" dirty="0" smtClean="0">
              <a:latin typeface="Century Gothic" panose="020B0502020202020204" pitchFamily="34" charset="0"/>
            </a:endParaRPr>
          </a:p>
          <a:p>
            <a:pPr marL="457200" lvl="2" indent="0">
              <a:spcBef>
                <a:spcPts val="0"/>
              </a:spcBef>
              <a:buNone/>
            </a:pPr>
            <a:endParaRPr lang="en-US" sz="1200" dirty="0" smtClean="0">
              <a:latin typeface="Century Gothic" panose="020B0502020202020204" pitchFamily="34" charset="0"/>
            </a:endParaRPr>
          </a:p>
          <a:p>
            <a:pPr marL="457200" lvl="1" indent="0" algn="r">
              <a:spcBef>
                <a:spcPts val="0"/>
              </a:spcBef>
              <a:buNone/>
            </a:pPr>
            <a:r>
              <a:rPr lang="en-US" sz="1800" dirty="0" smtClean="0">
                <a:latin typeface="Century Gothic" panose="020B0502020202020204" pitchFamily="34" charset="0"/>
              </a:rPr>
              <a:t>Bylaw </a:t>
            </a:r>
            <a:r>
              <a:rPr lang="en-US" sz="1800" dirty="0">
                <a:latin typeface="Century Gothic" panose="020B0502020202020204" pitchFamily="34" charset="0"/>
              </a:rPr>
              <a:t>14.5.5.1.1</a:t>
            </a:r>
          </a:p>
          <a:p>
            <a:pPr marL="457200" lvl="1" indent="0" algn="r">
              <a:spcBef>
                <a:spcPts val="0"/>
              </a:spcBef>
              <a:buNone/>
            </a:pPr>
            <a:endParaRPr lang="en-US" dirty="0"/>
          </a:p>
          <a:p>
            <a:pPr marL="457200" lvl="1" indent="0" algn="r">
              <a:spcBef>
                <a:spcPts val="0"/>
              </a:spcBef>
              <a:buNone/>
            </a:pPr>
            <a:endParaRPr lang="en-US" sz="2000" dirty="0" smtClean="0"/>
          </a:p>
          <a:p>
            <a:pPr marL="457200" lvl="1" indent="0" algn="r">
              <a:spcBef>
                <a:spcPts val="0"/>
              </a:spcBef>
              <a:buNone/>
            </a:pPr>
            <a:endParaRPr lang="en-US" sz="2000" dirty="0"/>
          </a:p>
          <a:p>
            <a:pPr marL="457200" lvl="1" indent="0" algn="r">
              <a:spcBef>
                <a:spcPts val="0"/>
              </a:spcBef>
              <a:buNone/>
            </a:pPr>
            <a:endParaRPr lang="en-US" sz="2000" dirty="0" smtClean="0"/>
          </a:p>
        </p:txBody>
      </p:sp>
    </p:spTree>
    <p:custDataLst>
      <p:tags r:id="rId1"/>
    </p:custDataLst>
    <p:extLst>
      <p:ext uri="{BB962C8B-B14F-4D97-AF65-F5344CB8AC3E}">
        <p14:creationId xmlns:p14="http://schemas.microsoft.com/office/powerpoint/2010/main" val="3452581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2743"/>
          </a:xfrm>
          <a:noFill/>
        </p:spPr>
        <p:txBody>
          <a:bodyPr>
            <a:normAutofit fontScale="90000"/>
          </a:bodyPr>
          <a:lstStyle/>
          <a:p>
            <a:r>
              <a:rPr lang="en-US" sz="5300" dirty="0" smtClean="0"/>
              <a:t/>
            </a:r>
            <a:br>
              <a:rPr lang="en-US" sz="5300" dirty="0" smtClean="0"/>
            </a:br>
            <a:r>
              <a:rPr lang="en-US" sz="5400" b="1" dirty="0">
                <a:latin typeface="Franklin Gothic Book" panose="020B0503020102020204" pitchFamily="34" charset="0"/>
              </a:rPr>
              <a:t>Four-Year College Transfers</a:t>
            </a:r>
            <a:r>
              <a:rPr lang="en-US" sz="5300" dirty="0"/>
              <a:t/>
            </a:r>
            <a:br>
              <a:rPr lang="en-US" sz="5300" dirty="0"/>
            </a:br>
            <a:endParaRPr lang="en-US" dirty="0"/>
          </a:p>
        </p:txBody>
      </p:sp>
      <p:grpSp>
        <p:nvGrpSpPr>
          <p:cNvPr id="5" name="Group 4"/>
          <p:cNvGrpSpPr/>
          <p:nvPr/>
        </p:nvGrpSpPr>
        <p:grpSpPr>
          <a:xfrm>
            <a:off x="1162433" y="1375965"/>
            <a:ext cx="6756955" cy="4321322"/>
            <a:chOff x="-6457417" y="1463049"/>
            <a:chExt cx="6756955" cy="4321322"/>
          </a:xfrm>
        </p:grpSpPr>
        <p:sp>
          <p:nvSpPr>
            <p:cNvPr id="6" name="Freeform 5"/>
            <p:cNvSpPr/>
            <p:nvPr/>
          </p:nvSpPr>
          <p:spPr>
            <a:xfrm>
              <a:off x="-4624559" y="1463049"/>
              <a:ext cx="2827295" cy="1554481"/>
            </a:xfrm>
            <a:custGeom>
              <a:avLst/>
              <a:gdLst>
                <a:gd name="connsiteX0" fmla="*/ 0 w 2827295"/>
                <a:gd name="connsiteY0" fmla="*/ 155448 h 1554481"/>
                <a:gd name="connsiteX1" fmla="*/ 155448 w 2827295"/>
                <a:gd name="connsiteY1" fmla="*/ 0 h 1554481"/>
                <a:gd name="connsiteX2" fmla="*/ 2671847 w 2827295"/>
                <a:gd name="connsiteY2" fmla="*/ 0 h 1554481"/>
                <a:gd name="connsiteX3" fmla="*/ 2827295 w 2827295"/>
                <a:gd name="connsiteY3" fmla="*/ 155448 h 1554481"/>
                <a:gd name="connsiteX4" fmla="*/ 2827295 w 2827295"/>
                <a:gd name="connsiteY4" fmla="*/ 1399033 h 1554481"/>
                <a:gd name="connsiteX5" fmla="*/ 2671847 w 2827295"/>
                <a:gd name="connsiteY5" fmla="*/ 1554481 h 1554481"/>
                <a:gd name="connsiteX6" fmla="*/ 155448 w 2827295"/>
                <a:gd name="connsiteY6" fmla="*/ 1554481 h 1554481"/>
                <a:gd name="connsiteX7" fmla="*/ 0 w 2827295"/>
                <a:gd name="connsiteY7" fmla="*/ 1399033 h 1554481"/>
                <a:gd name="connsiteX8" fmla="*/ 0 w 2827295"/>
                <a:gd name="connsiteY8" fmla="*/ 155448 h 1554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7295" h="1554481">
                  <a:moveTo>
                    <a:pt x="0" y="155448"/>
                  </a:moveTo>
                  <a:cubicBezTo>
                    <a:pt x="0" y="69596"/>
                    <a:pt x="69596" y="0"/>
                    <a:pt x="155448" y="0"/>
                  </a:cubicBezTo>
                  <a:lnTo>
                    <a:pt x="2671847" y="0"/>
                  </a:lnTo>
                  <a:cubicBezTo>
                    <a:pt x="2757699" y="0"/>
                    <a:pt x="2827295" y="69596"/>
                    <a:pt x="2827295" y="155448"/>
                  </a:cubicBezTo>
                  <a:lnTo>
                    <a:pt x="2827295" y="1399033"/>
                  </a:lnTo>
                  <a:cubicBezTo>
                    <a:pt x="2827295" y="1484885"/>
                    <a:pt x="2757699" y="1554481"/>
                    <a:pt x="2671847" y="1554481"/>
                  </a:cubicBezTo>
                  <a:lnTo>
                    <a:pt x="155448" y="1554481"/>
                  </a:lnTo>
                  <a:cubicBezTo>
                    <a:pt x="69596" y="1554481"/>
                    <a:pt x="0" y="1484885"/>
                    <a:pt x="0" y="1399033"/>
                  </a:cubicBezTo>
                  <a:lnTo>
                    <a:pt x="0" y="1554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49" tIns="129349" rIns="129349" bIns="129349" numCol="1" spcCol="1270" anchor="ctr" anchorCtr="0">
              <a:noAutofit/>
            </a:bodyPr>
            <a:lstStyle/>
            <a:p>
              <a:pPr lvl="0" algn="ctr" defTabSz="977900">
                <a:lnSpc>
                  <a:spcPct val="90000"/>
                </a:lnSpc>
                <a:spcBef>
                  <a:spcPct val="0"/>
                </a:spcBef>
                <a:spcAft>
                  <a:spcPct val="35000"/>
                </a:spcAft>
              </a:pPr>
              <a:r>
                <a:rPr lang="en-US" sz="2200" kern="1200" dirty="0" smtClean="0">
                  <a:latin typeface="Century Gothic" panose="020B0502020202020204" pitchFamily="34" charset="0"/>
                </a:rPr>
                <a:t>Did previous institution sponsor the SA’s sport?</a:t>
              </a:r>
              <a:endParaRPr lang="en-US" sz="2200" kern="1200" dirty="0">
                <a:latin typeface="Century Gothic" panose="020B0502020202020204" pitchFamily="34" charset="0"/>
              </a:endParaRPr>
            </a:p>
          </p:txBody>
        </p:sp>
        <p:sp>
          <p:nvSpPr>
            <p:cNvPr id="8" name="Freeform 7"/>
            <p:cNvSpPr/>
            <p:nvPr/>
          </p:nvSpPr>
          <p:spPr>
            <a:xfrm>
              <a:off x="-2077895" y="4047000"/>
              <a:ext cx="2377433" cy="1737358"/>
            </a:xfrm>
            <a:custGeom>
              <a:avLst/>
              <a:gdLst>
                <a:gd name="connsiteX0" fmla="*/ 0 w 2377433"/>
                <a:gd name="connsiteY0" fmla="*/ 173736 h 1737358"/>
                <a:gd name="connsiteX1" fmla="*/ 173736 w 2377433"/>
                <a:gd name="connsiteY1" fmla="*/ 0 h 1737358"/>
                <a:gd name="connsiteX2" fmla="*/ 2203697 w 2377433"/>
                <a:gd name="connsiteY2" fmla="*/ 0 h 1737358"/>
                <a:gd name="connsiteX3" fmla="*/ 2377433 w 2377433"/>
                <a:gd name="connsiteY3" fmla="*/ 173736 h 1737358"/>
                <a:gd name="connsiteX4" fmla="*/ 2377433 w 2377433"/>
                <a:gd name="connsiteY4" fmla="*/ 1563622 h 1737358"/>
                <a:gd name="connsiteX5" fmla="*/ 2203697 w 2377433"/>
                <a:gd name="connsiteY5" fmla="*/ 1737358 h 1737358"/>
                <a:gd name="connsiteX6" fmla="*/ 173736 w 2377433"/>
                <a:gd name="connsiteY6" fmla="*/ 1737358 h 1737358"/>
                <a:gd name="connsiteX7" fmla="*/ 0 w 2377433"/>
                <a:gd name="connsiteY7" fmla="*/ 1563622 h 1737358"/>
                <a:gd name="connsiteX8" fmla="*/ 0 w 2377433"/>
                <a:gd name="connsiteY8" fmla="*/ 173736 h 173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33" h="1737358">
                  <a:moveTo>
                    <a:pt x="0" y="173736"/>
                  </a:moveTo>
                  <a:cubicBezTo>
                    <a:pt x="0" y="77784"/>
                    <a:pt x="77784" y="0"/>
                    <a:pt x="173736" y="0"/>
                  </a:cubicBezTo>
                  <a:lnTo>
                    <a:pt x="2203697" y="0"/>
                  </a:lnTo>
                  <a:cubicBezTo>
                    <a:pt x="2299649" y="0"/>
                    <a:pt x="2377433" y="77784"/>
                    <a:pt x="2377433" y="173736"/>
                  </a:cubicBezTo>
                  <a:lnTo>
                    <a:pt x="2377433" y="1563622"/>
                  </a:lnTo>
                  <a:cubicBezTo>
                    <a:pt x="2377433" y="1659574"/>
                    <a:pt x="2299649" y="1737358"/>
                    <a:pt x="2203697" y="1737358"/>
                  </a:cubicBezTo>
                  <a:lnTo>
                    <a:pt x="173736" y="1737358"/>
                  </a:lnTo>
                  <a:cubicBezTo>
                    <a:pt x="77784" y="1737358"/>
                    <a:pt x="0" y="1659574"/>
                    <a:pt x="0" y="1563622"/>
                  </a:cubicBezTo>
                  <a:lnTo>
                    <a:pt x="0" y="173736"/>
                  </a:lnTo>
                  <a:close/>
                </a:path>
              </a:pathLst>
            </a:custGeom>
            <a:ln w="76200">
              <a:solidFill>
                <a:srgbClr val="FFFF00"/>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85" tIns="127085" rIns="127085" bIns="127085"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Did SA complete two semesters/ three quarters at the institution?</a:t>
              </a:r>
              <a:endParaRPr lang="en-US" sz="2000" kern="1200" dirty="0">
                <a:latin typeface="Century Gothic" panose="020B0502020202020204" pitchFamily="34" charset="0"/>
              </a:endParaRPr>
            </a:p>
          </p:txBody>
        </p:sp>
        <p:sp>
          <p:nvSpPr>
            <p:cNvPr id="9" name="Freeform 8"/>
            <p:cNvSpPr/>
            <p:nvPr/>
          </p:nvSpPr>
          <p:spPr>
            <a:xfrm rot="21599990">
              <a:off x="-3853013" y="4683936"/>
              <a:ext cx="1511655" cy="640081"/>
            </a:xfrm>
            <a:custGeom>
              <a:avLst/>
              <a:gdLst>
                <a:gd name="connsiteX0" fmla="*/ 0 w 1511655"/>
                <a:gd name="connsiteY0" fmla="*/ 320040 h 640080"/>
                <a:gd name="connsiteX1" fmla="*/ 320040 w 1511655"/>
                <a:gd name="connsiteY1" fmla="*/ 0 h 640080"/>
                <a:gd name="connsiteX2" fmla="*/ 320040 w 1511655"/>
                <a:gd name="connsiteY2" fmla="*/ 128016 h 640080"/>
                <a:gd name="connsiteX3" fmla="*/ 1191615 w 1511655"/>
                <a:gd name="connsiteY3" fmla="*/ 128016 h 640080"/>
                <a:gd name="connsiteX4" fmla="*/ 1191615 w 1511655"/>
                <a:gd name="connsiteY4" fmla="*/ 0 h 640080"/>
                <a:gd name="connsiteX5" fmla="*/ 1511655 w 1511655"/>
                <a:gd name="connsiteY5" fmla="*/ 320040 h 640080"/>
                <a:gd name="connsiteX6" fmla="*/ 1191615 w 1511655"/>
                <a:gd name="connsiteY6" fmla="*/ 640080 h 640080"/>
                <a:gd name="connsiteX7" fmla="*/ 1191615 w 1511655"/>
                <a:gd name="connsiteY7" fmla="*/ 512064 h 640080"/>
                <a:gd name="connsiteX8" fmla="*/ 320040 w 1511655"/>
                <a:gd name="connsiteY8" fmla="*/ 512064 h 640080"/>
                <a:gd name="connsiteX9" fmla="*/ 320040 w 1511655"/>
                <a:gd name="connsiteY9" fmla="*/ 640080 h 640080"/>
                <a:gd name="connsiteX10" fmla="*/ 0 w 1511655"/>
                <a:gd name="connsiteY10" fmla="*/ 320040 h 64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1655" h="640080">
                  <a:moveTo>
                    <a:pt x="1511655" y="320040"/>
                  </a:moveTo>
                  <a:lnTo>
                    <a:pt x="1191615" y="640079"/>
                  </a:lnTo>
                  <a:lnTo>
                    <a:pt x="1191615" y="512063"/>
                  </a:lnTo>
                  <a:lnTo>
                    <a:pt x="320040" y="512063"/>
                  </a:lnTo>
                  <a:lnTo>
                    <a:pt x="320040" y="640079"/>
                  </a:lnTo>
                  <a:lnTo>
                    <a:pt x="0" y="320040"/>
                  </a:lnTo>
                  <a:lnTo>
                    <a:pt x="320040" y="1"/>
                  </a:lnTo>
                  <a:lnTo>
                    <a:pt x="320040" y="128017"/>
                  </a:lnTo>
                  <a:lnTo>
                    <a:pt x="1191615" y="128017"/>
                  </a:lnTo>
                  <a:lnTo>
                    <a:pt x="1191615" y="1"/>
                  </a:lnTo>
                  <a:lnTo>
                    <a:pt x="1511655" y="32004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92023" tIns="128017" rIns="192024" bIns="128015"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AND</a:t>
              </a:r>
              <a:endParaRPr lang="en-US" sz="2400" kern="1200" dirty="0">
                <a:solidFill>
                  <a:schemeClr val="tx1"/>
                </a:solidFill>
              </a:endParaRPr>
            </a:p>
          </p:txBody>
        </p:sp>
        <p:sp>
          <p:nvSpPr>
            <p:cNvPr id="10" name="Freeform 9"/>
            <p:cNvSpPr/>
            <p:nvPr/>
          </p:nvSpPr>
          <p:spPr>
            <a:xfrm>
              <a:off x="-6457417" y="4047013"/>
              <a:ext cx="2377433" cy="1737358"/>
            </a:xfrm>
            <a:custGeom>
              <a:avLst/>
              <a:gdLst>
                <a:gd name="connsiteX0" fmla="*/ 0 w 2377433"/>
                <a:gd name="connsiteY0" fmla="*/ 173736 h 1737358"/>
                <a:gd name="connsiteX1" fmla="*/ 173736 w 2377433"/>
                <a:gd name="connsiteY1" fmla="*/ 0 h 1737358"/>
                <a:gd name="connsiteX2" fmla="*/ 2203697 w 2377433"/>
                <a:gd name="connsiteY2" fmla="*/ 0 h 1737358"/>
                <a:gd name="connsiteX3" fmla="*/ 2377433 w 2377433"/>
                <a:gd name="connsiteY3" fmla="*/ 173736 h 1737358"/>
                <a:gd name="connsiteX4" fmla="*/ 2377433 w 2377433"/>
                <a:gd name="connsiteY4" fmla="*/ 1563622 h 1737358"/>
                <a:gd name="connsiteX5" fmla="*/ 2203697 w 2377433"/>
                <a:gd name="connsiteY5" fmla="*/ 1737358 h 1737358"/>
                <a:gd name="connsiteX6" fmla="*/ 173736 w 2377433"/>
                <a:gd name="connsiteY6" fmla="*/ 1737358 h 1737358"/>
                <a:gd name="connsiteX7" fmla="*/ 0 w 2377433"/>
                <a:gd name="connsiteY7" fmla="*/ 1563622 h 1737358"/>
                <a:gd name="connsiteX8" fmla="*/ 0 w 2377433"/>
                <a:gd name="connsiteY8" fmla="*/ 173736 h 1737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33" h="1737358">
                  <a:moveTo>
                    <a:pt x="0" y="173736"/>
                  </a:moveTo>
                  <a:cubicBezTo>
                    <a:pt x="0" y="77784"/>
                    <a:pt x="77784" y="0"/>
                    <a:pt x="173736" y="0"/>
                  </a:cubicBezTo>
                  <a:lnTo>
                    <a:pt x="2203697" y="0"/>
                  </a:lnTo>
                  <a:cubicBezTo>
                    <a:pt x="2299649" y="0"/>
                    <a:pt x="2377433" y="77784"/>
                    <a:pt x="2377433" y="173736"/>
                  </a:cubicBezTo>
                  <a:lnTo>
                    <a:pt x="2377433" y="1563622"/>
                  </a:lnTo>
                  <a:cubicBezTo>
                    <a:pt x="2377433" y="1659574"/>
                    <a:pt x="2299649" y="1737358"/>
                    <a:pt x="2203697" y="1737358"/>
                  </a:cubicBezTo>
                  <a:lnTo>
                    <a:pt x="173736" y="1737358"/>
                  </a:lnTo>
                  <a:cubicBezTo>
                    <a:pt x="77784" y="1737358"/>
                    <a:pt x="0" y="1659574"/>
                    <a:pt x="0" y="1563622"/>
                  </a:cubicBezTo>
                  <a:lnTo>
                    <a:pt x="0" y="173736"/>
                  </a:lnTo>
                  <a:close/>
                </a:path>
              </a:pathLst>
            </a:custGeom>
            <a:ln w="76200">
              <a:solidFill>
                <a:srgbClr val="FFFF00"/>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85" tIns="127085" rIns="127085" bIns="127085"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Did SA complete 24 semester/36 quarter hours of transferable credit?</a:t>
              </a:r>
              <a:endParaRPr lang="en-US" sz="2000" kern="1200" dirty="0">
                <a:latin typeface="Century Gothic" panose="020B0502020202020204" pitchFamily="34" charset="0"/>
              </a:endParaRPr>
            </a:p>
          </p:txBody>
        </p:sp>
        <p:sp>
          <p:nvSpPr>
            <p:cNvPr id="11" name="Freeform 10"/>
            <p:cNvSpPr/>
            <p:nvPr/>
          </p:nvSpPr>
          <p:spPr>
            <a:xfrm>
              <a:off x="-4395749" y="3205420"/>
              <a:ext cx="2367541" cy="731521"/>
            </a:xfrm>
            <a:custGeom>
              <a:avLst/>
              <a:gdLst>
                <a:gd name="connsiteX0" fmla="*/ 0 w 2367541"/>
                <a:gd name="connsiteY0" fmla="*/ 365760 h 731519"/>
                <a:gd name="connsiteX1" fmla="*/ 365760 w 2367541"/>
                <a:gd name="connsiteY1" fmla="*/ 0 h 731519"/>
                <a:gd name="connsiteX2" fmla="*/ 365760 w 2367541"/>
                <a:gd name="connsiteY2" fmla="*/ 146304 h 731519"/>
                <a:gd name="connsiteX3" fmla="*/ 2001782 w 2367541"/>
                <a:gd name="connsiteY3" fmla="*/ 146304 h 731519"/>
                <a:gd name="connsiteX4" fmla="*/ 2001782 w 2367541"/>
                <a:gd name="connsiteY4" fmla="*/ 0 h 731519"/>
                <a:gd name="connsiteX5" fmla="*/ 2367541 w 2367541"/>
                <a:gd name="connsiteY5" fmla="*/ 365760 h 731519"/>
                <a:gd name="connsiteX6" fmla="*/ 2001782 w 2367541"/>
                <a:gd name="connsiteY6" fmla="*/ 731519 h 731519"/>
                <a:gd name="connsiteX7" fmla="*/ 2001782 w 2367541"/>
                <a:gd name="connsiteY7" fmla="*/ 585215 h 731519"/>
                <a:gd name="connsiteX8" fmla="*/ 365760 w 2367541"/>
                <a:gd name="connsiteY8" fmla="*/ 585215 h 731519"/>
                <a:gd name="connsiteX9" fmla="*/ 365760 w 2367541"/>
                <a:gd name="connsiteY9" fmla="*/ 731519 h 731519"/>
                <a:gd name="connsiteX10" fmla="*/ 0 w 2367541"/>
                <a:gd name="connsiteY10" fmla="*/ 365760 h 73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67541" h="731519">
                  <a:moveTo>
                    <a:pt x="0" y="365760"/>
                  </a:moveTo>
                  <a:lnTo>
                    <a:pt x="365760" y="1"/>
                  </a:lnTo>
                  <a:lnTo>
                    <a:pt x="365760" y="146305"/>
                  </a:lnTo>
                  <a:lnTo>
                    <a:pt x="2001782" y="146305"/>
                  </a:lnTo>
                  <a:lnTo>
                    <a:pt x="2001782" y="1"/>
                  </a:lnTo>
                  <a:lnTo>
                    <a:pt x="2367541" y="365760"/>
                  </a:lnTo>
                  <a:lnTo>
                    <a:pt x="2001782" y="731518"/>
                  </a:lnTo>
                  <a:lnTo>
                    <a:pt x="2001782" y="585214"/>
                  </a:lnTo>
                  <a:lnTo>
                    <a:pt x="365760" y="585214"/>
                  </a:lnTo>
                  <a:lnTo>
                    <a:pt x="365760" y="731518"/>
                  </a:lnTo>
                  <a:lnTo>
                    <a:pt x="0" y="365760"/>
                  </a:lnTo>
                  <a:close/>
                </a:path>
              </a:pathLst>
            </a:custGeom>
            <a:ln>
              <a:noFill/>
            </a:ln>
          </p:spPr>
          <p:style>
            <a:lnRef idx="0">
              <a:scrgbClr r="0" g="0" b="0"/>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219456" tIns="146305" rIns="219456" bIns="146305"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IF NO, THEN</a:t>
              </a:r>
              <a:endParaRPr lang="en-US" sz="2400" kern="1200" dirty="0">
                <a:solidFill>
                  <a:schemeClr val="tx1"/>
                </a:solidFill>
              </a:endParaRPr>
            </a:p>
          </p:txBody>
        </p:sp>
      </p:grpSp>
    </p:spTree>
    <p:custDataLst>
      <p:tags r:id="rId1"/>
    </p:custDataLst>
    <p:extLst>
      <p:ext uri="{BB962C8B-B14F-4D97-AF65-F5344CB8AC3E}">
        <p14:creationId xmlns:p14="http://schemas.microsoft.com/office/powerpoint/2010/main" val="592502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972270"/>
          </a:xfrm>
          <a:noFill/>
        </p:spPr>
        <p:txBody>
          <a:bodyPr>
            <a:normAutofit/>
          </a:bodyPr>
          <a:lstStyle/>
          <a:p>
            <a:r>
              <a:rPr lang="en-US" sz="4400" b="1" dirty="0" smtClean="0">
                <a:latin typeface="Franklin Gothic Book" panose="020B0503020102020204" pitchFamily="34" charset="0"/>
              </a:rPr>
              <a:t>Four-Year </a:t>
            </a:r>
            <a:r>
              <a:rPr lang="en-US" sz="4400" b="1" dirty="0">
                <a:latin typeface="Franklin Gothic Book" panose="020B0503020102020204" pitchFamily="34" charset="0"/>
              </a:rPr>
              <a:t>College </a:t>
            </a:r>
            <a:r>
              <a:rPr lang="en-US" sz="4400" b="1" dirty="0" smtClean="0">
                <a:latin typeface="Franklin Gothic Book" panose="020B0503020102020204" pitchFamily="34" charset="0"/>
              </a:rPr>
              <a:t>Transfers</a:t>
            </a:r>
            <a:endParaRPr lang="en-US" sz="4400" dirty="0"/>
          </a:p>
        </p:txBody>
      </p:sp>
      <p:sp>
        <p:nvSpPr>
          <p:cNvPr id="3" name="Content Placeholder 2"/>
          <p:cNvSpPr>
            <a:spLocks noGrp="1"/>
          </p:cNvSpPr>
          <p:nvPr>
            <p:ph idx="1"/>
          </p:nvPr>
        </p:nvSpPr>
        <p:spPr>
          <a:xfrm>
            <a:off x="457200" y="1454727"/>
            <a:ext cx="8229600" cy="4276011"/>
          </a:xfrm>
        </p:spPr>
        <p:txBody>
          <a:bodyPr>
            <a:noAutofit/>
          </a:bodyPr>
          <a:lstStyle/>
          <a:p>
            <a:pPr algn="just">
              <a:spcBef>
                <a:spcPts val="0"/>
              </a:spcBef>
              <a:buBlip>
                <a:blip r:embed="rId3"/>
              </a:buBlip>
            </a:pPr>
            <a:r>
              <a:rPr lang="en-US" sz="2400" dirty="0" smtClean="0">
                <a:latin typeface="Century Gothic" panose="020B0502020202020204" pitchFamily="34" charset="0"/>
              </a:rPr>
              <a:t>Pat Pass attended a four-year institution, with no athletic program for two semesters. </a:t>
            </a:r>
          </a:p>
          <a:p>
            <a:pPr algn="just">
              <a:spcBef>
                <a:spcPts val="0"/>
              </a:spcBef>
              <a:buBlip>
                <a:blip r:embed="rId3"/>
              </a:buBlip>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He left after the spring term on probation (thus ineligible) having only completed 20 hours. </a:t>
            </a:r>
          </a:p>
          <a:p>
            <a:pPr algn="just">
              <a:spcBef>
                <a:spcPts val="0"/>
              </a:spcBef>
              <a:buBlip>
                <a:blip r:embed="rId3"/>
              </a:buBlip>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He attended another institution in summer to take the four credits he is deficient. </a:t>
            </a:r>
            <a:endParaRPr lang="en-US" sz="2400" dirty="0">
              <a:latin typeface="Century Gothic" panose="020B0502020202020204" pitchFamily="34" charset="0"/>
            </a:endParaRPr>
          </a:p>
          <a:p>
            <a:pPr algn="just">
              <a:spcBef>
                <a:spcPts val="0"/>
              </a:spcBef>
              <a:buBlip>
                <a:blip r:embed="rId3"/>
              </a:buBlip>
            </a:pPr>
            <a:endParaRPr lang="en-US" sz="24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Is he immediately eligible at your institution using this exception?</a:t>
            </a:r>
          </a:p>
          <a:p>
            <a:pPr marL="457200" lvl="1" indent="0" algn="r">
              <a:spcBef>
                <a:spcPts val="0"/>
              </a:spcBef>
              <a:buNone/>
            </a:pPr>
            <a:r>
              <a:rPr lang="en-US" sz="1800" dirty="0" smtClean="0">
                <a:latin typeface="Century Gothic" panose="020B0502020202020204" pitchFamily="34" charset="0"/>
              </a:rPr>
              <a:t>Bylaw 14.5.5.1.1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094373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73" y="274639"/>
            <a:ext cx="8707582" cy="909925"/>
          </a:xfrm>
          <a:ln>
            <a:noFill/>
          </a:ln>
        </p:spPr>
        <p:txBody>
          <a:bodyPr>
            <a:noAutofit/>
          </a:bodyPr>
          <a:lstStyle/>
          <a:p>
            <a:r>
              <a:rPr lang="en-US" sz="4400" b="1" dirty="0" smtClean="0">
                <a:solidFill>
                  <a:schemeClr val="tx2"/>
                </a:solidFill>
                <a:latin typeface="Franklin Gothic Book" panose="020B0503020102020204" pitchFamily="34" charset="0"/>
              </a:rPr>
              <a:t>Two-Year Nonparticipation Exception</a:t>
            </a:r>
            <a:endParaRPr lang="en-US" sz="4400" b="1" dirty="0">
              <a:solidFill>
                <a:schemeClr val="tx2"/>
              </a:solidFill>
              <a:latin typeface="Franklin Gothic Book" panose="020B0503020102020204" pitchFamily="34" charset="0"/>
            </a:endParaRPr>
          </a:p>
        </p:txBody>
      </p:sp>
      <p:sp>
        <p:nvSpPr>
          <p:cNvPr id="3" name="Content Placeholder 2"/>
          <p:cNvSpPr>
            <a:spLocks noGrp="1"/>
          </p:cNvSpPr>
          <p:nvPr>
            <p:ph idx="1"/>
          </p:nvPr>
        </p:nvSpPr>
        <p:spPr>
          <a:xfrm>
            <a:off x="311727" y="1184565"/>
            <a:ext cx="8375073" cy="4738253"/>
          </a:xfrm>
        </p:spPr>
        <p:txBody>
          <a:bodyPr>
            <a:noAutofit/>
          </a:bodyPr>
          <a:lstStyle/>
          <a:p>
            <a:pPr algn="just">
              <a:spcBef>
                <a:spcPts val="0"/>
              </a:spcBef>
              <a:buBlip>
                <a:blip r:embed="rId3"/>
              </a:buBlip>
            </a:pPr>
            <a:r>
              <a:rPr lang="en-US" sz="2400" dirty="0" smtClean="0">
                <a:latin typeface="Century Gothic" panose="020B0502020202020204" pitchFamily="34" charset="0"/>
              </a:rPr>
              <a:t>A student </a:t>
            </a:r>
            <a:r>
              <a:rPr lang="en-US" sz="2400" dirty="0">
                <a:latin typeface="Century Gothic" panose="020B0502020202020204" pitchFamily="34" charset="0"/>
              </a:rPr>
              <a:t>transfers </a:t>
            </a:r>
            <a:r>
              <a:rPr lang="en-US" sz="2400" dirty="0" smtClean="0">
                <a:latin typeface="Century Gothic" panose="020B0502020202020204" pitchFamily="34" charset="0"/>
              </a:rPr>
              <a:t>from </a:t>
            </a:r>
            <a:r>
              <a:rPr lang="en-US" sz="2400" dirty="0">
                <a:latin typeface="Century Gothic" panose="020B0502020202020204" pitchFamily="34" charset="0"/>
              </a:rPr>
              <a:t>a two-year </a:t>
            </a:r>
            <a:r>
              <a:rPr lang="en-US" sz="2400" dirty="0" smtClean="0">
                <a:latin typeface="Century Gothic" panose="020B0502020202020204" pitchFamily="34" charset="0"/>
              </a:rPr>
              <a:t>college that sponsors athletics;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For </a:t>
            </a:r>
            <a:r>
              <a:rPr lang="en-US" sz="2400" dirty="0">
                <a:latin typeface="Century Gothic" panose="020B0502020202020204" pitchFamily="34" charset="0"/>
              </a:rPr>
              <a:t>a consecutive two-year period immediately before </a:t>
            </a:r>
            <a:r>
              <a:rPr lang="en-US" sz="2400" dirty="0" smtClean="0">
                <a:latin typeface="Century Gothic" panose="020B0502020202020204" pitchFamily="34" charset="0"/>
              </a:rPr>
              <a:t>participation, has </a:t>
            </a:r>
            <a:r>
              <a:rPr lang="en-US" sz="2400" dirty="0">
                <a:latin typeface="Century Gothic" panose="020B0502020202020204" pitchFamily="34" charset="0"/>
              </a:rPr>
              <a:t>neither practiced nor competed in the </a:t>
            </a:r>
            <a:r>
              <a:rPr lang="en-US" sz="2400" dirty="0" smtClean="0">
                <a:latin typeface="Century Gothic" panose="020B0502020202020204" pitchFamily="34" charset="0"/>
              </a:rPr>
              <a:t>sport </a:t>
            </a:r>
            <a:r>
              <a:rPr lang="en-US" sz="2400" dirty="0">
                <a:latin typeface="Century Gothic" panose="020B0502020202020204" pitchFamily="34" charset="0"/>
              </a:rPr>
              <a:t>in intercollegiate </a:t>
            </a:r>
            <a:r>
              <a:rPr lang="en-US" sz="2400" dirty="0" smtClean="0">
                <a:latin typeface="Century Gothic" panose="020B0502020202020204" pitchFamily="34" charset="0"/>
              </a:rPr>
              <a:t>competition; and</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a:latin typeface="Century Gothic" panose="020B0502020202020204" pitchFamily="34" charset="0"/>
              </a:rPr>
              <a:t>H</a:t>
            </a:r>
            <a:r>
              <a:rPr lang="en-US" sz="2400" dirty="0" smtClean="0">
                <a:latin typeface="Century Gothic" panose="020B0502020202020204" pitchFamily="34" charset="0"/>
              </a:rPr>
              <a:t>as </a:t>
            </a:r>
            <a:r>
              <a:rPr lang="en-US" sz="2400" dirty="0">
                <a:latin typeface="Century Gothic" panose="020B0502020202020204" pitchFamily="34" charset="0"/>
              </a:rPr>
              <a:t>neither practiced nor competed in organized noncollegiate amateur competition while </a:t>
            </a:r>
            <a:r>
              <a:rPr lang="en-US" sz="2400" dirty="0" smtClean="0">
                <a:latin typeface="Century Gothic" panose="020B0502020202020204" pitchFamily="34" charset="0"/>
              </a:rPr>
              <a:t>enrolled as </a:t>
            </a:r>
            <a:r>
              <a:rPr lang="en-US" sz="2400" dirty="0">
                <a:latin typeface="Century Gothic" panose="020B0502020202020204" pitchFamily="34" charset="0"/>
              </a:rPr>
              <a:t>a full-time </a:t>
            </a:r>
            <a:r>
              <a:rPr lang="en-US" sz="2400" dirty="0" smtClean="0">
                <a:latin typeface="Century Gothic" panose="020B0502020202020204" pitchFamily="34" charset="0"/>
              </a:rPr>
              <a:t>student. </a:t>
            </a:r>
            <a:endParaRPr lang="en-US" sz="2900" dirty="0">
              <a:latin typeface="Century Gothic" panose="020B0502020202020204" pitchFamily="34" charset="0"/>
            </a:endParaRPr>
          </a:p>
          <a:p>
            <a:pPr marL="0" indent="0">
              <a:buNone/>
            </a:pPr>
            <a:endParaRPr lang="en-US" sz="2900" dirty="0" smtClean="0">
              <a:latin typeface="Century Gothic" panose="020B0502020202020204" pitchFamily="34" charset="0"/>
            </a:endParaRPr>
          </a:p>
          <a:p>
            <a:pPr marL="0" indent="0" algn="r">
              <a:buNone/>
            </a:pPr>
            <a:r>
              <a:rPr lang="en-US" sz="1800" dirty="0" smtClean="0">
                <a:latin typeface="Century Gothic" panose="020B0502020202020204" pitchFamily="34" charset="0"/>
              </a:rPr>
              <a:t>Bylaw 14.5.4.2</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754496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4400" b="1" dirty="0" smtClean="0">
                <a:solidFill>
                  <a:schemeClr val="accent1">
                    <a:lumMod val="75000"/>
                  </a:schemeClr>
                </a:solidFill>
                <a:latin typeface="Franklin Gothic Book" panose="020B0503020102020204" pitchFamily="34" charset="0"/>
              </a:rPr>
              <a:t>Two-Year Transfers</a:t>
            </a:r>
            <a:endParaRPr lang="en-US" sz="4400" b="1" dirty="0">
              <a:solidFill>
                <a:schemeClr val="accent1">
                  <a:lumMod val="75000"/>
                </a:schemeClr>
              </a:solidFill>
              <a:latin typeface="Franklin Gothic Book" panose="020B0503020102020204" pitchFamily="34" charset="0"/>
            </a:endParaRPr>
          </a:p>
        </p:txBody>
      </p:sp>
      <p:sp>
        <p:nvSpPr>
          <p:cNvPr id="3" name="Content Placeholder 2"/>
          <p:cNvSpPr>
            <a:spLocks noGrp="1"/>
          </p:cNvSpPr>
          <p:nvPr>
            <p:ph idx="1"/>
          </p:nvPr>
        </p:nvSpPr>
        <p:spPr>
          <a:xfrm>
            <a:off x="457200" y="1953491"/>
            <a:ext cx="8229600" cy="3777247"/>
          </a:xfrm>
        </p:spPr>
        <p:txBody>
          <a:bodyPr>
            <a:noAutofit/>
          </a:bodyPr>
          <a:lstStyle/>
          <a:p>
            <a:pPr marL="0" indent="0" algn="just">
              <a:spcBef>
                <a:spcPts val="0"/>
              </a:spcBef>
              <a:buNone/>
            </a:pPr>
            <a:r>
              <a:rPr lang="en-US" sz="3000" dirty="0" smtClean="0">
                <a:latin typeface="Century Gothic" panose="020B0502020202020204" pitchFamily="34" charset="0"/>
              </a:rPr>
              <a:t>A student who transfers to the certifying institution shall be immediately eligible if:</a:t>
            </a:r>
          </a:p>
          <a:p>
            <a:pPr marL="0"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sz="3000" dirty="0">
                <a:latin typeface="Century Gothic" panose="020B0502020202020204" pitchFamily="34" charset="0"/>
              </a:rPr>
              <a:t>The student has never practiced or competed in intercollegiate </a:t>
            </a:r>
            <a:r>
              <a:rPr lang="en-US" sz="3000" dirty="0" smtClean="0">
                <a:latin typeface="Century Gothic" panose="020B0502020202020204" pitchFamily="34" charset="0"/>
              </a:rPr>
              <a:t>athletics. </a:t>
            </a:r>
          </a:p>
          <a:p>
            <a:pPr lvl="1" algn="just">
              <a:spcBef>
                <a:spcPts val="0"/>
              </a:spcBef>
              <a:buBlip>
                <a:blip r:embed="rId3"/>
              </a:buBlip>
            </a:pPr>
            <a:endParaRPr lang="en-US" dirty="0">
              <a:latin typeface="Century Gothic" panose="020B0502020202020204" pitchFamily="34" charset="0"/>
            </a:endParaRPr>
          </a:p>
          <a:p>
            <a:pPr marL="457200" lvl="1" indent="0" algn="r">
              <a:buNone/>
            </a:pPr>
            <a:endParaRPr lang="en-US" dirty="0"/>
          </a:p>
          <a:p>
            <a:pPr marL="457200" lvl="1" indent="0" algn="r">
              <a:buNone/>
            </a:pPr>
            <a:r>
              <a:rPr lang="en-US" sz="1800" dirty="0" smtClean="0">
                <a:latin typeface="Century Gothic" panose="020B0502020202020204" pitchFamily="34" charset="0"/>
              </a:rPr>
              <a:t>Bylaw 14.5.4.1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836723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7691"/>
          </a:xfrm>
        </p:spPr>
        <p:txBody>
          <a:bodyPr>
            <a:normAutofit/>
          </a:bodyPr>
          <a:lstStyle/>
          <a:p>
            <a:r>
              <a:rPr lang="en-US" sz="4400" b="1" dirty="0" smtClean="0">
                <a:latin typeface="Franklin Gothic Book" panose="020B0503020102020204" pitchFamily="34" charset="0"/>
              </a:rPr>
              <a:t>Agenda</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noAutofit/>
          </a:bodyPr>
          <a:lstStyle/>
          <a:p>
            <a:pPr>
              <a:spcBef>
                <a:spcPts val="0"/>
              </a:spcBef>
              <a:buBlip>
                <a:blip r:embed="rId3"/>
              </a:buBlip>
            </a:pPr>
            <a:r>
              <a:rPr lang="en-US" sz="3200" dirty="0" smtClean="0">
                <a:latin typeface="Century Gothic" panose="020B0502020202020204" pitchFamily="34" charset="0"/>
              </a:rPr>
              <a:t>Transfers.</a:t>
            </a:r>
          </a:p>
          <a:p>
            <a:pPr marL="0" indent="0">
              <a:spcBef>
                <a:spcPts val="0"/>
              </a:spcBef>
              <a:buNone/>
            </a:pPr>
            <a:endParaRPr lang="en-US" sz="1600" dirty="0" smtClean="0">
              <a:latin typeface="Century Gothic" panose="020B0502020202020204" pitchFamily="34" charset="0"/>
            </a:endParaRPr>
          </a:p>
          <a:p>
            <a:pPr>
              <a:spcBef>
                <a:spcPts val="0"/>
              </a:spcBef>
              <a:buBlip>
                <a:blip r:embed="rId3"/>
              </a:buBlip>
            </a:pPr>
            <a:r>
              <a:rPr lang="en-US" sz="3200" dirty="0">
                <a:latin typeface="Century Gothic" panose="020B0502020202020204" pitchFamily="34" charset="0"/>
              </a:rPr>
              <a:t>Practice and Competition </a:t>
            </a:r>
            <a:r>
              <a:rPr lang="en-US" sz="3200" dirty="0" smtClean="0">
                <a:latin typeface="Century Gothic" panose="020B0502020202020204" pitchFamily="34" charset="0"/>
              </a:rPr>
              <a:t>Expenses.</a:t>
            </a:r>
          </a:p>
          <a:p>
            <a:pPr marL="0" indent="0">
              <a:spcBef>
                <a:spcPts val="0"/>
              </a:spcBef>
              <a:buNone/>
            </a:pPr>
            <a:r>
              <a:rPr lang="en-US" sz="1600" dirty="0" smtClean="0">
                <a:latin typeface="Century Gothic" panose="020B0502020202020204" pitchFamily="34" charset="0"/>
              </a:rPr>
              <a:t> </a:t>
            </a:r>
            <a:endParaRPr lang="en-US" sz="1600" dirty="0">
              <a:latin typeface="Century Gothic" panose="020B0502020202020204" pitchFamily="34" charset="0"/>
            </a:endParaRPr>
          </a:p>
          <a:p>
            <a:pPr>
              <a:spcBef>
                <a:spcPts val="0"/>
              </a:spcBef>
              <a:buBlip>
                <a:blip r:embed="rId3"/>
              </a:buBlip>
            </a:pPr>
            <a:r>
              <a:rPr lang="en-US" sz="3200" dirty="0" smtClean="0">
                <a:latin typeface="Century Gothic" panose="020B0502020202020204" pitchFamily="34" charset="0"/>
              </a:rPr>
              <a:t>Hardship Waivers.</a:t>
            </a:r>
          </a:p>
          <a:p>
            <a:pPr marL="0" indent="0">
              <a:spcBef>
                <a:spcPts val="0"/>
              </a:spcBef>
              <a:buNone/>
            </a:pPr>
            <a:endParaRPr lang="en-US" sz="1600" dirty="0" smtClean="0">
              <a:latin typeface="Century Gothic" panose="020B0502020202020204" pitchFamily="34" charset="0"/>
            </a:endParaRPr>
          </a:p>
          <a:p>
            <a:pPr>
              <a:spcBef>
                <a:spcPts val="0"/>
              </a:spcBef>
              <a:buBlip>
                <a:blip r:embed="rId3"/>
              </a:buBlip>
            </a:pPr>
            <a:r>
              <a:rPr lang="en-US" sz="3200" dirty="0">
                <a:latin typeface="Century Gothic" panose="020B0502020202020204" pitchFamily="34" charset="0"/>
              </a:rPr>
              <a:t>Outside </a:t>
            </a:r>
            <a:r>
              <a:rPr lang="en-US" sz="3200" dirty="0" smtClean="0">
                <a:latin typeface="Century Gothic" panose="020B0502020202020204" pitchFamily="34" charset="0"/>
              </a:rPr>
              <a:t>Competition.</a:t>
            </a:r>
          </a:p>
          <a:p>
            <a:pPr marL="0" indent="0">
              <a:spcBef>
                <a:spcPts val="0"/>
              </a:spcBef>
              <a:buNone/>
            </a:pPr>
            <a:endParaRPr lang="en-US" sz="1600" dirty="0">
              <a:latin typeface="Century Gothic" panose="020B0502020202020204" pitchFamily="34" charset="0"/>
            </a:endParaRPr>
          </a:p>
          <a:p>
            <a:pPr>
              <a:spcBef>
                <a:spcPts val="0"/>
              </a:spcBef>
              <a:buBlip>
                <a:blip r:embed="rId3"/>
              </a:buBlip>
            </a:pPr>
            <a:r>
              <a:rPr lang="en-US" sz="3200" dirty="0" smtClean="0">
                <a:latin typeface="Century Gothic" panose="020B0502020202020204" pitchFamily="34" charset="0"/>
              </a:rPr>
              <a:t>Compliance Tasks.</a:t>
            </a:r>
            <a:endParaRPr lang="en-US" sz="32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71852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accent1">
                    <a:lumMod val="75000"/>
                  </a:schemeClr>
                </a:solidFill>
                <a:latin typeface="Franklin Gothic Book" panose="020B0503020102020204" pitchFamily="34" charset="0"/>
              </a:rPr>
              <a:t>Two-Year Transfers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47589719"/>
              </p:ext>
            </p:extLst>
          </p:nvPr>
        </p:nvGraphicFramePr>
        <p:xfrm>
          <a:off x="457200" y="1600200"/>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919167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4400" b="1" dirty="0">
                <a:solidFill>
                  <a:schemeClr val="accent1">
                    <a:lumMod val="75000"/>
                  </a:schemeClr>
                </a:solidFill>
                <a:latin typeface="Franklin Gothic Book" panose="020B0503020102020204" pitchFamily="34" charset="0"/>
              </a:rPr>
              <a:t>Two-Year Transfers</a:t>
            </a:r>
            <a:endParaRPr lang="en-US" sz="4400" dirty="0"/>
          </a:p>
        </p:txBody>
      </p:sp>
      <p:sp>
        <p:nvSpPr>
          <p:cNvPr id="3" name="Content Placeholder 2"/>
          <p:cNvSpPr>
            <a:spLocks noGrp="1"/>
          </p:cNvSpPr>
          <p:nvPr>
            <p:ph idx="1"/>
          </p:nvPr>
        </p:nvSpPr>
        <p:spPr/>
        <p:txBody>
          <a:bodyPr>
            <a:normAutofit/>
          </a:bodyPr>
          <a:lstStyle/>
          <a:p>
            <a:pPr algn="just">
              <a:spcBef>
                <a:spcPts val="0"/>
              </a:spcBef>
              <a:buBlip>
                <a:blip r:embed="rId3"/>
              </a:buBlip>
            </a:pPr>
            <a:r>
              <a:rPr lang="en-US" sz="3200" dirty="0" smtClean="0">
                <a:latin typeface="Century Gothic" panose="020B0502020202020204" pitchFamily="34" charset="0"/>
              </a:rPr>
              <a:t>Johnny Jumper attended a two-year institution and did not participate in practice or competition in any sport.</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3200" dirty="0" smtClean="0">
                <a:latin typeface="Century Gothic" panose="020B0502020202020204" pitchFamily="34" charset="0"/>
              </a:rPr>
              <a:t>He transfers to your institution. </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3200" dirty="0" smtClean="0">
                <a:latin typeface="Century Gothic" panose="020B0502020202020204" pitchFamily="34" charset="0"/>
              </a:rPr>
              <a:t>Will he be immediately eligible to compete? </a:t>
            </a:r>
          </a:p>
          <a:p>
            <a:pPr lvl="1">
              <a:spcBef>
                <a:spcPts val="0"/>
              </a:spcBef>
            </a:pPr>
            <a:endParaRPr lang="en-US" dirty="0" smtClean="0"/>
          </a:p>
          <a:p>
            <a:pPr marL="457200" lvl="1" indent="0" algn="r">
              <a:spcBef>
                <a:spcPts val="0"/>
              </a:spcBef>
              <a:buNone/>
            </a:pPr>
            <a:endParaRPr lang="en-US" sz="2000" dirty="0" smtClean="0"/>
          </a:p>
        </p:txBody>
      </p:sp>
    </p:spTree>
    <p:custDataLst>
      <p:tags r:id="rId1"/>
    </p:custDataLst>
    <p:extLst>
      <p:ext uri="{BB962C8B-B14F-4D97-AF65-F5344CB8AC3E}">
        <p14:creationId xmlns:p14="http://schemas.microsoft.com/office/powerpoint/2010/main" val="1861162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accent1">
                    <a:lumMod val="75000"/>
                  </a:schemeClr>
                </a:solidFill>
                <a:latin typeface="Franklin Gothic Book" panose="020B0503020102020204" pitchFamily="34" charset="0"/>
              </a:rPr>
              <a:t>Two-Year Transfers</a:t>
            </a:r>
            <a:endParaRPr lang="en-US" dirty="0"/>
          </a:p>
        </p:txBody>
      </p:sp>
      <p:sp>
        <p:nvSpPr>
          <p:cNvPr id="3" name="Content Placeholder 2"/>
          <p:cNvSpPr>
            <a:spLocks noGrp="1"/>
          </p:cNvSpPr>
          <p:nvPr>
            <p:ph idx="1"/>
          </p:nvPr>
        </p:nvSpPr>
        <p:spPr/>
        <p:txBody>
          <a:bodyPr>
            <a:normAutofit fontScale="92500" lnSpcReduction="10000"/>
          </a:bodyPr>
          <a:lstStyle/>
          <a:p>
            <a:pPr marL="0" indent="0" algn="just">
              <a:buNone/>
            </a:pPr>
            <a:r>
              <a:rPr lang="en-US" sz="3200" dirty="0" smtClean="0">
                <a:latin typeface="Century Gothic" panose="020B0502020202020204" pitchFamily="34" charset="0"/>
              </a:rPr>
              <a:t>A student-athlete who transfers to the certifying institution shall be immediately eligible if:</a:t>
            </a:r>
          </a:p>
          <a:p>
            <a:pPr marL="0" indent="0">
              <a:buNone/>
            </a:pPr>
            <a:endParaRPr lang="en-US" sz="1300" dirty="0" smtClean="0">
              <a:latin typeface="Century Gothic" panose="020B0502020202020204" pitchFamily="34" charset="0"/>
            </a:endParaRPr>
          </a:p>
          <a:p>
            <a:pPr marL="457200" lvl="1" algn="just">
              <a:buBlip>
                <a:blip r:embed="rId3"/>
              </a:buBlip>
            </a:pPr>
            <a:r>
              <a:rPr lang="en-US" dirty="0" smtClean="0">
                <a:latin typeface="Century Gothic" panose="020B0502020202020204" pitchFamily="34" charset="0"/>
              </a:rPr>
              <a:t>Has not been enrolled full time at a four-year collegiate institution.</a:t>
            </a:r>
          </a:p>
          <a:p>
            <a:pPr marL="0" lvl="1" indent="0">
              <a:buNone/>
            </a:pPr>
            <a:endParaRPr lang="en-US" sz="1200" dirty="0" smtClean="0">
              <a:latin typeface="Century Gothic" panose="020B0502020202020204" pitchFamily="34" charset="0"/>
            </a:endParaRPr>
          </a:p>
          <a:p>
            <a:pPr marL="457200" lvl="1" algn="just">
              <a:buBlip>
                <a:blip r:embed="rId3"/>
              </a:buBlip>
            </a:pPr>
            <a:r>
              <a:rPr lang="en-US" dirty="0">
                <a:latin typeface="Century Gothic" panose="020B0502020202020204" pitchFamily="34" charset="0"/>
              </a:rPr>
              <a:t>W</a:t>
            </a:r>
            <a:r>
              <a:rPr lang="en-US" dirty="0" smtClean="0">
                <a:latin typeface="Century Gothic" panose="020B0502020202020204" pitchFamily="34" charset="0"/>
              </a:rPr>
              <a:t>ould </a:t>
            </a:r>
            <a:r>
              <a:rPr lang="en-US" dirty="0">
                <a:latin typeface="Century Gothic" panose="020B0502020202020204" pitchFamily="34" charset="0"/>
              </a:rPr>
              <a:t>have been academically and athletically eligible had he or she remained at that institution. </a:t>
            </a:r>
            <a:endParaRPr lang="en-US" sz="2000" dirty="0" smtClean="0">
              <a:latin typeface="Century Gothic" panose="020B0502020202020204" pitchFamily="34" charset="0"/>
            </a:endParaRPr>
          </a:p>
          <a:p>
            <a:pPr marL="457200" lvl="1" indent="0" algn="r">
              <a:buNone/>
            </a:pPr>
            <a:r>
              <a:rPr lang="en-US" sz="1800" dirty="0" smtClean="0">
                <a:latin typeface="Century Gothic" panose="020B0502020202020204" pitchFamily="34" charset="0"/>
              </a:rPr>
              <a:t>Bylaw 14.5.4.1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4771246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accent1">
                    <a:lumMod val="75000"/>
                  </a:schemeClr>
                </a:solidFill>
                <a:latin typeface="Franklin Gothic Book" panose="020B0503020102020204" pitchFamily="34" charset="0"/>
              </a:rPr>
              <a:t>Two-Year Transfers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47715474"/>
              </p:ext>
            </p:extLst>
          </p:nvPr>
        </p:nvGraphicFramePr>
        <p:xfrm>
          <a:off x="457200" y="1600200"/>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995221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accent1">
                    <a:lumMod val="75000"/>
                  </a:schemeClr>
                </a:solidFill>
                <a:latin typeface="Franklin Gothic Book" panose="020B0503020102020204" pitchFamily="34" charset="0"/>
              </a:rPr>
              <a:t>Two-Year Transfers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93038420"/>
              </p:ext>
            </p:extLst>
          </p:nvPr>
        </p:nvGraphicFramePr>
        <p:xfrm>
          <a:off x="457200" y="1600200"/>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9251202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accent1">
                    <a:lumMod val="75000"/>
                  </a:schemeClr>
                </a:solidFill>
                <a:latin typeface="Franklin Gothic Book" panose="020B0503020102020204" pitchFamily="34" charset="0"/>
              </a:rPr>
              <a:t>Two-Year Transfers</a:t>
            </a:r>
            <a:endParaRPr lang="en-US" dirty="0"/>
          </a:p>
        </p:txBody>
      </p:sp>
      <p:sp>
        <p:nvSpPr>
          <p:cNvPr id="3" name="Content Placeholder 2"/>
          <p:cNvSpPr>
            <a:spLocks noGrp="1"/>
          </p:cNvSpPr>
          <p:nvPr>
            <p:ph idx="1"/>
          </p:nvPr>
        </p:nvSpPr>
        <p:spPr>
          <a:xfrm>
            <a:off x="290945" y="1417639"/>
            <a:ext cx="8582891" cy="4442834"/>
          </a:xfrm>
        </p:spPr>
        <p:txBody>
          <a:bodyPr>
            <a:normAutofit/>
          </a:bodyPr>
          <a:lstStyle/>
          <a:p>
            <a:pPr algn="just">
              <a:spcBef>
                <a:spcPts val="0"/>
              </a:spcBef>
              <a:buBlip>
                <a:blip r:embed="rId3"/>
              </a:buBlip>
            </a:pPr>
            <a:r>
              <a:rPr lang="en-US" sz="3000" dirty="0" smtClean="0">
                <a:latin typeface="Century Gothic" panose="020B0502020202020204" pitchFamily="34" charset="0"/>
              </a:rPr>
              <a:t>Donna Diver attended a two-year institution and practiced and competed.</a:t>
            </a:r>
          </a:p>
          <a:p>
            <a:pPr marL="0" indent="0" algn="just">
              <a:spcBef>
                <a:spcPts val="0"/>
              </a:spcBef>
              <a:buNone/>
            </a:pPr>
            <a:r>
              <a:rPr lang="en-US" sz="3000" dirty="0" smtClean="0">
                <a:latin typeface="Century Gothic" panose="020B0502020202020204" pitchFamily="34" charset="0"/>
              </a:rPr>
              <a:t> </a:t>
            </a:r>
          </a:p>
          <a:p>
            <a:pPr algn="just">
              <a:spcBef>
                <a:spcPts val="0"/>
              </a:spcBef>
              <a:buBlip>
                <a:blip r:embed="rId3"/>
              </a:buBlip>
            </a:pPr>
            <a:r>
              <a:rPr lang="en-US" sz="3000" dirty="0" smtClean="0">
                <a:latin typeface="Century Gothic" panose="020B0502020202020204" pitchFamily="34" charset="0"/>
              </a:rPr>
              <a:t>She leaves academically and athletically eligible.</a:t>
            </a:r>
          </a:p>
          <a:p>
            <a:pPr marL="0" indent="0" algn="just">
              <a:spcBef>
                <a:spcPts val="0"/>
              </a:spcBef>
              <a:buNone/>
            </a:pPr>
            <a:endParaRPr lang="en-US" sz="30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She transfers to your institution. </a:t>
            </a:r>
          </a:p>
          <a:p>
            <a:pPr marL="0" indent="0" algn="just">
              <a:spcBef>
                <a:spcPts val="0"/>
              </a:spcBef>
              <a:buNone/>
            </a:pPr>
            <a:endParaRPr lang="en-US" sz="3000" dirty="0" smtClean="0">
              <a:latin typeface="Century Gothic" panose="020B0502020202020204" pitchFamily="34" charset="0"/>
            </a:endParaRPr>
          </a:p>
          <a:p>
            <a:pPr algn="just">
              <a:spcBef>
                <a:spcPts val="0"/>
              </a:spcBef>
              <a:buBlip>
                <a:blip r:embed="rId3"/>
              </a:buBlip>
            </a:pPr>
            <a:r>
              <a:rPr lang="en-US" sz="3000" dirty="0" smtClean="0">
                <a:latin typeface="Century Gothic" panose="020B0502020202020204" pitchFamily="34" charset="0"/>
              </a:rPr>
              <a:t>Is she immediately  eligible  to compete? </a:t>
            </a:r>
            <a:endParaRPr lang="en-US" dirty="0" smtClean="0"/>
          </a:p>
          <a:p>
            <a:pPr marL="457200" lvl="1" indent="0" algn="r">
              <a:buNone/>
            </a:pPr>
            <a:endParaRPr lang="en-US" sz="2000" dirty="0" smtClean="0"/>
          </a:p>
        </p:txBody>
      </p:sp>
    </p:spTree>
    <p:custDataLst>
      <p:tags r:id="rId1"/>
    </p:custDataLst>
    <p:extLst>
      <p:ext uri="{BB962C8B-B14F-4D97-AF65-F5344CB8AC3E}">
        <p14:creationId xmlns:p14="http://schemas.microsoft.com/office/powerpoint/2010/main" val="37176019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76745"/>
          </a:xfrm>
          <a:noFill/>
        </p:spPr>
        <p:txBody>
          <a:bodyPr>
            <a:normAutofit/>
          </a:bodyPr>
          <a:lstStyle/>
          <a:p>
            <a:r>
              <a:rPr lang="en-US" sz="4400" b="1" dirty="0" smtClean="0">
                <a:solidFill>
                  <a:schemeClr val="tx2">
                    <a:lumMod val="75000"/>
                  </a:schemeClr>
                </a:solidFill>
                <a:latin typeface="Century Gothic" panose="020B0502020202020204" pitchFamily="34" charset="0"/>
              </a:rPr>
              <a:t>4-2-4 Transfers</a:t>
            </a:r>
            <a:endParaRPr lang="en-US" sz="4400" b="1" dirty="0">
              <a:solidFill>
                <a:schemeClr val="tx2">
                  <a:lumMod val="75000"/>
                </a:schemeClr>
              </a:solidFill>
              <a:latin typeface="Century Gothic" panose="020B0502020202020204" pitchFamily="34" charset="0"/>
            </a:endParaRPr>
          </a:p>
        </p:txBody>
      </p:sp>
      <p:sp>
        <p:nvSpPr>
          <p:cNvPr id="3" name="Content Placeholder 2"/>
          <p:cNvSpPr>
            <a:spLocks noGrp="1"/>
          </p:cNvSpPr>
          <p:nvPr>
            <p:ph idx="1"/>
          </p:nvPr>
        </p:nvSpPr>
        <p:spPr>
          <a:xfrm>
            <a:off x="457200" y="1015656"/>
            <a:ext cx="8229600" cy="4507884"/>
          </a:xfrm>
        </p:spPr>
        <p:txBody>
          <a:bodyPr>
            <a:noAutofit/>
          </a:bodyPr>
          <a:lstStyle/>
          <a:p>
            <a:pPr marL="0" lvl="1"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dirty="0">
                <a:latin typeface="Century Gothic" panose="020B0502020202020204" pitchFamily="34" charset="0"/>
              </a:rPr>
              <a:t>Immediately </a:t>
            </a:r>
            <a:r>
              <a:rPr lang="en-US" dirty="0" smtClean="0">
                <a:latin typeface="Century Gothic" panose="020B0502020202020204" pitchFamily="34" charset="0"/>
              </a:rPr>
              <a:t>eligible </a:t>
            </a:r>
            <a:r>
              <a:rPr lang="en-US" dirty="0">
                <a:latin typeface="Century Gothic" panose="020B0502020202020204" pitchFamily="34" charset="0"/>
              </a:rPr>
              <a:t>p</a:t>
            </a:r>
            <a:r>
              <a:rPr lang="en-US" dirty="0" smtClean="0">
                <a:latin typeface="Century Gothic" panose="020B0502020202020204" pitchFamily="34" charset="0"/>
              </a:rPr>
              <a:t>rovided </a:t>
            </a:r>
            <a:r>
              <a:rPr lang="en-US" dirty="0">
                <a:latin typeface="Century Gothic" panose="020B0502020202020204" pitchFamily="34" charset="0"/>
              </a:rPr>
              <a:t>the student either </a:t>
            </a:r>
            <a:r>
              <a:rPr lang="en-US" dirty="0" smtClean="0">
                <a:latin typeface="Century Gothic" panose="020B0502020202020204" pitchFamily="34" charset="0"/>
              </a:rPr>
              <a:t>: </a:t>
            </a:r>
          </a:p>
          <a:p>
            <a:pPr marL="0" lvl="1" indent="0" algn="just">
              <a:spcBef>
                <a:spcPts val="0"/>
              </a:spcBef>
              <a:buNone/>
            </a:pPr>
            <a:endParaRPr lang="en-US" sz="12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dirty="0" smtClean="0">
                <a:latin typeface="Century Gothic" panose="020B0502020202020204" pitchFamily="34" charset="0"/>
              </a:rPr>
              <a:t>Have </a:t>
            </a:r>
            <a:r>
              <a:rPr lang="en-US" dirty="0">
                <a:latin typeface="Century Gothic" panose="020B0502020202020204" pitchFamily="34" charset="0"/>
              </a:rPr>
              <a:t>been athletically and academically eligible</a:t>
            </a:r>
            <a:r>
              <a:rPr lang="en-US" dirty="0" smtClean="0">
                <a:latin typeface="Century Gothic" panose="020B0502020202020204" pitchFamily="34" charset="0"/>
              </a:rPr>
              <a:t>,</a:t>
            </a:r>
            <a:r>
              <a:rPr lang="en-US" dirty="0">
                <a:latin typeface="Century Gothic" panose="020B0502020202020204" pitchFamily="34" charset="0"/>
              </a:rPr>
              <a:t> </a:t>
            </a:r>
            <a:r>
              <a:rPr lang="en-US" dirty="0" smtClean="0">
                <a:latin typeface="Century Gothic" panose="020B0502020202020204" pitchFamily="34" charset="0"/>
              </a:rPr>
              <a:t>had </a:t>
            </a:r>
            <a:r>
              <a:rPr lang="en-US" dirty="0">
                <a:latin typeface="Century Gothic" panose="020B0502020202020204" pitchFamily="34" charset="0"/>
              </a:rPr>
              <a:t>he or she remained at the previous four-year </a:t>
            </a:r>
            <a:r>
              <a:rPr lang="en-US" dirty="0" smtClean="0">
                <a:latin typeface="Century Gothic" panose="020B0502020202020204" pitchFamily="34" charset="0"/>
              </a:rPr>
              <a:t>institution; </a:t>
            </a:r>
            <a:r>
              <a:rPr lang="en-US" u="sng" dirty="0" smtClean="0">
                <a:latin typeface="Century Gothic" panose="020B0502020202020204" pitchFamily="34" charset="0"/>
              </a:rPr>
              <a:t>or</a:t>
            </a:r>
            <a:r>
              <a:rPr lang="en-US" dirty="0" smtClean="0">
                <a:latin typeface="Century Gothic" panose="020B0502020202020204" pitchFamily="34" charset="0"/>
              </a:rPr>
              <a:t> </a:t>
            </a:r>
          </a:p>
          <a:p>
            <a:pPr marL="457200" lvl="2" indent="0" algn="just">
              <a:spcBef>
                <a:spcPts val="0"/>
              </a:spcBef>
              <a:buNone/>
            </a:pPr>
            <a:endParaRPr lang="en-US" sz="10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dirty="0" smtClean="0">
                <a:latin typeface="Century Gothic" panose="020B0502020202020204" pitchFamily="34" charset="0"/>
              </a:rPr>
              <a:t>Completed 24-semester/36-quarter </a:t>
            </a:r>
            <a:r>
              <a:rPr lang="en-US" dirty="0">
                <a:latin typeface="Century Gothic" panose="020B0502020202020204" pitchFamily="34" charset="0"/>
              </a:rPr>
              <a:t>hours of transferable-degree credit at the two-year </a:t>
            </a:r>
            <a:r>
              <a:rPr lang="en-US" dirty="0" smtClean="0">
                <a:latin typeface="Century Gothic" panose="020B0502020202020204" pitchFamily="34" charset="0"/>
              </a:rPr>
              <a:t>college; and</a:t>
            </a:r>
          </a:p>
          <a:p>
            <a:pPr marL="457200" lvl="2" indent="0" algn="just">
              <a:spcBef>
                <a:spcPts val="0"/>
              </a:spcBef>
              <a:buNone/>
            </a:pPr>
            <a:endParaRPr lang="en-US" sz="1000" dirty="0" smtClean="0">
              <a:latin typeface="Century Gothic" panose="020B0502020202020204" pitchFamily="34" charset="0"/>
            </a:endParaRPr>
          </a:p>
          <a:p>
            <a:pPr marL="914400" lvl="2" algn="just">
              <a:spcBef>
                <a:spcPts val="0"/>
              </a:spcBef>
              <a:buFont typeface="Arial" panose="020B0604020202020204" pitchFamily="34" charset="0"/>
              <a:buChar char="•"/>
            </a:pPr>
            <a:r>
              <a:rPr lang="en-US" dirty="0" smtClean="0">
                <a:latin typeface="Century Gothic" panose="020B0502020202020204" pitchFamily="34" charset="0"/>
              </a:rPr>
              <a:t>Attended two FT semesters/three FT quarters at </a:t>
            </a:r>
            <a:r>
              <a:rPr lang="en-US" dirty="0">
                <a:latin typeface="Century Gothic" panose="020B0502020202020204" pitchFamily="34" charset="0"/>
              </a:rPr>
              <a:t>the two-year </a:t>
            </a:r>
            <a:r>
              <a:rPr lang="en-US" dirty="0" smtClean="0">
                <a:latin typeface="Century Gothic" panose="020B0502020202020204" pitchFamily="34" charset="0"/>
              </a:rPr>
              <a:t>college.</a:t>
            </a:r>
            <a:r>
              <a:rPr lang="en-US" sz="2200" dirty="0">
                <a:latin typeface="Century Gothic" panose="020B0502020202020204" pitchFamily="34" charset="0"/>
              </a:rPr>
              <a:t>	</a:t>
            </a:r>
            <a:r>
              <a:rPr lang="en-US" sz="2600" dirty="0"/>
              <a:t>	</a:t>
            </a:r>
            <a:r>
              <a:rPr lang="en-US" sz="2600" dirty="0" smtClean="0"/>
              <a:t>			</a:t>
            </a:r>
          </a:p>
          <a:p>
            <a:pPr marL="457200" lvl="2" indent="0" algn="r">
              <a:spcBef>
                <a:spcPts val="0"/>
              </a:spcBef>
              <a:buNone/>
            </a:pPr>
            <a:r>
              <a:rPr lang="en-US" sz="2600" dirty="0">
                <a:latin typeface="Century Gothic" panose="020B0502020202020204" pitchFamily="34" charset="0"/>
              </a:rPr>
              <a:t>	</a:t>
            </a:r>
            <a:r>
              <a:rPr lang="en-US" sz="2600" dirty="0" smtClean="0">
                <a:latin typeface="Century Gothic" panose="020B0502020202020204" pitchFamily="34" charset="0"/>
              </a:rPr>
              <a:t>												</a:t>
            </a:r>
            <a:r>
              <a:rPr lang="en-US" sz="1800" dirty="0" smtClean="0">
                <a:latin typeface="Century Gothic" panose="020B0502020202020204" pitchFamily="34" charset="0"/>
              </a:rPr>
              <a:t>Bylaw 14.5.4.1</a:t>
            </a:r>
            <a:endParaRPr lang="en-US" sz="1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31064617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noFill/>
        </p:spPr>
        <p:txBody>
          <a:bodyPr>
            <a:normAutofit/>
          </a:bodyPr>
          <a:lstStyle/>
          <a:p>
            <a:r>
              <a:rPr lang="en-US" sz="4400" b="1" dirty="0">
                <a:solidFill>
                  <a:schemeClr val="tx2">
                    <a:lumMod val="75000"/>
                  </a:schemeClr>
                </a:solidFill>
                <a:latin typeface="Century Gothic" panose="020B0502020202020204" pitchFamily="34" charset="0"/>
              </a:rPr>
              <a:t>4-2-4 Transfers</a:t>
            </a:r>
            <a:endParaRPr lang="en-US" sz="4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18357829"/>
              </p:ext>
            </p:extLst>
          </p:nvPr>
        </p:nvGraphicFramePr>
        <p:xfrm>
          <a:off x="457200" y="1454726"/>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718033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noFill/>
        </p:spPr>
        <p:txBody>
          <a:bodyPr/>
          <a:lstStyle/>
          <a:p>
            <a:r>
              <a:rPr lang="en-US" b="1" dirty="0">
                <a:solidFill>
                  <a:schemeClr val="tx2">
                    <a:lumMod val="75000"/>
                  </a:schemeClr>
                </a:solidFill>
                <a:latin typeface="Century Gothic" panose="020B0502020202020204" pitchFamily="34" charset="0"/>
              </a:rPr>
              <a:t>4-2-4 Transfers</a:t>
            </a:r>
            <a:endParaRPr lang="en-US" dirty="0"/>
          </a:p>
        </p:txBody>
      </p:sp>
      <p:sp>
        <p:nvSpPr>
          <p:cNvPr id="3" name="Content Placeholder 2"/>
          <p:cNvSpPr>
            <a:spLocks noGrp="1"/>
          </p:cNvSpPr>
          <p:nvPr>
            <p:ph idx="1"/>
          </p:nvPr>
        </p:nvSpPr>
        <p:spPr>
          <a:xfrm>
            <a:off x="457200" y="1330037"/>
            <a:ext cx="8229600" cy="4400702"/>
          </a:xfrm>
        </p:spPr>
        <p:txBody>
          <a:bodyPr>
            <a:noAutofit/>
          </a:bodyPr>
          <a:lstStyle/>
          <a:p>
            <a:pPr algn="just">
              <a:spcBef>
                <a:spcPts val="0"/>
              </a:spcBef>
              <a:buBlip>
                <a:blip r:embed="rId3"/>
              </a:buBlip>
            </a:pPr>
            <a:r>
              <a:rPr lang="en-US" sz="2400" dirty="0" smtClean="0">
                <a:latin typeface="Century Gothic" panose="020B0502020202020204" pitchFamily="34" charset="0"/>
              </a:rPr>
              <a:t>Polly Pitcher attended a Division II four-year institution, and practiced with the softball team but never competed. </a:t>
            </a:r>
          </a:p>
          <a:p>
            <a:pPr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She was academically and athletically eligible </a:t>
            </a:r>
            <a:r>
              <a:rPr lang="en-US" sz="2400" dirty="0">
                <a:latin typeface="Century Gothic" panose="020B0502020202020204" pitchFamily="34" charset="0"/>
              </a:rPr>
              <a:t>w</a:t>
            </a:r>
            <a:r>
              <a:rPr lang="en-US" sz="2400" dirty="0" smtClean="0">
                <a:latin typeface="Century Gothic" panose="020B0502020202020204" pitchFamily="34" charset="0"/>
              </a:rPr>
              <a:t>hen she left. </a:t>
            </a:r>
          </a:p>
          <a:p>
            <a:pPr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She transfers to a two-year institution and competes. </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She transfers to your institution. </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400" dirty="0" smtClean="0">
                <a:latin typeface="Century Gothic" panose="020B0502020202020204" pitchFamily="34" charset="0"/>
              </a:rPr>
              <a:t>Is she immediately  eligible  to compete? </a:t>
            </a:r>
          </a:p>
          <a:p>
            <a:pPr lvl="1"/>
            <a:endParaRPr lang="en-US" sz="2600" dirty="0" smtClean="0">
              <a:latin typeface="Century Gothic" panose="020B0502020202020204" pitchFamily="34" charset="0"/>
            </a:endParaRPr>
          </a:p>
          <a:p>
            <a:pPr marL="457200" lvl="1" indent="0" algn="r">
              <a:buNone/>
            </a:pPr>
            <a:endParaRPr lang="en-US" sz="2600" dirty="0" smtClean="0">
              <a:latin typeface="Century Gothic" panose="020B0502020202020204" pitchFamily="34" charset="0"/>
            </a:endParaRPr>
          </a:p>
        </p:txBody>
      </p:sp>
    </p:spTree>
    <p:custDataLst>
      <p:tags r:id="rId1"/>
    </p:custDataLst>
    <p:extLst>
      <p:ext uri="{BB962C8B-B14F-4D97-AF65-F5344CB8AC3E}">
        <p14:creationId xmlns:p14="http://schemas.microsoft.com/office/powerpoint/2010/main" val="37748937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7429"/>
          </a:xfrm>
          <a:noFill/>
        </p:spPr>
        <p:txBody>
          <a:bodyPr/>
          <a:lstStyle/>
          <a:p>
            <a:r>
              <a:rPr lang="en-US" b="1" dirty="0">
                <a:solidFill>
                  <a:schemeClr val="tx2">
                    <a:lumMod val="75000"/>
                  </a:schemeClr>
                </a:solidFill>
                <a:latin typeface="Century Gothic" panose="020B0502020202020204" pitchFamily="34" charset="0"/>
              </a:rPr>
              <a:t>4-2-4 Transfers</a:t>
            </a:r>
            <a:endParaRPr lang="en-US" dirty="0"/>
          </a:p>
        </p:txBody>
      </p:sp>
      <p:grpSp>
        <p:nvGrpSpPr>
          <p:cNvPr id="3" name="Group 2"/>
          <p:cNvGrpSpPr/>
          <p:nvPr/>
        </p:nvGrpSpPr>
        <p:grpSpPr>
          <a:xfrm>
            <a:off x="965234" y="1426028"/>
            <a:ext cx="7056878" cy="4295415"/>
            <a:chOff x="-5370127" y="1600196"/>
            <a:chExt cx="7056878" cy="4295415"/>
          </a:xfrm>
        </p:grpSpPr>
        <p:sp>
          <p:nvSpPr>
            <p:cNvPr id="4" name="Freeform 3"/>
            <p:cNvSpPr/>
            <p:nvPr/>
          </p:nvSpPr>
          <p:spPr>
            <a:xfrm>
              <a:off x="-3639968" y="1600196"/>
              <a:ext cx="3752187" cy="1737363"/>
            </a:xfrm>
            <a:custGeom>
              <a:avLst/>
              <a:gdLst>
                <a:gd name="connsiteX0" fmla="*/ 0 w 3752187"/>
                <a:gd name="connsiteY0" fmla="*/ 173736 h 1737363"/>
                <a:gd name="connsiteX1" fmla="*/ 173736 w 3752187"/>
                <a:gd name="connsiteY1" fmla="*/ 0 h 1737363"/>
                <a:gd name="connsiteX2" fmla="*/ 3578451 w 3752187"/>
                <a:gd name="connsiteY2" fmla="*/ 0 h 1737363"/>
                <a:gd name="connsiteX3" fmla="*/ 3752187 w 3752187"/>
                <a:gd name="connsiteY3" fmla="*/ 173736 h 1737363"/>
                <a:gd name="connsiteX4" fmla="*/ 3752187 w 3752187"/>
                <a:gd name="connsiteY4" fmla="*/ 1563627 h 1737363"/>
                <a:gd name="connsiteX5" fmla="*/ 3578451 w 3752187"/>
                <a:gd name="connsiteY5" fmla="*/ 1737363 h 1737363"/>
                <a:gd name="connsiteX6" fmla="*/ 173736 w 3752187"/>
                <a:gd name="connsiteY6" fmla="*/ 1737363 h 1737363"/>
                <a:gd name="connsiteX7" fmla="*/ 0 w 3752187"/>
                <a:gd name="connsiteY7" fmla="*/ 1563627 h 1737363"/>
                <a:gd name="connsiteX8" fmla="*/ 0 w 3752187"/>
                <a:gd name="connsiteY8" fmla="*/ 173736 h 173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2187" h="1737363">
                  <a:moveTo>
                    <a:pt x="0" y="173736"/>
                  </a:moveTo>
                  <a:cubicBezTo>
                    <a:pt x="0" y="77784"/>
                    <a:pt x="77784" y="0"/>
                    <a:pt x="173736" y="0"/>
                  </a:cubicBezTo>
                  <a:lnTo>
                    <a:pt x="3578451" y="0"/>
                  </a:lnTo>
                  <a:cubicBezTo>
                    <a:pt x="3674403" y="0"/>
                    <a:pt x="3752187" y="77784"/>
                    <a:pt x="3752187" y="173736"/>
                  </a:cubicBezTo>
                  <a:lnTo>
                    <a:pt x="3752187" y="1563627"/>
                  </a:lnTo>
                  <a:cubicBezTo>
                    <a:pt x="3752187" y="1659579"/>
                    <a:pt x="3674403" y="1737363"/>
                    <a:pt x="3578451" y="1737363"/>
                  </a:cubicBezTo>
                  <a:lnTo>
                    <a:pt x="173736" y="1737363"/>
                  </a:lnTo>
                  <a:cubicBezTo>
                    <a:pt x="77784" y="1737363"/>
                    <a:pt x="0" y="1659579"/>
                    <a:pt x="0" y="1563627"/>
                  </a:cubicBezTo>
                  <a:lnTo>
                    <a:pt x="0" y="17373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86" tIns="127086" rIns="127086" bIns="127086"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If the 4-2-4 transfer would not have been athletically and academically eligible at the previous </a:t>
              </a:r>
              <a:r>
                <a:rPr lang="en-US" sz="2000" u="sng" kern="1200" dirty="0" smtClean="0">
                  <a:latin typeface="Century Gothic" panose="020B0502020202020204" pitchFamily="34" charset="0"/>
                </a:rPr>
                <a:t>4 -year </a:t>
              </a:r>
              <a:r>
                <a:rPr lang="en-US" sz="2000" kern="1200" dirty="0" smtClean="0">
                  <a:latin typeface="Century Gothic" panose="020B0502020202020204" pitchFamily="34" charset="0"/>
                </a:rPr>
                <a:t>institution…</a:t>
              </a:r>
              <a:endParaRPr lang="en-US" sz="2000" kern="1200" dirty="0">
                <a:latin typeface="Century Gothic" panose="020B0502020202020204" pitchFamily="34" charset="0"/>
              </a:endParaRPr>
            </a:p>
          </p:txBody>
        </p:sp>
        <p:sp>
          <p:nvSpPr>
            <p:cNvPr id="6" name="Freeform 5"/>
            <p:cNvSpPr/>
            <p:nvPr/>
          </p:nvSpPr>
          <p:spPr>
            <a:xfrm>
              <a:off x="-1056453" y="4158248"/>
              <a:ext cx="2743204" cy="1737363"/>
            </a:xfrm>
            <a:custGeom>
              <a:avLst/>
              <a:gdLst>
                <a:gd name="connsiteX0" fmla="*/ 0 w 2743204"/>
                <a:gd name="connsiteY0" fmla="*/ 173736 h 1737363"/>
                <a:gd name="connsiteX1" fmla="*/ 173736 w 2743204"/>
                <a:gd name="connsiteY1" fmla="*/ 0 h 1737363"/>
                <a:gd name="connsiteX2" fmla="*/ 2569468 w 2743204"/>
                <a:gd name="connsiteY2" fmla="*/ 0 h 1737363"/>
                <a:gd name="connsiteX3" fmla="*/ 2743204 w 2743204"/>
                <a:gd name="connsiteY3" fmla="*/ 173736 h 1737363"/>
                <a:gd name="connsiteX4" fmla="*/ 2743204 w 2743204"/>
                <a:gd name="connsiteY4" fmla="*/ 1563627 h 1737363"/>
                <a:gd name="connsiteX5" fmla="*/ 2569468 w 2743204"/>
                <a:gd name="connsiteY5" fmla="*/ 1737363 h 1737363"/>
                <a:gd name="connsiteX6" fmla="*/ 173736 w 2743204"/>
                <a:gd name="connsiteY6" fmla="*/ 1737363 h 1737363"/>
                <a:gd name="connsiteX7" fmla="*/ 0 w 2743204"/>
                <a:gd name="connsiteY7" fmla="*/ 1563627 h 1737363"/>
                <a:gd name="connsiteX8" fmla="*/ 0 w 2743204"/>
                <a:gd name="connsiteY8" fmla="*/ 173736 h 173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4" h="1737363">
                  <a:moveTo>
                    <a:pt x="0" y="173736"/>
                  </a:moveTo>
                  <a:cubicBezTo>
                    <a:pt x="0" y="77784"/>
                    <a:pt x="77784" y="0"/>
                    <a:pt x="173736" y="0"/>
                  </a:cubicBezTo>
                  <a:lnTo>
                    <a:pt x="2569468" y="0"/>
                  </a:lnTo>
                  <a:cubicBezTo>
                    <a:pt x="2665420" y="0"/>
                    <a:pt x="2743204" y="77784"/>
                    <a:pt x="2743204" y="173736"/>
                  </a:cubicBezTo>
                  <a:lnTo>
                    <a:pt x="2743204" y="1563627"/>
                  </a:lnTo>
                  <a:cubicBezTo>
                    <a:pt x="2743204" y="1659579"/>
                    <a:pt x="2665420" y="1737363"/>
                    <a:pt x="2569468" y="1737363"/>
                  </a:cubicBezTo>
                  <a:lnTo>
                    <a:pt x="173736" y="1737363"/>
                  </a:lnTo>
                  <a:cubicBezTo>
                    <a:pt x="77784" y="1737363"/>
                    <a:pt x="0" y="1659579"/>
                    <a:pt x="0" y="1563627"/>
                  </a:cubicBezTo>
                  <a:lnTo>
                    <a:pt x="0" y="17373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86" tIns="127086" rIns="127086" bIns="127086"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Did SA complete two semesters/three quarters at the institution?</a:t>
              </a:r>
              <a:endParaRPr lang="en-US" sz="2000" kern="1200" dirty="0">
                <a:latin typeface="Century Gothic" panose="020B0502020202020204" pitchFamily="34" charset="0"/>
              </a:endParaRPr>
            </a:p>
          </p:txBody>
        </p:sp>
        <p:sp>
          <p:nvSpPr>
            <p:cNvPr id="8" name="Freeform 7"/>
            <p:cNvSpPr/>
            <p:nvPr/>
          </p:nvSpPr>
          <p:spPr>
            <a:xfrm rot="21600011">
              <a:off x="-2327741" y="4792297"/>
              <a:ext cx="1023376" cy="548643"/>
            </a:xfrm>
            <a:custGeom>
              <a:avLst/>
              <a:gdLst>
                <a:gd name="connsiteX0" fmla="*/ 0 w 1023376"/>
                <a:gd name="connsiteY0" fmla="*/ 274321 h 548642"/>
                <a:gd name="connsiteX1" fmla="*/ 274321 w 1023376"/>
                <a:gd name="connsiteY1" fmla="*/ 0 h 548642"/>
                <a:gd name="connsiteX2" fmla="*/ 274321 w 1023376"/>
                <a:gd name="connsiteY2" fmla="*/ 109728 h 548642"/>
                <a:gd name="connsiteX3" fmla="*/ 749055 w 1023376"/>
                <a:gd name="connsiteY3" fmla="*/ 109728 h 548642"/>
                <a:gd name="connsiteX4" fmla="*/ 749055 w 1023376"/>
                <a:gd name="connsiteY4" fmla="*/ 0 h 548642"/>
                <a:gd name="connsiteX5" fmla="*/ 1023376 w 1023376"/>
                <a:gd name="connsiteY5" fmla="*/ 274321 h 548642"/>
                <a:gd name="connsiteX6" fmla="*/ 749055 w 1023376"/>
                <a:gd name="connsiteY6" fmla="*/ 548642 h 548642"/>
                <a:gd name="connsiteX7" fmla="*/ 749055 w 1023376"/>
                <a:gd name="connsiteY7" fmla="*/ 438914 h 548642"/>
                <a:gd name="connsiteX8" fmla="*/ 274321 w 1023376"/>
                <a:gd name="connsiteY8" fmla="*/ 438914 h 548642"/>
                <a:gd name="connsiteX9" fmla="*/ 274321 w 1023376"/>
                <a:gd name="connsiteY9" fmla="*/ 548642 h 548642"/>
                <a:gd name="connsiteX10" fmla="*/ 0 w 1023376"/>
                <a:gd name="connsiteY10" fmla="*/ 274321 h 548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3376" h="548642">
                  <a:moveTo>
                    <a:pt x="1023376" y="274321"/>
                  </a:moveTo>
                  <a:lnTo>
                    <a:pt x="749055" y="548642"/>
                  </a:lnTo>
                  <a:lnTo>
                    <a:pt x="749055" y="438914"/>
                  </a:lnTo>
                  <a:lnTo>
                    <a:pt x="274321" y="438914"/>
                  </a:lnTo>
                  <a:lnTo>
                    <a:pt x="274321" y="548642"/>
                  </a:lnTo>
                  <a:lnTo>
                    <a:pt x="0" y="274321"/>
                  </a:lnTo>
                  <a:lnTo>
                    <a:pt x="274321" y="0"/>
                  </a:lnTo>
                  <a:lnTo>
                    <a:pt x="274321" y="109728"/>
                  </a:lnTo>
                  <a:lnTo>
                    <a:pt x="749055" y="109728"/>
                  </a:lnTo>
                  <a:lnTo>
                    <a:pt x="749055" y="0"/>
                  </a:lnTo>
                  <a:lnTo>
                    <a:pt x="1023376" y="274321"/>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64593" tIns="109729" rIns="164592" bIns="109727"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latin typeface="Century Gothic" panose="020B0502020202020204" pitchFamily="34" charset="0"/>
                </a:rPr>
                <a:t>AND</a:t>
              </a:r>
              <a:endParaRPr lang="en-US" sz="2300" kern="1200" dirty="0">
                <a:solidFill>
                  <a:schemeClr val="tx1"/>
                </a:solidFill>
                <a:latin typeface="Century Gothic" panose="020B0502020202020204" pitchFamily="34" charset="0"/>
              </a:endParaRPr>
            </a:p>
          </p:txBody>
        </p:sp>
        <p:sp>
          <p:nvSpPr>
            <p:cNvPr id="9" name="Freeform 8"/>
            <p:cNvSpPr/>
            <p:nvPr/>
          </p:nvSpPr>
          <p:spPr>
            <a:xfrm>
              <a:off x="-5370127" y="4158234"/>
              <a:ext cx="2743204" cy="1737363"/>
            </a:xfrm>
            <a:custGeom>
              <a:avLst/>
              <a:gdLst>
                <a:gd name="connsiteX0" fmla="*/ 0 w 2743204"/>
                <a:gd name="connsiteY0" fmla="*/ 173736 h 1737363"/>
                <a:gd name="connsiteX1" fmla="*/ 173736 w 2743204"/>
                <a:gd name="connsiteY1" fmla="*/ 0 h 1737363"/>
                <a:gd name="connsiteX2" fmla="*/ 2569468 w 2743204"/>
                <a:gd name="connsiteY2" fmla="*/ 0 h 1737363"/>
                <a:gd name="connsiteX3" fmla="*/ 2743204 w 2743204"/>
                <a:gd name="connsiteY3" fmla="*/ 173736 h 1737363"/>
                <a:gd name="connsiteX4" fmla="*/ 2743204 w 2743204"/>
                <a:gd name="connsiteY4" fmla="*/ 1563627 h 1737363"/>
                <a:gd name="connsiteX5" fmla="*/ 2569468 w 2743204"/>
                <a:gd name="connsiteY5" fmla="*/ 1737363 h 1737363"/>
                <a:gd name="connsiteX6" fmla="*/ 173736 w 2743204"/>
                <a:gd name="connsiteY6" fmla="*/ 1737363 h 1737363"/>
                <a:gd name="connsiteX7" fmla="*/ 0 w 2743204"/>
                <a:gd name="connsiteY7" fmla="*/ 1563627 h 1737363"/>
                <a:gd name="connsiteX8" fmla="*/ 0 w 2743204"/>
                <a:gd name="connsiteY8" fmla="*/ 173736 h 173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4" h="1737363">
                  <a:moveTo>
                    <a:pt x="0" y="173736"/>
                  </a:moveTo>
                  <a:cubicBezTo>
                    <a:pt x="0" y="77784"/>
                    <a:pt x="77784" y="0"/>
                    <a:pt x="173736" y="0"/>
                  </a:cubicBezTo>
                  <a:lnTo>
                    <a:pt x="2569468" y="0"/>
                  </a:lnTo>
                  <a:cubicBezTo>
                    <a:pt x="2665420" y="0"/>
                    <a:pt x="2743204" y="77784"/>
                    <a:pt x="2743204" y="173736"/>
                  </a:cubicBezTo>
                  <a:lnTo>
                    <a:pt x="2743204" y="1563627"/>
                  </a:lnTo>
                  <a:cubicBezTo>
                    <a:pt x="2743204" y="1659579"/>
                    <a:pt x="2665420" y="1737363"/>
                    <a:pt x="2569468" y="1737363"/>
                  </a:cubicBezTo>
                  <a:lnTo>
                    <a:pt x="173736" y="1737363"/>
                  </a:lnTo>
                  <a:cubicBezTo>
                    <a:pt x="77784" y="1737363"/>
                    <a:pt x="0" y="1659579"/>
                    <a:pt x="0" y="1563627"/>
                  </a:cubicBezTo>
                  <a:lnTo>
                    <a:pt x="0" y="17373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7086" tIns="127086" rIns="127086" bIns="127086" numCol="1" spcCol="1270" anchor="ctr" anchorCtr="0">
              <a:noAutofit/>
            </a:bodyPr>
            <a:lstStyle/>
            <a:p>
              <a:pPr lvl="0" algn="ctr" defTabSz="889000">
                <a:lnSpc>
                  <a:spcPct val="90000"/>
                </a:lnSpc>
                <a:spcBef>
                  <a:spcPct val="0"/>
                </a:spcBef>
                <a:spcAft>
                  <a:spcPct val="35000"/>
                </a:spcAft>
              </a:pPr>
              <a:r>
                <a:rPr lang="en-US" sz="2000" kern="1200" dirty="0" smtClean="0">
                  <a:latin typeface="Century Gothic" panose="020B0502020202020204" pitchFamily="34" charset="0"/>
                </a:rPr>
                <a:t>Did SA complete </a:t>
              </a:r>
              <a:br>
                <a:rPr lang="en-US" sz="2000" kern="1200" dirty="0" smtClean="0">
                  <a:latin typeface="Century Gothic" panose="020B0502020202020204" pitchFamily="34" charset="0"/>
                </a:rPr>
              </a:br>
              <a:r>
                <a:rPr lang="en-US" sz="2000" kern="1200" dirty="0" smtClean="0">
                  <a:latin typeface="Century Gothic" panose="020B0502020202020204" pitchFamily="34" charset="0"/>
                </a:rPr>
                <a:t>24 semester/</a:t>
              </a:r>
              <a:br>
                <a:rPr lang="en-US" sz="2000" kern="1200" dirty="0" smtClean="0">
                  <a:latin typeface="Century Gothic" panose="020B0502020202020204" pitchFamily="34" charset="0"/>
                </a:rPr>
              </a:br>
              <a:r>
                <a:rPr lang="en-US" sz="2000" kern="1200" dirty="0" smtClean="0">
                  <a:latin typeface="Century Gothic" panose="020B0502020202020204" pitchFamily="34" charset="0"/>
                </a:rPr>
                <a:t>36 quarter hours of transferable credit?</a:t>
              </a:r>
              <a:endParaRPr lang="en-US" sz="2000" kern="1200" dirty="0">
                <a:latin typeface="Century Gothic" panose="020B0502020202020204" pitchFamily="34" charset="0"/>
              </a:endParaRPr>
            </a:p>
          </p:txBody>
        </p:sp>
        <p:sp>
          <p:nvSpPr>
            <p:cNvPr id="10" name="Freeform 9"/>
            <p:cNvSpPr/>
            <p:nvPr/>
          </p:nvSpPr>
          <p:spPr>
            <a:xfrm>
              <a:off x="-2600080" y="3486222"/>
              <a:ext cx="1668900" cy="640078"/>
            </a:xfrm>
            <a:custGeom>
              <a:avLst/>
              <a:gdLst>
                <a:gd name="connsiteX0" fmla="*/ 0 w 1668900"/>
                <a:gd name="connsiteY0" fmla="*/ 320039 h 640078"/>
                <a:gd name="connsiteX1" fmla="*/ 320039 w 1668900"/>
                <a:gd name="connsiteY1" fmla="*/ 0 h 640078"/>
                <a:gd name="connsiteX2" fmla="*/ 320039 w 1668900"/>
                <a:gd name="connsiteY2" fmla="*/ 128016 h 640078"/>
                <a:gd name="connsiteX3" fmla="*/ 1348861 w 1668900"/>
                <a:gd name="connsiteY3" fmla="*/ 128016 h 640078"/>
                <a:gd name="connsiteX4" fmla="*/ 1348861 w 1668900"/>
                <a:gd name="connsiteY4" fmla="*/ 0 h 640078"/>
                <a:gd name="connsiteX5" fmla="*/ 1668900 w 1668900"/>
                <a:gd name="connsiteY5" fmla="*/ 320039 h 640078"/>
                <a:gd name="connsiteX6" fmla="*/ 1348861 w 1668900"/>
                <a:gd name="connsiteY6" fmla="*/ 640078 h 640078"/>
                <a:gd name="connsiteX7" fmla="*/ 1348861 w 1668900"/>
                <a:gd name="connsiteY7" fmla="*/ 512062 h 640078"/>
                <a:gd name="connsiteX8" fmla="*/ 320039 w 1668900"/>
                <a:gd name="connsiteY8" fmla="*/ 512062 h 640078"/>
                <a:gd name="connsiteX9" fmla="*/ 320039 w 1668900"/>
                <a:gd name="connsiteY9" fmla="*/ 640078 h 640078"/>
                <a:gd name="connsiteX10" fmla="*/ 0 w 1668900"/>
                <a:gd name="connsiteY10" fmla="*/ 320039 h 64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8900" h="640078">
                  <a:moveTo>
                    <a:pt x="0" y="320039"/>
                  </a:moveTo>
                  <a:lnTo>
                    <a:pt x="320039" y="0"/>
                  </a:lnTo>
                  <a:lnTo>
                    <a:pt x="320039" y="128016"/>
                  </a:lnTo>
                  <a:lnTo>
                    <a:pt x="1348861" y="128016"/>
                  </a:lnTo>
                  <a:lnTo>
                    <a:pt x="1348861" y="0"/>
                  </a:lnTo>
                  <a:lnTo>
                    <a:pt x="1668900" y="320039"/>
                  </a:lnTo>
                  <a:lnTo>
                    <a:pt x="1348861" y="640078"/>
                  </a:lnTo>
                  <a:lnTo>
                    <a:pt x="1348861" y="512062"/>
                  </a:lnTo>
                  <a:lnTo>
                    <a:pt x="320039" y="512062"/>
                  </a:lnTo>
                  <a:lnTo>
                    <a:pt x="320039" y="640078"/>
                  </a:lnTo>
                  <a:lnTo>
                    <a:pt x="0" y="320039"/>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92023" tIns="128016" rIns="192023" bIns="128016"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Century Gothic" panose="020B0502020202020204" pitchFamily="34" charset="0"/>
                </a:rPr>
                <a:t>THEN</a:t>
              </a:r>
              <a:endParaRPr lang="en-US" sz="2400" kern="1200" dirty="0">
                <a:solidFill>
                  <a:schemeClr val="tx1"/>
                </a:solidFill>
                <a:latin typeface="Century Gothic" panose="020B0502020202020204" pitchFamily="34" charset="0"/>
              </a:endParaRPr>
            </a:p>
          </p:txBody>
        </p:sp>
      </p:grpSp>
    </p:spTree>
    <p:custDataLst>
      <p:tags r:id="rId1"/>
    </p:custDataLst>
    <p:extLst>
      <p:ext uri="{BB962C8B-B14F-4D97-AF65-F5344CB8AC3E}">
        <p14:creationId xmlns:p14="http://schemas.microsoft.com/office/powerpoint/2010/main" val="3368591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0" dirty="0" smtClean="0">
                <a:effectLst/>
                <a:latin typeface="Century Gothic" panose="020B0502020202020204" pitchFamily="34" charset="0"/>
              </a:rPr>
              <a:t>Transfers</a:t>
            </a:r>
            <a:endParaRPr lang="en-US" b="0" dirty="0">
              <a:effectLst/>
              <a:latin typeface="Century Gothic" panose="020B0502020202020204" pitchFamily="34" charset="0"/>
            </a:endParaRPr>
          </a:p>
        </p:txBody>
      </p:sp>
    </p:spTree>
    <p:custDataLst>
      <p:tags r:id="rId1"/>
    </p:custDataLst>
    <p:extLst>
      <p:ext uri="{BB962C8B-B14F-4D97-AF65-F5344CB8AC3E}">
        <p14:creationId xmlns:p14="http://schemas.microsoft.com/office/powerpoint/2010/main" val="21545339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b="1" dirty="0">
                <a:solidFill>
                  <a:schemeClr val="tx2">
                    <a:lumMod val="75000"/>
                  </a:schemeClr>
                </a:solidFill>
                <a:latin typeface="Century Gothic" panose="020B0502020202020204" pitchFamily="34" charset="0"/>
              </a:rPr>
              <a:t>4-2-4 Transfers</a:t>
            </a:r>
            <a:endParaRPr lang="en-US" dirty="0"/>
          </a:p>
        </p:txBody>
      </p:sp>
      <p:sp>
        <p:nvSpPr>
          <p:cNvPr id="3" name="Content Placeholder 2"/>
          <p:cNvSpPr>
            <a:spLocks noGrp="1"/>
          </p:cNvSpPr>
          <p:nvPr>
            <p:ph idx="1"/>
          </p:nvPr>
        </p:nvSpPr>
        <p:spPr/>
        <p:txBody>
          <a:bodyPr>
            <a:normAutofit fontScale="77500" lnSpcReduction="20000"/>
          </a:bodyPr>
          <a:lstStyle/>
          <a:p>
            <a:pPr algn="just">
              <a:lnSpc>
                <a:spcPct val="120000"/>
              </a:lnSpc>
              <a:spcBef>
                <a:spcPts val="0"/>
              </a:spcBef>
              <a:buBlip>
                <a:blip r:embed="rId3"/>
              </a:buBlip>
            </a:pPr>
            <a:r>
              <a:rPr lang="en-US" sz="3500" dirty="0" smtClean="0">
                <a:latin typeface="Century Gothic" panose="020B0502020202020204" pitchFamily="34" charset="0"/>
              </a:rPr>
              <a:t>Greg Goalie attended a Division I four-year institution and competed.</a:t>
            </a:r>
          </a:p>
          <a:p>
            <a:pPr marL="0" indent="0" algn="just">
              <a:lnSpc>
                <a:spcPct val="120000"/>
              </a:lnSpc>
              <a:spcBef>
                <a:spcPts val="0"/>
              </a:spcBef>
              <a:buNone/>
            </a:pPr>
            <a:endParaRPr lang="en-US" sz="1400" dirty="0" smtClean="0">
              <a:latin typeface="Century Gothic" panose="020B0502020202020204" pitchFamily="34" charset="0"/>
            </a:endParaRPr>
          </a:p>
          <a:p>
            <a:pPr algn="just">
              <a:lnSpc>
                <a:spcPct val="120000"/>
              </a:lnSpc>
              <a:spcBef>
                <a:spcPts val="0"/>
              </a:spcBef>
              <a:buBlip>
                <a:blip r:embed="rId3"/>
              </a:buBlip>
            </a:pPr>
            <a:r>
              <a:rPr lang="en-US" sz="3500" dirty="0" smtClean="0">
                <a:latin typeface="Century Gothic" panose="020B0502020202020204" pitchFamily="34" charset="0"/>
              </a:rPr>
              <a:t>He was academically ineligible.</a:t>
            </a:r>
          </a:p>
          <a:p>
            <a:pPr marL="0" indent="0" algn="just">
              <a:lnSpc>
                <a:spcPct val="120000"/>
              </a:lnSpc>
              <a:spcBef>
                <a:spcPts val="0"/>
              </a:spcBef>
              <a:buNone/>
            </a:pPr>
            <a:endParaRPr lang="en-US" sz="1400" dirty="0" smtClean="0">
              <a:latin typeface="Century Gothic" panose="020B0502020202020204" pitchFamily="34" charset="0"/>
            </a:endParaRPr>
          </a:p>
          <a:p>
            <a:pPr algn="just">
              <a:lnSpc>
                <a:spcPct val="120000"/>
              </a:lnSpc>
              <a:spcBef>
                <a:spcPts val="0"/>
              </a:spcBef>
              <a:buBlip>
                <a:blip r:embed="rId3"/>
              </a:buBlip>
            </a:pPr>
            <a:r>
              <a:rPr lang="en-US" sz="3500" dirty="0" smtClean="0">
                <a:latin typeface="Century Gothic" panose="020B0502020202020204" pitchFamily="34" charset="0"/>
              </a:rPr>
              <a:t>He transfers to a two-year institution and completes 24 hours in one semester. </a:t>
            </a:r>
          </a:p>
          <a:p>
            <a:pPr marL="0" indent="0" algn="just">
              <a:lnSpc>
                <a:spcPct val="120000"/>
              </a:lnSpc>
              <a:spcBef>
                <a:spcPts val="0"/>
              </a:spcBef>
              <a:buNone/>
            </a:pPr>
            <a:endParaRPr lang="en-US" sz="2800" dirty="0" smtClean="0">
              <a:latin typeface="Century Gothic" panose="020B0502020202020204" pitchFamily="34" charset="0"/>
            </a:endParaRPr>
          </a:p>
          <a:p>
            <a:pPr algn="just">
              <a:lnSpc>
                <a:spcPct val="120000"/>
              </a:lnSpc>
              <a:spcBef>
                <a:spcPts val="0"/>
              </a:spcBef>
              <a:buBlip>
                <a:blip r:embed="rId3"/>
              </a:buBlip>
            </a:pPr>
            <a:r>
              <a:rPr lang="en-US" sz="3500" dirty="0" smtClean="0">
                <a:latin typeface="Century Gothic" panose="020B0502020202020204" pitchFamily="34" charset="0"/>
              </a:rPr>
              <a:t>He transfers to your institution. </a:t>
            </a:r>
          </a:p>
          <a:p>
            <a:pPr marL="0" indent="0" algn="just">
              <a:lnSpc>
                <a:spcPct val="120000"/>
              </a:lnSpc>
              <a:spcBef>
                <a:spcPts val="0"/>
              </a:spcBef>
              <a:buNone/>
            </a:pPr>
            <a:endParaRPr lang="en-US" sz="3100" dirty="0" smtClean="0">
              <a:latin typeface="Century Gothic" panose="020B0502020202020204" pitchFamily="34" charset="0"/>
            </a:endParaRPr>
          </a:p>
          <a:p>
            <a:pPr algn="just">
              <a:lnSpc>
                <a:spcPct val="120000"/>
              </a:lnSpc>
              <a:spcBef>
                <a:spcPts val="0"/>
              </a:spcBef>
              <a:buBlip>
                <a:blip r:embed="rId3"/>
              </a:buBlip>
            </a:pPr>
            <a:r>
              <a:rPr lang="en-US" sz="3500" dirty="0" smtClean="0">
                <a:latin typeface="Century Gothic" panose="020B0502020202020204" pitchFamily="34" charset="0"/>
              </a:rPr>
              <a:t>Is he immediately eligible to compete? </a:t>
            </a:r>
          </a:p>
          <a:p>
            <a:pPr lvl="1"/>
            <a:endParaRPr lang="en-US" dirty="0" smtClean="0"/>
          </a:p>
          <a:p>
            <a:pPr marL="457200" lvl="1" indent="0" algn="r">
              <a:buNone/>
            </a:pPr>
            <a:endParaRPr lang="en-US" sz="2000" dirty="0" smtClean="0"/>
          </a:p>
        </p:txBody>
      </p:sp>
    </p:spTree>
    <p:custDataLst>
      <p:tags r:id="rId1"/>
    </p:custDataLst>
    <p:extLst>
      <p:ext uri="{BB962C8B-B14F-4D97-AF65-F5344CB8AC3E}">
        <p14:creationId xmlns:p14="http://schemas.microsoft.com/office/powerpoint/2010/main" val="10068912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143000"/>
          </a:xfrm>
          <a:noFill/>
          <a:ln>
            <a:noFill/>
          </a:ln>
        </p:spPr>
        <p:txBody>
          <a:bodyPr>
            <a:normAutofit/>
          </a:bodyPr>
          <a:lstStyle/>
          <a:p>
            <a:r>
              <a:rPr lang="en-US" sz="4400" b="1" dirty="0" smtClean="0">
                <a:solidFill>
                  <a:schemeClr val="accent4">
                    <a:lumMod val="50000"/>
                  </a:schemeClr>
                </a:solidFill>
                <a:latin typeface="Franklin Gothic Book" panose="020B0503020102020204" pitchFamily="34" charset="0"/>
              </a:rPr>
              <a:t>Multiple Two-year Colleges</a:t>
            </a:r>
            <a:endParaRPr lang="en-US" sz="4400" b="1" dirty="0">
              <a:solidFill>
                <a:schemeClr val="accent4">
                  <a:lumMod val="50000"/>
                </a:schemeClr>
              </a:solidFill>
              <a:latin typeface="Franklin Gothic Book" panose="020B0503020102020204" pitchFamily="34" charset="0"/>
            </a:endParaRPr>
          </a:p>
        </p:txBody>
      </p:sp>
      <p:sp>
        <p:nvSpPr>
          <p:cNvPr id="3" name="Content Placeholder 2"/>
          <p:cNvSpPr>
            <a:spLocks noGrp="1"/>
          </p:cNvSpPr>
          <p:nvPr>
            <p:ph idx="1"/>
          </p:nvPr>
        </p:nvSpPr>
        <p:spPr>
          <a:xfrm>
            <a:off x="249383" y="1143001"/>
            <a:ext cx="8582890" cy="4634344"/>
          </a:xfrm>
        </p:spPr>
        <p:txBody>
          <a:bodyPr>
            <a:noAutofit/>
          </a:bodyPr>
          <a:lstStyle/>
          <a:p>
            <a:pPr algn="just">
              <a:lnSpc>
                <a:spcPct val="120000"/>
              </a:lnSpc>
              <a:spcBef>
                <a:spcPts val="0"/>
              </a:spcBef>
              <a:buBlip>
                <a:blip r:embed="rId3"/>
              </a:buBlip>
            </a:pPr>
            <a:r>
              <a:rPr lang="en-US" sz="2600" dirty="0" smtClean="0">
                <a:latin typeface="Century Gothic" panose="020B0502020202020204" pitchFamily="34" charset="0"/>
              </a:rPr>
              <a:t>4-2-4 </a:t>
            </a:r>
            <a:r>
              <a:rPr lang="en-US" sz="2600" dirty="0">
                <a:latin typeface="Century Gothic" panose="020B0502020202020204" pitchFamily="34" charset="0"/>
              </a:rPr>
              <a:t>transfer </a:t>
            </a:r>
            <a:r>
              <a:rPr lang="en-US" sz="2600" dirty="0" smtClean="0">
                <a:latin typeface="Century Gothic" panose="020B0502020202020204" pitchFamily="34" charset="0"/>
              </a:rPr>
              <a:t>student-athlete.</a:t>
            </a:r>
          </a:p>
          <a:p>
            <a:pPr algn="just">
              <a:lnSpc>
                <a:spcPct val="120000"/>
              </a:lnSpc>
              <a:spcBef>
                <a:spcPts val="0"/>
              </a:spcBef>
              <a:buBlip>
                <a:blip r:embed="rId3"/>
              </a:buBlip>
            </a:pPr>
            <a:endParaRPr lang="en-US" sz="1200" dirty="0" smtClean="0">
              <a:latin typeface="Century Gothic" panose="020B0502020202020204" pitchFamily="34" charset="0"/>
            </a:endParaRPr>
          </a:p>
          <a:p>
            <a:pPr algn="just">
              <a:lnSpc>
                <a:spcPct val="120000"/>
              </a:lnSpc>
              <a:spcBef>
                <a:spcPts val="0"/>
              </a:spcBef>
              <a:buBlip>
                <a:blip r:embed="rId3"/>
              </a:buBlip>
            </a:pPr>
            <a:r>
              <a:rPr lang="en-US" sz="2600" dirty="0">
                <a:latin typeface="Century Gothic" panose="020B0502020202020204" pitchFamily="34" charset="0"/>
              </a:rPr>
              <a:t>A</a:t>
            </a:r>
            <a:r>
              <a:rPr lang="en-US" sz="2600" dirty="0" smtClean="0">
                <a:latin typeface="Century Gothic" panose="020B0502020202020204" pitchFamily="34" charset="0"/>
              </a:rPr>
              <a:t>ttended </a:t>
            </a:r>
            <a:r>
              <a:rPr lang="en-US" sz="2600" dirty="0">
                <a:latin typeface="Century Gothic" panose="020B0502020202020204" pitchFamily="34" charset="0"/>
              </a:rPr>
              <a:t>multiple two-year </a:t>
            </a:r>
            <a:r>
              <a:rPr lang="en-US" sz="2600" dirty="0" smtClean="0">
                <a:latin typeface="Century Gothic" panose="020B0502020202020204" pitchFamily="34" charset="0"/>
              </a:rPr>
              <a:t>colleges.</a:t>
            </a:r>
          </a:p>
          <a:p>
            <a:pPr algn="just">
              <a:lnSpc>
                <a:spcPct val="120000"/>
              </a:lnSpc>
              <a:spcBef>
                <a:spcPts val="0"/>
              </a:spcBef>
              <a:buBlip>
                <a:blip r:embed="rId3"/>
              </a:buBlip>
            </a:pPr>
            <a:endParaRPr lang="en-US" sz="1200" dirty="0" smtClean="0">
              <a:latin typeface="Century Gothic" panose="020B0502020202020204" pitchFamily="34" charset="0"/>
            </a:endParaRPr>
          </a:p>
          <a:p>
            <a:pPr algn="just">
              <a:lnSpc>
                <a:spcPct val="120000"/>
              </a:lnSpc>
              <a:spcBef>
                <a:spcPts val="0"/>
              </a:spcBef>
              <a:buBlip>
                <a:blip r:embed="rId3"/>
              </a:buBlip>
            </a:pPr>
            <a:r>
              <a:rPr lang="en-US" sz="2600" dirty="0" smtClean="0">
                <a:latin typeface="Century Gothic" panose="020B0502020202020204" pitchFamily="34" charset="0"/>
              </a:rPr>
              <a:t>Can </a:t>
            </a:r>
            <a:r>
              <a:rPr lang="en-US" sz="2600" dirty="0">
                <a:latin typeface="Century Gothic" panose="020B0502020202020204" pitchFamily="34" charset="0"/>
              </a:rPr>
              <a:t>use credits earned at the two-year colleges to satisfy </a:t>
            </a:r>
            <a:r>
              <a:rPr lang="en-US" sz="2600" dirty="0" smtClean="0">
                <a:latin typeface="Century Gothic" panose="020B0502020202020204" pitchFamily="34" charset="0"/>
              </a:rPr>
              <a:t>credit-hour requirements.</a:t>
            </a:r>
            <a:r>
              <a:rPr lang="en-US" sz="2600" dirty="0">
                <a:latin typeface="Century Gothic" panose="020B0502020202020204" pitchFamily="34" charset="0"/>
              </a:rPr>
              <a:t> </a:t>
            </a:r>
            <a:endParaRPr lang="en-US" sz="2600" dirty="0" smtClean="0">
              <a:latin typeface="Century Gothic" panose="020B0502020202020204" pitchFamily="34" charset="0"/>
            </a:endParaRPr>
          </a:p>
          <a:p>
            <a:pPr marL="0" indent="0" algn="just">
              <a:lnSpc>
                <a:spcPct val="120000"/>
              </a:lnSpc>
              <a:spcBef>
                <a:spcPts val="0"/>
              </a:spcBef>
              <a:buNone/>
            </a:pPr>
            <a:r>
              <a:rPr lang="en-US" sz="1200" dirty="0" smtClean="0">
                <a:latin typeface="Century Gothic" panose="020B0502020202020204" pitchFamily="34" charset="0"/>
              </a:rPr>
              <a:t> </a:t>
            </a:r>
          </a:p>
          <a:p>
            <a:pPr algn="just">
              <a:lnSpc>
                <a:spcPct val="120000"/>
              </a:lnSpc>
              <a:spcBef>
                <a:spcPts val="0"/>
              </a:spcBef>
              <a:buBlip>
                <a:blip r:embed="rId3"/>
              </a:buBlip>
            </a:pPr>
            <a:r>
              <a:rPr lang="en-US" sz="2600" dirty="0">
                <a:latin typeface="Century Gothic" panose="020B0502020202020204" pitchFamily="34" charset="0"/>
              </a:rPr>
              <a:t>M</a:t>
            </a:r>
            <a:r>
              <a:rPr lang="en-US" sz="2600" dirty="0" smtClean="0">
                <a:latin typeface="Century Gothic" panose="020B0502020202020204" pitchFamily="34" charset="0"/>
              </a:rPr>
              <a:t>ay </a:t>
            </a:r>
            <a:r>
              <a:rPr lang="en-US" sz="2600" dirty="0">
                <a:latin typeface="Century Gothic" panose="020B0502020202020204" pitchFamily="34" charset="0"/>
              </a:rPr>
              <a:t>combine terms of full-time attendance at any of the two-year colleges to satisfy the </a:t>
            </a:r>
            <a:r>
              <a:rPr lang="en-US" sz="2600" dirty="0" smtClean="0">
                <a:latin typeface="Century Gothic" panose="020B0502020202020204" pitchFamily="34" charset="0"/>
              </a:rPr>
              <a:t>two-semester/three-quarter attendance requirement.</a:t>
            </a:r>
            <a:endParaRPr lang="en-US" sz="2600" dirty="0">
              <a:latin typeface="Century Gothic" panose="020B0502020202020204" pitchFamily="34" charset="0"/>
            </a:endParaRPr>
          </a:p>
          <a:p>
            <a:pPr algn="just">
              <a:lnSpc>
                <a:spcPct val="120000"/>
              </a:lnSpc>
              <a:spcBef>
                <a:spcPts val="0"/>
              </a:spcBef>
              <a:buBlip>
                <a:blip r:embed="rId3"/>
              </a:buBlip>
            </a:pPr>
            <a:endParaRPr lang="en-US" sz="1200" dirty="0">
              <a:latin typeface="Century Gothic" panose="020B0502020202020204" pitchFamily="34" charset="0"/>
            </a:endParaRPr>
          </a:p>
          <a:p>
            <a:pPr marL="0" indent="0" algn="r">
              <a:lnSpc>
                <a:spcPct val="120000"/>
              </a:lnSpc>
              <a:spcBef>
                <a:spcPts val="0"/>
              </a:spcBef>
              <a:buNone/>
            </a:pPr>
            <a:r>
              <a:rPr lang="en-US" sz="2200" dirty="0" smtClean="0">
                <a:latin typeface="Century Gothic" panose="020B0502020202020204" pitchFamily="34" charset="0"/>
              </a:rPr>
              <a:t>Bylaw 14.5.4.1.1</a:t>
            </a:r>
            <a:endParaRPr lang="en-US" sz="22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8109082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40659" y="3360137"/>
            <a:ext cx="8721099" cy="1470025"/>
          </a:xfrm>
        </p:spPr>
        <p:txBody>
          <a:bodyPr>
            <a:normAutofit fontScale="90000"/>
          </a:bodyPr>
          <a:lstStyle/>
          <a:p>
            <a:r>
              <a:rPr lang="en-US" b="0" dirty="0" smtClean="0">
                <a:effectLst/>
                <a:latin typeface="Century Gothic" panose="020B0502020202020204" pitchFamily="34" charset="0"/>
              </a:rPr>
              <a:t>Practice and Competition Expenses</a:t>
            </a:r>
            <a:endParaRPr lang="en-US" b="0" dirty="0">
              <a:effectLst/>
              <a:latin typeface="Century Gothic" panose="020B0502020202020204" pitchFamily="34" charset="0"/>
            </a:endParaRPr>
          </a:p>
        </p:txBody>
      </p:sp>
    </p:spTree>
    <p:custDataLst>
      <p:tags r:id="rId1"/>
    </p:custDataLst>
    <p:extLst>
      <p:ext uri="{BB962C8B-B14F-4D97-AF65-F5344CB8AC3E}">
        <p14:creationId xmlns:p14="http://schemas.microsoft.com/office/powerpoint/2010/main" val="1536394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noFill/>
          </a:ln>
        </p:spPr>
        <p:txBody>
          <a:bodyPr>
            <a:normAutofit/>
          </a:bodyPr>
          <a:lstStyle/>
          <a:p>
            <a:r>
              <a:rPr lang="en-US" sz="4400" b="1" dirty="0" smtClean="0">
                <a:latin typeface="Franklin Gothic Book" panose="020B0503020102020204" pitchFamily="34" charset="0"/>
              </a:rPr>
              <a:t>Practice Expenses</a:t>
            </a:r>
            <a:endParaRPr lang="en-US" sz="4400" b="1" dirty="0">
              <a:latin typeface="Franklin Gothic Book" panose="020B0503020102020204" pitchFamily="34" charset="0"/>
            </a:endParaRPr>
          </a:p>
        </p:txBody>
      </p:sp>
      <p:sp>
        <p:nvSpPr>
          <p:cNvPr id="3" name="Content Placeholder 2"/>
          <p:cNvSpPr>
            <a:spLocks noGrp="1"/>
          </p:cNvSpPr>
          <p:nvPr>
            <p:ph idx="1"/>
          </p:nvPr>
        </p:nvSpPr>
        <p:spPr>
          <a:xfrm>
            <a:off x="457200" y="1417639"/>
            <a:ext cx="8229600" cy="4318143"/>
          </a:xfrm>
        </p:spPr>
        <p:txBody>
          <a:bodyPr>
            <a:noAutofit/>
          </a:bodyPr>
          <a:lstStyle/>
          <a:p>
            <a:pPr marL="0" indent="0">
              <a:spcBef>
                <a:spcPts val="0"/>
              </a:spcBef>
              <a:buNone/>
            </a:pPr>
            <a:r>
              <a:rPr lang="en-US" dirty="0" smtClean="0">
                <a:latin typeface="Century Gothic" panose="020B0502020202020204" pitchFamily="34" charset="0"/>
              </a:rPr>
              <a:t>Practice</a:t>
            </a:r>
          </a:p>
          <a:p>
            <a:pPr marL="0" indent="0">
              <a:spcBef>
                <a:spcPts val="0"/>
              </a:spcBef>
              <a:buNone/>
            </a:pPr>
            <a:endParaRPr lang="en-US" sz="2400" dirty="0" smtClean="0"/>
          </a:p>
          <a:p>
            <a:pPr marL="457200" lvl="1" algn="just">
              <a:spcBef>
                <a:spcPts val="0"/>
              </a:spcBef>
              <a:buBlip>
                <a:blip r:embed="rId3"/>
              </a:buBlip>
            </a:pPr>
            <a:r>
              <a:rPr lang="en-US" dirty="0" smtClean="0">
                <a:latin typeface="Century Gothic" panose="020B0502020202020204" pitchFamily="34" charset="0"/>
              </a:rPr>
              <a:t>Practice sessions associated with away-from-home contests.</a:t>
            </a:r>
          </a:p>
          <a:p>
            <a:pPr marL="0" lvl="1"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dirty="0" smtClean="0">
                <a:latin typeface="Century Gothic" panose="020B0502020202020204" pitchFamily="34" charset="0"/>
              </a:rPr>
              <a:t>In state or if outside the state, not more than 100 miles from campus.</a:t>
            </a:r>
          </a:p>
          <a:p>
            <a:pPr marL="0" lvl="1" indent="0" algn="just">
              <a:spcBef>
                <a:spcPts val="0"/>
              </a:spcBef>
              <a:buNone/>
            </a:pPr>
            <a:endParaRPr lang="en-US" sz="1200" dirty="0" smtClean="0">
              <a:latin typeface="Century Gothic" panose="020B0502020202020204" pitchFamily="34" charset="0"/>
            </a:endParaRPr>
          </a:p>
          <a:p>
            <a:pPr marL="457200" lvl="1" algn="just">
              <a:spcBef>
                <a:spcPts val="0"/>
              </a:spcBef>
              <a:buBlip>
                <a:blip r:embed="rId3"/>
              </a:buBlip>
            </a:pPr>
            <a:r>
              <a:rPr lang="en-US" dirty="0" smtClean="0">
                <a:latin typeface="Century Gothic" panose="020B0502020202020204" pitchFamily="34" charset="0"/>
              </a:rPr>
              <a:t>Transportation to on-or-off campus practice site.</a:t>
            </a:r>
          </a:p>
          <a:p>
            <a:pPr marL="457200" lvl="1" indent="0" algn="r">
              <a:buNone/>
            </a:pPr>
            <a:r>
              <a:rPr lang="en-US" sz="1800" dirty="0" smtClean="0">
                <a:latin typeface="Century Gothic" panose="020B0502020202020204" pitchFamily="34" charset="0"/>
              </a:rPr>
              <a:t>Bylaw 16.8.1</a:t>
            </a:r>
          </a:p>
        </p:txBody>
      </p:sp>
    </p:spTree>
    <p:custDataLst>
      <p:tags r:id="rId1"/>
    </p:custDataLst>
    <p:extLst>
      <p:ext uri="{BB962C8B-B14F-4D97-AF65-F5344CB8AC3E}">
        <p14:creationId xmlns:p14="http://schemas.microsoft.com/office/powerpoint/2010/main" val="3527541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noFill/>
          </a:ln>
        </p:spPr>
        <p:txBody>
          <a:bodyPr>
            <a:normAutofit/>
          </a:bodyPr>
          <a:lstStyle/>
          <a:p>
            <a:r>
              <a:rPr lang="en-US" sz="4400" b="1" dirty="0" smtClean="0">
                <a:latin typeface="Franklin Gothic Book" panose="020B0503020102020204" pitchFamily="34" charset="0"/>
              </a:rPr>
              <a:t>Competition Expenses</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normAutofit/>
          </a:bodyPr>
          <a:lstStyle/>
          <a:p>
            <a:pPr>
              <a:buBlip>
                <a:blip r:embed="rId3"/>
              </a:buBlip>
            </a:pPr>
            <a:r>
              <a:rPr lang="en-US" sz="3200" dirty="0" smtClean="0">
                <a:latin typeface="Century Gothic" panose="020B0502020202020204" pitchFamily="34" charset="0"/>
              </a:rPr>
              <a:t>Actual and necessary expenses.</a:t>
            </a:r>
          </a:p>
          <a:p>
            <a:pPr marL="0" indent="0">
              <a:buNone/>
            </a:pPr>
            <a:endParaRPr lang="en-US" sz="1300" dirty="0" smtClean="0">
              <a:latin typeface="Century Gothic" panose="020B0502020202020204" pitchFamily="34" charset="0"/>
            </a:endParaRPr>
          </a:p>
          <a:p>
            <a:pPr>
              <a:buBlip>
                <a:blip r:embed="rId3"/>
              </a:buBlip>
            </a:pPr>
            <a:r>
              <a:rPr lang="en-US" sz="3200" dirty="0" smtClean="0">
                <a:latin typeface="Century Gothic" panose="020B0502020202020204" pitchFamily="34" charset="0"/>
              </a:rPr>
              <a:t>Eligible for competition.</a:t>
            </a:r>
          </a:p>
          <a:p>
            <a:pPr marL="0" indent="0">
              <a:buNone/>
            </a:pPr>
            <a:endParaRPr lang="en-US" sz="1300" dirty="0" smtClean="0">
              <a:latin typeface="Century Gothic" panose="020B0502020202020204" pitchFamily="34" charset="0"/>
            </a:endParaRPr>
          </a:p>
          <a:p>
            <a:pPr>
              <a:buBlip>
                <a:blip r:embed="rId3"/>
              </a:buBlip>
            </a:pPr>
            <a:r>
              <a:rPr lang="en-US" sz="3200" dirty="0" smtClean="0">
                <a:latin typeface="Century Gothic" panose="020B0502020202020204" pitchFamily="34" charset="0"/>
              </a:rPr>
              <a:t>Transportation between terms.</a:t>
            </a:r>
          </a:p>
          <a:p>
            <a:pPr marL="0" indent="0">
              <a:buNone/>
            </a:pPr>
            <a:endParaRPr lang="en-US" sz="1300" dirty="0" smtClean="0">
              <a:latin typeface="Century Gothic" panose="020B0502020202020204" pitchFamily="34" charset="0"/>
            </a:endParaRPr>
          </a:p>
          <a:p>
            <a:pPr>
              <a:buBlip>
                <a:blip r:embed="rId3"/>
              </a:buBlip>
            </a:pPr>
            <a:r>
              <a:rPr lang="en-US" sz="3200" dirty="0" smtClean="0">
                <a:latin typeface="Century Gothic" panose="020B0502020202020204" pitchFamily="34" charset="0"/>
              </a:rPr>
              <a:t>Other competition.</a:t>
            </a:r>
          </a:p>
          <a:p>
            <a:pPr marL="0" indent="0">
              <a:buNone/>
            </a:pPr>
            <a:endParaRPr lang="en-US" sz="3200" dirty="0">
              <a:latin typeface="Century Gothic" panose="020B0502020202020204" pitchFamily="34" charset="0"/>
            </a:endParaRPr>
          </a:p>
          <a:p>
            <a:pPr marL="0" lvl="1" indent="0" algn="r">
              <a:buClrTx/>
              <a:buSzTx/>
              <a:buNone/>
            </a:pPr>
            <a:r>
              <a:rPr lang="en-US" sz="1800" dirty="0">
                <a:latin typeface="Century Gothic" panose="020B0502020202020204" pitchFamily="34" charset="0"/>
              </a:rPr>
              <a:t>Bylaw 16.8.1</a:t>
            </a:r>
          </a:p>
          <a:p>
            <a:pPr>
              <a:buBlip>
                <a:blip r:embed="rId3"/>
              </a:buBlip>
            </a:pPr>
            <a:endParaRPr lang="en-US" sz="32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41400043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400" b="0" dirty="0" smtClean="0">
                <a:effectLst/>
                <a:latin typeface="Century Gothic" panose="020B0502020202020204" pitchFamily="34" charset="0"/>
              </a:rPr>
              <a:t>Hardship Waivers</a:t>
            </a:r>
            <a:endParaRPr lang="en-US" sz="4400" b="0" dirty="0">
              <a:effectLst/>
              <a:latin typeface="Century Gothic" panose="020B0502020202020204" pitchFamily="34" charset="0"/>
            </a:endParaRPr>
          </a:p>
        </p:txBody>
      </p:sp>
    </p:spTree>
    <p:custDataLst>
      <p:tags r:id="rId1"/>
    </p:custDataLst>
    <p:extLst>
      <p:ext uri="{BB962C8B-B14F-4D97-AF65-F5344CB8AC3E}">
        <p14:creationId xmlns:p14="http://schemas.microsoft.com/office/powerpoint/2010/main" val="22157984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3464" y="274639"/>
            <a:ext cx="8754893" cy="1143000"/>
          </a:xfrm>
          <a:ln w="76200">
            <a:noFill/>
          </a:ln>
        </p:spPr>
        <p:txBody>
          <a:bodyPr>
            <a:noAutofit/>
          </a:bodyPr>
          <a:lstStyle/>
          <a:p>
            <a:r>
              <a:rPr lang="en-US" sz="4400" b="1" dirty="0" smtClean="0">
                <a:solidFill>
                  <a:srgbClr val="820000"/>
                </a:solidFill>
                <a:latin typeface="Franklin Gothic Book" panose="020B0503020102020204" pitchFamily="34" charset="0"/>
              </a:rPr>
              <a:t>Hardship Waivers – Bylaw 14.2.5</a:t>
            </a:r>
            <a:endParaRPr lang="en-US" sz="4400" b="1" dirty="0">
              <a:solidFill>
                <a:srgbClr val="820000"/>
              </a:solidFill>
              <a:latin typeface="Franklin Gothic Book" panose="020B0503020102020204" pitchFamily="34" charset="0"/>
            </a:endParaRPr>
          </a:p>
        </p:txBody>
      </p:sp>
      <p:sp>
        <p:nvSpPr>
          <p:cNvPr id="3" name="Content Placeholder 2"/>
          <p:cNvSpPr>
            <a:spLocks noGrp="1"/>
          </p:cNvSpPr>
          <p:nvPr>
            <p:ph idx="1"/>
          </p:nvPr>
        </p:nvSpPr>
        <p:spPr>
          <a:xfrm>
            <a:off x="457200" y="1600201"/>
            <a:ext cx="8229600" cy="4426526"/>
          </a:xfrm>
        </p:spPr>
        <p:txBody>
          <a:bodyPr>
            <a:normAutofit/>
          </a:bodyPr>
          <a:lstStyle/>
          <a:p>
            <a:pPr algn="just">
              <a:spcBef>
                <a:spcPts val="0"/>
              </a:spcBef>
              <a:buBlip>
                <a:blip r:embed="rId3"/>
              </a:buBlip>
            </a:pPr>
            <a:r>
              <a:rPr lang="en-US" sz="2800" dirty="0" smtClean="0">
                <a:latin typeface="Century Gothic" panose="020B0502020202020204" pitchFamily="34" charset="0"/>
              </a:rPr>
              <a:t>Under certain circumstances, a student-athlete can get an additional season of participation based upon medical reasons, if a season-ending injury or illness prevents further participation during the season.</a:t>
            </a:r>
          </a:p>
          <a:p>
            <a:pPr marL="0" indent="0" algn="just">
              <a:spcBef>
                <a:spcPts val="0"/>
              </a:spcBef>
              <a:buNone/>
            </a:pPr>
            <a:endParaRPr lang="en-US" sz="28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Requests are reviewed by the institution’s conference (or NCAA national office for independents).</a:t>
            </a:r>
            <a:endParaRPr lang="en-US" sz="2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0678491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517344" cy="4130537"/>
          </a:xfrm>
        </p:spPr>
        <p:txBody>
          <a:bodyPr>
            <a:noAutofit/>
          </a:bodyPr>
          <a:lstStyle/>
          <a:p>
            <a:pPr>
              <a:spcBef>
                <a:spcPts val="0"/>
              </a:spcBef>
              <a:buBlip>
                <a:blip r:embed="rId3"/>
              </a:buBlip>
            </a:pPr>
            <a:r>
              <a:rPr lang="en-US" sz="3000" dirty="0" smtClean="0">
                <a:latin typeface="Century Gothic" panose="020B0502020202020204" pitchFamily="34" charset="0"/>
              </a:rPr>
              <a:t>Injury must be season-ending.</a:t>
            </a:r>
          </a:p>
          <a:p>
            <a:pPr marL="0" indent="0">
              <a:spcBef>
                <a:spcPts val="0"/>
              </a:spcBef>
              <a:buNone/>
            </a:pPr>
            <a:endParaRPr lang="en-US" sz="3000" dirty="0" smtClean="0">
              <a:latin typeface="Century Gothic" panose="020B0502020202020204" pitchFamily="34" charset="0"/>
            </a:endParaRPr>
          </a:p>
          <a:p>
            <a:pPr>
              <a:spcBef>
                <a:spcPts val="0"/>
              </a:spcBef>
              <a:buBlip>
                <a:blip r:embed="rId3"/>
              </a:buBlip>
            </a:pPr>
            <a:r>
              <a:rPr lang="en-US" sz="3000" dirty="0" smtClean="0">
                <a:latin typeface="Century Gothic" panose="020B0502020202020204" pitchFamily="34" charset="0"/>
              </a:rPr>
              <a:t>Injury must occur during the first </a:t>
            </a:r>
            <a:r>
              <a:rPr lang="en-US" sz="3000" dirty="0">
                <a:latin typeface="Century Gothic" panose="020B0502020202020204" pitchFamily="34" charset="0"/>
              </a:rPr>
              <a:t>half of </a:t>
            </a:r>
            <a:r>
              <a:rPr lang="en-US" sz="3000" dirty="0" smtClean="0">
                <a:latin typeface="Century Gothic" panose="020B0502020202020204" pitchFamily="34" charset="0"/>
              </a:rPr>
              <a:t>the season.</a:t>
            </a:r>
          </a:p>
          <a:p>
            <a:pPr marL="0" indent="0">
              <a:spcBef>
                <a:spcPts val="0"/>
              </a:spcBef>
              <a:buNone/>
            </a:pPr>
            <a:endParaRPr lang="en-US" sz="3200" dirty="0" smtClean="0">
              <a:latin typeface="Century Gothic" panose="020B0502020202020204" pitchFamily="34" charset="0"/>
            </a:endParaRPr>
          </a:p>
          <a:p>
            <a:pPr>
              <a:spcBef>
                <a:spcPts val="0"/>
              </a:spcBef>
              <a:buBlip>
                <a:blip r:embed="rId3"/>
              </a:buBlip>
            </a:pPr>
            <a:r>
              <a:rPr lang="en-US" sz="3000" dirty="0" smtClean="0">
                <a:latin typeface="Century Gothic" panose="020B0502020202020204" pitchFamily="34" charset="0"/>
              </a:rPr>
              <a:t>Student-athlete may not have </a:t>
            </a:r>
            <a:r>
              <a:rPr lang="en-US" sz="3000" dirty="0">
                <a:latin typeface="Century Gothic" panose="020B0502020202020204" pitchFamily="34" charset="0"/>
              </a:rPr>
              <a:t>c</a:t>
            </a:r>
            <a:r>
              <a:rPr lang="en-US" sz="3000" dirty="0" smtClean="0">
                <a:latin typeface="Century Gothic" panose="020B0502020202020204" pitchFamily="34" charset="0"/>
              </a:rPr>
              <a:t>ompeted in more </a:t>
            </a:r>
            <a:r>
              <a:rPr lang="en-US" sz="3000" dirty="0">
                <a:latin typeface="Century Gothic" panose="020B0502020202020204" pitchFamily="34" charset="0"/>
              </a:rPr>
              <a:t>than 1/3 of </a:t>
            </a:r>
            <a:r>
              <a:rPr lang="en-US" sz="3000" dirty="0" smtClean="0">
                <a:latin typeface="Century Gothic" panose="020B0502020202020204" pitchFamily="34" charset="0"/>
              </a:rPr>
              <a:t>competitions prior to injury.</a:t>
            </a:r>
            <a:r>
              <a:rPr lang="en-US" sz="3000" dirty="0">
                <a:latin typeface="Century Gothic" panose="020B0502020202020204" pitchFamily="34" charset="0"/>
              </a:rPr>
              <a:t/>
            </a:r>
            <a:br>
              <a:rPr lang="en-US" sz="3000" dirty="0">
                <a:latin typeface="Century Gothic" panose="020B0502020202020204" pitchFamily="34" charset="0"/>
              </a:rPr>
            </a:br>
            <a:endParaRPr lang="en-US" sz="3000" dirty="0">
              <a:latin typeface="Century Gothic" panose="020B0502020202020204" pitchFamily="34" charset="0"/>
            </a:endParaRPr>
          </a:p>
        </p:txBody>
      </p:sp>
      <p:sp>
        <p:nvSpPr>
          <p:cNvPr id="6" name="Title 3"/>
          <p:cNvSpPr>
            <a:spLocks noGrp="1"/>
          </p:cNvSpPr>
          <p:nvPr>
            <p:ph type="title"/>
          </p:nvPr>
        </p:nvSpPr>
        <p:spPr>
          <a:xfrm>
            <a:off x="223736" y="274639"/>
            <a:ext cx="8750808" cy="1143000"/>
          </a:xfrm>
          <a:ln w="76200">
            <a:noFill/>
          </a:ln>
        </p:spPr>
        <p:txBody>
          <a:bodyPr>
            <a:noAutofit/>
          </a:bodyPr>
          <a:lstStyle/>
          <a:p>
            <a:r>
              <a:rPr lang="en-US" sz="4400" b="1" dirty="0" smtClean="0">
                <a:solidFill>
                  <a:srgbClr val="B00000"/>
                </a:solidFill>
                <a:latin typeface="Franklin Gothic Book" panose="020B0503020102020204" pitchFamily="34" charset="0"/>
              </a:rPr>
              <a:t>Hardship Waivers – Bylaw 14.2.5</a:t>
            </a:r>
            <a:endParaRPr lang="en-US" sz="4400" b="1" dirty="0">
              <a:solidFill>
                <a:srgbClr val="B00000"/>
              </a:solidFill>
              <a:latin typeface="Franklin Gothic Book" panose="020B0503020102020204" pitchFamily="34" charset="0"/>
            </a:endParaRPr>
          </a:p>
        </p:txBody>
      </p:sp>
    </p:spTree>
    <p:custDataLst>
      <p:tags r:id="rId1"/>
    </p:custDataLst>
    <p:extLst>
      <p:ext uri="{BB962C8B-B14F-4D97-AF65-F5344CB8AC3E}">
        <p14:creationId xmlns:p14="http://schemas.microsoft.com/office/powerpoint/2010/main" val="4331663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4944" y="274639"/>
            <a:ext cx="8686800" cy="679089"/>
          </a:xfrm>
          <a:ln w="76200">
            <a:noFill/>
          </a:ln>
        </p:spPr>
        <p:txBody>
          <a:bodyPr>
            <a:noAutofit/>
          </a:bodyPr>
          <a:lstStyle/>
          <a:p>
            <a:r>
              <a:rPr lang="en-US" sz="4400" b="1" dirty="0" smtClean="0">
                <a:solidFill>
                  <a:srgbClr val="B00000"/>
                </a:solidFill>
                <a:latin typeface="Franklin Gothic Book" panose="020B0503020102020204" pitchFamily="34" charset="0"/>
              </a:rPr>
              <a:t>Figure 14-1: Hardship Waiver Chart</a:t>
            </a:r>
            <a:endParaRPr lang="en-US" sz="4400" b="1" dirty="0">
              <a:solidFill>
                <a:srgbClr val="B00000"/>
              </a:solidFill>
              <a:latin typeface="Franklin Gothic Book" panose="020B0503020102020204" pitchFamily="34" charset="0"/>
            </a:endParaRPr>
          </a:p>
        </p:txBody>
      </p:sp>
      <p:pic>
        <p:nvPicPr>
          <p:cNvPr id="1026" name="Picture 2" descr="C:\Users\knesbitt\Desktop\delete\1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1360" y="1109468"/>
            <a:ext cx="5307720" cy="4766472"/>
          </a:xfrm>
          <a:prstGeom prst="rect">
            <a:avLst/>
          </a:prstGeom>
          <a:noFill/>
          <a:ln w="28575" cmpd="thickThin">
            <a:solidFill>
              <a:srgbClr val="0065B0"/>
            </a:solidFill>
          </a:ln>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306947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ln w="76200">
            <a:noFill/>
          </a:ln>
        </p:spPr>
        <p:txBody>
          <a:bodyPr>
            <a:normAutofit/>
          </a:bodyPr>
          <a:lstStyle/>
          <a:p>
            <a:r>
              <a:rPr lang="en-US" sz="4400" b="1" dirty="0" smtClean="0">
                <a:solidFill>
                  <a:srgbClr val="B00000"/>
                </a:solidFill>
                <a:latin typeface="Franklin Gothic Book" panose="020B0503020102020204" pitchFamily="34" charset="0"/>
              </a:rPr>
              <a:t>Hardship Waivers</a:t>
            </a:r>
            <a:endParaRPr lang="en-US" sz="4400" b="1" dirty="0">
              <a:solidFill>
                <a:srgbClr val="B00000"/>
              </a:solidFill>
              <a:latin typeface="Franklin Gothic Book" panose="020B0503020102020204" pitchFamily="34" charset="0"/>
            </a:endParaRPr>
          </a:p>
        </p:txBody>
      </p:sp>
      <p:sp>
        <p:nvSpPr>
          <p:cNvPr id="3" name="Content Placeholder 2"/>
          <p:cNvSpPr>
            <a:spLocks noGrp="1"/>
          </p:cNvSpPr>
          <p:nvPr>
            <p:ph idx="1"/>
          </p:nvPr>
        </p:nvSpPr>
        <p:spPr>
          <a:xfrm>
            <a:off x="457200" y="1417639"/>
            <a:ext cx="8229600" cy="4313099"/>
          </a:xfrm>
        </p:spPr>
        <p:txBody>
          <a:bodyPr>
            <a:noAutofit/>
          </a:bodyPr>
          <a:lstStyle/>
          <a:p>
            <a:pPr algn="just">
              <a:spcBef>
                <a:spcPts val="0"/>
              </a:spcBef>
              <a:buBlip>
                <a:blip r:embed="rId3"/>
              </a:buBlip>
            </a:pPr>
            <a:r>
              <a:rPr lang="en-US" sz="2800" dirty="0" smtClean="0">
                <a:latin typeface="Century Gothic" panose="020B0502020202020204" pitchFamily="34" charset="0"/>
              </a:rPr>
              <a:t>Maximum number of contests permitted is </a:t>
            </a:r>
            <a:r>
              <a:rPr lang="en-US" sz="2800" dirty="0">
                <a:latin typeface="Century Gothic" panose="020B0502020202020204" pitchFamily="34" charset="0"/>
              </a:rPr>
              <a:t>used for </a:t>
            </a:r>
            <a:r>
              <a:rPr lang="en-US" sz="2800" dirty="0" smtClean="0">
                <a:latin typeface="Century Gothic" panose="020B0502020202020204" pitchFamily="34" charset="0"/>
              </a:rPr>
              <a:t>when determining number of contests.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Only </a:t>
            </a:r>
            <a:r>
              <a:rPr lang="en-US" sz="2800" dirty="0">
                <a:latin typeface="Century Gothic" panose="020B0502020202020204" pitchFamily="34" charset="0"/>
              </a:rPr>
              <a:t>competition </a:t>
            </a:r>
            <a:r>
              <a:rPr lang="en-US" sz="2800" dirty="0" smtClean="0">
                <a:latin typeface="Century Gothic" panose="020B0502020202020204" pitchFamily="34" charset="0"/>
              </a:rPr>
              <a:t>counts.</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Only include in-season scrimmages/ exhibitions in calculation.</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3"/>
              </a:buBlip>
            </a:pPr>
            <a:r>
              <a:rPr lang="en-US" sz="2800" dirty="0" smtClean="0">
                <a:latin typeface="Century Gothic" panose="020B0502020202020204" pitchFamily="34" charset="0"/>
              </a:rPr>
              <a:t>Joint </a:t>
            </a:r>
            <a:r>
              <a:rPr lang="en-US" sz="2800" dirty="0">
                <a:latin typeface="Century Gothic" panose="020B0502020202020204" pitchFamily="34" charset="0"/>
              </a:rPr>
              <a:t>practices </a:t>
            </a:r>
            <a:r>
              <a:rPr lang="en-US" sz="2800" dirty="0" smtClean="0">
                <a:latin typeface="Century Gothic" panose="020B0502020202020204" pitchFamily="34" charset="0"/>
              </a:rPr>
              <a:t>count in calculation.</a:t>
            </a:r>
            <a:endParaRPr lang="en-US" sz="28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892883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 y="274639"/>
            <a:ext cx="8853713" cy="1143000"/>
          </a:xfrm>
          <a:ln w="76200">
            <a:noFill/>
          </a:ln>
        </p:spPr>
        <p:txBody>
          <a:bodyPr>
            <a:noAutofit/>
          </a:bodyPr>
          <a:lstStyle/>
          <a:p>
            <a:r>
              <a:rPr lang="en-US" sz="4200" b="1" dirty="0" smtClean="0">
                <a:latin typeface="Franklin Gothic Book" panose="020B0503020102020204" pitchFamily="34" charset="0"/>
              </a:rPr>
              <a:t>General Undergraduate Transfer Rule</a:t>
            </a:r>
            <a:endParaRPr lang="en-US" sz="4200" b="1" dirty="0">
              <a:latin typeface="Franklin Gothic Book" panose="020B0503020102020204" pitchFamily="34" charset="0"/>
            </a:endParaRPr>
          </a:p>
        </p:txBody>
      </p:sp>
      <p:sp>
        <p:nvSpPr>
          <p:cNvPr id="3" name="Content Placeholder 2"/>
          <p:cNvSpPr>
            <a:spLocks noGrp="1"/>
          </p:cNvSpPr>
          <p:nvPr>
            <p:ph idx="1"/>
          </p:nvPr>
        </p:nvSpPr>
        <p:spPr/>
        <p:txBody>
          <a:bodyPr>
            <a:normAutofit lnSpcReduction="10000"/>
          </a:bodyPr>
          <a:lstStyle/>
          <a:p>
            <a:pPr algn="just">
              <a:spcBef>
                <a:spcPts val="0"/>
              </a:spcBef>
              <a:buBlip>
                <a:blip r:embed="rId2"/>
              </a:buBlip>
            </a:pPr>
            <a:r>
              <a:rPr lang="en-US" sz="2800" dirty="0" smtClean="0">
                <a:latin typeface="Century Gothic" panose="020B0502020202020204" pitchFamily="34" charset="0"/>
              </a:rPr>
              <a:t>A student-athlete (SA) who transfers to a member institution from any collegiate institution is required to complete an academic year in residence at the certifying institution before being eligible to compete or receive travel expenses, unless the student satisfies the applicable transfer requirements or receives an exception or waiver. </a:t>
            </a:r>
            <a:endParaRPr lang="en-US" sz="2800" dirty="0">
              <a:latin typeface="Century Gothic" panose="020B0502020202020204" pitchFamily="34" charset="0"/>
            </a:endParaRPr>
          </a:p>
          <a:p>
            <a:pPr lvl="4"/>
            <a:r>
              <a:rPr lang="en-US" dirty="0" smtClean="0"/>
              <a:t>										</a:t>
            </a:r>
            <a:r>
              <a:rPr lang="en-US" sz="1800" dirty="0" smtClean="0">
                <a:latin typeface="Helvetica Light"/>
              </a:rPr>
              <a:t>Bylaw 14.5.1</a:t>
            </a:r>
          </a:p>
        </p:txBody>
      </p:sp>
    </p:spTree>
    <p:extLst>
      <p:ext uri="{BB962C8B-B14F-4D97-AF65-F5344CB8AC3E}">
        <p14:creationId xmlns:p14="http://schemas.microsoft.com/office/powerpoint/2010/main" val="12978697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53" y="0"/>
            <a:ext cx="8715983" cy="1226127"/>
          </a:xfrm>
          <a:ln w="76200">
            <a:noFill/>
          </a:ln>
        </p:spPr>
        <p:txBody>
          <a:bodyPr>
            <a:normAutofit/>
          </a:bodyPr>
          <a:lstStyle/>
          <a:p>
            <a:r>
              <a:rPr lang="en-US" sz="4400" b="1" dirty="0" smtClean="0">
                <a:solidFill>
                  <a:srgbClr val="B00000"/>
                </a:solidFill>
                <a:latin typeface="Franklin Gothic Book" panose="020B0503020102020204" pitchFamily="34" charset="0"/>
              </a:rPr>
              <a:t>Hardship Waivers – Best Practices</a:t>
            </a:r>
            <a:endParaRPr lang="en-US" sz="4400" b="1" dirty="0">
              <a:solidFill>
                <a:srgbClr val="B00000"/>
              </a:solidFill>
              <a:latin typeface="Franklin Gothic Book" panose="020B0503020102020204" pitchFamily="34" charset="0"/>
            </a:endParaRPr>
          </a:p>
        </p:txBody>
      </p:sp>
      <p:sp>
        <p:nvSpPr>
          <p:cNvPr id="3" name="Content Placeholder 2"/>
          <p:cNvSpPr>
            <a:spLocks noGrp="1"/>
          </p:cNvSpPr>
          <p:nvPr>
            <p:ph idx="1"/>
          </p:nvPr>
        </p:nvSpPr>
        <p:spPr>
          <a:xfrm>
            <a:off x="457200" y="1226127"/>
            <a:ext cx="8229600" cy="4504611"/>
          </a:xfrm>
        </p:spPr>
        <p:txBody>
          <a:bodyPr>
            <a:noAutofit/>
          </a:bodyPr>
          <a:lstStyle/>
          <a:p>
            <a:pPr>
              <a:buBlip>
                <a:blip r:embed="rId3"/>
              </a:buBlip>
            </a:pPr>
            <a:r>
              <a:rPr lang="en-US" sz="2800" dirty="0" smtClean="0">
                <a:latin typeface="Century Gothic" panose="020B0502020202020204" pitchFamily="34" charset="0"/>
                <a:sym typeface="Wingdings 2"/>
              </a:rPr>
              <a:t>Evaluation of Injury.</a:t>
            </a:r>
          </a:p>
          <a:p>
            <a:pPr lvl="1" algn="just"/>
            <a:r>
              <a:rPr lang="en-US" sz="2000" dirty="0" smtClean="0">
                <a:solidFill>
                  <a:schemeClr val="tx1"/>
                </a:solidFill>
                <a:latin typeface="Century Gothic" panose="020B0502020202020204" pitchFamily="34" charset="0"/>
                <a:sym typeface="Wingdings 2"/>
              </a:rPr>
              <a:t>See physician as close to date of injury as possible, especially given first-half requirement.</a:t>
            </a:r>
          </a:p>
          <a:p>
            <a:pPr>
              <a:buBlip>
                <a:blip r:embed="rId3"/>
              </a:buBlip>
            </a:pPr>
            <a:r>
              <a:rPr lang="en-US" sz="2800" dirty="0" smtClean="0">
                <a:latin typeface="Century Gothic" panose="020B0502020202020204" pitchFamily="34" charset="0"/>
                <a:sym typeface="Wingdings 2"/>
              </a:rPr>
              <a:t>Documentation.</a:t>
            </a:r>
          </a:p>
          <a:p>
            <a:pPr lvl="1" algn="just"/>
            <a:r>
              <a:rPr lang="en-US" sz="2100" dirty="0" smtClean="0">
                <a:solidFill>
                  <a:schemeClr val="tx1"/>
                </a:solidFill>
                <a:latin typeface="Century Gothic" panose="020B0502020202020204" pitchFamily="34" charset="0"/>
                <a:sym typeface="Wingdings 2"/>
              </a:rPr>
              <a:t>Contemporaneous documentation from physician visits; surgical reports.</a:t>
            </a:r>
          </a:p>
          <a:p>
            <a:pPr lvl="1" algn="just"/>
            <a:r>
              <a:rPr lang="en-US" sz="2100" dirty="0" smtClean="0">
                <a:solidFill>
                  <a:schemeClr val="tx1"/>
                </a:solidFill>
                <a:latin typeface="Century Gothic" panose="020B0502020202020204" pitchFamily="34" charset="0"/>
                <a:sym typeface="Wingdings 2"/>
              </a:rPr>
              <a:t>Physical therapy notes.</a:t>
            </a:r>
          </a:p>
          <a:p>
            <a:pPr lvl="1" algn="just"/>
            <a:r>
              <a:rPr lang="en-US" sz="2100" dirty="0" smtClean="0">
                <a:solidFill>
                  <a:schemeClr val="tx1"/>
                </a:solidFill>
                <a:latin typeface="Century Gothic" panose="020B0502020202020204" pitchFamily="34" charset="0"/>
                <a:sym typeface="Wingdings 2"/>
              </a:rPr>
              <a:t>Rehabilitation notes.</a:t>
            </a:r>
          </a:p>
          <a:p>
            <a:pPr lvl="1" algn="just"/>
            <a:r>
              <a:rPr lang="en-US" sz="2100" dirty="0" smtClean="0">
                <a:solidFill>
                  <a:schemeClr val="tx1"/>
                </a:solidFill>
                <a:latin typeface="Century Gothic" panose="020B0502020202020204" pitchFamily="34" charset="0"/>
                <a:sym typeface="Wingdings 2"/>
              </a:rPr>
              <a:t>Non-contemporaneous statement from treating physician (not sufficient in and of itself).</a:t>
            </a:r>
          </a:p>
          <a:p>
            <a:pPr lvl="1" algn="just"/>
            <a:r>
              <a:rPr lang="en-US" sz="2100" dirty="0" smtClean="0">
                <a:solidFill>
                  <a:schemeClr val="tx1"/>
                </a:solidFill>
                <a:latin typeface="Century Gothic" panose="020B0502020202020204" pitchFamily="34" charset="0"/>
                <a:sym typeface="Wingdings 2"/>
              </a:rPr>
              <a:t>Practice logs.</a:t>
            </a:r>
          </a:p>
        </p:txBody>
      </p:sp>
    </p:spTree>
    <p:custDataLst>
      <p:tags r:id="rId1"/>
    </p:custDataLst>
    <p:extLst>
      <p:ext uri="{BB962C8B-B14F-4D97-AF65-F5344CB8AC3E}">
        <p14:creationId xmlns:p14="http://schemas.microsoft.com/office/powerpoint/2010/main" val="3049685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effectLst/>
                <a:latin typeface="Century Gothic" panose="020B0502020202020204" pitchFamily="34" charset="0"/>
              </a:rPr>
              <a:t>Outside Competition</a:t>
            </a:r>
            <a:endParaRPr lang="en-US" b="0" dirty="0">
              <a:effectLst/>
              <a:latin typeface="Century Gothic" panose="020B0502020202020204" pitchFamily="34" charset="0"/>
            </a:endParaRPr>
          </a:p>
        </p:txBody>
      </p:sp>
    </p:spTree>
    <p:extLst>
      <p:ext uri="{BB962C8B-B14F-4D97-AF65-F5344CB8AC3E}">
        <p14:creationId xmlns:p14="http://schemas.microsoft.com/office/powerpoint/2010/main" val="42819333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smtClean="0">
                <a:latin typeface="Franklin Gothic Book" panose="020B0503020102020204" pitchFamily="34" charset="0"/>
              </a:rPr>
              <a:t>Outside Competition – </a:t>
            </a:r>
            <a:br>
              <a:rPr lang="en-US" sz="4200" b="1" dirty="0" smtClean="0">
                <a:latin typeface="Franklin Gothic Book" panose="020B0503020102020204" pitchFamily="34" charset="0"/>
              </a:rPr>
            </a:br>
            <a:r>
              <a:rPr lang="en-US" sz="4200" b="1" dirty="0" smtClean="0">
                <a:latin typeface="Franklin Gothic Book" panose="020B0503020102020204" pitchFamily="34" charset="0"/>
              </a:rPr>
              <a:t>Bylaws 14.7.1 and 14.7.2</a:t>
            </a:r>
            <a:endParaRPr lang="en-US" sz="4200" b="1" dirty="0">
              <a:latin typeface="Franklin Gothic Book" panose="020B0503020102020204" pitchFamily="34" charset="0"/>
            </a:endParaRPr>
          </a:p>
        </p:txBody>
      </p:sp>
      <p:sp>
        <p:nvSpPr>
          <p:cNvPr id="3" name="Content Placeholder 2"/>
          <p:cNvSpPr>
            <a:spLocks noGrp="1"/>
          </p:cNvSpPr>
          <p:nvPr>
            <p:ph idx="1"/>
          </p:nvPr>
        </p:nvSpPr>
        <p:spPr/>
        <p:txBody>
          <a:bodyPr/>
          <a:lstStyle/>
          <a:p>
            <a:pPr marL="0" indent="0" algn="just">
              <a:spcBef>
                <a:spcPts val="0"/>
              </a:spcBef>
              <a:buNone/>
            </a:pPr>
            <a:r>
              <a:rPr lang="en-US" sz="3200" dirty="0" smtClean="0">
                <a:latin typeface="Century Gothic" panose="020B0502020202020204" pitchFamily="34" charset="0"/>
              </a:rPr>
              <a:t>General Rule:  A student-athlete becomes ineligible when he or she competes as a member of any outside team during the institution’s declared playing season. </a:t>
            </a:r>
          </a:p>
          <a:p>
            <a:pPr marL="0" indent="0" algn="just">
              <a:spcBef>
                <a:spcPts val="0"/>
              </a:spcBef>
              <a:buNone/>
            </a:pPr>
            <a:endParaRPr lang="en-US" dirty="0" smtClean="0"/>
          </a:p>
          <a:p>
            <a:pPr marL="457200" lvl="1">
              <a:buBlip>
                <a:blip r:embed="rId3"/>
              </a:buBlip>
            </a:pPr>
            <a:r>
              <a:rPr lang="en-US" dirty="0" smtClean="0">
                <a:latin typeface="Century Gothic" panose="020B0502020202020204" pitchFamily="34" charset="0"/>
              </a:rPr>
              <a:t>Only competition is prohibited, not practice.</a:t>
            </a: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27255150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64" y="274639"/>
            <a:ext cx="8603672" cy="1143000"/>
          </a:xfrm>
        </p:spPr>
        <p:txBody>
          <a:bodyPr>
            <a:noAutofit/>
          </a:bodyPr>
          <a:lstStyle/>
          <a:p>
            <a:r>
              <a:rPr lang="en-US" sz="4200" b="1" dirty="0" smtClean="0">
                <a:latin typeface="Franklin Gothic Book" panose="020B0503020102020204" pitchFamily="34" charset="0"/>
              </a:rPr>
              <a:t>Outside Competition – </a:t>
            </a:r>
            <a:br>
              <a:rPr lang="en-US" sz="4200" b="1" dirty="0" smtClean="0">
                <a:latin typeface="Franklin Gothic Book" panose="020B0503020102020204" pitchFamily="34" charset="0"/>
              </a:rPr>
            </a:br>
            <a:r>
              <a:rPr lang="en-US" sz="4200" b="1" dirty="0" smtClean="0">
                <a:latin typeface="Franklin Gothic Book" panose="020B0503020102020204" pitchFamily="34" charset="0"/>
              </a:rPr>
              <a:t>Bylaws 14.7.1 and 14.7.2</a:t>
            </a:r>
            <a:endParaRPr lang="en-US" sz="4200" b="1" dirty="0">
              <a:latin typeface="Franklin Gothic Book" panose="020B0503020102020204" pitchFamily="34" charset="0"/>
            </a:endParaRPr>
          </a:p>
        </p:txBody>
      </p:sp>
      <p:sp>
        <p:nvSpPr>
          <p:cNvPr id="3" name="Content Placeholder 2"/>
          <p:cNvSpPr>
            <a:spLocks noGrp="1"/>
          </p:cNvSpPr>
          <p:nvPr>
            <p:ph idx="1"/>
          </p:nvPr>
        </p:nvSpPr>
        <p:spPr/>
        <p:txBody>
          <a:bodyPr>
            <a:normAutofit fontScale="77500" lnSpcReduction="20000"/>
          </a:bodyPr>
          <a:lstStyle/>
          <a:p>
            <a:pPr algn="just">
              <a:lnSpc>
                <a:spcPct val="110000"/>
              </a:lnSpc>
              <a:spcBef>
                <a:spcPts val="0"/>
              </a:spcBef>
              <a:buBlip>
                <a:blip r:embed="rId3"/>
              </a:buBlip>
            </a:pPr>
            <a:r>
              <a:rPr lang="en-US" sz="3300" dirty="0" smtClean="0">
                <a:latin typeface="Century Gothic" panose="020B0502020202020204" pitchFamily="34" charset="0"/>
              </a:rPr>
              <a:t>A person is considered a student-athlete if he or she:</a:t>
            </a:r>
          </a:p>
          <a:p>
            <a:pPr marL="0" indent="0" algn="just">
              <a:lnSpc>
                <a:spcPct val="110000"/>
              </a:lnSpc>
              <a:spcBef>
                <a:spcPts val="0"/>
              </a:spcBef>
              <a:buNone/>
            </a:pPr>
            <a:endParaRPr lang="en-US" sz="1400" dirty="0" smtClean="0">
              <a:latin typeface="Century Gothic" panose="020B0502020202020204" pitchFamily="34" charset="0"/>
            </a:endParaRPr>
          </a:p>
          <a:p>
            <a:pPr lvl="1">
              <a:lnSpc>
                <a:spcPct val="110000"/>
              </a:lnSpc>
              <a:spcBef>
                <a:spcPts val="0"/>
              </a:spcBef>
            </a:pPr>
            <a:r>
              <a:rPr lang="en-US" dirty="0" smtClean="0">
                <a:latin typeface="Century Gothic" panose="020B0502020202020204" pitchFamily="34" charset="0"/>
              </a:rPr>
              <a:t>Reports for practice for that year. </a:t>
            </a:r>
          </a:p>
          <a:p>
            <a:pPr lvl="1">
              <a:lnSpc>
                <a:spcPct val="110000"/>
              </a:lnSpc>
              <a:spcBef>
                <a:spcPts val="0"/>
              </a:spcBef>
            </a:pPr>
            <a:r>
              <a:rPr lang="en-US" dirty="0" smtClean="0">
                <a:latin typeface="Century Gothic" panose="020B0502020202020204" pitchFamily="34" charset="0"/>
              </a:rPr>
              <a:t>Practices with the institution’s team, regardless of whether eligible to compete.</a:t>
            </a:r>
          </a:p>
          <a:p>
            <a:pPr marL="457200" lvl="1" indent="0">
              <a:lnSpc>
                <a:spcPct val="110000"/>
              </a:lnSpc>
              <a:spcBef>
                <a:spcPts val="0"/>
              </a:spcBef>
              <a:buNone/>
            </a:pPr>
            <a:endParaRPr lang="en-US" sz="1500" dirty="0" smtClean="0">
              <a:latin typeface="Century Gothic" panose="020B0502020202020204" pitchFamily="34" charset="0"/>
            </a:endParaRPr>
          </a:p>
          <a:p>
            <a:pPr>
              <a:lnSpc>
                <a:spcPct val="110000"/>
              </a:lnSpc>
              <a:spcBef>
                <a:spcPts val="0"/>
              </a:spcBef>
              <a:buBlip>
                <a:blip r:embed="rId3"/>
              </a:buBlip>
            </a:pPr>
            <a:r>
              <a:rPr lang="en-US" sz="3400" dirty="0" smtClean="0">
                <a:latin typeface="Century Gothic" panose="020B0502020202020204" pitchFamily="34" charset="0"/>
              </a:rPr>
              <a:t>Once a person is considered a student-athlete, remains so for the entire season.</a:t>
            </a:r>
          </a:p>
          <a:p>
            <a:pPr marL="0" indent="0">
              <a:lnSpc>
                <a:spcPct val="110000"/>
              </a:lnSpc>
              <a:spcBef>
                <a:spcPts val="0"/>
              </a:spcBef>
              <a:buNone/>
            </a:pPr>
            <a:endParaRPr lang="en-US" sz="1500" dirty="0" smtClean="0">
              <a:latin typeface="Century Gothic" panose="020B0502020202020204" pitchFamily="34" charset="0"/>
            </a:endParaRPr>
          </a:p>
          <a:p>
            <a:pPr lvl="1">
              <a:lnSpc>
                <a:spcPct val="110000"/>
              </a:lnSpc>
              <a:spcBef>
                <a:spcPts val="0"/>
              </a:spcBef>
            </a:pPr>
            <a:r>
              <a:rPr lang="en-US" dirty="0" smtClean="0">
                <a:latin typeface="Century Gothic" panose="020B0502020202020204" pitchFamily="34" charset="0"/>
              </a:rPr>
              <a:t>Exception: If a student engages in limited preseason tryouts but doesn’t make the team, that person is not considered a student-athlete.</a:t>
            </a:r>
          </a:p>
          <a:p>
            <a:pPr>
              <a:lnSpc>
                <a:spcPct val="110000"/>
              </a:lnSpc>
              <a:spcBef>
                <a:spcPts val="0"/>
              </a:spcBef>
            </a:pPr>
            <a:endParaRPr lang="en-US"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8706986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9927"/>
            <a:ext cx="8229600" cy="4525963"/>
          </a:xfrm>
        </p:spPr>
        <p:txBody>
          <a:bodyPr>
            <a:noAutofit/>
          </a:bodyPr>
          <a:lstStyle/>
          <a:p>
            <a:pPr algn="just">
              <a:spcBef>
                <a:spcPts val="0"/>
              </a:spcBef>
              <a:buBlip>
                <a:blip r:embed="rId4"/>
              </a:buBlip>
            </a:pPr>
            <a:r>
              <a:rPr lang="en-US" sz="2400" dirty="0" smtClean="0">
                <a:latin typeface="Century Gothic" panose="020B0502020202020204" pitchFamily="34" charset="0"/>
              </a:rPr>
              <a:t>If an institution has separate fall and spring practice/playing segments, a student-athlete can practice and compete in outside competition between segments. </a:t>
            </a:r>
          </a:p>
          <a:p>
            <a:pPr marL="0" indent="0" algn="just">
              <a:spcBef>
                <a:spcPts val="0"/>
              </a:spcBef>
              <a:buNone/>
            </a:pPr>
            <a:endParaRPr lang="en-US" sz="1200" dirty="0" smtClean="0">
              <a:latin typeface="Century Gothic" panose="020B0502020202020204" pitchFamily="34" charset="0"/>
            </a:endParaRPr>
          </a:p>
          <a:p>
            <a:pPr algn="just">
              <a:spcBef>
                <a:spcPts val="0"/>
              </a:spcBef>
              <a:buBlip>
                <a:blip r:embed="rId4"/>
              </a:buBlip>
            </a:pPr>
            <a:r>
              <a:rPr lang="en-US" sz="2400" dirty="0" smtClean="0">
                <a:latin typeface="Century Gothic" panose="020B0502020202020204" pitchFamily="34" charset="0"/>
              </a:rPr>
              <a:t>Student-athletes in individual sports can compete during the academic year if:</a:t>
            </a:r>
          </a:p>
          <a:p>
            <a:pPr marL="0" indent="0" algn="just">
              <a:spcBef>
                <a:spcPts val="0"/>
              </a:spcBef>
              <a:buNone/>
            </a:pPr>
            <a:endParaRPr lang="en-US" sz="1200" dirty="0" smtClean="0">
              <a:latin typeface="Century Gothic" panose="020B0502020202020204" pitchFamily="34" charset="0"/>
            </a:endParaRPr>
          </a:p>
          <a:p>
            <a:pPr lvl="1" algn="just">
              <a:spcBef>
                <a:spcPts val="0"/>
              </a:spcBef>
            </a:pPr>
            <a:r>
              <a:rPr lang="en-US" sz="2400" dirty="0" smtClean="0">
                <a:latin typeface="Century Gothic" panose="020B0502020202020204" pitchFamily="34" charset="0"/>
              </a:rPr>
              <a:t>The student-athlete competes unattached and does not represent the institution.</a:t>
            </a:r>
          </a:p>
          <a:p>
            <a:pPr lvl="1" algn="just">
              <a:spcBef>
                <a:spcPts val="0"/>
              </a:spcBef>
            </a:pPr>
            <a:r>
              <a:rPr lang="en-US" sz="2400" dirty="0" smtClean="0">
                <a:latin typeface="Century Gothic" panose="020B0502020202020204" pitchFamily="34" charset="0"/>
              </a:rPr>
              <a:t>The student-athlete does not compete as a member of, or receive expenses from, an outside team.</a:t>
            </a:r>
          </a:p>
        </p:txBody>
      </p:sp>
      <p:sp>
        <p:nvSpPr>
          <p:cNvPr id="5" name="Title 1"/>
          <p:cNvSpPr>
            <a:spLocks noGrp="1"/>
          </p:cNvSpPr>
          <p:nvPr>
            <p:ph type="title"/>
          </p:nvPr>
        </p:nvSpPr>
        <p:spPr>
          <a:xfrm>
            <a:off x="252919" y="0"/>
            <a:ext cx="8657617" cy="1149927"/>
          </a:xfrm>
          <a:ln w="76200">
            <a:noFill/>
          </a:ln>
        </p:spPr>
        <p:txBody>
          <a:bodyPr>
            <a:noAutofit/>
          </a:bodyPr>
          <a:lstStyle/>
          <a:p>
            <a:r>
              <a:rPr lang="en-US" sz="4400" b="1" dirty="0" smtClean="0">
                <a:latin typeface="Franklin Gothic Book" panose="020B0503020102020204" pitchFamily="34" charset="0"/>
              </a:rPr>
              <a:t>Outside Competition - Bylaw 14.7.3</a:t>
            </a:r>
            <a:endParaRPr lang="en-US" sz="4400" b="1" dirty="0">
              <a:latin typeface="Franklin Gothic Book" panose="020B0503020102020204" pitchFamily="34" charset="0"/>
            </a:endParaRPr>
          </a:p>
        </p:txBody>
      </p:sp>
    </p:spTree>
    <p:custDataLst>
      <p:tags r:id="rId1"/>
    </p:custDataLst>
    <p:extLst>
      <p:ext uri="{BB962C8B-B14F-4D97-AF65-F5344CB8AC3E}">
        <p14:creationId xmlns:p14="http://schemas.microsoft.com/office/powerpoint/2010/main" val="35678412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009" y="274639"/>
            <a:ext cx="8677072" cy="1143000"/>
          </a:xfrm>
          <a:ln w="76200">
            <a:noFill/>
          </a:ln>
        </p:spPr>
        <p:txBody>
          <a:bodyPr>
            <a:normAutofit/>
          </a:bodyPr>
          <a:lstStyle/>
          <a:p>
            <a:r>
              <a:rPr lang="en-US" sz="4400" b="1" dirty="0" smtClean="0">
                <a:latin typeface="Franklin Gothic Book" panose="020B0503020102020204" pitchFamily="34" charset="0"/>
              </a:rPr>
              <a:t>Outside Competition - Bylaw 14.7.3</a:t>
            </a:r>
            <a:endParaRPr lang="en-US" sz="4400" b="1" dirty="0">
              <a:latin typeface="Franklin Gothic Book" panose="020B0503020102020204" pitchFamily="34" charset="0"/>
            </a:endParaRPr>
          </a:p>
        </p:txBody>
      </p:sp>
      <p:sp>
        <p:nvSpPr>
          <p:cNvPr id="3" name="Content Placeholder 2"/>
          <p:cNvSpPr>
            <a:spLocks noGrp="1"/>
          </p:cNvSpPr>
          <p:nvPr>
            <p:ph idx="1"/>
          </p:nvPr>
        </p:nvSpPr>
        <p:spPr/>
        <p:txBody>
          <a:bodyPr>
            <a:normAutofit/>
          </a:bodyPr>
          <a:lstStyle/>
          <a:p>
            <a:pPr algn="just">
              <a:lnSpc>
                <a:spcPct val="110000"/>
              </a:lnSpc>
              <a:spcBef>
                <a:spcPts val="0"/>
              </a:spcBef>
              <a:buBlip>
                <a:blip r:embed="rId4"/>
              </a:buBlip>
            </a:pPr>
            <a:r>
              <a:rPr lang="en-US" sz="3000" dirty="0" smtClean="0">
                <a:latin typeface="Century Gothic" panose="020B0502020202020204" pitchFamily="34" charset="0"/>
              </a:rPr>
              <a:t>Exceptions for All Sports. </a:t>
            </a:r>
          </a:p>
          <a:p>
            <a:pPr marL="0" indent="0" algn="just">
              <a:lnSpc>
                <a:spcPct val="110000"/>
              </a:lnSpc>
              <a:spcBef>
                <a:spcPts val="0"/>
              </a:spcBef>
              <a:buNone/>
            </a:pPr>
            <a:endParaRPr lang="en-US" sz="1200" dirty="0" smtClean="0">
              <a:latin typeface="Century Gothic" panose="020B0502020202020204" pitchFamily="34" charset="0"/>
            </a:endParaRPr>
          </a:p>
          <a:p>
            <a:pPr algn="just">
              <a:lnSpc>
                <a:spcPct val="110000"/>
              </a:lnSpc>
              <a:spcBef>
                <a:spcPts val="0"/>
              </a:spcBef>
              <a:buBlip>
                <a:blip r:embed="rId4"/>
              </a:buBlip>
            </a:pPr>
            <a:r>
              <a:rPr lang="en-US" sz="3000" dirty="0" smtClean="0">
                <a:latin typeface="Century Gothic" panose="020B0502020202020204" pitchFamily="34" charset="0"/>
              </a:rPr>
              <a:t>High school alumni game – one game per year, during an official vacation period.</a:t>
            </a:r>
          </a:p>
          <a:p>
            <a:pPr marL="0" indent="0" algn="just">
              <a:lnSpc>
                <a:spcPct val="110000"/>
              </a:lnSpc>
              <a:spcBef>
                <a:spcPts val="0"/>
              </a:spcBef>
              <a:buNone/>
            </a:pPr>
            <a:endParaRPr lang="en-US" sz="1200" dirty="0">
              <a:latin typeface="Century Gothic" panose="020B0502020202020204" pitchFamily="34" charset="0"/>
            </a:endParaRPr>
          </a:p>
          <a:p>
            <a:pPr algn="just">
              <a:lnSpc>
                <a:spcPct val="110000"/>
              </a:lnSpc>
              <a:spcBef>
                <a:spcPts val="0"/>
              </a:spcBef>
              <a:buBlip>
                <a:blip r:embed="rId4"/>
              </a:buBlip>
            </a:pPr>
            <a:r>
              <a:rPr lang="en-US" sz="3000" dirty="0" smtClean="0">
                <a:latin typeface="Century Gothic" panose="020B0502020202020204" pitchFamily="34" charset="0"/>
              </a:rPr>
              <a:t>“Official national representation events”.</a:t>
            </a:r>
          </a:p>
          <a:p>
            <a:pPr marL="0" indent="0" algn="just">
              <a:lnSpc>
                <a:spcPct val="110000"/>
              </a:lnSpc>
              <a:spcBef>
                <a:spcPts val="0"/>
              </a:spcBef>
              <a:buNone/>
            </a:pPr>
            <a:endParaRPr lang="en-US" sz="800" dirty="0" smtClean="0">
              <a:latin typeface="Century Gothic" panose="020B0502020202020204" pitchFamily="34" charset="0"/>
            </a:endParaRPr>
          </a:p>
          <a:p>
            <a:pPr lvl="1" algn="just">
              <a:lnSpc>
                <a:spcPct val="110000"/>
              </a:lnSpc>
              <a:spcBef>
                <a:spcPts val="0"/>
              </a:spcBef>
            </a:pPr>
            <a:r>
              <a:rPr lang="en-US" sz="2400" dirty="0" smtClean="0">
                <a:latin typeface="Century Gothic" panose="020B0502020202020204" pitchFamily="34" charset="0"/>
              </a:rPr>
              <a:t>Olympics, Pan-Am Games, National Teams, World Championships.</a:t>
            </a:r>
          </a:p>
        </p:txBody>
      </p:sp>
    </p:spTree>
    <p:custDataLst>
      <p:tags r:id="rId1"/>
    </p:custDataLst>
    <p:extLst>
      <p:ext uri="{BB962C8B-B14F-4D97-AF65-F5344CB8AC3E}">
        <p14:creationId xmlns:p14="http://schemas.microsoft.com/office/powerpoint/2010/main" val="10972060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effectLst/>
                <a:latin typeface="Century Gothic" panose="020B0502020202020204" pitchFamily="34" charset="0"/>
              </a:rPr>
              <a:t>Compliance Tasks</a:t>
            </a:r>
            <a:endParaRPr lang="en-US" b="0" dirty="0">
              <a:effectLst/>
              <a:latin typeface="Century Gothic" panose="020B0502020202020204" pitchFamily="34" charset="0"/>
            </a:endParaRPr>
          </a:p>
        </p:txBody>
      </p:sp>
    </p:spTree>
    <p:extLst>
      <p:ext uri="{BB962C8B-B14F-4D97-AF65-F5344CB8AC3E}">
        <p14:creationId xmlns:p14="http://schemas.microsoft.com/office/powerpoint/2010/main" val="40420836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9"/>
          </a:xfrm>
        </p:spPr>
        <p:txBody>
          <a:bodyPr>
            <a:noAutofit/>
          </a:bodyPr>
          <a:lstStyle/>
          <a:p>
            <a:r>
              <a:rPr lang="en-US" sz="4400" b="1" dirty="0" smtClean="0">
                <a:solidFill>
                  <a:srgbClr val="B00000"/>
                </a:solidFill>
                <a:latin typeface="Franklin Gothic Book" panose="020B0503020102020204" pitchFamily="34" charset="0"/>
              </a:rPr>
              <a:t>December </a:t>
            </a:r>
            <a:r>
              <a:rPr lang="en-US" sz="4400" b="1" dirty="0" smtClean="0">
                <a:latin typeface="Franklin Gothic Book" panose="020B0503020102020204" pitchFamily="34" charset="0"/>
              </a:rPr>
              <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Compliance Tasks</a:t>
            </a:r>
            <a:endParaRPr lang="en-US" sz="4400" b="1" dirty="0">
              <a:latin typeface="Franklin Gothic Book" panose="020B0503020102020204" pitchFamily="34"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2181669639"/>
              </p:ext>
            </p:extLst>
          </p:nvPr>
        </p:nvGraphicFramePr>
        <p:xfrm>
          <a:off x="225471" y="1405133"/>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8938691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67691"/>
          </a:xfrm>
        </p:spPr>
        <p:txBody>
          <a:bodyPr>
            <a:noAutofit/>
          </a:bodyPr>
          <a:lstStyle/>
          <a:p>
            <a:r>
              <a:rPr lang="en-US" sz="4400" b="1" dirty="0" smtClean="0">
                <a:solidFill>
                  <a:srgbClr val="0065B0"/>
                </a:solidFill>
                <a:latin typeface="Franklin Gothic Book" panose="020B0503020102020204" pitchFamily="34" charset="0"/>
              </a:rPr>
              <a:t>January</a:t>
            </a:r>
            <a:br>
              <a:rPr lang="en-US" sz="4400" b="1" dirty="0" smtClean="0">
                <a:solidFill>
                  <a:srgbClr val="0065B0"/>
                </a:solidFill>
                <a:latin typeface="Franklin Gothic Book" panose="020B0503020102020204" pitchFamily="34" charset="0"/>
              </a:rPr>
            </a:br>
            <a:r>
              <a:rPr lang="en-US" sz="4400" b="1" dirty="0" smtClean="0">
                <a:latin typeface="Franklin Gothic Book" panose="020B0503020102020204" pitchFamily="34" charset="0"/>
              </a:rPr>
              <a:t>Compliance Tasks</a:t>
            </a:r>
            <a:endParaRPr lang="en-US" sz="4400" b="1" dirty="0">
              <a:latin typeface="Franklin Gothic Book" panose="020B0503020102020204" pitchFamily="34"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596914240"/>
              </p:ext>
            </p:extLst>
          </p:nvPr>
        </p:nvGraphicFramePr>
        <p:xfrm>
          <a:off x="225471" y="1417639"/>
          <a:ext cx="8650515" cy="42973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5645004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0065B0"/>
                </a:solidFill>
                <a:latin typeface="Franklin Gothic Book" panose="020B0503020102020204" pitchFamily="34" charset="0"/>
              </a:rPr>
              <a:t>January</a:t>
            </a:r>
            <a:br>
              <a:rPr lang="en-US" b="1" dirty="0">
                <a:solidFill>
                  <a:srgbClr val="0065B0"/>
                </a:solidFill>
                <a:latin typeface="Franklin Gothic Book" panose="020B0503020102020204" pitchFamily="34" charset="0"/>
              </a:rPr>
            </a:br>
            <a:r>
              <a:rPr lang="en-US" b="1" dirty="0">
                <a:latin typeface="Franklin Gothic Book" panose="020B0503020102020204" pitchFamily="34" charset="0"/>
              </a:rPr>
              <a:t>Compliance Tasks</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554141982"/>
              </p:ext>
            </p:extLst>
          </p:nvPr>
        </p:nvGraphicFramePr>
        <p:xfrm>
          <a:off x="304298" y="1507068"/>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823215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noFill/>
          </a:ln>
        </p:spPr>
        <p:txBody>
          <a:bodyPr>
            <a:normAutofit/>
          </a:bodyPr>
          <a:lstStyle/>
          <a:p>
            <a:r>
              <a:rPr lang="en-US" b="1" dirty="0" smtClean="0">
                <a:latin typeface="Franklin Gothic Book" panose="020B0503020102020204" pitchFamily="34" charset="0"/>
              </a:rPr>
              <a:t>Required Information</a:t>
            </a:r>
            <a:endParaRPr lang="en-US" b="1" dirty="0">
              <a:latin typeface="Franklin Gothic Book" panose="020B0503020102020204" pitchFamily="34" charset="0"/>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260056934"/>
              </p:ext>
            </p:extLst>
          </p:nvPr>
        </p:nvGraphicFramePr>
        <p:xfrm>
          <a:off x="457200" y="1600200"/>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4969224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4">
                    <a:lumMod val="75000"/>
                  </a:schemeClr>
                </a:solidFill>
                <a:latin typeface="Franklin Gothic Book" panose="020B0503020102020204" pitchFamily="34" charset="0"/>
              </a:rPr>
              <a:t>February </a:t>
            </a:r>
            <a:r>
              <a:rPr lang="en-US" sz="4400" b="1" dirty="0" smtClean="0">
                <a:latin typeface="Franklin Gothic Book" panose="020B0503020102020204" pitchFamily="34" charset="0"/>
              </a:rPr>
              <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Compliance Tasks </a:t>
            </a:r>
            <a:endParaRPr lang="en-US" sz="4400" b="1" dirty="0">
              <a:latin typeface="Franklin Gothic Book" panose="020B0503020102020204" pitchFamily="34"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1950238541"/>
              </p:ext>
            </p:extLst>
          </p:nvPr>
        </p:nvGraphicFramePr>
        <p:xfrm>
          <a:off x="304298" y="1507068"/>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8836441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rgbClr val="007434"/>
                </a:solidFill>
                <a:latin typeface="Franklin Gothic Book" panose="020B0503020102020204" pitchFamily="34" charset="0"/>
              </a:rPr>
              <a:t>March </a:t>
            </a:r>
            <a:r>
              <a:rPr lang="en-US" sz="4400" b="1" dirty="0" smtClean="0">
                <a:latin typeface="Franklin Gothic Book" panose="020B0503020102020204" pitchFamily="34" charset="0"/>
              </a:rPr>
              <a:t/>
            </a:r>
            <a:br>
              <a:rPr lang="en-US" sz="4400" b="1" dirty="0" smtClean="0">
                <a:latin typeface="Franklin Gothic Book" panose="020B0503020102020204" pitchFamily="34" charset="0"/>
              </a:rPr>
            </a:br>
            <a:r>
              <a:rPr lang="en-US" sz="4400" b="1" dirty="0" smtClean="0">
                <a:latin typeface="Franklin Gothic Book" panose="020B0503020102020204" pitchFamily="34" charset="0"/>
              </a:rPr>
              <a:t>Compliance Tasks </a:t>
            </a:r>
            <a:endParaRPr lang="en-US" sz="4400" b="1" dirty="0">
              <a:latin typeface="Franklin Gothic Book" panose="020B0503020102020204" pitchFamily="34"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2806488565"/>
              </p:ext>
            </p:extLst>
          </p:nvPr>
        </p:nvGraphicFramePr>
        <p:xfrm>
          <a:off x="304298" y="1507068"/>
          <a:ext cx="8650515" cy="448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1513212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7036"/>
            <a:ext cx="8229600" cy="3028842"/>
          </a:xfrm>
        </p:spPr>
        <p:txBody>
          <a:bodyPr/>
          <a:lstStyle/>
          <a:p>
            <a:r>
              <a:rPr lang="en-US" dirty="0" smtClean="0">
                <a:latin typeface="Century Gothic" panose="020B0502020202020204" pitchFamily="34" charset="0"/>
              </a:rPr>
              <a:t>Questions?</a:t>
            </a:r>
            <a:endParaRPr lang="en-US" dirty="0">
              <a:latin typeface="Century Gothic" panose="020B0502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2500745"/>
            <a:ext cx="2438400" cy="2438400"/>
          </a:xfrm>
          <a:prstGeom prst="rect">
            <a:avLst/>
          </a:prstGeom>
        </p:spPr>
      </p:pic>
    </p:spTree>
    <p:custDataLst>
      <p:tags r:id="rId1"/>
    </p:custDataLst>
    <p:extLst>
      <p:ext uri="{BB962C8B-B14F-4D97-AF65-F5344CB8AC3E}">
        <p14:creationId xmlns:p14="http://schemas.microsoft.com/office/powerpoint/2010/main" val="3273765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391"/>
            <a:ext cx="8229600" cy="1143000"/>
          </a:xfrm>
          <a:ln w="76200">
            <a:noFill/>
          </a:ln>
        </p:spPr>
        <p:txBody>
          <a:bodyPr>
            <a:normAutofit fontScale="90000"/>
          </a:bodyPr>
          <a:lstStyle/>
          <a:p>
            <a:r>
              <a:rPr lang="en-US" dirty="0" smtClean="0"/>
              <a:t/>
            </a:r>
            <a:br>
              <a:rPr lang="en-US" dirty="0" smtClean="0"/>
            </a:br>
            <a:r>
              <a:rPr lang="en-US" dirty="0" smtClean="0"/>
              <a:t/>
            </a:r>
            <a:br>
              <a:rPr lang="en-US" dirty="0" smtClean="0"/>
            </a:br>
            <a:r>
              <a:rPr lang="en-US" sz="4900" b="1" dirty="0" smtClean="0">
                <a:latin typeface="Franklin Gothic Book" panose="020B0503020102020204" pitchFamily="34" charset="0"/>
              </a:rPr>
              <a:t>Gathering Information</a:t>
            </a:r>
            <a:r>
              <a:rPr lang="en-US" dirty="0" smtClean="0"/>
              <a:t/>
            </a:r>
            <a:br>
              <a:rPr lang="en-US" dirty="0" smtClean="0"/>
            </a:br>
            <a:r>
              <a:rPr lang="en-US" dirty="0"/>
              <a:t/>
            </a:r>
            <a:br>
              <a:rPr lang="en-US"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33130195"/>
              </p:ext>
            </p:extLst>
          </p:nvPr>
        </p:nvGraphicFramePr>
        <p:xfrm>
          <a:off x="457200" y="1600200"/>
          <a:ext cx="8229600"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24164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8332214"/>
              </p:ext>
            </p:extLst>
          </p:nvPr>
        </p:nvGraphicFramePr>
        <p:xfrm>
          <a:off x="275771" y="1678344"/>
          <a:ext cx="8650515"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ln w="76200">
            <a:noFill/>
            <a:prstDash val="solid"/>
          </a:ln>
        </p:spPr>
        <p:txBody>
          <a:bodyPr>
            <a:noAutofit/>
          </a:bodyPr>
          <a:lstStyle/>
          <a:p>
            <a:r>
              <a:rPr lang="en-US" sz="4000" b="1" dirty="0">
                <a:latin typeface="Franklin Gothic Book" panose="020B0503020102020204" pitchFamily="34" charset="0"/>
              </a:rPr>
              <a:t>Gathering </a:t>
            </a:r>
            <a:r>
              <a:rPr lang="en-US" sz="4000" b="1" dirty="0" smtClean="0">
                <a:latin typeface="Franklin Gothic Book" panose="020B0503020102020204" pitchFamily="34" charset="0"/>
              </a:rPr>
              <a:t>Information to Determine the Type of Transfer</a:t>
            </a:r>
            <a:endParaRPr lang="en-US" sz="4000" b="1" dirty="0">
              <a:latin typeface="Franklin Gothic Book" panose="020B0503020102020204" pitchFamily="34" charset="0"/>
            </a:endParaRPr>
          </a:p>
        </p:txBody>
      </p:sp>
    </p:spTree>
    <p:custDataLst>
      <p:tags r:id="rId1"/>
    </p:custDataLst>
    <p:extLst>
      <p:ext uri="{BB962C8B-B14F-4D97-AF65-F5344CB8AC3E}">
        <p14:creationId xmlns:p14="http://schemas.microsoft.com/office/powerpoint/2010/main" val="4025366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05345"/>
          </a:xfrm>
          <a:noFill/>
        </p:spPr>
        <p:txBody>
          <a:bodyPr>
            <a:normAutofit/>
          </a:bodyPr>
          <a:lstStyle/>
          <a:p>
            <a:r>
              <a:rPr lang="en-US" sz="4400" b="1" dirty="0" smtClean="0">
                <a:latin typeface="Franklin Gothic Book" panose="020B0503020102020204" pitchFamily="34" charset="0"/>
              </a:rPr>
              <a:t>Transfers</a:t>
            </a:r>
            <a:endParaRPr lang="en-US" sz="4400" b="1" dirty="0">
              <a:latin typeface="Franklin Gothic Book" panose="020B0503020102020204" pitchFamily="34" charset="0"/>
            </a:endParaRPr>
          </a:p>
        </p:txBody>
      </p:sp>
      <p:sp>
        <p:nvSpPr>
          <p:cNvPr id="3" name="Content Placeholder 2"/>
          <p:cNvSpPr>
            <a:spLocks noGrp="1"/>
          </p:cNvSpPr>
          <p:nvPr>
            <p:ph idx="1"/>
          </p:nvPr>
        </p:nvSpPr>
        <p:spPr>
          <a:xfrm>
            <a:off x="457200" y="1022785"/>
            <a:ext cx="8229600" cy="4827518"/>
          </a:xfrm>
        </p:spPr>
        <p:txBody>
          <a:bodyPr>
            <a:normAutofit/>
          </a:bodyPr>
          <a:lstStyle/>
          <a:p>
            <a:pPr>
              <a:spcBef>
                <a:spcPts val="0"/>
              </a:spcBef>
              <a:buBlip>
                <a:blip r:embed="rId3"/>
              </a:buBlip>
            </a:pPr>
            <a:r>
              <a:rPr lang="en-US" sz="4000" dirty="0" smtClean="0"/>
              <a:t>Create a Timeline.</a:t>
            </a:r>
          </a:p>
          <a:p>
            <a:pPr marL="0" indent="0">
              <a:spcBef>
                <a:spcPts val="0"/>
              </a:spcBef>
              <a:buNone/>
            </a:pPr>
            <a:endParaRPr lang="en-US" sz="1200" dirty="0" smtClean="0"/>
          </a:p>
          <a:p>
            <a:pPr>
              <a:spcBef>
                <a:spcPts val="0"/>
              </a:spcBef>
              <a:buBlip>
                <a:blip r:embed="rId3"/>
              </a:buBlip>
            </a:pPr>
            <a:r>
              <a:rPr lang="en-US" sz="4000" dirty="0"/>
              <a:t>Identify type of transfer.</a:t>
            </a:r>
          </a:p>
          <a:p>
            <a:pPr marL="0" indent="0">
              <a:spcBef>
                <a:spcPts val="0"/>
              </a:spcBef>
              <a:buNone/>
            </a:pPr>
            <a:endParaRPr lang="en-US" sz="1200" dirty="0" smtClean="0"/>
          </a:p>
          <a:p>
            <a:pPr>
              <a:spcBef>
                <a:spcPts val="0"/>
              </a:spcBef>
              <a:buBlip>
                <a:blip r:embed="rId3"/>
              </a:buBlip>
            </a:pPr>
            <a:r>
              <a:rPr lang="en-US" sz="4000" dirty="0" smtClean="0"/>
              <a:t>Locate the correct legislation.</a:t>
            </a:r>
          </a:p>
          <a:p>
            <a:pPr lvl="1">
              <a:spcBef>
                <a:spcPts val="0"/>
              </a:spcBef>
            </a:pPr>
            <a:r>
              <a:rPr lang="en-US" sz="3200" dirty="0"/>
              <a:t>Four-year college transfers.</a:t>
            </a:r>
          </a:p>
          <a:p>
            <a:pPr lvl="2">
              <a:spcBef>
                <a:spcPts val="0"/>
              </a:spcBef>
            </a:pPr>
            <a:r>
              <a:rPr lang="en-US" sz="3200" dirty="0"/>
              <a:t>Bylaw 14.5.5.1.1</a:t>
            </a:r>
            <a:r>
              <a:rPr lang="en-US" sz="3200" dirty="0" smtClean="0"/>
              <a:t>.</a:t>
            </a:r>
          </a:p>
          <a:p>
            <a:pPr marL="914400" lvl="2" indent="0">
              <a:spcBef>
                <a:spcPts val="0"/>
              </a:spcBef>
              <a:buNone/>
            </a:pPr>
            <a:endParaRPr lang="en-US" sz="1200" dirty="0"/>
          </a:p>
          <a:p>
            <a:pPr lvl="1">
              <a:spcBef>
                <a:spcPts val="0"/>
              </a:spcBef>
            </a:pPr>
            <a:r>
              <a:rPr lang="en-US" sz="3200" dirty="0" smtClean="0"/>
              <a:t>Two-year and 4-2-4 transfers.</a:t>
            </a:r>
          </a:p>
          <a:p>
            <a:pPr lvl="2">
              <a:spcBef>
                <a:spcPts val="0"/>
              </a:spcBef>
            </a:pPr>
            <a:r>
              <a:rPr lang="en-US" sz="3200" dirty="0" smtClean="0"/>
              <a:t>Bylaw 14.5.4.1</a:t>
            </a:r>
            <a:r>
              <a:rPr lang="en-US" dirty="0" smtClean="0"/>
              <a:t>.</a:t>
            </a:r>
          </a:p>
        </p:txBody>
      </p:sp>
    </p:spTree>
    <p:custDataLst>
      <p:tags r:id="rId1"/>
    </p:custDataLst>
    <p:extLst>
      <p:ext uri="{BB962C8B-B14F-4D97-AF65-F5344CB8AC3E}">
        <p14:creationId xmlns:p14="http://schemas.microsoft.com/office/powerpoint/2010/main" val="2166215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909925"/>
          </a:xfrm>
          <a:noFill/>
        </p:spPr>
        <p:txBody>
          <a:bodyPr>
            <a:normAutofit/>
          </a:bodyPr>
          <a:lstStyle/>
          <a:p>
            <a:r>
              <a:rPr lang="en-US" sz="4900" b="1" dirty="0" smtClean="0">
                <a:latin typeface="Franklin Gothic Book" panose="020B0503020102020204" pitchFamily="34" charset="0"/>
              </a:rPr>
              <a:t>Four-Year College Transfers</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smtClean="0">
                <a:latin typeface="Century Gothic" panose="020B0502020202020204" pitchFamily="34" charset="0"/>
              </a:rPr>
              <a:t>A student who transfers to the certifying institution shall be immediately eligible if:</a:t>
            </a:r>
          </a:p>
          <a:p>
            <a:pPr marL="0" indent="0">
              <a:buNone/>
            </a:pPr>
            <a:endParaRPr lang="en-US" dirty="0" smtClean="0">
              <a:latin typeface="Century Gothic" panose="020B0502020202020204" pitchFamily="34" charset="0"/>
            </a:endParaRPr>
          </a:p>
          <a:p>
            <a:pPr marL="457200" lvl="1" algn="just">
              <a:buBlip>
                <a:blip r:embed="rId3"/>
              </a:buBlip>
            </a:pPr>
            <a:r>
              <a:rPr lang="en-US" sz="3500" dirty="0">
                <a:latin typeface="Century Gothic" panose="020B0502020202020204" pitchFamily="34" charset="0"/>
              </a:rPr>
              <a:t>The student has never practiced or competed in intercollegiate </a:t>
            </a:r>
            <a:r>
              <a:rPr lang="en-US" sz="3500" dirty="0" smtClean="0">
                <a:latin typeface="Century Gothic" panose="020B0502020202020204" pitchFamily="34" charset="0"/>
              </a:rPr>
              <a:t>athletics.</a:t>
            </a:r>
          </a:p>
          <a:p>
            <a:pPr lvl="1" algn="just"/>
            <a:endParaRPr lang="en-US" dirty="0" smtClean="0">
              <a:latin typeface="Century Gothic" panose="020B0502020202020204" pitchFamily="34" charset="0"/>
            </a:endParaRPr>
          </a:p>
          <a:p>
            <a:pPr marL="457200" lvl="1" indent="0" algn="r">
              <a:buNone/>
            </a:pPr>
            <a:endParaRPr lang="en-US" dirty="0">
              <a:latin typeface="Century Gothic" panose="020B0502020202020204" pitchFamily="34" charset="0"/>
            </a:endParaRPr>
          </a:p>
          <a:p>
            <a:pPr marL="457200" lvl="1" indent="0" algn="r">
              <a:buNone/>
            </a:pPr>
            <a:endParaRPr lang="en-US" sz="2000" dirty="0" smtClean="0"/>
          </a:p>
          <a:p>
            <a:pPr marL="457200" lvl="1" indent="0" algn="r">
              <a:buNone/>
            </a:pPr>
            <a:r>
              <a:rPr lang="en-US" sz="2100" dirty="0" smtClean="0">
                <a:latin typeface="Century Gothic" panose="020B0502020202020204" pitchFamily="34" charset="0"/>
              </a:rPr>
              <a:t>Bylaw 14.5.5.1.1</a:t>
            </a:r>
            <a:endParaRPr lang="en-US" sz="2100" dirty="0">
              <a:latin typeface="Century Gothic" panose="020B0502020202020204" pitchFamily="34" charset="0"/>
            </a:endParaRPr>
          </a:p>
        </p:txBody>
      </p:sp>
    </p:spTree>
    <p:custDataLst>
      <p:tags r:id="rId1"/>
    </p:custDataLst>
    <p:extLst>
      <p:ext uri="{BB962C8B-B14F-4D97-AF65-F5344CB8AC3E}">
        <p14:creationId xmlns:p14="http://schemas.microsoft.com/office/powerpoint/2010/main" val="1546056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4EC1E4-E9C2-4112-8277-8F64AB247A62}"/>
</file>

<file path=customXml/itemProps2.xml><?xml version="1.0" encoding="utf-8"?>
<ds:datastoreItem xmlns:ds="http://schemas.openxmlformats.org/officeDocument/2006/customXml" ds:itemID="{97BC9959-C388-4557-9CA4-7EA4FEA1BD17}"/>
</file>

<file path=customXml/itemProps3.xml><?xml version="1.0" encoding="utf-8"?>
<ds:datastoreItem xmlns:ds="http://schemas.openxmlformats.org/officeDocument/2006/customXml" ds:itemID="{56B40A3F-CA05-40DD-A4E6-902FEDB9376D}"/>
</file>

<file path=docProps/app.xml><?xml version="1.0" encoding="utf-8"?>
<Properties xmlns="http://schemas.openxmlformats.org/officeDocument/2006/extended-properties" xmlns:vt="http://schemas.openxmlformats.org/officeDocument/2006/docPropsVTypes">
  <Template/>
  <TotalTime>4723</TotalTime>
  <Words>1708</Words>
  <Application>Microsoft Office PowerPoint</Application>
  <PresentationFormat>On-screen Show (4:3)</PresentationFormat>
  <Paragraphs>318</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NCAA DIVISION III INTRODUCTION TO COMPLIANCE CONCEPTS  (Part 2)</vt:lpstr>
      <vt:lpstr>Agenda</vt:lpstr>
      <vt:lpstr>Transfers</vt:lpstr>
      <vt:lpstr>General Undergraduate Transfer Rule</vt:lpstr>
      <vt:lpstr>Required Information</vt:lpstr>
      <vt:lpstr>  Gathering Information  </vt:lpstr>
      <vt:lpstr>Gathering Information to Determine the Type of Transfer</vt:lpstr>
      <vt:lpstr>Transfers</vt:lpstr>
      <vt:lpstr>Four-Year College Transfers</vt:lpstr>
      <vt:lpstr>Four-Year College Transfers</vt:lpstr>
      <vt:lpstr>Four-Year College Transfers</vt:lpstr>
      <vt:lpstr>Four-Year College Transfers</vt:lpstr>
      <vt:lpstr>Four-Year College Transfers</vt:lpstr>
      <vt:lpstr>Four-Year College Transfers</vt:lpstr>
      <vt:lpstr>Four-Year College Transfers</vt:lpstr>
      <vt:lpstr> Four-Year College Transfers </vt:lpstr>
      <vt:lpstr>Four-Year College Transfers</vt:lpstr>
      <vt:lpstr>Two-Year Nonparticipation Exception</vt:lpstr>
      <vt:lpstr>Two-Year Transfers</vt:lpstr>
      <vt:lpstr>Two-Year Transfers</vt:lpstr>
      <vt:lpstr>Two-Year Transfers</vt:lpstr>
      <vt:lpstr>Two-Year Transfers</vt:lpstr>
      <vt:lpstr>Two-Year Transfers</vt:lpstr>
      <vt:lpstr>Two-Year Transfers</vt:lpstr>
      <vt:lpstr>Two-Year Transfers</vt:lpstr>
      <vt:lpstr>4-2-4 Transfers</vt:lpstr>
      <vt:lpstr>4-2-4 Transfers</vt:lpstr>
      <vt:lpstr>4-2-4 Transfers</vt:lpstr>
      <vt:lpstr>4-2-4 Transfers</vt:lpstr>
      <vt:lpstr>4-2-4 Transfers</vt:lpstr>
      <vt:lpstr>Multiple Two-year Colleges</vt:lpstr>
      <vt:lpstr>Practice and Competition Expenses</vt:lpstr>
      <vt:lpstr>Practice Expenses</vt:lpstr>
      <vt:lpstr>Competition Expenses</vt:lpstr>
      <vt:lpstr>Hardship Waivers</vt:lpstr>
      <vt:lpstr>Hardship Waivers – Bylaw 14.2.5</vt:lpstr>
      <vt:lpstr>Hardship Waivers – Bylaw 14.2.5</vt:lpstr>
      <vt:lpstr>Figure 14-1: Hardship Waiver Chart</vt:lpstr>
      <vt:lpstr>Hardship Waivers</vt:lpstr>
      <vt:lpstr>Hardship Waivers – Best Practices</vt:lpstr>
      <vt:lpstr>Outside Competition</vt:lpstr>
      <vt:lpstr>Outside Competition –  Bylaws 14.7.1 and 14.7.2</vt:lpstr>
      <vt:lpstr>Outside Competition –  Bylaws 14.7.1 and 14.7.2</vt:lpstr>
      <vt:lpstr>Outside Competition - Bylaw 14.7.3</vt:lpstr>
      <vt:lpstr>Outside Competition - Bylaw 14.7.3</vt:lpstr>
      <vt:lpstr>Compliance Tasks</vt:lpstr>
      <vt:lpstr>December  Compliance Tasks</vt:lpstr>
      <vt:lpstr>January Compliance Tasks</vt:lpstr>
      <vt:lpstr>January Compliance Tasks</vt:lpstr>
      <vt:lpstr>February  Compliance Tasks </vt:lpstr>
      <vt:lpstr>March  Compliance Tasks </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DeLeonardis</dc:creator>
  <cp:lastModifiedBy>Roseman, Susan</cp:lastModifiedBy>
  <cp:revision>584</cp:revision>
  <cp:lastPrinted>2015-04-07T16:07:21Z</cp:lastPrinted>
  <dcterms:created xsi:type="dcterms:W3CDTF">2012-10-12T16:45:07Z</dcterms:created>
  <dcterms:modified xsi:type="dcterms:W3CDTF">2015-04-21T14:09:30Z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F32837CB-E009-478B-9B86-7EB9746593E7</vt:lpwstr>
  </property>
  <property fmtid="{D5CDD505-2E9C-101B-9397-08002B2CF9AE}" pid="4" name="ArticulatePath">
    <vt:lpwstr>Restructured DIII Compliance Concepts Part II</vt:lpwstr>
  </property>
</Properties>
</file>