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ags/tag2.xml" ContentType="application/vnd.openxmlformats-officedocument.presentationml.tags+xml"/>
  <Override PartName="/ppt/notesSlides/notesSlide1.xml" ContentType="application/vnd.openxmlformats-officedocument.presentationml.notesSlide+xml"/>
  <Override PartName="/ppt/tags/tag3.xml" ContentType="application/vnd.openxmlformats-officedocument.presentationml.tags+xml"/>
  <Override PartName="/ppt/notesSlides/notesSlide2.xml" ContentType="application/vnd.openxmlformats-officedocument.presentationml.notesSlide+xml"/>
  <Override PartName="/ppt/tags/tag4.xml" ContentType="application/vnd.openxmlformats-officedocument.presentationml.tags+xml"/>
  <Override PartName="/ppt/notesSlides/notesSlide3.xml" ContentType="application/vnd.openxmlformats-officedocument.presentationml.notesSlide+xml"/>
  <Override PartName="/ppt/tags/tag5.xml" ContentType="application/vnd.openxmlformats-officedocument.presentationml.tags+xml"/>
  <Override PartName="/ppt/notesSlides/notesSlide4.xml" ContentType="application/vnd.openxmlformats-officedocument.presentationml.notesSlide+xml"/>
  <Override PartName="/ppt/tags/tag6.xml" ContentType="application/vnd.openxmlformats-officedocument.presentationml.tags+xml"/>
  <Override PartName="/ppt/notesSlides/notesSlide5.xml" ContentType="application/vnd.openxmlformats-officedocument.presentationml.notesSlide+xml"/>
  <Override PartName="/ppt/tags/tag7.xml" ContentType="application/vnd.openxmlformats-officedocument.presentationml.tags+xml"/>
  <Override PartName="/ppt/notesSlides/notesSlide6.xml" ContentType="application/vnd.openxmlformats-officedocument.presentationml.notesSlide+xml"/>
  <Override PartName="/ppt/tags/tag8.xml" ContentType="application/vnd.openxmlformats-officedocument.presentationml.tags+xml"/>
  <Override PartName="/ppt/notesSlides/notesSlide7.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tags/tag9.xml" ContentType="application/vnd.openxmlformats-officedocument.presentationml.tags+xml"/>
  <Override PartName="/ppt/notesSlides/notesSlide8.xml" ContentType="application/vnd.openxmlformats-officedocument.presentationml.notesSlide+xml"/>
  <Override PartName="/ppt/tags/tag10.xml" ContentType="application/vnd.openxmlformats-officedocument.presentationml.tags+xml"/>
  <Override PartName="/ppt/notesSlides/notesSlide9.xml" ContentType="application/vnd.openxmlformats-officedocument.presentationml.notesSlide+xml"/>
  <Override PartName="/ppt/tags/tag11.xml" ContentType="application/vnd.openxmlformats-officedocument.presentationml.tags+xml"/>
  <Override PartName="/ppt/notesSlides/notesSlide10.xml" ContentType="application/vnd.openxmlformats-officedocument.presentationml.notesSlide+xml"/>
  <Override PartName="/ppt/tags/tag12.xml" ContentType="application/vnd.openxmlformats-officedocument.presentationml.tags+xml"/>
  <Override PartName="/ppt/notesSlides/notesSlide11.xml" ContentType="application/vnd.openxmlformats-officedocument.presentationml.notesSlide+xml"/>
  <Override PartName="/ppt/tags/tag13.xml" ContentType="application/vnd.openxmlformats-officedocument.presentationml.tags+xml"/>
  <Override PartName="/ppt/notesSlides/notesSlide12.xml" ContentType="application/vnd.openxmlformats-officedocument.presentationml.notesSlide+xml"/>
  <Override PartName="/ppt/tags/tag14.xml" ContentType="application/vnd.openxmlformats-officedocument.presentationml.tags+xml"/>
  <Override PartName="/ppt/notesSlides/notesSlide13.xml" ContentType="application/vnd.openxmlformats-officedocument.presentationml.notesSlide+xml"/>
  <Override PartName="/ppt/tags/tag15.xml" ContentType="application/vnd.openxmlformats-officedocument.presentationml.tags+xml"/>
  <Override PartName="/ppt/notesSlides/notesSlide14.xml" ContentType="application/vnd.openxmlformats-officedocument.presentationml.notesSlide+xml"/>
  <Override PartName="/ppt/tags/tag16.xml" ContentType="application/vnd.openxmlformats-officedocument.presentationml.tags+xml"/>
  <Override PartName="/ppt/notesSlides/notesSlide15.xml" ContentType="application/vnd.openxmlformats-officedocument.presentationml.notesSlide+xml"/>
  <Override PartName="/ppt/tags/tag17.xml" ContentType="application/vnd.openxmlformats-officedocument.presentationml.tags+xml"/>
  <Override PartName="/ppt/notesSlides/notesSlide16.xml" ContentType="application/vnd.openxmlformats-officedocument.presentationml.notesSlide+xml"/>
  <Override PartName="/ppt/tags/tag18.xml" ContentType="application/vnd.openxmlformats-officedocument.presentationml.tags+xml"/>
  <Override PartName="/ppt/notesSlides/notesSlide17.xml" ContentType="application/vnd.openxmlformats-officedocument.presentationml.notesSlide+xml"/>
  <Override PartName="/ppt/tags/tag19.xml" ContentType="application/vnd.openxmlformats-officedocument.presentationml.tags+xml"/>
  <Override PartName="/ppt/notesSlides/notesSlide18.xml" ContentType="application/vnd.openxmlformats-officedocument.presentationml.notesSlide+xml"/>
  <Override PartName="/ppt/tags/tag20.xml" ContentType="application/vnd.openxmlformats-officedocument.presentationml.tags+xml"/>
  <Override PartName="/ppt/notesSlides/notesSlide1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24"/>
  </p:notesMasterIdLst>
  <p:sldIdLst>
    <p:sldId id="256" r:id="rId5"/>
    <p:sldId id="259" r:id="rId6"/>
    <p:sldId id="280" r:id="rId7"/>
    <p:sldId id="282" r:id="rId8"/>
    <p:sldId id="283" r:id="rId9"/>
    <p:sldId id="287" r:id="rId10"/>
    <p:sldId id="284" r:id="rId11"/>
    <p:sldId id="285" r:id="rId12"/>
    <p:sldId id="286" r:id="rId13"/>
    <p:sldId id="261" r:id="rId14"/>
    <p:sldId id="266" r:id="rId15"/>
    <p:sldId id="279" r:id="rId16"/>
    <p:sldId id="264" r:id="rId17"/>
    <p:sldId id="269" r:id="rId18"/>
    <p:sldId id="274" r:id="rId19"/>
    <p:sldId id="273" r:id="rId20"/>
    <p:sldId id="275" r:id="rId21"/>
    <p:sldId id="276" r:id="rId22"/>
    <p:sldId id="277" r:id="rId23"/>
  </p:sldIdLst>
  <p:sldSz cx="9144000" cy="6858000" type="screen4x3"/>
  <p:notesSz cx="7010400" cy="9296400"/>
  <p:custDataLst>
    <p:tags r:id="rId25"/>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1972" autoAdjust="0"/>
  </p:normalViewPr>
  <p:slideViewPr>
    <p:cSldViewPr>
      <p:cViewPr>
        <p:scale>
          <a:sx n="70" d="100"/>
          <a:sy n="70" d="100"/>
        </p:scale>
        <p:origin x="-1302" y="-7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ags" Target="tags/tag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notesMaster" Target="notesMasters/notesMaster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theme" Target="theme/theme1.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31F98DD9-A263-42A3-8085-3390E9D94D50}" type="doc">
      <dgm:prSet loTypeId="urn:microsoft.com/office/officeart/2005/8/layout/radial4" loCatId="relationship" qsTypeId="urn:microsoft.com/office/officeart/2005/8/quickstyle/simple2" qsCatId="simple" csTypeId="urn:microsoft.com/office/officeart/2005/8/colors/accent1_2" csCatId="accent1" phldr="1"/>
      <dgm:spPr/>
      <dgm:t>
        <a:bodyPr/>
        <a:lstStyle/>
        <a:p>
          <a:endParaRPr lang="en-US"/>
        </a:p>
      </dgm:t>
    </dgm:pt>
    <dgm:pt modelId="{D831A2BB-963B-4683-8F48-00263B4F2CD3}">
      <dgm:prSet phldrT="[Text]"/>
      <dgm:spPr/>
      <dgm:t>
        <a:bodyPr/>
        <a:lstStyle/>
        <a:p>
          <a:r>
            <a:rPr lang="en-US" b="1" dirty="0" smtClean="0"/>
            <a:t>Countable Coach</a:t>
          </a:r>
          <a:endParaRPr lang="en-US" b="1" dirty="0"/>
        </a:p>
      </dgm:t>
    </dgm:pt>
    <dgm:pt modelId="{BB1A8F0C-290E-465B-8D4E-6B6B3E3D42D4}" type="parTrans" cxnId="{3E179978-B320-4E22-BD8F-A1C3024064F1}">
      <dgm:prSet/>
      <dgm:spPr/>
      <dgm:t>
        <a:bodyPr/>
        <a:lstStyle/>
        <a:p>
          <a:endParaRPr lang="en-US"/>
        </a:p>
      </dgm:t>
    </dgm:pt>
    <dgm:pt modelId="{0F1EFA45-1334-4F19-8D9D-4C6D3E0BACCB}" type="sibTrans" cxnId="{3E179978-B320-4E22-BD8F-A1C3024064F1}">
      <dgm:prSet/>
      <dgm:spPr/>
      <dgm:t>
        <a:bodyPr/>
        <a:lstStyle/>
        <a:p>
          <a:endParaRPr lang="en-US"/>
        </a:p>
      </dgm:t>
    </dgm:pt>
    <dgm:pt modelId="{6FA682C4-F773-43A9-BC43-E0802833ADA3}">
      <dgm:prSet phldrT="[Text]" custT="1"/>
      <dgm:spPr/>
      <dgm:t>
        <a:bodyPr/>
        <a:lstStyle/>
        <a:p>
          <a:r>
            <a:rPr lang="en-US" sz="1800" b="0" dirty="0" smtClean="0"/>
            <a:t>Provides tactical or technical instruction related to a sport to a SA at any time</a:t>
          </a:r>
          <a:endParaRPr lang="en-US" sz="1800" b="0" dirty="0"/>
        </a:p>
      </dgm:t>
    </dgm:pt>
    <dgm:pt modelId="{3F43B4C8-BE54-4016-B3C5-CDB8DE35240C}" type="parTrans" cxnId="{8D1F8AD1-3859-4A5B-8DD1-E347262AD6DD}">
      <dgm:prSet/>
      <dgm:spPr/>
      <dgm:t>
        <a:bodyPr/>
        <a:lstStyle/>
        <a:p>
          <a:endParaRPr lang="en-US"/>
        </a:p>
      </dgm:t>
    </dgm:pt>
    <dgm:pt modelId="{B3143B76-77E2-46F6-B8B8-7390491560AD}" type="sibTrans" cxnId="{8D1F8AD1-3859-4A5B-8DD1-E347262AD6DD}">
      <dgm:prSet/>
      <dgm:spPr/>
      <dgm:t>
        <a:bodyPr/>
        <a:lstStyle/>
        <a:p>
          <a:endParaRPr lang="en-US"/>
        </a:p>
      </dgm:t>
    </dgm:pt>
    <dgm:pt modelId="{FCE7B15D-EBF7-4567-B499-B19F8186D5CF}">
      <dgm:prSet phldrT="[Text]"/>
      <dgm:spPr/>
      <dgm:t>
        <a:bodyPr/>
        <a:lstStyle/>
        <a:p>
          <a:r>
            <a:rPr lang="en-US" dirty="0" smtClean="0"/>
            <a:t>Makes or assists in making tactical decisions related to a sport during practice or competition</a:t>
          </a:r>
          <a:endParaRPr lang="en-US" dirty="0"/>
        </a:p>
      </dgm:t>
    </dgm:pt>
    <dgm:pt modelId="{CC87B2CF-6CAF-482F-B437-BE7F81B33F99}" type="parTrans" cxnId="{881AFAE5-D981-413A-8806-CA85DBAE4CAC}">
      <dgm:prSet/>
      <dgm:spPr/>
      <dgm:t>
        <a:bodyPr/>
        <a:lstStyle/>
        <a:p>
          <a:endParaRPr lang="en-US"/>
        </a:p>
      </dgm:t>
    </dgm:pt>
    <dgm:pt modelId="{4B4EF93D-7006-417A-A1DC-8923741D9F14}" type="sibTrans" cxnId="{881AFAE5-D981-413A-8806-CA85DBAE4CAC}">
      <dgm:prSet/>
      <dgm:spPr/>
      <dgm:t>
        <a:bodyPr/>
        <a:lstStyle/>
        <a:p>
          <a:endParaRPr lang="en-US"/>
        </a:p>
      </dgm:t>
    </dgm:pt>
    <dgm:pt modelId="{75158221-CAE1-428E-8FF0-1B49ABB31CD6}">
      <dgm:prSet phldrT="[Text]"/>
      <dgm:spPr/>
      <dgm:t>
        <a:bodyPr/>
        <a:lstStyle/>
        <a:p>
          <a:r>
            <a:rPr lang="en-US" dirty="0" smtClean="0"/>
            <a:t>Engages in off-campus recruiting activities</a:t>
          </a:r>
          <a:endParaRPr lang="en-US" dirty="0"/>
        </a:p>
      </dgm:t>
    </dgm:pt>
    <dgm:pt modelId="{7949AB19-7740-4E36-AC4A-E66427D76A21}" type="parTrans" cxnId="{65D50A24-335F-49CB-B151-712AB23FE855}">
      <dgm:prSet/>
      <dgm:spPr/>
      <dgm:t>
        <a:bodyPr/>
        <a:lstStyle/>
        <a:p>
          <a:endParaRPr lang="en-US"/>
        </a:p>
      </dgm:t>
    </dgm:pt>
    <dgm:pt modelId="{5CA26C8A-F2E4-4183-9247-553A2F8C5550}" type="sibTrans" cxnId="{65D50A24-335F-49CB-B151-712AB23FE855}">
      <dgm:prSet/>
      <dgm:spPr/>
      <dgm:t>
        <a:bodyPr/>
        <a:lstStyle/>
        <a:p>
          <a:endParaRPr lang="en-US"/>
        </a:p>
      </dgm:t>
    </dgm:pt>
    <dgm:pt modelId="{DA3BBD27-791F-44DB-A20F-52543ED18B4A}" type="pres">
      <dgm:prSet presAssocID="{31F98DD9-A263-42A3-8085-3390E9D94D50}" presName="cycle" presStyleCnt="0">
        <dgm:presLayoutVars>
          <dgm:chMax val="1"/>
          <dgm:dir/>
          <dgm:animLvl val="ctr"/>
          <dgm:resizeHandles val="exact"/>
        </dgm:presLayoutVars>
      </dgm:prSet>
      <dgm:spPr/>
      <dgm:t>
        <a:bodyPr/>
        <a:lstStyle/>
        <a:p>
          <a:endParaRPr lang="en-US"/>
        </a:p>
      </dgm:t>
    </dgm:pt>
    <dgm:pt modelId="{833433D7-9128-4FAA-B406-92366F3D3756}" type="pres">
      <dgm:prSet presAssocID="{D831A2BB-963B-4683-8F48-00263B4F2CD3}" presName="centerShape" presStyleLbl="node0" presStyleIdx="0" presStyleCnt="1"/>
      <dgm:spPr/>
      <dgm:t>
        <a:bodyPr/>
        <a:lstStyle/>
        <a:p>
          <a:endParaRPr lang="en-US"/>
        </a:p>
      </dgm:t>
    </dgm:pt>
    <dgm:pt modelId="{E1C2E191-D441-4C7E-9288-0ED499765033}" type="pres">
      <dgm:prSet presAssocID="{3F43B4C8-BE54-4016-B3C5-CDB8DE35240C}" presName="parTrans" presStyleLbl="bgSibTrans2D1" presStyleIdx="0" presStyleCnt="3"/>
      <dgm:spPr/>
      <dgm:t>
        <a:bodyPr/>
        <a:lstStyle/>
        <a:p>
          <a:endParaRPr lang="en-US"/>
        </a:p>
      </dgm:t>
    </dgm:pt>
    <dgm:pt modelId="{52F72D1C-4269-4E01-802D-A9AE54BDCBA5}" type="pres">
      <dgm:prSet presAssocID="{6FA682C4-F773-43A9-BC43-E0802833ADA3}" presName="node" presStyleLbl="node1" presStyleIdx="0" presStyleCnt="3">
        <dgm:presLayoutVars>
          <dgm:bulletEnabled val="1"/>
        </dgm:presLayoutVars>
      </dgm:prSet>
      <dgm:spPr/>
      <dgm:t>
        <a:bodyPr/>
        <a:lstStyle/>
        <a:p>
          <a:endParaRPr lang="en-US"/>
        </a:p>
      </dgm:t>
    </dgm:pt>
    <dgm:pt modelId="{F7747768-6B50-4ECA-8F27-EBE441D904D1}" type="pres">
      <dgm:prSet presAssocID="{CC87B2CF-6CAF-482F-B437-BE7F81B33F99}" presName="parTrans" presStyleLbl="bgSibTrans2D1" presStyleIdx="1" presStyleCnt="3"/>
      <dgm:spPr/>
      <dgm:t>
        <a:bodyPr/>
        <a:lstStyle/>
        <a:p>
          <a:endParaRPr lang="en-US"/>
        </a:p>
      </dgm:t>
    </dgm:pt>
    <dgm:pt modelId="{4E50C708-3051-49AD-A9E6-8829D559F886}" type="pres">
      <dgm:prSet presAssocID="{FCE7B15D-EBF7-4567-B499-B19F8186D5CF}" presName="node" presStyleLbl="node1" presStyleIdx="1" presStyleCnt="3">
        <dgm:presLayoutVars>
          <dgm:bulletEnabled val="1"/>
        </dgm:presLayoutVars>
      </dgm:prSet>
      <dgm:spPr/>
      <dgm:t>
        <a:bodyPr/>
        <a:lstStyle/>
        <a:p>
          <a:endParaRPr lang="en-US"/>
        </a:p>
      </dgm:t>
    </dgm:pt>
    <dgm:pt modelId="{956B3DC4-B55D-4E48-B30C-A805E3F769AD}" type="pres">
      <dgm:prSet presAssocID="{7949AB19-7740-4E36-AC4A-E66427D76A21}" presName="parTrans" presStyleLbl="bgSibTrans2D1" presStyleIdx="2" presStyleCnt="3"/>
      <dgm:spPr/>
      <dgm:t>
        <a:bodyPr/>
        <a:lstStyle/>
        <a:p>
          <a:endParaRPr lang="en-US"/>
        </a:p>
      </dgm:t>
    </dgm:pt>
    <dgm:pt modelId="{69301654-415A-4391-A236-8FC042E94B2B}" type="pres">
      <dgm:prSet presAssocID="{75158221-CAE1-428E-8FF0-1B49ABB31CD6}" presName="node" presStyleLbl="node1" presStyleIdx="2" presStyleCnt="3">
        <dgm:presLayoutVars>
          <dgm:bulletEnabled val="1"/>
        </dgm:presLayoutVars>
      </dgm:prSet>
      <dgm:spPr/>
      <dgm:t>
        <a:bodyPr/>
        <a:lstStyle/>
        <a:p>
          <a:endParaRPr lang="en-US"/>
        </a:p>
      </dgm:t>
    </dgm:pt>
  </dgm:ptLst>
  <dgm:cxnLst>
    <dgm:cxn modelId="{881AFAE5-D981-413A-8806-CA85DBAE4CAC}" srcId="{D831A2BB-963B-4683-8F48-00263B4F2CD3}" destId="{FCE7B15D-EBF7-4567-B499-B19F8186D5CF}" srcOrd="1" destOrd="0" parTransId="{CC87B2CF-6CAF-482F-B437-BE7F81B33F99}" sibTransId="{4B4EF93D-7006-417A-A1DC-8923741D9F14}"/>
    <dgm:cxn modelId="{658ABC1B-CEC9-4BC1-8258-AA9BF1CF9818}" type="presOf" srcId="{FCE7B15D-EBF7-4567-B499-B19F8186D5CF}" destId="{4E50C708-3051-49AD-A9E6-8829D559F886}" srcOrd="0" destOrd="0" presId="urn:microsoft.com/office/officeart/2005/8/layout/radial4"/>
    <dgm:cxn modelId="{BF9E2FF4-74F3-4A15-8DD8-4CE386B91DFF}" type="presOf" srcId="{75158221-CAE1-428E-8FF0-1B49ABB31CD6}" destId="{69301654-415A-4391-A236-8FC042E94B2B}" srcOrd="0" destOrd="0" presId="urn:microsoft.com/office/officeart/2005/8/layout/radial4"/>
    <dgm:cxn modelId="{3E179978-B320-4E22-BD8F-A1C3024064F1}" srcId="{31F98DD9-A263-42A3-8085-3390E9D94D50}" destId="{D831A2BB-963B-4683-8F48-00263B4F2CD3}" srcOrd="0" destOrd="0" parTransId="{BB1A8F0C-290E-465B-8D4E-6B6B3E3D42D4}" sibTransId="{0F1EFA45-1334-4F19-8D9D-4C6D3E0BACCB}"/>
    <dgm:cxn modelId="{8D1F8AD1-3859-4A5B-8DD1-E347262AD6DD}" srcId="{D831A2BB-963B-4683-8F48-00263B4F2CD3}" destId="{6FA682C4-F773-43A9-BC43-E0802833ADA3}" srcOrd="0" destOrd="0" parTransId="{3F43B4C8-BE54-4016-B3C5-CDB8DE35240C}" sibTransId="{B3143B76-77E2-46F6-B8B8-7390491560AD}"/>
    <dgm:cxn modelId="{F251801B-3EF0-4DFF-8FC2-3312B3FE4095}" type="presOf" srcId="{7949AB19-7740-4E36-AC4A-E66427D76A21}" destId="{956B3DC4-B55D-4E48-B30C-A805E3F769AD}" srcOrd="0" destOrd="0" presId="urn:microsoft.com/office/officeart/2005/8/layout/radial4"/>
    <dgm:cxn modelId="{B124DF73-9E59-4563-9A39-D7FFA212E8F7}" type="presOf" srcId="{D831A2BB-963B-4683-8F48-00263B4F2CD3}" destId="{833433D7-9128-4FAA-B406-92366F3D3756}" srcOrd="0" destOrd="0" presId="urn:microsoft.com/office/officeart/2005/8/layout/radial4"/>
    <dgm:cxn modelId="{65D50A24-335F-49CB-B151-712AB23FE855}" srcId="{D831A2BB-963B-4683-8F48-00263B4F2CD3}" destId="{75158221-CAE1-428E-8FF0-1B49ABB31CD6}" srcOrd="2" destOrd="0" parTransId="{7949AB19-7740-4E36-AC4A-E66427D76A21}" sibTransId="{5CA26C8A-F2E4-4183-9247-553A2F8C5550}"/>
    <dgm:cxn modelId="{F97C66A8-3258-42A4-BA83-0CD32D9C2F1D}" type="presOf" srcId="{3F43B4C8-BE54-4016-B3C5-CDB8DE35240C}" destId="{E1C2E191-D441-4C7E-9288-0ED499765033}" srcOrd="0" destOrd="0" presId="urn:microsoft.com/office/officeart/2005/8/layout/radial4"/>
    <dgm:cxn modelId="{670A558E-D52C-474C-B278-940AC153FFCB}" type="presOf" srcId="{CC87B2CF-6CAF-482F-B437-BE7F81B33F99}" destId="{F7747768-6B50-4ECA-8F27-EBE441D904D1}" srcOrd="0" destOrd="0" presId="urn:microsoft.com/office/officeart/2005/8/layout/radial4"/>
    <dgm:cxn modelId="{3D5A5C21-D1D7-4D5B-9D44-B228AE27F07F}" type="presOf" srcId="{6FA682C4-F773-43A9-BC43-E0802833ADA3}" destId="{52F72D1C-4269-4E01-802D-A9AE54BDCBA5}" srcOrd="0" destOrd="0" presId="urn:microsoft.com/office/officeart/2005/8/layout/radial4"/>
    <dgm:cxn modelId="{D7407A4A-EC8E-4744-8AF9-74D52BB327C4}" type="presOf" srcId="{31F98DD9-A263-42A3-8085-3390E9D94D50}" destId="{DA3BBD27-791F-44DB-A20F-52543ED18B4A}" srcOrd="0" destOrd="0" presId="urn:microsoft.com/office/officeart/2005/8/layout/radial4"/>
    <dgm:cxn modelId="{0AD500B5-D74D-433E-AA6A-D6C47D49B604}" type="presParOf" srcId="{DA3BBD27-791F-44DB-A20F-52543ED18B4A}" destId="{833433D7-9128-4FAA-B406-92366F3D3756}" srcOrd="0" destOrd="0" presId="urn:microsoft.com/office/officeart/2005/8/layout/radial4"/>
    <dgm:cxn modelId="{3CB3CAFF-2621-4370-A145-12E84409B04A}" type="presParOf" srcId="{DA3BBD27-791F-44DB-A20F-52543ED18B4A}" destId="{E1C2E191-D441-4C7E-9288-0ED499765033}" srcOrd="1" destOrd="0" presId="urn:microsoft.com/office/officeart/2005/8/layout/radial4"/>
    <dgm:cxn modelId="{04931EBB-4A60-406D-BE63-CC868B1D6E6E}" type="presParOf" srcId="{DA3BBD27-791F-44DB-A20F-52543ED18B4A}" destId="{52F72D1C-4269-4E01-802D-A9AE54BDCBA5}" srcOrd="2" destOrd="0" presId="urn:microsoft.com/office/officeart/2005/8/layout/radial4"/>
    <dgm:cxn modelId="{3951903C-D38B-404D-B847-74F9E7D409EB}" type="presParOf" srcId="{DA3BBD27-791F-44DB-A20F-52543ED18B4A}" destId="{F7747768-6B50-4ECA-8F27-EBE441D904D1}" srcOrd="3" destOrd="0" presId="urn:microsoft.com/office/officeart/2005/8/layout/radial4"/>
    <dgm:cxn modelId="{7359889E-4722-4ECF-B4A1-43A49E5F2F7C}" type="presParOf" srcId="{DA3BBD27-791F-44DB-A20F-52543ED18B4A}" destId="{4E50C708-3051-49AD-A9E6-8829D559F886}" srcOrd="4" destOrd="0" presId="urn:microsoft.com/office/officeart/2005/8/layout/radial4"/>
    <dgm:cxn modelId="{F7069D1B-A2BA-4116-A751-EE03B492B8E2}" type="presParOf" srcId="{DA3BBD27-791F-44DB-A20F-52543ED18B4A}" destId="{956B3DC4-B55D-4E48-B30C-A805E3F769AD}" srcOrd="5" destOrd="0" presId="urn:microsoft.com/office/officeart/2005/8/layout/radial4"/>
    <dgm:cxn modelId="{47081956-08A1-408A-B63C-3AB0C811C977}" type="presParOf" srcId="{DA3BBD27-791F-44DB-A20F-52543ED18B4A}" destId="{69301654-415A-4391-A236-8FC042E94B2B}" srcOrd="6" destOrd="0" presId="urn:microsoft.com/office/officeart/2005/8/layout/radial4"/>
  </dgm:cxnLst>
  <dgm:bg/>
  <dgm:whole/>
  <dgm:extLst>
    <a:ext uri="http://schemas.microsoft.com/office/drawing/2008/diagram">
      <dsp:dataModelExt xmlns:dsp="http://schemas.microsoft.com/office/drawing/2008/diagram" relId="rId8"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33433D7-9128-4FAA-B406-92366F3D3756}">
      <dsp:nvSpPr>
        <dsp:cNvPr id="0" name=""/>
        <dsp:cNvSpPr/>
      </dsp:nvSpPr>
      <dsp:spPr>
        <a:xfrm>
          <a:off x="3031617" y="3012218"/>
          <a:ext cx="2242566" cy="2242566"/>
        </a:xfrm>
        <a:prstGeom prst="ellipse">
          <a:avLst/>
        </a:prstGeom>
        <a:solidFill>
          <a:schemeClr val="accent1">
            <a:hueOff val="0"/>
            <a:satOff val="0"/>
            <a:lumOff val="0"/>
            <a:alphaOff val="0"/>
          </a:schemeClr>
        </a:solidFill>
        <a:ln w="38100" cap="flat" cmpd="sng" algn="ctr">
          <a:solidFill>
            <a:schemeClr val="lt1">
              <a:hueOff val="0"/>
              <a:satOff val="0"/>
              <a:lumOff val="0"/>
              <a:alphaOff val="0"/>
            </a:schemeClr>
          </a:solidFill>
          <a:prstDash val="solid"/>
        </a:ln>
        <a:effectLst>
          <a:outerShdw blurRad="40000" dist="20000" dir="5400000" rotWithShape="0">
            <a:srgbClr val="000000">
              <a:alpha val="38000"/>
            </a:srgbClr>
          </a:outerShdw>
        </a:effectLst>
      </dsp:spPr>
      <dsp:style>
        <a:lnRef idx="3">
          <a:scrgbClr r="0" g="0" b="0"/>
        </a:lnRef>
        <a:fillRef idx="1">
          <a:scrgbClr r="0" g="0" b="0"/>
        </a:fillRef>
        <a:effectRef idx="1">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en-US" sz="2500" b="1" kern="1200" dirty="0" smtClean="0"/>
            <a:t>Countable Coach</a:t>
          </a:r>
          <a:endParaRPr lang="en-US" sz="2500" b="1" kern="1200" dirty="0"/>
        </a:p>
      </dsp:txBody>
      <dsp:txXfrm>
        <a:off x="3360033" y="3340634"/>
        <a:ext cx="1585734" cy="1585734"/>
      </dsp:txXfrm>
    </dsp:sp>
    <dsp:sp modelId="{E1C2E191-D441-4C7E-9288-0ED499765033}">
      <dsp:nvSpPr>
        <dsp:cNvPr id="0" name=""/>
        <dsp:cNvSpPr/>
      </dsp:nvSpPr>
      <dsp:spPr>
        <a:xfrm rot="12900000">
          <a:off x="1283144" y="2518160"/>
          <a:ext cx="2038391" cy="639131"/>
        </a:xfrm>
        <a:prstGeom prst="leftArrow">
          <a:avLst>
            <a:gd name="adj1" fmla="val 60000"/>
            <a:gd name="adj2" fmla="val 50000"/>
          </a:avLst>
        </a:prstGeom>
        <a:solidFill>
          <a:schemeClr val="accent1">
            <a:tint val="60000"/>
            <a:hueOff val="0"/>
            <a:satOff val="0"/>
            <a:lumOff val="0"/>
            <a:alphaOff val="0"/>
          </a:schemeClr>
        </a:solidFill>
        <a:ln>
          <a:noFill/>
        </a:ln>
        <a:effectLst>
          <a:outerShdw blurRad="40000" dist="20000" dir="5400000" rotWithShape="0">
            <a:srgbClr val="000000">
              <a:alpha val="38000"/>
            </a:srgbClr>
          </a:outerShdw>
        </a:effectLst>
      </dsp:spPr>
      <dsp:style>
        <a:lnRef idx="0">
          <a:scrgbClr r="0" g="0" b="0"/>
        </a:lnRef>
        <a:fillRef idx="1">
          <a:scrgbClr r="0" g="0" b="0"/>
        </a:fillRef>
        <a:effectRef idx="1">
          <a:scrgbClr r="0" g="0" b="0"/>
        </a:effectRef>
        <a:fontRef idx="minor">
          <a:schemeClr val="lt1"/>
        </a:fontRef>
      </dsp:style>
    </dsp:sp>
    <dsp:sp modelId="{52F72D1C-4269-4E01-802D-A9AE54BDCBA5}">
      <dsp:nvSpPr>
        <dsp:cNvPr id="0" name=""/>
        <dsp:cNvSpPr/>
      </dsp:nvSpPr>
      <dsp:spPr>
        <a:xfrm>
          <a:off x="402245" y="1400964"/>
          <a:ext cx="2130437" cy="1704350"/>
        </a:xfrm>
        <a:prstGeom prst="roundRect">
          <a:avLst>
            <a:gd name="adj" fmla="val 10000"/>
          </a:avLst>
        </a:prstGeom>
        <a:solidFill>
          <a:schemeClr val="accent1">
            <a:hueOff val="0"/>
            <a:satOff val="0"/>
            <a:lumOff val="0"/>
            <a:alphaOff val="0"/>
          </a:schemeClr>
        </a:solidFill>
        <a:ln w="38100" cap="flat" cmpd="sng" algn="ctr">
          <a:solidFill>
            <a:schemeClr val="lt1">
              <a:hueOff val="0"/>
              <a:satOff val="0"/>
              <a:lumOff val="0"/>
              <a:alphaOff val="0"/>
            </a:schemeClr>
          </a:solidFill>
          <a:prstDash val="solid"/>
        </a:ln>
        <a:effectLst>
          <a:outerShdw blurRad="40000" dist="20000" dir="5400000" rotWithShape="0">
            <a:srgbClr val="000000">
              <a:alpha val="38000"/>
            </a:srgbClr>
          </a:outerShdw>
        </a:effectLst>
      </dsp:spPr>
      <dsp:style>
        <a:lnRef idx="3">
          <a:scrgbClr r="0" g="0" b="0"/>
        </a:lnRef>
        <a:fillRef idx="1">
          <a:scrgbClr r="0" g="0" b="0"/>
        </a:fillRef>
        <a:effectRef idx="1">
          <a:scrgbClr r="0" g="0" b="0"/>
        </a:effectRef>
        <a:fontRef idx="minor">
          <a:schemeClr val="lt1"/>
        </a:fontRef>
      </dsp:style>
      <dsp:txBody>
        <a:bodyPr spcFirstLastPara="0" vert="horz" wrap="square" lIns="34290" tIns="34290" rIns="34290" bIns="34290" numCol="1" spcCol="1270" anchor="ctr" anchorCtr="0">
          <a:noAutofit/>
        </a:bodyPr>
        <a:lstStyle/>
        <a:p>
          <a:pPr lvl="0" algn="ctr" defTabSz="800100">
            <a:lnSpc>
              <a:spcPct val="90000"/>
            </a:lnSpc>
            <a:spcBef>
              <a:spcPct val="0"/>
            </a:spcBef>
            <a:spcAft>
              <a:spcPct val="35000"/>
            </a:spcAft>
          </a:pPr>
          <a:r>
            <a:rPr lang="en-US" sz="1800" b="0" kern="1200" dirty="0" smtClean="0"/>
            <a:t>Provides tactical or technical instruction related to a sport to a SA at any time</a:t>
          </a:r>
          <a:endParaRPr lang="en-US" sz="1800" b="0" kern="1200" dirty="0"/>
        </a:p>
      </dsp:txBody>
      <dsp:txXfrm>
        <a:off x="452164" y="1450883"/>
        <a:ext cx="2030599" cy="1604512"/>
      </dsp:txXfrm>
    </dsp:sp>
    <dsp:sp modelId="{F7747768-6B50-4ECA-8F27-EBE441D904D1}">
      <dsp:nvSpPr>
        <dsp:cNvPr id="0" name=""/>
        <dsp:cNvSpPr/>
      </dsp:nvSpPr>
      <dsp:spPr>
        <a:xfrm rot="16200000">
          <a:off x="3133704" y="1554820"/>
          <a:ext cx="2038391" cy="639131"/>
        </a:xfrm>
        <a:prstGeom prst="leftArrow">
          <a:avLst>
            <a:gd name="adj1" fmla="val 60000"/>
            <a:gd name="adj2" fmla="val 50000"/>
          </a:avLst>
        </a:prstGeom>
        <a:solidFill>
          <a:schemeClr val="accent1">
            <a:tint val="60000"/>
            <a:hueOff val="0"/>
            <a:satOff val="0"/>
            <a:lumOff val="0"/>
            <a:alphaOff val="0"/>
          </a:schemeClr>
        </a:solidFill>
        <a:ln>
          <a:noFill/>
        </a:ln>
        <a:effectLst>
          <a:outerShdw blurRad="40000" dist="20000" dir="5400000" rotWithShape="0">
            <a:srgbClr val="000000">
              <a:alpha val="38000"/>
            </a:srgbClr>
          </a:outerShdw>
        </a:effectLst>
      </dsp:spPr>
      <dsp:style>
        <a:lnRef idx="0">
          <a:scrgbClr r="0" g="0" b="0"/>
        </a:lnRef>
        <a:fillRef idx="1">
          <a:scrgbClr r="0" g="0" b="0"/>
        </a:fillRef>
        <a:effectRef idx="1">
          <a:scrgbClr r="0" g="0" b="0"/>
        </a:effectRef>
        <a:fontRef idx="minor">
          <a:schemeClr val="lt1"/>
        </a:fontRef>
      </dsp:style>
    </dsp:sp>
    <dsp:sp modelId="{4E50C708-3051-49AD-A9E6-8829D559F886}">
      <dsp:nvSpPr>
        <dsp:cNvPr id="0" name=""/>
        <dsp:cNvSpPr/>
      </dsp:nvSpPr>
      <dsp:spPr>
        <a:xfrm>
          <a:off x="3087681" y="3015"/>
          <a:ext cx="2130437" cy="1704350"/>
        </a:xfrm>
        <a:prstGeom prst="roundRect">
          <a:avLst>
            <a:gd name="adj" fmla="val 10000"/>
          </a:avLst>
        </a:prstGeom>
        <a:solidFill>
          <a:schemeClr val="accent1">
            <a:hueOff val="0"/>
            <a:satOff val="0"/>
            <a:lumOff val="0"/>
            <a:alphaOff val="0"/>
          </a:schemeClr>
        </a:solidFill>
        <a:ln w="38100" cap="flat" cmpd="sng" algn="ctr">
          <a:solidFill>
            <a:schemeClr val="lt1">
              <a:hueOff val="0"/>
              <a:satOff val="0"/>
              <a:lumOff val="0"/>
              <a:alphaOff val="0"/>
            </a:schemeClr>
          </a:solidFill>
          <a:prstDash val="solid"/>
        </a:ln>
        <a:effectLst>
          <a:outerShdw blurRad="40000" dist="20000" dir="5400000" rotWithShape="0">
            <a:srgbClr val="000000">
              <a:alpha val="38000"/>
            </a:srgbClr>
          </a:outerShdw>
        </a:effectLst>
      </dsp:spPr>
      <dsp:style>
        <a:lnRef idx="3">
          <a:scrgbClr r="0" g="0" b="0"/>
        </a:lnRef>
        <a:fillRef idx="1">
          <a:scrgbClr r="0" g="0" b="0"/>
        </a:fillRef>
        <a:effectRef idx="1">
          <a:scrgbClr r="0" g="0" b="0"/>
        </a:effectRef>
        <a:fontRef idx="minor">
          <a:schemeClr val="lt1"/>
        </a:fontRef>
      </dsp:style>
      <dsp:txBody>
        <a:bodyPr spcFirstLastPara="0" vert="horz" wrap="square" lIns="36195" tIns="36195" rIns="36195" bIns="36195" numCol="1" spcCol="1270" anchor="ctr" anchorCtr="0">
          <a:noAutofit/>
        </a:bodyPr>
        <a:lstStyle/>
        <a:p>
          <a:pPr lvl="0" algn="ctr" defTabSz="844550">
            <a:lnSpc>
              <a:spcPct val="90000"/>
            </a:lnSpc>
            <a:spcBef>
              <a:spcPct val="0"/>
            </a:spcBef>
            <a:spcAft>
              <a:spcPct val="35000"/>
            </a:spcAft>
          </a:pPr>
          <a:r>
            <a:rPr lang="en-US" sz="1900" kern="1200" dirty="0" smtClean="0"/>
            <a:t>Makes or assists in making tactical decisions related to a sport during practice or competition</a:t>
          </a:r>
          <a:endParaRPr lang="en-US" sz="1900" kern="1200" dirty="0"/>
        </a:p>
      </dsp:txBody>
      <dsp:txXfrm>
        <a:off x="3137600" y="52934"/>
        <a:ext cx="2030599" cy="1604512"/>
      </dsp:txXfrm>
    </dsp:sp>
    <dsp:sp modelId="{956B3DC4-B55D-4E48-B30C-A805E3F769AD}">
      <dsp:nvSpPr>
        <dsp:cNvPr id="0" name=""/>
        <dsp:cNvSpPr/>
      </dsp:nvSpPr>
      <dsp:spPr>
        <a:xfrm rot="19500000">
          <a:off x="4984263" y="2518160"/>
          <a:ext cx="2038391" cy="639131"/>
        </a:xfrm>
        <a:prstGeom prst="leftArrow">
          <a:avLst>
            <a:gd name="adj1" fmla="val 60000"/>
            <a:gd name="adj2" fmla="val 50000"/>
          </a:avLst>
        </a:prstGeom>
        <a:solidFill>
          <a:schemeClr val="accent1">
            <a:tint val="60000"/>
            <a:hueOff val="0"/>
            <a:satOff val="0"/>
            <a:lumOff val="0"/>
            <a:alphaOff val="0"/>
          </a:schemeClr>
        </a:solidFill>
        <a:ln>
          <a:noFill/>
        </a:ln>
        <a:effectLst>
          <a:outerShdw blurRad="40000" dist="20000" dir="5400000" rotWithShape="0">
            <a:srgbClr val="000000">
              <a:alpha val="38000"/>
            </a:srgbClr>
          </a:outerShdw>
        </a:effectLst>
      </dsp:spPr>
      <dsp:style>
        <a:lnRef idx="0">
          <a:scrgbClr r="0" g="0" b="0"/>
        </a:lnRef>
        <a:fillRef idx="1">
          <a:scrgbClr r="0" g="0" b="0"/>
        </a:fillRef>
        <a:effectRef idx="1">
          <a:scrgbClr r="0" g="0" b="0"/>
        </a:effectRef>
        <a:fontRef idx="minor">
          <a:schemeClr val="lt1"/>
        </a:fontRef>
      </dsp:style>
    </dsp:sp>
    <dsp:sp modelId="{69301654-415A-4391-A236-8FC042E94B2B}">
      <dsp:nvSpPr>
        <dsp:cNvPr id="0" name=""/>
        <dsp:cNvSpPr/>
      </dsp:nvSpPr>
      <dsp:spPr>
        <a:xfrm>
          <a:off x="5773116" y="1400964"/>
          <a:ext cx="2130437" cy="1704350"/>
        </a:xfrm>
        <a:prstGeom prst="roundRect">
          <a:avLst>
            <a:gd name="adj" fmla="val 10000"/>
          </a:avLst>
        </a:prstGeom>
        <a:solidFill>
          <a:schemeClr val="accent1">
            <a:hueOff val="0"/>
            <a:satOff val="0"/>
            <a:lumOff val="0"/>
            <a:alphaOff val="0"/>
          </a:schemeClr>
        </a:solidFill>
        <a:ln w="38100" cap="flat" cmpd="sng" algn="ctr">
          <a:solidFill>
            <a:schemeClr val="lt1">
              <a:hueOff val="0"/>
              <a:satOff val="0"/>
              <a:lumOff val="0"/>
              <a:alphaOff val="0"/>
            </a:schemeClr>
          </a:solidFill>
          <a:prstDash val="solid"/>
        </a:ln>
        <a:effectLst>
          <a:outerShdw blurRad="40000" dist="20000" dir="5400000" rotWithShape="0">
            <a:srgbClr val="000000">
              <a:alpha val="38000"/>
            </a:srgbClr>
          </a:outerShdw>
        </a:effectLst>
      </dsp:spPr>
      <dsp:style>
        <a:lnRef idx="3">
          <a:scrgbClr r="0" g="0" b="0"/>
        </a:lnRef>
        <a:fillRef idx="1">
          <a:scrgbClr r="0" g="0" b="0"/>
        </a:fillRef>
        <a:effectRef idx="1">
          <a:scrgbClr r="0" g="0" b="0"/>
        </a:effectRef>
        <a:fontRef idx="minor">
          <a:schemeClr val="lt1"/>
        </a:fontRef>
      </dsp:style>
      <dsp:txBody>
        <a:bodyPr spcFirstLastPara="0" vert="horz" wrap="square" lIns="36195" tIns="36195" rIns="36195" bIns="36195" numCol="1" spcCol="1270" anchor="ctr" anchorCtr="0">
          <a:noAutofit/>
        </a:bodyPr>
        <a:lstStyle/>
        <a:p>
          <a:pPr lvl="0" algn="ctr" defTabSz="844550">
            <a:lnSpc>
              <a:spcPct val="90000"/>
            </a:lnSpc>
            <a:spcBef>
              <a:spcPct val="0"/>
            </a:spcBef>
            <a:spcAft>
              <a:spcPct val="35000"/>
            </a:spcAft>
          </a:pPr>
          <a:r>
            <a:rPr lang="en-US" sz="1900" kern="1200" dirty="0" smtClean="0"/>
            <a:t>Engages in off-campus recruiting activities</a:t>
          </a:r>
          <a:endParaRPr lang="en-US" sz="1900" kern="1200" dirty="0"/>
        </a:p>
      </dsp:txBody>
      <dsp:txXfrm>
        <a:off x="5823035" y="1450883"/>
        <a:ext cx="2030599" cy="1604512"/>
      </dsp:txXfrm>
    </dsp:sp>
  </dsp:spTree>
</dsp:drawing>
</file>

<file path=ppt/diagrams/layout1.xml><?xml version="1.0" encoding="utf-8"?>
<dgm:layoutDef xmlns:dgm="http://schemas.openxmlformats.org/drawingml/2006/diagram" xmlns:a="http://schemas.openxmlformats.org/drawingml/2006/main" uniqueId="urn:microsoft.com/office/officeart/2005/8/layout/radial4">
  <dgm:title val=""/>
  <dgm:desc val=""/>
  <dgm:catLst>
    <dgm:cat type="relationship" pri="190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t modelId="11"/>
        <dgm:pt modelId="12"/>
      </dgm:ptLst>
      <dgm:cxnLst>
        <dgm:cxn modelId="2" srcId="0" destId="1" srcOrd="0" destOrd="0"/>
        <dgm:cxn modelId="15" srcId="1" destId="11" srcOrd="0" destOrd="0"/>
        <dgm:cxn modelId="16" srcId="1" destId="12" srcOrd="1"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ycle">
    <dgm:varLst>
      <dgm:chMax val="1"/>
      <dgm:dir/>
      <dgm:animLvl val="ctr"/>
      <dgm:resizeHandles val="exact"/>
    </dgm:varLst>
    <dgm:choose name="Name0">
      <dgm:if name="Name1" func="var" arg="dir" op="equ" val="norm">
        <dgm:choose name="Name2">
          <dgm:if name="Name3" axis="ch ch" ptType="node node" st="1 1" cnt="1 0" func="cnt" op="lte" val="1">
            <dgm:alg type="cycle">
              <dgm:param type="stAng" val="0"/>
              <dgm:param type="spanAng" val="360"/>
              <dgm:param type="ctrShpMap" val="fNode"/>
            </dgm:alg>
          </dgm:if>
          <dgm:else name="Name4">
            <dgm:choose name="Name5">
              <dgm:if name="Name6" axis="ch ch" ptType="node node" st="1 1" cnt="1 0" func="cnt" op="lte" val="3">
                <dgm:alg type="cycle">
                  <dgm:param type="stAng" val="-55"/>
                  <dgm:param type="spanAng" val="110"/>
                  <dgm:param type="ctrShpMap" val="fNode"/>
                </dgm:alg>
              </dgm:if>
              <dgm:else name="Name7">
                <dgm:choose name="Name8">
                  <dgm:if name="Name9" axis="ch ch" ptType="node node" st="1 1" cnt="1 0" func="cnt" op="equ" val="4">
                    <dgm:alg type="cycle">
                      <dgm:param type="stAng" val="-75"/>
                      <dgm:param type="spanAng" val="150"/>
                      <dgm:param type="ctrShpMap" val="fNode"/>
                    </dgm:alg>
                  </dgm:if>
                  <dgm:else name="Name10">
                    <dgm:alg type="cycle">
                      <dgm:param type="stAng" val="-90"/>
                      <dgm:param type="spanAng" val="180"/>
                      <dgm:param type="ctrShpMap" val="fNode"/>
                    </dgm:alg>
                  </dgm:else>
                </dgm:choose>
              </dgm:else>
            </dgm:choose>
          </dgm:else>
        </dgm:choose>
      </dgm:if>
      <dgm:else name="Name11">
        <dgm:choose name="Name12">
          <dgm:if name="Name13" axis="ch ch" ptType="node node" st="1 1" cnt="1 0" func="cnt" op="lte" val="1">
            <dgm:alg type="cycle">
              <dgm:param type="stAng" val="0"/>
              <dgm:param type="spanAng" val="-360"/>
              <dgm:param type="ctrShpMap" val="fNode"/>
            </dgm:alg>
          </dgm:if>
          <dgm:else name="Name14">
            <dgm:choose name="Name15">
              <dgm:if name="Name16" axis="ch ch" ptType="node node" st="1 1" cnt="1 0" func="cnt" op="lte" val="3">
                <dgm:alg type="cycle">
                  <dgm:param type="stAng" val="55"/>
                  <dgm:param type="spanAng" val="-110"/>
                  <dgm:param type="ctrShpMap" val="fNode"/>
                </dgm:alg>
              </dgm:if>
              <dgm:else name="Name17">
                <dgm:choose name="Name18">
                  <dgm:if name="Name19" axis="ch ch" ptType="node node" st="1 1" cnt="1 0" func="cnt" op="equ" val="4">
                    <dgm:alg type="cycle">
                      <dgm:param type="stAng" val="75"/>
                      <dgm:param type="spanAng" val="-150"/>
                      <dgm:param type="ctrShpMap" val="fNode"/>
                    </dgm:alg>
                  </dgm:if>
                  <dgm:else name="Name20">
                    <dgm:alg type="cycle">
                      <dgm:param type="stAng" val="90"/>
                      <dgm:param type="spanAng" val="-180"/>
                      <dgm:param type="ctrShpMap" val="fNode"/>
                    </dgm:alg>
                  </dgm:else>
                </dgm:choose>
              </dgm:else>
            </dgm:choose>
          </dgm:else>
        </dgm:choose>
      </dgm:else>
    </dgm:choose>
    <dgm:shape xmlns:r="http://schemas.openxmlformats.org/officeDocument/2006/relationships" r:blip="">
      <dgm:adjLst/>
    </dgm:shape>
    <dgm:presOf/>
    <dgm:constrLst>
      <dgm:constr type="w" for="ch" forName="centerShape" refType="w"/>
      <dgm:constr type="w" for="ch" forName="node" refType="w" refFor="ch" refForName="centerShape" fact="0.95"/>
      <dgm:constr type="h" for="ch" forName="parTrans" refType="w" refFor="ch" refForName="centerShape" fact="0.285"/>
      <dgm:constr type="sp" refType="w" refFor="ch" refForName="centerShape" op="equ" fact="0.23"/>
      <dgm:constr type="sibSp" refType="w" refFor="ch" refForName="node" fact="0.1"/>
      <dgm:constr type="primFontSz" for="ch" forName="node" op="equ"/>
    </dgm:constrLst>
    <dgm:choose name="Name21">
      <dgm:if name="Name22" axis="ch ch" ptType="node node" st="1 1" cnt="1 0" func="cnt" op="lte" val="5">
        <dgm:ruleLst>
          <dgm:rule type="w" for="ch" forName="centerShape" val="NaN" fact="0.27" max="NaN"/>
        </dgm:ruleLst>
      </dgm:if>
      <dgm:else name="Name23">
        <dgm:ruleLst>
          <dgm:rule type="w" for="ch" forName="centerShape" val="NaN" fact="0.27" max="NaN"/>
          <dgm:rule type="w" for="ch" forName="node" val="NaN" fact="0.7" max="NaN"/>
        </dgm:ruleLst>
      </dgm:else>
    </dgm:choose>
    <dgm:forEach name="Name24" axis="ch" ptType="node" cnt="1">
      <dgm:layoutNode name="centerShape" styleLbl="node0">
        <dgm:alg type="tx"/>
        <dgm:shape xmlns:r="http://schemas.openxmlformats.org/officeDocument/2006/relationships" type="ellipse" r:blip="">
          <dgm:adjLst/>
        </dgm:shape>
        <dgm:presOf axis="self"/>
        <dgm:constrLst>
          <dgm:constr type="tMarg" refType="primFontSz" fact="0.05"/>
          <dgm:constr type="bMarg" refType="primFontSz" fact="0.05"/>
          <dgm:constr type="lMarg" refType="primFontSz" fact="0.05"/>
          <dgm:constr type="rMarg" refType="primFontSz" fact="0.05"/>
          <dgm:constr type="primFontSz" val="65"/>
          <dgm:constr type="h" refType="w"/>
        </dgm:constrLst>
        <dgm:ruleLst>
          <dgm:rule type="primFontSz" val="5" fact="NaN" max="NaN"/>
        </dgm:ruleLst>
      </dgm:layoutNode>
      <dgm:forEach name="Name25" axis="ch">
        <dgm:forEach name="Name26" axis="self" ptType="parTrans">
          <dgm:layoutNode name="parTrans" styleLbl="bgSibTrans2D1">
            <dgm:alg type="conn">
              <dgm:param type="begPts" val="auto"/>
              <dgm:param type="endPts" val="ctr"/>
              <dgm:param type="endSty" val="noArr"/>
              <dgm:param type="begSty" val="arr"/>
            </dgm:alg>
            <dgm:shape xmlns:r="http://schemas.openxmlformats.org/officeDocument/2006/relationships" type="conn" r:blip="">
              <dgm:adjLst/>
            </dgm:shape>
            <dgm:presOf axis="self"/>
            <dgm:constrLst>
              <dgm:constr type="begPad" refType="connDist" fact="0.055"/>
              <dgm:constr type="endPad"/>
            </dgm:constrLst>
            <dgm:ruleLst/>
          </dgm:layoutNode>
        </dgm:forEach>
        <dgm:forEach name="Name27" axis="self" ptType="node">
          <dgm:layoutNode name="node" styleLbl="node1">
            <dgm:varLst>
              <dgm:bulletEnabled val="1"/>
            </dgm:varLst>
            <dgm:alg type="tx"/>
            <dgm:shape xmlns:r="http://schemas.openxmlformats.org/officeDocument/2006/relationships" type="roundRect" r:blip="">
              <dgm:adjLst>
                <dgm:adj idx="1" val="0.1"/>
              </dgm:adjLst>
            </dgm:shape>
            <dgm:presOf axis="desOrSelf" ptType="node"/>
            <dgm:constrLst>
              <dgm:constr type="primFontSz" val="65"/>
              <dgm:constr type="h" refType="w" fact="0.8"/>
              <dgm:constr type="tMarg" refType="primFontSz" fact="0.15"/>
              <dgm:constr type="bMarg" refType="primFontSz" fact="0.15"/>
              <dgm:constr type="lMarg" refType="primFontSz" fact="0.15"/>
              <dgm:constr type="rMarg" refType="primFontSz" fact="0.15"/>
            </dgm:constrLst>
            <dgm:ruleLst>
              <dgm:rule type="primFontSz" val="5" fact="NaN" max="NaN"/>
            </dgm:ruleLst>
          </dgm:layoutNode>
        </dgm:forEach>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2">
  <dgm:title val=""/>
  <dgm:desc val=""/>
  <dgm:catLst>
    <dgm:cat type="simple" pri="10200"/>
  </dgm:catLst>
  <dgm:scene3d>
    <a:camera prst="orthographicFront"/>
    <a:lightRig rig="threePt" dir="t"/>
  </dgm:scene3d>
  <dgm:styleLbl name="node0">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lnNode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vennNode1">
    <dgm:scene3d>
      <a:camera prst="orthographicFront"/>
      <a:lightRig rig="threePt" dir="t"/>
    </dgm:scene3d>
    <dgm:sp3d/>
    <dgm:txPr/>
    <dgm:style>
      <a:lnRef idx="3">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1">
        <a:scrgbClr r="0" g="0" b="0"/>
      </a:effectRef>
      <a:fontRef idx="minor">
        <a:schemeClr val="lt1"/>
      </a:fontRef>
    </dgm:style>
  </dgm:styleLbl>
  <dgm:styleLbl name="node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fg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align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bg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64" tIns="46582" rIns="93164" bIns="46582"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64" tIns="46582" rIns="93164" bIns="46582" rtlCol="0"/>
          <a:lstStyle>
            <a:lvl1pPr algn="r">
              <a:defRPr sz="1200"/>
            </a:lvl1pPr>
          </a:lstStyle>
          <a:p>
            <a:fld id="{E56BF92F-344E-40A6-B3A9-93653EE21F79}" type="datetimeFigureOut">
              <a:rPr lang="en-US" smtClean="0"/>
              <a:t>7/7/2015</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64" tIns="46582" rIns="93164" bIns="46582"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64" tIns="46582" rIns="93164" bIns="46582"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967"/>
            <a:ext cx="3037840" cy="464820"/>
          </a:xfrm>
          <a:prstGeom prst="rect">
            <a:avLst/>
          </a:prstGeom>
        </p:spPr>
        <p:txBody>
          <a:bodyPr vert="horz" lIns="93164" tIns="46582" rIns="93164" bIns="46582"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64" tIns="46582" rIns="93164" bIns="46582" rtlCol="0" anchor="b"/>
          <a:lstStyle>
            <a:lvl1pPr algn="r">
              <a:defRPr sz="1200"/>
            </a:lvl1pPr>
          </a:lstStyle>
          <a:p>
            <a:fld id="{395D80F2-B245-44C8-A793-7B53C08286CB}" type="slidenum">
              <a:rPr lang="en-US" smtClean="0"/>
              <a:t>‹#›</a:t>
            </a:fld>
            <a:endParaRPr lang="en-US"/>
          </a:p>
        </p:txBody>
      </p:sp>
    </p:spTree>
    <p:extLst>
      <p:ext uri="{BB962C8B-B14F-4D97-AF65-F5344CB8AC3E}">
        <p14:creationId xmlns:p14="http://schemas.microsoft.com/office/powerpoint/2010/main" val="331921632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5D80F2-B245-44C8-A793-7B53C08286CB}" type="slidenum">
              <a:rPr lang="en-US" smtClean="0"/>
              <a:t>1</a:t>
            </a:fld>
            <a:endParaRPr lang="en-US"/>
          </a:p>
        </p:txBody>
      </p:sp>
    </p:spTree>
    <p:extLst>
      <p:ext uri="{BB962C8B-B14F-4D97-AF65-F5344CB8AC3E}">
        <p14:creationId xmlns:p14="http://schemas.microsoft.com/office/powerpoint/2010/main" val="3211263725"/>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95D80F2-B245-44C8-A793-7B53C08286CB}" type="slidenum">
              <a:rPr lang="en-US" smtClean="0"/>
              <a:t>10</a:t>
            </a:fld>
            <a:endParaRPr lang="en-US"/>
          </a:p>
        </p:txBody>
      </p:sp>
    </p:spTree>
    <p:extLst>
      <p:ext uri="{BB962C8B-B14F-4D97-AF65-F5344CB8AC3E}">
        <p14:creationId xmlns:p14="http://schemas.microsoft.com/office/powerpoint/2010/main" val="297466434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95D80F2-B245-44C8-A793-7B53C08286CB}" type="slidenum">
              <a:rPr lang="en-US" smtClean="0"/>
              <a:t>11</a:t>
            </a:fld>
            <a:endParaRPr lang="en-US"/>
          </a:p>
        </p:txBody>
      </p:sp>
    </p:spTree>
    <p:extLst>
      <p:ext uri="{BB962C8B-B14F-4D97-AF65-F5344CB8AC3E}">
        <p14:creationId xmlns:p14="http://schemas.microsoft.com/office/powerpoint/2010/main" val="121853006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dirty="0"/>
          </a:p>
        </p:txBody>
      </p:sp>
      <p:sp>
        <p:nvSpPr>
          <p:cNvPr id="4" name="Slide Number Placeholder 3"/>
          <p:cNvSpPr>
            <a:spLocks noGrp="1"/>
          </p:cNvSpPr>
          <p:nvPr>
            <p:ph type="sldNum" sz="quarter" idx="10"/>
          </p:nvPr>
        </p:nvSpPr>
        <p:spPr/>
        <p:txBody>
          <a:bodyPr/>
          <a:lstStyle/>
          <a:p>
            <a:fld id="{0F5F4730-E360-4375-AAB2-7CA0576AE9AD}" type="slidenum">
              <a:rPr lang="en-US" smtClean="0"/>
              <a:t>12</a:t>
            </a:fld>
            <a:endParaRPr lang="en-US"/>
          </a:p>
        </p:txBody>
      </p:sp>
    </p:spTree>
    <p:extLst>
      <p:ext uri="{BB962C8B-B14F-4D97-AF65-F5344CB8AC3E}">
        <p14:creationId xmlns:p14="http://schemas.microsoft.com/office/powerpoint/2010/main" val="2294985203"/>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95D80F2-B245-44C8-A793-7B53C08286CB}" type="slidenum">
              <a:rPr lang="en-US" smtClean="0"/>
              <a:t>13</a:t>
            </a:fld>
            <a:endParaRPr lang="en-US"/>
          </a:p>
        </p:txBody>
      </p:sp>
    </p:spTree>
    <p:extLst>
      <p:ext uri="{BB962C8B-B14F-4D97-AF65-F5344CB8AC3E}">
        <p14:creationId xmlns:p14="http://schemas.microsoft.com/office/powerpoint/2010/main" val="2135668166"/>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dirty="0"/>
          </a:p>
        </p:txBody>
      </p:sp>
      <p:sp>
        <p:nvSpPr>
          <p:cNvPr id="4" name="Slide Number Placeholder 3"/>
          <p:cNvSpPr>
            <a:spLocks noGrp="1"/>
          </p:cNvSpPr>
          <p:nvPr>
            <p:ph type="sldNum" sz="quarter" idx="10"/>
          </p:nvPr>
        </p:nvSpPr>
        <p:spPr/>
        <p:txBody>
          <a:bodyPr/>
          <a:lstStyle/>
          <a:p>
            <a:fld id="{395D80F2-B245-44C8-A793-7B53C08286CB}" type="slidenum">
              <a:rPr lang="en-US" smtClean="0"/>
              <a:t>14</a:t>
            </a:fld>
            <a:endParaRPr lang="en-US"/>
          </a:p>
        </p:txBody>
      </p:sp>
    </p:spTree>
    <p:extLst>
      <p:ext uri="{BB962C8B-B14F-4D97-AF65-F5344CB8AC3E}">
        <p14:creationId xmlns:p14="http://schemas.microsoft.com/office/powerpoint/2010/main" val="898978272"/>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5D80F2-B245-44C8-A793-7B53C08286CB}" type="slidenum">
              <a:rPr lang="en-US" smtClean="0"/>
              <a:t>15</a:t>
            </a:fld>
            <a:endParaRPr lang="en-US"/>
          </a:p>
        </p:txBody>
      </p:sp>
    </p:spTree>
    <p:extLst>
      <p:ext uri="{BB962C8B-B14F-4D97-AF65-F5344CB8AC3E}">
        <p14:creationId xmlns:p14="http://schemas.microsoft.com/office/powerpoint/2010/main" val="200686584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5D80F2-B245-44C8-A793-7B53C08286CB}" type="slidenum">
              <a:rPr lang="en-US" smtClean="0"/>
              <a:t>16</a:t>
            </a:fld>
            <a:endParaRPr lang="en-US"/>
          </a:p>
        </p:txBody>
      </p:sp>
    </p:spTree>
    <p:extLst>
      <p:ext uri="{BB962C8B-B14F-4D97-AF65-F5344CB8AC3E}">
        <p14:creationId xmlns:p14="http://schemas.microsoft.com/office/powerpoint/2010/main" val="2210173246"/>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5D80F2-B245-44C8-A793-7B53C08286CB}" type="slidenum">
              <a:rPr lang="en-US" smtClean="0"/>
              <a:t>17</a:t>
            </a:fld>
            <a:endParaRPr lang="en-US"/>
          </a:p>
        </p:txBody>
      </p:sp>
    </p:spTree>
    <p:extLst>
      <p:ext uri="{BB962C8B-B14F-4D97-AF65-F5344CB8AC3E}">
        <p14:creationId xmlns:p14="http://schemas.microsoft.com/office/powerpoint/2010/main" val="14385216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5D80F2-B245-44C8-A793-7B53C08286CB}" type="slidenum">
              <a:rPr lang="en-US" smtClean="0"/>
              <a:t>18</a:t>
            </a:fld>
            <a:endParaRPr lang="en-US"/>
          </a:p>
        </p:txBody>
      </p:sp>
    </p:spTree>
    <p:extLst>
      <p:ext uri="{BB962C8B-B14F-4D97-AF65-F5344CB8AC3E}">
        <p14:creationId xmlns:p14="http://schemas.microsoft.com/office/powerpoint/2010/main" val="72740164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DII Adopted award expenses previously</a:t>
            </a:r>
            <a:r>
              <a:rPr lang="en-US" baseline="0" dirty="0" smtClean="0"/>
              <a:t> and </a:t>
            </a:r>
            <a:r>
              <a:rPr lang="en-US" dirty="0" smtClean="0"/>
              <a:t> 16.8,</a:t>
            </a:r>
            <a:r>
              <a:rPr lang="en-US" baseline="0" dirty="0" smtClean="0"/>
              <a:t> 16.9 and meals incidental to participation legislation for Aug 1, 2015 </a:t>
            </a:r>
            <a:endParaRPr lang="en-US" dirty="0"/>
          </a:p>
        </p:txBody>
      </p:sp>
      <p:sp>
        <p:nvSpPr>
          <p:cNvPr id="4" name="Slide Number Placeholder 3"/>
          <p:cNvSpPr>
            <a:spLocks noGrp="1"/>
          </p:cNvSpPr>
          <p:nvPr>
            <p:ph type="sldNum" sz="quarter" idx="10"/>
          </p:nvPr>
        </p:nvSpPr>
        <p:spPr/>
        <p:txBody>
          <a:bodyPr/>
          <a:lstStyle/>
          <a:p>
            <a:fld id="{395D80F2-B245-44C8-A793-7B53C08286CB}" type="slidenum">
              <a:rPr lang="en-US" smtClean="0"/>
              <a:t>19</a:t>
            </a:fld>
            <a:endParaRPr lang="en-US"/>
          </a:p>
        </p:txBody>
      </p:sp>
    </p:spTree>
    <p:extLst>
      <p:ext uri="{BB962C8B-B14F-4D97-AF65-F5344CB8AC3E}">
        <p14:creationId xmlns:p14="http://schemas.microsoft.com/office/powerpoint/2010/main" val="192539390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5D80F2-B245-44C8-A793-7B53C08286CB}" type="slidenum">
              <a:rPr lang="en-US" smtClean="0"/>
              <a:t>2</a:t>
            </a:fld>
            <a:endParaRPr lang="en-US"/>
          </a:p>
        </p:txBody>
      </p:sp>
    </p:spTree>
    <p:extLst>
      <p:ext uri="{BB962C8B-B14F-4D97-AF65-F5344CB8AC3E}">
        <p14:creationId xmlns:p14="http://schemas.microsoft.com/office/powerpoint/2010/main" val="422164725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95D80F2-B245-44C8-A793-7B53C08286CB}" type="slidenum">
              <a:rPr lang="en-US" smtClean="0"/>
              <a:t>3</a:t>
            </a:fld>
            <a:endParaRPr lang="en-US"/>
          </a:p>
        </p:txBody>
      </p:sp>
    </p:spTree>
    <p:extLst>
      <p:ext uri="{BB962C8B-B14F-4D97-AF65-F5344CB8AC3E}">
        <p14:creationId xmlns:p14="http://schemas.microsoft.com/office/powerpoint/2010/main" val="229833740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95D80F2-B245-44C8-A793-7B53C08286CB}" type="slidenum">
              <a:rPr lang="en-US" smtClean="0"/>
              <a:t>4</a:t>
            </a:fld>
            <a:endParaRPr lang="en-US"/>
          </a:p>
        </p:txBody>
      </p:sp>
    </p:spTree>
    <p:extLst>
      <p:ext uri="{BB962C8B-B14F-4D97-AF65-F5344CB8AC3E}">
        <p14:creationId xmlns:p14="http://schemas.microsoft.com/office/powerpoint/2010/main" val="232249750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dirty="0"/>
          </a:p>
        </p:txBody>
      </p:sp>
      <p:sp>
        <p:nvSpPr>
          <p:cNvPr id="4" name="Slide Number Placeholder 3"/>
          <p:cNvSpPr>
            <a:spLocks noGrp="1"/>
          </p:cNvSpPr>
          <p:nvPr>
            <p:ph type="sldNum" sz="quarter" idx="10"/>
          </p:nvPr>
        </p:nvSpPr>
        <p:spPr/>
        <p:txBody>
          <a:bodyPr/>
          <a:lstStyle/>
          <a:p>
            <a:fld id="{395D80F2-B245-44C8-A793-7B53C08286CB}" type="slidenum">
              <a:rPr lang="en-US" smtClean="0"/>
              <a:t>5</a:t>
            </a:fld>
            <a:endParaRPr lang="en-US"/>
          </a:p>
        </p:txBody>
      </p:sp>
    </p:spTree>
    <p:extLst>
      <p:ext uri="{BB962C8B-B14F-4D97-AF65-F5344CB8AC3E}">
        <p14:creationId xmlns:p14="http://schemas.microsoft.com/office/powerpoint/2010/main" val="336749794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5D80F2-B245-44C8-A793-7B53C08286CB}" type="slidenum">
              <a:rPr lang="en-US" smtClean="0"/>
              <a:t>6</a:t>
            </a:fld>
            <a:endParaRPr lang="en-US"/>
          </a:p>
        </p:txBody>
      </p:sp>
    </p:spTree>
    <p:extLst>
      <p:ext uri="{BB962C8B-B14F-4D97-AF65-F5344CB8AC3E}">
        <p14:creationId xmlns:p14="http://schemas.microsoft.com/office/powerpoint/2010/main" val="347212752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dirty="0"/>
          </a:p>
        </p:txBody>
      </p:sp>
      <p:sp>
        <p:nvSpPr>
          <p:cNvPr id="4" name="Slide Number Placeholder 3"/>
          <p:cNvSpPr>
            <a:spLocks noGrp="1"/>
          </p:cNvSpPr>
          <p:nvPr>
            <p:ph type="sldNum" sz="quarter" idx="10"/>
          </p:nvPr>
        </p:nvSpPr>
        <p:spPr/>
        <p:txBody>
          <a:bodyPr/>
          <a:lstStyle/>
          <a:p>
            <a:fld id="{395D80F2-B245-44C8-A793-7B53C08286CB}" type="slidenum">
              <a:rPr lang="en-US" smtClean="0"/>
              <a:t>7</a:t>
            </a:fld>
            <a:endParaRPr lang="en-US"/>
          </a:p>
        </p:txBody>
      </p:sp>
    </p:spTree>
    <p:extLst>
      <p:ext uri="{BB962C8B-B14F-4D97-AF65-F5344CB8AC3E}">
        <p14:creationId xmlns:p14="http://schemas.microsoft.com/office/powerpoint/2010/main" val="398548042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95D80F2-B245-44C8-A793-7B53C08286CB}" type="slidenum">
              <a:rPr lang="en-US" smtClean="0"/>
              <a:t>8</a:t>
            </a:fld>
            <a:endParaRPr lang="en-US"/>
          </a:p>
        </p:txBody>
      </p:sp>
    </p:spTree>
    <p:extLst>
      <p:ext uri="{BB962C8B-B14F-4D97-AF65-F5344CB8AC3E}">
        <p14:creationId xmlns:p14="http://schemas.microsoft.com/office/powerpoint/2010/main" val="215605425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baseline="0" dirty="0" smtClean="0"/>
          </a:p>
        </p:txBody>
      </p:sp>
      <p:sp>
        <p:nvSpPr>
          <p:cNvPr id="4" name="Slide Number Placeholder 3"/>
          <p:cNvSpPr>
            <a:spLocks noGrp="1"/>
          </p:cNvSpPr>
          <p:nvPr>
            <p:ph type="sldNum" sz="quarter" idx="10"/>
          </p:nvPr>
        </p:nvSpPr>
        <p:spPr/>
        <p:txBody>
          <a:bodyPr/>
          <a:lstStyle/>
          <a:p>
            <a:fld id="{395D80F2-B245-44C8-A793-7B53C08286CB}" type="slidenum">
              <a:rPr lang="en-US" smtClean="0"/>
              <a:t>9</a:t>
            </a:fld>
            <a:endParaRPr lang="en-US"/>
          </a:p>
        </p:txBody>
      </p:sp>
    </p:spTree>
    <p:extLst>
      <p:ext uri="{BB962C8B-B14F-4D97-AF65-F5344CB8AC3E}">
        <p14:creationId xmlns:p14="http://schemas.microsoft.com/office/powerpoint/2010/main" val="24568438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9614E7A-5403-4905-8EE9-62249EC8B9B7}" type="datetimeFigureOut">
              <a:rPr lang="en-US" smtClean="0"/>
              <a:t>7/7/2015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3CEAC76-1128-4AB8-97D1-781F52431901}" type="slidenum">
              <a:rPr lang="en-US" smtClean="0"/>
              <a:t>‹#›</a:t>
            </a:fld>
            <a:endParaRPr lang="en-US"/>
          </a:p>
        </p:txBody>
      </p:sp>
    </p:spTree>
    <p:extLst>
      <p:ext uri="{BB962C8B-B14F-4D97-AF65-F5344CB8AC3E}">
        <p14:creationId xmlns:p14="http://schemas.microsoft.com/office/powerpoint/2010/main" val="39234482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9614E7A-5403-4905-8EE9-62249EC8B9B7}" type="datetimeFigureOut">
              <a:rPr lang="en-US" smtClean="0"/>
              <a:t>7/7/2015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3CEAC76-1128-4AB8-97D1-781F52431901}" type="slidenum">
              <a:rPr lang="en-US" smtClean="0"/>
              <a:t>‹#›</a:t>
            </a:fld>
            <a:endParaRPr lang="en-US"/>
          </a:p>
        </p:txBody>
      </p:sp>
    </p:spTree>
    <p:extLst>
      <p:ext uri="{BB962C8B-B14F-4D97-AF65-F5344CB8AC3E}">
        <p14:creationId xmlns:p14="http://schemas.microsoft.com/office/powerpoint/2010/main" val="7001630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9614E7A-5403-4905-8EE9-62249EC8B9B7}" type="datetimeFigureOut">
              <a:rPr lang="en-US" smtClean="0"/>
              <a:t>7/7/2015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3CEAC76-1128-4AB8-97D1-781F52431901}" type="slidenum">
              <a:rPr lang="en-US" smtClean="0"/>
              <a:t>‹#›</a:t>
            </a:fld>
            <a:endParaRPr lang="en-US"/>
          </a:p>
        </p:txBody>
      </p:sp>
    </p:spTree>
    <p:extLst>
      <p:ext uri="{BB962C8B-B14F-4D97-AF65-F5344CB8AC3E}">
        <p14:creationId xmlns:p14="http://schemas.microsoft.com/office/powerpoint/2010/main" val="20890596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9614E7A-5403-4905-8EE9-62249EC8B9B7}" type="datetimeFigureOut">
              <a:rPr lang="en-US" smtClean="0"/>
              <a:t>7/7/2015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3CEAC76-1128-4AB8-97D1-781F52431901}" type="slidenum">
              <a:rPr lang="en-US" smtClean="0"/>
              <a:t>‹#›</a:t>
            </a:fld>
            <a:endParaRPr lang="en-US"/>
          </a:p>
        </p:txBody>
      </p:sp>
    </p:spTree>
    <p:extLst>
      <p:ext uri="{BB962C8B-B14F-4D97-AF65-F5344CB8AC3E}">
        <p14:creationId xmlns:p14="http://schemas.microsoft.com/office/powerpoint/2010/main" val="3128378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9614E7A-5403-4905-8EE9-62249EC8B9B7}" type="datetimeFigureOut">
              <a:rPr lang="en-US" smtClean="0"/>
              <a:t>7/7/2015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3CEAC76-1128-4AB8-97D1-781F52431901}" type="slidenum">
              <a:rPr lang="en-US" smtClean="0"/>
              <a:t>‹#›</a:t>
            </a:fld>
            <a:endParaRPr lang="en-US"/>
          </a:p>
        </p:txBody>
      </p:sp>
    </p:spTree>
    <p:extLst>
      <p:ext uri="{BB962C8B-B14F-4D97-AF65-F5344CB8AC3E}">
        <p14:creationId xmlns:p14="http://schemas.microsoft.com/office/powerpoint/2010/main" val="169836497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9614E7A-5403-4905-8EE9-62249EC8B9B7}" type="datetimeFigureOut">
              <a:rPr lang="en-US" smtClean="0"/>
              <a:t>7/7/2015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3CEAC76-1128-4AB8-97D1-781F52431901}" type="slidenum">
              <a:rPr lang="en-US" smtClean="0"/>
              <a:t>‹#›</a:t>
            </a:fld>
            <a:endParaRPr lang="en-US"/>
          </a:p>
        </p:txBody>
      </p:sp>
    </p:spTree>
    <p:extLst>
      <p:ext uri="{BB962C8B-B14F-4D97-AF65-F5344CB8AC3E}">
        <p14:creationId xmlns:p14="http://schemas.microsoft.com/office/powerpoint/2010/main" val="36438875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9614E7A-5403-4905-8EE9-62249EC8B9B7}" type="datetimeFigureOut">
              <a:rPr lang="en-US" smtClean="0"/>
              <a:t>7/7/2015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3CEAC76-1128-4AB8-97D1-781F52431901}" type="slidenum">
              <a:rPr lang="en-US" smtClean="0"/>
              <a:t>‹#›</a:t>
            </a:fld>
            <a:endParaRPr lang="en-US"/>
          </a:p>
        </p:txBody>
      </p:sp>
    </p:spTree>
    <p:extLst>
      <p:ext uri="{BB962C8B-B14F-4D97-AF65-F5344CB8AC3E}">
        <p14:creationId xmlns:p14="http://schemas.microsoft.com/office/powerpoint/2010/main" val="79918717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9614E7A-5403-4905-8EE9-62249EC8B9B7}" type="datetimeFigureOut">
              <a:rPr lang="en-US" smtClean="0"/>
              <a:t>7/7/2015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3CEAC76-1128-4AB8-97D1-781F52431901}" type="slidenum">
              <a:rPr lang="en-US" smtClean="0"/>
              <a:t>‹#›</a:t>
            </a:fld>
            <a:endParaRPr lang="en-US"/>
          </a:p>
        </p:txBody>
      </p:sp>
    </p:spTree>
    <p:extLst>
      <p:ext uri="{BB962C8B-B14F-4D97-AF65-F5344CB8AC3E}">
        <p14:creationId xmlns:p14="http://schemas.microsoft.com/office/powerpoint/2010/main" val="3889896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9614E7A-5403-4905-8EE9-62249EC8B9B7}" type="datetimeFigureOut">
              <a:rPr lang="en-US" smtClean="0"/>
              <a:t>7/7/2015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3CEAC76-1128-4AB8-97D1-781F52431901}" type="slidenum">
              <a:rPr lang="en-US" smtClean="0"/>
              <a:t>‹#›</a:t>
            </a:fld>
            <a:endParaRPr lang="en-US"/>
          </a:p>
        </p:txBody>
      </p:sp>
    </p:spTree>
    <p:extLst>
      <p:ext uri="{BB962C8B-B14F-4D97-AF65-F5344CB8AC3E}">
        <p14:creationId xmlns:p14="http://schemas.microsoft.com/office/powerpoint/2010/main" val="124098870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9614E7A-5403-4905-8EE9-62249EC8B9B7}" type="datetimeFigureOut">
              <a:rPr lang="en-US" smtClean="0"/>
              <a:t>7/7/2015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3CEAC76-1128-4AB8-97D1-781F52431901}" type="slidenum">
              <a:rPr lang="en-US" smtClean="0"/>
              <a:t>‹#›</a:t>
            </a:fld>
            <a:endParaRPr lang="en-US"/>
          </a:p>
        </p:txBody>
      </p:sp>
    </p:spTree>
    <p:extLst>
      <p:ext uri="{BB962C8B-B14F-4D97-AF65-F5344CB8AC3E}">
        <p14:creationId xmlns:p14="http://schemas.microsoft.com/office/powerpoint/2010/main" val="39446810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9614E7A-5403-4905-8EE9-62249EC8B9B7}" type="datetimeFigureOut">
              <a:rPr lang="en-US" smtClean="0"/>
              <a:t>7/7/2015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3CEAC76-1128-4AB8-97D1-781F52431901}" type="slidenum">
              <a:rPr lang="en-US" smtClean="0"/>
              <a:t>‹#›</a:t>
            </a:fld>
            <a:endParaRPr lang="en-US"/>
          </a:p>
        </p:txBody>
      </p:sp>
    </p:spTree>
    <p:extLst>
      <p:ext uri="{BB962C8B-B14F-4D97-AF65-F5344CB8AC3E}">
        <p14:creationId xmlns:p14="http://schemas.microsoft.com/office/powerpoint/2010/main" val="24570227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9614E7A-5403-4905-8EE9-62249EC8B9B7}" type="datetimeFigureOut">
              <a:rPr lang="en-US" smtClean="0"/>
              <a:t>7/7/2015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3CEAC76-1128-4AB8-97D1-781F52431901}" type="slidenum">
              <a:rPr lang="en-US" smtClean="0"/>
              <a:t>‹#›</a:t>
            </a:fld>
            <a:endParaRPr lang="en-US"/>
          </a:p>
        </p:txBody>
      </p:sp>
    </p:spTree>
    <p:extLst>
      <p:ext uri="{BB962C8B-B14F-4D97-AF65-F5344CB8AC3E}">
        <p14:creationId xmlns:p14="http://schemas.microsoft.com/office/powerpoint/2010/main" val="177453303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3.xml"/><Relationship Id="rId1" Type="http://schemas.openxmlformats.org/officeDocument/2006/relationships/tags" Target="../tags/tag2.xml"/></Relationships>
</file>

<file path=ppt/slides/_rels/slide10.xml.rels><?xml version="1.0" encoding="UTF-8" standalone="yes"?>
<Relationships xmlns="http://schemas.openxmlformats.org/package/2006/relationships"><Relationship Id="rId3" Type="http://schemas.openxmlformats.org/officeDocument/2006/relationships/notesSlide" Target="../notesSlides/notesSlide10.xml"/><Relationship Id="rId2" Type="http://schemas.openxmlformats.org/officeDocument/2006/relationships/slideLayout" Target="../slideLayouts/slideLayout2.xml"/><Relationship Id="rId1" Type="http://schemas.openxmlformats.org/officeDocument/2006/relationships/tags" Target="../tags/tag11.xml"/></Relationships>
</file>

<file path=ppt/slides/_rels/slide11.xml.rels><?xml version="1.0" encoding="UTF-8" standalone="yes"?>
<Relationships xmlns="http://schemas.openxmlformats.org/package/2006/relationships"><Relationship Id="rId3" Type="http://schemas.openxmlformats.org/officeDocument/2006/relationships/notesSlide" Target="../notesSlides/notesSlide11.xml"/><Relationship Id="rId2" Type="http://schemas.openxmlformats.org/officeDocument/2006/relationships/slideLayout" Target="../slideLayouts/slideLayout4.xml"/><Relationship Id="rId1" Type="http://schemas.openxmlformats.org/officeDocument/2006/relationships/tags" Target="../tags/tag12.xml"/><Relationship Id="rId4" Type="http://schemas.openxmlformats.org/officeDocument/2006/relationships/image" Target="../media/image1.png"/></Relationships>
</file>

<file path=ppt/slides/_rels/slide12.xml.rels><?xml version="1.0" encoding="UTF-8" standalone="yes"?>
<Relationships xmlns="http://schemas.openxmlformats.org/package/2006/relationships"><Relationship Id="rId3" Type="http://schemas.openxmlformats.org/officeDocument/2006/relationships/notesSlide" Target="../notesSlides/notesSlide12.xml"/><Relationship Id="rId2" Type="http://schemas.openxmlformats.org/officeDocument/2006/relationships/slideLayout" Target="../slideLayouts/slideLayout4.xml"/><Relationship Id="rId1" Type="http://schemas.openxmlformats.org/officeDocument/2006/relationships/tags" Target="../tags/tag13.xml"/></Relationships>
</file>

<file path=ppt/slides/_rels/slide13.xml.rels><?xml version="1.0" encoding="UTF-8" standalone="yes"?>
<Relationships xmlns="http://schemas.openxmlformats.org/package/2006/relationships"><Relationship Id="rId3" Type="http://schemas.openxmlformats.org/officeDocument/2006/relationships/notesSlide" Target="../notesSlides/notesSlide13.xml"/><Relationship Id="rId2" Type="http://schemas.openxmlformats.org/officeDocument/2006/relationships/slideLayout" Target="../slideLayouts/slideLayout4.xml"/><Relationship Id="rId1" Type="http://schemas.openxmlformats.org/officeDocument/2006/relationships/tags" Target="../tags/tag14.xml"/></Relationships>
</file>

<file path=ppt/slides/_rels/slide14.xml.rels><?xml version="1.0" encoding="UTF-8" standalone="yes"?>
<Relationships xmlns="http://schemas.openxmlformats.org/package/2006/relationships"><Relationship Id="rId3" Type="http://schemas.openxmlformats.org/officeDocument/2006/relationships/notesSlide" Target="../notesSlides/notesSlide14.xml"/><Relationship Id="rId2" Type="http://schemas.openxmlformats.org/officeDocument/2006/relationships/slideLayout" Target="../slideLayouts/slideLayout2.xml"/><Relationship Id="rId1" Type="http://schemas.openxmlformats.org/officeDocument/2006/relationships/tags" Target="../tags/tag15.xml"/></Relationships>
</file>

<file path=ppt/slides/_rels/slide15.xml.rels><?xml version="1.0" encoding="UTF-8" standalone="yes"?>
<Relationships xmlns="http://schemas.openxmlformats.org/package/2006/relationships"><Relationship Id="rId3" Type="http://schemas.openxmlformats.org/officeDocument/2006/relationships/notesSlide" Target="../notesSlides/notesSlide15.xml"/><Relationship Id="rId2" Type="http://schemas.openxmlformats.org/officeDocument/2006/relationships/slideLayout" Target="../slideLayouts/slideLayout2.xml"/><Relationship Id="rId1" Type="http://schemas.openxmlformats.org/officeDocument/2006/relationships/tags" Target="../tags/tag16.xml"/></Relationships>
</file>

<file path=ppt/slides/_rels/slide16.xml.rels><?xml version="1.0" encoding="UTF-8" standalone="yes"?>
<Relationships xmlns="http://schemas.openxmlformats.org/package/2006/relationships"><Relationship Id="rId3" Type="http://schemas.openxmlformats.org/officeDocument/2006/relationships/notesSlide" Target="../notesSlides/notesSlide16.xml"/><Relationship Id="rId2" Type="http://schemas.openxmlformats.org/officeDocument/2006/relationships/slideLayout" Target="../slideLayouts/slideLayout2.xml"/><Relationship Id="rId1" Type="http://schemas.openxmlformats.org/officeDocument/2006/relationships/tags" Target="../tags/tag17.xml"/></Relationships>
</file>

<file path=ppt/slides/_rels/slide17.xml.rels><?xml version="1.0" encoding="UTF-8" standalone="yes"?>
<Relationships xmlns="http://schemas.openxmlformats.org/package/2006/relationships"><Relationship Id="rId3" Type="http://schemas.openxmlformats.org/officeDocument/2006/relationships/notesSlide" Target="../notesSlides/notesSlide17.xml"/><Relationship Id="rId2" Type="http://schemas.openxmlformats.org/officeDocument/2006/relationships/slideLayout" Target="../slideLayouts/slideLayout2.xml"/><Relationship Id="rId1" Type="http://schemas.openxmlformats.org/officeDocument/2006/relationships/tags" Target="../tags/tag18.xml"/></Relationships>
</file>

<file path=ppt/slides/_rels/slide18.xml.rels><?xml version="1.0" encoding="UTF-8" standalone="yes"?>
<Relationships xmlns="http://schemas.openxmlformats.org/package/2006/relationships"><Relationship Id="rId3" Type="http://schemas.openxmlformats.org/officeDocument/2006/relationships/notesSlide" Target="../notesSlides/notesSlide18.xml"/><Relationship Id="rId2" Type="http://schemas.openxmlformats.org/officeDocument/2006/relationships/slideLayout" Target="../slideLayouts/slideLayout2.xml"/><Relationship Id="rId1" Type="http://schemas.openxmlformats.org/officeDocument/2006/relationships/tags" Target="../tags/tag19.xml"/></Relationships>
</file>

<file path=ppt/slides/_rels/slide19.xml.rels><?xml version="1.0" encoding="UTF-8" standalone="yes"?>
<Relationships xmlns="http://schemas.openxmlformats.org/package/2006/relationships"><Relationship Id="rId3" Type="http://schemas.openxmlformats.org/officeDocument/2006/relationships/notesSlide" Target="../notesSlides/notesSlide19.xml"/><Relationship Id="rId2" Type="http://schemas.openxmlformats.org/officeDocument/2006/relationships/slideLayout" Target="../slideLayouts/slideLayout2.xml"/><Relationship Id="rId1" Type="http://schemas.openxmlformats.org/officeDocument/2006/relationships/tags" Target="../tags/tag20.xml"/></Relationships>
</file>

<file path=ppt/slides/_rels/slide2.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2.xml"/><Relationship Id="rId1" Type="http://schemas.openxmlformats.org/officeDocument/2006/relationships/tags" Target="../tags/tag3.xml"/></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2.xml"/><Relationship Id="rId1" Type="http://schemas.openxmlformats.org/officeDocument/2006/relationships/tags" Target="../tags/tag4.xml"/></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2.xml"/><Relationship Id="rId1" Type="http://schemas.openxmlformats.org/officeDocument/2006/relationships/tags" Target="../tags/tag5.xml"/></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2.xml"/><Relationship Id="rId1" Type="http://schemas.openxmlformats.org/officeDocument/2006/relationships/tags" Target="../tags/tag6.xml"/></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4.xml"/><Relationship Id="rId1" Type="http://schemas.openxmlformats.org/officeDocument/2006/relationships/tags" Target="../tags/tag7.xml"/></Relationships>
</file>

<file path=ppt/slides/_rels/slide7.xml.rels><?xml version="1.0" encoding="UTF-8" standalone="yes"?>
<Relationships xmlns="http://schemas.openxmlformats.org/package/2006/relationships"><Relationship Id="rId8" Type="http://schemas.microsoft.com/office/2007/relationships/diagramDrawing" Target="../diagrams/drawing1.xml"/><Relationship Id="rId3" Type="http://schemas.openxmlformats.org/officeDocument/2006/relationships/notesSlide" Target="../notesSlides/notesSlide7.xml"/><Relationship Id="rId7" Type="http://schemas.openxmlformats.org/officeDocument/2006/relationships/diagramColors" Target="../diagrams/colors1.xml"/><Relationship Id="rId2" Type="http://schemas.openxmlformats.org/officeDocument/2006/relationships/slideLayout" Target="../slideLayouts/slideLayout2.xml"/><Relationship Id="rId1" Type="http://schemas.openxmlformats.org/officeDocument/2006/relationships/tags" Target="../tags/tag8.xml"/><Relationship Id="rId6" Type="http://schemas.openxmlformats.org/officeDocument/2006/relationships/diagramQuickStyle" Target="../diagrams/quickStyle1.xml"/><Relationship Id="rId5" Type="http://schemas.openxmlformats.org/officeDocument/2006/relationships/diagramLayout" Target="../diagrams/layout1.xml"/><Relationship Id="rId4" Type="http://schemas.openxmlformats.org/officeDocument/2006/relationships/diagramData" Target="../diagrams/data1.xml"/></Relationships>
</file>

<file path=ppt/slides/_rels/slide8.xml.rels><?xml version="1.0" encoding="UTF-8" standalone="yes"?>
<Relationships xmlns="http://schemas.openxmlformats.org/package/2006/relationships"><Relationship Id="rId3" Type="http://schemas.openxmlformats.org/officeDocument/2006/relationships/notesSlide" Target="../notesSlides/notesSlide8.xml"/><Relationship Id="rId2" Type="http://schemas.openxmlformats.org/officeDocument/2006/relationships/slideLayout" Target="../slideLayouts/slideLayout4.xml"/><Relationship Id="rId1" Type="http://schemas.openxmlformats.org/officeDocument/2006/relationships/tags" Target="../tags/tag9.xml"/></Relationships>
</file>

<file path=ppt/slides/_rels/slide9.xml.rels><?xml version="1.0" encoding="UTF-8" standalone="yes"?>
<Relationships xmlns="http://schemas.openxmlformats.org/package/2006/relationships"><Relationship Id="rId3" Type="http://schemas.openxmlformats.org/officeDocument/2006/relationships/notesSlide" Target="../notesSlides/notesSlide9.xml"/><Relationship Id="rId2" Type="http://schemas.openxmlformats.org/officeDocument/2006/relationships/slideLayout" Target="../slideLayouts/slideLayout4.xml"/><Relationship Id="rId1" Type="http://schemas.openxmlformats.org/officeDocument/2006/relationships/tags" Target="../tags/tag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r>
              <a:rPr lang="en-US" dirty="0"/>
              <a:t>Division II and III Institutions with </a:t>
            </a:r>
            <a:r>
              <a:rPr lang="en-US" dirty="0" smtClean="0"/>
              <a:t>Division I Sports – Foundational </a:t>
            </a:r>
            <a:endParaRPr lang="en-US" dirty="0"/>
          </a:p>
        </p:txBody>
      </p:sp>
      <p:sp>
        <p:nvSpPr>
          <p:cNvPr id="5" name="Text Placeholder 4"/>
          <p:cNvSpPr>
            <a:spLocks noGrp="1"/>
          </p:cNvSpPr>
          <p:nvPr>
            <p:ph type="body" idx="1"/>
          </p:nvPr>
        </p:nvSpPr>
        <p:spPr/>
        <p:txBody>
          <a:bodyPr/>
          <a:lstStyle/>
          <a:p>
            <a:r>
              <a:rPr lang="en-US" dirty="0" smtClean="0"/>
              <a:t>Kristen Matha &amp; Alex Smith</a:t>
            </a:r>
          </a:p>
          <a:p>
            <a:r>
              <a:rPr lang="en-US" dirty="0" smtClean="0"/>
              <a:t>2015 Regional Rules</a:t>
            </a:r>
            <a:endParaRPr lang="en-US" dirty="0"/>
          </a:p>
        </p:txBody>
      </p:sp>
    </p:spTree>
    <p:custDataLst>
      <p:tags r:id="rId1"/>
    </p:custDataLst>
    <p:extLst>
      <p:ext uri="{BB962C8B-B14F-4D97-AF65-F5344CB8AC3E}">
        <p14:creationId xmlns:p14="http://schemas.microsoft.com/office/powerpoint/2010/main" val="412738072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Title 3"/>
          <p:cNvSpPr>
            <a:spLocks noGrp="1"/>
          </p:cNvSpPr>
          <p:nvPr>
            <p:ph type="title"/>
          </p:nvPr>
        </p:nvSpPr>
        <p:spPr/>
        <p:txBody>
          <a:bodyPr>
            <a:normAutofit/>
          </a:bodyPr>
          <a:lstStyle/>
          <a:p>
            <a:pPr eaLnBrk="1" hangingPunct="1"/>
            <a:r>
              <a:rPr lang="en-US" altLang="en-US" sz="3200" dirty="0" smtClean="0">
                <a:solidFill>
                  <a:schemeClr val="accent1"/>
                </a:solidFill>
              </a:rPr>
              <a:t>Bylaw 11.6 </a:t>
            </a:r>
            <a:br>
              <a:rPr lang="en-US" altLang="en-US" sz="3200" dirty="0" smtClean="0">
                <a:solidFill>
                  <a:schemeClr val="accent1"/>
                </a:solidFill>
              </a:rPr>
            </a:br>
            <a:r>
              <a:rPr lang="en-US" altLang="en-US" sz="3200" dirty="0" smtClean="0">
                <a:solidFill>
                  <a:schemeClr val="accent1"/>
                </a:solidFill>
              </a:rPr>
              <a:t>Scouting of Opponents</a:t>
            </a:r>
          </a:p>
        </p:txBody>
      </p:sp>
      <p:sp>
        <p:nvSpPr>
          <p:cNvPr id="5" name="Content Placeholder 4"/>
          <p:cNvSpPr>
            <a:spLocks noGrp="1"/>
          </p:cNvSpPr>
          <p:nvPr>
            <p:ph sz="quarter" idx="1"/>
          </p:nvPr>
        </p:nvSpPr>
        <p:spPr>
          <a:xfrm>
            <a:off x="457200" y="1371600"/>
            <a:ext cx="8382000" cy="4784725"/>
          </a:xfrm>
        </p:spPr>
        <p:txBody>
          <a:bodyPr>
            <a:normAutofit/>
          </a:bodyPr>
          <a:lstStyle/>
          <a:p>
            <a:pPr marL="0" indent="0" eaLnBrk="1" fontAlgn="auto" hangingPunct="1">
              <a:spcAft>
                <a:spcPts val="0"/>
              </a:spcAft>
              <a:buNone/>
              <a:defRPr/>
            </a:pPr>
            <a:r>
              <a:rPr lang="en-US" sz="2800" dirty="0" smtClean="0">
                <a:latin typeface="+mj-lt"/>
              </a:rPr>
              <a:t>Off-campus</a:t>
            </a:r>
            <a:r>
              <a:rPr lang="en-US" sz="2800" dirty="0">
                <a:latin typeface="+mj-lt"/>
              </a:rPr>
              <a:t>, </a:t>
            </a:r>
            <a:r>
              <a:rPr lang="en-US" sz="2800" dirty="0" smtClean="0">
                <a:latin typeface="+mj-lt"/>
              </a:rPr>
              <a:t>in-person scouting </a:t>
            </a:r>
            <a:r>
              <a:rPr lang="en-US" sz="2800" dirty="0">
                <a:latin typeface="+mj-lt"/>
              </a:rPr>
              <a:t>is </a:t>
            </a:r>
            <a:r>
              <a:rPr lang="en-US" sz="2800" dirty="0" smtClean="0">
                <a:latin typeface="+mj-lt"/>
              </a:rPr>
              <a:t>prohibited</a:t>
            </a:r>
            <a:r>
              <a:rPr lang="en-US" dirty="0" smtClean="0">
                <a:latin typeface="+mj-lt"/>
              </a:rPr>
              <a:t>.</a:t>
            </a:r>
          </a:p>
          <a:p>
            <a:pPr marL="0" indent="0" eaLnBrk="1" fontAlgn="auto" hangingPunct="1">
              <a:spcAft>
                <a:spcPts val="0"/>
              </a:spcAft>
              <a:buNone/>
              <a:defRPr/>
            </a:pPr>
            <a:endParaRPr lang="en-US" dirty="0" smtClean="0">
              <a:latin typeface="+mj-lt"/>
            </a:endParaRPr>
          </a:p>
          <a:p>
            <a:pPr lvl="1" eaLnBrk="1" fontAlgn="auto" hangingPunct="1">
              <a:spcAft>
                <a:spcPts val="0"/>
              </a:spcAft>
              <a:buFont typeface="Arial" panose="020B0604020202020204" pitchFamily="34" charset="0"/>
              <a:buChar char="•"/>
              <a:defRPr/>
            </a:pPr>
            <a:r>
              <a:rPr lang="en-US" sz="2400" dirty="0" smtClean="0">
                <a:solidFill>
                  <a:schemeClr val="tx1"/>
                </a:solidFill>
                <a:latin typeface="+mj-lt"/>
              </a:rPr>
              <a:t>Future </a:t>
            </a:r>
            <a:r>
              <a:rPr lang="en-US" sz="2400" dirty="0">
                <a:solidFill>
                  <a:schemeClr val="tx1"/>
                </a:solidFill>
                <a:latin typeface="+mj-lt"/>
              </a:rPr>
              <a:t>opponents in the same </a:t>
            </a:r>
            <a:r>
              <a:rPr lang="en-US" sz="2400" dirty="0" smtClean="0">
                <a:solidFill>
                  <a:schemeClr val="tx1"/>
                </a:solidFill>
                <a:latin typeface="+mj-lt"/>
              </a:rPr>
              <a:t>season.</a:t>
            </a:r>
          </a:p>
          <a:p>
            <a:pPr lvl="1" eaLnBrk="1" fontAlgn="auto" hangingPunct="1">
              <a:spcAft>
                <a:spcPts val="0"/>
              </a:spcAft>
              <a:buFont typeface="Arial" panose="020B0604020202020204" pitchFamily="34" charset="0"/>
              <a:buChar char="•"/>
              <a:defRPr/>
            </a:pPr>
            <a:endParaRPr lang="en-US" sz="2400" dirty="0" smtClean="0">
              <a:solidFill>
                <a:schemeClr val="tx1"/>
              </a:solidFill>
              <a:latin typeface="+mj-lt"/>
            </a:endParaRPr>
          </a:p>
          <a:p>
            <a:pPr lvl="1" eaLnBrk="1" fontAlgn="auto" hangingPunct="1">
              <a:spcAft>
                <a:spcPts val="0"/>
              </a:spcAft>
              <a:buFont typeface="Arial" panose="020B0604020202020204" pitchFamily="34" charset="0"/>
              <a:buChar char="•"/>
              <a:defRPr/>
            </a:pPr>
            <a:r>
              <a:rPr lang="en-US" sz="2400" dirty="0">
                <a:solidFill>
                  <a:schemeClr val="tx1"/>
                </a:solidFill>
                <a:latin typeface="+mj-lt"/>
              </a:rPr>
              <a:t>Exception for the same event at the same </a:t>
            </a:r>
            <a:r>
              <a:rPr lang="en-US" sz="2400" dirty="0" smtClean="0">
                <a:solidFill>
                  <a:schemeClr val="tx1"/>
                </a:solidFill>
                <a:latin typeface="+mj-lt"/>
              </a:rPr>
              <a:t>site </a:t>
            </a:r>
            <a:r>
              <a:rPr lang="en-US" sz="2400" dirty="0">
                <a:solidFill>
                  <a:schemeClr val="tx1"/>
                </a:solidFill>
                <a:latin typeface="+mj-lt"/>
              </a:rPr>
              <a:t>(Bylaw 11.6.1.1</a:t>
            </a:r>
            <a:r>
              <a:rPr lang="en-US" sz="2400" dirty="0" smtClean="0">
                <a:solidFill>
                  <a:schemeClr val="tx1"/>
                </a:solidFill>
                <a:latin typeface="+mj-lt"/>
              </a:rPr>
              <a:t>).</a:t>
            </a:r>
          </a:p>
          <a:p>
            <a:pPr lvl="1" eaLnBrk="1" fontAlgn="auto" hangingPunct="1">
              <a:spcAft>
                <a:spcPts val="0"/>
              </a:spcAft>
              <a:buFont typeface="Arial" panose="020B0604020202020204" pitchFamily="34" charset="0"/>
              <a:buChar char="•"/>
              <a:defRPr/>
            </a:pPr>
            <a:endParaRPr lang="en-US" sz="2400" dirty="0" smtClean="0">
              <a:solidFill>
                <a:schemeClr val="tx1"/>
              </a:solidFill>
              <a:latin typeface="+mj-lt"/>
            </a:endParaRPr>
          </a:p>
          <a:p>
            <a:pPr lvl="1" eaLnBrk="1" fontAlgn="auto" hangingPunct="1">
              <a:spcAft>
                <a:spcPts val="0"/>
              </a:spcAft>
              <a:buFont typeface="Arial" panose="020B0604020202020204" pitchFamily="34" charset="0"/>
              <a:buChar char="•"/>
              <a:defRPr/>
            </a:pPr>
            <a:r>
              <a:rPr lang="en-US" sz="2400" dirty="0">
                <a:solidFill>
                  <a:schemeClr val="tx1"/>
                </a:solidFill>
                <a:latin typeface="+mj-lt"/>
              </a:rPr>
              <a:t>Exception for conference </a:t>
            </a:r>
            <a:r>
              <a:rPr lang="en-US" sz="2400" dirty="0" smtClean="0">
                <a:solidFill>
                  <a:schemeClr val="tx1"/>
                </a:solidFill>
                <a:latin typeface="+mj-lt"/>
              </a:rPr>
              <a:t>or </a:t>
            </a:r>
            <a:r>
              <a:rPr lang="en-US" sz="2400" dirty="0">
                <a:solidFill>
                  <a:schemeClr val="tx1"/>
                </a:solidFill>
                <a:latin typeface="+mj-lt"/>
              </a:rPr>
              <a:t>NCAA </a:t>
            </a:r>
            <a:r>
              <a:rPr lang="en-US" sz="2400" dirty="0" smtClean="0">
                <a:solidFill>
                  <a:schemeClr val="tx1"/>
                </a:solidFill>
                <a:latin typeface="+mj-lt"/>
              </a:rPr>
              <a:t>championships</a:t>
            </a:r>
            <a:br>
              <a:rPr lang="en-US" sz="2400" dirty="0" smtClean="0">
                <a:solidFill>
                  <a:schemeClr val="tx1"/>
                </a:solidFill>
                <a:latin typeface="+mj-lt"/>
              </a:rPr>
            </a:br>
            <a:r>
              <a:rPr lang="en-US" sz="2400" dirty="0" smtClean="0">
                <a:solidFill>
                  <a:schemeClr val="tx1"/>
                </a:solidFill>
                <a:latin typeface="+mj-lt"/>
              </a:rPr>
              <a:t>(</a:t>
            </a:r>
            <a:r>
              <a:rPr lang="en-US" sz="2400" dirty="0">
                <a:solidFill>
                  <a:schemeClr val="tx1"/>
                </a:solidFill>
                <a:latin typeface="+mj-lt"/>
              </a:rPr>
              <a:t>Bylaw 11.6.1.2</a:t>
            </a:r>
            <a:r>
              <a:rPr lang="en-US" sz="2400" dirty="0" smtClean="0">
                <a:solidFill>
                  <a:schemeClr val="tx1"/>
                </a:solidFill>
                <a:latin typeface="+mj-lt"/>
              </a:rPr>
              <a:t>). </a:t>
            </a:r>
            <a:r>
              <a:rPr lang="en-US" sz="2000" dirty="0" smtClean="0">
                <a:solidFill>
                  <a:schemeClr val="tx1"/>
                </a:solidFill>
                <a:latin typeface="+mj-lt"/>
              </a:rPr>
              <a:t>**Check Sport’s Championship Policies**</a:t>
            </a:r>
            <a:endParaRPr lang="en-US" sz="2000" dirty="0">
              <a:solidFill>
                <a:schemeClr val="tx1"/>
              </a:solidFill>
              <a:latin typeface="+mj-lt"/>
            </a:endParaRPr>
          </a:p>
          <a:p>
            <a:pPr marL="548640" lvl="1" indent="-274320" eaLnBrk="1" fontAlgn="auto" hangingPunct="1">
              <a:spcAft>
                <a:spcPts val="0"/>
              </a:spcAft>
              <a:buFont typeface="Wingdings 3"/>
              <a:buChar char=""/>
              <a:defRPr/>
            </a:pPr>
            <a:endParaRPr lang="en-US" sz="1400" dirty="0"/>
          </a:p>
          <a:p>
            <a:pPr marL="548640" lvl="1" indent="-274320" eaLnBrk="1" fontAlgn="auto" hangingPunct="1">
              <a:spcAft>
                <a:spcPts val="0"/>
              </a:spcAft>
              <a:buFont typeface="Wingdings 3"/>
              <a:buChar char=""/>
              <a:defRPr/>
            </a:pPr>
            <a:endParaRPr lang="en-US" sz="2000" dirty="0" smtClean="0"/>
          </a:p>
          <a:p>
            <a:pPr marL="548640" lvl="1" indent="-274320" eaLnBrk="1" fontAlgn="auto" hangingPunct="1">
              <a:spcAft>
                <a:spcPts val="0"/>
              </a:spcAft>
              <a:buFont typeface="Wingdings 3"/>
              <a:buChar char=""/>
              <a:defRPr/>
            </a:pPr>
            <a:endParaRPr lang="en-US" sz="2000" dirty="0"/>
          </a:p>
        </p:txBody>
      </p:sp>
    </p:spTree>
    <p:custDataLst>
      <p:tags r:id="rId1"/>
    </p:custDataLst>
    <p:extLst>
      <p:ext uri="{BB962C8B-B14F-4D97-AF65-F5344CB8AC3E}">
        <p14:creationId xmlns:p14="http://schemas.microsoft.com/office/powerpoint/2010/main" val="228560129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Title 1"/>
          <p:cNvSpPr>
            <a:spLocks noGrp="1"/>
          </p:cNvSpPr>
          <p:nvPr>
            <p:ph type="title"/>
          </p:nvPr>
        </p:nvSpPr>
        <p:spPr/>
        <p:txBody>
          <a:bodyPr>
            <a:normAutofit/>
          </a:bodyPr>
          <a:lstStyle/>
          <a:p>
            <a:r>
              <a:rPr lang="en-US" altLang="en-US" sz="3200" dirty="0" smtClean="0">
                <a:solidFill>
                  <a:schemeClr val="accent1"/>
                </a:solidFill>
              </a:rPr>
              <a:t>Bylaw 11.6.1</a:t>
            </a:r>
            <a:br>
              <a:rPr lang="en-US" altLang="en-US" sz="3200" dirty="0" smtClean="0">
                <a:solidFill>
                  <a:schemeClr val="accent1"/>
                </a:solidFill>
              </a:rPr>
            </a:br>
            <a:r>
              <a:rPr lang="en-US" altLang="en-US" sz="3200" dirty="0" smtClean="0">
                <a:solidFill>
                  <a:schemeClr val="accent1"/>
                </a:solidFill>
              </a:rPr>
              <a:t>Scouting of Opponents</a:t>
            </a:r>
            <a:endParaRPr lang="en-US" altLang="en-US" sz="3200" dirty="0" smtClean="0"/>
          </a:p>
        </p:txBody>
      </p:sp>
      <p:sp>
        <p:nvSpPr>
          <p:cNvPr id="8" name="Rectangle 7"/>
          <p:cNvSpPr/>
          <p:nvPr/>
        </p:nvSpPr>
        <p:spPr>
          <a:xfrm>
            <a:off x="354281" y="3581400"/>
            <a:ext cx="4038600" cy="3093154"/>
          </a:xfrm>
          <a:prstGeom prst="rect">
            <a:avLst/>
          </a:prstGeom>
        </p:spPr>
        <p:txBody>
          <a:bodyPr>
            <a:spAutoFit/>
          </a:bodyPr>
          <a:lstStyle/>
          <a:p>
            <a:pPr fontAlgn="auto">
              <a:spcBef>
                <a:spcPts val="600"/>
              </a:spcBef>
              <a:spcAft>
                <a:spcPts val="0"/>
              </a:spcAft>
              <a:buClr>
                <a:srgbClr val="727CA3"/>
              </a:buClr>
              <a:buSzPct val="76000"/>
              <a:defRPr/>
            </a:pPr>
            <a:r>
              <a:rPr lang="en-US" sz="2200" i="1" dirty="0" smtClean="0">
                <a:latin typeface="+mj-lt"/>
                <a:cs typeface="+mn-cs"/>
              </a:rPr>
              <a:t>Tech &amp; University are competing on September 20</a:t>
            </a:r>
          </a:p>
          <a:p>
            <a:pPr marL="342900" indent="-342900" fontAlgn="auto">
              <a:spcBef>
                <a:spcPts val="600"/>
              </a:spcBef>
              <a:spcAft>
                <a:spcPts val="0"/>
              </a:spcAft>
              <a:buClr>
                <a:srgbClr val="727CA3"/>
              </a:buClr>
              <a:buSzPct val="76000"/>
              <a:buFont typeface="Arial" panose="020B0604020202020204" pitchFamily="34" charset="0"/>
              <a:buChar char="•"/>
              <a:defRPr/>
            </a:pPr>
            <a:endParaRPr lang="en-US" sz="2000" dirty="0">
              <a:latin typeface="+mj-lt"/>
            </a:endParaRPr>
          </a:p>
          <a:p>
            <a:pPr>
              <a:spcBef>
                <a:spcPts val="600"/>
              </a:spcBef>
              <a:buClr>
                <a:srgbClr val="727CA3"/>
              </a:buClr>
              <a:buSzPct val="76000"/>
              <a:defRPr/>
            </a:pPr>
            <a:r>
              <a:rPr lang="en-US" sz="2400" b="1" u="sng" dirty="0"/>
              <a:t>Question</a:t>
            </a:r>
            <a:r>
              <a:rPr lang="en-US" sz="2400" dirty="0"/>
              <a:t>:  May your head coach or assistant coach scout the Tech &amp; University game on September 20? </a:t>
            </a:r>
          </a:p>
          <a:p>
            <a:pPr fontAlgn="auto">
              <a:spcBef>
                <a:spcPts val="600"/>
              </a:spcBef>
              <a:spcAft>
                <a:spcPts val="0"/>
              </a:spcAft>
              <a:buClr>
                <a:srgbClr val="727CA3"/>
              </a:buClr>
              <a:buSzPct val="76000"/>
              <a:defRPr/>
            </a:pPr>
            <a:endParaRPr lang="en-US" sz="2000" dirty="0">
              <a:latin typeface="+mj-lt"/>
              <a:cs typeface="+mn-cs"/>
            </a:endParaRPr>
          </a:p>
        </p:txBody>
      </p:sp>
      <p:sp>
        <p:nvSpPr>
          <p:cNvPr id="9" name="Content Placeholder 3"/>
          <p:cNvSpPr txBox="1">
            <a:spLocks noGrp="1"/>
          </p:cNvSpPr>
          <p:nvPr>
            <p:ph sz="quarter" idx="2"/>
          </p:nvPr>
        </p:nvSpPr>
        <p:spPr>
          <a:xfrm>
            <a:off x="4648200" y="1447800"/>
            <a:ext cx="4041775" cy="4781550"/>
          </a:xfrm>
          <a:ln>
            <a:solidFill>
              <a:schemeClr val="accent1"/>
            </a:solidFill>
          </a:ln>
        </p:spPr>
        <p:style>
          <a:lnRef idx="2">
            <a:schemeClr val="accent1"/>
          </a:lnRef>
          <a:fillRef idx="1">
            <a:schemeClr val="lt1"/>
          </a:fillRef>
          <a:effectRef idx="0">
            <a:schemeClr val="accent1"/>
          </a:effectRef>
          <a:fontRef idx="minor">
            <a:schemeClr val="dk1"/>
          </a:fontRef>
        </p:style>
        <p:txBody>
          <a:bodyPr>
            <a:norm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fontAlgn="auto">
              <a:spcAft>
                <a:spcPts val="0"/>
              </a:spcAft>
              <a:buFont typeface="Arial" pitchFamily="34" charset="0"/>
              <a:buNone/>
              <a:defRPr/>
            </a:pPr>
            <a:r>
              <a:rPr lang="en-US" sz="2400" b="1" dirty="0" smtClean="0">
                <a:latin typeface="+mj-lt"/>
              </a:rPr>
              <a:t>Answer</a:t>
            </a:r>
            <a:r>
              <a:rPr lang="en-US" sz="2400" dirty="0" smtClean="0">
                <a:latin typeface="+mj-lt"/>
              </a:rPr>
              <a:t>:  </a:t>
            </a:r>
          </a:p>
          <a:p>
            <a:pPr marL="0" indent="0" fontAlgn="auto">
              <a:spcAft>
                <a:spcPts val="0"/>
              </a:spcAft>
              <a:buFont typeface="Arial" pitchFamily="34" charset="0"/>
              <a:buNone/>
              <a:defRPr/>
            </a:pPr>
            <a:r>
              <a:rPr lang="en-US" sz="2400" dirty="0" smtClean="0">
                <a:latin typeface="+mj-lt"/>
              </a:rPr>
              <a:t>No, because your team is scheduled to compete against Tech on February 17, so Tech is considered a future opponent.</a:t>
            </a:r>
          </a:p>
          <a:p>
            <a:pPr marL="0" indent="0" fontAlgn="auto">
              <a:spcAft>
                <a:spcPts val="0"/>
              </a:spcAft>
              <a:buFont typeface="Arial" pitchFamily="34" charset="0"/>
              <a:buNone/>
              <a:defRPr/>
            </a:pPr>
            <a:endParaRPr lang="en-US" sz="2000" dirty="0">
              <a:latin typeface="+mj-lt"/>
            </a:endParaRPr>
          </a:p>
          <a:p>
            <a:pPr marL="0" indent="0" fontAlgn="auto">
              <a:spcAft>
                <a:spcPts val="0"/>
              </a:spcAft>
              <a:buFont typeface="Arial" pitchFamily="34" charset="0"/>
              <a:buNone/>
              <a:defRPr/>
            </a:pPr>
            <a:endParaRPr lang="en-US" sz="2400" dirty="0" smtClean="0"/>
          </a:p>
          <a:p>
            <a:pPr marL="0" indent="0" fontAlgn="auto">
              <a:spcAft>
                <a:spcPts val="0"/>
              </a:spcAft>
              <a:buFont typeface="Arial" pitchFamily="34" charset="0"/>
              <a:buNone/>
              <a:defRPr/>
            </a:pPr>
            <a:endParaRPr lang="en-US" dirty="0"/>
          </a:p>
        </p:txBody>
      </p:sp>
      <p:pic>
        <p:nvPicPr>
          <p:cNvPr id="1026" name="Picture 2"/>
          <p:cNvPicPr>
            <a:picLocks noGrp="1" noChangeAspect="1" noChangeArrowheads="1"/>
          </p:cNvPicPr>
          <p:nvPr>
            <p:ph sz="half" idx="1"/>
          </p:nvPr>
        </p:nvPicPr>
        <p:blipFill>
          <a:blip r:embed="rId4">
            <a:extLst>
              <a:ext uri="{28A0092B-C50C-407E-A947-70E740481C1C}">
                <a14:useLocalDpi xmlns:a14="http://schemas.microsoft.com/office/drawing/2010/main" val="0"/>
              </a:ext>
            </a:extLst>
          </a:blip>
          <a:srcRect/>
          <a:stretch>
            <a:fillRect/>
          </a:stretch>
        </p:blipFill>
        <p:spPr bwMode="auto">
          <a:xfrm>
            <a:off x="354281" y="1524000"/>
            <a:ext cx="4038600" cy="1600200"/>
          </a:xfrm>
          <a:prstGeom prst="rect">
            <a:avLst/>
          </a:prstGeom>
          <a:noFill/>
          <a:ln w="9525">
            <a:no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pic>
    </p:spTree>
    <p:custDataLst>
      <p:tags r:id="rId1"/>
    </p:custDataLst>
    <p:extLst>
      <p:ext uri="{BB962C8B-B14F-4D97-AF65-F5344CB8AC3E}">
        <p14:creationId xmlns:p14="http://schemas.microsoft.com/office/powerpoint/2010/main" val="418612277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9">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Bylaw 11.6.1.1</a:t>
            </a:r>
            <a:br>
              <a:rPr lang="en-US" sz="3200" dirty="0" smtClean="0">
                <a:solidFill>
                  <a:schemeClr val="accent1"/>
                </a:solidFill>
              </a:rPr>
            </a:br>
            <a:r>
              <a:rPr lang="en-US" sz="3200" dirty="0" smtClean="0">
                <a:solidFill>
                  <a:schemeClr val="accent1"/>
                </a:solidFill>
              </a:rPr>
              <a:t>Scouting of Opponents</a:t>
            </a:r>
            <a:endParaRPr lang="en-US" sz="3200" dirty="0">
              <a:solidFill>
                <a:schemeClr val="accent1"/>
              </a:solidFill>
            </a:endParaRPr>
          </a:p>
        </p:txBody>
      </p:sp>
      <p:sp>
        <p:nvSpPr>
          <p:cNvPr id="3" name="Content Placeholder 2"/>
          <p:cNvSpPr>
            <a:spLocks noGrp="1"/>
          </p:cNvSpPr>
          <p:nvPr>
            <p:ph sz="half" idx="1"/>
          </p:nvPr>
        </p:nvSpPr>
        <p:spPr>
          <a:ln>
            <a:solidFill>
              <a:schemeClr val="accent1"/>
            </a:solidFill>
          </a:ln>
        </p:spPr>
        <p:txBody>
          <a:bodyPr anchor="t">
            <a:normAutofit fontScale="85000" lnSpcReduction="10000"/>
          </a:bodyPr>
          <a:lstStyle/>
          <a:p>
            <a:pPr marL="57150" indent="0">
              <a:buNone/>
            </a:pPr>
            <a:r>
              <a:rPr lang="en-US" sz="2600" b="1" dirty="0" smtClean="0"/>
              <a:t>Fact Pattern</a:t>
            </a:r>
            <a:r>
              <a:rPr lang="en-US" sz="2600" dirty="0" smtClean="0"/>
              <a:t>:</a:t>
            </a:r>
          </a:p>
          <a:p>
            <a:pPr marL="57150" indent="0">
              <a:buNone/>
            </a:pPr>
            <a:r>
              <a:rPr lang="en-US" sz="2600" dirty="0" smtClean="0"/>
              <a:t>Your ice hockey team won their first tournament match and the team is staying at the site after the competition to watch a future opponent.  </a:t>
            </a:r>
          </a:p>
          <a:p>
            <a:pPr marL="57150" indent="0">
              <a:buNone/>
            </a:pPr>
            <a:endParaRPr lang="en-US" sz="2600" dirty="0"/>
          </a:p>
          <a:p>
            <a:pPr marL="57150" indent="0">
              <a:buNone/>
            </a:pPr>
            <a:r>
              <a:rPr lang="en-US" sz="2600" dirty="0" smtClean="0"/>
              <a:t>Is it permissible for your undergraduate student-assistant coach and volunteer coach to remain with the team?</a:t>
            </a:r>
          </a:p>
        </p:txBody>
      </p:sp>
      <p:sp>
        <p:nvSpPr>
          <p:cNvPr id="4" name="Content Placeholder 3"/>
          <p:cNvSpPr>
            <a:spLocks noGrp="1"/>
          </p:cNvSpPr>
          <p:nvPr>
            <p:ph sz="half" idx="2"/>
          </p:nvPr>
        </p:nvSpPr>
        <p:spPr>
          <a:ln>
            <a:solidFill>
              <a:schemeClr val="accent1"/>
            </a:solidFill>
          </a:ln>
        </p:spPr>
        <p:txBody>
          <a:bodyPr anchor="t">
            <a:normAutofit fontScale="85000" lnSpcReduction="10000"/>
          </a:bodyPr>
          <a:lstStyle/>
          <a:p>
            <a:pPr marL="0" indent="0">
              <a:buNone/>
            </a:pPr>
            <a:r>
              <a:rPr lang="en-US" sz="2600" b="1" dirty="0" smtClean="0"/>
              <a:t>Answer</a:t>
            </a:r>
            <a:r>
              <a:rPr lang="en-US" sz="2600" dirty="0" smtClean="0"/>
              <a:t>: </a:t>
            </a:r>
          </a:p>
          <a:p>
            <a:pPr marL="0" indent="0">
              <a:buNone/>
            </a:pPr>
            <a:r>
              <a:rPr lang="en-US" sz="2600" dirty="0"/>
              <a:t>Yes, the entire travel team may observe a future opponent at the same site on the same date that the institution’s team competes. </a:t>
            </a:r>
          </a:p>
          <a:p>
            <a:pPr marL="0" indent="0">
              <a:buNone/>
            </a:pPr>
            <a:endParaRPr lang="en-US" sz="2600" dirty="0"/>
          </a:p>
          <a:p>
            <a:pPr marL="0" indent="0">
              <a:buNone/>
            </a:pPr>
            <a:r>
              <a:rPr lang="en-US" sz="2600" dirty="0"/>
              <a:t>No observation permitted at any other sites or on any other days that the institution does not compete.</a:t>
            </a:r>
          </a:p>
          <a:p>
            <a:endParaRPr lang="en-US" sz="1900" dirty="0"/>
          </a:p>
          <a:p>
            <a:r>
              <a:rPr lang="en-US" sz="1900" dirty="0"/>
              <a:t>March 17, 2014, Staff Interpretation.</a:t>
            </a:r>
          </a:p>
          <a:p>
            <a:endParaRPr lang="en-US" sz="2600" dirty="0" smtClean="0"/>
          </a:p>
          <a:p>
            <a:endParaRPr lang="en-US" dirty="0"/>
          </a:p>
          <a:p>
            <a:endParaRPr lang="en-US" dirty="0"/>
          </a:p>
        </p:txBody>
      </p:sp>
    </p:spTree>
    <p:custDataLst>
      <p:tags r:id="rId1"/>
    </p:custDataLst>
    <p:extLst>
      <p:ext uri="{BB962C8B-B14F-4D97-AF65-F5344CB8AC3E}">
        <p14:creationId xmlns:p14="http://schemas.microsoft.com/office/powerpoint/2010/main" val="115099371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4">
                                            <p:txEl>
                                              <p:pRg st="3" end="3"/>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4">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Bylaw 11.6.1.1</a:t>
            </a:r>
            <a:br>
              <a:rPr lang="en-US" sz="3200" dirty="0" smtClean="0">
                <a:solidFill>
                  <a:schemeClr val="accent1"/>
                </a:solidFill>
              </a:rPr>
            </a:br>
            <a:r>
              <a:rPr lang="en-US" sz="3200" dirty="0" smtClean="0">
                <a:solidFill>
                  <a:schemeClr val="accent1"/>
                </a:solidFill>
              </a:rPr>
              <a:t>Scouting of Opponents</a:t>
            </a:r>
            <a:endParaRPr lang="en-US" sz="3200" dirty="0">
              <a:solidFill>
                <a:schemeClr val="accent1"/>
              </a:solidFill>
            </a:endParaRPr>
          </a:p>
        </p:txBody>
      </p:sp>
      <p:sp>
        <p:nvSpPr>
          <p:cNvPr id="3" name="Content Placeholder 2"/>
          <p:cNvSpPr>
            <a:spLocks noGrp="1"/>
          </p:cNvSpPr>
          <p:nvPr>
            <p:ph sz="half" idx="1"/>
          </p:nvPr>
        </p:nvSpPr>
        <p:spPr>
          <a:ln>
            <a:solidFill>
              <a:schemeClr val="accent1"/>
            </a:solidFill>
          </a:ln>
        </p:spPr>
        <p:txBody>
          <a:bodyPr anchor="t">
            <a:normAutofit/>
          </a:bodyPr>
          <a:lstStyle/>
          <a:p>
            <a:pPr marL="0" indent="0">
              <a:buNone/>
            </a:pPr>
            <a:r>
              <a:rPr lang="en-US" sz="2200" b="1" dirty="0" smtClean="0"/>
              <a:t>Fact Pattern</a:t>
            </a:r>
            <a:r>
              <a:rPr lang="en-US" sz="2200" dirty="0" smtClean="0"/>
              <a:t>:</a:t>
            </a:r>
          </a:p>
          <a:p>
            <a:pPr marL="0" indent="0">
              <a:buNone/>
            </a:pPr>
            <a:r>
              <a:rPr lang="en-US" sz="2200" dirty="0" smtClean="0"/>
              <a:t>Your ice hockey team is competing in a tournament that has three separate sites (A, B &amp; C).  Your team is only competing at site A and B but wants to scout a future opponent at site C.  </a:t>
            </a:r>
          </a:p>
          <a:p>
            <a:pPr marL="0" indent="0">
              <a:buNone/>
            </a:pPr>
            <a:endParaRPr lang="en-US" sz="2200" dirty="0"/>
          </a:p>
          <a:p>
            <a:pPr marL="0" indent="0">
              <a:buNone/>
            </a:pPr>
            <a:r>
              <a:rPr lang="en-US" sz="2200" dirty="0" smtClean="0"/>
              <a:t>Is this permissible? </a:t>
            </a:r>
          </a:p>
          <a:p>
            <a:pPr marL="0" indent="0">
              <a:buNone/>
            </a:pPr>
            <a:endParaRPr lang="en-US" sz="2400" dirty="0"/>
          </a:p>
        </p:txBody>
      </p:sp>
      <p:sp>
        <p:nvSpPr>
          <p:cNvPr id="4" name="Content Placeholder 3"/>
          <p:cNvSpPr>
            <a:spLocks noGrp="1"/>
          </p:cNvSpPr>
          <p:nvPr>
            <p:ph sz="half" idx="2"/>
          </p:nvPr>
        </p:nvSpPr>
        <p:spPr>
          <a:ln>
            <a:solidFill>
              <a:schemeClr val="accent1"/>
            </a:solidFill>
          </a:ln>
        </p:spPr>
        <p:txBody>
          <a:bodyPr anchor="t">
            <a:normAutofit/>
          </a:bodyPr>
          <a:lstStyle/>
          <a:p>
            <a:pPr marL="0" indent="0">
              <a:buNone/>
            </a:pPr>
            <a:r>
              <a:rPr lang="en-US" sz="2200" b="1" dirty="0" smtClean="0"/>
              <a:t>Answer</a:t>
            </a:r>
            <a:r>
              <a:rPr lang="en-US" sz="2200" dirty="0" smtClean="0"/>
              <a:t>: </a:t>
            </a:r>
          </a:p>
          <a:p>
            <a:pPr marL="0" indent="0">
              <a:buNone/>
            </a:pPr>
            <a:r>
              <a:rPr lang="en-US" sz="2200" dirty="0" smtClean="0"/>
              <a:t>No, a head coach or assistant coach may only scout future opponents at the sites the team has played or will play during the course of the event/tournament. </a:t>
            </a:r>
          </a:p>
          <a:p>
            <a:pPr marL="0" indent="0">
              <a:buNone/>
            </a:pPr>
            <a:endParaRPr lang="en-US" sz="2200" dirty="0"/>
          </a:p>
          <a:p>
            <a:r>
              <a:rPr lang="en-US" sz="2200" dirty="0" smtClean="0"/>
              <a:t>No same day requirement</a:t>
            </a:r>
          </a:p>
          <a:p>
            <a:r>
              <a:rPr lang="en-US" sz="2200" dirty="0" smtClean="0"/>
              <a:t>Multiple fields or gyms at a facility constitutes a single site</a:t>
            </a:r>
            <a:endParaRPr lang="en-US" sz="2200" dirty="0"/>
          </a:p>
        </p:txBody>
      </p:sp>
    </p:spTree>
    <p:custDataLst>
      <p:tags r:id="rId1"/>
    </p:custDataLst>
    <p:extLst>
      <p:ext uri="{BB962C8B-B14F-4D97-AF65-F5344CB8AC3E}">
        <p14:creationId xmlns:p14="http://schemas.microsoft.com/office/powerpoint/2010/main" val="36763321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4">
                                            <p:txEl>
                                              <p:pRg st="3" end="3"/>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4">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Division I Transfer Directive</a:t>
            </a:r>
            <a:endParaRPr lang="en-US" sz="3200" dirty="0">
              <a:solidFill>
                <a:schemeClr val="accent1"/>
              </a:solidFill>
            </a:endParaRPr>
          </a:p>
        </p:txBody>
      </p:sp>
      <p:sp>
        <p:nvSpPr>
          <p:cNvPr id="3" name="Content Placeholder 2"/>
          <p:cNvSpPr>
            <a:spLocks noGrp="1"/>
          </p:cNvSpPr>
          <p:nvPr>
            <p:ph idx="1"/>
          </p:nvPr>
        </p:nvSpPr>
        <p:spPr/>
        <p:txBody>
          <a:bodyPr>
            <a:normAutofit/>
          </a:bodyPr>
          <a:lstStyle/>
          <a:p>
            <a:r>
              <a:rPr lang="en-US" sz="2400" dirty="0"/>
              <a:t>I</a:t>
            </a:r>
            <a:r>
              <a:rPr lang="en-US" sz="2400" dirty="0" smtClean="0"/>
              <a:t>mmediate </a:t>
            </a:r>
            <a:r>
              <a:rPr lang="en-US" sz="2400" dirty="0"/>
              <a:t>eligibility </a:t>
            </a:r>
            <a:r>
              <a:rPr lang="en-US" sz="2400" dirty="0" smtClean="0"/>
              <a:t>will no </a:t>
            </a:r>
            <a:r>
              <a:rPr lang="en-US" sz="2400" dirty="0"/>
              <a:t>longer be provided for </a:t>
            </a:r>
            <a:r>
              <a:rPr lang="en-US" sz="2400" dirty="0" smtClean="0"/>
              <a:t>undergraduate </a:t>
            </a:r>
            <a:r>
              <a:rPr lang="en-US" sz="2400" dirty="0"/>
              <a:t>student-athletes who are not eligible to use a transfer exception </a:t>
            </a:r>
            <a:endParaRPr lang="en-US" sz="2400" dirty="0" smtClean="0"/>
          </a:p>
          <a:p>
            <a:endParaRPr lang="en-US" sz="2400" dirty="0"/>
          </a:p>
          <a:p>
            <a:r>
              <a:rPr lang="en-US" sz="2400" dirty="0" smtClean="0"/>
              <a:t>A one-year </a:t>
            </a:r>
            <a:r>
              <a:rPr lang="en-US" sz="2400" dirty="0"/>
              <a:t>extension of the five-year clock for mitigating circumstances may be </a:t>
            </a:r>
            <a:r>
              <a:rPr lang="en-US" sz="2400" dirty="0" smtClean="0"/>
              <a:t>provided </a:t>
            </a:r>
          </a:p>
          <a:p>
            <a:endParaRPr lang="en-US" sz="2400" dirty="0"/>
          </a:p>
          <a:p>
            <a:r>
              <a:rPr lang="en-US" sz="2400" dirty="0" smtClean="0"/>
              <a:t>Effective </a:t>
            </a:r>
            <a:r>
              <a:rPr lang="en-US" sz="2400" dirty="0"/>
              <a:t>for all undergraduate transfers seeking immediate eligibility during the 2015-16 academic year and thereafter </a:t>
            </a:r>
            <a:endParaRPr lang="en-US" sz="2400" dirty="0" smtClean="0"/>
          </a:p>
          <a:p>
            <a:pPr marL="0" indent="0">
              <a:buNone/>
            </a:pPr>
            <a:endParaRPr lang="en-US" sz="2000" dirty="0"/>
          </a:p>
        </p:txBody>
      </p:sp>
    </p:spTree>
    <p:custDataLst>
      <p:tags r:id="rId1"/>
    </p:custDataLst>
    <p:extLst>
      <p:ext uri="{BB962C8B-B14F-4D97-AF65-F5344CB8AC3E}">
        <p14:creationId xmlns:p14="http://schemas.microsoft.com/office/powerpoint/2010/main" val="9311670"/>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a:solidFill>
                  <a:schemeClr val="accent1"/>
                </a:solidFill>
              </a:rPr>
              <a:t>Non-Athletic Promotional Activities Post Enrollment</a:t>
            </a:r>
          </a:p>
        </p:txBody>
      </p:sp>
      <p:sp>
        <p:nvSpPr>
          <p:cNvPr id="3" name="Content Placeholder 2"/>
          <p:cNvSpPr>
            <a:spLocks noGrp="1"/>
          </p:cNvSpPr>
          <p:nvPr>
            <p:ph idx="1"/>
          </p:nvPr>
        </p:nvSpPr>
        <p:spPr/>
        <p:txBody>
          <a:bodyPr/>
          <a:lstStyle/>
          <a:p>
            <a:r>
              <a:rPr lang="en-US" dirty="0" smtClean="0"/>
              <a:t>Scenario</a:t>
            </a:r>
          </a:p>
          <a:p>
            <a:pPr lvl="2"/>
            <a:r>
              <a:rPr lang="en-US" dirty="0" smtClean="0"/>
              <a:t>A student-athlete comes into your office and wants to discuss a new project.  She has decided that she wants to take her singing talent out of the shower and to the next level.  She wants to know if she can produce, sell and perform her own music while still maintaining eligibility.  She figures it’s OK since she has a friend on another team that started selling her paintings online. </a:t>
            </a:r>
            <a:endParaRPr lang="en-US" dirty="0"/>
          </a:p>
        </p:txBody>
      </p:sp>
    </p:spTree>
    <p:custDataLst>
      <p:tags r:id="rId1"/>
    </p:custDataLst>
    <p:extLst>
      <p:ext uri="{BB962C8B-B14F-4D97-AF65-F5344CB8AC3E}">
        <p14:creationId xmlns:p14="http://schemas.microsoft.com/office/powerpoint/2010/main" val="1785670032"/>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Non-Athletic Promotional Activities Post Enrollment</a:t>
            </a:r>
            <a:endParaRPr lang="en-US" sz="3200" dirty="0">
              <a:solidFill>
                <a:schemeClr val="accent1"/>
              </a:solidFill>
            </a:endParaRPr>
          </a:p>
        </p:txBody>
      </p:sp>
      <p:sp>
        <p:nvSpPr>
          <p:cNvPr id="3" name="Content Placeholder 2"/>
          <p:cNvSpPr>
            <a:spLocks noGrp="1"/>
          </p:cNvSpPr>
          <p:nvPr>
            <p:ph idx="1"/>
          </p:nvPr>
        </p:nvSpPr>
        <p:spPr/>
        <p:txBody>
          <a:bodyPr>
            <a:normAutofit fontScale="92500" lnSpcReduction="10000"/>
          </a:bodyPr>
          <a:lstStyle/>
          <a:p>
            <a:r>
              <a:rPr lang="en-US" dirty="0" smtClean="0"/>
              <a:t>DI Bylaw 12.5.2.1(Advertisements and </a:t>
            </a:r>
            <a:r>
              <a:rPr lang="en-US" dirty="0"/>
              <a:t>P</a:t>
            </a:r>
            <a:r>
              <a:rPr lang="en-US" dirty="0" smtClean="0"/>
              <a:t>romotions after becoming a Student-Athlete)</a:t>
            </a:r>
          </a:p>
          <a:p>
            <a:pPr lvl="2"/>
            <a:r>
              <a:rPr lang="en-US" dirty="0" smtClean="0"/>
              <a:t>Can’t use name or picture to advertise, recommend or promote directly the sale or use of commercial product or service.</a:t>
            </a:r>
          </a:p>
          <a:p>
            <a:pPr lvl="2"/>
            <a:endParaRPr lang="en-US" dirty="0" smtClean="0"/>
          </a:p>
          <a:p>
            <a:r>
              <a:rPr lang="en-US" dirty="0" smtClean="0"/>
              <a:t>DI Bylaw 12.4.4 (Self Employment)</a:t>
            </a:r>
          </a:p>
          <a:p>
            <a:pPr lvl="2"/>
            <a:r>
              <a:rPr lang="en-US" dirty="0"/>
              <a:t>M</a:t>
            </a:r>
            <a:r>
              <a:rPr lang="en-US" dirty="0" smtClean="0"/>
              <a:t>ay establish own business; </a:t>
            </a:r>
          </a:p>
          <a:p>
            <a:pPr lvl="2"/>
            <a:r>
              <a:rPr lang="en-US" dirty="0" smtClean="0"/>
              <a:t>But, the student-athlete’s name, photograph, appearance or athletics reputation can not be used to promote the business.</a:t>
            </a:r>
          </a:p>
          <a:p>
            <a:pPr lvl="1"/>
            <a:endParaRPr lang="en-US" dirty="0" smtClean="0"/>
          </a:p>
          <a:p>
            <a:pPr marL="457200" lvl="1" indent="0">
              <a:buNone/>
            </a:pPr>
            <a:endParaRPr lang="en-US" dirty="0"/>
          </a:p>
        </p:txBody>
      </p:sp>
    </p:spTree>
    <p:custDataLst>
      <p:tags r:id="rId1"/>
    </p:custDataLst>
    <p:extLst>
      <p:ext uri="{BB962C8B-B14F-4D97-AF65-F5344CB8AC3E}">
        <p14:creationId xmlns:p14="http://schemas.microsoft.com/office/powerpoint/2010/main" val="3774016594"/>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a:solidFill>
                  <a:schemeClr val="accent1"/>
                </a:solidFill>
              </a:rPr>
              <a:t>Non-Athletic Promotional Activities Post Enrollment</a:t>
            </a:r>
          </a:p>
        </p:txBody>
      </p:sp>
      <p:sp>
        <p:nvSpPr>
          <p:cNvPr id="3" name="Content Placeholder 2"/>
          <p:cNvSpPr>
            <a:spLocks noGrp="1"/>
          </p:cNvSpPr>
          <p:nvPr>
            <p:ph idx="1"/>
          </p:nvPr>
        </p:nvSpPr>
        <p:spPr/>
        <p:txBody>
          <a:bodyPr/>
          <a:lstStyle/>
          <a:p>
            <a:r>
              <a:rPr lang="en-US" dirty="0" smtClean="0"/>
              <a:t>Options for SA</a:t>
            </a:r>
          </a:p>
          <a:p>
            <a:pPr lvl="1"/>
            <a:r>
              <a:rPr lang="en-US" dirty="0" smtClean="0"/>
              <a:t>Pseudonym</a:t>
            </a:r>
          </a:p>
          <a:p>
            <a:pPr lvl="1"/>
            <a:r>
              <a:rPr lang="en-US" dirty="0" smtClean="0"/>
              <a:t>Waiver</a:t>
            </a:r>
            <a:endParaRPr lang="en-US" dirty="0"/>
          </a:p>
        </p:txBody>
      </p:sp>
    </p:spTree>
    <p:custDataLst>
      <p:tags r:id="rId1"/>
    </p:custDataLst>
    <p:extLst>
      <p:ext uri="{BB962C8B-B14F-4D97-AF65-F5344CB8AC3E}">
        <p14:creationId xmlns:p14="http://schemas.microsoft.com/office/powerpoint/2010/main" val="648581192"/>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21</a:t>
            </a:r>
            <a:r>
              <a:rPr lang="en-US" sz="3200" baseline="30000" dirty="0" smtClean="0">
                <a:solidFill>
                  <a:schemeClr val="accent1"/>
                </a:solidFill>
              </a:rPr>
              <a:t>st</a:t>
            </a:r>
            <a:r>
              <a:rPr lang="en-US" sz="3200" dirty="0" smtClean="0">
                <a:solidFill>
                  <a:schemeClr val="accent1"/>
                </a:solidFill>
              </a:rPr>
              <a:t> Birthday Hockey and Skiing</a:t>
            </a:r>
            <a:endParaRPr lang="en-US" sz="3200" dirty="0">
              <a:solidFill>
                <a:schemeClr val="accent1"/>
              </a:solidFill>
            </a:endParaRPr>
          </a:p>
        </p:txBody>
      </p:sp>
      <p:sp>
        <p:nvSpPr>
          <p:cNvPr id="3" name="Content Placeholder 2"/>
          <p:cNvSpPr>
            <a:spLocks noGrp="1"/>
          </p:cNvSpPr>
          <p:nvPr>
            <p:ph idx="1"/>
          </p:nvPr>
        </p:nvSpPr>
        <p:spPr/>
        <p:txBody>
          <a:bodyPr/>
          <a:lstStyle/>
          <a:p>
            <a:r>
              <a:rPr lang="en-US" dirty="0" smtClean="0"/>
              <a:t>DI Bylaw 12.1.8.3.5</a:t>
            </a:r>
          </a:p>
          <a:p>
            <a:pPr lvl="2"/>
            <a:r>
              <a:rPr lang="en-US" dirty="0" smtClean="0"/>
              <a:t>Lose seasons of competition for competition during each 12 month-period after 21</a:t>
            </a:r>
            <a:r>
              <a:rPr lang="en-US" baseline="30000" dirty="0" smtClean="0"/>
              <a:t>st</a:t>
            </a:r>
            <a:r>
              <a:rPr lang="en-US" dirty="0" smtClean="0"/>
              <a:t> birthday and prior to initial full-time collegiate enrollment in a collegiate institution.</a:t>
            </a:r>
          </a:p>
          <a:p>
            <a:pPr lvl="3"/>
            <a:r>
              <a:rPr lang="en-US" dirty="0" smtClean="0"/>
              <a:t>Enrollment in nontraditional institutions (i.e., no semester/quarter) is not appropriate initial full-time collegiate enrollment.</a:t>
            </a:r>
          </a:p>
          <a:p>
            <a:pPr lvl="1"/>
            <a:endParaRPr lang="en-US" dirty="0" smtClean="0"/>
          </a:p>
          <a:p>
            <a:pPr marL="457200" lvl="1" indent="0">
              <a:buNone/>
            </a:pPr>
            <a:r>
              <a:rPr lang="en-US" dirty="0" smtClean="0"/>
              <a:t> </a:t>
            </a:r>
            <a:endParaRPr lang="en-US" dirty="0"/>
          </a:p>
        </p:txBody>
      </p:sp>
    </p:spTree>
    <p:custDataLst>
      <p:tags r:id="rId1"/>
    </p:custDataLst>
    <p:extLst>
      <p:ext uri="{BB962C8B-B14F-4D97-AF65-F5344CB8AC3E}">
        <p14:creationId xmlns:p14="http://schemas.microsoft.com/office/powerpoint/2010/main" val="2105610898"/>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Open Forum:</a:t>
            </a:r>
            <a:br>
              <a:rPr lang="en-US" sz="3200" dirty="0" smtClean="0">
                <a:solidFill>
                  <a:schemeClr val="accent1"/>
                </a:solidFill>
              </a:rPr>
            </a:br>
            <a:r>
              <a:rPr lang="en-US" sz="3200" dirty="0" smtClean="0">
                <a:solidFill>
                  <a:schemeClr val="accent1"/>
                </a:solidFill>
              </a:rPr>
              <a:t>Financial Aid and Awards and Benefits</a:t>
            </a:r>
            <a:endParaRPr lang="en-US" sz="3200" dirty="0">
              <a:solidFill>
                <a:schemeClr val="accent1"/>
              </a:solidFill>
            </a:endParaRPr>
          </a:p>
        </p:txBody>
      </p:sp>
      <p:sp>
        <p:nvSpPr>
          <p:cNvPr id="3" name="Content Placeholder 2"/>
          <p:cNvSpPr>
            <a:spLocks noGrp="1"/>
          </p:cNvSpPr>
          <p:nvPr>
            <p:ph idx="1"/>
          </p:nvPr>
        </p:nvSpPr>
        <p:spPr/>
        <p:txBody>
          <a:bodyPr/>
          <a:lstStyle/>
          <a:p>
            <a:pPr lvl="1">
              <a:buFont typeface="Arial" panose="020B0604020202020204" pitchFamily="34" charset="0"/>
              <a:buChar char="•"/>
            </a:pPr>
            <a:r>
              <a:rPr lang="en-US" dirty="0" smtClean="0"/>
              <a:t>Questions?</a:t>
            </a:r>
          </a:p>
          <a:p>
            <a:pPr lvl="1">
              <a:buFont typeface="Arial" panose="020B0604020202020204" pitchFamily="34" charset="0"/>
              <a:buChar char="•"/>
            </a:pPr>
            <a:endParaRPr lang="en-US" dirty="0" smtClean="0"/>
          </a:p>
          <a:p>
            <a:pPr lvl="1"/>
            <a:endParaRPr lang="en-US" dirty="0" smtClean="0"/>
          </a:p>
        </p:txBody>
      </p:sp>
    </p:spTree>
    <p:custDataLst>
      <p:tags r:id="rId1"/>
    </p:custDataLst>
    <p:extLst>
      <p:ext uri="{BB962C8B-B14F-4D97-AF65-F5344CB8AC3E}">
        <p14:creationId xmlns:p14="http://schemas.microsoft.com/office/powerpoint/2010/main" val="139818206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Overview</a:t>
            </a:r>
            <a:endParaRPr lang="en-US" sz="3200" dirty="0">
              <a:solidFill>
                <a:schemeClr val="accent1"/>
              </a:solidFill>
            </a:endParaRPr>
          </a:p>
        </p:txBody>
      </p:sp>
      <p:sp>
        <p:nvSpPr>
          <p:cNvPr id="3" name="Content Placeholder 2"/>
          <p:cNvSpPr>
            <a:spLocks noGrp="1"/>
          </p:cNvSpPr>
          <p:nvPr>
            <p:ph idx="1"/>
          </p:nvPr>
        </p:nvSpPr>
        <p:spPr/>
        <p:txBody>
          <a:bodyPr>
            <a:normAutofit fontScale="92500"/>
          </a:bodyPr>
          <a:lstStyle/>
          <a:p>
            <a:pPr marL="457200" indent="-457200">
              <a:lnSpc>
                <a:spcPct val="200000"/>
              </a:lnSpc>
              <a:buFont typeface="+mj-lt"/>
              <a:buAutoNum type="arabicPeriod"/>
            </a:pPr>
            <a:r>
              <a:rPr lang="en-US" sz="2400" dirty="0" smtClean="0"/>
              <a:t>Duties of Coaches &amp; Noncoaching Staff Members </a:t>
            </a:r>
          </a:p>
          <a:p>
            <a:pPr marL="457200" indent="-457200">
              <a:lnSpc>
                <a:spcPct val="200000"/>
              </a:lnSpc>
              <a:buFont typeface="+mj-lt"/>
              <a:buAutoNum type="arabicPeriod"/>
            </a:pPr>
            <a:r>
              <a:rPr lang="en-US" sz="2400" dirty="0" smtClean="0"/>
              <a:t>Scouting of Opponents</a:t>
            </a:r>
          </a:p>
          <a:p>
            <a:pPr marL="457200" indent="-457200">
              <a:lnSpc>
                <a:spcPct val="200000"/>
              </a:lnSpc>
              <a:buFont typeface="+mj-lt"/>
              <a:buAutoNum type="arabicPeriod"/>
            </a:pPr>
            <a:r>
              <a:rPr lang="en-US" sz="2400" dirty="0" smtClean="0"/>
              <a:t>Transfer Eligibility </a:t>
            </a:r>
            <a:r>
              <a:rPr lang="en-US" sz="2400" dirty="0"/>
              <a:t>changes in </a:t>
            </a:r>
            <a:r>
              <a:rPr lang="en-US" sz="2400" dirty="0" smtClean="0"/>
              <a:t>Division I</a:t>
            </a:r>
          </a:p>
          <a:p>
            <a:pPr marL="457200" indent="-457200">
              <a:lnSpc>
                <a:spcPct val="200000"/>
              </a:lnSpc>
              <a:buFont typeface="+mj-lt"/>
              <a:buAutoNum type="arabicPeriod"/>
            </a:pPr>
            <a:r>
              <a:rPr lang="en-US" sz="2400" dirty="0" smtClean="0"/>
              <a:t>Promotional Activities Post Enrollment</a:t>
            </a:r>
          </a:p>
          <a:p>
            <a:pPr marL="457200" indent="-457200">
              <a:lnSpc>
                <a:spcPct val="200000"/>
              </a:lnSpc>
              <a:buFont typeface="+mj-lt"/>
              <a:buAutoNum type="arabicPeriod"/>
            </a:pPr>
            <a:r>
              <a:rPr lang="en-US" sz="2400" dirty="0" smtClean="0"/>
              <a:t>21</a:t>
            </a:r>
            <a:r>
              <a:rPr lang="en-US" sz="2400" baseline="30000" dirty="0" smtClean="0"/>
              <a:t>st</a:t>
            </a:r>
            <a:r>
              <a:rPr lang="en-US" sz="2400" dirty="0" smtClean="0"/>
              <a:t> Birthday Rule – Hockey and Skiing</a:t>
            </a:r>
          </a:p>
          <a:p>
            <a:pPr marL="457200" indent="-457200">
              <a:lnSpc>
                <a:spcPct val="200000"/>
              </a:lnSpc>
              <a:buFont typeface="+mj-lt"/>
              <a:buAutoNum type="arabicPeriod"/>
            </a:pPr>
            <a:r>
              <a:rPr lang="en-US" sz="2400" dirty="0" smtClean="0"/>
              <a:t>Open Forum – Financial Aid and Awards and Benefits</a:t>
            </a:r>
          </a:p>
          <a:p>
            <a:pPr marL="457200" indent="-457200">
              <a:lnSpc>
                <a:spcPct val="150000"/>
              </a:lnSpc>
              <a:buFont typeface="+mj-lt"/>
              <a:buAutoNum type="arabicPeriod"/>
            </a:pPr>
            <a:endParaRPr lang="en-US" sz="2400" dirty="0" smtClean="0"/>
          </a:p>
          <a:p>
            <a:pPr marL="457200" indent="-457200">
              <a:lnSpc>
                <a:spcPct val="150000"/>
              </a:lnSpc>
              <a:buFont typeface="+mj-lt"/>
              <a:buAutoNum type="arabicPeriod"/>
            </a:pPr>
            <a:endParaRPr lang="en-US" sz="2400" dirty="0" smtClean="0"/>
          </a:p>
          <a:p>
            <a:pPr marL="457200" indent="-457200">
              <a:lnSpc>
                <a:spcPct val="150000"/>
              </a:lnSpc>
              <a:buFont typeface="+mj-lt"/>
              <a:buAutoNum type="arabicPeriod"/>
            </a:pPr>
            <a:endParaRPr lang="en-US" sz="2400" dirty="0"/>
          </a:p>
        </p:txBody>
      </p:sp>
    </p:spTree>
    <p:custDataLst>
      <p:tags r:id="rId1"/>
    </p:custDataLst>
    <p:extLst>
      <p:ext uri="{BB962C8B-B14F-4D97-AF65-F5344CB8AC3E}">
        <p14:creationId xmlns:p14="http://schemas.microsoft.com/office/powerpoint/2010/main" val="56939492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normAutofit/>
          </a:bodyPr>
          <a:lstStyle/>
          <a:p>
            <a:r>
              <a:rPr lang="en-US" sz="3200" dirty="0" smtClean="0">
                <a:solidFill>
                  <a:schemeClr val="accent1"/>
                </a:solidFill>
              </a:rPr>
              <a:t>Positions</a:t>
            </a:r>
            <a:endParaRPr lang="en-US" sz="3200" dirty="0">
              <a:solidFill>
                <a:schemeClr val="accent1"/>
              </a:solidFill>
            </a:endParaRPr>
          </a:p>
        </p:txBody>
      </p:sp>
      <p:graphicFrame>
        <p:nvGraphicFramePr>
          <p:cNvPr id="10" name="Content Placeholder 9"/>
          <p:cNvGraphicFramePr>
            <a:graphicFrameLocks noGrp="1"/>
          </p:cNvGraphicFramePr>
          <p:nvPr>
            <p:ph idx="1"/>
            <p:extLst>
              <p:ext uri="{D42A27DB-BD31-4B8C-83A1-F6EECF244321}">
                <p14:modId xmlns:p14="http://schemas.microsoft.com/office/powerpoint/2010/main" val="2612636037"/>
              </p:ext>
            </p:extLst>
          </p:nvPr>
        </p:nvGraphicFramePr>
        <p:xfrm>
          <a:off x="228600" y="1219200"/>
          <a:ext cx="8610600" cy="5094100"/>
        </p:xfrm>
        <a:graphic>
          <a:graphicData uri="http://schemas.openxmlformats.org/drawingml/2006/table">
            <a:tbl>
              <a:tblPr firstRow="1" bandRow="1">
                <a:tableStyleId>{5C22544A-7EE6-4342-B048-85BDC9FD1C3A}</a:tableStyleId>
              </a:tblPr>
              <a:tblGrid>
                <a:gridCol w="2152650"/>
                <a:gridCol w="6457950"/>
              </a:tblGrid>
              <a:tr h="628258">
                <a:tc>
                  <a:txBody>
                    <a:bodyPr/>
                    <a:lstStyle/>
                    <a:p>
                      <a:pPr algn="ctr"/>
                      <a:r>
                        <a:rPr lang="en-US" sz="1800" b="1" dirty="0" smtClean="0"/>
                        <a:t>Position </a:t>
                      </a:r>
                      <a:endParaRPr lang="en-US" sz="1800" b="1" dirty="0"/>
                    </a:p>
                  </a:txBody>
                  <a:tcPr anchor="ctr"/>
                </a:tc>
                <a:tc>
                  <a:txBody>
                    <a:bodyPr/>
                    <a:lstStyle/>
                    <a:p>
                      <a:pPr algn="ctr"/>
                      <a:r>
                        <a:rPr lang="en-US" sz="1800" b="1" dirty="0" smtClean="0"/>
                        <a:t>Definition </a:t>
                      </a:r>
                      <a:endParaRPr lang="en-US" sz="1800" b="1" dirty="0"/>
                    </a:p>
                  </a:txBody>
                  <a:tcPr anchor="ctr"/>
                </a:tc>
              </a:tr>
              <a:tr h="718250">
                <a:tc>
                  <a:txBody>
                    <a:bodyPr/>
                    <a:lstStyle/>
                    <a:p>
                      <a:pPr algn="ctr"/>
                      <a:r>
                        <a:rPr lang="en-US" sz="1600" b="0" i="1" dirty="0" smtClean="0"/>
                        <a:t>Head Coach</a:t>
                      </a:r>
                      <a:r>
                        <a:rPr lang="en-US" sz="1600" b="0" i="1" baseline="0" dirty="0" smtClean="0"/>
                        <a:t> &amp; Assistant Coach</a:t>
                      </a:r>
                      <a:endParaRPr lang="en-US" sz="1600" b="0" i="1" dirty="0"/>
                    </a:p>
                  </a:txBody>
                  <a:tcPr anchor="ctr"/>
                </a:tc>
                <a:tc>
                  <a:txBody>
                    <a:bodyPr/>
                    <a:lstStyle/>
                    <a:p>
                      <a:pPr algn="ctr"/>
                      <a:r>
                        <a:rPr lang="en-US" sz="1600" dirty="0" smtClean="0"/>
                        <a:t>Individuals designated by the institution to fill the coaching limits for a sport </a:t>
                      </a:r>
                      <a:endParaRPr lang="en-US" sz="1600" dirty="0"/>
                    </a:p>
                  </a:txBody>
                  <a:tcPr anchor="ctr"/>
                </a:tc>
              </a:tr>
              <a:tr h="718250">
                <a:tc>
                  <a:txBody>
                    <a:bodyPr/>
                    <a:lstStyle/>
                    <a:p>
                      <a:pPr algn="ctr"/>
                      <a:r>
                        <a:rPr lang="en-US" sz="1600" b="0" i="1" dirty="0" smtClean="0"/>
                        <a:t>Undergraduate</a:t>
                      </a:r>
                      <a:r>
                        <a:rPr lang="en-US" sz="1600" b="0" i="1" baseline="0" dirty="0" smtClean="0"/>
                        <a:t> Student Assistant Coach</a:t>
                      </a:r>
                      <a:endParaRPr lang="en-US" sz="1600" b="0" i="1" dirty="0"/>
                    </a:p>
                  </a:txBody>
                  <a:tcPr anchor="ctr"/>
                </a:tc>
                <a:tc>
                  <a:txBody>
                    <a:bodyPr/>
                    <a:lstStyle/>
                    <a:p>
                      <a:pPr algn="ctr"/>
                      <a:r>
                        <a:rPr lang="en-US" sz="1600" dirty="0" smtClean="0"/>
                        <a:t>A coach who is </a:t>
                      </a:r>
                      <a:r>
                        <a:rPr lang="en-US" sz="1600" baseline="0" dirty="0" smtClean="0"/>
                        <a:t> an undergraduate student-athlete that has exhausted eligibility in her sport or has become injured and is unable to practice or compete ever again</a:t>
                      </a:r>
                      <a:endParaRPr lang="en-US" sz="1600" dirty="0"/>
                    </a:p>
                  </a:txBody>
                  <a:tcPr anchor="ctr"/>
                </a:tc>
              </a:tr>
              <a:tr h="665172">
                <a:tc>
                  <a:txBody>
                    <a:bodyPr/>
                    <a:lstStyle/>
                    <a:p>
                      <a:pPr algn="ctr"/>
                      <a:r>
                        <a:rPr lang="en-US" sz="1600" b="0" i="1" dirty="0" smtClean="0"/>
                        <a:t>Volunteer Coach</a:t>
                      </a:r>
                      <a:endParaRPr lang="en-US" sz="1600" b="0" i="1" dirty="0"/>
                    </a:p>
                  </a:txBody>
                  <a:tcPr anchor="ctr"/>
                </a:tc>
                <a:tc>
                  <a:txBody>
                    <a:bodyPr/>
                    <a:lstStyle/>
                    <a:p>
                      <a:pPr algn="ctr"/>
                      <a:r>
                        <a:rPr lang="en-US" sz="1600" dirty="0" smtClean="0"/>
                        <a:t>A coach who does not receive compensation or remuneration from</a:t>
                      </a:r>
                      <a:r>
                        <a:rPr lang="en-US" sz="1600" baseline="0" dirty="0" smtClean="0"/>
                        <a:t> athletics or an organization that is funded by or promotes athletics</a:t>
                      </a:r>
                      <a:endParaRPr lang="en-US" sz="1600" dirty="0"/>
                    </a:p>
                  </a:txBody>
                  <a:tcPr anchor="ctr"/>
                </a:tc>
              </a:tr>
              <a:tr h="718250">
                <a:tc>
                  <a:txBody>
                    <a:bodyPr/>
                    <a:lstStyle/>
                    <a:p>
                      <a:pPr algn="ctr"/>
                      <a:r>
                        <a:rPr lang="en-US" sz="1600" b="0" i="1" dirty="0" smtClean="0"/>
                        <a:t>Manager</a:t>
                      </a:r>
                      <a:endParaRPr lang="en-US" sz="1600" b="0" i="1" dirty="0"/>
                    </a:p>
                  </a:txBody>
                  <a:tcPr anchor="ctr"/>
                </a:tc>
                <a:tc>
                  <a:txBody>
                    <a:bodyPr/>
                    <a:lstStyle/>
                    <a:p>
                      <a:pPr algn="ctr"/>
                      <a:r>
                        <a:rPr lang="en-US" sz="1600" dirty="0" smtClean="0"/>
                        <a:t>An undergraduate or graduate</a:t>
                      </a:r>
                      <a:r>
                        <a:rPr lang="en-US" sz="1600" baseline="0" dirty="0" smtClean="0"/>
                        <a:t> student </a:t>
                      </a:r>
                      <a:r>
                        <a:rPr lang="en-US" sz="1600" dirty="0" smtClean="0"/>
                        <a:t>who</a:t>
                      </a:r>
                      <a:r>
                        <a:rPr lang="en-US" sz="1600" baseline="0" dirty="0" smtClean="0"/>
                        <a:t> preforms traditional managerial duties (e.g., equipment, laundry, hydration)</a:t>
                      </a:r>
                      <a:endParaRPr lang="en-US" sz="1600" dirty="0"/>
                    </a:p>
                  </a:txBody>
                  <a:tcPr anchor="ctr"/>
                </a:tc>
              </a:tr>
              <a:tr h="718250">
                <a:tc>
                  <a:txBody>
                    <a:bodyPr/>
                    <a:lstStyle/>
                    <a:p>
                      <a:pPr algn="ctr"/>
                      <a:r>
                        <a:rPr lang="en-US" sz="1600" b="0" i="1" dirty="0" smtClean="0"/>
                        <a:t>Weight or Strength Coach</a:t>
                      </a:r>
                    </a:p>
                  </a:txBody>
                  <a:tcPr anchor="ctr"/>
                </a:tc>
                <a:tc>
                  <a:txBody>
                    <a:bodyPr/>
                    <a:lstStyle/>
                    <a:p>
                      <a:pPr algn="ctr"/>
                      <a:r>
                        <a:rPr lang="en-US" sz="1600" dirty="0" smtClean="0"/>
                        <a:t>A coach who conducts flexibility, warm-up</a:t>
                      </a:r>
                      <a:r>
                        <a:rPr lang="en-US" sz="1600" baseline="0" dirty="0" smtClean="0"/>
                        <a:t> and physical conditioning activities </a:t>
                      </a:r>
                      <a:endParaRPr lang="en-US" sz="1600" dirty="0"/>
                    </a:p>
                  </a:txBody>
                  <a:tcPr anchor="ctr"/>
                </a:tc>
              </a:tr>
              <a:tr h="718250">
                <a:tc>
                  <a:txBody>
                    <a:bodyPr/>
                    <a:lstStyle/>
                    <a:p>
                      <a:pPr algn="ctr"/>
                      <a:r>
                        <a:rPr lang="en-US" sz="1600" b="0" i="1" dirty="0" smtClean="0"/>
                        <a:t>Noncoaching Staff Member</a:t>
                      </a:r>
                      <a:r>
                        <a:rPr lang="en-US" sz="1600" b="0" i="1" baseline="0" dirty="0" smtClean="0"/>
                        <a:t> (Sport Specific)</a:t>
                      </a:r>
                      <a:endParaRPr lang="en-US" sz="1600" b="0" i="1" dirty="0"/>
                    </a:p>
                  </a:txBody>
                  <a:tcPr anchor="ctr"/>
                </a:tc>
                <a:tc>
                  <a:txBody>
                    <a:bodyPr/>
                    <a:lstStyle/>
                    <a:p>
                      <a:pPr algn="ctr"/>
                      <a:r>
                        <a:rPr lang="en-US" sz="1600" dirty="0" smtClean="0"/>
                        <a:t>An individual</a:t>
                      </a:r>
                      <a:r>
                        <a:rPr lang="en-US" sz="1600" baseline="0" dirty="0" smtClean="0"/>
                        <a:t> who performs administrative duties for a sport program and </a:t>
                      </a:r>
                      <a:r>
                        <a:rPr lang="en-US" sz="1600" dirty="0" smtClean="0"/>
                        <a:t>is prohibited from participating in on-court or on-field activities </a:t>
                      </a:r>
                      <a:r>
                        <a:rPr lang="en-US" sz="1600" baseline="0" dirty="0" smtClean="0"/>
                        <a:t>(e.g., director of operations, administrative assistant)</a:t>
                      </a:r>
                      <a:endParaRPr lang="en-US" sz="1600" dirty="0"/>
                    </a:p>
                  </a:txBody>
                  <a:tcPr anchor="ctr"/>
                </a:tc>
              </a:tr>
            </a:tbl>
          </a:graphicData>
        </a:graphic>
      </p:graphicFrame>
    </p:spTree>
    <p:custDataLst>
      <p:tags r:id="rId1"/>
    </p:custDataLst>
    <p:extLst>
      <p:ext uri="{BB962C8B-B14F-4D97-AF65-F5344CB8AC3E}">
        <p14:creationId xmlns:p14="http://schemas.microsoft.com/office/powerpoint/2010/main" val="315110739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normAutofit/>
          </a:bodyPr>
          <a:lstStyle/>
          <a:p>
            <a:r>
              <a:rPr lang="en-US" sz="3200" dirty="0" smtClean="0">
                <a:solidFill>
                  <a:schemeClr val="accent1"/>
                </a:solidFill>
              </a:rPr>
              <a:t>Limitations on Number &amp; Duties</a:t>
            </a:r>
            <a:endParaRPr lang="en-US" sz="3200" dirty="0">
              <a:solidFill>
                <a:schemeClr val="accent1"/>
              </a:solidFill>
            </a:endParaRPr>
          </a:p>
        </p:txBody>
      </p:sp>
      <p:graphicFrame>
        <p:nvGraphicFramePr>
          <p:cNvPr id="10" name="Content Placeholder 9"/>
          <p:cNvGraphicFramePr>
            <a:graphicFrameLocks noGrp="1"/>
          </p:cNvGraphicFramePr>
          <p:nvPr>
            <p:ph idx="1"/>
            <p:extLst>
              <p:ext uri="{D42A27DB-BD31-4B8C-83A1-F6EECF244321}">
                <p14:modId xmlns:p14="http://schemas.microsoft.com/office/powerpoint/2010/main" val="1048609130"/>
              </p:ext>
            </p:extLst>
          </p:nvPr>
        </p:nvGraphicFramePr>
        <p:xfrm>
          <a:off x="152400" y="1295400"/>
          <a:ext cx="8869680" cy="4962850"/>
        </p:xfrm>
        <a:graphic>
          <a:graphicData uri="http://schemas.openxmlformats.org/drawingml/2006/table">
            <a:tbl>
              <a:tblPr firstRow="1" bandRow="1">
                <a:tableStyleId>{5C22544A-7EE6-4342-B048-85BDC9FD1C3A}</a:tableStyleId>
              </a:tblPr>
              <a:tblGrid>
                <a:gridCol w="2046850"/>
                <a:gridCol w="1364566"/>
                <a:gridCol w="1364566"/>
                <a:gridCol w="1364566"/>
                <a:gridCol w="1364566"/>
                <a:gridCol w="1364566"/>
              </a:tblGrid>
              <a:tr h="628258">
                <a:tc>
                  <a:txBody>
                    <a:bodyPr/>
                    <a:lstStyle/>
                    <a:p>
                      <a:pPr algn="ctr"/>
                      <a:r>
                        <a:rPr lang="en-US" sz="1800" b="1" dirty="0" smtClean="0"/>
                        <a:t>Position </a:t>
                      </a:r>
                      <a:endParaRPr lang="en-US" sz="1800" b="1" dirty="0"/>
                    </a:p>
                  </a:txBody>
                  <a:tcPr anchor="ctr"/>
                </a:tc>
                <a:tc>
                  <a:txBody>
                    <a:bodyPr/>
                    <a:lstStyle/>
                    <a:p>
                      <a:pPr algn="ctr"/>
                      <a:r>
                        <a:rPr lang="en-US" sz="1800" b="1" dirty="0" smtClean="0"/>
                        <a:t>Limit</a:t>
                      </a:r>
                      <a:endParaRPr lang="en-US" sz="1800" b="1" dirty="0"/>
                    </a:p>
                  </a:txBody>
                  <a:tcPr anchor="ctr"/>
                </a:tc>
                <a:tc>
                  <a:txBody>
                    <a:bodyPr/>
                    <a:lstStyle/>
                    <a:p>
                      <a:pPr algn="ctr"/>
                      <a:r>
                        <a:rPr lang="en-US" sz="1800" b="1" dirty="0" smtClean="0"/>
                        <a:t>Contact</a:t>
                      </a:r>
                      <a:r>
                        <a:rPr lang="en-US" sz="1800" b="1" baseline="0" dirty="0" smtClean="0"/>
                        <a:t> &amp; Evaluate</a:t>
                      </a:r>
                      <a:endParaRPr lang="en-US" sz="1800" b="1" dirty="0"/>
                    </a:p>
                  </a:txBody>
                  <a:tcPr anchor="ctr"/>
                </a:tc>
                <a:tc>
                  <a:txBody>
                    <a:bodyPr/>
                    <a:lstStyle/>
                    <a:p>
                      <a:pPr algn="ctr"/>
                      <a:r>
                        <a:rPr lang="en-US" sz="1800" b="1" dirty="0" smtClean="0"/>
                        <a:t>Scout</a:t>
                      </a:r>
                      <a:endParaRPr lang="en-US" sz="1800" b="1" dirty="0"/>
                    </a:p>
                  </a:txBody>
                  <a:tcPr anchor="ctr"/>
                </a:tc>
                <a:tc>
                  <a:txBody>
                    <a:bodyPr/>
                    <a:lstStyle/>
                    <a:p>
                      <a:pPr algn="ctr"/>
                      <a:r>
                        <a:rPr lang="en-US" sz="1800" b="1" dirty="0" smtClean="0"/>
                        <a:t>Criteria</a:t>
                      </a:r>
                      <a:endParaRPr lang="en-US" sz="1800" b="1" dirty="0"/>
                    </a:p>
                  </a:txBody>
                  <a:tcPr anchor="ctr"/>
                </a:tc>
                <a:tc>
                  <a:txBody>
                    <a:bodyPr/>
                    <a:lstStyle/>
                    <a:p>
                      <a:pPr algn="ctr"/>
                      <a:r>
                        <a:rPr lang="en-US" sz="1800" b="1" dirty="0" smtClean="0"/>
                        <a:t>Instruction</a:t>
                      </a:r>
                      <a:endParaRPr lang="en-US" sz="1800" b="1" dirty="0"/>
                    </a:p>
                  </a:txBody>
                  <a:tcPr anchor="ctr"/>
                </a:tc>
              </a:tr>
              <a:tr h="718250">
                <a:tc>
                  <a:txBody>
                    <a:bodyPr/>
                    <a:lstStyle/>
                    <a:p>
                      <a:pPr algn="ctr"/>
                      <a:r>
                        <a:rPr lang="en-US" sz="1400" b="0" i="1" dirty="0" smtClean="0"/>
                        <a:t>Head Coach</a:t>
                      </a:r>
                      <a:r>
                        <a:rPr lang="en-US" sz="1400" b="0" i="1" baseline="0" dirty="0" smtClean="0"/>
                        <a:t> &amp; Assistant Coach</a:t>
                      </a:r>
                      <a:endParaRPr lang="en-US" sz="1400" b="0" i="1" dirty="0"/>
                    </a:p>
                  </a:txBody>
                  <a:tcPr anchor="ctr"/>
                </a:tc>
                <a:tc>
                  <a:txBody>
                    <a:bodyPr/>
                    <a:lstStyle/>
                    <a:p>
                      <a:pPr algn="ctr"/>
                      <a:r>
                        <a:rPr lang="en-US" sz="1400" dirty="0" smtClean="0"/>
                        <a:t>Yes</a:t>
                      </a:r>
                      <a:endParaRPr lang="en-US" sz="1400" baseline="0" dirty="0" smtClean="0"/>
                    </a:p>
                    <a:p>
                      <a:pPr algn="ctr"/>
                      <a:r>
                        <a:rPr lang="en-US" sz="1400" baseline="0" dirty="0" smtClean="0"/>
                        <a:t>(11.7.6)</a:t>
                      </a:r>
                      <a:endParaRPr lang="en-US" sz="1400" dirty="0"/>
                    </a:p>
                  </a:txBody>
                  <a:tcPr anchor="ctr"/>
                </a:tc>
                <a:tc>
                  <a:txBody>
                    <a:bodyPr/>
                    <a:lstStyle/>
                    <a:p>
                      <a:pPr algn="ctr"/>
                      <a:r>
                        <a:rPr lang="en-US" sz="1400" dirty="0" smtClean="0"/>
                        <a:t>Yes</a:t>
                      </a:r>
                      <a:endParaRPr lang="en-US" sz="1400" dirty="0"/>
                    </a:p>
                  </a:txBody>
                  <a:tcPr anchor="ctr"/>
                </a:tc>
                <a:tc>
                  <a:txBody>
                    <a:bodyPr/>
                    <a:lstStyle/>
                    <a:p>
                      <a:pPr algn="ctr"/>
                      <a:r>
                        <a:rPr lang="en-US" sz="1400" dirty="0" smtClean="0"/>
                        <a:t>Yes</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Yes</a:t>
                      </a:r>
                      <a:endParaRPr lang="en-US" sz="1400" dirty="0"/>
                    </a:p>
                  </a:txBody>
                  <a:tcPr anchor="ctr"/>
                </a:tc>
              </a:tr>
              <a:tr h="718250">
                <a:tc>
                  <a:txBody>
                    <a:bodyPr/>
                    <a:lstStyle/>
                    <a:p>
                      <a:pPr algn="ctr"/>
                      <a:r>
                        <a:rPr lang="en-US" sz="1400" b="0" i="1" dirty="0" smtClean="0"/>
                        <a:t>Undergraduate</a:t>
                      </a:r>
                      <a:r>
                        <a:rPr lang="en-US" sz="1400" b="0" i="1" baseline="0" dirty="0" smtClean="0"/>
                        <a:t> Student Assistant Coach</a:t>
                      </a:r>
                      <a:endParaRPr lang="en-US" sz="1400" b="0" i="1" dirty="0"/>
                    </a:p>
                  </a:txBody>
                  <a:tcPr anchor="ctr"/>
                </a:tc>
                <a:tc>
                  <a:txBody>
                    <a:bodyPr/>
                    <a:lstStyle/>
                    <a:p>
                      <a:pPr algn="ctr"/>
                      <a:r>
                        <a:rPr lang="en-US" sz="1400" dirty="0" smtClean="0"/>
                        <a:t>Yes</a:t>
                      </a:r>
                    </a:p>
                    <a:p>
                      <a:pPr algn="ctr"/>
                      <a:r>
                        <a:rPr lang="en-US" sz="1400" baseline="0" dirty="0" smtClean="0"/>
                        <a:t>(11.7.6.2.2)</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Yes </a:t>
                      </a:r>
                    </a:p>
                    <a:p>
                      <a:pPr algn="ctr"/>
                      <a:r>
                        <a:rPr lang="en-US" sz="1400" dirty="0" smtClean="0"/>
                        <a:t>(11.01.5)</a:t>
                      </a:r>
                      <a:endParaRPr lang="en-US" sz="1400" dirty="0"/>
                    </a:p>
                  </a:txBody>
                  <a:tcPr anchor="ctr"/>
                </a:tc>
                <a:tc>
                  <a:txBody>
                    <a:bodyPr/>
                    <a:lstStyle/>
                    <a:p>
                      <a:pPr algn="ctr"/>
                      <a:r>
                        <a:rPr lang="en-US" sz="1400" dirty="0" smtClean="0"/>
                        <a:t>Yes</a:t>
                      </a:r>
                      <a:endParaRPr lang="en-US" sz="1400" dirty="0"/>
                    </a:p>
                  </a:txBody>
                  <a:tcPr anchor="ctr"/>
                </a:tc>
              </a:tr>
              <a:tr h="718250">
                <a:tc>
                  <a:txBody>
                    <a:bodyPr/>
                    <a:lstStyle/>
                    <a:p>
                      <a:pPr algn="ctr"/>
                      <a:r>
                        <a:rPr lang="en-US" sz="1400" b="0" i="1" dirty="0" smtClean="0"/>
                        <a:t>Volunteer Coach</a:t>
                      </a:r>
                      <a:endParaRPr lang="en-US" sz="1400" b="0" i="1" dirty="0"/>
                    </a:p>
                  </a:txBody>
                  <a:tcPr anchor="ctr"/>
                </a:tc>
                <a:tc>
                  <a:txBody>
                    <a:bodyPr/>
                    <a:lstStyle/>
                    <a:p>
                      <a:pPr algn="ctr"/>
                      <a:r>
                        <a:rPr lang="en-US" sz="1400" dirty="0" smtClean="0"/>
                        <a:t>Yes (11.7.6.2.3)</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Yes </a:t>
                      </a:r>
                    </a:p>
                    <a:p>
                      <a:pPr algn="ctr"/>
                      <a:r>
                        <a:rPr lang="en-US" sz="1400" dirty="0" smtClean="0"/>
                        <a:t>(11.01.6)</a:t>
                      </a:r>
                      <a:endParaRPr lang="en-US" sz="1400" dirty="0"/>
                    </a:p>
                  </a:txBody>
                  <a:tcPr anchor="ctr"/>
                </a:tc>
                <a:tc>
                  <a:txBody>
                    <a:bodyPr/>
                    <a:lstStyle/>
                    <a:p>
                      <a:pPr algn="ctr"/>
                      <a:r>
                        <a:rPr lang="en-US" sz="1400" dirty="0" smtClean="0"/>
                        <a:t>Yes</a:t>
                      </a:r>
                      <a:endParaRPr lang="en-US" sz="1400" dirty="0"/>
                    </a:p>
                  </a:txBody>
                  <a:tcPr anchor="ctr"/>
                </a:tc>
              </a:tr>
              <a:tr h="718250">
                <a:tc>
                  <a:txBody>
                    <a:bodyPr/>
                    <a:lstStyle/>
                    <a:p>
                      <a:pPr algn="ctr"/>
                      <a:r>
                        <a:rPr lang="en-US" sz="1400" b="0" i="1" dirty="0" smtClean="0"/>
                        <a:t>Manager</a:t>
                      </a:r>
                      <a:endParaRPr lang="en-US" sz="1400" b="0" i="1"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Yes</a:t>
                      </a:r>
                      <a:r>
                        <a:rPr lang="en-US" sz="1400" baseline="0" dirty="0" smtClean="0"/>
                        <a:t> </a:t>
                      </a:r>
                    </a:p>
                    <a:p>
                      <a:pPr algn="ctr"/>
                      <a:r>
                        <a:rPr lang="en-US" sz="1400" baseline="0" dirty="0" smtClean="0"/>
                        <a:t>(11.01.7)</a:t>
                      </a:r>
                      <a:endParaRPr lang="en-US" sz="1400" dirty="0"/>
                    </a:p>
                  </a:txBody>
                  <a:tcPr anchor="ctr"/>
                </a:tc>
                <a:tc>
                  <a:txBody>
                    <a:bodyPr/>
                    <a:lstStyle/>
                    <a:p>
                      <a:pPr algn="ctr"/>
                      <a:r>
                        <a:rPr lang="en-US" sz="1400" dirty="0" smtClean="0"/>
                        <a:t>No</a:t>
                      </a:r>
                      <a:endParaRPr lang="en-US" sz="1400" dirty="0"/>
                    </a:p>
                  </a:txBody>
                  <a:tcPr anchor="ctr"/>
                </a:tc>
              </a:tr>
              <a:tr h="718250">
                <a:tc>
                  <a:txBody>
                    <a:bodyPr/>
                    <a:lstStyle/>
                    <a:p>
                      <a:pPr algn="ctr"/>
                      <a:r>
                        <a:rPr lang="en-US" sz="1400" b="0" i="1" dirty="0" smtClean="0"/>
                        <a:t>Weight or Strength Coach</a:t>
                      </a:r>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r>
              <a:tr h="718250">
                <a:tc>
                  <a:txBody>
                    <a:bodyPr/>
                    <a:lstStyle/>
                    <a:p>
                      <a:pPr algn="ctr"/>
                      <a:r>
                        <a:rPr lang="en-US" sz="1400" b="0" i="1" dirty="0" smtClean="0"/>
                        <a:t>Noncoaching Staff Member</a:t>
                      </a:r>
                      <a:r>
                        <a:rPr lang="en-US" sz="1400" b="0" i="1" baseline="0" dirty="0" smtClean="0"/>
                        <a:t> (Sport Specific)</a:t>
                      </a:r>
                      <a:endParaRPr lang="en-US" sz="1400" b="0" i="1"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c>
                  <a:txBody>
                    <a:bodyPr/>
                    <a:lstStyle/>
                    <a:p>
                      <a:pPr algn="ctr"/>
                      <a:r>
                        <a:rPr lang="en-US" sz="1400" dirty="0" smtClean="0"/>
                        <a:t>No</a:t>
                      </a:r>
                      <a:endParaRPr lang="en-US" sz="1400" dirty="0"/>
                    </a:p>
                  </a:txBody>
                  <a:tcPr anchor="ctr"/>
                </a:tc>
              </a:tr>
            </a:tbl>
          </a:graphicData>
        </a:graphic>
      </p:graphicFrame>
    </p:spTree>
    <p:custDataLst>
      <p:tags r:id="rId1"/>
    </p:custDataLst>
    <p:extLst>
      <p:ext uri="{BB962C8B-B14F-4D97-AF65-F5344CB8AC3E}">
        <p14:creationId xmlns:p14="http://schemas.microsoft.com/office/powerpoint/2010/main" val="305662788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normAutofit/>
          </a:bodyPr>
          <a:lstStyle/>
          <a:p>
            <a:r>
              <a:rPr lang="en-US" sz="3200" dirty="0" smtClean="0">
                <a:solidFill>
                  <a:schemeClr val="accent1"/>
                </a:solidFill>
              </a:rPr>
              <a:t>Program Example – Ice Hockey</a:t>
            </a:r>
            <a:endParaRPr lang="en-US" sz="3200" dirty="0">
              <a:solidFill>
                <a:schemeClr val="accent1"/>
              </a:solidFill>
            </a:endParaRPr>
          </a:p>
        </p:txBody>
      </p:sp>
      <p:graphicFrame>
        <p:nvGraphicFramePr>
          <p:cNvPr id="10" name="Content Placeholder 9"/>
          <p:cNvGraphicFramePr>
            <a:graphicFrameLocks noGrp="1"/>
          </p:cNvGraphicFramePr>
          <p:nvPr>
            <p:ph idx="1"/>
            <p:extLst>
              <p:ext uri="{D42A27DB-BD31-4B8C-83A1-F6EECF244321}">
                <p14:modId xmlns:p14="http://schemas.microsoft.com/office/powerpoint/2010/main" val="2026051571"/>
              </p:ext>
            </p:extLst>
          </p:nvPr>
        </p:nvGraphicFramePr>
        <p:xfrm>
          <a:off x="1524000" y="990600"/>
          <a:ext cx="6019800" cy="5656008"/>
        </p:xfrm>
        <a:graphic>
          <a:graphicData uri="http://schemas.openxmlformats.org/drawingml/2006/table">
            <a:tbl>
              <a:tblPr firstRow="1" bandRow="1">
                <a:tableStyleId>{5C22544A-7EE6-4342-B048-85BDC9FD1C3A}</a:tableStyleId>
              </a:tblPr>
              <a:tblGrid>
                <a:gridCol w="3511287"/>
                <a:gridCol w="2508513"/>
              </a:tblGrid>
              <a:tr h="628258">
                <a:tc>
                  <a:txBody>
                    <a:bodyPr/>
                    <a:lstStyle/>
                    <a:p>
                      <a:pPr algn="ctr"/>
                      <a:r>
                        <a:rPr lang="en-US" sz="2000" b="1" dirty="0" smtClean="0"/>
                        <a:t>Position </a:t>
                      </a:r>
                      <a:endParaRPr lang="en-US" sz="2000" b="1" dirty="0"/>
                    </a:p>
                  </a:txBody>
                  <a:tcPr anchor="ctr"/>
                </a:tc>
                <a:tc>
                  <a:txBody>
                    <a:bodyPr/>
                    <a:lstStyle/>
                    <a:p>
                      <a:pPr algn="ctr"/>
                      <a:r>
                        <a:rPr lang="en-US" sz="2000" b="1" dirty="0" smtClean="0"/>
                        <a:t>Limits on Number</a:t>
                      </a:r>
                      <a:endParaRPr lang="en-US" sz="2000" b="1" dirty="0"/>
                    </a:p>
                  </a:txBody>
                  <a:tcPr anchor="ctr"/>
                </a:tc>
              </a:tr>
              <a:tr h="718250">
                <a:tc>
                  <a:txBody>
                    <a:bodyPr/>
                    <a:lstStyle/>
                    <a:p>
                      <a:pPr algn="ctr"/>
                      <a:r>
                        <a:rPr lang="en-US" sz="2000" b="0" i="0" dirty="0" smtClean="0"/>
                        <a:t>Head Coach</a:t>
                      </a:r>
                      <a:r>
                        <a:rPr lang="en-US" sz="2000" b="0" i="0" baseline="0" dirty="0" smtClean="0"/>
                        <a:t> &amp; Assistant Coach</a:t>
                      </a:r>
                      <a:endParaRPr lang="en-US" sz="2000" b="0" i="0" dirty="0"/>
                    </a:p>
                  </a:txBody>
                  <a:tcPr anchor="ctr"/>
                </a:tc>
                <a:tc>
                  <a:txBody>
                    <a:bodyPr/>
                    <a:lstStyle/>
                    <a:p>
                      <a:pPr algn="ctr"/>
                      <a:r>
                        <a:rPr lang="en-US" sz="4000" dirty="0" smtClean="0"/>
                        <a:t>3</a:t>
                      </a:r>
                      <a:endParaRPr lang="en-US" sz="4000" dirty="0"/>
                    </a:p>
                  </a:txBody>
                  <a:tcPr anchor="ctr"/>
                </a:tc>
              </a:tr>
              <a:tr h="718250">
                <a:tc>
                  <a:txBody>
                    <a:bodyPr/>
                    <a:lstStyle/>
                    <a:p>
                      <a:pPr algn="ctr"/>
                      <a:r>
                        <a:rPr lang="en-US" sz="2000" b="0" i="0" dirty="0" smtClean="0"/>
                        <a:t>Undergraduate</a:t>
                      </a:r>
                      <a:r>
                        <a:rPr lang="en-US" sz="2000" b="0" i="0" baseline="0" dirty="0" smtClean="0"/>
                        <a:t> Student Assistant Coach</a:t>
                      </a:r>
                      <a:endParaRPr lang="en-US" sz="2000" b="0" i="0" dirty="0"/>
                    </a:p>
                  </a:txBody>
                  <a:tcPr anchor="ctr"/>
                </a:tc>
                <a:tc>
                  <a:txBody>
                    <a:bodyPr/>
                    <a:lstStyle/>
                    <a:p>
                      <a:pPr algn="ctr"/>
                      <a:r>
                        <a:rPr lang="en-US" sz="4000" dirty="0" smtClean="0"/>
                        <a:t>3</a:t>
                      </a:r>
                      <a:endParaRPr lang="en-US" sz="4000" dirty="0"/>
                    </a:p>
                  </a:txBody>
                  <a:tcPr anchor="ctr"/>
                </a:tc>
              </a:tr>
              <a:tr h="718250">
                <a:tc>
                  <a:txBody>
                    <a:bodyPr/>
                    <a:lstStyle/>
                    <a:p>
                      <a:pPr algn="ctr"/>
                      <a:r>
                        <a:rPr lang="en-US" sz="2000" b="0" i="0" dirty="0" smtClean="0"/>
                        <a:t>Graduate Assistant Coach</a:t>
                      </a:r>
                      <a:endParaRPr lang="en-US" sz="2000" b="0" i="0" dirty="0"/>
                    </a:p>
                  </a:txBody>
                  <a:tcPr anchor="ctr"/>
                </a:tc>
                <a:tc>
                  <a:txBody>
                    <a:bodyPr/>
                    <a:lstStyle/>
                    <a:p>
                      <a:pPr algn="ctr"/>
                      <a:r>
                        <a:rPr lang="en-US" sz="4000" dirty="0" smtClean="0"/>
                        <a:t>0</a:t>
                      </a:r>
                      <a:endParaRPr lang="en-US" sz="4000" dirty="0"/>
                    </a:p>
                  </a:txBody>
                  <a:tcPr anchor="ctr"/>
                </a:tc>
              </a:tr>
              <a:tr h="718250">
                <a:tc>
                  <a:txBody>
                    <a:bodyPr/>
                    <a:lstStyle/>
                    <a:p>
                      <a:pPr algn="ctr"/>
                      <a:r>
                        <a:rPr lang="en-US" sz="2000" b="0" i="0" dirty="0" smtClean="0"/>
                        <a:t>Volunteer Coach</a:t>
                      </a:r>
                      <a:endParaRPr lang="en-US" sz="2000" b="0" i="0" dirty="0"/>
                    </a:p>
                  </a:txBody>
                  <a:tcPr anchor="ctr"/>
                </a:tc>
                <a:tc>
                  <a:txBody>
                    <a:bodyPr/>
                    <a:lstStyle/>
                    <a:p>
                      <a:pPr algn="ctr"/>
                      <a:r>
                        <a:rPr lang="en-US" sz="4000" dirty="0" smtClean="0"/>
                        <a:t>1</a:t>
                      </a:r>
                      <a:endParaRPr lang="en-US" sz="4000" dirty="0"/>
                    </a:p>
                  </a:txBody>
                  <a:tcPr anchor="ctr"/>
                </a:tc>
              </a:tr>
              <a:tr h="718250">
                <a:tc>
                  <a:txBody>
                    <a:bodyPr/>
                    <a:lstStyle/>
                    <a:p>
                      <a:pPr algn="ctr"/>
                      <a:r>
                        <a:rPr lang="en-US" sz="2000" b="0" i="0" dirty="0" smtClean="0"/>
                        <a:t>Manager</a:t>
                      </a:r>
                      <a:endParaRPr lang="en-US" sz="2000" b="0" i="0" dirty="0"/>
                    </a:p>
                  </a:txBody>
                  <a:tcPr anchor="ctr"/>
                </a:tc>
                <a:tc>
                  <a:txBody>
                    <a:bodyPr/>
                    <a:lstStyle/>
                    <a:p>
                      <a:pPr algn="ctr"/>
                      <a:r>
                        <a:rPr lang="en-US" sz="2800" dirty="0" smtClean="0"/>
                        <a:t>No</a:t>
                      </a:r>
                      <a:r>
                        <a:rPr lang="en-US" sz="2800" baseline="0" dirty="0" smtClean="0"/>
                        <a:t> Limit</a:t>
                      </a:r>
                      <a:endParaRPr lang="en-US" sz="2800" dirty="0"/>
                    </a:p>
                  </a:txBody>
                  <a:tcPr anchor="ctr"/>
                </a:tc>
              </a:tr>
              <a:tr h="718250">
                <a:tc>
                  <a:txBody>
                    <a:bodyPr/>
                    <a:lstStyle/>
                    <a:p>
                      <a:pPr algn="ctr"/>
                      <a:r>
                        <a:rPr lang="en-US" sz="2000" b="0" i="0" dirty="0" smtClean="0"/>
                        <a:t>Weight or Strength Coach</a:t>
                      </a:r>
                    </a:p>
                  </a:txBody>
                  <a:tcPr anchor="ctr"/>
                </a:tc>
                <a:tc>
                  <a:txBody>
                    <a:bodyPr/>
                    <a:lstStyle/>
                    <a:p>
                      <a:pPr algn="ctr"/>
                      <a:r>
                        <a:rPr lang="en-US" sz="2800" dirty="0" smtClean="0"/>
                        <a:t>No Limit</a:t>
                      </a:r>
                      <a:endParaRPr lang="en-US" sz="2800" dirty="0"/>
                    </a:p>
                  </a:txBody>
                  <a:tcPr anchor="ctr"/>
                </a:tc>
              </a:tr>
              <a:tr h="718250">
                <a:tc>
                  <a:txBody>
                    <a:bodyPr/>
                    <a:lstStyle/>
                    <a:p>
                      <a:pPr algn="ctr"/>
                      <a:r>
                        <a:rPr lang="en-US" sz="2000" b="0" i="0" dirty="0" smtClean="0"/>
                        <a:t>Noncoaching Staff Member</a:t>
                      </a:r>
                      <a:r>
                        <a:rPr lang="en-US" sz="2000" b="0" i="0" baseline="0" dirty="0" smtClean="0"/>
                        <a:t> (Sport Specific)</a:t>
                      </a:r>
                      <a:endParaRPr lang="en-US" sz="2000" b="0" i="0" dirty="0"/>
                    </a:p>
                  </a:txBody>
                  <a:tcPr anchor="ctr"/>
                </a:tc>
                <a:tc>
                  <a:txBody>
                    <a:bodyPr/>
                    <a:lstStyle/>
                    <a:p>
                      <a:pPr algn="ctr"/>
                      <a:r>
                        <a:rPr lang="en-US" sz="2800" dirty="0" smtClean="0"/>
                        <a:t>No Limit</a:t>
                      </a:r>
                      <a:endParaRPr lang="en-US" sz="2800" dirty="0"/>
                    </a:p>
                  </a:txBody>
                  <a:tcPr anchor="ctr"/>
                </a:tc>
              </a:tr>
            </a:tbl>
          </a:graphicData>
        </a:graphic>
      </p:graphicFrame>
    </p:spTree>
    <p:custDataLst>
      <p:tags r:id="rId1"/>
    </p:custDataLst>
    <p:extLst>
      <p:ext uri="{BB962C8B-B14F-4D97-AF65-F5344CB8AC3E}">
        <p14:creationId xmlns:p14="http://schemas.microsoft.com/office/powerpoint/2010/main" val="271828935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p:cNvSpPr>
            <a:spLocks noGrp="1"/>
          </p:cNvSpPr>
          <p:nvPr>
            <p:ph type="title"/>
          </p:nvPr>
        </p:nvSpPr>
        <p:spPr/>
        <p:txBody>
          <a:bodyPr>
            <a:normAutofit/>
          </a:bodyPr>
          <a:lstStyle/>
          <a:p>
            <a:r>
              <a:rPr lang="en-US" sz="3200" dirty="0" smtClean="0">
                <a:solidFill>
                  <a:schemeClr val="accent1"/>
                </a:solidFill>
              </a:rPr>
              <a:t>Limitations Case Study</a:t>
            </a:r>
            <a:endParaRPr lang="en-US" sz="3200" dirty="0">
              <a:solidFill>
                <a:schemeClr val="accent1"/>
              </a:solidFill>
            </a:endParaRPr>
          </a:p>
        </p:txBody>
      </p:sp>
      <p:sp>
        <p:nvSpPr>
          <p:cNvPr id="10" name="Content Placeholder 9"/>
          <p:cNvSpPr>
            <a:spLocks noGrp="1"/>
          </p:cNvSpPr>
          <p:nvPr>
            <p:ph sz="half" idx="1"/>
          </p:nvPr>
        </p:nvSpPr>
        <p:spPr>
          <a:ln>
            <a:solidFill>
              <a:schemeClr val="accent1"/>
            </a:solidFill>
          </a:ln>
        </p:spPr>
        <p:txBody>
          <a:bodyPr>
            <a:normAutofit lnSpcReduction="10000"/>
          </a:bodyPr>
          <a:lstStyle/>
          <a:p>
            <a:pPr marL="0" indent="0">
              <a:buNone/>
            </a:pPr>
            <a:r>
              <a:rPr lang="en-US" b="1" dirty="0" smtClean="0"/>
              <a:t>Question</a:t>
            </a:r>
            <a:r>
              <a:rPr lang="en-US" dirty="0" smtClean="0"/>
              <a:t>:</a:t>
            </a:r>
          </a:p>
          <a:p>
            <a:pPr marL="0" indent="0">
              <a:buNone/>
            </a:pPr>
            <a:r>
              <a:rPr lang="en-US" sz="2600" dirty="0" smtClean="0"/>
              <a:t>May your women’s ice hockey program employ a graduate assistant coach?</a:t>
            </a:r>
            <a:endParaRPr lang="en-US" sz="2600" dirty="0"/>
          </a:p>
        </p:txBody>
      </p:sp>
      <p:sp>
        <p:nvSpPr>
          <p:cNvPr id="11" name="Content Placeholder 10"/>
          <p:cNvSpPr>
            <a:spLocks noGrp="1"/>
          </p:cNvSpPr>
          <p:nvPr>
            <p:ph sz="half" idx="2"/>
          </p:nvPr>
        </p:nvSpPr>
        <p:spPr>
          <a:ln>
            <a:solidFill>
              <a:schemeClr val="accent1"/>
            </a:solidFill>
          </a:ln>
        </p:spPr>
        <p:txBody>
          <a:bodyPr>
            <a:normAutofit lnSpcReduction="10000"/>
          </a:bodyPr>
          <a:lstStyle/>
          <a:p>
            <a:pPr marL="0" indent="0">
              <a:buNone/>
            </a:pPr>
            <a:r>
              <a:rPr lang="en-US" b="1" dirty="0" smtClean="0"/>
              <a:t>Answer</a:t>
            </a:r>
            <a:r>
              <a:rPr lang="en-US" dirty="0" smtClean="0"/>
              <a:t>:</a:t>
            </a:r>
          </a:p>
          <a:p>
            <a:pPr marL="0" indent="0">
              <a:buNone/>
            </a:pPr>
            <a:r>
              <a:rPr lang="en-US" sz="2600" dirty="0" smtClean="0"/>
              <a:t>No, DI only permits graduate assistant coaches in FBS football and women’s rowing.</a:t>
            </a:r>
          </a:p>
          <a:p>
            <a:pPr marL="0" indent="0">
              <a:buNone/>
            </a:pPr>
            <a:endParaRPr lang="en-US" sz="2600" dirty="0"/>
          </a:p>
          <a:p>
            <a:pPr marL="0" indent="0">
              <a:buNone/>
            </a:pPr>
            <a:r>
              <a:rPr lang="en-US" sz="2600" dirty="0" smtClean="0"/>
              <a:t>Would need to classify the coach within permissible coaching limits based on duties regardless of title. </a:t>
            </a:r>
            <a:endParaRPr lang="en-US" sz="2600" dirty="0"/>
          </a:p>
        </p:txBody>
      </p:sp>
    </p:spTree>
    <p:custDataLst>
      <p:tags r:id="rId1"/>
    </p:custDataLst>
    <p:extLst>
      <p:ext uri="{BB962C8B-B14F-4D97-AF65-F5344CB8AC3E}">
        <p14:creationId xmlns:p14="http://schemas.microsoft.com/office/powerpoint/2010/main" val="246069432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1">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1">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en-US" sz="3200" dirty="0" smtClean="0">
                <a:solidFill>
                  <a:schemeClr val="accent1"/>
                </a:solidFill>
              </a:rPr>
              <a:t>Countable Coach – 11.7.1.1</a:t>
            </a:r>
            <a:endParaRPr lang="en-US" sz="3200" dirty="0">
              <a:solidFill>
                <a:schemeClr val="accent1"/>
              </a:solidFill>
            </a:endParaRPr>
          </a:p>
        </p:txBody>
      </p:sp>
      <p:sp>
        <p:nvSpPr>
          <p:cNvPr id="3" name="Content Placeholder 2"/>
          <p:cNvSpPr>
            <a:spLocks noGrp="1"/>
          </p:cNvSpPr>
          <p:nvPr>
            <p:ph idx="1"/>
          </p:nvPr>
        </p:nvSpPr>
        <p:spPr/>
        <p:txBody>
          <a:bodyPr>
            <a:normAutofit/>
          </a:bodyPr>
          <a:lstStyle/>
          <a:p>
            <a:pPr marL="0" indent="0">
              <a:buNone/>
            </a:pPr>
            <a:endParaRPr lang="en-US" sz="1800" dirty="0" smtClean="0"/>
          </a:p>
          <a:p>
            <a:pPr marL="0" indent="0">
              <a:buNone/>
            </a:pPr>
            <a:endParaRPr lang="en-US" sz="1800" dirty="0"/>
          </a:p>
          <a:p>
            <a:pPr marL="0" indent="0">
              <a:buNone/>
            </a:pPr>
            <a:endParaRPr lang="en-US" sz="1800" dirty="0" smtClean="0"/>
          </a:p>
          <a:p>
            <a:pPr marL="0" indent="0">
              <a:buNone/>
            </a:pPr>
            <a:endParaRPr lang="en-US" sz="1800" dirty="0"/>
          </a:p>
          <a:p>
            <a:endParaRPr lang="en-US" dirty="0"/>
          </a:p>
        </p:txBody>
      </p:sp>
      <p:graphicFrame>
        <p:nvGraphicFramePr>
          <p:cNvPr id="5" name="Diagram 4"/>
          <p:cNvGraphicFramePr/>
          <p:nvPr>
            <p:extLst>
              <p:ext uri="{D42A27DB-BD31-4B8C-83A1-F6EECF244321}">
                <p14:modId xmlns:p14="http://schemas.microsoft.com/office/powerpoint/2010/main" val="708233949"/>
              </p:ext>
            </p:extLst>
          </p:nvPr>
        </p:nvGraphicFramePr>
        <p:xfrm>
          <a:off x="457200" y="1219200"/>
          <a:ext cx="8305800" cy="5257800"/>
        </p:xfrm>
        <a:graphic>
          <a:graphicData uri="http://schemas.openxmlformats.org/drawingml/2006/diagram">
            <dgm:relIds xmlns:dgm="http://schemas.openxmlformats.org/drawingml/2006/diagram" xmlns:r="http://schemas.openxmlformats.org/officeDocument/2006/relationships" r:dm="rId4" r:lo="rId5" r:qs="rId6" r:cs="rId7"/>
          </a:graphicData>
        </a:graphic>
      </p:graphicFrame>
      <p:sp>
        <p:nvSpPr>
          <p:cNvPr id="6" name="Explosion 1 5"/>
          <p:cNvSpPr/>
          <p:nvPr/>
        </p:nvSpPr>
        <p:spPr>
          <a:xfrm>
            <a:off x="6477000" y="4648200"/>
            <a:ext cx="1828800" cy="1447800"/>
          </a:xfrm>
          <a:prstGeom prst="irregularSeal1">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en-US" sz="3200" b="1" dirty="0" smtClean="0"/>
              <a:t>OR</a:t>
            </a:r>
            <a:endParaRPr lang="en-US" sz="3200" b="1" dirty="0"/>
          </a:p>
        </p:txBody>
      </p:sp>
    </p:spTree>
    <p:custDataLst>
      <p:tags r:id="rId1"/>
    </p:custDataLst>
    <p:extLst>
      <p:ext uri="{BB962C8B-B14F-4D97-AF65-F5344CB8AC3E}">
        <p14:creationId xmlns:p14="http://schemas.microsoft.com/office/powerpoint/2010/main" val="207076071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graphicEl>
                                              <a:dgm id="{833433D7-9128-4FAA-B406-92366F3D3756}"/>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graphicEl>
                                              <a:dgm id="{E1C2E191-D441-4C7E-9288-0ED499765033}"/>
                                            </p:graphic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5">
                                            <p:graphicEl>
                                              <a:dgm id="{52F72D1C-4269-4E01-802D-A9AE54BDCBA5}"/>
                                            </p:graphic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5">
                                            <p:graphicEl>
                                              <a:dgm id="{F7747768-6B50-4ECA-8F27-EBE441D904D1}"/>
                                            </p:graphicEl>
                                          </p:spTgt>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5">
                                            <p:graphicEl>
                                              <a:dgm id="{4E50C708-3051-49AD-A9E6-8829D559F886}"/>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5">
                                            <p:graphicEl>
                                              <a:dgm id="{956B3DC4-B55D-4E48-B30C-A805E3F769AD}"/>
                                            </p:graphicEl>
                                          </p:spTgt>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5">
                                            <p:graphicEl>
                                              <a:dgm id="{69301654-415A-4391-A236-8FC042E94B2B}"/>
                                            </p:graphic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grpId="0" nodeType="clickEffect">
                                  <p:stCondLst>
                                    <p:cond delay="0"/>
                                  </p:stCondLst>
                                  <p:childTnLst>
                                    <p:set>
                                      <p:cBhvr>
                                        <p:cTn id="28"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5" grpId="0">
        <p:bldSub>
          <a:bldDgm bld="one"/>
        </p:bldSub>
      </p:bldGraphic>
      <p:bldP spid="6"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a:bodyPr>
          <a:lstStyle/>
          <a:p>
            <a:r>
              <a:rPr lang="en-US" sz="3200" dirty="0" smtClean="0">
                <a:solidFill>
                  <a:schemeClr val="accent1"/>
                </a:solidFill>
              </a:rPr>
              <a:t>Countable Coach Case Study</a:t>
            </a:r>
            <a:endParaRPr lang="en-US" sz="3200" dirty="0">
              <a:solidFill>
                <a:schemeClr val="accent1"/>
              </a:solidFill>
            </a:endParaRPr>
          </a:p>
        </p:txBody>
      </p:sp>
      <p:sp>
        <p:nvSpPr>
          <p:cNvPr id="5" name="Content Placeholder 4"/>
          <p:cNvSpPr>
            <a:spLocks noGrp="1"/>
          </p:cNvSpPr>
          <p:nvPr>
            <p:ph sz="half" idx="1"/>
          </p:nvPr>
        </p:nvSpPr>
        <p:spPr>
          <a:ln w="9525">
            <a:solidFill>
              <a:schemeClr val="accent1"/>
            </a:solidFill>
          </a:ln>
        </p:spPr>
        <p:txBody>
          <a:bodyPr>
            <a:normAutofit/>
          </a:bodyPr>
          <a:lstStyle/>
          <a:p>
            <a:pPr marL="0" indent="0">
              <a:buNone/>
            </a:pPr>
            <a:r>
              <a:rPr lang="en-US" b="1" dirty="0" smtClean="0"/>
              <a:t>Question</a:t>
            </a:r>
            <a:r>
              <a:rPr lang="en-US" dirty="0" smtClean="0"/>
              <a:t>:</a:t>
            </a:r>
          </a:p>
          <a:p>
            <a:pPr marL="0" indent="0">
              <a:buNone/>
            </a:pPr>
            <a:r>
              <a:rPr lang="en-US" sz="2400" dirty="0"/>
              <a:t>May a director of basketball operations referee during basketball practice?</a:t>
            </a:r>
          </a:p>
        </p:txBody>
      </p:sp>
      <p:sp>
        <p:nvSpPr>
          <p:cNvPr id="6" name="Content Placeholder 5"/>
          <p:cNvSpPr>
            <a:spLocks noGrp="1"/>
          </p:cNvSpPr>
          <p:nvPr>
            <p:ph sz="half" idx="2"/>
          </p:nvPr>
        </p:nvSpPr>
        <p:spPr>
          <a:ln w="9525">
            <a:solidFill>
              <a:schemeClr val="accent1"/>
            </a:solidFill>
          </a:ln>
        </p:spPr>
        <p:style>
          <a:lnRef idx="2">
            <a:schemeClr val="accent1"/>
          </a:lnRef>
          <a:fillRef idx="1">
            <a:schemeClr val="lt1"/>
          </a:fillRef>
          <a:effectRef idx="0">
            <a:schemeClr val="accent1"/>
          </a:effectRef>
          <a:fontRef idx="minor">
            <a:schemeClr val="dk1"/>
          </a:fontRef>
        </p:style>
        <p:txBody>
          <a:bodyPr>
            <a:normAutofit/>
          </a:bodyPr>
          <a:lstStyle/>
          <a:p>
            <a:pPr marL="0" indent="0">
              <a:lnSpc>
                <a:spcPct val="120000"/>
              </a:lnSpc>
              <a:buNone/>
            </a:pPr>
            <a:r>
              <a:rPr lang="en-US" b="1" dirty="0" smtClean="0"/>
              <a:t>Answer</a:t>
            </a:r>
            <a:r>
              <a:rPr lang="en-US" dirty="0" smtClean="0"/>
              <a:t>:</a:t>
            </a:r>
          </a:p>
          <a:p>
            <a:pPr marL="0" indent="0">
              <a:lnSpc>
                <a:spcPct val="120000"/>
              </a:lnSpc>
              <a:buNone/>
            </a:pPr>
            <a:r>
              <a:rPr lang="en-US" sz="2400" dirty="0" smtClean="0"/>
              <a:t>No, a </a:t>
            </a:r>
            <a:r>
              <a:rPr lang="en-US" sz="2400" dirty="0"/>
              <a:t>noncoaching staff member with sport-specific responsibilities is prohibited from participating in on-court or on-field activities (e.g., assisting with drills</a:t>
            </a:r>
            <a:r>
              <a:rPr lang="en-US" sz="2400" dirty="0" smtClean="0"/>
              <a:t>). </a:t>
            </a:r>
          </a:p>
          <a:p>
            <a:pPr marL="0" indent="0">
              <a:lnSpc>
                <a:spcPct val="120000"/>
              </a:lnSpc>
              <a:buNone/>
            </a:pPr>
            <a:endParaRPr lang="en-US" sz="2400" dirty="0" smtClean="0"/>
          </a:p>
          <a:p>
            <a:pPr marL="0" indent="0">
              <a:lnSpc>
                <a:spcPct val="120000"/>
              </a:lnSpc>
              <a:buNone/>
            </a:pPr>
            <a:r>
              <a:rPr lang="en-US" sz="1600" dirty="0"/>
              <a:t>July 24, 2014, Educational Column</a:t>
            </a:r>
          </a:p>
          <a:p>
            <a:pPr marL="0" indent="0">
              <a:lnSpc>
                <a:spcPct val="120000"/>
              </a:lnSpc>
              <a:buNone/>
            </a:pPr>
            <a:endParaRPr lang="en-US" dirty="0" smtClean="0"/>
          </a:p>
          <a:p>
            <a:pPr marL="0" indent="0">
              <a:lnSpc>
                <a:spcPct val="120000"/>
              </a:lnSpc>
              <a:buNone/>
            </a:pPr>
            <a:endParaRPr lang="en-US" dirty="0"/>
          </a:p>
        </p:txBody>
      </p:sp>
    </p:spTree>
    <p:custDataLst>
      <p:tags r:id="rId1"/>
    </p:custDataLst>
    <p:extLst>
      <p:ext uri="{BB962C8B-B14F-4D97-AF65-F5344CB8AC3E}">
        <p14:creationId xmlns:p14="http://schemas.microsoft.com/office/powerpoint/2010/main" val="11987177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a:bodyPr>
          <a:lstStyle/>
          <a:p>
            <a:r>
              <a:rPr lang="en-US" sz="3200" dirty="0" smtClean="0">
                <a:solidFill>
                  <a:schemeClr val="accent1"/>
                </a:solidFill>
              </a:rPr>
              <a:t>Countable Coach Case Study</a:t>
            </a:r>
            <a:endParaRPr lang="en-US" sz="3200" dirty="0">
              <a:solidFill>
                <a:schemeClr val="accent1"/>
              </a:solidFill>
            </a:endParaRPr>
          </a:p>
        </p:txBody>
      </p:sp>
      <p:sp>
        <p:nvSpPr>
          <p:cNvPr id="5" name="Content Placeholder 4"/>
          <p:cNvSpPr>
            <a:spLocks noGrp="1"/>
          </p:cNvSpPr>
          <p:nvPr>
            <p:ph sz="half" idx="1"/>
          </p:nvPr>
        </p:nvSpPr>
        <p:spPr>
          <a:ln>
            <a:solidFill>
              <a:schemeClr val="accent1"/>
            </a:solidFill>
          </a:ln>
        </p:spPr>
        <p:txBody>
          <a:bodyPr>
            <a:normAutofit fontScale="85000" lnSpcReduction="10000"/>
          </a:bodyPr>
          <a:lstStyle/>
          <a:p>
            <a:pPr marL="0" indent="0">
              <a:buNone/>
            </a:pPr>
            <a:r>
              <a:rPr lang="en-US" sz="3300" b="1" dirty="0" smtClean="0"/>
              <a:t>Question</a:t>
            </a:r>
            <a:r>
              <a:rPr lang="en-US" sz="3300" dirty="0" smtClean="0"/>
              <a:t>:</a:t>
            </a:r>
          </a:p>
          <a:p>
            <a:pPr marL="0" indent="0">
              <a:buNone/>
            </a:pPr>
            <a:r>
              <a:rPr lang="en-US" dirty="0" smtClean="0"/>
              <a:t>Your institution hires </a:t>
            </a:r>
            <a:r>
              <a:rPr lang="en-US" dirty="0"/>
              <a:t>a free throw shooting consultant to attend basketball practice, observe the student-athletes' shooting technique and discuss </a:t>
            </a:r>
            <a:r>
              <a:rPr lang="en-US" dirty="0" smtClean="0"/>
              <a:t>her </a:t>
            </a:r>
            <a:r>
              <a:rPr lang="en-US" dirty="0"/>
              <a:t>observations with the coaching </a:t>
            </a:r>
            <a:r>
              <a:rPr lang="en-US" dirty="0" smtClean="0"/>
              <a:t>staff.</a:t>
            </a:r>
          </a:p>
          <a:p>
            <a:pPr marL="0" indent="0">
              <a:buNone/>
            </a:pPr>
            <a:endParaRPr lang="en-US" dirty="0"/>
          </a:p>
          <a:p>
            <a:pPr marL="0" indent="0">
              <a:buNone/>
            </a:pPr>
            <a:r>
              <a:rPr lang="en-US" dirty="0" smtClean="0"/>
              <a:t>Does this trigger countable coach legislation?  </a:t>
            </a:r>
          </a:p>
        </p:txBody>
      </p:sp>
      <p:sp>
        <p:nvSpPr>
          <p:cNvPr id="6" name="Content Placeholder 5"/>
          <p:cNvSpPr>
            <a:spLocks noGrp="1"/>
          </p:cNvSpPr>
          <p:nvPr>
            <p:ph sz="half" idx="2"/>
          </p:nvPr>
        </p:nvSpPr>
        <p:spPr>
          <a:ln>
            <a:solidFill>
              <a:schemeClr val="accent1"/>
            </a:solidFill>
          </a:ln>
        </p:spPr>
        <p:txBody>
          <a:bodyPr>
            <a:normAutofit fontScale="85000" lnSpcReduction="10000"/>
          </a:bodyPr>
          <a:lstStyle/>
          <a:p>
            <a:pPr marL="0" indent="0">
              <a:lnSpc>
                <a:spcPct val="120000"/>
              </a:lnSpc>
              <a:buNone/>
            </a:pPr>
            <a:r>
              <a:rPr lang="en-US" sz="3300" b="1" dirty="0" smtClean="0"/>
              <a:t>Answer</a:t>
            </a:r>
            <a:r>
              <a:rPr lang="en-US" sz="3300" dirty="0" smtClean="0"/>
              <a:t>:</a:t>
            </a:r>
          </a:p>
          <a:p>
            <a:pPr marL="0" indent="0">
              <a:lnSpc>
                <a:spcPct val="120000"/>
              </a:lnSpc>
              <a:buNone/>
            </a:pPr>
            <a:r>
              <a:rPr lang="en-US" dirty="0" smtClean="0"/>
              <a:t>No, </a:t>
            </a:r>
            <a:r>
              <a:rPr lang="en-US" dirty="0"/>
              <a:t>provided the outside consultant does not provide any technical or tactical instruction to the student-athletes at any time</a:t>
            </a:r>
            <a:r>
              <a:rPr lang="en-US" dirty="0" smtClean="0"/>
              <a:t>.</a:t>
            </a:r>
          </a:p>
          <a:p>
            <a:pPr marL="0" indent="0">
              <a:lnSpc>
                <a:spcPct val="120000"/>
              </a:lnSpc>
              <a:buNone/>
            </a:pPr>
            <a:endParaRPr lang="en-US" dirty="0"/>
          </a:p>
          <a:p>
            <a:pPr marL="0" indent="0">
              <a:lnSpc>
                <a:spcPct val="120000"/>
              </a:lnSpc>
              <a:buNone/>
            </a:pPr>
            <a:r>
              <a:rPr lang="en-US" sz="1900" dirty="0" smtClean="0"/>
              <a:t>July 24, 2014, Educational Column</a:t>
            </a:r>
            <a:endParaRPr lang="en-US" sz="1900" dirty="0"/>
          </a:p>
        </p:txBody>
      </p:sp>
    </p:spTree>
    <p:custDataLst>
      <p:tags r:id="rId1"/>
    </p:custDataLst>
    <p:extLst>
      <p:ext uri="{BB962C8B-B14F-4D97-AF65-F5344CB8AC3E}">
        <p14:creationId xmlns:p14="http://schemas.microsoft.com/office/powerpoint/2010/main" val="312624750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ags/tag1.xml><?xml version="1.0" encoding="utf-8"?>
<p:tagLst xmlns:a="http://schemas.openxmlformats.org/drawingml/2006/main" xmlns:r="http://schemas.openxmlformats.org/officeDocument/2006/relationships" xmlns:p="http://schemas.openxmlformats.org/presentationml/2006/main">
  <p:tag name="ARTICULATE_SLIDE_COUNT" val="19"/>
  <p:tag name="ARTICULATE_PROJECT_OPEN" val="0"/>
</p:tagLst>
</file>

<file path=ppt/tags/tag10.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1.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2.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3.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4.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5.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6.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7.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8.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9.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2.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20.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3.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4.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5.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6.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7.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8.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9.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Committee xmlns="8203a8d2-2ccf-4437-8480-e4e7da4321d9" xsi:nil="true"/>
    <Academic_x005f_x002F_Fiscal_x005f_x0020_Year xmlns="8203a8d2-2ccf-4437-8480-e4e7da4321d9">n/a</Academic_x005f_x002F_Fiscal_x005f_x0020_Year>
    <Division xmlns="8203a8d2-2ccf-4437-8480-e4e7da4321d9" xsi:nil="true"/>
    <Championship xmlns="8203a8d2-2ccf-4437-8480-e4e7da4321d9" xsi:nil="true"/>
    <Document_x0020_Type xmlns="2a3058fb-e7d8-4bcd-83c9-2e38e3df2500" xsi:nil="true"/>
  </documentManagement>
</p:properties>
</file>

<file path=customXml/item3.xml><?xml version="1.0" encoding="utf-8"?>
<ct:contentTypeSchema xmlns:ct="http://schemas.microsoft.com/office/2006/metadata/contentType" xmlns:ma="http://schemas.microsoft.com/office/2006/metadata/properties/metaAttributes" ct:_="" ma:_="" ma:contentTypeName="Doc.Core.5Year" ma:contentTypeID="0x010100F9F789DCBE2F8546844AAD72D1F17829010200FB61311DF971744FAE7A46A10C475AE7" ma:contentTypeVersion="5" ma:contentTypeDescription="" ma:contentTypeScope="" ma:versionID="fe1e70f0e008a5ffeb889d736ae9772f">
  <xsd:schema xmlns:xsd="http://www.w3.org/2001/XMLSchema" xmlns:xs="http://www.w3.org/2001/XMLSchema" xmlns:p="http://schemas.microsoft.com/office/2006/metadata/properties" xmlns:ns2="2a3058fb-e7d8-4bcd-83c9-2e38e3df2500" xmlns:ns3="8203a8d2-2ccf-4437-8480-e4e7da4321d9" targetNamespace="http://schemas.microsoft.com/office/2006/metadata/properties" ma:root="true" ma:fieldsID="717c0469d34852c81fede5250a38abdf" ns2:_="" ns3:_="">
    <xsd:import namespace="2a3058fb-e7d8-4bcd-83c9-2e38e3df2500"/>
    <xsd:import namespace="8203a8d2-2ccf-4437-8480-e4e7da4321d9"/>
    <xsd:element name="properties">
      <xsd:complexType>
        <xsd:sequence>
          <xsd:element name="documentManagement">
            <xsd:complexType>
              <xsd:all>
                <xsd:element ref="ns2:Document_x0020_Type" minOccurs="0"/>
                <xsd:element ref="ns3:Championship" minOccurs="0"/>
                <xsd:element ref="ns3:Division" minOccurs="0"/>
                <xsd:element ref="ns3:Committee" minOccurs="0"/>
                <xsd:element ref="ns3:Academic_x005f_x002F_Fiscal_x005f_x0020_Year"/>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2a3058fb-e7d8-4bcd-83c9-2e38e3df2500" elementFormDefault="qualified">
    <xsd:import namespace="http://schemas.microsoft.com/office/2006/documentManagement/types"/>
    <xsd:import namespace="http://schemas.microsoft.com/office/infopath/2007/PartnerControls"/>
    <xsd:element name="Document_x0020_Type" ma:index="3" nillable="true" ma:displayName="Document Type" ma:list="{6337aed9-7485-44c6-a2cb-2d4bdfdcf954}" ma:internalName="Document_x0020_Type0" ma:readOnly="false" ma:showField="Title" ma:web="8203a8d2-2ccf-4437-8480-e4e7da4321d9">
      <xsd:simpleType>
        <xsd:restriction base="dms:Lookup"/>
      </xsd:simpleType>
    </xsd:element>
  </xsd:schema>
  <xsd:schema xmlns:xsd="http://www.w3.org/2001/XMLSchema" xmlns:xs="http://www.w3.org/2001/XMLSchema" xmlns:dms="http://schemas.microsoft.com/office/2006/documentManagement/types" xmlns:pc="http://schemas.microsoft.com/office/infopath/2007/PartnerControls" targetNamespace="8203a8d2-2ccf-4437-8480-e4e7da4321d9" elementFormDefault="qualified">
    <xsd:import namespace="http://schemas.microsoft.com/office/2006/documentManagement/types"/>
    <xsd:import namespace="http://schemas.microsoft.com/office/infopath/2007/PartnerControls"/>
    <xsd:element name="Championship" ma:index="4" nillable="true" ma:displayName="Championship" ma:list="{9f0c0c2f-65a3-4803-a250-88a2c6aa503b}" ma:internalName="Championship" ma:readOnly="false" ma:showField="Title" ma:web="8203a8d2-2ccf-4437-8480-e4e7da4321d9">
      <xsd:simpleType>
        <xsd:restriction base="dms:Lookup"/>
      </xsd:simpleType>
    </xsd:element>
    <xsd:element name="Division" ma:index="5" nillable="true" ma:displayName="Division" ma:list="{019add6d-0a23-4369-833b-7f9c3f6d7be9}" ma:internalName="Division" ma:readOnly="false" ma:showField="Title" ma:web="8203a8d2-2ccf-4437-8480-e4e7da4321d9">
      <xsd:simpleType>
        <xsd:restriction base="dms:Lookup"/>
      </xsd:simpleType>
    </xsd:element>
    <xsd:element name="Committee" ma:index="6" nillable="true" ma:displayName="Committee" ma:list="{92b80169-226d-41af-a280-46338252cbf7}" ma:internalName="Committee" ma:readOnly="false" ma:showField="Title" ma:web="8203a8d2-2ccf-4437-8480-e4e7da4321d9">
      <xsd:simpleType>
        <xsd:restriction base="dms:Lookup"/>
      </xsd:simpleType>
    </xsd:element>
    <xsd:element name="Academic_x005f_x002F_Fiscal_x005f_x0020_Year" ma:index="7" ma:displayName="Academic/Fiscal Year" ma:default="n/a" ma:format="Dropdown" ma:internalName="Academic_x002F_Fiscal_x0020_Year">
      <xsd:simpleType>
        <xsd:restriction base="dms:Choice">
          <xsd:enumeration value="n/a"/>
          <xsd:enumeration value="2005-06"/>
          <xsd:enumeration value="2006-07"/>
          <xsd:enumeration value="2007-08"/>
          <xsd:enumeration value="2008-09"/>
          <xsd:enumeration value="2009-10"/>
          <xsd:enumeration value="2010-11"/>
          <xsd:enumeration value="2011-12"/>
          <xsd:enumeration value="2012-13"/>
          <xsd:enumeration value="2013-14"/>
          <xsd:enumeration value="Other"/>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2"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A8F85850-C3CD-4120-8470-58804E61E5A0}">
  <ds:schemaRefs>
    <ds:schemaRef ds:uri="http://schemas.microsoft.com/sharepoint/v3/contenttype/forms"/>
  </ds:schemaRefs>
</ds:datastoreItem>
</file>

<file path=customXml/itemProps2.xml><?xml version="1.0" encoding="utf-8"?>
<ds:datastoreItem xmlns:ds="http://schemas.openxmlformats.org/officeDocument/2006/customXml" ds:itemID="{D60536FB-CCDA-4EBF-8254-832FB0EC943E}">
  <ds:schemaRefs>
    <ds:schemaRef ds:uri="8203a8d2-2ccf-4437-8480-e4e7da4321d9"/>
    <ds:schemaRef ds:uri="http://schemas.microsoft.com/office/2006/metadata/properties"/>
    <ds:schemaRef ds:uri="http://schemas.microsoft.com/office/2006/documentManagement/types"/>
    <ds:schemaRef ds:uri="http://www.w3.org/XML/1998/namespace"/>
    <ds:schemaRef ds:uri="http://purl.org/dc/elements/1.1/"/>
    <ds:schemaRef ds:uri="http://schemas.openxmlformats.org/package/2006/metadata/core-properties"/>
    <ds:schemaRef ds:uri="http://purl.org/dc/terms/"/>
    <ds:schemaRef ds:uri="http://schemas.microsoft.com/office/infopath/2007/PartnerControls"/>
    <ds:schemaRef ds:uri="2a3058fb-e7d8-4bcd-83c9-2e38e3df2500"/>
    <ds:schemaRef ds:uri="http://purl.org/dc/dcmitype/"/>
  </ds:schemaRefs>
</ds:datastoreItem>
</file>

<file path=customXml/itemProps3.xml><?xml version="1.0" encoding="utf-8"?>
<ds:datastoreItem xmlns:ds="http://schemas.openxmlformats.org/officeDocument/2006/customXml" ds:itemID="{7617BA90-30BF-437B-BF24-332480A2B85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2a3058fb-e7d8-4bcd-83c9-2e38e3df2500"/>
    <ds:schemaRef ds:uri="8203a8d2-2ccf-4437-8480-e4e7da4321d9"/>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594</TotalTime>
  <Words>1143</Words>
  <Application>Microsoft Office PowerPoint</Application>
  <PresentationFormat>On-screen Show (4:3)</PresentationFormat>
  <Paragraphs>209</Paragraphs>
  <Slides>19</Slides>
  <Notes>19</Notes>
  <HiddenSlides>0</HiddenSlides>
  <MMClips>0</MMClips>
  <ScaleCrop>false</ScaleCrop>
  <HeadingPairs>
    <vt:vector size="4" baseType="variant">
      <vt:variant>
        <vt:lpstr>Theme</vt:lpstr>
      </vt:variant>
      <vt:variant>
        <vt:i4>1</vt:i4>
      </vt:variant>
      <vt:variant>
        <vt:lpstr>Slide Titles</vt:lpstr>
      </vt:variant>
      <vt:variant>
        <vt:i4>19</vt:i4>
      </vt:variant>
    </vt:vector>
  </HeadingPairs>
  <TitlesOfParts>
    <vt:vector size="20" baseType="lpstr">
      <vt:lpstr>Office Theme</vt:lpstr>
      <vt:lpstr>Division II and III Institutions with Division I Sports – Foundational </vt:lpstr>
      <vt:lpstr>Overview</vt:lpstr>
      <vt:lpstr>Positions</vt:lpstr>
      <vt:lpstr>Limitations on Number &amp; Duties</vt:lpstr>
      <vt:lpstr>Program Example – Ice Hockey</vt:lpstr>
      <vt:lpstr>Limitations Case Study</vt:lpstr>
      <vt:lpstr>Countable Coach – 11.7.1.1</vt:lpstr>
      <vt:lpstr>Countable Coach Case Study</vt:lpstr>
      <vt:lpstr>Countable Coach Case Study</vt:lpstr>
      <vt:lpstr>Bylaw 11.6  Scouting of Opponents</vt:lpstr>
      <vt:lpstr>Bylaw 11.6.1 Scouting of Opponents</vt:lpstr>
      <vt:lpstr>Bylaw 11.6.1.1 Scouting of Opponents</vt:lpstr>
      <vt:lpstr>Bylaw 11.6.1.1 Scouting of Opponents</vt:lpstr>
      <vt:lpstr>Division I Transfer Directive</vt:lpstr>
      <vt:lpstr>Non-Athletic Promotional Activities Post Enrollment</vt:lpstr>
      <vt:lpstr>Non-Athletic Promotional Activities Post Enrollment</vt:lpstr>
      <vt:lpstr>Non-Athletic Promotional Activities Post Enrollment</vt:lpstr>
      <vt:lpstr>21st Birthday Hockey and Skiing</vt:lpstr>
      <vt:lpstr>Open Forum: Financial Aid and Awards and Benefits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Matha, Kristen</dc:creator>
  <cp:lastModifiedBy>Linda D. Henderson</cp:lastModifiedBy>
  <cp:revision>125</cp:revision>
  <cp:lastPrinted>2015-05-11T21:09:14Z</cp:lastPrinted>
  <dcterms:created xsi:type="dcterms:W3CDTF">2015-03-26T13:45:25Z</dcterms:created>
  <dcterms:modified xsi:type="dcterms:W3CDTF">2015-07-07T15:17:59Z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0x010100F9F789DCBE2F8546844AAD72D1F17829010200FB61311DF971744FAE7A46A10C475AE7</vt:lpwstr>
  </property>
  <property fmtid="{D5CDD505-2E9C-101B-9397-08002B2CF9AE}" pid="3" name="ArticulateGUID">
    <vt:lpwstr>172ED631-CA55-4EC1-A931-220B0D810A0C</vt:lpwstr>
  </property>
  <property fmtid="{D5CDD505-2E9C-101B-9397-08002B2CF9AE}" pid="4" name="ArticulatePath">
    <vt:lpwstr>http://intra.ncaa.org/sites/ama/All%20Administrators/Matha,%20Kristen/RRS/2015/DIIDIIIwithDI_032615</vt:lpwstr>
  </property>
</Properties>
</file>

<file path=docProps/thumbnail.jpeg>
</file>