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mp4" ContentType="video/unknown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92" r:id="rId4"/>
  </p:sldMasterIdLst>
  <p:notesMasterIdLst>
    <p:notesMasterId r:id="rId25"/>
  </p:notesMasterIdLst>
  <p:sldIdLst>
    <p:sldId id="256" r:id="rId5"/>
    <p:sldId id="257" r:id="rId6"/>
    <p:sldId id="263" r:id="rId7"/>
    <p:sldId id="259" r:id="rId8"/>
    <p:sldId id="292" r:id="rId9"/>
    <p:sldId id="265" r:id="rId10"/>
    <p:sldId id="288" r:id="rId11"/>
    <p:sldId id="285" r:id="rId12"/>
    <p:sldId id="286" r:id="rId13"/>
    <p:sldId id="287" r:id="rId14"/>
    <p:sldId id="280" r:id="rId15"/>
    <p:sldId id="260" r:id="rId16"/>
    <p:sldId id="268" r:id="rId17"/>
    <p:sldId id="278" r:id="rId18"/>
    <p:sldId id="269" r:id="rId19"/>
    <p:sldId id="271" r:id="rId20"/>
    <p:sldId id="270" r:id="rId21"/>
    <p:sldId id="289" r:id="rId22"/>
    <p:sldId id="290" r:id="rId23"/>
    <p:sldId id="291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14" autoAdjust="0"/>
    <p:restoredTop sz="78012" autoAdjust="0"/>
  </p:normalViewPr>
  <p:slideViewPr>
    <p:cSldViewPr>
      <p:cViewPr>
        <p:scale>
          <a:sx n="67" d="100"/>
          <a:sy n="67" d="100"/>
        </p:scale>
        <p:origin x="-148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[Case Demographics and Characteristics.xlsx]Seasonality!PivotTable5</c:name>
    <c:fmtId val="9"/>
  </c:pivotSource>
  <c:chart>
    <c:autoTitleDeleted val="1"/>
    <c:pivotFmts>
      <c:pivotFmt>
        <c:idx val="0"/>
        <c:marker>
          <c:symbol val="none"/>
        </c:marker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0"/>
          <c:showCatName val="1"/>
          <c:showSerName val="0"/>
          <c:showPercent val="1"/>
          <c:showBubbleSize val="0"/>
        </c:dLbl>
      </c:pivotFmt>
      <c:pivotFmt>
        <c:idx val="4"/>
        <c:marker>
          <c:symbol val="none"/>
        </c:marker>
      </c:pivotFmt>
      <c:pivotFmt>
        <c:idx val="5"/>
        <c:marker>
          <c:symbol val="none"/>
        </c:marker>
      </c:pivotFmt>
      <c:pivotFmt>
        <c:idx val="6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0"/>
          <c:showCatName val="1"/>
          <c:showSerName val="0"/>
          <c:showPercent val="1"/>
          <c:showBubbleSize val="0"/>
        </c:dLbl>
      </c:pivotFmt>
      <c:pivotFmt>
        <c:idx val="7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0"/>
          <c:showCatName val="1"/>
          <c:showSerName val="0"/>
          <c:showPercent val="1"/>
          <c:showBubbleSize val="0"/>
        </c:dLbl>
      </c:pivotFmt>
    </c:pivotFmts>
    <c:plotArea>
      <c:layout/>
      <c:pieChart>
        <c:varyColors val="1"/>
        <c:ser>
          <c:idx val="0"/>
          <c:order val="0"/>
          <c:tx>
            <c:strRef>
              <c:f>Seasonality!$C$14:$C$15</c:f>
              <c:strCache>
                <c:ptCount val="1"/>
                <c:pt idx="0">
                  <c:v>CMY 2013 - 2014</c:v>
                </c:pt>
              </c:strCache>
            </c:strRef>
          </c:tx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600"/>
                      <a:t>Season of </a:t>
                    </a:r>
                    <a:r>
                      <a:rPr lang="en-US" sz="1600" smtClean="0"/>
                      <a:t>Competition </a:t>
                    </a:r>
                    <a:r>
                      <a:rPr lang="en-US" sz="1600"/>
                      <a:t>Waiver
15%</a:t>
                    </a:r>
                    <a:endParaRPr lang="en-US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Seasonality!$B$16:$B$21</c:f>
              <c:strCache>
                <c:ptCount val="5"/>
                <c:pt idx="0">
                  <c:v>Athletics Activity Waiver</c:v>
                </c:pt>
                <c:pt idx="1">
                  <c:v>Extension of Eligibility Waiver</c:v>
                </c:pt>
                <c:pt idx="2">
                  <c:v>Hardship Waiver (Independent Institutions Only)</c:v>
                </c:pt>
                <c:pt idx="3">
                  <c:v>Hardship Waiver Appeal</c:v>
                </c:pt>
                <c:pt idx="4">
                  <c:v>Season of Competition/Participation Waiver</c:v>
                </c:pt>
              </c:strCache>
            </c:strRef>
          </c:cat>
          <c:val>
            <c:numRef>
              <c:f>Seasonality!$C$16:$C$21</c:f>
              <c:numCache>
                <c:formatCode>#,##0;\-#,##0</c:formatCode>
                <c:ptCount val="5"/>
                <c:pt idx="0">
                  <c:v>29</c:v>
                </c:pt>
                <c:pt idx="1">
                  <c:v>221</c:v>
                </c:pt>
                <c:pt idx="2">
                  <c:v>2</c:v>
                </c:pt>
                <c:pt idx="3">
                  <c:v>38</c:v>
                </c:pt>
                <c:pt idx="4">
                  <c:v>50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  <c:extLst>
    <c:ext xmlns:c14="http://schemas.microsoft.com/office/drawing/2007/8/2/chart" uri="{781A3756-C4B2-4CAC-9D66-4F8BD8637D16}">
      <c14:pivotOptions>
        <c14:dropZoneFilter val="1"/>
        <c14:dropZoneData val="1"/>
        <c14:dropZoneSeries val="1"/>
      </c14:pivotOptions>
    </c:ext>
  </c:extLst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84A1B5-BA8C-4580-BD2A-CF3943CC01ED}" type="doc">
      <dgm:prSet loTypeId="urn:microsoft.com/office/officeart/2005/8/layout/gear1" loCatId="relationship" qsTypeId="urn:microsoft.com/office/officeart/2005/8/quickstyle/simple4" qsCatId="simple" csTypeId="urn:microsoft.com/office/officeart/2005/8/colors/accent1_2" csCatId="accent1" phldr="1"/>
      <dgm:spPr/>
    </dgm:pt>
    <dgm:pt modelId="{5FBB9941-C3C9-4594-BA2F-4BD40B2BB485}">
      <dgm:prSet phldrT="[Text]"/>
      <dgm:spPr/>
      <dgm:t>
        <a:bodyPr/>
        <a:lstStyle/>
        <a:p>
          <a:endParaRPr lang="en-US" dirty="0" smtClean="0"/>
        </a:p>
        <a:p>
          <a:endParaRPr lang="en-US" dirty="0"/>
        </a:p>
      </dgm:t>
    </dgm:pt>
    <dgm:pt modelId="{C7C44F45-4E1A-4740-8123-D867F22AE0BA}" type="parTrans" cxnId="{7691A354-DF41-4031-A14C-F1D746B025C4}">
      <dgm:prSet/>
      <dgm:spPr/>
      <dgm:t>
        <a:bodyPr/>
        <a:lstStyle/>
        <a:p>
          <a:endParaRPr lang="en-US"/>
        </a:p>
      </dgm:t>
    </dgm:pt>
    <dgm:pt modelId="{DBF62A32-C170-4626-8748-61F6A827249F}" type="sibTrans" cxnId="{7691A354-DF41-4031-A14C-F1D746B025C4}">
      <dgm:prSet/>
      <dgm:spPr/>
      <dgm:t>
        <a:bodyPr/>
        <a:lstStyle/>
        <a:p>
          <a:endParaRPr lang="en-US"/>
        </a:p>
      </dgm:t>
    </dgm:pt>
    <dgm:pt modelId="{927C1896-CF98-4DB0-B5EC-7B38EA7B0FAA}">
      <dgm:prSet phldrT="[Text]"/>
      <dgm:spPr/>
      <dgm:t>
        <a:bodyPr/>
        <a:lstStyle/>
        <a:p>
          <a:endParaRPr lang="en-US" dirty="0" smtClean="0"/>
        </a:p>
        <a:p>
          <a:endParaRPr lang="en-US" dirty="0"/>
        </a:p>
      </dgm:t>
    </dgm:pt>
    <dgm:pt modelId="{30BECABA-A4C3-4DC5-BFE1-D7ED842347EF}" type="parTrans" cxnId="{ED4A0D3C-2811-4C03-AC44-8770C64DA6B3}">
      <dgm:prSet/>
      <dgm:spPr/>
      <dgm:t>
        <a:bodyPr/>
        <a:lstStyle/>
        <a:p>
          <a:endParaRPr lang="en-US"/>
        </a:p>
      </dgm:t>
    </dgm:pt>
    <dgm:pt modelId="{0E22BB32-AFDC-404B-8372-33066347A841}" type="sibTrans" cxnId="{ED4A0D3C-2811-4C03-AC44-8770C64DA6B3}">
      <dgm:prSet/>
      <dgm:spPr/>
      <dgm:t>
        <a:bodyPr/>
        <a:lstStyle/>
        <a:p>
          <a:endParaRPr lang="en-US"/>
        </a:p>
      </dgm:t>
    </dgm:pt>
    <dgm:pt modelId="{F5A535C6-CF99-4A94-8352-13778C650E8F}">
      <dgm:prSet phldrT="[Text]"/>
      <dgm:spPr/>
      <dgm:t>
        <a:bodyPr/>
        <a:lstStyle/>
        <a:p>
          <a:endParaRPr lang="en-US" dirty="0"/>
        </a:p>
      </dgm:t>
    </dgm:pt>
    <dgm:pt modelId="{77E2973B-ED63-4C9D-8450-9302016C5F32}" type="parTrans" cxnId="{976D9597-ACB1-4BC1-8966-4D22214FB556}">
      <dgm:prSet/>
      <dgm:spPr/>
      <dgm:t>
        <a:bodyPr/>
        <a:lstStyle/>
        <a:p>
          <a:endParaRPr lang="en-US"/>
        </a:p>
      </dgm:t>
    </dgm:pt>
    <dgm:pt modelId="{87DFD91C-BBC8-4C3C-AD1A-0872827E9D91}" type="sibTrans" cxnId="{976D9597-ACB1-4BC1-8966-4D22214FB556}">
      <dgm:prSet/>
      <dgm:spPr/>
      <dgm:t>
        <a:bodyPr/>
        <a:lstStyle/>
        <a:p>
          <a:endParaRPr lang="en-US"/>
        </a:p>
      </dgm:t>
    </dgm:pt>
    <dgm:pt modelId="{CF15B9D7-9F41-4C5D-8578-18AF5CE5D19F}" type="pres">
      <dgm:prSet presAssocID="{B484A1B5-BA8C-4580-BD2A-CF3943CC01ED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376BA1E7-40AB-4F3E-99B9-1F6B16D6E2CC}" type="pres">
      <dgm:prSet presAssocID="{5FBB9941-C3C9-4594-BA2F-4BD40B2BB485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E73137-AE0F-4046-A69C-E4838BE52FCC}" type="pres">
      <dgm:prSet presAssocID="{5FBB9941-C3C9-4594-BA2F-4BD40B2BB485}" presName="gear1srcNode" presStyleLbl="node1" presStyleIdx="0" presStyleCnt="3"/>
      <dgm:spPr/>
      <dgm:t>
        <a:bodyPr/>
        <a:lstStyle/>
        <a:p>
          <a:endParaRPr lang="en-US"/>
        </a:p>
      </dgm:t>
    </dgm:pt>
    <dgm:pt modelId="{C0AA76B8-817A-4A84-A87E-C33EC1538E75}" type="pres">
      <dgm:prSet presAssocID="{5FBB9941-C3C9-4594-BA2F-4BD40B2BB485}" presName="gear1dstNode" presStyleLbl="node1" presStyleIdx="0" presStyleCnt="3"/>
      <dgm:spPr/>
      <dgm:t>
        <a:bodyPr/>
        <a:lstStyle/>
        <a:p>
          <a:endParaRPr lang="en-US"/>
        </a:p>
      </dgm:t>
    </dgm:pt>
    <dgm:pt modelId="{F3CF94AA-0728-42BF-A196-DFFEBFEA2D3F}" type="pres">
      <dgm:prSet presAssocID="{927C1896-CF98-4DB0-B5EC-7B38EA7B0FAA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47996E-80AB-487F-8ED3-8D8D68D6FEBE}" type="pres">
      <dgm:prSet presAssocID="{927C1896-CF98-4DB0-B5EC-7B38EA7B0FAA}" presName="gear2srcNode" presStyleLbl="node1" presStyleIdx="1" presStyleCnt="3"/>
      <dgm:spPr/>
      <dgm:t>
        <a:bodyPr/>
        <a:lstStyle/>
        <a:p>
          <a:endParaRPr lang="en-US"/>
        </a:p>
      </dgm:t>
    </dgm:pt>
    <dgm:pt modelId="{22CD56F5-389C-40DB-8D30-B1F461D44EE3}" type="pres">
      <dgm:prSet presAssocID="{927C1896-CF98-4DB0-B5EC-7B38EA7B0FAA}" presName="gear2dstNode" presStyleLbl="node1" presStyleIdx="1" presStyleCnt="3"/>
      <dgm:spPr/>
      <dgm:t>
        <a:bodyPr/>
        <a:lstStyle/>
        <a:p>
          <a:endParaRPr lang="en-US"/>
        </a:p>
      </dgm:t>
    </dgm:pt>
    <dgm:pt modelId="{CA7BAF0C-2472-4670-BEED-189EEA150BE0}" type="pres">
      <dgm:prSet presAssocID="{F5A535C6-CF99-4A94-8352-13778C650E8F}" presName="gear3" presStyleLbl="node1" presStyleIdx="2" presStyleCnt="3"/>
      <dgm:spPr/>
      <dgm:t>
        <a:bodyPr/>
        <a:lstStyle/>
        <a:p>
          <a:endParaRPr lang="en-US"/>
        </a:p>
      </dgm:t>
    </dgm:pt>
    <dgm:pt modelId="{DC9569E5-31E6-4C1D-AACE-99B801277DE4}" type="pres">
      <dgm:prSet presAssocID="{F5A535C6-CF99-4A94-8352-13778C650E8F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EFA70B-15BE-4ECB-84D7-0B9381011EB1}" type="pres">
      <dgm:prSet presAssocID="{F5A535C6-CF99-4A94-8352-13778C650E8F}" presName="gear3srcNode" presStyleLbl="node1" presStyleIdx="2" presStyleCnt="3"/>
      <dgm:spPr/>
      <dgm:t>
        <a:bodyPr/>
        <a:lstStyle/>
        <a:p>
          <a:endParaRPr lang="en-US"/>
        </a:p>
      </dgm:t>
    </dgm:pt>
    <dgm:pt modelId="{EC075B99-DB26-4785-9715-E00DF3A7A63B}" type="pres">
      <dgm:prSet presAssocID="{F5A535C6-CF99-4A94-8352-13778C650E8F}" presName="gear3dstNode" presStyleLbl="node1" presStyleIdx="2" presStyleCnt="3"/>
      <dgm:spPr/>
      <dgm:t>
        <a:bodyPr/>
        <a:lstStyle/>
        <a:p>
          <a:endParaRPr lang="en-US"/>
        </a:p>
      </dgm:t>
    </dgm:pt>
    <dgm:pt modelId="{48819DB2-0CAB-4B47-8ECF-128C352EC0E0}" type="pres">
      <dgm:prSet presAssocID="{DBF62A32-C170-4626-8748-61F6A827249F}" presName="connector1" presStyleLbl="sibTrans2D1" presStyleIdx="0" presStyleCnt="3"/>
      <dgm:spPr/>
      <dgm:t>
        <a:bodyPr/>
        <a:lstStyle/>
        <a:p>
          <a:endParaRPr lang="en-US"/>
        </a:p>
      </dgm:t>
    </dgm:pt>
    <dgm:pt modelId="{414DA5E6-E094-4241-91C2-BEBCB34488B0}" type="pres">
      <dgm:prSet presAssocID="{0E22BB32-AFDC-404B-8372-33066347A841}" presName="connector2" presStyleLbl="sibTrans2D1" presStyleIdx="1" presStyleCnt="3"/>
      <dgm:spPr/>
      <dgm:t>
        <a:bodyPr/>
        <a:lstStyle/>
        <a:p>
          <a:endParaRPr lang="en-US"/>
        </a:p>
      </dgm:t>
    </dgm:pt>
    <dgm:pt modelId="{FD98ED30-655A-44DD-9DFE-E37C38792605}" type="pres">
      <dgm:prSet presAssocID="{87DFD91C-BBC8-4C3C-AD1A-0872827E9D91}" presName="connector3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ED4A0D3C-2811-4C03-AC44-8770C64DA6B3}" srcId="{B484A1B5-BA8C-4580-BD2A-CF3943CC01ED}" destId="{927C1896-CF98-4DB0-B5EC-7B38EA7B0FAA}" srcOrd="1" destOrd="0" parTransId="{30BECABA-A4C3-4DC5-BFE1-D7ED842347EF}" sibTransId="{0E22BB32-AFDC-404B-8372-33066347A841}"/>
    <dgm:cxn modelId="{976D9597-ACB1-4BC1-8966-4D22214FB556}" srcId="{B484A1B5-BA8C-4580-BD2A-CF3943CC01ED}" destId="{F5A535C6-CF99-4A94-8352-13778C650E8F}" srcOrd="2" destOrd="0" parTransId="{77E2973B-ED63-4C9D-8450-9302016C5F32}" sibTransId="{87DFD91C-BBC8-4C3C-AD1A-0872827E9D91}"/>
    <dgm:cxn modelId="{290BEC7F-50F9-42E5-A088-DBA576A92780}" type="presOf" srcId="{5FBB9941-C3C9-4594-BA2F-4BD40B2BB485}" destId="{30E73137-AE0F-4046-A69C-E4838BE52FCC}" srcOrd="1" destOrd="0" presId="urn:microsoft.com/office/officeart/2005/8/layout/gear1"/>
    <dgm:cxn modelId="{9ADCCA85-D0FD-4256-97D4-B984E4DB1527}" type="presOf" srcId="{927C1896-CF98-4DB0-B5EC-7B38EA7B0FAA}" destId="{22CD56F5-389C-40DB-8D30-B1F461D44EE3}" srcOrd="2" destOrd="0" presId="urn:microsoft.com/office/officeart/2005/8/layout/gear1"/>
    <dgm:cxn modelId="{F260947D-06A5-42D8-9B7E-349021B7EED7}" type="presOf" srcId="{87DFD91C-BBC8-4C3C-AD1A-0872827E9D91}" destId="{FD98ED30-655A-44DD-9DFE-E37C38792605}" srcOrd="0" destOrd="0" presId="urn:microsoft.com/office/officeart/2005/8/layout/gear1"/>
    <dgm:cxn modelId="{7691A354-DF41-4031-A14C-F1D746B025C4}" srcId="{B484A1B5-BA8C-4580-BD2A-CF3943CC01ED}" destId="{5FBB9941-C3C9-4594-BA2F-4BD40B2BB485}" srcOrd="0" destOrd="0" parTransId="{C7C44F45-4E1A-4740-8123-D867F22AE0BA}" sibTransId="{DBF62A32-C170-4626-8748-61F6A827249F}"/>
    <dgm:cxn modelId="{2D02FFF8-BFCC-4556-B60F-0A67723EA721}" type="presOf" srcId="{DBF62A32-C170-4626-8748-61F6A827249F}" destId="{48819DB2-0CAB-4B47-8ECF-128C352EC0E0}" srcOrd="0" destOrd="0" presId="urn:microsoft.com/office/officeart/2005/8/layout/gear1"/>
    <dgm:cxn modelId="{5C719768-6AD5-41F6-97D0-402D9621BF2E}" type="presOf" srcId="{5FBB9941-C3C9-4594-BA2F-4BD40B2BB485}" destId="{C0AA76B8-817A-4A84-A87E-C33EC1538E75}" srcOrd="2" destOrd="0" presId="urn:microsoft.com/office/officeart/2005/8/layout/gear1"/>
    <dgm:cxn modelId="{F23686ED-BE57-466C-BBF6-F05AE31DFDD5}" type="presOf" srcId="{5FBB9941-C3C9-4594-BA2F-4BD40B2BB485}" destId="{376BA1E7-40AB-4F3E-99B9-1F6B16D6E2CC}" srcOrd="0" destOrd="0" presId="urn:microsoft.com/office/officeart/2005/8/layout/gear1"/>
    <dgm:cxn modelId="{6FF912D2-E620-4693-B233-87CD4F3EED63}" type="presOf" srcId="{0E22BB32-AFDC-404B-8372-33066347A841}" destId="{414DA5E6-E094-4241-91C2-BEBCB34488B0}" srcOrd="0" destOrd="0" presId="urn:microsoft.com/office/officeart/2005/8/layout/gear1"/>
    <dgm:cxn modelId="{AC684B44-AD33-48FD-A0EE-31B42D218AA5}" type="presOf" srcId="{F5A535C6-CF99-4A94-8352-13778C650E8F}" destId="{CA7BAF0C-2472-4670-BEED-189EEA150BE0}" srcOrd="0" destOrd="0" presId="urn:microsoft.com/office/officeart/2005/8/layout/gear1"/>
    <dgm:cxn modelId="{37710410-8B38-48D1-AB2E-52448124ED19}" type="presOf" srcId="{927C1896-CF98-4DB0-B5EC-7B38EA7B0FAA}" destId="{F3CF94AA-0728-42BF-A196-DFFEBFEA2D3F}" srcOrd="0" destOrd="0" presId="urn:microsoft.com/office/officeart/2005/8/layout/gear1"/>
    <dgm:cxn modelId="{6D69B5E9-4BDC-4A40-B81D-537147CBA850}" type="presOf" srcId="{F5A535C6-CF99-4A94-8352-13778C650E8F}" destId="{DC9569E5-31E6-4C1D-AACE-99B801277DE4}" srcOrd="1" destOrd="0" presId="urn:microsoft.com/office/officeart/2005/8/layout/gear1"/>
    <dgm:cxn modelId="{D37E51E5-D911-4F3F-8497-55D55AE08FFB}" type="presOf" srcId="{B484A1B5-BA8C-4580-BD2A-CF3943CC01ED}" destId="{CF15B9D7-9F41-4C5D-8578-18AF5CE5D19F}" srcOrd="0" destOrd="0" presId="urn:microsoft.com/office/officeart/2005/8/layout/gear1"/>
    <dgm:cxn modelId="{5DDF05DC-0188-474A-90FC-1F404371AFAB}" type="presOf" srcId="{927C1896-CF98-4DB0-B5EC-7B38EA7B0FAA}" destId="{8747996E-80AB-487F-8ED3-8D8D68D6FEBE}" srcOrd="1" destOrd="0" presId="urn:microsoft.com/office/officeart/2005/8/layout/gear1"/>
    <dgm:cxn modelId="{B3526D0E-D005-45DD-848D-07556BE1ED38}" type="presOf" srcId="{F5A535C6-CF99-4A94-8352-13778C650E8F}" destId="{01EFA70B-15BE-4ECB-84D7-0B9381011EB1}" srcOrd="2" destOrd="0" presId="urn:microsoft.com/office/officeart/2005/8/layout/gear1"/>
    <dgm:cxn modelId="{A3CC6D27-C9D6-4F37-A438-07CDCC6CAB47}" type="presOf" srcId="{F5A535C6-CF99-4A94-8352-13778C650E8F}" destId="{EC075B99-DB26-4785-9715-E00DF3A7A63B}" srcOrd="3" destOrd="0" presId="urn:microsoft.com/office/officeart/2005/8/layout/gear1"/>
    <dgm:cxn modelId="{F8655E20-9AA0-42A8-AFCD-ED8EF18F4A88}" type="presParOf" srcId="{CF15B9D7-9F41-4C5D-8578-18AF5CE5D19F}" destId="{376BA1E7-40AB-4F3E-99B9-1F6B16D6E2CC}" srcOrd="0" destOrd="0" presId="urn:microsoft.com/office/officeart/2005/8/layout/gear1"/>
    <dgm:cxn modelId="{DDEDA37C-633A-40C4-B975-387ECD095D2B}" type="presParOf" srcId="{CF15B9D7-9F41-4C5D-8578-18AF5CE5D19F}" destId="{30E73137-AE0F-4046-A69C-E4838BE52FCC}" srcOrd="1" destOrd="0" presId="urn:microsoft.com/office/officeart/2005/8/layout/gear1"/>
    <dgm:cxn modelId="{34C7E0CA-F461-4782-8C2A-26788B82445B}" type="presParOf" srcId="{CF15B9D7-9F41-4C5D-8578-18AF5CE5D19F}" destId="{C0AA76B8-817A-4A84-A87E-C33EC1538E75}" srcOrd="2" destOrd="0" presId="urn:microsoft.com/office/officeart/2005/8/layout/gear1"/>
    <dgm:cxn modelId="{D7BB4E22-950F-468B-BBD8-1140D78DECF5}" type="presParOf" srcId="{CF15B9D7-9F41-4C5D-8578-18AF5CE5D19F}" destId="{F3CF94AA-0728-42BF-A196-DFFEBFEA2D3F}" srcOrd="3" destOrd="0" presId="urn:microsoft.com/office/officeart/2005/8/layout/gear1"/>
    <dgm:cxn modelId="{2849B370-CDAF-4D9E-9274-02CBB74EEF12}" type="presParOf" srcId="{CF15B9D7-9F41-4C5D-8578-18AF5CE5D19F}" destId="{8747996E-80AB-487F-8ED3-8D8D68D6FEBE}" srcOrd="4" destOrd="0" presId="urn:microsoft.com/office/officeart/2005/8/layout/gear1"/>
    <dgm:cxn modelId="{A101256D-0449-4E67-958C-F15599242BB9}" type="presParOf" srcId="{CF15B9D7-9F41-4C5D-8578-18AF5CE5D19F}" destId="{22CD56F5-389C-40DB-8D30-B1F461D44EE3}" srcOrd="5" destOrd="0" presId="urn:microsoft.com/office/officeart/2005/8/layout/gear1"/>
    <dgm:cxn modelId="{57D34421-FF98-407B-8090-5BBCB5F4396A}" type="presParOf" srcId="{CF15B9D7-9F41-4C5D-8578-18AF5CE5D19F}" destId="{CA7BAF0C-2472-4670-BEED-189EEA150BE0}" srcOrd="6" destOrd="0" presId="urn:microsoft.com/office/officeart/2005/8/layout/gear1"/>
    <dgm:cxn modelId="{17CADDD3-FC19-414B-93B5-0F2AC7E7C270}" type="presParOf" srcId="{CF15B9D7-9F41-4C5D-8578-18AF5CE5D19F}" destId="{DC9569E5-31E6-4C1D-AACE-99B801277DE4}" srcOrd="7" destOrd="0" presId="urn:microsoft.com/office/officeart/2005/8/layout/gear1"/>
    <dgm:cxn modelId="{04C4DF67-E1CE-4BD3-B338-82A6FD85C1C0}" type="presParOf" srcId="{CF15B9D7-9F41-4C5D-8578-18AF5CE5D19F}" destId="{01EFA70B-15BE-4ECB-84D7-0B9381011EB1}" srcOrd="8" destOrd="0" presId="urn:microsoft.com/office/officeart/2005/8/layout/gear1"/>
    <dgm:cxn modelId="{BB035CC3-946E-49AE-83C7-68F8CF621C5D}" type="presParOf" srcId="{CF15B9D7-9F41-4C5D-8578-18AF5CE5D19F}" destId="{EC075B99-DB26-4785-9715-E00DF3A7A63B}" srcOrd="9" destOrd="0" presId="urn:microsoft.com/office/officeart/2005/8/layout/gear1"/>
    <dgm:cxn modelId="{5B116878-6D33-4BDA-9B99-EF8318BC3208}" type="presParOf" srcId="{CF15B9D7-9F41-4C5D-8578-18AF5CE5D19F}" destId="{48819DB2-0CAB-4B47-8ECF-128C352EC0E0}" srcOrd="10" destOrd="0" presId="urn:microsoft.com/office/officeart/2005/8/layout/gear1"/>
    <dgm:cxn modelId="{4DFA5536-A4FB-4866-9D8F-6FD177B1C778}" type="presParOf" srcId="{CF15B9D7-9F41-4C5D-8578-18AF5CE5D19F}" destId="{414DA5E6-E094-4241-91C2-BEBCB34488B0}" srcOrd="11" destOrd="0" presId="urn:microsoft.com/office/officeart/2005/8/layout/gear1"/>
    <dgm:cxn modelId="{A9C14FEF-37F6-4980-A87F-B42C670A715A}" type="presParOf" srcId="{CF15B9D7-9F41-4C5D-8578-18AF5CE5D19F}" destId="{FD98ED30-655A-44DD-9DFE-E37C38792605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6BA1E7-40AB-4F3E-99B9-1F6B16D6E2CC}">
      <dsp:nvSpPr>
        <dsp:cNvPr id="0" name=""/>
        <dsp:cNvSpPr/>
      </dsp:nvSpPr>
      <dsp:spPr>
        <a:xfrm>
          <a:off x="2034540" y="1577339"/>
          <a:ext cx="1927860" cy="1927860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 dirty="0" smtClean="0"/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 dirty="0"/>
        </a:p>
      </dsp:txBody>
      <dsp:txXfrm>
        <a:off x="2422126" y="2028931"/>
        <a:ext cx="1152688" cy="990960"/>
      </dsp:txXfrm>
    </dsp:sp>
    <dsp:sp modelId="{F3CF94AA-0728-42BF-A196-DFFEBFEA2D3F}">
      <dsp:nvSpPr>
        <dsp:cNvPr id="0" name=""/>
        <dsp:cNvSpPr/>
      </dsp:nvSpPr>
      <dsp:spPr>
        <a:xfrm>
          <a:off x="912876" y="1121663"/>
          <a:ext cx="1402079" cy="1402079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 dirty="0" smtClean="0"/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 dirty="0"/>
        </a:p>
      </dsp:txBody>
      <dsp:txXfrm>
        <a:off x="1265854" y="1476774"/>
        <a:ext cx="696123" cy="691857"/>
      </dsp:txXfrm>
    </dsp:sp>
    <dsp:sp modelId="{CA7BAF0C-2472-4670-BEED-189EEA150BE0}">
      <dsp:nvSpPr>
        <dsp:cNvPr id="0" name=""/>
        <dsp:cNvSpPr/>
      </dsp:nvSpPr>
      <dsp:spPr>
        <a:xfrm rot="20700000">
          <a:off x="1698183" y="154371"/>
          <a:ext cx="1373752" cy="1373752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 dirty="0"/>
        </a:p>
      </dsp:txBody>
      <dsp:txXfrm rot="-20700000">
        <a:off x="1999488" y="455675"/>
        <a:ext cx="771144" cy="771144"/>
      </dsp:txXfrm>
    </dsp:sp>
    <dsp:sp modelId="{48819DB2-0CAB-4B47-8ECF-128C352EC0E0}">
      <dsp:nvSpPr>
        <dsp:cNvPr id="0" name=""/>
        <dsp:cNvSpPr/>
      </dsp:nvSpPr>
      <dsp:spPr>
        <a:xfrm>
          <a:off x="1878882" y="1290624"/>
          <a:ext cx="2467660" cy="2467660"/>
        </a:xfrm>
        <a:prstGeom prst="circularArrow">
          <a:avLst>
            <a:gd name="adj1" fmla="val 4688"/>
            <a:gd name="adj2" fmla="val 299029"/>
            <a:gd name="adj3" fmla="val 2497255"/>
            <a:gd name="adj4" fmla="val 15902631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14DA5E6-E094-4241-91C2-BEBCB34488B0}">
      <dsp:nvSpPr>
        <dsp:cNvPr id="0" name=""/>
        <dsp:cNvSpPr/>
      </dsp:nvSpPr>
      <dsp:spPr>
        <a:xfrm>
          <a:off x="664570" y="814394"/>
          <a:ext cx="1792909" cy="1792909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D98ED30-655A-44DD-9DFE-E37C38792605}">
      <dsp:nvSpPr>
        <dsp:cNvPr id="0" name=""/>
        <dsp:cNvSpPr/>
      </dsp:nvSpPr>
      <dsp:spPr>
        <a:xfrm>
          <a:off x="1380420" y="-143574"/>
          <a:ext cx="1933117" cy="1933117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A9228-DE7D-41E2-BA6D-A4249416E3F2}" type="datetimeFigureOut">
              <a:rPr lang="en-US" smtClean="0"/>
              <a:t>6/17/2015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816206-7F2E-44F5-89DE-D9219032B7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339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2500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0349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3439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7641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9000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4768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0557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5630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4507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6001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854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8480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2754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6539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7683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731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2245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2141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9052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566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279B-A3D1-43EA-8425-FC488C4F3597}" type="datetimeFigureOut">
              <a:rPr lang="en-US" smtClean="0"/>
              <a:t>6/17/2015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279B-A3D1-43EA-8425-FC488C4F3597}" type="datetimeFigureOut">
              <a:rPr lang="en-US" smtClean="0"/>
              <a:t>6/17/2015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279B-A3D1-43EA-8425-FC488C4F3597}" type="datetimeFigureOut">
              <a:rPr lang="en-US" smtClean="0"/>
              <a:t>6/17/2015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279B-A3D1-43EA-8425-FC488C4F3597}" type="datetimeFigureOut">
              <a:rPr lang="en-US" smtClean="0"/>
              <a:t>6/17/2015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279B-A3D1-43EA-8425-FC488C4F3597}" type="datetimeFigureOut">
              <a:rPr lang="en-US" smtClean="0"/>
              <a:t>6/17/2015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279B-A3D1-43EA-8425-FC488C4F3597}" type="datetimeFigureOut">
              <a:rPr lang="en-US" smtClean="0"/>
              <a:t>6/17/2015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279B-A3D1-43EA-8425-FC488C4F3597}" type="datetimeFigureOut">
              <a:rPr lang="en-US" smtClean="0"/>
              <a:t>6/17/2015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279B-A3D1-43EA-8425-FC488C4F3597}" type="datetimeFigureOut">
              <a:rPr lang="en-US" smtClean="0"/>
              <a:t>6/17/2015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279B-A3D1-43EA-8425-FC488C4F3597}" type="datetimeFigureOut">
              <a:rPr lang="en-US" smtClean="0"/>
              <a:t>6/17/2015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279B-A3D1-43EA-8425-FC488C4F3597}" type="datetimeFigureOut">
              <a:rPr lang="en-US" smtClean="0"/>
              <a:t>6/17/2015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279B-A3D1-43EA-8425-FC488C4F3597}" type="datetimeFigureOut">
              <a:rPr lang="en-US" smtClean="0"/>
              <a:t>6/17/2015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E61279B-A3D1-43EA-8425-FC488C4F3597}" type="datetimeFigureOut">
              <a:rPr lang="en-US" smtClean="0"/>
              <a:t>6/17/2015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29718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NCAA Division I </a:t>
            </a:r>
            <a:b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Student-Athlete Reinstatement</a:t>
            </a:r>
            <a:b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Hot Topics and Public &amp; Media Relations Issues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7772400" cy="16002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71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Before posting the video…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What’s the communication strategy? </a:t>
            </a: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Are there any ramifications to posting? Confidential information?</a:t>
            </a: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Have you notified the student that it will post?  What about others at the school and the NCAA?</a:t>
            </a: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Do the viewers understand the process/what’s going on?</a:t>
            </a:r>
          </a:p>
        </p:txBody>
      </p:sp>
    </p:spTree>
    <p:extLst>
      <p:ext uri="{BB962C8B-B14F-4D97-AF65-F5344CB8AC3E}">
        <p14:creationId xmlns:p14="http://schemas.microsoft.com/office/powerpoint/2010/main" val="332889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Communications </a:t>
            </a:r>
            <a:b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Best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ractices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7620000" cy="47244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Consult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with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university relations, athletics communications and NCAA public and media relations. </a:t>
            </a:r>
          </a:p>
          <a:p>
            <a:endParaRPr lang="en-US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Have a clear media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strategy, communication plan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Monitor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issues via social media sites,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local and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national outlets, etc.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Beware of leaks.</a:t>
            </a:r>
          </a:p>
          <a:p>
            <a:endParaRPr lang="en-US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Include all relevant facts of the case (excluding confidential information).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69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Case Study: Phil </a:t>
            </a:r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Dunphy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hil Dunphy Modern Family funny moment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6800" y="1600200"/>
            <a:ext cx="6400800" cy="4800600"/>
          </a:xfrm>
        </p:spPr>
      </p:pic>
    </p:spTree>
    <p:extLst>
      <p:ext uri="{BB962C8B-B14F-4D97-AF65-F5344CB8AC3E}">
        <p14:creationId xmlns:p14="http://schemas.microsoft.com/office/powerpoint/2010/main" val="45639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Facts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76400"/>
            <a:ext cx="7620000" cy="4343400"/>
          </a:xfrm>
        </p:spPr>
        <p:txBody>
          <a:bodyPr>
            <a:noAutofit/>
          </a:bodyPr>
          <a:lstStyle/>
          <a:p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Dunphy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participated in 4 autograph sessions during his first 2 years at Basketball U.</a:t>
            </a:r>
          </a:p>
          <a:p>
            <a:pPr marL="114300" indent="0">
              <a:buNone/>
            </a:pP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</a:p>
          <a:p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Dunphy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received $3,000 in exchange for his 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participation in autograph sessions.</a:t>
            </a:r>
          </a:p>
          <a:p>
            <a:endParaRPr lang="en-US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Gil Thorpe, a sports memorabilia collector, contacted </a:t>
            </a:r>
            <a:r>
              <a:rPr lang="en-US" sz="2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Dunphy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 directly and offered to pay him $500 per hour for signing items. </a:t>
            </a:r>
          </a:p>
        </p:txBody>
      </p:sp>
    </p:spTree>
    <p:extLst>
      <p:ext uri="{BB962C8B-B14F-4D97-AF65-F5344CB8AC3E}">
        <p14:creationId xmlns:p14="http://schemas.microsoft.com/office/powerpoint/2010/main" val="219914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Communication Points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467600" cy="42672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From the media:</a:t>
            </a:r>
          </a:p>
          <a:p>
            <a:endParaRPr lang="en-US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ZMT Celebrity News contacts you to find out if the NCAA is investigating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Dunphy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for signing autographs and states it plans to post a video of a signing in 1 hour.</a:t>
            </a:r>
          </a:p>
          <a:p>
            <a:pPr lvl="1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ZMT also claims it has a photo Thorpe tweeted of himself and </a:t>
            </a:r>
            <a:r>
              <a:rPr lang="en-US" sz="2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Dunphy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at a local restaurant.</a:t>
            </a:r>
          </a:p>
          <a:p>
            <a:pPr marL="411480" lvl="1" indent="0">
              <a:buNone/>
            </a:pPr>
            <a:endParaRPr lang="en-US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What do you do?</a:t>
            </a:r>
          </a:p>
          <a:p>
            <a:pPr lvl="1"/>
            <a:endParaRPr lang="en-US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070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274638"/>
            <a:ext cx="8001000" cy="1143000"/>
          </a:xfrm>
        </p:spPr>
        <p:txBody>
          <a:bodyPr>
            <a:noAutofit/>
          </a:bodyPr>
          <a:lstStyle/>
          <a:p>
            <a:pPr algn="ctr"/>
            <a:r>
              <a:rPr lang="en-US" sz="4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Guidelines and Case Precedent</a:t>
            </a:r>
            <a:endParaRPr lang="en-US" sz="4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Bylaw 12 guideline.</a:t>
            </a:r>
          </a:p>
          <a:p>
            <a:pPr lvl="1"/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Value of benefit greater than $700 = withholding of 30 percent and repayment.</a:t>
            </a:r>
          </a:p>
          <a:p>
            <a:pPr lvl="1"/>
            <a:endParaRPr lang="en-US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Case precedent.</a:t>
            </a:r>
          </a:p>
          <a:p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Mitigation discussion.</a:t>
            </a:r>
          </a:p>
        </p:txBody>
      </p:sp>
    </p:spTree>
    <p:extLst>
      <p:ext uri="{BB962C8B-B14F-4D97-AF65-F5344CB8AC3E}">
        <p14:creationId xmlns:p14="http://schemas.microsoft.com/office/powerpoint/2010/main" val="185398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Community Service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In lieu of repayment only.</a:t>
            </a: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Three-tier approach.</a:t>
            </a: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Calculation.</a:t>
            </a: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Timeframe to complete community service.</a:t>
            </a: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Community service plans and institution’s responsibility.</a:t>
            </a: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Charitable organization.</a:t>
            </a:r>
          </a:p>
        </p:txBody>
      </p:sp>
    </p:spTree>
    <p:extLst>
      <p:ext uri="{BB962C8B-B14F-4D97-AF65-F5344CB8AC3E}">
        <p14:creationId xmlns:p14="http://schemas.microsoft.com/office/powerpoint/2010/main" val="24226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Decision and Rationale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52600"/>
            <a:ext cx="7620000" cy="46482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Approved.</a:t>
            </a: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Withholding?</a:t>
            </a: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Repayment and/or community service?</a:t>
            </a: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Rationale?</a:t>
            </a:r>
          </a:p>
        </p:txBody>
      </p:sp>
    </p:spTree>
    <p:extLst>
      <p:ext uri="{BB962C8B-B14F-4D97-AF65-F5344CB8AC3E}">
        <p14:creationId xmlns:p14="http://schemas.microsoft.com/office/powerpoint/2010/main" val="278390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Communications </a:t>
            </a:r>
            <a:b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Next Steps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7620000" cy="4648200"/>
          </a:xfrm>
        </p:spPr>
        <p:txBody>
          <a:bodyPr/>
          <a:lstStyle/>
          <a:p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Contact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your athletics communications or university relations teams to discuss media strategy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Contact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NCAA </a:t>
            </a:r>
            <a:r>
              <a:rPr lang="en-US" sz="2600">
                <a:latin typeface="Arial" panose="020B0604020202020204" pitchFamily="34" charset="0"/>
                <a:cs typeface="Arial" panose="020B0604020202020204" pitchFamily="34" charset="0"/>
              </a:rPr>
              <a:t>PMR </a:t>
            </a:r>
            <a:r>
              <a:rPr lang="en-US" sz="2600" smtClean="0">
                <a:latin typeface="Arial" panose="020B0604020202020204" pitchFamily="34" charset="0"/>
                <a:cs typeface="Arial" panose="020B0604020202020204" pitchFamily="34" charset="0"/>
              </a:rPr>
              <a:t>staff to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discuss media strategy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Monitor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social media and other statements made by involved individuals, including student-athletes, coaches, third parties, etc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4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Key Takeaways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Communicate with NCAA from onset of process, especially if URGENT matter and competition is pending.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Determine relevant facts and mitigation; don’t rely on unreliable sources.</a:t>
            </a: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Review Division I Committee on SAR Guidelines. </a:t>
            </a: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Include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appropriate institutional staff members in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process, including media relations staff where appropriate.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Media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strategy, communication plan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31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Session Overview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44958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Student-Athlete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einstatement (SAR) team: By the numbers.</a:t>
            </a: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How Public and Media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elations (PMR) can help.</a:t>
            </a: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Case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tudy and Discussion.</a:t>
            </a: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Key Takeaways.</a:t>
            </a: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80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Man hit in the head with a basketball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" y="1857375"/>
            <a:ext cx="7620000" cy="4286250"/>
          </a:xfrm>
        </p:spPr>
      </p:pic>
    </p:spTree>
    <p:extLst>
      <p:ext uri="{BB962C8B-B14F-4D97-AF65-F5344CB8AC3E}">
        <p14:creationId xmlns:p14="http://schemas.microsoft.com/office/powerpoint/2010/main" val="7998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Cases Processed by SAR</a:t>
            </a:r>
            <a:endParaRPr lang="en-US" sz="4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7620000" cy="51054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SA involved in a violation that affects eligibility and requires reinstatement.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Student-athlete reinstatement request.</a:t>
            </a:r>
          </a:p>
          <a:p>
            <a:pPr lvl="1"/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SA unable to compete in 4 seasons in a 5-year period.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Extension of eligibility waiver.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Athletics activity waiver.</a:t>
            </a:r>
          </a:p>
          <a:p>
            <a:pPr lvl="1"/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SA unable to complete a season due to extenuating circumstances or medical hardship. 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Hardship waiver (independent institutions).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Hardship waiver appeal.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Season-of-competition waiver.</a:t>
            </a:r>
          </a:p>
        </p:txBody>
      </p:sp>
    </p:spTree>
    <p:extLst>
      <p:ext uri="{BB962C8B-B14F-4D97-AF65-F5344CB8AC3E}">
        <p14:creationId xmlns:p14="http://schemas.microsoft.com/office/powerpoint/2010/main" val="360970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24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Division I SAR Cases: 2013-14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Reinstatement requests: 774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Urgent: 313 (40%)</a:t>
            </a:r>
          </a:p>
          <a:p>
            <a:pPr marL="411480" lvl="1" indent="0">
              <a:buNone/>
            </a:pPr>
            <a:endParaRPr lang="en-US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SAR waivers: 322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Urgent: 24 (7%)</a:t>
            </a:r>
          </a:p>
          <a:p>
            <a:pPr marL="411480" lvl="1" indent="0">
              <a:buNone/>
            </a:pPr>
            <a:endParaRPr lang="en-US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Amateurism certification decisions: 28</a:t>
            </a:r>
          </a:p>
          <a:p>
            <a:pPr marL="114300" indent="0">
              <a:buNone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Total Division I cases: 1,137</a:t>
            </a:r>
          </a:p>
          <a:p>
            <a:pPr marL="114300" indent="0">
              <a:buNone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Total cases (all divisions): 1,787</a:t>
            </a:r>
          </a:p>
        </p:txBody>
      </p:sp>
    </p:spTree>
    <p:extLst>
      <p:ext uri="{BB962C8B-B14F-4D97-AF65-F5344CB8AC3E}">
        <p14:creationId xmlns:p14="http://schemas.microsoft.com/office/powerpoint/2010/main" val="116916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SAR Waivers: 2013-14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9684686"/>
              </p:ext>
            </p:extLst>
          </p:nvPr>
        </p:nvGraphicFramePr>
        <p:xfrm>
          <a:off x="0" y="685800"/>
          <a:ext cx="8458200" cy="617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0736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SAR Analysis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7620000" cy="4953000"/>
          </a:xfrm>
        </p:spPr>
        <p:txBody>
          <a:bodyPr>
            <a:normAutofit fontScale="92500" lnSpcReduction="20000"/>
          </a:bodyPr>
          <a:lstStyle/>
          <a:p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Facts.</a:t>
            </a:r>
          </a:p>
          <a:p>
            <a:endParaRPr lang="en-US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Mitigation.</a:t>
            </a:r>
          </a:p>
          <a:p>
            <a:endParaRPr lang="en-US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SA 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culpability</a:t>
            </a:r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Institutional involvement.</a:t>
            </a:r>
          </a:p>
          <a:p>
            <a:endParaRPr lang="en-US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Committee guidelines.</a:t>
            </a:r>
          </a:p>
          <a:p>
            <a:endParaRPr lang="en-US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Case precedent.</a:t>
            </a:r>
          </a:p>
          <a:p>
            <a:endParaRPr lang="en-US" sz="2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Totality of circumstances.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220197092"/>
              </p:ext>
            </p:extLst>
          </p:nvPr>
        </p:nvGraphicFramePr>
        <p:xfrm>
          <a:off x="3733800" y="1447800"/>
          <a:ext cx="4419600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8676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620000" cy="1143000"/>
          </a:xfrm>
        </p:spPr>
        <p:txBody>
          <a:bodyPr/>
          <a:lstStyle/>
          <a:p>
            <a:pPr algn="ctr"/>
            <a:r>
              <a:rPr lang="en-US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Intersection of PMR and SAR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7620000" cy="51816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NCAA public and media relations SAR team.</a:t>
            </a:r>
          </a:p>
          <a:p>
            <a:pPr lvl="1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Michelle </a:t>
            </a:r>
            <a:r>
              <a:rPr lang="en-US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Hosick</a:t>
            </a:r>
            <a:endParaRPr lang="en-US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Emily James</a:t>
            </a:r>
          </a:p>
          <a:p>
            <a:pPr lvl="1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Stacey </a:t>
            </a:r>
            <a:r>
              <a:rPr lang="en-US" sz="2200" dirty="0">
                <a:latin typeface="Arial" panose="020B0604020202020204" pitchFamily="34" charset="0"/>
                <a:cs typeface="Arial" panose="020B0604020202020204" pitchFamily="34" charset="0"/>
              </a:rPr>
              <a:t>Osburn</a:t>
            </a:r>
          </a:p>
          <a:p>
            <a:pPr lvl="1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Chris Radford</a:t>
            </a:r>
          </a:p>
          <a:p>
            <a:pPr lvl="1"/>
            <a:endParaRPr lang="en-US" sz="2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What does NCAA public and media relations do? </a:t>
            </a:r>
          </a:p>
          <a:p>
            <a:pPr lvl="1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Educate and inform about college sports issues.</a:t>
            </a:r>
          </a:p>
          <a:p>
            <a:pPr lvl="1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Tell the benefits of athletics in higher education.</a:t>
            </a:r>
          </a:p>
          <a:p>
            <a:pPr lvl="1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Collaborate with national office staff, the membership and others. </a:t>
            </a:r>
          </a:p>
          <a:p>
            <a:pPr lvl="1"/>
            <a:r>
              <a:rPr lang="en-US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Use clear and concise language in all communications.</a:t>
            </a:r>
          </a:p>
        </p:txBody>
      </p:sp>
    </p:spTree>
    <p:extLst>
      <p:ext uri="{BB962C8B-B14F-4D97-AF65-F5344CB8AC3E}">
        <p14:creationId xmlns:p14="http://schemas.microsoft.com/office/powerpoint/2010/main" val="171939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Intersection of PMR and SAR</a:t>
            </a:r>
            <a:endParaRPr lang="en-US" sz="4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50292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How does PMR collaborate with SAR?</a:t>
            </a:r>
          </a:p>
          <a:p>
            <a:endParaRPr lang="en-US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Work with SAR and member schools before issues break, during the review and through the decision.</a:t>
            </a:r>
          </a:p>
          <a:p>
            <a:pPr lvl="1"/>
            <a:endParaRPr lang="en-US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2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Monitor media stories and social media.</a:t>
            </a:r>
          </a:p>
          <a:p>
            <a:pPr lvl="2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Correct inaccurate information.</a:t>
            </a:r>
          </a:p>
          <a:p>
            <a:pPr lvl="2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Assist in the development of communication strategy surrounding decision.</a:t>
            </a:r>
          </a:p>
          <a:p>
            <a:pPr lvl="2"/>
            <a:endParaRPr lang="en-US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3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Proactive.</a:t>
            </a:r>
          </a:p>
          <a:p>
            <a:pPr lvl="3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Reactive.</a:t>
            </a:r>
          </a:p>
        </p:txBody>
      </p:sp>
    </p:spTree>
    <p:extLst>
      <p:ext uri="{BB962C8B-B14F-4D97-AF65-F5344CB8AC3E}">
        <p14:creationId xmlns:p14="http://schemas.microsoft.com/office/powerpoint/2010/main" val="40979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Reaction Video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nstant Reaction- Cartwright 2015 Eligibility Decision (1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" y="1857375"/>
            <a:ext cx="7620000" cy="4286250"/>
          </a:xfrm>
        </p:spPr>
      </p:pic>
    </p:spTree>
    <p:extLst>
      <p:ext uri="{BB962C8B-B14F-4D97-AF65-F5344CB8AC3E}">
        <p14:creationId xmlns:p14="http://schemas.microsoft.com/office/powerpoint/2010/main" val="256707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.Core.5Year" ma:contentTypeID="0x010100F9F789DCBE2F8546844AAD72D1F17829010200FB61311DF971744FAE7A46A10C475AE7" ma:contentTypeVersion="5" ma:contentTypeDescription="" ma:contentTypeScope="" ma:versionID="fe1e70f0e008a5ffeb889d736ae9772f">
  <xsd:schema xmlns:xsd="http://www.w3.org/2001/XMLSchema" xmlns:xs="http://www.w3.org/2001/XMLSchema" xmlns:p="http://schemas.microsoft.com/office/2006/metadata/properties" xmlns:ns2="2a3058fb-e7d8-4bcd-83c9-2e38e3df2500" xmlns:ns3="8203a8d2-2ccf-4437-8480-e4e7da4321d9" targetNamespace="http://schemas.microsoft.com/office/2006/metadata/properties" ma:root="true" ma:fieldsID="717c0469d34852c81fede5250a38abdf" ns2:_="" ns3:_="">
    <xsd:import namespace="2a3058fb-e7d8-4bcd-83c9-2e38e3df2500"/>
    <xsd:import namespace="8203a8d2-2ccf-4437-8480-e4e7da4321d9"/>
    <xsd:element name="properties">
      <xsd:complexType>
        <xsd:sequence>
          <xsd:element name="documentManagement">
            <xsd:complexType>
              <xsd:all>
                <xsd:element ref="ns2:Document_x0020_Type" minOccurs="0"/>
                <xsd:element ref="ns3:Championship" minOccurs="0"/>
                <xsd:element ref="ns3:Division" minOccurs="0"/>
                <xsd:element ref="ns3:Committee" minOccurs="0"/>
                <xsd:element ref="ns3:Academic_x005f_x002F_Fiscal_x005f_x0020_Year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3058fb-e7d8-4bcd-83c9-2e38e3df2500" elementFormDefault="qualified">
    <xsd:import namespace="http://schemas.microsoft.com/office/2006/documentManagement/types"/>
    <xsd:import namespace="http://schemas.microsoft.com/office/infopath/2007/PartnerControls"/>
    <xsd:element name="Document_x0020_Type" ma:index="3" nillable="true" ma:displayName="Document Type" ma:list="{6337aed9-7485-44c6-a2cb-2d4bdfdcf954}" ma:internalName="Document_x0020_Type0" ma:readOnly="false" ma:showField="Title" ma:web="8203a8d2-2ccf-4437-8480-e4e7da4321d9">
      <xsd:simpleType>
        <xsd:restriction base="dms:Lookup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03a8d2-2ccf-4437-8480-e4e7da4321d9" elementFormDefault="qualified">
    <xsd:import namespace="http://schemas.microsoft.com/office/2006/documentManagement/types"/>
    <xsd:import namespace="http://schemas.microsoft.com/office/infopath/2007/PartnerControls"/>
    <xsd:element name="Championship" ma:index="4" nillable="true" ma:displayName="Championship" ma:list="{9f0c0c2f-65a3-4803-a250-88a2c6aa503b}" ma:internalName="Championship" ma:readOnly="false" ma:showField="Title" ma:web="8203a8d2-2ccf-4437-8480-e4e7da4321d9">
      <xsd:simpleType>
        <xsd:restriction base="dms:Lookup"/>
      </xsd:simpleType>
    </xsd:element>
    <xsd:element name="Division" ma:index="5" nillable="true" ma:displayName="Division" ma:list="{019add6d-0a23-4369-833b-7f9c3f6d7be9}" ma:internalName="Division" ma:readOnly="false" ma:showField="Title" ma:web="8203a8d2-2ccf-4437-8480-e4e7da4321d9">
      <xsd:simpleType>
        <xsd:restriction base="dms:Lookup"/>
      </xsd:simpleType>
    </xsd:element>
    <xsd:element name="Committee" ma:index="6" nillable="true" ma:displayName="Committee" ma:list="{92b80169-226d-41af-a280-46338252cbf7}" ma:internalName="Committee" ma:readOnly="false" ma:showField="Title" ma:web="8203a8d2-2ccf-4437-8480-e4e7da4321d9">
      <xsd:simpleType>
        <xsd:restriction base="dms:Lookup"/>
      </xsd:simpleType>
    </xsd:element>
    <xsd:element name="Academic_x005f_x002F_Fiscal_x005f_x0020_Year" ma:index="7" ma:displayName="Academic/Fiscal Year" ma:default="n/a" ma:format="Dropdown" ma:internalName="Academic_x002F_Fiscal_x0020_Year">
      <xsd:simpleType>
        <xsd:restriction base="dms:Choice">
          <xsd:enumeration value="n/a"/>
          <xsd:enumeration value="2005-06"/>
          <xsd:enumeration value="2006-07"/>
          <xsd:enumeration value="2007-08"/>
          <xsd:enumeration value="2008-09"/>
          <xsd:enumeration value="2009-10"/>
          <xsd:enumeration value="2010-11"/>
          <xsd:enumeration value="2011-12"/>
          <xsd:enumeration value="2012-13"/>
          <xsd:enumeration value="2013-14"/>
          <xsd:enumeration value="Other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ittee xmlns="8203a8d2-2ccf-4437-8480-e4e7da4321d9" xsi:nil="true"/>
    <Academic_x005f_x002F_Fiscal_x005f_x0020_Year xmlns="8203a8d2-2ccf-4437-8480-e4e7da4321d9">n/a</Academic_x005f_x002F_Fiscal_x005f_x0020_Year>
    <Division xmlns="8203a8d2-2ccf-4437-8480-e4e7da4321d9" xsi:nil="true"/>
    <Championship xmlns="8203a8d2-2ccf-4437-8480-e4e7da4321d9" xsi:nil="true"/>
    <Document_x0020_Type xmlns="2a3058fb-e7d8-4bcd-83c9-2e38e3df2500" xsi:nil="true"/>
  </documentManagement>
</p:properties>
</file>

<file path=customXml/itemProps1.xml><?xml version="1.0" encoding="utf-8"?>
<ds:datastoreItem xmlns:ds="http://schemas.openxmlformats.org/officeDocument/2006/customXml" ds:itemID="{3E30A310-EF1F-462A-BBBE-0814BFA15EB9}"/>
</file>

<file path=customXml/itemProps2.xml><?xml version="1.0" encoding="utf-8"?>
<ds:datastoreItem xmlns:ds="http://schemas.openxmlformats.org/officeDocument/2006/customXml" ds:itemID="{764571A1-2415-4236-892B-29F85B571570}"/>
</file>

<file path=customXml/itemProps3.xml><?xml version="1.0" encoding="utf-8"?>
<ds:datastoreItem xmlns:ds="http://schemas.openxmlformats.org/officeDocument/2006/customXml" ds:itemID="{BEA21500-CB5A-4B87-AC54-3C8D874E9EB6}"/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2030</TotalTime>
  <Words>721</Words>
  <Application>Microsoft Office PowerPoint</Application>
  <PresentationFormat>On-screen Show (4:3)</PresentationFormat>
  <Paragraphs>171</Paragraphs>
  <Slides>20</Slides>
  <Notes>20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Adjacency</vt:lpstr>
      <vt:lpstr>NCAA Division I  Student-Athlete Reinstatement  Hot Topics and Public &amp; Media Relations Issues</vt:lpstr>
      <vt:lpstr>Session Overview</vt:lpstr>
      <vt:lpstr>Cases Processed by SAR</vt:lpstr>
      <vt:lpstr>Division I SAR Cases: 2013-14</vt:lpstr>
      <vt:lpstr>SAR Waivers: 2013-14</vt:lpstr>
      <vt:lpstr>SAR Analysis</vt:lpstr>
      <vt:lpstr>Intersection of PMR and SAR</vt:lpstr>
      <vt:lpstr>Intersection of PMR and SAR</vt:lpstr>
      <vt:lpstr>Reaction Video</vt:lpstr>
      <vt:lpstr>Before posting the video…</vt:lpstr>
      <vt:lpstr>Communications  Best Practices</vt:lpstr>
      <vt:lpstr>Case Study: Phil Dunphy</vt:lpstr>
      <vt:lpstr>Facts</vt:lpstr>
      <vt:lpstr>Communication Points</vt:lpstr>
      <vt:lpstr>Guidelines and Case Precedent</vt:lpstr>
      <vt:lpstr>Community Service</vt:lpstr>
      <vt:lpstr>Decision and Rationale</vt:lpstr>
      <vt:lpstr>Communications  Next Steps</vt:lpstr>
      <vt:lpstr>Key Takeaways</vt:lpstr>
      <vt:lpstr>Questions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Division I Student-Athlete Reinstatement Hot Topics</dc:title>
  <dc:creator>Metz, Stephanie</dc:creator>
  <cp:lastModifiedBy>Metz, Stephanie</cp:lastModifiedBy>
  <cp:revision>100</cp:revision>
  <dcterms:created xsi:type="dcterms:W3CDTF">2015-03-20T14:01:48Z</dcterms:created>
  <dcterms:modified xsi:type="dcterms:W3CDTF">2015-06-17T13:19:17Z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0x010100F9F789DCBE2F8546844AAD72D1F17829010200FB61311DF971744FAE7A46A10C475AE7</vt:lpwstr>
  </property>
</Properties>
</file>