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41"/>
  </p:notesMasterIdLst>
  <p:handoutMasterIdLst>
    <p:handoutMasterId r:id="rId42"/>
  </p:handoutMasterIdLst>
  <p:sldIdLst>
    <p:sldId id="256" r:id="rId5"/>
    <p:sldId id="258" r:id="rId6"/>
    <p:sldId id="257" r:id="rId7"/>
    <p:sldId id="260" r:id="rId8"/>
    <p:sldId id="268" r:id="rId9"/>
    <p:sldId id="285" r:id="rId10"/>
    <p:sldId id="313" r:id="rId11"/>
    <p:sldId id="314" r:id="rId12"/>
    <p:sldId id="259" r:id="rId13"/>
    <p:sldId id="261" r:id="rId14"/>
    <p:sldId id="275" r:id="rId15"/>
    <p:sldId id="292" r:id="rId16"/>
    <p:sldId id="309" r:id="rId17"/>
    <p:sldId id="274" r:id="rId18"/>
    <p:sldId id="297" r:id="rId19"/>
    <p:sldId id="317" r:id="rId20"/>
    <p:sldId id="269" r:id="rId21"/>
    <p:sldId id="316" r:id="rId22"/>
    <p:sldId id="288" r:id="rId23"/>
    <p:sldId id="298" r:id="rId24"/>
    <p:sldId id="299" r:id="rId25"/>
    <p:sldId id="306" r:id="rId26"/>
    <p:sldId id="289" r:id="rId27"/>
    <p:sldId id="308" r:id="rId28"/>
    <p:sldId id="300" r:id="rId29"/>
    <p:sldId id="301" r:id="rId30"/>
    <p:sldId id="296" r:id="rId31"/>
    <p:sldId id="305" r:id="rId32"/>
    <p:sldId id="270" r:id="rId33"/>
    <p:sldId id="291" r:id="rId34"/>
    <p:sldId id="294" r:id="rId35"/>
    <p:sldId id="302" r:id="rId36"/>
    <p:sldId id="311" r:id="rId37"/>
    <p:sldId id="295" r:id="rId38"/>
    <p:sldId id="310" r:id="rId39"/>
    <p:sldId id="273" r:id="rId40"/>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4" autoAdjust="0"/>
    <p:restoredTop sz="91099" autoAdjust="0"/>
  </p:normalViewPr>
  <p:slideViewPr>
    <p:cSldViewPr>
      <p:cViewPr>
        <p:scale>
          <a:sx n="60" d="100"/>
          <a:sy n="60" d="100"/>
        </p:scale>
        <p:origin x="-1014" y="-18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53" d="100"/>
          <a:sy n="53" d="100"/>
        </p:scale>
        <p:origin x="-2826" y="-96"/>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2C985ABD-8299-4F2D-8B1B-600B8D83B355}" type="datetimeFigureOut">
              <a:rPr lang="en-US" smtClean="0"/>
              <a:t>4/22/2015</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30495C03-4DFC-43EB-BAFD-741DF46C774A}" type="slidenum">
              <a:rPr lang="en-US" smtClean="0"/>
              <a:t>‹#›</a:t>
            </a:fld>
            <a:endParaRPr lang="en-US" dirty="0"/>
          </a:p>
        </p:txBody>
      </p:sp>
    </p:spTree>
    <p:extLst>
      <p:ext uri="{BB962C8B-B14F-4D97-AF65-F5344CB8AC3E}">
        <p14:creationId xmlns:p14="http://schemas.microsoft.com/office/powerpoint/2010/main" val="18586871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4820"/>
          </a:xfrm>
          <a:prstGeom prst="rect">
            <a:avLst/>
          </a:prstGeom>
        </p:spPr>
        <p:txBody>
          <a:bodyPr vert="horz" lIns="93177" tIns="46589" rIns="93177" bIns="46589" rtlCol="0"/>
          <a:lstStyle>
            <a:lvl1pPr algn="r">
              <a:defRPr sz="1200"/>
            </a:lvl1pPr>
          </a:lstStyle>
          <a:p>
            <a:fld id="{6B69B041-BEF3-4C5C-A706-3D054CBD6EC0}" type="datetimeFigureOut">
              <a:rPr lang="en-US" smtClean="0"/>
              <a:t>4/22/2015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4820"/>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7" tIns="46589" rIns="93177" bIns="46589" rtlCol="0" anchor="b"/>
          <a:lstStyle>
            <a:lvl1pPr algn="r">
              <a:defRPr sz="1200"/>
            </a:lvl1pPr>
          </a:lstStyle>
          <a:p>
            <a:fld id="{D84EC899-9855-453B-BA82-3729BEF68F8C}" type="slidenum">
              <a:rPr lang="en-US" smtClean="0"/>
              <a:t>‹#›</a:t>
            </a:fld>
            <a:endParaRPr lang="en-US" dirty="0"/>
          </a:p>
        </p:txBody>
      </p:sp>
    </p:spTree>
    <p:extLst>
      <p:ext uri="{BB962C8B-B14F-4D97-AF65-F5344CB8AC3E}">
        <p14:creationId xmlns:p14="http://schemas.microsoft.com/office/powerpoint/2010/main" val="10121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How many of you are familiar with SnapChat?</a:t>
            </a:r>
          </a:p>
          <a:p>
            <a:r>
              <a:rPr lang="en-US" dirty="0" smtClean="0"/>
              <a:t>SnapChat</a:t>
            </a:r>
            <a:r>
              <a:rPr lang="en-US" baseline="0" dirty="0" smtClean="0"/>
              <a:t> description…</a:t>
            </a:r>
            <a:endParaRPr lang="en-US" dirty="0"/>
          </a:p>
        </p:txBody>
      </p:sp>
      <p:sp>
        <p:nvSpPr>
          <p:cNvPr id="4" name="Slide Number Placeholder 3"/>
          <p:cNvSpPr>
            <a:spLocks noGrp="1"/>
          </p:cNvSpPr>
          <p:nvPr>
            <p:ph type="sldNum" sz="quarter" idx="10"/>
          </p:nvPr>
        </p:nvSpPr>
        <p:spPr/>
        <p:txBody>
          <a:bodyPr/>
          <a:lstStyle/>
          <a:p>
            <a:fld id="{D84EC899-9855-453B-BA82-3729BEF68F8C}" type="slidenum">
              <a:rPr lang="en-US" smtClean="0"/>
              <a:t>12</a:t>
            </a:fld>
            <a:endParaRPr lang="en-US" dirty="0"/>
          </a:p>
        </p:txBody>
      </p:sp>
    </p:spTree>
    <p:extLst>
      <p:ext uri="{BB962C8B-B14F-4D97-AF65-F5344CB8AC3E}">
        <p14:creationId xmlns:p14="http://schemas.microsoft.com/office/powerpoint/2010/main" val="1278785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if the “who” was a DVO or</a:t>
            </a:r>
            <a:r>
              <a:rPr lang="en-US" baseline="0" dirty="0" smtClean="0"/>
              <a:t> compliance staff member?</a:t>
            </a:r>
            <a:endParaRPr lang="en-US" dirty="0"/>
          </a:p>
        </p:txBody>
      </p:sp>
      <p:sp>
        <p:nvSpPr>
          <p:cNvPr id="4" name="Slide Number Placeholder 3"/>
          <p:cNvSpPr>
            <a:spLocks noGrp="1"/>
          </p:cNvSpPr>
          <p:nvPr>
            <p:ph type="sldNum" sz="quarter" idx="10"/>
          </p:nvPr>
        </p:nvSpPr>
        <p:spPr/>
        <p:txBody>
          <a:bodyPr/>
          <a:lstStyle/>
          <a:p>
            <a:fld id="{D84EC899-9855-453B-BA82-3729BEF68F8C}" type="slidenum">
              <a:rPr lang="en-US" smtClean="0"/>
              <a:t>13</a:t>
            </a:fld>
            <a:endParaRPr lang="en-US" dirty="0"/>
          </a:p>
        </p:txBody>
      </p:sp>
    </p:spTree>
    <p:extLst>
      <p:ext uri="{BB962C8B-B14F-4D97-AF65-F5344CB8AC3E}">
        <p14:creationId xmlns:p14="http://schemas.microsoft.com/office/powerpoint/2010/main" val="16651375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RSRO Case</a:t>
            </a:r>
            <a:r>
              <a:rPr lang="en-US" baseline="0" dirty="0" smtClean="0"/>
              <a:t> No. 823086</a:t>
            </a:r>
            <a:endParaRPr lang="en-US" dirty="0"/>
          </a:p>
        </p:txBody>
      </p:sp>
      <p:sp>
        <p:nvSpPr>
          <p:cNvPr id="4" name="Slide Number Placeholder 3"/>
          <p:cNvSpPr>
            <a:spLocks noGrp="1"/>
          </p:cNvSpPr>
          <p:nvPr>
            <p:ph type="sldNum" sz="quarter" idx="10"/>
          </p:nvPr>
        </p:nvSpPr>
        <p:spPr/>
        <p:txBody>
          <a:bodyPr/>
          <a:lstStyle/>
          <a:p>
            <a:fld id="{D84EC899-9855-453B-BA82-3729BEF68F8C}" type="slidenum">
              <a:rPr lang="en-US" smtClean="0"/>
              <a:t>16</a:t>
            </a:fld>
            <a:endParaRPr lang="en-US" dirty="0"/>
          </a:p>
        </p:txBody>
      </p:sp>
    </p:spTree>
    <p:extLst>
      <p:ext uri="{BB962C8B-B14F-4D97-AF65-F5344CB8AC3E}">
        <p14:creationId xmlns:p14="http://schemas.microsoft.com/office/powerpoint/2010/main" val="16651375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84EC899-9855-453B-BA82-3729BEF68F8C}" type="slidenum">
              <a:rPr lang="en-US" smtClean="0"/>
              <a:t>27</a:t>
            </a:fld>
            <a:endParaRPr lang="en-US" dirty="0"/>
          </a:p>
        </p:txBody>
      </p:sp>
    </p:spTree>
    <p:extLst>
      <p:ext uri="{BB962C8B-B14F-4D97-AF65-F5344CB8AC3E}">
        <p14:creationId xmlns:p14="http://schemas.microsoft.com/office/powerpoint/2010/main" val="2151001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What if retweet occurred after PSA departed from campus?</a:t>
            </a:r>
          </a:p>
          <a:p>
            <a:endParaRPr lang="en-US" dirty="0" smtClean="0"/>
          </a:p>
          <a:p>
            <a:r>
              <a:rPr lang="en-US" dirty="0" smtClean="0"/>
              <a:t>Still a violation of</a:t>
            </a:r>
            <a:r>
              <a:rPr lang="en-US" baseline="0" dirty="0" smtClean="0"/>
              <a:t> 13.10.2.1, but 13.10.2.4 is not triggered because publicity occurred after PSA departed campus.</a:t>
            </a:r>
            <a:endParaRPr lang="en-US" dirty="0"/>
          </a:p>
        </p:txBody>
      </p:sp>
      <p:sp>
        <p:nvSpPr>
          <p:cNvPr id="4" name="Slide Number Placeholder 3"/>
          <p:cNvSpPr>
            <a:spLocks noGrp="1"/>
          </p:cNvSpPr>
          <p:nvPr>
            <p:ph type="sldNum" sz="quarter" idx="10"/>
          </p:nvPr>
        </p:nvSpPr>
        <p:spPr/>
        <p:txBody>
          <a:bodyPr/>
          <a:lstStyle/>
          <a:p>
            <a:fld id="{D84EC899-9855-453B-BA82-3729BEF68F8C}" type="slidenum">
              <a:rPr lang="en-US" smtClean="0"/>
              <a:t>28</a:t>
            </a:fld>
            <a:endParaRPr lang="en-US" dirty="0"/>
          </a:p>
        </p:txBody>
      </p:sp>
    </p:spTree>
    <p:extLst>
      <p:ext uri="{BB962C8B-B14F-4D97-AF65-F5344CB8AC3E}">
        <p14:creationId xmlns:p14="http://schemas.microsoft.com/office/powerpoint/2010/main" val="17669888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en-US" smtClean="0"/>
              <a:t>Click to edit Master title style</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en-US" smtClean="0"/>
              <a:t>Click to edit Master text styles</a:t>
            </a:r>
          </a:p>
        </p:txBody>
      </p:sp>
      <p:sp>
        <p:nvSpPr>
          <p:cNvPr id="4" name="Date Placeholder 3"/>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476B830-1137-4D3E-8E6C-4B5D45391A7B}" type="slidenum">
              <a:rPr lang="en-US" smtClean="0"/>
              <a:t>‹#›</a:t>
            </a:fld>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en-US" smtClean="0"/>
              <a:t>Click to edit Master text styles</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dirty="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en-US" smtClean="0"/>
              <a:t>Click to edit Master text styles</a:t>
            </a:r>
          </a:p>
        </p:txBody>
      </p:sp>
      <p:sp>
        <p:nvSpPr>
          <p:cNvPr id="5" name="Date Placeholder 4"/>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en-US" dirty="0"/>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7476B830-1137-4D3E-8E6C-4B5D45391A7B}"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en-US" dirty="0" smtClean="0"/>
              <a:t>Click icon to add picture</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en-US" smtClean="0"/>
              <a:t>Click to edit Master title style</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063D07-077D-4C55-9C76-BEE89069EA1F}" type="datetimeFigureOut">
              <a:rPr lang="en-US" smtClean="0"/>
              <a:t>4/22/2015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7476B830-1137-4D3E-8E6C-4B5D45391A7B}" type="slidenum">
              <a:rPr lang="en-US" smtClean="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FB063D07-077D-4C55-9C76-BEE89069EA1F}" type="datetimeFigureOut">
              <a:rPr lang="en-US" smtClean="0"/>
              <a:t>4/22/2015</a:t>
            </a:fld>
            <a:endParaRPr lang="en-US" dirty="0"/>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7476B830-1137-4D3E-8E6C-4B5D45391A7B}" type="slidenum">
              <a:rPr lang="en-US" smtClean="0"/>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3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image" Target="../media/image19.png"/><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b="1" dirty="0" smtClean="0"/>
              <a:t>Division I Recruiting – </a:t>
            </a:r>
            <a:br>
              <a:rPr lang="en-US" b="1" dirty="0" smtClean="0"/>
            </a:br>
            <a:r>
              <a:rPr lang="en-US" b="1" dirty="0" smtClean="0"/>
              <a:t>Use of Social Media</a:t>
            </a:r>
            <a:r>
              <a:rPr lang="en-US" dirty="0" smtClean="0"/>
              <a:t>	</a:t>
            </a:r>
            <a:endParaRPr lang="en-US" dirty="0"/>
          </a:p>
        </p:txBody>
      </p:sp>
      <p:sp>
        <p:nvSpPr>
          <p:cNvPr id="3" name="Subtitle 2"/>
          <p:cNvSpPr>
            <a:spLocks noGrp="1"/>
          </p:cNvSpPr>
          <p:nvPr>
            <p:ph type="subTitle" idx="1"/>
          </p:nvPr>
        </p:nvSpPr>
        <p:spPr/>
        <p:txBody>
          <a:bodyPr>
            <a:normAutofit/>
          </a:bodyPr>
          <a:lstStyle/>
          <a:p>
            <a:r>
              <a:rPr lang="en-US" sz="1600" dirty="0" smtClean="0"/>
              <a:t>Eric Mayes and Jen Roe</a:t>
            </a:r>
            <a:endParaRPr lang="en-US" sz="1600" dirty="0"/>
          </a:p>
        </p:txBody>
      </p:sp>
      <p:pic>
        <p:nvPicPr>
          <p:cNvPr id="12294" name="Picture 6" descr="http://www.viralblog.com/wp-content/uploads/2012/11/Socialmediaicons-500x281.jpe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737457">
            <a:off x="4249359" y="3777880"/>
            <a:ext cx="4358339" cy="244938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26695105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Analysis of the Use of Social Media</a:t>
            </a:r>
            <a:endParaRPr lang="en-US" sz="3200" b="1" dirty="0"/>
          </a:p>
        </p:txBody>
      </p:sp>
      <p:sp>
        <p:nvSpPr>
          <p:cNvPr id="3" name="Content Placeholder 2"/>
          <p:cNvSpPr>
            <a:spLocks noGrp="1"/>
          </p:cNvSpPr>
          <p:nvPr>
            <p:ph idx="1"/>
          </p:nvPr>
        </p:nvSpPr>
        <p:spPr/>
        <p:txBody>
          <a:bodyPr>
            <a:normAutofit/>
          </a:bodyPr>
          <a:lstStyle/>
          <a:p>
            <a:pPr marL="0" indent="0">
              <a:buNone/>
            </a:pPr>
            <a:r>
              <a:rPr lang="en-US" sz="2400" b="1" u="sng" dirty="0" smtClean="0"/>
              <a:t>Five Questions to Ask</a:t>
            </a:r>
            <a:r>
              <a:rPr lang="en-US" sz="2400" b="1" dirty="0" smtClean="0"/>
              <a:t>:</a:t>
            </a:r>
          </a:p>
          <a:p>
            <a:pPr marL="514350" indent="-514350">
              <a:buFont typeface="+mj-lt"/>
              <a:buAutoNum type="arabicPeriod"/>
            </a:pPr>
            <a:r>
              <a:rPr lang="en-US" sz="2400" dirty="0" smtClean="0"/>
              <a:t>Sport?</a:t>
            </a:r>
          </a:p>
          <a:p>
            <a:pPr marL="514350" indent="-514350">
              <a:buFont typeface="+mj-lt"/>
              <a:buAutoNum type="arabicPeriod"/>
            </a:pPr>
            <a:r>
              <a:rPr lang="en-US" sz="2400" dirty="0" smtClean="0"/>
              <a:t>Prospective student-athlete’s (PSA’s) grade?</a:t>
            </a:r>
          </a:p>
          <a:p>
            <a:pPr marL="514350" indent="-514350">
              <a:buFont typeface="+mj-lt"/>
              <a:buAutoNum type="arabicPeriod"/>
            </a:pPr>
            <a:r>
              <a:rPr lang="en-US" sz="2400" dirty="0" smtClean="0"/>
              <a:t>Is the communication public or private?</a:t>
            </a:r>
          </a:p>
          <a:p>
            <a:pPr marL="514350" indent="-514350">
              <a:buFont typeface="+mj-lt"/>
              <a:buAutoNum type="arabicPeriod"/>
            </a:pPr>
            <a:r>
              <a:rPr lang="en-US" sz="2400" dirty="0" smtClean="0"/>
              <a:t>Who is sending and receiving ?</a:t>
            </a:r>
          </a:p>
          <a:p>
            <a:pPr marL="514350" indent="-514350">
              <a:buFont typeface="+mj-lt"/>
              <a:buAutoNum type="arabicPeriod"/>
            </a:pPr>
            <a:r>
              <a:rPr lang="en-US" sz="2400" dirty="0" smtClean="0"/>
              <a:t>What is the content (e.g., attachments, photos, video)?</a:t>
            </a:r>
            <a:endParaRPr lang="en-US" sz="2400" dirty="0"/>
          </a:p>
        </p:txBody>
      </p:sp>
    </p:spTree>
    <p:extLst>
      <p:ext uri="{BB962C8B-B14F-4D97-AF65-F5344CB8AC3E}">
        <p14:creationId xmlns:p14="http://schemas.microsoft.com/office/powerpoint/2010/main" val="28941055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b="1" dirty="0" smtClean="0"/>
              <a:t>Video/Audio Materials – Bylaw 13.4.1.7</a:t>
            </a:r>
            <a:endParaRPr lang="en-US" b="1" dirty="0"/>
          </a:p>
        </p:txBody>
      </p:sp>
    </p:spTree>
    <p:extLst>
      <p:ext uri="{BB962C8B-B14F-4D97-AF65-F5344CB8AC3E}">
        <p14:creationId xmlns:p14="http://schemas.microsoft.com/office/powerpoint/2010/main" val="33238934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smtClean="0"/>
              <a:t>CASE STUDY</a:t>
            </a:r>
            <a:endParaRPr lang="en-US" sz="3200" b="1" dirty="0"/>
          </a:p>
        </p:txBody>
      </p:sp>
      <p:sp>
        <p:nvSpPr>
          <p:cNvPr id="5" name="Content Placeholder 4"/>
          <p:cNvSpPr>
            <a:spLocks noGrp="1"/>
          </p:cNvSpPr>
          <p:nvPr>
            <p:ph sz="half" idx="2"/>
          </p:nvPr>
        </p:nvSpPr>
        <p:spPr>
          <a:xfrm>
            <a:off x="434074" y="1260612"/>
            <a:ext cx="8458200" cy="4602163"/>
          </a:xfrm>
        </p:spPr>
        <p:txBody>
          <a:bodyPr>
            <a:normAutofit/>
          </a:bodyPr>
          <a:lstStyle/>
          <a:p>
            <a:pPr algn="just">
              <a:buFont typeface="Wingdings" panose="05000000000000000000" pitchFamily="2" charset="2"/>
              <a:buChar char="§"/>
            </a:pPr>
            <a:r>
              <a:rPr lang="en-US" sz="2200" dirty="0" smtClean="0"/>
              <a:t>Blogpost University’s assistant women’s volleyball coach follows Abbie, a high school junior on SnapChat.</a:t>
            </a:r>
          </a:p>
          <a:p>
            <a:pPr marL="0" indent="0" algn="just"/>
            <a:endParaRPr lang="en-US" sz="1800" dirty="0" smtClean="0"/>
          </a:p>
          <a:p>
            <a:pPr algn="just">
              <a:buFont typeface="Wingdings" panose="05000000000000000000" pitchFamily="2" charset="2"/>
              <a:buChar char="§"/>
            </a:pPr>
            <a:r>
              <a:rPr lang="en-US" sz="2200" dirty="0" smtClean="0"/>
              <a:t>The assistant coach would like to send a series of pictures and videos to Abbie via the SnapChat app.  The material will include pictures on the team facilities, locker room and a 15-second clip of the institution’s volleyball team conducting its pregame cheer.</a:t>
            </a:r>
          </a:p>
          <a:p>
            <a:pPr algn="just">
              <a:buFont typeface="Wingdings" panose="05000000000000000000" pitchFamily="2" charset="2"/>
              <a:buChar char="§"/>
            </a:pPr>
            <a:endParaRPr lang="en-US" sz="1800" dirty="0"/>
          </a:p>
          <a:p>
            <a:pPr algn="just">
              <a:buFont typeface="Wingdings" panose="05000000000000000000" pitchFamily="2" charset="2"/>
              <a:buChar char="§"/>
            </a:pPr>
            <a:r>
              <a:rPr lang="en-US" sz="2200" dirty="0" smtClean="0"/>
              <a:t>Is this permissible?</a:t>
            </a:r>
          </a:p>
        </p:txBody>
      </p:sp>
      <p:pic>
        <p:nvPicPr>
          <p:cNvPr id="3074" name="Picture 2" descr="https://encrypted-tbn2.gstatic.com/images?q=tbn:ANd9GcRKW06RkvMSAs5czCBp2DKV0dB7MfW0d5bQL3IpRp6e2dQVSPH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5029200"/>
            <a:ext cx="1729474" cy="16671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564813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smtClean="0"/>
              <a:t>CASE STUDY ANALYSIS</a:t>
            </a:r>
            <a:endParaRPr lang="en-US" sz="3200" b="1" dirty="0"/>
          </a:p>
        </p:txBody>
      </p:sp>
      <p:sp>
        <p:nvSpPr>
          <p:cNvPr id="9" name="Content Placeholder 3"/>
          <p:cNvSpPr>
            <a:spLocks noGrp="1"/>
          </p:cNvSpPr>
          <p:nvPr>
            <p:ph sz="half" idx="1"/>
          </p:nvPr>
        </p:nvSpPr>
        <p:spPr>
          <a:xfrm>
            <a:off x="533400" y="1316736"/>
            <a:ext cx="3962400" cy="3712464"/>
          </a:xfrm>
        </p:spPr>
        <p:txBody>
          <a:bodyPr>
            <a:noAutofit/>
          </a:bodyPr>
          <a:lstStyle/>
          <a:p>
            <a:pPr marL="0" indent="0"/>
            <a:r>
              <a:rPr lang="en-US" sz="2000" dirty="0" smtClean="0"/>
              <a:t>Analysis:</a:t>
            </a:r>
          </a:p>
          <a:p>
            <a:pPr marL="292100" indent="-292100">
              <a:buFont typeface="Arial" panose="020B0604020202020204" pitchFamily="34" charset="0"/>
              <a:buChar char="•"/>
            </a:pPr>
            <a:r>
              <a:rPr lang="en-US" sz="2000" dirty="0" smtClean="0"/>
              <a:t>Sport: WVB.</a:t>
            </a:r>
          </a:p>
          <a:p>
            <a:pPr marL="292100" indent="-292100">
              <a:buFont typeface="Arial" panose="020B0604020202020204" pitchFamily="34" charset="0"/>
              <a:buChar char="•"/>
            </a:pPr>
            <a:r>
              <a:rPr lang="en-US" sz="2000" dirty="0" smtClean="0"/>
              <a:t>Grade: Junior.</a:t>
            </a:r>
          </a:p>
          <a:p>
            <a:pPr marL="292100" indent="-292100">
              <a:buFont typeface="Arial" panose="020B0604020202020204" pitchFamily="34" charset="0"/>
              <a:buChar char="•"/>
            </a:pPr>
            <a:r>
              <a:rPr lang="en-US" sz="2000" dirty="0" smtClean="0"/>
              <a:t>Public v Private: Private.</a:t>
            </a:r>
          </a:p>
          <a:p>
            <a:pPr marL="292100" indent="-292100">
              <a:buFont typeface="Arial" panose="020B0604020202020204" pitchFamily="34" charset="0"/>
              <a:buChar char="•"/>
            </a:pPr>
            <a:r>
              <a:rPr lang="en-US" sz="2000" dirty="0" smtClean="0"/>
              <a:t>Who: Assistant Coach.</a:t>
            </a:r>
          </a:p>
          <a:p>
            <a:pPr marL="292100" indent="-292100">
              <a:buFont typeface="Arial" panose="020B0604020202020204" pitchFamily="34" charset="0"/>
              <a:buChar char="•"/>
            </a:pPr>
            <a:r>
              <a:rPr lang="en-US" sz="2000" dirty="0" smtClean="0"/>
              <a:t>Content: Photos and 15-sec video.</a:t>
            </a:r>
            <a:endParaRPr lang="en-US" sz="2000" dirty="0"/>
          </a:p>
        </p:txBody>
      </p:sp>
      <p:sp>
        <p:nvSpPr>
          <p:cNvPr id="10" name="Content Placeholder 2"/>
          <p:cNvSpPr>
            <a:spLocks noGrp="1"/>
          </p:cNvSpPr>
          <p:nvPr>
            <p:ph sz="half" idx="2"/>
          </p:nvPr>
        </p:nvSpPr>
        <p:spPr>
          <a:xfrm>
            <a:off x="4495800" y="1143000"/>
            <a:ext cx="4648200" cy="4013200"/>
          </a:xfrm>
        </p:spPr>
        <p:txBody>
          <a:bodyPr>
            <a:normAutofit/>
          </a:bodyPr>
          <a:lstStyle/>
          <a:p>
            <a:pPr marL="0" indent="0"/>
            <a:r>
              <a:rPr lang="en-US" sz="1500" dirty="0" smtClean="0"/>
              <a:t>Is this a permissible form of electronic correspondence?</a:t>
            </a:r>
          </a:p>
          <a:p>
            <a:pPr marL="292100" indent="-292100">
              <a:buFont typeface="Wingdings" panose="05000000000000000000" pitchFamily="2" charset="2"/>
              <a:buChar char="Ø"/>
            </a:pPr>
            <a:r>
              <a:rPr lang="en-US" sz="1500" dirty="0" smtClean="0"/>
              <a:t>Yes, permissible in women’s volleyball and private between sender and recipient. (Bylaw 13.4.1.4)</a:t>
            </a:r>
          </a:p>
          <a:p>
            <a:pPr marL="457200" indent="-457200">
              <a:buFont typeface="Wingdings" panose="05000000000000000000" pitchFamily="2" charset="2"/>
              <a:buChar char="Ø"/>
            </a:pPr>
            <a:endParaRPr lang="en-US" sz="1000" dirty="0" smtClean="0"/>
          </a:p>
          <a:p>
            <a:pPr marL="0" indent="0"/>
            <a:r>
              <a:rPr lang="en-US" sz="1500" dirty="0" smtClean="0"/>
              <a:t>Are the photos permissible?</a:t>
            </a:r>
            <a:endParaRPr lang="en-US" sz="1500" dirty="0"/>
          </a:p>
          <a:p>
            <a:pPr marL="292100" indent="-292100">
              <a:buFont typeface="Wingdings" panose="05000000000000000000" pitchFamily="2" charset="2"/>
              <a:buChar char="Ø"/>
            </a:pPr>
            <a:r>
              <a:rPr lang="en-US" sz="1500" dirty="0" smtClean="0"/>
              <a:t>Yes, there are no restrictions on attachments to electronic correspondence (except audio/video materials).  (Bylaw 13.4.1.4)</a:t>
            </a:r>
          </a:p>
          <a:p>
            <a:endParaRPr lang="en-US" sz="1000" dirty="0"/>
          </a:p>
          <a:p>
            <a:r>
              <a:rPr lang="en-US" sz="1500" dirty="0" smtClean="0"/>
              <a:t>Is the 15-sec video on the pregame cheer permissible? </a:t>
            </a:r>
          </a:p>
          <a:p>
            <a:pPr marL="292100" indent="-292100">
              <a:buFont typeface="Wingdings" panose="05000000000000000000" pitchFamily="2" charset="2"/>
              <a:buChar char="Ø"/>
            </a:pPr>
            <a:r>
              <a:rPr lang="en-US" sz="1500" dirty="0" smtClean="0"/>
              <a:t>Depends.  Video materials must include general information related to the institution and may not be created for recruiting purposes. (Bylaw 13.4.1.7)</a:t>
            </a:r>
          </a:p>
          <a:p>
            <a:pPr marL="457200" indent="-457200">
              <a:buFont typeface="Wingdings" panose="05000000000000000000" pitchFamily="2" charset="2"/>
              <a:buChar char="Ø"/>
            </a:pPr>
            <a:endParaRPr lang="en-US" dirty="0" smtClean="0"/>
          </a:p>
        </p:txBody>
      </p:sp>
      <p:pic>
        <p:nvPicPr>
          <p:cNvPr id="12" name="Picture 2" descr="https://encrypted-tbn2.gstatic.com/images?q=tbn:ANd9GcRKW06RkvMSAs5czCBp2DKV0dB7MfW0d5bQL3IpRp6e2dQVSPH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5029200"/>
            <a:ext cx="1729474" cy="166715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592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xEl>
                                              <p:pRg st="3" end="3"/>
                                            </p:txEl>
                                          </p:spTgt>
                                        </p:tgtEl>
                                        <p:attrNameLst>
                                          <p:attrName>style.visibility</p:attrName>
                                        </p:attrNameLst>
                                      </p:cBhvr>
                                      <p:to>
                                        <p:strVal val="visible"/>
                                      </p:to>
                                    </p:set>
                                    <p:animEffect transition="in" filter="fade">
                                      <p:cBhvr>
                                        <p:cTn id="21" dur="1000"/>
                                        <p:tgtEl>
                                          <p:spTgt spid="10">
                                            <p:txEl>
                                              <p:pRg st="3" end="3"/>
                                            </p:txEl>
                                          </p:spTgt>
                                        </p:tgtEl>
                                      </p:cBhvr>
                                    </p:animEffect>
                                    <p:anim calcmode="lin" valueType="num">
                                      <p:cBhvr>
                                        <p:cTn id="22"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xEl>
                                              <p:pRg st="4" end="4"/>
                                            </p:txEl>
                                          </p:spTgt>
                                        </p:tgtEl>
                                        <p:attrNameLst>
                                          <p:attrName>style.visibility</p:attrName>
                                        </p:attrNameLst>
                                      </p:cBhvr>
                                      <p:to>
                                        <p:strVal val="visible"/>
                                      </p:to>
                                    </p:set>
                                    <p:animEffect transition="in" filter="fade">
                                      <p:cBhvr>
                                        <p:cTn id="28" dur="1000"/>
                                        <p:tgtEl>
                                          <p:spTgt spid="10">
                                            <p:txEl>
                                              <p:pRg st="4" end="4"/>
                                            </p:txEl>
                                          </p:spTgt>
                                        </p:tgtEl>
                                      </p:cBhvr>
                                    </p:animEffect>
                                    <p:anim calcmode="lin" valueType="num">
                                      <p:cBhvr>
                                        <p:cTn id="29"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10">
                                            <p:txEl>
                                              <p:pRg st="6" end="6"/>
                                            </p:txEl>
                                          </p:spTgt>
                                        </p:tgtEl>
                                        <p:attrNameLst>
                                          <p:attrName>style.visibility</p:attrName>
                                        </p:attrNameLst>
                                      </p:cBhvr>
                                      <p:to>
                                        <p:strVal val="visible"/>
                                      </p:to>
                                    </p:set>
                                    <p:animEffect transition="in" filter="fade">
                                      <p:cBhvr>
                                        <p:cTn id="35" dur="1000"/>
                                        <p:tgtEl>
                                          <p:spTgt spid="10">
                                            <p:txEl>
                                              <p:pRg st="6" end="6"/>
                                            </p:txEl>
                                          </p:spTgt>
                                        </p:tgtEl>
                                      </p:cBhvr>
                                    </p:animEffect>
                                    <p:anim calcmode="lin" valueType="num">
                                      <p:cBhvr>
                                        <p:cTn id="36" dur="1000" fill="hold"/>
                                        <p:tgtEl>
                                          <p:spTgt spid="10">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10">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0">
                                            <p:txEl>
                                              <p:pRg st="7" end="7"/>
                                            </p:txEl>
                                          </p:spTgt>
                                        </p:tgtEl>
                                        <p:attrNameLst>
                                          <p:attrName>style.visibility</p:attrName>
                                        </p:attrNameLst>
                                      </p:cBhvr>
                                      <p:to>
                                        <p:strVal val="visible"/>
                                      </p:to>
                                    </p:set>
                                    <p:animEffect transition="in" filter="fade">
                                      <p:cBhvr>
                                        <p:cTn id="42" dur="1000"/>
                                        <p:tgtEl>
                                          <p:spTgt spid="10">
                                            <p:txEl>
                                              <p:pRg st="7" end="7"/>
                                            </p:txEl>
                                          </p:spTgt>
                                        </p:tgtEl>
                                      </p:cBhvr>
                                    </p:animEffect>
                                    <p:anim calcmode="lin" valueType="num">
                                      <p:cBhvr>
                                        <p:cTn id="43" dur="1000" fill="hold"/>
                                        <p:tgtEl>
                                          <p:spTgt spid="10">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10">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b="1" dirty="0" smtClean="0"/>
              <a:t>Advertisements –</a:t>
            </a:r>
            <a:br>
              <a:rPr lang="en-US" b="1" dirty="0" smtClean="0"/>
            </a:br>
            <a:r>
              <a:rPr lang="en-US" b="1" dirty="0" smtClean="0"/>
              <a:t>Bylaw 13.4.3</a:t>
            </a:r>
            <a:endParaRPr lang="en-US" b="1" dirty="0"/>
          </a:p>
        </p:txBody>
      </p:sp>
    </p:spTree>
    <p:extLst>
      <p:ext uri="{BB962C8B-B14F-4D97-AF65-F5344CB8AC3E}">
        <p14:creationId xmlns:p14="http://schemas.microsoft.com/office/powerpoint/2010/main" val="41237022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dirty="0" smtClean="0"/>
              <a:t>      Case Study</a:t>
            </a:r>
            <a:endParaRPr lang="en-US" sz="3200" b="1" dirty="0"/>
          </a:p>
        </p:txBody>
      </p:sp>
      <p:sp>
        <p:nvSpPr>
          <p:cNvPr id="5" name="Content Placeholder 4"/>
          <p:cNvSpPr>
            <a:spLocks noGrp="1"/>
          </p:cNvSpPr>
          <p:nvPr>
            <p:ph sz="half" idx="2"/>
          </p:nvPr>
        </p:nvSpPr>
        <p:spPr>
          <a:xfrm>
            <a:off x="152400" y="1295400"/>
            <a:ext cx="4800600" cy="3810000"/>
          </a:xfrm>
        </p:spPr>
        <p:txBody>
          <a:bodyPr>
            <a:normAutofit fontScale="77500" lnSpcReduction="20000"/>
          </a:bodyPr>
          <a:lstStyle/>
          <a:p>
            <a:pPr marL="457200" indent="-457200">
              <a:buFont typeface="+mj-lt"/>
              <a:buAutoNum type="arabicPeriod"/>
            </a:pPr>
            <a:r>
              <a:rPr lang="en-US" dirty="0" smtClean="0"/>
              <a:t>Blogpost University’s wrestling team would like to use Facebook’s Custom Audiences tool to target institutional advertisements to a specific group of selected PSAs.</a:t>
            </a:r>
          </a:p>
          <a:p>
            <a:pPr marL="457200" indent="-457200">
              <a:buFont typeface="+mj-lt"/>
              <a:buAutoNum type="arabicPeriod"/>
            </a:pPr>
            <a:endParaRPr lang="en-US" dirty="0" smtClean="0"/>
          </a:p>
          <a:p>
            <a:pPr marL="457200" indent="-457200">
              <a:buFont typeface="+mj-lt"/>
              <a:buAutoNum type="arabicPeriod"/>
            </a:pPr>
            <a:r>
              <a:rPr lang="en-US" dirty="0" smtClean="0"/>
              <a:t>The tool allows the institution to select a specific group of individuals based on demographic criteria or profile settings to send marketing advertisements.  These advertisements are displayed on an individual’s “sponsored” panel.</a:t>
            </a:r>
          </a:p>
          <a:p>
            <a:pPr marL="457200" indent="-457200">
              <a:buFont typeface="+mj-lt"/>
              <a:buAutoNum type="arabicPeriod"/>
            </a:pPr>
            <a:endParaRPr lang="en-US" dirty="0" smtClean="0"/>
          </a:p>
          <a:p>
            <a:pPr marL="457200" indent="-457200">
              <a:buFont typeface="+mj-lt"/>
              <a:buAutoNum type="arabicPeriod"/>
            </a:pPr>
            <a:r>
              <a:rPr lang="en-US" dirty="0" smtClean="0"/>
              <a:t>Is this permissible?</a:t>
            </a:r>
            <a:endParaRPr lang="en-US" dirty="0"/>
          </a:p>
          <a:p>
            <a:endParaRPr lang="en-US" dirty="0" smtClean="0"/>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31322" t="20510" r="57256" b="3879"/>
          <a:stretch/>
        </p:blipFill>
        <p:spPr bwMode="auto">
          <a:xfrm>
            <a:off x="5239407" y="304800"/>
            <a:ext cx="3391222" cy="6324600"/>
          </a:xfrm>
          <a:prstGeom prst="rect">
            <a:avLst/>
          </a:prstGeom>
          <a:noFill/>
          <a:ln w="5715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666397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1"/>
                                        </p:tgtEl>
                                        <p:attrNameLst>
                                          <p:attrName>style.visibility</p:attrName>
                                        </p:attrNameLst>
                                      </p:cBhvr>
                                      <p:to>
                                        <p:strVal val="visible"/>
                                      </p:to>
                                    </p:set>
                                    <p:animEffect transition="in" filter="fade">
                                      <p:cBhvr>
                                        <p:cTn id="7" dur="1000"/>
                                        <p:tgtEl>
                                          <p:spTgt spid="2051"/>
                                        </p:tgtEl>
                                      </p:cBhvr>
                                    </p:animEffect>
                                    <p:anim calcmode="lin" valueType="num">
                                      <p:cBhvr>
                                        <p:cTn id="8" dur="1000" fill="hold"/>
                                        <p:tgtEl>
                                          <p:spTgt spid="2051"/>
                                        </p:tgtEl>
                                        <p:attrNameLst>
                                          <p:attrName>ppt_x</p:attrName>
                                        </p:attrNameLst>
                                      </p:cBhvr>
                                      <p:tavLst>
                                        <p:tav tm="0">
                                          <p:val>
                                            <p:strVal val="#ppt_x"/>
                                          </p:val>
                                        </p:tav>
                                        <p:tav tm="100000">
                                          <p:val>
                                            <p:strVal val="#ppt_x"/>
                                          </p:val>
                                        </p:tav>
                                      </p:tavLst>
                                    </p:anim>
                                    <p:anim calcmode="lin" valueType="num">
                                      <p:cBhvr>
                                        <p:cTn id="9" dur="1000" fill="hold"/>
                                        <p:tgtEl>
                                          <p:spTgt spid="20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smtClean="0"/>
              <a:t>Case Study ANALYSIS</a:t>
            </a:r>
            <a:endParaRPr lang="en-US" sz="3200" b="1" dirty="0"/>
          </a:p>
        </p:txBody>
      </p:sp>
      <p:sp>
        <p:nvSpPr>
          <p:cNvPr id="9" name="Content Placeholder 3"/>
          <p:cNvSpPr>
            <a:spLocks noGrp="1"/>
          </p:cNvSpPr>
          <p:nvPr>
            <p:ph sz="half" idx="1"/>
          </p:nvPr>
        </p:nvSpPr>
        <p:spPr>
          <a:xfrm>
            <a:off x="533400" y="1097280"/>
            <a:ext cx="3962400" cy="3712464"/>
          </a:xfrm>
        </p:spPr>
        <p:txBody>
          <a:bodyPr>
            <a:noAutofit/>
          </a:bodyPr>
          <a:lstStyle/>
          <a:p>
            <a:pPr marL="0" indent="0"/>
            <a:r>
              <a:rPr lang="en-US" sz="2000" dirty="0" smtClean="0"/>
              <a:t>Analysis:</a:t>
            </a:r>
          </a:p>
          <a:p>
            <a:pPr marL="292100" indent="-292100">
              <a:buFont typeface="Arial" panose="020B0604020202020204" pitchFamily="34" charset="0"/>
              <a:buChar char="•"/>
            </a:pPr>
            <a:r>
              <a:rPr lang="en-US" sz="2000" dirty="0" smtClean="0"/>
              <a:t>Sport: MWR.</a:t>
            </a:r>
          </a:p>
          <a:p>
            <a:pPr marL="292100" indent="-292100">
              <a:buFont typeface="Arial" panose="020B0604020202020204" pitchFamily="34" charset="0"/>
              <a:buChar char="•"/>
            </a:pPr>
            <a:r>
              <a:rPr lang="en-US" sz="2000" dirty="0" smtClean="0"/>
              <a:t>Grade: Varies.</a:t>
            </a:r>
          </a:p>
          <a:p>
            <a:pPr marL="292100" indent="-292100">
              <a:buFont typeface="Arial" panose="020B0604020202020204" pitchFamily="34" charset="0"/>
              <a:buChar char="•"/>
            </a:pPr>
            <a:r>
              <a:rPr lang="en-US" sz="2000" dirty="0" smtClean="0"/>
              <a:t>Public v Private: Private.</a:t>
            </a:r>
          </a:p>
          <a:p>
            <a:pPr marL="292100" indent="-292100">
              <a:buFont typeface="Arial" panose="020B0604020202020204" pitchFamily="34" charset="0"/>
              <a:buChar char="•"/>
            </a:pPr>
            <a:r>
              <a:rPr lang="en-US" sz="2000" dirty="0" smtClean="0"/>
              <a:t>Who: Institution.</a:t>
            </a:r>
          </a:p>
          <a:p>
            <a:pPr marL="292100" indent="-292100">
              <a:buFont typeface="Arial" panose="020B0604020202020204" pitchFamily="34" charset="0"/>
              <a:buChar char="•"/>
            </a:pPr>
            <a:r>
              <a:rPr lang="en-US" sz="2000" dirty="0" smtClean="0"/>
              <a:t>Content: N/A.</a:t>
            </a:r>
            <a:endParaRPr lang="en-US" sz="2000" dirty="0"/>
          </a:p>
        </p:txBody>
      </p:sp>
      <p:sp>
        <p:nvSpPr>
          <p:cNvPr id="10" name="Content Placeholder 2"/>
          <p:cNvSpPr>
            <a:spLocks noGrp="1"/>
          </p:cNvSpPr>
          <p:nvPr>
            <p:ph sz="half" idx="2"/>
          </p:nvPr>
        </p:nvSpPr>
        <p:spPr>
          <a:xfrm>
            <a:off x="4191000" y="1066800"/>
            <a:ext cx="4800600" cy="3886200"/>
          </a:xfrm>
        </p:spPr>
        <p:txBody>
          <a:bodyPr>
            <a:noAutofit/>
          </a:bodyPr>
          <a:lstStyle/>
          <a:p>
            <a:pPr marL="0" indent="0"/>
            <a:r>
              <a:rPr lang="en-US" sz="1600" dirty="0" smtClean="0"/>
              <a:t>Is this a permissible form of electronic correspondence?</a:t>
            </a:r>
          </a:p>
          <a:p>
            <a:pPr marL="292100" indent="-292100">
              <a:buFont typeface="Wingdings" panose="05000000000000000000" pitchFamily="2" charset="2"/>
              <a:buChar char="Ø"/>
            </a:pPr>
            <a:r>
              <a:rPr lang="en-US" sz="1600" dirty="0"/>
              <a:t>Not applicable.  There was no correspondence sent to the </a:t>
            </a:r>
            <a:r>
              <a:rPr lang="en-US" sz="1600" dirty="0" smtClean="0"/>
              <a:t>PSA </a:t>
            </a:r>
            <a:r>
              <a:rPr lang="en-US" sz="1600" dirty="0"/>
              <a:t>or his  </a:t>
            </a:r>
            <a:r>
              <a:rPr lang="en-US" sz="1600" dirty="0" smtClean="0"/>
              <a:t>social </a:t>
            </a:r>
            <a:r>
              <a:rPr lang="en-US" sz="1600" dirty="0"/>
              <a:t>media profile</a:t>
            </a:r>
            <a:r>
              <a:rPr lang="en-US" sz="1600" dirty="0" smtClean="0"/>
              <a:t>.</a:t>
            </a:r>
          </a:p>
          <a:p>
            <a:pPr marL="0" indent="0"/>
            <a:r>
              <a:rPr lang="en-US" sz="1600" dirty="0" smtClean="0"/>
              <a:t>Is this a permissible advertisement?</a:t>
            </a:r>
            <a:endParaRPr lang="en-US" sz="1600" dirty="0"/>
          </a:p>
          <a:p>
            <a:pPr marL="292100" indent="-292100">
              <a:buFont typeface="Wingdings" panose="05000000000000000000" pitchFamily="2" charset="2"/>
              <a:buChar char="Ø"/>
            </a:pPr>
            <a:r>
              <a:rPr lang="en-US" sz="1600" dirty="0" smtClean="0"/>
              <a:t>No.  It is not permissible for an institution to publish advertising or promotional material designed to solicit the enrollment of a PSA.  </a:t>
            </a:r>
          </a:p>
          <a:p>
            <a:pPr marL="292100" indent="-292100">
              <a:buFont typeface="Wingdings" panose="05000000000000000000" pitchFamily="2" charset="2"/>
              <a:buChar char="Ø"/>
            </a:pPr>
            <a:r>
              <a:rPr lang="en-US" sz="1600" dirty="0" smtClean="0"/>
              <a:t>Using the “Custom Audiences” tool to target wrestling </a:t>
            </a:r>
            <a:r>
              <a:rPr lang="en-US" sz="1600" dirty="0"/>
              <a:t> </a:t>
            </a:r>
            <a:r>
              <a:rPr lang="en-US" sz="1600" dirty="0" smtClean="0"/>
              <a:t>PSAs would trigger the intent to solicit enrollment to the institution.</a:t>
            </a:r>
            <a:endParaRPr lang="en-US" sz="3200" dirty="0" smtClean="0"/>
          </a:p>
        </p:txBody>
      </p:sp>
    </p:spTree>
    <p:extLst>
      <p:ext uri="{BB962C8B-B14F-4D97-AF65-F5344CB8AC3E}">
        <p14:creationId xmlns:p14="http://schemas.microsoft.com/office/powerpoint/2010/main" val="2364323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Effect transition="in" filter="fade">
                                      <p:cBhvr>
                                        <p:cTn id="21" dur="1000"/>
                                        <p:tgtEl>
                                          <p:spTgt spid="10">
                                            <p:txEl>
                                              <p:pRg st="2" end="2"/>
                                            </p:txEl>
                                          </p:spTgt>
                                        </p:tgtEl>
                                      </p:cBhvr>
                                    </p:animEffect>
                                    <p:anim calcmode="lin" valueType="num">
                                      <p:cBhvr>
                                        <p:cTn id="22" dur="1000" fill="hold"/>
                                        <p:tgtEl>
                                          <p:spTgt spid="10">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10">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0">
                                            <p:txEl>
                                              <p:pRg st="3" end="3"/>
                                            </p:txEl>
                                          </p:spTgt>
                                        </p:tgtEl>
                                        <p:attrNameLst>
                                          <p:attrName>style.visibility</p:attrName>
                                        </p:attrNameLst>
                                      </p:cBhvr>
                                      <p:to>
                                        <p:strVal val="visible"/>
                                      </p:to>
                                    </p:set>
                                    <p:animEffect transition="in" filter="fade">
                                      <p:cBhvr>
                                        <p:cTn id="28" dur="1000"/>
                                        <p:tgtEl>
                                          <p:spTgt spid="10">
                                            <p:txEl>
                                              <p:pRg st="3" end="3"/>
                                            </p:txEl>
                                          </p:spTgt>
                                        </p:tgtEl>
                                      </p:cBhvr>
                                    </p:animEffect>
                                    <p:anim calcmode="lin" valueType="num">
                                      <p:cBhvr>
                                        <p:cTn id="29"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10">
                                            <p:txEl>
                                              <p:pRg st="3" end="3"/>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0">
                                            <p:txEl>
                                              <p:pRg st="4" end="4"/>
                                            </p:txEl>
                                          </p:spTgt>
                                        </p:tgtEl>
                                        <p:attrNameLst>
                                          <p:attrName>style.visibility</p:attrName>
                                        </p:attrNameLst>
                                      </p:cBhvr>
                                      <p:to>
                                        <p:strVal val="visible"/>
                                      </p:to>
                                    </p:set>
                                    <p:animEffect transition="in" filter="fade">
                                      <p:cBhvr>
                                        <p:cTn id="33" dur="1000"/>
                                        <p:tgtEl>
                                          <p:spTgt spid="10">
                                            <p:txEl>
                                              <p:pRg st="4" end="4"/>
                                            </p:txEl>
                                          </p:spTgt>
                                        </p:tgtEl>
                                      </p:cBhvr>
                                    </p:animEffect>
                                    <p:anim calcmode="lin" valueType="num">
                                      <p:cBhvr>
                                        <p:cTn id="34" dur="1000" fill="hold"/>
                                        <p:tgtEl>
                                          <p:spTgt spid="10">
                                            <p:txEl>
                                              <p:pRg st="4" end="4"/>
                                            </p:txEl>
                                          </p:spTgt>
                                        </p:tgtEl>
                                        <p:attrNameLst>
                                          <p:attrName>ppt_x</p:attrName>
                                        </p:attrNameLst>
                                      </p:cBhvr>
                                      <p:tavLst>
                                        <p:tav tm="0">
                                          <p:val>
                                            <p:strVal val="#ppt_x"/>
                                          </p:val>
                                        </p:tav>
                                        <p:tav tm="100000">
                                          <p:val>
                                            <p:strVal val="#ppt_x"/>
                                          </p:val>
                                        </p:tav>
                                      </p:tavLst>
                                    </p:anim>
                                    <p:anim calcmode="lin" valueType="num">
                                      <p:cBhvr>
                                        <p:cTn id="35" dur="1000" fill="hold"/>
                                        <p:tgtEl>
                                          <p:spTgt spid="10">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b="1" dirty="0" smtClean="0"/>
              <a:t>Publicity – Bylaw 13.10</a:t>
            </a:r>
            <a:endParaRPr lang="en-US" b="1" dirty="0"/>
          </a:p>
        </p:txBody>
      </p:sp>
    </p:spTree>
    <p:extLst>
      <p:ext uri="{BB962C8B-B14F-4D97-AF65-F5344CB8AC3E}">
        <p14:creationId xmlns:p14="http://schemas.microsoft.com/office/powerpoint/2010/main" val="28291108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 y="0"/>
            <a:ext cx="9144000" cy="6859140"/>
          </a:xfrm>
        </p:spPr>
      </p:pic>
    </p:spTree>
    <p:extLst>
      <p:ext uri="{BB962C8B-B14F-4D97-AF65-F5344CB8AC3E}">
        <p14:creationId xmlns:p14="http://schemas.microsoft.com/office/powerpoint/2010/main" val="37885625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375651236"/>
              </p:ext>
            </p:extLst>
          </p:nvPr>
        </p:nvGraphicFramePr>
        <p:xfrm>
          <a:off x="0" y="1"/>
          <a:ext cx="9144000" cy="2859714"/>
        </p:xfrm>
        <a:graphic>
          <a:graphicData uri="http://schemas.openxmlformats.org/drawingml/2006/table">
            <a:tbl>
              <a:tblPr/>
              <a:tblGrid>
                <a:gridCol w="2078180"/>
                <a:gridCol w="2475748"/>
                <a:gridCol w="3294672"/>
                <a:gridCol w="1295400"/>
              </a:tblGrid>
              <a:tr h="1050508">
                <a:tc>
                  <a:txBody>
                    <a:bodyPr/>
                    <a:lstStyle/>
                    <a:p>
                      <a:pPr algn="l" rtl="0" fontAlgn="t"/>
                      <a:r>
                        <a:rPr lang="en-US" sz="1800" b="1" i="0" u="none" strike="noStrike" dirty="0" smtClean="0">
                          <a:solidFill>
                            <a:schemeClr val="tx1"/>
                          </a:solidFill>
                          <a:effectLst/>
                          <a:latin typeface="Calibri"/>
                        </a:rPr>
                        <a:t>Publicity </a:t>
                      </a:r>
                      <a:r>
                        <a:rPr lang="en-US" sz="1800" b="1" i="0" u="none" strike="noStrike" dirty="0">
                          <a:solidFill>
                            <a:schemeClr val="tx1"/>
                          </a:solidFill>
                          <a:effectLst/>
                          <a:latin typeface="Calibri"/>
                        </a:rPr>
                        <a:t>Related </a:t>
                      </a:r>
                      <a:r>
                        <a:rPr lang="en-US" sz="1800" b="1" i="0" u="none" strike="noStrike" dirty="0" smtClean="0">
                          <a:solidFill>
                            <a:schemeClr val="tx1"/>
                          </a:solidFill>
                          <a:effectLst/>
                          <a:latin typeface="Calibri"/>
                        </a:rPr>
                        <a:t>to Electronic </a:t>
                      </a:r>
                      <a:r>
                        <a:rPr lang="en-US" sz="1800" b="1" i="0" u="none" strike="noStrike" dirty="0">
                          <a:solidFill>
                            <a:schemeClr val="tx1"/>
                          </a:solidFill>
                          <a:effectLst/>
                          <a:latin typeface="Calibri"/>
                        </a:rPr>
                        <a:t>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Calibri"/>
                        </a:rPr>
                        <a:t>Prospective Student-athlete's (PSA's) Sport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Prior to Commitment to the Institution</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After </a:t>
                      </a:r>
                      <a:r>
                        <a:rPr lang="en-US" sz="1400" b="1" i="0" u="none" strike="noStrike" dirty="0" smtClean="0">
                          <a:solidFill>
                            <a:schemeClr val="tx1"/>
                          </a:solidFill>
                          <a:effectLst/>
                          <a:latin typeface="Calibri"/>
                        </a:rPr>
                        <a:t>Written</a:t>
                      </a:r>
                      <a:r>
                        <a:rPr lang="en-US" sz="1400" b="1" i="0" u="none" strike="noStrike" baseline="0" dirty="0" smtClean="0">
                          <a:solidFill>
                            <a:schemeClr val="tx1"/>
                          </a:solidFill>
                          <a:effectLst/>
                          <a:latin typeface="Calibri"/>
                        </a:rPr>
                        <a:t> </a:t>
                      </a:r>
                      <a:r>
                        <a:rPr lang="en-US" sz="1400" b="1" i="0" u="none" strike="noStrike" dirty="0" smtClean="0">
                          <a:solidFill>
                            <a:schemeClr val="tx1"/>
                          </a:solidFill>
                          <a:effectLst/>
                          <a:latin typeface="Calibri"/>
                        </a:rPr>
                        <a:t>Commitment</a:t>
                      </a:r>
                      <a:endParaRPr lang="en-US" sz="1400" b="1" i="0" u="none" strike="noStrike" dirty="0">
                        <a:solidFill>
                          <a:schemeClr val="tx1"/>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809206">
                <a:tc>
                  <a:txBody>
                    <a:bodyPr/>
                    <a:lstStyle/>
                    <a:p>
                      <a:pPr algn="l" rtl="0" fontAlgn="ctr"/>
                      <a:r>
                        <a:rPr lang="en-US" sz="1400" b="1" i="0" u="none" strike="noStrike" dirty="0">
                          <a:solidFill>
                            <a:srgbClr val="000000"/>
                          </a:solidFill>
                          <a:effectLst/>
                          <a:latin typeface="Calibri"/>
                        </a:rPr>
                        <a:t>Friend/Follow the Social Media Profile of a PSA</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All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Permissible prior to the first date to provide recruiting materials to a PSA provided the automatically-generated electronic notification is not edited and no additional communication to the PSA is included. </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bl>
          </a:graphicData>
        </a:graphic>
      </p:graphicFrame>
      <p:grpSp>
        <p:nvGrpSpPr>
          <p:cNvPr id="13" name="Group 12"/>
          <p:cNvGrpSpPr/>
          <p:nvPr/>
        </p:nvGrpSpPr>
        <p:grpSpPr>
          <a:xfrm>
            <a:off x="19436" y="3048000"/>
            <a:ext cx="9124564" cy="3572617"/>
            <a:chOff x="19436" y="2799906"/>
            <a:chExt cx="9124564" cy="3820711"/>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9746" t="33866" r="71462" b="50000"/>
            <a:stretch/>
          </p:blipFill>
          <p:spPr bwMode="auto">
            <a:xfrm>
              <a:off x="872998" y="2799906"/>
              <a:ext cx="7245604" cy="17526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40032" r="50000" b="24569"/>
            <a:stretch/>
          </p:blipFill>
          <p:spPr bwMode="auto">
            <a:xfrm>
              <a:off x="19436" y="4800600"/>
              <a:ext cx="9124564" cy="1820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11" name="Group 10"/>
          <p:cNvGrpSpPr/>
          <p:nvPr/>
        </p:nvGrpSpPr>
        <p:grpSpPr>
          <a:xfrm>
            <a:off x="3385782" y="2859714"/>
            <a:ext cx="2670412" cy="918182"/>
            <a:chOff x="3349388" y="2671429"/>
            <a:chExt cx="2670412" cy="918182"/>
          </a:xfrm>
        </p:grpSpPr>
        <p:sp>
          <p:nvSpPr>
            <p:cNvPr id="2" name="Oval 1"/>
            <p:cNvSpPr/>
            <p:nvPr/>
          </p:nvSpPr>
          <p:spPr>
            <a:xfrm>
              <a:off x="4648200" y="2751411"/>
              <a:ext cx="1371600" cy="838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n w="19050">
                  <a:solidFill>
                    <a:schemeClr val="tx1"/>
                  </a:solidFill>
                </a:ln>
                <a:solidFill>
                  <a:schemeClr val="tx1"/>
                </a:solidFill>
              </a:endParaRPr>
            </a:p>
          </p:txBody>
        </p:sp>
        <p:cxnSp>
          <p:nvCxnSpPr>
            <p:cNvPr id="5" name="Straight Arrow Connector 4"/>
            <p:cNvCxnSpPr/>
            <p:nvPr/>
          </p:nvCxnSpPr>
          <p:spPr>
            <a:xfrm>
              <a:off x="3349388" y="2671429"/>
              <a:ext cx="1371600" cy="37657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7848600" y="5218386"/>
            <a:ext cx="980090" cy="1030014"/>
            <a:chOff x="7848600" y="5218386"/>
            <a:chExt cx="980090" cy="1030014"/>
          </a:xfrm>
        </p:grpSpPr>
        <p:sp>
          <p:nvSpPr>
            <p:cNvPr id="7" name="Oval 6"/>
            <p:cNvSpPr/>
            <p:nvPr/>
          </p:nvSpPr>
          <p:spPr>
            <a:xfrm>
              <a:off x="7848600" y="5710608"/>
              <a:ext cx="838200" cy="537792"/>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p:cNvCxnSpPr/>
            <p:nvPr/>
          </p:nvCxnSpPr>
          <p:spPr>
            <a:xfrm flipH="1">
              <a:off x="8409590" y="5218386"/>
              <a:ext cx="419100" cy="52900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52668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heel(1)">
                                      <p:cBhvr>
                                        <p:cTn id="14" dur="20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heel(1)">
                                      <p:cBhvr>
                                        <p:cTn id="1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520940" cy="548640"/>
          </a:xfrm>
        </p:spPr>
        <p:txBody>
          <a:bodyPr/>
          <a:lstStyle/>
          <a:p>
            <a:pPr algn="ctr"/>
            <a:r>
              <a:rPr lang="en-US" sz="3600" b="1" dirty="0" smtClean="0"/>
              <a:t>Objective</a:t>
            </a:r>
            <a:endParaRPr lang="en-US" sz="3600" b="1" dirty="0"/>
          </a:p>
        </p:txBody>
      </p:sp>
      <p:sp>
        <p:nvSpPr>
          <p:cNvPr id="3" name="Content Placeholder 2"/>
          <p:cNvSpPr>
            <a:spLocks noGrp="1"/>
          </p:cNvSpPr>
          <p:nvPr>
            <p:ph idx="1"/>
          </p:nvPr>
        </p:nvSpPr>
        <p:spPr>
          <a:xfrm>
            <a:off x="762000" y="1600200"/>
            <a:ext cx="7520940" cy="2937972"/>
          </a:xfrm>
        </p:spPr>
        <p:txBody>
          <a:bodyPr>
            <a:normAutofit/>
          </a:bodyPr>
          <a:lstStyle/>
          <a:p>
            <a:pPr marL="0" indent="0"/>
            <a:r>
              <a:rPr lang="en-US" sz="3200" dirty="0"/>
              <a:t>Identify applicable recruiting legislation to analyze permissible use of social media platforms.</a:t>
            </a:r>
          </a:p>
        </p:txBody>
      </p:sp>
    </p:spTree>
    <p:extLst>
      <p:ext uri="{BB962C8B-B14F-4D97-AF65-F5344CB8AC3E}">
        <p14:creationId xmlns:p14="http://schemas.microsoft.com/office/powerpoint/2010/main" val="167810294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458529095"/>
              </p:ext>
            </p:extLst>
          </p:nvPr>
        </p:nvGraphicFramePr>
        <p:xfrm>
          <a:off x="0" y="0"/>
          <a:ext cx="9170275" cy="3505200"/>
        </p:xfrm>
        <a:graphic>
          <a:graphicData uri="http://schemas.openxmlformats.org/drawingml/2006/table">
            <a:tbl>
              <a:tblPr/>
              <a:tblGrid>
                <a:gridCol w="2084152"/>
                <a:gridCol w="2482862"/>
                <a:gridCol w="3304139"/>
                <a:gridCol w="1299122"/>
              </a:tblGrid>
              <a:tr h="781050">
                <a:tc>
                  <a:txBody>
                    <a:bodyPr/>
                    <a:lstStyle/>
                    <a:p>
                      <a:pPr algn="l" rtl="0" fontAlgn="t"/>
                      <a:r>
                        <a:rPr lang="en-US" sz="1800" b="1" i="0" u="none" strike="noStrike" dirty="0" smtClean="0">
                          <a:solidFill>
                            <a:schemeClr val="tx1"/>
                          </a:solidFill>
                          <a:effectLst/>
                          <a:latin typeface="Calibri"/>
                        </a:rPr>
                        <a:t>Publicity </a:t>
                      </a:r>
                      <a:r>
                        <a:rPr lang="en-US" sz="1800" b="1" i="0" u="none" strike="noStrike" dirty="0">
                          <a:solidFill>
                            <a:schemeClr val="tx1"/>
                          </a:solidFill>
                          <a:effectLst/>
                          <a:latin typeface="Calibri"/>
                        </a:rPr>
                        <a:t>Related </a:t>
                      </a:r>
                      <a:r>
                        <a:rPr lang="en-US" sz="1800" b="1" i="0" u="none" strike="noStrike" dirty="0" smtClean="0">
                          <a:solidFill>
                            <a:schemeClr val="tx1"/>
                          </a:solidFill>
                          <a:effectLst/>
                          <a:latin typeface="Calibri"/>
                        </a:rPr>
                        <a:t>to Electronic </a:t>
                      </a:r>
                      <a:r>
                        <a:rPr lang="en-US" sz="1800" b="1" i="0" u="none" strike="noStrike" dirty="0">
                          <a:solidFill>
                            <a:schemeClr val="tx1"/>
                          </a:solidFill>
                          <a:effectLst/>
                          <a:latin typeface="Calibri"/>
                        </a:rPr>
                        <a:t>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Calibri"/>
                        </a:rPr>
                        <a:t>Prospective Student-athlete's (PSA's) Sport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Prior to Commitment to the Institution</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After </a:t>
                      </a:r>
                      <a:r>
                        <a:rPr lang="en-US" sz="1400" b="1" i="0" u="none" strike="noStrike" dirty="0" smtClean="0">
                          <a:solidFill>
                            <a:schemeClr val="tx1"/>
                          </a:solidFill>
                          <a:effectLst/>
                          <a:latin typeface="Calibri"/>
                        </a:rPr>
                        <a:t>Written</a:t>
                      </a:r>
                      <a:r>
                        <a:rPr lang="en-US" sz="1400" b="1" i="0" u="none" strike="noStrike" baseline="0" dirty="0" smtClean="0">
                          <a:solidFill>
                            <a:schemeClr val="tx1"/>
                          </a:solidFill>
                          <a:effectLst/>
                          <a:latin typeface="Calibri"/>
                        </a:rPr>
                        <a:t> </a:t>
                      </a:r>
                      <a:r>
                        <a:rPr lang="en-US" sz="1400" b="1" i="0" u="none" strike="noStrike" dirty="0" smtClean="0">
                          <a:solidFill>
                            <a:schemeClr val="tx1"/>
                          </a:solidFill>
                          <a:effectLst/>
                          <a:latin typeface="Calibri"/>
                        </a:rPr>
                        <a:t>Commitment</a:t>
                      </a:r>
                      <a:endParaRPr lang="en-US" sz="1400" b="1" i="0" u="none" strike="noStrike" dirty="0">
                        <a:solidFill>
                          <a:schemeClr val="tx1"/>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943769">
                <a:tc rowSpan="2">
                  <a:txBody>
                    <a:bodyPr/>
                    <a:lstStyle/>
                    <a:p>
                      <a:pPr algn="l" rtl="0" fontAlgn="ctr"/>
                      <a:r>
                        <a:rPr lang="en-US" sz="1400" b="1" i="0" u="none" strike="noStrike" dirty="0">
                          <a:solidFill>
                            <a:srgbClr val="000000"/>
                          </a:solidFill>
                          <a:effectLst/>
                          <a:latin typeface="Calibri"/>
                        </a:rPr>
                        <a:t>Commenting on the Social Media Post of a PSA</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Football, Cross Country/Track and Field and Swimming and Diving</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electronic correspondence and impermissible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rowSpan="2">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399381">
                <a:tc vMerge="1">
                  <a:txBody>
                    <a:bodyPr/>
                    <a:lstStyle/>
                    <a:p>
                      <a:endParaRPr lang="en-US"/>
                    </a:p>
                  </a:txBody>
                  <a:tcPr/>
                </a:tc>
                <a:tc>
                  <a:txBody>
                    <a:bodyPr/>
                    <a:lstStyle/>
                    <a:p>
                      <a:pPr algn="l" rtl="0" fontAlgn="ctr"/>
                      <a:r>
                        <a:rPr lang="en-US" sz="1400" b="0" i="0" u="none" strike="noStrike" dirty="0">
                          <a:solidFill>
                            <a:srgbClr val="000000"/>
                          </a:solidFill>
                          <a:effectLst/>
                          <a:latin typeface="Calibri"/>
                        </a:rPr>
                        <a:t>All Other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electronic correspondence because the comment is not private between sender and recipient.  Further, the comment is an impermissible form of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vMerge="1">
                  <a:txBody>
                    <a:bodyPr/>
                    <a:lstStyle/>
                    <a:p>
                      <a:endParaRPr lang="en-US"/>
                    </a:p>
                  </a:txBody>
                  <a:tcPr/>
                </a:tc>
              </a:tr>
            </a:tbl>
          </a:graphicData>
        </a:graphic>
      </p:graphicFrame>
      <p:pic>
        <p:nvPicPr>
          <p:cNvPr id="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995" t="11161" r="34569" b="9097"/>
          <a:stretch/>
        </p:blipFill>
        <p:spPr bwMode="auto">
          <a:xfrm>
            <a:off x="1121979" y="437350"/>
            <a:ext cx="6952593" cy="5833243"/>
          </a:xfrm>
          <a:prstGeom prst="roundRect">
            <a:avLst>
              <a:gd name="adj" fmla="val 8594"/>
            </a:avLst>
          </a:prstGeom>
          <a:solidFill>
            <a:srgbClr val="FFFFFF">
              <a:shade val="85000"/>
            </a:srgbClr>
          </a:solidFill>
          <a:ln w="28575">
            <a:solidFill>
              <a:schemeClr val="tx1"/>
            </a:solidFill>
            <a:miter lim="800000"/>
            <a:headEnd/>
            <a:tailEnd/>
          </a:ln>
          <a:effectLst>
            <a:reflection blurRad="12700" stA="38000" endPos="28000" dist="5000" dir="5400000" sy="-100000" algn="bl" rotWithShape="0"/>
          </a:effectLst>
          <a:extLst/>
        </p:spPr>
      </p:pic>
      <p:grpSp>
        <p:nvGrpSpPr>
          <p:cNvPr id="9" name="Group 8"/>
          <p:cNvGrpSpPr/>
          <p:nvPr/>
        </p:nvGrpSpPr>
        <p:grpSpPr>
          <a:xfrm>
            <a:off x="1905000" y="5532326"/>
            <a:ext cx="1387366" cy="734184"/>
            <a:chOff x="2041634" y="5562600"/>
            <a:chExt cx="1387366" cy="734184"/>
          </a:xfrm>
        </p:grpSpPr>
        <p:sp>
          <p:nvSpPr>
            <p:cNvPr id="2" name="Oval 1"/>
            <p:cNvSpPr/>
            <p:nvPr/>
          </p:nvSpPr>
          <p:spPr>
            <a:xfrm>
              <a:off x="2041634" y="5923123"/>
              <a:ext cx="762000" cy="37366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p:cNvCxnSpPr>
              <a:endCxn id="2" idx="7"/>
            </p:cNvCxnSpPr>
            <p:nvPr/>
          </p:nvCxnSpPr>
          <p:spPr>
            <a:xfrm flipH="1">
              <a:off x="2692042" y="5562600"/>
              <a:ext cx="736958" cy="41524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00566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heel(1)">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042215535"/>
              </p:ext>
            </p:extLst>
          </p:nvPr>
        </p:nvGraphicFramePr>
        <p:xfrm>
          <a:off x="0" y="9896"/>
          <a:ext cx="9144000" cy="2733304"/>
        </p:xfrm>
        <a:graphic>
          <a:graphicData uri="http://schemas.openxmlformats.org/drawingml/2006/table">
            <a:tbl>
              <a:tblPr/>
              <a:tblGrid>
                <a:gridCol w="2078180"/>
                <a:gridCol w="2475748"/>
                <a:gridCol w="3294672"/>
                <a:gridCol w="1295400"/>
              </a:tblGrid>
              <a:tr h="1237723">
                <a:tc>
                  <a:txBody>
                    <a:bodyPr/>
                    <a:lstStyle/>
                    <a:p>
                      <a:pPr algn="l" rtl="0" fontAlgn="t"/>
                      <a:r>
                        <a:rPr lang="en-US" sz="1800" b="1" i="0" u="none" strike="noStrike" dirty="0" smtClean="0">
                          <a:solidFill>
                            <a:schemeClr val="tx1"/>
                          </a:solidFill>
                          <a:effectLst/>
                          <a:latin typeface="Calibri"/>
                        </a:rPr>
                        <a:t>Publicity </a:t>
                      </a:r>
                      <a:r>
                        <a:rPr lang="en-US" sz="1800" b="1" i="0" u="none" strike="noStrike" dirty="0">
                          <a:solidFill>
                            <a:schemeClr val="tx1"/>
                          </a:solidFill>
                          <a:effectLst/>
                          <a:latin typeface="Calibri"/>
                        </a:rPr>
                        <a:t>Related </a:t>
                      </a:r>
                      <a:r>
                        <a:rPr lang="en-US" sz="1800" b="1" i="0" u="none" strike="noStrike" dirty="0" smtClean="0">
                          <a:solidFill>
                            <a:schemeClr val="tx1"/>
                          </a:solidFill>
                          <a:effectLst/>
                          <a:latin typeface="Calibri"/>
                        </a:rPr>
                        <a:t>to Electronic </a:t>
                      </a:r>
                      <a:r>
                        <a:rPr lang="en-US" sz="1800" b="1" i="0" u="none" strike="noStrike" dirty="0">
                          <a:solidFill>
                            <a:schemeClr val="tx1"/>
                          </a:solidFill>
                          <a:effectLst/>
                          <a:latin typeface="Calibri"/>
                        </a:rPr>
                        <a:t>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Calibri"/>
                        </a:rPr>
                        <a:t>Prospective Student-athlete's (PSA's) Sport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Prior to Commitment to the Institution</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After </a:t>
                      </a:r>
                      <a:r>
                        <a:rPr lang="en-US" sz="1400" b="1" i="0" u="none" strike="noStrike" dirty="0" smtClean="0">
                          <a:solidFill>
                            <a:schemeClr val="tx1"/>
                          </a:solidFill>
                          <a:effectLst/>
                          <a:latin typeface="Calibri"/>
                        </a:rPr>
                        <a:t>Written</a:t>
                      </a:r>
                      <a:r>
                        <a:rPr lang="en-US" sz="1400" b="1" i="0" u="none" strike="noStrike" baseline="0" dirty="0" smtClean="0">
                          <a:solidFill>
                            <a:schemeClr val="tx1"/>
                          </a:solidFill>
                          <a:effectLst/>
                          <a:latin typeface="Calibri"/>
                        </a:rPr>
                        <a:t> </a:t>
                      </a:r>
                      <a:r>
                        <a:rPr lang="en-US" sz="1400" b="1" i="0" u="none" strike="noStrike" dirty="0" smtClean="0">
                          <a:solidFill>
                            <a:schemeClr val="tx1"/>
                          </a:solidFill>
                          <a:effectLst/>
                          <a:latin typeface="Calibri"/>
                        </a:rPr>
                        <a:t>Commitment</a:t>
                      </a:r>
                      <a:endParaRPr lang="en-US" sz="1400" b="1" i="0" u="none" strike="noStrike" dirty="0">
                        <a:solidFill>
                          <a:schemeClr val="tx1"/>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495581">
                <a:tc>
                  <a:txBody>
                    <a:bodyPr/>
                    <a:lstStyle/>
                    <a:p>
                      <a:pPr algn="l" rtl="0" fontAlgn="ctr"/>
                      <a:r>
                        <a:rPr lang="en-US" sz="1400" b="1" i="0" u="none" strike="noStrike" dirty="0">
                          <a:solidFill>
                            <a:srgbClr val="000000"/>
                          </a:solidFill>
                          <a:effectLst/>
                          <a:latin typeface="Calibri"/>
                        </a:rPr>
                        <a:t>Reposting (e.g., Sharing or Retweeting) the Social Media Post of a PSA.</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All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bl>
          </a:graphicData>
        </a:graphic>
      </p:graphicFrame>
      <p:pic>
        <p:nvPicPr>
          <p:cNvPr id="12" name="Picture 11"/>
          <p:cNvPicPr>
            <a:picLocks noChangeAspect="1" noChangeArrowheads="1"/>
          </p:cNvPicPr>
          <p:nvPr/>
        </p:nvPicPr>
        <p:blipFill rotWithShape="1">
          <a:blip r:embed="rId2">
            <a:extLst>
              <a:ext uri="{28A0092B-C50C-407E-A947-70E740481C1C}">
                <a14:useLocalDpi xmlns:a14="http://schemas.microsoft.com/office/drawing/2010/main" val="0"/>
              </a:ext>
            </a:extLst>
          </a:blip>
          <a:srcRect l="11995" t="11161" r="34569" b="9097"/>
          <a:stretch/>
        </p:blipFill>
        <p:spPr bwMode="auto">
          <a:xfrm>
            <a:off x="961775" y="324796"/>
            <a:ext cx="7201400" cy="6041993"/>
          </a:xfrm>
          <a:prstGeom prst="roundRect">
            <a:avLst>
              <a:gd name="adj" fmla="val 8594"/>
            </a:avLst>
          </a:prstGeom>
          <a:solidFill>
            <a:srgbClr val="FFFFFF">
              <a:shade val="85000"/>
            </a:srgbClr>
          </a:solidFill>
          <a:ln w="28575">
            <a:solidFill>
              <a:schemeClr val="tx1"/>
            </a:solidFill>
            <a:miter lim="800000"/>
            <a:headEnd/>
            <a:tailEnd/>
          </a:ln>
          <a:effectLst>
            <a:reflection blurRad="12700" stA="38000" endPos="28000" dist="5000" dir="5400000" sy="-100000" algn="bl" rotWithShape="0"/>
          </a:effectLst>
          <a:extLst/>
        </p:spPr>
      </p:pic>
      <p:grpSp>
        <p:nvGrpSpPr>
          <p:cNvPr id="10" name="Group 9"/>
          <p:cNvGrpSpPr/>
          <p:nvPr/>
        </p:nvGrpSpPr>
        <p:grpSpPr>
          <a:xfrm>
            <a:off x="2373617" y="5983161"/>
            <a:ext cx="1600200" cy="378471"/>
            <a:chOff x="2667000" y="6019800"/>
            <a:chExt cx="1600200" cy="378471"/>
          </a:xfrm>
        </p:grpSpPr>
        <p:sp>
          <p:nvSpPr>
            <p:cNvPr id="2" name="Oval 1"/>
            <p:cNvSpPr/>
            <p:nvPr/>
          </p:nvSpPr>
          <p:spPr>
            <a:xfrm>
              <a:off x="2667000" y="6019800"/>
              <a:ext cx="533400" cy="37847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p:cNvCxnSpPr/>
            <p:nvPr/>
          </p:nvCxnSpPr>
          <p:spPr>
            <a:xfrm flipH="1">
              <a:off x="3200400" y="6209035"/>
              <a:ext cx="10668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pic>
        <p:nvPicPr>
          <p:cNvPr id="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5179" t="26724" r="65640" b="6873"/>
          <a:stretch/>
        </p:blipFill>
        <p:spPr bwMode="auto">
          <a:xfrm>
            <a:off x="1371600" y="138218"/>
            <a:ext cx="6692666" cy="6527818"/>
          </a:xfrm>
          <a:prstGeom prst="roundRect">
            <a:avLst>
              <a:gd name="adj" fmla="val 8594"/>
            </a:avLst>
          </a:prstGeom>
          <a:solidFill>
            <a:srgbClr val="FFFFFF">
              <a:shade val="85000"/>
            </a:srgbClr>
          </a:solidFill>
          <a:ln w="28575">
            <a:solidFill>
              <a:schemeClr val="tx1"/>
            </a:solidFill>
          </a:ln>
          <a:effectLst>
            <a:reflection blurRad="12700" stA="38000" endPos="28000" dist="5000" dir="5400000" sy="-100000" algn="bl" rotWithShape="0"/>
          </a:effectLst>
          <a:extLst/>
        </p:spPr>
      </p:pic>
      <p:grpSp>
        <p:nvGrpSpPr>
          <p:cNvPr id="11" name="Group 10"/>
          <p:cNvGrpSpPr/>
          <p:nvPr/>
        </p:nvGrpSpPr>
        <p:grpSpPr>
          <a:xfrm>
            <a:off x="3173717" y="254140"/>
            <a:ext cx="3124200" cy="381000"/>
            <a:chOff x="3048000" y="457200"/>
            <a:chExt cx="3124200" cy="381000"/>
          </a:xfrm>
        </p:grpSpPr>
        <p:sp>
          <p:nvSpPr>
            <p:cNvPr id="3" name="Oval 2"/>
            <p:cNvSpPr/>
            <p:nvPr/>
          </p:nvSpPr>
          <p:spPr>
            <a:xfrm>
              <a:off x="3048000" y="457200"/>
              <a:ext cx="21336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p:cNvCxnSpPr/>
            <p:nvPr/>
          </p:nvCxnSpPr>
          <p:spPr>
            <a:xfrm flipH="1">
              <a:off x="5181600" y="647700"/>
              <a:ext cx="9906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idx="1"/>
          </p:nvPr>
        </p:nvSpPr>
        <p:spPr/>
        <p:txBody>
          <a:bodyPr/>
          <a:lstStyle/>
          <a:p>
            <a:endParaRPr lang="en-US" dirty="0"/>
          </a:p>
        </p:txBody>
      </p:sp>
    </p:spTree>
    <p:extLst>
      <p:ext uri="{BB962C8B-B14F-4D97-AF65-F5344CB8AC3E}">
        <p14:creationId xmlns:p14="http://schemas.microsoft.com/office/powerpoint/2010/main" val="34781051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able 13"/>
          <p:cNvGraphicFramePr>
            <a:graphicFrameLocks noGrp="1"/>
          </p:cNvGraphicFramePr>
          <p:nvPr>
            <p:extLst>
              <p:ext uri="{D42A27DB-BD31-4B8C-83A1-F6EECF244321}">
                <p14:modId xmlns:p14="http://schemas.microsoft.com/office/powerpoint/2010/main" val="977877581"/>
              </p:ext>
            </p:extLst>
          </p:nvPr>
        </p:nvGraphicFramePr>
        <p:xfrm>
          <a:off x="0" y="9896"/>
          <a:ext cx="9144000" cy="2733304"/>
        </p:xfrm>
        <a:graphic>
          <a:graphicData uri="http://schemas.openxmlformats.org/drawingml/2006/table">
            <a:tbl>
              <a:tblPr/>
              <a:tblGrid>
                <a:gridCol w="2078180"/>
                <a:gridCol w="2475748"/>
                <a:gridCol w="3294672"/>
                <a:gridCol w="1295400"/>
              </a:tblGrid>
              <a:tr h="1237723">
                <a:tc>
                  <a:txBody>
                    <a:bodyPr/>
                    <a:lstStyle/>
                    <a:p>
                      <a:pPr algn="l" rtl="0" fontAlgn="t"/>
                      <a:r>
                        <a:rPr lang="en-US" sz="1800" b="1" i="0" u="none" strike="noStrike" dirty="0" smtClean="0">
                          <a:solidFill>
                            <a:schemeClr val="tx1"/>
                          </a:solidFill>
                          <a:effectLst/>
                          <a:latin typeface="Calibri"/>
                        </a:rPr>
                        <a:t>Publicity </a:t>
                      </a:r>
                      <a:r>
                        <a:rPr lang="en-US" sz="1800" b="1" i="0" u="none" strike="noStrike" dirty="0">
                          <a:solidFill>
                            <a:schemeClr val="tx1"/>
                          </a:solidFill>
                          <a:effectLst/>
                          <a:latin typeface="Calibri"/>
                        </a:rPr>
                        <a:t>Related </a:t>
                      </a:r>
                      <a:r>
                        <a:rPr lang="en-US" sz="1800" b="1" i="0" u="none" strike="noStrike" dirty="0" smtClean="0">
                          <a:solidFill>
                            <a:schemeClr val="tx1"/>
                          </a:solidFill>
                          <a:effectLst/>
                          <a:latin typeface="Calibri"/>
                        </a:rPr>
                        <a:t>to Electronic </a:t>
                      </a:r>
                      <a:r>
                        <a:rPr lang="en-US" sz="1800" b="1" i="0" u="none" strike="noStrike" dirty="0">
                          <a:solidFill>
                            <a:schemeClr val="tx1"/>
                          </a:solidFill>
                          <a:effectLst/>
                          <a:latin typeface="Calibri"/>
                        </a:rPr>
                        <a:t>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Calibri"/>
                        </a:rPr>
                        <a:t>Prospective Student-athlete's (PSA's) Sport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Prior to Commitment to the Institution</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After </a:t>
                      </a:r>
                      <a:r>
                        <a:rPr lang="en-US" sz="1400" b="1" i="0" u="none" strike="noStrike" dirty="0" smtClean="0">
                          <a:solidFill>
                            <a:schemeClr val="tx1"/>
                          </a:solidFill>
                          <a:effectLst/>
                          <a:latin typeface="Calibri"/>
                        </a:rPr>
                        <a:t>Written</a:t>
                      </a:r>
                      <a:r>
                        <a:rPr lang="en-US" sz="1400" b="1" i="0" u="none" strike="noStrike" baseline="0" dirty="0" smtClean="0">
                          <a:solidFill>
                            <a:schemeClr val="tx1"/>
                          </a:solidFill>
                          <a:effectLst/>
                          <a:latin typeface="Calibri"/>
                        </a:rPr>
                        <a:t> </a:t>
                      </a:r>
                      <a:r>
                        <a:rPr lang="en-US" sz="1400" b="1" i="0" u="none" strike="noStrike" dirty="0" smtClean="0">
                          <a:solidFill>
                            <a:schemeClr val="tx1"/>
                          </a:solidFill>
                          <a:effectLst/>
                          <a:latin typeface="Calibri"/>
                        </a:rPr>
                        <a:t>Commitment</a:t>
                      </a:r>
                      <a:endParaRPr lang="en-US" sz="1400" b="1" i="0" u="none" strike="noStrike" dirty="0">
                        <a:solidFill>
                          <a:schemeClr val="tx1"/>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495581">
                <a:tc>
                  <a:txBody>
                    <a:bodyPr/>
                    <a:lstStyle/>
                    <a:p>
                      <a:pPr algn="l" rtl="0" fontAlgn="ctr"/>
                      <a:r>
                        <a:rPr lang="en-US" sz="1400" b="1" i="0" u="none" strike="noStrike" dirty="0">
                          <a:solidFill>
                            <a:srgbClr val="000000"/>
                          </a:solidFill>
                          <a:effectLst/>
                          <a:latin typeface="Calibri"/>
                        </a:rPr>
                        <a:t>Reposting (e.g., Sharing or Retweeting) the Social Media Post of a PSA.</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All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bl>
          </a:graphicData>
        </a:graphic>
      </p:graphicFrame>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4507" t="17672" r="64784"/>
          <a:stretch/>
        </p:blipFill>
        <p:spPr bwMode="auto">
          <a:xfrm>
            <a:off x="1905000" y="381000"/>
            <a:ext cx="5125833" cy="5740880"/>
          </a:xfrm>
          <a:prstGeom prst="roundRect">
            <a:avLst>
              <a:gd name="adj" fmla="val 8594"/>
            </a:avLst>
          </a:prstGeom>
          <a:solidFill>
            <a:srgbClr val="FFFFFF">
              <a:shade val="85000"/>
            </a:srgbClr>
          </a:solidFill>
          <a:ln w="38100">
            <a:solidFill>
              <a:schemeClr val="tx1"/>
            </a:solidFill>
            <a:miter lim="800000"/>
            <a:headEnd/>
            <a:tailEnd/>
          </a:ln>
          <a:effectLst>
            <a:reflection blurRad="12700" stA="38000" endPos="28000" dist="5000" dir="5400000" sy="-100000" algn="bl" rotWithShape="0"/>
          </a:effectLst>
          <a:extLst/>
        </p:spPr>
      </p:pic>
      <p:grpSp>
        <p:nvGrpSpPr>
          <p:cNvPr id="18" name="Group 17"/>
          <p:cNvGrpSpPr/>
          <p:nvPr/>
        </p:nvGrpSpPr>
        <p:grpSpPr>
          <a:xfrm>
            <a:off x="2362200" y="1673771"/>
            <a:ext cx="1524000" cy="606973"/>
            <a:chOff x="2362200" y="1673771"/>
            <a:chExt cx="1524000" cy="606973"/>
          </a:xfrm>
        </p:grpSpPr>
        <p:sp>
          <p:nvSpPr>
            <p:cNvPr id="13" name="Oval 12"/>
            <p:cNvSpPr/>
            <p:nvPr/>
          </p:nvSpPr>
          <p:spPr>
            <a:xfrm>
              <a:off x="2362200" y="1673771"/>
              <a:ext cx="609600" cy="606973"/>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Arrow Connector 16"/>
            <p:cNvCxnSpPr>
              <a:endCxn id="13" idx="6"/>
            </p:cNvCxnSpPr>
            <p:nvPr/>
          </p:nvCxnSpPr>
          <p:spPr>
            <a:xfrm flipH="1">
              <a:off x="2971800" y="1977257"/>
              <a:ext cx="914400" cy="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pic>
        <p:nvPicPr>
          <p:cNvPr id="1028"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5026" t="43908" r="65544" b="8365"/>
          <a:stretch/>
        </p:blipFill>
        <p:spPr bwMode="auto">
          <a:xfrm>
            <a:off x="1335012" y="924545"/>
            <a:ext cx="6265808" cy="4336224"/>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Oval 5"/>
          <p:cNvSpPr/>
          <p:nvPr/>
        </p:nvSpPr>
        <p:spPr>
          <a:xfrm>
            <a:off x="1447800" y="924545"/>
            <a:ext cx="1600200" cy="29465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2" name="Straight Arrow Connector 11"/>
          <p:cNvCxnSpPr>
            <a:endCxn id="6" idx="6"/>
          </p:cNvCxnSpPr>
          <p:nvPr/>
        </p:nvCxnSpPr>
        <p:spPr>
          <a:xfrm flipH="1">
            <a:off x="3048000" y="1066800"/>
            <a:ext cx="990600" cy="507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8181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down)">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Effect transition="in" filter="fade">
                                      <p:cBhvr>
                                        <p:cTn id="17" dur="1000"/>
                                        <p:tgtEl>
                                          <p:spTgt spid="1028"/>
                                        </p:tgtEl>
                                      </p:cBhvr>
                                    </p:animEffect>
                                    <p:anim calcmode="lin" valueType="num">
                                      <p:cBhvr>
                                        <p:cTn id="18" dur="1000" fill="hold"/>
                                        <p:tgtEl>
                                          <p:spTgt spid="1028"/>
                                        </p:tgtEl>
                                        <p:attrNameLst>
                                          <p:attrName>ppt_x</p:attrName>
                                        </p:attrNameLst>
                                      </p:cBhvr>
                                      <p:tavLst>
                                        <p:tav tm="0">
                                          <p:val>
                                            <p:strVal val="#ppt_x"/>
                                          </p:val>
                                        </p:tav>
                                        <p:tav tm="100000">
                                          <p:val>
                                            <p:strVal val="#ppt_x"/>
                                          </p:val>
                                        </p:tav>
                                      </p:tavLst>
                                    </p:anim>
                                    <p:anim calcmode="lin" valueType="num">
                                      <p:cBhvr>
                                        <p:cTn id="19"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down)">
                                      <p:cBhvr>
                                        <p:cTn id="24" dur="500"/>
                                        <p:tgtEl>
                                          <p:spTgt spid="12"/>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2"/>
          <p:cNvGraphicFramePr>
            <a:graphicFrameLocks noGrp="1"/>
          </p:cNvGraphicFramePr>
          <p:nvPr>
            <p:extLst>
              <p:ext uri="{D42A27DB-BD31-4B8C-83A1-F6EECF244321}">
                <p14:modId xmlns:p14="http://schemas.microsoft.com/office/powerpoint/2010/main" val="4167960444"/>
              </p:ext>
            </p:extLst>
          </p:nvPr>
        </p:nvGraphicFramePr>
        <p:xfrm>
          <a:off x="1" y="0"/>
          <a:ext cx="9144000" cy="3505200"/>
        </p:xfrm>
        <a:graphic>
          <a:graphicData uri="http://schemas.openxmlformats.org/drawingml/2006/table">
            <a:tbl>
              <a:tblPr/>
              <a:tblGrid>
                <a:gridCol w="2078180"/>
                <a:gridCol w="2475748"/>
                <a:gridCol w="3294672"/>
                <a:gridCol w="1295400"/>
              </a:tblGrid>
              <a:tr h="457200">
                <a:tc>
                  <a:txBody>
                    <a:bodyPr/>
                    <a:lstStyle/>
                    <a:p>
                      <a:pPr algn="l" rtl="0" fontAlgn="t"/>
                      <a:r>
                        <a:rPr lang="en-US" sz="1800" b="1" i="0" u="none" strike="noStrike" dirty="0" smtClean="0">
                          <a:solidFill>
                            <a:schemeClr val="tx1"/>
                          </a:solidFill>
                          <a:effectLst/>
                          <a:latin typeface="Calibri"/>
                        </a:rPr>
                        <a:t>Publicity </a:t>
                      </a:r>
                      <a:r>
                        <a:rPr lang="en-US" sz="1800" b="1" i="0" u="none" strike="noStrike" dirty="0">
                          <a:solidFill>
                            <a:schemeClr val="tx1"/>
                          </a:solidFill>
                          <a:effectLst/>
                          <a:latin typeface="Calibri"/>
                        </a:rPr>
                        <a:t>Related </a:t>
                      </a:r>
                      <a:r>
                        <a:rPr lang="en-US" sz="1800" b="1" i="0" u="none" strike="noStrike" dirty="0" smtClean="0">
                          <a:solidFill>
                            <a:schemeClr val="tx1"/>
                          </a:solidFill>
                          <a:effectLst/>
                          <a:latin typeface="Calibri"/>
                        </a:rPr>
                        <a:t>to Electronic </a:t>
                      </a:r>
                      <a:r>
                        <a:rPr lang="en-US" sz="1800" b="1" i="0" u="none" strike="noStrike" dirty="0">
                          <a:solidFill>
                            <a:schemeClr val="tx1"/>
                          </a:solidFill>
                          <a:effectLst/>
                          <a:latin typeface="Calibri"/>
                        </a:rPr>
                        <a:t>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Calibri"/>
                        </a:rPr>
                        <a:t>Prospective Student-athlete's (PSA's) Sport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Prior to Commitment to the Institution</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After </a:t>
                      </a:r>
                      <a:r>
                        <a:rPr lang="en-US" sz="1400" b="1" i="0" u="none" strike="noStrike" dirty="0" smtClean="0">
                          <a:solidFill>
                            <a:schemeClr val="tx1"/>
                          </a:solidFill>
                          <a:effectLst/>
                          <a:latin typeface="Calibri"/>
                        </a:rPr>
                        <a:t>Written</a:t>
                      </a:r>
                      <a:r>
                        <a:rPr lang="en-US" sz="1400" b="1" i="0" u="none" strike="noStrike" baseline="0" dirty="0" smtClean="0">
                          <a:solidFill>
                            <a:schemeClr val="tx1"/>
                          </a:solidFill>
                          <a:effectLst/>
                          <a:latin typeface="Calibri"/>
                        </a:rPr>
                        <a:t> </a:t>
                      </a:r>
                      <a:r>
                        <a:rPr lang="en-US" sz="1400" b="1" i="0" u="none" strike="noStrike" dirty="0" smtClean="0">
                          <a:solidFill>
                            <a:schemeClr val="tx1"/>
                          </a:solidFill>
                          <a:effectLst/>
                          <a:latin typeface="Calibri"/>
                        </a:rPr>
                        <a:t>Commitment</a:t>
                      </a:r>
                      <a:endParaRPr lang="en-US" sz="1400" b="1" i="0" u="none" strike="noStrike" dirty="0">
                        <a:solidFill>
                          <a:schemeClr val="tx1"/>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649708">
                <a:tc rowSpan="2">
                  <a:txBody>
                    <a:bodyPr/>
                    <a:lstStyle/>
                    <a:p>
                      <a:pPr algn="l" rtl="0" fontAlgn="ctr"/>
                      <a:r>
                        <a:rPr lang="en-US" sz="1400" b="1" i="0" u="none" strike="noStrike" dirty="0">
                          <a:solidFill>
                            <a:srgbClr val="000000"/>
                          </a:solidFill>
                          <a:effectLst/>
                          <a:latin typeface="Calibri"/>
                        </a:rPr>
                        <a:t>Reposting (e.g., Sharing or Retweeting) the Social Media Post of a PSA with a Comment Directed Toward the PSA.</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Football, Cross Country/Track and Field and Swimming and Diving</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electronic correspondence and impermissible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rowSpan="2">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963360">
                <a:tc vMerge="1">
                  <a:txBody>
                    <a:bodyPr/>
                    <a:lstStyle/>
                    <a:p>
                      <a:endParaRPr lang="en-US"/>
                    </a:p>
                  </a:txBody>
                  <a:tcPr/>
                </a:tc>
                <a:tc>
                  <a:txBody>
                    <a:bodyPr/>
                    <a:lstStyle/>
                    <a:p>
                      <a:pPr algn="l" rtl="0" fontAlgn="ctr"/>
                      <a:r>
                        <a:rPr lang="en-US" sz="1400" b="0" i="0" u="none" strike="noStrike" dirty="0">
                          <a:solidFill>
                            <a:srgbClr val="000000"/>
                          </a:solidFill>
                          <a:effectLst/>
                          <a:latin typeface="Calibri"/>
                        </a:rPr>
                        <a:t>All Other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electronic correspondence because the comment is not private between sender and recipient.  Further, the repost is an impermissible form of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vMerge="1">
                  <a:txBody>
                    <a:bodyPr/>
                    <a:lstStyle/>
                    <a:p>
                      <a:endParaRPr lang="en-US"/>
                    </a:p>
                  </a:txBody>
                  <a:tcPr/>
                </a:tc>
              </a:tr>
            </a:tbl>
          </a:graphicData>
        </a:graphic>
      </p:graphicFrame>
      <p:grpSp>
        <p:nvGrpSpPr>
          <p:cNvPr id="11" name="Group 10"/>
          <p:cNvGrpSpPr/>
          <p:nvPr/>
        </p:nvGrpSpPr>
        <p:grpSpPr>
          <a:xfrm>
            <a:off x="1363836" y="381000"/>
            <a:ext cx="6187847" cy="6017271"/>
            <a:chOff x="1363836" y="381000"/>
            <a:chExt cx="6187847" cy="6017271"/>
          </a:xfrm>
        </p:grpSpPr>
        <p:pic>
          <p:nvPicPr>
            <p:cNvPr id="3"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5179" t="26724" r="65583" b="6873"/>
            <a:stretch/>
          </p:blipFill>
          <p:spPr bwMode="auto">
            <a:xfrm>
              <a:off x="1363836" y="381000"/>
              <a:ext cx="6187847" cy="6017271"/>
            </a:xfrm>
            <a:prstGeom prst="roundRect">
              <a:avLst>
                <a:gd name="adj" fmla="val 8594"/>
              </a:avLst>
            </a:prstGeom>
            <a:solidFill>
              <a:srgbClr val="FFFFFF">
                <a:shade val="85000"/>
              </a:srgbClr>
            </a:solidFill>
            <a:ln w="38100">
              <a:solidFill>
                <a:schemeClr val="tx1"/>
              </a:solidFill>
              <a:miter lim="800000"/>
              <a:headEnd/>
              <a:tailEnd/>
            </a:ln>
            <a:effectLst>
              <a:reflection blurRad="12700" stA="38000" endPos="28000" dist="5000" dir="5400000" sy="-100000" algn="bl" rotWithShape="0"/>
            </a:effectLst>
            <a:extLst/>
          </p:spPr>
        </p:pic>
        <p:sp>
          <p:nvSpPr>
            <p:cNvPr id="6" name="Oval 5"/>
            <p:cNvSpPr/>
            <p:nvPr/>
          </p:nvSpPr>
          <p:spPr>
            <a:xfrm>
              <a:off x="3048000" y="457200"/>
              <a:ext cx="21336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p:cNvCxnSpPr/>
            <p:nvPr/>
          </p:nvCxnSpPr>
          <p:spPr>
            <a:xfrm flipH="1">
              <a:off x="5181600" y="647700"/>
              <a:ext cx="9906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1524000" y="1066800"/>
            <a:ext cx="4953000" cy="381000"/>
            <a:chOff x="1524000" y="1066800"/>
            <a:chExt cx="4953000" cy="381000"/>
          </a:xfrm>
        </p:grpSpPr>
        <p:sp>
          <p:nvSpPr>
            <p:cNvPr id="2" name="Oval 1"/>
            <p:cNvSpPr/>
            <p:nvPr/>
          </p:nvSpPr>
          <p:spPr>
            <a:xfrm>
              <a:off x="1524000" y="1066800"/>
              <a:ext cx="3429000" cy="3810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Arrow Connector 9"/>
            <p:cNvCxnSpPr/>
            <p:nvPr/>
          </p:nvCxnSpPr>
          <p:spPr>
            <a:xfrm flipH="1">
              <a:off x="4953000" y="1257300"/>
              <a:ext cx="15240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034241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down)">
                                      <p:cBhvr>
                                        <p:cTn id="1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p:cNvGraphicFramePr>
            <a:graphicFrameLocks noGrp="1"/>
          </p:cNvGraphicFramePr>
          <p:nvPr>
            <p:extLst>
              <p:ext uri="{D42A27DB-BD31-4B8C-83A1-F6EECF244321}">
                <p14:modId xmlns:p14="http://schemas.microsoft.com/office/powerpoint/2010/main" val="2917704295"/>
              </p:ext>
            </p:extLst>
          </p:nvPr>
        </p:nvGraphicFramePr>
        <p:xfrm>
          <a:off x="1" y="0"/>
          <a:ext cx="9144000" cy="3505200"/>
        </p:xfrm>
        <a:graphic>
          <a:graphicData uri="http://schemas.openxmlformats.org/drawingml/2006/table">
            <a:tbl>
              <a:tblPr/>
              <a:tblGrid>
                <a:gridCol w="2078180"/>
                <a:gridCol w="2475748"/>
                <a:gridCol w="3294672"/>
                <a:gridCol w="1295400"/>
              </a:tblGrid>
              <a:tr h="457200">
                <a:tc>
                  <a:txBody>
                    <a:bodyPr/>
                    <a:lstStyle/>
                    <a:p>
                      <a:pPr algn="l" rtl="0" fontAlgn="t"/>
                      <a:r>
                        <a:rPr lang="en-US" sz="1800" b="1" i="0" u="none" strike="noStrike" dirty="0" smtClean="0">
                          <a:solidFill>
                            <a:schemeClr val="tx1"/>
                          </a:solidFill>
                          <a:effectLst/>
                          <a:latin typeface="Calibri"/>
                        </a:rPr>
                        <a:t>Publicity </a:t>
                      </a:r>
                      <a:r>
                        <a:rPr lang="en-US" sz="1800" b="1" i="0" u="none" strike="noStrike" dirty="0">
                          <a:solidFill>
                            <a:schemeClr val="tx1"/>
                          </a:solidFill>
                          <a:effectLst/>
                          <a:latin typeface="Calibri"/>
                        </a:rPr>
                        <a:t>Related </a:t>
                      </a:r>
                      <a:r>
                        <a:rPr lang="en-US" sz="1800" b="1" i="0" u="none" strike="noStrike" dirty="0" smtClean="0">
                          <a:solidFill>
                            <a:schemeClr val="tx1"/>
                          </a:solidFill>
                          <a:effectLst/>
                          <a:latin typeface="Calibri"/>
                        </a:rPr>
                        <a:t>to Electronic </a:t>
                      </a:r>
                      <a:r>
                        <a:rPr lang="en-US" sz="1800" b="1" i="0" u="none" strike="noStrike" dirty="0">
                          <a:solidFill>
                            <a:schemeClr val="tx1"/>
                          </a:solidFill>
                          <a:effectLst/>
                          <a:latin typeface="Calibri"/>
                        </a:rPr>
                        <a:t>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Calibri"/>
                        </a:rPr>
                        <a:t>Prospective Student-athlete's (PSA's) Sport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Prior to Commitment to the Institution</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After </a:t>
                      </a:r>
                      <a:r>
                        <a:rPr lang="en-US" sz="1400" b="1" i="0" u="none" strike="noStrike" dirty="0" smtClean="0">
                          <a:solidFill>
                            <a:schemeClr val="tx1"/>
                          </a:solidFill>
                          <a:effectLst/>
                          <a:latin typeface="Calibri"/>
                        </a:rPr>
                        <a:t>Written</a:t>
                      </a:r>
                      <a:r>
                        <a:rPr lang="en-US" sz="1400" b="1" i="0" u="none" strike="noStrike" baseline="0" dirty="0" smtClean="0">
                          <a:solidFill>
                            <a:schemeClr val="tx1"/>
                          </a:solidFill>
                          <a:effectLst/>
                          <a:latin typeface="Calibri"/>
                        </a:rPr>
                        <a:t> </a:t>
                      </a:r>
                      <a:r>
                        <a:rPr lang="en-US" sz="1400" b="1" i="0" u="none" strike="noStrike" dirty="0" smtClean="0">
                          <a:solidFill>
                            <a:schemeClr val="tx1"/>
                          </a:solidFill>
                          <a:effectLst/>
                          <a:latin typeface="Calibri"/>
                        </a:rPr>
                        <a:t>Commitment</a:t>
                      </a:r>
                      <a:endParaRPr lang="en-US" sz="1400" b="1" i="0" u="none" strike="noStrike" dirty="0">
                        <a:solidFill>
                          <a:schemeClr val="tx1"/>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649708">
                <a:tc rowSpan="2">
                  <a:txBody>
                    <a:bodyPr/>
                    <a:lstStyle/>
                    <a:p>
                      <a:pPr algn="l" rtl="0" fontAlgn="ctr"/>
                      <a:r>
                        <a:rPr lang="en-US" sz="1400" b="1" i="0" u="none" strike="noStrike" dirty="0">
                          <a:solidFill>
                            <a:srgbClr val="000000"/>
                          </a:solidFill>
                          <a:effectLst/>
                          <a:latin typeface="Calibri"/>
                        </a:rPr>
                        <a:t>Reposting (e.g., Sharing or Retweeting) the Social Media Post of a PSA with a Comment Directed Toward the PSA.</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Football, Cross Country/Track and Field and Swimming and Diving</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electronic correspondence and impermissible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rowSpan="2">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963360">
                <a:tc vMerge="1">
                  <a:txBody>
                    <a:bodyPr/>
                    <a:lstStyle/>
                    <a:p>
                      <a:endParaRPr lang="en-US"/>
                    </a:p>
                  </a:txBody>
                  <a:tcPr/>
                </a:tc>
                <a:tc>
                  <a:txBody>
                    <a:bodyPr/>
                    <a:lstStyle/>
                    <a:p>
                      <a:pPr algn="l" rtl="0" fontAlgn="ctr"/>
                      <a:r>
                        <a:rPr lang="en-US" sz="1400" b="0" i="0" u="none" strike="noStrike" dirty="0">
                          <a:solidFill>
                            <a:srgbClr val="000000"/>
                          </a:solidFill>
                          <a:effectLst/>
                          <a:latin typeface="Calibri"/>
                        </a:rPr>
                        <a:t>All Other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electronic correspondence because the comment is not private between sender and recipient.  Further, the repost is an impermissible form of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vMerge="1">
                  <a:txBody>
                    <a:bodyPr/>
                    <a:lstStyle/>
                    <a:p>
                      <a:endParaRPr lang="en-US"/>
                    </a:p>
                  </a:txBody>
                  <a:tcPr/>
                </a:tc>
              </a:tr>
            </a:tbl>
          </a:graphicData>
        </a:graphic>
      </p:graphicFrame>
      <p:pic>
        <p:nvPicPr>
          <p:cNvPr id="13"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4402" t="17672" r="64784"/>
          <a:stretch/>
        </p:blipFill>
        <p:spPr bwMode="auto">
          <a:xfrm>
            <a:off x="1981200" y="381000"/>
            <a:ext cx="5404512" cy="6022428"/>
          </a:xfrm>
          <a:prstGeom prst="roundRect">
            <a:avLst>
              <a:gd name="adj" fmla="val 8594"/>
            </a:avLst>
          </a:prstGeom>
          <a:solidFill>
            <a:srgbClr val="FFFFFF">
              <a:shade val="85000"/>
            </a:srgbClr>
          </a:solidFill>
          <a:ln w="38100">
            <a:solidFill>
              <a:schemeClr val="tx1"/>
            </a:solidFill>
          </a:ln>
          <a:effectLst>
            <a:reflection blurRad="12700" stA="38000" endPos="28000" dist="5000" dir="5400000" sy="-100000" algn="bl" rotWithShape="0"/>
          </a:effectLst>
          <a:extLst/>
        </p:spPr>
      </p:pic>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058" t="23707" r="65447" b="49605"/>
          <a:stretch/>
        </p:blipFill>
        <p:spPr bwMode="auto">
          <a:xfrm>
            <a:off x="1" y="1671826"/>
            <a:ext cx="9144000" cy="3526749"/>
          </a:xfrm>
          <a:prstGeom prst="roundRect">
            <a:avLst>
              <a:gd name="adj" fmla="val 8594"/>
            </a:avLst>
          </a:prstGeom>
          <a:solidFill>
            <a:srgbClr val="FFFFFF">
              <a:shade val="85000"/>
            </a:srgbClr>
          </a:solidFill>
          <a:ln w="38100">
            <a:solidFill>
              <a:schemeClr val="tx1"/>
            </a:solidFill>
            <a:miter lim="800000"/>
            <a:headEnd/>
            <a:tailEnd/>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Lst>
        </p:spPr>
      </p:pic>
      <p:grpSp>
        <p:nvGrpSpPr>
          <p:cNvPr id="23" name="Group 22"/>
          <p:cNvGrpSpPr/>
          <p:nvPr/>
        </p:nvGrpSpPr>
        <p:grpSpPr>
          <a:xfrm>
            <a:off x="188495" y="2111989"/>
            <a:ext cx="2286000" cy="1280224"/>
            <a:chOff x="76200" y="2819400"/>
            <a:chExt cx="2895600" cy="1447800"/>
          </a:xfrm>
        </p:grpSpPr>
        <p:sp>
          <p:nvSpPr>
            <p:cNvPr id="9" name="Oval 8"/>
            <p:cNvSpPr/>
            <p:nvPr/>
          </p:nvSpPr>
          <p:spPr>
            <a:xfrm>
              <a:off x="990600" y="2819400"/>
              <a:ext cx="1981200" cy="572814"/>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ysClr val="windowText" lastClr="000000"/>
                </a:solidFill>
              </a:endParaRPr>
            </a:p>
          </p:txBody>
        </p:sp>
        <p:cxnSp>
          <p:nvCxnSpPr>
            <p:cNvPr id="17" name="Straight Arrow Connector 16"/>
            <p:cNvCxnSpPr>
              <a:endCxn id="9" idx="2"/>
            </p:cNvCxnSpPr>
            <p:nvPr/>
          </p:nvCxnSpPr>
          <p:spPr>
            <a:xfrm flipV="1">
              <a:off x="76200" y="3105807"/>
              <a:ext cx="914400" cy="1161393"/>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2" name="Group 21"/>
          <p:cNvGrpSpPr/>
          <p:nvPr/>
        </p:nvGrpSpPr>
        <p:grpSpPr>
          <a:xfrm>
            <a:off x="3002897" y="2685279"/>
            <a:ext cx="4748481" cy="581898"/>
            <a:chOff x="3581400" y="2688969"/>
            <a:chExt cx="4267200" cy="759738"/>
          </a:xfrm>
        </p:grpSpPr>
        <p:sp>
          <p:nvSpPr>
            <p:cNvPr id="18" name="Oval 17"/>
            <p:cNvSpPr/>
            <p:nvPr/>
          </p:nvSpPr>
          <p:spPr>
            <a:xfrm>
              <a:off x="3581400" y="2762907"/>
              <a:ext cx="3124200" cy="685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Arrow Connector 19"/>
            <p:cNvCxnSpPr>
              <a:endCxn id="18" idx="7"/>
            </p:cNvCxnSpPr>
            <p:nvPr/>
          </p:nvCxnSpPr>
          <p:spPr>
            <a:xfrm flipH="1">
              <a:off x="6248072" y="2688969"/>
              <a:ext cx="1600528" cy="174371"/>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4273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26"/>
                                        </p:tgtEl>
                                        <p:attrNameLst>
                                          <p:attrName>style.visibility</p:attrName>
                                        </p:attrNameLst>
                                      </p:cBhvr>
                                      <p:to>
                                        <p:strVal val="visible"/>
                                      </p:to>
                                    </p:set>
                                    <p:animEffect transition="in" filter="fade">
                                      <p:cBhvr>
                                        <p:cTn id="12" dur="1000"/>
                                        <p:tgtEl>
                                          <p:spTgt spid="1026"/>
                                        </p:tgtEl>
                                      </p:cBhvr>
                                    </p:animEffect>
                                    <p:anim calcmode="lin" valueType="num">
                                      <p:cBhvr>
                                        <p:cTn id="13" dur="1000" fill="hold"/>
                                        <p:tgtEl>
                                          <p:spTgt spid="1026"/>
                                        </p:tgtEl>
                                        <p:attrNameLst>
                                          <p:attrName>ppt_x</p:attrName>
                                        </p:attrNameLst>
                                      </p:cBhvr>
                                      <p:tavLst>
                                        <p:tav tm="0">
                                          <p:val>
                                            <p:strVal val="#ppt_x"/>
                                          </p:val>
                                        </p:tav>
                                        <p:tav tm="100000">
                                          <p:val>
                                            <p:strVal val="#ppt_x"/>
                                          </p:val>
                                        </p:tav>
                                      </p:tavLst>
                                    </p:anim>
                                    <p:anim calcmode="lin" valueType="num">
                                      <p:cBhvr>
                                        <p:cTn id="14"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down)">
                                      <p:cBhvr>
                                        <p:cTn id="24"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able 9"/>
          <p:cNvGraphicFramePr>
            <a:graphicFrameLocks noGrp="1"/>
          </p:cNvGraphicFramePr>
          <p:nvPr>
            <p:extLst>
              <p:ext uri="{D42A27DB-BD31-4B8C-83A1-F6EECF244321}">
                <p14:modId xmlns:p14="http://schemas.microsoft.com/office/powerpoint/2010/main" val="2529799074"/>
              </p:ext>
            </p:extLst>
          </p:nvPr>
        </p:nvGraphicFramePr>
        <p:xfrm>
          <a:off x="0" y="0"/>
          <a:ext cx="9144000" cy="1828800"/>
        </p:xfrm>
        <a:graphic>
          <a:graphicData uri="http://schemas.openxmlformats.org/drawingml/2006/table">
            <a:tbl>
              <a:tblPr/>
              <a:tblGrid>
                <a:gridCol w="2078180"/>
                <a:gridCol w="2475748"/>
                <a:gridCol w="3294672"/>
                <a:gridCol w="1295400"/>
              </a:tblGrid>
              <a:tr h="457200">
                <a:tc>
                  <a:txBody>
                    <a:bodyPr/>
                    <a:lstStyle/>
                    <a:p>
                      <a:pPr algn="l" rtl="0" fontAlgn="t"/>
                      <a:r>
                        <a:rPr lang="en-US" sz="1800" b="1" i="0" u="none" strike="noStrike" dirty="0" smtClean="0">
                          <a:solidFill>
                            <a:schemeClr val="tx1"/>
                          </a:solidFill>
                          <a:effectLst/>
                          <a:latin typeface="Calibri"/>
                        </a:rPr>
                        <a:t>Publicity </a:t>
                      </a:r>
                      <a:r>
                        <a:rPr lang="en-US" sz="1800" b="1" i="0" u="none" strike="noStrike" dirty="0">
                          <a:solidFill>
                            <a:schemeClr val="tx1"/>
                          </a:solidFill>
                          <a:effectLst/>
                          <a:latin typeface="Calibri"/>
                        </a:rPr>
                        <a:t>Related </a:t>
                      </a:r>
                      <a:r>
                        <a:rPr lang="en-US" sz="1800" b="1" i="0" u="none" strike="noStrike" dirty="0" smtClean="0">
                          <a:solidFill>
                            <a:schemeClr val="tx1"/>
                          </a:solidFill>
                          <a:effectLst/>
                          <a:latin typeface="Calibri"/>
                        </a:rPr>
                        <a:t>to Electronic </a:t>
                      </a:r>
                      <a:r>
                        <a:rPr lang="en-US" sz="1800" b="1" i="0" u="none" strike="noStrike" dirty="0">
                          <a:solidFill>
                            <a:schemeClr val="tx1"/>
                          </a:solidFill>
                          <a:effectLst/>
                          <a:latin typeface="Calibri"/>
                        </a:rPr>
                        <a:t>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Calibri"/>
                        </a:rPr>
                        <a:t>Prospective Student-athlete's (PSA's) Sport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Prior to Commitment to the Institution</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After </a:t>
                      </a:r>
                      <a:r>
                        <a:rPr lang="en-US" sz="1400" b="1" i="0" u="none" strike="noStrike" dirty="0" smtClean="0">
                          <a:solidFill>
                            <a:schemeClr val="tx1"/>
                          </a:solidFill>
                          <a:effectLst/>
                          <a:latin typeface="Calibri"/>
                        </a:rPr>
                        <a:t>Written</a:t>
                      </a:r>
                      <a:r>
                        <a:rPr lang="en-US" sz="1400" b="1" i="0" u="none" strike="noStrike" baseline="0" dirty="0" smtClean="0">
                          <a:solidFill>
                            <a:schemeClr val="tx1"/>
                          </a:solidFill>
                          <a:effectLst/>
                          <a:latin typeface="Calibri"/>
                        </a:rPr>
                        <a:t> </a:t>
                      </a:r>
                      <a:r>
                        <a:rPr lang="en-US" sz="1400" b="1" i="0" u="none" strike="noStrike" dirty="0" smtClean="0">
                          <a:solidFill>
                            <a:schemeClr val="tx1"/>
                          </a:solidFill>
                          <a:effectLst/>
                          <a:latin typeface="Calibri"/>
                        </a:rPr>
                        <a:t>Commitment</a:t>
                      </a:r>
                      <a:endParaRPr lang="en-US" sz="1400" b="1" i="0" u="none" strike="noStrike" dirty="0">
                        <a:solidFill>
                          <a:schemeClr val="tx1"/>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649708">
                <a:tc>
                  <a:txBody>
                    <a:bodyPr/>
                    <a:lstStyle/>
                    <a:p>
                      <a:pPr algn="l" rtl="0" fontAlgn="ctr"/>
                      <a:r>
                        <a:rPr lang="en-US" sz="1400" b="1" i="0" u="none" strike="noStrike" dirty="0">
                          <a:solidFill>
                            <a:srgbClr val="000000"/>
                          </a:solidFill>
                          <a:effectLst/>
                          <a:latin typeface="Calibri"/>
                        </a:rPr>
                        <a:t>Endorsing (e.g., Liking or Favoriting) the Social Media Post of a PSA.</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All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form of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bl>
          </a:graphicData>
        </a:graphic>
      </p:graphicFrame>
      <p:grpSp>
        <p:nvGrpSpPr>
          <p:cNvPr id="20" name="Group 19"/>
          <p:cNvGrpSpPr/>
          <p:nvPr/>
        </p:nvGrpSpPr>
        <p:grpSpPr>
          <a:xfrm>
            <a:off x="105193" y="2133600"/>
            <a:ext cx="8893883" cy="4038600"/>
            <a:chOff x="105193" y="2133600"/>
            <a:chExt cx="8893883" cy="4038600"/>
          </a:xfrm>
        </p:grpSpPr>
        <p:pic>
          <p:nvPicPr>
            <p:cNvPr id="4099"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5755" t="29410" r="65422" b="8514"/>
            <a:stretch/>
          </p:blipFill>
          <p:spPr bwMode="auto">
            <a:xfrm>
              <a:off x="4734533" y="2209800"/>
              <a:ext cx="4264543" cy="3962400"/>
            </a:xfrm>
            <a:prstGeom prst="roundRect">
              <a:avLst>
                <a:gd name="adj" fmla="val 8594"/>
              </a:avLst>
            </a:prstGeom>
            <a:solidFill>
              <a:srgbClr val="FFFFFF">
                <a:shade val="85000"/>
              </a:srgbClr>
            </a:solidFill>
            <a:ln w="38100">
              <a:solidFill>
                <a:schemeClr val="tx1"/>
              </a:solidFill>
              <a:miter lim="800000"/>
              <a:headEnd/>
              <a:tailEnd/>
            </a:ln>
            <a:effectLst>
              <a:reflection blurRad="12700" stA="38000" endPos="28000" dist="5000" dir="5400000" sy="-100000" algn="bl" rotWithShape="0"/>
            </a:effectLst>
            <a:extLst/>
          </p:spPr>
        </p:pic>
        <p:pic>
          <p:nvPicPr>
            <p:cNvPr id="410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11262" t="15625" r="61901"/>
            <a:stretch/>
          </p:blipFill>
          <p:spPr bwMode="auto">
            <a:xfrm>
              <a:off x="105193" y="2133600"/>
              <a:ext cx="4559543" cy="4038600"/>
            </a:xfrm>
            <a:prstGeom prst="roundRect">
              <a:avLst>
                <a:gd name="adj" fmla="val 8594"/>
              </a:avLst>
            </a:prstGeom>
            <a:solidFill>
              <a:srgbClr val="FFFFFF">
                <a:shade val="85000"/>
              </a:srgbClr>
            </a:solidFill>
            <a:ln w="38100">
              <a:solidFill>
                <a:schemeClr val="tx1"/>
              </a:solidFill>
              <a:miter lim="800000"/>
              <a:headEnd/>
              <a:tailEnd/>
            </a:ln>
            <a:effectLst>
              <a:reflection blurRad="12700" stA="38000" endPos="28000" dist="5000" dir="5400000" sy="-100000" algn="bl" rotWithShape="0"/>
            </a:effectLst>
            <a:extLst/>
          </p:spPr>
        </p:pic>
      </p:grpSp>
      <p:grpSp>
        <p:nvGrpSpPr>
          <p:cNvPr id="21" name="Group 20"/>
          <p:cNvGrpSpPr/>
          <p:nvPr/>
        </p:nvGrpSpPr>
        <p:grpSpPr>
          <a:xfrm>
            <a:off x="1066800" y="2743200"/>
            <a:ext cx="990600" cy="3733800"/>
            <a:chOff x="1066800" y="2743200"/>
            <a:chExt cx="990600" cy="3733800"/>
          </a:xfrm>
        </p:grpSpPr>
        <p:sp>
          <p:nvSpPr>
            <p:cNvPr id="2" name="Oval 1"/>
            <p:cNvSpPr/>
            <p:nvPr/>
          </p:nvSpPr>
          <p:spPr>
            <a:xfrm>
              <a:off x="1143000" y="3200400"/>
              <a:ext cx="457200" cy="533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Oval 4"/>
            <p:cNvSpPr/>
            <p:nvPr/>
          </p:nvSpPr>
          <p:spPr>
            <a:xfrm>
              <a:off x="1066800" y="5562600"/>
              <a:ext cx="533400" cy="4572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p:cNvCxnSpPr>
              <a:endCxn id="2" idx="7"/>
            </p:cNvCxnSpPr>
            <p:nvPr/>
          </p:nvCxnSpPr>
          <p:spPr>
            <a:xfrm flipH="1">
              <a:off x="1533245" y="2743200"/>
              <a:ext cx="524155" cy="53531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endCxn id="5" idx="5"/>
            </p:cNvCxnSpPr>
            <p:nvPr/>
          </p:nvCxnSpPr>
          <p:spPr>
            <a:xfrm flipH="1" flipV="1">
              <a:off x="1522085" y="5952845"/>
              <a:ext cx="382915" cy="524155"/>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4800600" y="5562600"/>
            <a:ext cx="2066204" cy="496186"/>
            <a:chOff x="4800600" y="5562600"/>
            <a:chExt cx="2066204" cy="496186"/>
          </a:xfrm>
        </p:grpSpPr>
        <p:sp>
          <p:nvSpPr>
            <p:cNvPr id="6" name="Oval 5"/>
            <p:cNvSpPr/>
            <p:nvPr/>
          </p:nvSpPr>
          <p:spPr>
            <a:xfrm>
              <a:off x="4800600" y="5830186"/>
              <a:ext cx="447067" cy="2286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Oval 6"/>
            <p:cNvSpPr/>
            <p:nvPr/>
          </p:nvSpPr>
          <p:spPr>
            <a:xfrm>
              <a:off x="6019800" y="5791200"/>
              <a:ext cx="381000" cy="26758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Arrow Connector 14"/>
            <p:cNvCxnSpPr>
              <a:endCxn id="6" idx="7"/>
            </p:cNvCxnSpPr>
            <p:nvPr/>
          </p:nvCxnSpPr>
          <p:spPr>
            <a:xfrm flipH="1">
              <a:off x="5182196" y="5562600"/>
              <a:ext cx="685204" cy="301064"/>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7" idx="7"/>
            </p:cNvCxnSpPr>
            <p:nvPr/>
          </p:nvCxnSpPr>
          <p:spPr>
            <a:xfrm flipH="1">
              <a:off x="6345004" y="5562600"/>
              <a:ext cx="521800" cy="26778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18535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barn(inVertical)">
                                      <p:cBhvr>
                                        <p:cTn id="14" dur="500"/>
                                        <p:tgtEl>
                                          <p:spTgt spid="21"/>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Content Placeholder 2"/>
          <p:cNvGraphicFramePr>
            <a:graphicFrameLocks noGrp="1"/>
          </p:cNvGraphicFramePr>
          <p:nvPr>
            <p:ph idx="1"/>
            <p:extLst>
              <p:ext uri="{D42A27DB-BD31-4B8C-83A1-F6EECF244321}">
                <p14:modId xmlns:p14="http://schemas.microsoft.com/office/powerpoint/2010/main" val="3395115465"/>
              </p:ext>
            </p:extLst>
          </p:nvPr>
        </p:nvGraphicFramePr>
        <p:xfrm>
          <a:off x="1" y="0"/>
          <a:ext cx="9144001" cy="3365466"/>
        </p:xfrm>
        <a:graphic>
          <a:graphicData uri="http://schemas.openxmlformats.org/drawingml/2006/table">
            <a:tbl>
              <a:tblPr/>
              <a:tblGrid>
                <a:gridCol w="2078181"/>
                <a:gridCol w="2475748"/>
                <a:gridCol w="3294672"/>
                <a:gridCol w="1295400"/>
              </a:tblGrid>
              <a:tr h="908822">
                <a:tc>
                  <a:txBody>
                    <a:bodyPr/>
                    <a:lstStyle/>
                    <a:p>
                      <a:pPr algn="l" rtl="0" fontAlgn="t"/>
                      <a:r>
                        <a:rPr lang="en-US" sz="1600" b="1" i="0" u="none" strike="noStrike" dirty="0" smtClean="0">
                          <a:solidFill>
                            <a:schemeClr val="tx1"/>
                          </a:solidFill>
                          <a:effectLst/>
                          <a:latin typeface="Calibri"/>
                        </a:rPr>
                        <a:t>Publicity </a:t>
                      </a:r>
                      <a:r>
                        <a:rPr lang="en-US" sz="1600" b="1" i="0" u="none" strike="noStrike" dirty="0">
                          <a:solidFill>
                            <a:schemeClr val="tx1"/>
                          </a:solidFill>
                          <a:effectLst/>
                          <a:latin typeface="Calibri"/>
                        </a:rPr>
                        <a:t>Related </a:t>
                      </a:r>
                      <a:r>
                        <a:rPr lang="en-US" sz="1600" b="1" i="0" u="none" strike="noStrike" dirty="0" smtClean="0">
                          <a:solidFill>
                            <a:schemeClr val="tx1"/>
                          </a:solidFill>
                          <a:effectLst/>
                          <a:latin typeface="Calibri"/>
                        </a:rPr>
                        <a:t>to Electronic </a:t>
                      </a:r>
                      <a:r>
                        <a:rPr lang="en-US" sz="1600" b="1" i="0" u="none" strike="noStrike" dirty="0">
                          <a:solidFill>
                            <a:schemeClr val="tx1"/>
                          </a:solidFill>
                          <a:effectLst/>
                          <a:latin typeface="Calibri"/>
                        </a:rPr>
                        <a:t>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200" b="1" i="0" u="none" strike="noStrike" dirty="0">
                          <a:solidFill>
                            <a:schemeClr val="tx1"/>
                          </a:solidFill>
                          <a:effectLst/>
                          <a:latin typeface="Calibri"/>
                        </a:rPr>
                        <a:t>Prospective Student-athlete's (PSA's) Sport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200" b="1" i="0" u="none" strike="noStrike" dirty="0">
                          <a:solidFill>
                            <a:schemeClr val="tx1"/>
                          </a:solidFill>
                          <a:effectLst/>
                          <a:latin typeface="Calibri"/>
                        </a:rPr>
                        <a:t>Prior to Commitment to the Institution</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200" b="1" i="0" u="none" strike="noStrike" dirty="0">
                          <a:solidFill>
                            <a:schemeClr val="tx1"/>
                          </a:solidFill>
                          <a:effectLst/>
                          <a:latin typeface="Calibri"/>
                        </a:rPr>
                        <a:t>After </a:t>
                      </a:r>
                      <a:r>
                        <a:rPr lang="en-US" sz="1200" b="1" i="0" u="none" strike="noStrike" dirty="0" smtClean="0">
                          <a:solidFill>
                            <a:schemeClr val="tx1"/>
                          </a:solidFill>
                          <a:effectLst/>
                          <a:latin typeface="Calibri"/>
                        </a:rPr>
                        <a:t>Written</a:t>
                      </a:r>
                      <a:r>
                        <a:rPr lang="en-US" sz="1200" b="1" i="0" u="none" strike="noStrike" baseline="0" dirty="0" smtClean="0">
                          <a:solidFill>
                            <a:schemeClr val="tx1"/>
                          </a:solidFill>
                          <a:effectLst/>
                          <a:latin typeface="Calibri"/>
                        </a:rPr>
                        <a:t> </a:t>
                      </a:r>
                      <a:r>
                        <a:rPr lang="en-US" sz="1200" b="1" i="0" u="none" strike="noStrike" dirty="0" smtClean="0">
                          <a:solidFill>
                            <a:schemeClr val="tx1"/>
                          </a:solidFill>
                          <a:effectLst/>
                          <a:latin typeface="Calibri"/>
                        </a:rPr>
                        <a:t>Commitment</a:t>
                      </a:r>
                      <a:endParaRPr lang="en-US" sz="1200" b="1" i="0" u="none" strike="noStrike" dirty="0">
                        <a:solidFill>
                          <a:schemeClr val="tx1"/>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936362">
                <a:tc rowSpan="2">
                  <a:txBody>
                    <a:bodyPr/>
                    <a:lstStyle/>
                    <a:p>
                      <a:pPr algn="l" rtl="0" fontAlgn="ctr"/>
                      <a:r>
                        <a:rPr lang="en-US" sz="1200" b="1" i="0" u="none" strike="noStrike" dirty="0">
                          <a:solidFill>
                            <a:srgbClr val="000000"/>
                          </a:solidFill>
                          <a:effectLst/>
                          <a:latin typeface="Calibri"/>
                        </a:rPr>
                        <a:t>Associating (e.g., Tagging or Mentioning) the Profile of a PSA in a Social Media Post.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200" b="0" i="0" u="none" strike="noStrike" dirty="0">
                          <a:solidFill>
                            <a:srgbClr val="000000"/>
                          </a:solidFill>
                          <a:effectLst/>
                          <a:latin typeface="Calibri"/>
                        </a:rPr>
                        <a:t>Football, Cross Country/Track and Field and Swimming and Diving</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200" b="0" i="0" u="none" strike="noStrike" dirty="0">
                          <a:solidFill>
                            <a:srgbClr val="000000"/>
                          </a:solidFill>
                          <a:effectLst/>
                          <a:latin typeface="Calibri"/>
                        </a:rPr>
                        <a:t>Impermissible form of electronic correspondence and impermissible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rowSpan="2">
                  <a:txBody>
                    <a:bodyPr/>
                    <a:lstStyle/>
                    <a:p>
                      <a:pPr algn="l" rtl="0" fontAlgn="ctr"/>
                      <a:r>
                        <a:rPr lang="en-US" sz="12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514704">
                <a:tc vMerge="1">
                  <a:txBody>
                    <a:bodyPr/>
                    <a:lstStyle/>
                    <a:p>
                      <a:endParaRPr lang="en-US"/>
                    </a:p>
                  </a:txBody>
                  <a:tcPr/>
                </a:tc>
                <a:tc>
                  <a:txBody>
                    <a:bodyPr/>
                    <a:lstStyle/>
                    <a:p>
                      <a:pPr algn="l" rtl="0" fontAlgn="ctr"/>
                      <a:r>
                        <a:rPr lang="en-US" sz="1200" b="0" i="0" u="none" strike="noStrike" dirty="0">
                          <a:solidFill>
                            <a:srgbClr val="000000"/>
                          </a:solidFill>
                          <a:effectLst/>
                          <a:latin typeface="Calibri"/>
                        </a:rPr>
                        <a:t>All Other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200" b="0" i="0" u="none" strike="noStrike" dirty="0">
                          <a:solidFill>
                            <a:srgbClr val="000000"/>
                          </a:solidFill>
                          <a:effectLst/>
                          <a:latin typeface="Calibri"/>
                        </a:rPr>
                        <a:t>Impermissible form of electronic correspondence because the association is not private between sender and recipient.  Further, the association is an impermissible form of publicity because action is more than confirmation of PSA's recruitment.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vMerge="1">
                  <a:txBody>
                    <a:bodyPr/>
                    <a:lstStyle/>
                    <a:p>
                      <a:endParaRPr lang="en-US"/>
                    </a:p>
                  </a:txBody>
                  <a:tcPr/>
                </a:tc>
              </a:tr>
            </a:tbl>
          </a:graphicData>
        </a:graphic>
      </p:graphicFrame>
      <p:grpSp>
        <p:nvGrpSpPr>
          <p:cNvPr id="12" name="Group 11"/>
          <p:cNvGrpSpPr/>
          <p:nvPr/>
        </p:nvGrpSpPr>
        <p:grpSpPr>
          <a:xfrm>
            <a:off x="482600" y="3400494"/>
            <a:ext cx="8497990" cy="3246783"/>
            <a:chOff x="482600" y="3352800"/>
            <a:chExt cx="8497990" cy="3246783"/>
          </a:xfrm>
        </p:grpSpPr>
        <p:pic>
          <p:nvPicPr>
            <p:cNvPr id="5122"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1955" t="17105" r="62466"/>
            <a:stretch/>
          </p:blipFill>
          <p:spPr bwMode="auto">
            <a:xfrm>
              <a:off x="482600" y="3352800"/>
              <a:ext cx="3556000" cy="3246783"/>
            </a:xfrm>
            <a:prstGeom prst="roundRect">
              <a:avLst>
                <a:gd name="adj" fmla="val 8594"/>
              </a:avLst>
            </a:prstGeom>
            <a:solidFill>
              <a:srgbClr val="FFFFFF">
                <a:shade val="85000"/>
              </a:srgbClr>
            </a:solidFill>
            <a:ln w="38100">
              <a:solidFill>
                <a:schemeClr val="tx1"/>
              </a:solidFill>
              <a:miter lim="800000"/>
              <a:headEnd/>
              <a:tailEnd/>
            </a:ln>
            <a:effectLst>
              <a:reflection blurRad="12700" stA="38000" endPos="28000" dist="5000" dir="5400000" sy="-100000" algn="bl" rotWithShape="0"/>
            </a:effectLst>
            <a:extLst/>
          </p:spPr>
        </p:pic>
        <p:pic>
          <p:nvPicPr>
            <p:cNvPr id="5123"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15710" t="15625" r="60936" b="29223"/>
            <a:stretch/>
          </p:blipFill>
          <p:spPr bwMode="auto">
            <a:xfrm>
              <a:off x="4571999" y="3359888"/>
              <a:ext cx="4408591" cy="2933139"/>
            </a:xfrm>
            <a:prstGeom prst="roundRect">
              <a:avLst>
                <a:gd name="adj" fmla="val 8594"/>
              </a:avLst>
            </a:prstGeom>
            <a:solidFill>
              <a:srgbClr val="FFFFFF">
                <a:shade val="85000"/>
              </a:srgbClr>
            </a:solidFill>
            <a:ln w="38100">
              <a:solidFill>
                <a:schemeClr val="tx1"/>
              </a:solidFill>
              <a:miter lim="800000"/>
              <a:headEnd/>
              <a:tailEnd/>
            </a:ln>
            <a:effectLst>
              <a:reflection blurRad="12700" stA="38000" endPos="28000" dist="5000" dir="5400000" sy="-100000" algn="bl" rotWithShape="0"/>
            </a:effectLst>
            <a:extLst/>
          </p:spPr>
        </p:pic>
      </p:grpSp>
      <p:grpSp>
        <p:nvGrpSpPr>
          <p:cNvPr id="10" name="Group 9"/>
          <p:cNvGrpSpPr/>
          <p:nvPr/>
        </p:nvGrpSpPr>
        <p:grpSpPr>
          <a:xfrm>
            <a:off x="1549895" y="4189022"/>
            <a:ext cx="1905000" cy="304800"/>
            <a:chOff x="1524000" y="4191000"/>
            <a:chExt cx="1905000" cy="304800"/>
          </a:xfrm>
        </p:grpSpPr>
        <p:sp>
          <p:nvSpPr>
            <p:cNvPr id="2" name="Oval 1"/>
            <p:cNvSpPr/>
            <p:nvPr/>
          </p:nvSpPr>
          <p:spPr>
            <a:xfrm>
              <a:off x="1524000" y="4191000"/>
              <a:ext cx="1143000" cy="3048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7" name="Straight Arrow Connector 6"/>
            <p:cNvCxnSpPr/>
            <p:nvPr/>
          </p:nvCxnSpPr>
          <p:spPr>
            <a:xfrm flipH="1">
              <a:off x="2667000" y="4343400"/>
              <a:ext cx="762000"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015037" y="4070268"/>
            <a:ext cx="1522513" cy="228600"/>
            <a:chOff x="6109986" y="4038600"/>
            <a:chExt cx="1357614" cy="152400"/>
          </a:xfrm>
        </p:grpSpPr>
        <p:sp>
          <p:nvSpPr>
            <p:cNvPr id="5" name="Oval 4"/>
            <p:cNvSpPr/>
            <p:nvPr/>
          </p:nvSpPr>
          <p:spPr>
            <a:xfrm>
              <a:off x="6109986" y="4038600"/>
              <a:ext cx="748013" cy="1524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9" name="Straight Arrow Connector 8"/>
            <p:cNvCxnSpPr/>
            <p:nvPr/>
          </p:nvCxnSpPr>
          <p:spPr>
            <a:xfrm flipH="1">
              <a:off x="6857999" y="4114800"/>
              <a:ext cx="609601" cy="0"/>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84808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57200" y="1097280"/>
            <a:ext cx="8305800" cy="3712464"/>
          </a:xfrm>
        </p:spPr>
        <p:txBody>
          <a:bodyPr>
            <a:normAutofit fontScale="77500" lnSpcReduction="20000"/>
          </a:bodyPr>
          <a:lstStyle/>
          <a:p>
            <a:pPr marL="0" indent="0"/>
            <a:r>
              <a:rPr lang="en-US" dirty="0" smtClean="0"/>
              <a:t>Bobby (a junior PSA in football) and his mother  participated in an unofficial visit at Blogpost University.</a:t>
            </a:r>
          </a:p>
          <a:p>
            <a:pPr marL="0" indent="0"/>
            <a:endParaRPr lang="en-US" dirty="0" smtClean="0"/>
          </a:p>
          <a:p>
            <a:pPr marL="0" indent="0"/>
            <a:r>
              <a:rPr lang="en-US" dirty="0" smtClean="0"/>
              <a:t>While on the visit, Bobby took a picture of himself lying on Blogpost’s football field and posted the picture to his Twitter page saying:</a:t>
            </a:r>
          </a:p>
          <a:p>
            <a:pPr marL="457200" indent="-457200">
              <a:buFont typeface="Wingdings" panose="05000000000000000000" pitchFamily="2" charset="2"/>
              <a:buChar char="Ø"/>
            </a:pPr>
            <a:r>
              <a:rPr lang="en-US" dirty="0"/>
              <a:t>@</a:t>
            </a:r>
            <a:r>
              <a:rPr lang="en-US" dirty="0" smtClean="0"/>
              <a:t>Bobby32Momma “Look Mom, I’m on the field! #blogginawesome”</a:t>
            </a:r>
          </a:p>
          <a:p>
            <a:pPr marL="0" indent="0"/>
            <a:endParaRPr lang="en-US" dirty="0"/>
          </a:p>
          <a:p>
            <a:pPr marL="0" indent="0"/>
            <a:r>
              <a:rPr lang="en-US" dirty="0" smtClean="0"/>
              <a:t>Blogpost’s assistant football coach retweeted the post saying: </a:t>
            </a:r>
          </a:p>
          <a:p>
            <a:pPr marL="457200" indent="-457200">
              <a:buFont typeface="Wingdings" panose="05000000000000000000" pitchFamily="2" charset="2"/>
              <a:buChar char="Ø"/>
            </a:pPr>
            <a:r>
              <a:rPr lang="en-US" dirty="0" smtClean="0"/>
              <a:t>“@bobbyALLStar32 Go Bloggers! RT @Bobby32Momma Look Mom, I’m on the field! #blogginawesome”</a:t>
            </a:r>
          </a:p>
          <a:p>
            <a:endParaRPr lang="en-US" dirty="0"/>
          </a:p>
        </p:txBody>
      </p:sp>
      <p:sp>
        <p:nvSpPr>
          <p:cNvPr id="2" name="Title 1"/>
          <p:cNvSpPr>
            <a:spLocks noGrp="1"/>
          </p:cNvSpPr>
          <p:nvPr>
            <p:ph type="title"/>
          </p:nvPr>
        </p:nvSpPr>
        <p:spPr/>
        <p:txBody>
          <a:bodyPr/>
          <a:lstStyle/>
          <a:p>
            <a:pPr algn="ctr"/>
            <a:r>
              <a:rPr lang="en-US" sz="3200" b="1" dirty="0" smtClean="0"/>
              <a:t>Case Study</a:t>
            </a:r>
            <a:endParaRPr lang="en-US" sz="3200" b="1" dirty="0"/>
          </a:p>
        </p:txBody>
      </p:sp>
    </p:spTree>
    <p:extLst>
      <p:ext uri="{BB962C8B-B14F-4D97-AF65-F5344CB8AC3E}">
        <p14:creationId xmlns:p14="http://schemas.microsoft.com/office/powerpoint/2010/main" val="174095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457200" y="1097280"/>
            <a:ext cx="4038600" cy="3712464"/>
          </a:xfrm>
        </p:spPr>
        <p:txBody>
          <a:bodyPr>
            <a:noAutofit/>
          </a:bodyPr>
          <a:lstStyle/>
          <a:p>
            <a:pPr marL="0" indent="0"/>
            <a:r>
              <a:rPr lang="en-US" sz="2000" dirty="0" smtClean="0"/>
              <a:t>Analysis:</a:t>
            </a:r>
          </a:p>
          <a:p>
            <a:pPr marL="292100" indent="-292100">
              <a:buFont typeface="Arial" panose="020B0604020202020204" pitchFamily="34" charset="0"/>
              <a:buChar char="•"/>
            </a:pPr>
            <a:r>
              <a:rPr lang="en-US" sz="2000" dirty="0" smtClean="0"/>
              <a:t>Sport: MFB.</a:t>
            </a:r>
          </a:p>
          <a:p>
            <a:pPr marL="292100" indent="-292100">
              <a:buFont typeface="Arial" panose="020B0604020202020204" pitchFamily="34" charset="0"/>
              <a:buChar char="•"/>
            </a:pPr>
            <a:r>
              <a:rPr lang="en-US" sz="2000" dirty="0" smtClean="0"/>
              <a:t>Grade: Junior.</a:t>
            </a:r>
          </a:p>
          <a:p>
            <a:pPr marL="292100" indent="-292100">
              <a:buFont typeface="Arial" panose="020B0604020202020204" pitchFamily="34" charset="0"/>
              <a:buChar char="•"/>
            </a:pPr>
            <a:r>
              <a:rPr lang="en-US" sz="2000" dirty="0" smtClean="0"/>
              <a:t>Public v Private: Public.</a:t>
            </a:r>
          </a:p>
          <a:p>
            <a:pPr marL="292100" indent="-292100">
              <a:buFont typeface="Arial" panose="020B0604020202020204" pitchFamily="34" charset="0"/>
              <a:buChar char="•"/>
            </a:pPr>
            <a:r>
              <a:rPr lang="en-US" sz="2000" dirty="0" smtClean="0"/>
              <a:t>Who: Assistant Coach.</a:t>
            </a:r>
          </a:p>
          <a:p>
            <a:pPr marL="292100" indent="-292100">
              <a:buFont typeface="Arial" panose="020B0604020202020204" pitchFamily="34" charset="0"/>
              <a:buChar char="•"/>
            </a:pPr>
            <a:r>
              <a:rPr lang="en-US" sz="2000" dirty="0" smtClean="0"/>
              <a:t>Content: Photo while visiting campus.</a:t>
            </a:r>
            <a:endParaRPr lang="en-US" sz="2000" dirty="0"/>
          </a:p>
        </p:txBody>
      </p:sp>
      <p:sp>
        <p:nvSpPr>
          <p:cNvPr id="3" name="Content Placeholder 2"/>
          <p:cNvSpPr>
            <a:spLocks noGrp="1"/>
          </p:cNvSpPr>
          <p:nvPr>
            <p:ph sz="half" idx="2"/>
          </p:nvPr>
        </p:nvSpPr>
        <p:spPr>
          <a:xfrm>
            <a:off x="4724400" y="990600"/>
            <a:ext cx="4139184" cy="4114800"/>
          </a:xfrm>
        </p:spPr>
        <p:txBody>
          <a:bodyPr>
            <a:normAutofit fontScale="62500" lnSpcReduction="20000"/>
          </a:bodyPr>
          <a:lstStyle/>
          <a:p>
            <a:pPr marL="0" indent="0"/>
            <a:r>
              <a:rPr lang="en-US" dirty="0" smtClean="0"/>
              <a:t>Is this a permissible form of electronic correspondence?</a:t>
            </a:r>
          </a:p>
          <a:p>
            <a:pPr>
              <a:buFont typeface="Wingdings" panose="05000000000000000000" pitchFamily="2" charset="2"/>
              <a:buChar char="Ø"/>
            </a:pPr>
            <a:r>
              <a:rPr lang="en-US" dirty="0" smtClean="0"/>
              <a:t>No, not permissible in football prior to written commitment. (Bylaw 13.4.1.4)</a:t>
            </a:r>
          </a:p>
          <a:p>
            <a:pPr marL="457200" indent="-457200">
              <a:buFontTx/>
              <a:buChar char="-"/>
            </a:pPr>
            <a:endParaRPr lang="en-US" dirty="0"/>
          </a:p>
          <a:p>
            <a:pPr marL="0" indent="0"/>
            <a:r>
              <a:rPr lang="en-US" dirty="0" smtClean="0"/>
              <a:t>Is this a permissible form of publicity?</a:t>
            </a:r>
          </a:p>
          <a:p>
            <a:pPr>
              <a:buFont typeface="Wingdings" panose="05000000000000000000" pitchFamily="2" charset="2"/>
              <a:buChar char="Ø"/>
            </a:pPr>
            <a:r>
              <a:rPr lang="en-US" dirty="0" smtClean="0"/>
              <a:t>No, not permissible  as more than confirmation of recruitment and impermissible publicity of PSA’s visit to campus. (Bylaw s 13.10.2.1 and 13.10.2.4)</a:t>
            </a:r>
          </a:p>
          <a:p>
            <a:pPr marL="0" indent="0"/>
            <a:endParaRPr lang="en-US" dirty="0" smtClean="0"/>
          </a:p>
          <a:p>
            <a:pPr marL="0" indent="0"/>
            <a:r>
              <a:rPr lang="en-US" dirty="0" smtClean="0"/>
              <a:t>What if the retweet occurred after PSA departed from campus?</a:t>
            </a:r>
          </a:p>
        </p:txBody>
      </p:sp>
      <p:sp>
        <p:nvSpPr>
          <p:cNvPr id="2" name="Title 1"/>
          <p:cNvSpPr>
            <a:spLocks noGrp="1"/>
          </p:cNvSpPr>
          <p:nvPr>
            <p:ph type="title"/>
          </p:nvPr>
        </p:nvSpPr>
        <p:spPr>
          <a:xfrm>
            <a:off x="838200" y="228600"/>
            <a:ext cx="7520940" cy="548640"/>
          </a:xfrm>
        </p:spPr>
        <p:txBody>
          <a:bodyPr/>
          <a:lstStyle/>
          <a:p>
            <a:pPr algn="ctr"/>
            <a:r>
              <a:rPr lang="en-US" sz="3200" b="1" dirty="0" smtClean="0"/>
              <a:t>Case Study ANALYSIS</a:t>
            </a:r>
            <a:endParaRPr lang="en-US" sz="3200" b="1" dirty="0"/>
          </a:p>
        </p:txBody>
      </p:sp>
    </p:spTree>
    <p:extLst>
      <p:ext uri="{BB962C8B-B14F-4D97-AF65-F5344CB8AC3E}">
        <p14:creationId xmlns:p14="http://schemas.microsoft.com/office/powerpoint/2010/main" val="391709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rot="19140000">
            <a:off x="720405" y="1471748"/>
            <a:ext cx="6437134" cy="1204306"/>
          </a:xfrm>
        </p:spPr>
        <p:txBody>
          <a:bodyPr/>
          <a:lstStyle/>
          <a:p>
            <a:r>
              <a:rPr lang="en-US" b="1" dirty="0" smtClean="0"/>
              <a:t>Endorsements – </a:t>
            </a:r>
            <a:br>
              <a:rPr lang="en-US" b="1" dirty="0" smtClean="0"/>
            </a:br>
            <a:r>
              <a:rPr lang="en-US" b="1" dirty="0" smtClean="0"/>
              <a:t>Bylaws 11.3.2.4 and 11.3.2.8 </a:t>
            </a:r>
            <a:endParaRPr lang="en-US" b="1" dirty="0"/>
          </a:p>
        </p:txBody>
      </p:sp>
    </p:spTree>
    <p:extLst>
      <p:ext uri="{BB962C8B-B14F-4D97-AF65-F5344CB8AC3E}">
        <p14:creationId xmlns:p14="http://schemas.microsoft.com/office/powerpoint/2010/main" val="40546072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600" b="1" dirty="0" smtClean="0"/>
              <a:t>Agenda</a:t>
            </a:r>
            <a:endParaRPr lang="en-US" sz="4000" b="1" dirty="0"/>
          </a:p>
        </p:txBody>
      </p:sp>
      <p:sp>
        <p:nvSpPr>
          <p:cNvPr id="3" name="Content Placeholder 2"/>
          <p:cNvSpPr>
            <a:spLocks noGrp="1"/>
          </p:cNvSpPr>
          <p:nvPr>
            <p:ph idx="1"/>
          </p:nvPr>
        </p:nvSpPr>
        <p:spPr>
          <a:xfrm>
            <a:off x="838200" y="1295400"/>
            <a:ext cx="7520940" cy="3579849"/>
          </a:xfrm>
        </p:spPr>
        <p:txBody>
          <a:bodyPr>
            <a:normAutofit/>
          </a:bodyPr>
          <a:lstStyle/>
          <a:p>
            <a:r>
              <a:rPr lang="en-US" sz="3200" dirty="0"/>
              <a:t>Social Media.</a:t>
            </a:r>
          </a:p>
          <a:p>
            <a:pPr marL="292100" lvl="1" indent="-292100"/>
            <a:r>
              <a:rPr lang="en-US" sz="2800" dirty="0"/>
              <a:t>Analysis</a:t>
            </a:r>
            <a:r>
              <a:rPr lang="en-US" sz="2800" dirty="0" smtClean="0"/>
              <a:t>.</a:t>
            </a:r>
          </a:p>
          <a:p>
            <a:pPr marL="571500" lvl="2" indent="-279400"/>
            <a:r>
              <a:rPr lang="en-US" sz="2800" dirty="0" smtClean="0"/>
              <a:t>Recruiting </a:t>
            </a:r>
            <a:r>
              <a:rPr lang="en-US" sz="2800" dirty="0"/>
              <a:t>Materials.</a:t>
            </a:r>
          </a:p>
          <a:p>
            <a:pPr marL="571500" lvl="2" indent="-279400"/>
            <a:r>
              <a:rPr lang="en-US" sz="2800" dirty="0"/>
              <a:t>Publicity.</a:t>
            </a:r>
          </a:p>
          <a:p>
            <a:pPr marL="571500" lvl="2" indent="-279400"/>
            <a:r>
              <a:rPr lang="en-US" sz="2800" dirty="0"/>
              <a:t>Endorsements.</a:t>
            </a:r>
          </a:p>
          <a:p>
            <a:pPr marL="292100" lvl="1" indent="-292100"/>
            <a:r>
              <a:rPr lang="en-US" sz="2800" dirty="0"/>
              <a:t>Mobile Applications.</a:t>
            </a:r>
          </a:p>
          <a:p>
            <a:pPr marL="292100" lvl="1" indent="-292100"/>
            <a:r>
              <a:rPr lang="en-US" sz="2800" dirty="0"/>
              <a:t>Case Studies.</a:t>
            </a:r>
          </a:p>
        </p:txBody>
      </p:sp>
    </p:spTree>
    <p:extLst>
      <p:ext uri="{BB962C8B-B14F-4D97-AF65-F5344CB8AC3E}">
        <p14:creationId xmlns:p14="http://schemas.microsoft.com/office/powerpoint/2010/main" val="375413295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noChangeAspect="1"/>
          </p:cNvGraphicFramePr>
          <p:nvPr>
            <p:ph idx="1"/>
            <p:extLst>
              <p:ext uri="{D42A27DB-BD31-4B8C-83A1-F6EECF244321}">
                <p14:modId xmlns:p14="http://schemas.microsoft.com/office/powerpoint/2010/main" val="874275871"/>
              </p:ext>
            </p:extLst>
          </p:nvPr>
        </p:nvGraphicFramePr>
        <p:xfrm>
          <a:off x="0" y="0"/>
          <a:ext cx="9144000" cy="6858002"/>
        </p:xfrm>
        <a:graphic>
          <a:graphicData uri="http://schemas.openxmlformats.org/drawingml/2006/table">
            <a:tbl>
              <a:tblPr/>
              <a:tblGrid>
                <a:gridCol w="2743200"/>
                <a:gridCol w="2209800"/>
                <a:gridCol w="2209800"/>
                <a:gridCol w="1981200"/>
              </a:tblGrid>
              <a:tr h="1366514">
                <a:tc>
                  <a:txBody>
                    <a:bodyPr/>
                    <a:lstStyle/>
                    <a:p>
                      <a:pPr algn="l" rtl="0" fontAlgn="t"/>
                      <a:r>
                        <a:rPr lang="en-US" sz="1800" b="1" i="0" u="none" strike="noStrike" dirty="0">
                          <a:solidFill>
                            <a:srgbClr val="000000"/>
                          </a:solidFill>
                          <a:effectLst/>
                          <a:latin typeface="Calibri"/>
                        </a:rPr>
                        <a:t>Endorsement</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Calibri"/>
                        </a:rPr>
                        <a:t>Prospective Student-Athlete's Team, Coach or Athletics Facility</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Recruiting and Scouting Service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Calibri"/>
                        </a:rPr>
                        <a:t>Noninstitutional Athletics Event Involving Prospective Student-Athletes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916849">
                <a:tc>
                  <a:txBody>
                    <a:bodyPr/>
                    <a:lstStyle/>
                    <a:p>
                      <a:pPr algn="l" rtl="0" fontAlgn="ctr"/>
                      <a:r>
                        <a:rPr lang="en-US" sz="1400" b="1" i="0" u="none" strike="noStrike" dirty="0">
                          <a:solidFill>
                            <a:srgbClr val="000000"/>
                          </a:solidFill>
                          <a:effectLst/>
                          <a:latin typeface="Calibri"/>
                        </a:rPr>
                        <a:t>Friend/Follow/Like a Social Media Profile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916849">
                <a:tc>
                  <a:txBody>
                    <a:bodyPr/>
                    <a:lstStyle/>
                    <a:p>
                      <a:pPr algn="l" rtl="0" fontAlgn="ctr"/>
                      <a:r>
                        <a:rPr lang="en-US" sz="1400" b="1" i="0" u="none" strike="noStrike" dirty="0">
                          <a:solidFill>
                            <a:srgbClr val="000000"/>
                          </a:solidFill>
                          <a:effectLst/>
                          <a:latin typeface="Calibri"/>
                        </a:rPr>
                        <a:t>Commenting on a Social Media Post </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366514">
                <a:tc>
                  <a:txBody>
                    <a:bodyPr/>
                    <a:lstStyle/>
                    <a:p>
                      <a:pPr algn="l" rtl="0" fontAlgn="ctr"/>
                      <a:r>
                        <a:rPr lang="en-US" sz="1400" b="1" i="0" u="none" strike="noStrike" dirty="0">
                          <a:solidFill>
                            <a:srgbClr val="000000"/>
                          </a:solidFill>
                          <a:effectLst/>
                          <a:latin typeface="Calibri"/>
                        </a:rPr>
                        <a:t>Reposting (e.g., Sharing or Retweeting) a Social Media Post.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924762">
                <a:tc>
                  <a:txBody>
                    <a:bodyPr/>
                    <a:lstStyle/>
                    <a:p>
                      <a:pPr algn="l" rtl="0" fontAlgn="ctr"/>
                      <a:r>
                        <a:rPr lang="en-US" sz="1400" b="1" i="0" u="none" strike="noStrike" dirty="0">
                          <a:solidFill>
                            <a:srgbClr val="000000"/>
                          </a:solidFill>
                          <a:effectLst/>
                          <a:latin typeface="Calibri"/>
                        </a:rPr>
                        <a:t>Endorsing (e.g., Liking or Favoriting) a Social Media Post.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366514">
                <a:tc>
                  <a:txBody>
                    <a:bodyPr/>
                    <a:lstStyle/>
                    <a:p>
                      <a:pPr algn="l" rtl="0" fontAlgn="ctr"/>
                      <a:r>
                        <a:rPr lang="en-US" sz="1400" b="1" i="0" u="none" strike="noStrike" dirty="0">
                          <a:solidFill>
                            <a:srgbClr val="000000"/>
                          </a:solidFill>
                          <a:effectLst/>
                          <a:latin typeface="Calibri"/>
                        </a:rPr>
                        <a:t>Associating (e.g., Tagging or Mentioning) a Profile to a Social Media Post.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Calibri"/>
                        </a:rPr>
                        <a:t>Impermissible Endorsement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bl>
          </a:graphicData>
        </a:graphic>
      </p:graphicFrame>
    </p:spTree>
    <p:extLst>
      <p:ext uri="{BB962C8B-B14F-4D97-AF65-F5344CB8AC3E}">
        <p14:creationId xmlns:p14="http://schemas.microsoft.com/office/powerpoint/2010/main" val="15217416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0"/>
            <a:ext cx="8229600" cy="1143000"/>
          </a:xfrm>
        </p:spPr>
        <p:txBody>
          <a:bodyPr>
            <a:normAutofit/>
          </a:bodyPr>
          <a:lstStyle/>
          <a:p>
            <a:pPr algn="ctr"/>
            <a:r>
              <a:rPr lang="en-US" sz="3200" b="1" dirty="0" smtClean="0"/>
              <a:t>Endorsement</a:t>
            </a:r>
            <a:br>
              <a:rPr lang="en-US" sz="3200" b="1" dirty="0" smtClean="0"/>
            </a:br>
            <a:r>
              <a:rPr lang="en-US" sz="3200" b="1" dirty="0" smtClean="0"/>
              <a:t>“Like” versus “like”</a:t>
            </a:r>
            <a:endParaRPr lang="en-US" sz="3200" b="1" dirty="0"/>
          </a:p>
        </p:txBody>
      </p:sp>
      <p:sp>
        <p:nvSpPr>
          <p:cNvPr id="3" name="Content Placeholder 2"/>
          <p:cNvSpPr>
            <a:spLocks noGrp="1"/>
          </p:cNvSpPr>
          <p:nvPr>
            <p:ph sz="half" idx="1"/>
          </p:nvPr>
        </p:nvSpPr>
        <p:spPr/>
        <p:txBody>
          <a:bodyPr/>
          <a:lstStyle/>
          <a:p>
            <a:endParaRPr lang="en-US" dirty="0"/>
          </a:p>
        </p:txBody>
      </p:sp>
      <p:grpSp>
        <p:nvGrpSpPr>
          <p:cNvPr id="7" name="Group 6"/>
          <p:cNvGrpSpPr/>
          <p:nvPr/>
        </p:nvGrpSpPr>
        <p:grpSpPr>
          <a:xfrm>
            <a:off x="335508" y="1165100"/>
            <a:ext cx="8427492" cy="3286836"/>
            <a:chOff x="610737" y="1066800"/>
            <a:chExt cx="8121555" cy="2870579"/>
          </a:xfrm>
        </p:grpSpPr>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66" t="10759" r="65756" b="50000"/>
            <a:stretch/>
          </p:blipFill>
          <p:spPr bwMode="auto">
            <a:xfrm>
              <a:off x="610737" y="1066800"/>
              <a:ext cx="8121555" cy="2870579"/>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900" y="2057400"/>
              <a:ext cx="1609299" cy="160929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2362199" y="2508106"/>
              <a:ext cx="3581401" cy="806396"/>
            </a:xfrm>
            <a:prstGeom prst="rect">
              <a:avLst/>
            </a:prstGeom>
            <a:solidFill>
              <a:schemeClr val="tx2">
                <a:lumMod val="75000"/>
                <a:lumOff val="25000"/>
              </a:schemeClr>
            </a:solidFill>
          </p:spPr>
          <p:txBody>
            <a:bodyPr wrap="square" rtlCol="0">
              <a:spAutoFit/>
            </a:bodyPr>
            <a:lstStyle/>
            <a:p>
              <a:r>
                <a:rPr lang="en-US" sz="1450" b="1" dirty="0" smtClean="0">
                  <a:solidFill>
                    <a:schemeClr val="bg1"/>
                  </a:solidFill>
                  <a:latin typeface="Aharoni" panose="02010803020104030203" pitchFamily="2" charset="-79"/>
                  <a:cs typeface="Aharoni" panose="02010803020104030203" pitchFamily="2" charset="-79"/>
                </a:rPr>
                <a:t>Web Township High School Baseball</a:t>
              </a:r>
            </a:p>
            <a:p>
              <a:r>
                <a:rPr lang="en-US" sz="1450" b="1" dirty="0" smtClean="0">
                  <a:solidFill>
                    <a:schemeClr val="bg1"/>
                  </a:solidFill>
                  <a:latin typeface="Aharoni" panose="02010803020104030203" pitchFamily="2" charset="-79"/>
                  <a:cs typeface="Aharoni" panose="02010803020104030203" pitchFamily="2" charset="-79"/>
                </a:rPr>
                <a:t>Instagramers (Official)</a:t>
              </a:r>
            </a:p>
            <a:p>
              <a:endParaRPr lang="en-US" sz="1400" b="1" dirty="0" smtClean="0">
                <a:solidFill>
                  <a:schemeClr val="bg1"/>
                </a:solidFill>
                <a:latin typeface="Aharoni" panose="02010803020104030203" pitchFamily="2" charset="-79"/>
                <a:cs typeface="Aharoni" panose="02010803020104030203" pitchFamily="2" charset="-79"/>
              </a:endParaRPr>
            </a:p>
            <a:p>
              <a:r>
                <a:rPr lang="en-US" sz="1100" b="1" dirty="0" smtClean="0">
                  <a:solidFill>
                    <a:schemeClr val="bg1"/>
                  </a:solidFill>
                  <a:latin typeface="Aharoni" panose="02010803020104030203" pitchFamily="2" charset="-79"/>
                  <a:cs typeface="Aharoni" panose="02010803020104030203" pitchFamily="2" charset="-79"/>
                </a:rPr>
                <a:t>Public School</a:t>
              </a:r>
              <a:endParaRPr lang="en-US" sz="1100" b="1" dirty="0">
                <a:solidFill>
                  <a:schemeClr val="bg1"/>
                </a:solidFill>
                <a:latin typeface="Aharoni" panose="02010803020104030203" pitchFamily="2" charset="-79"/>
                <a:cs typeface="Aharoni" panose="02010803020104030203" pitchFamily="2" charset="-79"/>
              </a:endParaRPr>
            </a:p>
          </p:txBody>
        </p:sp>
        <p:sp>
          <p:nvSpPr>
            <p:cNvPr id="5" name="Rectangle 4"/>
            <p:cNvSpPr/>
            <p:nvPr/>
          </p:nvSpPr>
          <p:spPr>
            <a:xfrm>
              <a:off x="914400" y="1219200"/>
              <a:ext cx="323849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3" name="Group 12"/>
          <p:cNvGrpSpPr/>
          <p:nvPr/>
        </p:nvGrpSpPr>
        <p:grpSpPr>
          <a:xfrm>
            <a:off x="5715000" y="3124200"/>
            <a:ext cx="1966472" cy="1881724"/>
            <a:chOff x="5859517" y="3048000"/>
            <a:chExt cx="1966472" cy="1881724"/>
          </a:xfrm>
        </p:grpSpPr>
        <p:sp>
          <p:nvSpPr>
            <p:cNvPr id="6" name="Oval 5"/>
            <p:cNvSpPr/>
            <p:nvPr/>
          </p:nvSpPr>
          <p:spPr>
            <a:xfrm>
              <a:off x="5859517" y="3048000"/>
              <a:ext cx="990600" cy="8382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8" name="Straight Arrow Connector 7"/>
            <p:cNvCxnSpPr/>
            <p:nvPr/>
          </p:nvCxnSpPr>
          <p:spPr>
            <a:xfrm flipH="1" flipV="1">
              <a:off x="6682436" y="3757076"/>
              <a:ext cx="1143553" cy="117264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0170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0"/>
            <a:ext cx="8229600" cy="1143000"/>
          </a:xfrm>
        </p:spPr>
        <p:txBody>
          <a:bodyPr>
            <a:normAutofit/>
          </a:bodyPr>
          <a:lstStyle/>
          <a:p>
            <a:pPr algn="ctr"/>
            <a:r>
              <a:rPr lang="en-US" sz="3200" b="1" dirty="0"/>
              <a:t>Endorsement</a:t>
            </a:r>
            <a:br>
              <a:rPr lang="en-US" sz="3200" b="1" dirty="0"/>
            </a:br>
            <a:r>
              <a:rPr lang="en-US" sz="3200" b="1" dirty="0"/>
              <a:t>“Like” versus “like”</a:t>
            </a:r>
          </a:p>
        </p:txBody>
      </p:sp>
      <p:grpSp>
        <p:nvGrpSpPr>
          <p:cNvPr id="3" name="Group 2"/>
          <p:cNvGrpSpPr/>
          <p:nvPr/>
        </p:nvGrpSpPr>
        <p:grpSpPr>
          <a:xfrm>
            <a:off x="325821" y="1187800"/>
            <a:ext cx="8427492" cy="3286836"/>
            <a:chOff x="-1524000" y="320101"/>
            <a:chExt cx="8427492" cy="3286836"/>
          </a:xfrm>
        </p:grpSpPr>
        <p:grpSp>
          <p:nvGrpSpPr>
            <p:cNvPr id="7" name="Group 6"/>
            <p:cNvGrpSpPr/>
            <p:nvPr/>
          </p:nvGrpSpPr>
          <p:grpSpPr>
            <a:xfrm>
              <a:off x="-1524000" y="320101"/>
              <a:ext cx="8427492" cy="3286836"/>
              <a:chOff x="610737" y="1066800"/>
              <a:chExt cx="8121555" cy="2870579"/>
            </a:xfrm>
          </p:grpSpPr>
          <p:pic>
            <p:nvPicPr>
              <p:cNvPr id="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66" t="10759" r="65756" b="50000"/>
              <a:stretch/>
            </p:blipFill>
            <p:spPr bwMode="auto">
              <a:xfrm>
                <a:off x="610737" y="1066800"/>
                <a:ext cx="8121555" cy="2870579"/>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900" y="2057400"/>
                <a:ext cx="1609299" cy="16092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TextBox 9"/>
              <p:cNvSpPr txBox="1"/>
              <p:nvPr/>
            </p:nvSpPr>
            <p:spPr>
              <a:xfrm>
                <a:off x="2362199" y="2508106"/>
                <a:ext cx="3583994" cy="806396"/>
              </a:xfrm>
              <a:prstGeom prst="rect">
                <a:avLst/>
              </a:prstGeom>
              <a:solidFill>
                <a:schemeClr val="tx2">
                  <a:lumMod val="75000"/>
                  <a:lumOff val="25000"/>
                </a:schemeClr>
              </a:solidFill>
            </p:spPr>
            <p:txBody>
              <a:bodyPr wrap="square" rtlCol="0">
                <a:spAutoFit/>
              </a:bodyPr>
              <a:lstStyle/>
              <a:p>
                <a:r>
                  <a:rPr lang="en-US" sz="1450" b="1" dirty="0" smtClean="0">
                    <a:solidFill>
                      <a:schemeClr val="bg1"/>
                    </a:solidFill>
                    <a:latin typeface="Aharoni" panose="02010803020104030203" pitchFamily="2" charset="-79"/>
                    <a:cs typeface="Aharoni" panose="02010803020104030203" pitchFamily="2" charset="-79"/>
                  </a:rPr>
                  <a:t>Web Township High School Baseball</a:t>
                </a:r>
              </a:p>
              <a:p>
                <a:r>
                  <a:rPr lang="en-US" sz="1450" b="1" dirty="0" smtClean="0">
                    <a:solidFill>
                      <a:schemeClr val="bg1"/>
                    </a:solidFill>
                    <a:latin typeface="Aharoni" panose="02010803020104030203" pitchFamily="2" charset="-79"/>
                    <a:cs typeface="Aharoni" panose="02010803020104030203" pitchFamily="2" charset="-79"/>
                  </a:rPr>
                  <a:t>Instagramers (Official)</a:t>
                </a:r>
              </a:p>
              <a:p>
                <a:endParaRPr lang="en-US" sz="1400" b="1" dirty="0" smtClean="0">
                  <a:solidFill>
                    <a:schemeClr val="bg1"/>
                  </a:solidFill>
                  <a:latin typeface="Aharoni" panose="02010803020104030203" pitchFamily="2" charset="-79"/>
                  <a:cs typeface="Aharoni" panose="02010803020104030203" pitchFamily="2" charset="-79"/>
                </a:endParaRPr>
              </a:p>
              <a:p>
                <a:r>
                  <a:rPr lang="en-US" sz="1100" b="1" dirty="0" smtClean="0">
                    <a:solidFill>
                      <a:schemeClr val="bg1"/>
                    </a:solidFill>
                    <a:latin typeface="Aharoni" panose="02010803020104030203" pitchFamily="2" charset="-79"/>
                    <a:cs typeface="Aharoni" panose="02010803020104030203" pitchFamily="2" charset="-79"/>
                  </a:rPr>
                  <a:t>Public School</a:t>
                </a:r>
                <a:endParaRPr lang="en-US" sz="1100" b="1" dirty="0">
                  <a:solidFill>
                    <a:schemeClr val="bg1"/>
                  </a:solidFill>
                  <a:latin typeface="Aharoni" panose="02010803020104030203" pitchFamily="2" charset="-79"/>
                  <a:cs typeface="Aharoni" panose="02010803020104030203" pitchFamily="2" charset="-79"/>
                </a:endParaRPr>
              </a:p>
            </p:txBody>
          </p:sp>
          <p:sp>
            <p:nvSpPr>
              <p:cNvPr id="11" name="Rectangle 10"/>
              <p:cNvSpPr/>
              <p:nvPr/>
            </p:nvSpPr>
            <p:spPr>
              <a:xfrm>
                <a:off x="914400" y="1219200"/>
                <a:ext cx="323849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1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2247" t="52454" r="74689" b="43924"/>
            <a:stretch/>
          </p:blipFill>
          <p:spPr bwMode="auto">
            <a:xfrm>
              <a:off x="3842982" y="2575773"/>
              <a:ext cx="832514" cy="277311"/>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grpSp>
      <p:grpSp>
        <p:nvGrpSpPr>
          <p:cNvPr id="15" name="Group 14"/>
          <p:cNvGrpSpPr/>
          <p:nvPr/>
        </p:nvGrpSpPr>
        <p:grpSpPr>
          <a:xfrm>
            <a:off x="5627231" y="3179236"/>
            <a:ext cx="1966472" cy="1881724"/>
            <a:chOff x="5859517" y="3048000"/>
            <a:chExt cx="1966472" cy="1881724"/>
          </a:xfrm>
        </p:grpSpPr>
        <p:sp>
          <p:nvSpPr>
            <p:cNvPr id="16" name="Oval 15"/>
            <p:cNvSpPr/>
            <p:nvPr/>
          </p:nvSpPr>
          <p:spPr>
            <a:xfrm>
              <a:off x="5859517" y="3048000"/>
              <a:ext cx="990600" cy="8382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7" name="Straight Arrow Connector 16"/>
            <p:cNvCxnSpPr/>
            <p:nvPr/>
          </p:nvCxnSpPr>
          <p:spPr>
            <a:xfrm flipH="1" flipV="1">
              <a:off x="6682436" y="3757076"/>
              <a:ext cx="1143553" cy="117264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563862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0"/>
            <a:ext cx="8229600" cy="1143000"/>
          </a:xfrm>
        </p:spPr>
        <p:txBody>
          <a:bodyPr>
            <a:normAutofit/>
          </a:bodyPr>
          <a:lstStyle/>
          <a:p>
            <a:pPr algn="ctr"/>
            <a:r>
              <a:rPr lang="en-US" sz="3200" b="1" dirty="0"/>
              <a:t>Endorsement</a:t>
            </a:r>
            <a:br>
              <a:rPr lang="en-US" sz="3200" b="1" dirty="0"/>
            </a:br>
            <a:r>
              <a:rPr lang="en-US" sz="3200" b="1" dirty="0"/>
              <a:t>“Like” versus “like”</a:t>
            </a:r>
          </a:p>
        </p:txBody>
      </p:sp>
      <p:grpSp>
        <p:nvGrpSpPr>
          <p:cNvPr id="22" name="Group 21"/>
          <p:cNvGrpSpPr/>
          <p:nvPr/>
        </p:nvGrpSpPr>
        <p:grpSpPr>
          <a:xfrm>
            <a:off x="325821" y="1187800"/>
            <a:ext cx="8427492" cy="3286836"/>
            <a:chOff x="-1524000" y="320101"/>
            <a:chExt cx="8427492" cy="3286836"/>
          </a:xfrm>
        </p:grpSpPr>
        <p:grpSp>
          <p:nvGrpSpPr>
            <p:cNvPr id="23" name="Group 22"/>
            <p:cNvGrpSpPr/>
            <p:nvPr/>
          </p:nvGrpSpPr>
          <p:grpSpPr>
            <a:xfrm>
              <a:off x="-1524000" y="320101"/>
              <a:ext cx="8427492" cy="3286836"/>
              <a:chOff x="610737" y="1066800"/>
              <a:chExt cx="8121555" cy="2870579"/>
            </a:xfrm>
          </p:grpSpPr>
          <p:pic>
            <p:nvPicPr>
              <p:cNvPr id="2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966" t="10759" r="65756" b="50000"/>
              <a:stretch/>
            </p:blipFill>
            <p:spPr bwMode="auto">
              <a:xfrm>
                <a:off x="610737" y="1066800"/>
                <a:ext cx="8121555" cy="2870579"/>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pic>
            <p:nvPicPr>
              <p:cNvPr id="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2900" y="2057400"/>
                <a:ext cx="1609299" cy="160929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Box 26"/>
              <p:cNvSpPr txBox="1"/>
              <p:nvPr/>
            </p:nvSpPr>
            <p:spPr>
              <a:xfrm>
                <a:off x="2362199" y="2508106"/>
                <a:ext cx="3583994" cy="806396"/>
              </a:xfrm>
              <a:prstGeom prst="rect">
                <a:avLst/>
              </a:prstGeom>
              <a:solidFill>
                <a:schemeClr val="tx2">
                  <a:lumMod val="75000"/>
                  <a:lumOff val="25000"/>
                </a:schemeClr>
              </a:solidFill>
            </p:spPr>
            <p:txBody>
              <a:bodyPr wrap="square" rtlCol="0">
                <a:spAutoFit/>
              </a:bodyPr>
              <a:lstStyle/>
              <a:p>
                <a:r>
                  <a:rPr lang="en-US" sz="1450" b="1" dirty="0" smtClean="0">
                    <a:solidFill>
                      <a:schemeClr val="bg1"/>
                    </a:solidFill>
                    <a:latin typeface="Aharoni" panose="02010803020104030203" pitchFamily="2" charset="-79"/>
                    <a:cs typeface="Aharoni" panose="02010803020104030203" pitchFamily="2" charset="-79"/>
                  </a:rPr>
                  <a:t>Web Township High School Baseball</a:t>
                </a:r>
              </a:p>
              <a:p>
                <a:r>
                  <a:rPr lang="en-US" sz="1450" b="1" dirty="0" smtClean="0">
                    <a:solidFill>
                      <a:schemeClr val="bg1"/>
                    </a:solidFill>
                    <a:latin typeface="Aharoni" panose="02010803020104030203" pitchFamily="2" charset="-79"/>
                    <a:cs typeface="Aharoni" panose="02010803020104030203" pitchFamily="2" charset="-79"/>
                  </a:rPr>
                  <a:t>Instagramers (Official)</a:t>
                </a:r>
              </a:p>
              <a:p>
                <a:endParaRPr lang="en-US" sz="1400" b="1" dirty="0" smtClean="0">
                  <a:solidFill>
                    <a:schemeClr val="bg1"/>
                  </a:solidFill>
                  <a:latin typeface="Aharoni" panose="02010803020104030203" pitchFamily="2" charset="-79"/>
                  <a:cs typeface="Aharoni" panose="02010803020104030203" pitchFamily="2" charset="-79"/>
                </a:endParaRPr>
              </a:p>
              <a:p>
                <a:r>
                  <a:rPr lang="en-US" sz="1100" b="1" dirty="0" smtClean="0">
                    <a:solidFill>
                      <a:schemeClr val="bg1"/>
                    </a:solidFill>
                    <a:latin typeface="Aharoni" panose="02010803020104030203" pitchFamily="2" charset="-79"/>
                    <a:cs typeface="Aharoni" panose="02010803020104030203" pitchFamily="2" charset="-79"/>
                  </a:rPr>
                  <a:t>Public School</a:t>
                </a:r>
                <a:endParaRPr lang="en-US" sz="1100" b="1" dirty="0">
                  <a:solidFill>
                    <a:schemeClr val="bg1"/>
                  </a:solidFill>
                  <a:latin typeface="Aharoni" panose="02010803020104030203" pitchFamily="2" charset="-79"/>
                  <a:cs typeface="Aharoni" panose="02010803020104030203" pitchFamily="2" charset="-79"/>
                </a:endParaRPr>
              </a:p>
            </p:txBody>
          </p:sp>
          <p:sp>
            <p:nvSpPr>
              <p:cNvPr id="28" name="Rectangle 27"/>
              <p:cNvSpPr/>
              <p:nvPr/>
            </p:nvSpPr>
            <p:spPr>
              <a:xfrm>
                <a:off x="914400" y="1219200"/>
                <a:ext cx="3238498" cy="152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pic>
          <p:nvPicPr>
            <p:cNvPr id="2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2247" t="52454" r="74689" b="43924"/>
            <a:stretch/>
          </p:blipFill>
          <p:spPr bwMode="auto">
            <a:xfrm>
              <a:off x="3842982" y="2575773"/>
              <a:ext cx="832514" cy="277311"/>
            </a:xfrm>
            <a:prstGeom prst="rect">
              <a:avLst/>
            </a:prstGeom>
            <a:ln>
              <a:noFill/>
            </a:ln>
            <a:effectLst>
              <a:outerShdw blurRad="292100" dist="139700" dir="2700000" algn="tl" rotWithShape="0">
                <a:srgbClr val="333333">
                  <a:alpha val="65000"/>
                </a:srgbClr>
              </a:outerShdw>
            </a:effectLst>
            <a:extLst>
              <a:ext uri="{91240B29-F687-4F45-9708-019B960494DF}">
                <a14:hiddenLine xmlns:a14="http://schemas.microsoft.com/office/drawing/2010/main" w="9525">
                  <a:solidFill>
                    <a:schemeClr val="tx1"/>
                  </a:solidFill>
                  <a:miter lim="800000"/>
                  <a:headEnd/>
                  <a:tailEnd/>
                </a14:hiddenLine>
              </a:ext>
            </a:extLst>
          </p:spPr>
        </p:pic>
      </p:grpSp>
      <p:grpSp>
        <p:nvGrpSpPr>
          <p:cNvPr id="29" name="Group 28"/>
          <p:cNvGrpSpPr/>
          <p:nvPr/>
        </p:nvGrpSpPr>
        <p:grpSpPr>
          <a:xfrm>
            <a:off x="5627231" y="3179236"/>
            <a:ext cx="1966472" cy="1881724"/>
            <a:chOff x="5859517" y="3048000"/>
            <a:chExt cx="1966472" cy="1881724"/>
          </a:xfrm>
        </p:grpSpPr>
        <p:sp>
          <p:nvSpPr>
            <p:cNvPr id="30" name="Oval 29"/>
            <p:cNvSpPr/>
            <p:nvPr/>
          </p:nvSpPr>
          <p:spPr>
            <a:xfrm>
              <a:off x="5859517" y="3048000"/>
              <a:ext cx="990600" cy="838200"/>
            </a:xfrm>
            <a:prstGeom prst="ellipse">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31" name="Straight Arrow Connector 30"/>
            <p:cNvCxnSpPr/>
            <p:nvPr/>
          </p:nvCxnSpPr>
          <p:spPr>
            <a:xfrm flipH="1" flipV="1">
              <a:off x="6682436" y="3757076"/>
              <a:ext cx="1143553" cy="117264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12" name="Group 11"/>
          <p:cNvGrpSpPr/>
          <p:nvPr/>
        </p:nvGrpSpPr>
        <p:grpSpPr>
          <a:xfrm>
            <a:off x="2017157" y="1055402"/>
            <a:ext cx="5156051" cy="4890702"/>
            <a:chOff x="1985489" y="341260"/>
            <a:chExt cx="5156051" cy="4890702"/>
          </a:xfrm>
        </p:grpSpPr>
        <p:grpSp>
          <p:nvGrpSpPr>
            <p:cNvPr id="6" name="Group 5"/>
            <p:cNvGrpSpPr/>
            <p:nvPr/>
          </p:nvGrpSpPr>
          <p:grpSpPr>
            <a:xfrm>
              <a:off x="1985489" y="341260"/>
              <a:ext cx="5156051" cy="4890702"/>
              <a:chOff x="2133862" y="304801"/>
              <a:chExt cx="4603583" cy="4424948"/>
            </a:xfrm>
          </p:grpSpPr>
          <p:pic>
            <p:nvPicPr>
              <p:cNvPr id="2050" name="Picture 2"/>
              <p:cNvPicPr>
                <a:picLocks noChangeAspect="1" noChangeArrowheads="1"/>
              </p:cNvPicPr>
              <p:nvPr/>
            </p:nvPicPr>
            <p:blipFill rotWithShape="1">
              <a:blip r:embed="rId5">
                <a:extLst>
                  <a:ext uri="{28A0092B-C50C-407E-A947-70E740481C1C}">
                    <a14:useLocalDpi xmlns:a14="http://schemas.microsoft.com/office/drawing/2010/main" val="0"/>
                  </a:ext>
                </a:extLst>
              </a:blip>
              <a:srcRect l="5883" r="8123" b="29346"/>
              <a:stretch/>
            </p:blipFill>
            <p:spPr bwMode="auto">
              <a:xfrm>
                <a:off x="2133863" y="304801"/>
                <a:ext cx="4603582" cy="3712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33864" y="457200"/>
                <a:ext cx="537283" cy="581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671147" y="457200"/>
                <a:ext cx="2586653" cy="276999"/>
              </a:xfrm>
              <a:prstGeom prst="rect">
                <a:avLst/>
              </a:prstGeom>
              <a:solidFill>
                <a:schemeClr val="bg1"/>
              </a:solidFill>
            </p:spPr>
            <p:txBody>
              <a:bodyPr wrap="square" rtlCol="0">
                <a:spAutoFit/>
              </a:bodyPr>
              <a:lstStyle/>
              <a:p>
                <a:r>
                  <a:rPr lang="en-US" sz="1200" b="1" dirty="0" smtClean="0">
                    <a:solidFill>
                      <a:schemeClr val="accent3"/>
                    </a:solidFill>
                  </a:rPr>
                  <a:t>Web Township High School Baseball</a:t>
                </a:r>
                <a:endParaRPr lang="en-US" sz="1200" b="1" dirty="0">
                  <a:solidFill>
                    <a:schemeClr val="accent3"/>
                  </a:solidFill>
                </a:endParaRPr>
              </a:p>
            </p:txBody>
          </p:sp>
          <p:sp>
            <p:nvSpPr>
              <p:cNvPr id="5" name="TextBox 4"/>
              <p:cNvSpPr txBox="1"/>
              <p:nvPr/>
            </p:nvSpPr>
            <p:spPr>
              <a:xfrm>
                <a:off x="2133863" y="1039188"/>
                <a:ext cx="4603581" cy="584775"/>
              </a:xfrm>
              <a:prstGeom prst="rect">
                <a:avLst/>
              </a:prstGeom>
              <a:solidFill>
                <a:schemeClr val="bg1"/>
              </a:solidFill>
            </p:spPr>
            <p:txBody>
              <a:bodyPr wrap="square" rtlCol="0">
                <a:spAutoFit/>
              </a:bodyPr>
              <a:lstStyle/>
              <a:p>
                <a:r>
                  <a:rPr lang="en-US" sz="1600" dirty="0" smtClean="0">
                    <a:solidFill>
                      <a:schemeClr val="tx1">
                        <a:lumMod val="75000"/>
                        <a:lumOff val="25000"/>
                      </a:schemeClr>
                    </a:solidFill>
                    <a:latin typeface="Times New Roman" panose="02020603050405020304" pitchFamily="18" charset="0"/>
                    <a:cs typeface="Times New Roman" panose="02020603050405020304" pitchFamily="18" charset="0"/>
                  </a:rPr>
                  <a:t>Great win last night 3-1 versus huge rivals!  #OpeningNight</a:t>
                </a:r>
                <a:endParaRPr lang="en-US" sz="16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pic>
            <p:nvPicPr>
              <p:cNvPr id="2052"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l="5876" t="86444" r="8226"/>
              <a:stretch/>
            </p:blipFill>
            <p:spPr bwMode="auto">
              <a:xfrm>
                <a:off x="2133862" y="4017436"/>
                <a:ext cx="4603581" cy="71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053"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49556" y="1690487"/>
              <a:ext cx="5091984" cy="27597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2054"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12464" y="4577035"/>
            <a:ext cx="1474787" cy="1060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1534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2054"/>
                                        </p:tgtEl>
                                        <p:attrNameLst>
                                          <p:attrName>style.visibility</p:attrName>
                                        </p:attrNameLst>
                                      </p:cBhvr>
                                      <p:to>
                                        <p:strVal val="visible"/>
                                      </p:to>
                                    </p:set>
                                    <p:animEffect transition="in" filter="wipe(down)">
                                      <p:cBhvr>
                                        <p:cTn id="14" dur="500"/>
                                        <p:tgtEl>
                                          <p:spTgt spid="2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2"/>
          </p:nvPr>
        </p:nvSpPr>
        <p:spPr>
          <a:xfrm>
            <a:off x="609600" y="914400"/>
            <a:ext cx="7924800" cy="4617720"/>
          </a:xfrm>
        </p:spPr>
        <p:txBody>
          <a:bodyPr>
            <a:noAutofit/>
          </a:bodyPr>
          <a:lstStyle/>
          <a:p>
            <a:pPr marL="0" indent="0"/>
            <a:r>
              <a:rPr lang="en-US" sz="2000" dirty="0" smtClean="0"/>
              <a:t>Blogpost University’s </a:t>
            </a:r>
            <a:r>
              <a:rPr lang="en-US" sz="2000" dirty="0"/>
              <a:t>d</a:t>
            </a:r>
            <a:r>
              <a:rPr lang="en-US" sz="2000" dirty="0" smtClean="0"/>
              <a:t>irector of basketball operations follows a boy’s basketball AAU team on Instagram.</a:t>
            </a:r>
          </a:p>
          <a:p>
            <a:endParaRPr lang="en-US" sz="1800" dirty="0" smtClean="0"/>
          </a:p>
          <a:p>
            <a:pPr marL="0" indent="0"/>
            <a:r>
              <a:rPr lang="en-US" sz="2000" dirty="0" smtClean="0"/>
              <a:t>The director of basketball operations liked the following post and picture by the AAU team’s Instagram account:</a:t>
            </a:r>
          </a:p>
          <a:p>
            <a:pPr>
              <a:buFont typeface="Arial" panose="020B0604020202020204" pitchFamily="34" charset="0"/>
              <a:buChar char="•"/>
            </a:pPr>
            <a:r>
              <a:rPr lang="en-US" sz="2000" dirty="0" smtClean="0"/>
              <a:t>“Great outing by @BillyBBall10.  Best basketball prospect on this team in years! #BigTimeFuture”</a:t>
            </a:r>
          </a:p>
          <a:p>
            <a:endParaRPr lang="en-US" sz="1800" dirty="0" smtClean="0"/>
          </a:p>
          <a:p>
            <a:r>
              <a:rPr lang="en-US" sz="2000" dirty="0" smtClean="0"/>
              <a:t>Billy (a.k.a. @BillyBBall10) is a freshman high school basketball player.</a:t>
            </a:r>
          </a:p>
          <a:p>
            <a:endParaRPr lang="en-US" sz="1800" dirty="0"/>
          </a:p>
          <a:p>
            <a:r>
              <a:rPr lang="en-US" sz="2000" dirty="0" smtClean="0"/>
              <a:t>Is this permissible? </a:t>
            </a:r>
            <a:endParaRPr lang="en-US" sz="2000" dirty="0"/>
          </a:p>
        </p:txBody>
      </p:sp>
      <p:sp>
        <p:nvSpPr>
          <p:cNvPr id="2" name="Title 1"/>
          <p:cNvSpPr>
            <a:spLocks noGrp="1"/>
          </p:cNvSpPr>
          <p:nvPr>
            <p:ph type="title"/>
          </p:nvPr>
        </p:nvSpPr>
        <p:spPr>
          <a:xfrm>
            <a:off x="762000" y="228600"/>
            <a:ext cx="7520940" cy="548640"/>
          </a:xfrm>
        </p:spPr>
        <p:txBody>
          <a:bodyPr/>
          <a:lstStyle/>
          <a:p>
            <a:pPr algn="ctr"/>
            <a:r>
              <a:rPr lang="en-US" sz="3200" b="1" dirty="0" smtClean="0"/>
              <a:t>Case Study</a:t>
            </a:r>
            <a:endParaRPr lang="en-US" sz="3200" b="1" dirty="0"/>
          </a:p>
        </p:txBody>
      </p:sp>
    </p:spTree>
    <p:extLst>
      <p:ext uri="{BB962C8B-B14F-4D97-AF65-F5344CB8AC3E}">
        <p14:creationId xmlns:p14="http://schemas.microsoft.com/office/powerpoint/2010/main" val="22397590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822960" y="1097280"/>
            <a:ext cx="3672840" cy="3712464"/>
          </a:xfrm>
        </p:spPr>
        <p:txBody>
          <a:bodyPr>
            <a:noAutofit/>
          </a:bodyPr>
          <a:lstStyle/>
          <a:p>
            <a:pPr marL="0" indent="0"/>
            <a:r>
              <a:rPr lang="en-US" sz="2000" dirty="0" smtClean="0"/>
              <a:t>Analysis:</a:t>
            </a:r>
          </a:p>
          <a:p>
            <a:pPr>
              <a:buFont typeface="Arial" panose="020B0604020202020204" pitchFamily="34" charset="0"/>
              <a:buChar char="•"/>
            </a:pPr>
            <a:r>
              <a:rPr lang="en-US" sz="2000" dirty="0" smtClean="0"/>
              <a:t>Sport: MBB.</a:t>
            </a:r>
          </a:p>
          <a:p>
            <a:pPr>
              <a:buFont typeface="Arial" panose="020B0604020202020204" pitchFamily="34" charset="0"/>
              <a:buChar char="•"/>
            </a:pPr>
            <a:r>
              <a:rPr lang="en-US" sz="2000" dirty="0" smtClean="0"/>
              <a:t>Grade: Freshman.</a:t>
            </a:r>
          </a:p>
          <a:p>
            <a:pPr>
              <a:buFont typeface="Arial" panose="020B0604020202020204" pitchFamily="34" charset="0"/>
              <a:buChar char="•"/>
            </a:pPr>
            <a:r>
              <a:rPr lang="en-US" sz="2000" dirty="0" smtClean="0"/>
              <a:t>Public v Private: Public.</a:t>
            </a:r>
          </a:p>
          <a:p>
            <a:pPr>
              <a:buFont typeface="Arial" panose="020B0604020202020204" pitchFamily="34" charset="0"/>
              <a:buChar char="•"/>
            </a:pPr>
            <a:r>
              <a:rPr lang="en-US" sz="2000" dirty="0" smtClean="0"/>
              <a:t>Who: DBO.</a:t>
            </a:r>
          </a:p>
          <a:p>
            <a:pPr>
              <a:buFont typeface="Arial" panose="020B0604020202020204" pitchFamily="34" charset="0"/>
              <a:buChar char="•"/>
            </a:pPr>
            <a:r>
              <a:rPr lang="en-US" sz="2000" dirty="0" smtClean="0"/>
              <a:t>Content: N/A.</a:t>
            </a:r>
            <a:endParaRPr lang="en-US" sz="2000" dirty="0"/>
          </a:p>
        </p:txBody>
      </p:sp>
      <p:sp>
        <p:nvSpPr>
          <p:cNvPr id="3" name="Content Placeholder 2"/>
          <p:cNvSpPr>
            <a:spLocks noGrp="1"/>
          </p:cNvSpPr>
          <p:nvPr>
            <p:ph sz="half" idx="2"/>
          </p:nvPr>
        </p:nvSpPr>
        <p:spPr>
          <a:xfrm>
            <a:off x="4700016" y="1097280"/>
            <a:ext cx="4291584" cy="4008120"/>
          </a:xfrm>
        </p:spPr>
        <p:txBody>
          <a:bodyPr>
            <a:normAutofit fontScale="55000" lnSpcReduction="20000"/>
          </a:bodyPr>
          <a:lstStyle/>
          <a:p>
            <a:pPr marL="0" indent="0"/>
            <a:r>
              <a:rPr lang="en-US" sz="2900" dirty="0" smtClean="0"/>
              <a:t>Is this a permissible form electronic correspondence? </a:t>
            </a:r>
          </a:p>
          <a:p>
            <a:pPr marL="457200" indent="-457200">
              <a:buFont typeface="Wingdings" panose="05000000000000000000" pitchFamily="2" charset="2"/>
              <a:buChar char="Ø"/>
            </a:pPr>
            <a:r>
              <a:rPr lang="en-US" sz="2900" dirty="0" smtClean="0"/>
              <a:t>Not applicable.  There was no correspondence sent to the PSA or his social media profile.</a:t>
            </a:r>
          </a:p>
          <a:p>
            <a:pPr marL="0" indent="0"/>
            <a:endParaRPr lang="en-US" sz="2900" dirty="0"/>
          </a:p>
          <a:p>
            <a:r>
              <a:rPr lang="en-US" sz="2900" dirty="0" smtClean="0"/>
              <a:t>Is this a permissible form of publicity? </a:t>
            </a:r>
          </a:p>
          <a:p>
            <a:pPr marL="457200" indent="-457200">
              <a:buFont typeface="Wingdings" panose="05000000000000000000" pitchFamily="2" charset="2"/>
              <a:buChar char="Ø"/>
            </a:pPr>
            <a:r>
              <a:rPr lang="en-US" sz="2900" dirty="0" smtClean="0"/>
              <a:t>No</a:t>
            </a:r>
            <a:r>
              <a:rPr lang="en-US" sz="2900" dirty="0"/>
              <a:t>, not permissible  as more than confirmation of </a:t>
            </a:r>
            <a:r>
              <a:rPr lang="en-US" sz="2900" dirty="0" smtClean="0"/>
              <a:t>recruitment. (Bylaw 13.10.2)</a:t>
            </a:r>
          </a:p>
          <a:p>
            <a:r>
              <a:rPr lang="en-US" sz="2900" dirty="0" smtClean="0"/>
              <a:t> </a:t>
            </a:r>
            <a:endParaRPr lang="en-US" sz="2900" dirty="0"/>
          </a:p>
          <a:p>
            <a:r>
              <a:rPr lang="en-US" sz="2900" dirty="0" smtClean="0"/>
              <a:t>Is this permissible endorsement? </a:t>
            </a:r>
          </a:p>
          <a:p>
            <a:pPr marL="457200" indent="-457200">
              <a:buFont typeface="Wingdings" panose="05000000000000000000" pitchFamily="2" charset="2"/>
              <a:buChar char="Ø"/>
            </a:pPr>
            <a:r>
              <a:rPr lang="en-US" sz="2900" dirty="0" smtClean="0"/>
              <a:t>No.  Liking the post of a PSA’s AAU team is an impermissible endorsement. (Bylaw 11.3.2.8)</a:t>
            </a:r>
          </a:p>
          <a:p>
            <a:pPr marL="0" indent="0"/>
            <a:endParaRPr lang="en-US" dirty="0" smtClean="0"/>
          </a:p>
          <a:p>
            <a:pPr marL="457200" indent="-457200">
              <a:buFontTx/>
              <a:buChar char="-"/>
            </a:pPr>
            <a:endParaRPr lang="en-US" dirty="0"/>
          </a:p>
        </p:txBody>
      </p:sp>
      <p:sp>
        <p:nvSpPr>
          <p:cNvPr id="2" name="Title 1"/>
          <p:cNvSpPr>
            <a:spLocks noGrp="1"/>
          </p:cNvSpPr>
          <p:nvPr>
            <p:ph type="title"/>
          </p:nvPr>
        </p:nvSpPr>
        <p:spPr>
          <a:xfrm>
            <a:off x="838200" y="228600"/>
            <a:ext cx="7520940" cy="548640"/>
          </a:xfrm>
        </p:spPr>
        <p:txBody>
          <a:bodyPr/>
          <a:lstStyle/>
          <a:p>
            <a:pPr algn="ctr"/>
            <a:r>
              <a:rPr lang="en-US" sz="3200" b="1" dirty="0" smtClean="0"/>
              <a:t>Case Study ANALYSIS</a:t>
            </a:r>
            <a:endParaRPr lang="en-US" sz="3200" b="1" dirty="0"/>
          </a:p>
        </p:txBody>
      </p:sp>
    </p:spTree>
    <p:extLst>
      <p:ext uri="{BB962C8B-B14F-4D97-AF65-F5344CB8AC3E}">
        <p14:creationId xmlns:p14="http://schemas.microsoft.com/office/powerpoint/2010/main" val="3018058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1000"/>
                                        <p:tgtEl>
                                          <p:spTgt spid="3">
                                            <p:txEl>
                                              <p:pRg st="6" end="6"/>
                                            </p:txEl>
                                          </p:spTgt>
                                        </p:tgtEl>
                                      </p:cBhvr>
                                    </p:animEffect>
                                    <p:anim calcmode="lin" valueType="num">
                                      <p:cBhvr>
                                        <p:cTn id="36"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1000"/>
                                        <p:tgtEl>
                                          <p:spTgt spid="3">
                                            <p:txEl>
                                              <p:pRg st="7" end="7"/>
                                            </p:txEl>
                                          </p:spTgt>
                                        </p:tgtEl>
                                      </p:cBhvr>
                                    </p:animEffect>
                                    <p:anim calcmode="lin" valueType="num">
                                      <p:cBhvr>
                                        <p:cTn id="43"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685800"/>
            <a:ext cx="7772400" cy="1470025"/>
          </a:xfrm>
        </p:spPr>
        <p:txBody>
          <a:bodyPr/>
          <a:lstStyle/>
          <a:p>
            <a:r>
              <a:rPr lang="en-US" sz="4000" b="1" dirty="0" smtClean="0"/>
              <a:t>Questions</a:t>
            </a:r>
            <a:endParaRPr lang="en-US" sz="4000" b="1" dirty="0"/>
          </a:p>
        </p:txBody>
      </p:sp>
      <p:pic>
        <p:nvPicPr>
          <p:cNvPr id="8196" name="Picture 4" descr="http://www.zenlegalnetworking.com/twitterstrategiesmedia.jp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0" b="98500" l="0" r="100000">
                        <a14:foregroundMark x1="32000" y1="13500" x2="32000" y2="13500"/>
                        <a14:foregroundMark x1="20500" y1="39000" x2="20500" y2="39000"/>
                      </a14:backgroundRemoval>
                    </a14:imgEffect>
                  </a14:imgLayer>
                </a14:imgProps>
              </a:ext>
              <a:ext uri="{28A0092B-C50C-407E-A947-70E740481C1C}">
                <a14:useLocalDpi xmlns:a14="http://schemas.microsoft.com/office/drawing/2010/main" val="0"/>
              </a:ext>
            </a:extLst>
          </a:blip>
          <a:srcRect/>
          <a:stretch>
            <a:fillRect/>
          </a:stretch>
        </p:blipFill>
        <p:spPr bwMode="auto">
          <a:xfrm>
            <a:off x="2667000" y="2286000"/>
            <a:ext cx="3226676" cy="3226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094507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smtClean="0"/>
              <a:t>Bylaws impacted by Social Media</a:t>
            </a:r>
            <a:endParaRPr lang="en-US" sz="3200" b="1" dirty="0"/>
          </a:p>
        </p:txBody>
      </p:sp>
      <p:sp>
        <p:nvSpPr>
          <p:cNvPr id="3" name="Content Placeholder 2"/>
          <p:cNvSpPr>
            <a:spLocks noGrp="1"/>
          </p:cNvSpPr>
          <p:nvPr>
            <p:ph idx="1"/>
          </p:nvPr>
        </p:nvSpPr>
        <p:spPr>
          <a:xfrm>
            <a:off x="838200" y="1295400"/>
            <a:ext cx="7520940" cy="3579849"/>
          </a:xfrm>
        </p:spPr>
        <p:txBody>
          <a:bodyPr>
            <a:normAutofit/>
          </a:bodyPr>
          <a:lstStyle/>
          <a:p>
            <a:pPr>
              <a:buClr>
                <a:srgbClr val="C00000"/>
              </a:buClr>
              <a:buFont typeface="Wingdings" panose="05000000000000000000" pitchFamily="2" charset="2"/>
              <a:buChar char="v"/>
            </a:pPr>
            <a:r>
              <a:rPr lang="en-US" sz="2400" b="0" dirty="0"/>
              <a:t>NCAA Bylaw 11.3.2.4 – Noninstitutional Publications that Report on Athletics Programs.</a:t>
            </a:r>
          </a:p>
          <a:p>
            <a:pPr>
              <a:buClr>
                <a:srgbClr val="C00000"/>
              </a:buClr>
              <a:buFont typeface="Wingdings" panose="05000000000000000000" pitchFamily="2" charset="2"/>
              <a:buChar char="v"/>
            </a:pPr>
            <a:r>
              <a:rPr lang="en-US" sz="2400" b="0" dirty="0"/>
              <a:t>Bylaw 11.3.2.8 – Promotion or Endorsement of a Prospective Student-Athlete’s </a:t>
            </a:r>
            <a:r>
              <a:rPr lang="en-US" sz="2400" b="0" dirty="0" smtClean="0"/>
              <a:t>(PSA’s</a:t>
            </a:r>
            <a:r>
              <a:rPr lang="en-US" sz="2400" b="0" dirty="0"/>
              <a:t>)</a:t>
            </a:r>
            <a:r>
              <a:rPr lang="en-US" sz="2400" dirty="0"/>
              <a:t> </a:t>
            </a:r>
            <a:r>
              <a:rPr lang="en-US" sz="2400" b="0" dirty="0"/>
              <a:t>Team, Coach or Athletics Facilities.</a:t>
            </a:r>
          </a:p>
          <a:p>
            <a:pPr>
              <a:buClr>
                <a:srgbClr val="C00000"/>
              </a:buClr>
              <a:buFont typeface="Wingdings" panose="05000000000000000000" pitchFamily="2" charset="2"/>
              <a:buChar char="v"/>
            </a:pPr>
            <a:r>
              <a:rPr lang="en-US" sz="2400" b="0" dirty="0"/>
              <a:t>Bylaw 13.4.1.4 – Electronic Correspondence.</a:t>
            </a:r>
          </a:p>
          <a:p>
            <a:pPr>
              <a:buClr>
                <a:srgbClr val="C00000"/>
              </a:buClr>
              <a:buFont typeface="Wingdings" panose="05000000000000000000" pitchFamily="2" charset="2"/>
              <a:buChar char="v"/>
            </a:pPr>
            <a:r>
              <a:rPr lang="en-US" sz="2400" b="0" dirty="0"/>
              <a:t>Bylaw 13.4.1.7 – Video/Audio Materials.</a:t>
            </a:r>
          </a:p>
          <a:p>
            <a:pPr>
              <a:buClr>
                <a:srgbClr val="C00000"/>
              </a:buClr>
              <a:buFont typeface="Wingdings" panose="05000000000000000000" pitchFamily="2" charset="2"/>
              <a:buChar char="v"/>
            </a:pPr>
            <a:r>
              <a:rPr lang="en-US" sz="2400" b="0" dirty="0"/>
              <a:t>Bylaw 13.10 – Publicity.</a:t>
            </a:r>
          </a:p>
        </p:txBody>
      </p:sp>
    </p:spTree>
    <p:extLst>
      <p:ext uri="{BB962C8B-B14F-4D97-AF65-F5344CB8AC3E}">
        <p14:creationId xmlns:p14="http://schemas.microsoft.com/office/powerpoint/2010/main" val="27908443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b="1" dirty="0" smtClean="0"/>
              <a:t>Recruiting Materials – Bylaw 13.4.1</a:t>
            </a:r>
            <a:endParaRPr lang="en-US" b="1" dirty="0"/>
          </a:p>
        </p:txBody>
      </p:sp>
    </p:spTree>
    <p:extLst>
      <p:ext uri="{BB962C8B-B14F-4D97-AF65-F5344CB8AC3E}">
        <p14:creationId xmlns:p14="http://schemas.microsoft.com/office/powerpoint/2010/main" val="32031539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noChangeAspect="1"/>
          </p:cNvGraphicFramePr>
          <p:nvPr>
            <p:ph idx="1"/>
            <p:extLst>
              <p:ext uri="{D42A27DB-BD31-4B8C-83A1-F6EECF244321}">
                <p14:modId xmlns:p14="http://schemas.microsoft.com/office/powerpoint/2010/main" val="870385279"/>
              </p:ext>
            </p:extLst>
          </p:nvPr>
        </p:nvGraphicFramePr>
        <p:xfrm>
          <a:off x="0" y="1"/>
          <a:ext cx="9143998" cy="6841300"/>
        </p:xfrm>
        <a:graphic>
          <a:graphicData uri="http://schemas.openxmlformats.org/drawingml/2006/table">
            <a:tbl>
              <a:tblPr>
                <a:tableStyleId>{5C22544A-7EE6-4342-B048-85BDC9FD1C3A}</a:tableStyleId>
              </a:tblPr>
              <a:tblGrid>
                <a:gridCol w="1765473"/>
                <a:gridCol w="2103216"/>
                <a:gridCol w="2103216"/>
                <a:gridCol w="2181493"/>
                <a:gridCol w="990600"/>
              </a:tblGrid>
              <a:tr h="571364">
                <a:tc>
                  <a:txBody>
                    <a:bodyPr/>
                    <a:lstStyle/>
                    <a:p>
                      <a:pPr algn="l" rtl="0" fontAlgn="t"/>
                      <a:r>
                        <a:rPr lang="en-US" sz="1400" b="1" u="none" strike="noStrike" dirty="0" smtClean="0">
                          <a:effectLst/>
                        </a:rPr>
                        <a:t>Forms of Electronic Correspondence</a:t>
                      </a:r>
                      <a:endParaRPr lang="en-US" sz="1400" b="1" i="0" u="none" strike="noStrike" dirty="0">
                        <a:solidFill>
                          <a:srgbClr val="000000"/>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050" b="1" u="none" strike="noStrike" dirty="0">
                          <a:effectLst/>
                        </a:rPr>
                        <a:t>Prospective Student-athlete's (PSA's) Sport</a:t>
                      </a:r>
                      <a:endParaRPr lang="en-US" sz="1050" b="1" i="0" u="none" strike="noStrike" dirty="0">
                        <a:solidFill>
                          <a:srgbClr val="FFFFFF"/>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b="1" u="none" strike="noStrike" dirty="0">
                          <a:effectLst/>
                        </a:rPr>
                        <a:t>Prior to Commitment to the Institution</a:t>
                      </a:r>
                      <a:endParaRPr lang="en-US" sz="1050" b="1" i="0" u="none" strike="noStrike" dirty="0">
                        <a:solidFill>
                          <a:srgbClr val="FFFFFF"/>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050" b="1" u="none" strike="noStrike" dirty="0">
                          <a:effectLst/>
                        </a:rPr>
                        <a:t>Institutional Camp or Clinic Logistical Issues</a:t>
                      </a:r>
                      <a:endParaRPr lang="en-US" sz="1050" b="1" i="0" u="none" strike="noStrike" dirty="0">
                        <a:solidFill>
                          <a:srgbClr val="FFFFFF"/>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b="1" u="none" strike="noStrike" dirty="0">
                          <a:effectLst/>
                        </a:rPr>
                        <a:t>After Written Commitment</a:t>
                      </a:r>
                      <a:endParaRPr lang="en-US" sz="1050" b="1" i="0" u="none" strike="noStrike" dirty="0">
                        <a:solidFill>
                          <a:srgbClr val="FFFFFF"/>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r>
              <a:tr h="771341">
                <a:tc rowSpan="4">
                  <a:txBody>
                    <a:bodyPr/>
                    <a:lstStyle/>
                    <a:p>
                      <a:pPr algn="l" rtl="0" fontAlgn="ctr"/>
                      <a:r>
                        <a:rPr lang="en-US" sz="1050" b="1" u="none" strike="noStrike" dirty="0">
                          <a:effectLst/>
                        </a:rPr>
                        <a:t>Email (and Facsimile)</a:t>
                      </a:r>
                      <a:endParaRPr lang="en-US" sz="1050" b="1"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u="none" strike="noStrike" dirty="0">
                          <a:effectLst/>
                        </a:rPr>
                        <a:t>Men's Basketball</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u="none" strike="noStrike" dirty="0">
                          <a:effectLst/>
                        </a:rPr>
                        <a:t>Permissible after the June 15 following a PSA’s sophomore year in high school.  Must be private between sender and recipient.</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rowSpan="4">
                  <a:txBody>
                    <a:bodyPr/>
                    <a:lstStyle/>
                    <a:p>
                      <a:pPr algn="l" fontAlgn="ctr"/>
                      <a:r>
                        <a:rPr lang="en-US" sz="1050" u="none" strike="noStrike" dirty="0">
                          <a:effectLst/>
                        </a:rPr>
                        <a:t>Permissible prior to the first date to provide recruiting materials to a PSA provided the information relates solely to logistical issues.</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rowSpan="4">
                  <a:txBody>
                    <a:bodyPr/>
                    <a:lstStyle/>
                    <a:p>
                      <a:pPr algn="l" rtl="0" fontAlgn="ctr"/>
                      <a:r>
                        <a:rPr lang="en-US" sz="1050" u="none" strike="noStrike" dirty="0">
                          <a:effectLst/>
                        </a:rPr>
                        <a:t>Permissible</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r>
              <a:tr h="771341">
                <a:tc vMerge="1">
                  <a:txBody>
                    <a:bodyPr/>
                    <a:lstStyle/>
                    <a:p>
                      <a:endParaRPr lang="en-US"/>
                    </a:p>
                  </a:txBody>
                  <a:tcPr/>
                </a:tc>
                <a:tc>
                  <a:txBody>
                    <a:bodyPr/>
                    <a:lstStyle/>
                    <a:p>
                      <a:pPr algn="l" rtl="0" fontAlgn="ctr"/>
                      <a:r>
                        <a:rPr lang="en-US" sz="1050" u="none" strike="noStrike" dirty="0" smtClean="0">
                          <a:effectLst/>
                        </a:rPr>
                        <a:t>Men's Ice Hockey</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u="none" strike="noStrike" dirty="0">
                          <a:effectLst/>
                        </a:rPr>
                        <a:t>Permissible after the January 1 of a PSA’s sophomore year in high school.  Must be private between sender and recipient.</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c vMerge="1">
                  <a:txBody>
                    <a:bodyPr/>
                    <a:lstStyle/>
                    <a:p>
                      <a:endParaRPr lang="en-US"/>
                    </a:p>
                  </a:txBody>
                  <a:tcPr/>
                </a:tc>
              </a:tr>
              <a:tr h="579618">
                <a:tc vMerge="1">
                  <a:txBody>
                    <a:bodyPr/>
                    <a:lstStyle/>
                    <a:p>
                      <a:endParaRPr lang="en-US"/>
                    </a:p>
                  </a:txBody>
                  <a:tcPr/>
                </a:tc>
                <a:tc>
                  <a:txBody>
                    <a:bodyPr/>
                    <a:lstStyle/>
                    <a:p>
                      <a:pPr algn="l" rtl="0" fontAlgn="ctr"/>
                      <a:r>
                        <a:rPr lang="en-US" sz="1050" u="none" strike="noStrike" dirty="0">
                          <a:effectLst/>
                        </a:rPr>
                        <a:t>Football, Cross Country/Track and Field and Swimming and Diving</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rowSpan="2">
                  <a:txBody>
                    <a:bodyPr/>
                    <a:lstStyle/>
                    <a:p>
                      <a:pPr algn="l" rtl="0" fontAlgn="ctr"/>
                      <a:r>
                        <a:rPr lang="en-US" sz="1050" u="none" strike="noStrike" dirty="0">
                          <a:effectLst/>
                        </a:rPr>
                        <a:t>Permissible after the September 1 of a PSA’s junior year in high school.  Must be private between sender and recipient.  </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c vMerge="1">
                  <a:txBody>
                    <a:bodyPr/>
                    <a:lstStyle/>
                    <a:p>
                      <a:endParaRPr lang="en-US"/>
                    </a:p>
                  </a:txBody>
                  <a:tcPr/>
                </a:tc>
              </a:tr>
              <a:tr h="579618">
                <a:tc vMerge="1">
                  <a:txBody>
                    <a:bodyPr/>
                    <a:lstStyle/>
                    <a:p>
                      <a:endParaRPr lang="en-US"/>
                    </a:p>
                  </a:txBody>
                  <a:tcPr/>
                </a:tc>
                <a:tc>
                  <a:txBody>
                    <a:bodyPr/>
                    <a:lstStyle/>
                    <a:p>
                      <a:pPr algn="l" rtl="0" fontAlgn="ctr"/>
                      <a:r>
                        <a:rPr lang="en-US" sz="1050" u="none" strike="noStrike" dirty="0">
                          <a:effectLst/>
                        </a:rPr>
                        <a:t>All Other Sports</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r>
              <a:tr h="804152">
                <a:tc rowSpan="4">
                  <a:txBody>
                    <a:bodyPr/>
                    <a:lstStyle/>
                    <a:p>
                      <a:pPr algn="l" rtl="0" fontAlgn="ctr"/>
                      <a:r>
                        <a:rPr lang="en-US" sz="1050" b="1" u="none" strike="noStrike" dirty="0">
                          <a:effectLst/>
                        </a:rPr>
                        <a:t>Text and Instant Messaging</a:t>
                      </a:r>
                      <a:endParaRPr lang="en-US" sz="1050" b="1"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u="none" strike="noStrike" dirty="0">
                          <a:effectLst/>
                        </a:rPr>
                        <a:t>Men's Basketball</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u="none" strike="noStrike" dirty="0">
                          <a:effectLst/>
                        </a:rPr>
                        <a:t>Permissible after the June 15 following a PSA’s sophomore year in high school.  Must be private between sender and recipient.</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rowSpan="2">
                  <a:txBody>
                    <a:bodyPr/>
                    <a:lstStyle/>
                    <a:p>
                      <a:pPr algn="l" fontAlgn="ctr"/>
                      <a:r>
                        <a:rPr lang="en-US" sz="1050" u="none" strike="noStrike" dirty="0">
                          <a:effectLst/>
                        </a:rPr>
                        <a:t>Permissible prior to the first date to provide recruiting materials to a PSA provided the information relates solely to logistical issues.</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rowSpan="4">
                  <a:txBody>
                    <a:bodyPr/>
                    <a:lstStyle/>
                    <a:p>
                      <a:pPr algn="l" rtl="0" fontAlgn="ctr"/>
                      <a:r>
                        <a:rPr lang="en-US" sz="1050" u="none" strike="noStrike" dirty="0">
                          <a:effectLst/>
                        </a:rPr>
                        <a:t>Permissible</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r>
              <a:tr h="771341">
                <a:tc vMerge="1">
                  <a:txBody>
                    <a:bodyPr/>
                    <a:lstStyle/>
                    <a:p>
                      <a:endParaRPr lang="en-US"/>
                    </a:p>
                  </a:txBody>
                  <a:tcPr/>
                </a:tc>
                <a:tc>
                  <a:txBody>
                    <a:bodyPr/>
                    <a:lstStyle/>
                    <a:p>
                      <a:pPr algn="l" rtl="0" fontAlgn="ctr"/>
                      <a:r>
                        <a:rPr lang="en-US" sz="1050" u="none" strike="noStrike" dirty="0">
                          <a:effectLst/>
                        </a:rPr>
                        <a:t>Men's Ice Hockey</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u="none" strike="noStrike" dirty="0">
                          <a:effectLst/>
                        </a:rPr>
                        <a:t>Permissible after the January 1 of a PSA’s sophomore year in high school.  Must be private between sender and recipient.</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c vMerge="1">
                  <a:txBody>
                    <a:bodyPr/>
                    <a:lstStyle/>
                    <a:p>
                      <a:endParaRPr lang="en-US"/>
                    </a:p>
                  </a:txBody>
                  <a:tcPr/>
                </a:tc>
              </a:tr>
              <a:tr h="830261">
                <a:tc vMerge="1">
                  <a:txBody>
                    <a:bodyPr/>
                    <a:lstStyle/>
                    <a:p>
                      <a:endParaRPr lang="en-US"/>
                    </a:p>
                  </a:txBody>
                  <a:tcPr/>
                </a:tc>
                <a:tc>
                  <a:txBody>
                    <a:bodyPr/>
                    <a:lstStyle/>
                    <a:p>
                      <a:pPr algn="l" rtl="0" fontAlgn="ctr"/>
                      <a:r>
                        <a:rPr lang="en-US" sz="1050" u="none" strike="noStrike" dirty="0">
                          <a:effectLst/>
                        </a:rPr>
                        <a:t>Football, Cross Country/Track and Field and Swimming and Diving</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u="none" strike="noStrike" dirty="0">
                          <a:effectLst/>
                        </a:rPr>
                        <a:t>Not a permissible form of electronic correspondence.</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050" u="none" strike="noStrike" dirty="0">
                          <a:effectLst/>
                        </a:rPr>
                        <a:t>Not a permissible form of electronic correspondence prior to a PSA's commitment to the institution.</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r>
              <a:tr h="950363">
                <a:tc vMerge="1">
                  <a:txBody>
                    <a:bodyPr/>
                    <a:lstStyle/>
                    <a:p>
                      <a:endParaRPr lang="en-US"/>
                    </a:p>
                  </a:txBody>
                  <a:tcPr/>
                </a:tc>
                <a:tc>
                  <a:txBody>
                    <a:bodyPr/>
                    <a:lstStyle/>
                    <a:p>
                      <a:pPr algn="l" rtl="0" fontAlgn="ctr"/>
                      <a:r>
                        <a:rPr lang="en-US" sz="1050" u="none" strike="noStrike" dirty="0">
                          <a:effectLst/>
                        </a:rPr>
                        <a:t>All Other Sports</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050" u="none" strike="noStrike" dirty="0">
                          <a:effectLst/>
                        </a:rPr>
                        <a:t>Permissible after September 1 of a PSA’s junior year in high school.  Must be private between sender and recipient. </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050" u="none" strike="noStrike" dirty="0">
                          <a:effectLst/>
                        </a:rPr>
                        <a:t>Permissible prior to the first date to provide recruiting materials to a PSA provided the information relates solely to logistical issues.</a:t>
                      </a:r>
                      <a:endParaRPr lang="en-US" sz="105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r>
            </a:tbl>
          </a:graphicData>
        </a:graphic>
      </p:graphicFrame>
    </p:spTree>
    <p:extLst>
      <p:ext uri="{BB962C8B-B14F-4D97-AF65-F5344CB8AC3E}">
        <p14:creationId xmlns:p14="http://schemas.microsoft.com/office/powerpoint/2010/main" val="19961655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noChangeAspect="1"/>
          </p:cNvGraphicFramePr>
          <p:nvPr>
            <p:ph idx="1"/>
            <p:extLst>
              <p:ext uri="{D42A27DB-BD31-4B8C-83A1-F6EECF244321}">
                <p14:modId xmlns:p14="http://schemas.microsoft.com/office/powerpoint/2010/main" val="872640248"/>
              </p:ext>
            </p:extLst>
          </p:nvPr>
        </p:nvGraphicFramePr>
        <p:xfrm>
          <a:off x="2" y="1"/>
          <a:ext cx="9143998" cy="6857999"/>
        </p:xfrm>
        <a:graphic>
          <a:graphicData uri="http://schemas.openxmlformats.org/drawingml/2006/table">
            <a:tbl>
              <a:tblPr/>
              <a:tblGrid>
                <a:gridCol w="1981198"/>
                <a:gridCol w="1887490"/>
                <a:gridCol w="2074910"/>
                <a:gridCol w="1905000"/>
                <a:gridCol w="1295400"/>
              </a:tblGrid>
              <a:tr h="702550">
                <a:tc>
                  <a:txBody>
                    <a:bodyPr/>
                    <a:lstStyle/>
                    <a:p>
                      <a:pPr algn="l" rtl="0" fontAlgn="t"/>
                      <a:r>
                        <a:rPr lang="en-US" sz="1600" b="1" i="0" u="none" strike="noStrike" dirty="0">
                          <a:solidFill>
                            <a:srgbClr val="000000"/>
                          </a:solidFill>
                          <a:effectLst/>
                          <a:latin typeface="+mn-lt"/>
                        </a:rPr>
                        <a:t>Forms of Electronic Correspondence</a:t>
                      </a: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i="0" u="none" strike="noStrike" dirty="0">
                          <a:solidFill>
                            <a:schemeClr val="tx1"/>
                          </a:solidFill>
                          <a:effectLst/>
                          <a:latin typeface="+mn-lt"/>
                        </a:rPr>
                        <a:t>Prospective Student-athlete's (PSA's) Sport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mn-lt"/>
                        </a:rPr>
                        <a:t>Prior to Commitment to the Institution</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fontAlgn="ctr"/>
                      <a:r>
                        <a:rPr lang="en-US" sz="1400" b="1" i="0" u="none" strike="noStrike" dirty="0">
                          <a:solidFill>
                            <a:schemeClr val="tx1"/>
                          </a:solidFill>
                          <a:effectLst/>
                          <a:latin typeface="+mn-lt"/>
                        </a:rPr>
                        <a:t>Institutional Camp or Clinic Logistical Issues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1" i="0" u="none" strike="noStrike" dirty="0">
                          <a:solidFill>
                            <a:schemeClr val="tx1"/>
                          </a:solidFill>
                          <a:effectLst/>
                          <a:latin typeface="+mn-lt"/>
                        </a:rPr>
                        <a:t>After Written Commitment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800992">
                <a:tc rowSpan="4">
                  <a:txBody>
                    <a:bodyPr/>
                    <a:lstStyle/>
                    <a:p>
                      <a:pPr algn="l" rtl="0" fontAlgn="ctr"/>
                      <a:r>
                        <a:rPr lang="en-US" sz="1400" b="1" i="0" u="none" strike="noStrike" dirty="0">
                          <a:solidFill>
                            <a:srgbClr val="000000"/>
                          </a:solidFill>
                          <a:effectLst/>
                          <a:latin typeface="+mn-lt"/>
                        </a:rPr>
                        <a:t>Email (and Facsimile)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mn-lt"/>
                        </a:rPr>
                        <a:t>Men's Basketball</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mn-lt"/>
                        </a:rPr>
                        <a:t>Permissible after the June 15 following a PSA’s sophomore year in high school.  Must be private between sender and recipient.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rowSpan="4">
                  <a:txBody>
                    <a:bodyPr/>
                    <a:lstStyle/>
                    <a:p>
                      <a:pPr algn="l" fontAlgn="ctr"/>
                      <a:r>
                        <a:rPr lang="en-US" sz="1400" b="0" i="0" u="none" strike="noStrike" dirty="0">
                          <a:solidFill>
                            <a:srgbClr val="000000"/>
                          </a:solidFill>
                          <a:effectLst/>
                          <a:latin typeface="+mn-lt"/>
                        </a:rPr>
                        <a:t>Permissible prior to the first date to provide recruiting materials to a PSA provided the information relates solely to logistical issues.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rowSpan="4">
                  <a:txBody>
                    <a:bodyPr/>
                    <a:lstStyle/>
                    <a:p>
                      <a:pPr algn="l" rtl="0" fontAlgn="ctr"/>
                      <a:r>
                        <a:rPr lang="en-US" sz="1400" b="0" i="0" u="none" strike="noStrike" dirty="0">
                          <a:solidFill>
                            <a:srgbClr val="000000"/>
                          </a:solidFill>
                          <a:effectLst/>
                          <a:latin typeface="+mn-lt"/>
                        </a:rPr>
                        <a:t>Permissible</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r>
              <a:tr h="1615959">
                <a:tc vMerge="1">
                  <a:txBody>
                    <a:bodyPr/>
                    <a:lstStyle/>
                    <a:p>
                      <a:endParaRPr lang="en-US"/>
                    </a:p>
                  </a:txBody>
                  <a:tcPr/>
                </a:tc>
                <a:tc>
                  <a:txBody>
                    <a:bodyPr/>
                    <a:lstStyle/>
                    <a:p>
                      <a:pPr algn="l" rtl="0" fontAlgn="ctr"/>
                      <a:r>
                        <a:rPr lang="en-US" sz="1400" b="0" i="0" u="none" strike="noStrike" dirty="0">
                          <a:solidFill>
                            <a:srgbClr val="000000"/>
                          </a:solidFill>
                          <a:effectLst/>
                          <a:latin typeface="+mn-lt"/>
                        </a:rPr>
                        <a:t>Men's Ice Hockey</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a:txBody>
                    <a:bodyPr/>
                    <a:lstStyle/>
                    <a:p>
                      <a:pPr algn="l" rtl="0" fontAlgn="ctr"/>
                      <a:r>
                        <a:rPr lang="en-US" sz="1400" b="0" i="0" u="none" strike="noStrike" dirty="0">
                          <a:solidFill>
                            <a:srgbClr val="000000"/>
                          </a:solidFill>
                          <a:effectLst/>
                          <a:latin typeface="+mn-lt"/>
                        </a:rPr>
                        <a:t>Permissible after the January 1 of a PSA’s sophomore year in high school.  Must be private between sender and recipient.</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vMerge="1">
                  <a:txBody>
                    <a:bodyPr/>
                    <a:lstStyle/>
                    <a:p>
                      <a:endParaRPr lang="en-US"/>
                    </a:p>
                  </a:txBody>
                  <a:tcPr/>
                </a:tc>
                <a:tc vMerge="1">
                  <a:txBody>
                    <a:bodyPr/>
                    <a:lstStyle/>
                    <a:p>
                      <a:endParaRPr lang="en-US"/>
                    </a:p>
                  </a:txBody>
                  <a:tcPr/>
                </a:tc>
              </a:tr>
              <a:tr h="1369249">
                <a:tc vMerge="1">
                  <a:txBody>
                    <a:bodyPr/>
                    <a:lstStyle/>
                    <a:p>
                      <a:endParaRPr lang="en-US"/>
                    </a:p>
                  </a:txBody>
                  <a:tcPr/>
                </a:tc>
                <a:tc>
                  <a:txBody>
                    <a:bodyPr/>
                    <a:lstStyle/>
                    <a:p>
                      <a:pPr algn="l" rtl="0" fontAlgn="ctr"/>
                      <a:r>
                        <a:rPr lang="en-US" sz="1400" b="0" i="0" u="none" strike="noStrike" dirty="0">
                          <a:solidFill>
                            <a:srgbClr val="000000"/>
                          </a:solidFill>
                          <a:effectLst/>
                          <a:latin typeface="+mn-lt"/>
                        </a:rPr>
                        <a:t>Football, Cross Country/Track and Field and Swimming and Diving</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rowSpan="2">
                  <a:txBody>
                    <a:bodyPr/>
                    <a:lstStyle/>
                    <a:p>
                      <a:pPr algn="l" rtl="0" fontAlgn="ctr"/>
                      <a:r>
                        <a:rPr lang="en-US" sz="1400" b="0" i="0" u="none" strike="noStrike" dirty="0">
                          <a:solidFill>
                            <a:srgbClr val="000000"/>
                          </a:solidFill>
                          <a:effectLst/>
                          <a:latin typeface="+mn-lt"/>
                        </a:rPr>
                        <a:t>Permissible after the September 1 of a PSA’s junior year in high school.  Must be private between sender and recipient.  </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vMerge="1">
                  <a:txBody>
                    <a:bodyPr/>
                    <a:lstStyle/>
                    <a:p>
                      <a:endParaRPr lang="en-US"/>
                    </a:p>
                  </a:txBody>
                  <a:tcPr/>
                </a:tc>
                <a:tc vMerge="1">
                  <a:txBody>
                    <a:bodyPr/>
                    <a:lstStyle/>
                    <a:p>
                      <a:endParaRPr lang="en-US"/>
                    </a:p>
                  </a:txBody>
                  <a:tcPr/>
                </a:tc>
              </a:tr>
              <a:tr h="1369249">
                <a:tc vMerge="1">
                  <a:txBody>
                    <a:bodyPr/>
                    <a:lstStyle/>
                    <a:p>
                      <a:endParaRPr lang="en-US"/>
                    </a:p>
                  </a:txBody>
                  <a:tcPr/>
                </a:tc>
                <a:tc>
                  <a:txBody>
                    <a:bodyPr/>
                    <a:lstStyle/>
                    <a:p>
                      <a:pPr algn="l" rtl="0" fontAlgn="ctr"/>
                      <a:r>
                        <a:rPr lang="en-US" sz="1400" b="0" i="0" u="none" strike="noStrike" dirty="0">
                          <a:solidFill>
                            <a:srgbClr val="000000"/>
                          </a:solidFill>
                          <a:effectLst/>
                          <a:latin typeface="+mn-lt"/>
                        </a:rPr>
                        <a:t>All Other Sports</a:t>
                      </a: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tx2">
                        <a:lumMod val="10000"/>
                        <a:lumOff val="90000"/>
                      </a:schemeClr>
                    </a:solidFill>
                  </a:tcPr>
                </a:tc>
                <a:tc vMerge="1">
                  <a:txBody>
                    <a:bodyPr/>
                    <a:lstStyle/>
                    <a:p>
                      <a:endParaRPr lang="en-US"/>
                    </a:p>
                  </a:txBody>
                  <a:tcPr/>
                </a:tc>
                <a:tc vMerge="1">
                  <a:txBody>
                    <a:bodyPr/>
                    <a:lstStyle/>
                    <a:p>
                      <a:endParaRPr lang="en-US"/>
                    </a:p>
                  </a:txBody>
                  <a:tcPr/>
                </a:tc>
                <a:tc vMerge="1">
                  <a:txBody>
                    <a:bodyPr/>
                    <a:lstStyle/>
                    <a:p>
                      <a:endParaRPr lang="en-US"/>
                    </a:p>
                  </a:txBody>
                  <a:tcPr/>
                </a:tc>
              </a:tr>
            </a:tbl>
          </a:graphicData>
        </a:graphic>
      </p:graphicFrame>
    </p:spTree>
    <p:extLst>
      <p:ext uri="{BB962C8B-B14F-4D97-AF65-F5344CB8AC3E}">
        <p14:creationId xmlns:p14="http://schemas.microsoft.com/office/powerpoint/2010/main" val="37725015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ontent Placeholder 2"/>
          <p:cNvGraphicFramePr>
            <a:graphicFrameLocks noGrp="1" noChangeAspect="1"/>
          </p:cNvGraphicFramePr>
          <p:nvPr>
            <p:ph idx="1"/>
            <p:extLst>
              <p:ext uri="{D42A27DB-BD31-4B8C-83A1-F6EECF244321}">
                <p14:modId xmlns:p14="http://schemas.microsoft.com/office/powerpoint/2010/main" val="2042542670"/>
              </p:ext>
            </p:extLst>
          </p:nvPr>
        </p:nvGraphicFramePr>
        <p:xfrm>
          <a:off x="0" y="0"/>
          <a:ext cx="9143998" cy="6858000"/>
        </p:xfrm>
        <a:graphic>
          <a:graphicData uri="http://schemas.openxmlformats.org/drawingml/2006/table">
            <a:tbl>
              <a:tblPr>
                <a:tableStyleId>{5C22544A-7EE6-4342-B048-85BDC9FD1C3A}</a:tableStyleId>
              </a:tblPr>
              <a:tblGrid>
                <a:gridCol w="1905000"/>
                <a:gridCol w="1963689"/>
                <a:gridCol w="2103216"/>
                <a:gridCol w="1952895"/>
                <a:gridCol w="1219198"/>
              </a:tblGrid>
              <a:tr h="702076">
                <a:tc>
                  <a:txBody>
                    <a:bodyPr/>
                    <a:lstStyle/>
                    <a:p>
                      <a:pPr algn="l" rtl="0" fontAlgn="t"/>
                      <a:r>
                        <a:rPr lang="en-US" sz="1600" b="1" u="none" strike="noStrike" dirty="0" smtClean="0">
                          <a:effectLst/>
                        </a:rPr>
                        <a:t>Forms of Electronic Correspondence</a:t>
                      </a:r>
                      <a:endParaRPr lang="en-US" sz="1600" b="1" i="0" u="none" strike="noStrike" dirty="0">
                        <a:solidFill>
                          <a:srgbClr val="000000"/>
                        </a:solidFill>
                        <a:effectLst/>
                        <a:latin typeface="Calibri"/>
                      </a:endParaRPr>
                    </a:p>
                  </a:txBody>
                  <a:tcPr marT="91440" marB="9144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accent3">
                        <a:lumMod val="40000"/>
                        <a:lumOff val="60000"/>
                      </a:schemeClr>
                    </a:solidFill>
                  </a:tcPr>
                </a:tc>
                <a:tc>
                  <a:txBody>
                    <a:bodyPr/>
                    <a:lstStyle/>
                    <a:p>
                      <a:pPr algn="l" rtl="0" fontAlgn="ctr"/>
                      <a:r>
                        <a:rPr lang="en-US" sz="1400" b="1" u="none" strike="noStrike" dirty="0">
                          <a:effectLst/>
                        </a:rPr>
                        <a:t>Prospective Student-athlete's (PSA's) Sport</a:t>
                      </a:r>
                      <a:endParaRPr lang="en-US" sz="1400" b="1" i="0" u="none" strike="noStrike" dirty="0">
                        <a:solidFill>
                          <a:srgbClr val="FFFFFF"/>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400" b="1" u="none" strike="noStrike" dirty="0">
                          <a:effectLst/>
                        </a:rPr>
                        <a:t>Prior to Commitment to the Institution</a:t>
                      </a:r>
                      <a:endParaRPr lang="en-US" sz="1400" b="1" i="0" u="none" strike="noStrike" dirty="0">
                        <a:solidFill>
                          <a:srgbClr val="FFFFFF"/>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400" b="1" u="none" strike="noStrike" dirty="0">
                          <a:effectLst/>
                        </a:rPr>
                        <a:t>Institutional Camp or Clinic Logistical Issues</a:t>
                      </a:r>
                      <a:endParaRPr lang="en-US" sz="1400" b="1" i="0" u="none" strike="noStrike" dirty="0">
                        <a:solidFill>
                          <a:srgbClr val="FFFFFF"/>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400" b="1" u="none" strike="noStrike" dirty="0">
                          <a:effectLst/>
                        </a:rPr>
                        <a:t>After Written Commitment</a:t>
                      </a:r>
                      <a:endParaRPr lang="en-US" sz="1400" b="1" i="0" u="none" strike="noStrike" dirty="0">
                        <a:solidFill>
                          <a:srgbClr val="FFFFFF"/>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r>
              <a:tr h="1497762">
                <a:tc rowSpan="4">
                  <a:txBody>
                    <a:bodyPr/>
                    <a:lstStyle/>
                    <a:p>
                      <a:pPr algn="l" rtl="0" fontAlgn="ctr"/>
                      <a:r>
                        <a:rPr lang="en-US" sz="1400" b="1" u="none" strike="noStrike" dirty="0">
                          <a:effectLst/>
                        </a:rPr>
                        <a:t>Text and Instant Messaging</a:t>
                      </a:r>
                      <a:endParaRPr lang="en-US" sz="1400" b="1"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400" u="none" strike="noStrike" dirty="0">
                          <a:effectLst/>
                        </a:rPr>
                        <a:t>Men's Basketball</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400" u="none" strike="noStrike" dirty="0">
                          <a:effectLst/>
                        </a:rPr>
                        <a:t>Permissible after the June 15 following a PSA’s sophomore year in high school.  Must be private between sender and recipient.</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rowSpan="2">
                  <a:txBody>
                    <a:bodyPr/>
                    <a:lstStyle/>
                    <a:p>
                      <a:pPr algn="l" fontAlgn="ctr"/>
                      <a:r>
                        <a:rPr lang="en-US" sz="1400" u="none" strike="noStrike" dirty="0">
                          <a:effectLst/>
                        </a:rPr>
                        <a:t>Permissible prior to the first date to provide recruiting materials to a PSA provided the information relates solely to logistical issues.</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rowSpan="4">
                  <a:txBody>
                    <a:bodyPr/>
                    <a:lstStyle/>
                    <a:p>
                      <a:pPr algn="l" rtl="0" fontAlgn="ctr"/>
                      <a:r>
                        <a:rPr lang="en-US" sz="1400" u="none" strike="noStrike" dirty="0">
                          <a:effectLst/>
                        </a:rPr>
                        <a:t>Permissible</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r>
              <a:tr h="1497762">
                <a:tc vMerge="1">
                  <a:txBody>
                    <a:bodyPr/>
                    <a:lstStyle/>
                    <a:p>
                      <a:endParaRPr lang="en-US"/>
                    </a:p>
                  </a:txBody>
                  <a:tcPr/>
                </a:tc>
                <a:tc>
                  <a:txBody>
                    <a:bodyPr/>
                    <a:lstStyle/>
                    <a:p>
                      <a:pPr algn="l" rtl="0" fontAlgn="ctr"/>
                      <a:r>
                        <a:rPr lang="en-US" sz="1400" u="none" strike="noStrike" dirty="0">
                          <a:effectLst/>
                        </a:rPr>
                        <a:t>Men's Ice Hockey</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400" u="none" strike="noStrike" dirty="0">
                          <a:effectLst/>
                        </a:rPr>
                        <a:t>Permissible after the January 1 of a PSA’s sophomore year in high school.  Must be private between sender and recipient.</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c vMerge="1">
                  <a:txBody>
                    <a:bodyPr/>
                    <a:lstStyle/>
                    <a:p>
                      <a:endParaRPr lang="en-US"/>
                    </a:p>
                  </a:txBody>
                  <a:tcPr/>
                </a:tc>
              </a:tr>
              <a:tr h="1444215">
                <a:tc vMerge="1">
                  <a:txBody>
                    <a:bodyPr/>
                    <a:lstStyle/>
                    <a:p>
                      <a:endParaRPr lang="en-US"/>
                    </a:p>
                  </a:txBody>
                  <a:tcPr/>
                </a:tc>
                <a:tc>
                  <a:txBody>
                    <a:bodyPr/>
                    <a:lstStyle/>
                    <a:p>
                      <a:pPr algn="l" rtl="0" fontAlgn="ctr"/>
                      <a:r>
                        <a:rPr lang="en-US" sz="1400" u="none" strike="noStrike" dirty="0">
                          <a:effectLst/>
                        </a:rPr>
                        <a:t>Football, Cross Country/Track and Field and Swimming and Diving</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400" u="none" strike="noStrike" dirty="0">
                          <a:effectLst/>
                        </a:rPr>
                        <a:t>Not a permissible form of electronic correspondence.</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400" u="none" strike="noStrike" dirty="0">
                          <a:effectLst/>
                        </a:rPr>
                        <a:t>Not a permissible form of electronic correspondence prior to a PSA's commitment to the institution.</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r>
              <a:tr h="1716185">
                <a:tc vMerge="1">
                  <a:txBody>
                    <a:bodyPr/>
                    <a:lstStyle/>
                    <a:p>
                      <a:endParaRPr lang="en-US"/>
                    </a:p>
                  </a:txBody>
                  <a:tcPr/>
                </a:tc>
                <a:tc>
                  <a:txBody>
                    <a:bodyPr/>
                    <a:lstStyle/>
                    <a:p>
                      <a:pPr algn="l" rtl="0" fontAlgn="ctr"/>
                      <a:r>
                        <a:rPr lang="en-US" sz="1400" u="none" strike="noStrike" dirty="0">
                          <a:effectLst/>
                        </a:rPr>
                        <a:t>All Other Sports</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rtl="0" fontAlgn="ctr"/>
                      <a:r>
                        <a:rPr lang="en-US" sz="1400" u="none" strike="noStrike" dirty="0">
                          <a:effectLst/>
                        </a:rPr>
                        <a:t>Permissible after September 1 of a PSA’s junior year in high school.  Must be private between sender and recipient. </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a:txBody>
                    <a:bodyPr/>
                    <a:lstStyle/>
                    <a:p>
                      <a:pPr algn="l" fontAlgn="ctr"/>
                      <a:r>
                        <a:rPr lang="en-US" sz="1400" u="none" strike="noStrike" dirty="0">
                          <a:effectLst/>
                        </a:rPr>
                        <a:t>Permissible prior to the first date to provide recruiting materials to a PSA provided the information relates solely to logistical issues.</a:t>
                      </a:r>
                      <a:endParaRPr lang="en-US" sz="1400" b="0" i="0" u="none" strike="noStrike" dirty="0">
                        <a:solidFill>
                          <a:srgbClr val="000000"/>
                        </a:solidFill>
                        <a:effectLst/>
                        <a:latin typeface="Calibri"/>
                      </a:endParaRPr>
                    </a:p>
                  </a:txBody>
                  <a:tcPr marT="91440" marB="9144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chemeClr val="bg1">
                        <a:lumMod val="95000"/>
                      </a:schemeClr>
                    </a:solidFill>
                  </a:tcPr>
                </a:tc>
                <a:tc vMerge="1">
                  <a:txBody>
                    <a:bodyPr/>
                    <a:lstStyle/>
                    <a:p>
                      <a:endParaRPr lang="en-US"/>
                    </a:p>
                  </a:txBody>
                  <a:tcPr/>
                </a:tc>
              </a:tr>
            </a:tbl>
          </a:graphicData>
        </a:graphic>
      </p:graphicFrame>
    </p:spTree>
    <p:extLst>
      <p:ext uri="{BB962C8B-B14F-4D97-AF65-F5344CB8AC3E}">
        <p14:creationId xmlns:p14="http://schemas.microsoft.com/office/powerpoint/2010/main" val="379486532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rot="19140000">
            <a:off x="921471" y="1781413"/>
            <a:ext cx="5648623" cy="1204306"/>
          </a:xfrm>
        </p:spPr>
        <p:txBody>
          <a:bodyPr/>
          <a:lstStyle/>
          <a:p>
            <a:r>
              <a:rPr lang="en-US" sz="3600" b="1" dirty="0" smtClean="0"/>
              <a:t>Analysis</a:t>
            </a:r>
            <a:endParaRPr lang="en-US" sz="3600" b="1" dirty="0"/>
          </a:p>
        </p:txBody>
      </p:sp>
    </p:spTree>
    <p:extLst>
      <p:ext uri="{BB962C8B-B14F-4D97-AF65-F5344CB8AC3E}">
        <p14:creationId xmlns:p14="http://schemas.microsoft.com/office/powerpoint/2010/main" val="166331379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ngles">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ngles">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ommittee xmlns="8203a8d2-2ccf-4437-8480-e4e7da4321d9" xsi:nil="true"/>
    <Academic_x005f_x002F_Fiscal_x005f_x0020_Year xmlns="8203a8d2-2ccf-4437-8480-e4e7da4321d9">n/a</Academic_x005f_x002F_Fiscal_x005f_x0020_Year>
    <Division xmlns="8203a8d2-2ccf-4437-8480-e4e7da4321d9" xsi:nil="true"/>
    <Championship xmlns="8203a8d2-2ccf-4437-8480-e4e7da4321d9" xsi:nil="true"/>
    <Document_x0020_Type xmlns="2a3058fb-e7d8-4bcd-83c9-2e38e3df25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Core.5Year" ma:contentTypeID="0x010100F9F789DCBE2F8546844AAD72D1F17829010200FB61311DF971744FAE7A46A10C475AE7" ma:contentTypeVersion="5" ma:contentTypeDescription="" ma:contentTypeScope="" ma:versionID="fe1e70f0e008a5ffeb889d736ae9772f">
  <xsd:schema xmlns:xsd="http://www.w3.org/2001/XMLSchema" xmlns:xs="http://www.w3.org/2001/XMLSchema" xmlns:p="http://schemas.microsoft.com/office/2006/metadata/properties" xmlns:ns2="2a3058fb-e7d8-4bcd-83c9-2e38e3df2500" xmlns:ns3="8203a8d2-2ccf-4437-8480-e4e7da4321d9" targetNamespace="http://schemas.microsoft.com/office/2006/metadata/properties" ma:root="true" ma:fieldsID="717c0469d34852c81fede5250a38abdf" ns2:_="" ns3:_="">
    <xsd:import namespace="2a3058fb-e7d8-4bcd-83c9-2e38e3df2500"/>
    <xsd:import namespace="8203a8d2-2ccf-4437-8480-e4e7da4321d9"/>
    <xsd:element name="properties">
      <xsd:complexType>
        <xsd:sequence>
          <xsd:element name="documentManagement">
            <xsd:complexType>
              <xsd:all>
                <xsd:element ref="ns2:Document_x0020_Type" minOccurs="0"/>
                <xsd:element ref="ns3:Championship" minOccurs="0"/>
                <xsd:element ref="ns3:Division" minOccurs="0"/>
                <xsd:element ref="ns3:Committee" minOccurs="0"/>
                <xsd:element ref="ns3:Academic_x005f_x002F_Fiscal_x005f_x0020_Year"/>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3058fb-e7d8-4bcd-83c9-2e38e3df2500" elementFormDefault="qualified">
    <xsd:import namespace="http://schemas.microsoft.com/office/2006/documentManagement/types"/>
    <xsd:import namespace="http://schemas.microsoft.com/office/infopath/2007/PartnerControls"/>
    <xsd:element name="Document_x0020_Type" ma:index="3" nillable="true" ma:displayName="Document Type" ma:list="{6337aed9-7485-44c6-a2cb-2d4bdfdcf954}" ma:internalName="Document_x0020_Type0" ma:readOnly="false" ma:showField="Title" ma:web="8203a8d2-2ccf-4437-8480-e4e7da4321d9">
      <xsd:simpleType>
        <xsd:restriction base="dms:Lookup"/>
      </xsd:simpleType>
    </xsd:element>
  </xsd:schema>
  <xsd:schema xmlns:xsd="http://www.w3.org/2001/XMLSchema" xmlns:xs="http://www.w3.org/2001/XMLSchema" xmlns:dms="http://schemas.microsoft.com/office/2006/documentManagement/types" xmlns:pc="http://schemas.microsoft.com/office/infopath/2007/PartnerControls" targetNamespace="8203a8d2-2ccf-4437-8480-e4e7da4321d9" elementFormDefault="qualified">
    <xsd:import namespace="http://schemas.microsoft.com/office/2006/documentManagement/types"/>
    <xsd:import namespace="http://schemas.microsoft.com/office/infopath/2007/PartnerControls"/>
    <xsd:element name="Championship" ma:index="4" nillable="true" ma:displayName="Championship" ma:list="{9f0c0c2f-65a3-4803-a250-88a2c6aa503b}" ma:internalName="Championship" ma:readOnly="false" ma:showField="Title" ma:web="8203a8d2-2ccf-4437-8480-e4e7da4321d9">
      <xsd:simpleType>
        <xsd:restriction base="dms:Lookup"/>
      </xsd:simpleType>
    </xsd:element>
    <xsd:element name="Division" ma:index="5" nillable="true" ma:displayName="Division" ma:list="{019add6d-0a23-4369-833b-7f9c3f6d7be9}" ma:internalName="Division" ma:readOnly="false" ma:showField="Title" ma:web="8203a8d2-2ccf-4437-8480-e4e7da4321d9">
      <xsd:simpleType>
        <xsd:restriction base="dms:Lookup"/>
      </xsd:simpleType>
    </xsd:element>
    <xsd:element name="Committee" ma:index="6" nillable="true" ma:displayName="Committee" ma:list="{92b80169-226d-41af-a280-46338252cbf7}" ma:internalName="Committee" ma:readOnly="false" ma:showField="Title" ma:web="8203a8d2-2ccf-4437-8480-e4e7da4321d9">
      <xsd:simpleType>
        <xsd:restriction base="dms:Lookup"/>
      </xsd:simpleType>
    </xsd:element>
    <xsd:element name="Academic_x005f_x002F_Fiscal_x005f_x0020_Year" ma:index="7" ma:displayName="Academic/Fiscal Year" ma:default="n/a" ma:format="Dropdown" ma:internalName="Academic_x002F_Fiscal_x0020_Year">
      <xsd:simpleType>
        <xsd:restriction base="dms:Choice">
          <xsd:enumeration value="n/a"/>
          <xsd:enumeration value="2005-06"/>
          <xsd:enumeration value="2006-07"/>
          <xsd:enumeration value="2007-08"/>
          <xsd:enumeration value="2008-09"/>
          <xsd:enumeration value="2009-10"/>
          <xsd:enumeration value="2010-11"/>
          <xsd:enumeration value="2011-12"/>
          <xsd:enumeration value="2012-13"/>
          <xsd:enumeration value="2013-14"/>
          <xsd:enumeration value="Other"/>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2"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2FC1C69-DC0F-4452-98E5-2E3BC5FC866F}">
  <ds:schemaRefs>
    <ds:schemaRef ds:uri="http://schemas.microsoft.com/sharepoint/v3/contenttype/forms"/>
  </ds:schemaRefs>
</ds:datastoreItem>
</file>

<file path=customXml/itemProps2.xml><?xml version="1.0" encoding="utf-8"?>
<ds:datastoreItem xmlns:ds="http://schemas.openxmlformats.org/officeDocument/2006/customXml" ds:itemID="{5641E6EC-031E-40F2-ADB7-EB9D6646E5D9}">
  <ds:schemaRefs>
    <ds:schemaRef ds:uri="8203a8d2-2ccf-4437-8480-e4e7da4321d9"/>
    <ds:schemaRef ds:uri="http://purl.org/dc/dcmitype/"/>
    <ds:schemaRef ds:uri="http://schemas.microsoft.com/office/2006/documentManagement/types"/>
    <ds:schemaRef ds:uri="http://schemas.microsoft.com/office/2006/metadata/properties"/>
    <ds:schemaRef ds:uri="http://schemas.microsoft.com/office/infopath/2007/PartnerControls"/>
    <ds:schemaRef ds:uri="http://purl.org/dc/terms/"/>
    <ds:schemaRef ds:uri="http://www.w3.org/XML/1998/namespace"/>
    <ds:schemaRef ds:uri="http://schemas.openxmlformats.org/package/2006/metadata/core-properties"/>
    <ds:schemaRef ds:uri="2a3058fb-e7d8-4bcd-83c9-2e38e3df2500"/>
    <ds:schemaRef ds:uri="http://purl.org/dc/elements/1.1/"/>
  </ds:schemaRefs>
</ds:datastoreItem>
</file>

<file path=customXml/itemProps3.xml><?xml version="1.0" encoding="utf-8"?>
<ds:datastoreItem xmlns:ds="http://schemas.openxmlformats.org/officeDocument/2006/customXml" ds:itemID="{328E2564-E6B7-4265-91C6-0A98ABFAD70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3058fb-e7d8-4bcd-83c9-2e38e3df2500"/>
    <ds:schemaRef ds:uri="8203a8d2-2ccf-4437-8480-e4e7da4321d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Angles</Template>
  <TotalTime>12379</TotalTime>
  <Words>2357</Words>
  <Application>Microsoft Office PowerPoint</Application>
  <PresentationFormat>On-screen Show (4:3)</PresentationFormat>
  <Paragraphs>303</Paragraphs>
  <Slides>36</Slides>
  <Notes>5</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Angles</vt:lpstr>
      <vt:lpstr>Division I Recruiting –  Use of Social Media </vt:lpstr>
      <vt:lpstr>Objective</vt:lpstr>
      <vt:lpstr>Agenda</vt:lpstr>
      <vt:lpstr>Bylaws impacted by Social Media</vt:lpstr>
      <vt:lpstr>Recruiting Materials – Bylaw 13.4.1</vt:lpstr>
      <vt:lpstr>PowerPoint Presentation</vt:lpstr>
      <vt:lpstr>PowerPoint Presentation</vt:lpstr>
      <vt:lpstr>PowerPoint Presentation</vt:lpstr>
      <vt:lpstr>Analysis</vt:lpstr>
      <vt:lpstr>Analysis of the Use of Social Media</vt:lpstr>
      <vt:lpstr>Video/Audio Materials – Bylaw 13.4.1.7</vt:lpstr>
      <vt:lpstr>CASE STUDY</vt:lpstr>
      <vt:lpstr>CASE STUDY ANALYSIS</vt:lpstr>
      <vt:lpstr>Advertisements – Bylaw 13.4.3</vt:lpstr>
      <vt:lpstr>      Case Study</vt:lpstr>
      <vt:lpstr>Case Study ANALYSIS</vt:lpstr>
      <vt:lpstr>Publicity – Bylaw 13.10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Case Study</vt:lpstr>
      <vt:lpstr>Case Study ANALYSIS</vt:lpstr>
      <vt:lpstr>Endorsements –  Bylaws 11.3.2.4 and 11.3.2.8 </vt:lpstr>
      <vt:lpstr>PowerPoint Presentation</vt:lpstr>
      <vt:lpstr>Endorsement “Like” versus “like”</vt:lpstr>
      <vt:lpstr>Endorsement “Like” versus “like”</vt:lpstr>
      <vt:lpstr>Endorsement “Like” versus “like”</vt:lpstr>
      <vt:lpstr>Case Study</vt:lpstr>
      <vt:lpstr>Case Study ANALYSIS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Division I Recruiting – Recruiting Materials and Social Media</dc:title>
  <dc:creator>Roe, Jennifer</dc:creator>
  <cp:lastModifiedBy>Mayes, Eric</cp:lastModifiedBy>
  <cp:revision>141</cp:revision>
  <cp:lastPrinted>2015-04-06T15:45:24Z</cp:lastPrinted>
  <dcterms:created xsi:type="dcterms:W3CDTF">2015-03-13T13:44:56Z</dcterms:created>
  <dcterms:modified xsi:type="dcterms:W3CDTF">2015-04-22T18:01:15Z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0x010100F9F789DCBE2F8546844AAD72D1F17829010200FB61311DF971744FAE7A46A10C475AE7</vt:lpwstr>
  </property>
</Properties>
</file>