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5.xml" ContentType="application/vnd.openxmlformats-officedocument.presentationml.slide+xml"/>
  <Override PartName="/ppt/slides/slide49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0.xml" ContentType="application/vnd.openxmlformats-officedocument.presentationml.slide+xml"/>
  <Override PartName="/ppt/slides/slide9.xml" ContentType="application/vnd.openxmlformats-officedocument.presentationml.slide+xml"/>
  <Override PartName="/ppt/slides/slide5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290" r:id="rId3"/>
    <p:sldId id="291" r:id="rId4"/>
    <p:sldId id="297" r:id="rId5"/>
    <p:sldId id="294" r:id="rId6"/>
    <p:sldId id="308" r:id="rId7"/>
    <p:sldId id="261" r:id="rId8"/>
    <p:sldId id="310" r:id="rId9"/>
    <p:sldId id="269" r:id="rId10"/>
    <p:sldId id="298" r:id="rId11"/>
    <p:sldId id="266" r:id="rId12"/>
    <p:sldId id="267" r:id="rId13"/>
    <p:sldId id="268" r:id="rId14"/>
    <p:sldId id="341" r:id="rId15"/>
    <p:sldId id="271" r:id="rId16"/>
    <p:sldId id="347" r:id="rId17"/>
    <p:sldId id="348" r:id="rId18"/>
    <p:sldId id="349" r:id="rId19"/>
    <p:sldId id="272" r:id="rId20"/>
    <p:sldId id="313" r:id="rId21"/>
    <p:sldId id="321" r:id="rId22"/>
    <p:sldId id="322" r:id="rId23"/>
    <p:sldId id="316" r:id="rId24"/>
    <p:sldId id="317" r:id="rId25"/>
    <p:sldId id="318" r:id="rId26"/>
    <p:sldId id="337" r:id="rId27"/>
    <p:sldId id="338" r:id="rId28"/>
    <p:sldId id="339" r:id="rId29"/>
    <p:sldId id="295" r:id="rId30"/>
    <p:sldId id="300" r:id="rId31"/>
    <p:sldId id="301" r:id="rId32"/>
    <p:sldId id="303" r:id="rId33"/>
    <p:sldId id="314" r:id="rId34"/>
    <p:sldId id="335" r:id="rId35"/>
    <p:sldId id="315" r:id="rId36"/>
    <p:sldId id="342" r:id="rId37"/>
    <p:sldId id="277" r:id="rId38"/>
    <p:sldId id="278" r:id="rId39"/>
    <p:sldId id="344" r:id="rId40"/>
    <p:sldId id="343" r:id="rId41"/>
    <p:sldId id="312" r:id="rId42"/>
    <p:sldId id="296" r:id="rId43"/>
    <p:sldId id="325" r:id="rId44"/>
    <p:sldId id="326" r:id="rId45"/>
    <p:sldId id="328" r:id="rId46"/>
    <p:sldId id="350" r:id="rId47"/>
    <p:sldId id="329" r:id="rId48"/>
    <p:sldId id="330" r:id="rId49"/>
    <p:sldId id="333" r:id="rId50"/>
    <p:sldId id="334" r:id="rId51"/>
    <p:sldId id="320" r:id="rId52"/>
    <p:sldId id="324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mper, Charnele" initials="CK" lastIdx="3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customXml" Target="../customXml/item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1DBD3-B330-4A1B-8BBF-E2958C19E464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299BD-F563-4C22-9093-5C3189D22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01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54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03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40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4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07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99BD-F563-4C22-9093-5C3189D222FE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9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B88C5A-674E-483A-AE38-C121B5BA8311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2655AC-5E5D-4D22-85E5-8B6571C8A63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6480048" cy="2301240"/>
          </a:xfrm>
        </p:spPr>
        <p:txBody>
          <a:bodyPr>
            <a:normAutofit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>
                <a:latin typeface="High Tower Text" panose="02040502050506030303" pitchFamily="18" charset="0"/>
              </a:rPr>
              <a:t>Publicity</a:t>
            </a:r>
            <a:endParaRPr lang="en-US" sz="5400" dirty="0">
              <a:latin typeface="High Tower Text" panose="0204050205050603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10000"/>
            <a:ext cx="6480048" cy="1752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High Tower Text" panose="02040502050506030303" pitchFamily="18" charset="0"/>
              </a:rPr>
              <a:t>Kelly </a:t>
            </a:r>
            <a:r>
              <a:rPr lang="en-US" sz="2600" dirty="0" err="1" smtClean="0">
                <a:latin typeface="High Tower Text" panose="02040502050506030303" pitchFamily="18" charset="0"/>
              </a:rPr>
              <a:t>Brummett</a:t>
            </a:r>
            <a:endParaRPr lang="en-US" sz="2600" dirty="0" smtClean="0">
              <a:latin typeface="High Tower Text" panose="02040502050506030303" pitchFamily="18" charset="0"/>
            </a:endParaRPr>
          </a:p>
          <a:p>
            <a:r>
              <a:rPr lang="en-US" sz="2600" dirty="0" smtClean="0">
                <a:latin typeface="High Tower Text" panose="02040502050506030303" pitchFamily="18" charset="0"/>
              </a:rPr>
              <a:t>Jen Roe</a:t>
            </a:r>
          </a:p>
        </p:txBody>
      </p:sp>
    </p:spTree>
    <p:extLst>
      <p:ext uri="{BB962C8B-B14F-4D97-AF65-F5344CB8AC3E}">
        <p14:creationId xmlns:p14="http://schemas.microsoft.com/office/powerpoint/2010/main" val="26650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2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/>
          <a:lstStyle/>
          <a:p>
            <a:pPr marL="36576" indent="0">
              <a:buNone/>
            </a:pPr>
            <a:endParaRPr lang="en-US" dirty="0">
              <a:latin typeface="High Tower Text" panose="02040502050506030303" pitchFamily="18" charset="0"/>
            </a:endParaRPr>
          </a:p>
          <a:p>
            <a:pPr marL="508000" indent="-508000"/>
            <a:r>
              <a:rPr lang="en-US" dirty="0">
                <a:latin typeface="High Tower Text" panose="02040502050506030303" pitchFamily="18" charset="0"/>
              </a:rPr>
              <a:t>May </a:t>
            </a:r>
            <a:r>
              <a:rPr lang="en-US" dirty="0" smtClean="0">
                <a:latin typeface="High Tower Text" panose="02040502050506030303" pitchFamily="18" charset="0"/>
              </a:rPr>
              <a:t>KBU's </a:t>
            </a:r>
            <a:r>
              <a:rPr lang="en-US" dirty="0">
                <a:latin typeface="High Tower Text" panose="02040502050506030303" pitchFamily="18" charset="0"/>
              </a:rPr>
              <a:t>coach send the photo to </a:t>
            </a:r>
            <a:r>
              <a:rPr lang="en-US" dirty="0" smtClean="0">
                <a:latin typeface="High Tower Text" panose="02040502050506030303" pitchFamily="18" charset="0"/>
              </a:rPr>
              <a:t>Eric </a:t>
            </a:r>
            <a:r>
              <a:rPr lang="en-US" dirty="0">
                <a:latin typeface="High Tower Text" panose="02040502050506030303" pitchFamily="18" charset="0"/>
              </a:rPr>
              <a:t>as an attachment to general correspondence</a:t>
            </a:r>
            <a:r>
              <a:rPr lang="en-US" dirty="0" smtClean="0">
                <a:latin typeface="High Tower Text" panose="02040502050506030303" pitchFamily="18" charset="0"/>
              </a:rPr>
              <a:t>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No, unless Eric committed.</a:t>
            </a:r>
          </a:p>
          <a:p>
            <a:pPr marL="449262" lvl="1" indent="0" algn="r">
              <a:buNone/>
            </a:pPr>
            <a:endParaRPr lang="en-US" sz="2400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13.10.2.7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13.10.3</a:t>
            </a:r>
            <a:endParaRPr lang="en-US" sz="2400" dirty="0">
              <a:latin typeface="High Tower Text" panose="0204050205050603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14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3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During her official visit, Charnele purchased a t-shirt with the polar bear logo on it.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Charnele then posted on her social media page a picture of her wearing the t-shirt with the caption:</a:t>
            </a:r>
          </a:p>
          <a:p>
            <a:pPr marL="448056" lvl="1" indent="0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	  "Had a great time this weekend at KBU! 	   Can't wait to be a polar bear!"</a:t>
            </a:r>
          </a:p>
        </p:txBody>
      </p:sp>
    </p:spTree>
    <p:extLst>
      <p:ext uri="{BB962C8B-B14F-4D97-AF65-F5344CB8AC3E}">
        <p14:creationId xmlns:p14="http://schemas.microsoft.com/office/powerpoint/2010/main" val="8401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3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467600" cy="4525963"/>
          </a:xfrm>
        </p:spPr>
        <p:txBody>
          <a:bodyPr/>
          <a:lstStyle/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Binh, </a:t>
            </a:r>
            <a:r>
              <a:rPr lang="en-US" dirty="0" err="1" smtClean="0">
                <a:latin typeface="High Tower Text" panose="02040502050506030303" pitchFamily="18" charset="0"/>
              </a:rPr>
              <a:t>Charnele's</a:t>
            </a:r>
            <a:r>
              <a:rPr lang="en-US" dirty="0" smtClean="0">
                <a:latin typeface="High Tower Text" panose="02040502050506030303" pitchFamily="18" charset="0"/>
              </a:rPr>
              <a:t> </a:t>
            </a:r>
            <a:r>
              <a:rPr lang="en-US" dirty="0">
                <a:latin typeface="High Tower Text" panose="02040502050506030303" pitchFamily="18" charset="0"/>
              </a:rPr>
              <a:t>student host for the official visit, </a:t>
            </a:r>
            <a:r>
              <a:rPr lang="en-US" dirty="0" smtClean="0">
                <a:latin typeface="High Tower Text" panose="02040502050506030303" pitchFamily="18" charset="0"/>
              </a:rPr>
              <a:t>commented on </a:t>
            </a:r>
            <a:r>
              <a:rPr lang="en-US" dirty="0">
                <a:latin typeface="High Tower Text" panose="02040502050506030303" pitchFamily="18" charset="0"/>
              </a:rPr>
              <a:t>the post: </a:t>
            </a:r>
            <a:endParaRPr lang="en-US" dirty="0" smtClean="0">
              <a:latin typeface="High Tower Text" panose="02040502050506030303" pitchFamily="18" charset="0"/>
            </a:endParaRPr>
          </a:p>
          <a:p>
            <a:pPr marL="448056" lvl="1" indent="0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 </a:t>
            </a:r>
            <a:r>
              <a:rPr lang="en-US" dirty="0">
                <a:latin typeface="High Tower Text" panose="02040502050506030303" pitchFamily="18" charset="0"/>
              </a:rPr>
              <a:t>	</a:t>
            </a:r>
            <a:r>
              <a:rPr lang="en-US" dirty="0" smtClean="0">
                <a:latin typeface="High Tower Text" panose="02040502050506030303" pitchFamily="18" charset="0"/>
              </a:rPr>
              <a:t>      "It </a:t>
            </a:r>
            <a:r>
              <a:rPr lang="en-US" dirty="0">
                <a:latin typeface="High Tower Text" panose="02040502050506030303" pitchFamily="18" charset="0"/>
              </a:rPr>
              <a:t>was great to meet you</a:t>
            </a:r>
            <a:r>
              <a:rPr lang="en-US" dirty="0" smtClean="0">
                <a:latin typeface="High Tower Text" panose="02040502050506030303" pitchFamily="18" charset="0"/>
              </a:rPr>
              <a:t>!"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>
              <a:tabLst>
                <a:tab pos="508000" algn="l"/>
              </a:tabLst>
            </a:pPr>
            <a:r>
              <a:rPr lang="en-US" dirty="0" smtClean="0">
                <a:latin typeface="High Tower Text" panose="02040502050506030303" pitchFamily="18" charset="0"/>
              </a:rPr>
              <a:t>Coach Cardamone, KBU's swimming coach, liked both </a:t>
            </a:r>
            <a:r>
              <a:rPr lang="en-US" dirty="0" err="1" smtClean="0">
                <a:latin typeface="High Tower Text" panose="02040502050506030303" pitchFamily="18" charset="0"/>
              </a:rPr>
              <a:t>Charnele's</a:t>
            </a:r>
            <a:r>
              <a:rPr lang="en-US" dirty="0" smtClean="0">
                <a:latin typeface="High Tower Text" panose="02040502050506030303" pitchFamily="18" charset="0"/>
              </a:rPr>
              <a:t> post and </a:t>
            </a:r>
            <a:r>
              <a:rPr lang="en-US" dirty="0" err="1" smtClean="0">
                <a:latin typeface="High Tower Text" panose="02040502050506030303" pitchFamily="18" charset="0"/>
              </a:rPr>
              <a:t>Binh's</a:t>
            </a:r>
            <a:r>
              <a:rPr lang="en-US" dirty="0" smtClean="0">
                <a:latin typeface="High Tower Text" panose="02040502050506030303" pitchFamily="18" charset="0"/>
              </a:rPr>
              <a:t> comment. </a:t>
            </a:r>
            <a:endParaRPr lang="en-US" dirty="0">
              <a:latin typeface="High Tower Text" panose="0204050205050603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9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3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Was </a:t>
            </a:r>
            <a:r>
              <a:rPr lang="en-US" dirty="0" err="1">
                <a:latin typeface="High Tower Text" panose="02040502050506030303" pitchFamily="18" charset="0"/>
              </a:rPr>
              <a:t>Charnele's</a:t>
            </a:r>
            <a:r>
              <a:rPr lang="en-US" dirty="0">
                <a:latin typeface="High Tower Text" panose="02040502050506030303" pitchFamily="18" charset="0"/>
              </a:rPr>
              <a:t> post permissible?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Yes. 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Was </a:t>
            </a:r>
            <a:r>
              <a:rPr lang="en-US" dirty="0" err="1" smtClean="0">
                <a:latin typeface="High Tower Text" panose="02040502050506030303" pitchFamily="18" charset="0"/>
              </a:rPr>
              <a:t>Binh's</a:t>
            </a:r>
            <a:r>
              <a:rPr lang="en-US" dirty="0" smtClean="0">
                <a:latin typeface="High Tower Text" panose="02040502050506030303" pitchFamily="18" charset="0"/>
              </a:rPr>
              <a:t> comment permissible?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No.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13.10.2.1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3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Was Coach </a:t>
            </a:r>
            <a:r>
              <a:rPr lang="en-US" dirty="0" err="1" smtClean="0">
                <a:latin typeface="High Tower Text" panose="02040502050506030303" pitchFamily="18" charset="0"/>
              </a:rPr>
              <a:t>Cardamone's</a:t>
            </a:r>
            <a:r>
              <a:rPr lang="en-US" dirty="0" smtClean="0">
                <a:latin typeface="High Tower Text" panose="02040502050506030303" pitchFamily="18" charset="0"/>
              </a:rPr>
              <a:t> liking permissible?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No.  </a:t>
            </a:r>
          </a:p>
          <a:p>
            <a:pPr marL="448056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13.10.2.1</a:t>
            </a:r>
          </a:p>
        </p:txBody>
      </p:sp>
    </p:spTree>
    <p:extLst>
      <p:ext uri="{BB962C8B-B14F-4D97-AF65-F5344CB8AC3E}">
        <p14:creationId xmlns:p14="http://schemas.microsoft.com/office/powerpoint/2010/main" val="95464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4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Quintin and Steve were high school teammates. 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Quintin is the starting forward at KBU.  Steve is the star point guard for his high school team.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There was an article in the local newspaper about Steve verbally committing to KBU.</a:t>
            </a:r>
          </a:p>
        </p:txBody>
      </p:sp>
    </p:spTree>
    <p:extLst>
      <p:ext uri="{BB962C8B-B14F-4D97-AF65-F5344CB8AC3E}">
        <p14:creationId xmlns:p14="http://schemas.microsoft.com/office/powerpoint/2010/main" val="36442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4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438400"/>
            <a:ext cx="6858000" cy="2286000"/>
          </a:xfrm>
        </p:spPr>
      </p:pic>
    </p:spTree>
    <p:extLst>
      <p:ext uri="{BB962C8B-B14F-4D97-AF65-F5344CB8AC3E}">
        <p14:creationId xmlns:p14="http://schemas.microsoft.com/office/powerpoint/2010/main" val="20721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4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438400"/>
            <a:ext cx="6858000" cy="2286000"/>
          </a:xfrm>
        </p:spPr>
      </p:pic>
    </p:spTree>
    <p:extLst>
      <p:ext uri="{BB962C8B-B14F-4D97-AF65-F5344CB8AC3E}">
        <p14:creationId xmlns:p14="http://schemas.microsoft.com/office/powerpoint/2010/main" val="85849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4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38400"/>
            <a:ext cx="6858000" cy="2286000"/>
          </a:xfrm>
        </p:spPr>
      </p:pic>
    </p:spTree>
    <p:extLst>
      <p:ext uri="{BB962C8B-B14F-4D97-AF65-F5344CB8AC3E}">
        <p14:creationId xmlns:p14="http://schemas.microsoft.com/office/powerpoint/2010/main" val="4306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4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467600" cy="4525963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Steve and Quintin's communication on social media permissible? </a:t>
            </a:r>
          </a:p>
          <a:p>
            <a:pPr marL="914400" lvl="1" indent="-449263"/>
            <a:r>
              <a:rPr lang="en-US" dirty="0" smtClean="0">
                <a:latin typeface="High Tower Text" panose="02040502050506030303" pitchFamily="18" charset="0"/>
              </a:rPr>
              <a:t>No, because it goes beyond confirming recruitment. </a:t>
            </a:r>
          </a:p>
          <a:p>
            <a:pPr marL="914400" lvl="1" indent="-449263"/>
            <a:r>
              <a:rPr lang="en-US" dirty="0" smtClean="0">
                <a:latin typeface="High Tower Text" panose="02040502050506030303" pitchFamily="18" charset="0"/>
              </a:rPr>
              <a:t>Steve only verbally committed.</a:t>
            </a:r>
          </a:p>
          <a:p>
            <a:pPr marL="914400" lvl="1" indent="-449263"/>
            <a:endParaRPr lang="en-US" dirty="0">
              <a:latin typeface="High Tower Text" panose="02040502050506030303" pitchFamily="18" charset="0"/>
            </a:endParaRPr>
          </a:p>
          <a:p>
            <a:pPr marL="465137" lvl="1" indent="0" algn="r"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Bylaw 13.10.2.1  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69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Agenda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Bylaws Impacted.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Questions to Ask.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Case Studies.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Publicity.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Official Visits.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Personalized Recruiting Aids.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</a:t>
            </a:r>
            <a:r>
              <a:rPr lang="en-US" dirty="0">
                <a:latin typeface="High Tower Text" panose="02040502050506030303" pitchFamily="18" charset="0"/>
              </a:rPr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467600" cy="4525963"/>
          </a:xfrm>
        </p:spPr>
        <p:txBody>
          <a:bodyPr/>
          <a:lstStyle/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Shauna, a prospective student-athlete, made an official visit to KBU.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She posted on her social media a picture of her meal at a famous restaurant in the locale of KBU.  The caption read</a:t>
            </a:r>
            <a:r>
              <a:rPr lang="en-US" dirty="0" smtClean="0">
                <a:latin typeface="High Tower Text" panose="02040502050506030303" pitchFamily="18" charset="0"/>
              </a:rPr>
              <a:t>:</a:t>
            </a:r>
          </a:p>
          <a:p>
            <a:pPr marL="748602" lvl="2" indent="-465138">
              <a:buSzPct val="80000"/>
              <a:buFont typeface="Wingdings 2"/>
              <a:buChar char=""/>
            </a:pPr>
            <a:r>
              <a:rPr lang="en-US" dirty="0">
                <a:latin typeface="High Tower Text" panose="02040502050506030303" pitchFamily="18" charset="0"/>
              </a:rPr>
              <a:t>"Best meal ever!  Who knew hamburgers and fries could be so good</a:t>
            </a:r>
            <a:r>
              <a:rPr lang="en-US" dirty="0" smtClean="0">
                <a:latin typeface="High Tower Text" panose="02040502050506030303" pitchFamily="18" charset="0"/>
              </a:rPr>
              <a:t>.”</a:t>
            </a:r>
            <a:endParaRPr lang="en-US" dirty="0">
              <a:latin typeface="High Tower Text" panose="02040502050506030303" pitchFamily="18" charset="0"/>
            </a:endParaRP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49262" lvl="1" indent="0">
              <a:buNone/>
            </a:pP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4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5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Danielle, a women's tennis student-athlete at KBU who met Shauna during the official visit, responded to Shauna's social media post: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"That </a:t>
            </a:r>
            <a:r>
              <a:rPr lang="en-US" dirty="0">
                <a:latin typeface="High Tower Text" panose="02040502050506030303" pitchFamily="18" charset="0"/>
              </a:rPr>
              <a:t>place has the #</a:t>
            </a:r>
            <a:r>
              <a:rPr lang="en-US" dirty="0" err="1">
                <a:latin typeface="High Tower Text" panose="02040502050506030303" pitchFamily="18" charset="0"/>
              </a:rPr>
              <a:t>bestdessert</a:t>
            </a:r>
            <a:r>
              <a:rPr lang="en-US" dirty="0">
                <a:latin typeface="High Tower Text" panose="02040502050506030303" pitchFamily="18" charset="0"/>
              </a:rPr>
              <a:t>. </a:t>
            </a:r>
            <a:r>
              <a:rPr lang="en-US" dirty="0" smtClean="0">
                <a:latin typeface="High Tower Text" panose="02040502050506030303" pitchFamily="18" charset="0"/>
              </a:rPr>
              <a:t> You'll </a:t>
            </a:r>
            <a:r>
              <a:rPr lang="en-US" dirty="0">
                <a:latin typeface="High Tower Text" panose="02040502050506030303" pitchFamily="18" charset="0"/>
              </a:rPr>
              <a:t>have to try the red velvet. Yum</a:t>
            </a:r>
            <a:r>
              <a:rPr lang="en-US" dirty="0" smtClean="0">
                <a:latin typeface="High Tower Text" panose="02040502050506030303" pitchFamily="18" charset="0"/>
              </a:rPr>
              <a:t>!"</a:t>
            </a:r>
            <a:endParaRPr lang="en-US" dirty="0">
              <a:latin typeface="High Tower Text" panose="02040502050506030303" pitchFamily="18" charset="0"/>
            </a:endParaRPr>
          </a:p>
          <a:p>
            <a:pPr marL="36576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Danielle's post permissible?</a:t>
            </a:r>
          </a:p>
        </p:txBody>
      </p:sp>
    </p:spTree>
    <p:extLst>
      <p:ext uri="{BB962C8B-B14F-4D97-AF65-F5344CB8AC3E}">
        <p14:creationId xmlns:p14="http://schemas.microsoft.com/office/powerpoint/2010/main" val="17428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5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467600" cy="4724400"/>
          </a:xfrm>
        </p:spPr>
        <p:txBody>
          <a:bodyPr>
            <a:normAutofit lnSpcReduction="10000"/>
          </a:bodyPr>
          <a:lstStyle/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Yes, communication does not relate to recruitment.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Student-athlete </a:t>
            </a:r>
            <a:r>
              <a:rPr lang="en-US" dirty="0">
                <a:latin typeface="High Tower Text" panose="02040502050506030303" pitchFamily="18" charset="0"/>
              </a:rPr>
              <a:t>and </a:t>
            </a:r>
            <a:r>
              <a:rPr lang="en-US" dirty="0" smtClean="0">
                <a:latin typeface="High Tower Text" panose="02040502050506030303" pitchFamily="18" charset="0"/>
              </a:rPr>
              <a:t>prospective student-athlete may </a:t>
            </a:r>
            <a:r>
              <a:rPr lang="en-US" dirty="0">
                <a:latin typeface="High Tower Text" panose="02040502050506030303" pitchFamily="18" charset="0"/>
              </a:rPr>
              <a:t>publicly communicate, provided it does not relate to </a:t>
            </a:r>
            <a:r>
              <a:rPr lang="en-US" dirty="0" smtClean="0">
                <a:latin typeface="High Tower Text" panose="02040502050506030303" pitchFamily="18" charset="0"/>
              </a:rPr>
              <a:t>recruitment and not at the direction of the institution.</a:t>
            </a:r>
          </a:p>
          <a:p>
            <a:pPr marL="0" lvl="1" indent="0" algn="r">
              <a:buSzPct val="80000"/>
              <a:buNone/>
            </a:pPr>
            <a:endParaRPr lang="en-US" sz="2200" dirty="0" smtClean="0">
              <a:latin typeface="High Tower Text" panose="02040502050506030303" pitchFamily="18" charset="0"/>
            </a:endParaRPr>
          </a:p>
          <a:p>
            <a:pPr marL="0" lvl="1" indent="0" algn="r">
              <a:buSzPct val="80000"/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Bylaw 13.10.2.1</a:t>
            </a:r>
          </a:p>
          <a:p>
            <a:pPr marL="0" lvl="1" indent="0" algn="r">
              <a:buSzPct val="80000"/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August 6, 1991, Official Interpretation</a:t>
            </a:r>
          </a:p>
          <a:p>
            <a:pPr marL="0" lvl="1" indent="0" algn="r">
              <a:buSzPct val="80000"/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February 10, 2014, Educational Column</a:t>
            </a:r>
            <a:endParaRPr lang="en-US" sz="2200" dirty="0">
              <a:latin typeface="High Tower Text" panose="02040502050506030303" pitchFamily="18" charset="0"/>
            </a:endParaRP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6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525963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KBU's cross country coach created a video of Brandy, a prospective student-athlete.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 video included several of Brandy's high school cross country meets as well as footage from her senior banquet.</a:t>
            </a:r>
          </a:p>
        </p:txBody>
      </p:sp>
    </p:spTree>
    <p:extLst>
      <p:ext uri="{BB962C8B-B14F-4D97-AF65-F5344CB8AC3E}">
        <p14:creationId xmlns:p14="http://schemas.microsoft.com/office/powerpoint/2010/main" val="4036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6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/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May KBU's cross country coach play the video for Brandy in the coach's office?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No, unless Brandy committed to KBU.</a:t>
            </a:r>
          </a:p>
          <a:p>
            <a:pPr marL="914400" lvl="1" indent="-465138"/>
            <a:endParaRPr lang="en-US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endParaRPr lang="en-US" sz="2200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Bylaw 13.4.1.7</a:t>
            </a:r>
          </a:p>
          <a:p>
            <a:pPr marL="449262" lvl="1" indent="0" algn="r"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February 27, 2015, Staff Interpretation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12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6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114800"/>
          </a:xfrm>
        </p:spPr>
        <p:txBody>
          <a:bodyPr>
            <a:normAutofit lnSpcReduction="10000"/>
          </a:bodyPr>
          <a:lstStyle/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May the video be played for Brandy on KBU's football stadium scoreboard?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No, unless Brandy committed to KBU.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May </a:t>
            </a:r>
            <a:r>
              <a:rPr lang="en-US" dirty="0">
                <a:latin typeface="High Tower Text" panose="02040502050506030303" pitchFamily="18" charset="0"/>
              </a:rPr>
              <a:t>Brandy keep the video?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No, regardless of commitment. </a:t>
            </a:r>
            <a:endParaRPr lang="en-US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endParaRPr lang="en-US" sz="2200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Bylaw 13.4.1.7</a:t>
            </a:r>
          </a:p>
          <a:p>
            <a:pPr marL="449262" lvl="1" indent="0" algn="r">
              <a:buNone/>
            </a:pPr>
            <a:r>
              <a:rPr lang="en-US" sz="2200" dirty="0" smtClean="0">
                <a:latin typeface="High Tower Text" panose="02040502050506030303" pitchFamily="18" charset="0"/>
              </a:rPr>
              <a:t>February 27, 2015, Staff Interpretation</a:t>
            </a:r>
            <a:endParaRPr lang="en-US" sz="2200" dirty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3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7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r>
              <a:rPr lang="en-US" dirty="0" smtClean="0">
                <a:latin typeface="High Tower Text" panose="02040502050506030303" pitchFamily="18" charset="0"/>
              </a:rPr>
              <a:t>Maureen, a prospective student-athlete, participated in KBU’s softball camp.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r>
              <a:rPr lang="en-US" dirty="0" smtClean="0">
                <a:latin typeface="High Tower Text" panose="02040502050506030303" pitchFamily="18" charset="0"/>
              </a:rPr>
              <a:t>KBU’s softball assistant coach took several pictures of Maureen and other prospects who participated in the camp.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15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7 cont.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High Tower Text" panose="02040502050506030303" pitchFamily="18" charset="0"/>
              </a:rPr>
              <a:t>May KBU use the photos in its camp brochures?</a:t>
            </a:r>
          </a:p>
          <a:p>
            <a:pPr lvl="1"/>
            <a:r>
              <a:rPr lang="en-US" dirty="0" smtClean="0">
                <a:latin typeface="High Tower Text" panose="02040502050506030303" pitchFamily="18" charset="0"/>
              </a:rPr>
              <a:t>Depends. If photos are of normal camp activities (e.g., instruction, competition), then permissible to use in camp brochure.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lvl="1"/>
            <a:r>
              <a:rPr lang="en-US" dirty="0" smtClean="0">
                <a:latin typeface="High Tower Text" panose="02040502050506030303" pitchFamily="18" charset="0"/>
              </a:rPr>
              <a:t>If photos are taken in circumstances other than the normal course of camp activities (e.g., staged or arranged), then not permissible to use in camp information.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r>
              <a:rPr lang="en-US" sz="2000" dirty="0" smtClean="0">
                <a:latin typeface="High Tower Text" panose="02040502050506030303" pitchFamily="18" charset="0"/>
              </a:rPr>
              <a:t>April 24, 2015, Staff Interpretation</a:t>
            </a:r>
            <a:endParaRPr lang="en-US" sz="2000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7 cont.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r>
              <a:rPr lang="en-US" dirty="0" smtClean="0">
                <a:latin typeface="High Tower Text" panose="02040502050506030303" pitchFamily="18" charset="0"/>
              </a:rPr>
              <a:t>May KBU use staged photos of Maureen after she commits? </a:t>
            </a:r>
          </a:p>
          <a:p>
            <a:pPr lvl="1"/>
            <a:r>
              <a:rPr lang="en-US" dirty="0" smtClean="0">
                <a:latin typeface="High Tower Text" panose="02040502050506030303" pitchFamily="18" charset="0"/>
              </a:rPr>
              <a:t>After a prospect commits to the institution, a staged or arranged photo may be used in camp brochures only in the same manner it is permissible to use photos of student-athletes.</a:t>
            </a:r>
          </a:p>
          <a:p>
            <a:pPr marL="448056" lvl="1" indent="0" algn="r">
              <a:buNone/>
            </a:pPr>
            <a:endParaRPr lang="en-US" sz="2000" dirty="0" smtClean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endParaRPr lang="en-US" sz="2000" dirty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endParaRPr lang="en-US" sz="2000" dirty="0" smtClean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r>
              <a:rPr lang="en-US" sz="2000" dirty="0" smtClean="0">
                <a:latin typeface="High Tower Text" panose="02040502050506030303" pitchFamily="18" charset="0"/>
              </a:rPr>
              <a:t>April 24, 2015, Staff Interpretation</a:t>
            </a:r>
            <a:endParaRPr lang="en-US" sz="2000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3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71800"/>
            <a:ext cx="6480048" cy="2301240"/>
          </a:xfrm>
        </p:spPr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Official visits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8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Bylaws Impacted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467600" cy="4754563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Video/Audio Materials (13.4.1.7).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Activities During Official Visit (13.6.7.9).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Comments Before Commitment (13.10.2.1).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Prospective Student-Athlete's Visit (13.10.2.4).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Photograph of Prospective Student-Athlete (13.10.2.7).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Publicity After Commitment (13.10.3).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8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KBU's admission’s office welcomes every prospective student with a personalized welcome sign displayed in the office of admissions.  </a:t>
            </a:r>
          </a:p>
          <a:p>
            <a:endParaRPr lang="en-US" sz="2400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KBU's </a:t>
            </a:r>
            <a:r>
              <a:rPr lang="en-US" dirty="0">
                <a:latin typeface="High Tower Text" panose="02040502050506030303" pitchFamily="18" charset="0"/>
              </a:rPr>
              <a:t>athletics department would also like to welcome the prospective student-athletes with a personalized welcome sign.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8 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r>
              <a:rPr lang="en-US" dirty="0">
                <a:latin typeface="High Tower Text" panose="02040502050506030303" pitchFamily="18" charset="0"/>
              </a:rPr>
              <a:t>Can admissions have a personalized welcome sign for the prospective student-athletes?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914400" lvl="1" indent="-465138"/>
            <a:endParaRPr lang="en-US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13.10.2.4</a:t>
            </a:r>
          </a:p>
          <a:p>
            <a:pPr lvl="1"/>
            <a:endParaRPr lang="en-US" sz="2400" dirty="0" smtClean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42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8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24400"/>
          </a:xfrm>
        </p:spPr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Can </a:t>
            </a:r>
            <a:r>
              <a:rPr lang="en-US" dirty="0">
                <a:latin typeface="High Tower Text" panose="02040502050506030303" pitchFamily="18" charset="0"/>
              </a:rPr>
              <a:t>the athletics department have a personalized welcome sign for the prospective student-athletes?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No, as </a:t>
            </a:r>
            <a:r>
              <a:rPr lang="en-US" dirty="0">
                <a:latin typeface="High Tower Text" panose="02040502050506030303" pitchFamily="18" charset="0"/>
              </a:rPr>
              <a:t>the banner publicizes prospective </a:t>
            </a:r>
            <a:r>
              <a:rPr lang="en-US" dirty="0" smtClean="0">
                <a:latin typeface="High Tower Text" panose="02040502050506030303" pitchFamily="18" charset="0"/>
              </a:rPr>
              <a:t>student-athletes' </a:t>
            </a:r>
            <a:r>
              <a:rPr lang="en-US" dirty="0">
                <a:latin typeface="High Tower Text" panose="02040502050506030303" pitchFamily="18" charset="0"/>
              </a:rPr>
              <a:t>visit to campus, regardless of whether admissions has a personalized welcome sign for all prospective students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914400" lvl="1" indent="-465138"/>
            <a:endParaRPr lang="en-US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13.10.2.4</a:t>
            </a:r>
            <a:endParaRPr lang="en-US" sz="2400" dirty="0">
              <a:latin typeface="High Tower Text" panose="0204050205050603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1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9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467600" cy="4525963"/>
          </a:xfrm>
        </p:spPr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 has several prospective student-athletes making an official visit the same weekend.</a:t>
            </a:r>
          </a:p>
          <a:p>
            <a:endParaRPr lang="en-US" dirty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In the prospect's hotel room, KBU had a informational packet, which included an itinerary and other logistical information.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77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9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 </a:t>
            </a:r>
            <a:r>
              <a:rPr lang="en-US" dirty="0">
                <a:latin typeface="High Tower Text" panose="02040502050506030303" pitchFamily="18" charset="0"/>
              </a:rPr>
              <a:t>front page of the informational packet included the </a:t>
            </a:r>
            <a:r>
              <a:rPr lang="en-US" dirty="0" smtClean="0">
                <a:latin typeface="High Tower Text" panose="02040502050506030303" pitchFamily="18" charset="0"/>
              </a:rPr>
              <a:t>prospect's </a:t>
            </a:r>
            <a:r>
              <a:rPr lang="en-US" dirty="0">
                <a:latin typeface="High Tower Text" panose="02040502050506030303" pitchFamily="18" charset="0"/>
              </a:rPr>
              <a:t>name and picture.</a:t>
            </a:r>
          </a:p>
          <a:p>
            <a:endParaRPr lang="en-US" dirty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Prospects were also provided a </a:t>
            </a:r>
            <a:r>
              <a:rPr lang="en-US" dirty="0" smtClean="0">
                <a:latin typeface="High Tower Text" panose="02040502050506030303" pitchFamily="18" charset="0"/>
              </a:rPr>
              <a:t>lanyard with a credential that has their names on the credential.</a:t>
            </a:r>
            <a:endParaRPr lang="en-US" dirty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80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9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105400"/>
          </a:xfrm>
        </p:spPr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the informational packet permissible?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448056" lvl="1" indent="0">
              <a:buNone/>
            </a:pPr>
            <a:endParaRPr lang="en-US" sz="1300" dirty="0" smtClean="0">
              <a:latin typeface="High Tower Text" panose="02040502050506030303" pitchFamily="18" charset="0"/>
            </a:endParaRPr>
          </a:p>
          <a:p>
            <a:pPr marL="448056" lvl="1" indent="0">
              <a:buNone/>
            </a:pPr>
            <a:endParaRPr lang="en-US" sz="1300" dirty="0">
              <a:latin typeface="High Tower Text" panose="02040502050506030303" pitchFamily="18" charset="0"/>
            </a:endParaRPr>
          </a:p>
          <a:p>
            <a:pPr marL="448056" lvl="1" indent="0">
              <a:buNone/>
            </a:pPr>
            <a:endParaRPr lang="en-US" sz="1300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Is the cover page with the </a:t>
            </a:r>
            <a:r>
              <a:rPr lang="en-US" dirty="0" smtClean="0">
                <a:latin typeface="High Tower Text" panose="02040502050506030303" pitchFamily="18" charset="0"/>
              </a:rPr>
              <a:t>prospect's </a:t>
            </a:r>
            <a:r>
              <a:rPr lang="en-US" dirty="0">
                <a:latin typeface="High Tower Text" panose="02040502050506030303" pitchFamily="18" charset="0"/>
              </a:rPr>
              <a:t>name and picture permissible?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Yes, because the packet contains logistical information for the visit. </a:t>
            </a:r>
            <a:endParaRPr lang="en-US" dirty="0" smtClean="0">
              <a:latin typeface="High Tower Text" panose="02040502050506030303" pitchFamily="18" charset="0"/>
            </a:endParaRPr>
          </a:p>
          <a:p>
            <a:pPr marL="1007046" lvl="3" indent="0" algn="r">
              <a:buNone/>
            </a:pPr>
            <a:endParaRPr lang="en-US" dirty="0" smtClean="0">
              <a:latin typeface="High Tower Text" panose="02040502050506030303" pitchFamily="18" charset="0"/>
            </a:endParaRPr>
          </a:p>
          <a:p>
            <a:pPr marL="1007046" lvl="3" indent="0" algn="r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Bylaw 13.6.7.9</a:t>
            </a:r>
            <a:endParaRPr lang="en-US" dirty="0">
              <a:latin typeface="High Tower Text" panose="02040502050506030303" pitchFamily="18" charset="0"/>
            </a:endParaRPr>
          </a:p>
          <a:p>
            <a:pPr lvl="1"/>
            <a:endParaRPr lang="en-US" sz="1200" dirty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77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9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sz="1200" dirty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Is the </a:t>
            </a:r>
            <a:r>
              <a:rPr lang="en-US" dirty="0" smtClean="0">
                <a:latin typeface="High Tower Text" panose="02040502050506030303" pitchFamily="18" charset="0"/>
              </a:rPr>
              <a:t>lanyard with the credential </a:t>
            </a:r>
            <a:r>
              <a:rPr lang="en-US" dirty="0">
                <a:latin typeface="High Tower Text" panose="02040502050506030303" pitchFamily="18" charset="0"/>
              </a:rPr>
              <a:t>permissible?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Yes, lanyard is used for identification purposes.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endParaRPr lang="en-US" sz="2400" dirty="0" smtClean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endParaRPr lang="en-US" sz="2400" dirty="0">
              <a:latin typeface="High Tower Text" panose="02040502050506030303" pitchFamily="18" charset="0"/>
            </a:endParaRPr>
          </a:p>
          <a:p>
            <a:pPr marL="448056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  <a:p>
            <a:pPr marL="448056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13.10.2.4</a:t>
            </a:r>
          </a:p>
        </p:txBody>
      </p:sp>
    </p:spTree>
    <p:extLst>
      <p:ext uri="{BB962C8B-B14F-4D97-AF65-F5344CB8AC3E}">
        <p14:creationId xmlns:p14="http://schemas.microsoft.com/office/powerpoint/2010/main" val="102033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10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 has a very successful women's soccer team.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 team has won three national championships and seven conference championships.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 trophies are displayed in KBU's Hall of Fame.</a:t>
            </a:r>
          </a:p>
        </p:txBody>
      </p:sp>
    </p:spTree>
    <p:extLst>
      <p:ext uri="{BB962C8B-B14F-4D97-AF65-F5344CB8AC3E}">
        <p14:creationId xmlns:p14="http://schemas.microsoft.com/office/powerpoint/2010/main" val="27238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10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During Jen's official visit to KBU, the trophies were moved from the Hall of Fame to the women's soccer locker room.</a:t>
            </a: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Was it permissible for KBU to display the trophies in the locker room?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No.  </a:t>
            </a:r>
            <a:r>
              <a:rPr lang="en-US" dirty="0" smtClean="0">
                <a:latin typeface="High Tower Text" panose="02040502050506030303" pitchFamily="18" charset="0"/>
              </a:rPr>
              <a:t>Because KBU does not </a:t>
            </a:r>
            <a:r>
              <a:rPr lang="en-US" dirty="0" smtClean="0">
                <a:latin typeface="High Tower Text" panose="02040502050506030303" pitchFamily="18" charset="0"/>
              </a:rPr>
              <a:t>normally display the trophies </a:t>
            </a:r>
            <a:r>
              <a:rPr lang="en-US" dirty="0">
                <a:latin typeface="High Tower Text" panose="02040502050506030303" pitchFamily="18" charset="0"/>
              </a:rPr>
              <a:t>in the locker room.  Therefore, considered a special addition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  <a:endParaRPr lang="en-US" sz="2400" dirty="0">
              <a:latin typeface="High Tower Text" panose="02040502050506030303" pitchFamily="18" charset="0"/>
            </a:endParaRP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25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10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What </a:t>
            </a:r>
            <a:r>
              <a:rPr lang="en-US" dirty="0">
                <a:latin typeface="High Tower Text" panose="02040502050506030303" pitchFamily="18" charset="0"/>
              </a:rPr>
              <a:t>if Jen committed to the institution? Would it then be permissible to display trophies in the locker room?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No, still considered a special addition.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0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  <a:p>
            <a:endParaRPr lang="en-US" sz="2400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96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Questions To Ask… 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467600" cy="4114800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Who is involved (e.g., coach, student-athlete, prospective student-athlete)?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Does the communication relate to recruitment?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Has the prospective student-athlete committed to your institution?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See Bylaw 13.02.12.1</a:t>
            </a: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anything personalized?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81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10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Jen also viewed KBU's practice gear on tables inside the locker room.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Was it permissible for KBU to display practice gear on a table in the locker room?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Yes. </a:t>
            </a:r>
            <a:r>
              <a:rPr lang="en-US" dirty="0" smtClean="0">
                <a:latin typeface="High Tower Text" panose="02040502050506030303" pitchFamily="18" charset="0"/>
              </a:rPr>
              <a:t>Displaying practice gear on table is not considered a special addition.</a:t>
            </a:r>
          </a:p>
          <a:p>
            <a:pPr marL="914400" lvl="1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  <a:endParaRPr lang="en-US" sz="2400" dirty="0">
              <a:latin typeface="High Tower Text" panose="02040502050506030303" pitchFamily="18" charset="0"/>
            </a:endParaRP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07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10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Jen took a picture of herself wearing KBU’s uniform standing next to the trophies and practice gear.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Any concern with Jen's picture?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No, provided it was not taken or posted at the direction of the institution.</a:t>
            </a:r>
          </a:p>
          <a:p>
            <a:pPr marL="449262" lvl="1" indent="0" algn="r">
              <a:buNone/>
            </a:pPr>
            <a:endParaRPr lang="en-US" sz="2400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  <a:endParaRPr lang="en-US" sz="2400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1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362200"/>
            <a:ext cx="6480048" cy="2301240"/>
          </a:xfrm>
        </p:spPr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Personalized recruiting aids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86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Jerry will be making an official visit to KBU.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In his hotel room, KBU's coach left several 8 ½ by 11 sheets of paper: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One on the bed.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One on the nightstand.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One on the desk.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One on the bathroom sink.</a:t>
            </a:r>
          </a:p>
        </p:txBody>
      </p:sp>
    </p:spTree>
    <p:extLst>
      <p:ext uri="{BB962C8B-B14F-4D97-AF65-F5344CB8AC3E}">
        <p14:creationId xmlns:p14="http://schemas.microsoft.com/office/powerpoint/2010/main" val="4777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467600" cy="4983163"/>
          </a:xfrm>
        </p:spPr>
        <p:txBody>
          <a:bodyPr/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Is it permissible to have multiple pieces of general correspondence in Jerry's hotel room?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449262" lvl="1" indent="0" algn="r">
              <a:buNone/>
            </a:pPr>
            <a:endParaRPr lang="en-US" sz="2400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13.4.1.3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</p:txBody>
      </p:sp>
    </p:spTree>
    <p:extLst>
      <p:ext uri="{BB962C8B-B14F-4D97-AF65-F5344CB8AC3E}">
        <p14:creationId xmlns:p14="http://schemas.microsoft.com/office/powerpoint/2010/main" val="360447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952999"/>
          </a:xfrm>
        </p:spPr>
        <p:txBody>
          <a:bodyPr>
            <a:normAutofit/>
          </a:bodyPr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What </a:t>
            </a:r>
            <a:r>
              <a:rPr lang="en-US" dirty="0" smtClean="0">
                <a:latin typeface="High Tower Text" panose="02040502050506030303" pitchFamily="18" charset="0"/>
              </a:rPr>
              <a:t>if single 8 1/2 by 11 sheets of paper each containing a single letter were arranged on the bed to spell:</a:t>
            </a:r>
          </a:p>
          <a:p>
            <a:pPr marL="914400" lvl="1" indent="-466725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	                      "Welcome Jerry“</a:t>
            </a:r>
          </a:p>
          <a:p>
            <a:pPr marL="914400" lvl="1" indent="-466725">
              <a:buNone/>
            </a:pPr>
            <a:endParaRPr lang="en-US" dirty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36576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  <a:p>
            <a:pPr marL="448056" lvl="1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77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467600" cy="4952999"/>
          </a:xfrm>
        </p:spPr>
        <p:txBody>
          <a:bodyPr>
            <a:normAutofit/>
          </a:bodyPr>
          <a:lstStyle/>
          <a:p>
            <a:pPr marL="914400" lvl="1" indent="-466725">
              <a:buNone/>
            </a:pPr>
            <a:endParaRPr lang="en-US" dirty="0">
              <a:latin typeface="High Tower Text" panose="02040502050506030303" pitchFamily="18" charset="0"/>
            </a:endParaRP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>
                <a:latin typeface="High Tower Text" panose="02040502050506030303" pitchFamily="18" charset="0"/>
              </a:rPr>
              <a:t>Not permissible to combine printed recruiting materials to form an image that is larger than 8 ½ X 11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>
                <a:latin typeface="High Tower Text" panose="02040502050506030303" pitchFamily="18" charset="0"/>
              </a:rPr>
              <a:t>Bylaw 13.4.1.3</a:t>
            </a:r>
          </a:p>
          <a:p>
            <a:pPr marL="449262" lvl="1" indent="0" algn="r">
              <a:buNone/>
            </a:pPr>
            <a:r>
              <a:rPr lang="en-US" sz="2400" dirty="0">
                <a:latin typeface="High Tower Text" panose="02040502050506030303" pitchFamily="18" charset="0"/>
              </a:rPr>
              <a:t>Bylaw 13.6.7.9</a:t>
            </a: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36576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  <a:p>
            <a:pPr marL="448056" lvl="1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0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54563"/>
          </a:xfrm>
        </p:spPr>
        <p:txBody>
          <a:bodyPr/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Instead of the sheets of paper spelling "Welcome Jerry", it spelled out KBU. 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Still not </a:t>
            </a:r>
            <a:r>
              <a:rPr lang="en-US" dirty="0" smtClean="0">
                <a:latin typeface="High Tower Text" panose="02040502050506030303" pitchFamily="18" charset="0"/>
              </a:rPr>
              <a:t>permissible</a:t>
            </a:r>
            <a:r>
              <a:rPr lang="en-US" dirty="0">
                <a:latin typeface="High Tower Text" panose="02040502050506030303" pitchFamily="18" charset="0"/>
              </a:rPr>
              <a:t> </a:t>
            </a:r>
            <a:r>
              <a:rPr lang="en-US" dirty="0" smtClean="0">
                <a:latin typeface="High Tower Text" panose="02040502050506030303" pitchFamily="18" charset="0"/>
              </a:rPr>
              <a:t>because it forms an image larger than 8 ½ X 11.</a:t>
            </a:r>
            <a:endParaRPr lang="en-US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endParaRPr lang="en-US" sz="2400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</a:t>
            </a:r>
            <a:r>
              <a:rPr lang="en-US" sz="2400" dirty="0">
                <a:latin typeface="High Tower Text" panose="02040502050506030303" pitchFamily="18" charset="0"/>
              </a:rPr>
              <a:t>13.4.1.3</a:t>
            </a:r>
          </a:p>
          <a:p>
            <a:pPr marL="449262" lvl="1" indent="0" algn="r">
              <a:buNone/>
            </a:pPr>
            <a:r>
              <a:rPr lang="en-US" sz="2400" dirty="0">
                <a:latin typeface="High Tower Text" panose="02040502050506030303" pitchFamily="18" charset="0"/>
              </a:rPr>
              <a:t>Bylaw 13.6.7.9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24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06963"/>
          </a:xfrm>
        </p:spPr>
        <p:txBody>
          <a:bodyPr/>
          <a:lstStyle/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Instead </a:t>
            </a:r>
            <a:r>
              <a:rPr lang="en-US" dirty="0">
                <a:latin typeface="High Tower Text" panose="02040502050506030303" pitchFamily="18" charset="0"/>
              </a:rPr>
              <a:t>of using general correspondence to spell KBU, the institution used candy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May not use candy to form a larger image or to spell out.</a:t>
            </a:r>
            <a:endParaRPr lang="en-US" dirty="0">
              <a:latin typeface="High Tower Text" panose="02040502050506030303" pitchFamily="18" charset="0"/>
            </a:endParaRPr>
          </a:p>
          <a:p>
            <a:pPr marL="36576" lvl="1" indent="0" algn="r">
              <a:buSzPct val="80000"/>
              <a:buNone/>
            </a:pPr>
            <a:endParaRPr lang="en-US" sz="2400" dirty="0" smtClean="0">
              <a:latin typeface="High Tower Text" panose="02040502050506030303" pitchFamily="18" charset="0"/>
            </a:endParaRPr>
          </a:p>
          <a:p>
            <a:pPr marL="36576" lvl="1" indent="0" algn="r">
              <a:buSzPct val="80000"/>
              <a:buNone/>
            </a:pPr>
            <a:endParaRPr lang="en-US" sz="2400" dirty="0">
              <a:latin typeface="High Tower Text" panose="02040502050506030303" pitchFamily="18" charset="0"/>
            </a:endParaRPr>
          </a:p>
          <a:p>
            <a:pPr marL="36576" lvl="1" indent="0" algn="r">
              <a:buSzPct val="80000"/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</a:t>
            </a:r>
            <a:r>
              <a:rPr lang="en-US" sz="2400" dirty="0">
                <a:latin typeface="High Tower Text" panose="02040502050506030303" pitchFamily="18" charset="0"/>
              </a:rPr>
              <a:t>13.6.7.9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73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4525963"/>
          </a:xfrm>
        </p:spPr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it permissible to have in Jerry's hotel room cupcakes with "Go KBU" on it?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448056" lvl="1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it permissible to have Jerry's high school jersey number on the cupcakes?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914400" lvl="1" indent="-465138"/>
            <a:endParaRPr lang="en-US" sz="2400" dirty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</a:p>
        </p:txBody>
      </p:sp>
    </p:spTree>
    <p:extLst>
      <p:ext uri="{BB962C8B-B14F-4D97-AF65-F5344CB8AC3E}">
        <p14:creationId xmlns:p14="http://schemas.microsoft.com/office/powerpoint/2010/main" val="34810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19400"/>
            <a:ext cx="6480048" cy="2301240"/>
          </a:xfrm>
        </p:spPr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Publicity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4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igh Tower Text" panose="02040502050506030303" pitchFamily="18" charset="0"/>
              </a:rPr>
              <a:t>Case Study No. </a:t>
            </a:r>
            <a:r>
              <a:rPr lang="en-US" dirty="0" smtClean="0">
                <a:latin typeface="High Tower Text" panose="02040502050506030303" pitchFamily="18" charset="0"/>
              </a:rPr>
              <a:t>11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114800"/>
          </a:xfrm>
        </p:spPr>
        <p:txBody>
          <a:bodyPr/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Is it permissible to have </a:t>
            </a:r>
            <a:r>
              <a:rPr lang="en-US" dirty="0">
                <a:latin typeface="High Tower Text" panose="02040502050506030303" pitchFamily="18" charset="0"/>
              </a:rPr>
              <a:t>in </a:t>
            </a:r>
            <a:r>
              <a:rPr lang="en-US" dirty="0" smtClean="0">
                <a:latin typeface="High Tower Text" panose="02040502050506030303" pitchFamily="18" charset="0"/>
              </a:rPr>
              <a:t>Jerry's </a:t>
            </a:r>
            <a:r>
              <a:rPr lang="en-US" dirty="0">
                <a:latin typeface="High Tower Text" panose="02040502050506030303" pitchFamily="18" charset="0"/>
              </a:rPr>
              <a:t>hotel room a cookie cake with </a:t>
            </a:r>
            <a:r>
              <a:rPr lang="en-US" dirty="0" smtClean="0">
                <a:latin typeface="High Tower Text" panose="02040502050506030303" pitchFamily="18" charset="0"/>
              </a:rPr>
              <a:t>"Happy Birthday Jerry" </a:t>
            </a:r>
            <a:r>
              <a:rPr lang="en-US" dirty="0">
                <a:latin typeface="High Tower Text" panose="02040502050506030303" pitchFamily="18" charset="0"/>
              </a:rPr>
              <a:t>on it?</a:t>
            </a:r>
          </a:p>
          <a:p>
            <a:pPr marL="914400" lvl="1" indent="-465138"/>
            <a:r>
              <a:rPr lang="en-US" dirty="0">
                <a:latin typeface="High Tower Text" panose="02040502050506030303" pitchFamily="18" charset="0"/>
              </a:rPr>
              <a:t>No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914400" lvl="1" indent="-465138"/>
            <a:endParaRPr lang="en-US" dirty="0">
              <a:latin typeface="High Tower Text" panose="02040502050506030303" pitchFamily="18" charset="0"/>
            </a:endParaRPr>
          </a:p>
          <a:p>
            <a:pPr marL="914400" lvl="1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13.6.7.9</a:t>
            </a:r>
            <a:endParaRPr lang="en-US" sz="2400" dirty="0">
              <a:latin typeface="High Tower Text" panose="020405020505060303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2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Takeaways… 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467600" cy="5135563"/>
          </a:xfrm>
        </p:spPr>
        <p:txBody>
          <a:bodyPr>
            <a:normAutofit/>
          </a:bodyPr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No restrictions on publicity after prospective student-athlete commits.</a:t>
            </a:r>
          </a:p>
          <a:p>
            <a:pPr marL="766890" lvl="1" indent="-465138"/>
            <a:r>
              <a:rPr lang="en-US" dirty="0" smtClean="0">
                <a:latin typeface="High Tower Text" panose="02040502050506030303" pitchFamily="18" charset="0"/>
              </a:rPr>
              <a:t>Except </a:t>
            </a:r>
            <a:r>
              <a:rPr lang="en-US" dirty="0">
                <a:latin typeface="High Tower Text" panose="02040502050506030303" pitchFamily="18" charset="0"/>
              </a:rPr>
              <a:t>media may not be present during recruiting contact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766890" lvl="1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Video may be played for, but not provided to, a prospective student-athlete.</a:t>
            </a:r>
          </a:p>
          <a:p>
            <a:pPr lvl="1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Student-athletes subject to Bylaw 13.10.</a:t>
            </a:r>
          </a:p>
          <a:p>
            <a:pPr marL="0" indent="0">
              <a:buNone/>
            </a:pPr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Takeaways…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sz="4400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467600" cy="4419600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After prospect commits to the institution, staged photos from camp are subject to same standard as that for student-athletes.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Personalized recruiting aids (other than audio/video presentations) and game-day simulations are not permissible, even after commitment. </a:t>
            </a:r>
            <a:endParaRPr lang="en-US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5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/>
          <a:lstStyle/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KBU's ice hockey team is bowling with </a:t>
            </a:r>
            <a:r>
              <a:rPr lang="en-US" dirty="0">
                <a:latin typeface="High Tower Text" panose="02040502050506030303" pitchFamily="18" charset="0"/>
              </a:rPr>
              <a:t>kids from </a:t>
            </a:r>
            <a:r>
              <a:rPr lang="en-US" dirty="0" smtClean="0">
                <a:latin typeface="High Tower Text" panose="02040502050506030303" pitchFamily="18" charset="0"/>
              </a:rPr>
              <a:t>the Boys and Girls Club as </a:t>
            </a:r>
            <a:r>
              <a:rPr lang="en-US" dirty="0">
                <a:latin typeface="High Tower Text" panose="02040502050506030303" pitchFamily="18" charset="0"/>
              </a:rPr>
              <a:t>a community service event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May Kris, a prospective student-athlete, who is on an official visit accompany student-athletes </a:t>
            </a:r>
            <a:r>
              <a:rPr lang="en-US" dirty="0">
                <a:latin typeface="High Tower Text" panose="02040502050506030303" pitchFamily="18" charset="0"/>
              </a:rPr>
              <a:t>to this event? </a:t>
            </a:r>
          </a:p>
        </p:txBody>
      </p:sp>
    </p:spTree>
    <p:extLst>
      <p:ext uri="{BB962C8B-B14F-4D97-AF65-F5344CB8AC3E}">
        <p14:creationId xmlns:p14="http://schemas.microsoft.com/office/powerpoint/2010/main" val="2855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467600" cy="3733800"/>
          </a:xfrm>
        </p:spPr>
        <p:txBody>
          <a:bodyPr>
            <a:normAutofit/>
          </a:bodyPr>
          <a:lstStyle/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Yes, Kris may attend the community engagement event as entertainment, provided it's within 30-miles.</a:t>
            </a: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0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13.6.7.1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65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1 </a:t>
            </a:r>
            <a:r>
              <a:rPr lang="en-US" sz="4400" dirty="0" smtClean="0">
                <a:latin typeface="High Tower Text" panose="02040502050506030303" pitchFamily="18" charset="0"/>
              </a:rPr>
              <a:t>cont.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467600" cy="4525963"/>
          </a:xfrm>
        </p:spPr>
        <p:txBody>
          <a:bodyPr/>
          <a:lstStyle/>
          <a:p>
            <a:r>
              <a:rPr lang="en-US" dirty="0">
                <a:latin typeface="High Tower Text" panose="02040502050506030303" pitchFamily="18" charset="0"/>
              </a:rPr>
              <a:t>May Kris appear in any photos taken by the institution or the organization? </a:t>
            </a:r>
          </a:p>
          <a:p>
            <a:pPr marL="766890" lvl="1" indent="-465138"/>
            <a:r>
              <a:rPr lang="en-US" dirty="0" smtClean="0">
                <a:latin typeface="High Tower Text" panose="02040502050506030303" pitchFamily="18" charset="0"/>
              </a:rPr>
              <a:t>No, Kris may not appear in any photos as it would be publicizing the visit.</a:t>
            </a:r>
          </a:p>
          <a:p>
            <a:pPr marL="30175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13.10.2.4</a:t>
            </a:r>
          </a:p>
          <a:p>
            <a:pPr marL="465138" indent="-465138"/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What if Kris committed?</a:t>
            </a:r>
          </a:p>
          <a:p>
            <a:pPr marL="914400" lvl="1" indent="-465138"/>
            <a:r>
              <a:rPr lang="en-US" dirty="0" smtClean="0">
                <a:latin typeface="High Tower Text" panose="02040502050506030303" pitchFamily="18" charset="0"/>
              </a:rPr>
              <a:t>Yes.</a:t>
            </a:r>
          </a:p>
          <a:p>
            <a:pPr marL="449262" lvl="1" indent="0" algn="r">
              <a:buNone/>
            </a:pPr>
            <a:r>
              <a:rPr lang="en-US" sz="2400" dirty="0" smtClean="0">
                <a:latin typeface="High Tower Text" panose="02040502050506030303" pitchFamily="18" charset="0"/>
              </a:rPr>
              <a:t>Bylaw 13.10.3</a:t>
            </a:r>
            <a:endParaRPr lang="en-US" sz="2400" dirty="0">
              <a:latin typeface="High Tower Text" panose="020405020505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25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igh Tower Text" panose="02040502050506030303" pitchFamily="18" charset="0"/>
              </a:rPr>
              <a:t>Case Study No. 2</a:t>
            </a:r>
            <a:endParaRPr lang="en-US" dirty="0">
              <a:latin typeface="High Tower Text" panose="020405020505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467600" cy="4525963"/>
          </a:xfrm>
        </p:spPr>
        <p:txBody>
          <a:bodyPr>
            <a:normAutofit/>
          </a:bodyPr>
          <a:lstStyle/>
          <a:p>
            <a:pPr marL="508000" indent="-508000"/>
            <a:r>
              <a:rPr lang="en-US" dirty="0" smtClean="0">
                <a:latin typeface="High Tower Text" panose="02040502050506030303" pitchFamily="18" charset="0"/>
              </a:rPr>
              <a:t>During Eric's official visit, KBU's coach took a photo of him wearing the KBU football jersey.</a:t>
            </a:r>
          </a:p>
          <a:p>
            <a:endParaRPr lang="en-US" dirty="0" smtClean="0">
              <a:latin typeface="High Tower Text" panose="02040502050506030303" pitchFamily="18" charset="0"/>
            </a:endParaRPr>
          </a:p>
          <a:p>
            <a:pPr marL="465138" indent="-465138"/>
            <a:r>
              <a:rPr lang="en-US" dirty="0" smtClean="0">
                <a:latin typeface="High Tower Text" panose="02040502050506030303" pitchFamily="18" charset="0"/>
              </a:rPr>
              <a:t>The </a:t>
            </a:r>
            <a:r>
              <a:rPr lang="en-US" dirty="0">
                <a:latin typeface="High Tower Text" panose="02040502050506030303" pitchFamily="18" charset="0"/>
              </a:rPr>
              <a:t>photo did not exceed 8 ½ x 11</a:t>
            </a:r>
            <a:r>
              <a:rPr lang="en-US" dirty="0" smtClean="0">
                <a:latin typeface="High Tower Text" panose="02040502050506030303" pitchFamily="18" charset="0"/>
              </a:rPr>
              <a:t>.</a:t>
            </a:r>
          </a:p>
          <a:p>
            <a:pPr marL="465138" indent="-465138"/>
            <a:endParaRPr lang="en-US" dirty="0">
              <a:latin typeface="High Tower Text" panose="02040502050506030303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latin typeface="High Tower Text" panose="0204050205050603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83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Props1.xml><?xml version="1.0" encoding="utf-8"?>
<ds:datastoreItem xmlns:ds="http://schemas.openxmlformats.org/officeDocument/2006/customXml" ds:itemID="{EB21BB5B-2DC2-42AC-A7FA-8BBF4008B52D}"/>
</file>

<file path=customXml/itemProps2.xml><?xml version="1.0" encoding="utf-8"?>
<ds:datastoreItem xmlns:ds="http://schemas.openxmlformats.org/officeDocument/2006/customXml" ds:itemID="{3F829C52-EC05-4F1A-AD43-6980B761CFD8}"/>
</file>

<file path=customXml/itemProps3.xml><?xml version="1.0" encoding="utf-8"?>
<ds:datastoreItem xmlns:ds="http://schemas.openxmlformats.org/officeDocument/2006/customXml" ds:itemID="{D4EC723D-AAAE-49E4-B924-0C4205F04DC8}"/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1116</TotalTime>
  <Words>1864</Words>
  <Application>Microsoft Office PowerPoint</Application>
  <PresentationFormat>On-screen Show (4:3)</PresentationFormat>
  <Paragraphs>310</Paragraphs>
  <Slides>52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Technic</vt:lpstr>
      <vt:lpstr> Publicity</vt:lpstr>
      <vt:lpstr>Agenda</vt:lpstr>
      <vt:lpstr>Bylaws Impacted</vt:lpstr>
      <vt:lpstr>Questions To Ask… </vt:lpstr>
      <vt:lpstr>Publicity</vt:lpstr>
      <vt:lpstr>Case Study No. 1</vt:lpstr>
      <vt:lpstr>Case Study No. 1 cont.</vt:lpstr>
      <vt:lpstr>Case Study No. 1 cont.</vt:lpstr>
      <vt:lpstr>Case Study No. 2</vt:lpstr>
      <vt:lpstr>Case Study No. 2 cont.</vt:lpstr>
      <vt:lpstr>Case Study No. 3</vt:lpstr>
      <vt:lpstr>Case Study No. 3 cont.</vt:lpstr>
      <vt:lpstr>Case Study No. 3 cont.</vt:lpstr>
      <vt:lpstr>Case Study No. 3 cont.</vt:lpstr>
      <vt:lpstr>Case Study No. 4</vt:lpstr>
      <vt:lpstr>Case Study No. 4 cont.</vt:lpstr>
      <vt:lpstr>Case Study No. 4 cont.</vt:lpstr>
      <vt:lpstr>Case Study No. 4 cont.</vt:lpstr>
      <vt:lpstr>Case Study No. 4 cont.</vt:lpstr>
      <vt:lpstr>Case Study No. 5</vt:lpstr>
      <vt:lpstr>Case Study No. 5 cont.</vt:lpstr>
      <vt:lpstr>Case Study No. 5 cont.</vt:lpstr>
      <vt:lpstr>Case Study No. 6</vt:lpstr>
      <vt:lpstr>Case Study No. 6 cont.</vt:lpstr>
      <vt:lpstr>Case Study No. 6 cont.</vt:lpstr>
      <vt:lpstr>Case Study No. 7</vt:lpstr>
      <vt:lpstr>Case Study No. 7 cont.</vt:lpstr>
      <vt:lpstr>Case Study No. 7 cont.</vt:lpstr>
      <vt:lpstr>Official visits</vt:lpstr>
      <vt:lpstr>Case Study No. 8</vt:lpstr>
      <vt:lpstr>Case Study No. 8  cont.</vt:lpstr>
      <vt:lpstr>Case Study No. 8 cont.</vt:lpstr>
      <vt:lpstr>Case Study No. 9</vt:lpstr>
      <vt:lpstr>Case Study No. 9 cont.</vt:lpstr>
      <vt:lpstr>Case Study No. 9 cont.</vt:lpstr>
      <vt:lpstr>Case Study No. 9 cont.</vt:lpstr>
      <vt:lpstr>Case Study No. 10</vt:lpstr>
      <vt:lpstr>Case Study No. 10 cont.</vt:lpstr>
      <vt:lpstr>Case Study No. 10 cont.</vt:lpstr>
      <vt:lpstr>Case Study No. 10 cont.</vt:lpstr>
      <vt:lpstr>Case Study No. 10 cont.</vt:lpstr>
      <vt:lpstr>Personalized recruiting aids</vt:lpstr>
      <vt:lpstr>Case Study No. 11 </vt:lpstr>
      <vt:lpstr>Case Study No. 11 cont.</vt:lpstr>
      <vt:lpstr>Case Study No. 11 cont.</vt:lpstr>
      <vt:lpstr>Case Study No. 11 cont.</vt:lpstr>
      <vt:lpstr>Case Study No. 11 cont.</vt:lpstr>
      <vt:lpstr>Case Study No. 11 cont.</vt:lpstr>
      <vt:lpstr>Case Study No. 11 cont.</vt:lpstr>
      <vt:lpstr>Case Study No. 11 cont.</vt:lpstr>
      <vt:lpstr>Takeaways… </vt:lpstr>
      <vt:lpstr>Takeaways… 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Publicity</dc:title>
  <dc:creator>Brummett, Kelly</dc:creator>
  <cp:lastModifiedBy>Brummett, Kelly</cp:lastModifiedBy>
  <cp:revision>97</cp:revision>
  <dcterms:created xsi:type="dcterms:W3CDTF">2015-03-08T22:54:07Z</dcterms:created>
  <dcterms:modified xsi:type="dcterms:W3CDTF">2015-06-18T02:41:33Z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