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57.xml" ContentType="application/vnd.openxmlformats-officedocument.presentationml.slide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14.xml" ContentType="application/vnd.openxmlformats-officedocument.presentationml.slide+xml"/>
  <Override PartName="/ppt/slides/slide65.xml" ContentType="application/vnd.openxmlformats-officedocument.presentationml.slide+xml"/>
  <Override PartName="/ppt/slides/slide6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66.xml" ContentType="application/vnd.openxmlformats-officedocument.presentationml.slide+xml"/>
  <Override PartName="/ppt/slides/slide10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7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3"/>
  </p:notesMasterIdLst>
  <p:handoutMasterIdLst>
    <p:handoutMasterId r:id="rId74"/>
  </p:handoutMasterIdLst>
  <p:sldIdLst>
    <p:sldId id="256" r:id="rId2"/>
    <p:sldId id="314" r:id="rId3"/>
    <p:sldId id="259" r:id="rId4"/>
    <p:sldId id="260" r:id="rId5"/>
    <p:sldId id="334" r:id="rId6"/>
    <p:sldId id="261" r:id="rId7"/>
    <p:sldId id="257" r:id="rId8"/>
    <p:sldId id="328" r:id="rId9"/>
    <p:sldId id="301" r:id="rId10"/>
    <p:sldId id="270" r:id="rId11"/>
    <p:sldId id="271" r:id="rId12"/>
    <p:sldId id="272" r:id="rId13"/>
    <p:sldId id="273" r:id="rId14"/>
    <p:sldId id="274" r:id="rId15"/>
    <p:sldId id="275" r:id="rId16"/>
    <p:sldId id="279" r:id="rId17"/>
    <p:sldId id="280" r:id="rId18"/>
    <p:sldId id="281" r:id="rId19"/>
    <p:sldId id="292" r:id="rId20"/>
    <p:sldId id="293" r:id="rId21"/>
    <p:sldId id="294" r:id="rId22"/>
    <p:sldId id="299" r:id="rId23"/>
    <p:sldId id="258" r:id="rId24"/>
    <p:sldId id="262" r:id="rId25"/>
    <p:sldId id="263" r:id="rId26"/>
    <p:sldId id="315" r:id="rId27"/>
    <p:sldId id="316" r:id="rId28"/>
    <p:sldId id="317" r:id="rId29"/>
    <p:sldId id="330" r:id="rId30"/>
    <p:sldId id="267" r:id="rId31"/>
    <p:sldId id="268" r:id="rId32"/>
    <p:sldId id="269" r:id="rId33"/>
    <p:sldId id="282" r:id="rId34"/>
    <p:sldId id="283" r:id="rId35"/>
    <p:sldId id="284" r:id="rId36"/>
    <p:sldId id="319" r:id="rId37"/>
    <p:sldId id="320" r:id="rId38"/>
    <p:sldId id="304" r:id="rId39"/>
    <p:sldId id="305" r:id="rId40"/>
    <p:sldId id="306" r:id="rId41"/>
    <p:sldId id="321" r:id="rId42"/>
    <p:sldId id="307" r:id="rId43"/>
    <p:sldId id="308" r:id="rId44"/>
    <p:sldId id="309" r:id="rId45"/>
    <p:sldId id="310" r:id="rId46"/>
    <p:sldId id="324" r:id="rId47"/>
    <p:sldId id="325" r:id="rId48"/>
    <p:sldId id="326" r:id="rId49"/>
    <p:sldId id="302" r:id="rId50"/>
    <p:sldId id="331" r:id="rId51"/>
    <p:sldId id="288" r:id="rId52"/>
    <p:sldId id="289" r:id="rId53"/>
    <p:sldId id="290" r:id="rId54"/>
    <p:sldId id="322" r:id="rId55"/>
    <p:sldId id="332" r:id="rId56"/>
    <p:sldId id="291" r:id="rId57"/>
    <p:sldId id="311" r:id="rId58"/>
    <p:sldId id="312" r:id="rId59"/>
    <p:sldId id="313" r:id="rId60"/>
    <p:sldId id="323" r:id="rId61"/>
    <p:sldId id="303" r:id="rId62"/>
    <p:sldId id="285" r:id="rId63"/>
    <p:sldId id="286" r:id="rId64"/>
    <p:sldId id="287" r:id="rId65"/>
    <p:sldId id="300" r:id="rId66"/>
    <p:sldId id="295" r:id="rId67"/>
    <p:sldId id="296" r:id="rId68"/>
    <p:sldId id="297" r:id="rId69"/>
    <p:sldId id="327" r:id="rId70"/>
    <p:sldId id="329" r:id="rId71"/>
    <p:sldId id="333" r:id="rId72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handoutMaster" Target="handoutMasters/handoutMaster1.xml"/><Relationship Id="rId79" Type="http://schemas.openxmlformats.org/officeDocument/2006/relationships/customXml" Target="../customXml/item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customXml" Target="../customXml/item2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8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66239209-4C6E-4E2D-899E-529AC261DF40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0BA19631-33FC-48A2-A6D4-BA7E3C6FF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02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1089C-3BB9-441C-B91E-6C5E81089EEB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8A57A-69FA-4D1C-A7E2-C84B4D4A8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4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1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096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590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14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89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77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047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979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999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710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67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148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629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42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20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6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95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55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55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93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A57A-69FA-4D1C-A7E2-C84B4D4A803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82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87FB3C-123F-49B6-A7DA-13EBD9C88D2D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294304-A58F-4E6D-A0C9-58747288C5B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0"/>
            <a:ext cx="7851648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 Precollege Expenses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038600"/>
            <a:ext cx="7854696" cy="1752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Kelly </a:t>
            </a:r>
            <a:r>
              <a:rPr lang="en-US" dirty="0" err="1" smtClean="0"/>
              <a:t>Brummett</a:t>
            </a:r>
            <a:endParaRPr lang="en-US" dirty="0" smtClean="0"/>
          </a:p>
          <a:p>
            <a:r>
              <a:rPr lang="en-US" dirty="0" smtClean="0"/>
              <a:t>Leeland Zeller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8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Another four-year institution has asked your athletics department to donate to a fundraiser to benefit its athletics department. </a:t>
            </a:r>
          </a:p>
          <a:p>
            <a:pPr marL="341313" indent="-341313"/>
            <a:endParaRPr lang="en-US" dirty="0"/>
          </a:p>
          <a:p>
            <a:pPr marL="341313" indent="-341313"/>
            <a:endParaRPr lang="en-US" dirty="0" smtClean="0"/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781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 smtClean="0"/>
              <a:t>Athletics department.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Memorabilia. 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Four year institution's athletics program. 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Athletics purposes. </a:t>
            </a:r>
          </a:p>
          <a:p>
            <a:pPr marL="341313" indent="-341313"/>
            <a:r>
              <a:rPr lang="en-US" dirty="0" smtClean="0"/>
              <a:t>Does it involve men's basketball? </a:t>
            </a:r>
          </a:p>
          <a:p>
            <a:pPr marL="682625" lvl="1" indent="-341313"/>
            <a:r>
              <a:rPr lang="en-US" dirty="0" smtClean="0"/>
              <a:t>No. 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11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Permissible to donate, provided the institution has not received permission to contact any student-athlete (SA) at the four-year institution. </a:t>
            </a:r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r>
              <a:rPr lang="en-US" sz="2200" dirty="0" smtClean="0"/>
              <a:t>Bylaw 13.1.1.3</a:t>
            </a:r>
          </a:p>
          <a:p>
            <a:pPr marL="0" indent="0" algn="r">
              <a:buNone/>
            </a:pPr>
            <a:r>
              <a:rPr lang="en-US" sz="2200" dirty="0" smtClean="0"/>
              <a:t>Bylaw 13.15.1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pPr marL="273050" indent="-273050"/>
            <a:r>
              <a:rPr lang="en-US" dirty="0" smtClean="0"/>
              <a:t>Athletics department has been asked to donate memorabilia to a National Governing Body (NGB).</a:t>
            </a:r>
          </a:p>
          <a:p>
            <a:endParaRPr lang="en-US" dirty="0" smtClean="0"/>
          </a:p>
          <a:p>
            <a:r>
              <a:rPr lang="en-US" dirty="0" smtClean="0"/>
              <a:t>Fundraiser will benefit individuals who are training with the NGB for competition to represent the U.S.</a:t>
            </a:r>
          </a:p>
          <a:p>
            <a:endParaRPr lang="en-US" dirty="0"/>
          </a:p>
          <a:p>
            <a:endParaRPr lang="en-US" dirty="0" smtClean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635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 smtClean="0"/>
              <a:t>Athletics department.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Memorabilia. 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NGB.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Training expenses. 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marL="682625" lvl="1" indent="-341313"/>
            <a:r>
              <a:rPr lang="en-US" dirty="0" smtClean="0"/>
              <a:t>No.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04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/>
          <a:lstStyle/>
          <a:p>
            <a:pPr marL="341313" indent="-341313"/>
            <a:r>
              <a:rPr lang="en-US" dirty="0" smtClean="0"/>
              <a:t>Permissible to donate memorabilia to the NGB, provided:</a:t>
            </a:r>
          </a:p>
          <a:p>
            <a:pPr marL="682625" lvl="1" indent="-341313"/>
            <a:r>
              <a:rPr lang="en-US" dirty="0" smtClean="0"/>
              <a:t>Funds raised from the donation go to the NGB's operational expenses; and </a:t>
            </a:r>
          </a:p>
          <a:p>
            <a:pPr marL="341312" lvl="1" indent="0">
              <a:buNone/>
            </a:pPr>
            <a:endParaRPr lang="en-US" dirty="0" smtClean="0"/>
          </a:p>
          <a:p>
            <a:pPr marL="682625" lvl="1" indent="-341313"/>
            <a:r>
              <a:rPr lang="en-US" dirty="0" smtClean="0"/>
              <a:t>Funds are not earmarked for a specific PSA. </a:t>
            </a:r>
          </a:p>
          <a:p>
            <a:pPr marL="341312" lvl="1" indent="0">
              <a:buNone/>
            </a:pPr>
            <a:endParaRPr lang="en-US" dirty="0" smtClean="0"/>
          </a:p>
          <a:p>
            <a:pPr marL="341312" lvl="1" indent="0" algn="r">
              <a:buNone/>
            </a:pPr>
            <a:r>
              <a:rPr lang="en-US" sz="2200" dirty="0" smtClean="0"/>
              <a:t>Bylaw 13.15.1</a:t>
            </a:r>
          </a:p>
          <a:p>
            <a:pPr marL="341312" lvl="1" indent="0" algn="r">
              <a:buNone/>
            </a:pPr>
            <a:r>
              <a:rPr lang="en-US" sz="2200" dirty="0" smtClean="0"/>
              <a:t>Bylaw 13.15.1.6</a:t>
            </a:r>
          </a:p>
          <a:p>
            <a:pPr marL="341312" lvl="1" indent="0" algn="r">
              <a:buNone/>
            </a:pPr>
            <a:r>
              <a:rPr lang="en-US" sz="2200" dirty="0" smtClean="0"/>
              <a:t>October 25, 1999, Official Interpretation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37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Athletics department would like to donate memorabilia to a nonprofit that provides scholarships.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Scholarships are available to individuals who may be PSAs.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Nonprofit foundation also supports other causes.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48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 smtClean="0"/>
              <a:t>Athletics department.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Memorabilia. 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PSAs and non-PSAs.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Scholarships and other causes for PSAs and non-PSAs.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marL="682625" lvl="1" indent="-341313"/>
            <a:r>
              <a:rPr lang="en-US" dirty="0" smtClean="0"/>
              <a:t>No. 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47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>
            <a:normAutofit/>
          </a:bodyPr>
          <a:lstStyle/>
          <a:p>
            <a:pPr marL="341313" indent="-341313"/>
            <a:r>
              <a:rPr lang="en-US" dirty="0" smtClean="0"/>
              <a:t>Permissible for institution to donate memorabilia, provided:</a:t>
            </a:r>
          </a:p>
          <a:p>
            <a:pPr marL="682625" lvl="1" indent="-341313"/>
            <a:r>
              <a:rPr lang="en-US" dirty="0" smtClean="0"/>
              <a:t>Institution is not involved in selecting the scholarship recipients; </a:t>
            </a:r>
          </a:p>
          <a:p>
            <a:pPr marL="682625" lvl="1" indent="-341313"/>
            <a:r>
              <a:rPr lang="en-US" dirty="0" smtClean="0"/>
              <a:t>Funds raised from the donation are not earmarked to provide scholarships to PSAs; and</a:t>
            </a:r>
          </a:p>
          <a:p>
            <a:pPr marL="639763" lvl="1" indent="-298450"/>
            <a:r>
              <a:rPr lang="en-US" dirty="0" smtClean="0"/>
              <a:t>Primary purpose of the organization is not to provide scholarships to PSAs.</a:t>
            </a:r>
          </a:p>
          <a:p>
            <a:pPr marL="341313" lvl="1" indent="0" algn="r">
              <a:buNone/>
            </a:pPr>
            <a:endParaRPr lang="en-US" sz="2200" dirty="0" smtClean="0"/>
          </a:p>
          <a:p>
            <a:pPr marL="341313" lvl="1" indent="0" algn="r">
              <a:buNone/>
            </a:pPr>
            <a:r>
              <a:rPr lang="en-US" sz="2200" dirty="0" smtClean="0"/>
              <a:t>Bylaw 13.15.1</a:t>
            </a:r>
          </a:p>
          <a:p>
            <a:pPr marL="341313" lvl="1" indent="0" algn="r">
              <a:buNone/>
            </a:pPr>
            <a:r>
              <a:rPr lang="en-US" sz="2200" dirty="0" smtClean="0"/>
              <a:t>December 20, 2012, Staff Interpretation</a:t>
            </a:r>
          </a:p>
        </p:txBody>
      </p:sp>
    </p:spTree>
    <p:extLst>
      <p:ext uri="{BB962C8B-B14F-4D97-AF65-F5344CB8AC3E}">
        <p14:creationId xmlns:p14="http://schemas.microsoft.com/office/powerpoint/2010/main" val="45143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Athletics department has been asked by a high school to donate memorabilia.</a:t>
            </a:r>
          </a:p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Institution has a relationship with the high school's reading program.</a:t>
            </a:r>
          </a:p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Donation is not specified for an athletics program.</a:t>
            </a:r>
          </a:p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69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56488"/>
          </a:xfrm>
        </p:spPr>
        <p:txBody>
          <a:bodyPr/>
          <a:lstStyle/>
          <a:p>
            <a:pPr indent="60325"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89120"/>
          </a:xfrm>
        </p:spPr>
        <p:txBody>
          <a:bodyPr>
            <a:normAutofit/>
          </a:bodyPr>
          <a:lstStyle/>
          <a:p>
            <a:pPr marL="341313" indent="-341313"/>
            <a:r>
              <a:rPr lang="en-US" dirty="0" smtClean="0"/>
              <a:t>Review of Legislation.</a:t>
            </a:r>
          </a:p>
          <a:p>
            <a:endParaRPr lang="en-US" sz="1800" dirty="0" smtClean="0"/>
          </a:p>
          <a:p>
            <a:pPr marL="341313" indent="-341313"/>
            <a:r>
              <a:rPr lang="en-US" dirty="0" smtClean="0"/>
              <a:t>Questions to Ask.</a:t>
            </a:r>
          </a:p>
          <a:p>
            <a:endParaRPr lang="en-US" sz="1800" dirty="0" smtClean="0"/>
          </a:p>
          <a:p>
            <a:pPr marL="341313" indent="-341313"/>
            <a:r>
              <a:rPr lang="en-US" dirty="0"/>
              <a:t>Case Studies:</a:t>
            </a:r>
          </a:p>
          <a:p>
            <a:pPr marL="804863" lvl="1" indent="-341313"/>
            <a:r>
              <a:rPr lang="en-US" dirty="0" smtClean="0"/>
              <a:t>Athletics department.</a:t>
            </a:r>
          </a:p>
          <a:p>
            <a:pPr marL="804863" lvl="1" indent="-341313"/>
            <a:r>
              <a:rPr lang="en-US" dirty="0" smtClean="0"/>
              <a:t>Coach.</a:t>
            </a:r>
            <a:endParaRPr lang="en-US" dirty="0"/>
          </a:p>
          <a:p>
            <a:pPr marL="804863" lvl="1" indent="-341313"/>
            <a:r>
              <a:rPr lang="en-US" dirty="0" smtClean="0"/>
              <a:t>Men's </a:t>
            </a:r>
            <a:r>
              <a:rPr lang="en-US" dirty="0"/>
              <a:t>basketball</a:t>
            </a:r>
            <a:r>
              <a:rPr lang="en-US" dirty="0" smtClean="0"/>
              <a:t>.</a:t>
            </a:r>
            <a:endParaRPr lang="en-US" dirty="0"/>
          </a:p>
          <a:p>
            <a:pPr marL="804863" lvl="1" indent="-341313"/>
            <a:r>
              <a:rPr lang="en-US" dirty="0" smtClean="0"/>
              <a:t>Boosters.</a:t>
            </a:r>
          </a:p>
          <a:p>
            <a:pPr marL="804863" lvl="1" indent="-341313"/>
            <a:r>
              <a:rPr lang="en-US" dirty="0" smtClean="0"/>
              <a:t>Athletics department staff member.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43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 smtClean="0"/>
              <a:t>Athletics department. 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Memorabilia. 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High school. 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err="1" smtClean="0"/>
              <a:t>Nonathletics</a:t>
            </a:r>
            <a:r>
              <a:rPr lang="en-US" dirty="0" smtClean="0"/>
              <a:t> purposes.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lvl="1"/>
            <a:r>
              <a:rPr lang="en-US" dirty="0" smtClean="0"/>
              <a:t>No. </a:t>
            </a:r>
          </a:p>
          <a:p>
            <a:pPr marL="39319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88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389120"/>
          </a:xfrm>
        </p:spPr>
        <p:txBody>
          <a:bodyPr>
            <a:normAutofit fontScale="92500"/>
          </a:bodyPr>
          <a:lstStyle/>
          <a:p>
            <a:pPr marL="341313" indent="-341313"/>
            <a:r>
              <a:rPr lang="en-US" dirty="0" smtClean="0"/>
              <a:t>Not permissible for the athletics department to donate.</a:t>
            </a:r>
          </a:p>
          <a:p>
            <a:pPr marL="341313" indent="-341313"/>
            <a:r>
              <a:rPr lang="en-US" dirty="0" smtClean="0"/>
              <a:t>Athletics department may not assist in raising money for a high school, regardless of athletics.</a:t>
            </a:r>
          </a:p>
          <a:p>
            <a:pPr marL="0" indent="0" algn="r">
              <a:buNone/>
            </a:pPr>
            <a:r>
              <a:rPr lang="en-US" sz="2200" dirty="0" smtClean="0"/>
              <a:t>Bylaw 13.15.1.2</a:t>
            </a:r>
          </a:p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What if the President's Office was asked to donate?</a:t>
            </a:r>
          </a:p>
          <a:p>
            <a:pPr marL="682625" lvl="1" indent="-341313"/>
            <a:r>
              <a:rPr lang="en-US" dirty="0" smtClean="0"/>
              <a:t>A department other than athletics may donate to a high school, provided the donation is not earmarked for an athletics purpose or used to benefit an athletics program.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6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3600"/>
            <a:ext cx="7851648" cy="1828800"/>
          </a:xfrm>
        </p:spPr>
        <p:txBody>
          <a:bodyPr/>
          <a:lstStyle/>
          <a:p>
            <a:r>
              <a:rPr lang="en-US" dirty="0" smtClean="0"/>
              <a:t>Coach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20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Institution's coach has been asked to donate to his son's high school. 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Funds will be used to benefit the high school's athletics program. 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627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/>
              <a:t>C</a:t>
            </a:r>
            <a:r>
              <a:rPr lang="en-US" dirty="0" smtClean="0"/>
              <a:t>oach.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Money. 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High school. 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Athletics purpose.</a:t>
            </a:r>
          </a:p>
          <a:p>
            <a:pPr marL="341313" indent="-341313"/>
            <a:r>
              <a:rPr lang="en-US" dirty="0"/>
              <a:t>Does it involve </a:t>
            </a:r>
            <a:r>
              <a:rPr lang="en-US" dirty="0" smtClean="0"/>
              <a:t>men's </a:t>
            </a:r>
            <a:r>
              <a:rPr lang="en-US" dirty="0"/>
              <a:t>basketball</a:t>
            </a:r>
            <a:r>
              <a:rPr lang="en-US" dirty="0" smtClean="0"/>
              <a:t>?</a:t>
            </a:r>
          </a:p>
          <a:p>
            <a:pPr marL="682625" lvl="1" indent="-341313"/>
            <a:r>
              <a:rPr lang="en-US" dirty="0" smtClean="0"/>
              <a:t>No. 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47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389120"/>
          </a:xfrm>
        </p:spPr>
        <p:txBody>
          <a:bodyPr>
            <a:normAutofit/>
          </a:bodyPr>
          <a:lstStyle/>
          <a:p>
            <a:pPr marL="341313" indent="-341313"/>
            <a:r>
              <a:rPr lang="en-US" dirty="0" smtClean="0"/>
              <a:t>Permissible for institution's coach to donate to his son's high school (including athletics), provided:</a:t>
            </a:r>
          </a:p>
          <a:p>
            <a:pPr marL="682625" lvl="1" indent="-341313"/>
            <a:r>
              <a:rPr lang="en-US" dirty="0" smtClean="0"/>
              <a:t>Coach acts independently of the institution;</a:t>
            </a:r>
          </a:p>
          <a:p>
            <a:pPr marL="682625" lvl="1" indent="-341313"/>
            <a:r>
              <a:rPr lang="en-US" dirty="0" smtClean="0"/>
              <a:t>Funds are distributed through channels established by the high school; and </a:t>
            </a:r>
          </a:p>
          <a:p>
            <a:pPr marL="682625" lvl="1" indent="-341313"/>
            <a:r>
              <a:rPr lang="en-US" dirty="0" smtClean="0"/>
              <a:t>Funds are not earmarked for a specific PSA. </a:t>
            </a:r>
          </a:p>
          <a:p>
            <a:pPr marL="341312" lvl="1" indent="0" algn="r">
              <a:buNone/>
            </a:pPr>
            <a:endParaRPr lang="en-US" dirty="0" smtClean="0"/>
          </a:p>
          <a:p>
            <a:pPr marL="341312" lvl="1" indent="0" algn="r">
              <a:buNone/>
            </a:pPr>
            <a:r>
              <a:rPr lang="en-US" sz="2200" dirty="0" smtClean="0"/>
              <a:t>Bylaw 13.15.1.2</a:t>
            </a:r>
          </a:p>
          <a:p>
            <a:pPr marL="341312" lvl="1" indent="0" algn="r">
              <a:buNone/>
            </a:pPr>
            <a:r>
              <a:rPr lang="en-US" sz="2200" dirty="0" smtClean="0"/>
              <a:t>March 27, 2000, Official Interpretation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</a:p>
          <a:p>
            <a:pPr marL="393192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78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Now, institution's coach has been asked to participate in a golf fundraiser for his son's high school.</a:t>
            </a:r>
          </a:p>
          <a:p>
            <a:pPr marL="0" indent="0">
              <a:buNone/>
            </a:pPr>
            <a:endParaRPr lang="en-US" dirty="0" smtClean="0"/>
          </a:p>
          <a:p>
            <a:pPr marL="341313" indent="-341313"/>
            <a:r>
              <a:rPr lang="en-US" dirty="0" smtClean="0"/>
              <a:t>Funds will be used to benefit the high school's athletics program.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316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46320"/>
          </a:xfrm>
        </p:spPr>
        <p:txBody>
          <a:bodyPr>
            <a:normAutofit fontScale="92500" lnSpcReduction="10000"/>
          </a:bodyPr>
          <a:lstStyle/>
          <a:p>
            <a:pPr marL="341313" indent="-341313"/>
            <a:r>
              <a:rPr lang="en-US" dirty="0" smtClean="0"/>
              <a:t>Permissible for institution's coach to participate in the golf tournament, provided:</a:t>
            </a:r>
          </a:p>
          <a:p>
            <a:pPr marL="682625" lvl="1" indent="-341313"/>
            <a:r>
              <a:rPr lang="en-US" dirty="0" smtClean="0"/>
              <a:t>Coach acts </a:t>
            </a:r>
            <a:r>
              <a:rPr lang="en-US" dirty="0"/>
              <a:t>independently of the institution; </a:t>
            </a:r>
            <a:endParaRPr lang="en-US" dirty="0" smtClean="0"/>
          </a:p>
          <a:p>
            <a:pPr marL="682625" lvl="1" indent="-341313"/>
            <a:r>
              <a:rPr lang="en-US" dirty="0" smtClean="0"/>
              <a:t>Any </a:t>
            </a:r>
            <a:r>
              <a:rPr lang="en-US" dirty="0"/>
              <a:t>funds raised from the event are distributed through channels established by the high </a:t>
            </a:r>
            <a:r>
              <a:rPr lang="en-US" dirty="0" smtClean="0"/>
              <a:t>school; and </a:t>
            </a:r>
          </a:p>
          <a:p>
            <a:pPr marL="682625" lvl="1" indent="-341313"/>
            <a:r>
              <a:rPr lang="en-US" dirty="0" smtClean="0"/>
              <a:t>Funds </a:t>
            </a:r>
            <a:r>
              <a:rPr lang="en-US" dirty="0"/>
              <a:t>are not earmarked for a specific </a:t>
            </a:r>
            <a:r>
              <a:rPr lang="en-US" dirty="0" smtClean="0"/>
              <a:t>PSA.</a:t>
            </a:r>
          </a:p>
          <a:p>
            <a:pPr marL="682625" lvl="1" indent="-341313"/>
            <a:endParaRPr lang="en-US" dirty="0" smtClean="0"/>
          </a:p>
          <a:p>
            <a:pPr marL="341312" lvl="1" indent="0" algn="r">
              <a:buNone/>
            </a:pPr>
            <a:r>
              <a:rPr lang="en-US" dirty="0"/>
              <a:t>Bylaw 13.15.1.2</a:t>
            </a:r>
          </a:p>
          <a:p>
            <a:pPr marL="341312" lvl="1" indent="0" algn="r">
              <a:buNone/>
            </a:pPr>
            <a:r>
              <a:rPr lang="en-US" dirty="0" smtClean="0"/>
              <a:t>March </a:t>
            </a:r>
            <a:r>
              <a:rPr lang="en-US" dirty="0"/>
              <a:t>27, 2000, Official Interpretation</a:t>
            </a:r>
          </a:p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Similar analysis to donation. </a:t>
            </a:r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/>
            <a:r>
              <a:rPr lang="en-US" dirty="0" smtClean="0"/>
              <a:t>Could the institution's coach’s participation in the golf tournament be publicized in advance?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682625" lvl="1" indent="-341313"/>
            <a:endParaRPr lang="en-US" dirty="0"/>
          </a:p>
          <a:p>
            <a:pPr marL="682625" lvl="1" indent="-341313"/>
            <a:endParaRPr lang="en-US" dirty="0" smtClean="0"/>
          </a:p>
          <a:p>
            <a:pPr marL="682625" lvl="1" indent="-341313"/>
            <a:endParaRPr lang="en-US" dirty="0"/>
          </a:p>
          <a:p>
            <a:pPr marL="682625" lvl="1" indent="-341313"/>
            <a:endParaRPr lang="en-US" dirty="0" smtClean="0"/>
          </a:p>
          <a:p>
            <a:pPr marL="682625" lvl="1" indent="-341313"/>
            <a:endParaRPr lang="en-US" dirty="0"/>
          </a:p>
          <a:p>
            <a:pPr marL="341312" lvl="1" indent="0" algn="r">
              <a:buNone/>
            </a:pPr>
            <a:r>
              <a:rPr lang="en-US" dirty="0" err="1"/>
              <a:t>c</a:t>
            </a:r>
            <a:r>
              <a:rPr lang="en-US" dirty="0" err="1" smtClean="0"/>
              <a:t>ont</a:t>
            </a: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00278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1313" indent="-341313"/>
            <a:r>
              <a:rPr lang="en-US" dirty="0" smtClean="0"/>
              <a:t>Can institution's coach still be involved after his son graduates from the high school?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341312" lvl="1" indent="0" algn="r">
              <a:buNone/>
            </a:pPr>
            <a:r>
              <a:rPr lang="en-US" sz="2200" dirty="0" smtClean="0"/>
              <a:t>Bylaw 13.15.1.2</a:t>
            </a:r>
          </a:p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What if the institution's coach is an alum of the high school? </a:t>
            </a:r>
          </a:p>
          <a:p>
            <a:pPr marL="682625" lvl="1" indent="-341313"/>
            <a:r>
              <a:rPr lang="en-US" dirty="0" smtClean="0"/>
              <a:t>Yes (could make donation and participate in golf tournament but attendance could not be publicized).</a:t>
            </a:r>
          </a:p>
          <a:p>
            <a:pPr marL="682625" lvl="1" indent="-341313"/>
            <a:endParaRPr lang="en-US" dirty="0" smtClean="0"/>
          </a:p>
          <a:p>
            <a:pPr marL="341312" lvl="1" indent="0" algn="r">
              <a:buNone/>
            </a:pPr>
            <a:r>
              <a:rPr lang="en-US" sz="2200" dirty="0"/>
              <a:t>Bylaw 13.15.1.2</a:t>
            </a:r>
          </a:p>
          <a:p>
            <a:pPr marL="341312" lvl="1" indent="0" algn="r">
              <a:buNone/>
            </a:pPr>
            <a:r>
              <a:rPr lang="en-US" sz="2200" dirty="0"/>
              <a:t>March 27, 2000, Official Interpretation</a:t>
            </a:r>
          </a:p>
          <a:p>
            <a:pPr marL="682625" lvl="1" indent="-34131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47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indent="60325"/>
            <a:r>
              <a:rPr lang="en-US" dirty="0" smtClean="0"/>
              <a:t>Precollege Expenses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389120"/>
          </a:xfrm>
        </p:spPr>
        <p:txBody>
          <a:bodyPr/>
          <a:lstStyle/>
          <a:p>
            <a:pPr marL="341313" indent="-341313"/>
            <a:r>
              <a:rPr lang="en-US" dirty="0" smtClean="0"/>
              <a:t>An institution or booster may not offer, provide or arrange financial assistance, directly or indirectly, to pay the costs of a prospective student-athlete's (PSA) educational or other expenses prior to his or her enrollment or so the PSA can obtain a postgraduate education.</a:t>
            </a:r>
          </a:p>
          <a:p>
            <a:pPr marL="0" indent="0" algn="r">
              <a:buNone/>
            </a:pPr>
            <a:endParaRPr lang="en-US" sz="1800" dirty="0"/>
          </a:p>
          <a:p>
            <a:pPr marL="0" indent="0" algn="r">
              <a:buNone/>
            </a:pPr>
            <a:r>
              <a:rPr lang="en-US" sz="1800" i="1" dirty="0" smtClean="0"/>
              <a:t>Bylaw 13.15.1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242147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Institution's baseball coach has been asked to attend a banquet at which he will be honored. 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Fundraising </a:t>
            </a:r>
            <a:r>
              <a:rPr lang="en-US" dirty="0"/>
              <a:t>activities for the local community park and </a:t>
            </a:r>
            <a:r>
              <a:rPr lang="en-US" dirty="0" smtClean="0"/>
              <a:t>PSAs </a:t>
            </a:r>
            <a:r>
              <a:rPr lang="en-US" dirty="0"/>
              <a:t>will occur at the banquet. </a:t>
            </a:r>
            <a:endParaRPr lang="en-US" dirty="0" smtClean="0"/>
          </a:p>
          <a:p>
            <a:endParaRPr lang="en-US" dirty="0"/>
          </a:p>
          <a:p>
            <a:pPr marL="341313" indent="-341313"/>
            <a:r>
              <a:rPr lang="en-US" dirty="0" smtClean="0"/>
              <a:t>Institution's coach would like to donate an item to be auctioned at the banquet.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3705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/>
              <a:t>C</a:t>
            </a:r>
            <a:r>
              <a:rPr lang="en-US" dirty="0" smtClean="0"/>
              <a:t>oach.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Time and memorabilia. 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PSAs and park.</a:t>
            </a:r>
          </a:p>
          <a:p>
            <a:pPr marL="341313" indent="-341313"/>
            <a:r>
              <a:rPr lang="en-US" dirty="0"/>
              <a:t>For what will the donation be used?</a:t>
            </a:r>
          </a:p>
          <a:p>
            <a:pPr marL="682625" lvl="1" indent="-341313"/>
            <a:r>
              <a:rPr lang="en-US" dirty="0" smtClean="0"/>
              <a:t>Scholarships for PSAs and park restoration.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79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0120"/>
          </a:xfrm>
        </p:spPr>
        <p:txBody>
          <a:bodyPr>
            <a:normAutofit/>
          </a:bodyPr>
          <a:lstStyle/>
          <a:p>
            <a:pPr marL="341313" indent="-341313"/>
            <a:r>
              <a:rPr lang="en-US" dirty="0" smtClean="0"/>
              <a:t>Permissible for institution's coach to attend the event and to donate an item, provided:</a:t>
            </a:r>
          </a:p>
          <a:p>
            <a:pPr marL="682625" lvl="1" indent="-341313"/>
            <a:r>
              <a:rPr lang="en-US" dirty="0" smtClean="0"/>
              <a:t>Coach (and institution) is not involved in selecting the scholarship recipients; </a:t>
            </a:r>
          </a:p>
          <a:p>
            <a:pPr marL="682625" lvl="1" indent="-341313"/>
            <a:r>
              <a:rPr lang="en-US" dirty="0" smtClean="0"/>
              <a:t>Funds raised from the donation are not earmarked to provide scholarships to PSAs; and </a:t>
            </a:r>
          </a:p>
          <a:p>
            <a:pPr lvl="1"/>
            <a:r>
              <a:rPr lang="en-US" dirty="0"/>
              <a:t>Primary purpose of the </a:t>
            </a:r>
            <a:r>
              <a:rPr lang="en-US" dirty="0" smtClean="0"/>
              <a:t>organization and the event </a:t>
            </a:r>
            <a:r>
              <a:rPr lang="en-US" dirty="0"/>
              <a:t>is not </a:t>
            </a:r>
            <a:r>
              <a:rPr lang="en-US" dirty="0" smtClean="0"/>
              <a:t>to provide </a:t>
            </a:r>
            <a:r>
              <a:rPr lang="en-US" dirty="0"/>
              <a:t>scholarships to </a:t>
            </a:r>
            <a:r>
              <a:rPr lang="en-US" dirty="0" smtClean="0"/>
              <a:t>PSAs.</a:t>
            </a:r>
          </a:p>
          <a:p>
            <a:pPr lvl="1"/>
            <a:endParaRPr lang="en-US" dirty="0" smtClean="0"/>
          </a:p>
          <a:p>
            <a:pPr marL="341313" lvl="1" indent="0" algn="r">
              <a:buNone/>
            </a:pPr>
            <a:r>
              <a:rPr lang="en-US" sz="2200" dirty="0"/>
              <a:t>Bylaw 13.15.1</a:t>
            </a:r>
          </a:p>
          <a:p>
            <a:pPr marL="341313" lvl="1" indent="0" algn="r">
              <a:buNone/>
            </a:pPr>
            <a:r>
              <a:rPr lang="en-US" sz="2200" dirty="0"/>
              <a:t>December 20, 2012, Staff Interpretation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0838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marL="287338" indent="-287338"/>
            <a:r>
              <a:rPr lang="en-US" dirty="0" smtClean="0"/>
              <a:t>Institution's women's basketball coach has been asked to attend a golf tournament.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She will pay her entry fee.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Golf tournament is a fundraiser for an AAU girls' basketball program. </a:t>
            </a:r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296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/>
              <a:t>C</a:t>
            </a:r>
            <a:r>
              <a:rPr lang="en-US" dirty="0" smtClean="0"/>
              <a:t>oach.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Time and money.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lvl="1"/>
            <a:r>
              <a:rPr lang="en-US" dirty="0" smtClean="0"/>
              <a:t>Women's basketball PSAs.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Travel expenses for AAU team.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</a:p>
          <a:p>
            <a:pPr marL="682625" lvl="1" indent="-34131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87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fontScale="92500" lnSpcReduction="20000"/>
          </a:bodyPr>
          <a:lstStyle/>
          <a:p>
            <a:pPr marL="341313" indent="-341313"/>
            <a:r>
              <a:rPr lang="en-US" dirty="0" smtClean="0"/>
              <a:t>Not permissible for institution's coach to attend the golf tournament</a:t>
            </a:r>
            <a:r>
              <a:rPr lang="en-US" dirty="0"/>
              <a:t> </a:t>
            </a:r>
            <a:r>
              <a:rPr lang="en-US" dirty="0" smtClean="0"/>
              <a:t>because the purpose </a:t>
            </a:r>
            <a:r>
              <a:rPr lang="en-US" dirty="0"/>
              <a:t>of the fundraiser is for </a:t>
            </a:r>
            <a:r>
              <a:rPr lang="en-US" dirty="0" err="1" smtClean="0"/>
              <a:t>PSAs</a:t>
            </a:r>
            <a:r>
              <a:rPr lang="en-US" dirty="0" smtClean="0"/>
              <a:t> and for an athletics purpose,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 paying the entry fee is an active role in fundraising.</a:t>
            </a:r>
          </a:p>
          <a:p>
            <a:pPr marL="0" indent="0" algn="r">
              <a:buNone/>
            </a:pPr>
            <a:endParaRPr lang="en-US" sz="2400" dirty="0" smtClean="0"/>
          </a:p>
          <a:p>
            <a:pPr marL="0" indent="0" algn="r">
              <a:buNone/>
            </a:pPr>
            <a:r>
              <a:rPr lang="en-US" sz="2400" dirty="0" smtClean="0"/>
              <a:t>Bylaw 13.15.1</a:t>
            </a:r>
          </a:p>
          <a:p>
            <a:pPr marL="0" indent="0" algn="r">
              <a:buNone/>
            </a:pPr>
            <a:r>
              <a:rPr lang="en-US" sz="2400" dirty="0" smtClean="0"/>
              <a:t>October 19, 2012, Official Interpretation</a:t>
            </a:r>
          </a:p>
          <a:p>
            <a:endParaRPr lang="en-US" dirty="0" smtClean="0"/>
          </a:p>
          <a:p>
            <a:pPr marL="341313" indent="-341313">
              <a:tabLst>
                <a:tab pos="341313" algn="l"/>
              </a:tabLst>
            </a:pPr>
            <a:r>
              <a:rPr lang="en-US" dirty="0" smtClean="0"/>
              <a:t>What if coach did not have to pay an entry fee?</a:t>
            </a:r>
          </a:p>
          <a:p>
            <a:pPr marL="682625" lvl="1" indent="-341313"/>
            <a:r>
              <a:rPr lang="en-US" dirty="0" smtClean="0"/>
              <a:t>Permissible, provided she does not play an active role in the fundraising activities. </a:t>
            </a:r>
          </a:p>
          <a:p>
            <a:pPr marL="682625" lvl="1" indent="-341313"/>
            <a:endParaRPr lang="en-US" dirty="0"/>
          </a:p>
          <a:p>
            <a:pPr marL="341312" lvl="1" indent="0" algn="r">
              <a:buNone/>
            </a:pPr>
            <a:endParaRPr lang="en-US" dirty="0" smtClean="0"/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18819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>
            <a:normAutofit/>
          </a:bodyPr>
          <a:lstStyle/>
          <a:p>
            <a:pPr marL="341313" indent="-341313"/>
            <a:r>
              <a:rPr lang="en-US" dirty="0" smtClean="0"/>
              <a:t>Could the institution's coach attendance at the golf tournament be publicized in advance?</a:t>
            </a:r>
          </a:p>
          <a:p>
            <a:pPr marL="0" indent="0">
              <a:buNone/>
            </a:pPr>
            <a:endParaRPr lang="en-US" dirty="0" smtClean="0"/>
          </a:p>
          <a:p>
            <a:pPr marL="682625" lvl="1" indent="-341313"/>
            <a:r>
              <a:rPr lang="en-US" dirty="0" smtClean="0"/>
              <a:t>No, her </a:t>
            </a:r>
            <a:r>
              <a:rPr lang="en-US" dirty="0"/>
              <a:t>attendance at the event could not be publicized in advance</a:t>
            </a:r>
            <a:r>
              <a:rPr lang="en-US" dirty="0" smtClean="0"/>
              <a:t>.</a:t>
            </a:r>
          </a:p>
          <a:p>
            <a:pPr marL="682625" lvl="1" indent="-341313"/>
            <a:endParaRPr lang="en-US" dirty="0" smtClean="0"/>
          </a:p>
          <a:p>
            <a:pPr marL="682625" lvl="1" indent="-341313" algn="r"/>
            <a:r>
              <a:rPr lang="en-US" sz="2200" dirty="0" smtClean="0"/>
              <a:t>October 19, 2012, Official Interpretation</a:t>
            </a:r>
            <a:endParaRPr lang="en-US" sz="2200" dirty="0"/>
          </a:p>
          <a:p>
            <a:pPr marL="341312" lvl="1" indent="0" algn="r">
              <a:buNone/>
            </a:pPr>
            <a:endParaRPr lang="en-US" dirty="0" smtClean="0"/>
          </a:p>
          <a:p>
            <a:pPr marL="341312" lvl="1" indent="0" algn="r">
              <a:buNone/>
            </a:pPr>
            <a:endParaRPr lang="en-US" dirty="0"/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28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/>
          <a:lstStyle/>
          <a:p>
            <a:pPr marL="341313" indent="-341313"/>
            <a:r>
              <a:rPr lang="en-US" dirty="0" smtClean="0"/>
              <a:t>What </a:t>
            </a:r>
            <a:r>
              <a:rPr lang="en-US" dirty="0"/>
              <a:t>if this were a </a:t>
            </a:r>
            <a:r>
              <a:rPr lang="en-US" dirty="0" smtClean="0"/>
              <a:t>men's </a:t>
            </a:r>
            <a:r>
              <a:rPr lang="en-US" dirty="0"/>
              <a:t>basketball coach? </a:t>
            </a:r>
            <a:r>
              <a:rPr lang="en-US" dirty="0" smtClean="0"/>
              <a:t> A boys' </a:t>
            </a:r>
            <a:r>
              <a:rPr lang="en-US" dirty="0"/>
              <a:t>AAU team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682625" lvl="1" indent="-341313"/>
            <a:r>
              <a:rPr lang="en-US" dirty="0"/>
              <a:t>Same analysis applies for </a:t>
            </a:r>
            <a:r>
              <a:rPr lang="en-US" dirty="0" smtClean="0"/>
              <a:t>men's </a:t>
            </a:r>
            <a:r>
              <a:rPr lang="en-US" dirty="0"/>
              <a:t>basketball coach with respect to </a:t>
            </a:r>
            <a:r>
              <a:rPr lang="en-US" dirty="0" smtClean="0"/>
              <a:t>girls' </a:t>
            </a:r>
            <a:r>
              <a:rPr lang="en-US" dirty="0"/>
              <a:t>AAU team</a:t>
            </a:r>
            <a:r>
              <a:rPr lang="en-US" dirty="0" smtClean="0"/>
              <a:t>.</a:t>
            </a:r>
          </a:p>
          <a:p>
            <a:pPr marL="682625" lvl="1" indent="-341313"/>
            <a:endParaRPr lang="en-US" dirty="0"/>
          </a:p>
          <a:p>
            <a:pPr marL="682625" lvl="1" indent="-341313"/>
            <a:r>
              <a:rPr lang="en-US" dirty="0"/>
              <a:t>Not permissible if </a:t>
            </a:r>
            <a:r>
              <a:rPr lang="en-US" dirty="0" smtClean="0"/>
              <a:t>boys' </a:t>
            </a:r>
            <a:r>
              <a:rPr lang="en-US" dirty="0"/>
              <a:t>AAU team</a:t>
            </a:r>
            <a:r>
              <a:rPr lang="en-US" dirty="0" smtClean="0"/>
              <a:t>.</a:t>
            </a:r>
          </a:p>
          <a:p>
            <a:pPr marL="341312" lvl="1" indent="0" algn="r">
              <a:buNone/>
            </a:pPr>
            <a:r>
              <a:rPr lang="en-US" sz="2200" dirty="0" smtClean="0"/>
              <a:t>Bylaw 13.15.1.10</a:t>
            </a:r>
          </a:p>
          <a:p>
            <a:pPr marL="341312" lvl="1" indent="0" algn="r">
              <a:buNone/>
            </a:pPr>
            <a:r>
              <a:rPr lang="en-US" sz="2200" dirty="0" smtClean="0"/>
              <a:t>October 19, 2012, Official Interpretation</a:t>
            </a:r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06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Institution's football coach has been asked to speak at a coaches' clinic sponsored by a high school coaches association.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A portion of the proceeds from the entry fee to the coaches' clinic will be used to benefit </a:t>
            </a:r>
            <a:r>
              <a:rPr lang="en-US" dirty="0" err="1" smtClean="0"/>
              <a:t>PSAs</a:t>
            </a:r>
            <a:r>
              <a:rPr lang="en-US" dirty="0" smtClean="0"/>
              <a:t> (e.g., high school athletics programs).</a:t>
            </a:r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868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 smtClean="0"/>
              <a:t>Coach.</a:t>
            </a:r>
          </a:p>
          <a:p>
            <a:pPr marL="341313" indent="-341313"/>
            <a:r>
              <a:rPr lang="en-US" dirty="0"/>
              <a:t>What is being </a:t>
            </a:r>
            <a:r>
              <a:rPr lang="en-US" dirty="0" smtClean="0"/>
              <a:t>donated?</a:t>
            </a:r>
          </a:p>
          <a:p>
            <a:pPr marL="682625" lvl="1" indent="-341313">
              <a:tabLst>
                <a:tab pos="682625" algn="l"/>
              </a:tabLst>
            </a:pPr>
            <a:r>
              <a:rPr lang="en-US" dirty="0" smtClean="0"/>
              <a:t>Time.</a:t>
            </a:r>
            <a:endParaRPr lang="en-US" dirty="0"/>
          </a:p>
          <a:p>
            <a:pPr marL="341313" indent="-341313"/>
            <a:r>
              <a:rPr lang="en-US" dirty="0"/>
              <a:t>Who/what is the recipient?</a:t>
            </a:r>
          </a:p>
          <a:p>
            <a:pPr marL="682625" lvl="1" indent="-341313"/>
            <a:r>
              <a:rPr lang="en-US" dirty="0" smtClean="0"/>
              <a:t>PSAs. </a:t>
            </a:r>
            <a:endParaRPr lang="en-US" dirty="0"/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Portion to benefit for </a:t>
            </a:r>
            <a:r>
              <a:rPr lang="en-US" dirty="0" err="1" smtClean="0"/>
              <a:t>PSAs</a:t>
            </a:r>
            <a:r>
              <a:rPr lang="en-US" dirty="0" smtClean="0"/>
              <a:t> (e.g., high school athletics programs). </a:t>
            </a:r>
          </a:p>
          <a:p>
            <a:pPr marL="341313" indent="-341313"/>
            <a:r>
              <a:rPr lang="en-US" dirty="0" smtClean="0"/>
              <a:t>Does </a:t>
            </a:r>
            <a:r>
              <a:rPr lang="en-US" dirty="0"/>
              <a:t>it involve </a:t>
            </a:r>
            <a:r>
              <a:rPr lang="en-US" dirty="0" smtClean="0"/>
              <a:t>men's </a:t>
            </a:r>
            <a:r>
              <a:rPr lang="en-US" dirty="0"/>
              <a:t>basketball? </a:t>
            </a:r>
          </a:p>
          <a:p>
            <a:pPr marL="682625" lvl="1" indent="-341313"/>
            <a:r>
              <a:rPr lang="en-US" dirty="0"/>
              <a:t>No. </a:t>
            </a:r>
            <a:endParaRPr lang="en-US" dirty="0" smtClean="0"/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5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pPr marL="60325"/>
            <a:r>
              <a:rPr lang="en-US" sz="4200" dirty="0" smtClean="0"/>
              <a:t>Fundraising for High School </a:t>
            </a:r>
            <a:br>
              <a:rPr lang="en-US" sz="4200" dirty="0" smtClean="0"/>
            </a:br>
            <a:r>
              <a:rPr lang="en-US" sz="4200" dirty="0" smtClean="0"/>
              <a:t>Athletics Program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693920"/>
          </a:xfrm>
        </p:spPr>
        <p:txBody>
          <a:bodyPr>
            <a:normAutofit/>
          </a:bodyPr>
          <a:lstStyle/>
          <a:p>
            <a:pPr marL="341313" indent="-341313"/>
            <a:endParaRPr lang="en-US" dirty="0" smtClean="0"/>
          </a:p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An institution may not provide funding, directly or through paid advertisements, to benefit a high school athletics program. </a:t>
            </a:r>
          </a:p>
          <a:p>
            <a:pPr marL="0" indent="0" algn="r">
              <a:buNone/>
            </a:pPr>
            <a:endParaRPr lang="en-US" sz="1800" i="1" dirty="0" smtClean="0"/>
          </a:p>
          <a:p>
            <a:pPr marL="0" indent="0" algn="r">
              <a:buNone/>
            </a:pPr>
            <a:endParaRPr lang="en-US" sz="1800" i="1" dirty="0" smtClean="0"/>
          </a:p>
          <a:p>
            <a:pPr marL="0" indent="0" algn="r">
              <a:buNone/>
            </a:pPr>
            <a:r>
              <a:rPr lang="en-US" sz="1800" i="1" dirty="0" smtClean="0"/>
              <a:t>Bylaw </a:t>
            </a:r>
            <a:r>
              <a:rPr lang="en-US" sz="1800" i="1" dirty="0"/>
              <a:t>13.15.1.2</a:t>
            </a:r>
          </a:p>
          <a:p>
            <a:pPr marL="0" indent="0" algn="r">
              <a:buNone/>
            </a:pP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62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/>
          </a:bodyPr>
          <a:lstStyle/>
          <a:p>
            <a:pPr marL="341313" indent="-341313"/>
            <a:endParaRPr lang="en-US" dirty="0"/>
          </a:p>
          <a:p>
            <a:pPr marL="341313" indent="-341313"/>
            <a:r>
              <a:rPr lang="en-US" dirty="0" smtClean="0"/>
              <a:t>Permissible for coach to speak at the coaches' clinic, provided fundraising is not the primary purpose of the event.</a:t>
            </a:r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endParaRPr lang="en-US" sz="2200" dirty="0" smtClean="0"/>
          </a:p>
          <a:p>
            <a:pPr marL="0" indent="0" algn="r">
              <a:buNone/>
            </a:pPr>
            <a:r>
              <a:rPr lang="en-US" sz="2200" dirty="0" smtClean="0"/>
              <a:t>Bylaw 13.15.1</a:t>
            </a:r>
          </a:p>
          <a:p>
            <a:pPr marL="0" indent="0" algn="r">
              <a:buNone/>
            </a:pPr>
            <a:r>
              <a:rPr lang="en-US" sz="2200" dirty="0" smtClean="0"/>
              <a:t>October 19, 2012, Official Interpretation</a:t>
            </a:r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120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If </a:t>
            </a:r>
            <a:r>
              <a:rPr lang="en-US" dirty="0"/>
              <a:t>fundraising is the primary purpose, then coach may only attend the event provided</a:t>
            </a:r>
            <a:r>
              <a:rPr lang="en-US" dirty="0" smtClean="0"/>
              <a:t>:</a:t>
            </a:r>
          </a:p>
          <a:p>
            <a:pPr marL="682625" lvl="1" indent="-341313"/>
            <a:r>
              <a:rPr lang="en-US" dirty="0" smtClean="0"/>
              <a:t>Coach plays </a:t>
            </a:r>
            <a:r>
              <a:rPr lang="en-US" dirty="0"/>
              <a:t>no active role in </a:t>
            </a:r>
            <a:r>
              <a:rPr lang="en-US" dirty="0" smtClean="0"/>
              <a:t>fundraising;</a:t>
            </a:r>
            <a:endParaRPr lang="en-US" dirty="0"/>
          </a:p>
          <a:p>
            <a:pPr marL="682625" lvl="1" indent="-341313"/>
            <a:r>
              <a:rPr lang="en-US" dirty="0"/>
              <a:t>Attendance is not publicized in </a:t>
            </a:r>
            <a:r>
              <a:rPr lang="en-US" dirty="0" smtClean="0"/>
              <a:t>advance;</a:t>
            </a:r>
            <a:endParaRPr lang="en-US" dirty="0"/>
          </a:p>
          <a:p>
            <a:pPr marL="682625" lvl="1" indent="-341313"/>
            <a:r>
              <a:rPr lang="en-US" dirty="0"/>
              <a:t>Contact not permitted outside of a contact </a:t>
            </a:r>
            <a:r>
              <a:rPr lang="en-US" dirty="0" smtClean="0"/>
              <a:t>period; and</a:t>
            </a:r>
            <a:endParaRPr lang="en-US" dirty="0"/>
          </a:p>
          <a:p>
            <a:pPr marL="682625" lvl="1" indent="-341313"/>
            <a:r>
              <a:rPr lang="en-US" dirty="0" smtClean="0"/>
              <a:t>No recruiting presentation.</a:t>
            </a:r>
          </a:p>
          <a:p>
            <a:pPr marL="0" indent="0" algn="r">
              <a:buNone/>
            </a:pPr>
            <a:endParaRPr lang="en-US" sz="2200" dirty="0" smtClean="0"/>
          </a:p>
          <a:p>
            <a:pPr marL="0" indent="0" algn="r">
              <a:buNone/>
            </a:pPr>
            <a:endParaRPr lang="en-US" sz="2200" dirty="0"/>
          </a:p>
          <a:p>
            <a:pPr marL="0" indent="0" algn="r">
              <a:buNone/>
            </a:pPr>
            <a:r>
              <a:rPr lang="en-US" sz="2200" dirty="0" smtClean="0"/>
              <a:t>Bylaw </a:t>
            </a:r>
            <a:r>
              <a:rPr lang="en-US" sz="2200" dirty="0"/>
              <a:t>13.15.1</a:t>
            </a:r>
          </a:p>
          <a:p>
            <a:pPr marL="0" indent="0" algn="r">
              <a:buNone/>
            </a:pPr>
            <a:r>
              <a:rPr lang="en-US" sz="2200" dirty="0"/>
              <a:t>October 19, 2012, Official Interpretation</a:t>
            </a:r>
          </a:p>
          <a:p>
            <a:pPr marL="682625" lvl="1" indent="-341313"/>
            <a:endParaRPr lang="en-US" dirty="0"/>
          </a:p>
          <a:p>
            <a:pPr marL="682625" lvl="1" indent="-341313"/>
            <a:endParaRPr lang="en-US" dirty="0"/>
          </a:p>
          <a:p>
            <a:pPr marL="682625" indent="-34131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36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Institution's coach has been asked to speak at a charitable foundation's general fundraising event.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Event is to raise funds for a local women's shelter that also provides scholarships to women/children.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The nonprofit benefits PSAs and non-PSAs.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266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 smtClean="0"/>
              <a:t>Coach.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Time.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PSAs and non-PSAs.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Women’s shelter/scholarships.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4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Permissible for coach to speak, provided:</a:t>
            </a:r>
          </a:p>
          <a:p>
            <a:pPr marL="682625" lvl="1" indent="-341313"/>
            <a:r>
              <a:rPr lang="en-US" dirty="0" smtClean="0"/>
              <a:t>Institution/coach is not involved in selecting the individuals who will receive funds; </a:t>
            </a:r>
          </a:p>
          <a:p>
            <a:pPr marL="682625" lvl="1" indent="-341313"/>
            <a:r>
              <a:rPr lang="en-US" dirty="0" smtClean="0"/>
              <a:t>Funds are not earmarked for providing scholarships to </a:t>
            </a:r>
            <a:r>
              <a:rPr lang="en-US" dirty="0" err="1" smtClean="0"/>
              <a:t>PSAs</a:t>
            </a:r>
            <a:r>
              <a:rPr lang="en-US" dirty="0" smtClean="0"/>
              <a:t>; </a:t>
            </a:r>
            <a:r>
              <a:rPr lang="en-US" dirty="0"/>
              <a:t>and</a:t>
            </a:r>
            <a:endParaRPr lang="en-US" dirty="0" smtClean="0"/>
          </a:p>
          <a:p>
            <a:pPr marL="682625" lvl="1" indent="-341313"/>
            <a:r>
              <a:rPr lang="en-US" dirty="0"/>
              <a:t>Primary purpose of the organization and the event is not to provide scholarships to PSAs</a:t>
            </a:r>
            <a:r>
              <a:rPr lang="en-US" dirty="0" smtClean="0"/>
              <a:t>.</a:t>
            </a:r>
          </a:p>
          <a:p>
            <a:pPr marL="341312" lvl="1" indent="0" algn="r">
              <a:buNone/>
            </a:pPr>
            <a:endParaRPr lang="en-US" sz="2200" dirty="0" smtClean="0"/>
          </a:p>
          <a:p>
            <a:pPr marL="341312" lvl="1" indent="0" algn="r">
              <a:buNone/>
            </a:pPr>
            <a:r>
              <a:rPr lang="en-US" sz="2200" dirty="0" smtClean="0"/>
              <a:t>Bylaw 13.15.1</a:t>
            </a:r>
          </a:p>
          <a:p>
            <a:pPr marL="341312" lvl="1" indent="0" algn="r">
              <a:buNone/>
            </a:pPr>
            <a:endParaRPr lang="en-US" dirty="0" smtClean="0"/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2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</a:t>
            </a:r>
            <a:r>
              <a:rPr lang="en-US" dirty="0"/>
              <a:t>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49546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Could the coach also make a donation?  Could that donation be memorabilia?</a:t>
            </a:r>
          </a:p>
          <a:p>
            <a:pPr marL="0" indent="0">
              <a:buNone/>
            </a:pPr>
            <a:endParaRPr lang="en-US" sz="2400" dirty="0" smtClean="0"/>
          </a:p>
          <a:p>
            <a:pPr marL="682625" lvl="1" indent="-341313"/>
            <a:r>
              <a:rPr lang="en-US" dirty="0" smtClean="0"/>
              <a:t>Yes.</a:t>
            </a:r>
          </a:p>
        </p:txBody>
      </p:sp>
    </p:spTree>
    <p:extLst>
      <p:ext uri="{BB962C8B-B14F-4D97-AF65-F5344CB8AC3E}">
        <p14:creationId xmlns:p14="http://schemas.microsoft.com/office/powerpoint/2010/main" val="29826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Local Chamber of Commerce hosts luncheons at different businesses in the community.</a:t>
            </a:r>
          </a:p>
          <a:p>
            <a:endParaRPr lang="en-US" sz="2400" dirty="0" smtClean="0"/>
          </a:p>
          <a:p>
            <a:pPr marL="341313" indent="-341313"/>
            <a:r>
              <a:rPr lang="en-US" dirty="0" smtClean="0"/>
              <a:t>Institution's coaches are often featured as guest speakers.</a:t>
            </a:r>
          </a:p>
          <a:p>
            <a:endParaRPr lang="en-US" sz="2400" dirty="0" smtClean="0"/>
          </a:p>
          <a:p>
            <a:pPr marL="341313" indent="-341313"/>
            <a:r>
              <a:rPr lang="en-US" dirty="0" smtClean="0"/>
              <a:t>Chamber of Commerce would like to also sell raffle tickets at the luncheons, with proceeds used to provide scholarships to PSAs. </a:t>
            </a:r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158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/>
              <a:t>Who is being asked to donate?</a:t>
            </a:r>
          </a:p>
          <a:p>
            <a:pPr marL="682625" lvl="1" indent="-341313"/>
            <a:r>
              <a:rPr lang="en-US" dirty="0"/>
              <a:t>C</a:t>
            </a:r>
            <a:r>
              <a:rPr lang="en-US" dirty="0" smtClean="0"/>
              <a:t>oach.</a:t>
            </a:r>
            <a:endParaRPr lang="en-US" dirty="0"/>
          </a:p>
          <a:p>
            <a:pPr marL="341313" indent="-341313"/>
            <a:r>
              <a:rPr lang="en-US" dirty="0"/>
              <a:t>What is being donated?</a:t>
            </a:r>
          </a:p>
          <a:p>
            <a:pPr marL="682625" lvl="1" indent="-341313"/>
            <a:r>
              <a:rPr lang="en-US" dirty="0" smtClean="0"/>
              <a:t>Time.</a:t>
            </a:r>
            <a:endParaRPr lang="en-US" dirty="0"/>
          </a:p>
          <a:p>
            <a:pPr marL="341313" indent="-341313"/>
            <a:r>
              <a:rPr lang="en-US" dirty="0"/>
              <a:t>Who/what is the recipient?</a:t>
            </a:r>
          </a:p>
          <a:p>
            <a:pPr marL="682625" lvl="1" indent="-341313"/>
            <a:r>
              <a:rPr lang="en-US" dirty="0" smtClean="0"/>
              <a:t>PSAs.</a:t>
            </a:r>
            <a:endParaRPr lang="en-US" dirty="0"/>
          </a:p>
          <a:p>
            <a:pPr>
              <a:tabLst>
                <a:tab pos="341313" algn="l"/>
              </a:tabLst>
            </a:pPr>
            <a:r>
              <a:rPr lang="en-US" dirty="0"/>
              <a:t>For what will the donation be used?</a:t>
            </a:r>
          </a:p>
          <a:p>
            <a:pPr marL="682625" lvl="1" indent="-341313"/>
            <a:r>
              <a:rPr lang="en-US" dirty="0" smtClean="0"/>
              <a:t>Chamber of commerce/scholarships for PSAs.</a:t>
            </a:r>
            <a:endParaRPr lang="en-US" dirty="0"/>
          </a:p>
          <a:p>
            <a:pPr marL="341313" indent="-341313"/>
            <a:r>
              <a:rPr lang="en-US" dirty="0"/>
              <a:t>Does it involve </a:t>
            </a:r>
            <a:r>
              <a:rPr lang="en-US" dirty="0" smtClean="0"/>
              <a:t>men's </a:t>
            </a:r>
            <a:r>
              <a:rPr lang="en-US" dirty="0"/>
              <a:t>basketball?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61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Permissible for raffle tickets sold at luncheons at which the institution is involved (e.g., coach's attendance), as the primary purpose of the organization and event is not to provide scholarships.</a:t>
            </a:r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endParaRPr lang="en-US" sz="2200" dirty="0" smtClean="0"/>
          </a:p>
          <a:p>
            <a:pPr marL="0" indent="0" algn="r">
              <a:buNone/>
            </a:pPr>
            <a:r>
              <a:rPr lang="en-US" sz="2200" dirty="0" smtClean="0"/>
              <a:t>Bylaw 13.15.1</a:t>
            </a:r>
          </a:p>
          <a:p>
            <a:pPr marL="0" indent="0" algn="r">
              <a:buNone/>
            </a:pPr>
            <a:r>
              <a:rPr lang="en-US" sz="2200" dirty="0" smtClean="0"/>
              <a:t>October 19, 2012, Official Interpretation</a:t>
            </a:r>
          </a:p>
          <a:p>
            <a:pPr marL="341313" indent="-341313"/>
            <a:endParaRPr lang="en-US" dirty="0"/>
          </a:p>
          <a:p>
            <a:pPr marL="341313" indent="-341313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35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81200"/>
            <a:ext cx="7851648" cy="1828800"/>
          </a:xfrm>
        </p:spPr>
        <p:txBody>
          <a:bodyPr/>
          <a:lstStyle/>
          <a:p>
            <a:r>
              <a:rPr lang="en-US" dirty="0" smtClean="0"/>
              <a:t>Men's Basketball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28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pPr marL="60325"/>
            <a:r>
              <a:rPr lang="en-US" sz="4200" dirty="0" smtClean="0"/>
              <a:t>Fundraising for High School </a:t>
            </a:r>
            <a:br>
              <a:rPr lang="en-US" sz="4200" dirty="0" smtClean="0"/>
            </a:br>
            <a:r>
              <a:rPr lang="en-US" sz="4200" dirty="0" smtClean="0"/>
              <a:t>Athletics Program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693920"/>
          </a:xfrm>
        </p:spPr>
        <p:txBody>
          <a:bodyPr>
            <a:normAutofit/>
          </a:bodyPr>
          <a:lstStyle/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A booster may provide funding to benefit a high school athletics program  located in the community in which booster resides provided:</a:t>
            </a:r>
          </a:p>
          <a:p>
            <a:pPr marL="804863" lvl="1" indent="-341313"/>
            <a:r>
              <a:rPr lang="en-US" dirty="0" smtClean="0"/>
              <a:t>Acts independently of the institution;</a:t>
            </a:r>
          </a:p>
          <a:p>
            <a:pPr marL="804863" lvl="1" indent="-341313"/>
            <a:r>
              <a:rPr lang="en-US" dirty="0" smtClean="0"/>
              <a:t>Funds are distributed through established channels; and</a:t>
            </a:r>
          </a:p>
          <a:p>
            <a:pPr marL="804863" lvl="1" indent="-341313"/>
            <a:r>
              <a:rPr lang="en-US" dirty="0" smtClean="0"/>
              <a:t>Funds are not earmarked for a specific PSA. </a:t>
            </a:r>
          </a:p>
          <a:p>
            <a:pPr marL="393192" lvl="1" indent="0" algn="r">
              <a:buNone/>
            </a:pPr>
            <a:endParaRPr lang="en-US" sz="1800" i="1" dirty="0" smtClean="0"/>
          </a:p>
          <a:p>
            <a:pPr marL="393192" lvl="1" indent="0" algn="r">
              <a:buNone/>
            </a:pPr>
            <a:r>
              <a:rPr lang="en-US" sz="1800" i="1" dirty="0" smtClean="0"/>
              <a:t>Bylaw 13.15.1.2.1</a:t>
            </a:r>
          </a:p>
          <a:p>
            <a:pPr marL="0" indent="0" algn="r">
              <a:buNone/>
            </a:pP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2237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Men’s Basketball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Application of the legislation is triggered only if </a:t>
            </a:r>
            <a:r>
              <a:rPr lang="en-US" i="1" dirty="0" smtClean="0"/>
              <a:t>both</a:t>
            </a:r>
            <a:r>
              <a:rPr lang="en-US" dirty="0" smtClean="0"/>
              <a:t> source and recipient involve men’s basketball.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87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Institution's men's basketball coach has been asked to donate to a fundraiser for his children's high school. 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Purpose of the fundraiser is for a new building.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001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/>
              <a:t>C</a:t>
            </a:r>
            <a:r>
              <a:rPr lang="en-US" dirty="0" smtClean="0"/>
              <a:t>oach.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Money.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High school.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New building for the high school. 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07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fontScale="92500" lnSpcReduction="10000"/>
          </a:bodyPr>
          <a:lstStyle/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Permissible for institution's coach to make a donation to high child's high school, provided:</a:t>
            </a:r>
          </a:p>
          <a:p>
            <a:pPr marL="682625" lvl="1" indent="-341313"/>
            <a:r>
              <a:rPr lang="en-US" dirty="0" smtClean="0"/>
              <a:t>He acts independently of the institution;</a:t>
            </a:r>
          </a:p>
          <a:p>
            <a:pPr marL="682625" lvl="1" indent="-341313"/>
            <a:r>
              <a:rPr lang="en-US" dirty="0" smtClean="0"/>
              <a:t>Funds are distributed through channels established by the high school; and </a:t>
            </a:r>
          </a:p>
          <a:p>
            <a:pPr marL="682625" lvl="1" indent="-341313"/>
            <a:r>
              <a:rPr lang="en-US" dirty="0" smtClean="0"/>
              <a:t>Funds are not earmarked for a specific PSA.</a:t>
            </a:r>
          </a:p>
          <a:p>
            <a:pPr marL="682625" lvl="1" indent="-341313" algn="r"/>
            <a:endParaRPr lang="en-US" sz="2200" dirty="0" smtClean="0"/>
          </a:p>
          <a:p>
            <a:pPr marL="341312" lvl="1" indent="0" algn="r">
              <a:buNone/>
            </a:pPr>
            <a:r>
              <a:rPr lang="en-US" sz="2200" dirty="0" smtClean="0"/>
              <a:t>Bylaw 13.15.1.2</a:t>
            </a:r>
          </a:p>
          <a:p>
            <a:pPr marL="341312" lvl="1" indent="0" algn="r">
              <a:buNone/>
            </a:pPr>
            <a:r>
              <a:rPr lang="en-US" sz="2200" dirty="0" smtClean="0"/>
              <a:t>March 27, 2000, Official Interpretation</a:t>
            </a:r>
          </a:p>
          <a:p>
            <a:pPr marL="341312" lvl="1" indent="0" algn="r">
              <a:buNone/>
            </a:pPr>
            <a:endParaRPr lang="en-US" dirty="0"/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5028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693920"/>
          </a:xfrm>
        </p:spPr>
        <p:txBody>
          <a:bodyPr>
            <a:normAutofit/>
          </a:bodyPr>
          <a:lstStyle/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Could the institution's men's basketball coach donate memorabilia?</a:t>
            </a:r>
          </a:p>
          <a:p>
            <a:pPr marL="682625" lvl="1" indent="-341313"/>
            <a:r>
              <a:rPr lang="en-US" dirty="0"/>
              <a:t>Not permissible for </a:t>
            </a:r>
            <a:r>
              <a:rPr lang="en-US" dirty="0" smtClean="0"/>
              <a:t>institution's </a:t>
            </a:r>
            <a:r>
              <a:rPr lang="en-US" dirty="0"/>
              <a:t>coach to donate </a:t>
            </a:r>
            <a:r>
              <a:rPr lang="en-US" dirty="0" smtClean="0"/>
              <a:t>men's </a:t>
            </a:r>
            <a:r>
              <a:rPr lang="en-US" dirty="0"/>
              <a:t>basketball tickets or other institutional items</a:t>
            </a:r>
            <a:r>
              <a:rPr lang="en-US" dirty="0" smtClean="0"/>
              <a:t>.</a:t>
            </a:r>
          </a:p>
          <a:p>
            <a:pPr marL="682625" lvl="1" indent="-341313"/>
            <a:endParaRPr lang="en-US" dirty="0" smtClean="0"/>
          </a:p>
          <a:p>
            <a:pPr marL="341312" lvl="1" indent="0" algn="r">
              <a:buNone/>
            </a:pPr>
            <a:r>
              <a:rPr lang="en-US" sz="2200" dirty="0"/>
              <a:t>Bylaw 13.15.1.2</a:t>
            </a:r>
          </a:p>
          <a:p>
            <a:pPr marL="341312" lvl="1" indent="0" algn="r">
              <a:buNone/>
            </a:pPr>
            <a:r>
              <a:rPr lang="en-US" sz="2200" dirty="0"/>
              <a:t>March 27, 2000, Official Interpretation</a:t>
            </a:r>
          </a:p>
          <a:p>
            <a:pPr marL="682625" lvl="1" indent="-341313"/>
            <a:endParaRPr lang="en-US" sz="2200" dirty="0"/>
          </a:p>
          <a:p>
            <a:pPr marL="341312" lvl="1" indent="0">
              <a:buNone/>
              <a:tabLst>
                <a:tab pos="682625" algn="l"/>
              </a:tabLst>
            </a:pPr>
            <a:endParaRPr lang="en-US" dirty="0"/>
          </a:p>
          <a:p>
            <a:pPr marL="341312" lvl="1" indent="0" algn="r">
              <a:buNone/>
              <a:tabLst>
                <a:tab pos="682625" algn="l"/>
              </a:tabLst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5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693920"/>
          </a:xfrm>
        </p:spPr>
        <p:txBody>
          <a:bodyPr>
            <a:normAutofit/>
          </a:bodyPr>
          <a:lstStyle/>
          <a:p>
            <a:pPr marL="341313" indent="-341313"/>
            <a:endParaRPr lang="en-US" dirty="0" smtClean="0"/>
          </a:p>
          <a:p>
            <a:pPr marL="341313" indent="-341313"/>
            <a:r>
              <a:rPr lang="en-US" dirty="0" smtClean="0"/>
              <a:t>Could coach still donate after his son graduates from the high school?</a:t>
            </a:r>
          </a:p>
          <a:p>
            <a:pPr marL="736600" lvl="1" indent="-395288">
              <a:tabLst>
                <a:tab pos="682625" algn="l"/>
              </a:tabLst>
            </a:pPr>
            <a:r>
              <a:rPr lang="en-US" dirty="0" smtClean="0"/>
              <a:t>Not </a:t>
            </a:r>
            <a:r>
              <a:rPr lang="en-US" dirty="0"/>
              <a:t>permissible for </a:t>
            </a:r>
            <a:r>
              <a:rPr lang="en-US" dirty="0" smtClean="0"/>
              <a:t>institution's </a:t>
            </a:r>
            <a:r>
              <a:rPr lang="en-US" dirty="0"/>
              <a:t>coach to donate to the high </a:t>
            </a:r>
            <a:r>
              <a:rPr lang="en-US" dirty="0" smtClean="0"/>
              <a:t>school if </a:t>
            </a:r>
            <a:r>
              <a:rPr lang="en-US" dirty="0"/>
              <a:t>his children no longer attend the high school</a:t>
            </a:r>
            <a:r>
              <a:rPr lang="en-US" dirty="0" smtClean="0"/>
              <a:t>.</a:t>
            </a:r>
          </a:p>
          <a:p>
            <a:pPr marL="341312" lvl="1" indent="0">
              <a:buNone/>
              <a:tabLst>
                <a:tab pos="682625" algn="l"/>
              </a:tabLst>
            </a:pPr>
            <a:endParaRPr lang="en-US" dirty="0"/>
          </a:p>
          <a:p>
            <a:pPr marL="341312" lvl="1" indent="0" algn="r">
              <a:buNone/>
              <a:tabLst>
                <a:tab pos="682625" algn="l"/>
              </a:tabLst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79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/>
          <a:lstStyle/>
          <a:p>
            <a:pPr marL="341313" indent="-341313"/>
            <a:r>
              <a:rPr lang="en-US" dirty="0" smtClean="0"/>
              <a:t>Could institution's men's basketball coach make a donation to his son's AAU team?</a:t>
            </a:r>
          </a:p>
          <a:p>
            <a:pPr marL="341313" indent="-341313"/>
            <a:endParaRPr lang="en-US" dirty="0" smtClean="0"/>
          </a:p>
          <a:p>
            <a:pPr marL="682625" lvl="1" indent="-341313"/>
            <a:r>
              <a:rPr lang="en-US" dirty="0" smtClean="0"/>
              <a:t>Institution's coach is not permitted to donate to his son's </a:t>
            </a:r>
            <a:r>
              <a:rPr lang="en-US" dirty="0" err="1" smtClean="0"/>
              <a:t>nonscholastic</a:t>
            </a:r>
            <a:r>
              <a:rPr lang="en-US" dirty="0" smtClean="0"/>
              <a:t> team.</a:t>
            </a:r>
          </a:p>
          <a:p>
            <a:pPr marL="341312" lvl="1" indent="0" algn="r">
              <a:buNone/>
            </a:pPr>
            <a:r>
              <a:rPr lang="en-US" sz="2200" dirty="0" smtClean="0"/>
              <a:t>Bylaw 13.15.1.10</a:t>
            </a:r>
          </a:p>
          <a:p>
            <a:pPr marL="682625" lvl="1" indent="-341313"/>
            <a:endParaRPr lang="en-US" dirty="0" smtClean="0"/>
          </a:p>
          <a:p>
            <a:pPr marL="682625" lvl="1" indent="-341313"/>
            <a:r>
              <a:rPr lang="en-US" dirty="0" smtClean="0"/>
              <a:t>Coach is permitted to pay actual and necessary expenses related to his son's participation on the AAU team.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1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Institution's men's basketball coach has been asked to donate to nonprofit organization that supports families of military personnel.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Nonprofit organization provides scholarships, including to PSAs, and supports other causes that do not involve PSAs. </a:t>
            </a:r>
          </a:p>
          <a:p>
            <a:pPr marL="341313" indent="-341313"/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790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12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 smtClean="0"/>
              <a:t>Coach.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Money.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PSAs and non-PSAs.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Scholarships for PSAs and non-</a:t>
            </a:r>
            <a:r>
              <a:rPr lang="en-US" dirty="0" err="1" smtClean="0"/>
              <a:t>PSAs</a:t>
            </a:r>
            <a:r>
              <a:rPr lang="en-US" dirty="0" smtClean="0"/>
              <a:t> and other causes. 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75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fontScale="62500" lnSpcReduction="20000"/>
          </a:bodyPr>
          <a:lstStyle/>
          <a:p>
            <a:pPr marL="341313" indent="-341313"/>
            <a:r>
              <a:rPr lang="en-US" sz="3800" dirty="0" smtClean="0"/>
              <a:t>Permissible for men's basketball coach to donate to the nonprofit organization, provided:</a:t>
            </a:r>
          </a:p>
          <a:p>
            <a:pPr marL="682625" lvl="1" indent="-341313"/>
            <a:r>
              <a:rPr lang="en-US" sz="3800" dirty="0" smtClean="0"/>
              <a:t>Not involved in the selection of scholarship recipients;</a:t>
            </a:r>
          </a:p>
          <a:p>
            <a:pPr marL="682625" lvl="1" indent="-341313"/>
            <a:r>
              <a:rPr lang="en-US" sz="3800" dirty="0" smtClean="0"/>
              <a:t>Coach's donation is not earmarked for providing scholarships to prospects; and </a:t>
            </a:r>
          </a:p>
          <a:p>
            <a:pPr marL="682625" lvl="1" indent="-341313"/>
            <a:r>
              <a:rPr lang="en-US" sz="3800" dirty="0" smtClean="0"/>
              <a:t>Primary purpose of the organization and the event is not to provide scholarships to PSAs.</a:t>
            </a:r>
          </a:p>
          <a:p>
            <a:pPr marL="682625" lvl="1" indent="-341313"/>
            <a:endParaRPr lang="en-US" sz="3100" dirty="0" smtClean="0"/>
          </a:p>
          <a:p>
            <a:pPr marL="341312" lvl="1" indent="0" algn="r">
              <a:buNone/>
            </a:pPr>
            <a:endParaRPr lang="en-US" sz="2600" dirty="0" smtClean="0"/>
          </a:p>
          <a:p>
            <a:pPr marL="341312" lvl="1" indent="0" algn="r">
              <a:buNone/>
            </a:pPr>
            <a:endParaRPr lang="en-US" sz="2600" dirty="0"/>
          </a:p>
          <a:p>
            <a:pPr marL="341312" lvl="1" indent="0" algn="r">
              <a:buNone/>
            </a:pPr>
            <a:r>
              <a:rPr lang="en-US" sz="2600" dirty="0" smtClean="0"/>
              <a:t>Bylaw 13.15.1.10</a:t>
            </a:r>
          </a:p>
          <a:p>
            <a:pPr marL="341312" lvl="1" indent="0" algn="r">
              <a:buNone/>
            </a:pPr>
            <a:r>
              <a:rPr lang="en-US" sz="2600" dirty="0" smtClean="0"/>
              <a:t>June 14, 2012, Educational Column</a:t>
            </a:r>
            <a:endParaRPr lang="en-US" sz="2600" dirty="0"/>
          </a:p>
          <a:p>
            <a:pPr marL="341312" lvl="1" indent="0" algn="r">
              <a:buNone/>
            </a:pPr>
            <a:endParaRPr lang="en-US" dirty="0" smtClean="0"/>
          </a:p>
          <a:p>
            <a:pPr marL="341312" lvl="1" indent="0" algn="r">
              <a:buNone/>
            </a:pPr>
            <a:endParaRPr lang="en-US" sz="2600" dirty="0" smtClean="0"/>
          </a:p>
          <a:p>
            <a:pPr marL="393192" lvl="1" indent="0" algn="r">
              <a:buNone/>
            </a:pPr>
            <a:r>
              <a:rPr lang="en-US" dirty="0" smtClean="0"/>
              <a:t> </a:t>
            </a:r>
            <a:r>
              <a:rPr lang="en-US" dirty="0" err="1" smtClean="0"/>
              <a:t>cont</a:t>
            </a: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2831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4200" dirty="0" smtClean="0"/>
              <a:t>Donations to Nonprofit Foundation Men's Basketball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An institution or staff member may not provide a donation to a nonprofit that expends funds for the benefit of a </a:t>
            </a:r>
            <a:r>
              <a:rPr lang="en-US" dirty="0" err="1" smtClean="0"/>
              <a:t>nonscholastic</a:t>
            </a:r>
            <a:r>
              <a:rPr lang="en-US" dirty="0" smtClean="0"/>
              <a:t> team or teams, PSA or individuals associated with PSAs.</a:t>
            </a:r>
          </a:p>
          <a:p>
            <a:pPr marL="0" indent="0" algn="r">
              <a:buNone/>
            </a:pPr>
            <a:endParaRPr lang="en-US" sz="2000" dirty="0" smtClean="0"/>
          </a:p>
          <a:p>
            <a:pPr marL="0" indent="0" algn="r">
              <a:buNone/>
            </a:pPr>
            <a:r>
              <a:rPr lang="en-US" sz="1800" i="1" dirty="0" smtClean="0"/>
              <a:t>Bylaw 13.15.1.10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64346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89120"/>
          </a:xfrm>
        </p:spPr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endParaRPr lang="en-US" dirty="0" smtClean="0"/>
          </a:p>
          <a:p>
            <a:pPr marL="341313" lvl="1" indent="-341313">
              <a:buClr>
                <a:schemeClr val="accent3"/>
              </a:buClr>
              <a:buSzPct val="95000"/>
            </a:pPr>
            <a:r>
              <a:rPr lang="en-US" dirty="0" smtClean="0"/>
              <a:t>Bylaw </a:t>
            </a:r>
            <a:r>
              <a:rPr lang="en-US" dirty="0"/>
              <a:t>13.15.1.10 not intended to prohibit </a:t>
            </a:r>
            <a:r>
              <a:rPr lang="en-US" dirty="0" smtClean="0"/>
              <a:t>men's </a:t>
            </a:r>
            <a:r>
              <a:rPr lang="en-US" dirty="0"/>
              <a:t>basketball from providing donations to </a:t>
            </a:r>
            <a:r>
              <a:rPr lang="en-US" dirty="0" err="1"/>
              <a:t>nonathletically</a:t>
            </a:r>
            <a:r>
              <a:rPr lang="en-US" dirty="0"/>
              <a:t> related entities, provided the entity does not provide funds to or expend funds for the benefit of a </a:t>
            </a:r>
            <a:r>
              <a:rPr lang="en-US" dirty="0" err="1"/>
              <a:t>nonscholastic</a:t>
            </a:r>
            <a:r>
              <a:rPr lang="en-US" dirty="0"/>
              <a:t> team, a particular prospect or an </a:t>
            </a:r>
            <a:r>
              <a:rPr lang="en-US" dirty="0" smtClean="0"/>
              <a:t>individual associated with a prospect.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9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09800"/>
            <a:ext cx="7851648" cy="1828800"/>
          </a:xfrm>
        </p:spPr>
        <p:txBody>
          <a:bodyPr/>
          <a:lstStyle/>
          <a:p>
            <a:r>
              <a:rPr lang="en-US" dirty="0" smtClean="0"/>
              <a:t>Boosters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15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Booster would like to sponsor an AAU boys' basketball team.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Booster does not have a son on the team.</a:t>
            </a:r>
          </a:p>
          <a:p>
            <a:endParaRPr lang="en-US" dirty="0" smtClean="0"/>
          </a:p>
          <a:p>
            <a:pPr marL="341313" indent="-341313"/>
            <a:r>
              <a:rPr lang="en-US" dirty="0" smtClean="0"/>
              <a:t>Booster lives in the locale of the institution. </a:t>
            </a:r>
          </a:p>
          <a:p>
            <a:pPr marL="0" indent="0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813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>
            <a:normAutofit fontScale="92500" lnSpcReduction="2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/>
              <a:t>B</a:t>
            </a:r>
            <a:r>
              <a:rPr lang="en-US" dirty="0" smtClean="0"/>
              <a:t>ooster.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82625" lvl="1" indent="-341313"/>
            <a:r>
              <a:rPr lang="en-US" dirty="0" smtClean="0"/>
              <a:t>Money.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Men's basketball PSAs.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Uniforms, travel and other expenses.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682625" lvl="1" indent="-341313"/>
            <a:endParaRPr lang="en-US" dirty="0"/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6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0120"/>
          </a:xfrm>
        </p:spPr>
        <p:txBody>
          <a:bodyPr>
            <a:normAutofit/>
          </a:bodyPr>
          <a:lstStyle/>
          <a:p>
            <a:pPr marL="341313" indent="-341313"/>
            <a:r>
              <a:rPr lang="en-US" dirty="0" smtClean="0"/>
              <a:t>Permissible for the booster to sponsor an AAU team, provided:</a:t>
            </a:r>
          </a:p>
          <a:p>
            <a:pPr marL="682625" lvl="1" indent="-341313"/>
            <a:r>
              <a:rPr lang="en-US" sz="2600" dirty="0" smtClean="0"/>
              <a:t>Booster acts independently of the institution;</a:t>
            </a:r>
          </a:p>
          <a:p>
            <a:pPr marL="682625" lvl="1" indent="-341313"/>
            <a:r>
              <a:rPr lang="en-US" sz="2600" dirty="0" smtClean="0"/>
              <a:t>Funds are distributed through established channels; and</a:t>
            </a:r>
          </a:p>
          <a:p>
            <a:pPr marL="682625" lvl="1" indent="-341313"/>
            <a:r>
              <a:rPr lang="en-US" sz="2600" dirty="0" smtClean="0"/>
              <a:t>Funds are not earmarked for a specific PSA. </a:t>
            </a:r>
          </a:p>
          <a:p>
            <a:pPr marL="682625" lvl="1" indent="-341313"/>
            <a:endParaRPr lang="en-US" dirty="0" smtClean="0"/>
          </a:p>
          <a:p>
            <a:r>
              <a:rPr lang="en-US" dirty="0" smtClean="0"/>
              <a:t>AAU team must be in the community in which the booster resides.</a:t>
            </a:r>
          </a:p>
          <a:p>
            <a:pPr marL="0" indent="0" algn="r">
              <a:buNone/>
            </a:pPr>
            <a:r>
              <a:rPr lang="en-US" sz="2200" dirty="0" smtClean="0"/>
              <a:t>Bylaw 13.15.1.2.1</a:t>
            </a:r>
          </a:p>
        </p:txBody>
      </p:sp>
    </p:spTree>
    <p:extLst>
      <p:ext uri="{BB962C8B-B14F-4D97-AF65-F5344CB8AC3E}">
        <p14:creationId xmlns:p14="http://schemas.microsoft.com/office/powerpoint/2010/main" val="245212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362200"/>
            <a:ext cx="7851648" cy="1828800"/>
          </a:xfrm>
        </p:spPr>
        <p:txBody>
          <a:bodyPr/>
          <a:lstStyle/>
          <a:p>
            <a:r>
              <a:rPr lang="en-US" dirty="0" smtClean="0"/>
              <a:t>Institutional Staff Member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7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40447"/>
            <a:ext cx="8229600" cy="4389120"/>
          </a:xfrm>
        </p:spPr>
        <p:txBody>
          <a:bodyPr/>
          <a:lstStyle/>
          <a:p>
            <a:endParaRPr lang="en-US" dirty="0" smtClean="0"/>
          </a:p>
          <a:p>
            <a:pPr marL="341313" indent="-341313"/>
            <a:r>
              <a:rPr lang="en-US" dirty="0" smtClean="0"/>
              <a:t>Institutional staff member would like to donate to a high school fundraiser to support academic programs.</a:t>
            </a:r>
          </a:p>
          <a:p>
            <a:pPr marL="341313" indent="-341313"/>
            <a:endParaRPr lang="en-US" dirty="0" smtClean="0"/>
          </a:p>
          <a:p>
            <a:pPr marL="341313" indent="-341313"/>
            <a:endParaRPr lang="en-US" dirty="0"/>
          </a:p>
          <a:p>
            <a:pPr marL="341313" indent="-341313"/>
            <a:endParaRPr lang="en-US" dirty="0" smtClean="0"/>
          </a:p>
          <a:p>
            <a:pPr marL="0" indent="0" algn="r">
              <a:buNone/>
            </a:pPr>
            <a:r>
              <a:rPr lang="en-US" sz="2400" dirty="0" err="1" smtClean="0"/>
              <a:t>cont</a:t>
            </a:r>
            <a:r>
              <a:rPr lang="en-US" sz="2400" dirty="0" smtClean="0"/>
              <a:t>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126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80060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 smtClean="0"/>
              <a:t>Institutional staff member. 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639763" lvl="1" indent="-298450">
              <a:tabLst>
                <a:tab pos="682625" algn="l"/>
              </a:tabLst>
            </a:pPr>
            <a:r>
              <a:rPr lang="en-US" dirty="0" smtClean="0"/>
              <a:t>Money.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High school.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Academic programs.</a:t>
            </a:r>
          </a:p>
          <a:p>
            <a:pPr marL="341313" indent="-341313"/>
            <a:r>
              <a:rPr lang="en-US" dirty="0" smtClean="0"/>
              <a:t>Does it involve men's basketball?</a:t>
            </a:r>
          </a:p>
          <a:p>
            <a:pPr marL="682625" lvl="1" indent="-341313"/>
            <a:r>
              <a:rPr lang="en-US" dirty="0" smtClean="0"/>
              <a:t>No.</a:t>
            </a:r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0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70120"/>
          </a:xfrm>
        </p:spPr>
        <p:txBody>
          <a:bodyPr/>
          <a:lstStyle/>
          <a:p>
            <a:pPr marL="341313" indent="-341313"/>
            <a:r>
              <a:rPr lang="en-US" dirty="0" smtClean="0"/>
              <a:t>Permissible for institutional staff member to donate, provided she acts independently of the institution.</a:t>
            </a:r>
          </a:p>
          <a:p>
            <a:pPr marL="0" indent="0">
              <a:buNone/>
            </a:pPr>
            <a:endParaRPr lang="en-US" dirty="0" smtClean="0"/>
          </a:p>
          <a:p>
            <a:pPr marL="341313" indent="-341313"/>
            <a:r>
              <a:rPr lang="en-US" dirty="0"/>
              <a:t>What if donation was used to benefit the high school athletics program?</a:t>
            </a:r>
          </a:p>
          <a:p>
            <a:pPr marL="682625" lvl="1" indent="-341313"/>
            <a:r>
              <a:rPr lang="en-US" dirty="0"/>
              <a:t>Still permissible provided she acts independently of the institution. </a:t>
            </a:r>
            <a:endParaRPr lang="en-US" dirty="0" smtClean="0"/>
          </a:p>
          <a:p>
            <a:pPr marL="341312" lvl="1" indent="0" algn="r">
              <a:buNone/>
            </a:pPr>
            <a:r>
              <a:rPr lang="en-US" sz="2200" dirty="0" smtClean="0"/>
              <a:t>Bylaw 13.15.1.2.1</a:t>
            </a:r>
          </a:p>
          <a:p>
            <a:pPr marL="341312" lvl="1" indent="0" algn="r">
              <a:buNone/>
            </a:pPr>
            <a:r>
              <a:rPr lang="en-US" sz="2200" dirty="0" smtClean="0"/>
              <a:t>December 13, 1990 Official Interpretation</a:t>
            </a:r>
            <a:endParaRPr lang="en-US" sz="2200" dirty="0"/>
          </a:p>
          <a:p>
            <a:pPr marL="341312" lvl="1" indent="0" algn="r">
              <a:buNone/>
            </a:pPr>
            <a:endParaRPr lang="en-US" dirty="0" smtClean="0"/>
          </a:p>
          <a:p>
            <a:pPr marL="341312" lvl="1" indent="0" algn="r">
              <a:buNone/>
            </a:pP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  <a:p>
            <a:pPr marL="548640" lvl="2" indent="-274320">
              <a:buClr>
                <a:schemeClr val="accent3"/>
              </a:buClr>
              <a:buSzPct val="95000"/>
            </a:pPr>
            <a:endParaRPr lang="en-US" sz="2300" dirty="0" smtClean="0"/>
          </a:p>
          <a:p>
            <a:pPr marL="274320" lvl="2" indent="0">
              <a:buClr>
                <a:schemeClr val="accent3"/>
              </a:buClr>
              <a:buSzPct val="95000"/>
              <a:buNone/>
            </a:pPr>
            <a:endParaRPr lang="en-US" sz="23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Case Study No.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648200"/>
          </a:xfrm>
        </p:spPr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endParaRPr lang="en-US" sz="2600" dirty="0" smtClean="0"/>
          </a:p>
          <a:p>
            <a:pPr marL="341313" lvl="1" indent="-341313">
              <a:buClr>
                <a:schemeClr val="accent3"/>
              </a:buClr>
              <a:buSzPct val="95000"/>
            </a:pPr>
            <a:r>
              <a:rPr lang="en-US" sz="2600" dirty="0" smtClean="0"/>
              <a:t>What </a:t>
            </a:r>
            <a:r>
              <a:rPr lang="en-US" sz="2600" dirty="0"/>
              <a:t>about a </a:t>
            </a:r>
            <a:r>
              <a:rPr lang="en-US" sz="2600" dirty="0" smtClean="0"/>
              <a:t>SA </a:t>
            </a:r>
            <a:r>
              <a:rPr lang="en-US" sz="2600" dirty="0"/>
              <a:t>making a donation</a:t>
            </a:r>
            <a:r>
              <a:rPr lang="en-US" sz="2600" dirty="0" smtClean="0"/>
              <a:t>?</a:t>
            </a:r>
          </a:p>
          <a:p>
            <a:pPr marL="682625" lvl="2" indent="-341313">
              <a:buClr>
                <a:schemeClr val="accent5"/>
              </a:buClr>
              <a:buSzPct val="95000"/>
            </a:pPr>
            <a:r>
              <a:rPr lang="en-US" sz="2300" dirty="0" smtClean="0"/>
              <a:t>Yes, provided the SA </a:t>
            </a:r>
            <a:r>
              <a:rPr lang="en-US" sz="2400" dirty="0"/>
              <a:t>acts independently of the institution</a:t>
            </a:r>
            <a:r>
              <a:rPr lang="en-US" sz="2300" dirty="0" smtClean="0"/>
              <a:t>. </a:t>
            </a:r>
          </a:p>
          <a:p>
            <a:pPr marL="274320" lvl="2" indent="0">
              <a:buClr>
                <a:schemeClr val="accent3"/>
              </a:buClr>
              <a:buSzPct val="95000"/>
              <a:buNone/>
            </a:pPr>
            <a:endParaRPr lang="en-US" sz="2300" dirty="0" smtClean="0"/>
          </a:p>
          <a:p>
            <a:pPr marL="274320" lvl="2" indent="0" algn="r">
              <a:buClr>
                <a:schemeClr val="accent3"/>
              </a:buClr>
              <a:buSzPct val="95000"/>
              <a:buNone/>
            </a:pPr>
            <a:r>
              <a:rPr lang="en-US" sz="2200" dirty="0" smtClean="0"/>
              <a:t>Bylaw 12.5.1.</a:t>
            </a:r>
          </a:p>
          <a:p>
            <a:pPr marL="274320" lvl="2" indent="0" algn="r">
              <a:buClr>
                <a:schemeClr val="accent3"/>
              </a:buClr>
              <a:buSzPct val="95000"/>
              <a:buNone/>
            </a:pPr>
            <a:r>
              <a:rPr lang="en-US" sz="2200" dirty="0" smtClean="0"/>
              <a:t>Bylaw 13.15.1.2.1</a:t>
            </a:r>
            <a:endParaRPr lang="en-US" sz="22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81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 smtClean="0"/>
              <a:t>Questions to Ask…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 lnSpcReduction="10000"/>
          </a:bodyPr>
          <a:lstStyle/>
          <a:p>
            <a:pPr marL="341313" indent="-341313"/>
            <a:r>
              <a:rPr lang="en-US" dirty="0" smtClean="0"/>
              <a:t>Who is being asked to donate?</a:t>
            </a:r>
          </a:p>
          <a:p>
            <a:pPr marL="682625" lvl="1" indent="-341313"/>
            <a:r>
              <a:rPr lang="en-US" dirty="0" smtClean="0"/>
              <a:t>Coach, institution, institutional staff member?</a:t>
            </a:r>
          </a:p>
          <a:p>
            <a:pPr marL="341313" indent="-341313"/>
            <a:r>
              <a:rPr lang="en-US" dirty="0" smtClean="0"/>
              <a:t>What is being donated?</a:t>
            </a:r>
          </a:p>
          <a:p>
            <a:pPr marL="804863" lvl="1" indent="-463550"/>
            <a:r>
              <a:rPr lang="en-US" dirty="0" smtClean="0"/>
              <a:t>Time, money, memorabilia?</a:t>
            </a:r>
          </a:p>
          <a:p>
            <a:pPr marL="341313" indent="-341313"/>
            <a:r>
              <a:rPr lang="en-US" dirty="0" smtClean="0"/>
              <a:t>Who/what is the recipient?</a:t>
            </a:r>
          </a:p>
          <a:p>
            <a:pPr marL="682625" lvl="1" indent="-341313"/>
            <a:r>
              <a:rPr lang="en-US" dirty="0" smtClean="0"/>
              <a:t>PSA</a:t>
            </a:r>
            <a:r>
              <a:rPr lang="en-US" dirty="0"/>
              <a:t>, educational institution, nonprofit </a:t>
            </a:r>
            <a:r>
              <a:rPr lang="en-US" dirty="0" smtClean="0"/>
              <a:t>foundation?</a:t>
            </a:r>
          </a:p>
          <a:p>
            <a:pPr marL="341313" indent="-341313"/>
            <a:r>
              <a:rPr lang="en-US" dirty="0" smtClean="0"/>
              <a:t>For what will the donation be used?</a:t>
            </a:r>
          </a:p>
          <a:p>
            <a:pPr marL="682625" lvl="1" indent="-341313"/>
            <a:r>
              <a:rPr lang="en-US" dirty="0" smtClean="0"/>
              <a:t>Scholarships, </a:t>
            </a:r>
            <a:r>
              <a:rPr lang="en-US" dirty="0" err="1" smtClean="0"/>
              <a:t>nonathletics</a:t>
            </a:r>
            <a:r>
              <a:rPr lang="en-US" dirty="0" smtClean="0"/>
              <a:t> purpose?</a:t>
            </a:r>
          </a:p>
          <a:p>
            <a:pPr marL="341313" indent="-341313"/>
            <a:r>
              <a:rPr lang="en-US" dirty="0"/>
              <a:t>Does it involve </a:t>
            </a:r>
            <a:r>
              <a:rPr lang="en-US" dirty="0" smtClean="0"/>
              <a:t>men's </a:t>
            </a:r>
            <a:r>
              <a:rPr lang="en-US" dirty="0"/>
              <a:t>basketball</a:t>
            </a:r>
            <a:r>
              <a:rPr lang="en-US" dirty="0" smtClean="0"/>
              <a:t>?</a:t>
            </a:r>
          </a:p>
          <a:p>
            <a:pPr marL="682625" lvl="1" indent="-341313"/>
            <a:r>
              <a:rPr lang="en-US" dirty="0" smtClean="0"/>
              <a:t>Both source and recipient?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31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primary purpose if organization/event is to raise scholarship funds for prospective student-athletes.</a:t>
            </a:r>
          </a:p>
          <a:p>
            <a:endParaRPr lang="en-US" dirty="0" smtClean="0"/>
          </a:p>
          <a:p>
            <a:r>
              <a:rPr lang="en-US" dirty="0" smtClean="0"/>
              <a:t>Publicizing coach’s attendance at an event is considered an active role in fundraising.</a:t>
            </a:r>
          </a:p>
          <a:p>
            <a:endParaRPr lang="en-US" dirty="0" smtClean="0"/>
          </a:p>
          <a:p>
            <a:r>
              <a:rPr lang="en-US" dirty="0" smtClean="0"/>
              <a:t>Donating institutional items is considered institutional involvement.</a:t>
            </a:r>
          </a:p>
        </p:txBody>
      </p:sp>
    </p:spTree>
    <p:extLst>
      <p:ext uri="{BB962C8B-B14F-4D97-AF65-F5344CB8AC3E}">
        <p14:creationId xmlns:p14="http://schemas.microsoft.com/office/powerpoint/2010/main" val="399211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Men’s basketball analysis triggered if </a:t>
            </a:r>
            <a:r>
              <a:rPr lang="en-US" i="1" dirty="0" smtClean="0"/>
              <a:t>both</a:t>
            </a:r>
            <a:r>
              <a:rPr lang="en-US" b="1" i="1" dirty="0" smtClean="0"/>
              <a:t> </a:t>
            </a:r>
            <a:r>
              <a:rPr lang="en-US" dirty="0" smtClean="0"/>
              <a:t>source and recipient involve men’s basketball.</a:t>
            </a:r>
          </a:p>
          <a:p>
            <a:endParaRPr lang="en-US" dirty="0" smtClean="0"/>
          </a:p>
          <a:p>
            <a:r>
              <a:rPr lang="en-US" dirty="0" smtClean="0"/>
              <a:t>Boosters may provide funding to benefit a high school athletics program only in the community in which the booster resides.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30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 smtClean="0"/>
              <a:t>Preliminary points…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/>
          </a:bodyPr>
          <a:lstStyle/>
          <a:p>
            <a:pPr marL="341313" indent="-341313"/>
            <a:r>
              <a:rPr lang="en-US" sz="3200" dirty="0" smtClean="0"/>
              <a:t>In all the following case studies, it is assumed that:</a:t>
            </a:r>
          </a:p>
          <a:p>
            <a:pPr marL="682625" lvl="1" indent="-341313"/>
            <a:r>
              <a:rPr lang="en-US" sz="2800" dirty="0" smtClean="0"/>
              <a:t>The involved charitable or nonprofit organization </a:t>
            </a:r>
            <a:r>
              <a:rPr lang="en-US" sz="2800" dirty="0"/>
              <a:t>initiates the request</a:t>
            </a:r>
            <a:r>
              <a:rPr lang="en-US" sz="2800" dirty="0" smtClean="0"/>
              <a:t>; and</a:t>
            </a:r>
            <a:endParaRPr lang="en-US" sz="2800" dirty="0"/>
          </a:p>
          <a:p>
            <a:pPr marL="682625" lvl="1" indent="-341313"/>
            <a:r>
              <a:rPr lang="en-US" sz="2800" dirty="0" smtClean="0"/>
              <a:t>The event or process is </a:t>
            </a:r>
            <a:r>
              <a:rPr lang="en-US" sz="2800" dirty="0"/>
              <a:t>part of the charitable </a:t>
            </a:r>
            <a:r>
              <a:rPr lang="en-US" sz="2800" dirty="0" smtClean="0"/>
              <a:t>or nonprofit organization's </a:t>
            </a:r>
            <a:r>
              <a:rPr lang="en-US" sz="2800" dirty="0"/>
              <a:t>regular fundraising </a:t>
            </a:r>
            <a:r>
              <a:rPr lang="en-US" sz="2800" dirty="0" smtClean="0"/>
              <a:t>activities</a:t>
            </a:r>
            <a:r>
              <a:rPr lang="en-US" sz="2800" dirty="0"/>
              <a:t>.</a:t>
            </a:r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73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7851648" cy="1828800"/>
          </a:xfrm>
        </p:spPr>
        <p:txBody>
          <a:bodyPr/>
          <a:lstStyle/>
          <a:p>
            <a:r>
              <a:rPr lang="en-US" dirty="0" smtClean="0"/>
              <a:t>Athletics Department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9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.Core.5Year" ma:contentTypeID="0x010100F9F789DCBE2F8546844AAD72D1F17829010200FB61311DF971744FAE7A46A10C475AE7" ma:contentTypeVersion="5" ma:contentTypeDescription="" ma:contentTypeScope="" ma:versionID="fe1e70f0e008a5ffeb889d736ae9772f">
  <xsd:schema xmlns:xsd="http://www.w3.org/2001/XMLSchema" xmlns:xs="http://www.w3.org/2001/XMLSchema" xmlns:p="http://schemas.microsoft.com/office/2006/metadata/properties" xmlns:ns2="2a3058fb-e7d8-4bcd-83c9-2e38e3df2500" xmlns:ns3="8203a8d2-2ccf-4437-8480-e4e7da4321d9" targetNamespace="http://schemas.microsoft.com/office/2006/metadata/properties" ma:root="true" ma:fieldsID="717c0469d34852c81fede5250a38abdf" ns2:_="" ns3:_="">
    <xsd:import namespace="2a3058fb-e7d8-4bcd-83c9-2e38e3df2500"/>
    <xsd:import namespace="8203a8d2-2ccf-4437-8480-e4e7da4321d9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3:Championship" minOccurs="0"/>
                <xsd:element ref="ns3:Division" minOccurs="0"/>
                <xsd:element ref="ns3:Committee" minOccurs="0"/>
                <xsd:element ref="ns3:Academic_x005f_x002F_Fiscal_x005f_x0020_Yea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058fb-e7d8-4bcd-83c9-2e38e3df2500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3" nillable="true" ma:displayName="Document Type" ma:list="{6337aed9-7485-44c6-a2cb-2d4bdfdcf954}" ma:internalName="Document_x0020_Type0" ma:readOnly="false" ma:showField="Title" ma:web="8203a8d2-2ccf-4437-8480-e4e7da4321d9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03a8d2-2ccf-4437-8480-e4e7da4321d9" elementFormDefault="qualified">
    <xsd:import namespace="http://schemas.microsoft.com/office/2006/documentManagement/types"/>
    <xsd:import namespace="http://schemas.microsoft.com/office/infopath/2007/PartnerControls"/>
    <xsd:element name="Championship" ma:index="4" nillable="true" ma:displayName="Championship" ma:list="{9f0c0c2f-65a3-4803-a250-88a2c6aa503b}" ma:internalName="Championship" ma:readOnly="false" ma:showField="Title" ma:web="8203a8d2-2ccf-4437-8480-e4e7da4321d9">
      <xsd:simpleType>
        <xsd:restriction base="dms:Lookup"/>
      </xsd:simpleType>
    </xsd:element>
    <xsd:element name="Division" ma:index="5" nillable="true" ma:displayName="Division" ma:list="{019add6d-0a23-4369-833b-7f9c3f6d7be9}" ma:internalName="Division" ma:readOnly="false" ma:showField="Title" ma:web="8203a8d2-2ccf-4437-8480-e4e7da4321d9">
      <xsd:simpleType>
        <xsd:restriction base="dms:Lookup"/>
      </xsd:simpleType>
    </xsd:element>
    <xsd:element name="Committee" ma:index="6" nillable="true" ma:displayName="Committee" ma:list="{92b80169-226d-41af-a280-46338252cbf7}" ma:internalName="Committee" ma:readOnly="false" ma:showField="Title" ma:web="8203a8d2-2ccf-4437-8480-e4e7da4321d9">
      <xsd:simpleType>
        <xsd:restriction base="dms:Lookup"/>
      </xsd:simpleType>
    </xsd:element>
    <xsd:element name="Academic_x005f_x002F_Fiscal_x005f_x0020_Year" ma:index="7" ma:displayName="Academic/Fiscal Year" ma:default="n/a" ma:format="Dropdown" ma:internalName="Academic_x002F_Fiscal_x0020_Year">
      <xsd:simpleType>
        <xsd:restriction base="dms:Choice">
          <xsd:enumeration value="n/a"/>
          <xsd:enumeration value="2005-06"/>
          <xsd:enumeration value="2006-07"/>
          <xsd:enumeration value="2007-08"/>
          <xsd:enumeration value="2008-09"/>
          <xsd:enumeration value="2009-10"/>
          <xsd:enumeration value="2010-11"/>
          <xsd:enumeration value="2011-12"/>
          <xsd:enumeration value="2012-13"/>
          <xsd:enumeration value="2013-14"/>
          <xsd:enumeration value="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8203a8d2-2ccf-4437-8480-e4e7da4321d9" xsi:nil="true"/>
    <Academic_x005f_x002F_Fiscal_x005f_x0020_Year xmlns="8203a8d2-2ccf-4437-8480-e4e7da4321d9">n/a</Academic_x005f_x002F_Fiscal_x005f_x0020_Year>
    <Document_x0020_Type xmlns="2a3058fb-e7d8-4bcd-83c9-2e38e3df2500" xsi:nil="true"/>
    <Division xmlns="8203a8d2-2ccf-4437-8480-e4e7da4321d9" xsi:nil="true"/>
    <Championship xmlns="8203a8d2-2ccf-4437-8480-e4e7da4321d9" xsi:nil="true"/>
  </documentManagement>
</p:properties>
</file>

<file path=customXml/itemProps1.xml><?xml version="1.0" encoding="utf-8"?>
<ds:datastoreItem xmlns:ds="http://schemas.openxmlformats.org/officeDocument/2006/customXml" ds:itemID="{E8D19084-FA90-42D1-BAD1-7956055D9E27}"/>
</file>

<file path=customXml/itemProps2.xml><?xml version="1.0" encoding="utf-8"?>
<ds:datastoreItem xmlns:ds="http://schemas.openxmlformats.org/officeDocument/2006/customXml" ds:itemID="{F0C862CE-A33E-4DC7-890D-F1A1E3B6A6D6}"/>
</file>

<file path=customXml/itemProps3.xml><?xml version="1.0" encoding="utf-8"?>
<ds:datastoreItem xmlns:ds="http://schemas.openxmlformats.org/officeDocument/2006/customXml" ds:itemID="{B2E47EFA-6873-4D04-BD4E-849EE77A5FAE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2381</TotalTime>
  <Words>3149</Words>
  <Application>Microsoft Office PowerPoint</Application>
  <PresentationFormat>On-screen Show (4:3)</PresentationFormat>
  <Paragraphs>607</Paragraphs>
  <Slides>71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Flow</vt:lpstr>
      <vt:lpstr> Precollege Expenses</vt:lpstr>
      <vt:lpstr>Agenda</vt:lpstr>
      <vt:lpstr>Precollege Expenses </vt:lpstr>
      <vt:lpstr>Fundraising for High School  Athletics Program</vt:lpstr>
      <vt:lpstr>Fundraising for High School  Athletics Program</vt:lpstr>
      <vt:lpstr>Donations to Nonprofit Foundation Men's Basketball</vt:lpstr>
      <vt:lpstr>Questions to Ask…</vt:lpstr>
      <vt:lpstr>Preliminary points…</vt:lpstr>
      <vt:lpstr>Athletics Department</vt:lpstr>
      <vt:lpstr>Case Study No. 1</vt:lpstr>
      <vt:lpstr>Case Study No. 1</vt:lpstr>
      <vt:lpstr>Case Study No. 1</vt:lpstr>
      <vt:lpstr>Case Study No. 2</vt:lpstr>
      <vt:lpstr>Case Study No. 2</vt:lpstr>
      <vt:lpstr>Case Study No. 2</vt:lpstr>
      <vt:lpstr>Case Study No. 3</vt:lpstr>
      <vt:lpstr>Case Study No. 3</vt:lpstr>
      <vt:lpstr>Case Study No. 3</vt:lpstr>
      <vt:lpstr>Case Study No. 4</vt:lpstr>
      <vt:lpstr>Case Study No. 4</vt:lpstr>
      <vt:lpstr>Case Study No. 4</vt:lpstr>
      <vt:lpstr>Coach</vt:lpstr>
      <vt:lpstr>Case Study No. 5</vt:lpstr>
      <vt:lpstr>Case Study No. 5</vt:lpstr>
      <vt:lpstr>Case Study No. 5</vt:lpstr>
      <vt:lpstr>Case Study No. 5</vt:lpstr>
      <vt:lpstr>Case Study No. 5</vt:lpstr>
      <vt:lpstr>Case Study No. 5</vt:lpstr>
      <vt:lpstr>Case Study No. 5</vt:lpstr>
      <vt:lpstr>Case Study No. 6</vt:lpstr>
      <vt:lpstr>Case Study No. 6</vt:lpstr>
      <vt:lpstr>Case Study No. 6</vt:lpstr>
      <vt:lpstr>Case Study No. 7</vt:lpstr>
      <vt:lpstr>Case Study No. 7</vt:lpstr>
      <vt:lpstr>Case Study No. 7</vt:lpstr>
      <vt:lpstr>Case Study No. 7</vt:lpstr>
      <vt:lpstr>Case Study No. 7</vt:lpstr>
      <vt:lpstr>Case Study No. 8</vt:lpstr>
      <vt:lpstr>Case Study No. 8</vt:lpstr>
      <vt:lpstr>Case Study No. 8</vt:lpstr>
      <vt:lpstr>Case Study No. 8</vt:lpstr>
      <vt:lpstr>Case Study No. 9</vt:lpstr>
      <vt:lpstr>Case Study No. 9</vt:lpstr>
      <vt:lpstr>Case Study No. 9</vt:lpstr>
      <vt:lpstr>Case Study No. 9</vt:lpstr>
      <vt:lpstr>Case Study No. 10</vt:lpstr>
      <vt:lpstr>Case Study No. 10</vt:lpstr>
      <vt:lpstr>Case Study No. 10</vt:lpstr>
      <vt:lpstr>Men's Basketball</vt:lpstr>
      <vt:lpstr>Men’s Basketball Analysis</vt:lpstr>
      <vt:lpstr>Case Study No. 11</vt:lpstr>
      <vt:lpstr>Case Study No. 11</vt:lpstr>
      <vt:lpstr>Case Study No. 11</vt:lpstr>
      <vt:lpstr>Case Study No. 11</vt:lpstr>
      <vt:lpstr>Case Study No. 11</vt:lpstr>
      <vt:lpstr>Case Study No. 11</vt:lpstr>
      <vt:lpstr>Case Study No. 12</vt:lpstr>
      <vt:lpstr>Case Study No. 12 </vt:lpstr>
      <vt:lpstr>Case Study No. 12</vt:lpstr>
      <vt:lpstr>Case Study No. 12</vt:lpstr>
      <vt:lpstr>Boosters</vt:lpstr>
      <vt:lpstr>Case Study No. 13</vt:lpstr>
      <vt:lpstr>Case Study No. 13</vt:lpstr>
      <vt:lpstr>Case Study No. 13</vt:lpstr>
      <vt:lpstr>Institutional Staff Member</vt:lpstr>
      <vt:lpstr>Case Study No. 14</vt:lpstr>
      <vt:lpstr>Case Study No. 14</vt:lpstr>
      <vt:lpstr>Case Study No. 14</vt:lpstr>
      <vt:lpstr>Case Study No. 14</vt:lpstr>
      <vt:lpstr>Takeaways…</vt:lpstr>
      <vt:lpstr>Takeaways…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Precollege Expenses</dc:title>
  <dc:creator>Brummett, Kelly</dc:creator>
  <cp:lastModifiedBy>Brummett, Kelly</cp:lastModifiedBy>
  <cp:revision>104</cp:revision>
  <cp:lastPrinted>2015-04-28T18:56:51Z</cp:lastPrinted>
  <dcterms:created xsi:type="dcterms:W3CDTF">2015-03-08T22:59:51Z</dcterms:created>
  <dcterms:modified xsi:type="dcterms:W3CDTF">2015-06-18T02:36:57Z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0x010100F9F789DCBE2F8546844AAD72D1F17829010200FB61311DF971744FAE7A46A10C475AE7</vt:lpwstr>
  </property>
</Properties>
</file>