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ags/tag2.xml" ContentType="application/vnd.openxmlformats-officedocument.presentationml.tags+xml"/>
  <Override PartName="/ppt/notesSlides/notesSlide1.xml" ContentType="application/vnd.openxmlformats-officedocument.presentationml.notesSlide+xml"/>
  <Override PartName="/ppt/tags/tag3.xml" ContentType="application/vnd.openxmlformats-officedocument.presentationml.tags+xml"/>
  <Override PartName="/ppt/notesSlides/notesSlide2.xml" ContentType="application/vnd.openxmlformats-officedocument.presentationml.notesSlide+xml"/>
  <Override PartName="/ppt/tags/tag4.xml" ContentType="application/vnd.openxmlformats-officedocument.presentationml.tags+xml"/>
  <Override PartName="/ppt/notesSlides/notesSlide3.xml" ContentType="application/vnd.openxmlformats-officedocument.presentationml.notesSlide+xml"/>
  <Override PartName="/ppt/tags/tag5.xml" ContentType="application/vnd.openxmlformats-officedocument.presentationml.tags+xml"/>
  <Override PartName="/ppt/notesSlides/notesSlide4.xml" ContentType="application/vnd.openxmlformats-officedocument.presentationml.notesSlide+xml"/>
  <Override PartName="/ppt/tags/tag6.xml" ContentType="application/vnd.openxmlformats-officedocument.presentationml.tags+xml"/>
  <Override PartName="/ppt/notesSlides/notesSlide5.xml" ContentType="application/vnd.openxmlformats-officedocument.presentationml.notesSlide+xml"/>
  <Override PartName="/ppt/tags/tag7.xml" ContentType="application/vnd.openxmlformats-officedocument.presentationml.tags+xml"/>
  <Override PartName="/ppt/notesSlides/notesSlide6.xml" ContentType="application/vnd.openxmlformats-officedocument.presentationml.notesSlide+xml"/>
  <Override PartName="/ppt/tags/tag8.xml" ContentType="application/vnd.openxmlformats-officedocument.presentationml.tags+xml"/>
  <Override PartName="/ppt/notesSlides/notesSlide7.xml" ContentType="application/vnd.openxmlformats-officedocument.presentationml.notesSlide+xml"/>
  <Override PartName="/ppt/tags/tag9.xml" ContentType="application/vnd.openxmlformats-officedocument.presentationml.tags+xml"/>
  <Override PartName="/ppt/notesSlides/notesSlide8.xml" ContentType="application/vnd.openxmlformats-officedocument.presentationml.notesSlide+xml"/>
  <Override PartName="/ppt/tags/tag10.xml" ContentType="application/vnd.openxmlformats-officedocument.presentationml.tags+xml"/>
  <Override PartName="/ppt/notesSlides/notesSlide9.xml" ContentType="application/vnd.openxmlformats-officedocument.presentationml.notesSlide+xml"/>
  <Override PartName="/ppt/tags/tag11.xml" ContentType="application/vnd.openxmlformats-officedocument.presentationml.tags+xml"/>
  <Override PartName="/ppt/notesSlides/notesSlide10.xml" ContentType="application/vnd.openxmlformats-officedocument.presentationml.notesSlide+xml"/>
  <Override PartName="/ppt/tags/tag12.xml" ContentType="application/vnd.openxmlformats-officedocument.presentationml.tags+xml"/>
  <Override PartName="/ppt/notesSlides/notesSlide11.xml" ContentType="application/vnd.openxmlformats-officedocument.presentationml.notesSlide+xml"/>
  <Override PartName="/ppt/tags/tag13.xml" ContentType="application/vnd.openxmlformats-officedocument.presentationml.tags+xml"/>
  <Override PartName="/ppt/notesSlides/notesSlide12.xml" ContentType="application/vnd.openxmlformats-officedocument.presentationml.notesSlide+xml"/>
  <Override PartName="/ppt/tags/tag14.xml" ContentType="application/vnd.openxmlformats-officedocument.presentationml.tags+xml"/>
  <Override PartName="/ppt/notesSlides/notesSlide13.xml" ContentType="application/vnd.openxmlformats-officedocument.presentationml.notesSlide+xml"/>
  <Override PartName="/ppt/tags/tag15.xml" ContentType="application/vnd.openxmlformats-officedocument.presentationml.tags+xml"/>
  <Override PartName="/ppt/notesSlides/notesSlide14.xml" ContentType="application/vnd.openxmlformats-officedocument.presentationml.notesSlide+xml"/>
  <Override PartName="/ppt/tags/tag16.xml" ContentType="application/vnd.openxmlformats-officedocument.presentationml.tags+xml"/>
  <Override PartName="/ppt/notesSlides/notesSlide15.xml" ContentType="application/vnd.openxmlformats-officedocument.presentationml.notesSlide+xml"/>
  <Override PartName="/ppt/tags/tag17.xml" ContentType="application/vnd.openxmlformats-officedocument.presentationml.tags+xml"/>
  <Override PartName="/ppt/notesSlides/notesSlide16.xml" ContentType="application/vnd.openxmlformats-officedocument.presentationml.notesSlide+xml"/>
  <Override PartName="/ppt/tags/tag18.xml" ContentType="application/vnd.openxmlformats-officedocument.presentationml.tags+xml"/>
  <Override PartName="/ppt/notesSlides/notesSlide17.xml" ContentType="application/vnd.openxmlformats-officedocument.presentationml.notesSlide+xml"/>
  <Override PartName="/ppt/tags/tag19.xml" ContentType="application/vnd.openxmlformats-officedocument.presentationml.tags+xml"/>
  <Override PartName="/ppt/notesSlides/notesSlide18.xml" ContentType="application/vnd.openxmlformats-officedocument.presentationml.notesSlide+xml"/>
  <Override PartName="/ppt/tags/tag20.xml" ContentType="application/vnd.openxmlformats-officedocument.presentationml.tags+xml"/>
  <Override PartName="/ppt/notesSlides/notesSlide19.xml" ContentType="application/vnd.openxmlformats-officedocument.presentationml.notesSlide+xml"/>
  <Override PartName="/ppt/tags/tag21.xml" ContentType="application/vnd.openxmlformats-officedocument.presentationml.tags+xml"/>
  <Override PartName="/ppt/notesSlides/notesSlide20.xml" ContentType="application/vnd.openxmlformats-officedocument.presentationml.notesSlide+xml"/>
  <Override PartName="/ppt/tags/tag22.xml" ContentType="application/vnd.openxmlformats-officedocument.presentationml.tags+xml"/>
  <Override PartName="/ppt/notesSlides/notesSlide21.xml" ContentType="application/vnd.openxmlformats-officedocument.presentationml.notesSlide+xml"/>
  <Override PartName="/ppt/tags/tag23.xml" ContentType="application/vnd.openxmlformats-officedocument.presentationml.tags+xml"/>
  <Override PartName="/ppt/notesSlides/notesSlide22.xml" ContentType="application/vnd.openxmlformats-officedocument.presentationml.notesSlide+xml"/>
  <Override PartName="/ppt/tags/tag24.xml" ContentType="application/vnd.openxmlformats-officedocument.presentationml.tags+xml"/>
  <Override PartName="/ppt/notesSlides/notesSlide23.xml" ContentType="application/vnd.openxmlformats-officedocument.presentationml.notesSlide+xml"/>
  <Override PartName="/ppt/tags/tag25.xml" ContentType="application/vnd.openxmlformats-officedocument.presentationml.tags+xml"/>
  <Override PartName="/ppt/notesSlides/notesSlide24.xml" ContentType="application/vnd.openxmlformats-officedocument.presentationml.notesSlide+xml"/>
  <Override PartName="/ppt/tags/tag26.xml" ContentType="application/vnd.openxmlformats-officedocument.presentationml.tags+xml"/>
  <Override PartName="/ppt/notesSlides/notesSlide2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30"/>
  </p:notesMasterIdLst>
  <p:sldIdLst>
    <p:sldId id="256" r:id="rId5"/>
    <p:sldId id="284" r:id="rId6"/>
    <p:sldId id="267" r:id="rId7"/>
    <p:sldId id="262" r:id="rId8"/>
    <p:sldId id="274" r:id="rId9"/>
    <p:sldId id="266" r:id="rId10"/>
    <p:sldId id="276" r:id="rId11"/>
    <p:sldId id="275" r:id="rId12"/>
    <p:sldId id="271" r:id="rId13"/>
    <p:sldId id="272" r:id="rId14"/>
    <p:sldId id="270" r:id="rId15"/>
    <p:sldId id="277" r:id="rId16"/>
    <p:sldId id="269" r:id="rId17"/>
    <p:sldId id="259" r:id="rId18"/>
    <p:sldId id="257" r:id="rId19"/>
    <p:sldId id="258" r:id="rId20"/>
    <p:sldId id="281" r:id="rId21"/>
    <p:sldId id="285" r:id="rId22"/>
    <p:sldId id="273" r:id="rId23"/>
    <p:sldId id="263" r:id="rId24"/>
    <p:sldId id="280" r:id="rId25"/>
    <p:sldId id="286" r:id="rId26"/>
    <p:sldId id="287" r:id="rId27"/>
    <p:sldId id="265" r:id="rId28"/>
    <p:sldId id="279" r:id="rId29"/>
  </p:sldIdLst>
  <p:sldSz cx="9144000" cy="6858000" type="screen4x3"/>
  <p:notesSz cx="7010400" cy="9296400"/>
  <p:custDataLst>
    <p:tags r:id="rId31"/>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E25E649-3F16-4E02-A733-19D2CDBF48F0}" styleName="Medium Style 3 - Accent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583" autoAdjust="0"/>
    <p:restoredTop sz="84468" autoAdjust="0"/>
  </p:normalViewPr>
  <p:slideViewPr>
    <p:cSldViewPr>
      <p:cViewPr>
        <p:scale>
          <a:sx n="70" d="100"/>
          <a:sy n="70" d="100"/>
        </p:scale>
        <p:origin x="-1302" y="42"/>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presProps" Target="pres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tags" Target="tags/tag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notesMaster" Target="notesMasters/notesMaster1.xml"/><Relationship Id="rId35" Type="http://schemas.openxmlformats.org/officeDocument/2006/relationships/tableStyles" Target="tableStyle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64" tIns="46582" rIns="93164" bIns="46582" rtlCol="0"/>
          <a:lstStyle>
            <a:lvl1pPr algn="l">
              <a:defRPr sz="1200"/>
            </a:lvl1pPr>
          </a:lstStyle>
          <a:p>
            <a:endParaRPr lang="en-US" dirty="0"/>
          </a:p>
        </p:txBody>
      </p:sp>
      <p:sp>
        <p:nvSpPr>
          <p:cNvPr id="3" name="Date Placeholder 2"/>
          <p:cNvSpPr>
            <a:spLocks noGrp="1"/>
          </p:cNvSpPr>
          <p:nvPr>
            <p:ph type="dt" idx="1"/>
          </p:nvPr>
        </p:nvSpPr>
        <p:spPr>
          <a:xfrm>
            <a:off x="3970938" y="0"/>
            <a:ext cx="3037840" cy="464820"/>
          </a:xfrm>
          <a:prstGeom prst="rect">
            <a:avLst/>
          </a:prstGeom>
        </p:spPr>
        <p:txBody>
          <a:bodyPr vert="horz" lIns="93164" tIns="46582" rIns="93164" bIns="46582" rtlCol="0"/>
          <a:lstStyle>
            <a:lvl1pPr algn="r">
              <a:defRPr sz="1200"/>
            </a:lvl1pPr>
          </a:lstStyle>
          <a:p>
            <a:fld id="{06CD138C-602B-4122-821C-1AFCD3D06F88}" type="datetimeFigureOut">
              <a:rPr lang="en-US" smtClean="0"/>
              <a:t>7/7/2015</a:t>
            </a:fld>
            <a:endParaRPr lang="en-US" dirty="0"/>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64" tIns="46582" rIns="93164" bIns="46582" rtlCol="0" anchor="ctr"/>
          <a:lstStyle/>
          <a:p>
            <a:endParaRPr lang="en-US" dirty="0"/>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64" tIns="46582" rIns="93164" bIns="46582"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967"/>
            <a:ext cx="3037840" cy="464820"/>
          </a:xfrm>
          <a:prstGeom prst="rect">
            <a:avLst/>
          </a:prstGeom>
        </p:spPr>
        <p:txBody>
          <a:bodyPr vert="horz" lIns="93164" tIns="46582" rIns="93164" bIns="46582" rtlCol="0" anchor="b"/>
          <a:lstStyle>
            <a:lvl1pPr algn="l">
              <a:defRPr sz="1200"/>
            </a:lvl1pPr>
          </a:lstStyle>
          <a:p>
            <a:endParaRPr lang="en-US" dirty="0"/>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64" tIns="46582" rIns="93164" bIns="46582" rtlCol="0" anchor="b"/>
          <a:lstStyle>
            <a:lvl1pPr algn="r">
              <a:defRPr sz="1200"/>
            </a:lvl1pPr>
          </a:lstStyle>
          <a:p>
            <a:fld id="{6A3A08D3-B385-452E-85E6-EC9115F566BE}" type="slidenum">
              <a:rPr lang="en-US" smtClean="0"/>
              <a:t>‹#›</a:t>
            </a:fld>
            <a:endParaRPr lang="en-US" dirty="0"/>
          </a:p>
        </p:txBody>
      </p:sp>
    </p:spTree>
    <p:extLst>
      <p:ext uri="{BB962C8B-B14F-4D97-AF65-F5344CB8AC3E}">
        <p14:creationId xmlns:p14="http://schemas.microsoft.com/office/powerpoint/2010/main" val="320632139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6A3A08D3-B385-452E-85E6-EC9115F566BE}" type="slidenum">
              <a:rPr lang="en-US" smtClean="0"/>
              <a:t>1</a:t>
            </a:fld>
            <a:endParaRPr lang="en-US" dirty="0"/>
          </a:p>
        </p:txBody>
      </p:sp>
    </p:spTree>
    <p:extLst>
      <p:ext uri="{BB962C8B-B14F-4D97-AF65-F5344CB8AC3E}">
        <p14:creationId xmlns:p14="http://schemas.microsoft.com/office/powerpoint/2010/main" val="1347461425"/>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10</a:t>
            </a:fld>
            <a:endParaRPr lang="en-US" dirty="0"/>
          </a:p>
        </p:txBody>
      </p:sp>
    </p:spTree>
    <p:extLst>
      <p:ext uri="{BB962C8B-B14F-4D97-AF65-F5344CB8AC3E}">
        <p14:creationId xmlns:p14="http://schemas.microsoft.com/office/powerpoint/2010/main" val="144667473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11</a:t>
            </a:fld>
            <a:endParaRPr lang="en-US" dirty="0"/>
          </a:p>
        </p:txBody>
      </p:sp>
    </p:spTree>
    <p:extLst>
      <p:ext uri="{BB962C8B-B14F-4D97-AF65-F5344CB8AC3E}">
        <p14:creationId xmlns:p14="http://schemas.microsoft.com/office/powerpoint/2010/main" val="1446674739"/>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12</a:t>
            </a:fld>
            <a:endParaRPr lang="en-US" dirty="0"/>
          </a:p>
        </p:txBody>
      </p:sp>
    </p:spTree>
    <p:extLst>
      <p:ext uri="{BB962C8B-B14F-4D97-AF65-F5344CB8AC3E}">
        <p14:creationId xmlns:p14="http://schemas.microsoft.com/office/powerpoint/2010/main" val="144667473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6A3A08D3-B385-452E-85E6-EC9115F566BE}" type="slidenum">
              <a:rPr lang="en-US" smtClean="0"/>
              <a:t>13</a:t>
            </a:fld>
            <a:endParaRPr lang="en-US" dirty="0"/>
          </a:p>
        </p:txBody>
      </p:sp>
    </p:spTree>
    <p:extLst>
      <p:ext uri="{BB962C8B-B14F-4D97-AF65-F5344CB8AC3E}">
        <p14:creationId xmlns:p14="http://schemas.microsoft.com/office/powerpoint/2010/main" val="2069388222"/>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4683" indent="-174683">
              <a:buFont typeface="Arial" panose="020B0604020202020204" pitchFamily="34" charset="0"/>
              <a:buChar char="•"/>
            </a:pPr>
            <a:endParaRPr lang="en-US" sz="1000"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0"/>
          </p:nvPr>
        </p:nvSpPr>
        <p:spPr/>
        <p:txBody>
          <a:bodyPr/>
          <a:lstStyle/>
          <a:p>
            <a:fld id="{6A3A08D3-B385-452E-85E6-EC9115F566BE}" type="slidenum">
              <a:rPr lang="en-US" smtClean="0"/>
              <a:t>14</a:t>
            </a:fld>
            <a:endParaRPr lang="en-US" dirty="0"/>
          </a:p>
        </p:txBody>
      </p:sp>
    </p:spTree>
    <p:extLst>
      <p:ext uri="{BB962C8B-B14F-4D97-AF65-F5344CB8AC3E}">
        <p14:creationId xmlns:p14="http://schemas.microsoft.com/office/powerpoint/2010/main" val="1316782909"/>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defTabSz="931637">
              <a:buFont typeface="Arial" panose="020B0604020202020204" pitchFamily="34" charset="0"/>
              <a:buNone/>
              <a:defRPr/>
            </a:pPr>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15</a:t>
            </a:fld>
            <a:endParaRPr lang="en-US" dirty="0"/>
          </a:p>
        </p:txBody>
      </p:sp>
    </p:spTree>
    <p:extLst>
      <p:ext uri="{BB962C8B-B14F-4D97-AF65-F5344CB8AC3E}">
        <p14:creationId xmlns:p14="http://schemas.microsoft.com/office/powerpoint/2010/main" val="72271531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dirty="0" smtClean="0"/>
          </a:p>
        </p:txBody>
      </p:sp>
      <p:sp>
        <p:nvSpPr>
          <p:cNvPr id="4" name="Slide Number Placeholder 3"/>
          <p:cNvSpPr>
            <a:spLocks noGrp="1"/>
          </p:cNvSpPr>
          <p:nvPr>
            <p:ph type="sldNum" sz="quarter" idx="10"/>
          </p:nvPr>
        </p:nvSpPr>
        <p:spPr/>
        <p:txBody>
          <a:bodyPr/>
          <a:lstStyle/>
          <a:p>
            <a:fld id="{6A3A08D3-B385-452E-85E6-EC9115F566BE}" type="slidenum">
              <a:rPr lang="en-US" smtClean="0"/>
              <a:t>16</a:t>
            </a:fld>
            <a:endParaRPr lang="en-US" dirty="0"/>
          </a:p>
        </p:txBody>
      </p:sp>
    </p:spTree>
    <p:extLst>
      <p:ext uri="{BB962C8B-B14F-4D97-AF65-F5344CB8AC3E}">
        <p14:creationId xmlns:p14="http://schemas.microsoft.com/office/powerpoint/2010/main" val="2937123410"/>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6A3A08D3-B385-452E-85E6-EC9115F566BE}" type="slidenum">
              <a:rPr lang="en-US" smtClean="0"/>
              <a:t>17</a:t>
            </a:fld>
            <a:endParaRPr lang="en-US" dirty="0"/>
          </a:p>
        </p:txBody>
      </p:sp>
    </p:spTree>
    <p:extLst>
      <p:ext uri="{BB962C8B-B14F-4D97-AF65-F5344CB8AC3E}">
        <p14:creationId xmlns:p14="http://schemas.microsoft.com/office/powerpoint/2010/main" val="1028952081"/>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endParaRPr lang="en-US" baseline="0" dirty="0" smtClean="0"/>
          </a:p>
        </p:txBody>
      </p:sp>
      <p:sp>
        <p:nvSpPr>
          <p:cNvPr id="4" name="Slide Number Placeholder 3"/>
          <p:cNvSpPr>
            <a:spLocks noGrp="1"/>
          </p:cNvSpPr>
          <p:nvPr>
            <p:ph type="sldNum" sz="quarter" idx="10"/>
          </p:nvPr>
        </p:nvSpPr>
        <p:spPr/>
        <p:txBody>
          <a:bodyPr/>
          <a:lstStyle/>
          <a:p>
            <a:fld id="{6A3A08D3-B385-452E-85E6-EC9115F566BE}" type="slidenum">
              <a:rPr lang="en-US" smtClean="0"/>
              <a:t>18</a:t>
            </a:fld>
            <a:endParaRPr lang="en-US" dirty="0"/>
          </a:p>
        </p:txBody>
      </p:sp>
    </p:spTree>
    <p:extLst>
      <p:ext uri="{BB962C8B-B14F-4D97-AF65-F5344CB8AC3E}">
        <p14:creationId xmlns:p14="http://schemas.microsoft.com/office/powerpoint/2010/main" val="33694290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baseline="0" dirty="0" smtClean="0"/>
          </a:p>
        </p:txBody>
      </p:sp>
      <p:sp>
        <p:nvSpPr>
          <p:cNvPr id="4" name="Slide Number Placeholder 3"/>
          <p:cNvSpPr>
            <a:spLocks noGrp="1"/>
          </p:cNvSpPr>
          <p:nvPr>
            <p:ph type="sldNum" sz="quarter" idx="10"/>
          </p:nvPr>
        </p:nvSpPr>
        <p:spPr/>
        <p:txBody>
          <a:bodyPr/>
          <a:lstStyle/>
          <a:p>
            <a:fld id="{6A3A08D3-B385-452E-85E6-EC9115F566BE}" type="slidenum">
              <a:rPr lang="en-US" smtClean="0"/>
              <a:t>19</a:t>
            </a:fld>
            <a:endParaRPr lang="en-US" dirty="0"/>
          </a:p>
        </p:txBody>
      </p:sp>
    </p:spTree>
    <p:extLst>
      <p:ext uri="{BB962C8B-B14F-4D97-AF65-F5344CB8AC3E}">
        <p14:creationId xmlns:p14="http://schemas.microsoft.com/office/powerpoint/2010/main" val="148505692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2</a:t>
            </a:fld>
            <a:endParaRPr lang="en-US" dirty="0"/>
          </a:p>
        </p:txBody>
      </p:sp>
    </p:spTree>
    <p:extLst>
      <p:ext uri="{BB962C8B-B14F-4D97-AF65-F5344CB8AC3E}">
        <p14:creationId xmlns:p14="http://schemas.microsoft.com/office/powerpoint/2010/main" val="300755538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kern="1200" dirty="0" smtClean="0">
                <a:solidFill>
                  <a:schemeClr val="tx1"/>
                </a:solidFill>
                <a:effectLst/>
                <a:latin typeface="+mn-lt"/>
                <a:ea typeface="+mn-ea"/>
                <a:cs typeface="+mn-cs"/>
              </a:rPr>
              <a:t>NCAA Division I Bylaw 13.12.1.5 outlines that the exception to the prohibition against recruiting applies only to recruiting conversations between the certifying institution’s coach and the prospective student-athletes participating in the institution’s camp or clinic.  That exception does not extend to other coaches who are working at the institution’s camp or clinic.</a:t>
            </a:r>
          </a:p>
          <a:p>
            <a:r>
              <a:rPr lang="en-US" sz="1200" kern="1200" dirty="0" smtClean="0">
                <a:solidFill>
                  <a:schemeClr val="tx1"/>
                </a:solidFill>
                <a:effectLst/>
                <a:latin typeface="+mn-lt"/>
                <a:ea typeface="+mn-ea"/>
                <a:cs typeface="+mn-cs"/>
              </a:rPr>
              <a:t> </a:t>
            </a:r>
          </a:p>
          <a:p>
            <a:r>
              <a:rPr lang="en-US" sz="1200" kern="1200" dirty="0" smtClean="0">
                <a:solidFill>
                  <a:schemeClr val="tx1"/>
                </a:solidFill>
                <a:effectLst/>
                <a:latin typeface="+mn-lt"/>
                <a:ea typeface="+mn-ea"/>
                <a:cs typeface="+mn-cs"/>
              </a:rPr>
              <a:t>In short, if a coach from Institution A is working at Institution B’s camp, then Institution A’s coach is prohibited from having recruiting conversations with (or otherwise recruiting) the prospective student-athlete from the time the prospective student-athlete reports to Institution B’s camp or clinic until the conclusion of all camp activities.</a:t>
            </a:r>
          </a:p>
          <a:p>
            <a:endParaRPr lang="en-US" baseline="0" dirty="0" smtClean="0"/>
          </a:p>
        </p:txBody>
      </p:sp>
      <p:sp>
        <p:nvSpPr>
          <p:cNvPr id="4" name="Slide Number Placeholder 3"/>
          <p:cNvSpPr>
            <a:spLocks noGrp="1"/>
          </p:cNvSpPr>
          <p:nvPr>
            <p:ph type="sldNum" sz="quarter" idx="10"/>
          </p:nvPr>
        </p:nvSpPr>
        <p:spPr/>
        <p:txBody>
          <a:bodyPr/>
          <a:lstStyle/>
          <a:p>
            <a:fld id="{6A3A08D3-B385-452E-85E6-EC9115F566BE}" type="slidenum">
              <a:rPr lang="en-US" smtClean="0"/>
              <a:t>20</a:t>
            </a:fld>
            <a:endParaRPr lang="en-US" dirty="0"/>
          </a:p>
        </p:txBody>
      </p:sp>
    </p:spTree>
    <p:extLst>
      <p:ext uri="{BB962C8B-B14F-4D97-AF65-F5344CB8AC3E}">
        <p14:creationId xmlns:p14="http://schemas.microsoft.com/office/powerpoint/2010/main" val="1155524076"/>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baseline="0" dirty="0" smtClean="0"/>
          </a:p>
        </p:txBody>
      </p:sp>
      <p:sp>
        <p:nvSpPr>
          <p:cNvPr id="4" name="Slide Number Placeholder 3"/>
          <p:cNvSpPr>
            <a:spLocks noGrp="1"/>
          </p:cNvSpPr>
          <p:nvPr>
            <p:ph type="sldNum" sz="quarter" idx="10"/>
          </p:nvPr>
        </p:nvSpPr>
        <p:spPr/>
        <p:txBody>
          <a:bodyPr/>
          <a:lstStyle/>
          <a:p>
            <a:fld id="{6A3A08D3-B385-452E-85E6-EC9115F566BE}" type="slidenum">
              <a:rPr lang="en-US" smtClean="0"/>
              <a:t>21</a:t>
            </a:fld>
            <a:endParaRPr lang="en-US" dirty="0"/>
          </a:p>
        </p:txBody>
      </p:sp>
    </p:spTree>
    <p:extLst>
      <p:ext uri="{BB962C8B-B14F-4D97-AF65-F5344CB8AC3E}">
        <p14:creationId xmlns:p14="http://schemas.microsoft.com/office/powerpoint/2010/main" val="2727090407"/>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US" dirty="0" smtClean="0"/>
              <a:t>If</a:t>
            </a:r>
            <a:r>
              <a:rPr lang="en-US" baseline="0" dirty="0" smtClean="0"/>
              <a:t> a coach is combining a recruiting trip with noninstitutional camp employment, then the institution must pay the transportation and other expenses for each leg of the trip.  The noninstitutional camp may pay for expenses (e.g., lodging and meals) during the course of the coach’s employment at the camp. </a:t>
            </a:r>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22</a:t>
            </a:fld>
            <a:endParaRPr lang="en-US" dirty="0"/>
          </a:p>
        </p:txBody>
      </p:sp>
    </p:spTree>
    <p:extLst>
      <p:ext uri="{BB962C8B-B14F-4D97-AF65-F5344CB8AC3E}">
        <p14:creationId xmlns:p14="http://schemas.microsoft.com/office/powerpoint/2010/main" val="1896837226"/>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23</a:t>
            </a:fld>
            <a:endParaRPr lang="en-US" dirty="0"/>
          </a:p>
        </p:txBody>
      </p:sp>
    </p:spTree>
    <p:extLst>
      <p:ext uri="{BB962C8B-B14F-4D97-AF65-F5344CB8AC3E}">
        <p14:creationId xmlns:p14="http://schemas.microsoft.com/office/powerpoint/2010/main" val="4176775705"/>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24</a:t>
            </a:fld>
            <a:endParaRPr lang="en-US" dirty="0"/>
          </a:p>
        </p:txBody>
      </p:sp>
    </p:spTree>
    <p:extLst>
      <p:ext uri="{BB962C8B-B14F-4D97-AF65-F5344CB8AC3E}">
        <p14:creationId xmlns:p14="http://schemas.microsoft.com/office/powerpoint/2010/main" val="288293078"/>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F5F4730-E360-4375-AAB2-7CA0576AE9AD}" type="slidenum">
              <a:rPr lang="en-US" smtClean="0"/>
              <a:t>25</a:t>
            </a:fld>
            <a:endParaRPr lang="en-US"/>
          </a:p>
        </p:txBody>
      </p:sp>
    </p:spTree>
    <p:extLst>
      <p:ext uri="{BB962C8B-B14F-4D97-AF65-F5344CB8AC3E}">
        <p14:creationId xmlns:p14="http://schemas.microsoft.com/office/powerpoint/2010/main" val="169107683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6A3A08D3-B385-452E-85E6-EC9115F566BE}" type="slidenum">
              <a:rPr lang="en-US" smtClean="0"/>
              <a:t>3</a:t>
            </a:fld>
            <a:endParaRPr lang="en-US" dirty="0"/>
          </a:p>
        </p:txBody>
      </p:sp>
    </p:spTree>
    <p:extLst>
      <p:ext uri="{BB962C8B-B14F-4D97-AF65-F5344CB8AC3E}">
        <p14:creationId xmlns:p14="http://schemas.microsoft.com/office/powerpoint/2010/main" val="70018736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baseline="0" dirty="0" smtClean="0"/>
          </a:p>
        </p:txBody>
      </p:sp>
      <p:sp>
        <p:nvSpPr>
          <p:cNvPr id="4" name="Slide Number Placeholder 3"/>
          <p:cNvSpPr>
            <a:spLocks noGrp="1"/>
          </p:cNvSpPr>
          <p:nvPr>
            <p:ph type="sldNum" sz="quarter" idx="10"/>
          </p:nvPr>
        </p:nvSpPr>
        <p:spPr/>
        <p:txBody>
          <a:bodyPr/>
          <a:lstStyle/>
          <a:p>
            <a:fld id="{6A3A08D3-B385-452E-85E6-EC9115F566BE}" type="slidenum">
              <a:rPr lang="en-US" smtClean="0"/>
              <a:t>4</a:t>
            </a:fld>
            <a:endParaRPr lang="en-US" dirty="0"/>
          </a:p>
        </p:txBody>
      </p:sp>
    </p:spTree>
    <p:extLst>
      <p:ext uri="{BB962C8B-B14F-4D97-AF65-F5344CB8AC3E}">
        <p14:creationId xmlns:p14="http://schemas.microsoft.com/office/powerpoint/2010/main" val="148505692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baseline="0" dirty="0" smtClean="0"/>
          </a:p>
        </p:txBody>
      </p:sp>
      <p:sp>
        <p:nvSpPr>
          <p:cNvPr id="4" name="Slide Number Placeholder 3"/>
          <p:cNvSpPr>
            <a:spLocks noGrp="1"/>
          </p:cNvSpPr>
          <p:nvPr>
            <p:ph type="sldNum" sz="quarter" idx="10"/>
          </p:nvPr>
        </p:nvSpPr>
        <p:spPr/>
        <p:txBody>
          <a:bodyPr/>
          <a:lstStyle/>
          <a:p>
            <a:fld id="{6A3A08D3-B385-452E-85E6-EC9115F566BE}" type="slidenum">
              <a:rPr lang="en-US" smtClean="0"/>
              <a:t>5</a:t>
            </a:fld>
            <a:endParaRPr lang="en-US" dirty="0"/>
          </a:p>
        </p:txBody>
      </p:sp>
    </p:spTree>
    <p:extLst>
      <p:ext uri="{BB962C8B-B14F-4D97-AF65-F5344CB8AC3E}">
        <p14:creationId xmlns:p14="http://schemas.microsoft.com/office/powerpoint/2010/main" val="148505692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6</a:t>
            </a:fld>
            <a:endParaRPr lang="en-US" dirty="0"/>
          </a:p>
        </p:txBody>
      </p:sp>
    </p:spTree>
    <p:extLst>
      <p:ext uri="{BB962C8B-B14F-4D97-AF65-F5344CB8AC3E}">
        <p14:creationId xmlns:p14="http://schemas.microsoft.com/office/powerpoint/2010/main" val="144667473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7</a:t>
            </a:fld>
            <a:endParaRPr lang="en-US" dirty="0"/>
          </a:p>
        </p:txBody>
      </p:sp>
    </p:spTree>
    <p:extLst>
      <p:ext uri="{BB962C8B-B14F-4D97-AF65-F5344CB8AC3E}">
        <p14:creationId xmlns:p14="http://schemas.microsoft.com/office/powerpoint/2010/main" val="144667473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8</a:t>
            </a:fld>
            <a:endParaRPr lang="en-US" dirty="0"/>
          </a:p>
        </p:txBody>
      </p:sp>
    </p:spTree>
    <p:extLst>
      <p:ext uri="{BB962C8B-B14F-4D97-AF65-F5344CB8AC3E}">
        <p14:creationId xmlns:p14="http://schemas.microsoft.com/office/powerpoint/2010/main" val="144667473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6A3A08D3-B385-452E-85E6-EC9115F566BE}" type="slidenum">
              <a:rPr lang="en-US" smtClean="0"/>
              <a:t>9</a:t>
            </a:fld>
            <a:endParaRPr lang="en-US" dirty="0"/>
          </a:p>
        </p:txBody>
      </p:sp>
    </p:spTree>
    <p:extLst>
      <p:ext uri="{BB962C8B-B14F-4D97-AF65-F5344CB8AC3E}">
        <p14:creationId xmlns:p14="http://schemas.microsoft.com/office/powerpoint/2010/main" val="144667473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420E83F-2B1A-483A-BFFA-89BAC42F6471}" type="datetimeFigureOut">
              <a:rPr lang="en-US" smtClean="0"/>
              <a:t>7/7/2015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66771C8-97C7-4644-AD0A-D582329E4BE7}" type="slidenum">
              <a:rPr lang="en-US" smtClean="0"/>
              <a:t>‹#›</a:t>
            </a:fld>
            <a:endParaRPr lang="en-US" dirty="0"/>
          </a:p>
        </p:txBody>
      </p:sp>
    </p:spTree>
    <p:extLst>
      <p:ext uri="{BB962C8B-B14F-4D97-AF65-F5344CB8AC3E}">
        <p14:creationId xmlns:p14="http://schemas.microsoft.com/office/powerpoint/2010/main" val="195478456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420E83F-2B1A-483A-BFFA-89BAC42F6471}" type="datetimeFigureOut">
              <a:rPr lang="en-US" smtClean="0"/>
              <a:t>7/7/2015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66771C8-97C7-4644-AD0A-D582329E4BE7}" type="slidenum">
              <a:rPr lang="en-US" smtClean="0"/>
              <a:t>‹#›</a:t>
            </a:fld>
            <a:endParaRPr lang="en-US" dirty="0"/>
          </a:p>
        </p:txBody>
      </p:sp>
    </p:spTree>
    <p:extLst>
      <p:ext uri="{BB962C8B-B14F-4D97-AF65-F5344CB8AC3E}">
        <p14:creationId xmlns:p14="http://schemas.microsoft.com/office/powerpoint/2010/main" val="246244431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420E83F-2B1A-483A-BFFA-89BAC42F6471}" type="datetimeFigureOut">
              <a:rPr lang="en-US" smtClean="0"/>
              <a:t>7/7/2015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66771C8-97C7-4644-AD0A-D582329E4BE7}" type="slidenum">
              <a:rPr lang="en-US" smtClean="0"/>
              <a:t>‹#›</a:t>
            </a:fld>
            <a:endParaRPr lang="en-US" dirty="0"/>
          </a:p>
        </p:txBody>
      </p:sp>
    </p:spTree>
    <p:extLst>
      <p:ext uri="{BB962C8B-B14F-4D97-AF65-F5344CB8AC3E}">
        <p14:creationId xmlns:p14="http://schemas.microsoft.com/office/powerpoint/2010/main" val="18425161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420E83F-2B1A-483A-BFFA-89BAC42F6471}" type="datetimeFigureOut">
              <a:rPr lang="en-US" smtClean="0"/>
              <a:t>7/7/2015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66771C8-97C7-4644-AD0A-D582329E4BE7}" type="slidenum">
              <a:rPr lang="en-US" smtClean="0"/>
              <a:t>‹#›</a:t>
            </a:fld>
            <a:endParaRPr lang="en-US" dirty="0"/>
          </a:p>
        </p:txBody>
      </p:sp>
    </p:spTree>
    <p:extLst>
      <p:ext uri="{BB962C8B-B14F-4D97-AF65-F5344CB8AC3E}">
        <p14:creationId xmlns:p14="http://schemas.microsoft.com/office/powerpoint/2010/main" val="61140431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420E83F-2B1A-483A-BFFA-89BAC42F6471}" type="datetimeFigureOut">
              <a:rPr lang="en-US" smtClean="0"/>
              <a:t>7/7/2015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66771C8-97C7-4644-AD0A-D582329E4BE7}" type="slidenum">
              <a:rPr lang="en-US" smtClean="0"/>
              <a:t>‹#›</a:t>
            </a:fld>
            <a:endParaRPr lang="en-US" dirty="0"/>
          </a:p>
        </p:txBody>
      </p:sp>
    </p:spTree>
    <p:extLst>
      <p:ext uri="{BB962C8B-B14F-4D97-AF65-F5344CB8AC3E}">
        <p14:creationId xmlns:p14="http://schemas.microsoft.com/office/powerpoint/2010/main" val="391610157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420E83F-2B1A-483A-BFFA-89BAC42F6471}" type="datetimeFigureOut">
              <a:rPr lang="en-US" smtClean="0"/>
              <a:t>7/7/2015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66771C8-97C7-4644-AD0A-D582329E4BE7}" type="slidenum">
              <a:rPr lang="en-US" smtClean="0"/>
              <a:t>‹#›</a:t>
            </a:fld>
            <a:endParaRPr lang="en-US" dirty="0"/>
          </a:p>
        </p:txBody>
      </p:sp>
    </p:spTree>
    <p:extLst>
      <p:ext uri="{BB962C8B-B14F-4D97-AF65-F5344CB8AC3E}">
        <p14:creationId xmlns:p14="http://schemas.microsoft.com/office/powerpoint/2010/main" val="221329696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420E83F-2B1A-483A-BFFA-89BAC42F6471}" type="datetimeFigureOut">
              <a:rPr lang="en-US" smtClean="0"/>
              <a:t>7/7/2015</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66771C8-97C7-4644-AD0A-D582329E4BE7}" type="slidenum">
              <a:rPr lang="en-US" smtClean="0"/>
              <a:t>‹#›</a:t>
            </a:fld>
            <a:endParaRPr lang="en-US" dirty="0"/>
          </a:p>
        </p:txBody>
      </p:sp>
    </p:spTree>
    <p:extLst>
      <p:ext uri="{BB962C8B-B14F-4D97-AF65-F5344CB8AC3E}">
        <p14:creationId xmlns:p14="http://schemas.microsoft.com/office/powerpoint/2010/main" val="35290540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420E83F-2B1A-483A-BFFA-89BAC42F6471}" type="datetimeFigureOut">
              <a:rPr lang="en-US" smtClean="0"/>
              <a:t>7/7/2015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66771C8-97C7-4644-AD0A-D582329E4BE7}" type="slidenum">
              <a:rPr lang="en-US" smtClean="0"/>
              <a:t>‹#›</a:t>
            </a:fld>
            <a:endParaRPr lang="en-US" dirty="0"/>
          </a:p>
        </p:txBody>
      </p:sp>
    </p:spTree>
    <p:extLst>
      <p:ext uri="{BB962C8B-B14F-4D97-AF65-F5344CB8AC3E}">
        <p14:creationId xmlns:p14="http://schemas.microsoft.com/office/powerpoint/2010/main" val="3255086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420E83F-2B1A-483A-BFFA-89BAC42F6471}" type="datetimeFigureOut">
              <a:rPr lang="en-US" smtClean="0"/>
              <a:t>7/7/2015</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66771C8-97C7-4644-AD0A-D582329E4BE7}" type="slidenum">
              <a:rPr lang="en-US" smtClean="0"/>
              <a:t>‹#›</a:t>
            </a:fld>
            <a:endParaRPr lang="en-US" dirty="0"/>
          </a:p>
        </p:txBody>
      </p:sp>
    </p:spTree>
    <p:extLst>
      <p:ext uri="{BB962C8B-B14F-4D97-AF65-F5344CB8AC3E}">
        <p14:creationId xmlns:p14="http://schemas.microsoft.com/office/powerpoint/2010/main" val="421897157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420E83F-2B1A-483A-BFFA-89BAC42F6471}" type="datetimeFigureOut">
              <a:rPr lang="en-US" smtClean="0"/>
              <a:t>7/7/2015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66771C8-97C7-4644-AD0A-D582329E4BE7}" type="slidenum">
              <a:rPr lang="en-US" smtClean="0"/>
              <a:t>‹#›</a:t>
            </a:fld>
            <a:endParaRPr lang="en-US" dirty="0"/>
          </a:p>
        </p:txBody>
      </p:sp>
    </p:spTree>
    <p:extLst>
      <p:ext uri="{BB962C8B-B14F-4D97-AF65-F5344CB8AC3E}">
        <p14:creationId xmlns:p14="http://schemas.microsoft.com/office/powerpoint/2010/main" val="407481354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420E83F-2B1A-483A-BFFA-89BAC42F6471}" type="datetimeFigureOut">
              <a:rPr lang="en-US" smtClean="0"/>
              <a:t>7/7/2015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66771C8-97C7-4644-AD0A-D582329E4BE7}" type="slidenum">
              <a:rPr lang="en-US" smtClean="0"/>
              <a:t>‹#›</a:t>
            </a:fld>
            <a:endParaRPr lang="en-US" dirty="0"/>
          </a:p>
        </p:txBody>
      </p:sp>
    </p:spTree>
    <p:extLst>
      <p:ext uri="{BB962C8B-B14F-4D97-AF65-F5344CB8AC3E}">
        <p14:creationId xmlns:p14="http://schemas.microsoft.com/office/powerpoint/2010/main" val="213054646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420E83F-2B1A-483A-BFFA-89BAC42F6471}" type="datetimeFigureOut">
              <a:rPr lang="en-US" smtClean="0"/>
              <a:t>7/7/2015</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66771C8-97C7-4644-AD0A-D582329E4BE7}" type="slidenum">
              <a:rPr lang="en-US" smtClean="0"/>
              <a:t>‹#›</a:t>
            </a:fld>
            <a:endParaRPr lang="en-US" dirty="0"/>
          </a:p>
        </p:txBody>
      </p:sp>
    </p:spTree>
    <p:extLst>
      <p:ext uri="{BB962C8B-B14F-4D97-AF65-F5344CB8AC3E}">
        <p14:creationId xmlns:p14="http://schemas.microsoft.com/office/powerpoint/2010/main" val="219423929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3.xml"/><Relationship Id="rId1" Type="http://schemas.openxmlformats.org/officeDocument/2006/relationships/tags" Target="../tags/tag2.xml"/></Relationships>
</file>

<file path=ppt/slides/_rels/slide10.xml.rels><?xml version="1.0" encoding="UTF-8" standalone="yes"?>
<Relationships xmlns="http://schemas.openxmlformats.org/package/2006/relationships"><Relationship Id="rId3" Type="http://schemas.openxmlformats.org/officeDocument/2006/relationships/notesSlide" Target="../notesSlides/notesSlide10.xml"/><Relationship Id="rId2" Type="http://schemas.openxmlformats.org/officeDocument/2006/relationships/slideLayout" Target="../slideLayouts/slideLayout4.xml"/><Relationship Id="rId1" Type="http://schemas.openxmlformats.org/officeDocument/2006/relationships/tags" Target="../tags/tag11.xml"/></Relationships>
</file>

<file path=ppt/slides/_rels/slide11.xml.rels><?xml version="1.0" encoding="UTF-8" standalone="yes"?>
<Relationships xmlns="http://schemas.openxmlformats.org/package/2006/relationships"><Relationship Id="rId3" Type="http://schemas.openxmlformats.org/officeDocument/2006/relationships/notesSlide" Target="../notesSlides/notesSlide11.xml"/><Relationship Id="rId2" Type="http://schemas.openxmlformats.org/officeDocument/2006/relationships/slideLayout" Target="../slideLayouts/slideLayout4.xml"/><Relationship Id="rId1" Type="http://schemas.openxmlformats.org/officeDocument/2006/relationships/tags" Target="../tags/tag12.xml"/></Relationships>
</file>

<file path=ppt/slides/_rels/slide12.xml.rels><?xml version="1.0" encoding="UTF-8" standalone="yes"?>
<Relationships xmlns="http://schemas.openxmlformats.org/package/2006/relationships"><Relationship Id="rId3" Type="http://schemas.openxmlformats.org/officeDocument/2006/relationships/notesSlide" Target="../notesSlides/notesSlide12.xml"/><Relationship Id="rId2" Type="http://schemas.openxmlformats.org/officeDocument/2006/relationships/slideLayout" Target="../slideLayouts/slideLayout4.xml"/><Relationship Id="rId1" Type="http://schemas.openxmlformats.org/officeDocument/2006/relationships/tags" Target="../tags/tag13.xml"/></Relationships>
</file>

<file path=ppt/slides/_rels/slide13.xml.rels><?xml version="1.0" encoding="UTF-8" standalone="yes"?>
<Relationships xmlns="http://schemas.openxmlformats.org/package/2006/relationships"><Relationship Id="rId3" Type="http://schemas.openxmlformats.org/officeDocument/2006/relationships/notesSlide" Target="../notesSlides/notesSlide13.xml"/><Relationship Id="rId2" Type="http://schemas.openxmlformats.org/officeDocument/2006/relationships/slideLayout" Target="../slideLayouts/slideLayout3.xml"/><Relationship Id="rId1" Type="http://schemas.openxmlformats.org/officeDocument/2006/relationships/tags" Target="../tags/tag14.xml"/></Relationships>
</file>

<file path=ppt/slides/_rels/slide14.xml.rels><?xml version="1.0" encoding="UTF-8" standalone="yes"?>
<Relationships xmlns="http://schemas.openxmlformats.org/package/2006/relationships"><Relationship Id="rId3" Type="http://schemas.openxmlformats.org/officeDocument/2006/relationships/notesSlide" Target="../notesSlides/notesSlide14.xml"/><Relationship Id="rId2" Type="http://schemas.openxmlformats.org/officeDocument/2006/relationships/slideLayout" Target="../slideLayouts/slideLayout6.xml"/><Relationship Id="rId1" Type="http://schemas.openxmlformats.org/officeDocument/2006/relationships/tags" Target="../tags/tag15.xml"/></Relationships>
</file>

<file path=ppt/slides/_rels/slide15.xml.rels><?xml version="1.0" encoding="UTF-8" standalone="yes"?>
<Relationships xmlns="http://schemas.openxmlformats.org/package/2006/relationships"><Relationship Id="rId3" Type="http://schemas.openxmlformats.org/officeDocument/2006/relationships/notesSlide" Target="../notesSlides/notesSlide15.xml"/><Relationship Id="rId2" Type="http://schemas.openxmlformats.org/officeDocument/2006/relationships/slideLayout" Target="../slideLayouts/slideLayout4.xml"/><Relationship Id="rId1" Type="http://schemas.openxmlformats.org/officeDocument/2006/relationships/tags" Target="../tags/tag16.xml"/></Relationships>
</file>

<file path=ppt/slides/_rels/slide16.xml.rels><?xml version="1.0" encoding="UTF-8" standalone="yes"?>
<Relationships xmlns="http://schemas.openxmlformats.org/package/2006/relationships"><Relationship Id="rId3" Type="http://schemas.openxmlformats.org/officeDocument/2006/relationships/notesSlide" Target="../notesSlides/notesSlide16.xml"/><Relationship Id="rId2" Type="http://schemas.openxmlformats.org/officeDocument/2006/relationships/slideLayout" Target="../slideLayouts/slideLayout4.xml"/><Relationship Id="rId1" Type="http://schemas.openxmlformats.org/officeDocument/2006/relationships/tags" Target="../tags/tag17.xml"/></Relationships>
</file>

<file path=ppt/slides/_rels/slide17.xml.rels><?xml version="1.0" encoding="UTF-8" standalone="yes"?>
<Relationships xmlns="http://schemas.openxmlformats.org/package/2006/relationships"><Relationship Id="rId3" Type="http://schemas.openxmlformats.org/officeDocument/2006/relationships/notesSlide" Target="../notesSlides/notesSlide17.xml"/><Relationship Id="rId2" Type="http://schemas.openxmlformats.org/officeDocument/2006/relationships/slideLayout" Target="../slideLayouts/slideLayout6.xml"/><Relationship Id="rId1" Type="http://schemas.openxmlformats.org/officeDocument/2006/relationships/tags" Target="../tags/tag18.xml"/></Relationships>
</file>

<file path=ppt/slides/_rels/slide18.xml.rels><?xml version="1.0" encoding="UTF-8" standalone="yes"?>
<Relationships xmlns="http://schemas.openxmlformats.org/package/2006/relationships"><Relationship Id="rId3" Type="http://schemas.openxmlformats.org/officeDocument/2006/relationships/notesSlide" Target="../notesSlides/notesSlide18.xml"/><Relationship Id="rId2" Type="http://schemas.openxmlformats.org/officeDocument/2006/relationships/slideLayout" Target="../slideLayouts/slideLayout5.xml"/><Relationship Id="rId1" Type="http://schemas.openxmlformats.org/officeDocument/2006/relationships/tags" Target="../tags/tag19.xml"/></Relationships>
</file>

<file path=ppt/slides/_rels/slide19.xml.rels><?xml version="1.0" encoding="UTF-8" standalone="yes"?>
<Relationships xmlns="http://schemas.openxmlformats.org/package/2006/relationships"><Relationship Id="rId3" Type="http://schemas.openxmlformats.org/officeDocument/2006/relationships/notesSlide" Target="../notesSlides/notesSlide19.xml"/><Relationship Id="rId2" Type="http://schemas.openxmlformats.org/officeDocument/2006/relationships/slideLayout" Target="../slideLayouts/slideLayout2.xml"/><Relationship Id="rId1" Type="http://schemas.openxmlformats.org/officeDocument/2006/relationships/tags" Target="../tags/tag20.xml"/></Relationships>
</file>

<file path=ppt/slides/_rels/slide2.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2.xml"/><Relationship Id="rId1" Type="http://schemas.openxmlformats.org/officeDocument/2006/relationships/tags" Target="../tags/tag3.xml"/></Relationships>
</file>

<file path=ppt/slides/_rels/slide20.xml.rels><?xml version="1.0" encoding="UTF-8" standalone="yes"?>
<Relationships xmlns="http://schemas.openxmlformats.org/package/2006/relationships"><Relationship Id="rId3" Type="http://schemas.openxmlformats.org/officeDocument/2006/relationships/notesSlide" Target="../notesSlides/notesSlide20.xml"/><Relationship Id="rId2" Type="http://schemas.openxmlformats.org/officeDocument/2006/relationships/slideLayout" Target="../slideLayouts/slideLayout4.xml"/><Relationship Id="rId1" Type="http://schemas.openxmlformats.org/officeDocument/2006/relationships/tags" Target="../tags/tag21.xml"/></Relationships>
</file>

<file path=ppt/slides/_rels/slide21.xml.rels><?xml version="1.0" encoding="UTF-8" standalone="yes"?>
<Relationships xmlns="http://schemas.openxmlformats.org/package/2006/relationships"><Relationship Id="rId3" Type="http://schemas.openxmlformats.org/officeDocument/2006/relationships/notesSlide" Target="../notesSlides/notesSlide21.xml"/><Relationship Id="rId2" Type="http://schemas.openxmlformats.org/officeDocument/2006/relationships/slideLayout" Target="../slideLayouts/slideLayout4.xml"/><Relationship Id="rId1" Type="http://schemas.openxmlformats.org/officeDocument/2006/relationships/tags" Target="../tags/tag22.xml"/></Relationships>
</file>

<file path=ppt/slides/_rels/slide22.xml.rels><?xml version="1.0" encoding="UTF-8" standalone="yes"?>
<Relationships xmlns="http://schemas.openxmlformats.org/package/2006/relationships"><Relationship Id="rId3" Type="http://schemas.openxmlformats.org/officeDocument/2006/relationships/notesSlide" Target="../notesSlides/notesSlide22.xml"/><Relationship Id="rId2" Type="http://schemas.openxmlformats.org/officeDocument/2006/relationships/slideLayout" Target="../slideLayouts/slideLayout2.xml"/><Relationship Id="rId1" Type="http://schemas.openxmlformats.org/officeDocument/2006/relationships/tags" Target="../tags/tag23.xml"/></Relationships>
</file>

<file path=ppt/slides/_rels/slide23.xml.rels><?xml version="1.0" encoding="UTF-8" standalone="yes"?>
<Relationships xmlns="http://schemas.openxmlformats.org/package/2006/relationships"><Relationship Id="rId3" Type="http://schemas.openxmlformats.org/officeDocument/2006/relationships/notesSlide" Target="../notesSlides/notesSlide23.xml"/><Relationship Id="rId2" Type="http://schemas.openxmlformats.org/officeDocument/2006/relationships/slideLayout" Target="../slideLayouts/slideLayout2.xml"/><Relationship Id="rId1" Type="http://schemas.openxmlformats.org/officeDocument/2006/relationships/tags" Target="../tags/tag24.xml"/></Relationships>
</file>

<file path=ppt/slides/_rels/slide24.xml.rels><?xml version="1.0" encoding="UTF-8" standalone="yes"?>
<Relationships xmlns="http://schemas.openxmlformats.org/package/2006/relationships"><Relationship Id="rId3" Type="http://schemas.openxmlformats.org/officeDocument/2006/relationships/notesSlide" Target="../notesSlides/notesSlide24.xml"/><Relationship Id="rId2" Type="http://schemas.openxmlformats.org/officeDocument/2006/relationships/slideLayout" Target="../slideLayouts/slideLayout4.xml"/><Relationship Id="rId1" Type="http://schemas.openxmlformats.org/officeDocument/2006/relationships/tags" Target="../tags/tag25.xml"/></Relationships>
</file>

<file path=ppt/slides/_rels/slide25.xml.rels><?xml version="1.0" encoding="UTF-8" standalone="yes"?>
<Relationships xmlns="http://schemas.openxmlformats.org/package/2006/relationships"><Relationship Id="rId3" Type="http://schemas.openxmlformats.org/officeDocument/2006/relationships/notesSlide" Target="../notesSlides/notesSlide25.xml"/><Relationship Id="rId2" Type="http://schemas.openxmlformats.org/officeDocument/2006/relationships/slideLayout" Target="../slideLayouts/slideLayout9.xml"/><Relationship Id="rId1" Type="http://schemas.openxmlformats.org/officeDocument/2006/relationships/tags" Target="../tags/tag26.xml"/><Relationship Id="rId4" Type="http://schemas.openxmlformats.org/officeDocument/2006/relationships/image" Target="../media/image1.jpeg"/></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3.xml"/><Relationship Id="rId1" Type="http://schemas.openxmlformats.org/officeDocument/2006/relationships/tags" Target="../tags/tag4.xml"/></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2.xml"/><Relationship Id="rId1" Type="http://schemas.openxmlformats.org/officeDocument/2006/relationships/tags" Target="../tags/tag5.xml"/></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2.xml"/><Relationship Id="rId1" Type="http://schemas.openxmlformats.org/officeDocument/2006/relationships/tags" Target="../tags/tag6.xml"/></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4.xml"/><Relationship Id="rId1" Type="http://schemas.openxmlformats.org/officeDocument/2006/relationships/tags" Target="../tags/tag7.xml"/></Relationships>
</file>

<file path=ppt/slides/_rels/slide7.xml.rels><?xml version="1.0" encoding="UTF-8" standalone="yes"?>
<Relationships xmlns="http://schemas.openxmlformats.org/package/2006/relationships"><Relationship Id="rId3" Type="http://schemas.openxmlformats.org/officeDocument/2006/relationships/notesSlide" Target="../notesSlides/notesSlide7.xml"/><Relationship Id="rId2" Type="http://schemas.openxmlformats.org/officeDocument/2006/relationships/slideLayout" Target="../slideLayouts/slideLayout4.xml"/><Relationship Id="rId1" Type="http://schemas.openxmlformats.org/officeDocument/2006/relationships/tags" Target="../tags/tag8.xml"/></Relationships>
</file>

<file path=ppt/slides/_rels/slide8.xml.rels><?xml version="1.0" encoding="UTF-8" standalone="yes"?>
<Relationships xmlns="http://schemas.openxmlformats.org/package/2006/relationships"><Relationship Id="rId3" Type="http://schemas.openxmlformats.org/officeDocument/2006/relationships/notesSlide" Target="../notesSlides/notesSlide8.xml"/><Relationship Id="rId2" Type="http://schemas.openxmlformats.org/officeDocument/2006/relationships/slideLayout" Target="../slideLayouts/slideLayout4.xml"/><Relationship Id="rId1" Type="http://schemas.openxmlformats.org/officeDocument/2006/relationships/tags" Target="../tags/tag9.xml"/></Relationships>
</file>

<file path=ppt/slides/_rels/slide9.xml.rels><?xml version="1.0" encoding="UTF-8" standalone="yes"?>
<Relationships xmlns="http://schemas.openxmlformats.org/package/2006/relationships"><Relationship Id="rId3" Type="http://schemas.openxmlformats.org/officeDocument/2006/relationships/notesSlide" Target="../notesSlides/notesSlide9.xml"/><Relationship Id="rId2" Type="http://schemas.openxmlformats.org/officeDocument/2006/relationships/slideLayout" Target="../slideLayouts/slideLayout4.xml"/><Relationship Id="rId1" Type="http://schemas.openxmlformats.org/officeDocument/2006/relationships/tags" Target="../tags/tag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solidFill>
                  <a:schemeClr val="accent1"/>
                </a:solidFill>
                <a:latin typeface="Arial" panose="020B0604020202020204" pitchFamily="34" charset="0"/>
                <a:cs typeface="Arial" panose="020B0604020202020204" pitchFamily="34" charset="0"/>
              </a:rPr>
              <a:t>Division I Recruiting (Camps </a:t>
            </a:r>
            <a:r>
              <a:rPr lang="en-US" dirty="0" smtClean="0">
                <a:solidFill>
                  <a:schemeClr val="accent1"/>
                </a:solidFill>
                <a:latin typeface="Arial" panose="020B0604020202020204" pitchFamily="34" charset="0"/>
                <a:cs typeface="Arial" panose="020B0604020202020204" pitchFamily="34" charset="0"/>
              </a:rPr>
              <a:t>and </a:t>
            </a:r>
            <a:r>
              <a:rPr lang="en-US" dirty="0">
                <a:solidFill>
                  <a:schemeClr val="accent1"/>
                </a:solidFill>
                <a:latin typeface="Arial" panose="020B0604020202020204" pitchFamily="34" charset="0"/>
                <a:cs typeface="Arial" panose="020B0604020202020204" pitchFamily="34" charset="0"/>
              </a:rPr>
              <a:t>Clinics</a:t>
            </a:r>
            <a:r>
              <a:rPr lang="en-US" dirty="0" smtClean="0">
                <a:solidFill>
                  <a:schemeClr val="accent1"/>
                </a:solidFill>
                <a:latin typeface="Arial" panose="020B0604020202020204" pitchFamily="34" charset="0"/>
                <a:cs typeface="Arial" panose="020B0604020202020204" pitchFamily="34" charset="0"/>
              </a:rPr>
              <a:t>) - Foundational</a:t>
            </a:r>
            <a:r>
              <a:rPr lang="en-US" dirty="0"/>
              <a:t/>
            </a:r>
            <a:br>
              <a:rPr lang="en-US" dirty="0"/>
            </a:br>
            <a:endParaRPr lang="en-US" dirty="0">
              <a:solidFill>
                <a:schemeClr val="accent1"/>
              </a:solidFill>
              <a:latin typeface="Arial" panose="020B0604020202020204" pitchFamily="34" charset="0"/>
              <a:cs typeface="Arial" panose="020B0604020202020204" pitchFamily="34" charset="0"/>
            </a:endParaRPr>
          </a:p>
        </p:txBody>
      </p:sp>
      <p:sp>
        <p:nvSpPr>
          <p:cNvPr id="4" name="Text Placeholder 3"/>
          <p:cNvSpPr>
            <a:spLocks noGrp="1"/>
          </p:cNvSpPr>
          <p:nvPr>
            <p:ph type="body" idx="1"/>
          </p:nvPr>
        </p:nvSpPr>
        <p:spPr/>
        <p:txBody>
          <a:bodyPr/>
          <a:lstStyle/>
          <a:p>
            <a:r>
              <a:rPr lang="en-US" dirty="0" smtClean="0"/>
              <a:t>Kristen Matha and Leeland Zeller</a:t>
            </a:r>
          </a:p>
          <a:p>
            <a:r>
              <a:rPr lang="en-US" dirty="0" smtClean="0"/>
              <a:t>NCAA 2015 Regional Rules Seminar</a:t>
            </a:r>
            <a:endParaRPr lang="en-US" dirty="0"/>
          </a:p>
        </p:txBody>
      </p:sp>
    </p:spTree>
    <p:custDataLst>
      <p:tags r:id="rId1"/>
    </p:custDataLst>
    <p:extLst>
      <p:ext uri="{BB962C8B-B14F-4D97-AF65-F5344CB8AC3E}">
        <p14:creationId xmlns:p14="http://schemas.microsoft.com/office/powerpoint/2010/main" val="102661120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en-US" sz="3200" dirty="0" smtClean="0">
                <a:solidFill>
                  <a:schemeClr val="accent1"/>
                </a:solidFill>
                <a:latin typeface="Arial" panose="020B0604020202020204" pitchFamily="34" charset="0"/>
                <a:cs typeface="Arial" panose="020B0604020202020204" pitchFamily="34" charset="0"/>
              </a:rPr>
              <a:t>Camp or Clinic Advertisements</a:t>
            </a:r>
            <a:endParaRPr lang="en-US" sz="3200" dirty="0">
              <a:solidFill>
                <a:schemeClr val="accent1"/>
              </a:solidFill>
              <a:latin typeface="Arial" panose="020B0604020202020204" pitchFamily="34" charset="0"/>
              <a:cs typeface="Arial" panose="020B0604020202020204" pitchFamily="34" charset="0"/>
            </a:endParaRPr>
          </a:p>
        </p:txBody>
      </p:sp>
      <p:sp>
        <p:nvSpPr>
          <p:cNvPr id="4" name="Content Placeholder 3"/>
          <p:cNvSpPr>
            <a:spLocks noGrp="1"/>
          </p:cNvSpPr>
          <p:nvPr>
            <p:ph sz="half" idx="1"/>
          </p:nvPr>
        </p:nvSpPr>
        <p:spPr>
          <a:xfrm>
            <a:off x="457200" y="1295400"/>
            <a:ext cx="4038600" cy="4830763"/>
          </a:xfrm>
          <a:ln>
            <a:solidFill>
              <a:schemeClr val="accent1"/>
            </a:solidFill>
          </a:ln>
        </p:spPr>
        <p:txBody>
          <a:bodyPr>
            <a:normAutofit/>
          </a:bodyPr>
          <a:lstStyle/>
          <a:p>
            <a:pPr marL="0" indent="0">
              <a:buNone/>
            </a:pPr>
            <a:r>
              <a:rPr lang="en-US" sz="2000" b="1" dirty="0" smtClean="0"/>
              <a:t>Fact Pattern</a:t>
            </a:r>
            <a:r>
              <a:rPr lang="en-US" sz="2000" dirty="0" smtClean="0"/>
              <a:t>:</a:t>
            </a:r>
            <a:endParaRPr lang="en-US" sz="2000" dirty="0"/>
          </a:p>
          <a:p>
            <a:pPr marL="0" indent="0">
              <a:buNone/>
            </a:pPr>
            <a:r>
              <a:rPr lang="en-US" sz="2000" dirty="0"/>
              <a:t>Institution </a:t>
            </a:r>
            <a:r>
              <a:rPr lang="en-US" sz="2000" dirty="0" smtClean="0"/>
              <a:t>records videos of campers describing the benefits of the institution’s camps and clinics.  Institution plans to use the video in its advertisements for next year’s camps.</a:t>
            </a:r>
            <a:endParaRPr lang="en-US" sz="2000" dirty="0"/>
          </a:p>
          <a:p>
            <a:pPr marL="0" indent="0">
              <a:buNone/>
            </a:pPr>
            <a:endParaRPr lang="en-US" sz="2000" dirty="0"/>
          </a:p>
          <a:p>
            <a:pPr marL="0" indent="0">
              <a:buNone/>
            </a:pPr>
            <a:r>
              <a:rPr lang="en-US" sz="2000" dirty="0" smtClean="0"/>
              <a:t>Permissible? </a:t>
            </a:r>
            <a:endParaRPr lang="en-US" sz="2000" dirty="0"/>
          </a:p>
        </p:txBody>
      </p:sp>
      <p:sp>
        <p:nvSpPr>
          <p:cNvPr id="5" name="Content Placeholder 4"/>
          <p:cNvSpPr>
            <a:spLocks noGrp="1"/>
          </p:cNvSpPr>
          <p:nvPr>
            <p:ph sz="half" idx="2"/>
          </p:nvPr>
        </p:nvSpPr>
        <p:spPr>
          <a:xfrm>
            <a:off x="4648200" y="1295400"/>
            <a:ext cx="4038600" cy="4876800"/>
          </a:xfrm>
          <a:ln>
            <a:solidFill>
              <a:schemeClr val="accent1"/>
            </a:solidFill>
          </a:ln>
        </p:spPr>
        <p:txBody>
          <a:bodyPr>
            <a:normAutofit/>
          </a:bodyPr>
          <a:lstStyle/>
          <a:p>
            <a:pPr marL="0" indent="0">
              <a:buNone/>
            </a:pPr>
            <a:r>
              <a:rPr lang="en-US" sz="2000" b="1" dirty="0" smtClean="0">
                <a:latin typeface="Arial" panose="020B0604020202020204" pitchFamily="34" charset="0"/>
                <a:cs typeface="Arial" panose="020B0604020202020204" pitchFamily="34" charset="0"/>
              </a:rPr>
              <a:t>Analysis:</a:t>
            </a:r>
          </a:p>
          <a:p>
            <a:pPr marL="0" indent="0">
              <a:buNone/>
            </a:pPr>
            <a:r>
              <a:rPr lang="en-US" sz="2000" dirty="0" smtClean="0">
                <a:latin typeface="Arial" panose="020B0604020202020204" pitchFamily="34" charset="0"/>
                <a:cs typeface="Arial" panose="020B0604020202020204" pitchFamily="34" charset="0"/>
              </a:rPr>
              <a:t>4/24/15 </a:t>
            </a:r>
            <a:r>
              <a:rPr lang="en-US" sz="2000" dirty="0" smtClean="0"/>
              <a:t>Staff Interpretation</a:t>
            </a:r>
            <a:r>
              <a:rPr lang="en-US" sz="2000" dirty="0" smtClean="0">
                <a:latin typeface="Arial" panose="020B0604020202020204" pitchFamily="34" charset="0"/>
                <a:cs typeface="Arial" panose="020B0604020202020204" pitchFamily="34" charset="0"/>
              </a:rPr>
              <a:t>:</a:t>
            </a:r>
          </a:p>
          <a:p>
            <a:pPr marL="0" indent="0">
              <a:buNone/>
            </a:pPr>
            <a:r>
              <a:rPr lang="en-US" sz="2000" dirty="0" smtClean="0">
                <a:latin typeface="Arial" panose="020B0604020202020204" pitchFamily="34" charset="0"/>
                <a:cs typeface="Arial" panose="020B0604020202020204" pitchFamily="34" charset="0"/>
              </a:rPr>
              <a:t>Not permissible to use a photo or video not taken in the normal course of camp or clinic activities (e.g., "staged</a:t>
            </a:r>
            <a:r>
              <a:rPr lang="en-US" sz="2000" dirty="0">
                <a:latin typeface="Arial" panose="020B0604020202020204" pitchFamily="34" charset="0"/>
                <a:cs typeface="Arial" panose="020B0604020202020204" pitchFamily="34" charset="0"/>
              </a:rPr>
              <a:t>" </a:t>
            </a:r>
            <a:r>
              <a:rPr lang="en-US" sz="2000" dirty="0" smtClean="0">
                <a:latin typeface="Arial" panose="020B0604020202020204" pitchFamily="34" charset="0"/>
                <a:cs typeface="Arial" panose="020B0604020202020204" pitchFamily="34" charset="0"/>
              </a:rPr>
              <a:t>or arranged) </a:t>
            </a:r>
            <a:r>
              <a:rPr lang="en-US" sz="2000" dirty="0">
                <a:latin typeface="Arial" panose="020B0604020202020204" pitchFamily="34" charset="0"/>
                <a:cs typeface="Arial" panose="020B0604020202020204" pitchFamily="34" charset="0"/>
              </a:rPr>
              <a:t>of a prospective student-athlete </a:t>
            </a:r>
            <a:r>
              <a:rPr lang="en-US" sz="2000" dirty="0" smtClean="0">
                <a:latin typeface="Arial" panose="020B0604020202020204" pitchFamily="34" charset="0"/>
                <a:cs typeface="Arial" panose="020B0604020202020204" pitchFamily="34" charset="0"/>
              </a:rPr>
              <a:t>in camp or clinic information or advertisements.</a:t>
            </a:r>
            <a:endParaRPr lang="en-US" sz="2400" dirty="0">
              <a:latin typeface="Arial" panose="020B0604020202020204" pitchFamily="34" charset="0"/>
              <a:cs typeface="Arial" panose="020B0604020202020204" pitchFamily="34" charset="0"/>
            </a:endParaRPr>
          </a:p>
          <a:p>
            <a:pPr marL="0" indent="0">
              <a:buNone/>
            </a:pPr>
            <a:endParaRPr lang="en-US" sz="2400" dirty="0">
              <a:latin typeface="Arial" panose="020B0604020202020204" pitchFamily="34" charset="0"/>
              <a:cs typeface="Arial" panose="020B0604020202020204" pitchFamily="34" charset="0"/>
            </a:endParaRPr>
          </a:p>
        </p:txBody>
      </p:sp>
    </p:spTree>
    <p:custDataLst>
      <p:tags r:id="rId1"/>
    </p:custDataLst>
    <p:extLst>
      <p:ext uri="{BB962C8B-B14F-4D97-AF65-F5344CB8AC3E}">
        <p14:creationId xmlns:p14="http://schemas.microsoft.com/office/powerpoint/2010/main" val="10519363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en-US" sz="3200" dirty="0" smtClean="0">
                <a:solidFill>
                  <a:schemeClr val="accent1"/>
                </a:solidFill>
                <a:latin typeface="Arial" panose="020B0604020202020204" pitchFamily="34" charset="0"/>
                <a:cs typeface="Arial" panose="020B0604020202020204" pitchFamily="34" charset="0"/>
              </a:rPr>
              <a:t>Free or Reduced Admissions</a:t>
            </a:r>
            <a:endParaRPr lang="en-US" sz="3200" dirty="0">
              <a:solidFill>
                <a:schemeClr val="accent1"/>
              </a:solidFill>
              <a:latin typeface="Arial" panose="020B0604020202020204" pitchFamily="34" charset="0"/>
              <a:cs typeface="Arial" panose="020B0604020202020204" pitchFamily="34" charset="0"/>
            </a:endParaRPr>
          </a:p>
        </p:txBody>
      </p:sp>
      <p:sp>
        <p:nvSpPr>
          <p:cNvPr id="4" name="Content Placeholder 3"/>
          <p:cNvSpPr>
            <a:spLocks noGrp="1"/>
          </p:cNvSpPr>
          <p:nvPr>
            <p:ph sz="half" idx="1"/>
          </p:nvPr>
        </p:nvSpPr>
        <p:spPr>
          <a:xfrm>
            <a:off x="457200" y="1295400"/>
            <a:ext cx="4038600" cy="4830763"/>
          </a:xfrm>
          <a:ln>
            <a:solidFill>
              <a:schemeClr val="accent1"/>
            </a:solidFill>
          </a:ln>
        </p:spPr>
        <p:txBody>
          <a:bodyPr>
            <a:normAutofit/>
          </a:bodyPr>
          <a:lstStyle/>
          <a:p>
            <a:pPr marL="0" indent="0">
              <a:buNone/>
            </a:pPr>
            <a:r>
              <a:rPr lang="en-US" sz="2000" b="1" dirty="0" smtClean="0"/>
              <a:t>Fact Pattern</a:t>
            </a:r>
            <a:r>
              <a:rPr lang="en-US" sz="2000" dirty="0" smtClean="0"/>
              <a:t>:</a:t>
            </a:r>
            <a:endParaRPr lang="en-US" sz="2000" dirty="0"/>
          </a:p>
          <a:p>
            <a:pPr marL="0" indent="0">
              <a:buNone/>
            </a:pPr>
            <a:r>
              <a:rPr lang="en-US" sz="2000" dirty="0"/>
              <a:t>Institution will provide free or reduced admission to its baseball camp to underprivileged prospects.</a:t>
            </a:r>
          </a:p>
          <a:p>
            <a:pPr marL="0" indent="0">
              <a:buNone/>
            </a:pPr>
            <a:endParaRPr lang="en-US" sz="2000" dirty="0" smtClean="0"/>
          </a:p>
          <a:p>
            <a:pPr marL="0" indent="0">
              <a:buNone/>
            </a:pPr>
            <a:r>
              <a:rPr lang="en-US" sz="2000" dirty="0" smtClean="0"/>
              <a:t>To receive </a:t>
            </a:r>
            <a:r>
              <a:rPr lang="en-US" sz="2000" dirty="0"/>
              <a:t>the free or reduced admission, prospects must contact the camp coordinator and send a copy of the family’s tax forms.</a:t>
            </a:r>
          </a:p>
          <a:p>
            <a:pPr marL="0" indent="0">
              <a:buNone/>
            </a:pPr>
            <a:endParaRPr lang="en-US" sz="2000" dirty="0"/>
          </a:p>
          <a:p>
            <a:pPr marL="0" indent="0">
              <a:buNone/>
            </a:pPr>
            <a:r>
              <a:rPr lang="en-US" sz="2000" dirty="0" smtClean="0"/>
              <a:t>Permissible? </a:t>
            </a:r>
            <a:endParaRPr lang="en-US" sz="2000" dirty="0"/>
          </a:p>
        </p:txBody>
      </p:sp>
      <p:sp>
        <p:nvSpPr>
          <p:cNvPr id="5" name="Content Placeholder 4"/>
          <p:cNvSpPr>
            <a:spLocks noGrp="1"/>
          </p:cNvSpPr>
          <p:nvPr>
            <p:ph sz="half" idx="2"/>
          </p:nvPr>
        </p:nvSpPr>
        <p:spPr>
          <a:xfrm>
            <a:off x="4648200" y="1295400"/>
            <a:ext cx="4038600" cy="4876800"/>
          </a:xfrm>
          <a:ln>
            <a:solidFill>
              <a:schemeClr val="accent1"/>
            </a:solidFill>
          </a:ln>
        </p:spPr>
        <p:txBody>
          <a:bodyPr>
            <a:normAutofit/>
          </a:bodyPr>
          <a:lstStyle/>
          <a:p>
            <a:pPr marL="0" indent="0">
              <a:buNone/>
            </a:pPr>
            <a:r>
              <a:rPr lang="en-US" sz="2000" b="1" dirty="0" smtClean="0">
                <a:latin typeface="Arial" panose="020B0604020202020204" pitchFamily="34" charset="0"/>
                <a:cs typeface="Arial" panose="020B0604020202020204" pitchFamily="34" charset="0"/>
              </a:rPr>
              <a:t>Analysis:</a:t>
            </a:r>
          </a:p>
          <a:p>
            <a:pPr marL="0" indent="0">
              <a:buNone/>
            </a:pPr>
            <a:r>
              <a:rPr lang="en-US" sz="2000" dirty="0" smtClean="0">
                <a:latin typeface="Arial" panose="020B0604020202020204" pitchFamily="34" charset="0"/>
                <a:cs typeface="Arial" panose="020B0604020202020204" pitchFamily="34" charset="0"/>
              </a:rPr>
              <a:t>Bylaw 13.12.1.7.1 -  No </a:t>
            </a:r>
            <a:r>
              <a:rPr lang="en-US" sz="2000" dirty="0" smtClean="0"/>
              <a:t>reduced </a:t>
            </a:r>
            <a:r>
              <a:rPr lang="en-US" sz="2000" dirty="0"/>
              <a:t>or free admission to an athletics award winner or any individual being recruited by the institution</a:t>
            </a:r>
            <a:r>
              <a:rPr lang="en-US" sz="2000" dirty="0" smtClean="0">
                <a:latin typeface="Arial" panose="020B0604020202020204" pitchFamily="34" charset="0"/>
                <a:cs typeface="Arial" panose="020B0604020202020204" pitchFamily="34" charset="0"/>
              </a:rPr>
              <a:t>. </a:t>
            </a:r>
          </a:p>
          <a:p>
            <a:pPr marL="0" indent="0">
              <a:buNone/>
            </a:pPr>
            <a:endParaRPr lang="en-US" sz="2000" dirty="0">
              <a:latin typeface="Arial" panose="020B0604020202020204" pitchFamily="34" charset="0"/>
              <a:cs typeface="Arial" panose="020B0604020202020204" pitchFamily="34" charset="0"/>
            </a:endParaRPr>
          </a:p>
          <a:p>
            <a:pPr marL="0" indent="0">
              <a:buNone/>
            </a:pPr>
            <a:r>
              <a:rPr lang="en-US" sz="2000" b="1" dirty="0" smtClean="0">
                <a:latin typeface="Arial" panose="020B0604020202020204" pitchFamily="34" charset="0"/>
                <a:cs typeface="Arial" panose="020B0604020202020204" pitchFamily="34" charset="0"/>
              </a:rPr>
              <a:t>Exceptions:</a:t>
            </a:r>
            <a:endParaRPr lang="en-US" sz="2000" b="1" dirty="0">
              <a:latin typeface="Arial" panose="020B0604020202020204" pitchFamily="34" charset="0"/>
              <a:cs typeface="Arial" panose="020B0604020202020204" pitchFamily="34" charset="0"/>
            </a:endParaRPr>
          </a:p>
          <a:p>
            <a:pPr marL="0" indent="0">
              <a:buNone/>
            </a:pPr>
            <a:r>
              <a:rPr lang="en-US" sz="2000" dirty="0">
                <a:latin typeface="Arial" panose="020B0604020202020204" pitchFamily="34" charset="0"/>
                <a:cs typeface="Arial" panose="020B0604020202020204" pitchFamily="34" charset="0"/>
              </a:rPr>
              <a:t>O</a:t>
            </a:r>
            <a:r>
              <a:rPr lang="en-US" sz="2000" dirty="0" smtClean="0">
                <a:latin typeface="Arial" panose="020B0604020202020204" pitchFamily="34" charset="0"/>
                <a:cs typeface="Arial" panose="020B0604020202020204" pitchFamily="34" charset="0"/>
              </a:rPr>
              <a:t>bjective </a:t>
            </a:r>
            <a:r>
              <a:rPr lang="en-US" sz="2000" dirty="0">
                <a:latin typeface="Arial" panose="020B0604020202020204" pitchFamily="34" charset="0"/>
                <a:cs typeface="Arial" panose="020B0604020202020204" pitchFamily="34" charset="0"/>
              </a:rPr>
              <a:t>criteria unrelated to athletics </a:t>
            </a:r>
            <a:r>
              <a:rPr lang="en-US" sz="2000" dirty="0" smtClean="0">
                <a:latin typeface="Arial" panose="020B0604020202020204" pitchFamily="34" charset="0"/>
                <a:cs typeface="Arial" panose="020B0604020202020204" pitchFamily="34" charset="0"/>
              </a:rPr>
              <a:t>ability; published </a:t>
            </a:r>
            <a:r>
              <a:rPr lang="en-US" sz="2000" dirty="0">
                <a:latin typeface="Arial" panose="020B0604020202020204" pitchFamily="34" charset="0"/>
                <a:cs typeface="Arial" panose="020B0604020202020204" pitchFamily="34" charset="0"/>
              </a:rPr>
              <a:t>and available on an equal basis; and</a:t>
            </a:r>
          </a:p>
          <a:p>
            <a:pPr marL="0" indent="0">
              <a:buNone/>
            </a:pPr>
            <a:endParaRPr lang="en-US" sz="2000" dirty="0">
              <a:latin typeface="Arial" panose="020B0604020202020204" pitchFamily="34" charset="0"/>
              <a:cs typeface="Arial" panose="020B0604020202020204" pitchFamily="34" charset="0"/>
            </a:endParaRPr>
          </a:p>
          <a:p>
            <a:pPr marL="0" indent="0">
              <a:buNone/>
            </a:pPr>
            <a:r>
              <a:rPr lang="en-US" sz="2000" dirty="0">
                <a:latin typeface="Arial" panose="020B0604020202020204" pitchFamily="34" charset="0"/>
                <a:cs typeface="Arial" panose="020B0604020202020204" pitchFamily="34" charset="0"/>
              </a:rPr>
              <a:t>Discounts to children of an institutional staff member.</a:t>
            </a:r>
          </a:p>
          <a:p>
            <a:pPr marL="0" indent="0">
              <a:buNone/>
            </a:pPr>
            <a:endParaRPr lang="en-US" sz="2400" dirty="0">
              <a:latin typeface="Arial" panose="020B0604020202020204" pitchFamily="34" charset="0"/>
              <a:cs typeface="Arial" panose="020B0604020202020204" pitchFamily="34" charset="0"/>
            </a:endParaRPr>
          </a:p>
          <a:p>
            <a:pPr marL="0" indent="0">
              <a:buNone/>
            </a:pPr>
            <a:endParaRPr lang="en-US" sz="2400" dirty="0">
              <a:latin typeface="Arial" panose="020B0604020202020204" pitchFamily="34" charset="0"/>
              <a:cs typeface="Arial" panose="020B0604020202020204" pitchFamily="34" charset="0"/>
            </a:endParaRPr>
          </a:p>
        </p:txBody>
      </p:sp>
    </p:spTree>
    <p:custDataLst>
      <p:tags r:id="rId1"/>
    </p:custDataLst>
    <p:extLst>
      <p:ext uri="{BB962C8B-B14F-4D97-AF65-F5344CB8AC3E}">
        <p14:creationId xmlns:p14="http://schemas.microsoft.com/office/powerpoint/2010/main" val="295650949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5">
                                            <p:txEl>
                                              <p:pRg st="3" end="3"/>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5">
                                            <p:txEl>
                                              <p:pRg st="4" end="4"/>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5">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en-US" sz="3200" dirty="0" smtClean="0">
                <a:solidFill>
                  <a:schemeClr val="accent1"/>
                </a:solidFill>
                <a:latin typeface="Arial" panose="020B0604020202020204" pitchFamily="34" charset="0"/>
                <a:cs typeface="Arial" panose="020B0604020202020204" pitchFamily="34" charset="0"/>
              </a:rPr>
              <a:t>Free or Reduced Admissions</a:t>
            </a:r>
            <a:endParaRPr lang="en-US" sz="3200" dirty="0">
              <a:solidFill>
                <a:schemeClr val="accent1"/>
              </a:solidFill>
              <a:latin typeface="Arial" panose="020B0604020202020204" pitchFamily="34" charset="0"/>
              <a:cs typeface="Arial" panose="020B0604020202020204" pitchFamily="34" charset="0"/>
            </a:endParaRPr>
          </a:p>
        </p:txBody>
      </p:sp>
      <p:sp>
        <p:nvSpPr>
          <p:cNvPr id="4" name="Content Placeholder 3"/>
          <p:cNvSpPr>
            <a:spLocks noGrp="1"/>
          </p:cNvSpPr>
          <p:nvPr>
            <p:ph sz="half" idx="1"/>
          </p:nvPr>
        </p:nvSpPr>
        <p:spPr>
          <a:xfrm>
            <a:off x="457200" y="1295400"/>
            <a:ext cx="4038600" cy="4830763"/>
          </a:xfrm>
          <a:ln>
            <a:solidFill>
              <a:schemeClr val="accent1"/>
            </a:solidFill>
          </a:ln>
        </p:spPr>
        <p:txBody>
          <a:bodyPr>
            <a:normAutofit lnSpcReduction="10000"/>
          </a:bodyPr>
          <a:lstStyle/>
          <a:p>
            <a:pPr marL="0" indent="0">
              <a:buNone/>
            </a:pPr>
            <a:r>
              <a:rPr lang="en-US" sz="2000" b="1" dirty="0" smtClean="0"/>
              <a:t>Fact Pattern</a:t>
            </a:r>
            <a:r>
              <a:rPr lang="en-US" sz="2000" dirty="0" smtClean="0"/>
              <a:t>:</a:t>
            </a:r>
            <a:endParaRPr lang="en-US" sz="2000" dirty="0"/>
          </a:p>
          <a:p>
            <a:pPr marL="0" indent="0">
              <a:buNone/>
            </a:pPr>
            <a:r>
              <a:rPr lang="en-US" sz="2000" dirty="0" smtClean="0"/>
              <a:t>High school and club coaches who are employed at an institution’s camp provide team members transportation to the camp and cover the admission fee.  The camp includes competition.</a:t>
            </a:r>
            <a:endParaRPr lang="en-US" sz="2000" dirty="0"/>
          </a:p>
          <a:p>
            <a:pPr marL="0" indent="0">
              <a:buNone/>
            </a:pPr>
            <a:endParaRPr lang="en-US" sz="2000" dirty="0" smtClean="0"/>
          </a:p>
          <a:p>
            <a:pPr marL="0" indent="0">
              <a:buNone/>
            </a:pPr>
            <a:r>
              <a:rPr lang="en-US" sz="2000" dirty="0" smtClean="0"/>
              <a:t>High school and club coaches who are employed at an institution’s clinic provide team members transportation to the clinic and cover the admission fee.  There is no competition in the clinic.</a:t>
            </a:r>
            <a:endParaRPr lang="en-US" sz="2000" dirty="0"/>
          </a:p>
          <a:p>
            <a:pPr marL="0" indent="0">
              <a:buNone/>
            </a:pPr>
            <a:endParaRPr lang="en-US" sz="2000" dirty="0"/>
          </a:p>
        </p:txBody>
      </p:sp>
      <p:sp>
        <p:nvSpPr>
          <p:cNvPr id="5" name="Content Placeholder 4"/>
          <p:cNvSpPr>
            <a:spLocks noGrp="1"/>
          </p:cNvSpPr>
          <p:nvPr>
            <p:ph sz="half" idx="2"/>
          </p:nvPr>
        </p:nvSpPr>
        <p:spPr>
          <a:xfrm>
            <a:off x="4648200" y="1295400"/>
            <a:ext cx="4038600" cy="4876800"/>
          </a:xfrm>
          <a:ln>
            <a:solidFill>
              <a:schemeClr val="accent1"/>
            </a:solidFill>
          </a:ln>
        </p:spPr>
        <p:txBody>
          <a:bodyPr>
            <a:normAutofit lnSpcReduction="10000"/>
          </a:bodyPr>
          <a:lstStyle/>
          <a:p>
            <a:pPr marL="0" indent="0">
              <a:buNone/>
            </a:pPr>
            <a:r>
              <a:rPr lang="en-US" sz="2000" b="1" dirty="0" smtClean="0">
                <a:latin typeface="Arial" panose="020B0604020202020204" pitchFamily="34" charset="0"/>
                <a:cs typeface="Arial" panose="020B0604020202020204" pitchFamily="34" charset="0"/>
              </a:rPr>
              <a:t>Analysis:</a:t>
            </a:r>
          </a:p>
          <a:p>
            <a:pPr marL="0" indent="0">
              <a:buNone/>
            </a:pPr>
            <a:r>
              <a:rPr lang="en-US" sz="2000" dirty="0" smtClean="0">
                <a:latin typeface="Arial" panose="020B0604020202020204" pitchFamily="34" charset="0"/>
                <a:cs typeface="Arial" panose="020B0604020202020204" pitchFamily="34" charset="0"/>
              </a:rPr>
              <a:t>1/9/15 Official Interpretation</a:t>
            </a:r>
            <a:r>
              <a:rPr lang="en-US" sz="2000" dirty="0">
                <a:latin typeface="Arial" panose="020B0604020202020204" pitchFamily="34" charset="0"/>
                <a:cs typeface="Arial" panose="020B0604020202020204" pitchFamily="34" charset="0"/>
              </a:rPr>
              <a:t>: </a:t>
            </a:r>
            <a:endParaRPr lang="en-US" sz="2000" dirty="0" smtClean="0">
              <a:latin typeface="Arial" panose="020B0604020202020204" pitchFamily="34" charset="0"/>
              <a:cs typeface="Arial" panose="020B0604020202020204" pitchFamily="34" charset="0"/>
            </a:endParaRPr>
          </a:p>
          <a:p>
            <a:pPr marL="0" indent="0">
              <a:buNone/>
            </a:pPr>
            <a:r>
              <a:rPr lang="en-US" sz="2000" dirty="0" smtClean="0">
                <a:latin typeface="Arial" panose="020B0604020202020204" pitchFamily="34" charset="0"/>
                <a:cs typeface="Arial" panose="020B0604020202020204" pitchFamily="34" charset="0"/>
              </a:rPr>
              <a:t>An </a:t>
            </a:r>
            <a:r>
              <a:rPr lang="en-US" sz="2000" dirty="0">
                <a:latin typeface="Arial" panose="020B0604020202020204" pitchFamily="34" charset="0"/>
                <a:cs typeface="Arial" panose="020B0604020202020204" pitchFamily="34" charset="0"/>
              </a:rPr>
              <a:t>individual may receive actual and necessary expenses to attend an institutional camp or clinic from an outside sponsor (e.g., team, neighbor, business) other than an agent or a booster, provided the camp or clinic conducts organized competition in the sport for its participants.</a:t>
            </a:r>
            <a:endParaRPr lang="en-US" sz="2400" dirty="0">
              <a:latin typeface="Arial" panose="020B0604020202020204" pitchFamily="34" charset="0"/>
              <a:cs typeface="Arial" panose="020B0604020202020204" pitchFamily="34" charset="0"/>
            </a:endParaRPr>
          </a:p>
          <a:p>
            <a:pPr marL="0" indent="0">
              <a:buNone/>
            </a:pPr>
            <a:endParaRPr lang="en-US" sz="2400" dirty="0">
              <a:latin typeface="Arial" panose="020B0604020202020204" pitchFamily="34" charset="0"/>
              <a:cs typeface="Arial" panose="020B0604020202020204" pitchFamily="34" charset="0"/>
            </a:endParaRPr>
          </a:p>
        </p:txBody>
      </p:sp>
    </p:spTree>
    <p:custDataLst>
      <p:tags r:id="rId1"/>
    </p:custDataLst>
    <p:extLst>
      <p:ext uri="{BB962C8B-B14F-4D97-AF65-F5344CB8AC3E}">
        <p14:creationId xmlns:p14="http://schemas.microsoft.com/office/powerpoint/2010/main" val="202958434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chemeClr val="accent1"/>
                </a:solidFill>
                <a:latin typeface="Arial" panose="020B0604020202020204" pitchFamily="34" charset="0"/>
                <a:cs typeface="Arial" panose="020B0604020202020204" pitchFamily="34" charset="0"/>
              </a:rPr>
              <a:t>Employment at Camp or clinic</a:t>
            </a:r>
            <a:endParaRPr lang="en-US" dirty="0">
              <a:solidFill>
                <a:schemeClr val="accent1"/>
              </a:solidFill>
              <a:latin typeface="Arial" panose="020B0604020202020204" pitchFamily="34" charset="0"/>
              <a:cs typeface="Arial" panose="020B0604020202020204" pitchFamily="34" charset="0"/>
            </a:endParaRPr>
          </a:p>
        </p:txBody>
      </p:sp>
      <p:sp>
        <p:nvSpPr>
          <p:cNvPr id="4" name="Text Placeholder 3"/>
          <p:cNvSpPr>
            <a:spLocks noGrp="1"/>
          </p:cNvSpPr>
          <p:nvPr>
            <p:ph type="body" idx="1"/>
          </p:nvPr>
        </p:nvSpPr>
        <p:spPr/>
        <p:txBody>
          <a:bodyPr/>
          <a:lstStyle/>
          <a:p>
            <a:r>
              <a:rPr lang="en-US" dirty="0" smtClean="0">
                <a:solidFill>
                  <a:schemeClr val="accent1"/>
                </a:solidFill>
                <a:latin typeface="Arial" panose="020B0604020202020204" pitchFamily="34" charset="0"/>
                <a:cs typeface="Arial" panose="020B0604020202020204" pitchFamily="34" charset="0"/>
              </a:rPr>
              <a:t>Division I Recruiting (Camps and Clinics)</a:t>
            </a:r>
            <a:endParaRPr lang="en-US" dirty="0"/>
          </a:p>
        </p:txBody>
      </p:sp>
    </p:spTree>
    <p:custDataLst>
      <p:tags r:id="rId1"/>
    </p:custDataLst>
    <p:extLst>
      <p:ext uri="{BB962C8B-B14F-4D97-AF65-F5344CB8AC3E}">
        <p14:creationId xmlns:p14="http://schemas.microsoft.com/office/powerpoint/2010/main" val="320730381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Prospective and Enrolled Student-Athlete Camp or Clinic Employment</a:t>
            </a:r>
            <a:endParaRPr lang="en-US" sz="3200" dirty="0">
              <a:solidFill>
                <a:schemeClr val="accent1"/>
              </a:solidFill>
            </a:endParaRPr>
          </a:p>
        </p:txBody>
      </p:sp>
      <p:sp>
        <p:nvSpPr>
          <p:cNvPr id="14" name="Rounded Rectangle 13"/>
          <p:cNvSpPr/>
          <p:nvPr/>
        </p:nvSpPr>
        <p:spPr>
          <a:xfrm>
            <a:off x="1600200" y="2474026"/>
            <a:ext cx="2743200" cy="1981200"/>
          </a:xfrm>
          <a:prstGeom prst="roundRect">
            <a:avLst/>
          </a:prstGeom>
          <a:solidFill>
            <a:srgbClr val="00B050">
              <a:alpha val="30000"/>
            </a:srgbClr>
          </a:solidFill>
          <a:l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dirty="0" smtClean="0">
                <a:solidFill>
                  <a:schemeClr val="tx1"/>
                </a:solidFill>
              </a:rPr>
              <a:t>Committed Prospective Student-Athlete</a:t>
            </a:r>
          </a:p>
          <a:p>
            <a:pPr algn="ctr"/>
            <a:r>
              <a:rPr lang="en-US" sz="1600" dirty="0" smtClean="0">
                <a:solidFill>
                  <a:schemeClr val="tx1"/>
                </a:solidFill>
              </a:rPr>
              <a:t>Bylaw 13.12.1.7.1.1</a:t>
            </a:r>
            <a:endParaRPr lang="en-US" sz="1600" dirty="0">
              <a:solidFill>
                <a:schemeClr val="tx1"/>
              </a:solidFill>
            </a:endParaRPr>
          </a:p>
        </p:txBody>
      </p:sp>
      <p:sp>
        <p:nvSpPr>
          <p:cNvPr id="15" name="Rounded Rectangle 14"/>
          <p:cNvSpPr/>
          <p:nvPr/>
        </p:nvSpPr>
        <p:spPr>
          <a:xfrm>
            <a:off x="5029200" y="2474026"/>
            <a:ext cx="2743200" cy="1981200"/>
          </a:xfrm>
          <a:prstGeom prst="roundRect">
            <a:avLst/>
          </a:prstGeom>
          <a:solidFill>
            <a:srgbClr val="00B050">
              <a:alpha val="30000"/>
            </a:srgbClr>
          </a:solidFill>
          <a:l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dirty="0" smtClean="0">
                <a:solidFill>
                  <a:schemeClr val="tx1"/>
                </a:solidFill>
              </a:rPr>
              <a:t>Student-Athlete</a:t>
            </a:r>
            <a:endParaRPr lang="en-US" dirty="0" smtClean="0">
              <a:solidFill>
                <a:schemeClr val="tx1"/>
              </a:solidFill>
            </a:endParaRPr>
          </a:p>
          <a:p>
            <a:pPr algn="ctr"/>
            <a:r>
              <a:rPr lang="en-US" sz="1600" dirty="0" smtClean="0">
                <a:solidFill>
                  <a:schemeClr val="tx1"/>
                </a:solidFill>
              </a:rPr>
              <a:t>Bylaw 13.12.2.1</a:t>
            </a:r>
            <a:endParaRPr lang="en-US" sz="1600" dirty="0">
              <a:solidFill>
                <a:schemeClr val="tx1"/>
              </a:solidFill>
            </a:endParaRPr>
          </a:p>
        </p:txBody>
      </p:sp>
      <p:sp>
        <p:nvSpPr>
          <p:cNvPr id="3" name="TextBox 2"/>
          <p:cNvSpPr txBox="1"/>
          <p:nvPr/>
        </p:nvSpPr>
        <p:spPr>
          <a:xfrm>
            <a:off x="1223749" y="4724400"/>
            <a:ext cx="3810000" cy="1200329"/>
          </a:xfrm>
          <a:prstGeom prst="rect">
            <a:avLst/>
          </a:prstGeom>
          <a:noFill/>
        </p:spPr>
        <p:txBody>
          <a:bodyPr wrap="square" rtlCol="0">
            <a:spAutoFit/>
          </a:bodyPr>
          <a:lstStyle/>
          <a:p>
            <a:pPr marL="285750" indent="-285750">
              <a:buFont typeface="Arial" panose="020B0604020202020204" pitchFamily="34" charset="0"/>
              <a:buChar char="•"/>
            </a:pPr>
            <a:r>
              <a:rPr lang="en-US" dirty="0" smtClean="0"/>
              <a:t>May only employ prospective student-athletes who have committed to your institution, not any committed prospect. </a:t>
            </a:r>
            <a:endParaRPr lang="en-US" dirty="0"/>
          </a:p>
        </p:txBody>
      </p:sp>
    </p:spTree>
    <p:custDataLst>
      <p:tags r:id="rId1"/>
    </p:custDataLst>
    <p:extLst>
      <p:ext uri="{BB962C8B-B14F-4D97-AF65-F5344CB8AC3E}">
        <p14:creationId xmlns:p14="http://schemas.microsoft.com/office/powerpoint/2010/main" val="2013897634"/>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latin typeface="Arial" panose="020B0604020202020204" pitchFamily="34" charset="0"/>
                <a:cs typeface="Arial" panose="020B0604020202020204" pitchFamily="34" charset="0"/>
              </a:rPr>
              <a:t>Student-Athlete Employment </a:t>
            </a:r>
            <a:r>
              <a:rPr lang="en-US" sz="3200" dirty="0">
                <a:solidFill>
                  <a:schemeClr val="accent1"/>
                </a:solidFill>
                <a:latin typeface="Arial" panose="020B0604020202020204" pitchFamily="34" charset="0"/>
                <a:cs typeface="Arial" panose="020B0604020202020204" pitchFamily="34" charset="0"/>
              </a:rPr>
              <a:t>and Countable Athletically Related </a:t>
            </a:r>
            <a:r>
              <a:rPr lang="en-US" sz="3200" dirty="0" smtClean="0">
                <a:solidFill>
                  <a:schemeClr val="accent1"/>
                </a:solidFill>
                <a:latin typeface="Arial" panose="020B0604020202020204" pitchFamily="34" charset="0"/>
                <a:cs typeface="Arial" panose="020B0604020202020204" pitchFamily="34" charset="0"/>
              </a:rPr>
              <a:t>Activities</a:t>
            </a:r>
            <a:endParaRPr lang="en-US" sz="3200" dirty="0">
              <a:solidFill>
                <a:schemeClr val="accent1"/>
              </a:solidFill>
              <a:latin typeface="Arial" panose="020B0604020202020204" pitchFamily="34" charset="0"/>
              <a:cs typeface="Arial" panose="020B0604020202020204" pitchFamily="34" charset="0"/>
            </a:endParaRPr>
          </a:p>
        </p:txBody>
      </p:sp>
      <p:sp>
        <p:nvSpPr>
          <p:cNvPr id="4" name="Content Placeholder 3"/>
          <p:cNvSpPr>
            <a:spLocks noGrp="1"/>
          </p:cNvSpPr>
          <p:nvPr>
            <p:ph sz="half" idx="1"/>
          </p:nvPr>
        </p:nvSpPr>
        <p:spPr>
          <a:ln>
            <a:solidFill>
              <a:schemeClr val="accent1"/>
            </a:solidFill>
          </a:ln>
        </p:spPr>
        <p:txBody>
          <a:bodyPr>
            <a:normAutofit fontScale="92500" lnSpcReduction="20000"/>
          </a:bodyPr>
          <a:lstStyle/>
          <a:p>
            <a:pPr marL="0" indent="0">
              <a:buNone/>
            </a:pPr>
            <a:r>
              <a:rPr lang="en-US" sz="2000" b="1" dirty="0" smtClean="0"/>
              <a:t>Fact Pattern</a:t>
            </a:r>
            <a:r>
              <a:rPr lang="en-US" sz="2000" dirty="0" smtClean="0"/>
              <a:t>:</a:t>
            </a:r>
            <a:endParaRPr lang="en-US" sz="2000" dirty="0"/>
          </a:p>
          <a:p>
            <a:pPr marL="0" indent="0">
              <a:buNone/>
            </a:pPr>
            <a:r>
              <a:rPr lang="en-US" sz="2000" dirty="0" smtClean="0"/>
              <a:t>Your golf team is conducting a fundraiser and student-athletes may choose to participate in the fundraiser or work a youth clinic.  </a:t>
            </a:r>
          </a:p>
          <a:p>
            <a:pPr marL="0" indent="0">
              <a:buNone/>
            </a:pPr>
            <a:endParaRPr lang="en-US" sz="2000" dirty="0"/>
          </a:p>
          <a:p>
            <a:pPr marL="0" indent="0">
              <a:buNone/>
            </a:pPr>
            <a:r>
              <a:rPr lang="en-US" sz="2000" dirty="0" smtClean="0"/>
              <a:t>Is student-athlete participation in the clinic considered </a:t>
            </a:r>
            <a:r>
              <a:rPr lang="en-US" sz="2000" dirty="0"/>
              <a:t>countable athletically related activities? </a:t>
            </a:r>
            <a:endParaRPr lang="en-US" sz="2000" dirty="0" smtClean="0"/>
          </a:p>
          <a:p>
            <a:pPr marL="0" indent="0">
              <a:buNone/>
            </a:pPr>
            <a:endParaRPr lang="en-US" sz="2000" dirty="0"/>
          </a:p>
          <a:p>
            <a:pPr marL="0" indent="0">
              <a:buNone/>
            </a:pPr>
            <a:r>
              <a:rPr lang="en-US" sz="2000" dirty="0"/>
              <a:t>Is it permissible for this clinic to be held </a:t>
            </a:r>
            <a:r>
              <a:rPr lang="en-US" sz="2000" dirty="0" smtClean="0"/>
              <a:t>outside </a:t>
            </a:r>
            <a:r>
              <a:rPr lang="en-US" sz="2000" dirty="0"/>
              <a:t>of the team’s declared playing season? </a:t>
            </a:r>
          </a:p>
          <a:p>
            <a:pPr marL="0" indent="0">
              <a:buNone/>
            </a:pPr>
            <a:endParaRPr lang="en-US" sz="2000" dirty="0"/>
          </a:p>
        </p:txBody>
      </p:sp>
      <p:sp>
        <p:nvSpPr>
          <p:cNvPr id="5" name="Content Placeholder 4"/>
          <p:cNvSpPr>
            <a:spLocks noGrp="1"/>
          </p:cNvSpPr>
          <p:nvPr>
            <p:ph sz="half" idx="2"/>
          </p:nvPr>
        </p:nvSpPr>
        <p:spPr>
          <a:ln>
            <a:solidFill>
              <a:schemeClr val="accent1"/>
            </a:solidFill>
          </a:ln>
        </p:spPr>
        <p:txBody>
          <a:bodyPr>
            <a:normAutofit fontScale="92500" lnSpcReduction="20000"/>
          </a:bodyPr>
          <a:lstStyle/>
          <a:p>
            <a:pPr marL="0" indent="0">
              <a:buNone/>
            </a:pPr>
            <a:r>
              <a:rPr lang="en-US" sz="2000" b="1" dirty="0" smtClean="0">
                <a:latin typeface="Arial" panose="020B0604020202020204" pitchFamily="34" charset="0"/>
                <a:cs typeface="Arial" panose="020B0604020202020204" pitchFamily="34" charset="0"/>
              </a:rPr>
              <a:t>Analysis</a:t>
            </a:r>
          </a:p>
          <a:p>
            <a:pPr marL="0" indent="0">
              <a:buNone/>
            </a:pPr>
            <a:r>
              <a:rPr lang="en-US" sz="2000" dirty="0" smtClean="0">
                <a:latin typeface="Arial" panose="020B0604020202020204" pitchFamily="34" charset="0"/>
                <a:cs typeface="Arial" panose="020B0604020202020204" pitchFamily="34" charset="0"/>
              </a:rPr>
              <a:t>Yes, since the student-athletes are required to work the clinic if they choose not to fundraise. </a:t>
            </a:r>
          </a:p>
          <a:p>
            <a:pPr marL="0" indent="0">
              <a:buNone/>
            </a:pPr>
            <a:endParaRPr lang="en-US" sz="2000" dirty="0">
              <a:latin typeface="Arial" panose="020B0604020202020204" pitchFamily="34" charset="0"/>
              <a:cs typeface="Arial" panose="020B0604020202020204" pitchFamily="34" charset="0"/>
            </a:endParaRPr>
          </a:p>
          <a:p>
            <a:pPr marL="0" indent="0">
              <a:buNone/>
            </a:pPr>
            <a:r>
              <a:rPr lang="en-US" sz="2000" dirty="0" smtClean="0">
                <a:latin typeface="Arial" panose="020B0604020202020204" pitchFamily="34" charset="0"/>
                <a:cs typeface="Arial" panose="020B0604020202020204" pitchFamily="34" charset="0"/>
              </a:rPr>
              <a:t>No, the student-athletes’ involvement would constitute skill instruction, which may not be publicized or conducted in view of a general public (Bylaw 17.1.7.2.2).   </a:t>
            </a:r>
          </a:p>
          <a:p>
            <a:pPr marL="0" indent="0">
              <a:buNone/>
            </a:pPr>
            <a:endParaRPr lang="en-US" sz="2000" dirty="0">
              <a:latin typeface="Arial" panose="020B0604020202020204" pitchFamily="34" charset="0"/>
              <a:cs typeface="Arial" panose="020B0604020202020204" pitchFamily="34" charset="0"/>
            </a:endParaRPr>
          </a:p>
          <a:p>
            <a:pPr marL="0" indent="0">
              <a:buNone/>
            </a:pPr>
            <a:r>
              <a:rPr lang="en-US" sz="2000" dirty="0" smtClean="0">
                <a:latin typeface="Arial" panose="020B0604020202020204" pitchFamily="34" charset="0"/>
                <a:cs typeface="Arial" panose="020B0604020202020204" pitchFamily="34" charset="0"/>
              </a:rPr>
              <a:t>Additionally, it is not permissible to classify the student-athletes’ involvement in the clinic as weight training or conditioning activities in order to require participation (Bylaw 13.1.7.2)</a:t>
            </a:r>
            <a:endParaRPr lang="en-US" sz="2000" dirty="0">
              <a:latin typeface="Arial" panose="020B0604020202020204" pitchFamily="34" charset="0"/>
              <a:cs typeface="Arial" panose="020B0604020202020204" pitchFamily="34" charset="0"/>
            </a:endParaRPr>
          </a:p>
          <a:p>
            <a:pPr marL="0" indent="0">
              <a:buNone/>
            </a:pPr>
            <a:endParaRPr lang="en-US" sz="2000" dirty="0">
              <a:latin typeface="Arial" panose="020B0604020202020204" pitchFamily="34" charset="0"/>
              <a:cs typeface="Arial" panose="020B0604020202020204" pitchFamily="34" charset="0"/>
            </a:endParaRPr>
          </a:p>
        </p:txBody>
      </p:sp>
    </p:spTree>
    <p:custDataLst>
      <p:tags r:id="rId1"/>
    </p:custDataLst>
    <p:extLst>
      <p:ext uri="{BB962C8B-B14F-4D97-AF65-F5344CB8AC3E}">
        <p14:creationId xmlns:p14="http://schemas.microsoft.com/office/powerpoint/2010/main" val="3201055847"/>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Student-Athlete Employment and </a:t>
            </a:r>
            <a:r>
              <a:rPr lang="en-US" sz="3200" dirty="0">
                <a:solidFill>
                  <a:schemeClr val="accent1"/>
                </a:solidFill>
                <a:latin typeface="Arial" panose="020B0604020202020204" pitchFamily="34" charset="0"/>
                <a:cs typeface="Arial" panose="020B0604020202020204" pitchFamily="34" charset="0"/>
              </a:rPr>
              <a:t>Countable Athletically Related </a:t>
            </a:r>
            <a:r>
              <a:rPr lang="en-US" sz="3200" dirty="0" smtClean="0">
                <a:solidFill>
                  <a:schemeClr val="accent1"/>
                </a:solidFill>
                <a:latin typeface="Arial" panose="020B0604020202020204" pitchFamily="34" charset="0"/>
                <a:cs typeface="Arial" panose="020B0604020202020204" pitchFamily="34" charset="0"/>
              </a:rPr>
              <a:t>Activities</a:t>
            </a:r>
            <a:endParaRPr lang="en-US" sz="3200" dirty="0">
              <a:solidFill>
                <a:schemeClr val="accent1"/>
              </a:solidFill>
            </a:endParaRPr>
          </a:p>
        </p:txBody>
      </p:sp>
      <p:sp>
        <p:nvSpPr>
          <p:cNvPr id="3" name="Content Placeholder 2"/>
          <p:cNvSpPr>
            <a:spLocks noGrp="1"/>
          </p:cNvSpPr>
          <p:nvPr>
            <p:ph sz="half" idx="1"/>
          </p:nvPr>
        </p:nvSpPr>
        <p:spPr>
          <a:ln>
            <a:solidFill>
              <a:schemeClr val="accent1"/>
            </a:solidFill>
          </a:ln>
        </p:spPr>
        <p:txBody>
          <a:bodyPr>
            <a:noAutofit/>
          </a:bodyPr>
          <a:lstStyle/>
          <a:p>
            <a:pPr marL="0" indent="0">
              <a:buNone/>
            </a:pPr>
            <a:r>
              <a:rPr lang="en-US" sz="2000" b="1" dirty="0" smtClean="0"/>
              <a:t>Fact Pattern</a:t>
            </a:r>
            <a:r>
              <a:rPr lang="en-US" sz="2000" dirty="0" smtClean="0"/>
              <a:t>:</a:t>
            </a:r>
          </a:p>
          <a:p>
            <a:pPr marL="0" indent="0">
              <a:buNone/>
            </a:pPr>
            <a:r>
              <a:rPr lang="en-US" sz="2000" dirty="0" smtClean="0"/>
              <a:t>Your softball team is holding a high school pitching clinic and several student-athletes volunteered to be employed as camp counselors.  The clinic is occurring outside of the program’s declared playing season. </a:t>
            </a:r>
          </a:p>
          <a:p>
            <a:pPr marL="0" indent="0">
              <a:buNone/>
            </a:pPr>
            <a:endParaRPr lang="en-US" sz="2000" dirty="0" smtClean="0"/>
          </a:p>
          <a:p>
            <a:pPr marL="0" indent="0">
              <a:buNone/>
            </a:pPr>
            <a:r>
              <a:rPr lang="en-US" sz="2000" dirty="0" smtClean="0"/>
              <a:t>Would this constitute skill instruction? </a:t>
            </a:r>
            <a:endParaRPr lang="en-US" sz="2000" dirty="0"/>
          </a:p>
        </p:txBody>
      </p:sp>
      <p:sp>
        <p:nvSpPr>
          <p:cNvPr id="4" name="Content Placeholder 3"/>
          <p:cNvSpPr>
            <a:spLocks noGrp="1"/>
          </p:cNvSpPr>
          <p:nvPr>
            <p:ph sz="half" idx="2"/>
          </p:nvPr>
        </p:nvSpPr>
        <p:spPr>
          <a:ln>
            <a:solidFill>
              <a:schemeClr val="accent1"/>
            </a:solidFill>
          </a:ln>
        </p:spPr>
        <p:txBody>
          <a:bodyPr>
            <a:normAutofit/>
          </a:bodyPr>
          <a:lstStyle/>
          <a:p>
            <a:pPr marL="0" indent="0">
              <a:lnSpc>
                <a:spcPct val="120000"/>
              </a:lnSpc>
              <a:buNone/>
            </a:pPr>
            <a:r>
              <a:rPr lang="en-US" sz="2000" b="1" dirty="0" smtClean="0"/>
              <a:t>Analysis</a:t>
            </a:r>
            <a:r>
              <a:rPr lang="en-US" sz="2000" dirty="0" smtClean="0"/>
              <a:t>:</a:t>
            </a:r>
          </a:p>
          <a:p>
            <a:pPr marL="0" indent="0">
              <a:lnSpc>
                <a:spcPct val="120000"/>
              </a:lnSpc>
              <a:buNone/>
            </a:pPr>
            <a:r>
              <a:rPr lang="en-US" sz="2000" dirty="0" smtClean="0"/>
              <a:t>No, if the student-athletes have volunteered to work the camp and are employed per Bylaw 13.12.2.1, then this would not constitute skill instruction.  </a:t>
            </a:r>
          </a:p>
          <a:p>
            <a:pPr marL="0" indent="0">
              <a:lnSpc>
                <a:spcPct val="120000"/>
              </a:lnSpc>
              <a:buNone/>
            </a:pPr>
            <a:endParaRPr lang="en-US" sz="2000" dirty="0"/>
          </a:p>
          <a:p>
            <a:pPr marL="0" indent="0">
              <a:buNone/>
            </a:pPr>
            <a:endParaRPr lang="en-US" sz="2300" dirty="0"/>
          </a:p>
          <a:p>
            <a:pPr marL="0" indent="0">
              <a:buNone/>
            </a:pPr>
            <a:endParaRPr lang="en-US" sz="2300" dirty="0"/>
          </a:p>
        </p:txBody>
      </p:sp>
    </p:spTree>
    <p:custDataLst>
      <p:tags r:id="rId1"/>
    </p:custDataLst>
    <p:extLst>
      <p:ext uri="{BB962C8B-B14F-4D97-AF65-F5344CB8AC3E}">
        <p14:creationId xmlns:p14="http://schemas.microsoft.com/office/powerpoint/2010/main" val="2802691229"/>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Student-Athlete Employment and </a:t>
            </a:r>
            <a:r>
              <a:rPr lang="en-US" sz="3200" dirty="0">
                <a:solidFill>
                  <a:schemeClr val="accent1"/>
                </a:solidFill>
                <a:latin typeface="Arial" panose="020B0604020202020204" pitchFamily="34" charset="0"/>
                <a:cs typeface="Arial" panose="020B0604020202020204" pitchFamily="34" charset="0"/>
              </a:rPr>
              <a:t>Countable Athletically Related </a:t>
            </a:r>
            <a:r>
              <a:rPr lang="en-US" sz="3200" dirty="0" smtClean="0">
                <a:solidFill>
                  <a:schemeClr val="accent1"/>
                </a:solidFill>
                <a:latin typeface="Arial" panose="020B0604020202020204" pitchFamily="34" charset="0"/>
                <a:cs typeface="Arial" panose="020B0604020202020204" pitchFamily="34" charset="0"/>
              </a:rPr>
              <a:t>Activities</a:t>
            </a:r>
            <a:endParaRPr lang="en-US" sz="3200" dirty="0">
              <a:solidFill>
                <a:schemeClr val="accent1"/>
              </a:solidFill>
            </a:endParaRPr>
          </a:p>
        </p:txBody>
      </p:sp>
      <p:graphicFrame>
        <p:nvGraphicFramePr>
          <p:cNvPr id="8" name="Table 7"/>
          <p:cNvGraphicFramePr>
            <a:graphicFrameLocks noGrp="1"/>
          </p:cNvGraphicFramePr>
          <p:nvPr>
            <p:extLst>
              <p:ext uri="{D42A27DB-BD31-4B8C-83A1-F6EECF244321}">
                <p14:modId xmlns:p14="http://schemas.microsoft.com/office/powerpoint/2010/main" val="49805188"/>
              </p:ext>
            </p:extLst>
          </p:nvPr>
        </p:nvGraphicFramePr>
        <p:xfrm>
          <a:off x="381000" y="1981200"/>
          <a:ext cx="8229600" cy="1569720"/>
        </p:xfrm>
        <a:graphic>
          <a:graphicData uri="http://schemas.openxmlformats.org/drawingml/2006/table">
            <a:tbl>
              <a:tblPr firstRow="1" bandRow="1">
                <a:tableStyleId>{5C22544A-7EE6-4342-B048-85BDC9FD1C3A}</a:tableStyleId>
              </a:tblPr>
              <a:tblGrid>
                <a:gridCol w="2743200"/>
                <a:gridCol w="2743200"/>
                <a:gridCol w="2743200"/>
              </a:tblGrid>
              <a:tr h="777240">
                <a:tc>
                  <a:txBody>
                    <a:bodyPr/>
                    <a:lstStyle/>
                    <a:p>
                      <a:pPr algn="ctr"/>
                      <a:r>
                        <a:rPr lang="en-US" sz="2400" dirty="0" smtClean="0"/>
                        <a:t>Camps</a:t>
                      </a:r>
                      <a:r>
                        <a:rPr lang="en-US" sz="2400" baseline="0" dirty="0" smtClean="0"/>
                        <a:t> or Clinics</a:t>
                      </a:r>
                      <a:endParaRPr lang="en-US" sz="2400" dirty="0"/>
                    </a:p>
                  </a:txBody>
                  <a:tcPr anchor="ctr"/>
                </a:tc>
                <a:tc>
                  <a:txBody>
                    <a:bodyPr/>
                    <a:lstStyle/>
                    <a:p>
                      <a:pPr algn="ctr"/>
                      <a:r>
                        <a:rPr lang="en-US" sz="2000" baseline="0" dirty="0" smtClean="0"/>
                        <a:t>Outside Playing Season</a:t>
                      </a:r>
                      <a:endParaRPr lang="en-US" sz="2000" dirty="0"/>
                    </a:p>
                  </a:txBody>
                  <a:tcPr anchor="ctr"/>
                </a:tc>
                <a:tc>
                  <a:txBody>
                    <a:bodyPr/>
                    <a:lstStyle/>
                    <a:p>
                      <a:pPr algn="ctr"/>
                      <a:r>
                        <a:rPr lang="en-US" sz="2000" dirty="0" smtClean="0"/>
                        <a:t>During</a:t>
                      </a:r>
                      <a:r>
                        <a:rPr lang="en-US" sz="2000" baseline="0" dirty="0" smtClean="0"/>
                        <a:t> Playing Season </a:t>
                      </a:r>
                      <a:endParaRPr lang="en-US" sz="2000" dirty="0"/>
                    </a:p>
                  </a:txBody>
                  <a:tcPr anchor="ctr"/>
                </a:tc>
              </a:tr>
              <a:tr h="370840">
                <a:tc>
                  <a:txBody>
                    <a:bodyPr/>
                    <a:lstStyle/>
                    <a:p>
                      <a:r>
                        <a:rPr lang="en-US" sz="2000" dirty="0" smtClean="0"/>
                        <a:t>Voluntary Employment</a:t>
                      </a:r>
                      <a:endParaRPr lang="en-US" sz="2000" dirty="0"/>
                    </a:p>
                  </a:txBody>
                  <a:tcPr/>
                </a:tc>
                <a:tc>
                  <a:txBody>
                    <a:bodyPr/>
                    <a:lstStyle/>
                    <a:p>
                      <a:pPr algn="ctr"/>
                      <a:r>
                        <a:rPr lang="en-US" sz="2000" dirty="0" smtClean="0"/>
                        <a:t>Permissible</a:t>
                      </a:r>
                      <a:endParaRPr lang="en-US" sz="2000" dirty="0"/>
                    </a:p>
                  </a:txBody>
                  <a:tcPr>
                    <a:gradFill flip="none" rotWithShape="1">
                      <a:gsLst>
                        <a:gs pos="0">
                          <a:srgbClr val="00B050">
                            <a:tint val="66000"/>
                            <a:satMod val="160000"/>
                          </a:srgbClr>
                        </a:gs>
                        <a:gs pos="50000">
                          <a:srgbClr val="00B050">
                            <a:tint val="44500"/>
                            <a:satMod val="160000"/>
                          </a:srgbClr>
                        </a:gs>
                        <a:gs pos="100000">
                          <a:srgbClr val="00B050">
                            <a:tint val="23500"/>
                            <a:satMod val="160000"/>
                          </a:srgbClr>
                        </a:gs>
                      </a:gsLst>
                      <a:lin ang="5400000" scaled="1"/>
                      <a:tileRect/>
                    </a:gradFill>
                  </a:tcPr>
                </a:tc>
                <a:tc>
                  <a:txBody>
                    <a:bodyPr/>
                    <a:lstStyle/>
                    <a:p>
                      <a:pPr algn="ctr"/>
                      <a:r>
                        <a:rPr lang="en-US" sz="2000" dirty="0" smtClean="0"/>
                        <a:t>Permissible</a:t>
                      </a:r>
                      <a:endParaRPr lang="en-US" sz="2000" dirty="0"/>
                    </a:p>
                  </a:txBody>
                  <a:tcPr>
                    <a:gradFill flip="none" rotWithShape="1">
                      <a:gsLst>
                        <a:gs pos="0">
                          <a:srgbClr val="00B050">
                            <a:tint val="66000"/>
                            <a:satMod val="160000"/>
                          </a:srgbClr>
                        </a:gs>
                        <a:gs pos="50000">
                          <a:srgbClr val="00B050">
                            <a:tint val="44500"/>
                            <a:satMod val="160000"/>
                          </a:srgbClr>
                        </a:gs>
                        <a:gs pos="100000">
                          <a:srgbClr val="00B050">
                            <a:tint val="23500"/>
                            <a:satMod val="160000"/>
                          </a:srgbClr>
                        </a:gs>
                      </a:gsLst>
                      <a:lin ang="5400000" scaled="1"/>
                      <a:tileRect/>
                    </a:gradFill>
                  </a:tcPr>
                </a:tc>
              </a:tr>
              <a:tr h="370840">
                <a:tc>
                  <a:txBody>
                    <a:bodyPr/>
                    <a:lstStyle/>
                    <a:p>
                      <a:r>
                        <a:rPr lang="en-US" sz="2000" dirty="0" smtClean="0"/>
                        <a:t>Required Employment</a:t>
                      </a:r>
                      <a:endParaRPr lang="en-US" sz="2000" dirty="0"/>
                    </a:p>
                  </a:txBody>
                  <a:tcPr/>
                </a:tc>
                <a:tc>
                  <a:txBody>
                    <a:bodyPr/>
                    <a:lstStyle/>
                    <a:p>
                      <a:pPr algn="ctr"/>
                      <a:r>
                        <a:rPr lang="en-US" sz="2000" dirty="0" smtClean="0"/>
                        <a:t>Impermissible</a:t>
                      </a:r>
                      <a:endParaRPr lang="en-US" sz="2000" dirty="0"/>
                    </a:p>
                  </a:txBody>
                  <a:tcPr>
                    <a:gradFill flip="none" rotWithShape="1">
                      <a:gsLst>
                        <a:gs pos="0">
                          <a:srgbClr val="FF0000">
                            <a:tint val="66000"/>
                            <a:satMod val="160000"/>
                          </a:srgbClr>
                        </a:gs>
                        <a:gs pos="50000">
                          <a:srgbClr val="FF0000">
                            <a:tint val="44500"/>
                            <a:satMod val="160000"/>
                          </a:srgbClr>
                        </a:gs>
                        <a:gs pos="100000">
                          <a:srgbClr val="FF0000">
                            <a:tint val="23500"/>
                            <a:satMod val="160000"/>
                          </a:srgbClr>
                        </a:gs>
                      </a:gsLst>
                      <a:lin ang="5400000" scaled="1"/>
                      <a:tileRect/>
                    </a:gradFill>
                  </a:tcPr>
                </a:tc>
                <a:tc>
                  <a:txBody>
                    <a:bodyPr/>
                    <a:lstStyle/>
                    <a:p>
                      <a:pPr algn="ctr"/>
                      <a:r>
                        <a:rPr lang="en-US" sz="2000" dirty="0" smtClean="0"/>
                        <a:t>Permissible</a:t>
                      </a:r>
                      <a:endParaRPr lang="en-US" sz="2000" dirty="0"/>
                    </a:p>
                  </a:txBody>
                  <a:tcPr>
                    <a:gradFill flip="none" rotWithShape="1">
                      <a:gsLst>
                        <a:gs pos="0">
                          <a:srgbClr val="00B050">
                            <a:tint val="66000"/>
                            <a:satMod val="160000"/>
                          </a:srgbClr>
                        </a:gs>
                        <a:gs pos="50000">
                          <a:srgbClr val="00B050">
                            <a:tint val="44500"/>
                            <a:satMod val="160000"/>
                          </a:srgbClr>
                        </a:gs>
                        <a:gs pos="100000">
                          <a:srgbClr val="00B050">
                            <a:tint val="23500"/>
                            <a:satMod val="160000"/>
                          </a:srgbClr>
                        </a:gs>
                      </a:gsLst>
                      <a:lin ang="5400000" scaled="1"/>
                      <a:tileRect/>
                    </a:gradFill>
                  </a:tcPr>
                </a:tc>
              </a:tr>
            </a:tbl>
          </a:graphicData>
        </a:graphic>
      </p:graphicFrame>
    </p:spTree>
    <p:custDataLst>
      <p:tags r:id="rId1"/>
    </p:custDataLst>
    <p:extLst>
      <p:ext uri="{BB962C8B-B14F-4D97-AF65-F5344CB8AC3E}">
        <p14:creationId xmlns:p14="http://schemas.microsoft.com/office/powerpoint/2010/main" val="429789375"/>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normAutofit/>
          </a:bodyPr>
          <a:lstStyle/>
          <a:p>
            <a:r>
              <a:rPr lang="en-US" sz="3200" dirty="0" smtClean="0">
                <a:solidFill>
                  <a:schemeClr val="accent1"/>
                </a:solidFill>
              </a:rPr>
              <a:t>Noninstitutional Camps/Clinics Requirements</a:t>
            </a:r>
            <a:endParaRPr lang="en-US" sz="3200" dirty="0">
              <a:solidFill>
                <a:schemeClr val="accent1"/>
              </a:solidFill>
            </a:endParaRPr>
          </a:p>
        </p:txBody>
      </p:sp>
      <p:sp>
        <p:nvSpPr>
          <p:cNvPr id="12" name="Text Placeholder 11"/>
          <p:cNvSpPr>
            <a:spLocks noGrp="1"/>
          </p:cNvSpPr>
          <p:nvPr>
            <p:ph type="body" idx="1"/>
          </p:nvPr>
        </p:nvSpPr>
        <p:spPr>
          <a:ln>
            <a:solidFill>
              <a:schemeClr val="accent1"/>
            </a:solidFill>
          </a:ln>
        </p:spPr>
        <p:txBody>
          <a:bodyPr>
            <a:normAutofit/>
          </a:bodyPr>
          <a:lstStyle/>
          <a:p>
            <a:pPr algn="ctr"/>
            <a:r>
              <a:rPr lang="en-US" dirty="0" smtClean="0"/>
              <a:t>Involvement</a:t>
            </a:r>
            <a:endParaRPr lang="en-US" dirty="0"/>
          </a:p>
        </p:txBody>
      </p:sp>
      <p:sp>
        <p:nvSpPr>
          <p:cNvPr id="6" name="Content Placeholder 5"/>
          <p:cNvSpPr>
            <a:spLocks noGrp="1"/>
          </p:cNvSpPr>
          <p:nvPr>
            <p:ph sz="half" idx="2"/>
          </p:nvPr>
        </p:nvSpPr>
        <p:spPr>
          <a:ln>
            <a:solidFill>
              <a:schemeClr val="accent1"/>
            </a:solidFill>
          </a:ln>
        </p:spPr>
        <p:txBody>
          <a:bodyPr>
            <a:normAutofit/>
          </a:bodyPr>
          <a:lstStyle/>
          <a:p>
            <a:pPr marL="0" indent="0">
              <a:buNone/>
            </a:pPr>
            <a:r>
              <a:rPr lang="en-US" sz="2000" dirty="0" smtClean="0"/>
              <a:t>May be involved in any capacity provided noninstitutional camp/clinic adheres to requirements for institutional camps/clinics. </a:t>
            </a:r>
          </a:p>
          <a:p>
            <a:pPr marL="0" indent="0">
              <a:buNone/>
            </a:pPr>
            <a:endParaRPr lang="en-US" dirty="0"/>
          </a:p>
        </p:txBody>
      </p:sp>
      <p:sp>
        <p:nvSpPr>
          <p:cNvPr id="13" name="Text Placeholder 12"/>
          <p:cNvSpPr>
            <a:spLocks noGrp="1"/>
          </p:cNvSpPr>
          <p:nvPr>
            <p:ph type="body" sz="quarter" idx="3"/>
          </p:nvPr>
        </p:nvSpPr>
        <p:spPr>
          <a:xfrm>
            <a:off x="4645025" y="1535113"/>
            <a:ext cx="4194175" cy="639762"/>
          </a:xfrm>
          <a:ln>
            <a:solidFill>
              <a:schemeClr val="accent1"/>
            </a:solidFill>
          </a:ln>
        </p:spPr>
        <p:txBody>
          <a:bodyPr>
            <a:normAutofit/>
          </a:bodyPr>
          <a:lstStyle/>
          <a:p>
            <a:pPr algn="ctr"/>
            <a:r>
              <a:rPr lang="en-US" dirty="0" smtClean="0"/>
              <a:t>Requirements</a:t>
            </a:r>
            <a:endParaRPr lang="en-US" dirty="0"/>
          </a:p>
        </p:txBody>
      </p:sp>
      <p:sp>
        <p:nvSpPr>
          <p:cNvPr id="14" name="Content Placeholder 13"/>
          <p:cNvSpPr>
            <a:spLocks noGrp="1"/>
          </p:cNvSpPr>
          <p:nvPr>
            <p:ph sz="quarter" idx="4"/>
          </p:nvPr>
        </p:nvSpPr>
        <p:spPr>
          <a:xfrm>
            <a:off x="4645025" y="2174875"/>
            <a:ext cx="4194175" cy="3951288"/>
          </a:xfrm>
          <a:ln>
            <a:solidFill>
              <a:schemeClr val="accent1"/>
            </a:solidFill>
          </a:ln>
        </p:spPr>
        <p:txBody>
          <a:bodyPr>
            <a:noAutofit/>
          </a:bodyPr>
          <a:lstStyle/>
          <a:p>
            <a:pPr>
              <a:buFont typeface="Wingdings" panose="05000000000000000000" pitchFamily="2" charset="2"/>
              <a:buChar char="q"/>
            </a:pPr>
            <a:r>
              <a:rPr lang="en-US" sz="2000" dirty="0" smtClean="0"/>
              <a:t>Open to any and all entrants.</a:t>
            </a:r>
          </a:p>
          <a:p>
            <a:pPr>
              <a:buFont typeface="Wingdings" panose="05000000000000000000" pitchFamily="2" charset="2"/>
              <a:buChar char="q"/>
            </a:pPr>
            <a:r>
              <a:rPr lang="en-US" sz="2000" dirty="0" smtClean="0"/>
              <a:t>No free or reduced admissions to prospects.</a:t>
            </a:r>
          </a:p>
          <a:p>
            <a:pPr>
              <a:buFont typeface="Wingdings" panose="05000000000000000000" pitchFamily="2" charset="2"/>
              <a:buChar char="q"/>
            </a:pPr>
            <a:r>
              <a:rPr lang="en-US" sz="2000" dirty="0" smtClean="0"/>
              <a:t>Athletics award winners may not be employed. </a:t>
            </a:r>
          </a:p>
          <a:p>
            <a:pPr>
              <a:buFont typeface="Wingdings" panose="05000000000000000000" pitchFamily="2" charset="2"/>
              <a:buChar char="q"/>
            </a:pPr>
            <a:endParaRPr lang="en-US" sz="2200" dirty="0"/>
          </a:p>
          <a:p>
            <a:pPr>
              <a:buFont typeface="Wingdings" panose="05000000000000000000" pitchFamily="2" charset="2"/>
              <a:buChar char="v"/>
            </a:pPr>
            <a:r>
              <a:rPr lang="en-US" sz="2000" dirty="0" smtClean="0"/>
              <a:t>Advertisements Bylaw 13.4.3.2.</a:t>
            </a:r>
          </a:p>
          <a:p>
            <a:pPr>
              <a:buFont typeface="Wingdings" panose="05000000000000000000" pitchFamily="2" charset="2"/>
              <a:buChar char="v"/>
            </a:pPr>
            <a:r>
              <a:rPr lang="en-US" sz="2000" dirty="0" smtClean="0"/>
              <a:t>Promotion Bylaw 11.3.2.6.</a:t>
            </a:r>
          </a:p>
          <a:p>
            <a:pPr>
              <a:buFont typeface="Wingdings" panose="05000000000000000000" pitchFamily="2" charset="2"/>
              <a:buChar char="v"/>
            </a:pPr>
            <a:r>
              <a:rPr lang="en-US" sz="2000" dirty="0" smtClean="0"/>
              <a:t>Dead Period Bylaw 13.12.1.5.</a:t>
            </a:r>
            <a:endParaRPr lang="en-US" sz="2000" dirty="0"/>
          </a:p>
        </p:txBody>
      </p:sp>
    </p:spTree>
    <p:custDataLst>
      <p:tags r:id="rId1"/>
    </p:custDataLst>
    <p:extLst>
      <p:ext uri="{BB962C8B-B14F-4D97-AF65-F5344CB8AC3E}">
        <p14:creationId xmlns:p14="http://schemas.microsoft.com/office/powerpoint/2010/main" val="1630107885"/>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normAutofit/>
          </a:bodyPr>
          <a:lstStyle/>
          <a:p>
            <a:r>
              <a:rPr lang="en-US" sz="3200" dirty="0" smtClean="0">
                <a:solidFill>
                  <a:schemeClr val="accent1"/>
                </a:solidFill>
              </a:rPr>
              <a:t>Noninstitutional Camps/Clinics Time Period</a:t>
            </a:r>
            <a:endParaRPr lang="en-US" sz="3200" dirty="0"/>
          </a:p>
        </p:txBody>
      </p:sp>
      <p:graphicFrame>
        <p:nvGraphicFramePr>
          <p:cNvPr id="13" name="Content Placeholder 12"/>
          <p:cNvGraphicFramePr>
            <a:graphicFrameLocks noGrp="1"/>
          </p:cNvGraphicFramePr>
          <p:nvPr>
            <p:ph idx="1"/>
            <p:extLst>
              <p:ext uri="{D42A27DB-BD31-4B8C-83A1-F6EECF244321}">
                <p14:modId xmlns:p14="http://schemas.microsoft.com/office/powerpoint/2010/main" val="2683895680"/>
              </p:ext>
            </p:extLst>
          </p:nvPr>
        </p:nvGraphicFramePr>
        <p:xfrm>
          <a:off x="457200" y="1600200"/>
          <a:ext cx="8229600" cy="4206240"/>
        </p:xfrm>
        <a:graphic>
          <a:graphicData uri="http://schemas.openxmlformats.org/drawingml/2006/table">
            <a:tbl>
              <a:tblPr firstRow="1" bandRow="1">
                <a:tableStyleId>{6E25E649-3F16-4E02-A733-19D2CDBF48F0}</a:tableStyleId>
              </a:tblPr>
              <a:tblGrid>
                <a:gridCol w="2362200"/>
                <a:gridCol w="5867400"/>
              </a:tblGrid>
              <a:tr h="701040">
                <a:tc>
                  <a:txBody>
                    <a:bodyPr/>
                    <a:lstStyle/>
                    <a:p>
                      <a:pPr algn="l"/>
                      <a:r>
                        <a:rPr lang="en-US" sz="2000" dirty="0" smtClean="0"/>
                        <a:t>Sport</a:t>
                      </a:r>
                      <a:endParaRPr lang="en-US" sz="2000" dirty="0"/>
                    </a:p>
                  </a:txBody>
                  <a:tcPr anchor="ctr"/>
                </a:tc>
                <a:tc>
                  <a:txBody>
                    <a:bodyPr/>
                    <a:lstStyle/>
                    <a:p>
                      <a:r>
                        <a:rPr lang="en-US" sz="2000" dirty="0" smtClean="0"/>
                        <a:t>Employment  when</a:t>
                      </a:r>
                      <a:r>
                        <a:rPr lang="en-US" sz="2000" baseline="0" dirty="0" smtClean="0"/>
                        <a:t> Prospects Involved</a:t>
                      </a:r>
                      <a:endParaRPr lang="en-US" sz="2000" dirty="0"/>
                    </a:p>
                  </a:txBody>
                  <a:tcPr anchor="ctr"/>
                </a:tc>
              </a:tr>
              <a:tr h="701040">
                <a:tc>
                  <a:txBody>
                    <a:bodyPr/>
                    <a:lstStyle/>
                    <a:p>
                      <a:pPr algn="l"/>
                      <a:r>
                        <a:rPr lang="en-US" b="1" dirty="0" smtClean="0"/>
                        <a:t>Basketball</a:t>
                      </a:r>
                      <a:endParaRPr lang="en-US" b="1" dirty="0"/>
                    </a:p>
                  </a:txBody>
                  <a:tcPr anchor="ctr"/>
                </a:tc>
                <a:tc>
                  <a:txBody>
                    <a:bodyPr/>
                    <a:lstStyle/>
                    <a:p>
                      <a:r>
                        <a:rPr lang="en-US" dirty="0" smtClean="0"/>
                        <a:t>Not Permissible.</a:t>
                      </a:r>
                      <a:endParaRPr lang="en-US" dirty="0"/>
                    </a:p>
                  </a:txBody>
                  <a:tcPr anchor="ctr"/>
                </a:tc>
              </a:tr>
              <a:tr h="701040">
                <a:tc>
                  <a:txBody>
                    <a:bodyPr/>
                    <a:lstStyle/>
                    <a:p>
                      <a:pPr algn="l"/>
                      <a:r>
                        <a:rPr lang="en-US" b="1" dirty="0" smtClean="0"/>
                        <a:t>Football</a:t>
                      </a:r>
                      <a:r>
                        <a:rPr lang="en-US" b="1" baseline="0" dirty="0" smtClean="0"/>
                        <a:t> (FBS)</a:t>
                      </a:r>
                      <a:endParaRPr lang="en-US" b="1" dirty="0"/>
                    </a:p>
                  </a:txBody>
                  <a:tcPr anchor="ctr"/>
                </a:tc>
                <a:tc>
                  <a:txBody>
                    <a:bodyPr/>
                    <a:lstStyle/>
                    <a:p>
                      <a:r>
                        <a:rPr lang="en-US" dirty="0" smtClean="0"/>
                        <a:t>Permissible</a:t>
                      </a:r>
                      <a:r>
                        <a:rPr lang="en-US" baseline="0" dirty="0" smtClean="0"/>
                        <a:t> – two consecutive 15-day periods in June and July. </a:t>
                      </a:r>
                      <a:endParaRPr lang="en-US" dirty="0"/>
                    </a:p>
                  </a:txBody>
                  <a:tcPr anchor="ctr"/>
                </a:tc>
              </a:tr>
              <a:tr h="701040">
                <a:tc>
                  <a:txBody>
                    <a:bodyPr/>
                    <a:lstStyle/>
                    <a:p>
                      <a:pPr algn="l"/>
                      <a:r>
                        <a:rPr lang="en-US" b="1" dirty="0" smtClean="0"/>
                        <a:t>Football (FCS)</a:t>
                      </a:r>
                      <a:endParaRPr lang="en-US" b="1" dirty="0"/>
                    </a:p>
                  </a:txBody>
                  <a:tcPr anchor="ctr"/>
                </a:tc>
                <a:tc>
                  <a:txBody>
                    <a:bodyPr/>
                    <a:lstStyle/>
                    <a:p>
                      <a:r>
                        <a:rPr lang="en-US" dirty="0" smtClean="0"/>
                        <a:t>Permissible – June, July and August.</a:t>
                      </a:r>
                      <a:endParaRPr lang="en-US" dirty="0"/>
                    </a:p>
                  </a:txBody>
                  <a:tcPr anchor="ctr"/>
                </a:tc>
              </a:tr>
              <a:tr h="701040">
                <a:tc>
                  <a:txBody>
                    <a:bodyPr/>
                    <a:lstStyle/>
                    <a:p>
                      <a:pPr algn="l"/>
                      <a:r>
                        <a:rPr lang="en-US" b="1" dirty="0" smtClean="0"/>
                        <a:t>Women’s Volleyball</a:t>
                      </a:r>
                      <a:endParaRPr lang="en-US" b="1" dirty="0"/>
                    </a:p>
                  </a:txBody>
                  <a:tcPr anchor="ctr"/>
                </a:tc>
                <a:tc>
                  <a:txBody>
                    <a:bodyPr/>
                    <a:lstStyle/>
                    <a:p>
                      <a:r>
                        <a:rPr lang="en-US" dirty="0" smtClean="0"/>
                        <a:t>Permissible</a:t>
                      </a:r>
                      <a:r>
                        <a:rPr lang="en-US" baseline="0" dirty="0" smtClean="0"/>
                        <a:t> – except off campus during quiet period.</a:t>
                      </a:r>
                      <a:endParaRPr lang="en-US" dirty="0"/>
                    </a:p>
                  </a:txBody>
                  <a:tcPr anchor="ctr"/>
                </a:tc>
              </a:tr>
              <a:tr h="701040">
                <a:tc>
                  <a:txBody>
                    <a:bodyPr/>
                    <a:lstStyle/>
                    <a:p>
                      <a:pPr algn="l"/>
                      <a:r>
                        <a:rPr lang="en-US" b="1" dirty="0" smtClean="0"/>
                        <a:t>All Other Sports</a:t>
                      </a:r>
                      <a:endParaRPr lang="en-US" b="1" dirty="0"/>
                    </a:p>
                  </a:txBody>
                  <a:tcPr anchor="ctr"/>
                </a:tc>
                <a:tc>
                  <a:txBody>
                    <a:bodyPr/>
                    <a:lstStyle/>
                    <a:p>
                      <a:r>
                        <a:rPr lang="en-US" dirty="0" smtClean="0"/>
                        <a:t>Permissible.</a:t>
                      </a:r>
                      <a:endParaRPr lang="en-US" dirty="0"/>
                    </a:p>
                  </a:txBody>
                  <a:tcPr anchor="ctr"/>
                </a:tc>
              </a:tr>
            </a:tbl>
          </a:graphicData>
        </a:graphic>
      </p:graphicFrame>
      <p:sp>
        <p:nvSpPr>
          <p:cNvPr id="2" name="TextBox 1"/>
          <p:cNvSpPr txBox="1"/>
          <p:nvPr/>
        </p:nvSpPr>
        <p:spPr>
          <a:xfrm>
            <a:off x="457200" y="6096000"/>
            <a:ext cx="2286000" cy="338554"/>
          </a:xfrm>
          <a:prstGeom prst="rect">
            <a:avLst/>
          </a:prstGeom>
          <a:noFill/>
        </p:spPr>
        <p:txBody>
          <a:bodyPr wrap="square" rtlCol="0">
            <a:spAutoFit/>
          </a:bodyPr>
          <a:lstStyle/>
          <a:p>
            <a:r>
              <a:rPr lang="en-US" sz="1600" dirty="0" smtClean="0"/>
              <a:t>Bylaw 13.12.2.3</a:t>
            </a:r>
            <a:endParaRPr lang="en-US" sz="1600" dirty="0"/>
          </a:p>
        </p:txBody>
      </p:sp>
    </p:spTree>
    <p:custDataLst>
      <p:tags r:id="rId1"/>
    </p:custDataLst>
    <p:extLst>
      <p:ext uri="{BB962C8B-B14F-4D97-AF65-F5344CB8AC3E}">
        <p14:creationId xmlns:p14="http://schemas.microsoft.com/office/powerpoint/2010/main" val="195888548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normAutofit/>
          </a:bodyPr>
          <a:lstStyle/>
          <a:p>
            <a:r>
              <a:rPr lang="en-US" dirty="0" smtClean="0">
                <a:solidFill>
                  <a:schemeClr val="accent1"/>
                </a:solidFill>
              </a:rPr>
              <a:t>Overview – Camps and Clinics</a:t>
            </a:r>
            <a:endParaRPr lang="en-US" dirty="0">
              <a:solidFill>
                <a:schemeClr val="accent1"/>
              </a:solidFill>
            </a:endParaRPr>
          </a:p>
        </p:txBody>
      </p:sp>
      <p:sp>
        <p:nvSpPr>
          <p:cNvPr id="4" name="Content Placeholder 3"/>
          <p:cNvSpPr>
            <a:spLocks noGrp="1"/>
          </p:cNvSpPr>
          <p:nvPr>
            <p:ph idx="1"/>
          </p:nvPr>
        </p:nvSpPr>
        <p:spPr>
          <a:xfrm>
            <a:off x="457200" y="1905000"/>
            <a:ext cx="8229600" cy="4221163"/>
          </a:xfrm>
        </p:spPr>
        <p:txBody>
          <a:bodyPr>
            <a:normAutofit fontScale="70000" lnSpcReduction="20000"/>
          </a:bodyPr>
          <a:lstStyle/>
          <a:p>
            <a:pPr marL="457200" indent="-457200">
              <a:buFont typeface="+mj-lt"/>
              <a:buAutoNum type="arabicPeriod"/>
            </a:pPr>
            <a:r>
              <a:rPr lang="en-US" sz="2300" dirty="0" smtClean="0"/>
              <a:t>Timing, Location and Attendance Restrictions of Institutional Camp/Clinic.</a:t>
            </a:r>
          </a:p>
          <a:p>
            <a:pPr marL="457200" indent="-457200">
              <a:buFont typeface="+mj-lt"/>
              <a:buAutoNum type="arabicPeriod"/>
            </a:pPr>
            <a:endParaRPr lang="en-US" sz="2300" dirty="0" smtClean="0"/>
          </a:p>
          <a:p>
            <a:pPr marL="457200" indent="-457200">
              <a:buFont typeface="+mj-lt"/>
              <a:buAutoNum type="arabicPeriod"/>
            </a:pPr>
            <a:r>
              <a:rPr lang="en-US" sz="2300" dirty="0" smtClean="0"/>
              <a:t>Campus Tours.</a:t>
            </a:r>
          </a:p>
          <a:p>
            <a:pPr marL="457200" indent="-457200">
              <a:buFont typeface="+mj-lt"/>
              <a:buAutoNum type="arabicPeriod"/>
            </a:pPr>
            <a:endParaRPr lang="en-US" sz="2300" dirty="0" smtClean="0"/>
          </a:p>
          <a:p>
            <a:pPr marL="457200" indent="-457200">
              <a:buFont typeface="+mj-lt"/>
              <a:buAutoNum type="arabicPeriod"/>
            </a:pPr>
            <a:r>
              <a:rPr lang="en-US" sz="2300" dirty="0" smtClean="0"/>
              <a:t>Advertisements. </a:t>
            </a:r>
          </a:p>
          <a:p>
            <a:pPr marL="457200" indent="-457200">
              <a:buFont typeface="+mj-lt"/>
              <a:buAutoNum type="arabicPeriod"/>
            </a:pPr>
            <a:endParaRPr lang="en-US" sz="2300" dirty="0"/>
          </a:p>
          <a:p>
            <a:pPr marL="457200" indent="-457200">
              <a:buFont typeface="+mj-lt"/>
              <a:buAutoNum type="arabicPeriod"/>
            </a:pPr>
            <a:r>
              <a:rPr lang="en-US" sz="2300" dirty="0" smtClean="0"/>
              <a:t>Free or Reduced Admissions. </a:t>
            </a:r>
          </a:p>
          <a:p>
            <a:pPr marL="457200" indent="-457200">
              <a:buFont typeface="+mj-lt"/>
              <a:buAutoNum type="arabicPeriod"/>
            </a:pPr>
            <a:endParaRPr lang="en-US" sz="2300" dirty="0" smtClean="0"/>
          </a:p>
          <a:p>
            <a:pPr marL="457200" indent="-457200">
              <a:buFont typeface="+mj-lt"/>
              <a:buAutoNum type="arabicPeriod"/>
            </a:pPr>
            <a:r>
              <a:rPr lang="en-US" sz="2300" dirty="0" smtClean="0"/>
              <a:t>Countable Athletically Related Activities Implications </a:t>
            </a:r>
            <a:r>
              <a:rPr lang="en-US" sz="2300" dirty="0"/>
              <a:t>for Student-Athlete </a:t>
            </a:r>
            <a:r>
              <a:rPr lang="en-US" sz="2300" dirty="0" smtClean="0"/>
              <a:t>Employment.</a:t>
            </a:r>
            <a:endParaRPr lang="en-US" sz="2300" dirty="0"/>
          </a:p>
          <a:p>
            <a:pPr marL="457200" indent="-457200">
              <a:buFont typeface="+mj-lt"/>
              <a:buAutoNum type="arabicPeriod"/>
            </a:pPr>
            <a:endParaRPr lang="en-US" sz="2300" dirty="0"/>
          </a:p>
          <a:p>
            <a:pPr marL="457200" indent="-457200">
              <a:buFont typeface="+mj-lt"/>
              <a:buAutoNum type="arabicPeriod"/>
            </a:pPr>
            <a:r>
              <a:rPr lang="en-US" sz="2300" dirty="0"/>
              <a:t>Noninstitutional Camp/Clinic </a:t>
            </a:r>
            <a:r>
              <a:rPr lang="en-US" sz="2300" dirty="0" smtClean="0"/>
              <a:t>Requirements.</a:t>
            </a:r>
            <a:endParaRPr lang="en-US" sz="2300" dirty="0"/>
          </a:p>
          <a:p>
            <a:pPr marL="457200" indent="-457200">
              <a:buFont typeface="+mj-lt"/>
              <a:buAutoNum type="arabicPeriod"/>
            </a:pPr>
            <a:endParaRPr lang="en-US" sz="2300" dirty="0"/>
          </a:p>
          <a:p>
            <a:pPr marL="457200" indent="-457200">
              <a:buFont typeface="+mj-lt"/>
              <a:buAutoNum type="arabicPeriod"/>
            </a:pPr>
            <a:r>
              <a:rPr lang="en-US" sz="2300" dirty="0"/>
              <a:t>Noninstitutional Camp/Clinic Employment, Expenses </a:t>
            </a:r>
            <a:r>
              <a:rPr lang="en-US" sz="2300" dirty="0" smtClean="0"/>
              <a:t>and Recruiting.</a:t>
            </a:r>
            <a:endParaRPr lang="en-US" sz="2300" dirty="0"/>
          </a:p>
          <a:p>
            <a:pPr marL="457200" indent="-457200">
              <a:buFont typeface="+mj-lt"/>
              <a:buAutoNum type="arabicPeriod"/>
            </a:pPr>
            <a:endParaRPr lang="en-US" sz="2300" dirty="0"/>
          </a:p>
          <a:p>
            <a:pPr marL="457200" indent="-457200">
              <a:buFont typeface="+mj-lt"/>
              <a:buAutoNum type="arabicPeriod"/>
            </a:pPr>
            <a:r>
              <a:rPr lang="en-US" sz="2300" dirty="0"/>
              <a:t>Camp/Clinic Sponsored by a Recruiting or Scouting </a:t>
            </a:r>
            <a:r>
              <a:rPr lang="en-US" sz="2300" dirty="0" smtClean="0"/>
              <a:t>Service.</a:t>
            </a:r>
            <a:endParaRPr lang="en-US" sz="2300" dirty="0"/>
          </a:p>
          <a:p>
            <a:pPr marL="457200" indent="-457200">
              <a:buFont typeface="+mj-lt"/>
              <a:buAutoNum type="arabicPeriod"/>
            </a:pPr>
            <a:endParaRPr lang="en-US" sz="2000" dirty="0" smtClean="0"/>
          </a:p>
          <a:p>
            <a:pPr marL="457200" indent="-457200">
              <a:buFont typeface="+mj-lt"/>
              <a:buAutoNum type="arabicPeriod"/>
            </a:pPr>
            <a:endParaRPr lang="en-US" sz="2000" dirty="0"/>
          </a:p>
          <a:p>
            <a:pPr marL="457200" indent="-457200">
              <a:buFont typeface="+mj-lt"/>
              <a:buAutoNum type="arabicPeriod"/>
            </a:pPr>
            <a:endParaRPr lang="en-US" sz="2000" dirty="0" smtClean="0"/>
          </a:p>
          <a:p>
            <a:pPr marL="457200" indent="-457200">
              <a:buFont typeface="+mj-lt"/>
              <a:buAutoNum type="arabicPeriod"/>
            </a:pPr>
            <a:endParaRPr lang="en-US" sz="2000" dirty="0"/>
          </a:p>
        </p:txBody>
      </p:sp>
    </p:spTree>
    <p:custDataLst>
      <p:tags r:id="rId1"/>
    </p:custDataLst>
    <p:extLst>
      <p:ext uri="{BB962C8B-B14F-4D97-AF65-F5344CB8AC3E}">
        <p14:creationId xmlns:p14="http://schemas.microsoft.com/office/powerpoint/2010/main" val="813094185"/>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Noninstitutional Camps/Clinics</a:t>
            </a:r>
            <a:endParaRPr lang="en-US" sz="3200" dirty="0">
              <a:solidFill>
                <a:schemeClr val="accent1"/>
              </a:solidFill>
            </a:endParaRPr>
          </a:p>
        </p:txBody>
      </p:sp>
      <p:sp>
        <p:nvSpPr>
          <p:cNvPr id="15" name="Content Placeholder 14"/>
          <p:cNvSpPr>
            <a:spLocks noGrp="1"/>
          </p:cNvSpPr>
          <p:nvPr>
            <p:ph sz="half" idx="1"/>
          </p:nvPr>
        </p:nvSpPr>
        <p:spPr>
          <a:ln w="3175">
            <a:solidFill>
              <a:schemeClr val="accent1"/>
            </a:solidFill>
          </a:ln>
        </p:spPr>
        <p:txBody>
          <a:bodyPr>
            <a:normAutofit fontScale="92500" lnSpcReduction="10000"/>
          </a:bodyPr>
          <a:lstStyle/>
          <a:p>
            <a:pPr marL="0" indent="0">
              <a:lnSpc>
                <a:spcPct val="110000"/>
              </a:lnSpc>
              <a:buNone/>
            </a:pPr>
            <a:r>
              <a:rPr lang="en-US" sz="2400" b="1" dirty="0" smtClean="0"/>
              <a:t>Fact Pattern</a:t>
            </a:r>
            <a:r>
              <a:rPr lang="en-US" sz="2400" dirty="0" smtClean="0"/>
              <a:t>:</a:t>
            </a:r>
          </a:p>
          <a:p>
            <a:pPr marL="0" indent="0">
              <a:lnSpc>
                <a:spcPct val="110000"/>
              </a:lnSpc>
              <a:buNone/>
            </a:pPr>
            <a:r>
              <a:rPr lang="en-US" sz="2400" dirty="0" smtClean="0"/>
              <a:t>Your head women’s lacrosse coach wants to work at a noninstitutional camp and film the participation of two recruits. </a:t>
            </a:r>
          </a:p>
          <a:p>
            <a:pPr marL="0" indent="0">
              <a:lnSpc>
                <a:spcPct val="110000"/>
              </a:lnSpc>
              <a:buNone/>
            </a:pPr>
            <a:endParaRPr lang="en-US" sz="2400" dirty="0"/>
          </a:p>
          <a:p>
            <a:pPr marL="0" indent="0">
              <a:lnSpc>
                <a:spcPct val="110000"/>
              </a:lnSpc>
              <a:buNone/>
            </a:pPr>
            <a:r>
              <a:rPr lang="en-US" sz="2400" dirty="0" smtClean="0"/>
              <a:t>Is this permissible? </a:t>
            </a:r>
            <a:endParaRPr lang="en-US" sz="2400" dirty="0"/>
          </a:p>
        </p:txBody>
      </p:sp>
      <p:sp>
        <p:nvSpPr>
          <p:cNvPr id="18" name="Content Placeholder 17"/>
          <p:cNvSpPr>
            <a:spLocks noGrp="1"/>
          </p:cNvSpPr>
          <p:nvPr>
            <p:ph sz="half" idx="2"/>
          </p:nvPr>
        </p:nvSpPr>
        <p:spPr>
          <a:ln w="3175">
            <a:solidFill>
              <a:schemeClr val="accent1"/>
            </a:solidFill>
          </a:ln>
        </p:spPr>
        <p:txBody>
          <a:bodyPr>
            <a:normAutofit fontScale="92500" lnSpcReduction="10000"/>
          </a:bodyPr>
          <a:lstStyle/>
          <a:p>
            <a:pPr marL="0" indent="0">
              <a:lnSpc>
                <a:spcPct val="110000"/>
              </a:lnSpc>
              <a:buNone/>
            </a:pPr>
            <a:r>
              <a:rPr lang="en-US" sz="2400" b="1" dirty="0" smtClean="0"/>
              <a:t>Analysis</a:t>
            </a:r>
            <a:r>
              <a:rPr lang="en-US" sz="2400" dirty="0" smtClean="0"/>
              <a:t>: </a:t>
            </a:r>
          </a:p>
          <a:p>
            <a:pPr marL="0" indent="0">
              <a:lnSpc>
                <a:spcPct val="110000"/>
              </a:lnSpc>
              <a:buNone/>
            </a:pPr>
            <a:r>
              <a:rPr lang="en-US" sz="2400" dirty="0" smtClean="0"/>
              <a:t>No, coaches may not be involved in recruiting while employed at noninstitutional camp/clinic. </a:t>
            </a:r>
          </a:p>
          <a:p>
            <a:pPr marL="0" indent="0">
              <a:lnSpc>
                <a:spcPct val="110000"/>
              </a:lnSpc>
              <a:buNone/>
            </a:pPr>
            <a:endParaRPr lang="en-US" sz="2400" dirty="0"/>
          </a:p>
          <a:p>
            <a:pPr>
              <a:lnSpc>
                <a:spcPct val="110000"/>
              </a:lnSpc>
            </a:pPr>
            <a:r>
              <a:rPr lang="en-US" sz="2400" dirty="0" smtClean="0"/>
              <a:t>May record if not employed and observing camp provided permissible recruiting period. </a:t>
            </a:r>
          </a:p>
          <a:p>
            <a:pPr marL="0" indent="0">
              <a:lnSpc>
                <a:spcPct val="110000"/>
              </a:lnSpc>
              <a:buNone/>
            </a:pPr>
            <a:endParaRPr lang="en-US" sz="2400" dirty="0" smtClean="0"/>
          </a:p>
          <a:p>
            <a:r>
              <a:rPr lang="en-US" sz="1600" dirty="0" smtClean="0"/>
              <a:t>(October 10, 2013 Educational Column)</a:t>
            </a:r>
          </a:p>
        </p:txBody>
      </p:sp>
    </p:spTree>
    <p:custDataLst>
      <p:tags r:id="rId1"/>
    </p:custDataLst>
    <p:extLst>
      <p:ext uri="{BB962C8B-B14F-4D97-AF65-F5344CB8AC3E}">
        <p14:creationId xmlns:p14="http://schemas.microsoft.com/office/powerpoint/2010/main" val="4224928321"/>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a:solidFill>
                  <a:schemeClr val="accent1"/>
                </a:solidFill>
              </a:rPr>
              <a:t>Expenses for Noninstitutional Camp &amp; Recruiting Trips</a:t>
            </a:r>
            <a:endParaRPr lang="en-US" sz="3200" dirty="0"/>
          </a:p>
        </p:txBody>
      </p:sp>
      <p:sp>
        <p:nvSpPr>
          <p:cNvPr id="3" name="Content Placeholder 2"/>
          <p:cNvSpPr>
            <a:spLocks noGrp="1"/>
          </p:cNvSpPr>
          <p:nvPr>
            <p:ph sz="half" idx="1"/>
          </p:nvPr>
        </p:nvSpPr>
        <p:spPr>
          <a:ln w="3175">
            <a:solidFill>
              <a:schemeClr val="accent1"/>
            </a:solidFill>
          </a:ln>
        </p:spPr>
        <p:style>
          <a:lnRef idx="2">
            <a:schemeClr val="accent1"/>
          </a:lnRef>
          <a:fillRef idx="1">
            <a:schemeClr val="lt1"/>
          </a:fillRef>
          <a:effectRef idx="0">
            <a:schemeClr val="accent1"/>
          </a:effectRef>
          <a:fontRef idx="minor">
            <a:schemeClr val="dk1"/>
          </a:fontRef>
        </p:style>
        <p:txBody>
          <a:bodyPr>
            <a:normAutofit/>
          </a:bodyPr>
          <a:lstStyle/>
          <a:p>
            <a:pPr marL="0" indent="0">
              <a:lnSpc>
                <a:spcPct val="110000"/>
              </a:lnSpc>
              <a:buNone/>
            </a:pPr>
            <a:r>
              <a:rPr lang="en-US" sz="2400" b="1" dirty="0"/>
              <a:t>Fact Pattern</a:t>
            </a:r>
            <a:r>
              <a:rPr lang="en-US" sz="2400" dirty="0"/>
              <a:t>:</a:t>
            </a:r>
          </a:p>
          <a:p>
            <a:pPr marL="0" indent="0">
              <a:lnSpc>
                <a:spcPct val="110000"/>
              </a:lnSpc>
              <a:buNone/>
            </a:pPr>
            <a:r>
              <a:rPr lang="en-US" sz="2400" dirty="0"/>
              <a:t>Your head </a:t>
            </a:r>
            <a:r>
              <a:rPr lang="en-US" sz="2400" dirty="0" smtClean="0"/>
              <a:t>women’s soccer coach wants to combine a recruiting trip and employment at a noninstitutional camp since the camp is paying for her transportation expenses. </a:t>
            </a:r>
            <a:endParaRPr lang="en-US" sz="2400" dirty="0"/>
          </a:p>
          <a:p>
            <a:pPr marL="0" indent="0">
              <a:lnSpc>
                <a:spcPct val="110000"/>
              </a:lnSpc>
              <a:buNone/>
            </a:pPr>
            <a:endParaRPr lang="en-US" sz="2400" dirty="0"/>
          </a:p>
          <a:p>
            <a:pPr marL="0" indent="0">
              <a:lnSpc>
                <a:spcPct val="110000"/>
              </a:lnSpc>
              <a:buNone/>
            </a:pPr>
            <a:r>
              <a:rPr lang="en-US" sz="2400" dirty="0"/>
              <a:t>Is this permissible? </a:t>
            </a:r>
          </a:p>
          <a:p>
            <a:endParaRPr lang="en-US" dirty="0"/>
          </a:p>
        </p:txBody>
      </p:sp>
      <p:sp>
        <p:nvSpPr>
          <p:cNvPr id="4" name="Content Placeholder 3"/>
          <p:cNvSpPr>
            <a:spLocks noGrp="1"/>
          </p:cNvSpPr>
          <p:nvPr>
            <p:ph sz="half" idx="2"/>
          </p:nvPr>
        </p:nvSpPr>
        <p:spPr>
          <a:ln w="3175"/>
        </p:spPr>
        <p:style>
          <a:lnRef idx="2">
            <a:schemeClr val="accent1"/>
          </a:lnRef>
          <a:fillRef idx="1">
            <a:schemeClr val="lt1"/>
          </a:fillRef>
          <a:effectRef idx="0">
            <a:schemeClr val="accent1"/>
          </a:effectRef>
          <a:fontRef idx="minor">
            <a:schemeClr val="dk1"/>
          </a:fontRef>
        </p:style>
        <p:txBody>
          <a:bodyPr>
            <a:normAutofit/>
          </a:bodyPr>
          <a:lstStyle/>
          <a:p>
            <a:pPr marL="0" indent="0">
              <a:buNone/>
            </a:pPr>
            <a:r>
              <a:rPr lang="en-US" sz="2400" b="1" dirty="0" smtClean="0"/>
              <a:t>Analysis</a:t>
            </a:r>
            <a:r>
              <a:rPr lang="en-US" sz="2400" dirty="0" smtClean="0"/>
              <a:t>:</a:t>
            </a:r>
          </a:p>
          <a:p>
            <a:pPr marL="0" indent="0">
              <a:buNone/>
            </a:pPr>
            <a:r>
              <a:rPr lang="en-US" sz="2400" dirty="0" smtClean="0"/>
              <a:t>No, it’s not permissible for the coach to utilize the camp transportation expenses to also fund a recruiting trip. </a:t>
            </a:r>
          </a:p>
          <a:p>
            <a:pPr marL="0" indent="0">
              <a:buNone/>
            </a:pPr>
            <a:endParaRPr lang="en-US" sz="2400" dirty="0"/>
          </a:p>
          <a:p>
            <a:r>
              <a:rPr lang="en-US" sz="1800" dirty="0" smtClean="0"/>
              <a:t>Bylaw 13.14.4.</a:t>
            </a:r>
            <a:endParaRPr lang="en-US" sz="1800" dirty="0"/>
          </a:p>
        </p:txBody>
      </p:sp>
    </p:spTree>
    <p:custDataLst>
      <p:tags r:id="rId1"/>
    </p:custDataLst>
    <p:extLst>
      <p:ext uri="{BB962C8B-B14F-4D97-AF65-F5344CB8AC3E}">
        <p14:creationId xmlns:p14="http://schemas.microsoft.com/office/powerpoint/2010/main" val="1468536013"/>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nchor="b">
            <a:noAutofit/>
          </a:bodyPr>
          <a:lstStyle/>
          <a:p>
            <a:r>
              <a:rPr lang="en-US" sz="3200" dirty="0" smtClean="0">
                <a:solidFill>
                  <a:schemeClr val="accent1"/>
                </a:solidFill>
              </a:rPr>
              <a:t>Expenses for </a:t>
            </a:r>
            <a:r>
              <a:rPr lang="en-US" sz="3200" baseline="0" dirty="0" smtClean="0">
                <a:solidFill>
                  <a:schemeClr val="accent1"/>
                </a:solidFill>
              </a:rPr>
              <a:t>Noninstitutional Camp and Recruiting Trips</a:t>
            </a:r>
            <a:endParaRPr lang="en-US" sz="3200" dirty="0">
              <a:solidFill>
                <a:schemeClr val="accent1"/>
              </a:solidFill>
            </a:endParaRPr>
          </a:p>
        </p:txBody>
      </p:sp>
      <p:graphicFrame>
        <p:nvGraphicFramePr>
          <p:cNvPr id="30" name="Content Placeholder 29"/>
          <p:cNvGraphicFramePr>
            <a:graphicFrameLocks noGrp="1"/>
          </p:cNvGraphicFramePr>
          <p:nvPr>
            <p:ph idx="1"/>
            <p:extLst>
              <p:ext uri="{D42A27DB-BD31-4B8C-83A1-F6EECF244321}">
                <p14:modId xmlns:p14="http://schemas.microsoft.com/office/powerpoint/2010/main" val="2484084230"/>
              </p:ext>
            </p:extLst>
          </p:nvPr>
        </p:nvGraphicFramePr>
        <p:xfrm>
          <a:off x="1188720" y="1676400"/>
          <a:ext cx="6766560" cy="2072640"/>
        </p:xfrm>
        <a:graphic>
          <a:graphicData uri="http://schemas.openxmlformats.org/drawingml/2006/table">
            <a:tbl>
              <a:tblPr bandRow="1">
                <a:tableStyleId>{5C22544A-7EE6-4342-B048-85BDC9FD1C3A}</a:tableStyleId>
              </a:tblPr>
              <a:tblGrid>
                <a:gridCol w="1353312"/>
                <a:gridCol w="1353312"/>
                <a:gridCol w="1353312"/>
                <a:gridCol w="1353312"/>
                <a:gridCol w="1353312"/>
              </a:tblGrid>
              <a:tr h="518160">
                <a:tc>
                  <a:txBody>
                    <a:bodyPr/>
                    <a:lstStyle/>
                    <a:p>
                      <a:pPr algn="ctr"/>
                      <a:r>
                        <a:rPr lang="en-US" b="1" dirty="0" smtClean="0"/>
                        <a:t>Trip No. 1</a:t>
                      </a:r>
                      <a:endParaRPr lang="en-US" b="1"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lang="en-US" b="1" dirty="0" smtClean="0"/>
                        <a:t>Institution</a:t>
                      </a:r>
                      <a:endParaRPr lang="en-US" b="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lang="en-US" b="1" dirty="0" smtClean="0"/>
                        <a:t>Camp</a:t>
                      </a:r>
                      <a:endParaRPr lang="en-US" b="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lang="en-US" b="1" dirty="0" smtClean="0"/>
                        <a:t>Recruiting</a:t>
                      </a:r>
                      <a:endParaRPr lang="en-US" b="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lang="en-US" b="1" dirty="0" smtClean="0"/>
                        <a:t>Return</a:t>
                      </a:r>
                      <a:endParaRPr lang="en-US" b="1"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r>
              <a:tr h="518160">
                <a:tc>
                  <a:txBody>
                    <a:bodyPr/>
                    <a:lstStyle/>
                    <a:p>
                      <a:pPr algn="ctr"/>
                      <a:r>
                        <a:rPr lang="en-US" b="1" i="0" dirty="0" smtClean="0"/>
                        <a:t>Expenses</a:t>
                      </a:r>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a:r>
                        <a:rPr lang="en-US" b="0" i="1" dirty="0" smtClean="0"/>
                        <a:t>Institution</a:t>
                      </a:r>
                      <a:endParaRPr lang="en-US" b="0" i="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a:r>
                        <a:rPr lang="en-US" b="0" i="1" dirty="0" smtClean="0"/>
                        <a:t>[Camp]</a:t>
                      </a:r>
                      <a:endParaRPr lang="en-US" b="0" i="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a:r>
                        <a:rPr lang="en-US" b="0" i="1" dirty="0" smtClean="0"/>
                        <a:t>Institution</a:t>
                      </a:r>
                      <a:endParaRPr lang="en-US" b="0" i="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a:r>
                        <a:rPr lang="en-US" b="0" i="1" dirty="0" smtClean="0"/>
                        <a:t>Institution</a:t>
                      </a:r>
                      <a:endParaRPr lang="en-US" b="0" i="1"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r>
              <a:tr h="518160">
                <a:tc>
                  <a:txBody>
                    <a:bodyPr/>
                    <a:lstStyle/>
                    <a:p>
                      <a:pPr algn="ctr"/>
                      <a:r>
                        <a:rPr lang="en-US" b="1" dirty="0" smtClean="0"/>
                        <a:t>Trip No. 2</a:t>
                      </a:r>
                      <a:endParaRPr lang="en-US" b="1"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lang="en-US" b="1" dirty="0" smtClean="0"/>
                        <a:t>Institution</a:t>
                      </a:r>
                      <a:endParaRPr lang="en-US" b="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lang="en-US" b="1" dirty="0" smtClean="0"/>
                        <a:t>Recruiting</a:t>
                      </a:r>
                      <a:endParaRPr lang="en-US" b="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lang="en-US" b="1" dirty="0" smtClean="0"/>
                        <a:t>Camp</a:t>
                      </a:r>
                      <a:endParaRPr lang="en-US" b="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lang="en-US" b="1" dirty="0" smtClean="0"/>
                        <a:t>Return</a:t>
                      </a:r>
                      <a:endParaRPr lang="en-US" b="1"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r>
              <a:tr h="518160">
                <a:tc>
                  <a:txBody>
                    <a:bodyPr/>
                    <a:lstStyle/>
                    <a:p>
                      <a:pPr algn="ctr"/>
                      <a:r>
                        <a:rPr lang="en-US" b="1" dirty="0" smtClean="0"/>
                        <a:t>Expenses</a:t>
                      </a:r>
                      <a:endParaRPr lang="en-US" b="1"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a:r>
                        <a:rPr lang="en-US" i="1" dirty="0" smtClean="0"/>
                        <a:t>Institution</a:t>
                      </a:r>
                      <a:endParaRPr lang="en-US" i="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a:r>
                        <a:rPr lang="en-US" i="1" dirty="0" smtClean="0"/>
                        <a:t>Institution</a:t>
                      </a:r>
                      <a:endParaRPr lang="en-US" i="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a:r>
                        <a:rPr lang="en-US" i="1" dirty="0" smtClean="0"/>
                        <a:t>[Camp]</a:t>
                      </a:r>
                      <a:endParaRPr lang="en-US" i="1"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a:r>
                        <a:rPr lang="en-US" i="1" dirty="0" smtClean="0"/>
                        <a:t>Institution</a:t>
                      </a:r>
                      <a:endParaRPr lang="en-US" i="1"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r>
            </a:tbl>
          </a:graphicData>
        </a:graphic>
      </p:graphicFrame>
      <p:sp>
        <p:nvSpPr>
          <p:cNvPr id="28" name="TextBox 27"/>
          <p:cNvSpPr txBox="1"/>
          <p:nvPr/>
        </p:nvSpPr>
        <p:spPr>
          <a:xfrm>
            <a:off x="1214651" y="6172200"/>
            <a:ext cx="2438400" cy="369332"/>
          </a:xfrm>
          <a:prstGeom prst="rect">
            <a:avLst/>
          </a:prstGeom>
          <a:noFill/>
        </p:spPr>
        <p:txBody>
          <a:bodyPr wrap="square" rtlCol="0">
            <a:spAutoFit/>
          </a:bodyPr>
          <a:lstStyle/>
          <a:p>
            <a:r>
              <a:rPr lang="en-US" dirty="0" smtClean="0"/>
              <a:t>Bylaw 13.14.4</a:t>
            </a:r>
            <a:endParaRPr lang="en-US" dirty="0"/>
          </a:p>
        </p:txBody>
      </p:sp>
      <p:graphicFrame>
        <p:nvGraphicFramePr>
          <p:cNvPr id="32" name="Table 31"/>
          <p:cNvGraphicFramePr>
            <a:graphicFrameLocks noGrp="1"/>
          </p:cNvGraphicFramePr>
          <p:nvPr>
            <p:extLst>
              <p:ext uri="{D42A27DB-BD31-4B8C-83A1-F6EECF244321}">
                <p14:modId xmlns:p14="http://schemas.microsoft.com/office/powerpoint/2010/main" val="3490087806"/>
              </p:ext>
            </p:extLst>
          </p:nvPr>
        </p:nvGraphicFramePr>
        <p:xfrm>
          <a:off x="1188720" y="4076022"/>
          <a:ext cx="6766560" cy="1554480"/>
        </p:xfrm>
        <a:graphic>
          <a:graphicData uri="http://schemas.openxmlformats.org/drawingml/2006/table">
            <a:tbl>
              <a:tblPr bandRow="1">
                <a:tableStyleId>{5C22544A-7EE6-4342-B048-85BDC9FD1C3A}</a:tableStyleId>
              </a:tblPr>
              <a:tblGrid>
                <a:gridCol w="1353312"/>
                <a:gridCol w="1353312"/>
                <a:gridCol w="1353312"/>
                <a:gridCol w="1353312"/>
                <a:gridCol w="1353312"/>
              </a:tblGrid>
              <a:tr h="518160">
                <a:tc>
                  <a:txBody>
                    <a:bodyPr/>
                    <a:lstStyle/>
                    <a:p>
                      <a:pPr algn="ctr"/>
                      <a:r>
                        <a:rPr lang="en-US" b="1" dirty="0" smtClean="0"/>
                        <a:t>Trip No. 3</a:t>
                      </a:r>
                      <a:endParaRPr lang="en-US" b="1" dirty="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ctr"/>
                      <a:r>
                        <a:rPr lang="en-US" b="1" dirty="0" smtClean="0"/>
                        <a:t>Institution</a:t>
                      </a:r>
                      <a:endParaRPr lang="en-US" b="1"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ctr"/>
                      <a:r>
                        <a:rPr lang="en-US" b="1" dirty="0" smtClean="0"/>
                        <a:t>Camp</a:t>
                      </a:r>
                      <a:endParaRPr lang="en-US" b="1"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ctr"/>
                      <a:r>
                        <a:rPr lang="en-US" b="1" dirty="0" smtClean="0"/>
                        <a:t>Return</a:t>
                      </a:r>
                      <a:endParaRPr lang="en-US" b="1" dirty="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rowSpan="3">
                  <a:txBody>
                    <a:bodyPr/>
                    <a:lstStyle/>
                    <a:p>
                      <a:pPr algn="ctr"/>
                      <a:r>
                        <a:rPr lang="en-US" b="1" dirty="0" smtClean="0"/>
                        <a:t>Either may pay</a:t>
                      </a:r>
                      <a:endParaRPr lang="en-US" b="1"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r>
              <a:tr h="518160">
                <a:tc>
                  <a:txBody>
                    <a:bodyPr/>
                    <a:lstStyle/>
                    <a:p>
                      <a:pPr algn="ctr"/>
                      <a:r>
                        <a:rPr lang="en-US" b="1" dirty="0" smtClean="0"/>
                        <a:t>Expenses</a:t>
                      </a:r>
                      <a:endParaRPr lang="en-US" b="1" dirty="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92D050"/>
                    </a:solidFill>
                  </a:tcPr>
                </a:tc>
                <a:tc>
                  <a:txBody>
                    <a:bodyPr/>
                    <a:lstStyle/>
                    <a:p>
                      <a:pPr algn="ctr"/>
                      <a:r>
                        <a:rPr lang="en-US" i="1" dirty="0" smtClean="0"/>
                        <a:t>Camp</a:t>
                      </a:r>
                      <a:endParaRPr lang="en-US" i="1"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92D050"/>
                    </a:solidFill>
                  </a:tcPr>
                </a:tc>
                <a:tc>
                  <a:txBody>
                    <a:bodyPr/>
                    <a:lstStyle/>
                    <a:p>
                      <a:pPr algn="ctr"/>
                      <a:r>
                        <a:rPr lang="en-US" i="1" dirty="0" smtClean="0"/>
                        <a:t>Camp</a:t>
                      </a:r>
                      <a:endParaRPr lang="en-US" i="1"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92D050"/>
                    </a:solidFill>
                  </a:tcPr>
                </a:tc>
                <a:tc>
                  <a:txBody>
                    <a:bodyPr/>
                    <a:lstStyle/>
                    <a:p>
                      <a:pPr algn="ctr"/>
                      <a:r>
                        <a:rPr lang="en-US" i="1" dirty="0" smtClean="0"/>
                        <a:t>Camp</a:t>
                      </a:r>
                      <a:endParaRPr lang="en-US" i="1" dirty="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92D050"/>
                    </a:solidFill>
                  </a:tcPr>
                </a:tc>
                <a:tc vMerge="1">
                  <a:txBody>
                    <a:bodyPr/>
                    <a:lstStyle/>
                    <a:p>
                      <a:pPr algn="ctr"/>
                      <a:endParaRPr lang="en-US" dirty="0"/>
                    </a:p>
                  </a:txBody>
                  <a:tcPr anchor="ctr">
                    <a:lnL w="12700" cap="flat" cmpd="sng" algn="ctr">
                      <a:solidFill>
                        <a:schemeClr val="tx1"/>
                      </a:solidFill>
                      <a:prstDash val="solid"/>
                      <a:round/>
                      <a:headEnd type="none" w="med" len="med"/>
                      <a:tailEnd type="none" w="med" len="med"/>
                    </a:lnL>
                    <a:lnR w="12700" cap="flat" cmpd="sng" algn="ctr">
                      <a:noFill/>
                      <a:prstDash val="solid"/>
                      <a:round/>
                      <a:headEnd type="none" w="med" len="med"/>
                      <a:tailEnd type="none" w="med" len="med"/>
                    </a:lnR>
                    <a:lnT w="12700" cmpd="sng">
                      <a:noFill/>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r>
              <a:tr h="518160">
                <a:tc>
                  <a:txBody>
                    <a:bodyPr/>
                    <a:lstStyle/>
                    <a:p>
                      <a:pPr algn="ctr"/>
                      <a:r>
                        <a:rPr lang="en-US" b="1" dirty="0" smtClean="0"/>
                        <a:t>Expenses</a:t>
                      </a:r>
                      <a:endParaRPr lang="en-US" b="1" dirty="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92D050"/>
                    </a:solidFill>
                  </a:tcPr>
                </a:tc>
                <a:tc>
                  <a:txBody>
                    <a:bodyPr/>
                    <a:lstStyle/>
                    <a:p>
                      <a:pPr algn="ctr"/>
                      <a:r>
                        <a:rPr lang="en-US" i="1" dirty="0" smtClean="0"/>
                        <a:t>Institution</a:t>
                      </a:r>
                      <a:endParaRPr lang="en-US" i="1"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92D050"/>
                    </a:solidFill>
                  </a:tcPr>
                </a:tc>
                <a:tc>
                  <a:txBody>
                    <a:bodyPr/>
                    <a:lstStyle/>
                    <a:p>
                      <a:pPr algn="ctr"/>
                      <a:r>
                        <a:rPr lang="en-US" i="1" dirty="0" smtClean="0"/>
                        <a:t>Institution</a:t>
                      </a:r>
                      <a:endParaRPr lang="en-US" i="1"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92D050"/>
                    </a:solidFill>
                  </a:tcPr>
                </a:tc>
                <a:tc>
                  <a:txBody>
                    <a:bodyPr/>
                    <a:lstStyle/>
                    <a:p>
                      <a:pPr algn="ctr"/>
                      <a:r>
                        <a:rPr lang="en-US" i="1" dirty="0" smtClean="0"/>
                        <a:t>Institution</a:t>
                      </a:r>
                      <a:endParaRPr lang="en-US" i="1" dirty="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92D050"/>
                    </a:solidFill>
                  </a:tcPr>
                </a:tc>
                <a:tc vMerge="1">
                  <a:txBody>
                    <a:bodyPr/>
                    <a:lstStyle/>
                    <a:p>
                      <a:pPr algn="ctr"/>
                      <a:endParaRPr lang="en-US" dirty="0"/>
                    </a:p>
                  </a:txBody>
                  <a:tcPr anchor="ctr">
                    <a:lnL w="12700" cap="flat" cmpd="sng" algn="ctr">
                      <a:solidFill>
                        <a:schemeClr val="tx1"/>
                      </a:solidFill>
                      <a:prstDash val="solid"/>
                      <a:round/>
                      <a:headEnd type="none" w="med" len="med"/>
                      <a:tailEnd type="none" w="med" len="med"/>
                    </a:lnL>
                    <a:lnR w="12700" cap="flat" cmpd="sng" algn="ctr">
                      <a:noFill/>
                      <a:prstDash val="solid"/>
                      <a:round/>
                      <a:headEnd type="none" w="med" len="med"/>
                      <a:tailEnd type="none" w="med" len="med"/>
                    </a:lnR>
                    <a:lnT w="12700" cmpd="sng">
                      <a:noFill/>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r>
            </a:tbl>
          </a:graphicData>
        </a:graphic>
      </p:graphicFrame>
      <p:sp>
        <p:nvSpPr>
          <p:cNvPr id="8" name="Rectangle 7"/>
          <p:cNvSpPr/>
          <p:nvPr/>
        </p:nvSpPr>
        <p:spPr>
          <a:xfrm>
            <a:off x="5257800" y="1687772"/>
            <a:ext cx="1371600" cy="1028131"/>
          </a:xfrm>
          <a:prstGeom prst="rect">
            <a:avLst/>
          </a:prstGeom>
          <a:noFill/>
          <a:ln w="762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3886200" y="2715902"/>
            <a:ext cx="1371600" cy="1017897"/>
          </a:xfrm>
          <a:prstGeom prst="rect">
            <a:avLst/>
          </a:prstGeom>
          <a:noFill/>
          <a:ln w="762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custDataLst>
      <p:tags r:id="rId1"/>
    </p:custDataLst>
    <p:extLst>
      <p:ext uri="{BB962C8B-B14F-4D97-AF65-F5344CB8AC3E}">
        <p14:creationId xmlns:p14="http://schemas.microsoft.com/office/powerpoint/2010/main" val="707339891"/>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solidFill>
                  <a:schemeClr val="accent1"/>
                </a:solidFill>
              </a:rPr>
              <a:t>Promotion of Noninstitutional Camps </a:t>
            </a:r>
            <a:endParaRPr lang="en-US" dirty="0"/>
          </a:p>
        </p:txBody>
      </p:sp>
      <p:sp>
        <p:nvSpPr>
          <p:cNvPr id="3" name="Content Placeholder 2"/>
          <p:cNvSpPr>
            <a:spLocks noGrp="1"/>
          </p:cNvSpPr>
          <p:nvPr>
            <p:ph idx="1"/>
          </p:nvPr>
        </p:nvSpPr>
        <p:spPr/>
        <p:txBody>
          <a:bodyPr>
            <a:normAutofit fontScale="77500" lnSpcReduction="20000"/>
          </a:bodyPr>
          <a:lstStyle/>
          <a:p>
            <a:pPr marL="0" indent="0" algn="ctr">
              <a:buNone/>
            </a:pPr>
            <a:r>
              <a:rPr lang="en-US" sz="5100" b="1" smtClean="0"/>
              <a:t>June 25, 2015 </a:t>
            </a:r>
          </a:p>
          <a:p>
            <a:pPr marL="0" indent="0" algn="ctr">
              <a:buNone/>
            </a:pPr>
            <a:r>
              <a:rPr lang="en-US" sz="5100" b="1" smtClean="0"/>
              <a:t>Official </a:t>
            </a:r>
            <a:r>
              <a:rPr lang="en-US" sz="5100" b="1" dirty="0" smtClean="0"/>
              <a:t>Interpretation</a:t>
            </a:r>
          </a:p>
          <a:p>
            <a:pPr marL="0" indent="0" algn="ctr">
              <a:buNone/>
            </a:pPr>
            <a:endParaRPr lang="en-US" sz="3600" b="1" dirty="0" smtClean="0"/>
          </a:p>
          <a:p>
            <a:r>
              <a:rPr lang="en-US" sz="3600" dirty="0" smtClean="0"/>
              <a:t>Limits noninstitutional camp promotion to Bylaw 11.3.2.6 </a:t>
            </a:r>
            <a:endParaRPr lang="en-US" sz="3600" dirty="0"/>
          </a:p>
          <a:p>
            <a:pPr marL="0" indent="0" algn="ctr">
              <a:buNone/>
            </a:pPr>
            <a:endParaRPr lang="en-US" sz="3600" b="1" dirty="0"/>
          </a:p>
          <a:p>
            <a:r>
              <a:rPr lang="en-US" sz="3600" dirty="0" smtClean="0"/>
              <a:t>Not </a:t>
            </a:r>
            <a:r>
              <a:rPr lang="en-US" sz="3600" dirty="0"/>
              <a:t>permissible for an institution or </a:t>
            </a:r>
            <a:r>
              <a:rPr lang="en-US" sz="3600" dirty="0" smtClean="0"/>
              <a:t>coaching </a:t>
            </a:r>
            <a:r>
              <a:rPr lang="en-US" sz="3600" dirty="0"/>
              <a:t>staff member to produce and/or post noninstitutional camp promotional material (e.g., camp brochure, website, social media). </a:t>
            </a:r>
            <a:endParaRPr lang="en-US" sz="3600" dirty="0" smtClean="0"/>
          </a:p>
          <a:p>
            <a:pPr marL="0" indent="0">
              <a:buNone/>
            </a:pPr>
            <a:endParaRPr lang="en-US" sz="3600" dirty="0"/>
          </a:p>
          <a:p>
            <a:pPr marL="0" indent="0" algn="just">
              <a:buNone/>
            </a:pPr>
            <a:endParaRPr lang="en-US" sz="3600" b="1" dirty="0" smtClean="0"/>
          </a:p>
        </p:txBody>
      </p:sp>
    </p:spTree>
    <p:custDataLst>
      <p:tags r:id="rId1"/>
    </p:custDataLst>
    <p:extLst>
      <p:ext uri="{BB962C8B-B14F-4D97-AF65-F5344CB8AC3E}">
        <p14:creationId xmlns:p14="http://schemas.microsoft.com/office/powerpoint/2010/main" val="1813784394"/>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solidFill>
                  <a:schemeClr val="accent1"/>
                </a:solidFill>
              </a:rPr>
              <a:t>Camp/Clinic Sponsored by Recruiting or Scouting Service</a:t>
            </a:r>
            <a:endParaRPr lang="en-US" sz="3200" dirty="0">
              <a:solidFill>
                <a:schemeClr val="accent1"/>
              </a:solidFill>
            </a:endParaRPr>
          </a:p>
        </p:txBody>
      </p:sp>
      <p:sp>
        <p:nvSpPr>
          <p:cNvPr id="4" name="Content Placeholder 3"/>
          <p:cNvSpPr>
            <a:spLocks noGrp="1"/>
          </p:cNvSpPr>
          <p:nvPr>
            <p:ph sz="half" idx="1"/>
          </p:nvPr>
        </p:nvSpPr>
        <p:spPr>
          <a:ln>
            <a:solidFill>
              <a:schemeClr val="accent1"/>
            </a:solidFill>
          </a:ln>
        </p:spPr>
        <p:txBody>
          <a:bodyPr>
            <a:normAutofit/>
          </a:bodyPr>
          <a:lstStyle/>
          <a:p>
            <a:pPr marL="0" indent="0">
              <a:buNone/>
            </a:pPr>
            <a:r>
              <a:rPr lang="en-US" sz="2400" b="1" dirty="0" smtClean="0"/>
              <a:t>Fact Pattern</a:t>
            </a:r>
            <a:r>
              <a:rPr lang="en-US" sz="2400" dirty="0" smtClean="0"/>
              <a:t>:</a:t>
            </a:r>
          </a:p>
          <a:p>
            <a:pPr marL="0" indent="0">
              <a:buNone/>
            </a:pPr>
            <a:r>
              <a:rPr lang="en-US" sz="2400" dirty="0" smtClean="0"/>
              <a:t>Your coach has been invited to work at a coaches clinic that is sponsored by a scouting service.</a:t>
            </a:r>
          </a:p>
          <a:p>
            <a:pPr marL="0" indent="0">
              <a:buNone/>
            </a:pPr>
            <a:endParaRPr lang="en-US" sz="2400" dirty="0"/>
          </a:p>
          <a:p>
            <a:pPr marL="0" indent="0">
              <a:buNone/>
            </a:pPr>
            <a:r>
              <a:rPr lang="en-US" sz="2400" dirty="0" smtClean="0"/>
              <a:t>No prospects will be involved.</a:t>
            </a:r>
          </a:p>
          <a:p>
            <a:pPr marL="0" indent="0">
              <a:buNone/>
            </a:pPr>
            <a:endParaRPr lang="en-US" sz="2400" dirty="0"/>
          </a:p>
          <a:p>
            <a:pPr marL="0" indent="0">
              <a:buNone/>
            </a:pPr>
            <a:r>
              <a:rPr lang="en-US" sz="2400" dirty="0" smtClean="0"/>
              <a:t>Is this permissible? </a:t>
            </a:r>
          </a:p>
        </p:txBody>
      </p:sp>
      <p:sp>
        <p:nvSpPr>
          <p:cNvPr id="5" name="Content Placeholder 4"/>
          <p:cNvSpPr>
            <a:spLocks noGrp="1"/>
          </p:cNvSpPr>
          <p:nvPr>
            <p:ph sz="half" idx="2"/>
          </p:nvPr>
        </p:nvSpPr>
        <p:spPr>
          <a:xfrm>
            <a:off x="4648200" y="1600200"/>
            <a:ext cx="4191000" cy="4525963"/>
          </a:xfrm>
          <a:ln>
            <a:solidFill>
              <a:schemeClr val="accent1"/>
            </a:solidFill>
          </a:ln>
        </p:spPr>
        <p:txBody>
          <a:bodyPr>
            <a:normAutofit/>
          </a:bodyPr>
          <a:lstStyle/>
          <a:p>
            <a:pPr marL="0" indent="0">
              <a:buNone/>
            </a:pPr>
            <a:r>
              <a:rPr lang="en-US" sz="2400" b="1" dirty="0" smtClean="0"/>
              <a:t>Analysis</a:t>
            </a:r>
            <a:r>
              <a:rPr lang="en-US" sz="2400" dirty="0" smtClean="0"/>
              <a:t>: </a:t>
            </a:r>
          </a:p>
          <a:p>
            <a:pPr marL="0" indent="0">
              <a:buNone/>
            </a:pPr>
            <a:r>
              <a:rPr lang="en-US" sz="2400" dirty="0" smtClean="0"/>
              <a:t>No, coach may not be employed (either on salaried or volunteer basis) even if no prospects are involved. </a:t>
            </a:r>
          </a:p>
          <a:p>
            <a:pPr marL="0" indent="0">
              <a:buNone/>
            </a:pPr>
            <a:endParaRPr lang="en-US" sz="1800" dirty="0" smtClean="0"/>
          </a:p>
          <a:p>
            <a:r>
              <a:rPr lang="en-US" sz="1800" dirty="0" smtClean="0"/>
              <a:t>Bylaw 13.12.2.3.1.</a:t>
            </a:r>
          </a:p>
          <a:p>
            <a:r>
              <a:rPr lang="en-US" sz="1800" dirty="0" smtClean="0"/>
              <a:t>May 9, 2014, Official Interpretation.</a:t>
            </a:r>
          </a:p>
          <a:p>
            <a:r>
              <a:rPr lang="en-US" sz="1800" dirty="0" smtClean="0"/>
              <a:t>April 1, 2011, Staff Interpretation – Definition of Recruiting or Scouting Service.</a:t>
            </a:r>
            <a:endParaRPr lang="en-US" sz="1800" dirty="0"/>
          </a:p>
        </p:txBody>
      </p:sp>
    </p:spTree>
    <p:custDataLst>
      <p:tags r:id="rId1"/>
    </p:custDataLst>
    <p:extLst>
      <p:ext uri="{BB962C8B-B14F-4D97-AF65-F5344CB8AC3E}">
        <p14:creationId xmlns:p14="http://schemas.microsoft.com/office/powerpoint/2010/main" val="4022005436"/>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pPr algn="ctr"/>
            <a:r>
              <a:rPr lang="en-US" dirty="0" smtClean="0"/>
              <a:t/>
            </a:r>
            <a:br>
              <a:rPr lang="en-US" dirty="0" smtClean="0"/>
            </a:br>
            <a:r>
              <a:rPr lang="en-US" sz="3600" dirty="0" smtClean="0"/>
              <a:t>Questions</a:t>
            </a:r>
            <a:endParaRPr lang="en-US" sz="2700" dirty="0"/>
          </a:p>
        </p:txBody>
      </p:sp>
      <p:sp>
        <p:nvSpPr>
          <p:cNvPr id="3" name="Content Placeholder 2"/>
          <p:cNvSpPr>
            <a:spLocks noGrp="1"/>
          </p:cNvSpPr>
          <p:nvPr>
            <p:ph type="body" sz="half" idx="2"/>
          </p:nvPr>
        </p:nvSpPr>
        <p:spPr/>
        <p:txBody>
          <a:bodyPr/>
          <a:lstStyle/>
          <a:p>
            <a:pPr marL="0" indent="0">
              <a:buNone/>
            </a:pPr>
            <a:endParaRPr lang="en-US" dirty="0"/>
          </a:p>
        </p:txBody>
      </p:sp>
      <p:pic>
        <p:nvPicPr>
          <p:cNvPr id="1027" name="Picture 3" descr="C:\Users\kmatha\AppData\Local\Microsoft\Windows\Temporary Internet Files\Content.IE5\8TPTDD18\question-mark[1].jpg"/>
          <p:cNvPicPr>
            <a:picLocks noChangeAspect="1" noChangeArrowheads="1"/>
          </p:cNvPicPr>
          <p:nvPr/>
        </p:nvPicPr>
        <p:blipFill>
          <a:blip r:embed="rId4" cstate="print">
            <a:extLst>
              <a:ext uri="{28A0092B-C50C-407E-A947-70E740481C1C}">
                <a14:useLocalDpi xmlns:a14="http://schemas.microsoft.com/office/drawing/2010/main" val="0"/>
              </a:ext>
            </a:extLst>
          </a:blip>
          <a:srcRect/>
          <a:stretch>
            <a:fillRect/>
          </a:stretch>
        </p:blipFill>
        <p:spPr bwMode="auto">
          <a:xfrm>
            <a:off x="2895600" y="914400"/>
            <a:ext cx="3108960" cy="3108960"/>
          </a:xfrm>
          <a:prstGeom prst="rect">
            <a:avLst/>
          </a:prstGeom>
          <a:noFill/>
          <a:extLst>
            <a:ext uri="{909E8E84-426E-40DD-AFC4-6F175D3DCCD1}">
              <a14:hiddenFill xmlns:a14="http://schemas.microsoft.com/office/drawing/2010/main">
                <a:solidFill>
                  <a:srgbClr val="FFFFFF"/>
                </a:solidFill>
              </a14:hiddenFill>
            </a:ext>
          </a:extLst>
        </p:spPr>
      </p:pic>
    </p:spTree>
    <p:custDataLst>
      <p:tags r:id="rId1"/>
    </p:custDataLst>
    <p:extLst>
      <p:ext uri="{BB962C8B-B14F-4D97-AF65-F5344CB8AC3E}">
        <p14:creationId xmlns:p14="http://schemas.microsoft.com/office/powerpoint/2010/main" val="224452818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solidFill>
                  <a:schemeClr val="accent1"/>
                </a:solidFill>
                <a:latin typeface="Arial" panose="020B0604020202020204" pitchFamily="34" charset="0"/>
                <a:cs typeface="Arial" panose="020B0604020202020204" pitchFamily="34" charset="0"/>
              </a:rPr>
              <a:t>Institution’s Sports Camp or Clinic</a:t>
            </a:r>
          </a:p>
        </p:txBody>
      </p:sp>
      <p:sp>
        <p:nvSpPr>
          <p:cNvPr id="4" name="Text Placeholder 3"/>
          <p:cNvSpPr>
            <a:spLocks noGrp="1"/>
          </p:cNvSpPr>
          <p:nvPr>
            <p:ph type="body" idx="1"/>
          </p:nvPr>
        </p:nvSpPr>
        <p:spPr/>
        <p:txBody>
          <a:bodyPr/>
          <a:lstStyle/>
          <a:p>
            <a:r>
              <a:rPr lang="en-US" dirty="0" smtClean="0">
                <a:solidFill>
                  <a:schemeClr val="accent1"/>
                </a:solidFill>
                <a:latin typeface="Arial" panose="020B0604020202020204" pitchFamily="34" charset="0"/>
                <a:cs typeface="Arial" panose="020B0604020202020204" pitchFamily="34" charset="0"/>
              </a:rPr>
              <a:t>Division I Recruiting (Camps and Clinics)</a:t>
            </a:r>
            <a:endParaRPr lang="en-US" dirty="0"/>
          </a:p>
        </p:txBody>
      </p:sp>
    </p:spTree>
    <p:custDataLst>
      <p:tags r:id="rId1"/>
    </p:custDataLst>
    <p:extLst>
      <p:ext uri="{BB962C8B-B14F-4D97-AF65-F5344CB8AC3E}">
        <p14:creationId xmlns:p14="http://schemas.microsoft.com/office/powerpoint/2010/main" val="298276735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normAutofit/>
          </a:bodyPr>
          <a:lstStyle/>
          <a:p>
            <a:r>
              <a:rPr lang="en-US" sz="3200" dirty="0" smtClean="0">
                <a:solidFill>
                  <a:schemeClr val="accent1"/>
                </a:solidFill>
              </a:rPr>
              <a:t>Timing of Institutional Camps/Clinics</a:t>
            </a:r>
            <a:endParaRPr lang="en-US" sz="3200" dirty="0"/>
          </a:p>
        </p:txBody>
      </p:sp>
      <p:graphicFrame>
        <p:nvGraphicFramePr>
          <p:cNvPr id="13" name="Content Placeholder 12"/>
          <p:cNvGraphicFramePr>
            <a:graphicFrameLocks noGrp="1"/>
          </p:cNvGraphicFramePr>
          <p:nvPr>
            <p:ph idx="1"/>
            <p:extLst>
              <p:ext uri="{D42A27DB-BD31-4B8C-83A1-F6EECF244321}">
                <p14:modId xmlns:p14="http://schemas.microsoft.com/office/powerpoint/2010/main" val="3663672359"/>
              </p:ext>
            </p:extLst>
          </p:nvPr>
        </p:nvGraphicFramePr>
        <p:xfrm>
          <a:off x="457200" y="1447800"/>
          <a:ext cx="8229600" cy="4343400"/>
        </p:xfrm>
        <a:graphic>
          <a:graphicData uri="http://schemas.openxmlformats.org/drawingml/2006/table">
            <a:tbl>
              <a:tblPr firstRow="1" bandRow="1">
                <a:tableStyleId>{6E25E649-3F16-4E02-A733-19D2CDBF48F0}</a:tableStyleId>
              </a:tblPr>
              <a:tblGrid>
                <a:gridCol w="2362200"/>
                <a:gridCol w="5867400"/>
              </a:tblGrid>
              <a:tr h="868680">
                <a:tc>
                  <a:txBody>
                    <a:bodyPr/>
                    <a:lstStyle/>
                    <a:p>
                      <a:pPr algn="l"/>
                      <a:r>
                        <a:rPr lang="en-US" sz="2000" dirty="0" smtClean="0"/>
                        <a:t>Sport</a:t>
                      </a:r>
                      <a:endParaRPr lang="en-US" sz="2000" dirty="0"/>
                    </a:p>
                  </a:txBody>
                  <a:tcPr anchor="ctr"/>
                </a:tc>
                <a:tc>
                  <a:txBody>
                    <a:bodyPr/>
                    <a:lstStyle/>
                    <a:p>
                      <a:r>
                        <a:rPr lang="en-US" sz="2000" dirty="0" smtClean="0"/>
                        <a:t>Permissible</a:t>
                      </a:r>
                      <a:r>
                        <a:rPr lang="en-US" sz="2000" baseline="0" dirty="0" smtClean="0"/>
                        <a:t> Time Periods for Camps/Clinics</a:t>
                      </a:r>
                      <a:endParaRPr lang="en-US" sz="2000" dirty="0"/>
                    </a:p>
                  </a:txBody>
                  <a:tcPr anchor="ctr"/>
                </a:tc>
              </a:tr>
              <a:tr h="868680">
                <a:tc>
                  <a:txBody>
                    <a:bodyPr/>
                    <a:lstStyle/>
                    <a:p>
                      <a:pPr algn="l"/>
                      <a:r>
                        <a:rPr lang="en-US" b="1" dirty="0" smtClean="0"/>
                        <a:t>Basketball</a:t>
                      </a:r>
                      <a:endParaRPr lang="en-US" b="1" dirty="0"/>
                    </a:p>
                  </a:txBody>
                  <a:tcPr anchor="ctr"/>
                </a:tc>
                <a:tc>
                  <a:txBody>
                    <a:bodyPr/>
                    <a:lstStyle/>
                    <a:p>
                      <a:r>
                        <a:rPr lang="en-US" dirty="0" smtClean="0"/>
                        <a:t>June, July or August (additional</a:t>
                      </a:r>
                      <a:r>
                        <a:rPr lang="en-US" baseline="0" dirty="0" smtClean="0"/>
                        <a:t> days of weeks included).</a:t>
                      </a:r>
                      <a:endParaRPr lang="en-US" dirty="0"/>
                    </a:p>
                  </a:txBody>
                  <a:tcPr anchor="ctr"/>
                </a:tc>
              </a:tr>
              <a:tr h="868680">
                <a:tc>
                  <a:txBody>
                    <a:bodyPr/>
                    <a:lstStyle/>
                    <a:p>
                      <a:pPr algn="l"/>
                      <a:r>
                        <a:rPr lang="en-US" b="1" dirty="0" smtClean="0"/>
                        <a:t>Football</a:t>
                      </a:r>
                      <a:r>
                        <a:rPr lang="en-US" b="1" baseline="0" dirty="0" smtClean="0"/>
                        <a:t> (FBS)</a:t>
                      </a:r>
                      <a:endParaRPr lang="en-US" b="1" dirty="0"/>
                    </a:p>
                  </a:txBody>
                  <a:tcPr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Two periods of 15 consecutive days in June or July</a:t>
                      </a:r>
                      <a:r>
                        <a:rPr lang="en-US" baseline="0" dirty="0" smtClean="0"/>
                        <a:t> </a:t>
                      </a:r>
                      <a:r>
                        <a:rPr lang="en-US" dirty="0" smtClean="0"/>
                        <a:t>(additional days of weeks included).</a:t>
                      </a:r>
                    </a:p>
                  </a:txBody>
                  <a:tcPr anchor="ctr"/>
                </a:tc>
              </a:tr>
              <a:tr h="868680">
                <a:tc>
                  <a:txBody>
                    <a:bodyPr/>
                    <a:lstStyle/>
                    <a:p>
                      <a:pPr algn="l"/>
                      <a:r>
                        <a:rPr lang="en-US" b="1" dirty="0" smtClean="0"/>
                        <a:t>Football (FCS)</a:t>
                      </a:r>
                      <a:endParaRPr lang="en-US" b="1" dirty="0"/>
                    </a:p>
                  </a:txBody>
                  <a:tcPr anchor="ctr"/>
                </a:tc>
                <a:tc>
                  <a:txBody>
                    <a:bodyPr/>
                    <a:lstStyle/>
                    <a:p>
                      <a:r>
                        <a:rPr lang="en-US" dirty="0" smtClean="0"/>
                        <a:t>June, July or August (additional days of weeks included).</a:t>
                      </a:r>
                    </a:p>
                  </a:txBody>
                  <a:tcPr anchor="ctr"/>
                </a:tc>
              </a:tr>
              <a:tr h="868680">
                <a:tc>
                  <a:txBody>
                    <a:bodyPr/>
                    <a:lstStyle/>
                    <a:p>
                      <a:pPr algn="l"/>
                      <a:r>
                        <a:rPr lang="en-US" b="1" dirty="0" smtClean="0"/>
                        <a:t>All Sports</a:t>
                      </a:r>
                      <a:endParaRPr lang="en-US" b="1" dirty="0"/>
                    </a:p>
                  </a:txBody>
                  <a:tcPr anchor="ctr"/>
                </a:tc>
                <a:tc>
                  <a:txBody>
                    <a:bodyPr/>
                    <a:lstStyle/>
                    <a:p>
                      <a:r>
                        <a:rPr lang="en-US" baseline="0" dirty="0" smtClean="0"/>
                        <a:t>No camps/clinics during dead periods.</a:t>
                      </a:r>
                      <a:endParaRPr lang="en-US" dirty="0"/>
                    </a:p>
                  </a:txBody>
                  <a:tcPr anchor="ctr"/>
                </a:tc>
              </a:tr>
            </a:tbl>
          </a:graphicData>
        </a:graphic>
      </p:graphicFrame>
      <p:sp>
        <p:nvSpPr>
          <p:cNvPr id="2" name="TextBox 1"/>
          <p:cNvSpPr txBox="1"/>
          <p:nvPr/>
        </p:nvSpPr>
        <p:spPr>
          <a:xfrm>
            <a:off x="457200" y="6096000"/>
            <a:ext cx="8229600" cy="338554"/>
          </a:xfrm>
          <a:prstGeom prst="rect">
            <a:avLst/>
          </a:prstGeom>
          <a:noFill/>
        </p:spPr>
        <p:txBody>
          <a:bodyPr wrap="square" rtlCol="0">
            <a:spAutoFit/>
          </a:bodyPr>
          <a:lstStyle/>
          <a:p>
            <a:r>
              <a:rPr lang="en-US" sz="1600" dirty="0" smtClean="0"/>
              <a:t>NCAA Bylaws 13.12.1.1.3, 13.12.1.1.4, 13.12.1.5</a:t>
            </a:r>
            <a:endParaRPr lang="en-US" sz="1600" dirty="0"/>
          </a:p>
        </p:txBody>
      </p:sp>
    </p:spTree>
    <p:custDataLst>
      <p:tags r:id="rId1"/>
    </p:custDataLst>
    <p:extLst>
      <p:ext uri="{BB962C8B-B14F-4D97-AF65-F5344CB8AC3E}">
        <p14:creationId xmlns:p14="http://schemas.microsoft.com/office/powerpoint/2010/main" val="41002834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normAutofit/>
          </a:bodyPr>
          <a:lstStyle/>
          <a:p>
            <a:r>
              <a:rPr lang="en-US" sz="3200" dirty="0" smtClean="0">
                <a:solidFill>
                  <a:schemeClr val="accent1"/>
                </a:solidFill>
              </a:rPr>
              <a:t>Location of Institutional Camps/Clinics</a:t>
            </a:r>
            <a:endParaRPr lang="en-US" sz="3200" dirty="0"/>
          </a:p>
        </p:txBody>
      </p:sp>
      <p:graphicFrame>
        <p:nvGraphicFramePr>
          <p:cNvPr id="13" name="Content Placeholder 12"/>
          <p:cNvGraphicFramePr>
            <a:graphicFrameLocks noGrp="1"/>
          </p:cNvGraphicFramePr>
          <p:nvPr>
            <p:ph idx="1"/>
            <p:extLst>
              <p:ext uri="{D42A27DB-BD31-4B8C-83A1-F6EECF244321}">
                <p14:modId xmlns:p14="http://schemas.microsoft.com/office/powerpoint/2010/main" val="3601117919"/>
              </p:ext>
            </p:extLst>
          </p:nvPr>
        </p:nvGraphicFramePr>
        <p:xfrm>
          <a:off x="457200" y="1447800"/>
          <a:ext cx="8229600" cy="4343400"/>
        </p:xfrm>
        <a:graphic>
          <a:graphicData uri="http://schemas.openxmlformats.org/drawingml/2006/table">
            <a:tbl>
              <a:tblPr firstRow="1" bandRow="1">
                <a:tableStyleId>{6E25E649-3F16-4E02-A733-19D2CDBF48F0}</a:tableStyleId>
              </a:tblPr>
              <a:tblGrid>
                <a:gridCol w="2362200"/>
                <a:gridCol w="5867400"/>
              </a:tblGrid>
              <a:tr h="868680">
                <a:tc>
                  <a:txBody>
                    <a:bodyPr/>
                    <a:lstStyle/>
                    <a:p>
                      <a:pPr algn="l"/>
                      <a:r>
                        <a:rPr lang="en-US" sz="2000" dirty="0" smtClean="0"/>
                        <a:t>Sport</a:t>
                      </a:r>
                      <a:endParaRPr lang="en-US" sz="2000" dirty="0"/>
                    </a:p>
                  </a:txBody>
                  <a:tcPr anchor="ctr"/>
                </a:tc>
                <a:tc>
                  <a:txBody>
                    <a:bodyPr/>
                    <a:lstStyle/>
                    <a:p>
                      <a:r>
                        <a:rPr lang="en-US" sz="2000" dirty="0" smtClean="0"/>
                        <a:t>Permissible</a:t>
                      </a:r>
                      <a:r>
                        <a:rPr lang="en-US" sz="2000" baseline="0" dirty="0" smtClean="0"/>
                        <a:t> Locations</a:t>
                      </a:r>
                      <a:endParaRPr lang="en-US" sz="2000" dirty="0"/>
                    </a:p>
                  </a:txBody>
                  <a:tcPr anchor="ctr"/>
                </a:tc>
              </a:tr>
              <a:tr h="868680">
                <a:tc>
                  <a:txBody>
                    <a:bodyPr/>
                    <a:lstStyle/>
                    <a:p>
                      <a:pPr algn="l"/>
                      <a:r>
                        <a:rPr lang="en-US" b="1" dirty="0" smtClean="0"/>
                        <a:t>Basketball</a:t>
                      </a:r>
                      <a:endParaRPr lang="en-US" b="1" dirty="0"/>
                    </a:p>
                  </a:txBody>
                  <a:tcPr anchor="ctr"/>
                </a:tc>
                <a:tc>
                  <a:txBody>
                    <a:bodyPr/>
                    <a:lstStyle/>
                    <a:p>
                      <a:r>
                        <a:rPr lang="en-US" dirty="0" smtClean="0"/>
                        <a:t>On campus or within a 100-mile radius.</a:t>
                      </a:r>
                      <a:endParaRPr lang="en-US" dirty="0"/>
                    </a:p>
                  </a:txBody>
                  <a:tcPr anchor="ctr"/>
                </a:tc>
              </a:tr>
              <a:tr h="868680">
                <a:tc>
                  <a:txBody>
                    <a:bodyPr/>
                    <a:lstStyle/>
                    <a:p>
                      <a:pPr algn="l"/>
                      <a:r>
                        <a:rPr lang="en-US" b="1" dirty="0" smtClean="0"/>
                        <a:t>Football</a:t>
                      </a:r>
                      <a:r>
                        <a:rPr lang="en-US" b="1" baseline="0" dirty="0" smtClean="0"/>
                        <a:t> (FBS)</a:t>
                      </a:r>
                      <a:endParaRPr lang="en-US" b="1" dirty="0"/>
                    </a:p>
                  </a:txBody>
                  <a:tcPr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On campus, within the state or, if outside the state, within a 50-mile radius of the institution’s campus.</a:t>
                      </a:r>
                    </a:p>
                  </a:txBody>
                  <a:tcPr anchor="ctr"/>
                </a:tc>
              </a:tr>
              <a:tr h="868680">
                <a:tc>
                  <a:txBody>
                    <a:bodyPr/>
                    <a:lstStyle/>
                    <a:p>
                      <a:pPr algn="l"/>
                      <a:r>
                        <a:rPr lang="en-US" b="1" dirty="0" smtClean="0"/>
                        <a:t>Football (FCS)</a:t>
                      </a:r>
                      <a:endParaRPr lang="en-US" b="1" dirty="0"/>
                    </a:p>
                  </a:txBody>
                  <a:tcPr anchor="ctr"/>
                </a:tc>
                <a:tc>
                  <a:txBody>
                    <a:bodyPr/>
                    <a:lstStyle/>
                    <a:p>
                      <a:r>
                        <a:rPr lang="en-US" dirty="0" smtClean="0"/>
                        <a:t>On campus, within the state or, if outside the state, within a 50-mile radius of the institution’s campus.</a:t>
                      </a:r>
                    </a:p>
                  </a:txBody>
                  <a:tcPr anchor="ctr"/>
                </a:tc>
              </a:tr>
              <a:tr h="868680">
                <a:tc>
                  <a:txBody>
                    <a:bodyPr/>
                    <a:lstStyle/>
                    <a:p>
                      <a:pPr algn="l"/>
                      <a:r>
                        <a:rPr lang="en-US" b="1" dirty="0" smtClean="0"/>
                        <a:t>All Other Sports</a:t>
                      </a:r>
                      <a:endParaRPr lang="en-US" b="1" dirty="0"/>
                    </a:p>
                  </a:txBody>
                  <a:tcPr anchor="ctr"/>
                </a:tc>
                <a:tc>
                  <a:txBody>
                    <a:bodyPr/>
                    <a:lstStyle/>
                    <a:p>
                      <a:r>
                        <a:rPr lang="en-US" baseline="0" dirty="0" smtClean="0"/>
                        <a:t>No restrictions.</a:t>
                      </a:r>
                      <a:endParaRPr lang="en-US" dirty="0"/>
                    </a:p>
                  </a:txBody>
                  <a:tcPr anchor="ctr"/>
                </a:tc>
              </a:tr>
            </a:tbl>
          </a:graphicData>
        </a:graphic>
      </p:graphicFrame>
      <p:sp>
        <p:nvSpPr>
          <p:cNvPr id="2" name="TextBox 1"/>
          <p:cNvSpPr txBox="1"/>
          <p:nvPr/>
        </p:nvSpPr>
        <p:spPr>
          <a:xfrm>
            <a:off x="457200" y="6096000"/>
            <a:ext cx="8229600" cy="338554"/>
          </a:xfrm>
          <a:prstGeom prst="rect">
            <a:avLst/>
          </a:prstGeom>
          <a:noFill/>
        </p:spPr>
        <p:txBody>
          <a:bodyPr wrap="square" rtlCol="0">
            <a:spAutoFit/>
          </a:bodyPr>
          <a:lstStyle/>
          <a:p>
            <a:r>
              <a:rPr lang="en-US" sz="1600" dirty="0" smtClean="0"/>
              <a:t>Bylaws 13.12.1.1.3, 13.12.1.1.4, 13.12.1.5</a:t>
            </a:r>
            <a:endParaRPr lang="en-US" sz="1600" dirty="0"/>
          </a:p>
        </p:txBody>
      </p:sp>
    </p:spTree>
    <p:custDataLst>
      <p:tags r:id="rId1"/>
    </p:custDataLst>
    <p:extLst>
      <p:ext uri="{BB962C8B-B14F-4D97-AF65-F5344CB8AC3E}">
        <p14:creationId xmlns:p14="http://schemas.microsoft.com/office/powerpoint/2010/main" val="205442907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en-US" sz="3200" dirty="0" smtClean="0">
                <a:solidFill>
                  <a:schemeClr val="accent1"/>
                </a:solidFill>
                <a:latin typeface="Arial" panose="020B0604020202020204" pitchFamily="34" charset="0"/>
                <a:cs typeface="Arial" panose="020B0604020202020204" pitchFamily="34" charset="0"/>
              </a:rPr>
              <a:t>Location of Camp or Clinic</a:t>
            </a:r>
            <a:endParaRPr lang="en-US" sz="3200" dirty="0">
              <a:solidFill>
                <a:schemeClr val="accent1"/>
              </a:solidFill>
              <a:latin typeface="Arial" panose="020B0604020202020204" pitchFamily="34" charset="0"/>
              <a:cs typeface="Arial" panose="020B0604020202020204" pitchFamily="34" charset="0"/>
            </a:endParaRPr>
          </a:p>
        </p:txBody>
      </p:sp>
      <p:sp>
        <p:nvSpPr>
          <p:cNvPr id="4" name="Content Placeholder 3"/>
          <p:cNvSpPr>
            <a:spLocks noGrp="1"/>
          </p:cNvSpPr>
          <p:nvPr>
            <p:ph sz="half" idx="1"/>
          </p:nvPr>
        </p:nvSpPr>
        <p:spPr>
          <a:xfrm>
            <a:off x="457200" y="1295400"/>
            <a:ext cx="4038600" cy="4830763"/>
          </a:xfrm>
          <a:ln>
            <a:solidFill>
              <a:schemeClr val="accent1"/>
            </a:solidFill>
          </a:ln>
        </p:spPr>
        <p:txBody>
          <a:bodyPr>
            <a:normAutofit/>
          </a:bodyPr>
          <a:lstStyle/>
          <a:p>
            <a:pPr marL="0" indent="0">
              <a:buNone/>
            </a:pPr>
            <a:r>
              <a:rPr lang="en-US" sz="2000" b="1" dirty="0" smtClean="0"/>
              <a:t>Fact Pattern</a:t>
            </a:r>
            <a:r>
              <a:rPr lang="en-US" sz="2000" dirty="0" smtClean="0"/>
              <a:t>:</a:t>
            </a:r>
            <a:endParaRPr lang="en-US" sz="2000" dirty="0"/>
          </a:p>
          <a:p>
            <a:pPr marL="0" indent="0">
              <a:buNone/>
            </a:pPr>
            <a:r>
              <a:rPr lang="en-US" sz="2000" dirty="0"/>
              <a:t>Institution </a:t>
            </a:r>
            <a:r>
              <a:rPr lang="en-US" sz="2000" dirty="0" smtClean="0"/>
              <a:t>would like to conduct football and basketball camps and clinics at branch campuses  and extension locations in its home state and neighboring states.</a:t>
            </a:r>
            <a:endParaRPr lang="en-US" sz="2000" dirty="0"/>
          </a:p>
          <a:p>
            <a:pPr marL="0" indent="0">
              <a:buNone/>
            </a:pPr>
            <a:endParaRPr lang="en-US" sz="2000" dirty="0"/>
          </a:p>
          <a:p>
            <a:pPr marL="0" indent="0">
              <a:buNone/>
            </a:pPr>
            <a:r>
              <a:rPr lang="en-US" sz="2000" dirty="0" smtClean="0"/>
              <a:t>Does the rule apply separately to each branch or extension location? </a:t>
            </a:r>
            <a:endParaRPr lang="en-US" sz="2000" dirty="0"/>
          </a:p>
        </p:txBody>
      </p:sp>
      <p:sp>
        <p:nvSpPr>
          <p:cNvPr id="5" name="Content Placeholder 4"/>
          <p:cNvSpPr>
            <a:spLocks noGrp="1"/>
          </p:cNvSpPr>
          <p:nvPr>
            <p:ph sz="half" idx="2"/>
          </p:nvPr>
        </p:nvSpPr>
        <p:spPr>
          <a:xfrm>
            <a:off x="4648200" y="1295400"/>
            <a:ext cx="4038600" cy="4876800"/>
          </a:xfrm>
          <a:ln>
            <a:solidFill>
              <a:schemeClr val="accent1"/>
            </a:solidFill>
          </a:ln>
        </p:spPr>
        <p:txBody>
          <a:bodyPr>
            <a:normAutofit/>
          </a:bodyPr>
          <a:lstStyle/>
          <a:p>
            <a:pPr marL="0" indent="0">
              <a:buNone/>
            </a:pPr>
            <a:r>
              <a:rPr lang="en-US" sz="2000" b="1" dirty="0" smtClean="0">
                <a:latin typeface="Arial" panose="020B0604020202020204" pitchFamily="34" charset="0"/>
                <a:cs typeface="Arial" panose="020B0604020202020204" pitchFamily="34" charset="0"/>
              </a:rPr>
              <a:t>Analysis:</a:t>
            </a:r>
          </a:p>
          <a:p>
            <a:pPr marL="0" indent="0">
              <a:buNone/>
            </a:pPr>
            <a:r>
              <a:rPr lang="en-US" sz="2000" dirty="0" smtClean="0">
                <a:latin typeface="Arial" panose="020B0604020202020204" pitchFamily="34" charset="0"/>
                <a:cs typeface="Arial" panose="020B0604020202020204" pitchFamily="34" charset="0"/>
              </a:rPr>
              <a:t>Intent of legislation is that the restriction applies to the institution’s main campus.</a:t>
            </a:r>
          </a:p>
          <a:p>
            <a:pPr marL="0" indent="0">
              <a:buNone/>
            </a:pPr>
            <a:endParaRPr lang="en-US" sz="2000" dirty="0">
              <a:latin typeface="Arial" panose="020B0604020202020204" pitchFamily="34" charset="0"/>
              <a:cs typeface="Arial" panose="020B0604020202020204" pitchFamily="34" charset="0"/>
            </a:endParaRPr>
          </a:p>
          <a:p>
            <a:pPr marL="0" indent="0">
              <a:buNone/>
            </a:pPr>
            <a:endParaRPr lang="en-US" sz="2400" dirty="0">
              <a:latin typeface="Arial" panose="020B0604020202020204" pitchFamily="34" charset="0"/>
              <a:cs typeface="Arial" panose="020B0604020202020204" pitchFamily="34" charset="0"/>
            </a:endParaRPr>
          </a:p>
          <a:p>
            <a:pPr marL="0" indent="0">
              <a:buNone/>
            </a:pPr>
            <a:endParaRPr lang="en-US" sz="2400" dirty="0">
              <a:latin typeface="Arial" panose="020B0604020202020204" pitchFamily="34" charset="0"/>
              <a:cs typeface="Arial" panose="020B0604020202020204" pitchFamily="34" charset="0"/>
            </a:endParaRPr>
          </a:p>
        </p:txBody>
      </p:sp>
    </p:spTree>
    <p:custDataLst>
      <p:tags r:id="rId1"/>
    </p:custDataLst>
    <p:extLst>
      <p:ext uri="{BB962C8B-B14F-4D97-AF65-F5344CB8AC3E}">
        <p14:creationId xmlns:p14="http://schemas.microsoft.com/office/powerpoint/2010/main" val="9561112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en-US" sz="3200" dirty="0" smtClean="0">
                <a:solidFill>
                  <a:schemeClr val="accent1"/>
                </a:solidFill>
                <a:latin typeface="Arial" panose="020B0604020202020204" pitchFamily="34" charset="0"/>
                <a:cs typeface="Arial" panose="020B0604020202020204" pitchFamily="34" charset="0"/>
              </a:rPr>
              <a:t>Attendance Restriction</a:t>
            </a:r>
            <a:endParaRPr lang="en-US" sz="3200" dirty="0">
              <a:solidFill>
                <a:schemeClr val="accent1"/>
              </a:solidFill>
              <a:latin typeface="Arial" panose="020B0604020202020204" pitchFamily="34" charset="0"/>
              <a:cs typeface="Arial" panose="020B0604020202020204" pitchFamily="34" charset="0"/>
            </a:endParaRPr>
          </a:p>
        </p:txBody>
      </p:sp>
      <p:sp>
        <p:nvSpPr>
          <p:cNvPr id="4" name="Content Placeholder 3"/>
          <p:cNvSpPr>
            <a:spLocks noGrp="1"/>
          </p:cNvSpPr>
          <p:nvPr>
            <p:ph sz="half" idx="1"/>
          </p:nvPr>
        </p:nvSpPr>
        <p:spPr>
          <a:xfrm>
            <a:off x="457200" y="1295400"/>
            <a:ext cx="4038600" cy="4830763"/>
          </a:xfrm>
          <a:ln>
            <a:solidFill>
              <a:schemeClr val="accent1"/>
            </a:solidFill>
          </a:ln>
        </p:spPr>
        <p:txBody>
          <a:bodyPr>
            <a:normAutofit/>
          </a:bodyPr>
          <a:lstStyle/>
          <a:p>
            <a:pPr marL="0" indent="0">
              <a:buNone/>
            </a:pPr>
            <a:r>
              <a:rPr lang="en-US" sz="2000" b="1" dirty="0" smtClean="0"/>
              <a:t>Fact Pattern</a:t>
            </a:r>
            <a:r>
              <a:rPr lang="en-US" sz="2000" dirty="0" smtClean="0"/>
              <a:t>:</a:t>
            </a:r>
            <a:endParaRPr lang="en-US" sz="2000" dirty="0"/>
          </a:p>
          <a:p>
            <a:pPr marL="0" indent="0">
              <a:buNone/>
            </a:pPr>
            <a:r>
              <a:rPr lang="en-US" sz="2000" dirty="0" smtClean="0"/>
              <a:t>Institution would </a:t>
            </a:r>
            <a:r>
              <a:rPr lang="en-US" sz="2000" dirty="0"/>
              <a:t>like to conduct a football clinic for the children of </a:t>
            </a:r>
            <a:r>
              <a:rPr lang="en-US" sz="2000" dirty="0" smtClean="0"/>
              <a:t>its </a:t>
            </a:r>
            <a:r>
              <a:rPr lang="en-US" sz="2000" dirty="0"/>
              <a:t>season ticket holders (which may include prospect-aged individuals) as a promotional activity supporting </a:t>
            </a:r>
            <a:r>
              <a:rPr lang="en-US" sz="2000" dirty="0" smtClean="0"/>
              <a:t>the athletics department.</a:t>
            </a:r>
          </a:p>
          <a:p>
            <a:pPr marL="0" indent="0">
              <a:buNone/>
            </a:pPr>
            <a:endParaRPr lang="en-US" sz="2000" dirty="0"/>
          </a:p>
          <a:p>
            <a:pPr marL="0" indent="0">
              <a:buNone/>
            </a:pPr>
            <a:r>
              <a:rPr lang="en-US" sz="2000" dirty="0" smtClean="0"/>
              <a:t>Permissible? </a:t>
            </a:r>
            <a:endParaRPr lang="en-US" sz="2000" dirty="0"/>
          </a:p>
        </p:txBody>
      </p:sp>
      <p:sp>
        <p:nvSpPr>
          <p:cNvPr id="5" name="Content Placeholder 4"/>
          <p:cNvSpPr>
            <a:spLocks noGrp="1"/>
          </p:cNvSpPr>
          <p:nvPr>
            <p:ph sz="half" idx="2"/>
          </p:nvPr>
        </p:nvSpPr>
        <p:spPr>
          <a:xfrm>
            <a:off x="4648200" y="1295400"/>
            <a:ext cx="4038600" cy="4876800"/>
          </a:xfrm>
          <a:ln>
            <a:solidFill>
              <a:schemeClr val="accent1"/>
            </a:solidFill>
          </a:ln>
        </p:spPr>
        <p:txBody>
          <a:bodyPr>
            <a:normAutofit/>
          </a:bodyPr>
          <a:lstStyle/>
          <a:p>
            <a:pPr marL="0" indent="0">
              <a:buNone/>
            </a:pPr>
            <a:r>
              <a:rPr lang="en-US" sz="2000" b="1" dirty="0" smtClean="0">
                <a:latin typeface="Arial" panose="020B0604020202020204" pitchFamily="34" charset="0"/>
                <a:cs typeface="Arial" panose="020B0604020202020204" pitchFamily="34" charset="0"/>
              </a:rPr>
              <a:t>Analysis:</a:t>
            </a:r>
          </a:p>
          <a:p>
            <a:pPr marL="0" indent="0">
              <a:buNone/>
            </a:pPr>
            <a:r>
              <a:rPr lang="en-US" sz="2000" dirty="0" smtClean="0">
                <a:latin typeface="Arial" panose="020B0604020202020204" pitchFamily="34" charset="0"/>
                <a:cs typeface="Arial" panose="020B0604020202020204" pitchFamily="34" charset="0"/>
              </a:rPr>
              <a:t>Bylaw 13.12.1.3  </a:t>
            </a:r>
            <a:r>
              <a:rPr lang="en-US" sz="2000" dirty="0">
                <a:latin typeface="Arial" panose="020B0604020202020204" pitchFamily="34" charset="0"/>
                <a:cs typeface="Arial" panose="020B0604020202020204" pitchFamily="34" charset="0"/>
              </a:rPr>
              <a:t>-  </a:t>
            </a:r>
            <a:r>
              <a:rPr lang="en-US" sz="2000" dirty="0" smtClean="0">
                <a:latin typeface="Arial" panose="020B0604020202020204" pitchFamily="34" charset="0"/>
                <a:cs typeface="Arial" panose="020B0604020202020204" pitchFamily="34" charset="0"/>
              </a:rPr>
              <a:t>A camp </a:t>
            </a:r>
            <a:r>
              <a:rPr lang="en-US" sz="2000" dirty="0">
                <a:latin typeface="Arial" panose="020B0604020202020204" pitchFamily="34" charset="0"/>
                <a:cs typeface="Arial" panose="020B0604020202020204" pitchFamily="34" charset="0"/>
              </a:rPr>
              <a:t>or clinic shall be open to any and all entrants (limited only by number, age, grade level and/or gender). </a:t>
            </a:r>
            <a:endParaRPr lang="en-US" sz="2000" dirty="0" smtClean="0">
              <a:latin typeface="Arial" panose="020B0604020202020204" pitchFamily="34" charset="0"/>
              <a:cs typeface="Arial" panose="020B0604020202020204" pitchFamily="34" charset="0"/>
            </a:endParaRPr>
          </a:p>
          <a:p>
            <a:pPr marL="0" indent="0">
              <a:buNone/>
            </a:pPr>
            <a:endParaRPr lang="en-US" sz="2000" dirty="0">
              <a:latin typeface="Arial" panose="020B0604020202020204" pitchFamily="34" charset="0"/>
              <a:cs typeface="Arial" panose="020B0604020202020204" pitchFamily="34" charset="0"/>
            </a:endParaRPr>
          </a:p>
          <a:p>
            <a:pPr marL="0" indent="0">
              <a:buNone/>
            </a:pPr>
            <a:endParaRPr lang="en-US" sz="2400" dirty="0">
              <a:latin typeface="Arial" panose="020B0604020202020204" pitchFamily="34" charset="0"/>
              <a:cs typeface="Arial" panose="020B0604020202020204" pitchFamily="34" charset="0"/>
            </a:endParaRPr>
          </a:p>
          <a:p>
            <a:pPr marL="0" indent="0">
              <a:buNone/>
            </a:pPr>
            <a:endParaRPr lang="en-US" sz="2400" dirty="0">
              <a:latin typeface="Arial" panose="020B0604020202020204" pitchFamily="34" charset="0"/>
              <a:cs typeface="Arial" panose="020B0604020202020204" pitchFamily="34" charset="0"/>
            </a:endParaRPr>
          </a:p>
        </p:txBody>
      </p:sp>
    </p:spTree>
    <p:custDataLst>
      <p:tags r:id="rId1"/>
    </p:custDataLst>
    <p:extLst>
      <p:ext uri="{BB962C8B-B14F-4D97-AF65-F5344CB8AC3E}">
        <p14:creationId xmlns:p14="http://schemas.microsoft.com/office/powerpoint/2010/main" val="220211488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en-US" sz="3200" dirty="0" smtClean="0">
                <a:solidFill>
                  <a:schemeClr val="accent1"/>
                </a:solidFill>
                <a:latin typeface="Arial" panose="020B0604020202020204" pitchFamily="34" charset="0"/>
                <a:cs typeface="Arial" panose="020B0604020202020204" pitchFamily="34" charset="0"/>
              </a:rPr>
              <a:t>Campus Tours</a:t>
            </a:r>
            <a:endParaRPr lang="en-US" sz="3200" dirty="0">
              <a:solidFill>
                <a:schemeClr val="accent1"/>
              </a:solidFill>
              <a:latin typeface="Arial" panose="020B0604020202020204" pitchFamily="34" charset="0"/>
              <a:cs typeface="Arial" panose="020B0604020202020204" pitchFamily="34" charset="0"/>
            </a:endParaRPr>
          </a:p>
        </p:txBody>
      </p:sp>
      <p:sp>
        <p:nvSpPr>
          <p:cNvPr id="4" name="Content Placeholder 3"/>
          <p:cNvSpPr>
            <a:spLocks noGrp="1"/>
          </p:cNvSpPr>
          <p:nvPr>
            <p:ph sz="half" idx="1"/>
          </p:nvPr>
        </p:nvSpPr>
        <p:spPr>
          <a:xfrm>
            <a:off x="457200" y="1295400"/>
            <a:ext cx="4038600" cy="4830763"/>
          </a:xfrm>
          <a:ln>
            <a:solidFill>
              <a:schemeClr val="accent1"/>
            </a:solidFill>
          </a:ln>
        </p:spPr>
        <p:txBody>
          <a:bodyPr>
            <a:normAutofit/>
          </a:bodyPr>
          <a:lstStyle/>
          <a:p>
            <a:pPr marL="0" indent="0">
              <a:buNone/>
            </a:pPr>
            <a:r>
              <a:rPr lang="en-US" sz="2000" b="1" dirty="0" smtClean="0"/>
              <a:t>Fact Pattern</a:t>
            </a:r>
            <a:r>
              <a:rPr lang="en-US" sz="2000" dirty="0" smtClean="0"/>
              <a:t>:</a:t>
            </a:r>
            <a:endParaRPr lang="en-US" sz="2000" dirty="0"/>
          </a:p>
          <a:p>
            <a:pPr marL="0" indent="0">
              <a:buNone/>
            </a:pPr>
            <a:r>
              <a:rPr lang="en-US" sz="2000" dirty="0"/>
              <a:t>Institution </a:t>
            </a:r>
            <a:r>
              <a:rPr lang="en-US" sz="2000" dirty="0" smtClean="0"/>
              <a:t>would like to provide a campus tour to campers during an institutional camp or clinic.</a:t>
            </a:r>
            <a:endParaRPr lang="en-US" sz="2000" dirty="0"/>
          </a:p>
          <a:p>
            <a:pPr marL="0" indent="0">
              <a:buNone/>
            </a:pPr>
            <a:endParaRPr lang="en-US" sz="2000" dirty="0"/>
          </a:p>
          <a:p>
            <a:pPr marL="0" indent="0">
              <a:buNone/>
            </a:pPr>
            <a:r>
              <a:rPr lang="en-US" sz="2000" dirty="0" smtClean="0"/>
              <a:t>Permissible? </a:t>
            </a:r>
            <a:endParaRPr lang="en-US" sz="2000" dirty="0"/>
          </a:p>
        </p:txBody>
      </p:sp>
      <p:sp>
        <p:nvSpPr>
          <p:cNvPr id="5" name="Content Placeholder 4"/>
          <p:cNvSpPr>
            <a:spLocks noGrp="1"/>
          </p:cNvSpPr>
          <p:nvPr>
            <p:ph sz="half" idx="2"/>
          </p:nvPr>
        </p:nvSpPr>
        <p:spPr>
          <a:xfrm>
            <a:off x="4648200" y="1295400"/>
            <a:ext cx="4038600" cy="4876800"/>
          </a:xfrm>
          <a:ln>
            <a:solidFill>
              <a:schemeClr val="accent1"/>
            </a:solidFill>
          </a:ln>
        </p:spPr>
        <p:txBody>
          <a:bodyPr>
            <a:normAutofit/>
          </a:bodyPr>
          <a:lstStyle/>
          <a:p>
            <a:pPr marL="0" indent="0">
              <a:buNone/>
            </a:pPr>
            <a:r>
              <a:rPr lang="en-US" sz="2000" b="1" dirty="0" smtClean="0">
                <a:latin typeface="Arial" panose="020B0604020202020204" pitchFamily="34" charset="0"/>
                <a:cs typeface="Arial" panose="020B0604020202020204" pitchFamily="34" charset="0"/>
              </a:rPr>
              <a:t>Analysis:</a:t>
            </a:r>
          </a:p>
          <a:p>
            <a:pPr marL="0" indent="0">
              <a:buNone/>
            </a:pPr>
            <a:r>
              <a:rPr lang="en-US" sz="2000" dirty="0" smtClean="0">
                <a:latin typeface="Arial" panose="020B0604020202020204" pitchFamily="34" charset="0"/>
                <a:cs typeface="Arial" panose="020B0604020202020204" pitchFamily="34" charset="0"/>
              </a:rPr>
              <a:t>3/13/15 Staff Interpretation:  Campus tours not permitted. </a:t>
            </a:r>
          </a:p>
          <a:p>
            <a:pPr marL="0" indent="0">
              <a:buNone/>
            </a:pPr>
            <a:endParaRPr lang="en-US" sz="2000" dirty="0">
              <a:latin typeface="Arial" panose="020B0604020202020204" pitchFamily="34" charset="0"/>
              <a:cs typeface="Arial" panose="020B0604020202020204" pitchFamily="34" charset="0"/>
            </a:endParaRPr>
          </a:p>
          <a:p>
            <a:pPr marL="0" indent="0">
              <a:buNone/>
            </a:pPr>
            <a:r>
              <a:rPr lang="en-US" sz="2000" b="1" dirty="0" smtClean="0">
                <a:latin typeface="Arial" panose="020B0604020202020204" pitchFamily="34" charset="0"/>
                <a:cs typeface="Arial" panose="020B0604020202020204" pitchFamily="34" charset="0"/>
              </a:rPr>
              <a:t>Exceptions:</a:t>
            </a:r>
            <a:endParaRPr lang="en-US" sz="2000" b="1" dirty="0">
              <a:latin typeface="Arial" panose="020B0604020202020204" pitchFamily="34" charset="0"/>
              <a:cs typeface="Arial" panose="020B0604020202020204" pitchFamily="34" charset="0"/>
            </a:endParaRPr>
          </a:p>
          <a:p>
            <a:pPr marL="0" indent="0">
              <a:buNone/>
            </a:pPr>
            <a:r>
              <a:rPr lang="en-US" sz="2000" dirty="0" smtClean="0">
                <a:latin typeface="Arial" panose="020B0604020202020204" pitchFamily="34" charset="0"/>
                <a:cs typeface="Arial" panose="020B0604020202020204" pitchFamily="34" charset="0"/>
              </a:rPr>
              <a:t>Generally available campus tour, athletics does not encourage; </a:t>
            </a:r>
            <a:r>
              <a:rPr lang="en-US" sz="2000" dirty="0">
                <a:latin typeface="Arial" panose="020B0604020202020204" pitchFamily="34" charset="0"/>
                <a:cs typeface="Arial" panose="020B0604020202020204" pitchFamily="34" charset="0"/>
              </a:rPr>
              <a:t>and</a:t>
            </a:r>
          </a:p>
          <a:p>
            <a:pPr marL="0" indent="0">
              <a:buNone/>
            </a:pPr>
            <a:endParaRPr lang="en-US" sz="2000" dirty="0">
              <a:latin typeface="Arial" panose="020B0604020202020204" pitchFamily="34" charset="0"/>
              <a:cs typeface="Arial" panose="020B0604020202020204" pitchFamily="34" charset="0"/>
            </a:endParaRPr>
          </a:p>
          <a:p>
            <a:pPr marL="0" indent="0">
              <a:buNone/>
            </a:pPr>
            <a:r>
              <a:rPr lang="en-US" sz="2000" dirty="0" smtClean="0">
                <a:latin typeface="Arial" panose="020B0604020202020204" pitchFamily="34" charset="0"/>
                <a:cs typeface="Arial" panose="020B0604020202020204" pitchFamily="34" charset="0"/>
              </a:rPr>
              <a:t>Facilities used during camp or clinic.</a:t>
            </a:r>
            <a:endParaRPr lang="en-US" sz="2000" dirty="0">
              <a:latin typeface="Arial" panose="020B0604020202020204" pitchFamily="34" charset="0"/>
              <a:cs typeface="Arial" panose="020B0604020202020204" pitchFamily="34" charset="0"/>
            </a:endParaRPr>
          </a:p>
          <a:p>
            <a:pPr marL="0" indent="0">
              <a:buNone/>
            </a:pPr>
            <a:endParaRPr lang="en-US" sz="2400" dirty="0">
              <a:latin typeface="Arial" panose="020B0604020202020204" pitchFamily="34" charset="0"/>
              <a:cs typeface="Arial" panose="020B0604020202020204" pitchFamily="34" charset="0"/>
            </a:endParaRPr>
          </a:p>
          <a:p>
            <a:pPr marL="0" indent="0">
              <a:buNone/>
            </a:pPr>
            <a:endParaRPr lang="en-US" sz="2400" dirty="0">
              <a:latin typeface="Arial" panose="020B0604020202020204" pitchFamily="34" charset="0"/>
              <a:cs typeface="Arial" panose="020B0604020202020204" pitchFamily="34" charset="0"/>
            </a:endParaRPr>
          </a:p>
        </p:txBody>
      </p:sp>
    </p:spTree>
    <p:custDataLst>
      <p:tags r:id="rId1"/>
    </p:custDataLst>
    <p:extLst>
      <p:ext uri="{BB962C8B-B14F-4D97-AF65-F5344CB8AC3E}">
        <p14:creationId xmlns:p14="http://schemas.microsoft.com/office/powerpoint/2010/main" val="14886161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5">
                                            <p:txEl>
                                              <p:pRg st="3" end="3"/>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5">
                                            <p:txEl>
                                              <p:pRg st="4" end="4"/>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5">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en-US" sz="3200" dirty="0" smtClean="0">
                <a:solidFill>
                  <a:schemeClr val="accent1"/>
                </a:solidFill>
                <a:latin typeface="Arial" panose="020B0604020202020204" pitchFamily="34" charset="0"/>
                <a:cs typeface="Arial" panose="020B0604020202020204" pitchFamily="34" charset="0"/>
              </a:rPr>
              <a:t>Camp or Clinic Advertisements</a:t>
            </a:r>
            <a:endParaRPr lang="en-US" sz="3200" dirty="0">
              <a:solidFill>
                <a:schemeClr val="accent1"/>
              </a:solidFill>
              <a:latin typeface="Arial" panose="020B0604020202020204" pitchFamily="34" charset="0"/>
              <a:cs typeface="Arial" panose="020B0604020202020204" pitchFamily="34" charset="0"/>
            </a:endParaRPr>
          </a:p>
        </p:txBody>
      </p:sp>
      <p:sp>
        <p:nvSpPr>
          <p:cNvPr id="4" name="Content Placeholder 3"/>
          <p:cNvSpPr>
            <a:spLocks noGrp="1"/>
          </p:cNvSpPr>
          <p:nvPr>
            <p:ph sz="half" idx="1"/>
          </p:nvPr>
        </p:nvSpPr>
        <p:spPr>
          <a:xfrm>
            <a:off x="457200" y="1295400"/>
            <a:ext cx="4038600" cy="4830763"/>
          </a:xfrm>
          <a:ln>
            <a:solidFill>
              <a:schemeClr val="accent1"/>
            </a:solidFill>
          </a:ln>
        </p:spPr>
        <p:txBody>
          <a:bodyPr>
            <a:normAutofit/>
          </a:bodyPr>
          <a:lstStyle/>
          <a:p>
            <a:pPr marL="0" indent="0">
              <a:buNone/>
            </a:pPr>
            <a:r>
              <a:rPr lang="en-US" sz="2000" b="1" dirty="0" smtClean="0"/>
              <a:t>Fact Pattern</a:t>
            </a:r>
            <a:r>
              <a:rPr lang="en-US" sz="2000" dirty="0" smtClean="0"/>
              <a:t>:</a:t>
            </a:r>
            <a:endParaRPr lang="en-US" sz="2000" dirty="0"/>
          </a:p>
          <a:p>
            <a:pPr marL="0" indent="0">
              <a:buNone/>
            </a:pPr>
            <a:r>
              <a:rPr lang="en-US" sz="2000" dirty="0"/>
              <a:t>Institution </a:t>
            </a:r>
            <a:r>
              <a:rPr lang="en-US" sz="2000" dirty="0" smtClean="0"/>
              <a:t>would like to buy advertising for its camps and clinics at local </a:t>
            </a:r>
            <a:r>
              <a:rPr lang="en-US" sz="2000" dirty="0"/>
              <a:t>high school athletics </a:t>
            </a:r>
            <a:r>
              <a:rPr lang="en-US" sz="2000" dirty="0" smtClean="0"/>
              <a:t>facilities and leave stacks of camp brochures out in common areas of such facilities.</a:t>
            </a:r>
            <a:endParaRPr lang="en-US" sz="2000" dirty="0"/>
          </a:p>
          <a:p>
            <a:pPr marL="0" indent="0">
              <a:buNone/>
            </a:pPr>
            <a:endParaRPr lang="en-US" sz="2000" dirty="0"/>
          </a:p>
          <a:p>
            <a:pPr marL="0" indent="0">
              <a:buNone/>
            </a:pPr>
            <a:r>
              <a:rPr lang="en-US" sz="2000" dirty="0" smtClean="0"/>
              <a:t>Permissible? </a:t>
            </a:r>
            <a:endParaRPr lang="en-US" sz="2000" dirty="0"/>
          </a:p>
        </p:txBody>
      </p:sp>
      <p:sp>
        <p:nvSpPr>
          <p:cNvPr id="5" name="Content Placeholder 4"/>
          <p:cNvSpPr>
            <a:spLocks noGrp="1"/>
          </p:cNvSpPr>
          <p:nvPr>
            <p:ph sz="half" idx="2"/>
          </p:nvPr>
        </p:nvSpPr>
        <p:spPr>
          <a:xfrm>
            <a:off x="4648200" y="1295400"/>
            <a:ext cx="4038600" cy="4876800"/>
          </a:xfrm>
          <a:ln>
            <a:solidFill>
              <a:schemeClr val="accent1"/>
            </a:solidFill>
          </a:ln>
        </p:spPr>
        <p:txBody>
          <a:bodyPr>
            <a:normAutofit/>
          </a:bodyPr>
          <a:lstStyle/>
          <a:p>
            <a:pPr marL="0" indent="0">
              <a:buNone/>
            </a:pPr>
            <a:r>
              <a:rPr lang="en-US" sz="2000" b="1" dirty="0" smtClean="0">
                <a:latin typeface="Arial" panose="020B0604020202020204" pitchFamily="34" charset="0"/>
                <a:cs typeface="Arial" panose="020B0604020202020204" pitchFamily="34" charset="0"/>
              </a:rPr>
              <a:t>Analysis:</a:t>
            </a:r>
          </a:p>
          <a:p>
            <a:pPr marL="0" indent="0">
              <a:buNone/>
            </a:pPr>
            <a:r>
              <a:rPr lang="en-US" sz="2000" dirty="0" smtClean="0">
                <a:latin typeface="Arial" panose="020B0604020202020204" pitchFamily="34" charset="0"/>
                <a:cs typeface="Arial" panose="020B0604020202020204" pitchFamily="34" charset="0"/>
              </a:rPr>
              <a:t>5/28/09 Staff Interpretation:  </a:t>
            </a:r>
          </a:p>
          <a:p>
            <a:pPr marL="0" indent="0">
              <a:buNone/>
            </a:pPr>
            <a:r>
              <a:rPr lang="en-US" sz="2000" dirty="0" smtClean="0">
                <a:latin typeface="Arial" panose="020B0604020202020204" pitchFamily="34" charset="0"/>
                <a:cs typeface="Arial" panose="020B0604020202020204" pitchFamily="34" charset="0"/>
              </a:rPr>
              <a:t>Not permissible to </a:t>
            </a:r>
            <a:r>
              <a:rPr lang="en-US" sz="2000" dirty="0"/>
              <a:t>advertise </a:t>
            </a:r>
            <a:r>
              <a:rPr lang="en-US" sz="2000" dirty="0" smtClean="0"/>
              <a:t>camp </a:t>
            </a:r>
            <a:r>
              <a:rPr lang="en-US" sz="2000" dirty="0"/>
              <a:t>or clinic on a billboard located at a high school stadium</a:t>
            </a:r>
            <a:r>
              <a:rPr lang="en-US" sz="2000" dirty="0" smtClean="0">
                <a:latin typeface="Arial" panose="020B0604020202020204" pitchFamily="34" charset="0"/>
                <a:cs typeface="Arial" panose="020B0604020202020204" pitchFamily="34" charset="0"/>
              </a:rPr>
              <a:t>. </a:t>
            </a:r>
          </a:p>
          <a:p>
            <a:pPr marL="0" indent="0">
              <a:buNone/>
            </a:pPr>
            <a:endParaRPr lang="en-US" sz="2000" dirty="0" smtClean="0">
              <a:latin typeface="Arial" panose="020B0604020202020204" pitchFamily="34" charset="0"/>
              <a:cs typeface="Arial" panose="020B0604020202020204" pitchFamily="34" charset="0"/>
            </a:endParaRPr>
          </a:p>
          <a:p>
            <a:pPr marL="0" indent="0">
              <a:buNone/>
            </a:pPr>
            <a:r>
              <a:rPr lang="en-US" sz="2000" dirty="0" smtClean="0">
                <a:latin typeface="Arial" panose="020B0604020202020204" pitchFamily="34" charset="0"/>
                <a:cs typeface="Arial" panose="020B0604020202020204" pitchFamily="34" charset="0"/>
              </a:rPr>
              <a:t>6/2/09 </a:t>
            </a:r>
            <a:r>
              <a:rPr lang="en-US" sz="2000" dirty="0"/>
              <a:t>Educational </a:t>
            </a:r>
            <a:r>
              <a:rPr lang="en-US" sz="2000" dirty="0" smtClean="0"/>
              <a:t>Column</a:t>
            </a:r>
            <a:r>
              <a:rPr lang="en-US" sz="2000" dirty="0" smtClean="0">
                <a:latin typeface="Arial" panose="020B0604020202020204" pitchFamily="34" charset="0"/>
                <a:cs typeface="Arial" panose="020B0604020202020204" pitchFamily="34" charset="0"/>
              </a:rPr>
              <a:t>:</a:t>
            </a:r>
          </a:p>
          <a:p>
            <a:pPr marL="0" indent="0">
              <a:buNone/>
            </a:pPr>
            <a:r>
              <a:rPr lang="en-US" sz="2000" dirty="0" smtClean="0">
                <a:latin typeface="Arial" panose="020B0604020202020204" pitchFamily="34" charset="0"/>
                <a:cs typeface="Arial" panose="020B0604020202020204" pitchFamily="34" charset="0"/>
              </a:rPr>
              <a:t>Not permissible to make</a:t>
            </a:r>
            <a:r>
              <a:rPr lang="en-US" sz="2000" dirty="0" smtClean="0"/>
              <a:t> camp </a:t>
            </a:r>
            <a:r>
              <a:rPr lang="en-US" sz="2000" dirty="0"/>
              <a:t>or clinic brochures available at </a:t>
            </a:r>
            <a:r>
              <a:rPr lang="en-US" sz="2000" dirty="0" smtClean="0"/>
              <a:t>competitions involving prospective student-athletes.</a:t>
            </a:r>
            <a:endParaRPr lang="en-US" sz="2000" dirty="0">
              <a:latin typeface="Arial" panose="020B0604020202020204" pitchFamily="34" charset="0"/>
              <a:cs typeface="Arial" panose="020B0604020202020204" pitchFamily="34" charset="0"/>
            </a:endParaRPr>
          </a:p>
          <a:p>
            <a:pPr marL="0" indent="0">
              <a:buNone/>
            </a:pPr>
            <a:endParaRPr lang="en-US" sz="2400" dirty="0">
              <a:latin typeface="Arial" panose="020B0604020202020204" pitchFamily="34" charset="0"/>
              <a:cs typeface="Arial" panose="020B0604020202020204" pitchFamily="34" charset="0"/>
            </a:endParaRPr>
          </a:p>
          <a:p>
            <a:pPr marL="0" indent="0">
              <a:buNone/>
            </a:pPr>
            <a:endParaRPr lang="en-US" sz="2400" dirty="0">
              <a:latin typeface="Arial" panose="020B0604020202020204" pitchFamily="34" charset="0"/>
              <a:cs typeface="Arial" panose="020B0604020202020204" pitchFamily="34" charset="0"/>
            </a:endParaRPr>
          </a:p>
        </p:txBody>
      </p:sp>
    </p:spTree>
    <p:custDataLst>
      <p:tags r:id="rId1"/>
    </p:custDataLst>
    <p:extLst>
      <p:ext uri="{BB962C8B-B14F-4D97-AF65-F5344CB8AC3E}">
        <p14:creationId xmlns:p14="http://schemas.microsoft.com/office/powerpoint/2010/main" val="40228646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5">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5">
                                            <p:txEl>
                                              <p:pRg st="4" end="4"/>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5">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ags/tag1.xml><?xml version="1.0" encoding="utf-8"?>
<p:tagLst xmlns:a="http://schemas.openxmlformats.org/drawingml/2006/main" xmlns:r="http://schemas.openxmlformats.org/officeDocument/2006/relationships" xmlns:p="http://schemas.openxmlformats.org/presentationml/2006/main">
  <p:tag name="ARTICULATE_SLIDE_COUNT" val="25"/>
  <p:tag name="ARTICULATE_PROJECT_OPEN" val="0"/>
</p:tagLst>
</file>

<file path=ppt/tags/tag10.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1.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2.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3.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4.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5.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6.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7.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8.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9.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2.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20.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21.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22.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23.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24.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25.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26.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3.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4.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5.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6.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7.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8.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9.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Committee xmlns="8203a8d2-2ccf-4437-8480-e4e7da4321d9" xsi:nil="true"/>
    <Academic_x005f_x002F_Fiscal_x005f_x0020_Year xmlns="8203a8d2-2ccf-4437-8480-e4e7da4321d9">n/a</Academic_x005f_x002F_Fiscal_x005f_x0020_Year>
    <Division xmlns="8203a8d2-2ccf-4437-8480-e4e7da4321d9" xsi:nil="true"/>
    <Championship xmlns="8203a8d2-2ccf-4437-8480-e4e7da4321d9" xsi:nil="true"/>
    <Document_x0020_Type xmlns="2a3058fb-e7d8-4bcd-83c9-2e38e3df2500" xsi:nil="true"/>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Core.5Year" ma:contentTypeID="0x010100F9F789DCBE2F8546844AAD72D1F17829010200FB61311DF971744FAE7A46A10C475AE7" ma:contentTypeVersion="5" ma:contentTypeDescription="" ma:contentTypeScope="" ma:versionID="fe1e70f0e008a5ffeb889d736ae9772f">
  <xsd:schema xmlns:xsd="http://www.w3.org/2001/XMLSchema" xmlns:xs="http://www.w3.org/2001/XMLSchema" xmlns:p="http://schemas.microsoft.com/office/2006/metadata/properties" xmlns:ns2="2a3058fb-e7d8-4bcd-83c9-2e38e3df2500" xmlns:ns3="8203a8d2-2ccf-4437-8480-e4e7da4321d9" targetNamespace="http://schemas.microsoft.com/office/2006/metadata/properties" ma:root="true" ma:fieldsID="717c0469d34852c81fede5250a38abdf" ns2:_="" ns3:_="">
    <xsd:import namespace="2a3058fb-e7d8-4bcd-83c9-2e38e3df2500"/>
    <xsd:import namespace="8203a8d2-2ccf-4437-8480-e4e7da4321d9"/>
    <xsd:element name="properties">
      <xsd:complexType>
        <xsd:sequence>
          <xsd:element name="documentManagement">
            <xsd:complexType>
              <xsd:all>
                <xsd:element ref="ns2:Document_x0020_Type" minOccurs="0"/>
                <xsd:element ref="ns3:Championship" minOccurs="0"/>
                <xsd:element ref="ns3:Division" minOccurs="0"/>
                <xsd:element ref="ns3:Committee" minOccurs="0"/>
                <xsd:element ref="ns3:Academic_x005f_x002F_Fiscal_x005f_x0020_Year"/>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2a3058fb-e7d8-4bcd-83c9-2e38e3df2500" elementFormDefault="qualified">
    <xsd:import namespace="http://schemas.microsoft.com/office/2006/documentManagement/types"/>
    <xsd:import namespace="http://schemas.microsoft.com/office/infopath/2007/PartnerControls"/>
    <xsd:element name="Document_x0020_Type" ma:index="3" nillable="true" ma:displayName="Document Type" ma:list="{6337aed9-7485-44c6-a2cb-2d4bdfdcf954}" ma:internalName="Document_x0020_Type0" ma:readOnly="false" ma:showField="Title" ma:web="8203a8d2-2ccf-4437-8480-e4e7da4321d9">
      <xsd:simpleType>
        <xsd:restriction base="dms:Lookup"/>
      </xsd:simpleType>
    </xsd:element>
  </xsd:schema>
  <xsd:schema xmlns:xsd="http://www.w3.org/2001/XMLSchema" xmlns:xs="http://www.w3.org/2001/XMLSchema" xmlns:dms="http://schemas.microsoft.com/office/2006/documentManagement/types" xmlns:pc="http://schemas.microsoft.com/office/infopath/2007/PartnerControls" targetNamespace="8203a8d2-2ccf-4437-8480-e4e7da4321d9" elementFormDefault="qualified">
    <xsd:import namespace="http://schemas.microsoft.com/office/2006/documentManagement/types"/>
    <xsd:import namespace="http://schemas.microsoft.com/office/infopath/2007/PartnerControls"/>
    <xsd:element name="Championship" ma:index="4" nillable="true" ma:displayName="Championship" ma:list="{9f0c0c2f-65a3-4803-a250-88a2c6aa503b}" ma:internalName="Championship" ma:readOnly="false" ma:showField="Title" ma:web="8203a8d2-2ccf-4437-8480-e4e7da4321d9">
      <xsd:simpleType>
        <xsd:restriction base="dms:Lookup"/>
      </xsd:simpleType>
    </xsd:element>
    <xsd:element name="Division" ma:index="5" nillable="true" ma:displayName="Division" ma:list="{019add6d-0a23-4369-833b-7f9c3f6d7be9}" ma:internalName="Division" ma:readOnly="false" ma:showField="Title" ma:web="8203a8d2-2ccf-4437-8480-e4e7da4321d9">
      <xsd:simpleType>
        <xsd:restriction base="dms:Lookup"/>
      </xsd:simpleType>
    </xsd:element>
    <xsd:element name="Committee" ma:index="6" nillable="true" ma:displayName="Committee" ma:list="{92b80169-226d-41af-a280-46338252cbf7}" ma:internalName="Committee" ma:readOnly="false" ma:showField="Title" ma:web="8203a8d2-2ccf-4437-8480-e4e7da4321d9">
      <xsd:simpleType>
        <xsd:restriction base="dms:Lookup"/>
      </xsd:simpleType>
    </xsd:element>
    <xsd:element name="Academic_x005f_x002F_Fiscal_x005f_x0020_Year" ma:index="7" ma:displayName="Academic/Fiscal Year" ma:default="n/a" ma:format="Dropdown" ma:internalName="Academic_x002F_Fiscal_x0020_Year">
      <xsd:simpleType>
        <xsd:restriction base="dms:Choice">
          <xsd:enumeration value="n/a"/>
          <xsd:enumeration value="2005-06"/>
          <xsd:enumeration value="2006-07"/>
          <xsd:enumeration value="2007-08"/>
          <xsd:enumeration value="2008-09"/>
          <xsd:enumeration value="2009-10"/>
          <xsd:enumeration value="2010-11"/>
          <xsd:enumeration value="2011-12"/>
          <xsd:enumeration value="2012-13"/>
          <xsd:enumeration value="2013-14"/>
          <xsd:enumeration value="Other"/>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2"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96F7112D-D032-4069-8381-C6AF291FF003}">
  <ds:schemaRefs>
    <ds:schemaRef ds:uri="http://purl.org/dc/dcmitype/"/>
    <ds:schemaRef ds:uri="http://schemas.openxmlformats.org/package/2006/metadata/core-properties"/>
    <ds:schemaRef ds:uri="http://purl.org/dc/terms/"/>
    <ds:schemaRef ds:uri="8203a8d2-2ccf-4437-8480-e4e7da4321d9"/>
    <ds:schemaRef ds:uri="http://purl.org/dc/elements/1.1/"/>
    <ds:schemaRef ds:uri="http://www.w3.org/XML/1998/namespace"/>
    <ds:schemaRef ds:uri="2a3058fb-e7d8-4bcd-83c9-2e38e3df2500"/>
    <ds:schemaRef ds:uri="http://schemas.microsoft.com/office/2006/documentManagement/types"/>
    <ds:schemaRef ds:uri="http://schemas.microsoft.com/office/infopath/2007/PartnerControls"/>
    <ds:schemaRef ds:uri="http://schemas.microsoft.com/office/2006/metadata/properties"/>
  </ds:schemaRefs>
</ds:datastoreItem>
</file>

<file path=customXml/itemProps2.xml><?xml version="1.0" encoding="utf-8"?>
<ds:datastoreItem xmlns:ds="http://schemas.openxmlformats.org/officeDocument/2006/customXml" ds:itemID="{817524A9-661E-4AEB-B0EC-F12A3EDEAA88}">
  <ds:schemaRefs>
    <ds:schemaRef ds:uri="http://schemas.microsoft.com/sharepoint/v3/contenttype/forms"/>
  </ds:schemaRefs>
</ds:datastoreItem>
</file>

<file path=customXml/itemProps3.xml><?xml version="1.0" encoding="utf-8"?>
<ds:datastoreItem xmlns:ds="http://schemas.openxmlformats.org/officeDocument/2006/customXml" ds:itemID="{03D9AF9D-1850-42FB-8E36-B7BCD5F2912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2a3058fb-e7d8-4bcd-83c9-2e38e3df2500"/>
    <ds:schemaRef ds:uri="8203a8d2-2ccf-4437-8480-e4e7da4321d9"/>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925</TotalTime>
  <Words>1661</Words>
  <Application>Microsoft Office PowerPoint</Application>
  <PresentationFormat>On-screen Show (4:3)</PresentationFormat>
  <Paragraphs>285</Paragraphs>
  <Slides>25</Slides>
  <Notes>25</Notes>
  <HiddenSlides>0</HiddenSlides>
  <MMClips>0</MMClips>
  <ScaleCrop>false</ScaleCrop>
  <HeadingPairs>
    <vt:vector size="4" baseType="variant">
      <vt:variant>
        <vt:lpstr>Theme</vt:lpstr>
      </vt:variant>
      <vt:variant>
        <vt:i4>1</vt:i4>
      </vt:variant>
      <vt:variant>
        <vt:lpstr>Slide Titles</vt:lpstr>
      </vt:variant>
      <vt:variant>
        <vt:i4>25</vt:i4>
      </vt:variant>
    </vt:vector>
  </HeadingPairs>
  <TitlesOfParts>
    <vt:vector size="26" baseType="lpstr">
      <vt:lpstr>Office Theme</vt:lpstr>
      <vt:lpstr>Division I Recruiting (Camps and Clinics) - Foundational </vt:lpstr>
      <vt:lpstr>Overview – Camps and Clinics</vt:lpstr>
      <vt:lpstr>Institution’s Sports Camp or Clinic</vt:lpstr>
      <vt:lpstr>Timing of Institutional Camps/Clinics</vt:lpstr>
      <vt:lpstr>Location of Institutional Camps/Clinics</vt:lpstr>
      <vt:lpstr>Location of Camp or Clinic</vt:lpstr>
      <vt:lpstr>Attendance Restriction</vt:lpstr>
      <vt:lpstr>Campus Tours</vt:lpstr>
      <vt:lpstr>Camp or Clinic Advertisements</vt:lpstr>
      <vt:lpstr>Camp or Clinic Advertisements</vt:lpstr>
      <vt:lpstr>Free or Reduced Admissions</vt:lpstr>
      <vt:lpstr>Free or Reduced Admissions</vt:lpstr>
      <vt:lpstr>Employment at Camp or clinic</vt:lpstr>
      <vt:lpstr>Prospective and Enrolled Student-Athlete Camp or Clinic Employment</vt:lpstr>
      <vt:lpstr>Student-Athlete Employment and Countable Athletically Related Activities</vt:lpstr>
      <vt:lpstr>Student-Athlete Employment and Countable Athletically Related Activities</vt:lpstr>
      <vt:lpstr>Student-Athlete Employment and Countable Athletically Related Activities</vt:lpstr>
      <vt:lpstr>Noninstitutional Camps/Clinics Requirements</vt:lpstr>
      <vt:lpstr>Noninstitutional Camps/Clinics Time Period</vt:lpstr>
      <vt:lpstr>Noninstitutional Camps/Clinics</vt:lpstr>
      <vt:lpstr>Expenses for Noninstitutional Camp &amp; Recruiting Trips</vt:lpstr>
      <vt:lpstr>Expenses for Noninstitutional Camp and Recruiting Trips</vt:lpstr>
      <vt:lpstr>Promotion of Noninstitutional Camps </vt:lpstr>
      <vt:lpstr>Camp/Clinic Sponsored by Recruiting or Scouting Service</vt:lpstr>
      <vt:lpstr> Questions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Matha, Kristen</dc:creator>
  <cp:lastModifiedBy>Linda D. Henderson</cp:lastModifiedBy>
  <cp:revision>159</cp:revision>
  <cp:lastPrinted>2015-05-12T19:08:25Z</cp:lastPrinted>
  <dcterms:created xsi:type="dcterms:W3CDTF">2015-03-24T14:44:33Z</dcterms:created>
  <dcterms:modified xsi:type="dcterms:W3CDTF">2015-07-07T15:21:22Z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0x010100F9F789DCBE2F8546844AAD72D1F17829010200FB61311DF971744FAE7A46A10C475AE7</vt:lpwstr>
  </property>
  <property fmtid="{D5CDD505-2E9C-101B-9397-08002B2CF9AE}" pid="3" name="ArticulateGUID">
    <vt:lpwstr>3C6D4B8D-E82E-4B32-AF2B-17A983229CDF</vt:lpwstr>
  </property>
  <property fmtid="{D5CDD505-2E9C-101B-9397-08002B2CF9AE}" pid="4" name="ArticulatePath">
    <vt:lpwstr>http://intra.ncaa.org/sites/ama/All%20Administrators/Matha,%20Kristen/RRS/2015/DICampsClinics_032415</vt:lpwstr>
  </property>
</Properties>
</file>

<file path=docProps/thumbnail.jpeg>
</file>