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2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9"/>
  </p:notesMasterIdLst>
  <p:handoutMasterIdLst>
    <p:handoutMasterId r:id="rId40"/>
  </p:handoutMasterIdLst>
  <p:sldIdLst>
    <p:sldId id="256" r:id="rId2"/>
    <p:sldId id="266" r:id="rId3"/>
    <p:sldId id="267" r:id="rId4"/>
    <p:sldId id="268" r:id="rId5"/>
    <p:sldId id="262" r:id="rId6"/>
    <p:sldId id="263" r:id="rId7"/>
    <p:sldId id="257" r:id="rId8"/>
    <p:sldId id="258" r:id="rId9"/>
    <p:sldId id="259" r:id="rId10"/>
    <p:sldId id="269" r:id="rId11"/>
    <p:sldId id="285" r:id="rId12"/>
    <p:sldId id="265" r:id="rId13"/>
    <p:sldId id="264" r:id="rId14"/>
    <p:sldId id="298" r:id="rId15"/>
    <p:sldId id="299" r:id="rId16"/>
    <p:sldId id="300" r:id="rId17"/>
    <p:sldId id="271" r:id="rId18"/>
    <p:sldId id="260" r:id="rId19"/>
    <p:sldId id="297" r:id="rId20"/>
    <p:sldId id="279" r:id="rId21"/>
    <p:sldId id="280" r:id="rId22"/>
    <p:sldId id="281" r:id="rId23"/>
    <p:sldId id="287" r:id="rId24"/>
    <p:sldId id="296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82" r:id="rId33"/>
    <p:sldId id="283" r:id="rId34"/>
    <p:sldId id="284" r:id="rId35"/>
    <p:sldId id="289" r:id="rId36"/>
    <p:sldId id="292" r:id="rId37"/>
    <p:sldId id="291" r:id="rId3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BBBE0D69-E7B9-40F5-9A23-93A0CF972D9D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4CD61C2A-9E20-4D5B-81E0-1F088F8501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2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72" cy="46418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6" y="0"/>
            <a:ext cx="3038372" cy="46418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B923695B-7094-4B9A-BFA6-05F471CBDB0B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50" tIns="45825" rIns="91650" bIns="4582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108"/>
            <a:ext cx="5608320" cy="4182427"/>
          </a:xfrm>
          <a:prstGeom prst="rect">
            <a:avLst/>
          </a:prstGeom>
        </p:spPr>
        <p:txBody>
          <a:bodyPr vert="horz" lIns="91650" tIns="45825" rIns="91650" bIns="4582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27"/>
            <a:ext cx="3038372" cy="464184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6" y="8830627"/>
            <a:ext cx="3038372" cy="464184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35AA3BA8-DD4B-4469-8B7E-27AA96D2F2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24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A3BA8-DD4B-4469-8B7E-27AA96D2F22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02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A3BA8-DD4B-4469-8B7E-27AA96D2F22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064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A3BA8-DD4B-4469-8B7E-27AA96D2F22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336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AF50F53-2194-4652-AA9D-38C94D8A44A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B4BD279-6514-4C67-8781-B032070839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Kelly Brummett</a:t>
            </a:r>
          </a:p>
          <a:p>
            <a:r>
              <a:rPr lang="en-US" dirty="0" smtClean="0"/>
              <a:t>Ryan allen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Legislative Relief Waivers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5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4-4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No longer seeking a waiver for immediate eligibility.</a:t>
            </a:r>
          </a:p>
          <a:p>
            <a:pPr marL="114300" indent="0">
              <a:buNone/>
            </a:pPr>
            <a:endParaRPr lang="en-US" sz="1000" dirty="0" smtClean="0"/>
          </a:p>
          <a:p>
            <a:pPr marL="574675" lvl="1" indent="-234950">
              <a:buClr>
                <a:schemeClr val="accent1"/>
              </a:buClr>
            </a:pPr>
            <a:r>
              <a:rPr lang="en-US" sz="2400" dirty="0" smtClean="0"/>
              <a:t>Potential sixth year on clock.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Extension analysis similar to current analysis for immediate eligibility.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Must have mitigation for transfer.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9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4-4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406" y="1865313"/>
            <a:ext cx="8229600" cy="4373563"/>
          </a:xfrm>
        </p:spPr>
        <p:txBody>
          <a:bodyPr>
            <a:normAutofit/>
          </a:bodyPr>
          <a:lstStyle/>
          <a:p>
            <a:pPr fontAlgn="t"/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96" y="1981200"/>
            <a:ext cx="8158004" cy="360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28796" y="5738041"/>
            <a:ext cx="674484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*Must have mitigation</a:t>
            </a:r>
            <a:r>
              <a:rPr kumimoji="0" lang="en-US" alt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the transfer.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9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Urgent waivers and </a:t>
            </a:r>
            <a:br>
              <a:rPr lang="en-US" dirty="0" smtClean="0"/>
            </a:br>
            <a:r>
              <a:rPr lang="en-US" dirty="0" smtClean="0"/>
              <a:t>phone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 unforeseen events or circumstances.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Institutions may call 317/917-6144 and indicate they have a potential CLR phone waiver request.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Phone waivers do not eliminate the need to submit a waiver.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76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86800" cy="4373563"/>
          </a:xfrm>
        </p:spPr>
        <p:txBody>
          <a:bodyPr>
            <a:normAutofit/>
          </a:bodyPr>
          <a:lstStyle/>
          <a:p>
            <a:r>
              <a:rPr lang="en-US" dirty="0" smtClean="0"/>
              <a:t>Search CLR case precedent on LSDB</a:t>
            </a:r>
            <a:r>
              <a:rPr lang="en-US" i="1" dirty="0" smtClean="0"/>
              <a:t>i</a:t>
            </a:r>
            <a:r>
              <a:rPr lang="en-US" dirty="0" smtClean="0"/>
              <a:t> and RSRO.</a:t>
            </a:r>
          </a:p>
          <a:p>
            <a:endParaRPr lang="en-US" sz="1200" dirty="0" smtClean="0"/>
          </a:p>
          <a:p>
            <a:pPr marL="574675" lvl="1" indent="-234950">
              <a:spcBef>
                <a:spcPts val="0"/>
              </a:spcBef>
              <a:buClr>
                <a:schemeClr val="accent1"/>
              </a:buClr>
            </a:pPr>
            <a:r>
              <a:rPr lang="en-US" sz="2400" dirty="0" smtClean="0"/>
              <a:t>See CLR website to view tips for searching precedent</a:t>
            </a:r>
            <a:r>
              <a:rPr lang="en-US" dirty="0"/>
              <a:t>.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www.ncaa.org/compliance/waivers/legislative-relief-waivers</a:t>
            </a:r>
          </a:p>
          <a:p>
            <a:pPr marL="411480" lvl="1" indent="0">
              <a:buNone/>
            </a:pPr>
            <a:endParaRPr lang="en-US" dirty="0" smtClean="0"/>
          </a:p>
          <a:p>
            <a:r>
              <a:rPr lang="en-US" dirty="0" smtClean="0"/>
              <a:t>Call 317/917-6144 to contact legislative relief staff about a pending waiver.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File waiver at the time it is discovered that a waiver is necessary.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50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1 -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Zack is scheduled to make an official visit to Bayside University on Friday.</a:t>
            </a:r>
          </a:p>
          <a:p>
            <a:endParaRPr lang="en-US" dirty="0"/>
          </a:p>
          <a:p>
            <a:r>
              <a:rPr lang="en-US" dirty="0" smtClean="0"/>
              <a:t>Thursday, Zack notified Bayside that his mother can no longer take time off from work to attend the visit with him.</a:t>
            </a:r>
          </a:p>
          <a:p>
            <a:endParaRPr lang="en-US" dirty="0"/>
          </a:p>
          <a:p>
            <a:r>
              <a:rPr lang="en-US" dirty="0" smtClean="0"/>
              <a:t>Instead, Zack would like to bring his Uncle Richard.</a:t>
            </a:r>
          </a:p>
          <a:p>
            <a:endParaRPr lang="en-US" dirty="0"/>
          </a:p>
          <a:p>
            <a:r>
              <a:rPr lang="en-US" dirty="0" smtClean="0"/>
              <a:t>Bayside would like to treat Uncle Richard like a permissible family member for the official visit.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51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1 –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Zack's father </a:t>
            </a:r>
            <a:r>
              <a:rPr lang="en-US" dirty="0"/>
              <a:t>has never been a part of his life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Uncle Richard has been the only father-figure in Zack's life that he has ever known.</a:t>
            </a:r>
          </a:p>
          <a:p>
            <a:endParaRPr lang="en-US" dirty="0"/>
          </a:p>
          <a:p>
            <a:r>
              <a:rPr lang="en-US" dirty="0" smtClean="0"/>
              <a:t>Zack's mother will not be able to attend any official visits and Uncle Richard will likely attend any future visits as well.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86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1 -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Granted.</a:t>
            </a:r>
          </a:p>
          <a:p>
            <a:endParaRPr lang="en-US" dirty="0"/>
          </a:p>
          <a:p>
            <a:r>
              <a:rPr lang="en-US" dirty="0" smtClean="0"/>
              <a:t>Staff noted that Zack's mother is unable to attend the current visit and will not attend any future visits.  </a:t>
            </a:r>
          </a:p>
          <a:p>
            <a:endParaRPr lang="en-US" dirty="0"/>
          </a:p>
          <a:p>
            <a:r>
              <a:rPr lang="en-US" dirty="0" smtClean="0"/>
              <a:t>Additionally staff noted that Zack's Uncle Richard has been a father-figure his whole life and will attend future visits as well.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2017713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val="423479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 no. </a:t>
            </a:r>
            <a:r>
              <a:rPr lang="en-US" dirty="0"/>
              <a:t> </a:t>
            </a:r>
            <a:r>
              <a:rPr lang="en-US" dirty="0" smtClean="0"/>
              <a:t>2 - </a:t>
            </a:r>
            <a:br>
              <a:rPr lang="en-US" dirty="0" smtClean="0"/>
            </a:br>
            <a:r>
              <a:rPr lang="en-US" dirty="0" smtClean="0"/>
              <a:t>Facts and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A.C. is a phenomenal baker.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Initially, A.C. baked only for family and friends but in 2011, he decided to start his own bakery. 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2013-14 academic year:  A.C. enrolled at Bayside.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In December 2014, A.C. won several awards for best tasting and best decorated cake.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As a result, Bayside would now like A.C. to be able to promote his baking business.   May he do so?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52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2</a:t>
            </a:r>
            <a:r>
              <a:rPr lang="en-US" dirty="0" smtClean="0"/>
              <a:t>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Interpretive Flexibility?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</a:pPr>
            <a:endParaRPr lang="en-US" sz="24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No. 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</a:pPr>
            <a:endParaRPr lang="en-US" sz="2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The legislation is clear and A.C. may not use his name, image, or likeness to promote a commercial product.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sz="3000" dirty="0"/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400" dirty="0" smtClean="0"/>
          </a:p>
          <a:p>
            <a:pPr marL="114300" indent="0">
              <a:buNone/>
            </a:pPr>
            <a:endParaRPr lang="en-US" sz="3800" dirty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94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2 - outcome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80646"/>
            <a:ext cx="3276600" cy="4368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400" dirty="0"/>
              <a:t>CLR Waiver? </a:t>
            </a:r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900" dirty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3000" dirty="0" smtClean="0"/>
              <a:t>Granted. </a:t>
            </a:r>
            <a:endParaRPr lang="en-US" sz="3000" dirty="0"/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400" dirty="0"/>
              <a:t>Conditions: </a:t>
            </a:r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900" dirty="0"/>
          </a:p>
          <a:p>
            <a:pPr marL="631825" lvl="2" indent="-292100">
              <a:buClr>
                <a:schemeClr val="accent1"/>
              </a:buClr>
            </a:pPr>
            <a:r>
              <a:rPr lang="en-US" sz="3400" dirty="0"/>
              <a:t>No reference to A.C</a:t>
            </a:r>
            <a:r>
              <a:rPr lang="en-US" sz="3400" dirty="0" smtClean="0"/>
              <a:t>.'s </a:t>
            </a:r>
            <a:r>
              <a:rPr lang="en-US" sz="3400" dirty="0"/>
              <a:t>involvement in athletics; </a:t>
            </a:r>
          </a:p>
          <a:p>
            <a:pPr marL="571500" lvl="2" indent="0">
              <a:buClr>
                <a:schemeClr val="accent1"/>
              </a:buClr>
              <a:buNone/>
            </a:pPr>
            <a:endParaRPr lang="en-US" sz="1900" dirty="0"/>
          </a:p>
          <a:p>
            <a:pPr marL="631825" lvl="2" indent="-292100">
              <a:buClr>
                <a:schemeClr val="accent1"/>
              </a:buClr>
            </a:pPr>
            <a:r>
              <a:rPr lang="en-US" sz="3400" dirty="0"/>
              <a:t>Bayside may not be involved in any way; and </a:t>
            </a:r>
          </a:p>
          <a:p>
            <a:pPr marL="571500" lvl="2" indent="0">
              <a:buClr>
                <a:schemeClr val="accent1"/>
              </a:buClr>
              <a:buNone/>
            </a:pPr>
            <a:endParaRPr lang="en-US" sz="1900" dirty="0"/>
          </a:p>
          <a:p>
            <a:pPr marL="631825" lvl="2" indent="-292100"/>
            <a:r>
              <a:rPr lang="en-US" sz="3400" dirty="0"/>
              <a:t>Compensation is at a commensurate rate.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3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7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legislative relief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Established to provide flexibility with regard to NCAA legislation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No other specified staff or committee.</a:t>
            </a:r>
          </a:p>
          <a:p>
            <a:endParaRPr lang="en-US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Proactive waivers, requesting relief before a circumstance/event occurs. </a:t>
            </a:r>
          </a:p>
          <a:p>
            <a:endParaRPr lang="en-US" dirty="0" smtClean="0"/>
          </a:p>
          <a:p>
            <a:r>
              <a:rPr lang="en-US" dirty="0" smtClean="0"/>
              <a:t>Cannot waive violations.</a:t>
            </a:r>
          </a:p>
          <a:p>
            <a:pPr marL="114300" indent="0">
              <a:buNone/>
            </a:pPr>
            <a:endParaRPr lang="en-US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Approximately </a:t>
            </a:r>
            <a:r>
              <a:rPr lang="en-US" dirty="0" smtClean="0"/>
              <a:t>1,600 </a:t>
            </a:r>
            <a:r>
              <a:rPr lang="en-US" dirty="0"/>
              <a:t>legislative relief waivers filed in 2014 (Divisions I, II and III combined).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63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3 -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May 2012:  Kelly graduated </a:t>
            </a:r>
            <a:r>
              <a:rPr lang="en-US" dirty="0">
                <a:ea typeface="Cambria Math" panose="02040503050406030204" pitchFamily="18" charset="0"/>
              </a:rPr>
              <a:t>from high </a:t>
            </a:r>
            <a:r>
              <a:rPr lang="en-US" dirty="0" smtClean="0">
                <a:ea typeface="Cambria Math" panose="02040503050406030204" pitchFamily="18" charset="0"/>
              </a:rPr>
              <a:t>school.  </a:t>
            </a: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endParaRPr lang="en-US" dirty="0" smtClean="0">
              <a:ea typeface="Cambria Math" panose="02040503050406030204" pitchFamily="18" charset="0"/>
            </a:endParaRP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2012-13:  Kelly's one-year grace period.</a:t>
            </a: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endParaRPr lang="en-US" dirty="0">
              <a:ea typeface="Cambria Math" panose="02040503050406030204" pitchFamily="18" charset="0"/>
            </a:endParaRP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>
                <a:ea typeface="Cambria Math" panose="02040503050406030204" pitchFamily="18" charset="0"/>
              </a:rPr>
              <a:t>March </a:t>
            </a:r>
            <a:r>
              <a:rPr lang="en-US" dirty="0" smtClean="0">
                <a:ea typeface="Cambria Math" panose="02040503050406030204" pitchFamily="18" charset="0"/>
              </a:rPr>
              <a:t>2013:  Kelly went </a:t>
            </a:r>
            <a:r>
              <a:rPr lang="en-US" dirty="0">
                <a:ea typeface="Cambria Math" panose="02040503050406030204" pitchFamily="18" charset="0"/>
              </a:rPr>
              <a:t>on a two-year church mission and returned in March </a:t>
            </a:r>
            <a:r>
              <a:rPr lang="en-US" dirty="0" smtClean="0">
                <a:ea typeface="Cambria Math" panose="02040503050406030204" pitchFamily="18" charset="0"/>
              </a:rPr>
              <a:t>2015.</a:t>
            </a:r>
          </a:p>
          <a:p>
            <a:pPr marL="0" indent="0">
              <a:buSzPct val="97000"/>
              <a:buNone/>
              <a:defRPr/>
            </a:pPr>
            <a:endParaRPr lang="en-US" dirty="0">
              <a:ea typeface="Cambria Math" panose="02040503050406030204" pitchFamily="18" charset="0"/>
            </a:endParaRP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>
                <a:ea typeface="Cambria Math" panose="02040503050406030204" pitchFamily="18" charset="0"/>
              </a:rPr>
              <a:t>April 2 and April 9, </a:t>
            </a:r>
            <a:r>
              <a:rPr lang="en-US" dirty="0" smtClean="0">
                <a:ea typeface="Cambria Math" panose="02040503050406030204" pitchFamily="18" charset="0"/>
              </a:rPr>
              <a:t>2015:  Kelly played </a:t>
            </a:r>
            <a:r>
              <a:rPr lang="en-US" dirty="0">
                <a:ea typeface="Cambria Math" panose="02040503050406030204" pitchFamily="18" charset="0"/>
              </a:rPr>
              <a:t>in what </a:t>
            </a:r>
            <a:r>
              <a:rPr lang="en-US" dirty="0" smtClean="0">
                <a:ea typeface="Cambria Math" panose="02040503050406030204" pitchFamily="18" charset="0"/>
              </a:rPr>
              <a:t>she </a:t>
            </a:r>
            <a:r>
              <a:rPr lang="en-US" dirty="0">
                <a:ea typeface="Cambria Math" panose="02040503050406030204" pitchFamily="18" charset="0"/>
              </a:rPr>
              <a:t>believed to be pick up soccer games with </a:t>
            </a:r>
            <a:r>
              <a:rPr lang="en-US" dirty="0" smtClean="0">
                <a:ea typeface="Cambria Math" panose="02040503050406030204" pitchFamily="18" charset="0"/>
              </a:rPr>
              <a:t>her high </a:t>
            </a:r>
            <a:r>
              <a:rPr lang="en-US" dirty="0">
                <a:ea typeface="Cambria Math" panose="02040503050406030204" pitchFamily="18" charset="0"/>
              </a:rPr>
              <a:t>school friends</a:t>
            </a:r>
            <a:r>
              <a:rPr lang="en-US" dirty="0" smtClean="0">
                <a:ea typeface="Cambria Math" panose="02040503050406030204" pitchFamily="18" charset="0"/>
              </a:rPr>
              <a:t>.</a:t>
            </a: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endParaRPr lang="en-US" dirty="0">
              <a:ea typeface="Cambria Math" panose="02040503050406030204" pitchFamily="18" charset="0"/>
            </a:endParaRP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Summer 2015:  Kelly will enroll at Bayside.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7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3 -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01638" indent="-401638">
              <a:lnSpc>
                <a:spcPct val="110000"/>
              </a:lnSpc>
              <a:spcBef>
                <a:spcPts val="0"/>
              </a:spcBef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Kelly was </a:t>
            </a:r>
            <a:r>
              <a:rPr lang="en-US" dirty="0">
                <a:ea typeface="Cambria Math" panose="02040503050406030204" pitchFamily="18" charset="0"/>
              </a:rPr>
              <a:t>required by </a:t>
            </a:r>
            <a:r>
              <a:rPr lang="en-US" dirty="0" smtClean="0">
                <a:ea typeface="Cambria Math" panose="02040503050406030204" pitchFamily="18" charset="0"/>
              </a:rPr>
              <a:t>her church </a:t>
            </a:r>
            <a:r>
              <a:rPr lang="en-US" dirty="0">
                <a:ea typeface="Cambria Math" panose="02040503050406030204" pitchFamily="18" charset="0"/>
              </a:rPr>
              <a:t>to serve a two-year church mission prior to turning 20-years old</a:t>
            </a:r>
            <a:r>
              <a:rPr lang="en-US" dirty="0" smtClean="0">
                <a:ea typeface="Cambria Math" panose="02040503050406030204" pitchFamily="18" charset="0"/>
              </a:rPr>
              <a:t>.</a:t>
            </a: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endParaRPr lang="en-US" dirty="0">
              <a:ea typeface="Cambria Math" panose="02040503050406030204" pitchFamily="18" charset="0"/>
            </a:endParaRPr>
          </a:p>
          <a:p>
            <a:pPr marL="401638" indent="-401638">
              <a:lnSpc>
                <a:spcPct val="110000"/>
              </a:lnSpc>
              <a:spcBef>
                <a:spcPts val="0"/>
              </a:spcBef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Kelly </a:t>
            </a:r>
            <a:r>
              <a:rPr lang="en-US" dirty="0">
                <a:ea typeface="Cambria Math" panose="02040503050406030204" pitchFamily="18" charset="0"/>
              </a:rPr>
              <a:t>had no idea </a:t>
            </a:r>
            <a:r>
              <a:rPr lang="en-US" dirty="0" smtClean="0">
                <a:ea typeface="Cambria Math" panose="02040503050406030204" pitchFamily="18" charset="0"/>
              </a:rPr>
              <a:t>playing pick-up soccer </a:t>
            </a:r>
            <a:r>
              <a:rPr lang="en-US" dirty="0">
                <a:ea typeface="Cambria Math" panose="02040503050406030204" pitchFamily="18" charset="0"/>
              </a:rPr>
              <a:t>matches with some friends would cost </a:t>
            </a:r>
            <a:r>
              <a:rPr lang="en-US" dirty="0" smtClean="0">
                <a:ea typeface="Cambria Math" panose="02040503050406030204" pitchFamily="18" charset="0"/>
              </a:rPr>
              <a:t>her a </a:t>
            </a:r>
            <a:r>
              <a:rPr lang="en-US" dirty="0">
                <a:ea typeface="Cambria Math" panose="02040503050406030204" pitchFamily="18" charset="0"/>
              </a:rPr>
              <a:t>season of eligibility</a:t>
            </a:r>
            <a:r>
              <a:rPr lang="en-US" dirty="0" smtClean="0">
                <a:ea typeface="Cambria Math" panose="02040503050406030204" pitchFamily="18" charset="0"/>
              </a:rPr>
              <a:t>.</a:t>
            </a: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endParaRPr lang="en-US" dirty="0">
              <a:ea typeface="Cambria Math" panose="02040503050406030204" pitchFamily="18" charset="0"/>
            </a:endParaRPr>
          </a:p>
          <a:p>
            <a:pPr marL="401638" indent="-401638">
              <a:lnSpc>
                <a:spcPct val="110000"/>
              </a:lnSpc>
              <a:spcBef>
                <a:spcPts val="0"/>
              </a:spcBef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Kelly said she played </a:t>
            </a:r>
            <a:r>
              <a:rPr lang="en-US" dirty="0">
                <a:ea typeface="Cambria Math" panose="02040503050406030204" pitchFamily="18" charset="0"/>
              </a:rPr>
              <a:t>in the games </a:t>
            </a:r>
            <a:r>
              <a:rPr lang="en-US" dirty="0" smtClean="0">
                <a:ea typeface="Cambria Math" panose="02040503050406030204" pitchFamily="18" charset="0"/>
              </a:rPr>
              <a:t>just to get "a little exercise."</a:t>
            </a:r>
          </a:p>
          <a:p>
            <a:pPr marL="0" indent="0">
              <a:buSzPct val="97000"/>
              <a:buNone/>
              <a:defRPr/>
            </a:pPr>
            <a:endParaRPr lang="en-US" dirty="0">
              <a:ea typeface="Cambria Math" panose="02040503050406030204" pitchFamily="18" charset="0"/>
            </a:endParaRPr>
          </a:p>
          <a:p>
            <a:pPr marL="401638" indent="-401638">
              <a:lnSpc>
                <a:spcPct val="110000"/>
              </a:lnSpc>
              <a:spcBef>
                <a:spcPts val="0"/>
              </a:spcBef>
              <a:buSzPct val="97000"/>
              <a:buFont typeface="Tahoma" pitchFamily="34" charset="0"/>
              <a:buChar char="•"/>
              <a:defRPr/>
            </a:pPr>
            <a:r>
              <a:rPr lang="en-US" dirty="0">
                <a:ea typeface="Cambria Math" panose="02040503050406030204" pitchFamily="18" charset="0"/>
              </a:rPr>
              <a:t>No one at </a:t>
            </a:r>
            <a:r>
              <a:rPr lang="en-US" dirty="0" smtClean="0">
                <a:ea typeface="Cambria Math" panose="02040503050406030204" pitchFamily="18" charset="0"/>
              </a:rPr>
              <a:t>Bayside ever </a:t>
            </a:r>
            <a:r>
              <a:rPr lang="en-US" dirty="0">
                <a:ea typeface="Cambria Math" panose="02040503050406030204" pitchFamily="18" charset="0"/>
              </a:rPr>
              <a:t>informed </a:t>
            </a:r>
            <a:r>
              <a:rPr lang="en-US" dirty="0" smtClean="0">
                <a:ea typeface="Cambria Math" panose="02040503050406030204" pitchFamily="18" charset="0"/>
              </a:rPr>
              <a:t>Kelly that she </a:t>
            </a:r>
            <a:r>
              <a:rPr lang="en-US" dirty="0">
                <a:ea typeface="Cambria Math" panose="02040503050406030204" pitchFamily="18" charset="0"/>
              </a:rPr>
              <a:t>should not compete </a:t>
            </a:r>
            <a:r>
              <a:rPr lang="en-US" dirty="0" smtClean="0">
                <a:ea typeface="Cambria Math" panose="02040503050406030204" pitchFamily="18" charset="0"/>
              </a:rPr>
              <a:t>after returning </a:t>
            </a:r>
            <a:r>
              <a:rPr lang="en-US" dirty="0">
                <a:ea typeface="Cambria Math" panose="02040503050406030204" pitchFamily="18" charset="0"/>
              </a:rPr>
              <a:t>from </a:t>
            </a:r>
            <a:r>
              <a:rPr lang="en-US" dirty="0" smtClean="0">
                <a:ea typeface="Cambria Math" panose="02040503050406030204" pitchFamily="18" charset="0"/>
              </a:rPr>
              <a:t>her mission</a:t>
            </a:r>
            <a:r>
              <a:rPr lang="en-US" dirty="0">
                <a:ea typeface="Cambria Math" panose="020405030504060302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9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7727272" cy="437692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NCAA Eligibility Center (EC) Certification:  Kelly is charged one </a:t>
            </a:r>
            <a:r>
              <a:rPr lang="en-US" dirty="0"/>
              <a:t>season of competition and must serve an academic year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residence.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Bayside requests </a:t>
            </a:r>
            <a:r>
              <a:rPr lang="en-US" dirty="0"/>
              <a:t>that </a:t>
            </a:r>
            <a:r>
              <a:rPr lang="en-US" dirty="0" smtClean="0"/>
              <a:t>Kelly </a:t>
            </a:r>
            <a:br>
              <a:rPr lang="en-US" dirty="0" smtClean="0"/>
            </a:br>
            <a:r>
              <a:rPr lang="en-US" dirty="0" smtClean="0"/>
              <a:t>be immediately </a:t>
            </a:r>
            <a:r>
              <a:rPr lang="en-US" dirty="0"/>
              <a:t>eligible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retain </a:t>
            </a:r>
            <a:r>
              <a:rPr lang="en-US" dirty="0"/>
              <a:t>four seasons of </a:t>
            </a:r>
            <a:br>
              <a:rPr lang="en-US" dirty="0"/>
            </a:br>
            <a:r>
              <a:rPr lang="en-US" dirty="0" smtClean="0"/>
              <a:t>competition.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What happens next?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048000"/>
            <a:ext cx="3314700" cy="3314700"/>
          </a:xfrm>
        </p:spPr>
      </p:pic>
    </p:spTree>
    <p:extLst>
      <p:ext uri="{BB962C8B-B14F-4D97-AF65-F5344CB8AC3E}">
        <p14:creationId xmlns:p14="http://schemas.microsoft.com/office/powerpoint/2010/main" val="202975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compelling mitigation exists, then Bayside may submit a CLR waiver to seek full relief. </a:t>
            </a:r>
          </a:p>
          <a:p>
            <a:pPr marL="114300" indent="0">
              <a:buNone/>
            </a:pPr>
            <a:endParaRPr lang="en-US" sz="1300" dirty="0" smtClean="0"/>
          </a:p>
          <a:p>
            <a:r>
              <a:rPr lang="en-US" dirty="0" smtClean="0"/>
              <a:t>Compelling mitigation may include:</a:t>
            </a:r>
          </a:p>
          <a:p>
            <a:pPr marL="114300" indent="0">
              <a:buNone/>
            </a:pPr>
            <a:endParaRPr lang="en-US" sz="10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Facts and assertions outside the scope of the legislation;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0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Low level/noncompetitive competition; 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0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Chronology of events;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0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Whether Kelly enrolled after first opportunity after delay period;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1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Whether Kelly was misadvised; and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1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Kelly already served a significant penalty.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1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No.3 -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>
                <a:ea typeface="Cambria Math" panose="02040503050406030204" pitchFamily="18" charset="0"/>
              </a:rPr>
              <a:t>Starting </a:t>
            </a:r>
            <a:r>
              <a:rPr lang="en-US" dirty="0" smtClean="0">
                <a:ea typeface="Cambria Math" panose="02040503050406030204" pitchFamily="18" charset="0"/>
              </a:rPr>
              <a:t>Point:  One-for-one withholding (two contests) based on EC certification.</a:t>
            </a:r>
          </a:p>
          <a:p>
            <a:pPr marL="698818" lvl="1" indent="-401638">
              <a:buClr>
                <a:schemeClr val="accent1"/>
              </a:buClr>
              <a:buSzPct val="97000"/>
              <a:buFont typeface="Tahoma" pitchFamily="34" charset="0"/>
              <a:buChar char="•"/>
              <a:defRPr/>
            </a:pPr>
            <a:endParaRPr lang="en-US" sz="1200" dirty="0" smtClean="0"/>
          </a:p>
          <a:p>
            <a:pPr marL="698500" lvl="1" indent="-300038">
              <a:buClr>
                <a:schemeClr val="accent1"/>
              </a:buClr>
              <a:buSzPct val="97000"/>
              <a:buFont typeface="Tahoma" pitchFamily="34" charset="0"/>
              <a:buChar char="•"/>
              <a:defRPr/>
            </a:pPr>
            <a:r>
              <a:rPr lang="en-US" dirty="0" smtClean="0"/>
              <a:t>If </a:t>
            </a:r>
            <a:r>
              <a:rPr lang="en-US" dirty="0"/>
              <a:t>the number of contests/dates of competition is less than or equal to 50% of the </a:t>
            </a:r>
            <a:r>
              <a:rPr lang="en-US" dirty="0" smtClean="0"/>
              <a:t>NCAA Bylaw </a:t>
            </a:r>
            <a:r>
              <a:rPr lang="en-US" dirty="0"/>
              <a:t>17 maximum limitations, the starting point is a </a:t>
            </a:r>
            <a:r>
              <a:rPr lang="en-US" dirty="0" smtClean="0"/>
              <a:t>1-for-1 </a:t>
            </a:r>
            <a:r>
              <a:rPr lang="en-US" dirty="0"/>
              <a:t>withholding.</a:t>
            </a:r>
          </a:p>
          <a:p>
            <a:pPr marL="114300" indent="0">
              <a:buSzPct val="97000"/>
              <a:buNone/>
              <a:defRPr/>
            </a:pPr>
            <a:endParaRPr lang="en-US" sz="2000" dirty="0">
              <a:ea typeface="Cambria Math" panose="02040503050406030204" pitchFamily="18" charset="0"/>
            </a:endParaRPr>
          </a:p>
          <a:p>
            <a:pPr marL="401638" indent="-401638"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CLR Relief?</a:t>
            </a:r>
          </a:p>
          <a:p>
            <a:pPr marL="698818" lvl="1" indent="-401638">
              <a:buClr>
                <a:schemeClr val="accent1"/>
              </a:buClr>
              <a:buSzPct val="97000"/>
              <a:buFont typeface="Tahoma" pitchFamily="34" charset="0"/>
              <a:buChar char="•"/>
              <a:defRPr/>
            </a:pPr>
            <a:endParaRPr lang="en-US" sz="1200" dirty="0" smtClean="0">
              <a:ea typeface="Cambria Math" panose="02040503050406030204" pitchFamily="18" charset="0"/>
            </a:endParaRPr>
          </a:p>
          <a:p>
            <a:pPr marL="698500" lvl="1" indent="-300038">
              <a:buClr>
                <a:schemeClr val="accent1"/>
              </a:buClr>
              <a:buSzPct val="97000"/>
              <a:buFont typeface="Tahoma" pitchFamily="34" charset="0"/>
              <a:buChar char="•"/>
              <a:defRPr/>
            </a:pPr>
            <a:r>
              <a:rPr lang="en-US" dirty="0" smtClean="0">
                <a:ea typeface="Cambria Math" panose="02040503050406030204" pitchFamily="18" charset="0"/>
              </a:rPr>
              <a:t>Via CLR waiver relief:  Kelly received full relief and was not required to serve an academic year in residence nor required to sit two contests.</a:t>
            </a:r>
            <a:endParaRPr lang="en-US" sz="2000" dirty="0">
              <a:ea typeface="Cambria Math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87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4 -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March-June 1998:  Lisa's mother was treated for depressive and anxiety disorder.</a:t>
            </a:r>
          </a:p>
          <a:p>
            <a:endParaRPr lang="en-US" dirty="0" smtClean="0"/>
          </a:p>
          <a:p>
            <a:r>
              <a:rPr lang="en-US" dirty="0" smtClean="0"/>
              <a:t>2005-06 academic year:  Lisa completed grade nine.</a:t>
            </a:r>
          </a:p>
          <a:p>
            <a:endParaRPr lang="en-US" dirty="0" smtClean="0"/>
          </a:p>
          <a:p>
            <a:r>
              <a:rPr lang="en-US" dirty="0" smtClean="0"/>
              <a:t>2006-07 academic year:  Lisa </a:t>
            </a:r>
            <a:r>
              <a:rPr lang="en-US" dirty="0"/>
              <a:t>completed </a:t>
            </a:r>
            <a:r>
              <a:rPr lang="en-US" dirty="0" smtClean="0"/>
              <a:t>grade 10.</a:t>
            </a:r>
          </a:p>
          <a:p>
            <a:endParaRPr lang="en-US" dirty="0" smtClean="0"/>
          </a:p>
          <a:p>
            <a:r>
              <a:rPr lang="en-US" dirty="0" smtClean="0"/>
              <a:t>2007-08 academic year:  Lisa </a:t>
            </a:r>
            <a:r>
              <a:rPr lang="en-US" dirty="0"/>
              <a:t>failed </a:t>
            </a:r>
            <a:r>
              <a:rPr lang="en-US" dirty="0" smtClean="0"/>
              <a:t>grade 11.</a:t>
            </a:r>
          </a:p>
          <a:p>
            <a:pPr marL="114300" indent="0">
              <a:buNone/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April-July 2008:  Lisa's mother was treated for back spasms.</a:t>
            </a:r>
          </a:p>
          <a:p>
            <a:endParaRPr lang="en-US" dirty="0" smtClean="0"/>
          </a:p>
          <a:p>
            <a:r>
              <a:rPr lang="en-US" dirty="0"/>
              <a:t>2008-09 academic year: </a:t>
            </a:r>
            <a:r>
              <a:rPr lang="en-US" dirty="0" smtClean="0"/>
              <a:t> Lisa </a:t>
            </a:r>
            <a:r>
              <a:rPr lang="en-US" dirty="0"/>
              <a:t>completed grade 11.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82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4 -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June 2009:  Lisa's expected date of high school graduation.</a:t>
            </a:r>
          </a:p>
          <a:p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July 2009: </a:t>
            </a:r>
            <a:r>
              <a:rPr lang="en-US" dirty="0" smtClean="0"/>
              <a:t> Lisa 's </a:t>
            </a:r>
            <a:r>
              <a:rPr lang="en-US" dirty="0"/>
              <a:t>mother was treated for severe </a:t>
            </a:r>
            <a:r>
              <a:rPr lang="en-US" dirty="0" smtClean="0"/>
              <a:t>adaptive </a:t>
            </a:r>
            <a:r>
              <a:rPr lang="en-US" dirty="0"/>
              <a:t>disorder with mixed swings of emotions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2009-10 academic year:  Lisa </a:t>
            </a:r>
            <a:r>
              <a:rPr lang="en-US" dirty="0"/>
              <a:t>failed </a:t>
            </a:r>
            <a:r>
              <a:rPr lang="en-US" dirty="0" smtClean="0"/>
              <a:t>grade 12.</a:t>
            </a:r>
          </a:p>
          <a:p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2010-11 academic year:  Lisa </a:t>
            </a:r>
            <a:r>
              <a:rPr lang="en-US" dirty="0"/>
              <a:t>completed </a:t>
            </a:r>
            <a:r>
              <a:rPr lang="en-US" dirty="0" smtClean="0"/>
              <a:t>grade 12.  Lisa </a:t>
            </a:r>
            <a:r>
              <a:rPr lang="en-US" dirty="0"/>
              <a:t>competed </a:t>
            </a:r>
            <a:r>
              <a:rPr lang="en-US" dirty="0" smtClean="0"/>
              <a:t>in 25 basketball contests.</a:t>
            </a:r>
          </a:p>
          <a:p>
            <a:pPr marL="114300" indent="0">
              <a:buNone/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2011-12 academic year:  Lisa </a:t>
            </a:r>
            <a:r>
              <a:rPr lang="en-US" dirty="0"/>
              <a:t>competed </a:t>
            </a:r>
            <a:r>
              <a:rPr lang="en-US" dirty="0" smtClean="0"/>
              <a:t>in 25 </a:t>
            </a:r>
            <a:r>
              <a:rPr lang="en-US" dirty="0"/>
              <a:t>basketball </a:t>
            </a:r>
            <a:r>
              <a:rPr lang="en-US" dirty="0" smtClean="0"/>
              <a:t>contests.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7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19385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EC Certification:  Lisa </a:t>
            </a:r>
            <a:r>
              <a:rPr lang="en-US" dirty="0"/>
              <a:t>used </a:t>
            </a:r>
            <a:r>
              <a:rPr lang="en-US" dirty="0" smtClean="0"/>
              <a:t>two seasons of competition and must serve an academic year of residence.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170992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Bayside would like Lisa to retain four seasons of competition and be immediately eligible for competition.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05200"/>
            <a:ext cx="4978006" cy="322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7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4 -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Using Temporary Review Process (TRP), staff provided flexibility. </a:t>
            </a:r>
          </a:p>
          <a:p>
            <a:pPr marL="114300" indent="0">
              <a:buNone/>
            </a:pPr>
            <a:endParaRPr lang="en-US" sz="12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200" dirty="0"/>
              <a:t>Lisa </a:t>
            </a:r>
            <a:r>
              <a:rPr lang="en-US" sz="2200" dirty="0" smtClean="0"/>
              <a:t>must be withheld from the first 50% of the maximum limitations in women's basketball.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sz="2200" dirty="0" smtClean="0"/>
              <a:t>SA well-being:</a:t>
            </a:r>
          </a:p>
          <a:p>
            <a:pPr marL="114300" indent="0">
              <a:buNone/>
            </a:pPr>
            <a:endParaRPr lang="en-US" sz="1200" dirty="0" smtClean="0"/>
          </a:p>
          <a:p>
            <a:pPr marL="639763" lvl="1" indent="-300038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2200" dirty="0" smtClean="0"/>
              <a:t>Chronology of events supports the necessity for </a:t>
            </a:r>
            <a:r>
              <a:rPr lang="en-US" sz="2200" dirty="0"/>
              <a:t>Lisa </a:t>
            </a:r>
            <a:r>
              <a:rPr lang="en-US" sz="2200" dirty="0" smtClean="0"/>
              <a:t>to delay enrollment;</a:t>
            </a:r>
          </a:p>
          <a:p>
            <a:pPr marL="339725" lvl="1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endParaRPr lang="en-US" sz="1200" dirty="0" smtClean="0"/>
          </a:p>
          <a:p>
            <a:pPr marL="639763" lvl="1" indent="-300038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2200" dirty="0"/>
              <a:t>Lisa </a:t>
            </a:r>
            <a:r>
              <a:rPr lang="en-US" sz="2200" dirty="0" smtClean="0"/>
              <a:t>was required to provide care-giving responsibilities; and</a:t>
            </a:r>
          </a:p>
          <a:p>
            <a:pPr marL="339725" lvl="1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endParaRPr lang="en-US" sz="1200" dirty="0" smtClean="0"/>
          </a:p>
          <a:p>
            <a:pPr marL="639763" lvl="1" indent="-300038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2200" dirty="0"/>
              <a:t>Lisa </a:t>
            </a:r>
            <a:r>
              <a:rPr lang="en-US" sz="2200" dirty="0" smtClean="0"/>
              <a:t>enrolled at the first opportunity after her mother's mental health improved.</a:t>
            </a:r>
          </a:p>
        </p:txBody>
      </p:sp>
    </p:spTree>
    <p:extLst>
      <p:ext uri="{BB962C8B-B14F-4D97-AF65-F5344CB8AC3E}">
        <p14:creationId xmlns:p14="http://schemas.microsoft.com/office/powerpoint/2010/main" val="291636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5 -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01000" cy="43735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February 2014:  Screech signed a National Letter of Intent (NLI).</a:t>
            </a:r>
          </a:p>
          <a:p>
            <a:endParaRPr lang="en-US" dirty="0" smtClean="0"/>
          </a:p>
          <a:p>
            <a:r>
              <a:rPr lang="en-US" dirty="0" smtClean="0"/>
              <a:t>Summer 2014:  Screech received athletics aid for summer classes.</a:t>
            </a:r>
          </a:p>
          <a:p>
            <a:endParaRPr lang="en-US" dirty="0" smtClean="0"/>
          </a:p>
          <a:p>
            <a:r>
              <a:rPr lang="en-US" dirty="0" smtClean="0"/>
              <a:t>July 8, 2014:  Screech suffered a back injury and can no longer participate in athletics.</a:t>
            </a:r>
          </a:p>
          <a:p>
            <a:endParaRPr lang="en-US" dirty="0" smtClean="0"/>
          </a:p>
          <a:p>
            <a:r>
              <a:rPr lang="en-US" dirty="0" smtClean="0"/>
              <a:t>Bayside would </a:t>
            </a:r>
            <a:r>
              <a:rPr lang="en-US" dirty="0"/>
              <a:t>like to provide </a:t>
            </a:r>
            <a:r>
              <a:rPr lang="en-US" dirty="0" smtClean="0"/>
              <a:t>Max, a walk-on SA, </a:t>
            </a:r>
            <a:r>
              <a:rPr lang="en-US" dirty="0"/>
              <a:t>with </a:t>
            </a:r>
            <a:r>
              <a:rPr lang="en-US" dirty="0" smtClean="0"/>
              <a:t>the athletics aid Screech would have received.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38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not a legislative </a:t>
            </a:r>
            <a:br>
              <a:rPr lang="en-US" dirty="0" smtClean="0"/>
            </a:br>
            <a:r>
              <a:rPr lang="en-US" dirty="0" smtClean="0"/>
              <a:t>relief waiver?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9248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Full-time enrollment.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dirty="0" smtClean="0"/>
              <a:t>Hardship waivers.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dirty="0" smtClean="0"/>
              <a:t>Season-of-competition waivers.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dirty="0" smtClean="0"/>
              <a:t>Initial-eligibility waivers.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dirty="0" smtClean="0"/>
              <a:t>2-4 and 4-2-4 transfer waivers.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dirty="0" smtClean="0"/>
              <a:t>Progress-toward-degree waivers.</a:t>
            </a:r>
          </a:p>
          <a:p>
            <a:pPr marL="114300" indent="0">
              <a:buNone/>
            </a:pPr>
            <a:endParaRPr lang="en-US" sz="1200" dirty="0" smtClean="0"/>
          </a:p>
          <a:p>
            <a:r>
              <a:rPr lang="en-US" dirty="0" smtClean="0"/>
              <a:t>Extension </a:t>
            </a:r>
            <a:r>
              <a:rPr lang="en-US" dirty="0"/>
              <a:t>of five-year clock</a:t>
            </a:r>
            <a:r>
              <a:rPr lang="en-US" dirty="0" smtClean="0"/>
              <a:t>.*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3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5 -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sz="1200" dirty="0" smtClean="0"/>
          </a:p>
          <a:p>
            <a:pPr marL="639763" lvl="1" indent="-300038">
              <a:buClr>
                <a:schemeClr val="accent1"/>
              </a:buClr>
            </a:pPr>
            <a:r>
              <a:rPr lang="en-US" sz="2400" dirty="0" smtClean="0"/>
              <a:t>Screech participated in only a minimal amount of summer conditioning; and</a:t>
            </a:r>
          </a:p>
          <a:p>
            <a:pPr lvl="1">
              <a:buClr>
                <a:schemeClr val="accent1"/>
              </a:buClr>
            </a:pPr>
            <a:endParaRPr lang="en-US" sz="2400" dirty="0" smtClean="0"/>
          </a:p>
          <a:p>
            <a:pPr marL="639763" lvl="1" indent="-300038">
              <a:buClr>
                <a:schemeClr val="accent1"/>
              </a:buClr>
            </a:pPr>
            <a:r>
              <a:rPr lang="en-US" sz="2400" dirty="0" smtClean="0"/>
              <a:t>Screech was medically disqualified from participating in athletics</a:t>
            </a:r>
            <a:r>
              <a:rPr lang="en-US" sz="2400" dirty="0"/>
              <a:t>.</a:t>
            </a:r>
            <a:endParaRPr lang="en-US" sz="2400" dirty="0" smtClean="0"/>
          </a:p>
          <a:p>
            <a:pPr lvl="1"/>
            <a:endParaRPr lang="en-US" sz="24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03413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134540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5 -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TRP, staff provided flexibility.</a:t>
            </a:r>
          </a:p>
          <a:p>
            <a:endParaRPr lang="en-US" dirty="0" smtClean="0"/>
          </a:p>
          <a:p>
            <a:r>
              <a:rPr lang="en-US" dirty="0" smtClean="0"/>
              <a:t>SA well-being:</a:t>
            </a:r>
          </a:p>
          <a:p>
            <a:pPr marL="114300" indent="0">
              <a:buNone/>
            </a:pPr>
            <a:endParaRPr lang="en-US" sz="1200" dirty="0" smtClean="0"/>
          </a:p>
          <a:p>
            <a:pPr marL="639763" lvl="1" indent="-300038">
              <a:buClr>
                <a:schemeClr val="accent1"/>
              </a:buClr>
            </a:pPr>
            <a:r>
              <a:rPr lang="en-US" sz="2400" dirty="0" smtClean="0"/>
              <a:t>Screech is medically disqualified moving forward;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200" dirty="0" smtClean="0"/>
          </a:p>
          <a:p>
            <a:pPr marL="639763" lvl="1" indent="-300038">
              <a:spcBef>
                <a:spcPts val="0"/>
              </a:spcBef>
              <a:buClr>
                <a:schemeClr val="accent1"/>
              </a:buClr>
            </a:pPr>
            <a:r>
              <a:rPr lang="en-US" sz="2400" dirty="0" smtClean="0"/>
              <a:t>No competitive advantage gained to award athletics aid to Max, a walk-on SA; and 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200" dirty="0" smtClean="0"/>
          </a:p>
          <a:p>
            <a:pPr marL="639763" lvl="1" indent="-300038">
              <a:buClr>
                <a:schemeClr val="accent1"/>
              </a:buClr>
            </a:pPr>
            <a:r>
              <a:rPr lang="en-US" sz="2400" dirty="0" smtClean="0"/>
              <a:t>Minimal amount of participation by Screech during summer 2014.</a:t>
            </a:r>
          </a:p>
        </p:txBody>
      </p:sp>
    </p:spTree>
    <p:extLst>
      <p:ext uri="{BB962C8B-B14F-4D97-AF65-F5344CB8AC3E}">
        <p14:creationId xmlns:p14="http://schemas.microsoft.com/office/powerpoint/2010/main" val="54931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6 -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November 13, </a:t>
            </a:r>
            <a:r>
              <a:rPr lang="en-US" dirty="0" smtClean="0"/>
              <a:t>2014:  Jessie signed a NLI for the 2015-16 </a:t>
            </a:r>
            <a:r>
              <a:rPr lang="en-US" dirty="0"/>
              <a:t>academic year.</a:t>
            </a:r>
          </a:p>
          <a:p>
            <a:endParaRPr lang="en-US" dirty="0"/>
          </a:p>
          <a:p>
            <a:r>
              <a:rPr lang="en-US" dirty="0"/>
              <a:t>December 13, </a:t>
            </a:r>
            <a:r>
              <a:rPr lang="en-US" dirty="0" smtClean="0"/>
              <a:t>2014, </a:t>
            </a:r>
            <a:r>
              <a:rPr lang="en-US" dirty="0"/>
              <a:t>and February 28, </a:t>
            </a:r>
            <a:r>
              <a:rPr lang="en-US" dirty="0" smtClean="0"/>
              <a:t>2015:  Jessie </a:t>
            </a:r>
            <a:r>
              <a:rPr lang="en-US" dirty="0"/>
              <a:t>dislocated </a:t>
            </a:r>
            <a:r>
              <a:rPr lang="en-US" dirty="0" smtClean="0"/>
              <a:t>her shoulder </a:t>
            </a:r>
            <a:r>
              <a:rPr lang="en-US" dirty="0"/>
              <a:t>on two separate occasions during high school basketball competition.</a:t>
            </a:r>
          </a:p>
          <a:p>
            <a:endParaRPr lang="en-US" dirty="0"/>
          </a:p>
          <a:p>
            <a:r>
              <a:rPr lang="en-US" dirty="0"/>
              <a:t>March 10, </a:t>
            </a:r>
            <a:r>
              <a:rPr lang="en-US" dirty="0" smtClean="0"/>
              <a:t>2015:  Jessie </a:t>
            </a:r>
            <a:r>
              <a:rPr lang="en-US" dirty="0"/>
              <a:t>was diagnosed with a labral tear in </a:t>
            </a:r>
            <a:r>
              <a:rPr lang="en-US" dirty="0" smtClean="0"/>
              <a:t>her left </a:t>
            </a:r>
            <a:r>
              <a:rPr lang="en-US" dirty="0"/>
              <a:t>shoulder. </a:t>
            </a:r>
            <a:r>
              <a:rPr lang="en-US" dirty="0" smtClean="0"/>
              <a:t> Jessie 's </a:t>
            </a:r>
            <a:r>
              <a:rPr lang="en-US" dirty="0"/>
              <a:t>physician recommended surgery to repair </a:t>
            </a:r>
            <a:r>
              <a:rPr lang="en-US" dirty="0" smtClean="0"/>
              <a:t>her shoulder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March 16, </a:t>
            </a:r>
            <a:r>
              <a:rPr lang="en-US" dirty="0" smtClean="0"/>
              <a:t>2015:  Jessie </a:t>
            </a:r>
            <a:r>
              <a:rPr lang="en-US" dirty="0"/>
              <a:t>was admitted to </a:t>
            </a:r>
            <a:r>
              <a:rPr lang="en-US" dirty="0" smtClean="0"/>
              <a:t>Bayside.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01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6 -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2015 </a:t>
            </a:r>
            <a:r>
              <a:rPr lang="en-US" dirty="0"/>
              <a:t>summer term: </a:t>
            </a:r>
            <a:r>
              <a:rPr lang="en-US" dirty="0" smtClean="0"/>
              <a:t> Jessie </a:t>
            </a:r>
            <a:r>
              <a:rPr lang="en-US" dirty="0"/>
              <a:t>plans to enroll at </a:t>
            </a:r>
            <a:r>
              <a:rPr lang="en-US" dirty="0" smtClean="0"/>
              <a:t>Bayside.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Jessie </a:t>
            </a:r>
            <a:r>
              <a:rPr lang="en-US" dirty="0" smtClean="0"/>
              <a:t>'s </a:t>
            </a:r>
            <a:r>
              <a:rPr lang="en-US" dirty="0"/>
              <a:t>recovery from surgery will take approximately </a:t>
            </a:r>
            <a:r>
              <a:rPr lang="en-US" dirty="0" smtClean="0"/>
              <a:t>six-to-nine </a:t>
            </a:r>
            <a:r>
              <a:rPr lang="en-US" dirty="0"/>
              <a:t>months of intense physical </a:t>
            </a:r>
            <a:r>
              <a:rPr lang="en-US" dirty="0" smtClean="0"/>
              <a:t>therapy.</a:t>
            </a:r>
          </a:p>
          <a:p>
            <a:endParaRPr lang="en-US" dirty="0" smtClean="0"/>
          </a:p>
          <a:p>
            <a:r>
              <a:rPr lang="en-US" dirty="0"/>
              <a:t>Jessie </a:t>
            </a:r>
            <a:r>
              <a:rPr lang="en-US" dirty="0" smtClean="0"/>
              <a:t>'s </a:t>
            </a:r>
            <a:r>
              <a:rPr lang="en-US" dirty="0"/>
              <a:t>medical insurance does not cover the medical and rehabilitation services provided by </a:t>
            </a:r>
            <a:r>
              <a:rPr lang="en-US" dirty="0" smtClean="0"/>
              <a:t>Bayside's physician.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91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6 -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0"/>
            <a:ext cx="3536272" cy="49865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Using TRP, staff provided relief to allow Bayside to pay for Jessie's medical expenses prior to her enrollment.</a:t>
            </a:r>
          </a:p>
          <a:p>
            <a:pPr marL="114300" indent="0">
              <a:buNone/>
            </a:pPr>
            <a:endParaRPr lang="en-US" sz="2000" dirty="0" smtClean="0"/>
          </a:p>
          <a:p>
            <a:pPr marL="342583" indent="-300038"/>
            <a:r>
              <a:rPr lang="en-US" sz="2800" dirty="0"/>
              <a:t>Jessie signed a NLI and has been admitted to </a:t>
            </a:r>
            <a:r>
              <a:rPr lang="en-US" sz="2800" dirty="0" smtClean="0"/>
              <a:t>Bayside;</a:t>
            </a:r>
          </a:p>
          <a:p>
            <a:pPr lvl="1">
              <a:buClr>
                <a:schemeClr val="accent1"/>
              </a:buClr>
            </a:pPr>
            <a:endParaRPr lang="en-US" sz="2400" dirty="0" smtClean="0"/>
          </a:p>
          <a:p>
            <a:pPr marL="342583" indent="-300038"/>
            <a:r>
              <a:rPr lang="en-US" sz="2800" dirty="0" smtClean="0"/>
              <a:t>Jessie 's </a:t>
            </a:r>
            <a:r>
              <a:rPr lang="en-US" sz="2800" dirty="0"/>
              <a:t>injury occurred after </a:t>
            </a:r>
            <a:r>
              <a:rPr lang="en-US" sz="2800" dirty="0" smtClean="0"/>
              <a:t>she </a:t>
            </a:r>
            <a:r>
              <a:rPr lang="en-US" sz="2800" dirty="0"/>
              <a:t>signed the NLI; </a:t>
            </a:r>
            <a:r>
              <a:rPr lang="en-US" sz="2800" dirty="0" smtClean="0"/>
              <a:t>and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2400" dirty="0" smtClean="0"/>
          </a:p>
          <a:p>
            <a:pPr marL="342583" indent="-300038"/>
            <a:r>
              <a:rPr lang="en-US" sz="2800" dirty="0"/>
              <a:t>Jessie </a:t>
            </a:r>
            <a:r>
              <a:rPr lang="en-US" sz="2800" dirty="0" smtClean="0"/>
              <a:t>'s </a:t>
            </a:r>
            <a:r>
              <a:rPr lang="en-US" sz="2800" dirty="0"/>
              <a:t>family is unable to afford </a:t>
            </a:r>
            <a:r>
              <a:rPr lang="en-US" sz="2800" dirty="0" smtClean="0"/>
              <a:t>her surgery.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438400"/>
            <a:ext cx="4851400" cy="3638550"/>
          </a:xfrm>
        </p:spPr>
      </p:pic>
    </p:spTree>
    <p:extLst>
      <p:ext uri="{BB962C8B-B14F-4D97-AF65-F5344CB8AC3E}">
        <p14:creationId xmlns:p14="http://schemas.microsoft.com/office/powerpoint/2010/main" val="320734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study no. 7 -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Violet's mother </a:t>
            </a:r>
            <a:r>
              <a:rPr lang="en-US" dirty="0"/>
              <a:t>is unable to work due to </a:t>
            </a:r>
            <a:r>
              <a:rPr lang="en-US" dirty="0" smtClean="0"/>
              <a:t>multiple, ongoing health </a:t>
            </a:r>
            <a:r>
              <a:rPr lang="en-US" dirty="0"/>
              <a:t>conditions.</a:t>
            </a:r>
          </a:p>
          <a:p>
            <a:endParaRPr lang="en-US" dirty="0" smtClean="0"/>
          </a:p>
          <a:p>
            <a:r>
              <a:rPr lang="en-US" dirty="0" smtClean="0"/>
              <a:t>Violet's father is the primary source of income for the family.  However, Violet's father was recently incarcerated. </a:t>
            </a:r>
          </a:p>
          <a:p>
            <a:endParaRPr lang="en-US" dirty="0" smtClean="0"/>
          </a:p>
          <a:p>
            <a:r>
              <a:rPr lang="en-US" dirty="0" smtClean="0"/>
              <a:t>Bayside would like to "provide" for Violet's family.  </a:t>
            </a:r>
          </a:p>
          <a:p>
            <a:endParaRPr lang="en-US" dirty="0"/>
          </a:p>
          <a:p>
            <a:r>
              <a:rPr lang="en-US" dirty="0" smtClean="0"/>
              <a:t>Permissible?</a:t>
            </a:r>
          </a:p>
        </p:txBody>
      </p:sp>
    </p:spTree>
    <p:extLst>
      <p:ext uri="{BB962C8B-B14F-4D97-AF65-F5344CB8AC3E}">
        <p14:creationId xmlns:p14="http://schemas.microsoft.com/office/powerpoint/2010/main" val="71401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7 - assertions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81200"/>
            <a:ext cx="4412457" cy="3973406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Violet's </a:t>
            </a:r>
            <a:r>
              <a:rPr lang="en-US" dirty="0"/>
              <a:t>mother and four younger siblings temporarily live in a housing shelter. </a:t>
            </a:r>
          </a:p>
          <a:p>
            <a:endParaRPr lang="en-US" dirty="0"/>
          </a:p>
          <a:p>
            <a:r>
              <a:rPr lang="en-US" dirty="0" smtClean="0"/>
              <a:t>Bayside would </a:t>
            </a:r>
            <a:r>
              <a:rPr lang="en-US" dirty="0"/>
              <a:t>conduct a permissible fundraiser for Violet and her family to help provide funds.</a:t>
            </a:r>
          </a:p>
          <a:p>
            <a:endParaRPr lang="en-US" dirty="0"/>
          </a:p>
          <a:p>
            <a:r>
              <a:rPr lang="en-US" dirty="0"/>
              <a:t>Specifically, Bayside would like to provide </a:t>
            </a:r>
            <a:r>
              <a:rPr lang="en-US" dirty="0" smtClean="0"/>
              <a:t>Violet's </a:t>
            </a:r>
            <a:r>
              <a:rPr lang="en-US" dirty="0"/>
              <a:t>family with rent and miscellaneous expenses.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14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No. 7 -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TRP, staff granted flexibility.</a:t>
            </a:r>
          </a:p>
          <a:p>
            <a:endParaRPr lang="en-US" dirty="0" smtClean="0"/>
          </a:p>
          <a:p>
            <a:r>
              <a:rPr lang="en-US" dirty="0" smtClean="0"/>
              <a:t>Conditions:</a:t>
            </a:r>
          </a:p>
          <a:p>
            <a:pPr marL="114300" indent="0">
              <a:buNone/>
            </a:pPr>
            <a:endParaRPr lang="en-US" sz="12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Bayside may provide reasonable actual and necessary expenses for a limited time period until Violet's family receives proceeds from the fundraiser;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2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Proceeds must be designated for a specific purpose;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2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Receipts must be kept on file by institution; and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200" dirty="0" smtClean="0"/>
          </a:p>
          <a:p>
            <a:pPr lvl="1">
              <a:buClr>
                <a:schemeClr val="accent1"/>
              </a:buClr>
            </a:pPr>
            <a:r>
              <a:rPr lang="en-US" dirty="0" smtClean="0"/>
              <a:t>Bayside may not engage in recruiting activities with Violet's siblings or other family members.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1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a legislative relief </a:t>
            </a:r>
            <a:br>
              <a:rPr lang="en-US" dirty="0" smtClean="0"/>
            </a:br>
            <a:r>
              <a:rPr lang="en-US" dirty="0" smtClean="0"/>
              <a:t>waiver 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What specific legislation/interpretation is prohibiting the circumstances desired within the waiver?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Within that legislation, is there a designated group with waiver authority?</a:t>
            </a:r>
          </a:p>
          <a:p>
            <a:endParaRPr lang="en-US" dirty="0" smtClean="0"/>
          </a:p>
          <a:p>
            <a:r>
              <a:rPr lang="en-US" dirty="0" smtClean="0"/>
              <a:t>Previously approved waivers.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Incidental expenses waivers.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9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be submitted?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Completed NCAA Division I Committee for Legislative Relief (CLR) waiver submission via RSRO.</a:t>
            </a:r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1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2400" dirty="0" smtClean="0"/>
              <a:t>Buckley Statement.</a:t>
            </a:r>
          </a:p>
          <a:p>
            <a:pPr marL="411480" lvl="1" indent="0">
              <a:buNone/>
            </a:pPr>
            <a:endParaRPr lang="en-US" dirty="0" smtClean="0"/>
          </a:p>
          <a:p>
            <a:r>
              <a:rPr lang="en-US" dirty="0" smtClean="0"/>
              <a:t>Complete set of facts/chronology.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Legible official transcripts.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Supporting documentation.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Prohibitive bylaw cites.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LR case precedent.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57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Extenuating or extraordinary circumstances.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Student-athlete (SA) well-being.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Intent of the legislation.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Recruiting/competitive advantage.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Guidelines.</a:t>
            </a:r>
          </a:p>
          <a:p>
            <a:pPr marL="114300" indent="0">
              <a:buNone/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LR case precedent.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0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Interpretations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Goal </a:t>
            </a:r>
            <a:r>
              <a:rPr lang="en-US" dirty="0"/>
              <a:t>is increased </a:t>
            </a:r>
            <a:r>
              <a:rPr lang="en-US" dirty="0" smtClean="0"/>
              <a:t>decision making </a:t>
            </a:r>
            <a:r>
              <a:rPr lang="en-US" dirty="0"/>
              <a:t>and more shared responsibility. </a:t>
            </a:r>
          </a:p>
          <a:p>
            <a:endParaRPr lang="en-US" dirty="0"/>
          </a:p>
          <a:p>
            <a:r>
              <a:rPr lang="en-US" dirty="0" smtClean="0"/>
              <a:t>Increase </a:t>
            </a:r>
            <a:r>
              <a:rPr lang="en-US" dirty="0"/>
              <a:t>institutional autonomy.</a:t>
            </a:r>
          </a:p>
          <a:p>
            <a:endParaRPr lang="en-U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Examine and reduce rules that </a:t>
            </a:r>
            <a:r>
              <a:rPr lang="en-US" dirty="0" smtClean="0"/>
              <a:t>are inconsequential </a:t>
            </a:r>
            <a:r>
              <a:rPr lang="en-US" dirty="0"/>
              <a:t>and/or difficult to enforce.</a:t>
            </a:r>
          </a:p>
          <a:p>
            <a:endParaRPr lang="en-US" dirty="0"/>
          </a:p>
          <a:p>
            <a:r>
              <a:rPr lang="en-US" dirty="0"/>
              <a:t>Increase </a:t>
            </a:r>
            <a:r>
              <a:rPr lang="en-US" dirty="0" smtClean="0"/>
              <a:t>SA </a:t>
            </a:r>
            <a:r>
              <a:rPr lang="en-US" dirty="0"/>
              <a:t>success. </a:t>
            </a:r>
          </a:p>
          <a:p>
            <a:endParaRPr lang="en-US" dirty="0"/>
          </a:p>
          <a:p>
            <a:r>
              <a:rPr lang="en-US" dirty="0"/>
              <a:t>Interps philosophy used on the </a:t>
            </a:r>
            <a:r>
              <a:rPr lang="en-US" dirty="0" smtClean="0"/>
              <a:t>"front </a:t>
            </a:r>
            <a:r>
              <a:rPr lang="en-US" dirty="0"/>
              <a:t>end</a:t>
            </a:r>
            <a:r>
              <a:rPr lang="en-US" dirty="0" smtClean="0"/>
              <a:t>."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1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NCAA Division I Leadership Council granted staff authority to consider extenuating circumstances and exercise reasonable discretion.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Similar to interpretations philosophy but applies flexibility to waiver outcomes. </a:t>
            </a:r>
          </a:p>
          <a:p>
            <a:pPr marL="11430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29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Applies to waivers involving</a:t>
            </a:r>
            <a:r>
              <a:rPr lang="en-US" sz="2600" dirty="0" smtClean="0"/>
              <a:t>:</a:t>
            </a:r>
          </a:p>
          <a:p>
            <a:pPr marL="114300" indent="0">
              <a:buNone/>
            </a:pPr>
            <a:endParaRPr lang="en-US" sz="1300" dirty="0"/>
          </a:p>
          <a:p>
            <a:pPr lvl="1">
              <a:buClr>
                <a:schemeClr val="accent1"/>
              </a:buClr>
            </a:pPr>
            <a:r>
              <a:rPr lang="en-US" sz="2200" dirty="0" smtClean="0"/>
              <a:t>Health and safety of a SA;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300" dirty="0" smtClean="0"/>
          </a:p>
          <a:p>
            <a:pPr lvl="1">
              <a:buClr>
                <a:schemeClr val="accent1"/>
              </a:buClr>
            </a:pPr>
            <a:r>
              <a:rPr lang="en-US" sz="2200" dirty="0" smtClean="0"/>
              <a:t>Penalty would likely have a significant negative impact on SA well-being;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300" dirty="0" smtClean="0"/>
          </a:p>
          <a:p>
            <a:pPr lvl="1">
              <a:buClr>
                <a:schemeClr val="accent1"/>
              </a:buClr>
            </a:pPr>
            <a:r>
              <a:rPr lang="en-US" sz="2200" dirty="0" smtClean="0"/>
              <a:t>Prospective or enrolled SA who has served active duty in military or delayed enrollment due to religious mission(s);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300" dirty="0" smtClean="0"/>
          </a:p>
          <a:p>
            <a:pPr lvl="1">
              <a:buClr>
                <a:schemeClr val="accent1"/>
              </a:buClr>
            </a:pPr>
            <a:r>
              <a:rPr lang="en-US" sz="2200" dirty="0" smtClean="0"/>
              <a:t>Potential significant withholding or application of the penalty is disproportionate or otherwise inconsistent with the intent of the legislation; and</a:t>
            </a:r>
          </a:p>
          <a:p>
            <a:pPr marL="411480" lvl="1" indent="0">
              <a:buClr>
                <a:schemeClr val="accent1"/>
              </a:buClr>
              <a:buNone/>
            </a:pPr>
            <a:endParaRPr lang="en-US" sz="1300" dirty="0" smtClean="0"/>
          </a:p>
          <a:p>
            <a:pPr lvl="1">
              <a:buClr>
                <a:schemeClr val="accent1"/>
              </a:buClr>
            </a:pPr>
            <a:r>
              <a:rPr lang="en-US" sz="2200" dirty="0" smtClean="0"/>
              <a:t>Nominal or inconsequential benefits to SAs.</a:t>
            </a:r>
            <a:endParaRPr lang="en-US" sz="2200" dirty="0"/>
          </a:p>
          <a:p>
            <a:pPr lvl="1">
              <a:buClr>
                <a:schemeClr val="accent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ustom 3">
      <a:dk1>
        <a:srgbClr val="000000"/>
      </a:dk1>
      <a:lt1>
        <a:srgbClr val="FFFFFF"/>
      </a:lt1>
      <a:dk2>
        <a:srgbClr val="46464A"/>
      </a:dk2>
      <a:lt2>
        <a:srgbClr val="8E8E94"/>
      </a:lt2>
      <a:accent1>
        <a:srgbClr val="C7A2E3"/>
      </a:accent1>
      <a:accent2>
        <a:srgbClr val="A7B789"/>
      </a:accent2>
      <a:accent3>
        <a:srgbClr val="B3B3B7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Props1.xml><?xml version="1.0" encoding="utf-8"?>
<ds:datastoreItem xmlns:ds="http://schemas.openxmlformats.org/officeDocument/2006/customXml" ds:itemID="{A0B595B4-5584-4362-9A32-7109E7F4DE8D}"/>
</file>

<file path=customXml/itemProps2.xml><?xml version="1.0" encoding="utf-8"?>
<ds:datastoreItem xmlns:ds="http://schemas.openxmlformats.org/officeDocument/2006/customXml" ds:itemID="{BBC371F3-8DED-4FC6-B12E-27C929500ADA}"/>
</file>

<file path=customXml/itemProps3.xml><?xml version="1.0" encoding="utf-8"?>
<ds:datastoreItem xmlns:ds="http://schemas.openxmlformats.org/officeDocument/2006/customXml" ds:itemID="{8CED5E5D-1414-406E-8B2E-51B376322415}"/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2500</TotalTime>
  <Words>1910</Words>
  <Application>Microsoft Office PowerPoint</Application>
  <PresentationFormat>On-screen Show (4:3)</PresentationFormat>
  <Paragraphs>327</Paragraphs>
  <Slides>37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Apothecary</vt:lpstr>
      <vt:lpstr>Legislative Relief Waivers</vt:lpstr>
      <vt:lpstr>legislative relief waivers</vt:lpstr>
      <vt:lpstr>What is not a legislative  relief waiver?</vt:lpstr>
      <vt:lpstr>Is a legislative relief  waiver necessary?</vt:lpstr>
      <vt:lpstr>What should be submitted?</vt:lpstr>
      <vt:lpstr>analysis</vt:lpstr>
      <vt:lpstr>Interpretations philosophy</vt:lpstr>
      <vt:lpstr>Temporary review process</vt:lpstr>
      <vt:lpstr>Temporary review process</vt:lpstr>
      <vt:lpstr>4-4 transfer</vt:lpstr>
      <vt:lpstr>4-4 transfer</vt:lpstr>
      <vt:lpstr>Urgent waivers and  phone waivers</vt:lpstr>
      <vt:lpstr>Best practices</vt:lpstr>
      <vt:lpstr>Case study no. 1 - facts</vt:lpstr>
      <vt:lpstr>Case study No. 1 – Assertions</vt:lpstr>
      <vt:lpstr>Case study NO. 1 - OUTCOME</vt:lpstr>
      <vt:lpstr>Case study no.  2 -  Facts and assertions</vt:lpstr>
      <vt:lpstr>Case study no. 2 - Outcome</vt:lpstr>
      <vt:lpstr>Case study no. 2 - outcome</vt:lpstr>
      <vt:lpstr>Case study no. 3 - facts</vt:lpstr>
      <vt:lpstr>Case study no. 3 - assertions</vt:lpstr>
      <vt:lpstr>Case study no. 3</vt:lpstr>
      <vt:lpstr>Case study NO. 3</vt:lpstr>
      <vt:lpstr>Case Study No.3 - outcome</vt:lpstr>
      <vt:lpstr>Case study No. 4 - Facts </vt:lpstr>
      <vt:lpstr>Case study no. 4 - facts</vt:lpstr>
      <vt:lpstr>Case study no. 4</vt:lpstr>
      <vt:lpstr>Case study no. 4 - outcome</vt:lpstr>
      <vt:lpstr>Case study no. 5 - facts</vt:lpstr>
      <vt:lpstr>Case study no. 5 - assertions</vt:lpstr>
      <vt:lpstr>Case study no. 5 - outcome</vt:lpstr>
      <vt:lpstr>Case study no. 6 - facts</vt:lpstr>
      <vt:lpstr>Case study no. 6 - Assertions</vt:lpstr>
      <vt:lpstr>Case study no. 6 - outcome</vt:lpstr>
      <vt:lpstr>Case study no. 7 - Facts</vt:lpstr>
      <vt:lpstr>Case study no. 7 - assertions</vt:lpstr>
      <vt:lpstr>Case Study No. 7 - outcome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Relief Waivers</dc:title>
  <dc:creator>Brummett, Kelly</dc:creator>
  <cp:lastModifiedBy>Brummett, Kelly</cp:lastModifiedBy>
  <cp:revision>169</cp:revision>
  <cp:lastPrinted>2015-05-05T19:59:42Z</cp:lastPrinted>
  <dcterms:created xsi:type="dcterms:W3CDTF">2015-03-08T23:04:40Z</dcterms:created>
  <dcterms:modified xsi:type="dcterms:W3CDTF">2015-06-18T02:44:03Z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