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4"/>
  </p:sldMasterIdLst>
  <p:sldIdLst>
    <p:sldId id="256" r:id="rId5"/>
    <p:sldId id="257" r:id="rId6"/>
    <p:sldId id="261" r:id="rId7"/>
    <p:sldId id="258" r:id="rId8"/>
    <p:sldId id="260" r:id="rId9"/>
    <p:sldId id="259" r:id="rId10"/>
    <p:sldId id="262" r:id="rId11"/>
    <p:sldId id="282" r:id="rId12"/>
    <p:sldId id="283" r:id="rId13"/>
    <p:sldId id="26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64" r:id="rId22"/>
    <p:sldId id="265" r:id="rId23"/>
    <p:sldId id="267" r:id="rId24"/>
    <p:sldId id="291" r:id="rId25"/>
    <p:sldId id="268" r:id="rId26"/>
    <p:sldId id="269" r:id="rId27"/>
    <p:sldId id="292" r:id="rId28"/>
    <p:sldId id="271" r:id="rId29"/>
    <p:sldId id="272" r:id="rId30"/>
    <p:sldId id="293" r:id="rId31"/>
    <p:sldId id="274" r:id="rId32"/>
    <p:sldId id="275" r:id="rId33"/>
    <p:sldId id="276" r:id="rId34"/>
    <p:sldId id="280" r:id="rId35"/>
    <p:sldId id="294" r:id="rId36"/>
    <p:sldId id="278" r:id="rId37"/>
    <p:sldId id="281" r:id="rId38"/>
  </p:sldIdLst>
  <p:sldSz cx="9144000" cy="6858000" type="screen4x3"/>
  <p:notesSz cx="6858000" cy="91440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Interpretations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2013-14</c:v>
                </c:pt>
                <c:pt idx="1">
                  <c:v>2014-15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2154</c:v>
                </c:pt>
                <c:pt idx="1">
                  <c:v>2006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Interpretations Philosophy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2013-14</c:v>
                </c:pt>
                <c:pt idx="1">
                  <c:v>2014-15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21</c:v>
                </c:pt>
                <c:pt idx="1">
                  <c:v>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46133248"/>
        <c:axId val="46134784"/>
        <c:axId val="0"/>
      </c:bar3DChart>
      <c:catAx>
        <c:axId val="46133248"/>
        <c:scaling>
          <c:orientation val="minMax"/>
        </c:scaling>
        <c:delete val="0"/>
        <c:axPos val="b"/>
        <c:majorTickMark val="none"/>
        <c:minorTickMark val="none"/>
        <c:tickLblPos val="nextTo"/>
        <c:crossAx val="46134784"/>
        <c:crosses val="autoZero"/>
        <c:auto val="1"/>
        <c:lblAlgn val="ctr"/>
        <c:lblOffset val="100"/>
        <c:noMultiLvlLbl val="0"/>
      </c:catAx>
      <c:valAx>
        <c:axId val="46134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61332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Interpretations Reviewed </a:t>
            </a:r>
            <a:r>
              <a:rPr lang="en-US" dirty="0" smtClean="0"/>
              <a:t>by</a:t>
            </a:r>
            <a:r>
              <a:rPr lang="en-US" baseline="0" dirty="0" smtClean="0"/>
              <a:t> </a:t>
            </a:r>
          </a:p>
          <a:p>
            <a:pPr>
              <a:defRPr/>
            </a:pPr>
            <a:r>
              <a:rPr lang="en-US" baseline="0" dirty="0" smtClean="0"/>
              <a:t>Academic and Membership Affairs </a:t>
            </a:r>
          </a:p>
          <a:p>
            <a:pPr>
              <a:defRPr/>
            </a:pPr>
            <a:r>
              <a:rPr lang="en-US" dirty="0" smtClean="0"/>
              <a:t>Through Secondary </a:t>
            </a:r>
            <a:r>
              <a:rPr lang="en-US" dirty="0"/>
              <a:t>Violation </a:t>
            </a:r>
            <a:r>
              <a:rPr lang="en-US" dirty="0" smtClean="0"/>
              <a:t>Reports </a:t>
            </a:r>
          </a:p>
        </c:rich>
      </c:tx>
      <c:layout>
        <c:manualLayout>
          <c:xMode val="edge"/>
          <c:yMode val="edge"/>
          <c:x val="0.18960419947506563"/>
          <c:y val="1.587301587301587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Interpretations Reviewed Through Secondary Violation Reports - Through March 2015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Process Violations</c:v>
                </c:pt>
                <c:pt idx="1">
                  <c:v>NIP</c:v>
                </c:pt>
                <c:pt idx="2">
                  <c:v>No Violation for Reason Other than NIP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218</c:v>
                </c:pt>
                <c:pt idx="1">
                  <c:v>81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102874015748032"/>
          <c:y val="0.35079198433529141"/>
          <c:w val="0.33230459317585304"/>
          <c:h val="0.392939632545931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323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3733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3400" y="1600200"/>
            <a:ext cx="3733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0CEC11C-738D-4593-AF12-3FFA3AAF23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E7270E5-D939-4BDE-B288-BDFE2E6081E5}" type="datetimeFigureOut">
              <a:rPr lang="en-US" smtClean="0"/>
              <a:t>6/17/2015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3.emf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4.emf"/><Relationship Id="rId2" Type="http://schemas.openxmlformats.org/officeDocument/2006/relationships/tags" Target="../tags/tag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5.emf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6.emf"/><Relationship Id="rId2" Type="http://schemas.openxmlformats.org/officeDocument/2006/relationships/tags" Target="../tags/tag2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7.emf"/><Relationship Id="rId2" Type="http://schemas.openxmlformats.org/officeDocument/2006/relationships/tags" Target="../tags/tag3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8.emf"/><Relationship Id="rId2" Type="http://schemas.openxmlformats.org/officeDocument/2006/relationships/tags" Target="../tags/tag3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7" Type="http://schemas.openxmlformats.org/officeDocument/2006/relationships/image" Target="../media/image9.emf"/><Relationship Id="rId2" Type="http://schemas.openxmlformats.org/officeDocument/2006/relationships/tags" Target="../tags/tag40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10.emf"/><Relationship Id="rId2" Type="http://schemas.openxmlformats.org/officeDocument/2006/relationships/tags" Target="../tags/tag4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PowerPoint_Presentation1.pptx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NCAA Division I Interpretations Philosophy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24400"/>
            <a:ext cx="6461760" cy="106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Brandy Hataway &amp; Charnele Kemper</a:t>
            </a: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8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Feedback</a:t>
            </a:r>
            <a:endParaRPr 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78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r>
              <a:rPr lang="en-US" sz="3600" dirty="0" smtClean="0"/>
              <a:t>When reviewing interpretative issues on my campus, I regularly consider the new interpretations philosophy.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50052181"/>
              </p:ext>
            </p:extLst>
          </p:nvPr>
        </p:nvGraphicFramePr>
        <p:xfrm>
          <a:off x="3505200" y="16764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hart" r:id="rId6" imgW="4571946" imgH="5143608" progId="MSGraph.Chart.8">
                  <p:embed followColorScheme="full"/>
                </p:oleObj>
              </mc:Choice>
              <mc:Fallback>
                <p:oleObj name="Chart" r:id="rId6" imgW="4571946" imgH="5143608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05200" y="16764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286000"/>
            <a:ext cx="4114800" cy="41148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Yes.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No.</a:t>
            </a:r>
            <a:endParaRPr lang="en-US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9274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533400"/>
            <a:ext cx="7620000" cy="1036638"/>
          </a:xfrm>
        </p:spPr>
        <p:txBody>
          <a:bodyPr/>
          <a:lstStyle/>
          <a:p>
            <a:r>
              <a:rPr lang="en-US" sz="3600" dirty="0" smtClean="0"/>
              <a:t>Have you applied the new interpretations philosophy on your campus?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79095738"/>
              </p:ext>
            </p:extLst>
          </p:nvPr>
        </p:nvGraphicFramePr>
        <p:xfrm>
          <a:off x="3886200" y="1676400"/>
          <a:ext cx="4402667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Chart" r:id="rId6" imgW="4571946" imgH="5143608" progId="MSGraph.Chart.8">
                  <p:embed followColorScheme="full"/>
                </p:oleObj>
              </mc:Choice>
              <mc:Fallback>
                <p:oleObj name="Chart" r:id="rId6" imgW="4571946" imgH="5143608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86200" y="1676400"/>
                        <a:ext cx="4402667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286000"/>
            <a:ext cx="4114800" cy="41148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2800" dirty="0" smtClean="0"/>
              <a:t>Yes, within the last 6 months.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800" dirty="0" smtClean="0"/>
              <a:t>Yes, within the last 30 days.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800" dirty="0" smtClean="0"/>
              <a:t>No.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7367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new interpretations philosophy is most </a:t>
            </a:r>
            <a:r>
              <a:rPr lang="en-US" sz="3600" u="sng" dirty="0"/>
              <a:t>easy</a:t>
            </a:r>
            <a:r>
              <a:rPr lang="en-US" sz="3600" dirty="0"/>
              <a:t> to apply with the following bylaw: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457200" y="1905000"/>
            <a:ext cx="6350000" cy="4495800"/>
          </a:xfrm>
        </p:spPr>
        <p:txBody>
          <a:bodyPr>
            <a:normAutofit/>
          </a:bodyPr>
          <a:lstStyle/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NCAA Division I Bylaw 11.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12.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13.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14.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15.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16.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17.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20.</a:t>
            </a:r>
            <a:endParaRPr lang="en-US" dirty="0"/>
          </a:p>
        </p:txBody>
      </p:sp>
      <p:sp>
        <p:nvSpPr>
          <p:cNvPr id="4" name="TPPercentages"/>
          <p:cNvSpPr>
            <a:spLocks noGrp="1"/>
          </p:cNvSpPr>
          <p:nvPr>
            <p:ph type="body" sz="half" idx="2"/>
          </p:nvPr>
        </p:nvSpPr>
        <p:spPr>
          <a:xfrm>
            <a:off x="5181600" y="1905000"/>
            <a:ext cx="838200" cy="44958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r>
              <a:rPr lang="en-US" dirty="0" smtClean="0"/>
              <a:t>0%</a:t>
            </a:r>
          </a:p>
          <a:p>
            <a:pPr algn="r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94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new interpretations philosophy is most </a:t>
            </a:r>
            <a:r>
              <a:rPr lang="en-US" sz="3600" u="sng" dirty="0" smtClean="0"/>
              <a:t>difficult</a:t>
            </a:r>
            <a:r>
              <a:rPr lang="en-US" sz="3600" dirty="0" smtClean="0"/>
              <a:t> </a:t>
            </a:r>
            <a:r>
              <a:rPr lang="en-US" sz="3600" dirty="0"/>
              <a:t>to apply with the following bylaw: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457200" y="1905000"/>
            <a:ext cx="6350000" cy="4495800"/>
          </a:xfrm>
        </p:spPr>
        <p:txBody>
          <a:bodyPr/>
          <a:lstStyle/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11.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12.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13.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14.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15.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16.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17.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20.</a:t>
            </a:r>
            <a:endParaRPr lang="en-US" dirty="0"/>
          </a:p>
        </p:txBody>
      </p:sp>
      <p:sp>
        <p:nvSpPr>
          <p:cNvPr id="4" name="TPPercentages"/>
          <p:cNvSpPr>
            <a:spLocks noGrp="1"/>
          </p:cNvSpPr>
          <p:nvPr>
            <p:ph type="body" sz="half" idx="2"/>
          </p:nvPr>
        </p:nvSpPr>
        <p:spPr>
          <a:xfrm>
            <a:off x="3429000" y="1905000"/>
            <a:ext cx="838200" cy="44958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27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 apply the </a:t>
            </a:r>
            <a:r>
              <a:rPr lang="en-US" sz="3600" dirty="0"/>
              <a:t>new interpretations philosophy </a:t>
            </a:r>
            <a:r>
              <a:rPr lang="en-US" sz="3600" dirty="0" smtClean="0"/>
              <a:t>most </a:t>
            </a:r>
            <a:r>
              <a:rPr lang="en-US" sz="3600" u="sng" dirty="0" smtClean="0"/>
              <a:t>frequently</a:t>
            </a:r>
            <a:r>
              <a:rPr lang="en-US" sz="3600" dirty="0" smtClean="0"/>
              <a:t> with </a:t>
            </a:r>
            <a:r>
              <a:rPr lang="en-US" sz="3600" dirty="0"/>
              <a:t>the following bylaw: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457200" y="1905000"/>
            <a:ext cx="6350000" cy="4495800"/>
          </a:xfrm>
        </p:spPr>
        <p:txBody>
          <a:bodyPr/>
          <a:lstStyle/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11.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12.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13.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14.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15.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16.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17.</a:t>
            </a:r>
          </a:p>
          <a:p>
            <a:pPr marL="628650" indent="-514350">
              <a:buFont typeface="Arial" pitchFamily="34" charset="0"/>
              <a:buAutoNum type="arabicPeriod"/>
            </a:pPr>
            <a:r>
              <a:rPr lang="en-US" dirty="0" smtClean="0"/>
              <a:t>Bylaw 20.</a:t>
            </a:r>
            <a:endParaRPr lang="en-US" dirty="0"/>
          </a:p>
        </p:txBody>
      </p:sp>
      <p:sp>
        <p:nvSpPr>
          <p:cNvPr id="4" name="TPPercentages"/>
          <p:cNvSpPr>
            <a:spLocks noGrp="1"/>
          </p:cNvSpPr>
          <p:nvPr>
            <p:ph type="body" sz="half" idx="2"/>
          </p:nvPr>
        </p:nvSpPr>
        <p:spPr>
          <a:xfrm>
            <a:off x="3429000" y="1905000"/>
            <a:ext cx="838200" cy="44958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r>
              <a:rPr lang="en-US" smtClean="0"/>
              <a:t>0%</a:t>
            </a:r>
          </a:p>
          <a:p>
            <a:pPr algn="r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524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838200"/>
            <a:ext cx="7620000" cy="1143000"/>
          </a:xfrm>
        </p:spPr>
        <p:txBody>
          <a:bodyPr/>
          <a:lstStyle/>
          <a:p>
            <a:r>
              <a:rPr lang="en-US" sz="3600" dirty="0" smtClean="0"/>
              <a:t>When I am uncertain as to whether to apply the new interpretations philosophy in a particular situation, I most frequently: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12102084"/>
              </p:ext>
            </p:extLst>
          </p:nvPr>
        </p:nvGraphicFramePr>
        <p:xfrm>
          <a:off x="4343400" y="2209800"/>
          <a:ext cx="4075289" cy="458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Chart" r:id="rId6" imgW="4571946" imgH="5143608" progId="MSGraph.Chart.8">
                  <p:embed followColorScheme="full"/>
                </p:oleObj>
              </mc:Choice>
              <mc:Fallback>
                <p:oleObj name="Chart" r:id="rId6" imgW="4571946" imgH="5143608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43400" y="2209800"/>
                        <a:ext cx="4075289" cy="458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66531" y="2819400"/>
            <a:ext cx="4114800" cy="37338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Submit a request in RSRO.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Contact my conference office.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Contact other colleagues in the membership.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Do not apply the philosophy.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058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sz="3600" dirty="0" smtClean="0"/>
              <a:t>When applying the interpretations philosophy I use the following resources: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754213"/>
              </p:ext>
            </p:extLst>
          </p:nvPr>
        </p:nvGraphicFramePr>
        <p:xfrm>
          <a:off x="4191000" y="1828800"/>
          <a:ext cx="4248031" cy="4779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Chart" r:id="rId6" imgW="4571946" imgH="5143608" progId="MSGraph.Chart.8">
                  <p:embed followColorScheme="full"/>
                </p:oleObj>
              </mc:Choice>
              <mc:Fallback>
                <p:oleObj name="Chart" r:id="rId6" imgW="4571946" imgH="5143608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91000" y="1828800"/>
                        <a:ext cx="4248031" cy="4779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3400" y="2402633"/>
            <a:ext cx="4114800" cy="44196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September 15, 2014, NCAA educational </a:t>
            </a:r>
            <a:r>
              <a:rPr lang="en-US" sz="2400" dirty="0"/>
              <a:t>c</a:t>
            </a:r>
            <a:r>
              <a:rPr lang="en-US" sz="2400" dirty="0" smtClean="0"/>
              <a:t>olumn.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Spectrum of cases (red, yellow, green)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Both  the educational column and the spectrum.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400" dirty="0" smtClean="0"/>
              <a:t>None of the above.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60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Case Studies</a:t>
            </a:r>
            <a:endParaRPr 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82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NCAA Division I Bylaw 13.6.4.1 – </a:t>
            </a:r>
            <a:br>
              <a:rPr lang="en-US" sz="3600" dirty="0" smtClean="0"/>
            </a:br>
            <a:r>
              <a:rPr lang="en-US" sz="3600" dirty="0" smtClean="0"/>
              <a:t>Length of an Official Visit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a PSA’s official visit, PSA’s mother reschedules departing flight due to family member’s illness.</a:t>
            </a:r>
          </a:p>
          <a:p>
            <a:endParaRPr lang="en-US" dirty="0" smtClean="0"/>
          </a:p>
          <a:p>
            <a:r>
              <a:rPr lang="en-US" dirty="0" smtClean="0"/>
              <a:t>PSA and her mother depart campus within the 48-hour limit and drive to a nearby city to visit her critically ill grandmother.</a:t>
            </a:r>
          </a:p>
          <a:p>
            <a:endParaRPr lang="en-US" dirty="0" smtClean="0"/>
          </a:p>
          <a:p>
            <a:r>
              <a:rPr lang="en-US" dirty="0" smtClean="0"/>
              <a:t>Later the same day and outside of the 48-hour period, PSA and her mother return to the locale of the institution to fly home.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881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Background.</a:t>
            </a:r>
          </a:p>
          <a:p>
            <a:pPr marL="114300" indent="0">
              <a:buNone/>
            </a:pPr>
            <a:endParaRPr lang="en-US" sz="2400" dirty="0" smtClean="0"/>
          </a:p>
          <a:p>
            <a:r>
              <a:rPr lang="en-US" sz="2400" dirty="0" smtClean="0"/>
              <a:t>Data.</a:t>
            </a:r>
          </a:p>
          <a:p>
            <a:pPr marL="114300" indent="0">
              <a:buNone/>
            </a:pPr>
            <a:endParaRPr lang="en-US" sz="2400" dirty="0"/>
          </a:p>
          <a:p>
            <a:r>
              <a:rPr lang="en-US" sz="2400" dirty="0" smtClean="0"/>
              <a:t>Feedback.</a:t>
            </a:r>
          </a:p>
          <a:p>
            <a:endParaRPr lang="en-US" sz="2400" dirty="0"/>
          </a:p>
          <a:p>
            <a:r>
              <a:rPr lang="en-US" sz="2400" dirty="0" smtClean="0"/>
              <a:t>Case Studies.</a:t>
            </a:r>
          </a:p>
          <a:p>
            <a:endParaRPr lang="en-US" sz="2400" dirty="0" smtClean="0"/>
          </a:p>
          <a:p>
            <a:r>
              <a:rPr lang="en-US" sz="2400" dirty="0" smtClean="0"/>
              <a:t>NCAA Division I </a:t>
            </a:r>
            <a:r>
              <a:rPr lang="en-US" sz="2400" dirty="0"/>
              <a:t>C</a:t>
            </a:r>
            <a:r>
              <a:rPr lang="en-US" sz="2400" dirty="0" smtClean="0"/>
              <a:t>ommittee for </a:t>
            </a:r>
            <a:r>
              <a:rPr lang="en-US" sz="2400" smtClean="0"/>
              <a:t>Legislative Relief (CLR).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67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858962"/>
          </a:xfrm>
        </p:spPr>
        <p:txBody>
          <a:bodyPr/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 smtClean="0"/>
              <a:t>Would your institution apply the interpretations philosophy to provide expenses for the PSA’s flight home?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65910417"/>
              </p:ext>
            </p:extLst>
          </p:nvPr>
        </p:nvGraphicFramePr>
        <p:xfrm>
          <a:off x="3200400" y="3048000"/>
          <a:ext cx="45720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00400" y="3048000"/>
                        <a:ext cx="4572000" cy="381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514600"/>
            <a:ext cx="4114800" cy="48006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Yes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No</a:t>
            </a:r>
            <a:endParaRPr lang="en-US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4182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Academic  and Membership Affairs Response and Rationale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6200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Applied the philosophy to permit institution to provide return transportation expenses to PSA.</a:t>
            </a:r>
          </a:p>
          <a:p>
            <a:endParaRPr lang="en-US" dirty="0" smtClean="0"/>
          </a:p>
          <a:p>
            <a:r>
              <a:rPr lang="en-US" dirty="0" smtClean="0"/>
              <a:t>The reason for the delay was not associated with any recruiting initiative.</a:t>
            </a:r>
          </a:p>
          <a:p>
            <a:endParaRPr lang="en-US" dirty="0" smtClean="0"/>
          </a:p>
          <a:p>
            <a:r>
              <a:rPr lang="en-US" dirty="0" smtClean="0"/>
              <a:t>The circumstances involved the immediate health of the PSA’s family member.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05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Bylaw 13.6.7.1.1 – </a:t>
            </a:r>
            <a:br>
              <a:rPr lang="en-US" sz="3600" dirty="0" smtClean="0"/>
            </a:br>
            <a:r>
              <a:rPr lang="en-US" sz="3600" dirty="0" smtClean="0"/>
              <a:t>Meals and Lodging While in Transit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PSA planned to arrive in locale of institution night prior to start of official visit and receive lodging expenses.</a:t>
            </a:r>
          </a:p>
          <a:p>
            <a:endParaRPr lang="en-US" dirty="0" smtClean="0"/>
          </a:p>
          <a:p>
            <a:r>
              <a:rPr lang="en-US" dirty="0" smtClean="0"/>
              <a:t>PSA’s parents were traveling separately and planned to meet PSA at hotel night prior to visit.</a:t>
            </a:r>
          </a:p>
          <a:p>
            <a:endParaRPr lang="en-US" dirty="0" smtClean="0"/>
          </a:p>
          <a:p>
            <a:r>
              <a:rPr lang="en-US" dirty="0" smtClean="0"/>
              <a:t>PSA’s connecting flight to locale of institution was cancelled due to weather.</a:t>
            </a:r>
          </a:p>
          <a:p>
            <a:endParaRPr lang="en-US" dirty="0" smtClean="0"/>
          </a:p>
          <a:p>
            <a:r>
              <a:rPr lang="en-US" dirty="0" smtClean="0"/>
              <a:t>PSA’s parents arrived on time and stayed at the hotel.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48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685800"/>
            <a:ext cx="7620000" cy="1676400"/>
          </a:xfrm>
        </p:spPr>
        <p:txBody>
          <a:bodyPr/>
          <a:lstStyle/>
          <a:p>
            <a:pPr algn="ctr"/>
            <a:r>
              <a:rPr lang="en-US" sz="3600" dirty="0" smtClean="0"/>
              <a:t>Would your institution apply the interpretations philosophy to permit PSA’s parents to receive lodging expenses?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62258240"/>
              </p:ext>
            </p:extLst>
          </p:nvPr>
        </p:nvGraphicFramePr>
        <p:xfrm>
          <a:off x="2971800" y="2438400"/>
          <a:ext cx="4572000" cy="427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71800" y="2438400"/>
                        <a:ext cx="4572000" cy="427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3124200"/>
            <a:ext cx="4114800" cy="32766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Yes.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No.</a:t>
            </a:r>
            <a:endParaRPr lang="en-US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0485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Academic  and Membership Affairs Response and Rationale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Applied the philosophy to permit PSA’s parents to receive lodging expenses on the night prior to the start of the official visit.</a:t>
            </a:r>
          </a:p>
          <a:p>
            <a:endParaRPr lang="en-US" dirty="0" smtClean="0"/>
          </a:p>
          <a:p>
            <a:r>
              <a:rPr lang="en-US" dirty="0" smtClean="0"/>
              <a:t>If not for weather and PSA’s flight cancellation, institution could have paid for the hotel room for PSA.</a:t>
            </a:r>
          </a:p>
          <a:p>
            <a:endParaRPr lang="en-US" dirty="0" smtClean="0"/>
          </a:p>
          <a:p>
            <a:r>
              <a:rPr lang="en-US" dirty="0" smtClean="0"/>
              <a:t>There was no intent to provide a recruiting advantage.</a:t>
            </a:r>
          </a:p>
          <a:p>
            <a:endParaRPr lang="en-US" dirty="0" smtClean="0"/>
          </a:p>
          <a:p>
            <a:r>
              <a:rPr lang="en-US" dirty="0" smtClean="0"/>
              <a:t>The action is an isolated occurrence.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5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Bylaw 16.6.1 – Expenses for Student-Athlete’s Friends and Family Members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SA’s father flew to an away contest and stayed at the team hotel. Flight and hotel reservation arranged and paid for by the father.</a:t>
            </a:r>
          </a:p>
          <a:p>
            <a:endParaRPr lang="en-US" sz="2400" dirty="0" smtClean="0"/>
          </a:p>
          <a:p>
            <a:r>
              <a:rPr lang="en-US" sz="2400" dirty="0" smtClean="0"/>
              <a:t>SA’s father did not rent a car during the trip and relied on other modes of transportation.</a:t>
            </a:r>
          </a:p>
          <a:p>
            <a:endParaRPr lang="en-US" sz="2400" dirty="0" smtClean="0"/>
          </a:p>
          <a:p>
            <a:r>
              <a:rPr lang="en-US" sz="2400" dirty="0" smtClean="0"/>
              <a:t>SA’s father used hotel shuttle to get to the contest which began at 8:30 p.m.</a:t>
            </a:r>
          </a:p>
          <a:p>
            <a:endParaRPr lang="en-US" sz="2400" dirty="0" smtClean="0"/>
          </a:p>
          <a:p>
            <a:r>
              <a:rPr lang="en-US" sz="2400" dirty="0" smtClean="0"/>
              <a:t>After the game, and at approximately 11 p.m., SA’s father could not find return transportation to the hotel, which was approximately two miles away.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402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087562"/>
          </a:xfrm>
        </p:spPr>
        <p:txBody>
          <a:bodyPr/>
          <a:lstStyle/>
          <a:p>
            <a:pPr algn="ctr"/>
            <a:r>
              <a:rPr lang="en-US" sz="3600" dirty="0" smtClean="0"/>
              <a:t>Would your institution apply the interpretations philosophy to permit the SA’s father to ride the team bus back to the hotel?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36315403"/>
              </p:ext>
            </p:extLst>
          </p:nvPr>
        </p:nvGraphicFramePr>
        <p:xfrm>
          <a:off x="3505200" y="2286000"/>
          <a:ext cx="4572000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05200" y="2286000"/>
                        <a:ext cx="4572000" cy="434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667000"/>
            <a:ext cx="4114800" cy="37338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Yes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3200" dirty="0" smtClean="0"/>
              <a:t>No</a:t>
            </a:r>
            <a:endParaRPr lang="en-US" sz="32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332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Academic  and Membership Affairs Response and Rationale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6200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Applied the philosophy to permit the institution to provide the SA’s father to ride the team bus from the contest to the team hotel.</a:t>
            </a:r>
          </a:p>
          <a:p>
            <a:endParaRPr lang="en-US" dirty="0" smtClean="0"/>
          </a:p>
          <a:p>
            <a:r>
              <a:rPr lang="en-US" dirty="0" smtClean="0"/>
              <a:t>The transportation is related to the immediate safety and well-being of the SA’s father. </a:t>
            </a:r>
          </a:p>
          <a:p>
            <a:endParaRPr lang="en-US" dirty="0" smtClean="0"/>
          </a:p>
          <a:p>
            <a:r>
              <a:rPr lang="en-US" dirty="0" smtClean="0"/>
              <a:t>The action is an isolated occurrence. </a:t>
            </a:r>
          </a:p>
          <a:p>
            <a:endParaRPr lang="en-US" dirty="0"/>
          </a:p>
          <a:p>
            <a:r>
              <a:rPr lang="en-US" dirty="0" smtClean="0"/>
              <a:t>The provision of transportation is a nominal benefit.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540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800600"/>
          </a:xfrm>
        </p:spPr>
        <p:txBody>
          <a:bodyPr>
            <a:noAutofit/>
          </a:bodyPr>
          <a:lstStyle/>
          <a:p>
            <a:r>
              <a:rPr lang="en-US" dirty="0" smtClean="0"/>
              <a:t>Interpretations philosophy cases are different than flexible interpretations.</a:t>
            </a:r>
          </a:p>
          <a:p>
            <a:pPr lvl="1"/>
            <a:r>
              <a:rPr lang="en-US" sz="2200" dirty="0" smtClean="0"/>
              <a:t>Staff continues to issue confirmations and determinations that may provide flexibility.</a:t>
            </a:r>
          </a:p>
          <a:p>
            <a:pPr lvl="1"/>
            <a:endParaRPr lang="en-US" sz="2200" dirty="0" smtClean="0"/>
          </a:p>
          <a:p>
            <a:r>
              <a:rPr lang="en-US" dirty="0" smtClean="0"/>
              <a:t>Generally, philosophy cases are:</a:t>
            </a:r>
          </a:p>
          <a:p>
            <a:pPr lvl="1"/>
            <a:r>
              <a:rPr lang="en-US" sz="2200" dirty="0" smtClean="0"/>
              <a:t>Not intended to be applied broadly; and </a:t>
            </a:r>
          </a:p>
          <a:p>
            <a:pPr lvl="1"/>
            <a:r>
              <a:rPr lang="en-US" sz="2200" dirty="0" smtClean="0"/>
              <a:t>Interpretive analysis is not complex because legislation is clear.</a:t>
            </a:r>
          </a:p>
          <a:p>
            <a:pPr lvl="1"/>
            <a:endParaRPr lang="en-US" sz="2200" dirty="0"/>
          </a:p>
          <a:p>
            <a:r>
              <a:rPr lang="en-US" dirty="0" smtClean="0"/>
              <a:t>Analysis is whether the legislation is intended to apply to fact scenario presented.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6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  <a:p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74713" y="3657600"/>
            <a:ext cx="7354887" cy="228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 smtClean="0"/>
              <a:t>CLR Waivers and Interpretations Philosophy</a:t>
            </a:r>
            <a:endParaRPr 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91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Background</a:t>
            </a:r>
            <a:endParaRPr 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36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Fact Scenario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4800600"/>
          </a:xfrm>
        </p:spPr>
        <p:txBody>
          <a:bodyPr>
            <a:noAutofit/>
          </a:bodyPr>
          <a:lstStyle/>
          <a:p>
            <a:r>
              <a:rPr lang="en-US" dirty="0" smtClean="0"/>
              <a:t>Head coach invited to attend former SA’s wedding.</a:t>
            </a:r>
          </a:p>
          <a:p>
            <a:endParaRPr lang="en-US" sz="1800" dirty="0" smtClean="0"/>
          </a:p>
          <a:p>
            <a:r>
              <a:rPr lang="en-US" dirty="0" smtClean="0"/>
              <a:t>Former SA played for head coach and has maintained 10+ year relationship.</a:t>
            </a:r>
          </a:p>
          <a:p>
            <a:endParaRPr lang="en-US" sz="1800" dirty="0" smtClean="0"/>
          </a:p>
          <a:p>
            <a:r>
              <a:rPr lang="en-US" dirty="0" smtClean="0"/>
              <a:t>Former SA’s brother is a PSA who is being recruited by head coach.</a:t>
            </a:r>
          </a:p>
          <a:p>
            <a:endParaRPr lang="en-US" sz="1800" dirty="0" smtClean="0"/>
          </a:p>
          <a:p>
            <a:r>
              <a:rPr lang="en-US" dirty="0" smtClean="0"/>
              <a:t>PSA will be in attendance at wedding. </a:t>
            </a:r>
          </a:p>
          <a:p>
            <a:endParaRPr lang="en-US" sz="1800" dirty="0" smtClean="0"/>
          </a:p>
          <a:p>
            <a:r>
              <a:rPr lang="en-US" dirty="0" smtClean="0"/>
              <a:t>Wedding occurs during quiet period.</a:t>
            </a:r>
          </a:p>
          <a:p>
            <a:endParaRPr lang="en-US" sz="1800" dirty="0" smtClean="0"/>
          </a:p>
          <a:p>
            <a:r>
              <a:rPr lang="en-US" dirty="0" smtClean="0"/>
              <a:t>Head coach would like to attend and provide wedding gift to former SA.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3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3200" dirty="0" smtClean="0"/>
              <a:t>Would your institution submit the fact scenario as a CLR waiver request or apply the interpretations philosophy?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04311697"/>
              </p:ext>
            </p:extLst>
          </p:nvPr>
        </p:nvGraphicFramePr>
        <p:xfrm>
          <a:off x="3810000" y="2133600"/>
          <a:ext cx="44196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0" y="2133600"/>
                        <a:ext cx="4419600" cy="422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209800"/>
            <a:ext cx="4114800" cy="2667000"/>
          </a:xfrm>
        </p:spPr>
        <p:txBody>
          <a:bodyPr>
            <a:noAutofit/>
          </a:bodyPr>
          <a:lstStyle/>
          <a:p>
            <a:pPr marL="571500" indent="-457200">
              <a:buFont typeface="Arial" pitchFamily="34" charset="0"/>
              <a:buAutoNum type="arabicPeriod"/>
            </a:pPr>
            <a:r>
              <a:rPr lang="en-US" sz="2800" dirty="0"/>
              <a:t>C</a:t>
            </a:r>
            <a:r>
              <a:rPr lang="en-US" sz="2800" dirty="0" smtClean="0"/>
              <a:t>LR Waiver</a:t>
            </a:r>
          </a:p>
          <a:p>
            <a:pPr marL="571500" indent="-457200">
              <a:buFont typeface="Arial" pitchFamily="34" charset="0"/>
              <a:buAutoNum type="arabicPeriod"/>
            </a:pPr>
            <a:r>
              <a:rPr lang="en-US" sz="2800" dirty="0" smtClean="0"/>
              <a:t>Interpretations Philosophy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3414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Academic  and Membership Affairs Response and Rationale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962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pply interpretations philosophy to permit:</a:t>
            </a:r>
          </a:p>
          <a:p>
            <a:pPr lvl="1"/>
            <a:r>
              <a:rPr lang="en-US" sz="2400" dirty="0" smtClean="0"/>
              <a:t>Incidental contact between PSA and head coach; and</a:t>
            </a:r>
          </a:p>
          <a:p>
            <a:pPr lvl="1"/>
            <a:r>
              <a:rPr lang="en-US" sz="2400" dirty="0" smtClean="0"/>
              <a:t>Provision of wedding gift to former SA by head coach.</a:t>
            </a:r>
          </a:p>
          <a:p>
            <a:pPr marL="411480" lvl="1" indent="0">
              <a:buNone/>
            </a:pPr>
            <a:endParaRPr lang="en-US" sz="2400" dirty="0"/>
          </a:p>
          <a:p>
            <a:r>
              <a:rPr lang="en-US" sz="2400" dirty="0" smtClean="0"/>
              <a:t>The purpose of the event is not associated with any recruiting initiative.</a:t>
            </a:r>
          </a:p>
          <a:p>
            <a:endParaRPr lang="en-US" sz="2400" dirty="0" smtClean="0"/>
          </a:p>
          <a:p>
            <a:r>
              <a:rPr lang="en-US" sz="2400" dirty="0" smtClean="0"/>
              <a:t>Neither recruiting conversations nor activities will occur.</a:t>
            </a:r>
          </a:p>
          <a:p>
            <a:endParaRPr lang="en-US" sz="2400" dirty="0" smtClean="0"/>
          </a:p>
          <a:p>
            <a:r>
              <a:rPr lang="en-US" sz="2400" dirty="0" smtClean="0"/>
              <a:t>Presence of PSA is not being initiated or coordinated by the institution. </a:t>
            </a:r>
          </a:p>
          <a:p>
            <a:endParaRPr lang="en-US" sz="2400" dirty="0" smtClean="0"/>
          </a:p>
          <a:p>
            <a:r>
              <a:rPr lang="en-US" sz="2400" dirty="0" smtClean="0"/>
              <a:t>Activity is an isolated incident.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537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May consider application of interpretations philosophy instead of waiver submission when:</a:t>
            </a:r>
          </a:p>
          <a:p>
            <a:pPr lvl="1" algn="just"/>
            <a:r>
              <a:rPr lang="en-US" sz="2200" dirty="0" smtClean="0"/>
              <a:t>Very </a:t>
            </a:r>
            <a:r>
              <a:rPr lang="en-US" sz="2200" dirty="0" smtClean="0"/>
              <a:t>specific fact scenario; and</a:t>
            </a:r>
          </a:p>
          <a:p>
            <a:pPr lvl="1"/>
            <a:r>
              <a:rPr lang="en-US" sz="2200" dirty="0" smtClean="0"/>
              <a:t>Analysis results in a permissible response without any conditions.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432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874713" y="3657600"/>
            <a:ext cx="7354887" cy="228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 smtClean="0"/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00159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620000" cy="48006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Aligns with the NCAA Working Group on Collegiate Model - Rules initiative from 2011.</a:t>
            </a:r>
          </a:p>
          <a:p>
            <a:pPr marL="114300" indent="0">
              <a:buNone/>
            </a:pPr>
            <a:endParaRPr lang="en-US" sz="2400" dirty="0"/>
          </a:p>
          <a:p>
            <a:r>
              <a:rPr lang="en-US" sz="2400" dirty="0" smtClean="0"/>
              <a:t>Developed collaboratively by academic and membership affairs, enforcement, </a:t>
            </a:r>
            <a:r>
              <a:rPr lang="en-US" sz="2400" dirty="0"/>
              <a:t>Collegiate Commissioners Association Compliance Administrators </a:t>
            </a:r>
            <a:r>
              <a:rPr lang="en-US" sz="2400" dirty="0" smtClean="0"/>
              <a:t>(CCACA) and National Association for Athletics Compliance(NAAC). </a:t>
            </a:r>
          </a:p>
          <a:p>
            <a:endParaRPr lang="en-US" sz="2400" dirty="0"/>
          </a:p>
          <a:p>
            <a:r>
              <a:rPr lang="en-US" sz="2400" dirty="0" smtClean="0"/>
              <a:t>Goal is to develop shared responsibility by increasing local decision making.</a:t>
            </a:r>
          </a:p>
          <a:p>
            <a:endParaRPr lang="en-US" sz="2400" dirty="0"/>
          </a:p>
          <a:p>
            <a:r>
              <a:rPr lang="en-US" sz="2400" dirty="0" smtClean="0"/>
              <a:t>Minimize burdensome procedures and improper outcomes.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07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hlinkClick r:id="" action="ppaction://ole?verb=0"/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021514"/>
              </p:ext>
            </p:extLst>
          </p:nvPr>
        </p:nvGraphicFramePr>
        <p:xfrm>
          <a:off x="304800" y="533400"/>
          <a:ext cx="7926642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Presentation" r:id="rId5" imgW="4556658" imgH="3416639" progId="PowerPoint.Show.12">
                  <p:embed/>
                </p:oleObj>
              </mc:Choice>
              <mc:Fallback>
                <p:oleObj name="Presentation" r:id="rId5" imgW="4556658" imgH="3416639" progId="PowerPoint.Show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33400"/>
                        <a:ext cx="7926642" cy="594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5582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400" dirty="0" smtClean="0"/>
              <a:t>Institutions and conferences are encouraged to apply philosophy as appropriate.</a:t>
            </a:r>
          </a:p>
          <a:p>
            <a:pPr marL="639763" lvl="1" indent="-295275" algn="just"/>
            <a:r>
              <a:rPr lang="en-US" sz="2400" dirty="0" smtClean="0"/>
              <a:t>Situations involving the immediate health or safety of a PSA, SA and/or his or her family members.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Academic and membership affairs staff can provide guidance when requested via Requests/Self-Reports Online (RSRO).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smtClean="0"/>
              <a:t>NCAA Division I bylaw teams review waiver submissions.</a:t>
            </a:r>
          </a:p>
          <a:p>
            <a:pPr algn="just"/>
            <a:endParaRPr lang="en-US" sz="2400" dirty="0"/>
          </a:p>
          <a:p>
            <a:r>
              <a:rPr lang="en-US" sz="2400" dirty="0" smtClean="0"/>
              <a:t>Student-Athlete </a:t>
            </a:r>
            <a:r>
              <a:rPr lang="en-US" sz="2400" dirty="0"/>
              <a:t>R</a:t>
            </a:r>
            <a:r>
              <a:rPr lang="en-US" sz="2400" dirty="0" smtClean="0"/>
              <a:t>einstatement (SAR) and secondary enforcement flag cases for academic and membership affairs interpretations team review.</a:t>
            </a:r>
            <a:endParaRPr lang="en-US" sz="2400" dirty="0"/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74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Data</a:t>
            </a:r>
            <a:endParaRPr 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19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771461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56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911727"/>
              </p:ext>
            </p:extLst>
          </p:nvPr>
        </p:nvGraphicFramePr>
        <p:xfrm>
          <a:off x="457200" y="13716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62200" y="559152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(n:391)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8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5bf6ba1a-8596-441a-aeaf-ef2c9b2c407d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82931A4C4754968A6B652866C024EBD"/>
  <p:tag name="SLIDEID" val="B82931A4C4754968A6B652866C024EB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en reviewing interpretative issues on my campus, I regularly consider the new interpretations philosophy."/>
  <p:tag name="ANSWERSALIAS" val="Yes.|smicln|No."/>
  <p:tag name="VALUES" val="No Value|smicln|No Value"/>
  <p:tag name="RESPONSESGATHERED" val="False"/>
  <p:tag name="ANONYMOUSTEMP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8"/>
  <p:tag name="FONTSIZE" val="32"/>
  <p:tag name="BULLETTYPE" val="ppBulletArabicPeriod"/>
  <p:tag name="ANSWERTEXT" val="Yes.&#10;No."/>
  <p:tag name="OLDNUMANSWERS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8F44A9F78F942DF9C2E6A50B832298F"/>
  <p:tag name="SLIDEID" val="D8F44A9F78F942DF9C2E6A50B832298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Have you applied the new interpretations philosophy on your campus?"/>
  <p:tag name="ANSWERSALIAS" val="Yes, within the last 6 months.|smicln|Yes, within the last 30 days.|smicln|No."/>
  <p:tag name="RESPONSESGATHERED" val="False"/>
  <p:tag name="ANONYMOUSTEMP" val="False"/>
  <p:tag name="VALUES" val="No Value|smicln|No Value|smicln|No Val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4"/>
  <p:tag name="FONTSIZE" val="28"/>
  <p:tag name="BULLETTYPE" val="ppBulletArabicPeriod"/>
  <p:tag name="ANSWERTEXT" val="Yes, within the last 6 months.&#10;Yes, within the last 30 days.&#10;No."/>
  <p:tag name="OLDNUMANSWERS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08B1BAFE6C874F419B1A05D9DC9CF946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RESPONSESONLY" val="true"/>
  <p:tag name="SLIDEORDER" val="2"/>
  <p:tag name="SLIDEGUID" val="7C0FA1A1866F411FA1FBD11EFCAF0EF9"/>
  <p:tag name="DELIMITERS" val="3.1"/>
  <p:tag name="QUESTIONALIAS" val="The new interpretations philosophy is most easy to apply with the following bylaw:"/>
  <p:tag name="ANSWERSALIAS" val="Bylaw 11.|smicln|Bylaw 12.|smicln|Bylaw 13.|smicln|Bylaw 14.|smicln|Bylaw 15.|smicln|Bylaw 16.|smicln|Bylaw 17.|smicln|Bylaw 20."/>
  <p:tag name="RESPONSESGATHERED" val="False"/>
  <p:tag name="ANONYMOUSTEMP" val="False"/>
  <p:tag name="VALUES" val="No Value|smicln|No Value|smicln|No Value|smicln|No Value|smicln|No Value|smicln|No Value|smicln|No Value|smicln|No Val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79"/>
  <p:tag name="FONTSIZE" val="28"/>
  <p:tag name="BULLETTYPE" val="ppBulletArabicPeriod"/>
  <p:tag name="ANSWERTEXT" val="Bylaw 11.&#10;Bylaw 12.&#10;Bylaw 13.&#10;Bylaw 14.&#10;Bylaw 15.&#10;Bylaw 16.&#10;Bylaw 17.&#10;Bylaw 20."/>
  <p:tag name="OLDNUMANSWERS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08B1BAFE6C874F419B1A05D9DC9CF946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RESPONSESONLY" val="true"/>
  <p:tag name="DELIMITERS" val="3.1"/>
  <p:tag name="ANSWERSALIAS" val="Bylaw 11.|smicln|Bylaw 12.|smicln|Bylaw 13.|smicln|Bylaw 14.|smicln|Bylaw 15.|smicln|Bylaw 16.|smicln|Bylaw 17.|smicln|Bylaw 20."/>
  <p:tag name="SLIDEORDER" val="3"/>
  <p:tag name="SLIDEGUID" val="BFAF39D3652E4E6E9DCC721AFAEB3702"/>
  <p:tag name="QUESTIONALIAS" val="The new interpretations philosophy is most difficult to apply with the following bylaw:"/>
  <p:tag name="RESPONSESGATHERED" val="False"/>
  <p:tag name="ANONYMOUSTEMP" val="False"/>
  <p:tag name="VALUES" val="No Value|smicln|No Value|smicln|No Value|smicln|No Value|smicln|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79"/>
  <p:tag name="FONTSIZE" val="28"/>
  <p:tag name="BULLETTYPE" val="ppBulletArabicPeriod"/>
  <p:tag name="ANSWERTEXT" val="Bylaw 11.&#10;Bylaw 12.&#10;Bylaw 13.&#10;Bylaw 14.&#10;Bylaw 15.&#10;Bylaw 16.&#10;Bylaw 17.&#10;Bylaw 20."/>
  <p:tag name="OLDNUMANSWERS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08B1BAFE6C874F419B1A05D9DC9CF946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RESPONSESONLY" val="true"/>
  <p:tag name="DELIMITERS" val="3.1"/>
  <p:tag name="ANSWERSALIAS" val="Bylaw 11.|smicln|Bylaw 12.|smicln|Bylaw 13.|smicln|Bylaw 14.|smicln|Bylaw 15.|smicln|Bylaw 16.|smicln|Bylaw 17.|smicln|Bylaw 20."/>
  <p:tag name="SLIDEORDER" val="4"/>
  <p:tag name="SLIDEGUID" val="F5C120A7D8FB4ABE9F1948D82AC60942"/>
  <p:tag name="QUESTIONALIAS" val="I apply the new interpretations philosophy most frequently with the following bylaw:"/>
  <p:tag name="RESPONSESGATHERED" val="False"/>
  <p:tag name="ANONYMOUSTEMP" val="False"/>
  <p:tag name="VALUES" val="No Value|smicln|No Value|smicln|No Value|smicln|No Value|smicln|No Value|smicln|No Value|smicln|No Value|smicln|No Val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79"/>
  <p:tag name="FONTSIZE" val="28"/>
  <p:tag name="BULLETTYPE" val="ppBulletArabicPeriod"/>
  <p:tag name="ANSWERTEXT" val="Bylaw 11.&#10;Bylaw 12.&#10;Bylaw 13.&#10;Bylaw 14.&#10;Bylaw 15.&#10;Bylaw 16.&#10;Bylaw 17.&#10;Bylaw 20."/>
  <p:tag name="OLDNUMANSWERS" val="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1EB221426541BEAE36E94B10DBA5D6"/>
  <p:tag name="SLIDEID" val="DA1EB221426541BEAE36E94B10DBA5D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en I am uncertain as to whether to apply the new interpretations philosophy in a particular situation, I most frequently:"/>
  <p:tag name="ANSWERSALIAS" val="Submit a request in RSRO.|smicln|Contact my conference office.|smicln|Contact other colleagues in the membership.|smicln|Do not apply the philosophy."/>
  <p:tag name="RESPONSESGATHERED" val="False"/>
  <p:tag name="ANONYMOUSTEMP" val="False"/>
  <p:tag name="VALUES" val="No Value|smicln|No Value|smicln|No Value|smicln|No Val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28"/>
  <p:tag name="FONTSIZE" val="24"/>
  <p:tag name="BULLETTYPE" val="ppBulletArabicPeriod"/>
  <p:tag name="ANSWERTEXT" val="Submit a request in RSRO.&#10;Contact my conference office.&#10;Contact other colleagues in the membership.&#10;Do not apply the philosophy."/>
  <p:tag name="OLDNUMANSWERS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D4BAE511E14CE0A42880EAA3F2D05C"/>
  <p:tag name="SLIDEID" val="9AD4BAE511E14CE0A42880EAA3F2D05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en applying the interpretations philosophy I use the following resources:"/>
  <p:tag name="ANSWERSALIAS" val="September 15, 2014 Educational Column.|smicln|Spectrum of Cases (Red, Yellow, Green)|smicln|Both  the educational column and the spectrum.|smicln|None of the above."/>
  <p:tag name="RESPONSESGATHERED" val="False"/>
  <p:tag name="ANONYMOUSTEMP" val="False"/>
  <p:tag name="VALUES" val="No Value|smicln|No Value|smicln|No Value|smicln|No Val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3"/>
  <p:tag name="FONTSIZE" val="28"/>
  <p:tag name="BULLETTYPE" val="ppBulletArabicPeriod"/>
  <p:tag name="ANSWERTEXT" val="September 15, 2014 Educational Column.&#10;Spectrum of Cases (Red, Yellow, Green)&#10;Both  the educational column and the spectrum.&#10;None of the above."/>
  <p:tag name="OLDNUMANSWERS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8BE29F0B0D54A8195BA11E733CBAC93"/>
  <p:tag name="SLIDEID" val="C8BE29F0B0D54A8195BA11E733CBAC9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Yes|smicln|No"/>
  <p:tag name="QUESTIONALIAS" val="  Would your institution apply the interpretations philosophy to provide expenses for the PSAs flight home? "/>
  <p:tag name="VALUES" val="No Value|smicln|No Value"/>
  <p:tag name="RESPONSESGATHERED" val="False"/>
  <p:tag name="ANONYMOUSTEMP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"/>
  <p:tag name="FONTSIZE" val="32"/>
  <p:tag name="BULLETTYPE" val="ppBulletArabicPeriod"/>
  <p:tag name="ANSWERTEXT" val="Yes&#10;No"/>
  <p:tag name="OLDNUMANSWERS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F4416530F2F42FCA97276F922EDD53B"/>
  <p:tag name="SLIDEID" val="EF4416530F2F42FCA97276F922EDD53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ould your institution apply the interpretations philosophy to permit PSAs parents to receive lodging expenses?"/>
  <p:tag name="ANSWERSALIAS" val="Yes.|smicln|No."/>
  <p:tag name="VALUES" val="No Value|smicln|No Value"/>
  <p:tag name="RESPONSESGATHERED" val="False"/>
  <p:tag name="ANONYMOUSTEMP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8"/>
  <p:tag name="FONTSIZE" val="32"/>
  <p:tag name="BULLETTYPE" val="ppBulletArabicPeriod"/>
  <p:tag name="ANSWERTEXT" val="Yes.&#10;No."/>
  <p:tag name="OLDNUMANSWERS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340853B2354E7C91B8C9997E7994D0"/>
  <p:tag name="SLIDEID" val="A7340853B2354E7C91B8C9997E7994D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ould your institution apply the interpretations philosophy to permit the SAs father to ride the team bus back to the hotel?"/>
  <p:tag name="ANSWERSALIAS" val="Yes|smicln|No"/>
  <p:tag name="VALUES" val="No Value|smicln|No Value"/>
  <p:tag name="RESPONSESGATHERED" val="False"/>
  <p:tag name="ANONYMOUSTEMP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"/>
  <p:tag name="FONTSIZE" val="32"/>
  <p:tag name="BULLETTYPE" val="ppBulletArabicPeriod"/>
  <p:tag name="ANSWERTEXT" val="Yes&#10;No"/>
  <p:tag name="OLDNUMANSWERS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8D3FE5C5ADF470AB4EEE7E2C20549DC"/>
  <p:tag name="SLIDEID" val="48D3FE5C5ADF470AB4EEE7E2C20549D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ould your institution submit the fact scenario as an SLR waiver request or apply the interpretations philosophy?"/>
  <p:tag name="ANSWERSALIAS" val="SLR Waiver|smicln|Interpretations Philosophy"/>
  <p:tag name="VALUES" val="No Value|smicln|No Value"/>
  <p:tag name="RESPONSESGATHERED" val="False"/>
  <p:tag name="ANONYMOUSTEMP" val="Fals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7"/>
  <p:tag name="FONTSIZE" val="32"/>
  <p:tag name="BULLETTYPE" val="ppBulletArabicPeriod"/>
  <p:tag name="ANSWERTEXT" val="SLR Waiver&#10;Interpretations Philosophy"/>
  <p:tag name="OLDNUMANSWERS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2D7568-D070-4468-A121-10F04A36E88D}">
  <ds:schemaRefs>
    <ds:schemaRef ds:uri="8203a8d2-2ccf-4437-8480-e4e7da4321d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2a3058fb-e7d8-4bcd-83c9-2e38e3df250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137EE68-4811-4FE9-8D35-65DEA0FE70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C1C63-E04F-4811-9439-0DA20211AC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058fb-e7d8-4bcd-83c9-2e38e3df2500"/>
    <ds:schemaRef ds:uri="8203a8d2-2ccf-4437-8480-e4e7da4321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2095</TotalTime>
  <Words>1202</Words>
  <Application>Microsoft Office PowerPoint</Application>
  <PresentationFormat>On-screen Show (4:3)</PresentationFormat>
  <Paragraphs>208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Adjacency</vt:lpstr>
      <vt:lpstr>Presentation</vt:lpstr>
      <vt:lpstr>Chart</vt:lpstr>
      <vt:lpstr>NCAA Division I Interpretations Philosophy</vt:lpstr>
      <vt:lpstr>Overview</vt:lpstr>
      <vt:lpstr>PowerPoint Presentation</vt:lpstr>
      <vt:lpstr>Background</vt:lpstr>
      <vt:lpstr>PowerPoint Presentation</vt:lpstr>
      <vt:lpstr>Background</vt:lpstr>
      <vt:lpstr>PowerPoint Presentation</vt:lpstr>
      <vt:lpstr>Data</vt:lpstr>
      <vt:lpstr>Data</vt:lpstr>
      <vt:lpstr>PowerPoint Presentation</vt:lpstr>
      <vt:lpstr>When reviewing interpretative issues on my campus, I regularly consider the new interpretations philosophy.</vt:lpstr>
      <vt:lpstr>Have you applied the new interpretations philosophy on your campus?</vt:lpstr>
      <vt:lpstr>The new interpretations philosophy is most easy to apply with the following bylaw:</vt:lpstr>
      <vt:lpstr>The new interpretations philosophy is most difficult to apply with the following bylaw:</vt:lpstr>
      <vt:lpstr>I apply the new interpretations philosophy most frequently with the following bylaw:</vt:lpstr>
      <vt:lpstr>When I am uncertain as to whether to apply the new interpretations philosophy in a particular situation, I most frequently:</vt:lpstr>
      <vt:lpstr>When applying the interpretations philosophy I use the following resources:</vt:lpstr>
      <vt:lpstr>PowerPoint Presentation</vt:lpstr>
      <vt:lpstr>NCAA Division I Bylaw 13.6.4.1 –  Length of an Official Visit</vt:lpstr>
      <vt:lpstr>  Would your institution apply the interpretations philosophy to provide expenses for the PSA’s flight home? </vt:lpstr>
      <vt:lpstr>Academic  and Membership Affairs Response and Rationale</vt:lpstr>
      <vt:lpstr>Bylaw 13.6.7.1.1 –  Meals and Lodging While in Transit</vt:lpstr>
      <vt:lpstr>Would your institution apply the interpretations philosophy to permit PSA’s parents to receive lodging expenses?</vt:lpstr>
      <vt:lpstr>Academic  and Membership Affairs Response and Rationale</vt:lpstr>
      <vt:lpstr>Bylaw 16.6.1 – Expenses for Student-Athlete’s Friends and Family Members</vt:lpstr>
      <vt:lpstr>Would your institution apply the interpretations philosophy to permit the SA’s father to ride the team bus back to the hotel?</vt:lpstr>
      <vt:lpstr>Academic  and Membership Affairs Response and Rationale</vt:lpstr>
      <vt:lpstr>Summary</vt:lpstr>
      <vt:lpstr>PowerPoint Presentation</vt:lpstr>
      <vt:lpstr>Fact Scenario</vt:lpstr>
      <vt:lpstr>Would your institution submit the fact scenario as a CLR waiver request or apply the interpretations philosophy?</vt:lpstr>
      <vt:lpstr>Academic  and Membership Affairs Response and Rationale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 I Interpretations Philosophy</dc:title>
  <dc:creator>Kemper, Charnele</dc:creator>
  <cp:lastModifiedBy>Kemper, Charnele</cp:lastModifiedBy>
  <cp:revision>56</cp:revision>
  <dcterms:created xsi:type="dcterms:W3CDTF">2015-03-11T14:44:20Z</dcterms:created>
  <dcterms:modified xsi:type="dcterms:W3CDTF">2015-06-18T02:22:44Z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