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31"/>
  </p:notesMasterIdLst>
  <p:handoutMasterIdLst>
    <p:handoutMasterId r:id="rId32"/>
  </p:handoutMasterIdLst>
  <p:sldIdLst>
    <p:sldId id="286" r:id="rId5"/>
    <p:sldId id="287" r:id="rId6"/>
    <p:sldId id="296" r:id="rId7"/>
    <p:sldId id="305" r:id="rId8"/>
    <p:sldId id="293" r:id="rId9"/>
    <p:sldId id="304" r:id="rId10"/>
    <p:sldId id="294" r:id="rId11"/>
    <p:sldId id="295" r:id="rId12"/>
    <p:sldId id="306" r:id="rId13"/>
    <p:sldId id="307" r:id="rId14"/>
    <p:sldId id="292" r:id="rId15"/>
    <p:sldId id="311" r:id="rId16"/>
    <p:sldId id="284" r:id="rId17"/>
    <p:sldId id="285" r:id="rId18"/>
    <p:sldId id="300" r:id="rId19"/>
    <p:sldId id="301" r:id="rId20"/>
    <p:sldId id="302" r:id="rId21"/>
    <p:sldId id="308" r:id="rId22"/>
    <p:sldId id="303" r:id="rId23"/>
    <p:sldId id="310" r:id="rId24"/>
    <p:sldId id="313" r:id="rId25"/>
    <p:sldId id="312" r:id="rId26"/>
    <p:sldId id="317" r:id="rId27"/>
    <p:sldId id="314" r:id="rId28"/>
    <p:sldId id="315" r:id="rId29"/>
    <p:sldId id="318" r:id="rId30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ataway, Brandy" initials="HB" lastIdx="1" clrIdx="0"/>
  <p:cmAuthor id="1" name="Mallonee, Steve" initials="MS" lastIdx="9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27C4"/>
    <a:srgbClr val="9CAFCC"/>
    <a:srgbClr val="5A7AAA"/>
    <a:srgbClr val="2B4A6F"/>
    <a:srgbClr val="28466A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91" autoAdjust="0"/>
    <p:restoredTop sz="92265" autoAdjust="0"/>
  </p:normalViewPr>
  <p:slideViewPr>
    <p:cSldViewPr>
      <p:cViewPr>
        <p:scale>
          <a:sx n="60" d="100"/>
          <a:sy n="60" d="100"/>
        </p:scale>
        <p:origin x="-169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35F756-3C00-49F0-B84E-04733A8FEFAD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1B64E83-4BCC-48C2-BB2A-4A65428CDDA5}">
      <dgm:prSet phldrT="[Text]" custT="1"/>
      <dgm:spPr/>
      <dgm:t>
        <a:bodyPr/>
        <a:lstStyle/>
        <a:p>
          <a:r>
            <a:rPr lang="en-US" sz="1800" b="1" dirty="0" smtClean="0"/>
            <a:t>Council</a:t>
          </a:r>
          <a:br>
            <a:rPr lang="en-US" sz="1800" b="1" dirty="0" smtClean="0"/>
          </a:br>
          <a:r>
            <a:rPr lang="en-US" sz="1800" b="1" dirty="0" smtClean="0"/>
            <a:t>(40)</a:t>
          </a:r>
        </a:p>
        <a:p>
          <a:r>
            <a:rPr lang="en-US" sz="1400" b="1" dirty="0" smtClean="0"/>
            <a:t>Council Coordination Committee (8)</a:t>
          </a:r>
          <a:endParaRPr lang="en-US" sz="1400" dirty="0"/>
        </a:p>
      </dgm:t>
    </dgm:pt>
    <dgm:pt modelId="{8232389C-7685-4D96-9917-0474A2F578B2}" type="parTrans" cxnId="{709961BF-8E2F-43DD-A2AD-986422F49301}">
      <dgm:prSet/>
      <dgm:spPr/>
      <dgm:t>
        <a:bodyPr/>
        <a:lstStyle/>
        <a:p>
          <a:endParaRPr lang="en-US"/>
        </a:p>
      </dgm:t>
    </dgm:pt>
    <dgm:pt modelId="{50BB37EF-E9BB-4D57-850E-D73CEAFCE4E2}" type="sibTrans" cxnId="{709961BF-8E2F-43DD-A2AD-986422F49301}">
      <dgm:prSet/>
      <dgm:spPr/>
      <dgm:t>
        <a:bodyPr/>
        <a:lstStyle/>
        <a:p>
          <a:endParaRPr lang="en-US"/>
        </a:p>
      </dgm:t>
    </dgm:pt>
    <dgm:pt modelId="{726627B4-9C55-4F1B-86EF-25D2BE89550F}">
      <dgm:prSet phldrT="[Text]" custT="1"/>
      <dgm:spPr>
        <a:solidFill>
          <a:srgbClr val="2B4A6F"/>
        </a:solidFill>
      </dgm:spPr>
      <dgm:t>
        <a:bodyPr lIns="9144" tIns="9144" rIns="9144" bIns="9144"/>
        <a:lstStyle/>
        <a:p>
          <a:pPr>
            <a:spcAft>
              <a:spcPts val="0"/>
            </a:spcAft>
          </a:pPr>
          <a:r>
            <a:rPr lang="en-US" sz="1100" b="1" dirty="0" smtClean="0">
              <a:solidFill>
                <a:schemeClr val="bg1"/>
              </a:solidFill>
            </a:rPr>
            <a:t>Legislative Committee</a:t>
          </a:r>
          <a:br>
            <a:rPr lang="en-US" sz="1100" b="1" dirty="0" smtClean="0">
              <a:solidFill>
                <a:schemeClr val="bg1"/>
              </a:solidFill>
            </a:rPr>
          </a:br>
          <a:r>
            <a:rPr lang="en-US" sz="1100" b="1" dirty="0" smtClean="0">
              <a:solidFill>
                <a:schemeClr val="bg1"/>
              </a:solidFill>
            </a:rPr>
            <a:t>(19 total: </a:t>
          </a:r>
          <a:r>
            <a:rPr lang="en-US" sz="1100" dirty="0" smtClean="0">
              <a:solidFill>
                <a:schemeClr val="bg1"/>
              </a:solidFill>
            </a:rPr>
            <a:t>4 </a:t>
          </a:r>
          <a:r>
            <a:rPr lang="en-US" sz="1100" b="1" dirty="0" smtClean="0">
              <a:solidFill>
                <a:schemeClr val="bg1"/>
              </a:solidFill>
            </a:rPr>
            <a:t>Council, 2 Committee on Academics, 3 committee chairs of LRIC, SLR, SAR, 9 others, 1 SAAC)</a:t>
          </a:r>
          <a:endParaRPr lang="en-US" sz="1100" b="1" dirty="0">
            <a:solidFill>
              <a:schemeClr val="bg1"/>
            </a:solidFill>
          </a:endParaRPr>
        </a:p>
      </dgm:t>
    </dgm:pt>
    <dgm:pt modelId="{E54C5EB6-556C-4FAC-952E-C32E6C30D776}" type="parTrans" cxnId="{D684E548-152D-46DF-B345-80FF013125B1}">
      <dgm:prSet/>
      <dgm:spPr>
        <a:solidFill>
          <a:srgbClr val="9CAFCC"/>
        </a:solidFill>
      </dgm:spPr>
      <dgm:t>
        <a:bodyPr/>
        <a:lstStyle/>
        <a:p>
          <a:endParaRPr lang="en-US"/>
        </a:p>
      </dgm:t>
    </dgm:pt>
    <dgm:pt modelId="{381EC07E-2998-4016-B256-4E6B2A265DDD}" type="sibTrans" cxnId="{D684E548-152D-46DF-B345-80FF013125B1}">
      <dgm:prSet/>
      <dgm:spPr/>
      <dgm:t>
        <a:bodyPr/>
        <a:lstStyle/>
        <a:p>
          <a:endParaRPr lang="en-US"/>
        </a:p>
      </dgm:t>
    </dgm:pt>
    <dgm:pt modelId="{FFBC2729-E597-4708-A4EE-50968FF93875}">
      <dgm:prSet phldrT="[Text]" custT="1"/>
      <dgm:spPr>
        <a:solidFill>
          <a:srgbClr val="2B4A6F"/>
        </a:solidFill>
      </dgm:spPr>
      <dgm:t>
        <a:bodyPr lIns="9144" tIns="9144" rIns="9144" bIns="9144"/>
        <a:lstStyle/>
        <a:p>
          <a:pPr>
            <a:spcAft>
              <a:spcPts val="0"/>
            </a:spcAft>
          </a:pPr>
          <a:r>
            <a:rPr lang="en-US" sz="1100" b="1" dirty="0" smtClean="0">
              <a:solidFill>
                <a:schemeClr val="bg1"/>
              </a:solidFill>
            </a:rPr>
            <a:t>Women’s Basketball Oversight Committee </a:t>
          </a:r>
        </a:p>
        <a:p>
          <a:pPr>
            <a:spcAft>
              <a:spcPts val="0"/>
            </a:spcAft>
          </a:pPr>
          <a:r>
            <a:rPr lang="en-US" sz="1100" b="1" dirty="0" smtClean="0">
              <a:solidFill>
                <a:schemeClr val="bg1"/>
              </a:solidFill>
            </a:rPr>
            <a:t>(12 total: 4 Council, 7 others, 1 SAAC)</a:t>
          </a:r>
          <a:endParaRPr lang="en-US" sz="1100" dirty="0">
            <a:solidFill>
              <a:schemeClr val="bg1"/>
            </a:solidFill>
          </a:endParaRPr>
        </a:p>
      </dgm:t>
    </dgm:pt>
    <dgm:pt modelId="{E465417F-4CF0-4DD9-B5A2-06E8A5B48C6B}" type="parTrans" cxnId="{7FE004AA-51A4-42F5-B356-E20FD2E34C10}">
      <dgm:prSet/>
      <dgm:spPr>
        <a:solidFill>
          <a:srgbClr val="9CAFCC"/>
        </a:solidFill>
      </dgm:spPr>
      <dgm:t>
        <a:bodyPr/>
        <a:lstStyle/>
        <a:p>
          <a:endParaRPr lang="en-US"/>
        </a:p>
      </dgm:t>
    </dgm:pt>
    <dgm:pt modelId="{EA0F09B3-FAF0-4A65-B8B4-CD3D7C35CC79}" type="sibTrans" cxnId="{7FE004AA-51A4-42F5-B356-E20FD2E34C10}">
      <dgm:prSet/>
      <dgm:spPr/>
      <dgm:t>
        <a:bodyPr/>
        <a:lstStyle/>
        <a:p>
          <a:endParaRPr lang="en-US"/>
        </a:p>
      </dgm:t>
    </dgm:pt>
    <dgm:pt modelId="{CA2FC26A-77A1-4773-980C-E5ACC207B07F}">
      <dgm:prSet phldrT="[Text]" custT="1"/>
      <dgm:spPr>
        <a:solidFill>
          <a:srgbClr val="2B4A6F"/>
        </a:solidFill>
      </dgm:spPr>
      <dgm:t>
        <a:bodyPr lIns="9144" tIns="9144" rIns="9144" bIns="9144"/>
        <a:lstStyle/>
        <a:p>
          <a:pPr>
            <a:spcAft>
              <a:spcPts val="0"/>
            </a:spcAft>
          </a:pPr>
          <a:r>
            <a:rPr lang="en-US" sz="1100" b="1" dirty="0" smtClean="0">
              <a:solidFill>
                <a:schemeClr val="bg1"/>
              </a:solidFill>
            </a:rPr>
            <a:t>Football Oversight Committee </a:t>
          </a:r>
        </a:p>
        <a:p>
          <a:pPr>
            <a:spcAft>
              <a:spcPts val="0"/>
            </a:spcAft>
          </a:pPr>
          <a:r>
            <a:rPr lang="en-US" sz="1100" b="1" dirty="0" smtClean="0">
              <a:solidFill>
                <a:schemeClr val="bg1"/>
              </a:solidFill>
            </a:rPr>
            <a:t>(12 total: 4 Council, 7 others, 1 SAAC)</a:t>
          </a:r>
          <a:endParaRPr lang="en-US" sz="1100" dirty="0">
            <a:solidFill>
              <a:schemeClr val="bg1"/>
            </a:solidFill>
          </a:endParaRPr>
        </a:p>
      </dgm:t>
    </dgm:pt>
    <dgm:pt modelId="{27140318-B18B-401E-B4D1-36C528650D0D}" type="parTrans" cxnId="{37D9F68D-B55A-4BCB-958D-52CE92E1B520}">
      <dgm:prSet/>
      <dgm:spPr>
        <a:solidFill>
          <a:srgbClr val="9CAFCC"/>
        </a:solidFill>
      </dgm:spPr>
      <dgm:t>
        <a:bodyPr/>
        <a:lstStyle/>
        <a:p>
          <a:endParaRPr lang="en-US"/>
        </a:p>
      </dgm:t>
    </dgm:pt>
    <dgm:pt modelId="{B97D9868-1547-4428-8F97-1557D31C62B9}" type="sibTrans" cxnId="{37D9F68D-B55A-4BCB-958D-52CE92E1B520}">
      <dgm:prSet/>
      <dgm:spPr/>
      <dgm:t>
        <a:bodyPr/>
        <a:lstStyle/>
        <a:p>
          <a:endParaRPr lang="en-US"/>
        </a:p>
      </dgm:t>
    </dgm:pt>
    <dgm:pt modelId="{69D2C82C-18D7-4723-A4C8-8D56EDFEECDA}">
      <dgm:prSet phldrT="[Text]" custT="1"/>
      <dgm:spPr>
        <a:solidFill>
          <a:srgbClr val="2B4A6F"/>
        </a:solidFill>
      </dgm:spPr>
      <dgm:t>
        <a:bodyPr lIns="9144" tIns="9144" rIns="9144" bIns="9144"/>
        <a:lstStyle/>
        <a:p>
          <a:pPr>
            <a:spcAft>
              <a:spcPts val="0"/>
            </a:spcAft>
          </a:pPr>
          <a:r>
            <a:rPr lang="en-US" sz="1100" b="1" dirty="0" smtClean="0">
              <a:solidFill>
                <a:schemeClr val="bg1"/>
              </a:solidFill>
            </a:rPr>
            <a:t>Men’s Basketball Oversight Committee </a:t>
          </a:r>
        </a:p>
        <a:p>
          <a:pPr>
            <a:spcAft>
              <a:spcPts val="0"/>
            </a:spcAft>
          </a:pPr>
          <a:r>
            <a:rPr lang="en-US" sz="1100" b="1" dirty="0" smtClean="0">
              <a:solidFill>
                <a:schemeClr val="bg1"/>
              </a:solidFill>
            </a:rPr>
            <a:t>(12 total: 4 Council, 7 others, 1 SAAC)</a:t>
          </a:r>
          <a:endParaRPr lang="en-US" sz="1100" dirty="0">
            <a:solidFill>
              <a:schemeClr val="bg1"/>
            </a:solidFill>
          </a:endParaRPr>
        </a:p>
      </dgm:t>
    </dgm:pt>
    <dgm:pt modelId="{494D69BD-5CAC-433C-AE14-CB20B6829086}" type="parTrans" cxnId="{0F1C7C36-CDBE-4D96-B928-6E46206CC60C}">
      <dgm:prSet/>
      <dgm:spPr>
        <a:solidFill>
          <a:srgbClr val="9CAFCC"/>
        </a:solidFill>
      </dgm:spPr>
      <dgm:t>
        <a:bodyPr/>
        <a:lstStyle/>
        <a:p>
          <a:endParaRPr lang="en-US"/>
        </a:p>
      </dgm:t>
    </dgm:pt>
    <dgm:pt modelId="{A778C805-A681-4F87-909E-93E099DBDE00}" type="sibTrans" cxnId="{0F1C7C36-CDBE-4D96-B928-6E46206CC60C}">
      <dgm:prSet/>
      <dgm:spPr/>
      <dgm:t>
        <a:bodyPr/>
        <a:lstStyle/>
        <a:p>
          <a:endParaRPr lang="en-US"/>
        </a:p>
      </dgm:t>
    </dgm:pt>
    <dgm:pt modelId="{382CF3C0-77C6-45E2-8B9E-3923CCF9E14C}">
      <dgm:prSet phldrT="[Text]" custT="1"/>
      <dgm:spPr>
        <a:solidFill>
          <a:srgbClr val="2B4A6F"/>
        </a:solidFill>
      </dgm:spPr>
      <dgm:t>
        <a:bodyPr lIns="9144" tIns="9144" rIns="9144" bIns="9144"/>
        <a:lstStyle/>
        <a:p>
          <a:pPr>
            <a:spcAft>
              <a:spcPts val="0"/>
            </a:spcAft>
          </a:pPr>
          <a:r>
            <a:rPr lang="en-US" sz="1100" b="1" dirty="0" smtClean="0">
              <a:solidFill>
                <a:schemeClr val="bg1"/>
              </a:solidFill>
            </a:rPr>
            <a:t>Division I Student-Athlete Advisory Committee (32 total:  1 from each conference. </a:t>
          </a:r>
          <a:r>
            <a:rPr lang="en-US" sz="1100" b="1" dirty="0" smtClean="0"/>
            <a:t>Additionally, 2 Council members serve as liaisons to SAAC)</a:t>
          </a:r>
          <a:endParaRPr lang="en-US" sz="1100" b="1" dirty="0">
            <a:solidFill>
              <a:schemeClr val="bg1"/>
            </a:solidFill>
          </a:endParaRPr>
        </a:p>
      </dgm:t>
    </dgm:pt>
    <dgm:pt modelId="{A05FB898-94E7-4125-8160-EB63154F3EBC}" type="parTrans" cxnId="{788A02C2-F7B2-45B8-9BBB-0A9840553A9E}">
      <dgm:prSet/>
      <dgm:spPr>
        <a:solidFill>
          <a:srgbClr val="9CAFCC"/>
        </a:solidFill>
      </dgm:spPr>
      <dgm:t>
        <a:bodyPr/>
        <a:lstStyle/>
        <a:p>
          <a:endParaRPr lang="en-US"/>
        </a:p>
      </dgm:t>
    </dgm:pt>
    <dgm:pt modelId="{04D96BB0-99BF-4C5A-947D-71EB56989C44}" type="sibTrans" cxnId="{788A02C2-F7B2-45B8-9BBB-0A9840553A9E}">
      <dgm:prSet/>
      <dgm:spPr/>
      <dgm:t>
        <a:bodyPr/>
        <a:lstStyle/>
        <a:p>
          <a:endParaRPr lang="en-US"/>
        </a:p>
      </dgm:t>
    </dgm:pt>
    <dgm:pt modelId="{4B26E05C-1174-4EDD-A0B2-A59D81C6B446}">
      <dgm:prSet phldrT="[Text]" custT="1"/>
      <dgm:spPr>
        <a:solidFill>
          <a:srgbClr val="2B4A6F"/>
        </a:solidFill>
      </dgm:spPr>
      <dgm:t>
        <a:bodyPr lIns="9144" tIns="9144" rIns="9144" bIns="9144"/>
        <a:lstStyle/>
        <a:p>
          <a:pPr>
            <a:spcAft>
              <a:spcPts val="0"/>
            </a:spcAft>
          </a:pPr>
          <a:r>
            <a:rPr lang="en-US" sz="1100" b="1" dirty="0" smtClean="0">
              <a:solidFill>
                <a:schemeClr val="bg1"/>
              </a:solidFill>
            </a:rPr>
            <a:t>Competition Oversight Committee </a:t>
          </a:r>
        </a:p>
        <a:p>
          <a:pPr>
            <a:spcAft>
              <a:spcPts val="0"/>
            </a:spcAft>
          </a:pPr>
          <a:r>
            <a:rPr lang="en-US" sz="1100" b="1" dirty="0" smtClean="0">
              <a:solidFill>
                <a:schemeClr val="bg1"/>
              </a:solidFill>
            </a:rPr>
            <a:t>(19 total: 10 Council, 8 others, 1 SAAC)</a:t>
          </a:r>
        </a:p>
        <a:p>
          <a:pPr>
            <a:spcAft>
              <a:spcPts val="0"/>
            </a:spcAft>
          </a:pPr>
          <a:r>
            <a:rPr lang="en-US" sz="1100" dirty="0" smtClean="0">
              <a:solidFill>
                <a:schemeClr val="bg1"/>
              </a:solidFill>
            </a:rPr>
            <a:t>Handles all sports and committees other than men’s and women’s basketball and football</a:t>
          </a:r>
        </a:p>
        <a:p>
          <a:pPr>
            <a:spcAft>
              <a:spcPts val="0"/>
            </a:spcAft>
          </a:pPr>
          <a:r>
            <a:rPr lang="en-US" sz="1100" dirty="0" smtClean="0">
              <a:solidFill>
                <a:schemeClr val="bg1"/>
              </a:solidFill>
            </a:rPr>
            <a:t>PROP (information only)</a:t>
          </a:r>
        </a:p>
        <a:p>
          <a:pPr>
            <a:spcAft>
              <a:spcPts val="0"/>
            </a:spcAft>
          </a:pPr>
          <a:r>
            <a:rPr lang="en-US" sz="1100" dirty="0" smtClean="0">
              <a:solidFill>
                <a:schemeClr val="bg1"/>
              </a:solidFill>
            </a:rPr>
            <a:t>OSLC</a:t>
          </a:r>
          <a:endParaRPr lang="en-US" sz="1100" dirty="0">
            <a:solidFill>
              <a:schemeClr val="bg1"/>
            </a:solidFill>
          </a:endParaRPr>
        </a:p>
      </dgm:t>
    </dgm:pt>
    <dgm:pt modelId="{2C84CA49-28EA-4590-B42B-5DEA450A50D2}" type="sibTrans" cxnId="{367E3F01-A8C3-460D-B6A0-C9E75E7BDCD5}">
      <dgm:prSet/>
      <dgm:spPr/>
      <dgm:t>
        <a:bodyPr/>
        <a:lstStyle/>
        <a:p>
          <a:endParaRPr lang="en-US"/>
        </a:p>
      </dgm:t>
    </dgm:pt>
    <dgm:pt modelId="{EF605B27-BB4D-4370-A3CC-7B788F521277}" type="parTrans" cxnId="{367E3F01-A8C3-460D-B6A0-C9E75E7BDCD5}">
      <dgm:prSet/>
      <dgm:spPr>
        <a:solidFill>
          <a:srgbClr val="9CAFCC"/>
        </a:solidFill>
      </dgm:spPr>
      <dgm:t>
        <a:bodyPr/>
        <a:lstStyle/>
        <a:p>
          <a:endParaRPr lang="en-US"/>
        </a:p>
      </dgm:t>
    </dgm:pt>
    <dgm:pt modelId="{DC8D7FAA-9FAC-45D3-A61C-D7E78060C536}">
      <dgm:prSet phldrT="[Text]" custT="1"/>
      <dgm:spPr>
        <a:solidFill>
          <a:srgbClr val="2B4A6F"/>
        </a:solidFill>
      </dgm:spPr>
      <dgm:t>
        <a:bodyPr lIns="9144" tIns="9144" rIns="9144" bIns="9144"/>
        <a:lstStyle/>
        <a:p>
          <a:pPr>
            <a:spcAft>
              <a:spcPts val="0"/>
            </a:spcAft>
          </a:pPr>
          <a:r>
            <a:rPr lang="en-US" sz="1100" b="1" dirty="0" smtClean="0">
              <a:solidFill>
                <a:schemeClr val="bg1"/>
              </a:solidFill>
            </a:rPr>
            <a:t>Strategic Vision and Planning Committee </a:t>
          </a:r>
        </a:p>
        <a:p>
          <a:pPr>
            <a:spcAft>
              <a:spcPts val="0"/>
            </a:spcAft>
          </a:pPr>
          <a:r>
            <a:rPr lang="en-US" sz="1100" b="1" dirty="0" smtClean="0">
              <a:solidFill>
                <a:schemeClr val="bg1"/>
              </a:solidFill>
            </a:rPr>
            <a:t>(10 total: 5 Council, 4 others, 1 SAAC)</a:t>
          </a:r>
        </a:p>
        <a:p>
          <a:pPr>
            <a:spcAft>
              <a:spcPts val="0"/>
            </a:spcAft>
          </a:pPr>
          <a:r>
            <a:rPr lang="en-US" sz="1100" dirty="0" smtClean="0">
              <a:solidFill>
                <a:schemeClr val="bg1"/>
              </a:solidFill>
            </a:rPr>
            <a:t>Business and Legal Affairs</a:t>
          </a:r>
        </a:p>
        <a:p>
          <a:pPr>
            <a:spcAft>
              <a:spcPts val="0"/>
            </a:spcAft>
          </a:pPr>
          <a:r>
            <a:rPr lang="en-US" sz="1100" dirty="0" smtClean="0">
              <a:solidFill>
                <a:schemeClr val="bg1"/>
              </a:solidFill>
            </a:rPr>
            <a:t>Strategic Planning and Research</a:t>
          </a:r>
        </a:p>
        <a:p>
          <a:pPr>
            <a:spcAft>
              <a:spcPts val="0"/>
            </a:spcAft>
          </a:pPr>
          <a:r>
            <a:rPr lang="en-US" sz="1100" dirty="0" smtClean="0">
              <a:solidFill>
                <a:schemeClr val="bg1"/>
              </a:solidFill>
            </a:rPr>
            <a:t>Membership and Reclassification</a:t>
          </a:r>
        </a:p>
        <a:p>
          <a:pPr>
            <a:spcAft>
              <a:spcPts val="0"/>
            </a:spcAft>
          </a:pPr>
          <a:r>
            <a:rPr lang="en-US" sz="1100" dirty="0" smtClean="0">
              <a:solidFill>
                <a:schemeClr val="bg1"/>
              </a:solidFill>
            </a:rPr>
            <a:t>Health and Safety Matters</a:t>
          </a:r>
        </a:p>
        <a:p>
          <a:pPr>
            <a:spcAft>
              <a:spcPts val="0"/>
            </a:spcAft>
          </a:pPr>
          <a:r>
            <a:rPr lang="en-US" sz="1100" dirty="0" smtClean="0">
              <a:solidFill>
                <a:schemeClr val="bg1"/>
              </a:solidFill>
            </a:rPr>
            <a:t>IPP, MOIC, CWA</a:t>
          </a:r>
          <a:endParaRPr lang="en-US" sz="1100" dirty="0">
            <a:solidFill>
              <a:schemeClr val="bg1"/>
            </a:solidFill>
          </a:endParaRPr>
        </a:p>
      </dgm:t>
    </dgm:pt>
    <dgm:pt modelId="{41CB2493-8F6F-4DFC-A220-78998CF95DA8}" type="sibTrans" cxnId="{2C7B61AC-E98B-4995-BA6E-57ED613C98E4}">
      <dgm:prSet/>
      <dgm:spPr/>
      <dgm:t>
        <a:bodyPr/>
        <a:lstStyle/>
        <a:p>
          <a:endParaRPr lang="en-US"/>
        </a:p>
      </dgm:t>
    </dgm:pt>
    <dgm:pt modelId="{A05B91CD-35CF-4132-A806-BE4567697593}" type="parTrans" cxnId="{2C7B61AC-E98B-4995-BA6E-57ED613C98E4}">
      <dgm:prSet/>
      <dgm:spPr>
        <a:solidFill>
          <a:srgbClr val="9CAFCC"/>
        </a:solidFill>
      </dgm:spPr>
      <dgm:t>
        <a:bodyPr/>
        <a:lstStyle/>
        <a:p>
          <a:endParaRPr lang="en-US"/>
        </a:p>
      </dgm:t>
    </dgm:pt>
    <dgm:pt modelId="{9144EB9E-4072-4CAE-9576-BD8B7BC13DCD}">
      <dgm:prSet phldrT="[Text]" custT="1"/>
      <dgm:spPr>
        <a:solidFill>
          <a:srgbClr val="2B4A6F"/>
        </a:solidFill>
      </dgm:spPr>
      <dgm:t>
        <a:bodyPr lIns="9144" tIns="9144" rIns="9144" bIns="9144"/>
        <a:lstStyle/>
        <a:p>
          <a:pPr>
            <a:spcAft>
              <a:spcPts val="0"/>
            </a:spcAft>
          </a:pPr>
          <a:r>
            <a:rPr lang="en-US" sz="1100" b="1" dirty="0" smtClean="0">
              <a:solidFill>
                <a:schemeClr val="bg1"/>
              </a:solidFill>
            </a:rPr>
            <a:t>Student-Athlete Experience Committee</a:t>
          </a:r>
          <a:br>
            <a:rPr lang="en-US" sz="1100" b="1" dirty="0" smtClean="0">
              <a:solidFill>
                <a:schemeClr val="bg1"/>
              </a:solidFill>
            </a:rPr>
          </a:br>
          <a:r>
            <a:rPr lang="en-US" sz="1100" b="1" dirty="0" smtClean="0">
              <a:solidFill>
                <a:schemeClr val="bg1"/>
              </a:solidFill>
            </a:rPr>
            <a:t>(10 total: 5 Council, 4 others, 1 SAAC)</a:t>
          </a:r>
        </a:p>
        <a:p>
          <a:pPr>
            <a:spcAft>
              <a:spcPts val="0"/>
            </a:spcAft>
          </a:pPr>
          <a:r>
            <a:rPr lang="en-US" sz="1100" dirty="0" smtClean="0">
              <a:solidFill>
                <a:schemeClr val="bg1"/>
              </a:solidFill>
            </a:rPr>
            <a:t>Awards, Benefits, Financial Aid, Recruiting, Amateurism and Personnel</a:t>
          </a:r>
          <a:endParaRPr lang="en-US" sz="1100" dirty="0">
            <a:solidFill>
              <a:schemeClr val="bg1"/>
            </a:solidFill>
          </a:endParaRPr>
        </a:p>
      </dgm:t>
    </dgm:pt>
    <dgm:pt modelId="{9DA9C08F-A955-4F63-BFCA-3DA87630F84F}" type="sibTrans" cxnId="{41FFCBD0-6AF0-47F4-823F-E4218B54F2BA}">
      <dgm:prSet/>
      <dgm:spPr/>
      <dgm:t>
        <a:bodyPr/>
        <a:lstStyle/>
        <a:p>
          <a:endParaRPr lang="en-US"/>
        </a:p>
      </dgm:t>
    </dgm:pt>
    <dgm:pt modelId="{67F440DA-7334-46AE-BC7F-05223323AE3D}" type="parTrans" cxnId="{41FFCBD0-6AF0-47F4-823F-E4218B54F2BA}">
      <dgm:prSet/>
      <dgm:spPr>
        <a:solidFill>
          <a:srgbClr val="9CAFCC"/>
        </a:solidFill>
      </dgm:spPr>
      <dgm:t>
        <a:bodyPr/>
        <a:lstStyle/>
        <a:p>
          <a:endParaRPr lang="en-US"/>
        </a:p>
      </dgm:t>
    </dgm:pt>
    <dgm:pt modelId="{9A84A0C6-6422-40AF-8324-27720AF5993E}" type="pres">
      <dgm:prSet presAssocID="{CC35F756-3C00-49F0-B84E-04733A8FEFA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D70F7CB-38C9-4535-B885-0D58D0724F57}" type="pres">
      <dgm:prSet presAssocID="{F1B64E83-4BCC-48C2-BB2A-4A65428CDDA5}" presName="centerShape" presStyleLbl="node0" presStyleIdx="0" presStyleCnt="1" custScaleX="87040" custScaleY="83051" custLinFactNeighborX="-1119" custLinFactNeighborY="-49467"/>
      <dgm:spPr/>
      <dgm:t>
        <a:bodyPr/>
        <a:lstStyle/>
        <a:p>
          <a:endParaRPr lang="en-US"/>
        </a:p>
      </dgm:t>
    </dgm:pt>
    <dgm:pt modelId="{9355D2A1-AF22-4C9A-ADF9-4F6CB0B15AFA}" type="pres">
      <dgm:prSet presAssocID="{67F440DA-7334-46AE-BC7F-05223323AE3D}" presName="parTrans" presStyleLbl="bgSibTrans2D1" presStyleIdx="0" presStyleCnt="8" custLinFactNeighborX="2090"/>
      <dgm:spPr/>
      <dgm:t>
        <a:bodyPr/>
        <a:lstStyle/>
        <a:p>
          <a:endParaRPr lang="en-US"/>
        </a:p>
      </dgm:t>
    </dgm:pt>
    <dgm:pt modelId="{BC780457-8DDE-490A-8104-182697667A4A}" type="pres">
      <dgm:prSet presAssocID="{9144EB9E-4072-4CAE-9576-BD8B7BC13DCD}" presName="node" presStyleLbl="node1" presStyleIdx="0" presStyleCnt="8" custScaleX="179887" custScaleY="89894" custRadScaleRad="130801" custRadScaleInc="2199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9E4FB3-0DCC-4474-ABB2-DBAE8D555626}" type="pres">
      <dgm:prSet presAssocID="{A05B91CD-35CF-4132-A806-BE4567697593}" presName="parTrans" presStyleLbl="bgSibTrans2D1" presStyleIdx="1" presStyleCnt="8" custLinFactNeighborX="1708"/>
      <dgm:spPr/>
      <dgm:t>
        <a:bodyPr/>
        <a:lstStyle/>
        <a:p>
          <a:endParaRPr lang="en-US"/>
        </a:p>
      </dgm:t>
    </dgm:pt>
    <dgm:pt modelId="{C5C1D2C7-8774-49D8-8F2C-1678669A13B7}" type="pres">
      <dgm:prSet presAssocID="{DC8D7FAA-9FAC-45D3-A61C-D7E78060C536}" presName="node" presStyleLbl="node1" presStyleIdx="1" presStyleCnt="8" custScaleX="189884" custScaleY="107301" custRadScaleRad="107489" custRadScaleInc="3786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EA059C-1115-4325-871C-5852F8D762F3}" type="pres">
      <dgm:prSet presAssocID="{EF605B27-BB4D-4370-A3CC-7B788F521277}" presName="parTrans" presStyleLbl="bgSibTrans2D1" presStyleIdx="2" presStyleCnt="8"/>
      <dgm:spPr/>
      <dgm:t>
        <a:bodyPr/>
        <a:lstStyle/>
        <a:p>
          <a:endParaRPr lang="en-US"/>
        </a:p>
      </dgm:t>
    </dgm:pt>
    <dgm:pt modelId="{EAD46F3C-8AEB-4304-A02B-8E6FD4043241}" type="pres">
      <dgm:prSet presAssocID="{4B26E05C-1174-4EDD-A0B2-A59D81C6B446}" presName="node" presStyleLbl="node1" presStyleIdx="2" presStyleCnt="8" custScaleX="172476" custScaleY="118066" custRadScaleRad="23413" custRadScaleInc="-3911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DBF9C2-03B4-4048-AAA2-000B0BEA63D6}" type="pres">
      <dgm:prSet presAssocID="{E54C5EB6-556C-4FAC-952E-C32E6C30D776}" presName="parTrans" presStyleLbl="bgSibTrans2D1" presStyleIdx="3" presStyleCnt="8" custAng="341908" custLinFactNeighborX="1402"/>
      <dgm:spPr/>
      <dgm:t>
        <a:bodyPr/>
        <a:lstStyle/>
        <a:p>
          <a:endParaRPr lang="en-US"/>
        </a:p>
      </dgm:t>
    </dgm:pt>
    <dgm:pt modelId="{808624CF-E1AA-49E9-8E05-D72D472272EB}" type="pres">
      <dgm:prSet presAssocID="{726627B4-9C55-4F1B-86EF-25D2BE89550F}" presName="node" presStyleLbl="node1" presStyleIdx="3" presStyleCnt="8" custScaleX="156204" custScaleY="79951" custRadScaleRad="74248" custRadScaleInc="-2729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6F835B-B539-48EA-B43F-2B4AFB8D335B}" type="pres">
      <dgm:prSet presAssocID="{E465417F-4CF0-4DD9-B5A2-06E8A5B48C6B}" presName="parTrans" presStyleLbl="bgSibTrans2D1" presStyleIdx="4" presStyleCnt="8" custLinFactNeighborX="1356"/>
      <dgm:spPr/>
      <dgm:t>
        <a:bodyPr/>
        <a:lstStyle/>
        <a:p>
          <a:endParaRPr lang="en-US"/>
        </a:p>
      </dgm:t>
    </dgm:pt>
    <dgm:pt modelId="{9B3A644A-FA4A-47FD-95D4-69127C02E3A9}" type="pres">
      <dgm:prSet presAssocID="{FFBC2729-E597-4708-A4EE-50968FF93875}" presName="node" presStyleLbl="node1" presStyleIdx="4" presStyleCnt="8" custScaleX="103200" custScaleY="72562" custRadScaleRad="111707" custRadScaleInc="1911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AC067A-E4E7-4674-999D-497807574038}" type="pres">
      <dgm:prSet presAssocID="{27140318-B18B-401E-B4D1-36C528650D0D}" presName="parTrans" presStyleLbl="bgSibTrans2D1" presStyleIdx="5" presStyleCnt="8" custAng="21448420"/>
      <dgm:spPr/>
      <dgm:t>
        <a:bodyPr/>
        <a:lstStyle/>
        <a:p>
          <a:endParaRPr lang="en-US"/>
        </a:p>
      </dgm:t>
    </dgm:pt>
    <dgm:pt modelId="{9475013A-3107-46FE-8F7A-9DDCEB0AB2FB}" type="pres">
      <dgm:prSet presAssocID="{CA2FC26A-77A1-4773-980C-E5ACC207B07F}" presName="node" presStyleLbl="node1" presStyleIdx="5" presStyleCnt="8" custScaleX="103200" custScaleY="72562" custRadScaleRad="80479" custRadScaleInc="1541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23CABC-77CF-49DF-82E5-32D25C526596}" type="pres">
      <dgm:prSet presAssocID="{494D69BD-5CAC-433C-AE14-CB20B6829086}" presName="parTrans" presStyleLbl="bgSibTrans2D1" presStyleIdx="6" presStyleCnt="8" custAng="21290380" custScaleX="100917" custLinFactNeighborX="1396"/>
      <dgm:spPr/>
      <dgm:t>
        <a:bodyPr/>
        <a:lstStyle/>
        <a:p>
          <a:endParaRPr lang="en-US"/>
        </a:p>
      </dgm:t>
    </dgm:pt>
    <dgm:pt modelId="{949A78FE-852B-48A0-B5A2-E5FE0A22A33E}" type="pres">
      <dgm:prSet presAssocID="{69D2C82C-18D7-4723-A4C8-8D56EDFEECDA}" presName="node" presStyleLbl="node1" presStyleIdx="6" presStyleCnt="8" custScaleX="103200" custScaleY="72562" custRadScaleRad="46349" custRadScaleInc="1739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65AD64-0933-40DD-86C9-9011E8A9632F}" type="pres">
      <dgm:prSet presAssocID="{A05FB898-94E7-4125-8160-EB63154F3EBC}" presName="parTrans" presStyleLbl="bgSibTrans2D1" presStyleIdx="7" presStyleCnt="8" custAng="79325" custScaleX="91538"/>
      <dgm:spPr/>
      <dgm:t>
        <a:bodyPr/>
        <a:lstStyle/>
        <a:p>
          <a:endParaRPr lang="en-US"/>
        </a:p>
      </dgm:t>
    </dgm:pt>
    <dgm:pt modelId="{6348D1C1-FCEB-4C81-B116-E51BAB9E2521}" type="pres">
      <dgm:prSet presAssocID="{382CF3C0-77C6-45E2-8B9E-3923CCF9E14C}" presName="node" presStyleLbl="node1" presStyleIdx="7" presStyleCnt="8" custScaleX="122550" custScaleY="93209" custRadScaleRad="127831" custRadScaleInc="-2252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FE004AA-51A4-42F5-B356-E20FD2E34C10}" srcId="{F1B64E83-4BCC-48C2-BB2A-4A65428CDDA5}" destId="{FFBC2729-E597-4708-A4EE-50968FF93875}" srcOrd="4" destOrd="0" parTransId="{E465417F-4CF0-4DD9-B5A2-06E8A5B48C6B}" sibTransId="{EA0F09B3-FAF0-4A65-B8B4-CD3D7C35CC79}"/>
    <dgm:cxn modelId="{2D4DC7FA-F6A9-4759-842E-F841FF85956E}" type="presOf" srcId="{69D2C82C-18D7-4723-A4C8-8D56EDFEECDA}" destId="{949A78FE-852B-48A0-B5A2-E5FE0A22A33E}" srcOrd="0" destOrd="0" presId="urn:microsoft.com/office/officeart/2005/8/layout/radial4"/>
    <dgm:cxn modelId="{37D9F68D-B55A-4BCB-958D-52CE92E1B520}" srcId="{F1B64E83-4BCC-48C2-BB2A-4A65428CDDA5}" destId="{CA2FC26A-77A1-4773-980C-E5ACC207B07F}" srcOrd="5" destOrd="0" parTransId="{27140318-B18B-401E-B4D1-36C528650D0D}" sibTransId="{B97D9868-1547-4428-8F97-1557D31C62B9}"/>
    <dgm:cxn modelId="{D684E548-152D-46DF-B345-80FF013125B1}" srcId="{F1B64E83-4BCC-48C2-BB2A-4A65428CDDA5}" destId="{726627B4-9C55-4F1B-86EF-25D2BE89550F}" srcOrd="3" destOrd="0" parTransId="{E54C5EB6-556C-4FAC-952E-C32E6C30D776}" sibTransId="{381EC07E-2998-4016-B256-4E6B2A265DDD}"/>
    <dgm:cxn modelId="{AD8D4B67-401E-4E3C-ADEC-31B9DF8F7961}" type="presOf" srcId="{DC8D7FAA-9FAC-45D3-A61C-D7E78060C536}" destId="{C5C1D2C7-8774-49D8-8F2C-1678669A13B7}" srcOrd="0" destOrd="0" presId="urn:microsoft.com/office/officeart/2005/8/layout/radial4"/>
    <dgm:cxn modelId="{21BD175D-4489-47E2-8F92-CF6E60FC0E7A}" type="presOf" srcId="{E465417F-4CF0-4DD9-B5A2-06E8A5B48C6B}" destId="{C26F835B-B539-48EA-B43F-2B4AFB8D335B}" srcOrd="0" destOrd="0" presId="urn:microsoft.com/office/officeart/2005/8/layout/radial4"/>
    <dgm:cxn modelId="{30468875-EE96-43D4-B346-6899D55C5BE7}" type="presOf" srcId="{A05FB898-94E7-4125-8160-EB63154F3EBC}" destId="{8065AD64-0933-40DD-86C9-9011E8A9632F}" srcOrd="0" destOrd="0" presId="urn:microsoft.com/office/officeart/2005/8/layout/radial4"/>
    <dgm:cxn modelId="{0EC21EF6-7A5F-426F-AE66-9667FA6C0D2F}" type="presOf" srcId="{EF605B27-BB4D-4370-A3CC-7B788F521277}" destId="{E7EA059C-1115-4325-871C-5852F8D762F3}" srcOrd="0" destOrd="0" presId="urn:microsoft.com/office/officeart/2005/8/layout/radial4"/>
    <dgm:cxn modelId="{0F1C7C36-CDBE-4D96-B928-6E46206CC60C}" srcId="{F1B64E83-4BCC-48C2-BB2A-4A65428CDDA5}" destId="{69D2C82C-18D7-4723-A4C8-8D56EDFEECDA}" srcOrd="6" destOrd="0" parTransId="{494D69BD-5CAC-433C-AE14-CB20B6829086}" sibTransId="{A778C805-A681-4F87-909E-93E099DBDE00}"/>
    <dgm:cxn modelId="{2C7B61AC-E98B-4995-BA6E-57ED613C98E4}" srcId="{F1B64E83-4BCC-48C2-BB2A-4A65428CDDA5}" destId="{DC8D7FAA-9FAC-45D3-A61C-D7E78060C536}" srcOrd="1" destOrd="0" parTransId="{A05B91CD-35CF-4132-A806-BE4567697593}" sibTransId="{41CB2493-8F6F-4DFC-A220-78998CF95DA8}"/>
    <dgm:cxn modelId="{709961BF-8E2F-43DD-A2AD-986422F49301}" srcId="{CC35F756-3C00-49F0-B84E-04733A8FEFAD}" destId="{F1B64E83-4BCC-48C2-BB2A-4A65428CDDA5}" srcOrd="0" destOrd="0" parTransId="{8232389C-7685-4D96-9917-0474A2F578B2}" sibTransId="{50BB37EF-E9BB-4D57-850E-D73CEAFCE4E2}"/>
    <dgm:cxn modelId="{2A207426-C9F8-4FCE-BFCF-265F9EF1414B}" type="presOf" srcId="{F1B64E83-4BCC-48C2-BB2A-4A65428CDDA5}" destId="{3D70F7CB-38C9-4535-B885-0D58D0724F57}" srcOrd="0" destOrd="0" presId="urn:microsoft.com/office/officeart/2005/8/layout/radial4"/>
    <dgm:cxn modelId="{E833A0D4-2DF1-4683-8E7A-D7270966B622}" type="presOf" srcId="{9144EB9E-4072-4CAE-9576-BD8B7BC13DCD}" destId="{BC780457-8DDE-490A-8104-182697667A4A}" srcOrd="0" destOrd="0" presId="urn:microsoft.com/office/officeart/2005/8/layout/radial4"/>
    <dgm:cxn modelId="{29BABD7D-259E-41DA-98D1-4750FFF32539}" type="presOf" srcId="{382CF3C0-77C6-45E2-8B9E-3923CCF9E14C}" destId="{6348D1C1-FCEB-4C81-B116-E51BAB9E2521}" srcOrd="0" destOrd="0" presId="urn:microsoft.com/office/officeart/2005/8/layout/radial4"/>
    <dgm:cxn modelId="{367E3F01-A8C3-460D-B6A0-C9E75E7BDCD5}" srcId="{F1B64E83-4BCC-48C2-BB2A-4A65428CDDA5}" destId="{4B26E05C-1174-4EDD-A0B2-A59D81C6B446}" srcOrd="2" destOrd="0" parTransId="{EF605B27-BB4D-4370-A3CC-7B788F521277}" sibTransId="{2C84CA49-28EA-4590-B42B-5DEA450A50D2}"/>
    <dgm:cxn modelId="{F1F09871-B196-4BE6-ACAB-BD42E657BFF9}" type="presOf" srcId="{FFBC2729-E597-4708-A4EE-50968FF93875}" destId="{9B3A644A-FA4A-47FD-95D4-69127C02E3A9}" srcOrd="0" destOrd="0" presId="urn:microsoft.com/office/officeart/2005/8/layout/radial4"/>
    <dgm:cxn modelId="{86F07F0A-1E79-4393-BD40-D869C0B9DDD2}" type="presOf" srcId="{726627B4-9C55-4F1B-86EF-25D2BE89550F}" destId="{808624CF-E1AA-49E9-8E05-D72D472272EB}" srcOrd="0" destOrd="0" presId="urn:microsoft.com/office/officeart/2005/8/layout/radial4"/>
    <dgm:cxn modelId="{BCB8EE0C-C200-4B10-9E2A-AB805BE6E812}" type="presOf" srcId="{CA2FC26A-77A1-4773-980C-E5ACC207B07F}" destId="{9475013A-3107-46FE-8F7A-9DDCEB0AB2FB}" srcOrd="0" destOrd="0" presId="urn:microsoft.com/office/officeart/2005/8/layout/radial4"/>
    <dgm:cxn modelId="{41FFCBD0-6AF0-47F4-823F-E4218B54F2BA}" srcId="{F1B64E83-4BCC-48C2-BB2A-4A65428CDDA5}" destId="{9144EB9E-4072-4CAE-9576-BD8B7BC13DCD}" srcOrd="0" destOrd="0" parTransId="{67F440DA-7334-46AE-BC7F-05223323AE3D}" sibTransId="{9DA9C08F-A955-4F63-BFCA-3DA87630F84F}"/>
    <dgm:cxn modelId="{AE73FC99-4848-4F85-99DB-11E76606E7CC}" type="presOf" srcId="{67F440DA-7334-46AE-BC7F-05223323AE3D}" destId="{9355D2A1-AF22-4C9A-ADF9-4F6CB0B15AFA}" srcOrd="0" destOrd="0" presId="urn:microsoft.com/office/officeart/2005/8/layout/radial4"/>
    <dgm:cxn modelId="{788A02C2-F7B2-45B8-9BBB-0A9840553A9E}" srcId="{F1B64E83-4BCC-48C2-BB2A-4A65428CDDA5}" destId="{382CF3C0-77C6-45E2-8B9E-3923CCF9E14C}" srcOrd="7" destOrd="0" parTransId="{A05FB898-94E7-4125-8160-EB63154F3EBC}" sibTransId="{04D96BB0-99BF-4C5A-947D-71EB56989C44}"/>
    <dgm:cxn modelId="{340DD156-1E07-437F-8894-DC6D1940F264}" type="presOf" srcId="{A05B91CD-35CF-4132-A806-BE4567697593}" destId="{999E4FB3-0DCC-4474-ABB2-DBAE8D555626}" srcOrd="0" destOrd="0" presId="urn:microsoft.com/office/officeart/2005/8/layout/radial4"/>
    <dgm:cxn modelId="{290630D6-27EC-41CC-BD89-F33B2BF8623C}" type="presOf" srcId="{4B26E05C-1174-4EDD-A0B2-A59D81C6B446}" destId="{EAD46F3C-8AEB-4304-A02B-8E6FD4043241}" srcOrd="0" destOrd="0" presId="urn:microsoft.com/office/officeart/2005/8/layout/radial4"/>
    <dgm:cxn modelId="{1122B117-32AE-4150-BAC3-28E4F760279D}" type="presOf" srcId="{CC35F756-3C00-49F0-B84E-04733A8FEFAD}" destId="{9A84A0C6-6422-40AF-8324-27720AF5993E}" srcOrd="0" destOrd="0" presId="urn:microsoft.com/office/officeart/2005/8/layout/radial4"/>
    <dgm:cxn modelId="{419AB3CD-052C-4014-9179-62CD04E87C98}" type="presOf" srcId="{E54C5EB6-556C-4FAC-952E-C32E6C30D776}" destId="{5EDBF9C2-03B4-4048-AAA2-000B0BEA63D6}" srcOrd="0" destOrd="0" presId="urn:microsoft.com/office/officeart/2005/8/layout/radial4"/>
    <dgm:cxn modelId="{AAA2C2C2-CA8E-42E2-84D0-2BD1E7FD5B29}" type="presOf" srcId="{27140318-B18B-401E-B4D1-36C528650D0D}" destId="{64AC067A-E4E7-4674-999D-497807574038}" srcOrd="0" destOrd="0" presId="urn:microsoft.com/office/officeart/2005/8/layout/radial4"/>
    <dgm:cxn modelId="{87AB6984-CF67-429D-9FAB-874AC7166476}" type="presOf" srcId="{494D69BD-5CAC-433C-AE14-CB20B6829086}" destId="{9223CABC-77CF-49DF-82E5-32D25C526596}" srcOrd="0" destOrd="0" presId="urn:microsoft.com/office/officeart/2005/8/layout/radial4"/>
    <dgm:cxn modelId="{D17552B1-B05F-48D2-9804-EC9B25107161}" type="presParOf" srcId="{9A84A0C6-6422-40AF-8324-27720AF5993E}" destId="{3D70F7CB-38C9-4535-B885-0D58D0724F57}" srcOrd="0" destOrd="0" presId="urn:microsoft.com/office/officeart/2005/8/layout/radial4"/>
    <dgm:cxn modelId="{6D1E431D-FF24-4079-A762-D1FFFA2CA901}" type="presParOf" srcId="{9A84A0C6-6422-40AF-8324-27720AF5993E}" destId="{9355D2A1-AF22-4C9A-ADF9-4F6CB0B15AFA}" srcOrd="1" destOrd="0" presId="urn:microsoft.com/office/officeart/2005/8/layout/radial4"/>
    <dgm:cxn modelId="{6A707570-135B-47DC-B46A-DCC56D73CB54}" type="presParOf" srcId="{9A84A0C6-6422-40AF-8324-27720AF5993E}" destId="{BC780457-8DDE-490A-8104-182697667A4A}" srcOrd="2" destOrd="0" presId="urn:microsoft.com/office/officeart/2005/8/layout/radial4"/>
    <dgm:cxn modelId="{4430DC54-AEB8-44D3-B365-7705E36EDCDE}" type="presParOf" srcId="{9A84A0C6-6422-40AF-8324-27720AF5993E}" destId="{999E4FB3-0DCC-4474-ABB2-DBAE8D555626}" srcOrd="3" destOrd="0" presId="urn:microsoft.com/office/officeart/2005/8/layout/radial4"/>
    <dgm:cxn modelId="{C205489E-4766-4B44-B403-2A1B1326C0AF}" type="presParOf" srcId="{9A84A0C6-6422-40AF-8324-27720AF5993E}" destId="{C5C1D2C7-8774-49D8-8F2C-1678669A13B7}" srcOrd="4" destOrd="0" presId="urn:microsoft.com/office/officeart/2005/8/layout/radial4"/>
    <dgm:cxn modelId="{FD43A3BB-E7CD-4FC0-B3D8-94A713583C98}" type="presParOf" srcId="{9A84A0C6-6422-40AF-8324-27720AF5993E}" destId="{E7EA059C-1115-4325-871C-5852F8D762F3}" srcOrd="5" destOrd="0" presId="urn:microsoft.com/office/officeart/2005/8/layout/radial4"/>
    <dgm:cxn modelId="{67459548-B582-4B8E-9C72-3F1EC2E1991E}" type="presParOf" srcId="{9A84A0C6-6422-40AF-8324-27720AF5993E}" destId="{EAD46F3C-8AEB-4304-A02B-8E6FD4043241}" srcOrd="6" destOrd="0" presId="urn:microsoft.com/office/officeart/2005/8/layout/radial4"/>
    <dgm:cxn modelId="{A7116C1E-0EF9-494F-AC19-D5E14B1A6753}" type="presParOf" srcId="{9A84A0C6-6422-40AF-8324-27720AF5993E}" destId="{5EDBF9C2-03B4-4048-AAA2-000B0BEA63D6}" srcOrd="7" destOrd="0" presId="urn:microsoft.com/office/officeart/2005/8/layout/radial4"/>
    <dgm:cxn modelId="{D03F348C-6C31-4108-B944-1E3B6A557B19}" type="presParOf" srcId="{9A84A0C6-6422-40AF-8324-27720AF5993E}" destId="{808624CF-E1AA-49E9-8E05-D72D472272EB}" srcOrd="8" destOrd="0" presId="urn:microsoft.com/office/officeart/2005/8/layout/radial4"/>
    <dgm:cxn modelId="{E8BE9F45-EE83-4BEF-A6DF-552360C81AB6}" type="presParOf" srcId="{9A84A0C6-6422-40AF-8324-27720AF5993E}" destId="{C26F835B-B539-48EA-B43F-2B4AFB8D335B}" srcOrd="9" destOrd="0" presId="urn:microsoft.com/office/officeart/2005/8/layout/radial4"/>
    <dgm:cxn modelId="{E07BCAA9-8261-46BD-B39F-517CB6F2C5F5}" type="presParOf" srcId="{9A84A0C6-6422-40AF-8324-27720AF5993E}" destId="{9B3A644A-FA4A-47FD-95D4-69127C02E3A9}" srcOrd="10" destOrd="0" presId="urn:microsoft.com/office/officeart/2005/8/layout/radial4"/>
    <dgm:cxn modelId="{8A5A4BF6-3B04-4D5B-84D0-F7A659AC66E5}" type="presParOf" srcId="{9A84A0C6-6422-40AF-8324-27720AF5993E}" destId="{64AC067A-E4E7-4674-999D-497807574038}" srcOrd="11" destOrd="0" presId="urn:microsoft.com/office/officeart/2005/8/layout/radial4"/>
    <dgm:cxn modelId="{CF3EC735-9D56-4ED6-80ED-8B32676EFD0C}" type="presParOf" srcId="{9A84A0C6-6422-40AF-8324-27720AF5993E}" destId="{9475013A-3107-46FE-8F7A-9DDCEB0AB2FB}" srcOrd="12" destOrd="0" presId="urn:microsoft.com/office/officeart/2005/8/layout/radial4"/>
    <dgm:cxn modelId="{45154329-7174-42D6-A765-E5D691D61E10}" type="presParOf" srcId="{9A84A0C6-6422-40AF-8324-27720AF5993E}" destId="{9223CABC-77CF-49DF-82E5-32D25C526596}" srcOrd="13" destOrd="0" presId="urn:microsoft.com/office/officeart/2005/8/layout/radial4"/>
    <dgm:cxn modelId="{9938C989-5122-469F-8EB7-BCED4AE63432}" type="presParOf" srcId="{9A84A0C6-6422-40AF-8324-27720AF5993E}" destId="{949A78FE-852B-48A0-B5A2-E5FE0A22A33E}" srcOrd="14" destOrd="0" presId="urn:microsoft.com/office/officeart/2005/8/layout/radial4"/>
    <dgm:cxn modelId="{97AF0404-EAE4-451E-AF6A-6B7D974EA166}" type="presParOf" srcId="{9A84A0C6-6422-40AF-8324-27720AF5993E}" destId="{8065AD64-0933-40DD-86C9-9011E8A9632F}" srcOrd="15" destOrd="0" presId="urn:microsoft.com/office/officeart/2005/8/layout/radial4"/>
    <dgm:cxn modelId="{98C61C4F-F44D-4DE1-85C4-3501C2799251}" type="presParOf" srcId="{9A84A0C6-6422-40AF-8324-27720AF5993E}" destId="{6348D1C1-FCEB-4C81-B116-E51BAB9E2521}" srcOrd="1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2641" cy="464184"/>
          </a:xfrm>
          <a:prstGeom prst="rect">
            <a:avLst/>
          </a:prstGeom>
        </p:spPr>
        <p:txBody>
          <a:bodyPr vert="horz" lIns="91437" tIns="45719" rIns="91437" bIns="4571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610" y="0"/>
            <a:ext cx="2982641" cy="464184"/>
          </a:xfrm>
          <a:prstGeom prst="rect">
            <a:avLst/>
          </a:prstGeom>
        </p:spPr>
        <p:txBody>
          <a:bodyPr vert="horz" lIns="91437" tIns="45719" rIns="91437" bIns="45719" rtlCol="0"/>
          <a:lstStyle>
            <a:lvl1pPr algn="r">
              <a:defRPr sz="1200"/>
            </a:lvl1pPr>
          </a:lstStyle>
          <a:p>
            <a:fld id="{3734EB13-C406-40D0-8590-097E0B56F469}" type="datetimeFigureOut">
              <a:rPr lang="en-US" smtClean="0"/>
              <a:t>4/30/2015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30628"/>
            <a:ext cx="2982641" cy="464184"/>
          </a:xfrm>
          <a:prstGeom prst="rect">
            <a:avLst/>
          </a:prstGeom>
        </p:spPr>
        <p:txBody>
          <a:bodyPr vert="horz" lIns="91437" tIns="45719" rIns="91437" bIns="4571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610" y="8830628"/>
            <a:ext cx="2982641" cy="464184"/>
          </a:xfrm>
          <a:prstGeom prst="rect">
            <a:avLst/>
          </a:prstGeom>
        </p:spPr>
        <p:txBody>
          <a:bodyPr vert="horz" lIns="91437" tIns="45719" rIns="91437" bIns="45719" rtlCol="0" anchor="b"/>
          <a:lstStyle>
            <a:lvl1pPr algn="r">
              <a:defRPr sz="1200"/>
            </a:lvl1pPr>
          </a:lstStyle>
          <a:p>
            <a:fld id="{C556128E-FD42-4AE2-82C5-E9F53BC37F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08783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2641" cy="464184"/>
          </a:xfrm>
          <a:prstGeom prst="rect">
            <a:avLst/>
          </a:prstGeom>
        </p:spPr>
        <p:txBody>
          <a:bodyPr vert="horz" lIns="91437" tIns="45719" rIns="91437" bIns="4571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7610" y="0"/>
            <a:ext cx="2982641" cy="464184"/>
          </a:xfrm>
          <a:prstGeom prst="rect">
            <a:avLst/>
          </a:prstGeom>
        </p:spPr>
        <p:txBody>
          <a:bodyPr vert="horz" lIns="91437" tIns="45719" rIns="91437" bIns="45719" rtlCol="0"/>
          <a:lstStyle>
            <a:lvl1pPr algn="r">
              <a:defRPr sz="1200"/>
            </a:lvl1pPr>
          </a:lstStyle>
          <a:p>
            <a:fld id="{A9B76F9D-3E95-487B-9F70-CFA5AB8E5263}" type="datetimeFigureOut">
              <a:rPr lang="en-US" smtClean="0"/>
              <a:t>4/30/2015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8500"/>
            <a:ext cx="4646613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7" tIns="45719" rIns="91437" bIns="4571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6109"/>
            <a:ext cx="5505450" cy="4182427"/>
          </a:xfrm>
          <a:prstGeom prst="rect">
            <a:avLst/>
          </a:prstGeom>
        </p:spPr>
        <p:txBody>
          <a:bodyPr vert="horz" lIns="91437" tIns="45719" rIns="91437" bIns="4571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0628"/>
            <a:ext cx="2982641" cy="464184"/>
          </a:xfrm>
          <a:prstGeom prst="rect">
            <a:avLst/>
          </a:prstGeom>
        </p:spPr>
        <p:txBody>
          <a:bodyPr vert="horz" lIns="91437" tIns="45719" rIns="91437" bIns="4571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7610" y="8830628"/>
            <a:ext cx="2982641" cy="464184"/>
          </a:xfrm>
          <a:prstGeom prst="rect">
            <a:avLst/>
          </a:prstGeom>
        </p:spPr>
        <p:txBody>
          <a:bodyPr vert="horz" lIns="91437" tIns="45719" rIns="91437" bIns="45719" rtlCol="0" anchor="b"/>
          <a:lstStyle>
            <a:lvl1pPr algn="r">
              <a:defRPr sz="1200"/>
            </a:lvl1pPr>
          </a:lstStyle>
          <a:p>
            <a:fld id="{4ABCDCB2-EEFD-4E27-8DCC-E13F540FA7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156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BCDCB2-EEFD-4E27-8DCC-E13F540FA71D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6736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40 total members, including a representative from all 32 conferences, two student-athletes, four commissioners and two faculty athletics representatives. </a:t>
            </a:r>
          </a:p>
          <a:p>
            <a:pPr lvl="1"/>
            <a:r>
              <a:rPr lang="en-US" dirty="0" smtClean="0"/>
              <a:t>Members appointed by the Board.  </a:t>
            </a:r>
          </a:p>
          <a:p>
            <a:pPr lvl="1"/>
            <a:r>
              <a:rPr lang="en-US" dirty="0" smtClean="0"/>
              <a:t>Minimum of 60 percent of the 32 conference representatives on the Council must be athletics directors and an athletics director must serve as chair.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BCDCB2-EEFD-4E27-8DCC-E13F540FA71D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4726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BCDCB2-EEFD-4E27-8DCC-E13F540FA71D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538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F8A-98CD-4464-AFB6-D822DFAECBE7}" type="datetime1">
              <a:rPr lang="en-US" smtClean="0"/>
              <a:t>4/30/2015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F8689-A0C0-4B0C-A3FF-1E64ECE271E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backgroundPag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E8C30-A9C4-4FB1-BEF8-A4EA4DF9C708}" type="datetime1">
              <a:rPr lang="en-US" smtClean="0"/>
              <a:t>4/30/2015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F8689-A0C0-4B0C-A3FF-1E64ECE271E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7CAD-C354-4584-AE30-7F8C9911563B}" type="datetime1">
              <a:rPr lang="en-US" smtClean="0"/>
              <a:t>4/30/2015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F8689-A0C0-4B0C-A3FF-1E64ECE271E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48400" y="6492875"/>
            <a:ext cx="2133600" cy="365125"/>
          </a:xfrm>
        </p:spPr>
        <p:txBody>
          <a:bodyPr/>
          <a:lstStyle/>
          <a:p>
            <a:fld id="{51124B68-702B-40C2-B3DC-87F90F6CC22B}" type="datetime1">
              <a:rPr lang="en-US" smtClean="0"/>
              <a:t>4/30/2015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61999" y="6492875"/>
            <a:ext cx="487386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777240" y="6456299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48400" y="6492875"/>
            <a:ext cx="2133600" cy="365125"/>
          </a:xfrm>
        </p:spPr>
        <p:txBody>
          <a:bodyPr/>
          <a:lstStyle/>
          <a:p>
            <a:fld id="{51124B68-702B-40C2-B3DC-87F90F6CC22B}" type="datetime1">
              <a:rPr lang="en-US" smtClean="0"/>
              <a:t>4/30/2015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61999" y="6492875"/>
            <a:ext cx="487386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6492875"/>
            <a:ext cx="762000" cy="365125"/>
          </a:xfrm>
        </p:spPr>
        <p:txBody>
          <a:bodyPr/>
          <a:lstStyle>
            <a:lvl1pPr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6E3F8689-A0C0-4B0C-A3FF-1E64ECE271E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6456299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D24A1-CBD5-4040-97A8-A727E1DCF0DE}" type="datetime1">
              <a:rPr lang="en-US" smtClean="0"/>
              <a:t>4/30/2015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F8689-A0C0-4B0C-A3FF-1E64ECE271E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66781-AF9B-474F-9156-7A8374322E83}" type="datetime1">
              <a:rPr lang="en-US" smtClean="0"/>
              <a:t>4/30/2015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F8689-A0C0-4B0C-A3FF-1E64ECE271E0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89424-23A1-4A86-8A4A-379439E02D8F}" type="datetime1">
              <a:rPr lang="en-US" smtClean="0"/>
              <a:t>4/30/2015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F8689-A0C0-4B0C-A3FF-1E64ECE271E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40E57-B3AE-4D9F-827E-FFC18208F48A}" type="datetime1">
              <a:rPr lang="en-US" smtClean="0"/>
              <a:t>4/30/2015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F8689-A0C0-4B0C-A3FF-1E64ECE271E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3CC36-FC03-4637-8919-B59E1596A1FB}" type="datetime1">
              <a:rPr lang="en-US" smtClean="0"/>
              <a:t>4/30/2015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F8689-A0C0-4B0C-A3FF-1E64ECE271E0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7B8D9-69CD-466D-82AD-C8FF8D5D13DC}" type="datetime1">
              <a:rPr lang="en-US" smtClean="0"/>
              <a:t>4/30/2015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F8689-A0C0-4B0C-A3FF-1E64ECE271E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838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2954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7109168E-DB7F-4D01-A657-DAF9BBBDF8E3}" type="datetime1">
              <a:rPr lang="en-US" smtClean="0"/>
              <a:t>4/30/2015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40040" y="6474482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</a:lstStyle>
          <a:p>
            <a:fld id="{6E3F8689-A0C0-4B0C-A3FF-1E64ECE271E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xlCYL7xqq_I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62000" y="0"/>
            <a:ext cx="7543800" cy="2971800"/>
          </a:xfrm>
        </p:spPr>
        <p:txBody>
          <a:bodyPr anchor="ctr" anchorCtr="0">
            <a:noAutofit/>
          </a:bodyPr>
          <a:lstStyle/>
          <a:p>
            <a:r>
              <a:rPr 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Division I </a:t>
            </a:r>
            <a:br>
              <a:rPr 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</a:br>
            <a:r>
              <a:rPr 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Governance </a:t>
            </a:r>
            <a:br>
              <a:rPr 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</a:br>
            <a:r>
              <a:rPr 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Update</a:t>
            </a:r>
            <a:endParaRPr lang="en-US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algn="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Brandy Hataway</a:t>
            </a:r>
          </a:p>
          <a:p>
            <a:pPr algn="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Kris Richardson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72400" y="6492875"/>
            <a:ext cx="762000" cy="365125"/>
          </a:xfrm>
        </p:spPr>
        <p:txBody>
          <a:bodyPr/>
          <a:lstStyle/>
          <a:p>
            <a:fld id="{6E3F8689-A0C0-4B0C-A3FF-1E64ECE271E0}" type="slidenum">
              <a:rPr lang="en-US" smtClean="0">
                <a:latin typeface="Calibri" panose="020F0502020204030204" pitchFamily="34" charset="0"/>
              </a:rPr>
              <a:pPr/>
              <a:t>1</a:t>
            </a:fld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454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520" y="1371600"/>
            <a:ext cx="7543800" cy="5105400"/>
          </a:xfrm>
        </p:spPr>
        <p:txBody>
          <a:bodyPr anchor="t" anchorCtr="0">
            <a:normAutofit lnSpcReduction="10000"/>
          </a:bodyPr>
          <a:lstStyle/>
          <a:p>
            <a:pPr marL="457200" indent="-457200">
              <a:spcAft>
                <a:spcPts val="1200"/>
              </a:spcAft>
            </a:pP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</a:rPr>
              <a:t>Committees </a:t>
            </a: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reporting </a:t>
            </a: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</a:rPr>
              <a:t>to the </a:t>
            </a: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NCAA Division I Committee </a:t>
            </a: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</a:rPr>
              <a:t>on </a:t>
            </a: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Academics.</a:t>
            </a:r>
            <a:endParaRPr lang="en-US" sz="2800" u="sng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909638" lvl="1" indent="-452438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NCAA Division I Initial-Eligibility Waivers Committee.</a:t>
            </a:r>
          </a:p>
          <a:p>
            <a:pPr marL="909638" lvl="1" indent="-452438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NCAA Division I Progress-Toward-Degree Waivers Committee.</a:t>
            </a:r>
          </a:p>
          <a:p>
            <a:pPr marL="909638" lvl="1" indent="-452438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NCAA International 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</a:rPr>
              <a:t>Student 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Records Committee 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</a:rPr>
              <a:t>(common committee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).</a:t>
            </a:r>
          </a:p>
          <a:p>
            <a:pPr marL="909638" lvl="1" indent="-452438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NCAA High 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</a:rPr>
              <a:t>School Review 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Committee (common 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</a:rPr>
              <a:t>committee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).</a:t>
            </a:r>
          </a:p>
          <a:p>
            <a:pPr marL="909638" lvl="1" indent="-452438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NCAA Student 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</a:rPr>
              <a:t>Records Review 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Committee (common 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</a:rPr>
              <a:t>committee). </a:t>
            </a:r>
            <a:endParaRPr lang="en-US" sz="2400" b="1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endParaRPr lang="en-US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772400" y="6492240"/>
            <a:ext cx="762000" cy="365125"/>
          </a:xfrm>
        </p:spPr>
        <p:txBody>
          <a:bodyPr/>
          <a:lstStyle/>
          <a:p>
            <a:fld id="{6E3F8689-A0C0-4B0C-A3FF-1E64ECE271E0}" type="slidenum">
              <a:rPr lang="en-US" smtClean="0">
                <a:latin typeface="Calibri" panose="020F0502020204030204" pitchFamily="34" charset="0"/>
              </a:rPr>
              <a:pPr/>
              <a:t>10</a:t>
            </a:fld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365760"/>
            <a:ext cx="9144000" cy="9144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Committee on Academics</a:t>
            </a:r>
            <a:endParaRPr lang="en-US" sz="4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561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65760"/>
            <a:ext cx="9144000" cy="1463040"/>
          </a:xfrm>
        </p:spPr>
        <p:txBody>
          <a:bodyPr anchor="ctr" anchorCtr="0">
            <a:normAutofit fontScale="90000"/>
          </a:bodyPr>
          <a:lstStyle/>
          <a:p>
            <a:pPr algn="ctr"/>
            <a:r>
              <a:rPr lang="en-US" sz="49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Council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  <a:t/>
            </a:r>
            <a:b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lang="en-US" sz="3100" dirty="0">
                <a:solidFill>
                  <a:schemeClr val="tx1"/>
                </a:solidFill>
                <a:latin typeface="Calibri" panose="020F0502020204030204" pitchFamily="34" charset="0"/>
              </a:rPr>
              <a:t>40 total members, including a representative from all 32 conferences, </a:t>
            </a:r>
            <a:r>
              <a:rPr lang="en-US" sz="3100" dirty="0" smtClean="0">
                <a:solidFill>
                  <a:schemeClr val="tx1"/>
                </a:solidFill>
                <a:latin typeface="Calibri" panose="020F0502020204030204" pitchFamily="34" charset="0"/>
              </a:rPr>
              <a:t>2 SAAC, 4 </a:t>
            </a:r>
            <a:r>
              <a:rPr lang="en-US" sz="3100" dirty="0">
                <a:solidFill>
                  <a:schemeClr val="tx1"/>
                </a:solidFill>
                <a:latin typeface="Calibri" panose="020F0502020204030204" pitchFamily="34" charset="0"/>
              </a:rPr>
              <a:t>commissioners and </a:t>
            </a:r>
            <a:r>
              <a:rPr lang="en-US" sz="3100" dirty="0" smtClean="0">
                <a:solidFill>
                  <a:schemeClr val="tx1"/>
                </a:solidFill>
                <a:latin typeface="Calibri" panose="020F0502020204030204" pitchFamily="34" charset="0"/>
              </a:rPr>
              <a:t>2 FARS. </a:t>
            </a:r>
            <a:endParaRPr lang="en-US" sz="31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520" y="2286000"/>
            <a:ext cx="7650480" cy="4144963"/>
          </a:xfrm>
        </p:spPr>
        <p:txBody>
          <a:bodyPr anchor="t" anchorCtr="0">
            <a:normAutofit/>
          </a:bodyPr>
          <a:lstStyle/>
          <a:p>
            <a:pPr marL="457200" indent="-457200">
              <a:spcAft>
                <a:spcPts val="1200"/>
              </a:spcAft>
            </a:pPr>
            <a:r>
              <a:rPr lang="en-US" sz="3000" dirty="0">
                <a:solidFill>
                  <a:schemeClr val="tx1"/>
                </a:solidFill>
                <a:latin typeface="Calibri" panose="020F0502020204030204" pitchFamily="34" charset="0"/>
              </a:rPr>
              <a:t>Primary responsibility for day-to-day </a:t>
            </a:r>
            <a:r>
              <a:rPr lang="en-US" sz="3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nonacademic policy </a:t>
            </a:r>
            <a:r>
              <a:rPr lang="en-US" sz="3000" dirty="0">
                <a:solidFill>
                  <a:schemeClr val="tx1"/>
                </a:solidFill>
                <a:latin typeface="Calibri" panose="020F0502020204030204" pitchFamily="34" charset="0"/>
              </a:rPr>
              <a:t>and legislative </a:t>
            </a:r>
            <a:r>
              <a:rPr lang="en-US" sz="3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decisions. </a:t>
            </a:r>
          </a:p>
          <a:p>
            <a:pPr marL="909638" lvl="1" indent="-452438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Authorized </a:t>
            </a: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</a:rPr>
              <a:t>to appoint </a:t>
            </a: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sub-Council </a:t>
            </a: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</a:rPr>
              <a:t>standing committees and ad hoc </a:t>
            </a: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groups. </a:t>
            </a:r>
            <a:endParaRPr lang="en-US" sz="28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1373188" lvl="2" indent="-458788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2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Recommendations </a:t>
            </a:r>
            <a:r>
              <a:rPr lang="en-US" sz="2600" dirty="0">
                <a:solidFill>
                  <a:schemeClr val="tx1"/>
                </a:solidFill>
                <a:latin typeface="Calibri" panose="020F0502020204030204" pitchFamily="34" charset="0"/>
              </a:rPr>
              <a:t>to the Council related </a:t>
            </a:r>
            <a:r>
              <a:rPr lang="en-US" sz="2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to championships</a:t>
            </a:r>
            <a:r>
              <a:rPr lang="en-US" sz="2600" dirty="0">
                <a:solidFill>
                  <a:schemeClr val="tx1"/>
                </a:solidFill>
                <a:latin typeface="Calibri" panose="020F0502020204030204" pitchFamily="34" charset="0"/>
              </a:rPr>
              <a:t>, legislation, student-athlete well-being, membership and other issues</a:t>
            </a:r>
            <a:r>
              <a:rPr lang="en-US" sz="2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.</a:t>
            </a:r>
          </a:p>
          <a:p>
            <a:pPr>
              <a:spcAft>
                <a:spcPts val="1200"/>
              </a:spcAft>
            </a:pPr>
            <a:endParaRPr lang="en-US" sz="32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772400" y="6492240"/>
            <a:ext cx="762000" cy="365125"/>
          </a:xfrm>
        </p:spPr>
        <p:txBody>
          <a:bodyPr/>
          <a:lstStyle/>
          <a:p>
            <a:fld id="{6E3F8689-A0C0-4B0C-A3FF-1E64ECE271E0}" type="slidenum">
              <a:rPr lang="en-US" smtClean="0">
                <a:latin typeface="Calibri" panose="020F0502020204030204" pitchFamily="34" charset="0"/>
              </a:rPr>
              <a:pPr/>
              <a:t>11</a:t>
            </a:fld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46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65760"/>
            <a:ext cx="9144000" cy="914400"/>
          </a:xfrm>
        </p:spPr>
        <p:txBody>
          <a:bodyPr vert="horz" lIns="91440" tIns="45720" rIns="91440" bIns="45720" rtlCol="0" anchor="ctr" anchorCtr="0">
            <a:noAutofit/>
          </a:bodyPr>
          <a:lstStyle/>
          <a:p>
            <a:pPr algn="ctr"/>
            <a:r>
              <a:rPr lang="en-US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Council Substructure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520" y="1371600"/>
            <a:ext cx="7543800" cy="3886200"/>
          </a:xfrm>
        </p:spPr>
        <p:txBody>
          <a:bodyPr anchor="t" anchorCtr="0">
            <a:normAutofit/>
          </a:bodyPr>
          <a:lstStyle/>
          <a:p>
            <a:pPr marL="457200" indent="-457200">
              <a:spcAft>
                <a:spcPts val="1200"/>
              </a:spcAft>
            </a:pPr>
            <a:r>
              <a:rPr lang="en-US" sz="3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February 2015 .</a:t>
            </a:r>
          </a:p>
          <a:p>
            <a:pPr marL="909638" lvl="1" indent="-452438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Council adopted a substructure which included a Council Coordination Committee and seven standing committees.</a:t>
            </a:r>
            <a:endParaRPr lang="en-US" sz="28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772400" y="6492240"/>
            <a:ext cx="762000" cy="365125"/>
          </a:xfrm>
        </p:spPr>
        <p:txBody>
          <a:bodyPr/>
          <a:lstStyle/>
          <a:p>
            <a:fld id="{6E3F8689-A0C0-4B0C-A3FF-1E64ECE271E0}" type="slidenum">
              <a:rPr lang="en-US" smtClean="0">
                <a:latin typeface="Calibri" panose="020F0502020204030204" pitchFamily="34" charset="0"/>
              </a:rPr>
              <a:pPr/>
              <a:t>12</a:t>
            </a:fld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74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9144000" cy="441960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Division I Council Substructure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457200"/>
            <a:ext cx="9144000" cy="441960"/>
          </a:xfrm>
          <a:prstGeom prst="rect">
            <a:avLst/>
          </a:prstGeom>
        </p:spPr>
        <p:txBody>
          <a:bodyPr vert="horz" lIns="45720" tIns="45720" rIns="4572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latin typeface="Calibri" panose="020F0502020204030204" pitchFamily="34" charset="0"/>
              </a:rPr>
              <a:t>The following Standing Division I Committees Report to the Council</a:t>
            </a:r>
            <a:endParaRPr lang="en-US" sz="2400" b="1" dirty="0">
              <a:latin typeface="Calibri" panose="020F0502020204030204" pitchFamily="34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684623710"/>
              </p:ext>
            </p:extLst>
          </p:nvPr>
        </p:nvGraphicFramePr>
        <p:xfrm>
          <a:off x="0" y="1066800"/>
          <a:ext cx="9144000" cy="57912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3"/>
          <p:cNvSpPr txBox="1">
            <a:spLocks/>
          </p:cNvSpPr>
          <p:nvPr/>
        </p:nvSpPr>
        <p:spPr>
          <a:xfrm>
            <a:off x="7772400" y="6492240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E3F8689-A0C0-4B0C-A3FF-1E64ECE271E0}" type="slidenum">
              <a:rPr lang="en-US" smtClean="0">
                <a:latin typeface="Calibri" panose="020F0502020204030204" pitchFamily="34" charset="0"/>
              </a:rPr>
              <a:pPr/>
              <a:t>13</a:t>
            </a:fld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889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65760"/>
            <a:ext cx="9144000" cy="1188720"/>
          </a:xfrm>
        </p:spPr>
        <p:txBody>
          <a:bodyPr vert="horz" lIns="91440" tIns="45720" rIns="91440" bIns="45720" rtlCol="0" anchor="ctr" anchorCtr="0">
            <a:noAutofit/>
          </a:bodyPr>
          <a:lstStyle/>
          <a:p>
            <a:pPr algn="ctr"/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Strategic Vision and Planning Committee</a:t>
            </a:r>
            <a:r>
              <a:rPr lang="en-US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</a:b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</a:rPr>
              <a:t>(10 total: 5 Council, 4 others, 1 SAAC</a:t>
            </a: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)</a:t>
            </a:r>
            <a:endParaRPr lang="en-US" sz="36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520" y="1828800"/>
            <a:ext cx="8107680" cy="4648200"/>
          </a:xfrm>
        </p:spPr>
        <p:txBody>
          <a:bodyPr anchor="t" anchorCtr="0">
            <a:normAutofit fontScale="77500" lnSpcReduction="20000"/>
          </a:bodyPr>
          <a:lstStyle/>
          <a:p>
            <a:pPr marL="457200" indent="-457200">
              <a:lnSpc>
                <a:spcPct val="110000"/>
              </a:lnSpc>
              <a:spcAft>
                <a:spcPts val="600"/>
              </a:spcAft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Responsibility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  <a:t>of administrative functions related to the management of the 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division, including: </a:t>
            </a:r>
          </a:p>
          <a:p>
            <a:pPr marL="909638" lvl="1" indent="-452438">
              <a:lnSpc>
                <a:spcPct val="11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  <a:t>B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usiness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  <a:t>and 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Legal Affairs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  <a:t>;</a:t>
            </a:r>
            <a:endParaRPr lang="en-US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909638" lvl="1" indent="-452438">
              <a:lnSpc>
                <a:spcPct val="11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Strategic Planning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  <a:t>and 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Research; </a:t>
            </a:r>
          </a:p>
          <a:p>
            <a:pPr marL="909638" lvl="1" indent="-452438">
              <a:lnSpc>
                <a:spcPct val="11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Membership Activities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  <a:t>(including the reclassification process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),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  <a:t>and </a:t>
            </a:r>
            <a:endParaRPr lang="en-US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909638" lvl="1" indent="-452438">
              <a:lnSpc>
                <a:spcPct val="11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Health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  <a:t>and 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Safety. </a:t>
            </a:r>
          </a:p>
          <a:p>
            <a:pPr marL="457200" indent="-457200">
              <a:lnSpc>
                <a:spcPct val="110000"/>
              </a:lnSpc>
              <a:spcAft>
                <a:spcPts val="600"/>
              </a:spcAft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Association-wide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  <a:t>committees that will report Division I 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issues:</a:t>
            </a:r>
          </a:p>
          <a:p>
            <a:pPr marL="909638" lvl="1" indent="-452438">
              <a:lnSpc>
                <a:spcPct val="11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NCAA Committee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  <a:t>on Women’s Athletics (CWA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);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909638" lvl="1" indent="-452438">
              <a:lnSpc>
                <a:spcPct val="11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NCAA Minority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  <a:t>Opportunities and Interests Committee (MOIC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); and 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909638" lvl="1" indent="-452438">
              <a:lnSpc>
                <a:spcPct val="11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NCAA Honors Committee, NCAA Postgraduate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  <a:t>Scholarship 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Committee and NCAA Walter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  <a:t>Byers Scholarship 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Committees.  </a:t>
            </a:r>
          </a:p>
          <a:p>
            <a:pPr marL="457200" indent="-457200">
              <a:lnSpc>
                <a:spcPct val="110000"/>
              </a:lnSpc>
              <a:spcAft>
                <a:spcPts val="600"/>
              </a:spcAft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Division I Committees that will report:</a:t>
            </a:r>
          </a:p>
          <a:p>
            <a:pPr marL="909638" lvl="1" indent="-452438">
              <a:lnSpc>
                <a:spcPct val="11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NCAA Division I Institutional Performance Program Committee.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772400" y="6492240"/>
            <a:ext cx="762000" cy="365125"/>
          </a:xfrm>
        </p:spPr>
        <p:txBody>
          <a:bodyPr/>
          <a:lstStyle/>
          <a:p>
            <a:fld id="{6E3F8689-A0C0-4B0C-A3FF-1E64ECE271E0}" type="slidenum">
              <a:rPr lang="en-US" smtClean="0">
                <a:latin typeface="Calibri" panose="020F0502020204030204" pitchFamily="34" charset="0"/>
              </a:rPr>
              <a:pPr/>
              <a:t>14</a:t>
            </a:fld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9979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65760"/>
            <a:ext cx="9128234" cy="1188720"/>
          </a:xfrm>
        </p:spPr>
        <p:txBody>
          <a:bodyPr vert="horz" lIns="91440" tIns="45720" rIns="91440" bIns="45720" rtlCol="0" anchor="ctr" anchorCtr="0">
            <a:noAutofit/>
          </a:bodyPr>
          <a:lstStyle/>
          <a:p>
            <a:pPr algn="ctr"/>
            <a:r>
              <a:rPr lang="en-US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Competition Oversight Committee </a:t>
            </a:r>
            <a:br>
              <a:rPr lang="en-US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</a:b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</a:rPr>
              <a:t>(19 total: 10 Council, 8 others, 1 SAAC</a:t>
            </a: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)</a:t>
            </a:r>
            <a:endParaRPr lang="en-US" sz="28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520" y="1828800"/>
            <a:ext cx="7802880" cy="4648200"/>
          </a:xfrm>
        </p:spPr>
        <p:txBody>
          <a:bodyPr anchor="t" anchorCtr="0">
            <a:normAutofit/>
          </a:bodyPr>
          <a:lstStyle/>
          <a:p>
            <a:pPr marL="457200" indent="-457200">
              <a:spcAft>
                <a:spcPts val="1200"/>
              </a:spcAft>
            </a:pPr>
            <a:r>
              <a:rPr lang="en-US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Responsibility </a:t>
            </a:r>
            <a:r>
              <a:rPr lang="en-US" sz="2200" dirty="0">
                <a:solidFill>
                  <a:schemeClr val="tx1"/>
                </a:solidFill>
                <a:latin typeface="Calibri" panose="020F0502020204030204" pitchFamily="34" charset="0"/>
              </a:rPr>
              <a:t>of regular season and championships administration </a:t>
            </a:r>
            <a:r>
              <a:rPr lang="en-US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including </a:t>
            </a:r>
            <a:r>
              <a:rPr lang="en-US" sz="2200" dirty="0">
                <a:solidFill>
                  <a:schemeClr val="tx1"/>
                </a:solidFill>
                <a:latin typeface="Calibri" panose="020F0502020204030204" pitchFamily="34" charset="0"/>
              </a:rPr>
              <a:t>supervision of qualification and/or selection procedures for Division I and national collegiate championships. </a:t>
            </a:r>
          </a:p>
          <a:p>
            <a:pPr marL="457200" indent="-457200">
              <a:spcAft>
                <a:spcPts val="1200"/>
              </a:spcAft>
            </a:pPr>
            <a:r>
              <a:rPr lang="en-US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Oversight of sports </a:t>
            </a:r>
            <a:r>
              <a:rPr lang="en-US" sz="2200" dirty="0">
                <a:solidFill>
                  <a:schemeClr val="tx1"/>
                </a:solidFill>
                <a:latin typeface="Calibri" panose="020F0502020204030204" pitchFamily="34" charset="0"/>
              </a:rPr>
              <a:t>committees and process other issues related to the administration of those championships.  </a:t>
            </a:r>
            <a:endParaRPr lang="en-US" sz="22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457200" lvl="0" indent="-457200">
              <a:spcAft>
                <a:spcPts val="1200"/>
              </a:spcAft>
            </a:pPr>
            <a:r>
              <a:rPr lang="en-US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NCAA Playing Rules and Oversight Panel (</a:t>
            </a:r>
            <a:r>
              <a:rPr lang="en-US" sz="2200" dirty="0">
                <a:solidFill>
                  <a:schemeClr val="tx1"/>
                </a:solidFill>
                <a:latin typeface="Calibri" panose="020F0502020204030204" pitchFamily="34" charset="0"/>
              </a:rPr>
              <a:t>information only</a:t>
            </a:r>
            <a:r>
              <a:rPr lang="en-US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).</a:t>
            </a:r>
          </a:p>
          <a:p>
            <a:pPr marL="457200" indent="-457200">
              <a:spcAft>
                <a:spcPts val="1200"/>
              </a:spcAft>
            </a:pPr>
            <a:r>
              <a:rPr lang="en-US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Association-wide </a:t>
            </a:r>
            <a:r>
              <a:rPr lang="en-US" sz="2200" dirty="0">
                <a:solidFill>
                  <a:schemeClr val="tx1"/>
                </a:solidFill>
                <a:latin typeface="Calibri" panose="020F0502020204030204" pitchFamily="34" charset="0"/>
              </a:rPr>
              <a:t>committees that will report Division I issues</a:t>
            </a:r>
            <a:r>
              <a:rPr lang="en-US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:</a:t>
            </a:r>
          </a:p>
          <a:p>
            <a:pPr marL="919163" lvl="2" indent="-457200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NCAA Olympic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  <a:t>Sports Liaison Committee.</a:t>
            </a:r>
          </a:p>
          <a:p>
            <a:pPr marL="919163" lvl="1" indent="-457200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2000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Sports </a:t>
            </a:r>
            <a:r>
              <a:rPr lang="en-US" sz="2000" i="1" dirty="0">
                <a:solidFill>
                  <a:schemeClr val="tx1"/>
                </a:solidFill>
                <a:latin typeface="Calibri" panose="020F0502020204030204" pitchFamily="34" charset="0"/>
              </a:rPr>
              <a:t>other than football and men’s and women’s basketball</a:t>
            </a:r>
            <a:r>
              <a:rPr lang="en-US" sz="2000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.</a:t>
            </a:r>
            <a:endParaRPr lang="en-US" sz="2000" i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772400" y="6492240"/>
            <a:ext cx="762000" cy="365125"/>
          </a:xfrm>
        </p:spPr>
        <p:txBody>
          <a:bodyPr/>
          <a:lstStyle/>
          <a:p>
            <a:fld id="{6E3F8689-A0C0-4B0C-A3FF-1E64ECE271E0}" type="slidenum">
              <a:rPr lang="en-US" smtClean="0">
                <a:latin typeface="Calibri" panose="020F0502020204030204" pitchFamily="34" charset="0"/>
              </a:rPr>
              <a:pPr/>
              <a:t>15</a:t>
            </a:fld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511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65760"/>
            <a:ext cx="9144000" cy="914400"/>
          </a:xfrm>
        </p:spPr>
        <p:txBody>
          <a:bodyPr vert="horz" lIns="91440" tIns="45720" rIns="91440" bIns="45720" rtlCol="0" anchor="ctr" anchorCtr="0">
            <a:noAutofit/>
          </a:bodyPr>
          <a:lstStyle/>
          <a:p>
            <a:pPr algn="ctr"/>
            <a:r>
              <a:rPr lang="en-US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Sports </a:t>
            </a:r>
            <a:r>
              <a:rPr lang="en-US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Specific Oversight </a:t>
            </a:r>
            <a:r>
              <a:rPr lang="en-US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Committees</a:t>
            </a:r>
            <a:endParaRPr lang="en-US" sz="4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520" y="1371600"/>
            <a:ext cx="7879080" cy="5105400"/>
          </a:xfrm>
        </p:spPr>
        <p:txBody>
          <a:bodyPr anchor="t" anchorCtr="0">
            <a:normAutofit fontScale="92500" lnSpcReduction="10000"/>
          </a:bodyPr>
          <a:lstStyle/>
          <a:p>
            <a:pPr marL="457200" indent="-457200">
              <a:spcAft>
                <a:spcPts val="1200"/>
              </a:spcAft>
            </a:pP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NCAA Division I Men’s </a:t>
            </a: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</a:rPr>
              <a:t>Basketball Oversight </a:t>
            </a: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Committee.</a:t>
            </a:r>
          </a:p>
          <a:p>
            <a:pPr marL="909638" lvl="1" indent="-452438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(12 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</a:rPr>
              <a:t>total: 4 Council, 7 others, 1 SAAC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).</a:t>
            </a:r>
          </a:p>
          <a:p>
            <a:pPr marL="457200" lvl="1" indent="0">
              <a:spcAft>
                <a:spcPts val="1200"/>
              </a:spcAft>
              <a:buNone/>
            </a:pPr>
            <a:endParaRPr lang="en-US" sz="24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457200" lvl="0" indent="-457200">
              <a:spcAft>
                <a:spcPts val="1200"/>
              </a:spcAft>
            </a:pP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NCAA Division I Women’s </a:t>
            </a: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</a:rPr>
              <a:t>Basketball Oversight </a:t>
            </a: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Committee.</a:t>
            </a:r>
          </a:p>
          <a:p>
            <a:pPr marL="909638" lvl="1" indent="-452438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(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</a:rPr>
              <a:t>12 total: 4 Council, 7 others, 1 SAAC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).</a:t>
            </a:r>
          </a:p>
          <a:p>
            <a:pPr marL="457200" lvl="1" indent="0">
              <a:spcAft>
                <a:spcPts val="1200"/>
              </a:spcAft>
              <a:buNone/>
            </a:pPr>
            <a:endParaRPr lang="en-US" sz="24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457200" lvl="0" indent="-457200">
              <a:spcAft>
                <a:spcPts val="1200"/>
              </a:spcAft>
            </a:pP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NCAA Division I Football </a:t>
            </a: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</a:rPr>
              <a:t>Oversight </a:t>
            </a: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Committee.</a:t>
            </a:r>
          </a:p>
          <a:p>
            <a:pPr marL="909638" lvl="1" indent="-452438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(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</a:rPr>
              <a:t>12 total: 4 Council, 7 others, 1 SAAC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).</a:t>
            </a:r>
            <a:endParaRPr lang="en-US" sz="24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lvl="0">
              <a:spcAft>
                <a:spcPts val="1200"/>
              </a:spcAft>
            </a:pPr>
            <a:endParaRPr lang="en-US" sz="28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endParaRPr lang="en-US" sz="28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772400" y="6492240"/>
            <a:ext cx="762000" cy="365125"/>
          </a:xfrm>
        </p:spPr>
        <p:txBody>
          <a:bodyPr/>
          <a:lstStyle/>
          <a:p>
            <a:fld id="{6E3F8689-A0C0-4B0C-A3FF-1E64ECE271E0}" type="slidenum">
              <a:rPr lang="en-US" smtClean="0">
                <a:latin typeface="Calibri" panose="020F0502020204030204" pitchFamily="34" charset="0"/>
              </a:rPr>
              <a:pPr/>
              <a:t>16</a:t>
            </a:fld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1771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65760"/>
            <a:ext cx="9144000" cy="1463040"/>
          </a:xfrm>
        </p:spPr>
        <p:txBody>
          <a:bodyPr vert="horz" lIns="91440" tIns="45720" rIns="91440" bIns="45720" rtlCol="0" anchor="ctr" anchorCtr="0">
            <a:noAutofit/>
          </a:bodyPr>
          <a:lstStyle/>
          <a:p>
            <a:pPr algn="ctr"/>
            <a:r>
              <a:rPr lang="en-US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Legislative Committee</a:t>
            </a:r>
            <a:br>
              <a:rPr lang="en-US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</a:b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</a:rPr>
              <a:t>(19 total: 4 Council, 2 Committee on Academics, 3 committee chairs of 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NCAA Interpretations Committee, NCAA Committee on Legislative Relief , NCAA Student-Athlete Reinstatement Committee, 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</a:rPr>
              <a:t>9 others, 1 SAAC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)</a:t>
            </a:r>
            <a:endParaRPr lang="en-US" sz="2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520" y="1981200"/>
            <a:ext cx="7955280" cy="4495800"/>
          </a:xfrm>
        </p:spPr>
        <p:txBody>
          <a:bodyPr anchor="t" anchorCtr="0">
            <a:normAutofit fontScale="92500" lnSpcReduction="20000"/>
          </a:bodyPr>
          <a:lstStyle/>
          <a:p>
            <a:pPr marL="457200" indent="-457200">
              <a:spcAft>
                <a:spcPts val="600"/>
              </a:spcAft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Review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  <a:t>and make recommendations to the Council regarding the merits of proposals developed through the shared governance process (conferences and Council committees).  </a:t>
            </a:r>
            <a:endParaRPr lang="en-US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457200" indent="-457200">
              <a:spcAft>
                <a:spcPts val="600"/>
              </a:spcAft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Provide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  <a:t>feedback to autonomy conferences regarding the impact of autonomy proposals on the entire Division I membership.  </a:t>
            </a:r>
            <a:endParaRPr lang="en-US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457200" indent="-457200"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  <a:t>Division I Committees that will report:</a:t>
            </a:r>
          </a:p>
          <a:p>
            <a:pPr marL="909638" lvl="1" indent="-452438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NCAA Student-Athlete Reinstatement Committee (SAR).</a:t>
            </a:r>
          </a:p>
          <a:p>
            <a:pPr marL="909638" lvl="1" indent="-452438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NCAA Interpretations Committee (IC) - formerly known as NCAA Division I Legislative Review and Interpretations Committee (LRIC).</a:t>
            </a:r>
          </a:p>
          <a:p>
            <a:pPr marL="909638" lvl="1" indent="-452438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Committee on Legislative Relief (CLR) - formerly known as NCAA Division I Legislative Council Subcommittee for Legislative Review (SLR).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772400" y="6492240"/>
            <a:ext cx="762000" cy="365125"/>
          </a:xfrm>
        </p:spPr>
        <p:txBody>
          <a:bodyPr/>
          <a:lstStyle/>
          <a:p>
            <a:fld id="{6E3F8689-A0C0-4B0C-A3FF-1E64ECE271E0}" type="slidenum">
              <a:rPr lang="en-US" smtClean="0">
                <a:latin typeface="Calibri" panose="020F0502020204030204" pitchFamily="34" charset="0"/>
              </a:rPr>
              <a:pPr/>
              <a:t>17</a:t>
            </a:fld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3940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65760"/>
            <a:ext cx="9144000" cy="1371600"/>
          </a:xfrm>
        </p:spPr>
        <p:txBody>
          <a:bodyPr vert="horz" lIns="91440" tIns="45720" rIns="91440" bIns="45720" rtlCol="0" anchor="ctr" anchorCtr="0">
            <a:noAutofit/>
          </a:bodyPr>
          <a:lstStyle/>
          <a:p>
            <a:pPr algn="ctr"/>
            <a:r>
              <a:rPr lang="en-US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Student-Athlete Experience Committee (SAEC)</a:t>
            </a:r>
            <a:br>
              <a:rPr lang="en-US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</a:b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</a:rPr>
              <a:t>(10 total: 5 Council, 4 others, 1 SAAC</a:t>
            </a: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)</a:t>
            </a:r>
            <a:endParaRPr lang="en-US" sz="28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520" y="1828800"/>
            <a:ext cx="8031480" cy="4648200"/>
          </a:xfrm>
        </p:spPr>
        <p:txBody>
          <a:bodyPr anchor="t" anchorCtr="0">
            <a:normAutofit lnSpcReduction="10000"/>
          </a:bodyPr>
          <a:lstStyle/>
          <a:p>
            <a:pPr marL="457200" indent="-457200">
              <a:lnSpc>
                <a:spcPct val="110000"/>
              </a:lnSpc>
              <a:spcAft>
                <a:spcPts val="0"/>
              </a:spcAft>
              <a:buSzPct val="75000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  <a:t>Oversight of nonacademic bylaws that impact the overall student-athlete intercollegiate experience.</a:t>
            </a:r>
          </a:p>
          <a:p>
            <a:pPr marL="457200" indent="-457200">
              <a:lnSpc>
                <a:spcPct val="110000"/>
              </a:lnSpc>
              <a:spcAft>
                <a:spcPts val="0"/>
              </a:spcAft>
              <a:buSzPct val="75000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Study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  <a:t>issues and make policy or 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legislative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  <a:t>recommendations in the nonautonomy areas including, but not limited 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to:</a:t>
            </a:r>
          </a:p>
          <a:p>
            <a:pPr marL="909638" lvl="1" indent="-452438">
              <a:lnSpc>
                <a:spcPct val="110000"/>
              </a:lnSpc>
              <a:buSzPct val="75000"/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Amateurism; </a:t>
            </a:r>
          </a:p>
          <a:p>
            <a:pPr marL="909638" lvl="1" indent="-452438">
              <a:lnSpc>
                <a:spcPct val="110000"/>
              </a:lnSpc>
              <a:buSzPct val="75000"/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Recruiting; </a:t>
            </a:r>
          </a:p>
          <a:p>
            <a:pPr marL="909638" lvl="1" indent="-452438">
              <a:lnSpc>
                <a:spcPct val="110000"/>
              </a:lnSpc>
              <a:buSzPct val="75000"/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Financial aid; and</a:t>
            </a:r>
          </a:p>
          <a:p>
            <a:pPr marL="909638" lvl="1" indent="-452438">
              <a:lnSpc>
                <a:spcPct val="110000"/>
              </a:lnSpc>
              <a:buSzPct val="75000"/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Awards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  <a:t>and benefits. </a:t>
            </a:r>
            <a:endParaRPr lang="en-US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457200" indent="-457200">
              <a:lnSpc>
                <a:spcPct val="110000"/>
              </a:lnSpc>
              <a:buSzPct val="75000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  <a:t>Division I Committees that will report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:</a:t>
            </a:r>
          </a:p>
          <a:p>
            <a:pPr marL="909638" lvl="1" indent="-452438">
              <a:lnSpc>
                <a:spcPct val="110000"/>
              </a:lnSpc>
              <a:buSzPct val="75000"/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NCAA Division I Amateurism Fact-Finding Committee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772400" y="6492240"/>
            <a:ext cx="762000" cy="365125"/>
          </a:xfrm>
        </p:spPr>
        <p:txBody>
          <a:bodyPr/>
          <a:lstStyle/>
          <a:p>
            <a:fld id="{6E3F8689-A0C0-4B0C-A3FF-1E64ECE271E0}" type="slidenum">
              <a:rPr lang="en-US" smtClean="0">
                <a:latin typeface="Calibri" panose="020F0502020204030204" pitchFamily="34" charset="0"/>
              </a:rPr>
              <a:pPr/>
              <a:t>18</a:t>
            </a:fld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04834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65760"/>
            <a:ext cx="9144000" cy="1188720"/>
          </a:xfrm>
        </p:spPr>
        <p:txBody>
          <a:bodyPr vert="horz" lIns="91440" tIns="45720" rIns="91440" bIns="45720" rtlCol="0" anchor="ctr" anchorCtr="0">
            <a:noAutofit/>
          </a:bodyPr>
          <a:lstStyle/>
          <a:p>
            <a:pPr algn="ctr"/>
            <a:r>
              <a:rPr lang="en-US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Council Coordination Committee</a:t>
            </a:r>
            <a:br>
              <a:rPr lang="en-US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</a:b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</a:rPr>
              <a:t>(8 Council)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520" y="1828800"/>
            <a:ext cx="7726680" cy="4572000"/>
          </a:xfrm>
        </p:spPr>
        <p:txBody>
          <a:bodyPr anchor="t" anchorCtr="0">
            <a:normAutofit/>
          </a:bodyPr>
          <a:lstStyle/>
          <a:p>
            <a:pPr marL="457200" indent="-457200">
              <a:spcAft>
                <a:spcPts val="1200"/>
              </a:spcAft>
            </a:pP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Empowered </a:t>
            </a: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</a:rPr>
              <a:t>to act on behalf of the </a:t>
            </a: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Council.</a:t>
            </a:r>
          </a:p>
          <a:p>
            <a:pPr marL="457200" indent="-457200">
              <a:spcAft>
                <a:spcPts val="1200"/>
              </a:spcAft>
            </a:pP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Transact </a:t>
            </a: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</a:rPr>
              <a:t>necessary and routine items of </a:t>
            </a: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business.</a:t>
            </a:r>
          </a:p>
          <a:p>
            <a:pPr marL="457200" indent="-457200">
              <a:spcAft>
                <a:spcPts val="1200"/>
              </a:spcAft>
            </a:pP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Emergency decisions </a:t>
            </a: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</a:rPr>
              <a:t>that are clearly necessary to promote the orderly administration in the interim between meetings of the Council.</a:t>
            </a:r>
          </a:p>
          <a:p>
            <a:pPr>
              <a:spcAft>
                <a:spcPts val="1200"/>
              </a:spcAft>
            </a:pPr>
            <a:endParaRPr lang="en-US" sz="28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772400" y="6492240"/>
            <a:ext cx="762000" cy="365125"/>
          </a:xfrm>
        </p:spPr>
        <p:txBody>
          <a:bodyPr/>
          <a:lstStyle/>
          <a:p>
            <a:fld id="{6E3F8689-A0C0-4B0C-A3FF-1E64ECE271E0}" type="slidenum">
              <a:rPr lang="en-US" smtClean="0">
                <a:latin typeface="Calibri" panose="020F0502020204030204" pitchFamily="34" charset="0"/>
              </a:rPr>
              <a:pPr/>
              <a:t>19</a:t>
            </a:fld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272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65760"/>
            <a:ext cx="9144000" cy="914400"/>
          </a:xfrm>
        </p:spPr>
        <p:txBody>
          <a:bodyPr anchor="ctr" anchorCtr="0">
            <a:noAutofit/>
          </a:bodyPr>
          <a:lstStyle/>
          <a:p>
            <a:pPr algn="ctr"/>
            <a:r>
              <a:rPr lang="en-US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New Governance Structure</a:t>
            </a:r>
            <a:endParaRPr lang="en-US" sz="4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520" y="1371600"/>
            <a:ext cx="7543800" cy="3886200"/>
          </a:xfrm>
        </p:spPr>
        <p:txBody>
          <a:bodyPr anchor="t" anchorCtr="0">
            <a:normAutofit/>
          </a:bodyPr>
          <a:lstStyle/>
          <a:p>
            <a:pPr marL="457200" indent="-457200">
              <a:spcAft>
                <a:spcPts val="1200"/>
              </a:spcAft>
            </a:pPr>
            <a:r>
              <a:rPr lang="en-US" sz="3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August 2013.</a:t>
            </a:r>
          </a:p>
          <a:p>
            <a:pPr marL="914400" lvl="1" indent="-457200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NCAA Division I Board of Directors approved </a:t>
            </a: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</a:rPr>
              <a:t>a plan for redesigning the governance structure. </a:t>
            </a:r>
            <a:endParaRPr lang="en-US" sz="28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914400" lvl="1" indent="-457200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Steering Committee appointed to guide this effort. </a:t>
            </a:r>
            <a:endParaRPr lang="en-US" sz="28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lvl="1">
              <a:spcAft>
                <a:spcPts val="1200"/>
              </a:spcAft>
            </a:pPr>
            <a:endParaRPr lang="en-US" sz="28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772400" y="6492240"/>
            <a:ext cx="762000" cy="365125"/>
          </a:xfrm>
        </p:spPr>
        <p:txBody>
          <a:bodyPr/>
          <a:lstStyle/>
          <a:p>
            <a:fld id="{6E3F8689-A0C0-4B0C-A3FF-1E64ECE271E0}" type="slidenum">
              <a:rPr lang="en-US" smtClean="0">
                <a:latin typeface="Calibri" panose="020F0502020204030204" pitchFamily="34" charset="0"/>
              </a:rPr>
              <a:pPr/>
              <a:t>2</a:t>
            </a:fld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06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970217"/>
              </p:ext>
            </p:extLst>
          </p:nvPr>
        </p:nvGraphicFramePr>
        <p:xfrm>
          <a:off x="70684" y="21771"/>
          <a:ext cx="9077274" cy="60182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88863"/>
                <a:gridCol w="768577"/>
                <a:gridCol w="1143000"/>
                <a:gridCol w="1219200"/>
                <a:gridCol w="685800"/>
                <a:gridCol w="3471834"/>
              </a:tblGrid>
              <a:tr h="5234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Total Numbers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Number of Council Members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Number of Non-Council Members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SAAC Members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Notes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</a:tr>
              <a:tr h="3481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Strategic </a:t>
                      </a:r>
                      <a:r>
                        <a:rPr lang="en-US" sz="1200" dirty="0" smtClean="0">
                          <a:effectLst/>
                        </a:rPr>
                        <a:t>Vision and Planning Committee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4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171450" marR="0" indent="-17145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</a:tr>
              <a:tr h="5234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Competition </a:t>
                      </a:r>
                      <a:r>
                        <a:rPr lang="en-US" sz="1200" dirty="0" smtClean="0">
                          <a:effectLst/>
                        </a:rPr>
                        <a:t>Oversight Committee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8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en-US" sz="1200" strike="noStrike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</a:tr>
              <a:tr h="5234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Men’s Basketball </a:t>
                      </a:r>
                      <a:r>
                        <a:rPr lang="en-US" sz="1200" dirty="0" smtClean="0">
                          <a:effectLst/>
                        </a:rPr>
                        <a:t>Oversight </a:t>
                      </a:r>
                      <a:r>
                        <a:rPr lang="en-US" sz="1200" dirty="0">
                          <a:effectLst/>
                        </a:rPr>
                        <a:t>Committee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12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200" dirty="0">
                          <a:effectLst/>
                        </a:rPr>
                        <a:t>1 each </a:t>
                      </a:r>
                      <a:r>
                        <a:rPr lang="en-US" sz="1200" dirty="0" smtClean="0">
                          <a:effectLst/>
                        </a:rPr>
                        <a:t>divisional subgroup representative from among</a:t>
                      </a:r>
                      <a:r>
                        <a:rPr lang="en-US" sz="1200" baseline="0" dirty="0" smtClean="0">
                          <a:effectLst/>
                        </a:rPr>
                        <a:t> 4 Council reps</a:t>
                      </a:r>
                      <a:r>
                        <a:rPr lang="en-US" sz="1200" dirty="0" smtClean="0">
                          <a:effectLst/>
                        </a:rPr>
                        <a:t>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</a:tr>
              <a:tr h="56914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Women’s Basketball </a:t>
                      </a:r>
                      <a:r>
                        <a:rPr lang="en-US" sz="1200" dirty="0" smtClean="0">
                          <a:effectLst/>
                        </a:rPr>
                        <a:t>Oversight </a:t>
                      </a:r>
                      <a:r>
                        <a:rPr lang="en-US" sz="1200" dirty="0">
                          <a:effectLst/>
                        </a:rPr>
                        <a:t>Committee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12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200" dirty="0">
                          <a:effectLst/>
                        </a:rPr>
                        <a:t>1 each </a:t>
                      </a:r>
                      <a:r>
                        <a:rPr lang="en-US" sz="1200" dirty="0" smtClean="0">
                          <a:effectLst/>
                        </a:rPr>
                        <a:t>divisional subgroup representative from among 4 Council reps.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</a:tr>
              <a:tr h="8794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Football </a:t>
                      </a:r>
                      <a:r>
                        <a:rPr lang="en-US" sz="1200" dirty="0" smtClean="0">
                          <a:effectLst/>
                        </a:rPr>
                        <a:t>Oversight </a:t>
                      </a:r>
                      <a:r>
                        <a:rPr lang="en-US" sz="1200" dirty="0">
                          <a:effectLst/>
                        </a:rPr>
                        <a:t>Committee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12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200" dirty="0">
                          <a:effectLst/>
                        </a:rPr>
                        <a:t>1 each </a:t>
                      </a:r>
                      <a:r>
                        <a:rPr lang="en-US" sz="1200" dirty="0" smtClean="0">
                          <a:effectLst/>
                        </a:rPr>
                        <a:t>divisional football subgroup representative from among 4 Council reps. 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Work of this committee includes FCS and FBS issues.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</a:tr>
              <a:tr h="8175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Legislative Committee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19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14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en-US" sz="1200" dirty="0" smtClean="0">
                          <a:effectLst/>
                        </a:rPr>
                        <a:t>The 14 include: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200" dirty="0" smtClean="0">
                          <a:effectLst/>
                        </a:rPr>
                        <a:t>9 </a:t>
                      </a:r>
                      <a:r>
                        <a:rPr lang="en-US" sz="1200" dirty="0">
                          <a:effectLst/>
                        </a:rPr>
                        <a:t>others.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200" dirty="0">
                          <a:effectLst/>
                        </a:rPr>
                        <a:t>2 Committee on Academics.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200" dirty="0">
                          <a:effectLst/>
                        </a:rPr>
                        <a:t>3 chairs of </a:t>
                      </a:r>
                      <a:r>
                        <a:rPr lang="en-US" sz="1200" dirty="0" smtClean="0">
                          <a:effectLst/>
                        </a:rPr>
                        <a:t>IC</a:t>
                      </a:r>
                      <a:r>
                        <a:rPr lang="en-US" sz="1200" dirty="0">
                          <a:effectLst/>
                        </a:rPr>
                        <a:t>, SAR, </a:t>
                      </a:r>
                      <a:r>
                        <a:rPr lang="en-US" sz="1200" dirty="0" smtClean="0">
                          <a:effectLst/>
                        </a:rPr>
                        <a:t>CLR.</a:t>
                      </a:r>
                    </a:p>
                  </a:txBody>
                  <a:tcPr marL="12192" marR="12192" marT="6858" marB="6858"/>
                </a:tc>
              </a:tr>
              <a:tr h="5234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Student-Athlete Experience </a:t>
                      </a:r>
                      <a:r>
                        <a:rPr lang="en-US" sz="1200" dirty="0" smtClean="0">
                          <a:effectLst/>
                        </a:rPr>
                        <a:t>Committee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5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4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</a:tr>
              <a:tr h="8794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Council Coordination </a:t>
                      </a:r>
                      <a:r>
                        <a:rPr lang="en-US" sz="1200" dirty="0" smtClean="0">
                          <a:effectLst/>
                        </a:rPr>
                        <a:t>Committee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7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192" marR="12192" marT="6858" marB="6858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200" dirty="0">
                          <a:effectLst/>
                        </a:rPr>
                        <a:t>Chair.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200" dirty="0">
                          <a:effectLst/>
                        </a:rPr>
                        <a:t>Vice chair.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200" dirty="0">
                          <a:effectLst/>
                        </a:rPr>
                        <a:t>Minimum 1 each </a:t>
                      </a:r>
                      <a:r>
                        <a:rPr lang="en-US" sz="1200" dirty="0" smtClean="0">
                          <a:effectLst/>
                        </a:rPr>
                        <a:t>divisional subgroup representative.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200" dirty="0" smtClean="0">
                          <a:effectLst/>
                        </a:rPr>
                        <a:t>SAAC member is a Council rep.</a:t>
                      </a:r>
                    </a:p>
                  </a:txBody>
                  <a:tcPr marL="12192" marR="12192" marT="6858" marB="6858"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6019800"/>
            <a:ext cx="9110639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Note: Chair/vice chair/2</a:t>
            </a:r>
            <a:r>
              <a:rPr kumimoji="0" lang="en-US" altLang="en-US" sz="1400" b="1" i="0" u="none" strike="noStrike" cap="none" normalizeH="0" dirty="0" smtClean="0">
                <a:ln>
                  <a:noFill/>
                </a:ln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SAAC Reps 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do not serve on  standing committees (other than Council Coordination Committee)</a:t>
            </a: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altLang="en-US" sz="24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772400" y="6492240"/>
            <a:ext cx="762000" cy="365125"/>
          </a:xfrm>
        </p:spPr>
        <p:txBody>
          <a:bodyPr vert="horz" lIns="91440" tIns="45720" rIns="91440" bIns="45720" rtlCol="0" anchor="ctr"/>
          <a:lstStyle/>
          <a:p>
            <a:r>
              <a:rPr lang="en-US" dirty="0">
                <a:latin typeface="Calibri" panose="020F0502020204030204" pitchFamily="34" charset="0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407255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62000" y="4572000"/>
            <a:ext cx="6781800" cy="1600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620000" y="5687568"/>
            <a:ext cx="762000" cy="365125"/>
          </a:xfrm>
        </p:spPr>
        <p:txBody>
          <a:bodyPr/>
          <a:lstStyle/>
          <a:p>
            <a:fld id="{6E3F8689-A0C0-4B0C-A3FF-1E64ECE271E0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613" y="228600"/>
            <a:ext cx="9178613" cy="625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1"/>
          <p:cNvSpPr txBox="1">
            <a:spLocks/>
          </p:cNvSpPr>
          <p:nvPr/>
        </p:nvSpPr>
        <p:spPr>
          <a:xfrm>
            <a:off x="7940040" y="6474482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2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22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65760"/>
            <a:ext cx="9144000" cy="914400"/>
          </a:xfrm>
        </p:spPr>
        <p:txBody>
          <a:bodyPr vert="horz" lIns="91440" tIns="45720" rIns="91440" bIns="45720" rtlCol="0" anchor="ctr" anchorCtr="0">
            <a:noAutofit/>
          </a:bodyPr>
          <a:lstStyle/>
          <a:p>
            <a:pPr algn="ctr"/>
            <a:r>
              <a:rPr lang="en-US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April Council Meeting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520" y="1371600"/>
            <a:ext cx="7543800" cy="3886200"/>
          </a:xfrm>
        </p:spPr>
        <p:txBody>
          <a:bodyPr anchor="t" anchorCtr="0">
            <a:normAutofit/>
          </a:bodyPr>
          <a:lstStyle/>
          <a:p>
            <a:pPr marL="457200" indent="-457200">
              <a:spcAft>
                <a:spcPts val="1200"/>
              </a:spcAft>
            </a:pP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Council approved appointments of non-Council members to the seven standing committees.</a:t>
            </a:r>
          </a:p>
          <a:p>
            <a:pPr marL="457200" indent="-457200">
              <a:spcAft>
                <a:spcPts val="1200"/>
              </a:spcAft>
            </a:pP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Council requested the FARs on the Council develop </a:t>
            </a: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</a:rPr>
              <a:t>recommendations </a:t>
            </a: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to </a:t>
            </a: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</a:rPr>
              <a:t>increase </a:t>
            </a: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FARs’ engagement.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772400" y="6492240"/>
            <a:ext cx="762000" cy="365125"/>
          </a:xfrm>
        </p:spPr>
        <p:txBody>
          <a:bodyPr/>
          <a:lstStyle/>
          <a:p>
            <a:fld id="{6E3F8689-A0C0-4B0C-A3FF-1E64ECE271E0}" type="slidenum">
              <a:rPr lang="en-US" smtClean="0">
                <a:latin typeface="Calibri" panose="020F0502020204030204" pitchFamily="34" charset="0"/>
              </a:rPr>
              <a:pPr/>
              <a:t>22</a:t>
            </a:fld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52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520" y="1371600"/>
            <a:ext cx="7543800" cy="4953000"/>
          </a:xfrm>
        </p:spPr>
        <p:txBody>
          <a:bodyPr anchor="t" anchorCtr="0">
            <a:normAutofit/>
          </a:bodyPr>
          <a:lstStyle/>
          <a:p>
            <a:pPr marL="457200" indent="-457200">
              <a:spcAft>
                <a:spcPts val="1800"/>
              </a:spcAft>
            </a:pP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Council </a:t>
            </a: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</a:rPr>
              <a:t>approved a recommendation that the Committee on Academics appoint a member of the </a:t>
            </a: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committee to </a:t>
            </a: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</a:rPr>
              <a:t>serve as a liaison to the Council</a:t>
            </a: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.</a:t>
            </a:r>
          </a:p>
          <a:p>
            <a:pPr marL="457200" indent="-457200">
              <a:spcAft>
                <a:spcPts val="1800"/>
              </a:spcAft>
            </a:pP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Council supported a recommendation to create an ad hoc working group to develop models for </a:t>
            </a: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</a:rPr>
              <a:t>filling </a:t>
            </a: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future committee member vacancies within the Division I governance structure to considered at June Council meeting.  </a:t>
            </a:r>
            <a:endParaRPr lang="en-US" sz="28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772400" y="6492240"/>
            <a:ext cx="762000" cy="365125"/>
          </a:xfrm>
        </p:spPr>
        <p:txBody>
          <a:bodyPr/>
          <a:lstStyle/>
          <a:p>
            <a:fld id="{6E3F8689-A0C0-4B0C-A3FF-1E64ECE271E0}" type="slidenum">
              <a:rPr lang="en-US" smtClean="0">
                <a:latin typeface="Calibri" panose="020F0502020204030204" pitchFamily="34" charset="0"/>
              </a:rPr>
              <a:pPr/>
              <a:t>23</a:t>
            </a:fld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365760"/>
            <a:ext cx="9144000" cy="9144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April Council Meeting</a:t>
            </a:r>
            <a:endParaRPr lang="en-US" sz="4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601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520" y="1371600"/>
            <a:ext cx="7543800" cy="3886200"/>
          </a:xfrm>
        </p:spPr>
        <p:txBody>
          <a:bodyPr anchor="t" anchorCtr="0">
            <a:normAutofit/>
          </a:bodyPr>
          <a:lstStyle/>
          <a:p>
            <a:pPr marL="457200" indent="-457200">
              <a:spcAft>
                <a:spcPts val="1800"/>
              </a:spcAft>
            </a:pPr>
            <a:r>
              <a:rPr lang="en-US" sz="3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Recommended legislation to establish:</a:t>
            </a:r>
          </a:p>
          <a:p>
            <a:pPr marL="909638" lvl="1" indent="-452438">
              <a:spcAft>
                <a:spcPts val="1800"/>
              </a:spcAft>
              <a:buFont typeface="Courier New" panose="02070309020205020404" pitchFamily="49" charset="0"/>
              <a:buChar char="o"/>
            </a:pP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NCAA Division I Committee </a:t>
            </a: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</a:rPr>
              <a:t>for Legislative Relief </a:t>
            </a: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(CLR). Formerly </a:t>
            </a: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</a:rPr>
              <a:t>known as </a:t>
            </a: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SLR.</a:t>
            </a:r>
            <a:endParaRPr lang="en-US" sz="28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909638" lvl="1" indent="-452438">
              <a:spcAft>
                <a:spcPts val="1800"/>
              </a:spcAft>
              <a:buFont typeface="Courier New" panose="02070309020205020404" pitchFamily="49" charset="0"/>
              <a:buChar char="o"/>
            </a:pP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</a:rPr>
              <a:t>Amateurism Fact-Finding </a:t>
            </a: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Committee.</a:t>
            </a:r>
          </a:p>
          <a:p>
            <a:pPr lvl="1">
              <a:spcAft>
                <a:spcPts val="1800"/>
              </a:spcAft>
              <a:buFont typeface="Courier New" panose="02070309020205020404" pitchFamily="49" charset="0"/>
              <a:buChar char="o"/>
            </a:pPr>
            <a:endParaRPr lang="en-US" sz="28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772400" y="6492240"/>
            <a:ext cx="762000" cy="365125"/>
          </a:xfrm>
        </p:spPr>
        <p:txBody>
          <a:bodyPr/>
          <a:lstStyle/>
          <a:p>
            <a:fld id="{6E3F8689-A0C0-4B0C-A3FF-1E64ECE271E0}" type="slidenum">
              <a:rPr lang="en-US" smtClean="0">
                <a:latin typeface="Calibri" panose="020F0502020204030204" pitchFamily="34" charset="0"/>
              </a:rPr>
              <a:pPr/>
              <a:t>24</a:t>
            </a:fld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365760"/>
            <a:ext cx="9144000" cy="9144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April Council Meeting</a:t>
            </a:r>
            <a:endParaRPr lang="en-US" sz="4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435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520" y="1371600"/>
            <a:ext cx="7650480" cy="5029200"/>
          </a:xfrm>
        </p:spPr>
        <p:txBody>
          <a:bodyPr anchor="t" anchorCtr="0">
            <a:normAutofit/>
          </a:bodyPr>
          <a:lstStyle/>
          <a:p>
            <a:pPr marL="457200" indent="-457200">
              <a:spcAft>
                <a:spcPts val="1200"/>
              </a:spcAft>
            </a:pPr>
            <a:r>
              <a:rPr lang="en-US" sz="3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Updates:</a:t>
            </a:r>
          </a:p>
          <a:p>
            <a:pPr marL="909638" lvl="1" indent="-452438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NCAA Division I Council Transfer Issues Ad Hoc Working Group.</a:t>
            </a:r>
          </a:p>
          <a:p>
            <a:pPr marL="1373188" lvl="2" indent="-458788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</a:rPr>
              <a:t>Reviewing graduate transfers and permission to contact</a:t>
            </a: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. </a:t>
            </a:r>
            <a:endParaRPr lang="en-US" sz="28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909638" lvl="1" indent="-452438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Academic Misconduct.</a:t>
            </a:r>
          </a:p>
          <a:p>
            <a:pPr marL="1373188" lvl="2" indent="-458788" defTabSz="9779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During </a:t>
            </a: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</a:rPr>
              <a:t>its June meeting, the Council will be asked to sponsor legislation to address academic misconduct issues</a:t>
            </a: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772400" y="6492240"/>
            <a:ext cx="762000" cy="365125"/>
          </a:xfrm>
        </p:spPr>
        <p:txBody>
          <a:bodyPr/>
          <a:lstStyle/>
          <a:p>
            <a:fld id="{6E3F8689-A0C0-4B0C-A3FF-1E64ECE271E0}" type="slidenum">
              <a:rPr lang="en-US" smtClean="0">
                <a:latin typeface="Calibri" panose="020F0502020204030204" pitchFamily="34" charset="0"/>
              </a:rPr>
              <a:pPr/>
              <a:t>25</a:t>
            </a:fld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365760"/>
            <a:ext cx="9144000" cy="9144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April Council Meeting</a:t>
            </a:r>
            <a:endParaRPr lang="en-US" sz="4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21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65760"/>
            <a:ext cx="9167648" cy="914400"/>
          </a:xfrm>
        </p:spPr>
        <p:txBody>
          <a:bodyPr vert="horz" lIns="91440" tIns="45720" rIns="91440" bIns="45720" rtlCol="0" anchor="ctr" anchorCtr="0">
            <a:noAutofit/>
          </a:bodyPr>
          <a:lstStyle/>
          <a:p>
            <a:pPr algn="ctr"/>
            <a:r>
              <a:rPr lang="en-US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Governance Video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520" y="1371600"/>
            <a:ext cx="7543800" cy="3886200"/>
          </a:xfrm>
        </p:spPr>
        <p:txBody>
          <a:bodyPr anchor="t" anchorCtr="0"/>
          <a:lstStyle/>
          <a:p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hlinkClick r:id="rId2"/>
              </a:rPr>
              <a:t>The new structure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.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772400" y="6492240"/>
            <a:ext cx="762000" cy="365125"/>
          </a:xfrm>
        </p:spPr>
        <p:txBody>
          <a:bodyPr/>
          <a:lstStyle/>
          <a:p>
            <a:fld id="{6E3F8689-A0C0-4B0C-A3FF-1E64ECE271E0}" type="slidenum">
              <a:rPr lang="en-US" smtClean="0">
                <a:latin typeface="Calibri" panose="020F0502020204030204" pitchFamily="34" charset="0"/>
              </a:rPr>
              <a:pPr/>
              <a:t>26</a:t>
            </a:fld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1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65760"/>
            <a:ext cx="9144000" cy="1188720"/>
          </a:xfrm>
        </p:spPr>
        <p:txBody>
          <a:bodyPr vert="horz" lIns="91440" tIns="45720" rIns="91440" bIns="45720" rtlCol="0" anchor="ctr" anchorCtr="0">
            <a:noAutofit/>
          </a:bodyPr>
          <a:lstStyle/>
          <a:p>
            <a:pPr algn="ctr"/>
            <a:r>
              <a:rPr lang="en-US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New Governance Structure</a:t>
            </a:r>
            <a:br>
              <a:rPr lang="en-US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</a:br>
            <a:r>
              <a:rPr lang="en-US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Board of Directors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520" y="1828800"/>
            <a:ext cx="7543800" cy="3886200"/>
          </a:xfrm>
        </p:spPr>
        <p:txBody>
          <a:bodyPr anchor="t" anchorCtr="0"/>
          <a:lstStyle/>
          <a:p>
            <a:pPr marL="0" indent="0">
              <a:buNone/>
            </a:pPr>
            <a:r>
              <a:rPr lang="en-US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The </a:t>
            </a: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</a:rPr>
              <a:t>NCAA Division I Board of Directors has a stated goal of a new governance structure that “operates in a more nimble and streamlined manner, and is more responsive to membership needs throughout the division, particularly those of the student-athletes.”</a:t>
            </a:r>
          </a:p>
          <a:p>
            <a:endParaRPr lang="en-US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772400" y="6492240"/>
            <a:ext cx="762000" cy="365125"/>
          </a:xfrm>
        </p:spPr>
        <p:txBody>
          <a:bodyPr/>
          <a:lstStyle/>
          <a:p>
            <a:fld id="{6E3F8689-A0C0-4B0C-A3FF-1E64ECE271E0}" type="slidenum">
              <a:rPr lang="en-US" smtClean="0">
                <a:latin typeface="Calibri" panose="020F0502020204030204" pitchFamily="34" charset="0"/>
              </a:rPr>
              <a:pPr/>
              <a:t>3</a:t>
            </a:fld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791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520" y="1828800"/>
            <a:ext cx="7650480" cy="4648200"/>
          </a:xfrm>
        </p:spPr>
        <p:txBody>
          <a:bodyPr anchor="t" anchorCtr="0">
            <a:normAutofit/>
          </a:bodyPr>
          <a:lstStyle/>
          <a:p>
            <a:pPr marL="457200" indent="-457200">
              <a:spcAft>
                <a:spcPts val="1800"/>
              </a:spcAft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The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  <a:t>Board of Directors committed to lead a process for governance redesign 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that: </a:t>
            </a:r>
          </a:p>
          <a:p>
            <a:pPr marL="914400" lvl="1" indent="-457200">
              <a:spcAft>
                <a:spcPts val="1800"/>
              </a:spcAft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Was guided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  <a:t>by shared values and 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vision; </a:t>
            </a:r>
          </a:p>
          <a:p>
            <a:pPr marL="914400" lvl="1" indent="-457200">
              <a:spcAft>
                <a:spcPts val="1800"/>
              </a:spcAft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Communicated effectively;</a:t>
            </a:r>
          </a:p>
          <a:p>
            <a:pPr marL="914400" lvl="1" indent="-457200">
              <a:spcAft>
                <a:spcPts val="1800"/>
              </a:spcAft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Built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  <a:t>community, consensus and trust; and </a:t>
            </a:r>
          </a:p>
          <a:p>
            <a:pPr marL="914400" lvl="1" indent="-457200">
              <a:spcAft>
                <a:spcPts val="1800"/>
              </a:spcAft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Recognized the unique pressures and challenges faced by several conferences in operating intercollegiate athletics programs that balance educational and athletic interests. </a:t>
            </a:r>
          </a:p>
          <a:p>
            <a:pPr>
              <a:spcAft>
                <a:spcPts val="1800"/>
              </a:spcAft>
            </a:pPr>
            <a:endParaRPr lang="en-US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772400" y="6492240"/>
            <a:ext cx="762000" cy="365125"/>
          </a:xfrm>
        </p:spPr>
        <p:txBody>
          <a:bodyPr/>
          <a:lstStyle/>
          <a:p>
            <a:fld id="{6E3F8689-A0C0-4B0C-A3FF-1E64ECE271E0}" type="slidenum">
              <a:rPr lang="en-US" smtClean="0">
                <a:latin typeface="Calibri" panose="020F0502020204030204" pitchFamily="34" charset="0"/>
              </a:rPr>
              <a:pPr/>
              <a:t>4</a:t>
            </a:fld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365760"/>
            <a:ext cx="9144000" cy="118872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New Governance Structure</a:t>
            </a:r>
            <a:br>
              <a:rPr lang="en-US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</a:br>
            <a:r>
              <a:rPr lang="en-US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Board of Directors</a:t>
            </a:r>
            <a:endParaRPr lang="en-US" sz="4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837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65760"/>
            <a:ext cx="9144000" cy="1188720"/>
          </a:xfrm>
        </p:spPr>
        <p:txBody>
          <a:bodyPr vert="horz" lIns="91440" tIns="45720" rIns="91440" bIns="45720" rtlCol="0" anchor="ctr" anchorCtr="0">
            <a:noAutofit/>
          </a:bodyPr>
          <a:lstStyle/>
          <a:p>
            <a:pPr algn="ctr"/>
            <a:r>
              <a:rPr lang="en-US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New Governance Structure</a:t>
            </a:r>
            <a:br>
              <a:rPr lang="en-US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</a:br>
            <a:r>
              <a:rPr lang="en-US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Steering Committee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520" y="1828800"/>
            <a:ext cx="7802880" cy="4648200"/>
          </a:xfrm>
        </p:spPr>
        <p:txBody>
          <a:bodyPr anchor="t" anchorCtr="0">
            <a:normAutofit/>
          </a:bodyPr>
          <a:lstStyle/>
          <a:p>
            <a:pPr marL="457200" indent="-457200"/>
            <a:r>
              <a:rPr lang="en-US" sz="31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Steering Committee </a:t>
            </a:r>
            <a:r>
              <a:rPr lang="en-US" sz="3100" dirty="0">
                <a:solidFill>
                  <a:schemeClr val="tx1"/>
                </a:solidFill>
                <a:latin typeface="Calibri" panose="020F0502020204030204" pitchFamily="34" charset="0"/>
              </a:rPr>
              <a:t>approached its work </a:t>
            </a:r>
            <a:r>
              <a:rPr lang="en-US" sz="3100" dirty="0" smtClean="0">
                <a:solidFill>
                  <a:schemeClr val="tx1"/>
                </a:solidFill>
                <a:latin typeface="Calibri" panose="020F0502020204030204" pitchFamily="34" charset="0"/>
              </a:rPr>
              <a:t>with the following parameters:</a:t>
            </a:r>
            <a:endParaRPr lang="en-US" sz="31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sz="31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Structure </a:t>
            </a:r>
            <a:r>
              <a:rPr lang="en-US" sz="3100" dirty="0">
                <a:solidFill>
                  <a:schemeClr val="tx1"/>
                </a:solidFill>
                <a:latin typeface="Calibri" panose="020F0502020204030204" pitchFamily="34" charset="0"/>
              </a:rPr>
              <a:t>and process must be simple with clear definitions of roles and responsibilities and open lines of </a:t>
            </a:r>
            <a:r>
              <a:rPr lang="en-US" sz="31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communication; </a:t>
            </a:r>
            <a:endParaRPr lang="en-US" sz="31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sz="3100" dirty="0" smtClean="0">
                <a:solidFill>
                  <a:schemeClr val="tx1"/>
                </a:solidFill>
                <a:latin typeface="Calibri" panose="020F0502020204030204" pitchFamily="34" charset="0"/>
              </a:rPr>
              <a:t>Flexibility </a:t>
            </a:r>
            <a:r>
              <a:rPr lang="en-US" sz="3100" dirty="0">
                <a:solidFill>
                  <a:schemeClr val="tx1"/>
                </a:solidFill>
                <a:latin typeface="Calibri" panose="020F0502020204030204" pitchFamily="34" charset="0"/>
              </a:rPr>
              <a:t>in terms of governance and legislative autonomy should be </a:t>
            </a:r>
            <a:r>
              <a:rPr lang="en-US" sz="31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considered; </a:t>
            </a:r>
            <a:endParaRPr lang="en-US" sz="31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lvl="1"/>
            <a:endParaRPr lang="en-US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772400" y="6492240"/>
            <a:ext cx="762000" cy="365125"/>
          </a:xfrm>
        </p:spPr>
        <p:txBody>
          <a:bodyPr/>
          <a:lstStyle/>
          <a:p>
            <a:fld id="{6E3F8689-A0C0-4B0C-A3FF-1E64ECE271E0}" type="slidenum">
              <a:rPr lang="en-US" smtClean="0">
                <a:latin typeface="Calibri" panose="020F0502020204030204" pitchFamily="34" charset="0"/>
              </a:rPr>
              <a:pPr/>
              <a:t>5</a:t>
            </a:fld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89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520" y="1828800"/>
            <a:ext cx="7543800" cy="3886200"/>
          </a:xfrm>
        </p:spPr>
        <p:txBody>
          <a:bodyPr anchor="t" anchorCtr="0">
            <a:normAutofit/>
          </a:bodyPr>
          <a:lstStyle/>
          <a:p>
            <a:pPr marL="457200" lvl="1" indent="-457200">
              <a:spcAft>
                <a:spcPts val="1200"/>
              </a:spcAft>
            </a:pPr>
            <a:r>
              <a:rPr lang="en-US" sz="3100" dirty="0" smtClean="0">
                <a:solidFill>
                  <a:schemeClr val="tx1"/>
                </a:solidFill>
                <a:latin typeface="Calibri" panose="020F0502020204030204" pitchFamily="34" charset="0"/>
              </a:rPr>
              <a:t>New </a:t>
            </a:r>
            <a:r>
              <a:rPr lang="en-US" sz="3100" dirty="0">
                <a:solidFill>
                  <a:schemeClr val="tx1"/>
                </a:solidFill>
                <a:latin typeface="Calibri" panose="020F0502020204030204" pitchFamily="34" charset="0"/>
              </a:rPr>
              <a:t>model must recognize the diversity of the membership and the need to ensure expertise and a commitment to </a:t>
            </a:r>
            <a:r>
              <a:rPr lang="en-US" sz="31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serve; and</a:t>
            </a:r>
          </a:p>
          <a:p>
            <a:pPr marL="457200" lvl="1" indent="-457200">
              <a:spcAft>
                <a:spcPts val="1200"/>
              </a:spcAft>
            </a:pPr>
            <a:r>
              <a:rPr lang="en-US" sz="3100" dirty="0">
                <a:solidFill>
                  <a:schemeClr val="tx1"/>
                </a:solidFill>
                <a:latin typeface="Calibri" panose="020F0502020204030204" pitchFamily="34" charset="0"/>
              </a:rPr>
              <a:t>E</a:t>
            </a:r>
            <a:r>
              <a:rPr lang="en-US" sz="3100" dirty="0" smtClean="0">
                <a:solidFill>
                  <a:schemeClr val="tx1"/>
                </a:solidFill>
                <a:latin typeface="Calibri" panose="020F0502020204030204" pitchFamily="34" charset="0"/>
              </a:rPr>
              <a:t>nsure </a:t>
            </a:r>
            <a:r>
              <a:rPr lang="en-US" sz="3100" dirty="0">
                <a:solidFill>
                  <a:schemeClr val="tx1"/>
                </a:solidFill>
                <a:latin typeface="Calibri" panose="020F0502020204030204" pitchFamily="34" charset="0"/>
              </a:rPr>
              <a:t>that practitioner knowledge, institutional knowledge and perspectives are embedded within the structure. </a:t>
            </a:r>
          </a:p>
          <a:p>
            <a:pPr lvl="1">
              <a:spcAft>
                <a:spcPts val="1200"/>
              </a:spcAft>
            </a:pPr>
            <a:endParaRPr lang="en-US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772400" y="6492240"/>
            <a:ext cx="762000" cy="365125"/>
          </a:xfrm>
        </p:spPr>
        <p:txBody>
          <a:bodyPr/>
          <a:lstStyle/>
          <a:p>
            <a:fld id="{6E3F8689-A0C0-4B0C-A3FF-1E64ECE271E0}" type="slidenum">
              <a:rPr lang="en-US" smtClean="0">
                <a:latin typeface="Calibri" panose="020F0502020204030204" pitchFamily="34" charset="0"/>
              </a:rPr>
              <a:pPr/>
              <a:t>6</a:t>
            </a:fld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365760"/>
            <a:ext cx="9144000" cy="118872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New Governance Structure</a:t>
            </a:r>
            <a:br>
              <a:rPr lang="en-US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</a:br>
            <a:r>
              <a:rPr lang="en-US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Steering Committee</a:t>
            </a:r>
            <a:endParaRPr lang="en-US" sz="4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34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65760"/>
            <a:ext cx="9144000" cy="914400"/>
          </a:xfrm>
        </p:spPr>
        <p:txBody>
          <a:bodyPr vert="horz" lIns="91440" tIns="45720" rIns="91440" bIns="45720" rtlCol="0" anchor="ctr" anchorCtr="0">
            <a:noAutofit/>
          </a:bodyPr>
          <a:lstStyle/>
          <a:p>
            <a:pPr algn="ctr"/>
            <a:r>
              <a:rPr lang="en-US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New Governance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520" y="1645920"/>
            <a:ext cx="7543800" cy="3886200"/>
          </a:xfrm>
        </p:spPr>
        <p:txBody>
          <a:bodyPr anchor="t" anchorCtr="0">
            <a:normAutofit/>
          </a:bodyPr>
          <a:lstStyle/>
          <a:p>
            <a:pPr marL="457200" indent="-457200">
              <a:spcAft>
                <a:spcPts val="1200"/>
              </a:spcAft>
            </a:pPr>
            <a:r>
              <a:rPr lang="en-US" sz="3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August 2014.</a:t>
            </a:r>
          </a:p>
          <a:p>
            <a:pPr marL="909638" lvl="1" indent="-452438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</a:rPr>
              <a:t>Board of Directors adopted a new structure for how institutions and conferences will govern the division and how they will better meet the needs of student-athletes.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772400" y="6492240"/>
            <a:ext cx="762000" cy="365125"/>
          </a:xfrm>
        </p:spPr>
        <p:txBody>
          <a:bodyPr/>
          <a:lstStyle/>
          <a:p>
            <a:fld id="{6E3F8689-A0C0-4B0C-A3FF-1E64ECE271E0}" type="slidenum">
              <a:rPr lang="en-US" smtClean="0">
                <a:latin typeface="Calibri" panose="020F0502020204030204" pitchFamily="34" charset="0"/>
              </a:rPr>
              <a:pPr/>
              <a:t>7</a:t>
            </a:fld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18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65760"/>
            <a:ext cx="9151883" cy="1691640"/>
          </a:xfrm>
        </p:spPr>
        <p:txBody>
          <a:bodyPr anchor="ctr" anchorCtr="0">
            <a:normAutofit fontScale="90000"/>
          </a:bodyPr>
          <a:lstStyle/>
          <a:p>
            <a:pPr algn="ctr"/>
            <a:r>
              <a:rPr lang="en-US" sz="49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Board of Directors</a:t>
            </a:r>
            <a:r>
              <a:rPr lang="en-US" sz="40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/>
            </a:r>
            <a:br>
              <a:rPr lang="en-US" sz="4000" b="1" dirty="0" smtClean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(24 </a:t>
            </a:r>
            <a:r>
              <a:rPr lang="en-US" sz="2200" dirty="0">
                <a:solidFill>
                  <a:schemeClr val="tx1"/>
                </a:solidFill>
                <a:latin typeface="Calibri" panose="020F0502020204030204" pitchFamily="34" charset="0"/>
              </a:rPr>
              <a:t>total: </a:t>
            </a:r>
            <a:r>
              <a:rPr lang="en-US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20 presidents, 1 director of athletics, 1 faculty athletics representative (FAR), 1 </a:t>
            </a:r>
            <a:r>
              <a:rPr lang="en-US" sz="2200" dirty="0">
                <a:solidFill>
                  <a:schemeClr val="tx1"/>
                </a:solidFill>
                <a:latin typeface="Calibri" panose="020F0502020204030204" pitchFamily="34" charset="0"/>
              </a:rPr>
              <a:t>f</a:t>
            </a:r>
            <a:r>
              <a:rPr lang="en-US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emale administrator and 1 student-athlete advisory committee (SAAC) representative)</a:t>
            </a:r>
            <a:endParaRPr lang="en-US" sz="22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520" y="2286000"/>
            <a:ext cx="8031480" cy="4038600"/>
          </a:xfrm>
        </p:spPr>
        <p:txBody>
          <a:bodyPr anchor="t" anchorCtr="0">
            <a:normAutofit/>
          </a:bodyPr>
          <a:lstStyle/>
          <a:p>
            <a:pPr marL="457200" indent="-457200"/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</a:rPr>
              <a:t>Overall governing body for Division I, with responsibility for strategy, policy, governance and membership. </a:t>
            </a:r>
          </a:p>
          <a:p>
            <a:pPr marL="457200" indent="-457200"/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</a:rPr>
              <a:t>Retains some legislative and management oversight. </a:t>
            </a:r>
          </a:p>
          <a:p>
            <a:pPr marL="909638" lvl="1" indent="-452438"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</a:rPr>
              <a:t>Sponsor legislation and endorse or adopt academic standards.  </a:t>
            </a:r>
          </a:p>
          <a:p>
            <a:pPr marL="909638" lvl="1" indent="-452438"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</a:rPr>
              <a:t>Monitor, interpret and address the scope of autonomy 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legislation.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772400" y="6492240"/>
            <a:ext cx="762000" cy="365125"/>
          </a:xfrm>
        </p:spPr>
        <p:txBody>
          <a:bodyPr/>
          <a:lstStyle/>
          <a:p>
            <a:fld id="{6E3F8689-A0C0-4B0C-A3FF-1E64ECE271E0}" type="slidenum">
              <a:rPr lang="en-US" smtClean="0">
                <a:latin typeface="Calibri" panose="020F0502020204030204" pitchFamily="34" charset="0"/>
              </a:rPr>
              <a:pPr/>
              <a:t>8</a:t>
            </a:fld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35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65760"/>
            <a:ext cx="9144000" cy="914400"/>
          </a:xfrm>
        </p:spPr>
        <p:txBody>
          <a:bodyPr vert="horz" lIns="91440" tIns="45720" rIns="91440" bIns="45720" rtlCol="0" anchor="ctr" anchorCtr="0">
            <a:noAutofit/>
          </a:bodyPr>
          <a:lstStyle/>
          <a:p>
            <a:pPr algn="ctr"/>
            <a:r>
              <a:rPr lang="en-US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Committee on Academics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520" y="1371600"/>
            <a:ext cx="7543800" cy="5029200"/>
          </a:xfrm>
        </p:spPr>
        <p:txBody>
          <a:bodyPr anchor="t" anchorCtr="0">
            <a:normAutofit fontScale="92500" lnSpcReduction="10000"/>
          </a:bodyPr>
          <a:lstStyle/>
          <a:p>
            <a:pPr marL="457200" indent="-457200">
              <a:spcAft>
                <a:spcPts val="1200"/>
              </a:spcAft>
            </a:pPr>
            <a:r>
              <a:rPr lang="en-US" sz="3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Will </a:t>
            </a: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</a:rPr>
              <a:t>manage all policy and regulations related to academics. </a:t>
            </a:r>
            <a:endParaRPr lang="en-US" sz="32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457200" indent="-457200">
              <a:spcAft>
                <a:spcPts val="1200"/>
              </a:spcAft>
            </a:pPr>
            <a:r>
              <a:rPr lang="en-US" sz="3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Report </a:t>
            </a: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</a:rPr>
              <a:t>directly to the Board of </a:t>
            </a:r>
            <a:r>
              <a:rPr lang="en-US" sz="3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Directors.</a:t>
            </a:r>
          </a:p>
          <a:p>
            <a:pPr marL="457200" indent="-457200">
              <a:spcAft>
                <a:spcPts val="1200"/>
              </a:spcAft>
            </a:pPr>
            <a:r>
              <a:rPr lang="en-US" sz="3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Legislative </a:t>
            </a: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</a:rPr>
              <a:t>proposals to the </a:t>
            </a:r>
            <a:r>
              <a:rPr lang="en-US" sz="3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NCAA Division I Council</a:t>
            </a: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</a:rPr>
              <a:t>. </a:t>
            </a:r>
            <a:endParaRPr lang="en-US" sz="32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457200" indent="-457200">
              <a:spcAft>
                <a:spcPts val="1200"/>
              </a:spcAft>
            </a:pPr>
            <a:r>
              <a:rPr lang="en-US" sz="3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20 members from </a:t>
            </a: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</a:rPr>
              <a:t>all levels of athletics and school </a:t>
            </a:r>
            <a:r>
              <a:rPr lang="en-US" sz="3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administration.</a:t>
            </a:r>
          </a:p>
          <a:p>
            <a:pPr marL="909638" lvl="1" indent="-452438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</a:rPr>
              <a:t>A</a:t>
            </a: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t </a:t>
            </a: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</a:rPr>
              <a:t>least </a:t>
            </a: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2 </a:t>
            </a: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</a:rPr>
              <a:t>presidents or chancellors, </a:t>
            </a: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1 </a:t>
            </a: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</a:rPr>
              <a:t>of whom will serve as chair.</a:t>
            </a:r>
          </a:p>
          <a:p>
            <a:pPr>
              <a:spcAft>
                <a:spcPts val="1200"/>
              </a:spcAft>
            </a:pPr>
            <a:endParaRPr lang="en-US" sz="32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endParaRPr lang="en-US" sz="32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772400" y="6492240"/>
            <a:ext cx="762000" cy="365125"/>
          </a:xfrm>
        </p:spPr>
        <p:txBody>
          <a:bodyPr/>
          <a:lstStyle/>
          <a:p>
            <a:fld id="{6E3F8689-A0C0-4B0C-A3FF-1E64ECE271E0}" type="slidenum">
              <a:rPr lang="en-US" smtClean="0">
                <a:latin typeface="Calibri" panose="020F0502020204030204" pitchFamily="34" charset="0"/>
              </a:rPr>
              <a:pPr/>
              <a:t>9</a:t>
            </a:fld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78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mmittee xmlns="8203a8d2-2ccf-4437-8480-e4e7da4321d9" xsi:nil="true"/>
    <Academic_x005f_x002F_Fiscal_x005f_x0020_Year xmlns="8203a8d2-2ccf-4437-8480-e4e7da4321d9">n/a</Academic_x005f_x002F_Fiscal_x005f_x0020_Year>
    <Document_x0020_Type xmlns="2a3058fb-e7d8-4bcd-83c9-2e38e3df2500" xsi:nil="true"/>
    <Division xmlns="8203a8d2-2ccf-4437-8480-e4e7da4321d9" xsi:nil="true"/>
    <Championship xmlns="8203a8d2-2ccf-4437-8480-e4e7da4321d9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.Core.5Year" ma:contentTypeID="0x010100F9F789DCBE2F8546844AAD72D1F17829010200FB61311DF971744FAE7A46A10C475AE7" ma:contentTypeVersion="5" ma:contentTypeDescription="" ma:contentTypeScope="" ma:versionID="fe1e70f0e008a5ffeb889d736ae9772f">
  <xsd:schema xmlns:xsd="http://www.w3.org/2001/XMLSchema" xmlns:xs="http://www.w3.org/2001/XMLSchema" xmlns:p="http://schemas.microsoft.com/office/2006/metadata/properties" xmlns:ns2="2a3058fb-e7d8-4bcd-83c9-2e38e3df2500" xmlns:ns3="8203a8d2-2ccf-4437-8480-e4e7da4321d9" targetNamespace="http://schemas.microsoft.com/office/2006/metadata/properties" ma:root="true" ma:fieldsID="717c0469d34852c81fede5250a38abdf" ns2:_="" ns3:_="">
    <xsd:import namespace="2a3058fb-e7d8-4bcd-83c9-2e38e3df2500"/>
    <xsd:import namespace="8203a8d2-2ccf-4437-8480-e4e7da4321d9"/>
    <xsd:element name="properties">
      <xsd:complexType>
        <xsd:sequence>
          <xsd:element name="documentManagement">
            <xsd:complexType>
              <xsd:all>
                <xsd:element ref="ns2:Document_x0020_Type" minOccurs="0"/>
                <xsd:element ref="ns3:Championship" minOccurs="0"/>
                <xsd:element ref="ns3:Division" minOccurs="0"/>
                <xsd:element ref="ns3:Committee" minOccurs="0"/>
                <xsd:element ref="ns3:Academic_x005f_x002F_Fiscal_x005f_x0020_Year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3058fb-e7d8-4bcd-83c9-2e38e3df2500" elementFormDefault="qualified">
    <xsd:import namespace="http://schemas.microsoft.com/office/2006/documentManagement/types"/>
    <xsd:import namespace="http://schemas.microsoft.com/office/infopath/2007/PartnerControls"/>
    <xsd:element name="Document_x0020_Type" ma:index="3" nillable="true" ma:displayName="Document Type" ma:list="{6337aed9-7485-44c6-a2cb-2d4bdfdcf954}" ma:internalName="Document_x0020_Type0" ma:readOnly="false" ma:showField="Title" ma:web="8203a8d2-2ccf-4437-8480-e4e7da4321d9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03a8d2-2ccf-4437-8480-e4e7da4321d9" elementFormDefault="qualified">
    <xsd:import namespace="http://schemas.microsoft.com/office/2006/documentManagement/types"/>
    <xsd:import namespace="http://schemas.microsoft.com/office/infopath/2007/PartnerControls"/>
    <xsd:element name="Championship" ma:index="4" nillable="true" ma:displayName="Championship" ma:list="{9f0c0c2f-65a3-4803-a250-88a2c6aa503b}" ma:internalName="Championship" ma:readOnly="false" ma:showField="Title" ma:web="8203a8d2-2ccf-4437-8480-e4e7da4321d9">
      <xsd:simpleType>
        <xsd:restriction base="dms:Lookup"/>
      </xsd:simpleType>
    </xsd:element>
    <xsd:element name="Division" ma:index="5" nillable="true" ma:displayName="Division" ma:list="{019add6d-0a23-4369-833b-7f9c3f6d7be9}" ma:internalName="Division" ma:readOnly="false" ma:showField="Title" ma:web="8203a8d2-2ccf-4437-8480-e4e7da4321d9">
      <xsd:simpleType>
        <xsd:restriction base="dms:Lookup"/>
      </xsd:simpleType>
    </xsd:element>
    <xsd:element name="Committee" ma:index="6" nillable="true" ma:displayName="Committee" ma:list="{92b80169-226d-41af-a280-46338252cbf7}" ma:internalName="Committee" ma:readOnly="false" ma:showField="Title" ma:web="8203a8d2-2ccf-4437-8480-e4e7da4321d9">
      <xsd:simpleType>
        <xsd:restriction base="dms:Lookup"/>
      </xsd:simpleType>
    </xsd:element>
    <xsd:element name="Academic_x005f_x002F_Fiscal_x005f_x0020_Year" ma:index="7" ma:displayName="Academic/Fiscal Year" ma:default="n/a" ma:format="Dropdown" ma:internalName="Academic_x002F_Fiscal_x0020_Year">
      <xsd:simpleType>
        <xsd:restriction base="dms:Choice">
          <xsd:enumeration value="n/a"/>
          <xsd:enumeration value="2005-06"/>
          <xsd:enumeration value="2006-07"/>
          <xsd:enumeration value="2007-08"/>
          <xsd:enumeration value="2008-09"/>
          <xsd:enumeration value="2009-10"/>
          <xsd:enumeration value="2010-11"/>
          <xsd:enumeration value="2011-12"/>
          <xsd:enumeration value="2012-13"/>
          <xsd:enumeration value="2013-14"/>
          <xsd:enumeration value="Other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2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689046B-1C78-4C26-A2BC-F872BE067086}"/>
</file>

<file path=customXml/itemProps2.xml><?xml version="1.0" encoding="utf-8"?>
<ds:datastoreItem xmlns:ds="http://schemas.openxmlformats.org/officeDocument/2006/customXml" ds:itemID="{0FC1B46D-80C0-4223-85DC-9DF2FA02A023}"/>
</file>

<file path=customXml/itemProps3.xml><?xml version="1.0" encoding="utf-8"?>
<ds:datastoreItem xmlns:ds="http://schemas.openxmlformats.org/officeDocument/2006/customXml" ds:itemID="{A4F96752-2544-47A1-BD08-3F88C45287E2}"/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3469</TotalTime>
  <Words>1518</Words>
  <Application>Microsoft Office PowerPoint</Application>
  <PresentationFormat>On-screen Show (4:3)</PresentationFormat>
  <Paragraphs>235</Paragraphs>
  <Slides>26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NewsPrint</vt:lpstr>
      <vt:lpstr>Division I  Governance  Update</vt:lpstr>
      <vt:lpstr>New Governance Structure</vt:lpstr>
      <vt:lpstr>New Governance Structure Board of Directors</vt:lpstr>
      <vt:lpstr>PowerPoint Presentation</vt:lpstr>
      <vt:lpstr>New Governance Structure Steering Committee</vt:lpstr>
      <vt:lpstr>PowerPoint Presentation</vt:lpstr>
      <vt:lpstr>New Governance Structure</vt:lpstr>
      <vt:lpstr>Board of Directors (24 total: 20 presidents, 1 director of athletics, 1 faculty athletics representative (FAR), 1 female administrator and 1 student-athlete advisory committee (SAAC) representative)</vt:lpstr>
      <vt:lpstr>Committee on Academics</vt:lpstr>
      <vt:lpstr>PowerPoint Presentation</vt:lpstr>
      <vt:lpstr>Council 40 total members, including a representative from all 32 conferences, 2 SAAC, 4 commissioners and 2 FARS. </vt:lpstr>
      <vt:lpstr>Council Substructure</vt:lpstr>
      <vt:lpstr>PowerPoint Presentation</vt:lpstr>
      <vt:lpstr>Strategic Vision and Planning Committee (10 total: 5 Council, 4 others, 1 SAAC)</vt:lpstr>
      <vt:lpstr>Competition Oversight Committee  (19 total: 10 Council, 8 others, 1 SAAC)</vt:lpstr>
      <vt:lpstr>Sports Specific Oversight Committees</vt:lpstr>
      <vt:lpstr>Legislative Committee (19 total: 4 Council, 2 Committee on Academics, 3 committee chairs of NCAA Interpretations Committee, NCAA Committee on Legislative Relief , NCAA Student-Athlete Reinstatement Committee, 9 others, 1 SAAC)</vt:lpstr>
      <vt:lpstr>Student-Athlete Experience Committee (SAEC) (10 total: 5 Council, 4 others, 1 SAAC)</vt:lpstr>
      <vt:lpstr>Council Coordination Committee (8 Council)</vt:lpstr>
      <vt:lpstr>PowerPoint Presentation</vt:lpstr>
      <vt:lpstr>PowerPoint Presentation</vt:lpstr>
      <vt:lpstr>April Council Meeting</vt:lpstr>
      <vt:lpstr>PowerPoint Presentation</vt:lpstr>
      <vt:lpstr>PowerPoint Presentation</vt:lpstr>
      <vt:lpstr>PowerPoint Presentation</vt:lpstr>
      <vt:lpstr>Governance Video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Rigney, Bridget</dc:creator>
  <cp:lastModifiedBy>Rigney, Bridget</cp:lastModifiedBy>
  <cp:revision>199</cp:revision>
  <cp:lastPrinted>2015-02-23T14:58:47Z</cp:lastPrinted>
  <dcterms:created xsi:type="dcterms:W3CDTF">2013-04-19T17:53:59Z</dcterms:created>
  <dcterms:modified xsi:type="dcterms:W3CDTF">2015-04-30T18:48:34Z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0x010100F9F789DCBE2F8546844AAD72D1F17829010200FB61311DF971744FAE7A46A10C475AE7</vt:lpwstr>
  </property>
  <property fmtid="{D5CDD505-2E9C-101B-9397-08002B2CF9AE}" pid="3" name="Academic/Fiscal Year">
    <vt:lpwstr>n/a</vt:lpwstr>
  </property>
  <property fmtid="{D5CDD505-2E9C-101B-9397-08002B2CF9AE}" pid="4" name="Order">
    <vt:r8>800</vt:r8>
  </property>
  <property fmtid="{D5CDD505-2E9C-101B-9397-08002B2CF9AE}" pid="5" name="xd_ProgID">
    <vt:lpwstr/>
  </property>
  <property fmtid="{D5CDD505-2E9C-101B-9397-08002B2CF9AE}" pid="6" name="TemplateUrl">
    <vt:lpwstr/>
  </property>
</Properties>
</file>