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ppt/tags/tag3.xml" ContentType="application/vnd.openxmlformats-officedocument.presentationml.tags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notesSlides/notesSlide2.xml" ContentType="application/vnd.openxmlformats-officedocument.presentationml.notesSlide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40" r:id="rId4"/>
  </p:sldMasterIdLst>
  <p:notesMasterIdLst>
    <p:notesMasterId r:id="rId55"/>
  </p:notesMasterIdLst>
  <p:handoutMasterIdLst>
    <p:handoutMasterId r:id="rId56"/>
  </p:handoutMasterIdLst>
  <p:sldIdLst>
    <p:sldId id="256" r:id="rId5"/>
    <p:sldId id="257" r:id="rId6"/>
    <p:sldId id="258" r:id="rId7"/>
    <p:sldId id="348" r:id="rId8"/>
    <p:sldId id="345" r:id="rId9"/>
    <p:sldId id="369" r:id="rId10"/>
    <p:sldId id="370" r:id="rId11"/>
    <p:sldId id="371" r:id="rId12"/>
    <p:sldId id="373" r:id="rId13"/>
    <p:sldId id="376" r:id="rId14"/>
    <p:sldId id="332" r:id="rId15"/>
    <p:sldId id="350" r:id="rId16"/>
    <p:sldId id="349" r:id="rId17"/>
    <p:sldId id="381" r:id="rId18"/>
    <p:sldId id="380" r:id="rId19"/>
    <p:sldId id="333" r:id="rId20"/>
    <p:sldId id="352" r:id="rId21"/>
    <p:sldId id="382" r:id="rId22"/>
    <p:sldId id="334" r:id="rId23"/>
    <p:sldId id="357" r:id="rId24"/>
    <p:sldId id="383" r:id="rId25"/>
    <p:sldId id="335" r:id="rId26"/>
    <p:sldId id="358" r:id="rId27"/>
    <p:sldId id="387" r:id="rId28"/>
    <p:sldId id="355" r:id="rId29"/>
    <p:sldId id="336" r:id="rId30"/>
    <p:sldId id="359" r:id="rId31"/>
    <p:sldId id="356" r:id="rId32"/>
    <p:sldId id="337" r:id="rId33"/>
    <p:sldId id="360" r:id="rId34"/>
    <p:sldId id="384" r:id="rId35"/>
    <p:sldId id="338" r:id="rId36"/>
    <p:sldId id="361" r:id="rId37"/>
    <p:sldId id="388" r:id="rId38"/>
    <p:sldId id="339" r:id="rId39"/>
    <p:sldId id="363" r:id="rId40"/>
    <p:sldId id="389" r:id="rId41"/>
    <p:sldId id="364" r:id="rId42"/>
    <p:sldId id="340" r:id="rId43"/>
    <p:sldId id="366" r:id="rId44"/>
    <p:sldId id="385" r:id="rId45"/>
    <p:sldId id="341" r:id="rId46"/>
    <p:sldId id="367" r:id="rId47"/>
    <p:sldId id="368" r:id="rId48"/>
    <p:sldId id="386" r:id="rId49"/>
    <p:sldId id="390" r:id="rId50"/>
    <p:sldId id="342" r:id="rId51"/>
    <p:sldId id="365" r:id="rId52"/>
    <p:sldId id="343" r:id="rId53"/>
    <p:sldId id="344" r:id="rId54"/>
  </p:sldIdLst>
  <p:sldSz cx="12192000" cy="6858000"/>
  <p:notesSz cx="6985000" cy="9283700"/>
  <p:custDataLst>
    <p:tags r:id="rId57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9A3BEE04-2C58-4E66-84BF-2D39BE69BB17}">
          <p14:sldIdLst>
            <p14:sldId id="256"/>
            <p14:sldId id="257"/>
            <p14:sldId id="258"/>
            <p14:sldId id="348"/>
            <p14:sldId id="345"/>
            <p14:sldId id="369"/>
            <p14:sldId id="370"/>
            <p14:sldId id="371"/>
            <p14:sldId id="373"/>
            <p14:sldId id="376"/>
            <p14:sldId id="332"/>
            <p14:sldId id="350"/>
            <p14:sldId id="349"/>
            <p14:sldId id="381"/>
            <p14:sldId id="380"/>
            <p14:sldId id="333"/>
            <p14:sldId id="352"/>
            <p14:sldId id="382"/>
            <p14:sldId id="334"/>
            <p14:sldId id="357"/>
            <p14:sldId id="383"/>
            <p14:sldId id="335"/>
            <p14:sldId id="358"/>
            <p14:sldId id="387"/>
            <p14:sldId id="355"/>
            <p14:sldId id="336"/>
            <p14:sldId id="359"/>
            <p14:sldId id="356"/>
            <p14:sldId id="337"/>
            <p14:sldId id="360"/>
            <p14:sldId id="384"/>
            <p14:sldId id="338"/>
            <p14:sldId id="361"/>
            <p14:sldId id="388"/>
            <p14:sldId id="339"/>
            <p14:sldId id="363"/>
            <p14:sldId id="389"/>
            <p14:sldId id="364"/>
            <p14:sldId id="340"/>
            <p14:sldId id="366"/>
            <p14:sldId id="385"/>
            <p14:sldId id="341"/>
            <p14:sldId id="367"/>
            <p14:sldId id="368"/>
            <p14:sldId id="386"/>
            <p14:sldId id="390"/>
            <p14:sldId id="342"/>
            <p14:sldId id="365"/>
            <p14:sldId id="343"/>
            <p14:sldId id="344"/>
          </p14:sldIdLst>
        </p14:section>
      </p14:sectionLst>
    </p:ex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FABFCF23-3B69-468F-B69F-88F6DE6A72F2}" styleName="Medium Style 1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5A111915-BE36-4E01-A7E5-04B1672EAD32}" styleName="Light Style 2 - Accent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BDBED569-4797-4DF1-A0F4-6AAB3CD982D8}" styleName="Light Style 3 - Accent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00" autoAdjust="0"/>
    <p:restoredTop sz="99651" autoAdjust="0"/>
  </p:normalViewPr>
  <p:slideViewPr>
    <p:cSldViewPr snapToGrid="0">
      <p:cViewPr>
        <p:scale>
          <a:sx n="78" d="100"/>
          <a:sy n="78" d="100"/>
        </p:scale>
        <p:origin x="-114" y="-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openxmlformats.org/officeDocument/2006/relationships/slide" Target="slides/slide35.xml"/><Relationship Id="rId21" Type="http://schemas.openxmlformats.org/officeDocument/2006/relationships/slide" Target="slides/slide17.xml"/><Relationship Id="rId34" Type="http://schemas.openxmlformats.org/officeDocument/2006/relationships/slide" Target="slides/slide30.xml"/><Relationship Id="rId42" Type="http://schemas.openxmlformats.org/officeDocument/2006/relationships/slide" Target="slides/slide38.xml"/><Relationship Id="rId47" Type="http://schemas.openxmlformats.org/officeDocument/2006/relationships/slide" Target="slides/slide43.xml"/><Relationship Id="rId50" Type="http://schemas.openxmlformats.org/officeDocument/2006/relationships/slide" Target="slides/slide46.xml"/><Relationship Id="rId55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41" Type="http://schemas.openxmlformats.org/officeDocument/2006/relationships/slide" Target="slides/slide37.xml"/><Relationship Id="rId54" Type="http://schemas.openxmlformats.org/officeDocument/2006/relationships/slide" Target="slides/slide50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slide" Target="slides/slide33.xml"/><Relationship Id="rId40" Type="http://schemas.openxmlformats.org/officeDocument/2006/relationships/slide" Target="slides/slide36.xml"/><Relationship Id="rId45" Type="http://schemas.openxmlformats.org/officeDocument/2006/relationships/slide" Target="slides/slide41.xml"/><Relationship Id="rId53" Type="http://schemas.openxmlformats.org/officeDocument/2006/relationships/slide" Target="slides/slide49.xml"/><Relationship Id="rId58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slide" Target="slides/slide32.xml"/><Relationship Id="rId49" Type="http://schemas.openxmlformats.org/officeDocument/2006/relationships/slide" Target="slides/slide45.xml"/><Relationship Id="rId57" Type="http://schemas.openxmlformats.org/officeDocument/2006/relationships/tags" Target="tags/tag1.xml"/><Relationship Id="rId61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4" Type="http://schemas.openxmlformats.org/officeDocument/2006/relationships/slide" Target="slides/slide40.xml"/><Relationship Id="rId52" Type="http://schemas.openxmlformats.org/officeDocument/2006/relationships/slide" Target="slides/slide48.xml"/><Relationship Id="rId6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slide" Target="slides/slide31.xml"/><Relationship Id="rId43" Type="http://schemas.openxmlformats.org/officeDocument/2006/relationships/slide" Target="slides/slide39.xml"/><Relationship Id="rId48" Type="http://schemas.openxmlformats.org/officeDocument/2006/relationships/slide" Target="slides/slide44.xml"/><Relationship Id="rId56" Type="http://schemas.openxmlformats.org/officeDocument/2006/relationships/handoutMaster" Target="handoutMasters/handoutMaster1.xml"/><Relationship Id="rId8" Type="http://schemas.openxmlformats.org/officeDocument/2006/relationships/slide" Target="slides/slide4.xml"/><Relationship Id="rId51" Type="http://schemas.openxmlformats.org/officeDocument/2006/relationships/slide" Target="slides/slide47.xml"/><Relationship Id="rId3" Type="http://schemas.openxmlformats.org/officeDocument/2006/relationships/customXml" Target="../customXml/item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slide" Target="slides/slide34.xml"/><Relationship Id="rId46" Type="http://schemas.openxmlformats.org/officeDocument/2006/relationships/slide" Target="slides/slide42.xml"/><Relationship Id="rId59" Type="http://schemas.openxmlformats.org/officeDocument/2006/relationships/viewProps" Target="viewProps.xml"/></Relationships>
</file>

<file path=ppt/diagrams/_rels/drawing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5_2">
  <dgm:title val=""/>
  <dgm:desc val=""/>
  <dgm:catLst>
    <dgm:cat type="accent5" pri="11200"/>
  </dgm:catLst>
  <dgm:styleLbl name="node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ln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56FE137-9D19-4468-B102-BF1B946CBA27}" type="doc">
      <dgm:prSet loTypeId="urn:microsoft.com/office/officeart/2008/layout/VerticalCurvedList" loCatId="list" qsTypeId="urn:microsoft.com/office/officeart/2005/8/quickstyle/simple4" qsCatId="simple" csTypeId="urn:microsoft.com/office/officeart/2005/8/colors/accent5_2" csCatId="accent5" phldr="1"/>
      <dgm:spPr/>
      <dgm:t>
        <a:bodyPr/>
        <a:lstStyle/>
        <a:p>
          <a:endParaRPr lang="en-US"/>
        </a:p>
      </dgm:t>
    </dgm:pt>
    <dgm:pt modelId="{E5AA728A-D561-4D90-A368-129F17129FFB}">
      <dgm:prSet phldrT="[Text]"/>
      <dgm:spPr/>
      <dgm:t>
        <a:bodyPr/>
        <a:lstStyle/>
        <a:p>
          <a:r>
            <a:rPr lang="en-US" dirty="0" smtClean="0"/>
            <a:t>Related Legislation and Interpretations.</a:t>
          </a:r>
          <a:endParaRPr lang="en-US" dirty="0"/>
        </a:p>
      </dgm:t>
    </dgm:pt>
    <dgm:pt modelId="{80C96729-26DD-4CE3-B720-1B6A9117C8A4}" type="sibTrans" cxnId="{F821AFE5-6DA1-4D2C-AEE9-5F7331E9A0D2}">
      <dgm:prSet/>
      <dgm:spPr/>
      <dgm:t>
        <a:bodyPr/>
        <a:lstStyle/>
        <a:p>
          <a:endParaRPr lang="en-US"/>
        </a:p>
      </dgm:t>
    </dgm:pt>
    <dgm:pt modelId="{AF7495FF-E105-415C-AAFF-F7A846D2C65C}" type="parTrans" cxnId="{F821AFE5-6DA1-4D2C-AEE9-5F7331E9A0D2}">
      <dgm:prSet/>
      <dgm:spPr/>
      <dgm:t>
        <a:bodyPr/>
        <a:lstStyle/>
        <a:p>
          <a:endParaRPr lang="en-US"/>
        </a:p>
      </dgm:t>
    </dgm:pt>
    <dgm:pt modelId="{2EFF2A2D-C393-498E-8AE7-523EC13AC4FD}">
      <dgm:prSet phldrT="[Text]"/>
      <dgm:spPr/>
      <dgm:t>
        <a:bodyPr/>
        <a:lstStyle/>
        <a:p>
          <a:r>
            <a:rPr lang="en-US" dirty="0" smtClean="0"/>
            <a:t>Review NCAA Bylaw 16 by Topical Area.</a:t>
          </a:r>
          <a:endParaRPr lang="en-US" dirty="0"/>
        </a:p>
      </dgm:t>
    </dgm:pt>
    <dgm:pt modelId="{1B416B63-99CD-489C-876F-B78045EA73B1}" type="sibTrans" cxnId="{556CEB02-3266-4F53-A4C4-AC065D22E052}">
      <dgm:prSet/>
      <dgm:spPr/>
      <dgm:t>
        <a:bodyPr/>
        <a:lstStyle/>
        <a:p>
          <a:endParaRPr lang="en-US"/>
        </a:p>
      </dgm:t>
    </dgm:pt>
    <dgm:pt modelId="{5A86404D-016C-4957-8C5C-24010DD299D8}" type="parTrans" cxnId="{556CEB02-3266-4F53-A4C4-AC065D22E052}">
      <dgm:prSet/>
      <dgm:spPr/>
      <dgm:t>
        <a:bodyPr/>
        <a:lstStyle/>
        <a:p>
          <a:endParaRPr lang="en-US"/>
        </a:p>
      </dgm:t>
    </dgm:pt>
    <dgm:pt modelId="{48139925-F3DA-4D9C-837F-14862CAA7D3F}">
      <dgm:prSet phldrT="[Text]"/>
      <dgm:spPr/>
      <dgm:t>
        <a:bodyPr/>
        <a:lstStyle/>
        <a:p>
          <a:r>
            <a:rPr lang="en-US" dirty="0" smtClean="0"/>
            <a:t>Overview.</a:t>
          </a:r>
          <a:endParaRPr lang="en-US" dirty="0"/>
        </a:p>
      </dgm:t>
    </dgm:pt>
    <dgm:pt modelId="{F1136966-3530-44E6-877F-A82883165E9B}" type="sibTrans" cxnId="{D09BC7DD-2F16-4BDC-9640-8EEB8AB36CDA}">
      <dgm:prSet/>
      <dgm:spPr/>
      <dgm:t>
        <a:bodyPr/>
        <a:lstStyle/>
        <a:p>
          <a:endParaRPr lang="en-US"/>
        </a:p>
      </dgm:t>
    </dgm:pt>
    <dgm:pt modelId="{0D2AFFBB-9B94-4705-A561-06B71CCF4D26}" type="parTrans" cxnId="{D09BC7DD-2F16-4BDC-9640-8EEB8AB36CDA}">
      <dgm:prSet/>
      <dgm:spPr/>
      <dgm:t>
        <a:bodyPr/>
        <a:lstStyle/>
        <a:p>
          <a:endParaRPr lang="en-US"/>
        </a:p>
      </dgm:t>
    </dgm:pt>
    <dgm:pt modelId="{D7220AD5-1F4A-46C4-988B-A154AD03D345}">
      <dgm:prSet phldrT="[Text]"/>
      <dgm:spPr/>
      <dgm:t>
        <a:bodyPr/>
        <a:lstStyle/>
        <a:p>
          <a:r>
            <a:rPr lang="en-US" dirty="0" smtClean="0"/>
            <a:t>Case Studies.</a:t>
          </a:r>
          <a:endParaRPr lang="en-US" dirty="0"/>
        </a:p>
      </dgm:t>
    </dgm:pt>
    <dgm:pt modelId="{867FF668-C75E-4CC5-AA63-FA4A491A004F}" type="parTrans" cxnId="{7F0CD80C-0963-4903-A599-6E443E1D6525}">
      <dgm:prSet/>
      <dgm:spPr/>
      <dgm:t>
        <a:bodyPr/>
        <a:lstStyle/>
        <a:p>
          <a:endParaRPr lang="en-US"/>
        </a:p>
      </dgm:t>
    </dgm:pt>
    <dgm:pt modelId="{6D321DC6-7685-4D84-9A47-E695971E83D0}" type="sibTrans" cxnId="{7F0CD80C-0963-4903-A599-6E443E1D6525}">
      <dgm:prSet/>
      <dgm:spPr/>
      <dgm:t>
        <a:bodyPr/>
        <a:lstStyle/>
        <a:p>
          <a:endParaRPr lang="en-US"/>
        </a:p>
      </dgm:t>
    </dgm:pt>
    <dgm:pt modelId="{9064D2C9-AC37-403D-823E-FFB5B011A7B5}">
      <dgm:prSet phldrT="[Text]"/>
      <dgm:spPr/>
      <dgm:t>
        <a:bodyPr/>
        <a:lstStyle/>
        <a:p>
          <a:r>
            <a:rPr lang="en-US" dirty="0" smtClean="0"/>
            <a:t>Questions.</a:t>
          </a:r>
          <a:endParaRPr lang="en-US" dirty="0"/>
        </a:p>
      </dgm:t>
    </dgm:pt>
    <dgm:pt modelId="{35288797-241B-4F06-AF6D-D1609EE27F3F}" type="parTrans" cxnId="{DB2E78BE-5AE9-45FD-A704-B710F829E84E}">
      <dgm:prSet/>
      <dgm:spPr/>
      <dgm:t>
        <a:bodyPr/>
        <a:lstStyle/>
        <a:p>
          <a:endParaRPr lang="en-US"/>
        </a:p>
      </dgm:t>
    </dgm:pt>
    <dgm:pt modelId="{FF41719B-1AD6-4BA2-9D69-321D7A442A7E}" type="sibTrans" cxnId="{DB2E78BE-5AE9-45FD-A704-B710F829E84E}">
      <dgm:prSet/>
      <dgm:spPr/>
      <dgm:t>
        <a:bodyPr/>
        <a:lstStyle/>
        <a:p>
          <a:endParaRPr lang="en-US"/>
        </a:p>
      </dgm:t>
    </dgm:pt>
    <dgm:pt modelId="{5611E171-9933-4F55-9206-2CE8BF5B224D}" type="pres">
      <dgm:prSet presAssocID="{956FE137-9D19-4468-B102-BF1B946CBA27}" presName="Name0" presStyleCnt="0">
        <dgm:presLayoutVars>
          <dgm:chMax val="7"/>
          <dgm:chPref val="7"/>
          <dgm:dir/>
        </dgm:presLayoutVars>
      </dgm:prSet>
      <dgm:spPr/>
      <dgm:t>
        <a:bodyPr/>
        <a:lstStyle/>
        <a:p>
          <a:endParaRPr lang="en-US"/>
        </a:p>
      </dgm:t>
    </dgm:pt>
    <dgm:pt modelId="{D828CFB7-0366-4B56-9AE2-33915A556E28}" type="pres">
      <dgm:prSet presAssocID="{956FE137-9D19-4468-B102-BF1B946CBA27}" presName="Name1" presStyleCnt="0"/>
      <dgm:spPr/>
      <dgm:t>
        <a:bodyPr/>
        <a:lstStyle/>
        <a:p>
          <a:endParaRPr lang="en-US"/>
        </a:p>
      </dgm:t>
    </dgm:pt>
    <dgm:pt modelId="{8BC26FC9-596B-4BD6-9942-8F895D3C9312}" type="pres">
      <dgm:prSet presAssocID="{956FE137-9D19-4468-B102-BF1B946CBA27}" presName="cycle" presStyleCnt="0"/>
      <dgm:spPr/>
      <dgm:t>
        <a:bodyPr/>
        <a:lstStyle/>
        <a:p>
          <a:endParaRPr lang="en-US"/>
        </a:p>
      </dgm:t>
    </dgm:pt>
    <dgm:pt modelId="{14CAF73C-AA69-415C-B3E8-09D5DA19DB00}" type="pres">
      <dgm:prSet presAssocID="{956FE137-9D19-4468-B102-BF1B946CBA27}" presName="srcNode" presStyleLbl="node1" presStyleIdx="0" presStyleCnt="5"/>
      <dgm:spPr/>
      <dgm:t>
        <a:bodyPr/>
        <a:lstStyle/>
        <a:p>
          <a:endParaRPr lang="en-US"/>
        </a:p>
      </dgm:t>
    </dgm:pt>
    <dgm:pt modelId="{B2ADAA4B-D106-4508-B095-5C44149FFD37}" type="pres">
      <dgm:prSet presAssocID="{956FE137-9D19-4468-B102-BF1B946CBA27}" presName="conn" presStyleLbl="parChTrans1D2" presStyleIdx="0" presStyleCnt="1"/>
      <dgm:spPr/>
      <dgm:t>
        <a:bodyPr/>
        <a:lstStyle/>
        <a:p>
          <a:endParaRPr lang="en-US"/>
        </a:p>
      </dgm:t>
    </dgm:pt>
    <dgm:pt modelId="{6CA03AF2-F2EA-4F87-AC1D-34AD2351FA6E}" type="pres">
      <dgm:prSet presAssocID="{956FE137-9D19-4468-B102-BF1B946CBA27}" presName="extraNode" presStyleLbl="node1" presStyleIdx="0" presStyleCnt="5"/>
      <dgm:spPr/>
      <dgm:t>
        <a:bodyPr/>
        <a:lstStyle/>
        <a:p>
          <a:endParaRPr lang="en-US"/>
        </a:p>
      </dgm:t>
    </dgm:pt>
    <dgm:pt modelId="{EEDB48C3-A240-4858-B980-C3E4B90EB2CA}" type="pres">
      <dgm:prSet presAssocID="{956FE137-9D19-4468-B102-BF1B946CBA27}" presName="dstNode" presStyleLbl="node1" presStyleIdx="0" presStyleCnt="5"/>
      <dgm:spPr/>
      <dgm:t>
        <a:bodyPr/>
        <a:lstStyle/>
        <a:p>
          <a:endParaRPr lang="en-US"/>
        </a:p>
      </dgm:t>
    </dgm:pt>
    <dgm:pt modelId="{2DE4C048-7578-41BF-AADC-F13071A7BB75}" type="pres">
      <dgm:prSet presAssocID="{48139925-F3DA-4D9C-837F-14862CAA7D3F}" presName="text_1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6CB6CA-1A79-4389-B269-C8EB4AE6AF44}" type="pres">
      <dgm:prSet presAssocID="{48139925-F3DA-4D9C-837F-14862CAA7D3F}" presName="accent_1" presStyleCnt="0"/>
      <dgm:spPr/>
    </dgm:pt>
    <dgm:pt modelId="{42BB73EF-FE0E-4C78-BA02-D1F27F31DAF0}" type="pres">
      <dgm:prSet presAssocID="{48139925-F3DA-4D9C-837F-14862CAA7D3F}" presName="accentRepeatNode" presStyleLbl="solidFgAcc1" presStyleIdx="0" presStyleCnt="5"/>
      <dgm:spPr/>
    </dgm:pt>
    <dgm:pt modelId="{635EB47A-A8EE-488F-9FE9-81000B869C8E}" type="pres">
      <dgm:prSet presAssocID="{2EFF2A2D-C393-498E-8AE7-523EC13AC4FD}" presName="text_2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4C3CB00-77E0-4051-8FDA-DB927F38B681}" type="pres">
      <dgm:prSet presAssocID="{2EFF2A2D-C393-498E-8AE7-523EC13AC4FD}" presName="accent_2" presStyleCnt="0"/>
      <dgm:spPr/>
    </dgm:pt>
    <dgm:pt modelId="{997BDE65-76C4-444B-9461-A7AE22B2328F}" type="pres">
      <dgm:prSet presAssocID="{2EFF2A2D-C393-498E-8AE7-523EC13AC4FD}" presName="accentRepeatNode" presStyleLbl="solidFgAcc1" presStyleIdx="1" presStyleCnt="5"/>
      <dgm:spPr/>
    </dgm:pt>
    <dgm:pt modelId="{D273FFDA-DB17-4F12-BE0D-2B06DB9B8629}" type="pres">
      <dgm:prSet presAssocID="{E5AA728A-D561-4D90-A368-129F17129FFB}" presName="text_3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229E6D1-8472-47BA-B662-02CD17A71A95}" type="pres">
      <dgm:prSet presAssocID="{E5AA728A-D561-4D90-A368-129F17129FFB}" presName="accent_3" presStyleCnt="0"/>
      <dgm:spPr/>
    </dgm:pt>
    <dgm:pt modelId="{16288DAF-95E6-44E5-AFB0-48376356411E}" type="pres">
      <dgm:prSet presAssocID="{E5AA728A-D561-4D90-A368-129F17129FFB}" presName="accentRepeatNode" presStyleLbl="solidFgAcc1" presStyleIdx="2" presStyleCnt="5"/>
      <dgm:spPr/>
    </dgm:pt>
    <dgm:pt modelId="{7E54520D-7DC8-4577-BC82-CACBA6495E0A}" type="pres">
      <dgm:prSet presAssocID="{D7220AD5-1F4A-46C4-988B-A154AD03D345}" presName="text_4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3389F35-C290-4A5F-9952-59A90C47346E}" type="pres">
      <dgm:prSet presAssocID="{D7220AD5-1F4A-46C4-988B-A154AD03D345}" presName="accent_4" presStyleCnt="0"/>
      <dgm:spPr/>
    </dgm:pt>
    <dgm:pt modelId="{5080DEE9-292A-4273-8C62-EAAF9C92A9C2}" type="pres">
      <dgm:prSet presAssocID="{D7220AD5-1F4A-46C4-988B-A154AD03D345}" presName="accentRepeatNode" presStyleLbl="solidFgAcc1" presStyleIdx="3" presStyleCnt="5"/>
      <dgm:spPr/>
    </dgm:pt>
    <dgm:pt modelId="{017E9062-1DB6-4CC1-AC47-B96A5E0DCB4C}" type="pres">
      <dgm:prSet presAssocID="{9064D2C9-AC37-403D-823E-FFB5B011A7B5}" presName="text_5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112FCBD-E22B-4DFE-932B-D5A38A79E73F}" type="pres">
      <dgm:prSet presAssocID="{9064D2C9-AC37-403D-823E-FFB5B011A7B5}" presName="accent_5" presStyleCnt="0"/>
      <dgm:spPr/>
    </dgm:pt>
    <dgm:pt modelId="{7E3E9E89-83BF-4657-858E-0A91AE171510}" type="pres">
      <dgm:prSet presAssocID="{9064D2C9-AC37-403D-823E-FFB5B011A7B5}" presName="accentRepeatNode" presStyleLbl="solidFgAcc1" presStyleIdx="4" presStyleCnt="5"/>
      <dgm:spPr/>
    </dgm:pt>
  </dgm:ptLst>
  <dgm:cxnLst>
    <dgm:cxn modelId="{F821AFE5-6DA1-4D2C-AEE9-5F7331E9A0D2}" srcId="{956FE137-9D19-4468-B102-BF1B946CBA27}" destId="{E5AA728A-D561-4D90-A368-129F17129FFB}" srcOrd="2" destOrd="0" parTransId="{AF7495FF-E105-415C-AAFF-F7A846D2C65C}" sibTransId="{80C96729-26DD-4CE3-B720-1B6A9117C8A4}"/>
    <dgm:cxn modelId="{494D8827-73CC-43D5-99D5-89B73A3798E3}" type="presOf" srcId="{D7220AD5-1F4A-46C4-988B-A154AD03D345}" destId="{7E54520D-7DC8-4577-BC82-CACBA6495E0A}" srcOrd="0" destOrd="0" presId="urn:microsoft.com/office/officeart/2008/layout/VerticalCurvedList"/>
    <dgm:cxn modelId="{556CEB02-3266-4F53-A4C4-AC065D22E052}" srcId="{956FE137-9D19-4468-B102-BF1B946CBA27}" destId="{2EFF2A2D-C393-498E-8AE7-523EC13AC4FD}" srcOrd="1" destOrd="0" parTransId="{5A86404D-016C-4957-8C5C-24010DD299D8}" sibTransId="{1B416B63-99CD-489C-876F-B78045EA73B1}"/>
    <dgm:cxn modelId="{DB2E78BE-5AE9-45FD-A704-B710F829E84E}" srcId="{956FE137-9D19-4468-B102-BF1B946CBA27}" destId="{9064D2C9-AC37-403D-823E-FFB5B011A7B5}" srcOrd="4" destOrd="0" parTransId="{35288797-241B-4F06-AF6D-D1609EE27F3F}" sibTransId="{FF41719B-1AD6-4BA2-9D69-321D7A442A7E}"/>
    <dgm:cxn modelId="{126CA668-C001-480B-BD64-8E7794557DB1}" type="presOf" srcId="{E5AA728A-D561-4D90-A368-129F17129FFB}" destId="{D273FFDA-DB17-4F12-BE0D-2B06DB9B8629}" srcOrd="0" destOrd="0" presId="urn:microsoft.com/office/officeart/2008/layout/VerticalCurvedList"/>
    <dgm:cxn modelId="{2FA34FC9-6B28-4401-8D6A-2536127FED99}" type="presOf" srcId="{48139925-F3DA-4D9C-837F-14862CAA7D3F}" destId="{2DE4C048-7578-41BF-AADC-F13071A7BB75}" srcOrd="0" destOrd="0" presId="urn:microsoft.com/office/officeart/2008/layout/VerticalCurvedList"/>
    <dgm:cxn modelId="{3845E963-48F9-4BF8-AF0D-A1BF70CED62C}" type="presOf" srcId="{2EFF2A2D-C393-498E-8AE7-523EC13AC4FD}" destId="{635EB47A-A8EE-488F-9FE9-81000B869C8E}" srcOrd="0" destOrd="0" presId="urn:microsoft.com/office/officeart/2008/layout/VerticalCurvedList"/>
    <dgm:cxn modelId="{D09BC7DD-2F16-4BDC-9640-8EEB8AB36CDA}" srcId="{956FE137-9D19-4468-B102-BF1B946CBA27}" destId="{48139925-F3DA-4D9C-837F-14862CAA7D3F}" srcOrd="0" destOrd="0" parTransId="{0D2AFFBB-9B94-4705-A561-06B71CCF4D26}" sibTransId="{F1136966-3530-44E6-877F-A82883165E9B}"/>
    <dgm:cxn modelId="{55253B76-C9C8-453F-9791-D564D9A80992}" type="presOf" srcId="{F1136966-3530-44E6-877F-A82883165E9B}" destId="{B2ADAA4B-D106-4508-B095-5C44149FFD37}" srcOrd="0" destOrd="0" presId="urn:microsoft.com/office/officeart/2008/layout/VerticalCurvedList"/>
    <dgm:cxn modelId="{5F242446-389E-49E3-916D-A0001EED9D2C}" type="presOf" srcId="{9064D2C9-AC37-403D-823E-FFB5B011A7B5}" destId="{017E9062-1DB6-4CC1-AC47-B96A5E0DCB4C}" srcOrd="0" destOrd="0" presId="urn:microsoft.com/office/officeart/2008/layout/VerticalCurvedList"/>
    <dgm:cxn modelId="{7F0CD80C-0963-4903-A599-6E443E1D6525}" srcId="{956FE137-9D19-4468-B102-BF1B946CBA27}" destId="{D7220AD5-1F4A-46C4-988B-A154AD03D345}" srcOrd="3" destOrd="0" parTransId="{867FF668-C75E-4CC5-AA63-FA4A491A004F}" sibTransId="{6D321DC6-7685-4D84-9A47-E695971E83D0}"/>
    <dgm:cxn modelId="{8133038B-C464-4583-ABF3-AE2F515C5F0C}" type="presOf" srcId="{956FE137-9D19-4468-B102-BF1B946CBA27}" destId="{5611E171-9933-4F55-9206-2CE8BF5B224D}" srcOrd="0" destOrd="0" presId="urn:microsoft.com/office/officeart/2008/layout/VerticalCurvedList"/>
    <dgm:cxn modelId="{BC32014C-1471-4147-9FD4-24668CE7FED7}" type="presParOf" srcId="{5611E171-9933-4F55-9206-2CE8BF5B224D}" destId="{D828CFB7-0366-4B56-9AE2-33915A556E28}" srcOrd="0" destOrd="0" presId="urn:microsoft.com/office/officeart/2008/layout/VerticalCurvedList"/>
    <dgm:cxn modelId="{F314E342-A8B0-40D1-BF34-07528CBF11AF}" type="presParOf" srcId="{D828CFB7-0366-4B56-9AE2-33915A556E28}" destId="{8BC26FC9-596B-4BD6-9942-8F895D3C9312}" srcOrd="0" destOrd="0" presId="urn:microsoft.com/office/officeart/2008/layout/VerticalCurvedList"/>
    <dgm:cxn modelId="{4ACB7B3D-7E00-47B5-9A56-3A77D27DC11B}" type="presParOf" srcId="{8BC26FC9-596B-4BD6-9942-8F895D3C9312}" destId="{14CAF73C-AA69-415C-B3E8-09D5DA19DB00}" srcOrd="0" destOrd="0" presId="urn:microsoft.com/office/officeart/2008/layout/VerticalCurvedList"/>
    <dgm:cxn modelId="{AC568810-A907-439E-A283-64A6062905CE}" type="presParOf" srcId="{8BC26FC9-596B-4BD6-9942-8F895D3C9312}" destId="{B2ADAA4B-D106-4508-B095-5C44149FFD37}" srcOrd="1" destOrd="0" presId="urn:microsoft.com/office/officeart/2008/layout/VerticalCurvedList"/>
    <dgm:cxn modelId="{618D4A84-0C12-4E2D-B839-833AC45FC02B}" type="presParOf" srcId="{8BC26FC9-596B-4BD6-9942-8F895D3C9312}" destId="{6CA03AF2-F2EA-4F87-AC1D-34AD2351FA6E}" srcOrd="2" destOrd="0" presId="urn:microsoft.com/office/officeart/2008/layout/VerticalCurvedList"/>
    <dgm:cxn modelId="{E174D2A1-1831-4D41-BD77-876246A6768F}" type="presParOf" srcId="{8BC26FC9-596B-4BD6-9942-8F895D3C9312}" destId="{EEDB48C3-A240-4858-B980-C3E4B90EB2CA}" srcOrd="3" destOrd="0" presId="urn:microsoft.com/office/officeart/2008/layout/VerticalCurvedList"/>
    <dgm:cxn modelId="{87F1AE4A-0627-4107-9260-1A8D332C0FED}" type="presParOf" srcId="{D828CFB7-0366-4B56-9AE2-33915A556E28}" destId="{2DE4C048-7578-41BF-AADC-F13071A7BB75}" srcOrd="1" destOrd="0" presId="urn:microsoft.com/office/officeart/2008/layout/VerticalCurvedList"/>
    <dgm:cxn modelId="{21DE4E4C-44DF-4279-9AA5-DE1AA68BA1E9}" type="presParOf" srcId="{D828CFB7-0366-4B56-9AE2-33915A556E28}" destId="{C86CB6CA-1A79-4389-B269-C8EB4AE6AF44}" srcOrd="2" destOrd="0" presId="urn:microsoft.com/office/officeart/2008/layout/VerticalCurvedList"/>
    <dgm:cxn modelId="{640A5C8E-8A0B-430D-8CC3-103AD77730D8}" type="presParOf" srcId="{C86CB6CA-1A79-4389-B269-C8EB4AE6AF44}" destId="{42BB73EF-FE0E-4C78-BA02-D1F27F31DAF0}" srcOrd="0" destOrd="0" presId="urn:microsoft.com/office/officeart/2008/layout/VerticalCurvedList"/>
    <dgm:cxn modelId="{65F40CDB-2C9B-4462-A7A4-51ACBD051832}" type="presParOf" srcId="{D828CFB7-0366-4B56-9AE2-33915A556E28}" destId="{635EB47A-A8EE-488F-9FE9-81000B869C8E}" srcOrd="3" destOrd="0" presId="urn:microsoft.com/office/officeart/2008/layout/VerticalCurvedList"/>
    <dgm:cxn modelId="{7EF144B3-22D4-4832-A982-525B382139D9}" type="presParOf" srcId="{D828CFB7-0366-4B56-9AE2-33915A556E28}" destId="{B4C3CB00-77E0-4051-8FDA-DB927F38B681}" srcOrd="4" destOrd="0" presId="urn:microsoft.com/office/officeart/2008/layout/VerticalCurvedList"/>
    <dgm:cxn modelId="{70865097-99C3-454E-94C1-C9475FFB0DAB}" type="presParOf" srcId="{B4C3CB00-77E0-4051-8FDA-DB927F38B681}" destId="{997BDE65-76C4-444B-9461-A7AE22B2328F}" srcOrd="0" destOrd="0" presId="urn:microsoft.com/office/officeart/2008/layout/VerticalCurvedList"/>
    <dgm:cxn modelId="{E6B57C91-12EE-471C-82C5-C44C4A0DF52A}" type="presParOf" srcId="{D828CFB7-0366-4B56-9AE2-33915A556E28}" destId="{D273FFDA-DB17-4F12-BE0D-2B06DB9B8629}" srcOrd="5" destOrd="0" presId="urn:microsoft.com/office/officeart/2008/layout/VerticalCurvedList"/>
    <dgm:cxn modelId="{E25AC9C2-01FF-4ECE-B477-172F5D06B455}" type="presParOf" srcId="{D828CFB7-0366-4B56-9AE2-33915A556E28}" destId="{9229E6D1-8472-47BA-B662-02CD17A71A95}" srcOrd="6" destOrd="0" presId="urn:microsoft.com/office/officeart/2008/layout/VerticalCurvedList"/>
    <dgm:cxn modelId="{008B0591-A34F-43BD-9CD1-B41D386F2AA0}" type="presParOf" srcId="{9229E6D1-8472-47BA-B662-02CD17A71A95}" destId="{16288DAF-95E6-44E5-AFB0-48376356411E}" srcOrd="0" destOrd="0" presId="urn:microsoft.com/office/officeart/2008/layout/VerticalCurvedList"/>
    <dgm:cxn modelId="{167C23B2-8E24-4110-88DA-E2BFC2EA9E7E}" type="presParOf" srcId="{D828CFB7-0366-4B56-9AE2-33915A556E28}" destId="{7E54520D-7DC8-4577-BC82-CACBA6495E0A}" srcOrd="7" destOrd="0" presId="urn:microsoft.com/office/officeart/2008/layout/VerticalCurvedList"/>
    <dgm:cxn modelId="{2BB0D448-F3EB-4F94-AD40-CDED2E767D7F}" type="presParOf" srcId="{D828CFB7-0366-4B56-9AE2-33915A556E28}" destId="{03389F35-C290-4A5F-9952-59A90C47346E}" srcOrd="8" destOrd="0" presId="urn:microsoft.com/office/officeart/2008/layout/VerticalCurvedList"/>
    <dgm:cxn modelId="{D625792B-ABB3-489F-85FB-793CBE115F49}" type="presParOf" srcId="{03389F35-C290-4A5F-9952-59A90C47346E}" destId="{5080DEE9-292A-4273-8C62-EAAF9C92A9C2}" srcOrd="0" destOrd="0" presId="urn:microsoft.com/office/officeart/2008/layout/VerticalCurvedList"/>
    <dgm:cxn modelId="{07B526A0-0D5A-4320-B01A-69F9D2FD9BE6}" type="presParOf" srcId="{D828CFB7-0366-4B56-9AE2-33915A556E28}" destId="{017E9062-1DB6-4CC1-AC47-B96A5E0DCB4C}" srcOrd="9" destOrd="0" presId="urn:microsoft.com/office/officeart/2008/layout/VerticalCurvedList"/>
    <dgm:cxn modelId="{67BDA853-6823-4929-A80B-D8FBA96C0DC4}" type="presParOf" srcId="{D828CFB7-0366-4B56-9AE2-33915A556E28}" destId="{5112FCBD-E22B-4DFE-932B-D5A38A79E73F}" srcOrd="10" destOrd="0" presId="urn:microsoft.com/office/officeart/2008/layout/VerticalCurvedList"/>
    <dgm:cxn modelId="{E8CD2DCE-DA2A-4448-88BD-2747D873B859}" type="presParOf" srcId="{5112FCBD-E22B-4DFE-932B-D5A38A79E73F}" destId="{7E3E9E89-83BF-4657-858E-0A91AE171510}" srcOrd="0" destOrd="0" presId="urn:microsoft.com/office/officeart/2008/layout/VerticalCurvedLis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2ADAA4B-D106-4508-B095-5C44149FFD37}">
      <dsp:nvSpPr>
        <dsp:cNvPr id="0" name=""/>
        <dsp:cNvSpPr/>
      </dsp:nvSpPr>
      <dsp:spPr>
        <a:xfrm>
          <a:off x="-5032576" y="-771032"/>
          <a:ext cx="5993414" cy="5993414"/>
        </a:xfrm>
        <a:prstGeom prst="blockArc">
          <a:avLst>
            <a:gd name="adj1" fmla="val 18900000"/>
            <a:gd name="adj2" fmla="val 2700000"/>
            <a:gd name="adj3" fmla="val 360"/>
          </a:avLst>
        </a:prstGeom>
        <a:noFill/>
        <a:ln w="635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DE4C048-7578-41BF-AADC-F13071A7BB75}">
      <dsp:nvSpPr>
        <dsp:cNvPr id="0" name=""/>
        <dsp:cNvSpPr/>
      </dsp:nvSpPr>
      <dsp:spPr>
        <a:xfrm>
          <a:off x="420331" y="278120"/>
          <a:ext cx="9576763" cy="556596"/>
        </a:xfrm>
        <a:prstGeom prst="rect">
          <a:avLst/>
        </a:prstGeom>
        <a:blipFill rotWithShape="0">
          <a:blip xmlns:r="http://schemas.openxmlformats.org/officeDocument/2006/relationships" r:embed="rId1">
            <a:duotone>
              <a:schemeClr val="accent5">
                <a:hueOff val="0"/>
                <a:satOff val="0"/>
                <a:lumOff val="0"/>
                <a:alphaOff val="0"/>
                <a:shade val="36000"/>
                <a:satMod val="120000"/>
              </a:schemeClr>
              <a:schemeClr val="accent5">
                <a:hueOff val="0"/>
                <a:satOff val="0"/>
                <a:lumOff val="0"/>
                <a:alphaOff val="0"/>
                <a:tint val="40000"/>
              </a:schemeClr>
            </a:duotone>
          </a:blip>
          <a:tile tx="0" ty="0" sx="60000" sy="59000" flip="none" algn="tl"/>
        </a:blipFill>
        <a:ln>
          <a:noFill/>
        </a:ln>
        <a:effectLst>
          <a:softEdge rad="1270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41799" tIns="76200" rIns="76200" bIns="762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000" kern="1200" dirty="0" smtClean="0"/>
            <a:t>Overview.</a:t>
          </a:r>
          <a:endParaRPr lang="en-US" sz="3000" kern="1200" dirty="0"/>
        </a:p>
      </dsp:txBody>
      <dsp:txXfrm>
        <a:off x="420331" y="278120"/>
        <a:ext cx="9576763" cy="556596"/>
      </dsp:txXfrm>
    </dsp:sp>
    <dsp:sp modelId="{42BB73EF-FE0E-4C78-BA02-D1F27F31DAF0}">
      <dsp:nvSpPr>
        <dsp:cNvPr id="0" name=""/>
        <dsp:cNvSpPr/>
      </dsp:nvSpPr>
      <dsp:spPr>
        <a:xfrm>
          <a:off x="72458" y="208545"/>
          <a:ext cx="695746" cy="695746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635EB47A-A8EE-488F-9FE9-81000B869C8E}">
      <dsp:nvSpPr>
        <dsp:cNvPr id="0" name=""/>
        <dsp:cNvSpPr/>
      </dsp:nvSpPr>
      <dsp:spPr>
        <a:xfrm>
          <a:off x="819172" y="1112748"/>
          <a:ext cx="9177922" cy="556596"/>
        </a:xfrm>
        <a:prstGeom prst="rect">
          <a:avLst/>
        </a:prstGeom>
        <a:blipFill rotWithShape="0">
          <a:blip xmlns:r="http://schemas.openxmlformats.org/officeDocument/2006/relationships" r:embed="rId1">
            <a:duotone>
              <a:schemeClr val="accent5">
                <a:hueOff val="0"/>
                <a:satOff val="0"/>
                <a:lumOff val="0"/>
                <a:alphaOff val="0"/>
                <a:shade val="36000"/>
                <a:satMod val="120000"/>
              </a:schemeClr>
              <a:schemeClr val="accent5">
                <a:hueOff val="0"/>
                <a:satOff val="0"/>
                <a:lumOff val="0"/>
                <a:alphaOff val="0"/>
                <a:tint val="40000"/>
              </a:schemeClr>
            </a:duotone>
          </a:blip>
          <a:tile tx="0" ty="0" sx="60000" sy="59000" flip="none" algn="tl"/>
        </a:blipFill>
        <a:ln>
          <a:noFill/>
        </a:ln>
        <a:effectLst>
          <a:softEdge rad="1270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41799" tIns="76200" rIns="76200" bIns="762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000" kern="1200" dirty="0" smtClean="0"/>
            <a:t>Review NCAA Bylaw 16 by Topical Area.</a:t>
          </a:r>
          <a:endParaRPr lang="en-US" sz="3000" kern="1200" dirty="0"/>
        </a:p>
      </dsp:txBody>
      <dsp:txXfrm>
        <a:off x="819172" y="1112748"/>
        <a:ext cx="9177922" cy="556596"/>
      </dsp:txXfrm>
    </dsp:sp>
    <dsp:sp modelId="{997BDE65-76C4-444B-9461-A7AE22B2328F}">
      <dsp:nvSpPr>
        <dsp:cNvPr id="0" name=""/>
        <dsp:cNvSpPr/>
      </dsp:nvSpPr>
      <dsp:spPr>
        <a:xfrm>
          <a:off x="471299" y="1043173"/>
          <a:ext cx="695746" cy="695746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273FFDA-DB17-4F12-BE0D-2B06DB9B8629}">
      <dsp:nvSpPr>
        <dsp:cNvPr id="0" name=""/>
        <dsp:cNvSpPr/>
      </dsp:nvSpPr>
      <dsp:spPr>
        <a:xfrm>
          <a:off x="941584" y="1947376"/>
          <a:ext cx="9055510" cy="556596"/>
        </a:xfrm>
        <a:prstGeom prst="rect">
          <a:avLst/>
        </a:prstGeom>
        <a:blipFill rotWithShape="0">
          <a:blip xmlns:r="http://schemas.openxmlformats.org/officeDocument/2006/relationships" r:embed="rId1">
            <a:duotone>
              <a:schemeClr val="accent5">
                <a:hueOff val="0"/>
                <a:satOff val="0"/>
                <a:lumOff val="0"/>
                <a:alphaOff val="0"/>
                <a:shade val="36000"/>
                <a:satMod val="120000"/>
              </a:schemeClr>
              <a:schemeClr val="accent5">
                <a:hueOff val="0"/>
                <a:satOff val="0"/>
                <a:lumOff val="0"/>
                <a:alphaOff val="0"/>
                <a:tint val="40000"/>
              </a:schemeClr>
            </a:duotone>
          </a:blip>
          <a:tile tx="0" ty="0" sx="60000" sy="59000" flip="none" algn="tl"/>
        </a:blipFill>
        <a:ln>
          <a:noFill/>
        </a:ln>
        <a:effectLst>
          <a:softEdge rad="1270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41799" tIns="76200" rIns="76200" bIns="762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000" kern="1200" dirty="0" smtClean="0"/>
            <a:t>Related Legislation and Interpretations.</a:t>
          </a:r>
          <a:endParaRPr lang="en-US" sz="3000" kern="1200" dirty="0"/>
        </a:p>
      </dsp:txBody>
      <dsp:txXfrm>
        <a:off x="941584" y="1947376"/>
        <a:ext cx="9055510" cy="556596"/>
      </dsp:txXfrm>
    </dsp:sp>
    <dsp:sp modelId="{16288DAF-95E6-44E5-AFB0-48376356411E}">
      <dsp:nvSpPr>
        <dsp:cNvPr id="0" name=""/>
        <dsp:cNvSpPr/>
      </dsp:nvSpPr>
      <dsp:spPr>
        <a:xfrm>
          <a:off x="593711" y="1877801"/>
          <a:ext cx="695746" cy="695746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E54520D-7DC8-4577-BC82-CACBA6495E0A}">
      <dsp:nvSpPr>
        <dsp:cNvPr id="0" name=""/>
        <dsp:cNvSpPr/>
      </dsp:nvSpPr>
      <dsp:spPr>
        <a:xfrm>
          <a:off x="819172" y="2782004"/>
          <a:ext cx="9177922" cy="556596"/>
        </a:xfrm>
        <a:prstGeom prst="rect">
          <a:avLst/>
        </a:prstGeom>
        <a:blipFill rotWithShape="0">
          <a:blip xmlns:r="http://schemas.openxmlformats.org/officeDocument/2006/relationships" r:embed="rId1">
            <a:duotone>
              <a:schemeClr val="accent5">
                <a:hueOff val="0"/>
                <a:satOff val="0"/>
                <a:lumOff val="0"/>
                <a:alphaOff val="0"/>
                <a:shade val="36000"/>
                <a:satMod val="120000"/>
              </a:schemeClr>
              <a:schemeClr val="accent5">
                <a:hueOff val="0"/>
                <a:satOff val="0"/>
                <a:lumOff val="0"/>
                <a:alphaOff val="0"/>
                <a:tint val="40000"/>
              </a:schemeClr>
            </a:duotone>
          </a:blip>
          <a:tile tx="0" ty="0" sx="60000" sy="59000" flip="none" algn="tl"/>
        </a:blipFill>
        <a:ln>
          <a:noFill/>
        </a:ln>
        <a:effectLst>
          <a:softEdge rad="1270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41799" tIns="76200" rIns="76200" bIns="762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000" kern="1200" dirty="0" smtClean="0"/>
            <a:t>Case Studies.</a:t>
          </a:r>
          <a:endParaRPr lang="en-US" sz="3000" kern="1200" dirty="0"/>
        </a:p>
      </dsp:txBody>
      <dsp:txXfrm>
        <a:off x="819172" y="2782004"/>
        <a:ext cx="9177922" cy="556596"/>
      </dsp:txXfrm>
    </dsp:sp>
    <dsp:sp modelId="{5080DEE9-292A-4273-8C62-EAAF9C92A9C2}">
      <dsp:nvSpPr>
        <dsp:cNvPr id="0" name=""/>
        <dsp:cNvSpPr/>
      </dsp:nvSpPr>
      <dsp:spPr>
        <a:xfrm>
          <a:off x="471299" y="2712430"/>
          <a:ext cx="695746" cy="695746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017E9062-1DB6-4CC1-AC47-B96A5E0DCB4C}">
      <dsp:nvSpPr>
        <dsp:cNvPr id="0" name=""/>
        <dsp:cNvSpPr/>
      </dsp:nvSpPr>
      <dsp:spPr>
        <a:xfrm>
          <a:off x="420331" y="3616632"/>
          <a:ext cx="9576763" cy="556596"/>
        </a:xfrm>
        <a:prstGeom prst="rect">
          <a:avLst/>
        </a:prstGeom>
        <a:blipFill rotWithShape="0">
          <a:blip xmlns:r="http://schemas.openxmlformats.org/officeDocument/2006/relationships" r:embed="rId1">
            <a:duotone>
              <a:schemeClr val="accent5">
                <a:hueOff val="0"/>
                <a:satOff val="0"/>
                <a:lumOff val="0"/>
                <a:alphaOff val="0"/>
                <a:shade val="36000"/>
                <a:satMod val="120000"/>
              </a:schemeClr>
              <a:schemeClr val="accent5">
                <a:hueOff val="0"/>
                <a:satOff val="0"/>
                <a:lumOff val="0"/>
                <a:alphaOff val="0"/>
                <a:tint val="40000"/>
              </a:schemeClr>
            </a:duotone>
          </a:blip>
          <a:tile tx="0" ty="0" sx="60000" sy="59000" flip="none" algn="tl"/>
        </a:blipFill>
        <a:ln>
          <a:noFill/>
        </a:ln>
        <a:effectLst>
          <a:softEdge rad="1270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41799" tIns="76200" rIns="76200" bIns="762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000" kern="1200" dirty="0" smtClean="0"/>
            <a:t>Questions.</a:t>
          </a:r>
          <a:endParaRPr lang="en-US" sz="3000" kern="1200" dirty="0"/>
        </a:p>
      </dsp:txBody>
      <dsp:txXfrm>
        <a:off x="420331" y="3616632"/>
        <a:ext cx="9576763" cy="556596"/>
      </dsp:txXfrm>
    </dsp:sp>
    <dsp:sp modelId="{7E3E9E89-83BF-4657-858E-0A91AE171510}">
      <dsp:nvSpPr>
        <dsp:cNvPr id="0" name=""/>
        <dsp:cNvSpPr/>
      </dsp:nvSpPr>
      <dsp:spPr>
        <a:xfrm>
          <a:off x="72458" y="3547058"/>
          <a:ext cx="695746" cy="695746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63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VerticalCurvedList">
  <dgm:title val=""/>
  <dgm:desc val=""/>
  <dgm:catLst>
    <dgm:cat type="list" pri="2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chPref val="7"/>
      <dgm:dir/>
    </dgm:varLst>
    <dgm:alg type="composite"/>
    <dgm:shape xmlns:r="http://schemas.openxmlformats.org/officeDocument/2006/relationships" r:blip="">
      <dgm:adjLst/>
    </dgm:shape>
    <dgm:constrLst>
      <dgm:constr type="w" for="ch" refType="h" refFor="ch" op="gte" fact="0.8"/>
    </dgm:constrLst>
    <dgm:layoutNode name="Name1">
      <dgm:alg type="composite"/>
      <dgm:shape xmlns:r="http://schemas.openxmlformats.org/officeDocument/2006/relationships" r:blip="">
        <dgm:adjLst/>
      </dgm:shape>
      <dgm:choose name="Name2">
        <dgm:if name="Name3" func="var" arg="dir" op="equ" val="norm">
          <dgm:choose name="Name4">
            <dgm:if name="Name5" axis="ch" ptType="node" func="cnt" op="equ" val="1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625"/>
                <dgm:constr type="w" for="ch" forName="accent_1" refType="h" refFor="ch" refForName="accent_1" op="equ"/>
                <dgm:constr type="ctrY" for="ch" forName="accent_1" refType="h" fact="0.5"/>
                <dgm:constr type="ctrX" for="ch" forName="accent_1" refType="h" fact="0.2253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primFontSz" for="ch" ptType="node" op="equ" val="65"/>
              </dgm:constrLst>
            </dgm:if>
            <dgm:if name="Name6" axis="ch" ptType="node" func="cnt" op="equ" val="2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3571"/>
                <dgm:constr type="w" for="ch" forName="accent_1" refType="h" refFor="ch" refForName="accent_1" op="equ"/>
                <dgm:constr type="ctrY" for="ch" forName="accent_1" refType="h" fact="0.2857"/>
                <dgm:constr type="ctrX" for="ch" forName="accent_1" refType="h" fact="0.1891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3571"/>
                <dgm:constr type="w" for="ch" forName="accent_2" refType="h" refFor="ch" refForName="accent_2" op="equ"/>
                <dgm:constr type="ctrY" for="ch" forName="accent_2" refType="h" fact="0.7143"/>
                <dgm:constr type="ctrX" for="ch" forName="accent_2" refType="h" fact="0.1891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primFontSz" for="ch" ptType="node" op="equ" val="65"/>
              </dgm:constrLst>
            </dgm:if>
            <dgm:if name="Name7" axis="ch" ptType="node" func="cnt" op="equ" val="3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25"/>
                <dgm:constr type="w" for="ch" forName="accent_1" refType="h" refFor="ch" refForName="accent_1" op="equ"/>
                <dgm:constr type="ctrY" for="ch" forName="accent_1" refType="h" fact="0.2"/>
                <dgm:constr type="ctrX" for="ch" forName="accent_1" refType="h" fact="0.1526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25"/>
                <dgm:constr type="w" for="ch" forName="accent_2" refType="h" refFor="ch" refForName="accent_2" op="equ"/>
                <dgm:constr type="ctrY" for="ch" forName="accent_2" refType="h" fact="0.5"/>
                <dgm:constr type="ctrX" for="ch" forName="accent_2" refType="h" fact="0.2253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25"/>
                <dgm:constr type="w" for="ch" forName="accent_3" refType="h" refFor="ch" refForName="accent_3" op="equ"/>
                <dgm:constr type="ctrY" for="ch" forName="accent_3" refType="h" fact="0.8"/>
                <dgm:constr type="ctrX" for="ch" forName="accent_3" refType="h" fact="0.1526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primFontSz" for="ch" ptType="node" op="equ" val="65"/>
              </dgm:constrLst>
            </dgm:if>
            <dgm:if name="Name8" axis="ch" ptType="node" func="cnt" op="equ" val="4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923"/>
                <dgm:constr type="w" for="ch" forName="accent_1" refType="h" refFor="ch" refForName="accent_1" op="equ"/>
                <dgm:constr type="ctrY" for="ch" forName="accent_1" refType="h" fact="0.1538"/>
                <dgm:constr type="ctrX" for="ch" forName="accent_1" refType="h" fact="0.1268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923"/>
                <dgm:constr type="w" for="ch" forName="accent_2" refType="h" refFor="ch" refForName="accent_2" op="equ"/>
                <dgm:constr type="ctrY" for="ch" forName="accent_2" refType="h" fact="0.3846"/>
                <dgm:constr type="ctrX" for="ch" forName="accent_2" refType="h" fact="0.215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923"/>
                <dgm:constr type="w" for="ch" forName="accent_3" refType="h" refFor="ch" refForName="accent_3" op="equ"/>
                <dgm:constr type="ctrY" for="ch" forName="accent_3" refType="h" fact="0.6154"/>
                <dgm:constr type="ctrX" for="ch" forName="accent_3" refType="h" fact="0.215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923"/>
                <dgm:constr type="w" for="ch" forName="accent_4" refType="h" refFor="ch" refForName="accent_4" op="equ"/>
                <dgm:constr type="ctrY" for="ch" forName="accent_4" refType="h" fact="0.8462"/>
                <dgm:constr type="ctrX" for="ch" forName="accent_4" refType="h" fact="0.1268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primFontSz" for="ch" ptType="node" op="equ" val="65"/>
              </dgm:constrLst>
            </dgm:if>
            <dgm:if name="Name9" axis="ch" ptType="node" func="cnt" op="equ" val="5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563"/>
                <dgm:constr type="w" for="ch" forName="accent_1" refType="h" refFor="ch" refForName="accent_1" op="equ"/>
                <dgm:constr type="ctrY" for="ch" forName="accent_1" refType="h" fact="0.125"/>
                <dgm:constr type="ctrX" for="ch" forName="accent_1" refType="h" fact="0.1082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563"/>
                <dgm:constr type="w" for="ch" forName="accent_2" refType="h" refFor="ch" refForName="accent_2" op="equ"/>
                <dgm:constr type="ctrY" for="ch" forName="accent_2" refType="h" fact="0.3125"/>
                <dgm:constr type="ctrX" for="ch" forName="accent_2" refType="h" fact="0.1978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563"/>
                <dgm:constr type="w" for="ch" forName="accent_3" refType="h" refFor="ch" refForName="accent_3" op="equ"/>
                <dgm:constr type="ctrY" for="ch" forName="accent_3" refType="h" fact="0.5"/>
                <dgm:constr type="ctrX" for="ch" forName="accent_3" refType="h" fact="0.2253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563"/>
                <dgm:constr type="w" for="ch" forName="accent_4" refType="h" refFor="ch" refForName="accent_4" op="equ"/>
                <dgm:constr type="ctrY" for="ch" forName="accent_4" refType="h" fact="0.6875"/>
                <dgm:constr type="ctrX" for="ch" forName="accent_4" refType="h" fact="0.1978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563"/>
                <dgm:constr type="w" for="ch" forName="accent_5" refType="h" refFor="ch" refForName="accent_5" op="equ"/>
                <dgm:constr type="ctrY" for="ch" forName="accent_5" refType="h" fact="0.875"/>
                <dgm:constr type="ctrX" for="ch" forName="accent_5" refType="h" fact="0.1082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primFontSz" for="ch" ptType="node" op="equ" val="65"/>
              </dgm:constrLst>
            </dgm:if>
            <dgm:if name="Name10" axis="ch" ptType="node" func="cnt" op="equ" val="6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316"/>
                <dgm:constr type="w" for="ch" forName="accent_1" refType="h" refFor="ch" refForName="accent_1" op="equ"/>
                <dgm:constr type="ctrY" for="ch" forName="accent_1" refType="h" fact="0.1053"/>
                <dgm:constr type="ctrX" for="ch" forName="accent_1" refType="h" fact="0.0943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316"/>
                <dgm:constr type="w" for="ch" forName="accent_2" refType="h" refFor="ch" refForName="accent_2" op="equ"/>
                <dgm:constr type="ctrY" for="ch" forName="accent_2" refType="h" fact="0.2632"/>
                <dgm:constr type="ctrX" for="ch" forName="accent_2" refType="h" fact="0.1809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316"/>
                <dgm:constr type="w" for="ch" forName="accent_3" refType="h" refFor="ch" refForName="accent_3" op="equ"/>
                <dgm:constr type="ctrY" for="ch" forName="accent_3" refType="h" fact="0.4211"/>
                <dgm:constr type="ctrX" for="ch" forName="accent_3" refType="h" fact="0.2205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316"/>
                <dgm:constr type="w" for="ch" forName="accent_4" refType="h" refFor="ch" refForName="accent_4" op="equ"/>
                <dgm:constr type="ctrY" for="ch" forName="accent_4" refType="h" fact="0.5789"/>
                <dgm:constr type="ctrX" for="ch" forName="accent_4" refType="h" fact="0.2205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316"/>
                <dgm:constr type="w" for="ch" forName="accent_5" refType="h" refFor="ch" refForName="accent_5" op="equ"/>
                <dgm:constr type="ctrY" for="ch" forName="accent_5" refType="h" fact="0.7368"/>
                <dgm:constr type="ctrX" for="ch" forName="accent_5" refType="h" fact="0.1809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h" for="ch" forName="accent_6" refType="h" fact="0.1316"/>
                <dgm:constr type="w" for="ch" forName="accent_6" refType="h" refFor="ch" refForName="accent_6" op="equ"/>
                <dgm:constr type="ctrY" for="ch" forName="accent_6" refType="h" fact="0.8947"/>
                <dgm:constr type="ctrX" for="ch" forName="accent_6" refType="h" fact="0.0943"/>
                <dgm:constr type="l" for="ch" forName="text_6" refType="ctrX" refFor="ch" refForName="accent_6"/>
                <dgm:constr type="r" for="ch" forName="text_6" refType="w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lMarg" for="ch" forName="text_6" refType="w" refFor="ch" refForName="accent_6" fact="1.8"/>
                <dgm:constr type="primFontSz" for="ch" ptType="node" op="equ" val="65"/>
              </dgm:constrLst>
            </dgm:if>
            <dgm:else name="Name11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136"/>
                <dgm:constr type="w" for="ch" forName="accent_1" refType="h" refFor="ch" refForName="accent_1" op="equ"/>
                <dgm:constr type="ctrY" for="ch" forName="accent_1" refType="h" fact="0.0909"/>
                <dgm:constr type="ctrX" for="ch" forName="accent_1" refType="h" fact="0.0835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136"/>
                <dgm:constr type="w" for="ch" forName="accent_2" refType="h" refFor="ch" refForName="accent_2" op="equ"/>
                <dgm:constr type="ctrY" for="ch" forName="accent_2" refType="h" fact="0.2273"/>
                <dgm:constr type="ctrX" for="ch" forName="accent_2" refType="h" fact="0.1658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136"/>
                <dgm:constr type="w" for="ch" forName="accent_3" refType="h" refFor="ch" refForName="accent_3" op="equ"/>
                <dgm:constr type="ctrY" for="ch" forName="accent_3" refType="h" fact="0.3636"/>
                <dgm:constr type="ctrX" for="ch" forName="accent_3" refType="h" fact="0.2109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136"/>
                <dgm:constr type="w" for="ch" forName="accent_4" refType="h" refFor="ch" refForName="accent_4" op="equ"/>
                <dgm:constr type="ctrY" for="ch" forName="accent_4" refType="h" fact="0.5"/>
                <dgm:constr type="ctrX" for="ch" forName="accent_4" refType="h" fact="0.2253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136"/>
                <dgm:constr type="w" for="ch" forName="accent_5" refType="h" refFor="ch" refForName="accent_5" op="equ"/>
                <dgm:constr type="ctrY" for="ch" forName="accent_5" refType="h" fact="0.6364"/>
                <dgm:constr type="ctrX" for="ch" forName="accent_5" refType="h" fact="0.2109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h" for="ch" forName="accent_6" refType="h" fact="0.1136"/>
                <dgm:constr type="w" for="ch" forName="accent_6" refType="h" refFor="ch" refForName="accent_6" op="equ"/>
                <dgm:constr type="ctrY" for="ch" forName="accent_6" refType="h" fact="0.7727"/>
                <dgm:constr type="ctrX" for="ch" forName="accent_6" refType="h" fact="0.1658"/>
                <dgm:constr type="l" for="ch" forName="text_6" refType="ctrX" refFor="ch" refForName="accent_6"/>
                <dgm:constr type="r" for="ch" forName="text_6" refType="w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lMarg" for="ch" forName="text_6" refType="w" refFor="ch" refForName="accent_6" fact="1.8"/>
                <dgm:constr type="h" for="ch" forName="accent_7" refType="h" fact="0.1136"/>
                <dgm:constr type="w" for="ch" forName="accent_7" refType="h" refFor="ch" refForName="accent_7" op="equ"/>
                <dgm:constr type="ctrY" for="ch" forName="accent_7" refType="h" fact="0.9091"/>
                <dgm:constr type="ctrX" for="ch" forName="accent_7" refType="h" fact="0.0835"/>
                <dgm:constr type="l" for="ch" forName="text_7" refType="ctrX" refFor="ch" refForName="accent_7"/>
                <dgm:constr type="r" for="ch" forName="text_7" refType="w"/>
                <dgm:constr type="w" for="ch" forName="text_7" refType="h" refFor="ch" refForName="text_7" op="gte"/>
                <dgm:constr type="h" for="ch" forName="text_7" refType="h" refFor="ch" refForName="accent_7" fact="0.8"/>
                <dgm:constr type="ctrY" for="ch" forName="text_7" refType="ctrY" refFor="ch" refForName="accent_7"/>
                <dgm:constr type="lMarg" for="ch" forName="text_7" refType="w" refFor="ch" refForName="accent_7" fact="1.8"/>
                <dgm:constr type="primFontSz" for="ch" ptType="node" op="equ" val="65"/>
              </dgm:constrLst>
            </dgm:else>
          </dgm:choose>
        </dgm:if>
        <dgm:else name="Name12">
          <dgm:choose name="Name13">
            <dgm:if name="Name14" axis="ch" ptType="node" func="cnt" op="equ" val="1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625"/>
                <dgm:constr type="w" for="ch" forName="accent_1" refType="h" refFor="ch" refForName="accent_1" op="equ"/>
                <dgm:constr type="ctrY" for="ch" forName="accent_1" refType="h" fact="0.5"/>
                <dgm:constr type="ctrX" for="ch" forName="accent_1" refType="w"/>
                <dgm:constr type="ctrXOff" for="ch" forName="accent_1" refType="h" fact="-0.2253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primFontSz" for="ch" ptType="node" op="equ" val="65"/>
              </dgm:constrLst>
            </dgm:if>
            <dgm:if name="Name15" axis="ch" ptType="node" func="cnt" op="equ" val="2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3571"/>
                <dgm:constr type="w" for="ch" forName="accent_1" refType="h" refFor="ch" refForName="accent_1" op="equ"/>
                <dgm:constr type="ctrY" for="ch" forName="accent_1" refType="h" fact="0.2857"/>
                <dgm:constr type="ctrX" for="ch" forName="accent_1" refType="w"/>
                <dgm:constr type="ctrXOff" for="ch" forName="accent_1" refType="h" fact="-0.1891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3571"/>
                <dgm:constr type="w" for="ch" forName="accent_2" refType="h" refFor="ch" refForName="accent_2" op="equ"/>
                <dgm:constr type="ctrY" for="ch" forName="accent_2" refType="h" fact="0.7143"/>
                <dgm:constr type="ctrX" for="ch" forName="accent_2" refType="w"/>
                <dgm:constr type="ctrXOff" for="ch" forName="accent_2" refType="h" fact="-0.1891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primFontSz" for="ch" ptType="node" op="equ" val="65"/>
              </dgm:constrLst>
            </dgm:if>
            <dgm:if name="Name16" axis="ch" ptType="node" func="cnt" op="equ" val="3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25"/>
                <dgm:constr type="w" for="ch" forName="accent_1" refType="h" refFor="ch" refForName="accent_1" op="equ"/>
                <dgm:constr type="ctrY" for="ch" forName="accent_1" refType="h" fact="0.2"/>
                <dgm:constr type="ctrX" for="ch" forName="accent_1" refType="w"/>
                <dgm:constr type="ctrXOff" for="ch" forName="accent_1" refType="h" fact="-0.1526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25"/>
                <dgm:constr type="w" for="ch" forName="accent_2" refType="h" refFor="ch" refForName="accent_2" op="equ"/>
                <dgm:constr type="ctrY" for="ch" forName="accent_2" refType="h" fact="0.5"/>
                <dgm:constr type="ctrX" for="ch" forName="accent_2" refType="w"/>
                <dgm:constr type="ctrXOff" for="ch" forName="accent_2" refType="h" fact="-0.2253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25"/>
                <dgm:constr type="w" for="ch" forName="accent_3" refType="h" refFor="ch" refForName="accent_3" op="equ"/>
                <dgm:constr type="ctrY" for="ch" forName="accent_3" refType="h" fact="0.8"/>
                <dgm:constr type="ctrX" for="ch" forName="accent_3" refType="w"/>
                <dgm:constr type="ctrXOff" for="ch" forName="accent_3" refType="h" fact="-0.1526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primFontSz" for="ch" ptType="node" op="equ" val="65"/>
              </dgm:constrLst>
            </dgm:if>
            <dgm:if name="Name17" axis="ch" ptType="node" func="cnt" op="equ" val="4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923"/>
                <dgm:constr type="w" for="ch" forName="accent_1" refType="h" refFor="ch" refForName="accent_1" op="equ"/>
                <dgm:constr type="ctrY" for="ch" forName="accent_1" refType="h" fact="0.1538"/>
                <dgm:constr type="ctrX" for="ch" forName="accent_1" refType="w"/>
                <dgm:constr type="ctrXOff" for="ch" forName="accent_1" refType="h" fact="-0.1268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923"/>
                <dgm:constr type="w" for="ch" forName="accent_2" refType="h" refFor="ch" refForName="accent_2" op="equ"/>
                <dgm:constr type="ctrY" for="ch" forName="accent_2" refType="h" fact="0.3846"/>
                <dgm:constr type="ctrX" for="ch" forName="accent_2" refType="w"/>
                <dgm:constr type="ctrXOff" for="ch" forName="accent_2" refType="h" fact="-0.215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923"/>
                <dgm:constr type="w" for="ch" forName="accent_3" refType="h" refFor="ch" refForName="accent_3" op="equ"/>
                <dgm:constr type="ctrY" for="ch" forName="accent_3" refType="h" fact="0.6154"/>
                <dgm:constr type="ctrX" for="ch" forName="accent_3" refType="w"/>
                <dgm:constr type="ctrXOff" for="ch" forName="accent_3" refType="h" fact="-0.215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923"/>
                <dgm:constr type="w" for="ch" forName="accent_4" refType="h" refFor="ch" refForName="accent_4" op="equ"/>
                <dgm:constr type="ctrY" for="ch" forName="accent_4" refType="h" fact="0.8462"/>
                <dgm:constr type="ctrX" for="ch" forName="accent_4" refType="w"/>
                <dgm:constr type="ctrXOff" for="ch" forName="accent_4" refType="h" fact="-0.1268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primFontSz" for="ch" ptType="node" op="equ" val="65"/>
              </dgm:constrLst>
            </dgm:if>
            <dgm:if name="Name18" axis="ch" ptType="node" func="cnt" op="equ" val="5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563"/>
                <dgm:constr type="w" for="ch" forName="accent_1" refType="h" refFor="ch" refForName="accent_1" op="equ"/>
                <dgm:constr type="ctrY" for="ch" forName="accent_1" refType="h" fact="0.125"/>
                <dgm:constr type="ctrX" for="ch" forName="accent_1" refType="w"/>
                <dgm:constr type="ctrXOff" for="ch" forName="accent_1" refType="h" fact="-0.1082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563"/>
                <dgm:constr type="w" for="ch" forName="accent_2" refType="h" refFor="ch" refForName="accent_2" op="equ"/>
                <dgm:constr type="ctrY" for="ch" forName="accent_2" refType="h" fact="0.3125"/>
                <dgm:constr type="ctrX" for="ch" forName="accent_2" refType="w"/>
                <dgm:constr type="ctrXOff" for="ch" forName="accent_2" refType="h" fact="-0.1978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563"/>
                <dgm:constr type="w" for="ch" forName="accent_3" refType="h" refFor="ch" refForName="accent_3" op="equ"/>
                <dgm:constr type="ctrY" for="ch" forName="accent_3" refType="h" fact="0.5"/>
                <dgm:constr type="ctrX" for="ch" forName="accent_3" refType="w"/>
                <dgm:constr type="ctrXOff" for="ch" forName="accent_3" refType="h" fact="-0.2253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563"/>
                <dgm:constr type="w" for="ch" forName="accent_4" refType="h" refFor="ch" refForName="accent_4" op="equ"/>
                <dgm:constr type="ctrY" for="ch" forName="accent_4" refType="h" fact="0.6875"/>
                <dgm:constr type="ctrX" for="ch" forName="accent_4" refType="w"/>
                <dgm:constr type="ctrXOff" for="ch" forName="accent_4" refType="h" fact="-0.1978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563"/>
                <dgm:constr type="w" for="ch" forName="accent_5" refType="h" refFor="ch" refForName="accent_5" op="equ"/>
                <dgm:constr type="ctrY" for="ch" forName="accent_5" refType="h" fact="0.875"/>
                <dgm:constr type="ctrX" for="ch" forName="accent_5" refType="w"/>
                <dgm:constr type="ctrXOff" for="ch" forName="accent_5" refType="h" fact="-0.1082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primFontSz" for="ch" ptType="node" op="equ" val="65"/>
              </dgm:constrLst>
            </dgm:if>
            <dgm:if name="Name19" axis="ch" ptType="node" func="cnt" op="equ" val="6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316"/>
                <dgm:constr type="w" for="ch" forName="accent_1" refType="h" refFor="ch" refForName="accent_1" op="equ"/>
                <dgm:constr type="ctrY" for="ch" forName="accent_1" refType="h" fact="0.1053"/>
                <dgm:constr type="ctrX" for="ch" forName="accent_1" refType="w"/>
                <dgm:constr type="ctrXOff" for="ch" forName="accent_1" refType="h" fact="-0.0943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316"/>
                <dgm:constr type="w" for="ch" forName="accent_2" refType="h" refFor="ch" refForName="accent_2" op="equ"/>
                <dgm:constr type="ctrY" for="ch" forName="accent_2" refType="h" fact="0.2632"/>
                <dgm:constr type="ctrX" for="ch" forName="accent_2" refType="w"/>
                <dgm:constr type="ctrXOff" for="ch" forName="accent_2" refType="h" fact="-0.1809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316"/>
                <dgm:constr type="w" for="ch" forName="accent_3" refType="h" refFor="ch" refForName="accent_3" op="equ"/>
                <dgm:constr type="ctrY" for="ch" forName="accent_3" refType="h" fact="0.4211"/>
                <dgm:constr type="ctrX" for="ch" forName="accent_3" refType="w"/>
                <dgm:constr type="ctrXOff" for="ch" forName="accent_3" refType="h" fact="-0.2205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316"/>
                <dgm:constr type="w" for="ch" forName="accent_4" refType="h" refFor="ch" refForName="accent_4" op="equ"/>
                <dgm:constr type="ctrY" for="ch" forName="accent_4" refType="h" fact="0.5789"/>
                <dgm:constr type="ctrX" for="ch" forName="accent_4" refType="w"/>
                <dgm:constr type="ctrXOff" for="ch" forName="accent_4" refType="h" fact="-0.2205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316"/>
                <dgm:constr type="w" for="ch" forName="accent_5" refType="h" refFor="ch" refForName="accent_5" op="equ"/>
                <dgm:constr type="ctrY" for="ch" forName="accent_5" refType="h" fact="0.7368"/>
                <dgm:constr type="ctrX" for="ch" forName="accent_5" refType="w"/>
                <dgm:constr type="ctrXOff" for="ch" forName="accent_5" refType="h" fact="-0.1809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h" for="ch" forName="accent_6" refType="h" fact="0.1316"/>
                <dgm:constr type="w" for="ch" forName="accent_6" refType="h" refFor="ch" refForName="accent_6" op="equ"/>
                <dgm:constr type="ctrY" for="ch" forName="accent_6" refType="h" fact="0.8947"/>
                <dgm:constr type="ctrX" for="ch" forName="accent_6" refType="w"/>
                <dgm:constr type="ctrXOff" for="ch" forName="accent_6" refType="h" fact="-0.0943"/>
                <dgm:constr type="r" for="ch" forName="text_6" refType="ctrX" refFor="ch" refForName="accent_6"/>
                <dgm:constr type="rOff" for="ch" forName="text_6" refType="ctrXOff" refFor="ch" refForName="accent_6"/>
                <dgm:constr type="l" for="ch" forName="text_6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rMarg" for="ch" forName="text_6" refType="w" refFor="ch" refForName="accent_6" fact="1.8"/>
                <dgm:constr type="primFontSz" for="ch" ptType="node" op="equ" val="65"/>
              </dgm:constrLst>
            </dgm:if>
            <dgm:else name="Name20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136"/>
                <dgm:constr type="w" for="ch" forName="accent_1" refType="h" refFor="ch" refForName="accent_1" op="equ"/>
                <dgm:constr type="ctrY" for="ch" forName="accent_1" refType="h" fact="0.0909"/>
                <dgm:constr type="ctrX" for="ch" forName="accent_1" refType="w"/>
                <dgm:constr type="ctrXOff" for="ch" forName="accent_1" refType="h" fact="-0.0835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136"/>
                <dgm:constr type="w" for="ch" forName="accent_2" refType="h" refFor="ch" refForName="accent_2" op="equ"/>
                <dgm:constr type="ctrY" for="ch" forName="accent_2" refType="h" fact="0.2273"/>
                <dgm:constr type="ctrX" for="ch" forName="accent_2" refType="w"/>
                <dgm:constr type="ctrXOff" for="ch" forName="accent_2" refType="h" fact="-0.1658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136"/>
                <dgm:constr type="w" for="ch" forName="accent_3" refType="h" refFor="ch" refForName="accent_3" op="equ"/>
                <dgm:constr type="ctrY" for="ch" forName="accent_3" refType="h" fact="0.3636"/>
                <dgm:constr type="ctrX" for="ch" forName="accent_3" refType="w"/>
                <dgm:constr type="ctrXOff" for="ch" forName="accent_3" refType="h" fact="-0.2109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136"/>
                <dgm:constr type="w" for="ch" forName="accent_4" refType="h" refFor="ch" refForName="accent_4" op="equ"/>
                <dgm:constr type="ctrY" for="ch" forName="accent_4" refType="h" fact="0.5"/>
                <dgm:constr type="ctrX" for="ch" forName="accent_4" refType="w"/>
                <dgm:constr type="ctrXOff" for="ch" forName="accent_4" refType="h" fact="-0.2253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136"/>
                <dgm:constr type="w" for="ch" forName="accent_5" refType="h" refFor="ch" refForName="accent_5" op="equ"/>
                <dgm:constr type="ctrY" for="ch" forName="accent_5" refType="h" fact="0.6364"/>
                <dgm:constr type="ctrX" for="ch" forName="accent_5" refType="w"/>
                <dgm:constr type="ctrXOff" for="ch" forName="accent_5" refType="h" fact="-0.2109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h" for="ch" forName="accent_6" refType="h" fact="0.1136"/>
                <dgm:constr type="w" for="ch" forName="accent_6" refType="h" refFor="ch" refForName="accent_6" op="equ"/>
                <dgm:constr type="ctrY" for="ch" forName="accent_6" refType="h" fact="0.7727"/>
                <dgm:constr type="ctrX" for="ch" forName="accent_6" refType="w"/>
                <dgm:constr type="ctrXOff" for="ch" forName="accent_6" refType="h" fact="-0.1658"/>
                <dgm:constr type="r" for="ch" forName="text_6" refType="ctrX" refFor="ch" refForName="accent_6"/>
                <dgm:constr type="rOff" for="ch" forName="text_6" refType="ctrXOff" refFor="ch" refForName="accent_6"/>
                <dgm:constr type="l" for="ch" forName="text_6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rMarg" for="ch" forName="text_6" refType="w" refFor="ch" refForName="accent_6" fact="1.8"/>
                <dgm:constr type="h" for="ch" forName="accent_7" refType="h" fact="0.1136"/>
                <dgm:constr type="w" for="ch" forName="accent_7" refType="h" refFor="ch" refForName="accent_7" op="equ"/>
                <dgm:constr type="ctrY" for="ch" forName="accent_7" refType="h" fact="0.9091"/>
                <dgm:constr type="ctrX" for="ch" forName="accent_7" refType="w"/>
                <dgm:constr type="ctrXOff" for="ch" forName="accent_7" refType="h" fact="-0.0835"/>
                <dgm:constr type="r" for="ch" forName="text_7" refType="ctrX" refFor="ch" refForName="accent_7"/>
                <dgm:constr type="rOff" for="ch" forName="text_7" refType="ctrXOff" refFor="ch" refForName="accent_7"/>
                <dgm:constr type="l" for="ch" forName="text_7"/>
                <dgm:constr type="w" for="ch" forName="text_7" refType="h" refFor="ch" refForName="text_7" op="gte"/>
                <dgm:constr type="h" for="ch" forName="text_7" refType="h" refFor="ch" refForName="accent_7" fact="0.8"/>
                <dgm:constr type="ctrY" for="ch" forName="text_7" refType="ctrY" refFor="ch" refForName="accent_7"/>
                <dgm:constr type="rMarg" for="ch" forName="text_7" refType="w" refFor="ch" refForName="accent_7" fact="1.8"/>
                <dgm:constr type="primFontSz" for="ch" ptType="node" op="equ" val="65"/>
              </dgm:constrLst>
            </dgm:else>
          </dgm:choose>
        </dgm:else>
      </dgm:choose>
      <dgm:layoutNode name="cycle">
        <dgm:choose name="Name21">
          <dgm:if name="Name22" func="var" arg="dir" op="equ" val="norm">
            <dgm:alg type="cycle">
              <dgm:param type="stAng" val="45"/>
              <dgm:param type="spanAng" val="90"/>
            </dgm:alg>
          </dgm:if>
          <dgm:else name="Name23">
            <dgm:alg type="cycle">
              <dgm:param type="stAng" val="225"/>
              <dgm:param type="spanAng" val="90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val="1"/>
          <dgm:constr type="h" for="ch" val="1"/>
          <dgm:constr type="diam" for="ch" forName="conn" refType="diam"/>
        </dgm:constrLst>
        <dgm:layoutNode name="srcNode">
          <dgm:alg type="sp"/>
          <dgm:shape xmlns:r="http://schemas.openxmlformats.org/officeDocument/2006/relationships" type="rect" r:blip="" hideGeom="1">
            <dgm:adjLst/>
          </dgm:shape>
          <dgm:presOf/>
        </dgm:layoutNode>
        <dgm:layoutNode name="conn" styleLbl="parChTrans1D2">
          <dgm:alg type="conn">
            <dgm:param type="connRout" val="curve"/>
            <dgm:param type="srcNode" val="srcNode"/>
            <dgm:param type="dstNode" val="dstNode"/>
            <dgm:param type="begPts" val="ctr"/>
            <dgm:param type="endPts" val="ctr"/>
            <dgm:param type="endSty" val="noArr"/>
          </dgm:alg>
          <dgm:shape xmlns:r="http://schemas.openxmlformats.org/officeDocument/2006/relationships" type="conn" r:blip="">
            <dgm:adjLst/>
          </dgm:shape>
          <dgm:presOf axis="desOrSelf" ptType="sibTrans" hideLastTrans="0" st="0" cnt="1"/>
          <dgm:constrLst>
            <dgm:constr type="begPad"/>
            <dgm:constr type="endPad"/>
          </dgm:constrLst>
        </dgm:layoutNode>
        <dgm:layoutNode name="extraNode">
          <dgm:alg type="sp"/>
          <dgm:shape xmlns:r="http://schemas.openxmlformats.org/officeDocument/2006/relationships" type="rect" r:blip="" hideGeom="1">
            <dgm:adjLst/>
          </dgm:shape>
          <dgm:presOf/>
        </dgm:layoutNode>
        <dgm:layoutNode name="dstNode">
          <dgm:alg type="sp"/>
          <dgm:shape xmlns:r="http://schemas.openxmlformats.org/officeDocument/2006/relationships" type="rect" r:blip="" hideGeom="1">
            <dgm:adjLst/>
          </dgm:shape>
          <dgm:presOf/>
        </dgm:layoutNode>
      </dgm:layoutNode>
      <dgm:forEach name="wrapper" axis="self" ptType="parTrans">
        <dgm:forEach name="wrapper2" axis="self" ptType="sibTrans" st="2">
          <dgm:forEach name="accentRepeat" axis="self">
            <dgm:layoutNode name="accentRepeatNode" styleLbl="solidFgAcc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forEach>
        </dgm:forEach>
      </dgm:forEach>
      <dgm:forEach name="Name24" axis="ch" ptType="node" cnt="1">
        <dgm:layoutNode name="text_1" styleLbl="node1">
          <dgm:varLst>
            <dgm:bulletEnabled val="1"/>
          </dgm:varLst>
          <dgm:choose name="Name25">
            <dgm:if name="Name2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2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1">
          <dgm:alg type="sp"/>
          <dgm:shape xmlns:r="http://schemas.openxmlformats.org/officeDocument/2006/relationships" r:blip="">
            <dgm:adjLst/>
          </dgm:shape>
          <dgm:presOf/>
          <dgm:constrLst/>
          <dgm:forEach name="Name28" ref="accentRepeat"/>
        </dgm:layoutNode>
      </dgm:forEach>
      <dgm:forEach name="Name29" axis="ch" ptType="node" st="2" cnt="1">
        <dgm:layoutNode name="text_2" styleLbl="node1">
          <dgm:varLst>
            <dgm:bulletEnabled val="1"/>
          </dgm:varLst>
          <dgm:choose name="Name30">
            <dgm:if name="Name3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3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2">
          <dgm:alg type="sp"/>
          <dgm:shape xmlns:r="http://schemas.openxmlformats.org/officeDocument/2006/relationships" r:blip="">
            <dgm:adjLst/>
          </dgm:shape>
          <dgm:presOf/>
          <dgm:constrLst/>
          <dgm:forEach name="Name33" ref="accentRepeat"/>
        </dgm:layoutNode>
      </dgm:forEach>
      <dgm:forEach name="Name34" axis="ch" ptType="node" st="3" cnt="1">
        <dgm:layoutNode name="text_3" styleLbl="node1">
          <dgm:varLst>
            <dgm:bulletEnabled val="1"/>
          </dgm:varLst>
          <dgm:choose name="Name35">
            <dgm:if name="Name3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3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3">
          <dgm:alg type="sp"/>
          <dgm:shape xmlns:r="http://schemas.openxmlformats.org/officeDocument/2006/relationships" r:blip="">
            <dgm:adjLst/>
          </dgm:shape>
          <dgm:presOf/>
          <dgm:constrLst/>
          <dgm:forEach name="Name38" ref="accentRepeat"/>
        </dgm:layoutNode>
      </dgm:forEach>
      <dgm:forEach name="Name39" axis="ch" ptType="node" st="4" cnt="1">
        <dgm:layoutNode name="text_4" styleLbl="node1">
          <dgm:varLst>
            <dgm:bulletEnabled val="1"/>
          </dgm:varLst>
          <dgm:choose name="Name40">
            <dgm:if name="Name4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4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4">
          <dgm:alg type="sp"/>
          <dgm:shape xmlns:r="http://schemas.openxmlformats.org/officeDocument/2006/relationships" r:blip="">
            <dgm:adjLst/>
          </dgm:shape>
          <dgm:presOf/>
          <dgm:constrLst/>
          <dgm:forEach name="Name43" ref="accentRepeat"/>
        </dgm:layoutNode>
      </dgm:forEach>
      <dgm:forEach name="Name44" axis="ch" ptType="node" st="5" cnt="1">
        <dgm:layoutNode name="text_5" styleLbl="node1">
          <dgm:varLst>
            <dgm:bulletEnabled val="1"/>
          </dgm:varLst>
          <dgm:choose name="Name45">
            <dgm:if name="Name4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4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5">
          <dgm:alg type="sp"/>
          <dgm:shape xmlns:r="http://schemas.openxmlformats.org/officeDocument/2006/relationships" r:blip="">
            <dgm:adjLst/>
          </dgm:shape>
          <dgm:presOf/>
          <dgm:constrLst/>
          <dgm:forEach name="Name48" ref="accentRepeat"/>
        </dgm:layoutNode>
      </dgm:forEach>
      <dgm:forEach name="Name49" axis="ch" ptType="node" st="6" cnt="1">
        <dgm:layoutNode name="text_6" styleLbl="node1">
          <dgm:varLst>
            <dgm:bulletEnabled val="1"/>
          </dgm:varLst>
          <dgm:choose name="Name50">
            <dgm:if name="Name5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5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6">
          <dgm:alg type="sp"/>
          <dgm:shape xmlns:r="http://schemas.openxmlformats.org/officeDocument/2006/relationships" r:blip="">
            <dgm:adjLst/>
          </dgm:shape>
          <dgm:presOf/>
          <dgm:constrLst/>
          <dgm:forEach name="Name53" ref="accentRepeat"/>
        </dgm:layoutNode>
      </dgm:forEach>
      <dgm:forEach name="Name54" axis="ch" ptType="node" st="7" cnt="1">
        <dgm:layoutNode name="text_7" styleLbl="node1">
          <dgm:varLst>
            <dgm:bulletEnabled val="1"/>
          </dgm:varLst>
          <dgm:choose name="Name55">
            <dgm:if name="Name5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5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7">
          <dgm:alg type="sp"/>
          <dgm:shape xmlns:r="http://schemas.openxmlformats.org/officeDocument/2006/relationships" r:blip="">
            <dgm:adjLst/>
          </dgm:shape>
          <dgm:presOf/>
          <dgm:constrLst/>
          <dgm:forEach name="Name58" ref="accentRepeat"/>
        </dgm:layoutNode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26833" cy="464185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56550" y="0"/>
            <a:ext cx="3026833" cy="464185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r">
              <a:defRPr sz="1200"/>
            </a:lvl1pPr>
          </a:lstStyle>
          <a:p>
            <a:fld id="{DF664ECC-9BE9-4326-ADE2-86F8F96913B5}" type="datetimeFigureOut">
              <a:rPr lang="en-US" smtClean="0"/>
              <a:t>4/16/2015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7904"/>
            <a:ext cx="3026833" cy="464185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56550" y="8817904"/>
            <a:ext cx="3026833" cy="464185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r">
              <a:defRPr sz="1200"/>
            </a:lvl1pPr>
          </a:lstStyle>
          <a:p>
            <a:fld id="{533569F7-6A70-4D62-8E87-0BFD36D23AA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487913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hdphoto1.wdp>
</file>

<file path=ppt/media/hdphoto2.wdp>
</file>

<file path=ppt/media/image1.jpe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26833" cy="465797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56550" y="0"/>
            <a:ext cx="3026833" cy="465797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r">
              <a:defRPr sz="1200"/>
            </a:lvl1pPr>
          </a:lstStyle>
          <a:p>
            <a:fld id="{40316DFB-65B9-49DD-B9BD-A33FD887780F}" type="datetimeFigureOut">
              <a:rPr lang="en-US"/>
              <a:t>4/16/2015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06438" y="1160463"/>
            <a:ext cx="5572125" cy="31337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958" tIns="46479" rIns="92958" bIns="4647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98500" y="4467781"/>
            <a:ext cx="5588000" cy="3655457"/>
          </a:xfrm>
          <a:prstGeom prst="rect">
            <a:avLst/>
          </a:prstGeom>
        </p:spPr>
        <p:txBody>
          <a:bodyPr vert="horz" lIns="92958" tIns="46479" rIns="92958" bIns="46479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17904"/>
            <a:ext cx="3026833" cy="465796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56550" y="8817904"/>
            <a:ext cx="3026833" cy="465796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r">
              <a:defRPr sz="1200"/>
            </a:lvl1pPr>
          </a:lstStyle>
          <a:p>
            <a:fld id="{4EBF39AF-C616-4265-B7A5-E89759D4BD71}" type="slidenum">
              <a:rPr lang="en-US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50890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BF39AF-C616-4265-B7A5-E89759D4BD71}" type="slidenum">
              <a:rPr lang="en-US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966652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017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 dirty="0" smtClean="0"/>
          </a:p>
        </p:txBody>
      </p:sp>
      <p:sp>
        <p:nvSpPr>
          <p:cNvPr id="5018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55283" indent="-290493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61974" indent="-23239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26763" indent="-23239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91553" indent="-23239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56342" indent="-23239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3021132" indent="-23239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85921" indent="-23239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950711" indent="-23239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fld id="{6982C85B-9073-453E-A791-1B2F053A34D7}" type="slidenum">
              <a:rPr lang="en-US" altLang="en-US" smtClean="0"/>
              <a:pPr eaLnBrk="1" hangingPunct="1"/>
              <a:t>8</a:t>
            </a:fld>
            <a:endParaRPr lang="en-US" altLang="en-US" dirty="0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BF39AF-C616-4265-B7A5-E89759D4BD71}" type="slidenum">
              <a:rPr lang="en-US"/>
              <a:t>50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96665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microsoft.com/office/2007/relationships/hdphoto" Target="../media/hdphoto2.wdp"/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Relationship Id="rId5" Type="http://schemas.microsoft.com/office/2007/relationships/hdphoto" Target="../media/hdphoto1.wdp"/><Relationship Id="rId4" Type="http://schemas.openxmlformats.org/officeDocument/2006/relationships/image" Target="../media/image3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microsoft.com/office/2007/relationships/hdphoto" Target="../media/hdphoto2.wdp"/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Relationship Id="rId5" Type="http://schemas.microsoft.com/office/2007/relationships/hdphoto" Target="../media/hdphoto1.wdp"/><Relationship Id="rId4" Type="http://schemas.openxmlformats.org/officeDocument/2006/relationships/image" Target="../media/image3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microsoft.com/office/2007/relationships/hdphoto" Target="../media/hdphoto2.wdp"/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3" Type="http://schemas.microsoft.com/office/2007/relationships/hdphoto" Target="../media/hdphoto2.wdp"/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Relationship Id="rId5" Type="http://schemas.microsoft.com/office/2007/relationships/hdphoto" Target="../media/hdphoto1.wdp"/><Relationship Id="rId4" Type="http://schemas.openxmlformats.org/officeDocument/2006/relationships/image" Target="../media/image2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920834" y="1346946"/>
            <a:ext cx="10222992" cy="80683"/>
          </a:xfrm>
          <a:prstGeom prst="rect">
            <a:avLst/>
          </a:prstGeom>
          <a:blipFill dpi="0" rotWithShape="1">
            <a:blip r:embed="rId2">
              <a:alphaModFix amt="85000"/>
              <a:lum bright="70000" contrast="-70000"/>
              <a:extLst>
                <a:ext uri="{BEBA8EAE-BF5A-486C-A8C5-ECC9F3942E4B}">
                  <a14:imgProps xmlns:a14="http://schemas.microsoft.com/office/drawing/2010/main">
                    <a14:imgLayer r:embed="rId3">
                      <a14:imgEffect>
                        <a14:sharpenSoften amount="610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tile tx="0" ty="-762000" sx="92000" sy="89000" flip="xy" algn="ctr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0834" y="4299696"/>
            <a:ext cx="10222992" cy="80683"/>
          </a:xfrm>
          <a:prstGeom prst="rect">
            <a:avLst/>
          </a:prstGeom>
          <a:blipFill dpi="0" rotWithShape="1">
            <a:blip r:embed="rId2">
              <a:alphaModFix amt="85000"/>
              <a:lum bright="70000" contrast="-70000"/>
              <a:extLst>
                <a:ext uri="{BEBA8EAE-BF5A-486C-A8C5-ECC9F3942E4B}">
                  <a14:imgProps xmlns:a14="http://schemas.microsoft.com/office/drawing/2010/main">
                    <a14:imgLayer r:embed="rId3">
                      <a14:imgEffect>
                        <a14:sharpenSoften amount="610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tile tx="0" ty="-717550" sx="92000" sy="89000" flip="xy" algn="ctr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920834" y="1484779"/>
            <a:ext cx="10222992" cy="2743200"/>
          </a:xfrm>
          <a:prstGeom prst="rect">
            <a:avLst/>
          </a:prstGeom>
          <a:blipFill dpi="0" rotWithShape="1">
            <a:blip r:embed="rId2">
              <a:alphaModFix amt="85000"/>
              <a:lum bright="70000" contrast="-70000"/>
              <a:extLst>
                <a:ext uri="{BEBA8EAE-BF5A-486C-A8C5-ECC9F3942E4B}">
                  <a14:imgProps xmlns:a14="http://schemas.microsoft.com/office/drawing/2010/main">
                    <a14:imgLayer r:embed="rId3">
                      <a14:imgEffect>
                        <a14:sharpenSoften amount="610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tile tx="0" ty="-704850" sx="92000" sy="89000" flip="xy" algn="ctr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pSp>
        <p:nvGrpSpPr>
          <p:cNvPr id="10" name="Group 9"/>
          <p:cNvGrpSpPr/>
          <p:nvPr/>
        </p:nvGrpSpPr>
        <p:grpSpPr>
          <a:xfrm>
            <a:off x="9649215" y="4068923"/>
            <a:ext cx="1080904" cy="1080902"/>
            <a:chOff x="9685338" y="4460675"/>
            <a:chExt cx="1080904" cy="1080902"/>
          </a:xfrm>
        </p:grpSpPr>
        <p:sp>
          <p:nvSpPr>
            <p:cNvPr id="11" name="Oval 10"/>
            <p:cNvSpPr/>
            <p:nvPr/>
          </p:nvSpPr>
          <p:spPr>
            <a:xfrm>
              <a:off x="9685338" y="4460675"/>
              <a:ext cx="1080904" cy="1080902"/>
            </a:xfrm>
            <a:prstGeom prst="ellipse">
              <a:avLst/>
            </a:prstGeom>
            <a:blipFill dpi="0" rotWithShape="1">
              <a:blip r:embed="rId4">
                <a:duotone>
                  <a:schemeClr val="accent1">
                    <a:shade val="45000"/>
                    <a:satMod val="135000"/>
                  </a:schemeClr>
                  <a:prstClr val="white"/>
                </a:duotone>
                <a:extLst>
                  <a:ext uri="{BEBA8EAE-BF5A-486C-A8C5-ECC9F3942E4B}">
                    <a14:imgProps xmlns:a14="http://schemas.microsoft.com/office/drawing/2010/main">
                      <a14:imgLayer r:embed="rId5">
                        <a14:imgEffect>
                          <a14:saturation sat="95000"/>
                        </a14:imgEffect>
                      </a14:imgLayer>
                    </a14:imgProps>
                  </a:ext>
                </a:extLst>
              </a:blip>
              <a:srcRect/>
              <a:tile tx="0" ty="0" sx="85000" sy="85000" flip="none" algn="tl"/>
            </a:blipFill>
            <a:ln w="25400" cap="flat" cmpd="sng" algn="ctr">
              <a:noFill/>
              <a:prstDash val="solid"/>
            </a:ln>
            <a:effectLst/>
          </p:spPr>
        </p:sp>
        <p:sp>
          <p:nvSpPr>
            <p:cNvPr id="12" name="Oval 11"/>
            <p:cNvSpPr/>
            <p:nvPr/>
          </p:nvSpPr>
          <p:spPr>
            <a:xfrm>
              <a:off x="9793429" y="4568765"/>
              <a:ext cx="864723" cy="864722"/>
            </a:xfrm>
            <a:prstGeom prst="ellipse">
              <a:avLst/>
            </a:prstGeom>
            <a:noFill/>
            <a:ln w="25400" cap="flat" cmpd="sng" algn="ctr">
              <a:solidFill>
                <a:sysClr val="window" lastClr="FFFFFF"/>
              </a:solidFill>
              <a:prstDash val="solid"/>
            </a:ln>
            <a:effectLst/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51560" y="1432223"/>
            <a:ext cx="9966960" cy="3035808"/>
          </a:xfrm>
        </p:spPr>
        <p:txBody>
          <a:bodyPr anchor="ctr">
            <a:noAutofit/>
          </a:bodyPr>
          <a:lstStyle>
            <a:lvl1pPr algn="l">
              <a:lnSpc>
                <a:spcPct val="80000"/>
              </a:lnSpc>
              <a:defRPr sz="9600" cap="all" baseline="0">
                <a:blipFill dpi="0" rotWithShape="1">
                  <a:blip r:embed="rId4"/>
                  <a:srcRect/>
                  <a:tile tx="6350" ty="-127000" sx="65000" sy="64000" flip="none" algn="tl"/>
                </a:blip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69848" y="4389120"/>
            <a:ext cx="7891272" cy="1069848"/>
          </a:xfrm>
        </p:spPr>
        <p:txBody>
          <a:bodyPr>
            <a:normAutofit/>
          </a:bodyPr>
          <a:lstStyle>
            <a:lvl1pPr marL="0" indent="0" algn="l">
              <a:buNone/>
              <a:defRPr sz="2800">
                <a:solidFill>
                  <a:schemeClr val="tx1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  <p:transition spd="slow">
    <p:wip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157CC2-0FC8-4686-B024-99790E0F5162}" type="datetimeFigureOut">
              <a:rPr lang="en-US" dirty="0"/>
              <a:t>4/16/2015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ip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533400"/>
            <a:ext cx="2552700" cy="5638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66800" y="533400"/>
            <a:ext cx="7505700" cy="5638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764DA5-CD3D-4590-A511-FCD3BC7A793E}" type="datetimeFigureOut">
              <a:rPr lang="en-US" dirty="0"/>
              <a:t>4/16/2015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ip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9848" y="2121408"/>
            <a:ext cx="10058400" cy="4450080"/>
          </a:xfrm>
        </p:spPr>
        <p:txBody>
          <a:bodyPr/>
          <a:lstStyle>
            <a:lvl1pPr marL="463550" indent="-463550">
              <a:defRPr/>
            </a:lvl1pPr>
            <a:lvl2pPr marL="914400" indent="-450850">
              <a:defRPr/>
            </a:lvl2pPr>
            <a:lvl3pPr marL="1377950" indent="-463550">
              <a:defRPr/>
            </a:lvl3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</p:txBody>
      </p:sp>
    </p:spTree>
  </p:cSld>
  <p:clrMapOvr>
    <a:masterClrMapping/>
  </p:clrMapOvr>
  <p:transition spd="slow">
    <p:wip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0" y="4917989"/>
            <a:ext cx="12192000" cy="1940010"/>
          </a:xfrm>
          <a:prstGeom prst="rect">
            <a:avLst/>
          </a:prstGeom>
          <a:blipFill dpi="0" rotWithShape="1">
            <a:blip r:embed="rId2">
              <a:alphaModFix amt="85000"/>
              <a:lum bright="70000" contrast="-70000"/>
              <a:extLst>
                <a:ext uri="{BEBA8EAE-BF5A-486C-A8C5-ECC9F3942E4B}">
                  <a14:imgProps xmlns:a14="http://schemas.microsoft.com/office/drawing/2010/main">
                    <a14:imgLayer r:embed="rId3">
                      <a14:imgEffect>
                        <a14:sharpenSoften amount="610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tile tx="0" ty="-704850" sx="92000" sy="89000" flip="xy" algn="ctr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67128" y="1225296"/>
            <a:ext cx="9281160" cy="3520440"/>
          </a:xfrm>
        </p:spPr>
        <p:txBody>
          <a:bodyPr anchor="ctr">
            <a:normAutofit/>
          </a:bodyPr>
          <a:lstStyle>
            <a:lvl1pPr>
              <a:lnSpc>
                <a:spcPct val="80000"/>
              </a:lnSpc>
              <a:defRPr sz="8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65774" y="5020056"/>
            <a:ext cx="9052560" cy="1066800"/>
          </a:xfrm>
        </p:spPr>
        <p:txBody>
          <a:bodyPr anchor="t">
            <a:normAutofit/>
          </a:bodyPr>
          <a:lstStyle>
            <a:lvl1pPr marL="0" indent="0">
              <a:buNone/>
              <a:defRPr sz="2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897399" y="2325848"/>
            <a:ext cx="1080904" cy="1080902"/>
            <a:chOff x="9685338" y="4460675"/>
            <a:chExt cx="1080904" cy="1080902"/>
          </a:xfrm>
        </p:grpSpPr>
        <p:sp>
          <p:nvSpPr>
            <p:cNvPr id="9" name="Oval 8"/>
            <p:cNvSpPr/>
            <p:nvPr/>
          </p:nvSpPr>
          <p:spPr>
            <a:xfrm>
              <a:off x="9685338" y="4460675"/>
              <a:ext cx="1080904" cy="1080902"/>
            </a:xfrm>
            <a:prstGeom prst="ellipse">
              <a:avLst/>
            </a:prstGeom>
            <a:blipFill dpi="0" rotWithShape="1">
              <a:blip r:embed="rId4">
                <a:duotone>
                  <a:schemeClr val="accent1">
                    <a:shade val="45000"/>
                    <a:satMod val="135000"/>
                  </a:schemeClr>
                  <a:prstClr val="white"/>
                </a:duotone>
                <a:extLst>
                  <a:ext uri="{BEBA8EAE-BF5A-486C-A8C5-ECC9F3942E4B}">
                    <a14:imgProps xmlns:a14="http://schemas.microsoft.com/office/drawing/2010/main">
                      <a14:imgLayer r:embed="rId5">
                        <a14:imgEffect>
                          <a14:saturation sat="95000"/>
                        </a14:imgEffect>
                      </a14:imgLayer>
                    </a14:imgProps>
                  </a:ext>
                </a:extLst>
              </a:blip>
              <a:srcRect/>
              <a:tile tx="0" ty="0" sx="85000" sy="85000" flip="none" algn="tl"/>
            </a:blipFill>
            <a:ln w="25400" cap="flat" cmpd="sng" algn="ctr">
              <a:noFill/>
              <a:prstDash val="solid"/>
            </a:ln>
            <a:effectLst/>
          </p:spPr>
        </p:sp>
        <p:sp>
          <p:nvSpPr>
            <p:cNvPr id="10" name="Oval 9"/>
            <p:cNvSpPr/>
            <p:nvPr/>
          </p:nvSpPr>
          <p:spPr>
            <a:xfrm>
              <a:off x="9793429" y="4568765"/>
              <a:ext cx="864723" cy="864722"/>
            </a:xfrm>
            <a:prstGeom prst="ellipse">
              <a:avLst/>
            </a:prstGeom>
            <a:noFill/>
            <a:ln w="25400" cap="flat" cmpd="sng" algn="ctr">
              <a:solidFill>
                <a:sysClr val="window" lastClr="FFFFFF"/>
              </a:solidFill>
              <a:prstDash val="solid"/>
            </a:ln>
            <a:effectLst/>
          </p:spPr>
        </p:sp>
      </p:grpSp>
    </p:spTree>
  </p:cSld>
  <p:clrMapOvr>
    <a:masterClrMapping/>
  </p:clrMapOvr>
  <p:transition spd="slow">
    <p:wip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9848" y="2194560"/>
            <a:ext cx="4754880" cy="39776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64224" y="2194560"/>
            <a:ext cx="4754880" cy="39776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D31E-DCDA-41A7-9C67-C4B11B94D21D}" type="datetimeFigureOut">
              <a:rPr lang="en-US" dirty="0"/>
              <a:t>4/16/2015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ip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2048256"/>
            <a:ext cx="4754880" cy="640080"/>
          </a:xfrm>
        </p:spPr>
        <p:txBody>
          <a:bodyPr anchor="ctr">
            <a:normAutofit/>
          </a:bodyPr>
          <a:lstStyle>
            <a:lvl1pPr marL="0" indent="0">
              <a:buNone/>
              <a:defRPr sz="2000" b="1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69848" y="2743200"/>
            <a:ext cx="4754880" cy="32918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64224" y="2048256"/>
            <a:ext cx="4754880" cy="640080"/>
          </a:xfrm>
        </p:spPr>
        <p:txBody>
          <a:bodyPr anchor="ctr">
            <a:normAutofit/>
          </a:bodyPr>
          <a:lstStyle>
            <a:lvl1pPr marL="0" indent="0">
              <a:buNone/>
              <a:defRPr sz="2000" b="1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64224" y="2743200"/>
            <a:ext cx="4754880" cy="32918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762C0-B258-48F1-ADE6-176B4174CCDD}" type="datetimeFigureOut">
              <a:rPr lang="en-US" dirty="0"/>
              <a:t>4/16/2015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ip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ransition spd="slow">
    <p:wip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wip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303740" y="0"/>
            <a:ext cx="3888259" cy="6857999"/>
          </a:xfrm>
          <a:prstGeom prst="rect">
            <a:avLst/>
          </a:prstGeom>
          <a:blipFill dpi="0" rotWithShape="1">
            <a:blip r:embed="rId2">
              <a:alphaModFix amt="60000"/>
              <a:lum bright="70000" contrast="-70000"/>
              <a:extLst>
                <a:ext uri="{BEBA8EAE-BF5A-486C-A8C5-ECC9F3942E4B}">
                  <a14:imgProps xmlns:a14="http://schemas.microsoft.com/office/drawing/2010/main">
                    <a14:imgLayer r:embed="rId3">
                      <a14:imgEffect>
                        <a14:sharpenSoften amount="610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tile tx="0" ty="-704850" sx="92000" sy="89000" flip="xy" algn="ctr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49640" y="685800"/>
            <a:ext cx="3200400" cy="1737360"/>
          </a:xfrm>
        </p:spPr>
        <p:txBody>
          <a:bodyPr anchor="b">
            <a:normAutofit/>
          </a:bodyPr>
          <a:lstStyle>
            <a:lvl1pPr>
              <a:defRPr sz="32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685800"/>
            <a:ext cx="6711696" cy="50200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49640" y="2423160"/>
            <a:ext cx="3200400" cy="329184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80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ransition spd="slow">
    <p:wip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303740" y="0"/>
            <a:ext cx="3888259" cy="6857999"/>
          </a:xfrm>
          <a:prstGeom prst="rect">
            <a:avLst/>
          </a:prstGeom>
          <a:blipFill dpi="0" rotWithShape="1">
            <a:blip r:embed="rId2">
              <a:alphaModFix amt="60000"/>
              <a:lum bright="70000" contrast="-70000"/>
              <a:extLst>
                <a:ext uri="{BEBA8EAE-BF5A-486C-A8C5-ECC9F3942E4B}">
                  <a14:imgProps xmlns:a14="http://schemas.microsoft.com/office/drawing/2010/main">
                    <a14:imgLayer r:embed="rId3">
                      <a14:imgEffect>
                        <a14:sharpenSoften amount="610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tile tx="0" ty="-704850" sx="92000" sy="89000" flip="xy" algn="ctr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49640" y="685800"/>
            <a:ext cx="3200400" cy="1737360"/>
          </a:xfrm>
        </p:spPr>
        <p:txBody>
          <a:bodyPr anchor="b">
            <a:normAutofit/>
          </a:bodyPr>
          <a:lstStyle>
            <a:lvl1pPr>
              <a:defRPr sz="32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8303740" cy="6858000"/>
          </a:xfrm>
          <a:solidFill>
            <a:schemeClr val="tx2">
              <a:lumMod val="20000"/>
              <a:lumOff val="80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49640" y="2423160"/>
            <a:ext cx="3200400" cy="329184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40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2C379-9A7C-4C87-A116-CBE9F58B04C5}" type="datetimeFigureOut">
              <a:rPr lang="en-US" dirty="0"/>
              <a:t>4/16/2015</a:t>
            </a:fld>
            <a:endParaRPr lang="en-US" dirty="0"/>
          </a:p>
        </p:txBody>
      </p:sp>
      <p:grpSp>
        <p:nvGrpSpPr>
          <p:cNvPr id="8" name="Group 7"/>
          <p:cNvGrpSpPr>
            <a:grpSpLocks noChangeAspect="1"/>
          </p:cNvGrpSpPr>
          <p:nvPr/>
        </p:nvGrpSpPr>
        <p:grpSpPr>
          <a:xfrm>
            <a:off x="11401725" y="6229681"/>
            <a:ext cx="457200" cy="457200"/>
            <a:chOff x="11361456" y="6195813"/>
            <a:chExt cx="548640" cy="548640"/>
          </a:xfrm>
        </p:grpSpPr>
        <p:sp>
          <p:nvSpPr>
            <p:cNvPr id="9" name="Oval 8"/>
            <p:cNvSpPr/>
            <p:nvPr/>
          </p:nvSpPr>
          <p:spPr>
            <a:xfrm>
              <a:off x="11361456" y="6195813"/>
              <a:ext cx="548640" cy="548640"/>
            </a:xfrm>
            <a:prstGeom prst="ellipse">
              <a:avLst/>
            </a:prstGeom>
            <a:blipFill dpi="0" rotWithShape="1">
              <a:blip r:embed="rId4">
                <a:duotone>
                  <a:schemeClr val="accent1">
                    <a:shade val="45000"/>
                    <a:satMod val="135000"/>
                  </a:schemeClr>
                  <a:prstClr val="white"/>
                </a:duotone>
                <a:extLst>
                  <a:ext uri="{BEBA8EAE-BF5A-486C-A8C5-ECC9F3942E4B}">
                    <a14:imgProps xmlns:a14="http://schemas.microsoft.com/office/drawing/2010/main">
                      <a14:imgLayer r:embed="rId5">
                        <a14:imgEffect>
                          <a14:saturation sat="95000"/>
                        </a14:imgEffect>
                        <a14:imgEffect>
                          <a14:brightnessContrast bright="-40000" contrast="20000"/>
                        </a14:imgEffect>
                      </a14:imgLayer>
                    </a14:imgProps>
                  </a:ext>
                </a:extLst>
              </a:blip>
              <a:srcRect/>
              <a:tile tx="50800" ty="0" sx="85000" sy="85000" flip="none" algn="tl"/>
            </a:blipFill>
            <a:ln w="25400" cap="flat" cmpd="sng" algn="ctr">
              <a:noFill/>
              <a:prstDash val="solid"/>
            </a:ln>
            <a:effectLst/>
          </p:spPr>
        </p:sp>
        <p:sp>
          <p:nvSpPr>
            <p:cNvPr id="10" name="Oval 9"/>
            <p:cNvSpPr/>
            <p:nvPr/>
          </p:nvSpPr>
          <p:spPr>
            <a:xfrm>
              <a:off x="11396488" y="6230844"/>
              <a:ext cx="478576" cy="478578"/>
            </a:xfrm>
            <a:prstGeom prst="ellipse">
              <a:avLst/>
            </a:prstGeom>
            <a:noFill/>
            <a:ln w="12700" cap="flat" cmpd="sng" algn="ctr">
              <a:solidFill>
                <a:sysClr val="window" lastClr="FFFFFF"/>
              </a:solidFill>
              <a:prstDash val="solid"/>
            </a:ln>
            <a:effectLst/>
          </p:spPr>
        </p:sp>
      </p:grp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ip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3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microsoft.com/office/2007/relationships/hdphoto" Target="../media/hdphoto1.wdp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9848" y="484632"/>
            <a:ext cx="10058400" cy="160934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48" y="2121408"/>
            <a:ext cx="10058400" cy="405079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964424" y="6272784"/>
            <a:ext cx="32735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2"/>
                </a:solidFill>
              </a:defRPr>
            </a:lvl1pPr>
          </a:lstStyle>
          <a:p>
            <a:fld id="{8664C608-40B1-4030-A28D-5B74BC98ADCE}" type="datetimeFigureOut">
              <a:rPr lang="en-US" dirty="0"/>
              <a:t>4/16/2015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88136" y="6272784"/>
            <a:ext cx="632764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grpSp>
        <p:nvGrpSpPr>
          <p:cNvPr id="7" name="Group 6"/>
          <p:cNvGrpSpPr>
            <a:grpSpLocks noChangeAspect="1"/>
          </p:cNvGrpSpPr>
          <p:nvPr/>
        </p:nvGrpSpPr>
        <p:grpSpPr>
          <a:xfrm>
            <a:off x="11401725" y="6229681"/>
            <a:ext cx="457200" cy="457200"/>
            <a:chOff x="11361456" y="6195813"/>
            <a:chExt cx="548640" cy="548640"/>
          </a:xfrm>
        </p:grpSpPr>
        <p:sp>
          <p:nvSpPr>
            <p:cNvPr id="8" name="Oval 7"/>
            <p:cNvSpPr/>
            <p:nvPr/>
          </p:nvSpPr>
          <p:spPr>
            <a:xfrm>
              <a:off x="11361456" y="6195813"/>
              <a:ext cx="548640" cy="548640"/>
            </a:xfrm>
            <a:prstGeom prst="ellipse">
              <a:avLst/>
            </a:prstGeom>
            <a:blipFill dpi="0" rotWithShape="1">
              <a:blip r:embed="rId13">
                <a:duotone>
                  <a:schemeClr val="accent1">
                    <a:shade val="45000"/>
                    <a:satMod val="135000"/>
                  </a:schemeClr>
                  <a:prstClr val="white"/>
                </a:duotone>
                <a:extLst>
                  <a:ext uri="{BEBA8EAE-BF5A-486C-A8C5-ECC9F3942E4B}">
                    <a14:imgProps xmlns:a14="http://schemas.microsoft.com/office/drawing/2010/main">
                      <a14:imgLayer r:embed="rId14">
                        <a14:imgEffect>
                          <a14:saturation sat="95000"/>
                        </a14:imgEffect>
                        <a14:imgEffect>
                          <a14:brightnessContrast bright="-40000" contrast="20000"/>
                        </a14:imgEffect>
                      </a14:imgLayer>
                    </a14:imgProps>
                  </a:ext>
                </a:extLst>
              </a:blip>
              <a:srcRect/>
              <a:tile tx="50800" ty="0" sx="85000" sy="85000" flip="none" algn="tl"/>
            </a:blipFill>
            <a:ln w="25400" cap="flat" cmpd="sng" algn="ctr">
              <a:noFill/>
              <a:prstDash val="solid"/>
            </a:ln>
            <a:effectLst/>
          </p:spPr>
        </p:sp>
        <p:sp>
          <p:nvSpPr>
            <p:cNvPr id="9" name="Oval 8"/>
            <p:cNvSpPr/>
            <p:nvPr/>
          </p:nvSpPr>
          <p:spPr>
            <a:xfrm>
              <a:off x="11396488" y="6230844"/>
              <a:ext cx="478576" cy="478578"/>
            </a:xfrm>
            <a:prstGeom prst="ellipse">
              <a:avLst/>
            </a:prstGeom>
            <a:noFill/>
            <a:ln w="12700" cap="flat" cmpd="sng" algn="ctr">
              <a:solidFill>
                <a:srgbClr val="FFFFFF"/>
              </a:solidFill>
              <a:prstDash val="solid"/>
            </a:ln>
            <a:effectLst/>
          </p:spPr>
        </p:sp>
      </p:grp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311128" y="6272784"/>
            <a:ext cx="6400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00" b="1">
                <a:solidFill>
                  <a:srgbClr val="FFFFFF"/>
                </a:solidFill>
                <a:latin typeface="+mj-lt"/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transition spd="slow">
    <p:wipe/>
  </p:transition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kern="1200" cap="all" baseline="0">
          <a:blipFill>
            <a:blip r:embed="rId15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tile tx="6350" ty="-127000" sx="65000" sy="64000" flip="none" algn="tl"/>
          </a:blipFill>
          <a:latin typeface="+mj-lt"/>
          <a:ea typeface="+mj-ea"/>
          <a:cs typeface="+mj-cs"/>
        </a:defRPr>
      </a:lvl1pPr>
    </p:titleStyle>
    <p:bodyStyle>
      <a:lvl1pPr marL="463550" indent="-46355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>
            <a:lumMod val="75000"/>
          </a:schemeClr>
        </a:buClr>
        <a:buSzPct val="85000"/>
        <a:buFont typeface="Wingdings" pitchFamily="2" charset="2"/>
        <a:buChar char="§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indent="-450850" algn="l" defTabSz="914400" rtl="0" eaLnBrk="1" latinLnBrk="0" hangingPunct="1">
        <a:lnSpc>
          <a:spcPct val="90000"/>
        </a:lnSpc>
        <a:spcBef>
          <a:spcPts val="400"/>
        </a:spcBef>
        <a:spcAft>
          <a:spcPts val="200"/>
        </a:spcAft>
        <a:buClr>
          <a:schemeClr val="accent1">
            <a:lumMod val="75000"/>
          </a:schemeClr>
        </a:buClr>
        <a:buSzPct val="85000"/>
        <a:buFont typeface="Courier New" panose="02070309020205020404" pitchFamily="49" charset="0"/>
        <a:buChar char="o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77950" indent="-463550" algn="l" defTabSz="914400" rtl="0" eaLnBrk="1" latinLnBrk="0" hangingPunct="1">
        <a:lnSpc>
          <a:spcPct val="90000"/>
        </a:lnSpc>
        <a:spcBef>
          <a:spcPts val="400"/>
        </a:spcBef>
        <a:spcAft>
          <a:spcPts val="200"/>
        </a:spcAft>
        <a:buClr>
          <a:schemeClr val="accent1">
            <a:lumMod val="75000"/>
          </a:schemeClr>
        </a:buClr>
        <a:buSzPct val="85000"/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400"/>
        </a:spcBef>
        <a:spcAft>
          <a:spcPts val="200"/>
        </a:spcAft>
        <a:buClr>
          <a:schemeClr val="accent1">
            <a:lumMod val="75000"/>
          </a:schemeClr>
        </a:buClr>
        <a:buSzPct val="85000"/>
        <a:buFont typeface="Wingdings" pitchFamily="2" charset="2"/>
        <a:buChar char="§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400"/>
        </a:spcBef>
        <a:spcAft>
          <a:spcPts val="200"/>
        </a:spcAft>
        <a:buClr>
          <a:schemeClr val="accent1">
            <a:lumMod val="75000"/>
          </a:schemeClr>
        </a:buClr>
        <a:buSzPct val="85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400"/>
        </a:spcBef>
        <a:spcAft>
          <a:spcPts val="200"/>
        </a:spcAft>
        <a:buClr>
          <a:schemeClr val="accent1">
            <a:lumMod val="75000"/>
          </a:schemeClr>
        </a:buClr>
        <a:buSzPct val="85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400"/>
        </a:spcBef>
        <a:spcAft>
          <a:spcPts val="200"/>
        </a:spcAft>
        <a:buClr>
          <a:schemeClr val="accent1">
            <a:lumMod val="75000"/>
          </a:schemeClr>
        </a:buClr>
        <a:buSzPct val="85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400"/>
        </a:spcBef>
        <a:spcAft>
          <a:spcPts val="200"/>
        </a:spcAft>
        <a:buClr>
          <a:schemeClr val="accent1">
            <a:lumMod val="75000"/>
          </a:schemeClr>
        </a:buClr>
        <a:buSzPct val="85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400"/>
        </a:spcBef>
        <a:spcAft>
          <a:spcPts val="200"/>
        </a:spcAft>
        <a:buClr>
          <a:schemeClr val="accent1">
            <a:lumMod val="75000"/>
          </a:schemeClr>
        </a:buClr>
        <a:buSzPct val="85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1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4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1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20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4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6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2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8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9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30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4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3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4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36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7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8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9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40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1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4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4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6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7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48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9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3.xml"/><Relationship Id="rId1" Type="http://schemas.openxmlformats.org/officeDocument/2006/relationships/tags" Target="../tags/tag50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9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51560" y="1432223"/>
            <a:ext cx="10664952" cy="3035808"/>
          </a:xfrm>
        </p:spPr>
        <p:txBody>
          <a:bodyPr/>
          <a:lstStyle/>
          <a:p>
            <a:r>
              <a:rPr lang="en-US" smtClean="0"/>
              <a:t>NCAA Bylaw </a:t>
            </a:r>
            <a:r>
              <a:rPr lang="en-US" dirty="0" smtClean="0"/>
              <a:t>16:</a:t>
            </a:r>
            <a:br>
              <a:rPr lang="en-US" dirty="0" smtClean="0"/>
            </a:br>
            <a:r>
              <a:rPr lang="en-US" dirty="0" smtClean="0"/>
              <a:t>Awards, Benefits, Expenses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45464" y="4632960"/>
            <a:ext cx="7891272" cy="1069848"/>
          </a:xfrm>
        </p:spPr>
        <p:txBody>
          <a:bodyPr>
            <a:normAutofit/>
          </a:bodyPr>
          <a:lstStyle/>
          <a:p>
            <a:r>
              <a:rPr lang="en-US" sz="2600" dirty="0" smtClean="0"/>
              <a:t>2015 NCAA </a:t>
            </a:r>
            <a:r>
              <a:rPr lang="en-US" sz="2600" dirty="0" smtClean="0"/>
              <a:t>Regional Seminars</a:t>
            </a:r>
          </a:p>
          <a:p>
            <a:r>
              <a:rPr lang="en-US" sz="2600" dirty="0" smtClean="0"/>
              <a:t>Steve Clar and Binh T. Nguyen</a:t>
            </a:r>
            <a:r>
              <a:rPr lang="en-US" dirty="0" smtClean="0"/>
              <a:t>, NCAA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879346322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527051" y="188914"/>
            <a:ext cx="10972800" cy="981075"/>
          </a:xfrm>
        </p:spPr>
        <p:txBody>
          <a:bodyPr/>
          <a:lstStyle/>
          <a:p>
            <a:pPr eaLnBrk="1" hangingPunct="1"/>
            <a:r>
              <a:rPr lang="en-US" altLang="en-US" dirty="0" smtClean="0">
                <a:solidFill>
                  <a:schemeClr val="tx1"/>
                </a:solidFill>
              </a:rPr>
              <a:t>Case Study </a:t>
            </a:r>
            <a:r>
              <a:rPr lang="en-US" altLang="en-US" dirty="0" smtClean="0"/>
              <a:t>–</a:t>
            </a:r>
            <a:r>
              <a:rPr lang="en-US" altLang="en-US" dirty="0" smtClean="0">
                <a:solidFill>
                  <a:schemeClr val="tx1"/>
                </a:solidFill>
              </a:rPr>
              <a:t> Awards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196975"/>
            <a:ext cx="10972800" cy="5184775"/>
          </a:xfrm>
        </p:spPr>
        <p:txBody>
          <a:bodyPr/>
          <a:lstStyle/>
          <a:p>
            <a:pPr marL="571500" indent="-571500">
              <a:buNone/>
              <a:defRPr/>
            </a:pPr>
            <a:r>
              <a:rPr lang="en-US" sz="2400" b="1" dirty="0" smtClean="0"/>
              <a:t>Q:  	May a </a:t>
            </a:r>
            <a:r>
              <a:rPr lang="en-US" sz="2400" b="1" dirty="0"/>
              <a:t>student-athlete </a:t>
            </a:r>
            <a:r>
              <a:rPr lang="en-US" sz="2400" b="1" dirty="0" smtClean="0"/>
              <a:t>keep a plaque from a national governing body to recognize a </a:t>
            </a:r>
            <a:r>
              <a:rPr lang="en-US" sz="2400" b="1" dirty="0"/>
              <a:t>student-athlete </a:t>
            </a:r>
            <a:r>
              <a:rPr lang="en-US" sz="2400" b="1" dirty="0" smtClean="0"/>
              <a:t>for athletic achievements?</a:t>
            </a:r>
          </a:p>
          <a:p>
            <a:pPr marL="571500" indent="-571500" eaLnBrk="1" hangingPunct="1">
              <a:buFontTx/>
              <a:buNone/>
              <a:defRPr/>
            </a:pPr>
            <a:r>
              <a:rPr lang="en-US" sz="2400" b="1" dirty="0" smtClean="0"/>
              <a:t>A:  	</a:t>
            </a:r>
            <a:r>
              <a:rPr lang="en-US" sz="2400" dirty="0" smtClean="0"/>
              <a:t>Yes, as long as the requirements in Figure 16-3 are met.</a:t>
            </a:r>
          </a:p>
          <a:p>
            <a:pPr marL="571500" indent="-571500" eaLnBrk="1" hangingPunct="1">
              <a:buFontTx/>
              <a:buNone/>
              <a:defRPr/>
            </a:pPr>
            <a:r>
              <a:rPr lang="en-US" sz="2400" dirty="0" smtClean="0"/>
              <a:t>		</a:t>
            </a:r>
          </a:p>
          <a:p>
            <a:pPr marL="571500" indent="-571500">
              <a:buNone/>
              <a:defRPr/>
            </a:pPr>
            <a:r>
              <a:rPr lang="en-US" sz="2400" b="1" dirty="0" smtClean="0"/>
              <a:t>Q:  	May the institution or the national governing body pay for an </a:t>
            </a:r>
            <a:r>
              <a:rPr lang="en-US" sz="2400" b="1" dirty="0"/>
              <a:t>student-athlete </a:t>
            </a:r>
            <a:r>
              <a:rPr lang="en-US" sz="2400" b="1" dirty="0" smtClean="0"/>
              <a:t>to attend an in-person awards ceremony?</a:t>
            </a:r>
          </a:p>
          <a:p>
            <a:pPr marL="571500" indent="-571500">
              <a:buNone/>
              <a:defRPr/>
            </a:pPr>
            <a:r>
              <a:rPr lang="en-US" sz="2400" b="1" dirty="0" smtClean="0"/>
              <a:t>A:  	</a:t>
            </a:r>
            <a:r>
              <a:rPr lang="en-US" sz="2400" dirty="0" smtClean="0"/>
              <a:t>Yes.  Expenses may be provided for the </a:t>
            </a:r>
            <a:r>
              <a:rPr lang="en-US" sz="2400" dirty="0"/>
              <a:t>student-athlete</a:t>
            </a:r>
            <a:r>
              <a:rPr lang="en-US" sz="2400" b="1" dirty="0"/>
              <a:t> </a:t>
            </a:r>
            <a:r>
              <a:rPr lang="en-US" sz="2400" dirty="0" smtClean="0"/>
              <a:t>and student-athlete's parents or legal guardians, spouse or other relatives to attend the event.</a:t>
            </a:r>
          </a:p>
          <a:p>
            <a:pPr marL="0" indent="0" algn="r" eaLnBrk="1" hangingPunct="1">
              <a:buFontTx/>
              <a:buNone/>
              <a:defRPr/>
            </a:pPr>
            <a:r>
              <a:rPr lang="en-US" sz="2400" dirty="0" smtClean="0"/>
              <a:t>Bylaw 16.1.7</a:t>
            </a:r>
            <a:endParaRPr lang="en-US" sz="2000" dirty="0" smtClean="0"/>
          </a:p>
          <a:p>
            <a:pPr marL="0" indent="0" eaLnBrk="1" hangingPunct="1">
              <a:buFontTx/>
              <a:buNone/>
              <a:defRPr/>
            </a:pPr>
            <a:endParaRPr lang="en-US" sz="2000" dirty="0" smtClean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211367353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Complimentary Admissions and Ticket Benefits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16.2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373988376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Complimentary Admissions/Ticket Benefits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9848" y="2353056"/>
            <a:ext cx="10058400" cy="4218432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en-US" b="1" dirty="0" smtClean="0"/>
              <a:t>No hard tickets.</a:t>
            </a:r>
          </a:p>
          <a:p>
            <a:pPr lvl="1">
              <a:defRPr/>
            </a:pPr>
            <a:r>
              <a:rPr lang="en-US" dirty="0" smtClean="0"/>
              <a:t>Must use gate or pass list.</a:t>
            </a:r>
          </a:p>
          <a:p>
            <a:pPr marL="463550" lvl="1" indent="0">
              <a:buNone/>
              <a:defRPr/>
            </a:pPr>
            <a:endParaRPr lang="en-US" dirty="0" smtClean="0"/>
          </a:p>
          <a:p>
            <a:pPr>
              <a:defRPr/>
            </a:pPr>
            <a:r>
              <a:rPr lang="en-US" b="1" dirty="0" smtClean="0"/>
              <a:t>No sale or exchange of tickets for an item of value.</a:t>
            </a:r>
          </a:p>
          <a:p>
            <a:pPr marL="0" indent="0">
              <a:buNone/>
              <a:defRPr/>
            </a:pPr>
            <a:endParaRPr lang="en-US" b="1" dirty="0" smtClean="0"/>
          </a:p>
          <a:p>
            <a:pPr>
              <a:defRPr/>
            </a:pPr>
            <a:r>
              <a:rPr lang="en-US" b="1" dirty="0" smtClean="0"/>
              <a:t>No special arrangement to buy tickets.</a:t>
            </a:r>
          </a:p>
          <a:p>
            <a:pPr marL="0" indent="0">
              <a:buNone/>
              <a:defRPr/>
            </a:pPr>
            <a:endParaRPr lang="en-US" b="1" dirty="0" smtClean="0"/>
          </a:p>
          <a:p>
            <a:pPr>
              <a:defRPr/>
            </a:pPr>
            <a:r>
              <a:rPr lang="en-US" b="1" dirty="0" smtClean="0"/>
              <a:t>Professional tickets as entertainment.</a:t>
            </a:r>
          </a:p>
          <a:p>
            <a:pPr>
              <a:defRPr/>
            </a:pPr>
            <a:endParaRPr lang="en-US" b="1" dirty="0" smtClean="0"/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653132446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Complimentary Admissions/Ticket Benefits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9848" y="2450592"/>
            <a:ext cx="10058400" cy="4120896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en-US" b="1" dirty="0" smtClean="0"/>
              <a:t>In student-athlete's sport: </a:t>
            </a:r>
            <a:endParaRPr lang="en-US" b="1" dirty="0"/>
          </a:p>
          <a:p>
            <a:pPr lvl="1">
              <a:defRPr/>
            </a:pPr>
            <a:r>
              <a:rPr lang="en-US" dirty="0" smtClean="0"/>
              <a:t>Four complimentary admissions to regular season home or away events.</a:t>
            </a:r>
            <a:endParaRPr lang="en-US" dirty="0"/>
          </a:p>
          <a:p>
            <a:pPr lvl="1">
              <a:defRPr/>
            </a:pPr>
            <a:r>
              <a:rPr lang="en-US" dirty="0" smtClean="0"/>
              <a:t>Six </a:t>
            </a:r>
            <a:r>
              <a:rPr lang="en-US" dirty="0"/>
              <a:t>complimentary admissions to </a:t>
            </a:r>
            <a:r>
              <a:rPr lang="en-US" dirty="0" smtClean="0"/>
              <a:t>postseason events</a:t>
            </a:r>
            <a:r>
              <a:rPr lang="en-US" dirty="0"/>
              <a:t>.</a:t>
            </a:r>
          </a:p>
          <a:p>
            <a:pPr marL="463550" lvl="1" indent="0">
              <a:buNone/>
              <a:defRPr/>
            </a:pPr>
            <a:endParaRPr lang="en-US" dirty="0"/>
          </a:p>
          <a:p>
            <a:pPr>
              <a:defRPr/>
            </a:pPr>
            <a:r>
              <a:rPr lang="en-US" b="1" dirty="0" smtClean="0"/>
              <a:t>In other sports:</a:t>
            </a:r>
            <a:endParaRPr lang="en-US" b="1" dirty="0"/>
          </a:p>
          <a:p>
            <a:pPr lvl="1">
              <a:defRPr/>
            </a:pPr>
            <a:r>
              <a:rPr lang="en-US" dirty="0" smtClean="0"/>
              <a:t>Free admission to all regular season home events.</a:t>
            </a:r>
          </a:p>
          <a:p>
            <a:pPr lvl="1">
              <a:defRPr/>
            </a:pPr>
            <a:endParaRPr lang="en-US" dirty="0"/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66386052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527051" y="188914"/>
            <a:ext cx="10972800" cy="981075"/>
          </a:xfrm>
        </p:spPr>
        <p:txBody>
          <a:bodyPr>
            <a:normAutofit fontScale="90000"/>
          </a:bodyPr>
          <a:lstStyle/>
          <a:p>
            <a:r>
              <a:rPr lang="en-US" altLang="en-US" dirty="0" smtClean="0">
                <a:solidFill>
                  <a:schemeClr val="tx1"/>
                </a:solidFill>
              </a:rPr>
              <a:t>Case Study – </a:t>
            </a:r>
            <a:r>
              <a:rPr lang="en-US" dirty="0"/>
              <a:t>Complimentary Admissions /Ticket Benefits</a:t>
            </a:r>
            <a:endParaRPr lang="en-US" altLang="en-US" dirty="0" smtClean="0">
              <a:solidFill>
                <a:schemeClr val="tx1"/>
              </a:solidFill>
            </a:endParaRP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743456"/>
            <a:ext cx="10972800" cy="4638294"/>
          </a:xfrm>
        </p:spPr>
        <p:txBody>
          <a:bodyPr>
            <a:normAutofit/>
          </a:bodyPr>
          <a:lstStyle/>
          <a:p>
            <a:pPr marL="571500" indent="-571500">
              <a:buNone/>
              <a:defRPr/>
            </a:pPr>
            <a:r>
              <a:rPr lang="en-US" b="1" dirty="0" smtClean="0"/>
              <a:t>Q</a:t>
            </a:r>
            <a:r>
              <a:rPr lang="en-US" b="1" dirty="0"/>
              <a:t>:  </a:t>
            </a:r>
            <a:r>
              <a:rPr lang="en-US" b="1" dirty="0" smtClean="0"/>
              <a:t>May an institution seat a student-athlete's relatives in a special section for any contests?</a:t>
            </a:r>
          </a:p>
          <a:p>
            <a:pPr marL="571500" indent="-571500">
              <a:buNone/>
              <a:defRPr/>
            </a:pPr>
            <a:r>
              <a:rPr lang="en-US" b="1" dirty="0" smtClean="0"/>
              <a:t>A:  </a:t>
            </a:r>
            <a:r>
              <a:rPr lang="en-US" dirty="0" smtClean="0"/>
              <a:t> No, as this would be an extra benefit.</a:t>
            </a:r>
          </a:p>
          <a:p>
            <a:pPr marL="571500" indent="-571500">
              <a:buNone/>
              <a:defRPr/>
            </a:pPr>
            <a:r>
              <a:rPr lang="en-US" dirty="0"/>
              <a:t>		</a:t>
            </a:r>
            <a:r>
              <a:rPr lang="en-US" dirty="0" smtClean="0"/>
              <a:t>									</a:t>
            </a:r>
            <a:endParaRPr lang="en-US" dirty="0"/>
          </a:p>
          <a:p>
            <a:pPr marL="571500" indent="-571500">
              <a:buNone/>
              <a:defRPr/>
            </a:pPr>
            <a:r>
              <a:rPr lang="en-US" b="1" dirty="0"/>
              <a:t>Q:  </a:t>
            </a:r>
            <a:r>
              <a:rPr lang="en-US" b="1" dirty="0" smtClean="0"/>
              <a:t>May an institution provide complimentary tickets to a student-athlete's parents at a neutral site?</a:t>
            </a:r>
            <a:endParaRPr lang="en-US" b="1" dirty="0"/>
          </a:p>
          <a:p>
            <a:pPr marL="571500" indent="-571500">
              <a:buNone/>
              <a:defRPr/>
            </a:pPr>
            <a:r>
              <a:rPr lang="en-US" b="1" dirty="0"/>
              <a:t>A:  	</a:t>
            </a:r>
            <a:r>
              <a:rPr lang="en-US" dirty="0" smtClean="0"/>
              <a:t>Yes, it may be treated as a home game.</a:t>
            </a:r>
          </a:p>
          <a:p>
            <a:pPr marL="571500" indent="-571500" algn="r">
              <a:buNone/>
              <a:defRPr/>
            </a:pPr>
            <a:r>
              <a:rPr lang="en-US" dirty="0"/>
              <a:t>	</a:t>
            </a:r>
            <a:r>
              <a:rPr lang="en-US" dirty="0" smtClean="0"/>
              <a:t>									Bylaw 16.2.1.1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29490095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1" grpId="0" uiExpand="1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527051" y="188914"/>
            <a:ext cx="10972800" cy="9810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Case Study </a:t>
            </a:r>
            <a:r>
              <a:rPr lang="en-US" dirty="0"/>
              <a:t>–</a:t>
            </a:r>
            <a:r>
              <a:rPr lang="en-US" dirty="0" smtClean="0"/>
              <a:t> Complimentary Admissions /Ticket Benefits</a:t>
            </a:r>
            <a:endParaRPr lang="en-US" altLang="en-US" dirty="0" smtClean="0">
              <a:solidFill>
                <a:schemeClr val="tx1"/>
              </a:solidFill>
            </a:endParaRP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50720"/>
            <a:ext cx="11241024" cy="4431030"/>
          </a:xfrm>
        </p:spPr>
        <p:txBody>
          <a:bodyPr>
            <a:normAutofit/>
          </a:bodyPr>
          <a:lstStyle/>
          <a:p>
            <a:pPr marL="573088" indent="-573088">
              <a:buNone/>
              <a:defRPr/>
            </a:pPr>
            <a:r>
              <a:rPr lang="en-US" b="1" dirty="0" smtClean="0"/>
              <a:t>Q</a:t>
            </a:r>
            <a:r>
              <a:rPr lang="en-US" b="1" dirty="0"/>
              <a:t>:  </a:t>
            </a:r>
            <a:r>
              <a:rPr lang="en-US" b="1" dirty="0" smtClean="0"/>
              <a:t>May a professional athletics team provide complimentary tickets to an entire team to a professional contest?</a:t>
            </a:r>
            <a:endParaRPr lang="en-US" b="1" dirty="0"/>
          </a:p>
          <a:p>
            <a:pPr marL="573088" indent="-573088">
              <a:buNone/>
            </a:pPr>
            <a:r>
              <a:rPr lang="en-US" b="1" dirty="0"/>
              <a:t>A:  </a:t>
            </a:r>
            <a:r>
              <a:rPr lang="en-US" b="1" dirty="0" smtClean="0"/>
              <a:t> </a:t>
            </a:r>
            <a:r>
              <a:rPr lang="en-US" dirty="0" smtClean="0"/>
              <a:t>It </a:t>
            </a:r>
            <a:r>
              <a:rPr lang="en-US" dirty="0"/>
              <a:t>is not permissible for an individual other than the institution (or a booster through the institution) to provide </a:t>
            </a:r>
            <a:r>
              <a:rPr lang="en-US" dirty="0" smtClean="0"/>
              <a:t>student-athletes </a:t>
            </a:r>
            <a:r>
              <a:rPr lang="en-US" dirty="0"/>
              <a:t>with professional team tickets as entertainment in conjunction with practice or competition. Therefore, this individual may not provide the tickets directly to the </a:t>
            </a:r>
            <a:r>
              <a:rPr lang="en-US" dirty="0" smtClean="0"/>
              <a:t>student-athletes</a:t>
            </a:r>
            <a:r>
              <a:rPr lang="en-US" dirty="0"/>
              <a:t>. </a:t>
            </a:r>
            <a:endParaRPr lang="en-US" dirty="0" smtClean="0"/>
          </a:p>
          <a:p>
            <a:pPr marL="512763" indent="-512763" algn="r">
              <a:buNone/>
            </a:pPr>
            <a:r>
              <a:rPr lang="en-US" sz="2000" dirty="0"/>
              <a:t>	</a:t>
            </a:r>
            <a:r>
              <a:rPr lang="en-US" sz="2000" dirty="0" smtClean="0"/>
              <a:t>							                           </a:t>
            </a:r>
            <a:r>
              <a:rPr lang="en-US" dirty="0" smtClean="0"/>
              <a:t>Bylaw 16.2.2.5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2747367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51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Academic and Other Support Services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16.3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209582597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Academic and other Support Services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defRPr/>
            </a:pPr>
            <a:r>
              <a:rPr lang="en-US" b="1" dirty="0" smtClean="0"/>
              <a:t>General </a:t>
            </a:r>
            <a:r>
              <a:rPr lang="en-US" b="1" dirty="0"/>
              <a:t>academic counseling and tutoring services available to all student-athletes. </a:t>
            </a:r>
            <a:endParaRPr lang="en-US" b="1" dirty="0" smtClean="0"/>
          </a:p>
          <a:p>
            <a:pPr lvl="1">
              <a:defRPr/>
            </a:pPr>
            <a:r>
              <a:rPr lang="en-US" dirty="0" smtClean="0"/>
              <a:t>Provided through athletics or through student support services.</a:t>
            </a:r>
          </a:p>
          <a:p>
            <a:pPr lvl="1">
              <a:defRPr/>
            </a:pPr>
            <a:endParaRPr lang="en-US" dirty="0" smtClean="0"/>
          </a:p>
          <a:p>
            <a:pPr>
              <a:defRPr/>
            </a:pPr>
            <a:r>
              <a:rPr lang="en-US" b="1" dirty="0" smtClean="0"/>
              <a:t>Institution</a:t>
            </a:r>
            <a:r>
              <a:rPr lang="en-US" b="1" dirty="0"/>
              <a:t>, conference or the NCAA may finance other academic support, career counseling or personal development services that support the success of student-athletes. 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711927904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527051" y="188914"/>
            <a:ext cx="10972800" cy="9810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Academic and other support services – Case study</a:t>
            </a:r>
            <a:endParaRPr lang="en-US" altLang="en-US" dirty="0" smtClean="0">
              <a:solidFill>
                <a:schemeClr val="tx1"/>
              </a:solidFill>
            </a:endParaRP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743456"/>
            <a:ext cx="11228832" cy="4638294"/>
          </a:xfrm>
        </p:spPr>
        <p:txBody>
          <a:bodyPr>
            <a:normAutofit fontScale="77500" lnSpcReduction="20000"/>
          </a:bodyPr>
          <a:lstStyle/>
          <a:p>
            <a:pPr marL="571500" indent="-571500">
              <a:buNone/>
              <a:defRPr/>
            </a:pPr>
            <a:r>
              <a:rPr lang="en-US" b="1" dirty="0" smtClean="0"/>
              <a:t>Q</a:t>
            </a:r>
            <a:r>
              <a:rPr lang="en-US" b="1" dirty="0"/>
              <a:t>:  </a:t>
            </a:r>
            <a:r>
              <a:rPr lang="en-US" b="1" dirty="0" smtClean="0"/>
              <a:t>	May an institution provide parking to a </a:t>
            </a:r>
            <a:r>
              <a:rPr lang="en-US" b="1" dirty="0"/>
              <a:t>student-athlete </a:t>
            </a:r>
            <a:r>
              <a:rPr lang="en-US" b="1" dirty="0" smtClean="0"/>
              <a:t>when the </a:t>
            </a:r>
            <a:r>
              <a:rPr lang="en-US" b="1" dirty="0"/>
              <a:t>student-athlete </a:t>
            </a:r>
            <a:r>
              <a:rPr lang="en-US" b="1" dirty="0" smtClean="0"/>
              <a:t>is on campus for academic tutoring sessions?</a:t>
            </a:r>
            <a:endParaRPr lang="en-US" b="1" dirty="0"/>
          </a:p>
          <a:p>
            <a:pPr marL="571500" indent="-571500">
              <a:buNone/>
            </a:pPr>
            <a:r>
              <a:rPr lang="en-US" b="1" dirty="0"/>
              <a:t>A:  </a:t>
            </a:r>
            <a:r>
              <a:rPr lang="en-US" dirty="0"/>
              <a:t> </a:t>
            </a:r>
            <a:r>
              <a:rPr lang="en-US" dirty="0" smtClean="0"/>
              <a:t>  Yes, the </a:t>
            </a:r>
            <a:r>
              <a:rPr lang="en-US" dirty="0"/>
              <a:t>parking expenses should be limited to the time in which </a:t>
            </a:r>
            <a:r>
              <a:rPr lang="en-US" dirty="0" smtClean="0"/>
              <a:t> the student-athlete</a:t>
            </a:r>
            <a:r>
              <a:rPr lang="en-US" b="1" dirty="0" smtClean="0"/>
              <a:t> </a:t>
            </a:r>
            <a:r>
              <a:rPr lang="en-US" dirty="0" smtClean="0"/>
              <a:t>is </a:t>
            </a:r>
            <a:r>
              <a:rPr lang="en-US" dirty="0"/>
              <a:t>participating in the </a:t>
            </a:r>
            <a:r>
              <a:rPr lang="en-US" dirty="0" smtClean="0"/>
              <a:t>academic session </a:t>
            </a:r>
            <a:r>
              <a:rPr lang="en-US" dirty="0"/>
              <a:t>(e.g., tutoring session) as opposed to allowing free campus parking for the entire day. </a:t>
            </a:r>
            <a:endParaRPr lang="en-US" dirty="0" smtClean="0"/>
          </a:p>
          <a:p>
            <a:pPr marL="571500" indent="-571500">
              <a:buNone/>
            </a:pPr>
            <a:endParaRPr lang="en-US" dirty="0" smtClean="0"/>
          </a:p>
          <a:p>
            <a:pPr marL="571500" indent="-571500">
              <a:buNone/>
            </a:pPr>
            <a:r>
              <a:rPr lang="en-US" b="1" dirty="0" smtClean="0"/>
              <a:t>Q</a:t>
            </a:r>
            <a:r>
              <a:rPr lang="en-US" b="1" dirty="0"/>
              <a:t>:  </a:t>
            </a:r>
            <a:r>
              <a:rPr lang="en-US" b="1" dirty="0" smtClean="0"/>
              <a:t>  May an institution pay for transportation to and from a required internship throughout the summer for an student-athlete?</a:t>
            </a:r>
            <a:endParaRPr lang="en-US" b="1" dirty="0"/>
          </a:p>
          <a:p>
            <a:pPr marL="571500" indent="-571500">
              <a:buNone/>
              <a:defRPr/>
            </a:pPr>
            <a:r>
              <a:rPr lang="en-US" b="1" dirty="0"/>
              <a:t>A:  	</a:t>
            </a:r>
            <a:r>
              <a:rPr lang="en-US" dirty="0" smtClean="0"/>
              <a:t>Yes</a:t>
            </a:r>
            <a:r>
              <a:rPr lang="en-US" dirty="0"/>
              <a:t>, as this would support the academic success of the student-athlete</a:t>
            </a:r>
            <a:r>
              <a:rPr lang="en-US" dirty="0" smtClean="0"/>
              <a:t>.</a:t>
            </a:r>
            <a:endParaRPr lang="en-US" dirty="0"/>
          </a:p>
          <a:p>
            <a:pPr marL="571500" indent="-571500">
              <a:buNone/>
              <a:defRPr/>
            </a:pPr>
            <a:endParaRPr lang="en-US" dirty="0" smtClean="0"/>
          </a:p>
          <a:p>
            <a:pPr marL="571500" indent="-571500">
              <a:buNone/>
            </a:pPr>
            <a:r>
              <a:rPr lang="en-US" b="1" dirty="0"/>
              <a:t>Q:  </a:t>
            </a:r>
            <a:r>
              <a:rPr lang="en-US" b="1" dirty="0" smtClean="0"/>
              <a:t>  May </a:t>
            </a:r>
            <a:r>
              <a:rPr lang="en-US" b="1" dirty="0"/>
              <a:t>an institution pay for </a:t>
            </a:r>
            <a:r>
              <a:rPr lang="en-US" b="1" dirty="0" smtClean="0"/>
              <a:t>test preparatory courses for graduate school entrance exams?</a:t>
            </a:r>
            <a:endParaRPr lang="en-US" b="1" dirty="0"/>
          </a:p>
          <a:p>
            <a:pPr marL="571500" indent="-571500">
              <a:buNone/>
              <a:defRPr/>
            </a:pPr>
            <a:r>
              <a:rPr lang="en-US" b="1" dirty="0"/>
              <a:t>A:  	</a:t>
            </a:r>
            <a:r>
              <a:rPr lang="en-US" dirty="0"/>
              <a:t>Yes, </a:t>
            </a:r>
            <a:r>
              <a:rPr lang="en-US" dirty="0" smtClean="0"/>
              <a:t>as this would support the academic success of the student-athlete.</a:t>
            </a:r>
          </a:p>
          <a:p>
            <a:pPr marL="571500" indent="-571500" algn="r">
              <a:buNone/>
              <a:defRPr/>
            </a:pPr>
            <a:r>
              <a:rPr lang="en-US" dirty="0"/>
              <a:t>	</a:t>
            </a:r>
            <a:r>
              <a:rPr lang="en-US" dirty="0" smtClean="0"/>
              <a:t>										Bylaw 16.3</a:t>
            </a:r>
            <a:endParaRPr lang="en-US" dirty="0"/>
          </a:p>
          <a:p>
            <a:pPr marL="571500" indent="-571500">
              <a:buNone/>
              <a:defRPr/>
            </a:pPr>
            <a:endParaRPr lang="en-US" dirty="0" smtClean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125320426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1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Medical Expenses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16.4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98955865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62411284"/>
              </p:ext>
            </p:extLst>
          </p:nvPr>
        </p:nvGraphicFramePr>
        <p:xfrm>
          <a:off x="1069975" y="1840484"/>
          <a:ext cx="10058400" cy="44513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custDataLst>
      <p:tags r:id="rId1"/>
    </p:custDataLst>
    <p:extLst>
      <p:ext uri="{BB962C8B-B14F-4D97-AF65-F5344CB8AC3E}">
        <p14:creationId xmlns:p14="http://schemas.microsoft.com/office/powerpoint/2010/main" val="1208070160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Medical Expenses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defRPr/>
            </a:pPr>
            <a:r>
              <a:rPr lang="en-US" b="1" dirty="0" smtClean="0"/>
              <a:t>Institution</a:t>
            </a:r>
            <a:r>
              <a:rPr lang="en-US" b="1" dirty="0"/>
              <a:t>, conference or the NCAA may </a:t>
            </a:r>
            <a:r>
              <a:rPr lang="en-US" b="1" dirty="0" smtClean="0"/>
              <a:t> provide </a:t>
            </a:r>
            <a:r>
              <a:rPr lang="en-US" b="1" dirty="0"/>
              <a:t>medical and related expenses and services to </a:t>
            </a:r>
            <a:r>
              <a:rPr lang="en-US" b="1" dirty="0" smtClean="0"/>
              <a:t>a student-athlete.</a:t>
            </a:r>
          </a:p>
          <a:p>
            <a:pPr marL="0" indent="0">
              <a:buNone/>
              <a:defRPr/>
            </a:pPr>
            <a:r>
              <a:rPr lang="en-US" dirty="0"/>
              <a:t/>
            </a:r>
            <a:br>
              <a:rPr lang="en-US" dirty="0"/>
            </a:br>
            <a:endParaRPr lang="en-US" b="1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41906863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527051" y="188914"/>
            <a:ext cx="10972800" cy="981075"/>
          </a:xfrm>
        </p:spPr>
        <p:txBody>
          <a:bodyPr>
            <a:normAutofit/>
          </a:bodyPr>
          <a:lstStyle/>
          <a:p>
            <a:r>
              <a:rPr lang="en-US" dirty="0" smtClean="0"/>
              <a:t>Medical EXPENSES – Case study</a:t>
            </a:r>
            <a:endParaRPr lang="en-US" altLang="en-US" dirty="0" smtClean="0">
              <a:solidFill>
                <a:schemeClr val="tx1"/>
              </a:solidFill>
            </a:endParaRP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743456"/>
            <a:ext cx="10972800" cy="4638294"/>
          </a:xfrm>
        </p:spPr>
        <p:txBody>
          <a:bodyPr>
            <a:normAutofit fontScale="77500" lnSpcReduction="20000"/>
          </a:bodyPr>
          <a:lstStyle/>
          <a:p>
            <a:pPr marL="573088" indent="-573088">
              <a:buNone/>
              <a:defRPr/>
            </a:pPr>
            <a:r>
              <a:rPr lang="en-US" b="1" dirty="0" smtClean="0"/>
              <a:t>Q</a:t>
            </a:r>
            <a:r>
              <a:rPr lang="en-US" b="1" dirty="0"/>
              <a:t>:  </a:t>
            </a:r>
            <a:r>
              <a:rPr lang="en-US" b="1" dirty="0" smtClean="0"/>
              <a:t>  May an institution provide food and lodging to a student-athlete who is recovering from surgery during the summer?</a:t>
            </a:r>
            <a:endParaRPr lang="en-US" b="1" dirty="0"/>
          </a:p>
          <a:p>
            <a:pPr marL="573088" indent="-573088">
              <a:buNone/>
            </a:pPr>
            <a:r>
              <a:rPr lang="en-US" b="1" dirty="0"/>
              <a:t>A:  </a:t>
            </a:r>
            <a:r>
              <a:rPr lang="en-US" dirty="0"/>
              <a:t> </a:t>
            </a:r>
            <a:r>
              <a:rPr lang="en-US" dirty="0" smtClean="0"/>
              <a:t>  Yes.</a:t>
            </a:r>
          </a:p>
          <a:p>
            <a:pPr marL="573088" indent="-573088">
              <a:buNone/>
            </a:pPr>
            <a:endParaRPr lang="en-US" dirty="0" smtClean="0"/>
          </a:p>
          <a:p>
            <a:pPr marL="573088" indent="-573088">
              <a:buNone/>
            </a:pPr>
            <a:r>
              <a:rPr lang="en-US" b="1" dirty="0" smtClean="0"/>
              <a:t>Q</a:t>
            </a:r>
            <a:r>
              <a:rPr lang="en-US" b="1" dirty="0"/>
              <a:t>:  	</a:t>
            </a:r>
            <a:r>
              <a:rPr lang="en-US" b="1" dirty="0" smtClean="0"/>
              <a:t>May an institution pay medical expenses if a </a:t>
            </a:r>
            <a:r>
              <a:rPr lang="en-US" b="1" dirty="0"/>
              <a:t>student-athlete </a:t>
            </a:r>
            <a:r>
              <a:rPr lang="en-US" b="1" dirty="0" smtClean="0"/>
              <a:t>decides to seek treatment outside the locale of the institution?</a:t>
            </a:r>
            <a:endParaRPr lang="en-US" b="1" dirty="0"/>
          </a:p>
          <a:p>
            <a:pPr marL="573088" indent="-573088">
              <a:buNone/>
              <a:defRPr/>
            </a:pPr>
            <a:r>
              <a:rPr lang="en-US" b="1" dirty="0"/>
              <a:t>A:  	</a:t>
            </a:r>
            <a:r>
              <a:rPr lang="en-US" dirty="0" smtClean="0"/>
              <a:t>Yes.</a:t>
            </a:r>
          </a:p>
          <a:p>
            <a:pPr marL="573088" indent="-573088">
              <a:buNone/>
              <a:defRPr/>
            </a:pPr>
            <a:endParaRPr lang="en-US" dirty="0" smtClean="0"/>
          </a:p>
          <a:p>
            <a:pPr marL="573088" indent="-573088">
              <a:buNone/>
            </a:pPr>
            <a:r>
              <a:rPr lang="en-US" b="1" dirty="0"/>
              <a:t>Q:  	May an institution pay </a:t>
            </a:r>
            <a:r>
              <a:rPr lang="en-US" b="1" dirty="0" smtClean="0"/>
              <a:t>expenses for a surgery for a former </a:t>
            </a:r>
            <a:r>
              <a:rPr lang="en-US" b="1" dirty="0"/>
              <a:t>student-athlete </a:t>
            </a:r>
            <a:r>
              <a:rPr lang="en-US" b="1" dirty="0" smtClean="0"/>
              <a:t>for an injury that occurred when the </a:t>
            </a:r>
            <a:r>
              <a:rPr lang="en-US" b="1" dirty="0"/>
              <a:t>student-athlete </a:t>
            </a:r>
            <a:r>
              <a:rPr lang="en-US" b="1" dirty="0" smtClean="0"/>
              <a:t>competed for the institution?</a:t>
            </a:r>
            <a:endParaRPr lang="en-US" b="1" dirty="0"/>
          </a:p>
          <a:p>
            <a:pPr marL="573088" indent="-573088">
              <a:buNone/>
              <a:defRPr/>
            </a:pPr>
            <a:r>
              <a:rPr lang="en-US" b="1" dirty="0"/>
              <a:t>A:  	</a:t>
            </a:r>
            <a:r>
              <a:rPr lang="en-US" dirty="0" smtClean="0"/>
              <a:t>Yes.</a:t>
            </a:r>
          </a:p>
          <a:p>
            <a:pPr marL="571500" indent="-571500" algn="r">
              <a:buNone/>
              <a:defRPr/>
            </a:pPr>
            <a:r>
              <a:rPr lang="en-US" dirty="0"/>
              <a:t>	</a:t>
            </a:r>
            <a:r>
              <a:rPr lang="en-US" dirty="0" smtClean="0"/>
              <a:t>									           Bylaw 16.4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395055096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1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Housing and Meals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16.5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70206448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Housing and Meals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defRPr/>
            </a:pPr>
            <a:r>
              <a:rPr lang="en-US" b="1" dirty="0" smtClean="0"/>
              <a:t>Athletic dormitories/blocks not permitted:</a:t>
            </a:r>
          </a:p>
          <a:p>
            <a:pPr lvl="1">
              <a:defRPr/>
            </a:pPr>
            <a:r>
              <a:rPr lang="en-US" dirty="0" smtClean="0"/>
              <a:t>50% or more are student-athletes.</a:t>
            </a:r>
          </a:p>
          <a:p>
            <a:pPr marL="463550" lvl="1" indent="0">
              <a:buNone/>
              <a:defRPr/>
            </a:pPr>
            <a:endParaRPr lang="en-US" dirty="0" smtClean="0"/>
          </a:p>
          <a:p>
            <a:pPr>
              <a:defRPr/>
            </a:pPr>
            <a:r>
              <a:rPr lang="en-US" b="1" dirty="0" smtClean="0"/>
              <a:t>Meals and snacks incidental to participation:</a:t>
            </a:r>
          </a:p>
          <a:p>
            <a:pPr lvl="1">
              <a:defRPr/>
            </a:pPr>
            <a:r>
              <a:rPr lang="en-US" dirty="0" smtClean="0"/>
              <a:t>Snacks permitted at any time.</a:t>
            </a:r>
          </a:p>
          <a:p>
            <a:pPr lvl="1">
              <a:defRPr/>
            </a:pPr>
            <a:r>
              <a:rPr lang="en-US" dirty="0" smtClean="0"/>
              <a:t>Nutritional supplements.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50370722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Housing and Meals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b="1" dirty="0"/>
              <a:t>Nutritional </a:t>
            </a:r>
            <a:r>
              <a:rPr lang="en-US" b="1" dirty="0" smtClean="0"/>
              <a:t>supplements </a:t>
            </a:r>
            <a:r>
              <a:rPr lang="en-US" b="1" dirty="0"/>
              <a:t>(I)</a:t>
            </a:r>
          </a:p>
          <a:p>
            <a:pPr marL="0" indent="0">
              <a:buNone/>
            </a:pPr>
            <a:r>
              <a:rPr lang="en-US" dirty="0"/>
              <a:t>Date Issued: October 2, 2014 </a:t>
            </a:r>
            <a:br>
              <a:rPr lang="en-US" dirty="0"/>
            </a:br>
            <a:r>
              <a:rPr lang="en-US" dirty="0"/>
              <a:t>Date Published: October 8, 2014 </a:t>
            </a:r>
            <a:br>
              <a:rPr lang="en-US" dirty="0"/>
            </a:br>
            <a:r>
              <a:rPr lang="en-US" dirty="0"/>
              <a:t>Item Ref: a </a:t>
            </a:r>
            <a:br>
              <a:rPr lang="en-US" dirty="0"/>
            </a:br>
            <a:r>
              <a:rPr lang="en-US" dirty="0"/>
              <a:t>Interpretation: </a:t>
            </a:r>
          </a:p>
          <a:p>
            <a:pPr marL="0" indent="0">
              <a:buNone/>
            </a:pPr>
            <a:r>
              <a:rPr lang="en-US" dirty="0"/>
              <a:t>The academic and membership affairs staff confirmed it is not permissible to provide </a:t>
            </a:r>
            <a:r>
              <a:rPr lang="en-US" dirty="0" smtClean="0"/>
              <a:t>a nutritional </a:t>
            </a:r>
            <a:r>
              <a:rPr lang="en-US" dirty="0"/>
              <a:t>supplement that is not otherwise permissible by characterizing it as a snack or a meal incidental to participation.</a:t>
            </a:r>
          </a:p>
          <a:p>
            <a:pPr marL="0" indent="0">
              <a:buNone/>
            </a:pPr>
            <a:r>
              <a:rPr lang="en-US" dirty="0"/>
              <a:t>[References: </a:t>
            </a:r>
            <a:r>
              <a:rPr lang="en-US" dirty="0" smtClean="0"/>
              <a:t>Bylaw </a:t>
            </a:r>
            <a:r>
              <a:rPr lang="en-US" dirty="0"/>
              <a:t>16.5.2 (permissible); and an official interpretation (7/26/00, Item No. a)]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81546075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Housing and Meals – Case Study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73088" indent="-573088">
              <a:buNone/>
              <a:defRPr/>
            </a:pPr>
            <a:r>
              <a:rPr lang="en-US" b="1" dirty="0"/>
              <a:t>Q:  </a:t>
            </a:r>
            <a:r>
              <a:rPr lang="en-US" b="1" dirty="0" smtClean="0"/>
              <a:t>	Does the 50% rule apply to an off-campus, privately owned apartment building, where a student-athlete plans to live?</a:t>
            </a:r>
            <a:endParaRPr lang="en-US" b="1" dirty="0"/>
          </a:p>
          <a:p>
            <a:pPr marL="573088" indent="-573088">
              <a:buNone/>
            </a:pPr>
            <a:r>
              <a:rPr lang="en-US" b="1" dirty="0"/>
              <a:t>A:  </a:t>
            </a:r>
            <a:r>
              <a:rPr lang="en-US" dirty="0"/>
              <a:t> </a:t>
            </a:r>
            <a:r>
              <a:rPr lang="en-US" dirty="0" smtClean="0"/>
              <a:t>	Yes, only if the institution was involved in the arrangement.</a:t>
            </a:r>
            <a:endParaRPr lang="en-US" dirty="0"/>
          </a:p>
          <a:p>
            <a:pPr marL="573088" lvl="1" indent="-573088">
              <a:defRPr/>
            </a:pPr>
            <a:endParaRPr lang="en-US" dirty="0"/>
          </a:p>
          <a:p>
            <a:pPr marL="573088" indent="-573088">
              <a:buNone/>
              <a:defRPr/>
            </a:pPr>
            <a:r>
              <a:rPr lang="en-US" b="1" dirty="0"/>
              <a:t>Q:  </a:t>
            </a:r>
            <a:r>
              <a:rPr lang="en-US" b="1" dirty="0" smtClean="0"/>
              <a:t>	May </a:t>
            </a:r>
            <a:r>
              <a:rPr lang="en-US" b="1" dirty="0"/>
              <a:t>an institution provide </a:t>
            </a:r>
            <a:r>
              <a:rPr lang="en-US" b="1" dirty="0" smtClean="0"/>
              <a:t>meals to a </a:t>
            </a:r>
            <a:r>
              <a:rPr lang="en-US" b="1" dirty="0"/>
              <a:t>student-athlete </a:t>
            </a:r>
            <a:r>
              <a:rPr lang="en-US" b="1" dirty="0" smtClean="0"/>
              <a:t>when the </a:t>
            </a:r>
            <a:r>
              <a:rPr lang="en-US" b="1" dirty="0"/>
              <a:t>student-athlete </a:t>
            </a:r>
            <a:r>
              <a:rPr lang="en-US" b="1" dirty="0" smtClean="0"/>
              <a:t>is engaged in voluntary activities during the summer?</a:t>
            </a:r>
            <a:endParaRPr lang="en-US" b="1" dirty="0"/>
          </a:p>
          <a:p>
            <a:pPr marL="573088" indent="-573088">
              <a:buNone/>
            </a:pPr>
            <a:r>
              <a:rPr lang="en-US" b="1" dirty="0"/>
              <a:t>A:  </a:t>
            </a:r>
            <a:r>
              <a:rPr lang="en-US" dirty="0"/>
              <a:t> </a:t>
            </a:r>
            <a:r>
              <a:rPr lang="en-US" dirty="0" smtClean="0"/>
              <a:t>	Yes</a:t>
            </a:r>
            <a:r>
              <a:rPr lang="en-US" dirty="0"/>
              <a:t>, </a:t>
            </a:r>
            <a:r>
              <a:rPr lang="en-US" dirty="0" smtClean="0"/>
              <a:t>provided the meals are incidental to participation and not intended to replace the student-athlete's board allowance.</a:t>
            </a:r>
          </a:p>
          <a:p>
            <a:pPr marL="573088" indent="-573088">
              <a:buNone/>
            </a:pPr>
            <a:endParaRPr lang="en-US" dirty="0"/>
          </a:p>
          <a:p>
            <a:pPr marL="573088" indent="-573088">
              <a:buNone/>
            </a:pPr>
            <a:r>
              <a:rPr lang="en-US" b="1" dirty="0"/>
              <a:t>Q:   </a:t>
            </a:r>
            <a:r>
              <a:rPr lang="en-US" b="1" dirty="0" smtClean="0"/>
              <a:t>May a </a:t>
            </a:r>
            <a:r>
              <a:rPr lang="en-US" b="1" dirty="0"/>
              <a:t>student-athlete </a:t>
            </a:r>
            <a:r>
              <a:rPr lang="en-US" b="1" dirty="0" smtClean="0"/>
              <a:t>eat at training table if the </a:t>
            </a:r>
            <a:r>
              <a:rPr lang="en-US" b="1" dirty="0"/>
              <a:t>student-athlete </a:t>
            </a:r>
            <a:r>
              <a:rPr lang="en-US" b="1" dirty="0" smtClean="0"/>
              <a:t>is living off campus and receiving a stipend?</a:t>
            </a:r>
            <a:endParaRPr lang="en-US" b="1" dirty="0"/>
          </a:p>
          <a:p>
            <a:pPr marL="573088" indent="-573088">
              <a:buNone/>
              <a:defRPr/>
            </a:pPr>
            <a:r>
              <a:rPr lang="en-US" b="1" dirty="0"/>
              <a:t>A:  	</a:t>
            </a:r>
            <a:r>
              <a:rPr lang="en-US" dirty="0" smtClean="0"/>
              <a:t>No, unless it is deducted from the student-athlete's stipend.</a:t>
            </a:r>
            <a:endParaRPr lang="en-US" dirty="0"/>
          </a:p>
          <a:p>
            <a:pPr marL="573088" indent="-573088">
              <a:buNone/>
            </a:pPr>
            <a:endParaRPr lang="en-US" b="1" dirty="0" smtClean="0"/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677763238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Expenses for Student-Athlete Friends and Family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16.6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032512077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Expenses for Student-Athlete Friends and Family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defRPr/>
            </a:pPr>
            <a:r>
              <a:rPr lang="en-US" b="1" dirty="0" smtClean="0"/>
              <a:t>Family member defined:</a:t>
            </a:r>
          </a:p>
          <a:p>
            <a:pPr lvl="1">
              <a:defRPr/>
            </a:pPr>
            <a:r>
              <a:rPr lang="en-US" dirty="0" smtClean="0"/>
              <a:t>Individual </a:t>
            </a:r>
            <a:r>
              <a:rPr lang="en-US" dirty="0"/>
              <a:t>with any of the following relationships to a student-athlete: </a:t>
            </a:r>
            <a:r>
              <a:rPr lang="en-US" dirty="0" smtClean="0"/>
              <a:t> spouse</a:t>
            </a:r>
            <a:r>
              <a:rPr lang="en-US" dirty="0"/>
              <a:t>, parent or legal guardian, child, sibling, grandparent, domestic partner or any individual whose close association with the student-athlete is the practical equivalent of a family relationship. </a:t>
            </a:r>
            <a:endParaRPr lang="en-US" dirty="0" smtClean="0"/>
          </a:p>
          <a:p>
            <a:pPr lvl="1">
              <a:defRPr/>
            </a:pPr>
            <a:endParaRPr lang="en-US" b="1" dirty="0" smtClean="0"/>
          </a:p>
          <a:p>
            <a:pPr>
              <a:defRPr/>
            </a:pPr>
            <a:r>
              <a:rPr lang="en-US" b="1" dirty="0" smtClean="0"/>
              <a:t>Postseason events:</a:t>
            </a:r>
          </a:p>
          <a:p>
            <a:pPr lvl="1">
              <a:defRPr/>
            </a:pPr>
            <a:r>
              <a:rPr lang="en-US" dirty="0" smtClean="0"/>
              <a:t>Football championship and Final Four pilot program.</a:t>
            </a:r>
          </a:p>
          <a:p>
            <a:pPr lvl="1">
              <a:defRPr/>
            </a:pPr>
            <a:endParaRPr lang="en-US" dirty="0" smtClean="0"/>
          </a:p>
          <a:p>
            <a:pPr>
              <a:defRPr/>
            </a:pPr>
            <a:r>
              <a:rPr lang="en-US" b="1" dirty="0" smtClean="0"/>
              <a:t>Injury or illness of family members.</a:t>
            </a:r>
            <a:endParaRPr lang="en-US" b="1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781244314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Case study </a:t>
            </a:r>
            <a:r>
              <a:rPr lang="en-US" dirty="0"/>
              <a:t>– </a:t>
            </a:r>
            <a:r>
              <a:rPr lang="en-US" dirty="0" smtClean="0"/>
              <a:t>Expenses </a:t>
            </a:r>
            <a:r>
              <a:rPr lang="en-US" dirty="0"/>
              <a:t>for Student-Athlete Friends and </a:t>
            </a:r>
            <a:r>
              <a:rPr lang="en-US" dirty="0" smtClean="0"/>
              <a:t>Family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lvl="1">
              <a:defRPr/>
            </a:pPr>
            <a:endParaRPr lang="en-US" dirty="0"/>
          </a:p>
          <a:p>
            <a:pPr marL="571500" indent="-571500">
              <a:buNone/>
              <a:defRPr/>
            </a:pPr>
            <a:r>
              <a:rPr lang="en-US" b="1" dirty="0"/>
              <a:t>Q:  </a:t>
            </a:r>
            <a:r>
              <a:rPr lang="en-US" b="1" dirty="0" smtClean="0"/>
              <a:t>Is there a limit on the number of family members that may attend an institutional awards banquet with a </a:t>
            </a:r>
            <a:r>
              <a:rPr lang="en-US" b="1" dirty="0"/>
              <a:t>student-athlete?</a:t>
            </a:r>
          </a:p>
          <a:p>
            <a:pPr marL="571500" indent="-571500">
              <a:buNone/>
            </a:pPr>
            <a:r>
              <a:rPr lang="en-US" b="1" dirty="0"/>
              <a:t>A:  </a:t>
            </a:r>
            <a:r>
              <a:rPr lang="en-US" dirty="0"/>
              <a:t> </a:t>
            </a:r>
            <a:r>
              <a:rPr lang="en-US" dirty="0" smtClean="0"/>
              <a:t>No.</a:t>
            </a:r>
          </a:p>
          <a:p>
            <a:pPr marL="571500" indent="-571500">
              <a:buNone/>
            </a:pPr>
            <a:endParaRPr lang="en-US" dirty="0" smtClean="0"/>
          </a:p>
          <a:p>
            <a:pPr marL="571500" indent="-571500">
              <a:buNone/>
            </a:pPr>
            <a:r>
              <a:rPr lang="en-US" b="1" dirty="0" smtClean="0"/>
              <a:t>Q</a:t>
            </a:r>
            <a:r>
              <a:rPr lang="en-US" b="1" dirty="0"/>
              <a:t>:  </a:t>
            </a:r>
            <a:r>
              <a:rPr lang="en-US" b="1" dirty="0" smtClean="0"/>
              <a:t>May an institution provide per diem </a:t>
            </a:r>
            <a:r>
              <a:rPr lang="en-US" b="1" dirty="0"/>
              <a:t>to the </a:t>
            </a:r>
            <a:r>
              <a:rPr lang="en-US" b="1" dirty="0" smtClean="0"/>
              <a:t>spouse </a:t>
            </a:r>
            <a:r>
              <a:rPr lang="en-US" b="1" dirty="0"/>
              <a:t>of a student-athlete </a:t>
            </a:r>
            <a:r>
              <a:rPr lang="en-US" b="1" dirty="0" smtClean="0"/>
              <a:t>for a bowl game?</a:t>
            </a:r>
            <a:endParaRPr lang="en-US" b="1" dirty="0"/>
          </a:p>
          <a:p>
            <a:pPr marL="571500" indent="-571500">
              <a:buNone/>
              <a:defRPr/>
            </a:pPr>
            <a:r>
              <a:rPr lang="en-US" b="1" dirty="0" smtClean="0"/>
              <a:t>A</a:t>
            </a:r>
            <a:r>
              <a:rPr lang="en-US" b="1" dirty="0"/>
              <a:t>:  	</a:t>
            </a:r>
            <a:r>
              <a:rPr lang="en-US" dirty="0" smtClean="0"/>
              <a:t>No, but the institution may pay for actual and necessary expenses.</a:t>
            </a:r>
            <a:endParaRPr lang="en-US" dirty="0"/>
          </a:p>
          <a:p>
            <a:pPr marL="571500" indent="-571500" algn="r">
              <a:buNone/>
              <a:defRPr/>
            </a:pPr>
            <a:r>
              <a:rPr lang="en-US" dirty="0"/>
              <a:t> </a:t>
            </a:r>
            <a:r>
              <a:rPr lang="en-US" dirty="0" smtClean="0"/>
              <a:t>									     Bylaw 16.6.1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566454148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Entertainment in Conjunction with Practice and Competition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16.7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840714360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Awards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16.1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031843265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Entertainment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May provide reasonable </a:t>
            </a:r>
            <a:r>
              <a:rPr lang="en-US" dirty="0"/>
              <a:t>entertainment </a:t>
            </a:r>
            <a:r>
              <a:rPr lang="en-US" dirty="0" smtClean="0"/>
              <a:t>in </a:t>
            </a:r>
            <a:r>
              <a:rPr lang="en-US" dirty="0"/>
              <a:t>conjunction with practice or competition</a:t>
            </a:r>
            <a:r>
              <a:rPr lang="en-US" dirty="0" smtClean="0"/>
              <a:t>.</a:t>
            </a:r>
          </a:p>
          <a:p>
            <a:endParaRPr lang="en-US" dirty="0" smtClean="0"/>
          </a:p>
          <a:p>
            <a:pPr marL="463550" lvl="1" indent="-463550">
              <a:spcBef>
                <a:spcPts val="1200"/>
              </a:spcBef>
              <a:spcAft>
                <a:spcPts val="0"/>
              </a:spcAft>
              <a:buFont typeface="Wingdings" pitchFamily="2" charset="2"/>
              <a:buChar char="§"/>
            </a:pPr>
            <a:r>
              <a:rPr lang="en-US" sz="2800" dirty="0" smtClean="0"/>
              <a:t>Must </a:t>
            </a:r>
            <a:r>
              <a:rPr lang="en-US" sz="2800" dirty="0"/>
              <a:t>be within the playing </a:t>
            </a:r>
            <a:r>
              <a:rPr lang="en-US" sz="2800" dirty="0" smtClean="0"/>
              <a:t>season.</a:t>
            </a:r>
          </a:p>
          <a:p>
            <a:pPr marL="927100" lvl="2">
              <a:spcBef>
                <a:spcPts val="120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400" dirty="0"/>
              <a:t>Cannot be provided in conjunction with </a:t>
            </a:r>
            <a:r>
              <a:rPr lang="en-US" sz="2400" dirty="0" smtClean="0"/>
              <a:t>skill instruction.</a:t>
            </a:r>
          </a:p>
          <a:p>
            <a:pPr marL="927100" lvl="2">
              <a:spcBef>
                <a:spcPts val="120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400" dirty="0"/>
              <a:t>Cannot be provided in conjunction with </a:t>
            </a:r>
            <a:r>
              <a:rPr lang="en-US" sz="2400" dirty="0" smtClean="0"/>
              <a:t>required summer athletics activities.</a:t>
            </a:r>
            <a:endParaRPr lang="en-US" sz="2400" dirty="0"/>
          </a:p>
          <a:p>
            <a:pPr marL="927100" lvl="2">
              <a:spcBef>
                <a:spcPts val="1200"/>
              </a:spcBef>
              <a:spcAft>
                <a:spcPts val="0"/>
              </a:spcAft>
              <a:buFont typeface="Wingdings" pitchFamily="2" charset="2"/>
              <a:buChar char="§"/>
            </a:pPr>
            <a:endParaRPr lang="en-US" dirty="0"/>
          </a:p>
          <a:p>
            <a:pPr marL="463550" lvl="1" indent="-463550">
              <a:spcBef>
                <a:spcPts val="1200"/>
              </a:spcBef>
              <a:spcAft>
                <a:spcPts val="0"/>
              </a:spcAft>
              <a:buFont typeface="Wingdings" pitchFamily="2" charset="2"/>
              <a:buChar char="§"/>
            </a:pPr>
            <a:endParaRPr lang="en-US" sz="2800" dirty="0" smtClean="0"/>
          </a:p>
          <a:p>
            <a:pPr marL="463550" lvl="1" indent="-463550">
              <a:spcBef>
                <a:spcPts val="1200"/>
              </a:spcBef>
              <a:spcAft>
                <a:spcPts val="0"/>
              </a:spcAft>
              <a:buFont typeface="Wingdings" pitchFamily="2" charset="2"/>
              <a:buChar char="§"/>
            </a:pPr>
            <a:endParaRPr lang="en-US" sz="2800" b="1" i="1" dirty="0" smtClean="0"/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661722252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entertainment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b="1" u="sng" dirty="0" smtClean="0"/>
              <a:t>April 3, 2014 Educational Column</a:t>
            </a:r>
            <a:r>
              <a:rPr lang="en-US" dirty="0" smtClean="0"/>
              <a:t>.</a:t>
            </a:r>
            <a:endParaRPr lang="en-US" dirty="0"/>
          </a:p>
          <a:p>
            <a:r>
              <a:rPr lang="en-US" dirty="0"/>
              <a:t>May be provided on a required day off during the season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smtClean="0"/>
              <a:t>May be provided to an individual or group of individuals and not an entire team.</a:t>
            </a:r>
          </a:p>
          <a:p>
            <a:endParaRPr lang="en-US" dirty="0" smtClean="0"/>
          </a:p>
          <a:p>
            <a:r>
              <a:rPr lang="en-US" dirty="0" smtClean="0"/>
              <a:t>Cannot provide cash for entertainment purposes.</a:t>
            </a:r>
          </a:p>
          <a:p>
            <a:endParaRPr lang="en-US" dirty="0" smtClean="0"/>
          </a:p>
          <a:p>
            <a:r>
              <a:rPr lang="en-US" dirty="0" smtClean="0"/>
              <a:t>Student-athletes may not miss </a:t>
            </a:r>
            <a:r>
              <a:rPr lang="en-US" dirty="0"/>
              <a:t>class in order to attend an entertainment </a:t>
            </a:r>
            <a:r>
              <a:rPr lang="en-US" dirty="0" smtClean="0"/>
              <a:t>activity.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915363634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Expenses provided by Institution for practice and Competition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16.8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46223297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Practice and competition Expenses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Bylaw 16.8.1 - In order to receive competition-related expenses, student-athletes must be eligible for competition.</a:t>
            </a:r>
          </a:p>
          <a:p>
            <a:endParaRPr lang="en-US" dirty="0" smtClean="0"/>
          </a:p>
          <a:p>
            <a:r>
              <a:rPr lang="en-US" dirty="0" smtClean="0"/>
              <a:t>Bylaw 16.8.1.2 – Expenses for other competition.</a:t>
            </a:r>
          </a:p>
          <a:p>
            <a:pPr lvl="1"/>
            <a:r>
              <a:rPr lang="en-US" dirty="0" smtClean="0"/>
              <a:t>Established national championship events.</a:t>
            </a:r>
          </a:p>
          <a:p>
            <a:pPr lvl="1"/>
            <a:r>
              <a:rPr lang="en-US" dirty="0" smtClean="0"/>
              <a:t>Qualifiers for international competitions.</a:t>
            </a:r>
          </a:p>
          <a:p>
            <a:pPr lvl="2"/>
            <a:r>
              <a:rPr lang="en-US" dirty="0" smtClean="0"/>
              <a:t>E.g., Olympics, World Championships, World University Games.</a:t>
            </a:r>
          </a:p>
          <a:p>
            <a:pPr lvl="1"/>
            <a:r>
              <a:rPr lang="en-US" dirty="0" smtClean="0"/>
              <a:t>National team tryout competition events.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35518065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Case study </a:t>
            </a:r>
            <a:r>
              <a:rPr lang="en-US" dirty="0" smtClean="0"/>
              <a:t>– Expenses for other competitions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3088" indent="-573088">
              <a:buNone/>
            </a:pPr>
            <a:r>
              <a:rPr lang="en-US" b="1" dirty="0" smtClean="0"/>
              <a:t>Q:  </a:t>
            </a:r>
            <a:r>
              <a:rPr lang="en-US" dirty="0" smtClean="0"/>
              <a:t>	</a:t>
            </a:r>
            <a:r>
              <a:rPr lang="en-US" b="1" dirty="0" smtClean="0"/>
              <a:t>Can an institution provide expenses for a </a:t>
            </a:r>
            <a:r>
              <a:rPr lang="en-US" b="1" dirty="0"/>
              <a:t>student-athlete </a:t>
            </a:r>
            <a:r>
              <a:rPr lang="en-US" b="1" dirty="0" smtClean="0"/>
              <a:t>to engage in the Olympic trials?</a:t>
            </a:r>
          </a:p>
          <a:p>
            <a:pPr marL="573088" indent="-573088">
              <a:buNone/>
            </a:pPr>
            <a:r>
              <a:rPr lang="en-US" b="1" dirty="0" smtClean="0"/>
              <a:t>A:  </a:t>
            </a:r>
            <a:r>
              <a:rPr lang="en-US" dirty="0" smtClean="0"/>
              <a:t>	Yes.</a:t>
            </a:r>
          </a:p>
          <a:p>
            <a:pPr marL="573088" indent="-573088">
              <a:buNone/>
            </a:pPr>
            <a:endParaRPr lang="en-US" dirty="0"/>
          </a:p>
          <a:p>
            <a:pPr marL="573088" indent="-573088">
              <a:buNone/>
            </a:pPr>
            <a:r>
              <a:rPr lang="en-US" b="1" dirty="0" smtClean="0"/>
              <a:t>Q:</a:t>
            </a:r>
            <a:r>
              <a:rPr lang="en-US" dirty="0" smtClean="0"/>
              <a:t>  </a:t>
            </a:r>
            <a:r>
              <a:rPr lang="en-US" b="1" dirty="0" smtClean="0"/>
              <a:t>Can an institution provide the expenses if the event leads to another tier of qualifying for the Olympic team?</a:t>
            </a:r>
          </a:p>
          <a:p>
            <a:pPr marL="573088" indent="-573088">
              <a:buNone/>
            </a:pPr>
            <a:r>
              <a:rPr lang="en-US" b="1" dirty="0" smtClean="0"/>
              <a:t>A:</a:t>
            </a:r>
            <a:r>
              <a:rPr lang="en-US" dirty="0" smtClean="0"/>
              <a:t>  	Yes, provided the event is one from which participants are selected for another tier of national team tryouts.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369218377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Other Travel Expenses Provided by the Institution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16.9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508908950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Other travel expenses provided by the institution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May provide expenses for student-athletes to represent the institution in noncompetitive events.</a:t>
            </a:r>
          </a:p>
          <a:p>
            <a:endParaRPr lang="en-US" dirty="0" smtClean="0"/>
          </a:p>
          <a:p>
            <a:r>
              <a:rPr lang="en-US" dirty="0" smtClean="0"/>
              <a:t>Does not include an outside team or goodwill tour which includes competition.</a:t>
            </a:r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87332077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Case study – other travel expenses provided by the institution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9848" y="2218944"/>
            <a:ext cx="10058400" cy="4352544"/>
          </a:xfrm>
        </p:spPr>
        <p:txBody>
          <a:bodyPr>
            <a:normAutofit/>
          </a:bodyPr>
          <a:lstStyle/>
          <a:p>
            <a:pPr marL="573088" lvl="1" indent="-573088">
              <a:buNone/>
            </a:pPr>
            <a:r>
              <a:rPr lang="en-US" b="1" dirty="0" smtClean="0"/>
              <a:t>Q:</a:t>
            </a:r>
            <a:r>
              <a:rPr lang="en-US" dirty="0" smtClean="0"/>
              <a:t>  	</a:t>
            </a:r>
            <a:r>
              <a:rPr lang="en-US" b="1" dirty="0" smtClean="0"/>
              <a:t>Is it permissible for an institution to provide expenses for a </a:t>
            </a:r>
            <a:r>
              <a:rPr lang="en-US" b="1" dirty="0"/>
              <a:t>student-athlete </a:t>
            </a:r>
            <a:r>
              <a:rPr lang="en-US" b="1" dirty="0" smtClean="0"/>
              <a:t>to travel </a:t>
            </a:r>
            <a:r>
              <a:rPr lang="en-US" b="1" dirty="0"/>
              <a:t>to a </a:t>
            </a:r>
            <a:r>
              <a:rPr lang="en-US" b="1" dirty="0" smtClean="0"/>
              <a:t>fundraising </a:t>
            </a:r>
            <a:r>
              <a:rPr lang="en-US" b="1" dirty="0"/>
              <a:t>event hosted by an alumni </a:t>
            </a:r>
            <a:r>
              <a:rPr lang="en-US" b="1" dirty="0" smtClean="0"/>
              <a:t>group?  </a:t>
            </a:r>
          </a:p>
          <a:p>
            <a:pPr marL="573088" lvl="1" indent="-573088">
              <a:buNone/>
            </a:pPr>
            <a:endParaRPr lang="en-US" dirty="0"/>
          </a:p>
          <a:p>
            <a:pPr marL="573088" lvl="1" indent="-573088">
              <a:buNone/>
            </a:pPr>
            <a:r>
              <a:rPr lang="en-US" b="1" dirty="0" smtClean="0"/>
              <a:t>Q:</a:t>
            </a:r>
            <a:r>
              <a:rPr lang="en-US" dirty="0" smtClean="0"/>
              <a:t>  	</a:t>
            </a:r>
            <a:r>
              <a:rPr lang="en-US" b="1" dirty="0" smtClean="0"/>
              <a:t>What if the alumni group's event is in a different city from the institution?</a:t>
            </a:r>
          </a:p>
          <a:p>
            <a:pPr marL="573088" lvl="1" indent="-573088">
              <a:buNone/>
            </a:pPr>
            <a:endParaRPr lang="en-US" dirty="0"/>
          </a:p>
          <a:p>
            <a:pPr marL="573088" lvl="1" indent="-573088">
              <a:buNone/>
            </a:pPr>
            <a:r>
              <a:rPr lang="en-US" b="1" dirty="0" smtClean="0"/>
              <a:t>Q:</a:t>
            </a:r>
            <a:r>
              <a:rPr lang="en-US" dirty="0" smtClean="0"/>
              <a:t>  	</a:t>
            </a:r>
            <a:r>
              <a:rPr lang="en-US" b="1" dirty="0" smtClean="0"/>
              <a:t>Can the institution also provide appropriate </a:t>
            </a:r>
            <a:r>
              <a:rPr lang="en-US" b="1" dirty="0"/>
              <a:t>apparel for </a:t>
            </a:r>
            <a:r>
              <a:rPr lang="en-US" b="1" dirty="0" smtClean="0"/>
              <a:t>the event?</a:t>
            </a:r>
          </a:p>
          <a:p>
            <a:pPr marL="573088" lvl="1" indent="-573088">
              <a:buNone/>
            </a:pPr>
            <a:endParaRPr lang="en-US" dirty="0"/>
          </a:p>
          <a:p>
            <a:pPr marL="573088" lvl="1" indent="-573088">
              <a:buNone/>
            </a:pPr>
            <a:r>
              <a:rPr lang="en-US" b="1" dirty="0" smtClean="0"/>
              <a:t>A:</a:t>
            </a:r>
            <a:r>
              <a:rPr lang="en-US" dirty="0" smtClean="0"/>
              <a:t>  	Yes, these expenses are permissible pursuant to Bylaw 16.9.</a:t>
            </a:r>
            <a:endParaRPr lang="en-US" dirty="0"/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31287312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Other travel expenses provided by the institution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9848" y="2328672"/>
            <a:ext cx="10058400" cy="4242816"/>
          </a:xfrm>
        </p:spPr>
        <p:txBody>
          <a:bodyPr/>
          <a:lstStyle/>
          <a:p>
            <a:r>
              <a:rPr lang="en-US" dirty="0"/>
              <a:t>May also provide reasonable local transportation on an occasional basis</a:t>
            </a:r>
            <a:r>
              <a:rPr lang="en-US" dirty="0" smtClean="0"/>
              <a:t>.</a:t>
            </a:r>
          </a:p>
          <a:p>
            <a:endParaRPr lang="en-US" dirty="0" smtClean="0"/>
          </a:p>
          <a:p>
            <a:r>
              <a:rPr lang="en-US" dirty="0" smtClean="0"/>
              <a:t>Each institution defines “reasonable” and “local.”</a:t>
            </a:r>
          </a:p>
          <a:p>
            <a:endParaRPr lang="en-US" dirty="0" smtClean="0"/>
          </a:p>
          <a:p>
            <a:r>
              <a:rPr lang="en-US" dirty="0" smtClean="0"/>
              <a:t>Examples of reasonable local transportation:</a:t>
            </a:r>
          </a:p>
          <a:p>
            <a:pPr lvl="1"/>
            <a:r>
              <a:rPr lang="en-US" dirty="0" smtClean="0"/>
              <a:t>Rides to and from the airport.</a:t>
            </a:r>
          </a:p>
          <a:p>
            <a:pPr lvl="1"/>
            <a:r>
              <a:rPr lang="en-US" dirty="0" smtClean="0"/>
              <a:t>Travel to personal development opportunities located in the same city as the institution.</a:t>
            </a:r>
          </a:p>
          <a:p>
            <a:pPr marL="463550" lvl="1" indent="0">
              <a:buNone/>
            </a:pPr>
            <a:endParaRPr lang="en-US" dirty="0" smtClean="0"/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155071073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Expenses by Individuals or Organization other than Institution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16.10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6150531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Awards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defRPr/>
            </a:pPr>
            <a:r>
              <a:rPr lang="en-US" b="1" dirty="0" smtClean="0"/>
              <a:t>Any item given in recognition of athletics participation or performance.</a:t>
            </a:r>
          </a:p>
          <a:p>
            <a:pPr>
              <a:defRPr/>
            </a:pPr>
            <a:endParaRPr lang="en-US" b="1" dirty="0" smtClean="0"/>
          </a:p>
          <a:p>
            <a:pPr>
              <a:defRPr/>
            </a:pPr>
            <a:r>
              <a:rPr lang="en-US" b="1" dirty="0" smtClean="0"/>
              <a:t>Must be eligible for competition in order to receive award.</a:t>
            </a:r>
          </a:p>
          <a:p>
            <a:pPr>
              <a:defRPr/>
            </a:pPr>
            <a:endParaRPr lang="en-US" b="1" dirty="0" smtClean="0"/>
          </a:p>
          <a:p>
            <a:pPr>
              <a:defRPr/>
            </a:pPr>
            <a:r>
              <a:rPr lang="en-US" b="1" dirty="0" smtClean="0"/>
              <a:t>Cannot contribute to the purchase of an award.</a:t>
            </a:r>
          </a:p>
          <a:p>
            <a:pPr>
              <a:defRPr/>
            </a:pPr>
            <a:endParaRPr lang="en-US" b="1" dirty="0" smtClean="0"/>
          </a:p>
          <a:p>
            <a:pPr>
              <a:defRPr/>
            </a:pPr>
            <a:r>
              <a:rPr lang="en-US" b="1" dirty="0" smtClean="0"/>
              <a:t>May receive expenses to receive </a:t>
            </a:r>
            <a:r>
              <a:rPr lang="en-US" b="1" dirty="0" err="1" smtClean="0"/>
              <a:t>noninstitutional</a:t>
            </a:r>
            <a:r>
              <a:rPr lang="en-US" b="1" dirty="0" smtClean="0"/>
              <a:t> award.</a:t>
            </a:r>
          </a:p>
          <a:p>
            <a:pPr lvl="1">
              <a:defRPr/>
            </a:pPr>
            <a:r>
              <a:rPr lang="en-US" dirty="0" smtClean="0"/>
              <a:t>Conference, institution, </a:t>
            </a:r>
            <a:r>
              <a:rPr lang="en-US" dirty="0"/>
              <a:t>United States Olympic </a:t>
            </a:r>
            <a:r>
              <a:rPr lang="en-US" dirty="0" smtClean="0"/>
              <a:t>Committee, national governing body (or international equivalent) or awarding agency.</a:t>
            </a:r>
            <a:endParaRPr lang="en-US" dirty="0"/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371098192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Expenses </a:t>
            </a:r>
            <a:r>
              <a:rPr lang="en-US" sz="4800" dirty="0" smtClean="0"/>
              <a:t>from noninstitutional sources</a:t>
            </a:r>
            <a:endParaRPr lang="en-US" sz="48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16.10.1 – Expenses for nationally recognized religious encampments.</a:t>
            </a:r>
          </a:p>
          <a:p>
            <a:endParaRPr lang="en-US" dirty="0" smtClean="0"/>
          </a:p>
          <a:p>
            <a:r>
              <a:rPr lang="en-US" dirty="0" smtClean="0"/>
              <a:t>16.10.2 – Expenses from a high school for student teaching.</a:t>
            </a:r>
          </a:p>
          <a:p>
            <a:endParaRPr lang="en-US" dirty="0" smtClean="0"/>
          </a:p>
          <a:p>
            <a:r>
              <a:rPr lang="en-US" dirty="0" smtClean="0"/>
              <a:t>16.10.3 – Expenses to participate in a local civic luncheon.</a:t>
            </a:r>
          </a:p>
          <a:p>
            <a:pPr marL="804863" indent="-341313">
              <a:buFont typeface="Courier New" panose="02070309020205020404" pitchFamily="49" charset="0"/>
              <a:buChar char="o"/>
            </a:pPr>
            <a:r>
              <a:rPr lang="en-US" dirty="0"/>
              <a:t>	</a:t>
            </a:r>
            <a:r>
              <a:rPr lang="en-US" dirty="0" smtClean="0"/>
              <a:t>Cannot come from a local business owner.</a:t>
            </a:r>
          </a:p>
          <a:p>
            <a:pPr marL="0" indent="0">
              <a:buNone/>
            </a:pPr>
            <a:endParaRPr lang="en-US" dirty="0" smtClean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282888750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Expenses from noninstitutional sources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16.10.4 – Complimentary admission to a pro sports contest during which the student-athlete</a:t>
            </a:r>
            <a:r>
              <a:rPr lang="en-US" dirty="0" smtClean="0"/>
              <a:t> </a:t>
            </a:r>
            <a:r>
              <a:rPr lang="en-US" dirty="0"/>
              <a:t>or team is being recognized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smtClean="0"/>
              <a:t>Examples of recognition:</a:t>
            </a:r>
          </a:p>
          <a:p>
            <a:pPr lvl="1"/>
            <a:r>
              <a:rPr lang="en-US" dirty="0" smtClean="0"/>
              <a:t>National championship.</a:t>
            </a:r>
          </a:p>
          <a:p>
            <a:pPr lvl="1"/>
            <a:r>
              <a:rPr lang="en-US" dirty="0" smtClean="0"/>
              <a:t>Conference championship.</a:t>
            </a:r>
          </a:p>
          <a:p>
            <a:pPr lvl="1"/>
            <a:r>
              <a:rPr lang="en-US" dirty="0" smtClean="0"/>
              <a:t>Earned bid into NCAA championship field.</a:t>
            </a:r>
          </a:p>
          <a:p>
            <a:pPr lvl="1"/>
            <a:r>
              <a:rPr lang="en-US" dirty="0" smtClean="0"/>
              <a:t>All-America honors.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9183487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Benefits, Gifts and Services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16.11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03198038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Benefits, gifts and services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u="sng" dirty="0" smtClean="0"/>
              <a:t>Permissible benefits</a:t>
            </a:r>
            <a:r>
              <a:rPr lang="en-US" dirty="0" smtClean="0"/>
              <a:t>.</a:t>
            </a:r>
          </a:p>
          <a:p>
            <a:r>
              <a:rPr lang="en-US" dirty="0" smtClean="0"/>
              <a:t>16.11.1.4 – Disabling injury insurance.</a:t>
            </a:r>
          </a:p>
          <a:p>
            <a:pPr lvl="1">
              <a:defRPr/>
            </a:pPr>
            <a:r>
              <a:rPr lang="en-US" dirty="0" smtClean="0"/>
              <a:t>NCAA Proposal 2014-12 permits an </a:t>
            </a:r>
            <a:r>
              <a:rPr lang="en-US" dirty="0"/>
              <a:t>individual </a:t>
            </a:r>
            <a:r>
              <a:rPr lang="en-US" dirty="0" smtClean="0"/>
              <a:t>to </a:t>
            </a:r>
            <a:r>
              <a:rPr lang="en-US" dirty="0"/>
              <a:t>borrow against future earnings potential to purchase loss-of-value insurance.</a:t>
            </a:r>
          </a:p>
          <a:p>
            <a:pPr lvl="1">
              <a:defRPr/>
            </a:pPr>
            <a:r>
              <a:rPr lang="en-US" dirty="0"/>
              <a:t>Already permitted for insurance against disabling injury</a:t>
            </a:r>
            <a:r>
              <a:rPr lang="en-US" dirty="0" smtClean="0"/>
              <a:t>.</a:t>
            </a:r>
          </a:p>
          <a:p>
            <a:pPr lvl="1">
              <a:defRPr/>
            </a:pPr>
            <a:endParaRPr lang="en-US" dirty="0"/>
          </a:p>
          <a:p>
            <a:r>
              <a:rPr lang="en-US" dirty="0" smtClean="0"/>
              <a:t>16.11.1.5 – Occasional meals.</a:t>
            </a:r>
          </a:p>
          <a:p>
            <a:pPr lvl="1"/>
            <a:r>
              <a:rPr lang="en-US" dirty="0" smtClean="0"/>
              <a:t>Consider if a meal incidental to participation is not permissible.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16.11.1.8 – Student Assistance Fund.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205364531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Benefits, gifts and services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u="sng" dirty="0" err="1" smtClean="0"/>
              <a:t>Nonpermissible</a:t>
            </a:r>
            <a:r>
              <a:rPr lang="en-US" u="sng" dirty="0" smtClean="0"/>
              <a:t> (“extra”) benefits</a:t>
            </a:r>
            <a:r>
              <a:rPr lang="en-US" dirty="0" smtClean="0"/>
              <a:t>.</a:t>
            </a:r>
            <a:endParaRPr lang="en-US" dirty="0"/>
          </a:p>
          <a:p>
            <a:r>
              <a:rPr lang="en-US" dirty="0" smtClean="0"/>
              <a:t>Any arrangement by an institutional employee or booster;</a:t>
            </a:r>
          </a:p>
          <a:p>
            <a:endParaRPr lang="en-US" dirty="0" smtClean="0"/>
          </a:p>
          <a:p>
            <a:r>
              <a:rPr lang="en-US" dirty="0" smtClean="0"/>
              <a:t>For a student-athlete, student-athlete's family member or friend; and</a:t>
            </a:r>
          </a:p>
          <a:p>
            <a:endParaRPr lang="en-US" dirty="0" smtClean="0"/>
          </a:p>
          <a:p>
            <a:r>
              <a:rPr lang="en-US" dirty="0" smtClean="0"/>
              <a:t>To provide a benefit not otherwise permissible.</a:t>
            </a:r>
          </a:p>
          <a:p>
            <a:endParaRPr lang="en-US" dirty="0" smtClean="0"/>
          </a:p>
          <a:p>
            <a:pPr lvl="2"/>
            <a:endParaRPr lang="en-US" dirty="0" smtClean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59725430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Case study </a:t>
            </a:r>
            <a:r>
              <a:rPr lang="en-US" dirty="0"/>
              <a:t>– </a:t>
            </a:r>
            <a:r>
              <a:rPr lang="en-US" dirty="0" smtClean="0"/>
              <a:t>Benefits</a:t>
            </a:r>
            <a:r>
              <a:rPr lang="en-US" dirty="0"/>
              <a:t>, gifts and services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9848" y="2365248"/>
            <a:ext cx="10058400" cy="4206240"/>
          </a:xfrm>
        </p:spPr>
        <p:txBody>
          <a:bodyPr/>
          <a:lstStyle/>
          <a:p>
            <a:pPr marL="573088" indent="-573088">
              <a:buNone/>
            </a:pPr>
            <a:r>
              <a:rPr lang="en-US" b="1" dirty="0" smtClean="0"/>
              <a:t>Q:</a:t>
            </a:r>
            <a:r>
              <a:rPr lang="en-US" dirty="0" smtClean="0"/>
              <a:t>  </a:t>
            </a:r>
            <a:r>
              <a:rPr lang="en-US" b="1" dirty="0" smtClean="0"/>
              <a:t>An institution provides unique apparel items to season ticket holders.  Is it permissible to provide this “swag” to individuals on </a:t>
            </a:r>
            <a:r>
              <a:rPr lang="en-US" b="1" dirty="0"/>
              <a:t>a student-athlete </a:t>
            </a:r>
            <a:r>
              <a:rPr lang="en-US" b="1" dirty="0" smtClean="0"/>
              <a:t>pass list for the conference tournament?</a:t>
            </a:r>
          </a:p>
          <a:p>
            <a:pPr marL="573088" indent="-573088">
              <a:buNone/>
            </a:pPr>
            <a:r>
              <a:rPr lang="en-US" b="1" dirty="0" smtClean="0"/>
              <a:t>A:</a:t>
            </a:r>
            <a:r>
              <a:rPr lang="en-US" dirty="0" smtClean="0"/>
              <a:t>  	No.  These items would constitute impermissible extra benefits as they are only available to season ticket holders.</a:t>
            </a:r>
          </a:p>
          <a:p>
            <a:pPr marL="0" indent="0">
              <a:buNone/>
            </a:pP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416699296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Benefits, gifts or services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u="sng" dirty="0" smtClean="0"/>
              <a:t>Other examples of impermissible extra benefits</a:t>
            </a:r>
            <a:r>
              <a:rPr lang="en-US" dirty="0" smtClean="0"/>
              <a:t>.</a:t>
            </a:r>
            <a:endParaRPr lang="en-US" u="sng" dirty="0" smtClean="0"/>
          </a:p>
          <a:p>
            <a:r>
              <a:rPr lang="en-US" dirty="0" smtClean="0"/>
              <a:t>Individual </a:t>
            </a:r>
            <a:r>
              <a:rPr lang="en-US" dirty="0"/>
              <a:t>with no pre-existing relationship to student-athlete</a:t>
            </a:r>
            <a:r>
              <a:rPr lang="en-US" dirty="0" smtClean="0"/>
              <a:t> </a:t>
            </a:r>
            <a:r>
              <a:rPr lang="en-US" dirty="0"/>
              <a:t>serving as guarantor for a lease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/>
              <a:t>Reduced cost services provided by a physical therapist.</a:t>
            </a:r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823114611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Expense Waivers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Bylaw 16.12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326316156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Expense waivers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Can be processed by an institution or conference.</a:t>
            </a:r>
          </a:p>
          <a:p>
            <a:endParaRPr lang="en-US" dirty="0" smtClean="0"/>
          </a:p>
          <a:p>
            <a:r>
              <a:rPr lang="en-US" dirty="0" smtClean="0"/>
              <a:t>Listed in January 5, 2015 Educational Column.</a:t>
            </a:r>
          </a:p>
          <a:p>
            <a:endParaRPr lang="en-US" dirty="0" smtClean="0"/>
          </a:p>
          <a:p>
            <a:r>
              <a:rPr lang="en-US" dirty="0" smtClean="0"/>
              <a:t>Previously approved waivers are grouped under:</a:t>
            </a:r>
          </a:p>
          <a:p>
            <a:pPr lvl="1"/>
            <a:r>
              <a:rPr lang="en-US" dirty="0" smtClean="0"/>
              <a:t>Transportation expenses.</a:t>
            </a:r>
          </a:p>
          <a:p>
            <a:pPr lvl="1"/>
            <a:r>
              <a:rPr lang="en-US" dirty="0"/>
              <a:t>C</a:t>
            </a:r>
            <a:r>
              <a:rPr lang="en-US" dirty="0" smtClean="0"/>
              <a:t>elebratory events.</a:t>
            </a:r>
          </a:p>
          <a:p>
            <a:pPr lvl="1"/>
            <a:r>
              <a:rPr lang="en-US" dirty="0" smtClean="0"/>
              <a:t>Misfortune expenses.</a:t>
            </a:r>
          </a:p>
          <a:p>
            <a:pPr lvl="1"/>
            <a:r>
              <a:rPr lang="en-US" dirty="0" smtClean="0"/>
              <a:t>Miscellaneous.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303297334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Questions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854737071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Awards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defRPr/>
            </a:pPr>
            <a:r>
              <a:rPr lang="en-US" b="1" dirty="0" smtClean="0"/>
              <a:t>Prior </a:t>
            </a:r>
            <a:r>
              <a:rPr lang="en-US" b="1" dirty="0"/>
              <a:t>to </a:t>
            </a:r>
            <a:r>
              <a:rPr lang="en-US" b="1" dirty="0" smtClean="0"/>
              <a:t>enrollment: </a:t>
            </a:r>
            <a:endParaRPr lang="en-US" b="1" dirty="0"/>
          </a:p>
          <a:p>
            <a:pPr lvl="1">
              <a:defRPr/>
            </a:pPr>
            <a:r>
              <a:rPr lang="en-US" dirty="0"/>
              <a:t>Governed by amateur sport organizations.</a:t>
            </a:r>
          </a:p>
          <a:p>
            <a:pPr lvl="1">
              <a:defRPr/>
            </a:pPr>
            <a:r>
              <a:rPr lang="en-US" dirty="0"/>
              <a:t>May not include cash beyond actual and necessary expenses</a:t>
            </a:r>
            <a:r>
              <a:rPr lang="en-US" dirty="0" smtClean="0"/>
              <a:t>.</a:t>
            </a:r>
          </a:p>
          <a:p>
            <a:pPr marL="463550" lvl="1" indent="0">
              <a:buNone/>
              <a:defRPr/>
            </a:pPr>
            <a:endParaRPr lang="en-US" dirty="0"/>
          </a:p>
          <a:p>
            <a:pPr>
              <a:defRPr/>
            </a:pPr>
            <a:r>
              <a:rPr lang="en-US" b="1" dirty="0" smtClean="0"/>
              <a:t>Post-enrollment:</a:t>
            </a:r>
            <a:endParaRPr lang="en-US" b="1" dirty="0"/>
          </a:p>
          <a:p>
            <a:pPr lvl="1">
              <a:defRPr/>
            </a:pPr>
            <a:r>
              <a:rPr lang="en-US" dirty="0"/>
              <a:t>Institution, conference or NCAA may provide at any time after initial full-time enrollment</a:t>
            </a:r>
            <a:r>
              <a:rPr lang="en-US" dirty="0" smtClean="0"/>
              <a:t>.</a:t>
            </a:r>
          </a:p>
          <a:p>
            <a:pPr lvl="1">
              <a:defRPr/>
            </a:pPr>
            <a:r>
              <a:rPr lang="en-US" dirty="0"/>
              <a:t>Subject to limitations in figures at end of Bylaw 16.</a:t>
            </a:r>
          </a:p>
          <a:p>
            <a:pPr lvl="1">
              <a:defRPr/>
            </a:pPr>
            <a:r>
              <a:rPr lang="en-US" dirty="0" smtClean="0"/>
              <a:t>No </a:t>
            </a:r>
            <a:r>
              <a:rPr lang="en-US" dirty="0"/>
              <a:t>cash.  No gift certificates or gift cards redeemable for cash.</a:t>
            </a:r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54129797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51560" y="1432223"/>
            <a:ext cx="10664952" cy="3035808"/>
          </a:xfrm>
        </p:spPr>
        <p:txBody>
          <a:bodyPr/>
          <a:lstStyle/>
          <a:p>
            <a:r>
              <a:rPr lang="en-US" dirty="0" smtClean="0"/>
              <a:t>NCAA Bylaw 16:</a:t>
            </a:r>
            <a:br>
              <a:rPr lang="en-US" dirty="0" smtClean="0"/>
            </a:br>
            <a:r>
              <a:rPr lang="en-US" dirty="0" smtClean="0"/>
              <a:t>Awards, Benefits, Expenses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45464" y="4632960"/>
            <a:ext cx="7891272" cy="1069848"/>
          </a:xfrm>
        </p:spPr>
        <p:txBody>
          <a:bodyPr>
            <a:normAutofit/>
          </a:bodyPr>
          <a:lstStyle/>
          <a:p>
            <a:r>
              <a:rPr lang="en-US" sz="2600" smtClean="0"/>
              <a:t>2015 NCAA </a:t>
            </a:r>
            <a:r>
              <a:rPr lang="en-US" sz="2600" dirty="0" smtClean="0"/>
              <a:t>Division I Regional Seminars</a:t>
            </a:r>
          </a:p>
          <a:p>
            <a:r>
              <a:rPr lang="en-US" sz="2600" dirty="0" smtClean="0"/>
              <a:t>Steve Clar and Binh T. Nguyen</a:t>
            </a:r>
            <a:r>
              <a:rPr lang="en-US" dirty="0" smtClean="0"/>
              <a:t>, NCAA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655989511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527051" y="188914"/>
            <a:ext cx="10972800" cy="981075"/>
          </a:xfrm>
        </p:spPr>
        <p:txBody>
          <a:bodyPr/>
          <a:lstStyle/>
          <a:p>
            <a:pPr eaLnBrk="1" hangingPunct="1"/>
            <a:r>
              <a:rPr lang="en-US" altLang="en-US" dirty="0" smtClean="0">
                <a:solidFill>
                  <a:schemeClr val="tx1"/>
                </a:solidFill>
              </a:rPr>
              <a:t>Case Study </a:t>
            </a:r>
            <a:r>
              <a:rPr lang="en-US" altLang="en-US" dirty="0" smtClean="0"/>
              <a:t>– </a:t>
            </a:r>
            <a:r>
              <a:rPr lang="en-US" altLang="en-US" dirty="0" smtClean="0">
                <a:solidFill>
                  <a:schemeClr val="tx1"/>
                </a:solidFill>
              </a:rPr>
              <a:t>Pre-Enrollment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24417" y="1341438"/>
            <a:ext cx="10972800" cy="5040312"/>
          </a:xfrm>
        </p:spPr>
        <p:txBody>
          <a:bodyPr>
            <a:normAutofit lnSpcReduction="10000"/>
          </a:bodyPr>
          <a:lstStyle/>
          <a:p>
            <a:pPr marL="573088" indent="-573088">
              <a:buNone/>
              <a:defRPr/>
            </a:pPr>
            <a:r>
              <a:rPr lang="en-US" sz="2800" b="1" dirty="0" smtClean="0"/>
              <a:t>Q:  </a:t>
            </a:r>
            <a:r>
              <a:rPr lang="en-US" b="1" dirty="0" smtClean="0"/>
              <a:t>May a prospective student-athlete keep a volleyball bag worth $150 based on the team's 2</a:t>
            </a:r>
            <a:r>
              <a:rPr lang="en-US" b="1" baseline="30000" dirty="0" smtClean="0"/>
              <a:t>nd</a:t>
            </a:r>
            <a:r>
              <a:rPr lang="en-US" b="1" dirty="0" smtClean="0"/>
              <a:t> place finish at a showcase event?</a:t>
            </a:r>
            <a:endParaRPr lang="en-US" sz="2800" b="1" dirty="0" smtClean="0"/>
          </a:p>
          <a:p>
            <a:pPr marL="573088" indent="-573088" eaLnBrk="1" hangingPunct="1">
              <a:buFontTx/>
              <a:buNone/>
              <a:defRPr/>
            </a:pPr>
            <a:r>
              <a:rPr lang="en-US" sz="2800" b="1" dirty="0" smtClean="0"/>
              <a:t>A:  	</a:t>
            </a:r>
            <a:r>
              <a:rPr lang="en-US" sz="2800" dirty="0" smtClean="0"/>
              <a:t>Yes, so long as USA Volleyball does not preclude it.</a:t>
            </a:r>
          </a:p>
          <a:p>
            <a:pPr marL="573088" indent="-573088" eaLnBrk="1" hangingPunct="1">
              <a:buFontTx/>
              <a:buNone/>
              <a:defRPr/>
            </a:pPr>
            <a:endParaRPr lang="en-US" sz="2800" dirty="0" smtClean="0"/>
          </a:p>
          <a:p>
            <a:pPr marL="573088" indent="-573088">
              <a:buNone/>
              <a:defRPr/>
            </a:pPr>
            <a:r>
              <a:rPr lang="en-US" sz="2800" b="1" dirty="0" smtClean="0"/>
              <a:t>Q:  What if the </a:t>
            </a:r>
            <a:r>
              <a:rPr lang="en-US" b="1" dirty="0"/>
              <a:t>prospective student-athlete </a:t>
            </a:r>
            <a:r>
              <a:rPr lang="en-US" sz="2800" b="1" dirty="0" smtClean="0"/>
              <a:t>received $350 to cover hotel and meal expenses as a result of placing 2</a:t>
            </a:r>
            <a:r>
              <a:rPr lang="en-US" sz="2800" b="1" baseline="30000" dirty="0" smtClean="0"/>
              <a:t>nd</a:t>
            </a:r>
            <a:r>
              <a:rPr lang="en-US" sz="2800" b="1" dirty="0" smtClean="0"/>
              <a:t>?</a:t>
            </a:r>
          </a:p>
          <a:p>
            <a:pPr marL="573088" indent="-573088" eaLnBrk="1" hangingPunct="1">
              <a:buFontTx/>
              <a:buNone/>
              <a:defRPr/>
            </a:pPr>
            <a:r>
              <a:rPr lang="en-US" sz="2800" b="1" dirty="0" smtClean="0"/>
              <a:t>A:  	</a:t>
            </a:r>
            <a:r>
              <a:rPr lang="en-US" sz="2800" dirty="0" smtClean="0"/>
              <a:t>Permissible so long as the cash does not exceed actual and necessary expenses.</a:t>
            </a:r>
          </a:p>
          <a:p>
            <a:pPr marL="0" indent="0" eaLnBrk="1" hangingPunct="1">
              <a:buFontTx/>
              <a:buNone/>
              <a:defRPr/>
            </a:pPr>
            <a:endParaRPr lang="en-US" sz="2800" dirty="0" smtClean="0"/>
          </a:p>
          <a:p>
            <a:pPr marL="0" indent="0" algn="r" eaLnBrk="1" hangingPunct="1">
              <a:buFontTx/>
              <a:buNone/>
              <a:defRPr/>
            </a:pPr>
            <a:r>
              <a:rPr lang="en-US" sz="2800" dirty="0" smtClean="0"/>
              <a:t>									  Bylaw 16.1.1.1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045846538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/>
          </p:nvPr>
        </p:nvSpPr>
        <p:spPr>
          <a:xfrm>
            <a:off x="923544" y="313944"/>
            <a:ext cx="10058400" cy="1609344"/>
          </a:xfrm>
        </p:spPr>
        <p:txBody>
          <a:bodyPr/>
          <a:lstStyle/>
          <a:p>
            <a:r>
              <a:rPr lang="en-US" altLang="en-US" dirty="0" smtClean="0"/>
              <a:t>Case Study – Post-Enrollment</a:t>
            </a:r>
          </a:p>
        </p:txBody>
      </p:sp>
      <p:sp>
        <p:nvSpPr>
          <p:cNvPr id="2560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3088" indent="-573088">
              <a:buNone/>
              <a:defRPr/>
            </a:pPr>
            <a:r>
              <a:rPr lang="en-US" sz="2800" b="1" dirty="0" smtClean="0"/>
              <a:t>Q:  May </a:t>
            </a:r>
            <a:r>
              <a:rPr lang="en-US" b="1" dirty="0" smtClean="0"/>
              <a:t>a student-athlete keep a </a:t>
            </a:r>
            <a:r>
              <a:rPr lang="en-US" b="1" dirty="0"/>
              <a:t>conference tournament MVP award (glass trophy) for </a:t>
            </a:r>
            <a:r>
              <a:rPr lang="en-US" b="1" dirty="0" smtClean="0"/>
              <a:t>the student-athlete's </a:t>
            </a:r>
            <a:r>
              <a:rPr lang="en-US" b="1" dirty="0"/>
              <a:t>play during the </a:t>
            </a:r>
            <a:r>
              <a:rPr lang="en-US" b="1" dirty="0" smtClean="0"/>
              <a:t>institution's </a:t>
            </a:r>
            <a:r>
              <a:rPr lang="en-US" b="1" dirty="0"/>
              <a:t>conference </a:t>
            </a:r>
            <a:r>
              <a:rPr lang="en-US" b="1" dirty="0" smtClean="0"/>
              <a:t>tournament?</a:t>
            </a:r>
            <a:endParaRPr lang="en-US" b="1" dirty="0"/>
          </a:p>
          <a:p>
            <a:pPr marL="573088" indent="-573088">
              <a:buFontTx/>
              <a:buNone/>
              <a:defRPr/>
            </a:pPr>
            <a:r>
              <a:rPr lang="en-US" sz="2800" b="1" dirty="0" smtClean="0"/>
              <a:t>A:  	</a:t>
            </a:r>
            <a:r>
              <a:rPr lang="en-US" sz="2800" dirty="0" smtClean="0"/>
              <a:t>Yes, so long as it meets the maximum value of the award ($325).</a:t>
            </a:r>
          </a:p>
          <a:p>
            <a:pPr marL="573088" indent="-573088" algn="r">
              <a:buFontTx/>
              <a:buNone/>
              <a:defRPr/>
            </a:pPr>
            <a:r>
              <a:rPr lang="en-US" sz="2800" dirty="0" smtClean="0"/>
              <a:t>								        Figure 16-3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95664464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527051" y="188914"/>
            <a:ext cx="10972800" cy="981075"/>
          </a:xfrm>
        </p:spPr>
        <p:txBody>
          <a:bodyPr/>
          <a:lstStyle/>
          <a:p>
            <a:pPr eaLnBrk="1" hangingPunct="1"/>
            <a:r>
              <a:rPr lang="en-US" altLang="en-US" dirty="0" smtClean="0">
                <a:solidFill>
                  <a:schemeClr val="tx1"/>
                </a:solidFill>
              </a:rPr>
              <a:t>Case Study </a:t>
            </a:r>
            <a:r>
              <a:rPr lang="en-US" altLang="en-US" dirty="0" smtClean="0"/>
              <a:t>–</a:t>
            </a:r>
            <a:r>
              <a:rPr lang="en-US" altLang="en-US" dirty="0" smtClean="0">
                <a:solidFill>
                  <a:schemeClr val="tx1"/>
                </a:solidFill>
              </a:rPr>
              <a:t> Awards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341439"/>
            <a:ext cx="10972800" cy="4535487"/>
          </a:xfrm>
        </p:spPr>
        <p:txBody>
          <a:bodyPr>
            <a:normAutofit/>
          </a:bodyPr>
          <a:lstStyle/>
          <a:p>
            <a:pPr marL="0" indent="0" eaLnBrk="1" hangingPunct="1">
              <a:buFontTx/>
              <a:buNone/>
              <a:defRPr/>
            </a:pPr>
            <a:endParaRPr lang="en-US" sz="2400" dirty="0"/>
          </a:p>
          <a:p>
            <a:pPr marL="573088" indent="-573088">
              <a:buNone/>
              <a:defRPr/>
            </a:pPr>
            <a:r>
              <a:rPr lang="en-US" sz="2800" b="1" dirty="0" smtClean="0"/>
              <a:t>Q:  </a:t>
            </a:r>
            <a:r>
              <a:rPr lang="en-US" b="1" dirty="0" smtClean="0"/>
              <a:t>There </a:t>
            </a:r>
            <a:r>
              <a:rPr lang="en-US" b="1" dirty="0"/>
              <a:t>was an additional tooling charge from the award manufacturer for making </a:t>
            </a:r>
            <a:r>
              <a:rPr lang="en-US" b="1" dirty="0" smtClean="0"/>
              <a:t>conference </a:t>
            </a:r>
            <a:r>
              <a:rPr lang="en-US" b="1" dirty="0"/>
              <a:t>trophy.  The trophy cost $315 dollars and the additional charges were an extra $15.  </a:t>
            </a:r>
            <a:r>
              <a:rPr lang="en-US" b="1" dirty="0" smtClean="0"/>
              <a:t>Can the student-athlete keep the award?</a:t>
            </a:r>
            <a:endParaRPr lang="en-US" b="1" dirty="0"/>
          </a:p>
          <a:p>
            <a:pPr marL="573088" indent="-573088" eaLnBrk="1" hangingPunct="1">
              <a:buFontTx/>
              <a:buNone/>
              <a:defRPr/>
            </a:pPr>
            <a:r>
              <a:rPr lang="en-US" sz="2800" b="1" dirty="0" smtClean="0"/>
              <a:t>A:  	</a:t>
            </a:r>
            <a:r>
              <a:rPr lang="en-US" sz="2800" dirty="0" smtClean="0"/>
              <a:t>Yes.  Administrative fees (e.g., tooling charges) that are separate from the value of the award are not included when calculating value of the award</a:t>
            </a:r>
            <a:r>
              <a:rPr lang="en-US" sz="2400" dirty="0" smtClean="0"/>
              <a:t>.</a:t>
            </a:r>
          </a:p>
          <a:p>
            <a:pPr marL="0" indent="0" eaLnBrk="1" hangingPunct="1">
              <a:buFontTx/>
              <a:buNone/>
              <a:defRPr/>
            </a:pPr>
            <a:endParaRPr lang="en-US" sz="2400" dirty="0" smtClean="0"/>
          </a:p>
          <a:p>
            <a:pPr marL="0" indent="0" algn="r" eaLnBrk="1" hangingPunct="1">
              <a:buFontTx/>
              <a:buNone/>
              <a:defRPr/>
            </a:pPr>
            <a:r>
              <a:rPr lang="en-US" sz="2400" dirty="0" smtClean="0"/>
              <a:t>						            February 6, 2009 Interpretation</a:t>
            </a:r>
          </a:p>
          <a:p>
            <a:pPr eaLnBrk="1" hangingPunct="1">
              <a:defRPr/>
            </a:pPr>
            <a:endParaRPr lang="en-US" sz="2400" dirty="0" smtClean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044741504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527051" y="188914"/>
            <a:ext cx="10972800" cy="981075"/>
          </a:xfrm>
        </p:spPr>
        <p:txBody>
          <a:bodyPr/>
          <a:lstStyle/>
          <a:p>
            <a:pPr eaLnBrk="1" hangingPunct="1"/>
            <a:r>
              <a:rPr lang="en-US" altLang="en-US" dirty="0" smtClean="0">
                <a:solidFill>
                  <a:schemeClr val="tx1"/>
                </a:solidFill>
              </a:rPr>
              <a:t>Case Study </a:t>
            </a:r>
            <a:r>
              <a:rPr lang="en-US" altLang="en-US" dirty="0" smtClean="0"/>
              <a:t>–</a:t>
            </a:r>
            <a:r>
              <a:rPr lang="en-US" altLang="en-US" dirty="0" smtClean="0">
                <a:solidFill>
                  <a:schemeClr val="tx1"/>
                </a:solidFill>
              </a:rPr>
              <a:t> Awards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341438"/>
            <a:ext cx="10972800" cy="5040312"/>
          </a:xfrm>
        </p:spPr>
        <p:txBody>
          <a:bodyPr>
            <a:normAutofit/>
          </a:bodyPr>
          <a:lstStyle/>
          <a:p>
            <a:pPr marL="573088" indent="-573088">
              <a:buNone/>
              <a:defRPr/>
            </a:pPr>
            <a:r>
              <a:rPr lang="en-US" sz="2800" b="1" dirty="0" smtClean="0"/>
              <a:t>Q:  May a </a:t>
            </a:r>
            <a:r>
              <a:rPr lang="en-US" b="1" dirty="0"/>
              <a:t>student-athlete </a:t>
            </a:r>
            <a:r>
              <a:rPr lang="en-US" sz="2800" b="1" dirty="0" smtClean="0"/>
              <a:t>keep a beach chair worth $200 based on the team's 1</a:t>
            </a:r>
            <a:r>
              <a:rPr lang="en-US" sz="2800" b="1" baseline="30000" dirty="0" smtClean="0"/>
              <a:t>st</a:t>
            </a:r>
            <a:r>
              <a:rPr lang="en-US" sz="2800" b="1" dirty="0" smtClean="0"/>
              <a:t> </a:t>
            </a:r>
            <a:r>
              <a:rPr lang="en-US" b="1" dirty="0" smtClean="0"/>
              <a:t>place finish in a local tournament during the summer?</a:t>
            </a:r>
            <a:endParaRPr lang="en-US" sz="2800" b="1" dirty="0"/>
          </a:p>
          <a:p>
            <a:pPr marL="573088" indent="-573088" eaLnBrk="1" hangingPunct="1">
              <a:buFontTx/>
              <a:buNone/>
              <a:defRPr/>
            </a:pPr>
            <a:r>
              <a:rPr lang="en-US" sz="2800" b="1" dirty="0"/>
              <a:t>A:  </a:t>
            </a:r>
            <a:r>
              <a:rPr lang="en-US" sz="2800" dirty="0" smtClean="0"/>
              <a:t>	Yes</a:t>
            </a:r>
            <a:r>
              <a:rPr lang="en-US" sz="2800" dirty="0"/>
              <a:t>, so long as USA Volleyball does not preclude it.</a:t>
            </a:r>
          </a:p>
          <a:p>
            <a:pPr marL="573088" indent="-573088" eaLnBrk="1" hangingPunct="1">
              <a:buFontTx/>
              <a:buNone/>
              <a:defRPr/>
            </a:pPr>
            <a:endParaRPr lang="en-US" sz="2800" dirty="0" smtClean="0"/>
          </a:p>
          <a:p>
            <a:pPr marL="573088" indent="-573088">
              <a:buFontTx/>
              <a:buNone/>
              <a:defRPr/>
            </a:pPr>
            <a:r>
              <a:rPr lang="en-US" sz="2800" b="1" dirty="0" smtClean="0"/>
              <a:t>Q: 	If the </a:t>
            </a:r>
            <a:r>
              <a:rPr lang="en-US" b="1" dirty="0"/>
              <a:t>student-athlete </a:t>
            </a:r>
            <a:r>
              <a:rPr lang="en-US" sz="2800" b="1" dirty="0" smtClean="0"/>
              <a:t>had </a:t>
            </a:r>
            <a:r>
              <a:rPr lang="en-US" sz="2800" b="1" dirty="0"/>
              <a:t>received a $200 Visa gift card instead, could </a:t>
            </a:r>
            <a:r>
              <a:rPr lang="en-US" sz="2800" b="1" dirty="0" smtClean="0"/>
              <a:t>the </a:t>
            </a:r>
            <a:r>
              <a:rPr lang="en-US" b="1" dirty="0"/>
              <a:t>student-athlete </a:t>
            </a:r>
            <a:r>
              <a:rPr lang="en-US" sz="2800" b="1" dirty="0" smtClean="0"/>
              <a:t>keep it?</a:t>
            </a:r>
            <a:endParaRPr lang="en-US" sz="2800" b="1" dirty="0"/>
          </a:p>
          <a:p>
            <a:pPr marL="573088" indent="-573088">
              <a:buFontTx/>
              <a:buNone/>
              <a:defRPr/>
            </a:pPr>
            <a:r>
              <a:rPr lang="en-US" sz="2800" b="1" dirty="0" smtClean="0"/>
              <a:t>A:</a:t>
            </a:r>
            <a:r>
              <a:rPr lang="en-US" sz="2800" dirty="0" smtClean="0"/>
              <a:t>  	Yes</a:t>
            </a:r>
            <a:r>
              <a:rPr lang="en-US" sz="2800" dirty="0"/>
              <a:t>, so long as the gift card </a:t>
            </a:r>
            <a:r>
              <a:rPr lang="en-US" sz="2800" dirty="0" smtClean="0"/>
              <a:t>is not </a:t>
            </a:r>
            <a:r>
              <a:rPr lang="en-US" sz="2800" dirty="0"/>
              <a:t>redeemable for cash.</a:t>
            </a:r>
          </a:p>
          <a:p>
            <a:pPr marL="573088" indent="-573088" algn="r">
              <a:buFontTx/>
              <a:buNone/>
              <a:defRPr/>
            </a:pPr>
            <a:r>
              <a:rPr lang="en-US" sz="2800" dirty="0"/>
              <a:t>						</a:t>
            </a:r>
            <a:r>
              <a:rPr lang="en-US" sz="2800" dirty="0" smtClean="0"/>
              <a:t>                                 Bylaw 16.1.1.1</a:t>
            </a:r>
            <a:endParaRPr lang="en-US" sz="2800" dirty="0"/>
          </a:p>
          <a:p>
            <a:pPr marL="571500" indent="-571500" eaLnBrk="1" hangingPunct="1">
              <a:buFontTx/>
              <a:buNone/>
              <a:defRPr/>
            </a:pPr>
            <a:endParaRPr lang="en-US" sz="2800" b="1" dirty="0" smtClean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344284333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COUNT" val="50"/>
  <p:tag name="ARTICULATE_PROJECT_OPEN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ood Type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Wood Type">
      <a:majorFont>
        <a:latin typeface="Rockwell Condensed" panose="02060603050405020104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Rockwell" panose="02060603020205020403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標楷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Wood Type">
      <a: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hade val="63000"/>
              </a:schemeClr>
              <a:schemeClr val="phClr">
                <a:tint val="10000"/>
                <a:satMod val="150000"/>
              </a:schemeClr>
            </a:duotone>
          </a:blip>
          <a:tile tx="0" ty="0" sx="60000" sy="59000" flip="none" algn="tl"/>
        </a:blipFill>
        <a:blipFill rotWithShape="1">
          <a:blip xmlns:r="http://schemas.openxmlformats.org/officeDocument/2006/relationships" r:embed="rId1">
            <a:duotone>
              <a:schemeClr val="phClr">
                <a:shade val="36000"/>
                <a:satMod val="120000"/>
              </a:schemeClr>
              <a:schemeClr val="phClr">
                <a:tint val="40000"/>
              </a:schemeClr>
            </a:duotone>
          </a:blip>
          <a:tile tx="0" ty="0" sx="60000" sy="59000" flip="none" algn="tl"/>
        </a:blip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softEdge rad="12700"/>
          </a:effectLst>
        </a:effectStyle>
        <a:effectStyle>
          <a:effectLst>
            <a:outerShdw blurRad="50800" dist="19050" dir="5400000" algn="tl" rotWithShape="0">
              <a:srgbClr val="000000">
                <a:alpha val="60000"/>
              </a:srgbClr>
            </a:outerShdw>
            <a:softEdge rad="12700"/>
          </a:effectLst>
        </a:effectStyle>
      </a:effectStyleLst>
      <a:bgFillStyleLst>
        <a:solidFill>
          <a:schemeClr val="phClr"/>
        </a:solidFill>
        <a:solidFill>
          <a:schemeClr val="phClr">
            <a:shade val="97000"/>
            <a:satMod val="15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5000"/>
                <a:shade val="58000"/>
                <a:satMod val="120000"/>
              </a:schemeClr>
              <a:schemeClr val="phClr">
                <a:tint val="50000"/>
                <a:shade val="96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Wood Type" id="{7ACABC62-BF99-48CF-A9DC-4DB89C7B13DC}" vid="{142A1326-48AB-42A9-8428-CB14AA30176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.Core.5Year" ma:contentTypeID="0x010100F9F789DCBE2F8546844AAD72D1F17829010200FB61311DF971744FAE7A46A10C475AE7" ma:contentTypeVersion="5" ma:contentTypeDescription="" ma:contentTypeScope="" ma:versionID="fe1e70f0e008a5ffeb889d736ae9772f">
  <xsd:schema xmlns:xsd="http://www.w3.org/2001/XMLSchema" xmlns:xs="http://www.w3.org/2001/XMLSchema" xmlns:p="http://schemas.microsoft.com/office/2006/metadata/properties" xmlns:ns2="2a3058fb-e7d8-4bcd-83c9-2e38e3df2500" xmlns:ns3="8203a8d2-2ccf-4437-8480-e4e7da4321d9" targetNamespace="http://schemas.microsoft.com/office/2006/metadata/properties" ma:root="true" ma:fieldsID="717c0469d34852c81fede5250a38abdf" ns2:_="" ns3:_="">
    <xsd:import namespace="2a3058fb-e7d8-4bcd-83c9-2e38e3df2500"/>
    <xsd:import namespace="8203a8d2-2ccf-4437-8480-e4e7da4321d9"/>
    <xsd:element name="properties">
      <xsd:complexType>
        <xsd:sequence>
          <xsd:element name="documentManagement">
            <xsd:complexType>
              <xsd:all>
                <xsd:element ref="ns2:Document_x0020_Type" minOccurs="0"/>
                <xsd:element ref="ns3:Championship" minOccurs="0"/>
                <xsd:element ref="ns3:Division" minOccurs="0"/>
                <xsd:element ref="ns3:Committee" minOccurs="0"/>
                <xsd:element ref="ns3:Academic_x005f_x002F_Fiscal_x005f_x0020_Year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a3058fb-e7d8-4bcd-83c9-2e38e3df2500" elementFormDefault="qualified">
    <xsd:import namespace="http://schemas.microsoft.com/office/2006/documentManagement/types"/>
    <xsd:import namespace="http://schemas.microsoft.com/office/infopath/2007/PartnerControls"/>
    <xsd:element name="Document_x0020_Type" ma:index="3" nillable="true" ma:displayName="Document Type" ma:list="{6337aed9-7485-44c6-a2cb-2d4bdfdcf954}" ma:internalName="Document_x0020_Type0" ma:readOnly="false" ma:showField="Title" ma:web="8203a8d2-2ccf-4437-8480-e4e7da4321d9">
      <xsd:simpleType>
        <xsd:restriction base="dms:Lookup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203a8d2-2ccf-4437-8480-e4e7da4321d9" elementFormDefault="qualified">
    <xsd:import namespace="http://schemas.microsoft.com/office/2006/documentManagement/types"/>
    <xsd:import namespace="http://schemas.microsoft.com/office/infopath/2007/PartnerControls"/>
    <xsd:element name="Championship" ma:index="4" nillable="true" ma:displayName="Championship" ma:list="{9f0c0c2f-65a3-4803-a250-88a2c6aa503b}" ma:internalName="Championship" ma:readOnly="false" ma:showField="Title" ma:web="8203a8d2-2ccf-4437-8480-e4e7da4321d9">
      <xsd:simpleType>
        <xsd:restriction base="dms:Lookup"/>
      </xsd:simpleType>
    </xsd:element>
    <xsd:element name="Division" ma:index="5" nillable="true" ma:displayName="Division" ma:list="{019add6d-0a23-4369-833b-7f9c3f6d7be9}" ma:internalName="Division" ma:readOnly="false" ma:showField="Title" ma:web="8203a8d2-2ccf-4437-8480-e4e7da4321d9">
      <xsd:simpleType>
        <xsd:restriction base="dms:Lookup"/>
      </xsd:simpleType>
    </xsd:element>
    <xsd:element name="Committee" ma:index="6" nillable="true" ma:displayName="Committee" ma:list="{92b80169-226d-41af-a280-46338252cbf7}" ma:internalName="Committee" ma:readOnly="false" ma:showField="Title" ma:web="8203a8d2-2ccf-4437-8480-e4e7da4321d9">
      <xsd:simpleType>
        <xsd:restriction base="dms:Lookup"/>
      </xsd:simpleType>
    </xsd:element>
    <xsd:element name="Academic_x005f_x002F_Fiscal_x005f_x0020_Year" ma:index="7" ma:displayName="Academic/Fiscal Year" ma:default="n/a" ma:format="Dropdown" ma:internalName="Academic_x002F_Fiscal_x0020_Year">
      <xsd:simpleType>
        <xsd:restriction base="dms:Choice">
          <xsd:enumeration value="n/a"/>
          <xsd:enumeration value="2005-06"/>
          <xsd:enumeration value="2006-07"/>
          <xsd:enumeration value="2007-08"/>
          <xsd:enumeration value="2008-09"/>
          <xsd:enumeration value="2009-10"/>
          <xsd:enumeration value="2010-11"/>
          <xsd:enumeration value="2011-12"/>
          <xsd:enumeration value="2012-13"/>
          <xsd:enumeration value="2013-14"/>
          <xsd:enumeration value="Other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2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Committee xmlns="8203a8d2-2ccf-4437-8480-e4e7da4321d9" xsi:nil="true"/>
    <Division xmlns="8203a8d2-2ccf-4437-8480-e4e7da4321d9" xsi:nil="true"/>
    <Championship xmlns="8203a8d2-2ccf-4437-8480-e4e7da4321d9" xsi:nil="true"/>
    <Academic_x005f_x002F_Fiscal_x005f_x0020_Year xmlns="8203a8d2-2ccf-4437-8480-e4e7da4321d9">n/a</Academic_x005f_x002F_Fiscal_x005f_x0020_Year>
    <Document_x0020_Type xmlns="2a3058fb-e7d8-4bcd-83c9-2e38e3df2500" xsi:nil="true"/>
  </documentManagement>
</p:properties>
</file>

<file path=customXml/itemProps1.xml><?xml version="1.0" encoding="utf-8"?>
<ds:datastoreItem xmlns:ds="http://schemas.openxmlformats.org/officeDocument/2006/customXml" ds:itemID="{C18811C5-64F4-4FCE-82B5-6186F29928B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a3058fb-e7d8-4bcd-83c9-2e38e3df2500"/>
    <ds:schemaRef ds:uri="8203a8d2-2ccf-4437-8480-e4e7da4321d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6A758E3F-430F-41BF-AA39-B4CC85820048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571EE9B-2C88-452E-9F38-B867CFD8C6F4}">
  <ds:schemaRefs>
    <ds:schemaRef ds:uri="http://schemas.microsoft.com/office/2006/documentManagement/types"/>
    <ds:schemaRef ds:uri="2a3058fb-e7d8-4bcd-83c9-2e38e3df2500"/>
    <ds:schemaRef ds:uri="http://schemas.microsoft.com/office/2006/metadata/properties"/>
    <ds:schemaRef ds:uri="http://purl.org/dc/terms/"/>
    <ds:schemaRef ds:uri="http://purl.org/dc/dcmitype/"/>
    <ds:schemaRef ds:uri="http://schemas.microsoft.com/office/infopath/2007/PartnerControls"/>
    <ds:schemaRef ds:uri="http://purl.org/dc/elements/1.1/"/>
    <ds:schemaRef ds:uri="http://www.w3.org/XML/1998/namespace"/>
    <ds:schemaRef ds:uri="http://schemas.openxmlformats.org/package/2006/metadata/core-properties"/>
    <ds:schemaRef ds:uri="8203a8d2-2ccf-4437-8480-e4e7da4321d9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Wood Type</Template>
  <TotalTime>2131</TotalTime>
  <Words>1455</Words>
  <Application>Microsoft Office PowerPoint</Application>
  <PresentationFormat>Custom</PresentationFormat>
  <Paragraphs>285</Paragraphs>
  <Slides>50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50</vt:i4>
      </vt:variant>
    </vt:vector>
  </HeadingPairs>
  <TitlesOfParts>
    <vt:vector size="51" baseType="lpstr">
      <vt:lpstr>Wood Type</vt:lpstr>
      <vt:lpstr>NCAA Bylaw 16: Awards, Benefits, Expenses</vt:lpstr>
      <vt:lpstr>Agenda</vt:lpstr>
      <vt:lpstr>Awards</vt:lpstr>
      <vt:lpstr>Awards</vt:lpstr>
      <vt:lpstr>Awards</vt:lpstr>
      <vt:lpstr>Case Study – Pre-Enrollment</vt:lpstr>
      <vt:lpstr>Case Study – Post-Enrollment</vt:lpstr>
      <vt:lpstr>Case Study – Awards</vt:lpstr>
      <vt:lpstr>Case Study – Awards</vt:lpstr>
      <vt:lpstr>Case Study – Awards</vt:lpstr>
      <vt:lpstr>Complimentary Admissions and Ticket Benefits</vt:lpstr>
      <vt:lpstr>Complimentary Admissions/Ticket Benefits</vt:lpstr>
      <vt:lpstr>Complimentary Admissions/Ticket Benefits</vt:lpstr>
      <vt:lpstr>Case Study – Complimentary Admissions /Ticket Benefits</vt:lpstr>
      <vt:lpstr>Case Study – Complimentary Admissions /Ticket Benefits</vt:lpstr>
      <vt:lpstr>Academic and Other Support Services</vt:lpstr>
      <vt:lpstr>Academic and other Support Services</vt:lpstr>
      <vt:lpstr>Academic and other support services – Case study</vt:lpstr>
      <vt:lpstr>Medical Expenses</vt:lpstr>
      <vt:lpstr>Medical Expenses</vt:lpstr>
      <vt:lpstr>Medical EXPENSES – Case study</vt:lpstr>
      <vt:lpstr>Housing and Meals</vt:lpstr>
      <vt:lpstr>Housing and Meals</vt:lpstr>
      <vt:lpstr>Housing and Meals</vt:lpstr>
      <vt:lpstr>Housing and Meals – Case Study</vt:lpstr>
      <vt:lpstr>Expenses for Student-Athlete Friends and Family</vt:lpstr>
      <vt:lpstr>Expenses for Student-Athlete Friends and Family</vt:lpstr>
      <vt:lpstr>Case study – Expenses for Student-Athlete Friends and Family</vt:lpstr>
      <vt:lpstr>Entertainment in Conjunction with Practice and Competition</vt:lpstr>
      <vt:lpstr>Entertainment</vt:lpstr>
      <vt:lpstr>entertainment</vt:lpstr>
      <vt:lpstr>Expenses provided by Institution for practice and Competition</vt:lpstr>
      <vt:lpstr>Practice and competition Expenses</vt:lpstr>
      <vt:lpstr>Case study – Expenses for other competitions</vt:lpstr>
      <vt:lpstr>Other Travel Expenses Provided by the Institution</vt:lpstr>
      <vt:lpstr>Other travel expenses provided by the institution</vt:lpstr>
      <vt:lpstr>Case study – other travel expenses provided by the institution</vt:lpstr>
      <vt:lpstr>Other travel expenses provided by the institution</vt:lpstr>
      <vt:lpstr>Expenses by Individuals or Organization other than Institution</vt:lpstr>
      <vt:lpstr>Expenses from noninstitutional sources</vt:lpstr>
      <vt:lpstr>Expenses from noninstitutional sources</vt:lpstr>
      <vt:lpstr>Benefits, Gifts and Services</vt:lpstr>
      <vt:lpstr>Benefits, gifts and services</vt:lpstr>
      <vt:lpstr>Benefits, gifts and services</vt:lpstr>
      <vt:lpstr>Case study – Benefits, gifts and services</vt:lpstr>
      <vt:lpstr>Benefits, gifts or services</vt:lpstr>
      <vt:lpstr>Expense Waivers</vt:lpstr>
      <vt:lpstr>Expense waivers</vt:lpstr>
      <vt:lpstr>Questions</vt:lpstr>
      <vt:lpstr>NCAA Bylaw 16: Awards, Benefits, Expenses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Rohlman, Anne</dc:creator>
  <cp:lastModifiedBy>Jones, Holly</cp:lastModifiedBy>
  <cp:revision>138</cp:revision>
  <cp:lastPrinted>2015-03-30T18:11:54Z</cp:lastPrinted>
  <dcterms:created xsi:type="dcterms:W3CDTF">2014-09-12T02:14:24Z</dcterms:created>
  <dcterms:modified xsi:type="dcterms:W3CDTF">2015-04-16T22:07:33Z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0x010100F9F789DCBE2F8546844AAD72D1F17829010200FB61311DF971744FAE7A46A10C475AE7</vt:lpwstr>
  </property>
  <property fmtid="{D5CDD505-2E9C-101B-9397-08002B2CF9AE}" pid="3" name="ArticulateGUID">
    <vt:lpwstr>DD6ECB2F-BD34-4C77-B893-97A0D4C3AF15</vt:lpwstr>
  </property>
  <property fmtid="{D5CDD505-2E9C-101B-9397-08002B2CF9AE}" pid="4" name="ArticulatePath">
    <vt:lpwstr>Division I Awards and Benefits</vt:lpwstr>
  </property>
</Properties>
</file>

<file path=docProps/thumbnail.jpeg>
</file>