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2.xml" ContentType="application/vnd.openxmlformats-officedocument.them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1.xml" ContentType="application/vnd.openxmlformats-officedocument.presentationml.notesSlide+xml"/>
  <Override PartName="/ppt/tags/tag19.xml" ContentType="application/vnd.openxmlformats-officedocument.presentationml.tags+xml"/>
  <Override PartName="/ppt/notesSlides/notesSlide2.xml" ContentType="application/vnd.openxmlformats-officedocument.presentationml.notesSlide+xml"/>
  <Override PartName="/ppt/tags/tag20.xml" ContentType="application/vnd.openxmlformats-officedocument.presentationml.tags+xml"/>
  <Override PartName="/ppt/notesSlides/notesSlide3.xml" ContentType="application/vnd.openxmlformats-officedocument.presentationml.notesSlide+xml"/>
  <Override PartName="/ppt/tags/tag21.xml" ContentType="application/vnd.openxmlformats-officedocument.presentationml.tags+xml"/>
  <Override PartName="/ppt/notesSlides/notesSlide4.xml" ContentType="application/vnd.openxmlformats-officedocument.presentationml.notesSlide+xml"/>
  <Override PartName="/ppt/tags/tag22.xml" ContentType="application/vnd.openxmlformats-officedocument.presentationml.tags+xml"/>
  <Override PartName="/ppt/notesSlides/notesSlide5.xml" ContentType="application/vnd.openxmlformats-officedocument.presentationml.notesSlide+xml"/>
  <Override PartName="/ppt/tags/tag23.xml" ContentType="application/vnd.openxmlformats-officedocument.presentationml.tags+xml"/>
  <Override PartName="/ppt/notesSlides/notesSlide6.xml" ContentType="application/vnd.openxmlformats-officedocument.presentationml.notesSlide+xml"/>
  <Override PartName="/ppt/tags/tag24.xml" ContentType="application/vnd.openxmlformats-officedocument.presentationml.tags+xml"/>
  <Override PartName="/ppt/notesSlides/notesSlide7.xml" ContentType="application/vnd.openxmlformats-officedocument.presentationml.notesSlide+xml"/>
  <Override PartName="/ppt/tags/tag25.xml" ContentType="application/vnd.openxmlformats-officedocument.presentationml.tags+xml"/>
  <Override PartName="/ppt/notesSlides/notesSlide8.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9.xml" ContentType="application/vnd.openxmlformats-officedocument.presentationml.notesSlide+xml"/>
  <Override PartName="/ppt/tags/tag29.xml" ContentType="application/vnd.openxmlformats-officedocument.presentationml.tags+xml"/>
  <Override PartName="/ppt/notesSlides/notesSlide10.xml" ContentType="application/vnd.openxmlformats-officedocument.presentationml.notesSlide+xml"/>
  <Override PartName="/ppt/tags/tag30.xml" ContentType="application/vnd.openxmlformats-officedocument.presentationml.tags+xml"/>
  <Override PartName="/ppt/notesSlides/notesSlide11.xml" ContentType="application/vnd.openxmlformats-officedocument.presentationml.notesSlide+xml"/>
  <Override PartName="/ppt/tags/tag31.xml" ContentType="application/vnd.openxmlformats-officedocument.presentationml.tags+xml"/>
  <Override PartName="/ppt/notesSlides/notesSlide12.xml" ContentType="application/vnd.openxmlformats-officedocument.presentationml.notesSlide+xml"/>
  <Override PartName="/ppt/tags/tag32.xml" ContentType="application/vnd.openxmlformats-officedocument.presentationml.tags+xml"/>
  <Override PartName="/ppt/notesSlides/notesSlide13.xml" ContentType="application/vnd.openxmlformats-officedocument.presentationml.notesSlide+xml"/>
  <Override PartName="/ppt/tags/tag33.xml" ContentType="application/vnd.openxmlformats-officedocument.presentationml.tags+xml"/>
  <Override PartName="/ppt/notesSlides/notesSlide14.xml" ContentType="application/vnd.openxmlformats-officedocument.presentationml.notesSlide+xml"/>
  <Override PartName="/ppt/tags/tag34.xml" ContentType="application/vnd.openxmlformats-officedocument.presentationml.tags+xml"/>
  <Override PartName="/ppt/notesSlides/notesSlide15.xml" ContentType="application/vnd.openxmlformats-officedocument.presentationml.notesSlide+xml"/>
  <Override PartName="/ppt/tags/tag35.xml" ContentType="application/vnd.openxmlformats-officedocument.presentationml.tags+xml"/>
  <Override PartName="/ppt/notesSlides/notesSlide16.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17.xml" ContentType="application/vnd.openxmlformats-officedocument.presentationml.notesSlide+xml"/>
  <Override PartName="/ppt/tags/tag41.xml" ContentType="application/vnd.openxmlformats-officedocument.presentationml.tags+xml"/>
  <Override PartName="/ppt/notesSlides/notesSlide18.xml" ContentType="application/vnd.openxmlformats-officedocument.presentationml.notesSlide+xml"/>
  <Override PartName="/ppt/tags/tag42.xml" ContentType="application/vnd.openxmlformats-officedocument.presentationml.tags+xml"/>
  <Override PartName="/ppt/notesSlides/notesSlide19.xml" ContentType="application/vnd.openxmlformats-officedocument.presentationml.notesSlide+xml"/>
  <Override PartName="/ppt/tags/tag43.xml" ContentType="application/vnd.openxmlformats-officedocument.presentationml.tags+xml"/>
  <Override PartName="/ppt/notesSlides/notesSlide20.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21.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notesSlides/notesSlide22.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23.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24.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notesSlides/notesSlide25.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notesSlides/notesSlide26.xml" ContentType="application/vnd.openxmlformats-officedocument.presentationml.notesSlide+xml"/>
  <Override PartName="/ppt/tags/tag70.xml" ContentType="application/vnd.openxmlformats-officedocument.presentationml.tags+xml"/>
  <Override PartName="/ppt/tags/tag71.xml" ContentType="application/vnd.openxmlformats-officedocument.presentationml.tags+xml"/>
  <Override PartName="/ppt/notesSlides/notesSlide27.xml" ContentType="application/vnd.openxmlformats-officedocument.presentationml.notesSlide+xml"/>
  <Override PartName="/ppt/tags/tag72.xml" ContentType="application/vnd.openxmlformats-officedocument.presentationml.tags+xml"/>
  <Override PartName="/ppt/notesSlides/notesSlide28.xml" ContentType="application/vnd.openxmlformats-officedocument.presentationml.notesSlide+xml"/>
  <Override PartName="/ppt/tags/tag73.xml" ContentType="application/vnd.openxmlformats-officedocument.presentationml.tags+xml"/>
  <Override PartName="/ppt/notesSlides/notesSlide29.xml" ContentType="application/vnd.openxmlformats-officedocument.presentationml.notesSlide+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notesMasterIdLst>
    <p:notesMasterId r:id="rId73"/>
  </p:notesMasterIdLst>
  <p:sldIdLst>
    <p:sldId id="256" r:id="rId5"/>
    <p:sldId id="259" r:id="rId6"/>
    <p:sldId id="261" r:id="rId7"/>
    <p:sldId id="302" r:id="rId8"/>
    <p:sldId id="303" r:id="rId9"/>
    <p:sldId id="304" r:id="rId10"/>
    <p:sldId id="305" r:id="rId11"/>
    <p:sldId id="306" r:id="rId12"/>
    <p:sldId id="317" r:id="rId13"/>
    <p:sldId id="318" r:id="rId14"/>
    <p:sldId id="319" r:id="rId15"/>
    <p:sldId id="320" r:id="rId16"/>
    <p:sldId id="335" r:id="rId17"/>
    <p:sldId id="336" r:id="rId18"/>
    <p:sldId id="338" r:id="rId19"/>
    <p:sldId id="337" r:id="rId20"/>
    <p:sldId id="301" r:id="rId21"/>
    <p:sldId id="307" r:id="rId22"/>
    <p:sldId id="333" r:id="rId23"/>
    <p:sldId id="334" r:id="rId24"/>
    <p:sldId id="299" r:id="rId25"/>
    <p:sldId id="300" r:id="rId26"/>
    <p:sldId id="309" r:id="rId27"/>
    <p:sldId id="308" r:id="rId28"/>
    <p:sldId id="310" r:id="rId29"/>
    <p:sldId id="311" r:id="rId30"/>
    <p:sldId id="263" r:id="rId31"/>
    <p:sldId id="264" r:id="rId32"/>
    <p:sldId id="265" r:id="rId33"/>
    <p:sldId id="266" r:id="rId34"/>
    <p:sldId id="339" r:id="rId35"/>
    <p:sldId id="340" r:id="rId36"/>
    <p:sldId id="341" r:id="rId37"/>
    <p:sldId id="342" r:id="rId38"/>
    <p:sldId id="267" r:id="rId39"/>
    <p:sldId id="313" r:id="rId40"/>
    <p:sldId id="312" r:id="rId41"/>
    <p:sldId id="321" r:id="rId42"/>
    <p:sldId id="322" r:id="rId43"/>
    <p:sldId id="323" r:id="rId44"/>
    <p:sldId id="324" r:id="rId45"/>
    <p:sldId id="269" r:id="rId46"/>
    <p:sldId id="270" r:id="rId47"/>
    <p:sldId id="271" r:id="rId48"/>
    <p:sldId id="272" r:id="rId49"/>
    <p:sldId id="273" r:id="rId50"/>
    <p:sldId id="274" r:id="rId51"/>
    <p:sldId id="275" r:id="rId52"/>
    <p:sldId id="331" r:id="rId53"/>
    <p:sldId id="332" r:id="rId54"/>
    <p:sldId id="276" r:id="rId55"/>
    <p:sldId id="277" r:id="rId56"/>
    <p:sldId id="278" r:id="rId57"/>
    <p:sldId id="279" r:id="rId58"/>
    <p:sldId id="280" r:id="rId59"/>
    <p:sldId id="346" r:id="rId60"/>
    <p:sldId id="325" r:id="rId61"/>
    <p:sldId id="326" r:id="rId62"/>
    <p:sldId id="281" r:id="rId63"/>
    <p:sldId id="282" r:id="rId64"/>
    <p:sldId id="283" r:id="rId65"/>
    <p:sldId id="327" r:id="rId66"/>
    <p:sldId id="328" r:id="rId67"/>
    <p:sldId id="329" r:id="rId68"/>
    <p:sldId id="330" r:id="rId69"/>
    <p:sldId id="345" r:id="rId70"/>
    <p:sldId id="258" r:id="rId71"/>
    <p:sldId id="260" r:id="rId72"/>
  </p:sldIdLst>
  <p:sldSz cx="12192000" cy="6858000"/>
  <p:notesSz cx="6858000" cy="9144000"/>
  <p:custDataLst>
    <p:tags r:id="rId7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84" autoAdjust="0"/>
    <p:restoredTop sz="83595" autoAdjust="0"/>
  </p:normalViewPr>
  <p:slideViewPr>
    <p:cSldViewPr snapToGrid="0">
      <p:cViewPr varScale="1">
        <p:scale>
          <a:sx n="62" d="100"/>
          <a:sy n="62" d="100"/>
        </p:scale>
        <p:origin x="-798" y="-84"/>
      </p:cViewPr>
      <p:guideLst>
        <p:guide orient="horz" pos="2160"/>
        <p:guide pos="3840"/>
      </p:guideLst>
    </p:cSldViewPr>
  </p:slideViewPr>
  <p:notesTextViewPr>
    <p:cViewPr>
      <p:scale>
        <a:sx n="1" d="1"/>
        <a:sy n="1" d="1"/>
      </p:scale>
      <p:origin x="0" y="0"/>
    </p:cViewPr>
  </p:notesTextViewPr>
  <p:sorterViewPr>
    <p:cViewPr>
      <p:scale>
        <a:sx n="100" d="100"/>
        <a:sy n="100" d="100"/>
      </p:scale>
      <p:origin x="0" y="1870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viewProps" Target="viewProps.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C06D0F-D95F-4E84-B5B1-F27AF1F48784}" type="datetimeFigureOut">
              <a:rPr lang="en-US" smtClean="0"/>
              <a:t>6/16/2015</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5EEA031-337D-4CC0-BE17-31FEF179C0F5}" type="slidenum">
              <a:rPr lang="en-US" smtClean="0"/>
              <a:t>‹#›</a:t>
            </a:fld>
            <a:endParaRPr lang="en-US" dirty="0"/>
          </a:p>
        </p:txBody>
      </p:sp>
    </p:spTree>
    <p:extLst>
      <p:ext uri="{BB962C8B-B14F-4D97-AF65-F5344CB8AC3E}">
        <p14:creationId xmlns:p14="http://schemas.microsoft.com/office/powerpoint/2010/main" val="38934450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25B8F3A-F79C-46CE-A7C1-137D2B157835}" type="slidenum">
              <a:rPr lang="ru-RU" smtClean="0"/>
              <a:pPr/>
              <a:t>9</a:t>
            </a:fld>
            <a:endParaRPr lang="ru-RU"/>
          </a:p>
        </p:txBody>
      </p:sp>
    </p:spTree>
    <p:extLst>
      <p:ext uri="{BB962C8B-B14F-4D97-AF65-F5344CB8AC3E}">
        <p14:creationId xmlns:p14="http://schemas.microsoft.com/office/powerpoint/2010/main" val="12822601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25B8F3A-F79C-46CE-A7C1-137D2B157835}" type="slidenum">
              <a:rPr lang="ru-RU" smtClean="0"/>
              <a:pPr/>
              <a:t>20</a:t>
            </a:fld>
            <a:endParaRPr lang="ru-RU"/>
          </a:p>
        </p:txBody>
      </p:sp>
    </p:spTree>
    <p:extLst>
      <p:ext uri="{BB962C8B-B14F-4D97-AF65-F5344CB8AC3E}">
        <p14:creationId xmlns:p14="http://schemas.microsoft.com/office/powerpoint/2010/main" val="12822601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25B8F3A-F79C-46CE-A7C1-137D2B157835}" type="slidenum">
              <a:rPr lang="ru-RU" smtClean="0"/>
              <a:pPr/>
              <a:t>21</a:t>
            </a:fld>
            <a:endParaRPr lang="ru-RU"/>
          </a:p>
        </p:txBody>
      </p:sp>
    </p:spTree>
    <p:extLst>
      <p:ext uri="{BB962C8B-B14F-4D97-AF65-F5344CB8AC3E}">
        <p14:creationId xmlns:p14="http://schemas.microsoft.com/office/powerpoint/2010/main" val="12822601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25B8F3A-F79C-46CE-A7C1-137D2B157835}" type="slidenum">
              <a:rPr lang="ru-RU" smtClean="0"/>
              <a:pPr/>
              <a:t>22</a:t>
            </a:fld>
            <a:endParaRPr lang="ru-RU"/>
          </a:p>
        </p:txBody>
      </p:sp>
    </p:spTree>
    <p:extLst>
      <p:ext uri="{BB962C8B-B14F-4D97-AF65-F5344CB8AC3E}">
        <p14:creationId xmlns:p14="http://schemas.microsoft.com/office/powerpoint/2010/main" val="12822601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25B8F3A-F79C-46CE-A7C1-137D2B157835}" type="slidenum">
              <a:rPr lang="ru-RU" smtClean="0"/>
              <a:pPr/>
              <a:t>23</a:t>
            </a:fld>
            <a:endParaRPr lang="ru-RU"/>
          </a:p>
        </p:txBody>
      </p:sp>
    </p:spTree>
    <p:extLst>
      <p:ext uri="{BB962C8B-B14F-4D97-AF65-F5344CB8AC3E}">
        <p14:creationId xmlns:p14="http://schemas.microsoft.com/office/powerpoint/2010/main" val="12822601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25B8F3A-F79C-46CE-A7C1-137D2B157835}" type="slidenum">
              <a:rPr lang="ru-RU" smtClean="0"/>
              <a:pPr/>
              <a:t>24</a:t>
            </a:fld>
            <a:endParaRPr lang="ru-RU"/>
          </a:p>
        </p:txBody>
      </p:sp>
    </p:spTree>
    <p:extLst>
      <p:ext uri="{BB962C8B-B14F-4D97-AF65-F5344CB8AC3E}">
        <p14:creationId xmlns:p14="http://schemas.microsoft.com/office/powerpoint/2010/main" val="12822601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25B8F3A-F79C-46CE-A7C1-137D2B157835}" type="slidenum">
              <a:rPr lang="ru-RU" smtClean="0"/>
              <a:pPr/>
              <a:t>25</a:t>
            </a:fld>
            <a:endParaRPr lang="ru-RU"/>
          </a:p>
        </p:txBody>
      </p:sp>
    </p:spTree>
    <p:extLst>
      <p:ext uri="{BB962C8B-B14F-4D97-AF65-F5344CB8AC3E}">
        <p14:creationId xmlns:p14="http://schemas.microsoft.com/office/powerpoint/2010/main" val="12822601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25B8F3A-F79C-46CE-A7C1-137D2B157835}" type="slidenum">
              <a:rPr lang="ru-RU" smtClean="0"/>
              <a:pPr/>
              <a:t>26</a:t>
            </a:fld>
            <a:endParaRPr lang="ru-RU"/>
          </a:p>
        </p:txBody>
      </p:sp>
    </p:spTree>
    <p:extLst>
      <p:ext uri="{BB962C8B-B14F-4D97-AF65-F5344CB8AC3E}">
        <p14:creationId xmlns:p14="http://schemas.microsoft.com/office/powerpoint/2010/main" val="12822601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25B8F3A-F79C-46CE-A7C1-137D2B157835}" type="slidenum">
              <a:rPr lang="ru-RU" smtClean="0"/>
              <a:pPr/>
              <a:t>31</a:t>
            </a:fld>
            <a:endParaRPr lang="ru-RU"/>
          </a:p>
        </p:txBody>
      </p:sp>
    </p:spTree>
    <p:extLst>
      <p:ext uri="{BB962C8B-B14F-4D97-AF65-F5344CB8AC3E}">
        <p14:creationId xmlns:p14="http://schemas.microsoft.com/office/powerpoint/2010/main" val="12822601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25B8F3A-F79C-46CE-A7C1-137D2B157835}" type="slidenum">
              <a:rPr lang="ru-RU" smtClean="0"/>
              <a:pPr/>
              <a:t>32</a:t>
            </a:fld>
            <a:endParaRPr lang="ru-RU"/>
          </a:p>
        </p:txBody>
      </p:sp>
    </p:spTree>
    <p:extLst>
      <p:ext uri="{BB962C8B-B14F-4D97-AF65-F5344CB8AC3E}">
        <p14:creationId xmlns:p14="http://schemas.microsoft.com/office/powerpoint/2010/main" val="12822601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25B8F3A-F79C-46CE-A7C1-137D2B157835}" type="slidenum">
              <a:rPr lang="ru-RU" smtClean="0"/>
              <a:pPr/>
              <a:t>33</a:t>
            </a:fld>
            <a:endParaRPr lang="ru-RU"/>
          </a:p>
        </p:txBody>
      </p:sp>
    </p:spTree>
    <p:extLst>
      <p:ext uri="{BB962C8B-B14F-4D97-AF65-F5344CB8AC3E}">
        <p14:creationId xmlns:p14="http://schemas.microsoft.com/office/powerpoint/2010/main" val="12822601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25B8F3A-F79C-46CE-A7C1-137D2B157835}" type="slidenum">
              <a:rPr lang="ru-RU" smtClean="0"/>
              <a:pPr/>
              <a:t>10</a:t>
            </a:fld>
            <a:endParaRPr lang="ru-RU"/>
          </a:p>
        </p:txBody>
      </p:sp>
    </p:spTree>
    <p:extLst>
      <p:ext uri="{BB962C8B-B14F-4D97-AF65-F5344CB8AC3E}">
        <p14:creationId xmlns:p14="http://schemas.microsoft.com/office/powerpoint/2010/main" val="12822601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The SA's participation in the television show is not based on her athletics reputation, ability or participation and the game show will not use her name, picture or likeness in a promotional manner; therefore, this particular scenario is outside of the intended scope of the amateurism legislation.</a:t>
            </a:r>
            <a:endParaRPr lang="en-US" dirty="0" smtClean="0">
              <a:solidFill>
                <a:schemeClr val="tx1"/>
              </a:solidFill>
            </a:endParaRPr>
          </a:p>
          <a:p>
            <a:endParaRPr lang="en-US" dirty="0"/>
          </a:p>
        </p:txBody>
      </p:sp>
      <p:sp>
        <p:nvSpPr>
          <p:cNvPr id="4" name="Slide Number Placeholder 3"/>
          <p:cNvSpPr>
            <a:spLocks noGrp="1"/>
          </p:cNvSpPr>
          <p:nvPr>
            <p:ph type="sldNum" sz="quarter" idx="10"/>
          </p:nvPr>
        </p:nvSpPr>
        <p:spPr/>
        <p:txBody>
          <a:bodyPr/>
          <a:lstStyle/>
          <a:p>
            <a:fld id="{125B8F3A-F79C-46CE-A7C1-137D2B157835}" type="slidenum">
              <a:rPr lang="ru-RU" smtClean="0"/>
              <a:pPr/>
              <a:t>34</a:t>
            </a:fld>
            <a:endParaRPr lang="ru-RU"/>
          </a:p>
        </p:txBody>
      </p:sp>
    </p:spTree>
    <p:extLst>
      <p:ext uri="{BB962C8B-B14F-4D97-AF65-F5344CB8AC3E}">
        <p14:creationId xmlns:p14="http://schemas.microsoft.com/office/powerpoint/2010/main" val="12822601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25B8F3A-F79C-46CE-A7C1-137D2B157835}" type="slidenum">
              <a:rPr lang="ru-RU" smtClean="0"/>
              <a:pPr/>
              <a:t>39</a:t>
            </a:fld>
            <a:endParaRPr lang="ru-RU"/>
          </a:p>
        </p:txBody>
      </p:sp>
    </p:spTree>
    <p:extLst>
      <p:ext uri="{BB962C8B-B14F-4D97-AF65-F5344CB8AC3E}">
        <p14:creationId xmlns:p14="http://schemas.microsoft.com/office/powerpoint/2010/main" val="12822601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25B8F3A-F79C-46CE-A7C1-137D2B157835}" type="slidenum">
              <a:rPr lang="ru-RU" smtClean="0"/>
              <a:pPr/>
              <a:t>41</a:t>
            </a:fld>
            <a:endParaRPr lang="ru-RU"/>
          </a:p>
        </p:txBody>
      </p:sp>
    </p:spTree>
    <p:extLst>
      <p:ext uri="{BB962C8B-B14F-4D97-AF65-F5344CB8AC3E}">
        <p14:creationId xmlns:p14="http://schemas.microsoft.com/office/powerpoint/2010/main" val="12822601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The February 20, 2015, staff interpretation is a rewrite of a previous interpretation and was archived.  It became</a:t>
            </a:r>
            <a:r>
              <a:rPr lang="en-US" sz="1200" baseline="0" dirty="0" smtClean="0"/>
              <a:t> an official interpretation April 20, 2015</a:t>
            </a:r>
            <a:r>
              <a:rPr lang="en-US" sz="1200" dirty="0" smtClean="0"/>
              <a:t>. The intent of the rewrite was to make clear that a student-athlete may express an opinion about a commercial product or service using various media, rather than just the limited forum of the previous interpretation, provided no individual associated with the commercial product or service is involved in directing the student-athlete's opinion and the student-athlete does not receive any benefits for his/her opinion. The interpretation is limited to student-athletes. </a:t>
            </a:r>
            <a:endParaRPr lang="en-US" dirty="0"/>
          </a:p>
        </p:txBody>
      </p:sp>
      <p:sp>
        <p:nvSpPr>
          <p:cNvPr id="4" name="Slide Number Placeholder 3"/>
          <p:cNvSpPr>
            <a:spLocks noGrp="1"/>
          </p:cNvSpPr>
          <p:nvPr>
            <p:ph type="sldNum" sz="quarter" idx="10"/>
          </p:nvPr>
        </p:nvSpPr>
        <p:spPr/>
        <p:txBody>
          <a:bodyPr/>
          <a:lstStyle/>
          <a:p>
            <a:fld id="{9CF785BE-DA79-443E-99DC-10CF133F4C89}" type="slidenum">
              <a:rPr lang="en-US" smtClean="0"/>
              <a:t>44</a:t>
            </a:fld>
            <a:endParaRPr lang="en-US" dirty="0"/>
          </a:p>
        </p:txBody>
      </p:sp>
    </p:spTree>
    <p:extLst>
      <p:ext uri="{BB962C8B-B14F-4D97-AF65-F5344CB8AC3E}">
        <p14:creationId xmlns:p14="http://schemas.microsoft.com/office/powerpoint/2010/main" val="18155826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EEA031-337D-4CC0-BE17-31FEF179C0F5}" type="slidenum">
              <a:rPr lang="en-US" smtClean="0"/>
              <a:t>48</a:t>
            </a:fld>
            <a:endParaRPr lang="en-US" dirty="0"/>
          </a:p>
        </p:txBody>
      </p:sp>
    </p:spTree>
    <p:extLst>
      <p:ext uri="{BB962C8B-B14F-4D97-AF65-F5344CB8AC3E}">
        <p14:creationId xmlns:p14="http://schemas.microsoft.com/office/powerpoint/2010/main" val="267742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EEA031-337D-4CC0-BE17-31FEF179C0F5}" type="slidenum">
              <a:rPr lang="en-US" smtClean="0"/>
              <a:t>50</a:t>
            </a:fld>
            <a:endParaRPr lang="en-US" dirty="0"/>
          </a:p>
        </p:txBody>
      </p:sp>
    </p:spTree>
    <p:extLst>
      <p:ext uri="{BB962C8B-B14F-4D97-AF65-F5344CB8AC3E}">
        <p14:creationId xmlns:p14="http://schemas.microsoft.com/office/powerpoint/2010/main" val="10565159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EEA031-337D-4CC0-BE17-31FEF179C0F5}" type="slidenum">
              <a:rPr lang="en-US" smtClean="0"/>
              <a:t>61</a:t>
            </a:fld>
            <a:endParaRPr lang="en-US" dirty="0"/>
          </a:p>
        </p:txBody>
      </p:sp>
    </p:spTree>
    <p:extLst>
      <p:ext uri="{BB962C8B-B14F-4D97-AF65-F5344CB8AC3E}">
        <p14:creationId xmlns:p14="http://schemas.microsoft.com/office/powerpoint/2010/main" val="12543431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EEA031-337D-4CC0-BE17-31FEF179C0F5}" type="slidenum">
              <a:rPr lang="en-US" smtClean="0"/>
              <a:t>63</a:t>
            </a:fld>
            <a:endParaRPr lang="en-US" dirty="0"/>
          </a:p>
        </p:txBody>
      </p:sp>
    </p:spTree>
    <p:extLst>
      <p:ext uri="{BB962C8B-B14F-4D97-AF65-F5344CB8AC3E}">
        <p14:creationId xmlns:p14="http://schemas.microsoft.com/office/powerpoint/2010/main" val="29048534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EEA031-337D-4CC0-BE17-31FEF179C0F5}" type="slidenum">
              <a:rPr lang="en-US" smtClean="0"/>
              <a:t>64</a:t>
            </a:fld>
            <a:endParaRPr lang="en-US" dirty="0"/>
          </a:p>
        </p:txBody>
      </p:sp>
    </p:spTree>
    <p:extLst>
      <p:ext uri="{BB962C8B-B14F-4D97-AF65-F5344CB8AC3E}">
        <p14:creationId xmlns:p14="http://schemas.microsoft.com/office/powerpoint/2010/main" val="62739036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EEA031-337D-4CC0-BE17-31FEF179C0F5}" type="slidenum">
              <a:rPr lang="en-US" smtClean="0"/>
              <a:t>65</a:t>
            </a:fld>
            <a:endParaRPr lang="en-US" dirty="0"/>
          </a:p>
        </p:txBody>
      </p:sp>
    </p:spTree>
    <p:extLst>
      <p:ext uri="{BB962C8B-B14F-4D97-AF65-F5344CB8AC3E}">
        <p14:creationId xmlns:p14="http://schemas.microsoft.com/office/powerpoint/2010/main" val="16876531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25B8F3A-F79C-46CE-A7C1-137D2B157835}" type="slidenum">
              <a:rPr lang="ru-RU" smtClean="0"/>
              <a:pPr/>
              <a:t>11</a:t>
            </a:fld>
            <a:endParaRPr lang="ru-RU"/>
          </a:p>
        </p:txBody>
      </p:sp>
    </p:spTree>
    <p:extLst>
      <p:ext uri="{BB962C8B-B14F-4D97-AF65-F5344CB8AC3E}">
        <p14:creationId xmlns:p14="http://schemas.microsoft.com/office/powerpoint/2010/main" val="12822601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25B8F3A-F79C-46CE-A7C1-137D2B157835}" type="slidenum">
              <a:rPr lang="ru-RU" smtClean="0"/>
              <a:pPr/>
              <a:t>12</a:t>
            </a:fld>
            <a:endParaRPr lang="ru-RU"/>
          </a:p>
        </p:txBody>
      </p:sp>
    </p:spTree>
    <p:extLst>
      <p:ext uri="{BB962C8B-B14F-4D97-AF65-F5344CB8AC3E}">
        <p14:creationId xmlns:p14="http://schemas.microsoft.com/office/powerpoint/2010/main" val="12822601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25B8F3A-F79C-46CE-A7C1-137D2B157835}" type="slidenum">
              <a:rPr lang="ru-RU" smtClean="0"/>
              <a:pPr/>
              <a:t>13</a:t>
            </a:fld>
            <a:endParaRPr lang="ru-RU"/>
          </a:p>
        </p:txBody>
      </p:sp>
    </p:spTree>
    <p:extLst>
      <p:ext uri="{BB962C8B-B14F-4D97-AF65-F5344CB8AC3E}">
        <p14:creationId xmlns:p14="http://schemas.microsoft.com/office/powerpoint/2010/main" val="12822601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25B8F3A-F79C-46CE-A7C1-137D2B157835}" type="slidenum">
              <a:rPr lang="ru-RU" smtClean="0"/>
              <a:pPr/>
              <a:t>14</a:t>
            </a:fld>
            <a:endParaRPr lang="ru-RU"/>
          </a:p>
        </p:txBody>
      </p:sp>
    </p:spTree>
    <p:extLst>
      <p:ext uri="{BB962C8B-B14F-4D97-AF65-F5344CB8AC3E}">
        <p14:creationId xmlns:p14="http://schemas.microsoft.com/office/powerpoint/2010/main" val="12822601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25B8F3A-F79C-46CE-A7C1-137D2B157835}" type="slidenum">
              <a:rPr lang="ru-RU" smtClean="0"/>
              <a:pPr/>
              <a:t>15</a:t>
            </a:fld>
            <a:endParaRPr lang="ru-RU"/>
          </a:p>
        </p:txBody>
      </p:sp>
    </p:spTree>
    <p:extLst>
      <p:ext uri="{BB962C8B-B14F-4D97-AF65-F5344CB8AC3E}">
        <p14:creationId xmlns:p14="http://schemas.microsoft.com/office/powerpoint/2010/main" val="12822601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25B8F3A-F79C-46CE-A7C1-137D2B157835}" type="slidenum">
              <a:rPr lang="ru-RU" smtClean="0"/>
              <a:pPr/>
              <a:t>16</a:t>
            </a:fld>
            <a:endParaRPr lang="ru-RU"/>
          </a:p>
        </p:txBody>
      </p:sp>
    </p:spTree>
    <p:extLst>
      <p:ext uri="{BB962C8B-B14F-4D97-AF65-F5344CB8AC3E}">
        <p14:creationId xmlns:p14="http://schemas.microsoft.com/office/powerpoint/2010/main" val="12822601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25B8F3A-F79C-46CE-A7C1-137D2B157835}" type="slidenum">
              <a:rPr lang="ru-RU" smtClean="0"/>
              <a:pPr/>
              <a:t>19</a:t>
            </a:fld>
            <a:endParaRPr lang="ru-RU"/>
          </a:p>
        </p:txBody>
      </p:sp>
    </p:spTree>
    <p:extLst>
      <p:ext uri="{BB962C8B-B14F-4D97-AF65-F5344CB8AC3E}">
        <p14:creationId xmlns:p14="http://schemas.microsoft.com/office/powerpoint/2010/main" val="12822601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dirty="0"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smtClean="0">
                <a:ln w="3175" cmpd="sng">
                  <a:noFill/>
                </a:ln>
                <a:solidFill>
                  <a:schemeClr val="accent1">
                    <a:lumMod val="60000"/>
                    <a:lumOff val="40000"/>
                  </a:schemeClr>
                </a:solidFill>
                <a:effectLst/>
                <a:latin typeface="Arial"/>
              </a:rPr>
              <a:t>"</a:t>
            </a:r>
            <a:endParaRPr lang="en-US" sz="8000" baseline="0" dirty="0">
              <a:ln w="3175" cmpd="sng">
                <a:noFill/>
              </a:ln>
              <a:solidFill>
                <a:schemeClr val="accent1">
                  <a:lumMod val="60000"/>
                  <a:lumOff val="40000"/>
                </a:schemeClr>
              </a:solidFill>
              <a:effectLst/>
              <a:latin typeface="Arial"/>
            </a:endParaRP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smtClean="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smtClean="0">
                <a:ln w="3175" cmpd="sng">
                  <a:noFill/>
                </a:ln>
                <a:solidFill>
                  <a:schemeClr val="accent1">
                    <a:lumMod val="60000"/>
                    <a:lumOff val="40000"/>
                  </a:schemeClr>
                </a:solidFill>
                <a:effectLst/>
                <a:latin typeface="Arial"/>
              </a:rPr>
              <a:t>"</a:t>
            </a:r>
            <a:endParaRPr lang="en-US" sz="8000" baseline="0" dirty="0">
              <a:ln w="3175" cmpd="sng">
                <a:noFill/>
              </a:ln>
              <a:solidFill>
                <a:schemeClr val="accent1">
                  <a:lumMod val="60000"/>
                  <a:lumOff val="40000"/>
                </a:schemeClr>
              </a:solidFill>
              <a:effectLst/>
              <a:latin typeface="Arial"/>
            </a:endParaRP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smtClean="0">
                <a:ln w="3175" cmpd="sng">
                  <a:noFill/>
                </a:ln>
                <a:solidFill>
                  <a:schemeClr val="accent1">
                    <a:lumMod val="60000"/>
                    <a:lumOff val="40000"/>
                  </a:schemeClr>
                </a:solidFill>
                <a:effectLst/>
                <a:latin typeface="Arial"/>
              </a:rPr>
              <a:t>"</a:t>
            </a:r>
            <a:endParaRPr lang="en-US" sz="8000" baseline="0" dirty="0">
              <a:ln w="3175" cmpd="sng">
                <a:noFill/>
              </a:ln>
              <a:solidFill>
                <a:schemeClr val="accent1">
                  <a:lumMod val="60000"/>
                  <a:lumOff val="40000"/>
                </a:schemeClr>
              </a:solidFill>
              <a:effectLst/>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6/16/2015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6/16/2015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6/16/2015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6/16/2015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6/16/2015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6/16/2015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6/16/2015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800" kern="1200">
          <a:solidFill>
            <a:schemeClr val="tx1"/>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2400" kern="1200">
          <a:solidFill>
            <a:schemeClr val="tx1"/>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2000" kern="1200">
          <a:solidFill>
            <a:schemeClr val="tx1"/>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0.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6.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3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3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34.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35.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36.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7.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8.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39.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40.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41.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4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43.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44.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5.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6.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7.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48.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9.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50.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51.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2.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53.xml"/></Relationships>
</file>

<file path=ppt/slides/_rels/slide4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tags" Target="../tags/tag54.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5.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6.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57.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8.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59.xm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60.xm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1.xm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2.xml"/></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3.xml"/></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6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5.xml"/></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6.xml"/></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8.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69.xml"/></Relationships>
</file>

<file path=ppt/slides/_rels/slide6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0.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71.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72.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ags" Target="../tags/tag73.xml"/></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4.xml"/></Relationships>
</file>

<file path=ppt/slides/_rels/slide6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75.xml"/></Relationships>
</file>

<file path=ppt/slides/_rels/slide6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76.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51164" y="2404534"/>
            <a:ext cx="8622839" cy="1646302"/>
          </a:xfrm>
        </p:spPr>
        <p:txBody>
          <a:bodyPr/>
          <a:lstStyle/>
          <a:p>
            <a:r>
              <a:rPr lang="en-US" b="1" dirty="0" smtClean="0"/>
              <a:t>NCAA Division I Amateurism</a:t>
            </a:r>
            <a:endParaRPr lang="en-US" b="1" dirty="0"/>
          </a:p>
        </p:txBody>
      </p:sp>
      <p:sp>
        <p:nvSpPr>
          <p:cNvPr id="3" name="Subtitle 2"/>
          <p:cNvSpPr>
            <a:spLocks noGrp="1"/>
          </p:cNvSpPr>
          <p:nvPr>
            <p:ph type="subTitle" idx="1"/>
          </p:nvPr>
        </p:nvSpPr>
        <p:spPr>
          <a:xfrm>
            <a:off x="1555193" y="4676475"/>
            <a:ext cx="7766936" cy="1096899"/>
          </a:xfrm>
        </p:spPr>
        <p:txBody>
          <a:bodyPr>
            <a:normAutofit/>
          </a:bodyPr>
          <a:lstStyle/>
          <a:p>
            <a:r>
              <a:rPr lang="en-US" sz="2400" dirty="0" smtClean="0">
                <a:solidFill>
                  <a:schemeClr val="tx1"/>
                </a:solidFill>
              </a:rPr>
              <a:t>Binh T. Nguyen and Jerry Vaughn</a:t>
            </a:r>
          </a:p>
          <a:p>
            <a:r>
              <a:rPr lang="en-US" sz="2400" dirty="0" smtClean="0">
                <a:solidFill>
                  <a:schemeClr val="tx1"/>
                </a:solidFill>
              </a:rPr>
              <a:t>2015 NCAA Regional Rules Seminar </a:t>
            </a:r>
            <a:endParaRPr lang="en-US" sz="2400" dirty="0">
              <a:solidFill>
                <a:schemeClr val="tx1"/>
              </a:solidFill>
            </a:endParaRPr>
          </a:p>
        </p:txBody>
      </p:sp>
    </p:spTree>
    <p:custDataLst>
      <p:tags r:id="rId1"/>
    </p:custDataLst>
    <p:extLst>
      <p:ext uri="{BB962C8B-B14F-4D97-AF65-F5344CB8AC3E}">
        <p14:creationId xmlns:p14="http://schemas.microsoft.com/office/powerpoint/2010/main" val="5210406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498765" y="483185"/>
            <a:ext cx="11286836" cy="1143000"/>
          </a:xfrm>
        </p:spPr>
        <p:txBody>
          <a:bodyPr>
            <a:noAutofit/>
          </a:bodyPr>
          <a:lstStyle/>
          <a:p>
            <a:pPr algn="l"/>
            <a:r>
              <a:rPr lang="en-US" b="1" dirty="0" smtClean="0"/>
              <a:t>Case Study No. 1 Answer</a:t>
            </a:r>
          </a:p>
        </p:txBody>
      </p:sp>
      <p:sp>
        <p:nvSpPr>
          <p:cNvPr id="195587" name="Rectangle 3"/>
          <p:cNvSpPr>
            <a:spLocks noGrp="1" noChangeArrowheads="1"/>
          </p:cNvSpPr>
          <p:nvPr>
            <p:ph idx="1"/>
          </p:nvPr>
        </p:nvSpPr>
        <p:spPr>
          <a:xfrm>
            <a:off x="566822" y="1620983"/>
            <a:ext cx="8940801" cy="5237017"/>
          </a:xfrm>
        </p:spPr>
        <p:txBody>
          <a:bodyPr>
            <a:normAutofit/>
          </a:bodyPr>
          <a:lstStyle/>
          <a:p>
            <a:r>
              <a:rPr lang="en-US" sz="2800" dirty="0"/>
              <a:t>Is </a:t>
            </a:r>
            <a:r>
              <a:rPr lang="en-US" sz="2800" dirty="0" smtClean="0"/>
              <a:t>it permissible for the institution to conduct this fundraiser?</a:t>
            </a:r>
          </a:p>
          <a:p>
            <a:endParaRPr lang="en-US" sz="2800" dirty="0" smtClean="0"/>
          </a:p>
          <a:p>
            <a:pPr marL="571500" lvl="1" indent="-228600">
              <a:buFont typeface="Arial" pitchFamily="34" charset="0"/>
              <a:buChar char="•"/>
            </a:pPr>
            <a:r>
              <a:rPr lang="en-US" sz="2500" dirty="0"/>
              <a:t>Yes. </a:t>
            </a:r>
            <a:r>
              <a:rPr lang="en-US" sz="2500" dirty="0" smtClean="0"/>
              <a:t> It </a:t>
            </a:r>
            <a:r>
              <a:rPr lang="en-US" sz="2500" dirty="0"/>
              <a:t>would be permissible provided the criteria of Bylaw 12.5.1.1 </a:t>
            </a:r>
            <a:r>
              <a:rPr lang="en-US" sz="2500" dirty="0" smtClean="0"/>
              <a:t>is satisfied; the </a:t>
            </a:r>
            <a:r>
              <a:rPr lang="en-US" sz="2500" dirty="0"/>
              <a:t>money is contributed directly to the institution by the </a:t>
            </a:r>
            <a:r>
              <a:rPr lang="en-US" sz="2500" dirty="0" smtClean="0"/>
              <a:t>donors </a:t>
            </a:r>
            <a:r>
              <a:rPr lang="en-US" sz="2500" dirty="0"/>
              <a:t>and </a:t>
            </a:r>
            <a:r>
              <a:rPr lang="en-US" sz="2500" dirty="0" smtClean="0"/>
              <a:t>the SAs </a:t>
            </a:r>
            <a:r>
              <a:rPr lang="en-US" sz="2500" dirty="0"/>
              <a:t>receive no compensation or prizes for their participation.</a:t>
            </a:r>
            <a:endParaRPr lang="en-US" sz="2500" dirty="0" smtClean="0"/>
          </a:p>
          <a:p>
            <a:pPr marL="457200" lvl="3" indent="0">
              <a:buNone/>
            </a:pPr>
            <a:endParaRPr lang="en-US" sz="1900" b="1" dirty="0"/>
          </a:p>
        </p:txBody>
      </p:sp>
    </p:spTree>
    <p:custDataLst>
      <p:tags r:id="rId1"/>
    </p:custDataLst>
    <p:extLst>
      <p:ext uri="{BB962C8B-B14F-4D97-AF65-F5344CB8AC3E}">
        <p14:creationId xmlns:p14="http://schemas.microsoft.com/office/powerpoint/2010/main" val="9197925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5587">
                                            <p:txEl>
                                              <p:pRg st="2" end="2"/>
                                            </p:txEl>
                                          </p:spTgt>
                                        </p:tgtEl>
                                        <p:attrNameLst>
                                          <p:attrName>style.visibility</p:attrName>
                                        </p:attrNameLst>
                                      </p:cBhvr>
                                      <p:to>
                                        <p:strVal val="visible"/>
                                      </p:to>
                                    </p:set>
                                    <p:animEffect transition="in" filter="fade">
                                      <p:cBhvr>
                                        <p:cTn id="7" dur="500"/>
                                        <p:tgtEl>
                                          <p:spTgt spid="19558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375532" y="258596"/>
            <a:ext cx="11217564" cy="1143000"/>
          </a:xfrm>
        </p:spPr>
        <p:txBody>
          <a:bodyPr>
            <a:normAutofit/>
          </a:bodyPr>
          <a:lstStyle/>
          <a:p>
            <a:r>
              <a:rPr lang="en-US" b="1" dirty="0"/>
              <a:t>Case Study </a:t>
            </a:r>
            <a:r>
              <a:rPr lang="en-US" b="1" dirty="0" smtClean="0"/>
              <a:t>No. 2</a:t>
            </a:r>
          </a:p>
        </p:txBody>
      </p:sp>
      <p:sp>
        <p:nvSpPr>
          <p:cNvPr id="195587" name="Rectangle 3"/>
          <p:cNvSpPr>
            <a:spLocks noGrp="1" noChangeArrowheads="1"/>
          </p:cNvSpPr>
          <p:nvPr>
            <p:ph idx="1"/>
          </p:nvPr>
        </p:nvSpPr>
        <p:spPr>
          <a:xfrm>
            <a:off x="406401" y="1260764"/>
            <a:ext cx="8940801" cy="5063836"/>
          </a:xfrm>
        </p:spPr>
        <p:txBody>
          <a:bodyPr>
            <a:noAutofit/>
          </a:bodyPr>
          <a:lstStyle/>
          <a:p>
            <a:pPr marL="342900" lvl="2" indent="-342900"/>
            <a:r>
              <a:rPr lang="en-US" sz="2800" dirty="0" smtClean="0">
                <a:solidFill>
                  <a:schemeClr val="tx1"/>
                </a:solidFill>
              </a:rPr>
              <a:t>An </a:t>
            </a:r>
            <a:r>
              <a:rPr lang="en-US" sz="2800" dirty="0">
                <a:solidFill>
                  <a:schemeClr val="tx1"/>
                </a:solidFill>
              </a:rPr>
              <a:t>institution </a:t>
            </a:r>
            <a:r>
              <a:rPr lang="en-US" sz="2800" dirty="0" smtClean="0">
                <a:solidFill>
                  <a:schemeClr val="tx1"/>
                </a:solidFill>
              </a:rPr>
              <a:t>would like to host Hoops 'n' Halloween this fall after a football game.</a:t>
            </a:r>
          </a:p>
          <a:p>
            <a:pPr marL="342900" lvl="2" indent="-342900"/>
            <a:endParaRPr lang="en-US" sz="1200" dirty="0" smtClean="0">
              <a:solidFill>
                <a:schemeClr val="tx1"/>
              </a:solidFill>
            </a:endParaRPr>
          </a:p>
          <a:p>
            <a:pPr marL="342900" lvl="2" indent="-342900"/>
            <a:r>
              <a:rPr lang="en-US" sz="2800" dirty="0" smtClean="0">
                <a:solidFill>
                  <a:schemeClr val="tx1"/>
                </a:solidFill>
              </a:rPr>
              <a:t>Admissions is free and open to the public.  Fans will have the opportunity to meet the men's and women's basketball teams, take part in trick-or-treating </a:t>
            </a:r>
            <a:r>
              <a:rPr lang="en-US" sz="2800" dirty="0">
                <a:solidFill>
                  <a:schemeClr val="tx1"/>
                </a:solidFill>
              </a:rPr>
              <a:t>through the haunted tunnel and into the </a:t>
            </a:r>
            <a:r>
              <a:rPr lang="en-US" sz="2800" dirty="0" smtClean="0">
                <a:solidFill>
                  <a:schemeClr val="tx1"/>
                </a:solidFill>
              </a:rPr>
              <a:t>teams' </a:t>
            </a:r>
            <a:r>
              <a:rPr lang="en-US" sz="2800" dirty="0">
                <a:solidFill>
                  <a:schemeClr val="tx1"/>
                </a:solidFill>
              </a:rPr>
              <a:t>locker rooms</a:t>
            </a:r>
            <a:r>
              <a:rPr lang="en-US" sz="2800" dirty="0" smtClean="0">
                <a:solidFill>
                  <a:schemeClr val="tx1"/>
                </a:solidFill>
              </a:rPr>
              <a:t>.</a:t>
            </a:r>
          </a:p>
          <a:p>
            <a:pPr marL="342900" lvl="2" indent="-342900"/>
            <a:endParaRPr lang="en-US" sz="1200" dirty="0">
              <a:solidFill>
                <a:schemeClr val="tx1"/>
              </a:solidFill>
            </a:endParaRPr>
          </a:p>
          <a:p>
            <a:r>
              <a:rPr lang="en-US" sz="2800" dirty="0" smtClean="0">
                <a:solidFill>
                  <a:schemeClr val="tx1"/>
                </a:solidFill>
              </a:rPr>
              <a:t>During </a:t>
            </a:r>
            <a:r>
              <a:rPr lang="en-US" sz="2800" dirty="0">
                <a:solidFill>
                  <a:schemeClr val="tx1"/>
                </a:solidFill>
              </a:rPr>
              <a:t>an open-gym period, fans can shoot free throws and half-court </a:t>
            </a:r>
            <a:r>
              <a:rPr lang="en-US" sz="2800" dirty="0" smtClean="0">
                <a:solidFill>
                  <a:schemeClr val="tx1"/>
                </a:solidFill>
              </a:rPr>
              <a:t>shots </a:t>
            </a:r>
            <a:r>
              <a:rPr lang="en-US" sz="2800" dirty="0">
                <a:solidFill>
                  <a:schemeClr val="tx1"/>
                </a:solidFill>
              </a:rPr>
              <a:t>and also participate in skills </a:t>
            </a:r>
            <a:r>
              <a:rPr lang="en-US" sz="2800" dirty="0" smtClean="0">
                <a:solidFill>
                  <a:schemeClr val="tx1"/>
                </a:solidFill>
              </a:rPr>
              <a:t>sessions with SAs.</a:t>
            </a:r>
            <a:endParaRPr lang="en-US" sz="2800" dirty="0">
              <a:solidFill>
                <a:schemeClr val="tx1"/>
              </a:solidFill>
            </a:endParaRPr>
          </a:p>
        </p:txBody>
      </p:sp>
    </p:spTree>
    <p:custDataLst>
      <p:tags r:id="rId1"/>
    </p:custDataLst>
    <p:extLst>
      <p:ext uri="{BB962C8B-B14F-4D97-AF65-F5344CB8AC3E}">
        <p14:creationId xmlns:p14="http://schemas.microsoft.com/office/powerpoint/2010/main" val="13055891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471055" y="274638"/>
            <a:ext cx="11314545" cy="1143000"/>
          </a:xfrm>
        </p:spPr>
        <p:txBody>
          <a:bodyPr>
            <a:normAutofit/>
          </a:bodyPr>
          <a:lstStyle/>
          <a:p>
            <a:pPr algn="l"/>
            <a:r>
              <a:rPr lang="en-US" b="1" dirty="0" smtClean="0"/>
              <a:t>Case Study No. 2 Answer</a:t>
            </a:r>
          </a:p>
        </p:txBody>
      </p:sp>
      <p:sp>
        <p:nvSpPr>
          <p:cNvPr id="195587" name="Rectangle 3"/>
          <p:cNvSpPr>
            <a:spLocks noGrp="1" noChangeArrowheads="1"/>
          </p:cNvSpPr>
          <p:nvPr>
            <p:ph idx="1"/>
          </p:nvPr>
        </p:nvSpPr>
        <p:spPr>
          <a:xfrm>
            <a:off x="406401" y="1316183"/>
            <a:ext cx="8940801" cy="5008418"/>
          </a:xfrm>
        </p:spPr>
        <p:txBody>
          <a:bodyPr>
            <a:normAutofit fontScale="92500"/>
          </a:bodyPr>
          <a:lstStyle/>
          <a:p>
            <a:r>
              <a:rPr lang="en-US" dirty="0">
                <a:solidFill>
                  <a:schemeClr val="tx1"/>
                </a:solidFill>
              </a:rPr>
              <a:t>Is this permissible? </a:t>
            </a:r>
            <a:endParaRPr lang="en-US" dirty="0" smtClean="0">
              <a:solidFill>
                <a:schemeClr val="tx1"/>
              </a:solidFill>
            </a:endParaRPr>
          </a:p>
          <a:p>
            <a:pPr marL="0" indent="0">
              <a:buNone/>
            </a:pPr>
            <a:endParaRPr lang="en-US" dirty="0" smtClean="0">
              <a:solidFill>
                <a:schemeClr val="tx1"/>
              </a:solidFill>
            </a:endParaRPr>
          </a:p>
          <a:p>
            <a:pPr marL="571500" lvl="1" indent="-228600">
              <a:buFont typeface="Arial" pitchFamily="34" charset="0"/>
              <a:buChar char="•"/>
            </a:pPr>
            <a:r>
              <a:rPr lang="en-US" dirty="0" smtClean="0">
                <a:solidFill>
                  <a:schemeClr val="tx1"/>
                </a:solidFill>
              </a:rPr>
              <a:t>Yes, provided both Bylaws 12.5.1.1 and 12.1.2.4.5 are satisfied.</a:t>
            </a:r>
          </a:p>
          <a:p>
            <a:pPr marL="571500" lvl="1" indent="-228600">
              <a:buFont typeface="Arial" pitchFamily="34" charset="0"/>
              <a:buChar char="•"/>
            </a:pPr>
            <a:endParaRPr lang="en-US" dirty="0" smtClean="0">
              <a:solidFill>
                <a:schemeClr val="tx1"/>
              </a:solidFill>
            </a:endParaRPr>
          </a:p>
          <a:p>
            <a:r>
              <a:rPr lang="en-US" dirty="0" smtClean="0">
                <a:solidFill>
                  <a:schemeClr val="tx1"/>
                </a:solidFill>
              </a:rPr>
              <a:t>Would the athletic activities need to be counted in the week's limitations of countable athletically related activities? </a:t>
            </a:r>
            <a:endParaRPr lang="en-US" dirty="0">
              <a:solidFill>
                <a:schemeClr val="tx1"/>
              </a:solidFill>
            </a:endParaRPr>
          </a:p>
          <a:p>
            <a:endParaRPr lang="en-US" dirty="0">
              <a:solidFill>
                <a:schemeClr val="tx1"/>
              </a:solidFill>
            </a:endParaRPr>
          </a:p>
          <a:p>
            <a:pPr marL="571500" lvl="1" indent="-228600">
              <a:buFont typeface="Arial" pitchFamily="34" charset="0"/>
              <a:buChar char="•"/>
            </a:pPr>
            <a:r>
              <a:rPr lang="en-US" dirty="0">
                <a:solidFill>
                  <a:schemeClr val="tx1"/>
                </a:solidFill>
              </a:rPr>
              <a:t>No, provided the SAs are </a:t>
            </a:r>
            <a:r>
              <a:rPr lang="en-US" dirty="0" smtClean="0">
                <a:solidFill>
                  <a:schemeClr val="tx1"/>
                </a:solidFill>
              </a:rPr>
              <a:t>not participating in practice activities (e.g., scrimmaging, contests involving just the SAs).</a:t>
            </a:r>
            <a:endParaRPr lang="en-US" dirty="0">
              <a:solidFill>
                <a:schemeClr val="tx1"/>
              </a:solidFill>
            </a:endParaRPr>
          </a:p>
        </p:txBody>
      </p:sp>
    </p:spTree>
    <p:custDataLst>
      <p:tags r:id="rId1"/>
    </p:custDataLst>
    <p:extLst>
      <p:ext uri="{BB962C8B-B14F-4D97-AF65-F5344CB8AC3E}">
        <p14:creationId xmlns:p14="http://schemas.microsoft.com/office/powerpoint/2010/main" val="1165738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5587">
                                            <p:txEl>
                                              <p:pRg st="2" end="2"/>
                                            </p:txEl>
                                          </p:spTgt>
                                        </p:tgtEl>
                                        <p:attrNameLst>
                                          <p:attrName>style.visibility</p:attrName>
                                        </p:attrNameLst>
                                      </p:cBhvr>
                                      <p:to>
                                        <p:strVal val="visible"/>
                                      </p:to>
                                    </p:set>
                                    <p:animEffect transition="in" filter="fade">
                                      <p:cBhvr>
                                        <p:cTn id="7" dur="500"/>
                                        <p:tgtEl>
                                          <p:spTgt spid="19558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5587">
                                            <p:txEl>
                                              <p:pRg st="4" end="4"/>
                                            </p:txEl>
                                          </p:spTgt>
                                        </p:tgtEl>
                                        <p:attrNameLst>
                                          <p:attrName>style.visibility</p:attrName>
                                        </p:attrNameLst>
                                      </p:cBhvr>
                                      <p:to>
                                        <p:strVal val="visible"/>
                                      </p:to>
                                    </p:set>
                                    <p:animEffect transition="in" filter="fade">
                                      <p:cBhvr>
                                        <p:cTn id="12" dur="500"/>
                                        <p:tgtEl>
                                          <p:spTgt spid="19558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5587">
                                            <p:txEl>
                                              <p:pRg st="6" end="6"/>
                                            </p:txEl>
                                          </p:spTgt>
                                        </p:tgtEl>
                                        <p:attrNameLst>
                                          <p:attrName>style.visibility</p:attrName>
                                        </p:attrNameLst>
                                      </p:cBhvr>
                                      <p:to>
                                        <p:strVal val="visible"/>
                                      </p:to>
                                    </p:set>
                                    <p:animEffect transition="in" filter="fade">
                                      <p:cBhvr>
                                        <p:cTn id="17" dur="500"/>
                                        <p:tgtEl>
                                          <p:spTgt spid="19558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443345" y="274638"/>
            <a:ext cx="11342255" cy="1143000"/>
          </a:xfrm>
        </p:spPr>
        <p:txBody>
          <a:bodyPr>
            <a:normAutofit/>
          </a:bodyPr>
          <a:lstStyle/>
          <a:p>
            <a:pPr algn="l"/>
            <a:r>
              <a:rPr lang="en-US" b="1" dirty="0" smtClean="0"/>
              <a:t>Case Study No. 3</a:t>
            </a:r>
          </a:p>
        </p:txBody>
      </p:sp>
      <p:sp>
        <p:nvSpPr>
          <p:cNvPr id="195587" name="Rectangle 3"/>
          <p:cNvSpPr>
            <a:spLocks noGrp="1" noChangeArrowheads="1"/>
          </p:cNvSpPr>
          <p:nvPr>
            <p:ph idx="1"/>
          </p:nvPr>
        </p:nvSpPr>
        <p:spPr>
          <a:xfrm>
            <a:off x="454528" y="1409518"/>
            <a:ext cx="8940801" cy="5091545"/>
          </a:xfrm>
        </p:spPr>
        <p:txBody>
          <a:bodyPr>
            <a:noAutofit/>
          </a:bodyPr>
          <a:lstStyle/>
          <a:p>
            <a:pPr marL="342900" lvl="2" indent="-342900"/>
            <a:r>
              <a:rPr lang="en-US" sz="2800" dirty="0" smtClean="0"/>
              <a:t>Kodak University </a:t>
            </a:r>
            <a:r>
              <a:rPr lang="en-US" sz="2800" dirty="0"/>
              <a:t>would like to do a social media promotion titled </a:t>
            </a:r>
            <a:r>
              <a:rPr lang="en-US" sz="2800" dirty="0" smtClean="0"/>
              <a:t>"Holy Hog's Barbeque </a:t>
            </a:r>
            <a:r>
              <a:rPr lang="en-US" sz="2800" dirty="0"/>
              <a:t>Throwback </a:t>
            </a:r>
            <a:r>
              <a:rPr lang="en-US" sz="2800" dirty="0" smtClean="0"/>
              <a:t>Thursday."  The institution </a:t>
            </a:r>
            <a:r>
              <a:rPr lang="en-US" sz="2800" dirty="0"/>
              <a:t>would like to </a:t>
            </a:r>
            <a:r>
              <a:rPr lang="en-US" sz="2800" dirty="0" smtClean="0"/>
              <a:t>use </a:t>
            </a:r>
            <a:r>
              <a:rPr lang="en-US" sz="2800" dirty="0"/>
              <a:t>baby pictures on a </a:t>
            </a:r>
            <a:r>
              <a:rPr lang="en-US" sz="2800" dirty="0" smtClean="0"/>
              <a:t>"Throwback Thursday" </a:t>
            </a:r>
            <a:r>
              <a:rPr lang="en-US" sz="2800" dirty="0"/>
              <a:t>weekly post on Instagram sponsored by a commercial entity.</a:t>
            </a:r>
            <a:endParaRPr lang="en-US" sz="2800" dirty="0" smtClean="0"/>
          </a:p>
          <a:p>
            <a:pPr marL="0" lvl="2" indent="0">
              <a:buNone/>
            </a:pPr>
            <a:endParaRPr lang="en-US" sz="2800" dirty="0" smtClean="0"/>
          </a:p>
          <a:p>
            <a:pPr marL="342900" lvl="2" indent="-342900"/>
            <a:r>
              <a:rPr lang="en-US" sz="2800" dirty="0" smtClean="0"/>
              <a:t>The </a:t>
            </a:r>
            <a:r>
              <a:rPr lang="en-US" sz="2800" dirty="0"/>
              <a:t>individual that identifies the picture first receives a prize. </a:t>
            </a:r>
            <a:r>
              <a:rPr lang="en-US" sz="2800" dirty="0" smtClean="0"/>
              <a:t> They </a:t>
            </a:r>
            <a:r>
              <a:rPr lang="en-US" sz="2800" dirty="0"/>
              <a:t>would like to </a:t>
            </a:r>
            <a:r>
              <a:rPr lang="en-US" sz="2800" dirty="0" smtClean="0"/>
              <a:t>use baby pictures of current SAs. </a:t>
            </a:r>
            <a:endParaRPr lang="en-US" sz="2800" dirty="0">
              <a:solidFill>
                <a:schemeClr val="tx1"/>
              </a:solidFill>
            </a:endParaRPr>
          </a:p>
        </p:txBody>
      </p:sp>
    </p:spTree>
    <p:custDataLst>
      <p:tags r:id="rId1"/>
    </p:custDataLst>
    <p:extLst>
      <p:ext uri="{BB962C8B-B14F-4D97-AF65-F5344CB8AC3E}">
        <p14:creationId xmlns:p14="http://schemas.microsoft.com/office/powerpoint/2010/main" val="35961041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471055" y="274638"/>
            <a:ext cx="11314545" cy="1143000"/>
          </a:xfrm>
        </p:spPr>
        <p:txBody>
          <a:bodyPr>
            <a:normAutofit/>
          </a:bodyPr>
          <a:lstStyle/>
          <a:p>
            <a:pPr algn="l"/>
            <a:r>
              <a:rPr lang="en-US" b="1" dirty="0" smtClean="0"/>
              <a:t>Case Study No. 3 Answer</a:t>
            </a:r>
          </a:p>
        </p:txBody>
      </p:sp>
      <p:sp>
        <p:nvSpPr>
          <p:cNvPr id="195587" name="Rectangle 3"/>
          <p:cNvSpPr>
            <a:spLocks noGrp="1" noChangeArrowheads="1"/>
          </p:cNvSpPr>
          <p:nvPr>
            <p:ph idx="1"/>
          </p:nvPr>
        </p:nvSpPr>
        <p:spPr>
          <a:xfrm>
            <a:off x="534737" y="1687337"/>
            <a:ext cx="8940801" cy="5022273"/>
          </a:xfrm>
        </p:spPr>
        <p:txBody>
          <a:bodyPr>
            <a:normAutofit/>
          </a:bodyPr>
          <a:lstStyle/>
          <a:p>
            <a:r>
              <a:rPr lang="en-US" dirty="0">
                <a:solidFill>
                  <a:schemeClr val="tx1"/>
                </a:solidFill>
              </a:rPr>
              <a:t>Is this permissible? </a:t>
            </a:r>
            <a:endParaRPr lang="en-US" dirty="0" smtClean="0">
              <a:solidFill>
                <a:schemeClr val="tx1"/>
              </a:solidFill>
            </a:endParaRPr>
          </a:p>
          <a:p>
            <a:endParaRPr lang="en-US" dirty="0" smtClean="0">
              <a:solidFill>
                <a:schemeClr val="tx1"/>
              </a:solidFill>
            </a:endParaRPr>
          </a:p>
          <a:p>
            <a:pPr marL="571500" lvl="1" indent="-228600">
              <a:buFont typeface="Arial" pitchFamily="34" charset="0"/>
              <a:buChar char="•"/>
            </a:pPr>
            <a:r>
              <a:rPr lang="en-US" dirty="0" smtClean="0">
                <a:solidFill>
                  <a:schemeClr val="tx1"/>
                </a:solidFill>
              </a:rPr>
              <a:t>Yes, provided </a:t>
            </a:r>
            <a:r>
              <a:rPr lang="en-US" dirty="0" smtClean="0"/>
              <a:t>the </a:t>
            </a:r>
            <a:r>
              <a:rPr lang="en-US" dirty="0"/>
              <a:t>institution retains institutional control of the promotion and site (i.e</a:t>
            </a:r>
            <a:r>
              <a:rPr lang="en-US" dirty="0" smtClean="0"/>
              <a:t>., Instagram) </a:t>
            </a:r>
            <a:r>
              <a:rPr lang="en-US" dirty="0"/>
              <a:t>and </a:t>
            </a:r>
            <a:r>
              <a:rPr lang="en-US" dirty="0" smtClean="0"/>
              <a:t>the promotion meets </a:t>
            </a:r>
            <a:r>
              <a:rPr lang="en-US" dirty="0"/>
              <a:t>Bylaw 12.5.1.1 specifically (b). </a:t>
            </a:r>
            <a:r>
              <a:rPr lang="en-US" dirty="0" smtClean="0"/>
              <a:t> Additionally</a:t>
            </a:r>
            <a:r>
              <a:rPr lang="en-US" dirty="0"/>
              <a:t>, the commercial entity cannot use the </a:t>
            </a:r>
            <a:r>
              <a:rPr lang="en-US" dirty="0" smtClean="0"/>
              <a:t>images of SAs </a:t>
            </a:r>
            <a:r>
              <a:rPr lang="en-US" dirty="0"/>
              <a:t>in a promotional manner. </a:t>
            </a:r>
            <a:endParaRPr lang="en-US" dirty="0" smtClean="0">
              <a:solidFill>
                <a:schemeClr val="tx1"/>
              </a:solidFill>
            </a:endParaRPr>
          </a:p>
        </p:txBody>
      </p:sp>
    </p:spTree>
    <p:custDataLst>
      <p:tags r:id="rId1"/>
    </p:custDataLst>
    <p:extLst>
      <p:ext uri="{BB962C8B-B14F-4D97-AF65-F5344CB8AC3E}">
        <p14:creationId xmlns:p14="http://schemas.microsoft.com/office/powerpoint/2010/main" val="37904225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5587">
                                            <p:txEl>
                                              <p:pRg st="2" end="2"/>
                                            </p:txEl>
                                          </p:spTgt>
                                        </p:tgtEl>
                                        <p:attrNameLst>
                                          <p:attrName>style.visibility</p:attrName>
                                        </p:attrNameLst>
                                      </p:cBhvr>
                                      <p:to>
                                        <p:strVal val="visible"/>
                                      </p:to>
                                    </p:set>
                                    <p:animEffect transition="in" filter="fade">
                                      <p:cBhvr>
                                        <p:cTn id="7" dur="500"/>
                                        <p:tgtEl>
                                          <p:spTgt spid="19558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354385" y="290680"/>
            <a:ext cx="11286836" cy="1143000"/>
          </a:xfrm>
        </p:spPr>
        <p:txBody>
          <a:bodyPr>
            <a:normAutofit/>
          </a:bodyPr>
          <a:lstStyle/>
          <a:p>
            <a:pPr algn="l"/>
            <a:r>
              <a:rPr lang="en-US" b="1" dirty="0" smtClean="0"/>
              <a:t>Case Study No. 4</a:t>
            </a:r>
          </a:p>
        </p:txBody>
      </p:sp>
      <p:sp>
        <p:nvSpPr>
          <p:cNvPr id="195587" name="Rectangle 3"/>
          <p:cNvSpPr>
            <a:spLocks noGrp="1" noChangeArrowheads="1"/>
          </p:cNvSpPr>
          <p:nvPr>
            <p:ph idx="1"/>
          </p:nvPr>
        </p:nvSpPr>
        <p:spPr>
          <a:xfrm>
            <a:off x="406401" y="1136073"/>
            <a:ext cx="8940801" cy="5188527"/>
          </a:xfrm>
        </p:spPr>
        <p:txBody>
          <a:bodyPr>
            <a:noAutofit/>
          </a:bodyPr>
          <a:lstStyle/>
          <a:p>
            <a:r>
              <a:rPr lang="en-US" sz="2600" dirty="0" smtClean="0"/>
              <a:t>Record University </a:t>
            </a:r>
            <a:r>
              <a:rPr lang="en-US" sz="2600" dirty="0"/>
              <a:t>would like to commemorate the athletics achievements of one of </a:t>
            </a:r>
            <a:r>
              <a:rPr lang="en-US" sz="2600" dirty="0" smtClean="0"/>
              <a:t>its SAs by </a:t>
            </a:r>
            <a:r>
              <a:rPr lang="en-US" sz="2600" dirty="0"/>
              <a:t>printing the </a:t>
            </a:r>
            <a:r>
              <a:rPr lang="en-US" sz="2600" dirty="0" smtClean="0"/>
              <a:t>SA's </a:t>
            </a:r>
            <a:r>
              <a:rPr lang="en-US" sz="2600" dirty="0"/>
              <a:t>NCAA record breaking statistic on a commercial </a:t>
            </a:r>
            <a:r>
              <a:rPr lang="en-US" sz="2600" dirty="0" smtClean="0"/>
              <a:t>item.</a:t>
            </a:r>
          </a:p>
          <a:p>
            <a:endParaRPr lang="en-US" sz="600" dirty="0" smtClean="0"/>
          </a:p>
          <a:p>
            <a:r>
              <a:rPr lang="en-US" sz="2600" dirty="0" smtClean="0"/>
              <a:t>The SA will be breaking the NCAA's record for home runs later this season.  The institution would like to print t-shirts with the record-breaking number on them to be given away at the </a:t>
            </a:r>
            <a:r>
              <a:rPr lang="en-US" sz="2600" dirty="0"/>
              <a:t>game to the general public. </a:t>
            </a:r>
            <a:endParaRPr lang="en-US" sz="2600" dirty="0" smtClean="0"/>
          </a:p>
          <a:p>
            <a:endParaRPr lang="en-US" sz="600" dirty="0" smtClean="0"/>
          </a:p>
          <a:p>
            <a:pPr marL="342900" lvl="2" indent="-342900"/>
            <a:r>
              <a:rPr lang="en-US" sz="2600" dirty="0" smtClean="0"/>
              <a:t>In addition, the institution would like to include the sponsoring company's </a:t>
            </a:r>
            <a:r>
              <a:rPr lang="en-US" sz="2600" dirty="0"/>
              <a:t>officially registered regular </a:t>
            </a:r>
            <a:r>
              <a:rPr lang="en-US" sz="2600" dirty="0" smtClean="0"/>
              <a:t>logo on the back of the t-shirt.</a:t>
            </a:r>
            <a:endParaRPr lang="en-US" sz="2600" dirty="0">
              <a:solidFill>
                <a:schemeClr val="tx1"/>
              </a:solidFill>
            </a:endParaRPr>
          </a:p>
        </p:txBody>
      </p:sp>
    </p:spTree>
    <p:custDataLst>
      <p:tags r:id="rId1"/>
    </p:custDataLst>
    <p:extLst>
      <p:ext uri="{BB962C8B-B14F-4D97-AF65-F5344CB8AC3E}">
        <p14:creationId xmlns:p14="http://schemas.microsoft.com/office/powerpoint/2010/main" val="8533696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473243" y="483185"/>
            <a:ext cx="11328400" cy="1143000"/>
          </a:xfrm>
        </p:spPr>
        <p:txBody>
          <a:bodyPr>
            <a:normAutofit/>
          </a:bodyPr>
          <a:lstStyle/>
          <a:p>
            <a:pPr algn="l"/>
            <a:r>
              <a:rPr lang="en-US" b="1" dirty="0" smtClean="0"/>
              <a:t>Case Study No. 4 Answer</a:t>
            </a:r>
          </a:p>
        </p:txBody>
      </p:sp>
      <p:sp>
        <p:nvSpPr>
          <p:cNvPr id="195587" name="Rectangle 3"/>
          <p:cNvSpPr>
            <a:spLocks noGrp="1" noChangeArrowheads="1"/>
          </p:cNvSpPr>
          <p:nvPr>
            <p:ph idx="1"/>
          </p:nvPr>
        </p:nvSpPr>
        <p:spPr>
          <a:xfrm>
            <a:off x="390359" y="1891145"/>
            <a:ext cx="8940801" cy="4966855"/>
          </a:xfrm>
        </p:spPr>
        <p:txBody>
          <a:bodyPr>
            <a:normAutofit/>
          </a:bodyPr>
          <a:lstStyle/>
          <a:p>
            <a:r>
              <a:rPr lang="en-US" dirty="0">
                <a:solidFill>
                  <a:schemeClr val="tx1"/>
                </a:solidFill>
              </a:rPr>
              <a:t>Is this permissible? </a:t>
            </a:r>
            <a:endParaRPr lang="en-US" dirty="0" smtClean="0">
              <a:solidFill>
                <a:schemeClr val="tx1"/>
              </a:solidFill>
            </a:endParaRPr>
          </a:p>
          <a:p>
            <a:endParaRPr lang="en-US" dirty="0" smtClean="0">
              <a:solidFill>
                <a:schemeClr val="tx1"/>
              </a:solidFill>
            </a:endParaRPr>
          </a:p>
          <a:p>
            <a:pPr marL="571500" lvl="1" indent="-228600">
              <a:buFont typeface="Arial" pitchFamily="34" charset="0"/>
              <a:buChar char="•"/>
            </a:pPr>
            <a:r>
              <a:rPr lang="en-US" dirty="0"/>
              <a:t>It would be permissible to distribute for free an item with the record-breaking number on it with a corporate logo, provided the </a:t>
            </a:r>
            <a:r>
              <a:rPr lang="en-US" dirty="0" smtClean="0"/>
              <a:t>SA's </a:t>
            </a:r>
            <a:r>
              <a:rPr lang="en-US" dirty="0"/>
              <a:t>name or likeness is not used and the item is not being </a:t>
            </a:r>
            <a:r>
              <a:rPr lang="en-US" dirty="0" smtClean="0"/>
              <a:t>sold.</a:t>
            </a:r>
            <a:endParaRPr lang="en-US" dirty="0" smtClean="0">
              <a:solidFill>
                <a:schemeClr val="tx1"/>
              </a:solidFill>
            </a:endParaRPr>
          </a:p>
        </p:txBody>
      </p:sp>
    </p:spTree>
    <p:custDataLst>
      <p:tags r:id="rId1"/>
    </p:custDataLst>
    <p:extLst>
      <p:ext uri="{BB962C8B-B14F-4D97-AF65-F5344CB8AC3E}">
        <p14:creationId xmlns:p14="http://schemas.microsoft.com/office/powerpoint/2010/main" val="35102830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5587">
                                            <p:txEl>
                                              <p:pRg st="2" end="2"/>
                                            </p:txEl>
                                          </p:spTgt>
                                        </p:tgtEl>
                                        <p:attrNameLst>
                                          <p:attrName>style.visibility</p:attrName>
                                        </p:attrNameLst>
                                      </p:cBhvr>
                                      <p:to>
                                        <p:strVal val="visible"/>
                                      </p:to>
                                    </p:set>
                                    <p:animEffect transition="in" filter="fade">
                                      <p:cBhvr>
                                        <p:cTn id="7" dur="500"/>
                                        <p:tgtEl>
                                          <p:spTgt spid="19558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2225842"/>
            <a:ext cx="10363200" cy="2743200"/>
          </a:xfrm>
        </p:spPr>
        <p:txBody>
          <a:bodyPr>
            <a:normAutofit/>
          </a:bodyPr>
          <a:lstStyle/>
          <a:p>
            <a:r>
              <a:rPr lang="en-US" b="1" dirty="0" smtClean="0"/>
              <a:t>Commercial Locations/Sponsors</a:t>
            </a:r>
            <a:endParaRPr lang="en-US" b="1" dirty="0"/>
          </a:p>
        </p:txBody>
      </p:sp>
    </p:spTree>
    <p:custDataLst>
      <p:tags r:id="rId1"/>
    </p:custDataLst>
    <p:extLst>
      <p:ext uri="{BB962C8B-B14F-4D97-AF65-F5344CB8AC3E}">
        <p14:creationId xmlns:p14="http://schemas.microsoft.com/office/powerpoint/2010/main" val="41394273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5642" y="513348"/>
            <a:ext cx="10972800" cy="990600"/>
          </a:xfrm>
        </p:spPr>
        <p:txBody>
          <a:bodyPr>
            <a:normAutofit/>
          </a:bodyPr>
          <a:lstStyle/>
          <a:p>
            <a:r>
              <a:rPr lang="en-US" b="1" dirty="0"/>
              <a:t>Commercial Locations/Sponsors</a:t>
            </a:r>
          </a:p>
        </p:txBody>
      </p:sp>
      <p:sp>
        <p:nvSpPr>
          <p:cNvPr id="3" name="Content Placeholder 2"/>
          <p:cNvSpPr>
            <a:spLocks noGrp="1"/>
          </p:cNvSpPr>
          <p:nvPr>
            <p:ph idx="1"/>
          </p:nvPr>
        </p:nvSpPr>
        <p:spPr>
          <a:xfrm>
            <a:off x="693376" y="1745673"/>
            <a:ext cx="8596668" cy="4600489"/>
          </a:xfrm>
        </p:spPr>
        <p:txBody>
          <a:bodyPr>
            <a:normAutofit/>
          </a:bodyPr>
          <a:lstStyle/>
          <a:p>
            <a:r>
              <a:rPr lang="en-US" sz="2800" dirty="0"/>
              <a:t>Activities may occur at the location of a commercial entity, provided</a:t>
            </a:r>
            <a:r>
              <a:rPr lang="en-US" sz="2800" dirty="0" smtClean="0"/>
              <a:t>:</a:t>
            </a:r>
          </a:p>
          <a:p>
            <a:endParaRPr lang="en-US" sz="2800" dirty="0"/>
          </a:p>
          <a:p>
            <a:pPr marL="568325" lvl="2" indent="-225425">
              <a:buFont typeface="Arial" panose="020B0604020202020204" pitchFamily="34" charset="0"/>
              <a:buChar char="•"/>
            </a:pPr>
            <a:r>
              <a:rPr lang="en-US" sz="2400" dirty="0" smtClean="0"/>
              <a:t>The </a:t>
            </a:r>
            <a:r>
              <a:rPr lang="en-US" sz="2400" dirty="0"/>
              <a:t>entity is not a cosponsor; </a:t>
            </a:r>
            <a:r>
              <a:rPr lang="en-US" sz="2400" dirty="0" smtClean="0"/>
              <a:t>and</a:t>
            </a:r>
          </a:p>
          <a:p>
            <a:pPr marL="568325" lvl="2" indent="-225425">
              <a:buFont typeface="Arial" panose="020B0604020202020204" pitchFamily="34" charset="0"/>
              <a:buChar char="•"/>
            </a:pPr>
            <a:endParaRPr lang="en-US" dirty="0"/>
          </a:p>
          <a:p>
            <a:pPr marL="568325" lvl="2" indent="-225425">
              <a:buFont typeface="Arial" panose="020B0604020202020204" pitchFamily="34" charset="0"/>
              <a:buChar char="•"/>
            </a:pPr>
            <a:r>
              <a:rPr lang="en-US" sz="2400" dirty="0" smtClean="0"/>
              <a:t>SAs </a:t>
            </a:r>
            <a:r>
              <a:rPr lang="en-US" sz="2400" dirty="0"/>
              <a:t>do not promote the sale of a commercial product.</a:t>
            </a:r>
          </a:p>
          <a:p>
            <a:pPr marL="914400" lvl="2" indent="0">
              <a:buNone/>
            </a:pPr>
            <a:endParaRPr lang="en-US" dirty="0"/>
          </a:p>
          <a:p>
            <a:pPr marL="3657600" lvl="8" indent="0" algn="r">
              <a:buNone/>
            </a:pPr>
            <a:r>
              <a:rPr lang="en-US" sz="2400" i="1" dirty="0">
                <a:solidFill>
                  <a:schemeClr val="tx1"/>
                </a:solidFill>
              </a:rPr>
              <a:t>Bylaw 12.5.1.1.2</a:t>
            </a:r>
          </a:p>
          <a:p>
            <a:pPr marL="1257300" lvl="3" indent="-171450">
              <a:buFont typeface="Arial" pitchFamily="34" charset="0"/>
              <a:buChar char="•"/>
            </a:pPr>
            <a:endParaRPr lang="en-US" dirty="0"/>
          </a:p>
          <a:p>
            <a:pPr marL="571500" lvl="1" indent="-228600">
              <a:buFont typeface="Arial" pitchFamily="34" charset="0"/>
              <a:buChar char="•"/>
            </a:pPr>
            <a:endParaRPr lang="en-US" dirty="0"/>
          </a:p>
          <a:p>
            <a:pPr marL="571500" lvl="1" indent="-228600">
              <a:buFont typeface="Arial" pitchFamily="34" charset="0"/>
              <a:buChar char="•"/>
            </a:pPr>
            <a:endParaRPr lang="en-US" dirty="0"/>
          </a:p>
          <a:p>
            <a:pPr marL="685800" lvl="1" indent="-342900">
              <a:buFont typeface="Arial" pitchFamily="34" charset="0"/>
              <a:buChar char="•"/>
            </a:pPr>
            <a:endParaRPr lang="en-US" dirty="0"/>
          </a:p>
        </p:txBody>
      </p:sp>
    </p:spTree>
    <p:custDataLst>
      <p:tags r:id="rId1"/>
    </p:custDataLst>
    <p:extLst>
      <p:ext uri="{BB962C8B-B14F-4D97-AF65-F5344CB8AC3E}">
        <p14:creationId xmlns:p14="http://schemas.microsoft.com/office/powerpoint/2010/main" val="35187292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487098" y="563395"/>
            <a:ext cx="11314545" cy="1143000"/>
          </a:xfrm>
        </p:spPr>
        <p:txBody>
          <a:bodyPr>
            <a:normAutofit/>
          </a:bodyPr>
          <a:lstStyle/>
          <a:p>
            <a:pPr algn="l"/>
            <a:r>
              <a:rPr lang="en-US" b="1" dirty="0" smtClean="0"/>
              <a:t>Case Study No. 5</a:t>
            </a:r>
          </a:p>
        </p:txBody>
      </p:sp>
      <p:sp>
        <p:nvSpPr>
          <p:cNvPr id="195587" name="Rectangle 3"/>
          <p:cNvSpPr>
            <a:spLocks noGrp="1" noChangeArrowheads="1"/>
          </p:cNvSpPr>
          <p:nvPr>
            <p:ph idx="1"/>
          </p:nvPr>
        </p:nvSpPr>
        <p:spPr>
          <a:xfrm>
            <a:off x="534739" y="2269958"/>
            <a:ext cx="8940801" cy="4953000"/>
          </a:xfrm>
        </p:spPr>
        <p:txBody>
          <a:bodyPr>
            <a:noAutofit/>
          </a:bodyPr>
          <a:lstStyle/>
          <a:p>
            <a:r>
              <a:rPr lang="en-US" sz="2400" dirty="0" smtClean="0"/>
              <a:t>A </a:t>
            </a:r>
            <a:r>
              <a:rPr lang="en-US" sz="2400" dirty="0"/>
              <a:t>local swim shop would like to do a </a:t>
            </a:r>
            <a:r>
              <a:rPr lang="en-US" sz="2400" dirty="0" smtClean="0"/>
              <a:t>"Tidal Wave University </a:t>
            </a:r>
            <a:r>
              <a:rPr lang="en-US" sz="2400" dirty="0"/>
              <a:t>Swimming and </a:t>
            </a:r>
            <a:r>
              <a:rPr lang="en-US" sz="2400" dirty="0" smtClean="0"/>
              <a:t>Diving" </a:t>
            </a:r>
            <a:r>
              <a:rPr lang="en-US" sz="2400" dirty="0"/>
              <a:t>window display. </a:t>
            </a:r>
            <a:r>
              <a:rPr lang="en-US" sz="2400" dirty="0" smtClean="0"/>
              <a:t> The shop like to  display Tidal Wave University </a:t>
            </a:r>
            <a:r>
              <a:rPr lang="en-US" sz="2400" dirty="0"/>
              <a:t>t-shirts, </a:t>
            </a:r>
            <a:r>
              <a:rPr lang="en-US" sz="2400" dirty="0" smtClean="0"/>
              <a:t>logos and caps in the front display.  The shop also wants to display </a:t>
            </a:r>
            <a:r>
              <a:rPr lang="en-US" sz="2400" dirty="0"/>
              <a:t>a team </a:t>
            </a:r>
            <a:r>
              <a:rPr lang="en-US" sz="2400" dirty="0" smtClean="0"/>
              <a:t>photo. </a:t>
            </a:r>
            <a:endParaRPr lang="en-US" sz="2400" dirty="0"/>
          </a:p>
          <a:p>
            <a:endParaRPr lang="en-US" sz="2400" dirty="0" smtClean="0"/>
          </a:p>
        </p:txBody>
      </p:sp>
    </p:spTree>
    <p:custDataLst>
      <p:tags r:id="rId1"/>
    </p:custDataLst>
    <p:extLst>
      <p:ext uri="{BB962C8B-B14F-4D97-AF65-F5344CB8AC3E}">
        <p14:creationId xmlns:p14="http://schemas.microsoft.com/office/powerpoint/2010/main" val="22455186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Overview</a:t>
            </a:r>
            <a:endParaRPr lang="en-US" b="1" dirty="0"/>
          </a:p>
        </p:txBody>
      </p:sp>
      <p:sp>
        <p:nvSpPr>
          <p:cNvPr id="3" name="Content Placeholder 2"/>
          <p:cNvSpPr>
            <a:spLocks noGrp="1"/>
          </p:cNvSpPr>
          <p:nvPr>
            <p:ph idx="1"/>
          </p:nvPr>
        </p:nvSpPr>
        <p:spPr>
          <a:xfrm>
            <a:off x="677333" y="1666755"/>
            <a:ext cx="9123891" cy="4374608"/>
          </a:xfrm>
        </p:spPr>
        <p:txBody>
          <a:bodyPr>
            <a:noAutofit/>
          </a:bodyPr>
          <a:lstStyle/>
          <a:p>
            <a:pPr marL="465138" lvl="0" indent="-465138">
              <a:spcBef>
                <a:spcPts val="0"/>
              </a:spcBef>
            </a:pPr>
            <a:r>
              <a:rPr lang="en-US" sz="2800" dirty="0">
                <a:solidFill>
                  <a:schemeClr val="tx1"/>
                </a:solidFill>
              </a:rPr>
              <a:t>Promotional </a:t>
            </a:r>
            <a:r>
              <a:rPr lang="en-US" sz="2800" dirty="0" smtClean="0">
                <a:solidFill>
                  <a:schemeClr val="tx1"/>
                </a:solidFill>
              </a:rPr>
              <a:t>activities.</a:t>
            </a:r>
          </a:p>
          <a:p>
            <a:pPr marL="465138" lvl="0" indent="-465138">
              <a:spcBef>
                <a:spcPts val="0"/>
              </a:spcBef>
            </a:pPr>
            <a:endParaRPr lang="en-US" sz="1200" dirty="0">
              <a:solidFill>
                <a:schemeClr val="tx1"/>
              </a:solidFill>
            </a:endParaRPr>
          </a:p>
          <a:p>
            <a:pPr marL="465138" lvl="0" indent="-465138">
              <a:spcBef>
                <a:spcPts val="0"/>
              </a:spcBef>
            </a:pPr>
            <a:r>
              <a:rPr lang="en-US" sz="2800" dirty="0">
                <a:solidFill>
                  <a:schemeClr val="tx1"/>
                </a:solidFill>
              </a:rPr>
              <a:t>Nonathletically related promotional activities after </a:t>
            </a:r>
            <a:r>
              <a:rPr lang="en-US" sz="2800" dirty="0" smtClean="0">
                <a:solidFill>
                  <a:schemeClr val="tx1"/>
                </a:solidFill>
              </a:rPr>
              <a:t>enrollment.</a:t>
            </a:r>
          </a:p>
          <a:p>
            <a:pPr marL="465138" lvl="0" indent="-465138">
              <a:spcBef>
                <a:spcPts val="0"/>
              </a:spcBef>
            </a:pPr>
            <a:endParaRPr lang="en-US" sz="1200" dirty="0">
              <a:solidFill>
                <a:schemeClr val="tx1"/>
              </a:solidFill>
            </a:endParaRPr>
          </a:p>
          <a:p>
            <a:pPr marL="465138" lvl="0" indent="-465138">
              <a:spcBef>
                <a:spcPts val="0"/>
              </a:spcBef>
            </a:pPr>
            <a:r>
              <a:rPr lang="en-US" sz="2800" dirty="0" smtClean="0">
                <a:solidFill>
                  <a:schemeClr val="tx1"/>
                </a:solidFill>
              </a:rPr>
              <a:t>Crowdfunding.</a:t>
            </a:r>
          </a:p>
          <a:p>
            <a:pPr marL="465138" lvl="0" indent="-465138">
              <a:spcBef>
                <a:spcPts val="0"/>
              </a:spcBef>
            </a:pPr>
            <a:endParaRPr lang="en-US" sz="1200" dirty="0">
              <a:solidFill>
                <a:schemeClr val="tx1"/>
              </a:solidFill>
            </a:endParaRPr>
          </a:p>
          <a:p>
            <a:pPr marL="465138" lvl="0" indent="-465138">
              <a:spcBef>
                <a:spcPts val="0"/>
              </a:spcBef>
            </a:pPr>
            <a:r>
              <a:rPr lang="en-US" sz="2800" dirty="0">
                <a:solidFill>
                  <a:schemeClr val="tx1"/>
                </a:solidFill>
              </a:rPr>
              <a:t>Advertisements and </a:t>
            </a:r>
            <a:r>
              <a:rPr lang="en-US" sz="2800" dirty="0" smtClean="0">
                <a:solidFill>
                  <a:schemeClr val="tx1"/>
                </a:solidFill>
              </a:rPr>
              <a:t>promotions after enrollment.</a:t>
            </a:r>
          </a:p>
          <a:p>
            <a:pPr marL="465138" lvl="0" indent="-465138">
              <a:spcBef>
                <a:spcPts val="0"/>
              </a:spcBef>
            </a:pPr>
            <a:endParaRPr lang="en-US" sz="1200" dirty="0">
              <a:solidFill>
                <a:schemeClr val="tx1"/>
              </a:solidFill>
            </a:endParaRPr>
          </a:p>
          <a:p>
            <a:pPr marL="465138" lvl="0" indent="-465138">
              <a:spcBef>
                <a:spcPts val="0"/>
              </a:spcBef>
            </a:pPr>
            <a:r>
              <a:rPr lang="en-US" sz="2800" dirty="0">
                <a:solidFill>
                  <a:schemeClr val="tx1"/>
                </a:solidFill>
              </a:rPr>
              <a:t>Media </a:t>
            </a:r>
            <a:r>
              <a:rPr lang="en-US" sz="2800" dirty="0" smtClean="0">
                <a:solidFill>
                  <a:schemeClr val="tx1"/>
                </a:solidFill>
              </a:rPr>
              <a:t>activities.</a:t>
            </a:r>
          </a:p>
          <a:p>
            <a:pPr marL="465138" lvl="0" indent="-465138">
              <a:spcBef>
                <a:spcPts val="0"/>
              </a:spcBef>
            </a:pPr>
            <a:endParaRPr lang="en-US" sz="1200" dirty="0">
              <a:solidFill>
                <a:schemeClr val="tx1"/>
              </a:solidFill>
            </a:endParaRPr>
          </a:p>
          <a:p>
            <a:pPr marL="465138" lvl="0" indent="-465138">
              <a:spcBef>
                <a:spcPts val="0"/>
              </a:spcBef>
            </a:pPr>
            <a:r>
              <a:rPr lang="en-US" sz="2800" dirty="0" smtClean="0">
                <a:solidFill>
                  <a:schemeClr val="tx1"/>
                </a:solidFill>
              </a:rPr>
              <a:t>Involvement with professional sports organizations.</a:t>
            </a:r>
          </a:p>
          <a:p>
            <a:pPr marL="465138" lvl="0" indent="-465138">
              <a:spcBef>
                <a:spcPts val="0"/>
              </a:spcBef>
            </a:pPr>
            <a:endParaRPr lang="en-US" sz="1200" dirty="0">
              <a:solidFill>
                <a:schemeClr val="tx1"/>
              </a:solidFill>
            </a:endParaRPr>
          </a:p>
          <a:p>
            <a:pPr marL="465138" indent="-465138">
              <a:spcBef>
                <a:spcPts val="0"/>
              </a:spcBef>
            </a:pPr>
            <a:r>
              <a:rPr lang="en-US" sz="2800" dirty="0" smtClean="0">
                <a:solidFill>
                  <a:schemeClr val="tx1"/>
                </a:solidFill>
              </a:rPr>
              <a:t>Questions.</a:t>
            </a:r>
            <a:endParaRPr lang="en-US" sz="2800" dirty="0">
              <a:solidFill>
                <a:schemeClr val="tx1"/>
              </a:solidFill>
            </a:endParaRPr>
          </a:p>
        </p:txBody>
      </p:sp>
    </p:spTree>
    <p:custDataLst>
      <p:tags r:id="rId1"/>
    </p:custDataLst>
    <p:extLst>
      <p:ext uri="{BB962C8B-B14F-4D97-AF65-F5344CB8AC3E}">
        <p14:creationId xmlns:p14="http://schemas.microsoft.com/office/powerpoint/2010/main" val="976726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554182" y="288493"/>
            <a:ext cx="11051309" cy="1143000"/>
          </a:xfrm>
        </p:spPr>
        <p:txBody>
          <a:bodyPr>
            <a:normAutofit/>
          </a:bodyPr>
          <a:lstStyle/>
          <a:p>
            <a:pPr algn="l"/>
            <a:r>
              <a:rPr lang="en-US" b="1" dirty="0" smtClean="0"/>
              <a:t>Case Study No. 5 Answer</a:t>
            </a:r>
          </a:p>
        </p:txBody>
      </p:sp>
      <p:sp>
        <p:nvSpPr>
          <p:cNvPr id="195587" name="Rectangle 3"/>
          <p:cNvSpPr>
            <a:spLocks noGrp="1" noChangeArrowheads="1"/>
          </p:cNvSpPr>
          <p:nvPr>
            <p:ph idx="1"/>
          </p:nvPr>
        </p:nvSpPr>
        <p:spPr>
          <a:xfrm>
            <a:off x="550780" y="1540042"/>
            <a:ext cx="8940801" cy="4800600"/>
          </a:xfrm>
        </p:spPr>
        <p:txBody>
          <a:bodyPr>
            <a:normAutofit lnSpcReduction="10000"/>
          </a:bodyPr>
          <a:lstStyle/>
          <a:p>
            <a:r>
              <a:rPr lang="en-US" dirty="0" smtClean="0"/>
              <a:t>May the swim shop display </a:t>
            </a:r>
            <a:r>
              <a:rPr lang="en-US" dirty="0"/>
              <a:t>the t-shirts, </a:t>
            </a:r>
            <a:r>
              <a:rPr lang="en-US" dirty="0" smtClean="0"/>
              <a:t>logos </a:t>
            </a:r>
            <a:r>
              <a:rPr lang="en-US" dirty="0"/>
              <a:t>and caps </a:t>
            </a:r>
            <a:r>
              <a:rPr lang="en-US" dirty="0" smtClean="0"/>
              <a:t>from Tidal Wave in the front display? </a:t>
            </a:r>
          </a:p>
          <a:p>
            <a:endParaRPr lang="en-US" dirty="0" smtClean="0"/>
          </a:p>
          <a:p>
            <a:pPr marL="568325" lvl="1" indent="-225425">
              <a:buSzPct val="100000"/>
              <a:buFont typeface="Arial" pitchFamily="34" charset="0"/>
              <a:buChar char="•"/>
            </a:pPr>
            <a:r>
              <a:rPr lang="en-US" dirty="0"/>
              <a:t>Yes. </a:t>
            </a:r>
            <a:endParaRPr lang="en-US" dirty="0" smtClean="0"/>
          </a:p>
          <a:p>
            <a:pPr marL="685800" lvl="1" indent="-342900">
              <a:buSzPct val="100000"/>
              <a:buFont typeface="Arial" pitchFamily="34" charset="0"/>
              <a:buChar char="•"/>
            </a:pPr>
            <a:endParaRPr lang="en-US" dirty="0" smtClean="0"/>
          </a:p>
          <a:p>
            <a:r>
              <a:rPr lang="en-US" dirty="0"/>
              <a:t>May the photo be used in the </a:t>
            </a:r>
            <a:r>
              <a:rPr lang="en-US" dirty="0" smtClean="0"/>
              <a:t>shop display?</a:t>
            </a:r>
          </a:p>
          <a:p>
            <a:endParaRPr lang="en-US" dirty="0" smtClean="0"/>
          </a:p>
          <a:p>
            <a:pPr marL="568325" lvl="1" indent="-225425">
              <a:buFont typeface="Arial" pitchFamily="34" charset="0"/>
              <a:buChar char="•"/>
            </a:pPr>
            <a:r>
              <a:rPr lang="en-US" dirty="0" smtClean="0"/>
              <a:t>No.  This would not be considered an institutional promotion.  Thus, the use of SA images or likenesses is not permissible. </a:t>
            </a:r>
          </a:p>
          <a:p>
            <a:pPr marL="457200" lvl="3" indent="0">
              <a:buNone/>
            </a:pPr>
            <a:endParaRPr lang="en-US" sz="1900" b="1" dirty="0"/>
          </a:p>
        </p:txBody>
      </p:sp>
    </p:spTree>
    <p:custDataLst>
      <p:tags r:id="rId1"/>
    </p:custDataLst>
    <p:extLst>
      <p:ext uri="{BB962C8B-B14F-4D97-AF65-F5344CB8AC3E}">
        <p14:creationId xmlns:p14="http://schemas.microsoft.com/office/powerpoint/2010/main" val="22874909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5587">
                                            <p:txEl>
                                              <p:pRg st="2" end="2"/>
                                            </p:txEl>
                                          </p:spTgt>
                                        </p:tgtEl>
                                        <p:attrNameLst>
                                          <p:attrName>style.visibility</p:attrName>
                                        </p:attrNameLst>
                                      </p:cBhvr>
                                      <p:to>
                                        <p:strVal val="visible"/>
                                      </p:to>
                                    </p:set>
                                    <p:animEffect transition="in" filter="fade">
                                      <p:cBhvr>
                                        <p:cTn id="7" dur="500"/>
                                        <p:tgtEl>
                                          <p:spTgt spid="19558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5587">
                                            <p:txEl>
                                              <p:pRg st="4" end="4"/>
                                            </p:txEl>
                                          </p:spTgt>
                                        </p:tgtEl>
                                        <p:attrNameLst>
                                          <p:attrName>style.visibility</p:attrName>
                                        </p:attrNameLst>
                                      </p:cBhvr>
                                      <p:to>
                                        <p:strVal val="visible"/>
                                      </p:to>
                                    </p:set>
                                    <p:animEffect transition="in" filter="fade">
                                      <p:cBhvr>
                                        <p:cTn id="12" dur="500"/>
                                        <p:tgtEl>
                                          <p:spTgt spid="19558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5587">
                                            <p:txEl>
                                              <p:pRg st="6" end="6"/>
                                            </p:txEl>
                                          </p:spTgt>
                                        </p:tgtEl>
                                        <p:attrNameLst>
                                          <p:attrName>style.visibility</p:attrName>
                                        </p:attrNameLst>
                                      </p:cBhvr>
                                      <p:to>
                                        <p:strVal val="visible"/>
                                      </p:to>
                                    </p:set>
                                    <p:animEffect transition="in" filter="fade">
                                      <p:cBhvr>
                                        <p:cTn id="17" dur="500"/>
                                        <p:tgtEl>
                                          <p:spTgt spid="19558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376990" y="290680"/>
            <a:ext cx="11328400" cy="1143000"/>
          </a:xfrm>
        </p:spPr>
        <p:txBody>
          <a:bodyPr>
            <a:normAutofit/>
          </a:bodyPr>
          <a:lstStyle/>
          <a:p>
            <a:pPr algn="l"/>
            <a:r>
              <a:rPr lang="en-US" b="1" dirty="0" smtClean="0"/>
              <a:t>Case Study No. 6</a:t>
            </a:r>
          </a:p>
        </p:txBody>
      </p:sp>
      <p:sp>
        <p:nvSpPr>
          <p:cNvPr id="195587" name="Rectangle 3"/>
          <p:cNvSpPr>
            <a:spLocks noGrp="1" noChangeArrowheads="1"/>
          </p:cNvSpPr>
          <p:nvPr>
            <p:ph idx="1"/>
          </p:nvPr>
        </p:nvSpPr>
        <p:spPr>
          <a:xfrm>
            <a:off x="406401" y="1524000"/>
            <a:ext cx="8940801" cy="4800600"/>
          </a:xfrm>
        </p:spPr>
        <p:txBody>
          <a:bodyPr>
            <a:noAutofit/>
          </a:bodyPr>
          <a:lstStyle/>
          <a:p>
            <a:pPr marL="342900" lvl="2" indent="-342900"/>
            <a:r>
              <a:rPr lang="en-US" sz="2600" dirty="0" smtClean="0"/>
              <a:t>An institution asked if its coaches </a:t>
            </a:r>
            <a:r>
              <a:rPr lang="en-US" sz="2600" dirty="0"/>
              <a:t>and </a:t>
            </a:r>
            <a:r>
              <a:rPr lang="en-US" sz="2600" dirty="0" smtClean="0"/>
              <a:t>SAs may distribute </a:t>
            </a:r>
            <a:r>
              <a:rPr lang="en-US" sz="2600" dirty="0"/>
              <a:t>schedule cards, </a:t>
            </a:r>
            <a:r>
              <a:rPr lang="en-US" sz="2600" dirty="0" smtClean="0"/>
              <a:t>discount ticket </a:t>
            </a:r>
            <a:r>
              <a:rPr lang="en-US" sz="2600" dirty="0"/>
              <a:t>vouchers and merchandise </a:t>
            </a:r>
            <a:r>
              <a:rPr lang="en-US" sz="2600" dirty="0" smtClean="0"/>
              <a:t>to customers at Panera.</a:t>
            </a:r>
          </a:p>
          <a:p>
            <a:pPr marL="342900" lvl="2" indent="-342900"/>
            <a:endParaRPr lang="en-US" sz="2200" dirty="0" smtClean="0"/>
          </a:p>
          <a:p>
            <a:pPr marL="342900" lvl="2" indent="-342900"/>
            <a:r>
              <a:rPr lang="en-US" sz="2600" dirty="0" smtClean="0"/>
              <a:t>The coaches and SAs will hand out the institutional items to customers once the customers have completed their food or drink purchase and simultaneously </a:t>
            </a:r>
            <a:r>
              <a:rPr lang="en-US" sz="2600" dirty="0"/>
              <a:t>hand the customer their </a:t>
            </a:r>
            <a:r>
              <a:rPr lang="en-US" sz="2600" dirty="0" smtClean="0"/>
              <a:t>purchase.</a:t>
            </a:r>
          </a:p>
          <a:p>
            <a:pPr marL="342900" lvl="2" indent="-342900">
              <a:buNone/>
            </a:pPr>
            <a:r>
              <a:rPr lang="en-US" sz="2200" dirty="0" smtClean="0"/>
              <a:t> </a:t>
            </a:r>
          </a:p>
          <a:p>
            <a:pPr marL="342900" lvl="2" indent="-342900"/>
            <a:r>
              <a:rPr lang="en-US" sz="2600" dirty="0" smtClean="0"/>
              <a:t>The goal is to encourage </a:t>
            </a:r>
            <a:r>
              <a:rPr lang="en-US" sz="2600" dirty="0"/>
              <a:t>people to attend home games. </a:t>
            </a:r>
          </a:p>
        </p:txBody>
      </p:sp>
    </p:spTree>
    <p:custDataLst>
      <p:tags r:id="rId1"/>
    </p:custDataLst>
    <p:extLst>
      <p:ext uri="{BB962C8B-B14F-4D97-AF65-F5344CB8AC3E}">
        <p14:creationId xmlns:p14="http://schemas.microsoft.com/office/powerpoint/2010/main" val="39509720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438971" y="499227"/>
            <a:ext cx="11314545" cy="1143000"/>
          </a:xfrm>
        </p:spPr>
        <p:txBody>
          <a:bodyPr>
            <a:normAutofit/>
          </a:bodyPr>
          <a:lstStyle/>
          <a:p>
            <a:pPr algn="l"/>
            <a:r>
              <a:rPr lang="en-US" b="1" dirty="0" smtClean="0"/>
              <a:t>Case Study No. 6 Answer</a:t>
            </a:r>
          </a:p>
        </p:txBody>
      </p:sp>
      <p:sp>
        <p:nvSpPr>
          <p:cNvPr id="195587" name="Rectangle 3"/>
          <p:cNvSpPr>
            <a:spLocks noGrp="1" noChangeArrowheads="1"/>
          </p:cNvSpPr>
          <p:nvPr>
            <p:ph idx="1"/>
          </p:nvPr>
        </p:nvSpPr>
        <p:spPr>
          <a:xfrm>
            <a:off x="390359" y="2133600"/>
            <a:ext cx="8940801" cy="4724400"/>
          </a:xfrm>
        </p:spPr>
        <p:txBody>
          <a:bodyPr>
            <a:normAutofit/>
          </a:bodyPr>
          <a:lstStyle/>
          <a:p>
            <a:pPr marL="342900" lvl="2" indent="-342900"/>
            <a:r>
              <a:rPr lang="en-US" sz="2600" dirty="0"/>
              <a:t>Is it permissible for the SAs to participate? </a:t>
            </a:r>
            <a:endParaRPr lang="en-US" sz="2600" dirty="0" smtClean="0"/>
          </a:p>
          <a:p>
            <a:pPr marL="342900" lvl="2" indent="-342900"/>
            <a:endParaRPr lang="en-US" dirty="0" smtClean="0"/>
          </a:p>
          <a:p>
            <a:pPr marL="571500" lvl="3">
              <a:buFont typeface="Arial" pitchFamily="34" charset="0"/>
              <a:buChar char="•"/>
            </a:pPr>
            <a:r>
              <a:rPr lang="en-US" sz="2200" dirty="0" smtClean="0"/>
              <a:t>No.  The </a:t>
            </a:r>
            <a:r>
              <a:rPr lang="en-US" sz="2200" dirty="0"/>
              <a:t>educational column </a:t>
            </a:r>
            <a:r>
              <a:rPr lang="en-US" sz="2200" dirty="0" smtClean="0"/>
              <a:t>[Reference:  10/21/91] indicates that it is not </a:t>
            </a:r>
            <a:r>
              <a:rPr lang="en-US" sz="2200" dirty="0"/>
              <a:t>permissible for the distribution of </a:t>
            </a:r>
            <a:r>
              <a:rPr lang="en-US" sz="2200" dirty="0" smtClean="0"/>
              <a:t>any item to be tied to the </a:t>
            </a:r>
            <a:r>
              <a:rPr lang="en-US" sz="2200" dirty="0"/>
              <a:t>the purchase </a:t>
            </a:r>
            <a:r>
              <a:rPr lang="en-US" sz="2200" dirty="0" smtClean="0"/>
              <a:t>of any item at the commercial establishment.</a:t>
            </a:r>
            <a:endParaRPr lang="en-US" sz="2200" dirty="0"/>
          </a:p>
        </p:txBody>
      </p:sp>
    </p:spTree>
    <p:custDataLst>
      <p:tags r:id="rId1"/>
    </p:custDataLst>
    <p:extLst>
      <p:ext uri="{BB962C8B-B14F-4D97-AF65-F5344CB8AC3E}">
        <p14:creationId xmlns:p14="http://schemas.microsoft.com/office/powerpoint/2010/main" val="31942406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5587">
                                            <p:txEl>
                                              <p:pRg st="2" end="2"/>
                                            </p:txEl>
                                          </p:spTgt>
                                        </p:tgtEl>
                                        <p:attrNameLst>
                                          <p:attrName>style.visibility</p:attrName>
                                        </p:attrNameLst>
                                      </p:cBhvr>
                                      <p:to>
                                        <p:strVal val="visible"/>
                                      </p:to>
                                    </p:set>
                                    <p:animEffect transition="in" filter="fade">
                                      <p:cBhvr>
                                        <p:cTn id="7" dur="500"/>
                                        <p:tgtEl>
                                          <p:spTgt spid="19558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500951" y="579438"/>
            <a:ext cx="11300691" cy="1143000"/>
          </a:xfrm>
        </p:spPr>
        <p:txBody>
          <a:bodyPr>
            <a:normAutofit/>
          </a:bodyPr>
          <a:lstStyle/>
          <a:p>
            <a:pPr algn="l"/>
            <a:r>
              <a:rPr lang="en-US" b="1" dirty="0" smtClean="0"/>
              <a:t>Case Study No. 7</a:t>
            </a:r>
          </a:p>
        </p:txBody>
      </p:sp>
      <p:sp>
        <p:nvSpPr>
          <p:cNvPr id="195587" name="Rectangle 3"/>
          <p:cNvSpPr>
            <a:spLocks noGrp="1" noChangeArrowheads="1"/>
          </p:cNvSpPr>
          <p:nvPr>
            <p:ph idx="1"/>
          </p:nvPr>
        </p:nvSpPr>
        <p:spPr>
          <a:xfrm>
            <a:off x="438485" y="2362200"/>
            <a:ext cx="8940801" cy="4800600"/>
          </a:xfrm>
        </p:spPr>
        <p:txBody>
          <a:bodyPr>
            <a:noAutofit/>
          </a:bodyPr>
          <a:lstStyle/>
          <a:p>
            <a:pPr marL="342900" lvl="2" indent="-342900"/>
            <a:r>
              <a:rPr lang="en-US" sz="2400" dirty="0" smtClean="0"/>
              <a:t>Health First, a local </a:t>
            </a:r>
            <a:r>
              <a:rPr lang="en-US" sz="2400" dirty="0"/>
              <a:t>health care provider, wants to do a PSA video surrounding the risk factors for strokes in women</a:t>
            </a:r>
            <a:r>
              <a:rPr lang="en-US" sz="2400" dirty="0" smtClean="0"/>
              <a:t>.</a:t>
            </a:r>
          </a:p>
          <a:p>
            <a:pPr marL="0" lvl="2" indent="0">
              <a:buNone/>
            </a:pPr>
            <a:r>
              <a:rPr lang="en-US" sz="2400" dirty="0" smtClean="0"/>
              <a:t> </a:t>
            </a:r>
          </a:p>
          <a:p>
            <a:pPr marL="342900" lvl="2" indent="-342900"/>
            <a:r>
              <a:rPr lang="en-US" sz="2400" dirty="0" smtClean="0"/>
              <a:t>They </a:t>
            </a:r>
            <a:r>
              <a:rPr lang="en-US" sz="2400" dirty="0"/>
              <a:t>would like to feature our </a:t>
            </a:r>
            <a:r>
              <a:rPr lang="en-US" sz="2400" dirty="0" smtClean="0"/>
              <a:t>women's basketball SAs </a:t>
            </a:r>
            <a:r>
              <a:rPr lang="en-US" sz="2400" dirty="0"/>
              <a:t>and coaches as the speakers in the </a:t>
            </a:r>
            <a:r>
              <a:rPr lang="en-US" sz="2400" dirty="0" smtClean="0"/>
              <a:t>video. </a:t>
            </a:r>
            <a:endParaRPr lang="en-US" sz="2200" dirty="0"/>
          </a:p>
        </p:txBody>
      </p:sp>
    </p:spTree>
    <p:custDataLst>
      <p:tags r:id="rId1"/>
    </p:custDataLst>
    <p:extLst>
      <p:ext uri="{BB962C8B-B14F-4D97-AF65-F5344CB8AC3E}">
        <p14:creationId xmlns:p14="http://schemas.microsoft.com/office/powerpoint/2010/main" val="5876602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498765" y="274638"/>
            <a:ext cx="11286836" cy="1143000"/>
          </a:xfrm>
        </p:spPr>
        <p:txBody>
          <a:bodyPr>
            <a:normAutofit/>
          </a:bodyPr>
          <a:lstStyle/>
          <a:p>
            <a:pPr algn="l"/>
            <a:r>
              <a:rPr lang="en-US" b="1" dirty="0" smtClean="0"/>
              <a:t>Case Study No. 7 Answer</a:t>
            </a:r>
          </a:p>
        </p:txBody>
      </p:sp>
      <p:sp>
        <p:nvSpPr>
          <p:cNvPr id="195587" name="Rectangle 3"/>
          <p:cNvSpPr>
            <a:spLocks noGrp="1" noChangeArrowheads="1"/>
          </p:cNvSpPr>
          <p:nvPr>
            <p:ph idx="1"/>
          </p:nvPr>
        </p:nvSpPr>
        <p:spPr>
          <a:xfrm>
            <a:off x="470570" y="1824789"/>
            <a:ext cx="8940801" cy="4724400"/>
          </a:xfrm>
        </p:spPr>
        <p:txBody>
          <a:bodyPr>
            <a:normAutofit/>
          </a:bodyPr>
          <a:lstStyle/>
          <a:p>
            <a:pPr marL="342900" lvl="2" indent="-342900"/>
            <a:r>
              <a:rPr lang="en-US" sz="2600" dirty="0"/>
              <a:t>Is it permissible for the SAs to participate? </a:t>
            </a:r>
            <a:endParaRPr lang="en-US" sz="2600" dirty="0" smtClean="0"/>
          </a:p>
          <a:p>
            <a:pPr marL="342900" lvl="2" indent="-342900"/>
            <a:endParaRPr lang="en-US" dirty="0" smtClean="0"/>
          </a:p>
          <a:p>
            <a:pPr marL="571500" lvl="3">
              <a:buFont typeface="Arial" pitchFamily="34" charset="0"/>
              <a:buChar char="•"/>
            </a:pPr>
            <a:r>
              <a:rPr lang="en-US" sz="2200" dirty="0" smtClean="0"/>
              <a:t>Yes, provided</a:t>
            </a:r>
            <a:r>
              <a:rPr lang="en-US" sz="2200" dirty="0"/>
              <a:t>: (1) The provision of Bylaw 12.5.1 are satisfied; (2) The activity is truly a public service announcement and is not, in any way, a promotion of the commercial entity; (3) There is no indication that the </a:t>
            </a:r>
            <a:r>
              <a:rPr lang="en-US" sz="2200" dirty="0" smtClean="0"/>
              <a:t>SAs </a:t>
            </a:r>
            <a:r>
              <a:rPr lang="en-US" sz="2200" dirty="0"/>
              <a:t>are endorsing (expressed or implied) the commercial sponsor of the public service </a:t>
            </a:r>
            <a:r>
              <a:rPr lang="en-US" sz="2200" dirty="0" smtClean="0"/>
              <a:t>announcement; and </a:t>
            </a:r>
            <a:r>
              <a:rPr lang="en-US" sz="2200" dirty="0"/>
              <a:t>(4) The audio portion, beyond the content of the public service </a:t>
            </a:r>
            <a:r>
              <a:rPr lang="en-US" sz="2200" dirty="0" smtClean="0"/>
              <a:t>announcement, is </a:t>
            </a:r>
            <a:r>
              <a:rPr lang="en-US" sz="2200" dirty="0"/>
              <a:t>limited to the identification of the commercial entity as the sponsor of the activity. </a:t>
            </a:r>
            <a:endParaRPr lang="en-US" sz="2200" b="1" dirty="0"/>
          </a:p>
        </p:txBody>
      </p:sp>
    </p:spTree>
    <p:custDataLst>
      <p:tags r:id="rId1"/>
    </p:custDataLst>
    <p:extLst>
      <p:ext uri="{BB962C8B-B14F-4D97-AF65-F5344CB8AC3E}">
        <p14:creationId xmlns:p14="http://schemas.microsoft.com/office/powerpoint/2010/main" val="5123383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5587">
                                            <p:txEl>
                                              <p:pRg st="2" end="2"/>
                                            </p:txEl>
                                          </p:spTgt>
                                        </p:tgtEl>
                                        <p:attrNameLst>
                                          <p:attrName>style.visibility</p:attrName>
                                        </p:attrNameLst>
                                      </p:cBhvr>
                                      <p:to>
                                        <p:strVal val="visible"/>
                                      </p:to>
                                    </p:set>
                                    <p:animEffect transition="in" filter="fade">
                                      <p:cBhvr>
                                        <p:cTn id="7" dur="500"/>
                                        <p:tgtEl>
                                          <p:spTgt spid="19558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471055" y="274638"/>
            <a:ext cx="11314545" cy="1143000"/>
          </a:xfrm>
        </p:spPr>
        <p:txBody>
          <a:bodyPr>
            <a:normAutofit/>
          </a:bodyPr>
          <a:lstStyle/>
          <a:p>
            <a:pPr algn="l"/>
            <a:r>
              <a:rPr lang="en-US" b="1" dirty="0" smtClean="0"/>
              <a:t>Case Study No. 8</a:t>
            </a:r>
          </a:p>
        </p:txBody>
      </p:sp>
      <p:sp>
        <p:nvSpPr>
          <p:cNvPr id="195587" name="Rectangle 3"/>
          <p:cNvSpPr>
            <a:spLocks noGrp="1" noChangeArrowheads="1"/>
          </p:cNvSpPr>
          <p:nvPr>
            <p:ph idx="1"/>
          </p:nvPr>
        </p:nvSpPr>
        <p:spPr>
          <a:xfrm>
            <a:off x="486612" y="1233055"/>
            <a:ext cx="8940801" cy="5091545"/>
          </a:xfrm>
        </p:spPr>
        <p:txBody>
          <a:bodyPr>
            <a:noAutofit/>
          </a:bodyPr>
          <a:lstStyle/>
          <a:p>
            <a:pPr marL="342900" lvl="2" indent="-342900"/>
            <a:r>
              <a:rPr lang="en-US" sz="2300" dirty="0" smtClean="0"/>
              <a:t>Carrotfest </a:t>
            </a:r>
            <a:r>
              <a:rPr lang="en-US" sz="2300" dirty="0"/>
              <a:t>is an annual street fair in the locale of the </a:t>
            </a:r>
            <a:r>
              <a:rPr lang="en-US" sz="2300" dirty="0" smtClean="0"/>
              <a:t>institution and is run by the city.</a:t>
            </a:r>
          </a:p>
          <a:p>
            <a:pPr marL="342900" lvl="2" indent="-342900"/>
            <a:endParaRPr lang="en-US" sz="200" dirty="0" smtClean="0"/>
          </a:p>
          <a:p>
            <a:pPr marL="342900" lvl="2" indent="-342900"/>
            <a:r>
              <a:rPr lang="en-US" sz="2300" dirty="0" smtClean="0"/>
              <a:t>Space </a:t>
            </a:r>
            <a:r>
              <a:rPr lang="en-US" sz="2300" dirty="0"/>
              <a:t>is rented to commercial and </a:t>
            </a:r>
            <a:r>
              <a:rPr lang="en-US" sz="2300" dirty="0" smtClean="0"/>
              <a:t>nonprofit </a:t>
            </a:r>
            <a:r>
              <a:rPr lang="en-US" sz="2300" dirty="0"/>
              <a:t>vendors for the sale of food, crafts, novelties, fundraising raffles, etc</a:t>
            </a:r>
            <a:r>
              <a:rPr lang="en-US" sz="2300" dirty="0" smtClean="0"/>
              <a:t>.  </a:t>
            </a:r>
            <a:r>
              <a:rPr lang="en-US" sz="2300" dirty="0"/>
              <a:t>Live performances occur as </a:t>
            </a:r>
            <a:r>
              <a:rPr lang="en-US" sz="2300" dirty="0" smtClean="0"/>
              <a:t>well.</a:t>
            </a:r>
          </a:p>
          <a:p>
            <a:pPr marL="342900" lvl="2" indent="-342900"/>
            <a:endParaRPr lang="en-US" sz="200" dirty="0" smtClean="0"/>
          </a:p>
          <a:p>
            <a:pPr marL="342900" lvl="2" indent="-342900"/>
            <a:r>
              <a:rPr lang="en-US" sz="2300" dirty="0" smtClean="0"/>
              <a:t>The event </a:t>
            </a:r>
            <a:r>
              <a:rPr lang="en-US" sz="2300" dirty="0"/>
              <a:t>is sponsored by commercial ventures. </a:t>
            </a:r>
            <a:endParaRPr lang="en-US" sz="2300" dirty="0" smtClean="0"/>
          </a:p>
          <a:p>
            <a:pPr marL="342900" lvl="2" indent="-342900"/>
            <a:endParaRPr lang="en-US" sz="200" dirty="0" smtClean="0"/>
          </a:p>
          <a:p>
            <a:pPr marL="342900" lvl="2" indent="-342900"/>
            <a:r>
              <a:rPr lang="en-US" sz="2300" dirty="0" smtClean="0"/>
              <a:t>Carrotfest </a:t>
            </a:r>
            <a:r>
              <a:rPr lang="en-US" sz="2300" dirty="0"/>
              <a:t>itself operates a booth selling </a:t>
            </a:r>
            <a:r>
              <a:rPr lang="en-US" sz="2300" dirty="0" smtClean="0"/>
              <a:t>carrot-based </a:t>
            </a:r>
            <a:r>
              <a:rPr lang="en-US" sz="2300" dirty="0"/>
              <a:t>foods and a separate adjacent booth selling </a:t>
            </a:r>
            <a:r>
              <a:rPr lang="en-US" sz="2300" dirty="0" smtClean="0"/>
              <a:t>t-shirts </a:t>
            </a:r>
            <a:r>
              <a:rPr lang="en-US" sz="2300" dirty="0"/>
              <a:t>and similar items. </a:t>
            </a:r>
            <a:r>
              <a:rPr lang="en-US" sz="2300" dirty="0" smtClean="0"/>
              <a:t> SAs </a:t>
            </a:r>
            <a:r>
              <a:rPr lang="en-US" sz="2300" dirty="0"/>
              <a:t>would like to volunteer at the </a:t>
            </a:r>
            <a:r>
              <a:rPr lang="en-US" sz="2300" dirty="0" smtClean="0"/>
              <a:t>booth.</a:t>
            </a:r>
          </a:p>
          <a:p>
            <a:pPr marL="342900" lvl="2" indent="-342900"/>
            <a:endParaRPr lang="en-US" sz="200" dirty="0" smtClean="0"/>
          </a:p>
          <a:p>
            <a:pPr marL="342900" lvl="2" indent="-342900"/>
            <a:r>
              <a:rPr lang="en-US" sz="2300" dirty="0" smtClean="0"/>
              <a:t>The </a:t>
            </a:r>
            <a:r>
              <a:rPr lang="en-US" sz="2300" dirty="0"/>
              <a:t>booth would be set up in the street (public property) directly in front of First National Bank, the primary sponsor of the event. </a:t>
            </a:r>
          </a:p>
        </p:txBody>
      </p:sp>
    </p:spTree>
    <p:custDataLst>
      <p:tags r:id="rId1"/>
    </p:custDataLst>
    <p:extLst>
      <p:ext uri="{BB962C8B-B14F-4D97-AF65-F5344CB8AC3E}">
        <p14:creationId xmlns:p14="http://schemas.microsoft.com/office/powerpoint/2010/main" val="4088738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526473" y="274638"/>
            <a:ext cx="11259127" cy="1143000"/>
          </a:xfrm>
        </p:spPr>
        <p:txBody>
          <a:bodyPr>
            <a:normAutofit/>
          </a:bodyPr>
          <a:lstStyle/>
          <a:p>
            <a:pPr algn="l"/>
            <a:r>
              <a:rPr lang="en-US" b="1" dirty="0" smtClean="0"/>
              <a:t>Case Study No. 8 Answer</a:t>
            </a:r>
          </a:p>
        </p:txBody>
      </p:sp>
      <p:sp>
        <p:nvSpPr>
          <p:cNvPr id="195587" name="Rectangle 3"/>
          <p:cNvSpPr>
            <a:spLocks noGrp="1" noChangeArrowheads="1"/>
          </p:cNvSpPr>
          <p:nvPr>
            <p:ph idx="1"/>
          </p:nvPr>
        </p:nvSpPr>
        <p:spPr>
          <a:xfrm>
            <a:off x="566821" y="2001252"/>
            <a:ext cx="8940801" cy="4724400"/>
          </a:xfrm>
        </p:spPr>
        <p:txBody>
          <a:bodyPr>
            <a:normAutofit/>
          </a:bodyPr>
          <a:lstStyle/>
          <a:p>
            <a:pPr marL="342900" lvl="2" indent="-342900"/>
            <a:r>
              <a:rPr lang="en-US" sz="2600" dirty="0"/>
              <a:t>Is it permissible for the SAs to participate? </a:t>
            </a:r>
            <a:endParaRPr lang="en-US" sz="2600" dirty="0" smtClean="0"/>
          </a:p>
          <a:p>
            <a:pPr marL="342900" lvl="2" indent="-342900"/>
            <a:endParaRPr lang="en-US" dirty="0" smtClean="0"/>
          </a:p>
          <a:p>
            <a:pPr marL="571500" lvl="3">
              <a:buFont typeface="Arial" pitchFamily="34" charset="0"/>
              <a:buChar char="•"/>
            </a:pPr>
            <a:r>
              <a:rPr lang="en-US" sz="2200" dirty="0"/>
              <a:t>The </a:t>
            </a:r>
            <a:r>
              <a:rPr lang="en-US" sz="2200" dirty="0" smtClean="0"/>
              <a:t>SAs </a:t>
            </a:r>
            <a:r>
              <a:rPr lang="en-US" sz="2200" dirty="0"/>
              <a:t>may work the booth provided the </a:t>
            </a:r>
            <a:r>
              <a:rPr lang="en-US" sz="2200" dirty="0" smtClean="0"/>
              <a:t>city is </a:t>
            </a:r>
            <a:r>
              <a:rPr lang="en-US" sz="2200" dirty="0"/>
              <a:t>not promoting the fact that </a:t>
            </a:r>
            <a:r>
              <a:rPr lang="en-US" sz="2200" dirty="0" smtClean="0"/>
              <a:t>SAs </a:t>
            </a:r>
            <a:r>
              <a:rPr lang="en-US" sz="2200" dirty="0"/>
              <a:t>are working the booth and </a:t>
            </a:r>
            <a:r>
              <a:rPr lang="en-US" sz="2200" dirty="0" smtClean="0"/>
              <a:t>SAs </a:t>
            </a:r>
            <a:r>
              <a:rPr lang="en-US" sz="2200" dirty="0"/>
              <a:t>are not being used to promote the </a:t>
            </a:r>
            <a:r>
              <a:rPr lang="en-US" sz="2200" dirty="0" smtClean="0"/>
              <a:t>city.  The SAs </a:t>
            </a:r>
            <a:r>
              <a:rPr lang="en-US" sz="2200" dirty="0"/>
              <a:t>should only be serving food and selling merchandise. </a:t>
            </a:r>
            <a:endParaRPr lang="en-US" sz="2200" b="1" dirty="0"/>
          </a:p>
        </p:txBody>
      </p:sp>
    </p:spTree>
    <p:custDataLst>
      <p:tags r:id="rId1"/>
    </p:custDataLst>
    <p:extLst>
      <p:ext uri="{BB962C8B-B14F-4D97-AF65-F5344CB8AC3E}">
        <p14:creationId xmlns:p14="http://schemas.microsoft.com/office/powerpoint/2010/main" val="6931387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5587">
                                            <p:txEl>
                                              <p:pRg st="2" end="2"/>
                                            </p:txEl>
                                          </p:spTgt>
                                        </p:tgtEl>
                                        <p:attrNameLst>
                                          <p:attrName>style.visibility</p:attrName>
                                        </p:attrNameLst>
                                      </p:cBhvr>
                                      <p:to>
                                        <p:strVal val="visible"/>
                                      </p:to>
                                    </p:set>
                                    <p:animEffect transition="in" filter="fade">
                                      <p:cBhvr>
                                        <p:cTn id="7" dur="500"/>
                                        <p:tgtEl>
                                          <p:spTgt spid="19558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1832" y="2117558"/>
            <a:ext cx="10363200" cy="3276600"/>
          </a:xfrm>
        </p:spPr>
        <p:txBody>
          <a:bodyPr/>
          <a:lstStyle/>
          <a:p>
            <a:pPr marL="0" indent="0"/>
            <a:r>
              <a:rPr lang="en-US" b="1" dirty="0" smtClean="0"/>
              <a:t>Modeling and Other Nonathletically Related Activities After Enrollment</a:t>
            </a:r>
          </a:p>
        </p:txBody>
      </p:sp>
    </p:spTree>
    <p:custDataLst>
      <p:tags r:id="rId1"/>
    </p:custDataLst>
    <p:extLst>
      <p:ext uri="{BB962C8B-B14F-4D97-AF65-F5344CB8AC3E}">
        <p14:creationId xmlns:p14="http://schemas.microsoft.com/office/powerpoint/2010/main" val="36431198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77334" y="449179"/>
            <a:ext cx="8596668" cy="1320800"/>
          </a:xfrm>
        </p:spPr>
        <p:txBody>
          <a:bodyPr>
            <a:noAutofit/>
          </a:bodyPr>
          <a:lstStyle/>
          <a:p>
            <a:r>
              <a:rPr lang="en-US" b="1" dirty="0" smtClean="0"/>
              <a:t>Continuation of Modeling and Other Activities After Enrollment</a:t>
            </a:r>
            <a:endParaRPr lang="en-US" b="1" dirty="0"/>
          </a:p>
        </p:txBody>
      </p:sp>
      <p:sp>
        <p:nvSpPr>
          <p:cNvPr id="5" name="Content Placeholder 4"/>
          <p:cNvSpPr>
            <a:spLocks noGrp="1"/>
          </p:cNvSpPr>
          <p:nvPr>
            <p:ph idx="1"/>
          </p:nvPr>
        </p:nvSpPr>
        <p:spPr>
          <a:xfrm>
            <a:off x="741502" y="2000168"/>
            <a:ext cx="8596668" cy="4406466"/>
          </a:xfrm>
        </p:spPr>
        <p:txBody>
          <a:bodyPr>
            <a:normAutofit fontScale="92500" lnSpcReduction="10000"/>
          </a:bodyPr>
          <a:lstStyle/>
          <a:p>
            <a:r>
              <a:rPr lang="en-US" sz="2400" dirty="0" smtClean="0">
                <a:solidFill>
                  <a:schemeClr val="tx1"/>
                </a:solidFill>
              </a:rPr>
              <a:t>Involved before enrollment.</a:t>
            </a:r>
          </a:p>
          <a:p>
            <a:endParaRPr lang="en-US" sz="2400" dirty="0" smtClean="0">
              <a:solidFill>
                <a:schemeClr val="tx1"/>
              </a:solidFill>
            </a:endParaRPr>
          </a:p>
          <a:p>
            <a:r>
              <a:rPr lang="en-US" sz="2400" dirty="0" smtClean="0">
                <a:solidFill>
                  <a:schemeClr val="tx1"/>
                </a:solidFill>
              </a:rPr>
              <a:t>Independent of athletics.</a:t>
            </a:r>
          </a:p>
          <a:p>
            <a:endParaRPr lang="en-US" sz="2400" dirty="0" smtClean="0">
              <a:solidFill>
                <a:schemeClr val="tx1"/>
              </a:solidFill>
            </a:endParaRPr>
          </a:p>
          <a:p>
            <a:r>
              <a:rPr lang="en-US" sz="2400" dirty="0" smtClean="0">
                <a:solidFill>
                  <a:schemeClr val="tx1"/>
                </a:solidFill>
              </a:rPr>
              <a:t>No reference to name or involvement in athletics.</a:t>
            </a:r>
          </a:p>
          <a:p>
            <a:endParaRPr lang="en-US" sz="2400" dirty="0" smtClean="0">
              <a:solidFill>
                <a:schemeClr val="tx1"/>
              </a:solidFill>
            </a:endParaRPr>
          </a:p>
          <a:p>
            <a:r>
              <a:rPr lang="en-US" sz="2400" dirty="0" smtClean="0">
                <a:solidFill>
                  <a:schemeClr val="tx1"/>
                </a:solidFill>
              </a:rPr>
              <a:t>No endorsement.</a:t>
            </a:r>
          </a:p>
          <a:p>
            <a:endParaRPr lang="en-US" sz="2400" dirty="0" smtClean="0">
              <a:solidFill>
                <a:schemeClr val="tx1"/>
              </a:solidFill>
            </a:endParaRPr>
          </a:p>
          <a:p>
            <a:r>
              <a:rPr lang="en-US" sz="2400" dirty="0" smtClean="0">
                <a:solidFill>
                  <a:schemeClr val="tx1"/>
                </a:solidFill>
              </a:rPr>
              <a:t>Remuneration at a commensurate rate, not based on athletics.</a:t>
            </a:r>
          </a:p>
          <a:p>
            <a:pPr marL="3657600" lvl="8" indent="0" algn="r">
              <a:buNone/>
            </a:pPr>
            <a:r>
              <a:rPr lang="en-US" sz="2400" i="1" dirty="0" smtClean="0">
                <a:solidFill>
                  <a:schemeClr val="tx1"/>
                </a:solidFill>
              </a:rPr>
              <a:t>Bylaw 12.5.1.3</a:t>
            </a:r>
          </a:p>
        </p:txBody>
      </p:sp>
    </p:spTree>
    <p:custDataLst>
      <p:tags r:id="rId1"/>
    </p:custDataLst>
    <p:extLst>
      <p:ext uri="{BB962C8B-B14F-4D97-AF65-F5344CB8AC3E}">
        <p14:creationId xmlns:p14="http://schemas.microsoft.com/office/powerpoint/2010/main" val="33403215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10972800" cy="990600"/>
          </a:xfrm>
        </p:spPr>
        <p:txBody>
          <a:bodyPr/>
          <a:lstStyle/>
          <a:p>
            <a:r>
              <a:rPr lang="en-US" b="1" dirty="0" smtClean="0"/>
              <a:t>Case Study No. 9 </a:t>
            </a:r>
            <a:endParaRPr lang="en-US" b="1" dirty="0"/>
          </a:p>
        </p:txBody>
      </p:sp>
      <p:sp>
        <p:nvSpPr>
          <p:cNvPr id="3" name="Content Placeholder 2"/>
          <p:cNvSpPr>
            <a:spLocks noGrp="1"/>
          </p:cNvSpPr>
          <p:nvPr>
            <p:ph idx="1"/>
          </p:nvPr>
        </p:nvSpPr>
        <p:spPr>
          <a:xfrm>
            <a:off x="677334" y="1429789"/>
            <a:ext cx="8596668" cy="4611573"/>
          </a:xfrm>
        </p:spPr>
        <p:txBody>
          <a:bodyPr>
            <a:normAutofit fontScale="85000" lnSpcReduction="20000"/>
          </a:bodyPr>
          <a:lstStyle/>
          <a:p>
            <a:r>
              <a:rPr lang="en-US" dirty="0"/>
              <a:t>Current </a:t>
            </a:r>
            <a:r>
              <a:rPr lang="en-US" dirty="0" smtClean="0"/>
              <a:t>SA </a:t>
            </a:r>
            <a:r>
              <a:rPr lang="en-US" dirty="0"/>
              <a:t>has been approached by a modeling agency to obtain photos to submit for consideration to be employed as a runway </a:t>
            </a:r>
            <a:r>
              <a:rPr lang="en-US" dirty="0" smtClean="0"/>
              <a:t>model.</a:t>
            </a:r>
          </a:p>
          <a:p>
            <a:endParaRPr lang="en-US" dirty="0" smtClean="0"/>
          </a:p>
          <a:p>
            <a:r>
              <a:rPr lang="en-US" dirty="0" smtClean="0"/>
              <a:t>SA did modeling </a:t>
            </a:r>
            <a:r>
              <a:rPr lang="en-US" dirty="0"/>
              <a:t>as a child for national chains Wal-Mart and K-mart and experience was not </a:t>
            </a:r>
            <a:r>
              <a:rPr lang="en-US" dirty="0" smtClean="0"/>
              <a:t>"isolated." </a:t>
            </a:r>
          </a:p>
          <a:p>
            <a:endParaRPr lang="en-US" dirty="0" smtClean="0"/>
          </a:p>
          <a:p>
            <a:r>
              <a:rPr lang="en-US" dirty="0" smtClean="0"/>
              <a:t>However</a:t>
            </a:r>
            <a:r>
              <a:rPr lang="en-US" dirty="0"/>
              <a:t>, </a:t>
            </a:r>
            <a:r>
              <a:rPr lang="en-US" dirty="0" smtClean="0"/>
              <a:t>SA </a:t>
            </a:r>
            <a:r>
              <a:rPr lang="en-US" dirty="0"/>
              <a:t>has not modeled since 2002. </a:t>
            </a:r>
            <a:endParaRPr lang="en-US" dirty="0" smtClean="0"/>
          </a:p>
          <a:p>
            <a:endParaRPr lang="en-US" dirty="0" smtClean="0"/>
          </a:p>
          <a:p>
            <a:r>
              <a:rPr lang="en-US" dirty="0" smtClean="0"/>
              <a:t>Is </a:t>
            </a:r>
            <a:r>
              <a:rPr lang="en-US" dirty="0"/>
              <a:t>it permissible for a current </a:t>
            </a:r>
            <a:r>
              <a:rPr lang="en-US" dirty="0" smtClean="0"/>
              <a:t>SA </a:t>
            </a:r>
            <a:r>
              <a:rPr lang="en-US" dirty="0"/>
              <a:t>to have photos taken and submitted to a modeling agency for possible employment as a runway model?</a:t>
            </a:r>
          </a:p>
          <a:p>
            <a:pPr marL="0" indent="0">
              <a:buNone/>
            </a:pPr>
            <a:endParaRPr lang="en-US" dirty="0">
              <a:solidFill>
                <a:schemeClr val="tx1"/>
              </a:solidFill>
            </a:endParaRPr>
          </a:p>
        </p:txBody>
      </p:sp>
    </p:spTree>
    <p:custDataLst>
      <p:tags r:id="rId1"/>
    </p:custDataLst>
    <p:extLst>
      <p:ext uri="{BB962C8B-B14F-4D97-AF65-F5344CB8AC3E}">
        <p14:creationId xmlns:p14="http://schemas.microsoft.com/office/powerpoint/2010/main" val="26259694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8631" y="2209800"/>
            <a:ext cx="10363200" cy="2743200"/>
          </a:xfrm>
        </p:spPr>
        <p:txBody>
          <a:bodyPr>
            <a:normAutofit/>
          </a:bodyPr>
          <a:lstStyle/>
          <a:p>
            <a:r>
              <a:rPr lang="en-US" b="1" dirty="0" smtClean="0"/>
              <a:t>Institutional, Charitable, Education or Nonprofit Promotions</a:t>
            </a:r>
            <a:endParaRPr lang="en-US" b="1" dirty="0"/>
          </a:p>
        </p:txBody>
      </p:sp>
    </p:spTree>
    <p:custDataLst>
      <p:tags r:id="rId1"/>
    </p:custDataLst>
    <p:extLst>
      <p:ext uri="{BB962C8B-B14F-4D97-AF65-F5344CB8AC3E}">
        <p14:creationId xmlns:p14="http://schemas.microsoft.com/office/powerpoint/2010/main" val="28116374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77334" y="609600"/>
            <a:ext cx="8596668" cy="1086196"/>
          </a:xfrm>
        </p:spPr>
        <p:txBody>
          <a:bodyPr>
            <a:normAutofit/>
          </a:bodyPr>
          <a:lstStyle/>
          <a:p>
            <a:r>
              <a:rPr lang="en-US" b="1" dirty="0" smtClean="0"/>
              <a:t>Case Study No. 9 Answer</a:t>
            </a:r>
            <a:endParaRPr lang="en-US" b="1" dirty="0"/>
          </a:p>
        </p:txBody>
      </p:sp>
      <p:sp>
        <p:nvSpPr>
          <p:cNvPr id="7" name="Text Placeholder 6"/>
          <p:cNvSpPr>
            <a:spLocks noGrp="1"/>
          </p:cNvSpPr>
          <p:nvPr>
            <p:ph type="body" idx="1"/>
          </p:nvPr>
        </p:nvSpPr>
        <p:spPr/>
        <p:txBody>
          <a:bodyPr/>
          <a:lstStyle/>
          <a:p>
            <a:r>
              <a:rPr lang="en-US" sz="3000" dirty="0" smtClean="0"/>
              <a:t>Interpretive outcome:</a:t>
            </a:r>
            <a:endParaRPr lang="en-US" sz="3000" dirty="0"/>
          </a:p>
        </p:txBody>
      </p:sp>
      <p:sp>
        <p:nvSpPr>
          <p:cNvPr id="8" name="Content Placeholder 7"/>
          <p:cNvSpPr>
            <a:spLocks noGrp="1"/>
          </p:cNvSpPr>
          <p:nvPr>
            <p:ph sz="half" idx="2"/>
          </p:nvPr>
        </p:nvSpPr>
        <p:spPr/>
        <p:txBody>
          <a:bodyPr>
            <a:normAutofit/>
          </a:bodyPr>
          <a:lstStyle/>
          <a:p>
            <a:r>
              <a:rPr lang="en-US" dirty="0"/>
              <a:t>This modeling arrangement is not permissible under the criteria set forth in Bylaw 12.5.1.3.</a:t>
            </a:r>
            <a:endParaRPr lang="en-US" dirty="0" smtClean="0"/>
          </a:p>
        </p:txBody>
      </p:sp>
      <p:sp>
        <p:nvSpPr>
          <p:cNvPr id="9" name="Text Placeholder 8"/>
          <p:cNvSpPr>
            <a:spLocks noGrp="1"/>
          </p:cNvSpPr>
          <p:nvPr>
            <p:ph type="body" sz="quarter" idx="3"/>
          </p:nvPr>
        </p:nvSpPr>
        <p:spPr/>
        <p:txBody>
          <a:bodyPr/>
          <a:lstStyle/>
          <a:p>
            <a:r>
              <a:rPr lang="en-US" sz="3000" dirty="0" smtClean="0"/>
              <a:t>Waiver conditions:</a:t>
            </a:r>
            <a:endParaRPr lang="en-US" sz="3000" dirty="0"/>
          </a:p>
        </p:txBody>
      </p:sp>
      <p:sp>
        <p:nvSpPr>
          <p:cNvPr id="10" name="Content Placeholder 9"/>
          <p:cNvSpPr>
            <a:spLocks noGrp="1"/>
          </p:cNvSpPr>
          <p:nvPr>
            <p:ph sz="quarter" idx="4"/>
          </p:nvPr>
        </p:nvSpPr>
        <p:spPr/>
        <p:txBody>
          <a:bodyPr>
            <a:normAutofit fontScale="70000" lnSpcReduction="20000"/>
          </a:bodyPr>
          <a:lstStyle/>
          <a:p>
            <a:r>
              <a:rPr lang="en-US" dirty="0" smtClean="0"/>
              <a:t>Institution may </a:t>
            </a:r>
            <a:r>
              <a:rPr lang="en-US" dirty="0"/>
              <a:t>not be involved with the modeling activities of the </a:t>
            </a:r>
            <a:r>
              <a:rPr lang="en-US" dirty="0" smtClean="0"/>
              <a:t>SA;</a:t>
            </a:r>
          </a:p>
          <a:p>
            <a:r>
              <a:rPr lang="en-US" dirty="0" smtClean="0"/>
              <a:t>No </a:t>
            </a:r>
            <a:r>
              <a:rPr lang="en-US" dirty="0"/>
              <a:t>reference shall be made to her involvement in athletics at </a:t>
            </a:r>
            <a:r>
              <a:rPr lang="en-US" dirty="0" smtClean="0"/>
              <a:t>the institution; and</a:t>
            </a:r>
          </a:p>
          <a:p>
            <a:r>
              <a:rPr lang="en-US" dirty="0"/>
              <a:t>A</a:t>
            </a:r>
            <a:r>
              <a:rPr lang="en-US" dirty="0" smtClean="0"/>
              <a:t>ny </a:t>
            </a:r>
            <a:r>
              <a:rPr lang="en-US" dirty="0"/>
              <a:t>payment shall be at a rate commensurate with her skills and experience as a model and not based in any way upon </a:t>
            </a:r>
            <a:r>
              <a:rPr lang="en-US" dirty="0" smtClean="0"/>
              <a:t>her </a:t>
            </a:r>
            <a:r>
              <a:rPr lang="en-US" dirty="0"/>
              <a:t>athletics ability or reputation. </a:t>
            </a:r>
          </a:p>
        </p:txBody>
      </p:sp>
      <p:sp>
        <p:nvSpPr>
          <p:cNvPr id="11" name="TextBox 10"/>
          <p:cNvSpPr txBox="1"/>
          <p:nvPr/>
        </p:nvSpPr>
        <p:spPr>
          <a:xfrm>
            <a:off x="4975761" y="1995055"/>
            <a:ext cx="184731" cy="369332"/>
          </a:xfrm>
          <a:prstGeom prst="rect">
            <a:avLst/>
          </a:prstGeom>
          <a:noFill/>
        </p:spPr>
        <p:txBody>
          <a:bodyPr wrap="none" rtlCol="0">
            <a:spAutoFit/>
          </a:bodyPr>
          <a:lstStyle/>
          <a:p>
            <a:endParaRPr lang="en-US" dirty="0"/>
          </a:p>
        </p:txBody>
      </p:sp>
    </p:spTree>
    <p:custDataLst>
      <p:tags r:id="rId1"/>
    </p:custDataLst>
    <p:extLst>
      <p:ext uri="{BB962C8B-B14F-4D97-AF65-F5344CB8AC3E}">
        <p14:creationId xmlns:p14="http://schemas.microsoft.com/office/powerpoint/2010/main" val="12724810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animEffect transition="in" filter="fade">
                                      <p:cBhvr>
                                        <p:cTn id="19" dur="500"/>
                                        <p:tgtEl>
                                          <p:spTgt spid="10">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0">
                                            <p:txEl>
                                              <p:pRg st="1" end="1"/>
                                            </p:txEl>
                                          </p:spTgt>
                                        </p:tgtEl>
                                        <p:attrNameLst>
                                          <p:attrName>style.visibility</p:attrName>
                                        </p:attrNameLst>
                                      </p:cBhvr>
                                      <p:to>
                                        <p:strVal val="visible"/>
                                      </p:to>
                                    </p:set>
                                    <p:animEffect transition="in" filter="fade">
                                      <p:cBhvr>
                                        <p:cTn id="24" dur="500"/>
                                        <p:tgtEl>
                                          <p:spTgt spid="10">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0">
                                            <p:txEl>
                                              <p:pRg st="2" end="2"/>
                                            </p:txEl>
                                          </p:spTgt>
                                        </p:tgtEl>
                                        <p:attrNameLst>
                                          <p:attrName>style.visibility</p:attrName>
                                        </p:attrNameLst>
                                      </p:cBhvr>
                                      <p:to>
                                        <p:strVal val="visible"/>
                                      </p:to>
                                    </p:set>
                                    <p:animEffect transition="in" filter="fade">
                                      <p:cBhvr>
                                        <p:cTn id="29"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526473" y="274638"/>
            <a:ext cx="11259127" cy="1143000"/>
          </a:xfrm>
        </p:spPr>
        <p:txBody>
          <a:bodyPr>
            <a:normAutofit/>
          </a:bodyPr>
          <a:lstStyle/>
          <a:p>
            <a:pPr algn="l"/>
            <a:r>
              <a:rPr lang="en-US" b="1" dirty="0" smtClean="0"/>
              <a:t>Case Study No. 10</a:t>
            </a:r>
          </a:p>
        </p:txBody>
      </p:sp>
      <p:sp>
        <p:nvSpPr>
          <p:cNvPr id="195587" name="Rectangle 3"/>
          <p:cNvSpPr>
            <a:spLocks noGrp="1" noChangeArrowheads="1"/>
          </p:cNvSpPr>
          <p:nvPr>
            <p:ph idx="1"/>
          </p:nvPr>
        </p:nvSpPr>
        <p:spPr>
          <a:xfrm>
            <a:off x="598906" y="1330036"/>
            <a:ext cx="8940801" cy="4994564"/>
          </a:xfrm>
        </p:spPr>
        <p:txBody>
          <a:bodyPr>
            <a:noAutofit/>
          </a:bodyPr>
          <a:lstStyle/>
          <a:p>
            <a:r>
              <a:rPr lang="en-US" dirty="0"/>
              <a:t>While in high school, incoming </a:t>
            </a:r>
            <a:r>
              <a:rPr lang="en-US" dirty="0" smtClean="0"/>
              <a:t>women's soccer SA entered </a:t>
            </a:r>
            <a:r>
              <a:rPr lang="en-US" dirty="0"/>
              <a:t>an invention competition as part of a </a:t>
            </a:r>
            <a:r>
              <a:rPr lang="en-US" dirty="0" smtClean="0"/>
              <a:t>school project</a:t>
            </a:r>
            <a:r>
              <a:rPr lang="en-US" dirty="0"/>
              <a:t>. </a:t>
            </a:r>
            <a:r>
              <a:rPr lang="en-US" dirty="0" smtClean="0"/>
              <a:t> Her </a:t>
            </a:r>
            <a:r>
              <a:rPr lang="en-US" dirty="0"/>
              <a:t>invention won multiple competitions already </a:t>
            </a:r>
            <a:r>
              <a:rPr lang="en-US" dirty="0" smtClean="0"/>
              <a:t>and she </a:t>
            </a:r>
            <a:r>
              <a:rPr lang="en-US" dirty="0"/>
              <a:t>has been invited to a national competition that </a:t>
            </a:r>
            <a:r>
              <a:rPr lang="en-US" dirty="0" smtClean="0"/>
              <a:t>takes place </a:t>
            </a:r>
            <a:r>
              <a:rPr lang="en-US" dirty="0"/>
              <a:t>subsequent to her enrolling </a:t>
            </a:r>
            <a:r>
              <a:rPr lang="en-US" dirty="0" smtClean="0"/>
              <a:t>full time this </a:t>
            </a:r>
            <a:r>
              <a:rPr lang="en-US" dirty="0"/>
              <a:t>fall. </a:t>
            </a:r>
            <a:endParaRPr lang="en-US" dirty="0" smtClean="0"/>
          </a:p>
          <a:p>
            <a:endParaRPr lang="en-US" dirty="0" smtClean="0"/>
          </a:p>
          <a:p>
            <a:r>
              <a:rPr lang="en-US" dirty="0" smtClean="0"/>
              <a:t>The competition </a:t>
            </a:r>
            <a:r>
              <a:rPr lang="en-US" dirty="0"/>
              <a:t>organizer has offered participants </a:t>
            </a:r>
            <a:r>
              <a:rPr lang="en-US" dirty="0" smtClean="0"/>
              <a:t>actual </a:t>
            </a:r>
            <a:r>
              <a:rPr lang="en-US" dirty="0"/>
              <a:t>and necessary expenses to participate in </a:t>
            </a:r>
            <a:r>
              <a:rPr lang="en-US" dirty="0" smtClean="0"/>
              <a:t>the competition</a:t>
            </a:r>
            <a:r>
              <a:rPr lang="en-US" dirty="0"/>
              <a:t>. </a:t>
            </a:r>
            <a:r>
              <a:rPr lang="en-US" dirty="0" smtClean="0"/>
              <a:t> Further</a:t>
            </a:r>
            <a:r>
              <a:rPr lang="en-US" dirty="0"/>
              <a:t>, participants have the chance to </a:t>
            </a:r>
            <a:r>
              <a:rPr lang="en-US" dirty="0" smtClean="0"/>
              <a:t>win prize </a:t>
            </a:r>
            <a:r>
              <a:rPr lang="en-US" dirty="0"/>
              <a:t>money beyond expenses. </a:t>
            </a:r>
            <a:endParaRPr lang="en-US" sz="2200" dirty="0"/>
          </a:p>
        </p:txBody>
      </p:sp>
    </p:spTree>
    <p:custDataLst>
      <p:tags r:id="rId1"/>
    </p:custDataLst>
    <p:extLst>
      <p:ext uri="{BB962C8B-B14F-4D97-AF65-F5344CB8AC3E}">
        <p14:creationId xmlns:p14="http://schemas.microsoft.com/office/powerpoint/2010/main" val="23323986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554183" y="274638"/>
            <a:ext cx="11231418" cy="1143000"/>
          </a:xfrm>
        </p:spPr>
        <p:txBody>
          <a:bodyPr>
            <a:normAutofit/>
          </a:bodyPr>
          <a:lstStyle/>
          <a:p>
            <a:pPr algn="l"/>
            <a:r>
              <a:rPr lang="en-US" b="1" dirty="0" smtClean="0"/>
              <a:t>Case Study No. 10 Answer</a:t>
            </a:r>
          </a:p>
        </p:txBody>
      </p:sp>
      <p:sp>
        <p:nvSpPr>
          <p:cNvPr id="195587" name="Rectangle 3"/>
          <p:cNvSpPr>
            <a:spLocks noGrp="1" noChangeArrowheads="1"/>
          </p:cNvSpPr>
          <p:nvPr>
            <p:ph idx="1"/>
          </p:nvPr>
        </p:nvSpPr>
        <p:spPr>
          <a:xfrm>
            <a:off x="598907" y="1600200"/>
            <a:ext cx="8940801" cy="4724400"/>
          </a:xfrm>
          <a:ln>
            <a:solidFill>
              <a:schemeClr val="bg1"/>
            </a:solidFill>
          </a:ln>
        </p:spPr>
        <p:txBody>
          <a:bodyPr>
            <a:normAutofit lnSpcReduction="10000"/>
          </a:bodyPr>
          <a:lstStyle/>
          <a:p>
            <a:r>
              <a:rPr lang="en-US" dirty="0"/>
              <a:t>Is it </a:t>
            </a:r>
            <a:r>
              <a:rPr lang="en-US" dirty="0" smtClean="0"/>
              <a:t>permissible </a:t>
            </a:r>
            <a:r>
              <a:rPr lang="en-US" dirty="0"/>
              <a:t>for </a:t>
            </a:r>
            <a:r>
              <a:rPr lang="en-US" dirty="0" smtClean="0"/>
              <a:t>the SA to participate </a:t>
            </a:r>
            <a:r>
              <a:rPr lang="en-US" dirty="0"/>
              <a:t>in this nonathletics related event, accept </a:t>
            </a:r>
            <a:r>
              <a:rPr lang="en-US" dirty="0" smtClean="0"/>
              <a:t>actual and </a:t>
            </a:r>
            <a:r>
              <a:rPr lang="en-US" dirty="0"/>
              <a:t>necessary expenses for her participation from the </a:t>
            </a:r>
            <a:r>
              <a:rPr lang="en-US" dirty="0" smtClean="0"/>
              <a:t>event organizer</a:t>
            </a:r>
            <a:r>
              <a:rPr lang="en-US" dirty="0"/>
              <a:t>, and accept prize money beyond her </a:t>
            </a:r>
            <a:r>
              <a:rPr lang="en-US" dirty="0" smtClean="0"/>
              <a:t>expenses?</a:t>
            </a:r>
          </a:p>
          <a:p>
            <a:endParaRPr lang="en-US" dirty="0" smtClean="0"/>
          </a:p>
          <a:p>
            <a:pPr marL="568325" lvl="1" indent="-222250">
              <a:buFont typeface="Arial" panose="020B0604020202020204" pitchFamily="34" charset="0"/>
              <a:buChar char="•"/>
            </a:pPr>
            <a:r>
              <a:rPr lang="en-US" dirty="0" smtClean="0">
                <a:solidFill>
                  <a:schemeClr val="tx1"/>
                </a:solidFill>
              </a:rPr>
              <a:t>Yes. The </a:t>
            </a:r>
            <a:r>
              <a:rPr lang="en-US" dirty="0">
                <a:solidFill>
                  <a:schemeClr val="tx1"/>
                </a:solidFill>
              </a:rPr>
              <a:t>invention competition is </a:t>
            </a:r>
            <a:r>
              <a:rPr lang="en-US" dirty="0" smtClean="0">
                <a:solidFill>
                  <a:schemeClr val="tx1"/>
                </a:solidFill>
              </a:rPr>
              <a:t>open to any and all.  SA may receive </a:t>
            </a:r>
            <a:r>
              <a:rPr lang="en-US" dirty="0">
                <a:solidFill>
                  <a:schemeClr val="tx1"/>
                </a:solidFill>
              </a:rPr>
              <a:t>expenses as any other contestant </a:t>
            </a:r>
            <a:r>
              <a:rPr lang="en-US" dirty="0" smtClean="0">
                <a:solidFill>
                  <a:schemeClr val="tx1"/>
                </a:solidFill>
              </a:rPr>
              <a:t>in the </a:t>
            </a:r>
            <a:r>
              <a:rPr lang="en-US" dirty="0">
                <a:solidFill>
                  <a:schemeClr val="tx1"/>
                </a:solidFill>
              </a:rPr>
              <a:t>invention competition and prize money based on </a:t>
            </a:r>
            <a:r>
              <a:rPr lang="en-US" dirty="0" smtClean="0">
                <a:solidFill>
                  <a:schemeClr val="tx1"/>
                </a:solidFill>
              </a:rPr>
              <a:t>criteria established </a:t>
            </a:r>
            <a:r>
              <a:rPr lang="en-US" dirty="0">
                <a:solidFill>
                  <a:schemeClr val="tx1"/>
                </a:solidFill>
              </a:rPr>
              <a:t>for determining winner of invention competition based on invention </a:t>
            </a:r>
            <a:r>
              <a:rPr lang="en-US" dirty="0" smtClean="0">
                <a:solidFill>
                  <a:schemeClr val="tx1"/>
                </a:solidFill>
              </a:rPr>
              <a:t>itself</a:t>
            </a:r>
          </a:p>
          <a:p>
            <a:pPr lvl="1"/>
            <a:endParaRPr lang="en-US" b="1" dirty="0"/>
          </a:p>
        </p:txBody>
      </p:sp>
    </p:spTree>
    <p:custDataLst>
      <p:tags r:id="rId1"/>
    </p:custDataLst>
    <p:extLst>
      <p:ext uri="{BB962C8B-B14F-4D97-AF65-F5344CB8AC3E}">
        <p14:creationId xmlns:p14="http://schemas.microsoft.com/office/powerpoint/2010/main" val="37066001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5587">
                                            <p:txEl>
                                              <p:pRg st="2" end="2"/>
                                            </p:txEl>
                                          </p:spTgt>
                                        </p:tgtEl>
                                        <p:attrNameLst>
                                          <p:attrName>style.visibility</p:attrName>
                                        </p:attrNameLst>
                                      </p:cBhvr>
                                      <p:to>
                                        <p:strVal val="visible"/>
                                      </p:to>
                                    </p:set>
                                    <p:animEffect transition="in" filter="fade">
                                      <p:cBhvr>
                                        <p:cTn id="7" dur="500"/>
                                        <p:tgtEl>
                                          <p:spTgt spid="19558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498765" y="274638"/>
            <a:ext cx="11286836" cy="1143000"/>
          </a:xfrm>
        </p:spPr>
        <p:txBody>
          <a:bodyPr>
            <a:normAutofit/>
          </a:bodyPr>
          <a:lstStyle/>
          <a:p>
            <a:pPr algn="l"/>
            <a:r>
              <a:rPr lang="en-US" b="1" dirty="0" smtClean="0"/>
              <a:t>Case Study No. 11</a:t>
            </a:r>
          </a:p>
        </p:txBody>
      </p:sp>
      <p:sp>
        <p:nvSpPr>
          <p:cNvPr id="195587" name="Rectangle 3"/>
          <p:cNvSpPr>
            <a:spLocks noGrp="1" noChangeArrowheads="1"/>
          </p:cNvSpPr>
          <p:nvPr>
            <p:ph idx="1"/>
          </p:nvPr>
        </p:nvSpPr>
        <p:spPr>
          <a:xfrm>
            <a:off x="534738" y="1225762"/>
            <a:ext cx="8940801" cy="5146964"/>
          </a:xfrm>
        </p:spPr>
        <p:txBody>
          <a:bodyPr>
            <a:noAutofit/>
          </a:bodyPr>
          <a:lstStyle/>
          <a:p>
            <a:r>
              <a:rPr lang="en-US" sz="2600" dirty="0"/>
              <a:t>A </a:t>
            </a:r>
            <a:r>
              <a:rPr lang="en-US" sz="2600" dirty="0" smtClean="0"/>
              <a:t>women's basketball </a:t>
            </a:r>
            <a:r>
              <a:rPr lang="en-US" sz="2600" dirty="0"/>
              <a:t>SA with eligibility remaining </a:t>
            </a:r>
            <a:r>
              <a:rPr lang="en-US" sz="2600" dirty="0" smtClean="0"/>
              <a:t>was contacted </a:t>
            </a:r>
            <a:r>
              <a:rPr lang="en-US" sz="2600" dirty="0"/>
              <a:t>by </a:t>
            </a:r>
            <a:r>
              <a:rPr lang="en-US" sz="2600" dirty="0" smtClean="0"/>
              <a:t>the Game Show network </a:t>
            </a:r>
            <a:r>
              <a:rPr lang="en-US" sz="2600" dirty="0"/>
              <a:t>to </a:t>
            </a:r>
            <a:r>
              <a:rPr lang="en-US" sz="2600" dirty="0" smtClean="0"/>
              <a:t>see if </a:t>
            </a:r>
            <a:r>
              <a:rPr lang="en-US" sz="2600" dirty="0"/>
              <a:t>she would participate on a </a:t>
            </a:r>
            <a:r>
              <a:rPr lang="en-US" sz="2600" dirty="0" smtClean="0"/>
              <a:t>new game </a:t>
            </a:r>
            <a:r>
              <a:rPr lang="en-US" sz="2600" dirty="0"/>
              <a:t>show called The </a:t>
            </a:r>
            <a:r>
              <a:rPr lang="en-US" sz="2600" dirty="0" smtClean="0"/>
              <a:t>Logic Game </a:t>
            </a:r>
            <a:r>
              <a:rPr lang="en-US" sz="2600" dirty="0"/>
              <a:t>which challenges </a:t>
            </a:r>
            <a:r>
              <a:rPr lang="en-US" sz="2600" dirty="0" smtClean="0"/>
              <a:t>contestant's logical thinking </a:t>
            </a:r>
            <a:r>
              <a:rPr lang="en-US" sz="2600" dirty="0"/>
              <a:t>and trivia knowledge. </a:t>
            </a:r>
            <a:endParaRPr lang="en-US" sz="2600" dirty="0" smtClean="0"/>
          </a:p>
          <a:p>
            <a:endParaRPr lang="en-US" sz="200" dirty="0" smtClean="0"/>
          </a:p>
          <a:p>
            <a:r>
              <a:rPr lang="en-US" sz="2600" dirty="0" smtClean="0"/>
              <a:t>SA was </a:t>
            </a:r>
            <a:r>
              <a:rPr lang="en-US" sz="2600" dirty="0"/>
              <a:t>a member of the National </a:t>
            </a:r>
            <a:r>
              <a:rPr lang="en-US" sz="2600" dirty="0" smtClean="0"/>
              <a:t>Championship High </a:t>
            </a:r>
            <a:r>
              <a:rPr lang="en-US" sz="2600" dirty="0"/>
              <a:t>School </a:t>
            </a:r>
            <a:r>
              <a:rPr lang="en-US" sz="2600" dirty="0" smtClean="0"/>
              <a:t>Team.  Game Show network </a:t>
            </a:r>
            <a:r>
              <a:rPr lang="en-US" sz="2600" dirty="0"/>
              <a:t>will pay </a:t>
            </a:r>
            <a:r>
              <a:rPr lang="en-US" sz="2600" dirty="0" smtClean="0"/>
              <a:t>her expenses </a:t>
            </a:r>
            <a:r>
              <a:rPr lang="en-US" sz="2600" dirty="0"/>
              <a:t>to tape the show and it will occur during </a:t>
            </a:r>
            <a:r>
              <a:rPr lang="en-US" sz="2600" dirty="0" smtClean="0"/>
              <a:t>the women's basketball nonchampionship </a:t>
            </a:r>
            <a:r>
              <a:rPr lang="en-US" sz="2600" dirty="0"/>
              <a:t>season. </a:t>
            </a:r>
            <a:endParaRPr lang="en-US" sz="2600" dirty="0" smtClean="0"/>
          </a:p>
          <a:p>
            <a:endParaRPr lang="en-US" sz="200" dirty="0" smtClean="0"/>
          </a:p>
          <a:p>
            <a:r>
              <a:rPr lang="en-US" sz="2600" dirty="0" smtClean="0"/>
              <a:t>The </a:t>
            </a:r>
            <a:r>
              <a:rPr lang="en-US" sz="2600" dirty="0"/>
              <a:t>show </a:t>
            </a:r>
            <a:r>
              <a:rPr lang="en-US" sz="2600" dirty="0" smtClean="0"/>
              <a:t>will introduce </a:t>
            </a:r>
            <a:r>
              <a:rPr lang="en-US" sz="2600" dirty="0"/>
              <a:t>her as a student </a:t>
            </a:r>
            <a:r>
              <a:rPr lang="en-US" sz="2600" dirty="0" smtClean="0"/>
              <a:t>at Mind University and will </a:t>
            </a:r>
            <a:r>
              <a:rPr lang="en-US" sz="2600" dirty="0"/>
              <a:t>not mention that she is </a:t>
            </a:r>
            <a:r>
              <a:rPr lang="en-US" sz="2600" dirty="0" smtClean="0"/>
              <a:t>an SA</a:t>
            </a:r>
            <a:r>
              <a:rPr lang="en-US" sz="2600" dirty="0"/>
              <a:t>. </a:t>
            </a:r>
          </a:p>
        </p:txBody>
      </p:sp>
    </p:spTree>
    <p:custDataLst>
      <p:tags r:id="rId1"/>
    </p:custDataLst>
    <p:extLst>
      <p:ext uri="{BB962C8B-B14F-4D97-AF65-F5344CB8AC3E}">
        <p14:creationId xmlns:p14="http://schemas.microsoft.com/office/powerpoint/2010/main" val="16105418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471055" y="274638"/>
            <a:ext cx="11314545" cy="1143000"/>
          </a:xfrm>
        </p:spPr>
        <p:txBody>
          <a:bodyPr>
            <a:normAutofit/>
          </a:bodyPr>
          <a:lstStyle/>
          <a:p>
            <a:pPr algn="l"/>
            <a:r>
              <a:rPr lang="en-US" b="1" dirty="0" smtClean="0"/>
              <a:t>Case Study No. 11 Answer</a:t>
            </a:r>
          </a:p>
        </p:txBody>
      </p:sp>
      <p:sp>
        <p:nvSpPr>
          <p:cNvPr id="195587" name="Rectangle 3"/>
          <p:cNvSpPr>
            <a:spLocks noGrp="1" noChangeArrowheads="1"/>
          </p:cNvSpPr>
          <p:nvPr>
            <p:ph idx="1"/>
          </p:nvPr>
        </p:nvSpPr>
        <p:spPr>
          <a:xfrm>
            <a:off x="502653" y="1600200"/>
            <a:ext cx="8940801" cy="4724400"/>
          </a:xfrm>
        </p:spPr>
        <p:txBody>
          <a:bodyPr>
            <a:normAutofit lnSpcReduction="10000"/>
          </a:bodyPr>
          <a:lstStyle/>
          <a:p>
            <a:r>
              <a:rPr lang="en-US" sz="3100" dirty="0"/>
              <a:t>Is it permissible </a:t>
            </a:r>
            <a:r>
              <a:rPr lang="en-US" sz="3100" dirty="0" smtClean="0"/>
              <a:t>for the </a:t>
            </a:r>
            <a:r>
              <a:rPr lang="en-US" sz="3100" dirty="0"/>
              <a:t>SA to participate on the show without jeopardizing </a:t>
            </a:r>
            <a:r>
              <a:rPr lang="en-US" sz="3100" dirty="0" smtClean="0"/>
              <a:t>her eligibility</a:t>
            </a:r>
            <a:r>
              <a:rPr lang="en-US" sz="3100" dirty="0"/>
              <a:t>, and, if so, may she receive actual and </a:t>
            </a:r>
            <a:r>
              <a:rPr lang="en-US" sz="3100" dirty="0" smtClean="0"/>
              <a:t>necessary expenses </a:t>
            </a:r>
            <a:r>
              <a:rPr lang="en-US" sz="3100" dirty="0"/>
              <a:t>and retain any prizes or </a:t>
            </a:r>
            <a:r>
              <a:rPr lang="en-US" sz="3100" dirty="0" smtClean="0"/>
              <a:t>cash?</a:t>
            </a:r>
          </a:p>
          <a:p>
            <a:endParaRPr lang="en-US" sz="2200" dirty="0" smtClean="0"/>
          </a:p>
          <a:p>
            <a:pPr marL="568325" lvl="1" indent="-222250">
              <a:buFont typeface="Arial" panose="020B0604020202020204" pitchFamily="34" charset="0"/>
              <a:buChar char="•"/>
            </a:pPr>
            <a:r>
              <a:rPr lang="en-US" sz="2600" dirty="0" smtClean="0">
                <a:solidFill>
                  <a:schemeClr val="tx1"/>
                </a:solidFill>
              </a:rPr>
              <a:t>Yes, </a:t>
            </a:r>
            <a:r>
              <a:rPr lang="en-US" sz="2600" dirty="0"/>
              <a:t>it is permissible for a current </a:t>
            </a:r>
            <a:r>
              <a:rPr lang="en-US" sz="2600" dirty="0" smtClean="0"/>
              <a:t>SA to participate </a:t>
            </a:r>
            <a:r>
              <a:rPr lang="en-US" sz="2600" dirty="0"/>
              <a:t>on a television game show, receive actual and necessary expenses and receive a </a:t>
            </a:r>
            <a:r>
              <a:rPr lang="en-US" sz="2600" dirty="0" smtClean="0"/>
              <a:t>cash prize </a:t>
            </a:r>
            <a:r>
              <a:rPr lang="en-US" sz="2600" dirty="0"/>
              <a:t>provided the SA does not participate in any promotional activities on behalf of the game </a:t>
            </a:r>
            <a:r>
              <a:rPr lang="en-US" sz="2600" dirty="0" smtClean="0"/>
              <a:t>show or </a:t>
            </a:r>
            <a:r>
              <a:rPr lang="en-US" sz="2600" dirty="0"/>
              <a:t>television network</a:t>
            </a:r>
            <a:r>
              <a:rPr lang="en-US" sz="2600" dirty="0" smtClean="0"/>
              <a:t>.</a:t>
            </a:r>
          </a:p>
          <a:p>
            <a:pPr marL="568325" lvl="1" indent="-222250">
              <a:buNone/>
            </a:pPr>
            <a:endParaRPr lang="en-US" dirty="0" smtClean="0"/>
          </a:p>
        </p:txBody>
      </p:sp>
    </p:spTree>
    <p:custDataLst>
      <p:tags r:id="rId1"/>
    </p:custDataLst>
    <p:extLst>
      <p:ext uri="{BB962C8B-B14F-4D97-AF65-F5344CB8AC3E}">
        <p14:creationId xmlns:p14="http://schemas.microsoft.com/office/powerpoint/2010/main" val="19250908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5587">
                                            <p:txEl>
                                              <p:pRg st="2" end="2"/>
                                            </p:txEl>
                                          </p:spTgt>
                                        </p:tgtEl>
                                        <p:attrNameLst>
                                          <p:attrName>style.visibility</p:attrName>
                                        </p:attrNameLst>
                                      </p:cBhvr>
                                      <p:to>
                                        <p:strVal val="visible"/>
                                      </p:to>
                                    </p:set>
                                    <p:animEffect transition="in" filter="fade">
                                      <p:cBhvr>
                                        <p:cTn id="7" dur="500"/>
                                        <p:tgtEl>
                                          <p:spTgt spid="19558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340198" y="2700867"/>
            <a:ext cx="4071128" cy="1826581"/>
          </a:xfrm>
        </p:spPr>
        <p:txBody>
          <a:bodyPr/>
          <a:lstStyle/>
          <a:p>
            <a:r>
              <a:rPr lang="en-US" b="1" dirty="0" smtClean="0"/>
              <a:t>Crowdfunding</a:t>
            </a:r>
            <a:endParaRPr lang="en-US" b="1" dirty="0"/>
          </a:p>
        </p:txBody>
      </p:sp>
    </p:spTree>
    <p:custDataLst>
      <p:tags r:id="rId1"/>
    </p:custDataLst>
    <p:extLst>
      <p:ext uri="{BB962C8B-B14F-4D97-AF65-F5344CB8AC3E}">
        <p14:creationId xmlns:p14="http://schemas.microsoft.com/office/powerpoint/2010/main" val="2289611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b="1" dirty="0" smtClean="0"/>
              <a:t>Crowdfunding</a:t>
            </a:r>
            <a:endParaRPr lang="en-US" b="1" dirty="0"/>
          </a:p>
        </p:txBody>
      </p:sp>
      <p:sp>
        <p:nvSpPr>
          <p:cNvPr id="5" name="Content Placeholder 4"/>
          <p:cNvSpPr>
            <a:spLocks noGrp="1"/>
          </p:cNvSpPr>
          <p:nvPr>
            <p:ph idx="1"/>
          </p:nvPr>
        </p:nvSpPr>
        <p:spPr>
          <a:xfrm>
            <a:off x="677334" y="1717965"/>
            <a:ext cx="8596668" cy="4973780"/>
          </a:xfrm>
        </p:spPr>
        <p:txBody>
          <a:bodyPr>
            <a:normAutofit/>
          </a:bodyPr>
          <a:lstStyle/>
          <a:p>
            <a:r>
              <a:rPr lang="en-US" sz="2400" dirty="0"/>
              <a:t>Crowdfunding is the practice of funding a project or venture by raising monetary contributions from a large number of people, typically via the </a:t>
            </a:r>
            <a:r>
              <a:rPr lang="en-US" sz="2400" dirty="0" smtClean="0"/>
              <a:t>Internet.</a:t>
            </a:r>
          </a:p>
          <a:p>
            <a:endParaRPr lang="en-US" sz="2400" dirty="0"/>
          </a:p>
          <a:p>
            <a:r>
              <a:rPr lang="en-US" sz="2400" dirty="0" smtClean="0"/>
              <a:t>SA's </a:t>
            </a:r>
            <a:r>
              <a:rPr lang="en-US" sz="2400" dirty="0"/>
              <a:t>name or picture cannot be used to promote or to solicit funds for a commercial product or service of any kind</a:t>
            </a:r>
            <a:r>
              <a:rPr lang="en-US" sz="2400" dirty="0" smtClean="0"/>
              <a:t>.  </a:t>
            </a:r>
            <a:r>
              <a:rPr lang="en-US" sz="2400" dirty="0"/>
              <a:t>This </a:t>
            </a:r>
            <a:r>
              <a:rPr lang="en-US" sz="2400" dirty="0" smtClean="0"/>
              <a:t>applies </a:t>
            </a:r>
            <a:r>
              <a:rPr lang="en-US" sz="2400" dirty="0"/>
              <a:t>to traditional, brick-and-mortar businesses, commercial websites, for-profit crowdfunding sites and other online businesses that seek to use a </a:t>
            </a:r>
            <a:r>
              <a:rPr lang="en-US" sz="2400" dirty="0" smtClean="0"/>
              <a:t>SA's </a:t>
            </a:r>
            <a:r>
              <a:rPr lang="en-US" sz="2400" dirty="0"/>
              <a:t>name, picture or likeness for any commercial purpose (e.g., promotion, generation of revenue</a:t>
            </a:r>
            <a:r>
              <a:rPr lang="en-US" sz="2400" dirty="0" smtClean="0"/>
              <a:t>).</a:t>
            </a:r>
          </a:p>
        </p:txBody>
      </p:sp>
    </p:spTree>
    <p:custDataLst>
      <p:tags r:id="rId1"/>
    </p:custDataLst>
    <p:extLst>
      <p:ext uri="{BB962C8B-B14F-4D97-AF65-F5344CB8AC3E}">
        <p14:creationId xmlns:p14="http://schemas.microsoft.com/office/powerpoint/2010/main" val="39531314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93376" y="401053"/>
            <a:ext cx="8596668" cy="1320800"/>
          </a:xfrm>
        </p:spPr>
        <p:txBody>
          <a:bodyPr>
            <a:noAutofit/>
          </a:bodyPr>
          <a:lstStyle/>
          <a:p>
            <a:r>
              <a:rPr lang="en-US" b="1" dirty="0" smtClean="0"/>
              <a:t>Crowdfunding</a:t>
            </a:r>
            <a:endParaRPr lang="en-US" b="1" dirty="0"/>
          </a:p>
        </p:txBody>
      </p:sp>
      <p:sp>
        <p:nvSpPr>
          <p:cNvPr id="5" name="Content Placeholder 4"/>
          <p:cNvSpPr>
            <a:spLocks noGrp="1"/>
          </p:cNvSpPr>
          <p:nvPr>
            <p:ph idx="1"/>
          </p:nvPr>
        </p:nvSpPr>
        <p:spPr>
          <a:xfrm>
            <a:off x="693377" y="1315452"/>
            <a:ext cx="8596668" cy="5334000"/>
          </a:xfrm>
        </p:spPr>
        <p:txBody>
          <a:bodyPr>
            <a:normAutofit fontScale="55000" lnSpcReduction="20000"/>
          </a:bodyPr>
          <a:lstStyle/>
          <a:p>
            <a:pPr marL="346075" indent="-288925"/>
            <a:r>
              <a:rPr lang="en-US" sz="3200" dirty="0" smtClean="0">
                <a:solidFill>
                  <a:schemeClr val="tx1"/>
                </a:solidFill>
              </a:rPr>
              <a:t>SA's </a:t>
            </a:r>
            <a:r>
              <a:rPr lang="en-US" sz="3200" dirty="0">
                <a:solidFill>
                  <a:schemeClr val="tx1"/>
                </a:solidFill>
              </a:rPr>
              <a:t>eligibility would not be impacted until </a:t>
            </a:r>
            <a:r>
              <a:rPr lang="en-US" sz="3200" dirty="0" smtClean="0">
                <a:solidFill>
                  <a:schemeClr val="tx1"/>
                </a:solidFill>
              </a:rPr>
              <a:t>SA is </a:t>
            </a:r>
            <a:r>
              <a:rPr lang="en-US" sz="3200" dirty="0">
                <a:solidFill>
                  <a:schemeClr val="tx1"/>
                </a:solidFill>
              </a:rPr>
              <a:t>aware that </a:t>
            </a:r>
            <a:r>
              <a:rPr lang="en-US" sz="3200" dirty="0" smtClean="0">
                <a:solidFill>
                  <a:schemeClr val="tx1"/>
                </a:solidFill>
              </a:rPr>
              <a:t>his or her name </a:t>
            </a:r>
            <a:r>
              <a:rPr lang="en-US" sz="3200" dirty="0">
                <a:solidFill>
                  <a:schemeClr val="tx1"/>
                </a:solidFill>
              </a:rPr>
              <a:t>or picture appears on a crowdfunding website</a:t>
            </a:r>
            <a:r>
              <a:rPr lang="en-US" sz="3200" dirty="0" smtClean="0">
                <a:solidFill>
                  <a:schemeClr val="tx1"/>
                </a:solidFill>
              </a:rPr>
              <a:t>.</a:t>
            </a:r>
          </a:p>
          <a:p>
            <a:pPr marL="400050"/>
            <a:endParaRPr lang="en-US" sz="2200" dirty="0" smtClean="0">
              <a:solidFill>
                <a:schemeClr val="tx1"/>
              </a:solidFill>
            </a:endParaRPr>
          </a:p>
          <a:p>
            <a:pPr marL="568325" lvl="1" indent="-222250">
              <a:buFont typeface="Arial" panose="020B0604020202020204" pitchFamily="34" charset="0"/>
              <a:buChar char="•"/>
            </a:pPr>
            <a:r>
              <a:rPr lang="en-US" sz="2700" dirty="0" smtClean="0">
                <a:solidFill>
                  <a:schemeClr val="tx1"/>
                </a:solidFill>
              </a:rPr>
              <a:t>Once </a:t>
            </a:r>
            <a:r>
              <a:rPr lang="en-US" sz="2700" dirty="0">
                <a:solidFill>
                  <a:schemeClr val="tx1"/>
                </a:solidFill>
              </a:rPr>
              <a:t>the </a:t>
            </a:r>
            <a:r>
              <a:rPr lang="en-US" sz="2700" dirty="0" smtClean="0">
                <a:solidFill>
                  <a:schemeClr val="tx1"/>
                </a:solidFill>
              </a:rPr>
              <a:t>SA </a:t>
            </a:r>
            <a:r>
              <a:rPr lang="en-US" sz="2700" dirty="0">
                <a:solidFill>
                  <a:schemeClr val="tx1"/>
                </a:solidFill>
              </a:rPr>
              <a:t>or the institution become aware that the </a:t>
            </a:r>
            <a:r>
              <a:rPr lang="en-US" sz="2700" dirty="0" smtClean="0">
                <a:solidFill>
                  <a:schemeClr val="tx1"/>
                </a:solidFill>
              </a:rPr>
              <a:t>SA's </a:t>
            </a:r>
            <a:r>
              <a:rPr lang="en-US" sz="2700" dirty="0">
                <a:solidFill>
                  <a:schemeClr val="tx1"/>
                </a:solidFill>
              </a:rPr>
              <a:t>name or picture is being used to promote a crowdfunding entity, </a:t>
            </a:r>
            <a:r>
              <a:rPr lang="en-US" sz="2700" dirty="0" smtClean="0">
                <a:solidFill>
                  <a:schemeClr val="tx1"/>
                </a:solidFill>
              </a:rPr>
              <a:t> SA </a:t>
            </a:r>
            <a:r>
              <a:rPr lang="en-US" sz="2700" dirty="0">
                <a:solidFill>
                  <a:schemeClr val="tx1"/>
                </a:solidFill>
              </a:rPr>
              <a:t>(or the institution acting on behalf of the </a:t>
            </a:r>
            <a:r>
              <a:rPr lang="en-US" sz="2700" dirty="0" smtClean="0">
                <a:solidFill>
                  <a:schemeClr val="tx1"/>
                </a:solidFill>
              </a:rPr>
              <a:t>SA) </a:t>
            </a:r>
            <a:r>
              <a:rPr lang="en-US" sz="2700" dirty="0">
                <a:solidFill>
                  <a:schemeClr val="tx1"/>
                </a:solidFill>
              </a:rPr>
              <a:t>is required to take steps to stop such an activity (e.g., send a cease and desist letter) in order to </a:t>
            </a:r>
            <a:r>
              <a:rPr lang="en-US" sz="2700" dirty="0" smtClean="0">
                <a:solidFill>
                  <a:schemeClr val="tx1"/>
                </a:solidFill>
              </a:rPr>
              <a:t>retain eligibility </a:t>
            </a:r>
            <a:r>
              <a:rPr lang="en-US" sz="2700" dirty="0">
                <a:solidFill>
                  <a:schemeClr val="tx1"/>
                </a:solidFill>
              </a:rPr>
              <a:t>for intercollegiate athletics. </a:t>
            </a:r>
            <a:endParaRPr lang="en-US" sz="2700" dirty="0" smtClean="0">
              <a:solidFill>
                <a:schemeClr val="tx1"/>
              </a:solidFill>
            </a:endParaRPr>
          </a:p>
          <a:p>
            <a:pPr marL="800100" lvl="1"/>
            <a:endParaRPr lang="en-US" sz="2200" u="sng" dirty="0" smtClean="0">
              <a:solidFill>
                <a:schemeClr val="tx1"/>
              </a:solidFill>
            </a:endParaRPr>
          </a:p>
          <a:p>
            <a:pPr marL="346075" indent="-288925"/>
            <a:r>
              <a:rPr lang="en-US" sz="3200" dirty="0" smtClean="0">
                <a:solidFill>
                  <a:schemeClr val="tx1"/>
                </a:solidFill>
              </a:rPr>
              <a:t>SA cannot use athletics </a:t>
            </a:r>
            <a:r>
              <a:rPr lang="en-US" sz="3200" dirty="0">
                <a:solidFill>
                  <a:schemeClr val="tx1"/>
                </a:solidFill>
              </a:rPr>
              <a:t>skill (directly or indirectly) in a sport for any form of pay </a:t>
            </a:r>
            <a:r>
              <a:rPr lang="en-US" sz="3200" dirty="0" smtClean="0">
                <a:solidFill>
                  <a:schemeClr val="tx1"/>
                </a:solidFill>
              </a:rPr>
              <a:t>or SA loses </a:t>
            </a:r>
            <a:r>
              <a:rPr lang="en-US" sz="3200" dirty="0">
                <a:solidFill>
                  <a:schemeClr val="tx1"/>
                </a:solidFill>
              </a:rPr>
              <a:t>amateur status and is not eligible for intercollegiate competition in that </a:t>
            </a:r>
            <a:r>
              <a:rPr lang="en-US" sz="3200" dirty="0" smtClean="0">
                <a:solidFill>
                  <a:schemeClr val="tx1"/>
                </a:solidFill>
              </a:rPr>
              <a:t>sport.</a:t>
            </a:r>
          </a:p>
          <a:p>
            <a:pPr marL="346075" indent="-288925"/>
            <a:endParaRPr lang="en-US" sz="2700" dirty="0" smtClean="0">
              <a:solidFill>
                <a:schemeClr val="tx1"/>
              </a:solidFill>
            </a:endParaRPr>
          </a:p>
          <a:p>
            <a:pPr marL="346075" indent="-288925"/>
            <a:r>
              <a:rPr lang="en-US" sz="3600" dirty="0" smtClean="0">
                <a:solidFill>
                  <a:schemeClr val="tx1"/>
                </a:solidFill>
              </a:rPr>
              <a:t>SA cannot accept </a:t>
            </a:r>
            <a:r>
              <a:rPr lang="en-US" sz="3600" dirty="0">
                <a:solidFill>
                  <a:schemeClr val="tx1"/>
                </a:solidFill>
              </a:rPr>
              <a:t>the promise of pay, </a:t>
            </a:r>
            <a:r>
              <a:rPr lang="en-US" sz="3600" dirty="0" smtClean="0">
                <a:solidFill>
                  <a:schemeClr val="tx1"/>
                </a:solidFill>
              </a:rPr>
              <a:t>even </a:t>
            </a:r>
            <a:r>
              <a:rPr lang="en-US" sz="3600" dirty="0">
                <a:solidFill>
                  <a:schemeClr val="tx1"/>
                </a:solidFill>
              </a:rPr>
              <a:t>if the funds will not be disbursed until after completion of </a:t>
            </a:r>
            <a:r>
              <a:rPr lang="en-US" sz="3600" dirty="0" smtClean="0">
                <a:solidFill>
                  <a:schemeClr val="tx1"/>
                </a:solidFill>
              </a:rPr>
              <a:t>intercollegiate </a:t>
            </a:r>
            <a:r>
              <a:rPr lang="en-US" sz="3600" dirty="0">
                <a:solidFill>
                  <a:schemeClr val="tx1"/>
                </a:solidFill>
              </a:rPr>
              <a:t>athletics </a:t>
            </a:r>
            <a:r>
              <a:rPr lang="en-US" sz="3600" dirty="0" smtClean="0">
                <a:solidFill>
                  <a:schemeClr val="tx1"/>
                </a:solidFill>
              </a:rPr>
              <a:t>participation.</a:t>
            </a:r>
          </a:p>
          <a:p>
            <a:pPr marL="346075" indent="-288925"/>
            <a:endParaRPr lang="en-US" sz="2700" dirty="0" smtClean="0">
              <a:solidFill>
                <a:schemeClr val="tx1"/>
              </a:solidFill>
            </a:endParaRPr>
          </a:p>
          <a:p>
            <a:pPr marL="346075" indent="-288925"/>
            <a:r>
              <a:rPr lang="en-US" sz="3600" dirty="0" smtClean="0">
                <a:solidFill>
                  <a:schemeClr val="tx1"/>
                </a:solidFill>
              </a:rPr>
              <a:t>SA </a:t>
            </a:r>
            <a:r>
              <a:rPr lang="en-US" sz="3600" dirty="0">
                <a:solidFill>
                  <a:schemeClr val="tx1"/>
                </a:solidFill>
              </a:rPr>
              <a:t>cannot use his or her name, picture, athletics skill or reputation to earn pay in any form in the sport, including funds through a crowdfunding website for items of need (e.g., laptop, car, food, school supplies, etc.).</a:t>
            </a:r>
          </a:p>
          <a:p>
            <a:pPr lvl="1"/>
            <a:endParaRPr lang="en-US" sz="2200" dirty="0">
              <a:solidFill>
                <a:schemeClr val="tx1"/>
              </a:solidFill>
            </a:endParaRPr>
          </a:p>
          <a:p>
            <a:pPr marL="0" indent="0">
              <a:buNone/>
            </a:pPr>
            <a:endParaRPr lang="en-US" i="1" dirty="0" smtClean="0">
              <a:solidFill>
                <a:schemeClr val="tx1"/>
              </a:solidFill>
            </a:endParaRPr>
          </a:p>
        </p:txBody>
      </p:sp>
    </p:spTree>
    <p:custDataLst>
      <p:tags r:id="rId1"/>
    </p:custDataLst>
    <p:extLst>
      <p:ext uri="{BB962C8B-B14F-4D97-AF65-F5344CB8AC3E}">
        <p14:creationId xmlns:p14="http://schemas.microsoft.com/office/powerpoint/2010/main" val="36801179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61474"/>
            <a:ext cx="10972800" cy="990600"/>
          </a:xfrm>
        </p:spPr>
        <p:txBody>
          <a:bodyPr/>
          <a:lstStyle/>
          <a:p>
            <a:r>
              <a:rPr lang="en-US" b="1" dirty="0" smtClean="0"/>
              <a:t>Case Study No. 12 </a:t>
            </a:r>
            <a:endParaRPr lang="en-US" b="1" dirty="0"/>
          </a:p>
        </p:txBody>
      </p:sp>
      <p:sp>
        <p:nvSpPr>
          <p:cNvPr id="3" name="Content Placeholder 2"/>
          <p:cNvSpPr>
            <a:spLocks noGrp="1"/>
          </p:cNvSpPr>
          <p:nvPr>
            <p:ph idx="1"/>
          </p:nvPr>
        </p:nvSpPr>
        <p:spPr>
          <a:xfrm>
            <a:off x="661292" y="1890781"/>
            <a:ext cx="8596668" cy="4503507"/>
          </a:xfrm>
        </p:spPr>
        <p:txBody>
          <a:bodyPr>
            <a:normAutofit/>
          </a:bodyPr>
          <a:lstStyle/>
          <a:p>
            <a:r>
              <a:rPr lang="en-US" dirty="0" smtClean="0"/>
              <a:t>Two </a:t>
            </a:r>
            <a:r>
              <a:rPr lang="en-US" dirty="0"/>
              <a:t>of our </a:t>
            </a:r>
            <a:r>
              <a:rPr lang="en-US" dirty="0" smtClean="0"/>
              <a:t>SAs are planning to run unattached in the Indianapolis Mini Marathon during this academic year.</a:t>
            </a:r>
          </a:p>
          <a:p>
            <a:endParaRPr lang="en-US" dirty="0" smtClean="0"/>
          </a:p>
          <a:p>
            <a:r>
              <a:rPr lang="en-US" dirty="0" smtClean="0"/>
              <a:t>The costs for the entry fee, meals and lodging is $850 per entrant. </a:t>
            </a:r>
            <a:endParaRPr lang="en-US" dirty="0">
              <a:effectLst/>
            </a:endParaRPr>
          </a:p>
        </p:txBody>
      </p:sp>
    </p:spTree>
    <p:custDataLst>
      <p:tags r:id="rId1"/>
    </p:custDataLst>
    <p:extLst>
      <p:ext uri="{BB962C8B-B14F-4D97-AF65-F5344CB8AC3E}">
        <p14:creationId xmlns:p14="http://schemas.microsoft.com/office/powerpoint/2010/main" val="751099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540327" y="467144"/>
            <a:ext cx="11245273" cy="1143000"/>
          </a:xfrm>
        </p:spPr>
        <p:txBody>
          <a:bodyPr>
            <a:normAutofit/>
          </a:bodyPr>
          <a:lstStyle/>
          <a:p>
            <a:pPr algn="l"/>
            <a:r>
              <a:rPr lang="en-US" b="1" dirty="0" smtClean="0"/>
              <a:t>Case Study No. 12 Answer</a:t>
            </a:r>
          </a:p>
        </p:txBody>
      </p:sp>
      <p:sp>
        <p:nvSpPr>
          <p:cNvPr id="195587" name="Rectangle 3"/>
          <p:cNvSpPr>
            <a:spLocks noGrp="1" noChangeArrowheads="1"/>
          </p:cNvSpPr>
          <p:nvPr>
            <p:ph idx="1"/>
          </p:nvPr>
        </p:nvSpPr>
        <p:spPr>
          <a:xfrm>
            <a:off x="502654" y="1760621"/>
            <a:ext cx="8940801" cy="4724400"/>
          </a:xfrm>
        </p:spPr>
        <p:txBody>
          <a:bodyPr>
            <a:normAutofit/>
          </a:bodyPr>
          <a:lstStyle/>
          <a:p>
            <a:pPr marL="342900" lvl="2" indent="-342900"/>
            <a:r>
              <a:rPr lang="en-US" sz="2600" dirty="0"/>
              <a:t>Is it permissible for the SAs </a:t>
            </a:r>
            <a:r>
              <a:rPr lang="en-US" sz="2600" dirty="0" smtClean="0"/>
              <a:t>to use a crowdfunding website to solicit donations? </a:t>
            </a:r>
          </a:p>
          <a:p>
            <a:pPr marL="342900" lvl="2" indent="-342900"/>
            <a:endParaRPr lang="en-US" dirty="0" smtClean="0"/>
          </a:p>
          <a:p>
            <a:pPr marL="571500" lvl="3">
              <a:buFont typeface="Arial" pitchFamily="34" charset="0"/>
              <a:buChar char="•"/>
            </a:pPr>
            <a:r>
              <a:rPr lang="en-US" sz="2200" dirty="0"/>
              <a:t>Yes</a:t>
            </a:r>
            <a:r>
              <a:rPr lang="en-US" sz="2200" dirty="0" smtClean="0"/>
              <a:t>, however it </a:t>
            </a:r>
            <a:r>
              <a:rPr lang="en-US" sz="2200" dirty="0"/>
              <a:t>is recommended to have the money raised through crowdfunding channeled solely through the institution and not the </a:t>
            </a:r>
            <a:r>
              <a:rPr lang="en-US" sz="2200" dirty="0" smtClean="0"/>
              <a:t>SA.  The </a:t>
            </a:r>
            <a:r>
              <a:rPr lang="en-US" sz="2200" dirty="0"/>
              <a:t>donations should follow the same protocol as other donations given to the department. </a:t>
            </a:r>
            <a:r>
              <a:rPr lang="en-US" sz="2200" dirty="0" smtClean="0"/>
              <a:t> Also</a:t>
            </a:r>
            <a:r>
              <a:rPr lang="en-US" sz="2200" dirty="0"/>
              <a:t>, it is recommended to provide some education/wording that donations may not be provided from an agent or a representative of athletics interest. </a:t>
            </a:r>
            <a:endParaRPr lang="en-US" sz="2200" b="1" dirty="0"/>
          </a:p>
        </p:txBody>
      </p:sp>
    </p:spTree>
    <p:custDataLst>
      <p:tags r:id="rId1"/>
    </p:custDataLst>
    <p:extLst>
      <p:ext uri="{BB962C8B-B14F-4D97-AF65-F5344CB8AC3E}">
        <p14:creationId xmlns:p14="http://schemas.microsoft.com/office/powerpoint/2010/main" val="4049058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5587">
                                            <p:txEl>
                                              <p:pRg st="2" end="2"/>
                                            </p:txEl>
                                          </p:spTgt>
                                        </p:tgtEl>
                                        <p:attrNameLst>
                                          <p:attrName>style.visibility</p:attrName>
                                        </p:attrNameLst>
                                      </p:cBhvr>
                                      <p:to>
                                        <p:strVal val="visible"/>
                                      </p:to>
                                    </p:set>
                                    <p:animEffect transition="in" filter="fade">
                                      <p:cBhvr>
                                        <p:cTn id="7" dur="500"/>
                                        <p:tgtEl>
                                          <p:spTgt spid="19558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305" y="449179"/>
            <a:ext cx="10972800" cy="990600"/>
          </a:xfrm>
        </p:spPr>
        <p:txBody>
          <a:bodyPr>
            <a:noAutofit/>
          </a:bodyPr>
          <a:lstStyle/>
          <a:p>
            <a:r>
              <a:rPr lang="en-US" sz="3100" b="1" dirty="0"/>
              <a:t>Institutional, Charitable, Education or Nonprofit Promotions</a:t>
            </a:r>
          </a:p>
        </p:txBody>
      </p:sp>
      <p:sp>
        <p:nvSpPr>
          <p:cNvPr id="3" name="Content Placeholder 2"/>
          <p:cNvSpPr>
            <a:spLocks noGrp="1"/>
          </p:cNvSpPr>
          <p:nvPr>
            <p:ph idx="1"/>
          </p:nvPr>
        </p:nvSpPr>
        <p:spPr>
          <a:xfrm>
            <a:off x="532955" y="1828801"/>
            <a:ext cx="8596668" cy="4212562"/>
          </a:xfrm>
        </p:spPr>
        <p:txBody>
          <a:bodyPr>
            <a:noAutofit/>
          </a:bodyPr>
          <a:lstStyle/>
          <a:p>
            <a:pPr marL="465138" indent="-465138"/>
            <a:r>
              <a:rPr lang="en-US" sz="2800" dirty="0">
                <a:solidFill>
                  <a:schemeClr val="tx1"/>
                </a:solidFill>
              </a:rPr>
              <a:t>Member institution or conference.</a:t>
            </a:r>
          </a:p>
          <a:p>
            <a:pPr marL="465138" indent="-465138"/>
            <a:endParaRPr lang="en-US" sz="1400" dirty="0">
              <a:solidFill>
                <a:schemeClr val="tx1"/>
              </a:solidFill>
            </a:endParaRPr>
          </a:p>
          <a:p>
            <a:pPr marL="465138" indent="-465138"/>
            <a:r>
              <a:rPr lang="en-US" sz="2800" dirty="0">
                <a:solidFill>
                  <a:schemeClr val="tx1"/>
                </a:solidFill>
              </a:rPr>
              <a:t>Recognized institutional entity.</a:t>
            </a:r>
          </a:p>
          <a:p>
            <a:pPr marL="465138" indent="-465138"/>
            <a:endParaRPr lang="en-US" sz="2400" dirty="0">
              <a:solidFill>
                <a:schemeClr val="tx1"/>
              </a:solidFill>
            </a:endParaRPr>
          </a:p>
          <a:p>
            <a:pPr marL="465138" indent="-465138"/>
            <a:r>
              <a:rPr lang="en-US" sz="2800" dirty="0">
                <a:solidFill>
                  <a:schemeClr val="tx1"/>
                </a:solidFill>
              </a:rPr>
              <a:t>Noninstitutional charity.</a:t>
            </a:r>
          </a:p>
          <a:p>
            <a:pPr marL="465138" indent="-465138"/>
            <a:endParaRPr lang="en-US" sz="2400" dirty="0">
              <a:solidFill>
                <a:schemeClr val="tx1"/>
              </a:solidFill>
            </a:endParaRPr>
          </a:p>
          <a:p>
            <a:pPr marL="465138" indent="-465138"/>
            <a:r>
              <a:rPr lang="en-US" sz="2800" dirty="0">
                <a:solidFill>
                  <a:schemeClr val="tx1"/>
                </a:solidFill>
              </a:rPr>
              <a:t>Noninstitutional educational entity.</a:t>
            </a:r>
          </a:p>
          <a:p>
            <a:pPr marL="465138" indent="-465138"/>
            <a:endParaRPr lang="en-US" sz="2400" dirty="0">
              <a:solidFill>
                <a:schemeClr val="tx1"/>
              </a:solidFill>
            </a:endParaRPr>
          </a:p>
          <a:p>
            <a:pPr marL="465138" indent="-465138"/>
            <a:r>
              <a:rPr lang="en-US" sz="2800" dirty="0">
                <a:solidFill>
                  <a:schemeClr val="tx1"/>
                </a:solidFill>
              </a:rPr>
              <a:t>Nonprofit agency.</a:t>
            </a:r>
          </a:p>
        </p:txBody>
      </p:sp>
    </p:spTree>
    <p:custDataLst>
      <p:tags r:id="rId1"/>
    </p:custDataLst>
    <p:extLst>
      <p:ext uri="{BB962C8B-B14F-4D97-AF65-F5344CB8AC3E}">
        <p14:creationId xmlns:p14="http://schemas.microsoft.com/office/powerpoint/2010/main" val="38350700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5642" y="529389"/>
            <a:ext cx="10972800" cy="990600"/>
          </a:xfrm>
        </p:spPr>
        <p:txBody>
          <a:bodyPr/>
          <a:lstStyle/>
          <a:p>
            <a:r>
              <a:rPr lang="en-US" b="1" dirty="0" smtClean="0"/>
              <a:t>Case Study No. 13</a:t>
            </a:r>
            <a:endParaRPr lang="en-US" b="1" dirty="0"/>
          </a:p>
        </p:txBody>
      </p:sp>
      <p:sp>
        <p:nvSpPr>
          <p:cNvPr id="3" name="Content Placeholder 2"/>
          <p:cNvSpPr>
            <a:spLocks noGrp="1"/>
          </p:cNvSpPr>
          <p:nvPr>
            <p:ph idx="1"/>
          </p:nvPr>
        </p:nvSpPr>
        <p:spPr>
          <a:xfrm>
            <a:off x="677334" y="1782134"/>
            <a:ext cx="8596668" cy="4628198"/>
          </a:xfrm>
        </p:spPr>
        <p:txBody>
          <a:bodyPr>
            <a:normAutofit/>
          </a:bodyPr>
          <a:lstStyle/>
          <a:p>
            <a:r>
              <a:rPr lang="en-US" dirty="0" smtClean="0"/>
              <a:t>Five SAs </a:t>
            </a:r>
            <a:r>
              <a:rPr lang="en-US" dirty="0"/>
              <a:t>would like to participate </a:t>
            </a:r>
            <a:r>
              <a:rPr lang="en-US" dirty="0" smtClean="0"/>
              <a:t>in a service </a:t>
            </a:r>
            <a:r>
              <a:rPr lang="en-US" dirty="0"/>
              <a:t>learning </a:t>
            </a:r>
            <a:r>
              <a:rPr lang="en-US" dirty="0" smtClean="0"/>
              <a:t>program this summer </a:t>
            </a:r>
            <a:r>
              <a:rPr lang="en-US" dirty="0"/>
              <a:t>that brings together </a:t>
            </a:r>
            <a:r>
              <a:rPr lang="en-US" dirty="0" smtClean="0"/>
              <a:t>SAs </a:t>
            </a:r>
            <a:r>
              <a:rPr lang="en-US" dirty="0"/>
              <a:t>and </a:t>
            </a:r>
            <a:r>
              <a:rPr lang="en-US" dirty="0" smtClean="0"/>
              <a:t>university </a:t>
            </a:r>
            <a:r>
              <a:rPr lang="en-US" dirty="0"/>
              <a:t>students to teach academics, sports and life skills at summer camps to children in rural </a:t>
            </a:r>
            <a:r>
              <a:rPr lang="en-US" dirty="0" smtClean="0"/>
              <a:t>Africa.</a:t>
            </a:r>
          </a:p>
          <a:p>
            <a:endParaRPr lang="en-US" dirty="0" smtClean="0"/>
          </a:p>
          <a:p>
            <a:r>
              <a:rPr lang="en-US" dirty="0" smtClean="0"/>
              <a:t>SAs have to pay their own way -- $3,500 for each SA.</a:t>
            </a:r>
            <a:endParaRPr lang="en-US" dirty="0">
              <a:effectLst/>
            </a:endParaRPr>
          </a:p>
        </p:txBody>
      </p:sp>
    </p:spTree>
    <p:custDataLst>
      <p:tags r:id="rId1"/>
    </p:custDataLst>
    <p:extLst>
      <p:ext uri="{BB962C8B-B14F-4D97-AF65-F5344CB8AC3E}">
        <p14:creationId xmlns:p14="http://schemas.microsoft.com/office/powerpoint/2010/main" val="33863780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471055" y="435059"/>
            <a:ext cx="11314545" cy="1143000"/>
          </a:xfrm>
        </p:spPr>
        <p:txBody>
          <a:bodyPr>
            <a:normAutofit/>
          </a:bodyPr>
          <a:lstStyle/>
          <a:p>
            <a:pPr algn="l"/>
            <a:r>
              <a:rPr lang="en-US" b="1" dirty="0" smtClean="0"/>
              <a:t>Case Study No. 13 Answer</a:t>
            </a:r>
          </a:p>
        </p:txBody>
      </p:sp>
      <p:sp>
        <p:nvSpPr>
          <p:cNvPr id="195587" name="Rectangle 3"/>
          <p:cNvSpPr>
            <a:spLocks noGrp="1" noChangeArrowheads="1"/>
          </p:cNvSpPr>
          <p:nvPr>
            <p:ph idx="1"/>
          </p:nvPr>
        </p:nvSpPr>
        <p:spPr>
          <a:xfrm>
            <a:off x="406401" y="1600200"/>
            <a:ext cx="8940801" cy="4724400"/>
          </a:xfrm>
        </p:spPr>
        <p:txBody>
          <a:bodyPr>
            <a:normAutofit fontScale="92500" lnSpcReduction="20000"/>
          </a:bodyPr>
          <a:lstStyle/>
          <a:p>
            <a:pPr marL="342900" lvl="2" indent="-342900"/>
            <a:r>
              <a:rPr lang="en-US" sz="2600" dirty="0"/>
              <a:t>Is it permissible for the SAs </a:t>
            </a:r>
            <a:r>
              <a:rPr lang="en-US" sz="2600" dirty="0" smtClean="0"/>
              <a:t>to use a crowdfunding website to solicit donations? </a:t>
            </a:r>
          </a:p>
          <a:p>
            <a:pPr marL="342900" lvl="2" indent="-342900"/>
            <a:endParaRPr lang="en-US" dirty="0" smtClean="0"/>
          </a:p>
          <a:p>
            <a:pPr marL="568325" lvl="3" indent="-222250">
              <a:buFont typeface="Arial" panose="020B0604020202020204" pitchFamily="34" charset="0"/>
              <a:buChar char="•"/>
            </a:pPr>
            <a:r>
              <a:rPr lang="en-US" sz="2200" dirty="0"/>
              <a:t>No, it is not permissible for SAs to receive (or raise money to cover an </a:t>
            </a:r>
            <a:r>
              <a:rPr lang="en-US" sz="2200" dirty="0" smtClean="0"/>
              <a:t>individual's</a:t>
            </a:r>
            <a:r>
              <a:rPr lang="en-US" sz="2200" dirty="0"/>
              <a:t>) actual and necessary expenses to attend the detailed program because the program will not include organized competition in the participants sport. </a:t>
            </a:r>
            <a:r>
              <a:rPr lang="en-US" sz="2200" dirty="0" smtClean="0"/>
              <a:t> However</a:t>
            </a:r>
            <a:r>
              <a:rPr lang="en-US" sz="2200" dirty="0"/>
              <a:t>, it is permissible for an institution to use crowdfunding technologies in conjunction with its institutional fundraising efforts if the provisions of Bylaw 12.5.1.1 are satisfied. </a:t>
            </a:r>
            <a:endParaRPr lang="en-US" sz="2200" dirty="0" smtClean="0"/>
          </a:p>
          <a:p>
            <a:pPr marL="800100" lvl="3" indent="-342900"/>
            <a:endParaRPr lang="en-US" dirty="0" smtClean="0"/>
          </a:p>
          <a:p>
            <a:pPr marL="342900" lvl="2" indent="-342900"/>
            <a:r>
              <a:rPr lang="en-US" sz="2600" dirty="0" smtClean="0"/>
              <a:t>Would </a:t>
            </a:r>
            <a:r>
              <a:rPr lang="en-US" sz="2600" dirty="0"/>
              <a:t>it be permissible for donations to be earmarked for a specific </a:t>
            </a:r>
            <a:r>
              <a:rPr lang="en-US" sz="2600" dirty="0" smtClean="0"/>
              <a:t>SAs?</a:t>
            </a:r>
          </a:p>
          <a:p>
            <a:pPr marL="342900" lvl="2" indent="-342900"/>
            <a:endParaRPr lang="en-US" dirty="0" smtClean="0"/>
          </a:p>
          <a:p>
            <a:pPr marL="568325" lvl="3" indent="-222250">
              <a:buFont typeface="Arial" panose="020B0604020202020204" pitchFamily="34" charset="0"/>
              <a:buChar char="•"/>
            </a:pPr>
            <a:r>
              <a:rPr lang="en-US" sz="2200" dirty="0" smtClean="0"/>
              <a:t>It </a:t>
            </a:r>
            <a:r>
              <a:rPr lang="en-US" sz="2200" dirty="0"/>
              <a:t>is not permissible for </a:t>
            </a:r>
            <a:r>
              <a:rPr lang="en-US" sz="2200" dirty="0" smtClean="0"/>
              <a:t>donations </a:t>
            </a:r>
            <a:r>
              <a:rPr lang="en-US" sz="2200" dirty="0"/>
              <a:t>to an institutional promotion to be earmarked for a particular </a:t>
            </a:r>
            <a:r>
              <a:rPr lang="en-US" sz="2200" dirty="0" smtClean="0"/>
              <a:t>SA.</a:t>
            </a:r>
            <a:endParaRPr lang="en-US" sz="2200" b="1" dirty="0"/>
          </a:p>
        </p:txBody>
      </p:sp>
    </p:spTree>
    <p:custDataLst>
      <p:tags r:id="rId1"/>
    </p:custDataLst>
    <p:extLst>
      <p:ext uri="{BB962C8B-B14F-4D97-AF65-F5344CB8AC3E}">
        <p14:creationId xmlns:p14="http://schemas.microsoft.com/office/powerpoint/2010/main" val="22112264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5587">
                                            <p:txEl>
                                              <p:pRg st="2" end="2"/>
                                            </p:txEl>
                                          </p:spTgt>
                                        </p:tgtEl>
                                        <p:attrNameLst>
                                          <p:attrName>style.visibility</p:attrName>
                                        </p:attrNameLst>
                                      </p:cBhvr>
                                      <p:to>
                                        <p:strVal val="visible"/>
                                      </p:to>
                                    </p:set>
                                    <p:animEffect transition="in" filter="fade">
                                      <p:cBhvr>
                                        <p:cTn id="7" dur="500"/>
                                        <p:tgtEl>
                                          <p:spTgt spid="19558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5587">
                                            <p:txEl>
                                              <p:pRg st="4" end="4"/>
                                            </p:txEl>
                                          </p:spTgt>
                                        </p:tgtEl>
                                        <p:attrNameLst>
                                          <p:attrName>style.visibility</p:attrName>
                                        </p:attrNameLst>
                                      </p:cBhvr>
                                      <p:to>
                                        <p:strVal val="visible"/>
                                      </p:to>
                                    </p:set>
                                    <p:animEffect transition="in" filter="fade">
                                      <p:cBhvr>
                                        <p:cTn id="12" dur="500"/>
                                        <p:tgtEl>
                                          <p:spTgt spid="19558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5587">
                                            <p:txEl>
                                              <p:pRg st="6" end="6"/>
                                            </p:txEl>
                                          </p:spTgt>
                                        </p:tgtEl>
                                        <p:attrNameLst>
                                          <p:attrName>style.visibility</p:attrName>
                                        </p:attrNameLst>
                                      </p:cBhvr>
                                      <p:to>
                                        <p:strVal val="visible"/>
                                      </p:to>
                                    </p:set>
                                    <p:animEffect transition="in" filter="fade">
                                      <p:cBhvr>
                                        <p:cTn id="17" dur="500"/>
                                        <p:tgtEl>
                                          <p:spTgt spid="19558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800282" y="3053793"/>
            <a:ext cx="8596668" cy="1826581"/>
          </a:xfrm>
        </p:spPr>
        <p:txBody>
          <a:bodyPr>
            <a:normAutofit fontScale="90000"/>
          </a:bodyPr>
          <a:lstStyle/>
          <a:p>
            <a:pPr marL="0" indent="0"/>
            <a:r>
              <a:rPr lang="en-US" b="1" dirty="0" smtClean="0"/>
              <a:t>Advertisements and Promotions After</a:t>
            </a:r>
            <a:r>
              <a:rPr lang="en-US" b="1" dirty="0"/>
              <a:t/>
            </a:r>
            <a:br>
              <a:rPr lang="en-US" b="1" dirty="0"/>
            </a:br>
            <a:r>
              <a:rPr lang="en-US" b="1" dirty="0"/>
              <a:t>Enrollment</a:t>
            </a:r>
            <a:endParaRPr lang="en-US" b="1" dirty="0" smtClean="0"/>
          </a:p>
        </p:txBody>
      </p:sp>
    </p:spTree>
    <p:custDataLst>
      <p:tags r:id="rId1"/>
    </p:custDataLst>
    <p:extLst>
      <p:ext uri="{BB962C8B-B14F-4D97-AF65-F5344CB8AC3E}">
        <p14:creationId xmlns:p14="http://schemas.microsoft.com/office/powerpoint/2010/main" val="25579862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11200" y="457200"/>
            <a:ext cx="10972800" cy="1600200"/>
          </a:xfrm>
        </p:spPr>
        <p:txBody>
          <a:bodyPr>
            <a:normAutofit/>
          </a:bodyPr>
          <a:lstStyle/>
          <a:p>
            <a:r>
              <a:rPr lang="en-US" b="1" dirty="0" smtClean="0"/>
              <a:t>Advertisements and Promotions After </a:t>
            </a:r>
            <a:br>
              <a:rPr lang="en-US" b="1" dirty="0" smtClean="0"/>
            </a:br>
            <a:r>
              <a:rPr lang="en-US" b="1" dirty="0" smtClean="0"/>
              <a:t>Enrollment</a:t>
            </a:r>
            <a:endParaRPr lang="en-US" b="1" dirty="0"/>
          </a:p>
        </p:txBody>
      </p:sp>
      <p:sp>
        <p:nvSpPr>
          <p:cNvPr id="5" name="Content Placeholder 4"/>
          <p:cNvSpPr>
            <a:spLocks noGrp="1"/>
          </p:cNvSpPr>
          <p:nvPr>
            <p:ph idx="1"/>
          </p:nvPr>
        </p:nvSpPr>
        <p:spPr>
          <a:xfrm>
            <a:off x="737937" y="2286000"/>
            <a:ext cx="8991600" cy="3733800"/>
          </a:xfrm>
        </p:spPr>
        <p:txBody>
          <a:bodyPr>
            <a:normAutofit/>
          </a:bodyPr>
          <a:lstStyle/>
          <a:p>
            <a:pPr marL="514350" indent="-457200"/>
            <a:r>
              <a:rPr lang="en-US" dirty="0" smtClean="0">
                <a:solidFill>
                  <a:schemeClr val="tx1"/>
                </a:solidFill>
              </a:rPr>
              <a:t>Use of name or picture to promote sale or use of commercial product or service prohibited.</a:t>
            </a:r>
          </a:p>
          <a:p>
            <a:pPr marL="57150" indent="0">
              <a:buNone/>
            </a:pPr>
            <a:endParaRPr lang="en-US" dirty="0" smtClean="0">
              <a:solidFill>
                <a:schemeClr val="tx1"/>
              </a:solidFill>
            </a:endParaRPr>
          </a:p>
          <a:p>
            <a:pPr marL="514350" indent="-457200"/>
            <a:r>
              <a:rPr lang="en-US" dirty="0" smtClean="0">
                <a:solidFill>
                  <a:schemeClr val="tx1"/>
                </a:solidFill>
              </a:rPr>
              <a:t>No payment for endorsing  commercial product or service through SA's use of such product or service. </a:t>
            </a:r>
          </a:p>
          <a:p>
            <a:pPr marL="57150" indent="0" algn="r">
              <a:buNone/>
            </a:pPr>
            <a:endParaRPr lang="en-US" sz="2400" i="1" dirty="0"/>
          </a:p>
          <a:p>
            <a:pPr marL="57150" indent="0" algn="ctr">
              <a:buNone/>
            </a:pPr>
            <a:r>
              <a:rPr lang="en-US" sz="2400" i="1" dirty="0" smtClean="0"/>
              <a:t>												Bylaw 12.5.2.1</a:t>
            </a:r>
          </a:p>
        </p:txBody>
      </p:sp>
    </p:spTree>
    <p:custDataLst>
      <p:tags r:id="rId1"/>
    </p:custDataLst>
    <p:extLst>
      <p:ext uri="{BB962C8B-B14F-4D97-AF65-F5344CB8AC3E}">
        <p14:creationId xmlns:p14="http://schemas.microsoft.com/office/powerpoint/2010/main" val="15825675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4252" y="405063"/>
            <a:ext cx="10972800" cy="1143000"/>
          </a:xfrm>
        </p:spPr>
        <p:txBody>
          <a:bodyPr/>
          <a:lstStyle/>
          <a:p>
            <a:r>
              <a:rPr lang="en-US" b="1" dirty="0" smtClean="0"/>
              <a:t>Recent Interpretation</a:t>
            </a:r>
            <a:endParaRPr lang="en-US" b="1" dirty="0"/>
          </a:p>
        </p:txBody>
      </p:sp>
      <p:sp>
        <p:nvSpPr>
          <p:cNvPr id="3" name="Content Placeholder 2"/>
          <p:cNvSpPr>
            <a:spLocks noGrp="1"/>
          </p:cNvSpPr>
          <p:nvPr>
            <p:ph idx="1"/>
          </p:nvPr>
        </p:nvSpPr>
        <p:spPr>
          <a:xfrm>
            <a:off x="677334" y="1358900"/>
            <a:ext cx="8596668" cy="5152735"/>
          </a:xfrm>
        </p:spPr>
        <p:txBody>
          <a:bodyPr>
            <a:normAutofit fontScale="92500" lnSpcReduction="20000"/>
          </a:bodyPr>
          <a:lstStyle/>
          <a:p>
            <a:pPr marL="0" indent="0">
              <a:buNone/>
            </a:pPr>
            <a:r>
              <a:rPr lang="en-US" sz="3000" b="1" dirty="0" smtClean="0">
                <a:solidFill>
                  <a:schemeClr val="tx1"/>
                </a:solidFill>
              </a:rPr>
              <a:t>SA </a:t>
            </a:r>
            <a:r>
              <a:rPr lang="en-US" sz="3000" b="1" dirty="0">
                <a:solidFill>
                  <a:schemeClr val="tx1"/>
                </a:solidFill>
              </a:rPr>
              <a:t>Providing Opinions on a </a:t>
            </a:r>
            <a:r>
              <a:rPr lang="en-US" sz="3000" b="1" dirty="0" smtClean="0">
                <a:solidFill>
                  <a:schemeClr val="tx1"/>
                </a:solidFill>
              </a:rPr>
              <a:t>Product </a:t>
            </a:r>
            <a:r>
              <a:rPr lang="en-US" sz="3000" b="1" dirty="0">
                <a:solidFill>
                  <a:schemeClr val="tx1"/>
                </a:solidFill>
              </a:rPr>
              <a:t>or </a:t>
            </a:r>
            <a:r>
              <a:rPr lang="en-US" sz="3000" b="1" dirty="0" smtClean="0">
                <a:solidFill>
                  <a:schemeClr val="tx1"/>
                </a:solidFill>
              </a:rPr>
              <a:t>Service.</a:t>
            </a:r>
            <a:endParaRPr lang="en-US" sz="2600" b="1" dirty="0">
              <a:solidFill>
                <a:schemeClr val="tx1"/>
              </a:solidFill>
            </a:endParaRPr>
          </a:p>
          <a:p>
            <a:pPr marL="0" indent="0">
              <a:buNone/>
            </a:pPr>
            <a:endParaRPr lang="en-US" sz="2000" dirty="0" smtClean="0">
              <a:solidFill>
                <a:schemeClr val="tx1"/>
              </a:solidFill>
            </a:endParaRPr>
          </a:p>
          <a:p>
            <a:r>
              <a:rPr lang="en-US" dirty="0" smtClean="0">
                <a:solidFill>
                  <a:schemeClr val="tx1"/>
                </a:solidFill>
              </a:rPr>
              <a:t>SA </a:t>
            </a:r>
            <a:r>
              <a:rPr lang="en-US" dirty="0">
                <a:solidFill>
                  <a:schemeClr val="tx1"/>
                </a:solidFill>
              </a:rPr>
              <a:t>may provide an opinion about a commercial product or </a:t>
            </a:r>
            <a:r>
              <a:rPr lang="en-US" dirty="0" smtClean="0">
                <a:solidFill>
                  <a:schemeClr val="tx1"/>
                </a:solidFill>
              </a:rPr>
              <a:t>service:</a:t>
            </a:r>
          </a:p>
          <a:p>
            <a:pPr lvl="1"/>
            <a:endParaRPr lang="en-US" sz="2200" dirty="0" smtClean="0">
              <a:solidFill>
                <a:schemeClr val="tx1"/>
              </a:solidFill>
            </a:endParaRPr>
          </a:p>
          <a:p>
            <a:pPr marL="568325" lvl="1" indent="-222250">
              <a:buFont typeface="Arial" panose="020B0604020202020204" pitchFamily="34" charset="0"/>
              <a:buChar char="•"/>
            </a:pPr>
            <a:r>
              <a:rPr lang="en-US" sz="2600" dirty="0">
                <a:solidFill>
                  <a:schemeClr val="tx1"/>
                </a:solidFill>
              </a:rPr>
              <a:t>N</a:t>
            </a:r>
            <a:r>
              <a:rPr lang="en-US" sz="2600" dirty="0" smtClean="0">
                <a:solidFill>
                  <a:schemeClr val="tx1"/>
                </a:solidFill>
              </a:rPr>
              <a:t>o </a:t>
            </a:r>
            <a:r>
              <a:rPr lang="en-US" sz="2600" dirty="0">
                <a:solidFill>
                  <a:schemeClr val="tx1"/>
                </a:solidFill>
              </a:rPr>
              <a:t>individual associated in any manner with the commercial product or service is involved in directing the </a:t>
            </a:r>
            <a:r>
              <a:rPr lang="en-US" sz="2600" dirty="0" smtClean="0">
                <a:solidFill>
                  <a:schemeClr val="tx1"/>
                </a:solidFill>
              </a:rPr>
              <a:t>SA </a:t>
            </a:r>
            <a:r>
              <a:rPr lang="en-US" sz="2600" dirty="0">
                <a:solidFill>
                  <a:schemeClr val="tx1"/>
                </a:solidFill>
              </a:rPr>
              <a:t>to issue the </a:t>
            </a:r>
            <a:r>
              <a:rPr lang="en-US" sz="2600" dirty="0" smtClean="0">
                <a:solidFill>
                  <a:schemeClr val="tx1"/>
                </a:solidFill>
              </a:rPr>
              <a:t>opinion.</a:t>
            </a:r>
            <a:endParaRPr lang="en-US" sz="2600" dirty="0">
              <a:solidFill>
                <a:schemeClr val="tx1"/>
              </a:solidFill>
            </a:endParaRPr>
          </a:p>
          <a:p>
            <a:pPr marL="568325" lvl="1" indent="-222250">
              <a:buFont typeface="Arial" panose="020B0604020202020204" pitchFamily="34" charset="0"/>
              <a:buChar char="•"/>
            </a:pPr>
            <a:endParaRPr lang="en-US" sz="2600" dirty="0" smtClean="0">
              <a:solidFill>
                <a:schemeClr val="tx1"/>
              </a:solidFill>
            </a:endParaRPr>
          </a:p>
          <a:p>
            <a:pPr marL="568325" lvl="1" indent="-222250">
              <a:buFont typeface="Arial" panose="020B0604020202020204" pitchFamily="34" charset="0"/>
              <a:buChar char="•"/>
            </a:pPr>
            <a:r>
              <a:rPr lang="en-US" sz="2600" dirty="0" smtClean="0">
                <a:solidFill>
                  <a:schemeClr val="tx1"/>
                </a:solidFill>
              </a:rPr>
              <a:t>SA </a:t>
            </a:r>
            <a:r>
              <a:rPr lang="en-US" sz="2600" dirty="0">
                <a:solidFill>
                  <a:schemeClr val="tx1"/>
                </a:solidFill>
              </a:rPr>
              <a:t>does not receive any benefits from any source in conjunction with his or her opinion</a:t>
            </a:r>
            <a:r>
              <a:rPr lang="en-US" sz="2600" dirty="0" smtClean="0">
                <a:solidFill>
                  <a:schemeClr val="tx1"/>
                </a:solidFill>
              </a:rPr>
              <a:t>.</a:t>
            </a:r>
          </a:p>
          <a:p>
            <a:pPr marL="0" indent="0" algn="r">
              <a:buNone/>
            </a:pPr>
            <a:endParaRPr lang="en-US" sz="1800" i="1" dirty="0" smtClean="0">
              <a:solidFill>
                <a:schemeClr val="tx1"/>
              </a:solidFill>
            </a:endParaRPr>
          </a:p>
          <a:p>
            <a:pPr marL="0" indent="0" algn="r">
              <a:buNone/>
            </a:pPr>
            <a:r>
              <a:rPr lang="en-US" sz="2600" i="1" dirty="0" smtClean="0"/>
              <a:t>Official </a:t>
            </a:r>
            <a:r>
              <a:rPr lang="en-US" sz="2600" i="1" dirty="0"/>
              <a:t>Interpretation </a:t>
            </a:r>
            <a:r>
              <a:rPr lang="en-US" sz="2600" i="1" dirty="0" smtClean="0"/>
              <a:t>[Reference:  4/20/15, Item No. 1]</a:t>
            </a:r>
            <a:endParaRPr lang="en-US" sz="2600" i="1" dirty="0"/>
          </a:p>
        </p:txBody>
      </p:sp>
    </p:spTree>
    <p:custDataLst>
      <p:tags r:id="rId1"/>
    </p:custDataLst>
    <p:extLst>
      <p:ext uri="{BB962C8B-B14F-4D97-AF65-F5344CB8AC3E}">
        <p14:creationId xmlns:p14="http://schemas.microsoft.com/office/powerpoint/2010/main" val="37491863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2169" y="304800"/>
            <a:ext cx="10972800" cy="1066800"/>
          </a:xfrm>
        </p:spPr>
        <p:txBody>
          <a:bodyPr>
            <a:normAutofit/>
          </a:bodyPr>
          <a:lstStyle/>
          <a:p>
            <a:r>
              <a:rPr lang="en-US" b="1" dirty="0" smtClean="0"/>
              <a:t>Case Study No. 14</a:t>
            </a:r>
            <a:endParaRPr lang="en-US" b="1" dirty="0"/>
          </a:p>
        </p:txBody>
      </p:sp>
      <p:sp>
        <p:nvSpPr>
          <p:cNvPr id="3" name="Content Placeholder 2"/>
          <p:cNvSpPr>
            <a:spLocks noGrp="1"/>
          </p:cNvSpPr>
          <p:nvPr>
            <p:ph idx="1"/>
          </p:nvPr>
        </p:nvSpPr>
        <p:spPr>
          <a:xfrm>
            <a:off x="642610" y="1302328"/>
            <a:ext cx="8596668" cy="5223164"/>
          </a:xfrm>
        </p:spPr>
        <p:txBody>
          <a:bodyPr/>
          <a:lstStyle/>
          <a:p>
            <a:pPr marL="457200" lvl="1" indent="-457200">
              <a:spcBef>
                <a:spcPts val="1200"/>
              </a:spcBef>
            </a:pPr>
            <a:r>
              <a:rPr lang="en-US" altLang="en-US" sz="2800" dirty="0" smtClean="0">
                <a:solidFill>
                  <a:schemeClr val="tx1"/>
                </a:solidFill>
                <a:cs typeface="Times New Roman" pitchFamily="18" charset="0"/>
              </a:rPr>
              <a:t>SA's favorite restaurant is Binh &amp; Jerry's.</a:t>
            </a:r>
          </a:p>
          <a:p>
            <a:pPr marL="457200" lvl="1" indent="-457200">
              <a:spcBef>
                <a:spcPts val="1200"/>
              </a:spcBef>
            </a:pPr>
            <a:endParaRPr lang="en-US" altLang="en-US" sz="1200" dirty="0" smtClean="0">
              <a:solidFill>
                <a:schemeClr val="tx1"/>
              </a:solidFill>
              <a:cs typeface="Times New Roman" pitchFamily="18" charset="0"/>
            </a:endParaRPr>
          </a:p>
          <a:p>
            <a:pPr marL="457200" lvl="1" indent="-457200">
              <a:spcBef>
                <a:spcPts val="1200"/>
              </a:spcBef>
            </a:pPr>
            <a:r>
              <a:rPr lang="en-US" altLang="en-US" sz="2800" dirty="0" smtClean="0">
                <a:solidFill>
                  <a:schemeClr val="tx1"/>
                </a:solidFill>
                <a:cs typeface="Times New Roman" pitchFamily="18" charset="0"/>
              </a:rPr>
              <a:t>During the next volleyball game, the institution would like to display on the video board:</a:t>
            </a:r>
          </a:p>
          <a:p>
            <a:pPr marL="457200" lvl="1" indent="-457200">
              <a:spcBef>
                <a:spcPts val="1200"/>
              </a:spcBef>
            </a:pPr>
            <a:endParaRPr lang="en-US" altLang="en-US" sz="1200" dirty="0" smtClean="0">
              <a:solidFill>
                <a:schemeClr val="tx1"/>
              </a:solidFill>
              <a:cs typeface="Times New Roman" pitchFamily="18" charset="0"/>
            </a:endParaRPr>
          </a:p>
          <a:p>
            <a:pPr marL="568325" lvl="2" indent="-222250">
              <a:spcBef>
                <a:spcPts val="1200"/>
              </a:spcBef>
              <a:buFont typeface="Arial" panose="020B0604020202020204" pitchFamily="34" charset="0"/>
              <a:buChar char="•"/>
            </a:pPr>
            <a:r>
              <a:rPr lang="en-US" altLang="en-US" sz="2600" dirty="0" smtClean="0">
                <a:solidFill>
                  <a:schemeClr val="tx1"/>
                </a:solidFill>
                <a:cs typeface="Times New Roman" pitchFamily="18" charset="0"/>
              </a:rPr>
              <a:t>"SA #17" &lt;SA picture&gt;.</a:t>
            </a:r>
          </a:p>
          <a:p>
            <a:pPr marL="568325" lvl="2" indent="-222250">
              <a:spcBef>
                <a:spcPts val="1200"/>
              </a:spcBef>
              <a:buFont typeface="Arial" panose="020B0604020202020204" pitchFamily="34" charset="0"/>
              <a:buChar char="•"/>
            </a:pPr>
            <a:r>
              <a:rPr lang="en-US" altLang="en-US" sz="2600" dirty="0" smtClean="0">
                <a:solidFill>
                  <a:schemeClr val="tx1"/>
                </a:solidFill>
                <a:cs typeface="Times New Roman" pitchFamily="18" charset="0"/>
              </a:rPr>
              <a:t>"SA favorite restaurant is Binh &amp; </a:t>
            </a:r>
            <a:r>
              <a:rPr lang="en-US" altLang="en-US" sz="2600" dirty="0">
                <a:cs typeface="Times New Roman" pitchFamily="18" charset="0"/>
              </a:rPr>
              <a:t>Jerry's</a:t>
            </a:r>
            <a:r>
              <a:rPr lang="en-US" altLang="en-US" sz="2600" dirty="0" smtClean="0">
                <a:cs typeface="Times New Roman" pitchFamily="18" charset="0"/>
              </a:rPr>
              <a:t>.“</a:t>
            </a:r>
          </a:p>
          <a:p>
            <a:pPr marL="568325" lvl="2" indent="-222250">
              <a:spcBef>
                <a:spcPts val="1200"/>
              </a:spcBef>
              <a:buFont typeface="Arial" panose="020B0604020202020204" pitchFamily="34" charset="0"/>
              <a:buChar char="•"/>
            </a:pPr>
            <a:r>
              <a:rPr lang="en-US" altLang="en-US" sz="2600" dirty="0" smtClean="0">
                <a:solidFill>
                  <a:schemeClr val="tx1"/>
                </a:solidFill>
                <a:cs typeface="Times New Roman" pitchFamily="18" charset="0"/>
              </a:rPr>
              <a:t>Binh and Jerry’s is the unofficial hangout of the institution.</a:t>
            </a:r>
            <a:endParaRPr lang="en-US" altLang="en-US" sz="2600" dirty="0">
              <a:solidFill>
                <a:schemeClr val="tx1"/>
              </a:solidFill>
              <a:cs typeface="Times New Roman" pitchFamily="18" charset="0"/>
            </a:endParaRPr>
          </a:p>
          <a:p>
            <a:pPr marL="568325" indent="-222250">
              <a:buFont typeface="Arial" panose="020B0604020202020204" pitchFamily="34" charset="0"/>
              <a:buChar char="•"/>
            </a:pP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60550" y="2721033"/>
            <a:ext cx="1830136" cy="2036618"/>
          </a:xfrm>
          <a:prstGeom prst="rect">
            <a:avLst/>
          </a:prstGeom>
        </p:spPr>
      </p:pic>
    </p:spTree>
    <p:custDataLst>
      <p:tags r:id="rId1"/>
    </p:custDataLst>
    <p:extLst>
      <p:ext uri="{BB962C8B-B14F-4D97-AF65-F5344CB8AC3E}">
        <p14:creationId xmlns:p14="http://schemas.microsoft.com/office/powerpoint/2010/main" val="15780773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0972800" cy="914400"/>
          </a:xfrm>
        </p:spPr>
        <p:txBody>
          <a:bodyPr>
            <a:normAutofit/>
          </a:bodyPr>
          <a:lstStyle/>
          <a:p>
            <a:r>
              <a:rPr lang="en-US" b="1" dirty="0" smtClean="0"/>
              <a:t>Case Study No. 14 Answer</a:t>
            </a:r>
            <a:endParaRPr lang="en-US" b="1" dirty="0"/>
          </a:p>
        </p:txBody>
      </p:sp>
      <p:sp>
        <p:nvSpPr>
          <p:cNvPr id="3" name="Content Placeholder 2"/>
          <p:cNvSpPr>
            <a:spLocks noGrp="1"/>
          </p:cNvSpPr>
          <p:nvPr>
            <p:ph idx="1"/>
          </p:nvPr>
        </p:nvSpPr>
        <p:spPr>
          <a:xfrm>
            <a:off x="619461" y="1523982"/>
            <a:ext cx="8596668" cy="4876818"/>
          </a:xfrm>
        </p:spPr>
        <p:txBody>
          <a:bodyPr>
            <a:normAutofit/>
          </a:bodyPr>
          <a:lstStyle/>
          <a:p>
            <a:pPr marL="342900" lvl="1" indent="-342900" fontAlgn="auto">
              <a:spcBef>
                <a:spcPts val="1200"/>
              </a:spcBef>
              <a:spcAft>
                <a:spcPts val="0"/>
              </a:spcAft>
              <a:defRPr/>
            </a:pPr>
            <a:r>
              <a:rPr lang="en-US" sz="2600" dirty="0" smtClean="0">
                <a:solidFill>
                  <a:schemeClr val="tx1"/>
                </a:solidFill>
                <a:cs typeface="Times New Roman" pitchFamily="18" charset="0"/>
              </a:rPr>
              <a:t>Is the outlined activity permissible?</a:t>
            </a:r>
          </a:p>
          <a:p>
            <a:pPr marL="342900" lvl="1" indent="-342900" fontAlgn="auto">
              <a:spcBef>
                <a:spcPts val="1200"/>
              </a:spcBef>
              <a:spcAft>
                <a:spcPts val="0"/>
              </a:spcAft>
              <a:defRPr/>
            </a:pPr>
            <a:endParaRPr lang="en-US" sz="2400" dirty="0" smtClean="0">
              <a:solidFill>
                <a:schemeClr val="tx1"/>
              </a:solidFill>
              <a:cs typeface="Times New Roman" pitchFamily="18" charset="0"/>
            </a:endParaRPr>
          </a:p>
          <a:p>
            <a:pPr marL="568325" lvl="2" indent="-222250">
              <a:spcBef>
                <a:spcPts val="1200"/>
              </a:spcBef>
              <a:buFont typeface="Arial" panose="020B0604020202020204" pitchFamily="34" charset="0"/>
              <a:buChar char="•"/>
              <a:defRPr/>
            </a:pPr>
            <a:r>
              <a:rPr lang="en-US" sz="2200" dirty="0" smtClean="0"/>
              <a:t>No.</a:t>
            </a:r>
          </a:p>
          <a:p>
            <a:pPr marL="568325" lvl="2" indent="-222250">
              <a:spcBef>
                <a:spcPts val="1200"/>
              </a:spcBef>
              <a:buFont typeface="Arial" panose="020B0604020202020204" pitchFamily="34" charset="0"/>
              <a:buChar char="•"/>
              <a:defRPr/>
            </a:pPr>
            <a:endParaRPr lang="en-US" sz="2200" dirty="0" smtClean="0"/>
          </a:p>
          <a:p>
            <a:pPr marL="568325" lvl="2" indent="-222250">
              <a:spcBef>
                <a:spcPts val="1200"/>
              </a:spcBef>
              <a:buFont typeface="Arial" panose="020B0604020202020204" pitchFamily="34" charset="0"/>
              <a:buChar char="•"/>
              <a:defRPr/>
            </a:pPr>
            <a:r>
              <a:rPr lang="en-US" sz="2200" dirty="0" smtClean="0"/>
              <a:t>The </a:t>
            </a:r>
            <a:r>
              <a:rPr lang="en-US" sz="2200" dirty="0" smtClean="0"/>
              <a:t>official </a:t>
            </a:r>
            <a:r>
              <a:rPr lang="en-US" sz="2200" dirty="0"/>
              <a:t>interpretation </a:t>
            </a:r>
            <a:r>
              <a:rPr lang="en-US" sz="2200" dirty="0" smtClean="0"/>
              <a:t>[Reference:  </a:t>
            </a:r>
            <a:r>
              <a:rPr lang="en-US" sz="2200" dirty="0" smtClean="0"/>
              <a:t>4/20/15</a:t>
            </a:r>
            <a:r>
              <a:rPr lang="en-US" sz="2200" dirty="0" smtClean="0"/>
              <a:t>] </a:t>
            </a:r>
            <a:r>
              <a:rPr lang="en-US" sz="2400" dirty="0" smtClean="0"/>
              <a:t>is </a:t>
            </a:r>
            <a:r>
              <a:rPr lang="en-US" sz="2400" dirty="0"/>
              <a:t>limited to </a:t>
            </a:r>
            <a:r>
              <a:rPr lang="en-US" sz="2400" dirty="0" smtClean="0"/>
              <a:t>SAs.</a:t>
            </a:r>
          </a:p>
          <a:p>
            <a:pPr marL="568325" lvl="2" indent="-222250">
              <a:spcBef>
                <a:spcPts val="1200"/>
              </a:spcBef>
              <a:buFont typeface="Arial" panose="020B0604020202020204" pitchFamily="34" charset="0"/>
              <a:buChar char="•"/>
              <a:defRPr/>
            </a:pPr>
            <a:endParaRPr lang="en-US" sz="2400" dirty="0" smtClean="0"/>
          </a:p>
          <a:p>
            <a:pPr marL="568325" lvl="2" indent="-222250">
              <a:spcBef>
                <a:spcPts val="1200"/>
              </a:spcBef>
              <a:buFont typeface="Arial" panose="020B0604020202020204" pitchFamily="34" charset="0"/>
              <a:buChar char="•"/>
              <a:defRPr/>
            </a:pPr>
            <a:r>
              <a:rPr lang="en-US" sz="2200" dirty="0" smtClean="0"/>
              <a:t>Institutional </a:t>
            </a:r>
            <a:r>
              <a:rPr lang="en-US" sz="2200" dirty="0"/>
              <a:t>involvement in linking a </a:t>
            </a:r>
            <a:r>
              <a:rPr lang="en-US" sz="2200" dirty="0" smtClean="0"/>
              <a:t>SA(s</a:t>
            </a:r>
            <a:r>
              <a:rPr lang="en-US" sz="2200" dirty="0"/>
              <a:t>) with a specific product or service would likely be seen as creation of a commercial endorsement. </a:t>
            </a:r>
            <a:endParaRPr lang="en-US" sz="2200" dirty="0" smtClean="0">
              <a:solidFill>
                <a:schemeClr val="tx1"/>
              </a:solidFill>
              <a:cs typeface="Times New Roman" pitchFamily="18" charset="0"/>
            </a:endParaRPr>
          </a:p>
          <a:p>
            <a:pPr marL="568325" indent="-222250">
              <a:buFont typeface="Arial" panose="020B0604020202020204" pitchFamily="34" charset="0"/>
              <a:buChar char="•"/>
            </a:pPr>
            <a:endParaRPr lang="en-US" dirty="0"/>
          </a:p>
        </p:txBody>
      </p:sp>
    </p:spTree>
    <p:custDataLst>
      <p:tags r:id="rId1"/>
    </p:custDataLst>
    <p:extLst>
      <p:ext uri="{BB962C8B-B14F-4D97-AF65-F5344CB8AC3E}">
        <p14:creationId xmlns:p14="http://schemas.microsoft.com/office/powerpoint/2010/main" val="32304937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fade">
                                      <p:cBhvr>
                                        <p:cTn id="1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10972800" cy="1066800"/>
          </a:xfrm>
        </p:spPr>
        <p:txBody>
          <a:bodyPr/>
          <a:lstStyle/>
          <a:p>
            <a:r>
              <a:rPr lang="en-US" b="1" dirty="0" smtClean="0"/>
              <a:t>Case Study No. 15</a:t>
            </a:r>
            <a:endParaRPr lang="en-US" b="1" dirty="0"/>
          </a:p>
        </p:txBody>
      </p:sp>
      <p:sp>
        <p:nvSpPr>
          <p:cNvPr id="3" name="Content Placeholder 2"/>
          <p:cNvSpPr>
            <a:spLocks noGrp="1"/>
          </p:cNvSpPr>
          <p:nvPr>
            <p:ph idx="1"/>
          </p:nvPr>
        </p:nvSpPr>
        <p:spPr>
          <a:xfrm>
            <a:off x="609600" y="1447800"/>
            <a:ext cx="9033164" cy="4678363"/>
          </a:xfrm>
        </p:spPr>
        <p:txBody>
          <a:bodyPr>
            <a:normAutofit/>
          </a:bodyPr>
          <a:lstStyle/>
          <a:p>
            <a:pPr marL="342900" lvl="1" indent="-342900">
              <a:spcBef>
                <a:spcPts val="1200"/>
              </a:spcBef>
            </a:pPr>
            <a:r>
              <a:rPr lang="en-US" sz="2400" dirty="0" smtClean="0"/>
              <a:t>Callaway </a:t>
            </a:r>
            <a:r>
              <a:rPr lang="en-US" sz="2400" dirty="0"/>
              <a:t>is running a contest where they are asking anyone who has </a:t>
            </a:r>
            <a:r>
              <a:rPr lang="en-US" sz="2400" dirty="0" smtClean="0"/>
              <a:t>bought a set of </a:t>
            </a:r>
            <a:r>
              <a:rPr lang="en-US" sz="2400" dirty="0"/>
              <a:t>their </a:t>
            </a:r>
            <a:r>
              <a:rPr lang="en-US" sz="2400" dirty="0" smtClean="0"/>
              <a:t>clubs to </a:t>
            </a:r>
            <a:r>
              <a:rPr lang="en-US" sz="2400" dirty="0"/>
              <a:t>go online and fill out a review on any online </a:t>
            </a:r>
            <a:r>
              <a:rPr lang="en-US" sz="2400" dirty="0" smtClean="0"/>
              <a:t>retailer.</a:t>
            </a:r>
          </a:p>
          <a:p>
            <a:pPr marL="342900" lvl="1" indent="-342900">
              <a:spcBef>
                <a:spcPts val="1200"/>
              </a:spcBef>
            </a:pPr>
            <a:endParaRPr lang="en-US" sz="2400" dirty="0" smtClean="0"/>
          </a:p>
          <a:p>
            <a:pPr marL="568325" lvl="2" indent="-222250">
              <a:spcBef>
                <a:spcPts val="1200"/>
              </a:spcBef>
              <a:buFont typeface="Arial" panose="020B0604020202020204" pitchFamily="34" charset="0"/>
              <a:buChar char="•"/>
            </a:pPr>
            <a:r>
              <a:rPr lang="en-US" sz="2200" dirty="0" smtClean="0"/>
              <a:t>"Want </a:t>
            </a:r>
            <a:r>
              <a:rPr lang="en-US" sz="2200" dirty="0"/>
              <a:t>$1K of </a:t>
            </a:r>
            <a:r>
              <a:rPr lang="en-US" sz="2200" dirty="0" smtClean="0"/>
              <a:t>Callaway </a:t>
            </a:r>
            <a:r>
              <a:rPr lang="en-US" sz="2200" dirty="0"/>
              <a:t>Gear? </a:t>
            </a:r>
            <a:r>
              <a:rPr lang="en-US" sz="2200" dirty="0" smtClean="0"/>
              <a:t>  Fill </a:t>
            </a:r>
            <a:r>
              <a:rPr lang="en-US" sz="2200" dirty="0"/>
              <a:t>out a product review of </a:t>
            </a:r>
            <a:r>
              <a:rPr lang="en-US" sz="2200" dirty="0" smtClean="0"/>
              <a:t>@CallawayGolf on </a:t>
            </a:r>
            <a:r>
              <a:rPr lang="en-US" sz="2200" dirty="0"/>
              <a:t>any retailer site </a:t>
            </a:r>
            <a:r>
              <a:rPr lang="en-US" sz="2200" dirty="0" smtClean="0"/>
              <a:t>and RT </a:t>
            </a:r>
            <a:r>
              <a:rPr lang="en-US" sz="2200" dirty="0"/>
              <a:t>for a chance to WIN! #</a:t>
            </a:r>
            <a:r>
              <a:rPr lang="en-US" sz="2200" dirty="0" err="1" smtClean="0"/>
              <a:t>LetUsKnow</a:t>
            </a:r>
            <a:r>
              <a:rPr lang="en-US" sz="2200" dirty="0" smtClean="0"/>
              <a:t>."</a:t>
            </a:r>
          </a:p>
          <a:p>
            <a:pPr marL="742950" lvl="2" indent="-342900">
              <a:spcBef>
                <a:spcPts val="1200"/>
              </a:spcBef>
              <a:buFont typeface="Arial" panose="020B0604020202020204" pitchFamily="34" charset="0"/>
              <a:buChar char="•"/>
            </a:pPr>
            <a:endParaRPr lang="en-US" sz="2200" dirty="0" smtClean="0"/>
          </a:p>
          <a:p>
            <a:pPr marL="342900" lvl="1" indent="-342900">
              <a:spcBef>
                <a:spcPts val="1200"/>
              </a:spcBef>
            </a:pPr>
            <a:r>
              <a:rPr lang="en-US" sz="2400" dirty="0" smtClean="0"/>
              <a:t>For </a:t>
            </a:r>
            <a:r>
              <a:rPr lang="en-US" sz="2400" dirty="0"/>
              <a:t>anyone that does this and shows </a:t>
            </a:r>
            <a:r>
              <a:rPr lang="en-US" sz="2400" dirty="0" smtClean="0"/>
              <a:t>Callaway </a:t>
            </a:r>
            <a:r>
              <a:rPr lang="en-US" sz="2400" dirty="0"/>
              <a:t>they did it on social media, </a:t>
            </a:r>
            <a:r>
              <a:rPr lang="en-US" sz="2400" dirty="0" smtClean="0"/>
              <a:t>they </a:t>
            </a:r>
            <a:r>
              <a:rPr lang="en-US" sz="2400" dirty="0"/>
              <a:t>will be entered to win a BIG swag </a:t>
            </a:r>
            <a:r>
              <a:rPr lang="en-US" sz="2400" dirty="0" smtClean="0"/>
              <a:t>pack and a free round of golf.</a:t>
            </a:r>
          </a:p>
        </p:txBody>
      </p:sp>
    </p:spTree>
    <p:custDataLst>
      <p:tags r:id="rId1"/>
    </p:custDataLst>
    <p:extLst>
      <p:ext uri="{BB962C8B-B14F-4D97-AF65-F5344CB8AC3E}">
        <p14:creationId xmlns:p14="http://schemas.microsoft.com/office/powerpoint/2010/main" val="3125111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1684" y="389022"/>
            <a:ext cx="10972800" cy="868680"/>
          </a:xfrm>
        </p:spPr>
        <p:txBody>
          <a:bodyPr/>
          <a:lstStyle/>
          <a:p>
            <a:r>
              <a:rPr lang="en-US" b="1" dirty="0" smtClean="0"/>
              <a:t>Case Study No. 15 Answer</a:t>
            </a:r>
            <a:endParaRPr lang="en-US" b="1" dirty="0"/>
          </a:p>
        </p:txBody>
      </p:sp>
      <p:sp>
        <p:nvSpPr>
          <p:cNvPr id="3" name="Content Placeholder 2"/>
          <p:cNvSpPr>
            <a:spLocks noGrp="1"/>
          </p:cNvSpPr>
          <p:nvPr>
            <p:ph idx="1"/>
          </p:nvPr>
        </p:nvSpPr>
        <p:spPr>
          <a:xfrm>
            <a:off x="661292" y="1439999"/>
            <a:ext cx="8596668" cy="4777827"/>
          </a:xfrm>
        </p:spPr>
        <p:txBody>
          <a:bodyPr>
            <a:normAutofit fontScale="92500" lnSpcReduction="10000"/>
          </a:bodyPr>
          <a:lstStyle/>
          <a:p>
            <a:r>
              <a:rPr lang="en-US" dirty="0" smtClean="0">
                <a:solidFill>
                  <a:schemeClr val="tx1"/>
                </a:solidFill>
              </a:rPr>
              <a:t>Is the outlined activity permissible?</a:t>
            </a:r>
          </a:p>
          <a:p>
            <a:endParaRPr lang="en-US" dirty="0" smtClean="0">
              <a:solidFill>
                <a:schemeClr val="tx1"/>
              </a:solidFill>
            </a:endParaRPr>
          </a:p>
          <a:p>
            <a:pPr marL="568325" lvl="1" indent="-222250">
              <a:buFont typeface="Arial" panose="020B0604020202020204" pitchFamily="34" charset="0"/>
              <a:buChar char="•"/>
            </a:pPr>
            <a:r>
              <a:rPr lang="en-US" dirty="0" smtClean="0"/>
              <a:t>Yes.</a:t>
            </a:r>
          </a:p>
          <a:p>
            <a:pPr marL="568325" lvl="1" indent="-222250">
              <a:buFont typeface="Arial" panose="020B0604020202020204" pitchFamily="34" charset="0"/>
              <a:buChar char="•"/>
            </a:pPr>
            <a:endParaRPr lang="en-US" dirty="0" smtClean="0"/>
          </a:p>
          <a:p>
            <a:pPr marL="568325" lvl="1" indent="-222250">
              <a:buFont typeface="Arial" panose="020B0604020202020204" pitchFamily="34" charset="0"/>
              <a:buChar char="•"/>
            </a:pPr>
            <a:r>
              <a:rPr lang="en-US" dirty="0" smtClean="0"/>
              <a:t>Contest </a:t>
            </a:r>
            <a:r>
              <a:rPr lang="en-US" dirty="0"/>
              <a:t>is open to any and all and </a:t>
            </a:r>
            <a:r>
              <a:rPr lang="en-US" dirty="0" smtClean="0"/>
              <a:t>SA's are not </a:t>
            </a:r>
            <a:r>
              <a:rPr lang="en-US" dirty="0"/>
              <a:t>receiving benefit based on </a:t>
            </a:r>
            <a:r>
              <a:rPr lang="en-US" dirty="0" smtClean="0"/>
              <a:t>status/opinion.</a:t>
            </a:r>
          </a:p>
          <a:p>
            <a:pPr marL="568325" lvl="1" indent="-222250">
              <a:buFont typeface="Arial" panose="020B0604020202020204" pitchFamily="34" charset="0"/>
              <a:buChar char="•"/>
            </a:pPr>
            <a:endParaRPr lang="en-US" dirty="0" smtClean="0"/>
          </a:p>
          <a:p>
            <a:pPr marL="568325" lvl="1" indent="-222250">
              <a:buFont typeface="Arial" panose="020B0604020202020204" pitchFamily="34" charset="0"/>
              <a:buChar char="•"/>
            </a:pPr>
            <a:r>
              <a:rPr lang="en-US" dirty="0" smtClean="0"/>
              <a:t>Winners are </a:t>
            </a:r>
            <a:r>
              <a:rPr lang="en-US" dirty="0"/>
              <a:t>chosen </a:t>
            </a:r>
            <a:r>
              <a:rPr lang="en-US" dirty="0" smtClean="0"/>
              <a:t>randomly.</a:t>
            </a:r>
          </a:p>
          <a:p>
            <a:pPr marL="568325" lvl="1" indent="-222250">
              <a:buFont typeface="Arial" panose="020B0604020202020204" pitchFamily="34" charset="0"/>
              <a:buChar char="•"/>
            </a:pPr>
            <a:endParaRPr lang="en-US" dirty="0" smtClean="0"/>
          </a:p>
          <a:p>
            <a:pPr marL="568325" lvl="1" indent="-222250">
              <a:buFont typeface="Arial" panose="020B0604020202020204" pitchFamily="34" charset="0"/>
              <a:buChar char="•"/>
            </a:pPr>
            <a:r>
              <a:rPr lang="en-US" dirty="0" smtClean="0"/>
              <a:t>SA's name</a:t>
            </a:r>
            <a:r>
              <a:rPr lang="en-US" dirty="0"/>
              <a:t>, image and </a:t>
            </a:r>
            <a:r>
              <a:rPr lang="en-US" dirty="0" smtClean="0"/>
              <a:t>likeness cannot </a:t>
            </a:r>
            <a:r>
              <a:rPr lang="en-US" dirty="0"/>
              <a:t>be used </a:t>
            </a:r>
            <a:r>
              <a:rPr lang="en-US" dirty="0" smtClean="0"/>
              <a:t>by Callaway in a promotional manner.</a:t>
            </a:r>
            <a:endParaRPr lang="en-US" dirty="0">
              <a:solidFill>
                <a:schemeClr val="tx1"/>
              </a:solidFill>
            </a:endParaRPr>
          </a:p>
        </p:txBody>
      </p:sp>
    </p:spTree>
    <p:custDataLst>
      <p:tags r:id="rId1"/>
    </p:custDataLst>
    <p:extLst>
      <p:ext uri="{BB962C8B-B14F-4D97-AF65-F5344CB8AC3E}">
        <p14:creationId xmlns:p14="http://schemas.microsoft.com/office/powerpoint/2010/main" val="35706512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fade">
                                      <p:cBhvr>
                                        <p:cTn id="15" dur="500"/>
                                        <p:tgtEl>
                                          <p:spTgt spid="3">
                                            <p:txEl>
                                              <p:pRg st="6" end="6"/>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8" end="8"/>
                                            </p:txEl>
                                          </p:spTgt>
                                        </p:tgtEl>
                                        <p:attrNameLst>
                                          <p:attrName>style.visibility</p:attrName>
                                        </p:attrNameLst>
                                      </p:cBhvr>
                                      <p:to>
                                        <p:strVal val="visible"/>
                                      </p:to>
                                    </p:set>
                                    <p:animEffect transition="in" filter="fade">
                                      <p:cBhvr>
                                        <p:cTn id="18"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20189"/>
          </a:xfrm>
        </p:spPr>
        <p:txBody>
          <a:bodyPr>
            <a:normAutofit/>
          </a:bodyPr>
          <a:lstStyle/>
          <a:p>
            <a:r>
              <a:rPr lang="en-US" b="1" dirty="0" smtClean="0"/>
              <a:t>Case Study No. 16</a:t>
            </a:r>
            <a:endParaRPr lang="en-US" b="1" dirty="0"/>
          </a:p>
        </p:txBody>
      </p:sp>
      <p:sp>
        <p:nvSpPr>
          <p:cNvPr id="3" name="Content Placeholder 2"/>
          <p:cNvSpPr>
            <a:spLocks noGrp="1"/>
          </p:cNvSpPr>
          <p:nvPr>
            <p:ph idx="1"/>
          </p:nvPr>
        </p:nvSpPr>
        <p:spPr>
          <a:xfrm>
            <a:off x="709418" y="1900262"/>
            <a:ext cx="8596668" cy="4461944"/>
          </a:xfrm>
        </p:spPr>
        <p:txBody>
          <a:bodyPr>
            <a:normAutofit fontScale="77500" lnSpcReduction="20000"/>
          </a:bodyPr>
          <a:lstStyle/>
          <a:p>
            <a:r>
              <a:rPr lang="en-US" dirty="0"/>
              <a:t>SA </a:t>
            </a:r>
            <a:r>
              <a:rPr lang="en-US" dirty="0" smtClean="0"/>
              <a:t>No. 1 </a:t>
            </a:r>
            <a:r>
              <a:rPr lang="en-US" dirty="0"/>
              <a:t>is working on a project for her social media and journalism class. </a:t>
            </a:r>
          </a:p>
          <a:p>
            <a:pPr marL="0" indent="0">
              <a:buNone/>
            </a:pPr>
            <a:r>
              <a:rPr lang="en-US" dirty="0"/>
              <a:t> </a:t>
            </a:r>
            <a:endParaRPr lang="en-US" dirty="0" smtClean="0"/>
          </a:p>
          <a:p>
            <a:r>
              <a:rPr lang="en-US" dirty="0" smtClean="0"/>
              <a:t>The </a:t>
            </a:r>
            <a:r>
              <a:rPr lang="en-US" dirty="0"/>
              <a:t>project is a social media scavenger hunt which required students to take photographs around campus. </a:t>
            </a:r>
          </a:p>
          <a:p>
            <a:pPr marL="0" indent="0">
              <a:buNone/>
            </a:pPr>
            <a:r>
              <a:rPr lang="en-US" dirty="0"/>
              <a:t> </a:t>
            </a:r>
          </a:p>
          <a:p>
            <a:r>
              <a:rPr lang="en-US" dirty="0"/>
              <a:t>While completing the project, SA </a:t>
            </a:r>
            <a:r>
              <a:rPr lang="en-US" dirty="0" smtClean="0"/>
              <a:t>No. 1 </a:t>
            </a:r>
            <a:r>
              <a:rPr lang="en-US" dirty="0"/>
              <a:t>stopped at a local coffee shop, Cup of Joe, where she encountered SA </a:t>
            </a:r>
            <a:r>
              <a:rPr lang="en-US" dirty="0" smtClean="0"/>
              <a:t>No. 2</a:t>
            </a:r>
            <a:r>
              <a:rPr lang="en-US" dirty="0"/>
              <a:t>.</a:t>
            </a:r>
          </a:p>
          <a:p>
            <a:pPr marL="0" indent="0">
              <a:buNone/>
            </a:pPr>
            <a:r>
              <a:rPr lang="en-US" dirty="0"/>
              <a:t> </a:t>
            </a:r>
          </a:p>
          <a:p>
            <a:r>
              <a:rPr lang="en-US" dirty="0"/>
              <a:t>SA </a:t>
            </a:r>
            <a:r>
              <a:rPr lang="en-US" dirty="0" smtClean="0"/>
              <a:t>No. 2 </a:t>
            </a:r>
            <a:r>
              <a:rPr lang="en-US" dirty="0"/>
              <a:t>agreed to assist SA </a:t>
            </a:r>
            <a:r>
              <a:rPr lang="en-US" dirty="0" smtClean="0"/>
              <a:t>No. 1 </a:t>
            </a:r>
            <a:r>
              <a:rPr lang="en-US" dirty="0"/>
              <a:t>with her class project and the following statement was tweeted, </a:t>
            </a:r>
            <a:r>
              <a:rPr lang="en-US" dirty="0" smtClean="0"/>
              <a:t>SA No. 1 </a:t>
            </a:r>
            <a:r>
              <a:rPr lang="en-US" dirty="0"/>
              <a:t>on Cup of Joe: </a:t>
            </a:r>
            <a:r>
              <a:rPr lang="en-US" dirty="0" smtClean="0"/>
              <a:t>"I </a:t>
            </a:r>
            <a:r>
              <a:rPr lang="en-US" dirty="0"/>
              <a:t>love this place because it has hands down the best coffee</a:t>
            </a:r>
            <a:r>
              <a:rPr lang="en-US" dirty="0" smtClean="0"/>
              <a:t>."  The </a:t>
            </a:r>
            <a:r>
              <a:rPr lang="en-US" dirty="0"/>
              <a:t>tweet accompanied a photo of SA </a:t>
            </a:r>
            <a:r>
              <a:rPr lang="en-US" dirty="0" smtClean="0"/>
              <a:t>No. 2</a:t>
            </a:r>
            <a:r>
              <a:rPr lang="en-US" dirty="0"/>
              <a:t>. </a:t>
            </a:r>
          </a:p>
          <a:p>
            <a:endParaRPr lang="en-US" dirty="0"/>
          </a:p>
        </p:txBody>
      </p:sp>
    </p:spTree>
    <p:custDataLst>
      <p:tags r:id="rId1"/>
    </p:custDataLst>
    <p:extLst>
      <p:ext uri="{BB962C8B-B14F-4D97-AF65-F5344CB8AC3E}">
        <p14:creationId xmlns:p14="http://schemas.microsoft.com/office/powerpoint/2010/main" val="9401578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10972800" cy="990600"/>
          </a:xfrm>
        </p:spPr>
        <p:txBody>
          <a:bodyPr>
            <a:noAutofit/>
          </a:bodyPr>
          <a:lstStyle/>
          <a:p>
            <a:r>
              <a:rPr lang="en-US" sz="3100" b="1" dirty="0"/>
              <a:t>Institutional, Charitable, Education or Nonprofit </a:t>
            </a:r>
            <a:r>
              <a:rPr lang="en-US" sz="3100" b="1" dirty="0" smtClean="0"/>
              <a:t/>
            </a:r>
            <a:br>
              <a:rPr lang="en-US" sz="3100" b="1" dirty="0" smtClean="0"/>
            </a:br>
            <a:r>
              <a:rPr lang="en-US" sz="3100" b="1" dirty="0" smtClean="0"/>
              <a:t>Promotions</a:t>
            </a:r>
            <a:endParaRPr lang="en-US" sz="3100" b="1" dirty="0"/>
          </a:p>
        </p:txBody>
      </p:sp>
      <p:sp>
        <p:nvSpPr>
          <p:cNvPr id="3" name="Content Placeholder 2"/>
          <p:cNvSpPr>
            <a:spLocks noGrp="1"/>
          </p:cNvSpPr>
          <p:nvPr>
            <p:ph idx="1"/>
          </p:nvPr>
        </p:nvSpPr>
        <p:spPr>
          <a:xfrm>
            <a:off x="420660" y="1690254"/>
            <a:ext cx="8596668" cy="4973781"/>
          </a:xfrm>
        </p:spPr>
        <p:txBody>
          <a:bodyPr>
            <a:normAutofit fontScale="77500" lnSpcReduction="20000"/>
          </a:bodyPr>
          <a:lstStyle/>
          <a:p>
            <a:pPr marL="465138" indent="-465138"/>
            <a:r>
              <a:rPr lang="en-US" sz="2800" dirty="0">
                <a:solidFill>
                  <a:schemeClr val="tx1"/>
                </a:solidFill>
              </a:rPr>
              <a:t>Use of an </a:t>
            </a:r>
            <a:r>
              <a:rPr lang="en-US" sz="2800" dirty="0" smtClean="0">
                <a:solidFill>
                  <a:schemeClr val="tx1"/>
                </a:solidFill>
              </a:rPr>
              <a:t>SA's </a:t>
            </a:r>
            <a:r>
              <a:rPr lang="en-US" sz="2800" dirty="0">
                <a:solidFill>
                  <a:schemeClr val="tx1"/>
                </a:solidFill>
              </a:rPr>
              <a:t>name, picture or appearance to support</a:t>
            </a:r>
            <a:r>
              <a:rPr lang="en-US" sz="2800" dirty="0" smtClean="0">
                <a:solidFill>
                  <a:schemeClr val="tx1"/>
                </a:solidFill>
              </a:rPr>
              <a:t>:</a:t>
            </a:r>
          </a:p>
          <a:p>
            <a:endParaRPr lang="en-US" sz="2800" dirty="0">
              <a:solidFill>
                <a:schemeClr val="tx1"/>
              </a:solidFill>
            </a:endParaRPr>
          </a:p>
          <a:p>
            <a:pPr marL="914400" lvl="1" indent="-449263">
              <a:buFont typeface="Arial" pitchFamily="34" charset="0"/>
              <a:buChar char="•"/>
            </a:pPr>
            <a:r>
              <a:rPr lang="en-US" sz="2600" dirty="0" smtClean="0">
                <a:solidFill>
                  <a:schemeClr val="tx1"/>
                </a:solidFill>
              </a:rPr>
              <a:t>Charitable </a:t>
            </a:r>
            <a:r>
              <a:rPr lang="en-US" sz="2600" dirty="0">
                <a:solidFill>
                  <a:schemeClr val="tx1"/>
                </a:solidFill>
              </a:rPr>
              <a:t>or educational activities; </a:t>
            </a:r>
            <a:r>
              <a:rPr lang="en-US" sz="2600" dirty="0" smtClean="0">
                <a:solidFill>
                  <a:schemeClr val="tx1"/>
                </a:solidFill>
              </a:rPr>
              <a:t>or</a:t>
            </a:r>
          </a:p>
          <a:p>
            <a:pPr marL="568325" lvl="1" indent="-225425">
              <a:buFont typeface="Arial" pitchFamily="34" charset="0"/>
              <a:buChar char="•"/>
            </a:pPr>
            <a:endParaRPr lang="en-US" sz="2600" dirty="0">
              <a:solidFill>
                <a:schemeClr val="tx1"/>
              </a:solidFill>
            </a:endParaRPr>
          </a:p>
          <a:p>
            <a:pPr marL="914400" lvl="1" indent="-449263">
              <a:buFont typeface="Arial" pitchFamily="34" charset="0"/>
              <a:buChar char="•"/>
            </a:pPr>
            <a:r>
              <a:rPr lang="en-US" sz="2600" dirty="0" smtClean="0">
                <a:solidFill>
                  <a:schemeClr val="tx1"/>
                </a:solidFill>
              </a:rPr>
              <a:t>Activities </a:t>
            </a:r>
            <a:r>
              <a:rPr lang="en-US" sz="2600" dirty="0">
                <a:solidFill>
                  <a:schemeClr val="tx1"/>
                </a:solidFill>
              </a:rPr>
              <a:t>considered incidental to the </a:t>
            </a:r>
            <a:r>
              <a:rPr lang="en-US" sz="2600" dirty="0" smtClean="0">
                <a:solidFill>
                  <a:schemeClr val="tx1"/>
                </a:solidFill>
              </a:rPr>
              <a:t>SA's </a:t>
            </a:r>
            <a:r>
              <a:rPr lang="en-US" sz="2600" dirty="0">
                <a:solidFill>
                  <a:schemeClr val="tx1"/>
                </a:solidFill>
              </a:rPr>
              <a:t>participation in intercollegiate athletics</a:t>
            </a:r>
            <a:r>
              <a:rPr lang="en-US" sz="2600" dirty="0" smtClean="0">
                <a:solidFill>
                  <a:schemeClr val="tx1"/>
                </a:solidFill>
              </a:rPr>
              <a:t>.</a:t>
            </a:r>
          </a:p>
          <a:p>
            <a:pPr marL="685800" lvl="1" indent="-342900">
              <a:buFont typeface="Arial" pitchFamily="34" charset="0"/>
              <a:buChar char="•"/>
            </a:pPr>
            <a:endParaRPr lang="en-US" sz="2400" dirty="0" smtClean="0">
              <a:solidFill>
                <a:schemeClr val="tx1"/>
              </a:solidFill>
            </a:endParaRPr>
          </a:p>
          <a:p>
            <a:pPr marL="465138" indent="-465138">
              <a:lnSpc>
                <a:spcPct val="90000"/>
              </a:lnSpc>
            </a:pPr>
            <a:r>
              <a:rPr lang="en-US" sz="2800" u="sng" dirty="0">
                <a:solidFill>
                  <a:schemeClr val="tx1"/>
                </a:solidFill>
              </a:rPr>
              <a:t>Conditions</a:t>
            </a:r>
            <a:r>
              <a:rPr lang="en-US" sz="2800" dirty="0">
                <a:solidFill>
                  <a:schemeClr val="tx1"/>
                </a:solidFill>
              </a:rPr>
              <a:t>:</a:t>
            </a:r>
          </a:p>
          <a:p>
            <a:pPr marL="914400" lvl="1" indent="-449263">
              <a:lnSpc>
                <a:spcPct val="90000"/>
              </a:lnSpc>
              <a:buFont typeface="Arial" pitchFamily="34" charset="0"/>
              <a:buChar char="•"/>
            </a:pPr>
            <a:r>
              <a:rPr lang="en-US" sz="2600" dirty="0">
                <a:solidFill>
                  <a:schemeClr val="tx1"/>
                </a:solidFill>
              </a:rPr>
              <a:t>Written approval from director of athletics (or designee, not a coach</a:t>
            </a:r>
            <a:r>
              <a:rPr lang="en-US" sz="2600" dirty="0" smtClean="0">
                <a:solidFill>
                  <a:schemeClr val="tx1"/>
                </a:solidFill>
              </a:rPr>
              <a:t>).</a:t>
            </a:r>
          </a:p>
          <a:p>
            <a:pPr marL="568325" lvl="1" indent="-225425">
              <a:lnSpc>
                <a:spcPct val="90000"/>
              </a:lnSpc>
              <a:buFont typeface="Arial" pitchFamily="34" charset="0"/>
              <a:buChar char="•"/>
            </a:pPr>
            <a:endParaRPr lang="en-US" sz="2600" dirty="0">
              <a:solidFill>
                <a:schemeClr val="tx1"/>
              </a:solidFill>
            </a:endParaRPr>
          </a:p>
          <a:p>
            <a:pPr marL="914400" lvl="1" indent="-449263">
              <a:lnSpc>
                <a:spcPct val="90000"/>
              </a:lnSpc>
              <a:buFont typeface="Arial" pitchFamily="34" charset="0"/>
              <a:buChar char="•"/>
            </a:pPr>
            <a:r>
              <a:rPr lang="en-US" sz="2600" dirty="0" smtClean="0">
                <a:solidFill>
                  <a:schemeClr val="tx1"/>
                </a:solidFill>
              </a:rPr>
              <a:t>Only </a:t>
            </a:r>
            <a:r>
              <a:rPr lang="en-US" sz="2600" dirty="0">
                <a:solidFill>
                  <a:schemeClr val="tx1"/>
                </a:solidFill>
              </a:rPr>
              <a:t>permissible sponsorship is sponsoring </a:t>
            </a:r>
            <a:r>
              <a:rPr lang="en-US" sz="2600" dirty="0" smtClean="0">
                <a:solidFill>
                  <a:schemeClr val="tx1"/>
                </a:solidFill>
              </a:rPr>
              <a:t>company's </a:t>
            </a:r>
            <a:r>
              <a:rPr lang="en-US" sz="2600" dirty="0">
                <a:solidFill>
                  <a:schemeClr val="tx1"/>
                </a:solidFill>
              </a:rPr>
              <a:t>officially registered regular trademark or logo</a:t>
            </a:r>
            <a:r>
              <a:rPr lang="en-US" sz="2600" dirty="0" smtClean="0">
                <a:solidFill>
                  <a:schemeClr val="tx1"/>
                </a:solidFill>
              </a:rPr>
              <a:t>.</a:t>
            </a:r>
          </a:p>
          <a:p>
            <a:pPr lvl="1" indent="-400050">
              <a:lnSpc>
                <a:spcPct val="90000"/>
              </a:lnSpc>
              <a:buFont typeface="Arial" pitchFamily="34" charset="0"/>
              <a:buChar char="•"/>
            </a:pPr>
            <a:endParaRPr lang="en-US" sz="2400" dirty="0">
              <a:solidFill>
                <a:schemeClr val="tx1"/>
              </a:solidFill>
            </a:endParaRPr>
          </a:p>
          <a:p>
            <a:pPr marL="1379538" lvl="2" indent="-465138">
              <a:lnSpc>
                <a:spcPct val="90000"/>
              </a:lnSpc>
              <a:buSzPct val="100000"/>
            </a:pPr>
            <a:r>
              <a:rPr lang="en-US" sz="2600" dirty="0" smtClean="0">
                <a:solidFill>
                  <a:schemeClr val="tx1"/>
                </a:solidFill>
              </a:rPr>
              <a:t>May </a:t>
            </a:r>
            <a:r>
              <a:rPr lang="en-US" sz="2600" dirty="0">
                <a:solidFill>
                  <a:schemeClr val="tx1"/>
                </a:solidFill>
              </a:rPr>
              <a:t>include emblem, name, address and telephone number.</a:t>
            </a:r>
          </a:p>
          <a:p>
            <a:pPr marL="685800" lvl="1" indent="-342900">
              <a:buFont typeface="Arial" pitchFamily="34" charset="0"/>
              <a:buChar char="•"/>
            </a:pPr>
            <a:endParaRPr lang="en-US" dirty="0"/>
          </a:p>
        </p:txBody>
      </p:sp>
    </p:spTree>
    <p:custDataLst>
      <p:tags r:id="rId1"/>
    </p:custDataLst>
    <p:extLst>
      <p:ext uri="{BB962C8B-B14F-4D97-AF65-F5344CB8AC3E}">
        <p14:creationId xmlns:p14="http://schemas.microsoft.com/office/powerpoint/2010/main" val="10489077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36815"/>
          </a:xfrm>
        </p:spPr>
        <p:txBody>
          <a:bodyPr/>
          <a:lstStyle/>
          <a:p>
            <a:r>
              <a:rPr lang="en-US" b="1" dirty="0" smtClean="0"/>
              <a:t>Case Study No. 16 Answer</a:t>
            </a:r>
            <a:endParaRPr lang="en-US" b="1" dirty="0"/>
          </a:p>
        </p:txBody>
      </p:sp>
      <p:sp>
        <p:nvSpPr>
          <p:cNvPr id="3" name="Content Placeholder 2"/>
          <p:cNvSpPr>
            <a:spLocks noGrp="1"/>
          </p:cNvSpPr>
          <p:nvPr>
            <p:ph idx="1"/>
          </p:nvPr>
        </p:nvSpPr>
        <p:spPr>
          <a:xfrm>
            <a:off x="661291" y="1809841"/>
            <a:ext cx="8596668" cy="4807528"/>
          </a:xfrm>
        </p:spPr>
        <p:txBody>
          <a:bodyPr/>
          <a:lstStyle/>
          <a:p>
            <a:r>
              <a:rPr lang="en-US" dirty="0" smtClean="0"/>
              <a:t>Is the outlined activity permissible?</a:t>
            </a:r>
          </a:p>
          <a:p>
            <a:pPr lvl="1"/>
            <a:endParaRPr lang="en-US" dirty="0" smtClean="0"/>
          </a:p>
          <a:p>
            <a:pPr marL="568325" lvl="1" indent="-222250">
              <a:buFont typeface="Arial" panose="020B0604020202020204" pitchFamily="34" charset="0"/>
              <a:buChar char="•"/>
            </a:pPr>
            <a:r>
              <a:rPr lang="en-US" dirty="0" smtClean="0"/>
              <a:t>Yes, provided the </a:t>
            </a:r>
            <a:r>
              <a:rPr lang="en-US" dirty="0" smtClean="0"/>
              <a:t>official </a:t>
            </a:r>
            <a:r>
              <a:rPr lang="en-US" dirty="0"/>
              <a:t>interpretation </a:t>
            </a:r>
            <a:r>
              <a:rPr lang="en-US" dirty="0" smtClean="0"/>
              <a:t>[Reference:  </a:t>
            </a:r>
            <a:r>
              <a:rPr lang="en-US" dirty="0" smtClean="0"/>
              <a:t>4/20/15</a:t>
            </a:r>
            <a:r>
              <a:rPr lang="en-US" dirty="0" smtClean="0"/>
              <a:t>] is satisfied.</a:t>
            </a:r>
          </a:p>
          <a:p>
            <a:pPr lvl="2"/>
            <a:endParaRPr lang="en-US" dirty="0" smtClean="0"/>
          </a:p>
          <a:p>
            <a:pPr marL="803275" lvl="2" indent="-234950"/>
            <a:r>
              <a:rPr lang="en-US" dirty="0" smtClean="0"/>
              <a:t>No involvement from Cup of Joe.</a:t>
            </a:r>
          </a:p>
          <a:p>
            <a:pPr marL="803275" lvl="2" indent="-234950"/>
            <a:endParaRPr lang="en-US" dirty="0" smtClean="0"/>
          </a:p>
          <a:p>
            <a:pPr marL="803275" lvl="2" indent="-234950"/>
            <a:r>
              <a:rPr lang="en-US" dirty="0" smtClean="0"/>
              <a:t>SA does not receive any remuneration for issuing the opinion.</a:t>
            </a:r>
            <a:endParaRPr lang="en-US" dirty="0"/>
          </a:p>
        </p:txBody>
      </p:sp>
    </p:spTree>
    <p:custDataLst>
      <p:tags r:id="rId1"/>
    </p:custDataLst>
    <p:extLst>
      <p:ext uri="{BB962C8B-B14F-4D97-AF65-F5344CB8AC3E}">
        <p14:creationId xmlns:p14="http://schemas.microsoft.com/office/powerpoint/2010/main" val="37567055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fade">
                                      <p:cBhvr>
                                        <p:cTn id="1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810809" y="2765036"/>
            <a:ext cx="4408012" cy="1826581"/>
          </a:xfrm>
        </p:spPr>
        <p:txBody>
          <a:bodyPr/>
          <a:lstStyle/>
          <a:p>
            <a:r>
              <a:rPr lang="en-US" b="1" dirty="0" smtClean="0"/>
              <a:t>Media Activities</a:t>
            </a:r>
            <a:endParaRPr lang="en-US" b="1" dirty="0"/>
          </a:p>
        </p:txBody>
      </p:sp>
    </p:spTree>
    <p:custDataLst>
      <p:tags r:id="rId1"/>
    </p:custDataLst>
    <p:extLst>
      <p:ext uri="{BB962C8B-B14F-4D97-AF65-F5344CB8AC3E}">
        <p14:creationId xmlns:p14="http://schemas.microsoft.com/office/powerpoint/2010/main" val="35793357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Media Activities</a:t>
            </a:r>
            <a:endParaRPr lang="en-US" b="1" dirty="0"/>
          </a:p>
        </p:txBody>
      </p:sp>
      <p:sp>
        <p:nvSpPr>
          <p:cNvPr id="5" name="Content Placeholder 4"/>
          <p:cNvSpPr>
            <a:spLocks noGrp="1"/>
          </p:cNvSpPr>
          <p:nvPr>
            <p:ph idx="1"/>
          </p:nvPr>
        </p:nvSpPr>
        <p:spPr>
          <a:xfrm>
            <a:off x="677334" y="1454727"/>
            <a:ext cx="8596668" cy="5126182"/>
          </a:xfrm>
        </p:spPr>
        <p:txBody>
          <a:bodyPr>
            <a:normAutofit fontScale="85000" lnSpcReduction="20000"/>
          </a:bodyPr>
          <a:lstStyle/>
          <a:p>
            <a:r>
              <a:rPr lang="en-US" sz="2800" dirty="0" smtClean="0">
                <a:solidFill>
                  <a:schemeClr val="tx1"/>
                </a:solidFill>
              </a:rPr>
              <a:t>During playing season.</a:t>
            </a:r>
          </a:p>
          <a:p>
            <a:endParaRPr lang="en-US" sz="1000" dirty="0" smtClean="0">
              <a:solidFill>
                <a:schemeClr val="tx1"/>
              </a:solidFill>
            </a:endParaRPr>
          </a:p>
          <a:p>
            <a:pPr marL="571500" lvl="1" indent="-228600">
              <a:buFont typeface="Arial" pitchFamily="34" charset="0"/>
              <a:buChar char="•"/>
            </a:pPr>
            <a:r>
              <a:rPr lang="en-US" sz="2400" dirty="0" smtClean="0">
                <a:solidFill>
                  <a:schemeClr val="tx1"/>
                </a:solidFill>
              </a:rPr>
              <a:t>Radio, television programs, writing projects.</a:t>
            </a:r>
          </a:p>
          <a:p>
            <a:pPr marL="571500" lvl="1" indent="-228600">
              <a:buFont typeface="Arial" pitchFamily="34" charset="0"/>
              <a:buChar char="•"/>
            </a:pPr>
            <a:endParaRPr lang="en-US" sz="1000" dirty="0" smtClean="0">
              <a:solidFill>
                <a:schemeClr val="tx1"/>
              </a:solidFill>
            </a:endParaRPr>
          </a:p>
          <a:p>
            <a:pPr marL="571500" lvl="1" indent="-228600">
              <a:buFont typeface="Arial" pitchFamily="34" charset="0"/>
              <a:buChar char="•"/>
            </a:pPr>
            <a:r>
              <a:rPr lang="en-US" sz="2400" dirty="0" smtClean="0">
                <a:solidFill>
                  <a:schemeClr val="tx1"/>
                </a:solidFill>
              </a:rPr>
              <a:t>May receive expenses.</a:t>
            </a:r>
          </a:p>
          <a:p>
            <a:pPr marL="571500" lvl="1" indent="-228600">
              <a:buFont typeface="Arial" pitchFamily="34" charset="0"/>
              <a:buChar char="•"/>
            </a:pPr>
            <a:endParaRPr lang="en-US" sz="1000" dirty="0" smtClean="0">
              <a:solidFill>
                <a:schemeClr val="tx1"/>
              </a:solidFill>
            </a:endParaRPr>
          </a:p>
          <a:p>
            <a:pPr marL="571500" lvl="1" indent="-228600">
              <a:buFont typeface="Arial" pitchFamily="34" charset="0"/>
              <a:buChar char="•"/>
            </a:pPr>
            <a:r>
              <a:rPr lang="en-US" sz="2400" dirty="0" smtClean="0">
                <a:solidFill>
                  <a:schemeClr val="tx1"/>
                </a:solidFill>
              </a:rPr>
              <a:t>No missed class time.</a:t>
            </a:r>
          </a:p>
          <a:p>
            <a:pPr marL="457200" lvl="1" indent="0">
              <a:buNone/>
            </a:pPr>
            <a:endParaRPr lang="en-US" sz="900" dirty="0" smtClean="0">
              <a:solidFill>
                <a:schemeClr val="tx1"/>
              </a:solidFill>
            </a:endParaRPr>
          </a:p>
          <a:p>
            <a:r>
              <a:rPr lang="en-US" sz="2800" dirty="0" smtClean="0">
                <a:solidFill>
                  <a:schemeClr val="tx1"/>
                </a:solidFill>
              </a:rPr>
              <a:t>Outside playing season.</a:t>
            </a:r>
          </a:p>
          <a:p>
            <a:endParaRPr lang="en-US" sz="900" dirty="0" smtClean="0">
              <a:solidFill>
                <a:schemeClr val="tx1"/>
              </a:solidFill>
            </a:endParaRPr>
          </a:p>
          <a:p>
            <a:pPr marL="571500" lvl="1" indent="-228600">
              <a:buFont typeface="Arial" pitchFamily="34" charset="0"/>
              <a:buChar char="•"/>
            </a:pPr>
            <a:r>
              <a:rPr lang="en-US" sz="2400" dirty="0" smtClean="0">
                <a:solidFill>
                  <a:schemeClr val="tx1"/>
                </a:solidFill>
              </a:rPr>
              <a:t>All media activities.</a:t>
            </a:r>
          </a:p>
          <a:p>
            <a:pPr marL="571500" lvl="1" indent="-228600">
              <a:buFont typeface="Arial" pitchFamily="34" charset="0"/>
              <a:buChar char="•"/>
            </a:pPr>
            <a:endParaRPr lang="en-US" sz="800" dirty="0" smtClean="0">
              <a:solidFill>
                <a:schemeClr val="tx1"/>
              </a:solidFill>
            </a:endParaRPr>
          </a:p>
          <a:p>
            <a:pPr marL="571500" lvl="1" indent="-228600">
              <a:buFont typeface="Arial" pitchFamily="34" charset="0"/>
              <a:buChar char="•"/>
            </a:pPr>
            <a:r>
              <a:rPr lang="en-US" sz="2400" dirty="0" smtClean="0">
                <a:solidFill>
                  <a:schemeClr val="tx1"/>
                </a:solidFill>
              </a:rPr>
              <a:t>Must be academically eligible.</a:t>
            </a:r>
          </a:p>
          <a:p>
            <a:pPr marL="571500" lvl="1" indent="-228600">
              <a:buFont typeface="Arial" pitchFamily="34" charset="0"/>
              <a:buChar char="•"/>
            </a:pPr>
            <a:endParaRPr lang="en-US" sz="800" dirty="0" smtClean="0">
              <a:solidFill>
                <a:schemeClr val="tx1"/>
              </a:solidFill>
            </a:endParaRPr>
          </a:p>
          <a:p>
            <a:pPr marL="571500" lvl="1" indent="-228600">
              <a:buFont typeface="Arial" pitchFamily="34" charset="0"/>
              <a:buChar char="•"/>
            </a:pPr>
            <a:r>
              <a:rPr lang="en-US" sz="2400" dirty="0" smtClean="0">
                <a:solidFill>
                  <a:schemeClr val="tx1"/>
                </a:solidFill>
              </a:rPr>
              <a:t>May receive expenses.</a:t>
            </a:r>
          </a:p>
          <a:p>
            <a:pPr marL="3657600" lvl="8" indent="0" algn="ctr">
              <a:buNone/>
            </a:pPr>
            <a:r>
              <a:rPr lang="en-US" sz="2400" i="1" dirty="0" smtClean="0">
                <a:solidFill>
                  <a:schemeClr val="tx1"/>
                </a:solidFill>
              </a:rPr>
              <a:t>		Bylaw 12.5.3</a:t>
            </a:r>
          </a:p>
        </p:txBody>
      </p:sp>
    </p:spTree>
    <p:custDataLst>
      <p:tags r:id="rId1"/>
    </p:custDataLst>
    <p:extLst>
      <p:ext uri="{BB962C8B-B14F-4D97-AF65-F5344CB8AC3E}">
        <p14:creationId xmlns:p14="http://schemas.microsoft.com/office/powerpoint/2010/main" val="8295482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00100"/>
          </a:xfrm>
        </p:spPr>
        <p:txBody>
          <a:bodyPr/>
          <a:lstStyle/>
          <a:p>
            <a:r>
              <a:rPr lang="en-US" b="1" dirty="0" smtClean="0"/>
              <a:t>Case Study No. 17</a:t>
            </a:r>
            <a:endParaRPr lang="en-US" b="1" dirty="0"/>
          </a:p>
        </p:txBody>
      </p:sp>
      <p:sp>
        <p:nvSpPr>
          <p:cNvPr id="3" name="Content Placeholder 2"/>
          <p:cNvSpPr>
            <a:spLocks noGrp="1"/>
          </p:cNvSpPr>
          <p:nvPr>
            <p:ph idx="1"/>
          </p:nvPr>
        </p:nvSpPr>
        <p:spPr>
          <a:xfrm>
            <a:off x="677334" y="1549400"/>
            <a:ext cx="8596668" cy="5059217"/>
          </a:xfrm>
        </p:spPr>
        <p:txBody>
          <a:bodyPr>
            <a:normAutofit fontScale="77500" lnSpcReduction="20000"/>
          </a:bodyPr>
          <a:lstStyle/>
          <a:p>
            <a:r>
              <a:rPr lang="en-US" dirty="0" smtClean="0">
                <a:solidFill>
                  <a:schemeClr val="tx1"/>
                </a:solidFill>
              </a:rPr>
              <a:t>SA </a:t>
            </a:r>
            <a:r>
              <a:rPr lang="en-US" dirty="0">
                <a:solidFill>
                  <a:schemeClr val="tx1"/>
                </a:solidFill>
              </a:rPr>
              <a:t>was </a:t>
            </a:r>
            <a:r>
              <a:rPr lang="en-US" dirty="0" smtClean="0">
                <a:solidFill>
                  <a:schemeClr val="tx1"/>
                </a:solidFill>
              </a:rPr>
              <a:t>selected </a:t>
            </a:r>
            <a:r>
              <a:rPr lang="en-US" dirty="0">
                <a:solidFill>
                  <a:schemeClr val="tx1"/>
                </a:solidFill>
              </a:rPr>
              <a:t>to play tennis as an extra in a movie. </a:t>
            </a:r>
            <a:endParaRPr lang="en-US" dirty="0" smtClean="0">
              <a:solidFill>
                <a:schemeClr val="tx1"/>
              </a:solidFill>
            </a:endParaRPr>
          </a:p>
          <a:p>
            <a:endParaRPr lang="en-US" dirty="0" smtClean="0">
              <a:solidFill>
                <a:schemeClr val="tx1"/>
              </a:solidFill>
            </a:endParaRPr>
          </a:p>
          <a:p>
            <a:r>
              <a:rPr lang="en-US" dirty="0" smtClean="0">
                <a:solidFill>
                  <a:schemeClr val="tx1"/>
                </a:solidFill>
              </a:rPr>
              <a:t>SA </a:t>
            </a:r>
            <a:r>
              <a:rPr lang="en-US" dirty="0">
                <a:solidFill>
                  <a:schemeClr val="tx1"/>
                </a:solidFill>
              </a:rPr>
              <a:t>was paid </a:t>
            </a:r>
            <a:r>
              <a:rPr lang="en-US" dirty="0" smtClean="0">
                <a:solidFill>
                  <a:schemeClr val="tx1"/>
                </a:solidFill>
              </a:rPr>
              <a:t>$300 for </a:t>
            </a:r>
            <a:r>
              <a:rPr lang="en-US" dirty="0">
                <a:solidFill>
                  <a:schemeClr val="tx1"/>
                </a:solidFill>
              </a:rPr>
              <a:t>two days of </a:t>
            </a:r>
            <a:r>
              <a:rPr lang="en-US" dirty="0" smtClean="0">
                <a:solidFill>
                  <a:schemeClr val="tx1"/>
                </a:solidFill>
              </a:rPr>
              <a:t>work. </a:t>
            </a:r>
          </a:p>
          <a:p>
            <a:endParaRPr lang="en-US" dirty="0" smtClean="0">
              <a:solidFill>
                <a:schemeClr val="tx1"/>
              </a:solidFill>
            </a:endParaRPr>
          </a:p>
          <a:p>
            <a:r>
              <a:rPr lang="en-US" dirty="0" smtClean="0">
                <a:solidFill>
                  <a:schemeClr val="tx1"/>
                </a:solidFill>
              </a:rPr>
              <a:t>Day 1 he </a:t>
            </a:r>
            <a:r>
              <a:rPr lang="en-US" dirty="0">
                <a:solidFill>
                  <a:schemeClr val="tx1"/>
                </a:solidFill>
              </a:rPr>
              <a:t>played tennis as an extra and </a:t>
            </a:r>
            <a:r>
              <a:rPr lang="en-US" dirty="0" smtClean="0">
                <a:solidFill>
                  <a:schemeClr val="tx1"/>
                </a:solidFill>
              </a:rPr>
              <a:t>Day 2 he </a:t>
            </a:r>
            <a:r>
              <a:rPr lang="en-US" dirty="0">
                <a:solidFill>
                  <a:schemeClr val="tx1"/>
                </a:solidFill>
              </a:rPr>
              <a:t>posed as a fan in the stands. </a:t>
            </a:r>
            <a:endParaRPr lang="en-US" dirty="0" smtClean="0">
              <a:solidFill>
                <a:schemeClr val="tx1"/>
              </a:solidFill>
            </a:endParaRPr>
          </a:p>
          <a:p>
            <a:endParaRPr lang="en-US" dirty="0" smtClean="0">
              <a:solidFill>
                <a:schemeClr val="tx1"/>
              </a:solidFill>
            </a:endParaRPr>
          </a:p>
          <a:p>
            <a:r>
              <a:rPr lang="en-US" dirty="0" smtClean="0">
                <a:solidFill>
                  <a:schemeClr val="tx1"/>
                </a:solidFill>
              </a:rPr>
              <a:t>SA </a:t>
            </a:r>
            <a:r>
              <a:rPr lang="en-US" dirty="0">
                <a:solidFill>
                  <a:schemeClr val="tx1"/>
                </a:solidFill>
              </a:rPr>
              <a:t>participated in the activity in August when the team was out of season</a:t>
            </a:r>
            <a:r>
              <a:rPr lang="en-US" dirty="0" smtClean="0">
                <a:solidFill>
                  <a:schemeClr val="tx1"/>
                </a:solidFill>
              </a:rPr>
              <a:t>.</a:t>
            </a:r>
          </a:p>
          <a:p>
            <a:endParaRPr lang="en-US" dirty="0" smtClean="0">
              <a:solidFill>
                <a:schemeClr val="tx1"/>
              </a:solidFill>
            </a:endParaRPr>
          </a:p>
          <a:p>
            <a:r>
              <a:rPr lang="en-US" dirty="0" smtClean="0">
                <a:solidFill>
                  <a:schemeClr val="tx1"/>
                </a:solidFill>
              </a:rPr>
              <a:t>SA </a:t>
            </a:r>
            <a:r>
              <a:rPr lang="en-US" dirty="0">
                <a:solidFill>
                  <a:schemeClr val="tx1"/>
                </a:solidFill>
              </a:rPr>
              <a:t>did not wear any </a:t>
            </a:r>
            <a:r>
              <a:rPr lang="en-US" dirty="0" smtClean="0">
                <a:solidFill>
                  <a:schemeClr val="tx1"/>
                </a:solidFill>
              </a:rPr>
              <a:t>institutional gear. </a:t>
            </a:r>
          </a:p>
          <a:p>
            <a:endParaRPr lang="en-US" dirty="0" smtClean="0">
              <a:solidFill>
                <a:schemeClr val="tx1"/>
              </a:solidFill>
            </a:endParaRPr>
          </a:p>
          <a:p>
            <a:r>
              <a:rPr lang="en-US" dirty="0" smtClean="0">
                <a:solidFill>
                  <a:schemeClr val="tx1"/>
                </a:solidFill>
              </a:rPr>
              <a:t>SA  did not have </a:t>
            </a:r>
            <a:r>
              <a:rPr lang="en-US" dirty="0">
                <a:solidFill>
                  <a:schemeClr val="tx1"/>
                </a:solidFill>
              </a:rPr>
              <a:t>an agent and did not sign any contracts. </a:t>
            </a:r>
          </a:p>
        </p:txBody>
      </p:sp>
    </p:spTree>
    <p:custDataLst>
      <p:tags r:id="rId1"/>
    </p:custDataLst>
    <p:extLst>
      <p:ext uri="{BB962C8B-B14F-4D97-AF65-F5344CB8AC3E}">
        <p14:creationId xmlns:p14="http://schemas.microsoft.com/office/powerpoint/2010/main" val="4188216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2379" y="320842"/>
            <a:ext cx="10972800" cy="1066800"/>
          </a:xfrm>
        </p:spPr>
        <p:txBody>
          <a:bodyPr/>
          <a:lstStyle/>
          <a:p>
            <a:r>
              <a:rPr lang="en-US" b="1" dirty="0" smtClean="0"/>
              <a:t>Case Study No. 17 Answer</a:t>
            </a:r>
            <a:endParaRPr lang="en-US" b="1" dirty="0"/>
          </a:p>
        </p:txBody>
      </p:sp>
      <p:sp>
        <p:nvSpPr>
          <p:cNvPr id="3" name="Content Placeholder 2"/>
          <p:cNvSpPr>
            <a:spLocks noGrp="1"/>
          </p:cNvSpPr>
          <p:nvPr>
            <p:ph idx="1"/>
          </p:nvPr>
        </p:nvSpPr>
        <p:spPr>
          <a:xfrm>
            <a:off x="677334" y="1409701"/>
            <a:ext cx="8596668" cy="5171208"/>
          </a:xfrm>
        </p:spPr>
        <p:txBody>
          <a:bodyPr>
            <a:normAutofit lnSpcReduction="10000"/>
          </a:bodyPr>
          <a:lstStyle/>
          <a:p>
            <a:r>
              <a:rPr lang="en-US" dirty="0" smtClean="0">
                <a:solidFill>
                  <a:schemeClr val="tx1"/>
                </a:solidFill>
              </a:rPr>
              <a:t>Is it permissible for SA to participate in the movie?</a:t>
            </a:r>
          </a:p>
          <a:p>
            <a:endParaRPr lang="en-US" sz="1300" dirty="0" smtClean="0">
              <a:solidFill>
                <a:schemeClr val="tx1"/>
              </a:solidFill>
            </a:endParaRPr>
          </a:p>
          <a:p>
            <a:pPr marL="568325" lvl="1" indent="-222250">
              <a:buFont typeface="Arial" panose="020B0604020202020204" pitchFamily="34" charset="0"/>
              <a:buChar char="•"/>
            </a:pPr>
            <a:r>
              <a:rPr lang="en-US" sz="1800" dirty="0" smtClean="0">
                <a:solidFill>
                  <a:schemeClr val="tx1"/>
                </a:solidFill>
              </a:rPr>
              <a:t>Yes.  SA </a:t>
            </a:r>
            <a:r>
              <a:rPr lang="en-US" sz="1800" dirty="0">
                <a:solidFill>
                  <a:schemeClr val="tx1"/>
                </a:solidFill>
              </a:rPr>
              <a:t>may appear in a media activity even if the activity is related to athletics (e.g., extra in movie) provided the criteria in Bylaw 12.5.3 are met. </a:t>
            </a:r>
          </a:p>
          <a:p>
            <a:endParaRPr lang="en-US" dirty="0" smtClean="0">
              <a:solidFill>
                <a:schemeClr val="tx1"/>
              </a:solidFill>
            </a:endParaRPr>
          </a:p>
          <a:p>
            <a:r>
              <a:rPr lang="en-US" dirty="0" smtClean="0">
                <a:solidFill>
                  <a:schemeClr val="tx1"/>
                </a:solidFill>
              </a:rPr>
              <a:t>If so, is it permissible for SA to receive expenses and be compensated for appearance?</a:t>
            </a:r>
          </a:p>
          <a:p>
            <a:endParaRPr lang="en-US" sz="1200" dirty="0" smtClean="0">
              <a:solidFill>
                <a:schemeClr val="tx1"/>
              </a:solidFill>
            </a:endParaRPr>
          </a:p>
          <a:p>
            <a:pPr lvl="1"/>
            <a:r>
              <a:rPr lang="en-US" sz="1800" dirty="0" smtClean="0">
                <a:solidFill>
                  <a:schemeClr val="tx1"/>
                </a:solidFill>
              </a:rPr>
              <a:t>Yes and no.  </a:t>
            </a:r>
            <a:r>
              <a:rPr lang="en-US" sz="1800" dirty="0" smtClean="0">
                <a:solidFill>
                  <a:schemeClr val="tx1"/>
                </a:solidFill>
                <a:cs typeface="Times New Roman" pitchFamily="18" charset="0"/>
              </a:rPr>
              <a:t>It </a:t>
            </a:r>
            <a:r>
              <a:rPr lang="en-US" sz="1800" b="1" u="sng" dirty="0">
                <a:solidFill>
                  <a:schemeClr val="tx1"/>
                </a:solidFill>
                <a:cs typeface="Times New Roman" pitchFamily="18" charset="0"/>
              </a:rPr>
              <a:t>is</a:t>
            </a:r>
            <a:r>
              <a:rPr lang="en-US" sz="1800" dirty="0">
                <a:solidFill>
                  <a:schemeClr val="tx1"/>
                </a:solidFill>
                <a:cs typeface="Times New Roman" pitchFamily="18" charset="0"/>
              </a:rPr>
              <a:t> permissible for the </a:t>
            </a:r>
            <a:r>
              <a:rPr lang="en-US" sz="1800" dirty="0" smtClean="0">
                <a:solidFill>
                  <a:schemeClr val="tx1"/>
                </a:solidFill>
                <a:cs typeface="Times New Roman" pitchFamily="18" charset="0"/>
              </a:rPr>
              <a:t>SA </a:t>
            </a:r>
            <a:r>
              <a:rPr lang="en-US" sz="1800" dirty="0">
                <a:solidFill>
                  <a:schemeClr val="tx1"/>
                </a:solidFill>
                <a:cs typeface="Times New Roman" pitchFamily="18" charset="0"/>
              </a:rPr>
              <a:t>to receive expenses for the appearance; however, it is</a:t>
            </a:r>
            <a:r>
              <a:rPr lang="en-US" sz="1800" b="1" dirty="0">
                <a:solidFill>
                  <a:schemeClr val="tx1"/>
                </a:solidFill>
                <a:cs typeface="Times New Roman" pitchFamily="18" charset="0"/>
              </a:rPr>
              <a:t> </a:t>
            </a:r>
            <a:r>
              <a:rPr lang="en-US" sz="1800" b="1" u="sng" dirty="0">
                <a:solidFill>
                  <a:schemeClr val="tx1"/>
                </a:solidFill>
                <a:cs typeface="Times New Roman" pitchFamily="18" charset="0"/>
              </a:rPr>
              <a:t>not</a:t>
            </a:r>
            <a:r>
              <a:rPr lang="en-US" sz="1800" b="1" dirty="0">
                <a:solidFill>
                  <a:schemeClr val="tx1"/>
                </a:solidFill>
                <a:cs typeface="Times New Roman" pitchFamily="18" charset="0"/>
              </a:rPr>
              <a:t> </a:t>
            </a:r>
            <a:r>
              <a:rPr lang="en-US" sz="1800" dirty="0">
                <a:solidFill>
                  <a:schemeClr val="tx1"/>
                </a:solidFill>
                <a:cs typeface="Times New Roman" pitchFamily="18" charset="0"/>
              </a:rPr>
              <a:t>permissible for him to be compensated above expenses because he was chosen based on his participation in athletics.</a:t>
            </a:r>
            <a:endParaRPr lang="en-US" sz="1800" dirty="0">
              <a:solidFill>
                <a:schemeClr val="tx1"/>
              </a:solidFill>
            </a:endParaRPr>
          </a:p>
        </p:txBody>
      </p:sp>
    </p:spTree>
    <p:custDataLst>
      <p:tags r:id="rId1"/>
    </p:custDataLst>
    <p:extLst>
      <p:ext uri="{BB962C8B-B14F-4D97-AF65-F5344CB8AC3E}">
        <p14:creationId xmlns:p14="http://schemas.microsoft.com/office/powerpoint/2010/main" val="5547145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441967" y="2781077"/>
            <a:ext cx="7680602" cy="1826581"/>
          </a:xfrm>
        </p:spPr>
        <p:txBody>
          <a:bodyPr>
            <a:normAutofit/>
          </a:bodyPr>
          <a:lstStyle/>
          <a:p>
            <a:r>
              <a:rPr lang="en-US" b="1" dirty="0" smtClean="0"/>
              <a:t>Involvement with Professional </a:t>
            </a:r>
            <a:br>
              <a:rPr lang="en-US" b="1" dirty="0" smtClean="0"/>
            </a:br>
            <a:r>
              <a:rPr lang="en-US" b="1" dirty="0" smtClean="0"/>
              <a:t>Sports Organizations</a:t>
            </a:r>
            <a:endParaRPr lang="en-US" b="1" dirty="0"/>
          </a:p>
        </p:txBody>
      </p:sp>
    </p:spTree>
    <p:custDataLst>
      <p:tags r:id="rId1"/>
    </p:custDataLst>
    <p:extLst>
      <p:ext uri="{BB962C8B-B14F-4D97-AF65-F5344CB8AC3E}">
        <p14:creationId xmlns:p14="http://schemas.microsoft.com/office/powerpoint/2010/main" val="19320070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1292" y="577516"/>
            <a:ext cx="8596668" cy="1320800"/>
          </a:xfrm>
        </p:spPr>
        <p:txBody>
          <a:bodyPr/>
          <a:lstStyle/>
          <a:p>
            <a:r>
              <a:rPr lang="en-US" b="1" dirty="0" smtClean="0"/>
              <a:t>Clear Line of Demarcation</a:t>
            </a:r>
            <a:endParaRPr lang="en-US" b="1" dirty="0"/>
          </a:p>
        </p:txBody>
      </p:sp>
      <p:sp>
        <p:nvSpPr>
          <p:cNvPr id="3" name="Content Placeholder 2"/>
          <p:cNvSpPr>
            <a:spLocks noGrp="1"/>
          </p:cNvSpPr>
          <p:nvPr>
            <p:ph idx="1"/>
          </p:nvPr>
        </p:nvSpPr>
        <p:spPr>
          <a:xfrm>
            <a:off x="709418" y="1820780"/>
            <a:ext cx="8596668" cy="4364962"/>
          </a:xfrm>
        </p:spPr>
        <p:txBody>
          <a:bodyPr>
            <a:normAutofit fontScale="92500" lnSpcReduction="10000"/>
          </a:bodyPr>
          <a:lstStyle/>
          <a:p>
            <a:r>
              <a:rPr lang="en-US" dirty="0"/>
              <a:t>Member institutions' athletics programs are </a:t>
            </a:r>
            <a:r>
              <a:rPr lang="en-US" dirty="0" smtClean="0"/>
              <a:t>an </a:t>
            </a:r>
            <a:r>
              <a:rPr lang="en-US" dirty="0"/>
              <a:t>integral part of the educational program. </a:t>
            </a:r>
            <a:endParaRPr lang="en-US" dirty="0" smtClean="0"/>
          </a:p>
          <a:p>
            <a:endParaRPr lang="en-US" dirty="0" smtClean="0"/>
          </a:p>
          <a:p>
            <a:r>
              <a:rPr lang="en-US" dirty="0" smtClean="0"/>
              <a:t>Student-athletes are an </a:t>
            </a:r>
            <a:r>
              <a:rPr lang="en-US" dirty="0"/>
              <a:t>integral part of the student </a:t>
            </a:r>
            <a:r>
              <a:rPr lang="en-US" dirty="0" smtClean="0"/>
              <a:t>body. </a:t>
            </a:r>
          </a:p>
          <a:p>
            <a:endParaRPr lang="en-US" dirty="0" smtClean="0"/>
          </a:p>
          <a:p>
            <a:r>
              <a:rPr lang="en-US" dirty="0" smtClean="0"/>
              <a:t>Maintaining </a:t>
            </a:r>
            <a:r>
              <a:rPr lang="en-US" dirty="0"/>
              <a:t>a clear line of demarcation between college athletics and professional sports.</a:t>
            </a:r>
          </a:p>
          <a:p>
            <a:pPr marL="0" indent="0" algn="r">
              <a:buNone/>
            </a:pPr>
            <a:endParaRPr lang="en-US" sz="2000" dirty="0" smtClean="0"/>
          </a:p>
          <a:p>
            <a:pPr marL="0" indent="0" algn="ctr">
              <a:buNone/>
            </a:pPr>
            <a:r>
              <a:rPr lang="en-US" sz="2000" dirty="0" smtClean="0"/>
              <a:t>												Bylaw 12.01.2</a:t>
            </a:r>
            <a:endParaRPr lang="en-US" sz="2000" dirty="0"/>
          </a:p>
        </p:txBody>
      </p:sp>
    </p:spTree>
    <p:extLst>
      <p:ext uri="{BB962C8B-B14F-4D97-AF65-F5344CB8AC3E}">
        <p14:creationId xmlns:p14="http://schemas.microsoft.com/office/powerpoint/2010/main" val="5096421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Permissible Donations to Institution</a:t>
            </a:r>
            <a:endParaRPr lang="en-US" b="1" dirty="0"/>
          </a:p>
        </p:txBody>
      </p:sp>
      <p:sp>
        <p:nvSpPr>
          <p:cNvPr id="3" name="Content Placeholder 2"/>
          <p:cNvSpPr>
            <a:spLocks noGrp="1"/>
          </p:cNvSpPr>
          <p:nvPr>
            <p:ph idx="1"/>
          </p:nvPr>
        </p:nvSpPr>
        <p:spPr>
          <a:xfrm>
            <a:off x="677334" y="1357744"/>
            <a:ext cx="8596668" cy="5500255"/>
          </a:xfrm>
        </p:spPr>
        <p:txBody>
          <a:bodyPr>
            <a:normAutofit fontScale="62500" lnSpcReduction="20000"/>
          </a:bodyPr>
          <a:lstStyle/>
          <a:p>
            <a:r>
              <a:rPr lang="en-US" sz="3300" dirty="0" smtClean="0"/>
              <a:t>An </a:t>
            </a:r>
            <a:r>
              <a:rPr lang="en-US" sz="3300" dirty="0"/>
              <a:t>institution may receive funds from a professional sports organization, provided</a:t>
            </a:r>
            <a:r>
              <a:rPr lang="en-US" sz="3300" dirty="0" smtClean="0"/>
              <a:t>:</a:t>
            </a:r>
          </a:p>
          <a:p>
            <a:endParaRPr lang="en-US" sz="400" dirty="0"/>
          </a:p>
          <a:p>
            <a:pPr marL="568325" lvl="1" indent="-222250">
              <a:buFont typeface="Arial" panose="020B0604020202020204" pitchFamily="34" charset="0"/>
              <a:buChar char="•"/>
            </a:pPr>
            <a:r>
              <a:rPr lang="en-US" sz="2700" dirty="0" smtClean="0"/>
              <a:t>It goes to the general </a:t>
            </a:r>
            <a:r>
              <a:rPr lang="en-US" sz="2700" dirty="0"/>
              <a:t>fund and </a:t>
            </a:r>
            <a:r>
              <a:rPr lang="en-US" sz="2700" dirty="0" smtClean="0"/>
              <a:t>is not used athletics.</a:t>
            </a:r>
          </a:p>
          <a:p>
            <a:pPr marL="568325" lvl="1" indent="-222250">
              <a:buFont typeface="Arial" panose="020B0604020202020204" pitchFamily="34" charset="0"/>
              <a:buChar char="•"/>
            </a:pPr>
            <a:endParaRPr lang="en-US" sz="2700" dirty="0"/>
          </a:p>
          <a:p>
            <a:pPr marL="568325" lvl="1" indent="-222250">
              <a:buFont typeface="Arial" panose="020B0604020202020204" pitchFamily="34" charset="0"/>
              <a:buChar char="•"/>
            </a:pPr>
            <a:r>
              <a:rPr lang="en-US" sz="2700" dirty="0" smtClean="0"/>
              <a:t>It goes to the general </a:t>
            </a:r>
            <a:r>
              <a:rPr lang="en-US" sz="2700" dirty="0"/>
              <a:t>scholarship fund and </a:t>
            </a:r>
            <a:r>
              <a:rPr lang="en-US" sz="2700" dirty="0" smtClean="0"/>
              <a:t>is commingled </a:t>
            </a:r>
            <a:r>
              <a:rPr lang="en-US" sz="2700" dirty="0"/>
              <a:t>with funds for the assistance of all students </a:t>
            </a:r>
            <a:r>
              <a:rPr lang="en-US" sz="2700" dirty="0" smtClean="0"/>
              <a:t>generally.</a:t>
            </a:r>
          </a:p>
          <a:p>
            <a:pPr marL="568325" lvl="1" indent="-222250">
              <a:buFont typeface="Arial" panose="020B0604020202020204" pitchFamily="34" charset="0"/>
              <a:buChar char="•"/>
            </a:pPr>
            <a:endParaRPr lang="en-US" sz="2700" dirty="0"/>
          </a:p>
          <a:p>
            <a:pPr marL="568325" lvl="1" indent="-222250">
              <a:buFont typeface="Arial" panose="020B0604020202020204" pitchFamily="34" charset="0"/>
              <a:buChar char="•"/>
            </a:pPr>
            <a:r>
              <a:rPr lang="en-US" sz="2700" dirty="0" smtClean="0"/>
              <a:t>It results from a sponsorship </a:t>
            </a:r>
            <a:r>
              <a:rPr lang="en-US" sz="2700" dirty="0"/>
              <a:t>of a specific intercollegiate competition </a:t>
            </a:r>
            <a:r>
              <a:rPr lang="en-US" sz="2700" dirty="0" smtClean="0"/>
              <a:t>event.</a:t>
            </a:r>
          </a:p>
          <a:p>
            <a:pPr marL="968375" lvl="2" indent="-222250">
              <a:buFont typeface="Arial" panose="020B0604020202020204" pitchFamily="34" charset="0"/>
              <a:buChar char="•"/>
            </a:pPr>
            <a:r>
              <a:rPr lang="en-US" sz="2700" dirty="0" smtClean="0"/>
              <a:t>Must </a:t>
            </a:r>
            <a:r>
              <a:rPr lang="en-US" sz="2700" dirty="0" smtClean="0"/>
              <a:t>be placed </a:t>
            </a:r>
            <a:r>
              <a:rPr lang="en-US" sz="2700" dirty="0"/>
              <a:t>in the </a:t>
            </a:r>
            <a:r>
              <a:rPr lang="en-US" sz="2700" dirty="0" smtClean="0"/>
              <a:t>budget </a:t>
            </a:r>
            <a:r>
              <a:rPr lang="en-US" sz="2700" dirty="0"/>
              <a:t>for </a:t>
            </a:r>
            <a:r>
              <a:rPr lang="en-US" sz="2700" dirty="0" smtClean="0"/>
              <a:t>that event.  Can include </a:t>
            </a:r>
            <a:r>
              <a:rPr lang="en-US" sz="2700" dirty="0"/>
              <a:t>ancillary activities and </a:t>
            </a:r>
            <a:r>
              <a:rPr lang="en-US" sz="2700" dirty="0" smtClean="0"/>
              <a:t>promotions.</a:t>
            </a:r>
          </a:p>
          <a:p>
            <a:pPr marL="568325" lvl="1" indent="-222250">
              <a:buFont typeface="Arial" panose="020B0604020202020204" pitchFamily="34" charset="0"/>
              <a:buChar char="•"/>
            </a:pPr>
            <a:r>
              <a:rPr lang="en-US" sz="2700" dirty="0" smtClean="0"/>
              <a:t>It </a:t>
            </a:r>
            <a:r>
              <a:rPr lang="en-US" sz="2700" dirty="0" smtClean="0"/>
              <a:t>results from a </a:t>
            </a:r>
            <a:r>
              <a:rPr lang="en-US" sz="2700" dirty="0"/>
              <a:t>reciprocal contractual marketing </a:t>
            </a:r>
            <a:r>
              <a:rPr lang="en-US" sz="2700" dirty="0" smtClean="0"/>
              <a:t>relationship.</a:t>
            </a:r>
          </a:p>
          <a:p>
            <a:pPr lvl="1"/>
            <a:endParaRPr lang="en-US" sz="2700" dirty="0" smtClean="0"/>
          </a:p>
          <a:p>
            <a:pPr marL="568325" lvl="2" indent="-222250">
              <a:buFont typeface="Arial" panose="020B0604020202020204" pitchFamily="34" charset="0"/>
              <a:buChar char="•"/>
            </a:pPr>
            <a:r>
              <a:rPr lang="en-US" sz="2700" dirty="0" smtClean="0"/>
              <a:t>Must be </a:t>
            </a:r>
            <a:r>
              <a:rPr lang="en-US" sz="2700" dirty="0"/>
              <a:t>placed in the athletics </a:t>
            </a:r>
            <a:r>
              <a:rPr lang="en-US" sz="2700" dirty="0" smtClean="0"/>
              <a:t>department's </a:t>
            </a:r>
            <a:r>
              <a:rPr lang="en-US" sz="2700" dirty="0"/>
              <a:t>budget for the specific purpose of marketing and </a:t>
            </a:r>
            <a:r>
              <a:rPr lang="en-US" sz="2700" dirty="0" smtClean="0"/>
              <a:t>promoting.</a:t>
            </a:r>
          </a:p>
          <a:p>
            <a:pPr marL="568325" lvl="2" indent="-222250">
              <a:buFont typeface="Arial" panose="020B0604020202020204" pitchFamily="34" charset="0"/>
              <a:buChar char="•"/>
            </a:pPr>
            <a:endParaRPr lang="en-US" sz="2700" dirty="0" smtClean="0"/>
          </a:p>
          <a:p>
            <a:pPr marL="568325" lvl="2" indent="-222250">
              <a:buFont typeface="Arial" panose="020B0604020202020204" pitchFamily="34" charset="0"/>
              <a:buChar char="•"/>
            </a:pPr>
            <a:r>
              <a:rPr lang="en-US" sz="2700" dirty="0" smtClean="0"/>
              <a:t>Can not be used for football or men's </a:t>
            </a:r>
            <a:r>
              <a:rPr lang="en-US" sz="2700" dirty="0"/>
              <a:t>basketball.</a:t>
            </a:r>
          </a:p>
          <a:p>
            <a:pPr marL="0" indent="0" algn="ctr">
              <a:buNone/>
            </a:pPr>
            <a:r>
              <a:rPr lang="en-US" sz="2400" i="1" dirty="0" smtClean="0"/>
              <a:t>										Bylaw 12.6.1.3</a:t>
            </a:r>
            <a:endParaRPr lang="en-US" sz="2400" i="1" dirty="0"/>
          </a:p>
        </p:txBody>
      </p:sp>
    </p:spTree>
    <p:custDataLst>
      <p:tags r:id="rId1"/>
    </p:custDataLst>
    <p:extLst>
      <p:ext uri="{BB962C8B-B14F-4D97-AF65-F5344CB8AC3E}">
        <p14:creationId xmlns:p14="http://schemas.microsoft.com/office/powerpoint/2010/main" val="23264782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401052"/>
            <a:ext cx="8688339" cy="1320800"/>
          </a:xfrm>
        </p:spPr>
        <p:txBody>
          <a:bodyPr/>
          <a:lstStyle/>
          <a:p>
            <a:r>
              <a:rPr lang="en-US" b="1" dirty="0" smtClean="0"/>
              <a:t>Nonpermissible Donations to Institution</a:t>
            </a:r>
            <a:endParaRPr lang="en-US" b="1" dirty="0"/>
          </a:p>
        </p:txBody>
      </p:sp>
      <p:sp>
        <p:nvSpPr>
          <p:cNvPr id="3" name="Content Placeholder 2"/>
          <p:cNvSpPr>
            <a:spLocks noGrp="1"/>
          </p:cNvSpPr>
          <p:nvPr>
            <p:ph idx="1"/>
          </p:nvPr>
        </p:nvSpPr>
        <p:spPr>
          <a:xfrm>
            <a:off x="677334" y="1371600"/>
            <a:ext cx="8596668" cy="5126181"/>
          </a:xfrm>
        </p:spPr>
        <p:txBody>
          <a:bodyPr>
            <a:normAutofit fontScale="92500" lnSpcReduction="20000"/>
          </a:bodyPr>
          <a:lstStyle/>
          <a:p>
            <a:r>
              <a:rPr lang="en-US" dirty="0" smtClean="0"/>
              <a:t>A </a:t>
            </a:r>
            <a:r>
              <a:rPr lang="en-US" dirty="0"/>
              <a:t>member institution shall not accept funds from a professional sports organization if</a:t>
            </a:r>
            <a:r>
              <a:rPr lang="en-US" dirty="0" smtClean="0"/>
              <a:t>:</a:t>
            </a:r>
          </a:p>
          <a:p>
            <a:endParaRPr lang="en-US" dirty="0"/>
          </a:p>
          <a:p>
            <a:pPr marL="568325" lvl="1" indent="-222250">
              <a:buFont typeface="Arial" panose="020B0604020202020204" pitchFamily="34" charset="0"/>
              <a:buChar char="•"/>
            </a:pPr>
            <a:r>
              <a:rPr lang="en-US" dirty="0" smtClean="0"/>
              <a:t>The </a:t>
            </a:r>
            <a:r>
              <a:rPr lang="en-US" dirty="0"/>
              <a:t>funds are </a:t>
            </a:r>
            <a:r>
              <a:rPr lang="en-US" dirty="0" smtClean="0"/>
              <a:t>used for </a:t>
            </a:r>
            <a:r>
              <a:rPr lang="en-US" dirty="0"/>
              <a:t>recognizing the development of a former </a:t>
            </a:r>
            <a:r>
              <a:rPr lang="en-US" dirty="0" smtClean="0"/>
              <a:t>SA </a:t>
            </a:r>
            <a:r>
              <a:rPr lang="en-US" dirty="0"/>
              <a:t>in a particular </a:t>
            </a:r>
            <a:r>
              <a:rPr lang="en-US" dirty="0" smtClean="0"/>
              <a:t>sport.</a:t>
            </a:r>
          </a:p>
          <a:p>
            <a:pPr marL="568325" lvl="1" indent="-222250">
              <a:buFont typeface="Arial" panose="020B0604020202020204" pitchFamily="34" charset="0"/>
              <a:buChar char="•"/>
            </a:pPr>
            <a:endParaRPr lang="en-US" dirty="0" smtClean="0"/>
          </a:p>
          <a:p>
            <a:pPr marL="568325" lvl="1" indent="-222250">
              <a:buFont typeface="Arial" panose="020B0604020202020204" pitchFamily="34" charset="0"/>
              <a:buChar char="•"/>
            </a:pPr>
            <a:r>
              <a:rPr lang="en-US" dirty="0" smtClean="0"/>
              <a:t>The funds are </a:t>
            </a:r>
            <a:r>
              <a:rPr lang="en-US" dirty="0"/>
              <a:t>received and credited to institutional funds for the financial assistance of </a:t>
            </a:r>
            <a:r>
              <a:rPr lang="en-US" dirty="0" smtClean="0"/>
              <a:t>SAs generally.</a:t>
            </a:r>
            <a:endParaRPr lang="en-US" dirty="0"/>
          </a:p>
          <a:p>
            <a:pPr marL="568325" lvl="1" indent="-222250">
              <a:buFont typeface="Arial" panose="020B0604020202020204" pitchFamily="34" charset="0"/>
              <a:buChar char="•"/>
            </a:pPr>
            <a:endParaRPr lang="en-US" dirty="0" smtClean="0"/>
          </a:p>
          <a:p>
            <a:pPr marL="568325" lvl="1" indent="-222250">
              <a:buFont typeface="Arial" panose="020B0604020202020204" pitchFamily="34" charset="0"/>
              <a:buChar char="•"/>
            </a:pPr>
            <a:r>
              <a:rPr lang="en-US" dirty="0" smtClean="0"/>
              <a:t>The funds are </a:t>
            </a:r>
            <a:r>
              <a:rPr lang="en-US" dirty="0"/>
              <a:t>placed in the </a:t>
            </a:r>
            <a:r>
              <a:rPr lang="en-US" dirty="0" smtClean="0"/>
              <a:t>institution's </a:t>
            </a:r>
            <a:r>
              <a:rPr lang="en-US" dirty="0"/>
              <a:t>general fund and credited to the athletics department for an unspecified purpose.</a:t>
            </a:r>
          </a:p>
          <a:p>
            <a:pPr marL="0" indent="0" algn="r">
              <a:buNone/>
            </a:pPr>
            <a:endParaRPr lang="en-US" sz="1400" i="1" dirty="0" smtClean="0"/>
          </a:p>
          <a:p>
            <a:pPr marL="0" indent="0" algn="ctr">
              <a:buNone/>
            </a:pPr>
            <a:r>
              <a:rPr lang="en-US" sz="2400" i="1" dirty="0" smtClean="0"/>
              <a:t>										Bylaw </a:t>
            </a:r>
            <a:r>
              <a:rPr lang="en-US" sz="2400" i="1" dirty="0" smtClean="0"/>
              <a:t>12.6.1.5</a:t>
            </a:r>
            <a:endParaRPr lang="en-US" sz="2400" i="1" dirty="0"/>
          </a:p>
        </p:txBody>
      </p:sp>
    </p:spTree>
    <p:custDataLst>
      <p:tags r:id="rId1"/>
    </p:custDataLst>
    <p:extLst>
      <p:ext uri="{BB962C8B-B14F-4D97-AF65-F5344CB8AC3E}">
        <p14:creationId xmlns:p14="http://schemas.microsoft.com/office/powerpoint/2010/main" val="14777328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77334" y="609600"/>
            <a:ext cx="8596668" cy="927100"/>
          </a:xfrm>
        </p:spPr>
        <p:txBody>
          <a:bodyPr>
            <a:normAutofit/>
          </a:bodyPr>
          <a:lstStyle/>
          <a:p>
            <a:r>
              <a:rPr lang="en-US" b="1" dirty="0" smtClean="0"/>
              <a:t>Reciprocal Marketing Agreements</a:t>
            </a:r>
            <a:endParaRPr lang="en-US" b="1" dirty="0"/>
          </a:p>
        </p:txBody>
      </p:sp>
      <p:sp>
        <p:nvSpPr>
          <p:cNvPr id="5" name="Content Placeholder 4"/>
          <p:cNvSpPr>
            <a:spLocks noGrp="1"/>
          </p:cNvSpPr>
          <p:nvPr>
            <p:ph idx="1"/>
          </p:nvPr>
        </p:nvSpPr>
        <p:spPr>
          <a:xfrm>
            <a:off x="677334" y="1931989"/>
            <a:ext cx="8596668" cy="3880773"/>
          </a:xfrm>
        </p:spPr>
        <p:txBody>
          <a:bodyPr>
            <a:normAutofit fontScale="92500" lnSpcReduction="20000"/>
          </a:bodyPr>
          <a:lstStyle/>
          <a:p>
            <a:r>
              <a:rPr lang="en-US" dirty="0" smtClean="0">
                <a:solidFill>
                  <a:schemeClr val="tx1"/>
                </a:solidFill>
              </a:rPr>
              <a:t>Sports </a:t>
            </a:r>
            <a:r>
              <a:rPr lang="en-US" dirty="0">
                <a:solidFill>
                  <a:schemeClr val="tx1"/>
                </a:solidFill>
              </a:rPr>
              <a:t>other than football and </a:t>
            </a:r>
            <a:r>
              <a:rPr lang="en-US" dirty="0" smtClean="0">
                <a:solidFill>
                  <a:schemeClr val="tx1"/>
                </a:solidFill>
              </a:rPr>
              <a:t>men's basketball.</a:t>
            </a:r>
          </a:p>
          <a:p>
            <a:endParaRPr lang="en-US" dirty="0" smtClean="0">
              <a:solidFill>
                <a:schemeClr val="tx1"/>
              </a:solidFill>
            </a:endParaRPr>
          </a:p>
          <a:p>
            <a:r>
              <a:rPr lang="en-US" dirty="0" smtClean="0">
                <a:solidFill>
                  <a:schemeClr val="tx1"/>
                </a:solidFill>
              </a:rPr>
              <a:t>Reciprocal </a:t>
            </a:r>
            <a:r>
              <a:rPr lang="en-US" dirty="0">
                <a:solidFill>
                  <a:schemeClr val="tx1"/>
                </a:solidFill>
              </a:rPr>
              <a:t>contractual relationship with a professional sports </a:t>
            </a:r>
            <a:r>
              <a:rPr lang="en-US" dirty="0" smtClean="0">
                <a:solidFill>
                  <a:schemeClr val="tx1"/>
                </a:solidFill>
              </a:rPr>
              <a:t>organization. </a:t>
            </a:r>
          </a:p>
          <a:p>
            <a:endParaRPr lang="en-US" dirty="0" smtClean="0">
              <a:solidFill>
                <a:schemeClr val="tx1"/>
              </a:solidFill>
            </a:endParaRPr>
          </a:p>
          <a:p>
            <a:r>
              <a:rPr lang="en-US" dirty="0" smtClean="0">
                <a:solidFill>
                  <a:schemeClr val="tx1"/>
                </a:solidFill>
              </a:rPr>
              <a:t>Specific </a:t>
            </a:r>
            <a:r>
              <a:rPr lang="en-US" dirty="0">
                <a:solidFill>
                  <a:schemeClr val="tx1"/>
                </a:solidFill>
              </a:rPr>
              <a:t>purpose of marketing and promoting an institutionally </a:t>
            </a:r>
            <a:r>
              <a:rPr lang="en-US" dirty="0" smtClean="0">
                <a:solidFill>
                  <a:schemeClr val="tx1"/>
                </a:solidFill>
              </a:rPr>
              <a:t>sponsored </a:t>
            </a:r>
            <a:r>
              <a:rPr lang="en-US" dirty="0">
                <a:solidFill>
                  <a:schemeClr val="tx1"/>
                </a:solidFill>
              </a:rPr>
              <a:t>sport</a:t>
            </a:r>
            <a:r>
              <a:rPr lang="en-US" dirty="0" smtClean="0">
                <a:solidFill>
                  <a:schemeClr val="tx1"/>
                </a:solidFill>
              </a:rPr>
              <a:t>.</a:t>
            </a:r>
          </a:p>
          <a:p>
            <a:endParaRPr lang="en-US" dirty="0">
              <a:solidFill>
                <a:schemeClr val="tx1"/>
              </a:solidFill>
            </a:endParaRPr>
          </a:p>
          <a:p>
            <a:pPr marL="0" indent="0" algn="r">
              <a:buNone/>
            </a:pPr>
            <a:r>
              <a:rPr lang="en-US" i="1" dirty="0" smtClean="0">
                <a:solidFill>
                  <a:schemeClr val="tx1"/>
                </a:solidFill>
              </a:rPr>
              <a:t>Bylaw 12.6.1.8</a:t>
            </a:r>
            <a:endParaRPr lang="en-US" i="1" dirty="0">
              <a:solidFill>
                <a:schemeClr val="tx1"/>
              </a:solidFill>
            </a:endParaRPr>
          </a:p>
        </p:txBody>
      </p:sp>
    </p:spTree>
    <p:custDataLst>
      <p:tags r:id="rId1"/>
    </p:custDataLst>
    <p:extLst>
      <p:ext uri="{BB962C8B-B14F-4D97-AF65-F5344CB8AC3E}">
        <p14:creationId xmlns:p14="http://schemas.microsoft.com/office/powerpoint/2010/main" val="18370171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136" y="288758"/>
            <a:ext cx="10972800" cy="990600"/>
          </a:xfrm>
        </p:spPr>
        <p:txBody>
          <a:bodyPr>
            <a:noAutofit/>
          </a:bodyPr>
          <a:lstStyle/>
          <a:p>
            <a:r>
              <a:rPr lang="en-US" sz="3100" b="1" dirty="0"/>
              <a:t>Institutional, Charitable, Education or Nonprofit Promotions</a:t>
            </a:r>
          </a:p>
        </p:txBody>
      </p:sp>
      <p:sp>
        <p:nvSpPr>
          <p:cNvPr id="3" name="Content Placeholder 2"/>
          <p:cNvSpPr>
            <a:spLocks noGrp="1"/>
          </p:cNvSpPr>
          <p:nvPr>
            <p:ph idx="1"/>
          </p:nvPr>
        </p:nvSpPr>
        <p:spPr>
          <a:xfrm>
            <a:off x="436703" y="1711401"/>
            <a:ext cx="8596668" cy="4862946"/>
          </a:xfrm>
        </p:spPr>
        <p:txBody>
          <a:bodyPr>
            <a:normAutofit fontScale="92500" lnSpcReduction="20000"/>
          </a:bodyPr>
          <a:lstStyle/>
          <a:p>
            <a:pPr marL="465138" indent="-465138">
              <a:lnSpc>
                <a:spcPct val="90000"/>
              </a:lnSpc>
            </a:pPr>
            <a:r>
              <a:rPr lang="en-US" sz="2800" u="sng" dirty="0">
                <a:solidFill>
                  <a:schemeClr val="tx1"/>
                </a:solidFill>
              </a:rPr>
              <a:t>Conditions</a:t>
            </a:r>
            <a:r>
              <a:rPr lang="en-US" sz="2800" dirty="0">
                <a:solidFill>
                  <a:schemeClr val="tx1"/>
                </a:solidFill>
              </a:rPr>
              <a:t>:</a:t>
            </a:r>
          </a:p>
          <a:p>
            <a:pPr marL="914400" lvl="1" indent="-449263">
              <a:buFont typeface="Arial" pitchFamily="34" charset="0"/>
              <a:buChar char="•"/>
            </a:pPr>
            <a:r>
              <a:rPr lang="en-US" sz="2400" dirty="0">
                <a:solidFill>
                  <a:schemeClr val="tx1"/>
                </a:solidFill>
              </a:rPr>
              <a:t>No reproduction of product if commercial </a:t>
            </a:r>
            <a:r>
              <a:rPr lang="en-US" sz="2400" dirty="0" smtClean="0">
                <a:solidFill>
                  <a:schemeClr val="tx1"/>
                </a:solidFill>
              </a:rPr>
              <a:t>entity's </a:t>
            </a:r>
            <a:r>
              <a:rPr lang="en-US" sz="2400" dirty="0">
                <a:solidFill>
                  <a:schemeClr val="tx1"/>
                </a:solidFill>
              </a:rPr>
              <a:t>trademark or logo appears in promotion</a:t>
            </a:r>
            <a:r>
              <a:rPr lang="en-US" sz="2400" dirty="0" smtClean="0">
                <a:solidFill>
                  <a:schemeClr val="tx1"/>
                </a:solidFill>
              </a:rPr>
              <a:t>.</a:t>
            </a:r>
          </a:p>
          <a:p>
            <a:pPr marL="914400" lvl="1" indent="-449263">
              <a:buFont typeface="Arial" pitchFamily="34" charset="0"/>
              <a:buChar char="•"/>
            </a:pPr>
            <a:endParaRPr lang="en-US" sz="2400" dirty="0">
              <a:solidFill>
                <a:schemeClr val="tx1"/>
              </a:solidFill>
            </a:endParaRPr>
          </a:p>
          <a:p>
            <a:pPr marL="914400" lvl="1" indent="-449263">
              <a:buFont typeface="Arial" pitchFamily="34" charset="0"/>
              <a:buChar char="•"/>
            </a:pPr>
            <a:r>
              <a:rPr lang="en-US" sz="2400" dirty="0" smtClean="0">
                <a:solidFill>
                  <a:schemeClr val="tx1"/>
                </a:solidFill>
              </a:rPr>
              <a:t>SA </a:t>
            </a:r>
            <a:r>
              <a:rPr lang="en-US" sz="2400" dirty="0">
                <a:solidFill>
                  <a:schemeClr val="tx1"/>
                </a:solidFill>
              </a:rPr>
              <a:t>may not miss class</a:t>
            </a:r>
            <a:r>
              <a:rPr lang="en-US" sz="2400" dirty="0" smtClean="0">
                <a:solidFill>
                  <a:schemeClr val="tx1"/>
                </a:solidFill>
              </a:rPr>
              <a:t>.</a:t>
            </a:r>
          </a:p>
          <a:p>
            <a:pPr marL="914400" lvl="1" indent="-449263">
              <a:buFont typeface="Arial" pitchFamily="34" charset="0"/>
              <a:buChar char="•"/>
            </a:pPr>
            <a:endParaRPr lang="en-US" sz="2400" dirty="0">
              <a:solidFill>
                <a:schemeClr val="tx1"/>
              </a:solidFill>
            </a:endParaRPr>
          </a:p>
          <a:p>
            <a:pPr marL="914400" lvl="1" indent="-449263">
              <a:buFont typeface="Arial" pitchFamily="34" charset="0"/>
              <a:buChar char="•"/>
            </a:pPr>
            <a:r>
              <a:rPr lang="en-US" sz="2400" dirty="0" smtClean="0">
                <a:solidFill>
                  <a:schemeClr val="tx1"/>
                </a:solidFill>
              </a:rPr>
              <a:t>All </a:t>
            </a:r>
            <a:r>
              <a:rPr lang="en-US" sz="2400" dirty="0">
                <a:solidFill>
                  <a:schemeClr val="tx1"/>
                </a:solidFill>
              </a:rPr>
              <a:t>moneys go directly to institution, conference or other permissible entity</a:t>
            </a:r>
            <a:r>
              <a:rPr lang="en-US" sz="2400" dirty="0" smtClean="0">
                <a:solidFill>
                  <a:schemeClr val="tx1"/>
                </a:solidFill>
              </a:rPr>
              <a:t>.</a:t>
            </a:r>
          </a:p>
          <a:p>
            <a:pPr marL="914400" lvl="1" indent="-449263">
              <a:buFont typeface="Arial" pitchFamily="34" charset="0"/>
              <a:buChar char="•"/>
            </a:pPr>
            <a:endParaRPr lang="en-US" sz="2400" dirty="0" smtClean="0">
              <a:solidFill>
                <a:schemeClr val="tx1"/>
              </a:solidFill>
            </a:endParaRPr>
          </a:p>
          <a:p>
            <a:pPr marL="914400" lvl="1" indent="-449263">
              <a:buFont typeface="Arial" pitchFamily="34" charset="0"/>
              <a:buChar char="•"/>
            </a:pPr>
            <a:r>
              <a:rPr lang="en-US" sz="2400" dirty="0" smtClean="0">
                <a:solidFill>
                  <a:schemeClr val="tx1"/>
                </a:solidFill>
              </a:rPr>
              <a:t>SA </a:t>
            </a:r>
            <a:r>
              <a:rPr lang="en-US" sz="2400" dirty="0">
                <a:solidFill>
                  <a:schemeClr val="tx1"/>
                </a:solidFill>
              </a:rPr>
              <a:t>may accept actual and necessary expenses</a:t>
            </a:r>
            <a:r>
              <a:rPr lang="en-US" sz="2400" dirty="0" smtClean="0">
                <a:solidFill>
                  <a:schemeClr val="tx1"/>
                </a:solidFill>
              </a:rPr>
              <a:t>.</a:t>
            </a:r>
          </a:p>
          <a:p>
            <a:pPr marL="914400" lvl="1" indent="-449263">
              <a:buFont typeface="Arial" pitchFamily="34" charset="0"/>
              <a:buChar char="•"/>
            </a:pPr>
            <a:endParaRPr lang="en-US" sz="2400" dirty="0">
              <a:solidFill>
                <a:schemeClr val="tx1"/>
              </a:solidFill>
            </a:endParaRPr>
          </a:p>
          <a:p>
            <a:pPr marL="914400" lvl="1" indent="-449263">
              <a:buFont typeface="Arial" pitchFamily="34" charset="0"/>
              <a:buChar char="•"/>
            </a:pPr>
            <a:r>
              <a:rPr lang="en-US" sz="2400" dirty="0">
                <a:solidFill>
                  <a:schemeClr val="tx1"/>
                </a:solidFill>
              </a:rPr>
              <a:t>Name, picture or appearance may not be used to promote commercial ventures of nonprofit agency.</a:t>
            </a:r>
          </a:p>
          <a:p>
            <a:pPr marL="571500" lvl="1" indent="-228600">
              <a:buFont typeface="Arial" pitchFamily="34" charset="0"/>
              <a:buChar char="•"/>
            </a:pPr>
            <a:endParaRPr lang="en-US" dirty="0"/>
          </a:p>
          <a:p>
            <a:pPr marL="571500" lvl="1" indent="-228600">
              <a:buFont typeface="Arial" pitchFamily="34" charset="0"/>
              <a:buChar char="•"/>
            </a:pPr>
            <a:endParaRPr lang="en-US" dirty="0"/>
          </a:p>
          <a:p>
            <a:pPr marL="685800" lvl="1" indent="-342900">
              <a:buFont typeface="Arial" pitchFamily="34" charset="0"/>
              <a:buChar char="•"/>
            </a:pPr>
            <a:endParaRPr lang="en-US" dirty="0"/>
          </a:p>
        </p:txBody>
      </p:sp>
    </p:spTree>
    <p:custDataLst>
      <p:tags r:id="rId1"/>
    </p:custDataLst>
    <p:extLst>
      <p:ext uri="{BB962C8B-B14F-4D97-AF65-F5344CB8AC3E}">
        <p14:creationId xmlns:p14="http://schemas.microsoft.com/office/powerpoint/2010/main" val="17237411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2169" y="469232"/>
            <a:ext cx="10972800" cy="990600"/>
          </a:xfrm>
        </p:spPr>
        <p:txBody>
          <a:bodyPr/>
          <a:lstStyle/>
          <a:p>
            <a:r>
              <a:rPr lang="en-US" b="1" dirty="0" smtClean="0"/>
              <a:t>Case Study No. 18</a:t>
            </a:r>
            <a:endParaRPr lang="en-US" b="1" dirty="0"/>
          </a:p>
        </p:txBody>
      </p:sp>
      <p:sp>
        <p:nvSpPr>
          <p:cNvPr id="3" name="Content Placeholder 2"/>
          <p:cNvSpPr>
            <a:spLocks noGrp="1"/>
          </p:cNvSpPr>
          <p:nvPr>
            <p:ph idx="1"/>
          </p:nvPr>
        </p:nvSpPr>
        <p:spPr>
          <a:xfrm>
            <a:off x="625642" y="1628275"/>
            <a:ext cx="8849710" cy="4754563"/>
          </a:xfrm>
        </p:spPr>
        <p:txBody>
          <a:bodyPr/>
          <a:lstStyle/>
          <a:p>
            <a:r>
              <a:rPr lang="en-US" dirty="0"/>
              <a:t>The </a:t>
            </a:r>
            <a:r>
              <a:rPr lang="en-US" dirty="0" smtClean="0"/>
              <a:t>New England Patriots </a:t>
            </a:r>
            <a:r>
              <a:rPr lang="en-US" dirty="0"/>
              <a:t>and </a:t>
            </a:r>
            <a:r>
              <a:rPr lang="en-US" dirty="0" smtClean="0"/>
              <a:t>an FCS </a:t>
            </a:r>
            <a:r>
              <a:rPr lang="en-US" dirty="0"/>
              <a:t>institution </a:t>
            </a:r>
            <a:r>
              <a:rPr lang="en-US" dirty="0" smtClean="0"/>
              <a:t> </a:t>
            </a:r>
            <a:r>
              <a:rPr lang="en-US" dirty="0"/>
              <a:t>would like to enter into an </a:t>
            </a:r>
            <a:r>
              <a:rPr lang="en-US" dirty="0" smtClean="0"/>
              <a:t>agreement.</a:t>
            </a:r>
          </a:p>
          <a:p>
            <a:endParaRPr lang="en-US" dirty="0" smtClean="0"/>
          </a:p>
          <a:p>
            <a:r>
              <a:rPr lang="en-US" dirty="0" smtClean="0"/>
              <a:t>Members </a:t>
            </a:r>
            <a:r>
              <a:rPr lang="en-US" dirty="0"/>
              <a:t>of the </a:t>
            </a:r>
            <a:r>
              <a:rPr lang="en-US" dirty="0" smtClean="0"/>
              <a:t>Patriots' </a:t>
            </a:r>
            <a:r>
              <a:rPr lang="en-US" dirty="0"/>
              <a:t>external team </a:t>
            </a:r>
            <a:r>
              <a:rPr lang="en-US" dirty="0" smtClean="0"/>
              <a:t>will help the institutions </a:t>
            </a:r>
            <a:r>
              <a:rPr lang="en-US" dirty="0"/>
              <a:t>sell sponsorships </a:t>
            </a:r>
            <a:r>
              <a:rPr lang="en-US" dirty="0" smtClean="0"/>
              <a:t>and season tickets.</a:t>
            </a:r>
          </a:p>
          <a:p>
            <a:endParaRPr lang="en-US" dirty="0" smtClean="0"/>
          </a:p>
          <a:p>
            <a:r>
              <a:rPr lang="en-US" dirty="0" smtClean="0"/>
              <a:t>There </a:t>
            </a:r>
            <a:r>
              <a:rPr lang="en-US" dirty="0"/>
              <a:t>would be a </a:t>
            </a:r>
            <a:r>
              <a:rPr lang="en-US" dirty="0" smtClean="0"/>
              <a:t>50/50 revenue </a:t>
            </a:r>
            <a:r>
              <a:rPr lang="en-US" dirty="0"/>
              <a:t>split with the </a:t>
            </a:r>
            <a:r>
              <a:rPr lang="en-US" dirty="0" smtClean="0"/>
              <a:t>Patriots and the institution.</a:t>
            </a:r>
          </a:p>
          <a:p>
            <a:endParaRPr lang="en-US" dirty="0" smtClean="0"/>
          </a:p>
        </p:txBody>
      </p:sp>
    </p:spTree>
    <p:custDataLst>
      <p:tags r:id="rId1"/>
    </p:custDataLst>
    <p:extLst>
      <p:ext uri="{BB962C8B-B14F-4D97-AF65-F5344CB8AC3E}">
        <p14:creationId xmlns:p14="http://schemas.microsoft.com/office/powerpoint/2010/main" val="12513730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2378" y="485274"/>
            <a:ext cx="10972800" cy="990600"/>
          </a:xfrm>
        </p:spPr>
        <p:txBody>
          <a:bodyPr/>
          <a:lstStyle/>
          <a:p>
            <a:r>
              <a:rPr lang="en-US" b="1" dirty="0" smtClean="0"/>
              <a:t>Case Study No. 18 Discussion</a:t>
            </a:r>
            <a:endParaRPr lang="en-US" b="1" dirty="0"/>
          </a:p>
        </p:txBody>
      </p:sp>
      <p:sp>
        <p:nvSpPr>
          <p:cNvPr id="3" name="Content Placeholder 2"/>
          <p:cNvSpPr>
            <a:spLocks noGrp="1"/>
          </p:cNvSpPr>
          <p:nvPr>
            <p:ph idx="1"/>
          </p:nvPr>
        </p:nvSpPr>
        <p:spPr>
          <a:xfrm>
            <a:off x="677334" y="1858879"/>
            <a:ext cx="8596668" cy="5185063"/>
          </a:xfrm>
        </p:spPr>
        <p:txBody>
          <a:bodyPr>
            <a:normAutofit/>
          </a:bodyPr>
          <a:lstStyle/>
          <a:p>
            <a:r>
              <a:rPr lang="en-US" dirty="0"/>
              <a:t>Is it permissible for </a:t>
            </a:r>
            <a:r>
              <a:rPr lang="en-US" dirty="0" smtClean="0"/>
              <a:t>the institution to </a:t>
            </a:r>
            <a:r>
              <a:rPr lang="en-US" dirty="0"/>
              <a:t>enter into this agreement? </a:t>
            </a:r>
            <a:endParaRPr lang="en-US" dirty="0" smtClean="0"/>
          </a:p>
          <a:p>
            <a:pPr lvl="1"/>
            <a:r>
              <a:rPr lang="en-US" dirty="0" smtClean="0"/>
              <a:t>Financial donation from a professional sports organization?</a:t>
            </a:r>
          </a:p>
          <a:p>
            <a:pPr lvl="1"/>
            <a:r>
              <a:rPr lang="en-US" dirty="0" smtClean="0"/>
              <a:t>Institution </a:t>
            </a:r>
            <a:r>
              <a:rPr lang="en-US" dirty="0"/>
              <a:t>pays market value for services </a:t>
            </a:r>
            <a:r>
              <a:rPr lang="en-US" dirty="0" smtClean="0"/>
              <a:t>provided?</a:t>
            </a:r>
            <a:endParaRPr lang="en-US" dirty="0"/>
          </a:p>
          <a:p>
            <a:endParaRPr lang="en-US" dirty="0" smtClean="0">
              <a:solidFill>
                <a:schemeClr val="tx1"/>
              </a:solidFill>
            </a:endParaRPr>
          </a:p>
          <a:p>
            <a:r>
              <a:rPr lang="en-US" dirty="0" smtClean="0">
                <a:solidFill>
                  <a:schemeClr val="tx1"/>
                </a:solidFill>
              </a:rPr>
              <a:t>Dual professional/college ticket packages or promotional recognition?</a:t>
            </a:r>
          </a:p>
          <a:p>
            <a:pPr marL="568325" lvl="1" indent="-222250">
              <a:buFont typeface="Arial" panose="020B0604020202020204" pitchFamily="34" charset="0"/>
              <a:buChar char="•"/>
            </a:pPr>
            <a:endParaRPr lang="en-US" sz="1400" dirty="0" smtClean="0">
              <a:solidFill>
                <a:schemeClr val="tx1"/>
              </a:solidFill>
            </a:endParaRPr>
          </a:p>
        </p:txBody>
      </p:sp>
    </p:spTree>
    <p:custDataLst>
      <p:tags r:id="rId1"/>
    </p:custDataLst>
    <p:extLst>
      <p:ext uri="{BB962C8B-B14F-4D97-AF65-F5344CB8AC3E}">
        <p14:creationId xmlns:p14="http://schemas.microsoft.com/office/powerpoint/2010/main" val="32081312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00100"/>
          </a:xfrm>
        </p:spPr>
        <p:txBody>
          <a:bodyPr/>
          <a:lstStyle/>
          <a:p>
            <a:r>
              <a:rPr lang="en-US" b="1" dirty="0" smtClean="0"/>
              <a:t>Case Study No. 19</a:t>
            </a:r>
            <a:endParaRPr lang="en-US" b="1" dirty="0"/>
          </a:p>
        </p:txBody>
      </p:sp>
      <p:sp>
        <p:nvSpPr>
          <p:cNvPr id="3" name="Content Placeholder 2"/>
          <p:cNvSpPr>
            <a:spLocks noGrp="1"/>
          </p:cNvSpPr>
          <p:nvPr>
            <p:ph idx="1"/>
          </p:nvPr>
        </p:nvSpPr>
        <p:spPr>
          <a:xfrm>
            <a:off x="725461" y="1789364"/>
            <a:ext cx="8797742" cy="4428462"/>
          </a:xfrm>
        </p:spPr>
        <p:txBody>
          <a:bodyPr>
            <a:normAutofit lnSpcReduction="10000"/>
          </a:bodyPr>
          <a:lstStyle/>
          <a:p>
            <a:r>
              <a:rPr lang="en-US" dirty="0" smtClean="0"/>
              <a:t>Institution's soccer team would </a:t>
            </a:r>
            <a:r>
              <a:rPr lang="en-US" dirty="0"/>
              <a:t>like to enter into a marketing agreement with the </a:t>
            </a:r>
            <a:r>
              <a:rPr lang="en-US" dirty="0" smtClean="0"/>
              <a:t>Seattle Sounders.</a:t>
            </a:r>
          </a:p>
          <a:p>
            <a:endParaRPr lang="en-US" dirty="0" smtClean="0"/>
          </a:p>
          <a:p>
            <a:r>
              <a:rPr lang="en-US" dirty="0" smtClean="0"/>
              <a:t>The parties will advertise each other's upcoming games and display each other's banners in their facilities.</a:t>
            </a:r>
          </a:p>
          <a:p>
            <a:endParaRPr lang="en-US" dirty="0" smtClean="0"/>
          </a:p>
          <a:p>
            <a:r>
              <a:rPr lang="en-US" dirty="0" smtClean="0"/>
              <a:t>On senior night, the institution would like to </a:t>
            </a:r>
            <a:r>
              <a:rPr lang="en-US" dirty="0"/>
              <a:t>provide </a:t>
            </a:r>
            <a:r>
              <a:rPr lang="en-US" dirty="0" smtClean="0"/>
              <a:t>hats to fans, as </a:t>
            </a:r>
            <a:r>
              <a:rPr lang="en-US" dirty="0"/>
              <a:t>a </a:t>
            </a:r>
            <a:r>
              <a:rPr lang="en-US" dirty="0" smtClean="0"/>
              <a:t>giveaway.</a:t>
            </a:r>
          </a:p>
          <a:p>
            <a:endParaRPr lang="en-US" dirty="0" smtClean="0"/>
          </a:p>
        </p:txBody>
      </p:sp>
    </p:spTree>
    <p:custDataLst>
      <p:tags r:id="rId1"/>
    </p:custDataLst>
    <p:extLst>
      <p:ext uri="{BB962C8B-B14F-4D97-AF65-F5344CB8AC3E}">
        <p14:creationId xmlns:p14="http://schemas.microsoft.com/office/powerpoint/2010/main" val="7384143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9208" y="705853"/>
            <a:ext cx="8596668" cy="952500"/>
          </a:xfrm>
        </p:spPr>
        <p:txBody>
          <a:bodyPr/>
          <a:lstStyle/>
          <a:p>
            <a:r>
              <a:rPr lang="en-US" b="1" dirty="0" smtClean="0"/>
              <a:t>Case Study No. 19 Discussion</a:t>
            </a:r>
            <a:endParaRPr lang="en-US" b="1" dirty="0"/>
          </a:p>
        </p:txBody>
      </p:sp>
      <p:sp>
        <p:nvSpPr>
          <p:cNvPr id="3" name="Content Placeholder 2"/>
          <p:cNvSpPr>
            <a:spLocks noGrp="1"/>
          </p:cNvSpPr>
          <p:nvPr>
            <p:ph idx="1"/>
          </p:nvPr>
        </p:nvSpPr>
        <p:spPr>
          <a:xfrm>
            <a:off x="599530" y="1926524"/>
            <a:ext cx="8596668" cy="4580862"/>
          </a:xfrm>
        </p:spPr>
        <p:txBody>
          <a:bodyPr>
            <a:normAutofit fontScale="92500"/>
          </a:bodyPr>
          <a:lstStyle/>
          <a:p>
            <a:pPr marL="465138" indent="-465138"/>
            <a:r>
              <a:rPr lang="en-US" dirty="0"/>
              <a:t>May the professional organization conduct a giveaway of the </a:t>
            </a:r>
            <a:r>
              <a:rPr lang="en-US" dirty="0" smtClean="0"/>
              <a:t>institution's </a:t>
            </a:r>
            <a:r>
              <a:rPr lang="en-US" dirty="0"/>
              <a:t>hat at a </a:t>
            </a:r>
            <a:r>
              <a:rPr lang="en-US" b="1" dirty="0"/>
              <a:t>professional contest</a:t>
            </a:r>
            <a:r>
              <a:rPr lang="en-US" dirty="0"/>
              <a:t>?</a:t>
            </a:r>
          </a:p>
          <a:p>
            <a:pPr marL="465138" indent="-465138"/>
            <a:r>
              <a:rPr lang="en-US" dirty="0" smtClean="0"/>
              <a:t>May </a:t>
            </a:r>
            <a:r>
              <a:rPr lang="en-US" dirty="0"/>
              <a:t>an </a:t>
            </a:r>
            <a:r>
              <a:rPr lang="en-US" dirty="0" smtClean="0"/>
              <a:t>institution's soccer </a:t>
            </a:r>
            <a:r>
              <a:rPr lang="en-US" dirty="0"/>
              <a:t>team conduct a </a:t>
            </a:r>
            <a:r>
              <a:rPr lang="en-US" b="1" dirty="0"/>
              <a:t>giveaway</a:t>
            </a:r>
            <a:r>
              <a:rPr lang="en-US" dirty="0"/>
              <a:t> of the </a:t>
            </a:r>
            <a:r>
              <a:rPr lang="en-US" dirty="0" smtClean="0"/>
              <a:t>institution's </a:t>
            </a:r>
            <a:r>
              <a:rPr lang="en-US" dirty="0"/>
              <a:t>hat with a logo of a professional organization on the </a:t>
            </a:r>
            <a:r>
              <a:rPr lang="en-US" dirty="0" smtClean="0"/>
              <a:t>side?</a:t>
            </a:r>
          </a:p>
          <a:p>
            <a:pPr marL="914400" lvl="1" indent="-457200"/>
            <a:r>
              <a:rPr lang="en-US" dirty="0" smtClean="0"/>
              <a:t>The hat is designed to commemorate a specific contest </a:t>
            </a:r>
            <a:endParaRPr lang="en-US" dirty="0"/>
          </a:p>
          <a:p>
            <a:pPr marL="465138" indent="-465138"/>
            <a:r>
              <a:rPr lang="en-US" dirty="0"/>
              <a:t>May an institution's soccer team </a:t>
            </a:r>
            <a:r>
              <a:rPr lang="en-US" b="1" dirty="0" smtClean="0"/>
              <a:t>sell</a:t>
            </a:r>
            <a:r>
              <a:rPr lang="en-US" dirty="0" smtClean="0"/>
              <a:t> </a:t>
            </a:r>
            <a:r>
              <a:rPr lang="en-US" dirty="0"/>
              <a:t>the institution's hat with a logo of a professional organization on the side</a:t>
            </a:r>
            <a:r>
              <a:rPr lang="en-US" dirty="0" smtClean="0"/>
              <a:t>?</a:t>
            </a:r>
          </a:p>
        </p:txBody>
      </p:sp>
    </p:spTree>
    <p:custDataLst>
      <p:tags r:id="rId1"/>
    </p:custDataLst>
    <p:extLst>
      <p:ext uri="{BB962C8B-B14F-4D97-AF65-F5344CB8AC3E}">
        <p14:creationId xmlns:p14="http://schemas.microsoft.com/office/powerpoint/2010/main" val="18080342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87400"/>
          </a:xfrm>
        </p:spPr>
        <p:txBody>
          <a:bodyPr/>
          <a:lstStyle/>
          <a:p>
            <a:r>
              <a:rPr lang="en-US" b="1" dirty="0" smtClean="0"/>
              <a:t>Case Study No. 20</a:t>
            </a:r>
            <a:endParaRPr lang="en-US" b="1" dirty="0"/>
          </a:p>
        </p:txBody>
      </p:sp>
      <p:sp>
        <p:nvSpPr>
          <p:cNvPr id="3" name="Content Placeholder 2"/>
          <p:cNvSpPr>
            <a:spLocks noGrp="1"/>
          </p:cNvSpPr>
          <p:nvPr>
            <p:ph idx="1"/>
          </p:nvPr>
        </p:nvSpPr>
        <p:spPr>
          <a:xfrm>
            <a:off x="629208" y="1711037"/>
            <a:ext cx="8596668" cy="5146963"/>
          </a:xfrm>
        </p:spPr>
        <p:txBody>
          <a:bodyPr>
            <a:normAutofit fontScale="62500" lnSpcReduction="20000"/>
          </a:bodyPr>
          <a:lstStyle/>
          <a:p>
            <a:pPr marL="465138" indent="-465138"/>
            <a:r>
              <a:rPr lang="en-US" dirty="0" smtClean="0"/>
              <a:t>Major League Lacrosse is </a:t>
            </a:r>
            <a:r>
              <a:rPr lang="en-US" dirty="0"/>
              <a:t>hosting a professional event within the locale of the institution with the proceeds going to </a:t>
            </a:r>
            <a:r>
              <a:rPr lang="en-US" dirty="0" smtClean="0"/>
              <a:t>the local United Way. </a:t>
            </a:r>
          </a:p>
          <a:p>
            <a:endParaRPr lang="en-US" dirty="0" smtClean="0"/>
          </a:p>
          <a:p>
            <a:pPr marL="465138" indent="-465138"/>
            <a:r>
              <a:rPr lang="en-US" dirty="0" smtClean="0"/>
              <a:t>The </a:t>
            </a:r>
            <a:r>
              <a:rPr lang="en-US" dirty="0"/>
              <a:t>institution </a:t>
            </a:r>
            <a:r>
              <a:rPr lang="en-US" dirty="0" smtClean="0"/>
              <a:t>would like </a:t>
            </a:r>
            <a:r>
              <a:rPr lang="en-US" dirty="0"/>
              <a:t>to enter in a reciprocal marketing agreement which includes like benefits including advertisements, promotions and tickets to special seating areas. </a:t>
            </a:r>
            <a:r>
              <a:rPr lang="en-US" dirty="0" smtClean="0"/>
              <a:t> Package is valued at approximately $10,000.</a:t>
            </a:r>
          </a:p>
          <a:p>
            <a:endParaRPr lang="en-US" dirty="0" smtClean="0"/>
          </a:p>
          <a:p>
            <a:pPr marL="690563" lvl="1" indent="-344488">
              <a:buFont typeface="Arial" panose="020B0604020202020204" pitchFamily="34" charset="0"/>
              <a:buChar char="•"/>
            </a:pPr>
            <a:r>
              <a:rPr lang="en-US" dirty="0" smtClean="0"/>
              <a:t>Within </a:t>
            </a:r>
            <a:r>
              <a:rPr lang="en-US" dirty="0"/>
              <a:t>the agreement, the </a:t>
            </a:r>
            <a:r>
              <a:rPr lang="en-US" dirty="0" smtClean="0"/>
              <a:t>institution's lacrosse </a:t>
            </a:r>
            <a:r>
              <a:rPr lang="en-US" dirty="0"/>
              <a:t>program would be advertised and promoted during the professional event. </a:t>
            </a:r>
            <a:endParaRPr lang="en-US" dirty="0" smtClean="0"/>
          </a:p>
          <a:p>
            <a:pPr marL="568325" lvl="1" indent="-222250">
              <a:buFont typeface="Arial" panose="020B0604020202020204" pitchFamily="34" charset="0"/>
              <a:buChar char="•"/>
            </a:pPr>
            <a:endParaRPr lang="en-US" dirty="0" smtClean="0"/>
          </a:p>
          <a:p>
            <a:pPr marL="690563" lvl="1" indent="-344488">
              <a:buFont typeface="Arial" panose="020B0604020202020204" pitchFamily="34" charset="0"/>
              <a:buChar char="•"/>
            </a:pPr>
            <a:r>
              <a:rPr lang="en-US" dirty="0" smtClean="0"/>
              <a:t>The </a:t>
            </a:r>
            <a:r>
              <a:rPr lang="en-US" dirty="0"/>
              <a:t>institution would also receive complimentary tickets. </a:t>
            </a:r>
            <a:r>
              <a:rPr lang="en-US" dirty="0" smtClean="0"/>
              <a:t> The </a:t>
            </a:r>
            <a:r>
              <a:rPr lang="en-US" dirty="0"/>
              <a:t>package is standard and advertised as such to the public. </a:t>
            </a:r>
            <a:endParaRPr lang="en-US" dirty="0" smtClean="0"/>
          </a:p>
          <a:p>
            <a:pPr lvl="1"/>
            <a:endParaRPr lang="en-US" dirty="0"/>
          </a:p>
          <a:p>
            <a:pPr marL="465138" indent="-465138"/>
            <a:r>
              <a:rPr lang="en-US" dirty="0" smtClean="0"/>
              <a:t>In </a:t>
            </a:r>
            <a:r>
              <a:rPr lang="en-US" dirty="0"/>
              <a:t>exchange, the professional </a:t>
            </a:r>
            <a:r>
              <a:rPr lang="en-US" dirty="0" smtClean="0"/>
              <a:t>organization </a:t>
            </a:r>
            <a:r>
              <a:rPr lang="en-US" dirty="0"/>
              <a:t>would receive advertisement and promotional space during </a:t>
            </a:r>
            <a:r>
              <a:rPr lang="en-US" dirty="0" smtClean="0"/>
              <a:t>men's lacrosse </a:t>
            </a:r>
            <a:r>
              <a:rPr lang="en-US" dirty="0"/>
              <a:t>matches as well as tickets to </a:t>
            </a:r>
            <a:r>
              <a:rPr lang="en-US" dirty="0" smtClean="0"/>
              <a:t>competitions.  Package is valued at approximately $1,000.</a:t>
            </a:r>
            <a:endParaRPr lang="en-US" dirty="0"/>
          </a:p>
        </p:txBody>
      </p:sp>
    </p:spTree>
    <p:custDataLst>
      <p:tags r:id="rId1"/>
    </p:custDataLst>
    <p:extLst>
      <p:ext uri="{BB962C8B-B14F-4D97-AF65-F5344CB8AC3E}">
        <p14:creationId xmlns:p14="http://schemas.microsoft.com/office/powerpoint/2010/main" val="13857238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914400"/>
          </a:xfrm>
        </p:spPr>
        <p:txBody>
          <a:bodyPr/>
          <a:lstStyle/>
          <a:p>
            <a:r>
              <a:rPr lang="en-US" b="1" dirty="0" smtClean="0"/>
              <a:t>Case Study No. 20 Discussion</a:t>
            </a:r>
            <a:endParaRPr lang="en-US" b="1" dirty="0"/>
          </a:p>
        </p:txBody>
      </p:sp>
      <p:sp>
        <p:nvSpPr>
          <p:cNvPr id="3" name="Content Placeholder 2"/>
          <p:cNvSpPr>
            <a:spLocks noGrp="1"/>
          </p:cNvSpPr>
          <p:nvPr>
            <p:ph idx="1"/>
          </p:nvPr>
        </p:nvSpPr>
        <p:spPr>
          <a:xfrm>
            <a:off x="677333" y="1683328"/>
            <a:ext cx="8947929" cy="5174672"/>
          </a:xfrm>
        </p:spPr>
        <p:txBody>
          <a:bodyPr>
            <a:normAutofit/>
          </a:bodyPr>
          <a:lstStyle/>
          <a:p>
            <a:pPr marL="465138" indent="-465138"/>
            <a:r>
              <a:rPr lang="en-US" dirty="0" smtClean="0"/>
              <a:t>Is </a:t>
            </a:r>
            <a:r>
              <a:rPr lang="en-US" dirty="0"/>
              <a:t>it permissible to exchange tickets and/or other tangible benefits </a:t>
            </a:r>
            <a:r>
              <a:rPr lang="en-US" dirty="0" smtClean="0"/>
              <a:t>of equal value?</a:t>
            </a:r>
          </a:p>
          <a:p>
            <a:endParaRPr lang="en-US" dirty="0" smtClean="0"/>
          </a:p>
          <a:p>
            <a:pPr marL="465138" indent="-465138"/>
            <a:r>
              <a:rPr lang="en-US" dirty="0"/>
              <a:t>Is it permissible to exchange tickets and/or other tangible benefits </a:t>
            </a:r>
            <a:r>
              <a:rPr lang="en-US" dirty="0" smtClean="0"/>
              <a:t>that would result in a benefit to the institution?</a:t>
            </a:r>
          </a:p>
          <a:p>
            <a:endParaRPr lang="en-US" dirty="0"/>
          </a:p>
          <a:p>
            <a:pPr marL="465138" indent="-465138"/>
            <a:r>
              <a:rPr lang="en-US" dirty="0" smtClean="0"/>
              <a:t>Are these arrangements promoting an institution's sports?</a:t>
            </a:r>
          </a:p>
          <a:p>
            <a:endParaRPr lang="en-US" dirty="0" smtClean="0"/>
          </a:p>
        </p:txBody>
      </p:sp>
    </p:spTree>
    <p:custDataLst>
      <p:tags r:id="rId1"/>
    </p:custDataLst>
    <p:extLst>
      <p:ext uri="{BB962C8B-B14F-4D97-AF65-F5344CB8AC3E}">
        <p14:creationId xmlns:p14="http://schemas.microsoft.com/office/powerpoint/2010/main" val="28068311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Review</a:t>
            </a:r>
            <a:endParaRPr lang="en-US" b="1" dirty="0"/>
          </a:p>
        </p:txBody>
      </p:sp>
      <p:sp>
        <p:nvSpPr>
          <p:cNvPr id="3" name="Content Placeholder 2"/>
          <p:cNvSpPr>
            <a:spLocks noGrp="1"/>
          </p:cNvSpPr>
          <p:nvPr>
            <p:ph idx="1"/>
          </p:nvPr>
        </p:nvSpPr>
        <p:spPr>
          <a:xfrm>
            <a:off x="677333" y="1666755"/>
            <a:ext cx="9123891" cy="4374608"/>
          </a:xfrm>
        </p:spPr>
        <p:txBody>
          <a:bodyPr>
            <a:noAutofit/>
          </a:bodyPr>
          <a:lstStyle/>
          <a:p>
            <a:pPr marL="465138" lvl="0" indent="-465138">
              <a:spcBef>
                <a:spcPts val="0"/>
              </a:spcBef>
            </a:pPr>
            <a:r>
              <a:rPr lang="en-US" sz="2800" dirty="0">
                <a:solidFill>
                  <a:schemeClr val="tx1"/>
                </a:solidFill>
              </a:rPr>
              <a:t>Promotional </a:t>
            </a:r>
            <a:r>
              <a:rPr lang="en-US" sz="2800" dirty="0" smtClean="0">
                <a:solidFill>
                  <a:schemeClr val="tx1"/>
                </a:solidFill>
              </a:rPr>
              <a:t>activities.</a:t>
            </a:r>
          </a:p>
          <a:p>
            <a:pPr marL="465138" lvl="0" indent="-465138">
              <a:spcBef>
                <a:spcPts val="0"/>
              </a:spcBef>
            </a:pPr>
            <a:endParaRPr lang="en-US" sz="1200" dirty="0">
              <a:solidFill>
                <a:schemeClr val="tx1"/>
              </a:solidFill>
            </a:endParaRPr>
          </a:p>
          <a:p>
            <a:pPr marL="465138" lvl="0" indent="-465138">
              <a:spcBef>
                <a:spcPts val="0"/>
              </a:spcBef>
            </a:pPr>
            <a:r>
              <a:rPr lang="en-US" sz="2800" dirty="0">
                <a:solidFill>
                  <a:schemeClr val="tx1"/>
                </a:solidFill>
              </a:rPr>
              <a:t>Nonathletically related promotional activities after </a:t>
            </a:r>
            <a:r>
              <a:rPr lang="en-US" sz="2800" dirty="0" smtClean="0">
                <a:solidFill>
                  <a:schemeClr val="tx1"/>
                </a:solidFill>
              </a:rPr>
              <a:t>enrollment.</a:t>
            </a:r>
          </a:p>
          <a:p>
            <a:pPr marL="465138" lvl="0" indent="-465138">
              <a:spcBef>
                <a:spcPts val="0"/>
              </a:spcBef>
            </a:pPr>
            <a:endParaRPr lang="en-US" sz="1200" dirty="0">
              <a:solidFill>
                <a:schemeClr val="tx1"/>
              </a:solidFill>
            </a:endParaRPr>
          </a:p>
          <a:p>
            <a:pPr marL="465138" lvl="0" indent="-465138">
              <a:spcBef>
                <a:spcPts val="0"/>
              </a:spcBef>
            </a:pPr>
            <a:r>
              <a:rPr lang="en-US" sz="2800" dirty="0" err="1" smtClean="0">
                <a:solidFill>
                  <a:schemeClr val="tx1"/>
                </a:solidFill>
              </a:rPr>
              <a:t>Crowdfunding</a:t>
            </a:r>
            <a:r>
              <a:rPr lang="en-US" sz="2800" dirty="0" smtClean="0">
                <a:solidFill>
                  <a:schemeClr val="tx1"/>
                </a:solidFill>
              </a:rPr>
              <a:t>.</a:t>
            </a:r>
          </a:p>
          <a:p>
            <a:pPr marL="465138" lvl="0" indent="-465138">
              <a:spcBef>
                <a:spcPts val="0"/>
              </a:spcBef>
            </a:pPr>
            <a:endParaRPr lang="en-US" sz="1200" dirty="0">
              <a:solidFill>
                <a:schemeClr val="tx1"/>
              </a:solidFill>
            </a:endParaRPr>
          </a:p>
          <a:p>
            <a:pPr marL="465138" lvl="0" indent="-465138">
              <a:spcBef>
                <a:spcPts val="0"/>
              </a:spcBef>
            </a:pPr>
            <a:r>
              <a:rPr lang="en-US" sz="2800" dirty="0">
                <a:solidFill>
                  <a:schemeClr val="tx1"/>
                </a:solidFill>
              </a:rPr>
              <a:t>Advertisements and </a:t>
            </a:r>
            <a:r>
              <a:rPr lang="en-US" sz="2800" dirty="0" smtClean="0">
                <a:solidFill>
                  <a:schemeClr val="tx1"/>
                </a:solidFill>
              </a:rPr>
              <a:t>promotions after enrollment.</a:t>
            </a:r>
          </a:p>
          <a:p>
            <a:pPr marL="465138" lvl="0" indent="-465138">
              <a:spcBef>
                <a:spcPts val="0"/>
              </a:spcBef>
            </a:pPr>
            <a:endParaRPr lang="en-US" sz="1200" dirty="0">
              <a:solidFill>
                <a:schemeClr val="tx1"/>
              </a:solidFill>
            </a:endParaRPr>
          </a:p>
          <a:p>
            <a:pPr marL="465138" lvl="0" indent="-465138">
              <a:spcBef>
                <a:spcPts val="0"/>
              </a:spcBef>
            </a:pPr>
            <a:r>
              <a:rPr lang="en-US" sz="2800" dirty="0">
                <a:solidFill>
                  <a:schemeClr val="tx1"/>
                </a:solidFill>
              </a:rPr>
              <a:t>Media </a:t>
            </a:r>
            <a:r>
              <a:rPr lang="en-US" sz="2800" dirty="0" smtClean="0">
                <a:solidFill>
                  <a:schemeClr val="tx1"/>
                </a:solidFill>
              </a:rPr>
              <a:t>activities.</a:t>
            </a:r>
          </a:p>
          <a:p>
            <a:pPr marL="465138" lvl="0" indent="-465138">
              <a:spcBef>
                <a:spcPts val="0"/>
              </a:spcBef>
            </a:pPr>
            <a:endParaRPr lang="en-US" sz="1200" dirty="0">
              <a:solidFill>
                <a:schemeClr val="tx1"/>
              </a:solidFill>
            </a:endParaRPr>
          </a:p>
          <a:p>
            <a:pPr marL="465138" lvl="0" indent="-465138">
              <a:spcBef>
                <a:spcPts val="0"/>
              </a:spcBef>
            </a:pPr>
            <a:r>
              <a:rPr lang="en-US" sz="2800" dirty="0" smtClean="0">
                <a:solidFill>
                  <a:schemeClr val="tx1"/>
                </a:solidFill>
              </a:rPr>
              <a:t>Involvement with professional sports organizations.</a:t>
            </a:r>
          </a:p>
          <a:p>
            <a:pPr lvl="0">
              <a:spcBef>
                <a:spcPts val="0"/>
              </a:spcBef>
            </a:pPr>
            <a:endParaRPr lang="en-US" sz="1200" dirty="0">
              <a:solidFill>
                <a:schemeClr val="tx1"/>
              </a:solidFill>
            </a:endParaRPr>
          </a:p>
        </p:txBody>
      </p:sp>
    </p:spTree>
    <p:custDataLst>
      <p:tags r:id="rId1"/>
    </p:custDataLst>
    <p:extLst>
      <p:ext uri="{BB962C8B-B14F-4D97-AF65-F5344CB8AC3E}">
        <p14:creationId xmlns:p14="http://schemas.microsoft.com/office/powerpoint/2010/main" val="33642353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56120" y="2516829"/>
            <a:ext cx="6048765" cy="1646302"/>
          </a:xfrm>
        </p:spPr>
        <p:txBody>
          <a:bodyPr/>
          <a:lstStyle/>
          <a:p>
            <a:pPr algn="ctr"/>
            <a:r>
              <a:rPr lang="en-US" b="1" dirty="0" smtClean="0"/>
              <a:t>Questions?</a:t>
            </a:r>
            <a:endParaRPr lang="en-US" b="1" dirty="0"/>
          </a:p>
        </p:txBody>
      </p:sp>
    </p:spTree>
    <p:custDataLst>
      <p:tags r:id="rId1"/>
    </p:custDataLst>
    <p:extLst>
      <p:ext uri="{BB962C8B-B14F-4D97-AF65-F5344CB8AC3E}">
        <p14:creationId xmlns:p14="http://schemas.microsoft.com/office/powerpoint/2010/main" val="3657853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NCAA Division I Amateurism</a:t>
            </a:r>
            <a:endParaRPr lang="en-US" b="1" dirty="0"/>
          </a:p>
        </p:txBody>
      </p:sp>
      <p:sp>
        <p:nvSpPr>
          <p:cNvPr id="3" name="Subtitle 2"/>
          <p:cNvSpPr>
            <a:spLocks noGrp="1"/>
          </p:cNvSpPr>
          <p:nvPr>
            <p:ph type="subTitle" idx="1"/>
          </p:nvPr>
        </p:nvSpPr>
        <p:spPr>
          <a:xfrm>
            <a:off x="1507067" y="4564180"/>
            <a:ext cx="7766936" cy="1096899"/>
          </a:xfrm>
        </p:spPr>
        <p:txBody>
          <a:bodyPr>
            <a:normAutofit/>
          </a:bodyPr>
          <a:lstStyle/>
          <a:p>
            <a:r>
              <a:rPr lang="en-US" sz="2400" dirty="0" smtClean="0">
                <a:solidFill>
                  <a:schemeClr val="tx1"/>
                </a:solidFill>
              </a:rPr>
              <a:t>Binh T. Nguyen and Jerry Vaughn</a:t>
            </a:r>
          </a:p>
          <a:p>
            <a:r>
              <a:rPr lang="en-US" sz="2400" dirty="0" smtClean="0">
                <a:solidFill>
                  <a:schemeClr val="tx1"/>
                </a:solidFill>
              </a:rPr>
              <a:t>2015 NCAA Regional Rules Seminars </a:t>
            </a:r>
            <a:endParaRPr lang="en-US" sz="2400" dirty="0">
              <a:solidFill>
                <a:schemeClr val="tx1"/>
              </a:solidFill>
            </a:endParaRPr>
          </a:p>
        </p:txBody>
      </p:sp>
    </p:spTree>
    <p:custDataLst>
      <p:tags r:id="rId1"/>
    </p:custDataLst>
    <p:extLst>
      <p:ext uri="{BB962C8B-B14F-4D97-AF65-F5344CB8AC3E}">
        <p14:creationId xmlns:p14="http://schemas.microsoft.com/office/powerpoint/2010/main" val="30404866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179" y="272716"/>
            <a:ext cx="10972800" cy="990600"/>
          </a:xfrm>
        </p:spPr>
        <p:txBody>
          <a:bodyPr>
            <a:noAutofit/>
          </a:bodyPr>
          <a:lstStyle/>
          <a:p>
            <a:r>
              <a:rPr lang="en-US" sz="3100" b="1" dirty="0"/>
              <a:t>Institutional, Charitable, Education or Nonprofit Promotions</a:t>
            </a:r>
          </a:p>
        </p:txBody>
      </p:sp>
      <p:sp>
        <p:nvSpPr>
          <p:cNvPr id="3" name="Content Placeholder 2"/>
          <p:cNvSpPr>
            <a:spLocks noGrp="1"/>
          </p:cNvSpPr>
          <p:nvPr>
            <p:ph idx="1"/>
          </p:nvPr>
        </p:nvSpPr>
        <p:spPr>
          <a:xfrm>
            <a:off x="484829" y="1639941"/>
            <a:ext cx="8596668" cy="4959927"/>
          </a:xfrm>
        </p:spPr>
        <p:txBody>
          <a:bodyPr>
            <a:normAutofit fontScale="77500" lnSpcReduction="20000"/>
          </a:bodyPr>
          <a:lstStyle/>
          <a:p>
            <a:pPr marL="465138" indent="-465138">
              <a:lnSpc>
                <a:spcPct val="90000"/>
              </a:lnSpc>
            </a:pPr>
            <a:r>
              <a:rPr lang="en-US" sz="2800" u="sng" dirty="0">
                <a:solidFill>
                  <a:schemeClr val="tx1"/>
                </a:solidFill>
              </a:rPr>
              <a:t>Conditions</a:t>
            </a:r>
            <a:r>
              <a:rPr lang="en-US" sz="2800" dirty="0">
                <a:solidFill>
                  <a:schemeClr val="tx1"/>
                </a:solidFill>
              </a:rPr>
              <a:t>:</a:t>
            </a:r>
          </a:p>
          <a:p>
            <a:pPr marL="914400" lvl="1" indent="-449263">
              <a:buFont typeface="Arial" pitchFamily="34" charset="0"/>
              <a:buChar char="•"/>
            </a:pPr>
            <a:r>
              <a:rPr lang="en-US" sz="2400" dirty="0">
                <a:solidFill>
                  <a:schemeClr val="tx1"/>
                </a:solidFill>
              </a:rPr>
              <a:t>Restrictions on the sale of commercial items</a:t>
            </a:r>
            <a:r>
              <a:rPr lang="en-US" sz="2400" dirty="0" smtClean="0">
                <a:solidFill>
                  <a:schemeClr val="tx1"/>
                </a:solidFill>
              </a:rPr>
              <a:t>.</a:t>
            </a:r>
          </a:p>
          <a:p>
            <a:pPr marL="685800" lvl="1" indent="-342900">
              <a:buFont typeface="Arial" pitchFamily="34" charset="0"/>
              <a:buChar char="•"/>
            </a:pPr>
            <a:endParaRPr lang="en-US" sz="2400" dirty="0">
              <a:solidFill>
                <a:schemeClr val="tx1"/>
              </a:solidFill>
            </a:endParaRPr>
          </a:p>
          <a:p>
            <a:pPr marL="1379538" lvl="2" indent="-465138"/>
            <a:r>
              <a:rPr lang="en-US" sz="2400" dirty="0" smtClean="0">
                <a:solidFill>
                  <a:schemeClr val="tx1"/>
                </a:solidFill>
              </a:rPr>
              <a:t>Noninformational </a:t>
            </a:r>
            <a:r>
              <a:rPr lang="en-US" sz="2400" dirty="0">
                <a:solidFill>
                  <a:schemeClr val="tx1"/>
                </a:solidFill>
              </a:rPr>
              <a:t>items that include a single SA may not be sold</a:t>
            </a:r>
            <a:r>
              <a:rPr lang="en-US" sz="2400" dirty="0" smtClean="0">
                <a:solidFill>
                  <a:schemeClr val="tx1"/>
                </a:solidFill>
              </a:rPr>
              <a:t>.</a:t>
            </a:r>
          </a:p>
          <a:p>
            <a:pPr marL="1379538" lvl="2" indent="-465138"/>
            <a:endParaRPr lang="en-US" sz="2400" dirty="0">
              <a:solidFill>
                <a:schemeClr val="tx1"/>
              </a:solidFill>
            </a:endParaRPr>
          </a:p>
          <a:p>
            <a:pPr marL="1379538" lvl="2" indent="-465138"/>
            <a:r>
              <a:rPr lang="en-US" sz="2400" dirty="0" smtClean="0">
                <a:solidFill>
                  <a:schemeClr val="tx1"/>
                </a:solidFill>
              </a:rPr>
              <a:t>Noninformational </a:t>
            </a:r>
            <a:r>
              <a:rPr lang="en-US" sz="2400" dirty="0">
                <a:solidFill>
                  <a:schemeClr val="tx1"/>
                </a:solidFill>
              </a:rPr>
              <a:t>items that include multiple SAs may be sold</a:t>
            </a:r>
            <a:r>
              <a:rPr lang="en-US" sz="2400" dirty="0" smtClean="0">
                <a:solidFill>
                  <a:schemeClr val="tx1"/>
                </a:solidFill>
              </a:rPr>
              <a:t>.</a:t>
            </a:r>
          </a:p>
          <a:p>
            <a:pPr marL="1028700" lvl="2" indent="-342900"/>
            <a:endParaRPr lang="en-US" sz="2400" dirty="0">
              <a:solidFill>
                <a:schemeClr val="tx1"/>
              </a:solidFill>
            </a:endParaRPr>
          </a:p>
          <a:p>
            <a:pPr marL="1379538" lvl="3" indent="-465138">
              <a:buFont typeface="Arial" pitchFamily="34" charset="0"/>
              <a:buChar char="•"/>
            </a:pPr>
            <a:r>
              <a:rPr lang="en-US" sz="2400" dirty="0" smtClean="0">
                <a:solidFill>
                  <a:schemeClr val="tx1"/>
                </a:solidFill>
              </a:rPr>
              <a:t>Institutionally </a:t>
            </a:r>
            <a:r>
              <a:rPr lang="en-US" sz="2400" dirty="0">
                <a:solidFill>
                  <a:schemeClr val="tx1"/>
                </a:solidFill>
              </a:rPr>
              <a:t>controlled outlets or outlets controlled by other permissible entity</a:t>
            </a:r>
            <a:r>
              <a:rPr lang="en-US" sz="2400" dirty="0" smtClean="0">
                <a:solidFill>
                  <a:schemeClr val="tx1"/>
                </a:solidFill>
              </a:rPr>
              <a:t>.</a:t>
            </a:r>
          </a:p>
          <a:p>
            <a:pPr marL="1257300" lvl="3" indent="-171450">
              <a:buFont typeface="Arial" pitchFamily="34" charset="0"/>
              <a:buChar char="•"/>
            </a:pPr>
            <a:endParaRPr lang="en-US" sz="2400" dirty="0" smtClean="0">
              <a:solidFill>
                <a:schemeClr val="tx1"/>
              </a:solidFill>
            </a:endParaRPr>
          </a:p>
          <a:p>
            <a:pPr marL="914400" lvl="1" indent="-449263">
              <a:buFont typeface="Arial" pitchFamily="34" charset="0"/>
              <a:buChar char="•"/>
            </a:pPr>
            <a:r>
              <a:rPr lang="en-US" sz="2400" dirty="0">
                <a:solidFill>
                  <a:schemeClr val="tx1"/>
                </a:solidFill>
              </a:rPr>
              <a:t>SA and authorized representative of permissible entity must sign statement ensuring proper use of likeness or appearance.</a:t>
            </a:r>
          </a:p>
          <a:p>
            <a:pPr marL="3657600" lvl="8" indent="0" algn="r">
              <a:buNone/>
            </a:pPr>
            <a:endParaRPr lang="en-US" sz="2400" i="1" dirty="0" smtClean="0">
              <a:solidFill>
                <a:schemeClr val="tx1"/>
              </a:solidFill>
            </a:endParaRPr>
          </a:p>
          <a:p>
            <a:pPr marL="3657600" lvl="8" indent="0" algn="r">
              <a:buNone/>
            </a:pPr>
            <a:r>
              <a:rPr lang="en-US" sz="2400" i="1" dirty="0" smtClean="0">
                <a:solidFill>
                  <a:schemeClr val="tx1"/>
                </a:solidFill>
              </a:rPr>
              <a:t>NCAA </a:t>
            </a:r>
            <a:r>
              <a:rPr lang="en-US" sz="2400" i="1" dirty="0">
                <a:solidFill>
                  <a:schemeClr val="tx1"/>
                </a:solidFill>
              </a:rPr>
              <a:t>Bylaw 12.5.1.1</a:t>
            </a:r>
          </a:p>
          <a:p>
            <a:pPr marL="1257300" lvl="3" indent="-171450">
              <a:buFont typeface="Arial" pitchFamily="34" charset="0"/>
              <a:buChar char="•"/>
            </a:pPr>
            <a:endParaRPr lang="en-US" dirty="0"/>
          </a:p>
          <a:p>
            <a:pPr marL="571500" lvl="1" indent="-228600">
              <a:buFont typeface="Arial" pitchFamily="34" charset="0"/>
              <a:buChar char="•"/>
            </a:pPr>
            <a:endParaRPr lang="en-US" dirty="0"/>
          </a:p>
          <a:p>
            <a:pPr marL="571500" lvl="1" indent="-228600">
              <a:buFont typeface="Arial" pitchFamily="34" charset="0"/>
              <a:buChar char="•"/>
            </a:pPr>
            <a:endParaRPr lang="en-US" dirty="0"/>
          </a:p>
          <a:p>
            <a:pPr marL="685800" lvl="1" indent="-342900">
              <a:buFont typeface="Arial" pitchFamily="34" charset="0"/>
              <a:buChar char="•"/>
            </a:pPr>
            <a:endParaRPr lang="en-US" dirty="0"/>
          </a:p>
        </p:txBody>
      </p:sp>
    </p:spTree>
    <p:custDataLst>
      <p:tags r:id="rId1"/>
    </p:custDataLst>
    <p:extLst>
      <p:ext uri="{BB962C8B-B14F-4D97-AF65-F5344CB8AC3E}">
        <p14:creationId xmlns:p14="http://schemas.microsoft.com/office/powerpoint/2010/main" val="2625957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10972800" cy="990600"/>
          </a:xfrm>
        </p:spPr>
        <p:txBody>
          <a:bodyPr>
            <a:normAutofit/>
          </a:bodyPr>
          <a:lstStyle/>
          <a:p>
            <a:r>
              <a:rPr lang="en-US" b="1" dirty="0"/>
              <a:t>NCAA </a:t>
            </a:r>
            <a:r>
              <a:rPr lang="en-US" b="1" dirty="0" smtClean="0"/>
              <a:t>Proposal </a:t>
            </a:r>
            <a:r>
              <a:rPr lang="en-US" b="1" dirty="0"/>
              <a:t>No. </a:t>
            </a:r>
            <a:r>
              <a:rPr lang="en-US" b="1" dirty="0" smtClean="0"/>
              <a:t>2005-26 (alternative)</a:t>
            </a:r>
            <a:endParaRPr lang="en-US" b="1" dirty="0"/>
          </a:p>
        </p:txBody>
      </p:sp>
      <p:sp>
        <p:nvSpPr>
          <p:cNvPr id="3" name="Content Placeholder 2"/>
          <p:cNvSpPr>
            <a:spLocks noGrp="1"/>
          </p:cNvSpPr>
          <p:nvPr>
            <p:ph idx="1"/>
          </p:nvPr>
        </p:nvSpPr>
        <p:spPr>
          <a:xfrm>
            <a:off x="677334" y="1371601"/>
            <a:ext cx="8596668" cy="4959926"/>
          </a:xfrm>
        </p:spPr>
        <p:txBody>
          <a:bodyPr>
            <a:normAutofit fontScale="92500" lnSpcReduction="20000"/>
          </a:bodyPr>
          <a:lstStyle/>
          <a:p>
            <a:pPr>
              <a:lnSpc>
                <a:spcPct val="70000"/>
              </a:lnSpc>
            </a:pPr>
            <a:r>
              <a:rPr lang="en-US" sz="2400" dirty="0">
                <a:solidFill>
                  <a:schemeClr val="tx1"/>
                </a:solidFill>
              </a:rPr>
              <a:t>Approval of promotional activity.</a:t>
            </a:r>
          </a:p>
          <a:p>
            <a:pPr>
              <a:lnSpc>
                <a:spcPct val="70000"/>
              </a:lnSpc>
            </a:pPr>
            <a:endParaRPr lang="en-US" sz="2400" dirty="0">
              <a:solidFill>
                <a:schemeClr val="tx1"/>
              </a:solidFill>
            </a:endParaRPr>
          </a:p>
          <a:p>
            <a:pPr marL="568325" lvl="1" indent="-225425">
              <a:lnSpc>
                <a:spcPct val="70000"/>
              </a:lnSpc>
              <a:buFont typeface="Arial" pitchFamily="34" charset="0"/>
              <a:buChar char="•"/>
            </a:pPr>
            <a:r>
              <a:rPr lang="en-US" sz="2000" dirty="0">
                <a:solidFill>
                  <a:schemeClr val="tx1"/>
                </a:solidFill>
              </a:rPr>
              <a:t>Chancellor or president (or designee).</a:t>
            </a:r>
          </a:p>
          <a:p>
            <a:pPr marL="685800" lvl="1" indent="-342900">
              <a:lnSpc>
                <a:spcPct val="70000"/>
              </a:lnSpc>
              <a:buNone/>
            </a:pPr>
            <a:endParaRPr lang="en-US" sz="2000" dirty="0">
              <a:solidFill>
                <a:schemeClr val="tx1"/>
              </a:solidFill>
            </a:endParaRPr>
          </a:p>
          <a:p>
            <a:pPr>
              <a:lnSpc>
                <a:spcPct val="70000"/>
              </a:lnSpc>
            </a:pPr>
            <a:r>
              <a:rPr lang="en-US" sz="2400" dirty="0">
                <a:solidFill>
                  <a:schemeClr val="tx1"/>
                </a:solidFill>
              </a:rPr>
              <a:t>Co-sponsorship and reproduction of a product.</a:t>
            </a:r>
          </a:p>
          <a:p>
            <a:pPr marL="685800">
              <a:lnSpc>
                <a:spcPct val="70000"/>
              </a:lnSpc>
            </a:pPr>
            <a:endParaRPr lang="en-US" sz="2400" dirty="0">
              <a:solidFill>
                <a:schemeClr val="tx1"/>
              </a:solidFill>
            </a:endParaRPr>
          </a:p>
          <a:p>
            <a:pPr marL="568325" lvl="1" indent="-225425">
              <a:lnSpc>
                <a:spcPct val="70000"/>
              </a:lnSpc>
              <a:buFont typeface="Arial" pitchFamily="34" charset="0"/>
              <a:buChar char="•"/>
            </a:pPr>
            <a:r>
              <a:rPr lang="en-US" sz="2000" dirty="0">
                <a:solidFill>
                  <a:schemeClr val="tx1"/>
                </a:solidFill>
              </a:rPr>
              <a:t>Affiliation of the commercial entity and the permissible entity. </a:t>
            </a:r>
          </a:p>
          <a:p>
            <a:pPr marL="568325" lvl="1" indent="-225425">
              <a:lnSpc>
                <a:spcPct val="70000"/>
              </a:lnSpc>
              <a:buFont typeface="Arial" pitchFamily="34" charset="0"/>
              <a:buChar char="•"/>
            </a:pPr>
            <a:endParaRPr lang="en-US" sz="2000" dirty="0">
              <a:solidFill>
                <a:schemeClr val="tx1"/>
              </a:solidFill>
            </a:endParaRPr>
          </a:p>
          <a:p>
            <a:pPr marL="568325" lvl="1" indent="-225425">
              <a:lnSpc>
                <a:spcPct val="110000"/>
              </a:lnSpc>
              <a:spcBef>
                <a:spcPts val="0"/>
              </a:spcBef>
              <a:buFont typeface="Arial" pitchFamily="34" charset="0"/>
              <a:buChar char="•"/>
            </a:pPr>
            <a:r>
              <a:rPr lang="en-US" sz="2000" dirty="0" smtClean="0">
                <a:solidFill>
                  <a:schemeClr val="tx1"/>
                </a:solidFill>
              </a:rPr>
              <a:t>Twenty-five percent limitation </a:t>
            </a:r>
            <a:r>
              <a:rPr lang="en-US" sz="2000" dirty="0">
                <a:solidFill>
                  <a:schemeClr val="tx1"/>
                </a:solidFill>
              </a:rPr>
              <a:t>for commercial sponsors includes appearance or description of commercial </a:t>
            </a:r>
            <a:r>
              <a:rPr lang="en-US" sz="2000" dirty="0" smtClean="0">
                <a:solidFill>
                  <a:schemeClr val="tx1"/>
                </a:solidFill>
              </a:rPr>
              <a:t>entity's</a:t>
            </a:r>
            <a:r>
              <a:rPr lang="en-US" sz="2000" dirty="0">
                <a:solidFill>
                  <a:schemeClr val="tx1"/>
                </a:solidFill>
              </a:rPr>
              <a:t>:</a:t>
            </a:r>
          </a:p>
          <a:p>
            <a:pPr marL="685800" lvl="1" indent="-342900">
              <a:lnSpc>
                <a:spcPct val="70000"/>
              </a:lnSpc>
              <a:buFont typeface="Arial" pitchFamily="34" charset="0"/>
              <a:buChar char="•"/>
            </a:pPr>
            <a:endParaRPr lang="en-US" sz="2000" dirty="0">
              <a:solidFill>
                <a:schemeClr val="tx1"/>
              </a:solidFill>
            </a:endParaRPr>
          </a:p>
          <a:p>
            <a:pPr marL="911225" lvl="1" indent="-342900">
              <a:lnSpc>
                <a:spcPct val="70000"/>
              </a:lnSpc>
            </a:pPr>
            <a:r>
              <a:rPr lang="en-US" sz="2000" dirty="0" smtClean="0">
                <a:solidFill>
                  <a:schemeClr val="tx1"/>
                </a:solidFill>
              </a:rPr>
              <a:t>Product </a:t>
            </a:r>
            <a:r>
              <a:rPr lang="en-US" sz="2000" dirty="0">
                <a:solidFill>
                  <a:schemeClr val="tx1"/>
                </a:solidFill>
              </a:rPr>
              <a:t>or service; </a:t>
            </a:r>
            <a:r>
              <a:rPr lang="en-US" sz="2000" dirty="0" smtClean="0">
                <a:solidFill>
                  <a:schemeClr val="tx1"/>
                </a:solidFill>
              </a:rPr>
              <a:t>and</a:t>
            </a:r>
          </a:p>
          <a:p>
            <a:pPr marL="803275" lvl="1" indent="-234950">
              <a:lnSpc>
                <a:spcPct val="70000"/>
              </a:lnSpc>
              <a:buFont typeface="Arial" pitchFamily="34" charset="0"/>
              <a:buChar char="•"/>
            </a:pPr>
            <a:endParaRPr lang="en-US" sz="2000" dirty="0">
              <a:solidFill>
                <a:schemeClr val="tx1"/>
              </a:solidFill>
            </a:endParaRPr>
          </a:p>
          <a:p>
            <a:pPr marL="911225" lvl="1" indent="-342900">
              <a:lnSpc>
                <a:spcPct val="70000"/>
              </a:lnSpc>
            </a:pPr>
            <a:r>
              <a:rPr lang="en-US" sz="2000" dirty="0" smtClean="0">
                <a:solidFill>
                  <a:schemeClr val="tx1"/>
                </a:solidFill>
              </a:rPr>
              <a:t>Logo/trademark</a:t>
            </a:r>
            <a:r>
              <a:rPr lang="en-US" sz="2000" dirty="0">
                <a:solidFill>
                  <a:schemeClr val="tx1"/>
                </a:solidFill>
              </a:rPr>
              <a:t>.  </a:t>
            </a:r>
          </a:p>
          <a:p>
            <a:pPr marL="803275" lvl="1" indent="-234950">
              <a:lnSpc>
                <a:spcPct val="70000"/>
              </a:lnSpc>
            </a:pPr>
            <a:endParaRPr lang="en-US" sz="2000" dirty="0">
              <a:solidFill>
                <a:schemeClr val="tx1"/>
              </a:solidFill>
            </a:endParaRPr>
          </a:p>
          <a:p>
            <a:pPr marL="568325" lvl="1" indent="-225425">
              <a:lnSpc>
                <a:spcPct val="120000"/>
              </a:lnSpc>
              <a:spcBef>
                <a:spcPts val="0"/>
              </a:spcBef>
              <a:buFont typeface="Arial" pitchFamily="34" charset="0"/>
              <a:buChar char="•"/>
            </a:pPr>
            <a:r>
              <a:rPr lang="en-US" sz="2000" dirty="0">
                <a:solidFill>
                  <a:schemeClr val="tx1"/>
                </a:solidFill>
              </a:rPr>
              <a:t>No direct endorsement or encouragement of the use or purchase of commercial product or service.</a:t>
            </a:r>
          </a:p>
          <a:p>
            <a:pPr marL="1257300" lvl="3" indent="-171450">
              <a:buFont typeface="Arial" pitchFamily="34" charset="0"/>
              <a:buChar char="•"/>
            </a:pPr>
            <a:endParaRPr lang="en-US" dirty="0"/>
          </a:p>
          <a:p>
            <a:pPr marL="571500" lvl="1" indent="-228600">
              <a:buFont typeface="Arial" pitchFamily="34" charset="0"/>
              <a:buChar char="•"/>
            </a:pPr>
            <a:endParaRPr lang="en-US" dirty="0"/>
          </a:p>
          <a:p>
            <a:pPr marL="571500" lvl="1" indent="-228600">
              <a:buFont typeface="Arial" pitchFamily="34" charset="0"/>
              <a:buChar char="•"/>
            </a:pPr>
            <a:endParaRPr lang="en-US" dirty="0"/>
          </a:p>
          <a:p>
            <a:pPr marL="685800" lvl="1" indent="-342900">
              <a:buFont typeface="Arial" pitchFamily="34" charset="0"/>
              <a:buChar char="•"/>
            </a:pPr>
            <a:endParaRPr lang="en-US" dirty="0"/>
          </a:p>
        </p:txBody>
      </p:sp>
    </p:spTree>
    <p:custDataLst>
      <p:tags r:id="rId1"/>
    </p:custDataLst>
    <p:extLst>
      <p:ext uri="{BB962C8B-B14F-4D97-AF65-F5344CB8AC3E}">
        <p14:creationId xmlns:p14="http://schemas.microsoft.com/office/powerpoint/2010/main" val="31938281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358550" y="224533"/>
            <a:ext cx="9241367" cy="1143000"/>
          </a:xfrm>
        </p:spPr>
        <p:txBody>
          <a:bodyPr>
            <a:normAutofit/>
          </a:bodyPr>
          <a:lstStyle/>
          <a:p>
            <a:pPr algn="l"/>
            <a:r>
              <a:rPr lang="en-US" b="1" dirty="0" smtClean="0"/>
              <a:t>Case Study No.1</a:t>
            </a:r>
          </a:p>
        </p:txBody>
      </p:sp>
      <p:sp>
        <p:nvSpPr>
          <p:cNvPr id="195587" name="Rectangle 3"/>
          <p:cNvSpPr>
            <a:spLocks noGrp="1" noChangeArrowheads="1"/>
          </p:cNvSpPr>
          <p:nvPr>
            <p:ph idx="1"/>
          </p:nvPr>
        </p:nvSpPr>
        <p:spPr>
          <a:xfrm>
            <a:off x="406401" y="1025965"/>
            <a:ext cx="8940801" cy="5458691"/>
          </a:xfrm>
        </p:spPr>
        <p:txBody>
          <a:bodyPr>
            <a:noAutofit/>
          </a:bodyPr>
          <a:lstStyle/>
          <a:p>
            <a:pPr marL="342900" lvl="2" indent="-342900"/>
            <a:r>
              <a:rPr lang="en-US" sz="2800" dirty="0" smtClean="0"/>
              <a:t>Wooden Stick University </a:t>
            </a:r>
            <a:r>
              <a:rPr lang="en-US" sz="2800" dirty="0"/>
              <a:t>would like to participate in a fundraiser for their </a:t>
            </a:r>
            <a:r>
              <a:rPr lang="en-US" sz="2800" dirty="0" smtClean="0"/>
              <a:t>women's </a:t>
            </a:r>
            <a:r>
              <a:rPr lang="en-US" sz="2800" dirty="0"/>
              <a:t>field hockey team where individuals would be able to </a:t>
            </a:r>
            <a:r>
              <a:rPr lang="en-US" sz="2800" dirty="0" smtClean="0"/>
              <a:t>"sponsor </a:t>
            </a:r>
            <a:r>
              <a:rPr lang="en-US" sz="2800" dirty="0"/>
              <a:t>a number</a:t>
            </a:r>
            <a:r>
              <a:rPr lang="en-US" sz="2800" dirty="0" smtClean="0"/>
              <a:t>." </a:t>
            </a:r>
          </a:p>
          <a:p>
            <a:pPr marL="342900" lvl="2" indent="-342900"/>
            <a:endParaRPr lang="en-US" sz="1000" dirty="0" smtClean="0"/>
          </a:p>
          <a:p>
            <a:pPr marL="342900" lvl="2" indent="-342900"/>
            <a:r>
              <a:rPr lang="en-US" sz="2800" dirty="0" smtClean="0"/>
              <a:t>Individuals </a:t>
            </a:r>
            <a:r>
              <a:rPr lang="en-US" sz="2800" dirty="0"/>
              <a:t>would be able to pick any number they would like for a $100 donation</a:t>
            </a:r>
            <a:r>
              <a:rPr lang="en-US" sz="2800" dirty="0" smtClean="0"/>
              <a:t>.  </a:t>
            </a:r>
            <a:r>
              <a:rPr lang="en-US" sz="2800" dirty="0"/>
              <a:t>In return, the sponsors would receive a thank you from the </a:t>
            </a:r>
            <a:r>
              <a:rPr lang="en-US" sz="2800" dirty="0" smtClean="0"/>
              <a:t>SA </a:t>
            </a:r>
            <a:r>
              <a:rPr lang="en-US" sz="2800" dirty="0"/>
              <a:t>wearing the number chosen, recognition at a </a:t>
            </a:r>
            <a:r>
              <a:rPr lang="en-US" sz="2800" dirty="0" smtClean="0"/>
              <a:t>game </a:t>
            </a:r>
            <a:r>
              <a:rPr lang="en-US" sz="2800" dirty="0"/>
              <a:t>and a t-shirt with the number on it. </a:t>
            </a:r>
            <a:endParaRPr lang="en-US" sz="2800" dirty="0" smtClean="0"/>
          </a:p>
          <a:p>
            <a:pPr marL="342900" lvl="2" indent="-342900"/>
            <a:endParaRPr lang="en-US" sz="1000" dirty="0" smtClean="0"/>
          </a:p>
          <a:p>
            <a:pPr marL="342900" lvl="2" indent="-342900"/>
            <a:r>
              <a:rPr lang="en-US" sz="2800" dirty="0" smtClean="0"/>
              <a:t>All </a:t>
            </a:r>
            <a:r>
              <a:rPr lang="en-US" sz="2800" dirty="0"/>
              <a:t>proceeds would go directly to the field hockey </a:t>
            </a:r>
            <a:r>
              <a:rPr lang="en-US" sz="2800" dirty="0" smtClean="0"/>
              <a:t>program. </a:t>
            </a:r>
            <a:endParaRPr lang="en-US" sz="2800" b="1" dirty="0"/>
          </a:p>
        </p:txBody>
      </p:sp>
    </p:spTree>
    <p:custDataLst>
      <p:tags r:id="rId1"/>
    </p:custDataLst>
    <p:extLst>
      <p:ext uri="{BB962C8B-B14F-4D97-AF65-F5344CB8AC3E}">
        <p14:creationId xmlns:p14="http://schemas.microsoft.com/office/powerpoint/2010/main" val="20459471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7"/>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Core.5Year" ma:contentTypeID="0x010100F9F789DCBE2F8546844AAD72D1F17829010200FB61311DF971744FAE7A46A10C475AE7" ma:contentTypeVersion="5" ma:contentTypeDescription="" ma:contentTypeScope="" ma:versionID="fe1e70f0e008a5ffeb889d736ae9772f">
  <xsd:schema xmlns:xsd="http://www.w3.org/2001/XMLSchema" xmlns:xs="http://www.w3.org/2001/XMLSchema" xmlns:p="http://schemas.microsoft.com/office/2006/metadata/properties" xmlns:ns2="2a3058fb-e7d8-4bcd-83c9-2e38e3df2500" xmlns:ns3="8203a8d2-2ccf-4437-8480-e4e7da4321d9" targetNamespace="http://schemas.microsoft.com/office/2006/metadata/properties" ma:root="true" ma:fieldsID="717c0469d34852c81fede5250a38abdf" ns2:_="" ns3:_="">
    <xsd:import namespace="2a3058fb-e7d8-4bcd-83c9-2e38e3df2500"/>
    <xsd:import namespace="8203a8d2-2ccf-4437-8480-e4e7da4321d9"/>
    <xsd:element name="properties">
      <xsd:complexType>
        <xsd:sequence>
          <xsd:element name="documentManagement">
            <xsd:complexType>
              <xsd:all>
                <xsd:element ref="ns2:Document_x0020_Type" minOccurs="0"/>
                <xsd:element ref="ns3:Championship" minOccurs="0"/>
                <xsd:element ref="ns3:Division" minOccurs="0"/>
                <xsd:element ref="ns3:Committee" minOccurs="0"/>
                <xsd:element ref="ns3:Academic_x005f_x002F_Fiscal_x005f_x0020_Year"/>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a3058fb-e7d8-4bcd-83c9-2e38e3df2500" elementFormDefault="qualified">
    <xsd:import namespace="http://schemas.microsoft.com/office/2006/documentManagement/types"/>
    <xsd:import namespace="http://schemas.microsoft.com/office/infopath/2007/PartnerControls"/>
    <xsd:element name="Document_x0020_Type" ma:index="3" nillable="true" ma:displayName="Document Type" ma:list="{6337aed9-7485-44c6-a2cb-2d4bdfdcf954}" ma:internalName="Document_x0020_Type0" ma:readOnly="false" ma:showField="Title" ma:web="8203a8d2-2ccf-4437-8480-e4e7da4321d9">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8203a8d2-2ccf-4437-8480-e4e7da4321d9" elementFormDefault="qualified">
    <xsd:import namespace="http://schemas.microsoft.com/office/2006/documentManagement/types"/>
    <xsd:import namespace="http://schemas.microsoft.com/office/infopath/2007/PartnerControls"/>
    <xsd:element name="Championship" ma:index="4" nillable="true" ma:displayName="Championship" ma:list="{9f0c0c2f-65a3-4803-a250-88a2c6aa503b}" ma:internalName="Championship" ma:readOnly="false" ma:showField="Title" ma:web="8203a8d2-2ccf-4437-8480-e4e7da4321d9">
      <xsd:simpleType>
        <xsd:restriction base="dms:Lookup"/>
      </xsd:simpleType>
    </xsd:element>
    <xsd:element name="Division" ma:index="5" nillable="true" ma:displayName="Division" ma:list="{019add6d-0a23-4369-833b-7f9c3f6d7be9}" ma:internalName="Division" ma:readOnly="false" ma:showField="Title" ma:web="8203a8d2-2ccf-4437-8480-e4e7da4321d9">
      <xsd:simpleType>
        <xsd:restriction base="dms:Lookup"/>
      </xsd:simpleType>
    </xsd:element>
    <xsd:element name="Committee" ma:index="6" nillable="true" ma:displayName="Committee" ma:list="{92b80169-226d-41af-a280-46338252cbf7}" ma:internalName="Committee" ma:readOnly="false" ma:showField="Title" ma:web="8203a8d2-2ccf-4437-8480-e4e7da4321d9">
      <xsd:simpleType>
        <xsd:restriction base="dms:Lookup"/>
      </xsd:simpleType>
    </xsd:element>
    <xsd:element name="Academic_x005f_x002F_Fiscal_x005f_x0020_Year" ma:index="7" ma:displayName="Academic/Fiscal Year" ma:default="n/a" ma:format="Dropdown" ma:internalName="Academic_x002F_Fiscal_x0020_Year">
      <xsd:simpleType>
        <xsd:restriction base="dms:Choice">
          <xsd:enumeration value="n/a"/>
          <xsd:enumeration value="2005-06"/>
          <xsd:enumeration value="2006-07"/>
          <xsd:enumeration value="2007-08"/>
          <xsd:enumeration value="2008-09"/>
          <xsd:enumeration value="2009-10"/>
          <xsd:enumeration value="2010-11"/>
          <xsd:enumeration value="2011-12"/>
          <xsd:enumeration value="2012-13"/>
          <xsd:enumeration value="2013-14"/>
          <xsd:enumeration value="Other"/>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2"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Committee xmlns="8203a8d2-2ccf-4437-8480-e4e7da4321d9" xsi:nil="true"/>
    <Academic_x005f_x002F_Fiscal_x005f_x0020_Year xmlns="8203a8d2-2ccf-4437-8480-e4e7da4321d9">n/a</Academic_x005f_x002F_Fiscal_x005f_x0020_Year>
    <Document_x0020_Type xmlns="2a3058fb-e7d8-4bcd-83c9-2e38e3df2500" xsi:nil="true"/>
    <Division xmlns="8203a8d2-2ccf-4437-8480-e4e7da4321d9" xsi:nil="true"/>
    <Championship xmlns="8203a8d2-2ccf-4437-8480-e4e7da4321d9" xsi:nil="true"/>
  </documentManagement>
</p:properties>
</file>

<file path=customXml/itemProps1.xml><?xml version="1.0" encoding="utf-8"?>
<ds:datastoreItem xmlns:ds="http://schemas.openxmlformats.org/officeDocument/2006/customXml" ds:itemID="{F3B784EA-B017-479F-8A38-F8CB8E1AEF53}">
  <ds:schemaRefs>
    <ds:schemaRef ds:uri="http://schemas.microsoft.com/sharepoint/v3/contenttype/forms"/>
  </ds:schemaRefs>
</ds:datastoreItem>
</file>

<file path=customXml/itemProps2.xml><?xml version="1.0" encoding="utf-8"?>
<ds:datastoreItem xmlns:ds="http://schemas.openxmlformats.org/officeDocument/2006/customXml" ds:itemID="{40C5F0B9-F228-405B-8F21-6F445DD8B98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a3058fb-e7d8-4bcd-83c9-2e38e3df2500"/>
    <ds:schemaRef ds:uri="8203a8d2-2ccf-4437-8480-e4e7da4321d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DDBF351-F449-412D-871F-6E81F94F9E22}">
  <ds:schemaRefs>
    <ds:schemaRef ds:uri="http://schemas.microsoft.com/office/2006/metadata/properties"/>
    <ds:schemaRef ds:uri="http://purl.org/dc/terms/"/>
    <ds:schemaRef ds:uri="http://schemas.microsoft.com/office/2006/documentManagement/types"/>
    <ds:schemaRef ds:uri="http://www.w3.org/XML/1998/namespace"/>
    <ds:schemaRef ds:uri="8203a8d2-2ccf-4437-8480-e4e7da4321d9"/>
    <ds:schemaRef ds:uri="http://purl.org/dc/dcmitype/"/>
    <ds:schemaRef ds:uri="http://schemas.openxmlformats.org/package/2006/metadata/core-properties"/>
    <ds:schemaRef ds:uri="http://purl.org/dc/elements/1.1/"/>
    <ds:schemaRef ds:uri="http://schemas.microsoft.com/office/infopath/2007/PartnerControls"/>
    <ds:schemaRef ds:uri="2a3058fb-e7d8-4bcd-83c9-2e38e3df2500"/>
  </ds:schemaRefs>
</ds:datastoreItem>
</file>

<file path=docProps/app.xml><?xml version="1.0" encoding="utf-8"?>
<Properties xmlns="http://schemas.openxmlformats.org/officeDocument/2006/extended-properties" xmlns:vt="http://schemas.openxmlformats.org/officeDocument/2006/docPropsVTypes">
  <Template/>
  <TotalTime>1364</TotalTime>
  <Words>4248</Words>
  <Application>Microsoft Office PowerPoint</Application>
  <PresentationFormat>Custom</PresentationFormat>
  <Paragraphs>492</Paragraphs>
  <Slides>68</Slides>
  <Notes>29</Notes>
  <HiddenSlides>0</HiddenSlides>
  <MMClips>0</MMClips>
  <ScaleCrop>false</ScaleCrop>
  <HeadingPairs>
    <vt:vector size="4" baseType="variant">
      <vt:variant>
        <vt:lpstr>Theme</vt:lpstr>
      </vt:variant>
      <vt:variant>
        <vt:i4>1</vt:i4>
      </vt:variant>
      <vt:variant>
        <vt:lpstr>Slide Titles</vt:lpstr>
      </vt:variant>
      <vt:variant>
        <vt:i4>68</vt:i4>
      </vt:variant>
    </vt:vector>
  </HeadingPairs>
  <TitlesOfParts>
    <vt:vector size="69" baseType="lpstr">
      <vt:lpstr>Facet</vt:lpstr>
      <vt:lpstr>NCAA Division I Amateurism</vt:lpstr>
      <vt:lpstr>Overview</vt:lpstr>
      <vt:lpstr>Institutional, Charitable, Education or Nonprofit Promotions</vt:lpstr>
      <vt:lpstr>Institutional, Charitable, Education or Nonprofit Promotions</vt:lpstr>
      <vt:lpstr>Institutional, Charitable, Education or Nonprofit  Promotions</vt:lpstr>
      <vt:lpstr>Institutional, Charitable, Education or Nonprofit Promotions</vt:lpstr>
      <vt:lpstr>Institutional, Charitable, Education or Nonprofit Promotions</vt:lpstr>
      <vt:lpstr>NCAA Proposal No. 2005-26 (alternative)</vt:lpstr>
      <vt:lpstr>Case Study No.1</vt:lpstr>
      <vt:lpstr>Case Study No. 1 Answer</vt:lpstr>
      <vt:lpstr>Case Study No. 2</vt:lpstr>
      <vt:lpstr>Case Study No. 2 Answer</vt:lpstr>
      <vt:lpstr>Case Study No. 3</vt:lpstr>
      <vt:lpstr>Case Study No. 3 Answer</vt:lpstr>
      <vt:lpstr>Case Study No. 4</vt:lpstr>
      <vt:lpstr>Case Study No. 4 Answer</vt:lpstr>
      <vt:lpstr>Commercial Locations/Sponsors</vt:lpstr>
      <vt:lpstr>Commercial Locations/Sponsors</vt:lpstr>
      <vt:lpstr>Case Study No. 5</vt:lpstr>
      <vt:lpstr>Case Study No. 5 Answer</vt:lpstr>
      <vt:lpstr>Case Study No. 6</vt:lpstr>
      <vt:lpstr>Case Study No. 6 Answer</vt:lpstr>
      <vt:lpstr>Case Study No. 7</vt:lpstr>
      <vt:lpstr>Case Study No. 7 Answer</vt:lpstr>
      <vt:lpstr>Case Study No. 8</vt:lpstr>
      <vt:lpstr>Case Study No. 8 Answer</vt:lpstr>
      <vt:lpstr>Modeling and Other Nonathletically Related Activities After Enrollment</vt:lpstr>
      <vt:lpstr>Continuation of Modeling and Other Activities After Enrollment</vt:lpstr>
      <vt:lpstr>Case Study No. 9 </vt:lpstr>
      <vt:lpstr>Case Study No. 9 Answer</vt:lpstr>
      <vt:lpstr>Case Study No. 10</vt:lpstr>
      <vt:lpstr>Case Study No. 10 Answer</vt:lpstr>
      <vt:lpstr>Case Study No. 11</vt:lpstr>
      <vt:lpstr>Case Study No. 11 Answer</vt:lpstr>
      <vt:lpstr>Crowdfunding</vt:lpstr>
      <vt:lpstr>Crowdfunding</vt:lpstr>
      <vt:lpstr>Crowdfunding</vt:lpstr>
      <vt:lpstr>Case Study No. 12 </vt:lpstr>
      <vt:lpstr>Case Study No. 12 Answer</vt:lpstr>
      <vt:lpstr>Case Study No. 13</vt:lpstr>
      <vt:lpstr>Case Study No. 13 Answer</vt:lpstr>
      <vt:lpstr>Advertisements and Promotions After Enrollment</vt:lpstr>
      <vt:lpstr>Advertisements and Promotions After  Enrollment</vt:lpstr>
      <vt:lpstr>Recent Interpretation</vt:lpstr>
      <vt:lpstr>Case Study No. 14</vt:lpstr>
      <vt:lpstr>Case Study No. 14 Answer</vt:lpstr>
      <vt:lpstr>Case Study No. 15</vt:lpstr>
      <vt:lpstr>Case Study No. 15 Answer</vt:lpstr>
      <vt:lpstr>Case Study No. 16</vt:lpstr>
      <vt:lpstr>Case Study No. 16 Answer</vt:lpstr>
      <vt:lpstr>Media Activities</vt:lpstr>
      <vt:lpstr>Media Activities</vt:lpstr>
      <vt:lpstr>Case Study No. 17</vt:lpstr>
      <vt:lpstr>Case Study No. 17 Answer</vt:lpstr>
      <vt:lpstr>Involvement with Professional  Sports Organizations</vt:lpstr>
      <vt:lpstr>Clear Line of Demarcation</vt:lpstr>
      <vt:lpstr>Permissible Donations to Institution</vt:lpstr>
      <vt:lpstr>Nonpermissible Donations to Institution</vt:lpstr>
      <vt:lpstr>Reciprocal Marketing Agreements</vt:lpstr>
      <vt:lpstr>Case Study No. 18</vt:lpstr>
      <vt:lpstr>Case Study No. 18 Discussion</vt:lpstr>
      <vt:lpstr>Case Study No. 19</vt:lpstr>
      <vt:lpstr>Case Study No. 19 Discussion</vt:lpstr>
      <vt:lpstr>Case Study No. 20</vt:lpstr>
      <vt:lpstr>Case Study No. 20 Discussion</vt:lpstr>
      <vt:lpstr>Review</vt:lpstr>
      <vt:lpstr>Questions?</vt:lpstr>
      <vt:lpstr>NCAA Division I Amateurism</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Vaughn, Jerry</dc:creator>
  <cp:lastModifiedBy>Vaughn, Jerry</cp:lastModifiedBy>
  <cp:revision>110</cp:revision>
  <dcterms:created xsi:type="dcterms:W3CDTF">2014-09-12T02:18:09Z</dcterms:created>
  <dcterms:modified xsi:type="dcterms:W3CDTF">2015-06-16T14:12:18Z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0x010100F9F789DCBE2F8546844AAD72D1F17829010200FB61311DF971744FAE7A46A10C475AE7</vt:lpwstr>
  </property>
  <property fmtid="{D5CDD505-2E9C-101B-9397-08002B2CF9AE}" pid="3" name="ArticulateGUID">
    <vt:lpwstr>AC7ABFD1-6A98-450E-AC4A-3FCE928E5DBD</vt:lpwstr>
  </property>
  <property fmtid="{D5CDD505-2E9C-101B-9397-08002B2CF9AE}" pid="4" name="ArticulatePath">
    <vt:lpwstr>Division I Amateurism (Advanced)</vt:lpwstr>
  </property>
</Properties>
</file>