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64" r:id="rId4"/>
  </p:sldMasterIdLst>
  <p:notesMasterIdLst>
    <p:notesMasterId r:id="rId32"/>
  </p:notesMasterIdLst>
  <p:sldIdLst>
    <p:sldId id="256" r:id="rId5"/>
    <p:sldId id="283" r:id="rId6"/>
    <p:sldId id="284" r:id="rId7"/>
    <p:sldId id="257" r:id="rId8"/>
    <p:sldId id="258" r:id="rId9"/>
    <p:sldId id="259" r:id="rId10"/>
    <p:sldId id="260" r:id="rId11"/>
    <p:sldId id="262" r:id="rId12"/>
    <p:sldId id="285" r:id="rId13"/>
    <p:sldId id="286" r:id="rId14"/>
    <p:sldId id="265" r:id="rId15"/>
    <p:sldId id="263" r:id="rId16"/>
    <p:sldId id="287" r:id="rId17"/>
    <p:sldId id="269" r:id="rId18"/>
    <p:sldId id="268" r:id="rId19"/>
    <p:sldId id="288" r:id="rId20"/>
    <p:sldId id="289" r:id="rId21"/>
    <p:sldId id="290" r:id="rId22"/>
    <p:sldId id="291" r:id="rId23"/>
    <p:sldId id="292" r:id="rId24"/>
    <p:sldId id="276" r:id="rId25"/>
    <p:sldId id="293" r:id="rId26"/>
    <p:sldId id="294" r:id="rId27"/>
    <p:sldId id="279" r:id="rId28"/>
    <p:sldId id="281" r:id="rId29"/>
    <p:sldId id="282" r:id="rId30"/>
    <p:sldId id="295" r:id="rId3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84642" autoAdjust="0"/>
  </p:normalViewPr>
  <p:slideViewPr>
    <p:cSldViewPr>
      <p:cViewPr varScale="1">
        <p:scale>
          <a:sx n="59" d="100"/>
          <a:sy n="59" d="100"/>
        </p:scale>
        <p:origin x="-160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192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E52DF0B-B922-4F68-836E-ACECE74B4C9C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CA95988-6E5F-482D-A140-3C8C0B6ED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975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95988-6E5F-482D-A140-3C8C0B6EDAC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3852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95988-6E5F-482D-A140-3C8C0B6EDAC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032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95988-6E5F-482D-A140-3C8C0B6EDAC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9429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95988-6E5F-482D-A140-3C8C0B6EDAC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9296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1200" dirty="0" smtClean="0"/>
              <a:t>Passes 6 credits in summer bridge before F14; 2.2 GPA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200" dirty="0" smtClean="0"/>
              <a:t>Competed as freshman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200" dirty="0" smtClean="0"/>
              <a:t>Attempted 12 credits F14; passed 9; 3 remedial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200" dirty="0" smtClean="0"/>
              <a:t>Earned “E” F14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200" dirty="0" smtClean="0"/>
              <a:t>S15 attempted 12; passed 9; 6 remedial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95988-6E5F-482D-A140-3C8C0B6EDAC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587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Passed 6 credits in summer 2015 to be eligible in F15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Attempted 12 credits F15; passed 9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Earned “E” point F15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S16 enrolled in 12 S16; passed 12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Not eligible to compete F16 due to GPA.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Concerns this year?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95988-6E5F-482D-A140-3C8C0B6EDAC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587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Passed 3 credits in summer 2016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Not eligible F16, but regains eligibility for S17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Attempted 12 credits F16; passed 9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S17 enrolled in 12 S16; passes 12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Earned E S17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Concerns this year?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95988-6E5F-482D-A140-3C8C0B6EDAC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587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Passed 6 credits in summer 2017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Attempted 12 credits F17; passed 12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Earned “E” F17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S18 enrolled in 12 S16; passed 12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Earned “E” S18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Last year of eligibility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95988-6E5F-482D-A140-3C8C0B6EDAC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587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Fifth year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No longer competing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Needs 24 credits to complete degree.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F18 attempts 12; passes 9.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Earns E F18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S19 attempts 12; passes 9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Does not want to attend summer 2019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Concerns?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95988-6E5F-482D-A140-3C8C0B6EDAC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587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95988-6E5F-482D-A140-3C8C0B6EDAC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9429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Dual</a:t>
            </a:r>
            <a:r>
              <a:rPr lang="en-US" baseline="0" dirty="0" smtClean="0"/>
              <a:t> degree requires 150 credits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95988-6E5F-482D-A140-3C8C0B6EDAC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836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degrees require 120 credits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95988-6E5F-482D-A140-3C8C0B6EDAC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4163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Passed 6 credits in Biology summer prior to F14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F14 attempted and passed 15 credits in Biology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Earned “E” F14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Attempted and passed 15 credits S15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95988-6E5F-482D-A140-3C8C0B6EDAC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587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Summer</a:t>
            </a:r>
            <a:r>
              <a:rPr lang="en-US" baseline="0" dirty="0" smtClean="0"/>
              <a:t> 15 studied abroad and took Photography courses; did not count toward either degree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aseline="0" dirty="0" smtClean="0"/>
              <a:t>Passed 30 credits toward biology in 15-16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95988-6E5F-482D-A140-3C8C0B6EDAC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587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Passed 6 business credits summer 2016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Continued in Biology passing 15 credits each semester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Earned “E” F and 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Has completed 105</a:t>
            </a:r>
            <a:r>
              <a:rPr lang="en-US" baseline="0" dirty="0" smtClean="0"/>
              <a:t> </a:t>
            </a:r>
            <a:r>
              <a:rPr lang="en-US" dirty="0" smtClean="0"/>
              <a:t>credits toward Biology after S17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dirty="0" smtClean="0"/>
              <a:t>Injured </a:t>
            </a:r>
            <a:r>
              <a:rPr lang="en-US" dirty="0" smtClean="0"/>
              <a:t>S17;</a:t>
            </a:r>
            <a:r>
              <a:rPr lang="en-US" baseline="0" dirty="0" smtClean="0"/>
              <a:t> m</a:t>
            </a:r>
            <a:r>
              <a:rPr lang="en-US" dirty="0" smtClean="0"/>
              <a:t>edical </a:t>
            </a:r>
            <a:r>
              <a:rPr lang="en-US" smtClean="0"/>
              <a:t>hardship waiver.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95988-6E5F-482D-A140-3C8C0B6EDAC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053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Summer </a:t>
            </a:r>
            <a:r>
              <a:rPr lang="en-US" dirty="0" smtClean="0"/>
              <a:t>17 spent at home rehabbing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F17 passes 9 credits in biology and 6 in business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Earned “E” F17</a:t>
            </a:r>
            <a:r>
              <a:rPr lang="en-US" baseline="0" dirty="0" smtClean="0"/>
              <a:t> but not S18 (short 6 and 18) – is there an </a:t>
            </a:r>
            <a:r>
              <a:rPr lang="en-US" baseline="0" dirty="0" err="1" smtClean="0"/>
              <a:t>interp</a:t>
            </a:r>
            <a:r>
              <a:rPr lang="en-US" baseline="0" dirty="0" smtClean="0"/>
              <a:t> for this or does she need a </a:t>
            </a:r>
            <a:r>
              <a:rPr lang="en-US" baseline="0" dirty="0" err="1" smtClean="0"/>
              <a:t>PTD</a:t>
            </a:r>
            <a:r>
              <a:rPr lang="en-US" baseline="0" dirty="0" smtClean="0"/>
              <a:t> waiver?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S18 passes 15 credits in business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Concerns?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95988-6E5F-482D-A140-3C8C0B6EDAC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9009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Fifth year of enrollment.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Final season of competition.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No summer school</a:t>
            </a:r>
            <a:r>
              <a:rPr lang="en-US" baseline="0" dirty="0" smtClean="0"/>
              <a:t> – starting a non-profit to aid blind whales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Completes biology requirements in F18, and business requirements S19 to graduate S19.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Anything</a:t>
            </a:r>
            <a:r>
              <a:rPr lang="en-US" baseline="0" dirty="0" smtClean="0"/>
              <a:t> our advisor would do differently?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95988-6E5F-482D-A140-3C8C0B6EDAC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582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95988-6E5F-482D-A140-3C8C0B6EDAC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8822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95988-6E5F-482D-A140-3C8C0B6EDAC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775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95988-6E5F-482D-A140-3C8C0B6EDAC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7337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95988-6E5F-482D-A140-3C8C0B6EDAC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9429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Earned 6 hours in summer bridge before F14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Attempted 12 credits in the F14, but passed 9;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Earned “E” point F14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What does he need to do to earn E in S15?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dirty="0" smtClean="0"/>
              <a:t>	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95988-6E5F-482D-A140-3C8C0B6EDAC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0528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1200" dirty="0" smtClean="0"/>
              <a:t>First year to compete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200" dirty="0" smtClean="0"/>
              <a:t>Passed 6 credits in summer before F15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200" dirty="0" smtClean="0"/>
              <a:t>Attempted 12 credits F15; passed 9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200" dirty="0" smtClean="0"/>
              <a:t>Earns “E” F15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200" dirty="0" smtClean="0"/>
              <a:t>S16 attempted 15 credits; passed 12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200" dirty="0" smtClean="0"/>
              <a:t>Earns “E” S16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dirty="0" smtClean="0"/>
              <a:t>	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95988-6E5F-482D-A140-3C8C0B6EDAC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052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Medical absence waiver in S17?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95988-6E5F-482D-A140-3C8C0B6EDAC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216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B450F7C-B9FA-4962-8027-607A18A452C5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602EB54-FA15-4BF9-8A7F-8B766ECE210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50F7C-B9FA-4962-8027-607A18A452C5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02EB54-FA15-4BF9-8A7F-8B766ECE21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50F7C-B9FA-4962-8027-607A18A452C5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02EB54-FA15-4BF9-8A7F-8B766ECE21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50F7C-B9FA-4962-8027-607A18A452C5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02EB54-FA15-4BF9-8A7F-8B766ECE21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B450F7C-B9FA-4962-8027-607A18A452C5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602EB54-FA15-4BF9-8A7F-8B766ECE210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50F7C-B9FA-4962-8027-607A18A452C5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602EB54-FA15-4BF9-8A7F-8B766ECE210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50F7C-B9FA-4962-8027-607A18A452C5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602EB54-FA15-4BF9-8A7F-8B766ECE21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50F7C-B9FA-4962-8027-607A18A452C5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02EB54-FA15-4BF9-8A7F-8B766ECE210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50F7C-B9FA-4962-8027-607A18A452C5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02EB54-FA15-4BF9-8A7F-8B766ECE21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B450F7C-B9FA-4962-8027-607A18A452C5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602EB54-FA15-4BF9-8A7F-8B766ECE210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B450F7C-B9FA-4962-8027-607A18A452C5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602EB54-FA15-4BF9-8A7F-8B766ECE210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8B450F7C-B9FA-4962-8027-607A18A452C5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602EB54-FA15-4BF9-8A7F-8B766ECE2107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65" r:id="rId1"/>
    <p:sldLayoutId id="2147484766" r:id="rId2"/>
    <p:sldLayoutId id="2147484767" r:id="rId3"/>
    <p:sldLayoutId id="2147484768" r:id="rId4"/>
    <p:sldLayoutId id="2147484769" r:id="rId5"/>
    <p:sldLayoutId id="2147484770" r:id="rId6"/>
    <p:sldLayoutId id="2147484771" r:id="rId7"/>
    <p:sldLayoutId id="2147484772" r:id="rId8"/>
    <p:sldLayoutId id="2147484773" r:id="rId9"/>
    <p:sldLayoutId id="2147484774" r:id="rId10"/>
    <p:sldLayoutId id="214748477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81000" y="914400"/>
            <a:ext cx="8229600" cy="2209800"/>
          </a:xfrm>
        </p:spPr>
        <p:txBody>
          <a:bodyPr>
            <a:noAutofit/>
          </a:bodyPr>
          <a:lstStyle/>
          <a:p>
            <a:r>
              <a:rPr lang="en-US" sz="4400" dirty="0" smtClean="0"/>
              <a:t>Division I Academics:  </a:t>
            </a:r>
            <a:br>
              <a:rPr lang="en-US" sz="4400" dirty="0" smtClean="0"/>
            </a:br>
            <a:r>
              <a:rPr lang="en-US" sz="4400" dirty="0" smtClean="0"/>
              <a:t>From </a:t>
            </a:r>
            <a:r>
              <a:rPr lang="en-US" b="1" dirty="0" smtClean="0"/>
              <a:t>A</a:t>
            </a:r>
            <a:r>
              <a:rPr lang="en-US" sz="4400" dirty="0" smtClean="0"/>
              <a:t>dmissions to Graduation </a:t>
            </a:r>
            <a:r>
              <a:rPr lang="en-US" sz="4400" dirty="0" err="1" smtClean="0"/>
              <a:t>Rate</a:t>
            </a:r>
            <a:r>
              <a:rPr lang="en-US" b="1" dirty="0" err="1" smtClean="0"/>
              <a:t>Z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en-US" sz="4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09600" y="3352800"/>
            <a:ext cx="7322234" cy="281940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3000" dirty="0"/>
              <a:t>From </a:t>
            </a:r>
            <a:r>
              <a:rPr lang="en-US" sz="4000" dirty="0"/>
              <a:t>A</a:t>
            </a:r>
            <a:r>
              <a:rPr lang="en-US" sz="3000" dirty="0"/>
              <a:t>dmissions to Graduation  </a:t>
            </a:r>
            <a:r>
              <a:rPr lang="en-US" sz="3000" dirty="0" err="1" smtClean="0"/>
              <a:t>Rate</a:t>
            </a:r>
            <a:r>
              <a:rPr lang="en-US" sz="4000" dirty="0" err="1" smtClean="0"/>
              <a:t>Z</a:t>
            </a:r>
            <a:endParaRPr lang="en-US" sz="4000" dirty="0" smtClean="0"/>
          </a:p>
          <a:p>
            <a:endParaRPr lang="en-US" sz="2800" dirty="0" smtClean="0"/>
          </a:p>
          <a:p>
            <a:endParaRPr lang="en-US" sz="2800" dirty="0"/>
          </a:p>
          <a:p>
            <a:pPr algn="l"/>
            <a:r>
              <a:rPr lang="en-US" sz="2800" dirty="0" smtClean="0"/>
              <a:t>Eric Brey</a:t>
            </a:r>
          </a:p>
          <a:p>
            <a:pPr algn="l"/>
            <a:r>
              <a:rPr lang="en-US" sz="2800" dirty="0" smtClean="0"/>
              <a:t>Shauna Cobb</a:t>
            </a:r>
          </a:p>
          <a:p>
            <a:pPr algn="l"/>
            <a:r>
              <a:rPr lang="en-US" sz="2800" dirty="0" smtClean="0"/>
              <a:t>Katy Yurk 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146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143000"/>
          </a:xfrm>
        </p:spPr>
        <p:txBody>
          <a:bodyPr/>
          <a:lstStyle/>
          <a:p>
            <a:r>
              <a:rPr lang="en-US" dirty="0" smtClean="0"/>
              <a:t>2015-16</a:t>
            </a:r>
            <a:endParaRPr lang="en-US" dirty="0"/>
          </a:p>
        </p:txBody>
      </p:sp>
      <p:graphicFrame>
        <p:nvGraphicFramePr>
          <p:cNvPr id="6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4555018"/>
              </p:ext>
            </p:extLst>
          </p:nvPr>
        </p:nvGraphicFramePr>
        <p:xfrm>
          <a:off x="457200" y="1905000"/>
          <a:ext cx="8229600" cy="3566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3200400"/>
                <a:gridCol w="2743200"/>
              </a:tblGrid>
              <a:tr h="882417"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       Term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Credits Attempted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 Credits</a:t>
                      </a:r>
                      <a:r>
                        <a:rPr lang="en-US" sz="2800" baseline="0" dirty="0" smtClean="0"/>
                        <a:t> Earned</a:t>
                      </a:r>
                      <a:endParaRPr lang="en-US" sz="2800" dirty="0"/>
                    </a:p>
                  </a:txBody>
                  <a:tcPr anchor="ctr"/>
                </a:tc>
              </a:tr>
              <a:tr h="894673"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 Summer</a:t>
                      </a:r>
                      <a:r>
                        <a:rPr lang="en-US" sz="2800" baseline="0" dirty="0" smtClean="0"/>
                        <a:t> 15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</a:t>
                      </a:r>
                      <a:endParaRPr lang="en-US" sz="2800" dirty="0"/>
                    </a:p>
                  </a:txBody>
                  <a:tcPr anchor="ctr"/>
                </a:tc>
              </a:tr>
              <a:tr h="894673"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 Fall 15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12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</a:t>
                      </a:r>
                      <a:endParaRPr lang="en-US" sz="2800" dirty="0"/>
                    </a:p>
                  </a:txBody>
                  <a:tcPr anchor="ctr"/>
                </a:tc>
              </a:tr>
              <a:tr h="894673"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 Spring 16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15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12</a:t>
                      </a:r>
                      <a:endParaRPr lang="en-US" sz="28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020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2016-17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67200"/>
            <a:ext cx="8229600" cy="2209800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sz="2800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sz="4000" dirty="0" smtClean="0"/>
              <a:t>Summer 17 mom ill and Joe left in the middle of the term.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4000" dirty="0" smtClean="0"/>
          </a:p>
          <a:p>
            <a:pPr marL="512763" indent="-512763">
              <a:buFont typeface="Wingdings" panose="05000000000000000000" pitchFamily="2" charset="2"/>
              <a:buChar char="§"/>
              <a:tabLst>
                <a:tab pos="465138" algn="l"/>
              </a:tabLst>
            </a:pPr>
            <a:r>
              <a:rPr lang="en-US" sz="4000" dirty="0" smtClean="0"/>
              <a:t>"0/2" in summer 17.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4000" dirty="0" smtClean="0"/>
          </a:p>
          <a:p>
            <a:pPr marL="465138" indent="-465138">
              <a:buFont typeface="Wingdings" panose="05000000000000000000" pitchFamily="2" charset="2"/>
              <a:buChar char="§"/>
              <a:tabLst>
                <a:tab pos="465138" algn="l"/>
              </a:tabLst>
            </a:pPr>
            <a:r>
              <a:rPr lang="en-US" sz="4000" dirty="0" smtClean="0"/>
              <a:t>What do you do?</a:t>
            </a:r>
            <a:endParaRPr lang="en-US" sz="4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6363720"/>
              </p:ext>
            </p:extLst>
          </p:nvPr>
        </p:nvGraphicFramePr>
        <p:xfrm>
          <a:off x="381000" y="1676400"/>
          <a:ext cx="8458200" cy="2286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4353"/>
                <a:gridCol w="3152602"/>
                <a:gridCol w="2691245"/>
              </a:tblGrid>
              <a:tr h="567070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        Term 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baseline="0" dirty="0" smtClean="0"/>
                        <a:t>Credits Attempted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Credits Earned</a:t>
                      </a:r>
                      <a:endParaRPr lang="en-US" sz="2600" dirty="0"/>
                    </a:p>
                  </a:txBody>
                  <a:tcPr/>
                </a:tc>
              </a:tr>
              <a:tr h="584791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 Summer  16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6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6</a:t>
                      </a:r>
                      <a:endParaRPr lang="en-US" sz="2600" dirty="0"/>
                    </a:p>
                  </a:txBody>
                  <a:tcPr/>
                </a:tc>
              </a:tr>
              <a:tr h="567070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 Fall 16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12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12</a:t>
                      </a:r>
                      <a:endParaRPr lang="en-US" sz="2600" dirty="0"/>
                    </a:p>
                  </a:txBody>
                  <a:tcPr/>
                </a:tc>
              </a:tr>
              <a:tr h="567070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 Spring 17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12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</a:t>
                      </a:r>
                      <a:endParaRPr lang="en-US" sz="2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187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2017-18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6280"/>
          </a:xfrm>
        </p:spPr>
        <p:txBody>
          <a:bodyPr>
            <a:normAutofit lnSpcReduction="10000"/>
          </a:bodyPr>
          <a:lstStyle/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Joe came back fall 17; mom is better.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He was not eligible when he left.  Can he be? 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He wants to go pro after this fall season.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Will not graduate fall 17.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What are the concerns?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278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Student-Athlete No. 2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4953000" y="3886200"/>
            <a:ext cx="3810000" cy="1752600"/>
          </a:xfrm>
        </p:spPr>
        <p:txBody>
          <a:bodyPr>
            <a:normAutofit/>
          </a:bodyPr>
          <a:lstStyle/>
          <a:p>
            <a:pPr algn="l"/>
            <a:r>
              <a:rPr lang="en-US" sz="4400" dirty="0" smtClean="0"/>
              <a:t>Adam Special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971677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US" dirty="0" smtClean="0"/>
              <a:t>Pre-Enrollment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03646"/>
            <a:ext cx="8229600" cy="4526280"/>
          </a:xfrm>
        </p:spPr>
        <p:txBody>
          <a:bodyPr/>
          <a:lstStyle/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Special admit process.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Assessing risk.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Assessing academic preparedness.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Making the decision (admission /aid).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59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2014-15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14800"/>
            <a:ext cx="8229600" cy="2209800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3400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sz="12000" dirty="0" smtClean="0"/>
              <a:t>Competed as freshman.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2000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sz="12000" dirty="0" smtClean="0"/>
              <a:t>Three remedial credits fall 14.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2000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sz="12000" dirty="0" smtClean="0"/>
              <a:t>Six remedial credits summer 15.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6893774"/>
              </p:ext>
            </p:extLst>
          </p:nvPr>
        </p:nvGraphicFramePr>
        <p:xfrm>
          <a:off x="381000" y="1905000"/>
          <a:ext cx="8382000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4857"/>
                <a:gridCol w="3193143"/>
                <a:gridCol w="2794000"/>
              </a:tblGrid>
              <a:tr h="476250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         Term 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 Credits Attempted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  Credits Earned</a:t>
                      </a:r>
                      <a:endParaRPr lang="en-US" sz="2600" dirty="0"/>
                    </a:p>
                  </a:txBody>
                  <a:tcPr/>
                </a:tc>
              </a:tr>
              <a:tr h="476250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 Summer  14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6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6</a:t>
                      </a:r>
                      <a:endParaRPr lang="en-US" sz="2600" dirty="0"/>
                    </a:p>
                  </a:txBody>
                  <a:tcPr/>
                </a:tc>
              </a:tr>
              <a:tr h="476250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 Fall 14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12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9</a:t>
                      </a:r>
                      <a:endParaRPr lang="en-US" sz="2600" dirty="0"/>
                    </a:p>
                  </a:txBody>
                  <a:tcPr/>
                </a:tc>
              </a:tr>
              <a:tr h="476250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 Spring</a:t>
                      </a:r>
                      <a:r>
                        <a:rPr lang="en-US" sz="2600" baseline="0" dirty="0" smtClean="0"/>
                        <a:t> </a:t>
                      </a:r>
                      <a:r>
                        <a:rPr lang="en-US" sz="2600" dirty="0" smtClean="0"/>
                        <a:t>15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12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9</a:t>
                      </a:r>
                      <a:endParaRPr lang="en-US" sz="2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89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2015-16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343400"/>
            <a:ext cx="8229600" cy="2209800"/>
          </a:xfrm>
        </p:spPr>
        <p:txBody>
          <a:bodyPr>
            <a:normAutofit fontScale="40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3400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sz="7500" dirty="0" smtClean="0"/>
              <a:t>Not eligible after spring 16 due to grade-point average.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7500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sz="7500" dirty="0" smtClean="0"/>
              <a:t>Concerns?  Plan?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408595"/>
              </p:ext>
            </p:extLst>
          </p:nvPr>
        </p:nvGraphicFramePr>
        <p:xfrm>
          <a:off x="381000" y="2133600"/>
          <a:ext cx="8382000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0919"/>
                <a:gridCol w="3247081"/>
                <a:gridCol w="2794000"/>
              </a:tblGrid>
              <a:tr h="476250">
                <a:tc>
                  <a:txBody>
                    <a:bodyPr/>
                    <a:lstStyle/>
                    <a:p>
                      <a:r>
                        <a:rPr lang="en-US" sz="2600" baseline="0" dirty="0" smtClean="0"/>
                        <a:t>      Term 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baseline="0" dirty="0" smtClean="0"/>
                        <a:t> Credits Attempted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baseline="0" dirty="0" smtClean="0"/>
                        <a:t>  Credits Earned</a:t>
                      </a:r>
                      <a:endParaRPr lang="en-US" sz="2600" baseline="0" dirty="0"/>
                    </a:p>
                  </a:txBody>
                  <a:tcPr/>
                </a:tc>
              </a:tr>
              <a:tr h="476250">
                <a:tc>
                  <a:txBody>
                    <a:bodyPr/>
                    <a:lstStyle/>
                    <a:p>
                      <a:r>
                        <a:rPr lang="en-US" sz="2600" baseline="0" dirty="0" smtClean="0"/>
                        <a:t>Summer  15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aseline="0" dirty="0" smtClean="0"/>
                        <a:t>6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aseline="0" dirty="0" smtClean="0"/>
                        <a:t>6</a:t>
                      </a:r>
                      <a:endParaRPr lang="en-US" sz="2600" baseline="0" dirty="0"/>
                    </a:p>
                  </a:txBody>
                  <a:tcPr/>
                </a:tc>
              </a:tr>
              <a:tr h="476250">
                <a:tc>
                  <a:txBody>
                    <a:bodyPr/>
                    <a:lstStyle/>
                    <a:p>
                      <a:r>
                        <a:rPr lang="en-US" sz="2600" baseline="0" dirty="0" smtClean="0"/>
                        <a:t>Fall 15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aseline="0" dirty="0" smtClean="0"/>
                        <a:t>12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aseline="0" dirty="0" smtClean="0"/>
                        <a:t>9</a:t>
                      </a:r>
                      <a:endParaRPr lang="en-US" sz="2600" baseline="0" dirty="0"/>
                    </a:p>
                  </a:txBody>
                  <a:tcPr/>
                </a:tc>
              </a:tr>
              <a:tr h="476250">
                <a:tc>
                  <a:txBody>
                    <a:bodyPr/>
                    <a:lstStyle/>
                    <a:p>
                      <a:r>
                        <a:rPr lang="en-US" sz="2600" baseline="0" dirty="0" smtClean="0"/>
                        <a:t>Spring 16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aseline="0" dirty="0" smtClean="0"/>
                        <a:t>12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aseline="0" dirty="0" smtClean="0"/>
                        <a:t>12</a:t>
                      </a:r>
                      <a:endParaRPr lang="en-US" sz="2600" baseline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884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2016-17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67200"/>
            <a:ext cx="8229600" cy="2209800"/>
          </a:xfrm>
        </p:spPr>
        <p:txBody>
          <a:bodyPr>
            <a:normAutofit fontScale="47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3400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sz="6300" dirty="0"/>
              <a:t>E</a:t>
            </a:r>
            <a:r>
              <a:rPr lang="en-US" sz="6300" dirty="0" smtClean="0"/>
              <a:t>ligible after fall 16.</a:t>
            </a:r>
          </a:p>
          <a:p>
            <a:pPr marL="0" indent="0">
              <a:buNone/>
            </a:pPr>
            <a:endParaRPr lang="en-US" sz="6300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sz="6300" dirty="0" smtClean="0"/>
              <a:t>Earned "E" after spring 17.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054164"/>
              </p:ext>
            </p:extLst>
          </p:nvPr>
        </p:nvGraphicFramePr>
        <p:xfrm>
          <a:off x="381000" y="1981200"/>
          <a:ext cx="8382000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378"/>
                <a:gridCol w="3473622"/>
                <a:gridCol w="2794000"/>
              </a:tblGrid>
              <a:tr h="476250">
                <a:tc>
                  <a:txBody>
                    <a:bodyPr/>
                    <a:lstStyle/>
                    <a:p>
                      <a:r>
                        <a:rPr lang="en-US" sz="2600" baseline="0" dirty="0" smtClean="0"/>
                        <a:t>      Term 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baseline="0" dirty="0" smtClean="0"/>
                        <a:t>    Credits Attempted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baseline="0" dirty="0" smtClean="0"/>
                        <a:t>   Credits Earned</a:t>
                      </a:r>
                      <a:endParaRPr lang="en-US" sz="2600" baseline="0" dirty="0"/>
                    </a:p>
                  </a:txBody>
                  <a:tcPr/>
                </a:tc>
              </a:tr>
              <a:tr h="476250">
                <a:tc>
                  <a:txBody>
                    <a:bodyPr/>
                    <a:lstStyle/>
                    <a:p>
                      <a:r>
                        <a:rPr lang="en-US" sz="2600" baseline="0" dirty="0" smtClean="0"/>
                        <a:t> Summer  16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aseline="0" dirty="0" smtClean="0"/>
                        <a:t>6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aseline="0" dirty="0" smtClean="0"/>
                        <a:t>3</a:t>
                      </a:r>
                      <a:endParaRPr lang="en-US" sz="2600" baseline="0" dirty="0"/>
                    </a:p>
                  </a:txBody>
                  <a:tcPr/>
                </a:tc>
              </a:tr>
              <a:tr h="476250">
                <a:tc>
                  <a:txBody>
                    <a:bodyPr/>
                    <a:lstStyle/>
                    <a:p>
                      <a:r>
                        <a:rPr lang="en-US" sz="2600" baseline="0" dirty="0" smtClean="0"/>
                        <a:t> Fall 16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aseline="0" dirty="0" smtClean="0"/>
                        <a:t>12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aseline="0" dirty="0" smtClean="0"/>
                        <a:t>9</a:t>
                      </a:r>
                      <a:endParaRPr lang="en-US" sz="2600" baseline="0" dirty="0"/>
                    </a:p>
                  </a:txBody>
                  <a:tcPr/>
                </a:tc>
              </a:tr>
              <a:tr h="476250">
                <a:tc>
                  <a:txBody>
                    <a:bodyPr/>
                    <a:lstStyle/>
                    <a:p>
                      <a:r>
                        <a:rPr lang="en-US" sz="2600" baseline="0" dirty="0" smtClean="0"/>
                        <a:t> Spring 17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aseline="0" dirty="0" smtClean="0"/>
                        <a:t>12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aseline="0" dirty="0" smtClean="0"/>
                        <a:t>12</a:t>
                      </a:r>
                      <a:endParaRPr lang="en-US" sz="2600" baseline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8505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2017-18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19600"/>
            <a:ext cx="8229600" cy="2209800"/>
          </a:xfrm>
        </p:spPr>
        <p:txBody>
          <a:bodyPr>
            <a:normAutofit fontScale="40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3400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sz="7400" dirty="0" smtClean="0"/>
              <a:t>Final year of eligibility.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7400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sz="7400" dirty="0" smtClean="0"/>
              <a:t>Earned "E" both terms.</a:t>
            </a:r>
          </a:p>
          <a:p>
            <a:pPr marL="0" indent="0">
              <a:buNone/>
            </a:pPr>
            <a:endParaRPr lang="en-US" sz="74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166675"/>
              </p:ext>
            </p:extLst>
          </p:nvPr>
        </p:nvGraphicFramePr>
        <p:xfrm>
          <a:off x="381000" y="1905000"/>
          <a:ext cx="8458200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3429000"/>
                <a:gridCol w="28194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sz="2600" baseline="0" dirty="0" smtClean="0"/>
                        <a:t>       Term </a:t>
                      </a:r>
                      <a:endParaRPr lang="en-US" sz="26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600" baseline="0" dirty="0" smtClean="0"/>
                        <a:t>  Credits Attempted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baseline="0" dirty="0" smtClean="0"/>
                        <a:t>  Credits Earned</a:t>
                      </a:r>
                      <a:endParaRPr lang="en-US" sz="2600" baseline="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600" baseline="0" dirty="0" smtClean="0"/>
                        <a:t>Summer 17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aseline="0" dirty="0" smtClean="0"/>
                        <a:t>6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aseline="0" dirty="0" smtClean="0"/>
                        <a:t>6</a:t>
                      </a:r>
                      <a:endParaRPr lang="en-US" sz="2600" baseline="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600" baseline="0" dirty="0" smtClean="0"/>
                        <a:t>Fall 17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aseline="0" dirty="0" smtClean="0"/>
                        <a:t>12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aseline="0" dirty="0" smtClean="0"/>
                        <a:t>12</a:t>
                      </a:r>
                      <a:endParaRPr lang="en-US" sz="2600" baseline="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600" baseline="0" dirty="0" smtClean="0"/>
                        <a:t>Spring 18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aseline="0" dirty="0" smtClean="0"/>
                        <a:t>12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aseline="0" dirty="0" smtClean="0"/>
                        <a:t>12</a:t>
                      </a:r>
                      <a:endParaRPr lang="en-US" sz="2600" baseline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9164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2018-19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14800"/>
            <a:ext cx="8229600" cy="2362200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3400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sz="9600" dirty="0" smtClean="0"/>
              <a:t>Fifth year.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9600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sz="9600" dirty="0" smtClean="0"/>
              <a:t>Earned  "E" fall 18.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9600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sz="9600" dirty="0" smtClean="0"/>
              <a:t>Must graduate to earn "E" in spring 19.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9600" dirty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sz="9600" dirty="0" smtClean="0"/>
              <a:t>Concerns?</a:t>
            </a:r>
          </a:p>
          <a:p>
            <a:pPr marL="0" indent="0">
              <a:buNone/>
            </a:pPr>
            <a:endParaRPr lang="en-US" sz="74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259313"/>
              </p:ext>
            </p:extLst>
          </p:nvPr>
        </p:nvGraphicFramePr>
        <p:xfrm>
          <a:off x="304800" y="1828800"/>
          <a:ext cx="8534400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3556000"/>
                <a:gridCol w="28448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sz="2600" baseline="0" dirty="0" smtClean="0"/>
                        <a:t>     Term 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baseline="0" dirty="0" smtClean="0"/>
                        <a:t>   Credits Attempted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baseline="0" dirty="0" smtClean="0"/>
                        <a:t>  Credits Earned</a:t>
                      </a:r>
                      <a:endParaRPr lang="en-US" sz="2600" baseline="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600" baseline="0" dirty="0" smtClean="0"/>
                        <a:t>Summer 18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aseline="0" dirty="0" smtClean="0"/>
                        <a:t>6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aseline="0" dirty="0" smtClean="0"/>
                        <a:t>6</a:t>
                      </a:r>
                      <a:endParaRPr lang="en-US" sz="2600" baseline="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600" baseline="0" dirty="0" smtClean="0"/>
                        <a:t>Fall 18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aseline="0" dirty="0" smtClean="0"/>
                        <a:t>12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aseline="0" dirty="0" smtClean="0"/>
                        <a:t>9</a:t>
                      </a:r>
                      <a:endParaRPr lang="en-US" sz="2600" baseline="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600" baseline="0" dirty="0" smtClean="0"/>
                        <a:t>Spring 19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aseline="0" dirty="0" smtClean="0"/>
                        <a:t>12</a:t>
                      </a:r>
                      <a:endParaRPr lang="en-US" sz="2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aseline="0" dirty="0" smtClean="0"/>
                        <a:t>9</a:t>
                      </a:r>
                      <a:endParaRPr lang="en-US" sz="2600" baseline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490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en-US" dirty="0" smtClean="0"/>
              <a:t>Session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526280"/>
          </a:xfrm>
        </p:spPr>
        <p:txBody>
          <a:bodyPr/>
          <a:lstStyle/>
          <a:p>
            <a:pPr marL="401638" indent="-401638">
              <a:buFont typeface="Wingdings" panose="05000000000000000000" pitchFamily="2" charset="2"/>
              <a:buChar char="§"/>
            </a:pPr>
            <a:r>
              <a:rPr lang="en-US" sz="3600" dirty="0" smtClean="0"/>
              <a:t>Review different student-athletes' academic experiences;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3600" dirty="0" smtClean="0"/>
          </a:p>
          <a:p>
            <a:pPr marL="336550" indent="-336550">
              <a:buFont typeface="Wingdings" panose="05000000000000000000" pitchFamily="2" charset="2"/>
              <a:buChar char="§"/>
            </a:pPr>
            <a:r>
              <a:rPr lang="en-US" sz="3600" dirty="0" smtClean="0"/>
              <a:t>Discuss advisement issues; and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3600" dirty="0" smtClean="0"/>
          </a:p>
          <a:p>
            <a:pPr marL="336550" indent="-336550">
              <a:buFont typeface="Wingdings" panose="05000000000000000000" pitchFamily="2" charset="2"/>
              <a:buChar char="§"/>
            </a:pPr>
            <a:r>
              <a:rPr lang="en-US" sz="3600" dirty="0" smtClean="0"/>
              <a:t>APR and GSR impact.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625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Student-Athlete No. 3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057400" y="3962400"/>
            <a:ext cx="6560234" cy="17526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Susie Superstar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777066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Pre-Enrollment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6280"/>
          </a:xfrm>
        </p:spPr>
        <p:txBody>
          <a:bodyPr/>
          <a:lstStyle/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Earned nine hours of college credit with AP courses.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Intends to pursue dual degrees in business and biology.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Additional interests in photography and chemistry.</a:t>
            </a:r>
          </a:p>
        </p:txBody>
      </p:sp>
    </p:spTree>
    <p:extLst>
      <p:ext uri="{BB962C8B-B14F-4D97-AF65-F5344CB8AC3E}">
        <p14:creationId xmlns:p14="http://schemas.microsoft.com/office/powerpoint/2010/main" val="3566545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2014-15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0"/>
            <a:ext cx="8229600" cy="1905000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3400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sz="9600" dirty="0" smtClean="0"/>
              <a:t>Competed this year.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9600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sz="9600" dirty="0" smtClean="0"/>
              <a:t>Earned "E" both terms.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9600" dirty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sz="9600" dirty="0" smtClean="0"/>
              <a:t>Concerns?</a:t>
            </a:r>
          </a:p>
          <a:p>
            <a:pPr marL="0" indent="0">
              <a:buNone/>
            </a:pPr>
            <a:endParaRPr lang="en-US" sz="74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632500"/>
              </p:ext>
            </p:extLst>
          </p:nvPr>
        </p:nvGraphicFramePr>
        <p:xfrm>
          <a:off x="304800" y="1752600"/>
          <a:ext cx="8534400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2438400"/>
                <a:gridCol w="2133600"/>
                <a:gridCol w="21336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     Term 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Credits Attempted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Credits Earned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Credits Count</a:t>
                      </a:r>
                      <a:endParaRPr lang="en-US" sz="24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AP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Biology</a:t>
                      </a:r>
                      <a:endParaRPr lang="en-US" sz="24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Summer</a:t>
                      </a:r>
                      <a:r>
                        <a:rPr lang="en-US" sz="2400" baseline="0" dirty="0" smtClean="0"/>
                        <a:t> 14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Biology</a:t>
                      </a:r>
                      <a:endParaRPr lang="en-US" sz="24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Fall 14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Biology</a:t>
                      </a:r>
                      <a:endParaRPr lang="en-US" sz="24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Spring 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Biology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21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2015-16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19600"/>
            <a:ext cx="8229600" cy="2209800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3400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sz="11200" dirty="0" smtClean="0"/>
              <a:t>Earned "E" both terms.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1200" dirty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sz="11200" dirty="0" smtClean="0"/>
              <a:t>Seventy-five credits toward biology by end of spring 16.</a:t>
            </a:r>
          </a:p>
          <a:p>
            <a:pPr marL="0" indent="0">
              <a:buNone/>
            </a:pPr>
            <a:endParaRPr lang="en-US" sz="112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289600"/>
              </p:ext>
            </p:extLst>
          </p:nvPr>
        </p:nvGraphicFramePr>
        <p:xfrm>
          <a:off x="304800" y="1905000"/>
          <a:ext cx="85344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2438400"/>
                <a:gridCol w="2133600"/>
                <a:gridCol w="21336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     Term 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Credits Attempted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Credits Earned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Credits</a:t>
                      </a:r>
                      <a:r>
                        <a:rPr lang="en-US" sz="2400" baseline="0" dirty="0" smtClean="0"/>
                        <a:t> Count</a:t>
                      </a:r>
                      <a:endParaRPr lang="en-US" sz="24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Summer</a:t>
                      </a:r>
                      <a:r>
                        <a:rPr lang="en-US" sz="2400" baseline="0" dirty="0" smtClean="0"/>
                        <a:t> 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Neither</a:t>
                      </a:r>
                      <a:endParaRPr lang="en-US" sz="24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Fall 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Biology</a:t>
                      </a:r>
                      <a:endParaRPr lang="en-US" sz="24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Spring 16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Biology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555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2016-17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37037"/>
            <a:ext cx="8229600" cy="2620963"/>
          </a:xfrm>
        </p:spPr>
        <p:txBody>
          <a:bodyPr>
            <a:normAutofit/>
          </a:bodyPr>
          <a:lstStyle/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Earned "E" F and S.</a:t>
            </a:r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Has completed 105 credits toward biology after spring 17.</a:t>
            </a:r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Injured spring </a:t>
            </a:r>
            <a:r>
              <a:rPr lang="en-US" dirty="0" smtClean="0"/>
              <a:t>17</a:t>
            </a:r>
            <a:r>
              <a:rPr lang="en-US" dirty="0" smtClean="0"/>
              <a:t>; medical hardship waiver.</a:t>
            </a:r>
            <a:endParaRPr lang="en-US" dirty="0"/>
          </a:p>
          <a:p>
            <a:pPr marL="465138" indent="-465138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82673"/>
              </p:ext>
            </p:extLst>
          </p:nvPr>
        </p:nvGraphicFramePr>
        <p:xfrm>
          <a:off x="381000" y="1676400"/>
          <a:ext cx="84582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2324100"/>
                <a:gridCol w="2114550"/>
                <a:gridCol w="21145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    Term 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Credits Attempted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Credits Earned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Credits</a:t>
                      </a:r>
                      <a:r>
                        <a:rPr lang="en-US" sz="2400" baseline="0" dirty="0" smtClean="0"/>
                        <a:t> Count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Summer 16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Business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Fall 16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Biology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Spring 17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Biology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262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2017-18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19600"/>
            <a:ext cx="8229600" cy="2087563"/>
          </a:xfrm>
        </p:spPr>
        <p:txBody>
          <a:bodyPr>
            <a:normAutofit/>
          </a:bodyPr>
          <a:lstStyle/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sz="3000" dirty="0" smtClean="0"/>
              <a:t>No summer school 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3000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sz="3000" dirty="0" smtClean="0"/>
              <a:t>Earned </a:t>
            </a:r>
            <a:r>
              <a:rPr lang="en-US" sz="3000" dirty="0" smtClean="0"/>
              <a:t>"E" fall 17 but not spring 18.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8854301"/>
              </p:ext>
            </p:extLst>
          </p:nvPr>
        </p:nvGraphicFramePr>
        <p:xfrm>
          <a:off x="304800" y="1676400"/>
          <a:ext cx="85344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2133600"/>
                <a:gridCol w="2133600"/>
                <a:gridCol w="2133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    Term 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Credits Attempted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Credits Earned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Credits Count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 Fall 17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 – Biology</a:t>
                      </a:r>
                    </a:p>
                    <a:p>
                      <a:pPr algn="ctr"/>
                      <a:r>
                        <a:rPr lang="en-US" sz="2400" dirty="0" smtClean="0"/>
                        <a:t>6 – Business</a:t>
                      </a:r>
                      <a:endParaRPr lang="en-US" sz="2400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Spring 18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Business</a:t>
                      </a:r>
                      <a:endParaRPr lang="en-US" sz="2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377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/>
          <a:lstStyle/>
          <a:p>
            <a:r>
              <a:rPr lang="en-US" dirty="0" smtClean="0"/>
              <a:t>2018-19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38600"/>
            <a:ext cx="8229600" cy="2362200"/>
          </a:xfrm>
        </p:spPr>
        <p:txBody>
          <a:bodyPr>
            <a:normAutofit fontScale="92500" lnSpcReduction="20000"/>
          </a:bodyPr>
          <a:lstStyle/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Fifth year of enrollment.</a:t>
            </a:r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Final season of competition.</a:t>
            </a:r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No summer school.</a:t>
            </a:r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Completes biology requirements in fall 18, and business requirements spring 19 to graduate spring 19.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9180864"/>
              </p:ext>
            </p:extLst>
          </p:nvPr>
        </p:nvGraphicFramePr>
        <p:xfrm>
          <a:off x="381000" y="1752600"/>
          <a:ext cx="8382000" cy="196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5500"/>
                <a:gridCol w="2095500"/>
                <a:gridCol w="2095500"/>
                <a:gridCol w="2095500"/>
              </a:tblGrid>
              <a:tr h="93124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     Term 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Credits Attempted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Credits Earned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Credits Count</a:t>
                      </a:r>
                      <a:endParaRPr lang="en-US" sz="2400" dirty="0"/>
                    </a:p>
                  </a:txBody>
                  <a:tcPr/>
                </a:tc>
              </a:tr>
              <a:tr h="51735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Fall 18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</a:t>
                      </a:r>
                      <a:r>
                        <a:rPr lang="en-US" sz="2400" baseline="0" dirty="0" smtClean="0"/>
                        <a:t> – Biology</a:t>
                      </a:r>
                      <a:endParaRPr lang="en-US" sz="2400" dirty="0"/>
                    </a:p>
                  </a:txBody>
                  <a:tcPr/>
                </a:tc>
              </a:tr>
              <a:tr h="51735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Spring 19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MBA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679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8229600" cy="1143000"/>
          </a:xfrm>
        </p:spPr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Thank you for attending!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572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/>
          <a:lstStyle/>
          <a:p>
            <a:r>
              <a:rPr lang="en-US" dirty="0" smtClean="0"/>
              <a:t>Special Guests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590800"/>
            <a:ext cx="8229600" cy="33067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TBD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336550" indent="-336550">
              <a:buFont typeface="Wingdings" panose="05000000000000000000" pitchFamily="2" charset="2"/>
              <a:buChar char="§"/>
            </a:pPr>
            <a:r>
              <a:rPr lang="en-US" dirty="0" smtClean="0"/>
              <a:t>TBD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684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	Our Starters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628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Three student-athletes enter State University fall 2014:</a:t>
            </a:r>
          </a:p>
          <a:p>
            <a:pPr marL="0" indent="0">
              <a:buNone/>
            </a:pPr>
            <a:endParaRPr lang="en-US" dirty="0"/>
          </a:p>
          <a:p>
            <a:pPr marL="690563" indent="-690563">
              <a:buFont typeface="Wingdings" panose="05000000000000000000" pitchFamily="2" charset="2"/>
              <a:buChar char="v"/>
            </a:pPr>
            <a:r>
              <a:rPr lang="en-US" dirty="0" smtClean="0"/>
              <a:t>Joe Average </a:t>
            </a:r>
          </a:p>
          <a:p>
            <a:pPr marL="0" indent="0">
              <a:buNone/>
            </a:pPr>
            <a:r>
              <a:rPr lang="en-US" dirty="0" smtClean="0"/>
              <a:t>	</a:t>
            </a:r>
          </a:p>
          <a:p>
            <a:pPr marL="690563" indent="-690563">
              <a:buFont typeface="Wingdings" panose="05000000000000000000" pitchFamily="2" charset="2"/>
              <a:buChar char="v"/>
            </a:pPr>
            <a:r>
              <a:rPr lang="en-US" dirty="0" smtClean="0"/>
              <a:t>Adam Special</a:t>
            </a:r>
          </a:p>
          <a:p>
            <a:pPr marL="0" indent="0">
              <a:buNone/>
            </a:pPr>
            <a:r>
              <a:rPr lang="en-US" dirty="0" smtClean="0"/>
              <a:t>	</a:t>
            </a:r>
          </a:p>
          <a:p>
            <a:pPr marL="690563" indent="-690563">
              <a:buFont typeface="Wingdings" panose="05000000000000000000" pitchFamily="2" charset="2"/>
              <a:buChar char="v"/>
            </a:pPr>
            <a:r>
              <a:rPr lang="en-US" dirty="0" smtClean="0"/>
              <a:t> Susie Superstar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685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en-US" dirty="0" smtClean="0"/>
              <a:t>Joe Average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6280"/>
          </a:xfrm>
        </p:spPr>
        <p:txBody>
          <a:bodyPr>
            <a:normAutofit fontScale="92500" lnSpcReduction="10000"/>
          </a:bodyPr>
          <a:lstStyle/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Qualifier.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Regular admissions process.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Attended summer bridge – passed six credits, 3.000 grade-point average.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Undecided major.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Football student-athlete; redshirted fall 2014.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022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r>
              <a:rPr lang="en-US" dirty="0" smtClean="0"/>
              <a:t>Adam Special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Qualifier.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Does not meet regular admission standards.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Needs some remedial work.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Undecided major.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Men's basketball student-athlete.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0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US" dirty="0" smtClean="0"/>
              <a:t>Susie Superstar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Qualifier.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Admitted to the honors college.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Enrolled with nine credits of advanced placement (AP) work. 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Attended summer bridge – passed six credits, 4.000 grade-point average.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Dual degrees – biology and business.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465138" indent="-465138">
              <a:buFont typeface="Wingdings" panose="05000000000000000000" pitchFamily="2" charset="2"/>
              <a:buChar char="§"/>
            </a:pPr>
            <a:r>
              <a:rPr lang="en-US" dirty="0" smtClean="0"/>
              <a:t>Women's basketball student-athlete.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60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Student-Athlete No. 1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057400" y="4114800"/>
            <a:ext cx="6560234" cy="17526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Joe Average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61654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2014-15	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0519710"/>
              </p:ext>
            </p:extLst>
          </p:nvPr>
        </p:nvGraphicFramePr>
        <p:xfrm>
          <a:off x="457200" y="1900238"/>
          <a:ext cx="8229600" cy="3566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3200400"/>
                <a:gridCol w="2743200"/>
              </a:tblGrid>
              <a:tr h="882417"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       Term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Credits Attempted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 Credits</a:t>
                      </a:r>
                      <a:r>
                        <a:rPr lang="en-US" sz="2800" baseline="0" dirty="0" smtClean="0"/>
                        <a:t> Earned</a:t>
                      </a:r>
                      <a:endParaRPr lang="en-US" sz="2800" dirty="0"/>
                    </a:p>
                  </a:txBody>
                  <a:tcPr anchor="ctr"/>
                </a:tc>
              </a:tr>
              <a:tr h="894673"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 Summer</a:t>
                      </a:r>
                      <a:r>
                        <a:rPr lang="en-US" sz="2800" baseline="0" dirty="0" smtClean="0"/>
                        <a:t> 14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</a:t>
                      </a:r>
                      <a:endParaRPr lang="en-US" sz="2800" dirty="0"/>
                    </a:p>
                  </a:txBody>
                  <a:tcPr anchor="ctr"/>
                </a:tc>
              </a:tr>
              <a:tr h="894673"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 Fall 14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12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</a:t>
                      </a:r>
                      <a:endParaRPr lang="en-US" sz="2800" dirty="0"/>
                    </a:p>
                  </a:txBody>
                  <a:tcPr anchor="ctr"/>
                </a:tc>
              </a:tr>
              <a:tr h="894673"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 Spring 15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?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?</a:t>
                      </a:r>
                      <a:endParaRPr lang="en-US" sz="28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91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mmittee xmlns="8203a8d2-2ccf-4437-8480-e4e7da4321d9" xsi:nil="true"/>
    <Academic_x005f_x002F_Fiscal_x005f_x0020_Year xmlns="8203a8d2-2ccf-4437-8480-e4e7da4321d9">n/a</Academic_x005f_x002F_Fiscal_x005f_x0020_Year>
    <Division xmlns="8203a8d2-2ccf-4437-8480-e4e7da4321d9" xsi:nil="true"/>
    <Championship xmlns="8203a8d2-2ccf-4437-8480-e4e7da4321d9" xsi:nil="true"/>
    <Document_x0020_Type xmlns="2a3058fb-e7d8-4bcd-83c9-2e38e3df2500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.Core.5Year" ma:contentTypeID="0x010100F9F789DCBE2F8546844AAD72D1F17829010200FB61311DF971744FAE7A46A10C475AE7" ma:contentTypeVersion="5" ma:contentTypeDescription="" ma:contentTypeScope="" ma:versionID="fe1e70f0e008a5ffeb889d736ae9772f">
  <xsd:schema xmlns:xsd="http://www.w3.org/2001/XMLSchema" xmlns:xs="http://www.w3.org/2001/XMLSchema" xmlns:p="http://schemas.microsoft.com/office/2006/metadata/properties" xmlns:ns2="2a3058fb-e7d8-4bcd-83c9-2e38e3df2500" xmlns:ns3="8203a8d2-2ccf-4437-8480-e4e7da4321d9" targetNamespace="http://schemas.microsoft.com/office/2006/metadata/properties" ma:root="true" ma:fieldsID="717c0469d34852c81fede5250a38abdf" ns2:_="" ns3:_="">
    <xsd:import namespace="2a3058fb-e7d8-4bcd-83c9-2e38e3df2500"/>
    <xsd:import namespace="8203a8d2-2ccf-4437-8480-e4e7da4321d9"/>
    <xsd:element name="properties">
      <xsd:complexType>
        <xsd:sequence>
          <xsd:element name="documentManagement">
            <xsd:complexType>
              <xsd:all>
                <xsd:element ref="ns2:Document_x0020_Type" minOccurs="0"/>
                <xsd:element ref="ns3:Championship" minOccurs="0"/>
                <xsd:element ref="ns3:Division" minOccurs="0"/>
                <xsd:element ref="ns3:Committee" minOccurs="0"/>
                <xsd:element ref="ns3:Academic_x005f_x002F_Fiscal_x005f_x0020_Year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3058fb-e7d8-4bcd-83c9-2e38e3df2500" elementFormDefault="qualified">
    <xsd:import namespace="http://schemas.microsoft.com/office/2006/documentManagement/types"/>
    <xsd:import namespace="http://schemas.microsoft.com/office/infopath/2007/PartnerControls"/>
    <xsd:element name="Document_x0020_Type" ma:index="3" nillable="true" ma:displayName="Document Type" ma:list="{6337aed9-7485-44c6-a2cb-2d4bdfdcf954}" ma:internalName="Document_x0020_Type0" ma:readOnly="false" ma:showField="Title" ma:web="8203a8d2-2ccf-4437-8480-e4e7da4321d9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03a8d2-2ccf-4437-8480-e4e7da4321d9" elementFormDefault="qualified">
    <xsd:import namespace="http://schemas.microsoft.com/office/2006/documentManagement/types"/>
    <xsd:import namespace="http://schemas.microsoft.com/office/infopath/2007/PartnerControls"/>
    <xsd:element name="Championship" ma:index="4" nillable="true" ma:displayName="Championship" ma:list="{9f0c0c2f-65a3-4803-a250-88a2c6aa503b}" ma:internalName="Championship" ma:readOnly="false" ma:showField="Title" ma:web="8203a8d2-2ccf-4437-8480-e4e7da4321d9">
      <xsd:simpleType>
        <xsd:restriction base="dms:Lookup"/>
      </xsd:simpleType>
    </xsd:element>
    <xsd:element name="Division" ma:index="5" nillable="true" ma:displayName="Division" ma:list="{019add6d-0a23-4369-833b-7f9c3f6d7be9}" ma:internalName="Division" ma:readOnly="false" ma:showField="Title" ma:web="8203a8d2-2ccf-4437-8480-e4e7da4321d9">
      <xsd:simpleType>
        <xsd:restriction base="dms:Lookup"/>
      </xsd:simpleType>
    </xsd:element>
    <xsd:element name="Committee" ma:index="6" nillable="true" ma:displayName="Committee" ma:list="{92b80169-226d-41af-a280-46338252cbf7}" ma:internalName="Committee" ma:readOnly="false" ma:showField="Title" ma:web="8203a8d2-2ccf-4437-8480-e4e7da4321d9">
      <xsd:simpleType>
        <xsd:restriction base="dms:Lookup"/>
      </xsd:simpleType>
    </xsd:element>
    <xsd:element name="Academic_x005f_x002F_Fiscal_x005f_x0020_Year" ma:index="7" ma:displayName="Academic/Fiscal Year" ma:default="n/a" ma:format="Dropdown" ma:internalName="Academic_x002F_Fiscal_x0020_Year">
      <xsd:simpleType>
        <xsd:restriction base="dms:Choice">
          <xsd:enumeration value="n/a"/>
          <xsd:enumeration value="2005-06"/>
          <xsd:enumeration value="2006-07"/>
          <xsd:enumeration value="2007-08"/>
          <xsd:enumeration value="2008-09"/>
          <xsd:enumeration value="2009-10"/>
          <xsd:enumeration value="2010-11"/>
          <xsd:enumeration value="2011-12"/>
          <xsd:enumeration value="2012-13"/>
          <xsd:enumeration value="2013-14"/>
          <xsd:enumeration value="Other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3F2498A-A8A2-45A9-8995-9569F27264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F1D77F5-5B54-4C31-A8DE-7B82D9CCFF7F}">
  <ds:schemaRefs>
    <ds:schemaRef ds:uri="http://purl.org/dc/terms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www.w3.org/XML/1998/namespace"/>
    <ds:schemaRef ds:uri="http://schemas.openxmlformats.org/package/2006/metadata/core-properties"/>
    <ds:schemaRef ds:uri="8203a8d2-2ccf-4437-8480-e4e7da4321d9"/>
    <ds:schemaRef ds:uri="http://schemas.microsoft.com/office/infopath/2007/PartnerControls"/>
    <ds:schemaRef ds:uri="2a3058fb-e7d8-4bcd-83c9-2e38e3df2500"/>
  </ds:schemaRefs>
</ds:datastoreItem>
</file>

<file path=customXml/itemProps3.xml><?xml version="1.0" encoding="utf-8"?>
<ds:datastoreItem xmlns:ds="http://schemas.openxmlformats.org/officeDocument/2006/customXml" ds:itemID="{8B6C26BD-18EB-4361-82D4-E342490EFD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a3058fb-e7d8-4bcd-83c9-2e38e3df2500"/>
    <ds:schemaRef ds:uri="8203a8d2-2ccf-4437-8480-e4e7da4321d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2268</TotalTime>
  <Words>1268</Words>
  <Application>Microsoft Office PowerPoint</Application>
  <PresentationFormat>On-screen Show (4:3)</PresentationFormat>
  <Paragraphs>451</Paragraphs>
  <Slides>27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Foundry</vt:lpstr>
      <vt:lpstr>Division I Academics:   From Admissions to Graduation RateZ </vt:lpstr>
      <vt:lpstr>Session Objectives</vt:lpstr>
      <vt:lpstr>Special Guests</vt:lpstr>
      <vt:lpstr> Our Starters  </vt:lpstr>
      <vt:lpstr>Joe Average</vt:lpstr>
      <vt:lpstr>Adam Special </vt:lpstr>
      <vt:lpstr>Susie Superstar </vt:lpstr>
      <vt:lpstr>Student-Athlete No. 1</vt:lpstr>
      <vt:lpstr>2014-15 </vt:lpstr>
      <vt:lpstr>2015-16</vt:lpstr>
      <vt:lpstr>2016-17 </vt:lpstr>
      <vt:lpstr>2017-18 </vt:lpstr>
      <vt:lpstr>Student-Athlete No. 2</vt:lpstr>
      <vt:lpstr>Pre-Enrollment</vt:lpstr>
      <vt:lpstr>2014-15 </vt:lpstr>
      <vt:lpstr>2015-16 </vt:lpstr>
      <vt:lpstr>2016-17 </vt:lpstr>
      <vt:lpstr>2017-18 </vt:lpstr>
      <vt:lpstr>2018-19 </vt:lpstr>
      <vt:lpstr>Student-Athlete No. 3</vt:lpstr>
      <vt:lpstr>Pre-Enrollment </vt:lpstr>
      <vt:lpstr>2014-15 </vt:lpstr>
      <vt:lpstr>2015-16 </vt:lpstr>
      <vt:lpstr>2016-17 </vt:lpstr>
      <vt:lpstr>2017-18 </vt:lpstr>
      <vt:lpstr>2018-19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to Z</dc:title>
  <dc:creator>Yurk, Kathryn</dc:creator>
  <cp:lastModifiedBy>Linda D. Henderson</cp:lastModifiedBy>
  <cp:revision>79</cp:revision>
  <cp:lastPrinted>2015-03-30T12:32:15Z</cp:lastPrinted>
  <dcterms:created xsi:type="dcterms:W3CDTF">2015-03-06T18:39:49Z</dcterms:created>
  <dcterms:modified xsi:type="dcterms:W3CDTF">2015-04-30T17:23:34Z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0x010100F9F789DCBE2F8546844AAD72D1F17829010200FB61311DF971744FAE7A46A10C475AE7</vt:lpwstr>
  </property>
</Properties>
</file>