
<file path=[Content_Types].xml><?xml version="1.0" encoding="utf-8"?>
<Types xmlns="http://schemas.openxmlformats.org/package/2006/content-types">
  <Override PartName="/ppt/notesSlides/notesSlide2.xml" ContentType="application/vnd.openxmlformats-officedocument.presentationml.notesSlide+xml"/>
  <Override PartName="/ppt/tags/tag8.xml" ContentType="application/vnd.openxmlformats-officedocument.presentationml.tags+xml"/>
  <Override PartName="/customXml/itemProps1.xml" ContentType="application/vnd.openxmlformats-officedocument.customXmlProperties+xml"/>
  <Override PartName="/ppt/slides/slide4.xml" ContentType="application/vnd.openxmlformats-officedocument.presentationml.slide+xml"/>
  <Override PartName="/ppt/slideLayouts/slideLayout6.xml" ContentType="application/vnd.openxmlformats-officedocument.presentationml.slideLayout+xml"/>
  <Override PartName="/ppt/tags/tag4.xml" ContentType="application/vnd.openxmlformats-officedocument.presentationml.tags+xml"/>
  <Override PartName="/ppt/drawings/drawing2.xml" ContentType="application/vnd.openxmlformats-officedocument.drawingml.chartshapes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tags/tag49.xml" ContentType="application/vnd.openxmlformats-officedocument.presentationml.tag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tags/tag38.xml" ContentType="application/vnd.openxmlformats-officedocument.presentationml.tags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tags/tag16.xml" ContentType="application/vnd.openxmlformats-officedocument.presentationml.tags+xml"/>
  <Override PartName="/ppt/tags/tag27.xml" ContentType="application/vnd.openxmlformats-officedocument.presentationml.tags+xml"/>
  <Override PartName="/ppt/tags/tag45.xml" ContentType="application/vnd.openxmlformats-officedocument.presentationml.tags+xml"/>
  <Override PartName="/docProps/custom.xml" ContentType="application/vnd.openxmlformats-officedocument.custom-properties+xml"/>
  <Override PartName="/ppt/tags/tag14.xml" ContentType="application/vnd.openxmlformats-officedocument.presentationml.tags+xml"/>
  <Override PartName="/ppt/tags/tag25.xml" ContentType="application/vnd.openxmlformats-officedocument.presentationml.tags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tags/tag34.xml" ContentType="application/vnd.openxmlformats-officedocument.presentationml.tags+xml"/>
  <Override PartName="/ppt/tags/tag43.xml" ContentType="application/vnd.openxmlformats-officedocument.presentationml.tags+xml"/>
  <Override PartName="/ppt/tags/tag12.xml" ContentType="application/vnd.openxmlformats-officedocument.presentationml.tags+xml"/>
  <Override PartName="/ppt/notesSlides/notesSlide7.xml" ContentType="application/vnd.openxmlformats-officedocument.presentationml.notesSlide+xml"/>
  <Override PartName="/ppt/tags/tag23.xml" ContentType="application/vnd.openxmlformats-officedocument.presentationml.tags+xml"/>
  <Override PartName="/ppt/notesSlides/notesSlide10.xml" ContentType="application/vnd.openxmlformats-officedocument.presentationml.notesSlide+xml"/>
  <Default Extension="xlsx" ContentType="application/vnd.openxmlformats-officedocument.spreadsheetml.sheet"/>
  <Override PartName="/ppt/charts/chart3.xml" ContentType="application/vnd.openxmlformats-officedocument.drawingml.chart+xml"/>
  <Override PartName="/ppt/tags/tag32.xml" ContentType="application/vnd.openxmlformats-officedocument.presentationml.tags+xml"/>
  <Override PartName="/ppt/tags/tag41.xml" ContentType="application/vnd.openxmlformats-officedocument.presentationml.tags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notesSlides/notesSlide5.xml" ContentType="application/vnd.openxmlformats-officedocument.presentationml.notesSlide+xml"/>
  <Override PartName="/ppt/tags/tag21.xml" ContentType="application/vnd.openxmlformats-officedocument.presentationml.tags+xml"/>
  <Override PartName="/ppt/tags/tag30.xml" ContentType="application/vnd.openxmlformats-officedocument.presentationml.tags+xml"/>
  <Override PartName="/customXml/itemProps2.xml" ContentType="application/vnd.openxmlformats-officedocument.customXml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tags/tag7.xml" ContentType="application/vnd.openxmlformats-officedocument.presentationml.tags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ags/tag5.xml" ContentType="application/vnd.openxmlformats-officedocument.presentationml.tags+xml"/>
  <Override PartName="/ppt/drawings/drawing1.xml" ContentType="application/vnd.openxmlformats-officedocument.drawingml.chartshapes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tags/tag3.xml" ContentType="application/vnd.openxmlformats-officedocument.presentationml.tags+xml"/>
  <Default Extension="jpeg" ContentType="image/jpeg"/>
  <Override PartName="/ppt/tags/tag39.xml" ContentType="application/vnd.openxmlformats-officedocument.presentationml.tags+xml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ppt/tags/tag19.xml" ContentType="application/vnd.openxmlformats-officedocument.presentationml.tags+xml"/>
  <Override PartName="/ppt/tags/tag28.xml" ContentType="application/vnd.openxmlformats-officedocument.presentationml.tags+xml"/>
  <Override PartName="/ppt/tags/tag37.xml" ContentType="application/vnd.openxmlformats-officedocument.presentationml.tags+xml"/>
  <Override PartName="/ppt/notesSlides/notesSlide15.xml" ContentType="application/vnd.openxmlformats-officedocument.presentationml.notesSlide+xml"/>
  <Override PartName="/ppt/tags/tag48.xml" ContentType="application/vnd.openxmlformats-officedocument.presentationml.tags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12.xml" ContentType="application/vnd.openxmlformats-officedocument.presentationml.slideLayout+xml"/>
  <Override PartName="/ppt/tags/tag17.xml" ContentType="application/vnd.openxmlformats-officedocument.presentationml.tags+xml"/>
  <Override PartName="/ppt/tags/tag26.xml" ContentType="application/vnd.openxmlformats-officedocument.presentationml.tags+xml"/>
  <Override PartName="/ppt/tags/tag35.xml" ContentType="application/vnd.openxmlformats-officedocument.presentationml.tags+xml"/>
  <Override PartName="/ppt/notesSlides/notesSlide13.xml" ContentType="application/vnd.openxmlformats-officedocument.presentationml.notesSlide+xml"/>
  <Override PartName="/ppt/tags/tag46.xml" ContentType="application/vnd.openxmlformats-officedocument.presentationml.tags+xml"/>
  <Override PartName="/ppt/slideLayouts/slideLayout10.xml" ContentType="application/vnd.openxmlformats-officedocument.presentationml.slideLayout+xml"/>
  <Override PartName="/ppt/tags/tag15.xml" ContentType="application/vnd.openxmlformats-officedocument.presentationml.tags+xml"/>
  <Override PartName="/ppt/tags/tag24.xml" ContentType="application/vnd.openxmlformats-officedocument.presentationml.tags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tags/tag33.xml" ContentType="application/vnd.openxmlformats-officedocument.presentationml.tags+xml"/>
  <Override PartName="/ppt/tags/tag44.xml" ContentType="application/vnd.openxmlformats-officedocument.presentationml.tags+xml"/>
  <Override PartName="/ppt/notesSlides/notesSlide6.xml" ContentType="application/vnd.openxmlformats-officedocument.presentationml.notesSlide+xml"/>
  <Override PartName="/ppt/tags/tag13.xml" ContentType="application/vnd.openxmlformats-officedocument.presentationml.tags+xml"/>
  <Override PartName="/ppt/tags/tag22.xml" ContentType="application/vnd.openxmlformats-officedocument.presentationml.tags+xml"/>
  <Override PartName="/ppt/tags/tag31.xml" ContentType="application/vnd.openxmlformats-officedocument.presentationml.tags+xml"/>
  <Override PartName="/ppt/tags/tag40.xml" ContentType="application/vnd.openxmlformats-officedocument.presentationml.tags+xml"/>
  <Override PartName="/ppt/tags/tag42.xml" ContentType="application/vnd.openxmlformats-officedocument.presentationml.tags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notesSlides/notesSlide4.xml" ContentType="application/vnd.openxmlformats-officedocument.presentationml.notesSlide+xml"/>
  <Override PartName="/ppt/tags/tag11.xml" ContentType="application/vnd.openxmlformats-officedocument.presentationml.tags+xml"/>
  <Override PartName="/ppt/tags/tag20.xml" ContentType="application/vnd.openxmlformats-officedocument.presentationml.tags+xml"/>
  <Override PartName="/ppt/charts/chart2.xml" ContentType="application/vnd.openxmlformats-officedocument.drawingml.chart+xml"/>
  <Override PartName="/docProps/core.xml" ContentType="application/vnd.openxmlformats-package.core-properties+xml"/>
  <Override PartName="/customXml/itemProps3.xml" ContentType="application/vnd.openxmlformats-officedocument.customXml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tags/tag6.xml" ContentType="application/vnd.openxmlformats-officedocument.presentationml.tags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ags/tag2.xml" ContentType="application/vnd.openxmlformats-officedocument.presentationml.tags+xml"/>
  <Default Extension="rels" ContentType="application/vnd.openxmlformats-package.relationships+xml"/>
  <Override PartName="/ppt/tags/tag29.xml" ContentType="application/vnd.openxmlformats-officedocument.presentationml.tags+xml"/>
  <Override PartName="/ppt/tags/tag47.xml" ContentType="application/vnd.openxmlformats-officedocument.presentationml.tags+xml"/>
  <Override PartName="/ppt/slides/slide12.xml" ContentType="application/vnd.openxmlformats-officedocument.presentationml.slide+xml"/>
  <Override PartName="/ppt/slideLayouts/slideLayout11.xml" ContentType="application/vnd.openxmlformats-officedocument.presentationml.slideLayout+xml"/>
  <Override PartName="/ppt/tags/tag18.xml" ContentType="application/vnd.openxmlformats-officedocument.presentationml.tags+xml"/>
  <Override PartName="/ppt/tags/tag36.xml" ContentType="application/vnd.openxmlformats-officedocument.presentationml.tags+xml"/>
  <Override PartName="/ppt/notesSlides/notesSlide14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4"/>
  </p:sldMasterIdLst>
  <p:notesMasterIdLst>
    <p:notesMasterId r:id="rId22"/>
  </p:notesMasterIdLst>
  <p:handoutMasterIdLst>
    <p:handoutMasterId r:id="rId23"/>
  </p:handoutMasterIdLst>
  <p:sldIdLst>
    <p:sldId id="268" r:id="rId5"/>
    <p:sldId id="271" r:id="rId6"/>
    <p:sldId id="272" r:id="rId7"/>
    <p:sldId id="356" r:id="rId8"/>
    <p:sldId id="274" r:id="rId9"/>
    <p:sldId id="282" r:id="rId10"/>
    <p:sldId id="357" r:id="rId11"/>
    <p:sldId id="283" r:id="rId12"/>
    <p:sldId id="269" r:id="rId13"/>
    <p:sldId id="306" r:id="rId14"/>
    <p:sldId id="331" r:id="rId15"/>
    <p:sldId id="289" r:id="rId16"/>
    <p:sldId id="310" r:id="rId17"/>
    <p:sldId id="284" r:id="rId18"/>
    <p:sldId id="305" r:id="rId19"/>
    <p:sldId id="358" r:id="rId20"/>
    <p:sldId id="281" r:id="rId21"/>
  </p:sldIdLst>
  <p:sldSz cx="9144000" cy="6858000" type="screen4x3"/>
  <p:notesSz cx="6858000" cy="9296400"/>
  <p:custDataLst>
    <p:tags r:id="rId24"/>
  </p:custDataLst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248" autoAdjust="0"/>
    <p:restoredTop sz="97694" autoAdjust="0"/>
  </p:normalViewPr>
  <p:slideViewPr>
    <p:cSldViewPr>
      <p:cViewPr>
        <p:scale>
          <a:sx n="100" d="100"/>
          <a:sy n="100" d="100"/>
        </p:scale>
        <p:origin x="-270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120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ags" Target="tags/tag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handoutMaster" Target="handoutMasters/handoutMaster1.xml"/><Relationship Id="rId28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notesMaster" Target="notesMasters/notesMaster1.xml"/><Relationship Id="rId27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file:///C:\Users\dbrown\AppData\Local\Microsoft\Windows\Temporary%20Internet%20Files\Content.Outlook\QIEGVQBD\Climate%20Survey%20Results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1.xlsx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package" Target="../embeddings/Microsoft_Office_Excel_Worksheet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title>
      <c:tx>
        <c:rich>
          <a:bodyPr/>
          <a:lstStyle/>
          <a:p>
            <a:pPr>
              <a:defRPr/>
            </a:pPr>
            <a:r>
              <a:rPr lang="en-US"/>
              <a:t>Climate Survey:  Presidential Results - All Divisions</a:t>
            </a:r>
          </a:p>
        </c:rich>
      </c:tx>
      <c:layout/>
    </c:title>
    <c:plotArea>
      <c:layout/>
      <c:barChart>
        <c:barDir val="col"/>
        <c:grouping val="clustered"/>
        <c:ser>
          <c:idx val="0"/>
          <c:order val="0"/>
          <c:tx>
            <c:strRef>
              <c:f>'All Divisions Combined'!$C$42</c:f>
              <c:strCache>
                <c:ptCount val="1"/>
                <c:pt idx="0">
                  <c:v>Confidence Gap</c:v>
                </c:pt>
              </c:strCache>
            </c:strRef>
          </c:tx>
          <c:spPr>
            <a:solidFill>
              <a:schemeClr val="bg1">
                <a:lumMod val="75000"/>
              </a:schemeClr>
            </a:solidFill>
          </c:spPr>
          <c:dLbls>
            <c:txPr>
              <a:bodyPr/>
              <a:lstStyle/>
              <a:p>
                <a:pPr>
                  <a:defRPr b="1" i="0" baseline="0"/>
                </a:pPr>
                <a:endParaRPr lang="en-US"/>
              </a:p>
            </c:txPr>
            <c:dLblPos val="ctr"/>
            <c:showVal val="1"/>
          </c:dLbls>
          <c:cat>
            <c:strRef>
              <c:f>'All Divisions Combined'!$B$43:$B$56</c:f>
              <c:strCache>
                <c:ptCount val="14"/>
                <c:pt idx="0">
                  <c:v>02-Academic Reform</c:v>
                </c:pt>
                <c:pt idx="1">
                  <c:v>01-Commerical Activities</c:v>
                </c:pt>
                <c:pt idx="2">
                  <c:v>11-S-A Experience</c:v>
                </c:pt>
                <c:pt idx="3">
                  <c:v>13-Collegiate Model</c:v>
                </c:pt>
                <c:pt idx="4">
                  <c:v>08-Financial Reform</c:v>
                </c:pt>
                <c:pt idx="5">
                  <c:v>07-Fair &amp; Safe</c:v>
                </c:pt>
                <c:pt idx="6">
                  <c:v>14-Enforcement</c:v>
                </c:pt>
                <c:pt idx="7">
                  <c:v>05-Diversity &amp; Inclusion</c:v>
                </c:pt>
                <c:pt idx="8">
                  <c:v>04-Diversify Revenue</c:v>
                </c:pt>
                <c:pt idx="9">
                  <c:v>06-Communication</c:v>
                </c:pt>
                <c:pt idx="10">
                  <c:v>03-Government Regulation</c:v>
                </c:pt>
                <c:pt idx="11">
                  <c:v>12-NCAA Brand</c:v>
                </c:pt>
                <c:pt idx="12">
                  <c:v>09-Leadership</c:v>
                </c:pt>
                <c:pt idx="13">
                  <c:v>10-Efficiency</c:v>
                </c:pt>
              </c:strCache>
            </c:strRef>
          </c:cat>
          <c:val>
            <c:numRef>
              <c:f>'All Divisions Combined'!$C$43:$C$56</c:f>
              <c:numCache>
                <c:formatCode>#,##0%;\(#,##0%\)</c:formatCode>
                <c:ptCount val="14"/>
                <c:pt idx="0">
                  <c:v>0.45238095238095316</c:v>
                </c:pt>
                <c:pt idx="1">
                  <c:v>0.61904761904761962</c:v>
                </c:pt>
                <c:pt idx="2">
                  <c:v>0.47619047619047644</c:v>
                </c:pt>
                <c:pt idx="3">
                  <c:v>0.5952380952380959</c:v>
                </c:pt>
                <c:pt idx="4">
                  <c:v>0.6428571428571429</c:v>
                </c:pt>
                <c:pt idx="5">
                  <c:v>4.7619047619047714E-2</c:v>
                </c:pt>
                <c:pt idx="6">
                  <c:v>0.16666666666666669</c:v>
                </c:pt>
                <c:pt idx="7">
                  <c:v>0.28571428571428614</c:v>
                </c:pt>
                <c:pt idx="8">
                  <c:v>0.38095238095238143</c:v>
                </c:pt>
                <c:pt idx="9">
                  <c:v>-4.7619047619047714E-2</c:v>
                </c:pt>
                <c:pt idx="10">
                  <c:v>0.2142857142857143</c:v>
                </c:pt>
                <c:pt idx="11">
                  <c:v>4.7619047619047679E-2</c:v>
                </c:pt>
                <c:pt idx="12">
                  <c:v>2.380952380952386E-2</c:v>
                </c:pt>
                <c:pt idx="13">
                  <c:v>-0.11904761904761915</c:v>
                </c:pt>
              </c:numCache>
            </c:numRef>
          </c:val>
        </c:ser>
        <c:axId val="96913280"/>
        <c:axId val="96919552"/>
      </c:barChart>
      <c:lineChart>
        <c:grouping val="standard"/>
        <c:ser>
          <c:idx val="1"/>
          <c:order val="1"/>
          <c:tx>
            <c:strRef>
              <c:f>'All Divisions Combined'!$D$42</c:f>
              <c:strCache>
                <c:ptCount val="1"/>
                <c:pt idx="0">
                  <c:v>High Confidence</c:v>
                </c:pt>
              </c:strCache>
            </c:strRef>
          </c:tx>
          <c:spPr>
            <a:ln w="63500">
              <a:solidFill>
                <a:srgbClr val="0000FF"/>
              </a:solidFill>
            </a:ln>
          </c:spPr>
          <c:marker>
            <c:symbol val="diamond"/>
            <c:size val="15"/>
            <c:spPr>
              <a:solidFill>
                <a:srgbClr val="0000FF"/>
              </a:solidFill>
              <a:ln>
                <a:solidFill>
                  <a:srgbClr val="0000FF"/>
                </a:solidFill>
              </a:ln>
            </c:spPr>
          </c:marker>
          <c:cat>
            <c:strRef>
              <c:f>'All Divisions Combined'!$B$43:$B$56</c:f>
              <c:strCache>
                <c:ptCount val="14"/>
                <c:pt idx="0">
                  <c:v>02-Academic Reform</c:v>
                </c:pt>
                <c:pt idx="1">
                  <c:v>01-Commerical Activities</c:v>
                </c:pt>
                <c:pt idx="2">
                  <c:v>11-S-A Experience</c:v>
                </c:pt>
                <c:pt idx="3">
                  <c:v>13-Collegiate Model</c:v>
                </c:pt>
                <c:pt idx="4">
                  <c:v>08-Financial Reform</c:v>
                </c:pt>
                <c:pt idx="5">
                  <c:v>07-Fair &amp; Safe</c:v>
                </c:pt>
                <c:pt idx="6">
                  <c:v>14-Enforcement</c:v>
                </c:pt>
                <c:pt idx="7">
                  <c:v>05-Diversity &amp; Inclusion</c:v>
                </c:pt>
                <c:pt idx="8">
                  <c:v>04-Diversify Revenue</c:v>
                </c:pt>
                <c:pt idx="9">
                  <c:v>06-Communication</c:v>
                </c:pt>
                <c:pt idx="10">
                  <c:v>03-Government Regulation</c:v>
                </c:pt>
                <c:pt idx="11">
                  <c:v>12-NCAA Brand</c:v>
                </c:pt>
                <c:pt idx="12">
                  <c:v>09-Leadership</c:v>
                </c:pt>
                <c:pt idx="13">
                  <c:v>10-Efficiency</c:v>
                </c:pt>
              </c:strCache>
            </c:strRef>
          </c:cat>
          <c:val>
            <c:numRef>
              <c:f>'All Divisions Combined'!$D$43:$D$56</c:f>
              <c:numCache>
                <c:formatCode>#,##0%;\(#,##0%\)</c:formatCode>
                <c:ptCount val="14"/>
                <c:pt idx="0">
                  <c:v>0.42857142857142855</c:v>
                </c:pt>
                <c:pt idx="1">
                  <c:v>0.21428571428571427</c:v>
                </c:pt>
                <c:pt idx="2">
                  <c:v>0.35714285714285776</c:v>
                </c:pt>
                <c:pt idx="3">
                  <c:v>0.21428571428571427</c:v>
                </c:pt>
                <c:pt idx="4">
                  <c:v>9.5238095238095358E-2</c:v>
                </c:pt>
                <c:pt idx="5">
                  <c:v>0.69047619047619113</c:v>
                </c:pt>
                <c:pt idx="6">
                  <c:v>0.45238095238095294</c:v>
                </c:pt>
                <c:pt idx="7">
                  <c:v>0.30952380952381003</c:v>
                </c:pt>
                <c:pt idx="8">
                  <c:v>0.16666666666666669</c:v>
                </c:pt>
                <c:pt idx="9">
                  <c:v>0.57142857142857251</c:v>
                </c:pt>
                <c:pt idx="10">
                  <c:v>0.2619047619047627</c:v>
                </c:pt>
                <c:pt idx="11">
                  <c:v>0.40476190476190477</c:v>
                </c:pt>
                <c:pt idx="12">
                  <c:v>0.42857142857142855</c:v>
                </c:pt>
                <c:pt idx="13">
                  <c:v>0.38095238095238154</c:v>
                </c:pt>
              </c:numCache>
            </c:numRef>
          </c:val>
        </c:ser>
        <c:ser>
          <c:idx val="2"/>
          <c:order val="2"/>
          <c:tx>
            <c:strRef>
              <c:f>'All Divisions Combined'!$E$42</c:f>
              <c:strCache>
                <c:ptCount val="1"/>
                <c:pt idx="0">
                  <c:v>High Importance</c:v>
                </c:pt>
              </c:strCache>
            </c:strRef>
          </c:tx>
          <c:spPr>
            <a:ln w="63500">
              <a:solidFill>
                <a:srgbClr val="FF0000"/>
              </a:solidFill>
            </a:ln>
          </c:spPr>
          <c:marker>
            <c:symbol val="diamond"/>
            <c:size val="14"/>
            <c:spPr>
              <a:solidFill>
                <a:srgbClr val="FF0000"/>
              </a:solidFill>
              <a:ln>
                <a:solidFill>
                  <a:srgbClr val="FF0000"/>
                </a:solidFill>
              </a:ln>
            </c:spPr>
          </c:marker>
          <c:cat>
            <c:strRef>
              <c:f>'All Divisions Combined'!$B$43:$B$56</c:f>
              <c:strCache>
                <c:ptCount val="14"/>
                <c:pt idx="0">
                  <c:v>02-Academic Reform</c:v>
                </c:pt>
                <c:pt idx="1">
                  <c:v>01-Commerical Activities</c:v>
                </c:pt>
                <c:pt idx="2">
                  <c:v>11-S-A Experience</c:v>
                </c:pt>
                <c:pt idx="3">
                  <c:v>13-Collegiate Model</c:v>
                </c:pt>
                <c:pt idx="4">
                  <c:v>08-Financial Reform</c:v>
                </c:pt>
                <c:pt idx="5">
                  <c:v>07-Fair &amp; Safe</c:v>
                </c:pt>
                <c:pt idx="6">
                  <c:v>14-Enforcement</c:v>
                </c:pt>
                <c:pt idx="7">
                  <c:v>05-Diversity &amp; Inclusion</c:v>
                </c:pt>
                <c:pt idx="8">
                  <c:v>04-Diversify Revenue</c:v>
                </c:pt>
                <c:pt idx="9">
                  <c:v>06-Communication</c:v>
                </c:pt>
                <c:pt idx="10">
                  <c:v>03-Government Regulation</c:v>
                </c:pt>
                <c:pt idx="11">
                  <c:v>12-NCAA Brand</c:v>
                </c:pt>
                <c:pt idx="12">
                  <c:v>09-Leadership</c:v>
                </c:pt>
                <c:pt idx="13">
                  <c:v>10-Efficiency</c:v>
                </c:pt>
              </c:strCache>
            </c:strRef>
          </c:cat>
          <c:val>
            <c:numRef>
              <c:f>'All Divisions Combined'!$E$43:$E$56</c:f>
              <c:numCache>
                <c:formatCode>#,##0%;\(#,##0%\)</c:formatCode>
                <c:ptCount val="14"/>
                <c:pt idx="0">
                  <c:v>0.88095238095238038</c:v>
                </c:pt>
                <c:pt idx="1">
                  <c:v>0.8333333333333337</c:v>
                </c:pt>
                <c:pt idx="2">
                  <c:v>0.8333333333333337</c:v>
                </c:pt>
                <c:pt idx="3">
                  <c:v>0.80952380952380965</c:v>
                </c:pt>
                <c:pt idx="4">
                  <c:v>0.73809523809523903</c:v>
                </c:pt>
                <c:pt idx="5">
                  <c:v>0.73809523809523903</c:v>
                </c:pt>
                <c:pt idx="6">
                  <c:v>0.61904761904761962</c:v>
                </c:pt>
                <c:pt idx="7">
                  <c:v>0.5952380952380959</c:v>
                </c:pt>
                <c:pt idx="8">
                  <c:v>0.54761904761904834</c:v>
                </c:pt>
                <c:pt idx="9">
                  <c:v>0.52380952380952384</c:v>
                </c:pt>
                <c:pt idx="10">
                  <c:v>0.47619047619047655</c:v>
                </c:pt>
                <c:pt idx="11">
                  <c:v>0.45238095238095294</c:v>
                </c:pt>
                <c:pt idx="12">
                  <c:v>0.45238095238095294</c:v>
                </c:pt>
                <c:pt idx="13">
                  <c:v>0.2619047619047627</c:v>
                </c:pt>
              </c:numCache>
            </c:numRef>
          </c:val>
        </c:ser>
        <c:marker val="1"/>
        <c:axId val="96913280"/>
        <c:axId val="96919552"/>
      </c:lineChart>
      <c:catAx>
        <c:axId val="96913280"/>
        <c:scaling>
          <c:orientation val="minMax"/>
        </c:scaling>
        <c:axPos val="b"/>
        <c:tickLblPos val="low"/>
        <c:txPr>
          <a:bodyPr/>
          <a:lstStyle/>
          <a:p>
            <a:pPr>
              <a:defRPr sz="1200" baseline="0"/>
            </a:pPr>
            <a:endParaRPr lang="en-US"/>
          </a:p>
        </c:txPr>
        <c:crossAx val="96919552"/>
        <c:crosses val="autoZero"/>
        <c:auto val="1"/>
        <c:lblAlgn val="ctr"/>
        <c:lblOffset val="100"/>
      </c:catAx>
      <c:valAx>
        <c:axId val="96919552"/>
        <c:scaling>
          <c:orientation val="minMax"/>
        </c:scaling>
        <c:axPos val="l"/>
        <c:majorGridlines/>
        <c:numFmt formatCode="#,##0%;\(#,##0%\)" sourceLinked="1"/>
        <c:tickLblPos val="nextTo"/>
        <c:crossAx val="96913280"/>
        <c:crosses val="autoZero"/>
        <c:crossBetween val="between"/>
      </c:valAx>
    </c:plotArea>
    <c:legend>
      <c:legendPos val="b"/>
      <c:layout/>
    </c:legend>
    <c:plotVisOnly val="1"/>
    <c:dispBlanksAs val="gap"/>
  </c:chart>
  <c:externalData r:id="rId1"/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autoTitleDeleted val="1"/>
    <c:plotArea>
      <c:layout>
        <c:manualLayout>
          <c:layoutTarget val="inner"/>
          <c:xMode val="edge"/>
          <c:yMode val="edge"/>
          <c:x val="1.25156445556944E-2"/>
          <c:y val="2.4154589371980263E-2"/>
          <c:w val="0.9749687108886107"/>
          <c:h val="0.95169082125603865"/>
        </c:manualLayout>
      </c:layout>
      <c:lineChart>
        <c:grouping val="standard"/>
        <c:marker val="1"/>
        <c:axId val="121575296"/>
        <c:axId val="121576832"/>
      </c:lineChart>
      <c:catAx>
        <c:axId val="121575296"/>
        <c:scaling>
          <c:orientation val="minMax"/>
        </c:scaling>
        <c:axPos val="b"/>
        <c:tickLblPos val="nextTo"/>
        <c:spPr>
          <a:ln w="2355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335" b="1" i="0" u="none" strike="noStrike" baseline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defRPr>
            </a:pPr>
            <a:endParaRPr lang="en-US"/>
          </a:p>
        </c:txPr>
        <c:crossAx val="121576832"/>
        <c:crosses val="autoZero"/>
        <c:auto val="1"/>
        <c:lblAlgn val="ctr"/>
        <c:lblOffset val="100"/>
        <c:tickMarkSkip val="1"/>
      </c:catAx>
      <c:valAx>
        <c:axId val="121576832"/>
        <c:scaling>
          <c:orientation val="minMax"/>
        </c:scaling>
        <c:axPos val="l"/>
        <c:majorGridlines>
          <c:spPr>
            <a:ln w="2355">
              <a:solidFill>
                <a:schemeClr val="tx1"/>
              </a:solidFill>
              <a:prstDash val="solid"/>
            </a:ln>
          </c:spPr>
        </c:majorGridlines>
        <c:tickLblPos val="nextTo"/>
        <c:spPr>
          <a:ln w="2355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335" b="1" i="0" u="none" strike="noStrike" baseline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defRPr>
            </a:pPr>
            <a:endParaRPr lang="en-US"/>
          </a:p>
        </c:txPr>
        <c:crossAx val="121575296"/>
        <c:crosses val="autoZero"/>
        <c:crossBetween val="between"/>
      </c:valAx>
      <c:spPr>
        <a:noFill/>
        <a:ln w="9419">
          <a:solidFill>
            <a:schemeClr val="tx1"/>
          </a:solidFill>
          <a:prstDash val="solid"/>
        </a:ln>
      </c:spPr>
    </c:plotArea>
    <c:plotVisOnly val="1"/>
    <c:dispBlanksAs val="gap"/>
  </c:chart>
  <c:spPr>
    <a:noFill/>
    <a:ln>
      <a:noFill/>
    </a:ln>
  </c:spPr>
  <c:txPr>
    <a:bodyPr/>
    <a:lstStyle/>
    <a:p>
      <a:pPr>
        <a:defRPr sz="1335" b="1" i="0" u="none" strike="noStrike" baseline="0">
          <a:solidFill>
            <a:schemeClr val="tx1"/>
          </a:solidFill>
          <a:latin typeface="Times New Roman"/>
          <a:ea typeface="Times New Roman"/>
          <a:cs typeface="Times New Roman"/>
        </a:defRPr>
      </a:pPr>
      <a:endParaRPr lang="en-US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autoTitleDeleted val="1"/>
    <c:plotArea>
      <c:layout>
        <c:manualLayout>
          <c:layoutTarget val="inner"/>
          <c:xMode val="edge"/>
          <c:yMode val="edge"/>
          <c:x val="7.9726651480639066E-2"/>
          <c:y val="6.0728744939272016E-2"/>
          <c:w val="0.76651480637814162"/>
          <c:h val="0.75506072874493857"/>
        </c:manualLayout>
      </c:layout>
      <c:lineChart>
        <c:grouping val="standard"/>
        <c:ser>
          <c:idx val="1"/>
          <c:order val="0"/>
          <c:tx>
            <c:strRef>
              <c:f>Sheet1!$A$2</c:f>
              <c:strCache>
                <c:ptCount val="1"/>
                <c:pt idx="0">
                  <c:v>All S-As</c:v>
                </c:pt>
              </c:strCache>
            </c:strRef>
          </c:tx>
          <c:spPr>
            <a:ln>
              <a:solidFill>
                <a:schemeClr val="tx2"/>
              </a:solidFill>
            </a:ln>
          </c:spPr>
          <c:marker>
            <c:spPr>
              <a:solidFill>
                <a:schemeClr val="tx2"/>
              </a:solidFill>
              <a:ln>
                <a:solidFill>
                  <a:schemeClr val="tx2"/>
                </a:solidFill>
              </a:ln>
            </c:spPr>
          </c:marker>
          <c:cat>
            <c:numRef>
              <c:f>Sheet1!$B$1:$U$1</c:f>
              <c:numCache>
                <c:formatCode>General</c:formatCode>
                <c:ptCount val="20"/>
                <c:pt idx="0">
                  <c:v>1984</c:v>
                </c:pt>
                <c:pt idx="1">
                  <c:v>1985</c:v>
                </c:pt>
                <c:pt idx="2">
                  <c:v>1986</c:v>
                </c:pt>
                <c:pt idx="3">
                  <c:v>1987</c:v>
                </c:pt>
                <c:pt idx="4">
                  <c:v>1988</c:v>
                </c:pt>
                <c:pt idx="5">
                  <c:v>1989</c:v>
                </c:pt>
                <c:pt idx="6">
                  <c:v>1990</c:v>
                </c:pt>
                <c:pt idx="7">
                  <c:v>1991</c:v>
                </c:pt>
                <c:pt idx="8">
                  <c:v>1992</c:v>
                </c:pt>
                <c:pt idx="9">
                  <c:v>1993</c:v>
                </c:pt>
                <c:pt idx="10">
                  <c:v>1994</c:v>
                </c:pt>
                <c:pt idx="11">
                  <c:v>1995</c:v>
                </c:pt>
                <c:pt idx="12">
                  <c:v>1996</c:v>
                </c:pt>
                <c:pt idx="13">
                  <c:v>1997</c:v>
                </c:pt>
                <c:pt idx="14">
                  <c:v>1998</c:v>
                </c:pt>
                <c:pt idx="15">
                  <c:v>1999</c:v>
                </c:pt>
                <c:pt idx="16">
                  <c:v>2000</c:v>
                </c:pt>
                <c:pt idx="17">
                  <c:v>2001</c:v>
                </c:pt>
                <c:pt idx="18">
                  <c:v>2002</c:v>
                </c:pt>
                <c:pt idx="19">
                  <c:v>2003</c:v>
                </c:pt>
              </c:numCache>
            </c:numRef>
          </c:cat>
          <c:val>
            <c:numRef>
              <c:f>Sheet1!$B$2:$U$2</c:f>
              <c:numCache>
                <c:formatCode>General</c:formatCode>
                <c:ptCount val="20"/>
                <c:pt idx="0">
                  <c:v>52</c:v>
                </c:pt>
                <c:pt idx="1">
                  <c:v>52</c:v>
                </c:pt>
                <c:pt idx="2">
                  <c:v>57</c:v>
                </c:pt>
                <c:pt idx="3">
                  <c:v>57</c:v>
                </c:pt>
                <c:pt idx="4">
                  <c:v>58</c:v>
                </c:pt>
                <c:pt idx="5">
                  <c:v>58</c:v>
                </c:pt>
                <c:pt idx="6">
                  <c:v>58</c:v>
                </c:pt>
                <c:pt idx="7">
                  <c:v>57</c:v>
                </c:pt>
                <c:pt idx="8">
                  <c:v>58</c:v>
                </c:pt>
                <c:pt idx="9">
                  <c:v>58</c:v>
                </c:pt>
                <c:pt idx="10">
                  <c:v>58</c:v>
                </c:pt>
                <c:pt idx="11">
                  <c:v>60</c:v>
                </c:pt>
                <c:pt idx="12">
                  <c:v>62</c:v>
                </c:pt>
                <c:pt idx="13">
                  <c:v>62</c:v>
                </c:pt>
                <c:pt idx="14">
                  <c:v>62</c:v>
                </c:pt>
                <c:pt idx="15">
                  <c:v>63</c:v>
                </c:pt>
                <c:pt idx="16">
                  <c:v>63</c:v>
                </c:pt>
                <c:pt idx="17">
                  <c:v>64</c:v>
                </c:pt>
                <c:pt idx="18">
                  <c:v>64</c:v>
                </c:pt>
                <c:pt idx="19">
                  <c:v>64</c:v>
                </c:pt>
              </c:numCache>
            </c:numRef>
          </c:val>
        </c:ser>
        <c:marker val="1"/>
        <c:axId val="121586816"/>
        <c:axId val="121588736"/>
      </c:lineChart>
      <c:catAx>
        <c:axId val="121586816"/>
        <c:scaling>
          <c:orientation val="minMax"/>
        </c:scaling>
        <c:axPos val="b"/>
        <c:numFmt formatCode="General" sourceLinked="1"/>
        <c:tickLblPos val="nextTo"/>
        <c:spPr>
          <a:ln w="2923">
            <a:solidFill>
              <a:schemeClr val="tx1"/>
            </a:solidFill>
            <a:prstDash val="solid"/>
          </a:ln>
        </c:spPr>
        <c:txPr>
          <a:bodyPr rot="-2700000" vert="horz"/>
          <a:lstStyle/>
          <a:p>
            <a:pPr>
              <a:defRPr sz="1657" b="1" i="0" u="none" strike="noStrike" baseline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defRPr>
            </a:pPr>
            <a:endParaRPr lang="en-US"/>
          </a:p>
        </c:txPr>
        <c:crossAx val="121588736"/>
        <c:crossesAt val="20"/>
        <c:auto val="1"/>
        <c:lblAlgn val="ctr"/>
        <c:lblOffset val="100"/>
        <c:tickLblSkip val="1"/>
        <c:tickMarkSkip val="1"/>
      </c:catAx>
      <c:valAx>
        <c:axId val="121588736"/>
        <c:scaling>
          <c:orientation val="minMax"/>
          <c:max val="70"/>
          <c:min val="50"/>
        </c:scaling>
        <c:axPos val="l"/>
        <c:majorGridlines>
          <c:spPr>
            <a:ln w="2923">
              <a:solidFill>
                <a:schemeClr val="tx1"/>
              </a:solidFill>
              <a:prstDash val="solid"/>
            </a:ln>
          </c:spPr>
        </c:majorGridlines>
        <c:numFmt formatCode="General" sourceLinked="1"/>
        <c:tickLblPos val="nextTo"/>
        <c:spPr>
          <a:ln w="2923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657" b="1" i="0" u="none" strike="noStrike" baseline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defRPr>
            </a:pPr>
            <a:endParaRPr lang="en-US"/>
          </a:p>
        </c:txPr>
        <c:crossAx val="121586816"/>
        <c:crosses val="autoZero"/>
        <c:crossBetween val="midCat"/>
      </c:valAx>
      <c:spPr>
        <a:noFill/>
        <a:ln w="25400">
          <a:noFill/>
        </a:ln>
      </c:spPr>
    </c:plotArea>
    <c:legend>
      <c:legendPos val="r"/>
      <c:layout>
        <c:manualLayout>
          <c:xMode val="edge"/>
          <c:yMode val="edge"/>
          <c:x val="0.85473507556396577"/>
          <c:y val="0.30769232509729388"/>
          <c:w val="0.12488561256297002"/>
          <c:h val="9.8291700606389712E-2"/>
        </c:manualLayout>
      </c:layout>
      <c:spPr>
        <a:solidFill>
          <a:schemeClr val="bg1"/>
        </a:solidFill>
        <a:ln w="2923">
          <a:solidFill>
            <a:schemeClr val="tx1"/>
          </a:solidFill>
          <a:prstDash val="solid"/>
        </a:ln>
      </c:spPr>
      <c:txPr>
        <a:bodyPr/>
        <a:lstStyle/>
        <a:p>
          <a:pPr>
            <a:defRPr sz="1013" b="1" i="0" u="none" strike="noStrike" baseline="0">
              <a:solidFill>
                <a:schemeClr val="tx1"/>
              </a:solidFill>
              <a:latin typeface="Times New Roman"/>
              <a:ea typeface="Times New Roman"/>
              <a:cs typeface="Times New Roman"/>
            </a:defRPr>
          </a:pPr>
          <a:endParaRPr lang="en-US"/>
        </a:p>
      </c:txPr>
    </c:legend>
    <c:plotVisOnly val="1"/>
    <c:dispBlanksAs val="gap"/>
  </c:chart>
  <c:spPr>
    <a:noFill/>
    <a:ln>
      <a:noFill/>
    </a:ln>
  </c:spPr>
  <c:txPr>
    <a:bodyPr/>
    <a:lstStyle/>
    <a:p>
      <a:pPr>
        <a:defRPr sz="1657" b="1" i="0" u="none" strike="noStrike" baseline="0">
          <a:solidFill>
            <a:schemeClr val="tx1"/>
          </a:solidFill>
          <a:latin typeface="Times New Roman"/>
          <a:ea typeface="Times New Roman"/>
          <a:cs typeface="Times New Roman"/>
        </a:defRPr>
      </a:pPr>
      <a:endParaRPr lang="en-US"/>
    </a:p>
  </c:txPr>
  <c:externalData r:id="rId1"/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0.00651</cdr:x>
      <cdr:y>0.06097</cdr:y>
    </cdr:from>
    <cdr:to>
      <cdr:x>0.36701</cdr:x>
      <cdr:y>0.94674</cdr:y>
    </cdr:to>
    <cdr:sp macro="" textlink="">
      <cdr:nvSpPr>
        <cdr:cNvPr id="2" name="Rectangle 1"/>
        <cdr:cNvSpPr/>
      </cdr:nvSpPr>
      <cdr:spPr>
        <a:xfrm xmlns:a="http://schemas.openxmlformats.org/drawingml/2006/main">
          <a:off x="80963" y="414338"/>
          <a:ext cx="4486275" cy="6019800"/>
        </a:xfrm>
        <a:prstGeom xmlns:a="http://schemas.openxmlformats.org/drawingml/2006/main" prst="rect">
          <a:avLst/>
        </a:prstGeom>
        <a:solidFill xmlns:a="http://schemas.openxmlformats.org/drawingml/2006/main">
          <a:schemeClr val="bg1">
            <a:alpha val="0"/>
          </a:schemeClr>
        </a:solidFill>
        <a:ln xmlns:a="http://schemas.openxmlformats.org/drawingml/2006/main" w="50800">
          <a:solidFill>
            <a:srgbClr val="00B050"/>
          </a:soli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endParaRPr lang="en-US"/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0.09006</cdr:x>
      <cdr:y>0.12069</cdr:y>
    </cdr:from>
    <cdr:to>
      <cdr:x>0.26116</cdr:x>
      <cdr:y>0.36207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762000" y="533400"/>
          <a:ext cx="1447742" cy="1066803"/>
        </a:xfrm>
        <a:prstGeom xmlns:a="http://schemas.openxmlformats.org/drawingml/2006/main" prst="rect">
          <a:avLst/>
        </a:prstGeom>
        <a:solidFill xmlns:a="http://schemas.openxmlformats.org/drawingml/2006/main">
          <a:srgbClr val="FFFF00"/>
        </a:solidFill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US" dirty="0" smtClean="0"/>
            <a:t>First cohort subject to “Proposition 48” standards – 11 core, 2.0 GPA and 700 SAT score</a:t>
          </a:r>
          <a:endParaRPr lang="en-US" sz="1100" dirty="0"/>
        </a:p>
      </cdr:txBody>
    </cdr:sp>
  </cdr:relSizeAnchor>
  <cdr:relSizeAnchor xmlns:cdr="http://schemas.openxmlformats.org/drawingml/2006/chartDrawing">
    <cdr:from>
      <cdr:x>0.45028</cdr:x>
      <cdr:y>0.62069</cdr:y>
    </cdr:from>
    <cdr:to>
      <cdr:x>0.62139</cdr:x>
      <cdr:y>0.7931</cdr:y>
    </cdr:to>
    <cdr:sp macro="" textlink="">
      <cdr:nvSpPr>
        <cdr:cNvPr id="6" name="TextBox 1"/>
        <cdr:cNvSpPr txBox="1"/>
      </cdr:nvSpPr>
      <cdr:spPr>
        <a:xfrm xmlns:a="http://schemas.openxmlformats.org/drawingml/2006/main">
          <a:off x="3810000" y="2743200"/>
          <a:ext cx="1447800" cy="762000"/>
        </a:xfrm>
        <a:prstGeom xmlns:a="http://schemas.openxmlformats.org/drawingml/2006/main" prst="rect">
          <a:avLst/>
        </a:prstGeom>
        <a:solidFill xmlns:a="http://schemas.openxmlformats.org/drawingml/2006/main">
          <a:srgbClr val="FFFF00"/>
        </a:solidFill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r>
            <a:rPr lang="en-US" dirty="0" smtClean="0"/>
            <a:t>First cohort subject to 13 core-course minimum</a:t>
          </a:r>
          <a:endParaRPr lang="en-US" sz="1100" dirty="0"/>
        </a:p>
      </cdr:txBody>
    </cdr:sp>
  </cdr:relSizeAnchor>
  <cdr:relSizeAnchor xmlns:cdr="http://schemas.openxmlformats.org/drawingml/2006/chartDrawing">
    <cdr:from>
      <cdr:x>0.53133</cdr:x>
      <cdr:y>0.03448</cdr:y>
    </cdr:from>
    <cdr:to>
      <cdr:x>0.70244</cdr:x>
      <cdr:y>0.2069</cdr:y>
    </cdr:to>
    <cdr:sp macro="" textlink="">
      <cdr:nvSpPr>
        <cdr:cNvPr id="9" name="TextBox 1"/>
        <cdr:cNvSpPr txBox="1"/>
      </cdr:nvSpPr>
      <cdr:spPr>
        <a:xfrm xmlns:a="http://schemas.openxmlformats.org/drawingml/2006/main">
          <a:off x="4495800" y="152400"/>
          <a:ext cx="1447800" cy="762000"/>
        </a:xfrm>
        <a:prstGeom xmlns:a="http://schemas.openxmlformats.org/drawingml/2006/main" prst="rect">
          <a:avLst/>
        </a:prstGeom>
        <a:solidFill xmlns:a="http://schemas.openxmlformats.org/drawingml/2006/main">
          <a:srgbClr val="FFFF00"/>
        </a:solidFill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r>
            <a:rPr lang="en-US" dirty="0" smtClean="0"/>
            <a:t>First cohort subject to “Proposition 16” – Sliding scale with increased minimums</a:t>
          </a:r>
          <a:endParaRPr lang="en-US" sz="1100" dirty="0"/>
        </a:p>
      </cdr:txBody>
    </cdr:sp>
  </cdr:relSizeAnchor>
  <cdr:relSizeAnchor xmlns:cdr="http://schemas.openxmlformats.org/drawingml/2006/chartDrawing">
    <cdr:from>
      <cdr:x>0.1621</cdr:x>
      <cdr:y>0.36207</cdr:y>
    </cdr:from>
    <cdr:to>
      <cdr:x>0.16229</cdr:x>
      <cdr:y>0.53448</cdr:y>
    </cdr:to>
    <cdr:sp macro="" textlink="">
      <cdr:nvSpPr>
        <cdr:cNvPr id="18" name="Straight Arrow Connector 17"/>
        <cdr:cNvSpPr/>
      </cdr:nvSpPr>
      <cdr:spPr>
        <a:xfrm xmlns:a="http://schemas.openxmlformats.org/drawingml/2006/main" rot="5400000">
          <a:off x="991412" y="1980388"/>
          <a:ext cx="761983" cy="1608"/>
        </a:xfrm>
        <a:prstGeom xmlns:a="http://schemas.openxmlformats.org/drawingml/2006/main" prst="straightConnector1">
          <a:avLst/>
        </a:prstGeom>
        <a:ln xmlns:a="http://schemas.openxmlformats.org/drawingml/2006/main">
          <a:tailEnd type="arrow"/>
        </a:ln>
      </cdr:spPr>
      <cdr:style>
        <a:lnRef xmlns:a="http://schemas.openxmlformats.org/drawingml/2006/main" idx="1">
          <a:schemeClr val="dk1"/>
        </a:lnRef>
        <a:fillRef xmlns:a="http://schemas.openxmlformats.org/drawingml/2006/main" idx="0">
          <a:schemeClr val="dk1"/>
        </a:fillRef>
        <a:effectRef xmlns:a="http://schemas.openxmlformats.org/drawingml/2006/main" idx="0">
          <a:schemeClr val="dk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en-US"/>
        </a:p>
      </cdr:txBody>
    </cdr:sp>
  </cdr:relSizeAnchor>
  <cdr:relSizeAnchor xmlns:cdr="http://schemas.openxmlformats.org/drawingml/2006/chartDrawing">
    <cdr:from>
      <cdr:x>0.52223</cdr:x>
      <cdr:y>0.44846</cdr:y>
    </cdr:from>
    <cdr:to>
      <cdr:x>0.52242</cdr:x>
      <cdr:y>0.62087</cdr:y>
    </cdr:to>
    <cdr:sp macro="" textlink="">
      <cdr:nvSpPr>
        <cdr:cNvPr id="20" name="Straight Arrow Connector 19"/>
        <cdr:cNvSpPr/>
      </cdr:nvSpPr>
      <cdr:spPr>
        <a:xfrm xmlns:a="http://schemas.openxmlformats.org/drawingml/2006/main" rot="5400000" flipH="1" flipV="1">
          <a:off x="4418806" y="1981994"/>
          <a:ext cx="1588" cy="762000"/>
        </a:xfrm>
        <a:prstGeom xmlns:a="http://schemas.openxmlformats.org/drawingml/2006/main" prst="straightConnector1">
          <a:avLst/>
        </a:prstGeom>
        <a:ln xmlns:a="http://schemas.openxmlformats.org/drawingml/2006/main">
          <a:tailEnd type="arrow"/>
        </a:ln>
      </cdr:spPr>
      <cdr:style>
        <a:lnRef xmlns:a="http://schemas.openxmlformats.org/drawingml/2006/main" idx="1">
          <a:schemeClr val="dk1"/>
        </a:lnRef>
        <a:fillRef xmlns:a="http://schemas.openxmlformats.org/drawingml/2006/main" idx="0">
          <a:schemeClr val="dk1"/>
        </a:fillRef>
        <a:effectRef xmlns:a="http://schemas.openxmlformats.org/drawingml/2006/main" idx="0">
          <a:schemeClr val="dk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en-US"/>
        </a:p>
      </cdr:txBody>
    </cdr:sp>
  </cdr:relSizeAnchor>
  <cdr:relSizeAnchor xmlns:cdr="http://schemas.openxmlformats.org/drawingml/2006/chartDrawing">
    <cdr:from>
      <cdr:x>0.56726</cdr:x>
      <cdr:y>0.20708</cdr:y>
    </cdr:from>
    <cdr:to>
      <cdr:x>0.56745</cdr:x>
      <cdr:y>0.34501</cdr:y>
    </cdr:to>
    <cdr:sp macro="" textlink="">
      <cdr:nvSpPr>
        <cdr:cNvPr id="28" name="Straight Arrow Connector 27"/>
        <cdr:cNvSpPr/>
      </cdr:nvSpPr>
      <cdr:spPr>
        <a:xfrm xmlns:a="http://schemas.openxmlformats.org/drawingml/2006/main" rot="5400000">
          <a:off x="4799806" y="915194"/>
          <a:ext cx="1588" cy="609600"/>
        </a:xfrm>
        <a:prstGeom xmlns:a="http://schemas.openxmlformats.org/drawingml/2006/main" prst="straightConnector1">
          <a:avLst/>
        </a:prstGeom>
        <a:ln xmlns:a="http://schemas.openxmlformats.org/drawingml/2006/main">
          <a:tailEnd type="arrow"/>
        </a:ln>
      </cdr:spPr>
      <cdr:style>
        <a:lnRef xmlns:a="http://schemas.openxmlformats.org/drawingml/2006/main" idx="1">
          <a:schemeClr val="dk1"/>
        </a:lnRef>
        <a:fillRef xmlns:a="http://schemas.openxmlformats.org/drawingml/2006/main" idx="0">
          <a:schemeClr val="dk1"/>
        </a:fillRef>
        <a:effectRef xmlns:a="http://schemas.openxmlformats.org/drawingml/2006/main" idx="0">
          <a:schemeClr val="dk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en-US"/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A287AEC-BF05-49DB-BEA5-C8551CB18827}" type="datetimeFigureOut">
              <a:rPr lang="en-US" smtClean="0"/>
              <a:pPr/>
              <a:t>11/8/2010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829967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9C8CC8-90CA-42E0-8B2F-2E9314D9D46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04900" y="696913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415790"/>
            <a:ext cx="5029200" cy="4183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31580"/>
            <a:ext cx="297180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831580"/>
            <a:ext cx="297180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Arial" pitchFamily="34" charset="0"/>
              </a:defRPr>
            </a:lvl1pPr>
          </a:lstStyle>
          <a:p>
            <a:pPr>
              <a:defRPr/>
            </a:pPr>
            <a:fld id="{E6702DA3-7A2A-4BD7-9EED-8365819EBC8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28F510B-EDD0-4938-BBB4-69BA199F3611}" type="slidenum">
              <a:rPr lang="en-US">
                <a:latin typeface="Arial" charset="0"/>
              </a:rPr>
              <a:pPr/>
              <a:t>1</a:t>
            </a:fld>
            <a:endParaRPr lang="en-US">
              <a:latin typeface="Arial" charset="0"/>
            </a:endParaRPr>
          </a:p>
        </p:txBody>
      </p:sp>
      <p:sp>
        <p:nvSpPr>
          <p:cNvPr id="286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28676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6861C8D-96B4-4489-962B-A6B0FE4459AF}" type="slidenum">
              <a:rPr lang="en-US">
                <a:latin typeface="Arial" charset="0"/>
              </a:rPr>
              <a:pPr/>
              <a:t>10</a:t>
            </a:fld>
            <a:endParaRPr lang="en-US">
              <a:latin typeface="Arial" charset="0"/>
            </a:endParaRPr>
          </a:p>
        </p:txBody>
      </p:sp>
      <p:sp>
        <p:nvSpPr>
          <p:cNvPr id="532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53252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6702DA3-7A2A-4BD7-9EED-8365819EBC81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6861C8D-96B4-4489-962B-A6B0FE4459AF}" type="slidenum">
              <a:rPr lang="en-US">
                <a:latin typeface="Arial" charset="0"/>
              </a:rPr>
              <a:pPr/>
              <a:t>12</a:t>
            </a:fld>
            <a:endParaRPr lang="en-US">
              <a:latin typeface="Arial" charset="0"/>
            </a:endParaRPr>
          </a:p>
        </p:txBody>
      </p:sp>
      <p:sp>
        <p:nvSpPr>
          <p:cNvPr id="532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53252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3361DA2-59CF-417E-B144-54416D3DE96E}" type="slidenum">
              <a:rPr lang="en-US">
                <a:latin typeface="Arial" charset="0"/>
              </a:rPr>
              <a:pPr/>
              <a:t>13</a:t>
            </a:fld>
            <a:endParaRPr lang="en-US">
              <a:latin typeface="Arial" charset="0"/>
            </a:endParaRPr>
          </a:p>
        </p:txBody>
      </p:sp>
      <p:sp>
        <p:nvSpPr>
          <p:cNvPr id="512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6861C8D-96B4-4489-962B-A6B0FE4459AF}" type="slidenum">
              <a:rPr lang="en-US">
                <a:latin typeface="Arial" charset="0"/>
              </a:rPr>
              <a:pPr/>
              <a:t>14</a:t>
            </a:fld>
            <a:endParaRPr lang="en-US">
              <a:latin typeface="Arial" charset="0"/>
            </a:endParaRPr>
          </a:p>
        </p:txBody>
      </p:sp>
      <p:sp>
        <p:nvSpPr>
          <p:cNvPr id="532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53252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6861C8D-96B4-4489-962B-A6B0FE4459AF}" type="slidenum">
              <a:rPr lang="en-US">
                <a:latin typeface="Arial" charset="0"/>
              </a:rPr>
              <a:pPr/>
              <a:t>15</a:t>
            </a:fld>
            <a:endParaRPr lang="en-US">
              <a:latin typeface="Arial" charset="0"/>
            </a:endParaRPr>
          </a:p>
        </p:txBody>
      </p:sp>
      <p:sp>
        <p:nvSpPr>
          <p:cNvPr id="532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53252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6861C8D-96B4-4489-962B-A6B0FE4459AF}" type="slidenum">
              <a:rPr lang="en-US">
                <a:latin typeface="Arial" charset="0"/>
              </a:rPr>
              <a:pPr/>
              <a:t>16</a:t>
            </a:fld>
            <a:endParaRPr lang="en-US">
              <a:latin typeface="Arial" charset="0"/>
            </a:endParaRPr>
          </a:p>
        </p:txBody>
      </p:sp>
      <p:sp>
        <p:nvSpPr>
          <p:cNvPr id="532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53252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A9C7009-09EB-4FE5-9024-6443E9DFE588}" type="slidenum">
              <a:rPr lang="en-US">
                <a:latin typeface="Arial" charset="0"/>
              </a:rPr>
              <a:pPr/>
              <a:t>17</a:t>
            </a:fld>
            <a:endParaRPr lang="en-US">
              <a:latin typeface="Arial" charset="0"/>
            </a:endParaRPr>
          </a:p>
        </p:txBody>
      </p:sp>
      <p:sp>
        <p:nvSpPr>
          <p:cNvPr id="409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40964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5A94852-2641-4393-B48C-5FF38F5ABBDE}" type="slidenum">
              <a:rPr lang="en-US">
                <a:latin typeface="Arial" charset="0"/>
              </a:rPr>
              <a:pPr/>
              <a:t>2</a:t>
            </a:fld>
            <a:endParaRPr lang="en-US">
              <a:latin typeface="Arial" charset="0"/>
            </a:endParaRPr>
          </a:p>
        </p:txBody>
      </p:sp>
      <p:sp>
        <p:nvSpPr>
          <p:cNvPr id="296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29700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883A2C4-AA58-4EF5-9695-0514244A4CB5}" type="slidenum">
              <a:rPr lang="en-US">
                <a:latin typeface="Arial" charset="0"/>
              </a:rPr>
              <a:pPr/>
              <a:t>3</a:t>
            </a:fld>
            <a:endParaRPr lang="en-US">
              <a:latin typeface="Arial" charset="0"/>
            </a:endParaRPr>
          </a:p>
        </p:txBody>
      </p:sp>
      <p:sp>
        <p:nvSpPr>
          <p:cNvPr id="30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6702DA3-7A2A-4BD7-9EED-8365819EBC81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DC4BEF8-2BC8-48C6-9CC8-E91867E649F0}" type="slidenum">
              <a:rPr lang="en-US">
                <a:latin typeface="Arial" charset="0"/>
              </a:rPr>
              <a:pPr/>
              <a:t>5</a:t>
            </a:fld>
            <a:endParaRPr lang="en-US">
              <a:latin typeface="Arial" charset="0"/>
            </a:endParaRPr>
          </a:p>
        </p:txBody>
      </p:sp>
      <p:sp>
        <p:nvSpPr>
          <p:cNvPr id="317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91A7B9E-250A-4E35-B0BF-847519BFFA01}" type="slidenum">
              <a:rPr lang="en-US">
                <a:latin typeface="Arial" charset="0"/>
              </a:rPr>
              <a:pPr/>
              <a:t>6</a:t>
            </a:fld>
            <a:endParaRPr lang="en-US">
              <a:latin typeface="Arial" charset="0"/>
            </a:endParaRPr>
          </a:p>
        </p:txBody>
      </p:sp>
      <p:sp>
        <p:nvSpPr>
          <p:cNvPr id="327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3361DA2-59CF-417E-B144-54416D3DE96E}" type="slidenum">
              <a:rPr lang="en-US">
                <a:latin typeface="Arial" charset="0"/>
              </a:rPr>
              <a:pPr/>
              <a:t>7</a:t>
            </a:fld>
            <a:endParaRPr lang="en-US">
              <a:latin typeface="Arial" charset="0"/>
            </a:endParaRPr>
          </a:p>
        </p:txBody>
      </p:sp>
      <p:sp>
        <p:nvSpPr>
          <p:cNvPr id="512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6861C8D-96B4-4489-962B-A6B0FE4459AF}" type="slidenum">
              <a:rPr lang="en-US">
                <a:latin typeface="Arial" charset="0"/>
              </a:rPr>
              <a:pPr/>
              <a:t>8</a:t>
            </a:fld>
            <a:endParaRPr lang="en-US">
              <a:latin typeface="Arial" charset="0"/>
            </a:endParaRPr>
          </a:p>
        </p:txBody>
      </p:sp>
      <p:sp>
        <p:nvSpPr>
          <p:cNvPr id="532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53252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6861C8D-96B4-4489-962B-A6B0FE4459AF}" type="slidenum">
              <a:rPr lang="en-US">
                <a:latin typeface="Arial" charset="0"/>
              </a:rPr>
              <a:pPr/>
              <a:t>9</a:t>
            </a:fld>
            <a:endParaRPr lang="en-US">
              <a:latin typeface="Arial" charset="0"/>
            </a:endParaRPr>
          </a:p>
        </p:txBody>
      </p:sp>
      <p:sp>
        <p:nvSpPr>
          <p:cNvPr id="532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53252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E9A48E-8AFD-4B41-A010-113233E0F8D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13861D-8993-4966-B547-DE2911B85B3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C4DDD3-5A09-47AC-A271-11CB83EE50C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4FB06A-0F8B-42F9-9338-C139666056D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997A1C-A1A6-4C56-AA5C-F29E066710E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973133-CBF4-4A8C-B2DA-B16DFBD3E4A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A3863A-A47B-4BBF-9CEA-E379050C691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B3DE45-1BF8-45B4-AA28-971306A6425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9F5A36-F544-4BDC-9B34-AFB363BC1E7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1D5CA8-EBEE-410E-804A-5E97BB6AFCE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4AB571-3CD3-4F1B-B86E-0B304B08A21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4ACD40-A4F8-4E44-92A6-FC9B317D311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>
                <a:latin typeface="Arial" pitchFamily="34" charset="0"/>
              </a:defRPr>
            </a:lvl1pPr>
          </a:lstStyle>
          <a:p>
            <a:pPr>
              <a:defRPr/>
            </a:pPr>
            <a:fld id="{408BE3B7-EE2E-428D-AF06-28264B0B8E8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ＭＳ Ｐゴシック" pitchFamily="34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ＭＳ Ｐゴシック" pitchFamily="34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ＭＳ Ｐゴシック" pitchFamily="34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ＭＳ Ｐゴシック" pitchFamily="34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ＭＳ Ｐゴシック" pitchFamily="34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ＭＳ Ｐゴシック" pitchFamily="34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ＭＳ Ｐゴシック" pitchFamily="34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ＭＳ Ｐゴシック" pitchFamily="34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5" Type="http://schemas.openxmlformats.org/officeDocument/2006/relationships/image" Target="../media/image1.png"/><Relationship Id="rId4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28.xml"/><Relationship Id="rId1" Type="http://schemas.openxmlformats.org/officeDocument/2006/relationships/tags" Target="../tags/tag27.xml"/><Relationship Id="rId5" Type="http://schemas.openxmlformats.org/officeDocument/2006/relationships/image" Target="../media/image10.jpeg"/><Relationship Id="rId4" Type="http://schemas.openxmlformats.org/officeDocument/2006/relationships/notesSlide" Target="../notesSlides/notesSlide1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29.xml"/><Relationship Id="rId5" Type="http://schemas.openxmlformats.org/officeDocument/2006/relationships/chart" Target="../charts/chart3.xml"/><Relationship Id="rId4" Type="http://schemas.openxmlformats.org/officeDocument/2006/relationships/chart" Target="../charts/char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31.xml"/><Relationship Id="rId1" Type="http://schemas.openxmlformats.org/officeDocument/2006/relationships/tags" Target="../tags/tag30.xml"/><Relationship Id="rId5" Type="http://schemas.openxmlformats.org/officeDocument/2006/relationships/image" Target="../media/image10.jpeg"/><Relationship Id="rId4" Type="http://schemas.openxmlformats.org/officeDocument/2006/relationships/notesSlide" Target="../notesSlides/notesSlide1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tags" Target="../tags/tag39.xml"/><Relationship Id="rId13" Type="http://schemas.openxmlformats.org/officeDocument/2006/relationships/image" Target="../media/image1.png"/><Relationship Id="rId18" Type="http://schemas.openxmlformats.org/officeDocument/2006/relationships/image" Target="../media/image3.png"/><Relationship Id="rId26" Type="http://schemas.openxmlformats.org/officeDocument/2006/relationships/image" Target="../media/image9.png"/><Relationship Id="rId3" Type="http://schemas.openxmlformats.org/officeDocument/2006/relationships/tags" Target="../tags/tag34.xml"/><Relationship Id="rId21" Type="http://schemas.openxmlformats.org/officeDocument/2006/relationships/image" Target="../media/image6.png"/><Relationship Id="rId7" Type="http://schemas.openxmlformats.org/officeDocument/2006/relationships/tags" Target="../tags/tag38.xml"/><Relationship Id="rId12" Type="http://schemas.openxmlformats.org/officeDocument/2006/relationships/notesSlide" Target="../notesSlides/notesSlide13.xml"/><Relationship Id="rId17" Type="http://schemas.openxmlformats.org/officeDocument/2006/relationships/slide" Target="slide6.xml"/><Relationship Id="rId25" Type="http://schemas.openxmlformats.org/officeDocument/2006/relationships/image" Target="../media/image8.png"/><Relationship Id="rId2" Type="http://schemas.openxmlformats.org/officeDocument/2006/relationships/tags" Target="../tags/tag33.xml"/><Relationship Id="rId16" Type="http://schemas.openxmlformats.org/officeDocument/2006/relationships/image" Target="../media/image2.png"/><Relationship Id="rId20" Type="http://schemas.openxmlformats.org/officeDocument/2006/relationships/image" Target="../media/image5.png"/><Relationship Id="rId1" Type="http://schemas.openxmlformats.org/officeDocument/2006/relationships/tags" Target="../tags/tag32.xml"/><Relationship Id="rId6" Type="http://schemas.openxmlformats.org/officeDocument/2006/relationships/tags" Target="../tags/tag37.xml"/><Relationship Id="rId11" Type="http://schemas.openxmlformats.org/officeDocument/2006/relationships/slideLayout" Target="../slideLayouts/slideLayout2.xml"/><Relationship Id="rId24" Type="http://schemas.openxmlformats.org/officeDocument/2006/relationships/slide" Target="slide9.xml"/><Relationship Id="rId5" Type="http://schemas.openxmlformats.org/officeDocument/2006/relationships/tags" Target="../tags/tag36.xml"/><Relationship Id="rId15" Type="http://schemas.openxmlformats.org/officeDocument/2006/relationships/slide" Target="slide12.xml"/><Relationship Id="rId23" Type="http://schemas.openxmlformats.org/officeDocument/2006/relationships/image" Target="../media/image7.png"/><Relationship Id="rId10" Type="http://schemas.openxmlformats.org/officeDocument/2006/relationships/tags" Target="../tags/tag41.xml"/><Relationship Id="rId19" Type="http://schemas.openxmlformats.org/officeDocument/2006/relationships/image" Target="../media/image4.png"/><Relationship Id="rId4" Type="http://schemas.openxmlformats.org/officeDocument/2006/relationships/tags" Target="../tags/tag35.xml"/><Relationship Id="rId9" Type="http://schemas.openxmlformats.org/officeDocument/2006/relationships/tags" Target="../tags/tag40.xml"/><Relationship Id="rId14" Type="http://schemas.openxmlformats.org/officeDocument/2006/relationships/slide" Target="slide8.xml"/><Relationship Id="rId22" Type="http://schemas.openxmlformats.org/officeDocument/2006/relationships/slide" Target="slide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43.xml"/><Relationship Id="rId1" Type="http://schemas.openxmlformats.org/officeDocument/2006/relationships/tags" Target="../tags/tag42.xml"/><Relationship Id="rId5" Type="http://schemas.openxmlformats.org/officeDocument/2006/relationships/image" Target="../media/image10.jpeg"/><Relationship Id="rId4" Type="http://schemas.openxmlformats.org/officeDocument/2006/relationships/notesSlide" Target="../notesSlides/notesSlide1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45.xml"/><Relationship Id="rId1" Type="http://schemas.openxmlformats.org/officeDocument/2006/relationships/tags" Target="../tags/tag44.xml"/><Relationship Id="rId5" Type="http://schemas.openxmlformats.org/officeDocument/2006/relationships/image" Target="../media/image10.jpeg"/><Relationship Id="rId4" Type="http://schemas.openxmlformats.org/officeDocument/2006/relationships/notesSlide" Target="../notesSlides/notesSlide1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47.xml"/><Relationship Id="rId1" Type="http://schemas.openxmlformats.org/officeDocument/2006/relationships/tags" Target="../tags/tag46.xml"/><Relationship Id="rId5" Type="http://schemas.openxmlformats.org/officeDocument/2006/relationships/image" Target="../media/image10.jpeg"/><Relationship Id="rId4" Type="http://schemas.openxmlformats.org/officeDocument/2006/relationships/notesSlide" Target="../notesSlides/notesSlide1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49.xml"/><Relationship Id="rId1" Type="http://schemas.openxmlformats.org/officeDocument/2006/relationships/tags" Target="../tags/tag48.xml"/><Relationship Id="rId5" Type="http://schemas.openxmlformats.org/officeDocument/2006/relationships/image" Target="../media/image1.png"/><Relationship Id="rId4" Type="http://schemas.openxmlformats.org/officeDocument/2006/relationships/notesSlide" Target="../notesSlides/notesSlide1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5.xml"/><Relationship Id="rId1" Type="http://schemas.openxmlformats.org/officeDocument/2006/relationships/tags" Target="../tags/tag4.xml"/><Relationship Id="rId5" Type="http://schemas.openxmlformats.org/officeDocument/2006/relationships/image" Target="../media/image1.png"/><Relationship Id="rId4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7.xml"/><Relationship Id="rId1" Type="http://schemas.openxmlformats.org/officeDocument/2006/relationships/tags" Target="../tags/tag6.xml"/><Relationship Id="rId5" Type="http://schemas.openxmlformats.org/officeDocument/2006/relationships/image" Target="../media/image1.png"/><Relationship Id="rId4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8.xml"/><Relationship Id="rId4" Type="http://schemas.openxmlformats.org/officeDocument/2006/relationships/chart" Target="../charts/char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tags" Target="../tags/tag10.xml"/><Relationship Id="rId1" Type="http://schemas.openxmlformats.org/officeDocument/2006/relationships/tags" Target="../tags/tag9.xml"/><Relationship Id="rId5" Type="http://schemas.openxmlformats.org/officeDocument/2006/relationships/image" Target="../media/image1.png"/><Relationship Id="rId4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tags" Target="../tags/tag12.xml"/><Relationship Id="rId1" Type="http://schemas.openxmlformats.org/officeDocument/2006/relationships/tags" Target="../tags/tag11.xml"/><Relationship Id="rId5" Type="http://schemas.openxmlformats.org/officeDocument/2006/relationships/image" Target="../media/image1.png"/><Relationship Id="rId4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tags" Target="../tags/tag20.xml"/><Relationship Id="rId13" Type="http://schemas.openxmlformats.org/officeDocument/2006/relationships/image" Target="../media/image1.png"/><Relationship Id="rId18" Type="http://schemas.openxmlformats.org/officeDocument/2006/relationships/image" Target="../media/image3.png"/><Relationship Id="rId26" Type="http://schemas.openxmlformats.org/officeDocument/2006/relationships/image" Target="../media/image9.png"/><Relationship Id="rId3" Type="http://schemas.openxmlformats.org/officeDocument/2006/relationships/tags" Target="../tags/tag15.xml"/><Relationship Id="rId21" Type="http://schemas.openxmlformats.org/officeDocument/2006/relationships/image" Target="../media/image6.png"/><Relationship Id="rId7" Type="http://schemas.openxmlformats.org/officeDocument/2006/relationships/tags" Target="../tags/tag19.xml"/><Relationship Id="rId12" Type="http://schemas.openxmlformats.org/officeDocument/2006/relationships/notesSlide" Target="../notesSlides/notesSlide7.xml"/><Relationship Id="rId17" Type="http://schemas.openxmlformats.org/officeDocument/2006/relationships/slide" Target="slide6.xml"/><Relationship Id="rId25" Type="http://schemas.openxmlformats.org/officeDocument/2006/relationships/image" Target="../media/image8.png"/><Relationship Id="rId2" Type="http://schemas.openxmlformats.org/officeDocument/2006/relationships/tags" Target="../tags/tag14.xml"/><Relationship Id="rId16" Type="http://schemas.openxmlformats.org/officeDocument/2006/relationships/image" Target="../media/image2.png"/><Relationship Id="rId20" Type="http://schemas.openxmlformats.org/officeDocument/2006/relationships/image" Target="../media/image5.png"/><Relationship Id="rId1" Type="http://schemas.openxmlformats.org/officeDocument/2006/relationships/tags" Target="../tags/tag13.xml"/><Relationship Id="rId6" Type="http://schemas.openxmlformats.org/officeDocument/2006/relationships/tags" Target="../tags/tag18.xml"/><Relationship Id="rId11" Type="http://schemas.openxmlformats.org/officeDocument/2006/relationships/slideLayout" Target="../slideLayouts/slideLayout2.xml"/><Relationship Id="rId24" Type="http://schemas.openxmlformats.org/officeDocument/2006/relationships/slide" Target="slide9.xml"/><Relationship Id="rId5" Type="http://schemas.openxmlformats.org/officeDocument/2006/relationships/tags" Target="../tags/tag17.xml"/><Relationship Id="rId15" Type="http://schemas.openxmlformats.org/officeDocument/2006/relationships/slide" Target="slide12.xml"/><Relationship Id="rId23" Type="http://schemas.openxmlformats.org/officeDocument/2006/relationships/image" Target="../media/image7.png"/><Relationship Id="rId10" Type="http://schemas.openxmlformats.org/officeDocument/2006/relationships/tags" Target="../tags/tag22.xml"/><Relationship Id="rId19" Type="http://schemas.openxmlformats.org/officeDocument/2006/relationships/image" Target="../media/image4.png"/><Relationship Id="rId4" Type="http://schemas.openxmlformats.org/officeDocument/2006/relationships/tags" Target="../tags/tag16.xml"/><Relationship Id="rId9" Type="http://schemas.openxmlformats.org/officeDocument/2006/relationships/tags" Target="../tags/tag21.xml"/><Relationship Id="rId14" Type="http://schemas.openxmlformats.org/officeDocument/2006/relationships/slide" Target="slide8.xml"/><Relationship Id="rId22" Type="http://schemas.openxmlformats.org/officeDocument/2006/relationships/slide" Target="slide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24.xml"/><Relationship Id="rId1" Type="http://schemas.openxmlformats.org/officeDocument/2006/relationships/tags" Target="../tags/tag23.xml"/><Relationship Id="rId5" Type="http://schemas.openxmlformats.org/officeDocument/2006/relationships/image" Target="../media/image10.jpeg"/><Relationship Id="rId4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26.xml"/><Relationship Id="rId1" Type="http://schemas.openxmlformats.org/officeDocument/2006/relationships/tags" Target="../tags/tag25.xml"/><Relationship Id="rId5" Type="http://schemas.openxmlformats.org/officeDocument/2006/relationships/image" Target="../media/image10.jpeg"/><Relationship Id="rId4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AutoShape 2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3733800" y="3962400"/>
            <a:ext cx="1447800" cy="1447800"/>
          </a:xfrm>
          <a:prstGeom prst="actionButtonBlank">
            <a:avLst/>
          </a:prstGeom>
          <a:solidFill>
            <a:schemeClr val="accent1">
              <a:alpha val="0"/>
            </a:schemeClr>
          </a:solidFill>
          <a:ln w="9525">
            <a:solidFill>
              <a:schemeClr val="tx1">
                <a:alpha val="0"/>
              </a:schemeClr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pic>
        <p:nvPicPr>
          <p:cNvPr id="2051" name="Picture 3" descr="Generic App Back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9145588" cy="685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2" name="Text Box 4"/>
          <p:cNvSpPr txBox="1">
            <a:spLocks noChangeArrowheads="1"/>
          </p:cNvSpPr>
          <p:nvPr/>
        </p:nvSpPr>
        <p:spPr bwMode="auto">
          <a:xfrm>
            <a:off x="381000" y="609600"/>
            <a:ext cx="84582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4000">
                <a:solidFill>
                  <a:schemeClr val="bg1"/>
                </a:solidFill>
                <a:cs typeface="Arial" charset="0"/>
              </a:rPr>
              <a:t>NCAA Executive Committee</a:t>
            </a:r>
          </a:p>
        </p:txBody>
      </p:sp>
      <p:sp>
        <p:nvSpPr>
          <p:cNvPr id="27653" name="Text Box 5"/>
          <p:cNvSpPr txBox="1">
            <a:spLocks noChangeArrowheads="1"/>
          </p:cNvSpPr>
          <p:nvPr/>
        </p:nvSpPr>
        <p:spPr bwMode="auto">
          <a:xfrm>
            <a:off x="1447800" y="1503363"/>
            <a:ext cx="6477000" cy="1163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>
              <a:spcBef>
                <a:spcPct val="20000"/>
              </a:spcBef>
            </a:pPr>
            <a:r>
              <a:rPr lang="en-US" sz="3200" b="1">
                <a:solidFill>
                  <a:schemeClr val="bg1"/>
                </a:solidFill>
                <a:cs typeface="Arial" charset="0"/>
              </a:rPr>
              <a:t>Executive Scorecard</a:t>
            </a:r>
          </a:p>
          <a:p>
            <a:pPr algn="ctr" eaLnBrk="1" hangingPunct="1">
              <a:spcBef>
                <a:spcPct val="20000"/>
              </a:spcBef>
            </a:pPr>
            <a:r>
              <a:rPr lang="en-US" sz="3200" b="1">
                <a:solidFill>
                  <a:schemeClr val="bg1"/>
                </a:solidFill>
                <a:cs typeface="Arial" charset="0"/>
              </a:rPr>
              <a:t>October 2010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3" descr="GenericBack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-1588" y="-1588"/>
            <a:ext cx="9145588" cy="685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685800" y="1066800"/>
            <a:ext cx="7772400" cy="2743200"/>
          </a:xfrm>
        </p:spPr>
        <p:txBody>
          <a:bodyPr/>
          <a:lstStyle/>
          <a:p>
            <a:r>
              <a:rPr lang="en-US" sz="3400" dirty="0" smtClean="0"/>
              <a:t>Policy decisions have had a positive result on student-athlete’s academic performance.</a:t>
            </a:r>
            <a:endParaRPr lang="en-US" sz="3400" dirty="0"/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28600"/>
            <a:ext cx="9144000" cy="1295400"/>
          </a:xfrm>
        </p:spPr>
        <p:txBody>
          <a:bodyPr/>
          <a:lstStyle/>
          <a:p>
            <a:r>
              <a:rPr lang="en-US" sz="3200" dirty="0" smtClean="0"/>
              <a:t>Trends in Federal Graduation </a:t>
            </a:r>
            <a:r>
              <a:rPr lang="en-US" sz="3200" dirty="0"/>
              <a:t>Rates of All Student-Athletes </a:t>
            </a:r>
            <a:r>
              <a:rPr lang="en-US" sz="3200" dirty="0" smtClean="0"/>
              <a:t>at Division </a:t>
            </a:r>
            <a:r>
              <a:rPr lang="en-US" sz="3200" dirty="0"/>
              <a:t>I Institutions</a:t>
            </a:r>
          </a:p>
        </p:txBody>
      </p:sp>
      <p:graphicFrame>
        <p:nvGraphicFramePr>
          <p:cNvPr id="7" name="Object 3"/>
          <p:cNvGraphicFramePr>
            <a:graphicFrameLocks noGrp="1" noChangeAspect="1"/>
          </p:cNvGraphicFramePr>
          <p:nvPr>
            <p:ph type="chart" idx="1"/>
          </p:nvPr>
        </p:nvGraphicFramePr>
        <p:xfrm>
          <a:off x="685800" y="2654300"/>
          <a:ext cx="5715000" cy="29956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8" name="Object 4"/>
          <p:cNvGraphicFramePr>
            <a:graphicFrameLocks noChangeAspect="1"/>
          </p:cNvGraphicFramePr>
          <p:nvPr/>
        </p:nvGraphicFramePr>
        <p:xfrm>
          <a:off x="457200" y="1524000"/>
          <a:ext cx="8461375" cy="4419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3" descr="GenericBack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-1588" y="-1588"/>
            <a:ext cx="9145588" cy="685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Policy Questions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685800" y="1676400"/>
            <a:ext cx="7772400" cy="4114800"/>
          </a:xfrm>
        </p:spPr>
        <p:txBody>
          <a:bodyPr/>
          <a:lstStyle/>
          <a:p>
            <a:pPr marL="514350" indent="-514350" algn="just">
              <a:buFont typeface="+mj-lt"/>
              <a:buAutoNum type="arabicPeriod"/>
            </a:pPr>
            <a:r>
              <a:rPr lang="en-US" sz="2800" dirty="0" smtClean="0"/>
              <a:t>What are the targeted graduation rate(s) for student-athletes?</a:t>
            </a:r>
          </a:p>
          <a:p>
            <a:pPr marL="454025" indent="-454025" algn="just">
              <a:buFont typeface="+mj-lt"/>
              <a:buAutoNum type="arabicPeriod"/>
            </a:pPr>
            <a:endParaRPr lang="en-US" sz="1000" dirty="0" smtClean="0"/>
          </a:p>
          <a:p>
            <a:pPr marL="514350" indent="-514350" algn="just">
              <a:buFont typeface="+mj-lt"/>
              <a:buAutoNum type="arabicPeriod"/>
            </a:pPr>
            <a:r>
              <a:rPr lang="en-US" sz="2800" dirty="0" smtClean="0"/>
              <a:t>What policy or legislative changes need to be made to achieve this goal?</a:t>
            </a:r>
          </a:p>
          <a:p>
            <a:pPr marL="454025" indent="-454025" algn="just">
              <a:buFont typeface="+mj-lt"/>
              <a:buAutoNum type="arabicPeriod"/>
            </a:pPr>
            <a:endParaRPr lang="en-US" sz="1000" dirty="0" smtClean="0"/>
          </a:p>
          <a:p>
            <a:pPr marL="514350" indent="-514350" algn="just">
              <a:buFont typeface="+mj-lt"/>
              <a:buAutoNum type="arabicPeriod"/>
            </a:pPr>
            <a:r>
              <a:rPr lang="en-US" sz="2800" dirty="0" smtClean="0"/>
              <a:t>What is the process for reviewing potential changes?</a:t>
            </a:r>
          </a:p>
          <a:p>
            <a:pPr marL="514350" indent="-514350" algn="just">
              <a:buFont typeface="+mj-lt"/>
              <a:buAutoNum type="arabicPeriod"/>
            </a:pPr>
            <a:endParaRPr lang="en-US" sz="1000" dirty="0" smtClean="0"/>
          </a:p>
          <a:p>
            <a:pPr marL="514350" indent="-514350" algn="just">
              <a:buFont typeface="+mj-lt"/>
              <a:buAutoNum type="arabicPeriod"/>
            </a:pPr>
            <a:r>
              <a:rPr lang="en-US" sz="2800" dirty="0" smtClean="0"/>
              <a:t>What else would be helpful?</a:t>
            </a:r>
            <a:endParaRPr lang="en-US" sz="2800" dirty="0"/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9" descr="Generic App Back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9145588" cy="685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79" name="Rectangle 12"/>
          <p:cNvSpPr>
            <a:spLocks noChangeArrowheads="1"/>
          </p:cNvSpPr>
          <p:nvPr/>
        </p:nvSpPr>
        <p:spPr bwMode="auto">
          <a:xfrm>
            <a:off x="6019800" y="3429000"/>
            <a:ext cx="12192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900" b="1" dirty="0">
                <a:solidFill>
                  <a:schemeClr val="accent1"/>
                </a:solidFill>
              </a:rPr>
              <a:t>Question and Answer</a:t>
            </a:r>
            <a:endParaRPr lang="en-US" sz="900" dirty="0">
              <a:solidFill>
                <a:schemeClr val="accent1"/>
              </a:solidFill>
              <a:latin typeface="Arial Black" pitchFamily="34" charset="0"/>
            </a:endParaRPr>
          </a:p>
        </p:txBody>
      </p:sp>
      <p:pic>
        <p:nvPicPr>
          <p:cNvPr id="17440" name="Picture 32" descr="Avocation">
            <a:hlinkClick r:id="rId14" action="ppaction://hlinksldjump"/>
            <a:hlinkHover r:id="rId15" action="ppaction://hlinksldjump"/>
          </p:cNvPr>
          <p:cNvPicPr>
            <a:picLocks noChangeAspect="1" noChangeArrowheads="1"/>
          </p:cNvPicPr>
          <p:nvPr>
            <p:custDataLst>
              <p:tags r:id="rId3"/>
            </p:custDataLst>
          </p:nvPr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6167438" y="990600"/>
            <a:ext cx="919162" cy="938213"/>
          </a:xfrm>
          <a:prstGeom prst="rect">
            <a:avLst/>
          </a:prstGeom>
          <a:noFill/>
          <a:effectLst>
            <a:outerShdw dist="12699" dir="7800050" algn="ctr" rotWithShape="0">
              <a:srgbClr val="808080">
                <a:alpha val="10001"/>
              </a:srgbClr>
            </a:outerShdw>
          </a:effectLst>
        </p:spPr>
      </p:pic>
      <p:pic>
        <p:nvPicPr>
          <p:cNvPr id="17441" name="Picture 33" descr="Investment">
            <a:hlinkClick r:id="rId14" action="ppaction://hlinksldjump"/>
            <a:hlinkHover r:id="rId17" action="ppaction://hlinksldjump"/>
          </p:cNvPr>
          <p:cNvPicPr>
            <a:picLocks noChangeAspect="1" noChangeArrowheads="1"/>
          </p:cNvPicPr>
          <p:nvPr>
            <p:custDataLst>
              <p:tags r:id="rId4"/>
            </p:custDataLst>
          </p:nvPr>
        </p:nvPicPr>
        <p:blipFill>
          <a:blip r:embed="rId18" cstate="print"/>
          <a:srcRect/>
          <a:stretch>
            <a:fillRect/>
          </a:stretch>
        </p:blipFill>
        <p:spPr bwMode="auto">
          <a:xfrm>
            <a:off x="4764088" y="990600"/>
            <a:ext cx="938212" cy="931863"/>
          </a:xfrm>
          <a:prstGeom prst="rect">
            <a:avLst/>
          </a:prstGeom>
          <a:noFill/>
          <a:effectLst>
            <a:outerShdw dist="12699" dir="7800050" algn="ctr" rotWithShape="0">
              <a:srgbClr val="808080">
                <a:alpha val="10001"/>
              </a:srgbClr>
            </a:outerShdw>
          </a:effectLst>
        </p:spPr>
      </p:pic>
      <p:pic>
        <p:nvPicPr>
          <p:cNvPr id="17442" name="Picture 34" descr="Operation">
            <a:hlinkClick r:id="rId14" action="ppaction://hlinksldjump"/>
            <a:hlinkHover r:id="rId14" action="ppaction://hlinksldjump"/>
          </p:cNvPr>
          <p:cNvPicPr>
            <a:picLocks noChangeAspect="1" noChangeArrowheads="1"/>
          </p:cNvPicPr>
          <p:nvPr>
            <p:custDataLst>
              <p:tags r:id="rId5"/>
            </p:custDataLst>
          </p:nvPr>
        </p:nvPicPr>
        <p:blipFill>
          <a:blip r:embed="rId19" cstate="print"/>
          <a:srcRect/>
          <a:stretch>
            <a:fillRect/>
          </a:stretch>
        </p:blipFill>
        <p:spPr bwMode="auto">
          <a:xfrm>
            <a:off x="3360738" y="2503488"/>
            <a:ext cx="938212" cy="925512"/>
          </a:xfrm>
          <a:prstGeom prst="rect">
            <a:avLst/>
          </a:prstGeom>
          <a:noFill/>
          <a:effectLst>
            <a:outerShdw dist="12699" dir="7800050" algn="ctr" rotWithShape="0">
              <a:srgbClr val="808080">
                <a:alpha val="10001"/>
              </a:srgbClr>
            </a:outerShdw>
          </a:effectLst>
        </p:spPr>
      </p:pic>
      <p:pic>
        <p:nvPicPr>
          <p:cNvPr id="17443" name="Picture 35" descr="Rules">
            <a:hlinkClick r:id="rId14" action="ppaction://hlinksldjump"/>
            <a:hlinkHover r:id="rId17" action="ppaction://hlinksldjump"/>
          </p:cNvPr>
          <p:cNvPicPr>
            <a:picLocks noChangeAspect="1" noChangeArrowheads="1"/>
          </p:cNvPicPr>
          <p:nvPr>
            <p:custDataLst>
              <p:tags r:id="rId6"/>
            </p:custDataLst>
          </p:nvPr>
        </p:nvPicPr>
        <p:blipFill>
          <a:blip r:embed="rId20" cstate="print"/>
          <a:srcRect/>
          <a:stretch>
            <a:fillRect/>
          </a:stretch>
        </p:blipFill>
        <p:spPr bwMode="auto">
          <a:xfrm>
            <a:off x="1976438" y="2503488"/>
            <a:ext cx="919162" cy="925512"/>
          </a:xfrm>
          <a:prstGeom prst="rect">
            <a:avLst/>
          </a:prstGeom>
          <a:noFill/>
          <a:effectLst>
            <a:outerShdw dist="12699" dir="7800050" algn="ctr" rotWithShape="0">
              <a:srgbClr val="808080">
                <a:alpha val="10001"/>
              </a:srgbClr>
            </a:outerShdw>
          </a:effectLst>
        </p:spPr>
      </p:pic>
      <p:pic>
        <p:nvPicPr>
          <p:cNvPr id="17444" name="Picture 36" descr="SA">
            <a:hlinkClick r:id="rId14" action="ppaction://hlinksldjump"/>
            <a:hlinkHover r:id="rId17" action="ppaction://hlinksldjump"/>
          </p:cNvPr>
          <p:cNvPicPr>
            <a:picLocks noChangeAspect="1" noChangeArrowheads="1"/>
          </p:cNvPicPr>
          <p:nvPr>
            <p:custDataLst>
              <p:tags r:id="rId7"/>
            </p:custDataLst>
          </p:nvPr>
        </p:nvPicPr>
        <p:blipFill>
          <a:blip r:embed="rId21" cstate="print"/>
          <a:srcRect/>
          <a:stretch>
            <a:fillRect/>
          </a:stretch>
        </p:blipFill>
        <p:spPr bwMode="auto">
          <a:xfrm>
            <a:off x="1976438" y="990600"/>
            <a:ext cx="919162" cy="931863"/>
          </a:xfrm>
          <a:prstGeom prst="rect">
            <a:avLst/>
          </a:prstGeom>
          <a:noFill/>
          <a:effectLst>
            <a:outerShdw dist="12699" dir="7800050" algn="ctr" rotWithShape="0">
              <a:srgbClr val="808080">
                <a:alpha val="10001"/>
              </a:srgbClr>
            </a:outerShdw>
          </a:effectLst>
        </p:spPr>
      </p:pic>
      <p:pic>
        <p:nvPicPr>
          <p:cNvPr id="17445" name="Picture 37" descr="Perception">
            <a:hlinkClick r:id="rId14" action="ppaction://hlinksldjump"/>
            <a:hlinkHover r:id="rId22" action="ppaction://hlinksldjump"/>
          </p:cNvPr>
          <p:cNvPicPr>
            <a:picLocks noChangeAspect="1" noChangeArrowheads="1"/>
          </p:cNvPicPr>
          <p:nvPr>
            <p:custDataLst>
              <p:tags r:id="rId8"/>
            </p:custDataLst>
          </p:nvPr>
        </p:nvPicPr>
        <p:blipFill>
          <a:blip r:embed="rId23" cstate="print"/>
          <a:srcRect/>
          <a:stretch>
            <a:fillRect/>
          </a:stretch>
        </p:blipFill>
        <p:spPr bwMode="auto">
          <a:xfrm>
            <a:off x="4764088" y="2503488"/>
            <a:ext cx="938212" cy="925512"/>
          </a:xfrm>
          <a:prstGeom prst="rect">
            <a:avLst/>
          </a:prstGeom>
          <a:noFill/>
          <a:effectLst>
            <a:outerShdw dist="12699" dir="7800050" algn="ctr" rotWithShape="0">
              <a:srgbClr val="808080">
                <a:alpha val="10001"/>
              </a:srgbClr>
            </a:outerShdw>
          </a:effectLst>
        </p:spPr>
      </p:pic>
      <p:pic>
        <p:nvPicPr>
          <p:cNvPr id="17446" name="Picture 38" descr="FAQ">
            <a:hlinkClick r:id="rId14" action="ppaction://hlinksldjump"/>
            <a:hlinkHover r:id="rId24" action="ppaction://hlinksldjump"/>
          </p:cNvPr>
          <p:cNvPicPr>
            <a:picLocks noChangeAspect="1" noChangeArrowheads="1"/>
          </p:cNvPicPr>
          <p:nvPr>
            <p:custDataLst>
              <p:tags r:id="rId9"/>
            </p:custDataLst>
          </p:nvPr>
        </p:nvPicPr>
        <p:blipFill>
          <a:blip r:embed="rId25" cstate="print"/>
          <a:srcRect/>
          <a:stretch>
            <a:fillRect/>
          </a:stretch>
        </p:blipFill>
        <p:spPr bwMode="auto">
          <a:xfrm>
            <a:off x="6167438" y="2503488"/>
            <a:ext cx="919162" cy="925512"/>
          </a:xfrm>
          <a:prstGeom prst="rect">
            <a:avLst/>
          </a:prstGeom>
          <a:noFill/>
          <a:effectLst>
            <a:outerShdw dist="12699" dir="7800050" algn="ctr" rotWithShape="0">
              <a:srgbClr val="808080">
                <a:alpha val="10001"/>
              </a:srgbClr>
            </a:outerShdw>
          </a:effectLst>
        </p:spPr>
      </p:pic>
      <p:pic>
        <p:nvPicPr>
          <p:cNvPr id="17447" name="Picture 39" descr="Equity">
            <a:hlinkClick r:id="rId24" action="ppaction://hlinksldjump"/>
            <a:hlinkHover r:id="rId17" action="ppaction://hlinksldjump"/>
          </p:cNvPr>
          <p:cNvPicPr>
            <a:picLocks noChangeAspect="1" noChangeArrowheads="1"/>
          </p:cNvPicPr>
          <p:nvPr>
            <p:custDataLst>
              <p:tags r:id="rId10"/>
            </p:custDataLst>
          </p:nvPr>
        </p:nvPicPr>
        <p:blipFill>
          <a:blip r:embed="rId26" cstate="print"/>
          <a:srcRect/>
          <a:stretch>
            <a:fillRect/>
          </a:stretch>
        </p:blipFill>
        <p:spPr bwMode="auto">
          <a:xfrm>
            <a:off x="3348038" y="990600"/>
            <a:ext cx="938212" cy="931863"/>
          </a:xfrm>
          <a:prstGeom prst="rect">
            <a:avLst/>
          </a:prstGeom>
          <a:noFill/>
          <a:effectLst>
            <a:outerShdw dist="12699" dir="7800050" algn="ctr" rotWithShape="0">
              <a:srgbClr val="808080">
                <a:alpha val="10001"/>
              </a:srgbClr>
            </a:outerShdw>
          </a:effectLst>
        </p:spPr>
      </p:pic>
      <p:sp>
        <p:nvSpPr>
          <p:cNvPr id="12" name="PPTShape_0"/>
          <p:cNvSpPr>
            <a:spLocks noChangeArrowheads="1"/>
          </p:cNvSpPr>
          <p:nvPr/>
        </p:nvSpPr>
        <p:spPr bwMode="auto">
          <a:xfrm>
            <a:off x="4724400" y="3429000"/>
            <a:ext cx="1219200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900" b="1" dirty="0" smtClean="0">
                <a:solidFill>
                  <a:schemeClr val="accent1"/>
                </a:solidFill>
              </a:rPr>
              <a:t>Value Perception</a:t>
            </a:r>
            <a:endParaRPr lang="en-US" sz="900" dirty="0">
              <a:solidFill>
                <a:schemeClr val="accent1"/>
              </a:solidFill>
              <a:latin typeface="Arial Black" pitchFamily="34" charset="0"/>
            </a:endParaRPr>
          </a:p>
        </p:txBody>
      </p:sp>
      <p:sp>
        <p:nvSpPr>
          <p:cNvPr id="13" name="PPTShape_1"/>
          <p:cNvSpPr>
            <a:spLocks noChangeArrowheads="1"/>
          </p:cNvSpPr>
          <p:nvPr/>
        </p:nvSpPr>
        <p:spPr bwMode="auto">
          <a:xfrm>
            <a:off x="3200400" y="3429000"/>
            <a:ext cx="12192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900" b="1" dirty="0" smtClean="0">
                <a:solidFill>
                  <a:schemeClr val="accent1"/>
                </a:solidFill>
              </a:rPr>
              <a:t>Operational  Management</a:t>
            </a:r>
            <a:endParaRPr lang="en-US" sz="900" dirty="0">
              <a:solidFill>
                <a:schemeClr val="accent1"/>
              </a:solidFill>
              <a:latin typeface="Arial Black" pitchFamily="34" charset="0"/>
            </a:endParaRPr>
          </a:p>
        </p:txBody>
      </p:sp>
      <p:sp>
        <p:nvSpPr>
          <p:cNvPr id="14" name="PPTShape_2"/>
          <p:cNvSpPr>
            <a:spLocks noChangeArrowheads="1"/>
          </p:cNvSpPr>
          <p:nvPr/>
        </p:nvSpPr>
        <p:spPr bwMode="auto">
          <a:xfrm>
            <a:off x="1828800" y="3429000"/>
            <a:ext cx="12192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900" b="1" dirty="0" smtClean="0">
                <a:solidFill>
                  <a:schemeClr val="accent1"/>
                </a:solidFill>
              </a:rPr>
              <a:t>Rules, Policies &amp; Procedures</a:t>
            </a:r>
            <a:endParaRPr lang="en-US" sz="900" dirty="0">
              <a:solidFill>
                <a:schemeClr val="accent1"/>
              </a:solidFill>
              <a:latin typeface="Arial Black" pitchFamily="34" charset="0"/>
            </a:endParaRPr>
          </a:p>
        </p:txBody>
      </p:sp>
      <p:sp>
        <p:nvSpPr>
          <p:cNvPr id="15" name="PPTShape_3"/>
          <p:cNvSpPr>
            <a:spLocks noChangeArrowheads="1"/>
          </p:cNvSpPr>
          <p:nvPr/>
        </p:nvSpPr>
        <p:spPr bwMode="auto">
          <a:xfrm>
            <a:off x="6019800" y="1905000"/>
            <a:ext cx="12192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900" b="1" dirty="0" smtClean="0">
                <a:solidFill>
                  <a:schemeClr val="accent1"/>
                </a:solidFill>
              </a:rPr>
              <a:t>Participation as Avocation</a:t>
            </a:r>
            <a:endParaRPr lang="en-US" sz="900" dirty="0">
              <a:solidFill>
                <a:schemeClr val="accent1"/>
              </a:solidFill>
              <a:latin typeface="Arial Black" pitchFamily="34" charset="0"/>
            </a:endParaRPr>
          </a:p>
        </p:txBody>
      </p:sp>
      <p:sp>
        <p:nvSpPr>
          <p:cNvPr id="16" name="PPTShape_4"/>
          <p:cNvSpPr>
            <a:spLocks noChangeArrowheads="1"/>
          </p:cNvSpPr>
          <p:nvPr/>
        </p:nvSpPr>
        <p:spPr bwMode="auto">
          <a:xfrm>
            <a:off x="4648200" y="1905000"/>
            <a:ext cx="1219200" cy="5078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900" b="1" dirty="0" smtClean="0">
                <a:solidFill>
                  <a:schemeClr val="accent1"/>
                </a:solidFill>
              </a:rPr>
              <a:t>Investment in the Student-Athlete Experience</a:t>
            </a:r>
            <a:endParaRPr lang="en-US" sz="900" dirty="0">
              <a:solidFill>
                <a:schemeClr val="accent1"/>
              </a:solidFill>
              <a:latin typeface="Arial Black" pitchFamily="34" charset="0"/>
            </a:endParaRPr>
          </a:p>
        </p:txBody>
      </p:sp>
      <p:sp>
        <p:nvSpPr>
          <p:cNvPr id="17" name="PPTShape_5"/>
          <p:cNvSpPr>
            <a:spLocks noChangeArrowheads="1"/>
          </p:cNvSpPr>
          <p:nvPr/>
        </p:nvSpPr>
        <p:spPr bwMode="auto">
          <a:xfrm>
            <a:off x="3200400" y="1905000"/>
            <a:ext cx="1219200" cy="5078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900" b="1" dirty="0" smtClean="0">
                <a:solidFill>
                  <a:schemeClr val="accent1"/>
                </a:solidFill>
              </a:rPr>
              <a:t>Equitable &amp; Broad Participation Experience</a:t>
            </a:r>
            <a:endParaRPr lang="en-US" sz="900" dirty="0">
              <a:solidFill>
                <a:schemeClr val="accent1"/>
              </a:solidFill>
              <a:latin typeface="Arial Black" pitchFamily="34" charset="0"/>
            </a:endParaRPr>
          </a:p>
        </p:txBody>
      </p:sp>
      <p:sp>
        <p:nvSpPr>
          <p:cNvPr id="18" name="PPTShape_6"/>
          <p:cNvSpPr>
            <a:spLocks noChangeArrowheads="1"/>
          </p:cNvSpPr>
          <p:nvPr/>
        </p:nvSpPr>
        <p:spPr bwMode="auto">
          <a:xfrm>
            <a:off x="1752600" y="1905000"/>
            <a:ext cx="12192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900" b="1" dirty="0" smtClean="0">
                <a:solidFill>
                  <a:schemeClr val="accent1"/>
                </a:solidFill>
              </a:rPr>
              <a:t>Development of Student-Athlete</a:t>
            </a:r>
            <a:endParaRPr lang="en-US" sz="900" dirty="0">
              <a:solidFill>
                <a:schemeClr val="accent1"/>
              </a:solidFill>
              <a:latin typeface="Arial Black" pitchFamily="34" charset="0"/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3" descr="GenericBack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-1588" y="-1588"/>
            <a:ext cx="9145588" cy="685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800" dirty="0" smtClean="0"/>
              <a:t>What to Expect</a:t>
            </a:r>
            <a:endParaRPr lang="en-US" sz="3800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685800" y="1752600"/>
            <a:ext cx="7772400" cy="4343400"/>
          </a:xfrm>
        </p:spPr>
        <p:txBody>
          <a:bodyPr/>
          <a:lstStyle/>
          <a:p>
            <a:pPr marL="457200" indent="-457200">
              <a:buNone/>
            </a:pPr>
            <a:endParaRPr lang="en-US" sz="1000" dirty="0" smtClean="0">
              <a:latin typeface="Arial" pitchFamily="34" charset="0"/>
              <a:cs typeface="Arial" pitchFamily="34" charset="0"/>
            </a:endParaRPr>
          </a:p>
          <a:p>
            <a:pPr marL="457200" lvl="1" indent="-457200">
              <a:buFont typeface="+mj-lt"/>
              <a:buAutoNum type="arabicPeriod"/>
            </a:pPr>
            <a:r>
              <a:rPr lang="en-US" sz="1400" dirty="0" smtClean="0">
                <a:latin typeface="Arial" pitchFamily="34" charset="0"/>
                <a:cs typeface="Arial" pitchFamily="34" charset="0"/>
              </a:rPr>
              <a:t>Equitable and Board participation – EADA information.</a:t>
            </a:r>
          </a:p>
          <a:p>
            <a:pPr marL="457200" lvl="1" indent="-457200">
              <a:buFont typeface="+mj-lt"/>
              <a:buAutoNum type="arabicPeriod"/>
            </a:pPr>
            <a:endParaRPr lang="en-US" sz="1400" dirty="0" smtClean="0">
              <a:latin typeface="Arial" pitchFamily="34" charset="0"/>
              <a:cs typeface="Arial" pitchFamily="34" charset="0"/>
            </a:endParaRPr>
          </a:p>
          <a:p>
            <a:pPr marL="457200" lvl="1" indent="-457200">
              <a:buFont typeface="+mj-lt"/>
              <a:buAutoNum type="arabicPeriod"/>
            </a:pPr>
            <a:r>
              <a:rPr lang="en-US" sz="1400" dirty="0" smtClean="0">
                <a:latin typeface="Arial" pitchFamily="34" charset="0"/>
                <a:cs typeface="Arial" pitchFamily="34" charset="0"/>
              </a:rPr>
              <a:t>Investment in the student-athlete experience – NCAA financial data.</a:t>
            </a:r>
          </a:p>
          <a:p>
            <a:pPr marL="457200" lvl="1" indent="-457200">
              <a:buFont typeface="+mj-lt"/>
              <a:buAutoNum type="arabicPeriod"/>
            </a:pPr>
            <a:endParaRPr lang="en-US" sz="1400" dirty="0" smtClean="0">
              <a:latin typeface="Arial" pitchFamily="34" charset="0"/>
              <a:cs typeface="Arial" pitchFamily="34" charset="0"/>
            </a:endParaRPr>
          </a:p>
          <a:p>
            <a:pPr marL="457200" lvl="1" indent="-457200">
              <a:buFont typeface="+mj-lt"/>
              <a:buAutoNum type="arabicPeriod"/>
            </a:pPr>
            <a:r>
              <a:rPr lang="en-US" sz="1400" dirty="0" smtClean="0">
                <a:latin typeface="Arial" pitchFamily="34" charset="0"/>
                <a:cs typeface="Arial" pitchFamily="34" charset="0"/>
              </a:rPr>
              <a:t>Participation as an avocation – GOALS, SCORE study.</a:t>
            </a:r>
          </a:p>
          <a:p>
            <a:pPr marL="457200" lvl="1" indent="-457200">
              <a:buFont typeface="+mj-lt"/>
              <a:buAutoNum type="arabicPeriod"/>
            </a:pPr>
            <a:endParaRPr lang="en-US" sz="1400" dirty="0" smtClean="0">
              <a:latin typeface="Arial" pitchFamily="34" charset="0"/>
              <a:cs typeface="Arial" pitchFamily="34" charset="0"/>
            </a:endParaRPr>
          </a:p>
          <a:p>
            <a:pPr marL="457200" lvl="1" indent="-457200">
              <a:buFont typeface="+mj-lt"/>
              <a:buAutoNum type="arabicPeriod"/>
            </a:pPr>
            <a:r>
              <a:rPr lang="en-US" sz="1400" dirty="0" smtClean="0">
                <a:latin typeface="Arial" pitchFamily="34" charset="0"/>
                <a:cs typeface="Arial" pitchFamily="34" charset="0"/>
              </a:rPr>
              <a:t>Championships participation – participation numbers.</a:t>
            </a:r>
          </a:p>
          <a:p>
            <a:pPr marL="457200" lvl="1" indent="-457200">
              <a:buFont typeface="+mj-lt"/>
              <a:buAutoNum type="arabicPeriod"/>
            </a:pPr>
            <a:endParaRPr lang="en-US" sz="1400" dirty="0" smtClean="0">
              <a:latin typeface="Arial" pitchFamily="34" charset="0"/>
              <a:cs typeface="Arial" pitchFamily="34" charset="0"/>
            </a:endParaRPr>
          </a:p>
          <a:p>
            <a:pPr marL="457200" lvl="1" indent="-457200">
              <a:buFont typeface="+mj-lt"/>
              <a:buAutoNum type="arabicPeriod"/>
            </a:pPr>
            <a:r>
              <a:rPr lang="en-US" sz="1400" dirty="0" smtClean="0">
                <a:latin typeface="Arial" pitchFamily="34" charset="0"/>
                <a:cs typeface="Arial" pitchFamily="34" charset="0"/>
              </a:rPr>
              <a:t>Rules, policies and procedures – major legislative and policy initiatives, governance participation.</a:t>
            </a:r>
          </a:p>
          <a:p>
            <a:pPr marL="457200" lvl="1" indent="-457200">
              <a:buFont typeface="+mj-lt"/>
              <a:buAutoNum type="arabicPeriod"/>
            </a:pPr>
            <a:endParaRPr lang="en-US" sz="1400" dirty="0" smtClean="0">
              <a:latin typeface="Arial" pitchFamily="34" charset="0"/>
              <a:cs typeface="Arial" pitchFamily="34" charset="0"/>
            </a:endParaRPr>
          </a:p>
          <a:p>
            <a:pPr marL="457200" lvl="1" indent="-457200">
              <a:buFont typeface="+mj-lt"/>
              <a:buAutoNum type="arabicPeriod"/>
            </a:pPr>
            <a:r>
              <a:rPr lang="en-US" sz="1400" dirty="0" smtClean="0">
                <a:latin typeface="Arial" pitchFamily="34" charset="0"/>
                <a:cs typeface="Arial" pitchFamily="34" charset="0"/>
              </a:rPr>
              <a:t>Financial and operational management – trends in spending.</a:t>
            </a:r>
          </a:p>
          <a:p>
            <a:pPr marL="457200" lvl="1" indent="-457200">
              <a:buFont typeface="+mj-lt"/>
              <a:buAutoNum type="arabicPeriod"/>
            </a:pPr>
            <a:endParaRPr lang="en-US" sz="1400" dirty="0" smtClean="0">
              <a:latin typeface="Arial" pitchFamily="34" charset="0"/>
              <a:cs typeface="Arial" pitchFamily="34" charset="0"/>
            </a:endParaRPr>
          </a:p>
          <a:p>
            <a:pPr marL="457200" lvl="1" indent="-457200">
              <a:buFont typeface="+mj-lt"/>
              <a:buAutoNum type="arabicPeriod"/>
            </a:pPr>
            <a:r>
              <a:rPr lang="en-US" sz="1400" dirty="0" smtClean="0">
                <a:latin typeface="Arial" pitchFamily="34" charset="0"/>
                <a:cs typeface="Arial" pitchFamily="34" charset="0"/>
              </a:rPr>
              <a:t>Value perception – attitudes toward </a:t>
            </a:r>
            <a:r>
              <a:rPr lang="en-US" sz="1400" smtClean="0">
                <a:latin typeface="Arial" pitchFamily="34" charset="0"/>
                <a:cs typeface="Arial" pitchFamily="34" charset="0"/>
              </a:rPr>
              <a:t>NCAA and NCAA </a:t>
            </a:r>
            <a:r>
              <a:rPr lang="en-US" sz="1400" dirty="0" smtClean="0">
                <a:latin typeface="Arial" pitchFamily="34" charset="0"/>
                <a:cs typeface="Arial" pitchFamily="34" charset="0"/>
              </a:rPr>
              <a:t>profit and loss statements.</a:t>
            </a:r>
            <a:endParaRPr lang="en-US" sz="1400" dirty="0"/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3" descr="GenericBack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-1588" y="-1588"/>
            <a:ext cx="9145588" cy="685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Phase 2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/>
            <a:r>
              <a:rPr lang="en-US" sz="3400" dirty="0" smtClean="0"/>
              <a:t>National office internal focus on performance metrics to improve our communication, collaboration and accountability.</a:t>
            </a:r>
          </a:p>
          <a:p>
            <a:endParaRPr lang="en-US" dirty="0"/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3" descr="GenericBack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-1588" y="-1588"/>
            <a:ext cx="9145588" cy="685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Plan for Scorecard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/>
            <a:r>
              <a:rPr lang="en-US" sz="2400" dirty="0" smtClean="0"/>
              <a:t>Quarterly metrics.</a:t>
            </a:r>
          </a:p>
          <a:p>
            <a:pPr marL="457200" indent="-457200"/>
            <a:endParaRPr lang="en-US" sz="2400" dirty="0" smtClean="0"/>
          </a:p>
          <a:p>
            <a:pPr marL="457200" indent="-457200"/>
            <a:r>
              <a:rPr lang="en-US" sz="2400" dirty="0" smtClean="0"/>
              <a:t>January 2011 – GOALS &amp; SCORE studies.</a:t>
            </a:r>
          </a:p>
          <a:p>
            <a:pPr marL="914400" lvl="1" indent="-457200">
              <a:buFont typeface="Courier New" pitchFamily="49" charset="0"/>
              <a:buChar char="o"/>
            </a:pPr>
            <a:endParaRPr lang="en-US" sz="2400" dirty="0" smtClean="0"/>
          </a:p>
          <a:p>
            <a:pPr marL="914400" lvl="1" indent="-457200">
              <a:buFont typeface="Courier New" pitchFamily="49" charset="0"/>
              <a:buChar char="o"/>
            </a:pPr>
            <a:r>
              <a:rPr lang="en-US" sz="2200" dirty="0" smtClean="0"/>
              <a:t>Time demands.</a:t>
            </a:r>
          </a:p>
          <a:p>
            <a:pPr marL="914400" lvl="1" indent="-457200">
              <a:buFont typeface="Courier New" pitchFamily="49" charset="0"/>
              <a:buChar char="o"/>
            </a:pPr>
            <a:endParaRPr lang="en-US" sz="2200" dirty="0" smtClean="0"/>
          </a:p>
          <a:p>
            <a:pPr marL="914400" lvl="1" indent="-457200">
              <a:buFont typeface="Courier New" pitchFamily="49" charset="0"/>
              <a:buChar char="o"/>
            </a:pPr>
            <a:r>
              <a:rPr lang="en-US" sz="2200" dirty="0" smtClean="0"/>
              <a:t>Student engagement.</a:t>
            </a:r>
          </a:p>
          <a:p>
            <a:endParaRPr lang="en-US" dirty="0"/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AutoShape 2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3733800" y="3962400"/>
            <a:ext cx="1447800" cy="1447800"/>
          </a:xfrm>
          <a:prstGeom prst="actionButtonBlank">
            <a:avLst/>
          </a:prstGeom>
          <a:solidFill>
            <a:schemeClr val="accent1">
              <a:alpha val="0"/>
            </a:schemeClr>
          </a:solidFill>
          <a:ln w="9525">
            <a:solidFill>
              <a:schemeClr val="tx1">
                <a:alpha val="0"/>
              </a:schemeClr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pic>
        <p:nvPicPr>
          <p:cNvPr id="14339" name="Picture 3" descr="Generic App Back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9602788" cy="685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0" name="Text Box 4"/>
          <p:cNvSpPr txBox="1">
            <a:spLocks noChangeArrowheads="1"/>
          </p:cNvSpPr>
          <p:nvPr/>
        </p:nvSpPr>
        <p:spPr bwMode="auto">
          <a:xfrm>
            <a:off x="381000" y="609600"/>
            <a:ext cx="84582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4000">
                <a:solidFill>
                  <a:schemeClr val="bg1"/>
                </a:solidFill>
                <a:cs typeface="Arial" charset="0"/>
              </a:rPr>
              <a:t>NCAA Executive Committee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AutoShape 2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3733800" y="3962400"/>
            <a:ext cx="1447800" cy="1447800"/>
          </a:xfrm>
          <a:prstGeom prst="actionButtonBlank">
            <a:avLst/>
          </a:prstGeom>
          <a:solidFill>
            <a:schemeClr val="accent1">
              <a:alpha val="0"/>
            </a:schemeClr>
          </a:solidFill>
          <a:ln w="9525">
            <a:solidFill>
              <a:schemeClr val="tx1">
                <a:alpha val="0"/>
              </a:schemeClr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pic>
        <p:nvPicPr>
          <p:cNvPr id="3075" name="Picture 3" descr="Generic App Back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-1588"/>
            <a:ext cx="9602788" cy="685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81000" y="228600"/>
            <a:ext cx="7772400" cy="1143000"/>
          </a:xfrm>
        </p:spPr>
        <p:txBody>
          <a:bodyPr/>
          <a:lstStyle/>
          <a:p>
            <a:r>
              <a:rPr lang="en-US" sz="3400" dirty="0" smtClean="0">
                <a:solidFill>
                  <a:schemeClr val="bg1"/>
                </a:solidFill>
              </a:rPr>
              <a:t>Performance Management Program</a:t>
            </a:r>
            <a:br>
              <a:rPr lang="en-US" sz="3400" dirty="0" smtClean="0">
                <a:solidFill>
                  <a:schemeClr val="bg1"/>
                </a:solidFill>
              </a:rPr>
            </a:br>
            <a:r>
              <a:rPr lang="en-US" sz="3400" dirty="0" smtClean="0">
                <a:solidFill>
                  <a:schemeClr val="bg1"/>
                </a:solidFill>
              </a:rPr>
              <a:t>Focus the Organization on its Priorities</a:t>
            </a:r>
            <a:endParaRPr lang="en-US" sz="3400" dirty="0">
              <a:solidFill>
                <a:schemeClr val="bg1"/>
              </a:solidFill>
            </a:endParaRPr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>
          <a:xfrm>
            <a:off x="533400" y="1447800"/>
            <a:ext cx="7772400" cy="4114800"/>
          </a:xfrm>
        </p:spPr>
        <p:txBody>
          <a:bodyPr/>
          <a:lstStyle/>
          <a:p>
            <a:pPr marL="457200" indent="-457200"/>
            <a:r>
              <a:rPr lang="en-US" sz="2400" dirty="0" smtClean="0">
                <a:solidFill>
                  <a:schemeClr val="bg1"/>
                </a:solidFill>
              </a:rPr>
              <a:t>Purpose:</a:t>
            </a:r>
          </a:p>
          <a:p>
            <a:pPr marL="457200" indent="-457200"/>
            <a:endParaRPr lang="en-US" sz="1200" dirty="0" smtClean="0">
              <a:solidFill>
                <a:schemeClr val="bg1"/>
              </a:solidFill>
            </a:endParaRPr>
          </a:p>
          <a:p>
            <a:pPr marL="973138" lvl="1" indent="-514350">
              <a:buFont typeface="+mj-lt"/>
              <a:buAutoNum type="arabicPeriod"/>
            </a:pPr>
            <a:r>
              <a:rPr lang="en-US" sz="2200" dirty="0" smtClean="0">
                <a:solidFill>
                  <a:schemeClr val="bg1"/>
                </a:solidFill>
              </a:rPr>
              <a:t>Enhance accountability.</a:t>
            </a:r>
          </a:p>
          <a:p>
            <a:pPr marL="973138" lvl="1" indent="-514350">
              <a:buFont typeface="+mj-lt"/>
              <a:buAutoNum type="arabicPeriod"/>
            </a:pPr>
            <a:endParaRPr lang="en-US" sz="1000" dirty="0" smtClean="0">
              <a:solidFill>
                <a:schemeClr val="bg1"/>
              </a:solidFill>
            </a:endParaRPr>
          </a:p>
          <a:p>
            <a:pPr marL="973138" lvl="1" indent="-514350">
              <a:buFont typeface="+mj-lt"/>
              <a:buAutoNum type="arabicPeriod"/>
            </a:pPr>
            <a:r>
              <a:rPr lang="en-US" sz="2200" dirty="0" smtClean="0">
                <a:solidFill>
                  <a:schemeClr val="bg1"/>
                </a:solidFill>
              </a:rPr>
              <a:t>Improve results.</a:t>
            </a:r>
          </a:p>
          <a:p>
            <a:pPr marL="973138" lvl="1" indent="-514350">
              <a:buFont typeface="+mj-lt"/>
              <a:buAutoNum type="arabicPeriod"/>
            </a:pPr>
            <a:endParaRPr lang="en-US" sz="1000" dirty="0" smtClean="0">
              <a:solidFill>
                <a:schemeClr val="bg1"/>
              </a:solidFill>
            </a:endParaRPr>
          </a:p>
          <a:p>
            <a:pPr marL="973138" lvl="1" indent="-514350">
              <a:buFont typeface="+mj-lt"/>
              <a:buAutoNum type="arabicPeriod"/>
            </a:pPr>
            <a:r>
              <a:rPr lang="en-US" sz="2200" dirty="0" smtClean="0">
                <a:solidFill>
                  <a:schemeClr val="bg1"/>
                </a:solidFill>
              </a:rPr>
              <a:t>Demonstrate value to the membership.</a:t>
            </a:r>
          </a:p>
          <a:p>
            <a:pPr lvl="1"/>
            <a:endParaRPr lang="en-US" dirty="0">
              <a:solidFill>
                <a:schemeClr val="bg1"/>
              </a:solidFill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AutoShape 2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3733800" y="3962400"/>
            <a:ext cx="1447800" cy="1447800"/>
          </a:xfrm>
          <a:prstGeom prst="actionButtonBlank">
            <a:avLst/>
          </a:prstGeom>
          <a:solidFill>
            <a:schemeClr val="accent1">
              <a:alpha val="0"/>
            </a:schemeClr>
          </a:solidFill>
          <a:ln w="9525">
            <a:solidFill>
              <a:schemeClr val="tx1">
                <a:alpha val="0"/>
              </a:schemeClr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pic>
        <p:nvPicPr>
          <p:cNvPr id="4099" name="Picture 3" descr="Generic App Back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-1588"/>
            <a:ext cx="9602788" cy="685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1" name="Title 4"/>
          <p:cNvSpPr>
            <a:spLocks noGrp="1"/>
          </p:cNvSpPr>
          <p:nvPr>
            <p:ph type="title"/>
          </p:nvPr>
        </p:nvSpPr>
        <p:spPr>
          <a:xfrm>
            <a:off x="533400" y="533400"/>
            <a:ext cx="7772400" cy="1143000"/>
          </a:xfrm>
        </p:spPr>
        <p:txBody>
          <a:bodyPr/>
          <a:lstStyle/>
          <a:p>
            <a:pPr eaLnBrk="1" hangingPunct="1"/>
            <a:r>
              <a:rPr lang="en-US" dirty="0" smtClean="0">
                <a:solidFill>
                  <a:schemeClr val="bg1"/>
                </a:solidFill>
              </a:rPr>
              <a:t>Executive Scorecard</a:t>
            </a:r>
            <a:endParaRPr lang="en-US" dirty="0" smtClean="0"/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>
          <a:xfrm>
            <a:off x="685800" y="2057400"/>
            <a:ext cx="7772400" cy="4114800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>
                <a:solidFill>
                  <a:schemeClr val="bg1"/>
                </a:solidFill>
              </a:rPr>
              <a:t>Helpful in decision-making and broad oversight of the Association.</a:t>
            </a:r>
          </a:p>
          <a:p>
            <a:pPr lvl="1"/>
            <a:endParaRPr lang="en-US" dirty="0">
              <a:solidFill>
                <a:schemeClr val="bg1"/>
              </a:solidFill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/>
          <p:nvPr/>
        </p:nvGraphicFramePr>
        <p:xfrm>
          <a:off x="1" y="30956"/>
          <a:ext cx="9144000" cy="67960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AutoShape 2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3733800" y="3962400"/>
            <a:ext cx="1447800" cy="1447800"/>
          </a:xfrm>
          <a:prstGeom prst="actionButtonBlank">
            <a:avLst/>
          </a:prstGeom>
          <a:solidFill>
            <a:schemeClr val="accent1">
              <a:alpha val="0"/>
            </a:schemeClr>
          </a:solidFill>
          <a:ln w="9525">
            <a:solidFill>
              <a:schemeClr val="tx1">
                <a:alpha val="0"/>
              </a:schemeClr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pic>
        <p:nvPicPr>
          <p:cNvPr id="5123" name="Picture 3" descr="Generic App Back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9602788" cy="685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4" name="Text Box 4"/>
          <p:cNvSpPr txBox="1">
            <a:spLocks noChangeArrowheads="1"/>
          </p:cNvSpPr>
          <p:nvPr/>
        </p:nvSpPr>
        <p:spPr bwMode="auto">
          <a:xfrm>
            <a:off x="381000" y="609600"/>
            <a:ext cx="84582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4000" dirty="0" smtClean="0">
                <a:solidFill>
                  <a:schemeClr val="bg1"/>
                </a:solidFill>
                <a:cs typeface="Arial" charset="0"/>
              </a:rPr>
              <a:t>Foundations of the NCAA</a:t>
            </a:r>
            <a:endParaRPr lang="en-US" sz="4000" dirty="0">
              <a:solidFill>
                <a:schemeClr val="bg1"/>
              </a:solidFill>
              <a:cs typeface="Arial" charset="0"/>
            </a:endParaRPr>
          </a:p>
        </p:txBody>
      </p:sp>
      <p:sp>
        <p:nvSpPr>
          <p:cNvPr id="5126" name="Content Placeholder 5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eaLnBrk="1" hangingPunct="1"/>
            <a:r>
              <a:rPr lang="en-US" sz="2000" dirty="0" smtClean="0">
                <a:solidFill>
                  <a:schemeClr val="bg1"/>
                </a:solidFill>
              </a:rPr>
              <a:t>Development of the student-athlete.</a:t>
            </a:r>
          </a:p>
          <a:p>
            <a:pPr eaLnBrk="1" hangingPunct="1"/>
            <a:endParaRPr lang="en-US" sz="1200" dirty="0" smtClean="0">
              <a:solidFill>
                <a:schemeClr val="bg1"/>
              </a:solidFill>
            </a:endParaRPr>
          </a:p>
          <a:p>
            <a:pPr eaLnBrk="1" hangingPunct="1"/>
            <a:r>
              <a:rPr lang="en-US" sz="2000" dirty="0" smtClean="0">
                <a:solidFill>
                  <a:schemeClr val="bg1"/>
                </a:solidFill>
              </a:rPr>
              <a:t>Equitable and broad participation experiences.</a:t>
            </a:r>
          </a:p>
          <a:p>
            <a:pPr eaLnBrk="1" hangingPunct="1"/>
            <a:endParaRPr lang="en-US" sz="1200" dirty="0" smtClean="0">
              <a:solidFill>
                <a:schemeClr val="bg1"/>
              </a:solidFill>
            </a:endParaRPr>
          </a:p>
          <a:p>
            <a:pPr eaLnBrk="1" hangingPunct="1"/>
            <a:r>
              <a:rPr lang="en-US" sz="2000" dirty="0" smtClean="0">
                <a:solidFill>
                  <a:schemeClr val="bg1"/>
                </a:solidFill>
              </a:rPr>
              <a:t>Investment in the student-athlete experience.</a:t>
            </a:r>
          </a:p>
          <a:p>
            <a:pPr eaLnBrk="1" hangingPunct="1"/>
            <a:endParaRPr lang="en-US" sz="1200" dirty="0" smtClean="0">
              <a:solidFill>
                <a:schemeClr val="bg1"/>
              </a:solidFill>
            </a:endParaRPr>
          </a:p>
          <a:p>
            <a:pPr eaLnBrk="1" hangingPunct="1"/>
            <a:r>
              <a:rPr lang="en-US" sz="2000" dirty="0" smtClean="0">
                <a:solidFill>
                  <a:schemeClr val="bg1"/>
                </a:solidFill>
              </a:rPr>
              <a:t>Participation as an avocation.</a:t>
            </a:r>
          </a:p>
          <a:p>
            <a:pPr eaLnBrk="1" hangingPunct="1"/>
            <a:endParaRPr lang="en-US" sz="1200" dirty="0" smtClean="0">
              <a:solidFill>
                <a:schemeClr val="bg1"/>
              </a:solidFill>
            </a:endParaRPr>
          </a:p>
          <a:p>
            <a:pPr eaLnBrk="1" hangingPunct="1"/>
            <a:r>
              <a:rPr lang="en-US" sz="2000" dirty="0" smtClean="0">
                <a:solidFill>
                  <a:schemeClr val="bg1"/>
                </a:solidFill>
              </a:rPr>
              <a:t>Championships participation.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>
          <a:xfrm>
            <a:off x="5638800" y="1981200"/>
            <a:ext cx="3810000" cy="4114800"/>
          </a:xfrm>
        </p:spPr>
        <p:txBody>
          <a:bodyPr/>
          <a:lstStyle/>
          <a:p>
            <a:pPr eaLnBrk="1" hangingPunct="1">
              <a:defRPr/>
            </a:pPr>
            <a:endParaRPr lang="en-US" sz="2200" i="1" dirty="0" smtClean="0">
              <a:solidFill>
                <a:schemeClr val="bg1">
                  <a:lumMod val="85000"/>
                </a:schemeClr>
              </a:solidFill>
            </a:endParaRPr>
          </a:p>
          <a:p>
            <a:pPr eaLnBrk="1" hangingPunct="1">
              <a:defRPr/>
            </a:pPr>
            <a:endParaRPr lang="en-US" sz="2200" i="1" dirty="0" smtClean="0">
              <a:solidFill>
                <a:schemeClr val="bg1">
                  <a:lumMod val="85000"/>
                </a:schemeClr>
              </a:solidFill>
            </a:endParaRPr>
          </a:p>
          <a:p>
            <a:pPr eaLnBrk="1" hangingPunct="1">
              <a:defRPr/>
            </a:pPr>
            <a:r>
              <a:rPr lang="en-US" sz="2200" i="1" dirty="0" smtClean="0">
                <a:solidFill>
                  <a:schemeClr val="accent3">
                    <a:lumMod val="50000"/>
                  </a:schemeClr>
                </a:solidFill>
              </a:rPr>
              <a:t>Strategic Imperative I</a:t>
            </a:r>
            <a:r>
              <a:rPr lang="en-US" sz="2200" i="1" dirty="0" smtClean="0">
                <a:solidFill>
                  <a:schemeClr val="bg1">
                    <a:lumMod val="85000"/>
                  </a:schemeClr>
                </a:solidFill>
              </a:rPr>
              <a:t/>
            </a:r>
            <a:br>
              <a:rPr lang="en-US" sz="2200" i="1" dirty="0" smtClean="0">
                <a:solidFill>
                  <a:schemeClr val="bg1">
                    <a:lumMod val="85000"/>
                  </a:schemeClr>
                </a:solidFill>
              </a:rPr>
            </a:br>
            <a:r>
              <a:rPr lang="en-US" sz="1800" i="1" dirty="0" smtClean="0">
                <a:solidFill>
                  <a:schemeClr val="accent3">
                    <a:lumMod val="50000"/>
                  </a:schemeClr>
                </a:solidFill>
              </a:rPr>
              <a:t>Athletics as integral to higher education.</a:t>
            </a:r>
          </a:p>
          <a:p>
            <a:pPr eaLnBrk="1" hangingPunct="1">
              <a:defRPr/>
            </a:pPr>
            <a:endParaRPr lang="en-US" sz="1800" i="1" dirty="0" smtClean="0">
              <a:solidFill>
                <a:schemeClr val="accent3">
                  <a:lumMod val="50000"/>
                </a:schemeClr>
              </a:solidFill>
            </a:endParaRPr>
          </a:p>
          <a:p>
            <a:pPr eaLnBrk="1" hangingPunct="1">
              <a:defRPr/>
            </a:pPr>
            <a:r>
              <a:rPr lang="en-US" sz="2200" i="1" dirty="0" smtClean="0">
                <a:solidFill>
                  <a:schemeClr val="accent3">
                    <a:lumMod val="50000"/>
                  </a:schemeClr>
                </a:solidFill>
              </a:rPr>
              <a:t>Strategic Imperative II</a:t>
            </a:r>
            <a:br>
              <a:rPr lang="en-US" sz="2200" i="1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en-US" sz="1800" i="1" dirty="0" smtClean="0">
                <a:solidFill>
                  <a:schemeClr val="accent3">
                    <a:lumMod val="50000"/>
                  </a:schemeClr>
                </a:solidFill>
              </a:rPr>
              <a:t>Student-athlete experience.</a:t>
            </a:r>
            <a:endParaRPr lang="en-US" sz="2200" i="1" dirty="0" smtClean="0">
              <a:solidFill>
                <a:schemeClr val="accent3">
                  <a:lumMod val="50000"/>
                </a:schemeClr>
              </a:solidFill>
            </a:endParaRPr>
          </a:p>
          <a:p>
            <a:pPr eaLnBrk="1" hangingPunct="1">
              <a:defRPr/>
            </a:pPr>
            <a:endParaRPr lang="en-US" sz="1800" i="1" dirty="0" smtClean="0">
              <a:solidFill>
                <a:schemeClr val="bg1">
                  <a:lumMod val="85000"/>
                </a:schemeClr>
              </a:solidFill>
            </a:endParaRPr>
          </a:p>
          <a:p>
            <a:pPr eaLnBrk="1" hangingPunct="1">
              <a:defRPr/>
            </a:pPr>
            <a:endParaRPr lang="en-US" sz="1800" i="1" dirty="0" smtClean="0">
              <a:solidFill>
                <a:schemeClr val="bg1">
                  <a:lumMod val="85000"/>
                </a:schemeClr>
              </a:solidFill>
            </a:endParaRPr>
          </a:p>
          <a:p>
            <a:pPr eaLnBrk="1" hangingPunct="1">
              <a:defRPr/>
            </a:pPr>
            <a:endParaRPr lang="en-US" sz="1800" i="1" dirty="0" smtClean="0">
              <a:solidFill>
                <a:schemeClr val="bg1">
                  <a:lumMod val="85000"/>
                </a:schemeClr>
              </a:solidFill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AutoShape 2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3733800" y="3962400"/>
            <a:ext cx="1447800" cy="1447800"/>
          </a:xfrm>
          <a:prstGeom prst="actionButtonBlank">
            <a:avLst/>
          </a:prstGeom>
          <a:solidFill>
            <a:schemeClr val="accent1">
              <a:alpha val="0"/>
            </a:schemeClr>
          </a:solidFill>
          <a:ln w="9525">
            <a:solidFill>
              <a:schemeClr val="tx1">
                <a:alpha val="0"/>
              </a:schemeClr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pic>
        <p:nvPicPr>
          <p:cNvPr id="6147" name="Picture 3" descr="Generic App Back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9602788" cy="685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8" name="Text Box 4"/>
          <p:cNvSpPr txBox="1">
            <a:spLocks noChangeArrowheads="1"/>
          </p:cNvSpPr>
          <p:nvPr/>
        </p:nvSpPr>
        <p:spPr bwMode="auto">
          <a:xfrm>
            <a:off x="381000" y="609600"/>
            <a:ext cx="84582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4000" dirty="0" smtClean="0">
                <a:solidFill>
                  <a:schemeClr val="bg1"/>
                </a:solidFill>
                <a:cs typeface="Arial" charset="0"/>
              </a:rPr>
              <a:t>Managing and Sustaining the NCAA</a:t>
            </a:r>
            <a:endParaRPr lang="en-US" sz="4000" dirty="0">
              <a:solidFill>
                <a:schemeClr val="bg1"/>
              </a:solidFill>
              <a:cs typeface="Arial" charset="0"/>
            </a:endParaRPr>
          </a:p>
        </p:txBody>
      </p:sp>
      <p:sp>
        <p:nvSpPr>
          <p:cNvPr id="6150" name="Content Placeholder 5"/>
          <p:cNvSpPr>
            <a:spLocks noGrp="1"/>
          </p:cNvSpPr>
          <p:nvPr>
            <p:ph sz="half" idx="1"/>
          </p:nvPr>
        </p:nvSpPr>
        <p:spPr>
          <a:xfrm>
            <a:off x="304800" y="2438400"/>
            <a:ext cx="3810000" cy="3048000"/>
          </a:xfrm>
        </p:spPr>
        <p:txBody>
          <a:bodyPr/>
          <a:lstStyle/>
          <a:p>
            <a:pPr eaLnBrk="1" hangingPunct="1"/>
            <a:r>
              <a:rPr lang="en-US" sz="2200" smtClean="0">
                <a:solidFill>
                  <a:schemeClr val="bg1"/>
                </a:solidFill>
              </a:rPr>
              <a:t>Rules, policies and procedures.</a:t>
            </a:r>
          </a:p>
          <a:p>
            <a:pPr eaLnBrk="1" hangingPunct="1"/>
            <a:endParaRPr lang="en-US" sz="2200" smtClean="0">
              <a:solidFill>
                <a:schemeClr val="bg1"/>
              </a:solidFill>
            </a:endParaRPr>
          </a:p>
          <a:p>
            <a:pPr eaLnBrk="1" hangingPunct="1"/>
            <a:r>
              <a:rPr lang="en-US" sz="2200" smtClean="0">
                <a:solidFill>
                  <a:schemeClr val="bg1"/>
                </a:solidFill>
              </a:rPr>
              <a:t>Financial and operational management.</a:t>
            </a:r>
          </a:p>
          <a:p>
            <a:pPr eaLnBrk="1" hangingPunct="1"/>
            <a:endParaRPr lang="en-US" sz="2200" smtClean="0">
              <a:solidFill>
                <a:schemeClr val="bg1"/>
              </a:solidFill>
            </a:endParaRPr>
          </a:p>
          <a:p>
            <a:pPr eaLnBrk="1" hangingPunct="1"/>
            <a:r>
              <a:rPr lang="en-US" sz="2200" smtClean="0">
                <a:solidFill>
                  <a:schemeClr val="bg1"/>
                </a:solidFill>
              </a:rPr>
              <a:t>Value perception.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>
          <a:xfrm>
            <a:off x="5638800" y="1981200"/>
            <a:ext cx="3810000" cy="4114800"/>
          </a:xfrm>
        </p:spPr>
        <p:txBody>
          <a:bodyPr/>
          <a:lstStyle/>
          <a:p>
            <a:pPr eaLnBrk="1" hangingPunct="1">
              <a:defRPr/>
            </a:pPr>
            <a:endParaRPr lang="en-US" sz="2200" i="1" dirty="0" smtClean="0">
              <a:solidFill>
                <a:schemeClr val="bg1">
                  <a:lumMod val="85000"/>
                </a:schemeClr>
              </a:solidFill>
            </a:endParaRPr>
          </a:p>
          <a:p>
            <a:pPr eaLnBrk="1" hangingPunct="1">
              <a:defRPr/>
            </a:pPr>
            <a:r>
              <a:rPr lang="en-US" sz="2200" i="1" dirty="0" smtClean="0">
                <a:solidFill>
                  <a:schemeClr val="accent3">
                    <a:lumMod val="50000"/>
                  </a:schemeClr>
                </a:solidFill>
              </a:rPr>
              <a:t>Strategic Imperative III</a:t>
            </a:r>
            <a:r>
              <a:rPr lang="en-US" sz="2200" i="1" dirty="0" smtClean="0">
                <a:solidFill>
                  <a:schemeClr val="bg1">
                    <a:lumMod val="85000"/>
                  </a:schemeClr>
                </a:solidFill>
              </a:rPr>
              <a:t/>
            </a:r>
            <a:br>
              <a:rPr lang="en-US" sz="2200" i="1" dirty="0" smtClean="0">
                <a:solidFill>
                  <a:schemeClr val="bg1">
                    <a:lumMod val="85000"/>
                  </a:schemeClr>
                </a:solidFill>
              </a:rPr>
            </a:br>
            <a:r>
              <a:rPr lang="en-US" sz="1800" i="1" dirty="0" smtClean="0">
                <a:solidFill>
                  <a:schemeClr val="accent3">
                    <a:lumMod val="50000"/>
                  </a:schemeClr>
                </a:solidFill>
              </a:rPr>
              <a:t>Informed governance and decision-making.</a:t>
            </a:r>
          </a:p>
          <a:p>
            <a:pPr eaLnBrk="1" hangingPunct="1">
              <a:defRPr/>
            </a:pPr>
            <a:endParaRPr lang="en-US" sz="1800" i="1" dirty="0" smtClean="0">
              <a:solidFill>
                <a:schemeClr val="accent3">
                  <a:lumMod val="50000"/>
                </a:schemeClr>
              </a:solidFill>
            </a:endParaRPr>
          </a:p>
          <a:p>
            <a:pPr eaLnBrk="1" hangingPunct="1">
              <a:defRPr/>
            </a:pPr>
            <a:r>
              <a:rPr lang="en-US" sz="2200" i="1" dirty="0" smtClean="0">
                <a:solidFill>
                  <a:schemeClr val="accent3">
                    <a:lumMod val="50000"/>
                  </a:schemeClr>
                </a:solidFill>
              </a:rPr>
              <a:t>Strategic Imperative IV</a:t>
            </a:r>
            <a:br>
              <a:rPr lang="en-US" sz="2200" i="1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en-US" sz="1800" i="1" dirty="0" smtClean="0">
                <a:solidFill>
                  <a:schemeClr val="accent3">
                    <a:lumMod val="50000"/>
                  </a:schemeClr>
                </a:solidFill>
              </a:rPr>
              <a:t>Effective national office administration.</a:t>
            </a:r>
          </a:p>
          <a:p>
            <a:pPr eaLnBrk="1" hangingPunct="1">
              <a:defRPr/>
            </a:pPr>
            <a:endParaRPr lang="en-US" sz="1800" i="1" dirty="0" smtClean="0">
              <a:solidFill>
                <a:schemeClr val="accent3">
                  <a:lumMod val="50000"/>
                </a:schemeClr>
              </a:solidFill>
            </a:endParaRPr>
          </a:p>
          <a:p>
            <a:pPr eaLnBrk="1" hangingPunct="1">
              <a:defRPr/>
            </a:pPr>
            <a:r>
              <a:rPr lang="en-US" sz="2200" i="1" dirty="0" smtClean="0">
                <a:solidFill>
                  <a:schemeClr val="accent3">
                    <a:lumMod val="50000"/>
                  </a:schemeClr>
                </a:solidFill>
              </a:rPr>
              <a:t>Strategic Imperative V</a:t>
            </a:r>
            <a:br>
              <a:rPr lang="en-US" sz="2200" i="1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en-US" sz="1800" i="1" dirty="0" smtClean="0">
                <a:solidFill>
                  <a:schemeClr val="accent3">
                    <a:lumMod val="50000"/>
                  </a:schemeClr>
                </a:solidFill>
              </a:rPr>
              <a:t>Perception of the Association and intercollegiate athletics</a:t>
            </a:r>
            <a:endParaRPr lang="en-US" sz="2200" i="1" dirty="0" smtClean="0">
              <a:solidFill>
                <a:schemeClr val="accent3">
                  <a:lumMod val="50000"/>
                </a:schemeClr>
              </a:solidFill>
            </a:endParaRPr>
          </a:p>
          <a:p>
            <a:pPr eaLnBrk="1" hangingPunct="1">
              <a:defRPr/>
            </a:pPr>
            <a:endParaRPr lang="en-US" sz="1800" i="1" dirty="0" smtClean="0">
              <a:solidFill>
                <a:schemeClr val="bg1">
                  <a:lumMod val="85000"/>
                </a:schemeClr>
              </a:solidFill>
            </a:endParaRPr>
          </a:p>
          <a:p>
            <a:pPr eaLnBrk="1" hangingPunct="1">
              <a:defRPr/>
            </a:pPr>
            <a:endParaRPr lang="en-US" sz="1800" i="1" dirty="0" smtClean="0">
              <a:solidFill>
                <a:schemeClr val="bg1">
                  <a:lumMod val="85000"/>
                </a:schemeClr>
              </a:solidFill>
            </a:endParaRPr>
          </a:p>
          <a:p>
            <a:pPr eaLnBrk="1" hangingPunct="1">
              <a:defRPr/>
            </a:pPr>
            <a:endParaRPr lang="en-US" sz="1800" i="1" dirty="0" smtClean="0">
              <a:solidFill>
                <a:schemeClr val="bg1">
                  <a:lumMod val="85000"/>
                </a:schemeClr>
              </a:solidFill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9" descr="Generic App Back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9145588" cy="685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79" name="Rectangle 12"/>
          <p:cNvSpPr>
            <a:spLocks noChangeArrowheads="1"/>
          </p:cNvSpPr>
          <p:nvPr/>
        </p:nvSpPr>
        <p:spPr bwMode="auto">
          <a:xfrm>
            <a:off x="6019800" y="3429000"/>
            <a:ext cx="12192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900" b="1" dirty="0">
                <a:solidFill>
                  <a:schemeClr val="accent1"/>
                </a:solidFill>
              </a:rPr>
              <a:t>Question and Answer</a:t>
            </a:r>
            <a:endParaRPr lang="en-US" sz="900" dirty="0">
              <a:solidFill>
                <a:schemeClr val="accent1"/>
              </a:solidFill>
              <a:latin typeface="Arial Black" pitchFamily="34" charset="0"/>
            </a:endParaRPr>
          </a:p>
        </p:txBody>
      </p:sp>
      <p:pic>
        <p:nvPicPr>
          <p:cNvPr id="17440" name="Picture 32" descr="Avocation">
            <a:hlinkClick r:id="rId14" action="ppaction://hlinksldjump"/>
            <a:hlinkHover r:id="rId15" action="ppaction://hlinksldjump"/>
          </p:cNvPr>
          <p:cNvPicPr>
            <a:picLocks noChangeAspect="1" noChangeArrowheads="1"/>
          </p:cNvPicPr>
          <p:nvPr>
            <p:custDataLst>
              <p:tags r:id="rId3"/>
            </p:custDataLst>
          </p:nvPr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6167438" y="990600"/>
            <a:ext cx="919162" cy="938213"/>
          </a:xfrm>
          <a:prstGeom prst="rect">
            <a:avLst/>
          </a:prstGeom>
          <a:noFill/>
          <a:effectLst>
            <a:outerShdw dist="12699" dir="7800050" algn="ctr" rotWithShape="0">
              <a:srgbClr val="808080">
                <a:alpha val="10001"/>
              </a:srgbClr>
            </a:outerShdw>
          </a:effectLst>
        </p:spPr>
      </p:pic>
      <p:pic>
        <p:nvPicPr>
          <p:cNvPr id="17441" name="Picture 33" descr="Investment">
            <a:hlinkClick r:id="rId14" action="ppaction://hlinksldjump"/>
            <a:hlinkHover r:id="rId17" action="ppaction://hlinksldjump"/>
          </p:cNvPr>
          <p:cNvPicPr>
            <a:picLocks noChangeAspect="1" noChangeArrowheads="1"/>
          </p:cNvPicPr>
          <p:nvPr>
            <p:custDataLst>
              <p:tags r:id="rId4"/>
            </p:custDataLst>
          </p:nvPr>
        </p:nvPicPr>
        <p:blipFill>
          <a:blip r:embed="rId18" cstate="print"/>
          <a:srcRect/>
          <a:stretch>
            <a:fillRect/>
          </a:stretch>
        </p:blipFill>
        <p:spPr bwMode="auto">
          <a:xfrm>
            <a:off x="4764088" y="990600"/>
            <a:ext cx="938212" cy="931863"/>
          </a:xfrm>
          <a:prstGeom prst="rect">
            <a:avLst/>
          </a:prstGeom>
          <a:noFill/>
          <a:effectLst>
            <a:outerShdw dist="12699" dir="7800050" algn="ctr" rotWithShape="0">
              <a:srgbClr val="808080">
                <a:alpha val="10001"/>
              </a:srgbClr>
            </a:outerShdw>
          </a:effectLst>
        </p:spPr>
      </p:pic>
      <p:pic>
        <p:nvPicPr>
          <p:cNvPr id="17442" name="Picture 34" descr="Operation">
            <a:hlinkClick r:id="rId14" action="ppaction://hlinksldjump"/>
            <a:hlinkHover r:id="rId14" action="ppaction://hlinksldjump"/>
          </p:cNvPr>
          <p:cNvPicPr>
            <a:picLocks noChangeAspect="1" noChangeArrowheads="1"/>
          </p:cNvPicPr>
          <p:nvPr>
            <p:custDataLst>
              <p:tags r:id="rId5"/>
            </p:custDataLst>
          </p:nvPr>
        </p:nvPicPr>
        <p:blipFill>
          <a:blip r:embed="rId19" cstate="print"/>
          <a:srcRect/>
          <a:stretch>
            <a:fillRect/>
          </a:stretch>
        </p:blipFill>
        <p:spPr bwMode="auto">
          <a:xfrm>
            <a:off x="3360738" y="2503488"/>
            <a:ext cx="938212" cy="925512"/>
          </a:xfrm>
          <a:prstGeom prst="rect">
            <a:avLst/>
          </a:prstGeom>
          <a:noFill/>
          <a:effectLst>
            <a:outerShdw dist="12699" dir="7800050" algn="ctr" rotWithShape="0">
              <a:srgbClr val="808080">
                <a:alpha val="10001"/>
              </a:srgbClr>
            </a:outerShdw>
          </a:effectLst>
        </p:spPr>
      </p:pic>
      <p:pic>
        <p:nvPicPr>
          <p:cNvPr id="17443" name="Picture 35" descr="Rules">
            <a:hlinkClick r:id="rId14" action="ppaction://hlinksldjump"/>
            <a:hlinkHover r:id="rId17" action="ppaction://hlinksldjump"/>
          </p:cNvPr>
          <p:cNvPicPr>
            <a:picLocks noChangeAspect="1" noChangeArrowheads="1"/>
          </p:cNvPicPr>
          <p:nvPr>
            <p:custDataLst>
              <p:tags r:id="rId6"/>
            </p:custDataLst>
          </p:nvPr>
        </p:nvPicPr>
        <p:blipFill>
          <a:blip r:embed="rId20" cstate="print"/>
          <a:srcRect/>
          <a:stretch>
            <a:fillRect/>
          </a:stretch>
        </p:blipFill>
        <p:spPr bwMode="auto">
          <a:xfrm>
            <a:off x="1976438" y="2503488"/>
            <a:ext cx="919162" cy="925512"/>
          </a:xfrm>
          <a:prstGeom prst="rect">
            <a:avLst/>
          </a:prstGeom>
          <a:noFill/>
          <a:effectLst>
            <a:outerShdw dist="12699" dir="7800050" algn="ctr" rotWithShape="0">
              <a:srgbClr val="808080">
                <a:alpha val="10001"/>
              </a:srgbClr>
            </a:outerShdw>
          </a:effectLst>
        </p:spPr>
      </p:pic>
      <p:pic>
        <p:nvPicPr>
          <p:cNvPr id="17444" name="Picture 36" descr="SA">
            <a:hlinkClick r:id="rId14" action="ppaction://hlinksldjump"/>
            <a:hlinkHover r:id="rId17" action="ppaction://hlinksldjump"/>
          </p:cNvPr>
          <p:cNvPicPr>
            <a:picLocks noChangeAspect="1" noChangeArrowheads="1"/>
          </p:cNvPicPr>
          <p:nvPr>
            <p:custDataLst>
              <p:tags r:id="rId7"/>
            </p:custDataLst>
          </p:nvPr>
        </p:nvPicPr>
        <p:blipFill>
          <a:blip r:embed="rId21" cstate="print"/>
          <a:srcRect/>
          <a:stretch>
            <a:fillRect/>
          </a:stretch>
        </p:blipFill>
        <p:spPr bwMode="auto">
          <a:xfrm>
            <a:off x="1976438" y="990600"/>
            <a:ext cx="919162" cy="931863"/>
          </a:xfrm>
          <a:prstGeom prst="rect">
            <a:avLst/>
          </a:prstGeom>
          <a:noFill/>
          <a:effectLst>
            <a:outerShdw dist="12699" dir="7800050" algn="ctr" rotWithShape="0">
              <a:srgbClr val="808080">
                <a:alpha val="10001"/>
              </a:srgbClr>
            </a:outerShdw>
          </a:effectLst>
        </p:spPr>
      </p:pic>
      <p:pic>
        <p:nvPicPr>
          <p:cNvPr id="17445" name="Picture 37" descr="Perception">
            <a:hlinkClick r:id="rId14" action="ppaction://hlinksldjump"/>
            <a:hlinkHover r:id="rId22" action="ppaction://hlinksldjump"/>
          </p:cNvPr>
          <p:cNvPicPr>
            <a:picLocks noChangeAspect="1" noChangeArrowheads="1"/>
          </p:cNvPicPr>
          <p:nvPr>
            <p:custDataLst>
              <p:tags r:id="rId8"/>
            </p:custDataLst>
          </p:nvPr>
        </p:nvPicPr>
        <p:blipFill>
          <a:blip r:embed="rId23" cstate="print"/>
          <a:srcRect/>
          <a:stretch>
            <a:fillRect/>
          </a:stretch>
        </p:blipFill>
        <p:spPr bwMode="auto">
          <a:xfrm>
            <a:off x="4764088" y="2503488"/>
            <a:ext cx="938212" cy="925512"/>
          </a:xfrm>
          <a:prstGeom prst="rect">
            <a:avLst/>
          </a:prstGeom>
          <a:noFill/>
          <a:effectLst>
            <a:outerShdw dist="12699" dir="7800050" algn="ctr" rotWithShape="0">
              <a:srgbClr val="808080">
                <a:alpha val="10001"/>
              </a:srgbClr>
            </a:outerShdw>
          </a:effectLst>
        </p:spPr>
      </p:pic>
      <p:pic>
        <p:nvPicPr>
          <p:cNvPr id="17446" name="Picture 38" descr="FAQ">
            <a:hlinkClick r:id="rId14" action="ppaction://hlinksldjump"/>
            <a:hlinkHover r:id="rId24" action="ppaction://hlinksldjump"/>
          </p:cNvPr>
          <p:cNvPicPr>
            <a:picLocks noChangeAspect="1" noChangeArrowheads="1"/>
          </p:cNvPicPr>
          <p:nvPr>
            <p:custDataLst>
              <p:tags r:id="rId9"/>
            </p:custDataLst>
          </p:nvPr>
        </p:nvPicPr>
        <p:blipFill>
          <a:blip r:embed="rId25" cstate="print"/>
          <a:srcRect/>
          <a:stretch>
            <a:fillRect/>
          </a:stretch>
        </p:blipFill>
        <p:spPr bwMode="auto">
          <a:xfrm>
            <a:off x="6167438" y="2503488"/>
            <a:ext cx="919162" cy="925512"/>
          </a:xfrm>
          <a:prstGeom prst="rect">
            <a:avLst/>
          </a:prstGeom>
          <a:noFill/>
          <a:effectLst>
            <a:outerShdw dist="12699" dir="7800050" algn="ctr" rotWithShape="0">
              <a:srgbClr val="808080">
                <a:alpha val="10001"/>
              </a:srgbClr>
            </a:outerShdw>
          </a:effectLst>
        </p:spPr>
      </p:pic>
      <p:pic>
        <p:nvPicPr>
          <p:cNvPr id="17447" name="Picture 39" descr="Equity">
            <a:hlinkClick r:id="rId24" action="ppaction://hlinksldjump"/>
            <a:hlinkHover r:id="rId17" action="ppaction://hlinksldjump"/>
          </p:cNvPr>
          <p:cNvPicPr>
            <a:picLocks noChangeAspect="1" noChangeArrowheads="1"/>
          </p:cNvPicPr>
          <p:nvPr>
            <p:custDataLst>
              <p:tags r:id="rId10"/>
            </p:custDataLst>
          </p:nvPr>
        </p:nvPicPr>
        <p:blipFill>
          <a:blip r:embed="rId26" cstate="print"/>
          <a:srcRect/>
          <a:stretch>
            <a:fillRect/>
          </a:stretch>
        </p:blipFill>
        <p:spPr bwMode="auto">
          <a:xfrm>
            <a:off x="3348038" y="990600"/>
            <a:ext cx="938212" cy="931863"/>
          </a:xfrm>
          <a:prstGeom prst="rect">
            <a:avLst/>
          </a:prstGeom>
          <a:noFill/>
          <a:effectLst>
            <a:outerShdw dist="12699" dir="7800050" algn="ctr" rotWithShape="0">
              <a:srgbClr val="808080">
                <a:alpha val="10001"/>
              </a:srgbClr>
            </a:outerShdw>
          </a:effectLst>
        </p:spPr>
      </p:pic>
      <p:sp>
        <p:nvSpPr>
          <p:cNvPr id="12" name="PPTShape_0"/>
          <p:cNvSpPr>
            <a:spLocks noChangeArrowheads="1"/>
          </p:cNvSpPr>
          <p:nvPr/>
        </p:nvSpPr>
        <p:spPr bwMode="auto">
          <a:xfrm>
            <a:off x="4724400" y="3429000"/>
            <a:ext cx="1219200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900" b="1" dirty="0" smtClean="0">
                <a:solidFill>
                  <a:schemeClr val="accent1"/>
                </a:solidFill>
              </a:rPr>
              <a:t>Value Perception</a:t>
            </a:r>
            <a:endParaRPr lang="en-US" sz="900" dirty="0">
              <a:solidFill>
                <a:schemeClr val="accent1"/>
              </a:solidFill>
              <a:latin typeface="Arial Black" pitchFamily="34" charset="0"/>
            </a:endParaRPr>
          </a:p>
        </p:txBody>
      </p:sp>
      <p:sp>
        <p:nvSpPr>
          <p:cNvPr id="13" name="PPTShape_1"/>
          <p:cNvSpPr>
            <a:spLocks noChangeArrowheads="1"/>
          </p:cNvSpPr>
          <p:nvPr/>
        </p:nvSpPr>
        <p:spPr bwMode="auto">
          <a:xfrm>
            <a:off x="3200400" y="3429000"/>
            <a:ext cx="12192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900" b="1" dirty="0" smtClean="0">
                <a:solidFill>
                  <a:schemeClr val="accent1"/>
                </a:solidFill>
              </a:rPr>
              <a:t>Operational  Management</a:t>
            </a:r>
            <a:endParaRPr lang="en-US" sz="900" dirty="0">
              <a:solidFill>
                <a:schemeClr val="accent1"/>
              </a:solidFill>
              <a:latin typeface="Arial Black" pitchFamily="34" charset="0"/>
            </a:endParaRPr>
          </a:p>
        </p:txBody>
      </p:sp>
      <p:sp>
        <p:nvSpPr>
          <p:cNvPr id="14" name="PPTShape_2"/>
          <p:cNvSpPr>
            <a:spLocks noChangeArrowheads="1"/>
          </p:cNvSpPr>
          <p:nvPr/>
        </p:nvSpPr>
        <p:spPr bwMode="auto">
          <a:xfrm>
            <a:off x="1828800" y="3429000"/>
            <a:ext cx="12192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900" b="1" dirty="0" smtClean="0">
                <a:solidFill>
                  <a:schemeClr val="accent1"/>
                </a:solidFill>
              </a:rPr>
              <a:t>Rules, Policies &amp; Procedures</a:t>
            </a:r>
            <a:endParaRPr lang="en-US" sz="900" dirty="0">
              <a:solidFill>
                <a:schemeClr val="accent1"/>
              </a:solidFill>
              <a:latin typeface="Arial Black" pitchFamily="34" charset="0"/>
            </a:endParaRPr>
          </a:p>
        </p:txBody>
      </p:sp>
      <p:sp>
        <p:nvSpPr>
          <p:cNvPr id="15" name="PPTShape_3"/>
          <p:cNvSpPr>
            <a:spLocks noChangeArrowheads="1"/>
          </p:cNvSpPr>
          <p:nvPr/>
        </p:nvSpPr>
        <p:spPr bwMode="auto">
          <a:xfrm>
            <a:off x="6019800" y="1905000"/>
            <a:ext cx="12192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900" b="1" dirty="0" smtClean="0">
                <a:solidFill>
                  <a:schemeClr val="accent1"/>
                </a:solidFill>
              </a:rPr>
              <a:t>Participation as Avocation</a:t>
            </a:r>
            <a:endParaRPr lang="en-US" sz="900" dirty="0">
              <a:solidFill>
                <a:schemeClr val="accent1"/>
              </a:solidFill>
              <a:latin typeface="Arial Black" pitchFamily="34" charset="0"/>
            </a:endParaRPr>
          </a:p>
        </p:txBody>
      </p:sp>
      <p:sp>
        <p:nvSpPr>
          <p:cNvPr id="16" name="PPTShape_4"/>
          <p:cNvSpPr>
            <a:spLocks noChangeArrowheads="1"/>
          </p:cNvSpPr>
          <p:nvPr/>
        </p:nvSpPr>
        <p:spPr bwMode="auto">
          <a:xfrm>
            <a:off x="4648200" y="1905000"/>
            <a:ext cx="1219200" cy="5078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900" b="1" dirty="0" smtClean="0">
                <a:solidFill>
                  <a:schemeClr val="accent1"/>
                </a:solidFill>
              </a:rPr>
              <a:t>Investment in the Student-Athlete Experience</a:t>
            </a:r>
            <a:endParaRPr lang="en-US" sz="900" dirty="0">
              <a:solidFill>
                <a:schemeClr val="accent1"/>
              </a:solidFill>
              <a:latin typeface="Arial Black" pitchFamily="34" charset="0"/>
            </a:endParaRPr>
          </a:p>
        </p:txBody>
      </p:sp>
      <p:sp>
        <p:nvSpPr>
          <p:cNvPr id="17" name="PPTShape_5"/>
          <p:cNvSpPr>
            <a:spLocks noChangeArrowheads="1"/>
          </p:cNvSpPr>
          <p:nvPr/>
        </p:nvSpPr>
        <p:spPr bwMode="auto">
          <a:xfrm>
            <a:off x="3200400" y="1905000"/>
            <a:ext cx="1219200" cy="5078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900" b="1" dirty="0" smtClean="0">
                <a:solidFill>
                  <a:schemeClr val="accent1"/>
                </a:solidFill>
              </a:rPr>
              <a:t>Equitable &amp; Broad Participation Experience</a:t>
            </a:r>
            <a:endParaRPr lang="en-US" sz="900" dirty="0">
              <a:solidFill>
                <a:schemeClr val="accent1"/>
              </a:solidFill>
              <a:latin typeface="Arial Black" pitchFamily="34" charset="0"/>
            </a:endParaRPr>
          </a:p>
        </p:txBody>
      </p:sp>
      <p:sp>
        <p:nvSpPr>
          <p:cNvPr id="18" name="PPTShape_6"/>
          <p:cNvSpPr>
            <a:spLocks noChangeArrowheads="1"/>
          </p:cNvSpPr>
          <p:nvPr/>
        </p:nvSpPr>
        <p:spPr bwMode="auto">
          <a:xfrm>
            <a:off x="1752600" y="1905000"/>
            <a:ext cx="12192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900" b="1" dirty="0" smtClean="0">
                <a:solidFill>
                  <a:schemeClr val="accent1"/>
                </a:solidFill>
              </a:rPr>
              <a:t>Development of Student-Athlete</a:t>
            </a:r>
            <a:endParaRPr lang="en-US" sz="900" dirty="0">
              <a:solidFill>
                <a:schemeClr val="accent1"/>
              </a:solidFill>
              <a:latin typeface="Arial Black" pitchFamily="34" charset="0"/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3" descr="GenericBack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-1588" y="-1588"/>
            <a:ext cx="9145588" cy="685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85800" y="304800"/>
            <a:ext cx="7772400" cy="1447800"/>
          </a:xfrm>
        </p:spPr>
        <p:txBody>
          <a:bodyPr/>
          <a:lstStyle/>
          <a:p>
            <a:r>
              <a:rPr lang="en-US" sz="3400" dirty="0" smtClean="0">
                <a:solidFill>
                  <a:schemeClr val="tx1"/>
                </a:solidFill>
              </a:rPr>
              <a:t>Example</a:t>
            </a:r>
            <a:br>
              <a:rPr lang="en-US" sz="3400" dirty="0" smtClean="0">
                <a:solidFill>
                  <a:schemeClr val="tx1"/>
                </a:solidFill>
              </a:rPr>
            </a:br>
            <a:r>
              <a:rPr lang="en-US" sz="3400" dirty="0" smtClean="0">
                <a:solidFill>
                  <a:schemeClr val="tx1"/>
                </a:solidFill>
              </a:rPr>
              <a:t>Development of the Student-Athlete</a:t>
            </a:r>
            <a:endParaRPr lang="en-US" sz="3400" dirty="0">
              <a:solidFill>
                <a:schemeClr val="tx1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685800" y="1752600"/>
            <a:ext cx="7772400" cy="4267200"/>
          </a:xfrm>
        </p:spPr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US" sz="2000" dirty="0" smtClean="0">
                <a:latin typeface="Arial" pitchFamily="34" charset="0"/>
                <a:cs typeface="Arial" pitchFamily="34" charset="0"/>
              </a:rPr>
              <a:t>Academics:</a:t>
            </a:r>
          </a:p>
          <a:p>
            <a:pPr marL="457200" indent="-457200"/>
            <a:endParaRPr lang="en-US" sz="1000" dirty="0" smtClean="0">
              <a:latin typeface="Arial" pitchFamily="34" charset="0"/>
              <a:cs typeface="Arial" pitchFamily="34" charset="0"/>
            </a:endParaRPr>
          </a:p>
          <a:p>
            <a:pPr marL="914400" lvl="1" indent="-457200">
              <a:buFont typeface="+mj-lt"/>
              <a:buAutoNum type="alphaLcPeriod"/>
            </a:pPr>
            <a:r>
              <a:rPr lang="en-US" sz="1600" dirty="0" smtClean="0">
                <a:latin typeface="Arial" pitchFamily="34" charset="0"/>
                <a:cs typeface="Arial" pitchFamily="34" charset="0"/>
              </a:rPr>
              <a:t>Academic pathway (high school and two-year preparation).</a:t>
            </a:r>
          </a:p>
          <a:p>
            <a:pPr marL="914400" lvl="1" indent="-457200">
              <a:buFont typeface="+mj-lt"/>
              <a:buAutoNum type="alphaLcPeriod"/>
            </a:pPr>
            <a:endParaRPr lang="en-US" sz="1000" dirty="0" smtClean="0">
              <a:latin typeface="Arial" pitchFamily="34" charset="0"/>
              <a:cs typeface="Arial" pitchFamily="34" charset="0"/>
            </a:endParaRPr>
          </a:p>
          <a:p>
            <a:pPr marL="914400" lvl="1" indent="-457200">
              <a:buFont typeface="+mj-lt"/>
              <a:buAutoNum type="alphaLcPeriod"/>
            </a:pPr>
            <a:r>
              <a:rPr lang="en-US" sz="1600" dirty="0" smtClean="0">
                <a:latin typeface="Arial" pitchFamily="34" charset="0"/>
                <a:cs typeface="Arial" pitchFamily="34" charset="0"/>
              </a:rPr>
              <a:t>Academic engagement in college.</a:t>
            </a:r>
          </a:p>
          <a:p>
            <a:pPr marL="914400" lvl="1" indent="-457200">
              <a:buFont typeface="+mj-lt"/>
              <a:buAutoNum type="alphaLcPeriod"/>
            </a:pPr>
            <a:endParaRPr lang="en-US" sz="1000" dirty="0" smtClean="0">
              <a:latin typeface="Arial" pitchFamily="34" charset="0"/>
              <a:cs typeface="Arial" pitchFamily="34" charset="0"/>
            </a:endParaRPr>
          </a:p>
          <a:p>
            <a:pPr marL="914400" lvl="1" indent="-457200">
              <a:buFont typeface="+mj-lt"/>
              <a:buAutoNum type="alphaLcPeriod"/>
            </a:pPr>
            <a:r>
              <a:rPr lang="en-US" sz="1600" dirty="0" smtClean="0">
                <a:latin typeface="Arial" pitchFamily="34" charset="0"/>
                <a:cs typeface="Arial" pitchFamily="34" charset="0"/>
              </a:rPr>
              <a:t>Degree attainment.</a:t>
            </a:r>
          </a:p>
          <a:p>
            <a:pPr marL="914400" lvl="1" indent="-457200">
              <a:buNone/>
            </a:pPr>
            <a:endParaRPr lang="en-US" sz="1000" dirty="0" smtClean="0">
              <a:latin typeface="Arial" pitchFamily="34" charset="0"/>
              <a:cs typeface="Arial" pitchFamily="34" charset="0"/>
            </a:endParaRPr>
          </a:p>
          <a:p>
            <a:pPr marL="457200" lvl="1" indent="-457200">
              <a:buAutoNum type="arabicPeriod" startAt="2"/>
            </a:pPr>
            <a:r>
              <a:rPr lang="en-US" sz="2000" dirty="0" smtClean="0">
                <a:latin typeface="Arial" pitchFamily="34" charset="0"/>
                <a:cs typeface="Arial" pitchFamily="34" charset="0"/>
              </a:rPr>
              <a:t>Student-Athlete Well-Being:</a:t>
            </a:r>
          </a:p>
          <a:p>
            <a:pPr marL="457200" lvl="1" indent="-457200">
              <a:buAutoNum type="arabicPeriod" startAt="2"/>
            </a:pPr>
            <a:endParaRPr lang="en-US" sz="1000" dirty="0" smtClean="0">
              <a:latin typeface="Arial" pitchFamily="34" charset="0"/>
              <a:cs typeface="Arial" pitchFamily="34" charset="0"/>
            </a:endParaRPr>
          </a:p>
          <a:p>
            <a:pPr marL="914400" lvl="2" indent="-457200">
              <a:buFont typeface="+mj-lt"/>
              <a:buAutoNum type="alphaLcPeriod"/>
            </a:pPr>
            <a:r>
              <a:rPr lang="en-US" sz="1600" dirty="0" smtClean="0">
                <a:latin typeface="Arial" pitchFamily="34" charset="0"/>
                <a:cs typeface="Arial" pitchFamily="34" charset="0"/>
              </a:rPr>
              <a:t>School-sport balance.</a:t>
            </a:r>
          </a:p>
          <a:p>
            <a:pPr marL="914400" lvl="2" indent="-457200">
              <a:buFont typeface="+mj-lt"/>
              <a:buAutoNum type="alphaLcPeriod"/>
            </a:pPr>
            <a:endParaRPr lang="en-US" sz="1000" dirty="0" smtClean="0">
              <a:latin typeface="Arial" pitchFamily="34" charset="0"/>
              <a:cs typeface="Arial" pitchFamily="34" charset="0"/>
            </a:endParaRPr>
          </a:p>
          <a:p>
            <a:pPr marL="914400" lvl="2" indent="-457200">
              <a:buFont typeface="+mj-lt"/>
              <a:buAutoNum type="alphaLcPeriod"/>
            </a:pPr>
            <a:r>
              <a:rPr lang="en-US" sz="1600" dirty="0" smtClean="0">
                <a:latin typeface="Arial" pitchFamily="34" charset="0"/>
                <a:cs typeface="Arial" pitchFamily="34" charset="0"/>
              </a:rPr>
              <a:t>Life-skills development.</a:t>
            </a:r>
          </a:p>
          <a:p>
            <a:pPr marL="914400" lvl="2" indent="-457200">
              <a:buFont typeface="+mj-lt"/>
              <a:buAutoNum type="alphaLcPeriod"/>
            </a:pPr>
            <a:endParaRPr lang="en-US" sz="1000" dirty="0" smtClean="0">
              <a:latin typeface="Arial" pitchFamily="34" charset="0"/>
              <a:cs typeface="Arial" pitchFamily="34" charset="0"/>
            </a:endParaRPr>
          </a:p>
          <a:p>
            <a:pPr marL="914400" lvl="2" indent="-457200">
              <a:buFont typeface="+mj-lt"/>
              <a:buAutoNum type="alphaLcPeriod"/>
            </a:pPr>
            <a:r>
              <a:rPr lang="en-US" sz="1600" dirty="0" smtClean="0">
                <a:latin typeface="Arial" pitchFamily="34" charset="0"/>
                <a:cs typeface="Arial" pitchFamily="34" charset="0"/>
              </a:rPr>
              <a:t>Behavioral expectations.</a:t>
            </a:r>
          </a:p>
          <a:p>
            <a:pPr marL="914400" lvl="2" indent="-457200">
              <a:buFont typeface="+mj-lt"/>
              <a:buAutoNum type="alphaLcPeriod"/>
            </a:pPr>
            <a:endParaRPr lang="en-US" sz="1000" dirty="0" smtClean="0">
              <a:latin typeface="Arial" pitchFamily="34" charset="0"/>
              <a:cs typeface="Arial" pitchFamily="34" charset="0"/>
            </a:endParaRPr>
          </a:p>
          <a:p>
            <a:pPr marL="914400" lvl="2" indent="-457200">
              <a:buFont typeface="+mj-lt"/>
              <a:buAutoNum type="alphaLcPeriod"/>
            </a:pPr>
            <a:r>
              <a:rPr lang="en-US" sz="1600" dirty="0" smtClean="0">
                <a:latin typeface="Arial" pitchFamily="34" charset="0"/>
                <a:cs typeface="Arial" pitchFamily="34" charset="0"/>
              </a:rPr>
              <a:t>Transitions to the work force</a:t>
            </a:r>
            <a:r>
              <a:rPr lang="en-US" sz="1200" dirty="0" smtClean="0">
                <a:latin typeface="Arial" pitchFamily="34" charset="0"/>
                <a:cs typeface="Arial" pitchFamily="34" charset="0"/>
              </a:rPr>
              <a:t>.</a:t>
            </a:r>
            <a:endParaRPr lang="en-US" sz="1200" dirty="0"/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3" descr="GenericBack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-1588" y="-1588"/>
            <a:ext cx="9145588" cy="685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Academic Reform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Importance 1 with confidence gap of 45:  “Continuing emphasis on the Association’s academic reform initiatives.”</a:t>
            </a:r>
          </a:p>
          <a:p>
            <a:pPr marL="457200" indent="-457200">
              <a:buNone/>
            </a:pP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marL="457200" indent="-457200">
              <a:buFont typeface="Courier New" pitchFamily="49" charset="0"/>
              <a:buChar char="o"/>
            </a:pPr>
            <a:r>
              <a:rPr lang="en-US" sz="2000" dirty="0" smtClean="0">
                <a:latin typeface="Arial" pitchFamily="34" charset="0"/>
                <a:cs typeface="Arial" pitchFamily="34" charset="0"/>
              </a:rPr>
              <a:t>We will provide academic data and initiatives related to degree attainment and improving academic performance to help you shape the policy!</a:t>
            </a:r>
          </a:p>
          <a:p>
            <a:endParaRPr lang="en-US" dirty="0"/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1"/>
  <p:tag name="ARTICULATE_PRESENTER_VERSION" val="6"/>
  <p:tag name="PUBLISH_TITLE" val="NCAA Executive Committee NCAA Scorecard 2010-10-28"/>
  <p:tag name="ARTICULATE_PUBLISH_PATH" val="C:\Users\jcoram\Desktop"/>
  <p:tag name="ARTICULATE_LOGO" val="(None selected)"/>
  <p:tag name="ARTICULATE_PRESENTER" val="(None selected)"/>
  <p:tag name="ARTICULATE_PRESENTER_GUID" val="9869030842"/>
  <p:tag name="ARTICULATE_LMS" val="0"/>
  <p:tag name="ARTICULATE_TEMPLATE" val="NCAA1"/>
  <p:tag name="ARTICULATE_TEMPLATE_GUID" val="e81c600f-a0d7-476e-92eb-31753e931f86"/>
  <p:tag name="LMS_PUBLISH" val="No"/>
  <p:tag name="PRESENTER_PREVIEW_MODE" val="0"/>
  <p:tag name="PRESENTER_PREVIEW_START" val="1"/>
  <p:tag name="LAUNCHINNEWWINDOW" val="0"/>
  <p:tag name="LASTPUBLISHED" val="C:\Users\jcoram\Desktop\NCAA Executive Committee NCAA Scorecard 2010-10-28\player.html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UBLISH_MODE" val="2"/>
  <p:tag name="ARTICULATE_SOURCE_IMAGE" val="C:\Users\jcoram\AppData\Local\Temp\articulate\presenter\imgtemp\tacZEgEI_files\slide0001_image001.png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GUID" val="1fedad74-950b-4ff7-bc36-9eaa9ea97f37"/>
  <p:tag name="ARTICULATE_SLIDE_NAV" val="6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UBLISH_MODE" val="2"/>
  <p:tag name="ARTICULATE_SOURCE_IMAGE" val="C:\Users\jcoram\AppData\Local\Temp\articulate\presenter\imgtemp\3K7Lb2L0_files\slide0001_image001.png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GUID" val="23c74664-6568-4bb1-80af-8070b36969be"/>
  <p:tag name="ARTICULATE_SLIDE_NAV" val="7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UBLISH_MODE" val="2"/>
  <p:tag name="ARTICULATE_SOURCE_IMAGE" val="C:\Users\jcoram\AppData\Local\Temp\articulate\presenter\imgtemp\T1lt6fWf_files\slide0001_image001.png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UBLISH_MODE" val="2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UBLISH_MODE" val="2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UBLISH_MODE" val="2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UBLISH_MODE" val="2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UBLISH_MODE" val="2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GUID" val="672652ee-cdf4-4bc3-8c82-f2547b0bc2dd"/>
  <p:tag name="ARTICULATE_SLIDE_NAV" val="1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UBLISH_MODE" val="2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UBLISH_MODE" val="2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UBLISH_MODE" val="2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GUID" val="15ecc4ae-aec0-482f-be1f-822955014b41"/>
  <p:tag name="ARTICULATE_SLIDE_NAV" val="8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UBLISH_MODE" val="2"/>
  <p:tag name="ARTICULATE_SOURCE_IMAGE" val="C:\Users\jcoram\AppData\Local\Temp\articulate\presenter\imgtemp\jILLcs37_files\slide0001_image001.jpg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GUID" val="01d84459-2255-462b-93f5-ac61d5a71d3a"/>
  <p:tag name="ARTICULATE_SLIDE_NAV" val="9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UBLISH_MODE" val="2"/>
  <p:tag name="ARTICULATE_SOURCE_IMAGE" val="C:\Users\jcoram\AppData\Local\Temp\articulate\presenter\imgtemp\d9Ywfkru_files\slide0001_image001.jpg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GUID" val="11984cbb-a928-4c5a-80a5-8c3fa8d78858"/>
  <p:tag name="ARTICULATE_SLIDE_NAV" val="10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UBLISH_MODE" val="2"/>
  <p:tag name="ARTICULATE_SOURCE_IMAGE" val="C:\Users\jcoram\AppData\Local\Temp\articulate\presenter\imgtemp\RywlhZBB_files\slide0001_image001.jpg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GUID" val="5cc9b65e-e39e-4a8e-8123-c9d9fd8f42af"/>
  <p:tag name="ARTICULATE_SLIDE_NAV" val="1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UBLISH_MODE" val="2"/>
  <p:tag name="ARTICULATE_SOURCE_IMAGE" val="C:\Users\jcoram\AppData\Local\Temp\articulate\presenter\imgtemp\cQULNSoP_files\slide0001_image001.png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GUID" val="31596ce0-6c93-4e6e-b591-c1b7d65ac80e"/>
  <p:tag name="ARTICULATE_SLIDE_NAV" val="12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UBLISH_MODE" val="2"/>
  <p:tag name="ARTICULATE_SOURCE_IMAGE" val="C:\Users\jcoram\AppData\Local\Temp\articulate\presenter\imgtemp\0ilZ6ZBi_files\slide0001_image001.jpg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GUID" val="3e902668-6e32-4d13-928e-e2525a287c4d"/>
  <p:tag name="ARTICULATE_SLIDE_NAV" val="13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UBLISH_MODE" val="2"/>
  <p:tag name="ARTICULATE_SOURCE_IMAGE" val="C:\Users\jcoram\AppData\Local\Temp\articulate\presenter\imgtemp\dz20QA6F_files\slide0001_image001.png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UBLISH_MODE" val="2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UBLISH_MODE" val="2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UBLISH_MODE" val="2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UBLISH_MODE" val="2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UBLISH_MODE" val="2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UBLISH_MODE" val="2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GUID" val="20ba0823-42e0-455f-8a09-b4efea91591a"/>
  <p:tag name="ARTICULATE_SLIDE_NAV" val="2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UBLISH_MODE" val="2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UBLISH_MODE" val="2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GUID" val="986c3fea-cf96-46c2-9360-924448c2e382"/>
  <p:tag name="ARTICULATE_SLIDE_NAV" val="14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UBLISH_MODE" val="2"/>
  <p:tag name="ARTICULATE_SOURCE_IMAGE" val="C:\Users\jcoram\AppData\Local\Temp\articulate\presenter\imgtemp\Gd5O4GIm_files\slide0001_image001.jpg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GUID" val="c91be5e6-d243-4a01-a83e-3b703d8966fa"/>
  <p:tag name="ARTICULATE_SLIDE_NAV" val="15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UBLISH_MODE" val="2"/>
  <p:tag name="ARTICULATE_SOURCE_IMAGE" val="C:\Users\jcoram\AppData\Local\Temp\articulate\presenter\imgtemp\ANtMVLDt_files\slide0001_image001.jpg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GUID" val="a54cd82d-8289-47c7-9869-6d2fada084a2"/>
  <p:tag name="ARTICULATE_SLIDE_NAV" val="16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UBLISH_MODE" val="2"/>
  <p:tag name="ARTICULATE_SOURCE_IMAGE" val="C:\Users\jcoram\AppData\Local\Temp\articulate\presenter\imgtemp\j7sFuW5c_files\slide0001_image001.jpg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GUID" val="44cf1a47-250e-4c6c-837f-eb6dc43913d3"/>
  <p:tag name="ARTICULATE_SLIDE_NAV" val="17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UBLISH_MODE" val="2"/>
  <p:tag name="ARTICULATE_SOURCE_IMAGE" val="C:\Users\jcoram\AppData\Local\Temp\articulate\presenter\imgtemp\55N42tJV_files\slide0001_image001.png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UBLISH_MODE" val="2"/>
  <p:tag name="ARTICULATE_SOURCE_IMAGE" val="C:\Users\jcoram\AppData\Local\Temp\articulate\presenter\imgtemp\uK5AVkNq_files\slide0001_image001.png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GUID" val="5a5e2d58-029a-41fe-9f04-f8383957baf3"/>
  <p:tag name="ARTICULATE_SLIDE_NAV" val="3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UBLISH_MODE" val="2"/>
  <p:tag name="ARTICULATE_SOURCE_IMAGE" val="C:\Users\jcoram\AppData\Local\Temp\articulate\presenter\imgtemp\1jAZsL4t_files\slide0001_image001.png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GUID" val="660792c7-f76c-4889-8693-e74609712ea8"/>
  <p:tag name="ARTICULATE_SLIDE_NAV" val="4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GUID" val="f4ca49f8-3300-4ebd-b725-36ad455424a4"/>
  <p:tag name="ARTICULATE_SLIDE_NAV" val="5"/>
</p:tagLst>
</file>

<file path=ppt/theme/theme1.xml><?xml version="1.0" encoding="utf-8"?>
<a:theme xmlns:a="http://schemas.openxmlformats.org/drawingml/2006/main" name="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ＭＳ Ｐゴシック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ＭＳ Ｐゴシック" pitchFamily="34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.Core.5Year" ma:contentTypeID="0x010100A438C6A2E89F3247973579C45A07D2B4020500BAC418E2DD222E4A8D56794538E70200" ma:contentTypeVersion="17" ma:contentTypeDescription="" ma:contentTypeScope="" ma:versionID="5f97a0c65af3c6b7dfbdbfd51f38a16c">
  <xsd:schema xmlns:xsd="http://www.w3.org/2001/XMLSchema" xmlns:p="http://schemas.microsoft.com/office/2006/metadata/properties" xmlns:ns2="09323b2d-80e6-44e2-98aa-4190ce711e71" xmlns:ns3="352b74e1-240e-4b06-9354-4a2ccb3c007a" targetNamespace="http://schemas.microsoft.com/office/2006/metadata/properties" ma:root="true" ma:fieldsID="b441c4980ab890bfa8268bcda7ba6afa" ns2:_="" ns3:_="">
    <xsd:import namespace="09323b2d-80e6-44e2-98aa-4190ce711e71"/>
    <xsd:import namespace="352b74e1-240e-4b06-9354-4a2ccb3c007a"/>
    <xsd:element name="properties">
      <xsd:complexType>
        <xsd:sequence>
          <xsd:element name="documentManagement">
            <xsd:complexType>
              <xsd:all>
                <xsd:element ref="ns2:Championship" minOccurs="0"/>
                <xsd:element ref="ns2:Division" minOccurs="0"/>
                <xsd:element ref="ns2:Committee" minOccurs="0"/>
                <xsd:element ref="ns2:Academic_x002f_Fiscal_x0020_Year" minOccurs="0"/>
                <xsd:element ref="ns3:Description0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09323b2d-80e6-44e2-98aa-4190ce711e71" elementFormDefault="qualified">
    <xsd:import namespace="http://schemas.microsoft.com/office/2006/documentManagement/types"/>
    <xsd:element name="Championship" ma:index="8" nillable="true" ma:displayName="Championship" ma:list="{4288ca53-82c2-473e-ab51-45146c53228d}" ma:internalName="Championship" ma:readOnly="false" ma:showField="Title" ma:web="09323b2d-80e6-44e2-98aa-4190ce711e71">
      <xsd:simpleType>
        <xsd:restriction base="dms:Lookup"/>
      </xsd:simpleType>
    </xsd:element>
    <xsd:element name="Division" ma:index="9" nillable="true" ma:displayName="Division" ma:list="{e2fc0a47-17ef-4623-8e18-5364fec0a241}" ma:internalName="Division" ma:readOnly="false" ma:showField="Title" ma:web="09323b2d-80e6-44e2-98aa-4190ce711e71">
      <xsd:simpleType>
        <xsd:restriction base="dms:Lookup"/>
      </xsd:simpleType>
    </xsd:element>
    <xsd:element name="Committee" ma:index="10" nillable="true" ma:displayName="Committee" ma:list="{bbadc733-3a97-4cf3-9e37-0f520322664a}" ma:internalName="Committee" ma:readOnly="false" ma:showField="Title" ma:web="09323b2d-80e6-44e2-98aa-4190ce711e71">
      <xsd:simpleType>
        <xsd:restriction base="dms:Lookup"/>
      </xsd:simpleType>
    </xsd:element>
    <xsd:element name="Academic_x002f_Fiscal_x0020_Year" ma:index="11" nillable="true" ma:displayName="Academic/Fiscal Year" ma:default="n/a" ma:format="Dropdown" ma:internalName="Academic_x002F_Fiscal_x0020_Year" ma:readOnly="false">
      <xsd:simpleType>
        <xsd:restriction base="dms:Choice">
          <xsd:enumeration value="n/a"/>
          <xsd:enumeration value="2005-06"/>
          <xsd:enumeration value="2006-07"/>
          <xsd:enumeration value="2007-08"/>
          <xsd:enumeration value="2008-09"/>
          <xsd:enumeration value="2009-10"/>
          <xsd:enumeration value="2010-11"/>
          <xsd:enumeration value="2011-12"/>
          <xsd:enumeration value="2012-13"/>
          <xsd:enumeration value="Other"/>
        </xsd:restriction>
      </xsd:simpleType>
    </xsd:element>
  </xsd:schema>
  <xsd:schema xmlns:xsd="http://www.w3.org/2001/XMLSchema" xmlns:dms="http://schemas.microsoft.com/office/2006/documentManagement/types" targetNamespace="352b74e1-240e-4b06-9354-4a2ccb3c007a" elementFormDefault="qualified">
    <xsd:import namespace="http://schemas.microsoft.com/office/2006/documentManagement/types"/>
    <xsd:element name="Description0" ma:index="12" nillable="true" ma:displayName="Description" ma:internalName="Description0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3.xml><?xml version="1.0" encoding="utf-8"?>
<p:properties xmlns:p="http://schemas.microsoft.com/office/2006/metadata/properties" xmlns:xsi="http://www.w3.org/2001/XMLSchema-instance">
  <documentManagement>
    <Championship xmlns="09323b2d-80e6-44e2-98aa-4190ce711e71" xsi:nil="true"/>
    <Description0 xmlns="352b74e1-240e-4b06-9354-4a2ccb3c007a" xsi:nil="true"/>
    <Committee xmlns="09323b2d-80e6-44e2-98aa-4190ce711e71" xsi:nil="true"/>
    <Academic_x002f_Fiscal_x0020_Year xmlns="09323b2d-80e6-44e2-98aa-4190ce711e71">n/a</Academic_x002f_Fiscal_x0020_Year>
    <Division xmlns="09323b2d-80e6-44e2-98aa-4190ce711e71" xsi:nil="true"/>
  </documentManagement>
</p:properties>
</file>

<file path=customXml/itemProps1.xml><?xml version="1.0" encoding="utf-8"?>
<ds:datastoreItem xmlns:ds="http://schemas.openxmlformats.org/officeDocument/2006/customXml" ds:itemID="{D1C259FD-9596-4380-BF91-440A108E504D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3EDB2A95-F7C6-4211-9893-D8C6A514439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9323b2d-80e6-44e2-98aa-4190ce711e71"/>
    <ds:schemaRef ds:uri="352b74e1-240e-4b06-9354-4a2ccb3c007a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3.xml><?xml version="1.0" encoding="utf-8"?>
<ds:datastoreItem xmlns:ds="http://schemas.openxmlformats.org/officeDocument/2006/customXml" ds:itemID="{C5855D55-8E5F-4803-A723-4E9A44BB237F}">
  <ds:schemaRefs>
    <ds:schemaRef ds:uri="http://schemas.microsoft.com/office/2006/metadata/properties"/>
    <ds:schemaRef ds:uri="09323b2d-80e6-44e2-98aa-4190ce711e71"/>
    <ds:schemaRef ds:uri="352b74e1-240e-4b06-9354-4a2ccb3c007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1385</TotalTime>
  <Words>471</Words>
  <Application>Microsoft Office PowerPoint</Application>
  <PresentationFormat>On-screen Show (4:3)</PresentationFormat>
  <Paragraphs>137</Paragraphs>
  <Slides>17</Slides>
  <Notes>17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Blank Presentation</vt:lpstr>
      <vt:lpstr>Slide 1</vt:lpstr>
      <vt:lpstr>Performance Management Program Focus the Organization on its Priorities</vt:lpstr>
      <vt:lpstr>Executive Scorecard</vt:lpstr>
      <vt:lpstr>Slide 4</vt:lpstr>
      <vt:lpstr>Slide 5</vt:lpstr>
      <vt:lpstr>Slide 6</vt:lpstr>
      <vt:lpstr>Slide 7</vt:lpstr>
      <vt:lpstr>Example Development of the Student-Athlete</vt:lpstr>
      <vt:lpstr>Academic Reform</vt:lpstr>
      <vt:lpstr>Slide 10</vt:lpstr>
      <vt:lpstr>Trends in Federal Graduation Rates of All Student-Athletes at Division I Institutions</vt:lpstr>
      <vt:lpstr>Policy Questions</vt:lpstr>
      <vt:lpstr>Slide 13</vt:lpstr>
      <vt:lpstr>What to Expect</vt:lpstr>
      <vt:lpstr>Phase 2</vt:lpstr>
      <vt:lpstr>Plan for Scorecard</vt:lpstr>
      <vt:lpstr>Slide 17</vt:lpstr>
    </vt:vector>
  </TitlesOfParts>
  <Company>sport graphics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david blume</dc:creator>
  <cp:lastModifiedBy>Langhorst, Brad</cp:lastModifiedBy>
  <cp:revision>97</cp:revision>
  <dcterms:created xsi:type="dcterms:W3CDTF">2010-10-18T20:26:14Z</dcterms:created>
  <dcterms:modified xsi:type="dcterms:W3CDTF">2010-11-08T21:40:15Z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rticulateUseProject">
    <vt:lpwstr>1</vt:lpwstr>
  </property>
  <property fmtid="{D5CDD505-2E9C-101B-9397-08002B2CF9AE}" pid="3" name="ArticulateGUID">
    <vt:lpwstr>99506FD5-F0A7-498C-AD42-04E7271C3D46</vt:lpwstr>
  </property>
  <property fmtid="{D5CDD505-2E9C-101B-9397-08002B2CF9AE}" pid="4" name="ArticulatePath">
    <vt:lpwstr>NCAA Executive Committee NCAA Scorecard 2010-10-28</vt:lpwstr>
  </property>
  <property fmtid="{D5CDD505-2E9C-101B-9397-08002B2CF9AE}" pid="5" name="ArticulateProjectFull">
    <vt:lpwstr>C:\Users\jcoram\Desktop\NCAA Executive Committee NCAA Scorecard 2010-10-28.ppta</vt:lpwstr>
  </property>
</Properties>
</file>