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40" autoAdjust="0"/>
  </p:normalViewPr>
  <p:slideViewPr>
    <p:cSldViewPr>
      <p:cViewPr varScale="1">
        <p:scale>
          <a:sx n="61" d="100"/>
          <a:sy n="61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F925-2E4A-42D9-BC26-709B8566BD29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C173-99AE-4773-AB25-02E469A13E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3933-2D26-4A09-86BA-1E8CDC40777D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2922-45C9-45A7-A610-ACB13DEFE87E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6F9C-997C-456A-91AB-DCC059E1322A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1CF-267B-45F6-9A8B-344830F35886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D1F9-59E9-44D2-9242-51877883747F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DDE1-47DA-4CB3-858A-1C189B8B309D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66D7-F84F-4FB9-9653-847BEAB551B3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2BCA-0709-4F7F-BF13-024E42A8C56A}" type="datetime1">
              <a:rPr lang="en-US" smtClean="0"/>
              <a:pPr/>
              <a:t>8/27/2012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algn="r"/>
            <a:fld id="{36DE8F86-4B51-4AA4-9953-D7BAC0DD5363}" type="datetime1">
              <a:rPr lang="en-US" smtClean="0"/>
              <a:pPr algn="r"/>
              <a:t>8/27/2012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algn="ctr"/>
            <a:fld id="{F99EC173-99AE-4773-AB25-02E469A13EAE}" type="slidenum">
              <a:rPr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pPr algn="ctr"/>
              <a:t>‹#›</a:t>
            </a:fld>
            <a:endParaRPr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371600" y="2133600"/>
            <a:ext cx="7407275" cy="147161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Transforming Intercollegiate Athletics</a:t>
            </a:r>
            <a:b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Collegiate Model Working Group – </a:t>
            </a:r>
            <a:b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Enforcement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1026" name="Picture 2" descr="Blue Logo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Next Steps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6946392" cy="4663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August – October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Review report and provide feedback.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October 30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Division I Board of Directors vote.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October 2012 – August 2013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Prepare for implementation and educate membership.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47800" y="457200"/>
            <a:ext cx="7499350" cy="71596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Review of Efforts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219200" y="1219200"/>
            <a:ext cx="7162800" cy="45116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August 2011 Presidential Retreat.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Preliminary report to the Membership (February 2012).</a:t>
            </a:r>
          </a:p>
          <a:p>
            <a:pPr lvl="1">
              <a:lnSpc>
                <a:spcPct val="150000"/>
              </a:lnSpc>
              <a:buClr>
                <a:srgbClr val="0070C0"/>
              </a:buClr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Survey, presentations, website.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Interim report to the Membership (April 2012).</a:t>
            </a:r>
          </a:p>
          <a:p>
            <a:pPr lvl="1">
              <a:lnSpc>
                <a:spcPct val="150000"/>
              </a:lnSpc>
              <a:buClr>
                <a:srgbClr val="0070C0"/>
              </a:buClr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Presentations (conferences, associations etc), website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Final report (August 2012) with a request for an October vote.</a:t>
            </a:r>
          </a:p>
          <a:p>
            <a:pPr lvl="1">
              <a:lnSpc>
                <a:spcPct val="150000"/>
              </a:lnSpc>
              <a:buClr>
                <a:srgbClr val="0070C0"/>
              </a:buClr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Presentations and website.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64008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Four-tier violation structure.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structure.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Penalty structure.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Accountability.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Shared responsibility.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Four-tier violation structure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64008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I – Severe breach of conduct.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II – Significant breach of conduct.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III – Breach of conduct.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Level IV – Incidental infractions.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Process Structure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371600"/>
            <a:ext cx="68580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Expansion of Committee on Infractions.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Process recommendations intended to increase efficiency of review of infractions.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Penalty Structure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64008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Core penalties and penalty guidelines for Level I and II.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Aggravating and mitigating factors.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 of Level I and II case.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Accountability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990600"/>
            <a:ext cx="7086600" cy="3581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Head coach responsibility.</a:t>
            </a:r>
          </a:p>
          <a:p>
            <a:pPr lvl="1">
              <a:lnSpc>
                <a:spcPct val="1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NCAA Bylaw 11.1.2.1.</a:t>
            </a:r>
          </a:p>
          <a:p>
            <a:pPr lvl="2">
              <a:lnSpc>
                <a:spcPct val="150000"/>
              </a:lnSpc>
              <a:buClr>
                <a:srgbClr val="0070C0"/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Legislative proposal – presumption of responsibility (Level I and II) – October 30, 2012.</a:t>
            </a:r>
          </a:p>
          <a:p>
            <a:pPr lvl="2">
              <a:lnSpc>
                <a:spcPct val="150000"/>
              </a:lnSpc>
              <a:buClr>
                <a:srgbClr val="0070C0"/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Head coach suspension through show cause – October 30, 2012.</a:t>
            </a:r>
          </a:p>
          <a:p>
            <a:pPr marL="591376" lvl="2" indent="-236538">
              <a:lnSpc>
                <a:spcPct val="1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Designated Level III (currently secondary) violations.</a:t>
            </a:r>
          </a:p>
          <a:p>
            <a:pPr marL="801688" lvl="3" indent="-236538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Head coach suspended when staff member commits violation.</a:t>
            </a:r>
          </a:p>
          <a:p>
            <a:pPr marL="801688" lvl="3" indent="-236538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Football and men’s and women’s basketball.</a:t>
            </a:r>
          </a:p>
          <a:p>
            <a:pPr marL="801688" lvl="3" indent="-236538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sports.</a:t>
            </a:r>
          </a:p>
          <a:p>
            <a:pPr marL="396875" lvl="2" indent="-236538">
              <a:lnSpc>
                <a:spcPct val="150000"/>
              </a:lnSpc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Presidents and directors of athletics.</a:t>
            </a:r>
          </a:p>
          <a:p>
            <a:pPr lvl="1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Shared Responsibility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371600"/>
            <a:ext cx="72390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Concepts specific to compliance efforts and investigations to better define expectations.</a:t>
            </a:r>
          </a:p>
          <a:p>
            <a:pPr marL="623888" indent="-282575">
              <a:lnSpc>
                <a:spcPct val="1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Conference offices should not lead investigations.</a:t>
            </a:r>
          </a:p>
          <a:p>
            <a:pPr marL="623888" indent="-282575">
              <a:lnSpc>
                <a:spcPct val="1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Institutions should contact enforcement as soon as possible with information of potential Level I/ II violations.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Feedback from conferences and directors of athletics.</a:t>
            </a:r>
          </a:p>
        </p:txBody>
      </p:sp>
      <p:pic>
        <p:nvPicPr>
          <p:cNvPr id="5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421880" cy="4572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524000"/>
          <a:ext cx="71628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66059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Violation(s)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Processed (hearing/ SDR) before August 1, 2013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Processed (hearing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 SDR) after August 1, 2013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66059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Occurred before </a:t>
                      </a:r>
                    </a:p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October 30,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2012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Current process and current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penalties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New process and current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penalties</a:t>
                      </a:r>
                      <a:endParaRPr lang="en-US" sz="17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Occurred </a:t>
                      </a:r>
                    </a:p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before and after </a:t>
                      </a:r>
                    </a:p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October 30, 2012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Current process and current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penalties</a:t>
                      </a:r>
                    </a:p>
                    <a:p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New process and revised penalties unless conduct  predominately occurred before October 30, 2012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4574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Occurred after </a:t>
                      </a:r>
                    </a:p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October 30, 2012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Current process and current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penalties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New process and revised penalties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Blue Logo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767766" y="5491034"/>
            <a:ext cx="1231334" cy="12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030001432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80E9F259DD46459CC4433B00BA0FAA" ma:contentTypeVersion="0" ma:contentTypeDescription="Create a new document." ma:contentTypeScope="" ma:versionID="a55a2d00994a481e1afde58329e7b2a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7F080E-0D18-48B5-841C-1D9829E4267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714C84-1A01-4228-8F89-C588729309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1786EFE-5AD0-427A-A43F-E4166BA274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TP030001432</Template>
  <TotalTime>226</TotalTime>
  <Words>395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TP030001432</vt:lpstr>
      <vt:lpstr>Transforming Intercollegiate Athletics Collegiate Model Working Group –  Enforcement</vt:lpstr>
      <vt:lpstr>Review of Efforts</vt:lpstr>
      <vt:lpstr>Recommendations</vt:lpstr>
      <vt:lpstr>Four-tier violation structure</vt:lpstr>
      <vt:lpstr>Process Structure</vt:lpstr>
      <vt:lpstr>Penalty Structure</vt:lpstr>
      <vt:lpstr>Accountability</vt:lpstr>
      <vt:lpstr>Shared Responsibility</vt:lpstr>
      <vt:lpstr>Implementation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Transforming Intercollegiate Athletics Collegiate Model Working Group –  Enforcement</dc:title>
  <dc:creator>lwurtz</dc:creator>
  <cp:lastModifiedBy>esummers</cp:lastModifiedBy>
  <cp:revision>25</cp:revision>
  <dcterms:created xsi:type="dcterms:W3CDTF">2012-08-14T12:38:21Z</dcterms:created>
  <dcterms:modified xsi:type="dcterms:W3CDTF">2012-08-27T19:05:51Z</dcterms:modified>
  <cp:contentType>Document</cp:contentTyp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TC300014329990</vt:lpwstr>
  </property>
  <property fmtid="{D5CDD505-2E9C-101B-9397-08002B2CF9AE}" pid="3" name="ContentTypeId">
    <vt:lpwstr>0x010100EB80E9F259DD46459CC4433B00BA0FAA</vt:lpwstr>
  </property>
</Properties>
</file>