
<file path=[Content_Types].xml><?xml version="1.0" encoding="utf-8"?>
<Types xmlns="http://schemas.openxmlformats.org/package/2006/content-types">
  <Default Extension="png" ContentType="image/png"/>
  <Default Extension="emf" ContentType="image/x-emf"/>
  <Default Extension="xls" ContentType="application/vnd.ms-excel"/>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slides/slide57.xml" ContentType="application/vnd.openxmlformats-officedocument.presentationml.slide+xml"/>
  <Override PartName="/ppt/slides/slide58.xml" ContentType="application/vnd.openxmlformats-officedocument.presentationml.slide+xml"/>
  <Override PartName="/ppt/presentation.xml" ContentType="application/vnd.openxmlformats-officedocument.presentationml.presentation.main+xml"/>
  <Override PartName="/ppt/slides/slide56.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s/slide18.xml" ContentType="application/vnd.openxmlformats-officedocument.presentationml.slide+xml"/>
  <Override PartName="/ppt/slides/slide17.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7.xml" ContentType="application/vnd.openxmlformats-officedocument.presentationml.slide+xml"/>
  <Override PartName="/ppt/slides/slide26.xml" ContentType="application/vnd.openxmlformats-officedocument.presentationml.slide+xml"/>
  <Override PartName="/ppt/slides/slide25.xml" ContentType="application/vnd.openxmlformats-officedocument.presentationml.slide+xml"/>
  <Override PartName="/ppt/slides/slide24.xml" ContentType="application/vnd.openxmlformats-officedocument.presentationml.slide+xml"/>
  <Override PartName="/ppt/slides/slide16.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47.xml" ContentType="application/vnd.openxmlformats-officedocument.presentationml.slide+xml"/>
  <Override PartName="/ppt/slides/slide46.xml" ContentType="application/vnd.openxmlformats-officedocument.presentationml.slide+xml"/>
  <Override PartName="/ppt/slides/slide45.xml" ContentType="application/vnd.openxmlformats-officedocument.presentationml.slide+xml"/>
  <Override PartName="/ppt/slides/slide44.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2.xml" ContentType="application/vnd.openxmlformats-officedocument.presentationml.slide+xml"/>
  <Override PartName="/ppt/slides/slide51.xml" ContentType="application/vnd.openxmlformats-officedocument.presentationml.slide+xml"/>
  <Override PartName="/ppt/slides/slide43.xml" ContentType="application/vnd.openxmlformats-officedocument.presentationml.slide+xml"/>
  <Override PartName="/ppt/slides/slide42.xml" ContentType="application/vnd.openxmlformats-officedocument.presentationml.slide+xml"/>
  <Override PartName="/ppt/slides/slide41.xml" ContentType="application/vnd.openxmlformats-officedocument.presentationml.slide+xml"/>
  <Override PartName="/ppt/slides/slide34.xml" ContentType="application/vnd.openxmlformats-officedocument.presentationml.slide+xml"/>
  <Override PartName="/ppt/slides/slide33.xml" ContentType="application/vnd.openxmlformats-officedocument.presentationml.slide+xml"/>
  <Override PartName="/ppt/slides/slide32.xml" ContentType="application/vnd.openxmlformats-officedocument.presentationml.slide+xml"/>
  <Override PartName="/ppt/slides/slide31.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5.xml" ContentType="application/vnd.openxmlformats-officedocument.presentationml.slide+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notesSlides/notesSlide5.xml" ContentType="application/vnd.openxmlformats-officedocument.presentationml.notesSlide+xml"/>
  <Override PartName="/ppt/theme/theme3.xml" ContentType="application/vnd.openxmlformats-officedocument.theme+xml"/>
  <Override PartName="/ppt/theme/theme2.xml" ContentType="application/vnd.openxmlformats-officedocument.theme+xml"/>
  <Override PartName="/ppt/theme/theme1.xml" ContentType="application/vnd.openxmlformats-officedocument.them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custom.xml" ContentType="application/vnd.openxmlformats-officedocument.custom-properti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63"/>
  </p:notesMasterIdLst>
  <p:handoutMasterIdLst>
    <p:handoutMasterId r:id="rId64"/>
  </p:handoutMasterIdLst>
  <p:sldIdLst>
    <p:sldId id="257" r:id="rId5"/>
    <p:sldId id="259" r:id="rId6"/>
    <p:sldId id="265" r:id="rId7"/>
    <p:sldId id="266" r:id="rId8"/>
    <p:sldId id="271" r:id="rId9"/>
    <p:sldId id="267" r:id="rId10"/>
    <p:sldId id="360" r:id="rId11"/>
    <p:sldId id="268" r:id="rId12"/>
    <p:sldId id="269" r:id="rId13"/>
    <p:sldId id="270" r:id="rId14"/>
    <p:sldId id="281" r:id="rId15"/>
    <p:sldId id="264" r:id="rId16"/>
    <p:sldId id="274" r:id="rId17"/>
    <p:sldId id="276" r:id="rId18"/>
    <p:sldId id="278" r:id="rId19"/>
    <p:sldId id="280" r:id="rId20"/>
    <p:sldId id="275" r:id="rId21"/>
    <p:sldId id="282" r:id="rId22"/>
    <p:sldId id="283" r:id="rId23"/>
    <p:sldId id="291" r:id="rId24"/>
    <p:sldId id="284" r:id="rId25"/>
    <p:sldId id="285" r:id="rId26"/>
    <p:sldId id="286" r:id="rId27"/>
    <p:sldId id="287" r:id="rId28"/>
    <p:sldId id="288" r:id="rId29"/>
    <p:sldId id="289" r:id="rId30"/>
    <p:sldId id="290" r:id="rId31"/>
    <p:sldId id="292" r:id="rId32"/>
    <p:sldId id="293" r:id="rId33"/>
    <p:sldId id="302" r:id="rId34"/>
    <p:sldId id="294" r:id="rId35"/>
    <p:sldId id="295" r:id="rId36"/>
    <p:sldId id="297" r:id="rId37"/>
    <p:sldId id="296" r:id="rId38"/>
    <p:sldId id="298" r:id="rId39"/>
    <p:sldId id="299" r:id="rId40"/>
    <p:sldId id="300" r:id="rId41"/>
    <p:sldId id="301" r:id="rId42"/>
    <p:sldId id="303" r:id="rId43"/>
    <p:sldId id="314" r:id="rId44"/>
    <p:sldId id="304" r:id="rId45"/>
    <p:sldId id="305" r:id="rId46"/>
    <p:sldId id="306" r:id="rId47"/>
    <p:sldId id="307" r:id="rId48"/>
    <p:sldId id="308" r:id="rId49"/>
    <p:sldId id="317" r:id="rId50"/>
    <p:sldId id="309" r:id="rId51"/>
    <p:sldId id="310" r:id="rId52"/>
    <p:sldId id="324" r:id="rId53"/>
    <p:sldId id="311" r:id="rId54"/>
    <p:sldId id="312" r:id="rId55"/>
    <p:sldId id="313" r:id="rId56"/>
    <p:sldId id="315" r:id="rId57"/>
    <p:sldId id="316" r:id="rId58"/>
    <p:sldId id="359" r:id="rId59"/>
    <p:sldId id="318" r:id="rId60"/>
    <p:sldId id="319" r:id="rId61"/>
    <p:sldId id="261" r:id="rId62"/>
  </p:sldIdLst>
  <p:sldSz cx="9144000" cy="6858000" type="screen4x3"/>
  <p:notesSz cx="7010400" cy="9296400"/>
  <p:defaultTextStyle>
    <a:defPPr>
      <a:defRPr lang="en-US"/>
    </a:defPPr>
    <a:lvl1pPr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1pPr>
    <a:lvl2pPr marL="4572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2pPr>
    <a:lvl3pPr marL="9144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3pPr>
    <a:lvl4pPr marL="13716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4pPr>
    <a:lvl5pPr marL="1828800" algn="l" rtl="0" eaLnBrk="0" fontAlgn="base" hangingPunct="0">
      <a:spcBef>
        <a:spcPct val="0"/>
      </a:spcBef>
      <a:spcAft>
        <a:spcPct val="0"/>
      </a:spcAft>
      <a:defRPr sz="2400" kern="1200">
        <a:solidFill>
          <a:schemeClr val="tx1"/>
        </a:solidFill>
        <a:latin typeface="Arial" charset="0"/>
        <a:ea typeface="ＭＳ Ｐゴシック" charset="-128"/>
        <a:cs typeface="ＭＳ Ｐゴシック" charset="-128"/>
      </a:defRPr>
    </a:lvl5pPr>
    <a:lvl6pPr marL="2286000" algn="l" defTabSz="457200" rtl="0" eaLnBrk="1" latinLnBrk="0" hangingPunct="1">
      <a:defRPr sz="2400" kern="1200">
        <a:solidFill>
          <a:schemeClr val="tx1"/>
        </a:solidFill>
        <a:latin typeface="Arial" charset="0"/>
        <a:ea typeface="ＭＳ Ｐゴシック" charset="-128"/>
        <a:cs typeface="ＭＳ Ｐゴシック" charset="-128"/>
      </a:defRPr>
    </a:lvl6pPr>
    <a:lvl7pPr marL="2743200" algn="l" defTabSz="457200" rtl="0" eaLnBrk="1" latinLnBrk="0" hangingPunct="1">
      <a:defRPr sz="2400" kern="1200">
        <a:solidFill>
          <a:schemeClr val="tx1"/>
        </a:solidFill>
        <a:latin typeface="Arial" charset="0"/>
        <a:ea typeface="ＭＳ Ｐゴシック" charset="-128"/>
        <a:cs typeface="ＭＳ Ｐゴシック" charset="-128"/>
      </a:defRPr>
    </a:lvl7pPr>
    <a:lvl8pPr marL="3200400" algn="l" defTabSz="457200" rtl="0" eaLnBrk="1" latinLnBrk="0" hangingPunct="1">
      <a:defRPr sz="2400" kern="1200">
        <a:solidFill>
          <a:schemeClr val="tx1"/>
        </a:solidFill>
        <a:latin typeface="Arial" charset="0"/>
        <a:ea typeface="ＭＳ Ｐゴシック" charset="-128"/>
        <a:cs typeface="ＭＳ Ｐゴシック" charset="-128"/>
      </a:defRPr>
    </a:lvl8pPr>
    <a:lvl9pPr marL="3657600" algn="l" defTabSz="457200" rtl="0" eaLnBrk="1" latinLnBrk="0" hangingPunct="1">
      <a:defRPr sz="2400" kern="1200">
        <a:solidFill>
          <a:schemeClr val="tx1"/>
        </a:solidFill>
        <a:latin typeface="Arial" charset="0"/>
        <a:ea typeface="ＭＳ Ｐゴシック" charset="-128"/>
        <a:cs typeface="ＭＳ Ｐゴシック" charset="-128"/>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F81BD"/>
    <a:srgbClr val="3366CC"/>
    <a:srgbClr val="0066CC"/>
    <a:srgbClr val="003399"/>
    <a:srgbClr val="333399"/>
    <a:srgbClr val="0099FF"/>
    <a:srgbClr val="99CCFF"/>
    <a:srgbClr val="0066FF"/>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70" autoAdjust="0"/>
    <p:restoredTop sz="97544" autoAdjust="0"/>
  </p:normalViewPr>
  <p:slideViewPr>
    <p:cSldViewPr>
      <p:cViewPr>
        <p:scale>
          <a:sx n="115" d="100"/>
          <a:sy n="115" d="100"/>
        </p:scale>
        <p:origin x="-1098" y="-4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viewProps" Target="viewProps.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handoutMaster" Target="handoutMasters/handoutMaster1.xml"/><Relationship Id="rId69" Type="http://schemas.openxmlformats.org/officeDocument/2006/relationships/customXml" Target="../customXml/item4.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heme" Target="theme/theme1.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4.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5.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6.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9.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20.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2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22.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23.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24.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25.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26.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2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0.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2" y="2"/>
            <a:ext cx="3038475" cy="465138"/>
          </a:xfrm>
          <a:prstGeom prst="rect">
            <a:avLst/>
          </a:prstGeom>
        </p:spPr>
        <p:txBody>
          <a:bodyPr vert="horz" lIns="91422" tIns="45710" rIns="91422" bIns="45710" rtlCol="0"/>
          <a:lstStyle>
            <a:lvl1pPr algn="l">
              <a:defRPr sz="1200"/>
            </a:lvl1pPr>
          </a:lstStyle>
          <a:p>
            <a:endParaRPr lang="en-US"/>
          </a:p>
        </p:txBody>
      </p:sp>
      <p:sp>
        <p:nvSpPr>
          <p:cNvPr id="3" name="Date Placeholder 2"/>
          <p:cNvSpPr>
            <a:spLocks noGrp="1"/>
          </p:cNvSpPr>
          <p:nvPr>
            <p:ph type="dt" sz="quarter" idx="1"/>
          </p:nvPr>
        </p:nvSpPr>
        <p:spPr>
          <a:xfrm>
            <a:off x="3970338" y="2"/>
            <a:ext cx="3038475" cy="465138"/>
          </a:xfrm>
          <a:prstGeom prst="rect">
            <a:avLst/>
          </a:prstGeom>
        </p:spPr>
        <p:txBody>
          <a:bodyPr vert="horz" lIns="91422" tIns="45710" rIns="91422" bIns="45710" rtlCol="0"/>
          <a:lstStyle>
            <a:lvl1pPr algn="r">
              <a:defRPr sz="1200"/>
            </a:lvl1pPr>
          </a:lstStyle>
          <a:p>
            <a:fld id="{C76C39AB-703A-4C6D-AEEE-D70BD76DA12B}" type="datetimeFigureOut">
              <a:rPr lang="en-US" smtClean="0"/>
              <a:pPr/>
              <a:t>3/4/2015</a:t>
            </a:fld>
            <a:endParaRPr lang="en-US"/>
          </a:p>
        </p:txBody>
      </p:sp>
      <p:sp>
        <p:nvSpPr>
          <p:cNvPr id="4" name="Footer Placeholder 3"/>
          <p:cNvSpPr>
            <a:spLocks noGrp="1"/>
          </p:cNvSpPr>
          <p:nvPr>
            <p:ph type="ftr" sz="quarter" idx="2"/>
          </p:nvPr>
        </p:nvSpPr>
        <p:spPr>
          <a:xfrm>
            <a:off x="2" y="8829675"/>
            <a:ext cx="3038475" cy="465138"/>
          </a:xfrm>
          <a:prstGeom prst="rect">
            <a:avLst/>
          </a:prstGeom>
        </p:spPr>
        <p:txBody>
          <a:bodyPr vert="horz" lIns="91422" tIns="45710" rIns="91422" bIns="4571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22" tIns="45710" rIns="91422" bIns="45710" rtlCol="0" anchor="b"/>
          <a:lstStyle>
            <a:lvl1pPr algn="r">
              <a:defRPr sz="1200"/>
            </a:lvl1pPr>
          </a:lstStyle>
          <a:p>
            <a:fld id="{CA7AACBB-6B60-40E4-B980-0141C151D4F0}" type="slidenum">
              <a:rPr lang="en-US" smtClean="0"/>
              <a:pPr/>
              <a:t>‹#›</a:t>
            </a:fld>
            <a:endParaRPr lang="en-US"/>
          </a:p>
        </p:txBody>
      </p:sp>
    </p:spTree>
    <p:extLst>
      <p:ext uri="{BB962C8B-B14F-4D97-AF65-F5344CB8AC3E}">
        <p14:creationId xmlns:p14="http://schemas.microsoft.com/office/powerpoint/2010/main" val="36217987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2"/>
            <a:ext cx="3037840" cy="464820"/>
          </a:xfrm>
          <a:prstGeom prst="rect">
            <a:avLst/>
          </a:prstGeom>
          <a:noFill/>
          <a:ln w="9525">
            <a:noFill/>
            <a:miter lim="800000"/>
            <a:headEnd/>
            <a:tailEnd/>
          </a:ln>
        </p:spPr>
        <p:txBody>
          <a:bodyPr vert="horz" wrap="square" lIns="93157" tIns="46579" rIns="93157" bIns="46579" numCol="1" anchor="t" anchorCtr="0" compatLnSpc="1">
            <a:prstTxWarp prst="textNoShape">
              <a:avLst/>
            </a:prstTxWarp>
          </a:bodyPr>
          <a:lstStyle>
            <a:lvl1pPr>
              <a:defRPr sz="1200"/>
            </a:lvl1pPr>
          </a:lstStyle>
          <a:p>
            <a:endParaRPr lang="en-US"/>
          </a:p>
        </p:txBody>
      </p:sp>
      <p:sp>
        <p:nvSpPr>
          <p:cNvPr id="9219" name="Rectangle 3"/>
          <p:cNvSpPr>
            <a:spLocks noGrp="1" noChangeArrowheads="1"/>
          </p:cNvSpPr>
          <p:nvPr>
            <p:ph type="dt" idx="1"/>
          </p:nvPr>
        </p:nvSpPr>
        <p:spPr bwMode="auto">
          <a:xfrm>
            <a:off x="3972562" y="2"/>
            <a:ext cx="3037840" cy="464820"/>
          </a:xfrm>
          <a:prstGeom prst="rect">
            <a:avLst/>
          </a:prstGeom>
          <a:noFill/>
          <a:ln w="9525">
            <a:noFill/>
            <a:miter lim="800000"/>
            <a:headEnd/>
            <a:tailEnd/>
          </a:ln>
        </p:spPr>
        <p:txBody>
          <a:bodyPr vert="horz" wrap="square" lIns="93157" tIns="46579" rIns="93157" bIns="46579" numCol="1" anchor="t" anchorCtr="0" compatLnSpc="1">
            <a:prstTxWarp prst="textNoShape">
              <a:avLst/>
            </a:prstTxWarp>
          </a:bodyPr>
          <a:lstStyle>
            <a:lvl1pPr algn="r">
              <a:defRPr sz="1200"/>
            </a:lvl1pPr>
          </a:lstStyle>
          <a:p>
            <a:endParaRPr lang="en-US"/>
          </a:p>
        </p:txBody>
      </p:sp>
      <p:sp>
        <p:nvSpPr>
          <p:cNvPr id="9220" name="Placeholder 4"/>
          <p:cNvSpPr>
            <a:spLocks noGrp="1" noRot="1" noChangeAspect="1" noChangeArrowheads="1" noTextEdit="1"/>
          </p:cNvSpPr>
          <p:nvPr>
            <p:ph type="sldImg" idx="2"/>
          </p:nvPr>
        </p:nvSpPr>
        <p:spPr bwMode="auto">
          <a:xfrm>
            <a:off x="1181100" y="696913"/>
            <a:ext cx="4648200" cy="3486150"/>
          </a:xfrm>
          <a:prstGeom prst="rect">
            <a:avLst/>
          </a:prstGeom>
          <a:noFill/>
          <a:ln w="9525">
            <a:solidFill>
              <a:srgbClr val="000000"/>
            </a:solidFill>
            <a:miter lim="800000"/>
            <a:headEnd/>
            <a:tailEnd/>
          </a:ln>
          <a:effectLst/>
        </p:spPr>
      </p:sp>
      <p:sp>
        <p:nvSpPr>
          <p:cNvPr id="9221" name="Rectangle 5"/>
          <p:cNvSpPr>
            <a:spLocks noGrp="1" noChangeArrowheads="1"/>
          </p:cNvSpPr>
          <p:nvPr>
            <p:ph type="body" sz="quarter" idx="3"/>
          </p:nvPr>
        </p:nvSpPr>
        <p:spPr bwMode="auto">
          <a:xfrm>
            <a:off x="934721" y="4415791"/>
            <a:ext cx="5140960" cy="4183380"/>
          </a:xfrm>
          <a:prstGeom prst="rect">
            <a:avLst/>
          </a:prstGeom>
          <a:noFill/>
          <a:ln w="9525">
            <a:noFill/>
            <a:miter lim="800000"/>
            <a:headEnd/>
            <a:tailEnd/>
          </a:ln>
        </p:spPr>
        <p:txBody>
          <a:bodyPr vert="horz" wrap="square" lIns="93157" tIns="46579" rIns="93157" bIns="46579"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222" name="Rectangle 6"/>
          <p:cNvSpPr>
            <a:spLocks noGrp="1" noChangeArrowheads="1"/>
          </p:cNvSpPr>
          <p:nvPr>
            <p:ph type="ftr" sz="quarter" idx="4"/>
          </p:nvPr>
        </p:nvSpPr>
        <p:spPr bwMode="auto">
          <a:xfrm>
            <a:off x="0" y="8831582"/>
            <a:ext cx="3037840" cy="464820"/>
          </a:xfrm>
          <a:prstGeom prst="rect">
            <a:avLst/>
          </a:prstGeom>
          <a:noFill/>
          <a:ln w="9525">
            <a:noFill/>
            <a:miter lim="800000"/>
            <a:headEnd/>
            <a:tailEnd/>
          </a:ln>
        </p:spPr>
        <p:txBody>
          <a:bodyPr vert="horz" wrap="square" lIns="93157" tIns="46579" rIns="93157" bIns="46579" numCol="1" anchor="b" anchorCtr="0" compatLnSpc="1">
            <a:prstTxWarp prst="textNoShape">
              <a:avLst/>
            </a:prstTxWarp>
          </a:bodyPr>
          <a:lstStyle>
            <a:lvl1pPr>
              <a:defRPr sz="1200"/>
            </a:lvl1pPr>
          </a:lstStyle>
          <a:p>
            <a:endParaRPr lang="en-US"/>
          </a:p>
        </p:txBody>
      </p:sp>
      <p:sp>
        <p:nvSpPr>
          <p:cNvPr id="9223" name="Rectangle 7"/>
          <p:cNvSpPr>
            <a:spLocks noGrp="1" noChangeArrowheads="1"/>
          </p:cNvSpPr>
          <p:nvPr>
            <p:ph type="sldNum" sz="quarter" idx="5"/>
          </p:nvPr>
        </p:nvSpPr>
        <p:spPr bwMode="auto">
          <a:xfrm>
            <a:off x="3972562" y="8831582"/>
            <a:ext cx="3037840" cy="464820"/>
          </a:xfrm>
          <a:prstGeom prst="rect">
            <a:avLst/>
          </a:prstGeom>
          <a:noFill/>
          <a:ln w="9525">
            <a:noFill/>
            <a:miter lim="800000"/>
            <a:headEnd/>
            <a:tailEnd/>
          </a:ln>
        </p:spPr>
        <p:txBody>
          <a:bodyPr vert="horz" wrap="square" lIns="93157" tIns="46579" rIns="93157" bIns="46579" numCol="1" anchor="b" anchorCtr="0" compatLnSpc="1">
            <a:prstTxWarp prst="textNoShape">
              <a:avLst/>
            </a:prstTxWarp>
          </a:bodyPr>
          <a:lstStyle>
            <a:lvl1pPr algn="r">
              <a:defRPr sz="1200"/>
            </a:lvl1pPr>
          </a:lstStyle>
          <a:p>
            <a:fld id="{F2B10C31-6640-4338-BE68-994FC0965C32}" type="slidenum">
              <a:rPr lang="en-US"/>
              <a:pPr/>
              <a:t>‹#›</a:t>
            </a:fld>
            <a:endParaRPr lang="en-US"/>
          </a:p>
        </p:txBody>
      </p:sp>
    </p:spTree>
    <p:extLst>
      <p:ext uri="{BB962C8B-B14F-4D97-AF65-F5344CB8AC3E}">
        <p14:creationId xmlns:p14="http://schemas.microsoft.com/office/powerpoint/2010/main" val="3516129479"/>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fontAlgn="base">
      <a:spcBef>
        <a:spcPct val="30000"/>
      </a:spcBef>
      <a:spcAft>
        <a:spcPct val="0"/>
      </a:spcAft>
      <a:defRPr sz="1200" kern="1200">
        <a:solidFill>
          <a:schemeClr val="tx1"/>
        </a:solidFill>
        <a:latin typeface="Arial" charset="0"/>
        <a:ea typeface="ＭＳ Ｐゴシック" charset="-128"/>
        <a:cs typeface="+mn-cs"/>
      </a:defRPr>
    </a:lvl2pPr>
    <a:lvl3pPr marL="914400" algn="l" rtl="0" fontAlgn="base">
      <a:spcBef>
        <a:spcPct val="30000"/>
      </a:spcBef>
      <a:spcAft>
        <a:spcPct val="0"/>
      </a:spcAft>
      <a:defRPr sz="1200" kern="1200">
        <a:solidFill>
          <a:schemeClr val="tx1"/>
        </a:solidFill>
        <a:latin typeface="Arial" charset="0"/>
        <a:ea typeface="ＭＳ Ｐゴシック" charset="-128"/>
        <a:cs typeface="+mn-cs"/>
      </a:defRPr>
    </a:lvl3pPr>
    <a:lvl4pPr marL="1371600" algn="l" rtl="0" fontAlgn="base">
      <a:spcBef>
        <a:spcPct val="30000"/>
      </a:spcBef>
      <a:spcAft>
        <a:spcPct val="0"/>
      </a:spcAft>
      <a:defRPr sz="1200" kern="1200">
        <a:solidFill>
          <a:schemeClr val="tx1"/>
        </a:solidFill>
        <a:latin typeface="Arial" charset="0"/>
        <a:ea typeface="ＭＳ Ｐゴシック" charset="-128"/>
        <a:cs typeface="+mn-cs"/>
      </a:defRPr>
    </a:lvl4pPr>
    <a:lvl5pPr marL="1828800" algn="l" rtl="0" fontAlgn="base">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a:t>
            </a:r>
            <a:endParaRPr lang="en-US" dirty="0"/>
          </a:p>
        </p:txBody>
      </p:sp>
      <p:sp>
        <p:nvSpPr>
          <p:cNvPr id="4" name="Slide Number Placeholder 3"/>
          <p:cNvSpPr>
            <a:spLocks noGrp="1"/>
          </p:cNvSpPr>
          <p:nvPr>
            <p:ph type="sldNum" sz="quarter" idx="10"/>
          </p:nvPr>
        </p:nvSpPr>
        <p:spPr/>
        <p:txBody>
          <a:bodyPr/>
          <a:lstStyle/>
          <a:p>
            <a:fld id="{F2B10C31-6640-4338-BE68-994FC0965C32}"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CHANGE</a:t>
            </a:r>
            <a:endParaRPr lang="en-US" dirty="0"/>
          </a:p>
        </p:txBody>
      </p:sp>
      <p:sp>
        <p:nvSpPr>
          <p:cNvPr id="4" name="Slide Number Placeholder 3"/>
          <p:cNvSpPr>
            <a:spLocks noGrp="1"/>
          </p:cNvSpPr>
          <p:nvPr>
            <p:ph type="sldNum" sz="quarter" idx="10"/>
          </p:nvPr>
        </p:nvSpPr>
        <p:spPr/>
        <p:txBody>
          <a:bodyPr/>
          <a:lstStyle/>
          <a:p>
            <a:fld id="{F2B10C31-6640-4338-BE68-994FC0965C32}" type="slidenum">
              <a:rPr lang="en-US" smtClean="0"/>
              <a:pPr/>
              <a:t>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07">
              <a:defRPr/>
            </a:pPr>
            <a:r>
              <a:rPr lang="en-US" dirty="0" smtClean="0"/>
              <a:t>CHANGE</a:t>
            </a:r>
          </a:p>
          <a:p>
            <a:endParaRPr lang="en-US" dirty="0"/>
          </a:p>
        </p:txBody>
      </p:sp>
      <p:sp>
        <p:nvSpPr>
          <p:cNvPr id="4" name="Slide Number Placeholder 3"/>
          <p:cNvSpPr>
            <a:spLocks noGrp="1"/>
          </p:cNvSpPr>
          <p:nvPr>
            <p:ph type="sldNum" sz="quarter" idx="10"/>
          </p:nvPr>
        </p:nvSpPr>
        <p:spPr/>
        <p:txBody>
          <a:bodyPr/>
          <a:lstStyle/>
          <a:p>
            <a:fld id="{F2B10C31-6640-4338-BE68-994FC0965C32}"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07">
              <a:defRPr/>
            </a:pPr>
            <a:r>
              <a:rPr lang="en-US" dirty="0" smtClean="0"/>
              <a:t>CHANGE</a:t>
            </a:r>
          </a:p>
          <a:p>
            <a:endParaRPr lang="en-US" dirty="0"/>
          </a:p>
        </p:txBody>
      </p:sp>
      <p:sp>
        <p:nvSpPr>
          <p:cNvPr id="4" name="Slide Number Placeholder 3"/>
          <p:cNvSpPr>
            <a:spLocks noGrp="1"/>
          </p:cNvSpPr>
          <p:nvPr>
            <p:ph type="sldNum" sz="quarter" idx="10"/>
          </p:nvPr>
        </p:nvSpPr>
        <p:spPr/>
        <p:txBody>
          <a:bodyPr/>
          <a:lstStyle/>
          <a:p>
            <a:fld id="{F2B10C31-6640-4338-BE68-994FC0965C32}"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defTabSz="914207">
              <a:defRPr/>
            </a:pPr>
            <a:r>
              <a:rPr lang="en-US" dirty="0" smtClean="0"/>
              <a:t>CHANGE</a:t>
            </a:r>
          </a:p>
          <a:p>
            <a:endParaRPr lang="en-US" dirty="0"/>
          </a:p>
        </p:txBody>
      </p:sp>
      <p:sp>
        <p:nvSpPr>
          <p:cNvPr id="4" name="Slide Number Placeholder 3"/>
          <p:cNvSpPr>
            <a:spLocks noGrp="1"/>
          </p:cNvSpPr>
          <p:nvPr>
            <p:ph type="sldNum" sz="quarter" idx="10"/>
          </p:nvPr>
        </p:nvSpPr>
        <p:spPr/>
        <p:txBody>
          <a:bodyPr/>
          <a:lstStyle/>
          <a:p>
            <a:fld id="{F2B10C31-6640-4338-BE68-994FC0965C32}"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4E4D2EDD-9723-4603-98CE-9AD95AFE4037}"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4D12621-73D5-47B0-A374-B2561D17B6F3}"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113B0C-4328-480D-9D17-99378E861B1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495B78A-41B2-410C-AADA-9239423FC66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0F91FB6E-AA81-4B6F-98BA-0142707F87EE}"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EAFD118-89FE-42FB-9B04-1CAFC9913C30}"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56D3B13-F690-4273-A1E4-0C9FCB880ADA}"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742C66F-FCFB-42B2-9CFE-44AB772E8AAF}"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E5434AE-93C3-4CE1-900E-2AB66F1629C9}"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0A87412D-F679-4E68-9C71-B7824C7F158D}"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BA844D-D8EC-4062-BC81-2BF1B95C657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840F7028-7B95-473B-87B1-2A3054453E50}"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2pPr>
      <a:lvl3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3pPr>
      <a:lvl4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4pPr>
      <a:lvl5pPr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5pPr>
      <a:lvl6pPr marL="4572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6pPr>
      <a:lvl7pPr marL="9144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7pPr>
      <a:lvl8pPr marL="13716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8pPr>
      <a:lvl9pPr marL="1828800" algn="ctr" rtl="0" eaLnBrk="1" fontAlgn="base" hangingPunct="1">
        <a:spcBef>
          <a:spcPct val="0"/>
        </a:spcBef>
        <a:spcAft>
          <a:spcPct val="0"/>
        </a:spcAft>
        <a:defRPr sz="4400">
          <a:solidFill>
            <a:schemeClr val="tx2"/>
          </a:solidFill>
          <a:latin typeface="Arial" charset="0"/>
          <a:ea typeface="ＭＳ Ｐゴシック" charset="-128"/>
          <a:cs typeface="ＭＳ Ｐゴシック" charset="-128"/>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oleObject" Target="../embeddings/Microsoft_Excel_97-2003_Worksheet1.xls"/></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oleObject" Target="../embeddings/Microsoft_Excel_97-2003_Worksheet2.xls"/></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image" Target="../media/image5.emf"/><Relationship Id="rId4" Type="http://schemas.openxmlformats.org/officeDocument/2006/relationships/oleObject" Target="../embeddings/Microsoft_Excel_97-2003_Worksheet3.xls"/></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4.vml"/><Relationship Id="rId5" Type="http://schemas.openxmlformats.org/officeDocument/2006/relationships/image" Target="../media/image6.emf"/><Relationship Id="rId4" Type="http://schemas.openxmlformats.org/officeDocument/2006/relationships/oleObject" Target="../embeddings/Microsoft_Excel_97-2003_Worksheet4.xls"/></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image" Target="../media/image7.emf"/><Relationship Id="rId4" Type="http://schemas.openxmlformats.org/officeDocument/2006/relationships/oleObject" Target="../embeddings/Microsoft_Excel_97-2003_Worksheet5.xls"/></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6.vml"/><Relationship Id="rId5" Type="http://schemas.openxmlformats.org/officeDocument/2006/relationships/image" Target="../media/image8.emf"/><Relationship Id="rId4" Type="http://schemas.openxmlformats.org/officeDocument/2006/relationships/oleObject" Target="../embeddings/Microsoft_Excel_97-2003_Worksheet6.xls"/></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7.vml"/><Relationship Id="rId5" Type="http://schemas.openxmlformats.org/officeDocument/2006/relationships/image" Target="../media/image9.emf"/><Relationship Id="rId4" Type="http://schemas.openxmlformats.org/officeDocument/2006/relationships/oleObject" Target="../embeddings/Microsoft_Excel_97-2003_Worksheet7.xls"/></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8.vml"/><Relationship Id="rId5" Type="http://schemas.openxmlformats.org/officeDocument/2006/relationships/image" Target="../media/image10.emf"/><Relationship Id="rId4" Type="http://schemas.openxmlformats.org/officeDocument/2006/relationships/oleObject" Target="../embeddings/Microsoft_Excel_97-2003_Worksheet8.xls"/></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9.vml"/><Relationship Id="rId5" Type="http://schemas.openxmlformats.org/officeDocument/2006/relationships/image" Target="../media/image11.emf"/><Relationship Id="rId4" Type="http://schemas.openxmlformats.org/officeDocument/2006/relationships/oleObject" Target="../embeddings/Microsoft_Excel_97-2003_Worksheet9.xls"/></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0.vml"/><Relationship Id="rId5" Type="http://schemas.openxmlformats.org/officeDocument/2006/relationships/image" Target="../media/image12.emf"/><Relationship Id="rId4" Type="http://schemas.openxmlformats.org/officeDocument/2006/relationships/oleObject" Target="../embeddings/Microsoft_Excel_97-2003_Worksheet10.xls"/></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1.vml"/><Relationship Id="rId5" Type="http://schemas.openxmlformats.org/officeDocument/2006/relationships/image" Target="../media/image13.emf"/><Relationship Id="rId4" Type="http://schemas.openxmlformats.org/officeDocument/2006/relationships/oleObject" Target="../embeddings/Microsoft_Excel_97-2003_Worksheet11.xls"/></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2.vml"/><Relationship Id="rId5" Type="http://schemas.openxmlformats.org/officeDocument/2006/relationships/image" Target="../media/image14.emf"/><Relationship Id="rId4" Type="http://schemas.openxmlformats.org/officeDocument/2006/relationships/oleObject" Target="../embeddings/Microsoft_Excel_97-2003_Worksheet12.xls"/></Relationships>
</file>

<file path=ppt/slides/_rels/slide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3.vml"/><Relationship Id="rId5" Type="http://schemas.openxmlformats.org/officeDocument/2006/relationships/image" Target="../media/image15.emf"/><Relationship Id="rId4" Type="http://schemas.openxmlformats.org/officeDocument/2006/relationships/oleObject" Target="../embeddings/Microsoft_Excel_97-2003_Worksheet13.xls"/></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4.vml"/><Relationship Id="rId5" Type="http://schemas.openxmlformats.org/officeDocument/2006/relationships/image" Target="../media/image16.emf"/><Relationship Id="rId4" Type="http://schemas.openxmlformats.org/officeDocument/2006/relationships/oleObject" Target="../embeddings/Microsoft_Excel_97-2003_Worksheet14.xls"/></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5.vml"/><Relationship Id="rId5" Type="http://schemas.openxmlformats.org/officeDocument/2006/relationships/image" Target="../media/image17.emf"/><Relationship Id="rId4" Type="http://schemas.openxmlformats.org/officeDocument/2006/relationships/oleObject" Target="../embeddings/Microsoft_Excel_97-2003_Worksheet15.xls"/></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6.vml"/><Relationship Id="rId5" Type="http://schemas.openxmlformats.org/officeDocument/2006/relationships/image" Target="../media/image18.emf"/><Relationship Id="rId4" Type="http://schemas.openxmlformats.org/officeDocument/2006/relationships/oleObject" Target="../embeddings/Microsoft_Excel_97-2003_Worksheet16.xls"/></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7.vml"/><Relationship Id="rId5" Type="http://schemas.openxmlformats.org/officeDocument/2006/relationships/image" Target="../media/image19.emf"/><Relationship Id="rId4" Type="http://schemas.openxmlformats.org/officeDocument/2006/relationships/oleObject" Target="../embeddings/Microsoft_Excel_97-2003_Worksheet17.xls"/></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8.vml"/><Relationship Id="rId5" Type="http://schemas.openxmlformats.org/officeDocument/2006/relationships/image" Target="../media/image20.emf"/><Relationship Id="rId4" Type="http://schemas.openxmlformats.org/officeDocument/2006/relationships/oleObject" Target="../embeddings/Microsoft_Excel_97-2003_Worksheet18.xls"/></Relationships>
</file>

<file path=ppt/slides/_rels/slide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19.vml"/><Relationship Id="rId5" Type="http://schemas.openxmlformats.org/officeDocument/2006/relationships/image" Target="../media/image21.emf"/><Relationship Id="rId4" Type="http://schemas.openxmlformats.org/officeDocument/2006/relationships/oleObject" Target="../embeddings/Microsoft_Excel_97-2003_Worksheet19.xls"/></Relationships>
</file>

<file path=ppt/slides/_rels/slide4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0.vml"/><Relationship Id="rId5" Type="http://schemas.openxmlformats.org/officeDocument/2006/relationships/image" Target="../media/image22.emf"/><Relationship Id="rId4" Type="http://schemas.openxmlformats.org/officeDocument/2006/relationships/oleObject" Target="../embeddings/Microsoft_Excel_97-2003_Worksheet20.xls"/></Relationships>
</file>

<file path=ppt/slides/_rels/slide4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1.vml"/><Relationship Id="rId5" Type="http://schemas.openxmlformats.org/officeDocument/2006/relationships/image" Target="../media/image23.emf"/><Relationship Id="rId4" Type="http://schemas.openxmlformats.org/officeDocument/2006/relationships/oleObject" Target="../embeddings/Microsoft_Excel_97-2003_Worksheet21.xls"/></Relationships>
</file>

<file path=ppt/slides/_rels/slide4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2.vml"/><Relationship Id="rId5" Type="http://schemas.openxmlformats.org/officeDocument/2006/relationships/image" Target="../media/image24.emf"/><Relationship Id="rId4" Type="http://schemas.openxmlformats.org/officeDocument/2006/relationships/oleObject" Target="../embeddings/Microsoft_Excel_97-2003_Worksheet22.xls"/></Relationships>
</file>

<file path=ppt/slides/_rels/slide5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3.vml"/><Relationship Id="rId5" Type="http://schemas.openxmlformats.org/officeDocument/2006/relationships/image" Target="../media/image25.emf"/><Relationship Id="rId4" Type="http://schemas.openxmlformats.org/officeDocument/2006/relationships/oleObject" Target="../embeddings/Microsoft_Excel_97-2003_Worksheet23.xls"/></Relationships>
</file>

<file path=ppt/slides/_rels/slide5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4.vml"/><Relationship Id="rId5" Type="http://schemas.openxmlformats.org/officeDocument/2006/relationships/image" Target="../media/image26.emf"/><Relationship Id="rId4" Type="http://schemas.openxmlformats.org/officeDocument/2006/relationships/oleObject" Target="../embeddings/Microsoft_Excel_97-2003_Worksheet24.xls"/></Relationships>
</file>

<file path=ppt/slides/_rels/slide5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vmlDrawing" Target="../drawings/vmlDrawing25.vml"/><Relationship Id="rId5" Type="http://schemas.openxmlformats.org/officeDocument/2006/relationships/image" Target="../media/image27.emf"/><Relationship Id="rId4" Type="http://schemas.openxmlformats.org/officeDocument/2006/relationships/oleObject" Target="../embeddings/Microsoft_Excel_97-2003_Worksheet25.xls"/></Relationships>
</file>

<file path=ppt/slides/_rels/slide5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685800" y="1143000"/>
            <a:ext cx="7772400" cy="1905000"/>
          </a:xfrm>
        </p:spPr>
        <p:txBody>
          <a:bodyPr/>
          <a:lstStyle/>
          <a:p>
            <a:r>
              <a:rPr lang="en-US" dirty="0" smtClean="0">
                <a:solidFill>
                  <a:schemeClr val="bg1"/>
                </a:solidFill>
              </a:rPr>
              <a:t>Eleven-Year Trends in  Division I Athletics Finances</a:t>
            </a:r>
            <a:endParaRPr lang="en-US" dirty="0">
              <a:solidFill>
                <a:schemeClr val="bg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19125" y="228600"/>
            <a:ext cx="7905750" cy="914400"/>
          </a:xfrm>
        </p:spPr>
        <p:txBody>
          <a:bodyPr/>
          <a:lstStyle/>
          <a:p>
            <a:r>
              <a:rPr lang="en-US" sz="3400" dirty="0" smtClean="0">
                <a:solidFill>
                  <a:schemeClr val="bg1"/>
                </a:solidFill>
              </a:rPr>
              <a:t>Summary of 2014 No MFB Data</a:t>
            </a:r>
            <a:endParaRPr lang="en-US" sz="3400" dirty="0">
              <a:solidFill>
                <a:schemeClr val="bg1"/>
              </a:solidFill>
            </a:endParaRPr>
          </a:p>
        </p:txBody>
      </p:sp>
      <p:sp>
        <p:nvSpPr>
          <p:cNvPr id="5124" name="Placeholder 4"/>
          <p:cNvSpPr>
            <a:spLocks noGrp="1" noChangeArrowheads="1"/>
          </p:cNvSpPr>
          <p:nvPr>
            <p:ph type="body" idx="1"/>
          </p:nvPr>
        </p:nvSpPr>
        <p:spPr>
          <a:xfrm>
            <a:off x="685800" y="1371600"/>
            <a:ext cx="7772400" cy="5029200"/>
          </a:xfrm>
        </p:spPr>
        <p:txBody>
          <a:bodyPr>
            <a:noAutofit/>
          </a:bodyPr>
          <a:lstStyle/>
          <a:p>
            <a:pPr algn="just" eaLnBrk="0" hangingPunct="0">
              <a:defRPr/>
            </a:pPr>
            <a:r>
              <a:rPr lang="en-US" sz="2000" dirty="0">
                <a:solidFill>
                  <a:schemeClr val="bg1"/>
                </a:solidFill>
              </a:rPr>
              <a:t>Large disparities seen in both revenues and expenses across No MFB institutions (expenses ranged from  approximately $3.9 to $44.5 million and revenues ranged from $2.3 to $44.5 million).</a:t>
            </a:r>
          </a:p>
          <a:p>
            <a:pPr algn="just" eaLnBrk="0" hangingPunct="0">
              <a:defRPr/>
            </a:pPr>
            <a:endParaRPr lang="en-US" sz="2000" dirty="0">
              <a:solidFill>
                <a:schemeClr val="bg1"/>
              </a:solidFill>
            </a:endParaRPr>
          </a:p>
          <a:p>
            <a:pPr algn="just" eaLnBrk="0" hangingPunct="0">
              <a:defRPr/>
            </a:pPr>
            <a:r>
              <a:rPr lang="en-US" sz="2000" dirty="0">
                <a:solidFill>
                  <a:schemeClr val="bg1"/>
                </a:solidFill>
              </a:rPr>
              <a:t>The median generated revenues increased by 9.8 percent, and the median total expenses also increased approximately 2.1 percent since 2013.</a:t>
            </a:r>
          </a:p>
          <a:p>
            <a:pPr marL="0" indent="0" algn="just" eaLnBrk="0" hangingPunct="0">
              <a:buNone/>
              <a:defRPr/>
            </a:pPr>
            <a:endParaRPr lang="en-US" sz="2000" dirty="0">
              <a:solidFill>
                <a:schemeClr val="bg1"/>
              </a:solidFill>
            </a:endParaRPr>
          </a:p>
          <a:p>
            <a:pPr algn="just" eaLnBrk="0" hangingPunct="0">
              <a:defRPr/>
            </a:pPr>
            <a:r>
              <a:rPr lang="en-US" sz="2000" dirty="0">
                <a:solidFill>
                  <a:schemeClr val="bg1"/>
                </a:solidFill>
              </a:rPr>
              <a:t>Generated revenues did not exceed expenses for any institution in 2014.</a:t>
            </a:r>
          </a:p>
          <a:p>
            <a:pPr algn="just" eaLnBrk="0" hangingPunct="0">
              <a:defRPr/>
            </a:pPr>
            <a:endParaRPr lang="en-US" sz="2000" dirty="0">
              <a:solidFill>
                <a:schemeClr val="bg1"/>
              </a:solidFill>
            </a:endParaRPr>
          </a:p>
          <a:p>
            <a:pPr algn="just" eaLnBrk="0" hangingPunct="0">
              <a:defRPr/>
            </a:pPr>
            <a:r>
              <a:rPr lang="en-US" sz="2000" dirty="0">
                <a:solidFill>
                  <a:schemeClr val="bg1"/>
                </a:solidFill>
              </a:rPr>
              <a:t>The median negative net generated revenue for Division I No MFB institutions is approximately $11.2 million.</a:t>
            </a:r>
            <a:endParaRPr lang="en-US" sz="2000" dirty="0">
              <a:solidFill>
                <a:schemeClr val="bg1"/>
              </a:solidFill>
            </a:endParaRPr>
          </a:p>
        </p:txBody>
      </p:sp>
    </p:spTree>
    <p:extLst>
      <p:ext uri="{BB962C8B-B14F-4D97-AF65-F5344CB8AC3E}">
        <p14:creationId xmlns:p14="http://schemas.microsoft.com/office/powerpoint/2010/main" val="11758851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685800" y="1676400"/>
            <a:ext cx="7772400" cy="1905000"/>
          </a:xfrm>
        </p:spPr>
        <p:txBody>
          <a:bodyPr/>
          <a:lstStyle/>
          <a:p>
            <a:r>
              <a:rPr lang="en-US" dirty="0" smtClean="0">
                <a:solidFill>
                  <a:schemeClr val="bg1"/>
                </a:solidFill>
              </a:rPr>
              <a:t>Revenue and Expense Trends from 2004 to 2014</a:t>
            </a:r>
            <a:br>
              <a:rPr lang="en-US" dirty="0" smtClean="0">
                <a:solidFill>
                  <a:schemeClr val="bg1"/>
                </a:solidFill>
              </a:rPr>
            </a:br>
            <a:r>
              <a:rPr lang="en-US" sz="3600" dirty="0" smtClean="0">
                <a:solidFill>
                  <a:schemeClr val="bg1"/>
                </a:solidFill>
              </a:rPr>
              <a:t>By Subdivision</a:t>
            </a:r>
            <a:r>
              <a:rPr lang="en-US" dirty="0" smtClean="0">
                <a:solidFill>
                  <a:schemeClr val="bg1"/>
                </a:solidFill>
              </a:rPr>
              <a:t/>
            </a:r>
            <a:br>
              <a:rPr lang="en-US" dirty="0" smtClean="0">
                <a:solidFill>
                  <a:schemeClr val="bg1"/>
                </a:solidFill>
              </a:rPr>
            </a:br>
            <a:endParaRPr lang="en-US" sz="3600" dirty="0">
              <a:solidFill>
                <a:schemeClr val="bg1"/>
              </a:solidFill>
            </a:endParaRPr>
          </a:p>
        </p:txBody>
      </p:sp>
    </p:spTree>
    <p:extLst>
      <p:ext uri="{BB962C8B-B14F-4D97-AF65-F5344CB8AC3E}">
        <p14:creationId xmlns:p14="http://schemas.microsoft.com/office/powerpoint/2010/main" val="259734772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304800"/>
            <a:ext cx="7772400" cy="1143000"/>
          </a:xfrm>
        </p:spPr>
        <p:txBody>
          <a:bodyPr/>
          <a:lstStyle/>
          <a:p>
            <a:r>
              <a:rPr lang="en-US" sz="3400" dirty="0" smtClean="0">
                <a:solidFill>
                  <a:schemeClr val="bg1"/>
                </a:solidFill>
              </a:rPr>
              <a:t>Division I Median Total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Subdivision and Year (2004 – 2014)</a:t>
            </a:r>
            <a:endParaRPr lang="en-US" sz="2800" dirty="0">
              <a:solidFill>
                <a:schemeClr val="bg1"/>
              </a:solidFill>
            </a:endParaRPr>
          </a:p>
        </p:txBody>
      </p:sp>
      <p:graphicFrame>
        <p:nvGraphicFramePr>
          <p:cNvPr id="6" name="Object 5"/>
          <p:cNvGraphicFramePr>
            <a:graphicFrameLocks noGrp="1" noChangeAspect="1"/>
          </p:cNvGraphicFramePr>
          <p:nvPr>
            <p:extLst>
              <p:ext uri="{D42A27DB-BD31-4B8C-83A1-F6EECF244321}">
                <p14:modId xmlns:p14="http://schemas.microsoft.com/office/powerpoint/2010/main" val="4090825892"/>
              </p:ext>
            </p:extLst>
          </p:nvPr>
        </p:nvGraphicFramePr>
        <p:xfrm>
          <a:off x="304800" y="1416050"/>
          <a:ext cx="8615363" cy="3267075"/>
        </p:xfrm>
        <a:graphic>
          <a:graphicData uri="http://schemas.openxmlformats.org/presentationml/2006/ole">
            <mc:AlternateContent xmlns:mc="http://schemas.openxmlformats.org/markup-compatibility/2006">
              <mc:Choice xmlns:v="urn:schemas-microsoft-com:vml" Requires="v">
                <p:oleObj spid="_x0000_s1349" name="Worksheet" r:id="rId4" imgW="8572539" imgH="3152826" progId="Excel.Sheet.8">
                  <p:embed/>
                </p:oleObj>
              </mc:Choice>
              <mc:Fallback>
                <p:oleObj name="Worksheet" r:id="rId4" imgW="8572539" imgH="3152826" progId="Excel.Sheet.8">
                  <p:embed/>
                  <p:pic>
                    <p:nvPicPr>
                      <p:cNvPr id="0" name="Picture 116"/>
                      <p:cNvPicPr>
                        <a:picLocks noGrp="1" noChangeAspect="1" noChangeArrowheads="1"/>
                      </p:cNvPicPr>
                      <p:nvPr/>
                    </p:nvPicPr>
                    <p:blipFill>
                      <a:blip r:embed="rId5"/>
                      <a:srcRect/>
                      <a:stretch>
                        <a:fillRect/>
                      </a:stretch>
                    </p:blipFill>
                    <p:spPr bwMode="auto">
                      <a:xfrm>
                        <a:off x="304800" y="1416050"/>
                        <a:ext cx="8615363" cy="3267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1" name="TextBox 3"/>
          <p:cNvSpPr txBox="1">
            <a:spLocks noChangeArrowheads="1"/>
          </p:cNvSpPr>
          <p:nvPr/>
        </p:nvSpPr>
        <p:spPr bwMode="auto">
          <a:xfrm>
            <a:off x="3382978" y="5638800"/>
            <a:ext cx="4800600" cy="738664"/>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latin typeface="Arial" pitchFamily="34" charset="0"/>
                <a:cs typeface="Arial" pitchFamily="34" charset="0"/>
              </a:rPr>
              <a:t>Percentage </a:t>
            </a:r>
            <a:r>
              <a:rPr lang="en-US" sz="1400" dirty="0">
                <a:solidFill>
                  <a:schemeClr val="bg1"/>
                </a:solidFill>
                <a:latin typeface="Arial" pitchFamily="34" charset="0"/>
                <a:cs typeface="Arial" pitchFamily="34" charset="0"/>
              </a:rPr>
              <a:t>i</a:t>
            </a:r>
            <a:r>
              <a:rPr lang="en-US" sz="1400" dirty="0" smtClean="0">
                <a:solidFill>
                  <a:schemeClr val="bg1"/>
                </a:solidFill>
                <a:latin typeface="Arial" pitchFamily="34" charset="0"/>
                <a:cs typeface="Arial" pitchFamily="34" charset="0"/>
              </a:rPr>
              <a:t>ncrease </a:t>
            </a:r>
            <a:r>
              <a:rPr lang="en-US" sz="1400" dirty="0">
                <a:solidFill>
                  <a:schemeClr val="bg1"/>
                </a:solidFill>
                <a:latin typeface="Arial" pitchFamily="34" charset="0"/>
                <a:cs typeface="Arial" pitchFamily="34" charset="0"/>
              </a:rPr>
              <a:t>from </a:t>
            </a:r>
            <a:r>
              <a:rPr lang="en-US" sz="1400" dirty="0" smtClean="0">
                <a:solidFill>
                  <a:schemeClr val="bg1"/>
                </a:solidFill>
                <a:latin typeface="Arial" pitchFamily="34" charset="0"/>
                <a:cs typeface="Arial" pitchFamily="34" charset="0"/>
              </a:rPr>
              <a:t>2004-2014:  FBS = 120.7%</a:t>
            </a:r>
            <a:endParaRPr lang="en-US" sz="1400" dirty="0">
              <a:solidFill>
                <a:schemeClr val="bg1"/>
              </a:solidFill>
              <a:latin typeface="Arial" pitchFamily="34" charset="0"/>
              <a:cs typeface="Arial" pitchFamily="34" charset="0"/>
            </a:endParaRPr>
          </a:p>
          <a:p>
            <a:pPr algn="r" eaLnBrk="0" hangingPunct="0">
              <a:tabLst>
                <a:tab pos="2171700" algn="l"/>
              </a:tabLst>
            </a:pPr>
            <a:r>
              <a:rPr lang="en-US" sz="1400" dirty="0">
                <a:solidFill>
                  <a:schemeClr val="bg1"/>
                </a:solidFill>
                <a:latin typeface="Arial" pitchFamily="34" charset="0"/>
                <a:cs typeface="Arial" pitchFamily="34" charset="0"/>
              </a:rPr>
              <a:t>	</a:t>
            </a:r>
            <a:r>
              <a:rPr lang="en-US" sz="1400" dirty="0" smtClean="0">
                <a:solidFill>
                  <a:schemeClr val="bg1"/>
                </a:solidFill>
                <a:latin typeface="Arial" pitchFamily="34" charset="0"/>
                <a:cs typeface="Arial" pitchFamily="34" charset="0"/>
              </a:rPr>
              <a:t>	       FCS = 93.9%</a:t>
            </a:r>
          </a:p>
          <a:p>
            <a:pPr algn="r" eaLnBrk="0" hangingPunct="0">
              <a:tabLst>
                <a:tab pos="2171700" algn="l"/>
              </a:tabLst>
            </a:pPr>
            <a:r>
              <a:rPr lang="en-US" sz="1400" dirty="0" smtClean="0">
                <a:solidFill>
                  <a:schemeClr val="bg1"/>
                </a:solidFill>
                <a:latin typeface="Arial" pitchFamily="34" charset="0"/>
                <a:cs typeface="Arial" pitchFamily="34" charset="0"/>
              </a:rPr>
              <a:t>		       No MFB = 96.2%</a:t>
            </a:r>
            <a:endParaRPr lang="en-US" sz="1400" dirty="0">
              <a:solidFill>
                <a:schemeClr val="bg1"/>
              </a:solidFill>
              <a:latin typeface="Arial" pitchFamily="34" charset="0"/>
              <a:cs typeface="Arial" pitchFamily="34" charset="0"/>
            </a:endParaRPr>
          </a:p>
        </p:txBody>
      </p:sp>
    </p:spTree>
    <p:extLst>
      <p:ext uri="{BB962C8B-B14F-4D97-AF65-F5344CB8AC3E}">
        <p14:creationId xmlns:p14="http://schemas.microsoft.com/office/powerpoint/2010/main" val="82357890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457994" y="533400"/>
            <a:ext cx="8229600" cy="1143000"/>
          </a:xfrm>
        </p:spPr>
        <p:txBody>
          <a:bodyPr/>
          <a:lstStyle/>
          <a:p>
            <a:r>
              <a:rPr lang="en-US" sz="3400" dirty="0" smtClean="0">
                <a:solidFill>
                  <a:schemeClr val="bg1"/>
                </a:solidFill>
              </a:rPr>
              <a:t>Division I Median Generated Revenues</a:t>
            </a:r>
            <a:br>
              <a:rPr lang="en-US" sz="34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3622701316"/>
              </p:ext>
            </p:extLst>
          </p:nvPr>
        </p:nvGraphicFramePr>
        <p:xfrm>
          <a:off x="77788" y="1905000"/>
          <a:ext cx="8864600" cy="3786188"/>
        </p:xfrm>
        <a:graphic>
          <a:graphicData uri="http://schemas.openxmlformats.org/presentationml/2006/ole">
            <mc:AlternateContent xmlns:mc="http://schemas.openxmlformats.org/markup-compatibility/2006">
              <mc:Choice xmlns:v="urn:schemas-microsoft-com:vml" Requires="v">
                <p:oleObj spid="_x0000_s3387" name="Worksheet" r:id="rId4" imgW="9239334" imgH="3952926" progId="Excel.Sheet.8">
                  <p:embed/>
                </p:oleObj>
              </mc:Choice>
              <mc:Fallback>
                <p:oleObj name="Worksheet" r:id="rId4" imgW="9239334" imgH="3952926" progId="Excel.Sheet.8">
                  <p:embed/>
                  <p:pic>
                    <p:nvPicPr>
                      <p:cNvPr id="0" name="Picture 107"/>
                      <p:cNvPicPr>
                        <a:picLocks noGrp="1" noChangeAspect="1" noChangeArrowheads="1"/>
                      </p:cNvPicPr>
                      <p:nvPr/>
                    </p:nvPicPr>
                    <p:blipFill>
                      <a:blip r:embed="rId5"/>
                      <a:srcRect/>
                      <a:stretch>
                        <a:fillRect/>
                      </a:stretch>
                    </p:blipFill>
                    <p:spPr bwMode="auto">
                      <a:xfrm>
                        <a:off x="77788" y="1905000"/>
                        <a:ext cx="8864600" cy="3786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3505200" y="5791200"/>
            <a:ext cx="4685506" cy="738664"/>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FBS = 94.4%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FCS = 99.1%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No </a:t>
            </a:r>
            <a:r>
              <a:rPr lang="en-US" sz="1400" dirty="0">
                <a:solidFill>
                  <a:schemeClr val="bg1"/>
                </a:solidFill>
              </a:rPr>
              <a:t>MFB </a:t>
            </a:r>
            <a:r>
              <a:rPr lang="en-US" sz="1400" dirty="0" smtClean="0">
                <a:solidFill>
                  <a:schemeClr val="bg1"/>
                </a:solidFill>
              </a:rPr>
              <a:t>= 78.5% </a:t>
            </a:r>
            <a:endParaRPr lang="en-US" sz="1400" dirty="0">
              <a:solidFill>
                <a:schemeClr val="bg1"/>
              </a:solidFill>
            </a:endParaRPr>
          </a:p>
        </p:txBody>
      </p:sp>
    </p:spTree>
    <p:extLst>
      <p:ext uri="{BB962C8B-B14F-4D97-AF65-F5344CB8AC3E}">
        <p14:creationId xmlns:p14="http://schemas.microsoft.com/office/powerpoint/2010/main" val="12558672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457200"/>
            <a:ext cx="7772400" cy="1143000"/>
          </a:xfrm>
        </p:spPr>
        <p:txBody>
          <a:bodyPr/>
          <a:lstStyle/>
          <a:p>
            <a:r>
              <a:rPr lang="en-US" sz="3400" dirty="0" smtClean="0">
                <a:solidFill>
                  <a:schemeClr val="bg1"/>
                </a:solidFill>
              </a:rPr>
              <a:t>Division I Median Total Expenses</a:t>
            </a:r>
            <a:br>
              <a:rPr lang="en-US" sz="3400" dirty="0" smtClean="0">
                <a:solidFill>
                  <a:schemeClr val="bg1"/>
                </a:solidFill>
              </a:rPr>
            </a:br>
            <a:r>
              <a:rPr lang="en-US" sz="2800" dirty="0" smtClean="0">
                <a:solidFill>
                  <a:schemeClr val="bg1"/>
                </a:solidFill>
              </a:rPr>
              <a:t>By Subdivision and Year (2004 – 2014)</a:t>
            </a:r>
            <a:endParaRPr lang="en-US"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2742048535"/>
              </p:ext>
            </p:extLst>
          </p:nvPr>
        </p:nvGraphicFramePr>
        <p:xfrm>
          <a:off x="609600" y="1768475"/>
          <a:ext cx="7615238" cy="3902075"/>
        </p:xfrm>
        <a:graphic>
          <a:graphicData uri="http://schemas.openxmlformats.org/presentationml/2006/ole">
            <mc:AlternateContent xmlns:mc="http://schemas.openxmlformats.org/markup-compatibility/2006">
              <mc:Choice xmlns:v="urn:schemas-microsoft-com:vml" Requires="v">
                <p:oleObj spid="_x0000_s5431" name="Worksheet" r:id="rId4" imgW="8210672" imgH="4209986" progId="Excel.Sheet.8">
                  <p:embed/>
                </p:oleObj>
              </mc:Choice>
              <mc:Fallback>
                <p:oleObj name="Worksheet" r:id="rId4" imgW="8210672" imgH="4209986" progId="Excel.Sheet.8">
                  <p:embed/>
                  <p:pic>
                    <p:nvPicPr>
                      <p:cNvPr id="0" name="Picture 104"/>
                      <p:cNvPicPr>
                        <a:picLocks noGrp="1" noChangeAspect="1" noChangeArrowheads="1"/>
                      </p:cNvPicPr>
                      <p:nvPr/>
                    </p:nvPicPr>
                    <p:blipFill>
                      <a:blip r:embed="rId5"/>
                      <a:srcRect/>
                      <a:stretch>
                        <a:fillRect/>
                      </a:stretch>
                    </p:blipFill>
                    <p:spPr bwMode="auto">
                      <a:xfrm>
                        <a:off x="609600" y="1768475"/>
                        <a:ext cx="7615238" cy="39020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3505200" y="5791200"/>
            <a:ext cx="4648200" cy="738664"/>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FBS = 120.6%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FCS = 97.0%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No </a:t>
            </a:r>
            <a:r>
              <a:rPr lang="en-US" sz="1400" dirty="0">
                <a:solidFill>
                  <a:schemeClr val="bg1"/>
                </a:solidFill>
              </a:rPr>
              <a:t>MFB = </a:t>
            </a:r>
            <a:r>
              <a:rPr lang="en-US" sz="1400" dirty="0" smtClean="0">
                <a:solidFill>
                  <a:schemeClr val="bg1"/>
                </a:solidFill>
              </a:rPr>
              <a:t>99.7%</a:t>
            </a:r>
            <a:endParaRPr lang="en-US" sz="1400" dirty="0">
              <a:solidFill>
                <a:schemeClr val="bg1"/>
              </a:solidFill>
            </a:endParaRPr>
          </a:p>
        </p:txBody>
      </p:sp>
    </p:spTree>
    <p:extLst>
      <p:ext uri="{BB962C8B-B14F-4D97-AF65-F5344CB8AC3E}">
        <p14:creationId xmlns:p14="http://schemas.microsoft.com/office/powerpoint/2010/main" val="17985272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5800" y="609600"/>
            <a:ext cx="7772400" cy="1143000"/>
          </a:xfrm>
        </p:spPr>
        <p:txBody>
          <a:bodyPr/>
          <a:lstStyle/>
          <a:p>
            <a:r>
              <a:rPr lang="en-US" sz="3400" dirty="0" smtClean="0">
                <a:solidFill>
                  <a:schemeClr val="bg1"/>
                </a:solidFill>
              </a:rPr>
              <a:t>Comparison of FBS Generated Revenue and Total Expense Trends </a:t>
            </a:r>
            <a:r>
              <a:rPr lang="en-US" sz="2800" dirty="0" smtClean="0">
                <a:solidFill>
                  <a:schemeClr val="bg1"/>
                </a:solidFill>
              </a:rPr>
              <a:t>(2004 – 2014)</a:t>
            </a:r>
            <a:endParaRPr lang="en-US" sz="28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800217414"/>
              </p:ext>
            </p:extLst>
          </p:nvPr>
        </p:nvGraphicFramePr>
        <p:xfrm>
          <a:off x="610394" y="2209800"/>
          <a:ext cx="7924800" cy="3662363"/>
        </p:xfrm>
        <a:graphic>
          <a:graphicData uri="http://schemas.openxmlformats.org/presentationml/2006/ole">
            <mc:AlternateContent xmlns:mc="http://schemas.openxmlformats.org/markup-compatibility/2006">
              <mc:Choice xmlns:v="urn:schemas-microsoft-com:vml" Requires="v">
                <p:oleObj spid="_x0000_s7472" name="Worksheet" r:id="rId4" imgW="7410572" imgH="3419346" progId="Excel.Sheet.8">
                  <p:embed/>
                </p:oleObj>
              </mc:Choice>
              <mc:Fallback>
                <p:oleObj name="Worksheet" r:id="rId4" imgW="7410572" imgH="3419346" progId="Excel.Sheet.8">
                  <p:embed/>
                  <p:pic>
                    <p:nvPicPr>
                      <p:cNvPr id="0" name="Picture 102"/>
                      <p:cNvPicPr>
                        <a:picLocks noGrp="1" noChangeAspect="1" noChangeArrowheads="1"/>
                      </p:cNvPicPr>
                      <p:nvPr/>
                    </p:nvPicPr>
                    <p:blipFill>
                      <a:blip r:embed="rId5"/>
                      <a:srcRect/>
                      <a:stretch>
                        <a:fillRect/>
                      </a:stretch>
                    </p:blipFill>
                    <p:spPr bwMode="auto">
                      <a:xfrm>
                        <a:off x="610394" y="2209800"/>
                        <a:ext cx="7924800" cy="3662363"/>
                      </a:xfrm>
                      <a:prstGeom prst="rect">
                        <a:avLst/>
                      </a:prstGeom>
                      <a:noFill/>
                      <a:extLst/>
                    </p:spPr>
                  </p:pic>
                </p:oleObj>
              </mc:Fallback>
            </mc:AlternateContent>
          </a:graphicData>
        </a:graphic>
      </p:graphicFrame>
    </p:spTree>
    <p:extLst>
      <p:ext uri="{BB962C8B-B14F-4D97-AF65-F5344CB8AC3E}">
        <p14:creationId xmlns:p14="http://schemas.microsoft.com/office/powerpoint/2010/main" val="42092646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Net Operating Results Excluding Allocated Support</a:t>
            </a:r>
            <a:br>
              <a:rPr lang="en-US" sz="34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791224183"/>
              </p:ext>
            </p:extLst>
          </p:nvPr>
        </p:nvGraphicFramePr>
        <p:xfrm>
          <a:off x="381000" y="2209800"/>
          <a:ext cx="8451850" cy="2984500"/>
        </p:xfrm>
        <a:graphic>
          <a:graphicData uri="http://schemas.openxmlformats.org/presentationml/2006/ole">
            <mc:AlternateContent xmlns:mc="http://schemas.openxmlformats.org/markup-compatibility/2006">
              <mc:Choice xmlns:v="urn:schemas-microsoft-com:vml" Requires="v">
                <p:oleObj spid="_x0000_s9521" name="Worksheet" r:id="rId4" imgW="8172354" imgH="2790889" progId="Excel.Sheet.8">
                  <p:embed/>
                </p:oleObj>
              </mc:Choice>
              <mc:Fallback>
                <p:oleObj name="Worksheet" r:id="rId4" imgW="8172354" imgH="2790889" progId="Excel.Sheet.8">
                  <p:embed/>
                  <p:pic>
                    <p:nvPicPr>
                      <p:cNvPr id="0" name="Picture 99"/>
                      <p:cNvPicPr>
                        <a:picLocks noGrp="1" noChangeAspect="1" noChangeArrowheads="1"/>
                      </p:cNvPicPr>
                      <p:nvPr/>
                    </p:nvPicPr>
                    <p:blipFill>
                      <a:blip r:embed="rId5"/>
                      <a:srcRect/>
                      <a:stretch>
                        <a:fillRect/>
                      </a:stretch>
                    </p:blipFill>
                    <p:spPr bwMode="auto">
                      <a:xfrm>
                        <a:off x="381000" y="2209800"/>
                        <a:ext cx="8451850" cy="2984500"/>
                      </a:xfrm>
                      <a:prstGeom prst="rect">
                        <a:avLst/>
                      </a:prstGeom>
                      <a:noFill/>
                      <a:extLst/>
                    </p:spPr>
                  </p:pic>
                </p:oleObj>
              </mc:Fallback>
            </mc:AlternateContent>
          </a:graphicData>
        </a:graphic>
      </p:graphicFrame>
      <p:sp>
        <p:nvSpPr>
          <p:cNvPr id="7" name="TextBox 3"/>
          <p:cNvSpPr txBox="1">
            <a:spLocks noChangeArrowheads="1"/>
          </p:cNvSpPr>
          <p:nvPr/>
        </p:nvSpPr>
        <p:spPr bwMode="auto">
          <a:xfrm>
            <a:off x="3505200" y="5791200"/>
            <a:ext cx="4648200" cy="738664"/>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FBS </a:t>
            </a:r>
            <a:r>
              <a:rPr lang="en-US" sz="1400" dirty="0">
                <a:solidFill>
                  <a:schemeClr val="bg1"/>
                </a:solidFill>
              </a:rPr>
              <a:t> </a:t>
            </a:r>
            <a:r>
              <a:rPr lang="en-US" sz="1400" dirty="0" smtClean="0">
                <a:solidFill>
                  <a:schemeClr val="bg1"/>
                </a:solidFill>
              </a:rPr>
              <a:t>= 149.6%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FCS =   86.9%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No MFB =   106.3% </a:t>
            </a:r>
            <a:endParaRPr lang="en-US" sz="1400" dirty="0">
              <a:solidFill>
                <a:schemeClr val="bg1"/>
              </a:solidFill>
            </a:endParaRPr>
          </a:p>
        </p:txBody>
      </p:sp>
    </p:spTree>
    <p:extLst>
      <p:ext uri="{BB962C8B-B14F-4D97-AF65-F5344CB8AC3E}">
        <p14:creationId xmlns:p14="http://schemas.microsoft.com/office/powerpoint/2010/main" val="22535496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90500" y="609600"/>
            <a:ext cx="8763000" cy="1143000"/>
          </a:xfrm>
        </p:spPr>
        <p:txBody>
          <a:bodyPr/>
          <a:lstStyle/>
          <a:p>
            <a:r>
              <a:rPr lang="en-US" sz="3000" dirty="0" smtClean="0">
                <a:solidFill>
                  <a:schemeClr val="bg1"/>
                </a:solidFill>
              </a:rPr>
              <a:t>Division I FBS Average Positive Generated Net Revenue (</a:t>
            </a:r>
            <a:r>
              <a:rPr lang="en-US" sz="3000" dirty="0" err="1" smtClean="0">
                <a:solidFill>
                  <a:schemeClr val="bg1"/>
                </a:solidFill>
              </a:rPr>
              <a:t>PNR</a:t>
            </a:r>
            <a:r>
              <a:rPr lang="en-US" sz="3000" dirty="0" smtClean="0">
                <a:solidFill>
                  <a:schemeClr val="bg1"/>
                </a:solidFill>
              </a:rPr>
              <a:t>) for Those Schools Reporting </a:t>
            </a:r>
            <a:r>
              <a:rPr lang="en-US" sz="3000" dirty="0" err="1" smtClean="0">
                <a:solidFill>
                  <a:schemeClr val="bg1"/>
                </a:solidFill>
              </a:rPr>
              <a:t>PNR</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Year</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435978493"/>
              </p:ext>
            </p:extLst>
          </p:nvPr>
        </p:nvGraphicFramePr>
        <p:xfrm>
          <a:off x="381000" y="2133600"/>
          <a:ext cx="8153400" cy="3321050"/>
        </p:xfrm>
        <a:graphic>
          <a:graphicData uri="http://schemas.openxmlformats.org/presentationml/2006/ole">
            <mc:AlternateContent xmlns:mc="http://schemas.openxmlformats.org/markup-compatibility/2006">
              <mc:Choice xmlns:v="urn:schemas-microsoft-com:vml" Requires="v">
                <p:oleObj spid="_x0000_s10543" name="Worksheet" r:id="rId4" imgW="8229561" imgH="3362312" progId="Excel.Sheet.8">
                  <p:embed/>
                </p:oleObj>
              </mc:Choice>
              <mc:Fallback>
                <p:oleObj name="Worksheet" r:id="rId4" imgW="8229561" imgH="3362312" progId="Excel.Sheet.8">
                  <p:embed/>
                  <p:pic>
                    <p:nvPicPr>
                      <p:cNvPr id="0" name="Picture 98"/>
                      <p:cNvPicPr>
                        <a:picLocks noGrp="1" noChangeAspect="1" noChangeArrowheads="1"/>
                      </p:cNvPicPr>
                      <p:nvPr/>
                    </p:nvPicPr>
                    <p:blipFill>
                      <a:blip r:embed="rId5"/>
                      <a:srcRect/>
                      <a:stretch>
                        <a:fillRect/>
                      </a:stretch>
                    </p:blipFill>
                    <p:spPr bwMode="auto">
                      <a:xfrm>
                        <a:off x="381000" y="2133600"/>
                        <a:ext cx="8153400" cy="3321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 Box 7"/>
          <p:cNvSpPr txBox="1">
            <a:spLocks noChangeArrowheads="1"/>
          </p:cNvSpPr>
          <p:nvPr/>
        </p:nvSpPr>
        <p:spPr bwMode="auto">
          <a:xfrm>
            <a:off x="2819400" y="6019800"/>
            <a:ext cx="5334000" cy="523220"/>
          </a:xfrm>
          <a:prstGeom prst="rect">
            <a:avLst/>
          </a:prstGeom>
          <a:noFill/>
          <a:ln w="9525">
            <a:noFill/>
            <a:miter lim="800000"/>
            <a:headEnd/>
            <a:tailEnd/>
          </a:ln>
        </p:spPr>
        <p:txBody>
          <a:bodyPr wrap="square">
            <a:spAutoFit/>
          </a:bodyPr>
          <a:lstStyle/>
          <a:p>
            <a:pPr marL="57150" indent="-57150" algn="just" eaLnBrk="0" hangingPunct="0">
              <a:spcBef>
                <a:spcPct val="50000"/>
              </a:spcBef>
            </a:pPr>
            <a:r>
              <a:rPr lang="en-US" sz="1400" dirty="0">
                <a:solidFill>
                  <a:schemeClr val="bg1"/>
                </a:solidFill>
              </a:rPr>
              <a:t>*Number displayed by each data point equals number of institutions showing positive generated net revenue in that year. </a:t>
            </a:r>
          </a:p>
        </p:txBody>
      </p:sp>
    </p:spTree>
    <p:extLst>
      <p:ext uri="{BB962C8B-B14F-4D97-AF65-F5344CB8AC3E}">
        <p14:creationId xmlns:p14="http://schemas.microsoft.com/office/powerpoint/2010/main" val="20633282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15094" y="304800"/>
            <a:ext cx="8915400" cy="914400"/>
          </a:xfrm>
        </p:spPr>
        <p:txBody>
          <a:bodyPr/>
          <a:lstStyle/>
          <a:p>
            <a:r>
              <a:rPr lang="en-US" sz="3400" dirty="0" smtClean="0">
                <a:solidFill>
                  <a:schemeClr val="bg1"/>
                </a:solidFill>
              </a:rPr>
              <a:t>Summary of 2004 – 2014 FBS Trend Data</a:t>
            </a:r>
            <a:endParaRPr lang="en-US" sz="3400" dirty="0">
              <a:solidFill>
                <a:schemeClr val="bg1"/>
              </a:solidFill>
            </a:endParaRPr>
          </a:p>
        </p:txBody>
      </p:sp>
      <p:sp>
        <p:nvSpPr>
          <p:cNvPr id="5124" name="Placeholder 4"/>
          <p:cNvSpPr>
            <a:spLocks noGrp="1" noChangeArrowheads="1"/>
          </p:cNvSpPr>
          <p:nvPr>
            <p:ph type="body" idx="1"/>
          </p:nvPr>
        </p:nvSpPr>
        <p:spPr>
          <a:xfrm>
            <a:off x="685800" y="1371600"/>
            <a:ext cx="8001000" cy="4648200"/>
          </a:xfrm>
        </p:spPr>
        <p:txBody>
          <a:bodyPr>
            <a:noAutofit/>
          </a:bodyPr>
          <a:lstStyle/>
          <a:p>
            <a:pPr algn="just"/>
            <a:r>
              <a:rPr lang="en-US" sz="2000" dirty="0">
                <a:solidFill>
                  <a:schemeClr val="bg1"/>
                </a:solidFill>
              </a:rPr>
              <a:t>Over the </a:t>
            </a:r>
            <a:r>
              <a:rPr lang="en-US" sz="2000" dirty="0" smtClean="0">
                <a:solidFill>
                  <a:schemeClr val="bg1"/>
                </a:solidFill>
              </a:rPr>
              <a:t>11-year </a:t>
            </a:r>
            <a:r>
              <a:rPr lang="en-US" sz="2000" dirty="0">
                <a:solidFill>
                  <a:schemeClr val="bg1"/>
                </a:solidFill>
              </a:rPr>
              <a:t>period, generated revenues grew by </a:t>
            </a:r>
            <a:r>
              <a:rPr lang="en-US" sz="2000" dirty="0" smtClean="0">
                <a:solidFill>
                  <a:schemeClr val="bg1"/>
                </a:solidFill>
              </a:rPr>
              <a:t>94.4 percent</a:t>
            </a:r>
            <a:r>
              <a:rPr lang="en-US" sz="2000" dirty="0">
                <a:solidFill>
                  <a:schemeClr val="bg1"/>
                </a:solidFill>
              </a:rPr>
              <a:t>.  Total expenses grew by </a:t>
            </a:r>
            <a:r>
              <a:rPr lang="en-US" sz="2000" dirty="0" smtClean="0">
                <a:solidFill>
                  <a:schemeClr val="bg1"/>
                </a:solidFill>
              </a:rPr>
              <a:t>120.6 percent</a:t>
            </a:r>
            <a:r>
              <a:rPr lang="en-US" sz="2000" dirty="0">
                <a:solidFill>
                  <a:schemeClr val="bg1"/>
                </a:solidFill>
              </a:rPr>
              <a:t>.</a:t>
            </a:r>
          </a:p>
          <a:p>
            <a:pPr algn="just"/>
            <a:endParaRPr lang="en-US" sz="1800" dirty="0">
              <a:solidFill>
                <a:schemeClr val="bg1"/>
              </a:solidFill>
            </a:endParaRPr>
          </a:p>
          <a:p>
            <a:pPr algn="just"/>
            <a:r>
              <a:rPr lang="en-US" sz="2000" dirty="0" smtClean="0">
                <a:solidFill>
                  <a:schemeClr val="bg1"/>
                </a:solidFill>
              </a:rPr>
              <a:t>Over </a:t>
            </a:r>
            <a:r>
              <a:rPr lang="en-US" sz="2000" dirty="0">
                <a:solidFill>
                  <a:schemeClr val="bg1"/>
                </a:solidFill>
              </a:rPr>
              <a:t>the past two years, generated revenues </a:t>
            </a:r>
            <a:r>
              <a:rPr lang="en-US" sz="2000" dirty="0" smtClean="0">
                <a:solidFill>
                  <a:schemeClr val="bg1"/>
                </a:solidFill>
              </a:rPr>
              <a:t>have grown </a:t>
            </a:r>
            <a:r>
              <a:rPr lang="en-US" sz="2000" dirty="0">
                <a:solidFill>
                  <a:schemeClr val="bg1"/>
                </a:solidFill>
              </a:rPr>
              <a:t>by </a:t>
            </a:r>
            <a:r>
              <a:rPr lang="en-US" sz="2000" dirty="0" smtClean="0">
                <a:solidFill>
                  <a:schemeClr val="bg1"/>
                </a:solidFill>
              </a:rPr>
              <a:t>9.5 percent while total </a:t>
            </a:r>
            <a:r>
              <a:rPr lang="en-US" sz="2000" dirty="0">
                <a:solidFill>
                  <a:schemeClr val="bg1"/>
                </a:solidFill>
              </a:rPr>
              <a:t>expenses </a:t>
            </a:r>
            <a:r>
              <a:rPr lang="en-US" sz="2000" dirty="0" smtClean="0">
                <a:solidFill>
                  <a:schemeClr val="bg1"/>
                </a:solidFill>
              </a:rPr>
              <a:t>have grown by 13.7 percent.</a:t>
            </a:r>
            <a:endParaRPr lang="en-US" sz="2000" i="1" dirty="0">
              <a:solidFill>
                <a:schemeClr val="bg1"/>
              </a:solidFill>
            </a:endParaRPr>
          </a:p>
          <a:p>
            <a:pPr algn="just">
              <a:buFontTx/>
              <a:buNone/>
            </a:pPr>
            <a:endParaRPr lang="en-US" sz="1800" dirty="0">
              <a:solidFill>
                <a:schemeClr val="bg1"/>
              </a:solidFill>
            </a:endParaRPr>
          </a:p>
          <a:p>
            <a:pPr algn="just"/>
            <a:r>
              <a:rPr lang="en-US" sz="2000" dirty="0">
                <a:solidFill>
                  <a:schemeClr val="bg1"/>
                </a:solidFill>
              </a:rPr>
              <a:t>The three subdivisions show wide disparities among them in terms of median revenues and expenses.  However, the median negative net revenue is relatively similar across the three subdivisions and there is a fairly narrow distribution of allocated revenue totals across the division (the medians are between </a:t>
            </a:r>
            <a:r>
              <a:rPr lang="en-US" sz="2000" dirty="0" smtClean="0">
                <a:solidFill>
                  <a:schemeClr val="bg1"/>
                </a:solidFill>
              </a:rPr>
              <a:t>$11.0 </a:t>
            </a:r>
            <a:r>
              <a:rPr lang="en-US" sz="2000" dirty="0">
                <a:solidFill>
                  <a:schemeClr val="bg1"/>
                </a:solidFill>
              </a:rPr>
              <a:t>million and </a:t>
            </a:r>
            <a:r>
              <a:rPr lang="en-US" sz="2000" dirty="0" smtClean="0">
                <a:solidFill>
                  <a:schemeClr val="bg1"/>
                </a:solidFill>
              </a:rPr>
              <a:t>$14.7 million</a:t>
            </a:r>
            <a:r>
              <a:rPr lang="en-US" sz="2000" dirty="0">
                <a:solidFill>
                  <a:schemeClr val="bg1"/>
                </a:solidFill>
              </a:rPr>
              <a:t>).  This may indicate some consensus on the monetary value to institutions of supporting a Division I athletics program.  </a:t>
            </a:r>
          </a:p>
        </p:txBody>
      </p:sp>
    </p:spTree>
    <p:extLst>
      <p:ext uri="{BB962C8B-B14F-4D97-AF65-F5344CB8AC3E}">
        <p14:creationId xmlns:p14="http://schemas.microsoft.com/office/powerpoint/2010/main" val="75607771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266700" y="533400"/>
            <a:ext cx="8610600" cy="914400"/>
          </a:xfrm>
        </p:spPr>
        <p:txBody>
          <a:bodyPr/>
          <a:lstStyle/>
          <a:p>
            <a:r>
              <a:rPr lang="en-US" sz="3400" dirty="0" smtClean="0">
                <a:solidFill>
                  <a:schemeClr val="bg1"/>
                </a:solidFill>
              </a:rPr>
              <a:t>Summary of 2004 – 2014 FCS and No MFB Trend Data</a:t>
            </a:r>
            <a:endParaRPr lang="en-US" sz="3400" dirty="0">
              <a:solidFill>
                <a:schemeClr val="bg1"/>
              </a:solidFill>
            </a:endParaRPr>
          </a:p>
        </p:txBody>
      </p:sp>
      <p:sp>
        <p:nvSpPr>
          <p:cNvPr id="5124" name="Placeholder 4"/>
          <p:cNvSpPr>
            <a:spLocks noGrp="1" noChangeArrowheads="1"/>
          </p:cNvSpPr>
          <p:nvPr>
            <p:ph type="body" idx="1"/>
          </p:nvPr>
        </p:nvSpPr>
        <p:spPr>
          <a:xfrm>
            <a:off x="381000" y="1828800"/>
            <a:ext cx="8534400" cy="4495800"/>
          </a:xfrm>
        </p:spPr>
        <p:txBody>
          <a:bodyPr>
            <a:noAutofit/>
          </a:bodyPr>
          <a:lstStyle/>
          <a:p>
            <a:pPr algn="just" eaLnBrk="0" hangingPunct="0">
              <a:defRPr/>
            </a:pPr>
            <a:r>
              <a:rPr lang="en-US" sz="2100" dirty="0">
                <a:solidFill>
                  <a:schemeClr val="bg1"/>
                </a:solidFill>
              </a:rPr>
              <a:t>Over the </a:t>
            </a:r>
            <a:r>
              <a:rPr lang="en-US" sz="2100" dirty="0" smtClean="0">
                <a:solidFill>
                  <a:schemeClr val="bg1"/>
                </a:solidFill>
              </a:rPr>
              <a:t>11-year </a:t>
            </a:r>
            <a:r>
              <a:rPr lang="en-US" sz="2100" dirty="0">
                <a:solidFill>
                  <a:schemeClr val="bg1"/>
                </a:solidFill>
              </a:rPr>
              <a:t>period, generated revenues for FCS grew by </a:t>
            </a:r>
            <a:r>
              <a:rPr lang="en-US" sz="2100" dirty="0" smtClean="0">
                <a:solidFill>
                  <a:schemeClr val="bg1"/>
                </a:solidFill>
              </a:rPr>
              <a:t>99.1 </a:t>
            </a:r>
            <a:r>
              <a:rPr lang="en-US" sz="2100" dirty="0">
                <a:solidFill>
                  <a:schemeClr val="bg1"/>
                </a:solidFill>
              </a:rPr>
              <a:t>percent.  Total expenses grew by </a:t>
            </a:r>
            <a:r>
              <a:rPr lang="en-US" sz="2100" dirty="0" smtClean="0">
                <a:solidFill>
                  <a:schemeClr val="bg1"/>
                </a:solidFill>
              </a:rPr>
              <a:t>97.0 </a:t>
            </a:r>
            <a:r>
              <a:rPr lang="en-US" sz="2100" dirty="0">
                <a:solidFill>
                  <a:schemeClr val="bg1"/>
                </a:solidFill>
              </a:rPr>
              <a:t>percent.</a:t>
            </a:r>
          </a:p>
          <a:p>
            <a:pPr marL="457200" lvl="1" indent="0" algn="just" eaLnBrk="0" hangingPunct="0">
              <a:buNone/>
              <a:defRPr/>
            </a:pPr>
            <a:endParaRPr lang="en-US" sz="2100" dirty="0">
              <a:solidFill>
                <a:schemeClr val="bg1"/>
              </a:solidFill>
            </a:endParaRPr>
          </a:p>
          <a:p>
            <a:pPr marL="685800" lvl="1" indent="-342900" algn="just" eaLnBrk="0" hangingPunct="0">
              <a:buClr>
                <a:schemeClr val="bg1"/>
              </a:buClr>
              <a:buFont typeface="Arial" pitchFamily="34" charset="0"/>
              <a:buChar char="‒"/>
              <a:defRPr/>
            </a:pPr>
            <a:r>
              <a:rPr lang="en-US" sz="2100" dirty="0">
                <a:solidFill>
                  <a:schemeClr val="bg1"/>
                </a:solidFill>
              </a:rPr>
              <a:t>Over the past </a:t>
            </a:r>
            <a:r>
              <a:rPr lang="en-US" sz="2100" dirty="0" smtClean="0">
                <a:solidFill>
                  <a:schemeClr val="bg1"/>
                </a:solidFill>
              </a:rPr>
              <a:t>two years, </a:t>
            </a:r>
            <a:r>
              <a:rPr lang="en-US" sz="2100" dirty="0">
                <a:solidFill>
                  <a:schemeClr val="bg1"/>
                </a:solidFill>
              </a:rPr>
              <a:t>generated revenues </a:t>
            </a:r>
            <a:r>
              <a:rPr lang="en-US" sz="2100" dirty="0" smtClean="0">
                <a:solidFill>
                  <a:schemeClr val="bg1"/>
                </a:solidFill>
              </a:rPr>
              <a:t>increased </a:t>
            </a:r>
            <a:r>
              <a:rPr lang="en-US" sz="2100" dirty="0">
                <a:solidFill>
                  <a:schemeClr val="bg1"/>
                </a:solidFill>
              </a:rPr>
              <a:t>by </a:t>
            </a:r>
            <a:r>
              <a:rPr lang="en-US" sz="2100" dirty="0" smtClean="0">
                <a:solidFill>
                  <a:schemeClr val="bg1"/>
                </a:solidFill>
              </a:rPr>
              <a:t>10.3 </a:t>
            </a:r>
            <a:r>
              <a:rPr lang="en-US" sz="2100" dirty="0">
                <a:solidFill>
                  <a:schemeClr val="bg1"/>
                </a:solidFill>
              </a:rPr>
              <a:t>percent and total expenses </a:t>
            </a:r>
            <a:r>
              <a:rPr lang="en-US" sz="2100" dirty="0" smtClean="0">
                <a:solidFill>
                  <a:schemeClr val="bg1"/>
                </a:solidFill>
              </a:rPr>
              <a:t>increased </a:t>
            </a:r>
            <a:r>
              <a:rPr lang="en-US" sz="2100" dirty="0">
                <a:solidFill>
                  <a:schemeClr val="bg1"/>
                </a:solidFill>
              </a:rPr>
              <a:t>by </a:t>
            </a:r>
            <a:r>
              <a:rPr lang="en-US" sz="2100" dirty="0" smtClean="0">
                <a:solidFill>
                  <a:schemeClr val="bg1"/>
                </a:solidFill>
              </a:rPr>
              <a:t>7.4 </a:t>
            </a:r>
            <a:r>
              <a:rPr lang="en-US" sz="2100" dirty="0">
                <a:solidFill>
                  <a:schemeClr val="bg1"/>
                </a:solidFill>
              </a:rPr>
              <a:t>percent. </a:t>
            </a:r>
          </a:p>
          <a:p>
            <a:pPr algn="just" eaLnBrk="0" hangingPunct="0">
              <a:defRPr/>
            </a:pPr>
            <a:endParaRPr lang="en-US" sz="2100" dirty="0">
              <a:solidFill>
                <a:schemeClr val="bg1"/>
              </a:solidFill>
            </a:endParaRPr>
          </a:p>
          <a:p>
            <a:pPr algn="just" eaLnBrk="0" hangingPunct="0">
              <a:defRPr/>
            </a:pPr>
            <a:r>
              <a:rPr lang="en-US" sz="2100" dirty="0">
                <a:solidFill>
                  <a:schemeClr val="bg1"/>
                </a:solidFill>
              </a:rPr>
              <a:t>Among Division I schools with no MFB, generated revenues grew by </a:t>
            </a:r>
            <a:r>
              <a:rPr lang="en-US" sz="2100" dirty="0" smtClean="0">
                <a:solidFill>
                  <a:schemeClr val="bg1"/>
                </a:solidFill>
              </a:rPr>
              <a:t>99.1 </a:t>
            </a:r>
            <a:r>
              <a:rPr lang="en-US" sz="2100" dirty="0">
                <a:solidFill>
                  <a:schemeClr val="bg1"/>
                </a:solidFill>
              </a:rPr>
              <a:t>percent over the </a:t>
            </a:r>
            <a:r>
              <a:rPr lang="en-US" sz="2100" dirty="0" smtClean="0">
                <a:solidFill>
                  <a:schemeClr val="bg1"/>
                </a:solidFill>
              </a:rPr>
              <a:t>past 11-year </a:t>
            </a:r>
            <a:r>
              <a:rPr lang="en-US" sz="2100" dirty="0">
                <a:solidFill>
                  <a:schemeClr val="bg1"/>
                </a:solidFill>
              </a:rPr>
              <a:t>period.  During this same time, total expenses grew by </a:t>
            </a:r>
            <a:r>
              <a:rPr lang="en-US" sz="2100" dirty="0" smtClean="0">
                <a:solidFill>
                  <a:schemeClr val="bg1"/>
                </a:solidFill>
              </a:rPr>
              <a:t>99.7 </a:t>
            </a:r>
            <a:r>
              <a:rPr lang="en-US" sz="2100" dirty="0">
                <a:solidFill>
                  <a:schemeClr val="bg1"/>
                </a:solidFill>
              </a:rPr>
              <a:t>percent.</a:t>
            </a:r>
          </a:p>
          <a:p>
            <a:pPr marL="800100" lvl="1" indent="-342900" algn="just" eaLnBrk="0" hangingPunct="0">
              <a:buFontTx/>
              <a:buChar char="•"/>
              <a:defRPr/>
            </a:pPr>
            <a:endParaRPr lang="en-US" sz="2100" dirty="0">
              <a:solidFill>
                <a:schemeClr val="bg1"/>
              </a:solidFill>
            </a:endParaRPr>
          </a:p>
          <a:p>
            <a:pPr marL="685800" lvl="1" indent="-342900" algn="just" eaLnBrk="0" hangingPunct="0">
              <a:buClr>
                <a:schemeClr val="bg1"/>
              </a:buClr>
              <a:buFont typeface="Arial" pitchFamily="34" charset="0"/>
              <a:buChar char="‒"/>
              <a:defRPr/>
            </a:pPr>
            <a:r>
              <a:rPr lang="en-US" sz="2100" dirty="0">
                <a:solidFill>
                  <a:schemeClr val="bg1"/>
                </a:solidFill>
              </a:rPr>
              <a:t>Over the past </a:t>
            </a:r>
            <a:r>
              <a:rPr lang="en-US" sz="2100" dirty="0" smtClean="0">
                <a:solidFill>
                  <a:schemeClr val="bg1"/>
                </a:solidFill>
              </a:rPr>
              <a:t>two years, </a:t>
            </a:r>
            <a:r>
              <a:rPr lang="en-US" sz="2100" dirty="0">
                <a:solidFill>
                  <a:schemeClr val="bg1"/>
                </a:solidFill>
              </a:rPr>
              <a:t>generated revenues </a:t>
            </a:r>
            <a:r>
              <a:rPr lang="en-US" sz="2100" dirty="0" smtClean="0">
                <a:solidFill>
                  <a:schemeClr val="bg1"/>
                </a:solidFill>
              </a:rPr>
              <a:t>increased </a:t>
            </a:r>
            <a:r>
              <a:rPr lang="en-US" sz="2100" dirty="0">
                <a:solidFill>
                  <a:schemeClr val="bg1"/>
                </a:solidFill>
              </a:rPr>
              <a:t>by </a:t>
            </a:r>
            <a:r>
              <a:rPr lang="en-US" sz="2100" dirty="0" smtClean="0">
                <a:solidFill>
                  <a:schemeClr val="bg1"/>
                </a:solidFill>
              </a:rPr>
              <a:t>20.9 </a:t>
            </a:r>
            <a:r>
              <a:rPr lang="en-US" sz="2100" dirty="0">
                <a:solidFill>
                  <a:schemeClr val="bg1"/>
                </a:solidFill>
              </a:rPr>
              <a:t>percent and total expenses increased by </a:t>
            </a:r>
            <a:r>
              <a:rPr lang="en-US" sz="2100" dirty="0" smtClean="0">
                <a:solidFill>
                  <a:schemeClr val="bg1"/>
                </a:solidFill>
              </a:rPr>
              <a:t>10.3 </a:t>
            </a:r>
            <a:r>
              <a:rPr lang="en-US" sz="2100" dirty="0">
                <a:solidFill>
                  <a:schemeClr val="bg1"/>
                </a:solidFill>
              </a:rPr>
              <a:t>percent. </a:t>
            </a:r>
          </a:p>
        </p:txBody>
      </p:sp>
    </p:spTree>
    <p:extLst>
      <p:ext uri="{BB962C8B-B14F-4D97-AF65-F5344CB8AC3E}">
        <p14:creationId xmlns:p14="http://schemas.microsoft.com/office/powerpoint/2010/main" val="210253103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1588"/>
            <a:ext cx="9145588" cy="6859588"/>
          </a:xfrm>
          <a:prstGeom prst="rect">
            <a:avLst/>
          </a:prstGeom>
          <a:noFill/>
        </p:spPr>
      </p:pic>
      <p:sp>
        <p:nvSpPr>
          <p:cNvPr id="5123" name="Placeholder 3"/>
          <p:cNvSpPr>
            <a:spLocks noGrp="1" noChangeArrowheads="1"/>
          </p:cNvSpPr>
          <p:nvPr>
            <p:ph type="title"/>
          </p:nvPr>
        </p:nvSpPr>
        <p:spPr>
          <a:xfrm>
            <a:off x="686594" y="228600"/>
            <a:ext cx="7772400" cy="914400"/>
          </a:xfrm>
        </p:spPr>
        <p:txBody>
          <a:bodyPr/>
          <a:lstStyle/>
          <a:p>
            <a:r>
              <a:rPr lang="en-US" sz="3600" dirty="0" smtClean="0">
                <a:solidFill>
                  <a:schemeClr val="bg1"/>
                </a:solidFill>
              </a:rPr>
              <a:t>Data</a:t>
            </a:r>
            <a:endParaRPr lang="en-US" sz="3600" dirty="0">
              <a:solidFill>
                <a:schemeClr val="bg1"/>
              </a:solidFill>
            </a:endParaRPr>
          </a:p>
        </p:txBody>
      </p:sp>
      <p:sp>
        <p:nvSpPr>
          <p:cNvPr id="5124" name="Placeholder 4"/>
          <p:cNvSpPr>
            <a:spLocks noGrp="1" noChangeArrowheads="1"/>
          </p:cNvSpPr>
          <p:nvPr>
            <p:ph type="body" idx="1"/>
          </p:nvPr>
        </p:nvSpPr>
        <p:spPr>
          <a:xfrm>
            <a:off x="685800" y="1371600"/>
            <a:ext cx="7772400" cy="5105400"/>
          </a:xfrm>
        </p:spPr>
        <p:txBody>
          <a:bodyPr>
            <a:noAutofit/>
          </a:bodyPr>
          <a:lstStyle/>
          <a:p>
            <a:pPr algn="just"/>
            <a:r>
              <a:rPr lang="en-US" sz="2000" dirty="0">
                <a:solidFill>
                  <a:schemeClr val="bg1"/>
                </a:solidFill>
              </a:rPr>
              <a:t>The data used here were collected from the NCAA Financial Reporting System for fiscal years 2003-04 through </a:t>
            </a:r>
            <a:r>
              <a:rPr lang="en-US" sz="2000" dirty="0" smtClean="0">
                <a:solidFill>
                  <a:schemeClr val="bg1"/>
                </a:solidFill>
              </a:rPr>
              <a:t>2013-14.</a:t>
            </a:r>
            <a:endParaRPr lang="en-US" sz="2000" dirty="0">
              <a:solidFill>
                <a:schemeClr val="bg1"/>
              </a:solidFill>
            </a:endParaRPr>
          </a:p>
          <a:p>
            <a:pPr algn="just"/>
            <a:endParaRPr lang="en-US" sz="2000" dirty="0">
              <a:solidFill>
                <a:schemeClr val="bg1"/>
              </a:solidFill>
            </a:endParaRPr>
          </a:p>
          <a:p>
            <a:pPr algn="just"/>
            <a:r>
              <a:rPr lang="en-US" sz="2000" dirty="0">
                <a:solidFill>
                  <a:schemeClr val="bg1"/>
                </a:solidFill>
              </a:rPr>
              <a:t>Significant changes were made to the process beginning with the data collection in 2003-04 (e.g., definitional changes, agreed-upon procedures, etc.), so previous data are not comparable.</a:t>
            </a:r>
          </a:p>
          <a:p>
            <a:pPr algn="just">
              <a:buFontTx/>
              <a:buNone/>
            </a:pPr>
            <a:endParaRPr lang="en-US" sz="2000" dirty="0">
              <a:solidFill>
                <a:schemeClr val="bg1"/>
              </a:solidFill>
            </a:endParaRPr>
          </a:p>
          <a:p>
            <a:pPr algn="just"/>
            <a:r>
              <a:rPr lang="en-US" sz="2000" dirty="0" smtClean="0">
                <a:solidFill>
                  <a:schemeClr val="bg1"/>
                </a:solidFill>
              </a:rPr>
              <a:t>When </a:t>
            </a:r>
            <a:r>
              <a:rPr lang="en-US" sz="2000" dirty="0">
                <a:solidFill>
                  <a:schemeClr val="bg1"/>
                </a:solidFill>
              </a:rPr>
              <a:t>the data are divided into quartiles for this presentation, those quartiles are based on </a:t>
            </a:r>
            <a:r>
              <a:rPr lang="en-US" sz="2000" dirty="0" smtClean="0">
                <a:solidFill>
                  <a:schemeClr val="bg1"/>
                </a:solidFill>
              </a:rPr>
              <a:t>2014 </a:t>
            </a:r>
            <a:r>
              <a:rPr lang="en-US" sz="2000" dirty="0">
                <a:solidFill>
                  <a:schemeClr val="bg1"/>
                </a:solidFill>
              </a:rPr>
              <a:t>total expenses within each subdivision</a:t>
            </a:r>
            <a:r>
              <a:rPr lang="en-US" sz="2000" dirty="0" smtClean="0">
                <a:solidFill>
                  <a:schemeClr val="bg1"/>
                </a:solidFill>
              </a:rPr>
              <a:t>.</a:t>
            </a:r>
          </a:p>
          <a:p>
            <a:pPr marL="0" indent="0" algn="just">
              <a:buNone/>
            </a:pPr>
            <a:endParaRPr lang="en-US" sz="2000" dirty="0" smtClean="0">
              <a:solidFill>
                <a:schemeClr val="bg1"/>
              </a:solidFill>
            </a:endParaRPr>
          </a:p>
          <a:p>
            <a:pPr algn="just"/>
            <a:r>
              <a:rPr lang="en-US" sz="2000" dirty="0" smtClean="0">
                <a:solidFill>
                  <a:schemeClr val="bg1"/>
                </a:solidFill>
              </a:rPr>
              <a:t>345 Division I </a:t>
            </a:r>
            <a:r>
              <a:rPr lang="en-US" sz="2000" dirty="0">
                <a:solidFill>
                  <a:schemeClr val="bg1"/>
                </a:solidFill>
              </a:rPr>
              <a:t>institutions provided data to the NCAA Financial Information </a:t>
            </a:r>
            <a:r>
              <a:rPr lang="en-US" sz="2000" dirty="0" smtClean="0">
                <a:solidFill>
                  <a:schemeClr val="bg1"/>
                </a:solidFill>
              </a:rPr>
              <a:t>System.</a:t>
            </a:r>
            <a:endParaRPr lang="en-US" sz="2000"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990600" y="1447800"/>
            <a:ext cx="7162800" cy="1905000"/>
          </a:xfrm>
        </p:spPr>
        <p:txBody>
          <a:bodyPr/>
          <a:lstStyle/>
          <a:p>
            <a:r>
              <a:rPr lang="en-US" dirty="0" smtClean="0">
                <a:solidFill>
                  <a:schemeClr val="bg1"/>
                </a:solidFill>
              </a:rPr>
              <a:t>Selected Findings from Dashboard Indicators</a:t>
            </a:r>
            <a:br>
              <a:rPr lang="en-US" dirty="0" smtClean="0">
                <a:solidFill>
                  <a:schemeClr val="bg1"/>
                </a:solidFill>
              </a:rPr>
            </a:br>
            <a:r>
              <a:rPr lang="en-US" sz="3600" dirty="0" smtClean="0">
                <a:solidFill>
                  <a:schemeClr val="bg1"/>
                </a:solidFill>
              </a:rPr>
              <a:t>By Subdivision</a:t>
            </a:r>
            <a:endParaRPr lang="en-US" sz="3600" dirty="0">
              <a:solidFill>
                <a:schemeClr val="bg1"/>
              </a:solidFill>
            </a:endParaRPr>
          </a:p>
        </p:txBody>
      </p:sp>
    </p:spTree>
    <p:extLst>
      <p:ext uri="{BB962C8B-B14F-4D97-AF65-F5344CB8AC3E}">
        <p14:creationId xmlns:p14="http://schemas.microsoft.com/office/powerpoint/2010/main" val="9235764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Median Revenue Self-Sufficiency (Gen. Rev. by Total Exp.)</a:t>
            </a:r>
            <a:br>
              <a:rPr lang="en-US" sz="3400" dirty="0" smtClean="0">
                <a:solidFill>
                  <a:schemeClr val="bg1"/>
                </a:solidFill>
              </a:rPr>
            </a:br>
            <a:r>
              <a:rPr lang="en-US" sz="2800" dirty="0" smtClean="0">
                <a:solidFill>
                  <a:schemeClr val="bg1"/>
                </a:solidFill>
              </a:rPr>
              <a:t>By Subdivision and Year (2004 – 2014)</a:t>
            </a:r>
            <a:endParaRPr lang="en-US" sz="28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883917920"/>
              </p:ext>
            </p:extLst>
          </p:nvPr>
        </p:nvGraphicFramePr>
        <p:xfrm>
          <a:off x="609600" y="2133600"/>
          <a:ext cx="7716838" cy="4040188"/>
        </p:xfrm>
        <a:graphic>
          <a:graphicData uri="http://schemas.openxmlformats.org/presentationml/2006/ole">
            <mc:AlternateContent xmlns:mc="http://schemas.openxmlformats.org/markup-compatibility/2006">
              <mc:Choice xmlns:v="urn:schemas-microsoft-com:vml" Requires="v">
                <p:oleObj spid="_x0000_s11564" name="Worksheet" r:id="rId4" imgW="8410630" imgH="4419471" progId="Excel.Sheet.8">
                  <p:embed/>
                </p:oleObj>
              </mc:Choice>
              <mc:Fallback>
                <p:oleObj name="Worksheet" r:id="rId4" imgW="8410630" imgH="4419471" progId="Excel.Sheet.8">
                  <p:embed/>
                  <p:pic>
                    <p:nvPicPr>
                      <p:cNvPr id="0" name="Picture 95"/>
                      <p:cNvPicPr>
                        <a:picLocks noGrp="1" noChangeAspect="1" noChangeArrowheads="1"/>
                      </p:cNvPicPr>
                      <p:nvPr/>
                    </p:nvPicPr>
                    <p:blipFill>
                      <a:blip r:embed="rId5"/>
                      <a:srcRect/>
                      <a:stretch>
                        <a:fillRect/>
                      </a:stretch>
                    </p:blipFill>
                    <p:spPr bwMode="auto">
                      <a:xfrm>
                        <a:off x="609600" y="2133600"/>
                        <a:ext cx="7716838" cy="40401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16980348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609600"/>
            <a:ext cx="9144000" cy="1143000"/>
          </a:xfrm>
        </p:spPr>
        <p:txBody>
          <a:bodyPr/>
          <a:lstStyle/>
          <a:p>
            <a:r>
              <a:rPr lang="en-US" sz="3200" dirty="0" smtClean="0">
                <a:solidFill>
                  <a:schemeClr val="bg1"/>
                </a:solidFill>
              </a:rPr>
              <a:t>Division I Median Proportion of Total Expenses Related to Coaches’ Compensation</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576510520"/>
              </p:ext>
            </p:extLst>
          </p:nvPr>
        </p:nvGraphicFramePr>
        <p:xfrm>
          <a:off x="639763" y="2193925"/>
          <a:ext cx="7850187" cy="3019425"/>
        </p:xfrm>
        <a:graphic>
          <a:graphicData uri="http://schemas.openxmlformats.org/presentationml/2006/ole">
            <mc:AlternateContent xmlns:mc="http://schemas.openxmlformats.org/markup-compatibility/2006">
              <mc:Choice xmlns:v="urn:schemas-microsoft-com:vml" Requires="v">
                <p:oleObj spid="_x0000_s12589" name="Worksheet" r:id="rId4" imgW="8458123" imgH="3247974" progId="Excel.Sheet.8">
                  <p:embed/>
                </p:oleObj>
              </mc:Choice>
              <mc:Fallback>
                <p:oleObj name="Worksheet" r:id="rId4" imgW="8458123" imgH="3247974" progId="Excel.Sheet.8">
                  <p:embed/>
                  <p:pic>
                    <p:nvPicPr>
                      <p:cNvPr id="0" name="Picture 93"/>
                      <p:cNvPicPr>
                        <a:picLocks noGrp="1" noChangeAspect="1" noChangeArrowheads="1"/>
                      </p:cNvPicPr>
                      <p:nvPr/>
                    </p:nvPicPr>
                    <p:blipFill>
                      <a:blip r:embed="rId5"/>
                      <a:srcRect/>
                      <a:stretch>
                        <a:fillRect/>
                      </a:stretch>
                    </p:blipFill>
                    <p:spPr bwMode="auto">
                      <a:xfrm>
                        <a:off x="639763" y="2193925"/>
                        <a:ext cx="7850187" cy="30194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95451468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609600"/>
            <a:ext cx="9144000" cy="1143000"/>
          </a:xfrm>
        </p:spPr>
        <p:txBody>
          <a:bodyPr/>
          <a:lstStyle/>
          <a:p>
            <a:r>
              <a:rPr lang="en-US" sz="3200" dirty="0" smtClean="0">
                <a:solidFill>
                  <a:schemeClr val="bg1"/>
                </a:solidFill>
              </a:rPr>
              <a:t>Division I Median Proportion of Total Expenses Related to Total Compensation</a:t>
            </a:r>
            <a:br>
              <a:rPr lang="en-US" sz="32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3376966857"/>
              </p:ext>
            </p:extLst>
          </p:nvPr>
        </p:nvGraphicFramePr>
        <p:xfrm>
          <a:off x="298450" y="2209800"/>
          <a:ext cx="8539163" cy="3878263"/>
        </p:xfrm>
        <a:graphic>
          <a:graphicData uri="http://schemas.openxmlformats.org/presentationml/2006/ole">
            <mc:AlternateContent xmlns:mc="http://schemas.openxmlformats.org/markup-compatibility/2006">
              <mc:Choice xmlns:v="urn:schemas-microsoft-com:vml" Requires="v">
                <p:oleObj spid="_x0000_s13613" name="Worksheet" r:id="rId4" imgW="8467837" imgH="3952926" progId="Excel.Sheet.8">
                  <p:embed/>
                </p:oleObj>
              </mc:Choice>
              <mc:Fallback>
                <p:oleObj name="Worksheet" r:id="rId4" imgW="8467837" imgH="3952926" progId="Excel.Sheet.8">
                  <p:embed/>
                  <p:pic>
                    <p:nvPicPr>
                      <p:cNvPr id="0" name="Picture 94"/>
                      <p:cNvPicPr>
                        <a:picLocks noGrp="1" noChangeAspect="1" noChangeArrowheads="1"/>
                      </p:cNvPicPr>
                      <p:nvPr/>
                    </p:nvPicPr>
                    <p:blipFill>
                      <a:blip r:embed="rId5"/>
                      <a:srcRect/>
                      <a:stretch>
                        <a:fillRect/>
                      </a:stretch>
                    </p:blipFill>
                    <p:spPr bwMode="auto">
                      <a:xfrm>
                        <a:off x="298450" y="2209800"/>
                        <a:ext cx="8539163" cy="3878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894889430"/>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6573"/>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Median Ratio of Athletics Expenses to Institutional Expenses</a:t>
            </a:r>
            <a:br>
              <a:rPr lang="en-US" sz="34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469102037"/>
              </p:ext>
            </p:extLst>
          </p:nvPr>
        </p:nvGraphicFramePr>
        <p:xfrm>
          <a:off x="457200" y="2286000"/>
          <a:ext cx="8220075" cy="4032250"/>
        </p:xfrm>
        <a:graphic>
          <a:graphicData uri="http://schemas.openxmlformats.org/presentationml/2006/ole">
            <mc:AlternateContent xmlns:mc="http://schemas.openxmlformats.org/markup-compatibility/2006">
              <mc:Choice xmlns:v="urn:schemas-microsoft-com:vml" Requires="v">
                <p:oleObj spid="_x0000_s14637" name="Worksheet" r:id="rId4" imgW="7667737" imgH="3743441" progId="Excel.Sheet.8">
                  <p:embed/>
                </p:oleObj>
              </mc:Choice>
              <mc:Fallback>
                <p:oleObj name="Worksheet" r:id="rId4" imgW="7667737" imgH="3743441" progId="Excel.Sheet.8">
                  <p:embed/>
                  <p:pic>
                    <p:nvPicPr>
                      <p:cNvPr id="0" name="Picture 94"/>
                      <p:cNvPicPr>
                        <a:picLocks noGrp="1" noChangeAspect="1" noChangeArrowheads="1"/>
                      </p:cNvPicPr>
                      <p:nvPr/>
                    </p:nvPicPr>
                    <p:blipFill>
                      <a:blip r:embed="rId5"/>
                      <a:srcRect/>
                      <a:stretch>
                        <a:fillRect/>
                      </a:stretch>
                    </p:blipFill>
                    <p:spPr bwMode="auto">
                      <a:xfrm>
                        <a:off x="457200" y="2286000"/>
                        <a:ext cx="8220075" cy="40322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042787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Median Ratio of Allocated Revenues to Institutional Expenses</a:t>
            </a:r>
            <a:br>
              <a:rPr lang="en-US" sz="3400" dirty="0" smtClean="0">
                <a:solidFill>
                  <a:schemeClr val="bg1"/>
                </a:solidFill>
              </a:rPr>
            </a:br>
            <a:r>
              <a:rPr lang="en-US" sz="2800" dirty="0" smtClean="0">
                <a:solidFill>
                  <a:schemeClr val="bg1"/>
                </a:solidFill>
              </a:rPr>
              <a:t>By Subdivision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2043808658"/>
              </p:ext>
            </p:extLst>
          </p:nvPr>
        </p:nvGraphicFramePr>
        <p:xfrm>
          <a:off x="503238" y="2225675"/>
          <a:ext cx="7874000" cy="3898900"/>
        </p:xfrm>
        <a:graphic>
          <a:graphicData uri="http://schemas.openxmlformats.org/presentationml/2006/ole">
            <mc:AlternateContent xmlns:mc="http://schemas.openxmlformats.org/markup-compatibility/2006">
              <mc:Choice xmlns:v="urn:schemas-microsoft-com:vml" Requires="v">
                <p:oleObj spid="_x0000_s15661" name="Worksheet" r:id="rId4" imgW="8810545" imgH="4133760" progId="Excel.Sheet.8">
                  <p:embed/>
                </p:oleObj>
              </mc:Choice>
              <mc:Fallback>
                <p:oleObj name="Worksheet" r:id="rId4" imgW="8810545" imgH="4133760" progId="Excel.Sheet.8">
                  <p:embed/>
                  <p:pic>
                    <p:nvPicPr>
                      <p:cNvPr id="0" name="Picture 94"/>
                      <p:cNvPicPr>
                        <a:picLocks noGrp="1" noChangeAspect="1" noChangeArrowheads="1"/>
                      </p:cNvPicPr>
                      <p:nvPr/>
                    </p:nvPicPr>
                    <p:blipFill>
                      <a:blip r:embed="rId5"/>
                      <a:srcRect/>
                      <a:stretch>
                        <a:fillRect/>
                      </a:stretch>
                    </p:blipFill>
                    <p:spPr bwMode="auto">
                      <a:xfrm>
                        <a:off x="503238" y="2225675"/>
                        <a:ext cx="7874000" cy="3898900"/>
                      </a:xfrm>
                      <a:prstGeom prst="rect">
                        <a:avLst/>
                      </a:prstGeom>
                      <a:noFill/>
                      <a:extLst/>
                    </p:spPr>
                  </p:pic>
                </p:oleObj>
              </mc:Fallback>
            </mc:AlternateContent>
          </a:graphicData>
        </a:graphic>
      </p:graphicFrame>
    </p:spTree>
    <p:extLst>
      <p:ext uri="{BB962C8B-B14F-4D97-AF65-F5344CB8AC3E}">
        <p14:creationId xmlns:p14="http://schemas.microsoft.com/office/powerpoint/2010/main" val="19981938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52400" y="609600"/>
            <a:ext cx="8915400" cy="1143000"/>
          </a:xfrm>
        </p:spPr>
        <p:txBody>
          <a:bodyPr/>
          <a:lstStyle/>
          <a:p>
            <a:r>
              <a:rPr lang="en-US" sz="3200" dirty="0" smtClean="0">
                <a:solidFill>
                  <a:schemeClr val="bg1"/>
                </a:solidFill>
              </a:rPr>
              <a:t>Division I Median Increase Gap* Between Athletics Expenses and Institutional Expenses</a:t>
            </a:r>
            <a:br>
              <a:rPr lang="en-US" sz="3200" dirty="0" smtClean="0">
                <a:solidFill>
                  <a:schemeClr val="bg1"/>
                </a:solidFill>
              </a:rPr>
            </a:br>
            <a:r>
              <a:rPr lang="en-US" sz="2800" dirty="0" smtClean="0">
                <a:solidFill>
                  <a:schemeClr val="bg1"/>
                </a:solidFill>
              </a:rPr>
              <a:t>By Subdivision and Year (2004 – 2014)</a:t>
            </a:r>
            <a:endParaRPr lang="en-US" sz="2800" dirty="0">
              <a:solidFill>
                <a:schemeClr val="bg1"/>
              </a:solidFill>
            </a:endParaRPr>
          </a:p>
        </p:txBody>
      </p:sp>
      <p:sp>
        <p:nvSpPr>
          <p:cNvPr id="6" name="TextBox 5"/>
          <p:cNvSpPr txBox="1"/>
          <p:nvPr/>
        </p:nvSpPr>
        <p:spPr>
          <a:xfrm>
            <a:off x="1828800" y="6006269"/>
            <a:ext cx="6324600" cy="523220"/>
          </a:xfrm>
          <a:prstGeom prst="rect">
            <a:avLst/>
          </a:prstGeom>
          <a:noFill/>
        </p:spPr>
        <p:txBody>
          <a:bodyPr wrap="square" rtlCol="0">
            <a:spAutoFit/>
          </a:bodyPr>
          <a:lstStyle/>
          <a:p>
            <a:pPr marL="57150" indent="-57150" algn="r"/>
            <a:r>
              <a:rPr lang="en-US" sz="1400" dirty="0" smtClean="0">
                <a:solidFill>
                  <a:schemeClr val="bg1"/>
                </a:solidFill>
              </a:rPr>
              <a:t>*Increase Gap is calculated by subtracting annual percentage increase in institutional expenses from annual percentage increase in athletics expenses.</a:t>
            </a:r>
            <a:endParaRPr lang="en-US" sz="14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903882915"/>
              </p:ext>
            </p:extLst>
          </p:nvPr>
        </p:nvGraphicFramePr>
        <p:xfrm>
          <a:off x="381000" y="2057400"/>
          <a:ext cx="8586788" cy="3525838"/>
        </p:xfrm>
        <a:graphic>
          <a:graphicData uri="http://schemas.openxmlformats.org/presentationml/2006/ole">
            <mc:AlternateContent xmlns:mc="http://schemas.openxmlformats.org/markup-compatibility/2006">
              <mc:Choice xmlns:v="urn:schemas-microsoft-com:vml" Requires="v">
                <p:oleObj spid="_x0000_s16686" name="Worksheet" r:id="rId4" imgW="8372581" imgH="3429077" progId="Excel.Sheet.8">
                  <p:embed/>
                </p:oleObj>
              </mc:Choice>
              <mc:Fallback>
                <p:oleObj name="Worksheet" r:id="rId4" imgW="8372581" imgH="3429077" progId="Excel.Sheet.8">
                  <p:embed/>
                  <p:pic>
                    <p:nvPicPr>
                      <p:cNvPr id="0" name="Picture 94"/>
                      <p:cNvPicPr>
                        <a:picLocks noGrp="1" noChangeAspect="1" noChangeArrowheads="1"/>
                      </p:cNvPicPr>
                      <p:nvPr/>
                    </p:nvPicPr>
                    <p:blipFill>
                      <a:blip r:embed="rId5"/>
                      <a:srcRect/>
                      <a:stretch>
                        <a:fillRect/>
                      </a:stretch>
                    </p:blipFill>
                    <p:spPr bwMode="auto">
                      <a:xfrm>
                        <a:off x="381000" y="2057400"/>
                        <a:ext cx="8586788" cy="35258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402457298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457200"/>
            <a:ext cx="7772400" cy="914400"/>
          </a:xfrm>
        </p:spPr>
        <p:txBody>
          <a:bodyPr/>
          <a:lstStyle/>
          <a:p>
            <a:r>
              <a:rPr lang="en-US" sz="3400" dirty="0" smtClean="0">
                <a:solidFill>
                  <a:schemeClr val="bg1"/>
                </a:solidFill>
              </a:rPr>
              <a:t>Summary of 2004 – 2014 FBS Dashboard Indicator Trend Data</a:t>
            </a:r>
            <a:endParaRPr lang="en-US" sz="3400" dirty="0">
              <a:solidFill>
                <a:schemeClr val="bg1"/>
              </a:solidFill>
            </a:endParaRPr>
          </a:p>
        </p:txBody>
      </p:sp>
      <p:sp>
        <p:nvSpPr>
          <p:cNvPr id="5124" name="Placeholder 4"/>
          <p:cNvSpPr>
            <a:spLocks noGrp="1" noChangeArrowheads="1"/>
          </p:cNvSpPr>
          <p:nvPr>
            <p:ph type="body" idx="1"/>
          </p:nvPr>
        </p:nvSpPr>
        <p:spPr>
          <a:xfrm>
            <a:off x="381000" y="1600200"/>
            <a:ext cx="8305800" cy="4876800"/>
          </a:xfrm>
        </p:spPr>
        <p:txBody>
          <a:bodyPr>
            <a:noAutofit/>
          </a:bodyPr>
          <a:lstStyle/>
          <a:p>
            <a:pPr algn="just"/>
            <a:r>
              <a:rPr lang="en-US" sz="1400" dirty="0">
                <a:solidFill>
                  <a:schemeClr val="bg1"/>
                </a:solidFill>
              </a:rPr>
              <a:t>The median FBS institution is approximately </a:t>
            </a:r>
            <a:r>
              <a:rPr lang="en-US" sz="1400" dirty="0" smtClean="0">
                <a:solidFill>
                  <a:schemeClr val="bg1"/>
                </a:solidFill>
              </a:rPr>
              <a:t>71.3 </a:t>
            </a:r>
            <a:r>
              <a:rPr lang="en-US" sz="1400" dirty="0">
                <a:solidFill>
                  <a:schemeClr val="bg1"/>
                </a:solidFill>
              </a:rPr>
              <a:t>percent self-sufficient.  This is in contrast with </a:t>
            </a:r>
            <a:r>
              <a:rPr lang="en-US" sz="1400" dirty="0" smtClean="0">
                <a:solidFill>
                  <a:schemeClr val="bg1"/>
                </a:solidFill>
              </a:rPr>
              <a:t>27.3 and 18.6 </a:t>
            </a:r>
            <a:r>
              <a:rPr lang="en-US" sz="1400" dirty="0">
                <a:solidFill>
                  <a:schemeClr val="bg1"/>
                </a:solidFill>
              </a:rPr>
              <a:t>percent levels in the other two subdivisions.</a:t>
            </a:r>
          </a:p>
          <a:p>
            <a:pPr marL="0" indent="0" algn="just">
              <a:buNone/>
            </a:pPr>
            <a:endParaRPr lang="en-US" sz="1400" dirty="0">
              <a:solidFill>
                <a:schemeClr val="bg1"/>
              </a:solidFill>
            </a:endParaRPr>
          </a:p>
          <a:p>
            <a:pPr algn="just"/>
            <a:r>
              <a:rPr lang="en-US" sz="1400" dirty="0">
                <a:solidFill>
                  <a:schemeClr val="bg1"/>
                </a:solidFill>
              </a:rPr>
              <a:t>Coaches’ compensation as a proportion of total expenses has </a:t>
            </a:r>
            <a:r>
              <a:rPr lang="en-US" sz="1400" dirty="0" smtClean="0">
                <a:solidFill>
                  <a:schemeClr val="bg1"/>
                </a:solidFill>
              </a:rPr>
              <a:t>remained steady over time.  </a:t>
            </a:r>
            <a:endParaRPr lang="en-US" sz="1400" dirty="0">
              <a:solidFill>
                <a:schemeClr val="bg1"/>
              </a:solidFill>
            </a:endParaRPr>
          </a:p>
          <a:p>
            <a:pPr algn="just"/>
            <a:endParaRPr lang="en-US" sz="1400" dirty="0">
              <a:solidFill>
                <a:schemeClr val="bg1"/>
              </a:solidFill>
            </a:endParaRPr>
          </a:p>
          <a:p>
            <a:pPr algn="just"/>
            <a:r>
              <a:rPr lang="en-US" sz="1400" dirty="0" smtClean="0">
                <a:solidFill>
                  <a:schemeClr val="bg1"/>
                </a:solidFill>
              </a:rPr>
              <a:t>Total compensation as a proportion of total expenses has also remained steady over time.</a:t>
            </a:r>
          </a:p>
          <a:p>
            <a:pPr algn="just"/>
            <a:endParaRPr lang="en-US" sz="1400" dirty="0">
              <a:solidFill>
                <a:schemeClr val="bg1"/>
              </a:solidFill>
            </a:endParaRPr>
          </a:p>
          <a:p>
            <a:pPr algn="just"/>
            <a:r>
              <a:rPr lang="en-US" sz="1400" dirty="0" smtClean="0">
                <a:solidFill>
                  <a:schemeClr val="bg1"/>
                </a:solidFill>
              </a:rPr>
              <a:t>The median ratio of athletics expenses to institutional expenses has risen from about </a:t>
            </a:r>
            <a:r>
              <a:rPr lang="en-US" sz="1400" dirty="0">
                <a:solidFill>
                  <a:schemeClr val="bg1"/>
                </a:solidFill>
              </a:rPr>
              <a:t>4.5 percent </a:t>
            </a:r>
            <a:r>
              <a:rPr lang="en-US" sz="1400" dirty="0" smtClean="0">
                <a:solidFill>
                  <a:schemeClr val="bg1"/>
                </a:solidFill>
              </a:rPr>
              <a:t>in 2004 to almost </a:t>
            </a:r>
            <a:r>
              <a:rPr lang="en-US" sz="1400" dirty="0">
                <a:solidFill>
                  <a:schemeClr val="bg1"/>
                </a:solidFill>
              </a:rPr>
              <a:t>6 </a:t>
            </a:r>
            <a:r>
              <a:rPr lang="en-US" sz="1400" dirty="0" smtClean="0">
                <a:solidFill>
                  <a:schemeClr val="bg1"/>
                </a:solidFill>
              </a:rPr>
              <a:t>percent in 2014.</a:t>
            </a:r>
            <a:endParaRPr lang="en-US" sz="1400" dirty="0">
              <a:solidFill>
                <a:schemeClr val="bg1"/>
              </a:solidFill>
            </a:endParaRPr>
          </a:p>
          <a:p>
            <a:pPr algn="just">
              <a:buFontTx/>
              <a:buNone/>
            </a:pPr>
            <a:endParaRPr lang="en-US" sz="1400" dirty="0">
              <a:solidFill>
                <a:schemeClr val="bg1"/>
              </a:solidFill>
            </a:endParaRPr>
          </a:p>
          <a:p>
            <a:pPr algn="just"/>
            <a:r>
              <a:rPr lang="en-US" sz="1400" dirty="0">
                <a:solidFill>
                  <a:schemeClr val="bg1"/>
                </a:solidFill>
              </a:rPr>
              <a:t>In the early years of this time period, athletics expenses were growing at rates that were up to </a:t>
            </a:r>
            <a:r>
              <a:rPr lang="en-US" sz="1400" dirty="0" smtClean="0">
                <a:solidFill>
                  <a:schemeClr val="bg1"/>
                </a:solidFill>
              </a:rPr>
              <a:t>5.0 </a:t>
            </a:r>
            <a:r>
              <a:rPr lang="en-US" sz="1400" dirty="0">
                <a:solidFill>
                  <a:schemeClr val="bg1"/>
                </a:solidFill>
              </a:rPr>
              <a:t>percent faster than institutional expenses.  </a:t>
            </a:r>
            <a:r>
              <a:rPr lang="en-US" sz="1400" dirty="0" smtClean="0">
                <a:solidFill>
                  <a:schemeClr val="bg1"/>
                </a:solidFill>
              </a:rPr>
              <a:t>While the past few years the rate has slowed to rate almost zero, the trend is increasing after the recent recession. In 2012 and 2013 athletics expenses were growing</a:t>
            </a:r>
            <a:r>
              <a:rPr lang="en-US" sz="1400" dirty="0">
                <a:solidFill>
                  <a:schemeClr val="bg1"/>
                </a:solidFill>
              </a:rPr>
              <a:t> 4 percent </a:t>
            </a:r>
            <a:r>
              <a:rPr lang="en-US" sz="1400" dirty="0" smtClean="0">
                <a:solidFill>
                  <a:schemeClr val="bg1"/>
                </a:solidFill>
              </a:rPr>
              <a:t>to </a:t>
            </a:r>
            <a:r>
              <a:rPr lang="en-US" sz="1400" dirty="0">
                <a:solidFill>
                  <a:schemeClr val="bg1"/>
                </a:solidFill>
              </a:rPr>
              <a:t>5 percent </a:t>
            </a:r>
            <a:r>
              <a:rPr lang="en-US" sz="1400" dirty="0" smtClean="0">
                <a:solidFill>
                  <a:schemeClr val="bg1"/>
                </a:solidFill>
              </a:rPr>
              <a:t>faster than institutional expenses; however, this year that has decreased to </a:t>
            </a:r>
            <a:r>
              <a:rPr lang="en-US" sz="1400" dirty="0">
                <a:solidFill>
                  <a:schemeClr val="bg1"/>
                </a:solidFill>
              </a:rPr>
              <a:t>2 percent.</a:t>
            </a:r>
          </a:p>
          <a:p>
            <a:pPr algn="just">
              <a:buFontTx/>
              <a:buNone/>
            </a:pPr>
            <a:endParaRPr lang="en-US" sz="1400" dirty="0">
              <a:solidFill>
                <a:schemeClr val="bg1"/>
              </a:solidFill>
            </a:endParaRPr>
          </a:p>
          <a:p>
            <a:pPr algn="just"/>
            <a:r>
              <a:rPr lang="en-US" sz="1400" dirty="0" smtClean="0">
                <a:solidFill>
                  <a:schemeClr val="bg1"/>
                </a:solidFill>
              </a:rPr>
              <a:t>The median cost per student-athlete has grown from $63,000 to $110,000.</a:t>
            </a:r>
            <a:endParaRPr lang="en-US" sz="1400" dirty="0">
              <a:solidFill>
                <a:schemeClr val="bg1"/>
              </a:solidFill>
            </a:endParaRPr>
          </a:p>
        </p:txBody>
      </p:sp>
    </p:spTree>
    <p:extLst>
      <p:ext uri="{BB962C8B-B14F-4D97-AF65-F5344CB8AC3E}">
        <p14:creationId xmlns:p14="http://schemas.microsoft.com/office/powerpoint/2010/main" val="419668909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152400"/>
            <a:ext cx="7772400" cy="914400"/>
          </a:xfrm>
        </p:spPr>
        <p:txBody>
          <a:bodyPr/>
          <a:lstStyle/>
          <a:p>
            <a:r>
              <a:rPr lang="en-US" sz="3400" dirty="0" smtClean="0">
                <a:solidFill>
                  <a:schemeClr val="bg1"/>
                </a:solidFill>
              </a:rPr>
              <a:t>Summary of 2004 – 2014 FCS Dashboard Indicator Trend Data</a:t>
            </a:r>
            <a:endParaRPr lang="en-US" sz="3400" dirty="0">
              <a:solidFill>
                <a:schemeClr val="bg1"/>
              </a:solidFill>
            </a:endParaRPr>
          </a:p>
        </p:txBody>
      </p:sp>
      <p:sp>
        <p:nvSpPr>
          <p:cNvPr id="5124" name="Placeholder 4"/>
          <p:cNvSpPr>
            <a:spLocks noGrp="1" noChangeArrowheads="1"/>
          </p:cNvSpPr>
          <p:nvPr>
            <p:ph type="body" idx="1"/>
          </p:nvPr>
        </p:nvSpPr>
        <p:spPr>
          <a:xfrm>
            <a:off x="686594" y="1371600"/>
            <a:ext cx="7772400" cy="4876800"/>
          </a:xfrm>
        </p:spPr>
        <p:txBody>
          <a:bodyPr>
            <a:noAutofit/>
          </a:bodyPr>
          <a:lstStyle/>
          <a:p>
            <a:pPr algn="just" eaLnBrk="0" hangingPunct="0">
              <a:defRPr/>
            </a:pPr>
            <a:r>
              <a:rPr lang="en-US" sz="1600" dirty="0">
                <a:solidFill>
                  <a:schemeClr val="bg1"/>
                </a:solidFill>
              </a:rPr>
              <a:t>The median FCS institution is approximately </a:t>
            </a:r>
            <a:r>
              <a:rPr lang="en-US" sz="1600" dirty="0" smtClean="0">
                <a:solidFill>
                  <a:schemeClr val="bg1"/>
                </a:solidFill>
              </a:rPr>
              <a:t>27.3 </a:t>
            </a:r>
            <a:r>
              <a:rPr lang="en-US" sz="1600" dirty="0">
                <a:solidFill>
                  <a:schemeClr val="bg1"/>
                </a:solidFill>
              </a:rPr>
              <a:t>percent self-sufficient.  </a:t>
            </a:r>
          </a:p>
          <a:p>
            <a:pPr algn="just" eaLnBrk="0" hangingPunct="0">
              <a:defRPr/>
            </a:pPr>
            <a:endParaRPr lang="en-US" sz="1600" dirty="0">
              <a:solidFill>
                <a:schemeClr val="bg1"/>
              </a:solidFill>
            </a:endParaRPr>
          </a:p>
          <a:p>
            <a:pPr algn="just" eaLnBrk="0" hangingPunct="0">
              <a:defRPr/>
            </a:pPr>
            <a:r>
              <a:rPr lang="en-US" sz="1600" dirty="0">
                <a:solidFill>
                  <a:schemeClr val="bg1"/>
                </a:solidFill>
              </a:rPr>
              <a:t>Coaches’ compensation as a proportion of total expenses has </a:t>
            </a:r>
            <a:r>
              <a:rPr lang="en-US" sz="1600" dirty="0" smtClean="0">
                <a:solidFill>
                  <a:schemeClr val="bg1"/>
                </a:solidFill>
              </a:rPr>
              <a:t>dropped from almost 20 percent at the beginning of the period to 18.7 percent in the most recent year.</a:t>
            </a:r>
            <a:endParaRPr lang="en-US" sz="1600" dirty="0">
              <a:solidFill>
                <a:schemeClr val="bg1"/>
              </a:solidFill>
            </a:endParaRPr>
          </a:p>
          <a:p>
            <a:pPr algn="just" eaLnBrk="0" hangingPunct="0">
              <a:defRPr/>
            </a:pPr>
            <a:endParaRPr lang="en-US" sz="1600" dirty="0">
              <a:solidFill>
                <a:schemeClr val="bg1"/>
              </a:solidFill>
            </a:endParaRPr>
          </a:p>
          <a:p>
            <a:pPr algn="just" eaLnBrk="0" hangingPunct="0">
              <a:defRPr/>
            </a:pPr>
            <a:r>
              <a:rPr lang="en-US" sz="1600" dirty="0">
                <a:solidFill>
                  <a:schemeClr val="bg1"/>
                </a:solidFill>
              </a:rPr>
              <a:t>The median ratio of athletics expenses to institutional expenses has grown from </a:t>
            </a:r>
            <a:r>
              <a:rPr lang="en-US" sz="1600" dirty="0" smtClean="0">
                <a:solidFill>
                  <a:schemeClr val="bg1"/>
                </a:solidFill>
              </a:rPr>
              <a:t>just over 5 percent </a:t>
            </a:r>
            <a:r>
              <a:rPr lang="en-US" sz="1600" dirty="0">
                <a:solidFill>
                  <a:schemeClr val="bg1"/>
                </a:solidFill>
              </a:rPr>
              <a:t>to </a:t>
            </a:r>
            <a:r>
              <a:rPr lang="en-US" sz="1600" dirty="0" smtClean="0">
                <a:solidFill>
                  <a:schemeClr val="bg1"/>
                </a:solidFill>
              </a:rPr>
              <a:t>almost 7 percent </a:t>
            </a:r>
            <a:r>
              <a:rPr lang="en-US" sz="1600" dirty="0">
                <a:solidFill>
                  <a:schemeClr val="bg1"/>
                </a:solidFill>
              </a:rPr>
              <a:t>over this period</a:t>
            </a:r>
            <a:r>
              <a:rPr lang="en-US" sz="1600" dirty="0" smtClean="0">
                <a:solidFill>
                  <a:schemeClr val="bg1"/>
                </a:solidFill>
              </a:rPr>
              <a:t>. FCS institutions have the highest such ratio of the three subdivisions.</a:t>
            </a:r>
            <a:endParaRPr lang="en-US" sz="1600" dirty="0">
              <a:solidFill>
                <a:schemeClr val="bg1"/>
              </a:solidFill>
            </a:endParaRPr>
          </a:p>
          <a:p>
            <a:pPr algn="just" eaLnBrk="0" hangingPunct="0">
              <a:defRPr/>
            </a:pPr>
            <a:endParaRPr lang="en-US" sz="1600" dirty="0">
              <a:solidFill>
                <a:schemeClr val="bg1"/>
              </a:solidFill>
            </a:endParaRPr>
          </a:p>
          <a:p>
            <a:pPr algn="just"/>
            <a:r>
              <a:rPr lang="en-US" sz="1600" dirty="0">
                <a:solidFill>
                  <a:schemeClr val="bg1"/>
                </a:solidFill>
              </a:rPr>
              <a:t>In the early years of this time period, athletics expenses were growing at rates that were up to </a:t>
            </a:r>
            <a:r>
              <a:rPr lang="en-US" sz="1600" dirty="0" smtClean="0">
                <a:solidFill>
                  <a:schemeClr val="bg1"/>
                </a:solidFill>
              </a:rPr>
              <a:t>5.0 </a:t>
            </a:r>
            <a:r>
              <a:rPr lang="en-US" sz="1600" dirty="0">
                <a:solidFill>
                  <a:schemeClr val="bg1"/>
                </a:solidFill>
              </a:rPr>
              <a:t>percent faster than institutional expenses.  While the past few years the rate has </a:t>
            </a:r>
            <a:r>
              <a:rPr lang="en-US" sz="1600" dirty="0" smtClean="0">
                <a:solidFill>
                  <a:schemeClr val="bg1"/>
                </a:solidFill>
              </a:rPr>
              <a:t>slowed, </a:t>
            </a:r>
            <a:r>
              <a:rPr lang="en-US" sz="1600" dirty="0">
                <a:solidFill>
                  <a:schemeClr val="bg1"/>
                </a:solidFill>
              </a:rPr>
              <a:t>the trend is increasing after the recent </a:t>
            </a:r>
            <a:r>
              <a:rPr lang="en-US" sz="1600" dirty="0" smtClean="0">
                <a:solidFill>
                  <a:schemeClr val="bg1"/>
                </a:solidFill>
              </a:rPr>
              <a:t>recession, and athletics expenses increased at a rate that was about 2 percent higher than institutional expenses in the most recent year.</a:t>
            </a:r>
            <a:endParaRPr lang="en-US" sz="1600" dirty="0">
              <a:solidFill>
                <a:schemeClr val="bg1"/>
              </a:solidFill>
            </a:endParaRPr>
          </a:p>
          <a:p>
            <a:pPr algn="just" eaLnBrk="0" hangingPunct="0">
              <a:defRPr/>
            </a:pPr>
            <a:endParaRPr lang="en-US" sz="1600" dirty="0">
              <a:solidFill>
                <a:schemeClr val="bg1"/>
              </a:solidFill>
            </a:endParaRPr>
          </a:p>
          <a:p>
            <a:pPr algn="just" eaLnBrk="0" hangingPunct="0">
              <a:defRPr/>
            </a:pPr>
            <a:r>
              <a:rPr lang="en-US" sz="1600" dirty="0">
                <a:solidFill>
                  <a:schemeClr val="bg1"/>
                </a:solidFill>
              </a:rPr>
              <a:t>Cost per student-athlete has grown from </a:t>
            </a:r>
            <a:r>
              <a:rPr lang="en-US" sz="1600" dirty="0" smtClean="0">
                <a:solidFill>
                  <a:schemeClr val="bg1"/>
                </a:solidFill>
              </a:rPr>
              <a:t> $20,000 </a:t>
            </a:r>
            <a:r>
              <a:rPr lang="en-US" sz="1600" dirty="0">
                <a:solidFill>
                  <a:schemeClr val="bg1"/>
                </a:solidFill>
              </a:rPr>
              <a:t>to </a:t>
            </a:r>
            <a:r>
              <a:rPr lang="en-US" sz="1600" dirty="0" smtClean="0">
                <a:solidFill>
                  <a:schemeClr val="bg1"/>
                </a:solidFill>
              </a:rPr>
              <a:t>$38,800.</a:t>
            </a:r>
            <a:endParaRPr lang="en-US" sz="1600" dirty="0">
              <a:solidFill>
                <a:schemeClr val="bg1"/>
              </a:solidFill>
            </a:endParaRPr>
          </a:p>
        </p:txBody>
      </p:sp>
    </p:spTree>
    <p:extLst>
      <p:ext uri="{BB962C8B-B14F-4D97-AF65-F5344CB8AC3E}">
        <p14:creationId xmlns:p14="http://schemas.microsoft.com/office/powerpoint/2010/main" val="422133998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152400"/>
            <a:ext cx="7772400" cy="914400"/>
          </a:xfrm>
        </p:spPr>
        <p:txBody>
          <a:bodyPr/>
          <a:lstStyle/>
          <a:p>
            <a:r>
              <a:rPr lang="en-US" sz="3400" dirty="0" smtClean="0">
                <a:solidFill>
                  <a:schemeClr val="bg1"/>
                </a:solidFill>
              </a:rPr>
              <a:t>Summary of 2004 – 2014 No MFB Dashboard Indicator Trend Data</a:t>
            </a:r>
            <a:endParaRPr lang="en-US" sz="3400" dirty="0">
              <a:solidFill>
                <a:schemeClr val="bg1"/>
              </a:solidFill>
            </a:endParaRPr>
          </a:p>
        </p:txBody>
      </p:sp>
      <p:sp>
        <p:nvSpPr>
          <p:cNvPr id="5124" name="Placeholder 4"/>
          <p:cNvSpPr>
            <a:spLocks noGrp="1" noChangeArrowheads="1"/>
          </p:cNvSpPr>
          <p:nvPr>
            <p:ph type="body" idx="1"/>
          </p:nvPr>
        </p:nvSpPr>
        <p:spPr>
          <a:xfrm>
            <a:off x="228600" y="1219200"/>
            <a:ext cx="8686800" cy="5257800"/>
          </a:xfrm>
        </p:spPr>
        <p:txBody>
          <a:bodyPr>
            <a:normAutofit/>
          </a:bodyPr>
          <a:lstStyle/>
          <a:p>
            <a:pPr algn="just" eaLnBrk="0" hangingPunct="0">
              <a:defRPr/>
            </a:pPr>
            <a:r>
              <a:rPr lang="en-US" sz="1800" dirty="0">
                <a:solidFill>
                  <a:schemeClr val="bg1"/>
                </a:solidFill>
              </a:rPr>
              <a:t>The median </a:t>
            </a:r>
            <a:r>
              <a:rPr lang="en-US" sz="1800" dirty="0" smtClean="0">
                <a:solidFill>
                  <a:schemeClr val="bg1"/>
                </a:solidFill>
              </a:rPr>
              <a:t>Division </a:t>
            </a:r>
            <a:r>
              <a:rPr lang="en-US" sz="1800" dirty="0">
                <a:solidFill>
                  <a:schemeClr val="bg1"/>
                </a:solidFill>
              </a:rPr>
              <a:t>I no MFB institution is approximately </a:t>
            </a:r>
            <a:r>
              <a:rPr lang="en-US" sz="1800" dirty="0" smtClean="0">
                <a:solidFill>
                  <a:schemeClr val="bg1"/>
                </a:solidFill>
              </a:rPr>
              <a:t>18.6 </a:t>
            </a:r>
            <a:r>
              <a:rPr lang="en-US" sz="1800" dirty="0">
                <a:solidFill>
                  <a:schemeClr val="bg1"/>
                </a:solidFill>
              </a:rPr>
              <a:t>percent self-sufficient.  </a:t>
            </a:r>
          </a:p>
          <a:p>
            <a:pPr algn="just" eaLnBrk="0" hangingPunct="0">
              <a:defRPr/>
            </a:pPr>
            <a:endParaRPr lang="en-US" sz="1800" dirty="0">
              <a:solidFill>
                <a:schemeClr val="bg1"/>
              </a:solidFill>
            </a:endParaRPr>
          </a:p>
          <a:p>
            <a:pPr algn="just" eaLnBrk="0" hangingPunct="0">
              <a:defRPr/>
            </a:pPr>
            <a:r>
              <a:rPr lang="en-US" sz="1800" dirty="0">
                <a:solidFill>
                  <a:schemeClr val="bg1"/>
                </a:solidFill>
              </a:rPr>
              <a:t>Coaches’ compensation as a proportion of total expenses has been fairly steady over the period </a:t>
            </a:r>
            <a:r>
              <a:rPr lang="en-US" sz="1800" dirty="0" smtClean="0">
                <a:solidFill>
                  <a:schemeClr val="bg1"/>
                </a:solidFill>
              </a:rPr>
              <a:t>(17.0 to 19.0 </a:t>
            </a:r>
            <a:r>
              <a:rPr lang="en-US" sz="1800" dirty="0">
                <a:solidFill>
                  <a:schemeClr val="bg1"/>
                </a:solidFill>
              </a:rPr>
              <a:t>percent of the total expenses).</a:t>
            </a:r>
          </a:p>
          <a:p>
            <a:pPr algn="just" eaLnBrk="0" hangingPunct="0">
              <a:defRPr/>
            </a:pPr>
            <a:endParaRPr lang="en-US" sz="1800" dirty="0">
              <a:solidFill>
                <a:schemeClr val="bg1"/>
              </a:solidFill>
            </a:endParaRPr>
          </a:p>
          <a:p>
            <a:pPr algn="just" eaLnBrk="0" hangingPunct="0">
              <a:defRPr/>
            </a:pPr>
            <a:r>
              <a:rPr lang="en-US" sz="1800" dirty="0">
                <a:solidFill>
                  <a:schemeClr val="bg1"/>
                </a:solidFill>
              </a:rPr>
              <a:t>The median ratio of athletics expenses to institutional expenses has grown from </a:t>
            </a:r>
            <a:r>
              <a:rPr lang="en-US" sz="1800" dirty="0" smtClean="0">
                <a:solidFill>
                  <a:schemeClr val="bg1"/>
                </a:solidFill>
              </a:rPr>
              <a:t>about 4.5 </a:t>
            </a:r>
            <a:r>
              <a:rPr lang="en-US" sz="1800" dirty="0">
                <a:solidFill>
                  <a:schemeClr val="bg1"/>
                </a:solidFill>
              </a:rPr>
              <a:t>percent to </a:t>
            </a:r>
            <a:r>
              <a:rPr lang="en-US" sz="1800" dirty="0" smtClean="0">
                <a:solidFill>
                  <a:schemeClr val="bg1"/>
                </a:solidFill>
              </a:rPr>
              <a:t>over 6 </a:t>
            </a:r>
            <a:r>
              <a:rPr lang="en-US" sz="1800" dirty="0">
                <a:solidFill>
                  <a:schemeClr val="bg1"/>
                </a:solidFill>
              </a:rPr>
              <a:t>percent over this period.</a:t>
            </a:r>
          </a:p>
          <a:p>
            <a:pPr algn="just" eaLnBrk="0" hangingPunct="0">
              <a:defRPr/>
            </a:pPr>
            <a:endParaRPr lang="en-US" sz="1800" dirty="0">
              <a:solidFill>
                <a:schemeClr val="bg1"/>
              </a:solidFill>
            </a:endParaRPr>
          </a:p>
          <a:p>
            <a:pPr algn="just" eaLnBrk="0" hangingPunct="0">
              <a:defRPr/>
            </a:pPr>
            <a:r>
              <a:rPr lang="en-US" sz="1800" dirty="0">
                <a:solidFill>
                  <a:schemeClr val="bg1"/>
                </a:solidFill>
              </a:rPr>
              <a:t>In the early years of this time period, athletics expenses were growing at rates that were up to </a:t>
            </a:r>
            <a:r>
              <a:rPr lang="en-US" sz="1800" dirty="0" smtClean="0">
                <a:solidFill>
                  <a:schemeClr val="bg1"/>
                </a:solidFill>
              </a:rPr>
              <a:t>5.0 </a:t>
            </a:r>
            <a:r>
              <a:rPr lang="en-US" sz="1800" dirty="0">
                <a:solidFill>
                  <a:schemeClr val="bg1"/>
                </a:solidFill>
              </a:rPr>
              <a:t>percent faster than institutional expenses.  While the past few years the rate has slowed, the trend is increasing after the recent </a:t>
            </a:r>
            <a:r>
              <a:rPr lang="en-US" sz="1800" dirty="0" smtClean="0">
                <a:solidFill>
                  <a:schemeClr val="bg1"/>
                </a:solidFill>
              </a:rPr>
              <a:t>recession and athletics expenses have increased 1 to 2 more quickly than institutional expenses over the past two years. </a:t>
            </a:r>
          </a:p>
          <a:p>
            <a:pPr marL="0" indent="0" algn="just" eaLnBrk="0" hangingPunct="0">
              <a:buNone/>
              <a:defRPr/>
            </a:pPr>
            <a:endParaRPr lang="en-US" sz="1800" dirty="0">
              <a:solidFill>
                <a:schemeClr val="bg1"/>
              </a:solidFill>
            </a:endParaRPr>
          </a:p>
          <a:p>
            <a:pPr algn="just" eaLnBrk="0" hangingPunct="0">
              <a:defRPr/>
            </a:pPr>
            <a:r>
              <a:rPr lang="en-US" sz="1800" dirty="0">
                <a:solidFill>
                  <a:schemeClr val="bg1"/>
                </a:solidFill>
              </a:rPr>
              <a:t>Cost per student-athlete has grown from </a:t>
            </a:r>
            <a:r>
              <a:rPr lang="en-US" sz="1800" dirty="0" smtClean="0">
                <a:solidFill>
                  <a:schemeClr val="bg1"/>
                </a:solidFill>
              </a:rPr>
              <a:t>$26,000 </a:t>
            </a:r>
            <a:r>
              <a:rPr lang="en-US" sz="1800" dirty="0">
                <a:solidFill>
                  <a:schemeClr val="bg1"/>
                </a:solidFill>
              </a:rPr>
              <a:t>to </a:t>
            </a:r>
            <a:r>
              <a:rPr lang="en-US" sz="1800" dirty="0" smtClean="0">
                <a:solidFill>
                  <a:schemeClr val="bg1"/>
                </a:solidFill>
              </a:rPr>
              <a:t> $45,200.</a:t>
            </a:r>
            <a:endParaRPr lang="en-US" sz="1800" dirty="0">
              <a:solidFill>
                <a:schemeClr val="bg1"/>
              </a:solidFill>
            </a:endParaRPr>
          </a:p>
          <a:p>
            <a:endParaRPr lang="en-US" sz="1800" dirty="0">
              <a:solidFill>
                <a:schemeClr val="bg1"/>
              </a:solidFill>
            </a:endParaRPr>
          </a:p>
        </p:txBody>
      </p:sp>
    </p:spTree>
    <p:extLst>
      <p:ext uri="{BB962C8B-B14F-4D97-AF65-F5344CB8AC3E}">
        <p14:creationId xmlns:p14="http://schemas.microsoft.com/office/powerpoint/2010/main" val="1175927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228600"/>
            <a:ext cx="7772400" cy="914400"/>
          </a:xfrm>
        </p:spPr>
        <p:txBody>
          <a:bodyPr/>
          <a:lstStyle/>
          <a:p>
            <a:r>
              <a:rPr lang="en-US" sz="3400" dirty="0" smtClean="0">
                <a:solidFill>
                  <a:schemeClr val="bg1"/>
                </a:solidFill>
              </a:rPr>
              <a:t>Generated Revenue Sources</a:t>
            </a:r>
            <a:endParaRPr lang="en-US" sz="3400" dirty="0">
              <a:solidFill>
                <a:schemeClr val="bg1"/>
              </a:solidFill>
            </a:endParaRPr>
          </a:p>
        </p:txBody>
      </p:sp>
      <p:sp>
        <p:nvSpPr>
          <p:cNvPr id="5124" name="Placeholder 4"/>
          <p:cNvSpPr>
            <a:spLocks noGrp="1" noChangeArrowheads="1"/>
          </p:cNvSpPr>
          <p:nvPr>
            <p:ph type="body" idx="1"/>
          </p:nvPr>
        </p:nvSpPr>
        <p:spPr>
          <a:xfrm>
            <a:off x="685800" y="1447800"/>
            <a:ext cx="7772400" cy="4724400"/>
          </a:xfrm>
        </p:spPr>
        <p:txBody>
          <a:bodyPr>
            <a:normAutofit fontScale="92500" lnSpcReduction="10000"/>
          </a:bodyPr>
          <a:lstStyle/>
          <a:p>
            <a:r>
              <a:rPr lang="en-US" sz="2800" dirty="0">
                <a:solidFill>
                  <a:schemeClr val="bg1"/>
                </a:solidFill>
              </a:rPr>
              <a:t>Ticket </a:t>
            </a:r>
            <a:r>
              <a:rPr lang="en-US" sz="2800" dirty="0" smtClean="0">
                <a:solidFill>
                  <a:schemeClr val="bg1"/>
                </a:solidFill>
              </a:rPr>
              <a:t>sales</a:t>
            </a:r>
            <a:endParaRPr lang="en-US" dirty="0">
              <a:solidFill>
                <a:schemeClr val="bg1"/>
              </a:solidFill>
            </a:endParaRPr>
          </a:p>
          <a:p>
            <a:r>
              <a:rPr lang="en-US" sz="2800" dirty="0">
                <a:solidFill>
                  <a:schemeClr val="bg1"/>
                </a:solidFill>
              </a:rPr>
              <a:t>NCAA and </a:t>
            </a:r>
            <a:r>
              <a:rPr lang="en-US" sz="2800" dirty="0" smtClean="0">
                <a:solidFill>
                  <a:schemeClr val="bg1"/>
                </a:solidFill>
              </a:rPr>
              <a:t>conference distribution</a:t>
            </a:r>
            <a:endParaRPr lang="en-US" sz="2800" dirty="0">
              <a:solidFill>
                <a:schemeClr val="bg1"/>
              </a:solidFill>
            </a:endParaRPr>
          </a:p>
          <a:p>
            <a:r>
              <a:rPr lang="en-US" sz="2800" dirty="0">
                <a:solidFill>
                  <a:schemeClr val="bg1"/>
                </a:solidFill>
              </a:rPr>
              <a:t>Contributions from alumni and others</a:t>
            </a:r>
          </a:p>
          <a:p>
            <a:r>
              <a:rPr lang="en-US" sz="2800" dirty="0" smtClean="0">
                <a:solidFill>
                  <a:schemeClr val="bg1"/>
                </a:solidFill>
              </a:rPr>
              <a:t>Other: </a:t>
            </a:r>
            <a:endParaRPr lang="en-US" sz="2800" dirty="0">
              <a:solidFill>
                <a:schemeClr val="bg1"/>
              </a:solidFill>
            </a:endParaRPr>
          </a:p>
          <a:p>
            <a:pPr marL="685800" lvl="1" indent="-342900"/>
            <a:r>
              <a:rPr lang="en-US" sz="2400" dirty="0">
                <a:solidFill>
                  <a:schemeClr val="bg1"/>
                </a:solidFill>
              </a:rPr>
              <a:t>Guarantees and options</a:t>
            </a:r>
          </a:p>
          <a:p>
            <a:pPr marL="685800" lvl="1" indent="-342900"/>
            <a:r>
              <a:rPr lang="en-US" sz="2400" dirty="0">
                <a:solidFill>
                  <a:schemeClr val="bg1"/>
                </a:solidFill>
              </a:rPr>
              <a:t>Third party support</a:t>
            </a:r>
          </a:p>
          <a:p>
            <a:pPr marL="685800" lvl="1" indent="-342900"/>
            <a:r>
              <a:rPr lang="en-US" sz="2400" dirty="0">
                <a:solidFill>
                  <a:schemeClr val="bg1"/>
                </a:solidFill>
              </a:rPr>
              <a:t>Concessions</a:t>
            </a:r>
          </a:p>
          <a:p>
            <a:pPr marL="685800" lvl="1" indent="-342900"/>
            <a:r>
              <a:rPr lang="en-US" sz="2400" dirty="0">
                <a:solidFill>
                  <a:schemeClr val="bg1"/>
                </a:solidFill>
              </a:rPr>
              <a:t>Broadcast rights</a:t>
            </a:r>
          </a:p>
          <a:p>
            <a:pPr marL="685800" lvl="1" indent="-342900"/>
            <a:r>
              <a:rPr lang="en-US" sz="2400" dirty="0">
                <a:solidFill>
                  <a:schemeClr val="bg1"/>
                </a:solidFill>
              </a:rPr>
              <a:t>Royalties / advertising / sponsorship</a:t>
            </a:r>
          </a:p>
          <a:p>
            <a:pPr marL="685800" lvl="1" indent="-342900"/>
            <a:r>
              <a:rPr lang="en-US" sz="2400" dirty="0">
                <a:solidFill>
                  <a:schemeClr val="bg1"/>
                </a:solidFill>
              </a:rPr>
              <a:t>Sports camps</a:t>
            </a:r>
          </a:p>
          <a:p>
            <a:pPr marL="685800" lvl="1" indent="-342900"/>
            <a:r>
              <a:rPr lang="en-US" sz="2400" dirty="0">
                <a:solidFill>
                  <a:schemeClr val="bg1"/>
                </a:solidFill>
              </a:rPr>
              <a:t>Endowment / investment </a:t>
            </a:r>
            <a:r>
              <a:rPr lang="en-US" sz="2400" dirty="0" smtClean="0">
                <a:solidFill>
                  <a:schemeClr val="bg1"/>
                </a:solidFill>
              </a:rPr>
              <a:t>income</a:t>
            </a:r>
          </a:p>
        </p:txBody>
      </p:sp>
    </p:spTree>
    <p:extLst>
      <p:ext uri="{BB962C8B-B14F-4D97-AF65-F5344CB8AC3E}">
        <p14:creationId xmlns:p14="http://schemas.microsoft.com/office/powerpoint/2010/main" val="96685150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990600" y="1447800"/>
            <a:ext cx="7162800" cy="1905000"/>
          </a:xfrm>
        </p:spPr>
        <p:txBody>
          <a:bodyPr/>
          <a:lstStyle/>
          <a:p>
            <a:r>
              <a:rPr lang="en-US" dirty="0" smtClean="0">
                <a:solidFill>
                  <a:schemeClr val="bg1"/>
                </a:solidFill>
              </a:rPr>
              <a:t>Revenue and Expense Detail for FBS Institutions</a:t>
            </a:r>
            <a:br>
              <a:rPr lang="en-US" dirty="0" smtClean="0">
                <a:solidFill>
                  <a:schemeClr val="bg1"/>
                </a:solidFill>
              </a:rPr>
            </a:br>
            <a:r>
              <a:rPr lang="en-US" sz="3600" dirty="0" smtClean="0">
                <a:solidFill>
                  <a:schemeClr val="bg1"/>
                </a:solidFill>
              </a:rPr>
              <a:t>By Expense Quartile</a:t>
            </a:r>
            <a:endParaRPr lang="en-US" sz="3600" dirty="0">
              <a:solidFill>
                <a:schemeClr val="bg1"/>
              </a:solidFill>
            </a:endParaRPr>
          </a:p>
        </p:txBody>
      </p:sp>
    </p:spTree>
    <p:extLst>
      <p:ext uri="{BB962C8B-B14F-4D97-AF65-F5344CB8AC3E}">
        <p14:creationId xmlns:p14="http://schemas.microsoft.com/office/powerpoint/2010/main" val="335151937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685800"/>
            <a:ext cx="9144000" cy="914400"/>
          </a:xfrm>
        </p:spPr>
        <p:txBody>
          <a:bodyPr/>
          <a:lstStyle/>
          <a:p>
            <a:r>
              <a:rPr lang="en-US" sz="3200" dirty="0" smtClean="0">
                <a:solidFill>
                  <a:schemeClr val="bg1"/>
                </a:solidFill>
              </a:rPr>
              <a:t>Median 2014 Revenues and Expenses for FBS Institutions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178925989"/>
              </p:ext>
            </p:extLst>
          </p:nvPr>
        </p:nvGraphicFramePr>
        <p:xfrm>
          <a:off x="219869" y="2133600"/>
          <a:ext cx="8705850" cy="3718560"/>
        </p:xfrm>
        <a:graphic>
          <a:graphicData uri="http://schemas.openxmlformats.org/drawingml/2006/table">
            <a:tbl>
              <a:tblPr firstRow="1" bandRow="1">
                <a:tableStyleId>{5C22544A-7EE6-4342-B048-85BDC9FD1C3A}</a:tableStyleId>
              </a:tblPr>
              <a:tblGrid>
                <a:gridCol w="1238250"/>
                <a:gridCol w="1493520"/>
                <a:gridCol w="1493520"/>
                <a:gridCol w="1493520"/>
                <a:gridCol w="1493520"/>
                <a:gridCol w="1493520"/>
              </a:tblGrid>
              <a:tr h="129540">
                <a:tc>
                  <a:txBody>
                    <a:bodyPr/>
                    <a:lstStyle/>
                    <a:p>
                      <a:pPr algn="ctr"/>
                      <a:endParaRPr lang="en-US" sz="1600" dirty="0"/>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dirty="0" smtClean="0"/>
                        <a:t>Quartile</a:t>
                      </a:r>
                      <a:r>
                        <a:rPr lang="en-US" sz="1600" baseline="0" dirty="0" smtClean="0"/>
                        <a:t> 1</a:t>
                      </a:r>
                      <a:endParaRPr lang="en-US" sz="1600" dirty="0"/>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dirty="0" smtClean="0"/>
                        <a:t>Quartile 2</a:t>
                      </a:r>
                      <a:endParaRPr lang="en-US" sz="16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dirty="0" smtClean="0"/>
                        <a:t>Quartile 3</a:t>
                      </a:r>
                      <a:endParaRPr lang="en-US" sz="1600" dirty="0"/>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dirty="0" smtClean="0"/>
                        <a:t>Quartile 4</a:t>
                      </a:r>
                      <a:endParaRPr lang="en-US" sz="1600" dirty="0"/>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dirty="0" smtClean="0"/>
                        <a:t>Overall FBS</a:t>
                      </a:r>
                      <a:endParaRPr lang="en-US" sz="1600" dirty="0"/>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845820">
                <a:tc>
                  <a:txBody>
                    <a:bodyPr/>
                    <a:lstStyle/>
                    <a:p>
                      <a:pPr algn="ctr"/>
                      <a:r>
                        <a:rPr lang="en-US" sz="1600" b="1" dirty="0" smtClean="0">
                          <a:solidFill>
                            <a:schemeClr val="bg1"/>
                          </a:solidFill>
                        </a:rPr>
                        <a:t>Generated Revenues</a:t>
                      </a:r>
                      <a:endParaRPr lang="en-US" sz="16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$105,275,000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$63,442,000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$24,274,000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$8,917,000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$44,455,000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845820">
                <a:tc>
                  <a:txBody>
                    <a:bodyPr/>
                    <a:lstStyle/>
                    <a:p>
                      <a:pPr algn="ctr"/>
                      <a:r>
                        <a:rPr lang="en-US" sz="1600" b="1" dirty="0" smtClean="0">
                          <a:solidFill>
                            <a:schemeClr val="bg1"/>
                          </a:solidFill>
                        </a:rPr>
                        <a:t>Total Revenues</a:t>
                      </a:r>
                      <a:endParaRPr lang="en-US" sz="16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$110,240,000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$75,417,000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$40,990,000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$27,050,000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$62,275,000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845820">
                <a:tc>
                  <a:txBody>
                    <a:bodyPr/>
                    <a:lstStyle/>
                    <a:p>
                      <a:pPr algn="ctr"/>
                      <a:r>
                        <a:rPr lang="en-US" sz="1600" b="1" dirty="0" smtClean="0">
                          <a:solidFill>
                            <a:schemeClr val="bg1"/>
                          </a:solidFill>
                        </a:rPr>
                        <a:t>Total Expenses</a:t>
                      </a:r>
                      <a:endParaRPr lang="en-US" sz="16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$107,423,000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$73,293,000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$43,087,000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$27,237,000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$63,956,000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r h="845820">
                <a:tc>
                  <a:txBody>
                    <a:bodyPr/>
                    <a:lstStyle/>
                    <a:p>
                      <a:pPr algn="ctr"/>
                      <a:r>
                        <a:rPr lang="en-US" sz="1600" b="1" dirty="0" smtClean="0">
                          <a:solidFill>
                            <a:schemeClr val="bg1"/>
                          </a:solidFill>
                        </a:rPr>
                        <a:t>Net Generated Revenue</a:t>
                      </a:r>
                      <a:endParaRPr lang="en-US" sz="16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chemeClr val="bg1"/>
                          </a:solidFill>
                          <a:effectLst/>
                          <a:latin typeface="Arial"/>
                        </a:rPr>
                        <a:t>$217,000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rgbClr val="FF0000"/>
                          </a:solidFill>
                          <a:effectLst/>
                          <a:latin typeface="Arial"/>
                        </a:rPr>
                        <a:t>($9,897,000)</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a:solidFill>
                            <a:srgbClr val="FF0000"/>
                          </a:solidFill>
                          <a:effectLst/>
                          <a:latin typeface="Arial"/>
                        </a:rPr>
                        <a:t>($19,326,000)</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p>
                      <a:pPr algn="ctr" fontAlgn="b"/>
                      <a:r>
                        <a:rPr lang="en-US" sz="1600" b="0" i="0" u="none" strike="noStrike" dirty="0">
                          <a:solidFill>
                            <a:srgbClr val="FF0000"/>
                          </a:solidFill>
                          <a:effectLst/>
                          <a:latin typeface="Arial"/>
                        </a:rPr>
                        <a:t>($17,074,000)</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rgbClr val="FF0000"/>
                          </a:solidFill>
                          <a:latin typeface="+mj-lt"/>
                        </a:rPr>
                        <a:t>($14,734,000)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noFill/>
                  </a:tcPr>
                </a:tc>
              </a:tr>
            </a:tbl>
          </a:graphicData>
        </a:graphic>
      </p:graphicFrame>
    </p:spTree>
    <p:extLst>
      <p:ext uri="{BB962C8B-B14F-4D97-AF65-F5344CB8AC3E}">
        <p14:creationId xmlns:p14="http://schemas.microsoft.com/office/powerpoint/2010/main" val="66235004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71450" y="533400"/>
            <a:ext cx="8915400" cy="1143000"/>
          </a:xfrm>
        </p:spPr>
        <p:txBody>
          <a:bodyPr/>
          <a:lstStyle/>
          <a:p>
            <a:r>
              <a:rPr lang="en-US" sz="3400" dirty="0" smtClean="0">
                <a:solidFill>
                  <a:schemeClr val="bg1"/>
                </a:solidFill>
              </a:rPr>
              <a:t>Division I FBS Median Generated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947886238"/>
              </p:ext>
            </p:extLst>
          </p:nvPr>
        </p:nvGraphicFramePr>
        <p:xfrm>
          <a:off x="655638" y="1828800"/>
          <a:ext cx="8189912" cy="3179763"/>
        </p:xfrm>
        <a:graphic>
          <a:graphicData uri="http://schemas.openxmlformats.org/presentationml/2006/ole">
            <mc:AlternateContent xmlns:mc="http://schemas.openxmlformats.org/markup-compatibility/2006">
              <mc:Choice xmlns:v="urn:schemas-microsoft-com:vml" Requires="v">
                <p:oleObj spid="_x0000_s17709" name="Worksheet" r:id="rId4" imgW="8124860" imgH="3152826" progId="Excel.Sheet.8">
                  <p:embed/>
                </p:oleObj>
              </mc:Choice>
              <mc:Fallback>
                <p:oleObj name="Worksheet" r:id="rId4" imgW="8124860" imgH="3152826" progId="Excel.Sheet.8">
                  <p:embed/>
                  <p:pic>
                    <p:nvPicPr>
                      <p:cNvPr id="0" name="Picture 93"/>
                      <p:cNvPicPr>
                        <a:picLocks noGrp="1" noChangeAspect="1" noChangeArrowheads="1"/>
                      </p:cNvPicPr>
                      <p:nvPr/>
                    </p:nvPicPr>
                    <p:blipFill>
                      <a:blip r:embed="rId5"/>
                      <a:srcRect/>
                      <a:stretch>
                        <a:fillRect/>
                      </a:stretch>
                    </p:blipFill>
                    <p:spPr bwMode="auto">
                      <a:xfrm>
                        <a:off x="655638" y="1828800"/>
                        <a:ext cx="8189912" cy="3179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3073637" y="5562600"/>
            <a:ext cx="481965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97.8%</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94.6%</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3 </a:t>
            </a:r>
            <a:r>
              <a:rPr lang="en-US" sz="1400" dirty="0" smtClean="0">
                <a:solidFill>
                  <a:schemeClr val="bg1"/>
                </a:solidFill>
              </a:rPr>
              <a:t>= 76.4%</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4 </a:t>
            </a:r>
            <a:r>
              <a:rPr lang="en-US" sz="1400" dirty="0" smtClean="0">
                <a:solidFill>
                  <a:schemeClr val="bg1"/>
                </a:solidFill>
              </a:rPr>
              <a:t>= 78.6%</a:t>
            </a:r>
            <a:endParaRPr lang="en-US" sz="1400" dirty="0">
              <a:solidFill>
                <a:schemeClr val="bg1"/>
              </a:solidFill>
            </a:endParaRPr>
          </a:p>
        </p:txBody>
      </p:sp>
    </p:spTree>
    <p:extLst>
      <p:ext uri="{BB962C8B-B14F-4D97-AF65-F5344CB8AC3E}">
        <p14:creationId xmlns:p14="http://schemas.microsoft.com/office/powerpoint/2010/main" val="269738241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342900" y="609600"/>
            <a:ext cx="8458200" cy="990600"/>
          </a:xfrm>
        </p:spPr>
        <p:txBody>
          <a:bodyPr/>
          <a:lstStyle/>
          <a:p>
            <a:r>
              <a:rPr lang="en-US" sz="3400" dirty="0" smtClean="0">
                <a:solidFill>
                  <a:schemeClr val="bg1"/>
                </a:solidFill>
              </a:rPr>
              <a:t>Division I FBS Median Allocated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val="3670197863"/>
              </p:ext>
            </p:extLst>
          </p:nvPr>
        </p:nvGraphicFramePr>
        <p:xfrm>
          <a:off x="249238" y="1676400"/>
          <a:ext cx="9145587" cy="3878263"/>
        </p:xfrm>
        <a:graphic>
          <a:graphicData uri="http://schemas.openxmlformats.org/presentationml/2006/ole">
            <mc:AlternateContent xmlns:mc="http://schemas.openxmlformats.org/markup-compatibility/2006">
              <mc:Choice xmlns:v="urn:schemas-microsoft-com:vml" Requires="v">
                <p:oleObj spid="_x0000_s18729" name="Worksheet" r:id="rId4" imgW="8763051" imgH="3181479" progId="Excel.Sheet.8">
                  <p:embed/>
                </p:oleObj>
              </mc:Choice>
              <mc:Fallback>
                <p:oleObj name="Worksheet" r:id="rId4" imgW="8763051" imgH="3181479" progId="Excel.Sheet.8">
                  <p:embed/>
                  <p:pic>
                    <p:nvPicPr>
                      <p:cNvPr id="0" name="Picture 92"/>
                      <p:cNvPicPr>
                        <a:picLocks noGrp="1" noChangeAspect="1" noChangeArrowheads="1"/>
                      </p:cNvPicPr>
                      <p:nvPr/>
                    </p:nvPicPr>
                    <p:blipFill>
                      <a:blip r:embed="rId5"/>
                      <a:srcRect/>
                      <a:stretch>
                        <a:fillRect/>
                      </a:stretch>
                    </p:blipFill>
                    <p:spPr bwMode="auto">
                      <a:xfrm>
                        <a:off x="249238" y="1676400"/>
                        <a:ext cx="9145587" cy="38782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TextBox 3"/>
          <p:cNvSpPr txBox="1">
            <a:spLocks noChangeArrowheads="1"/>
          </p:cNvSpPr>
          <p:nvPr/>
        </p:nvSpPr>
        <p:spPr bwMode="auto">
          <a:xfrm>
            <a:off x="2971800" y="5562600"/>
            <a:ext cx="5181998"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108.1%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63.0%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3 </a:t>
            </a:r>
            <a:r>
              <a:rPr lang="en-US" sz="1400" dirty="0" smtClean="0">
                <a:solidFill>
                  <a:schemeClr val="bg1"/>
                </a:solidFill>
              </a:rPr>
              <a:t>= 190.7%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4 </a:t>
            </a:r>
            <a:r>
              <a:rPr lang="en-US" sz="1400" dirty="0" smtClean="0">
                <a:solidFill>
                  <a:schemeClr val="bg1"/>
                </a:solidFill>
              </a:rPr>
              <a:t>=   113.0%  </a:t>
            </a:r>
            <a:endParaRPr lang="en-US" sz="1400" dirty="0">
              <a:solidFill>
                <a:schemeClr val="bg1"/>
              </a:solidFill>
            </a:endParaRPr>
          </a:p>
        </p:txBody>
      </p:sp>
    </p:spTree>
    <p:extLst>
      <p:ext uri="{BB962C8B-B14F-4D97-AF65-F5344CB8AC3E}">
        <p14:creationId xmlns:p14="http://schemas.microsoft.com/office/powerpoint/2010/main" val="1607882025"/>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1588" y="0"/>
            <a:ext cx="9145588" cy="6859588"/>
          </a:xfrm>
          <a:prstGeom prst="rect">
            <a:avLst/>
          </a:prstGeom>
          <a:noFill/>
        </p:spPr>
      </p:pic>
      <p:sp>
        <p:nvSpPr>
          <p:cNvPr id="5123" name="Placeholder 3"/>
          <p:cNvSpPr>
            <a:spLocks noGrp="1" noChangeArrowheads="1"/>
          </p:cNvSpPr>
          <p:nvPr>
            <p:ph type="title"/>
          </p:nvPr>
        </p:nvSpPr>
        <p:spPr>
          <a:xfrm>
            <a:off x="229394" y="304800"/>
            <a:ext cx="8077200" cy="1143000"/>
          </a:xfrm>
        </p:spPr>
        <p:txBody>
          <a:bodyPr/>
          <a:lstStyle/>
          <a:p>
            <a:r>
              <a:rPr lang="en-US" sz="3400" dirty="0" smtClean="0">
                <a:solidFill>
                  <a:schemeClr val="bg1"/>
                </a:solidFill>
              </a:rPr>
              <a:t>Division I FBS Median Total Expenses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4182588760"/>
              </p:ext>
            </p:extLst>
          </p:nvPr>
        </p:nvGraphicFramePr>
        <p:xfrm>
          <a:off x="381000" y="1579563"/>
          <a:ext cx="8683625" cy="3357562"/>
        </p:xfrm>
        <a:graphic>
          <a:graphicData uri="http://schemas.openxmlformats.org/presentationml/2006/ole">
            <mc:AlternateContent xmlns:mc="http://schemas.openxmlformats.org/markup-compatibility/2006">
              <mc:Choice xmlns:v="urn:schemas-microsoft-com:vml" Requires="v">
                <p:oleObj spid="_x0000_s19755" name="Worksheet" r:id="rId4" imgW="7915188" imgH="3343391" progId="Excel.Sheet.8">
                  <p:embed/>
                </p:oleObj>
              </mc:Choice>
              <mc:Fallback>
                <p:oleObj name="Worksheet" r:id="rId4" imgW="7915188" imgH="3343391" progId="Excel.Sheet.8">
                  <p:embed/>
                  <p:pic>
                    <p:nvPicPr>
                      <p:cNvPr id="0" name="Picture 92"/>
                      <p:cNvPicPr>
                        <a:picLocks noGrp="1" noChangeAspect="1" noChangeArrowheads="1"/>
                      </p:cNvPicPr>
                      <p:nvPr/>
                    </p:nvPicPr>
                    <p:blipFill>
                      <a:blip r:embed="rId5"/>
                      <a:srcRect/>
                      <a:stretch>
                        <a:fillRect/>
                      </a:stretch>
                    </p:blipFill>
                    <p:spPr bwMode="auto">
                      <a:xfrm>
                        <a:off x="381000" y="1579563"/>
                        <a:ext cx="8683625" cy="3357562"/>
                      </a:xfrm>
                      <a:prstGeom prst="rect">
                        <a:avLst/>
                      </a:prstGeom>
                      <a:noFill/>
                      <a:extLst/>
                    </p:spPr>
                  </p:pic>
                </p:oleObj>
              </mc:Fallback>
            </mc:AlternateContent>
          </a:graphicData>
        </a:graphic>
      </p:graphicFrame>
      <p:sp>
        <p:nvSpPr>
          <p:cNvPr id="7" name="TextBox 3"/>
          <p:cNvSpPr txBox="1">
            <a:spLocks noChangeArrowheads="1"/>
          </p:cNvSpPr>
          <p:nvPr/>
        </p:nvSpPr>
        <p:spPr bwMode="auto">
          <a:xfrm>
            <a:off x="2895600" y="5638799"/>
            <a:ext cx="495300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increase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118.0%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99.4%</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3 </a:t>
            </a:r>
            <a:r>
              <a:rPr lang="en-US" sz="1400" dirty="0" smtClean="0">
                <a:solidFill>
                  <a:schemeClr val="bg1"/>
                </a:solidFill>
              </a:rPr>
              <a:t>= 92.4%</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4 </a:t>
            </a:r>
            <a:r>
              <a:rPr lang="en-US" sz="1400" dirty="0" smtClean="0">
                <a:solidFill>
                  <a:schemeClr val="bg1"/>
                </a:solidFill>
              </a:rPr>
              <a:t>= 89.5%</a:t>
            </a:r>
            <a:endParaRPr lang="en-US" sz="1400" dirty="0">
              <a:solidFill>
                <a:schemeClr val="bg1"/>
              </a:solidFill>
            </a:endParaRPr>
          </a:p>
        </p:txBody>
      </p:sp>
    </p:spTree>
    <p:extLst>
      <p:ext uri="{BB962C8B-B14F-4D97-AF65-F5344CB8AC3E}">
        <p14:creationId xmlns:p14="http://schemas.microsoft.com/office/powerpoint/2010/main" val="1630014119"/>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1588"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FBS Net Generated Revenue</a:t>
            </a:r>
            <a:br>
              <a:rPr lang="en-US" sz="34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1753526"/>
              </p:ext>
            </p:extLst>
          </p:nvPr>
        </p:nvGraphicFramePr>
        <p:xfrm>
          <a:off x="228167" y="1981200"/>
          <a:ext cx="8929688" cy="3179763"/>
        </p:xfrm>
        <a:graphic>
          <a:graphicData uri="http://schemas.openxmlformats.org/presentationml/2006/ole">
            <mc:AlternateContent xmlns:mc="http://schemas.openxmlformats.org/markup-compatibility/2006">
              <mc:Choice xmlns:v="urn:schemas-microsoft-com:vml" Requires="v">
                <p:oleObj spid="_x0000_s20776" name="Worksheet" r:id="rId4" imgW="9020217" imgH="3209861" progId="Excel.Sheet.8">
                  <p:embed/>
                </p:oleObj>
              </mc:Choice>
              <mc:Fallback>
                <p:oleObj name="Worksheet" r:id="rId4" imgW="9020217" imgH="3209861" progId="Excel.Sheet.8">
                  <p:embed/>
                  <p:pic>
                    <p:nvPicPr>
                      <p:cNvPr id="0" name="Picture 90"/>
                      <p:cNvPicPr>
                        <a:picLocks noGrp="1" noChangeAspect="1" noChangeArrowheads="1"/>
                      </p:cNvPicPr>
                      <p:nvPr/>
                    </p:nvPicPr>
                    <p:blipFill>
                      <a:blip r:embed="rId5"/>
                      <a:srcRect/>
                      <a:stretch>
                        <a:fillRect/>
                      </a:stretch>
                    </p:blipFill>
                    <p:spPr bwMode="auto">
                      <a:xfrm>
                        <a:off x="228167" y="1981200"/>
                        <a:ext cx="8929688" cy="317976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2819400" y="5562600"/>
            <a:ext cx="535305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c</a:t>
            </a:r>
            <a:r>
              <a:rPr lang="en-US" sz="1400" dirty="0" smtClean="0">
                <a:solidFill>
                  <a:schemeClr val="bg1"/>
                </a:solidFill>
              </a:rPr>
              <a:t>hange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a:t>
            </a:r>
            <a:r>
              <a:rPr lang="en-US" sz="1400" dirty="0" smtClean="0">
                <a:solidFill>
                  <a:srgbClr val="FF0000"/>
                </a:solidFill>
              </a:rPr>
              <a:t>- 78.5%   </a:t>
            </a:r>
            <a:endParaRPr lang="en-US" sz="1400" dirty="0">
              <a:solidFill>
                <a:srgbClr val="FF0000"/>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2 </a:t>
            </a:r>
            <a:r>
              <a:rPr lang="en-US" sz="1400" dirty="0" smtClean="0">
                <a:solidFill>
                  <a:schemeClr val="bg1"/>
                </a:solidFill>
              </a:rPr>
              <a:t>=   47.1% </a:t>
            </a:r>
            <a:endParaRPr lang="en-US" sz="1400" dirty="0">
              <a:solidFill>
                <a:schemeClr val="bg1"/>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3 = </a:t>
            </a:r>
            <a:r>
              <a:rPr lang="en-US" sz="1400" dirty="0" smtClean="0">
                <a:solidFill>
                  <a:schemeClr val="bg1"/>
                </a:solidFill>
              </a:rPr>
              <a:t>144.3%</a:t>
            </a:r>
            <a:endParaRPr lang="en-US" sz="1400" dirty="0">
              <a:solidFill>
                <a:schemeClr val="bg1"/>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4 </a:t>
            </a:r>
            <a:r>
              <a:rPr lang="en-US" sz="1400" dirty="0" smtClean="0">
                <a:solidFill>
                  <a:schemeClr val="bg1"/>
                </a:solidFill>
              </a:rPr>
              <a:t>=   94..0%  </a:t>
            </a:r>
            <a:endParaRPr lang="en-US" sz="1400" dirty="0">
              <a:solidFill>
                <a:schemeClr val="bg1"/>
              </a:solidFill>
            </a:endParaRPr>
          </a:p>
        </p:txBody>
      </p:sp>
    </p:spTree>
    <p:extLst>
      <p:ext uri="{BB962C8B-B14F-4D97-AF65-F5344CB8AC3E}">
        <p14:creationId xmlns:p14="http://schemas.microsoft.com/office/powerpoint/2010/main" val="370463842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Division I FBS Median Revenue Self-Sufficiency (Gen. Rev by Total Exp.)</a:t>
            </a:r>
            <a:br>
              <a:rPr lang="en-US" sz="34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530694388"/>
              </p:ext>
            </p:extLst>
          </p:nvPr>
        </p:nvGraphicFramePr>
        <p:xfrm>
          <a:off x="685800" y="2214563"/>
          <a:ext cx="8174038" cy="3124200"/>
        </p:xfrm>
        <a:graphic>
          <a:graphicData uri="http://schemas.openxmlformats.org/presentationml/2006/ole">
            <mc:AlternateContent xmlns:mc="http://schemas.openxmlformats.org/markup-compatibility/2006">
              <mc:Choice xmlns:v="urn:schemas-microsoft-com:vml" Requires="v">
                <p:oleObj spid="_x0000_s21796" name="Worksheet" r:id="rId4" imgW="7934347" imgH="3019296" progId="Excel.Sheet.8">
                  <p:embed/>
                </p:oleObj>
              </mc:Choice>
              <mc:Fallback>
                <p:oleObj name="Worksheet" r:id="rId4" imgW="7934347" imgH="3019296" progId="Excel.Sheet.8">
                  <p:embed/>
                  <p:pic>
                    <p:nvPicPr>
                      <p:cNvPr id="0" name="Picture 87"/>
                      <p:cNvPicPr>
                        <a:picLocks noGrp="1" noChangeAspect="1" noChangeArrowheads="1"/>
                      </p:cNvPicPr>
                      <p:nvPr/>
                    </p:nvPicPr>
                    <p:blipFill>
                      <a:blip r:embed="rId5"/>
                      <a:srcRect/>
                      <a:stretch>
                        <a:fillRect/>
                      </a:stretch>
                    </p:blipFill>
                    <p:spPr bwMode="auto">
                      <a:xfrm>
                        <a:off x="685800" y="2214563"/>
                        <a:ext cx="8174038" cy="31242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257514141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685800"/>
            <a:ext cx="7772400" cy="914400"/>
          </a:xfrm>
        </p:spPr>
        <p:txBody>
          <a:bodyPr/>
          <a:lstStyle/>
          <a:p>
            <a:r>
              <a:rPr lang="en-US" sz="3400" dirty="0" smtClean="0">
                <a:solidFill>
                  <a:schemeClr val="bg1"/>
                </a:solidFill>
              </a:rPr>
              <a:t>2014 Top Four Revenue Categories for FBS Institutions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4195870807"/>
              </p:ext>
            </p:extLst>
          </p:nvPr>
        </p:nvGraphicFramePr>
        <p:xfrm>
          <a:off x="205629" y="2209800"/>
          <a:ext cx="8734329" cy="3657600"/>
        </p:xfrm>
        <a:graphic>
          <a:graphicData uri="http://schemas.openxmlformats.org/drawingml/2006/table">
            <a:tbl>
              <a:tblPr firstRow="1" bandRow="1">
                <a:tableStyleId>{2D5ABB26-0587-4C30-8999-92F81FD0307C}</a:tableStyleId>
              </a:tblPr>
              <a:tblGrid>
                <a:gridCol w="1401953"/>
                <a:gridCol w="1464976"/>
                <a:gridCol w="1447800"/>
                <a:gridCol w="1447800"/>
                <a:gridCol w="1447800"/>
                <a:gridCol w="1524000"/>
              </a:tblGrid>
              <a:tr h="121920">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endParaRPr lang="en-US"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r>
                        <a:rPr lang="en-US" dirty="0" smtClean="0">
                          <a:solidFill>
                            <a:schemeClr val="bg1"/>
                          </a:solidFill>
                          <a:latin typeface="+mj-lt"/>
                        </a:rPr>
                        <a:t>Quartile</a:t>
                      </a:r>
                      <a:r>
                        <a:rPr lang="en-US" baseline="0" dirty="0" smtClean="0">
                          <a:solidFill>
                            <a:schemeClr val="bg1"/>
                          </a:solidFill>
                          <a:latin typeface="+mj-lt"/>
                        </a:rPr>
                        <a:t> 1</a:t>
                      </a:r>
                      <a:endParaRPr lang="en-US"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r>
                        <a:rPr lang="en-US" dirty="0" smtClean="0">
                          <a:solidFill>
                            <a:schemeClr val="bg1"/>
                          </a:solidFill>
                          <a:latin typeface="+mj-lt"/>
                        </a:rPr>
                        <a:t>Quartile 2</a:t>
                      </a:r>
                      <a:endParaRPr lang="en-US"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r>
                        <a:rPr lang="en-US" dirty="0" smtClean="0">
                          <a:solidFill>
                            <a:schemeClr val="bg1"/>
                          </a:solidFill>
                          <a:latin typeface="+mj-lt"/>
                        </a:rPr>
                        <a:t>Quartile 3</a:t>
                      </a:r>
                      <a:endParaRPr lang="en-US"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r>
                        <a:rPr lang="en-US" dirty="0" smtClean="0">
                          <a:solidFill>
                            <a:schemeClr val="bg1"/>
                          </a:solidFill>
                          <a:latin typeface="+mj-lt"/>
                        </a:rPr>
                        <a:t>Quartile 4</a:t>
                      </a:r>
                      <a:endParaRPr lang="en-US"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algn="ctr"/>
                      <a:r>
                        <a:rPr lang="en-US" dirty="0" smtClean="0">
                          <a:solidFill>
                            <a:schemeClr val="bg1"/>
                          </a:solidFill>
                          <a:latin typeface="+mj-lt"/>
                        </a:rPr>
                        <a:t>Overall FBS</a:t>
                      </a:r>
                      <a:endParaRPr lang="en-US"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24384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700" b="1" dirty="0" smtClean="0">
                          <a:solidFill>
                            <a:schemeClr val="bg1"/>
                          </a:solidFill>
                          <a:latin typeface="+mj-lt"/>
                        </a:rPr>
                        <a:t>Category 1</a:t>
                      </a:r>
                    </a:p>
                    <a:p>
                      <a:pPr algn="ctr"/>
                      <a:r>
                        <a:rPr lang="en-US" sz="1700" b="1" dirty="0" smtClean="0">
                          <a:solidFill>
                            <a:schemeClr val="bg1"/>
                          </a:solidFill>
                          <a:latin typeface="+mj-lt"/>
                        </a:rPr>
                        <a:t>(%</a:t>
                      </a:r>
                      <a:r>
                        <a:rPr lang="en-US" sz="1700" b="1" baseline="0" dirty="0" smtClean="0">
                          <a:solidFill>
                            <a:schemeClr val="bg1"/>
                          </a:solidFill>
                          <a:latin typeface="+mj-lt"/>
                        </a:rPr>
                        <a:t> of Total)</a:t>
                      </a:r>
                      <a:endParaRPr lang="en-US" sz="1700"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Alumni Contributions</a:t>
                      </a:r>
                    </a:p>
                    <a:p>
                      <a:pPr algn="ctr"/>
                      <a:r>
                        <a:rPr lang="en-US" sz="1600" dirty="0" smtClean="0">
                          <a:solidFill>
                            <a:schemeClr val="bg1"/>
                          </a:solidFill>
                          <a:latin typeface="+mj-lt"/>
                        </a:rPr>
                        <a:t>(28%)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NCAA/Conf.</a:t>
                      </a:r>
                      <a:r>
                        <a:rPr lang="en-US" sz="1600" baseline="0" dirty="0" smtClean="0">
                          <a:solidFill>
                            <a:schemeClr val="bg1"/>
                          </a:solidFill>
                          <a:latin typeface="+mj-lt"/>
                        </a:rPr>
                        <a:t> Distributions</a:t>
                      </a:r>
                    </a:p>
                    <a:p>
                      <a:pPr algn="ctr"/>
                      <a:r>
                        <a:rPr lang="en-US" sz="1600" baseline="0" dirty="0" smtClean="0">
                          <a:solidFill>
                            <a:schemeClr val="bg1"/>
                          </a:solidFill>
                          <a:latin typeface="+mj-lt"/>
                        </a:rPr>
                        <a:t>(26%)</a:t>
                      </a:r>
                      <a:endParaRPr lang="en-US" sz="1600" dirty="0" smtClean="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Direct Inst. Support</a:t>
                      </a:r>
                      <a:endParaRPr lang="en-US" sz="1600" baseline="0" dirty="0" smtClean="0">
                        <a:solidFill>
                          <a:schemeClr val="bg1"/>
                        </a:solidFill>
                        <a:latin typeface="+mj-lt"/>
                      </a:endParaRPr>
                    </a:p>
                    <a:p>
                      <a:pPr algn="ctr"/>
                      <a:r>
                        <a:rPr lang="en-US" sz="1600" dirty="0" smtClean="0">
                          <a:solidFill>
                            <a:schemeClr val="bg1"/>
                          </a:solidFill>
                          <a:latin typeface="+mj-lt"/>
                        </a:rPr>
                        <a:t>(19%)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Student</a:t>
                      </a:r>
                      <a:r>
                        <a:rPr lang="en-US" sz="1600" baseline="0" dirty="0" smtClean="0">
                          <a:solidFill>
                            <a:schemeClr val="bg1"/>
                          </a:solidFill>
                          <a:latin typeface="+mj-lt"/>
                        </a:rPr>
                        <a:t> Fees</a:t>
                      </a:r>
                    </a:p>
                    <a:p>
                      <a:pPr algn="ctr"/>
                      <a:r>
                        <a:rPr lang="en-US" sz="1600" baseline="0" dirty="0" smtClean="0">
                          <a:solidFill>
                            <a:schemeClr val="bg1"/>
                          </a:solidFill>
                          <a:latin typeface="+mj-lt"/>
                        </a:rPr>
                        <a:t>(28%)</a:t>
                      </a:r>
                      <a:endParaRPr lang="en-US" sz="1600" dirty="0" smtClean="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Alumni Contributions</a:t>
                      </a:r>
                    </a:p>
                    <a:p>
                      <a:pPr algn="ctr"/>
                      <a:r>
                        <a:rPr lang="en-US" sz="1600" dirty="0" smtClean="0">
                          <a:solidFill>
                            <a:schemeClr val="bg1"/>
                          </a:solidFill>
                          <a:latin typeface="+mj-lt"/>
                        </a:rPr>
                        <a:t>(21%)</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3716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700" b="1" dirty="0" smtClean="0">
                          <a:solidFill>
                            <a:schemeClr val="bg1"/>
                          </a:solidFill>
                          <a:latin typeface="+mj-lt"/>
                        </a:rPr>
                        <a:t>Category 2</a:t>
                      </a:r>
                    </a:p>
                    <a:p>
                      <a:pPr algn="ctr"/>
                      <a:r>
                        <a:rPr lang="en-US" sz="1700" b="1" dirty="0" smtClean="0">
                          <a:solidFill>
                            <a:schemeClr val="bg1"/>
                          </a:solidFill>
                          <a:latin typeface="+mj-lt"/>
                        </a:rPr>
                        <a:t>(%</a:t>
                      </a:r>
                      <a:r>
                        <a:rPr lang="en-US" sz="1700" b="1" baseline="0" dirty="0" smtClean="0">
                          <a:solidFill>
                            <a:schemeClr val="bg1"/>
                          </a:solidFill>
                          <a:latin typeface="+mj-lt"/>
                        </a:rPr>
                        <a:t> of Total)</a:t>
                      </a:r>
                      <a:endParaRPr lang="en-US" sz="1700"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Ticket Sales</a:t>
                      </a:r>
                    </a:p>
                    <a:p>
                      <a:pPr algn="ctr"/>
                      <a:r>
                        <a:rPr lang="en-US" sz="1600" dirty="0" smtClean="0">
                          <a:solidFill>
                            <a:schemeClr val="bg1"/>
                          </a:solidFill>
                          <a:latin typeface="+mj-lt"/>
                        </a:rPr>
                        <a:t>(26%)</a:t>
                      </a:r>
                      <a:endParaRPr lang="en-US" sz="1600"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Alumni Contributions</a:t>
                      </a:r>
                    </a:p>
                    <a:p>
                      <a:pPr algn="ctr"/>
                      <a:r>
                        <a:rPr lang="en-US" sz="1600" dirty="0" smtClean="0">
                          <a:solidFill>
                            <a:schemeClr val="bg1"/>
                          </a:solidFill>
                          <a:latin typeface="+mj-lt"/>
                        </a:rPr>
                        <a:t>(19%)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NCAA/Conf.</a:t>
                      </a:r>
                      <a:r>
                        <a:rPr lang="en-US" sz="1600" baseline="0" dirty="0" smtClean="0">
                          <a:solidFill>
                            <a:schemeClr val="bg1"/>
                          </a:solidFill>
                          <a:latin typeface="+mj-lt"/>
                        </a:rPr>
                        <a:t> Distributions</a:t>
                      </a:r>
                    </a:p>
                    <a:p>
                      <a:pPr algn="ctr"/>
                      <a:r>
                        <a:rPr lang="en-US" sz="1600" baseline="0" dirty="0" smtClean="0">
                          <a:solidFill>
                            <a:schemeClr val="bg1"/>
                          </a:solidFill>
                          <a:latin typeface="+mj-lt"/>
                        </a:rPr>
                        <a:t>(16%)</a:t>
                      </a:r>
                      <a:r>
                        <a:rPr lang="en-US" sz="1600" dirty="0" smtClean="0">
                          <a:solidFill>
                            <a:schemeClr val="bg1"/>
                          </a:solidFill>
                          <a:latin typeface="+mj-lt"/>
                        </a:rPr>
                        <a:t> </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Direct Inst. Support</a:t>
                      </a:r>
                      <a:endParaRPr lang="en-US" sz="1600" baseline="0" dirty="0" smtClean="0">
                        <a:solidFill>
                          <a:schemeClr val="bg1"/>
                        </a:solidFill>
                        <a:latin typeface="+mj-lt"/>
                      </a:endParaRPr>
                    </a:p>
                    <a:p>
                      <a:pPr algn="ctr"/>
                      <a:r>
                        <a:rPr lang="en-US" sz="1600" dirty="0" smtClean="0">
                          <a:solidFill>
                            <a:schemeClr val="bg1"/>
                          </a:solidFill>
                          <a:latin typeface="+mj-lt"/>
                        </a:rPr>
                        <a:t>(27%)</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Ticket Sales</a:t>
                      </a:r>
                    </a:p>
                    <a:p>
                      <a:pPr algn="ctr"/>
                      <a:r>
                        <a:rPr lang="en-US" sz="1600" dirty="0" smtClean="0">
                          <a:solidFill>
                            <a:schemeClr val="bg1"/>
                          </a:solidFill>
                          <a:latin typeface="+mj-lt"/>
                        </a:rPr>
                        <a:t>(20%)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288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700" b="1" dirty="0" smtClean="0">
                          <a:solidFill>
                            <a:schemeClr val="bg1"/>
                          </a:solidFill>
                          <a:latin typeface="+mj-lt"/>
                        </a:rPr>
                        <a:t>Category 3</a:t>
                      </a:r>
                    </a:p>
                    <a:p>
                      <a:pPr algn="ctr"/>
                      <a:r>
                        <a:rPr lang="en-US" sz="1700" b="1" dirty="0" smtClean="0">
                          <a:solidFill>
                            <a:schemeClr val="bg1"/>
                          </a:solidFill>
                          <a:latin typeface="+mj-lt"/>
                        </a:rPr>
                        <a:t>(%</a:t>
                      </a:r>
                      <a:r>
                        <a:rPr lang="en-US" sz="1700" b="1" baseline="0" dirty="0" smtClean="0">
                          <a:solidFill>
                            <a:schemeClr val="bg1"/>
                          </a:solidFill>
                          <a:latin typeface="+mj-lt"/>
                        </a:rPr>
                        <a:t> of Total)</a:t>
                      </a:r>
                      <a:endParaRPr lang="en-US" sz="1700"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NCAA/Conf.</a:t>
                      </a:r>
                      <a:r>
                        <a:rPr lang="en-US" sz="1600" baseline="0" dirty="0" smtClean="0">
                          <a:solidFill>
                            <a:schemeClr val="bg1"/>
                          </a:solidFill>
                          <a:latin typeface="+mj-lt"/>
                        </a:rPr>
                        <a:t> Distributions</a:t>
                      </a:r>
                    </a:p>
                    <a:p>
                      <a:pPr algn="ctr"/>
                      <a:r>
                        <a:rPr lang="en-US" sz="1600" baseline="0" dirty="0" smtClean="0">
                          <a:solidFill>
                            <a:schemeClr val="bg1"/>
                          </a:solidFill>
                          <a:latin typeface="+mj-lt"/>
                        </a:rPr>
                        <a:t>(20%)</a:t>
                      </a:r>
                      <a:endParaRPr lang="en-US" sz="1600"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Ticket Sales</a:t>
                      </a:r>
                    </a:p>
                    <a:p>
                      <a:pPr algn="ctr"/>
                      <a:r>
                        <a:rPr lang="en-US" sz="1600" dirty="0" smtClean="0">
                          <a:solidFill>
                            <a:schemeClr val="bg1"/>
                          </a:solidFill>
                          <a:latin typeface="+mj-lt"/>
                        </a:rPr>
                        <a:t>(19%)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Ticket Sales</a:t>
                      </a:r>
                    </a:p>
                    <a:p>
                      <a:pPr algn="ctr"/>
                      <a:r>
                        <a:rPr lang="en-US" sz="1600" baseline="0" dirty="0" smtClean="0">
                          <a:solidFill>
                            <a:schemeClr val="bg1"/>
                          </a:solidFill>
                          <a:latin typeface="+mj-lt"/>
                        </a:rPr>
                        <a:t>(15%)</a:t>
                      </a:r>
                      <a:endParaRPr lang="en-US" sz="1600" dirty="0" smtClean="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Alumni Contributions</a:t>
                      </a:r>
                    </a:p>
                    <a:p>
                      <a:pPr algn="ctr"/>
                      <a:r>
                        <a:rPr lang="en-US" sz="1600" dirty="0" smtClean="0">
                          <a:solidFill>
                            <a:schemeClr val="bg1"/>
                          </a:solidFill>
                          <a:latin typeface="+mj-lt"/>
                        </a:rPr>
                        <a:t>(9%)</a:t>
                      </a:r>
                      <a:endParaRPr lang="en-US" sz="16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NCAA/Conf.</a:t>
                      </a:r>
                      <a:r>
                        <a:rPr lang="en-US" sz="1600" baseline="0" dirty="0" smtClean="0">
                          <a:solidFill>
                            <a:schemeClr val="bg1"/>
                          </a:solidFill>
                          <a:latin typeface="+mj-lt"/>
                        </a:rPr>
                        <a:t> Distributions</a:t>
                      </a:r>
                    </a:p>
                    <a:p>
                      <a:pPr algn="ctr"/>
                      <a:r>
                        <a:rPr lang="en-US" sz="1600" baseline="0" dirty="0" smtClean="0">
                          <a:solidFill>
                            <a:schemeClr val="bg1"/>
                          </a:solidFill>
                          <a:latin typeface="+mj-lt"/>
                        </a:rPr>
                        <a:t>(20%)</a:t>
                      </a:r>
                      <a:endParaRPr lang="en-US" sz="1600" dirty="0" smtClean="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286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700" b="1" dirty="0" smtClean="0">
                          <a:solidFill>
                            <a:schemeClr val="bg1"/>
                          </a:solidFill>
                          <a:latin typeface="+mj-lt"/>
                        </a:rPr>
                        <a:t>Category 4</a:t>
                      </a:r>
                    </a:p>
                    <a:p>
                      <a:pPr algn="ctr"/>
                      <a:r>
                        <a:rPr lang="en-US" sz="1700" b="1" dirty="0" smtClean="0">
                          <a:solidFill>
                            <a:schemeClr val="bg1"/>
                          </a:solidFill>
                          <a:latin typeface="+mj-lt"/>
                        </a:rPr>
                        <a:t>(%</a:t>
                      </a:r>
                      <a:r>
                        <a:rPr lang="en-US" sz="1700" b="1" baseline="0" dirty="0" smtClean="0">
                          <a:solidFill>
                            <a:schemeClr val="bg1"/>
                          </a:solidFill>
                          <a:latin typeface="+mj-lt"/>
                        </a:rPr>
                        <a:t> of Total)</a:t>
                      </a:r>
                      <a:endParaRPr lang="en-US" sz="1700"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Royalties</a:t>
                      </a:r>
                      <a:r>
                        <a:rPr lang="en-US" sz="1600" baseline="0" dirty="0" smtClean="0">
                          <a:solidFill>
                            <a:schemeClr val="bg1"/>
                          </a:solidFill>
                          <a:latin typeface="+mj-lt"/>
                        </a:rPr>
                        <a:t> and Sponsorships</a:t>
                      </a:r>
                    </a:p>
                    <a:p>
                      <a:pPr algn="ctr"/>
                      <a:r>
                        <a:rPr lang="en-US" sz="1600" baseline="0" dirty="0" smtClean="0">
                          <a:solidFill>
                            <a:schemeClr val="bg1"/>
                          </a:solidFill>
                          <a:latin typeface="+mj-lt"/>
                        </a:rPr>
                        <a:t>(8%)</a:t>
                      </a:r>
                      <a:endParaRPr lang="en-US" sz="1600"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Direct Inst. Support</a:t>
                      </a:r>
                      <a:endParaRPr lang="en-US" sz="1600" baseline="0" dirty="0" smtClean="0">
                        <a:solidFill>
                          <a:schemeClr val="bg1"/>
                        </a:solidFill>
                        <a:latin typeface="+mj-lt"/>
                      </a:endParaRPr>
                    </a:p>
                    <a:p>
                      <a:pPr algn="ctr"/>
                      <a:r>
                        <a:rPr lang="en-US" sz="1600" dirty="0" smtClean="0">
                          <a:solidFill>
                            <a:schemeClr val="bg1"/>
                          </a:solidFill>
                          <a:latin typeface="+mj-lt"/>
                        </a:rPr>
                        <a:t>(10%)</a:t>
                      </a:r>
                      <a:endParaRPr lang="en-US" sz="16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Alumni Contributions</a:t>
                      </a:r>
                    </a:p>
                    <a:p>
                      <a:pPr algn="ctr"/>
                      <a:r>
                        <a:rPr lang="en-US" sz="1600" dirty="0" smtClean="0">
                          <a:solidFill>
                            <a:schemeClr val="bg1"/>
                          </a:solidFill>
                          <a:latin typeface="+mj-lt"/>
                        </a:rPr>
                        <a:t>(15%)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kern="1200" dirty="0" smtClean="0">
                          <a:solidFill>
                            <a:schemeClr val="bg1"/>
                          </a:solidFill>
                          <a:latin typeface="+mn-lt"/>
                          <a:ea typeface="+mn-ea"/>
                          <a:cs typeface="+mn-cs"/>
                        </a:rPr>
                        <a:t>NCAA/Conf.</a:t>
                      </a:r>
                      <a:r>
                        <a:rPr lang="en-US" sz="1600" kern="1200" baseline="0" dirty="0" smtClean="0">
                          <a:solidFill>
                            <a:schemeClr val="bg1"/>
                          </a:solidFill>
                          <a:latin typeface="+mn-lt"/>
                          <a:ea typeface="+mn-ea"/>
                          <a:cs typeface="+mn-cs"/>
                        </a:rPr>
                        <a:t> Distributions</a:t>
                      </a:r>
                    </a:p>
                    <a:p>
                      <a:pPr algn="ctr"/>
                      <a:r>
                        <a:rPr lang="en-US" sz="1600" kern="1200" baseline="0" dirty="0" smtClean="0">
                          <a:solidFill>
                            <a:schemeClr val="bg1"/>
                          </a:solidFill>
                          <a:latin typeface="+mn-lt"/>
                          <a:ea typeface="+mn-ea"/>
                          <a:cs typeface="+mn-cs"/>
                        </a:rPr>
                        <a:t>(8%)</a:t>
                      </a:r>
                      <a:endParaRPr lang="en-US" sz="1600" kern="1200" dirty="0" smtClean="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sz="1600" dirty="0" smtClean="0">
                          <a:solidFill>
                            <a:schemeClr val="bg1"/>
                          </a:solidFill>
                          <a:latin typeface="+mj-lt"/>
                        </a:rPr>
                        <a:t>Direct Inst. Support</a:t>
                      </a:r>
                      <a:endParaRPr lang="en-US" sz="1600" baseline="0" dirty="0" smtClean="0">
                        <a:solidFill>
                          <a:schemeClr val="bg1"/>
                        </a:solidFill>
                        <a:latin typeface="+mj-lt"/>
                      </a:endParaRPr>
                    </a:p>
                    <a:p>
                      <a:pPr algn="ctr"/>
                      <a:r>
                        <a:rPr lang="en-US" sz="1600" baseline="0" dirty="0" smtClean="0">
                          <a:solidFill>
                            <a:schemeClr val="bg1"/>
                          </a:solidFill>
                          <a:latin typeface="+mj-lt"/>
                        </a:rPr>
                        <a:t>(9%)</a:t>
                      </a:r>
                      <a:endParaRPr lang="en-US" sz="1600" dirty="0">
                        <a:solidFill>
                          <a:schemeClr val="bg1"/>
                        </a:solidFill>
                        <a:latin typeface="+mj-lt"/>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17749457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685800"/>
            <a:ext cx="7772400" cy="914400"/>
          </a:xfrm>
        </p:spPr>
        <p:txBody>
          <a:bodyPr/>
          <a:lstStyle/>
          <a:p>
            <a:r>
              <a:rPr lang="en-US" sz="3400" dirty="0" smtClean="0">
                <a:solidFill>
                  <a:schemeClr val="bg1"/>
                </a:solidFill>
              </a:rPr>
              <a:t>2014 Top Four Expense Categories for FBS Institutions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201410960"/>
              </p:ext>
            </p:extLst>
          </p:nvPr>
        </p:nvGraphicFramePr>
        <p:xfrm>
          <a:off x="203573" y="2209800"/>
          <a:ext cx="8738441" cy="3657600"/>
        </p:xfrm>
        <a:graphic>
          <a:graphicData uri="http://schemas.openxmlformats.org/drawingml/2006/table">
            <a:tbl>
              <a:tblPr firstRow="1" bandRow="1">
                <a:tableStyleId>{2D5ABB26-0587-4C30-8999-92F81FD0307C}</a:tableStyleId>
              </a:tblPr>
              <a:tblGrid>
                <a:gridCol w="1401953"/>
                <a:gridCol w="1444530"/>
                <a:gridCol w="1447800"/>
                <a:gridCol w="1447800"/>
                <a:gridCol w="1447800"/>
                <a:gridCol w="1548558"/>
              </a:tblGrid>
              <a:tr h="0">
                <a:tc>
                  <a:txBody>
                    <a:bodyPr/>
                    <a:lstStyle/>
                    <a:p>
                      <a:pPr algn="ctr"/>
                      <a:endParaRPr lang="en-US"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b="1" dirty="0" smtClean="0">
                          <a:solidFill>
                            <a:schemeClr val="bg1"/>
                          </a:solidFill>
                        </a:rPr>
                        <a:t>Quartile</a:t>
                      </a:r>
                      <a:r>
                        <a:rPr lang="en-US" b="1" baseline="0" dirty="0" smtClean="0">
                          <a:solidFill>
                            <a:schemeClr val="bg1"/>
                          </a:solidFill>
                        </a:rPr>
                        <a:t> 1</a:t>
                      </a:r>
                      <a:endParaRPr lang="en-US"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b="1" dirty="0" smtClean="0">
                          <a:solidFill>
                            <a:schemeClr val="bg1"/>
                          </a:solidFill>
                        </a:rPr>
                        <a:t>Quartile 2</a:t>
                      </a:r>
                      <a:endParaRPr lang="en-US"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b="1" dirty="0" smtClean="0">
                          <a:solidFill>
                            <a:schemeClr val="bg1"/>
                          </a:solidFill>
                        </a:rPr>
                        <a:t>Quartile 3</a:t>
                      </a:r>
                      <a:endParaRPr lang="en-US"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b="1" dirty="0" smtClean="0">
                          <a:solidFill>
                            <a:schemeClr val="bg1"/>
                          </a:solidFill>
                        </a:rPr>
                        <a:t>Quartile 4</a:t>
                      </a:r>
                      <a:endParaRPr lang="en-US"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b="1" dirty="0" smtClean="0">
                          <a:solidFill>
                            <a:schemeClr val="bg1"/>
                          </a:solidFill>
                        </a:rPr>
                        <a:t>Overall FBS</a:t>
                      </a:r>
                      <a:endParaRPr lang="en-US"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396240">
                <a:tc>
                  <a:txBody>
                    <a:bodyPr/>
                    <a:lstStyle/>
                    <a:p>
                      <a:pPr algn="ctr"/>
                      <a:r>
                        <a:rPr lang="en-US" sz="1700" b="1" dirty="0" smtClean="0">
                          <a:solidFill>
                            <a:schemeClr val="bg1"/>
                          </a:solidFill>
                        </a:rPr>
                        <a:t>Category 1</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 and Benefits</a:t>
                      </a:r>
                    </a:p>
                    <a:p>
                      <a:pPr algn="ctr"/>
                      <a:r>
                        <a:rPr lang="en-US" sz="1600" dirty="0" smtClean="0">
                          <a:solidFill>
                            <a:schemeClr val="bg1"/>
                          </a:solidFill>
                        </a:rPr>
                        <a:t>(35%)</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 and Benefits</a:t>
                      </a:r>
                    </a:p>
                    <a:p>
                      <a:pPr algn="ctr"/>
                      <a:r>
                        <a:rPr lang="en-US" sz="1600" dirty="0" smtClean="0">
                          <a:solidFill>
                            <a:schemeClr val="bg1"/>
                          </a:solidFill>
                        </a:rPr>
                        <a:t>(36%)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 and Benefits</a:t>
                      </a:r>
                    </a:p>
                    <a:p>
                      <a:pPr algn="ctr"/>
                      <a:r>
                        <a:rPr lang="en-US" sz="1600" dirty="0" smtClean="0">
                          <a:solidFill>
                            <a:schemeClr val="bg1"/>
                          </a:solidFill>
                        </a:rPr>
                        <a:t>(38%)</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 and Benefits</a:t>
                      </a:r>
                    </a:p>
                    <a:p>
                      <a:pPr algn="ctr"/>
                      <a:r>
                        <a:rPr lang="en-US" sz="1600" dirty="0" smtClean="0">
                          <a:solidFill>
                            <a:schemeClr val="bg1"/>
                          </a:solidFill>
                        </a:rPr>
                        <a:t>(31%)</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 and Benefits</a:t>
                      </a:r>
                    </a:p>
                    <a:p>
                      <a:pPr algn="ctr"/>
                      <a:r>
                        <a:rPr lang="en-US" sz="1600" dirty="0" smtClean="0">
                          <a:solidFill>
                            <a:schemeClr val="bg1"/>
                          </a:solidFill>
                        </a:rPr>
                        <a:t>(35%)</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89560">
                <a:tc>
                  <a:txBody>
                    <a:bodyPr/>
                    <a:lstStyle/>
                    <a:p>
                      <a:pPr algn="ctr"/>
                      <a:r>
                        <a:rPr lang="en-US" sz="1700" b="1" dirty="0" smtClean="0">
                          <a:solidFill>
                            <a:schemeClr val="bg1"/>
                          </a:solidFill>
                        </a:rPr>
                        <a:t>Category 2</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Facilities</a:t>
                      </a:r>
                      <a:r>
                        <a:rPr lang="en-US" sz="1600" baseline="0" dirty="0" smtClean="0">
                          <a:solidFill>
                            <a:schemeClr val="bg1"/>
                          </a:solidFill>
                        </a:rPr>
                        <a:t> and Maintenance</a:t>
                      </a:r>
                      <a:endParaRPr lang="en-US" sz="1600" dirty="0" smtClean="0">
                        <a:solidFill>
                          <a:schemeClr val="bg1"/>
                        </a:solidFill>
                      </a:endParaRPr>
                    </a:p>
                    <a:p>
                      <a:pPr algn="ctr"/>
                      <a:r>
                        <a:rPr lang="en-US" sz="1600" dirty="0" smtClean="0">
                          <a:solidFill>
                            <a:schemeClr val="bg1"/>
                          </a:solidFill>
                        </a:rPr>
                        <a:t>(18%)</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endParaRPr lang="en-US" sz="1600" baseline="0" dirty="0" smtClean="0">
                        <a:solidFill>
                          <a:schemeClr val="bg1"/>
                        </a:solidFill>
                      </a:endParaRPr>
                    </a:p>
                    <a:p>
                      <a:pPr algn="ctr"/>
                      <a:r>
                        <a:rPr lang="en-US" sz="1600" dirty="0" smtClean="0">
                          <a:solidFill>
                            <a:schemeClr val="bg1"/>
                          </a:solidFill>
                        </a:rPr>
                        <a:t>(16%)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endParaRPr lang="en-US" sz="1600" baseline="0" dirty="0" smtClean="0">
                        <a:solidFill>
                          <a:schemeClr val="bg1"/>
                        </a:solidFill>
                      </a:endParaRPr>
                    </a:p>
                    <a:p>
                      <a:pPr algn="ctr"/>
                      <a:r>
                        <a:rPr lang="en-US" sz="1600" dirty="0" smtClean="0">
                          <a:solidFill>
                            <a:schemeClr val="bg1"/>
                          </a:solidFill>
                        </a:rPr>
                        <a:t>(16%)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endParaRPr lang="en-US" sz="1600" baseline="0" dirty="0" smtClean="0">
                        <a:solidFill>
                          <a:schemeClr val="bg1"/>
                        </a:solidFill>
                      </a:endParaRPr>
                    </a:p>
                    <a:p>
                      <a:pPr algn="ctr"/>
                      <a:r>
                        <a:rPr lang="en-US" sz="1600" dirty="0" smtClean="0">
                          <a:solidFill>
                            <a:schemeClr val="bg1"/>
                          </a:solidFill>
                        </a:rPr>
                        <a:t>(24%)</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endParaRPr lang="en-US" sz="1600" baseline="0" dirty="0" smtClean="0">
                        <a:solidFill>
                          <a:schemeClr val="bg1"/>
                        </a:solidFill>
                      </a:endParaRPr>
                    </a:p>
                    <a:p>
                      <a:pPr algn="ctr"/>
                      <a:r>
                        <a:rPr lang="en-US" sz="1600" dirty="0" smtClean="0">
                          <a:solidFill>
                            <a:schemeClr val="bg1"/>
                          </a:solidFill>
                        </a:rPr>
                        <a:t>(15%)</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700" b="1" dirty="0" smtClean="0">
                          <a:solidFill>
                            <a:schemeClr val="bg1"/>
                          </a:solidFill>
                        </a:rPr>
                        <a:t>Category 3</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endParaRPr lang="en-US" sz="1600" baseline="0" dirty="0" smtClean="0">
                        <a:solidFill>
                          <a:schemeClr val="bg1"/>
                        </a:solidFill>
                      </a:endParaRPr>
                    </a:p>
                    <a:p>
                      <a:pPr algn="ctr"/>
                      <a:r>
                        <a:rPr lang="en-US" sz="1600" baseline="0" dirty="0" smtClean="0">
                          <a:solidFill>
                            <a:schemeClr val="bg1"/>
                          </a:solidFill>
                        </a:rPr>
                        <a:t>(11%)</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Facilities</a:t>
                      </a:r>
                      <a:r>
                        <a:rPr lang="en-US" sz="1600" baseline="0" dirty="0" smtClean="0">
                          <a:solidFill>
                            <a:schemeClr val="bg1"/>
                          </a:solidFill>
                        </a:rPr>
                        <a:t> and Maintenance</a:t>
                      </a:r>
                      <a:endParaRPr lang="en-US" sz="1600" dirty="0" smtClean="0">
                        <a:solidFill>
                          <a:schemeClr val="bg1"/>
                        </a:solidFill>
                      </a:endParaRPr>
                    </a:p>
                    <a:p>
                      <a:pPr algn="ctr"/>
                      <a:r>
                        <a:rPr lang="en-US" sz="1600" baseline="0" dirty="0" smtClean="0">
                          <a:solidFill>
                            <a:schemeClr val="bg1"/>
                          </a:solidFill>
                        </a:rPr>
                        <a:t>(13%)</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Facilities</a:t>
                      </a:r>
                      <a:r>
                        <a:rPr lang="en-US" sz="1600" baseline="0" dirty="0" smtClean="0">
                          <a:solidFill>
                            <a:schemeClr val="bg1"/>
                          </a:solidFill>
                        </a:rPr>
                        <a:t> and Maintenance</a:t>
                      </a:r>
                      <a:endParaRPr lang="en-US" sz="1600" dirty="0" smtClean="0">
                        <a:solidFill>
                          <a:schemeClr val="bg1"/>
                        </a:solidFill>
                      </a:endParaRPr>
                    </a:p>
                    <a:p>
                      <a:pPr algn="ctr"/>
                      <a:r>
                        <a:rPr lang="en-US" sz="1600" baseline="0" dirty="0" smtClean="0">
                          <a:solidFill>
                            <a:schemeClr val="bg1"/>
                          </a:solidFill>
                        </a:rPr>
                        <a:t>(9%)</a:t>
                      </a:r>
                      <a:endParaRPr lang="en-US" sz="160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baseline="0" dirty="0" smtClean="0">
                          <a:solidFill>
                            <a:schemeClr val="bg1"/>
                          </a:solidFill>
                        </a:rPr>
                        <a:t>(9%)</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Facilities</a:t>
                      </a:r>
                      <a:r>
                        <a:rPr lang="en-US" sz="1600" baseline="0" dirty="0" smtClean="0">
                          <a:solidFill>
                            <a:schemeClr val="bg1"/>
                          </a:solidFill>
                        </a:rPr>
                        <a:t> and Maintenance</a:t>
                      </a:r>
                      <a:endParaRPr lang="en-US" sz="1600" dirty="0" smtClean="0">
                        <a:solidFill>
                          <a:schemeClr val="bg1"/>
                        </a:solidFill>
                      </a:endParaRPr>
                    </a:p>
                    <a:p>
                      <a:pPr algn="ctr"/>
                      <a:r>
                        <a:rPr lang="en-US" sz="1600" baseline="0" dirty="0" smtClean="0">
                          <a:solidFill>
                            <a:schemeClr val="bg1"/>
                          </a:solidFill>
                        </a:rPr>
                        <a:t>(14%)</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52400">
                <a:tc>
                  <a:txBody>
                    <a:bodyPr/>
                    <a:lstStyle/>
                    <a:p>
                      <a:pPr algn="ctr"/>
                      <a:r>
                        <a:rPr lang="en-US" sz="1700" b="1" dirty="0" smtClean="0">
                          <a:solidFill>
                            <a:schemeClr val="bg1"/>
                          </a:solidFill>
                        </a:rPr>
                        <a:t>Category 4</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Other Expenses</a:t>
                      </a:r>
                      <a:endParaRPr lang="en-US" sz="1600" baseline="0" dirty="0" smtClean="0">
                        <a:solidFill>
                          <a:schemeClr val="bg1"/>
                        </a:solidFill>
                      </a:endParaRPr>
                    </a:p>
                    <a:p>
                      <a:pPr algn="ctr"/>
                      <a:r>
                        <a:rPr lang="en-US" sz="1600" baseline="0" dirty="0" smtClean="0">
                          <a:solidFill>
                            <a:schemeClr val="bg1"/>
                          </a:solidFill>
                        </a:rPr>
                        <a:t>(11%)</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Other Expenses</a:t>
                      </a:r>
                      <a:endParaRPr lang="en-US" sz="1600" baseline="0" dirty="0" smtClean="0">
                        <a:solidFill>
                          <a:schemeClr val="bg1"/>
                        </a:solidFill>
                      </a:endParaRPr>
                    </a:p>
                    <a:p>
                      <a:pPr algn="ctr"/>
                      <a:r>
                        <a:rPr lang="en-US" sz="1600" baseline="0" dirty="0" smtClean="0">
                          <a:solidFill>
                            <a:schemeClr val="bg1"/>
                          </a:solidFill>
                        </a:rPr>
                        <a:t>(8%)</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baseline="0" dirty="0" smtClean="0">
                          <a:solidFill>
                            <a:schemeClr val="bg1"/>
                          </a:solidFill>
                        </a:rPr>
                        <a:t>(8%)</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Facilities</a:t>
                      </a:r>
                      <a:r>
                        <a:rPr lang="en-US" sz="1600" baseline="0" dirty="0" smtClean="0">
                          <a:solidFill>
                            <a:schemeClr val="bg1"/>
                          </a:solidFill>
                        </a:rPr>
                        <a:t> and Maintenance</a:t>
                      </a:r>
                      <a:endParaRPr lang="en-US" sz="1600" dirty="0" smtClean="0">
                        <a:solidFill>
                          <a:schemeClr val="bg1"/>
                        </a:solidFill>
                      </a:endParaRPr>
                    </a:p>
                    <a:p>
                      <a:pPr algn="ctr"/>
                      <a:r>
                        <a:rPr lang="en-US" sz="1600" baseline="0" dirty="0" smtClean="0">
                          <a:solidFill>
                            <a:schemeClr val="bg1"/>
                          </a:solidFill>
                        </a:rPr>
                        <a:t>(6%)</a:t>
                      </a:r>
                      <a:endParaRPr lang="en-US" sz="1600" dirty="0" smtClean="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Other Expenses</a:t>
                      </a:r>
                      <a:endParaRPr lang="en-US" sz="1600" baseline="0" dirty="0" smtClean="0">
                        <a:solidFill>
                          <a:schemeClr val="bg1"/>
                        </a:solidFill>
                      </a:endParaRPr>
                    </a:p>
                    <a:p>
                      <a:pPr algn="ctr"/>
                      <a:r>
                        <a:rPr lang="en-US" sz="1600" baseline="0" dirty="0" smtClean="0">
                          <a:solidFill>
                            <a:schemeClr val="bg1"/>
                          </a:solidFill>
                        </a:rPr>
                        <a:t>(9%)</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3724144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304800"/>
            <a:ext cx="7772400" cy="990600"/>
          </a:xfrm>
        </p:spPr>
        <p:txBody>
          <a:bodyPr/>
          <a:lstStyle/>
          <a:p>
            <a:r>
              <a:rPr lang="en-US" sz="3400" dirty="0" smtClean="0">
                <a:solidFill>
                  <a:schemeClr val="bg1"/>
                </a:solidFill>
              </a:rPr>
              <a:t>Summary of 2004 – 2014 FBS    Revenue and Expense Detail</a:t>
            </a:r>
            <a:endParaRPr lang="en-US" sz="3400" dirty="0">
              <a:solidFill>
                <a:schemeClr val="bg1"/>
              </a:solidFill>
            </a:endParaRPr>
          </a:p>
        </p:txBody>
      </p:sp>
      <p:sp>
        <p:nvSpPr>
          <p:cNvPr id="5124" name="Placeholder 4"/>
          <p:cNvSpPr>
            <a:spLocks noGrp="1" noChangeArrowheads="1"/>
          </p:cNvSpPr>
          <p:nvPr>
            <p:ph type="body" idx="1"/>
          </p:nvPr>
        </p:nvSpPr>
        <p:spPr>
          <a:xfrm>
            <a:off x="686594" y="1524000"/>
            <a:ext cx="7772400" cy="4953000"/>
          </a:xfrm>
        </p:spPr>
        <p:txBody>
          <a:bodyPr>
            <a:noAutofit/>
          </a:bodyPr>
          <a:lstStyle/>
          <a:p>
            <a:pPr algn="just"/>
            <a:r>
              <a:rPr lang="en-US" sz="1700" dirty="0">
                <a:solidFill>
                  <a:schemeClr val="bg1"/>
                </a:solidFill>
              </a:rPr>
              <a:t>There are large disparities within FBS in both revenues and expenses.  For instance, the median expenses in the top quartile were approximately </a:t>
            </a:r>
            <a:r>
              <a:rPr lang="en-US" sz="1700" dirty="0" smtClean="0">
                <a:solidFill>
                  <a:schemeClr val="bg1"/>
                </a:solidFill>
              </a:rPr>
              <a:t>$107.4 million</a:t>
            </a:r>
            <a:r>
              <a:rPr lang="en-US" sz="1700" dirty="0">
                <a:solidFill>
                  <a:schemeClr val="bg1"/>
                </a:solidFill>
              </a:rPr>
              <a:t>, versus a median of </a:t>
            </a:r>
            <a:r>
              <a:rPr lang="en-US" sz="1700" dirty="0" smtClean="0">
                <a:solidFill>
                  <a:schemeClr val="bg1"/>
                </a:solidFill>
              </a:rPr>
              <a:t>$27.2 million </a:t>
            </a:r>
            <a:r>
              <a:rPr lang="en-US" sz="1700" dirty="0">
                <a:solidFill>
                  <a:schemeClr val="bg1"/>
                </a:solidFill>
              </a:rPr>
              <a:t>in the lowest quartile.</a:t>
            </a:r>
          </a:p>
          <a:p>
            <a:pPr algn="just"/>
            <a:endParaRPr lang="en-US" sz="1700" dirty="0">
              <a:solidFill>
                <a:schemeClr val="bg1"/>
              </a:solidFill>
            </a:endParaRPr>
          </a:p>
          <a:p>
            <a:pPr algn="just"/>
            <a:r>
              <a:rPr lang="en-US" sz="1700" dirty="0">
                <a:solidFill>
                  <a:schemeClr val="bg1"/>
                </a:solidFill>
              </a:rPr>
              <a:t>The gap between high and low seems to be widening.  The lowest </a:t>
            </a:r>
            <a:r>
              <a:rPr lang="en-US" sz="1700" dirty="0" smtClean="0">
                <a:solidFill>
                  <a:schemeClr val="bg1"/>
                </a:solidFill>
              </a:rPr>
              <a:t>quartiles </a:t>
            </a:r>
            <a:r>
              <a:rPr lang="en-US" sz="1700" dirty="0">
                <a:solidFill>
                  <a:schemeClr val="bg1"/>
                </a:solidFill>
              </a:rPr>
              <a:t>shows the lowest </a:t>
            </a:r>
            <a:r>
              <a:rPr lang="en-US" sz="1700" dirty="0" smtClean="0">
                <a:solidFill>
                  <a:schemeClr val="bg1"/>
                </a:solidFill>
              </a:rPr>
              <a:t>rates </a:t>
            </a:r>
            <a:r>
              <a:rPr lang="en-US" sz="1700" dirty="0">
                <a:solidFill>
                  <a:schemeClr val="bg1"/>
                </a:solidFill>
              </a:rPr>
              <a:t>of growth in generated revenues; conversely, the highest quartile is growing expenses at the fastest rate.</a:t>
            </a:r>
          </a:p>
          <a:p>
            <a:pPr algn="just"/>
            <a:endParaRPr lang="en-US" sz="1700" dirty="0">
              <a:solidFill>
                <a:schemeClr val="bg1"/>
              </a:solidFill>
            </a:endParaRPr>
          </a:p>
          <a:p>
            <a:pPr algn="just"/>
            <a:r>
              <a:rPr lang="en-US" sz="1700" dirty="0">
                <a:solidFill>
                  <a:schemeClr val="bg1"/>
                </a:solidFill>
              </a:rPr>
              <a:t>No positive growth in net generated revenue is shown.</a:t>
            </a:r>
          </a:p>
          <a:p>
            <a:pPr algn="just"/>
            <a:endParaRPr lang="en-US" sz="1700" dirty="0">
              <a:solidFill>
                <a:schemeClr val="bg1"/>
              </a:solidFill>
            </a:endParaRPr>
          </a:p>
          <a:p>
            <a:pPr algn="just"/>
            <a:r>
              <a:rPr lang="en-US" sz="1700" dirty="0" smtClean="0">
                <a:solidFill>
                  <a:schemeClr val="bg1"/>
                </a:solidFill>
              </a:rPr>
              <a:t>Alumni contributions is the top revenue category in the top quartile, while student fees is the top revenue generator in the lowest quartile.</a:t>
            </a:r>
          </a:p>
          <a:p>
            <a:pPr algn="just"/>
            <a:endParaRPr lang="en-US" sz="1700" dirty="0" smtClean="0">
              <a:solidFill>
                <a:srgbClr val="FFFF00"/>
              </a:solidFill>
            </a:endParaRPr>
          </a:p>
          <a:p>
            <a:pPr algn="just"/>
            <a:r>
              <a:rPr lang="en-US" sz="1700" dirty="0" smtClean="0">
                <a:solidFill>
                  <a:schemeClr val="bg1"/>
                </a:solidFill>
              </a:rPr>
              <a:t>Salaries </a:t>
            </a:r>
            <a:r>
              <a:rPr lang="en-US" sz="1700" dirty="0">
                <a:solidFill>
                  <a:schemeClr val="bg1"/>
                </a:solidFill>
              </a:rPr>
              <a:t>are the main expense items in all quartiles at </a:t>
            </a:r>
            <a:r>
              <a:rPr lang="en-US" sz="1700" dirty="0" smtClean="0">
                <a:solidFill>
                  <a:schemeClr val="bg1"/>
                </a:solidFill>
              </a:rPr>
              <a:t>approximately 35.0  </a:t>
            </a:r>
            <a:r>
              <a:rPr lang="en-US" sz="1700" dirty="0">
                <a:solidFill>
                  <a:schemeClr val="bg1"/>
                </a:solidFill>
              </a:rPr>
              <a:t>percent of total expenses.  Facilities expenses are second for the top quartile, for all others it is grants-in-aid</a:t>
            </a:r>
            <a:r>
              <a:rPr lang="en-US" sz="1700" dirty="0" smtClean="0">
                <a:solidFill>
                  <a:schemeClr val="bg1"/>
                </a:solidFill>
              </a:rPr>
              <a:t>.</a:t>
            </a:r>
            <a:endParaRPr lang="en-US" sz="1700" dirty="0">
              <a:solidFill>
                <a:schemeClr val="bg1"/>
              </a:solidFill>
            </a:endParaRPr>
          </a:p>
        </p:txBody>
      </p:sp>
    </p:spTree>
    <p:extLst>
      <p:ext uri="{BB962C8B-B14F-4D97-AF65-F5344CB8AC3E}">
        <p14:creationId xmlns:p14="http://schemas.microsoft.com/office/powerpoint/2010/main" val="1663045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381000"/>
            <a:ext cx="7772400" cy="914400"/>
          </a:xfrm>
        </p:spPr>
        <p:txBody>
          <a:bodyPr/>
          <a:lstStyle/>
          <a:p>
            <a:r>
              <a:rPr lang="en-US" sz="3400" dirty="0" smtClean="0">
                <a:solidFill>
                  <a:schemeClr val="bg1"/>
                </a:solidFill>
              </a:rPr>
              <a:t>Allocated Revenue Sources</a:t>
            </a:r>
            <a:endParaRPr lang="en-US" sz="3400" dirty="0">
              <a:solidFill>
                <a:schemeClr val="bg1"/>
              </a:solidFill>
            </a:endParaRPr>
          </a:p>
        </p:txBody>
      </p:sp>
      <p:sp>
        <p:nvSpPr>
          <p:cNvPr id="5124" name="Placeholder 4"/>
          <p:cNvSpPr>
            <a:spLocks noGrp="1" noChangeArrowheads="1"/>
          </p:cNvSpPr>
          <p:nvPr>
            <p:ph type="body" idx="1"/>
          </p:nvPr>
        </p:nvSpPr>
        <p:spPr>
          <a:xfrm>
            <a:off x="686594" y="1676400"/>
            <a:ext cx="7772400" cy="4267200"/>
          </a:xfrm>
        </p:spPr>
        <p:txBody>
          <a:bodyPr/>
          <a:lstStyle/>
          <a:p>
            <a:r>
              <a:rPr lang="en-US" sz="3000" dirty="0">
                <a:solidFill>
                  <a:schemeClr val="bg1"/>
                </a:solidFill>
              </a:rPr>
              <a:t>Allocated </a:t>
            </a:r>
            <a:r>
              <a:rPr lang="en-US" sz="3000" dirty="0" smtClean="0">
                <a:solidFill>
                  <a:schemeClr val="bg1"/>
                </a:solidFill>
              </a:rPr>
              <a:t>support:</a:t>
            </a:r>
            <a:endParaRPr lang="en-US" sz="3000" dirty="0">
              <a:solidFill>
                <a:schemeClr val="bg1"/>
              </a:solidFill>
            </a:endParaRPr>
          </a:p>
          <a:p>
            <a:pPr marL="685800">
              <a:buFont typeface="Arial" pitchFamily="34" charset="0"/>
              <a:buChar char="‒"/>
            </a:pPr>
            <a:r>
              <a:rPr lang="en-US" sz="2700" dirty="0">
                <a:solidFill>
                  <a:schemeClr val="bg1"/>
                </a:solidFill>
              </a:rPr>
              <a:t>Student activity fees</a:t>
            </a:r>
          </a:p>
          <a:p>
            <a:pPr marL="685800">
              <a:buFont typeface="Arial" pitchFamily="34" charset="0"/>
              <a:buChar char="‒"/>
            </a:pPr>
            <a:r>
              <a:rPr lang="en-US" sz="2700" dirty="0">
                <a:solidFill>
                  <a:schemeClr val="bg1"/>
                </a:solidFill>
              </a:rPr>
              <a:t>Direct government support</a:t>
            </a:r>
          </a:p>
          <a:p>
            <a:pPr marL="685800">
              <a:buFont typeface="Arial" pitchFamily="34" charset="0"/>
              <a:buChar char="‒"/>
            </a:pPr>
            <a:r>
              <a:rPr lang="en-US" sz="2700" dirty="0">
                <a:solidFill>
                  <a:schemeClr val="bg1"/>
                </a:solidFill>
              </a:rPr>
              <a:t>Direct institutional support</a:t>
            </a:r>
          </a:p>
          <a:p>
            <a:pPr marL="685800">
              <a:buFont typeface="Arial" pitchFamily="34" charset="0"/>
              <a:buChar char="‒"/>
            </a:pPr>
            <a:r>
              <a:rPr lang="en-US" sz="2700" dirty="0">
                <a:solidFill>
                  <a:schemeClr val="bg1"/>
                </a:solidFill>
              </a:rPr>
              <a:t>Indirect institutional </a:t>
            </a:r>
            <a:r>
              <a:rPr lang="en-US" sz="2700" dirty="0" smtClean="0">
                <a:solidFill>
                  <a:schemeClr val="bg1"/>
                </a:solidFill>
              </a:rPr>
              <a:t>support</a:t>
            </a:r>
            <a:endParaRPr lang="en-US" sz="2700" dirty="0">
              <a:solidFill>
                <a:schemeClr val="bg1"/>
              </a:solidFill>
            </a:endParaRPr>
          </a:p>
          <a:p>
            <a:pPr marL="0" indent="0">
              <a:buNone/>
            </a:pPr>
            <a:endParaRPr lang="en-US" dirty="0">
              <a:solidFill>
                <a:schemeClr val="bg1"/>
              </a:solidFill>
            </a:endParaRPr>
          </a:p>
          <a:p>
            <a:endParaRPr lang="en-US" dirty="0">
              <a:solidFill>
                <a:schemeClr val="bg1"/>
              </a:solidFill>
            </a:endParaRPr>
          </a:p>
        </p:txBody>
      </p:sp>
    </p:spTree>
    <p:extLst>
      <p:ext uri="{BB962C8B-B14F-4D97-AF65-F5344CB8AC3E}">
        <p14:creationId xmlns:p14="http://schemas.microsoft.com/office/powerpoint/2010/main" val="1984151290"/>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990600" y="1447800"/>
            <a:ext cx="7162800" cy="1905000"/>
          </a:xfrm>
        </p:spPr>
        <p:txBody>
          <a:bodyPr/>
          <a:lstStyle/>
          <a:p>
            <a:r>
              <a:rPr lang="en-US" dirty="0" smtClean="0">
                <a:solidFill>
                  <a:schemeClr val="bg1"/>
                </a:solidFill>
              </a:rPr>
              <a:t>Revenue and Expense Detail for FCS Institutions</a:t>
            </a:r>
            <a:br>
              <a:rPr lang="en-US" dirty="0" smtClean="0">
                <a:solidFill>
                  <a:schemeClr val="bg1"/>
                </a:solidFill>
              </a:rPr>
            </a:br>
            <a:r>
              <a:rPr lang="en-US" sz="3600" dirty="0" smtClean="0">
                <a:solidFill>
                  <a:schemeClr val="bg1"/>
                </a:solidFill>
              </a:rPr>
              <a:t>By Expense Quartile</a:t>
            </a:r>
            <a:endParaRPr lang="en-US" sz="3600" dirty="0">
              <a:solidFill>
                <a:schemeClr val="bg1"/>
              </a:solidFill>
            </a:endParaRPr>
          </a:p>
        </p:txBody>
      </p:sp>
    </p:spTree>
    <p:extLst>
      <p:ext uri="{BB962C8B-B14F-4D97-AF65-F5344CB8AC3E}">
        <p14:creationId xmlns:p14="http://schemas.microsoft.com/office/powerpoint/2010/main" val="49030476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609600"/>
            <a:ext cx="7772400" cy="1143000"/>
          </a:xfrm>
        </p:spPr>
        <p:txBody>
          <a:bodyPr/>
          <a:lstStyle/>
          <a:p>
            <a:r>
              <a:rPr lang="en-US" sz="3400" dirty="0" smtClean="0">
                <a:solidFill>
                  <a:schemeClr val="bg1"/>
                </a:solidFill>
              </a:rPr>
              <a:t>Median 2014 Revenues and Expenses for FCS Institutions</a:t>
            </a:r>
            <a:br>
              <a:rPr lang="en-US" sz="34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5" name="Table 4"/>
          <p:cNvGraphicFramePr>
            <a:graphicFrameLocks noGrp="1"/>
          </p:cNvGraphicFramePr>
          <p:nvPr>
            <p:extLst>
              <p:ext uri="{D42A27DB-BD31-4B8C-83A1-F6EECF244321}">
                <p14:modId xmlns:p14="http://schemas.microsoft.com/office/powerpoint/2010/main" val="2814370681"/>
              </p:ext>
            </p:extLst>
          </p:nvPr>
        </p:nvGraphicFramePr>
        <p:xfrm>
          <a:off x="246063" y="2286000"/>
          <a:ext cx="8651874" cy="2895600"/>
        </p:xfrm>
        <a:graphic>
          <a:graphicData uri="http://schemas.openxmlformats.org/drawingml/2006/table">
            <a:tbl>
              <a:tblPr firstRow="1" bandRow="1">
                <a:tableStyleId>{2D5ABB26-0587-4C30-8999-92F81FD0307C}</a:tableStyleId>
              </a:tblPr>
              <a:tblGrid>
                <a:gridCol w="1498600"/>
                <a:gridCol w="1505267"/>
                <a:gridCol w="1392555"/>
                <a:gridCol w="1392555"/>
                <a:gridCol w="1392555"/>
                <a:gridCol w="1470342"/>
              </a:tblGrid>
              <a:tr h="152400">
                <a:tc>
                  <a:txBody>
                    <a:bodyPr/>
                    <a:lstStyle/>
                    <a:p>
                      <a:pPr algn="ct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solidFill>
                        </a:rPr>
                        <a:t>Quartile</a:t>
                      </a:r>
                      <a:r>
                        <a:rPr lang="en-US" sz="1600" b="0" baseline="0" dirty="0" smtClean="0">
                          <a:solidFill>
                            <a:schemeClr val="bg1"/>
                          </a:solidFill>
                        </a:rPr>
                        <a:t> 1</a:t>
                      </a:r>
                      <a:endParaRPr lang="en-US" sz="1600" b="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solidFill>
                        </a:rPr>
                        <a:t>Quartile 2</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solidFill>
                        </a:rPr>
                        <a:t>Quartile 3</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solidFill>
                        </a:rPr>
                        <a:t>Quartile 4</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solidFill>
                        </a:rPr>
                        <a:t>Overall FCS</a:t>
                      </a:r>
                      <a:endParaRPr lang="en-US" sz="1600" b="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0">
                <a:tc>
                  <a:txBody>
                    <a:bodyPr/>
                    <a:lstStyle/>
                    <a:p>
                      <a:pPr algn="ctr"/>
                      <a:r>
                        <a:rPr lang="en-US" sz="1600" b="0" dirty="0" smtClean="0">
                          <a:solidFill>
                            <a:schemeClr val="bg1"/>
                          </a:solidFill>
                        </a:rPr>
                        <a:t>Generated Revenues</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$8,170,861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$5,379,164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$3,360,681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$2,773,864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$4,136,548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259080">
                <a:tc>
                  <a:txBody>
                    <a:bodyPr/>
                    <a:lstStyle/>
                    <a:p>
                      <a:pPr algn="ctr"/>
                      <a:r>
                        <a:rPr lang="en-US" sz="1600" b="0" dirty="0" smtClean="0">
                          <a:solidFill>
                            <a:schemeClr val="bg1"/>
                          </a:solidFill>
                        </a:rPr>
                        <a:t>Total Revenues</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$28,559,829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$19,020,977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$13,481,937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$10,680,462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$15,314,760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82880">
                <a:tc>
                  <a:txBody>
                    <a:bodyPr/>
                    <a:lstStyle/>
                    <a:p>
                      <a:pPr algn="ctr"/>
                      <a:r>
                        <a:rPr lang="en-US" sz="1600" b="0" dirty="0" smtClean="0">
                          <a:solidFill>
                            <a:schemeClr val="bg1"/>
                          </a:solidFill>
                        </a:rPr>
                        <a:t>Total Expenses</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$27,376,170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$19,020,977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$13,785,163 </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$10,580,102 </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$15,153,704 </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600" b="0" dirty="0" smtClean="0">
                          <a:solidFill>
                            <a:schemeClr val="bg1"/>
                          </a:solidFill>
                        </a:rPr>
                        <a:t>Net Generated Revenue</a:t>
                      </a:r>
                      <a:endParaRPr lang="en-US" sz="1600" b="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($20,444,859)</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($13,004,523)</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($10,302,648)</a:t>
                      </a: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($7,537,823)</a:t>
                      </a:r>
                    </a:p>
                  </a:txBody>
                  <a:tcPr marL="9525" marR="9525" marT="9525" marB="0"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($11,041,239)</a:t>
                      </a:r>
                    </a:p>
                  </a:txBody>
                  <a:tcPr marL="9525" marR="9525" marT="9525" marB="0"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46881340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914400"/>
            <a:ext cx="9144000" cy="838200"/>
          </a:xfrm>
        </p:spPr>
        <p:txBody>
          <a:bodyPr/>
          <a:lstStyle/>
          <a:p>
            <a:r>
              <a:rPr lang="en-US" sz="3400" dirty="0" smtClean="0">
                <a:solidFill>
                  <a:schemeClr val="bg1"/>
                </a:solidFill>
              </a:rPr>
              <a:t>Division I FCS Median Generated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r>
              <a:rPr lang="en-US" dirty="0" smtClean="0">
                <a:solidFill>
                  <a:schemeClr val="bg1"/>
                </a:solidFill>
              </a:rPr>
              <a:t/>
            </a:r>
            <a:br>
              <a:rPr lang="en-US" dirty="0" smtClean="0">
                <a:solidFill>
                  <a:schemeClr val="bg1"/>
                </a:solidFill>
              </a:rPr>
            </a:br>
            <a:endParaRPr lang="en-US"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276865472"/>
              </p:ext>
            </p:extLst>
          </p:nvPr>
        </p:nvGraphicFramePr>
        <p:xfrm>
          <a:off x="155575" y="1905000"/>
          <a:ext cx="8853488" cy="3575050"/>
        </p:xfrm>
        <a:graphic>
          <a:graphicData uri="http://schemas.openxmlformats.org/presentationml/2006/ole">
            <mc:AlternateContent xmlns:mc="http://schemas.openxmlformats.org/markup-compatibility/2006">
              <mc:Choice xmlns:v="urn:schemas-microsoft-com:vml" Requires="v">
                <p:oleObj spid="_x0000_s22820" name="Worksheet" r:id="rId4" imgW="9162966" imgH="3590989" progId="Excel.Sheet.8">
                  <p:embed/>
                </p:oleObj>
              </mc:Choice>
              <mc:Fallback>
                <p:oleObj name="Worksheet" r:id="rId4" imgW="9162966" imgH="3590989" progId="Excel.Sheet.8">
                  <p:embed/>
                  <p:pic>
                    <p:nvPicPr>
                      <p:cNvPr id="0" name="Picture 86"/>
                      <p:cNvPicPr>
                        <a:picLocks noGrp="1" noChangeAspect="1" noChangeArrowheads="1"/>
                      </p:cNvPicPr>
                      <p:nvPr/>
                    </p:nvPicPr>
                    <p:blipFill>
                      <a:blip r:embed="rId5"/>
                      <a:srcRect/>
                      <a:stretch>
                        <a:fillRect/>
                      </a:stretch>
                    </p:blipFill>
                    <p:spPr bwMode="auto">
                      <a:xfrm>
                        <a:off x="155575" y="1905000"/>
                        <a:ext cx="8853488" cy="3575050"/>
                      </a:xfrm>
                      <a:prstGeom prst="rect">
                        <a:avLst/>
                      </a:prstGeom>
                      <a:noFill/>
                      <a:extLst/>
                    </p:spPr>
                  </p:pic>
                </p:oleObj>
              </mc:Fallback>
            </mc:AlternateContent>
          </a:graphicData>
        </a:graphic>
      </p:graphicFrame>
      <p:sp>
        <p:nvSpPr>
          <p:cNvPr id="7" name="TextBox 3"/>
          <p:cNvSpPr txBox="1">
            <a:spLocks noChangeArrowheads="1"/>
          </p:cNvSpPr>
          <p:nvPr/>
        </p:nvSpPr>
        <p:spPr bwMode="auto">
          <a:xfrm>
            <a:off x="3124200" y="5562600"/>
            <a:ext cx="5038725"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lumMod val="95000"/>
                  </a:schemeClr>
                </a:solidFill>
              </a:rPr>
              <a:t>Percentage </a:t>
            </a:r>
            <a:r>
              <a:rPr lang="en-US" sz="1400" dirty="0">
                <a:solidFill>
                  <a:schemeClr val="bg1">
                    <a:lumMod val="95000"/>
                  </a:schemeClr>
                </a:solidFill>
              </a:rPr>
              <a:t>i</a:t>
            </a:r>
            <a:r>
              <a:rPr lang="en-US" sz="1400" dirty="0" smtClean="0">
                <a:solidFill>
                  <a:schemeClr val="bg1">
                    <a:lumMod val="95000"/>
                  </a:schemeClr>
                </a:solidFill>
              </a:rPr>
              <a:t>ncrease </a:t>
            </a:r>
            <a:r>
              <a:rPr lang="en-US" sz="1400" dirty="0">
                <a:solidFill>
                  <a:schemeClr val="bg1">
                    <a:lumMod val="95000"/>
                  </a:schemeClr>
                </a:solidFill>
              </a:rPr>
              <a:t>from </a:t>
            </a:r>
            <a:r>
              <a:rPr lang="en-US" sz="1400" dirty="0" smtClean="0">
                <a:solidFill>
                  <a:schemeClr val="bg1">
                    <a:lumMod val="95000"/>
                  </a:schemeClr>
                </a:solidFill>
              </a:rPr>
              <a:t>2004-2014: Quartile </a:t>
            </a:r>
            <a:r>
              <a:rPr lang="en-US" sz="1400" dirty="0">
                <a:solidFill>
                  <a:schemeClr val="bg1">
                    <a:lumMod val="95000"/>
                  </a:schemeClr>
                </a:solidFill>
              </a:rPr>
              <a:t>1 </a:t>
            </a:r>
            <a:r>
              <a:rPr lang="en-US" sz="1400" dirty="0" smtClean="0">
                <a:solidFill>
                  <a:schemeClr val="bg1">
                    <a:lumMod val="95000"/>
                  </a:schemeClr>
                </a:solidFill>
              </a:rPr>
              <a:t>= 127.8% </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2 </a:t>
            </a:r>
            <a:r>
              <a:rPr lang="en-US" sz="1400" dirty="0" smtClean="0">
                <a:solidFill>
                  <a:schemeClr val="bg1">
                    <a:lumMod val="95000"/>
                  </a:schemeClr>
                </a:solidFill>
              </a:rPr>
              <a:t>= 136.0% </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3 </a:t>
            </a:r>
            <a:r>
              <a:rPr lang="en-US" sz="1400" dirty="0" smtClean="0">
                <a:solidFill>
                  <a:schemeClr val="bg1">
                    <a:lumMod val="95000"/>
                  </a:schemeClr>
                </a:solidFill>
              </a:rPr>
              <a:t>=   80.6% </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4 = </a:t>
            </a:r>
            <a:r>
              <a:rPr lang="en-US" sz="1400" dirty="0" smtClean="0">
                <a:solidFill>
                  <a:schemeClr val="bg1">
                    <a:lumMod val="95000"/>
                  </a:schemeClr>
                </a:solidFill>
              </a:rPr>
              <a:t>153.2% </a:t>
            </a:r>
            <a:endParaRPr lang="en-US" sz="1400" dirty="0">
              <a:solidFill>
                <a:schemeClr val="bg1">
                  <a:lumMod val="95000"/>
                </a:schemeClr>
              </a:solidFill>
            </a:endParaRPr>
          </a:p>
        </p:txBody>
      </p:sp>
    </p:spTree>
    <p:extLst>
      <p:ext uri="{BB962C8B-B14F-4D97-AF65-F5344CB8AC3E}">
        <p14:creationId xmlns:p14="http://schemas.microsoft.com/office/powerpoint/2010/main" val="254745393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76994" y="457200"/>
            <a:ext cx="8991600" cy="1143000"/>
          </a:xfrm>
        </p:spPr>
        <p:txBody>
          <a:bodyPr/>
          <a:lstStyle/>
          <a:p>
            <a:r>
              <a:rPr lang="en-US" sz="3400" dirty="0" smtClean="0">
                <a:solidFill>
                  <a:schemeClr val="bg1"/>
                </a:solidFill>
              </a:rPr>
              <a:t>Division I FCS Median Allocated Revenues</a:t>
            </a:r>
            <a:br>
              <a:rPr lang="en-US" sz="34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4133789626"/>
              </p:ext>
            </p:extLst>
          </p:nvPr>
        </p:nvGraphicFramePr>
        <p:xfrm>
          <a:off x="304800" y="1752600"/>
          <a:ext cx="8499475" cy="3324225"/>
        </p:xfrm>
        <a:graphic>
          <a:graphicData uri="http://schemas.openxmlformats.org/presentationml/2006/ole">
            <mc:AlternateContent xmlns:mc="http://schemas.openxmlformats.org/markup-compatibility/2006">
              <mc:Choice xmlns:v="urn:schemas-microsoft-com:vml" Requires="v">
                <p:oleObj spid="_x0000_s23845" name="Worksheet" r:id="rId4" imgW="8048493" imgH="3152826" progId="Excel.Sheet.8">
                  <p:embed/>
                </p:oleObj>
              </mc:Choice>
              <mc:Fallback>
                <p:oleObj name="Worksheet" r:id="rId4" imgW="8048493" imgH="3152826" progId="Excel.Sheet.8">
                  <p:embed/>
                  <p:pic>
                    <p:nvPicPr>
                      <p:cNvPr id="0" name="Picture 87"/>
                      <p:cNvPicPr>
                        <a:picLocks noGrp="1" noChangeAspect="1" noChangeArrowheads="1"/>
                      </p:cNvPicPr>
                      <p:nvPr/>
                    </p:nvPicPr>
                    <p:blipFill>
                      <a:blip r:embed="rId5"/>
                      <a:srcRect/>
                      <a:stretch>
                        <a:fillRect/>
                      </a:stretch>
                    </p:blipFill>
                    <p:spPr bwMode="auto">
                      <a:xfrm>
                        <a:off x="304800" y="1752600"/>
                        <a:ext cx="8499475" cy="33242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2819400" y="5562600"/>
            <a:ext cx="533400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lumMod val="95000"/>
                  </a:schemeClr>
                </a:solidFill>
              </a:rPr>
              <a:t>Percentage </a:t>
            </a:r>
            <a:r>
              <a:rPr lang="en-US" sz="1400" dirty="0">
                <a:solidFill>
                  <a:schemeClr val="bg1">
                    <a:lumMod val="95000"/>
                  </a:schemeClr>
                </a:solidFill>
              </a:rPr>
              <a:t>i</a:t>
            </a:r>
            <a:r>
              <a:rPr lang="en-US" sz="1400" dirty="0" smtClean="0">
                <a:solidFill>
                  <a:schemeClr val="bg1">
                    <a:lumMod val="95000"/>
                  </a:schemeClr>
                </a:solidFill>
              </a:rPr>
              <a:t>ncrease </a:t>
            </a:r>
            <a:r>
              <a:rPr lang="en-US" sz="1400" dirty="0">
                <a:solidFill>
                  <a:schemeClr val="bg1">
                    <a:lumMod val="95000"/>
                  </a:schemeClr>
                </a:solidFill>
              </a:rPr>
              <a:t>from </a:t>
            </a:r>
            <a:r>
              <a:rPr lang="en-US" sz="1400" dirty="0" smtClean="0">
                <a:solidFill>
                  <a:schemeClr val="bg1">
                    <a:lumMod val="95000"/>
                  </a:schemeClr>
                </a:solidFill>
              </a:rPr>
              <a:t>2004-2014:  Quartile </a:t>
            </a:r>
            <a:r>
              <a:rPr lang="en-US" sz="1400" dirty="0">
                <a:solidFill>
                  <a:schemeClr val="bg1">
                    <a:lumMod val="95000"/>
                  </a:schemeClr>
                </a:solidFill>
              </a:rPr>
              <a:t>1 </a:t>
            </a:r>
            <a:r>
              <a:rPr lang="en-US" sz="1400" dirty="0" smtClean="0">
                <a:solidFill>
                  <a:schemeClr val="bg1">
                    <a:lumMod val="95000"/>
                  </a:schemeClr>
                </a:solidFill>
              </a:rPr>
              <a:t>=   72.5%</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2 </a:t>
            </a:r>
            <a:r>
              <a:rPr lang="en-US" sz="1400" dirty="0" smtClean="0">
                <a:solidFill>
                  <a:schemeClr val="bg1">
                    <a:lumMod val="95000"/>
                  </a:schemeClr>
                </a:solidFill>
              </a:rPr>
              <a:t>=   112.3%</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3 </a:t>
            </a:r>
            <a:r>
              <a:rPr lang="en-US" sz="1400" dirty="0" smtClean="0">
                <a:solidFill>
                  <a:schemeClr val="bg1">
                    <a:lumMod val="95000"/>
                  </a:schemeClr>
                </a:solidFill>
              </a:rPr>
              <a:t>=   94.5%</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4 </a:t>
            </a:r>
            <a:r>
              <a:rPr lang="en-US" sz="1400" dirty="0" smtClean="0">
                <a:solidFill>
                  <a:schemeClr val="bg1">
                    <a:lumMod val="95000"/>
                  </a:schemeClr>
                </a:solidFill>
              </a:rPr>
              <a:t>= 112.7%</a:t>
            </a:r>
            <a:endParaRPr lang="en-US" sz="1400" dirty="0">
              <a:solidFill>
                <a:schemeClr val="bg1">
                  <a:lumMod val="95000"/>
                </a:schemeClr>
              </a:solidFill>
            </a:endParaRPr>
          </a:p>
        </p:txBody>
      </p:sp>
    </p:spTree>
    <p:extLst>
      <p:ext uri="{BB962C8B-B14F-4D97-AF65-F5344CB8AC3E}">
        <p14:creationId xmlns:p14="http://schemas.microsoft.com/office/powerpoint/2010/main" val="38267381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685800"/>
            <a:ext cx="8000206" cy="914400"/>
          </a:xfrm>
        </p:spPr>
        <p:txBody>
          <a:bodyPr/>
          <a:lstStyle/>
          <a:p>
            <a:r>
              <a:rPr lang="en-US" sz="3400" dirty="0" smtClean="0">
                <a:solidFill>
                  <a:schemeClr val="bg1"/>
                </a:solidFill>
              </a:rPr>
              <a:t>Division I FCS Median Total Expenses</a:t>
            </a:r>
            <a:br>
              <a:rPr lang="en-US" sz="34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481622634"/>
              </p:ext>
            </p:extLst>
          </p:nvPr>
        </p:nvGraphicFramePr>
        <p:xfrm>
          <a:off x="298450" y="1752600"/>
          <a:ext cx="7929563" cy="3448050"/>
        </p:xfrm>
        <a:graphic>
          <a:graphicData uri="http://schemas.openxmlformats.org/presentationml/2006/ole">
            <mc:AlternateContent xmlns:mc="http://schemas.openxmlformats.org/markup-compatibility/2006">
              <mc:Choice xmlns:v="urn:schemas-microsoft-com:vml" Requires="v">
                <p:oleObj spid="_x0000_s24869" name="Worksheet" r:id="rId4" imgW="7467510" imgH="3286086" progId="Excel.Sheet.8">
                  <p:embed/>
                </p:oleObj>
              </mc:Choice>
              <mc:Fallback>
                <p:oleObj name="Worksheet" r:id="rId4" imgW="7467510" imgH="3286086" progId="Excel.Sheet.8">
                  <p:embed/>
                  <p:pic>
                    <p:nvPicPr>
                      <p:cNvPr id="0" name="Picture 86"/>
                      <p:cNvPicPr>
                        <a:picLocks noGrp="1" noChangeAspect="1" noChangeArrowheads="1"/>
                      </p:cNvPicPr>
                      <p:nvPr/>
                    </p:nvPicPr>
                    <p:blipFill>
                      <a:blip r:embed="rId5"/>
                      <a:srcRect/>
                      <a:stretch>
                        <a:fillRect/>
                      </a:stretch>
                    </p:blipFill>
                    <p:spPr bwMode="auto">
                      <a:xfrm>
                        <a:off x="298450" y="1752600"/>
                        <a:ext cx="7929563" cy="3448050"/>
                      </a:xfrm>
                      <a:prstGeom prst="rect">
                        <a:avLst/>
                      </a:prstGeom>
                      <a:noFill/>
                      <a:extLst/>
                    </p:spPr>
                  </p:pic>
                </p:oleObj>
              </mc:Fallback>
            </mc:AlternateContent>
          </a:graphicData>
        </a:graphic>
      </p:graphicFrame>
      <p:sp>
        <p:nvSpPr>
          <p:cNvPr id="7" name="TextBox 3"/>
          <p:cNvSpPr txBox="1">
            <a:spLocks noChangeArrowheads="1"/>
          </p:cNvSpPr>
          <p:nvPr/>
        </p:nvSpPr>
        <p:spPr bwMode="auto">
          <a:xfrm>
            <a:off x="2895600" y="5562600"/>
            <a:ext cx="5486400" cy="954107"/>
          </a:xfrm>
          <a:prstGeom prst="rect">
            <a:avLst/>
          </a:prstGeom>
          <a:noFill/>
          <a:ln w="9525">
            <a:noFill/>
            <a:miter lim="800000"/>
            <a:headEnd/>
            <a:tailEnd/>
          </a:ln>
        </p:spPr>
        <p:txBody>
          <a:bodyPr wrap="square">
            <a:spAutoFit/>
          </a:bodyPr>
          <a:lstStyle/>
          <a:p>
            <a:pPr algn="r" eaLnBrk="0" hangingPunct="0">
              <a:tabLst>
                <a:tab pos="3711575" algn="l"/>
              </a:tabLst>
            </a:pPr>
            <a:r>
              <a:rPr lang="en-US" sz="1400" dirty="0" smtClean="0">
                <a:solidFill>
                  <a:schemeClr val="bg1">
                    <a:lumMod val="95000"/>
                  </a:schemeClr>
                </a:solidFill>
              </a:rPr>
              <a:t>Percentage </a:t>
            </a:r>
            <a:r>
              <a:rPr lang="en-US" sz="1400" dirty="0">
                <a:solidFill>
                  <a:schemeClr val="bg1">
                    <a:lumMod val="95000"/>
                  </a:schemeClr>
                </a:solidFill>
              </a:rPr>
              <a:t>i</a:t>
            </a:r>
            <a:r>
              <a:rPr lang="en-US" sz="1400" dirty="0" smtClean="0">
                <a:solidFill>
                  <a:schemeClr val="bg1">
                    <a:lumMod val="95000"/>
                  </a:schemeClr>
                </a:solidFill>
              </a:rPr>
              <a:t>ncrease </a:t>
            </a:r>
            <a:r>
              <a:rPr lang="en-US" sz="1400" dirty="0">
                <a:solidFill>
                  <a:schemeClr val="bg1">
                    <a:lumMod val="95000"/>
                  </a:schemeClr>
                </a:solidFill>
              </a:rPr>
              <a:t>from </a:t>
            </a:r>
            <a:r>
              <a:rPr lang="en-US" sz="1400" dirty="0" smtClean="0">
                <a:solidFill>
                  <a:schemeClr val="bg1">
                    <a:lumMod val="95000"/>
                  </a:schemeClr>
                </a:solidFill>
              </a:rPr>
              <a:t>2004-2014:   Quartile </a:t>
            </a:r>
            <a:r>
              <a:rPr lang="en-US" sz="1400" dirty="0">
                <a:solidFill>
                  <a:schemeClr val="bg1">
                    <a:lumMod val="95000"/>
                  </a:schemeClr>
                </a:solidFill>
              </a:rPr>
              <a:t>1 </a:t>
            </a:r>
            <a:r>
              <a:rPr lang="en-US" sz="1400" dirty="0" smtClean="0">
                <a:solidFill>
                  <a:schemeClr val="bg1">
                    <a:lumMod val="95000"/>
                  </a:schemeClr>
                </a:solidFill>
              </a:rPr>
              <a:t> =   90.0% </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2  = 113.8% </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a:t>
            </a:r>
            <a:r>
              <a:rPr lang="en-US" sz="1400" dirty="0">
                <a:solidFill>
                  <a:schemeClr val="bg1">
                    <a:lumMod val="95000"/>
                  </a:schemeClr>
                </a:solidFill>
              </a:rPr>
              <a:t>3 </a:t>
            </a:r>
            <a:r>
              <a:rPr lang="en-US" sz="1400" dirty="0" smtClean="0">
                <a:solidFill>
                  <a:schemeClr val="bg1">
                    <a:lumMod val="95000"/>
                  </a:schemeClr>
                </a:solidFill>
              </a:rPr>
              <a:t> =   91.1%</a:t>
            </a:r>
            <a:endParaRPr lang="en-US" sz="1400" dirty="0">
              <a:solidFill>
                <a:schemeClr val="bg1">
                  <a:lumMod val="95000"/>
                </a:schemeClr>
              </a:solidFill>
            </a:endParaRPr>
          </a:p>
          <a:p>
            <a:pPr algn="r" eaLnBrk="0" hangingPunct="0">
              <a:tabLst>
                <a:tab pos="2171700" algn="l"/>
              </a:tabLst>
            </a:pPr>
            <a:r>
              <a:rPr lang="en-US" sz="1400" dirty="0">
                <a:solidFill>
                  <a:schemeClr val="bg1">
                    <a:lumMod val="95000"/>
                  </a:schemeClr>
                </a:solidFill>
              </a:rPr>
              <a:t>	</a:t>
            </a:r>
            <a:r>
              <a:rPr lang="en-US" sz="1400" dirty="0" smtClean="0">
                <a:solidFill>
                  <a:schemeClr val="bg1">
                    <a:lumMod val="95000"/>
                  </a:schemeClr>
                </a:solidFill>
              </a:rPr>
              <a:t>	     Quartile 4  = 116.1%  </a:t>
            </a:r>
            <a:endParaRPr lang="en-US" sz="1400" dirty="0">
              <a:solidFill>
                <a:schemeClr val="bg1">
                  <a:lumMod val="95000"/>
                </a:schemeClr>
              </a:solidFill>
            </a:endParaRPr>
          </a:p>
        </p:txBody>
      </p:sp>
    </p:spTree>
    <p:extLst>
      <p:ext uri="{BB962C8B-B14F-4D97-AF65-F5344CB8AC3E}">
        <p14:creationId xmlns:p14="http://schemas.microsoft.com/office/powerpoint/2010/main" val="31982693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457200" y="457200"/>
            <a:ext cx="8305800" cy="990600"/>
          </a:xfrm>
        </p:spPr>
        <p:txBody>
          <a:bodyPr/>
          <a:lstStyle/>
          <a:p>
            <a:r>
              <a:rPr lang="en-US" sz="3400" dirty="0" smtClean="0">
                <a:solidFill>
                  <a:schemeClr val="bg1"/>
                </a:solidFill>
              </a:rPr>
              <a:t>Division I FCS Net Generated Revenue</a:t>
            </a:r>
            <a:br>
              <a:rPr lang="en-US" sz="34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sp>
        <p:nvSpPr>
          <p:cNvPr id="7" name="TextBox 3"/>
          <p:cNvSpPr txBox="1">
            <a:spLocks noChangeArrowheads="1"/>
          </p:cNvSpPr>
          <p:nvPr/>
        </p:nvSpPr>
        <p:spPr bwMode="auto">
          <a:xfrm>
            <a:off x="3276600" y="5562600"/>
            <a:ext cx="4914106"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lumMod val="95000"/>
                  </a:schemeClr>
                </a:solidFill>
              </a:rPr>
              <a:t>Percentage </a:t>
            </a:r>
            <a:r>
              <a:rPr lang="en-US" sz="1400" dirty="0">
                <a:solidFill>
                  <a:schemeClr val="bg1">
                    <a:lumMod val="95000"/>
                  </a:schemeClr>
                </a:solidFill>
              </a:rPr>
              <a:t>c</a:t>
            </a:r>
            <a:r>
              <a:rPr lang="en-US" sz="1400" dirty="0" smtClean="0">
                <a:solidFill>
                  <a:schemeClr val="bg1">
                    <a:lumMod val="95000"/>
                  </a:schemeClr>
                </a:solidFill>
              </a:rPr>
              <a:t>hange </a:t>
            </a:r>
            <a:r>
              <a:rPr lang="en-US" sz="1400" dirty="0">
                <a:solidFill>
                  <a:schemeClr val="bg1">
                    <a:lumMod val="95000"/>
                  </a:schemeClr>
                </a:solidFill>
              </a:rPr>
              <a:t>from </a:t>
            </a:r>
            <a:r>
              <a:rPr lang="en-US" sz="1400" dirty="0" smtClean="0">
                <a:solidFill>
                  <a:schemeClr val="bg1">
                    <a:lumMod val="95000"/>
                  </a:schemeClr>
                </a:solidFill>
              </a:rPr>
              <a:t>2004-2014:  Quartile </a:t>
            </a:r>
            <a:r>
              <a:rPr lang="en-US" sz="1400" dirty="0">
                <a:solidFill>
                  <a:schemeClr val="bg1">
                    <a:lumMod val="95000"/>
                  </a:schemeClr>
                </a:solidFill>
              </a:rPr>
              <a:t>1 </a:t>
            </a:r>
            <a:r>
              <a:rPr lang="en-US" sz="1400" dirty="0" smtClean="0">
                <a:solidFill>
                  <a:schemeClr val="bg1">
                    <a:lumMod val="95000"/>
                  </a:schemeClr>
                </a:solidFill>
              </a:rPr>
              <a:t>= 75.9%</a:t>
            </a:r>
            <a:r>
              <a:rPr lang="en-US" sz="1400" dirty="0" smtClean="0"/>
              <a:t> </a:t>
            </a:r>
            <a:endParaRPr lang="en-US" sz="1400" dirty="0">
              <a:solidFill>
                <a:schemeClr val="bg1">
                  <a:lumMod val="95000"/>
                </a:schemeClr>
              </a:solidFill>
            </a:endParaRPr>
          </a:p>
          <a:p>
            <a:pPr algn="r" eaLnBrk="0" hangingPunct="0">
              <a:tabLst>
                <a:tab pos="2171700" algn="l"/>
              </a:tabLst>
            </a:pPr>
            <a:r>
              <a:rPr lang="en-US" sz="1400" dirty="0"/>
              <a:t>	 </a:t>
            </a:r>
            <a:r>
              <a:rPr lang="en-US" sz="1400" dirty="0" smtClean="0"/>
              <a:t>        	     </a:t>
            </a:r>
            <a:r>
              <a:rPr lang="en-US" sz="1400" dirty="0" smtClean="0">
                <a:solidFill>
                  <a:schemeClr val="bg1">
                    <a:lumMod val="95000"/>
                  </a:schemeClr>
                </a:solidFill>
              </a:rPr>
              <a:t>Quartile </a:t>
            </a:r>
            <a:r>
              <a:rPr lang="en-US" sz="1400" dirty="0">
                <a:solidFill>
                  <a:schemeClr val="bg1">
                    <a:lumMod val="95000"/>
                  </a:schemeClr>
                </a:solidFill>
              </a:rPr>
              <a:t>2 </a:t>
            </a:r>
            <a:r>
              <a:rPr lang="en-US" sz="1400" dirty="0" smtClean="0">
                <a:solidFill>
                  <a:schemeClr val="bg1">
                    <a:lumMod val="95000"/>
                  </a:schemeClr>
                </a:solidFill>
              </a:rPr>
              <a:t>= 109.2% </a:t>
            </a:r>
            <a:endParaRPr lang="en-US" sz="1400" dirty="0">
              <a:solidFill>
                <a:schemeClr val="bg1">
                  <a:lumMod val="95000"/>
                </a:schemeClr>
              </a:solidFill>
            </a:endParaRPr>
          </a:p>
          <a:p>
            <a:pPr algn="r" eaLnBrk="0" hangingPunct="0">
              <a:tabLst>
                <a:tab pos="2171700" algn="l"/>
              </a:tabLst>
            </a:pPr>
            <a:r>
              <a:rPr lang="en-US" sz="1400" dirty="0"/>
              <a:t>	</a:t>
            </a:r>
            <a:r>
              <a:rPr lang="en-US" sz="1400" dirty="0" smtClean="0"/>
              <a:t>          	     </a:t>
            </a:r>
            <a:r>
              <a:rPr lang="en-US" sz="1400" dirty="0" smtClean="0">
                <a:solidFill>
                  <a:schemeClr val="bg1">
                    <a:lumMod val="95000"/>
                  </a:schemeClr>
                </a:solidFill>
              </a:rPr>
              <a:t>Quartile </a:t>
            </a:r>
            <a:r>
              <a:rPr lang="en-US" sz="1400" dirty="0">
                <a:solidFill>
                  <a:schemeClr val="bg1">
                    <a:lumMod val="95000"/>
                  </a:schemeClr>
                </a:solidFill>
              </a:rPr>
              <a:t>3 </a:t>
            </a:r>
            <a:r>
              <a:rPr lang="en-US" sz="1400" dirty="0" smtClean="0">
                <a:solidFill>
                  <a:schemeClr val="bg1">
                    <a:lumMod val="95000"/>
                  </a:schemeClr>
                </a:solidFill>
              </a:rPr>
              <a:t>= 90.8% </a:t>
            </a:r>
            <a:endParaRPr lang="en-US" sz="1400" dirty="0">
              <a:solidFill>
                <a:schemeClr val="bg1">
                  <a:lumMod val="95000"/>
                </a:schemeClr>
              </a:solidFill>
            </a:endParaRPr>
          </a:p>
          <a:p>
            <a:pPr algn="r" eaLnBrk="0" hangingPunct="0">
              <a:tabLst>
                <a:tab pos="2171700" algn="l"/>
              </a:tabLst>
            </a:pPr>
            <a:r>
              <a:rPr lang="en-US" sz="1400" dirty="0"/>
              <a:t>	</a:t>
            </a:r>
            <a:r>
              <a:rPr lang="en-US" sz="1400" dirty="0" smtClean="0"/>
              <a:t>         	     </a:t>
            </a:r>
            <a:r>
              <a:rPr lang="en-US" sz="1400" dirty="0" smtClean="0">
                <a:solidFill>
                  <a:schemeClr val="bg1">
                    <a:lumMod val="95000"/>
                  </a:schemeClr>
                </a:solidFill>
              </a:rPr>
              <a:t>Quartile </a:t>
            </a:r>
            <a:r>
              <a:rPr lang="en-US" sz="1400" dirty="0">
                <a:solidFill>
                  <a:schemeClr val="bg1">
                    <a:lumMod val="95000"/>
                  </a:schemeClr>
                </a:solidFill>
              </a:rPr>
              <a:t>4 </a:t>
            </a:r>
            <a:r>
              <a:rPr lang="en-US" sz="1400" dirty="0" smtClean="0">
                <a:solidFill>
                  <a:schemeClr val="bg1">
                    <a:lumMod val="95000"/>
                  </a:schemeClr>
                </a:solidFill>
              </a:rPr>
              <a:t>= 107.6%</a:t>
            </a:r>
            <a:endParaRPr lang="en-US" sz="1400" dirty="0">
              <a:solidFill>
                <a:schemeClr val="bg1">
                  <a:lumMod val="95000"/>
                </a:schemeClr>
              </a:solidFill>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val="3037520190"/>
              </p:ext>
            </p:extLst>
          </p:nvPr>
        </p:nvGraphicFramePr>
        <p:xfrm>
          <a:off x="411163" y="1600200"/>
          <a:ext cx="8143875" cy="3465513"/>
        </p:xfrm>
        <a:graphic>
          <a:graphicData uri="http://schemas.openxmlformats.org/presentationml/2006/ole">
            <mc:AlternateContent xmlns:mc="http://schemas.openxmlformats.org/markup-compatibility/2006">
              <mc:Choice xmlns:v="urn:schemas-microsoft-com:vml" Requires="v">
                <p:oleObj spid="_x0000_s25893" name="Worksheet" r:id="rId4" imgW="8258165" imgH="3371773" progId="Excel.Sheet.8">
                  <p:embed/>
                </p:oleObj>
              </mc:Choice>
              <mc:Fallback>
                <p:oleObj name="Worksheet" r:id="rId4" imgW="8258165" imgH="3371773" progId="Excel.Sheet.8">
                  <p:embed/>
                  <p:pic>
                    <p:nvPicPr>
                      <p:cNvPr id="0" name="Picture 87"/>
                      <p:cNvPicPr>
                        <a:picLocks noGrp="1" noChangeAspect="1" noChangeArrowheads="1"/>
                      </p:cNvPicPr>
                      <p:nvPr/>
                    </p:nvPicPr>
                    <p:blipFill>
                      <a:blip r:embed="rId5"/>
                      <a:srcRect/>
                      <a:stretch>
                        <a:fillRect/>
                      </a:stretch>
                    </p:blipFill>
                    <p:spPr bwMode="auto">
                      <a:xfrm>
                        <a:off x="411163" y="1600200"/>
                        <a:ext cx="8143875" cy="3465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extLst>
      <p:ext uri="{BB962C8B-B14F-4D97-AF65-F5344CB8AC3E}">
        <p14:creationId xmlns:p14="http://schemas.microsoft.com/office/powerpoint/2010/main" val="3585635971"/>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1588"/>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2014 Top Four Revenue Categories for FCS Institutions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009752095"/>
              </p:ext>
            </p:extLst>
          </p:nvPr>
        </p:nvGraphicFramePr>
        <p:xfrm>
          <a:off x="267494" y="2286000"/>
          <a:ext cx="8610600" cy="3429000"/>
        </p:xfrm>
        <a:graphic>
          <a:graphicData uri="http://schemas.openxmlformats.org/drawingml/2006/table">
            <a:tbl>
              <a:tblPr firstRow="1" bandRow="1">
                <a:tableStyleId>{2D5ABB26-0587-4C30-8999-92F81FD0307C}</a:tableStyleId>
              </a:tblPr>
              <a:tblGrid>
                <a:gridCol w="1401953"/>
                <a:gridCol w="1417447"/>
                <a:gridCol w="1408906"/>
                <a:gridCol w="1410494"/>
                <a:gridCol w="1524000"/>
                <a:gridCol w="1447800"/>
              </a:tblGrid>
              <a:tr h="152400">
                <a:tc>
                  <a:txBody>
                    <a:bodyPr/>
                    <a:lstStyle/>
                    <a:p>
                      <a:pPr algn="ct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a:t>
                      </a:r>
                      <a:r>
                        <a:rPr lang="en-US" sz="1700" b="1" baseline="0" dirty="0" smtClean="0">
                          <a:solidFill>
                            <a:schemeClr val="bg1"/>
                          </a:solidFill>
                        </a:rPr>
                        <a:t> 1</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2</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3</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4</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Overall FCS</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381000">
                <a:tc>
                  <a:txBody>
                    <a:bodyPr/>
                    <a:lstStyle/>
                    <a:p>
                      <a:pPr algn="ctr"/>
                      <a:r>
                        <a:rPr lang="en-US" sz="1700" b="1" dirty="0" smtClean="0">
                          <a:solidFill>
                            <a:schemeClr val="bg1"/>
                          </a:solidFill>
                        </a:rPr>
                        <a:t>Category 1</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(41%)</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(46%)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(52%)</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a:t>
                      </a:r>
                    </a:p>
                    <a:p>
                      <a:pPr algn="ctr"/>
                      <a:r>
                        <a:rPr lang="en-US" sz="1600" dirty="0" smtClean="0">
                          <a:solidFill>
                            <a:schemeClr val="bg1"/>
                          </a:solidFill>
                        </a:rPr>
                        <a:t>(43%)</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(45%)</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700" b="1" dirty="0" smtClean="0">
                          <a:solidFill>
                            <a:schemeClr val="bg1"/>
                          </a:solidFill>
                        </a:rPr>
                        <a:t>Category 2</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(17%)</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(14%)</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(14%)</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(21%)</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(16%)</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700" b="1" dirty="0" smtClean="0">
                          <a:solidFill>
                            <a:schemeClr val="bg1"/>
                          </a:solidFill>
                        </a:rPr>
                        <a:t>Category 3</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(12%)</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(9%)</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a:t>
                      </a:r>
                    </a:p>
                    <a:p>
                      <a:pPr algn="ctr"/>
                      <a:r>
                        <a:rPr lang="en-US" sz="1600" dirty="0" smtClean="0">
                          <a:solidFill>
                            <a:schemeClr val="bg1"/>
                          </a:solidFill>
                        </a:rPr>
                        <a:t>(7%)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Guarantees</a:t>
                      </a:r>
                      <a:r>
                        <a:rPr lang="en-US" sz="1600" baseline="0" dirty="0" smtClean="0">
                          <a:solidFill>
                            <a:schemeClr val="bg1"/>
                          </a:solidFill>
                        </a:rPr>
                        <a:t> and Options</a:t>
                      </a:r>
                      <a:r>
                        <a:rPr lang="en-US" sz="1600" dirty="0" smtClean="0">
                          <a:solidFill>
                            <a:schemeClr val="bg1"/>
                          </a:solidFill>
                        </a:rPr>
                        <a:t> (9%)</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(9%)</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1920">
                <a:tc>
                  <a:txBody>
                    <a:bodyPr/>
                    <a:lstStyle/>
                    <a:p>
                      <a:pPr algn="ctr"/>
                      <a:r>
                        <a:rPr lang="en-US" sz="1700" b="1" dirty="0" smtClean="0">
                          <a:solidFill>
                            <a:schemeClr val="bg1"/>
                          </a:solidFill>
                        </a:rPr>
                        <a:t>Category 4</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(9%)</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(8%)</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Alumni Contributions (6%)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Alumni Contributions (6%)</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875607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533400"/>
            <a:ext cx="7772400" cy="1066800"/>
          </a:xfrm>
        </p:spPr>
        <p:txBody>
          <a:bodyPr/>
          <a:lstStyle/>
          <a:p>
            <a:r>
              <a:rPr lang="en-US" sz="3400" dirty="0" smtClean="0">
                <a:solidFill>
                  <a:schemeClr val="bg1"/>
                </a:solidFill>
              </a:rPr>
              <a:t>2014 Top Four Expense Categories for FCS Institutions</a:t>
            </a:r>
            <a:r>
              <a:rPr lang="en-US" dirty="0" smtClean="0">
                <a:solidFill>
                  <a:schemeClr val="bg1"/>
                </a:solidFill>
              </a:rPr>
              <a:t/>
            </a:r>
            <a:br>
              <a:rPr lang="en-US" dirty="0" smtClean="0">
                <a:solidFill>
                  <a:schemeClr val="bg1"/>
                </a:solidFill>
              </a:rPr>
            </a:br>
            <a:r>
              <a:rPr lang="en-US" sz="2800" dirty="0" smtClean="0">
                <a:solidFill>
                  <a:schemeClr val="bg1"/>
                </a:solidFill>
              </a:rPr>
              <a:t>By Expense Quartile</a:t>
            </a:r>
            <a:endParaRPr lang="en-US"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987066752"/>
              </p:ext>
            </p:extLst>
          </p:nvPr>
        </p:nvGraphicFramePr>
        <p:xfrm>
          <a:off x="191691" y="2133600"/>
          <a:ext cx="8762206" cy="3665728"/>
        </p:xfrm>
        <a:graphic>
          <a:graphicData uri="http://schemas.openxmlformats.org/drawingml/2006/table">
            <a:tbl>
              <a:tblPr firstRow="1" bandRow="1">
                <a:tableStyleId>{2D5ABB26-0587-4C30-8999-92F81FD0307C}</a:tableStyleId>
              </a:tblPr>
              <a:tblGrid>
                <a:gridCol w="1370806"/>
                <a:gridCol w="1447800"/>
                <a:gridCol w="1447800"/>
                <a:gridCol w="1600200"/>
                <a:gridCol w="1447800"/>
                <a:gridCol w="1447800"/>
              </a:tblGrid>
              <a:tr h="373888">
                <a:tc>
                  <a:txBody>
                    <a:bodyPr/>
                    <a:lstStyle/>
                    <a:p>
                      <a:pPr algn="ct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lumMod val="95000"/>
                            </a:schemeClr>
                          </a:solidFill>
                        </a:rPr>
                        <a:t>Quartile</a:t>
                      </a:r>
                      <a:r>
                        <a:rPr lang="en-US" sz="1700" b="1" baseline="0" dirty="0" smtClean="0">
                          <a:solidFill>
                            <a:schemeClr val="bg1">
                              <a:lumMod val="95000"/>
                            </a:schemeClr>
                          </a:solidFill>
                        </a:rPr>
                        <a:t> 1</a:t>
                      </a:r>
                      <a:endParaRPr lang="en-US" sz="1700" b="1"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lumMod val="95000"/>
                            </a:schemeClr>
                          </a:solidFill>
                        </a:rPr>
                        <a:t>Quartile 2</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lumMod val="95000"/>
                            </a:schemeClr>
                          </a:solidFill>
                        </a:rPr>
                        <a:t>Quartile 3</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lumMod val="95000"/>
                            </a:schemeClr>
                          </a:solidFill>
                        </a:rPr>
                        <a:t>Quartile 4</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lumMod val="95000"/>
                            </a:schemeClr>
                          </a:solidFill>
                        </a:rPr>
                        <a:t>Overall FCS</a:t>
                      </a:r>
                      <a:endParaRPr lang="en-US" sz="1700" b="1"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822960">
                <a:tc>
                  <a:txBody>
                    <a:bodyPr/>
                    <a:lstStyle/>
                    <a:p>
                      <a:pPr algn="ctr"/>
                      <a:r>
                        <a:rPr lang="en-US" sz="1700" b="1" dirty="0" smtClean="0">
                          <a:solidFill>
                            <a:schemeClr val="bg1">
                              <a:lumMod val="95000"/>
                            </a:schemeClr>
                          </a:solidFill>
                        </a:rPr>
                        <a:t>Category 1</a:t>
                      </a:r>
                    </a:p>
                    <a:p>
                      <a:pPr algn="ctr"/>
                      <a:r>
                        <a:rPr lang="en-US" sz="1700" b="1" dirty="0" smtClean="0">
                          <a:solidFill>
                            <a:schemeClr val="bg1">
                              <a:lumMod val="95000"/>
                            </a:schemeClr>
                          </a:solidFill>
                        </a:rPr>
                        <a:t>(%</a:t>
                      </a:r>
                      <a:r>
                        <a:rPr lang="en-US" sz="1700" b="1" baseline="0" dirty="0" smtClean="0">
                          <a:solidFill>
                            <a:schemeClr val="bg1">
                              <a:lumMod val="95000"/>
                            </a:schemeClr>
                          </a:solidFill>
                        </a:rPr>
                        <a:t> of Total)</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Salaries</a:t>
                      </a:r>
                      <a:r>
                        <a:rPr lang="en-US" sz="1600" baseline="0" dirty="0" smtClean="0">
                          <a:solidFill>
                            <a:schemeClr val="bg1">
                              <a:lumMod val="95000"/>
                            </a:schemeClr>
                          </a:solidFill>
                        </a:rPr>
                        <a:t> and Benefits</a:t>
                      </a:r>
                    </a:p>
                    <a:p>
                      <a:pPr algn="ctr"/>
                      <a:r>
                        <a:rPr lang="en-US" sz="1600" dirty="0" smtClean="0">
                          <a:solidFill>
                            <a:schemeClr val="bg1">
                              <a:lumMod val="95000"/>
                            </a:schemeClr>
                          </a:solidFill>
                        </a:rPr>
                        <a:t>(32%)</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Salaries</a:t>
                      </a:r>
                      <a:r>
                        <a:rPr lang="en-US" sz="1600" baseline="0" dirty="0" smtClean="0">
                          <a:solidFill>
                            <a:schemeClr val="bg1">
                              <a:lumMod val="95000"/>
                            </a:schemeClr>
                          </a:solidFill>
                        </a:rPr>
                        <a:t> and Benefits</a:t>
                      </a:r>
                    </a:p>
                    <a:p>
                      <a:pPr algn="ctr"/>
                      <a:r>
                        <a:rPr lang="en-US" sz="1600" dirty="0" smtClean="0">
                          <a:solidFill>
                            <a:schemeClr val="bg1">
                              <a:lumMod val="95000"/>
                            </a:schemeClr>
                          </a:solidFill>
                        </a:rPr>
                        <a:t>(32%)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Salaries</a:t>
                      </a:r>
                      <a:r>
                        <a:rPr lang="en-US" sz="1600" baseline="0" dirty="0" smtClean="0">
                          <a:solidFill>
                            <a:schemeClr val="bg1">
                              <a:lumMod val="95000"/>
                            </a:schemeClr>
                          </a:solidFill>
                        </a:rPr>
                        <a:t> and Benefits</a:t>
                      </a:r>
                    </a:p>
                    <a:p>
                      <a:pPr algn="ctr"/>
                      <a:r>
                        <a:rPr lang="en-US" sz="1600" dirty="0" smtClean="0">
                          <a:solidFill>
                            <a:schemeClr val="bg1">
                              <a:lumMod val="95000"/>
                            </a:schemeClr>
                          </a:solidFill>
                        </a:rPr>
                        <a:t>(32%)</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Grants-in-Aid</a:t>
                      </a:r>
                    </a:p>
                    <a:p>
                      <a:pPr algn="ctr"/>
                      <a:r>
                        <a:rPr lang="en-US" sz="1600" dirty="0" smtClean="0">
                          <a:solidFill>
                            <a:schemeClr val="bg1">
                              <a:lumMod val="95000"/>
                            </a:schemeClr>
                          </a:solidFill>
                        </a:rPr>
                        <a:t>(33%) </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Salaries</a:t>
                      </a:r>
                      <a:r>
                        <a:rPr lang="en-US" sz="1600" baseline="0" dirty="0" smtClean="0">
                          <a:solidFill>
                            <a:schemeClr val="bg1">
                              <a:lumMod val="95000"/>
                            </a:schemeClr>
                          </a:solidFill>
                        </a:rPr>
                        <a:t> and Benefits</a:t>
                      </a:r>
                    </a:p>
                    <a:p>
                      <a:pPr algn="ctr"/>
                      <a:r>
                        <a:rPr lang="en-US" sz="1600" dirty="0" smtClean="0">
                          <a:solidFill>
                            <a:schemeClr val="bg1">
                              <a:lumMod val="95000"/>
                            </a:schemeClr>
                          </a:solidFill>
                        </a:rPr>
                        <a:t>(32%)</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22960">
                <a:tc>
                  <a:txBody>
                    <a:bodyPr/>
                    <a:lstStyle/>
                    <a:p>
                      <a:pPr algn="ctr"/>
                      <a:r>
                        <a:rPr lang="en-US" sz="1700" b="1" dirty="0" smtClean="0">
                          <a:solidFill>
                            <a:schemeClr val="bg1">
                              <a:lumMod val="95000"/>
                            </a:schemeClr>
                          </a:solidFill>
                        </a:rPr>
                        <a:t>Category 2</a:t>
                      </a:r>
                    </a:p>
                    <a:p>
                      <a:pPr algn="ctr"/>
                      <a:r>
                        <a:rPr lang="en-US" sz="1700" b="1" dirty="0" smtClean="0">
                          <a:solidFill>
                            <a:schemeClr val="bg1">
                              <a:lumMod val="95000"/>
                            </a:schemeClr>
                          </a:solidFill>
                        </a:rPr>
                        <a:t>(%</a:t>
                      </a:r>
                      <a:r>
                        <a:rPr lang="en-US" sz="1700" b="1" baseline="0" dirty="0" smtClean="0">
                          <a:solidFill>
                            <a:schemeClr val="bg1">
                              <a:lumMod val="95000"/>
                            </a:schemeClr>
                          </a:solidFill>
                        </a:rPr>
                        <a:t> of Total)</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Grants-in-Aid</a:t>
                      </a:r>
                    </a:p>
                    <a:p>
                      <a:pPr algn="ctr"/>
                      <a:r>
                        <a:rPr lang="en-US" sz="1600" dirty="0" smtClean="0">
                          <a:solidFill>
                            <a:schemeClr val="bg1">
                              <a:lumMod val="95000"/>
                            </a:schemeClr>
                          </a:solidFill>
                        </a:rPr>
                        <a:t>(20%)</a:t>
                      </a:r>
                      <a:endParaRPr lang="en-US" sz="1600"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Grants-in-Aid</a:t>
                      </a:r>
                    </a:p>
                    <a:p>
                      <a:pPr algn="ctr"/>
                      <a:r>
                        <a:rPr lang="en-US" sz="1600" dirty="0" smtClean="0">
                          <a:solidFill>
                            <a:schemeClr val="bg1">
                              <a:lumMod val="95000"/>
                            </a:schemeClr>
                          </a:solidFill>
                        </a:rPr>
                        <a:t>(28%)</a:t>
                      </a:r>
                      <a:endParaRPr lang="en-US" sz="160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Grants-in-Aid</a:t>
                      </a:r>
                    </a:p>
                    <a:p>
                      <a:pPr algn="ctr"/>
                      <a:r>
                        <a:rPr lang="en-US" sz="1600" dirty="0" smtClean="0">
                          <a:solidFill>
                            <a:schemeClr val="bg1">
                              <a:lumMod val="95000"/>
                            </a:schemeClr>
                          </a:solidFill>
                        </a:rPr>
                        <a:t>(32%)</a:t>
                      </a:r>
                      <a:endParaRPr lang="en-US" sz="160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Salaries</a:t>
                      </a:r>
                      <a:r>
                        <a:rPr lang="en-US" sz="1600" baseline="0" dirty="0" smtClean="0">
                          <a:solidFill>
                            <a:schemeClr val="bg1">
                              <a:lumMod val="95000"/>
                            </a:schemeClr>
                          </a:solidFill>
                        </a:rPr>
                        <a:t> and Benefits</a:t>
                      </a:r>
                    </a:p>
                    <a:p>
                      <a:pPr algn="ctr"/>
                      <a:r>
                        <a:rPr lang="en-US" sz="1600" dirty="0" smtClean="0">
                          <a:solidFill>
                            <a:schemeClr val="bg1">
                              <a:lumMod val="95000"/>
                            </a:schemeClr>
                          </a:solidFill>
                        </a:rPr>
                        <a:t>(33%)</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Grants-in-Aid</a:t>
                      </a:r>
                    </a:p>
                    <a:p>
                      <a:pPr algn="ctr"/>
                      <a:r>
                        <a:rPr lang="en-US" sz="1600" dirty="0" smtClean="0">
                          <a:solidFill>
                            <a:schemeClr val="bg1">
                              <a:lumMod val="95000"/>
                            </a:schemeClr>
                          </a:solidFill>
                        </a:rPr>
                        <a:t>(26%)</a:t>
                      </a:r>
                      <a:endParaRPr lang="en-US" sz="1600"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22960">
                <a:tc>
                  <a:txBody>
                    <a:bodyPr/>
                    <a:lstStyle/>
                    <a:p>
                      <a:pPr algn="ctr"/>
                      <a:r>
                        <a:rPr lang="en-US" sz="1700" b="1" dirty="0" smtClean="0">
                          <a:solidFill>
                            <a:schemeClr val="bg1">
                              <a:lumMod val="95000"/>
                            </a:schemeClr>
                          </a:solidFill>
                        </a:rPr>
                        <a:t>Category 3</a:t>
                      </a:r>
                    </a:p>
                    <a:p>
                      <a:pPr algn="ctr"/>
                      <a:r>
                        <a:rPr lang="en-US" sz="1700" b="1" dirty="0" smtClean="0">
                          <a:solidFill>
                            <a:schemeClr val="bg1">
                              <a:lumMod val="95000"/>
                            </a:schemeClr>
                          </a:solidFill>
                        </a:rPr>
                        <a:t>(%</a:t>
                      </a:r>
                      <a:r>
                        <a:rPr lang="en-US" sz="1700" b="1" baseline="0" dirty="0" smtClean="0">
                          <a:solidFill>
                            <a:schemeClr val="bg1">
                              <a:lumMod val="95000"/>
                            </a:schemeClr>
                          </a:solidFill>
                        </a:rPr>
                        <a:t> of Total)</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Indirect Inst. Support</a:t>
                      </a:r>
                    </a:p>
                    <a:p>
                      <a:pPr algn="ctr"/>
                      <a:r>
                        <a:rPr lang="en-US" sz="1600" dirty="0" smtClean="0">
                          <a:solidFill>
                            <a:schemeClr val="bg1">
                              <a:lumMod val="95000"/>
                            </a:schemeClr>
                          </a:solidFill>
                        </a:rPr>
                        <a:t>(12%)</a:t>
                      </a:r>
                      <a:endParaRPr lang="en-US" sz="1600"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Indirect Inst. Support</a:t>
                      </a:r>
                    </a:p>
                    <a:p>
                      <a:pPr algn="ctr"/>
                      <a:r>
                        <a:rPr lang="en-US" sz="1600" dirty="0" smtClean="0">
                          <a:solidFill>
                            <a:schemeClr val="bg1">
                              <a:lumMod val="95000"/>
                            </a:schemeClr>
                          </a:solidFill>
                        </a:rPr>
                        <a:t>(9%)</a:t>
                      </a:r>
                      <a:endParaRPr lang="en-US" sz="160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Team Travel</a:t>
                      </a:r>
                    </a:p>
                    <a:p>
                      <a:pPr algn="ctr"/>
                      <a:r>
                        <a:rPr lang="en-US" sz="1600" dirty="0" smtClean="0">
                          <a:solidFill>
                            <a:schemeClr val="bg1">
                              <a:lumMod val="95000"/>
                            </a:schemeClr>
                          </a:solidFill>
                        </a:rPr>
                        <a:t>(9%)</a:t>
                      </a:r>
                      <a:endParaRPr lang="en-US" sz="1600"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Team Travel</a:t>
                      </a:r>
                    </a:p>
                    <a:p>
                      <a:pPr algn="ctr"/>
                      <a:r>
                        <a:rPr lang="en-US" sz="1600" dirty="0" smtClean="0">
                          <a:solidFill>
                            <a:schemeClr val="bg1">
                              <a:lumMod val="95000"/>
                            </a:schemeClr>
                          </a:solidFill>
                        </a:rPr>
                        <a:t>(9%)</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Indirect Inst. Support</a:t>
                      </a:r>
                    </a:p>
                    <a:p>
                      <a:pPr algn="ctr"/>
                      <a:r>
                        <a:rPr lang="en-US" sz="1600" dirty="0" smtClean="0">
                          <a:solidFill>
                            <a:schemeClr val="bg1">
                              <a:lumMod val="95000"/>
                            </a:schemeClr>
                          </a:solidFill>
                        </a:rPr>
                        <a:t>(9%)</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822960">
                <a:tc>
                  <a:txBody>
                    <a:bodyPr/>
                    <a:lstStyle/>
                    <a:p>
                      <a:pPr algn="ctr"/>
                      <a:r>
                        <a:rPr lang="en-US" sz="1700" b="1" dirty="0" smtClean="0">
                          <a:solidFill>
                            <a:schemeClr val="bg1">
                              <a:lumMod val="95000"/>
                            </a:schemeClr>
                          </a:solidFill>
                        </a:rPr>
                        <a:t>Category 4</a:t>
                      </a:r>
                    </a:p>
                    <a:p>
                      <a:pPr algn="ctr"/>
                      <a:r>
                        <a:rPr lang="en-US" sz="1700" b="1" dirty="0" smtClean="0">
                          <a:solidFill>
                            <a:schemeClr val="bg1">
                              <a:lumMod val="95000"/>
                            </a:schemeClr>
                          </a:solidFill>
                        </a:rPr>
                        <a:t>(%</a:t>
                      </a:r>
                      <a:r>
                        <a:rPr lang="en-US" sz="1700" b="1" baseline="0" dirty="0" smtClean="0">
                          <a:solidFill>
                            <a:schemeClr val="bg1">
                              <a:lumMod val="95000"/>
                            </a:schemeClr>
                          </a:solidFill>
                        </a:rPr>
                        <a:t> of Total)</a:t>
                      </a:r>
                      <a:endParaRPr lang="en-US" sz="1700" b="1" dirty="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Direct Inst. Support</a:t>
                      </a:r>
                    </a:p>
                    <a:p>
                      <a:pPr algn="ctr"/>
                      <a:r>
                        <a:rPr lang="en-US" sz="1600" dirty="0" smtClean="0">
                          <a:solidFill>
                            <a:schemeClr val="bg1">
                              <a:lumMod val="95000"/>
                            </a:schemeClr>
                          </a:solidFill>
                        </a:rPr>
                        <a:t>(9%)</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Team Travel</a:t>
                      </a:r>
                    </a:p>
                    <a:p>
                      <a:pPr algn="ctr"/>
                      <a:r>
                        <a:rPr lang="en-US" sz="1600" dirty="0" smtClean="0">
                          <a:solidFill>
                            <a:schemeClr val="bg1">
                              <a:lumMod val="95000"/>
                            </a:schemeClr>
                          </a:solidFill>
                        </a:rPr>
                        <a:t>(8%)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Indirect Inst. Support</a:t>
                      </a:r>
                    </a:p>
                    <a:p>
                      <a:pPr algn="ctr"/>
                      <a:r>
                        <a:rPr lang="en-US" sz="1600" dirty="0" smtClean="0">
                          <a:solidFill>
                            <a:schemeClr val="bg1">
                              <a:lumMod val="95000"/>
                            </a:schemeClr>
                          </a:solidFill>
                        </a:rPr>
                        <a:t>(7%)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Other</a:t>
                      </a:r>
                    </a:p>
                    <a:p>
                      <a:pPr algn="ctr"/>
                      <a:r>
                        <a:rPr lang="en-US" sz="1600" dirty="0" smtClean="0">
                          <a:solidFill>
                            <a:schemeClr val="bg1">
                              <a:lumMod val="95000"/>
                            </a:schemeClr>
                          </a:solidFill>
                        </a:rPr>
                        <a:t>(5%)</a:t>
                      </a:r>
                      <a:endParaRPr lang="en-US" sz="1600" baseline="0" dirty="0" smtClean="0">
                        <a:solidFill>
                          <a:schemeClr val="bg1">
                            <a:lumMod val="95000"/>
                          </a:schemeClr>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lumMod val="95000"/>
                            </a:schemeClr>
                          </a:solidFill>
                        </a:rPr>
                        <a:t>Team Travel</a:t>
                      </a:r>
                    </a:p>
                    <a:p>
                      <a:pPr algn="ctr"/>
                      <a:r>
                        <a:rPr lang="en-US" sz="1600" dirty="0" smtClean="0">
                          <a:solidFill>
                            <a:schemeClr val="bg1">
                              <a:lumMod val="95000"/>
                            </a:schemeClr>
                          </a:solidFill>
                        </a:rPr>
                        <a:t>(8%)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89028936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381000"/>
            <a:ext cx="7772400" cy="990600"/>
          </a:xfrm>
        </p:spPr>
        <p:txBody>
          <a:bodyPr/>
          <a:lstStyle/>
          <a:p>
            <a:r>
              <a:rPr lang="en-US" sz="3400" dirty="0" smtClean="0">
                <a:solidFill>
                  <a:schemeClr val="bg1"/>
                </a:solidFill>
              </a:rPr>
              <a:t>Summary of 2004 – 2014 FCS Revenue and Expense Detail</a:t>
            </a:r>
            <a:endParaRPr lang="en-US" sz="3400" dirty="0">
              <a:solidFill>
                <a:schemeClr val="bg1"/>
              </a:solidFill>
            </a:endParaRPr>
          </a:p>
        </p:txBody>
      </p:sp>
      <p:sp>
        <p:nvSpPr>
          <p:cNvPr id="5124" name="Placeholder 4"/>
          <p:cNvSpPr>
            <a:spLocks noGrp="1" noChangeArrowheads="1"/>
          </p:cNvSpPr>
          <p:nvPr>
            <p:ph type="body" idx="1"/>
          </p:nvPr>
        </p:nvSpPr>
        <p:spPr>
          <a:xfrm>
            <a:off x="686594" y="1676400"/>
            <a:ext cx="7772400" cy="4724400"/>
          </a:xfrm>
        </p:spPr>
        <p:txBody>
          <a:bodyPr>
            <a:normAutofit/>
          </a:bodyPr>
          <a:lstStyle/>
          <a:p>
            <a:pPr algn="just" eaLnBrk="0" hangingPunct="0">
              <a:defRPr/>
            </a:pPr>
            <a:r>
              <a:rPr lang="en-US" sz="1600" dirty="0">
                <a:solidFill>
                  <a:schemeClr val="bg1">
                    <a:lumMod val="95000"/>
                  </a:schemeClr>
                </a:solidFill>
              </a:rPr>
              <a:t>There are large disparities within FCS in both revenues and expenses.  For instance the median expenses in the top quartile were approximately </a:t>
            </a:r>
            <a:r>
              <a:rPr lang="en-US" sz="1600" dirty="0" smtClean="0">
                <a:solidFill>
                  <a:schemeClr val="bg1">
                    <a:lumMod val="95000"/>
                  </a:schemeClr>
                </a:solidFill>
              </a:rPr>
              <a:t>$</a:t>
            </a:r>
            <a:r>
              <a:rPr lang="en-US" sz="1600" dirty="0" smtClean="0">
                <a:solidFill>
                  <a:schemeClr val="bg1"/>
                </a:solidFill>
              </a:rPr>
              <a:t>27.4 million</a:t>
            </a:r>
            <a:r>
              <a:rPr lang="en-US" sz="1600" dirty="0">
                <a:solidFill>
                  <a:schemeClr val="bg1"/>
                </a:solidFill>
              </a:rPr>
              <a:t>, versus a median of </a:t>
            </a:r>
            <a:r>
              <a:rPr lang="en-US" sz="1600" dirty="0" smtClean="0">
                <a:solidFill>
                  <a:schemeClr val="bg1"/>
                </a:solidFill>
              </a:rPr>
              <a:t>$10.6 </a:t>
            </a:r>
            <a:r>
              <a:rPr lang="en-US" sz="1600" dirty="0">
                <a:solidFill>
                  <a:schemeClr val="bg1"/>
                </a:solidFill>
              </a:rPr>
              <a:t>million </a:t>
            </a:r>
            <a:r>
              <a:rPr lang="en-US" sz="1600" dirty="0">
                <a:solidFill>
                  <a:schemeClr val="bg1">
                    <a:lumMod val="95000"/>
                  </a:schemeClr>
                </a:solidFill>
              </a:rPr>
              <a:t>in the lowest quartile.</a:t>
            </a:r>
          </a:p>
          <a:p>
            <a:pPr algn="just" eaLnBrk="0" hangingPunct="0">
              <a:defRPr/>
            </a:pPr>
            <a:endParaRPr lang="en-US" sz="1600" dirty="0">
              <a:solidFill>
                <a:schemeClr val="bg1">
                  <a:lumMod val="95000"/>
                </a:schemeClr>
              </a:solidFill>
            </a:endParaRPr>
          </a:p>
          <a:p>
            <a:pPr algn="just" eaLnBrk="0" hangingPunct="0">
              <a:defRPr/>
            </a:pPr>
            <a:r>
              <a:rPr lang="en-US" sz="1600" dirty="0">
                <a:solidFill>
                  <a:schemeClr val="bg1">
                    <a:lumMod val="95000"/>
                  </a:schemeClr>
                </a:solidFill>
              </a:rPr>
              <a:t>The gap between high and low seems to be widening.  </a:t>
            </a:r>
            <a:endParaRPr lang="en-US" sz="1600" dirty="0" smtClean="0">
              <a:solidFill>
                <a:schemeClr val="bg1">
                  <a:lumMod val="95000"/>
                </a:schemeClr>
              </a:solidFill>
            </a:endParaRPr>
          </a:p>
          <a:p>
            <a:pPr marL="0" indent="0" algn="just" eaLnBrk="0" hangingPunct="0">
              <a:buNone/>
              <a:defRPr/>
            </a:pPr>
            <a:endParaRPr lang="en-US" sz="1600" dirty="0">
              <a:solidFill>
                <a:schemeClr val="bg1">
                  <a:lumMod val="95000"/>
                </a:schemeClr>
              </a:solidFill>
            </a:endParaRPr>
          </a:p>
          <a:p>
            <a:pPr algn="just" eaLnBrk="0" hangingPunct="0">
              <a:defRPr/>
            </a:pPr>
            <a:r>
              <a:rPr lang="en-US" sz="1600" dirty="0">
                <a:solidFill>
                  <a:schemeClr val="bg1">
                    <a:lumMod val="95000"/>
                  </a:schemeClr>
                </a:solidFill>
              </a:rPr>
              <a:t>No positive growth in net generated revenue is shown.</a:t>
            </a:r>
          </a:p>
          <a:p>
            <a:pPr algn="just" eaLnBrk="0" hangingPunct="0">
              <a:defRPr/>
            </a:pPr>
            <a:endParaRPr lang="en-US" sz="1600" dirty="0">
              <a:solidFill>
                <a:schemeClr val="bg1">
                  <a:lumMod val="95000"/>
                </a:schemeClr>
              </a:solidFill>
            </a:endParaRPr>
          </a:p>
          <a:p>
            <a:pPr algn="just" eaLnBrk="0" hangingPunct="0">
              <a:defRPr/>
            </a:pPr>
            <a:r>
              <a:rPr lang="en-US" sz="1600" dirty="0">
                <a:solidFill>
                  <a:schemeClr val="bg1"/>
                </a:solidFill>
              </a:rPr>
              <a:t>Direct institutional support is the top revenue category in all quartiles.</a:t>
            </a:r>
          </a:p>
          <a:p>
            <a:pPr algn="just" eaLnBrk="0" hangingPunct="0">
              <a:defRPr/>
            </a:pPr>
            <a:endParaRPr lang="en-US" sz="1600" dirty="0">
              <a:solidFill>
                <a:srgbClr val="FF0000"/>
              </a:solidFill>
            </a:endParaRPr>
          </a:p>
          <a:p>
            <a:pPr algn="just" eaLnBrk="0" hangingPunct="0">
              <a:defRPr/>
            </a:pPr>
            <a:r>
              <a:rPr lang="en-US" sz="1600" dirty="0">
                <a:solidFill>
                  <a:schemeClr val="bg1"/>
                </a:solidFill>
              </a:rPr>
              <a:t>Salaries </a:t>
            </a:r>
            <a:r>
              <a:rPr lang="en-US" sz="1600" dirty="0" smtClean="0">
                <a:solidFill>
                  <a:schemeClr val="bg1"/>
                </a:solidFill>
              </a:rPr>
              <a:t>and grants-in-aid are </a:t>
            </a:r>
            <a:r>
              <a:rPr lang="en-US" sz="1600" dirty="0">
                <a:solidFill>
                  <a:schemeClr val="bg1"/>
                </a:solidFill>
              </a:rPr>
              <a:t>the </a:t>
            </a:r>
            <a:r>
              <a:rPr lang="en-US" sz="1600" dirty="0" smtClean="0">
                <a:solidFill>
                  <a:schemeClr val="bg1"/>
                </a:solidFill>
              </a:rPr>
              <a:t>top two </a:t>
            </a:r>
            <a:r>
              <a:rPr lang="en-US" sz="1600" dirty="0">
                <a:solidFill>
                  <a:schemeClr val="bg1"/>
                </a:solidFill>
              </a:rPr>
              <a:t>expense items in all quartiles at approximately </a:t>
            </a:r>
            <a:r>
              <a:rPr lang="en-US" sz="1600" dirty="0" smtClean="0">
                <a:solidFill>
                  <a:schemeClr val="bg1"/>
                </a:solidFill>
              </a:rPr>
              <a:t>32 </a:t>
            </a:r>
            <a:r>
              <a:rPr lang="en-US" sz="1600" dirty="0">
                <a:solidFill>
                  <a:schemeClr val="bg1"/>
                </a:solidFill>
              </a:rPr>
              <a:t>percent of total expenses.  Grants-in-aid </a:t>
            </a:r>
            <a:r>
              <a:rPr lang="en-US" sz="1600" dirty="0" smtClean="0">
                <a:solidFill>
                  <a:schemeClr val="bg1"/>
                </a:solidFill>
              </a:rPr>
              <a:t>follow salaries </a:t>
            </a:r>
            <a:r>
              <a:rPr lang="en-US" sz="1600" dirty="0">
                <a:solidFill>
                  <a:schemeClr val="bg1"/>
                </a:solidFill>
              </a:rPr>
              <a:t>at </a:t>
            </a:r>
            <a:r>
              <a:rPr lang="en-US" sz="1600" dirty="0" smtClean="0">
                <a:solidFill>
                  <a:schemeClr val="bg1"/>
                </a:solidFill>
              </a:rPr>
              <a:t>26 </a:t>
            </a:r>
            <a:r>
              <a:rPr lang="en-US" sz="1600" dirty="0">
                <a:solidFill>
                  <a:schemeClr val="bg1"/>
                </a:solidFill>
              </a:rPr>
              <a:t>percent for overall </a:t>
            </a:r>
            <a:r>
              <a:rPr lang="en-US" sz="1600" dirty="0" smtClean="0">
                <a:solidFill>
                  <a:schemeClr val="bg1"/>
                </a:solidFill>
              </a:rPr>
              <a:t>expenses.</a:t>
            </a:r>
            <a:endParaRPr lang="en-US" sz="1600" dirty="0">
              <a:solidFill>
                <a:schemeClr val="bg1"/>
              </a:solidFill>
            </a:endParaRPr>
          </a:p>
          <a:p>
            <a:pPr marL="0" indent="0">
              <a:buNone/>
            </a:pPr>
            <a:endParaRPr lang="en-US" sz="1600" dirty="0">
              <a:solidFill>
                <a:schemeClr val="bg1"/>
              </a:solidFill>
            </a:endParaRPr>
          </a:p>
        </p:txBody>
      </p:sp>
    </p:spTree>
    <p:extLst>
      <p:ext uri="{BB962C8B-B14F-4D97-AF65-F5344CB8AC3E}">
        <p14:creationId xmlns:p14="http://schemas.microsoft.com/office/powerpoint/2010/main" val="37211580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762000" y="1447800"/>
            <a:ext cx="7620000" cy="1905000"/>
          </a:xfrm>
        </p:spPr>
        <p:txBody>
          <a:bodyPr/>
          <a:lstStyle/>
          <a:p>
            <a:r>
              <a:rPr lang="en-US" dirty="0" smtClean="0">
                <a:solidFill>
                  <a:schemeClr val="bg1"/>
                </a:solidFill>
              </a:rPr>
              <a:t>Revenue and Expense Detail for No MFB Institutions</a:t>
            </a:r>
            <a:br>
              <a:rPr lang="en-US" dirty="0" smtClean="0">
                <a:solidFill>
                  <a:schemeClr val="bg1"/>
                </a:solidFill>
              </a:rPr>
            </a:br>
            <a:r>
              <a:rPr lang="en-US" sz="3600" dirty="0" smtClean="0">
                <a:solidFill>
                  <a:schemeClr val="bg1"/>
                </a:solidFill>
              </a:rPr>
              <a:t>By Expense Quartile</a:t>
            </a:r>
            <a:endParaRPr lang="en-US" sz="3600" dirty="0">
              <a:solidFill>
                <a:schemeClr val="bg1"/>
              </a:solidFill>
            </a:endParaRPr>
          </a:p>
        </p:txBody>
      </p:sp>
    </p:spTree>
    <p:extLst>
      <p:ext uri="{BB962C8B-B14F-4D97-AF65-F5344CB8AC3E}">
        <p14:creationId xmlns:p14="http://schemas.microsoft.com/office/powerpoint/2010/main" val="164144300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Placeholder 2"/>
          <p:cNvSpPr>
            <a:spLocks noGrp="1" noChangeArrowheads="1"/>
          </p:cNvSpPr>
          <p:nvPr>
            <p:ph type="title"/>
          </p:nvPr>
        </p:nvSpPr>
        <p:spPr>
          <a:xfrm>
            <a:off x="685800" y="1371600"/>
            <a:ext cx="7772400" cy="1905000"/>
          </a:xfrm>
        </p:spPr>
        <p:txBody>
          <a:bodyPr/>
          <a:lstStyle/>
          <a:p>
            <a:r>
              <a:rPr lang="en-US" dirty="0" smtClean="0">
                <a:solidFill>
                  <a:schemeClr val="bg1"/>
                </a:solidFill>
              </a:rPr>
              <a:t>Summary Data for Division I</a:t>
            </a:r>
            <a:br>
              <a:rPr lang="en-US" dirty="0" smtClean="0">
                <a:solidFill>
                  <a:schemeClr val="bg1"/>
                </a:solidFill>
              </a:rPr>
            </a:br>
            <a:r>
              <a:rPr lang="en-US" sz="3600" dirty="0" smtClean="0">
                <a:solidFill>
                  <a:schemeClr val="bg1"/>
                </a:solidFill>
              </a:rPr>
              <a:t>By Subdivision</a:t>
            </a:r>
            <a:endParaRPr lang="en-US" sz="3600" dirty="0">
              <a:solidFill>
                <a:schemeClr val="bg1"/>
              </a:solidFill>
            </a:endParaRPr>
          </a:p>
        </p:txBody>
      </p:sp>
    </p:spTree>
    <p:extLst>
      <p:ext uri="{BB962C8B-B14F-4D97-AF65-F5344CB8AC3E}">
        <p14:creationId xmlns:p14="http://schemas.microsoft.com/office/powerpoint/2010/main" val="585635123"/>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5800" y="609600"/>
            <a:ext cx="7772400" cy="990600"/>
          </a:xfrm>
        </p:spPr>
        <p:txBody>
          <a:bodyPr/>
          <a:lstStyle/>
          <a:p>
            <a:r>
              <a:rPr lang="en-US" sz="3600" dirty="0" smtClean="0">
                <a:solidFill>
                  <a:schemeClr val="bg1"/>
                </a:solidFill>
              </a:rPr>
              <a:t>Median 2014 Revenues and Expenses for No MFB Institutions</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624474484"/>
              </p:ext>
            </p:extLst>
          </p:nvPr>
        </p:nvGraphicFramePr>
        <p:xfrm>
          <a:off x="381794" y="2286000"/>
          <a:ext cx="8533606" cy="3139440"/>
        </p:xfrm>
        <a:graphic>
          <a:graphicData uri="http://schemas.openxmlformats.org/drawingml/2006/table">
            <a:tbl>
              <a:tblPr firstRow="1" bandRow="1">
                <a:tableStyleId>{2D5ABB26-0587-4C30-8999-92F81FD0307C}</a:tableStyleId>
              </a:tblPr>
              <a:tblGrid>
                <a:gridCol w="1295400"/>
                <a:gridCol w="1505267"/>
                <a:gridCol w="1392555"/>
                <a:gridCol w="1392555"/>
                <a:gridCol w="1392555"/>
                <a:gridCol w="1555274"/>
              </a:tblGrid>
              <a:tr h="137160">
                <a:tc>
                  <a:txBody>
                    <a:bodyPr/>
                    <a:lstStyle/>
                    <a:p>
                      <a:pPr algn="ct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lumMod val="95000"/>
                            </a:schemeClr>
                          </a:solidFill>
                        </a:rPr>
                        <a:t>Quartile</a:t>
                      </a:r>
                      <a:r>
                        <a:rPr lang="en-US" sz="1600" b="0" baseline="0" dirty="0" smtClean="0">
                          <a:solidFill>
                            <a:schemeClr val="bg1">
                              <a:lumMod val="95000"/>
                            </a:schemeClr>
                          </a:solidFill>
                        </a:rPr>
                        <a:t> 1</a:t>
                      </a:r>
                      <a:endParaRPr lang="en-US" sz="1600" b="0"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lumMod val="95000"/>
                            </a:schemeClr>
                          </a:solidFill>
                        </a:rPr>
                        <a:t>Quartile 2</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lumMod val="95000"/>
                            </a:schemeClr>
                          </a:solidFill>
                        </a:rPr>
                        <a:t>Quartile 3</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lumMod val="95000"/>
                            </a:schemeClr>
                          </a:solidFill>
                        </a:rPr>
                        <a:t>Quartile 4</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c>
                  <a:txBody>
                    <a:bodyPr/>
                    <a:lstStyle/>
                    <a:p>
                      <a:pPr algn="ctr"/>
                      <a:r>
                        <a:rPr lang="en-US" sz="1600" b="0" dirty="0" smtClean="0">
                          <a:solidFill>
                            <a:schemeClr val="bg1">
                              <a:lumMod val="95000"/>
                            </a:schemeClr>
                          </a:solidFill>
                        </a:rPr>
                        <a:t>Overall No MFB</a:t>
                      </a:r>
                      <a:endParaRPr lang="en-US" sz="1600" b="0" dirty="0">
                        <a:solidFill>
                          <a:schemeClr val="bg1">
                            <a:lumMod val="95000"/>
                          </a:schemeClr>
                        </a:solidFill>
                      </a:endParaRPr>
                    </a:p>
                  </a:txBody>
                  <a:tcPr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solidFill>
                      <a:srgbClr val="4F81BD"/>
                    </a:solidFill>
                  </a:tcPr>
                </a:tc>
              </a:tr>
              <a:tr h="274320">
                <a:tc>
                  <a:txBody>
                    <a:bodyPr/>
                    <a:lstStyle/>
                    <a:p>
                      <a:pPr algn="ctr"/>
                      <a:r>
                        <a:rPr lang="en-US" sz="1600" b="0" dirty="0" smtClean="0">
                          <a:solidFill>
                            <a:schemeClr val="bg1">
                              <a:lumMod val="95000"/>
                            </a:schemeClr>
                          </a:solidFill>
                        </a:rPr>
                        <a:t>Generated Revenues</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$5,550,482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$2,960,931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$1,875,600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$1,622,076 </a:t>
                      </a:r>
                    </a:p>
                  </a:txBody>
                  <a:tcPr marL="9525" marR="9525" marT="9525" marB="0"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$2,666,733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r>
              <a:tr h="167640">
                <a:tc>
                  <a:txBody>
                    <a:bodyPr/>
                    <a:lstStyle/>
                    <a:p>
                      <a:pPr algn="ctr"/>
                      <a:r>
                        <a:rPr lang="en-US" sz="1600" b="0" dirty="0" smtClean="0">
                          <a:solidFill>
                            <a:schemeClr val="bg1">
                              <a:lumMod val="95000"/>
                            </a:schemeClr>
                          </a:solidFill>
                        </a:rPr>
                        <a:t>Total Revenues</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$24,374,227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$16,733,183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$12,549,290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$9,524,138 </a:t>
                      </a:r>
                    </a:p>
                  </a:txBody>
                  <a:tcPr marL="9525" marR="9525" marT="9525" marB="0"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$14,413,451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r>
              <a:tr h="137160">
                <a:tc>
                  <a:txBody>
                    <a:bodyPr/>
                    <a:lstStyle/>
                    <a:p>
                      <a:pPr algn="ctr"/>
                      <a:r>
                        <a:rPr lang="en-US" sz="1600" b="0" dirty="0" smtClean="0">
                          <a:solidFill>
                            <a:schemeClr val="bg1">
                              <a:lumMod val="95000"/>
                            </a:schemeClr>
                          </a:solidFill>
                        </a:rPr>
                        <a:t>Total Expenses</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$23,155,743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$16,282,355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$12,482,364 </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chemeClr val="bg1"/>
                          </a:solidFill>
                          <a:effectLst/>
                          <a:latin typeface="Arial"/>
                        </a:rPr>
                        <a:t>$9,002,717 </a:t>
                      </a:r>
                    </a:p>
                  </a:txBody>
                  <a:tcPr marL="9525" marR="9525" marT="9525" marB="0"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a:solidFill>
                            <a:schemeClr val="bg1"/>
                          </a:solidFill>
                          <a:effectLst/>
                          <a:latin typeface="Arial"/>
                        </a:rPr>
                        <a:t>$14,321,711 </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r>
              <a:tr h="0">
                <a:tc>
                  <a:txBody>
                    <a:bodyPr/>
                    <a:lstStyle/>
                    <a:p>
                      <a:pPr algn="ctr"/>
                      <a:r>
                        <a:rPr lang="en-US" sz="1600" b="0" dirty="0" smtClean="0">
                          <a:solidFill>
                            <a:schemeClr val="bg1">
                              <a:lumMod val="95000"/>
                            </a:schemeClr>
                          </a:solidFill>
                        </a:rPr>
                        <a:t>Net Generated Revenue</a:t>
                      </a:r>
                      <a:endParaRPr lang="en-US" sz="1600" b="0" dirty="0">
                        <a:solidFill>
                          <a:schemeClr val="bg1">
                            <a:lumMod val="95000"/>
                          </a:schemeClr>
                        </a:solidFill>
                      </a:endParaRPr>
                    </a:p>
                  </a:txBody>
                  <a:tcPr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($17,746,301)</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($12,899,102)</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($10,481,327)</a:t>
                      </a:r>
                    </a:p>
                  </a:txBody>
                  <a:tcPr marL="9525" marR="9525" marT="9525" marB="0" anchor="ctr">
                    <a:lnL w="31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($6,975,099)</a:t>
                      </a:r>
                    </a:p>
                  </a:txBody>
                  <a:tcPr marL="9525" marR="9525" marT="9525" marB="0" anchor="ctr">
                    <a:lnL w="3175"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c>
                  <a:txBody>
                    <a:bodyPr/>
                    <a:lstStyle/>
                    <a:p>
                      <a:pPr algn="ctr" fontAlgn="ctr"/>
                      <a:r>
                        <a:rPr lang="en-US" sz="1600" b="0" i="0" u="none" strike="noStrike" dirty="0">
                          <a:solidFill>
                            <a:srgbClr val="FF0000"/>
                          </a:solidFill>
                          <a:effectLst/>
                          <a:latin typeface="Arial"/>
                        </a:rPr>
                        <a:t>($11,244,847)</a:t>
                      </a:r>
                    </a:p>
                  </a:txBody>
                  <a:tcPr marL="9525" marR="9525" marT="9525" marB="0" anchor="ctr">
                    <a:lnL w="28575" cap="flat" cmpd="sng" algn="ctr">
                      <a:solidFill>
                        <a:schemeClr val="bg1"/>
                      </a:solidFill>
                      <a:prstDash val="solid"/>
                      <a:round/>
                      <a:headEnd type="none" w="med" len="med"/>
                      <a:tailEnd type="none" w="med" len="med"/>
                    </a:lnL>
                    <a:lnR w="3175" cap="flat" cmpd="sng" algn="ctr">
                      <a:solidFill>
                        <a:schemeClr val="bg1"/>
                      </a:solidFill>
                      <a:prstDash val="solid"/>
                      <a:round/>
                      <a:headEnd type="none" w="med" len="med"/>
                      <a:tailEnd type="none" w="med" len="med"/>
                    </a:lnR>
                    <a:lnT w="3175" cap="flat" cmpd="sng" algn="ctr">
                      <a:solidFill>
                        <a:schemeClr val="bg1"/>
                      </a:solidFill>
                      <a:prstDash val="solid"/>
                      <a:round/>
                      <a:headEnd type="none" w="med" len="med"/>
                      <a:tailEnd type="none" w="med" len="med"/>
                    </a:lnT>
                    <a:lnB w="3175"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57356859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533400"/>
            <a:ext cx="9145588" cy="990600"/>
          </a:xfrm>
        </p:spPr>
        <p:txBody>
          <a:bodyPr/>
          <a:lstStyle/>
          <a:p>
            <a:r>
              <a:rPr lang="en-US" sz="3200" dirty="0" smtClean="0">
                <a:solidFill>
                  <a:schemeClr val="bg1"/>
                </a:solidFill>
              </a:rPr>
              <a:t>Division I No MFB Median Generated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val="2262555692"/>
              </p:ext>
            </p:extLst>
          </p:nvPr>
        </p:nvGraphicFramePr>
        <p:xfrm>
          <a:off x="727075" y="1927786"/>
          <a:ext cx="7807326" cy="3238966"/>
        </p:xfrm>
        <a:graphic>
          <a:graphicData uri="http://schemas.openxmlformats.org/presentationml/2006/ole">
            <mc:AlternateContent xmlns:mc="http://schemas.openxmlformats.org/markup-compatibility/2006">
              <mc:Choice xmlns:v="urn:schemas-microsoft-com:vml" Requires="v">
                <p:oleObj spid="_x0000_s26909" name="Worksheet" r:id="rId4" imgW="6943735" imgH="2886036" progId="Excel.Sheet.8">
                  <p:embed/>
                </p:oleObj>
              </mc:Choice>
              <mc:Fallback>
                <p:oleObj name="Worksheet" r:id="rId4" imgW="6943735" imgH="2886036" progId="Excel.Sheet.8">
                  <p:embed/>
                  <p:pic>
                    <p:nvPicPr>
                      <p:cNvPr id="0" name="Picture 81"/>
                      <p:cNvPicPr>
                        <a:picLocks noGrp="1" noChangeAspect="1" noChangeArrowheads="1"/>
                      </p:cNvPicPr>
                      <p:nvPr/>
                    </p:nvPicPr>
                    <p:blipFill>
                      <a:blip r:embed="rId5"/>
                      <a:srcRect/>
                      <a:stretch>
                        <a:fillRect/>
                      </a:stretch>
                    </p:blipFill>
                    <p:spPr bwMode="auto">
                      <a:xfrm>
                        <a:off x="727075" y="1927786"/>
                        <a:ext cx="7807326" cy="3238966"/>
                      </a:xfrm>
                      <a:prstGeom prst="rect">
                        <a:avLst/>
                      </a:prstGeom>
                      <a:noFill/>
                      <a:extLst/>
                    </p:spPr>
                  </p:pic>
                </p:oleObj>
              </mc:Fallback>
            </mc:AlternateContent>
          </a:graphicData>
        </a:graphic>
      </p:graphicFrame>
      <p:sp>
        <p:nvSpPr>
          <p:cNvPr id="6" name="TextBox 3"/>
          <p:cNvSpPr txBox="1">
            <a:spLocks noChangeArrowheads="1"/>
          </p:cNvSpPr>
          <p:nvPr/>
        </p:nvSpPr>
        <p:spPr bwMode="auto">
          <a:xfrm>
            <a:off x="3276600" y="5609335"/>
            <a:ext cx="487680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130.8%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70.9%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3 </a:t>
            </a:r>
            <a:r>
              <a:rPr lang="en-US" sz="1400" dirty="0" smtClean="0">
                <a:solidFill>
                  <a:schemeClr val="bg1"/>
                </a:solidFill>
              </a:rPr>
              <a:t>= 29.9% </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4 </a:t>
            </a:r>
            <a:r>
              <a:rPr lang="en-US" sz="1400" dirty="0" smtClean="0">
                <a:solidFill>
                  <a:schemeClr val="bg1"/>
                </a:solidFill>
              </a:rPr>
              <a:t>= 144.7%  </a:t>
            </a:r>
            <a:endParaRPr lang="en-US" sz="1400" dirty="0">
              <a:solidFill>
                <a:schemeClr val="bg1"/>
              </a:solidFill>
            </a:endParaRPr>
          </a:p>
        </p:txBody>
      </p:sp>
    </p:spTree>
    <p:extLst>
      <p:ext uri="{BB962C8B-B14F-4D97-AF65-F5344CB8AC3E}">
        <p14:creationId xmlns:p14="http://schemas.microsoft.com/office/powerpoint/2010/main" val="156200299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533400"/>
            <a:ext cx="9144000" cy="990600"/>
          </a:xfrm>
        </p:spPr>
        <p:txBody>
          <a:bodyPr/>
          <a:lstStyle/>
          <a:p>
            <a:r>
              <a:rPr lang="en-US" sz="3200" dirty="0" smtClean="0">
                <a:solidFill>
                  <a:schemeClr val="bg1"/>
                </a:solidFill>
              </a:rPr>
              <a:t>Division I No MFB Median Allocated Revenues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3" name="Object 2"/>
          <p:cNvGraphicFramePr>
            <a:graphicFrameLocks noGrp="1" noChangeAspect="1"/>
          </p:cNvGraphicFramePr>
          <p:nvPr>
            <p:extLst>
              <p:ext uri="{D42A27DB-BD31-4B8C-83A1-F6EECF244321}">
                <p14:modId xmlns:p14="http://schemas.microsoft.com/office/powerpoint/2010/main" val="1345813424"/>
              </p:ext>
            </p:extLst>
          </p:nvPr>
        </p:nvGraphicFramePr>
        <p:xfrm>
          <a:off x="411163" y="1844675"/>
          <a:ext cx="8564562" cy="3465513"/>
        </p:xfrm>
        <a:graphic>
          <a:graphicData uri="http://schemas.openxmlformats.org/presentationml/2006/ole">
            <mc:AlternateContent xmlns:mc="http://schemas.openxmlformats.org/markup-compatibility/2006">
              <mc:Choice xmlns:v="urn:schemas-microsoft-com:vml" Requires="v">
                <p:oleObj spid="_x0000_s27931" name="Worksheet" r:id="rId4" imgW="8382026" imgH="3429077" progId="Excel.Sheet.8">
                  <p:embed/>
                </p:oleObj>
              </mc:Choice>
              <mc:Fallback>
                <p:oleObj name="Worksheet" r:id="rId4" imgW="8382026" imgH="3429077" progId="Excel.Sheet.8">
                  <p:embed/>
                  <p:pic>
                    <p:nvPicPr>
                      <p:cNvPr id="0" name="Picture 80"/>
                      <p:cNvPicPr>
                        <a:picLocks noGrp="1" noChangeAspect="1" noChangeArrowheads="1"/>
                      </p:cNvPicPr>
                      <p:nvPr/>
                    </p:nvPicPr>
                    <p:blipFill>
                      <a:blip r:embed="rId5"/>
                      <a:srcRect/>
                      <a:stretch>
                        <a:fillRect/>
                      </a:stretch>
                    </p:blipFill>
                    <p:spPr bwMode="auto">
                      <a:xfrm>
                        <a:off x="411163" y="1844675"/>
                        <a:ext cx="8564562" cy="34655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7" name="TextBox 3"/>
          <p:cNvSpPr txBox="1">
            <a:spLocks noChangeArrowheads="1"/>
          </p:cNvSpPr>
          <p:nvPr/>
        </p:nvSpPr>
        <p:spPr bwMode="auto">
          <a:xfrm>
            <a:off x="3200400" y="5562600"/>
            <a:ext cx="495300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increase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113.1%</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107.3%</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3 </a:t>
            </a:r>
            <a:r>
              <a:rPr lang="en-US" sz="1400" dirty="0" smtClean="0">
                <a:solidFill>
                  <a:schemeClr val="bg1"/>
                </a:solidFill>
              </a:rPr>
              <a:t>= 96.7%</a:t>
            </a:r>
            <a:endParaRPr lang="en-US" sz="1400" dirty="0">
              <a:solidFill>
                <a:schemeClr val="bg1"/>
              </a:solidFill>
            </a:endParaRPr>
          </a:p>
          <a:p>
            <a:pPr algn="r" eaLnBrk="0" hangingPunct="0">
              <a:tabLst>
                <a:tab pos="2171700" algn="l"/>
              </a:tabLst>
            </a:pPr>
            <a:r>
              <a:rPr lang="en-US" sz="1400" dirty="0">
                <a:solidFill>
                  <a:schemeClr val="bg1"/>
                </a:solidFill>
              </a:rPr>
              <a:t>	</a:t>
            </a:r>
            <a:r>
              <a:rPr lang="en-US" sz="1400" dirty="0" smtClean="0">
                <a:solidFill>
                  <a:schemeClr val="bg1"/>
                </a:solidFill>
              </a:rPr>
              <a:t>                    Quartile </a:t>
            </a:r>
            <a:r>
              <a:rPr lang="en-US" sz="1400" dirty="0">
                <a:solidFill>
                  <a:schemeClr val="bg1"/>
                </a:solidFill>
              </a:rPr>
              <a:t>4 </a:t>
            </a:r>
            <a:r>
              <a:rPr lang="en-US" sz="1400" dirty="0" smtClean="0">
                <a:solidFill>
                  <a:schemeClr val="bg1"/>
                </a:solidFill>
              </a:rPr>
              <a:t>= 106.4%</a:t>
            </a:r>
            <a:endParaRPr lang="en-US" sz="1400" dirty="0">
              <a:solidFill>
                <a:schemeClr val="bg1"/>
              </a:solidFill>
            </a:endParaRPr>
          </a:p>
        </p:txBody>
      </p:sp>
    </p:spTree>
    <p:extLst>
      <p:ext uri="{BB962C8B-B14F-4D97-AF65-F5344CB8AC3E}">
        <p14:creationId xmlns:p14="http://schemas.microsoft.com/office/powerpoint/2010/main" val="362130625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304800" y="609600"/>
            <a:ext cx="8534400" cy="838200"/>
          </a:xfrm>
        </p:spPr>
        <p:txBody>
          <a:bodyPr/>
          <a:lstStyle/>
          <a:p>
            <a:r>
              <a:rPr lang="en-US" sz="3200" dirty="0" smtClean="0">
                <a:solidFill>
                  <a:schemeClr val="bg1"/>
                </a:solidFill>
              </a:rPr>
              <a:t>Division I No MFB Median Total Expenses</a:t>
            </a:r>
            <a:br>
              <a:rPr lang="en-US" sz="32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val="69948630"/>
              </p:ext>
            </p:extLst>
          </p:nvPr>
        </p:nvGraphicFramePr>
        <p:xfrm>
          <a:off x="244475" y="1844675"/>
          <a:ext cx="9061450" cy="3575050"/>
        </p:xfrm>
        <a:graphic>
          <a:graphicData uri="http://schemas.openxmlformats.org/presentationml/2006/ole">
            <mc:AlternateContent xmlns:mc="http://schemas.openxmlformats.org/markup-compatibility/2006">
              <mc:Choice xmlns:v="urn:schemas-microsoft-com:vml" Requires="v">
                <p:oleObj spid="_x0000_s28954" name="Worksheet" r:id="rId4" imgW="8696399" imgH="3533685" progId="Excel.Sheet.8">
                  <p:embed/>
                </p:oleObj>
              </mc:Choice>
              <mc:Fallback>
                <p:oleObj name="Worksheet" r:id="rId4" imgW="8696399" imgH="3533685" progId="Excel.Sheet.8">
                  <p:embed/>
                  <p:pic>
                    <p:nvPicPr>
                      <p:cNvPr id="0" name="Picture 79"/>
                      <p:cNvPicPr>
                        <a:picLocks noGrp="1" noChangeAspect="1" noChangeArrowheads="1"/>
                      </p:cNvPicPr>
                      <p:nvPr/>
                    </p:nvPicPr>
                    <p:blipFill>
                      <a:blip r:embed="rId5"/>
                      <a:srcRect/>
                      <a:stretch>
                        <a:fillRect/>
                      </a:stretch>
                    </p:blipFill>
                    <p:spPr bwMode="auto">
                      <a:xfrm>
                        <a:off x="244475" y="1844675"/>
                        <a:ext cx="9061450" cy="3575050"/>
                      </a:xfrm>
                      <a:prstGeom prst="rect">
                        <a:avLst/>
                      </a:prstGeom>
                      <a:noFill/>
                      <a:extLst/>
                    </p:spPr>
                  </p:pic>
                </p:oleObj>
              </mc:Fallback>
            </mc:AlternateContent>
          </a:graphicData>
        </a:graphic>
      </p:graphicFrame>
      <p:sp>
        <p:nvSpPr>
          <p:cNvPr id="6" name="TextBox 3"/>
          <p:cNvSpPr txBox="1">
            <a:spLocks noChangeArrowheads="1"/>
          </p:cNvSpPr>
          <p:nvPr/>
        </p:nvSpPr>
        <p:spPr bwMode="auto">
          <a:xfrm>
            <a:off x="2971800" y="5637376"/>
            <a:ext cx="520065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a:t>
            </a:r>
            <a:r>
              <a:rPr lang="en-US" sz="1400" dirty="0">
                <a:solidFill>
                  <a:schemeClr val="bg1"/>
                </a:solidFill>
              </a:rPr>
              <a:t>i</a:t>
            </a:r>
            <a:r>
              <a:rPr lang="en-US" sz="1400" dirty="0" smtClean="0">
                <a:solidFill>
                  <a:schemeClr val="bg1"/>
                </a:solidFill>
              </a:rPr>
              <a:t>ncrease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123.3%</a:t>
            </a:r>
            <a:endParaRPr lang="en-US" sz="1400" dirty="0">
              <a:solidFill>
                <a:schemeClr val="bg1"/>
              </a:solidFill>
            </a:endParaRPr>
          </a:p>
          <a:p>
            <a:pPr algn="r" eaLnBrk="0" hangingPunct="0">
              <a:tabLst>
                <a:tab pos="3089275" algn="l"/>
              </a:tabLst>
            </a:pPr>
            <a:r>
              <a:rPr lang="en-US" sz="1400" dirty="0" smtClean="0">
                <a:solidFill>
                  <a:schemeClr val="bg1"/>
                </a:solidFill>
              </a:rPr>
              <a:t>	 Quartile </a:t>
            </a:r>
            <a:r>
              <a:rPr lang="en-US" sz="1400" dirty="0">
                <a:solidFill>
                  <a:schemeClr val="bg1"/>
                </a:solidFill>
              </a:rPr>
              <a:t>2 </a:t>
            </a:r>
            <a:r>
              <a:rPr lang="en-US" sz="1400" dirty="0" smtClean="0">
                <a:solidFill>
                  <a:schemeClr val="bg1"/>
                </a:solidFill>
              </a:rPr>
              <a:t>= 110.6%	Quartile 3 = 77.0%	Quartile </a:t>
            </a:r>
            <a:r>
              <a:rPr lang="en-US" sz="1400" dirty="0">
                <a:solidFill>
                  <a:schemeClr val="bg1"/>
                </a:solidFill>
              </a:rPr>
              <a:t>4 </a:t>
            </a:r>
            <a:r>
              <a:rPr lang="en-US" sz="1400" dirty="0" smtClean="0">
                <a:solidFill>
                  <a:schemeClr val="bg1"/>
                </a:solidFill>
              </a:rPr>
              <a:t>= 116.8%  </a:t>
            </a:r>
            <a:endParaRPr lang="en-US" sz="1400" dirty="0">
              <a:solidFill>
                <a:schemeClr val="bg1"/>
              </a:solidFill>
            </a:endParaRPr>
          </a:p>
        </p:txBody>
      </p:sp>
    </p:spTree>
    <p:extLst>
      <p:ext uri="{BB962C8B-B14F-4D97-AF65-F5344CB8AC3E}">
        <p14:creationId xmlns:p14="http://schemas.microsoft.com/office/powerpoint/2010/main" val="203062318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0" y="609600"/>
            <a:ext cx="9144000" cy="838200"/>
          </a:xfrm>
        </p:spPr>
        <p:txBody>
          <a:bodyPr/>
          <a:lstStyle/>
          <a:p>
            <a:r>
              <a:rPr lang="en-US" sz="3200" dirty="0" smtClean="0">
                <a:solidFill>
                  <a:schemeClr val="bg1"/>
                </a:solidFill>
              </a:rPr>
              <a:t>Division I No MFB Net Generated Revenue</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 and Year (2004 – 2014)</a:t>
            </a:r>
            <a:endParaRPr lang="en-US" sz="3600" dirty="0">
              <a:solidFill>
                <a:schemeClr val="bg1"/>
              </a:solidFill>
            </a:endParaRPr>
          </a:p>
        </p:txBody>
      </p:sp>
      <p:graphicFrame>
        <p:nvGraphicFramePr>
          <p:cNvPr id="2" name="Object 1"/>
          <p:cNvGraphicFramePr>
            <a:graphicFrameLocks noGrp="1" noChangeAspect="1"/>
          </p:cNvGraphicFramePr>
          <p:nvPr>
            <p:extLst>
              <p:ext uri="{D42A27DB-BD31-4B8C-83A1-F6EECF244321}">
                <p14:modId xmlns:p14="http://schemas.microsoft.com/office/powerpoint/2010/main" val="3383184455"/>
              </p:ext>
            </p:extLst>
          </p:nvPr>
        </p:nvGraphicFramePr>
        <p:xfrm>
          <a:off x="202406" y="2362200"/>
          <a:ext cx="8740775" cy="2676525"/>
        </p:xfrm>
        <a:graphic>
          <a:graphicData uri="http://schemas.openxmlformats.org/presentationml/2006/ole">
            <mc:AlternateContent xmlns:mc="http://schemas.openxmlformats.org/markup-compatibility/2006">
              <mc:Choice xmlns:v="urn:schemas-microsoft-com:vml" Requires="v">
                <p:oleObj spid="_x0000_s29975" name="Worksheet" r:id="rId4" imgW="8534490" imgH="2609786" progId="Excel.Sheet.8">
                  <p:embed/>
                </p:oleObj>
              </mc:Choice>
              <mc:Fallback>
                <p:oleObj name="Worksheet" r:id="rId4" imgW="8534490" imgH="2609786" progId="Excel.Sheet.8">
                  <p:embed/>
                  <p:pic>
                    <p:nvPicPr>
                      <p:cNvPr id="0" name="Picture 77"/>
                      <p:cNvPicPr>
                        <a:picLocks noGrp="1" noChangeAspect="1" noChangeArrowheads="1"/>
                      </p:cNvPicPr>
                      <p:nvPr/>
                    </p:nvPicPr>
                    <p:blipFill>
                      <a:blip r:embed="rId5"/>
                      <a:srcRect/>
                      <a:stretch>
                        <a:fillRect/>
                      </a:stretch>
                    </p:blipFill>
                    <p:spPr bwMode="auto">
                      <a:xfrm>
                        <a:off x="202406" y="2362200"/>
                        <a:ext cx="8740775" cy="2676525"/>
                      </a:xfrm>
                      <a:prstGeom prst="rect">
                        <a:avLst/>
                      </a:prstGeom>
                      <a:noFill/>
                      <a:extLst/>
                    </p:spPr>
                  </p:pic>
                </p:oleObj>
              </mc:Fallback>
            </mc:AlternateContent>
          </a:graphicData>
        </a:graphic>
      </p:graphicFrame>
      <p:sp>
        <p:nvSpPr>
          <p:cNvPr id="6" name="TextBox 3"/>
          <p:cNvSpPr txBox="1">
            <a:spLocks noChangeArrowheads="1"/>
          </p:cNvSpPr>
          <p:nvPr/>
        </p:nvSpPr>
        <p:spPr bwMode="auto">
          <a:xfrm>
            <a:off x="3200400" y="5638799"/>
            <a:ext cx="4991100" cy="954107"/>
          </a:xfrm>
          <a:prstGeom prst="rect">
            <a:avLst/>
          </a:prstGeom>
          <a:noFill/>
          <a:ln w="9525">
            <a:noFill/>
            <a:miter lim="800000"/>
            <a:headEnd/>
            <a:tailEnd/>
          </a:ln>
        </p:spPr>
        <p:txBody>
          <a:bodyPr wrap="square">
            <a:spAutoFit/>
          </a:bodyPr>
          <a:lstStyle/>
          <a:p>
            <a:pPr algn="r" eaLnBrk="0" hangingPunct="0">
              <a:tabLst>
                <a:tab pos="2171700" algn="l"/>
              </a:tabLst>
            </a:pPr>
            <a:r>
              <a:rPr lang="en-US" sz="1400" dirty="0" smtClean="0">
                <a:solidFill>
                  <a:schemeClr val="bg1"/>
                </a:solidFill>
              </a:rPr>
              <a:t>Percentage change </a:t>
            </a:r>
            <a:r>
              <a:rPr lang="en-US" sz="1400" dirty="0">
                <a:solidFill>
                  <a:schemeClr val="bg1"/>
                </a:solidFill>
              </a:rPr>
              <a:t>from </a:t>
            </a:r>
            <a:r>
              <a:rPr lang="en-US" sz="1400" dirty="0" smtClean="0">
                <a:solidFill>
                  <a:schemeClr val="bg1"/>
                </a:solidFill>
              </a:rPr>
              <a:t>2004-2014:   Quartile </a:t>
            </a:r>
            <a:r>
              <a:rPr lang="en-US" sz="1400" dirty="0">
                <a:solidFill>
                  <a:schemeClr val="bg1"/>
                </a:solidFill>
              </a:rPr>
              <a:t>1 </a:t>
            </a:r>
            <a:r>
              <a:rPr lang="en-US" sz="1400" dirty="0" smtClean="0">
                <a:solidFill>
                  <a:schemeClr val="bg1"/>
                </a:solidFill>
              </a:rPr>
              <a:t>= 118.6% </a:t>
            </a:r>
            <a:endParaRPr lang="en-US" sz="1400" dirty="0">
              <a:solidFill>
                <a:schemeClr val="bg1"/>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2 </a:t>
            </a:r>
            <a:r>
              <a:rPr lang="en-US" sz="1400" dirty="0" smtClean="0">
                <a:solidFill>
                  <a:schemeClr val="bg1"/>
                </a:solidFill>
              </a:rPr>
              <a:t>= 119.6% </a:t>
            </a:r>
            <a:endParaRPr lang="en-US" sz="1400" dirty="0">
              <a:solidFill>
                <a:schemeClr val="bg1"/>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3 </a:t>
            </a:r>
            <a:r>
              <a:rPr lang="en-US" sz="1400" dirty="0" smtClean="0">
                <a:solidFill>
                  <a:schemeClr val="bg1"/>
                </a:solidFill>
              </a:rPr>
              <a:t>= 107.5% </a:t>
            </a:r>
            <a:endParaRPr lang="en-US" sz="1400" dirty="0">
              <a:solidFill>
                <a:schemeClr val="bg1"/>
              </a:solidFill>
            </a:endParaRPr>
          </a:p>
          <a:p>
            <a:pPr algn="r" eaLnBrk="0" hangingPunct="0">
              <a:tabLst>
                <a:tab pos="2171700" algn="l"/>
              </a:tabLst>
            </a:pPr>
            <a:r>
              <a:rPr lang="en-US" sz="1400" dirty="0"/>
              <a:t>	</a:t>
            </a:r>
            <a:r>
              <a:rPr lang="en-US" sz="1400" dirty="0" smtClean="0"/>
              <a:t>	      </a:t>
            </a:r>
            <a:r>
              <a:rPr lang="en-US" sz="1400" dirty="0" smtClean="0">
                <a:solidFill>
                  <a:schemeClr val="bg1"/>
                </a:solidFill>
              </a:rPr>
              <a:t>Quartile </a:t>
            </a:r>
            <a:r>
              <a:rPr lang="en-US" sz="1400" dirty="0">
                <a:solidFill>
                  <a:schemeClr val="bg1"/>
                </a:solidFill>
              </a:rPr>
              <a:t>4 </a:t>
            </a:r>
            <a:r>
              <a:rPr lang="en-US" sz="1400" dirty="0" smtClean="0">
                <a:solidFill>
                  <a:schemeClr val="bg1"/>
                </a:solidFill>
              </a:rPr>
              <a:t>= 102.6%  </a:t>
            </a:r>
            <a:endParaRPr lang="en-US" sz="1400" dirty="0">
              <a:solidFill>
                <a:schemeClr val="bg1"/>
              </a:solidFill>
            </a:endParaRPr>
          </a:p>
        </p:txBody>
      </p:sp>
    </p:spTree>
    <p:extLst>
      <p:ext uri="{BB962C8B-B14F-4D97-AF65-F5344CB8AC3E}">
        <p14:creationId xmlns:p14="http://schemas.microsoft.com/office/powerpoint/2010/main" val="3304050326"/>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2014 Top Four Revenue Categories for No MFB Institutions</a:t>
            </a:r>
            <a:r>
              <a:rPr lang="en-US" sz="3600" dirty="0" smtClean="0">
                <a:solidFill>
                  <a:schemeClr val="bg1"/>
                </a:solidFill>
              </a:rPr>
              <a:t/>
            </a:r>
            <a:br>
              <a:rPr lang="en-US" sz="36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70129719"/>
              </p:ext>
            </p:extLst>
          </p:nvPr>
        </p:nvGraphicFramePr>
        <p:xfrm>
          <a:off x="267494" y="2286000"/>
          <a:ext cx="8610600" cy="3901440"/>
        </p:xfrm>
        <a:graphic>
          <a:graphicData uri="http://schemas.openxmlformats.org/drawingml/2006/table">
            <a:tbl>
              <a:tblPr firstRow="1" bandRow="1">
                <a:tableStyleId>{2D5ABB26-0587-4C30-8999-92F81FD0307C}</a:tableStyleId>
              </a:tblPr>
              <a:tblGrid>
                <a:gridCol w="1401953"/>
                <a:gridCol w="1378553"/>
                <a:gridCol w="1410494"/>
                <a:gridCol w="1485106"/>
                <a:gridCol w="1486694"/>
                <a:gridCol w="1447800"/>
              </a:tblGrid>
              <a:tr h="152400">
                <a:tc>
                  <a:txBody>
                    <a:bodyPr/>
                    <a:lstStyle/>
                    <a:p>
                      <a:pPr algn="ct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a:t>
                      </a:r>
                      <a:r>
                        <a:rPr lang="en-US" sz="1700" b="1" baseline="0" dirty="0" smtClean="0">
                          <a:solidFill>
                            <a:schemeClr val="bg1"/>
                          </a:solidFill>
                        </a:rPr>
                        <a:t> 1</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2</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3</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4</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Overall No MFB</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381000">
                <a:tc>
                  <a:txBody>
                    <a:bodyPr/>
                    <a:lstStyle/>
                    <a:p>
                      <a:pPr algn="ctr"/>
                      <a:r>
                        <a:rPr lang="en-US" sz="1700" b="1" dirty="0" smtClean="0">
                          <a:solidFill>
                            <a:schemeClr val="bg1"/>
                          </a:solidFill>
                        </a:rPr>
                        <a:t>Category 1</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(50%)</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(50%)</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(53%)</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(44%)</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Direct Inst. Support (50%)</a:t>
                      </a:r>
                      <a:endParaRPr lang="en-US" sz="1600"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700" b="1" dirty="0" smtClean="0">
                          <a:solidFill>
                            <a:schemeClr val="bg1"/>
                          </a:solidFill>
                        </a:rPr>
                        <a:t>Category 2</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(13%)</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(19%)</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(22%)</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(29%)</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(17%)</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0">
                <a:tc>
                  <a:txBody>
                    <a:bodyPr/>
                    <a:lstStyle/>
                    <a:p>
                      <a:pPr algn="ctr"/>
                      <a:r>
                        <a:rPr lang="en-US" sz="1700" b="1" dirty="0" smtClean="0">
                          <a:solidFill>
                            <a:schemeClr val="bg1"/>
                          </a:solidFill>
                        </a:rPr>
                        <a:t>Category 3</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(9%) </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solidFill>
                            <a:schemeClr val="bg1"/>
                          </a:solidFill>
                        </a:rPr>
                        <a:t>Indirect Inst. Support (10%)</a:t>
                      </a:r>
                      <a:endParaRPr lang="en-US" sz="1600" baseline="0" dirty="0" smtClean="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a:t>
                      </a:r>
                    </a:p>
                    <a:p>
                      <a:pPr algn="ctr"/>
                      <a:r>
                        <a:rPr lang="en-US" sz="1600" dirty="0" smtClean="0">
                          <a:solidFill>
                            <a:schemeClr val="bg1"/>
                          </a:solidFill>
                        </a:rPr>
                        <a:t>(6%)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 </a:t>
                      </a:r>
                    </a:p>
                    <a:p>
                      <a:pPr algn="ctr"/>
                      <a:r>
                        <a:rPr lang="en-US" sz="1600" dirty="0" smtClean="0">
                          <a:solidFill>
                            <a:schemeClr val="bg1"/>
                          </a:solidFill>
                        </a:rPr>
                        <a:t>(6%)</a:t>
                      </a:r>
                      <a:endParaRPr lang="en-US" sz="1600"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 (10%)</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1920">
                <a:tc>
                  <a:txBody>
                    <a:bodyPr/>
                    <a:lstStyle/>
                    <a:p>
                      <a:pPr algn="ctr"/>
                      <a:r>
                        <a:rPr lang="en-US" sz="1700" b="1" dirty="0" smtClean="0">
                          <a:solidFill>
                            <a:schemeClr val="bg1"/>
                          </a:solidFill>
                        </a:rPr>
                        <a:t>Category 4</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Student</a:t>
                      </a:r>
                      <a:r>
                        <a:rPr lang="en-US" sz="1600" baseline="0" dirty="0" smtClean="0">
                          <a:solidFill>
                            <a:schemeClr val="bg1"/>
                          </a:solidFill>
                        </a:rPr>
                        <a:t> Fees</a:t>
                      </a:r>
                    </a:p>
                    <a:p>
                      <a:pPr algn="ctr"/>
                      <a:r>
                        <a:rPr lang="en-US" sz="1600" dirty="0" smtClean="0">
                          <a:solidFill>
                            <a:schemeClr val="bg1"/>
                          </a:solidFill>
                        </a:rPr>
                        <a:t>(9%)</a:t>
                      </a:r>
                      <a:endParaRPr lang="en-US" sz="1600" baseline="0" dirty="0" smtClean="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(7%)</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(5%)</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(6%)</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Alumni Contributions (7%)</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48756076"/>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p:txBody>
          <a:bodyPr/>
          <a:lstStyle/>
          <a:p>
            <a:r>
              <a:rPr lang="en-US" sz="3400" dirty="0" smtClean="0">
                <a:solidFill>
                  <a:schemeClr val="bg1"/>
                </a:solidFill>
              </a:rPr>
              <a:t>2014 Top Four Expense Categories for No MFB Institutions</a:t>
            </a:r>
            <a:br>
              <a:rPr lang="en-US" sz="3400" dirty="0" smtClean="0">
                <a:solidFill>
                  <a:schemeClr val="bg1"/>
                </a:solidFill>
              </a:rPr>
            </a:br>
            <a:r>
              <a:rPr lang="en-US" sz="2800" dirty="0" smtClean="0">
                <a:solidFill>
                  <a:schemeClr val="bg1"/>
                </a:solidFill>
              </a:rPr>
              <a:t>By Expense Quartile</a:t>
            </a:r>
            <a:endParaRPr lang="en-US" sz="36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442201593"/>
              </p:ext>
            </p:extLst>
          </p:nvPr>
        </p:nvGraphicFramePr>
        <p:xfrm>
          <a:off x="267891" y="2286000"/>
          <a:ext cx="8609806" cy="3688080"/>
        </p:xfrm>
        <a:graphic>
          <a:graphicData uri="http://schemas.openxmlformats.org/drawingml/2006/table">
            <a:tbl>
              <a:tblPr firstRow="1" bandRow="1">
                <a:tableStyleId>{2D5ABB26-0587-4C30-8999-92F81FD0307C}</a:tableStyleId>
              </a:tblPr>
              <a:tblGrid>
                <a:gridCol w="1370806"/>
                <a:gridCol w="1447800"/>
                <a:gridCol w="1447800"/>
                <a:gridCol w="1447800"/>
                <a:gridCol w="1447800"/>
                <a:gridCol w="1447800"/>
              </a:tblGrid>
              <a:tr h="304800">
                <a:tc>
                  <a:txBody>
                    <a:bodyPr/>
                    <a:lstStyle/>
                    <a:p>
                      <a:pPr algn="ct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a:t>
                      </a:r>
                      <a:r>
                        <a:rPr lang="en-US" sz="1700" b="1" baseline="0" dirty="0" smtClean="0">
                          <a:solidFill>
                            <a:schemeClr val="bg1"/>
                          </a:solidFill>
                        </a:rPr>
                        <a:t> 1</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2</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3</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Quartile 4</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p>
                      <a:pPr algn="ctr"/>
                      <a:r>
                        <a:rPr lang="en-US" sz="1700" b="1" dirty="0" smtClean="0">
                          <a:solidFill>
                            <a:schemeClr val="bg1"/>
                          </a:solidFill>
                        </a:rPr>
                        <a:t>Overall No MFB</a:t>
                      </a:r>
                      <a:endParaRPr lang="en-US" sz="1700" b="1" dirty="0">
                        <a:solidFill>
                          <a:schemeClr val="bg1"/>
                        </a:solidFill>
                      </a:endParaRP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457200">
                <a:tc>
                  <a:txBody>
                    <a:bodyPr/>
                    <a:lstStyle/>
                    <a:p>
                      <a:pPr algn="ctr"/>
                      <a:r>
                        <a:rPr lang="en-US" sz="1700" b="1" dirty="0" smtClean="0">
                          <a:solidFill>
                            <a:schemeClr val="bg1"/>
                          </a:solidFill>
                        </a:rPr>
                        <a:t>Category 1</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a:t>
                      </a:r>
                      <a:r>
                        <a:rPr lang="en-US" sz="1600" baseline="0" dirty="0" smtClean="0">
                          <a:solidFill>
                            <a:schemeClr val="bg1"/>
                          </a:solidFill>
                        </a:rPr>
                        <a:t> and Benefits</a:t>
                      </a:r>
                    </a:p>
                    <a:p>
                      <a:pPr algn="ctr"/>
                      <a:r>
                        <a:rPr lang="en-US" sz="1600" dirty="0" smtClean="0">
                          <a:solidFill>
                            <a:schemeClr val="bg1"/>
                          </a:solidFill>
                        </a:rPr>
                        <a:t>(30%)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a:t>
                      </a:r>
                      <a:r>
                        <a:rPr lang="en-US" sz="1600" baseline="0" dirty="0" smtClean="0">
                          <a:solidFill>
                            <a:schemeClr val="bg1"/>
                          </a:solidFill>
                        </a:rPr>
                        <a:t> and Benefits</a:t>
                      </a:r>
                    </a:p>
                    <a:p>
                      <a:pPr algn="ctr"/>
                      <a:r>
                        <a:rPr lang="en-US" sz="1600" dirty="0" smtClean="0">
                          <a:solidFill>
                            <a:schemeClr val="bg1"/>
                          </a:solidFill>
                        </a:rPr>
                        <a:t>(33%)</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a:t>
                      </a:r>
                      <a:r>
                        <a:rPr lang="en-US" sz="1600" baseline="0" dirty="0" smtClean="0">
                          <a:solidFill>
                            <a:schemeClr val="bg1"/>
                          </a:solidFill>
                        </a:rPr>
                        <a:t> and Benefits</a:t>
                      </a:r>
                    </a:p>
                    <a:p>
                      <a:pPr algn="ctr"/>
                      <a:r>
                        <a:rPr lang="en-US" sz="1600" dirty="0" smtClean="0">
                          <a:solidFill>
                            <a:schemeClr val="bg1"/>
                          </a:solidFill>
                        </a:rPr>
                        <a:t>(36%)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a:t>
                      </a:r>
                      <a:r>
                        <a:rPr lang="en-US" sz="1600" baseline="0" dirty="0" smtClean="0">
                          <a:solidFill>
                            <a:schemeClr val="bg1"/>
                          </a:solidFill>
                        </a:rPr>
                        <a:t> and Benefits</a:t>
                      </a:r>
                    </a:p>
                    <a:p>
                      <a:pPr algn="ctr"/>
                      <a:r>
                        <a:rPr lang="en-US" sz="1600" dirty="0" smtClean="0">
                          <a:solidFill>
                            <a:schemeClr val="bg1"/>
                          </a:solidFill>
                        </a:rPr>
                        <a:t>(32%) </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Salaries</a:t>
                      </a:r>
                      <a:r>
                        <a:rPr lang="en-US" sz="1600" baseline="0" dirty="0" smtClean="0">
                          <a:solidFill>
                            <a:schemeClr val="bg1"/>
                          </a:solidFill>
                        </a:rPr>
                        <a:t> and Benefits</a:t>
                      </a:r>
                    </a:p>
                    <a:p>
                      <a:pPr algn="ctr"/>
                      <a:r>
                        <a:rPr lang="en-US" sz="1600" dirty="0" smtClean="0">
                          <a:solidFill>
                            <a:schemeClr val="bg1"/>
                          </a:solidFill>
                        </a:rPr>
                        <a:t>(32%)</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67640">
                <a:tc>
                  <a:txBody>
                    <a:bodyPr/>
                    <a:lstStyle/>
                    <a:p>
                      <a:pPr algn="ctr"/>
                      <a:r>
                        <a:rPr lang="en-US" sz="1700" b="1" dirty="0" smtClean="0">
                          <a:solidFill>
                            <a:schemeClr val="bg1"/>
                          </a:solidFill>
                        </a:rPr>
                        <a:t>Category 2</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p>
                    <a:p>
                      <a:pPr algn="ctr"/>
                      <a:r>
                        <a:rPr lang="en-US" sz="1600" dirty="0" smtClean="0">
                          <a:solidFill>
                            <a:schemeClr val="bg1"/>
                          </a:solidFill>
                        </a:rPr>
                        <a:t>(28%)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p>
                    <a:p>
                      <a:pPr algn="ctr"/>
                      <a:r>
                        <a:rPr lang="en-US" sz="1600" dirty="0" smtClean="0">
                          <a:solidFill>
                            <a:schemeClr val="bg1"/>
                          </a:solidFill>
                        </a:rPr>
                        <a:t>(29%)</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p>
                    <a:p>
                      <a:pPr algn="ctr"/>
                      <a:r>
                        <a:rPr lang="en-US" sz="1600" dirty="0" smtClean="0">
                          <a:solidFill>
                            <a:schemeClr val="bg1"/>
                          </a:solidFill>
                        </a:rPr>
                        <a:t>(30%)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p>
                    <a:p>
                      <a:pPr algn="ctr"/>
                      <a:r>
                        <a:rPr lang="en-US" sz="1600" dirty="0" smtClean="0">
                          <a:solidFill>
                            <a:schemeClr val="bg1"/>
                          </a:solidFill>
                        </a:rPr>
                        <a:t>(31%)</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Grants-in-Aid</a:t>
                      </a:r>
                    </a:p>
                    <a:p>
                      <a:pPr algn="ctr"/>
                      <a:r>
                        <a:rPr lang="en-US" sz="1600" dirty="0" smtClean="0">
                          <a:solidFill>
                            <a:schemeClr val="bg1"/>
                          </a:solidFill>
                        </a:rPr>
                        <a:t>(29%)</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335280">
                <a:tc>
                  <a:txBody>
                    <a:bodyPr/>
                    <a:lstStyle/>
                    <a:p>
                      <a:pPr algn="ctr"/>
                      <a:r>
                        <a:rPr lang="en-US" sz="1700" b="1" dirty="0" smtClean="0">
                          <a:solidFill>
                            <a:schemeClr val="bg1"/>
                          </a:solidFill>
                        </a:rPr>
                        <a:t>Category 3</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(13%)</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(10%)</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dirty="0" smtClean="0">
                          <a:solidFill>
                            <a:schemeClr val="bg1"/>
                          </a:solidFill>
                        </a:rPr>
                        <a:t>(8%)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dirty="0" smtClean="0">
                          <a:solidFill>
                            <a:schemeClr val="bg1"/>
                          </a:solidFill>
                        </a:rPr>
                        <a:t>(10%)</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(10%)</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121920">
                <a:tc>
                  <a:txBody>
                    <a:bodyPr/>
                    <a:lstStyle/>
                    <a:p>
                      <a:pPr algn="ctr"/>
                      <a:r>
                        <a:rPr lang="en-US" sz="1700" b="1" dirty="0" smtClean="0">
                          <a:solidFill>
                            <a:schemeClr val="bg1"/>
                          </a:solidFill>
                        </a:rPr>
                        <a:t>Category 4</a:t>
                      </a:r>
                    </a:p>
                    <a:p>
                      <a:pPr algn="ctr"/>
                      <a:r>
                        <a:rPr lang="en-US" sz="1700" b="1" dirty="0" smtClean="0">
                          <a:solidFill>
                            <a:schemeClr val="bg1"/>
                          </a:solidFill>
                        </a:rPr>
                        <a:t>(%</a:t>
                      </a:r>
                      <a:r>
                        <a:rPr lang="en-US" sz="1700" b="1" baseline="0" dirty="0" smtClean="0">
                          <a:solidFill>
                            <a:schemeClr val="bg1"/>
                          </a:solidFill>
                        </a:rPr>
                        <a:t> of Total)</a:t>
                      </a:r>
                      <a:endParaRPr lang="en-US" sz="1700" b="1" dirty="0">
                        <a:solidFill>
                          <a:schemeClr val="bg1"/>
                        </a:solidFill>
                      </a:endParaRP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dirty="0" smtClean="0">
                          <a:solidFill>
                            <a:schemeClr val="bg1"/>
                          </a:solidFill>
                        </a:rPr>
                        <a:t>(8%)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dirty="0" smtClean="0">
                          <a:solidFill>
                            <a:schemeClr val="bg1"/>
                          </a:solidFill>
                        </a:rPr>
                        <a:t>(8%)</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(6%)</a:t>
                      </a: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Indirect Inst. Support</a:t>
                      </a:r>
                    </a:p>
                    <a:p>
                      <a:pPr algn="ctr"/>
                      <a:r>
                        <a:rPr lang="en-US" sz="1600" dirty="0" smtClean="0">
                          <a:solidFill>
                            <a:schemeClr val="bg1"/>
                          </a:solidFill>
                        </a:rPr>
                        <a:t>(6%)</a:t>
                      </a:r>
                    </a:p>
                  </a:txBody>
                  <a:tcPr anchor="ctr">
                    <a:lnL w="12700" cap="flat" cmpd="sng" algn="ctr">
                      <a:solidFill>
                        <a:schemeClr val="bg1"/>
                      </a:solidFill>
                      <a:prstDash val="solid"/>
                      <a:round/>
                      <a:headEnd type="none" w="med" len="med"/>
                      <a:tailEnd type="none" w="med" len="med"/>
                    </a:lnL>
                    <a:lnR w="28575"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a:r>
                        <a:rPr lang="en-US" sz="1600" dirty="0" smtClean="0">
                          <a:solidFill>
                            <a:schemeClr val="bg1"/>
                          </a:solidFill>
                        </a:rPr>
                        <a:t>Team Travel</a:t>
                      </a:r>
                    </a:p>
                    <a:p>
                      <a:pPr algn="ctr"/>
                      <a:r>
                        <a:rPr lang="en-US" sz="1600" dirty="0" smtClean="0">
                          <a:solidFill>
                            <a:schemeClr val="bg1"/>
                          </a:solidFill>
                        </a:rPr>
                        <a:t>(8%)</a:t>
                      </a:r>
                    </a:p>
                  </a:txBody>
                  <a:tcPr anchor="ctr">
                    <a:lnL w="28575"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157768404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2"/>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381000"/>
            <a:ext cx="7772400" cy="914400"/>
          </a:xfrm>
        </p:spPr>
        <p:txBody>
          <a:bodyPr/>
          <a:lstStyle/>
          <a:p>
            <a:r>
              <a:rPr lang="en-US" sz="3400" dirty="0" smtClean="0">
                <a:solidFill>
                  <a:schemeClr val="bg1"/>
                </a:solidFill>
              </a:rPr>
              <a:t>Summary of 2004 – 2014 No MFB Revenue and Expense Detail</a:t>
            </a:r>
            <a:endParaRPr lang="en-US" sz="3400" dirty="0">
              <a:solidFill>
                <a:schemeClr val="bg1"/>
              </a:solidFill>
            </a:endParaRPr>
          </a:p>
        </p:txBody>
      </p:sp>
      <p:sp>
        <p:nvSpPr>
          <p:cNvPr id="5124" name="Placeholder 4"/>
          <p:cNvSpPr>
            <a:spLocks noGrp="1" noChangeArrowheads="1"/>
          </p:cNvSpPr>
          <p:nvPr>
            <p:ph type="body" idx="1"/>
          </p:nvPr>
        </p:nvSpPr>
        <p:spPr>
          <a:xfrm>
            <a:off x="152400" y="1447800"/>
            <a:ext cx="8686800" cy="5105400"/>
          </a:xfrm>
        </p:spPr>
        <p:txBody>
          <a:bodyPr>
            <a:noAutofit/>
          </a:bodyPr>
          <a:lstStyle/>
          <a:p>
            <a:pPr algn="just" eaLnBrk="0" hangingPunct="0">
              <a:defRPr/>
            </a:pPr>
            <a:r>
              <a:rPr lang="en-US" sz="1750" dirty="0">
                <a:solidFill>
                  <a:schemeClr val="bg1"/>
                </a:solidFill>
              </a:rPr>
              <a:t>There are large disparities within Division I schools without MFB in both revenues and expenses.  For instance, the median expenses in the top quartile were approximately </a:t>
            </a:r>
            <a:r>
              <a:rPr lang="en-US" sz="1750" dirty="0" smtClean="0">
                <a:solidFill>
                  <a:schemeClr val="bg1"/>
                </a:solidFill>
              </a:rPr>
              <a:t>$23.2 million</a:t>
            </a:r>
            <a:r>
              <a:rPr lang="en-US" sz="1750" dirty="0">
                <a:solidFill>
                  <a:schemeClr val="bg1"/>
                </a:solidFill>
              </a:rPr>
              <a:t>, versus a median </a:t>
            </a:r>
            <a:r>
              <a:rPr lang="en-US" sz="1750" dirty="0" smtClean="0">
                <a:solidFill>
                  <a:schemeClr val="bg1"/>
                </a:solidFill>
              </a:rPr>
              <a:t>of $9.0 million </a:t>
            </a:r>
            <a:r>
              <a:rPr lang="en-US" sz="1750" dirty="0">
                <a:solidFill>
                  <a:schemeClr val="bg1"/>
                </a:solidFill>
              </a:rPr>
              <a:t>in the lowest quartile.</a:t>
            </a:r>
          </a:p>
          <a:p>
            <a:pPr algn="just" eaLnBrk="0" hangingPunct="0">
              <a:defRPr/>
            </a:pPr>
            <a:endParaRPr lang="en-US" sz="1200" dirty="0">
              <a:solidFill>
                <a:schemeClr val="bg1"/>
              </a:solidFill>
            </a:endParaRPr>
          </a:p>
          <a:p>
            <a:pPr algn="just" eaLnBrk="0" hangingPunct="0">
              <a:defRPr/>
            </a:pPr>
            <a:r>
              <a:rPr lang="en-US" sz="1750" dirty="0">
                <a:solidFill>
                  <a:schemeClr val="bg1"/>
                </a:solidFill>
              </a:rPr>
              <a:t>The gap between high and low seems to be widening.  The </a:t>
            </a:r>
            <a:r>
              <a:rPr lang="en-US" sz="1750" dirty="0" smtClean="0">
                <a:solidFill>
                  <a:schemeClr val="bg1"/>
                </a:solidFill>
              </a:rPr>
              <a:t>third </a:t>
            </a:r>
            <a:r>
              <a:rPr lang="en-US" sz="1750" dirty="0">
                <a:solidFill>
                  <a:schemeClr val="bg1"/>
                </a:solidFill>
              </a:rPr>
              <a:t>quartile shows the lowest rate of growth in generated revenues; conversely, the highest quartile is growing expenses at the fastest rate.</a:t>
            </a:r>
          </a:p>
          <a:p>
            <a:pPr algn="just" eaLnBrk="0" hangingPunct="0">
              <a:defRPr/>
            </a:pPr>
            <a:endParaRPr lang="en-US" sz="1200" dirty="0">
              <a:solidFill>
                <a:schemeClr val="bg1"/>
              </a:solidFill>
            </a:endParaRPr>
          </a:p>
          <a:p>
            <a:pPr algn="just" eaLnBrk="0" hangingPunct="0">
              <a:defRPr/>
            </a:pPr>
            <a:r>
              <a:rPr lang="en-US" sz="1750" dirty="0">
                <a:solidFill>
                  <a:schemeClr val="bg1"/>
                </a:solidFill>
              </a:rPr>
              <a:t>No positive growth in net generated revenue is shown.</a:t>
            </a:r>
          </a:p>
          <a:p>
            <a:pPr algn="just" eaLnBrk="0" hangingPunct="0">
              <a:defRPr/>
            </a:pPr>
            <a:endParaRPr lang="en-US" sz="1200" dirty="0">
              <a:solidFill>
                <a:schemeClr val="bg1"/>
              </a:solidFill>
            </a:endParaRPr>
          </a:p>
          <a:p>
            <a:pPr algn="just" eaLnBrk="0" hangingPunct="0">
              <a:defRPr/>
            </a:pPr>
            <a:r>
              <a:rPr lang="en-US" sz="1750" dirty="0">
                <a:solidFill>
                  <a:schemeClr val="bg1"/>
                </a:solidFill>
              </a:rPr>
              <a:t>Direct institutional support is the top revenue category in all quartiles, followed </a:t>
            </a:r>
            <a:r>
              <a:rPr lang="en-US" sz="1750" dirty="0" smtClean="0">
                <a:solidFill>
                  <a:schemeClr val="bg1"/>
                </a:solidFill>
              </a:rPr>
              <a:t>by indirect </a:t>
            </a:r>
            <a:r>
              <a:rPr lang="en-US" sz="1750" dirty="0">
                <a:solidFill>
                  <a:schemeClr val="bg1"/>
                </a:solidFill>
              </a:rPr>
              <a:t>institutional support in the top </a:t>
            </a:r>
            <a:r>
              <a:rPr lang="en-US" sz="1750" dirty="0" smtClean="0">
                <a:solidFill>
                  <a:schemeClr val="bg1"/>
                </a:solidFill>
              </a:rPr>
              <a:t>quartile </a:t>
            </a:r>
            <a:r>
              <a:rPr lang="en-US" sz="1750" dirty="0">
                <a:solidFill>
                  <a:schemeClr val="bg1"/>
                </a:solidFill>
              </a:rPr>
              <a:t>and student fees in the bottom </a:t>
            </a:r>
            <a:r>
              <a:rPr lang="en-US" sz="1750" dirty="0" smtClean="0">
                <a:solidFill>
                  <a:schemeClr val="bg1"/>
                </a:solidFill>
              </a:rPr>
              <a:t>three </a:t>
            </a:r>
            <a:r>
              <a:rPr lang="en-US" sz="1750" dirty="0">
                <a:solidFill>
                  <a:schemeClr val="bg1"/>
                </a:solidFill>
              </a:rPr>
              <a:t>quartiles.</a:t>
            </a:r>
          </a:p>
          <a:p>
            <a:pPr algn="just" eaLnBrk="0" hangingPunct="0">
              <a:defRPr/>
            </a:pPr>
            <a:endParaRPr lang="en-US" sz="1200" dirty="0">
              <a:solidFill>
                <a:srgbClr val="FF0000"/>
              </a:solidFill>
            </a:endParaRPr>
          </a:p>
          <a:p>
            <a:pPr algn="just" eaLnBrk="0" hangingPunct="0">
              <a:defRPr/>
            </a:pPr>
            <a:r>
              <a:rPr lang="en-US" sz="1750" dirty="0">
                <a:solidFill>
                  <a:schemeClr val="bg1"/>
                </a:solidFill>
              </a:rPr>
              <a:t>Salaries </a:t>
            </a:r>
            <a:r>
              <a:rPr lang="en-US" sz="1750" dirty="0" smtClean="0">
                <a:solidFill>
                  <a:schemeClr val="bg1"/>
                </a:solidFill>
              </a:rPr>
              <a:t>are the main expense items in all quartiles at approximately 32 percent of total expenses.  Grants-in-aid follows at 29 percent for overall expenses. </a:t>
            </a:r>
            <a:endParaRPr lang="en-US" sz="1750" dirty="0">
              <a:solidFill>
                <a:schemeClr val="bg1"/>
              </a:solidFill>
            </a:endParaRPr>
          </a:p>
        </p:txBody>
      </p:sp>
    </p:spTree>
    <p:extLst>
      <p:ext uri="{BB962C8B-B14F-4D97-AF65-F5344CB8AC3E}">
        <p14:creationId xmlns:p14="http://schemas.microsoft.com/office/powerpoint/2010/main" val="379410771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52400" y="381000"/>
            <a:ext cx="8839200" cy="1143000"/>
          </a:xfrm>
        </p:spPr>
        <p:txBody>
          <a:bodyPr/>
          <a:lstStyle/>
          <a:p>
            <a:r>
              <a:rPr lang="en-US" sz="3400" dirty="0" smtClean="0">
                <a:solidFill>
                  <a:schemeClr val="bg1"/>
                </a:solidFill>
              </a:rPr>
              <a:t>Median (and Range) 2014 Revenues and Expenses for Division I Institutions</a:t>
            </a:r>
            <a:br>
              <a:rPr lang="en-US" sz="3400" dirty="0" smtClean="0">
                <a:solidFill>
                  <a:schemeClr val="bg1"/>
                </a:solidFill>
              </a:rPr>
            </a:br>
            <a:r>
              <a:rPr lang="en-US" sz="2800" dirty="0" smtClean="0">
                <a:solidFill>
                  <a:schemeClr val="bg1"/>
                </a:solidFill>
              </a:rPr>
              <a:t>By Subdivision</a:t>
            </a:r>
            <a:endParaRPr lang="en-US" sz="28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2040368590"/>
              </p:ext>
            </p:extLst>
          </p:nvPr>
        </p:nvGraphicFramePr>
        <p:xfrm>
          <a:off x="343694" y="1752600"/>
          <a:ext cx="8458199" cy="4297680"/>
        </p:xfrm>
        <a:graphic>
          <a:graphicData uri="http://schemas.openxmlformats.org/drawingml/2006/table">
            <a:tbl>
              <a:tblPr firstRow="1" bandRow="1">
                <a:tableStyleId>{2D5ABB26-0587-4C30-8999-92F81FD0307C}</a:tableStyleId>
              </a:tblPr>
              <a:tblGrid>
                <a:gridCol w="1743582"/>
                <a:gridCol w="2384322"/>
                <a:gridCol w="2195347"/>
                <a:gridCol w="2134948"/>
              </a:tblGrid>
              <a:tr h="152400">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r>
                        <a:rPr lang="en-US" sz="1800" b="1" kern="1200" dirty="0" smtClean="0">
                          <a:solidFill>
                            <a:schemeClr val="bg1"/>
                          </a:solidFill>
                          <a:latin typeface="+mj-lt"/>
                          <a:ea typeface="+mn-ea"/>
                          <a:cs typeface="+mn-cs"/>
                        </a:rPr>
                        <a:t>FBS</a:t>
                      </a:r>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r>
                        <a:rPr lang="en-US" sz="1800" b="1" kern="1200" dirty="0" smtClean="0">
                          <a:solidFill>
                            <a:schemeClr val="bg1"/>
                          </a:solidFill>
                          <a:latin typeface="+mj-lt"/>
                          <a:ea typeface="+mn-ea"/>
                          <a:cs typeface="+mn-cs"/>
                        </a:rPr>
                        <a:t>FCS</a:t>
                      </a:r>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r>
                        <a:rPr lang="en-US" sz="1800" b="1" kern="1200" dirty="0" smtClean="0">
                          <a:solidFill>
                            <a:schemeClr val="bg1"/>
                          </a:solidFill>
                          <a:latin typeface="+mj-lt"/>
                          <a:ea typeface="+mn-ea"/>
                          <a:cs typeface="+mn-cs"/>
                        </a:rPr>
                        <a:t>Division I – No MFB</a:t>
                      </a:r>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Generated Revenues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$44,455,000</a:t>
                      </a:r>
                    </a:p>
                    <a:p>
                      <a:pPr algn="ctr"/>
                      <a:r>
                        <a:rPr lang="en-US" sz="1200" dirty="0" smtClean="0">
                          <a:solidFill>
                            <a:schemeClr val="bg1"/>
                          </a:solidFill>
                          <a:latin typeface="+mj-lt"/>
                        </a:rPr>
                        <a:t>($5</a:t>
                      </a:r>
                      <a:r>
                        <a:rPr lang="en-US" sz="1200" baseline="0" dirty="0" smtClean="0">
                          <a:solidFill>
                            <a:schemeClr val="bg1"/>
                          </a:solidFill>
                          <a:latin typeface="+mj-lt"/>
                        </a:rPr>
                        <a:t> million to $193.9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4,137,000 </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($659,000 </a:t>
                      </a:r>
                      <a:r>
                        <a:rPr lang="en-US" sz="1200" kern="1200" baseline="0" dirty="0" smtClean="0">
                          <a:solidFill>
                            <a:schemeClr val="bg1"/>
                          </a:solidFill>
                          <a:latin typeface="+mn-lt"/>
                          <a:ea typeface="+mn-ea"/>
                          <a:cs typeface="+mn-cs"/>
                        </a:rPr>
                        <a:t>to $20.9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2,667,000 </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($456,000 </a:t>
                      </a:r>
                      <a:r>
                        <a:rPr lang="en-US" sz="1200" kern="1200" baseline="0" dirty="0" smtClean="0">
                          <a:solidFill>
                            <a:schemeClr val="bg1"/>
                          </a:solidFill>
                          <a:latin typeface="+mn-lt"/>
                          <a:ea typeface="+mn-ea"/>
                          <a:cs typeface="+mn-cs"/>
                        </a:rPr>
                        <a:t>to $22.3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Total Revenues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$62,275,000</a:t>
                      </a:r>
                    </a:p>
                    <a:p>
                      <a:pPr algn="ctr"/>
                      <a:r>
                        <a:rPr lang="en-US" sz="1200" dirty="0" smtClean="0">
                          <a:solidFill>
                            <a:schemeClr val="bg1"/>
                          </a:solidFill>
                          <a:latin typeface="+mj-lt"/>
                        </a:rPr>
                        <a:t>($11.2 </a:t>
                      </a:r>
                      <a:r>
                        <a:rPr lang="en-US" sz="1200" baseline="0" dirty="0" smtClean="0">
                          <a:solidFill>
                            <a:schemeClr val="bg1"/>
                          </a:solidFill>
                          <a:latin typeface="+mj-lt"/>
                        </a:rPr>
                        <a:t>million to $165.7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15,315,000 </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($3.2 million </a:t>
                      </a:r>
                      <a:r>
                        <a:rPr lang="en-US" sz="1200" kern="1200" baseline="0" dirty="0" smtClean="0">
                          <a:solidFill>
                            <a:schemeClr val="bg1"/>
                          </a:solidFill>
                          <a:latin typeface="+mn-lt"/>
                          <a:ea typeface="+mn-ea"/>
                          <a:cs typeface="+mn-cs"/>
                        </a:rPr>
                        <a:t>to $43.9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14,413,000</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($2.3 million </a:t>
                      </a:r>
                      <a:r>
                        <a:rPr lang="en-US" sz="1200" kern="1200" baseline="0" dirty="0" smtClean="0">
                          <a:solidFill>
                            <a:schemeClr val="bg1"/>
                          </a:solidFill>
                          <a:latin typeface="+mn-lt"/>
                          <a:ea typeface="+mn-ea"/>
                          <a:cs typeface="+mn-cs"/>
                        </a:rPr>
                        <a:t>to $44.5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Total Expenses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$63,956,000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mj-lt"/>
                        </a:rPr>
                        <a:t>($11.4 </a:t>
                      </a:r>
                      <a:r>
                        <a:rPr lang="en-US" sz="1200" baseline="0" dirty="0" smtClean="0">
                          <a:solidFill>
                            <a:schemeClr val="bg1"/>
                          </a:solidFill>
                          <a:latin typeface="+mj-lt"/>
                        </a:rPr>
                        <a:t>million to $146.8 million)</a:t>
                      </a:r>
                      <a:endParaRPr lang="en-US" sz="1200" dirty="0" smtClean="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15,154,000 </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($3.9 million </a:t>
                      </a:r>
                      <a:r>
                        <a:rPr lang="en-US" sz="1200" kern="1200" baseline="0" dirty="0" smtClean="0">
                          <a:solidFill>
                            <a:schemeClr val="bg1"/>
                          </a:solidFill>
                          <a:latin typeface="+mn-lt"/>
                          <a:ea typeface="+mn-ea"/>
                          <a:cs typeface="+mn-cs"/>
                        </a:rPr>
                        <a:t>to $43.8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chemeClr val="bg1"/>
                          </a:solidFill>
                          <a:effectLst/>
                          <a:latin typeface="Arial"/>
                        </a:rPr>
                        <a:t>$</a:t>
                      </a:r>
                      <a:r>
                        <a:rPr lang="en-US" sz="1800" b="0" i="0" u="none" strike="noStrike" dirty="0" smtClean="0">
                          <a:solidFill>
                            <a:schemeClr val="bg1"/>
                          </a:solidFill>
                          <a:effectLst/>
                          <a:latin typeface="Arial"/>
                        </a:rPr>
                        <a:t>14,322,000 </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chemeClr val="bg1"/>
                          </a:solidFill>
                          <a:latin typeface="+mn-lt"/>
                          <a:ea typeface="+mn-ea"/>
                          <a:cs typeface="+mn-cs"/>
                        </a:rPr>
                        <a:t>($3.9 million </a:t>
                      </a:r>
                      <a:r>
                        <a:rPr lang="en-US" sz="1200" kern="1200" baseline="0" dirty="0" smtClean="0">
                          <a:solidFill>
                            <a:schemeClr val="bg1"/>
                          </a:solidFill>
                          <a:latin typeface="+mn-lt"/>
                          <a:ea typeface="+mn-ea"/>
                          <a:cs typeface="+mn-cs"/>
                        </a:rPr>
                        <a:t>to $44.5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Net Generated Revenue</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rgbClr val="FF0000"/>
                          </a:solidFill>
                          <a:latin typeface="+mj-lt"/>
                        </a:rPr>
                        <a:t>($14,734,000)</a:t>
                      </a:r>
                    </a:p>
                    <a:p>
                      <a:pPr algn="ctr"/>
                      <a:r>
                        <a:rPr lang="en-US" sz="1200" kern="1200" dirty="0" smtClean="0">
                          <a:solidFill>
                            <a:schemeClr val="bg1"/>
                          </a:solidFill>
                          <a:latin typeface="+mn-lt"/>
                          <a:ea typeface="+mn-ea"/>
                          <a:cs typeface="+mn-cs"/>
                        </a:rPr>
                        <a:t>(</a:t>
                      </a:r>
                      <a:r>
                        <a:rPr lang="en-US" sz="1200" kern="1200" dirty="0" smtClean="0">
                          <a:solidFill>
                            <a:srgbClr val="FF0000"/>
                          </a:solidFill>
                          <a:latin typeface="+mn-lt"/>
                          <a:ea typeface="+mn-ea"/>
                          <a:cs typeface="+mn-cs"/>
                        </a:rPr>
                        <a:t>($49.0 </a:t>
                      </a:r>
                      <a:r>
                        <a:rPr lang="en-US" sz="1200" kern="1200" baseline="0" dirty="0" smtClean="0">
                          <a:solidFill>
                            <a:srgbClr val="FF0000"/>
                          </a:solidFill>
                          <a:latin typeface="+mn-lt"/>
                          <a:ea typeface="+mn-ea"/>
                          <a:cs typeface="+mn-cs"/>
                        </a:rPr>
                        <a:t>million) to</a:t>
                      </a:r>
                      <a:r>
                        <a:rPr lang="en-US" sz="1200" kern="1200" baseline="0" dirty="0" smtClean="0">
                          <a:solidFill>
                            <a:schemeClr val="bg1"/>
                          </a:solidFill>
                          <a:latin typeface="+mn-lt"/>
                          <a:ea typeface="+mn-ea"/>
                          <a:cs typeface="+mn-cs"/>
                        </a:rPr>
                        <a:t> $23.6 million)</a:t>
                      </a:r>
                      <a:endParaRPr lang="en-US" sz="1200" kern="1200" dirty="0">
                        <a:solidFill>
                          <a:schemeClr val="bg1"/>
                        </a:solidFill>
                        <a:latin typeface="+mn-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rgbClr val="FF0000"/>
                          </a:solidFill>
                          <a:effectLst/>
                          <a:latin typeface="Arial"/>
                        </a:rPr>
                        <a:t>($</a:t>
                      </a:r>
                      <a:r>
                        <a:rPr lang="en-US" sz="1800" b="0" i="0" u="none" strike="noStrike" dirty="0" smtClean="0">
                          <a:solidFill>
                            <a:srgbClr val="FF0000"/>
                          </a:solidFill>
                          <a:effectLst/>
                          <a:latin typeface="Arial"/>
                        </a:rPr>
                        <a:t>11,041,000)</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rgbClr val="FF0000"/>
                          </a:solidFill>
                          <a:latin typeface="+mn-lt"/>
                          <a:ea typeface="+mn-ea"/>
                          <a:cs typeface="+mn-cs"/>
                        </a:rPr>
                        <a:t>($2.1 </a:t>
                      </a:r>
                      <a:r>
                        <a:rPr lang="en-US" sz="1200" kern="1200" baseline="0" dirty="0" smtClean="0">
                          <a:solidFill>
                            <a:srgbClr val="FF0000"/>
                          </a:solidFill>
                          <a:latin typeface="+mn-lt"/>
                          <a:ea typeface="+mn-ea"/>
                          <a:cs typeface="+mn-cs"/>
                        </a:rPr>
                        <a:t>million to 35.7 million)</a:t>
                      </a:r>
                      <a:endParaRPr lang="en-US" sz="1200" kern="1200" dirty="0" smtClean="0">
                        <a:solidFill>
                          <a:schemeClr val="bg1"/>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p>
                      <a:pPr algn="ctr" fontAlgn="ctr"/>
                      <a:r>
                        <a:rPr lang="en-US" sz="1800" b="0" i="0" u="none" strike="noStrike" dirty="0">
                          <a:solidFill>
                            <a:srgbClr val="FF0000"/>
                          </a:solidFill>
                          <a:effectLst/>
                          <a:latin typeface="Arial"/>
                        </a:rPr>
                        <a:t>($</a:t>
                      </a:r>
                      <a:r>
                        <a:rPr lang="en-US" sz="1800" b="0" i="0" u="none" strike="noStrike" dirty="0" smtClean="0">
                          <a:solidFill>
                            <a:srgbClr val="FF0000"/>
                          </a:solidFill>
                          <a:effectLst/>
                          <a:latin typeface="Arial"/>
                        </a:rPr>
                        <a:t>11,245,000)</a:t>
                      </a:r>
                    </a:p>
                    <a:p>
                      <a:pPr marL="0" marR="0" indent="0" algn="ctr" defTabSz="457200" rtl="0" eaLnBrk="1" fontAlgn="ctr" latinLnBrk="0" hangingPunct="1">
                        <a:lnSpc>
                          <a:spcPct val="100000"/>
                        </a:lnSpc>
                        <a:spcBef>
                          <a:spcPts val="0"/>
                        </a:spcBef>
                        <a:spcAft>
                          <a:spcPts val="0"/>
                        </a:spcAft>
                        <a:buClrTx/>
                        <a:buSzTx/>
                        <a:buFontTx/>
                        <a:buNone/>
                        <a:tabLst/>
                        <a:defRPr/>
                      </a:pPr>
                      <a:r>
                        <a:rPr lang="en-US" sz="1200" kern="1200" dirty="0" smtClean="0">
                          <a:solidFill>
                            <a:srgbClr val="FF0000"/>
                          </a:solidFill>
                          <a:latin typeface="+mn-lt"/>
                          <a:ea typeface="+mn-ea"/>
                          <a:cs typeface="+mn-cs"/>
                        </a:rPr>
                        <a:t>($1.5 million </a:t>
                      </a:r>
                      <a:r>
                        <a:rPr lang="en-US" sz="1200" kern="1200" baseline="0" dirty="0" smtClean="0">
                          <a:solidFill>
                            <a:srgbClr val="FF0000"/>
                          </a:solidFill>
                          <a:latin typeface="+mn-lt"/>
                          <a:ea typeface="+mn-ea"/>
                          <a:cs typeface="+mn-cs"/>
                        </a:rPr>
                        <a:t>to $37.4 million)</a:t>
                      </a:r>
                      <a:endParaRPr lang="en-US" sz="1200" kern="1200" dirty="0" smtClean="0">
                        <a:solidFill>
                          <a:srgbClr val="FF0000"/>
                        </a:solidFill>
                        <a:latin typeface="+mn-lt"/>
                        <a:ea typeface="+mn-ea"/>
                        <a:cs typeface="+mn-cs"/>
                      </a:endParaRPr>
                    </a:p>
                  </a:txBody>
                  <a:tcPr marL="9525" marR="9525" marT="9525"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1344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152400" y="381000"/>
            <a:ext cx="8839200" cy="1143000"/>
          </a:xfrm>
        </p:spPr>
        <p:txBody>
          <a:bodyPr/>
          <a:lstStyle/>
          <a:p>
            <a:r>
              <a:rPr lang="en-US" sz="3400" dirty="0" smtClean="0">
                <a:solidFill>
                  <a:schemeClr val="bg1"/>
                </a:solidFill>
              </a:rPr>
              <a:t>Median (and Range) 2014 Revenues and Expenses for Division I Institutions</a:t>
            </a:r>
            <a:br>
              <a:rPr lang="en-US" sz="3400" dirty="0" smtClean="0">
                <a:solidFill>
                  <a:schemeClr val="bg1"/>
                </a:solidFill>
              </a:rPr>
            </a:br>
            <a:r>
              <a:rPr lang="en-US" sz="2800" dirty="0" smtClean="0">
                <a:solidFill>
                  <a:schemeClr val="bg1"/>
                </a:solidFill>
              </a:rPr>
              <a:t>By Subdivision</a:t>
            </a:r>
            <a:endParaRPr lang="en-US" sz="2800" dirty="0">
              <a:solidFill>
                <a:schemeClr val="bg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3655054101"/>
              </p:ext>
            </p:extLst>
          </p:nvPr>
        </p:nvGraphicFramePr>
        <p:xfrm>
          <a:off x="1143000" y="1828800"/>
          <a:ext cx="6553199" cy="4023360"/>
        </p:xfrm>
        <a:graphic>
          <a:graphicData uri="http://schemas.openxmlformats.org/drawingml/2006/table">
            <a:tbl>
              <a:tblPr firstRow="1" bandRow="1">
                <a:tableStyleId>{2D5ABB26-0587-4C30-8999-92F81FD0307C}</a:tableStyleId>
              </a:tblPr>
              <a:tblGrid>
                <a:gridCol w="1806988"/>
                <a:gridCol w="2471029"/>
                <a:gridCol w="2275182"/>
              </a:tblGrid>
              <a:tr h="152400">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r>
                        <a:rPr lang="en-US" sz="1800" b="1" kern="1200" dirty="0" smtClean="0">
                          <a:solidFill>
                            <a:schemeClr val="bg1"/>
                          </a:solidFill>
                          <a:latin typeface="+mj-lt"/>
                          <a:ea typeface="+mn-ea"/>
                          <a:cs typeface="+mn-cs"/>
                        </a:rPr>
                        <a:t>AG*</a:t>
                      </a:r>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c>
                  <a:txBody>
                    <a:bodyPr/>
                    <a:lstStyle>
                      <a:lvl1pPr marL="0" algn="l" defTabSz="457200" rtl="0" eaLnBrk="1" latinLnBrk="0" hangingPunct="1">
                        <a:defRPr sz="1800" b="1" kern="1200">
                          <a:solidFill>
                            <a:schemeClr val="lt1"/>
                          </a:solidFill>
                          <a:latin typeface="Times New Roman"/>
                        </a:defRPr>
                      </a:lvl1pPr>
                      <a:lvl2pPr marL="457200" algn="l" defTabSz="457200" rtl="0" eaLnBrk="1" latinLnBrk="0" hangingPunct="1">
                        <a:defRPr sz="1800" b="1" kern="1200">
                          <a:solidFill>
                            <a:schemeClr val="lt1"/>
                          </a:solidFill>
                          <a:latin typeface="Times New Roman"/>
                        </a:defRPr>
                      </a:lvl2pPr>
                      <a:lvl3pPr marL="914400" algn="l" defTabSz="457200" rtl="0" eaLnBrk="1" latinLnBrk="0" hangingPunct="1">
                        <a:defRPr sz="1800" b="1" kern="1200">
                          <a:solidFill>
                            <a:schemeClr val="lt1"/>
                          </a:solidFill>
                          <a:latin typeface="Times New Roman"/>
                        </a:defRPr>
                      </a:lvl3pPr>
                      <a:lvl4pPr marL="1371600" algn="l" defTabSz="457200" rtl="0" eaLnBrk="1" latinLnBrk="0" hangingPunct="1">
                        <a:defRPr sz="1800" b="1" kern="1200">
                          <a:solidFill>
                            <a:schemeClr val="lt1"/>
                          </a:solidFill>
                          <a:latin typeface="Times New Roman"/>
                        </a:defRPr>
                      </a:lvl4pPr>
                      <a:lvl5pPr marL="1828800" algn="l" defTabSz="457200" rtl="0" eaLnBrk="1" latinLnBrk="0" hangingPunct="1">
                        <a:defRPr sz="1800" b="1" kern="1200">
                          <a:solidFill>
                            <a:schemeClr val="lt1"/>
                          </a:solidFill>
                          <a:latin typeface="Times New Roman"/>
                        </a:defRPr>
                      </a:lvl5pPr>
                      <a:lvl6pPr marL="2286000" algn="l" defTabSz="457200" rtl="0" eaLnBrk="1" latinLnBrk="0" hangingPunct="1">
                        <a:defRPr sz="1800" b="1" kern="1200">
                          <a:solidFill>
                            <a:schemeClr val="lt1"/>
                          </a:solidFill>
                          <a:latin typeface="Times New Roman"/>
                        </a:defRPr>
                      </a:lvl6pPr>
                      <a:lvl7pPr marL="2743200" algn="l" defTabSz="457200" rtl="0" eaLnBrk="1" latinLnBrk="0" hangingPunct="1">
                        <a:defRPr sz="1800" b="1" kern="1200">
                          <a:solidFill>
                            <a:schemeClr val="lt1"/>
                          </a:solidFill>
                          <a:latin typeface="Times New Roman"/>
                        </a:defRPr>
                      </a:lvl7pPr>
                      <a:lvl8pPr marL="3200400" algn="l" defTabSz="457200" rtl="0" eaLnBrk="1" latinLnBrk="0" hangingPunct="1">
                        <a:defRPr sz="1800" b="1" kern="1200">
                          <a:solidFill>
                            <a:schemeClr val="lt1"/>
                          </a:solidFill>
                          <a:latin typeface="Times New Roman"/>
                        </a:defRPr>
                      </a:lvl8pPr>
                      <a:lvl9pPr marL="3657600" algn="l" defTabSz="457200" rtl="0" eaLnBrk="1" latinLnBrk="0" hangingPunct="1">
                        <a:defRPr sz="1800" b="1" kern="1200">
                          <a:solidFill>
                            <a:schemeClr val="lt1"/>
                          </a:solidFill>
                          <a:latin typeface="Times New Roman"/>
                        </a:defRPr>
                      </a:lvl9pPr>
                    </a:lstStyle>
                    <a:p>
                      <a:pPr marL="0" algn="ctr" defTabSz="457200" rtl="0" eaLnBrk="1" latinLnBrk="0" hangingPunct="1"/>
                      <a:r>
                        <a:rPr lang="en-US" sz="1800" b="1" kern="1200" dirty="0" smtClean="0">
                          <a:solidFill>
                            <a:schemeClr val="bg1"/>
                          </a:solidFill>
                          <a:latin typeface="+mj-lt"/>
                          <a:ea typeface="+mn-ea"/>
                          <a:cs typeface="+mn-cs"/>
                        </a:rPr>
                        <a:t>Other FBS</a:t>
                      </a:r>
                      <a:endParaRPr lang="en-US" sz="1800" b="1" kern="1200" dirty="0">
                        <a:solidFill>
                          <a:schemeClr val="bg1"/>
                        </a:solidFill>
                        <a:latin typeface="+mj-lt"/>
                        <a:ea typeface="+mn-ea"/>
                        <a:cs typeface="+mn-cs"/>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4F81BD"/>
                    </a:solidFill>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Generated Revenues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$81,660,000</a:t>
                      </a:r>
                    </a:p>
                    <a:p>
                      <a:pPr algn="ctr"/>
                      <a:r>
                        <a:rPr lang="en-US" sz="1200" dirty="0" smtClean="0">
                          <a:solidFill>
                            <a:schemeClr val="bg1"/>
                          </a:solidFill>
                          <a:latin typeface="+mj-lt"/>
                        </a:rPr>
                        <a:t>($37.2</a:t>
                      </a:r>
                      <a:r>
                        <a:rPr lang="en-US" sz="1200" baseline="0" dirty="0" smtClean="0">
                          <a:solidFill>
                            <a:schemeClr val="bg1"/>
                          </a:solidFill>
                          <a:latin typeface="+mj-lt"/>
                        </a:rPr>
                        <a:t> million to $193.9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$11,895,000</a:t>
                      </a:r>
                    </a:p>
                    <a:p>
                      <a:pPr algn="ctr"/>
                      <a:r>
                        <a:rPr lang="en-US" sz="1200" dirty="0" smtClean="0">
                          <a:solidFill>
                            <a:schemeClr val="bg1"/>
                          </a:solidFill>
                          <a:latin typeface="+mj-lt"/>
                        </a:rPr>
                        <a:t>($5 million to</a:t>
                      </a:r>
                      <a:r>
                        <a:rPr lang="en-US" sz="1200" baseline="0" dirty="0" smtClean="0">
                          <a:solidFill>
                            <a:schemeClr val="bg1"/>
                          </a:solidFill>
                          <a:latin typeface="+mj-lt"/>
                        </a:rPr>
                        <a:t> $50.2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Total Revenues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$87,637,000</a:t>
                      </a:r>
                    </a:p>
                    <a:p>
                      <a:pPr algn="ctr"/>
                      <a:r>
                        <a:rPr lang="en-US" sz="1200" dirty="0" smtClean="0">
                          <a:solidFill>
                            <a:schemeClr val="bg1"/>
                          </a:solidFill>
                          <a:latin typeface="+mj-lt"/>
                        </a:rPr>
                        <a:t>($50.7 </a:t>
                      </a:r>
                      <a:r>
                        <a:rPr lang="en-US" sz="1200" baseline="0" dirty="0" smtClean="0">
                          <a:solidFill>
                            <a:schemeClr val="bg1"/>
                          </a:solidFill>
                          <a:latin typeface="+mj-lt"/>
                        </a:rPr>
                        <a:t>million to $196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$29,874,000</a:t>
                      </a:r>
                    </a:p>
                    <a:p>
                      <a:pPr algn="ctr"/>
                      <a:r>
                        <a:rPr lang="en-US" sz="1200" dirty="0" smtClean="0">
                          <a:solidFill>
                            <a:schemeClr val="bg1"/>
                          </a:solidFill>
                          <a:latin typeface="+mj-lt"/>
                        </a:rPr>
                        <a:t>($12.1 million</a:t>
                      </a:r>
                      <a:r>
                        <a:rPr lang="en-US" sz="1200" baseline="0" dirty="0" smtClean="0">
                          <a:solidFill>
                            <a:schemeClr val="bg1"/>
                          </a:solidFill>
                          <a:latin typeface="+mj-lt"/>
                        </a:rPr>
                        <a:t> to $71.5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Total Expenses</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$87,292,000</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solidFill>
                            <a:schemeClr val="bg1"/>
                          </a:solidFill>
                          <a:latin typeface="+mj-lt"/>
                        </a:rPr>
                        <a:t>($50.5 </a:t>
                      </a:r>
                      <a:r>
                        <a:rPr lang="en-US" sz="1200" baseline="0" dirty="0" smtClean="0">
                          <a:solidFill>
                            <a:schemeClr val="bg1"/>
                          </a:solidFill>
                          <a:latin typeface="+mj-lt"/>
                        </a:rPr>
                        <a:t>million to $154.1 million)</a:t>
                      </a:r>
                      <a:endParaRPr lang="en-US" sz="1200" dirty="0" smtClean="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$29,797,000</a:t>
                      </a:r>
                    </a:p>
                    <a:p>
                      <a:pPr algn="ctr"/>
                      <a:r>
                        <a:rPr lang="en-US" sz="1200" dirty="0" smtClean="0">
                          <a:solidFill>
                            <a:schemeClr val="bg1"/>
                          </a:solidFill>
                          <a:latin typeface="+mj-lt"/>
                        </a:rPr>
                        <a:t>($12.2 million to $71.4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r h="914400">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chemeClr val="bg1"/>
                          </a:solidFill>
                          <a:latin typeface="+mj-lt"/>
                        </a:rPr>
                        <a:t>Net Generated Revenue</a:t>
                      </a:r>
                      <a:endParaRPr lang="en-US" b="1"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rgbClr val="FF0000"/>
                          </a:solidFill>
                          <a:latin typeface="+mj-lt"/>
                        </a:rPr>
                        <a:t>($3,433,000)</a:t>
                      </a:r>
                    </a:p>
                    <a:p>
                      <a:pPr algn="ctr"/>
                      <a:r>
                        <a:rPr lang="en-US" sz="1200" dirty="0" smtClean="0">
                          <a:solidFill>
                            <a:schemeClr val="bg1"/>
                          </a:solidFill>
                          <a:latin typeface="+mj-lt"/>
                        </a:rPr>
                        <a:t>(</a:t>
                      </a:r>
                      <a:r>
                        <a:rPr lang="en-US" sz="1200" dirty="0" smtClean="0">
                          <a:solidFill>
                            <a:srgbClr val="FF0000"/>
                          </a:solidFill>
                          <a:latin typeface="+mj-lt"/>
                        </a:rPr>
                        <a:t>($37.9 </a:t>
                      </a:r>
                      <a:r>
                        <a:rPr lang="en-US" sz="1200" baseline="0" dirty="0" smtClean="0">
                          <a:solidFill>
                            <a:srgbClr val="FF0000"/>
                          </a:solidFill>
                          <a:latin typeface="+mj-lt"/>
                        </a:rPr>
                        <a:t>million) to</a:t>
                      </a:r>
                      <a:r>
                        <a:rPr lang="en-US" sz="1200" baseline="0" dirty="0" smtClean="0">
                          <a:solidFill>
                            <a:schemeClr val="bg1"/>
                          </a:solidFill>
                          <a:latin typeface="+mj-lt"/>
                        </a:rPr>
                        <a:t> $83.5 million)</a:t>
                      </a:r>
                      <a:endParaRPr lang="en-US" sz="1200" dirty="0">
                        <a:solidFill>
                          <a:schemeClr val="bg1"/>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c>
                  <a:txBody>
                    <a:bodyPr/>
                    <a:lstStyle>
                      <a:lvl1pPr marL="0" algn="l" defTabSz="457200" rtl="0" eaLnBrk="1" latinLnBrk="0" hangingPunct="1">
                        <a:defRPr sz="1800" kern="1200">
                          <a:solidFill>
                            <a:schemeClr val="dk1"/>
                          </a:solidFill>
                          <a:latin typeface="Times New Roman"/>
                        </a:defRPr>
                      </a:lvl1pPr>
                      <a:lvl2pPr marL="457200" algn="l" defTabSz="457200" rtl="0" eaLnBrk="1" latinLnBrk="0" hangingPunct="1">
                        <a:defRPr sz="1800" kern="1200">
                          <a:solidFill>
                            <a:schemeClr val="dk1"/>
                          </a:solidFill>
                          <a:latin typeface="Times New Roman"/>
                        </a:defRPr>
                      </a:lvl2pPr>
                      <a:lvl3pPr marL="914400" algn="l" defTabSz="457200" rtl="0" eaLnBrk="1" latinLnBrk="0" hangingPunct="1">
                        <a:defRPr sz="1800" kern="1200">
                          <a:solidFill>
                            <a:schemeClr val="dk1"/>
                          </a:solidFill>
                          <a:latin typeface="Times New Roman"/>
                        </a:defRPr>
                      </a:lvl3pPr>
                      <a:lvl4pPr marL="1371600" algn="l" defTabSz="457200" rtl="0" eaLnBrk="1" latinLnBrk="0" hangingPunct="1">
                        <a:defRPr sz="1800" kern="1200">
                          <a:solidFill>
                            <a:schemeClr val="dk1"/>
                          </a:solidFill>
                          <a:latin typeface="Times New Roman"/>
                        </a:defRPr>
                      </a:lvl4pPr>
                      <a:lvl5pPr marL="1828800" algn="l" defTabSz="457200" rtl="0" eaLnBrk="1" latinLnBrk="0" hangingPunct="1">
                        <a:defRPr sz="1800" kern="1200">
                          <a:solidFill>
                            <a:schemeClr val="dk1"/>
                          </a:solidFill>
                          <a:latin typeface="Times New Roman"/>
                        </a:defRPr>
                      </a:lvl5pPr>
                      <a:lvl6pPr marL="2286000" algn="l" defTabSz="457200" rtl="0" eaLnBrk="1" latinLnBrk="0" hangingPunct="1">
                        <a:defRPr sz="1800" kern="1200">
                          <a:solidFill>
                            <a:schemeClr val="dk1"/>
                          </a:solidFill>
                          <a:latin typeface="Times New Roman"/>
                        </a:defRPr>
                      </a:lvl6pPr>
                      <a:lvl7pPr marL="2743200" algn="l" defTabSz="457200" rtl="0" eaLnBrk="1" latinLnBrk="0" hangingPunct="1">
                        <a:defRPr sz="1800" kern="1200">
                          <a:solidFill>
                            <a:schemeClr val="dk1"/>
                          </a:solidFill>
                          <a:latin typeface="Times New Roman"/>
                        </a:defRPr>
                      </a:lvl7pPr>
                      <a:lvl8pPr marL="3200400" algn="l" defTabSz="457200" rtl="0" eaLnBrk="1" latinLnBrk="0" hangingPunct="1">
                        <a:defRPr sz="1800" kern="1200">
                          <a:solidFill>
                            <a:schemeClr val="dk1"/>
                          </a:solidFill>
                          <a:latin typeface="Times New Roman"/>
                        </a:defRPr>
                      </a:lvl8pPr>
                      <a:lvl9pPr marL="3657600" algn="l" defTabSz="457200" rtl="0" eaLnBrk="1" latinLnBrk="0" hangingPunct="1">
                        <a:defRPr sz="1800" kern="1200">
                          <a:solidFill>
                            <a:schemeClr val="dk1"/>
                          </a:solidFill>
                          <a:latin typeface="Times New Roman"/>
                        </a:defRPr>
                      </a:lvl9pPr>
                    </a:lstStyle>
                    <a:p>
                      <a:pPr algn="ctr"/>
                      <a:r>
                        <a:rPr lang="en-US" dirty="0" smtClean="0">
                          <a:solidFill>
                            <a:srgbClr val="FF0000"/>
                          </a:solidFill>
                          <a:latin typeface="+mj-lt"/>
                        </a:rPr>
                        <a:t>($18,267,000)</a:t>
                      </a:r>
                    </a:p>
                    <a:p>
                      <a:pPr algn="ctr"/>
                      <a:r>
                        <a:rPr lang="en-US" sz="1200" dirty="0" smtClean="0">
                          <a:solidFill>
                            <a:srgbClr val="FF0000"/>
                          </a:solidFill>
                          <a:latin typeface="+mj-lt"/>
                        </a:rPr>
                        <a:t>($3.3</a:t>
                      </a:r>
                      <a:r>
                        <a:rPr lang="en-US" sz="1200" baseline="0" dirty="0" smtClean="0">
                          <a:solidFill>
                            <a:srgbClr val="FF0000"/>
                          </a:solidFill>
                          <a:latin typeface="+mj-lt"/>
                        </a:rPr>
                        <a:t> million to $40.9 million)</a:t>
                      </a:r>
                      <a:endParaRPr lang="en-US" sz="1200" dirty="0">
                        <a:solidFill>
                          <a:srgbClr val="FF0000"/>
                        </a:solidFill>
                        <a:latin typeface="+mj-lt"/>
                      </a:endParaRPr>
                    </a:p>
                  </a:txBody>
                  <a:tcPr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tcPr>
                </a:tc>
              </a:tr>
            </a:tbl>
          </a:graphicData>
        </a:graphic>
      </p:graphicFrame>
      <p:sp>
        <p:nvSpPr>
          <p:cNvPr id="2" name="TextBox 1"/>
          <p:cNvSpPr txBox="1"/>
          <p:nvPr/>
        </p:nvSpPr>
        <p:spPr>
          <a:xfrm>
            <a:off x="1143000" y="6019800"/>
            <a:ext cx="6629400" cy="246221"/>
          </a:xfrm>
          <a:prstGeom prst="rect">
            <a:avLst/>
          </a:prstGeom>
          <a:noFill/>
        </p:spPr>
        <p:txBody>
          <a:bodyPr wrap="square" rtlCol="0">
            <a:spAutoFit/>
          </a:bodyPr>
          <a:lstStyle/>
          <a:p>
            <a:r>
              <a:rPr lang="en-US" sz="1000" dirty="0" smtClean="0">
                <a:solidFill>
                  <a:schemeClr val="bg1"/>
                </a:solidFill>
              </a:rPr>
              <a:t>The “AG” category includes institutions that are members of the five Autonomous Governance conferences.</a:t>
            </a:r>
            <a:endParaRPr lang="en-US" sz="1000" dirty="0">
              <a:solidFill>
                <a:schemeClr val="bg1"/>
              </a:solidFill>
            </a:endParaRPr>
          </a:p>
        </p:txBody>
      </p:sp>
    </p:spTree>
    <p:extLst>
      <p:ext uri="{BB962C8B-B14F-4D97-AF65-F5344CB8AC3E}">
        <p14:creationId xmlns:p14="http://schemas.microsoft.com/office/powerpoint/2010/main" val="160145836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228600"/>
            <a:ext cx="7772400" cy="914400"/>
          </a:xfrm>
        </p:spPr>
        <p:txBody>
          <a:bodyPr/>
          <a:lstStyle/>
          <a:p>
            <a:r>
              <a:rPr lang="en-US" sz="3400" dirty="0" smtClean="0">
                <a:solidFill>
                  <a:schemeClr val="bg1"/>
                </a:solidFill>
              </a:rPr>
              <a:t>Summary of 2014 FBS Data</a:t>
            </a:r>
            <a:endParaRPr lang="en-US" sz="3400" dirty="0">
              <a:solidFill>
                <a:schemeClr val="bg1"/>
              </a:solidFill>
            </a:endParaRPr>
          </a:p>
        </p:txBody>
      </p:sp>
      <p:sp>
        <p:nvSpPr>
          <p:cNvPr id="5124" name="Placeholder 4"/>
          <p:cNvSpPr>
            <a:spLocks noGrp="1" noChangeArrowheads="1"/>
          </p:cNvSpPr>
          <p:nvPr>
            <p:ph type="body" idx="1"/>
          </p:nvPr>
        </p:nvSpPr>
        <p:spPr>
          <a:xfrm>
            <a:off x="685800" y="1447800"/>
            <a:ext cx="7772400" cy="4343400"/>
          </a:xfrm>
        </p:spPr>
        <p:txBody>
          <a:bodyPr>
            <a:normAutofit fontScale="70000" lnSpcReduction="20000"/>
          </a:bodyPr>
          <a:lstStyle/>
          <a:p>
            <a:pPr algn="just"/>
            <a:r>
              <a:rPr lang="en-US" dirty="0">
                <a:solidFill>
                  <a:schemeClr val="bg1"/>
                </a:solidFill>
              </a:rPr>
              <a:t>Large disparities seen in both revenues and expenses across FBS institutions.</a:t>
            </a:r>
          </a:p>
          <a:p>
            <a:pPr marL="0" indent="0" algn="just">
              <a:buNone/>
            </a:pPr>
            <a:endParaRPr lang="en-US" dirty="0">
              <a:solidFill>
                <a:schemeClr val="bg1"/>
              </a:solidFill>
            </a:endParaRPr>
          </a:p>
          <a:p>
            <a:pPr algn="just"/>
            <a:r>
              <a:rPr lang="en-US" dirty="0">
                <a:solidFill>
                  <a:schemeClr val="bg1"/>
                </a:solidFill>
              </a:rPr>
              <a:t>Median institution shows negative generated net revenue of approximately $14.7 million.</a:t>
            </a:r>
          </a:p>
          <a:p>
            <a:pPr algn="just">
              <a:buFontTx/>
              <a:buNone/>
            </a:pPr>
            <a:endParaRPr lang="en-US" dirty="0">
              <a:solidFill>
                <a:schemeClr val="bg1"/>
              </a:solidFill>
            </a:endParaRPr>
          </a:p>
          <a:p>
            <a:pPr algn="just"/>
            <a:r>
              <a:rPr lang="en-US" dirty="0">
                <a:solidFill>
                  <a:schemeClr val="bg1"/>
                </a:solidFill>
              </a:rPr>
              <a:t>The median generated revenues increased by 6.1 percent, and the median total expenses increased by 2.8 percent since 2013.</a:t>
            </a:r>
          </a:p>
          <a:p>
            <a:pPr algn="just"/>
            <a:endParaRPr lang="en-US" dirty="0">
              <a:solidFill>
                <a:schemeClr val="bg1"/>
              </a:solidFill>
            </a:endParaRPr>
          </a:p>
          <a:p>
            <a:pPr algn="just"/>
            <a:r>
              <a:rPr lang="en-US" dirty="0">
                <a:solidFill>
                  <a:schemeClr val="bg1"/>
                </a:solidFill>
              </a:rPr>
              <a:t>Generated revenues exceeded expenses in 2014 at 24 institutions.  The average net positive revenue for those institutions was $11.5 million (ranged from $96,000 to $83.5 million).</a:t>
            </a:r>
            <a:endParaRPr lang="en-US" dirty="0">
              <a:solidFill>
                <a:schemeClr val="bg1"/>
              </a:solidFill>
            </a:endParaRPr>
          </a:p>
        </p:txBody>
      </p:sp>
    </p:spTree>
    <p:extLst>
      <p:ext uri="{BB962C8B-B14F-4D97-AF65-F5344CB8AC3E}">
        <p14:creationId xmlns:p14="http://schemas.microsoft.com/office/powerpoint/2010/main" val="82287264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6" name="Picture 6" descr="Content Pages v2"/>
          <p:cNvPicPr>
            <a:picLocks noChangeAspect="1" noChangeArrowheads="1"/>
          </p:cNvPicPr>
          <p:nvPr/>
        </p:nvPicPr>
        <p:blipFill>
          <a:blip r:embed="rId3"/>
          <a:srcRect/>
          <a:stretch>
            <a:fillRect/>
          </a:stretch>
        </p:blipFill>
        <p:spPr bwMode="auto">
          <a:xfrm>
            <a:off x="0" y="0"/>
            <a:ext cx="9145588" cy="6859588"/>
          </a:xfrm>
          <a:prstGeom prst="rect">
            <a:avLst/>
          </a:prstGeom>
          <a:noFill/>
        </p:spPr>
      </p:pic>
      <p:sp>
        <p:nvSpPr>
          <p:cNvPr id="5123" name="Placeholder 3"/>
          <p:cNvSpPr>
            <a:spLocks noGrp="1" noChangeArrowheads="1"/>
          </p:cNvSpPr>
          <p:nvPr>
            <p:ph type="title"/>
          </p:nvPr>
        </p:nvSpPr>
        <p:spPr>
          <a:xfrm>
            <a:off x="686594" y="228600"/>
            <a:ext cx="7772400" cy="914400"/>
          </a:xfrm>
        </p:spPr>
        <p:txBody>
          <a:bodyPr/>
          <a:lstStyle/>
          <a:p>
            <a:r>
              <a:rPr lang="en-US" sz="3400" dirty="0" smtClean="0">
                <a:solidFill>
                  <a:schemeClr val="bg1"/>
                </a:solidFill>
              </a:rPr>
              <a:t>Summary of 2014 FCS Data</a:t>
            </a:r>
            <a:endParaRPr lang="en-US" sz="3400" dirty="0">
              <a:solidFill>
                <a:schemeClr val="bg1"/>
              </a:solidFill>
            </a:endParaRPr>
          </a:p>
        </p:txBody>
      </p:sp>
      <p:sp>
        <p:nvSpPr>
          <p:cNvPr id="5124" name="Placeholder 4"/>
          <p:cNvSpPr>
            <a:spLocks noGrp="1" noChangeArrowheads="1"/>
          </p:cNvSpPr>
          <p:nvPr>
            <p:ph type="body" idx="1"/>
          </p:nvPr>
        </p:nvSpPr>
        <p:spPr>
          <a:xfrm>
            <a:off x="685800" y="1447800"/>
            <a:ext cx="7772400" cy="4343400"/>
          </a:xfrm>
        </p:spPr>
        <p:txBody>
          <a:bodyPr>
            <a:normAutofit fontScale="70000" lnSpcReduction="20000"/>
          </a:bodyPr>
          <a:lstStyle/>
          <a:p>
            <a:pPr algn="just" eaLnBrk="0" hangingPunct="0">
              <a:defRPr/>
            </a:pPr>
            <a:r>
              <a:rPr lang="en-US" dirty="0">
                <a:solidFill>
                  <a:schemeClr val="bg1"/>
                </a:solidFill>
              </a:rPr>
              <a:t>Large disparities seen in both revenues and expenses across FCS institutions (expenses ranged from  approximately $3.9 to $43.8 million and revenues ranged from $3.2 to $43.9 million).</a:t>
            </a:r>
          </a:p>
          <a:p>
            <a:pPr algn="just" eaLnBrk="0" hangingPunct="0">
              <a:defRPr/>
            </a:pPr>
            <a:endParaRPr lang="en-US" dirty="0">
              <a:solidFill>
                <a:schemeClr val="bg1"/>
              </a:solidFill>
            </a:endParaRPr>
          </a:p>
          <a:p>
            <a:pPr algn="just" eaLnBrk="0" hangingPunct="0">
              <a:defRPr/>
            </a:pPr>
            <a:r>
              <a:rPr lang="en-US" dirty="0">
                <a:solidFill>
                  <a:schemeClr val="bg1"/>
                </a:solidFill>
              </a:rPr>
              <a:t>The median generated revenues increased by 9.1 percent, and the median total expenses also increased by 4.6 percent since 2013.</a:t>
            </a:r>
          </a:p>
          <a:p>
            <a:pPr algn="just" eaLnBrk="0" hangingPunct="0">
              <a:defRPr/>
            </a:pPr>
            <a:endParaRPr lang="en-US" dirty="0">
              <a:solidFill>
                <a:schemeClr val="bg1"/>
              </a:solidFill>
            </a:endParaRPr>
          </a:p>
          <a:p>
            <a:pPr algn="just" eaLnBrk="0" hangingPunct="0">
              <a:defRPr/>
            </a:pPr>
            <a:r>
              <a:rPr lang="en-US" dirty="0">
                <a:solidFill>
                  <a:schemeClr val="bg1"/>
                </a:solidFill>
              </a:rPr>
              <a:t>Generated revenues did not exceed expenses for any institution in 2014.  </a:t>
            </a:r>
          </a:p>
          <a:p>
            <a:pPr algn="just" eaLnBrk="0" hangingPunct="0">
              <a:defRPr/>
            </a:pPr>
            <a:endParaRPr lang="en-US" dirty="0">
              <a:solidFill>
                <a:schemeClr val="bg1"/>
              </a:solidFill>
            </a:endParaRPr>
          </a:p>
          <a:p>
            <a:pPr algn="just" eaLnBrk="0" hangingPunct="0">
              <a:defRPr/>
            </a:pPr>
            <a:r>
              <a:rPr lang="en-US" dirty="0">
                <a:solidFill>
                  <a:schemeClr val="bg1"/>
                </a:solidFill>
              </a:rPr>
              <a:t>The median negative net generated revenue for FCS schools is approximately $11.0 million.  </a:t>
            </a:r>
          </a:p>
          <a:p>
            <a:pPr marL="0" indent="0">
              <a:buNone/>
            </a:pPr>
            <a:endParaRPr lang="en-US" dirty="0">
              <a:solidFill>
                <a:schemeClr val="bg1"/>
              </a:solidFill>
            </a:endParaRPr>
          </a:p>
        </p:txBody>
      </p:sp>
    </p:spTree>
    <p:extLst>
      <p:ext uri="{BB962C8B-B14F-4D97-AF65-F5344CB8AC3E}">
        <p14:creationId xmlns:p14="http://schemas.microsoft.com/office/powerpoint/2010/main" val="2454193938"/>
      </p:ext>
    </p:extLst>
  </p:cSld>
  <p:clrMapOvr>
    <a:masterClrMapping/>
  </p:clrMapOvr>
  <p:timing>
    <p:tnLst>
      <p:par>
        <p:cTn id="1" dur="indefinite" restart="never" nodeType="tmRoot"/>
      </p:par>
    </p:tnLst>
  </p:timing>
</p:sld>
</file>

<file path=ppt/theme/theme1.xml><?xml version="1.0" encoding="utf-8"?>
<a:theme xmlns:a="http://schemas.openxmlformats.org/drawingml/2006/main" name="2010_Research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Arial"/>
        <a:ea typeface="ＭＳ Ｐゴシック"/>
        <a:cs typeface="ＭＳ Ｐゴシック"/>
      </a:majorFont>
      <a:minorFont>
        <a:latin typeface="Arial"/>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EFE9450116A3B0499B691E5FA28AC177" ma:contentTypeVersion="0" ma:contentTypeDescription="Create a new document." ma:contentTypeScope="" ma:versionID="cdafa05a92a0059d0279fbd83446e7b7">
  <xsd:schema xmlns:xsd="http://www.w3.org/2001/XMLSchema" xmlns:xs="http://www.w3.org/2001/XMLSchema" xmlns:p="http://schemas.microsoft.com/office/2006/metadata/properties" xmlns:ns2="edf45268-d6c5-4cfe-92ef-1e0959371e10" targetNamespace="http://schemas.microsoft.com/office/2006/metadata/properties" ma:root="true" ma:fieldsID="48644f95a1024806552cfbb992d43bdc" ns2:_="">
    <xsd:import namespace="edf45268-d6c5-4cfe-92ef-1e0959371e10"/>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df45268-d6c5-4cfe-92ef-1e0959371e10"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4.xml><?xml version="1.0" encoding="utf-8"?>
<p:properties xmlns:p="http://schemas.microsoft.com/office/2006/metadata/properties" xmlns:xsi="http://www.w3.org/2001/XMLSchema-instance" xmlns:pc="http://schemas.microsoft.com/office/infopath/2007/PartnerControls">
  <documentManagement>
    <_dlc_DocId xmlns="edf45268-d6c5-4cfe-92ef-1e0959371e10">HX2RRFX5XRH5-293-12</_dlc_DocId>
    <_dlc_DocIdUrl xmlns="edf45268-d6c5-4cfe-92ef-1e0959371e10">
      <Url>https://extranet.ncaa.org/collab/nd1ippcz/_layouts/DocIdRedir.aspx?ID=HX2RRFX5XRH5-293-12</Url>
      <Description>HX2RRFX5XRH5-293-12</Description>
    </_dlc_DocIdUrl>
  </documentManagement>
</p:properties>
</file>

<file path=customXml/itemProps1.xml><?xml version="1.0" encoding="utf-8"?>
<ds:datastoreItem xmlns:ds="http://schemas.openxmlformats.org/officeDocument/2006/customXml" ds:itemID="{DCBDDDFE-B7AA-4030-B125-35F75F2D6547}"/>
</file>

<file path=customXml/itemProps2.xml><?xml version="1.0" encoding="utf-8"?>
<ds:datastoreItem xmlns:ds="http://schemas.openxmlformats.org/officeDocument/2006/customXml" ds:itemID="{5BA551C4-7825-44C7-A933-AE64EA169654}"/>
</file>

<file path=customXml/itemProps3.xml><?xml version="1.0" encoding="utf-8"?>
<ds:datastoreItem xmlns:ds="http://schemas.openxmlformats.org/officeDocument/2006/customXml" ds:itemID="{70226A7D-0358-4CBE-8FAD-699BBD15D52E}"/>
</file>

<file path=customXml/itemProps4.xml><?xml version="1.0" encoding="utf-8"?>
<ds:datastoreItem xmlns:ds="http://schemas.openxmlformats.org/officeDocument/2006/customXml" ds:itemID="{505BEB9E-84BF-46C1-A60E-E488B28C0AE2}"/>
</file>

<file path=docProps/app.xml><?xml version="1.0" encoding="utf-8"?>
<Properties xmlns="http://schemas.openxmlformats.org/officeDocument/2006/extended-properties" xmlns:vt="http://schemas.openxmlformats.org/officeDocument/2006/docPropsVTypes">
  <Template>2010_Research_PowerPoint_Template</Template>
  <TotalTime>7048</TotalTime>
  <Words>3447</Words>
  <Application>Microsoft Office PowerPoint</Application>
  <PresentationFormat>On-screen Show (4:3)</PresentationFormat>
  <Paragraphs>673</Paragraphs>
  <Slides>58</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0" baseType="lpstr">
      <vt:lpstr>2010_Research_PowerPoint_Template</vt:lpstr>
      <vt:lpstr>Worksheet</vt:lpstr>
      <vt:lpstr>Eleven-Year Trends in  Division I Athletics Finances</vt:lpstr>
      <vt:lpstr>Data</vt:lpstr>
      <vt:lpstr>Generated Revenue Sources</vt:lpstr>
      <vt:lpstr>Allocated Revenue Sources</vt:lpstr>
      <vt:lpstr>Summary Data for Division I By Subdivision</vt:lpstr>
      <vt:lpstr>Median (and Range) 2014 Revenues and Expenses for Division I Institutions By Subdivision</vt:lpstr>
      <vt:lpstr>Median (and Range) 2014 Revenues and Expenses for Division I Institutions By Subdivision</vt:lpstr>
      <vt:lpstr>Summary of 2014 FBS Data</vt:lpstr>
      <vt:lpstr>Summary of 2014 FCS Data</vt:lpstr>
      <vt:lpstr>Summary of 2014 No MFB Data</vt:lpstr>
      <vt:lpstr>Revenue and Expense Trends from 2004 to 2014 By Subdivision </vt:lpstr>
      <vt:lpstr>Division I Median Total Revenues By Subdivision and Year (2004 – 2014)</vt:lpstr>
      <vt:lpstr>Division I Median Generated Revenues By Subdivision and Year (2004 – 2014)</vt:lpstr>
      <vt:lpstr>Division I Median Total Expenses By Subdivision and Year (2004 – 2014)</vt:lpstr>
      <vt:lpstr>Comparison of FBS Generated Revenue and Total Expense Trends (2004 – 2014)</vt:lpstr>
      <vt:lpstr>Division I Net Operating Results Excluding Allocated Support By Subdivision and Year (2004 – 2014)</vt:lpstr>
      <vt:lpstr>Division I FBS Average Positive Generated Net Revenue (PNR) for Those Schools Reporting PNR By Year</vt:lpstr>
      <vt:lpstr>Summary of 2004 – 2014 FBS Trend Data</vt:lpstr>
      <vt:lpstr>Summary of 2004 – 2014 FCS and No MFB Trend Data</vt:lpstr>
      <vt:lpstr>Selected Findings from Dashboard Indicators By Subdivision</vt:lpstr>
      <vt:lpstr>Division I Median Revenue Self-Sufficiency (Gen. Rev. by Total Exp.) By Subdivision and Year (2004 – 2014)</vt:lpstr>
      <vt:lpstr>Division I Median Proportion of Total Expenses Related to Coaches’ Compensation By Subdivision and Year (2004 – 2014)</vt:lpstr>
      <vt:lpstr>Division I Median Proportion of Total Expenses Related to Total Compensation By Subdivision and Year (2004 – 2014)</vt:lpstr>
      <vt:lpstr>Division I Median Ratio of Athletics Expenses to Institutional Expenses By Subdivision and Year (2004 – 2014)</vt:lpstr>
      <vt:lpstr>Division I Median Ratio of Allocated Revenues to Institutional Expenses By Subdivision and Year (2004 – 2014)</vt:lpstr>
      <vt:lpstr>Division I Median Increase Gap* Between Athletics Expenses and Institutional Expenses By Subdivision and Year (2004 – 2014)</vt:lpstr>
      <vt:lpstr>Summary of 2004 – 2014 FBS Dashboard Indicator Trend Data</vt:lpstr>
      <vt:lpstr>Summary of 2004 – 2014 FCS Dashboard Indicator Trend Data</vt:lpstr>
      <vt:lpstr>Summary of 2004 – 2014 No MFB Dashboard Indicator Trend Data</vt:lpstr>
      <vt:lpstr>Revenue and Expense Detail for FBS Institutions By Expense Quartile</vt:lpstr>
      <vt:lpstr>Median 2014 Revenues and Expenses for FBS Institutions By Expense Quartile</vt:lpstr>
      <vt:lpstr>Division I FBS Median Generated Revenues By Expense Quartile and Year (2004 – 2014)</vt:lpstr>
      <vt:lpstr>Division I FBS Median Allocated Revenues By Expense Quartile and Year (2004 – 2014)</vt:lpstr>
      <vt:lpstr>Division I FBS Median Total Expenses By Expense Quartile and Year (2004 – 2014)</vt:lpstr>
      <vt:lpstr>Division I FBS Net Generated Revenue By Expense Quartile and Year (2004 – 2014)</vt:lpstr>
      <vt:lpstr>Division I FBS Median Revenue Self-Sufficiency (Gen. Rev by Total Exp.) By Expense Quartile and Year (2004 – 2014)</vt:lpstr>
      <vt:lpstr>2014 Top Four Revenue Categories for FBS Institutions By Expense Quartile</vt:lpstr>
      <vt:lpstr>2014 Top Four Expense Categories for FBS Institutions By Expense Quartile</vt:lpstr>
      <vt:lpstr>Summary of 2004 – 2014 FBS    Revenue and Expense Detail</vt:lpstr>
      <vt:lpstr>Revenue and Expense Detail for FCS Institutions By Expense Quartile</vt:lpstr>
      <vt:lpstr>Median 2014 Revenues and Expenses for FCS Institutions By Expense Quartile</vt:lpstr>
      <vt:lpstr>Division I FCS Median Generated Revenues By Expense Quartile and Year (2004 – 2014) </vt:lpstr>
      <vt:lpstr>Division I FCS Median Allocated Revenues By Expense Quartile and Year (2004 – 2014)</vt:lpstr>
      <vt:lpstr>Division I FCS Median Total Expenses By Expense Quartile and Year (2004 – 2014)</vt:lpstr>
      <vt:lpstr>Division I FCS Net Generated Revenue By Expense Quartile and Year (2004 – 2014)</vt:lpstr>
      <vt:lpstr>2014 Top Four Revenue Categories for FCS Institutions By Expense Quartile</vt:lpstr>
      <vt:lpstr>2014 Top Four Expense Categories for FCS Institutions By Expense Quartile</vt:lpstr>
      <vt:lpstr>Summary of 2004 – 2014 FCS Revenue and Expense Detail</vt:lpstr>
      <vt:lpstr>Revenue and Expense Detail for No MFB Institutions By Expense Quartile</vt:lpstr>
      <vt:lpstr>Median 2014 Revenues and Expenses for No MFB Institutions By Expense Quartile</vt:lpstr>
      <vt:lpstr>Division I No MFB Median Generated Revenues By Expense Quartile and Year (2004 – 2014)</vt:lpstr>
      <vt:lpstr>Division I No MFB Median Allocated Revenues By Expense Quartile and Year (2004 – 2014)</vt:lpstr>
      <vt:lpstr>Division I No MFB Median Total Expenses By Expense Quartile and Year (2004 – 2014)</vt:lpstr>
      <vt:lpstr>Division I No MFB Net Generated Revenue By Expense Quartile and Year (2004 – 2014)</vt:lpstr>
      <vt:lpstr>2014 Top Four Revenue Categories for No MFB Institutions By Expense Quartile</vt:lpstr>
      <vt:lpstr>2014 Top Four Expense Categories for No MFB Institutions By Expense Quartile</vt:lpstr>
      <vt:lpstr>Summary of 2004 – 2014 No MFB Revenue and Expense Detail</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Nicole Hollomon</dc:creator>
  <cp:lastModifiedBy>Hollomon, Nicole M.</cp:lastModifiedBy>
  <cp:revision>505</cp:revision>
  <cp:lastPrinted>2014-03-04T21:11:00Z</cp:lastPrinted>
  <dcterms:created xsi:type="dcterms:W3CDTF">2011-04-06T12:54:34Z</dcterms:created>
  <dcterms:modified xsi:type="dcterms:W3CDTF">2015-03-04T13:44:03Z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0x010100EFE9450116A3B0499B691E5FA28AC177</vt:lpwstr>
  </property>
  <property fmtid="{D5CDD505-2E9C-101B-9397-08002B2CF9AE}" pid="3" name="_dlc_DocIdItemGuid">
    <vt:lpwstr>08a8f2b6-978d-464c-93d4-bb026b27366f</vt:lpwstr>
  </property>
</Properties>
</file>