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7" r:id="rId3"/>
    <p:sldId id="259" r:id="rId4"/>
    <p:sldId id="290" r:id="rId5"/>
    <p:sldId id="263" r:id="rId6"/>
    <p:sldId id="264" r:id="rId7"/>
    <p:sldId id="292" r:id="rId8"/>
    <p:sldId id="293" r:id="rId9"/>
    <p:sldId id="265" r:id="rId10"/>
    <p:sldId id="266" r:id="rId11"/>
    <p:sldId id="287" r:id="rId12"/>
    <p:sldId id="288" r:id="rId13"/>
    <p:sldId id="267" r:id="rId14"/>
    <p:sldId id="268" r:id="rId15"/>
    <p:sldId id="269" r:id="rId16"/>
    <p:sldId id="270" r:id="rId17"/>
    <p:sldId id="273" r:id="rId18"/>
    <p:sldId id="274" r:id="rId19"/>
    <p:sldId id="272" r:id="rId20"/>
    <p:sldId id="294" r:id="rId21"/>
    <p:sldId id="275" r:id="rId22"/>
    <p:sldId id="276" r:id="rId23"/>
    <p:sldId id="277" r:id="rId24"/>
    <p:sldId id="278" r:id="rId25"/>
    <p:sldId id="279" r:id="rId26"/>
    <p:sldId id="280" r:id="rId27"/>
    <p:sldId id="281" r:id="rId28"/>
    <p:sldId id="282" r:id="rId29"/>
    <p:sldId id="283" r:id="rId30"/>
    <p:sldId id="284" r:id="rId31"/>
    <p:sldId id="285" r:id="rId32"/>
    <p:sldId id="299" r:id="rId33"/>
    <p:sldId id="300" r:id="rId34"/>
    <p:sldId id="296" r:id="rId35"/>
    <p:sldId id="291" r:id="rId36"/>
    <p:sldId id="295" r:id="rId37"/>
    <p:sldId id="286" r:id="rId38"/>
  </p:sldIdLst>
  <p:sldSz cx="12192000" cy="6858000"/>
  <p:notesSz cx="6894513" cy="9180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9" d="100"/>
          <a:sy n="79" d="100"/>
        </p:scale>
        <p:origin x="82" y="5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25E4CC-B5FC-43F1-BC1C-FDA214296307}"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CE529-073E-4443-A098-77C5C961A3BE}" type="slidenum">
              <a:rPr lang="en-US" smtClean="0"/>
              <a:t>‹#›</a:t>
            </a:fld>
            <a:endParaRPr lang="en-US"/>
          </a:p>
        </p:txBody>
      </p:sp>
    </p:spTree>
    <p:extLst>
      <p:ext uri="{BB962C8B-B14F-4D97-AF65-F5344CB8AC3E}">
        <p14:creationId xmlns:p14="http://schemas.microsoft.com/office/powerpoint/2010/main" val="228845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25E4CC-B5FC-43F1-BC1C-FDA214296307}"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CE529-073E-4443-A098-77C5C961A3BE}" type="slidenum">
              <a:rPr lang="en-US" smtClean="0"/>
              <a:t>‹#›</a:t>
            </a:fld>
            <a:endParaRPr lang="en-US"/>
          </a:p>
        </p:txBody>
      </p:sp>
    </p:spTree>
    <p:extLst>
      <p:ext uri="{BB962C8B-B14F-4D97-AF65-F5344CB8AC3E}">
        <p14:creationId xmlns:p14="http://schemas.microsoft.com/office/powerpoint/2010/main" val="3178251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25E4CC-B5FC-43F1-BC1C-FDA214296307}"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CE529-073E-4443-A098-77C5C961A3BE}" type="slidenum">
              <a:rPr lang="en-US" smtClean="0"/>
              <a:t>‹#›</a:t>
            </a:fld>
            <a:endParaRPr lang="en-US"/>
          </a:p>
        </p:txBody>
      </p:sp>
    </p:spTree>
    <p:extLst>
      <p:ext uri="{BB962C8B-B14F-4D97-AF65-F5344CB8AC3E}">
        <p14:creationId xmlns:p14="http://schemas.microsoft.com/office/powerpoint/2010/main" val="105188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25E4CC-B5FC-43F1-BC1C-FDA214296307}"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CE529-073E-4443-A098-77C5C961A3BE}" type="slidenum">
              <a:rPr lang="en-US" smtClean="0"/>
              <a:t>‹#›</a:t>
            </a:fld>
            <a:endParaRPr lang="en-US"/>
          </a:p>
        </p:txBody>
      </p:sp>
    </p:spTree>
    <p:extLst>
      <p:ext uri="{BB962C8B-B14F-4D97-AF65-F5344CB8AC3E}">
        <p14:creationId xmlns:p14="http://schemas.microsoft.com/office/powerpoint/2010/main" val="157635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25E4CC-B5FC-43F1-BC1C-FDA214296307}" type="datetimeFigureOut">
              <a:rPr lang="en-US" smtClean="0"/>
              <a:t>7/22/2015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1CE529-073E-4443-A098-77C5C961A3BE}" type="slidenum">
              <a:rPr lang="en-US" smtClean="0"/>
              <a:t>‹#›</a:t>
            </a:fld>
            <a:endParaRPr lang="en-US"/>
          </a:p>
        </p:txBody>
      </p:sp>
    </p:spTree>
    <p:extLst>
      <p:ext uri="{BB962C8B-B14F-4D97-AF65-F5344CB8AC3E}">
        <p14:creationId xmlns:p14="http://schemas.microsoft.com/office/powerpoint/2010/main" val="105754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5E4CC-B5FC-43F1-BC1C-FDA214296307}" type="datetimeFigureOut">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CE529-073E-4443-A098-77C5C961A3BE}" type="slidenum">
              <a:rPr lang="en-US" smtClean="0"/>
              <a:t>‹#›</a:t>
            </a:fld>
            <a:endParaRPr lang="en-US"/>
          </a:p>
        </p:txBody>
      </p:sp>
    </p:spTree>
    <p:extLst>
      <p:ext uri="{BB962C8B-B14F-4D97-AF65-F5344CB8AC3E}">
        <p14:creationId xmlns:p14="http://schemas.microsoft.com/office/powerpoint/2010/main" val="79796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25E4CC-B5FC-43F1-BC1C-FDA214296307}" type="datetimeFigureOut">
              <a:rPr lang="en-US" smtClean="0"/>
              <a:t>7/22/2015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1CE529-073E-4443-A098-77C5C961A3BE}" type="slidenum">
              <a:rPr lang="en-US" smtClean="0"/>
              <a:t>‹#›</a:t>
            </a:fld>
            <a:endParaRPr lang="en-US"/>
          </a:p>
        </p:txBody>
      </p:sp>
    </p:spTree>
    <p:extLst>
      <p:ext uri="{BB962C8B-B14F-4D97-AF65-F5344CB8AC3E}">
        <p14:creationId xmlns:p14="http://schemas.microsoft.com/office/powerpoint/2010/main" val="365002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25E4CC-B5FC-43F1-BC1C-FDA214296307}" type="datetimeFigureOut">
              <a:rPr lang="en-US" smtClean="0"/>
              <a:t>7/22/2015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1CE529-073E-4443-A098-77C5C961A3BE}" type="slidenum">
              <a:rPr lang="en-US" smtClean="0"/>
              <a:t>‹#›</a:t>
            </a:fld>
            <a:endParaRPr lang="en-US"/>
          </a:p>
        </p:txBody>
      </p:sp>
    </p:spTree>
    <p:extLst>
      <p:ext uri="{BB962C8B-B14F-4D97-AF65-F5344CB8AC3E}">
        <p14:creationId xmlns:p14="http://schemas.microsoft.com/office/powerpoint/2010/main" val="52915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5E4CC-B5FC-43F1-BC1C-FDA214296307}" type="datetimeFigureOut">
              <a:rPr lang="en-US" smtClean="0"/>
              <a:t>7/22/2015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1CE529-073E-4443-A098-77C5C961A3BE}" type="slidenum">
              <a:rPr lang="en-US" smtClean="0"/>
              <a:t>‹#›</a:t>
            </a:fld>
            <a:endParaRPr lang="en-US"/>
          </a:p>
        </p:txBody>
      </p:sp>
    </p:spTree>
    <p:extLst>
      <p:ext uri="{BB962C8B-B14F-4D97-AF65-F5344CB8AC3E}">
        <p14:creationId xmlns:p14="http://schemas.microsoft.com/office/powerpoint/2010/main" val="129345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5E4CC-B5FC-43F1-BC1C-FDA214296307}" type="datetimeFigureOut">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CE529-073E-4443-A098-77C5C961A3BE}" type="slidenum">
              <a:rPr lang="en-US" smtClean="0"/>
              <a:t>‹#›</a:t>
            </a:fld>
            <a:endParaRPr lang="en-US"/>
          </a:p>
        </p:txBody>
      </p:sp>
    </p:spTree>
    <p:extLst>
      <p:ext uri="{BB962C8B-B14F-4D97-AF65-F5344CB8AC3E}">
        <p14:creationId xmlns:p14="http://schemas.microsoft.com/office/powerpoint/2010/main" val="118616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5E4CC-B5FC-43F1-BC1C-FDA214296307}" type="datetimeFigureOut">
              <a:rPr lang="en-US" smtClean="0"/>
              <a:t>7/22/2015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1CE529-073E-4443-A098-77C5C961A3BE}" type="slidenum">
              <a:rPr lang="en-US" smtClean="0"/>
              <a:t>‹#›</a:t>
            </a:fld>
            <a:endParaRPr lang="en-US"/>
          </a:p>
        </p:txBody>
      </p:sp>
    </p:spTree>
    <p:extLst>
      <p:ext uri="{BB962C8B-B14F-4D97-AF65-F5344CB8AC3E}">
        <p14:creationId xmlns:p14="http://schemas.microsoft.com/office/powerpoint/2010/main" val="2440710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5E4CC-B5FC-43F1-BC1C-FDA214296307}" type="datetimeFigureOut">
              <a:rPr lang="en-US" smtClean="0"/>
              <a:t>7/22/2015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CE529-073E-4443-A098-77C5C961A3BE}" type="slidenum">
              <a:rPr lang="en-US" smtClean="0"/>
              <a:t>‹#›</a:t>
            </a:fld>
            <a:endParaRPr lang="en-US"/>
          </a:p>
        </p:txBody>
      </p:sp>
    </p:spTree>
    <p:extLst>
      <p:ext uri="{BB962C8B-B14F-4D97-AF65-F5344CB8AC3E}">
        <p14:creationId xmlns:p14="http://schemas.microsoft.com/office/powerpoint/2010/main" val="645739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bcworkspace.com/"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bmbaok.org/" TargetMode="External"/><Relationship Id="rId2" Type="http://schemas.openxmlformats.org/officeDocument/2006/relationships/hyperlink" Target="mailto:bmbaok@att.net" TargetMode="Externa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mailto:bmbaok@att.net" TargetMode="External"/><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www.bmbaok.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53196"/>
            <a:ext cx="9144000" cy="2387600"/>
          </a:xfrm>
        </p:spPr>
        <p:txBody>
          <a:bodyPr>
            <a:normAutofit/>
          </a:bodyPr>
          <a:lstStyle/>
          <a:p>
            <a:r>
              <a:rPr lang="en-US" sz="8000" dirty="0" smtClean="0">
                <a:latin typeface="Algerian" panose="04020705040A02060702" pitchFamily="82" charset="0"/>
              </a:rPr>
              <a:t>SBC Workspace</a:t>
            </a:r>
            <a:endParaRPr lang="en-US" sz="8000" dirty="0">
              <a:latin typeface="Algerian" panose="04020705040A02060702" pitchFamily="82" charset="0"/>
            </a:endParaRPr>
          </a:p>
        </p:txBody>
      </p:sp>
      <p:sp>
        <p:nvSpPr>
          <p:cNvPr id="3" name="Subtitle 2"/>
          <p:cNvSpPr>
            <a:spLocks noGrp="1"/>
          </p:cNvSpPr>
          <p:nvPr>
            <p:ph type="subTitle" idx="1"/>
          </p:nvPr>
        </p:nvSpPr>
        <p:spPr>
          <a:xfrm>
            <a:off x="1524000" y="3602037"/>
            <a:ext cx="9144000" cy="1893693"/>
          </a:xfrm>
          <a:ln>
            <a:solidFill>
              <a:schemeClr val="accent5"/>
            </a:solidFill>
          </a:ln>
        </p:spPr>
        <p:txBody>
          <a:bodyPr>
            <a:normAutofit fontScale="92500" lnSpcReduction="10000"/>
          </a:bodyPr>
          <a:lstStyle/>
          <a:p>
            <a:r>
              <a:rPr lang="en-US" sz="4400" dirty="0" smtClean="0"/>
              <a:t>Annual Church Profile (ACP) and Leadership Profile</a:t>
            </a:r>
          </a:p>
          <a:p>
            <a:r>
              <a:rPr lang="en-US" sz="4400" dirty="0" smtClean="0"/>
              <a:t>Data Collection</a:t>
            </a:r>
            <a:endParaRPr lang="en-US" sz="4400" dirty="0"/>
          </a:p>
        </p:txBody>
      </p:sp>
      <p:pic>
        <p:nvPicPr>
          <p:cNvPr id="4" name="Picture 3"/>
          <p:cNvPicPr>
            <a:picLocks noChangeAspect="1"/>
          </p:cNvPicPr>
          <p:nvPr/>
        </p:nvPicPr>
        <p:blipFill>
          <a:blip r:embed="rId2"/>
          <a:stretch>
            <a:fillRect/>
          </a:stretch>
        </p:blipFill>
        <p:spPr>
          <a:xfrm>
            <a:off x="9595774" y="4820559"/>
            <a:ext cx="2475191" cy="1847248"/>
          </a:xfrm>
          <a:prstGeom prst="rect">
            <a:avLst/>
          </a:prstGeom>
        </p:spPr>
      </p:pic>
      <p:pic>
        <p:nvPicPr>
          <p:cNvPr id="5" name="Picture 4"/>
          <p:cNvPicPr>
            <a:picLocks noChangeAspect="1"/>
          </p:cNvPicPr>
          <p:nvPr/>
        </p:nvPicPr>
        <p:blipFill>
          <a:blip r:embed="rId3"/>
          <a:stretch>
            <a:fillRect/>
          </a:stretch>
        </p:blipFill>
        <p:spPr>
          <a:xfrm>
            <a:off x="206299" y="5850872"/>
            <a:ext cx="2810500" cy="816935"/>
          </a:xfrm>
          <a:prstGeom prst="rect">
            <a:avLst/>
          </a:prstGeom>
        </p:spPr>
      </p:pic>
    </p:spTree>
    <p:extLst>
      <p:ext uri="{BB962C8B-B14F-4D97-AF65-F5344CB8AC3E}">
        <p14:creationId xmlns:p14="http://schemas.microsoft.com/office/powerpoint/2010/main" val="96142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51699"/>
          </a:xfrm>
          <a:ln>
            <a:solidFill>
              <a:schemeClr val="accent5"/>
            </a:solidFill>
          </a:ln>
        </p:spPr>
        <p:txBody>
          <a:bodyPr>
            <a:normAutofit/>
          </a:bodyPr>
          <a:lstStyle/>
          <a:p>
            <a:r>
              <a:rPr lang="en-US" dirty="0" smtClean="0"/>
              <a:t>Please do not attempt to go into the record for the person who is leaving and type the name of the new person over the leaving person.</a:t>
            </a:r>
            <a:br>
              <a:rPr lang="en-US" dirty="0" smtClean="0"/>
            </a:br>
            <a:r>
              <a:rPr lang="en-US" dirty="0"/>
              <a:t/>
            </a:r>
            <a:br>
              <a:rPr lang="en-US" dirty="0"/>
            </a:br>
            <a:r>
              <a:rPr lang="en-US" dirty="0" smtClean="0"/>
              <a:t>Remove the former staff person, then add the new staff person.  </a:t>
            </a:r>
            <a:endParaRPr lang="en-US" dirty="0"/>
          </a:p>
        </p:txBody>
      </p:sp>
    </p:spTree>
    <p:extLst>
      <p:ext uri="{BB962C8B-B14F-4D97-AF65-F5344CB8AC3E}">
        <p14:creationId xmlns:p14="http://schemas.microsoft.com/office/powerpoint/2010/main" val="2931111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solidFill>
          </a:ln>
        </p:spPr>
        <p:txBody>
          <a:bodyPr/>
          <a:lstStyle/>
          <a:p>
            <a:pPr algn="ctr"/>
            <a:r>
              <a:rPr lang="en-US" dirty="0" smtClean="0"/>
              <a:t>Click on the </a:t>
            </a:r>
            <a:r>
              <a:rPr lang="en-US" u="sng" dirty="0" smtClean="0"/>
              <a:t>Remove</a:t>
            </a:r>
            <a:r>
              <a:rPr lang="en-US" dirty="0" smtClean="0"/>
              <a:t> button to take out a name from a position</a:t>
            </a:r>
            <a:endParaRPr lang="en-US" dirty="0"/>
          </a:p>
        </p:txBody>
      </p:sp>
      <p:pic>
        <p:nvPicPr>
          <p:cNvPr id="3" name="Picture 2"/>
          <p:cNvPicPr>
            <a:picLocks noChangeAspect="1"/>
          </p:cNvPicPr>
          <p:nvPr/>
        </p:nvPicPr>
        <p:blipFill>
          <a:blip r:embed="rId2"/>
          <a:stretch>
            <a:fillRect/>
          </a:stretch>
        </p:blipFill>
        <p:spPr>
          <a:xfrm>
            <a:off x="838200" y="1829092"/>
            <a:ext cx="10444259" cy="2238056"/>
          </a:xfrm>
          <a:prstGeom prst="rect">
            <a:avLst/>
          </a:prstGeom>
        </p:spPr>
      </p:pic>
      <p:cxnSp>
        <p:nvCxnSpPr>
          <p:cNvPr id="5" name="Straight Arrow Connector 4"/>
          <p:cNvCxnSpPr/>
          <p:nvPr/>
        </p:nvCxnSpPr>
        <p:spPr>
          <a:xfrm flipV="1">
            <a:off x="3657600" y="3097763"/>
            <a:ext cx="233265" cy="6531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347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8581"/>
            <a:ext cx="10515600" cy="1595534"/>
          </a:xfrm>
          <a:ln>
            <a:solidFill>
              <a:schemeClr val="accent5"/>
            </a:solidFill>
          </a:ln>
        </p:spPr>
        <p:txBody>
          <a:bodyPr>
            <a:normAutofit fontScale="90000"/>
          </a:bodyPr>
          <a:lstStyle/>
          <a:p>
            <a:pPr algn="ctr"/>
            <a:r>
              <a:rPr lang="en-US" dirty="0" smtClean="0"/>
              <a:t>Choose one of the 2 options and click on </a:t>
            </a:r>
            <a:r>
              <a:rPr lang="en-US" u="sng" dirty="0" smtClean="0"/>
              <a:t>Remove</a:t>
            </a:r>
            <a:r>
              <a:rPr lang="en-US" dirty="0" smtClean="0"/>
              <a:t> and the person will no longer be listed in that position</a:t>
            </a:r>
            <a:endParaRPr lang="en-US" dirty="0"/>
          </a:p>
        </p:txBody>
      </p:sp>
      <p:pic>
        <p:nvPicPr>
          <p:cNvPr id="3" name="Picture 2"/>
          <p:cNvPicPr>
            <a:picLocks noChangeAspect="1"/>
          </p:cNvPicPr>
          <p:nvPr/>
        </p:nvPicPr>
        <p:blipFill>
          <a:blip r:embed="rId2"/>
          <a:stretch>
            <a:fillRect/>
          </a:stretch>
        </p:blipFill>
        <p:spPr>
          <a:xfrm>
            <a:off x="2023867" y="1971462"/>
            <a:ext cx="7092141" cy="4747939"/>
          </a:xfrm>
          <a:prstGeom prst="rect">
            <a:avLst/>
          </a:prstGeom>
        </p:spPr>
      </p:pic>
    </p:spTree>
    <p:extLst>
      <p:ext uri="{BB962C8B-B14F-4D97-AF65-F5344CB8AC3E}">
        <p14:creationId xmlns:p14="http://schemas.microsoft.com/office/powerpoint/2010/main" val="1919709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481" y="279920"/>
            <a:ext cx="10916817" cy="1651518"/>
          </a:xfrm>
          <a:ln>
            <a:solidFill>
              <a:schemeClr val="accent5"/>
            </a:solidFill>
          </a:ln>
        </p:spPr>
        <p:txBody>
          <a:bodyPr>
            <a:normAutofit fontScale="90000"/>
          </a:bodyPr>
          <a:lstStyle/>
          <a:p>
            <a:pPr algn="ctr"/>
            <a:r>
              <a:rPr lang="en-US" dirty="0" smtClean="0"/>
              <a:t>Clicking the </a:t>
            </a:r>
            <a:r>
              <a:rPr lang="en-US" u="sng" dirty="0" smtClean="0"/>
              <a:t>Add</a:t>
            </a:r>
            <a:r>
              <a:rPr lang="en-US" dirty="0" smtClean="0"/>
              <a:t> button will show this screen for you to type in the name of the new person and click on </a:t>
            </a:r>
            <a:r>
              <a:rPr lang="en-US" u="sng" dirty="0" smtClean="0"/>
              <a:t>Search</a:t>
            </a:r>
            <a:endParaRPr lang="en-US" u="sng" dirty="0"/>
          </a:p>
        </p:txBody>
      </p:sp>
      <p:pic>
        <p:nvPicPr>
          <p:cNvPr id="4" name="Picture 3"/>
          <p:cNvPicPr>
            <a:picLocks noChangeAspect="1"/>
          </p:cNvPicPr>
          <p:nvPr/>
        </p:nvPicPr>
        <p:blipFill>
          <a:blip r:embed="rId2"/>
          <a:stretch>
            <a:fillRect/>
          </a:stretch>
        </p:blipFill>
        <p:spPr>
          <a:xfrm>
            <a:off x="2115037" y="1931438"/>
            <a:ext cx="7168924" cy="5029276"/>
          </a:xfrm>
          <a:prstGeom prst="rect">
            <a:avLst/>
          </a:prstGeom>
        </p:spPr>
      </p:pic>
      <p:cxnSp>
        <p:nvCxnSpPr>
          <p:cNvPr id="6" name="Straight Arrow Connector 5"/>
          <p:cNvCxnSpPr/>
          <p:nvPr/>
        </p:nvCxnSpPr>
        <p:spPr>
          <a:xfrm flipH="1">
            <a:off x="4991878" y="2052735"/>
            <a:ext cx="9330" cy="429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999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solidFill>
          </a:ln>
        </p:spPr>
        <p:txBody>
          <a:bodyPr>
            <a:normAutofit fontScale="90000"/>
          </a:bodyPr>
          <a:lstStyle/>
          <a:p>
            <a:r>
              <a:rPr lang="en-US" dirty="0" smtClean="0"/>
              <a:t>If that person is not in the system you will see this screen and can click on </a:t>
            </a:r>
            <a:r>
              <a:rPr lang="en-US" u="sng" dirty="0" smtClean="0"/>
              <a:t>Create a New Contact</a:t>
            </a:r>
            <a:endParaRPr lang="en-US" u="sng" dirty="0"/>
          </a:p>
        </p:txBody>
      </p:sp>
      <p:pic>
        <p:nvPicPr>
          <p:cNvPr id="3" name="Picture 2"/>
          <p:cNvPicPr>
            <a:picLocks noChangeAspect="1"/>
          </p:cNvPicPr>
          <p:nvPr/>
        </p:nvPicPr>
        <p:blipFill>
          <a:blip r:embed="rId2"/>
          <a:stretch>
            <a:fillRect/>
          </a:stretch>
        </p:blipFill>
        <p:spPr>
          <a:xfrm>
            <a:off x="1457325" y="2019300"/>
            <a:ext cx="9277350" cy="2819400"/>
          </a:xfrm>
          <a:prstGeom prst="rect">
            <a:avLst/>
          </a:prstGeom>
        </p:spPr>
      </p:pic>
      <p:cxnSp>
        <p:nvCxnSpPr>
          <p:cNvPr id="5" name="Straight Arrow Connector 4"/>
          <p:cNvCxnSpPr/>
          <p:nvPr/>
        </p:nvCxnSpPr>
        <p:spPr>
          <a:xfrm flipH="1">
            <a:off x="7175241" y="2351314"/>
            <a:ext cx="429208" cy="811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008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solidFill>
          </a:ln>
        </p:spPr>
        <p:txBody>
          <a:bodyPr/>
          <a:lstStyle/>
          <a:p>
            <a:pPr algn="ctr"/>
            <a:r>
              <a:rPr lang="en-US" dirty="0" smtClean="0"/>
              <a:t>All red tab boxes are required fields and must have information to be able to save the entry.</a:t>
            </a:r>
            <a:endParaRPr lang="en-US" dirty="0"/>
          </a:p>
        </p:txBody>
      </p:sp>
      <p:pic>
        <p:nvPicPr>
          <p:cNvPr id="3" name="Picture 2"/>
          <p:cNvPicPr>
            <a:picLocks noChangeAspect="1"/>
          </p:cNvPicPr>
          <p:nvPr/>
        </p:nvPicPr>
        <p:blipFill>
          <a:blip r:embed="rId2"/>
          <a:stretch>
            <a:fillRect/>
          </a:stretch>
        </p:blipFill>
        <p:spPr>
          <a:xfrm>
            <a:off x="113716" y="1790356"/>
            <a:ext cx="3879785" cy="2776396"/>
          </a:xfrm>
          <a:prstGeom prst="rect">
            <a:avLst/>
          </a:prstGeom>
        </p:spPr>
      </p:pic>
      <p:pic>
        <p:nvPicPr>
          <p:cNvPr id="4" name="Picture 3"/>
          <p:cNvPicPr>
            <a:picLocks noChangeAspect="1"/>
          </p:cNvPicPr>
          <p:nvPr/>
        </p:nvPicPr>
        <p:blipFill>
          <a:blip r:embed="rId3"/>
          <a:stretch>
            <a:fillRect/>
          </a:stretch>
        </p:blipFill>
        <p:spPr>
          <a:xfrm>
            <a:off x="8331291" y="3787107"/>
            <a:ext cx="3739410" cy="2706657"/>
          </a:xfrm>
          <a:prstGeom prst="rect">
            <a:avLst/>
          </a:prstGeom>
        </p:spPr>
      </p:pic>
      <p:cxnSp>
        <p:nvCxnSpPr>
          <p:cNvPr id="6" name="Straight Arrow Connector 5"/>
          <p:cNvCxnSpPr/>
          <p:nvPr/>
        </p:nvCxnSpPr>
        <p:spPr>
          <a:xfrm flipH="1">
            <a:off x="541175" y="1874673"/>
            <a:ext cx="74645" cy="261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963065" y="3801493"/>
            <a:ext cx="475861" cy="233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4154255" y="2539990"/>
            <a:ext cx="4016281" cy="2756272"/>
          </a:xfrm>
          <a:prstGeom prst="rect">
            <a:avLst/>
          </a:prstGeom>
        </p:spPr>
      </p:pic>
      <p:cxnSp>
        <p:nvCxnSpPr>
          <p:cNvPr id="9" name="Straight Arrow Connector 8"/>
          <p:cNvCxnSpPr/>
          <p:nvPr/>
        </p:nvCxnSpPr>
        <p:spPr>
          <a:xfrm flipH="1">
            <a:off x="5029200" y="2343657"/>
            <a:ext cx="205274" cy="392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73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solidFill>
          </a:ln>
        </p:spPr>
        <p:txBody>
          <a:bodyPr/>
          <a:lstStyle/>
          <a:p>
            <a:pPr algn="ctr"/>
            <a:r>
              <a:rPr lang="en-US" dirty="0" smtClean="0"/>
              <a:t>Clicking the </a:t>
            </a:r>
            <a:r>
              <a:rPr lang="en-US" u="sng" dirty="0" smtClean="0"/>
              <a:t>Save</a:t>
            </a:r>
            <a:r>
              <a:rPr lang="en-US" dirty="0" smtClean="0"/>
              <a:t> button will add the new person to the position.</a:t>
            </a:r>
            <a:endParaRPr lang="en-US" dirty="0"/>
          </a:p>
        </p:txBody>
      </p:sp>
      <p:pic>
        <p:nvPicPr>
          <p:cNvPr id="3" name="Picture 2"/>
          <p:cNvPicPr>
            <a:picLocks noChangeAspect="1"/>
          </p:cNvPicPr>
          <p:nvPr/>
        </p:nvPicPr>
        <p:blipFill>
          <a:blip r:embed="rId2"/>
          <a:stretch>
            <a:fillRect/>
          </a:stretch>
        </p:blipFill>
        <p:spPr>
          <a:xfrm>
            <a:off x="238279" y="2391359"/>
            <a:ext cx="11953721" cy="2451229"/>
          </a:xfrm>
          <a:prstGeom prst="rect">
            <a:avLst/>
          </a:prstGeom>
        </p:spPr>
      </p:pic>
    </p:spTree>
    <p:extLst>
      <p:ext uri="{BB962C8B-B14F-4D97-AF65-F5344CB8AC3E}">
        <p14:creationId xmlns:p14="http://schemas.microsoft.com/office/powerpoint/2010/main" val="923579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solidFill>
          </a:ln>
        </p:spPr>
        <p:txBody>
          <a:bodyPr/>
          <a:lstStyle/>
          <a:p>
            <a:pPr algn="ctr"/>
            <a:r>
              <a:rPr lang="en-US" dirty="0" smtClean="0"/>
              <a:t>If the person </a:t>
            </a:r>
            <a:r>
              <a:rPr lang="en-US" b="1" dirty="0" smtClean="0"/>
              <a:t>is</a:t>
            </a:r>
            <a:r>
              <a:rPr lang="en-US" dirty="0" smtClean="0"/>
              <a:t> in the system you will see this screen and click the </a:t>
            </a:r>
            <a:r>
              <a:rPr lang="en-US" u="sng" dirty="0" smtClean="0"/>
              <a:t>+Add </a:t>
            </a:r>
            <a:r>
              <a:rPr lang="en-US" dirty="0" smtClean="0"/>
              <a:t>button.  </a:t>
            </a:r>
            <a:endParaRPr lang="en-US" dirty="0"/>
          </a:p>
        </p:txBody>
      </p:sp>
      <p:cxnSp>
        <p:nvCxnSpPr>
          <p:cNvPr id="5" name="Straight Arrow Connector 4"/>
          <p:cNvCxnSpPr/>
          <p:nvPr/>
        </p:nvCxnSpPr>
        <p:spPr>
          <a:xfrm flipV="1">
            <a:off x="1362269" y="3685592"/>
            <a:ext cx="1007707" cy="121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369976" y="1952310"/>
            <a:ext cx="6494105" cy="4595321"/>
          </a:xfrm>
          <a:prstGeom prst="rect">
            <a:avLst/>
          </a:prstGeom>
        </p:spPr>
      </p:pic>
    </p:spTree>
    <p:extLst>
      <p:ext uri="{BB962C8B-B14F-4D97-AF65-F5344CB8AC3E}">
        <p14:creationId xmlns:p14="http://schemas.microsoft.com/office/powerpoint/2010/main" val="3337780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solidFill>
          </a:ln>
        </p:spPr>
        <p:txBody>
          <a:bodyPr/>
          <a:lstStyle/>
          <a:p>
            <a:pPr algn="ctr"/>
            <a:r>
              <a:rPr lang="en-US" dirty="0" smtClean="0"/>
              <a:t>Select a start date and position status and click on </a:t>
            </a:r>
            <a:r>
              <a:rPr lang="en-US" u="sng" dirty="0" smtClean="0"/>
              <a:t>Save</a:t>
            </a:r>
            <a:endParaRPr lang="en-US" u="sng" dirty="0"/>
          </a:p>
        </p:txBody>
      </p:sp>
      <p:pic>
        <p:nvPicPr>
          <p:cNvPr id="3" name="Picture 2"/>
          <p:cNvPicPr>
            <a:picLocks noChangeAspect="1"/>
          </p:cNvPicPr>
          <p:nvPr/>
        </p:nvPicPr>
        <p:blipFill>
          <a:blip r:embed="rId2"/>
          <a:stretch>
            <a:fillRect/>
          </a:stretch>
        </p:blipFill>
        <p:spPr>
          <a:xfrm>
            <a:off x="1423987" y="1772985"/>
            <a:ext cx="6982895" cy="5004052"/>
          </a:xfrm>
          <a:prstGeom prst="rect">
            <a:avLst/>
          </a:prstGeom>
        </p:spPr>
      </p:pic>
    </p:spTree>
    <p:extLst>
      <p:ext uri="{BB962C8B-B14F-4D97-AF65-F5344CB8AC3E}">
        <p14:creationId xmlns:p14="http://schemas.microsoft.com/office/powerpoint/2010/main" val="568186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3935"/>
            <a:ext cx="10657115" cy="1589870"/>
          </a:xfrm>
          <a:ln>
            <a:solidFill>
              <a:schemeClr val="accent5"/>
            </a:solidFill>
          </a:ln>
        </p:spPr>
        <p:txBody>
          <a:bodyPr>
            <a:normAutofit fontScale="90000"/>
          </a:bodyPr>
          <a:lstStyle/>
          <a:p>
            <a:pPr algn="ctr"/>
            <a:r>
              <a:rPr lang="en-US" dirty="0" smtClean="0"/>
              <a:t>Clicking on the </a:t>
            </a:r>
            <a:r>
              <a:rPr lang="en-US" u="sng" dirty="0" smtClean="0"/>
              <a:t>Update Contact Information for </a:t>
            </a:r>
            <a:r>
              <a:rPr lang="en-US" dirty="0" smtClean="0"/>
              <a:t>button will take you to the info sheet where corrections and changes can be made and saved</a:t>
            </a:r>
            <a:endParaRPr lang="en-US" dirty="0"/>
          </a:p>
        </p:txBody>
      </p:sp>
      <p:pic>
        <p:nvPicPr>
          <p:cNvPr id="3" name="Picture 2"/>
          <p:cNvPicPr>
            <a:picLocks noChangeAspect="1"/>
          </p:cNvPicPr>
          <p:nvPr/>
        </p:nvPicPr>
        <p:blipFill>
          <a:blip r:embed="rId2"/>
          <a:stretch>
            <a:fillRect/>
          </a:stretch>
        </p:blipFill>
        <p:spPr>
          <a:xfrm>
            <a:off x="1245661" y="1912017"/>
            <a:ext cx="9507845" cy="1992662"/>
          </a:xfrm>
          <a:prstGeom prst="rect">
            <a:avLst/>
          </a:prstGeom>
        </p:spPr>
      </p:pic>
      <p:cxnSp>
        <p:nvCxnSpPr>
          <p:cNvPr id="5" name="Straight Arrow Connector 4"/>
          <p:cNvCxnSpPr/>
          <p:nvPr/>
        </p:nvCxnSpPr>
        <p:spPr>
          <a:xfrm flipV="1">
            <a:off x="5999584" y="3585750"/>
            <a:ext cx="475861" cy="687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1077686" y="4002892"/>
            <a:ext cx="3904862" cy="2786889"/>
          </a:xfrm>
          <a:prstGeom prst="rect">
            <a:avLst/>
          </a:prstGeom>
        </p:spPr>
      </p:pic>
    </p:spTree>
    <p:extLst>
      <p:ext uri="{BB962C8B-B14F-4D97-AF65-F5344CB8AC3E}">
        <p14:creationId xmlns:p14="http://schemas.microsoft.com/office/powerpoint/2010/main" val="2333456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7020" y="479723"/>
            <a:ext cx="9144000" cy="1142287"/>
          </a:xfrm>
        </p:spPr>
        <p:txBody>
          <a:bodyPr>
            <a:normAutofit fontScale="90000"/>
          </a:bodyPr>
          <a:lstStyle/>
          <a:p>
            <a:r>
              <a:rPr lang="en-US" sz="8000" dirty="0" smtClean="0">
                <a:latin typeface="+mn-lt"/>
              </a:rPr>
              <a:t>WHEN DO I DO THIS?</a:t>
            </a:r>
            <a:endParaRPr lang="en-US" sz="8000" dirty="0">
              <a:latin typeface="+mn-lt"/>
            </a:endParaRPr>
          </a:p>
        </p:txBody>
      </p:sp>
      <p:sp>
        <p:nvSpPr>
          <p:cNvPr id="3" name="Subtitle 2"/>
          <p:cNvSpPr>
            <a:spLocks noGrp="1"/>
          </p:cNvSpPr>
          <p:nvPr>
            <p:ph type="subTitle" idx="1"/>
          </p:nvPr>
        </p:nvSpPr>
        <p:spPr>
          <a:xfrm>
            <a:off x="1066799" y="1750979"/>
            <a:ext cx="9604443" cy="4717915"/>
          </a:xfrm>
          <a:ln>
            <a:solidFill>
              <a:schemeClr val="accent5"/>
            </a:solidFill>
          </a:ln>
        </p:spPr>
        <p:txBody>
          <a:bodyPr>
            <a:normAutofit fontScale="70000" lnSpcReduction="20000"/>
          </a:bodyPr>
          <a:lstStyle/>
          <a:p>
            <a:r>
              <a:rPr lang="en-US" sz="4400" dirty="0" smtClean="0">
                <a:latin typeface="+mj-lt"/>
              </a:rPr>
              <a:t>The information you provide is used to create the BMBA Yearbook for our Annual Meeting on October 22, 2015. Reports should be based on your church fiscal year. If your church year is calendar year, make sure you record statistics for the last 12 months.</a:t>
            </a:r>
          </a:p>
          <a:p>
            <a:endParaRPr lang="en-US" sz="4400" dirty="0" smtClean="0"/>
          </a:p>
          <a:p>
            <a:r>
              <a:rPr lang="en-US" sz="4400" dirty="0" smtClean="0"/>
              <a:t>Please complete reports by </a:t>
            </a:r>
            <a:r>
              <a:rPr lang="en-US" sz="4400" b="1" dirty="0" smtClean="0"/>
              <a:t>September 30</a:t>
            </a:r>
            <a:r>
              <a:rPr lang="en-US" sz="4400" dirty="0" smtClean="0"/>
              <a:t>. </a:t>
            </a:r>
          </a:p>
          <a:p>
            <a:endParaRPr lang="en-US" sz="4400" dirty="0" smtClean="0"/>
          </a:p>
          <a:p>
            <a:r>
              <a:rPr lang="en-US" sz="4400" dirty="0" smtClean="0"/>
              <a:t>If your church Fiscal Year ends in September, </a:t>
            </a:r>
          </a:p>
          <a:p>
            <a:r>
              <a:rPr lang="en-US" sz="4400" dirty="0" smtClean="0"/>
              <a:t>please have reports completed by </a:t>
            </a:r>
          </a:p>
          <a:p>
            <a:r>
              <a:rPr lang="en-US" sz="4400" b="1" dirty="0" smtClean="0"/>
              <a:t>October 9</a:t>
            </a:r>
            <a:r>
              <a:rPr lang="en-US" sz="4400" dirty="0" smtClean="0"/>
              <a:t>. </a:t>
            </a:r>
            <a:endParaRPr lang="en-US" sz="4400" dirty="0"/>
          </a:p>
        </p:txBody>
      </p:sp>
      <p:pic>
        <p:nvPicPr>
          <p:cNvPr id="4" name="Picture 3"/>
          <p:cNvPicPr>
            <a:picLocks noChangeAspect="1"/>
          </p:cNvPicPr>
          <p:nvPr/>
        </p:nvPicPr>
        <p:blipFill>
          <a:blip r:embed="rId2"/>
          <a:stretch>
            <a:fillRect/>
          </a:stretch>
        </p:blipFill>
        <p:spPr>
          <a:xfrm>
            <a:off x="9595774" y="4820559"/>
            <a:ext cx="2475191" cy="1847248"/>
          </a:xfrm>
          <a:prstGeom prst="rect">
            <a:avLst/>
          </a:prstGeom>
        </p:spPr>
      </p:pic>
      <p:pic>
        <p:nvPicPr>
          <p:cNvPr id="5" name="Picture 4"/>
          <p:cNvPicPr>
            <a:picLocks noChangeAspect="1"/>
          </p:cNvPicPr>
          <p:nvPr/>
        </p:nvPicPr>
        <p:blipFill>
          <a:blip r:embed="rId3"/>
          <a:stretch>
            <a:fillRect/>
          </a:stretch>
        </p:blipFill>
        <p:spPr>
          <a:xfrm>
            <a:off x="206299" y="5850872"/>
            <a:ext cx="2810500" cy="816935"/>
          </a:xfrm>
          <a:prstGeom prst="rect">
            <a:avLst/>
          </a:prstGeom>
        </p:spPr>
      </p:pic>
    </p:spTree>
    <p:extLst>
      <p:ext uri="{BB962C8B-B14F-4D97-AF65-F5344CB8AC3E}">
        <p14:creationId xmlns:p14="http://schemas.microsoft.com/office/powerpoint/2010/main" val="3840267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24764"/>
          </a:xfrm>
        </p:spPr>
        <p:txBody>
          <a:bodyPr/>
          <a:lstStyle/>
          <a:p>
            <a:pPr algn="ctr"/>
            <a:r>
              <a:rPr lang="en-US" dirty="0" smtClean="0"/>
              <a:t>To complete the Leadership Survey:</a:t>
            </a:r>
            <a:br>
              <a:rPr lang="en-US" dirty="0" smtClean="0"/>
            </a:br>
            <a:endParaRPr lang="en-US" dirty="0"/>
          </a:p>
        </p:txBody>
      </p:sp>
      <p:sp>
        <p:nvSpPr>
          <p:cNvPr id="3" name="TextBox 2"/>
          <p:cNvSpPr txBox="1"/>
          <p:nvPr/>
        </p:nvSpPr>
        <p:spPr>
          <a:xfrm>
            <a:off x="1381328" y="1673157"/>
            <a:ext cx="9144000" cy="3416320"/>
          </a:xfrm>
          <a:prstGeom prst="rect">
            <a:avLst/>
          </a:prstGeom>
          <a:noFill/>
        </p:spPr>
        <p:txBody>
          <a:bodyPr wrap="square" rtlCol="0">
            <a:spAutoFit/>
          </a:bodyPr>
          <a:lstStyle/>
          <a:p>
            <a:pPr marL="285750" indent="-285750">
              <a:buFont typeface="Wingdings" panose="05000000000000000000" pitchFamily="2" charset="2"/>
              <a:buChar char="§"/>
            </a:pPr>
            <a:r>
              <a:rPr lang="en-US" sz="2400" dirty="0" smtClean="0"/>
              <a:t>Complete or Edit the entire survey</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smtClean="0"/>
              <a:t>Or Complete or Edit only one or a few</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smtClean="0"/>
              <a:t>Consider editing the survey throughout the year as personnel change</a:t>
            </a:r>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smtClean="0"/>
              <a:t>Be sure to click on “</a:t>
            </a:r>
            <a:r>
              <a:rPr lang="en-US" sz="2400" dirty="0" err="1" smtClean="0"/>
              <a:t>Save”button</a:t>
            </a:r>
            <a:endParaRPr lang="en-US" sz="2400" dirty="0" smtClean="0"/>
          </a:p>
          <a:p>
            <a:pPr marL="285750" indent="-285750">
              <a:buFont typeface="Wingdings" panose="05000000000000000000" pitchFamily="2" charset="2"/>
              <a:buChar char="§"/>
            </a:pPr>
            <a:endParaRPr lang="en-US" sz="2400" dirty="0"/>
          </a:p>
          <a:p>
            <a:pPr marL="285750" indent="-285750">
              <a:buFont typeface="Wingdings" panose="05000000000000000000" pitchFamily="2" charset="2"/>
              <a:buChar char="§"/>
            </a:pPr>
            <a:r>
              <a:rPr lang="en-US" sz="2400" dirty="0" smtClean="0"/>
              <a:t>Return any time to continue editing</a:t>
            </a:r>
            <a:endParaRPr lang="en-US" sz="2400" dirty="0"/>
          </a:p>
        </p:txBody>
      </p:sp>
    </p:spTree>
    <p:extLst>
      <p:ext uri="{BB962C8B-B14F-4D97-AF65-F5344CB8AC3E}">
        <p14:creationId xmlns:p14="http://schemas.microsoft.com/office/powerpoint/2010/main" val="3746146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34" y="279918"/>
            <a:ext cx="11355355" cy="1690688"/>
          </a:xfrm>
          <a:ln>
            <a:solidFill>
              <a:schemeClr val="accent5"/>
            </a:solidFill>
          </a:ln>
        </p:spPr>
        <p:txBody>
          <a:bodyPr>
            <a:normAutofit fontScale="90000"/>
          </a:bodyPr>
          <a:lstStyle/>
          <a:p>
            <a:pPr algn="ctr"/>
            <a:r>
              <a:rPr lang="en-US" dirty="0" smtClean="0"/>
              <a:t>To get to the ACP survey click on </a:t>
            </a:r>
            <a:br>
              <a:rPr lang="en-US" dirty="0" smtClean="0"/>
            </a:br>
            <a:r>
              <a:rPr lang="en-US" u="sng" dirty="0" smtClean="0"/>
              <a:t>Other Surveys </a:t>
            </a:r>
            <a:r>
              <a:rPr lang="en-US" dirty="0" smtClean="0"/>
              <a:t>at the top of the Leadership page and select </a:t>
            </a:r>
            <a:r>
              <a:rPr lang="en-US" u="sng" dirty="0" smtClean="0"/>
              <a:t>2015-ACP Statistical Profile </a:t>
            </a:r>
            <a:endParaRPr lang="en-US" u="sng" dirty="0"/>
          </a:p>
        </p:txBody>
      </p:sp>
      <p:sp>
        <p:nvSpPr>
          <p:cNvPr id="5" name="TextBox 4"/>
          <p:cNvSpPr txBox="1"/>
          <p:nvPr/>
        </p:nvSpPr>
        <p:spPr>
          <a:xfrm>
            <a:off x="1324946" y="5634363"/>
            <a:ext cx="9414588" cy="646331"/>
          </a:xfrm>
          <a:prstGeom prst="rect">
            <a:avLst/>
          </a:prstGeom>
          <a:noFill/>
          <a:ln>
            <a:solidFill>
              <a:schemeClr val="accent5"/>
            </a:solidFill>
          </a:ln>
        </p:spPr>
        <p:txBody>
          <a:bodyPr wrap="square" rtlCol="0">
            <a:spAutoFit/>
          </a:bodyPr>
          <a:lstStyle/>
          <a:p>
            <a:pPr algn="ctr"/>
            <a:r>
              <a:rPr lang="en-US" sz="3600" b="1" dirty="0" smtClean="0"/>
              <a:t>It will automatically take you to the ACP survey</a:t>
            </a:r>
            <a:endParaRPr lang="en-US" sz="3600" b="1" dirty="0"/>
          </a:p>
        </p:txBody>
      </p:sp>
      <p:pic>
        <p:nvPicPr>
          <p:cNvPr id="8" name="Picture 7"/>
          <p:cNvPicPr>
            <a:picLocks noChangeAspect="1"/>
          </p:cNvPicPr>
          <p:nvPr/>
        </p:nvPicPr>
        <p:blipFill>
          <a:blip r:embed="rId2"/>
          <a:stretch>
            <a:fillRect/>
          </a:stretch>
        </p:blipFill>
        <p:spPr>
          <a:xfrm>
            <a:off x="1614196" y="2060538"/>
            <a:ext cx="9032032" cy="3483893"/>
          </a:xfrm>
          <a:prstGeom prst="rect">
            <a:avLst/>
          </a:prstGeom>
        </p:spPr>
      </p:pic>
      <p:cxnSp>
        <p:nvCxnSpPr>
          <p:cNvPr id="11" name="Straight Arrow Connector 10"/>
          <p:cNvCxnSpPr/>
          <p:nvPr/>
        </p:nvCxnSpPr>
        <p:spPr>
          <a:xfrm flipH="1" flipV="1">
            <a:off x="3713584" y="3181739"/>
            <a:ext cx="746449" cy="363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475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solidFill>
          </a:ln>
        </p:spPr>
        <p:txBody>
          <a:bodyPr>
            <a:normAutofit fontScale="90000"/>
          </a:bodyPr>
          <a:lstStyle/>
          <a:p>
            <a:pPr algn="ctr"/>
            <a:r>
              <a:rPr lang="en-US" dirty="0" smtClean="0"/>
              <a:t>Scrolling down from this screen will show the ACP questions to be answered.  They are in sections. </a:t>
            </a:r>
            <a:endParaRPr lang="en-US" dirty="0"/>
          </a:p>
        </p:txBody>
      </p:sp>
      <p:pic>
        <p:nvPicPr>
          <p:cNvPr id="3" name="Picture 2"/>
          <p:cNvPicPr>
            <a:picLocks noChangeAspect="1"/>
          </p:cNvPicPr>
          <p:nvPr/>
        </p:nvPicPr>
        <p:blipFill>
          <a:blip r:embed="rId2"/>
          <a:stretch>
            <a:fillRect/>
          </a:stretch>
        </p:blipFill>
        <p:spPr>
          <a:xfrm>
            <a:off x="425223" y="2037586"/>
            <a:ext cx="11835201" cy="4071632"/>
          </a:xfrm>
          <a:prstGeom prst="rect">
            <a:avLst/>
          </a:prstGeom>
        </p:spPr>
      </p:pic>
      <p:cxnSp>
        <p:nvCxnSpPr>
          <p:cNvPr id="5" name="Straight Arrow Connector 4"/>
          <p:cNvCxnSpPr/>
          <p:nvPr/>
        </p:nvCxnSpPr>
        <p:spPr>
          <a:xfrm>
            <a:off x="2444620" y="4879910"/>
            <a:ext cx="55984" cy="485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37518" y="4879910"/>
            <a:ext cx="167951" cy="485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016620" y="4879910"/>
            <a:ext cx="251927" cy="485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406882" y="4879910"/>
            <a:ext cx="251926" cy="559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0273004" y="4879910"/>
            <a:ext cx="251927" cy="559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4522" y="5570376"/>
            <a:ext cx="447870" cy="279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087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233" y="130629"/>
            <a:ext cx="11569959" cy="1560059"/>
          </a:xfrm>
          <a:ln>
            <a:solidFill>
              <a:schemeClr val="accent5"/>
            </a:solidFill>
          </a:ln>
        </p:spPr>
        <p:txBody>
          <a:bodyPr>
            <a:noAutofit/>
          </a:bodyPr>
          <a:lstStyle/>
          <a:p>
            <a:pPr algn="ctr"/>
            <a:r>
              <a:rPr lang="en-US" sz="3200" dirty="0" smtClean="0"/>
              <a:t>Fill in the boxes under current year.</a:t>
            </a:r>
            <a:br>
              <a:rPr lang="en-US" sz="3200" dirty="0" smtClean="0"/>
            </a:br>
            <a:r>
              <a:rPr lang="en-US" sz="3200" dirty="0" smtClean="0"/>
              <a:t>Previous survey numbers will appear in the right hand column.  Clicking on the black dot in the center will show the definition. </a:t>
            </a:r>
            <a:endParaRPr lang="en-US" sz="3200" dirty="0"/>
          </a:p>
        </p:txBody>
      </p:sp>
      <p:pic>
        <p:nvPicPr>
          <p:cNvPr id="4" name="Picture 3"/>
          <p:cNvPicPr>
            <a:picLocks noChangeAspect="1"/>
          </p:cNvPicPr>
          <p:nvPr/>
        </p:nvPicPr>
        <p:blipFill>
          <a:blip r:embed="rId2"/>
          <a:stretch>
            <a:fillRect/>
          </a:stretch>
        </p:blipFill>
        <p:spPr>
          <a:xfrm>
            <a:off x="1236985" y="1798691"/>
            <a:ext cx="9431890" cy="4762245"/>
          </a:xfrm>
          <a:prstGeom prst="rect">
            <a:avLst/>
          </a:prstGeom>
        </p:spPr>
      </p:pic>
      <p:cxnSp>
        <p:nvCxnSpPr>
          <p:cNvPr id="9" name="Straight Arrow Connector 8"/>
          <p:cNvCxnSpPr/>
          <p:nvPr/>
        </p:nvCxnSpPr>
        <p:spPr>
          <a:xfrm>
            <a:off x="4506686" y="1798691"/>
            <a:ext cx="233265" cy="5059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221894" y="1798691"/>
            <a:ext cx="9330" cy="6552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9283959" y="1894114"/>
            <a:ext cx="625151" cy="410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6401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solidFill>
          </a:ln>
        </p:spPr>
        <p:txBody>
          <a:bodyPr/>
          <a:lstStyle/>
          <a:p>
            <a:pPr algn="ctr"/>
            <a:r>
              <a:rPr lang="en-US" dirty="0" smtClean="0"/>
              <a:t>When entering data that requires a total – </a:t>
            </a:r>
            <a:br>
              <a:rPr lang="en-US" dirty="0" smtClean="0"/>
            </a:br>
            <a:r>
              <a:rPr lang="en-US" dirty="0" smtClean="0"/>
              <a:t>It will automatically total the subdivisions.  </a:t>
            </a:r>
            <a:endParaRPr lang="en-US" dirty="0"/>
          </a:p>
        </p:txBody>
      </p:sp>
      <p:pic>
        <p:nvPicPr>
          <p:cNvPr id="3" name="Picture 2"/>
          <p:cNvPicPr>
            <a:picLocks noChangeAspect="1"/>
          </p:cNvPicPr>
          <p:nvPr/>
        </p:nvPicPr>
        <p:blipFill>
          <a:blip r:embed="rId2"/>
          <a:stretch>
            <a:fillRect/>
          </a:stretch>
        </p:blipFill>
        <p:spPr>
          <a:xfrm>
            <a:off x="208486" y="2149637"/>
            <a:ext cx="11775027" cy="3374086"/>
          </a:xfrm>
          <a:prstGeom prst="rect">
            <a:avLst/>
          </a:prstGeom>
        </p:spPr>
      </p:pic>
      <p:cxnSp>
        <p:nvCxnSpPr>
          <p:cNvPr id="5" name="Straight Arrow Connector 4"/>
          <p:cNvCxnSpPr/>
          <p:nvPr/>
        </p:nvCxnSpPr>
        <p:spPr>
          <a:xfrm flipV="1">
            <a:off x="4385388" y="5523723"/>
            <a:ext cx="429208" cy="737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163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solidFill>
          </a:ln>
        </p:spPr>
        <p:txBody>
          <a:bodyPr/>
          <a:lstStyle/>
          <a:p>
            <a:pPr algn="ctr"/>
            <a:r>
              <a:rPr lang="en-US" dirty="0" smtClean="0"/>
              <a:t>Worship Section</a:t>
            </a:r>
            <a:endParaRPr lang="en-US" dirty="0"/>
          </a:p>
        </p:txBody>
      </p:sp>
      <p:pic>
        <p:nvPicPr>
          <p:cNvPr id="3" name="Picture 2"/>
          <p:cNvPicPr>
            <a:picLocks noChangeAspect="1"/>
          </p:cNvPicPr>
          <p:nvPr/>
        </p:nvPicPr>
        <p:blipFill>
          <a:blip r:embed="rId2"/>
          <a:stretch>
            <a:fillRect/>
          </a:stretch>
        </p:blipFill>
        <p:spPr>
          <a:xfrm>
            <a:off x="471402" y="2424015"/>
            <a:ext cx="11912458" cy="1280238"/>
          </a:xfrm>
          <a:prstGeom prst="rect">
            <a:avLst/>
          </a:prstGeom>
        </p:spPr>
      </p:pic>
    </p:spTree>
    <p:extLst>
      <p:ext uri="{BB962C8B-B14F-4D97-AF65-F5344CB8AC3E}">
        <p14:creationId xmlns:p14="http://schemas.microsoft.com/office/powerpoint/2010/main" val="857247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9067"/>
            <a:ext cx="10515600" cy="978483"/>
          </a:xfrm>
          <a:ln>
            <a:solidFill>
              <a:schemeClr val="accent5"/>
            </a:solidFill>
          </a:ln>
        </p:spPr>
        <p:txBody>
          <a:bodyPr/>
          <a:lstStyle/>
          <a:p>
            <a:pPr algn="ctr"/>
            <a:r>
              <a:rPr lang="en-US" dirty="0" smtClean="0"/>
              <a:t>Sunday School/Small Group Information</a:t>
            </a:r>
            <a:endParaRPr lang="en-US" dirty="0"/>
          </a:p>
        </p:txBody>
      </p:sp>
      <p:pic>
        <p:nvPicPr>
          <p:cNvPr id="3" name="Picture 2"/>
          <p:cNvPicPr>
            <a:picLocks noChangeAspect="1"/>
          </p:cNvPicPr>
          <p:nvPr/>
        </p:nvPicPr>
        <p:blipFill>
          <a:blip r:embed="rId2"/>
          <a:stretch>
            <a:fillRect/>
          </a:stretch>
        </p:blipFill>
        <p:spPr>
          <a:xfrm>
            <a:off x="737119" y="1343608"/>
            <a:ext cx="10312854" cy="3521724"/>
          </a:xfrm>
          <a:prstGeom prst="rect">
            <a:avLst/>
          </a:prstGeom>
        </p:spPr>
      </p:pic>
      <p:pic>
        <p:nvPicPr>
          <p:cNvPr id="4" name="Picture 3"/>
          <p:cNvPicPr>
            <a:picLocks noChangeAspect="1"/>
          </p:cNvPicPr>
          <p:nvPr/>
        </p:nvPicPr>
        <p:blipFill>
          <a:blip r:embed="rId3"/>
          <a:stretch>
            <a:fillRect/>
          </a:stretch>
        </p:blipFill>
        <p:spPr>
          <a:xfrm>
            <a:off x="838200" y="5001390"/>
            <a:ext cx="10312854" cy="1726771"/>
          </a:xfrm>
          <a:prstGeom prst="rect">
            <a:avLst/>
          </a:prstGeom>
        </p:spPr>
      </p:pic>
    </p:spTree>
    <p:extLst>
      <p:ext uri="{BB962C8B-B14F-4D97-AF65-F5344CB8AC3E}">
        <p14:creationId xmlns:p14="http://schemas.microsoft.com/office/powerpoint/2010/main" val="30259281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150"/>
            <a:ext cx="10515600" cy="1325563"/>
          </a:xfrm>
          <a:ln>
            <a:solidFill>
              <a:schemeClr val="accent5"/>
            </a:solidFill>
          </a:ln>
        </p:spPr>
        <p:txBody>
          <a:bodyPr/>
          <a:lstStyle/>
          <a:p>
            <a:pPr algn="ctr"/>
            <a:r>
              <a:rPr lang="en-US" dirty="0" smtClean="0"/>
              <a:t>Program Information</a:t>
            </a:r>
            <a:endParaRPr lang="en-US" dirty="0"/>
          </a:p>
        </p:txBody>
      </p:sp>
      <p:pic>
        <p:nvPicPr>
          <p:cNvPr id="3" name="Picture 2"/>
          <p:cNvPicPr>
            <a:picLocks noChangeAspect="1"/>
          </p:cNvPicPr>
          <p:nvPr/>
        </p:nvPicPr>
        <p:blipFill>
          <a:blip r:embed="rId2"/>
          <a:stretch>
            <a:fillRect/>
          </a:stretch>
        </p:blipFill>
        <p:spPr>
          <a:xfrm>
            <a:off x="560808" y="1690688"/>
            <a:ext cx="11070384" cy="4934473"/>
          </a:xfrm>
          <a:prstGeom prst="rect">
            <a:avLst/>
          </a:prstGeom>
        </p:spPr>
      </p:pic>
    </p:spTree>
    <p:extLst>
      <p:ext uri="{BB962C8B-B14F-4D97-AF65-F5344CB8AC3E}">
        <p14:creationId xmlns:p14="http://schemas.microsoft.com/office/powerpoint/2010/main" val="3950658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solidFill>
          </a:ln>
        </p:spPr>
        <p:txBody>
          <a:bodyPr/>
          <a:lstStyle/>
          <a:p>
            <a:pPr algn="ctr"/>
            <a:r>
              <a:rPr lang="en-US" dirty="0" smtClean="0"/>
              <a:t>Mission Projects Information</a:t>
            </a:r>
            <a:endParaRPr lang="en-US" dirty="0"/>
          </a:p>
        </p:txBody>
      </p:sp>
      <p:pic>
        <p:nvPicPr>
          <p:cNvPr id="3" name="Picture 2"/>
          <p:cNvPicPr>
            <a:picLocks noChangeAspect="1"/>
          </p:cNvPicPr>
          <p:nvPr/>
        </p:nvPicPr>
        <p:blipFill>
          <a:blip r:embed="rId2"/>
          <a:stretch>
            <a:fillRect/>
          </a:stretch>
        </p:blipFill>
        <p:spPr>
          <a:xfrm>
            <a:off x="249412" y="1889352"/>
            <a:ext cx="11693176" cy="3249772"/>
          </a:xfrm>
          <a:prstGeom prst="rect">
            <a:avLst/>
          </a:prstGeom>
        </p:spPr>
      </p:pic>
    </p:spTree>
    <p:extLst>
      <p:ext uri="{BB962C8B-B14F-4D97-AF65-F5344CB8AC3E}">
        <p14:creationId xmlns:p14="http://schemas.microsoft.com/office/powerpoint/2010/main" val="1054637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2"/>
            <a:ext cx="10515600" cy="1325563"/>
          </a:xfrm>
          <a:ln>
            <a:solidFill>
              <a:schemeClr val="accent5"/>
            </a:solidFill>
          </a:ln>
        </p:spPr>
        <p:txBody>
          <a:bodyPr/>
          <a:lstStyle/>
          <a:p>
            <a:pPr algn="ctr"/>
            <a:r>
              <a:rPr lang="en-US" dirty="0" smtClean="0"/>
              <a:t>Financial Information</a:t>
            </a:r>
            <a:endParaRPr lang="en-US" dirty="0"/>
          </a:p>
        </p:txBody>
      </p:sp>
      <p:pic>
        <p:nvPicPr>
          <p:cNvPr id="3" name="Picture 2"/>
          <p:cNvPicPr>
            <a:picLocks noChangeAspect="1"/>
          </p:cNvPicPr>
          <p:nvPr/>
        </p:nvPicPr>
        <p:blipFill>
          <a:blip r:embed="rId2"/>
          <a:stretch>
            <a:fillRect/>
          </a:stretch>
        </p:blipFill>
        <p:spPr>
          <a:xfrm>
            <a:off x="954994" y="1578721"/>
            <a:ext cx="10282012" cy="5158177"/>
          </a:xfrm>
          <a:prstGeom prst="rect">
            <a:avLst/>
          </a:prstGeom>
        </p:spPr>
      </p:pic>
    </p:spTree>
    <p:extLst>
      <p:ext uri="{BB962C8B-B14F-4D97-AF65-F5344CB8AC3E}">
        <p14:creationId xmlns:p14="http://schemas.microsoft.com/office/powerpoint/2010/main" val="1394813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023" y="376517"/>
            <a:ext cx="10515600" cy="1963271"/>
          </a:xfrm>
        </p:spPr>
        <p:txBody>
          <a:bodyPr/>
          <a:lstStyle/>
          <a:p>
            <a:pPr algn="ctr"/>
            <a:r>
              <a:rPr lang="en-US" dirty="0" smtClean="0"/>
              <a:t>Log in at</a:t>
            </a:r>
            <a:r>
              <a:rPr lang="en-US" dirty="0"/>
              <a:t/>
            </a:r>
            <a:br>
              <a:rPr lang="en-US" dirty="0"/>
            </a:br>
            <a:r>
              <a:rPr lang="en-US" dirty="0" smtClean="0">
                <a:hlinkClick r:id="rId2"/>
              </a:rPr>
              <a:t>www.sbcworkspace.com</a:t>
            </a:r>
            <a:r>
              <a:rPr lang="en-US" dirty="0" smtClean="0"/>
              <a:t/>
            </a:r>
            <a:br>
              <a:rPr lang="en-US" dirty="0" smtClean="0"/>
            </a:br>
            <a:endParaRPr lang="en-US" dirty="0"/>
          </a:p>
        </p:txBody>
      </p:sp>
      <p:pic>
        <p:nvPicPr>
          <p:cNvPr id="5" name="Picture 4"/>
          <p:cNvPicPr>
            <a:picLocks noChangeAspect="1"/>
          </p:cNvPicPr>
          <p:nvPr/>
        </p:nvPicPr>
        <p:blipFill>
          <a:blip r:embed="rId3"/>
          <a:stretch>
            <a:fillRect/>
          </a:stretch>
        </p:blipFill>
        <p:spPr>
          <a:xfrm>
            <a:off x="1495704" y="2626659"/>
            <a:ext cx="8734425" cy="3609975"/>
          </a:xfrm>
          <a:prstGeom prst="rect">
            <a:avLst/>
          </a:prstGeom>
        </p:spPr>
      </p:pic>
    </p:spTree>
    <p:extLst>
      <p:ext uri="{BB962C8B-B14F-4D97-AF65-F5344CB8AC3E}">
        <p14:creationId xmlns:p14="http://schemas.microsoft.com/office/powerpoint/2010/main" val="1063234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solidFill>
          </a:ln>
        </p:spPr>
        <p:txBody>
          <a:bodyPr/>
          <a:lstStyle/>
          <a:p>
            <a:pPr algn="ctr"/>
            <a:r>
              <a:rPr lang="en-US" dirty="0" smtClean="0"/>
              <a:t>Once you have answered the 25 questions click on </a:t>
            </a:r>
            <a:r>
              <a:rPr lang="en-US" u="sng" dirty="0" smtClean="0"/>
              <a:t>Save</a:t>
            </a:r>
            <a:endParaRPr lang="en-US" u="sng" dirty="0"/>
          </a:p>
        </p:txBody>
      </p:sp>
      <p:pic>
        <p:nvPicPr>
          <p:cNvPr id="3" name="Picture 2"/>
          <p:cNvPicPr>
            <a:picLocks noChangeAspect="1"/>
          </p:cNvPicPr>
          <p:nvPr/>
        </p:nvPicPr>
        <p:blipFill>
          <a:blip r:embed="rId2"/>
          <a:stretch>
            <a:fillRect/>
          </a:stretch>
        </p:blipFill>
        <p:spPr>
          <a:xfrm>
            <a:off x="610774" y="2691493"/>
            <a:ext cx="12029581" cy="788825"/>
          </a:xfrm>
          <a:prstGeom prst="rect">
            <a:avLst/>
          </a:prstGeom>
        </p:spPr>
      </p:pic>
      <p:cxnSp>
        <p:nvCxnSpPr>
          <p:cNvPr id="5" name="Straight Arrow Connector 4"/>
          <p:cNvCxnSpPr/>
          <p:nvPr/>
        </p:nvCxnSpPr>
        <p:spPr>
          <a:xfrm flipV="1">
            <a:off x="838200" y="3480318"/>
            <a:ext cx="468086" cy="1073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781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solidFill>
          </a:ln>
        </p:spPr>
        <p:txBody>
          <a:bodyPr/>
          <a:lstStyle/>
          <a:p>
            <a:pPr algn="ctr"/>
            <a:r>
              <a:rPr lang="en-US" dirty="0" smtClean="0"/>
              <a:t>You have 2 options</a:t>
            </a:r>
            <a:endParaRPr lang="en-US" dirty="0"/>
          </a:p>
        </p:txBody>
      </p:sp>
      <p:pic>
        <p:nvPicPr>
          <p:cNvPr id="3" name="Picture 2"/>
          <p:cNvPicPr>
            <a:picLocks noChangeAspect="1"/>
          </p:cNvPicPr>
          <p:nvPr/>
        </p:nvPicPr>
        <p:blipFill>
          <a:blip r:embed="rId2"/>
          <a:stretch>
            <a:fillRect/>
          </a:stretch>
        </p:blipFill>
        <p:spPr>
          <a:xfrm>
            <a:off x="2205037" y="2147402"/>
            <a:ext cx="7781925" cy="3067050"/>
          </a:xfrm>
          <a:prstGeom prst="rect">
            <a:avLst/>
          </a:prstGeom>
        </p:spPr>
      </p:pic>
    </p:spTree>
    <p:extLst>
      <p:ext uri="{BB962C8B-B14F-4D97-AF65-F5344CB8AC3E}">
        <p14:creationId xmlns:p14="http://schemas.microsoft.com/office/powerpoint/2010/main" val="425085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 available to you:</a:t>
            </a:r>
            <a:endParaRPr lang="en-US" dirty="0"/>
          </a:p>
        </p:txBody>
      </p:sp>
      <p:pic>
        <p:nvPicPr>
          <p:cNvPr id="4" name="Picture 3"/>
          <p:cNvPicPr>
            <a:picLocks noChangeAspect="1"/>
          </p:cNvPicPr>
          <p:nvPr/>
        </p:nvPicPr>
        <p:blipFill>
          <a:blip r:embed="rId2"/>
          <a:stretch>
            <a:fillRect/>
          </a:stretch>
        </p:blipFill>
        <p:spPr>
          <a:xfrm>
            <a:off x="1824442" y="1690688"/>
            <a:ext cx="7667625" cy="4714875"/>
          </a:xfrm>
          <a:prstGeom prst="rect">
            <a:avLst/>
          </a:prstGeom>
        </p:spPr>
      </p:pic>
      <p:cxnSp>
        <p:nvCxnSpPr>
          <p:cNvPr id="6" name="Straight Arrow Connector 5"/>
          <p:cNvCxnSpPr/>
          <p:nvPr/>
        </p:nvCxnSpPr>
        <p:spPr>
          <a:xfrm flipH="1">
            <a:off x="4717915" y="1352145"/>
            <a:ext cx="466928" cy="4766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337108" y="2043511"/>
            <a:ext cx="466928" cy="4766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520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4812"/>
            <a:ext cx="10515600" cy="1325563"/>
          </a:xfrm>
        </p:spPr>
        <p:txBody>
          <a:bodyPr/>
          <a:lstStyle/>
          <a:p>
            <a:r>
              <a:rPr lang="en-US" dirty="0" smtClean="0"/>
              <a:t>Personalize your report:</a:t>
            </a:r>
            <a:endParaRPr lang="en-US" dirty="0"/>
          </a:p>
        </p:txBody>
      </p:sp>
      <p:pic>
        <p:nvPicPr>
          <p:cNvPr id="3" name="Picture 2"/>
          <p:cNvPicPr>
            <a:picLocks noChangeAspect="1"/>
          </p:cNvPicPr>
          <p:nvPr/>
        </p:nvPicPr>
        <p:blipFill>
          <a:blip r:embed="rId2"/>
          <a:stretch>
            <a:fillRect/>
          </a:stretch>
        </p:blipFill>
        <p:spPr>
          <a:xfrm>
            <a:off x="352425" y="1404872"/>
            <a:ext cx="11487150" cy="5359183"/>
          </a:xfrm>
          <a:prstGeom prst="rect">
            <a:avLst/>
          </a:prstGeom>
          <a:ln>
            <a:solidFill>
              <a:schemeClr val="tx1"/>
            </a:solidFill>
          </a:ln>
        </p:spPr>
      </p:pic>
      <p:cxnSp>
        <p:nvCxnSpPr>
          <p:cNvPr id="4" name="Straight Arrow Connector 3"/>
          <p:cNvCxnSpPr/>
          <p:nvPr/>
        </p:nvCxnSpPr>
        <p:spPr>
          <a:xfrm flipH="1">
            <a:off x="4151076" y="1032953"/>
            <a:ext cx="466928" cy="4766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4507060" y="1358811"/>
            <a:ext cx="466928" cy="4766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07060" y="4572000"/>
            <a:ext cx="6846740" cy="1477328"/>
          </a:xfrm>
          <a:prstGeom prst="rect">
            <a:avLst/>
          </a:prstGeom>
          <a:solidFill>
            <a:schemeClr val="bg2">
              <a:lumMod val="90000"/>
            </a:schemeClr>
          </a:solidFill>
        </p:spPr>
        <p:txBody>
          <a:bodyPr wrap="square" rtlCol="0">
            <a:spAutoFit/>
          </a:bodyPr>
          <a:lstStyle/>
          <a:p>
            <a:r>
              <a:rPr lang="en-US" dirty="0" smtClean="0">
                <a:solidFill>
                  <a:prstClr val="black"/>
                </a:solidFill>
              </a:rPr>
              <a:t>These are reports created by others using the system. Choosing their saved report will use your church’s data into the format they have set up. You can create a report that gets exactly what you need and save it for your future use as well as others. Your data will be not be available to anyone else—just your format.</a:t>
            </a:r>
            <a:endParaRPr lang="en-US" dirty="0">
              <a:solidFill>
                <a:prstClr val="black"/>
              </a:solidFill>
            </a:endParaRPr>
          </a:p>
        </p:txBody>
      </p:sp>
    </p:spTree>
    <p:extLst>
      <p:ext uri="{BB962C8B-B14F-4D97-AF65-F5344CB8AC3E}">
        <p14:creationId xmlns:p14="http://schemas.microsoft.com/office/powerpoint/2010/main" val="9355999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ADDITIONAL INFORMATION NEEDED:</a:t>
            </a:r>
            <a:endParaRPr lang="en-US" dirty="0"/>
          </a:p>
        </p:txBody>
      </p:sp>
      <p:sp>
        <p:nvSpPr>
          <p:cNvPr id="3" name="TextBox 2"/>
          <p:cNvSpPr txBox="1"/>
          <p:nvPr/>
        </p:nvSpPr>
        <p:spPr>
          <a:xfrm>
            <a:off x="243191" y="1556426"/>
            <a:ext cx="11293813" cy="4278094"/>
          </a:xfrm>
          <a:prstGeom prst="rect">
            <a:avLst/>
          </a:prstGeom>
          <a:noFill/>
        </p:spPr>
        <p:txBody>
          <a:bodyPr wrap="square" rtlCol="0">
            <a:spAutoFit/>
          </a:bodyPr>
          <a:lstStyle/>
          <a:p>
            <a:r>
              <a:rPr lang="en-US" sz="2000" dirty="0" smtClean="0"/>
              <a:t>The Supplement Report this year includes only two items--Historical Events and Deceased Church Members</a:t>
            </a:r>
          </a:p>
          <a:p>
            <a:r>
              <a:rPr lang="en-US" dirty="0" smtClean="0"/>
              <a:t>This report can be mailed or e-mailed to </a:t>
            </a:r>
            <a:r>
              <a:rPr lang="en-US" dirty="0" smtClean="0">
                <a:hlinkClick r:id="rId2"/>
              </a:rPr>
              <a:t>bmbaok@att.net</a:t>
            </a:r>
            <a:r>
              <a:rPr lang="en-US" dirty="0" smtClean="0"/>
              <a:t> or can be completed on our website </a:t>
            </a:r>
            <a:r>
              <a:rPr lang="en-US" dirty="0" smtClean="0">
                <a:hlinkClick r:id="rId3"/>
              </a:rPr>
              <a:t>www.bmbaok.org</a:t>
            </a:r>
            <a:r>
              <a:rPr lang="en-US" dirty="0" smtClean="0"/>
              <a:t> found in the Info Center under Annual </a:t>
            </a:r>
            <a:r>
              <a:rPr lang="en-US" smtClean="0"/>
              <a:t>Church Profile.</a:t>
            </a:r>
            <a:endParaRPr lang="en-US" dirty="0" smtClean="0"/>
          </a:p>
          <a:p>
            <a:endParaRPr lang="en-US" dirty="0"/>
          </a:p>
          <a:p>
            <a:r>
              <a:rPr lang="en-US" dirty="0" smtClean="0">
                <a:solidFill>
                  <a:srgbClr val="FF0000"/>
                </a:solidFill>
              </a:rPr>
              <a:t>HISTORICAL EVENTS</a:t>
            </a:r>
            <a:r>
              <a:rPr lang="en-US" dirty="0" smtClean="0"/>
              <a:t>—We want to record in the Association Yearbook any major changes in your church this year. Examples are Pastoral changes, remodel projects or new building projects, mission trips, beginning new ministries. Give a brief explanation of each and the dates.</a:t>
            </a:r>
          </a:p>
          <a:p>
            <a:endParaRPr lang="en-US" dirty="0"/>
          </a:p>
          <a:p>
            <a:r>
              <a:rPr lang="en-US" dirty="0" smtClean="0">
                <a:solidFill>
                  <a:srgbClr val="FF0000"/>
                </a:solidFill>
              </a:rPr>
              <a:t>DECEASED MEMBERS</a:t>
            </a:r>
            <a:r>
              <a:rPr lang="en-US" dirty="0" smtClean="0"/>
              <a:t>—These are also listed in the yearbook and their lives are celebrated at the Annual Meeting in October.  Please list their full name (including Mr., Mrs., Rev.) and tell us if they were an ordained pastor or deacon.</a:t>
            </a:r>
          </a:p>
          <a:p>
            <a:endParaRPr lang="en-US" dirty="0"/>
          </a:p>
          <a:p>
            <a:r>
              <a:rPr lang="en-US" dirty="0" smtClean="0">
                <a:solidFill>
                  <a:srgbClr val="FF0000"/>
                </a:solidFill>
              </a:rPr>
              <a:t>NEW THIS YEAR—Danny would like to show pictures of each member that has gone to be with the Lord as their name is called during the Annual Meeting. Please start looking for pictures and send them to us. We plan to continue this each year, so you might create a file to keep track of names and pictures throughout the year.</a:t>
            </a:r>
          </a:p>
          <a:p>
            <a:endParaRPr lang="en-US" dirty="0"/>
          </a:p>
        </p:txBody>
      </p:sp>
      <p:pic>
        <p:nvPicPr>
          <p:cNvPr id="4" name="Picture 3"/>
          <p:cNvPicPr>
            <a:picLocks noChangeAspect="1"/>
          </p:cNvPicPr>
          <p:nvPr/>
        </p:nvPicPr>
        <p:blipFill>
          <a:blip r:embed="rId4"/>
          <a:stretch>
            <a:fillRect/>
          </a:stretch>
        </p:blipFill>
        <p:spPr>
          <a:xfrm>
            <a:off x="9576319" y="4908108"/>
            <a:ext cx="2475191" cy="1847248"/>
          </a:xfrm>
          <a:prstGeom prst="rect">
            <a:avLst/>
          </a:prstGeom>
        </p:spPr>
      </p:pic>
      <p:pic>
        <p:nvPicPr>
          <p:cNvPr id="5" name="Picture 4"/>
          <p:cNvPicPr>
            <a:picLocks noChangeAspect="1"/>
          </p:cNvPicPr>
          <p:nvPr/>
        </p:nvPicPr>
        <p:blipFill>
          <a:blip r:embed="rId5"/>
          <a:stretch>
            <a:fillRect/>
          </a:stretch>
        </p:blipFill>
        <p:spPr>
          <a:xfrm>
            <a:off x="145914" y="5939651"/>
            <a:ext cx="2808503" cy="815705"/>
          </a:xfrm>
          <a:prstGeom prst="rect">
            <a:avLst/>
          </a:prstGeom>
        </p:spPr>
      </p:pic>
    </p:spTree>
    <p:extLst>
      <p:ext uri="{BB962C8B-B14F-4D97-AF65-F5344CB8AC3E}">
        <p14:creationId xmlns:p14="http://schemas.microsoft.com/office/powerpoint/2010/main" val="753359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95581"/>
          </a:xfrm>
        </p:spPr>
        <p:txBody>
          <a:bodyPr/>
          <a:lstStyle/>
          <a:p>
            <a:pPr algn="ctr"/>
            <a:r>
              <a:rPr lang="en-US" dirty="0" smtClean="0"/>
              <a:t>Don’t want to mess with online entry?</a:t>
            </a:r>
            <a:endParaRPr lang="en-US" dirty="0"/>
          </a:p>
        </p:txBody>
      </p:sp>
      <p:sp>
        <p:nvSpPr>
          <p:cNvPr id="3" name="TextBox 2"/>
          <p:cNvSpPr txBox="1"/>
          <p:nvPr/>
        </p:nvSpPr>
        <p:spPr>
          <a:xfrm>
            <a:off x="1420238" y="1624519"/>
            <a:ext cx="9328826" cy="4524315"/>
          </a:xfrm>
          <a:prstGeom prst="rect">
            <a:avLst/>
          </a:prstGeom>
          <a:noFill/>
        </p:spPr>
        <p:txBody>
          <a:bodyPr wrap="square" rtlCol="0">
            <a:spAutoFit/>
          </a:bodyPr>
          <a:lstStyle/>
          <a:p>
            <a:pPr algn="ctr"/>
            <a:r>
              <a:rPr lang="en-US" sz="3200" dirty="0" smtClean="0"/>
              <a:t>No Problem</a:t>
            </a:r>
          </a:p>
          <a:p>
            <a:pPr algn="ctr"/>
            <a:endParaRPr lang="en-US" sz="3200" dirty="0"/>
          </a:p>
          <a:p>
            <a:pPr algn="ctr"/>
            <a:r>
              <a:rPr lang="en-US" sz="3200" dirty="0" smtClean="0"/>
              <a:t>Complete the Worksheet and send it to:</a:t>
            </a:r>
          </a:p>
          <a:p>
            <a:pPr algn="ctr"/>
            <a:r>
              <a:rPr lang="en-US" sz="3200" dirty="0" smtClean="0"/>
              <a:t>BMBA</a:t>
            </a:r>
          </a:p>
          <a:p>
            <a:pPr algn="ctr"/>
            <a:r>
              <a:rPr lang="en-US" sz="3200" dirty="0" smtClean="0"/>
              <a:t>PO Box 425</a:t>
            </a:r>
          </a:p>
          <a:p>
            <a:pPr algn="ctr"/>
            <a:r>
              <a:rPr lang="en-US" sz="3200" dirty="0" smtClean="0"/>
              <a:t>Sayre, OK 73662</a:t>
            </a:r>
          </a:p>
          <a:p>
            <a:pPr algn="ctr"/>
            <a:endParaRPr lang="en-US" sz="3200" dirty="0"/>
          </a:p>
          <a:p>
            <a:pPr algn="ctr"/>
            <a:r>
              <a:rPr lang="en-US" sz="3200" dirty="0" smtClean="0"/>
              <a:t>I’ll be glad to complete the data entry</a:t>
            </a:r>
            <a:endParaRPr lang="en-US" sz="3200" dirty="0"/>
          </a:p>
          <a:p>
            <a:pPr algn="ctr"/>
            <a:endParaRPr lang="en-US"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7425" y="4893013"/>
            <a:ext cx="2474575" cy="1850982"/>
          </a:xfrm>
          <a:prstGeom prst="rect">
            <a:avLst/>
          </a:prstGeom>
        </p:spPr>
      </p:pic>
      <p:pic>
        <p:nvPicPr>
          <p:cNvPr id="5" name="Picture 4"/>
          <p:cNvPicPr>
            <a:picLocks noChangeAspect="1"/>
          </p:cNvPicPr>
          <p:nvPr/>
        </p:nvPicPr>
        <p:blipFill>
          <a:blip r:embed="rId3"/>
          <a:stretch>
            <a:fillRect/>
          </a:stretch>
        </p:blipFill>
        <p:spPr>
          <a:xfrm>
            <a:off x="157660" y="5927060"/>
            <a:ext cx="2810500" cy="816935"/>
          </a:xfrm>
          <a:prstGeom prst="rect">
            <a:avLst/>
          </a:prstGeom>
        </p:spPr>
      </p:pic>
    </p:spTree>
    <p:extLst>
      <p:ext uri="{BB962C8B-B14F-4D97-AF65-F5344CB8AC3E}">
        <p14:creationId xmlns:p14="http://schemas.microsoft.com/office/powerpoint/2010/main" val="1838298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542"/>
            <a:ext cx="10515600" cy="1325563"/>
          </a:xfrm>
        </p:spPr>
        <p:txBody>
          <a:bodyPr/>
          <a:lstStyle/>
          <a:p>
            <a:r>
              <a:rPr lang="en-US" dirty="0" smtClean="0"/>
              <a:t>BMBA Contact Names &amp; Numbers: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7425" y="4893013"/>
            <a:ext cx="2474575" cy="1850982"/>
          </a:xfrm>
          <a:prstGeom prst="rect">
            <a:avLst/>
          </a:prstGeom>
        </p:spPr>
      </p:pic>
      <p:sp>
        <p:nvSpPr>
          <p:cNvPr id="4" name="TextBox 3"/>
          <p:cNvSpPr txBox="1"/>
          <p:nvPr/>
        </p:nvSpPr>
        <p:spPr>
          <a:xfrm>
            <a:off x="1952017" y="1145939"/>
            <a:ext cx="8287966" cy="4585871"/>
          </a:xfrm>
          <a:prstGeom prst="rect">
            <a:avLst/>
          </a:prstGeom>
          <a:noFill/>
        </p:spPr>
        <p:txBody>
          <a:bodyPr wrap="square" rtlCol="0">
            <a:spAutoFit/>
          </a:bodyPr>
          <a:lstStyle/>
          <a:p>
            <a:r>
              <a:rPr lang="en-US" sz="2800" dirty="0" smtClean="0"/>
              <a:t>Danny Ringer, Director of Missions</a:t>
            </a:r>
          </a:p>
          <a:p>
            <a:r>
              <a:rPr lang="en-US" sz="2800" dirty="0" smtClean="0"/>
              <a:t>Office  580-928-2585</a:t>
            </a:r>
          </a:p>
          <a:p>
            <a:r>
              <a:rPr lang="en-US" sz="2800" dirty="0" smtClean="0"/>
              <a:t>Cell   580-253-9023</a:t>
            </a:r>
          </a:p>
          <a:p>
            <a:endParaRPr lang="en-US" sz="2800" dirty="0" smtClean="0"/>
          </a:p>
          <a:p>
            <a:r>
              <a:rPr lang="en-US" sz="2800" dirty="0" smtClean="0"/>
              <a:t>Arlene Epp, Ministry Assistant</a:t>
            </a:r>
          </a:p>
          <a:p>
            <a:r>
              <a:rPr lang="en-US" sz="2800" smtClean="0"/>
              <a:t>Office 580-928-2585    FAX 580-928-8215</a:t>
            </a:r>
            <a:endParaRPr lang="en-US" sz="2800" dirty="0" smtClean="0"/>
          </a:p>
          <a:p>
            <a:r>
              <a:rPr lang="en-US" sz="2800" dirty="0" smtClean="0"/>
              <a:t>Cell  580-729-5266</a:t>
            </a:r>
          </a:p>
          <a:p>
            <a:r>
              <a:rPr lang="en-US" sz="2400" dirty="0" smtClean="0"/>
              <a:t>(Feel free to call evenings or weekends if that’s when you are working on the ACP Report!)</a:t>
            </a:r>
          </a:p>
          <a:p>
            <a:endParaRPr lang="en-US" sz="2400" dirty="0"/>
          </a:p>
          <a:p>
            <a:r>
              <a:rPr lang="en-US" sz="2400" dirty="0" smtClean="0"/>
              <a:t>Email– </a:t>
            </a:r>
            <a:r>
              <a:rPr lang="en-US" sz="2400" dirty="0" smtClean="0">
                <a:hlinkClick r:id="rId3"/>
              </a:rPr>
              <a:t>bmbaok@att.net</a:t>
            </a:r>
            <a:r>
              <a:rPr lang="en-US" sz="2400" dirty="0" smtClean="0"/>
              <a:t>      Website– </a:t>
            </a:r>
            <a:r>
              <a:rPr lang="en-US" sz="2400" dirty="0" smtClean="0">
                <a:hlinkClick r:id="rId4"/>
              </a:rPr>
              <a:t>www.bmbaok.org</a:t>
            </a:r>
            <a:r>
              <a:rPr lang="en-US" sz="2400" dirty="0" smtClean="0"/>
              <a:t> </a:t>
            </a:r>
            <a:endParaRPr lang="en-US" sz="2400" dirty="0"/>
          </a:p>
        </p:txBody>
      </p:sp>
      <p:pic>
        <p:nvPicPr>
          <p:cNvPr id="5" name="Picture 4"/>
          <p:cNvPicPr>
            <a:picLocks noChangeAspect="1"/>
          </p:cNvPicPr>
          <p:nvPr/>
        </p:nvPicPr>
        <p:blipFill>
          <a:blip r:embed="rId5"/>
          <a:stretch>
            <a:fillRect/>
          </a:stretch>
        </p:blipFill>
        <p:spPr>
          <a:xfrm>
            <a:off x="167388" y="5927060"/>
            <a:ext cx="2810500" cy="816935"/>
          </a:xfrm>
          <a:prstGeom prst="rect">
            <a:avLst/>
          </a:prstGeom>
        </p:spPr>
      </p:pic>
    </p:spTree>
    <p:extLst>
      <p:ext uri="{BB962C8B-B14F-4D97-AF65-F5344CB8AC3E}">
        <p14:creationId xmlns:p14="http://schemas.microsoft.com/office/powerpoint/2010/main" val="6327902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73139" cy="5895716"/>
          </a:xfrm>
          <a:ln>
            <a:solidFill>
              <a:schemeClr val="accent5"/>
            </a:solidFill>
          </a:ln>
        </p:spPr>
        <p:txBody>
          <a:bodyPr>
            <a:normAutofit fontScale="90000"/>
          </a:bodyPr>
          <a:lstStyle/>
          <a:p>
            <a:pPr algn="ctr"/>
            <a:r>
              <a:rPr lang="en-US" dirty="0" smtClean="0"/>
              <a:t>Thank you so much for your church’s participation in the Annual Church Profile for 2015.  The information helps in the development of programs and materials to reach the world for Christ.</a:t>
            </a:r>
            <a:br>
              <a:rPr lang="en-US" dirty="0" smtClean="0"/>
            </a:br>
            <a:r>
              <a:rPr lang="en-US" dirty="0"/>
              <a:t/>
            </a:r>
            <a:br>
              <a:rPr lang="en-US" dirty="0"/>
            </a:br>
            <a:r>
              <a:rPr lang="en-US" dirty="0" smtClean="0"/>
              <a:t>If you have any questions, please contact your associational office or the ACP office of the BGCO at 405-942-3000 ext. 4641 or email wahook@bgco.org</a:t>
            </a:r>
            <a:endParaRPr lang="en-US" dirty="0"/>
          </a:p>
        </p:txBody>
      </p:sp>
      <p:pic>
        <p:nvPicPr>
          <p:cNvPr id="3" name="Picture 2"/>
          <p:cNvPicPr>
            <a:picLocks noChangeAspect="1"/>
          </p:cNvPicPr>
          <p:nvPr/>
        </p:nvPicPr>
        <p:blipFill>
          <a:blip r:embed="rId2"/>
          <a:stretch>
            <a:fillRect/>
          </a:stretch>
        </p:blipFill>
        <p:spPr>
          <a:xfrm>
            <a:off x="147933" y="5938830"/>
            <a:ext cx="2810500" cy="816935"/>
          </a:xfrm>
          <a:prstGeom prst="rect">
            <a:avLst/>
          </a:prstGeom>
        </p:spPr>
      </p:pic>
      <p:pic>
        <p:nvPicPr>
          <p:cNvPr id="4" name="Picture 3"/>
          <p:cNvPicPr>
            <a:picLocks noChangeAspect="1"/>
          </p:cNvPicPr>
          <p:nvPr/>
        </p:nvPicPr>
        <p:blipFill>
          <a:blip r:embed="rId3"/>
          <a:stretch>
            <a:fillRect/>
          </a:stretch>
        </p:blipFill>
        <p:spPr>
          <a:xfrm>
            <a:off x="9716809" y="4908517"/>
            <a:ext cx="2475191" cy="1847248"/>
          </a:xfrm>
          <a:prstGeom prst="rect">
            <a:avLst/>
          </a:prstGeom>
        </p:spPr>
      </p:pic>
    </p:spTree>
    <p:extLst>
      <p:ext uri="{BB962C8B-B14F-4D97-AF65-F5344CB8AC3E}">
        <p14:creationId xmlns:p14="http://schemas.microsoft.com/office/powerpoint/2010/main" val="742844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3"/>
            </a:solidFill>
          </a:ln>
        </p:spPr>
        <p:txBody>
          <a:bodyPr/>
          <a:lstStyle/>
          <a:p>
            <a:pPr algn="ctr"/>
            <a:r>
              <a:rPr lang="en-US" dirty="0" smtClean="0"/>
              <a:t>Type in the name of the person filling out the form and click on </a:t>
            </a:r>
            <a:r>
              <a:rPr lang="en-US" u="sng" dirty="0" smtClean="0"/>
              <a:t>Save Changes</a:t>
            </a:r>
            <a:endParaRPr lang="en-US" u="sng" dirty="0"/>
          </a:p>
        </p:txBody>
      </p:sp>
      <p:pic>
        <p:nvPicPr>
          <p:cNvPr id="4" name="Picture 3"/>
          <p:cNvPicPr>
            <a:picLocks noChangeAspect="1"/>
          </p:cNvPicPr>
          <p:nvPr/>
        </p:nvPicPr>
        <p:blipFill>
          <a:blip r:embed="rId2"/>
          <a:stretch>
            <a:fillRect/>
          </a:stretch>
        </p:blipFill>
        <p:spPr>
          <a:xfrm>
            <a:off x="2142250" y="2177045"/>
            <a:ext cx="7534275" cy="3362325"/>
          </a:xfrm>
          <a:prstGeom prst="rect">
            <a:avLst/>
          </a:prstGeom>
        </p:spPr>
      </p:pic>
    </p:spTree>
    <p:extLst>
      <p:ext uri="{BB962C8B-B14F-4D97-AF65-F5344CB8AC3E}">
        <p14:creationId xmlns:p14="http://schemas.microsoft.com/office/powerpoint/2010/main" val="2934973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solidFill>
          </a:ln>
        </p:spPr>
        <p:txBody>
          <a:bodyPr/>
          <a:lstStyle/>
          <a:p>
            <a:pPr algn="ctr"/>
            <a:r>
              <a:rPr lang="en-US" dirty="0" smtClean="0"/>
              <a:t>Both Surveys will show</a:t>
            </a:r>
            <a:br>
              <a:rPr lang="en-US" dirty="0" smtClean="0"/>
            </a:br>
            <a:r>
              <a:rPr lang="en-US" b="1" dirty="0" smtClean="0"/>
              <a:t>You will fill out </a:t>
            </a:r>
            <a:r>
              <a:rPr lang="en-US" b="1" u="sng" dirty="0" smtClean="0"/>
              <a:t>2</a:t>
            </a:r>
            <a:r>
              <a:rPr lang="en-US" b="1" dirty="0" smtClean="0"/>
              <a:t> separate surveys</a:t>
            </a:r>
            <a:endParaRPr lang="en-US" b="1" dirty="0"/>
          </a:p>
        </p:txBody>
      </p:sp>
      <p:sp>
        <p:nvSpPr>
          <p:cNvPr id="5" name="Rectangle 4"/>
          <p:cNvSpPr/>
          <p:nvPr/>
        </p:nvSpPr>
        <p:spPr>
          <a:xfrm>
            <a:off x="2883159" y="6196207"/>
            <a:ext cx="5943062" cy="369332"/>
          </a:xfrm>
          <a:prstGeom prst="rect">
            <a:avLst/>
          </a:prstGeom>
          <a:ln>
            <a:solidFill>
              <a:schemeClr val="accent5"/>
            </a:solidFill>
          </a:ln>
        </p:spPr>
        <p:txBody>
          <a:bodyPr wrap="square">
            <a:spAutoFit/>
          </a:bodyPr>
          <a:lstStyle/>
          <a:p>
            <a:pPr algn="ctr"/>
            <a:r>
              <a:rPr lang="en-US" dirty="0"/>
              <a:t>Click on </a:t>
            </a:r>
            <a:r>
              <a:rPr lang="en-US" dirty="0" smtClean="0"/>
              <a:t>Leadership </a:t>
            </a:r>
            <a:r>
              <a:rPr lang="en-US" dirty="0"/>
              <a:t>Profile </a:t>
            </a:r>
          </a:p>
        </p:txBody>
      </p:sp>
      <p:cxnSp>
        <p:nvCxnSpPr>
          <p:cNvPr id="7" name="Straight Arrow Connector 6"/>
          <p:cNvCxnSpPr/>
          <p:nvPr/>
        </p:nvCxnSpPr>
        <p:spPr>
          <a:xfrm flipH="1">
            <a:off x="2351314" y="2519265"/>
            <a:ext cx="233266" cy="354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511628" y="1919403"/>
            <a:ext cx="11160785" cy="4068800"/>
          </a:xfrm>
          <a:prstGeom prst="rect">
            <a:avLst/>
          </a:prstGeom>
        </p:spPr>
      </p:pic>
    </p:spTree>
    <p:extLst>
      <p:ext uri="{BB962C8B-B14F-4D97-AF65-F5344CB8AC3E}">
        <p14:creationId xmlns:p14="http://schemas.microsoft.com/office/powerpoint/2010/main" val="1651630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5"/>
            </a:solidFill>
          </a:ln>
        </p:spPr>
        <p:txBody>
          <a:bodyPr/>
          <a:lstStyle/>
          <a:p>
            <a:pPr algn="ctr"/>
            <a:r>
              <a:rPr lang="en-US" dirty="0" smtClean="0"/>
              <a:t>Scroll down from this screen </a:t>
            </a:r>
            <a:br>
              <a:rPr lang="en-US" dirty="0" smtClean="0"/>
            </a:br>
            <a:r>
              <a:rPr lang="en-US" dirty="0" smtClean="0"/>
              <a:t>to see current leadership</a:t>
            </a:r>
            <a:endParaRPr lang="en-US" dirty="0"/>
          </a:p>
        </p:txBody>
      </p:sp>
      <p:pic>
        <p:nvPicPr>
          <p:cNvPr id="5" name="Picture 4"/>
          <p:cNvPicPr>
            <a:picLocks noChangeAspect="1"/>
          </p:cNvPicPr>
          <p:nvPr/>
        </p:nvPicPr>
        <p:blipFill>
          <a:blip r:embed="rId2"/>
          <a:stretch>
            <a:fillRect/>
          </a:stretch>
        </p:blipFill>
        <p:spPr>
          <a:xfrm>
            <a:off x="326572" y="1946801"/>
            <a:ext cx="11634882" cy="4139914"/>
          </a:xfrm>
          <a:prstGeom prst="rect">
            <a:avLst/>
          </a:prstGeom>
        </p:spPr>
      </p:pic>
    </p:spTree>
    <p:extLst>
      <p:ext uri="{BB962C8B-B14F-4D97-AF65-F5344CB8AC3E}">
        <p14:creationId xmlns:p14="http://schemas.microsoft.com/office/powerpoint/2010/main" val="155606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List of Leadership Positions</a:t>
            </a:r>
            <a:br>
              <a:rPr lang="en-US" dirty="0" smtClean="0"/>
            </a:br>
            <a:r>
              <a:rPr lang="en-US" sz="3600" dirty="0" smtClean="0">
                <a:solidFill>
                  <a:srgbClr val="FF0000"/>
                </a:solidFill>
              </a:rPr>
              <a:t>(All positions do not have to be completed)</a:t>
            </a:r>
            <a:endParaRPr lang="en-US" sz="3600" dirty="0">
              <a:solidFill>
                <a:srgbClr val="FF0000"/>
              </a:solidFill>
            </a:endParaRPr>
          </a:p>
        </p:txBody>
      </p:sp>
      <p:sp>
        <p:nvSpPr>
          <p:cNvPr id="3" name="TextBox 2"/>
          <p:cNvSpPr txBox="1"/>
          <p:nvPr/>
        </p:nvSpPr>
        <p:spPr>
          <a:xfrm>
            <a:off x="1874195" y="2089521"/>
            <a:ext cx="9011055" cy="4401205"/>
          </a:xfrm>
          <a:prstGeom prst="rect">
            <a:avLst/>
          </a:prstGeom>
          <a:noFill/>
        </p:spPr>
        <p:txBody>
          <a:bodyPr wrap="square" numCol="2" rtlCol="0">
            <a:spAutoFit/>
          </a:bodyPr>
          <a:lstStyle/>
          <a:p>
            <a:r>
              <a:rPr lang="en-US" sz="2000" dirty="0"/>
              <a:t>Senior Pastor</a:t>
            </a:r>
          </a:p>
          <a:p>
            <a:r>
              <a:rPr lang="en-US" sz="2000" dirty="0"/>
              <a:t>Minister of Missions</a:t>
            </a:r>
          </a:p>
          <a:p>
            <a:r>
              <a:rPr lang="en-US" sz="2000" dirty="0"/>
              <a:t>Mission Pastor</a:t>
            </a:r>
          </a:p>
          <a:p>
            <a:r>
              <a:rPr lang="en-US" sz="2000" dirty="0"/>
              <a:t>Associate Pastor</a:t>
            </a:r>
          </a:p>
          <a:p>
            <a:r>
              <a:rPr lang="en-US" sz="2000" dirty="0"/>
              <a:t>Minister of Education</a:t>
            </a:r>
          </a:p>
          <a:p>
            <a:r>
              <a:rPr lang="en-US" sz="2000" dirty="0"/>
              <a:t>Church Administrator</a:t>
            </a:r>
          </a:p>
          <a:p>
            <a:r>
              <a:rPr lang="en-US" sz="2000" dirty="0"/>
              <a:t>Minister of Music</a:t>
            </a:r>
          </a:p>
          <a:p>
            <a:r>
              <a:rPr lang="en-US" sz="2000" dirty="0"/>
              <a:t>Minister of Youth</a:t>
            </a:r>
          </a:p>
          <a:p>
            <a:r>
              <a:rPr lang="en-US" sz="2000" dirty="0"/>
              <a:t>Senior Adult Pastor</a:t>
            </a:r>
          </a:p>
          <a:p>
            <a:r>
              <a:rPr lang="en-US" sz="2000" dirty="0"/>
              <a:t>Minister of Young Adults</a:t>
            </a:r>
          </a:p>
          <a:p>
            <a:r>
              <a:rPr lang="en-US" sz="2000" dirty="0"/>
              <a:t>Pastoral Ministries</a:t>
            </a:r>
          </a:p>
          <a:p>
            <a:r>
              <a:rPr lang="en-US" sz="2000" dirty="0"/>
              <a:t>Minister of Children</a:t>
            </a:r>
          </a:p>
          <a:p>
            <a:r>
              <a:rPr lang="en-US" sz="2000" dirty="0"/>
              <a:t>Minister of Preschool</a:t>
            </a:r>
          </a:p>
          <a:p>
            <a:r>
              <a:rPr lang="en-US" sz="2000" dirty="0"/>
              <a:t>Graphic Designer</a:t>
            </a:r>
          </a:p>
          <a:p>
            <a:r>
              <a:rPr lang="en-US" sz="2000" dirty="0"/>
              <a:t>Media Director</a:t>
            </a:r>
          </a:p>
          <a:p>
            <a:r>
              <a:rPr lang="en-US" sz="2000" dirty="0"/>
              <a:t>Recreation/Sports Minister</a:t>
            </a:r>
          </a:p>
          <a:p>
            <a:r>
              <a:rPr lang="en-US" sz="2000" dirty="0"/>
              <a:t>Executive Pastor</a:t>
            </a:r>
          </a:p>
          <a:p>
            <a:r>
              <a:rPr lang="en-US" sz="2000" dirty="0"/>
              <a:t>Church Secretary/Ministry Assistants</a:t>
            </a:r>
          </a:p>
          <a:p>
            <a:r>
              <a:rPr lang="en-US" sz="2000" dirty="0"/>
              <a:t>Chairman of Deacons</a:t>
            </a:r>
          </a:p>
          <a:p>
            <a:r>
              <a:rPr lang="en-US" sz="2000" dirty="0"/>
              <a:t>Deacon</a:t>
            </a:r>
          </a:p>
          <a:p>
            <a:r>
              <a:rPr lang="en-US" sz="2000" dirty="0"/>
              <a:t>Church Treasurer</a:t>
            </a:r>
          </a:p>
          <a:p>
            <a:r>
              <a:rPr lang="en-US" sz="2000" dirty="0"/>
              <a:t>Sunday School Director</a:t>
            </a:r>
          </a:p>
          <a:p>
            <a:r>
              <a:rPr lang="en-US" sz="2000" dirty="0"/>
              <a:t>VBS Director</a:t>
            </a:r>
          </a:p>
          <a:p>
            <a:r>
              <a:rPr lang="en-US" sz="2000" dirty="0"/>
              <a:t>Church Clerk</a:t>
            </a:r>
          </a:p>
          <a:p>
            <a:r>
              <a:rPr lang="en-US" sz="2000" dirty="0"/>
              <a:t>Discipleship Training Director</a:t>
            </a:r>
          </a:p>
          <a:p>
            <a:r>
              <a:rPr lang="en-US" sz="2000" dirty="0"/>
              <a:t>WMU Director</a:t>
            </a:r>
          </a:p>
          <a:p>
            <a:r>
              <a:rPr lang="en-US" sz="2000" dirty="0"/>
              <a:t>Women’s Ministry Coordinator</a:t>
            </a:r>
          </a:p>
          <a:p>
            <a:r>
              <a:rPr lang="en-US" dirty="0" smtClean="0"/>
              <a:t>            CONTINUED ON NEXT PAGE</a:t>
            </a:r>
            <a:endParaRPr lang="en-US" dirty="0"/>
          </a:p>
        </p:txBody>
      </p:sp>
    </p:spTree>
    <p:extLst>
      <p:ext uri="{BB962C8B-B14F-4D97-AF65-F5344CB8AC3E}">
        <p14:creationId xmlns:p14="http://schemas.microsoft.com/office/powerpoint/2010/main" val="95565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List of Leadership Positions</a:t>
            </a:r>
            <a:br>
              <a:rPr lang="en-US" dirty="0" smtClean="0"/>
            </a:br>
            <a:r>
              <a:rPr lang="en-US" sz="3600" dirty="0" smtClean="0">
                <a:solidFill>
                  <a:srgbClr val="FF0000"/>
                </a:solidFill>
              </a:rPr>
              <a:t>(All positions do not have to be completed)</a:t>
            </a:r>
            <a:endParaRPr lang="en-US" sz="3600" dirty="0">
              <a:solidFill>
                <a:srgbClr val="FF0000"/>
              </a:solidFill>
            </a:endParaRPr>
          </a:p>
        </p:txBody>
      </p:sp>
      <p:sp>
        <p:nvSpPr>
          <p:cNvPr id="3" name="TextBox 2"/>
          <p:cNvSpPr txBox="1"/>
          <p:nvPr/>
        </p:nvSpPr>
        <p:spPr>
          <a:xfrm>
            <a:off x="1874195" y="2089520"/>
            <a:ext cx="8962417" cy="4401205"/>
          </a:xfrm>
          <a:prstGeom prst="rect">
            <a:avLst/>
          </a:prstGeom>
          <a:noFill/>
        </p:spPr>
        <p:txBody>
          <a:bodyPr wrap="square" numCol="2" rtlCol="0">
            <a:spAutoFit/>
          </a:bodyPr>
          <a:lstStyle/>
          <a:p>
            <a:r>
              <a:rPr lang="en-US" sz="2000" dirty="0"/>
              <a:t>Men/Boys Msn Edu Dir (Bro Dir)</a:t>
            </a:r>
          </a:p>
          <a:p>
            <a:r>
              <a:rPr lang="en-US" sz="2000" dirty="0"/>
              <a:t>Men’s Ministry Coordinator/Contact</a:t>
            </a:r>
          </a:p>
          <a:p>
            <a:r>
              <a:rPr lang="en-US" sz="2000" dirty="0"/>
              <a:t>Adult Sunday School Contact</a:t>
            </a:r>
          </a:p>
          <a:p>
            <a:r>
              <a:rPr lang="en-US" sz="2000" dirty="0"/>
              <a:t>Senior Adult Contact</a:t>
            </a:r>
          </a:p>
          <a:p>
            <a:r>
              <a:rPr lang="en-US" sz="2000" dirty="0"/>
              <a:t>Family Ministry Contact</a:t>
            </a:r>
          </a:p>
          <a:p>
            <a:r>
              <a:rPr lang="en-US" sz="2000" dirty="0"/>
              <a:t>Single Adult Contact</a:t>
            </a:r>
          </a:p>
          <a:p>
            <a:r>
              <a:rPr lang="en-US" sz="2000" dirty="0"/>
              <a:t>Youth Sunday School Contact</a:t>
            </a:r>
          </a:p>
          <a:p>
            <a:r>
              <a:rPr lang="en-US" sz="2000" dirty="0"/>
              <a:t>Children’s Sunday School Contact</a:t>
            </a:r>
          </a:p>
          <a:p>
            <a:r>
              <a:rPr lang="en-US" sz="2000" dirty="0"/>
              <a:t>Preschool Sunday School Contact</a:t>
            </a:r>
          </a:p>
          <a:p>
            <a:r>
              <a:rPr lang="en-US" sz="2000" dirty="0"/>
              <a:t>Collegiate Ministry Contact</a:t>
            </a:r>
          </a:p>
          <a:p>
            <a:r>
              <a:rPr lang="en-US" sz="2000" dirty="0"/>
              <a:t>Stewardship Chairman</a:t>
            </a:r>
          </a:p>
          <a:p>
            <a:r>
              <a:rPr lang="en-US" sz="2000" dirty="0"/>
              <a:t>Evangelism Council Chairman</a:t>
            </a:r>
          </a:p>
          <a:p>
            <a:r>
              <a:rPr lang="en-US" sz="2000" dirty="0"/>
              <a:t>Prayer Ministry Coordinator</a:t>
            </a:r>
          </a:p>
          <a:p>
            <a:r>
              <a:rPr lang="en-US" sz="2000" dirty="0"/>
              <a:t>On Msn Team </a:t>
            </a:r>
            <a:r>
              <a:rPr lang="en-US" sz="2000" dirty="0" err="1"/>
              <a:t>Ldr</a:t>
            </a:r>
            <a:r>
              <a:rPr lang="en-US" sz="2000" dirty="0"/>
              <a:t> (Msn Dir/Chm)</a:t>
            </a:r>
          </a:p>
          <a:p>
            <a:r>
              <a:rPr lang="en-US" sz="2000" dirty="0"/>
              <a:t>Moral/Social Concerns Contact (e.g. Christian Life Comm.)</a:t>
            </a:r>
          </a:p>
          <a:p>
            <a:r>
              <a:rPr lang="en-US" sz="2000" dirty="0"/>
              <a:t>Church Library Team Leader</a:t>
            </a:r>
          </a:p>
          <a:p>
            <a:r>
              <a:rPr lang="en-US" sz="2000" dirty="0"/>
              <a:t>ACP Contact Person</a:t>
            </a:r>
          </a:p>
          <a:p>
            <a:r>
              <a:rPr lang="en-US" sz="2000" dirty="0"/>
              <a:t>Church Organist</a:t>
            </a:r>
          </a:p>
          <a:p>
            <a:r>
              <a:rPr lang="en-US" sz="2000" dirty="0"/>
              <a:t>Church Pianist</a:t>
            </a:r>
          </a:p>
          <a:p>
            <a:r>
              <a:rPr lang="en-US" sz="2000" dirty="0"/>
              <a:t>Ordained Ministers</a:t>
            </a:r>
          </a:p>
          <a:p>
            <a:r>
              <a:rPr lang="en-US" sz="2000" dirty="0"/>
              <a:t>Representatives on Assn Board</a:t>
            </a:r>
          </a:p>
          <a:p>
            <a:r>
              <a:rPr lang="en-US" sz="2000" dirty="0"/>
              <a:t>Messengers to Association</a:t>
            </a:r>
          </a:p>
          <a:p>
            <a:r>
              <a:rPr lang="en-US" sz="2000" dirty="0"/>
              <a:t>Pastor(s) Left During Year</a:t>
            </a:r>
          </a:p>
          <a:p>
            <a:r>
              <a:rPr lang="en-US" sz="2000" dirty="0"/>
              <a:t>Ministers Licensed During Year</a:t>
            </a:r>
          </a:p>
          <a:p>
            <a:r>
              <a:rPr lang="en-US" sz="2000" dirty="0"/>
              <a:t>Ministers Ordained During Year</a:t>
            </a:r>
          </a:p>
          <a:p>
            <a:r>
              <a:rPr lang="en-US" dirty="0"/>
              <a:t/>
            </a:r>
            <a:br>
              <a:rPr lang="en-US" dirty="0"/>
            </a:br>
            <a:endParaRPr lang="en-US" dirty="0"/>
          </a:p>
        </p:txBody>
      </p:sp>
    </p:spTree>
    <p:extLst>
      <p:ext uri="{BB962C8B-B14F-4D97-AF65-F5344CB8AC3E}">
        <p14:creationId xmlns:p14="http://schemas.microsoft.com/office/powerpoint/2010/main" val="207094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59751" cy="1325563"/>
          </a:xfrm>
          <a:ln>
            <a:solidFill>
              <a:schemeClr val="accent5"/>
            </a:solidFill>
          </a:ln>
        </p:spPr>
        <p:txBody>
          <a:bodyPr/>
          <a:lstStyle/>
          <a:p>
            <a:pPr algn="ctr"/>
            <a:r>
              <a:rPr lang="en-US" dirty="0" smtClean="0"/>
              <a:t>Each position has options to </a:t>
            </a:r>
            <a:r>
              <a:rPr lang="en-US" u="sng" dirty="0" smtClean="0"/>
              <a:t>Add,</a:t>
            </a:r>
            <a:r>
              <a:rPr lang="en-US" dirty="0" smtClean="0"/>
              <a:t> </a:t>
            </a:r>
            <a:r>
              <a:rPr lang="en-US" u="sng" dirty="0" smtClean="0"/>
              <a:t>Remove</a:t>
            </a:r>
            <a:r>
              <a:rPr lang="en-US" dirty="0" smtClean="0"/>
              <a:t> or </a:t>
            </a:r>
            <a:r>
              <a:rPr lang="en-US" u="sng" dirty="0" smtClean="0"/>
              <a:t>Update</a:t>
            </a:r>
            <a:r>
              <a:rPr lang="en-US" dirty="0" smtClean="0"/>
              <a:t> information</a:t>
            </a:r>
            <a:endParaRPr lang="en-US" dirty="0"/>
          </a:p>
        </p:txBody>
      </p:sp>
      <p:pic>
        <p:nvPicPr>
          <p:cNvPr id="3" name="Picture 2"/>
          <p:cNvPicPr>
            <a:picLocks noChangeAspect="1"/>
          </p:cNvPicPr>
          <p:nvPr/>
        </p:nvPicPr>
        <p:blipFill>
          <a:blip r:embed="rId2"/>
          <a:stretch>
            <a:fillRect/>
          </a:stretch>
        </p:blipFill>
        <p:spPr>
          <a:xfrm>
            <a:off x="184960" y="2255713"/>
            <a:ext cx="11810794" cy="2689511"/>
          </a:xfrm>
          <a:prstGeom prst="rect">
            <a:avLst/>
          </a:prstGeom>
        </p:spPr>
      </p:pic>
      <p:cxnSp>
        <p:nvCxnSpPr>
          <p:cNvPr id="8" name="Straight Arrow Connector 7"/>
          <p:cNvCxnSpPr/>
          <p:nvPr/>
        </p:nvCxnSpPr>
        <p:spPr>
          <a:xfrm flipV="1">
            <a:off x="3415004" y="3694922"/>
            <a:ext cx="438539" cy="606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012163" y="2453951"/>
            <a:ext cx="447870" cy="522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10131" y="4833257"/>
            <a:ext cx="74645" cy="839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358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1096</TotalTime>
  <Words>1024</Words>
  <Application>Microsoft Office PowerPoint</Application>
  <PresentationFormat>Widescreen</PresentationFormat>
  <Paragraphs>138</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Algerian</vt:lpstr>
      <vt:lpstr>Arial</vt:lpstr>
      <vt:lpstr>Calibri</vt:lpstr>
      <vt:lpstr>Calibri Light</vt:lpstr>
      <vt:lpstr>Wingdings</vt:lpstr>
      <vt:lpstr>Office Theme</vt:lpstr>
      <vt:lpstr>SBC Workspace</vt:lpstr>
      <vt:lpstr>WHEN DO I DO THIS?</vt:lpstr>
      <vt:lpstr>Log in at www.sbcworkspace.com </vt:lpstr>
      <vt:lpstr>Type in the name of the person filling out the form and click on Save Changes</vt:lpstr>
      <vt:lpstr>Both Surveys will show You will fill out 2 separate surveys</vt:lpstr>
      <vt:lpstr>Scroll down from this screen  to see current leadership</vt:lpstr>
      <vt:lpstr>List of Leadership Positions (All positions do not have to be completed)</vt:lpstr>
      <vt:lpstr>List of Leadership Positions (All positions do not have to be completed)</vt:lpstr>
      <vt:lpstr>Each position has options to Add, Remove or Update information</vt:lpstr>
      <vt:lpstr>Please do not attempt to go into the record for the person who is leaving and type the name of the new person over the leaving person.  Remove the former staff person, then add the new staff person.  </vt:lpstr>
      <vt:lpstr>Click on the Remove button to take out a name from a position</vt:lpstr>
      <vt:lpstr>Choose one of the 2 options and click on Remove and the person will no longer be listed in that position</vt:lpstr>
      <vt:lpstr>Clicking the Add button will show this screen for you to type in the name of the new person and click on Search</vt:lpstr>
      <vt:lpstr>If that person is not in the system you will see this screen and can click on Create a New Contact</vt:lpstr>
      <vt:lpstr>All red tab boxes are required fields and must have information to be able to save the entry.</vt:lpstr>
      <vt:lpstr>Clicking the Save button will add the new person to the position.</vt:lpstr>
      <vt:lpstr>If the person is in the system you will see this screen and click the +Add button.  </vt:lpstr>
      <vt:lpstr>Select a start date and position status and click on Save</vt:lpstr>
      <vt:lpstr>Clicking on the Update Contact Information for button will take you to the info sheet where corrections and changes can be made and saved</vt:lpstr>
      <vt:lpstr>To complete the Leadership Survey: </vt:lpstr>
      <vt:lpstr>To get to the ACP survey click on  Other Surveys at the top of the Leadership page and select 2015-ACP Statistical Profile </vt:lpstr>
      <vt:lpstr>Scrolling down from this screen will show the ACP questions to be answered.  They are in sections. </vt:lpstr>
      <vt:lpstr>Fill in the boxes under current year. Previous survey numbers will appear in the right hand column.  Clicking on the black dot in the center will show the definition. </vt:lpstr>
      <vt:lpstr>When entering data that requires a total –  It will automatically total the subdivisions.  </vt:lpstr>
      <vt:lpstr>Worship Section</vt:lpstr>
      <vt:lpstr>Sunday School/Small Group Information</vt:lpstr>
      <vt:lpstr>Program Information</vt:lpstr>
      <vt:lpstr>Mission Projects Information</vt:lpstr>
      <vt:lpstr>Financial Information</vt:lpstr>
      <vt:lpstr>Once you have answered the 25 questions click on Save</vt:lpstr>
      <vt:lpstr>You have 2 options</vt:lpstr>
      <vt:lpstr>Reports available to you:</vt:lpstr>
      <vt:lpstr>Personalize your report:</vt:lpstr>
      <vt:lpstr>ADDITIONAL INFORMATION NEEDED:</vt:lpstr>
      <vt:lpstr>Don’t want to mess with online entry?</vt:lpstr>
      <vt:lpstr>BMBA Contact Names &amp; Numbers:</vt:lpstr>
      <vt:lpstr>Thank you so much for your church’s participation in the Annual Church Profile for 2015.  The information helps in the development of programs and materials to reach the world for Christ.  If you have any questions, please contact your associational office or the ACP office of the BGCO at 405-942-3000 ext. 4641 or email wahook@bgco.org</vt:lpstr>
    </vt:vector>
  </TitlesOfParts>
  <Company>BGCO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 Workspace</dc:title>
  <dc:creator>Hook, Wynn Anne</dc:creator>
  <cp:lastModifiedBy>BECKHAM-MILLS ASSOCIATION</cp:lastModifiedBy>
  <cp:revision>126</cp:revision>
  <cp:lastPrinted>2014-07-31T12:56:46Z</cp:lastPrinted>
  <dcterms:created xsi:type="dcterms:W3CDTF">2014-06-18T19:24:16Z</dcterms:created>
  <dcterms:modified xsi:type="dcterms:W3CDTF">2015-07-22T18:55:57Z</dcterms:modified>
</cp:coreProperties>
</file>