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6" r:id="rId2"/>
    <p:sldId id="277" r:id="rId3"/>
    <p:sldId id="278" r:id="rId4"/>
    <p:sldId id="256" r:id="rId5"/>
    <p:sldId id="257"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9" r:id="rId22"/>
    <p:sldId id="280" r:id="rId23"/>
    <p:sldId id="281" r:id="rId24"/>
    <p:sldId id="274" r:id="rId25"/>
    <p:sldId id="275"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84" d="100"/>
          <a:sy n="84" d="100"/>
        </p:scale>
        <p:origin x="858" y="7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E9C64C5-7C64-4D34-B86D-3BAE8563B857}" type="datetimeFigureOut">
              <a:rPr lang="en-US" smtClean="0"/>
              <a:t>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B22518-097E-4331-9669-BE0A400106CA}" type="slidenum">
              <a:rPr lang="en-US" smtClean="0"/>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75416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6E9C64C5-7C64-4D34-B86D-3BAE8563B857}" type="datetimeFigureOut">
              <a:rPr lang="en-US" smtClean="0"/>
              <a:t>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B22518-097E-4331-9669-BE0A400106CA}" type="slidenum">
              <a:rPr lang="en-US" smtClean="0"/>
              <a:t>‹#›</a:t>
            </a:fld>
            <a:endParaRPr lang="en-US" dirty="0"/>
          </a:p>
        </p:txBody>
      </p:sp>
    </p:spTree>
    <p:extLst>
      <p:ext uri="{BB962C8B-B14F-4D97-AF65-F5344CB8AC3E}">
        <p14:creationId xmlns:p14="http://schemas.microsoft.com/office/powerpoint/2010/main" val="2711696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9C64C5-7C64-4D34-B86D-3BAE8563B857}" type="datetimeFigureOut">
              <a:rPr lang="en-US" smtClean="0"/>
              <a:t>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B22518-097E-4331-9669-BE0A400106CA}" type="slidenum">
              <a:rPr lang="en-US" smtClean="0"/>
              <a:t>‹#›</a:t>
            </a:fld>
            <a:endParaRPr lang="en-US" dirty="0"/>
          </a:p>
        </p:txBody>
      </p:sp>
    </p:spTree>
    <p:extLst>
      <p:ext uri="{BB962C8B-B14F-4D97-AF65-F5344CB8AC3E}">
        <p14:creationId xmlns:p14="http://schemas.microsoft.com/office/powerpoint/2010/main" val="7393522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9C64C5-7C64-4D34-B86D-3BAE8563B857}" type="datetimeFigureOut">
              <a:rPr lang="en-US" smtClean="0"/>
              <a:t>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B22518-097E-4331-9669-BE0A400106CA}" type="slidenum">
              <a:rPr lang="en-US" smtClean="0"/>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511801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9C64C5-7C64-4D34-B86D-3BAE8563B857}" type="datetimeFigureOut">
              <a:rPr lang="en-US" smtClean="0"/>
              <a:t>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B22518-097E-4331-9669-BE0A400106CA}" type="slidenum">
              <a:rPr lang="en-US" smtClean="0"/>
              <a:t>‹#›</a:t>
            </a:fld>
            <a:endParaRPr lang="en-US" dirty="0"/>
          </a:p>
        </p:txBody>
      </p:sp>
    </p:spTree>
    <p:extLst>
      <p:ext uri="{BB962C8B-B14F-4D97-AF65-F5344CB8AC3E}">
        <p14:creationId xmlns:p14="http://schemas.microsoft.com/office/powerpoint/2010/main" val="2963516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9C64C5-7C64-4D34-B86D-3BAE8563B857}" type="datetimeFigureOut">
              <a:rPr lang="en-US" smtClean="0"/>
              <a:t>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B22518-097E-4331-9669-BE0A400106CA}" type="slidenum">
              <a:rPr lang="en-US" smtClean="0"/>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614308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9C64C5-7C64-4D34-B86D-3BAE8563B857}" type="datetimeFigureOut">
              <a:rPr lang="en-US" smtClean="0"/>
              <a:t>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B22518-097E-4331-9669-BE0A400106CA}" type="slidenum">
              <a:rPr lang="en-US" smtClean="0"/>
              <a:t>‹#›</a:t>
            </a:fld>
            <a:endParaRPr lang="en-US" dirty="0"/>
          </a:p>
        </p:txBody>
      </p:sp>
    </p:spTree>
    <p:extLst>
      <p:ext uri="{BB962C8B-B14F-4D97-AF65-F5344CB8AC3E}">
        <p14:creationId xmlns:p14="http://schemas.microsoft.com/office/powerpoint/2010/main" val="9377012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9C64C5-7C64-4D34-B86D-3BAE8563B857}" type="datetimeFigureOut">
              <a:rPr lang="en-US" smtClean="0"/>
              <a:t>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B22518-097E-4331-9669-BE0A400106CA}" type="slidenum">
              <a:rPr lang="en-US" smtClean="0"/>
              <a:t>‹#›</a:t>
            </a:fld>
            <a:endParaRPr lang="en-US" dirty="0"/>
          </a:p>
        </p:txBody>
      </p:sp>
    </p:spTree>
    <p:extLst>
      <p:ext uri="{BB962C8B-B14F-4D97-AF65-F5344CB8AC3E}">
        <p14:creationId xmlns:p14="http://schemas.microsoft.com/office/powerpoint/2010/main" val="21964602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9C64C5-7C64-4D34-B86D-3BAE8563B857}" type="datetimeFigureOut">
              <a:rPr lang="en-US" smtClean="0"/>
              <a:t>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B22518-097E-4331-9669-BE0A400106CA}" type="slidenum">
              <a:rPr lang="en-US" smtClean="0"/>
              <a:t>‹#›</a:t>
            </a:fld>
            <a:endParaRPr lang="en-US" dirty="0"/>
          </a:p>
        </p:txBody>
      </p:sp>
    </p:spTree>
    <p:extLst>
      <p:ext uri="{BB962C8B-B14F-4D97-AF65-F5344CB8AC3E}">
        <p14:creationId xmlns:p14="http://schemas.microsoft.com/office/powerpoint/2010/main" val="452890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9C64C5-7C64-4D34-B86D-3BAE8563B857}" type="datetimeFigureOut">
              <a:rPr lang="en-US" smtClean="0"/>
              <a:t>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B22518-097E-4331-9669-BE0A400106CA}" type="slidenum">
              <a:rPr lang="en-US" smtClean="0"/>
              <a:t>‹#›</a:t>
            </a:fld>
            <a:endParaRPr lang="en-US" dirty="0"/>
          </a:p>
        </p:txBody>
      </p:sp>
    </p:spTree>
    <p:extLst>
      <p:ext uri="{BB962C8B-B14F-4D97-AF65-F5344CB8AC3E}">
        <p14:creationId xmlns:p14="http://schemas.microsoft.com/office/powerpoint/2010/main" val="1120173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9C64C5-7C64-4D34-B86D-3BAE8563B857}" type="datetimeFigureOut">
              <a:rPr lang="en-US" smtClean="0"/>
              <a:t>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B22518-097E-4331-9669-BE0A400106CA}" type="slidenum">
              <a:rPr lang="en-US" smtClean="0"/>
              <a:t>‹#›</a:t>
            </a:fld>
            <a:endParaRPr lang="en-US" dirty="0"/>
          </a:p>
        </p:txBody>
      </p:sp>
    </p:spTree>
    <p:extLst>
      <p:ext uri="{BB962C8B-B14F-4D97-AF65-F5344CB8AC3E}">
        <p14:creationId xmlns:p14="http://schemas.microsoft.com/office/powerpoint/2010/main" val="1356438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9C64C5-7C64-4D34-B86D-3BAE8563B857}" type="datetimeFigureOut">
              <a:rPr lang="en-US" smtClean="0"/>
              <a:t>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B22518-097E-4331-9669-BE0A400106CA}" type="slidenum">
              <a:rPr lang="en-US" smtClean="0"/>
              <a:t>‹#›</a:t>
            </a:fld>
            <a:endParaRPr lang="en-US" dirty="0"/>
          </a:p>
        </p:txBody>
      </p:sp>
    </p:spTree>
    <p:extLst>
      <p:ext uri="{BB962C8B-B14F-4D97-AF65-F5344CB8AC3E}">
        <p14:creationId xmlns:p14="http://schemas.microsoft.com/office/powerpoint/2010/main" val="3940585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9C64C5-7C64-4D34-B86D-3BAE8563B857}" type="datetimeFigureOut">
              <a:rPr lang="en-US" smtClean="0"/>
              <a:t>3/1/2019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B22518-097E-4331-9669-BE0A400106CA}" type="slidenum">
              <a:rPr lang="en-US" smtClean="0"/>
              <a:t>‹#›</a:t>
            </a:fld>
            <a:endParaRPr lang="en-US" dirty="0"/>
          </a:p>
        </p:txBody>
      </p:sp>
    </p:spTree>
    <p:extLst>
      <p:ext uri="{BB962C8B-B14F-4D97-AF65-F5344CB8AC3E}">
        <p14:creationId xmlns:p14="http://schemas.microsoft.com/office/powerpoint/2010/main" val="3826639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9C64C5-7C64-4D34-B86D-3BAE8563B857}" type="datetimeFigureOut">
              <a:rPr lang="en-US" smtClean="0"/>
              <a:t>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B22518-097E-4331-9669-BE0A400106CA}" type="slidenum">
              <a:rPr lang="en-US" smtClean="0"/>
              <a:t>‹#›</a:t>
            </a:fld>
            <a:endParaRPr lang="en-US" dirty="0"/>
          </a:p>
        </p:txBody>
      </p:sp>
    </p:spTree>
    <p:extLst>
      <p:ext uri="{BB962C8B-B14F-4D97-AF65-F5344CB8AC3E}">
        <p14:creationId xmlns:p14="http://schemas.microsoft.com/office/powerpoint/2010/main" val="2701994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9C64C5-7C64-4D34-B86D-3BAE8563B857}" type="datetimeFigureOut">
              <a:rPr lang="en-US" smtClean="0"/>
              <a:t>3/1/2019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B22518-097E-4331-9669-BE0A400106CA}" type="slidenum">
              <a:rPr lang="en-US" smtClean="0"/>
              <a:t>‹#›</a:t>
            </a:fld>
            <a:endParaRPr lang="en-US" dirty="0"/>
          </a:p>
        </p:txBody>
      </p:sp>
    </p:spTree>
    <p:extLst>
      <p:ext uri="{BB962C8B-B14F-4D97-AF65-F5344CB8AC3E}">
        <p14:creationId xmlns:p14="http://schemas.microsoft.com/office/powerpoint/2010/main" val="2160337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E9C64C5-7C64-4D34-B86D-3BAE8563B857}" type="datetimeFigureOut">
              <a:rPr lang="en-US" smtClean="0"/>
              <a:t>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B22518-097E-4331-9669-BE0A400106CA}" type="slidenum">
              <a:rPr lang="en-US" smtClean="0"/>
              <a:t>‹#›</a:t>
            </a:fld>
            <a:endParaRPr lang="en-US" dirty="0"/>
          </a:p>
        </p:txBody>
      </p:sp>
    </p:spTree>
    <p:extLst>
      <p:ext uri="{BB962C8B-B14F-4D97-AF65-F5344CB8AC3E}">
        <p14:creationId xmlns:p14="http://schemas.microsoft.com/office/powerpoint/2010/main" val="2240493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E9C64C5-7C64-4D34-B86D-3BAE8563B857}" type="datetimeFigureOut">
              <a:rPr lang="en-US" smtClean="0"/>
              <a:t>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B22518-097E-4331-9669-BE0A400106CA}" type="slidenum">
              <a:rPr lang="en-US" smtClean="0"/>
              <a:t>‹#›</a:t>
            </a:fld>
            <a:endParaRPr lang="en-US" dirty="0"/>
          </a:p>
        </p:txBody>
      </p:sp>
    </p:spTree>
    <p:extLst>
      <p:ext uri="{BB962C8B-B14F-4D97-AF65-F5344CB8AC3E}">
        <p14:creationId xmlns:p14="http://schemas.microsoft.com/office/powerpoint/2010/main" val="3923604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6E9C64C5-7C64-4D34-B86D-3BAE8563B857}" type="datetimeFigureOut">
              <a:rPr lang="en-US" smtClean="0"/>
              <a:t>3/1/2019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CFB22518-097E-4331-9669-BE0A400106CA}" type="slidenum">
              <a:rPr lang="en-US" smtClean="0"/>
              <a:t>‹#›</a:t>
            </a:fld>
            <a:endParaRPr lang="en-US" dirty="0"/>
          </a:p>
        </p:txBody>
      </p:sp>
    </p:spTree>
    <p:extLst>
      <p:ext uri="{BB962C8B-B14F-4D97-AF65-F5344CB8AC3E}">
        <p14:creationId xmlns:p14="http://schemas.microsoft.com/office/powerpoint/2010/main" val="26696638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0B7B749-B6B0-4022-A5D1-54C1A26C4938}"/>
              </a:ext>
            </a:extLst>
          </p:cNvPr>
          <p:cNvSpPr txBox="1"/>
          <p:nvPr/>
        </p:nvSpPr>
        <p:spPr>
          <a:xfrm>
            <a:off x="194310" y="297180"/>
            <a:ext cx="11750040" cy="6278642"/>
          </a:xfrm>
          <a:prstGeom prst="rect">
            <a:avLst/>
          </a:prstGeom>
          <a:noFill/>
        </p:spPr>
        <p:txBody>
          <a:bodyPr wrap="square" rtlCol="0">
            <a:spAutoFit/>
          </a:bodyPr>
          <a:lstStyle/>
          <a:p>
            <a:r>
              <a:rPr lang="en-US" sz="2400" b="1" u="sng" dirty="0"/>
              <a:t>LOOK THE PART, HAVE PRESENCE</a:t>
            </a:r>
            <a:r>
              <a:rPr lang="en-US" sz="2400" u="sng" dirty="0"/>
              <a:t> </a:t>
            </a:r>
          </a:p>
          <a:p>
            <a:endParaRPr lang="en-US" sz="2400" u="sng" dirty="0"/>
          </a:p>
          <a:p>
            <a:r>
              <a:rPr lang="en-US" dirty="0"/>
              <a:t>The cliché about first impressions is exponentially true for softball umpires. Appearance is a general term, but applies to fitness, mobility and uniform. Presence also is a general term and often is a factor that combines with appearance for a positive perception from the get-go of any game. </a:t>
            </a:r>
          </a:p>
          <a:p>
            <a:r>
              <a:rPr lang="en-US" dirty="0"/>
              <a:t>  </a:t>
            </a:r>
          </a:p>
          <a:p>
            <a:r>
              <a:rPr lang="en-US" sz="2400" b="1" u="sng" dirty="0"/>
              <a:t>Fitness.</a:t>
            </a:r>
            <a:r>
              <a:rPr lang="en-US" sz="2400" u="sng" dirty="0"/>
              <a:t> </a:t>
            </a:r>
          </a:p>
          <a:p>
            <a:r>
              <a:rPr lang="en-US" dirty="0"/>
              <a:t>That can be defined as being in good physical condition but does not refer to weight. There are many excellent umpires who are not poster persons for health clubs, but keep themselves in shape, can move quickly and are in good health. There are also many umpires who work hard to achieve the proper weight based on recognized guidelines, such as the government’s body mass index charts. Either way, it is important for an umpire to be in good physical condition. </a:t>
            </a:r>
          </a:p>
          <a:p>
            <a:r>
              <a:rPr lang="en-US" dirty="0"/>
              <a:t> </a:t>
            </a:r>
          </a:p>
          <a:p>
            <a:r>
              <a:rPr lang="en-US" sz="2400" b="1" u="sng" dirty="0"/>
              <a:t>Mobility. </a:t>
            </a:r>
          </a:p>
          <a:p>
            <a:r>
              <a:rPr lang="en-US" dirty="0"/>
              <a:t>That is the ability to move appropriately around the playing field as required by each play situation. Sometimes that means a slight movement of a few feet and other times it means running at almost full speed to get quickly to an impending close play. Some examples based on a two-umpire system may help. With no runners on base and a ball hit sharply to the shortstop, the base umpire needs to move only three or four steps into fair territory to get the best angle for the force play at first base. </a:t>
            </a:r>
            <a:r>
              <a:rPr lang="en-US" b="1" u="sng" dirty="0"/>
              <a:t>But what a difference between umpires who do that crisply and quickly, and those who walk nonchalantly into position. </a:t>
            </a:r>
          </a:p>
        </p:txBody>
      </p:sp>
    </p:spTree>
    <p:extLst>
      <p:ext uri="{BB962C8B-B14F-4D97-AF65-F5344CB8AC3E}">
        <p14:creationId xmlns:p14="http://schemas.microsoft.com/office/powerpoint/2010/main" val="787453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B94250-250A-47F8-97E7-E93172FA28D8}"/>
              </a:ext>
            </a:extLst>
          </p:cNvPr>
          <p:cNvSpPr/>
          <p:nvPr/>
        </p:nvSpPr>
        <p:spPr>
          <a:xfrm>
            <a:off x="0" y="151531"/>
            <a:ext cx="12082272" cy="6801862"/>
          </a:xfrm>
          <a:prstGeom prst="rect">
            <a:avLst/>
          </a:prstGeom>
        </p:spPr>
        <p:txBody>
          <a:bodyPr wrap="square">
            <a:spAutoFit/>
          </a:bodyPr>
          <a:lstStyle/>
          <a:p>
            <a:endParaRPr lang="en-US" sz="2000" b="1" u="sng" dirty="0">
              <a:latin typeface="+mj-lt"/>
              <a:ea typeface="Times New Roman" panose="02020603050405020304" pitchFamily="18" charset="0"/>
              <a:cs typeface="Times New Roman" panose="02020603050405020304" pitchFamily="18" charset="0"/>
            </a:endParaRPr>
          </a:p>
          <a:p>
            <a:r>
              <a:rPr lang="en-US" sz="2000" b="1" u="sng" dirty="0">
                <a:latin typeface="+mj-lt"/>
                <a:ea typeface="Times New Roman" panose="02020603050405020304" pitchFamily="18" charset="0"/>
                <a:cs typeface="Times New Roman" panose="02020603050405020304" pitchFamily="18" charset="0"/>
              </a:rPr>
              <a:t>Double-check the outside corner. </a:t>
            </a:r>
          </a:p>
          <a:p>
            <a:pPr>
              <a:spcAft>
                <a:spcPts val="1200"/>
              </a:spcAft>
            </a:pPr>
            <a:r>
              <a:rPr lang="en-US" dirty="0">
                <a:latin typeface="Calibri" panose="020F0502020204030204" pitchFamily="34" charset="0"/>
                <a:ea typeface="Times New Roman" panose="02020603050405020304" pitchFamily="18" charset="0"/>
              </a:rPr>
              <a:t>Before the first pitch and periodically throughout the game, perform a self-test to be sure you are seeing the outside corner with both eyes. You can do that by dropping to your ready-set position in exactly the position you would use to call a pitch. Then close your outside corner eye. Many umpires will not be able to see the ground next to the outside corner or they find their nose will obstruct their view of the outside corner. With your outside eye still closed, turn your head until you can see the dirt next to the outside corner. Then be sure to open both eyes for the next pitch. Now you are seeing the outside corner and the entire strike zone with two eyes. Your accuracy on balls and strikes is immediately and dramatically improved with that 10-second check</a:t>
            </a:r>
          </a:p>
          <a:p>
            <a:r>
              <a:rPr lang="en-US" sz="2000" b="1" u="sng" dirty="0">
                <a:ea typeface="Times New Roman" panose="02020603050405020304" pitchFamily="18" charset="0"/>
                <a:cs typeface="Times New Roman" panose="02020603050405020304" pitchFamily="18" charset="0"/>
              </a:rPr>
              <a:t>Tracking the pitch as the plate umpire. </a:t>
            </a:r>
          </a:p>
          <a:p>
            <a:pPr>
              <a:spcAft>
                <a:spcPts val="1200"/>
              </a:spcAft>
            </a:pPr>
            <a:r>
              <a:rPr lang="en-US" sz="2000" dirty="0">
                <a:latin typeface="Calibri" panose="020F0502020204030204" pitchFamily="34" charset="0"/>
                <a:ea typeface="Times New Roman" panose="02020603050405020304" pitchFamily="18" charset="0"/>
              </a:rPr>
              <a:t>To become an exceptional ball and strike umpire you must master the six steps to calling a pitch. </a:t>
            </a:r>
            <a:r>
              <a:rPr lang="en-US" sz="2000" b="1" u="sng" dirty="0">
                <a:latin typeface="Calibri" panose="020F0502020204030204" pitchFamily="34" charset="0"/>
                <a:ea typeface="Times New Roman" panose="02020603050405020304" pitchFamily="18" charset="0"/>
              </a:rPr>
              <a:t>Those six steps are (1) </a:t>
            </a:r>
            <a:r>
              <a:rPr lang="en-US" sz="2000" b="1" u="sng" dirty="0">
                <a:solidFill>
                  <a:srgbClr val="FFFF00"/>
                </a:solidFill>
                <a:latin typeface="Calibri" panose="020F0502020204030204" pitchFamily="34" charset="0"/>
                <a:ea typeface="Times New Roman" panose="02020603050405020304" pitchFamily="18" charset="0"/>
              </a:rPr>
              <a:t>on the pitchers plate</a:t>
            </a:r>
            <a:r>
              <a:rPr lang="en-US" sz="2000" b="1" u="sng" dirty="0">
                <a:latin typeface="Calibri" panose="020F0502020204030204" pitchFamily="34" charset="0"/>
                <a:ea typeface="Times New Roman" panose="02020603050405020304" pitchFamily="18" charset="0"/>
              </a:rPr>
              <a:t>; (2) </a:t>
            </a:r>
            <a:r>
              <a:rPr lang="en-US" sz="2000" b="1" u="sng" dirty="0">
                <a:solidFill>
                  <a:srgbClr val="FFFF00"/>
                </a:solidFill>
                <a:latin typeface="Calibri" panose="020F0502020204030204" pitchFamily="34" charset="0"/>
                <a:ea typeface="Times New Roman" panose="02020603050405020304" pitchFamily="18" charset="0"/>
              </a:rPr>
              <a:t>get set</a:t>
            </a:r>
            <a:r>
              <a:rPr lang="en-US" sz="2000" b="1" u="sng" dirty="0">
                <a:latin typeface="Calibri" panose="020F0502020204030204" pitchFamily="34" charset="0"/>
                <a:ea typeface="Times New Roman" panose="02020603050405020304" pitchFamily="18" charset="0"/>
              </a:rPr>
              <a:t>; (3) </a:t>
            </a:r>
            <a:r>
              <a:rPr lang="en-US" sz="2000" b="1" u="sng" dirty="0">
                <a:solidFill>
                  <a:srgbClr val="FFFF00"/>
                </a:solidFill>
                <a:latin typeface="Calibri" panose="020F0502020204030204" pitchFamily="34" charset="0"/>
                <a:ea typeface="Times New Roman" panose="02020603050405020304" pitchFamily="18" charset="0"/>
              </a:rPr>
              <a:t>track</a:t>
            </a:r>
            <a:r>
              <a:rPr lang="en-US" sz="2000" b="1" u="sng" dirty="0">
                <a:latin typeface="Calibri" panose="020F0502020204030204" pitchFamily="34" charset="0"/>
                <a:ea typeface="Times New Roman" panose="02020603050405020304" pitchFamily="18" charset="0"/>
              </a:rPr>
              <a:t>; (4) </a:t>
            </a:r>
            <a:r>
              <a:rPr lang="en-US" sz="2000" b="1" u="sng" dirty="0">
                <a:solidFill>
                  <a:srgbClr val="FFFF00"/>
                </a:solidFill>
                <a:latin typeface="Calibri" panose="020F0502020204030204" pitchFamily="34" charset="0"/>
                <a:ea typeface="Times New Roman" panose="02020603050405020304" pitchFamily="18" charset="0"/>
              </a:rPr>
              <a:t>read</a:t>
            </a:r>
            <a:r>
              <a:rPr lang="en-US" sz="2000" b="1" u="sng" dirty="0">
                <a:latin typeface="Calibri" panose="020F0502020204030204" pitchFamily="34" charset="0"/>
                <a:ea typeface="Times New Roman" panose="02020603050405020304" pitchFamily="18" charset="0"/>
              </a:rPr>
              <a:t>; (5) </a:t>
            </a:r>
            <a:r>
              <a:rPr lang="en-US" sz="2000" b="1" u="sng" dirty="0">
                <a:solidFill>
                  <a:srgbClr val="FFFF00"/>
                </a:solidFill>
                <a:latin typeface="Calibri" panose="020F0502020204030204" pitchFamily="34" charset="0"/>
                <a:ea typeface="Times New Roman" panose="02020603050405020304" pitchFamily="18" charset="0"/>
              </a:rPr>
              <a:t>hold</a:t>
            </a:r>
            <a:r>
              <a:rPr lang="en-US" sz="2000" b="1" u="sng" dirty="0">
                <a:latin typeface="Calibri" panose="020F0502020204030204" pitchFamily="34" charset="0"/>
                <a:ea typeface="Times New Roman" panose="02020603050405020304" pitchFamily="18" charset="0"/>
              </a:rPr>
              <a:t>; and (6) </a:t>
            </a:r>
            <a:r>
              <a:rPr lang="en-US" sz="2000" b="1" u="sng" dirty="0">
                <a:solidFill>
                  <a:srgbClr val="FFFF00"/>
                </a:solidFill>
                <a:latin typeface="Calibri" panose="020F0502020204030204" pitchFamily="34" charset="0"/>
                <a:ea typeface="Times New Roman" panose="02020603050405020304" pitchFamily="18" charset="0"/>
              </a:rPr>
              <a:t>call it</a:t>
            </a:r>
            <a:r>
              <a:rPr lang="en-US" sz="2000" b="1" u="sng" dirty="0">
                <a:latin typeface="Calibri" panose="020F0502020204030204" pitchFamily="34" charset="0"/>
                <a:ea typeface="Times New Roman" panose="02020603050405020304" pitchFamily="18" charset="0"/>
              </a:rPr>
              <a:t>. </a:t>
            </a:r>
            <a:r>
              <a:rPr lang="en-US" sz="2000" dirty="0">
                <a:latin typeface="Calibri" panose="020F0502020204030204" pitchFamily="34" charset="0"/>
                <a:ea typeface="Times New Roman" panose="02020603050405020304" pitchFamily="18" charset="0"/>
              </a:rPr>
              <a:t>However, once the umpire tracks the pitch he must continue tracking with his or her eyes through the read and hold modes. </a:t>
            </a:r>
            <a:r>
              <a:rPr lang="en-US" sz="2000" dirty="0">
                <a:solidFill>
                  <a:srgbClr val="FFFF00"/>
                </a:solidFill>
                <a:latin typeface="Calibri" panose="020F0502020204030204" pitchFamily="34" charset="0"/>
                <a:ea typeface="Times New Roman" panose="02020603050405020304" pitchFamily="18" charset="0"/>
              </a:rPr>
              <a:t>What that means is the umpire must track the pitch with his or her eyes all the way to the catcher’s glove.</a:t>
            </a:r>
            <a:r>
              <a:rPr lang="en-US" sz="2000" dirty="0">
                <a:latin typeface="Calibri" panose="020F0502020204030204" pitchFamily="34" charset="0"/>
                <a:ea typeface="Times New Roman" panose="02020603050405020304" pitchFamily="18" charset="0"/>
              </a:rPr>
              <a:t> You must read the pitch like an umpire and not a batter.</a:t>
            </a:r>
          </a:p>
          <a:p>
            <a:r>
              <a:rPr lang="en-US" sz="2000" b="1" u="sng" dirty="0">
                <a:latin typeface="+mj-lt"/>
                <a:ea typeface="Times New Roman" panose="02020603050405020304" pitchFamily="18" charset="0"/>
                <a:cs typeface="Times New Roman" panose="02020603050405020304" pitchFamily="18" charset="0"/>
              </a:rPr>
              <a:t>Tracking the pitch as the base umpire. </a:t>
            </a:r>
          </a:p>
          <a:p>
            <a:pPr>
              <a:spcAft>
                <a:spcPts val="1200"/>
              </a:spcAft>
            </a:pPr>
            <a:r>
              <a:rPr lang="en-US" dirty="0">
                <a:latin typeface="Calibri" panose="020F0502020204030204" pitchFamily="34" charset="0"/>
                <a:ea typeface="Times New Roman" panose="02020603050405020304" pitchFamily="18" charset="0"/>
              </a:rPr>
              <a:t>While tracking a pitch from the bases, flash your eyes to the barrel end of the batter’s bat before the pitch reaches the plate. That technique provides an exceptional view of checked swings. Be aware that some softball associations teach the base umpire to track the ball all the way to the catcher’s glove to rule on dropped-third strikes. </a:t>
            </a:r>
          </a:p>
          <a:p>
            <a:pPr>
              <a:spcAft>
                <a:spcPts val="1200"/>
              </a:spcAft>
            </a:pPr>
            <a:endParaRPr lang="en-US" dirty="0">
              <a:latin typeface="Calibri" panose="020F0502020204030204" pitchFamily="34" charset="0"/>
              <a:ea typeface="Times New Roman" panose="02020603050405020304" pitchFamily="18" charset="0"/>
            </a:endParaRPr>
          </a:p>
          <a:p>
            <a:pPr>
              <a:spcAft>
                <a:spcPts val="1200"/>
              </a:spcAft>
            </a:pPr>
            <a:endParaRPr lang="en-US"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439019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1D27914-9C9D-4763-8D20-C9697254F337}"/>
              </a:ext>
            </a:extLst>
          </p:cNvPr>
          <p:cNvSpPr txBox="1"/>
          <p:nvPr/>
        </p:nvSpPr>
        <p:spPr>
          <a:xfrm>
            <a:off x="182880" y="128581"/>
            <a:ext cx="11826240" cy="6432530"/>
          </a:xfrm>
          <a:prstGeom prst="rect">
            <a:avLst/>
          </a:prstGeom>
          <a:noFill/>
        </p:spPr>
        <p:txBody>
          <a:bodyPr wrap="square" rtlCol="0">
            <a:spAutoFit/>
          </a:bodyPr>
          <a:lstStyle/>
          <a:p>
            <a:r>
              <a:rPr lang="en-US" sz="2000" b="1" u="sng" dirty="0"/>
              <a:t>The 10-strikes theory. </a:t>
            </a:r>
          </a:p>
          <a:p>
            <a:r>
              <a:rPr lang="en-US" dirty="0"/>
              <a:t>One sure way to improve your plate umpiring is to find a way to call an additional 10 strikes a game (per team) without cheating. Mastering the 10-strikes method will show immediate improvement in your umpiring and the flow of the game.</a:t>
            </a:r>
          </a:p>
          <a:p>
            <a:endParaRPr lang="en-US" dirty="0"/>
          </a:p>
          <a:p>
            <a:r>
              <a:rPr lang="en-US" sz="2000" b="1" u="sng" dirty="0"/>
              <a:t>Follow the dots. </a:t>
            </a:r>
          </a:p>
          <a:p>
            <a:r>
              <a:rPr lang="en-US" dirty="0"/>
              <a:t>If you are seeking ways to improve your ability to track a pitch from the pitcher’s hand into the catcher’s glove and improve your strike zone consistency,</a:t>
            </a:r>
            <a:r>
              <a:rPr lang="en-US" b="1" u="sng" dirty="0"/>
              <a:t> mark four balls with four different colors — red, yellow, black and blue. Place a dot about the size of a dime with a different color on each ball and practice tracking the dot on each ball into the catcher’s glove. Call out the color of the dot after the ball is caught.</a:t>
            </a:r>
          </a:p>
          <a:p>
            <a:endParaRPr lang="en-US" dirty="0"/>
          </a:p>
          <a:p>
            <a:r>
              <a:rPr lang="en-US" sz="2400" b="1" u="sng" dirty="0"/>
              <a:t>Base Mechanic’s</a:t>
            </a:r>
          </a:p>
          <a:p>
            <a:endParaRPr lang="en-US" sz="2400" b="1" u="sng" dirty="0"/>
          </a:p>
          <a:p>
            <a:r>
              <a:rPr lang="en-US" b="1" u="sng" dirty="0"/>
              <a:t>Routine ground balls. </a:t>
            </a:r>
            <a:endParaRPr lang="en-US" u="sng" dirty="0"/>
          </a:p>
          <a:p>
            <a:r>
              <a:rPr lang="en-US" dirty="0"/>
              <a:t>As contact is made, you read the angle of the ball and start moving into the field of play, about four or six feet off the line. You see the fielder gather the ground ball cleanly. At that time, you need to start reading the fielder and her release point. You will want to track the ball about three-quarters of the way across the infield. The last quarter of the way you want to focus your attention on the base, specifically the front of the base. That’s because players are taught to hit the front of the base with their foot. At that time your body and eyes should be set. You are listening for the sound of the ball impacting the glove and watching the batter-runner to make sure her foot contacts the base.</a:t>
            </a:r>
            <a:br>
              <a:rPr lang="en-US" dirty="0"/>
            </a:br>
            <a:endParaRPr lang="en-US" dirty="0"/>
          </a:p>
        </p:txBody>
      </p:sp>
    </p:spTree>
    <p:extLst>
      <p:ext uri="{BB962C8B-B14F-4D97-AF65-F5344CB8AC3E}">
        <p14:creationId xmlns:p14="http://schemas.microsoft.com/office/powerpoint/2010/main" val="623775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7913FAE-E625-402F-B7EA-DBA52E20C26B}"/>
              </a:ext>
            </a:extLst>
          </p:cNvPr>
          <p:cNvSpPr txBox="1"/>
          <p:nvPr/>
        </p:nvSpPr>
        <p:spPr>
          <a:xfrm>
            <a:off x="182880" y="171450"/>
            <a:ext cx="11887200" cy="5909310"/>
          </a:xfrm>
          <a:prstGeom prst="rect">
            <a:avLst/>
          </a:prstGeom>
          <a:noFill/>
        </p:spPr>
        <p:txBody>
          <a:bodyPr wrap="square" rtlCol="0">
            <a:spAutoFit/>
          </a:bodyPr>
          <a:lstStyle/>
          <a:p>
            <a:r>
              <a:rPr lang="en-US" dirty="0"/>
              <a:t>No matter if the play is routine or unusual, there are three things to keep in mind on every play at first base: First, did the runner make contact with the base? Second, was the first baseman in contact with the base when she secured possession of the ball? And third, did she field the throw cleanly? Now you are ready to rule on the play.</a:t>
            </a:r>
          </a:p>
          <a:p>
            <a:endParaRPr lang="en-US" dirty="0"/>
          </a:p>
          <a:p>
            <a:r>
              <a:rPr lang="en-US" b="1" u="sng" dirty="0"/>
              <a:t>Thrown ball that takes the first baseman up the line. </a:t>
            </a:r>
          </a:p>
          <a:p>
            <a:r>
              <a:rPr lang="en-US" dirty="0"/>
              <a:t>Those types of plays can happen at any time. When you read a ground ball off the bat, you will repeat your footwork to get in your initial starting position. When you are in the process of tracking the ball and realize the throw is going to take the first baseman toward right field, what do you do? On that type of play, take a “read step” toward the first-base line to get an angle on the play. If the throw from the fielder is taking the first baseman up the line, the first baseman will try and stay in contact with the base on the outfield side of the bag. When taking the “read step,” it is extremely important to stop moving and get your body and eyes set. You do not want to call the play while moving. </a:t>
            </a:r>
          </a:p>
          <a:p>
            <a:endParaRPr lang="en-US" dirty="0"/>
          </a:p>
          <a:p>
            <a:r>
              <a:rPr lang="en-US" b="1" u="sng" dirty="0"/>
              <a:t>Thrown ball that takes the first baseman toward the plate. </a:t>
            </a:r>
          </a:p>
          <a:p>
            <a:r>
              <a:rPr lang="en-US" dirty="0"/>
              <a:t>When you read a ground ball off the bat, repeat your footwork to your initial starting position. When you are in the process of tracking the ball, you realize the throw is going to take the first baseman toward the plate. What do you do? You will want to take a “read step” toward second base to open your viewing window of first base. Again, when you take a “read step,” get your body and eyes set. </a:t>
            </a:r>
          </a:p>
          <a:p>
            <a:endParaRPr lang="en-US" dirty="0"/>
          </a:p>
          <a:p>
            <a:endParaRPr lang="en-US" dirty="0"/>
          </a:p>
        </p:txBody>
      </p:sp>
    </p:spTree>
    <p:extLst>
      <p:ext uri="{BB962C8B-B14F-4D97-AF65-F5344CB8AC3E}">
        <p14:creationId xmlns:p14="http://schemas.microsoft.com/office/powerpoint/2010/main" val="2839768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488199B-6D61-4848-B993-53BAD4751351}"/>
              </a:ext>
            </a:extLst>
          </p:cNvPr>
          <p:cNvSpPr txBox="1"/>
          <p:nvPr/>
        </p:nvSpPr>
        <p:spPr>
          <a:xfrm>
            <a:off x="91440" y="0"/>
            <a:ext cx="11990070" cy="6463308"/>
          </a:xfrm>
          <a:prstGeom prst="rect">
            <a:avLst/>
          </a:prstGeom>
          <a:noFill/>
        </p:spPr>
        <p:txBody>
          <a:bodyPr wrap="square" rtlCol="0">
            <a:spAutoFit/>
          </a:bodyPr>
          <a:lstStyle/>
          <a:p>
            <a:r>
              <a:rPr lang="en-US" b="1" u="sng" dirty="0"/>
              <a:t>High throw, swipe tag. </a:t>
            </a:r>
          </a:p>
          <a:p>
            <a:r>
              <a:rPr lang="en-US" dirty="0"/>
              <a:t>When you are in the process of tracking the ball, you realize the throw is going to be high and the first baseman is going to have to leave her feet to secure the throw and then make a swipe attempt at the runner. Where do you go from there? When a runner realizes there is going to be a high throw, she normally stays upright. When a runner does that, she will more than likely attempt to go to the foul side of the bag and stab her foot to make contact with the base. The first baseman on the other hand will try to swipe with a downward angle, and if she makes contact it is usually on the upper part of the runner’s body, more specifically the helmet or the back. From your initial starting position, take a “read step” toward second base to open your viewing window to see the back of the runner. You will have to keep in mind the following: Was a tag made? If a tag was made, did the fielder secure the ball throughout the entire process of the play? Did the runner make contact with the base? </a:t>
            </a:r>
          </a:p>
          <a:p>
            <a:endParaRPr lang="en-US" dirty="0"/>
          </a:p>
          <a:p>
            <a:r>
              <a:rPr lang="en-US" b="1" u="sng" dirty="0"/>
              <a:t>Pressure. </a:t>
            </a:r>
          </a:p>
          <a:p>
            <a:r>
              <a:rPr lang="en-US" dirty="0"/>
              <a:t>When you are in the “A” position, you should take as many plays in fair territory as possible. However there are times when that is just not possible. Only then is it acceptable to go into foul territory.</a:t>
            </a:r>
            <a:br>
              <a:rPr lang="en-US" dirty="0"/>
            </a:br>
            <a:br>
              <a:rPr lang="en-US" dirty="0"/>
            </a:br>
            <a:r>
              <a:rPr lang="en-US" dirty="0"/>
              <a:t>When a ball is hit to the second baseman or right fielder and she has to make a play toward the first-base line, that is called “pressure” from a fielder. In that case, it is acceptable to take a couple steps into foul territory to make your judgment on the play. That will allow you to track the ball from the second baseman and read the throw. The last thing you want is to be in fair territory and have a throw from the second baseman hit you in the back. Get your body and eyes set and take a read step, if you need it.</a:t>
            </a:r>
          </a:p>
          <a:p>
            <a:endParaRPr lang="en-US" dirty="0"/>
          </a:p>
          <a:p>
            <a:endParaRPr lang="en-US" dirty="0"/>
          </a:p>
        </p:txBody>
      </p:sp>
    </p:spTree>
    <p:extLst>
      <p:ext uri="{BB962C8B-B14F-4D97-AF65-F5344CB8AC3E}">
        <p14:creationId xmlns:p14="http://schemas.microsoft.com/office/powerpoint/2010/main" val="1428320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7BF77C5-6364-4DE3-ACD8-46CE82AA71AD}"/>
              </a:ext>
            </a:extLst>
          </p:cNvPr>
          <p:cNvSpPr txBox="1"/>
          <p:nvPr/>
        </p:nvSpPr>
        <p:spPr>
          <a:xfrm>
            <a:off x="175260" y="58846"/>
            <a:ext cx="11841480" cy="6740307"/>
          </a:xfrm>
          <a:prstGeom prst="rect">
            <a:avLst/>
          </a:prstGeom>
          <a:noFill/>
        </p:spPr>
        <p:txBody>
          <a:bodyPr wrap="square" rtlCol="0">
            <a:spAutoFit/>
          </a:bodyPr>
          <a:lstStyle/>
          <a:p>
            <a:r>
              <a:rPr lang="en-US" b="1" u="sng" dirty="0"/>
              <a:t>Did she go?</a:t>
            </a:r>
            <a:r>
              <a:rPr lang="en-US" u="sng" dirty="0"/>
              <a:t> </a:t>
            </a:r>
          </a:p>
          <a:p>
            <a:r>
              <a:rPr lang="en-US" dirty="0"/>
              <a:t>Most base umpires watch the pitcher and track the ball into the catcher’s glove. They should also know, especially on third strikes, if the ball was cleanly caught by the catcher. However, the base umpire doesn’t have to call the location of the pitch. The base umpire only needs to know if the batter offered at the pitch and if it was cleanly caught. Thus, the base umpire should first track the pitch and then flash his or her eyes to the end of the batter’s bat while keeping the ball in his or her peripheral vision.</a:t>
            </a:r>
          </a:p>
          <a:p>
            <a:endParaRPr lang="en-US" dirty="0"/>
          </a:p>
          <a:p>
            <a:r>
              <a:rPr lang="en-US" b="1" u="sng" dirty="0"/>
              <a:t>ILLEGAL PITCHES</a:t>
            </a:r>
            <a:endParaRPr lang="en-US" dirty="0"/>
          </a:p>
          <a:p>
            <a:r>
              <a:rPr lang="en-US" dirty="0"/>
              <a:t>Making an illegal pitch call is often very subjective. There is a lot of gray area to manage, so it is important that umpires have a clear understanding and vision of what is legal and what is illegal. </a:t>
            </a:r>
            <a:r>
              <a:rPr lang="en-US" b="1" u="sng" dirty="0"/>
              <a:t>The benefit of the doubt should always go to the pitcher or another player involved, but that shouldn’t be the reason for not making an illegal pitch call. </a:t>
            </a:r>
            <a:r>
              <a:rPr lang="en-US" dirty="0"/>
              <a:t>It is important to have a clear view of the pitcher when making the call. If there is doubt whether a pitch is illegal or not, watch the pitcher closely or move to gain a better angle. If the possibility of a violation is vague and you cannot make an exact determination, then consider the pitch to be legal. The violations are usually quite discreet and happen quickly. Those umpires who are on top of the rules and put themselves in position to see the violation are more likely to make those calls than those who take a deep breath and pray that the pitcher doesn’t do anything wrong.</a:t>
            </a:r>
          </a:p>
          <a:p>
            <a:endParaRPr lang="en-US" dirty="0"/>
          </a:p>
          <a:p>
            <a:r>
              <a:rPr lang="en-US" b="1" u="sng" dirty="0"/>
              <a:t>Move to improve your look. </a:t>
            </a:r>
            <a:endParaRPr lang="en-US" u="sng" dirty="0"/>
          </a:p>
          <a:p>
            <a:r>
              <a:rPr lang="en-US" dirty="0"/>
              <a:t>An umpire can eliminate some of the doubt about whether a pitcher is illegal by moving to a better position on the diamond. </a:t>
            </a:r>
            <a:r>
              <a:rPr lang="en-US" b="1" u="sng" dirty="0"/>
              <a:t>Be certain of your call before calling a pitcher illegal. If you are not sure a pitcher is illegal, watch the pitcher closely for a few more pitches and try to adjust your position slightly for a better look.</a:t>
            </a:r>
            <a:r>
              <a:rPr lang="en-US" dirty="0"/>
              <a:t> Continue to watch the pitcher, but maintain your concentration on the game.</a:t>
            </a:r>
          </a:p>
        </p:txBody>
      </p:sp>
    </p:spTree>
    <p:extLst>
      <p:ext uri="{BB962C8B-B14F-4D97-AF65-F5344CB8AC3E}">
        <p14:creationId xmlns:p14="http://schemas.microsoft.com/office/powerpoint/2010/main" val="2870664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3753EBD-9716-4F22-9FBA-9CF72775DF03}"/>
              </a:ext>
            </a:extLst>
          </p:cNvPr>
          <p:cNvSpPr txBox="1"/>
          <p:nvPr/>
        </p:nvSpPr>
        <p:spPr>
          <a:xfrm>
            <a:off x="133350" y="80010"/>
            <a:ext cx="11925300" cy="6555641"/>
          </a:xfrm>
          <a:prstGeom prst="rect">
            <a:avLst/>
          </a:prstGeom>
          <a:noFill/>
        </p:spPr>
        <p:txBody>
          <a:bodyPr wrap="square" rtlCol="0">
            <a:spAutoFit/>
          </a:bodyPr>
          <a:lstStyle/>
          <a:p>
            <a:r>
              <a:rPr lang="en-US" b="1" u="sng" dirty="0"/>
              <a:t>Move to improve your look. </a:t>
            </a:r>
            <a:endParaRPr lang="en-US" u="sng" dirty="0"/>
          </a:p>
          <a:p>
            <a:r>
              <a:rPr lang="en-US" dirty="0"/>
              <a:t>An umpire can eliminate some of the doubt about whether a pitcher is illegal by moving to a better position on the diamond. Be certain of your call before calling a pitcher illegal. If you are not sure a pitcher is illegal, watch the pitcher closely for a few more pitches and try to adjust your position slightly for a better look. Continue to watch the pitcher, but maintain your concentration on the game.</a:t>
            </a:r>
          </a:p>
          <a:p>
            <a:endParaRPr lang="en-US" dirty="0"/>
          </a:p>
          <a:p>
            <a:r>
              <a:rPr lang="en-US" sz="2400" b="1" u="sng" dirty="0"/>
              <a:t>Common pitching violations:</a:t>
            </a:r>
            <a:br>
              <a:rPr lang="en-US" b="1" dirty="0"/>
            </a:br>
            <a:br>
              <a:rPr lang="en-US" b="1" dirty="0"/>
            </a:br>
            <a:r>
              <a:rPr lang="en-US" b="1" u="sng" dirty="0"/>
              <a:t>Leaping</a:t>
            </a:r>
            <a:r>
              <a:rPr lang="en-US" dirty="0"/>
              <a:t> </a:t>
            </a:r>
          </a:p>
          <a:p>
            <a:r>
              <a:rPr lang="en-US" dirty="0"/>
              <a:t>The pitcher may not become airborne with both feet at the same time on the initial drive from the pitcher’s plate. The pivot foot must slide or drag on the ground. If a hole has been created, the pivot foot may drag no higher than the level plane of the ground. The main reason that leaping is illegal is because a pitcher who leaps into the air on her push off from the pitchers plate gains an advantage by releasing the ball closer to home plate and she can often cause the pitch to rise more. Also, some individuals claim a leaping pitcher is exposed to increased danger of being struck by a batted ball and potential joint and muscle injuries. </a:t>
            </a:r>
          </a:p>
          <a:p>
            <a:endParaRPr lang="en-US" dirty="0"/>
          </a:p>
          <a:p>
            <a:r>
              <a:rPr lang="en-US" b="1" u="sng" dirty="0"/>
              <a:t>Crow Hop </a:t>
            </a:r>
            <a:endParaRPr lang="en-US" u="sng" dirty="0"/>
          </a:p>
          <a:p>
            <a:r>
              <a:rPr lang="en-US" dirty="0"/>
              <a:t>A crow hop occurs when a pitcher steps or hops with her pivot foot completely off the front of the rubber and replants the pivot foot and establishes new impetus to push off in a new delivery motion not related to the original movement from the pitcher’s plate. The base umpire must combine his or her rulebook knowledge, experience and careful observation to rule on crow hops. </a:t>
            </a:r>
            <a:r>
              <a:rPr lang="en-US" b="1" u="sng" dirty="0"/>
              <a:t>With that, the umpire must be careful not to make phantom calls.</a:t>
            </a:r>
          </a:p>
        </p:txBody>
      </p:sp>
    </p:spTree>
    <p:extLst>
      <p:ext uri="{BB962C8B-B14F-4D97-AF65-F5344CB8AC3E}">
        <p14:creationId xmlns:p14="http://schemas.microsoft.com/office/powerpoint/2010/main" val="424115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0D91A03-7C11-4F50-A807-3E7AA38F6A73}"/>
              </a:ext>
            </a:extLst>
          </p:cNvPr>
          <p:cNvSpPr txBox="1"/>
          <p:nvPr/>
        </p:nvSpPr>
        <p:spPr>
          <a:xfrm>
            <a:off x="121920" y="0"/>
            <a:ext cx="11948160" cy="6740307"/>
          </a:xfrm>
          <a:prstGeom prst="rect">
            <a:avLst/>
          </a:prstGeom>
          <a:noFill/>
        </p:spPr>
        <p:txBody>
          <a:bodyPr wrap="square" rtlCol="0">
            <a:spAutoFit/>
          </a:bodyPr>
          <a:lstStyle/>
          <a:p>
            <a:endParaRPr lang="en-US" dirty="0"/>
          </a:p>
          <a:p>
            <a:r>
              <a:rPr lang="en-US" dirty="0"/>
              <a:t>The base umpire has to watch and decide if the pitcher is actually replanting the pivot foot in front of the rubber in a new pitching motion or simply stabbing the dirt with the pivot foot as she is completing a legal delivery. If the pitcher keeps her body weight back and/or the hands together as she comes forward, there is a good chance she is crow hopping if the pivot foot lands in front of the rubber.</a:t>
            </a:r>
          </a:p>
          <a:p>
            <a:endParaRPr lang="en-US" dirty="0"/>
          </a:p>
          <a:p>
            <a:r>
              <a:rPr lang="en-US" b="1" u="sng" dirty="0"/>
              <a:t>Replant</a:t>
            </a:r>
            <a:r>
              <a:rPr lang="en-US" u="sng" dirty="0"/>
              <a:t> </a:t>
            </a:r>
          </a:p>
          <a:p>
            <a:r>
              <a:rPr lang="en-US" dirty="0"/>
              <a:t>In another version of the crow hop, some pitchers will replant their pivot foot by sliding it slightly forward while maintaining contact with the ground and replanting the pivot foot on the ground in front of the pitching plate for a new push-off point. Pitchers who use that move sometimes avoid detection because they quickly slide the pivot foot forward and, in virtually the same motion, begin their pitch, but a second push-off from in front of the plate is accomplished. That is more difficult to call than the leap, but it is illegal and the umpire must be watching for it.</a:t>
            </a:r>
            <a:br>
              <a:rPr lang="en-US" dirty="0"/>
            </a:br>
            <a:br>
              <a:rPr lang="en-US" dirty="0"/>
            </a:br>
            <a:r>
              <a:rPr lang="en-US" dirty="0"/>
              <a:t>If you’re not quite sure of the replant, as soon as the third out is recorded, hustle in to sweep the pitcher’s plate and look for a large indentation in the ground in front of the plate where the replant might be occurring. That may be the final piece of evidence that you need to determine what is actually happening. That is an important call because if a pitcher is replanting, she is gaining a definite advantage by illegally reducing the distance of the pitch to the batter, putting the batter in an unfair situation. </a:t>
            </a:r>
          </a:p>
          <a:p>
            <a:endParaRPr lang="en-US" dirty="0"/>
          </a:p>
          <a:p>
            <a:r>
              <a:rPr lang="en-US" b="1" u="sng" dirty="0"/>
              <a:t>No Wipe </a:t>
            </a:r>
            <a:endParaRPr lang="en-US" u="sng" dirty="0"/>
          </a:p>
          <a:p>
            <a:r>
              <a:rPr lang="en-US" dirty="0"/>
              <a:t>If the pitcher goes to her mouth with the pitching fingers, she must wipe them off before touching the ball. Same goes if she brushes her fingers in the dirt. She has to wipe them off before touching the ball with that hand. </a:t>
            </a:r>
          </a:p>
        </p:txBody>
      </p:sp>
    </p:spTree>
    <p:extLst>
      <p:ext uri="{BB962C8B-B14F-4D97-AF65-F5344CB8AC3E}">
        <p14:creationId xmlns:p14="http://schemas.microsoft.com/office/powerpoint/2010/main" val="949111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6C29FBD-907D-4C8A-96C6-90F38BC24935}"/>
              </a:ext>
            </a:extLst>
          </p:cNvPr>
          <p:cNvSpPr txBox="1"/>
          <p:nvPr/>
        </p:nvSpPr>
        <p:spPr>
          <a:xfrm>
            <a:off x="91440" y="228600"/>
            <a:ext cx="11955780" cy="5632311"/>
          </a:xfrm>
          <a:prstGeom prst="rect">
            <a:avLst/>
          </a:prstGeom>
          <a:noFill/>
        </p:spPr>
        <p:txBody>
          <a:bodyPr wrap="square" rtlCol="0">
            <a:spAutoFit/>
          </a:bodyPr>
          <a:lstStyle/>
          <a:p>
            <a:r>
              <a:rPr lang="en-US" b="1" u="sng" dirty="0"/>
              <a:t>Taking the Signal in the Set Position </a:t>
            </a:r>
            <a:endParaRPr lang="en-US" u="sng" dirty="0"/>
          </a:p>
          <a:p>
            <a:r>
              <a:rPr lang="en-US" dirty="0"/>
              <a:t>The pitcher’s set position varies among the different organizations. How does an illegal pitch occur during that phase? It is an illegal pitch if the hands are not separated when the pitcher steps onto the plate. That occurs most often in lower levels in which the pitcher and coaches are not aware of the rule and allow bad habits to develop.</a:t>
            </a:r>
            <a:br>
              <a:rPr lang="en-US" dirty="0"/>
            </a:br>
            <a:br>
              <a:rPr lang="en-US" dirty="0"/>
            </a:br>
            <a:r>
              <a:rPr lang="en-US" dirty="0"/>
              <a:t>Another violation occurs when the pitcher does not pause after stepping onto the plate to take or simulate taking a signal from the catcher. That is known as “stepping into the pitch” and is not only illegal but can be dangerous to an unsuspecting batter. That rule protects the batter. The pause indicates that the pitcher is ready to throw the ball.</a:t>
            </a:r>
            <a:br>
              <a:rPr lang="en-US" dirty="0"/>
            </a:br>
            <a:br>
              <a:rPr lang="en-US" dirty="0"/>
            </a:br>
            <a:r>
              <a:rPr lang="en-US" dirty="0"/>
              <a:t>There are specific requirements for the placement of the pitcher’s feet in each code, so call an illegal pitch if those rules are violated. In USA, NCAA and USSSA, the non-pivot foot must remain in contact with the plate. On occasion that foot might move slightly backward as the pitcher tries to gain more torque. If the foot barely moves back off the plate or merely settles into the slight hole created behind the plate, the reality is that a base umpire will probably not be able to tell with certainty that the foot has lost contact with the pitching plate. Call that only if the foot is definitely off the plate with perceptible dirt showing between the plate and the foot or the pitcher is clearly taking a step backward.</a:t>
            </a:r>
          </a:p>
          <a:p>
            <a:endParaRPr lang="en-US" dirty="0"/>
          </a:p>
          <a:p>
            <a:endParaRPr lang="en-US" dirty="0"/>
          </a:p>
        </p:txBody>
      </p:sp>
    </p:spTree>
    <p:extLst>
      <p:ext uri="{BB962C8B-B14F-4D97-AF65-F5344CB8AC3E}">
        <p14:creationId xmlns:p14="http://schemas.microsoft.com/office/powerpoint/2010/main" val="3779377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37615C4-E903-4568-8FA9-27BEE04AE34A}"/>
              </a:ext>
            </a:extLst>
          </p:cNvPr>
          <p:cNvSpPr txBox="1"/>
          <p:nvPr/>
        </p:nvSpPr>
        <p:spPr>
          <a:xfrm>
            <a:off x="226695" y="125730"/>
            <a:ext cx="11738610" cy="6186309"/>
          </a:xfrm>
          <a:prstGeom prst="rect">
            <a:avLst/>
          </a:prstGeom>
          <a:noFill/>
        </p:spPr>
        <p:txBody>
          <a:bodyPr wrap="square" rtlCol="0">
            <a:spAutoFit/>
          </a:bodyPr>
          <a:lstStyle/>
          <a:p>
            <a:r>
              <a:rPr lang="en-US" b="1" u="sng" dirty="0"/>
              <a:t>BEYOND THE BOOKS</a:t>
            </a:r>
            <a:endParaRPr lang="en-US" dirty="0"/>
          </a:p>
          <a:p>
            <a:r>
              <a:rPr lang="en-US" dirty="0"/>
              <a:t>Not everything can be found in the rulebook or casebook and some instructors and seasoned umpires just don’t offer solid guidelines unless it is supported somewhere in print. Sometimes umpires can effectively resolve situations using a common-sense approach peppered with traditional reasoning, accepted past practices, a good feel for situational umpiring and thoughtful judgment. </a:t>
            </a:r>
          </a:p>
          <a:p>
            <a:r>
              <a:rPr lang="en-US" dirty="0"/>
              <a:t>That way, the umpire can avoid a dreaded “scratch list” while adding to his or her credibility and being welcomed back to another game on another day. </a:t>
            </a:r>
          </a:p>
          <a:p>
            <a:endParaRPr lang="en-US" u="sng" dirty="0"/>
          </a:p>
          <a:p>
            <a:r>
              <a:rPr lang="en-US" b="1" u="sng" dirty="0"/>
              <a:t>Runner struck by throw running away from fielder.</a:t>
            </a:r>
            <a:endParaRPr lang="en-US" u="sng" dirty="0"/>
          </a:p>
          <a:p>
            <a:r>
              <a:rPr lang="en-US" dirty="0"/>
              <a:t>Other than three-foot-lane violations and intentional interference, a runner running away from a fielder cannot be charged with interference for being struck by a thrown ball. </a:t>
            </a:r>
          </a:p>
          <a:p>
            <a:r>
              <a:rPr lang="en-US" dirty="0"/>
              <a:t> </a:t>
            </a:r>
            <a:endParaRPr lang="en-US" u="sng" dirty="0"/>
          </a:p>
          <a:p>
            <a:r>
              <a:rPr lang="en-US" b="1" u="sng" dirty="0"/>
              <a:t>Runner struck by thrown ball running toward a fielder. </a:t>
            </a:r>
            <a:endParaRPr lang="en-US" dirty="0"/>
          </a:p>
          <a:p>
            <a:r>
              <a:rPr lang="en-US" dirty="0"/>
              <a:t>Obviously, a runner is out if she intentionally interferes with a thrown ball. In other situations the umpire must make some critical judgments. When a thrown ball strikes a runner while the runner is facing a fielder, the runner can be charged with interference when the runner is in the vicinity of the base from which the fielder is throwing. That often occurs when a fielder is throwing from a base to which a runner is forced when the runner had time to slide or avoid the throw and didn’t do so. </a:t>
            </a:r>
          </a:p>
          <a:p>
            <a:r>
              <a:rPr lang="en-US" dirty="0"/>
              <a:t>Conversely, if a runner, running toward the next base, is struck by a thrown ball some distance from the fielder she is facing, it is rarely an interference call as it is not reasonable to expect the runner to slide or disappear into the ground when the runner is not in the vicinity of the base.</a:t>
            </a:r>
          </a:p>
          <a:p>
            <a:endParaRPr lang="en-US" dirty="0"/>
          </a:p>
        </p:txBody>
      </p:sp>
    </p:spTree>
    <p:extLst>
      <p:ext uri="{BB962C8B-B14F-4D97-AF65-F5344CB8AC3E}">
        <p14:creationId xmlns:p14="http://schemas.microsoft.com/office/powerpoint/2010/main" val="19250876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BD1877E-E81B-4960-BDBF-FB8FF2D463DA}"/>
              </a:ext>
            </a:extLst>
          </p:cNvPr>
          <p:cNvSpPr txBox="1"/>
          <p:nvPr/>
        </p:nvSpPr>
        <p:spPr>
          <a:xfrm>
            <a:off x="55245" y="1028343"/>
            <a:ext cx="12081510" cy="4801314"/>
          </a:xfrm>
          <a:prstGeom prst="rect">
            <a:avLst/>
          </a:prstGeom>
          <a:noFill/>
        </p:spPr>
        <p:txBody>
          <a:bodyPr wrap="square" rtlCol="0">
            <a:spAutoFit/>
          </a:bodyPr>
          <a:lstStyle/>
          <a:p>
            <a:r>
              <a:rPr lang="en-US" b="1" u="sng" dirty="0"/>
              <a:t>Base umpire covers rundown. </a:t>
            </a:r>
          </a:p>
          <a:p>
            <a:r>
              <a:rPr lang="en-US" dirty="0"/>
              <a:t>A base umpire who covers a rundown, especially when there is no assistance from the plate umpire, must resist the strong temptation to run back and forth with the runner and join all the moving elements of the play that includes the fielders and the ball. </a:t>
            </a:r>
            <a:r>
              <a:rPr lang="en-US" b="1" u="sng" dirty="0"/>
              <a:t>The base umpire should pick a midpoint in the rundown and use that midpoint as a working area, taking only quick steps to improve his or her angle on the play. </a:t>
            </a:r>
            <a:r>
              <a:rPr lang="en-US" dirty="0"/>
              <a:t>The umpire must keep a perspective of the runner in correlation to the runner’s base path. Taking a midpoint also ensures the umpire will be stopped with eyes level when calling the play.</a:t>
            </a:r>
          </a:p>
          <a:p>
            <a:endParaRPr lang="en-US" dirty="0"/>
          </a:p>
          <a:p>
            <a:r>
              <a:rPr lang="en-US" b="1" u="sng" dirty="0"/>
              <a:t>When does a batted ball pass an infielder? </a:t>
            </a:r>
            <a:endParaRPr lang="en-US" u="sng" dirty="0"/>
          </a:p>
          <a:p>
            <a:r>
              <a:rPr lang="en-US" dirty="0"/>
              <a:t>A batted ball is considered to have passed an infielder when the ball is more than an arm’s reach away from a fielder. That means if an untouched batted ball goes by an infielder and strikes the runner, the runner is not out if the ball is more than an arm’s length away from the infielder unless another fielder has an opportunity to make an out, or uniquely in NCAA, unless another fielder has an opportunity to make a play (NCAA interpretation of play is that an infielder could have stopped the ball from going to the outfield).</a:t>
            </a:r>
          </a:p>
          <a:p>
            <a:endParaRPr lang="en-US" dirty="0"/>
          </a:p>
          <a:p>
            <a:endParaRPr lang="en-US" dirty="0"/>
          </a:p>
          <a:p>
            <a:endParaRPr lang="en-US" dirty="0"/>
          </a:p>
        </p:txBody>
      </p:sp>
    </p:spTree>
    <p:extLst>
      <p:ext uri="{BB962C8B-B14F-4D97-AF65-F5344CB8AC3E}">
        <p14:creationId xmlns:p14="http://schemas.microsoft.com/office/powerpoint/2010/main" val="3483770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978541-EC1E-4729-9F16-D49443F36515}"/>
              </a:ext>
            </a:extLst>
          </p:cNvPr>
          <p:cNvSpPr txBox="1"/>
          <p:nvPr/>
        </p:nvSpPr>
        <p:spPr>
          <a:xfrm>
            <a:off x="182880" y="342900"/>
            <a:ext cx="11715750" cy="6278642"/>
          </a:xfrm>
          <a:prstGeom prst="rect">
            <a:avLst/>
          </a:prstGeom>
          <a:noFill/>
        </p:spPr>
        <p:txBody>
          <a:bodyPr wrap="square" rtlCol="0">
            <a:spAutoFit/>
          </a:bodyPr>
          <a:lstStyle/>
          <a:p>
            <a:r>
              <a:rPr lang="en-US" sz="2400" b="1" u="sng" dirty="0"/>
              <a:t>Uniforms. </a:t>
            </a:r>
            <a:endParaRPr lang="en-US" sz="2400" u="sng" dirty="0"/>
          </a:p>
          <a:p>
            <a:r>
              <a:rPr lang="en-US" dirty="0"/>
              <a:t>Be aware of the requirements of the organization for which you are umpiring and follow them exactly. If your organization requires a patch on the shirt, make sure your shirt has one.</a:t>
            </a:r>
          </a:p>
          <a:p>
            <a:r>
              <a:rPr lang="en-US" dirty="0"/>
              <a:t>Other necessary requirements for your uniform include shined shoes, black belt without an ornamental clasp, clean hat, unwrinkled heather gray pants and shirt. </a:t>
            </a:r>
            <a:r>
              <a:rPr lang="en-US" b="1" u="sng" dirty="0"/>
              <a:t>Do not take any of those requirements for granted. Show up for every game looking as sharp as possible.</a:t>
            </a:r>
            <a:endParaRPr lang="en-US" u="sng" dirty="0"/>
          </a:p>
          <a:p>
            <a:r>
              <a:rPr lang="en-US" dirty="0"/>
              <a:t> </a:t>
            </a:r>
          </a:p>
          <a:p>
            <a:r>
              <a:rPr lang="en-US" sz="2400" b="1" u="sng" dirty="0"/>
              <a:t>Making unnecessary calls. </a:t>
            </a:r>
            <a:endParaRPr lang="en-US" sz="2400" u="sng" dirty="0"/>
          </a:p>
          <a:p>
            <a:r>
              <a:rPr lang="en-US" dirty="0"/>
              <a:t>A foul ball straight to the backstop or into the stands doesn’t require the big call. It doesn’t require any call. Yet it’s surprising how many plate umpires, and even some base umpires, make a production over such an obvious play. </a:t>
            </a:r>
            <a:r>
              <a:rPr lang="en-US" b="1" u="sng" dirty="0"/>
              <a:t>The time to make the big call is when there is a doubt as to whether the ball was trapped or a fielder maintained possession after the catch.</a:t>
            </a:r>
            <a:r>
              <a:rPr lang="en-US" u="sng" dirty="0"/>
              <a:t> </a:t>
            </a:r>
            <a:r>
              <a:rPr lang="en-US" b="1" u="sng" dirty="0"/>
              <a:t> </a:t>
            </a:r>
            <a:endParaRPr lang="en-US" u="sng" dirty="0"/>
          </a:p>
          <a:p>
            <a:endParaRPr lang="en-US" sz="2400" u="sng" dirty="0"/>
          </a:p>
          <a:p>
            <a:r>
              <a:rPr lang="en-US" sz="2400" b="1" u="sng" dirty="0"/>
              <a:t>Use of the indicator. </a:t>
            </a:r>
            <a:endParaRPr lang="en-US" sz="2400" u="sng" dirty="0"/>
          </a:p>
          <a:p>
            <a:r>
              <a:rPr lang="en-US" dirty="0"/>
              <a:t>How many times have you seen a plate umpire call a pitch then hold the indicator right in front of his face as he advances the count? Umpires sometimes give the impression they’ve never seen an indicator before</a:t>
            </a:r>
            <a:r>
              <a:rPr lang="en-US" u="sng" dirty="0"/>
              <a:t>. </a:t>
            </a:r>
            <a:r>
              <a:rPr lang="en-US" b="1" u="sng" dirty="0"/>
              <a:t>Notch your indicator wheels at “zero” and you’ll cut down on the need to constantly check the count.</a:t>
            </a:r>
            <a:r>
              <a:rPr lang="en-US" u="sng" dirty="0"/>
              <a:t> </a:t>
            </a:r>
            <a:r>
              <a:rPr lang="en-US" dirty="0"/>
              <a:t>If you have to check your indicator, do it while holding it down to your side (making sure no play is possible, of course). Another way to check is to sneak a look while adjusting your mask with your left hand. In any event, be inconspicuous. </a:t>
            </a:r>
          </a:p>
          <a:p>
            <a:endParaRPr lang="en-US" dirty="0"/>
          </a:p>
        </p:txBody>
      </p:sp>
    </p:spTree>
    <p:extLst>
      <p:ext uri="{BB962C8B-B14F-4D97-AF65-F5344CB8AC3E}">
        <p14:creationId xmlns:p14="http://schemas.microsoft.com/office/powerpoint/2010/main" val="1392656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931EBB8-7CF6-4F94-9117-DB911012E21D}"/>
              </a:ext>
            </a:extLst>
          </p:cNvPr>
          <p:cNvSpPr/>
          <p:nvPr/>
        </p:nvSpPr>
        <p:spPr>
          <a:xfrm>
            <a:off x="238125" y="1266081"/>
            <a:ext cx="11715750" cy="3847207"/>
          </a:xfrm>
          <a:prstGeom prst="rect">
            <a:avLst/>
          </a:prstGeom>
        </p:spPr>
        <p:txBody>
          <a:bodyPr wrap="square">
            <a:spAutoFit/>
          </a:bodyPr>
          <a:lstStyle/>
          <a:p>
            <a:r>
              <a:rPr lang="en-US" sz="2800" b="1" u="sng" dirty="0">
                <a:latin typeface="Calibri" panose="020F0502020204030204" pitchFamily="34" charset="0"/>
                <a:ea typeface="Times New Roman" panose="02020603050405020304" pitchFamily="18" charset="0"/>
                <a:cs typeface="Times New Roman" panose="02020603050405020304" pitchFamily="18" charset="0"/>
              </a:rPr>
              <a:t>Leave the rabbit ears at home. </a:t>
            </a:r>
            <a:endParaRPr lang="en-US" sz="1600" u="sng" dirty="0">
              <a:latin typeface="Calibri" panose="020F0502020204030204" pitchFamily="34" charset="0"/>
              <a:ea typeface="Times New Roman" panose="02020603050405020304" pitchFamily="18" charset="0"/>
              <a:cs typeface="Times New Roman" panose="02020603050405020304" pitchFamily="18" charset="0"/>
            </a:endParaRPr>
          </a:p>
          <a:p>
            <a:pPr>
              <a:spcAft>
                <a:spcPts val="1200"/>
              </a:spcAft>
            </a:pPr>
            <a:r>
              <a:rPr lang="en-US" b="1" u="sng" dirty="0">
                <a:latin typeface="Arial" panose="020B0604020202020204" pitchFamily="34" charset="0"/>
                <a:ea typeface="Times New Roman" panose="02020603050405020304" pitchFamily="18" charset="0"/>
              </a:rPr>
              <a:t>Rabbit ears is a malady that causes many umpires to hear things said by managers, coaches, players and even fans that are best unheard. Be aware of the condition and try to control it by not responding.</a:t>
            </a:r>
            <a:br>
              <a:rPr lang="en-US" dirty="0">
                <a:latin typeface="Arial" panose="020B0604020202020204" pitchFamily="34" charset="0"/>
                <a:ea typeface="Times New Roman" panose="02020603050405020304" pitchFamily="18" charset="0"/>
              </a:rPr>
            </a:br>
            <a:br>
              <a:rPr lang="en-US" dirty="0">
                <a:latin typeface="Arial" panose="020B0604020202020204" pitchFamily="34" charset="0"/>
                <a:ea typeface="Times New Roman" panose="02020603050405020304" pitchFamily="18" charset="0"/>
              </a:rPr>
            </a:br>
            <a:r>
              <a:rPr lang="en-US" dirty="0">
                <a:latin typeface="Arial" panose="020B0604020202020204" pitchFamily="34" charset="0"/>
                <a:ea typeface="Times New Roman" panose="02020603050405020304" pitchFamily="18" charset="0"/>
              </a:rPr>
              <a:t>However, far too many umpires ignore inappropriate comments to the degree that their credibility is compromised, like a seriously hearing-impaired official who turns his hearing aid off when he or she is receiving criticism. </a:t>
            </a:r>
            <a:br>
              <a:rPr lang="en-US" dirty="0">
                <a:latin typeface="Arial" panose="020B0604020202020204" pitchFamily="34" charset="0"/>
                <a:ea typeface="Times New Roman" panose="02020603050405020304" pitchFamily="18" charset="0"/>
              </a:rPr>
            </a:br>
            <a:br>
              <a:rPr lang="en-US" dirty="0">
                <a:latin typeface="Arial" panose="020B0604020202020204" pitchFamily="34" charset="0"/>
                <a:ea typeface="Times New Roman" panose="02020603050405020304" pitchFamily="18" charset="0"/>
              </a:rPr>
            </a:br>
            <a:r>
              <a:rPr lang="en-US" dirty="0">
                <a:latin typeface="Arial" panose="020B0604020202020204" pitchFamily="34" charset="0"/>
                <a:ea typeface="Times New Roman" panose="02020603050405020304" pitchFamily="18" charset="0"/>
              </a:rPr>
              <a:t>That also creates problems for less-experienced umpires. It’s best to train newer umpires to address coaches and players through verbal and non-verbal cues. Non-verbal cues, such as putting up your hand in the form of a stop sign, can often be enough to deal with the situation. </a:t>
            </a:r>
            <a:br>
              <a:rPr lang="en-US" dirty="0">
                <a:latin typeface="Arial" panose="020B0604020202020204" pitchFamily="34" charset="0"/>
                <a:ea typeface="Times New Roman" panose="02020603050405020304" pitchFamily="18" charset="0"/>
              </a:rPr>
            </a:br>
            <a:br>
              <a:rPr lang="en-US" dirty="0">
                <a:latin typeface="Arial" panose="020B0604020202020204" pitchFamily="34" charset="0"/>
                <a:ea typeface="Times New Roman" panose="02020603050405020304" pitchFamily="18" charset="0"/>
              </a:rPr>
            </a:br>
            <a:r>
              <a:rPr lang="en-US" dirty="0">
                <a:latin typeface="Arial" panose="020B0604020202020204" pitchFamily="34" charset="0"/>
                <a:ea typeface="Times New Roman" panose="02020603050405020304" pitchFamily="18" charset="0"/>
              </a:rPr>
              <a:t>Verbally try to establish clear communication, knowing what was said and the intent, and respond in a way that maintains game decorum. </a:t>
            </a:r>
            <a:endParaRPr lang="en-US" sz="1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4337003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779612-8642-4F1A-86F9-FA5D4B4A2EB5}"/>
              </a:ext>
            </a:extLst>
          </p:cNvPr>
          <p:cNvSpPr txBox="1"/>
          <p:nvPr/>
        </p:nvSpPr>
        <p:spPr>
          <a:xfrm>
            <a:off x="251460" y="228600"/>
            <a:ext cx="11738610" cy="6647974"/>
          </a:xfrm>
          <a:prstGeom prst="rect">
            <a:avLst/>
          </a:prstGeom>
          <a:noFill/>
        </p:spPr>
        <p:txBody>
          <a:bodyPr wrap="square" rtlCol="0">
            <a:spAutoFit/>
          </a:bodyPr>
          <a:lstStyle/>
          <a:p>
            <a:r>
              <a:rPr lang="en-US" b="1" u="sng" dirty="0"/>
              <a:t>BANG-BANG PLAYS AT FIRST</a:t>
            </a:r>
            <a:r>
              <a:rPr lang="en-US" u="sng" dirty="0"/>
              <a:t> </a:t>
            </a:r>
            <a:endParaRPr lang="en-US" dirty="0"/>
          </a:p>
          <a:p>
            <a:r>
              <a:rPr lang="en-US" dirty="0"/>
              <a:t>Calling close plays or “whackers” at first base will determine how you are perceived as a base umpire. Do you want to be a better base umpire on whackers as soon as your next game? It can be done with proper preparation. Focus on adopting the following strategies for improved umpire success.</a:t>
            </a:r>
            <a:br>
              <a:rPr lang="en-US" dirty="0"/>
            </a:br>
            <a:br>
              <a:rPr lang="en-US" dirty="0"/>
            </a:br>
            <a:r>
              <a:rPr lang="en-US" dirty="0"/>
              <a:t>When they are mastered, you will also become a more credible and accepted base umpire. </a:t>
            </a:r>
          </a:p>
          <a:p>
            <a:endParaRPr lang="en-US" sz="2400" b="1" u="sng" dirty="0"/>
          </a:p>
          <a:p>
            <a:r>
              <a:rPr lang="en-US" sz="2400" b="1" u="sng" dirty="0"/>
              <a:t>Setup along the baseline. </a:t>
            </a:r>
          </a:p>
          <a:p>
            <a:r>
              <a:rPr lang="en-US" dirty="0"/>
              <a:t>Take a position 18-21 feet beyond first base in foul territory next to but not touching the foul line. </a:t>
            </a:r>
            <a:r>
              <a:rPr lang="en-US" b="1" u="sng" dirty="0"/>
              <a:t>You can use the standing set position by leading with your right foot on the initial step toward home as the pitcher releases the ball and landing on your left foot as the ball nears the plate. With that method, you will be ready to push off your left foot into fair territory to cover any possible play on a fair, batted ball. </a:t>
            </a:r>
          </a:p>
          <a:p>
            <a:r>
              <a:rPr lang="en-US" b="1" u="sng" dirty="0"/>
              <a:t>One step fair (1SF). </a:t>
            </a:r>
          </a:p>
          <a:p>
            <a:r>
              <a:rPr lang="en-US" dirty="0"/>
              <a:t>By moving just one step into fair territory, it is easier to compare the arrival of the ball and the runner at first base. The 1SF positioning allows the umpire to see the play in slow motion. </a:t>
            </a:r>
            <a:br>
              <a:rPr lang="en-US" dirty="0"/>
            </a:br>
            <a:br>
              <a:rPr lang="en-US" dirty="0"/>
            </a:br>
            <a:r>
              <a:rPr lang="en-US" dirty="0"/>
              <a:t>1SF is also a great calling position for any errant throws to first base. For a throw that pulls the first baseman off the bag toward home, the umpire can remain stationary and easily look between the fielder’s swipe tag and the batter-runner. </a:t>
            </a:r>
            <a:br>
              <a:rPr lang="en-US" dirty="0"/>
            </a:br>
            <a:br>
              <a:rPr lang="en-US" dirty="0"/>
            </a:br>
            <a:r>
              <a:rPr lang="en-US" dirty="0"/>
              <a:t>On a bad throw to the outfield side of the bag, there won’t be a swipe tag so the umpire has to focus on the fielder’s foot before making a call. </a:t>
            </a:r>
          </a:p>
          <a:p>
            <a:endParaRPr lang="en-US" dirty="0"/>
          </a:p>
        </p:txBody>
      </p:sp>
    </p:spTree>
    <p:extLst>
      <p:ext uri="{BB962C8B-B14F-4D97-AF65-F5344CB8AC3E}">
        <p14:creationId xmlns:p14="http://schemas.microsoft.com/office/powerpoint/2010/main" val="5638107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CF0A0B0-4BAB-482A-BC17-5CB3FBA8663C}"/>
              </a:ext>
            </a:extLst>
          </p:cNvPr>
          <p:cNvSpPr txBox="1"/>
          <p:nvPr/>
        </p:nvSpPr>
        <p:spPr>
          <a:xfrm>
            <a:off x="169545" y="-55543"/>
            <a:ext cx="11852910" cy="6924973"/>
          </a:xfrm>
          <a:prstGeom prst="rect">
            <a:avLst/>
          </a:prstGeom>
          <a:noFill/>
        </p:spPr>
        <p:txBody>
          <a:bodyPr wrap="square" rtlCol="0">
            <a:spAutoFit/>
          </a:bodyPr>
          <a:lstStyle/>
          <a:p>
            <a:r>
              <a:rPr lang="en-US" sz="2400" b="1" u="sng" dirty="0"/>
              <a:t>Snap-thud.</a:t>
            </a:r>
            <a:r>
              <a:rPr lang="en-US" sz="2400" u="sng" dirty="0"/>
              <a:t> </a:t>
            </a:r>
          </a:p>
          <a:p>
            <a:r>
              <a:rPr lang="en-US" dirty="0"/>
              <a:t>A knowledgeable umpire understands that umpires must use their hearing along with their vision to get those eyelash plays right.</a:t>
            </a:r>
            <a:br>
              <a:rPr lang="en-US" dirty="0"/>
            </a:br>
            <a:br>
              <a:rPr lang="en-US" dirty="0"/>
            </a:br>
            <a:r>
              <a:rPr lang="en-US" dirty="0"/>
              <a:t>From your 1SF position, track the ball two-thirds of the way to first base before focusing on the home plate-side of the bag while keeping the ball in your peripheral vision. That’s your focus point because the batter-runner always aims for the home plate-side of first.</a:t>
            </a:r>
            <a:br>
              <a:rPr lang="en-US" dirty="0"/>
            </a:br>
            <a:br>
              <a:rPr lang="en-US" dirty="0"/>
            </a:br>
            <a:r>
              <a:rPr lang="en-US" dirty="0"/>
              <a:t>Then, listen for the snap of the ball in the fielder’s glove and the thud of the runner’s foot on the base. Combine your visual information with the snap and the thud. If the snap beats the thud, the runner is out.</a:t>
            </a:r>
            <a:br>
              <a:rPr lang="en-US" dirty="0"/>
            </a:br>
            <a:r>
              <a:rPr lang="en-US" dirty="0"/>
              <a:t>Before making your call, flash your eyes to the glove to be sure the fielder has control of the ball.</a:t>
            </a:r>
          </a:p>
          <a:p>
            <a:endParaRPr lang="en-US" dirty="0"/>
          </a:p>
          <a:p>
            <a:r>
              <a:rPr lang="en-US" sz="2400" b="1" u="sng" dirty="0"/>
              <a:t>Throws from right field to first. </a:t>
            </a:r>
          </a:p>
          <a:p>
            <a:r>
              <a:rPr lang="en-US" dirty="0"/>
              <a:t>To be a top softball umpire, try to be aware of snap throws to first on sharp hits to right field. </a:t>
            </a:r>
            <a:r>
              <a:rPr lang="en-US" b="1" u="sng" dirty="0"/>
              <a:t>That occurs most often with the bases empty, but it can occur in other base configurations. From position A, never cross in front of the throw, so move one step fair. Or, only when absolutely necessary, drop-step into foul ground for the best position on the play. </a:t>
            </a:r>
          </a:p>
          <a:p>
            <a:endParaRPr lang="en-US" b="1" u="sng" dirty="0"/>
          </a:p>
          <a:p>
            <a:r>
              <a:rPr lang="en-US" b="1" u="sng" dirty="0"/>
              <a:t>Was batter-runner’s lead leg straight or bent? </a:t>
            </a:r>
          </a:p>
          <a:p>
            <a:r>
              <a:rPr lang="en-US" dirty="0"/>
              <a:t>When making calls at first, be aware of the lead leg on the runner’s final step. That method is known as the “bent leg theory.” On close plays, many runners extend their lead leg in a locked position in their last lunge for the bag</a:t>
            </a:r>
            <a:r>
              <a:rPr lang="en-US" b="1" dirty="0"/>
              <a:t>.</a:t>
            </a:r>
            <a:r>
              <a:rPr lang="en-US" b="1" u="sng" dirty="0"/>
              <a:t> A straight-locked leg means the runner hasn’t yet reached the bag so consider her out on a real whacker. Once her knee bends it means the runner has hit the base and could (but not always) have beaten the throw. </a:t>
            </a:r>
            <a:endParaRPr lang="en-US" u="sng" dirty="0"/>
          </a:p>
        </p:txBody>
      </p:sp>
    </p:spTree>
    <p:extLst>
      <p:ext uri="{BB962C8B-B14F-4D97-AF65-F5344CB8AC3E}">
        <p14:creationId xmlns:p14="http://schemas.microsoft.com/office/powerpoint/2010/main" val="31980912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2A2674C-0622-4668-ACF5-9A4BD9D9CA52}"/>
              </a:ext>
            </a:extLst>
          </p:cNvPr>
          <p:cNvSpPr txBox="1"/>
          <p:nvPr/>
        </p:nvSpPr>
        <p:spPr>
          <a:xfrm>
            <a:off x="445770" y="617220"/>
            <a:ext cx="11167110" cy="3231654"/>
          </a:xfrm>
          <a:prstGeom prst="rect">
            <a:avLst/>
          </a:prstGeom>
          <a:noFill/>
        </p:spPr>
        <p:txBody>
          <a:bodyPr wrap="square" rtlCol="0">
            <a:spAutoFit/>
          </a:bodyPr>
          <a:lstStyle/>
          <a:p>
            <a:r>
              <a:rPr lang="en-US" sz="2400" u="sng" dirty="0"/>
              <a:t>Wide throws to first. </a:t>
            </a:r>
          </a:p>
          <a:p>
            <a:r>
              <a:rPr lang="en-US" dirty="0"/>
              <a:t>On a wide throw to first on the home side of the diamond, the one-step fair technique allows the umpire to remain stationary with only having to flash their eyes to the fielder’s glove and have a perfect view of any possible tag. Umpires who move farther into the diamond toward a 90-degree angle must move immediately and quickly toward the foul line to have any hope of seeing the tag.</a:t>
            </a:r>
            <a:br>
              <a:rPr lang="en-US" dirty="0"/>
            </a:br>
            <a:br>
              <a:rPr lang="en-US" dirty="0"/>
            </a:br>
            <a:r>
              <a:rPr lang="en-US" dirty="0"/>
              <a:t>For a throw that pulls the first baseman toward the right field side of first, just slide a couple of quick steps toward home as you won’t have a swipe tag. At that point your only concern is whether the fielder keeps her foot on the bag. Moving slightly toward home dramatically improves your angle on the fielder’s foot.</a:t>
            </a:r>
          </a:p>
        </p:txBody>
      </p:sp>
    </p:spTree>
    <p:extLst>
      <p:ext uri="{BB962C8B-B14F-4D97-AF65-F5344CB8AC3E}">
        <p14:creationId xmlns:p14="http://schemas.microsoft.com/office/powerpoint/2010/main" val="20714395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C84B298-8D4A-48CB-A20B-52FED81F590E}"/>
              </a:ext>
            </a:extLst>
          </p:cNvPr>
          <p:cNvSpPr txBox="1"/>
          <p:nvPr/>
        </p:nvSpPr>
        <p:spPr>
          <a:xfrm>
            <a:off x="140970" y="674370"/>
            <a:ext cx="11910060" cy="5816977"/>
          </a:xfrm>
          <a:prstGeom prst="rect">
            <a:avLst/>
          </a:prstGeom>
          <a:noFill/>
        </p:spPr>
        <p:txBody>
          <a:bodyPr wrap="square" rtlCol="0">
            <a:spAutoFit/>
          </a:bodyPr>
          <a:lstStyle/>
          <a:p>
            <a:r>
              <a:rPr lang="en-US" sz="2400" b="1" u="sng" dirty="0"/>
              <a:t>KNOW THE DP/FLEX RULES </a:t>
            </a:r>
          </a:p>
          <a:p>
            <a:endParaRPr lang="en-US" sz="2400" u="sng" dirty="0"/>
          </a:p>
          <a:p>
            <a:r>
              <a:rPr lang="en-US" dirty="0"/>
              <a:t>In order to understand the DP/Flex rule, umpires must first recall a few other rules:</a:t>
            </a:r>
          </a:p>
          <a:p>
            <a:r>
              <a:rPr lang="en-US" dirty="0"/>
              <a:t> </a:t>
            </a:r>
          </a:p>
          <a:p>
            <a:r>
              <a:rPr lang="en-US" dirty="0"/>
              <a:t>• </a:t>
            </a:r>
            <a:r>
              <a:rPr lang="en-US" b="1" dirty="0">
                <a:solidFill>
                  <a:srgbClr val="FFFF00"/>
                </a:solidFill>
              </a:rPr>
              <a:t>A batter may only bat in one position in the batting order. </a:t>
            </a:r>
            <a:endParaRPr lang="en-US" dirty="0">
              <a:solidFill>
                <a:srgbClr val="FFFF00"/>
              </a:solidFill>
            </a:endParaRPr>
          </a:p>
          <a:p>
            <a:r>
              <a:rPr lang="en-US" dirty="0">
                <a:solidFill>
                  <a:srgbClr val="FFFF00"/>
                </a:solidFill>
              </a:rPr>
              <a:t>• </a:t>
            </a:r>
            <a:r>
              <a:rPr lang="en-US" b="1" dirty="0">
                <a:solidFill>
                  <a:srgbClr val="FFFF00"/>
                </a:solidFill>
              </a:rPr>
              <a:t>All players (both starters and substitutes) are permitted to re-enter the game one time</a:t>
            </a:r>
            <a:r>
              <a:rPr lang="en-US" dirty="0"/>
              <a:t>; they can leave and come back once (Exception: Only a starting player may re-enter the game in NCAA). </a:t>
            </a:r>
          </a:p>
          <a:p>
            <a:r>
              <a:rPr lang="en-US" dirty="0"/>
              <a:t>• </a:t>
            </a:r>
            <a:r>
              <a:rPr lang="en-US" b="1" dirty="0">
                <a:solidFill>
                  <a:srgbClr val="FFFF00"/>
                </a:solidFill>
              </a:rPr>
              <a:t>If a team wishes to use a DP/Flex, the team must have the DP/Flex on the official lineup card at the start of the game.</a:t>
            </a:r>
            <a:r>
              <a:rPr lang="en-US" dirty="0">
                <a:solidFill>
                  <a:srgbClr val="FFFF00"/>
                </a:solidFill>
              </a:rPr>
              <a:t> </a:t>
            </a:r>
            <a:r>
              <a:rPr lang="en-US" dirty="0"/>
              <a:t>Once the lineup is official, a team cannot add a DP/Flex. • When using the DP/Flex, the lineup can go from 10 to nine to 10 players any number of times, provided no other rule is violated, like substitutions. </a:t>
            </a:r>
          </a:p>
          <a:p>
            <a:r>
              <a:rPr lang="en-US" dirty="0"/>
              <a:t>• </a:t>
            </a:r>
            <a:r>
              <a:rPr lang="en-US" b="1" dirty="0">
                <a:solidFill>
                  <a:srgbClr val="FFFF00"/>
                </a:solidFill>
              </a:rPr>
              <a:t>No one is considered to have left the game until she has been removed from the batting order.</a:t>
            </a:r>
            <a:r>
              <a:rPr lang="en-US" dirty="0"/>
              <a:t> However, the Flex is considered to have left the game any time she is substituted for or the DP plays defense for her. With that basic background, an umpire only needs to remember two rules regarding the DP/Flex: </a:t>
            </a:r>
          </a:p>
          <a:p>
            <a:r>
              <a:rPr lang="en-US" dirty="0"/>
              <a:t>– The Flex may only enter the game on offense in the original DP’s batting position. Therefore, the DP and Flex may never be on offense at the same time. </a:t>
            </a:r>
          </a:p>
          <a:p>
            <a:r>
              <a:rPr lang="en-US" dirty="0"/>
              <a:t>– The Flex may never play offense only. Why? Because in order for the Flex to play offense, the DP has to leave the game. Thus, the Flex assumes both the offensive and defensive roles. </a:t>
            </a:r>
          </a:p>
          <a:p>
            <a:endParaRPr lang="en-US" dirty="0"/>
          </a:p>
        </p:txBody>
      </p:sp>
    </p:spTree>
    <p:extLst>
      <p:ext uri="{BB962C8B-B14F-4D97-AF65-F5344CB8AC3E}">
        <p14:creationId xmlns:p14="http://schemas.microsoft.com/office/powerpoint/2010/main" val="34693345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0453C8-6FDC-4A9A-9F3C-CE839D6DA8DC}"/>
              </a:ext>
            </a:extLst>
          </p:cNvPr>
          <p:cNvSpPr txBox="1"/>
          <p:nvPr/>
        </p:nvSpPr>
        <p:spPr>
          <a:xfrm>
            <a:off x="217170" y="354330"/>
            <a:ext cx="11715750" cy="5632311"/>
          </a:xfrm>
          <a:prstGeom prst="rect">
            <a:avLst/>
          </a:prstGeom>
          <a:noFill/>
        </p:spPr>
        <p:txBody>
          <a:bodyPr wrap="square" rtlCol="0">
            <a:spAutoFit/>
          </a:bodyPr>
          <a:lstStyle/>
          <a:p>
            <a:r>
              <a:rPr lang="en-US" b="1" u="sng" dirty="0"/>
              <a:t>The DP may never play defense only.</a:t>
            </a:r>
            <a:r>
              <a:rPr lang="en-US" u="sng" dirty="0"/>
              <a:t> </a:t>
            </a:r>
          </a:p>
          <a:p>
            <a:r>
              <a:rPr lang="en-US"/>
              <a:t>Why</a:t>
            </a:r>
            <a:r>
              <a:rPr lang="en-US" dirty="0"/>
              <a:t>? Because the DP must remain on the lineup card (in her original batting position); thus, she must always be on offense if she is in the game. </a:t>
            </a:r>
          </a:p>
          <a:p>
            <a:r>
              <a:rPr lang="en-US" dirty="0"/>
              <a:t>There is no DP/Flex violation if none of these three fundamental rules are violated. However, there still may be some other violation. </a:t>
            </a:r>
          </a:p>
          <a:p>
            <a:r>
              <a:rPr lang="en-US" dirty="0"/>
              <a:t>Probably the most inappropriately handled DP/Flex change occurs when the coach has the DP play defense. </a:t>
            </a:r>
          </a:p>
          <a:p>
            <a:r>
              <a:rPr lang="en-US" dirty="0"/>
              <a:t>That is permissible, as it does not violate one of the three fundamental rules. In order to have the DP play defense, the coach has two options: </a:t>
            </a:r>
          </a:p>
          <a:p>
            <a:r>
              <a:rPr lang="en-US" dirty="0"/>
              <a:t>– The Flex can leave the game, reducing the number of players from 10 to nine. </a:t>
            </a:r>
          </a:p>
          <a:p>
            <a:r>
              <a:rPr lang="en-US" dirty="0"/>
              <a:t>– The Flex can continue to play defense only and another player in one of the nine batting positions can simply play offense only. For practical purposes, the umpire can consider that player who is now only batting a temporary DP. However, the umpire must keep in mind that the Flex cannot enter into the temporary DP’s batting position. In order for the Flex to bat, she must enter the game into the original DP’s batting position. The plate umpire must ask the coach which of those two options the coach wishes to exercise. </a:t>
            </a:r>
          </a:p>
          <a:p>
            <a:r>
              <a:rPr lang="en-US" dirty="0"/>
              <a:t>When making lineup changes, coaches often give a player’s first or last name or uniform number. However, when changes involve the DP/Flex, the umpire must translate the names or numbers into DP/Flex terms. </a:t>
            </a:r>
          </a:p>
          <a:p>
            <a:endParaRPr lang="en-US" dirty="0"/>
          </a:p>
        </p:txBody>
      </p:sp>
    </p:spTree>
    <p:extLst>
      <p:ext uri="{BB962C8B-B14F-4D97-AF65-F5344CB8AC3E}">
        <p14:creationId xmlns:p14="http://schemas.microsoft.com/office/powerpoint/2010/main" val="2868252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A04448F-0325-4A8E-BD27-F4166C403DE3}"/>
              </a:ext>
            </a:extLst>
          </p:cNvPr>
          <p:cNvSpPr/>
          <p:nvPr/>
        </p:nvSpPr>
        <p:spPr>
          <a:xfrm>
            <a:off x="175260" y="766732"/>
            <a:ext cx="11841480" cy="5324535"/>
          </a:xfrm>
          <a:prstGeom prst="rect">
            <a:avLst/>
          </a:prstGeom>
        </p:spPr>
        <p:txBody>
          <a:bodyPr wrap="square">
            <a:spAutoFit/>
          </a:bodyPr>
          <a:lstStyle/>
          <a:p>
            <a:r>
              <a:rPr lang="en-US" sz="2400" b="1" u="sng" dirty="0">
                <a:latin typeface="Calibri" panose="020F0502020204030204" pitchFamily="34" charset="0"/>
                <a:ea typeface="Times New Roman" panose="02020603050405020304" pitchFamily="18" charset="0"/>
                <a:cs typeface="Times New Roman" panose="02020603050405020304" pitchFamily="18" charset="0"/>
              </a:rPr>
              <a:t>Giving the count. </a:t>
            </a:r>
            <a:endParaRPr lang="en-US" sz="2400" u="sng" dirty="0">
              <a:latin typeface="Calibri" panose="020F0502020204030204" pitchFamily="34" charset="0"/>
              <a:ea typeface="Times New Roman" panose="02020603050405020304" pitchFamily="18" charset="0"/>
              <a:cs typeface="Times New Roman" panose="02020603050405020304" pitchFamily="18" charset="0"/>
            </a:endParaRPr>
          </a:p>
          <a:p>
            <a:pPr>
              <a:spcAft>
                <a:spcPts val="1200"/>
              </a:spcAft>
            </a:pPr>
            <a:r>
              <a:rPr lang="en-US" dirty="0">
                <a:latin typeface="Arial" panose="020B0604020202020204" pitchFamily="34" charset="0"/>
                <a:ea typeface="Times New Roman" panose="02020603050405020304" pitchFamily="18" charset="0"/>
              </a:rPr>
              <a:t>It’s not necessary to give the count to one dugout, then the pitcher, then the other dugout. Remember that people can’t always see the count, but they can often hear it. Therefore when you give the count visually, also give it verbally. It’s best to give it, “Two balls, one strike,” as opposed to, “Twenty-one” or “Two and one.” </a:t>
            </a:r>
            <a:r>
              <a:rPr lang="en-US" b="1" u="sng" dirty="0">
                <a:latin typeface="Arial" panose="020B0604020202020204" pitchFamily="34" charset="0"/>
                <a:ea typeface="Times New Roman" panose="02020603050405020304" pitchFamily="18" charset="0"/>
              </a:rPr>
              <a:t>Also, when you give the count visually, use the middle finger and the index finger to indicate a two ball or two strike count. Don’t use the index finger and the little finger.</a:t>
            </a:r>
            <a:r>
              <a:rPr lang="en-US" dirty="0">
                <a:latin typeface="Arial" panose="020B0604020202020204" pitchFamily="34" charset="0"/>
                <a:ea typeface="Times New Roman" panose="02020603050405020304" pitchFamily="18" charset="0"/>
              </a:rPr>
              <a:t> When you give the count, give it in an authoritative manner and face the pitcher. </a:t>
            </a:r>
            <a:endParaRPr lang="en-US" sz="1600" dirty="0">
              <a:latin typeface="Calibri" panose="020F0502020204030204" pitchFamily="34" charset="0"/>
              <a:ea typeface="Times New Roman" panose="02020603050405020304" pitchFamily="18" charset="0"/>
            </a:endParaRPr>
          </a:p>
          <a:p>
            <a:r>
              <a:rPr lang="en-US" sz="1600" dirty="0">
                <a:latin typeface="Calibri" panose="020F0502020204030204" pitchFamily="34" charset="0"/>
                <a:ea typeface="Times New Roman" panose="02020603050405020304" pitchFamily="18" charset="0"/>
                <a:cs typeface="Times New Roman" panose="02020603050405020304" pitchFamily="18" charset="0"/>
              </a:rPr>
              <a:t> </a:t>
            </a:r>
          </a:p>
          <a:p>
            <a:r>
              <a:rPr lang="en-US" sz="2400" b="1" u="sng" dirty="0">
                <a:latin typeface="Calibri" panose="020F0502020204030204" pitchFamily="34" charset="0"/>
                <a:ea typeface="Times New Roman" panose="02020603050405020304" pitchFamily="18" charset="0"/>
                <a:cs typeface="Times New Roman" panose="02020603050405020304" pitchFamily="18" charset="0"/>
              </a:rPr>
              <a:t>Attitude. </a:t>
            </a:r>
            <a:endParaRPr lang="en-US" sz="2400" u="sng" dirty="0">
              <a:latin typeface="Calibri" panose="020F0502020204030204" pitchFamily="34" charset="0"/>
              <a:ea typeface="Times New Roman" panose="02020603050405020304" pitchFamily="18" charset="0"/>
              <a:cs typeface="Times New Roman" panose="02020603050405020304" pitchFamily="18" charset="0"/>
            </a:endParaRPr>
          </a:p>
          <a:p>
            <a:pPr>
              <a:spcAft>
                <a:spcPts val="1200"/>
              </a:spcAft>
            </a:pPr>
            <a:r>
              <a:rPr lang="en-US" dirty="0">
                <a:latin typeface="Arial" panose="020B0604020202020204" pitchFamily="34" charset="0"/>
                <a:ea typeface="Times New Roman" panose="02020603050405020304" pitchFamily="18" charset="0"/>
              </a:rPr>
              <a:t>Work the game as hard as you can and give the impression that you are happy to be umpiring that game.</a:t>
            </a:r>
            <a:endParaRPr lang="en-US" sz="1600" dirty="0">
              <a:latin typeface="Calibri" panose="020F0502020204030204" pitchFamily="34" charset="0"/>
              <a:ea typeface="Times New Roman" panose="02020603050405020304" pitchFamily="18" charset="0"/>
            </a:endParaRPr>
          </a:p>
          <a:p>
            <a:r>
              <a:rPr lang="en-US" sz="1600" dirty="0">
                <a:latin typeface="Calibri" panose="020F0502020204030204" pitchFamily="34" charset="0"/>
                <a:ea typeface="Times New Roman" panose="02020603050405020304" pitchFamily="18" charset="0"/>
                <a:cs typeface="Times New Roman" panose="02020603050405020304" pitchFamily="18" charset="0"/>
              </a:rPr>
              <a:t> </a:t>
            </a:r>
          </a:p>
          <a:p>
            <a:r>
              <a:rPr lang="en-US" sz="2400" b="1" u="sng" dirty="0">
                <a:latin typeface="Calibri" panose="020F0502020204030204" pitchFamily="34" charset="0"/>
                <a:ea typeface="Times New Roman" panose="02020603050405020304" pitchFamily="18" charset="0"/>
                <a:cs typeface="Times New Roman" panose="02020603050405020304" pitchFamily="18" charset="0"/>
              </a:rPr>
              <a:t>Hustle. </a:t>
            </a:r>
            <a:endParaRPr lang="en-US" sz="2400" u="sng" dirty="0">
              <a:latin typeface="Calibri" panose="020F0502020204030204" pitchFamily="34" charset="0"/>
              <a:ea typeface="Times New Roman" panose="02020603050405020304" pitchFamily="18" charset="0"/>
              <a:cs typeface="Times New Roman" panose="02020603050405020304" pitchFamily="18" charset="0"/>
            </a:endParaRPr>
          </a:p>
          <a:p>
            <a:pPr>
              <a:spcAft>
                <a:spcPts val="1200"/>
              </a:spcAft>
            </a:pPr>
            <a:r>
              <a:rPr lang="en-US" b="1" u="sng" dirty="0">
                <a:latin typeface="Arial" panose="020B0604020202020204" pitchFamily="34" charset="0"/>
                <a:ea typeface="Times New Roman" panose="02020603050405020304" pitchFamily="18" charset="0"/>
              </a:rPr>
              <a:t>Hustle plays a major part in the game</a:t>
            </a:r>
            <a:r>
              <a:rPr lang="en-US" dirty="0">
                <a:latin typeface="Arial" panose="020B0604020202020204" pitchFamily="34" charset="0"/>
                <a:ea typeface="Times New Roman" panose="02020603050405020304" pitchFamily="18" charset="0"/>
              </a:rPr>
              <a:t>. Not only does it help you get into position to get plays right, but it also instills respect among players and coaches. If you hustle throughout the game as opposed to walking and meandering around the field, a coach may give you the benefit of the doubt on a close play. Instead of arguing, he might stay in the dugout. Or instead of going ballistic during the argument, he or she might come out and ask for information.</a:t>
            </a:r>
            <a:endParaRPr lang="en-US" sz="1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419195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A542E-82CD-4786-A616-413B1FB1682C}"/>
              </a:ext>
            </a:extLst>
          </p:cNvPr>
          <p:cNvSpPr>
            <a:spLocks noGrp="1"/>
          </p:cNvSpPr>
          <p:nvPr>
            <p:ph type="ctrTitle"/>
          </p:nvPr>
        </p:nvSpPr>
        <p:spPr>
          <a:xfrm>
            <a:off x="178965" y="469613"/>
            <a:ext cx="11834069" cy="1265881"/>
          </a:xfrm>
          <a:ln>
            <a:noFill/>
          </a:ln>
        </p:spPr>
        <p:txBody>
          <a:bodyPr>
            <a:normAutofit fontScale="90000"/>
          </a:bodyPr>
          <a:lstStyle/>
          <a:p>
            <a:pPr algn="ctr"/>
            <a:r>
              <a:rPr lang="en-US" sz="3600" b="1" u="sng" dirty="0"/>
              <a:t>PRIOR TO THE GAME</a:t>
            </a:r>
            <a:br>
              <a:rPr lang="en-US" sz="2000" b="1" dirty="0"/>
            </a:br>
            <a:br>
              <a:rPr lang="en-US" sz="2000" b="1" dirty="0"/>
            </a:br>
            <a:br>
              <a:rPr lang="en-US" sz="2000" b="1" dirty="0"/>
            </a:br>
            <a:br>
              <a:rPr lang="en-US" sz="2000" b="1" dirty="0"/>
            </a:br>
            <a:r>
              <a:rPr lang="en-US" sz="2000" b="1" dirty="0"/>
              <a:t> </a:t>
            </a:r>
            <a:endParaRPr lang="en-US" sz="2000" dirty="0"/>
          </a:p>
        </p:txBody>
      </p:sp>
      <p:sp>
        <p:nvSpPr>
          <p:cNvPr id="3" name="Subtitle 2">
            <a:extLst>
              <a:ext uri="{FF2B5EF4-FFF2-40B4-BE49-F238E27FC236}">
                <a16:creationId xmlns:a16="http://schemas.microsoft.com/office/drawing/2014/main" id="{84F95780-9E19-48CD-9CF1-78D272A7B9FE}"/>
              </a:ext>
            </a:extLst>
          </p:cNvPr>
          <p:cNvSpPr>
            <a:spLocks noGrp="1"/>
          </p:cNvSpPr>
          <p:nvPr>
            <p:ph type="subTitle" idx="1"/>
          </p:nvPr>
        </p:nvSpPr>
        <p:spPr>
          <a:xfrm>
            <a:off x="329796" y="612309"/>
            <a:ext cx="11694252" cy="5981351"/>
          </a:xfrm>
        </p:spPr>
        <p:txBody>
          <a:bodyPr>
            <a:normAutofit/>
          </a:bodyPr>
          <a:lstStyle/>
          <a:p>
            <a:pPr algn="l"/>
            <a:endParaRPr lang="en-US" b="1" u="sng" dirty="0"/>
          </a:p>
          <a:p>
            <a:pPr algn="l"/>
            <a:r>
              <a:rPr lang="en-US" b="1" u="sng" dirty="0">
                <a:solidFill>
                  <a:schemeClr val="tx1"/>
                </a:solidFill>
              </a:rPr>
              <a:t>Be prepared for your game. </a:t>
            </a:r>
          </a:p>
          <a:p>
            <a:pPr algn="l"/>
            <a:r>
              <a:rPr lang="en-US" dirty="0">
                <a:solidFill>
                  <a:schemeClr val="tx1"/>
                </a:solidFill>
              </a:rPr>
              <a:t>Do some preparatory work a day or so before the game. Make sure you are familiar with the game site and know the correct starting time. </a:t>
            </a:r>
          </a:p>
          <a:p>
            <a:pPr algn="l"/>
            <a:r>
              <a:rPr lang="en-US" dirty="0">
                <a:solidFill>
                  <a:schemeClr val="tx1"/>
                </a:solidFill>
              </a:rPr>
              <a:t>Make sure your uniforms are clean and your equipment is in good condition. A good time to clean your shoes for the next game is right after the previous game. Check your shoelaces. Pack an extra set in case one breaks during a game or while you are dressing. </a:t>
            </a:r>
          </a:p>
          <a:p>
            <a:pPr algn="l"/>
            <a:r>
              <a:rPr lang="en-US" dirty="0">
                <a:solidFill>
                  <a:schemeClr val="tx1"/>
                </a:solidFill>
              </a:rPr>
              <a:t>Check the weather report prior to making decisions about starting, suspending, calling or continuing a game. In NCAA, coaches of both teams and/or the on-site administrator will decide if a game will not be started because of unsatisfactory weather or field conditions. For a doubleheader in NCAA, the plate umpire for the first game is the final judge about starting the second game.  </a:t>
            </a:r>
          </a:p>
          <a:p>
            <a:endParaRPr lang="en-US" sz="1400" dirty="0"/>
          </a:p>
        </p:txBody>
      </p:sp>
    </p:spTree>
    <p:extLst>
      <p:ext uri="{BB962C8B-B14F-4D97-AF65-F5344CB8AC3E}">
        <p14:creationId xmlns:p14="http://schemas.microsoft.com/office/powerpoint/2010/main" val="2015547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4DE357-DEDA-446F-B96B-577F7C87B4AC}"/>
              </a:ext>
            </a:extLst>
          </p:cNvPr>
          <p:cNvSpPr>
            <a:spLocks noGrp="1"/>
          </p:cNvSpPr>
          <p:nvPr>
            <p:ph idx="1"/>
          </p:nvPr>
        </p:nvSpPr>
        <p:spPr>
          <a:xfrm>
            <a:off x="91751" y="111968"/>
            <a:ext cx="12008497" cy="6634063"/>
          </a:xfrm>
        </p:spPr>
        <p:txBody>
          <a:bodyPr>
            <a:normAutofit/>
          </a:bodyPr>
          <a:lstStyle/>
          <a:p>
            <a:pPr marL="0" indent="0">
              <a:buNone/>
            </a:pPr>
            <a:r>
              <a:rPr lang="en-US" b="1" u="sng" dirty="0">
                <a:solidFill>
                  <a:schemeClr val="tx1"/>
                </a:solidFill>
              </a:rPr>
              <a:t>Arrive well ahead of game time. </a:t>
            </a:r>
            <a:endParaRPr lang="en-US" u="sng" dirty="0">
              <a:solidFill>
                <a:schemeClr val="tx1"/>
              </a:solidFill>
            </a:endParaRPr>
          </a:p>
          <a:p>
            <a:pPr marL="0" indent="0">
              <a:buNone/>
            </a:pPr>
            <a:r>
              <a:rPr lang="en-US" dirty="0">
                <a:solidFill>
                  <a:schemeClr val="tx1"/>
                </a:solidFill>
              </a:rPr>
              <a:t>It’s important to begin the game at the scheduled game time. That involves you and your partner entering the field at least 15-20 minutes before the scheduled game time, especially if you have to complete payment vouchers.</a:t>
            </a:r>
            <a:br>
              <a:rPr lang="en-US" dirty="0">
                <a:solidFill>
                  <a:schemeClr val="tx1"/>
                </a:solidFill>
              </a:rPr>
            </a:br>
            <a:br>
              <a:rPr lang="en-US" dirty="0">
                <a:solidFill>
                  <a:schemeClr val="tx1"/>
                </a:solidFill>
              </a:rPr>
            </a:br>
            <a:r>
              <a:rPr lang="en-US" dirty="0">
                <a:solidFill>
                  <a:schemeClr val="tx1"/>
                </a:solidFill>
              </a:rPr>
              <a:t>If a team’s arrival is delayed due to unavoidable circumstances, such as a late-arriving bus, work with both coaches to begin the game after a reasonable warmup period. Keep in mind the coach is probably already annoyed because of the team’s late arrival. </a:t>
            </a:r>
          </a:p>
          <a:p>
            <a:pPr marL="0" indent="0">
              <a:buNone/>
            </a:pPr>
            <a:endParaRPr lang="en-US" dirty="0">
              <a:solidFill>
                <a:schemeClr val="tx1"/>
              </a:solidFill>
            </a:endParaRPr>
          </a:p>
          <a:p>
            <a:pPr marL="0" indent="0">
              <a:buNone/>
            </a:pPr>
            <a:r>
              <a:rPr lang="en-US" b="1" u="sng" dirty="0">
                <a:solidFill>
                  <a:schemeClr val="tx1"/>
                </a:solidFill>
              </a:rPr>
              <a:t>Have a thorough pregame. </a:t>
            </a:r>
          </a:p>
          <a:p>
            <a:pPr marL="0" indent="0">
              <a:buNone/>
            </a:pPr>
            <a:r>
              <a:rPr lang="en-US" dirty="0">
                <a:solidFill>
                  <a:schemeClr val="tx1"/>
                </a:solidFill>
              </a:rPr>
              <a:t>A pregame meeting is essential for a good performance on the field. When you start your pregame discussion, make sure it fits the crew for that game. Three veteran college umpires who have worked together before probably don’t need a complete discussion of all rotations. However, if it’s one veteran and one new guy on a varsity game, going through the whole pregame not only ensures coverage, but it will likely put the newer umpire at ease. The newer umpire will hear things he’s heard before, and will grow more comfortable.  </a:t>
            </a:r>
          </a:p>
        </p:txBody>
      </p:sp>
    </p:spTree>
    <p:extLst>
      <p:ext uri="{BB962C8B-B14F-4D97-AF65-F5344CB8AC3E}">
        <p14:creationId xmlns:p14="http://schemas.microsoft.com/office/powerpoint/2010/main" val="596327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BD76AC7-07E1-4553-8D10-AAA6E7CD5701}"/>
              </a:ext>
            </a:extLst>
          </p:cNvPr>
          <p:cNvSpPr/>
          <p:nvPr/>
        </p:nvSpPr>
        <p:spPr>
          <a:xfrm>
            <a:off x="115824" y="135791"/>
            <a:ext cx="11960352" cy="6678751"/>
          </a:xfrm>
          <a:prstGeom prst="rect">
            <a:avLst/>
          </a:prstGeom>
        </p:spPr>
        <p:txBody>
          <a:bodyPr wrap="square">
            <a:spAutoFit/>
          </a:bodyPr>
          <a:lstStyle/>
          <a:p>
            <a:r>
              <a:rPr lang="en-US" sz="2400" b="1" u="sng" dirty="0"/>
              <a:t>Start thinking softball. </a:t>
            </a:r>
          </a:p>
          <a:p>
            <a:endParaRPr lang="en-US" b="1" u="sng" dirty="0"/>
          </a:p>
          <a:p>
            <a:r>
              <a:rPr lang="en-US" dirty="0"/>
              <a:t>Before the game is not the time to discuss the latest gossip, movie or news from home. Smartphones should be put away. Discuss odd situations or plays from recent games to get in the rules and mechanics mind-set. </a:t>
            </a:r>
          </a:p>
          <a:p>
            <a:endParaRPr lang="en-US" dirty="0"/>
          </a:p>
          <a:p>
            <a:r>
              <a:rPr lang="en-US" sz="2400" b="1" u="sng" dirty="0"/>
              <a:t>Plate Mechanic’s</a:t>
            </a:r>
          </a:p>
          <a:p>
            <a:endParaRPr lang="en-US" sz="2000" b="1" u="sng" dirty="0"/>
          </a:p>
          <a:p>
            <a:r>
              <a:rPr lang="en-US" b="1" u="sng" dirty="0"/>
              <a:t>GET IN THE ZONE  </a:t>
            </a:r>
          </a:p>
          <a:p>
            <a:endParaRPr lang="en-US" dirty="0"/>
          </a:p>
          <a:p>
            <a:r>
              <a:rPr lang="en-US" dirty="0"/>
              <a:t>There are four basic stances utilized by softball umpires. Go with the stance that is most comfortable.</a:t>
            </a:r>
          </a:p>
          <a:p>
            <a:endParaRPr lang="en-US" dirty="0"/>
          </a:p>
          <a:p>
            <a:r>
              <a:rPr lang="en-US" b="1" dirty="0"/>
              <a:t>Heel-Toe Stance</a:t>
            </a:r>
            <a:r>
              <a:rPr lang="en-US" dirty="0"/>
              <a:t> — The legs/feet are wider than shoulder width. The shoulders and body are close to square to the plate where a line drawn down the middle of the umpire’s waist would bisect the plate. The slot foot should be in the slot pointing directly at the pitcher’s plate and in line with or slightly in front of an imaginary line drawn from the catcher’s heels to the toe of the slot foot. The non-slot foot is angled no more than 45 degrees. You should be no deeper than a closed fist between your non-slot foot and the catcher’s back when you drop set. </a:t>
            </a:r>
          </a:p>
          <a:p>
            <a:endParaRPr lang="en-US" dirty="0"/>
          </a:p>
          <a:p>
            <a:pPr lvl="0"/>
            <a:r>
              <a:rPr lang="en-US" b="1" dirty="0"/>
              <a:t>The Box</a:t>
            </a:r>
            <a:r>
              <a:rPr lang="en-US" dirty="0"/>
              <a:t> — Feet are spread slightly wider than shoulder width. The non-slot foot is placed on the ground about a foot behind the catcher approximately in line with the center of her back when she is directly behind the plate. The slot foot is parallel to and in line or even with the non-slot foot at a distance that places the head in the slot. Both feet are pointing at the pitcher. Drop set by bending the knees. </a:t>
            </a:r>
          </a:p>
        </p:txBody>
      </p:sp>
    </p:spTree>
    <p:extLst>
      <p:ext uri="{BB962C8B-B14F-4D97-AF65-F5344CB8AC3E}">
        <p14:creationId xmlns:p14="http://schemas.microsoft.com/office/powerpoint/2010/main" val="2083437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637DC49-570F-40E0-953B-B38E620E50E7}"/>
              </a:ext>
            </a:extLst>
          </p:cNvPr>
          <p:cNvSpPr/>
          <p:nvPr/>
        </p:nvSpPr>
        <p:spPr>
          <a:xfrm>
            <a:off x="140208" y="202704"/>
            <a:ext cx="11911584" cy="6463308"/>
          </a:xfrm>
          <a:prstGeom prst="rect">
            <a:avLst/>
          </a:prstGeom>
        </p:spPr>
        <p:txBody>
          <a:bodyPr wrap="square">
            <a:spAutoFit/>
          </a:bodyPr>
          <a:lstStyle/>
          <a:p>
            <a:pPr marR="0" lvl="0">
              <a:spcBef>
                <a:spcPts val="0"/>
              </a:spcBef>
              <a:spcAft>
                <a:spcPts val="0"/>
              </a:spcAft>
              <a:buSzPts val="1000"/>
              <a:tabLst>
                <a:tab pos="457200" algn="l"/>
              </a:tabLst>
            </a:pPr>
            <a:r>
              <a:rPr lang="en-US" b="1" dirty="0">
                <a:latin typeface="Arial" panose="020B0604020202020204" pitchFamily="34" charset="0"/>
                <a:ea typeface="Times New Roman" panose="02020603050405020304" pitchFamily="18" charset="0"/>
                <a:cs typeface="Times New Roman" panose="02020603050405020304" pitchFamily="18" charset="0"/>
              </a:rPr>
              <a:t>Gerry Davis</a:t>
            </a:r>
            <a:r>
              <a:rPr lang="en-US" dirty="0">
                <a:latin typeface="Arial" panose="020B0604020202020204" pitchFamily="34" charset="0"/>
                <a:ea typeface="Times New Roman" panose="02020603050405020304" pitchFamily="18" charset="0"/>
                <a:cs typeface="Times New Roman" panose="02020603050405020304" pitchFamily="18" charset="0"/>
              </a:rPr>
              <a:t> – Start with your hands on your knees; feet/legs wider than shoulder width, feet approximately parallel to and generally even with each other, hands gripping thighs above your knees. Your upper body weight rests on your knees with your elbows straight providing consistent head height. Adjust head height with the width of the feet. Begin an arm’s length behind the catcher with your nose in the slot. As the pitcher commits to the deliver, drop your butt slightly about two to three inches to bring your line of sight parallel to the ground and to eliminate neck strain.</a:t>
            </a:r>
          </a:p>
          <a:p>
            <a:pPr marR="0" lvl="0">
              <a:spcBef>
                <a:spcPts val="0"/>
              </a:spcBef>
              <a:spcAft>
                <a:spcPts val="0"/>
              </a:spcAft>
              <a:buSzPts val="1000"/>
              <a:tabLst>
                <a:tab pos="457200" algn="l"/>
              </a:tabLst>
            </a:pPr>
            <a:r>
              <a:rPr lang="en-US" dirty="0">
                <a:latin typeface="Arial" panose="020B0604020202020204" pitchFamily="34" charset="0"/>
                <a:ea typeface="Times New Roman" panose="02020603050405020304" pitchFamily="18" charset="0"/>
                <a:cs typeface="Times New Roman" panose="02020603050405020304" pitchFamily="18" charset="0"/>
              </a:rPr>
              <a:t> </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r>
              <a:rPr lang="en-US" b="1" dirty="0">
                <a:latin typeface="Arial" panose="020B0604020202020204" pitchFamily="34" charset="0"/>
                <a:ea typeface="Times New Roman" panose="02020603050405020304" pitchFamily="18" charset="0"/>
              </a:rPr>
              <a:t>Modified Gerry Davis</a:t>
            </a:r>
            <a:r>
              <a:rPr lang="en-US" dirty="0">
                <a:latin typeface="Arial" panose="020B0604020202020204" pitchFamily="34" charset="0"/>
                <a:ea typeface="Times New Roman" panose="02020603050405020304" pitchFamily="18" charset="0"/>
              </a:rPr>
              <a:t> – Start with your hands on your knees; feet/legs wider than shoulder width, feet approximately parallel to and generally even with each other, hands gripping thighs above your knees. Your upper body weight rests on your knees with your elbows straight providing consistent head height. Adjust head height with the width of the feet. Begin an arm’s length behind the catcher with your nose in the slot.</a:t>
            </a:r>
          </a:p>
          <a:p>
            <a:endParaRPr lang="en-US" dirty="0">
              <a:latin typeface="Arial" panose="020B0604020202020204" pitchFamily="34" charset="0"/>
            </a:endParaRPr>
          </a:p>
          <a:p>
            <a:r>
              <a:rPr lang="en-US" b="1" u="sng" dirty="0"/>
              <a:t>Know when you’re in the slot position. </a:t>
            </a:r>
          </a:p>
          <a:p>
            <a:r>
              <a:rPr lang="en-US" dirty="0"/>
              <a:t>A commonly used position among plate umpires is the </a:t>
            </a:r>
            <a:r>
              <a:rPr lang="en-US" b="1" u="sng" dirty="0"/>
              <a:t>“slot,” the area between the catcher and batter</a:t>
            </a:r>
            <a:r>
              <a:rPr lang="en-US" b="1" dirty="0"/>
              <a:t>.</a:t>
            </a:r>
            <a:r>
              <a:rPr lang="en-US" dirty="0"/>
              <a:t> To get a consistent look at each pitch, place your feet at least shoulder width apart with your non-slot foot (right foot on right-handed batters) about midway between the catcher’s feet. Your inside ear should be in line with the inside edge of the plate with your belt buckle on the batter’s box line nearest the plate. </a:t>
            </a:r>
            <a:r>
              <a:rPr lang="en-US" b="1" u="sng" dirty="0"/>
              <a:t>Be sure to see the outside corner of the plate and the batter’s knees. </a:t>
            </a:r>
            <a:endParaRPr lang="en-US" b="1" u="sng" dirty="0">
              <a:latin typeface="Arial" panose="020B0604020202020204" pitchFamily="34" charset="0"/>
            </a:endParaRPr>
          </a:p>
          <a:p>
            <a:endParaRPr lang="en-US" b="1" dirty="0"/>
          </a:p>
          <a:p>
            <a:r>
              <a:rPr lang="en-US" b="1" u="sng" dirty="0"/>
              <a:t>Get locked in. </a:t>
            </a:r>
          </a:p>
          <a:p>
            <a:r>
              <a:rPr lang="en-US" dirty="0"/>
              <a:t>If you aren’t locked in and in a consistent position, you will not be able to judge pitches the same way every time. That’s why you want to be balanced and locked in before every pitch. An umpire who “hides” his or her hands behind him or her in an effort to protect them is rarely stable or consistent. </a:t>
            </a:r>
            <a:r>
              <a:rPr lang="en-US" b="1" u="sng" dirty="0"/>
              <a:t>Another bad spot for the hands is on the catcher. Keep your hands off the catcher. </a:t>
            </a:r>
          </a:p>
        </p:txBody>
      </p:sp>
    </p:spTree>
    <p:extLst>
      <p:ext uri="{BB962C8B-B14F-4D97-AF65-F5344CB8AC3E}">
        <p14:creationId xmlns:p14="http://schemas.microsoft.com/office/powerpoint/2010/main" val="3438662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497730-602F-416A-B656-D52A67E64B13}"/>
              </a:ext>
            </a:extLst>
          </p:cNvPr>
          <p:cNvSpPr txBox="1"/>
          <p:nvPr/>
        </p:nvSpPr>
        <p:spPr>
          <a:xfrm>
            <a:off x="134112" y="170688"/>
            <a:ext cx="11753088" cy="6186309"/>
          </a:xfrm>
          <a:prstGeom prst="rect">
            <a:avLst/>
          </a:prstGeom>
          <a:noFill/>
        </p:spPr>
        <p:txBody>
          <a:bodyPr wrap="square" rtlCol="0">
            <a:spAutoFit/>
          </a:bodyPr>
          <a:lstStyle/>
          <a:p>
            <a:r>
              <a:rPr lang="en-US" b="1" u="sng" dirty="0"/>
              <a:t>Get set at the right time. </a:t>
            </a:r>
          </a:p>
          <a:p>
            <a:r>
              <a:rPr lang="en-US" dirty="0"/>
              <a:t>If you get set too early, by the time the pitch arrives, you are ready to get out of your stance. That will affect your timing — whether it is moving your head with the pitch or not following the ball all the way into the mitt because you are wanting to move. If you come out of the stance too early, your consistency and concentration are ruined.</a:t>
            </a:r>
          </a:p>
          <a:p>
            <a:endParaRPr lang="en-US" dirty="0"/>
          </a:p>
          <a:p>
            <a:r>
              <a:rPr lang="en-US" b="1" u="sng" dirty="0"/>
              <a:t>Establish a routine. </a:t>
            </a:r>
          </a:p>
          <a:p>
            <a:r>
              <a:rPr lang="en-US" dirty="0"/>
              <a:t>Being in the zone takes thought, preparation and discipline by the plate umpire. </a:t>
            </a:r>
            <a:r>
              <a:rPr lang="en-US" b="1" u="sng" dirty="0"/>
              <a:t>Establish a pregame routine that includes both physical and mental items</a:t>
            </a:r>
            <a:r>
              <a:rPr lang="en-US" dirty="0"/>
              <a:t>, like wearing the same socks or putting on your equipment in the same order before every game. It helps to bring the game into focus from the beginning. Once you take the field, make routine a part of your game. Get set the same way, at the same time for every pitch. </a:t>
            </a:r>
          </a:p>
          <a:p>
            <a:endParaRPr lang="en-US" b="1" dirty="0"/>
          </a:p>
          <a:p>
            <a:r>
              <a:rPr lang="en-US" b="1" u="sng" dirty="0"/>
              <a:t>Make it clear to the batter. </a:t>
            </a:r>
          </a:p>
          <a:p>
            <a:r>
              <a:rPr lang="en-US" b="1" u="sng" dirty="0"/>
              <a:t>Most fast-pitch associations want plate umpires to verbalize a ball or strike in the down position and signal in the up or going-up position. </a:t>
            </a:r>
            <a:r>
              <a:rPr lang="en-US" dirty="0"/>
              <a:t>But a called third strike must have a finish and be different from a routine strike. The plate umpire should send a clear message that it’s time for the batter to sit down with a combination of voice inflection and mechanics in the up position. That can be accomplished by putting a strong emphasis on “strike” and an even stronger emphasis on “three.” Be loud and proud of the call.</a:t>
            </a:r>
          </a:p>
          <a:p>
            <a:endParaRPr lang="en-US" dirty="0"/>
          </a:p>
          <a:p>
            <a:endParaRPr lang="en-US" dirty="0"/>
          </a:p>
        </p:txBody>
      </p:sp>
    </p:spTree>
    <p:extLst>
      <p:ext uri="{BB962C8B-B14F-4D97-AF65-F5344CB8AC3E}">
        <p14:creationId xmlns:p14="http://schemas.microsoft.com/office/powerpoint/2010/main" val="1021853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8239D68-8C68-4809-9534-B910F90FD294}"/>
              </a:ext>
            </a:extLst>
          </p:cNvPr>
          <p:cNvSpPr txBox="1"/>
          <p:nvPr/>
        </p:nvSpPr>
        <p:spPr>
          <a:xfrm>
            <a:off x="97536" y="146304"/>
            <a:ext cx="11972544" cy="6740307"/>
          </a:xfrm>
          <a:prstGeom prst="rect">
            <a:avLst/>
          </a:prstGeom>
          <a:noFill/>
        </p:spPr>
        <p:txBody>
          <a:bodyPr wrap="square" rtlCol="0">
            <a:spAutoFit/>
          </a:bodyPr>
          <a:lstStyle/>
          <a:p>
            <a:r>
              <a:rPr lang="en-US" sz="2000" b="1" u="sng" dirty="0"/>
              <a:t>TRACKING</a:t>
            </a:r>
            <a:r>
              <a:rPr lang="en-US" b="1" u="sng" dirty="0"/>
              <a:t> PITCHES </a:t>
            </a:r>
          </a:p>
          <a:p>
            <a:r>
              <a:rPr lang="en-US" dirty="0"/>
              <a:t>Most umpires track pitches the same way they did when they batted as players. That means they have acquired the dreaded malady of “tunnel vision.”</a:t>
            </a:r>
            <a:br>
              <a:rPr lang="en-US" dirty="0"/>
            </a:br>
            <a:br>
              <a:rPr lang="en-US" dirty="0"/>
            </a:br>
            <a:r>
              <a:rPr lang="en-US" dirty="0"/>
              <a:t>Tunnel vision occurs when an umpire looks down the tunnel to the pitcher’s release point with his or her eyes fixated ahead and allows the ball to pass through the tunnel while reading the pitch the same way they did as a batter. Batters must read pitches that way while attempting to hit the pitch. Umpires have the luxury of only having to call the pitch.</a:t>
            </a:r>
            <a:br>
              <a:rPr lang="en-US" dirty="0"/>
            </a:br>
            <a:br>
              <a:rPr lang="en-US" dirty="0"/>
            </a:br>
            <a:r>
              <a:rPr lang="en-US" b="1" u="sng" dirty="0"/>
              <a:t>When an umpire has tunnel vision, he or she decides the status of the pitch by predetermined destination. That is where the umpire expects the ball to go based on his or her read from in front of the plate. The umpire should track the ball with his or her eyes all the way into the catcher’s glove before making a decision.</a:t>
            </a:r>
            <a:br>
              <a:rPr lang="en-US" b="1" u="sng" dirty="0"/>
            </a:br>
            <a:br>
              <a:rPr lang="en-US" b="1" u="sng" dirty="0"/>
            </a:br>
            <a:r>
              <a:rPr lang="en-US" b="1" u="sng" dirty="0"/>
              <a:t>Tracking a pitch with the eyes takes practice and constant self-reminding. See the outside corner of the plate with both eyes and try to stay “on” the pitch to the end. That will help to see tails and breaks of the ball when it passes the plate.</a:t>
            </a:r>
          </a:p>
          <a:p>
            <a:r>
              <a:rPr lang="en-US" dirty="0"/>
              <a:t> </a:t>
            </a:r>
            <a:endParaRPr lang="en-US" sz="2000" dirty="0"/>
          </a:p>
          <a:p>
            <a:r>
              <a:rPr lang="en-US" sz="2000" b="1" u="sng" dirty="0"/>
              <a:t>Head height and positioning. </a:t>
            </a:r>
          </a:p>
          <a:p>
            <a:r>
              <a:rPr lang="en-US" dirty="0"/>
              <a:t>Position yourself in the slot with your nose or your inside ear on the inside corner and your chin just above the catcher’s head or marginally higher. </a:t>
            </a:r>
            <a:r>
              <a:rPr lang="en-US" b="1" u="sng" dirty="0"/>
              <a:t>Never drop your chin below the ear hole in the catcher’s helmet</a:t>
            </a:r>
            <a:r>
              <a:rPr lang="en-US" dirty="0"/>
              <a:t>. Your body weight will be mostly forward with your stance comfortable and balanced. </a:t>
            </a:r>
            <a:r>
              <a:rPr lang="en-US" b="1" u="sng" dirty="0"/>
              <a:t>Comfort and balance are critical for long-term success.</a:t>
            </a:r>
          </a:p>
          <a:p>
            <a:endParaRPr lang="en-US" dirty="0"/>
          </a:p>
        </p:txBody>
      </p:sp>
    </p:spTree>
    <p:extLst>
      <p:ext uri="{BB962C8B-B14F-4D97-AF65-F5344CB8AC3E}">
        <p14:creationId xmlns:p14="http://schemas.microsoft.com/office/powerpoint/2010/main" val="2675218936"/>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865</TotalTime>
  <Words>4595</Words>
  <Application>Microsoft Office PowerPoint</Application>
  <PresentationFormat>Widescreen</PresentationFormat>
  <Paragraphs>180</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Century Gothic</vt:lpstr>
      <vt:lpstr>Wingdings 3</vt:lpstr>
      <vt:lpstr>Slice</vt:lpstr>
      <vt:lpstr>PowerPoint Presentation</vt:lpstr>
      <vt:lpstr>PowerPoint Presentation</vt:lpstr>
      <vt:lpstr>PowerPoint Presentation</vt:lpstr>
      <vt:lpstr>PRIOR TO THE GAME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PRIOR TO THE GAME</dc:title>
  <dc:creator>Wayne Legere</dc:creator>
  <cp:lastModifiedBy>Wayne Legere</cp:lastModifiedBy>
  <cp:revision>26</cp:revision>
  <dcterms:created xsi:type="dcterms:W3CDTF">2019-03-02T03:12:53Z</dcterms:created>
  <dcterms:modified xsi:type="dcterms:W3CDTF">2019-03-02T17:38:51Z</dcterms:modified>
</cp:coreProperties>
</file>