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8" r:id="rId5"/>
    <p:sldId id="259" r:id="rId6"/>
    <p:sldId id="260" r:id="rId7"/>
    <p:sldId id="261" r:id="rId8"/>
    <p:sldId id="269" r:id="rId9"/>
    <p:sldId id="262" r:id="rId10"/>
    <p:sldId id="263" r:id="rId11"/>
    <p:sldId id="264" r:id="rId12"/>
    <p:sldId id="265" r:id="rId13"/>
    <p:sldId id="267" r:id="rId14"/>
    <p:sldId id="270" r:id="rId15"/>
    <p:sldId id="273" r:id="rId16"/>
    <p:sldId id="276" r:id="rId17"/>
    <p:sldId id="284" r:id="rId18"/>
    <p:sldId id="274" r:id="rId19"/>
    <p:sldId id="275" r:id="rId20"/>
    <p:sldId id="277" r:id="rId21"/>
    <p:sldId id="271" r:id="rId22"/>
    <p:sldId id="278" r:id="rId23"/>
    <p:sldId id="279" r:id="rId24"/>
    <p:sldId id="285" r:id="rId25"/>
    <p:sldId id="272"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3331193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424222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890999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110471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604630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2343727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3762223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1405503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1283183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9BF51F-80D0-410D-B577-2A1F185997EC}"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3398113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F9BF51F-80D0-410D-B577-2A1F185997EC}" type="datetimeFigureOut">
              <a:rPr lang="en-US" smtClean="0"/>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310942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F9BF51F-80D0-410D-B577-2A1F185997EC}" type="datetimeFigureOut">
              <a:rPr lang="en-US" smtClean="0"/>
              <a:t>5/2/2020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3118269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F9BF51F-80D0-410D-B577-2A1F185997EC}" type="datetimeFigureOut">
              <a:rPr lang="en-US" smtClean="0"/>
              <a:t>5/2/2020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2525883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9BF51F-80D0-410D-B577-2A1F185997EC}" type="datetimeFigureOut">
              <a:rPr lang="en-US" smtClean="0"/>
              <a:t>5/2/2020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2019690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9BF51F-80D0-410D-B577-2A1F185997EC}" type="datetimeFigureOut">
              <a:rPr lang="en-US" smtClean="0"/>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F865A8-65D8-4B31-A97E-0F22376955C0}" type="slidenum">
              <a:rPr lang="en-US" smtClean="0"/>
              <a:t>‹#›</a:t>
            </a:fld>
            <a:endParaRPr lang="en-US"/>
          </a:p>
        </p:txBody>
      </p:sp>
    </p:spTree>
    <p:extLst>
      <p:ext uri="{BB962C8B-B14F-4D97-AF65-F5344CB8AC3E}">
        <p14:creationId xmlns:p14="http://schemas.microsoft.com/office/powerpoint/2010/main" val="2446309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F865A8-65D8-4B31-A97E-0F22376955C0}" type="slidenum">
              <a:rPr lang="en-US" smtClean="0"/>
              <a:t>‹#›</a:t>
            </a:fld>
            <a:endParaRPr lang="en-US"/>
          </a:p>
        </p:txBody>
      </p:sp>
      <p:sp>
        <p:nvSpPr>
          <p:cNvPr id="5" name="Date Placeholder 4"/>
          <p:cNvSpPr>
            <a:spLocks noGrp="1"/>
          </p:cNvSpPr>
          <p:nvPr>
            <p:ph type="dt" sz="half" idx="10"/>
          </p:nvPr>
        </p:nvSpPr>
        <p:spPr/>
        <p:txBody>
          <a:bodyPr/>
          <a:lstStyle/>
          <a:p>
            <a:fld id="{7F9BF51F-80D0-410D-B577-2A1F185997EC}" type="datetimeFigureOut">
              <a:rPr lang="en-US" smtClean="0"/>
              <a:t>5/2/2020</a:t>
            </a:fld>
            <a:endParaRPr lang="en-US"/>
          </a:p>
        </p:txBody>
      </p:sp>
    </p:spTree>
    <p:extLst>
      <p:ext uri="{BB962C8B-B14F-4D97-AF65-F5344CB8AC3E}">
        <p14:creationId xmlns:p14="http://schemas.microsoft.com/office/powerpoint/2010/main" val="3585372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9BF51F-80D0-410D-B577-2A1F185997EC}" type="datetimeFigureOut">
              <a:rPr lang="en-US" smtClean="0"/>
              <a:t>5/2/2020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F865A8-65D8-4B31-A97E-0F22376955C0}" type="slidenum">
              <a:rPr lang="en-US" smtClean="0"/>
              <a:t>‹#›</a:t>
            </a:fld>
            <a:endParaRPr lang="en-US"/>
          </a:p>
        </p:txBody>
      </p:sp>
    </p:spTree>
    <p:extLst>
      <p:ext uri="{BB962C8B-B14F-4D97-AF65-F5344CB8AC3E}">
        <p14:creationId xmlns:p14="http://schemas.microsoft.com/office/powerpoint/2010/main" val="406804892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gov.nl.ca/covid-19/alert-system/alert-level-3/" TargetMode="External"/><Relationship Id="rId2" Type="http://schemas.openxmlformats.org/officeDocument/2006/relationships/hyperlink" Target="https://www.gov.nl.ca/covid-19/alert-system/alert-level-4/" TargetMode="Externa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hyperlink" Target="http://www.baseballn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 </a:t>
            </a:r>
            <a:br>
              <a:rPr lang="en-CA" dirty="0" smtClean="0"/>
            </a:br>
            <a:endParaRPr lang="en-US" dirty="0"/>
          </a:p>
        </p:txBody>
      </p:sp>
      <p:sp>
        <p:nvSpPr>
          <p:cNvPr id="3" name="Subtitle 2"/>
          <p:cNvSpPr>
            <a:spLocks noGrp="1"/>
          </p:cNvSpPr>
          <p:nvPr>
            <p:ph type="subTitle" idx="1"/>
          </p:nvPr>
        </p:nvSpPr>
        <p:spPr/>
        <p:txBody>
          <a:bodyPr>
            <a:normAutofit/>
          </a:bodyPr>
          <a:lstStyle/>
          <a:p>
            <a:pPr algn="ctr"/>
            <a:r>
              <a:rPr lang="en-CA" dirty="0" smtClean="0"/>
              <a:t>OUR APPROACH TO NAVIGATING COVID-19</a:t>
            </a:r>
          </a:p>
          <a:p>
            <a:pPr algn="ctr"/>
            <a:r>
              <a:rPr lang="en-CA" dirty="0" smtClean="0"/>
              <a:t>BUILDING TOWARD A SAFE &amp; TIMELY RETURN TO ON-FIELD ACTIVITY</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17950" t="25916" r="18350" b="26385"/>
          <a:stretch/>
        </p:blipFill>
        <p:spPr>
          <a:xfrm>
            <a:off x="2781836" y="489396"/>
            <a:ext cx="5460643" cy="3271233"/>
          </a:xfrm>
          <a:prstGeom prst="rect">
            <a:avLst/>
          </a:prstGeom>
        </p:spPr>
      </p:pic>
    </p:spTree>
    <p:extLst>
      <p:ext uri="{BB962C8B-B14F-4D97-AF65-F5344CB8AC3E}">
        <p14:creationId xmlns:p14="http://schemas.microsoft.com/office/powerpoint/2010/main" val="8316592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665408"/>
          </a:xfrm>
        </p:spPr>
        <p:txBody>
          <a:bodyPr/>
          <a:lstStyle/>
          <a:p>
            <a:pPr algn="ctr"/>
            <a:r>
              <a:rPr lang="en-CA" dirty="0" smtClean="0"/>
              <a:t>Other Provinces</a:t>
            </a:r>
            <a:endParaRPr lang="en-US" dirty="0"/>
          </a:p>
        </p:txBody>
      </p:sp>
      <p:sp>
        <p:nvSpPr>
          <p:cNvPr id="5" name="Text Placeholder 4"/>
          <p:cNvSpPr>
            <a:spLocks noGrp="1"/>
          </p:cNvSpPr>
          <p:nvPr>
            <p:ph type="body" idx="1"/>
          </p:nvPr>
        </p:nvSpPr>
        <p:spPr>
          <a:xfrm>
            <a:off x="675744" y="1429864"/>
            <a:ext cx="4185623" cy="576262"/>
          </a:xfrm>
        </p:spPr>
        <p:txBody>
          <a:bodyPr/>
          <a:lstStyle/>
          <a:p>
            <a:pPr algn="ctr"/>
            <a:r>
              <a:rPr lang="en-CA" dirty="0" smtClean="0"/>
              <a:t>Baseball New Brunswick</a:t>
            </a:r>
            <a:endParaRPr lang="en-US" dirty="0"/>
          </a:p>
        </p:txBody>
      </p:sp>
      <p:sp>
        <p:nvSpPr>
          <p:cNvPr id="6" name="Content Placeholder 5"/>
          <p:cNvSpPr>
            <a:spLocks noGrp="1"/>
          </p:cNvSpPr>
          <p:nvPr>
            <p:ph sz="half" idx="2"/>
          </p:nvPr>
        </p:nvSpPr>
        <p:spPr>
          <a:xfrm>
            <a:off x="675743" y="2160982"/>
            <a:ext cx="4185623" cy="3304117"/>
          </a:xfrm>
        </p:spPr>
        <p:txBody>
          <a:bodyPr/>
          <a:lstStyle/>
          <a:p>
            <a:r>
              <a:rPr lang="en-CA" dirty="0"/>
              <a:t>Currently all </a:t>
            </a:r>
            <a:r>
              <a:rPr lang="en-CA" dirty="0" smtClean="0"/>
              <a:t>in-person activity suspended indefinitely.</a:t>
            </a:r>
          </a:p>
          <a:p>
            <a:r>
              <a:rPr lang="en-CA" dirty="0" smtClean="0"/>
              <a:t>Offering online coaching and umpire training.</a:t>
            </a:r>
            <a:endParaRPr lang="en-US" dirty="0" smtClean="0"/>
          </a:p>
          <a:p>
            <a:r>
              <a:rPr lang="en-CA" dirty="0"/>
              <a:t>Awaiting direction from government and health officials with respect to guidelines and protocols </a:t>
            </a:r>
            <a:r>
              <a:rPr lang="en-CA" dirty="0" smtClean="0"/>
              <a:t>needed.</a:t>
            </a:r>
            <a:endParaRPr lang="en-CA" dirty="0"/>
          </a:p>
          <a:p>
            <a:endParaRPr lang="en-CA" dirty="0" smtClean="0"/>
          </a:p>
        </p:txBody>
      </p:sp>
      <p:sp>
        <p:nvSpPr>
          <p:cNvPr id="7" name="Text Placeholder 6"/>
          <p:cNvSpPr>
            <a:spLocks noGrp="1"/>
          </p:cNvSpPr>
          <p:nvPr>
            <p:ph type="body" sz="quarter" idx="3"/>
          </p:nvPr>
        </p:nvSpPr>
        <p:spPr>
          <a:xfrm>
            <a:off x="5088384" y="1429864"/>
            <a:ext cx="4185618" cy="576262"/>
          </a:xfrm>
        </p:spPr>
        <p:txBody>
          <a:bodyPr/>
          <a:lstStyle/>
          <a:p>
            <a:pPr algn="ctr"/>
            <a:r>
              <a:rPr lang="en-CA" dirty="0" smtClean="0"/>
              <a:t>Baseball Quebec</a:t>
            </a:r>
            <a:endParaRPr lang="en-US" dirty="0"/>
          </a:p>
        </p:txBody>
      </p:sp>
      <p:sp>
        <p:nvSpPr>
          <p:cNvPr id="8" name="Content Placeholder 7"/>
          <p:cNvSpPr>
            <a:spLocks noGrp="1"/>
          </p:cNvSpPr>
          <p:nvPr>
            <p:ph sz="quarter" idx="4"/>
          </p:nvPr>
        </p:nvSpPr>
        <p:spPr>
          <a:xfrm>
            <a:off x="5088384" y="2160981"/>
            <a:ext cx="4185617" cy="3304117"/>
          </a:xfrm>
        </p:spPr>
        <p:txBody>
          <a:bodyPr/>
          <a:lstStyle/>
          <a:p>
            <a:r>
              <a:rPr lang="en-CA" dirty="0"/>
              <a:t>Currently </a:t>
            </a:r>
            <a:r>
              <a:rPr lang="en-CA" dirty="0" smtClean="0"/>
              <a:t>all in-person activity is suspended indefinitely.</a:t>
            </a:r>
          </a:p>
          <a:p>
            <a:r>
              <a:rPr lang="en-CA" dirty="0" smtClean="0"/>
              <a:t>Have communicated to membership multiple scenarios for a shortened season (July 1</a:t>
            </a:r>
            <a:r>
              <a:rPr lang="en-CA" baseline="30000" dirty="0" smtClean="0"/>
              <a:t>st</a:t>
            </a:r>
            <a:r>
              <a:rPr lang="en-CA" dirty="0" smtClean="0"/>
              <a:t> and August 1</a:t>
            </a:r>
            <a:r>
              <a:rPr lang="en-CA" baseline="30000" dirty="0" smtClean="0"/>
              <a:t>st</a:t>
            </a:r>
            <a:r>
              <a:rPr lang="en-CA" dirty="0" smtClean="0"/>
              <a:t> starts)</a:t>
            </a:r>
          </a:p>
          <a:p>
            <a:r>
              <a:rPr lang="en-CA" dirty="0"/>
              <a:t>Awaiting direction from government and health officials with respect to guidelines and protocols </a:t>
            </a:r>
            <a:r>
              <a:rPr lang="en-CA" dirty="0" smtClean="0"/>
              <a:t>needed.</a:t>
            </a:r>
            <a:endParaRPr lang="en-CA" dirty="0"/>
          </a:p>
          <a:p>
            <a:endParaRPr lang="en-US" dirty="0"/>
          </a:p>
          <a:p>
            <a:endParaRPr lang="en-US" dirty="0"/>
          </a:p>
        </p:txBody>
      </p:sp>
    </p:spTree>
    <p:extLst>
      <p:ext uri="{BB962C8B-B14F-4D97-AF65-F5344CB8AC3E}">
        <p14:creationId xmlns:p14="http://schemas.microsoft.com/office/powerpoint/2010/main" val="29446999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599"/>
            <a:ext cx="8596668" cy="665409"/>
          </a:xfrm>
        </p:spPr>
        <p:txBody>
          <a:bodyPr>
            <a:normAutofit/>
          </a:bodyPr>
          <a:lstStyle/>
          <a:p>
            <a:pPr algn="ctr"/>
            <a:r>
              <a:rPr lang="en-CA" dirty="0" smtClean="0"/>
              <a:t>Other Provinces</a:t>
            </a:r>
            <a:endParaRPr lang="en-US" dirty="0"/>
          </a:p>
        </p:txBody>
      </p:sp>
      <p:sp>
        <p:nvSpPr>
          <p:cNvPr id="5" name="Text Placeholder 4"/>
          <p:cNvSpPr>
            <a:spLocks noGrp="1"/>
          </p:cNvSpPr>
          <p:nvPr>
            <p:ph type="body" idx="1"/>
          </p:nvPr>
        </p:nvSpPr>
        <p:spPr>
          <a:xfrm>
            <a:off x="675744" y="1452954"/>
            <a:ext cx="4185623" cy="576262"/>
          </a:xfrm>
        </p:spPr>
        <p:txBody>
          <a:bodyPr/>
          <a:lstStyle/>
          <a:p>
            <a:pPr algn="ctr"/>
            <a:r>
              <a:rPr lang="en-CA" dirty="0" smtClean="0"/>
              <a:t>Baseball Ontario</a:t>
            </a:r>
            <a:endParaRPr lang="en-US" dirty="0"/>
          </a:p>
        </p:txBody>
      </p:sp>
      <p:sp>
        <p:nvSpPr>
          <p:cNvPr id="6" name="Content Placeholder 5"/>
          <p:cNvSpPr>
            <a:spLocks noGrp="1"/>
          </p:cNvSpPr>
          <p:nvPr>
            <p:ph sz="half" idx="2"/>
          </p:nvPr>
        </p:nvSpPr>
        <p:spPr>
          <a:xfrm>
            <a:off x="675743" y="2207162"/>
            <a:ext cx="4185623" cy="3304117"/>
          </a:xfrm>
        </p:spPr>
        <p:txBody>
          <a:bodyPr>
            <a:normAutofit/>
          </a:bodyPr>
          <a:lstStyle/>
          <a:p>
            <a:r>
              <a:rPr lang="en-CA" dirty="0"/>
              <a:t>Currently all </a:t>
            </a:r>
            <a:r>
              <a:rPr lang="en-CA" dirty="0" smtClean="0"/>
              <a:t>in-person activity </a:t>
            </a:r>
            <a:r>
              <a:rPr lang="en-CA" dirty="0"/>
              <a:t>suspended until May 31</a:t>
            </a:r>
            <a:r>
              <a:rPr lang="en-CA" baseline="30000" dirty="0"/>
              <a:t>st</a:t>
            </a:r>
            <a:r>
              <a:rPr lang="en-CA" dirty="0"/>
              <a:t> </a:t>
            </a:r>
            <a:endParaRPr lang="en-CA" dirty="0" smtClean="0"/>
          </a:p>
          <a:p>
            <a:r>
              <a:rPr lang="en-CA" dirty="0" smtClean="0"/>
              <a:t>Continuing to plan and prepare for the coming season – no cancellations to this point.</a:t>
            </a:r>
          </a:p>
          <a:p>
            <a:r>
              <a:rPr lang="en-CA" dirty="0" smtClean="0"/>
              <a:t>Awaiting </a:t>
            </a:r>
            <a:r>
              <a:rPr lang="en-CA" dirty="0"/>
              <a:t>direction from government and health officials with respect to guidelines and protocols </a:t>
            </a:r>
            <a:r>
              <a:rPr lang="en-CA" dirty="0" smtClean="0"/>
              <a:t>needed.</a:t>
            </a:r>
            <a:endParaRPr lang="en-CA" dirty="0"/>
          </a:p>
          <a:p>
            <a:endParaRPr lang="en-US" dirty="0"/>
          </a:p>
          <a:p>
            <a:endParaRPr lang="en-US" dirty="0"/>
          </a:p>
        </p:txBody>
      </p:sp>
      <p:sp>
        <p:nvSpPr>
          <p:cNvPr id="7" name="Text Placeholder 6"/>
          <p:cNvSpPr>
            <a:spLocks noGrp="1"/>
          </p:cNvSpPr>
          <p:nvPr>
            <p:ph type="body" sz="quarter" idx="3"/>
          </p:nvPr>
        </p:nvSpPr>
        <p:spPr>
          <a:xfrm>
            <a:off x="5088383" y="1452954"/>
            <a:ext cx="4185618" cy="576262"/>
          </a:xfrm>
        </p:spPr>
        <p:txBody>
          <a:bodyPr/>
          <a:lstStyle/>
          <a:p>
            <a:pPr algn="ctr"/>
            <a:r>
              <a:rPr lang="en-CA" dirty="0" smtClean="0"/>
              <a:t>Baseball Manitoba</a:t>
            </a:r>
            <a:endParaRPr lang="en-US" dirty="0"/>
          </a:p>
        </p:txBody>
      </p:sp>
      <p:sp>
        <p:nvSpPr>
          <p:cNvPr id="8" name="Content Placeholder 7"/>
          <p:cNvSpPr>
            <a:spLocks noGrp="1"/>
          </p:cNvSpPr>
          <p:nvPr>
            <p:ph sz="quarter" idx="4"/>
          </p:nvPr>
        </p:nvSpPr>
        <p:spPr>
          <a:xfrm>
            <a:off x="5088383" y="2207161"/>
            <a:ext cx="4185617" cy="3304117"/>
          </a:xfrm>
        </p:spPr>
        <p:txBody>
          <a:bodyPr/>
          <a:lstStyle/>
          <a:p>
            <a:r>
              <a:rPr lang="en-CA" dirty="0"/>
              <a:t>Currently </a:t>
            </a:r>
            <a:r>
              <a:rPr lang="en-CA" dirty="0" smtClean="0"/>
              <a:t>all in-person </a:t>
            </a:r>
            <a:r>
              <a:rPr lang="en-CA" dirty="0"/>
              <a:t>activity suspended until </a:t>
            </a:r>
            <a:r>
              <a:rPr lang="en-CA" dirty="0" smtClean="0"/>
              <a:t>May 30</a:t>
            </a:r>
            <a:r>
              <a:rPr lang="en-CA" baseline="30000" dirty="0" smtClean="0"/>
              <a:t>th</a:t>
            </a:r>
            <a:endParaRPr lang="en-CA" dirty="0" smtClean="0"/>
          </a:p>
          <a:p>
            <a:r>
              <a:rPr lang="en-CA" dirty="0" smtClean="0"/>
              <a:t>Provincial Summer Games &amp; Baseball West Championships have been cancelled.</a:t>
            </a:r>
          </a:p>
          <a:p>
            <a:r>
              <a:rPr lang="en-CA" dirty="0" smtClean="0"/>
              <a:t>Provincial Championships currently have not been cancelled.</a:t>
            </a:r>
            <a:endParaRPr lang="en-US" dirty="0"/>
          </a:p>
          <a:p>
            <a:endParaRPr lang="en-US" dirty="0"/>
          </a:p>
        </p:txBody>
      </p:sp>
    </p:spTree>
    <p:extLst>
      <p:ext uri="{BB962C8B-B14F-4D97-AF65-F5344CB8AC3E}">
        <p14:creationId xmlns:p14="http://schemas.microsoft.com/office/powerpoint/2010/main" val="3996213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649669"/>
          </a:xfrm>
        </p:spPr>
        <p:txBody>
          <a:bodyPr/>
          <a:lstStyle/>
          <a:p>
            <a:pPr algn="ctr"/>
            <a:r>
              <a:rPr lang="en-CA" dirty="0" smtClean="0"/>
              <a:t>Other Provinces</a:t>
            </a:r>
            <a:endParaRPr lang="en-US" dirty="0"/>
          </a:p>
        </p:txBody>
      </p:sp>
      <p:sp>
        <p:nvSpPr>
          <p:cNvPr id="5" name="Text Placeholder 4"/>
          <p:cNvSpPr>
            <a:spLocks noGrp="1"/>
          </p:cNvSpPr>
          <p:nvPr>
            <p:ph type="body" idx="1"/>
          </p:nvPr>
        </p:nvSpPr>
        <p:spPr>
          <a:xfrm>
            <a:off x="675745" y="1364349"/>
            <a:ext cx="4185623" cy="576262"/>
          </a:xfrm>
        </p:spPr>
        <p:txBody>
          <a:bodyPr/>
          <a:lstStyle/>
          <a:p>
            <a:pPr algn="ctr"/>
            <a:r>
              <a:rPr lang="en-CA" dirty="0" smtClean="0"/>
              <a:t>Baseball Saskatchewan</a:t>
            </a:r>
            <a:endParaRPr lang="en-US" dirty="0"/>
          </a:p>
        </p:txBody>
      </p:sp>
      <p:sp>
        <p:nvSpPr>
          <p:cNvPr id="6" name="Content Placeholder 5"/>
          <p:cNvSpPr>
            <a:spLocks noGrp="1"/>
          </p:cNvSpPr>
          <p:nvPr>
            <p:ph sz="half" idx="2"/>
          </p:nvPr>
        </p:nvSpPr>
        <p:spPr>
          <a:xfrm>
            <a:off x="675745" y="2045691"/>
            <a:ext cx="4185623" cy="3304117"/>
          </a:xfrm>
        </p:spPr>
        <p:txBody>
          <a:bodyPr/>
          <a:lstStyle/>
          <a:p>
            <a:r>
              <a:rPr lang="en-CA" dirty="0"/>
              <a:t>Currently all </a:t>
            </a:r>
            <a:r>
              <a:rPr lang="en-CA" dirty="0" smtClean="0"/>
              <a:t>in-person activity suspended indefinitely.</a:t>
            </a:r>
          </a:p>
          <a:p>
            <a:r>
              <a:rPr lang="en-CA" dirty="0" smtClean="0"/>
              <a:t>Baseball West Championships have been cancelled.</a:t>
            </a:r>
          </a:p>
          <a:p>
            <a:r>
              <a:rPr lang="en-CA" dirty="0" smtClean="0"/>
              <a:t>No current plans to cancel season or Provincial Championships.</a:t>
            </a:r>
          </a:p>
          <a:p>
            <a:pPr lvl="1"/>
            <a:r>
              <a:rPr lang="en-CA" dirty="0" smtClean="0"/>
              <a:t>May reschedule for late August depending on when season starts</a:t>
            </a:r>
          </a:p>
          <a:p>
            <a:endParaRPr lang="en-US" dirty="0"/>
          </a:p>
          <a:p>
            <a:endParaRPr lang="en-US" dirty="0"/>
          </a:p>
        </p:txBody>
      </p:sp>
      <p:sp>
        <p:nvSpPr>
          <p:cNvPr id="7" name="Text Placeholder 6"/>
          <p:cNvSpPr>
            <a:spLocks noGrp="1"/>
          </p:cNvSpPr>
          <p:nvPr>
            <p:ph type="body" sz="quarter" idx="3"/>
          </p:nvPr>
        </p:nvSpPr>
        <p:spPr>
          <a:xfrm>
            <a:off x="5088384" y="1364349"/>
            <a:ext cx="4185618" cy="576262"/>
          </a:xfrm>
        </p:spPr>
        <p:txBody>
          <a:bodyPr/>
          <a:lstStyle/>
          <a:p>
            <a:pPr algn="ctr"/>
            <a:r>
              <a:rPr lang="en-CA" dirty="0" smtClean="0"/>
              <a:t>Baseball Alberta</a:t>
            </a:r>
            <a:endParaRPr lang="en-US" dirty="0"/>
          </a:p>
        </p:txBody>
      </p:sp>
      <p:sp>
        <p:nvSpPr>
          <p:cNvPr id="8" name="Content Placeholder 7"/>
          <p:cNvSpPr>
            <a:spLocks noGrp="1"/>
          </p:cNvSpPr>
          <p:nvPr>
            <p:ph sz="quarter" idx="4"/>
          </p:nvPr>
        </p:nvSpPr>
        <p:spPr>
          <a:xfrm>
            <a:off x="5088384" y="2045691"/>
            <a:ext cx="4185617" cy="3304117"/>
          </a:xfrm>
        </p:spPr>
        <p:txBody>
          <a:bodyPr/>
          <a:lstStyle/>
          <a:p>
            <a:r>
              <a:rPr lang="en-CA" dirty="0"/>
              <a:t>Currently all </a:t>
            </a:r>
            <a:r>
              <a:rPr lang="en-CA" dirty="0" smtClean="0"/>
              <a:t>in-person activity </a:t>
            </a:r>
            <a:r>
              <a:rPr lang="en-CA" dirty="0"/>
              <a:t>suspended </a:t>
            </a:r>
            <a:r>
              <a:rPr lang="en-CA" dirty="0" smtClean="0"/>
              <a:t>until June 1</a:t>
            </a:r>
            <a:r>
              <a:rPr lang="en-CA" baseline="30000" dirty="0" smtClean="0"/>
              <a:t>st</a:t>
            </a:r>
            <a:endParaRPr lang="en-CA" dirty="0" smtClean="0"/>
          </a:p>
          <a:p>
            <a:r>
              <a:rPr lang="en-CA" dirty="0"/>
              <a:t>Baseball West Championships have been cancelled.</a:t>
            </a:r>
          </a:p>
          <a:p>
            <a:r>
              <a:rPr lang="en-CA" dirty="0"/>
              <a:t>No current plans to cancel season or Provincial Championships</a:t>
            </a:r>
            <a:r>
              <a:rPr lang="en-CA" dirty="0" smtClean="0"/>
              <a:t>.</a:t>
            </a:r>
          </a:p>
          <a:p>
            <a:r>
              <a:rPr lang="en-CA" dirty="0"/>
              <a:t>Awaiting direction from government and health officials with respect to guidelines and protocols needed.</a:t>
            </a:r>
          </a:p>
          <a:p>
            <a:endParaRPr lang="en-CA" dirty="0"/>
          </a:p>
          <a:p>
            <a:endParaRPr lang="en-US" dirty="0"/>
          </a:p>
          <a:p>
            <a:endParaRPr lang="en-US" dirty="0"/>
          </a:p>
        </p:txBody>
      </p:sp>
    </p:spTree>
    <p:extLst>
      <p:ext uri="{BB962C8B-B14F-4D97-AF65-F5344CB8AC3E}">
        <p14:creationId xmlns:p14="http://schemas.microsoft.com/office/powerpoint/2010/main" val="905249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684322"/>
          </a:xfrm>
        </p:spPr>
        <p:txBody>
          <a:bodyPr/>
          <a:lstStyle/>
          <a:p>
            <a:pPr algn="ctr"/>
            <a:r>
              <a:rPr lang="en-CA" dirty="0" smtClean="0"/>
              <a:t>Other Provinces</a:t>
            </a:r>
            <a:endParaRPr lang="en-US" dirty="0"/>
          </a:p>
        </p:txBody>
      </p:sp>
      <p:sp>
        <p:nvSpPr>
          <p:cNvPr id="5" name="Text Placeholder 4"/>
          <p:cNvSpPr>
            <a:spLocks noGrp="1"/>
          </p:cNvSpPr>
          <p:nvPr>
            <p:ph type="body" idx="1"/>
          </p:nvPr>
        </p:nvSpPr>
        <p:spPr>
          <a:xfrm>
            <a:off x="2882062" y="1296590"/>
            <a:ext cx="4185623" cy="576262"/>
          </a:xfrm>
        </p:spPr>
        <p:txBody>
          <a:bodyPr/>
          <a:lstStyle/>
          <a:p>
            <a:pPr algn="ctr"/>
            <a:r>
              <a:rPr lang="en-CA" dirty="0" smtClean="0"/>
              <a:t>Baseball BC</a:t>
            </a:r>
            <a:endParaRPr lang="en-US" dirty="0"/>
          </a:p>
        </p:txBody>
      </p:sp>
      <p:sp>
        <p:nvSpPr>
          <p:cNvPr id="6" name="Content Placeholder 5"/>
          <p:cNvSpPr>
            <a:spLocks noGrp="1"/>
          </p:cNvSpPr>
          <p:nvPr>
            <p:ph sz="half" idx="2"/>
          </p:nvPr>
        </p:nvSpPr>
        <p:spPr>
          <a:xfrm>
            <a:off x="2882061" y="1902866"/>
            <a:ext cx="4185623" cy="3304117"/>
          </a:xfrm>
        </p:spPr>
        <p:txBody>
          <a:bodyPr/>
          <a:lstStyle/>
          <a:p>
            <a:r>
              <a:rPr lang="en-CA" dirty="0"/>
              <a:t>Currently all </a:t>
            </a:r>
            <a:r>
              <a:rPr lang="en-CA" dirty="0" smtClean="0"/>
              <a:t>in-person activity suspended indefinitely.</a:t>
            </a:r>
          </a:p>
          <a:p>
            <a:r>
              <a:rPr lang="en-CA" dirty="0"/>
              <a:t>Baseball West Championships have been cancelled.</a:t>
            </a:r>
          </a:p>
          <a:p>
            <a:r>
              <a:rPr lang="en-CA" dirty="0" smtClean="0"/>
              <a:t>Provincial Championships have been cancelled (held much earlier than other provinces).</a:t>
            </a:r>
          </a:p>
          <a:p>
            <a:r>
              <a:rPr lang="en-CA" dirty="0" smtClean="0"/>
              <a:t>No outright cancellation of the season to this point.</a:t>
            </a:r>
            <a:endParaRPr lang="en-US" dirty="0"/>
          </a:p>
          <a:p>
            <a:endParaRPr lang="en-US" dirty="0"/>
          </a:p>
        </p:txBody>
      </p:sp>
      <p:sp>
        <p:nvSpPr>
          <p:cNvPr id="7" name="Text Placeholder 6"/>
          <p:cNvSpPr>
            <a:spLocks noGrp="1"/>
          </p:cNvSpPr>
          <p:nvPr>
            <p:ph type="body" sz="quarter" idx="3"/>
          </p:nvPr>
        </p:nvSpPr>
        <p:spPr/>
        <p:txBody>
          <a:bodyPr/>
          <a:lstStyle/>
          <a:p>
            <a:pPr algn="ctr"/>
            <a:endParaRPr lang="en-CA" dirty="0" smtClean="0"/>
          </a:p>
          <a:p>
            <a:pPr algn="ctr"/>
            <a:endParaRPr lang="en-US" dirty="0"/>
          </a:p>
        </p:txBody>
      </p:sp>
      <p:sp>
        <p:nvSpPr>
          <p:cNvPr id="8" name="Content Placeholder 7"/>
          <p:cNvSpPr>
            <a:spLocks noGrp="1"/>
          </p:cNvSpPr>
          <p:nvPr>
            <p:ph sz="quarter" idx="4"/>
          </p:nvPr>
        </p:nvSpPr>
        <p:spPr/>
        <p:txBody>
          <a:bodyPr/>
          <a:lstStyle/>
          <a:p>
            <a:endParaRPr lang="en-CA" dirty="0" smtClean="0"/>
          </a:p>
          <a:p>
            <a:endParaRPr lang="en-US" dirty="0"/>
          </a:p>
        </p:txBody>
      </p:sp>
    </p:spTree>
    <p:extLst>
      <p:ext uri="{BB962C8B-B14F-4D97-AF65-F5344CB8AC3E}">
        <p14:creationId xmlns:p14="http://schemas.microsoft.com/office/powerpoint/2010/main" val="9418313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5" y="2485623"/>
            <a:ext cx="8596668" cy="741059"/>
          </a:xfrm>
        </p:spPr>
        <p:txBody>
          <a:bodyPr/>
          <a:lstStyle/>
          <a:p>
            <a:pPr algn="ctr"/>
            <a:r>
              <a:rPr lang="en-CA" dirty="0" smtClean="0"/>
              <a:t>Provincial Season Scenarios</a:t>
            </a:r>
            <a:endParaRPr lang="en-US" dirty="0"/>
          </a:p>
        </p:txBody>
      </p:sp>
      <p:sp>
        <p:nvSpPr>
          <p:cNvPr id="5" name="Text Placeholder 4"/>
          <p:cNvSpPr>
            <a:spLocks noGrp="1"/>
          </p:cNvSpPr>
          <p:nvPr>
            <p:ph type="body" idx="1"/>
          </p:nvPr>
        </p:nvSpPr>
        <p:spPr>
          <a:xfrm>
            <a:off x="677335" y="3226682"/>
            <a:ext cx="8596668" cy="495313"/>
          </a:xfrm>
        </p:spPr>
        <p:txBody>
          <a:bodyPr/>
          <a:lstStyle/>
          <a:p>
            <a:pPr algn="ctr"/>
            <a:r>
              <a:rPr lang="en-CA" dirty="0" smtClean="0"/>
              <a:t>What could our potential season look like?</a:t>
            </a:r>
            <a:endParaRPr lang="en-US" dirty="0"/>
          </a:p>
        </p:txBody>
      </p:sp>
    </p:spTree>
    <p:extLst>
      <p:ext uri="{BB962C8B-B14F-4D97-AF65-F5344CB8AC3E}">
        <p14:creationId xmlns:p14="http://schemas.microsoft.com/office/powerpoint/2010/main" val="3510393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CA" dirty="0" smtClean="0"/>
              <a:t>2020 Calendar of Events</a:t>
            </a:r>
            <a:endParaRPr lang="en-US" dirty="0"/>
          </a:p>
        </p:txBody>
      </p:sp>
      <p:sp>
        <p:nvSpPr>
          <p:cNvPr id="7" name="Text Placeholder 6"/>
          <p:cNvSpPr>
            <a:spLocks noGrp="1"/>
          </p:cNvSpPr>
          <p:nvPr>
            <p:ph type="body" idx="1"/>
          </p:nvPr>
        </p:nvSpPr>
        <p:spPr>
          <a:xfrm>
            <a:off x="675788" y="1270000"/>
            <a:ext cx="4185623" cy="576262"/>
          </a:xfrm>
        </p:spPr>
        <p:txBody>
          <a:bodyPr/>
          <a:lstStyle/>
          <a:p>
            <a:pPr algn="ctr"/>
            <a:r>
              <a:rPr lang="en-CA" dirty="0" smtClean="0"/>
              <a:t>As Approved at the AGM</a:t>
            </a:r>
            <a:endParaRPr lang="en-US" dirty="0"/>
          </a:p>
        </p:txBody>
      </p:sp>
      <p:pic>
        <p:nvPicPr>
          <p:cNvPr id="11" name="Content Placeholder 10"/>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10720" t="2391" r="11324" b="1707"/>
          <a:stretch/>
        </p:blipFill>
        <p:spPr>
          <a:xfrm>
            <a:off x="675788" y="1931428"/>
            <a:ext cx="3909091" cy="4766782"/>
          </a:xfrm>
        </p:spPr>
      </p:pic>
      <p:sp>
        <p:nvSpPr>
          <p:cNvPr id="9" name="Text Placeholder 8"/>
          <p:cNvSpPr>
            <a:spLocks noGrp="1"/>
          </p:cNvSpPr>
          <p:nvPr>
            <p:ph type="body" sz="quarter" idx="3"/>
          </p:nvPr>
        </p:nvSpPr>
        <p:spPr>
          <a:xfrm>
            <a:off x="5088383" y="1270000"/>
            <a:ext cx="4185618" cy="576262"/>
          </a:xfrm>
        </p:spPr>
        <p:txBody>
          <a:bodyPr/>
          <a:lstStyle/>
          <a:p>
            <a:pPr algn="ctr"/>
            <a:r>
              <a:rPr lang="en-CA" dirty="0" smtClean="0"/>
              <a:t>Current</a:t>
            </a:r>
          </a:p>
        </p:txBody>
      </p:sp>
      <p:pic>
        <p:nvPicPr>
          <p:cNvPr id="12" name="Content Placeholder 11"/>
          <p:cNvPicPr>
            <a:picLocks noGrp="1" noChangeAspect="1"/>
          </p:cNvPicPr>
          <p:nvPr>
            <p:ph sz="quarter" idx="4"/>
          </p:nvPr>
        </p:nvPicPr>
        <p:blipFill rotWithShape="1">
          <a:blip r:embed="rId3">
            <a:extLst>
              <a:ext uri="{28A0092B-C50C-407E-A947-70E740481C1C}">
                <a14:useLocalDpi xmlns:a14="http://schemas.microsoft.com/office/drawing/2010/main" val="0"/>
              </a:ext>
            </a:extLst>
          </a:blip>
          <a:srcRect l="12303" t="571" r="6093" b="1244"/>
          <a:stretch/>
        </p:blipFill>
        <p:spPr>
          <a:xfrm>
            <a:off x="5331854" y="1957588"/>
            <a:ext cx="4185633" cy="4675031"/>
          </a:xfrm>
        </p:spPr>
      </p:pic>
      <p:sp>
        <p:nvSpPr>
          <p:cNvPr id="13" name="TextBox 12"/>
          <p:cNvSpPr txBox="1"/>
          <p:nvPr/>
        </p:nvSpPr>
        <p:spPr>
          <a:xfrm>
            <a:off x="10264462" y="4894747"/>
            <a:ext cx="1815921" cy="830997"/>
          </a:xfrm>
          <a:prstGeom prst="rect">
            <a:avLst/>
          </a:prstGeom>
          <a:noFill/>
        </p:spPr>
        <p:txBody>
          <a:bodyPr wrap="square" rtlCol="0">
            <a:spAutoFit/>
          </a:bodyPr>
          <a:lstStyle/>
          <a:p>
            <a:r>
              <a:rPr lang="en-CA" sz="1200" b="1" dirty="0" smtClean="0"/>
              <a:t>STILL SEEKING HOST FOR 15U AA</a:t>
            </a:r>
          </a:p>
          <a:p>
            <a:endParaRPr lang="en-CA" sz="1200" b="1" dirty="0" smtClean="0"/>
          </a:p>
          <a:p>
            <a:r>
              <a:rPr lang="en-CA" sz="1200" b="1" dirty="0" smtClean="0"/>
              <a:t>LABOUR DAY WEEKEND</a:t>
            </a:r>
            <a:endParaRPr lang="en-US" sz="1200" b="1" dirty="0"/>
          </a:p>
        </p:txBody>
      </p:sp>
      <p:sp>
        <p:nvSpPr>
          <p:cNvPr id="15" name="Right Arrow 14"/>
          <p:cNvSpPr/>
          <p:nvPr/>
        </p:nvSpPr>
        <p:spPr>
          <a:xfrm rot="10800000">
            <a:off x="9414843" y="4940748"/>
            <a:ext cx="849619" cy="36949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0800000">
            <a:off x="9517487" y="1957588"/>
            <a:ext cx="849619" cy="36949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10391468" y="1957587"/>
            <a:ext cx="1813411" cy="1015663"/>
          </a:xfrm>
          <a:prstGeom prst="rect">
            <a:avLst/>
          </a:prstGeom>
        </p:spPr>
        <p:txBody>
          <a:bodyPr wrap="square">
            <a:spAutoFit/>
          </a:bodyPr>
          <a:lstStyle/>
          <a:p>
            <a:r>
              <a:rPr lang="en-CA" sz="1200" b="1" dirty="0" smtClean="0"/>
              <a:t>PLEASE SEE SLIDE 18 FOR MORE INFORMATION ON THESE THREE TOURNAMENTS</a:t>
            </a:r>
            <a:endParaRPr lang="en-CA" sz="1200" b="1" dirty="0"/>
          </a:p>
        </p:txBody>
      </p:sp>
    </p:spTree>
    <p:extLst>
      <p:ext uri="{BB962C8B-B14F-4D97-AF65-F5344CB8AC3E}">
        <p14:creationId xmlns:p14="http://schemas.microsoft.com/office/powerpoint/2010/main" val="31469547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91166"/>
          </a:xfrm>
        </p:spPr>
        <p:txBody>
          <a:bodyPr/>
          <a:lstStyle/>
          <a:p>
            <a:pPr algn="ctr"/>
            <a:r>
              <a:rPr lang="en-CA" dirty="0"/>
              <a:t>2020 Calendar of Events</a:t>
            </a:r>
            <a:endParaRPr lang="en-US" dirty="0"/>
          </a:p>
        </p:txBody>
      </p:sp>
      <p:sp>
        <p:nvSpPr>
          <p:cNvPr id="7" name="Content Placeholder 6"/>
          <p:cNvSpPr>
            <a:spLocks noGrp="1"/>
          </p:cNvSpPr>
          <p:nvPr>
            <p:ph idx="1"/>
          </p:nvPr>
        </p:nvSpPr>
        <p:spPr>
          <a:xfrm>
            <a:off x="677334" y="1300767"/>
            <a:ext cx="8596668" cy="4984123"/>
          </a:xfrm>
        </p:spPr>
        <p:txBody>
          <a:bodyPr>
            <a:normAutofit fontScale="85000" lnSpcReduction="20000"/>
          </a:bodyPr>
          <a:lstStyle/>
          <a:p>
            <a:r>
              <a:rPr lang="en-CA" dirty="0" smtClean="0"/>
              <a:t>“Current” Calendar reflects the cancellation of the Baseball Canada National </a:t>
            </a:r>
            <a:r>
              <a:rPr lang="en-CA" dirty="0" smtClean="0"/>
              <a:t>Championships</a:t>
            </a:r>
            <a:endParaRPr lang="en-CA" dirty="0" smtClean="0"/>
          </a:p>
          <a:p>
            <a:r>
              <a:rPr lang="en-CA" dirty="0" smtClean="0"/>
              <a:t>Currently, there are no considerations being given to rescheduling Provincial Championships due to the cancellation of Nationals (exception being 15U AA if host requests a change for hosting purposes)</a:t>
            </a:r>
          </a:p>
          <a:p>
            <a:pPr lvl="1"/>
            <a:r>
              <a:rPr lang="en-CA" dirty="0" smtClean="0"/>
              <a:t>Should not expect parents to reschedule their summer given current circumstances</a:t>
            </a:r>
          </a:p>
          <a:p>
            <a:pPr lvl="2"/>
            <a:r>
              <a:rPr lang="en-CA" dirty="0" smtClean="0"/>
              <a:t>Planning and preparation for parents (vacation time, holidays, etc.) was built around these dates before COVID-19 situation happened.</a:t>
            </a:r>
          </a:p>
          <a:p>
            <a:pPr lvl="1"/>
            <a:r>
              <a:rPr lang="en-CA" dirty="0" smtClean="0"/>
              <a:t>Other sports – basketball, volleyball, hockey, etc. – will be looking to get back to programming ASAP given the early shutdown of their seasons</a:t>
            </a:r>
          </a:p>
          <a:p>
            <a:r>
              <a:rPr lang="en-CA" dirty="0" smtClean="0"/>
              <a:t>Leaving Provincials as scheduled will allow local associations, if possible, the chance to play a “Fall Ball” season should they wish (as a way to offer more programming due to the excepted later start).</a:t>
            </a:r>
          </a:p>
          <a:p>
            <a:pPr algn="ctr"/>
            <a:r>
              <a:rPr lang="en-CA" dirty="0" smtClean="0">
                <a:solidFill>
                  <a:srgbClr val="FF0000"/>
                </a:solidFill>
              </a:rPr>
              <a:t>It is our hope to play as close to a full baseball season as we can this summer. With this in mind, however, we also recognize that safety is paramount. We will be acting on advice from health and government officials when making any decisions around our return-to-play.</a:t>
            </a:r>
            <a:endParaRPr lang="en-CA" dirty="0">
              <a:solidFill>
                <a:srgbClr val="FF0000"/>
              </a:solidFill>
            </a:endParaRPr>
          </a:p>
          <a:p>
            <a:pPr algn="ctr"/>
            <a:r>
              <a:rPr lang="en-CA" dirty="0" smtClean="0">
                <a:solidFill>
                  <a:srgbClr val="FF0000"/>
                </a:solidFill>
              </a:rPr>
              <a:t>It is also our hope to allow associations to play as much baseball at the local level as possible. Any cancellations to the Provincial calendar – Provincials and Invitational Tournaments – will be made for their own reasons and will not impact the ability of local associations to offer their own programming should it be deemed safe to do so</a:t>
            </a:r>
            <a:r>
              <a:rPr lang="en-CA" dirty="0" smtClean="0">
                <a:solidFill>
                  <a:srgbClr val="FF0000"/>
                </a:solidFill>
              </a:rPr>
              <a:t>.</a:t>
            </a:r>
          </a:p>
          <a:p>
            <a:pPr algn="ctr"/>
            <a:r>
              <a:rPr lang="en-CA" dirty="0" smtClean="0">
                <a:solidFill>
                  <a:srgbClr val="FF0000"/>
                </a:solidFill>
              </a:rPr>
              <a:t>Please see slide 18 for more information on the status of June events – CBS Kiwanis Community Cup, Senior Club Tournament and CBN Bulldog Classic</a:t>
            </a:r>
            <a:endParaRPr lang="en-US" dirty="0">
              <a:solidFill>
                <a:srgbClr val="FF0000"/>
              </a:solidFill>
            </a:endParaRPr>
          </a:p>
        </p:txBody>
      </p:sp>
    </p:spTree>
    <p:extLst>
      <p:ext uri="{BB962C8B-B14F-4D97-AF65-F5344CB8AC3E}">
        <p14:creationId xmlns:p14="http://schemas.microsoft.com/office/powerpoint/2010/main" val="32186432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34" y="609600"/>
            <a:ext cx="8596668" cy="1077532"/>
          </a:xfrm>
        </p:spPr>
        <p:txBody>
          <a:bodyPr/>
          <a:lstStyle/>
          <a:p>
            <a:pPr algn="ctr"/>
            <a:r>
              <a:rPr lang="en-CA" dirty="0" smtClean="0"/>
              <a:t>Provincial Phase Back Plans</a:t>
            </a:r>
            <a:br>
              <a:rPr lang="en-CA" dirty="0" smtClean="0"/>
            </a:br>
            <a:r>
              <a:rPr lang="en-CA" sz="2000" dirty="0" smtClean="0"/>
              <a:t>Assuming the provincial models continue current trends</a:t>
            </a:r>
            <a:endParaRPr lang="en-US" dirty="0"/>
          </a:p>
        </p:txBody>
      </p:sp>
      <p:sp>
        <p:nvSpPr>
          <p:cNvPr id="7" name="Text Placeholder 6"/>
          <p:cNvSpPr>
            <a:spLocks noGrp="1"/>
          </p:cNvSpPr>
          <p:nvPr>
            <p:ph type="body" idx="1"/>
          </p:nvPr>
        </p:nvSpPr>
        <p:spPr>
          <a:xfrm>
            <a:off x="675745" y="1924057"/>
            <a:ext cx="4185623" cy="576262"/>
          </a:xfrm>
        </p:spPr>
        <p:txBody>
          <a:bodyPr/>
          <a:lstStyle/>
          <a:p>
            <a:pPr algn="ctr"/>
            <a:r>
              <a:rPr lang="en-CA" dirty="0" smtClean="0"/>
              <a:t>EFFECTIVE MAY 11</a:t>
            </a:r>
            <a:endParaRPr lang="en-US" dirty="0"/>
          </a:p>
        </p:txBody>
      </p:sp>
      <p:sp>
        <p:nvSpPr>
          <p:cNvPr id="8" name="Content Placeholder 7"/>
          <p:cNvSpPr>
            <a:spLocks noGrp="1"/>
          </p:cNvSpPr>
          <p:nvPr>
            <p:ph sz="half" idx="2"/>
          </p:nvPr>
        </p:nvSpPr>
        <p:spPr>
          <a:xfrm>
            <a:off x="675745" y="2555780"/>
            <a:ext cx="4185623" cy="3304117"/>
          </a:xfrm>
        </p:spPr>
        <p:txBody>
          <a:bodyPr/>
          <a:lstStyle/>
          <a:p>
            <a:r>
              <a:rPr lang="en-CA" dirty="0" smtClean="0"/>
              <a:t>Low-risk outdoor recreational activities</a:t>
            </a:r>
          </a:p>
          <a:p>
            <a:r>
              <a:rPr lang="en-US" dirty="0">
                <a:hlinkClick r:id="rId2"/>
              </a:rPr>
              <a:t>https://www.gov.nl.ca/covid-19/alert-system/alert-level-4/</a:t>
            </a:r>
            <a:endParaRPr lang="en-CA" dirty="0" smtClean="0"/>
          </a:p>
        </p:txBody>
      </p:sp>
      <p:sp>
        <p:nvSpPr>
          <p:cNvPr id="9" name="Text Placeholder 8"/>
          <p:cNvSpPr>
            <a:spLocks noGrp="1"/>
          </p:cNvSpPr>
          <p:nvPr>
            <p:ph type="body" sz="quarter" idx="3"/>
          </p:nvPr>
        </p:nvSpPr>
        <p:spPr>
          <a:xfrm>
            <a:off x="5088383" y="1946837"/>
            <a:ext cx="4185618" cy="576262"/>
          </a:xfrm>
        </p:spPr>
        <p:txBody>
          <a:bodyPr/>
          <a:lstStyle/>
          <a:p>
            <a:pPr algn="ctr"/>
            <a:r>
              <a:rPr lang="en-CA" dirty="0" smtClean="0"/>
              <a:t>EFFECTIVE JUNE 8</a:t>
            </a:r>
            <a:endParaRPr lang="en-US" dirty="0"/>
          </a:p>
        </p:txBody>
      </p:sp>
      <p:sp>
        <p:nvSpPr>
          <p:cNvPr id="10" name="Content Placeholder 9"/>
          <p:cNvSpPr>
            <a:spLocks noGrp="1"/>
          </p:cNvSpPr>
          <p:nvPr>
            <p:ph sz="quarter" idx="4"/>
          </p:nvPr>
        </p:nvSpPr>
        <p:spPr>
          <a:xfrm>
            <a:off x="5088384" y="2575582"/>
            <a:ext cx="4185617" cy="3304117"/>
          </a:xfrm>
        </p:spPr>
        <p:txBody>
          <a:bodyPr/>
          <a:lstStyle/>
          <a:p>
            <a:r>
              <a:rPr lang="en-CA" dirty="0" smtClean="0"/>
              <a:t>Medium-risk outdoor recreational activities (team field sports)</a:t>
            </a:r>
          </a:p>
          <a:p>
            <a:r>
              <a:rPr lang="en-US" dirty="0">
                <a:hlinkClick r:id="rId3"/>
              </a:rPr>
              <a:t>https://www.gov.nl.ca/covid-19/alert-system/alert-level-3/</a:t>
            </a:r>
            <a:endParaRPr lang="en-US" dirty="0"/>
          </a:p>
        </p:txBody>
      </p:sp>
    </p:spTree>
    <p:extLst>
      <p:ext uri="{BB962C8B-B14F-4D97-AF65-F5344CB8AC3E}">
        <p14:creationId xmlns:p14="http://schemas.microsoft.com/office/powerpoint/2010/main" val="14806212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77334" y="609599"/>
            <a:ext cx="8596668" cy="691168"/>
          </a:xfrm>
        </p:spPr>
        <p:txBody>
          <a:bodyPr>
            <a:normAutofit/>
          </a:bodyPr>
          <a:lstStyle/>
          <a:p>
            <a:pPr algn="ctr"/>
            <a:r>
              <a:rPr lang="en-CA" dirty="0" smtClean="0"/>
              <a:t>June Events Status</a:t>
            </a:r>
            <a:endParaRPr lang="en-US" dirty="0"/>
          </a:p>
        </p:txBody>
      </p:sp>
      <p:sp>
        <p:nvSpPr>
          <p:cNvPr id="8" name="Content Placeholder 7"/>
          <p:cNvSpPr>
            <a:spLocks noGrp="1"/>
          </p:cNvSpPr>
          <p:nvPr>
            <p:ph idx="1"/>
          </p:nvPr>
        </p:nvSpPr>
        <p:spPr>
          <a:xfrm>
            <a:off x="677334" y="1300767"/>
            <a:ext cx="8596668" cy="4778062"/>
          </a:xfrm>
        </p:spPr>
        <p:txBody>
          <a:bodyPr>
            <a:normAutofit fontScale="92500" lnSpcReduction="20000"/>
          </a:bodyPr>
          <a:lstStyle/>
          <a:p>
            <a:r>
              <a:rPr lang="en-CA" dirty="0" smtClean="0"/>
              <a:t>After consultation with the event hosts, the following JUNE events are officially</a:t>
            </a:r>
            <a:r>
              <a:rPr lang="en-CA" dirty="0" smtClean="0"/>
              <a:t> cancelled</a:t>
            </a:r>
            <a:r>
              <a:rPr lang="en-CA" dirty="0" smtClean="0"/>
              <a:t>:</a:t>
            </a:r>
          </a:p>
          <a:p>
            <a:pPr lvl="1"/>
            <a:r>
              <a:rPr lang="en-CA" dirty="0" smtClean="0"/>
              <a:t>CBS Kiwanis Community Cup</a:t>
            </a:r>
          </a:p>
          <a:p>
            <a:pPr lvl="1"/>
            <a:r>
              <a:rPr lang="en-CA" dirty="0" smtClean="0"/>
              <a:t>Senior Club Tournament</a:t>
            </a:r>
          </a:p>
          <a:p>
            <a:pPr lvl="1"/>
            <a:r>
              <a:rPr lang="en-CA" dirty="0" smtClean="0"/>
              <a:t>CBN Bulldog Classic</a:t>
            </a:r>
          </a:p>
          <a:p>
            <a:r>
              <a:rPr lang="en-CA" dirty="0" smtClean="0"/>
              <a:t>Based on the current health guidelines and phase back plan as outlined by the Provincial Government, we are forecast to be able to resume activity on June 8</a:t>
            </a:r>
            <a:r>
              <a:rPr lang="en-CA" baseline="30000" dirty="0" smtClean="0"/>
              <a:t>th</a:t>
            </a:r>
            <a:r>
              <a:rPr lang="en-CA" dirty="0" smtClean="0"/>
              <a:t>. </a:t>
            </a:r>
            <a:endParaRPr lang="en-CA" dirty="0"/>
          </a:p>
          <a:p>
            <a:r>
              <a:rPr lang="en-CA" dirty="0" smtClean="0"/>
              <a:t>Though this is ahead of the July 1</a:t>
            </a:r>
            <a:r>
              <a:rPr lang="en-CA" baseline="30000" dirty="0" smtClean="0"/>
              <a:t>st</a:t>
            </a:r>
            <a:r>
              <a:rPr lang="en-CA" dirty="0" smtClean="0"/>
              <a:t> date (mentioned on the following slide), </a:t>
            </a:r>
            <a:r>
              <a:rPr lang="en-CA" dirty="0" smtClean="0"/>
              <a:t>the joint opinion of hosts and Baseball NL is that June 8</a:t>
            </a:r>
            <a:r>
              <a:rPr lang="en-CA" baseline="30000" dirty="0" smtClean="0"/>
              <a:t>th</a:t>
            </a:r>
            <a:r>
              <a:rPr lang="en-CA" dirty="0" smtClean="0"/>
              <a:t> does not allow associations time to adequately start their season on top of planning and preparation for these events (especially for the hosts).</a:t>
            </a:r>
            <a:endParaRPr lang="en-CA" dirty="0" smtClean="0"/>
          </a:p>
          <a:p>
            <a:r>
              <a:rPr lang="en-CA" dirty="0" smtClean="0"/>
              <a:t>Additionally, this does not build into consideration that June 8</a:t>
            </a:r>
            <a:r>
              <a:rPr lang="en-CA" baseline="30000" dirty="0" smtClean="0"/>
              <a:t>th</a:t>
            </a:r>
            <a:r>
              <a:rPr lang="en-CA" dirty="0" smtClean="0"/>
              <a:t> is a “perfect scenario” date and may be delayed depending on direction from public health officials and how trends continue as we move closer to the key dates of the phase back plan.</a:t>
            </a:r>
          </a:p>
          <a:p>
            <a:r>
              <a:rPr lang="en-CA" dirty="0" smtClean="0"/>
              <a:t>Lastly, there is </a:t>
            </a:r>
            <a:r>
              <a:rPr lang="en-CA" dirty="0" smtClean="0"/>
              <a:t>still a </a:t>
            </a:r>
            <a:r>
              <a:rPr lang="en-CA" dirty="0" smtClean="0"/>
              <a:t>possibility that the June 8</a:t>
            </a:r>
            <a:r>
              <a:rPr lang="en-CA" baseline="30000" dirty="0" smtClean="0"/>
              <a:t>th</a:t>
            </a:r>
            <a:r>
              <a:rPr lang="en-CA" dirty="0" smtClean="0"/>
              <a:t> </a:t>
            </a:r>
            <a:r>
              <a:rPr lang="en-CA" dirty="0" smtClean="0"/>
              <a:t>could </a:t>
            </a:r>
            <a:r>
              <a:rPr lang="en-CA" dirty="0" smtClean="0"/>
              <a:t>still see some travel restrictions in place, making it challenging for traveling teams to participate in </a:t>
            </a:r>
            <a:r>
              <a:rPr lang="en-CA" dirty="0" smtClean="0"/>
              <a:t>these </a:t>
            </a:r>
            <a:r>
              <a:rPr lang="en-CA" dirty="0" smtClean="0"/>
              <a:t>tournaments.</a:t>
            </a:r>
            <a:endParaRPr lang="en-US" dirty="0"/>
          </a:p>
        </p:txBody>
      </p:sp>
      <p:sp>
        <p:nvSpPr>
          <p:cNvPr id="2" name="TextBox 1"/>
          <p:cNvSpPr txBox="1"/>
          <p:nvPr/>
        </p:nvSpPr>
        <p:spPr>
          <a:xfrm>
            <a:off x="1120462" y="6194738"/>
            <a:ext cx="7753082" cy="369332"/>
          </a:xfrm>
          <a:prstGeom prst="rect">
            <a:avLst/>
          </a:prstGeom>
          <a:noFill/>
        </p:spPr>
        <p:txBody>
          <a:bodyPr wrap="square" rtlCol="0">
            <a:spAutoFit/>
          </a:bodyPr>
          <a:lstStyle/>
          <a:p>
            <a:pPr algn="ctr"/>
            <a:r>
              <a:rPr lang="en-CA" b="1" dirty="0" smtClean="0">
                <a:solidFill>
                  <a:srgbClr val="FF0000"/>
                </a:solidFill>
              </a:rPr>
              <a:t>BASEBALL NL WEBSITE WILL BE UPDATED TO REFLECT THESE CHANGES</a:t>
            </a:r>
            <a:endParaRPr lang="en-US" b="1" dirty="0">
              <a:solidFill>
                <a:srgbClr val="FF0000"/>
              </a:solidFill>
            </a:endParaRPr>
          </a:p>
        </p:txBody>
      </p:sp>
    </p:spTree>
    <p:extLst>
      <p:ext uri="{BB962C8B-B14F-4D97-AF65-F5344CB8AC3E}">
        <p14:creationId xmlns:p14="http://schemas.microsoft.com/office/powerpoint/2010/main" val="19428307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13138"/>
          </a:xfrm>
        </p:spPr>
        <p:txBody>
          <a:bodyPr/>
          <a:lstStyle/>
          <a:p>
            <a:pPr algn="ctr"/>
            <a:r>
              <a:rPr lang="en-CA" sz="3200" dirty="0" smtClean="0"/>
              <a:t>July 1</a:t>
            </a:r>
            <a:r>
              <a:rPr lang="en-CA" sz="3200" baseline="30000" dirty="0" smtClean="0"/>
              <a:t>st</a:t>
            </a:r>
            <a:r>
              <a:rPr lang="en-CA" sz="3200" dirty="0" smtClean="0"/>
              <a:t> Start</a:t>
            </a:r>
            <a:r>
              <a:rPr lang="en-CA" dirty="0" smtClean="0"/>
              <a:t/>
            </a:r>
            <a:br>
              <a:rPr lang="en-CA" dirty="0" smtClean="0"/>
            </a:br>
            <a:r>
              <a:rPr lang="en-CA" sz="1600" dirty="0" smtClean="0"/>
              <a:t>What Does a Season Look Like?</a:t>
            </a:r>
            <a:endParaRPr lang="en-US" sz="1600" dirty="0"/>
          </a:p>
        </p:txBody>
      </p:sp>
      <p:sp>
        <p:nvSpPr>
          <p:cNvPr id="3" name="Content Placeholder 2"/>
          <p:cNvSpPr>
            <a:spLocks noGrp="1"/>
          </p:cNvSpPr>
          <p:nvPr>
            <p:ph idx="1"/>
          </p:nvPr>
        </p:nvSpPr>
        <p:spPr>
          <a:xfrm>
            <a:off x="677334" y="1622738"/>
            <a:ext cx="8762880" cy="4958366"/>
          </a:xfrm>
        </p:spPr>
        <p:txBody>
          <a:bodyPr>
            <a:normAutofit fontScale="85000" lnSpcReduction="10000"/>
          </a:bodyPr>
          <a:lstStyle/>
          <a:p>
            <a:r>
              <a:rPr lang="en-CA" dirty="0"/>
              <a:t>Considerations for Return To </a:t>
            </a:r>
            <a:r>
              <a:rPr lang="en-CA" dirty="0" smtClean="0"/>
              <a:t>Play (</a:t>
            </a:r>
            <a:r>
              <a:rPr lang="en-CA" b="1" dirty="0" smtClean="0"/>
              <a:t>NOT LIMITED TO THE FOLLOWING</a:t>
            </a:r>
            <a:r>
              <a:rPr lang="en-CA" dirty="0" smtClean="0"/>
              <a:t>):</a:t>
            </a:r>
            <a:endParaRPr lang="en-CA" dirty="0"/>
          </a:p>
          <a:p>
            <a:pPr lvl="1"/>
            <a:r>
              <a:rPr lang="en-CA" dirty="0"/>
              <a:t>Travel – will government allow travel out of region/community?</a:t>
            </a:r>
          </a:p>
          <a:p>
            <a:pPr lvl="1"/>
            <a:r>
              <a:rPr lang="en-CA" dirty="0"/>
              <a:t>Timing – does it make sense to hold </a:t>
            </a:r>
            <a:r>
              <a:rPr lang="en-CA" dirty="0" smtClean="0"/>
              <a:t>the tournaments mentioned below </a:t>
            </a:r>
            <a:r>
              <a:rPr lang="en-CA" dirty="0"/>
              <a:t>if the season is just </a:t>
            </a:r>
            <a:r>
              <a:rPr lang="en-CA" dirty="0" smtClean="0"/>
              <a:t>beginning on July 1</a:t>
            </a:r>
            <a:r>
              <a:rPr lang="en-CA" baseline="30000" dirty="0" smtClean="0"/>
              <a:t>st</a:t>
            </a:r>
            <a:r>
              <a:rPr lang="en-CA" dirty="0" smtClean="0"/>
              <a:t>?</a:t>
            </a:r>
            <a:endParaRPr lang="en-CA" dirty="0" smtClean="0"/>
          </a:p>
          <a:p>
            <a:pPr lvl="1"/>
            <a:r>
              <a:rPr lang="en-CA" dirty="0" smtClean="0"/>
              <a:t>Facilities &amp; Hosts – will municipalities open up facilities with enough time to prepare them for games?</a:t>
            </a:r>
            <a:endParaRPr lang="en-CA" dirty="0"/>
          </a:p>
          <a:p>
            <a:pPr lvl="1"/>
            <a:r>
              <a:rPr lang="en-CA" dirty="0"/>
              <a:t>Safety </a:t>
            </a:r>
            <a:r>
              <a:rPr lang="en-CA" dirty="0" smtClean="0"/>
              <a:t>guidelines</a:t>
            </a:r>
          </a:p>
          <a:p>
            <a:pPr lvl="2"/>
            <a:r>
              <a:rPr lang="en-CA" dirty="0"/>
              <a:t>W</a:t>
            </a:r>
            <a:r>
              <a:rPr lang="en-CA" dirty="0" smtClean="0"/>
              <a:t>hat will be </a:t>
            </a:r>
            <a:r>
              <a:rPr lang="en-CA" dirty="0"/>
              <a:t>the </a:t>
            </a:r>
            <a:r>
              <a:rPr lang="en-CA" dirty="0" smtClean="0"/>
              <a:t>potential guidelines public health officials </a:t>
            </a:r>
            <a:r>
              <a:rPr lang="en-CA" dirty="0"/>
              <a:t>put in place for a </a:t>
            </a:r>
            <a:r>
              <a:rPr lang="en-CA" dirty="0" smtClean="0"/>
              <a:t>return-to-play?</a:t>
            </a:r>
          </a:p>
          <a:p>
            <a:pPr lvl="2"/>
            <a:r>
              <a:rPr lang="en-CA" dirty="0"/>
              <a:t>W</a:t>
            </a:r>
            <a:r>
              <a:rPr lang="en-CA" dirty="0" smtClean="0"/>
              <a:t>ill they affect baseball? If so – how?</a:t>
            </a:r>
          </a:p>
          <a:p>
            <a:pPr marL="457200" lvl="1" indent="0">
              <a:buNone/>
            </a:pPr>
            <a:endParaRPr lang="en-CA" dirty="0" smtClean="0"/>
          </a:p>
          <a:p>
            <a:r>
              <a:rPr lang="en-CA" dirty="0" smtClean="0"/>
              <a:t>Assuming the above considerations can be met to allow on-field activity to resume on July 1</a:t>
            </a:r>
            <a:r>
              <a:rPr lang="en-CA" baseline="30000" dirty="0" smtClean="0"/>
              <a:t>st</a:t>
            </a:r>
            <a:r>
              <a:rPr lang="en-CA" dirty="0" smtClean="0"/>
              <a:t>:</a:t>
            </a:r>
          </a:p>
          <a:p>
            <a:pPr lvl="1"/>
            <a:r>
              <a:rPr lang="en-CA" dirty="0" smtClean="0"/>
              <a:t>Minor Provincial Championships (August) – WILL go ahead as scheduled</a:t>
            </a:r>
          </a:p>
          <a:p>
            <a:pPr lvl="1"/>
            <a:r>
              <a:rPr lang="en-CA" dirty="0" smtClean="0"/>
              <a:t>18U AA Qualifier (July 31</a:t>
            </a:r>
            <a:r>
              <a:rPr lang="en-CA" baseline="30000" dirty="0" smtClean="0"/>
              <a:t>st</a:t>
            </a:r>
            <a:r>
              <a:rPr lang="en-CA" dirty="0" smtClean="0"/>
              <a:t> – August 2</a:t>
            </a:r>
            <a:r>
              <a:rPr lang="en-CA" baseline="30000" dirty="0" smtClean="0"/>
              <a:t>nd</a:t>
            </a:r>
            <a:r>
              <a:rPr lang="en-CA" dirty="0" smtClean="0"/>
              <a:t>) – discussion among Minor associations that would enter tournament</a:t>
            </a:r>
          </a:p>
          <a:p>
            <a:pPr lvl="1"/>
            <a:r>
              <a:rPr lang="en-CA" dirty="0" smtClean="0"/>
              <a:t>Junior/Senior Provincial Championships (July) – discussion among Junior and Senior Centres that would enter respective tournaments</a:t>
            </a:r>
          </a:p>
          <a:p>
            <a:pPr lvl="1"/>
            <a:r>
              <a:rPr lang="en-CA" dirty="0" smtClean="0"/>
              <a:t>Invitational Tournaments (July/August) – discussion among the hosting association and Baseball NL</a:t>
            </a:r>
          </a:p>
          <a:p>
            <a:pPr marL="0" indent="0">
              <a:buNone/>
            </a:pPr>
            <a:endParaRPr lang="en-CA" dirty="0" smtClean="0"/>
          </a:p>
        </p:txBody>
      </p:sp>
    </p:spTree>
    <p:extLst>
      <p:ext uri="{BB962C8B-B14F-4D97-AF65-F5344CB8AC3E}">
        <p14:creationId xmlns:p14="http://schemas.microsoft.com/office/powerpoint/2010/main" val="21964475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pPr algn="ctr"/>
            <a:r>
              <a:rPr lang="en-CA" dirty="0" smtClean="0"/>
              <a:t>Contents</a:t>
            </a:r>
            <a:endParaRPr lang="en-US" dirty="0"/>
          </a:p>
        </p:txBody>
      </p:sp>
      <p:sp>
        <p:nvSpPr>
          <p:cNvPr id="3" name="Content Placeholder 2"/>
          <p:cNvSpPr>
            <a:spLocks noGrp="1"/>
          </p:cNvSpPr>
          <p:nvPr>
            <p:ph sz="half" idx="1"/>
          </p:nvPr>
        </p:nvSpPr>
        <p:spPr>
          <a:xfrm>
            <a:off x="791633" y="1696950"/>
            <a:ext cx="4184035" cy="3880772"/>
          </a:xfrm>
        </p:spPr>
        <p:txBody>
          <a:bodyPr>
            <a:normAutofit fontScale="92500" lnSpcReduction="10000"/>
          </a:bodyPr>
          <a:lstStyle/>
          <a:p>
            <a:r>
              <a:rPr lang="en-CA" dirty="0" smtClean="0"/>
              <a:t>Introduction</a:t>
            </a:r>
          </a:p>
          <a:p>
            <a:r>
              <a:rPr lang="en-CA" dirty="0" smtClean="0"/>
              <a:t>Provincial, Regional and National Updates</a:t>
            </a:r>
          </a:p>
          <a:p>
            <a:pPr lvl="1"/>
            <a:r>
              <a:rPr lang="en-CA" dirty="0" smtClean="0"/>
              <a:t>Baseball NL</a:t>
            </a:r>
          </a:p>
          <a:p>
            <a:pPr lvl="1"/>
            <a:r>
              <a:rPr lang="en-CA" dirty="0" smtClean="0"/>
              <a:t>Baseball Atlantic</a:t>
            </a:r>
          </a:p>
          <a:p>
            <a:pPr lvl="1"/>
            <a:r>
              <a:rPr lang="en-CA" dirty="0" smtClean="0"/>
              <a:t>Baseball Canada</a:t>
            </a:r>
          </a:p>
          <a:p>
            <a:r>
              <a:rPr lang="en-CA" dirty="0" smtClean="0"/>
              <a:t>Current Activity – Other Provinces</a:t>
            </a:r>
          </a:p>
          <a:p>
            <a:r>
              <a:rPr lang="en-CA" dirty="0" smtClean="0"/>
              <a:t>Provincial Season Scenarios</a:t>
            </a:r>
          </a:p>
          <a:p>
            <a:pPr lvl="1"/>
            <a:r>
              <a:rPr lang="en-CA" dirty="0" smtClean="0"/>
              <a:t>June Events Status</a:t>
            </a:r>
            <a:endParaRPr lang="en-CA" dirty="0" smtClean="0"/>
          </a:p>
          <a:p>
            <a:pPr lvl="1"/>
            <a:r>
              <a:rPr lang="en-CA" dirty="0" smtClean="0"/>
              <a:t>What Happens if July 1</a:t>
            </a:r>
            <a:r>
              <a:rPr lang="en-CA" baseline="30000" dirty="0" smtClean="0"/>
              <a:t>st</a:t>
            </a:r>
            <a:r>
              <a:rPr lang="en-CA" dirty="0" smtClean="0"/>
              <a:t> Start?</a:t>
            </a:r>
          </a:p>
          <a:p>
            <a:pPr lvl="1"/>
            <a:r>
              <a:rPr lang="en-CA" dirty="0" smtClean="0"/>
              <a:t>What Happens if August 1</a:t>
            </a:r>
            <a:r>
              <a:rPr lang="en-CA" baseline="30000" dirty="0" smtClean="0"/>
              <a:t>st</a:t>
            </a:r>
            <a:r>
              <a:rPr lang="en-CA" dirty="0" smtClean="0"/>
              <a:t> Start?</a:t>
            </a:r>
          </a:p>
          <a:p>
            <a:pPr marL="0" indent="0">
              <a:buNone/>
            </a:pPr>
            <a:endParaRPr lang="en-CA" dirty="0" smtClean="0"/>
          </a:p>
        </p:txBody>
      </p:sp>
      <p:sp>
        <p:nvSpPr>
          <p:cNvPr id="4" name="Content Placeholder 3"/>
          <p:cNvSpPr>
            <a:spLocks noGrp="1"/>
          </p:cNvSpPr>
          <p:nvPr>
            <p:ph sz="half" idx="2"/>
          </p:nvPr>
        </p:nvSpPr>
        <p:spPr>
          <a:xfrm>
            <a:off x="5089968" y="1696949"/>
            <a:ext cx="4184034" cy="3880773"/>
          </a:xfrm>
        </p:spPr>
        <p:txBody>
          <a:bodyPr>
            <a:normAutofit fontScale="92500" lnSpcReduction="10000"/>
          </a:bodyPr>
          <a:lstStyle/>
          <a:p>
            <a:r>
              <a:rPr lang="en-CA" dirty="0"/>
              <a:t>Recommendations for Associations</a:t>
            </a:r>
          </a:p>
          <a:p>
            <a:pPr lvl="1"/>
            <a:r>
              <a:rPr lang="en-CA" dirty="0"/>
              <a:t>Pre-Season Planning</a:t>
            </a:r>
          </a:p>
          <a:p>
            <a:pPr lvl="1"/>
            <a:r>
              <a:rPr lang="en-CA" dirty="0"/>
              <a:t>Heath &amp; Safety </a:t>
            </a:r>
            <a:r>
              <a:rPr lang="en-CA" dirty="0" smtClean="0"/>
              <a:t>Guidelines/Considerations</a:t>
            </a:r>
          </a:p>
          <a:p>
            <a:pPr lvl="1"/>
            <a:r>
              <a:rPr lang="en-CA" dirty="0" smtClean="0"/>
              <a:t>Practice, Gameplay and Rule Considerations</a:t>
            </a:r>
            <a:endParaRPr lang="en-CA" dirty="0"/>
          </a:p>
          <a:p>
            <a:r>
              <a:rPr lang="en-CA" dirty="0"/>
              <a:t>Frequently Asked Questions</a:t>
            </a:r>
            <a:endParaRPr lang="en-US" dirty="0"/>
          </a:p>
          <a:p>
            <a:endParaRPr lang="en-US" dirty="0"/>
          </a:p>
        </p:txBody>
      </p:sp>
    </p:spTree>
    <p:extLst>
      <p:ext uri="{BB962C8B-B14F-4D97-AF65-F5344CB8AC3E}">
        <p14:creationId xmlns:p14="http://schemas.microsoft.com/office/powerpoint/2010/main" val="35044675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10107"/>
          </a:xfrm>
        </p:spPr>
        <p:txBody>
          <a:bodyPr/>
          <a:lstStyle/>
          <a:p>
            <a:pPr algn="ctr"/>
            <a:r>
              <a:rPr lang="en-CA" sz="3200" dirty="0" smtClean="0"/>
              <a:t>August 1</a:t>
            </a:r>
            <a:r>
              <a:rPr lang="en-CA" sz="3200" baseline="30000" dirty="0" smtClean="0"/>
              <a:t>st</a:t>
            </a:r>
            <a:r>
              <a:rPr lang="en-CA" sz="3200" dirty="0" smtClean="0"/>
              <a:t> Start</a:t>
            </a:r>
            <a:r>
              <a:rPr lang="en-CA" dirty="0" smtClean="0"/>
              <a:t/>
            </a:r>
            <a:br>
              <a:rPr lang="en-CA" dirty="0" smtClean="0"/>
            </a:br>
            <a:r>
              <a:rPr lang="en-CA" sz="1600" dirty="0" smtClean="0"/>
              <a:t>What Does a Season Look Like?</a:t>
            </a:r>
            <a:endParaRPr lang="en-US" sz="1600" dirty="0"/>
          </a:p>
        </p:txBody>
      </p:sp>
      <p:sp>
        <p:nvSpPr>
          <p:cNvPr id="3" name="Content Placeholder 2"/>
          <p:cNvSpPr>
            <a:spLocks noGrp="1"/>
          </p:cNvSpPr>
          <p:nvPr>
            <p:ph idx="1"/>
          </p:nvPr>
        </p:nvSpPr>
        <p:spPr>
          <a:xfrm>
            <a:off x="677334" y="1519707"/>
            <a:ext cx="8596668" cy="4855335"/>
          </a:xfrm>
        </p:spPr>
        <p:txBody>
          <a:bodyPr>
            <a:normAutofit fontScale="77500" lnSpcReduction="20000"/>
          </a:bodyPr>
          <a:lstStyle/>
          <a:p>
            <a:r>
              <a:rPr lang="en-CA" dirty="0"/>
              <a:t>Considerations for Return To Play (</a:t>
            </a:r>
            <a:r>
              <a:rPr lang="en-CA" b="1" dirty="0"/>
              <a:t>NOT LIMITED TO THE FOLLOWING</a:t>
            </a:r>
            <a:r>
              <a:rPr lang="en-CA" dirty="0"/>
              <a:t>):</a:t>
            </a:r>
          </a:p>
          <a:p>
            <a:pPr lvl="1"/>
            <a:r>
              <a:rPr lang="en-CA" dirty="0"/>
              <a:t>Travel – will government allow travel out of region/community?</a:t>
            </a:r>
          </a:p>
          <a:p>
            <a:pPr lvl="1"/>
            <a:r>
              <a:rPr lang="en-CA" dirty="0"/>
              <a:t>Timing – does it make sense to hold the tournaments mentioned below if the season is just </a:t>
            </a:r>
            <a:r>
              <a:rPr lang="en-CA" dirty="0" smtClean="0"/>
              <a:t>beginning on August 1</a:t>
            </a:r>
            <a:r>
              <a:rPr lang="en-CA" baseline="30000" dirty="0" smtClean="0"/>
              <a:t>st</a:t>
            </a:r>
            <a:r>
              <a:rPr lang="en-CA" dirty="0" smtClean="0"/>
              <a:t>?</a:t>
            </a:r>
            <a:endParaRPr lang="en-CA" dirty="0"/>
          </a:p>
          <a:p>
            <a:pPr lvl="1"/>
            <a:r>
              <a:rPr lang="en-CA" dirty="0"/>
              <a:t>Facilities &amp; Hosts – will municipalities open up facilities with enough time to prepare them for games?</a:t>
            </a:r>
          </a:p>
          <a:p>
            <a:pPr lvl="1"/>
            <a:r>
              <a:rPr lang="en-CA" dirty="0"/>
              <a:t>Safety guidelines</a:t>
            </a:r>
          </a:p>
          <a:p>
            <a:pPr lvl="2"/>
            <a:r>
              <a:rPr lang="en-CA" dirty="0"/>
              <a:t>What will be the potential guidelines public health officials put in place for a return-to-play?</a:t>
            </a:r>
          </a:p>
          <a:p>
            <a:pPr lvl="2"/>
            <a:r>
              <a:rPr lang="en-CA" dirty="0"/>
              <a:t>Will they affect baseball? If so – how?</a:t>
            </a:r>
          </a:p>
          <a:p>
            <a:pPr marL="457200" lvl="1" indent="0">
              <a:buNone/>
            </a:pPr>
            <a:endParaRPr lang="en-CA" dirty="0" smtClean="0"/>
          </a:p>
          <a:p>
            <a:r>
              <a:rPr lang="en-CA" dirty="0" smtClean="0"/>
              <a:t>Assuming the above considerations can be met to allow on-field activity to resume on August 1</a:t>
            </a:r>
            <a:r>
              <a:rPr lang="en-CA" baseline="30000" dirty="0" smtClean="0"/>
              <a:t>st</a:t>
            </a:r>
            <a:r>
              <a:rPr lang="en-CA" dirty="0" smtClean="0"/>
              <a:t>:</a:t>
            </a:r>
          </a:p>
          <a:p>
            <a:pPr lvl="1"/>
            <a:r>
              <a:rPr lang="en-CA" dirty="0" smtClean="0"/>
              <a:t>Minor Provincial Championships (August) – </a:t>
            </a:r>
            <a:r>
              <a:rPr lang="en-CA" b="1" dirty="0" smtClean="0">
                <a:solidFill>
                  <a:srgbClr val="FF0000"/>
                </a:solidFill>
              </a:rPr>
              <a:t>WILL BE CANCELLED</a:t>
            </a:r>
          </a:p>
          <a:p>
            <a:pPr lvl="2"/>
            <a:r>
              <a:rPr lang="en-CA" dirty="0" smtClean="0"/>
              <a:t>There will simply not be enough time for associations to plan and prepare for a Provincial Championship season with an August 1</a:t>
            </a:r>
            <a:r>
              <a:rPr lang="en-CA" baseline="30000" dirty="0" smtClean="0"/>
              <a:t>st</a:t>
            </a:r>
            <a:r>
              <a:rPr lang="en-CA" dirty="0" smtClean="0"/>
              <a:t> start date</a:t>
            </a:r>
          </a:p>
          <a:p>
            <a:pPr lvl="1"/>
            <a:r>
              <a:rPr lang="en-CA" dirty="0" smtClean="0"/>
              <a:t>18U AA Qualifier (July 31</a:t>
            </a:r>
            <a:r>
              <a:rPr lang="en-CA" baseline="30000" dirty="0" smtClean="0"/>
              <a:t>st</a:t>
            </a:r>
            <a:r>
              <a:rPr lang="en-CA" dirty="0" smtClean="0"/>
              <a:t> – August 2</a:t>
            </a:r>
            <a:r>
              <a:rPr lang="en-CA" baseline="30000" dirty="0" smtClean="0"/>
              <a:t>nd</a:t>
            </a:r>
            <a:r>
              <a:rPr lang="en-CA" dirty="0" smtClean="0"/>
              <a:t>) – </a:t>
            </a:r>
            <a:r>
              <a:rPr lang="en-CA" b="1" dirty="0" smtClean="0">
                <a:solidFill>
                  <a:srgbClr val="FF0000"/>
                </a:solidFill>
              </a:rPr>
              <a:t>WILL BE CANCELLED</a:t>
            </a:r>
          </a:p>
          <a:p>
            <a:pPr lvl="1"/>
            <a:r>
              <a:rPr lang="en-CA" dirty="0" smtClean="0"/>
              <a:t>Junior/Senior Provincial Championships (July) – </a:t>
            </a:r>
            <a:r>
              <a:rPr lang="en-CA" b="1" dirty="0" smtClean="0">
                <a:solidFill>
                  <a:srgbClr val="FF0000"/>
                </a:solidFill>
              </a:rPr>
              <a:t>WILL BE CANCELLED</a:t>
            </a:r>
          </a:p>
          <a:p>
            <a:pPr lvl="1"/>
            <a:r>
              <a:rPr lang="en-CA" dirty="0" smtClean="0"/>
              <a:t>Invitational Tournaments (July/August) – </a:t>
            </a:r>
            <a:r>
              <a:rPr lang="en-CA" b="1" dirty="0" smtClean="0">
                <a:solidFill>
                  <a:srgbClr val="FF0000"/>
                </a:solidFill>
              </a:rPr>
              <a:t>WILL BE CANCELLED</a:t>
            </a:r>
          </a:p>
          <a:p>
            <a:pPr algn="ctr"/>
            <a:r>
              <a:rPr lang="en-CA" dirty="0">
                <a:solidFill>
                  <a:srgbClr val="FF0000"/>
                </a:solidFill>
              </a:rPr>
              <a:t>In the event of the cancellation of Provincial Championships, Baseball NL will work with local associations in whatever capacity needed to ensure they are able to offer programming at the local/grassroots level for as much of the 2020 season as </a:t>
            </a:r>
            <a:r>
              <a:rPr lang="en-CA" dirty="0" smtClean="0">
                <a:solidFill>
                  <a:srgbClr val="FF0000"/>
                </a:solidFill>
              </a:rPr>
              <a:t>possible</a:t>
            </a:r>
            <a:endParaRPr lang="en-CA" dirty="0">
              <a:solidFill>
                <a:srgbClr val="FF0000"/>
              </a:solidFill>
            </a:endParaRPr>
          </a:p>
          <a:p>
            <a:endParaRPr lang="en-CA" dirty="0" smtClean="0"/>
          </a:p>
          <a:p>
            <a:pPr lvl="1"/>
            <a:endParaRPr lang="en-CA" dirty="0" smtClean="0"/>
          </a:p>
          <a:p>
            <a:pPr marL="0" indent="0">
              <a:buNone/>
            </a:pPr>
            <a:endParaRPr lang="en-CA" dirty="0" smtClean="0"/>
          </a:p>
        </p:txBody>
      </p:sp>
    </p:spTree>
    <p:extLst>
      <p:ext uri="{BB962C8B-B14F-4D97-AF65-F5344CB8AC3E}">
        <p14:creationId xmlns:p14="http://schemas.microsoft.com/office/powerpoint/2010/main" val="3790869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009104"/>
            <a:ext cx="8596668" cy="728180"/>
          </a:xfrm>
        </p:spPr>
        <p:txBody>
          <a:bodyPr/>
          <a:lstStyle/>
          <a:p>
            <a:pPr algn="ctr"/>
            <a:r>
              <a:rPr lang="en-CA" dirty="0" smtClean="0"/>
              <a:t>Recommendations for Associations</a:t>
            </a:r>
            <a:endParaRPr lang="en-US" dirty="0"/>
          </a:p>
        </p:txBody>
      </p:sp>
      <p:sp>
        <p:nvSpPr>
          <p:cNvPr id="3" name="Text Placeholder 2"/>
          <p:cNvSpPr>
            <a:spLocks noGrp="1"/>
          </p:cNvSpPr>
          <p:nvPr>
            <p:ph type="body" idx="1"/>
          </p:nvPr>
        </p:nvSpPr>
        <p:spPr>
          <a:xfrm>
            <a:off x="677335" y="2853193"/>
            <a:ext cx="8596668" cy="1371077"/>
          </a:xfrm>
        </p:spPr>
        <p:txBody>
          <a:bodyPr>
            <a:normAutofit/>
          </a:bodyPr>
          <a:lstStyle/>
          <a:p>
            <a:pPr algn="ctr"/>
            <a:r>
              <a:rPr lang="en-CA" dirty="0" smtClean="0"/>
              <a:t>Pre-Season Planning</a:t>
            </a:r>
          </a:p>
          <a:p>
            <a:pPr algn="ctr"/>
            <a:r>
              <a:rPr lang="en-CA" dirty="0" smtClean="0"/>
              <a:t>Health &amp; Safety Guidelines/Considerations</a:t>
            </a:r>
          </a:p>
          <a:p>
            <a:pPr algn="ctr"/>
            <a:r>
              <a:rPr lang="en-CA" dirty="0" smtClean="0"/>
              <a:t>Practice, Gameplay</a:t>
            </a:r>
            <a:r>
              <a:rPr lang="en-CA" dirty="0"/>
              <a:t> </a:t>
            </a:r>
            <a:r>
              <a:rPr lang="en-CA" dirty="0" smtClean="0"/>
              <a:t>and Rule Considerations</a:t>
            </a:r>
          </a:p>
          <a:p>
            <a:pPr algn="ctr"/>
            <a:endParaRPr lang="en-CA" dirty="0"/>
          </a:p>
          <a:p>
            <a:pPr algn="ctr"/>
            <a:endParaRPr lang="en-US" dirty="0"/>
          </a:p>
        </p:txBody>
      </p:sp>
    </p:spTree>
    <p:extLst>
      <p:ext uri="{BB962C8B-B14F-4D97-AF65-F5344CB8AC3E}">
        <p14:creationId xmlns:p14="http://schemas.microsoft.com/office/powerpoint/2010/main" val="10524456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34" y="609600"/>
            <a:ext cx="8596668" cy="1077532"/>
          </a:xfrm>
        </p:spPr>
        <p:txBody>
          <a:bodyPr/>
          <a:lstStyle/>
          <a:p>
            <a:pPr algn="ctr"/>
            <a:r>
              <a:rPr lang="en-CA" dirty="0" smtClean="0"/>
              <a:t>Recommendations for Associations</a:t>
            </a:r>
            <a:br>
              <a:rPr lang="en-CA" dirty="0" smtClean="0"/>
            </a:br>
            <a:r>
              <a:rPr lang="en-CA" sz="2000" dirty="0" smtClean="0"/>
              <a:t>Pre-Season Planning</a:t>
            </a:r>
            <a:endParaRPr lang="en-US" dirty="0"/>
          </a:p>
        </p:txBody>
      </p:sp>
      <p:sp>
        <p:nvSpPr>
          <p:cNvPr id="7" name="Content Placeholder 6"/>
          <p:cNvSpPr>
            <a:spLocks noGrp="1"/>
          </p:cNvSpPr>
          <p:nvPr>
            <p:ph idx="1"/>
          </p:nvPr>
        </p:nvSpPr>
        <p:spPr>
          <a:xfrm>
            <a:off x="677334" y="1687132"/>
            <a:ext cx="8596668" cy="3400023"/>
          </a:xfrm>
        </p:spPr>
        <p:txBody>
          <a:bodyPr/>
          <a:lstStyle/>
          <a:p>
            <a:r>
              <a:rPr lang="en-CA" dirty="0" smtClean="0"/>
              <a:t>Continue to plan and prepare as much as possible!</a:t>
            </a:r>
          </a:p>
          <a:p>
            <a:pPr lvl="1"/>
            <a:r>
              <a:rPr lang="en-CA" dirty="0" smtClean="0"/>
              <a:t>No one knows what the season will look like or when it will begin. Doing as much as possible now will limit the work needed once things resume.</a:t>
            </a:r>
          </a:p>
          <a:p>
            <a:r>
              <a:rPr lang="en-CA" dirty="0" smtClean="0"/>
              <a:t>Look at alternate ways to conduct registration instead of the traditional “in-person” methods</a:t>
            </a:r>
          </a:p>
          <a:p>
            <a:pPr lvl="1"/>
            <a:r>
              <a:rPr lang="en-CA" dirty="0" smtClean="0"/>
              <a:t>Online registration (Google Docs, via association website, etc.)</a:t>
            </a:r>
          </a:p>
          <a:p>
            <a:pPr lvl="1"/>
            <a:r>
              <a:rPr lang="en-CA" dirty="0" smtClean="0"/>
              <a:t>Online payment options (</a:t>
            </a:r>
            <a:r>
              <a:rPr lang="en-CA" dirty="0" err="1" smtClean="0"/>
              <a:t>etransfer</a:t>
            </a:r>
            <a:r>
              <a:rPr lang="en-CA" dirty="0" smtClean="0"/>
              <a:t>, payment via association website, etc.) to minimize contact with money</a:t>
            </a:r>
          </a:p>
          <a:p>
            <a:pPr lvl="1"/>
            <a:r>
              <a:rPr lang="en-CA" dirty="0" smtClean="0"/>
              <a:t>Hold registration now to collect player information; collect fees and payments at a later date (using safe practices)</a:t>
            </a:r>
          </a:p>
          <a:p>
            <a:endParaRPr lang="en-US" dirty="0"/>
          </a:p>
        </p:txBody>
      </p:sp>
    </p:spTree>
    <p:extLst>
      <p:ext uri="{BB962C8B-B14F-4D97-AF65-F5344CB8AC3E}">
        <p14:creationId xmlns:p14="http://schemas.microsoft.com/office/powerpoint/2010/main" val="20119742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34" y="609600"/>
            <a:ext cx="8596668" cy="1090411"/>
          </a:xfrm>
        </p:spPr>
        <p:txBody>
          <a:bodyPr/>
          <a:lstStyle/>
          <a:p>
            <a:pPr algn="ctr"/>
            <a:r>
              <a:rPr lang="en-CA" dirty="0" smtClean="0"/>
              <a:t>Recommendations for Associations</a:t>
            </a:r>
            <a:br>
              <a:rPr lang="en-CA" dirty="0" smtClean="0"/>
            </a:br>
            <a:r>
              <a:rPr lang="en-CA" sz="2000" dirty="0" smtClean="0"/>
              <a:t>Health &amp; Safety Guidelines/Considerations</a:t>
            </a:r>
            <a:endParaRPr lang="en-US" dirty="0"/>
          </a:p>
        </p:txBody>
      </p:sp>
      <p:sp>
        <p:nvSpPr>
          <p:cNvPr id="7" name="Content Placeholder 6"/>
          <p:cNvSpPr>
            <a:spLocks noGrp="1"/>
          </p:cNvSpPr>
          <p:nvPr>
            <p:ph idx="1"/>
          </p:nvPr>
        </p:nvSpPr>
        <p:spPr>
          <a:xfrm>
            <a:off x="677334" y="1700011"/>
            <a:ext cx="8596668" cy="3812147"/>
          </a:xfrm>
        </p:spPr>
        <p:txBody>
          <a:bodyPr>
            <a:normAutofit fontScale="92500" lnSpcReduction="10000"/>
          </a:bodyPr>
          <a:lstStyle/>
          <a:p>
            <a:r>
              <a:rPr lang="en-CA" dirty="0" smtClean="0"/>
              <a:t>Anyone displaying any symptoms of any illness WILL NOT be permitted to participate</a:t>
            </a:r>
          </a:p>
          <a:p>
            <a:r>
              <a:rPr lang="en-CA" dirty="0" smtClean="0"/>
              <a:t>No sharing of water bottles or food of any kind</a:t>
            </a:r>
          </a:p>
          <a:p>
            <a:r>
              <a:rPr lang="en-CA" dirty="0" smtClean="0"/>
              <a:t>No spitting</a:t>
            </a:r>
          </a:p>
          <a:p>
            <a:r>
              <a:rPr lang="en-CA" dirty="0" smtClean="0"/>
              <a:t>No chewing gum</a:t>
            </a:r>
          </a:p>
          <a:p>
            <a:r>
              <a:rPr lang="en-CA" dirty="0" smtClean="0"/>
              <a:t>No sunflower seeds</a:t>
            </a:r>
          </a:p>
          <a:p>
            <a:r>
              <a:rPr lang="en-CA" dirty="0" smtClean="0"/>
              <a:t>No sharing of equipment of any kind</a:t>
            </a:r>
          </a:p>
          <a:p>
            <a:r>
              <a:rPr lang="en-CA" dirty="0" smtClean="0"/>
              <a:t>Ride sharing/carpooling only if deemed appropriate by health officials</a:t>
            </a:r>
          </a:p>
          <a:p>
            <a:r>
              <a:rPr lang="en-CA" dirty="0" smtClean="0"/>
              <a:t>Uniforms be washed as soon as possible upon the completion of a days events</a:t>
            </a:r>
          </a:p>
          <a:p>
            <a:r>
              <a:rPr lang="en-CA" dirty="0" smtClean="0"/>
              <a:t>All participants recommended to shower as soon as possible upon completion of a days events</a:t>
            </a:r>
          </a:p>
        </p:txBody>
      </p:sp>
    </p:spTree>
    <p:extLst>
      <p:ext uri="{BB962C8B-B14F-4D97-AF65-F5344CB8AC3E}">
        <p14:creationId xmlns:p14="http://schemas.microsoft.com/office/powerpoint/2010/main" val="38884743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34" y="609600"/>
            <a:ext cx="8596668" cy="974501"/>
          </a:xfrm>
        </p:spPr>
        <p:txBody>
          <a:bodyPr/>
          <a:lstStyle/>
          <a:p>
            <a:pPr algn="ctr"/>
            <a:r>
              <a:rPr lang="en-CA" dirty="0" smtClean="0"/>
              <a:t>Recommendations for Associations</a:t>
            </a:r>
            <a:br>
              <a:rPr lang="en-CA" dirty="0" smtClean="0"/>
            </a:br>
            <a:r>
              <a:rPr lang="en-CA" sz="2000" dirty="0" smtClean="0"/>
              <a:t>Practices, Gameplay and Rules Considerations</a:t>
            </a:r>
            <a:endParaRPr lang="en-US" dirty="0"/>
          </a:p>
        </p:txBody>
      </p:sp>
      <p:sp>
        <p:nvSpPr>
          <p:cNvPr id="7" name="Content Placeholder 6"/>
          <p:cNvSpPr>
            <a:spLocks noGrp="1"/>
          </p:cNvSpPr>
          <p:nvPr>
            <p:ph idx="1"/>
          </p:nvPr>
        </p:nvSpPr>
        <p:spPr>
          <a:xfrm>
            <a:off x="677334" y="1684071"/>
            <a:ext cx="8596668" cy="4304605"/>
          </a:xfrm>
        </p:spPr>
        <p:txBody>
          <a:bodyPr>
            <a:normAutofit fontScale="92500" lnSpcReduction="20000"/>
          </a:bodyPr>
          <a:lstStyle/>
          <a:p>
            <a:r>
              <a:rPr lang="en-CA" dirty="0" smtClean="0">
                <a:solidFill>
                  <a:srgbClr val="FF0000"/>
                </a:solidFill>
              </a:rPr>
              <a:t>Depending on the potential guidelines public health officials request us to maintain in a return-to-play, there could be a need for an alteration to the “normal” way we play baseball. We are working with Sport NL to get a clearer understanding of what these potential guidelines could be. At this time, we are not stipulating or mandating the following. They are, however, things that may need to be considered depending on the guidance we receive from public health officials:</a:t>
            </a:r>
            <a:endParaRPr lang="en-CA" dirty="0" smtClean="0"/>
          </a:p>
          <a:p>
            <a:r>
              <a:rPr lang="en-CA" dirty="0" smtClean="0"/>
              <a:t>Practices</a:t>
            </a:r>
          </a:p>
          <a:p>
            <a:pPr lvl="1"/>
            <a:r>
              <a:rPr lang="en-CA" dirty="0" smtClean="0"/>
              <a:t>No team huddles, one team practicing at a time, no dugout use</a:t>
            </a:r>
          </a:p>
          <a:p>
            <a:r>
              <a:rPr lang="en-CA" dirty="0" smtClean="0"/>
              <a:t>Gameplay</a:t>
            </a:r>
          </a:p>
          <a:p>
            <a:pPr lvl="1"/>
            <a:r>
              <a:rPr lang="en-CA" dirty="0" smtClean="0"/>
              <a:t>No plate meetings, mound visits, arguments with umpires, no dugout use</a:t>
            </a:r>
          </a:p>
          <a:p>
            <a:r>
              <a:rPr lang="en-CA" dirty="0" smtClean="0"/>
              <a:t>Rules</a:t>
            </a:r>
          </a:p>
          <a:p>
            <a:pPr lvl="1"/>
            <a:r>
              <a:rPr lang="en-CA" dirty="0" smtClean="0"/>
              <a:t>Umpire behind home plate, force play at all bases, no stealing, no rundowns</a:t>
            </a:r>
          </a:p>
          <a:p>
            <a:r>
              <a:rPr lang="en-CA" dirty="0" smtClean="0">
                <a:solidFill>
                  <a:srgbClr val="FF0000"/>
                </a:solidFill>
              </a:rPr>
              <a:t>Again – at this time these are nothing more than suggestions/considerations of things that MAY have to be looked at closer once we get a clearer understanding of the specific public health measures expected of us by public health officials</a:t>
            </a:r>
          </a:p>
          <a:p>
            <a:pPr lvl="1"/>
            <a:endParaRPr lang="en-CA" dirty="0"/>
          </a:p>
          <a:p>
            <a:pPr lvl="1"/>
            <a:endParaRPr lang="en-CA" dirty="0"/>
          </a:p>
        </p:txBody>
      </p:sp>
    </p:spTree>
    <p:extLst>
      <p:ext uri="{BB962C8B-B14F-4D97-AF65-F5344CB8AC3E}">
        <p14:creationId xmlns:p14="http://schemas.microsoft.com/office/powerpoint/2010/main" val="15277254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524260"/>
            <a:ext cx="8596668" cy="766817"/>
          </a:xfrm>
        </p:spPr>
        <p:txBody>
          <a:bodyPr/>
          <a:lstStyle/>
          <a:p>
            <a:pPr algn="ctr"/>
            <a:r>
              <a:rPr lang="en-CA" dirty="0" smtClean="0"/>
              <a:t>Frequently Asked Questions</a:t>
            </a:r>
            <a:endParaRPr lang="en-US" dirty="0"/>
          </a:p>
        </p:txBody>
      </p:sp>
      <p:sp>
        <p:nvSpPr>
          <p:cNvPr id="3" name="Text Placeholder 2"/>
          <p:cNvSpPr>
            <a:spLocks noGrp="1"/>
          </p:cNvSpPr>
          <p:nvPr>
            <p:ph type="body" idx="1"/>
          </p:nvPr>
        </p:nvSpPr>
        <p:spPr/>
        <p:txBody>
          <a:bodyPr/>
          <a:lstStyle/>
          <a:p>
            <a:pPr algn="ctr"/>
            <a:endParaRPr lang="en-CA" dirty="0" smtClean="0"/>
          </a:p>
          <a:p>
            <a:pPr algn="ctr"/>
            <a:endParaRPr lang="en-US" dirty="0"/>
          </a:p>
        </p:txBody>
      </p:sp>
    </p:spTree>
    <p:extLst>
      <p:ext uri="{BB962C8B-B14F-4D97-AF65-F5344CB8AC3E}">
        <p14:creationId xmlns:p14="http://schemas.microsoft.com/office/powerpoint/2010/main" val="20086053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704045"/>
          </a:xfrm>
        </p:spPr>
        <p:txBody>
          <a:bodyPr/>
          <a:lstStyle/>
          <a:p>
            <a:pPr algn="ctr"/>
            <a:r>
              <a:rPr lang="en-CA" dirty="0" smtClean="0"/>
              <a:t>Frequently Asked Questions</a:t>
            </a:r>
            <a:endParaRPr lang="en-US" dirty="0"/>
          </a:p>
        </p:txBody>
      </p:sp>
      <p:sp>
        <p:nvSpPr>
          <p:cNvPr id="5" name="Content Placeholder 4"/>
          <p:cNvSpPr>
            <a:spLocks noGrp="1"/>
          </p:cNvSpPr>
          <p:nvPr>
            <p:ph idx="1"/>
          </p:nvPr>
        </p:nvSpPr>
        <p:spPr>
          <a:xfrm>
            <a:off x="677334" y="1313644"/>
            <a:ext cx="8596668" cy="5409127"/>
          </a:xfrm>
        </p:spPr>
        <p:txBody>
          <a:bodyPr>
            <a:normAutofit fontScale="85000" lnSpcReduction="20000"/>
          </a:bodyPr>
          <a:lstStyle/>
          <a:p>
            <a:r>
              <a:rPr lang="en-CA" dirty="0" smtClean="0"/>
              <a:t>Has Baseball NL cancelled the 2020 baseball season?</a:t>
            </a:r>
          </a:p>
          <a:p>
            <a:pPr lvl="1"/>
            <a:r>
              <a:rPr lang="en-CA" dirty="0" smtClean="0"/>
              <a:t>No. The 2020 season has not been cancelled in any way. It is our goal to play as much baseball this summer once it is deemed safe by public health and government officials to resume activity. </a:t>
            </a:r>
          </a:p>
          <a:p>
            <a:r>
              <a:rPr lang="en-CA" dirty="0" smtClean="0"/>
              <a:t>What will a potential baseball season in our province look like?</a:t>
            </a:r>
          </a:p>
          <a:p>
            <a:pPr lvl="1"/>
            <a:r>
              <a:rPr lang="en-CA" dirty="0" smtClean="0"/>
              <a:t>This will depend on when we are permitted to get back on fields, and how much time we have to run programming. Please refer to slides 14 – 20 for more information.</a:t>
            </a:r>
          </a:p>
          <a:p>
            <a:r>
              <a:rPr lang="en-CA" dirty="0" smtClean="0"/>
              <a:t>What is my local association doing for registration, all-star tryouts, etc.?</a:t>
            </a:r>
          </a:p>
          <a:p>
            <a:pPr lvl="1"/>
            <a:r>
              <a:rPr lang="en-CA" dirty="0" smtClean="0"/>
              <a:t>As all local associations operate under different timelines, please check with your local association for more information.</a:t>
            </a:r>
          </a:p>
          <a:p>
            <a:r>
              <a:rPr lang="en-CA" dirty="0" smtClean="0"/>
              <a:t>What can coaches do with no in-person activity? Umpires?</a:t>
            </a:r>
          </a:p>
          <a:p>
            <a:pPr lvl="1"/>
            <a:r>
              <a:rPr lang="en-CA" dirty="0" smtClean="0"/>
              <a:t>Online Coach Training has begun via Adobe Connect. Please head to </a:t>
            </a:r>
            <a:r>
              <a:rPr lang="en-CA" dirty="0" smtClean="0">
                <a:hlinkClick r:id="rId2"/>
              </a:rPr>
              <a:t>www.baseballnl.com</a:t>
            </a:r>
            <a:r>
              <a:rPr lang="en-CA" dirty="0" smtClean="0"/>
              <a:t> for a complete schedule of remaining courses.</a:t>
            </a:r>
          </a:p>
          <a:p>
            <a:pPr lvl="1"/>
            <a:r>
              <a:rPr lang="en-CA" dirty="0" smtClean="0"/>
              <a:t>Online Umpire Training is in the final stages of completion and will be communicated to local associations ASAP.</a:t>
            </a:r>
          </a:p>
          <a:p>
            <a:r>
              <a:rPr lang="en-CA" dirty="0" smtClean="0"/>
              <a:t>Does Baseball NL have a firm “drop dead” date with respect to the complete cancellation of the 2020 season?</a:t>
            </a:r>
          </a:p>
          <a:p>
            <a:pPr lvl="1"/>
            <a:r>
              <a:rPr lang="en-CA" dirty="0" smtClean="0"/>
              <a:t>No. With the most recent guidance as outlined in the Provincial Phase Back plan, we are confident we will be able to play some form of baseball in 2020. Certain considerations – as outlined in the previous slides – will have to be made, but it is our goal to play as much baseball as possible in 2020. With that in mind, we will be delaying a decision on complete cancellation of the 2020 season as long as possible.</a:t>
            </a:r>
          </a:p>
          <a:p>
            <a:pPr lvl="1"/>
            <a:endParaRPr lang="en-CA" dirty="0"/>
          </a:p>
          <a:p>
            <a:pPr lvl="1"/>
            <a:endParaRPr lang="en-CA" dirty="0" smtClean="0"/>
          </a:p>
          <a:p>
            <a:endParaRPr lang="en-CA" dirty="0" smtClean="0"/>
          </a:p>
        </p:txBody>
      </p:sp>
    </p:spTree>
    <p:extLst>
      <p:ext uri="{BB962C8B-B14F-4D97-AF65-F5344CB8AC3E}">
        <p14:creationId xmlns:p14="http://schemas.microsoft.com/office/powerpoint/2010/main" val="33949416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39651"/>
          </a:xfrm>
        </p:spPr>
        <p:txBody>
          <a:bodyPr>
            <a:normAutofit fontScale="90000"/>
          </a:bodyPr>
          <a:lstStyle/>
          <a:p>
            <a:pPr algn="ctr"/>
            <a:r>
              <a:rPr lang="en-CA" dirty="0" smtClean="0"/>
              <a:t>Introduction</a:t>
            </a:r>
            <a:br>
              <a:rPr lang="en-CA" dirty="0" smtClean="0"/>
            </a:br>
            <a:r>
              <a:rPr lang="en-US" sz="2200" dirty="0"/>
              <a:t/>
            </a:r>
            <a:br>
              <a:rPr lang="en-US" sz="2200" dirty="0"/>
            </a:br>
            <a:endParaRPr lang="en-US" sz="2200" dirty="0"/>
          </a:p>
        </p:txBody>
      </p:sp>
      <p:sp>
        <p:nvSpPr>
          <p:cNvPr id="3" name="Content Placeholder 2"/>
          <p:cNvSpPr>
            <a:spLocks noGrp="1"/>
          </p:cNvSpPr>
          <p:nvPr>
            <p:ph idx="1"/>
          </p:nvPr>
        </p:nvSpPr>
        <p:spPr>
          <a:xfrm>
            <a:off x="677334" y="1413614"/>
            <a:ext cx="8596668" cy="4742487"/>
          </a:xfrm>
        </p:spPr>
        <p:txBody>
          <a:bodyPr>
            <a:normAutofit fontScale="92500" lnSpcReduction="20000"/>
          </a:bodyPr>
          <a:lstStyle/>
          <a:p>
            <a:r>
              <a:rPr lang="en-CA" dirty="0" smtClean="0"/>
              <a:t>During this unprecedented time, our baseball season has entered a state of flux.</a:t>
            </a:r>
          </a:p>
          <a:p>
            <a:r>
              <a:rPr lang="en-CA" dirty="0" smtClean="0"/>
              <a:t>With the Provincial Government recently releasing their phased plan for a reopening of the province, as well as the information collected from other provinces, we feel now is appropriate for creating timelines and guidelines for our potential return-to-play.</a:t>
            </a:r>
          </a:p>
          <a:p>
            <a:r>
              <a:rPr lang="en-CA" dirty="0" smtClean="0"/>
              <a:t>This presentation will look to accomplish four objectives:</a:t>
            </a:r>
          </a:p>
          <a:p>
            <a:pPr lvl="1"/>
            <a:r>
              <a:rPr lang="en-CA" dirty="0" smtClean="0"/>
              <a:t>To update everyone with respect to provincial, regional and national baseball decisions that have been made to date;</a:t>
            </a:r>
          </a:p>
          <a:p>
            <a:pPr lvl="1"/>
            <a:r>
              <a:rPr lang="en-CA" dirty="0" smtClean="0"/>
              <a:t>To update everyone on the activity and status of remaining provinces nation-wide</a:t>
            </a:r>
          </a:p>
          <a:p>
            <a:pPr lvl="1"/>
            <a:r>
              <a:rPr lang="en-CA" dirty="0"/>
              <a:t>L</a:t>
            </a:r>
            <a:r>
              <a:rPr lang="en-CA" dirty="0" smtClean="0"/>
              <a:t>ay out some timelines with regard to what a potential season in the province could look like, and</a:t>
            </a:r>
          </a:p>
          <a:p>
            <a:pPr lvl="1"/>
            <a:r>
              <a:rPr lang="en-CA" dirty="0" smtClean="0"/>
              <a:t>Offer guidelines and suggestions for associations as they continue to navigate the COVID-19 situation in their own areas.</a:t>
            </a:r>
          </a:p>
          <a:p>
            <a:pPr algn="ctr"/>
            <a:r>
              <a:rPr lang="en-CA" dirty="0" smtClean="0">
                <a:solidFill>
                  <a:srgbClr val="FF0000"/>
                </a:solidFill>
              </a:rPr>
              <a:t>DISCLAIMER: Any or all of this information is subject to change based on the advice and guidance of public health officials and decisions of municipalities within the province. If, however, any decisions are made with the respect to cancelling Baseball NL activity, those decisions will be final at the time the decision is communicated.</a:t>
            </a:r>
            <a:endParaRPr lang="en-US" dirty="0">
              <a:solidFill>
                <a:srgbClr val="FF0000"/>
              </a:solidFill>
            </a:endParaRPr>
          </a:p>
        </p:txBody>
      </p:sp>
    </p:spTree>
    <p:extLst>
      <p:ext uri="{BB962C8B-B14F-4D97-AF65-F5344CB8AC3E}">
        <p14:creationId xmlns:p14="http://schemas.microsoft.com/office/powerpoint/2010/main" val="2306574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5" y="2009104"/>
            <a:ext cx="8596668" cy="1256214"/>
          </a:xfrm>
        </p:spPr>
        <p:txBody>
          <a:bodyPr>
            <a:normAutofit fontScale="90000"/>
          </a:bodyPr>
          <a:lstStyle/>
          <a:p>
            <a:pPr algn="ctr"/>
            <a:r>
              <a:rPr lang="en-CA" dirty="0" smtClean="0"/>
              <a:t>Provincial, Regional and National Updates</a:t>
            </a:r>
            <a:endParaRPr lang="en-US" dirty="0"/>
          </a:p>
        </p:txBody>
      </p:sp>
      <p:sp>
        <p:nvSpPr>
          <p:cNvPr id="5" name="Text Placeholder 4"/>
          <p:cNvSpPr>
            <a:spLocks noGrp="1"/>
          </p:cNvSpPr>
          <p:nvPr>
            <p:ph type="body" idx="1"/>
          </p:nvPr>
        </p:nvSpPr>
        <p:spPr>
          <a:xfrm>
            <a:off x="677335" y="3381228"/>
            <a:ext cx="8596668" cy="418039"/>
          </a:xfrm>
        </p:spPr>
        <p:txBody>
          <a:bodyPr/>
          <a:lstStyle/>
          <a:p>
            <a:pPr algn="ctr"/>
            <a:r>
              <a:rPr lang="en-CA" dirty="0" smtClean="0"/>
              <a:t>Baseball NL, Baseball Atlantic and Baseball Canada</a:t>
            </a:r>
            <a:endParaRPr lang="en-US" dirty="0"/>
          </a:p>
        </p:txBody>
      </p:sp>
    </p:spTree>
    <p:extLst>
      <p:ext uri="{BB962C8B-B14F-4D97-AF65-F5344CB8AC3E}">
        <p14:creationId xmlns:p14="http://schemas.microsoft.com/office/powerpoint/2010/main" val="711195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Updates To Date</a:t>
            </a:r>
            <a:br>
              <a:rPr lang="en-CA" dirty="0" smtClean="0"/>
            </a:br>
            <a:r>
              <a:rPr lang="en-CA" sz="2000" dirty="0" smtClean="0"/>
              <a:t>Baseball NL</a:t>
            </a:r>
            <a:endParaRPr lang="en-US" dirty="0"/>
          </a:p>
        </p:txBody>
      </p:sp>
      <p:sp>
        <p:nvSpPr>
          <p:cNvPr id="3" name="Content Placeholder 2"/>
          <p:cNvSpPr>
            <a:spLocks noGrp="1"/>
          </p:cNvSpPr>
          <p:nvPr>
            <p:ph idx="1"/>
          </p:nvPr>
        </p:nvSpPr>
        <p:spPr>
          <a:xfrm>
            <a:off x="677334" y="1930400"/>
            <a:ext cx="8596668" cy="3880773"/>
          </a:xfrm>
        </p:spPr>
        <p:txBody>
          <a:bodyPr/>
          <a:lstStyle/>
          <a:p>
            <a:r>
              <a:rPr lang="en-CA" dirty="0" smtClean="0"/>
              <a:t>Currently all in-person Baseball NL-sanctioned activity suspended until May 31</a:t>
            </a:r>
            <a:r>
              <a:rPr lang="en-CA" baseline="30000" dirty="0" smtClean="0"/>
              <a:t>st</a:t>
            </a:r>
            <a:r>
              <a:rPr lang="en-CA" dirty="0" smtClean="0"/>
              <a:t>.</a:t>
            </a:r>
          </a:p>
          <a:p>
            <a:pPr lvl="1"/>
            <a:r>
              <a:rPr lang="en-CA" dirty="0" smtClean="0"/>
              <a:t>“Indefinite” suspension of activity effective March 13</a:t>
            </a:r>
            <a:r>
              <a:rPr lang="en-CA" baseline="30000" dirty="0" smtClean="0"/>
              <a:t>th</a:t>
            </a:r>
            <a:endParaRPr lang="en-CA" dirty="0" smtClean="0"/>
          </a:p>
          <a:p>
            <a:pPr lvl="1"/>
            <a:r>
              <a:rPr lang="en-CA" dirty="0" smtClean="0"/>
              <a:t>“Indefinite” updated on March 20</a:t>
            </a:r>
            <a:r>
              <a:rPr lang="en-CA" baseline="30000" dirty="0" smtClean="0"/>
              <a:t>th</a:t>
            </a:r>
            <a:r>
              <a:rPr lang="en-CA" dirty="0" smtClean="0"/>
              <a:t> with an April 30</a:t>
            </a:r>
            <a:r>
              <a:rPr lang="en-CA" baseline="30000" dirty="0" smtClean="0"/>
              <a:t>th</a:t>
            </a:r>
            <a:r>
              <a:rPr lang="en-CA" dirty="0" smtClean="0"/>
              <a:t> timeline</a:t>
            </a:r>
          </a:p>
          <a:p>
            <a:pPr lvl="1"/>
            <a:r>
              <a:rPr lang="en-CA" dirty="0" smtClean="0"/>
              <a:t>April 30</a:t>
            </a:r>
            <a:r>
              <a:rPr lang="en-CA" baseline="30000" dirty="0" smtClean="0"/>
              <a:t>th</a:t>
            </a:r>
            <a:r>
              <a:rPr lang="en-CA" dirty="0" smtClean="0"/>
              <a:t> updated on April 24</a:t>
            </a:r>
            <a:r>
              <a:rPr lang="en-CA" baseline="30000" dirty="0" smtClean="0"/>
              <a:t>th</a:t>
            </a:r>
            <a:r>
              <a:rPr lang="en-CA" dirty="0" smtClean="0"/>
              <a:t> with a May 31</a:t>
            </a:r>
            <a:r>
              <a:rPr lang="en-CA" baseline="30000" dirty="0" smtClean="0"/>
              <a:t>st</a:t>
            </a:r>
            <a:r>
              <a:rPr lang="en-CA" dirty="0" smtClean="0"/>
              <a:t> timeline</a:t>
            </a:r>
          </a:p>
          <a:p>
            <a:r>
              <a:rPr lang="en-CA" dirty="0" smtClean="0"/>
              <a:t>In-person activity includes Provincial Team &amp; High Performance Training, Canada Games Program Training, Coaching Clinics, Umpire Clinics and Meetings.</a:t>
            </a:r>
          </a:p>
          <a:p>
            <a:r>
              <a:rPr lang="en-CA" dirty="0" smtClean="0"/>
              <a:t>Online Coaching Clinics have started as of April 30</a:t>
            </a:r>
            <a:r>
              <a:rPr lang="en-CA" baseline="30000" dirty="0" smtClean="0"/>
              <a:t>th</a:t>
            </a:r>
            <a:r>
              <a:rPr lang="en-CA" dirty="0" smtClean="0"/>
              <a:t>; online Umpire Clinic resources are nearing completion.</a:t>
            </a:r>
            <a:endParaRPr lang="en-US" dirty="0"/>
          </a:p>
        </p:txBody>
      </p:sp>
    </p:spTree>
    <p:extLst>
      <p:ext uri="{BB962C8B-B14F-4D97-AF65-F5344CB8AC3E}">
        <p14:creationId xmlns:p14="http://schemas.microsoft.com/office/powerpoint/2010/main" val="26712164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Updates To Date</a:t>
            </a:r>
            <a:br>
              <a:rPr lang="en-CA" dirty="0" smtClean="0"/>
            </a:br>
            <a:r>
              <a:rPr lang="en-CA" sz="2000" dirty="0" smtClean="0"/>
              <a:t>Baseball Atlantic</a:t>
            </a:r>
            <a:endParaRPr lang="en-US" dirty="0"/>
          </a:p>
        </p:txBody>
      </p:sp>
      <p:sp>
        <p:nvSpPr>
          <p:cNvPr id="3" name="Content Placeholder 2"/>
          <p:cNvSpPr>
            <a:spLocks noGrp="1"/>
          </p:cNvSpPr>
          <p:nvPr>
            <p:ph idx="1"/>
          </p:nvPr>
        </p:nvSpPr>
        <p:spPr>
          <a:xfrm>
            <a:off x="677334" y="1930400"/>
            <a:ext cx="8596668" cy="3774941"/>
          </a:xfrm>
        </p:spPr>
        <p:txBody>
          <a:bodyPr>
            <a:normAutofit lnSpcReduction="10000"/>
          </a:bodyPr>
          <a:lstStyle/>
          <a:p>
            <a:r>
              <a:rPr lang="en-CA" dirty="0" smtClean="0"/>
              <a:t>Currently, no decisions made on Baseball Atlantic Championships.</a:t>
            </a:r>
          </a:p>
          <a:p>
            <a:pPr lvl="1"/>
            <a:r>
              <a:rPr lang="en-CA" dirty="0" smtClean="0"/>
              <a:t>Decision to come at some point in June.</a:t>
            </a:r>
          </a:p>
          <a:p>
            <a:endParaRPr lang="en-CA" dirty="0" smtClean="0"/>
          </a:p>
          <a:p>
            <a:r>
              <a:rPr lang="en-CA" dirty="0" smtClean="0"/>
              <a:t>Baseball Atlantic also working on a High Performance replacement for the 15U, 16U Girls and 17U Provincial Teams.</a:t>
            </a:r>
          </a:p>
          <a:p>
            <a:pPr marL="0" indent="0">
              <a:buNone/>
            </a:pPr>
            <a:endParaRPr lang="en-CA" dirty="0" smtClean="0"/>
          </a:p>
          <a:p>
            <a:r>
              <a:rPr lang="en-CA" dirty="0" smtClean="0"/>
              <a:t>Considerations/Concerns with both scenarios:</a:t>
            </a:r>
          </a:p>
          <a:p>
            <a:pPr lvl="1"/>
            <a:r>
              <a:rPr lang="en-CA" dirty="0" smtClean="0"/>
              <a:t>Out-of-province travel (especially NL teams).</a:t>
            </a:r>
          </a:p>
          <a:p>
            <a:pPr lvl="1"/>
            <a:r>
              <a:rPr lang="en-CA" dirty="0" smtClean="0"/>
              <a:t>Ability of provinces to get back to on-field activity no later than July 1</a:t>
            </a:r>
            <a:r>
              <a:rPr lang="en-CA" baseline="30000" dirty="0" smtClean="0"/>
              <a:t>st</a:t>
            </a:r>
            <a:r>
              <a:rPr lang="en-CA" dirty="0" smtClean="0"/>
              <a:t>.</a:t>
            </a:r>
          </a:p>
          <a:p>
            <a:pPr lvl="1"/>
            <a:r>
              <a:rPr lang="en-CA" dirty="0" smtClean="0"/>
              <a:t>Ability of provinces to play as much baseball in their respective province as possible (given likely shortening of season in some areas).</a:t>
            </a:r>
          </a:p>
          <a:p>
            <a:endParaRPr lang="en-CA" dirty="0" smtClean="0"/>
          </a:p>
        </p:txBody>
      </p:sp>
    </p:spTree>
    <p:extLst>
      <p:ext uri="{BB962C8B-B14F-4D97-AF65-F5344CB8AC3E}">
        <p14:creationId xmlns:p14="http://schemas.microsoft.com/office/powerpoint/2010/main" val="22805520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Updates To Date</a:t>
            </a:r>
            <a:br>
              <a:rPr lang="en-CA" dirty="0" smtClean="0"/>
            </a:br>
            <a:r>
              <a:rPr lang="en-CA" sz="2000" dirty="0" smtClean="0"/>
              <a:t>Baseball Canada</a:t>
            </a:r>
            <a:endParaRPr lang="en-US" dirty="0"/>
          </a:p>
        </p:txBody>
      </p:sp>
      <p:sp>
        <p:nvSpPr>
          <p:cNvPr id="3" name="Content Placeholder 2"/>
          <p:cNvSpPr>
            <a:spLocks noGrp="1"/>
          </p:cNvSpPr>
          <p:nvPr>
            <p:ph idx="1"/>
          </p:nvPr>
        </p:nvSpPr>
        <p:spPr>
          <a:xfrm>
            <a:off x="677334" y="1930401"/>
            <a:ext cx="8596668" cy="3118118"/>
          </a:xfrm>
        </p:spPr>
        <p:txBody>
          <a:bodyPr>
            <a:normAutofit/>
          </a:bodyPr>
          <a:lstStyle/>
          <a:p>
            <a:r>
              <a:rPr lang="en-CA" dirty="0" smtClean="0"/>
              <a:t>In-person activity suspended until further notice, including to date:</a:t>
            </a:r>
          </a:p>
          <a:p>
            <a:pPr lvl="1"/>
            <a:r>
              <a:rPr lang="en-CA" dirty="0" smtClean="0"/>
              <a:t>Comp-Dev Coaching Clinic (April)</a:t>
            </a:r>
          </a:p>
          <a:p>
            <a:pPr lvl="1"/>
            <a:r>
              <a:rPr lang="en-CA" dirty="0" smtClean="0"/>
              <a:t>Junior National Team Training (April)</a:t>
            </a:r>
          </a:p>
          <a:p>
            <a:pPr lvl="1"/>
            <a:r>
              <a:rPr lang="en-CA" dirty="0" smtClean="0"/>
              <a:t>National Umpire Committee Meetings (April)</a:t>
            </a:r>
          </a:p>
          <a:p>
            <a:pPr lvl="1"/>
            <a:r>
              <a:rPr lang="en-CA" dirty="0" smtClean="0"/>
              <a:t>Safe Sport Workshop (April)</a:t>
            </a:r>
          </a:p>
          <a:p>
            <a:pPr lvl="1"/>
            <a:r>
              <a:rPr lang="en-CA" dirty="0" smtClean="0"/>
              <a:t>Executive Director Meetings (May)</a:t>
            </a:r>
          </a:p>
          <a:p>
            <a:pPr marL="0" indent="0">
              <a:buNone/>
            </a:pPr>
            <a:endParaRPr lang="en-CA" dirty="0" smtClean="0"/>
          </a:p>
          <a:p>
            <a:r>
              <a:rPr lang="en-CA" dirty="0" smtClean="0"/>
              <a:t>2020 National Championships – Cancelled</a:t>
            </a:r>
          </a:p>
        </p:txBody>
      </p:sp>
    </p:spTree>
    <p:extLst>
      <p:ext uri="{BB962C8B-B14F-4D97-AF65-F5344CB8AC3E}">
        <p14:creationId xmlns:p14="http://schemas.microsoft.com/office/powerpoint/2010/main" val="7088742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5" y="2318197"/>
            <a:ext cx="8596668" cy="728180"/>
          </a:xfrm>
        </p:spPr>
        <p:txBody>
          <a:bodyPr>
            <a:normAutofit/>
          </a:bodyPr>
          <a:lstStyle/>
          <a:p>
            <a:pPr algn="ctr"/>
            <a:r>
              <a:rPr lang="en-CA" dirty="0" smtClean="0"/>
              <a:t>Current Activity – Other Provinces</a:t>
            </a:r>
            <a:endParaRPr lang="en-US" dirty="0"/>
          </a:p>
        </p:txBody>
      </p:sp>
      <p:sp>
        <p:nvSpPr>
          <p:cNvPr id="5" name="Text Placeholder 4"/>
          <p:cNvSpPr>
            <a:spLocks noGrp="1"/>
          </p:cNvSpPr>
          <p:nvPr>
            <p:ph type="body" idx="1"/>
          </p:nvPr>
        </p:nvSpPr>
        <p:spPr>
          <a:xfrm>
            <a:off x="677335" y="3175166"/>
            <a:ext cx="8596668" cy="443797"/>
          </a:xfrm>
        </p:spPr>
        <p:txBody>
          <a:bodyPr/>
          <a:lstStyle/>
          <a:p>
            <a:pPr algn="ctr"/>
            <a:r>
              <a:rPr lang="en-CA" dirty="0" smtClean="0"/>
              <a:t>Updates from our Provincial Baseball Partners</a:t>
            </a:r>
            <a:endParaRPr lang="en-US" dirty="0"/>
          </a:p>
        </p:txBody>
      </p:sp>
    </p:spTree>
    <p:extLst>
      <p:ext uri="{BB962C8B-B14F-4D97-AF65-F5344CB8AC3E}">
        <p14:creationId xmlns:p14="http://schemas.microsoft.com/office/powerpoint/2010/main" val="11223876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1"/>
            <a:ext cx="8596668" cy="665408"/>
          </a:xfrm>
        </p:spPr>
        <p:txBody>
          <a:bodyPr/>
          <a:lstStyle/>
          <a:p>
            <a:pPr algn="ctr"/>
            <a:r>
              <a:rPr lang="en-CA" dirty="0" smtClean="0"/>
              <a:t>Other Provinces</a:t>
            </a:r>
            <a:endParaRPr lang="en-US" dirty="0"/>
          </a:p>
        </p:txBody>
      </p:sp>
      <p:sp>
        <p:nvSpPr>
          <p:cNvPr id="5" name="Text Placeholder 4"/>
          <p:cNvSpPr>
            <a:spLocks noGrp="1"/>
          </p:cNvSpPr>
          <p:nvPr>
            <p:ph type="body" idx="1"/>
          </p:nvPr>
        </p:nvSpPr>
        <p:spPr>
          <a:xfrm>
            <a:off x="675745" y="1391229"/>
            <a:ext cx="4185623" cy="576262"/>
          </a:xfrm>
        </p:spPr>
        <p:txBody>
          <a:bodyPr/>
          <a:lstStyle/>
          <a:p>
            <a:pPr algn="ctr"/>
            <a:r>
              <a:rPr lang="en-CA" dirty="0" smtClean="0"/>
              <a:t>Baseball Nova Scotia</a:t>
            </a:r>
            <a:endParaRPr lang="en-US" dirty="0"/>
          </a:p>
        </p:txBody>
      </p:sp>
      <p:sp>
        <p:nvSpPr>
          <p:cNvPr id="6" name="Content Placeholder 5"/>
          <p:cNvSpPr>
            <a:spLocks noGrp="1"/>
          </p:cNvSpPr>
          <p:nvPr>
            <p:ph sz="half" idx="2"/>
          </p:nvPr>
        </p:nvSpPr>
        <p:spPr>
          <a:xfrm>
            <a:off x="675745" y="2160983"/>
            <a:ext cx="4185623" cy="2659003"/>
          </a:xfrm>
        </p:spPr>
        <p:txBody>
          <a:bodyPr/>
          <a:lstStyle/>
          <a:p>
            <a:r>
              <a:rPr lang="en-CA" dirty="0" smtClean="0"/>
              <a:t>Currently all in-person activity suspended until June 1</a:t>
            </a:r>
            <a:r>
              <a:rPr lang="en-CA" baseline="30000" dirty="0" smtClean="0"/>
              <a:t>st</a:t>
            </a:r>
            <a:r>
              <a:rPr lang="en-CA" dirty="0" smtClean="0"/>
              <a:t> </a:t>
            </a:r>
          </a:p>
          <a:p>
            <a:r>
              <a:rPr lang="en-CA" dirty="0" smtClean="0"/>
              <a:t>Currently working on a contingency plan release for membership.</a:t>
            </a:r>
          </a:p>
          <a:p>
            <a:r>
              <a:rPr lang="en-CA" dirty="0" smtClean="0"/>
              <a:t>Awaiting direction from government and health officials with respect to guidelines and protocols needed.</a:t>
            </a:r>
          </a:p>
          <a:p>
            <a:endParaRPr lang="en-US" dirty="0"/>
          </a:p>
        </p:txBody>
      </p:sp>
      <p:sp>
        <p:nvSpPr>
          <p:cNvPr id="7" name="Text Placeholder 6"/>
          <p:cNvSpPr>
            <a:spLocks noGrp="1"/>
          </p:cNvSpPr>
          <p:nvPr>
            <p:ph type="body" sz="quarter" idx="3"/>
          </p:nvPr>
        </p:nvSpPr>
        <p:spPr>
          <a:xfrm>
            <a:off x="5088384" y="1391229"/>
            <a:ext cx="4185618" cy="576262"/>
          </a:xfrm>
        </p:spPr>
        <p:txBody>
          <a:bodyPr/>
          <a:lstStyle/>
          <a:p>
            <a:pPr algn="ctr"/>
            <a:r>
              <a:rPr lang="en-CA" dirty="0" smtClean="0"/>
              <a:t>Baseball PEI</a:t>
            </a:r>
            <a:endParaRPr lang="en-US" dirty="0"/>
          </a:p>
        </p:txBody>
      </p:sp>
      <p:sp>
        <p:nvSpPr>
          <p:cNvPr id="8" name="Content Placeholder 7"/>
          <p:cNvSpPr>
            <a:spLocks noGrp="1"/>
          </p:cNvSpPr>
          <p:nvPr>
            <p:ph sz="quarter" idx="4"/>
          </p:nvPr>
        </p:nvSpPr>
        <p:spPr>
          <a:xfrm>
            <a:off x="4975668" y="2160983"/>
            <a:ext cx="4185617" cy="3304117"/>
          </a:xfrm>
        </p:spPr>
        <p:txBody>
          <a:bodyPr/>
          <a:lstStyle/>
          <a:p>
            <a:r>
              <a:rPr lang="en-CA" dirty="0"/>
              <a:t>Currently all </a:t>
            </a:r>
            <a:r>
              <a:rPr lang="en-CA" dirty="0" smtClean="0"/>
              <a:t>in-person activity suspended indefinitely.</a:t>
            </a:r>
          </a:p>
          <a:p>
            <a:r>
              <a:rPr lang="en-CA" dirty="0" smtClean="0"/>
              <a:t>Have been grouped into Phase 3 of PEI’s Provincial four-phase plan</a:t>
            </a:r>
          </a:p>
          <a:p>
            <a:pPr lvl="1"/>
            <a:r>
              <a:rPr lang="en-CA" dirty="0" smtClean="0"/>
              <a:t>Earliest return – June 12</a:t>
            </a:r>
            <a:r>
              <a:rPr lang="en-CA" baseline="30000" dirty="0" smtClean="0"/>
              <a:t>th</a:t>
            </a:r>
            <a:endParaRPr lang="en-CA" dirty="0" smtClean="0"/>
          </a:p>
          <a:p>
            <a:r>
              <a:rPr lang="en-CA" dirty="0" smtClean="0"/>
              <a:t>Awaiting direction from government and health officials with respect to guidelines and protocols needed.</a:t>
            </a:r>
            <a:endParaRPr lang="en-US" dirty="0"/>
          </a:p>
          <a:p>
            <a:endParaRPr lang="en-US" dirty="0"/>
          </a:p>
        </p:txBody>
      </p:sp>
    </p:spTree>
    <p:extLst>
      <p:ext uri="{BB962C8B-B14F-4D97-AF65-F5344CB8AC3E}">
        <p14:creationId xmlns:p14="http://schemas.microsoft.com/office/powerpoint/2010/main" val="3271509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563</TotalTime>
  <Words>2504</Words>
  <Application>Microsoft Office PowerPoint</Application>
  <PresentationFormat>Widescreen</PresentationFormat>
  <Paragraphs>215</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Trebuchet MS</vt:lpstr>
      <vt:lpstr>Wingdings 3</vt:lpstr>
      <vt:lpstr>Facet</vt:lpstr>
      <vt:lpstr>  </vt:lpstr>
      <vt:lpstr>Contents</vt:lpstr>
      <vt:lpstr>Introduction  </vt:lpstr>
      <vt:lpstr>Provincial, Regional and National Updates</vt:lpstr>
      <vt:lpstr>Updates To Date Baseball NL</vt:lpstr>
      <vt:lpstr>Updates To Date Baseball Atlantic</vt:lpstr>
      <vt:lpstr>Updates To Date Baseball Canada</vt:lpstr>
      <vt:lpstr>Current Activity – Other Provinces</vt:lpstr>
      <vt:lpstr>Other Provinces</vt:lpstr>
      <vt:lpstr>Other Provinces</vt:lpstr>
      <vt:lpstr>Other Provinces</vt:lpstr>
      <vt:lpstr>Other Provinces</vt:lpstr>
      <vt:lpstr>Other Provinces</vt:lpstr>
      <vt:lpstr>Provincial Season Scenarios</vt:lpstr>
      <vt:lpstr>2020 Calendar of Events</vt:lpstr>
      <vt:lpstr>2020 Calendar of Events</vt:lpstr>
      <vt:lpstr>Provincial Phase Back Plans Assuming the provincial models continue current trends</vt:lpstr>
      <vt:lpstr>June Events Status</vt:lpstr>
      <vt:lpstr>July 1st Start What Does a Season Look Like?</vt:lpstr>
      <vt:lpstr>August 1st Start What Does a Season Look Like?</vt:lpstr>
      <vt:lpstr>Recommendations for Associations</vt:lpstr>
      <vt:lpstr>Recommendations for Associations Pre-Season Planning</vt:lpstr>
      <vt:lpstr>Recommendations for Associations Health &amp; Safety Guidelines/Considerations</vt:lpstr>
      <vt:lpstr>Recommendations for Associations Practices, Gameplay and Rules Considerations</vt:lpstr>
      <vt:lpstr>Frequently Asked Questions</vt:lpstr>
      <vt:lpstr>Frequently Asked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Ryan Garland</dc:creator>
  <cp:lastModifiedBy>Ryan Garland</cp:lastModifiedBy>
  <cp:revision>61</cp:revision>
  <dcterms:created xsi:type="dcterms:W3CDTF">2020-04-30T11:24:58Z</dcterms:created>
  <dcterms:modified xsi:type="dcterms:W3CDTF">2020-05-02T18:30:47Z</dcterms:modified>
</cp:coreProperties>
</file>