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7" r:id="rId3"/>
    <p:sldId id="261" r:id="rId4"/>
    <p:sldId id="284" r:id="rId5"/>
    <p:sldId id="286" r:id="rId6"/>
    <p:sldId id="260" r:id="rId7"/>
    <p:sldId id="258" r:id="rId8"/>
    <p:sldId id="271" r:id="rId9"/>
    <p:sldId id="273" r:id="rId10"/>
    <p:sldId id="277" r:id="rId11"/>
    <p:sldId id="278" r:id="rId12"/>
    <p:sldId id="288" r:id="rId13"/>
    <p:sldId id="265" r:id="rId14"/>
    <p:sldId id="289" r:id="rId15"/>
    <p:sldId id="262" r:id="rId16"/>
    <p:sldId id="281" r:id="rId17"/>
    <p:sldId id="293" r:id="rId18"/>
    <p:sldId id="295" r:id="rId19"/>
    <p:sldId id="298" r:id="rId20"/>
    <p:sldId id="299" r:id="rId21"/>
    <p:sldId id="301" r:id="rId22"/>
    <p:sldId id="305" r:id="rId23"/>
    <p:sldId id="303" r:id="rId24"/>
    <p:sldId id="340" r:id="rId25"/>
    <p:sldId id="306" r:id="rId26"/>
    <p:sldId id="307" r:id="rId27"/>
    <p:sldId id="308" r:id="rId28"/>
    <p:sldId id="309" r:id="rId29"/>
    <p:sldId id="310" r:id="rId30"/>
    <p:sldId id="311" r:id="rId31"/>
    <p:sldId id="312" r:id="rId32"/>
    <p:sldId id="313" r:id="rId33"/>
    <p:sldId id="314" r:id="rId34"/>
    <p:sldId id="316" r:id="rId35"/>
    <p:sldId id="317" r:id="rId36"/>
    <p:sldId id="320" r:id="rId37"/>
    <p:sldId id="321" r:id="rId38"/>
    <p:sldId id="322" r:id="rId39"/>
    <p:sldId id="323" r:id="rId40"/>
    <p:sldId id="318" r:id="rId41"/>
    <p:sldId id="324" r:id="rId42"/>
    <p:sldId id="330" r:id="rId43"/>
    <p:sldId id="331" r:id="rId44"/>
    <p:sldId id="319" r:id="rId45"/>
    <p:sldId id="332" r:id="rId46"/>
    <p:sldId id="333" r:id="rId47"/>
    <p:sldId id="334" r:id="rId48"/>
    <p:sldId id="335" r:id="rId49"/>
    <p:sldId id="325" r:id="rId50"/>
    <p:sldId id="336" r:id="rId51"/>
    <p:sldId id="337" r:id="rId52"/>
    <p:sldId id="339"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CC6600"/>
    <a:srgbClr val="0D531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89" autoAdjust="0"/>
    <p:restoredTop sz="87992" autoAdjust="0"/>
  </p:normalViewPr>
  <p:slideViewPr>
    <p:cSldViewPr>
      <p:cViewPr>
        <p:scale>
          <a:sx n="66" d="100"/>
          <a:sy n="66" d="100"/>
        </p:scale>
        <p:origin x="-630" y="-66"/>
      </p:cViewPr>
      <p:guideLst>
        <p:guide orient="horz" pos="2160"/>
        <p:guide pos="2880"/>
      </p:guideLst>
    </p:cSldViewPr>
  </p:slideViewPr>
  <p:outlineViewPr>
    <p:cViewPr>
      <p:scale>
        <a:sx n="33" d="100"/>
        <a:sy n="33" d="100"/>
      </p:scale>
      <p:origin x="0" y="268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49CB66-8674-4AF0-9644-130C3EC6386D}" type="datetimeFigureOut">
              <a:rPr lang="en-US" smtClean="0"/>
              <a:pPr/>
              <a:t>11/29/2011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0FDA38-409C-4E25-A112-D9A68900C88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4000" dirty="0" smtClean="0"/>
              <a:t>3 Man Mechanics</a:t>
            </a:r>
          </a:p>
          <a:p>
            <a:r>
              <a:rPr lang="en-US" sz="4000" dirty="0" smtClean="0"/>
              <a:t>Based</a:t>
            </a:r>
            <a:r>
              <a:rPr lang="en-US" sz="4000" baseline="0" dirty="0" smtClean="0"/>
              <a:t> on the AHSAA</a:t>
            </a:r>
          </a:p>
          <a:p>
            <a:pPr>
              <a:buFont typeface="Arial" pitchFamily="34" charset="0"/>
              <a:buChar char="•"/>
            </a:pPr>
            <a:endParaRPr lang="en-US" sz="4000" baseline="0" dirty="0" smtClean="0"/>
          </a:p>
          <a:p>
            <a:pPr>
              <a:buFont typeface="Arial" pitchFamily="34" charset="0"/>
              <a:buChar char="•"/>
            </a:pPr>
            <a:r>
              <a:rPr lang="en-US" sz="4000" baseline="0" dirty="0" smtClean="0"/>
              <a:t>Mechanics Manual</a:t>
            </a:r>
          </a:p>
          <a:p>
            <a:pPr lvl="0" algn="l">
              <a:buFont typeface="Arial" pitchFamily="34" charset="0"/>
              <a:buChar char="•"/>
            </a:pPr>
            <a:r>
              <a:rPr lang="en-US" sz="4000" baseline="0" dirty="0" smtClean="0"/>
              <a:t>3 umpires</a:t>
            </a:r>
          </a:p>
          <a:p>
            <a:pPr lvl="0" algn="l">
              <a:buFont typeface="Arial" pitchFamily="34" charset="0"/>
              <a:buChar char="•"/>
            </a:pPr>
            <a:endParaRPr lang="en-US" sz="4000" baseline="0" dirty="0" smtClean="0"/>
          </a:p>
          <a:p>
            <a:endParaRPr lang="en-US" dirty="0"/>
          </a:p>
        </p:txBody>
      </p:sp>
      <p:sp>
        <p:nvSpPr>
          <p:cNvPr id="4" name="Slide Number Placeholder 3"/>
          <p:cNvSpPr>
            <a:spLocks noGrp="1"/>
          </p:cNvSpPr>
          <p:nvPr>
            <p:ph type="sldNum" sz="quarter" idx="10"/>
          </p:nvPr>
        </p:nvSpPr>
        <p:spPr/>
        <p:txBody>
          <a:bodyPr/>
          <a:lstStyle/>
          <a:p>
            <a:fld id="{890FDA38-409C-4E25-A112-D9A68900C88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a:buFont typeface="Arial" pitchFamily="34" charset="0"/>
              <a:buChar char="•"/>
            </a:pPr>
            <a:endParaRPr lang="en-US" sz="4000" baseline="0" dirty="0" smtClean="0"/>
          </a:p>
          <a:p>
            <a:r>
              <a:rPr lang="en-US" dirty="0" smtClean="0"/>
              <a:t>Signals</a:t>
            </a:r>
          </a:p>
          <a:p>
            <a:endParaRPr lang="en-US" dirty="0"/>
          </a:p>
        </p:txBody>
      </p:sp>
      <p:sp>
        <p:nvSpPr>
          <p:cNvPr id="4" name="Slide Number Placeholder 3"/>
          <p:cNvSpPr>
            <a:spLocks noGrp="1"/>
          </p:cNvSpPr>
          <p:nvPr>
            <p:ph type="sldNum" sz="quarter" idx="10"/>
          </p:nvPr>
        </p:nvSpPr>
        <p:spPr/>
        <p:txBody>
          <a:bodyPr/>
          <a:lstStyle/>
          <a:p>
            <a:fld id="{890FDA38-409C-4E25-A112-D9A68900C88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a:buFont typeface="Arial" pitchFamily="34" charset="0"/>
              <a:buChar char="•"/>
            </a:pPr>
            <a:endParaRPr lang="en-US" sz="4000" baseline="0" dirty="0" smtClean="0"/>
          </a:p>
          <a:p>
            <a:r>
              <a:rPr lang="en-US" dirty="0" smtClean="0"/>
              <a:t>Signals</a:t>
            </a:r>
          </a:p>
          <a:p>
            <a:endParaRPr lang="en-US" dirty="0"/>
          </a:p>
        </p:txBody>
      </p:sp>
      <p:sp>
        <p:nvSpPr>
          <p:cNvPr id="4" name="Slide Number Placeholder 3"/>
          <p:cNvSpPr>
            <a:spLocks noGrp="1"/>
          </p:cNvSpPr>
          <p:nvPr>
            <p:ph type="sldNum" sz="quarter" idx="10"/>
          </p:nvPr>
        </p:nvSpPr>
        <p:spPr/>
        <p:txBody>
          <a:bodyPr/>
          <a:lstStyle/>
          <a:p>
            <a:fld id="{890FDA38-409C-4E25-A112-D9A68900C88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4000" dirty="0" smtClean="0"/>
              <a:t>3 Man Mechanics</a:t>
            </a:r>
          </a:p>
          <a:p>
            <a:r>
              <a:rPr lang="en-US" sz="4000" dirty="0" smtClean="0"/>
              <a:t>Based</a:t>
            </a:r>
            <a:r>
              <a:rPr lang="en-US" sz="4000" baseline="0" dirty="0" smtClean="0"/>
              <a:t> on the AHSAA</a:t>
            </a:r>
          </a:p>
          <a:p>
            <a:pPr>
              <a:buFont typeface="Arial" pitchFamily="34" charset="0"/>
              <a:buChar char="•"/>
            </a:pPr>
            <a:endParaRPr lang="en-US" sz="4000" baseline="0" dirty="0" smtClean="0"/>
          </a:p>
          <a:p>
            <a:pPr>
              <a:buFont typeface="Arial" pitchFamily="34" charset="0"/>
              <a:buChar char="•"/>
            </a:pPr>
            <a:r>
              <a:rPr lang="en-US" sz="4000" baseline="0" dirty="0" smtClean="0"/>
              <a:t>Mechanics Manual</a:t>
            </a:r>
          </a:p>
          <a:p>
            <a:pPr lvl="0" algn="l">
              <a:buFont typeface="Arial" pitchFamily="34" charset="0"/>
              <a:buChar char="•"/>
            </a:pPr>
            <a:r>
              <a:rPr lang="en-US" sz="4000" baseline="0" dirty="0" smtClean="0"/>
              <a:t>3 umpires</a:t>
            </a:r>
          </a:p>
          <a:p>
            <a:pPr lvl="0" algn="l">
              <a:buFont typeface="Arial" pitchFamily="34" charset="0"/>
              <a:buChar char="•"/>
            </a:pPr>
            <a:endParaRPr lang="en-US" sz="4000" baseline="0" dirty="0" smtClean="0"/>
          </a:p>
          <a:p>
            <a:endParaRPr lang="en-US" dirty="0"/>
          </a:p>
        </p:txBody>
      </p:sp>
      <p:sp>
        <p:nvSpPr>
          <p:cNvPr id="4" name="Slide Number Placeholder 3"/>
          <p:cNvSpPr>
            <a:spLocks noGrp="1"/>
          </p:cNvSpPr>
          <p:nvPr>
            <p:ph type="sldNum" sz="quarter" idx="10"/>
          </p:nvPr>
        </p:nvSpPr>
        <p:spPr/>
        <p:txBody>
          <a:bodyPr/>
          <a:lstStyle/>
          <a:p>
            <a:fld id="{890FDA38-409C-4E25-A112-D9A68900C88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a:buFont typeface="Arial" pitchFamily="34" charset="0"/>
              <a:buChar char="•"/>
            </a:pPr>
            <a:endParaRPr lang="en-US" sz="4000" baseline="0" dirty="0" smtClean="0"/>
          </a:p>
          <a:p>
            <a:endParaRPr lang="en-US" dirty="0"/>
          </a:p>
        </p:txBody>
      </p:sp>
      <p:sp>
        <p:nvSpPr>
          <p:cNvPr id="4" name="Slide Number Placeholder 3"/>
          <p:cNvSpPr>
            <a:spLocks noGrp="1"/>
          </p:cNvSpPr>
          <p:nvPr>
            <p:ph type="sldNum" sz="quarter" idx="10"/>
          </p:nvPr>
        </p:nvSpPr>
        <p:spPr/>
        <p:txBody>
          <a:bodyPr/>
          <a:lstStyle/>
          <a:p>
            <a:fld id="{890FDA38-409C-4E25-A112-D9A68900C88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a:buFont typeface="Arial" pitchFamily="34" charset="0"/>
              <a:buChar char="•"/>
            </a:pPr>
            <a:endParaRPr lang="en-US" sz="4000" baseline="0" dirty="0" smtClean="0"/>
          </a:p>
          <a:p>
            <a:endParaRPr lang="en-US" dirty="0"/>
          </a:p>
        </p:txBody>
      </p:sp>
      <p:sp>
        <p:nvSpPr>
          <p:cNvPr id="4" name="Slide Number Placeholder 3"/>
          <p:cNvSpPr>
            <a:spLocks noGrp="1"/>
          </p:cNvSpPr>
          <p:nvPr>
            <p:ph type="sldNum" sz="quarter" idx="10"/>
          </p:nvPr>
        </p:nvSpPr>
        <p:spPr/>
        <p:txBody>
          <a:bodyPr/>
          <a:lstStyle/>
          <a:p>
            <a:fld id="{890FDA38-409C-4E25-A112-D9A68900C887}"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a:buFont typeface="Arial" pitchFamily="34" charset="0"/>
              <a:buChar char="•"/>
            </a:pPr>
            <a:endParaRPr lang="en-US" sz="4000" baseline="0" dirty="0" smtClean="0"/>
          </a:p>
          <a:p>
            <a:r>
              <a:rPr lang="en-US" dirty="0" smtClean="0"/>
              <a:t>Signals</a:t>
            </a:r>
          </a:p>
          <a:p>
            <a:endParaRPr lang="en-US" dirty="0"/>
          </a:p>
        </p:txBody>
      </p:sp>
      <p:sp>
        <p:nvSpPr>
          <p:cNvPr id="4" name="Slide Number Placeholder 3"/>
          <p:cNvSpPr>
            <a:spLocks noGrp="1"/>
          </p:cNvSpPr>
          <p:nvPr>
            <p:ph type="sldNum" sz="quarter" idx="10"/>
          </p:nvPr>
        </p:nvSpPr>
        <p:spPr/>
        <p:txBody>
          <a:bodyPr/>
          <a:lstStyle/>
          <a:p>
            <a:fld id="{890FDA38-409C-4E25-A112-D9A68900C887}"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0FDA38-409C-4E25-A112-D9A68900C887}" type="slidenum">
              <a:rPr lang="en-US" smtClean="0"/>
              <a:pPr/>
              <a:t>35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0FDA38-409C-4E25-A112-D9A68900C887}" type="slidenum">
              <a:rPr lang="en-US" smtClean="0"/>
              <a:pPr/>
              <a:t>36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0FDA38-409C-4E25-A112-D9A68900C887}" type="slidenum">
              <a:rPr lang="en-US" smtClean="0"/>
              <a:pPr/>
              <a:t>37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0FDA38-409C-4E25-A112-D9A68900C887}" type="slidenum">
              <a:rPr lang="en-US" smtClean="0"/>
              <a:pPr/>
              <a:t>38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a:buFont typeface="Arial" pitchFamily="34" charset="0"/>
              <a:buChar char="•"/>
            </a:pPr>
            <a:endParaRPr lang="en-US" sz="4000" baseline="0" dirty="0" smtClean="0"/>
          </a:p>
          <a:p>
            <a:endParaRPr lang="en-US" dirty="0"/>
          </a:p>
        </p:txBody>
      </p:sp>
      <p:sp>
        <p:nvSpPr>
          <p:cNvPr id="4" name="Slide Number Placeholder 3"/>
          <p:cNvSpPr>
            <a:spLocks noGrp="1"/>
          </p:cNvSpPr>
          <p:nvPr>
            <p:ph type="sldNum" sz="quarter" idx="10"/>
          </p:nvPr>
        </p:nvSpPr>
        <p:spPr/>
        <p:txBody>
          <a:bodyPr/>
          <a:lstStyle/>
          <a:p>
            <a:fld id="{890FDA38-409C-4E25-A112-D9A68900C88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0FDA38-409C-4E25-A112-D9A68900C887}" type="slidenum">
              <a:rPr lang="en-US" smtClean="0"/>
              <a:pPr/>
              <a:t>39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0FDA38-409C-4E25-A112-D9A68900C887}" type="slidenum">
              <a:rPr lang="en-US" smtClean="0"/>
              <a:pPr/>
              <a:t>41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0FDA38-409C-4E25-A112-D9A68900C887}" type="slidenum">
              <a:rPr lang="en-US" smtClean="0"/>
              <a:pPr/>
              <a:t>42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0FDA38-409C-4E25-A112-D9A68900C887}" type="slidenum">
              <a:rPr lang="en-US" smtClean="0"/>
              <a:pPr/>
              <a:t>43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0FDA38-409C-4E25-A112-D9A68900C887}" type="slidenum">
              <a:rPr lang="en-US" smtClean="0"/>
              <a:pPr/>
              <a:t>45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0FDA38-409C-4E25-A112-D9A68900C887}" type="slidenum">
              <a:rPr lang="en-US" smtClean="0"/>
              <a:pPr/>
              <a:t>46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0FDA38-409C-4E25-A112-D9A68900C887}" type="slidenum">
              <a:rPr lang="en-US" smtClean="0"/>
              <a:pPr/>
              <a:t>47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0FDA38-409C-4E25-A112-D9A68900C887}" type="slidenum">
              <a:rPr lang="en-US" smtClean="0"/>
              <a:pPr/>
              <a:t>48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0FDA38-409C-4E25-A112-D9A68900C887}" type="slidenum">
              <a:rPr lang="en-US" smtClean="0"/>
              <a:pPr/>
              <a:t>50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0FDA38-409C-4E25-A112-D9A68900C887}" type="slidenum">
              <a:rPr lang="en-US" smtClean="0"/>
              <a:pPr/>
              <a:t>51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5 minutes prior to the start of the start of the game</a:t>
            </a:r>
          </a:p>
          <a:p>
            <a:r>
              <a:rPr lang="en-US" sz="1200" kern="1200" dirty="0" smtClean="0">
                <a:solidFill>
                  <a:schemeClr val="tx1"/>
                </a:solidFill>
                <a:latin typeface="+mn-lt"/>
                <a:ea typeface="+mn-ea"/>
                <a:cs typeface="+mn-cs"/>
              </a:rPr>
              <a:t>U1 conducts pre-game conference</a:t>
            </a:r>
          </a:p>
          <a:p>
            <a:r>
              <a:rPr lang="en-US" sz="1200" kern="1200" dirty="0" smtClean="0">
                <a:solidFill>
                  <a:schemeClr val="tx1"/>
                </a:solidFill>
                <a:latin typeface="+mn-lt"/>
                <a:ea typeface="+mn-ea"/>
                <a:cs typeface="+mn-cs"/>
              </a:rPr>
              <a:t>Both teams shall remain in their dugouts/bench or bullpen area until pre-game conference has concluded</a:t>
            </a:r>
          </a:p>
          <a:p>
            <a:r>
              <a:rPr lang="en-US" sz="1200" kern="1200" dirty="0" smtClean="0">
                <a:solidFill>
                  <a:schemeClr val="tx1"/>
                </a:solidFill>
                <a:latin typeface="+mn-lt"/>
                <a:ea typeface="+mn-ea"/>
                <a:cs typeface="+mn-cs"/>
              </a:rPr>
              <a:t>Discussion:</a:t>
            </a:r>
          </a:p>
          <a:p>
            <a:pPr lvl="0"/>
            <a:r>
              <a:rPr lang="en-US" sz="1200" kern="1200" dirty="0" smtClean="0">
                <a:solidFill>
                  <a:schemeClr val="tx1"/>
                </a:solidFill>
                <a:latin typeface="+mn-lt"/>
                <a:ea typeface="+mn-ea"/>
                <a:cs typeface="+mn-cs"/>
              </a:rPr>
              <a:t>Verify Line-Up Cards (Home team 1</a:t>
            </a:r>
            <a:r>
              <a:rPr lang="en-US" sz="1200" kern="1200" baseline="30000" dirty="0" smtClean="0">
                <a:solidFill>
                  <a:schemeClr val="tx1"/>
                </a:solidFill>
                <a:latin typeface="+mn-lt"/>
                <a:ea typeface="+mn-ea"/>
                <a:cs typeface="+mn-cs"/>
              </a:rPr>
              <a:t>st</a:t>
            </a:r>
            <a:r>
              <a:rPr lang="en-US" sz="1200" kern="1200" dirty="0" smtClean="0">
                <a:solidFill>
                  <a:schemeClr val="tx1"/>
                </a:solidFill>
                <a:latin typeface="+mn-lt"/>
                <a:ea typeface="+mn-ea"/>
                <a:cs typeface="+mn-cs"/>
              </a:rPr>
              <a:t>)</a:t>
            </a:r>
          </a:p>
          <a:p>
            <a:pPr lvl="1"/>
            <a:r>
              <a:rPr lang="en-US" sz="1200" kern="1200" dirty="0" smtClean="0">
                <a:solidFill>
                  <a:schemeClr val="tx1"/>
                </a:solidFill>
                <a:latin typeface="+mn-lt"/>
                <a:ea typeface="+mn-ea"/>
                <a:cs typeface="+mn-cs"/>
              </a:rPr>
              <a:t>Check if using designated hitter</a:t>
            </a:r>
          </a:p>
          <a:p>
            <a:pPr lvl="1"/>
            <a:r>
              <a:rPr lang="en-US" sz="1200" kern="1200" dirty="0" smtClean="0">
                <a:solidFill>
                  <a:schemeClr val="tx1"/>
                </a:solidFill>
                <a:latin typeface="+mn-lt"/>
                <a:ea typeface="+mn-ea"/>
                <a:cs typeface="+mn-cs"/>
              </a:rPr>
              <a:t>Ask if using speed-up rules</a:t>
            </a:r>
          </a:p>
          <a:p>
            <a:pPr lvl="1"/>
            <a:r>
              <a:rPr lang="en-US" sz="1200" kern="1200" dirty="0" smtClean="0">
                <a:solidFill>
                  <a:schemeClr val="tx1"/>
                </a:solidFill>
                <a:latin typeface="+mn-lt"/>
                <a:ea typeface="+mn-ea"/>
                <a:cs typeface="+mn-cs"/>
              </a:rPr>
              <a:t>Verify players are legally equipped</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Discuss ground rules-home team coach should inform unless playing on a neutral site, then U1 will explain the ground rules.</a:t>
            </a:r>
          </a:p>
          <a:p>
            <a:r>
              <a:rPr lang="en-US" sz="1200" kern="1200" dirty="0" smtClean="0">
                <a:solidFill>
                  <a:schemeClr val="tx1"/>
                </a:solidFill>
                <a:latin typeface="+mn-lt"/>
                <a:ea typeface="+mn-ea"/>
                <a:cs typeface="+mn-cs"/>
              </a:rPr>
              <a:t>Make sure coach’s ground rules do not violate any book rules.</a:t>
            </a:r>
          </a:p>
          <a:p>
            <a:endParaRPr lang="en-US" sz="1200" kern="1200" dirty="0" smtClean="0">
              <a:solidFill>
                <a:schemeClr val="tx1"/>
              </a:solidFill>
              <a:latin typeface="+mn-lt"/>
              <a:ea typeface="+mn-ea"/>
              <a:cs typeface="+mn-cs"/>
            </a:endParaRPr>
          </a:p>
          <a:p>
            <a:pPr lvl="0" algn="l">
              <a:buFont typeface="Arial" pitchFamily="34" charset="0"/>
              <a:buChar char="•"/>
            </a:pPr>
            <a:endParaRPr lang="en-US" sz="4000" baseline="0" dirty="0" smtClean="0"/>
          </a:p>
          <a:p>
            <a:endParaRPr lang="en-US" dirty="0"/>
          </a:p>
        </p:txBody>
      </p:sp>
      <p:sp>
        <p:nvSpPr>
          <p:cNvPr id="4" name="Slide Number Placeholder 3"/>
          <p:cNvSpPr>
            <a:spLocks noGrp="1"/>
          </p:cNvSpPr>
          <p:nvPr>
            <p:ph type="sldNum" sz="quarter" idx="10"/>
          </p:nvPr>
        </p:nvSpPr>
        <p:spPr/>
        <p:txBody>
          <a:bodyPr/>
          <a:lstStyle/>
          <a:p>
            <a:fld id="{890FDA38-409C-4E25-A112-D9A68900C88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0FDA38-409C-4E25-A112-D9A68900C887}" type="slidenum">
              <a:rPr lang="en-US" smtClean="0"/>
              <a:pPr/>
              <a:t>52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4000" dirty="0" smtClean="0"/>
              <a:t>3 Man Mechanics</a:t>
            </a:r>
          </a:p>
          <a:p>
            <a:r>
              <a:rPr lang="en-US" sz="4000" dirty="0" smtClean="0"/>
              <a:t>Based</a:t>
            </a:r>
            <a:r>
              <a:rPr lang="en-US" sz="4000" baseline="0" dirty="0" smtClean="0"/>
              <a:t> on the AHSAA</a:t>
            </a:r>
          </a:p>
          <a:p>
            <a:pPr>
              <a:buFont typeface="Arial" pitchFamily="34" charset="0"/>
              <a:buChar char="•"/>
            </a:pPr>
            <a:endParaRPr lang="en-US" sz="4000" baseline="0" dirty="0" smtClean="0"/>
          </a:p>
          <a:p>
            <a:pPr>
              <a:buFont typeface="Arial" pitchFamily="34" charset="0"/>
              <a:buChar char="•"/>
            </a:pPr>
            <a:r>
              <a:rPr lang="en-US" sz="4000" baseline="0" dirty="0" smtClean="0"/>
              <a:t>Mechanics Manual</a:t>
            </a:r>
          </a:p>
          <a:p>
            <a:pPr lvl="0" algn="l">
              <a:buFont typeface="Arial" pitchFamily="34" charset="0"/>
              <a:buChar char="•"/>
            </a:pPr>
            <a:r>
              <a:rPr lang="en-US" sz="4000" baseline="0" dirty="0" smtClean="0"/>
              <a:t>3 umpires</a:t>
            </a:r>
          </a:p>
          <a:p>
            <a:pPr lvl="0" algn="l">
              <a:buFont typeface="Arial" pitchFamily="34" charset="0"/>
              <a:buChar char="•"/>
            </a:pPr>
            <a:endParaRPr lang="en-US" sz="4000" baseline="0" dirty="0" smtClean="0"/>
          </a:p>
          <a:p>
            <a:endParaRPr lang="en-US" dirty="0"/>
          </a:p>
        </p:txBody>
      </p:sp>
      <p:sp>
        <p:nvSpPr>
          <p:cNvPr id="4" name="Slide Number Placeholder 3"/>
          <p:cNvSpPr>
            <a:spLocks noGrp="1"/>
          </p:cNvSpPr>
          <p:nvPr>
            <p:ph type="sldNum" sz="quarter" idx="10"/>
          </p:nvPr>
        </p:nvSpPr>
        <p:spPr/>
        <p:txBody>
          <a:bodyPr/>
          <a:lstStyle/>
          <a:p>
            <a:fld id="{890FDA38-409C-4E25-A112-D9A68900C88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a:buFont typeface="Arial" pitchFamily="34" charset="0"/>
              <a:buChar char="•"/>
            </a:pPr>
            <a:r>
              <a:rPr lang="en-US" sz="4000" baseline="0" dirty="0" smtClean="0"/>
              <a:t>3 umpires</a:t>
            </a:r>
          </a:p>
          <a:p>
            <a:pPr lvl="0" algn="l">
              <a:buFont typeface="Arial" pitchFamily="34" charset="0"/>
              <a:buChar char="•"/>
            </a:pPr>
            <a:endParaRPr lang="en-US" sz="4000" baseline="0" dirty="0" smtClean="0"/>
          </a:p>
          <a:p>
            <a:endParaRPr lang="en-US" dirty="0"/>
          </a:p>
        </p:txBody>
      </p:sp>
      <p:sp>
        <p:nvSpPr>
          <p:cNvPr id="4" name="Slide Number Placeholder 3"/>
          <p:cNvSpPr>
            <a:spLocks noGrp="1"/>
          </p:cNvSpPr>
          <p:nvPr>
            <p:ph type="sldNum" sz="quarter" idx="10"/>
          </p:nvPr>
        </p:nvSpPr>
        <p:spPr/>
        <p:txBody>
          <a:bodyPr/>
          <a:lstStyle/>
          <a:p>
            <a:fld id="{890FDA38-409C-4E25-A112-D9A68900C88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890FDA38-409C-4E25-A112-D9A68900C88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a:buFont typeface="Arial" pitchFamily="34" charset="0"/>
              <a:buChar char="•"/>
            </a:pPr>
            <a:endParaRPr lang="en-US" sz="4000" baseline="0" dirty="0" smtClean="0"/>
          </a:p>
          <a:p>
            <a:r>
              <a:rPr lang="en-US" dirty="0" smtClean="0"/>
              <a:t>Signals</a:t>
            </a:r>
          </a:p>
          <a:p>
            <a:endParaRPr lang="en-US" dirty="0"/>
          </a:p>
        </p:txBody>
      </p:sp>
      <p:sp>
        <p:nvSpPr>
          <p:cNvPr id="4" name="Slide Number Placeholder 3"/>
          <p:cNvSpPr>
            <a:spLocks noGrp="1"/>
          </p:cNvSpPr>
          <p:nvPr>
            <p:ph type="sldNum" sz="quarter" idx="10"/>
          </p:nvPr>
        </p:nvSpPr>
        <p:spPr/>
        <p:txBody>
          <a:bodyPr/>
          <a:lstStyle/>
          <a:p>
            <a:fld id="{890FDA38-409C-4E25-A112-D9A68900C88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a:buFont typeface="Arial" pitchFamily="34" charset="0"/>
              <a:buChar char="•"/>
            </a:pPr>
            <a:endParaRPr lang="en-US" sz="4000" baseline="0" dirty="0" smtClean="0"/>
          </a:p>
          <a:p>
            <a:r>
              <a:rPr lang="en-US" dirty="0" smtClean="0"/>
              <a:t>Signals</a:t>
            </a:r>
          </a:p>
          <a:p>
            <a:endParaRPr lang="en-US" dirty="0"/>
          </a:p>
        </p:txBody>
      </p:sp>
      <p:sp>
        <p:nvSpPr>
          <p:cNvPr id="4" name="Slide Number Placeholder 3"/>
          <p:cNvSpPr>
            <a:spLocks noGrp="1"/>
          </p:cNvSpPr>
          <p:nvPr>
            <p:ph type="sldNum" sz="quarter" idx="10"/>
          </p:nvPr>
        </p:nvSpPr>
        <p:spPr/>
        <p:txBody>
          <a:bodyPr/>
          <a:lstStyle/>
          <a:p>
            <a:fld id="{890FDA38-409C-4E25-A112-D9A68900C88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a:buFont typeface="Arial" pitchFamily="34" charset="0"/>
              <a:buChar char="•"/>
            </a:pPr>
            <a:endParaRPr lang="en-US" sz="4000" baseline="0" dirty="0" smtClean="0"/>
          </a:p>
          <a:p>
            <a:r>
              <a:rPr lang="en-US" dirty="0" smtClean="0"/>
              <a:t>Signals</a:t>
            </a:r>
          </a:p>
          <a:p>
            <a:endParaRPr lang="en-US" dirty="0"/>
          </a:p>
        </p:txBody>
      </p:sp>
      <p:sp>
        <p:nvSpPr>
          <p:cNvPr id="4" name="Slide Number Placeholder 3"/>
          <p:cNvSpPr>
            <a:spLocks noGrp="1"/>
          </p:cNvSpPr>
          <p:nvPr>
            <p:ph type="sldNum" sz="quarter" idx="10"/>
          </p:nvPr>
        </p:nvSpPr>
        <p:spPr/>
        <p:txBody>
          <a:bodyPr/>
          <a:lstStyle/>
          <a:p>
            <a:fld id="{890FDA38-409C-4E25-A112-D9A68900C88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E09CCB-32C8-4C7D-B2C0-C9C6BF6EF5C6}" type="datetimeFigureOut">
              <a:rPr lang="en-US" smtClean="0"/>
              <a:pPr/>
              <a:t>11/29/2011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2FB29-0085-4753-A7DA-3BC63A6CF0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E09CCB-32C8-4C7D-B2C0-C9C6BF6EF5C6}" type="datetimeFigureOut">
              <a:rPr lang="en-US" smtClean="0"/>
              <a:pPr/>
              <a:t>11/29/2011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2FB29-0085-4753-A7DA-3BC63A6CF0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E09CCB-32C8-4C7D-B2C0-C9C6BF6EF5C6}" type="datetimeFigureOut">
              <a:rPr lang="en-US" smtClean="0"/>
              <a:pPr/>
              <a:t>11/29/2011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2FB29-0085-4753-A7DA-3BC63A6CF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E09CCB-32C8-4C7D-B2C0-C9C6BF6EF5C6}" type="datetimeFigureOut">
              <a:rPr lang="en-US" smtClean="0"/>
              <a:pPr/>
              <a:t>11/29/2011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2FB29-0085-4753-A7DA-3BC63A6CF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E09CCB-32C8-4C7D-B2C0-C9C6BF6EF5C6}" type="datetimeFigureOut">
              <a:rPr lang="en-US" smtClean="0"/>
              <a:pPr/>
              <a:t>11/29/2011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2FB29-0085-4753-A7DA-3BC63A6CF0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E09CCB-32C8-4C7D-B2C0-C9C6BF6EF5C6}" type="datetimeFigureOut">
              <a:rPr lang="en-US" smtClean="0"/>
              <a:pPr/>
              <a:t>11/29/2011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D2FB29-0085-4753-A7DA-3BC63A6CF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E09CCB-32C8-4C7D-B2C0-C9C6BF6EF5C6}" type="datetimeFigureOut">
              <a:rPr lang="en-US" smtClean="0"/>
              <a:pPr/>
              <a:t>11/29/2011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D2FB29-0085-4753-A7DA-3BC63A6CF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E09CCB-32C8-4C7D-B2C0-C9C6BF6EF5C6}" type="datetimeFigureOut">
              <a:rPr lang="en-US" smtClean="0"/>
              <a:pPr/>
              <a:t>11/29/2011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D2FB29-0085-4753-A7DA-3BC63A6CF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09CCB-32C8-4C7D-B2C0-C9C6BF6EF5C6}" type="datetimeFigureOut">
              <a:rPr lang="en-US" smtClean="0"/>
              <a:pPr/>
              <a:t>11/29/2011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D2FB29-0085-4753-A7DA-3BC63A6CF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E09CCB-32C8-4C7D-B2C0-C9C6BF6EF5C6}" type="datetimeFigureOut">
              <a:rPr lang="en-US" smtClean="0"/>
              <a:pPr/>
              <a:t>11/29/2011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D2FB29-0085-4753-A7DA-3BC63A6CF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E09CCB-32C8-4C7D-B2C0-C9C6BF6EF5C6}" type="datetimeFigureOut">
              <a:rPr lang="en-US" smtClean="0"/>
              <a:pPr/>
              <a:t>11/29/2011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D2FB29-0085-4753-A7DA-3BC63A6CF0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09CCB-32C8-4C7D-B2C0-C9C6BF6EF5C6}" type="datetimeFigureOut">
              <a:rPr lang="en-US" smtClean="0"/>
              <a:pPr/>
              <a:t>11/29/2011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2FB29-0085-4753-A7DA-3BC63A6CF0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3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3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3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3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4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4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4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4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4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4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4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4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5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5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52.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gif"/><Relationship Id="rId7"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brl_field_full.gif"/>
          <p:cNvPicPr>
            <a:picLocks noGrp="1" noChangeAspect="1"/>
          </p:cNvPicPr>
          <p:nvPr/>
        </p:nvPicPr>
        <p:blipFill>
          <a:blip r:embed="rId3" cstate="print"/>
          <a:stretch>
            <a:fillRect/>
          </a:stretch>
        </p:blipFill>
        <p:spPr>
          <a:xfrm>
            <a:off x="228601" y="0"/>
            <a:ext cx="8382000" cy="6858000"/>
          </a:xfrm>
          <a:prstGeom prst="rect">
            <a:avLst/>
          </a:prstGeom>
        </p:spPr>
      </p:pic>
      <p:sp>
        <p:nvSpPr>
          <p:cNvPr id="6" name="Rectangle 5"/>
          <p:cNvSpPr/>
          <p:nvPr/>
        </p:nvSpPr>
        <p:spPr>
          <a:xfrm>
            <a:off x="2286000" y="609600"/>
            <a:ext cx="4504759" cy="2862322"/>
          </a:xfrm>
          <a:prstGeom prst="rect">
            <a:avLst/>
          </a:prstGeom>
        </p:spPr>
        <p:txBody>
          <a:bodyPr wrap="none">
            <a:spAutoFit/>
          </a:bodyPr>
          <a:lstStyle/>
          <a:p>
            <a:r>
              <a:rPr lang="en-US" sz="5400" b="1" baseline="30000" dirty="0" smtClean="0">
                <a:ln w="12700">
                  <a:solidFill>
                    <a:schemeClr val="tx2">
                      <a:satMod val="155000"/>
                    </a:schemeClr>
                  </a:solidFill>
                  <a:prstDash val="solid"/>
                </a:ln>
                <a:solidFill>
                  <a:sysClr val="windowText" lastClr="000000"/>
                </a:solidFill>
                <a:latin typeface="Arial" pitchFamily="34" charset="0"/>
                <a:cs typeface="Arial" pitchFamily="34" charset="0"/>
              </a:rPr>
              <a:t>  3 Man Mechanics</a:t>
            </a:r>
          </a:p>
          <a:p>
            <a:endParaRPr lang="en-US" sz="5400" b="1" baseline="30000" dirty="0" smtClean="0">
              <a:ln w="12700">
                <a:solidFill>
                  <a:schemeClr val="tx2">
                    <a:satMod val="155000"/>
                  </a:schemeClr>
                </a:solidFill>
                <a:prstDash val="solid"/>
              </a:ln>
              <a:solidFill>
                <a:sysClr val="windowText" lastClr="000000"/>
              </a:solidFill>
              <a:latin typeface="Arial" pitchFamily="34" charset="0"/>
              <a:cs typeface="Arial" pitchFamily="34" charset="0"/>
            </a:endParaRPr>
          </a:p>
          <a:p>
            <a:pPr>
              <a:buFont typeface="Arial" pitchFamily="34" charset="0"/>
              <a:buChar char="•"/>
            </a:pPr>
            <a:endParaRPr lang="en-US" sz="5400" b="1" baseline="30000" dirty="0" smtClean="0">
              <a:ln w="12700">
                <a:solidFill>
                  <a:schemeClr val="tx2">
                    <a:satMod val="155000"/>
                  </a:schemeClr>
                </a:solidFill>
                <a:prstDash val="solid"/>
              </a:ln>
              <a:solidFill>
                <a:sysClr val="windowText" lastClr="000000"/>
              </a:solidFill>
              <a:latin typeface="Arial" pitchFamily="34" charset="0"/>
              <a:cs typeface="Arial" pitchFamily="34" charset="0"/>
            </a:endParaRPr>
          </a:p>
          <a:p>
            <a:pPr>
              <a:buFont typeface="Arial" pitchFamily="34" charset="0"/>
              <a:buChar char="•"/>
            </a:pPr>
            <a:r>
              <a:rPr lang="en-US" sz="5400" b="1" baseline="30000" dirty="0" smtClean="0">
                <a:ln w="12700">
                  <a:solidFill>
                    <a:schemeClr val="tx2">
                      <a:satMod val="155000"/>
                    </a:schemeClr>
                  </a:solidFill>
                  <a:prstDash val="solid"/>
                </a:ln>
                <a:solidFill>
                  <a:sysClr val="windowText" lastClr="000000"/>
                </a:solidFill>
                <a:latin typeface="Arial" pitchFamily="34" charset="0"/>
                <a:cs typeface="Arial" pitchFamily="34" charset="0"/>
              </a:rPr>
              <a:t>Mechanics Manual</a:t>
            </a:r>
          </a:p>
          <a:p>
            <a:pPr lvl="2">
              <a:buFont typeface="Arial" pitchFamily="34" charset="0"/>
              <a:buChar char="•"/>
            </a:pPr>
            <a:r>
              <a:rPr lang="en-US" sz="5400" b="1" baseline="30000" dirty="0" smtClean="0">
                <a:ln w="12700">
                  <a:solidFill>
                    <a:schemeClr val="tx2">
                      <a:satMod val="155000"/>
                    </a:schemeClr>
                  </a:solidFill>
                  <a:prstDash val="solid"/>
                </a:ln>
                <a:solidFill>
                  <a:sysClr val="windowText" lastClr="000000"/>
                </a:solidFill>
                <a:latin typeface="Arial" pitchFamily="34" charset="0"/>
                <a:cs typeface="Arial" pitchFamily="34" charset="0"/>
              </a:rPr>
              <a:t> 3 umpires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brl_field_full.gif"/>
          <p:cNvPicPr>
            <a:picLocks noGrp="1" noChangeAspect="1"/>
          </p:cNvPicPr>
          <p:nvPr/>
        </p:nvPicPr>
        <p:blipFill>
          <a:blip r:embed="rId3" cstate="print"/>
          <a:stretch>
            <a:fillRect/>
          </a:stretch>
        </p:blipFill>
        <p:spPr>
          <a:xfrm>
            <a:off x="304800" y="0"/>
            <a:ext cx="8382000" cy="6858000"/>
          </a:xfrm>
          <a:prstGeom prst="rect">
            <a:avLst/>
          </a:prstGeom>
        </p:spPr>
      </p:pic>
      <p:sp>
        <p:nvSpPr>
          <p:cNvPr id="3" name="Rectangle 2"/>
          <p:cNvSpPr/>
          <p:nvPr/>
        </p:nvSpPr>
        <p:spPr>
          <a:xfrm>
            <a:off x="0" y="228600"/>
            <a:ext cx="3352800" cy="400110"/>
          </a:xfrm>
          <a:prstGeom prst="rect">
            <a:avLst/>
          </a:prstGeom>
        </p:spPr>
        <p:txBody>
          <a:bodyPr wrap="square">
            <a:spAutoFit/>
          </a:bodyPr>
          <a:lstStyle/>
          <a:p>
            <a:r>
              <a:rPr lang="en-US" sz="2000" dirty="0" smtClean="0"/>
              <a:t>Signals:</a:t>
            </a:r>
          </a:p>
        </p:txBody>
      </p:sp>
      <p:sp>
        <p:nvSpPr>
          <p:cNvPr id="5" name="Rectangle 4"/>
          <p:cNvSpPr/>
          <p:nvPr/>
        </p:nvSpPr>
        <p:spPr>
          <a:xfrm>
            <a:off x="0" y="5565338"/>
            <a:ext cx="2819400" cy="461665"/>
          </a:xfrm>
          <a:prstGeom prst="rect">
            <a:avLst/>
          </a:prstGeom>
        </p:spPr>
        <p:txBody>
          <a:bodyPr wrap="square">
            <a:spAutoFit/>
          </a:bodyPr>
          <a:lstStyle/>
          <a:p>
            <a:endParaRPr lang="en-US" sz="2400" dirty="0"/>
          </a:p>
        </p:txBody>
      </p:sp>
      <p:sp>
        <p:nvSpPr>
          <p:cNvPr id="7" name="Diamond 6"/>
          <p:cNvSpPr/>
          <p:nvPr/>
        </p:nvSpPr>
        <p:spPr>
          <a:xfrm>
            <a:off x="4267200" y="4267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8" name="Diamond 7"/>
          <p:cNvSpPr/>
          <p:nvPr/>
        </p:nvSpPr>
        <p:spPr>
          <a:xfrm>
            <a:off x="4267200" y="5791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9" name="Diamond 8"/>
          <p:cNvSpPr/>
          <p:nvPr/>
        </p:nvSpPr>
        <p:spPr>
          <a:xfrm>
            <a:off x="5486400" y="3962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0" name="Diamond 9"/>
          <p:cNvSpPr/>
          <p:nvPr/>
        </p:nvSpPr>
        <p:spPr>
          <a:xfrm>
            <a:off x="4953000" y="3429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1" name="Diamond 10"/>
          <p:cNvSpPr/>
          <p:nvPr/>
        </p:nvSpPr>
        <p:spPr>
          <a:xfrm>
            <a:off x="3505200" y="3429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2" name="Diamond 11"/>
          <p:cNvSpPr/>
          <p:nvPr/>
        </p:nvSpPr>
        <p:spPr>
          <a:xfrm>
            <a:off x="3048000" y="3962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13" name="Diamond 12"/>
          <p:cNvSpPr/>
          <p:nvPr/>
        </p:nvSpPr>
        <p:spPr>
          <a:xfrm>
            <a:off x="1828800" y="2133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14" name="Diamond 13"/>
          <p:cNvSpPr/>
          <p:nvPr/>
        </p:nvSpPr>
        <p:spPr>
          <a:xfrm>
            <a:off x="4267200" y="1295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15" name="Diamond 14"/>
          <p:cNvSpPr/>
          <p:nvPr/>
        </p:nvSpPr>
        <p:spPr>
          <a:xfrm>
            <a:off x="6705600" y="2209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16" name="Oval 15"/>
          <p:cNvSpPr/>
          <p:nvPr/>
        </p:nvSpPr>
        <p:spPr>
          <a:xfrm>
            <a:off x="1752600" y="40386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17" name="Oval 16"/>
          <p:cNvSpPr/>
          <p:nvPr/>
        </p:nvSpPr>
        <p:spPr>
          <a:xfrm>
            <a:off x="4191000" y="61722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sp>
        <p:nvSpPr>
          <p:cNvPr id="18" name="Oval 17"/>
          <p:cNvSpPr/>
          <p:nvPr/>
        </p:nvSpPr>
        <p:spPr>
          <a:xfrm>
            <a:off x="6705600" y="39624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19" name="Hexagon 18"/>
          <p:cNvSpPr/>
          <p:nvPr/>
        </p:nvSpPr>
        <p:spPr>
          <a:xfrm>
            <a:off x="3810000" y="5562600"/>
            <a:ext cx="228600" cy="228600"/>
          </a:xfrm>
          <a:prstGeom prst="hexagon">
            <a:avLst/>
          </a:prstGeom>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r>
              <a:rPr lang="en-US" dirty="0" smtClean="0"/>
              <a:t>B</a:t>
            </a:r>
            <a:endParaRPr lang="en-US" dirty="0"/>
          </a:p>
        </p:txBody>
      </p:sp>
      <p:pic>
        <p:nvPicPr>
          <p:cNvPr id="20" name="Picture 19" descr="baseball.gif"/>
          <p:cNvPicPr>
            <a:picLocks noChangeAspect="1"/>
          </p:cNvPicPr>
          <p:nvPr/>
        </p:nvPicPr>
        <p:blipFill>
          <a:blip r:embed="rId4" cstate="print"/>
          <a:stretch>
            <a:fillRect/>
          </a:stretch>
        </p:blipFill>
        <p:spPr>
          <a:xfrm>
            <a:off x="4343400" y="5486400"/>
            <a:ext cx="204788" cy="204788"/>
          </a:xfrm>
          <a:prstGeom prst="rect">
            <a:avLst/>
          </a:prstGeom>
        </p:spPr>
      </p:pic>
      <p:sp>
        <p:nvSpPr>
          <p:cNvPr id="21" name="Rectangle 20"/>
          <p:cNvSpPr/>
          <p:nvPr/>
        </p:nvSpPr>
        <p:spPr>
          <a:xfrm>
            <a:off x="0" y="5638800"/>
            <a:ext cx="2971800" cy="923330"/>
          </a:xfrm>
          <a:prstGeom prst="rect">
            <a:avLst/>
          </a:prstGeom>
        </p:spPr>
        <p:txBody>
          <a:bodyPr wrap="square">
            <a:spAutoFit/>
          </a:bodyPr>
          <a:lstStyle/>
          <a:p>
            <a:r>
              <a:rPr lang="en-US" dirty="0" smtClean="0"/>
              <a:t>No runners on base.</a:t>
            </a:r>
          </a:p>
          <a:p>
            <a:r>
              <a:rPr lang="en-US" dirty="0" smtClean="0"/>
              <a:t>Ground ball to the infield.</a:t>
            </a:r>
          </a:p>
          <a:p>
            <a:r>
              <a:rPr lang="en-US" dirty="0" smtClean="0"/>
              <a:t>Right side</a:t>
            </a:r>
            <a:endParaRPr lang="en-US" dirty="0"/>
          </a:p>
        </p:txBody>
      </p:sp>
      <p:sp>
        <p:nvSpPr>
          <p:cNvPr id="22" name="Rectangle 21"/>
          <p:cNvSpPr/>
          <p:nvPr/>
        </p:nvSpPr>
        <p:spPr>
          <a:xfrm>
            <a:off x="0" y="609600"/>
            <a:ext cx="2362200" cy="646331"/>
          </a:xfrm>
          <a:prstGeom prst="rect">
            <a:avLst/>
          </a:prstGeom>
        </p:spPr>
        <p:txBody>
          <a:bodyPr wrap="square">
            <a:spAutoFit/>
          </a:bodyPr>
          <a:lstStyle/>
          <a:p>
            <a:r>
              <a:rPr lang="en-US" dirty="0" smtClean="0"/>
              <a:t>U1 number of outs</a:t>
            </a:r>
          </a:p>
          <a:p>
            <a:r>
              <a:rPr lang="en-US" dirty="0" smtClean="0"/>
              <a:t>U2 and U3 ready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1" nodeType="clickEffect">
                                  <p:stCondLst>
                                    <p:cond delay="0"/>
                                  </p:stCondLst>
                                  <p:childTnLst>
                                    <p:animMotion origin="layout" path="M 0 4.50867E-6 L -0.07917 0.11653 " pathEditMode="relative" rAng="0" ptsTypes="AA">
                                      <p:cBhvr>
                                        <p:cTn id="11" dur="3000" fill="hold"/>
                                        <p:tgtEl>
                                          <p:spTgt spid="18"/>
                                        </p:tgtEl>
                                        <p:attrNameLst>
                                          <p:attrName>ppt_x</p:attrName>
                                          <p:attrName>ppt_y</p:attrName>
                                        </p:attrNameLst>
                                      </p:cBhvr>
                                      <p:rCtr x="-40" y="58"/>
                                    </p:animMotion>
                                  </p:childTnLst>
                                </p:cTn>
                              </p:par>
                              <p:par>
                                <p:cTn id="12" presetID="0" presetClass="path" presetSubtype="0" accel="50000" decel="50000" fill="hold" grpId="1" nodeType="withEffect">
                                  <p:stCondLst>
                                    <p:cond delay="0"/>
                                  </p:stCondLst>
                                  <p:childTnLst>
                                    <p:animMotion origin="layout" path="M -3.88889E-6 -7.28324E-6 C -0.0184 -0.01203 -0.0368 -0.02405 -0.046 -0.03816 C -0.0552 -0.05226 -0.05399 -0.07122 -0.05555 -0.08463 C -0.05711 -0.09804 -0.05746 -0.10822 -0.05555 -0.11839 C -0.05364 -0.12856 -0.05138 -0.13781 -0.04444 -0.1459 C -0.0375 -0.154 -0.02309 -0.16255 -0.01441 -0.16718 C -0.00573 -0.1718 0.00261 -0.17203 0.00782 -0.17342 C 0.01302 -0.17481 0.01511 -0.17527 0.01737 -0.1755 " pathEditMode="relative" ptsTypes="aaaaaaaA">
                                      <p:cBhvr>
                                        <p:cTn id="13" dur="3000" fill="hold"/>
                                        <p:tgtEl>
                                          <p:spTgt spid="17"/>
                                        </p:tgtEl>
                                        <p:attrNameLst>
                                          <p:attrName>ppt_x</p:attrName>
                                          <p:attrName>ppt_y</p:attrName>
                                        </p:attrNameLst>
                                      </p:cBhvr>
                                    </p:animMotion>
                                  </p:childTnLst>
                                </p:cTn>
                              </p:par>
                              <p:par>
                                <p:cTn id="14" presetID="0" presetClass="path" presetSubtype="0" accel="50000" decel="50000" fill="hold" nodeType="withEffect">
                                  <p:stCondLst>
                                    <p:cond delay="0"/>
                                  </p:stCondLst>
                                  <p:childTnLst>
                                    <p:animMotion origin="layout" path="M -2.22222E-6 -5.78035E-7 L 0.10834 -0.25526 " pathEditMode="relative" ptsTypes="AA">
                                      <p:cBhvr>
                                        <p:cTn id="15" dur="2000" fill="hold"/>
                                        <p:tgtEl>
                                          <p:spTgt spid="20"/>
                                        </p:tgtEl>
                                        <p:attrNameLst>
                                          <p:attrName>ppt_x</p:attrName>
                                          <p:attrName>ppt_y</p:attrName>
                                        </p:attrNameLst>
                                      </p:cBhvr>
                                    </p:animMotion>
                                  </p:childTnLst>
                                </p:cTn>
                              </p:par>
                              <p:par>
                                <p:cTn id="16" presetID="0" presetClass="path" presetSubtype="0" accel="50000" decel="50000" fill="hold" grpId="0" nodeType="withEffect">
                                  <p:stCondLst>
                                    <p:cond delay="0"/>
                                  </p:stCondLst>
                                  <p:childTnLst>
                                    <p:animMotion origin="layout" path="M 3.33333E-6 -3.2948E-6 L 0.00416 0.07769 " pathEditMode="relative" rAng="0" ptsTypes="AA">
                                      <p:cBhvr>
                                        <p:cTn id="17" dur="2000" fill="hold"/>
                                        <p:tgtEl>
                                          <p:spTgt spid="9"/>
                                        </p:tgtEl>
                                        <p:attrNameLst>
                                          <p:attrName>ppt_x</p:attrName>
                                          <p:attrName>ppt_y</p:attrName>
                                        </p:attrNameLst>
                                      </p:cBhvr>
                                      <p:rCtr x="2" y="39"/>
                                    </p:animMotion>
                                  </p:childTnLst>
                                </p:cTn>
                              </p:par>
                              <p:par>
                                <p:cTn id="18" presetID="0" presetClass="path" presetSubtype="0" accel="50000" decel="50000" fill="hold" grpId="1" nodeType="withEffect">
                                  <p:stCondLst>
                                    <p:cond delay="0"/>
                                  </p:stCondLst>
                                  <p:childTnLst>
                                    <p:animMotion origin="layout" path="M 0 0 L 0.175 0.0222 " pathEditMode="relative" ptsTypes="AA">
                                      <p:cBhvr>
                                        <p:cTn id="19" dur="3000" fill="hold"/>
                                        <p:tgtEl>
                                          <p:spTgt spid="16"/>
                                        </p:tgtEl>
                                        <p:attrNameLst>
                                          <p:attrName>ppt_x</p:attrName>
                                          <p:attrName>ppt_y</p:attrName>
                                        </p:attrNameLst>
                                      </p:cBhvr>
                                    </p:animMotion>
                                  </p:childTnLst>
                                </p:cTn>
                              </p:par>
                              <p:par>
                                <p:cTn id="20" presetID="0" presetClass="path" presetSubtype="0" accel="50000" decel="50000" fill="hold" grpId="0" nodeType="withEffect">
                                  <p:stCondLst>
                                    <p:cond delay="0"/>
                                  </p:stCondLst>
                                  <p:childTnLst>
                                    <p:animMotion origin="layout" path="M -3.33333E-6 1.50289E-6 L 0.0375 0.03329 " pathEditMode="relative" rAng="0" ptsTypes="AA">
                                      <p:cBhvr>
                                        <p:cTn id="21" dur="2000" fill="hold"/>
                                        <p:tgtEl>
                                          <p:spTgt spid="10"/>
                                        </p:tgtEl>
                                        <p:attrNameLst>
                                          <p:attrName>ppt_x</p:attrName>
                                          <p:attrName>ppt_y</p:attrName>
                                        </p:attrNameLst>
                                      </p:cBhvr>
                                      <p:rCtr x="19" y="17"/>
                                    </p:animMotion>
                                  </p:childTnLst>
                                </p:cTn>
                              </p:par>
                              <p:par>
                                <p:cTn id="22" presetID="0" presetClass="path" presetSubtype="0" accel="50000" decel="50000" fill="hold" grpId="0" nodeType="withEffect">
                                  <p:stCondLst>
                                    <p:cond delay="0"/>
                                  </p:stCondLst>
                                  <p:childTnLst>
                                    <p:animMotion origin="layout" path="M 3.33333E-6 -8.09249E-7 C 0.03125 -0.00855 0.06267 -0.01665 0.0842 -0.02682 C 0.10573 -0.03676 0.11736 -0.04902 0.12916 -0.06104 " pathEditMode="relative" rAng="0" ptsTypes="aaA">
                                      <p:cBhvr>
                                        <p:cTn id="23" dur="2000" fill="hold"/>
                                        <p:tgtEl>
                                          <p:spTgt spid="19"/>
                                        </p:tgtEl>
                                        <p:attrNameLst>
                                          <p:attrName>ppt_x</p:attrName>
                                          <p:attrName>ppt_y</p:attrName>
                                        </p:attrNameLst>
                                      </p:cBhvr>
                                      <p:rCtr x="65" y="-31"/>
                                    </p:animMotion>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grpId="2" nodeType="clickEffect">
                                  <p:stCondLst>
                                    <p:cond delay="0"/>
                                  </p:stCondLst>
                                  <p:childTnLst>
                                    <p:animMotion origin="layout" path="M 0.175 0.0222 L 0.23333 -0.02219 " pathEditMode="relative" rAng="0" ptsTypes="AA">
                                      <p:cBhvr>
                                        <p:cTn id="27" dur="2000" fill="hold"/>
                                        <p:tgtEl>
                                          <p:spTgt spid="16"/>
                                        </p:tgtEl>
                                        <p:attrNameLst>
                                          <p:attrName>ppt_x</p:attrName>
                                          <p:attrName>ppt_y</p:attrName>
                                        </p:attrNameLst>
                                      </p:cBhvr>
                                      <p:rCtr x="29" y="-22"/>
                                    </p:animMotion>
                                  </p:childTnLst>
                                </p:cTn>
                              </p:par>
                              <p:par>
                                <p:cTn id="28" presetID="0" presetClass="path" presetSubtype="0" accel="50000" decel="50000" fill="hold" nodeType="withEffect">
                                  <p:stCondLst>
                                    <p:cond delay="0"/>
                                  </p:stCondLst>
                                  <p:childTnLst>
                                    <p:animMotion origin="layout" path="M 0.11389 -0.25896 L 0.13889 -0.14797 " pathEditMode="relative" ptsTypes="AA">
                                      <p:cBhvr>
                                        <p:cTn id="29" dur="2000" fill="hold"/>
                                        <p:tgtEl>
                                          <p:spTgt spid="20"/>
                                        </p:tgtEl>
                                        <p:attrNameLst>
                                          <p:attrName>ppt_x</p:attrName>
                                          <p:attrName>ppt_y</p:attrName>
                                        </p:attrNameLst>
                                      </p:cBhvr>
                                    </p:animMotion>
                                  </p:childTnLst>
                                </p:cTn>
                              </p:par>
                              <p:par>
                                <p:cTn id="30" presetID="0" presetClass="path" presetSubtype="0" accel="50000" decel="50000" fill="hold" grpId="1" nodeType="withEffect">
                                  <p:stCondLst>
                                    <p:cond delay="0"/>
                                  </p:stCondLst>
                                  <p:childTnLst>
                                    <p:animMotion origin="layout" path="M 0.12916 -0.06104 L 0.20416 -0.16092 " pathEditMode="relative" rAng="0" ptsTypes="AA">
                                      <p:cBhvr>
                                        <p:cTn id="31" dur="3000" fill="hold"/>
                                        <p:tgtEl>
                                          <p:spTgt spid="19"/>
                                        </p:tgtEl>
                                        <p:attrNameLst>
                                          <p:attrName>ppt_x</p:attrName>
                                          <p:attrName>ppt_y</p:attrName>
                                        </p:attrNameLst>
                                      </p:cBhvr>
                                      <p:rCtr x="38" y="-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6" grpId="1" animBg="1"/>
      <p:bldP spid="16" grpId="2" animBg="1"/>
      <p:bldP spid="17" grpId="1" animBg="1"/>
      <p:bldP spid="18" grpId="1" animBg="1"/>
      <p:bldP spid="19" grpId="0" animBg="1"/>
      <p:bldP spid="19" grpId="1"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brl_field_full.gif"/>
          <p:cNvPicPr>
            <a:picLocks noGrp="1" noChangeAspect="1"/>
          </p:cNvPicPr>
          <p:nvPr/>
        </p:nvPicPr>
        <p:blipFill>
          <a:blip r:embed="rId3" cstate="print"/>
          <a:stretch>
            <a:fillRect/>
          </a:stretch>
        </p:blipFill>
        <p:spPr>
          <a:xfrm>
            <a:off x="457200" y="0"/>
            <a:ext cx="8382000" cy="6858000"/>
          </a:xfrm>
          <a:prstGeom prst="rect">
            <a:avLst/>
          </a:prstGeom>
        </p:spPr>
      </p:pic>
      <p:sp>
        <p:nvSpPr>
          <p:cNvPr id="3" name="Rectangle 2"/>
          <p:cNvSpPr/>
          <p:nvPr/>
        </p:nvSpPr>
        <p:spPr>
          <a:xfrm>
            <a:off x="0" y="228600"/>
            <a:ext cx="3352800" cy="400110"/>
          </a:xfrm>
          <a:prstGeom prst="rect">
            <a:avLst/>
          </a:prstGeom>
        </p:spPr>
        <p:txBody>
          <a:bodyPr wrap="square">
            <a:spAutoFit/>
          </a:bodyPr>
          <a:lstStyle/>
          <a:p>
            <a:r>
              <a:rPr lang="en-US" sz="2000" dirty="0" smtClean="0"/>
              <a:t>Signals:</a:t>
            </a:r>
          </a:p>
        </p:txBody>
      </p:sp>
      <p:sp>
        <p:nvSpPr>
          <p:cNvPr id="5" name="Rectangle 4"/>
          <p:cNvSpPr/>
          <p:nvPr/>
        </p:nvSpPr>
        <p:spPr>
          <a:xfrm>
            <a:off x="0" y="5638800"/>
            <a:ext cx="2819400" cy="1077218"/>
          </a:xfrm>
          <a:prstGeom prst="rect">
            <a:avLst/>
          </a:prstGeom>
        </p:spPr>
        <p:txBody>
          <a:bodyPr wrap="square">
            <a:spAutoFit/>
          </a:bodyPr>
          <a:lstStyle/>
          <a:p>
            <a:r>
              <a:rPr lang="en-US" sz="2000" dirty="0" smtClean="0"/>
              <a:t>No Runners On</a:t>
            </a:r>
          </a:p>
          <a:p>
            <a:r>
              <a:rPr lang="en-US" sz="2000" dirty="0" smtClean="0"/>
              <a:t>Ground Ball Double</a:t>
            </a:r>
          </a:p>
          <a:p>
            <a:endParaRPr lang="en-US" sz="2400" dirty="0"/>
          </a:p>
        </p:txBody>
      </p:sp>
      <p:sp>
        <p:nvSpPr>
          <p:cNvPr id="7" name="Diamond 6"/>
          <p:cNvSpPr/>
          <p:nvPr/>
        </p:nvSpPr>
        <p:spPr>
          <a:xfrm>
            <a:off x="4267200" y="4267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8" name="Diamond 7"/>
          <p:cNvSpPr/>
          <p:nvPr/>
        </p:nvSpPr>
        <p:spPr>
          <a:xfrm>
            <a:off x="4343400" y="5791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9" name="Diamond 8"/>
          <p:cNvSpPr/>
          <p:nvPr/>
        </p:nvSpPr>
        <p:spPr>
          <a:xfrm>
            <a:off x="5715000" y="3962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0" name="Diamond 9"/>
          <p:cNvSpPr/>
          <p:nvPr/>
        </p:nvSpPr>
        <p:spPr>
          <a:xfrm>
            <a:off x="5181600" y="3276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1" name="Diamond 10"/>
          <p:cNvSpPr/>
          <p:nvPr/>
        </p:nvSpPr>
        <p:spPr>
          <a:xfrm>
            <a:off x="3505200" y="3429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2" name="Diamond 11"/>
          <p:cNvSpPr/>
          <p:nvPr/>
        </p:nvSpPr>
        <p:spPr>
          <a:xfrm>
            <a:off x="3048000" y="3962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13" name="Diamond 12"/>
          <p:cNvSpPr/>
          <p:nvPr/>
        </p:nvSpPr>
        <p:spPr>
          <a:xfrm>
            <a:off x="1828800" y="1981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14" name="Diamond 13"/>
          <p:cNvSpPr/>
          <p:nvPr/>
        </p:nvSpPr>
        <p:spPr>
          <a:xfrm>
            <a:off x="4267200" y="1295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15" name="Diamond 14"/>
          <p:cNvSpPr/>
          <p:nvPr/>
        </p:nvSpPr>
        <p:spPr>
          <a:xfrm>
            <a:off x="6705600" y="2209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16" name="Oval 15"/>
          <p:cNvSpPr/>
          <p:nvPr/>
        </p:nvSpPr>
        <p:spPr>
          <a:xfrm>
            <a:off x="1752600" y="40386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17" name="Oval 16"/>
          <p:cNvSpPr/>
          <p:nvPr/>
        </p:nvSpPr>
        <p:spPr>
          <a:xfrm>
            <a:off x="4267200" y="61722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sp>
        <p:nvSpPr>
          <p:cNvPr id="18" name="Oval 17"/>
          <p:cNvSpPr/>
          <p:nvPr/>
        </p:nvSpPr>
        <p:spPr>
          <a:xfrm>
            <a:off x="6705600" y="39624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19" name="Hexagon 18"/>
          <p:cNvSpPr/>
          <p:nvPr/>
        </p:nvSpPr>
        <p:spPr>
          <a:xfrm>
            <a:off x="3962400" y="5562600"/>
            <a:ext cx="228600" cy="228600"/>
          </a:xfrm>
          <a:prstGeom prst="hexagon">
            <a:avLst/>
          </a:prstGeom>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r>
              <a:rPr lang="en-US" dirty="0" smtClean="0"/>
              <a:t>B</a:t>
            </a:r>
            <a:endParaRPr lang="en-US" dirty="0"/>
          </a:p>
        </p:txBody>
      </p:sp>
      <p:pic>
        <p:nvPicPr>
          <p:cNvPr id="20" name="Picture 19" descr="baseball.gif"/>
          <p:cNvPicPr>
            <a:picLocks noChangeAspect="1"/>
          </p:cNvPicPr>
          <p:nvPr/>
        </p:nvPicPr>
        <p:blipFill>
          <a:blip r:embed="rId4" cstate="print"/>
          <a:stretch>
            <a:fillRect/>
          </a:stretch>
        </p:blipFill>
        <p:spPr>
          <a:xfrm>
            <a:off x="4495800" y="5486400"/>
            <a:ext cx="204788" cy="204788"/>
          </a:xfrm>
          <a:prstGeom prst="rect">
            <a:avLst/>
          </a:prstGeom>
        </p:spPr>
      </p:pic>
      <p:sp>
        <p:nvSpPr>
          <p:cNvPr id="21" name="Rectangle 20"/>
          <p:cNvSpPr/>
          <p:nvPr/>
        </p:nvSpPr>
        <p:spPr>
          <a:xfrm>
            <a:off x="0" y="609601"/>
            <a:ext cx="1981200" cy="646331"/>
          </a:xfrm>
          <a:prstGeom prst="rect">
            <a:avLst/>
          </a:prstGeom>
        </p:spPr>
        <p:txBody>
          <a:bodyPr wrap="square">
            <a:spAutoFit/>
          </a:bodyPr>
          <a:lstStyle/>
          <a:p>
            <a:r>
              <a:rPr lang="en-US" dirty="0" smtClean="0"/>
              <a:t>U1 number of outs</a:t>
            </a:r>
          </a:p>
          <a:p>
            <a:r>
              <a:rPr lang="en-US" dirty="0" smtClean="0"/>
              <a:t>U2 and U3 ready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dissolve">
                                      <p:cBhvr>
                                        <p:cTn id="7" dur="2000"/>
                                        <p:tgtEl>
                                          <p:spTgt spid="21">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1">
                                            <p:txEl>
                                              <p:pRg st="1" end="1"/>
                                            </p:txEl>
                                          </p:spTgt>
                                        </p:tgtEl>
                                        <p:attrNameLst>
                                          <p:attrName>style.visibility</p:attrName>
                                        </p:attrNameLst>
                                      </p:cBhvr>
                                      <p:to>
                                        <p:strVal val="visible"/>
                                      </p:to>
                                    </p:set>
                                    <p:animEffect transition="in" filter="dissolve">
                                      <p:cBhvr>
                                        <p:cTn id="10" dur="2000"/>
                                        <p:tgtEl>
                                          <p:spTgt spid="2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2.22222E-6 -2.83237E-6 L -0.26111 -0.39214 " pathEditMode="relative" rAng="0" ptsTypes="AA">
                                      <p:cBhvr>
                                        <p:cTn id="14" dur="2000" fill="hold"/>
                                        <p:tgtEl>
                                          <p:spTgt spid="20"/>
                                        </p:tgtEl>
                                        <p:attrNameLst>
                                          <p:attrName>ppt_x</p:attrName>
                                          <p:attrName>ppt_y</p:attrName>
                                        </p:attrNameLst>
                                      </p:cBhvr>
                                      <p:rCtr x="-131" y="-196"/>
                                    </p:animMotion>
                                  </p:childTnLst>
                                </p:cTn>
                              </p:par>
                              <p:par>
                                <p:cTn id="15" presetID="0" presetClass="path" presetSubtype="0" accel="50000" decel="50000" fill="hold" grpId="0" nodeType="withEffect">
                                  <p:stCondLst>
                                    <p:cond delay="0"/>
                                  </p:stCondLst>
                                  <p:childTnLst>
                                    <p:animMotion origin="layout" path="M -3.33333E-6 -1.44509E-6 L 0.02084 0.11098 " pathEditMode="relative" rAng="0" ptsTypes="AA">
                                      <p:cBhvr>
                                        <p:cTn id="16" dur="2000" fill="hold"/>
                                        <p:tgtEl>
                                          <p:spTgt spid="13"/>
                                        </p:tgtEl>
                                        <p:attrNameLst>
                                          <p:attrName>ppt_x</p:attrName>
                                          <p:attrName>ppt_y</p:attrName>
                                        </p:attrNameLst>
                                      </p:cBhvr>
                                      <p:rCtr x="10" y="55"/>
                                    </p:animMotion>
                                  </p:childTnLst>
                                </p:cTn>
                              </p:par>
                              <p:par>
                                <p:cTn id="17" presetID="0" presetClass="path" presetSubtype="0" accel="50000" decel="50000" fill="hold" grpId="1" nodeType="withEffect">
                                  <p:stCondLst>
                                    <p:cond delay="0"/>
                                  </p:stCondLst>
                                  <p:childTnLst>
                                    <p:animMotion origin="layout" path="M 0 0 L -0.08334 -0.13318 " pathEditMode="relative" ptsTypes="AA">
                                      <p:cBhvr>
                                        <p:cTn id="18" dur="2000" fill="hold"/>
                                        <p:tgtEl>
                                          <p:spTgt spid="17"/>
                                        </p:tgtEl>
                                        <p:attrNameLst>
                                          <p:attrName>ppt_x</p:attrName>
                                          <p:attrName>ppt_y</p:attrName>
                                        </p:attrNameLst>
                                      </p:cBhvr>
                                    </p:animMotion>
                                  </p:childTnLst>
                                </p:cTn>
                              </p:par>
                              <p:par>
                                <p:cTn id="19" presetID="0" presetClass="path" presetSubtype="0" accel="50000" decel="50000" fill="hold" grpId="1" nodeType="withEffect">
                                  <p:stCondLst>
                                    <p:cond delay="0"/>
                                  </p:stCondLst>
                                  <p:childTnLst>
                                    <p:animMotion origin="layout" path="M 0 4.50867E-6 L -0.14583 0.14982 " pathEditMode="relative" rAng="0" ptsTypes="AA">
                                      <p:cBhvr>
                                        <p:cTn id="20" dur="2000" fill="hold"/>
                                        <p:tgtEl>
                                          <p:spTgt spid="18"/>
                                        </p:tgtEl>
                                        <p:attrNameLst>
                                          <p:attrName>ppt_x</p:attrName>
                                          <p:attrName>ppt_y</p:attrName>
                                        </p:attrNameLst>
                                      </p:cBhvr>
                                      <p:rCtr x="-73" y="75"/>
                                    </p:animMotion>
                                  </p:childTnLst>
                                </p:cTn>
                              </p:par>
                              <p:par>
                                <p:cTn id="21" presetID="0" presetClass="path" presetSubtype="0" accel="50000" decel="50000" fill="hold" grpId="1" nodeType="withEffect">
                                  <p:stCondLst>
                                    <p:cond delay="0"/>
                                  </p:stCondLst>
                                  <p:childTnLst>
                                    <p:animMotion origin="layout" path="M -3.33333E-6 -3.75723E-6 L 0.2875 -0.03884 " pathEditMode="relative" rAng="0" ptsTypes="AA">
                                      <p:cBhvr>
                                        <p:cTn id="22" dur="2000" fill="hold"/>
                                        <p:tgtEl>
                                          <p:spTgt spid="16"/>
                                        </p:tgtEl>
                                        <p:attrNameLst>
                                          <p:attrName>ppt_x</p:attrName>
                                          <p:attrName>ppt_y</p:attrName>
                                        </p:attrNameLst>
                                      </p:cBhvr>
                                      <p:rCtr x="144" y="-19"/>
                                    </p:animMotion>
                                  </p:childTnLst>
                                </p:cTn>
                              </p:par>
                              <p:par>
                                <p:cTn id="23" presetID="0" presetClass="path" presetSubtype="0" accel="50000" decel="50000" fill="hold" grpId="0" nodeType="withEffect">
                                  <p:stCondLst>
                                    <p:cond delay="0"/>
                                  </p:stCondLst>
                                  <p:childTnLst>
                                    <p:animMotion origin="layout" path="M 5.27778E-6 5.20231E-6 C 0.04063 -0.00786 0.08143 -0.01572 0.11268 -0.03999 C 0.14393 -0.06427 0.16546 -0.10497 0.18716 -0.14566 " pathEditMode="relative" ptsTypes="aaA">
                                      <p:cBhvr>
                                        <p:cTn id="24" dur="2000" fill="hold"/>
                                        <p:tgtEl>
                                          <p:spTgt spid="19"/>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1" nodeType="clickEffect">
                                  <p:stCondLst>
                                    <p:cond delay="0"/>
                                  </p:stCondLst>
                                  <p:childTnLst>
                                    <p:animMotion origin="layout" path="M 0.18715 -0.14566 C 0.1934 -0.14983 0.19982 -0.15376 0.19027 -0.17526 C 0.18072 -0.19676 0.15121 -0.25179 0.13003 -0.27468 C 0.10885 -0.29757 0.08611 -0.3052 0.06336 -0.3126 " pathEditMode="relative" rAng="0" ptsTypes="aaaA">
                                      <p:cBhvr>
                                        <p:cTn id="28" dur="2000" fill="hold"/>
                                        <p:tgtEl>
                                          <p:spTgt spid="19"/>
                                        </p:tgtEl>
                                        <p:attrNameLst>
                                          <p:attrName>ppt_x</p:attrName>
                                          <p:attrName>ppt_y</p:attrName>
                                        </p:attrNameLst>
                                      </p:cBhvr>
                                      <p:rCtr x="-56" y="-83"/>
                                    </p:animMotion>
                                  </p:childTnLst>
                                </p:cTn>
                              </p:par>
                              <p:par>
                                <p:cTn id="29" presetID="0" presetClass="path" presetSubtype="0" accel="50000" decel="50000" fill="hold" grpId="0" nodeType="withEffect">
                                  <p:stCondLst>
                                    <p:cond delay="0"/>
                                  </p:stCondLst>
                                  <p:childTnLst>
                                    <p:animMotion origin="layout" path="M -3.33333E-6 -1.7341E-6 L -0.04167 -0.08879 " pathEditMode="relative" ptsTypes="AA">
                                      <p:cBhvr>
                                        <p:cTn id="30" dur="2000" fill="hold"/>
                                        <p:tgtEl>
                                          <p:spTgt spid="11"/>
                                        </p:tgtEl>
                                        <p:attrNameLst>
                                          <p:attrName>ppt_x</p:attrName>
                                          <p:attrName>ppt_y</p:attrName>
                                        </p:attrNameLst>
                                      </p:cBhvr>
                                    </p:animMotion>
                                  </p:childTnLst>
                                </p:cTn>
                              </p:par>
                              <p:par>
                                <p:cTn id="31" presetID="0" presetClass="path" presetSubtype="0" accel="50000" decel="50000" fill="hold" nodeType="withEffect">
                                  <p:stCondLst>
                                    <p:cond delay="0"/>
                                  </p:stCondLst>
                                  <p:childTnLst>
                                    <p:animMotion origin="layout" path="M -0.26111 -0.39214 L -0.01111 -0.30335 " pathEditMode="relative" ptsTypes="AA">
                                      <p:cBhvr>
                                        <p:cTn id="32" dur="2000" fill="hold"/>
                                        <p:tgtEl>
                                          <p:spTgt spid="20"/>
                                        </p:tgtEl>
                                        <p:attrNameLst>
                                          <p:attrName>ppt_x</p:attrName>
                                          <p:attrName>ppt_y</p:attrName>
                                        </p:attrNameLst>
                                      </p:cBhvr>
                                    </p:animMotion>
                                  </p:childTnLst>
                                </p:cTn>
                              </p:par>
                              <p:par>
                                <p:cTn id="33" presetID="0" presetClass="path" presetSubtype="0" accel="50000" decel="50000" fill="hold" grpId="0" nodeType="withEffect">
                                  <p:stCondLst>
                                    <p:cond delay="0"/>
                                  </p:stCondLst>
                                  <p:childTnLst>
                                    <p:animMotion origin="layout" path="M -1.73472E-18 -1.96532E-6 L -0.075 0.0111 " pathEditMode="relative" ptsTypes="AA">
                                      <p:cBhvr>
                                        <p:cTn id="34" dur="2000" fill="hold"/>
                                        <p:tgtEl>
                                          <p:spTgt spid="10"/>
                                        </p:tgtEl>
                                        <p:attrNameLst>
                                          <p:attrName>ppt_x</p:attrName>
                                          <p:attrName>ppt_y</p:attrName>
                                        </p:attrNameLst>
                                      </p:cBhvr>
                                    </p:animMotion>
                                  </p:childTnLst>
                                </p:cTn>
                              </p:par>
                              <p:par>
                                <p:cTn id="35" presetID="0" presetClass="path" presetSubtype="0" accel="50000" decel="50000" fill="hold" grpId="0" nodeType="withEffect">
                                  <p:stCondLst>
                                    <p:cond delay="0"/>
                                  </p:stCondLst>
                                  <p:childTnLst>
                                    <p:animMotion origin="layout" path="M -1.73472E-18 5.78035E-7 L -0.14167 0.07769 " pathEditMode="relative" ptsTypes="AA">
                                      <p:cBhvr>
                                        <p:cTn id="36" dur="2000" fill="hold"/>
                                        <p:tgtEl>
                                          <p:spTgt spid="7"/>
                                        </p:tgtEl>
                                        <p:attrNameLst>
                                          <p:attrName>ppt_x</p:attrName>
                                          <p:attrName>ppt_y</p:attrName>
                                        </p:attrNameLst>
                                      </p:cBhvr>
                                    </p:animMotion>
                                  </p:childTnLst>
                                </p:cTn>
                              </p:par>
                              <p:par>
                                <p:cTn id="37" presetID="0" presetClass="path" presetSubtype="0" accel="50000" decel="50000" fill="hold" grpId="2" nodeType="withEffect">
                                  <p:stCondLst>
                                    <p:cond delay="0"/>
                                  </p:stCondLst>
                                  <p:childTnLst>
                                    <p:animMotion origin="layout" path="M -0.08333 -0.13318 L -0.075 -0.26636 " pathEditMode="relative" rAng="0" ptsTypes="AA">
                                      <p:cBhvr>
                                        <p:cTn id="38" dur="2000" fill="hold"/>
                                        <p:tgtEl>
                                          <p:spTgt spid="17"/>
                                        </p:tgtEl>
                                        <p:attrNameLst>
                                          <p:attrName>ppt_x</p:attrName>
                                          <p:attrName>ppt_y</p:attrName>
                                        </p:attrNameLst>
                                      </p:cBhvr>
                                      <p:rCtr x="4" y="-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3" grpId="0" animBg="1"/>
      <p:bldP spid="16" grpId="1" animBg="1"/>
      <p:bldP spid="17" grpId="1" animBg="1"/>
      <p:bldP spid="17" grpId="2" animBg="1"/>
      <p:bldP spid="18" grpId="1" animBg="1"/>
      <p:bldP spid="19" grpId="0" animBg="1"/>
      <p:bldP spid="1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brl_field_full.gif"/>
          <p:cNvPicPr>
            <a:picLocks noGrp="1" noChangeAspect="1"/>
          </p:cNvPicPr>
          <p:nvPr/>
        </p:nvPicPr>
        <p:blipFill>
          <a:blip r:embed="rId3" cstate="print"/>
          <a:stretch>
            <a:fillRect/>
          </a:stretch>
        </p:blipFill>
        <p:spPr>
          <a:xfrm>
            <a:off x="381000" y="0"/>
            <a:ext cx="8493759" cy="6949440"/>
          </a:xfrm>
          <a:prstGeom prst="rect">
            <a:avLst/>
          </a:prstGeom>
        </p:spPr>
      </p:pic>
      <p:sp>
        <p:nvSpPr>
          <p:cNvPr id="3" name="Flowchart: Decision 2"/>
          <p:cNvSpPr/>
          <p:nvPr/>
        </p:nvSpPr>
        <p:spPr>
          <a:xfrm>
            <a:off x="1447800" y="2209800"/>
            <a:ext cx="304800" cy="22860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5" name="Flowchart: Decision 4"/>
          <p:cNvSpPr/>
          <p:nvPr/>
        </p:nvSpPr>
        <p:spPr>
          <a:xfrm>
            <a:off x="4114800" y="914400"/>
            <a:ext cx="381000" cy="22860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6" name="Flowchart: Decision 5"/>
          <p:cNvSpPr/>
          <p:nvPr/>
        </p:nvSpPr>
        <p:spPr>
          <a:xfrm>
            <a:off x="7010400" y="2286000"/>
            <a:ext cx="381000" cy="30480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7" name="Flowchart: Decision 6"/>
          <p:cNvSpPr/>
          <p:nvPr/>
        </p:nvSpPr>
        <p:spPr>
          <a:xfrm>
            <a:off x="2971800" y="3962400"/>
            <a:ext cx="304800" cy="22860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8" name="Flowchart: Decision 7"/>
          <p:cNvSpPr/>
          <p:nvPr/>
        </p:nvSpPr>
        <p:spPr>
          <a:xfrm>
            <a:off x="3429000" y="3429000"/>
            <a:ext cx="304800" cy="22860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9" name="Flowchart: Decision 8"/>
          <p:cNvSpPr/>
          <p:nvPr/>
        </p:nvSpPr>
        <p:spPr>
          <a:xfrm>
            <a:off x="5562600" y="3962400"/>
            <a:ext cx="304800" cy="22860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0" name="Flowchart: Decision 9"/>
          <p:cNvSpPr/>
          <p:nvPr/>
        </p:nvSpPr>
        <p:spPr>
          <a:xfrm>
            <a:off x="5029200" y="3429000"/>
            <a:ext cx="304800" cy="22860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1" name="Flowchart: Decision 10"/>
          <p:cNvSpPr/>
          <p:nvPr/>
        </p:nvSpPr>
        <p:spPr>
          <a:xfrm>
            <a:off x="4419600" y="4267200"/>
            <a:ext cx="304800" cy="22860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2" name="Flowchart: Decision 11"/>
          <p:cNvSpPr/>
          <p:nvPr/>
        </p:nvSpPr>
        <p:spPr>
          <a:xfrm>
            <a:off x="4419600" y="5867400"/>
            <a:ext cx="304800" cy="22860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3" name="Hexagon 12"/>
          <p:cNvSpPr/>
          <p:nvPr/>
        </p:nvSpPr>
        <p:spPr>
          <a:xfrm>
            <a:off x="3810000" y="5486400"/>
            <a:ext cx="304800" cy="304800"/>
          </a:xfrm>
          <a:prstGeom prst="hexagon">
            <a:avLst/>
          </a:prstGeom>
          <a:solidFill>
            <a:srgbClr val="306A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14" name="Oval 13"/>
          <p:cNvSpPr/>
          <p:nvPr/>
        </p:nvSpPr>
        <p:spPr>
          <a:xfrm>
            <a:off x="4267200" y="63246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sp>
        <p:nvSpPr>
          <p:cNvPr id="15" name="Oval 14"/>
          <p:cNvSpPr/>
          <p:nvPr/>
        </p:nvSpPr>
        <p:spPr>
          <a:xfrm>
            <a:off x="7848600" y="43434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16" name="Oval 15"/>
          <p:cNvSpPr/>
          <p:nvPr/>
        </p:nvSpPr>
        <p:spPr>
          <a:xfrm>
            <a:off x="685800" y="45720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24" name="TextBox 23"/>
          <p:cNvSpPr txBox="1"/>
          <p:nvPr/>
        </p:nvSpPr>
        <p:spPr>
          <a:xfrm>
            <a:off x="228600" y="5943600"/>
            <a:ext cx="2590800" cy="461665"/>
          </a:xfrm>
          <a:prstGeom prst="rect">
            <a:avLst/>
          </a:prstGeom>
          <a:noFill/>
        </p:spPr>
        <p:txBody>
          <a:bodyPr wrap="square" rtlCol="0">
            <a:spAutoFit/>
          </a:bodyPr>
          <a:lstStyle/>
          <a:p>
            <a:pPr algn="ctr"/>
            <a:r>
              <a:rPr lang="en-US" sz="2400" dirty="0" smtClean="0"/>
              <a:t>Fly ball coverage</a:t>
            </a:r>
            <a:endParaRPr lang="en-US" sz="2400" dirty="0"/>
          </a:p>
        </p:txBody>
      </p:sp>
      <p:sp>
        <p:nvSpPr>
          <p:cNvPr id="52" name="Freeform 51"/>
          <p:cNvSpPr/>
          <p:nvPr/>
        </p:nvSpPr>
        <p:spPr>
          <a:xfrm rot="8022686">
            <a:off x="4049890" y="-264460"/>
            <a:ext cx="3612786" cy="473810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30 w 10000"/>
              <a:gd name="connsiteY5" fmla="*/ 5945 h 10000"/>
              <a:gd name="connsiteX6" fmla="*/ 30 w 10000"/>
              <a:gd name="connsiteY6" fmla="*/ 4055 h 10000"/>
              <a:gd name="connsiteX7" fmla="*/ 1667 w 10000"/>
              <a:gd name="connsiteY7" fmla="*/ 0 h 10000"/>
              <a:gd name="connsiteX0" fmla="*/ 1677 w 11904"/>
              <a:gd name="connsiteY0" fmla="*/ 0 h 10000"/>
              <a:gd name="connsiteX1" fmla="*/ 10010 w 11904"/>
              <a:gd name="connsiteY1" fmla="*/ 0 h 10000"/>
              <a:gd name="connsiteX2" fmla="*/ 8343 w 11904"/>
              <a:gd name="connsiteY2" fmla="*/ 5000 h 10000"/>
              <a:gd name="connsiteX3" fmla="*/ 11904 w 11904"/>
              <a:gd name="connsiteY3" fmla="*/ 8500 h 10000"/>
              <a:gd name="connsiteX4" fmla="*/ 1677 w 11904"/>
              <a:gd name="connsiteY4" fmla="*/ 10000 h 10000"/>
              <a:gd name="connsiteX5" fmla="*/ 40 w 11904"/>
              <a:gd name="connsiteY5" fmla="*/ 5945 h 10000"/>
              <a:gd name="connsiteX6" fmla="*/ 40 w 11904"/>
              <a:gd name="connsiteY6" fmla="*/ 4055 h 10000"/>
              <a:gd name="connsiteX7" fmla="*/ 1677 w 11904"/>
              <a:gd name="connsiteY7" fmla="*/ 0 h 10000"/>
              <a:gd name="connsiteX0" fmla="*/ 1677 w 11904"/>
              <a:gd name="connsiteY0" fmla="*/ 0 h 15077"/>
              <a:gd name="connsiteX1" fmla="*/ 10010 w 11904"/>
              <a:gd name="connsiteY1" fmla="*/ 0 h 15077"/>
              <a:gd name="connsiteX2" fmla="*/ 8343 w 11904"/>
              <a:gd name="connsiteY2" fmla="*/ 5000 h 15077"/>
              <a:gd name="connsiteX3" fmla="*/ 11904 w 11904"/>
              <a:gd name="connsiteY3" fmla="*/ 8500 h 15077"/>
              <a:gd name="connsiteX4" fmla="*/ 5058 w 11904"/>
              <a:gd name="connsiteY4" fmla="*/ 15077 h 15077"/>
              <a:gd name="connsiteX5" fmla="*/ 40 w 11904"/>
              <a:gd name="connsiteY5" fmla="*/ 5945 h 15077"/>
              <a:gd name="connsiteX6" fmla="*/ 40 w 11904"/>
              <a:gd name="connsiteY6" fmla="*/ 4055 h 15077"/>
              <a:gd name="connsiteX7" fmla="*/ 1677 w 11904"/>
              <a:gd name="connsiteY7" fmla="*/ 0 h 15077"/>
              <a:gd name="connsiteX0" fmla="*/ 1677 w 11904"/>
              <a:gd name="connsiteY0" fmla="*/ 0 h 15077"/>
              <a:gd name="connsiteX1" fmla="*/ 10010 w 11904"/>
              <a:gd name="connsiteY1" fmla="*/ 0 h 15077"/>
              <a:gd name="connsiteX2" fmla="*/ 8343 w 11904"/>
              <a:gd name="connsiteY2" fmla="*/ 5000 h 15077"/>
              <a:gd name="connsiteX3" fmla="*/ 11904 w 11904"/>
              <a:gd name="connsiteY3" fmla="*/ 8500 h 15077"/>
              <a:gd name="connsiteX4" fmla="*/ 5058 w 11904"/>
              <a:gd name="connsiteY4" fmla="*/ 15077 h 15077"/>
              <a:gd name="connsiteX5" fmla="*/ 110 w 11904"/>
              <a:gd name="connsiteY5" fmla="*/ 6068 h 15077"/>
              <a:gd name="connsiteX6" fmla="*/ 40 w 11904"/>
              <a:gd name="connsiteY6" fmla="*/ 4055 h 15077"/>
              <a:gd name="connsiteX7" fmla="*/ 1677 w 11904"/>
              <a:gd name="connsiteY7" fmla="*/ 0 h 15077"/>
              <a:gd name="connsiteX0" fmla="*/ 1428 w 11904"/>
              <a:gd name="connsiteY0" fmla="*/ 0 h 16248"/>
              <a:gd name="connsiteX1" fmla="*/ 10010 w 11904"/>
              <a:gd name="connsiteY1" fmla="*/ 1171 h 16248"/>
              <a:gd name="connsiteX2" fmla="*/ 8343 w 11904"/>
              <a:gd name="connsiteY2" fmla="*/ 6171 h 16248"/>
              <a:gd name="connsiteX3" fmla="*/ 11904 w 11904"/>
              <a:gd name="connsiteY3" fmla="*/ 9671 h 16248"/>
              <a:gd name="connsiteX4" fmla="*/ 5058 w 11904"/>
              <a:gd name="connsiteY4" fmla="*/ 16248 h 16248"/>
              <a:gd name="connsiteX5" fmla="*/ 110 w 11904"/>
              <a:gd name="connsiteY5" fmla="*/ 7239 h 16248"/>
              <a:gd name="connsiteX6" fmla="*/ 40 w 11904"/>
              <a:gd name="connsiteY6" fmla="*/ 5226 h 16248"/>
              <a:gd name="connsiteX7" fmla="*/ 1428 w 11904"/>
              <a:gd name="connsiteY7" fmla="*/ 0 h 16248"/>
              <a:gd name="connsiteX0" fmla="*/ 1428 w 11904"/>
              <a:gd name="connsiteY0" fmla="*/ 0 h 16248"/>
              <a:gd name="connsiteX1" fmla="*/ 10010 w 11904"/>
              <a:gd name="connsiteY1" fmla="*/ 1171 h 16248"/>
              <a:gd name="connsiteX2" fmla="*/ 9324 w 11904"/>
              <a:gd name="connsiteY2" fmla="*/ 5619 h 16248"/>
              <a:gd name="connsiteX3" fmla="*/ 11904 w 11904"/>
              <a:gd name="connsiteY3" fmla="*/ 9671 h 16248"/>
              <a:gd name="connsiteX4" fmla="*/ 5058 w 11904"/>
              <a:gd name="connsiteY4" fmla="*/ 16248 h 16248"/>
              <a:gd name="connsiteX5" fmla="*/ 110 w 11904"/>
              <a:gd name="connsiteY5" fmla="*/ 7239 h 16248"/>
              <a:gd name="connsiteX6" fmla="*/ 40 w 11904"/>
              <a:gd name="connsiteY6" fmla="*/ 5226 h 16248"/>
              <a:gd name="connsiteX7" fmla="*/ 1428 w 11904"/>
              <a:gd name="connsiteY7" fmla="*/ 0 h 16248"/>
              <a:gd name="connsiteX0" fmla="*/ 1428 w 11904"/>
              <a:gd name="connsiteY0" fmla="*/ 0 h 16248"/>
              <a:gd name="connsiteX1" fmla="*/ 10010 w 11904"/>
              <a:gd name="connsiteY1" fmla="*/ 1171 h 16248"/>
              <a:gd name="connsiteX2" fmla="*/ 9324 w 11904"/>
              <a:gd name="connsiteY2" fmla="*/ 5619 h 16248"/>
              <a:gd name="connsiteX3" fmla="*/ 11904 w 11904"/>
              <a:gd name="connsiteY3" fmla="*/ 9671 h 16248"/>
              <a:gd name="connsiteX4" fmla="*/ 5058 w 11904"/>
              <a:gd name="connsiteY4" fmla="*/ 16248 h 16248"/>
              <a:gd name="connsiteX5" fmla="*/ 110 w 11904"/>
              <a:gd name="connsiteY5" fmla="*/ 7239 h 16248"/>
              <a:gd name="connsiteX6" fmla="*/ 40 w 11904"/>
              <a:gd name="connsiteY6" fmla="*/ 5226 h 16248"/>
              <a:gd name="connsiteX7" fmla="*/ 1428 w 11904"/>
              <a:gd name="connsiteY7" fmla="*/ 0 h 16248"/>
              <a:gd name="connsiteX0" fmla="*/ 1428 w 11904"/>
              <a:gd name="connsiteY0" fmla="*/ 0 h 16248"/>
              <a:gd name="connsiteX1" fmla="*/ 10010 w 11904"/>
              <a:gd name="connsiteY1" fmla="*/ 1171 h 16248"/>
              <a:gd name="connsiteX2" fmla="*/ 9324 w 11904"/>
              <a:gd name="connsiteY2" fmla="*/ 5619 h 16248"/>
              <a:gd name="connsiteX3" fmla="*/ 11904 w 11904"/>
              <a:gd name="connsiteY3" fmla="*/ 9671 h 16248"/>
              <a:gd name="connsiteX4" fmla="*/ 5058 w 11904"/>
              <a:gd name="connsiteY4" fmla="*/ 16248 h 16248"/>
              <a:gd name="connsiteX5" fmla="*/ 110 w 11904"/>
              <a:gd name="connsiteY5" fmla="*/ 7239 h 16248"/>
              <a:gd name="connsiteX6" fmla="*/ 40 w 11904"/>
              <a:gd name="connsiteY6" fmla="*/ 5226 h 16248"/>
              <a:gd name="connsiteX7" fmla="*/ 1428 w 11904"/>
              <a:gd name="connsiteY7" fmla="*/ 0 h 16248"/>
              <a:gd name="connsiteX0" fmla="*/ 1428 w 11904"/>
              <a:gd name="connsiteY0" fmla="*/ 0 h 16248"/>
              <a:gd name="connsiteX1" fmla="*/ 10010 w 11904"/>
              <a:gd name="connsiteY1" fmla="*/ 1171 h 16248"/>
              <a:gd name="connsiteX2" fmla="*/ 9324 w 11904"/>
              <a:gd name="connsiteY2" fmla="*/ 5619 h 16248"/>
              <a:gd name="connsiteX3" fmla="*/ 11904 w 11904"/>
              <a:gd name="connsiteY3" fmla="*/ 9671 h 16248"/>
              <a:gd name="connsiteX4" fmla="*/ 5058 w 11904"/>
              <a:gd name="connsiteY4" fmla="*/ 16248 h 16248"/>
              <a:gd name="connsiteX5" fmla="*/ 110 w 11904"/>
              <a:gd name="connsiteY5" fmla="*/ 7239 h 16248"/>
              <a:gd name="connsiteX6" fmla="*/ 40 w 11904"/>
              <a:gd name="connsiteY6" fmla="*/ 5226 h 16248"/>
              <a:gd name="connsiteX7" fmla="*/ 1428 w 11904"/>
              <a:gd name="connsiteY7" fmla="*/ 0 h 16248"/>
              <a:gd name="connsiteX0" fmla="*/ 1428 w 11904"/>
              <a:gd name="connsiteY0" fmla="*/ 0 h 16248"/>
              <a:gd name="connsiteX1" fmla="*/ 10010 w 11904"/>
              <a:gd name="connsiteY1" fmla="*/ 1171 h 16248"/>
              <a:gd name="connsiteX2" fmla="*/ 9324 w 11904"/>
              <a:gd name="connsiteY2" fmla="*/ 5619 h 16248"/>
              <a:gd name="connsiteX3" fmla="*/ 11904 w 11904"/>
              <a:gd name="connsiteY3" fmla="*/ 9671 h 16248"/>
              <a:gd name="connsiteX4" fmla="*/ 5058 w 11904"/>
              <a:gd name="connsiteY4" fmla="*/ 16248 h 16248"/>
              <a:gd name="connsiteX5" fmla="*/ 110 w 11904"/>
              <a:gd name="connsiteY5" fmla="*/ 7239 h 16248"/>
              <a:gd name="connsiteX6" fmla="*/ 40 w 11904"/>
              <a:gd name="connsiteY6" fmla="*/ 5226 h 16248"/>
              <a:gd name="connsiteX7" fmla="*/ 1428 w 11904"/>
              <a:gd name="connsiteY7" fmla="*/ 0 h 16248"/>
              <a:gd name="connsiteX0" fmla="*/ 1428 w 11904"/>
              <a:gd name="connsiteY0" fmla="*/ 0 h 16248"/>
              <a:gd name="connsiteX1" fmla="*/ 10010 w 11904"/>
              <a:gd name="connsiteY1" fmla="*/ 1171 h 16248"/>
              <a:gd name="connsiteX2" fmla="*/ 9324 w 11904"/>
              <a:gd name="connsiteY2" fmla="*/ 5619 h 16248"/>
              <a:gd name="connsiteX3" fmla="*/ 11904 w 11904"/>
              <a:gd name="connsiteY3" fmla="*/ 9671 h 16248"/>
              <a:gd name="connsiteX4" fmla="*/ 5058 w 11904"/>
              <a:gd name="connsiteY4" fmla="*/ 16248 h 16248"/>
              <a:gd name="connsiteX5" fmla="*/ 110 w 11904"/>
              <a:gd name="connsiteY5" fmla="*/ 7239 h 16248"/>
              <a:gd name="connsiteX6" fmla="*/ 40 w 11904"/>
              <a:gd name="connsiteY6" fmla="*/ 5226 h 16248"/>
              <a:gd name="connsiteX7" fmla="*/ 1428 w 11904"/>
              <a:gd name="connsiteY7" fmla="*/ 0 h 16248"/>
              <a:gd name="connsiteX0" fmla="*/ 1428 w 11904"/>
              <a:gd name="connsiteY0" fmla="*/ 0 h 16248"/>
              <a:gd name="connsiteX1" fmla="*/ 10010 w 11904"/>
              <a:gd name="connsiteY1" fmla="*/ 1171 h 16248"/>
              <a:gd name="connsiteX2" fmla="*/ 9324 w 11904"/>
              <a:gd name="connsiteY2" fmla="*/ 5619 h 16248"/>
              <a:gd name="connsiteX3" fmla="*/ 11904 w 11904"/>
              <a:gd name="connsiteY3" fmla="*/ 9671 h 16248"/>
              <a:gd name="connsiteX4" fmla="*/ 5058 w 11904"/>
              <a:gd name="connsiteY4" fmla="*/ 16248 h 16248"/>
              <a:gd name="connsiteX5" fmla="*/ 110 w 11904"/>
              <a:gd name="connsiteY5" fmla="*/ 7239 h 16248"/>
              <a:gd name="connsiteX6" fmla="*/ 40 w 11904"/>
              <a:gd name="connsiteY6" fmla="*/ 5226 h 16248"/>
              <a:gd name="connsiteX7" fmla="*/ 1428 w 11904"/>
              <a:gd name="connsiteY7" fmla="*/ 0 h 16248"/>
              <a:gd name="connsiteX0" fmla="*/ 1428 w 11904"/>
              <a:gd name="connsiteY0" fmla="*/ 0 h 16248"/>
              <a:gd name="connsiteX1" fmla="*/ 10191 w 11904"/>
              <a:gd name="connsiteY1" fmla="*/ 1277 h 16248"/>
              <a:gd name="connsiteX2" fmla="*/ 9324 w 11904"/>
              <a:gd name="connsiteY2" fmla="*/ 5619 h 16248"/>
              <a:gd name="connsiteX3" fmla="*/ 11904 w 11904"/>
              <a:gd name="connsiteY3" fmla="*/ 9671 h 16248"/>
              <a:gd name="connsiteX4" fmla="*/ 5058 w 11904"/>
              <a:gd name="connsiteY4" fmla="*/ 16248 h 16248"/>
              <a:gd name="connsiteX5" fmla="*/ 110 w 11904"/>
              <a:gd name="connsiteY5" fmla="*/ 7239 h 16248"/>
              <a:gd name="connsiteX6" fmla="*/ 40 w 11904"/>
              <a:gd name="connsiteY6" fmla="*/ 5226 h 16248"/>
              <a:gd name="connsiteX7" fmla="*/ 1428 w 11904"/>
              <a:gd name="connsiteY7" fmla="*/ 0 h 16248"/>
              <a:gd name="connsiteX0" fmla="*/ 1553 w 12029"/>
              <a:gd name="connsiteY0" fmla="*/ 0 h 16248"/>
              <a:gd name="connsiteX1" fmla="*/ 10316 w 12029"/>
              <a:gd name="connsiteY1" fmla="*/ 1277 h 16248"/>
              <a:gd name="connsiteX2" fmla="*/ 9449 w 12029"/>
              <a:gd name="connsiteY2" fmla="*/ 5619 h 16248"/>
              <a:gd name="connsiteX3" fmla="*/ 12029 w 12029"/>
              <a:gd name="connsiteY3" fmla="*/ 9671 h 16248"/>
              <a:gd name="connsiteX4" fmla="*/ 5183 w 12029"/>
              <a:gd name="connsiteY4" fmla="*/ 16248 h 16248"/>
              <a:gd name="connsiteX5" fmla="*/ 40 w 12029"/>
              <a:gd name="connsiteY5" fmla="*/ 7417 h 16248"/>
              <a:gd name="connsiteX6" fmla="*/ 165 w 12029"/>
              <a:gd name="connsiteY6" fmla="*/ 5226 h 16248"/>
              <a:gd name="connsiteX7" fmla="*/ 1553 w 12029"/>
              <a:gd name="connsiteY7" fmla="*/ 0 h 16248"/>
              <a:gd name="connsiteX0" fmla="*/ 1553 w 12029"/>
              <a:gd name="connsiteY0" fmla="*/ 0 h 16248"/>
              <a:gd name="connsiteX1" fmla="*/ 10316 w 12029"/>
              <a:gd name="connsiteY1" fmla="*/ 1277 h 16248"/>
              <a:gd name="connsiteX2" fmla="*/ 9449 w 12029"/>
              <a:gd name="connsiteY2" fmla="*/ 5619 h 16248"/>
              <a:gd name="connsiteX3" fmla="*/ 12029 w 12029"/>
              <a:gd name="connsiteY3" fmla="*/ 9671 h 16248"/>
              <a:gd name="connsiteX4" fmla="*/ 5183 w 12029"/>
              <a:gd name="connsiteY4" fmla="*/ 16248 h 16248"/>
              <a:gd name="connsiteX5" fmla="*/ 40 w 12029"/>
              <a:gd name="connsiteY5" fmla="*/ 7417 h 16248"/>
              <a:gd name="connsiteX6" fmla="*/ 165 w 12029"/>
              <a:gd name="connsiteY6" fmla="*/ 5226 h 16248"/>
              <a:gd name="connsiteX7" fmla="*/ 1553 w 12029"/>
              <a:gd name="connsiteY7" fmla="*/ 0 h 16248"/>
              <a:gd name="connsiteX0" fmla="*/ 1732 w 12208"/>
              <a:gd name="connsiteY0" fmla="*/ 0 h 16248"/>
              <a:gd name="connsiteX1" fmla="*/ 10495 w 12208"/>
              <a:gd name="connsiteY1" fmla="*/ 1277 h 16248"/>
              <a:gd name="connsiteX2" fmla="*/ 9628 w 12208"/>
              <a:gd name="connsiteY2" fmla="*/ 5619 h 16248"/>
              <a:gd name="connsiteX3" fmla="*/ 12208 w 12208"/>
              <a:gd name="connsiteY3" fmla="*/ 9671 h 16248"/>
              <a:gd name="connsiteX4" fmla="*/ 5362 w 12208"/>
              <a:gd name="connsiteY4" fmla="*/ 16248 h 16248"/>
              <a:gd name="connsiteX5" fmla="*/ 219 w 12208"/>
              <a:gd name="connsiteY5" fmla="*/ 7417 h 16248"/>
              <a:gd name="connsiteX6" fmla="*/ 344 w 12208"/>
              <a:gd name="connsiteY6" fmla="*/ 5226 h 16248"/>
              <a:gd name="connsiteX7" fmla="*/ 1732 w 12208"/>
              <a:gd name="connsiteY7" fmla="*/ 0 h 16248"/>
              <a:gd name="connsiteX0" fmla="*/ 1732 w 12208"/>
              <a:gd name="connsiteY0" fmla="*/ 0 h 16248"/>
              <a:gd name="connsiteX1" fmla="*/ 10495 w 12208"/>
              <a:gd name="connsiteY1" fmla="*/ 1277 h 16248"/>
              <a:gd name="connsiteX2" fmla="*/ 9628 w 12208"/>
              <a:gd name="connsiteY2" fmla="*/ 5619 h 16248"/>
              <a:gd name="connsiteX3" fmla="*/ 12208 w 12208"/>
              <a:gd name="connsiteY3" fmla="*/ 9671 h 16248"/>
              <a:gd name="connsiteX4" fmla="*/ 5362 w 12208"/>
              <a:gd name="connsiteY4" fmla="*/ 16248 h 16248"/>
              <a:gd name="connsiteX5" fmla="*/ 219 w 12208"/>
              <a:gd name="connsiteY5" fmla="*/ 7417 h 16248"/>
              <a:gd name="connsiteX6" fmla="*/ 75 w 12208"/>
              <a:gd name="connsiteY6" fmla="*/ 5415 h 16248"/>
              <a:gd name="connsiteX7" fmla="*/ 1732 w 12208"/>
              <a:gd name="connsiteY7" fmla="*/ 0 h 16248"/>
              <a:gd name="connsiteX0" fmla="*/ 1732 w 12208"/>
              <a:gd name="connsiteY0" fmla="*/ 0 h 16248"/>
              <a:gd name="connsiteX1" fmla="*/ 10495 w 12208"/>
              <a:gd name="connsiteY1" fmla="*/ 1277 h 16248"/>
              <a:gd name="connsiteX2" fmla="*/ 9628 w 12208"/>
              <a:gd name="connsiteY2" fmla="*/ 5619 h 16248"/>
              <a:gd name="connsiteX3" fmla="*/ 12208 w 12208"/>
              <a:gd name="connsiteY3" fmla="*/ 9671 h 16248"/>
              <a:gd name="connsiteX4" fmla="*/ 5362 w 12208"/>
              <a:gd name="connsiteY4" fmla="*/ 16248 h 16248"/>
              <a:gd name="connsiteX5" fmla="*/ 219 w 12208"/>
              <a:gd name="connsiteY5" fmla="*/ 7417 h 16248"/>
              <a:gd name="connsiteX6" fmla="*/ 75 w 12208"/>
              <a:gd name="connsiteY6" fmla="*/ 5415 h 16248"/>
              <a:gd name="connsiteX7" fmla="*/ 1732 w 12208"/>
              <a:gd name="connsiteY7" fmla="*/ 0 h 16248"/>
              <a:gd name="connsiteX0" fmla="*/ 1732 w 12208"/>
              <a:gd name="connsiteY0" fmla="*/ 0 h 16248"/>
              <a:gd name="connsiteX1" fmla="*/ 10495 w 12208"/>
              <a:gd name="connsiteY1" fmla="*/ 1277 h 16248"/>
              <a:gd name="connsiteX2" fmla="*/ 9628 w 12208"/>
              <a:gd name="connsiteY2" fmla="*/ 5619 h 16248"/>
              <a:gd name="connsiteX3" fmla="*/ 12208 w 12208"/>
              <a:gd name="connsiteY3" fmla="*/ 9671 h 16248"/>
              <a:gd name="connsiteX4" fmla="*/ 5362 w 12208"/>
              <a:gd name="connsiteY4" fmla="*/ 16248 h 16248"/>
              <a:gd name="connsiteX5" fmla="*/ 219 w 12208"/>
              <a:gd name="connsiteY5" fmla="*/ 7417 h 16248"/>
              <a:gd name="connsiteX6" fmla="*/ 75 w 12208"/>
              <a:gd name="connsiteY6" fmla="*/ 5415 h 16248"/>
              <a:gd name="connsiteX7" fmla="*/ 1732 w 12208"/>
              <a:gd name="connsiteY7" fmla="*/ 0 h 16248"/>
              <a:gd name="connsiteX0" fmla="*/ 1732 w 12208"/>
              <a:gd name="connsiteY0" fmla="*/ 0 h 16248"/>
              <a:gd name="connsiteX1" fmla="*/ 10495 w 12208"/>
              <a:gd name="connsiteY1" fmla="*/ 1277 h 16248"/>
              <a:gd name="connsiteX2" fmla="*/ 9628 w 12208"/>
              <a:gd name="connsiteY2" fmla="*/ 5619 h 16248"/>
              <a:gd name="connsiteX3" fmla="*/ 12208 w 12208"/>
              <a:gd name="connsiteY3" fmla="*/ 9671 h 16248"/>
              <a:gd name="connsiteX4" fmla="*/ 9274 w 12208"/>
              <a:gd name="connsiteY4" fmla="*/ 12490 h 16248"/>
              <a:gd name="connsiteX5" fmla="*/ 5362 w 12208"/>
              <a:gd name="connsiteY5" fmla="*/ 16248 h 16248"/>
              <a:gd name="connsiteX6" fmla="*/ 219 w 12208"/>
              <a:gd name="connsiteY6" fmla="*/ 7417 h 16248"/>
              <a:gd name="connsiteX7" fmla="*/ 75 w 12208"/>
              <a:gd name="connsiteY7" fmla="*/ 5415 h 16248"/>
              <a:gd name="connsiteX8" fmla="*/ 1732 w 12208"/>
              <a:gd name="connsiteY8" fmla="*/ 0 h 16248"/>
              <a:gd name="connsiteX0" fmla="*/ 1732 w 12208"/>
              <a:gd name="connsiteY0" fmla="*/ 0 h 16248"/>
              <a:gd name="connsiteX1" fmla="*/ 10495 w 12208"/>
              <a:gd name="connsiteY1" fmla="*/ 1277 h 16248"/>
              <a:gd name="connsiteX2" fmla="*/ 9628 w 12208"/>
              <a:gd name="connsiteY2" fmla="*/ 5619 h 16248"/>
              <a:gd name="connsiteX3" fmla="*/ 12208 w 12208"/>
              <a:gd name="connsiteY3" fmla="*/ 9671 h 16248"/>
              <a:gd name="connsiteX4" fmla="*/ 9274 w 12208"/>
              <a:gd name="connsiteY4" fmla="*/ 12490 h 16248"/>
              <a:gd name="connsiteX5" fmla="*/ 5362 w 12208"/>
              <a:gd name="connsiteY5" fmla="*/ 16248 h 16248"/>
              <a:gd name="connsiteX6" fmla="*/ 219 w 12208"/>
              <a:gd name="connsiteY6" fmla="*/ 7417 h 16248"/>
              <a:gd name="connsiteX7" fmla="*/ 75 w 12208"/>
              <a:gd name="connsiteY7" fmla="*/ 5415 h 16248"/>
              <a:gd name="connsiteX8" fmla="*/ 1732 w 12208"/>
              <a:gd name="connsiteY8" fmla="*/ 0 h 1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 h="16248">
                <a:moveTo>
                  <a:pt x="1732" y="0"/>
                </a:moveTo>
                <a:lnTo>
                  <a:pt x="10495" y="1277"/>
                </a:lnTo>
                <a:cubicBezTo>
                  <a:pt x="9800" y="2900"/>
                  <a:pt x="9431" y="3011"/>
                  <a:pt x="9628" y="5619"/>
                </a:cubicBezTo>
                <a:cubicBezTo>
                  <a:pt x="10208" y="7033"/>
                  <a:pt x="10449" y="7386"/>
                  <a:pt x="12208" y="9671"/>
                </a:cubicBezTo>
                <a:cubicBezTo>
                  <a:pt x="11230" y="10611"/>
                  <a:pt x="10944" y="10786"/>
                  <a:pt x="9274" y="12490"/>
                </a:cubicBezTo>
                <a:lnTo>
                  <a:pt x="5362" y="16248"/>
                </a:lnTo>
                <a:cubicBezTo>
                  <a:pt x="4563" y="16248"/>
                  <a:pt x="645" y="11602"/>
                  <a:pt x="219" y="7417"/>
                </a:cubicBezTo>
                <a:cubicBezTo>
                  <a:pt x="0" y="6668"/>
                  <a:pt x="35" y="6039"/>
                  <a:pt x="75" y="5415"/>
                </a:cubicBezTo>
                <a:cubicBezTo>
                  <a:pt x="138" y="2921"/>
                  <a:pt x="933" y="0"/>
                  <a:pt x="1732" y="0"/>
                </a:cubicBez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2"/>
                </a:solidFill>
              </a:ln>
              <a:solidFill>
                <a:schemeClr val="accent2"/>
              </a:solidFill>
            </a:endParaRPr>
          </a:p>
        </p:txBody>
      </p:sp>
      <p:sp>
        <p:nvSpPr>
          <p:cNvPr id="62" name="Freeform 61"/>
          <p:cNvSpPr/>
          <p:nvPr/>
        </p:nvSpPr>
        <p:spPr>
          <a:xfrm rot="2365669">
            <a:off x="1529000" y="-86379"/>
            <a:ext cx="3179317" cy="4274458"/>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30 w 10000"/>
              <a:gd name="connsiteY5" fmla="*/ 5945 h 10000"/>
              <a:gd name="connsiteX6" fmla="*/ 30 w 10000"/>
              <a:gd name="connsiteY6" fmla="*/ 4055 h 10000"/>
              <a:gd name="connsiteX7" fmla="*/ 1667 w 10000"/>
              <a:gd name="connsiteY7" fmla="*/ 0 h 10000"/>
              <a:gd name="connsiteX0" fmla="*/ 4911 w 10010"/>
              <a:gd name="connsiteY0" fmla="*/ 0 h 18846"/>
              <a:gd name="connsiteX1" fmla="*/ 10010 w 10010"/>
              <a:gd name="connsiteY1" fmla="*/ 8846 h 18846"/>
              <a:gd name="connsiteX2" fmla="*/ 8343 w 10010"/>
              <a:gd name="connsiteY2" fmla="*/ 13846 h 18846"/>
              <a:gd name="connsiteX3" fmla="*/ 10010 w 10010"/>
              <a:gd name="connsiteY3" fmla="*/ 18846 h 18846"/>
              <a:gd name="connsiteX4" fmla="*/ 1677 w 10010"/>
              <a:gd name="connsiteY4" fmla="*/ 18846 h 18846"/>
              <a:gd name="connsiteX5" fmla="*/ 40 w 10010"/>
              <a:gd name="connsiteY5" fmla="*/ 14791 h 18846"/>
              <a:gd name="connsiteX6" fmla="*/ 40 w 10010"/>
              <a:gd name="connsiteY6" fmla="*/ 12901 h 18846"/>
              <a:gd name="connsiteX7" fmla="*/ 4911 w 10010"/>
              <a:gd name="connsiteY7" fmla="*/ 0 h 18846"/>
              <a:gd name="connsiteX0" fmla="*/ 4911 w 11470"/>
              <a:gd name="connsiteY0" fmla="*/ 0 h 18846"/>
              <a:gd name="connsiteX1" fmla="*/ 11470 w 11470"/>
              <a:gd name="connsiteY1" fmla="*/ 9855 h 18846"/>
              <a:gd name="connsiteX2" fmla="*/ 8343 w 11470"/>
              <a:gd name="connsiteY2" fmla="*/ 13846 h 18846"/>
              <a:gd name="connsiteX3" fmla="*/ 10010 w 11470"/>
              <a:gd name="connsiteY3" fmla="*/ 18846 h 18846"/>
              <a:gd name="connsiteX4" fmla="*/ 1677 w 11470"/>
              <a:gd name="connsiteY4" fmla="*/ 18846 h 18846"/>
              <a:gd name="connsiteX5" fmla="*/ 40 w 11470"/>
              <a:gd name="connsiteY5" fmla="*/ 14791 h 18846"/>
              <a:gd name="connsiteX6" fmla="*/ 40 w 11470"/>
              <a:gd name="connsiteY6" fmla="*/ 12901 h 18846"/>
              <a:gd name="connsiteX7" fmla="*/ 4911 w 11470"/>
              <a:gd name="connsiteY7" fmla="*/ 0 h 18846"/>
              <a:gd name="connsiteX0" fmla="*/ 4911 w 11470"/>
              <a:gd name="connsiteY0" fmla="*/ 0 h 18846"/>
              <a:gd name="connsiteX1" fmla="*/ 11470 w 11470"/>
              <a:gd name="connsiteY1" fmla="*/ 9855 h 18846"/>
              <a:gd name="connsiteX2" fmla="*/ 9553 w 11470"/>
              <a:gd name="connsiteY2" fmla="*/ 14034 h 18846"/>
              <a:gd name="connsiteX3" fmla="*/ 10010 w 11470"/>
              <a:gd name="connsiteY3" fmla="*/ 18846 h 18846"/>
              <a:gd name="connsiteX4" fmla="*/ 1677 w 11470"/>
              <a:gd name="connsiteY4" fmla="*/ 18846 h 18846"/>
              <a:gd name="connsiteX5" fmla="*/ 40 w 11470"/>
              <a:gd name="connsiteY5" fmla="*/ 14791 h 18846"/>
              <a:gd name="connsiteX6" fmla="*/ 40 w 11470"/>
              <a:gd name="connsiteY6" fmla="*/ 12901 h 18846"/>
              <a:gd name="connsiteX7" fmla="*/ 4911 w 11470"/>
              <a:gd name="connsiteY7" fmla="*/ 0 h 18846"/>
              <a:gd name="connsiteX0" fmla="*/ 4911 w 11470"/>
              <a:gd name="connsiteY0" fmla="*/ 0 h 19163"/>
              <a:gd name="connsiteX1" fmla="*/ 11470 w 11470"/>
              <a:gd name="connsiteY1" fmla="*/ 9855 h 19163"/>
              <a:gd name="connsiteX2" fmla="*/ 9553 w 11470"/>
              <a:gd name="connsiteY2" fmla="*/ 14034 h 19163"/>
              <a:gd name="connsiteX3" fmla="*/ 10010 w 11470"/>
              <a:gd name="connsiteY3" fmla="*/ 18846 h 19163"/>
              <a:gd name="connsiteX4" fmla="*/ 1677 w 11470"/>
              <a:gd name="connsiteY4" fmla="*/ 18846 h 19163"/>
              <a:gd name="connsiteX5" fmla="*/ 1109 w 11470"/>
              <a:gd name="connsiteY5" fmla="*/ 18487 h 19163"/>
              <a:gd name="connsiteX6" fmla="*/ 40 w 11470"/>
              <a:gd name="connsiteY6" fmla="*/ 14791 h 19163"/>
              <a:gd name="connsiteX7" fmla="*/ 40 w 11470"/>
              <a:gd name="connsiteY7" fmla="*/ 12901 h 19163"/>
              <a:gd name="connsiteX8" fmla="*/ 4911 w 11470"/>
              <a:gd name="connsiteY8" fmla="*/ 0 h 19163"/>
              <a:gd name="connsiteX0" fmla="*/ 4911 w 11470"/>
              <a:gd name="connsiteY0" fmla="*/ 0 h 19163"/>
              <a:gd name="connsiteX1" fmla="*/ 11470 w 11470"/>
              <a:gd name="connsiteY1" fmla="*/ 9855 h 19163"/>
              <a:gd name="connsiteX2" fmla="*/ 9553 w 11470"/>
              <a:gd name="connsiteY2" fmla="*/ 14034 h 19163"/>
              <a:gd name="connsiteX3" fmla="*/ 10010 w 11470"/>
              <a:gd name="connsiteY3" fmla="*/ 18846 h 19163"/>
              <a:gd name="connsiteX4" fmla="*/ 1677 w 11470"/>
              <a:gd name="connsiteY4" fmla="*/ 18846 h 19163"/>
              <a:gd name="connsiteX5" fmla="*/ 1109 w 11470"/>
              <a:gd name="connsiteY5" fmla="*/ 18487 h 19163"/>
              <a:gd name="connsiteX6" fmla="*/ 40 w 11470"/>
              <a:gd name="connsiteY6" fmla="*/ 14791 h 19163"/>
              <a:gd name="connsiteX7" fmla="*/ 40 w 11470"/>
              <a:gd name="connsiteY7" fmla="*/ 12901 h 19163"/>
              <a:gd name="connsiteX8" fmla="*/ 4911 w 11470"/>
              <a:gd name="connsiteY8" fmla="*/ 0 h 19163"/>
              <a:gd name="connsiteX0" fmla="*/ 4911 w 11470"/>
              <a:gd name="connsiteY0" fmla="*/ 0 h 19229"/>
              <a:gd name="connsiteX1" fmla="*/ 11470 w 11470"/>
              <a:gd name="connsiteY1" fmla="*/ 9855 h 19229"/>
              <a:gd name="connsiteX2" fmla="*/ 9553 w 11470"/>
              <a:gd name="connsiteY2" fmla="*/ 14034 h 19229"/>
              <a:gd name="connsiteX3" fmla="*/ 10010 w 11470"/>
              <a:gd name="connsiteY3" fmla="*/ 18846 h 19229"/>
              <a:gd name="connsiteX4" fmla="*/ 1677 w 11470"/>
              <a:gd name="connsiteY4" fmla="*/ 18846 h 19229"/>
              <a:gd name="connsiteX5" fmla="*/ 1109 w 11470"/>
              <a:gd name="connsiteY5" fmla="*/ 18487 h 19229"/>
              <a:gd name="connsiteX6" fmla="*/ 986 w 11470"/>
              <a:gd name="connsiteY6" fmla="*/ 18613 h 19229"/>
              <a:gd name="connsiteX7" fmla="*/ 40 w 11470"/>
              <a:gd name="connsiteY7" fmla="*/ 14791 h 19229"/>
              <a:gd name="connsiteX8" fmla="*/ 40 w 11470"/>
              <a:gd name="connsiteY8" fmla="*/ 12901 h 19229"/>
              <a:gd name="connsiteX9" fmla="*/ 4911 w 11470"/>
              <a:gd name="connsiteY9" fmla="*/ 0 h 19229"/>
              <a:gd name="connsiteX0" fmla="*/ 4911 w 11470"/>
              <a:gd name="connsiteY0" fmla="*/ 0 h 19213"/>
              <a:gd name="connsiteX1" fmla="*/ 11470 w 11470"/>
              <a:gd name="connsiteY1" fmla="*/ 9855 h 19213"/>
              <a:gd name="connsiteX2" fmla="*/ 9553 w 11470"/>
              <a:gd name="connsiteY2" fmla="*/ 14034 h 19213"/>
              <a:gd name="connsiteX3" fmla="*/ 10010 w 11470"/>
              <a:gd name="connsiteY3" fmla="*/ 18846 h 19213"/>
              <a:gd name="connsiteX4" fmla="*/ 1677 w 11470"/>
              <a:gd name="connsiteY4" fmla="*/ 18846 h 19213"/>
              <a:gd name="connsiteX5" fmla="*/ 1109 w 11470"/>
              <a:gd name="connsiteY5" fmla="*/ 18487 h 19213"/>
              <a:gd name="connsiteX6" fmla="*/ 666 w 11470"/>
              <a:gd name="connsiteY6" fmla="*/ 18597 h 19213"/>
              <a:gd name="connsiteX7" fmla="*/ 40 w 11470"/>
              <a:gd name="connsiteY7" fmla="*/ 14791 h 19213"/>
              <a:gd name="connsiteX8" fmla="*/ 40 w 11470"/>
              <a:gd name="connsiteY8" fmla="*/ 12901 h 19213"/>
              <a:gd name="connsiteX9" fmla="*/ 4911 w 11470"/>
              <a:gd name="connsiteY9" fmla="*/ 0 h 19213"/>
              <a:gd name="connsiteX0" fmla="*/ 4911 w 11470"/>
              <a:gd name="connsiteY0" fmla="*/ 0 h 19213"/>
              <a:gd name="connsiteX1" fmla="*/ 11470 w 11470"/>
              <a:gd name="connsiteY1" fmla="*/ 9855 h 19213"/>
              <a:gd name="connsiteX2" fmla="*/ 9553 w 11470"/>
              <a:gd name="connsiteY2" fmla="*/ 14034 h 19213"/>
              <a:gd name="connsiteX3" fmla="*/ 10010 w 11470"/>
              <a:gd name="connsiteY3" fmla="*/ 18846 h 19213"/>
              <a:gd name="connsiteX4" fmla="*/ 1677 w 11470"/>
              <a:gd name="connsiteY4" fmla="*/ 18846 h 19213"/>
              <a:gd name="connsiteX5" fmla="*/ 1109 w 11470"/>
              <a:gd name="connsiteY5" fmla="*/ 18487 h 19213"/>
              <a:gd name="connsiteX6" fmla="*/ 666 w 11470"/>
              <a:gd name="connsiteY6" fmla="*/ 18597 h 19213"/>
              <a:gd name="connsiteX7" fmla="*/ 40 w 11470"/>
              <a:gd name="connsiteY7" fmla="*/ 14791 h 19213"/>
              <a:gd name="connsiteX8" fmla="*/ 40 w 11470"/>
              <a:gd name="connsiteY8" fmla="*/ 12901 h 19213"/>
              <a:gd name="connsiteX9" fmla="*/ 4911 w 11470"/>
              <a:gd name="connsiteY9" fmla="*/ 0 h 19213"/>
              <a:gd name="connsiteX0" fmla="*/ 4911 w 11470"/>
              <a:gd name="connsiteY0" fmla="*/ 0 h 19213"/>
              <a:gd name="connsiteX1" fmla="*/ 11470 w 11470"/>
              <a:gd name="connsiteY1" fmla="*/ 9855 h 19213"/>
              <a:gd name="connsiteX2" fmla="*/ 9553 w 11470"/>
              <a:gd name="connsiteY2" fmla="*/ 14034 h 19213"/>
              <a:gd name="connsiteX3" fmla="*/ 10010 w 11470"/>
              <a:gd name="connsiteY3" fmla="*/ 18846 h 19213"/>
              <a:gd name="connsiteX4" fmla="*/ 1677 w 11470"/>
              <a:gd name="connsiteY4" fmla="*/ 18846 h 19213"/>
              <a:gd name="connsiteX5" fmla="*/ 1109 w 11470"/>
              <a:gd name="connsiteY5" fmla="*/ 18487 h 19213"/>
              <a:gd name="connsiteX6" fmla="*/ 666 w 11470"/>
              <a:gd name="connsiteY6" fmla="*/ 18597 h 19213"/>
              <a:gd name="connsiteX7" fmla="*/ 40 w 11470"/>
              <a:gd name="connsiteY7" fmla="*/ 14791 h 19213"/>
              <a:gd name="connsiteX8" fmla="*/ 40 w 11470"/>
              <a:gd name="connsiteY8" fmla="*/ 12901 h 19213"/>
              <a:gd name="connsiteX9" fmla="*/ 4911 w 11470"/>
              <a:gd name="connsiteY9" fmla="*/ 0 h 19213"/>
              <a:gd name="connsiteX0" fmla="*/ 4911 w 11470"/>
              <a:gd name="connsiteY0" fmla="*/ 395 h 19608"/>
              <a:gd name="connsiteX1" fmla="*/ 11470 w 11470"/>
              <a:gd name="connsiteY1" fmla="*/ 10250 h 19608"/>
              <a:gd name="connsiteX2" fmla="*/ 9553 w 11470"/>
              <a:gd name="connsiteY2" fmla="*/ 14429 h 19608"/>
              <a:gd name="connsiteX3" fmla="*/ 10010 w 11470"/>
              <a:gd name="connsiteY3" fmla="*/ 19241 h 19608"/>
              <a:gd name="connsiteX4" fmla="*/ 1677 w 11470"/>
              <a:gd name="connsiteY4" fmla="*/ 19241 h 19608"/>
              <a:gd name="connsiteX5" fmla="*/ 1109 w 11470"/>
              <a:gd name="connsiteY5" fmla="*/ 18882 h 19608"/>
              <a:gd name="connsiteX6" fmla="*/ 666 w 11470"/>
              <a:gd name="connsiteY6" fmla="*/ 18992 h 19608"/>
              <a:gd name="connsiteX7" fmla="*/ 40 w 11470"/>
              <a:gd name="connsiteY7" fmla="*/ 15186 h 19608"/>
              <a:gd name="connsiteX8" fmla="*/ 40 w 11470"/>
              <a:gd name="connsiteY8" fmla="*/ 13296 h 19608"/>
              <a:gd name="connsiteX9" fmla="*/ 1563 w 11470"/>
              <a:gd name="connsiteY9" fmla="*/ 7878 h 19608"/>
              <a:gd name="connsiteX10" fmla="*/ 4911 w 11470"/>
              <a:gd name="connsiteY10" fmla="*/ 395 h 19608"/>
              <a:gd name="connsiteX0" fmla="*/ 4911 w 11470"/>
              <a:gd name="connsiteY0" fmla="*/ 0 h 19213"/>
              <a:gd name="connsiteX1" fmla="*/ 11470 w 11470"/>
              <a:gd name="connsiteY1" fmla="*/ 9855 h 19213"/>
              <a:gd name="connsiteX2" fmla="*/ 9553 w 11470"/>
              <a:gd name="connsiteY2" fmla="*/ 14034 h 19213"/>
              <a:gd name="connsiteX3" fmla="*/ 10010 w 11470"/>
              <a:gd name="connsiteY3" fmla="*/ 18846 h 19213"/>
              <a:gd name="connsiteX4" fmla="*/ 1677 w 11470"/>
              <a:gd name="connsiteY4" fmla="*/ 18846 h 19213"/>
              <a:gd name="connsiteX5" fmla="*/ 1109 w 11470"/>
              <a:gd name="connsiteY5" fmla="*/ 18487 h 19213"/>
              <a:gd name="connsiteX6" fmla="*/ 666 w 11470"/>
              <a:gd name="connsiteY6" fmla="*/ 18597 h 19213"/>
              <a:gd name="connsiteX7" fmla="*/ 40 w 11470"/>
              <a:gd name="connsiteY7" fmla="*/ 14791 h 19213"/>
              <a:gd name="connsiteX8" fmla="*/ 40 w 11470"/>
              <a:gd name="connsiteY8" fmla="*/ 12901 h 19213"/>
              <a:gd name="connsiteX9" fmla="*/ 1563 w 11470"/>
              <a:gd name="connsiteY9" fmla="*/ 7483 h 19213"/>
              <a:gd name="connsiteX10" fmla="*/ 4911 w 11470"/>
              <a:gd name="connsiteY10" fmla="*/ 0 h 19213"/>
              <a:gd name="connsiteX0" fmla="*/ 4911 w 11470"/>
              <a:gd name="connsiteY0" fmla="*/ 0 h 19213"/>
              <a:gd name="connsiteX1" fmla="*/ 11470 w 11470"/>
              <a:gd name="connsiteY1" fmla="*/ 9855 h 19213"/>
              <a:gd name="connsiteX2" fmla="*/ 9553 w 11470"/>
              <a:gd name="connsiteY2" fmla="*/ 14034 h 19213"/>
              <a:gd name="connsiteX3" fmla="*/ 10010 w 11470"/>
              <a:gd name="connsiteY3" fmla="*/ 18846 h 19213"/>
              <a:gd name="connsiteX4" fmla="*/ 1677 w 11470"/>
              <a:gd name="connsiteY4" fmla="*/ 18846 h 19213"/>
              <a:gd name="connsiteX5" fmla="*/ 1109 w 11470"/>
              <a:gd name="connsiteY5" fmla="*/ 18487 h 19213"/>
              <a:gd name="connsiteX6" fmla="*/ 666 w 11470"/>
              <a:gd name="connsiteY6" fmla="*/ 18597 h 19213"/>
              <a:gd name="connsiteX7" fmla="*/ 40 w 11470"/>
              <a:gd name="connsiteY7" fmla="*/ 14791 h 19213"/>
              <a:gd name="connsiteX8" fmla="*/ 40 w 11470"/>
              <a:gd name="connsiteY8" fmla="*/ 12901 h 19213"/>
              <a:gd name="connsiteX9" fmla="*/ 1016 w 11470"/>
              <a:gd name="connsiteY9" fmla="*/ 6635 h 19213"/>
              <a:gd name="connsiteX10" fmla="*/ 4911 w 11470"/>
              <a:gd name="connsiteY10" fmla="*/ 0 h 19213"/>
              <a:gd name="connsiteX0" fmla="*/ 4911 w 11470"/>
              <a:gd name="connsiteY0" fmla="*/ 0 h 19213"/>
              <a:gd name="connsiteX1" fmla="*/ 11470 w 11470"/>
              <a:gd name="connsiteY1" fmla="*/ 9855 h 19213"/>
              <a:gd name="connsiteX2" fmla="*/ 9553 w 11470"/>
              <a:gd name="connsiteY2" fmla="*/ 14034 h 19213"/>
              <a:gd name="connsiteX3" fmla="*/ 10010 w 11470"/>
              <a:gd name="connsiteY3" fmla="*/ 18846 h 19213"/>
              <a:gd name="connsiteX4" fmla="*/ 1677 w 11470"/>
              <a:gd name="connsiteY4" fmla="*/ 18846 h 19213"/>
              <a:gd name="connsiteX5" fmla="*/ 1109 w 11470"/>
              <a:gd name="connsiteY5" fmla="*/ 18487 h 19213"/>
              <a:gd name="connsiteX6" fmla="*/ 666 w 11470"/>
              <a:gd name="connsiteY6" fmla="*/ 18597 h 19213"/>
              <a:gd name="connsiteX7" fmla="*/ 40 w 11470"/>
              <a:gd name="connsiteY7" fmla="*/ 14791 h 19213"/>
              <a:gd name="connsiteX8" fmla="*/ 40 w 11470"/>
              <a:gd name="connsiteY8" fmla="*/ 12901 h 19213"/>
              <a:gd name="connsiteX9" fmla="*/ 1016 w 11470"/>
              <a:gd name="connsiteY9" fmla="*/ 6635 h 19213"/>
              <a:gd name="connsiteX10" fmla="*/ 4911 w 11470"/>
              <a:gd name="connsiteY10" fmla="*/ 0 h 19213"/>
              <a:gd name="connsiteX0" fmla="*/ 4911 w 11470"/>
              <a:gd name="connsiteY0" fmla="*/ 0 h 19213"/>
              <a:gd name="connsiteX1" fmla="*/ 11470 w 11470"/>
              <a:gd name="connsiteY1" fmla="*/ 9855 h 19213"/>
              <a:gd name="connsiteX2" fmla="*/ 9553 w 11470"/>
              <a:gd name="connsiteY2" fmla="*/ 14034 h 19213"/>
              <a:gd name="connsiteX3" fmla="*/ 10010 w 11470"/>
              <a:gd name="connsiteY3" fmla="*/ 18846 h 19213"/>
              <a:gd name="connsiteX4" fmla="*/ 1677 w 11470"/>
              <a:gd name="connsiteY4" fmla="*/ 18846 h 19213"/>
              <a:gd name="connsiteX5" fmla="*/ 1109 w 11470"/>
              <a:gd name="connsiteY5" fmla="*/ 18487 h 19213"/>
              <a:gd name="connsiteX6" fmla="*/ 666 w 11470"/>
              <a:gd name="connsiteY6" fmla="*/ 18597 h 19213"/>
              <a:gd name="connsiteX7" fmla="*/ 40 w 11470"/>
              <a:gd name="connsiteY7" fmla="*/ 14791 h 19213"/>
              <a:gd name="connsiteX8" fmla="*/ 40 w 11470"/>
              <a:gd name="connsiteY8" fmla="*/ 12901 h 19213"/>
              <a:gd name="connsiteX9" fmla="*/ 245 w 11470"/>
              <a:gd name="connsiteY9" fmla="*/ 10777 h 19213"/>
              <a:gd name="connsiteX10" fmla="*/ 1016 w 11470"/>
              <a:gd name="connsiteY10" fmla="*/ 6635 h 19213"/>
              <a:gd name="connsiteX11" fmla="*/ 4911 w 11470"/>
              <a:gd name="connsiteY11" fmla="*/ 0 h 19213"/>
              <a:gd name="connsiteX0" fmla="*/ 4911 w 11470"/>
              <a:gd name="connsiteY0" fmla="*/ 0 h 19213"/>
              <a:gd name="connsiteX1" fmla="*/ 11470 w 11470"/>
              <a:gd name="connsiteY1" fmla="*/ 9855 h 19213"/>
              <a:gd name="connsiteX2" fmla="*/ 9553 w 11470"/>
              <a:gd name="connsiteY2" fmla="*/ 14034 h 19213"/>
              <a:gd name="connsiteX3" fmla="*/ 10010 w 11470"/>
              <a:gd name="connsiteY3" fmla="*/ 18846 h 19213"/>
              <a:gd name="connsiteX4" fmla="*/ 1677 w 11470"/>
              <a:gd name="connsiteY4" fmla="*/ 18846 h 19213"/>
              <a:gd name="connsiteX5" fmla="*/ 1109 w 11470"/>
              <a:gd name="connsiteY5" fmla="*/ 18487 h 19213"/>
              <a:gd name="connsiteX6" fmla="*/ 666 w 11470"/>
              <a:gd name="connsiteY6" fmla="*/ 18597 h 19213"/>
              <a:gd name="connsiteX7" fmla="*/ 40 w 11470"/>
              <a:gd name="connsiteY7" fmla="*/ 14791 h 19213"/>
              <a:gd name="connsiteX8" fmla="*/ 40 w 11470"/>
              <a:gd name="connsiteY8" fmla="*/ 12901 h 19213"/>
              <a:gd name="connsiteX9" fmla="*/ 245 w 11470"/>
              <a:gd name="connsiteY9" fmla="*/ 10777 h 19213"/>
              <a:gd name="connsiteX10" fmla="*/ 1016 w 11470"/>
              <a:gd name="connsiteY10" fmla="*/ 6635 h 19213"/>
              <a:gd name="connsiteX11" fmla="*/ 4911 w 11470"/>
              <a:gd name="connsiteY11" fmla="*/ 0 h 19213"/>
              <a:gd name="connsiteX0" fmla="*/ 4911 w 11470"/>
              <a:gd name="connsiteY0" fmla="*/ 0 h 19213"/>
              <a:gd name="connsiteX1" fmla="*/ 11470 w 11470"/>
              <a:gd name="connsiteY1" fmla="*/ 9855 h 19213"/>
              <a:gd name="connsiteX2" fmla="*/ 9553 w 11470"/>
              <a:gd name="connsiteY2" fmla="*/ 14034 h 19213"/>
              <a:gd name="connsiteX3" fmla="*/ 10010 w 11470"/>
              <a:gd name="connsiteY3" fmla="*/ 18846 h 19213"/>
              <a:gd name="connsiteX4" fmla="*/ 1677 w 11470"/>
              <a:gd name="connsiteY4" fmla="*/ 18846 h 19213"/>
              <a:gd name="connsiteX5" fmla="*/ 1109 w 11470"/>
              <a:gd name="connsiteY5" fmla="*/ 18487 h 19213"/>
              <a:gd name="connsiteX6" fmla="*/ 666 w 11470"/>
              <a:gd name="connsiteY6" fmla="*/ 18597 h 19213"/>
              <a:gd name="connsiteX7" fmla="*/ 40 w 11470"/>
              <a:gd name="connsiteY7" fmla="*/ 14791 h 19213"/>
              <a:gd name="connsiteX8" fmla="*/ 40 w 11470"/>
              <a:gd name="connsiteY8" fmla="*/ 12901 h 19213"/>
              <a:gd name="connsiteX9" fmla="*/ 245 w 11470"/>
              <a:gd name="connsiteY9" fmla="*/ 10777 h 19213"/>
              <a:gd name="connsiteX10" fmla="*/ 1016 w 11470"/>
              <a:gd name="connsiteY10" fmla="*/ 6635 h 19213"/>
              <a:gd name="connsiteX11" fmla="*/ 4911 w 11470"/>
              <a:gd name="connsiteY11" fmla="*/ 0 h 19213"/>
              <a:gd name="connsiteX0" fmla="*/ 5112 w 11671"/>
              <a:gd name="connsiteY0" fmla="*/ 0 h 19213"/>
              <a:gd name="connsiteX1" fmla="*/ 11671 w 11671"/>
              <a:gd name="connsiteY1" fmla="*/ 9855 h 19213"/>
              <a:gd name="connsiteX2" fmla="*/ 9754 w 11671"/>
              <a:gd name="connsiteY2" fmla="*/ 14034 h 19213"/>
              <a:gd name="connsiteX3" fmla="*/ 10211 w 11671"/>
              <a:gd name="connsiteY3" fmla="*/ 18846 h 19213"/>
              <a:gd name="connsiteX4" fmla="*/ 1878 w 11671"/>
              <a:gd name="connsiteY4" fmla="*/ 18846 h 19213"/>
              <a:gd name="connsiteX5" fmla="*/ 1310 w 11671"/>
              <a:gd name="connsiteY5" fmla="*/ 18487 h 19213"/>
              <a:gd name="connsiteX6" fmla="*/ 867 w 11671"/>
              <a:gd name="connsiteY6" fmla="*/ 18597 h 19213"/>
              <a:gd name="connsiteX7" fmla="*/ 241 w 11671"/>
              <a:gd name="connsiteY7" fmla="*/ 14791 h 19213"/>
              <a:gd name="connsiteX8" fmla="*/ 241 w 11671"/>
              <a:gd name="connsiteY8" fmla="*/ 12901 h 19213"/>
              <a:gd name="connsiteX9" fmla="*/ 446 w 11671"/>
              <a:gd name="connsiteY9" fmla="*/ 10777 h 19213"/>
              <a:gd name="connsiteX10" fmla="*/ 1217 w 11671"/>
              <a:gd name="connsiteY10" fmla="*/ 6635 h 19213"/>
              <a:gd name="connsiteX11" fmla="*/ 5112 w 11671"/>
              <a:gd name="connsiteY11" fmla="*/ 0 h 19213"/>
              <a:gd name="connsiteX0" fmla="*/ 5256 w 11815"/>
              <a:gd name="connsiteY0" fmla="*/ 0 h 19213"/>
              <a:gd name="connsiteX1" fmla="*/ 11815 w 11815"/>
              <a:gd name="connsiteY1" fmla="*/ 9855 h 19213"/>
              <a:gd name="connsiteX2" fmla="*/ 9898 w 11815"/>
              <a:gd name="connsiteY2" fmla="*/ 14034 h 19213"/>
              <a:gd name="connsiteX3" fmla="*/ 10355 w 11815"/>
              <a:gd name="connsiteY3" fmla="*/ 18846 h 19213"/>
              <a:gd name="connsiteX4" fmla="*/ 2022 w 11815"/>
              <a:gd name="connsiteY4" fmla="*/ 18846 h 19213"/>
              <a:gd name="connsiteX5" fmla="*/ 1454 w 11815"/>
              <a:gd name="connsiteY5" fmla="*/ 18487 h 19213"/>
              <a:gd name="connsiteX6" fmla="*/ 1011 w 11815"/>
              <a:gd name="connsiteY6" fmla="*/ 18597 h 19213"/>
              <a:gd name="connsiteX7" fmla="*/ 385 w 11815"/>
              <a:gd name="connsiteY7" fmla="*/ 14791 h 19213"/>
              <a:gd name="connsiteX8" fmla="*/ 385 w 11815"/>
              <a:gd name="connsiteY8" fmla="*/ 12901 h 19213"/>
              <a:gd name="connsiteX9" fmla="*/ 446 w 11815"/>
              <a:gd name="connsiteY9" fmla="*/ 10690 h 19213"/>
              <a:gd name="connsiteX10" fmla="*/ 1361 w 11815"/>
              <a:gd name="connsiteY10" fmla="*/ 6635 h 19213"/>
              <a:gd name="connsiteX11" fmla="*/ 5256 w 11815"/>
              <a:gd name="connsiteY11" fmla="*/ 0 h 19213"/>
              <a:gd name="connsiteX0" fmla="*/ 5029 w 11588"/>
              <a:gd name="connsiteY0" fmla="*/ 0 h 19213"/>
              <a:gd name="connsiteX1" fmla="*/ 11588 w 11588"/>
              <a:gd name="connsiteY1" fmla="*/ 9855 h 19213"/>
              <a:gd name="connsiteX2" fmla="*/ 9671 w 11588"/>
              <a:gd name="connsiteY2" fmla="*/ 14034 h 19213"/>
              <a:gd name="connsiteX3" fmla="*/ 10128 w 11588"/>
              <a:gd name="connsiteY3" fmla="*/ 18846 h 19213"/>
              <a:gd name="connsiteX4" fmla="*/ 1795 w 11588"/>
              <a:gd name="connsiteY4" fmla="*/ 18846 h 19213"/>
              <a:gd name="connsiteX5" fmla="*/ 1227 w 11588"/>
              <a:gd name="connsiteY5" fmla="*/ 18487 h 19213"/>
              <a:gd name="connsiteX6" fmla="*/ 784 w 11588"/>
              <a:gd name="connsiteY6" fmla="*/ 18597 h 19213"/>
              <a:gd name="connsiteX7" fmla="*/ 158 w 11588"/>
              <a:gd name="connsiteY7" fmla="*/ 14791 h 19213"/>
              <a:gd name="connsiteX8" fmla="*/ 158 w 11588"/>
              <a:gd name="connsiteY8" fmla="*/ 12901 h 19213"/>
              <a:gd name="connsiteX9" fmla="*/ 219 w 11588"/>
              <a:gd name="connsiteY9" fmla="*/ 10690 h 19213"/>
              <a:gd name="connsiteX10" fmla="*/ 1134 w 11588"/>
              <a:gd name="connsiteY10" fmla="*/ 6635 h 19213"/>
              <a:gd name="connsiteX11" fmla="*/ 5029 w 11588"/>
              <a:gd name="connsiteY11" fmla="*/ 0 h 19213"/>
              <a:gd name="connsiteX0" fmla="*/ 4852 w 11588"/>
              <a:gd name="connsiteY0" fmla="*/ 0 h 19479"/>
              <a:gd name="connsiteX1" fmla="*/ 11588 w 11588"/>
              <a:gd name="connsiteY1" fmla="*/ 10121 h 19479"/>
              <a:gd name="connsiteX2" fmla="*/ 9671 w 11588"/>
              <a:gd name="connsiteY2" fmla="*/ 14300 h 19479"/>
              <a:gd name="connsiteX3" fmla="*/ 10128 w 11588"/>
              <a:gd name="connsiteY3" fmla="*/ 19112 h 19479"/>
              <a:gd name="connsiteX4" fmla="*/ 1795 w 11588"/>
              <a:gd name="connsiteY4" fmla="*/ 19112 h 19479"/>
              <a:gd name="connsiteX5" fmla="*/ 1227 w 11588"/>
              <a:gd name="connsiteY5" fmla="*/ 18753 h 19479"/>
              <a:gd name="connsiteX6" fmla="*/ 784 w 11588"/>
              <a:gd name="connsiteY6" fmla="*/ 18863 h 19479"/>
              <a:gd name="connsiteX7" fmla="*/ 158 w 11588"/>
              <a:gd name="connsiteY7" fmla="*/ 15057 h 19479"/>
              <a:gd name="connsiteX8" fmla="*/ 158 w 11588"/>
              <a:gd name="connsiteY8" fmla="*/ 13167 h 19479"/>
              <a:gd name="connsiteX9" fmla="*/ 219 w 11588"/>
              <a:gd name="connsiteY9" fmla="*/ 10956 h 19479"/>
              <a:gd name="connsiteX10" fmla="*/ 1134 w 11588"/>
              <a:gd name="connsiteY10" fmla="*/ 6901 h 19479"/>
              <a:gd name="connsiteX11" fmla="*/ 4852 w 11588"/>
              <a:gd name="connsiteY11" fmla="*/ 0 h 19479"/>
              <a:gd name="connsiteX0" fmla="*/ 5029 w 11588"/>
              <a:gd name="connsiteY0" fmla="*/ 0 h 19213"/>
              <a:gd name="connsiteX1" fmla="*/ 11588 w 11588"/>
              <a:gd name="connsiteY1" fmla="*/ 9855 h 19213"/>
              <a:gd name="connsiteX2" fmla="*/ 9671 w 11588"/>
              <a:gd name="connsiteY2" fmla="*/ 14034 h 19213"/>
              <a:gd name="connsiteX3" fmla="*/ 10128 w 11588"/>
              <a:gd name="connsiteY3" fmla="*/ 18846 h 19213"/>
              <a:gd name="connsiteX4" fmla="*/ 1795 w 11588"/>
              <a:gd name="connsiteY4" fmla="*/ 18846 h 19213"/>
              <a:gd name="connsiteX5" fmla="*/ 1227 w 11588"/>
              <a:gd name="connsiteY5" fmla="*/ 18487 h 19213"/>
              <a:gd name="connsiteX6" fmla="*/ 784 w 11588"/>
              <a:gd name="connsiteY6" fmla="*/ 18597 h 19213"/>
              <a:gd name="connsiteX7" fmla="*/ 158 w 11588"/>
              <a:gd name="connsiteY7" fmla="*/ 14791 h 19213"/>
              <a:gd name="connsiteX8" fmla="*/ 158 w 11588"/>
              <a:gd name="connsiteY8" fmla="*/ 12901 h 19213"/>
              <a:gd name="connsiteX9" fmla="*/ 219 w 11588"/>
              <a:gd name="connsiteY9" fmla="*/ 10690 h 19213"/>
              <a:gd name="connsiteX10" fmla="*/ 1134 w 11588"/>
              <a:gd name="connsiteY10" fmla="*/ 6635 h 19213"/>
              <a:gd name="connsiteX11" fmla="*/ 5029 w 11588"/>
              <a:gd name="connsiteY11" fmla="*/ 0 h 19213"/>
              <a:gd name="connsiteX0" fmla="*/ 5029 w 11588"/>
              <a:gd name="connsiteY0" fmla="*/ 0 h 19213"/>
              <a:gd name="connsiteX1" fmla="*/ 11588 w 11588"/>
              <a:gd name="connsiteY1" fmla="*/ 9855 h 19213"/>
              <a:gd name="connsiteX2" fmla="*/ 9671 w 11588"/>
              <a:gd name="connsiteY2" fmla="*/ 14034 h 19213"/>
              <a:gd name="connsiteX3" fmla="*/ 10128 w 11588"/>
              <a:gd name="connsiteY3" fmla="*/ 18846 h 19213"/>
              <a:gd name="connsiteX4" fmla="*/ 1795 w 11588"/>
              <a:gd name="connsiteY4" fmla="*/ 18846 h 19213"/>
              <a:gd name="connsiteX5" fmla="*/ 1227 w 11588"/>
              <a:gd name="connsiteY5" fmla="*/ 18487 h 19213"/>
              <a:gd name="connsiteX6" fmla="*/ 784 w 11588"/>
              <a:gd name="connsiteY6" fmla="*/ 18597 h 19213"/>
              <a:gd name="connsiteX7" fmla="*/ 158 w 11588"/>
              <a:gd name="connsiteY7" fmla="*/ 14791 h 19213"/>
              <a:gd name="connsiteX8" fmla="*/ 158 w 11588"/>
              <a:gd name="connsiteY8" fmla="*/ 12901 h 19213"/>
              <a:gd name="connsiteX9" fmla="*/ 219 w 11588"/>
              <a:gd name="connsiteY9" fmla="*/ 10690 h 19213"/>
              <a:gd name="connsiteX10" fmla="*/ 1134 w 11588"/>
              <a:gd name="connsiteY10" fmla="*/ 6635 h 19213"/>
              <a:gd name="connsiteX11" fmla="*/ 5029 w 11588"/>
              <a:gd name="connsiteY11" fmla="*/ 0 h 1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88" h="19213">
                <a:moveTo>
                  <a:pt x="5029" y="0"/>
                </a:moveTo>
                <a:lnTo>
                  <a:pt x="11588" y="9855"/>
                </a:lnTo>
                <a:cubicBezTo>
                  <a:pt x="10979" y="9729"/>
                  <a:pt x="9914" y="12536"/>
                  <a:pt x="9671" y="14034"/>
                </a:cubicBezTo>
                <a:cubicBezTo>
                  <a:pt x="9428" y="15532"/>
                  <a:pt x="9207" y="18846"/>
                  <a:pt x="10128" y="18846"/>
                </a:cubicBezTo>
                <a:lnTo>
                  <a:pt x="1795" y="18846"/>
                </a:lnTo>
                <a:cubicBezTo>
                  <a:pt x="312" y="18786"/>
                  <a:pt x="1500" y="19163"/>
                  <a:pt x="1227" y="18487"/>
                </a:cubicBezTo>
                <a:cubicBezTo>
                  <a:pt x="1112" y="18448"/>
                  <a:pt x="962" y="19213"/>
                  <a:pt x="784" y="18597"/>
                </a:cubicBezTo>
                <a:cubicBezTo>
                  <a:pt x="606" y="17981"/>
                  <a:pt x="316" y="15743"/>
                  <a:pt x="158" y="14791"/>
                </a:cubicBezTo>
                <a:cubicBezTo>
                  <a:pt x="118" y="14167"/>
                  <a:pt x="118" y="13525"/>
                  <a:pt x="158" y="12901"/>
                </a:cubicBezTo>
                <a:cubicBezTo>
                  <a:pt x="192" y="12232"/>
                  <a:pt x="0" y="12089"/>
                  <a:pt x="219" y="10690"/>
                </a:cubicBezTo>
                <a:cubicBezTo>
                  <a:pt x="229" y="9674"/>
                  <a:pt x="356" y="8431"/>
                  <a:pt x="1134" y="6635"/>
                </a:cubicBezTo>
                <a:cubicBezTo>
                  <a:pt x="3216" y="1076"/>
                  <a:pt x="3731" y="2212"/>
                  <a:pt x="5029"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752600" y="1524000"/>
            <a:ext cx="2286000" cy="1200329"/>
          </a:xfrm>
          <a:prstGeom prst="rect">
            <a:avLst/>
          </a:prstGeom>
          <a:noFill/>
        </p:spPr>
        <p:txBody>
          <a:bodyPr wrap="square" rtlCol="0">
            <a:spAutoFit/>
          </a:bodyPr>
          <a:lstStyle/>
          <a:p>
            <a:r>
              <a:rPr lang="en-US" dirty="0" smtClean="0"/>
              <a:t>U3 fly ball area.  If the center fielder moves left all the way to the 3</a:t>
            </a:r>
            <a:r>
              <a:rPr lang="en-US" baseline="30000" dirty="0" smtClean="0"/>
              <a:t>rd</a:t>
            </a:r>
            <a:r>
              <a:rPr lang="en-US" dirty="0" smtClean="0"/>
              <a:t> base foul line.</a:t>
            </a:r>
            <a:endParaRPr lang="en-US" dirty="0"/>
          </a:p>
        </p:txBody>
      </p:sp>
      <p:sp>
        <p:nvSpPr>
          <p:cNvPr id="25" name="TextBox 24"/>
          <p:cNvSpPr txBox="1"/>
          <p:nvPr/>
        </p:nvSpPr>
        <p:spPr>
          <a:xfrm>
            <a:off x="4572000" y="1371600"/>
            <a:ext cx="2819400" cy="1231106"/>
          </a:xfrm>
          <a:prstGeom prst="rect">
            <a:avLst/>
          </a:prstGeom>
          <a:noFill/>
        </p:spPr>
        <p:txBody>
          <a:bodyPr wrap="square" rtlCol="0">
            <a:spAutoFit/>
          </a:bodyPr>
          <a:lstStyle/>
          <a:p>
            <a:r>
              <a:rPr lang="en-US" sz="1850" b="1" dirty="0" smtClean="0"/>
              <a:t>U2 Fly ball area.</a:t>
            </a:r>
          </a:p>
          <a:p>
            <a:r>
              <a:rPr lang="en-US" sz="1850" b="1" dirty="0" smtClean="0"/>
              <a:t>Center field straight in,</a:t>
            </a:r>
          </a:p>
          <a:p>
            <a:r>
              <a:rPr lang="en-US" sz="1850" b="1" dirty="0" smtClean="0"/>
              <a:t>back and all the way to the 1</a:t>
            </a:r>
            <a:r>
              <a:rPr lang="en-US" sz="1850" b="1" baseline="30000" dirty="0" smtClean="0"/>
              <a:t>st</a:t>
            </a:r>
            <a:r>
              <a:rPr lang="en-US" sz="1850" b="1" dirty="0" smtClean="0"/>
              <a:t> base foul line.</a:t>
            </a:r>
            <a:endParaRPr lang="en-US" sz="1850" b="1" dirty="0"/>
          </a:p>
        </p:txBody>
      </p:sp>
      <p:cxnSp>
        <p:nvCxnSpPr>
          <p:cNvPr id="29" name="Straight Arrow Connector 28"/>
          <p:cNvCxnSpPr/>
          <p:nvPr/>
        </p:nvCxnSpPr>
        <p:spPr>
          <a:xfrm rot="16200000" flipV="1">
            <a:off x="6743700" y="3238500"/>
            <a:ext cx="13716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Flowchart: Decision 29"/>
          <p:cNvSpPr/>
          <p:nvPr/>
        </p:nvSpPr>
        <p:spPr>
          <a:xfrm>
            <a:off x="6858000" y="2514600"/>
            <a:ext cx="304800" cy="381000"/>
          </a:xfrm>
          <a:prstGeom prst="flowChartDecisi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p:nvPr/>
        </p:nvCxnSpPr>
        <p:spPr>
          <a:xfrm rot="5400000" flipH="1" flipV="1">
            <a:off x="838200" y="3352800"/>
            <a:ext cx="1447800" cy="83820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Flowchart: Decision 32"/>
          <p:cNvSpPr/>
          <p:nvPr/>
        </p:nvSpPr>
        <p:spPr>
          <a:xfrm>
            <a:off x="1905000" y="2667000"/>
            <a:ext cx="304800" cy="381000"/>
          </a:xfrm>
          <a:prstGeom prst="flowChartDecisi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baseball.gif"/>
          <p:cNvPicPr>
            <a:picLocks noChangeAspect="1"/>
          </p:cNvPicPr>
          <p:nvPr/>
        </p:nvPicPr>
        <p:blipFill>
          <a:blip r:embed="rId4" cstate="print"/>
          <a:stretch>
            <a:fillRect/>
          </a:stretch>
        </p:blipFill>
        <p:spPr>
          <a:xfrm>
            <a:off x="4495800" y="4953000"/>
            <a:ext cx="248093" cy="3333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linds(horizontal)">
                                      <p:cBhvr>
                                        <p:cTn id="7" dur="500"/>
                                        <p:tgtEl>
                                          <p:spTgt spid="5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linds(horizontal)">
                                      <p:cBhvr>
                                        <p:cTn id="13" dur="500"/>
                                        <p:tgtEl>
                                          <p:spTgt spid="30"/>
                                        </p:tgtEl>
                                      </p:cBhvr>
                                    </p:animEffect>
                                  </p:childTnLst>
                                </p:cTn>
                              </p:par>
                              <p:par>
                                <p:cTn id="14" presetID="3" presetClass="entr" presetSubtype="1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linds(horizontal)">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blinds(horizontal)">
                                      <p:cBhvr>
                                        <p:cTn id="21" dur="500"/>
                                        <p:tgtEl>
                                          <p:spTgt spid="6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linds(horizontal)">
                                      <p:cBhvr>
                                        <p:cTn id="24" dur="500"/>
                                        <p:tgtEl>
                                          <p:spTgt spid="23"/>
                                        </p:tgtEl>
                                      </p:cBhvr>
                                    </p:animEffect>
                                  </p:childTnLst>
                                </p:cTn>
                              </p:par>
                              <p:par>
                                <p:cTn id="25" presetID="3" presetClass="entr" presetSubtype="1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linds(horizontal)">
                                      <p:cBhvr>
                                        <p:cTn id="27" dur="500"/>
                                        <p:tgtEl>
                                          <p:spTgt spid="3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blinds(horizontal)">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62" grpId="0" animBg="1"/>
      <p:bldP spid="23" grpId="0"/>
      <p:bldP spid="25" grpId="0"/>
      <p:bldP spid="30"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brl_field_full.gif"/>
          <p:cNvPicPr>
            <a:picLocks noGrp="1" noChangeAspect="1"/>
          </p:cNvPicPr>
          <p:nvPr/>
        </p:nvPicPr>
        <p:blipFill>
          <a:blip r:embed="rId3" cstate="print"/>
          <a:stretch>
            <a:fillRect/>
          </a:stretch>
        </p:blipFill>
        <p:spPr>
          <a:xfrm>
            <a:off x="228600" y="0"/>
            <a:ext cx="8382000" cy="6858000"/>
          </a:xfrm>
          <a:prstGeom prst="rect">
            <a:avLst/>
          </a:prstGeom>
        </p:spPr>
      </p:pic>
      <p:sp>
        <p:nvSpPr>
          <p:cNvPr id="3" name="Diamond 2"/>
          <p:cNvSpPr/>
          <p:nvPr/>
        </p:nvSpPr>
        <p:spPr>
          <a:xfrm>
            <a:off x="6858000" y="2209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5" name="Diamond 4"/>
          <p:cNvSpPr/>
          <p:nvPr/>
        </p:nvSpPr>
        <p:spPr>
          <a:xfrm>
            <a:off x="3962400" y="1447800"/>
            <a:ext cx="5334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6" name="Diamond 5"/>
          <p:cNvSpPr/>
          <p:nvPr/>
        </p:nvSpPr>
        <p:spPr>
          <a:xfrm>
            <a:off x="1905000" y="2133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7" name="Diamond 6"/>
          <p:cNvSpPr/>
          <p:nvPr/>
        </p:nvSpPr>
        <p:spPr>
          <a:xfrm>
            <a:off x="2743200" y="3810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8" name="Diamond 7"/>
          <p:cNvSpPr/>
          <p:nvPr/>
        </p:nvSpPr>
        <p:spPr>
          <a:xfrm>
            <a:off x="32766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9" name="Diamond 8"/>
          <p:cNvSpPr/>
          <p:nvPr/>
        </p:nvSpPr>
        <p:spPr>
          <a:xfrm>
            <a:off x="48768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0" name="Diamond 9"/>
          <p:cNvSpPr/>
          <p:nvPr/>
        </p:nvSpPr>
        <p:spPr>
          <a:xfrm>
            <a:off x="5486400" y="3886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1" name="Diamond 10"/>
          <p:cNvSpPr/>
          <p:nvPr/>
        </p:nvSpPr>
        <p:spPr>
          <a:xfrm>
            <a:off x="4191000" y="4495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2" name="Diamond 11"/>
          <p:cNvSpPr/>
          <p:nvPr/>
        </p:nvSpPr>
        <p:spPr>
          <a:xfrm rot="10522759" flipV="1">
            <a:off x="4191985" y="5872152"/>
            <a:ext cx="366265" cy="317461"/>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3" name="Oval 12"/>
          <p:cNvSpPr/>
          <p:nvPr/>
        </p:nvSpPr>
        <p:spPr>
          <a:xfrm>
            <a:off x="6324600" y="44196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14" name="Oval 13"/>
          <p:cNvSpPr/>
          <p:nvPr/>
        </p:nvSpPr>
        <p:spPr>
          <a:xfrm>
            <a:off x="4114800" y="62484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sp>
        <p:nvSpPr>
          <p:cNvPr id="15" name="Oval 14"/>
          <p:cNvSpPr/>
          <p:nvPr/>
        </p:nvSpPr>
        <p:spPr>
          <a:xfrm>
            <a:off x="1905000" y="44196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16" name="Hexagon 15"/>
          <p:cNvSpPr/>
          <p:nvPr/>
        </p:nvSpPr>
        <p:spPr>
          <a:xfrm flipH="1">
            <a:off x="3733800" y="55626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pic>
        <p:nvPicPr>
          <p:cNvPr id="17" name="Picture 16" descr="baseball.gif"/>
          <p:cNvPicPr>
            <a:picLocks noChangeAspect="1"/>
          </p:cNvPicPr>
          <p:nvPr/>
        </p:nvPicPr>
        <p:blipFill>
          <a:blip r:embed="rId4" cstate="print"/>
          <a:stretch>
            <a:fillRect/>
          </a:stretch>
        </p:blipFill>
        <p:spPr>
          <a:xfrm>
            <a:off x="4267200" y="5486400"/>
            <a:ext cx="228600" cy="228600"/>
          </a:xfrm>
          <a:prstGeom prst="rect">
            <a:avLst/>
          </a:prstGeom>
        </p:spPr>
      </p:pic>
      <p:sp>
        <p:nvSpPr>
          <p:cNvPr id="19" name="TextBox 18"/>
          <p:cNvSpPr txBox="1"/>
          <p:nvPr/>
        </p:nvSpPr>
        <p:spPr>
          <a:xfrm>
            <a:off x="0" y="228600"/>
            <a:ext cx="1600200" cy="523220"/>
          </a:xfrm>
          <a:prstGeom prst="rect">
            <a:avLst/>
          </a:prstGeom>
          <a:noFill/>
        </p:spPr>
        <p:txBody>
          <a:bodyPr wrap="square" rtlCol="0">
            <a:spAutoFit/>
          </a:bodyPr>
          <a:lstStyle/>
          <a:p>
            <a:r>
              <a:rPr lang="en-US" sz="2800" dirty="0" smtClean="0"/>
              <a:t>Signals:</a:t>
            </a:r>
            <a:endParaRPr lang="en-US" sz="2800" dirty="0"/>
          </a:p>
        </p:txBody>
      </p:sp>
      <p:sp>
        <p:nvSpPr>
          <p:cNvPr id="20" name="TextBox 19"/>
          <p:cNvSpPr txBox="1"/>
          <p:nvPr/>
        </p:nvSpPr>
        <p:spPr>
          <a:xfrm>
            <a:off x="0" y="762000"/>
            <a:ext cx="2133600" cy="677108"/>
          </a:xfrm>
          <a:prstGeom prst="rect">
            <a:avLst/>
          </a:prstGeom>
          <a:noFill/>
        </p:spPr>
        <p:txBody>
          <a:bodyPr wrap="square" rtlCol="0">
            <a:spAutoFit/>
          </a:bodyPr>
          <a:lstStyle/>
          <a:p>
            <a:r>
              <a:rPr lang="en-US" sz="1900" dirty="0" smtClean="0"/>
              <a:t>U1 number of outs</a:t>
            </a:r>
          </a:p>
          <a:p>
            <a:r>
              <a:rPr lang="en-US" sz="1900" dirty="0" smtClean="0"/>
              <a:t>U2 and U3 ready</a:t>
            </a:r>
            <a:endParaRPr lang="en-US" sz="1900" dirty="0"/>
          </a:p>
        </p:txBody>
      </p:sp>
      <p:sp>
        <p:nvSpPr>
          <p:cNvPr id="21" name="TextBox 20"/>
          <p:cNvSpPr txBox="1"/>
          <p:nvPr/>
        </p:nvSpPr>
        <p:spPr>
          <a:xfrm>
            <a:off x="228600" y="5715000"/>
            <a:ext cx="2743200" cy="969496"/>
          </a:xfrm>
          <a:prstGeom prst="rect">
            <a:avLst/>
          </a:prstGeom>
          <a:noFill/>
        </p:spPr>
        <p:txBody>
          <a:bodyPr wrap="square" rtlCol="0">
            <a:spAutoFit/>
          </a:bodyPr>
          <a:lstStyle/>
          <a:p>
            <a:pPr algn="ctr"/>
            <a:r>
              <a:rPr lang="en-US" sz="1900" dirty="0" smtClean="0"/>
              <a:t>No runners on</a:t>
            </a:r>
          </a:p>
          <a:p>
            <a:pPr algn="ctr"/>
            <a:r>
              <a:rPr lang="en-US" sz="1900" dirty="0" smtClean="0"/>
              <a:t>Fly Ball Triple</a:t>
            </a:r>
          </a:p>
          <a:p>
            <a:pPr algn="ctr"/>
            <a:r>
              <a:rPr lang="en-US" sz="1900" dirty="0" smtClean="0"/>
              <a:t>Left Side</a:t>
            </a:r>
          </a:p>
        </p:txBody>
      </p:sp>
      <p:sp>
        <p:nvSpPr>
          <p:cNvPr id="22" name="Freeform 21"/>
          <p:cNvSpPr/>
          <p:nvPr/>
        </p:nvSpPr>
        <p:spPr>
          <a:xfrm>
            <a:off x="609600" y="304800"/>
            <a:ext cx="3410857" cy="3991429"/>
          </a:xfrm>
          <a:custGeom>
            <a:avLst/>
            <a:gdLst>
              <a:gd name="connsiteX0" fmla="*/ 1915886 w 3410857"/>
              <a:gd name="connsiteY0" fmla="*/ 3991429 h 3991429"/>
              <a:gd name="connsiteX1" fmla="*/ 0 w 3410857"/>
              <a:gd name="connsiteY1" fmla="*/ 2452915 h 3991429"/>
              <a:gd name="connsiteX2" fmla="*/ 217714 w 3410857"/>
              <a:gd name="connsiteY2" fmla="*/ 1988457 h 3991429"/>
              <a:gd name="connsiteX3" fmla="*/ 566057 w 3410857"/>
              <a:gd name="connsiteY3" fmla="*/ 1451429 h 3991429"/>
              <a:gd name="connsiteX4" fmla="*/ 1103086 w 3410857"/>
              <a:gd name="connsiteY4" fmla="*/ 899886 h 3991429"/>
              <a:gd name="connsiteX5" fmla="*/ 1465943 w 3410857"/>
              <a:gd name="connsiteY5" fmla="*/ 624115 h 3991429"/>
              <a:gd name="connsiteX6" fmla="*/ 1901372 w 3410857"/>
              <a:gd name="connsiteY6" fmla="*/ 377372 h 3991429"/>
              <a:gd name="connsiteX7" fmla="*/ 2540000 w 3410857"/>
              <a:gd name="connsiteY7" fmla="*/ 130629 h 3991429"/>
              <a:gd name="connsiteX8" fmla="*/ 3164114 w 3410857"/>
              <a:gd name="connsiteY8" fmla="*/ 0 h 3991429"/>
              <a:gd name="connsiteX9" fmla="*/ 3410857 w 3410857"/>
              <a:gd name="connsiteY9" fmla="*/ 2699657 h 3991429"/>
              <a:gd name="connsiteX10" fmla="*/ 2989943 w 3410857"/>
              <a:gd name="connsiteY10" fmla="*/ 2844800 h 3991429"/>
              <a:gd name="connsiteX11" fmla="*/ 2540000 w 3410857"/>
              <a:gd name="connsiteY11" fmla="*/ 3091543 h 3991429"/>
              <a:gd name="connsiteX12" fmla="*/ 2249714 w 3410857"/>
              <a:gd name="connsiteY12" fmla="*/ 3367315 h 3991429"/>
              <a:gd name="connsiteX13" fmla="*/ 2017486 w 3410857"/>
              <a:gd name="connsiteY13" fmla="*/ 3730172 h 3991429"/>
              <a:gd name="connsiteX14" fmla="*/ 1944914 w 3410857"/>
              <a:gd name="connsiteY14" fmla="*/ 3918857 h 3991429"/>
              <a:gd name="connsiteX15" fmla="*/ 1915886 w 3410857"/>
              <a:gd name="connsiteY15" fmla="*/ 3991429 h 399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0857" h="3991429">
                <a:moveTo>
                  <a:pt x="1915886" y="3991429"/>
                </a:moveTo>
                <a:lnTo>
                  <a:pt x="0" y="2452915"/>
                </a:lnTo>
                <a:lnTo>
                  <a:pt x="217714" y="1988457"/>
                </a:lnTo>
                <a:lnTo>
                  <a:pt x="566057" y="1451429"/>
                </a:lnTo>
                <a:lnTo>
                  <a:pt x="1103086" y="899886"/>
                </a:lnTo>
                <a:lnTo>
                  <a:pt x="1465943" y="624115"/>
                </a:lnTo>
                <a:lnTo>
                  <a:pt x="1901372" y="377372"/>
                </a:lnTo>
                <a:lnTo>
                  <a:pt x="2540000" y="130629"/>
                </a:lnTo>
                <a:lnTo>
                  <a:pt x="3164114" y="0"/>
                </a:lnTo>
                <a:lnTo>
                  <a:pt x="3410857" y="2699657"/>
                </a:lnTo>
                <a:lnTo>
                  <a:pt x="2989943" y="2844800"/>
                </a:lnTo>
                <a:lnTo>
                  <a:pt x="2540000" y="3091543"/>
                </a:lnTo>
                <a:lnTo>
                  <a:pt x="2249714" y="3367315"/>
                </a:lnTo>
                <a:lnTo>
                  <a:pt x="2017486" y="3730172"/>
                </a:lnTo>
                <a:lnTo>
                  <a:pt x="1944914" y="3918857"/>
                </a:lnTo>
                <a:lnTo>
                  <a:pt x="1915886" y="3991429"/>
                </a:lnTo>
                <a:close/>
              </a:path>
            </a:pathLst>
          </a:custGeom>
          <a:solidFill>
            <a:srgbClr val="996633">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371600" y="2590800"/>
            <a:ext cx="2362200" cy="338554"/>
          </a:xfrm>
          <a:prstGeom prst="rect">
            <a:avLst/>
          </a:prstGeom>
          <a:noFill/>
        </p:spPr>
        <p:txBody>
          <a:bodyPr wrap="square" rtlCol="0">
            <a:spAutoFit/>
          </a:bodyPr>
          <a:lstStyle/>
          <a:p>
            <a:pPr algn="ctr"/>
            <a:r>
              <a:rPr lang="en-US" sz="1600" b="1" dirty="0" smtClean="0">
                <a:solidFill>
                  <a:schemeClr val="bg1"/>
                </a:solidFill>
                <a:latin typeface="Arial Black" pitchFamily="34" charset="0"/>
              </a:rPr>
              <a:t>U3’s fly ball area</a:t>
            </a:r>
            <a:endParaRPr lang="en-US" sz="1600" b="1" dirty="0">
              <a:solidFill>
                <a:schemeClr val="bg1"/>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5E-6 2.13873E-6 C 0.03265 -0.00948 0.06546 -0.01873 0.09671 -0.04231 C 0.12796 -0.0659 0.17084 -0.12301 0.18733 -0.14174 C 0.20383 -0.16046 0.19306 -0.15191 0.19515 -0.15445 " pathEditMode="relative" ptsTypes="aaaA">
                                      <p:cBhvr>
                                        <p:cTn id="11" dur="2000" fill="hold"/>
                                        <p:tgtEl>
                                          <p:spTgt spid="16"/>
                                        </p:tgtEl>
                                        <p:attrNameLst>
                                          <p:attrName>ppt_x</p:attrName>
                                          <p:attrName>ppt_y</p:attrName>
                                        </p:attrNameLst>
                                      </p:cBhvr>
                                    </p:animMotion>
                                  </p:childTnLst>
                                </p:cTn>
                              </p:par>
                              <p:par>
                                <p:cTn id="12" presetID="6" presetClass="emph" presetSubtype="0" fill="hold" nodeType="withEffect">
                                  <p:stCondLst>
                                    <p:cond delay="0"/>
                                  </p:stCondLst>
                                  <p:childTnLst>
                                    <p:animScale>
                                      <p:cBhvr>
                                        <p:cTn id="13" dur="1000" fill="hold"/>
                                        <p:tgtEl>
                                          <p:spTgt spid="17"/>
                                        </p:tgtEl>
                                      </p:cBhvr>
                                      <p:by x="400000" y="400000"/>
                                    </p:animScale>
                                  </p:childTnLst>
                                </p:cTn>
                              </p:par>
                              <p:par>
                                <p:cTn id="14" presetID="6" presetClass="emph" presetSubtype="0" fill="hold" nodeType="withEffect">
                                  <p:stCondLst>
                                    <p:cond delay="0"/>
                                  </p:stCondLst>
                                  <p:childTnLst>
                                    <p:animScale>
                                      <p:cBhvr>
                                        <p:cTn id="15" dur="2000" fill="hold"/>
                                        <p:tgtEl>
                                          <p:spTgt spid="17"/>
                                        </p:tgtEl>
                                      </p:cBhvr>
                                      <p:by x="25000" y="25000"/>
                                    </p:animScale>
                                  </p:childTnLst>
                                </p:cTn>
                              </p:par>
                              <p:par>
                                <p:cTn id="16" presetID="0" presetClass="path" presetSubtype="0" accel="50000" decel="50000" fill="hold" nodeType="withEffect">
                                  <p:stCondLst>
                                    <p:cond delay="0"/>
                                  </p:stCondLst>
                                  <p:childTnLst>
                                    <p:animMotion origin="layout" path="M -6.66667E-6 -8.67052E-7 L -0.19167 -0.69919 " pathEditMode="relative" ptsTypes="AA">
                                      <p:cBhvr>
                                        <p:cTn id="17" dur="2000" fill="hold"/>
                                        <p:tgtEl>
                                          <p:spTgt spid="17"/>
                                        </p:tgtEl>
                                        <p:attrNameLst>
                                          <p:attrName>ppt_x</p:attrName>
                                          <p:attrName>ppt_y</p:attrName>
                                        </p:attrNameLst>
                                      </p:cBhvr>
                                    </p:animMotion>
                                  </p:childTnLst>
                                </p:cTn>
                              </p:par>
                              <p:par>
                                <p:cTn id="18" presetID="0" presetClass="path" presetSubtype="0" accel="50000" decel="50000" fill="hold" grpId="0" nodeType="withEffect">
                                  <p:stCondLst>
                                    <p:cond delay="0"/>
                                  </p:stCondLst>
                                  <p:childTnLst>
                                    <p:animMotion origin="layout" path="M -6.66667E-6 -1.7341E-6 L 0.04999 -0.19977 " pathEditMode="relative" ptsTypes="AA">
                                      <p:cBhvr>
                                        <p:cTn id="19" dur="3000" fill="hold"/>
                                        <p:tgtEl>
                                          <p:spTgt spid="6"/>
                                        </p:tgtEl>
                                        <p:attrNameLst>
                                          <p:attrName>ppt_x</p:attrName>
                                          <p:attrName>ppt_y</p:attrName>
                                        </p:attrNameLst>
                                      </p:cBhvr>
                                    </p:animMotion>
                                  </p:childTnLst>
                                </p:cTn>
                              </p:par>
                              <p:par>
                                <p:cTn id="20" presetID="0" presetClass="path" presetSubtype="0" accel="50000" decel="50000" fill="hold" grpId="0" nodeType="withEffect">
                                  <p:stCondLst>
                                    <p:cond delay="0"/>
                                  </p:stCondLst>
                                  <p:childTnLst>
                                    <p:animMotion origin="layout" path="M -1.73472E-18 7.39884E-6 L -0.03334 -0.17757 " pathEditMode="relative" ptsTypes="AA">
                                      <p:cBhvr>
                                        <p:cTn id="21" dur="3000" fill="hold"/>
                                        <p:tgtEl>
                                          <p:spTgt spid="14"/>
                                        </p:tgtEl>
                                        <p:attrNameLst>
                                          <p:attrName>ppt_x</p:attrName>
                                          <p:attrName>ppt_y</p:attrName>
                                        </p:attrNameLst>
                                      </p:cBhvr>
                                    </p:animMotion>
                                  </p:childTnLst>
                                </p:cTn>
                              </p:par>
                              <p:par>
                                <p:cTn id="22" presetID="0" presetClass="path" presetSubtype="0" accel="50000" decel="50000" fill="hold" grpId="0" nodeType="withEffect">
                                  <p:stCondLst>
                                    <p:cond delay="0"/>
                                  </p:stCondLst>
                                  <p:childTnLst>
                                    <p:animMotion origin="layout" path="M 1.73472E-18 -2.60116E-6 L 0.00833 -0.15538 " pathEditMode="relative" ptsTypes="AA">
                                      <p:cBhvr>
                                        <p:cTn id="23" dur="3000" fill="hold"/>
                                        <p:tgtEl>
                                          <p:spTgt spid="15"/>
                                        </p:tgtEl>
                                        <p:attrNameLst>
                                          <p:attrName>ppt_x</p:attrName>
                                          <p:attrName>ppt_y</p:attrName>
                                        </p:attrNameLst>
                                      </p:cBhvr>
                                    </p:animMotion>
                                  </p:childTnLst>
                                </p:cTn>
                              </p:par>
                              <p:par>
                                <p:cTn id="24" presetID="0" presetClass="path" presetSubtype="0" accel="50000" decel="50000" fill="hold" grpId="0" nodeType="withEffect">
                                  <p:stCondLst>
                                    <p:cond delay="0"/>
                                  </p:stCondLst>
                                  <p:childTnLst>
                                    <p:animMotion origin="layout" path="M -3.33333E-6 4.91329E-6 C -0.05885 -0.01203 -0.11736 -0.02405 -0.14826 -0.02752 C -0.17934 -0.03099 -0.1776 -0.02567 -0.18541 -0.02105 C -0.1934 -0.01642 -0.19583 -0.00532 -0.19531 4.91329E-6 C -0.19461 0.00531 -0.1868 0.00878 -0.18159 0.01063 C -0.17656 0.01248 -0.1684 0.01248 -0.16406 0.01063 C -0.15989 0.00878 -0.15816 0.00393 -0.15625 4.91329E-6 C -0.15434 -0.00394 -0.15173 -0.00717 -0.15243 -0.01272 C -0.15295 -0.01827 -0.15625 -0.02659 -0.16007 -0.03376 C -0.16389 -0.04093 -0.17309 -0.05157 -0.17569 -0.05503 " pathEditMode="relative" rAng="0" ptsTypes="aaaaaaaaaA">
                                      <p:cBhvr>
                                        <p:cTn id="25" dur="2000" fill="hold"/>
                                        <p:tgtEl>
                                          <p:spTgt spid="13"/>
                                        </p:tgtEl>
                                        <p:attrNameLst>
                                          <p:attrName>ppt_x</p:attrName>
                                          <p:attrName>ppt_y</p:attrName>
                                        </p:attrNameLst>
                                      </p:cBhvr>
                                      <p:rCtr x="-98" y="-21"/>
                                    </p:animMotion>
                                  </p:childTnLst>
                                </p:cTn>
                              </p:par>
                              <p:par>
                                <p:cTn id="26" presetID="0" presetClass="path" presetSubtype="0" accel="50000" decel="50000" fill="hold" grpId="0" nodeType="withEffect">
                                  <p:stCondLst>
                                    <p:cond delay="0"/>
                                  </p:stCondLst>
                                  <p:childTnLst>
                                    <p:animMotion origin="layout" path="M 3.33333E-6 -2.31214E-7 L -0.07917 -2.31214E-7 " pathEditMode="relative" rAng="0" ptsTypes="AA">
                                      <p:cBhvr>
                                        <p:cTn id="27" dur="2000" fill="hold"/>
                                        <p:tgtEl>
                                          <p:spTgt spid="9"/>
                                        </p:tgtEl>
                                        <p:attrNameLst>
                                          <p:attrName>ppt_x</p:attrName>
                                          <p:attrName>ppt_y</p:attrName>
                                        </p:attrNameLst>
                                      </p:cBhvr>
                                      <p:rCtr x="-40" y="0"/>
                                    </p:animMotion>
                                  </p:childTnLst>
                                </p:cTn>
                              </p:par>
                              <p:par>
                                <p:cTn id="28" presetID="0" presetClass="path" presetSubtype="0" accel="50000" decel="50000" fill="hold" grpId="0" nodeType="withEffect">
                                  <p:stCondLst>
                                    <p:cond delay="0"/>
                                  </p:stCondLst>
                                  <p:childTnLst>
                                    <p:animMotion origin="layout" path="M -6.66667E-6 -1.7341E-6 L -0.00834 -0.16647 " pathEditMode="relative" ptsTypes="AA">
                                      <p:cBhvr>
                                        <p:cTn id="29" dur="2000" fill="hold"/>
                                        <p:tgtEl>
                                          <p:spTgt spid="8"/>
                                        </p:tgtEl>
                                        <p:attrNameLst>
                                          <p:attrName>ppt_x</p:attrName>
                                          <p:attrName>ppt_y</p:attrName>
                                        </p:attrNameLst>
                                      </p:cBhvr>
                                    </p:animMotion>
                                  </p:childTnLst>
                                </p:cTn>
                              </p:par>
                            </p:childTnLst>
                          </p:cTn>
                        </p:par>
                        <p:par>
                          <p:cTn id="30" fill="hold">
                            <p:stCondLst>
                              <p:cond delay="3000"/>
                            </p:stCondLst>
                            <p:childTnLst>
                              <p:par>
                                <p:cTn id="31" presetID="9" presetClass="entr" presetSubtype="0"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dissolve">
                                      <p:cBhvr>
                                        <p:cTn id="33" dur="500"/>
                                        <p:tgtEl>
                                          <p:spTgt spid="22"/>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dissolv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xit" presetSubtype="0" fill="hold" grpId="1" nodeType="clickEffect">
                                  <p:stCondLst>
                                    <p:cond delay="0"/>
                                  </p:stCondLst>
                                  <p:childTnLst>
                                    <p:animEffect transition="out" filter="dissolve">
                                      <p:cBhvr>
                                        <p:cTn id="40" dur="500"/>
                                        <p:tgtEl>
                                          <p:spTgt spid="23"/>
                                        </p:tgtEl>
                                      </p:cBhvr>
                                    </p:animEffect>
                                    <p:set>
                                      <p:cBhvr>
                                        <p:cTn id="41" dur="1" fill="hold">
                                          <p:stCondLst>
                                            <p:cond delay="499"/>
                                          </p:stCondLst>
                                        </p:cTn>
                                        <p:tgtEl>
                                          <p:spTgt spid="2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0" presetClass="path" presetSubtype="0" accel="50000" decel="50000" fill="hold" grpId="1" nodeType="clickEffect">
                                  <p:stCondLst>
                                    <p:cond delay="0"/>
                                  </p:stCondLst>
                                  <p:childTnLst>
                                    <p:animMotion origin="layout" path="M -0.17569 -0.05503 L -0.22916 -0.09434 " pathEditMode="relative" rAng="0" ptsTypes="AA">
                                      <p:cBhvr>
                                        <p:cTn id="45" dur="2000" fill="hold"/>
                                        <p:tgtEl>
                                          <p:spTgt spid="13"/>
                                        </p:tgtEl>
                                        <p:attrNameLst>
                                          <p:attrName>ppt_x</p:attrName>
                                          <p:attrName>ppt_y</p:attrName>
                                        </p:attrNameLst>
                                      </p:cBhvr>
                                      <p:rCtr x="-27" y="-20"/>
                                    </p:animMotion>
                                  </p:childTnLst>
                                </p:cTn>
                              </p:par>
                              <p:par>
                                <p:cTn id="46" presetID="0" presetClass="path" presetSubtype="0" accel="50000" decel="50000" fill="hold" grpId="0" nodeType="withEffect">
                                  <p:stCondLst>
                                    <p:cond delay="0"/>
                                  </p:stCondLst>
                                  <p:childTnLst>
                                    <p:animMotion origin="layout" path="M 6.66667E-6 1.7341E-7 L 0.00834 0.07769 " pathEditMode="relative" ptsTypes="AA">
                                      <p:cBhvr>
                                        <p:cTn id="47" dur="2000" fill="hold"/>
                                        <p:tgtEl>
                                          <p:spTgt spid="7"/>
                                        </p:tgtEl>
                                        <p:attrNameLst>
                                          <p:attrName>ppt_x</p:attrName>
                                          <p:attrName>ppt_y</p:attrName>
                                        </p:attrNameLst>
                                      </p:cBhvr>
                                    </p:animMotion>
                                  </p:childTnLst>
                                </p:cTn>
                              </p:par>
                              <p:par>
                                <p:cTn id="48" presetID="0" presetClass="path" presetSubtype="0" accel="50000" decel="50000" fill="hold" nodeType="withEffect">
                                  <p:stCondLst>
                                    <p:cond delay="0"/>
                                  </p:stCondLst>
                                  <p:childTnLst>
                                    <p:animMotion origin="layout" path="M -0.19167 -0.69919 L -0.11667 -0.47722 " pathEditMode="relative" ptsTypes="AA">
                                      <p:cBhvr>
                                        <p:cTn id="49" dur="2000" fill="hold"/>
                                        <p:tgtEl>
                                          <p:spTgt spid="17"/>
                                        </p:tgtEl>
                                        <p:attrNameLst>
                                          <p:attrName>ppt_x</p:attrName>
                                          <p:attrName>ppt_y</p:attrName>
                                        </p:attrNameLst>
                                      </p:cBhvr>
                                    </p:animMotion>
                                  </p:childTnLst>
                                </p:cTn>
                              </p:par>
                              <p:par>
                                <p:cTn id="50" presetID="0" presetClass="path" presetSubtype="0" accel="50000" decel="50000" fill="hold" grpId="1" nodeType="withEffect">
                                  <p:stCondLst>
                                    <p:cond delay="0"/>
                                  </p:stCondLst>
                                  <p:childTnLst>
                                    <p:animMotion origin="layout" path="M 0.19514 -0.15445 C 0.19305 -0.1711 0.19097 -0.18775 0.17847 -0.20995 C 0.16597 -0.23214 0.13958 -0.26914 0.12014 -0.28763 C 0.10069 -0.30613 0.08125 -0.31353 0.0618 -0.32093 " pathEditMode="relative" rAng="0" ptsTypes="aaaA">
                                      <p:cBhvr>
                                        <p:cTn id="51" dur="2000" fill="hold"/>
                                        <p:tgtEl>
                                          <p:spTgt spid="16"/>
                                        </p:tgtEl>
                                        <p:attrNameLst>
                                          <p:attrName>ppt_x</p:attrName>
                                          <p:attrName>ppt_y</p:attrName>
                                        </p:attrNameLst>
                                      </p:cBhvr>
                                      <p:rCtr x="-67" y="-83"/>
                                    </p:animMotion>
                                  </p:childTnLst>
                                </p:cTn>
                              </p:par>
                            </p:childTnLst>
                          </p:cTn>
                        </p:par>
                      </p:childTnLst>
                    </p:cTn>
                  </p:par>
                  <p:par>
                    <p:cTn id="52" fill="hold">
                      <p:stCondLst>
                        <p:cond delay="indefinite"/>
                      </p:stCondLst>
                      <p:childTnLst>
                        <p:par>
                          <p:cTn id="53" fill="hold">
                            <p:stCondLst>
                              <p:cond delay="0"/>
                            </p:stCondLst>
                            <p:childTnLst>
                              <p:par>
                                <p:cTn id="54" presetID="0" presetClass="path" presetSubtype="0" accel="50000" decel="50000" fill="hold" nodeType="clickEffect">
                                  <p:stCondLst>
                                    <p:cond delay="0"/>
                                  </p:stCondLst>
                                  <p:childTnLst>
                                    <p:animMotion origin="layout" path="M -0.10834 -0.47167 L -0.15417 -0.16092 " pathEditMode="relative" rAng="0" ptsTypes="AA">
                                      <p:cBhvr>
                                        <p:cTn id="55" dur="2000" fill="hold"/>
                                        <p:tgtEl>
                                          <p:spTgt spid="17"/>
                                        </p:tgtEl>
                                        <p:attrNameLst>
                                          <p:attrName>ppt_x</p:attrName>
                                          <p:attrName>ppt_y</p:attrName>
                                        </p:attrNameLst>
                                      </p:cBhvr>
                                      <p:rCtr x="-23" y="155"/>
                                    </p:animMotion>
                                  </p:childTnLst>
                                </p:cTn>
                              </p:par>
                              <p:par>
                                <p:cTn id="56" presetID="0" presetClass="path" presetSubtype="0" accel="50000" decel="50000" fill="hold" grpId="2" nodeType="withEffect">
                                  <p:stCondLst>
                                    <p:cond delay="0"/>
                                  </p:stCondLst>
                                  <p:childTnLst>
                                    <p:animMotion origin="layout" path="M 0.05417 -0.3163 L -0.0875 -0.17202 " pathEditMode="relative" rAng="0" ptsTypes="AA">
                                      <p:cBhvr>
                                        <p:cTn id="57" dur="2000" fill="hold"/>
                                        <p:tgtEl>
                                          <p:spTgt spid="16"/>
                                        </p:tgtEl>
                                        <p:attrNameLst>
                                          <p:attrName>ppt_x</p:attrName>
                                          <p:attrName>ppt_y</p:attrName>
                                        </p:attrNameLst>
                                      </p:cBhvr>
                                      <p:rCtr x="-71" y="72"/>
                                    </p:animMotion>
                                  </p:childTnLst>
                                </p:cTn>
                              </p:par>
                              <p:par>
                                <p:cTn id="58" presetID="0" presetClass="path" presetSubtype="0" accel="50000" decel="50000" fill="hold" grpId="2" nodeType="withEffect">
                                  <p:stCondLst>
                                    <p:cond delay="0"/>
                                  </p:stCondLst>
                                  <p:childTnLst>
                                    <p:animMotion origin="layout" path="M -0.22916 -0.09433 L -0.2875 -0.06104 " pathEditMode="relative" rAng="0" ptsTypes="AA">
                                      <p:cBhvr>
                                        <p:cTn id="59" dur="2000" fill="hold"/>
                                        <p:tgtEl>
                                          <p:spTgt spid="13"/>
                                        </p:tgtEl>
                                        <p:attrNameLst>
                                          <p:attrName>ppt_x</p:attrName>
                                          <p:attrName>ppt_y</p:attrName>
                                        </p:attrNameLst>
                                      </p:cBhvr>
                                      <p:rCtr x="-29" y="17"/>
                                    </p:animMotion>
                                  </p:childTnLst>
                                </p:cTn>
                              </p:par>
                              <p:par>
                                <p:cTn id="60" presetID="0" presetClass="path" presetSubtype="0" accel="50000" decel="50000" fill="hold" grpId="1" nodeType="withEffect">
                                  <p:stCondLst>
                                    <p:cond delay="0"/>
                                  </p:stCondLst>
                                  <p:childTnLst>
                                    <p:animMotion origin="layout" path="M -0.03334 -0.17757 L -0.10417 -0.02774 " pathEditMode="relative" rAng="0" ptsTypes="AA">
                                      <p:cBhvr>
                                        <p:cTn id="61" dur="2000" fill="hold"/>
                                        <p:tgtEl>
                                          <p:spTgt spid="14"/>
                                        </p:tgtEl>
                                        <p:attrNameLst>
                                          <p:attrName>ppt_x</p:attrName>
                                          <p:attrName>ppt_y</p:attrName>
                                        </p:attrNameLst>
                                      </p:cBhvr>
                                      <p:rCtr x="-35" y="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3" grpId="0" animBg="1"/>
      <p:bldP spid="13" grpId="1" animBg="1"/>
      <p:bldP spid="13" grpId="2" animBg="1"/>
      <p:bldP spid="14" grpId="0" animBg="1"/>
      <p:bldP spid="14" grpId="1" animBg="1"/>
      <p:bldP spid="15" grpId="0" animBg="1"/>
      <p:bldP spid="16" grpId="0" animBg="1"/>
      <p:bldP spid="16" grpId="1" animBg="1"/>
      <p:bldP spid="16" grpId="2" animBg="1"/>
      <p:bldP spid="20" grpId="0"/>
      <p:bldP spid="22" grpId="0" animBg="1"/>
      <p:bldP spid="23" grpId="0"/>
      <p:bldP spid="2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brl_field_full.gif"/>
          <p:cNvPicPr>
            <a:picLocks noGrp="1" noChangeAspect="1"/>
          </p:cNvPicPr>
          <p:nvPr/>
        </p:nvPicPr>
        <p:blipFill>
          <a:blip r:embed="rId2" cstate="print"/>
          <a:stretch>
            <a:fillRect/>
          </a:stretch>
        </p:blipFill>
        <p:spPr>
          <a:xfrm>
            <a:off x="228601" y="0"/>
            <a:ext cx="8382000" cy="6858000"/>
          </a:xfrm>
          <a:prstGeom prst="rect">
            <a:avLst/>
          </a:prstGeom>
        </p:spPr>
      </p:pic>
      <p:sp>
        <p:nvSpPr>
          <p:cNvPr id="3" name="Diamond 2"/>
          <p:cNvSpPr/>
          <p:nvPr/>
        </p:nvSpPr>
        <p:spPr>
          <a:xfrm>
            <a:off x="1371600" y="2286000"/>
            <a:ext cx="5334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4" name="Diamond 3"/>
          <p:cNvSpPr/>
          <p:nvPr/>
        </p:nvSpPr>
        <p:spPr>
          <a:xfrm>
            <a:off x="4114800" y="762000"/>
            <a:ext cx="5334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5" name="Diamond 4"/>
          <p:cNvSpPr/>
          <p:nvPr/>
        </p:nvSpPr>
        <p:spPr>
          <a:xfrm>
            <a:off x="6400800" y="2057400"/>
            <a:ext cx="5334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6" name="Diamond 5"/>
          <p:cNvSpPr/>
          <p:nvPr/>
        </p:nvSpPr>
        <p:spPr>
          <a:xfrm>
            <a:off x="2667000" y="3962400"/>
            <a:ext cx="5334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7" name="Diamond 6"/>
          <p:cNvSpPr/>
          <p:nvPr/>
        </p:nvSpPr>
        <p:spPr>
          <a:xfrm>
            <a:off x="3352800" y="3429000"/>
            <a:ext cx="5334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8" name="Diamond 7"/>
          <p:cNvSpPr/>
          <p:nvPr/>
        </p:nvSpPr>
        <p:spPr>
          <a:xfrm>
            <a:off x="4953000" y="3429000"/>
            <a:ext cx="5334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9" name="Diamond 8"/>
          <p:cNvSpPr/>
          <p:nvPr/>
        </p:nvSpPr>
        <p:spPr>
          <a:xfrm>
            <a:off x="5562600" y="4038600"/>
            <a:ext cx="5334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0" name="Diamond 9"/>
          <p:cNvSpPr/>
          <p:nvPr/>
        </p:nvSpPr>
        <p:spPr>
          <a:xfrm>
            <a:off x="4114800" y="4191000"/>
            <a:ext cx="5334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1" name="Diamond 10"/>
          <p:cNvSpPr/>
          <p:nvPr/>
        </p:nvSpPr>
        <p:spPr>
          <a:xfrm>
            <a:off x="4114800" y="5791200"/>
            <a:ext cx="5334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2" name="Hexagon 11"/>
          <p:cNvSpPr/>
          <p:nvPr/>
        </p:nvSpPr>
        <p:spPr>
          <a:xfrm flipH="1">
            <a:off x="3733800" y="55626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13" name="Freeform 12"/>
          <p:cNvSpPr/>
          <p:nvPr/>
        </p:nvSpPr>
        <p:spPr>
          <a:xfrm rot="8022686">
            <a:off x="3821292" y="-340660"/>
            <a:ext cx="3612786" cy="473810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30 w 10000"/>
              <a:gd name="connsiteY5" fmla="*/ 5945 h 10000"/>
              <a:gd name="connsiteX6" fmla="*/ 30 w 10000"/>
              <a:gd name="connsiteY6" fmla="*/ 4055 h 10000"/>
              <a:gd name="connsiteX7" fmla="*/ 1667 w 10000"/>
              <a:gd name="connsiteY7" fmla="*/ 0 h 10000"/>
              <a:gd name="connsiteX0" fmla="*/ 1677 w 11904"/>
              <a:gd name="connsiteY0" fmla="*/ 0 h 10000"/>
              <a:gd name="connsiteX1" fmla="*/ 10010 w 11904"/>
              <a:gd name="connsiteY1" fmla="*/ 0 h 10000"/>
              <a:gd name="connsiteX2" fmla="*/ 8343 w 11904"/>
              <a:gd name="connsiteY2" fmla="*/ 5000 h 10000"/>
              <a:gd name="connsiteX3" fmla="*/ 11904 w 11904"/>
              <a:gd name="connsiteY3" fmla="*/ 8500 h 10000"/>
              <a:gd name="connsiteX4" fmla="*/ 1677 w 11904"/>
              <a:gd name="connsiteY4" fmla="*/ 10000 h 10000"/>
              <a:gd name="connsiteX5" fmla="*/ 40 w 11904"/>
              <a:gd name="connsiteY5" fmla="*/ 5945 h 10000"/>
              <a:gd name="connsiteX6" fmla="*/ 40 w 11904"/>
              <a:gd name="connsiteY6" fmla="*/ 4055 h 10000"/>
              <a:gd name="connsiteX7" fmla="*/ 1677 w 11904"/>
              <a:gd name="connsiteY7" fmla="*/ 0 h 10000"/>
              <a:gd name="connsiteX0" fmla="*/ 1677 w 11904"/>
              <a:gd name="connsiteY0" fmla="*/ 0 h 15077"/>
              <a:gd name="connsiteX1" fmla="*/ 10010 w 11904"/>
              <a:gd name="connsiteY1" fmla="*/ 0 h 15077"/>
              <a:gd name="connsiteX2" fmla="*/ 8343 w 11904"/>
              <a:gd name="connsiteY2" fmla="*/ 5000 h 15077"/>
              <a:gd name="connsiteX3" fmla="*/ 11904 w 11904"/>
              <a:gd name="connsiteY3" fmla="*/ 8500 h 15077"/>
              <a:gd name="connsiteX4" fmla="*/ 5058 w 11904"/>
              <a:gd name="connsiteY4" fmla="*/ 15077 h 15077"/>
              <a:gd name="connsiteX5" fmla="*/ 40 w 11904"/>
              <a:gd name="connsiteY5" fmla="*/ 5945 h 15077"/>
              <a:gd name="connsiteX6" fmla="*/ 40 w 11904"/>
              <a:gd name="connsiteY6" fmla="*/ 4055 h 15077"/>
              <a:gd name="connsiteX7" fmla="*/ 1677 w 11904"/>
              <a:gd name="connsiteY7" fmla="*/ 0 h 15077"/>
              <a:gd name="connsiteX0" fmla="*/ 1677 w 11904"/>
              <a:gd name="connsiteY0" fmla="*/ 0 h 15077"/>
              <a:gd name="connsiteX1" fmla="*/ 10010 w 11904"/>
              <a:gd name="connsiteY1" fmla="*/ 0 h 15077"/>
              <a:gd name="connsiteX2" fmla="*/ 8343 w 11904"/>
              <a:gd name="connsiteY2" fmla="*/ 5000 h 15077"/>
              <a:gd name="connsiteX3" fmla="*/ 11904 w 11904"/>
              <a:gd name="connsiteY3" fmla="*/ 8500 h 15077"/>
              <a:gd name="connsiteX4" fmla="*/ 5058 w 11904"/>
              <a:gd name="connsiteY4" fmla="*/ 15077 h 15077"/>
              <a:gd name="connsiteX5" fmla="*/ 110 w 11904"/>
              <a:gd name="connsiteY5" fmla="*/ 6068 h 15077"/>
              <a:gd name="connsiteX6" fmla="*/ 40 w 11904"/>
              <a:gd name="connsiteY6" fmla="*/ 4055 h 15077"/>
              <a:gd name="connsiteX7" fmla="*/ 1677 w 11904"/>
              <a:gd name="connsiteY7" fmla="*/ 0 h 15077"/>
              <a:gd name="connsiteX0" fmla="*/ 1428 w 11904"/>
              <a:gd name="connsiteY0" fmla="*/ 0 h 16248"/>
              <a:gd name="connsiteX1" fmla="*/ 10010 w 11904"/>
              <a:gd name="connsiteY1" fmla="*/ 1171 h 16248"/>
              <a:gd name="connsiteX2" fmla="*/ 8343 w 11904"/>
              <a:gd name="connsiteY2" fmla="*/ 6171 h 16248"/>
              <a:gd name="connsiteX3" fmla="*/ 11904 w 11904"/>
              <a:gd name="connsiteY3" fmla="*/ 9671 h 16248"/>
              <a:gd name="connsiteX4" fmla="*/ 5058 w 11904"/>
              <a:gd name="connsiteY4" fmla="*/ 16248 h 16248"/>
              <a:gd name="connsiteX5" fmla="*/ 110 w 11904"/>
              <a:gd name="connsiteY5" fmla="*/ 7239 h 16248"/>
              <a:gd name="connsiteX6" fmla="*/ 40 w 11904"/>
              <a:gd name="connsiteY6" fmla="*/ 5226 h 16248"/>
              <a:gd name="connsiteX7" fmla="*/ 1428 w 11904"/>
              <a:gd name="connsiteY7" fmla="*/ 0 h 16248"/>
              <a:gd name="connsiteX0" fmla="*/ 1428 w 11904"/>
              <a:gd name="connsiteY0" fmla="*/ 0 h 16248"/>
              <a:gd name="connsiteX1" fmla="*/ 10010 w 11904"/>
              <a:gd name="connsiteY1" fmla="*/ 1171 h 16248"/>
              <a:gd name="connsiteX2" fmla="*/ 9324 w 11904"/>
              <a:gd name="connsiteY2" fmla="*/ 5619 h 16248"/>
              <a:gd name="connsiteX3" fmla="*/ 11904 w 11904"/>
              <a:gd name="connsiteY3" fmla="*/ 9671 h 16248"/>
              <a:gd name="connsiteX4" fmla="*/ 5058 w 11904"/>
              <a:gd name="connsiteY4" fmla="*/ 16248 h 16248"/>
              <a:gd name="connsiteX5" fmla="*/ 110 w 11904"/>
              <a:gd name="connsiteY5" fmla="*/ 7239 h 16248"/>
              <a:gd name="connsiteX6" fmla="*/ 40 w 11904"/>
              <a:gd name="connsiteY6" fmla="*/ 5226 h 16248"/>
              <a:gd name="connsiteX7" fmla="*/ 1428 w 11904"/>
              <a:gd name="connsiteY7" fmla="*/ 0 h 16248"/>
              <a:gd name="connsiteX0" fmla="*/ 1428 w 11904"/>
              <a:gd name="connsiteY0" fmla="*/ 0 h 16248"/>
              <a:gd name="connsiteX1" fmla="*/ 10010 w 11904"/>
              <a:gd name="connsiteY1" fmla="*/ 1171 h 16248"/>
              <a:gd name="connsiteX2" fmla="*/ 9324 w 11904"/>
              <a:gd name="connsiteY2" fmla="*/ 5619 h 16248"/>
              <a:gd name="connsiteX3" fmla="*/ 11904 w 11904"/>
              <a:gd name="connsiteY3" fmla="*/ 9671 h 16248"/>
              <a:gd name="connsiteX4" fmla="*/ 5058 w 11904"/>
              <a:gd name="connsiteY4" fmla="*/ 16248 h 16248"/>
              <a:gd name="connsiteX5" fmla="*/ 110 w 11904"/>
              <a:gd name="connsiteY5" fmla="*/ 7239 h 16248"/>
              <a:gd name="connsiteX6" fmla="*/ 40 w 11904"/>
              <a:gd name="connsiteY6" fmla="*/ 5226 h 16248"/>
              <a:gd name="connsiteX7" fmla="*/ 1428 w 11904"/>
              <a:gd name="connsiteY7" fmla="*/ 0 h 16248"/>
              <a:gd name="connsiteX0" fmla="*/ 1428 w 11904"/>
              <a:gd name="connsiteY0" fmla="*/ 0 h 16248"/>
              <a:gd name="connsiteX1" fmla="*/ 10010 w 11904"/>
              <a:gd name="connsiteY1" fmla="*/ 1171 h 16248"/>
              <a:gd name="connsiteX2" fmla="*/ 9324 w 11904"/>
              <a:gd name="connsiteY2" fmla="*/ 5619 h 16248"/>
              <a:gd name="connsiteX3" fmla="*/ 11904 w 11904"/>
              <a:gd name="connsiteY3" fmla="*/ 9671 h 16248"/>
              <a:gd name="connsiteX4" fmla="*/ 5058 w 11904"/>
              <a:gd name="connsiteY4" fmla="*/ 16248 h 16248"/>
              <a:gd name="connsiteX5" fmla="*/ 110 w 11904"/>
              <a:gd name="connsiteY5" fmla="*/ 7239 h 16248"/>
              <a:gd name="connsiteX6" fmla="*/ 40 w 11904"/>
              <a:gd name="connsiteY6" fmla="*/ 5226 h 16248"/>
              <a:gd name="connsiteX7" fmla="*/ 1428 w 11904"/>
              <a:gd name="connsiteY7" fmla="*/ 0 h 16248"/>
              <a:gd name="connsiteX0" fmla="*/ 1428 w 11904"/>
              <a:gd name="connsiteY0" fmla="*/ 0 h 16248"/>
              <a:gd name="connsiteX1" fmla="*/ 10010 w 11904"/>
              <a:gd name="connsiteY1" fmla="*/ 1171 h 16248"/>
              <a:gd name="connsiteX2" fmla="*/ 9324 w 11904"/>
              <a:gd name="connsiteY2" fmla="*/ 5619 h 16248"/>
              <a:gd name="connsiteX3" fmla="*/ 11904 w 11904"/>
              <a:gd name="connsiteY3" fmla="*/ 9671 h 16248"/>
              <a:gd name="connsiteX4" fmla="*/ 5058 w 11904"/>
              <a:gd name="connsiteY4" fmla="*/ 16248 h 16248"/>
              <a:gd name="connsiteX5" fmla="*/ 110 w 11904"/>
              <a:gd name="connsiteY5" fmla="*/ 7239 h 16248"/>
              <a:gd name="connsiteX6" fmla="*/ 40 w 11904"/>
              <a:gd name="connsiteY6" fmla="*/ 5226 h 16248"/>
              <a:gd name="connsiteX7" fmla="*/ 1428 w 11904"/>
              <a:gd name="connsiteY7" fmla="*/ 0 h 16248"/>
              <a:gd name="connsiteX0" fmla="*/ 1428 w 11904"/>
              <a:gd name="connsiteY0" fmla="*/ 0 h 16248"/>
              <a:gd name="connsiteX1" fmla="*/ 10010 w 11904"/>
              <a:gd name="connsiteY1" fmla="*/ 1171 h 16248"/>
              <a:gd name="connsiteX2" fmla="*/ 9324 w 11904"/>
              <a:gd name="connsiteY2" fmla="*/ 5619 h 16248"/>
              <a:gd name="connsiteX3" fmla="*/ 11904 w 11904"/>
              <a:gd name="connsiteY3" fmla="*/ 9671 h 16248"/>
              <a:gd name="connsiteX4" fmla="*/ 5058 w 11904"/>
              <a:gd name="connsiteY4" fmla="*/ 16248 h 16248"/>
              <a:gd name="connsiteX5" fmla="*/ 110 w 11904"/>
              <a:gd name="connsiteY5" fmla="*/ 7239 h 16248"/>
              <a:gd name="connsiteX6" fmla="*/ 40 w 11904"/>
              <a:gd name="connsiteY6" fmla="*/ 5226 h 16248"/>
              <a:gd name="connsiteX7" fmla="*/ 1428 w 11904"/>
              <a:gd name="connsiteY7" fmla="*/ 0 h 16248"/>
              <a:gd name="connsiteX0" fmla="*/ 1428 w 11904"/>
              <a:gd name="connsiteY0" fmla="*/ 0 h 16248"/>
              <a:gd name="connsiteX1" fmla="*/ 10010 w 11904"/>
              <a:gd name="connsiteY1" fmla="*/ 1171 h 16248"/>
              <a:gd name="connsiteX2" fmla="*/ 9324 w 11904"/>
              <a:gd name="connsiteY2" fmla="*/ 5619 h 16248"/>
              <a:gd name="connsiteX3" fmla="*/ 11904 w 11904"/>
              <a:gd name="connsiteY3" fmla="*/ 9671 h 16248"/>
              <a:gd name="connsiteX4" fmla="*/ 5058 w 11904"/>
              <a:gd name="connsiteY4" fmla="*/ 16248 h 16248"/>
              <a:gd name="connsiteX5" fmla="*/ 110 w 11904"/>
              <a:gd name="connsiteY5" fmla="*/ 7239 h 16248"/>
              <a:gd name="connsiteX6" fmla="*/ 40 w 11904"/>
              <a:gd name="connsiteY6" fmla="*/ 5226 h 16248"/>
              <a:gd name="connsiteX7" fmla="*/ 1428 w 11904"/>
              <a:gd name="connsiteY7" fmla="*/ 0 h 16248"/>
              <a:gd name="connsiteX0" fmla="*/ 1428 w 11904"/>
              <a:gd name="connsiteY0" fmla="*/ 0 h 16248"/>
              <a:gd name="connsiteX1" fmla="*/ 10010 w 11904"/>
              <a:gd name="connsiteY1" fmla="*/ 1171 h 16248"/>
              <a:gd name="connsiteX2" fmla="*/ 9324 w 11904"/>
              <a:gd name="connsiteY2" fmla="*/ 5619 h 16248"/>
              <a:gd name="connsiteX3" fmla="*/ 11904 w 11904"/>
              <a:gd name="connsiteY3" fmla="*/ 9671 h 16248"/>
              <a:gd name="connsiteX4" fmla="*/ 5058 w 11904"/>
              <a:gd name="connsiteY4" fmla="*/ 16248 h 16248"/>
              <a:gd name="connsiteX5" fmla="*/ 110 w 11904"/>
              <a:gd name="connsiteY5" fmla="*/ 7239 h 16248"/>
              <a:gd name="connsiteX6" fmla="*/ 40 w 11904"/>
              <a:gd name="connsiteY6" fmla="*/ 5226 h 16248"/>
              <a:gd name="connsiteX7" fmla="*/ 1428 w 11904"/>
              <a:gd name="connsiteY7" fmla="*/ 0 h 16248"/>
              <a:gd name="connsiteX0" fmla="*/ 1428 w 11904"/>
              <a:gd name="connsiteY0" fmla="*/ 0 h 16248"/>
              <a:gd name="connsiteX1" fmla="*/ 10191 w 11904"/>
              <a:gd name="connsiteY1" fmla="*/ 1277 h 16248"/>
              <a:gd name="connsiteX2" fmla="*/ 9324 w 11904"/>
              <a:gd name="connsiteY2" fmla="*/ 5619 h 16248"/>
              <a:gd name="connsiteX3" fmla="*/ 11904 w 11904"/>
              <a:gd name="connsiteY3" fmla="*/ 9671 h 16248"/>
              <a:gd name="connsiteX4" fmla="*/ 5058 w 11904"/>
              <a:gd name="connsiteY4" fmla="*/ 16248 h 16248"/>
              <a:gd name="connsiteX5" fmla="*/ 110 w 11904"/>
              <a:gd name="connsiteY5" fmla="*/ 7239 h 16248"/>
              <a:gd name="connsiteX6" fmla="*/ 40 w 11904"/>
              <a:gd name="connsiteY6" fmla="*/ 5226 h 16248"/>
              <a:gd name="connsiteX7" fmla="*/ 1428 w 11904"/>
              <a:gd name="connsiteY7" fmla="*/ 0 h 16248"/>
              <a:gd name="connsiteX0" fmla="*/ 1553 w 12029"/>
              <a:gd name="connsiteY0" fmla="*/ 0 h 16248"/>
              <a:gd name="connsiteX1" fmla="*/ 10316 w 12029"/>
              <a:gd name="connsiteY1" fmla="*/ 1277 h 16248"/>
              <a:gd name="connsiteX2" fmla="*/ 9449 w 12029"/>
              <a:gd name="connsiteY2" fmla="*/ 5619 h 16248"/>
              <a:gd name="connsiteX3" fmla="*/ 12029 w 12029"/>
              <a:gd name="connsiteY3" fmla="*/ 9671 h 16248"/>
              <a:gd name="connsiteX4" fmla="*/ 5183 w 12029"/>
              <a:gd name="connsiteY4" fmla="*/ 16248 h 16248"/>
              <a:gd name="connsiteX5" fmla="*/ 40 w 12029"/>
              <a:gd name="connsiteY5" fmla="*/ 7417 h 16248"/>
              <a:gd name="connsiteX6" fmla="*/ 165 w 12029"/>
              <a:gd name="connsiteY6" fmla="*/ 5226 h 16248"/>
              <a:gd name="connsiteX7" fmla="*/ 1553 w 12029"/>
              <a:gd name="connsiteY7" fmla="*/ 0 h 16248"/>
              <a:gd name="connsiteX0" fmla="*/ 1553 w 12029"/>
              <a:gd name="connsiteY0" fmla="*/ 0 h 16248"/>
              <a:gd name="connsiteX1" fmla="*/ 10316 w 12029"/>
              <a:gd name="connsiteY1" fmla="*/ 1277 h 16248"/>
              <a:gd name="connsiteX2" fmla="*/ 9449 w 12029"/>
              <a:gd name="connsiteY2" fmla="*/ 5619 h 16248"/>
              <a:gd name="connsiteX3" fmla="*/ 12029 w 12029"/>
              <a:gd name="connsiteY3" fmla="*/ 9671 h 16248"/>
              <a:gd name="connsiteX4" fmla="*/ 5183 w 12029"/>
              <a:gd name="connsiteY4" fmla="*/ 16248 h 16248"/>
              <a:gd name="connsiteX5" fmla="*/ 40 w 12029"/>
              <a:gd name="connsiteY5" fmla="*/ 7417 h 16248"/>
              <a:gd name="connsiteX6" fmla="*/ 165 w 12029"/>
              <a:gd name="connsiteY6" fmla="*/ 5226 h 16248"/>
              <a:gd name="connsiteX7" fmla="*/ 1553 w 12029"/>
              <a:gd name="connsiteY7" fmla="*/ 0 h 16248"/>
              <a:gd name="connsiteX0" fmla="*/ 1732 w 12208"/>
              <a:gd name="connsiteY0" fmla="*/ 0 h 16248"/>
              <a:gd name="connsiteX1" fmla="*/ 10495 w 12208"/>
              <a:gd name="connsiteY1" fmla="*/ 1277 h 16248"/>
              <a:gd name="connsiteX2" fmla="*/ 9628 w 12208"/>
              <a:gd name="connsiteY2" fmla="*/ 5619 h 16248"/>
              <a:gd name="connsiteX3" fmla="*/ 12208 w 12208"/>
              <a:gd name="connsiteY3" fmla="*/ 9671 h 16248"/>
              <a:gd name="connsiteX4" fmla="*/ 5362 w 12208"/>
              <a:gd name="connsiteY4" fmla="*/ 16248 h 16248"/>
              <a:gd name="connsiteX5" fmla="*/ 219 w 12208"/>
              <a:gd name="connsiteY5" fmla="*/ 7417 h 16248"/>
              <a:gd name="connsiteX6" fmla="*/ 344 w 12208"/>
              <a:gd name="connsiteY6" fmla="*/ 5226 h 16248"/>
              <a:gd name="connsiteX7" fmla="*/ 1732 w 12208"/>
              <a:gd name="connsiteY7" fmla="*/ 0 h 16248"/>
              <a:gd name="connsiteX0" fmla="*/ 1732 w 12208"/>
              <a:gd name="connsiteY0" fmla="*/ 0 h 16248"/>
              <a:gd name="connsiteX1" fmla="*/ 10495 w 12208"/>
              <a:gd name="connsiteY1" fmla="*/ 1277 h 16248"/>
              <a:gd name="connsiteX2" fmla="*/ 9628 w 12208"/>
              <a:gd name="connsiteY2" fmla="*/ 5619 h 16248"/>
              <a:gd name="connsiteX3" fmla="*/ 12208 w 12208"/>
              <a:gd name="connsiteY3" fmla="*/ 9671 h 16248"/>
              <a:gd name="connsiteX4" fmla="*/ 5362 w 12208"/>
              <a:gd name="connsiteY4" fmla="*/ 16248 h 16248"/>
              <a:gd name="connsiteX5" fmla="*/ 219 w 12208"/>
              <a:gd name="connsiteY5" fmla="*/ 7417 h 16248"/>
              <a:gd name="connsiteX6" fmla="*/ 75 w 12208"/>
              <a:gd name="connsiteY6" fmla="*/ 5415 h 16248"/>
              <a:gd name="connsiteX7" fmla="*/ 1732 w 12208"/>
              <a:gd name="connsiteY7" fmla="*/ 0 h 16248"/>
              <a:gd name="connsiteX0" fmla="*/ 1732 w 12208"/>
              <a:gd name="connsiteY0" fmla="*/ 0 h 16248"/>
              <a:gd name="connsiteX1" fmla="*/ 10495 w 12208"/>
              <a:gd name="connsiteY1" fmla="*/ 1277 h 16248"/>
              <a:gd name="connsiteX2" fmla="*/ 9628 w 12208"/>
              <a:gd name="connsiteY2" fmla="*/ 5619 h 16248"/>
              <a:gd name="connsiteX3" fmla="*/ 12208 w 12208"/>
              <a:gd name="connsiteY3" fmla="*/ 9671 h 16248"/>
              <a:gd name="connsiteX4" fmla="*/ 5362 w 12208"/>
              <a:gd name="connsiteY4" fmla="*/ 16248 h 16248"/>
              <a:gd name="connsiteX5" fmla="*/ 219 w 12208"/>
              <a:gd name="connsiteY5" fmla="*/ 7417 h 16248"/>
              <a:gd name="connsiteX6" fmla="*/ 75 w 12208"/>
              <a:gd name="connsiteY6" fmla="*/ 5415 h 16248"/>
              <a:gd name="connsiteX7" fmla="*/ 1732 w 12208"/>
              <a:gd name="connsiteY7" fmla="*/ 0 h 16248"/>
              <a:gd name="connsiteX0" fmla="*/ 1732 w 12208"/>
              <a:gd name="connsiteY0" fmla="*/ 0 h 16248"/>
              <a:gd name="connsiteX1" fmla="*/ 10495 w 12208"/>
              <a:gd name="connsiteY1" fmla="*/ 1277 h 16248"/>
              <a:gd name="connsiteX2" fmla="*/ 9628 w 12208"/>
              <a:gd name="connsiteY2" fmla="*/ 5619 h 16248"/>
              <a:gd name="connsiteX3" fmla="*/ 12208 w 12208"/>
              <a:gd name="connsiteY3" fmla="*/ 9671 h 16248"/>
              <a:gd name="connsiteX4" fmla="*/ 5362 w 12208"/>
              <a:gd name="connsiteY4" fmla="*/ 16248 h 16248"/>
              <a:gd name="connsiteX5" fmla="*/ 219 w 12208"/>
              <a:gd name="connsiteY5" fmla="*/ 7417 h 16248"/>
              <a:gd name="connsiteX6" fmla="*/ 75 w 12208"/>
              <a:gd name="connsiteY6" fmla="*/ 5415 h 16248"/>
              <a:gd name="connsiteX7" fmla="*/ 1732 w 12208"/>
              <a:gd name="connsiteY7" fmla="*/ 0 h 16248"/>
              <a:gd name="connsiteX0" fmla="*/ 1732 w 12208"/>
              <a:gd name="connsiteY0" fmla="*/ 0 h 16248"/>
              <a:gd name="connsiteX1" fmla="*/ 10495 w 12208"/>
              <a:gd name="connsiteY1" fmla="*/ 1277 h 16248"/>
              <a:gd name="connsiteX2" fmla="*/ 9628 w 12208"/>
              <a:gd name="connsiteY2" fmla="*/ 5619 h 16248"/>
              <a:gd name="connsiteX3" fmla="*/ 12208 w 12208"/>
              <a:gd name="connsiteY3" fmla="*/ 9671 h 16248"/>
              <a:gd name="connsiteX4" fmla="*/ 9274 w 12208"/>
              <a:gd name="connsiteY4" fmla="*/ 12490 h 16248"/>
              <a:gd name="connsiteX5" fmla="*/ 5362 w 12208"/>
              <a:gd name="connsiteY5" fmla="*/ 16248 h 16248"/>
              <a:gd name="connsiteX6" fmla="*/ 219 w 12208"/>
              <a:gd name="connsiteY6" fmla="*/ 7417 h 16248"/>
              <a:gd name="connsiteX7" fmla="*/ 75 w 12208"/>
              <a:gd name="connsiteY7" fmla="*/ 5415 h 16248"/>
              <a:gd name="connsiteX8" fmla="*/ 1732 w 12208"/>
              <a:gd name="connsiteY8" fmla="*/ 0 h 16248"/>
              <a:gd name="connsiteX0" fmla="*/ 1732 w 12208"/>
              <a:gd name="connsiteY0" fmla="*/ 0 h 16248"/>
              <a:gd name="connsiteX1" fmla="*/ 10495 w 12208"/>
              <a:gd name="connsiteY1" fmla="*/ 1277 h 16248"/>
              <a:gd name="connsiteX2" fmla="*/ 9628 w 12208"/>
              <a:gd name="connsiteY2" fmla="*/ 5619 h 16248"/>
              <a:gd name="connsiteX3" fmla="*/ 12208 w 12208"/>
              <a:gd name="connsiteY3" fmla="*/ 9671 h 16248"/>
              <a:gd name="connsiteX4" fmla="*/ 9274 w 12208"/>
              <a:gd name="connsiteY4" fmla="*/ 12490 h 16248"/>
              <a:gd name="connsiteX5" fmla="*/ 5362 w 12208"/>
              <a:gd name="connsiteY5" fmla="*/ 16248 h 16248"/>
              <a:gd name="connsiteX6" fmla="*/ 219 w 12208"/>
              <a:gd name="connsiteY6" fmla="*/ 7417 h 16248"/>
              <a:gd name="connsiteX7" fmla="*/ 75 w 12208"/>
              <a:gd name="connsiteY7" fmla="*/ 5415 h 16248"/>
              <a:gd name="connsiteX8" fmla="*/ 1732 w 12208"/>
              <a:gd name="connsiteY8" fmla="*/ 0 h 1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 h="16248">
                <a:moveTo>
                  <a:pt x="1732" y="0"/>
                </a:moveTo>
                <a:lnTo>
                  <a:pt x="10495" y="1277"/>
                </a:lnTo>
                <a:cubicBezTo>
                  <a:pt x="9800" y="2900"/>
                  <a:pt x="9431" y="3011"/>
                  <a:pt x="9628" y="5619"/>
                </a:cubicBezTo>
                <a:cubicBezTo>
                  <a:pt x="10208" y="7033"/>
                  <a:pt x="10449" y="7386"/>
                  <a:pt x="12208" y="9671"/>
                </a:cubicBezTo>
                <a:cubicBezTo>
                  <a:pt x="11230" y="10611"/>
                  <a:pt x="10944" y="10786"/>
                  <a:pt x="9274" y="12490"/>
                </a:cubicBezTo>
                <a:lnTo>
                  <a:pt x="5362" y="16248"/>
                </a:lnTo>
                <a:cubicBezTo>
                  <a:pt x="4563" y="16248"/>
                  <a:pt x="645" y="11602"/>
                  <a:pt x="219" y="7417"/>
                </a:cubicBezTo>
                <a:cubicBezTo>
                  <a:pt x="0" y="6668"/>
                  <a:pt x="35" y="6039"/>
                  <a:pt x="75" y="5415"/>
                </a:cubicBezTo>
                <a:cubicBezTo>
                  <a:pt x="138" y="2921"/>
                  <a:pt x="933" y="0"/>
                  <a:pt x="1732" y="0"/>
                </a:cubicBezTo>
                <a:close/>
              </a:path>
            </a:pathLst>
          </a:custGeom>
          <a:solidFill>
            <a:schemeClr val="accent2">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2"/>
                </a:solidFill>
              </a:ln>
              <a:solidFill>
                <a:schemeClr val="accent2"/>
              </a:solidFill>
            </a:endParaRPr>
          </a:p>
        </p:txBody>
      </p:sp>
      <p:pic>
        <p:nvPicPr>
          <p:cNvPr id="14" name="Picture 13" descr="baseball.gif"/>
          <p:cNvPicPr>
            <a:picLocks noChangeAspect="1"/>
          </p:cNvPicPr>
          <p:nvPr/>
        </p:nvPicPr>
        <p:blipFill>
          <a:blip r:embed="rId3" cstate="print"/>
          <a:stretch>
            <a:fillRect/>
          </a:stretch>
        </p:blipFill>
        <p:spPr>
          <a:xfrm>
            <a:off x="4267200" y="5486400"/>
            <a:ext cx="228600" cy="228600"/>
          </a:xfrm>
          <a:prstGeom prst="rect">
            <a:avLst/>
          </a:prstGeom>
        </p:spPr>
      </p:pic>
      <p:sp>
        <p:nvSpPr>
          <p:cNvPr id="15" name="Oval 14"/>
          <p:cNvSpPr/>
          <p:nvPr/>
        </p:nvSpPr>
        <p:spPr>
          <a:xfrm>
            <a:off x="6553200" y="41148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16" name="Oval 15"/>
          <p:cNvSpPr/>
          <p:nvPr/>
        </p:nvSpPr>
        <p:spPr>
          <a:xfrm>
            <a:off x="1828800" y="42672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17" name="Oval 16"/>
          <p:cNvSpPr/>
          <p:nvPr/>
        </p:nvSpPr>
        <p:spPr>
          <a:xfrm>
            <a:off x="4038600" y="61722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sp>
        <p:nvSpPr>
          <p:cNvPr id="18" name="TextBox 17"/>
          <p:cNvSpPr txBox="1"/>
          <p:nvPr/>
        </p:nvSpPr>
        <p:spPr>
          <a:xfrm>
            <a:off x="5562600" y="2590800"/>
            <a:ext cx="2057400" cy="400110"/>
          </a:xfrm>
          <a:prstGeom prst="rect">
            <a:avLst/>
          </a:prstGeom>
          <a:noFill/>
        </p:spPr>
        <p:txBody>
          <a:bodyPr wrap="square" rtlCol="0">
            <a:spAutoFit/>
          </a:bodyPr>
          <a:lstStyle/>
          <a:p>
            <a:r>
              <a:rPr lang="en-US" sz="2000" b="1" dirty="0" smtClean="0"/>
              <a:t>U2’s fly ball area</a:t>
            </a:r>
            <a:endParaRPr lang="en-US" sz="2000" b="1" dirty="0"/>
          </a:p>
        </p:txBody>
      </p:sp>
      <p:sp>
        <p:nvSpPr>
          <p:cNvPr id="19" name="TextBox 18"/>
          <p:cNvSpPr txBox="1"/>
          <p:nvPr/>
        </p:nvSpPr>
        <p:spPr>
          <a:xfrm>
            <a:off x="0" y="228600"/>
            <a:ext cx="1600200" cy="523220"/>
          </a:xfrm>
          <a:prstGeom prst="rect">
            <a:avLst/>
          </a:prstGeom>
          <a:noFill/>
        </p:spPr>
        <p:txBody>
          <a:bodyPr wrap="square" rtlCol="0">
            <a:spAutoFit/>
          </a:bodyPr>
          <a:lstStyle/>
          <a:p>
            <a:r>
              <a:rPr lang="en-US" sz="2800" dirty="0" smtClean="0"/>
              <a:t>Signals:</a:t>
            </a:r>
            <a:endParaRPr lang="en-US" sz="2800" dirty="0"/>
          </a:p>
        </p:txBody>
      </p:sp>
      <p:sp>
        <p:nvSpPr>
          <p:cNvPr id="20" name="TextBox 19"/>
          <p:cNvSpPr txBox="1"/>
          <p:nvPr/>
        </p:nvSpPr>
        <p:spPr>
          <a:xfrm>
            <a:off x="0" y="762000"/>
            <a:ext cx="2133600" cy="677108"/>
          </a:xfrm>
          <a:prstGeom prst="rect">
            <a:avLst/>
          </a:prstGeom>
          <a:noFill/>
        </p:spPr>
        <p:txBody>
          <a:bodyPr wrap="square" rtlCol="0">
            <a:spAutoFit/>
          </a:bodyPr>
          <a:lstStyle/>
          <a:p>
            <a:r>
              <a:rPr lang="en-US" sz="1900" dirty="0" smtClean="0"/>
              <a:t>U1 number of outs</a:t>
            </a:r>
          </a:p>
          <a:p>
            <a:r>
              <a:rPr lang="en-US" sz="1900" dirty="0" smtClean="0"/>
              <a:t>U2 and U3 ready</a:t>
            </a:r>
            <a:endParaRPr lang="en-US" sz="1900" dirty="0"/>
          </a:p>
        </p:txBody>
      </p:sp>
      <p:sp>
        <p:nvSpPr>
          <p:cNvPr id="21" name="TextBox 20"/>
          <p:cNvSpPr txBox="1"/>
          <p:nvPr/>
        </p:nvSpPr>
        <p:spPr>
          <a:xfrm>
            <a:off x="457200" y="5334000"/>
            <a:ext cx="1828800" cy="923330"/>
          </a:xfrm>
          <a:prstGeom prst="rect">
            <a:avLst/>
          </a:prstGeom>
          <a:noFill/>
        </p:spPr>
        <p:txBody>
          <a:bodyPr wrap="square" rtlCol="0">
            <a:spAutoFit/>
          </a:bodyPr>
          <a:lstStyle/>
          <a:p>
            <a:pPr algn="ctr"/>
            <a:r>
              <a:rPr lang="en-US" dirty="0" smtClean="0"/>
              <a:t>No runners on</a:t>
            </a:r>
          </a:p>
          <a:p>
            <a:pPr algn="ctr"/>
            <a:r>
              <a:rPr lang="en-US" dirty="0" smtClean="0"/>
              <a:t> fly ball triple</a:t>
            </a:r>
          </a:p>
          <a:p>
            <a:pPr algn="ctr"/>
            <a:r>
              <a:rPr lang="en-US" dirty="0" smtClean="0"/>
              <a:t>Right side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6.66667E-6 -2.60116E-6 L 6.66667E-6 -0.14427 " pathEditMode="relative" ptsTypes="AA">
                                      <p:cBhvr>
                                        <p:cTn id="11" dur="2000" fill="hold"/>
                                        <p:tgtEl>
                                          <p:spTgt spid="15"/>
                                        </p:tgtEl>
                                        <p:attrNameLst>
                                          <p:attrName>ppt_x</p:attrName>
                                          <p:attrName>ppt_y</p:attrName>
                                        </p:attrNameLst>
                                      </p:cBhvr>
                                    </p:animMotion>
                                  </p:childTnLst>
                                </p:cTn>
                              </p:par>
                              <p:par>
                                <p:cTn id="12" presetID="6" presetClass="emph" presetSubtype="0" fill="hold" nodeType="withEffect">
                                  <p:stCondLst>
                                    <p:cond delay="0"/>
                                  </p:stCondLst>
                                  <p:childTnLst>
                                    <p:animScale>
                                      <p:cBhvr>
                                        <p:cTn id="13" dur="1000" fill="hold"/>
                                        <p:tgtEl>
                                          <p:spTgt spid="14"/>
                                        </p:tgtEl>
                                      </p:cBhvr>
                                      <p:by x="400000" y="400000"/>
                                    </p:animScale>
                                  </p:childTnLst>
                                </p:cTn>
                              </p:par>
                              <p:par>
                                <p:cTn id="14" presetID="6" presetClass="emph" presetSubtype="0" fill="hold" nodeType="withEffect">
                                  <p:stCondLst>
                                    <p:cond delay="0"/>
                                  </p:stCondLst>
                                  <p:childTnLst>
                                    <p:animScale>
                                      <p:cBhvr>
                                        <p:cTn id="15" dur="2000" fill="hold"/>
                                        <p:tgtEl>
                                          <p:spTgt spid="14"/>
                                        </p:tgtEl>
                                      </p:cBhvr>
                                      <p:by x="25000" y="25000"/>
                                    </p:animScale>
                                  </p:childTnLst>
                                </p:cTn>
                              </p:par>
                              <p:par>
                                <p:cTn id="16" presetID="0" presetClass="path" presetSubtype="0" accel="50000" decel="50000" fill="hold" nodeType="withEffect">
                                  <p:stCondLst>
                                    <p:cond delay="0"/>
                                  </p:stCondLst>
                                  <p:childTnLst>
                                    <p:animMotion origin="layout" path="M -6.66667E-6 -8.67052E-7 L 0.26666 -0.6104 " pathEditMode="relative" ptsTypes="AA">
                                      <p:cBhvr>
                                        <p:cTn id="17" dur="2000" fill="hold"/>
                                        <p:tgtEl>
                                          <p:spTgt spid="14"/>
                                        </p:tgtEl>
                                        <p:attrNameLst>
                                          <p:attrName>ppt_x</p:attrName>
                                          <p:attrName>ppt_y</p:attrName>
                                        </p:attrNameLst>
                                      </p:cBhvr>
                                    </p:animMotion>
                                  </p:childTnLst>
                                </p:cTn>
                              </p:par>
                              <p:par>
                                <p:cTn id="18" presetID="0" presetClass="path" presetSubtype="0" accel="50000" decel="50000" fill="hold" grpId="0" nodeType="withEffect">
                                  <p:stCondLst>
                                    <p:cond delay="0"/>
                                  </p:stCondLst>
                                  <p:childTnLst>
                                    <p:animMotion origin="layout" path="M 3.33333E-6 1.44509E-6 L 0.17083 -0.01665 " pathEditMode="relative" rAng="0" ptsTypes="AA">
                                      <p:cBhvr>
                                        <p:cTn id="19" dur="2000" fill="hold"/>
                                        <p:tgtEl>
                                          <p:spTgt spid="16"/>
                                        </p:tgtEl>
                                        <p:attrNameLst>
                                          <p:attrName>ppt_x</p:attrName>
                                          <p:attrName>ppt_y</p:attrName>
                                        </p:attrNameLst>
                                      </p:cBhvr>
                                      <p:rCtr x="85" y="-8"/>
                                    </p:animMotion>
                                  </p:childTnLst>
                                </p:cTn>
                              </p:par>
                              <p:par>
                                <p:cTn id="20" presetID="0" presetClass="path" presetSubtype="0" accel="50000" decel="50000" fill="hold" grpId="0" nodeType="withEffect">
                                  <p:stCondLst>
                                    <p:cond delay="0"/>
                                  </p:stCondLst>
                                  <p:childTnLst>
                                    <p:animMotion origin="layout" path="M 6.66667E-6 -2.60116E-6 C 0.03056 -0.00185 0.06112 -0.0037 0.09167 -0.02219 C 0.12223 -0.04069 0.16528 -0.08878 0.18334 -0.11098 C 0.2014 -0.13318 0.2007 -0.14427 0.20001 -0.15537 " pathEditMode="relative" ptsTypes="aaaA">
                                      <p:cBhvr>
                                        <p:cTn id="21" dur="2000" fill="hold"/>
                                        <p:tgtEl>
                                          <p:spTgt spid="12"/>
                                        </p:tgtEl>
                                        <p:attrNameLst>
                                          <p:attrName>ppt_x</p:attrName>
                                          <p:attrName>ppt_y</p:attrName>
                                        </p:attrNameLst>
                                      </p:cBhvr>
                                    </p:animMotion>
                                  </p:childTnLst>
                                </p:cTn>
                              </p:par>
                              <p:par>
                                <p:cTn id="22" presetID="0" presetClass="path" presetSubtype="0" accel="50000" decel="50000" fill="hold" grpId="0" nodeType="withEffect">
                                  <p:stCondLst>
                                    <p:cond delay="0"/>
                                  </p:stCondLst>
                                  <p:childTnLst>
                                    <p:animMotion origin="layout" path="M -1.73472E-18 -8.67052E-7 C -0.02569 -0.00833 -0.05139 -0.01665 -0.06666 -0.0333 C -0.08194 -0.04995 -0.09444 -0.08139 -0.09166 -0.09989 C -0.08889 -0.11839 -0.07777 -0.12393 -0.05 -0.14428 C -0.02222 -0.16463 0.02639 -0.1933 0.075 -0.22197 " pathEditMode="relative" ptsTypes="aaaaA">
                                      <p:cBhvr>
                                        <p:cTn id="23" dur="2000" fill="hold"/>
                                        <p:tgtEl>
                                          <p:spTgt spid="17"/>
                                        </p:tgtEl>
                                        <p:attrNameLst>
                                          <p:attrName>ppt_x</p:attrName>
                                          <p:attrName>ppt_y</p:attrName>
                                        </p:attrNameLst>
                                      </p:cBhvr>
                                    </p:animMotion>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500"/>
                                        <p:tgtEl>
                                          <p:spTgt spid="1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ssolv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500"/>
                                        <p:tgtEl>
                                          <p:spTgt spid="18"/>
                                        </p:tgtEl>
                                      </p:cBhvr>
                                    </p:animEffect>
                                    <p:set>
                                      <p:cBhvr>
                                        <p:cTn id="36" dur="1" fill="hold">
                                          <p:stCondLst>
                                            <p:cond delay="499"/>
                                          </p:stCondLst>
                                        </p:cTn>
                                        <p:tgtEl>
                                          <p:spTgt spid="18"/>
                                        </p:tgtEl>
                                        <p:attrNameLst>
                                          <p:attrName>style.visibility</p:attrName>
                                        </p:attrNameLst>
                                      </p:cBhvr>
                                      <p:to>
                                        <p:strVal val="hidden"/>
                                      </p:to>
                                    </p:set>
                                  </p:childTnLst>
                                </p:cTn>
                              </p:par>
                            </p:childTnLst>
                          </p:cTn>
                        </p:par>
                        <p:par>
                          <p:cTn id="37" fill="hold">
                            <p:stCondLst>
                              <p:cond delay="500"/>
                            </p:stCondLst>
                            <p:childTnLst>
                              <p:par>
                                <p:cTn id="38" presetID="0" presetClass="path" presetSubtype="0" accel="50000" decel="50000" fill="hold" grpId="0" nodeType="afterEffect">
                                  <p:stCondLst>
                                    <p:cond delay="0"/>
                                  </p:stCondLst>
                                  <p:childTnLst>
                                    <p:animMotion origin="layout" path="M -6.66667E-6 -1.7341E-6 L 0.01666 -0.11098 " pathEditMode="relative" ptsTypes="AA">
                                      <p:cBhvr>
                                        <p:cTn id="39" dur="2000" fill="hold"/>
                                        <p:tgtEl>
                                          <p:spTgt spid="5"/>
                                        </p:tgtEl>
                                        <p:attrNameLst>
                                          <p:attrName>ppt_x</p:attrName>
                                          <p:attrName>ppt_y</p:attrName>
                                        </p:attrNameLst>
                                      </p:cBhvr>
                                    </p:animMotion>
                                  </p:childTnLst>
                                </p:cTn>
                              </p:par>
                              <p:par>
                                <p:cTn id="40" presetID="0" presetClass="path" presetSubtype="0" accel="50000" decel="50000" fill="hold" grpId="0" nodeType="withEffect">
                                  <p:stCondLst>
                                    <p:cond delay="0"/>
                                  </p:stCondLst>
                                  <p:childTnLst>
                                    <p:animMotion origin="layout" path="M 3.33333E-6 -1.7341E-6 L 0.00833 -0.12208 " pathEditMode="relative" ptsTypes="AA">
                                      <p:cBhvr>
                                        <p:cTn id="41" dur="2000" fill="hold"/>
                                        <p:tgtEl>
                                          <p:spTgt spid="8"/>
                                        </p:tgtEl>
                                        <p:attrNameLst>
                                          <p:attrName>ppt_x</p:attrName>
                                          <p:attrName>ppt_y</p:attrName>
                                        </p:attrNameLst>
                                      </p:cBhvr>
                                    </p:animMotion>
                                  </p:childTnLst>
                                </p:cTn>
                              </p:par>
                              <p:par>
                                <p:cTn id="42" presetID="0" presetClass="path" presetSubtype="0" accel="50000" decel="50000" fill="hold" grpId="0" nodeType="withEffect">
                                  <p:stCondLst>
                                    <p:cond delay="0"/>
                                  </p:stCondLst>
                                  <p:childTnLst>
                                    <p:animMotion origin="layout" path="M 3.33333E-6 1.50289E-6 L 0.075 -0.0111 " pathEditMode="relative" ptsTypes="AA">
                                      <p:cBhvr>
                                        <p:cTn id="43" dur="2000" fill="hold"/>
                                        <p:tgtEl>
                                          <p:spTgt spid="7"/>
                                        </p:tgtEl>
                                        <p:attrNameLst>
                                          <p:attrName>ppt_x</p:attrName>
                                          <p:attrName>ppt_y</p:attrName>
                                        </p:attrNameLst>
                                      </p:cBhvr>
                                    </p:animMotion>
                                  </p:childTnLst>
                                </p:cTn>
                              </p:par>
                              <p:par>
                                <p:cTn id="44" presetID="0" presetClass="path" presetSubtype="0" accel="50000" decel="50000" fill="hold" grpId="1" nodeType="withEffect">
                                  <p:stCondLst>
                                    <p:cond delay="0"/>
                                  </p:stCondLst>
                                  <p:childTnLst>
                                    <p:animMotion origin="layout" path="M 0.2 -0.15537 L 0.05833 -0.31075 " pathEditMode="relative" rAng="0" ptsTypes="AA">
                                      <p:cBhvr>
                                        <p:cTn id="45" dur="2000" fill="hold"/>
                                        <p:tgtEl>
                                          <p:spTgt spid="12"/>
                                        </p:tgtEl>
                                        <p:attrNameLst>
                                          <p:attrName>ppt_x</p:attrName>
                                          <p:attrName>ppt_y</p:attrName>
                                        </p:attrNameLst>
                                      </p:cBhvr>
                                      <p:rCtr x="-71" y="-78"/>
                                    </p:animMotion>
                                  </p:childTnLst>
                                </p:cTn>
                              </p:par>
                              <p:par>
                                <p:cTn id="46" presetID="0" presetClass="path" presetSubtype="0" accel="50000" decel="50000" fill="hold" grpId="1" nodeType="withEffect">
                                  <p:stCondLst>
                                    <p:cond delay="0"/>
                                  </p:stCondLst>
                                  <p:childTnLst>
                                    <p:animMotion origin="layout" path="M 0.17083 -0.01665 L 0.24583 -0.06104 " pathEditMode="relative" rAng="0" ptsTypes="AA">
                                      <p:cBhvr>
                                        <p:cTn id="47" dur="2000" fill="hold"/>
                                        <p:tgtEl>
                                          <p:spTgt spid="16"/>
                                        </p:tgtEl>
                                        <p:attrNameLst>
                                          <p:attrName>ppt_x</p:attrName>
                                          <p:attrName>ppt_y</p:attrName>
                                        </p:attrNameLst>
                                      </p:cBhvr>
                                      <p:rCtr x="38" y="-22"/>
                                    </p:animMotion>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grpId="2" nodeType="clickEffect">
                                  <p:stCondLst>
                                    <p:cond delay="0"/>
                                  </p:stCondLst>
                                  <p:childTnLst>
                                    <p:animMotion origin="layout" path="M 0.05 -0.3163 L -0.08333 -0.17202 " pathEditMode="relative" rAng="0" ptsTypes="AA">
                                      <p:cBhvr>
                                        <p:cTn id="51" dur="2000" fill="hold"/>
                                        <p:tgtEl>
                                          <p:spTgt spid="12"/>
                                        </p:tgtEl>
                                        <p:attrNameLst>
                                          <p:attrName>ppt_x</p:attrName>
                                          <p:attrName>ppt_y</p:attrName>
                                        </p:attrNameLst>
                                      </p:cBhvr>
                                      <p:rCtr x="-67" y="72"/>
                                    </p:animMotion>
                                  </p:childTnLst>
                                </p:cTn>
                              </p:par>
                              <p:par>
                                <p:cTn id="52" presetID="0" presetClass="path" presetSubtype="0" accel="50000" decel="50000" fill="hold" nodeType="withEffect">
                                  <p:stCondLst>
                                    <p:cond delay="0"/>
                                  </p:stCondLst>
                                  <p:childTnLst>
                                    <p:animMotion origin="layout" path="M 0.26667 -0.6104 L -0.14167 -0.16647 " pathEditMode="relative" ptsTypes="AA">
                                      <p:cBhvr>
                                        <p:cTn id="53" dur="2000" fill="hold"/>
                                        <p:tgtEl>
                                          <p:spTgt spid="14"/>
                                        </p:tgtEl>
                                        <p:attrNameLst>
                                          <p:attrName>ppt_x</p:attrName>
                                          <p:attrName>ppt_y</p:attrName>
                                        </p:attrNameLst>
                                      </p:cBhvr>
                                    </p:animMotion>
                                  </p:childTnLst>
                                </p:cTn>
                              </p:par>
                              <p:par>
                                <p:cTn id="54" presetID="0" presetClass="path" presetSubtype="0" accel="50000" decel="50000" fill="hold" grpId="0" nodeType="withEffect">
                                  <p:stCondLst>
                                    <p:cond delay="0"/>
                                  </p:stCondLst>
                                  <p:childTnLst>
                                    <p:animMotion origin="layout" path="M 6.66667E-6 3.64162E-6 L 0.00834 0.05549 " pathEditMode="relative" ptsTypes="AA">
                                      <p:cBhvr>
                                        <p:cTn id="55" dur="2000" fill="hold"/>
                                        <p:tgtEl>
                                          <p:spTgt spid="6"/>
                                        </p:tgtEl>
                                        <p:attrNameLst>
                                          <p:attrName>ppt_x</p:attrName>
                                          <p:attrName>ppt_y</p:attrName>
                                        </p:attrNameLst>
                                      </p:cBhvr>
                                    </p:animMotion>
                                  </p:childTnLst>
                                </p:cTn>
                              </p:par>
                              <p:par>
                                <p:cTn id="56" presetID="0" presetClass="path" presetSubtype="0" accel="50000" decel="50000" fill="hold" grpId="2" nodeType="withEffect">
                                  <p:stCondLst>
                                    <p:cond delay="0"/>
                                  </p:stCondLst>
                                  <p:childTnLst>
                                    <p:animMotion origin="layout" path="M 0.24584 -0.06104 L 0.17084 -0.01665 " pathEditMode="relative" rAng="0" ptsTypes="AA">
                                      <p:cBhvr>
                                        <p:cTn id="57" dur="2000" fill="hold"/>
                                        <p:tgtEl>
                                          <p:spTgt spid="16"/>
                                        </p:tgtEl>
                                        <p:attrNameLst>
                                          <p:attrName>ppt_x</p:attrName>
                                          <p:attrName>ppt_y</p:attrName>
                                        </p:attrNameLst>
                                      </p:cBhvr>
                                      <p:rCtr x="-38" y="22"/>
                                    </p:animMotion>
                                  </p:childTnLst>
                                </p:cTn>
                              </p:par>
                              <p:par>
                                <p:cTn id="58" presetID="0" presetClass="path" presetSubtype="0" accel="50000" decel="50000" fill="hold" grpId="1" nodeType="withEffect">
                                  <p:stCondLst>
                                    <p:cond delay="0"/>
                                  </p:stCondLst>
                                  <p:childTnLst>
                                    <p:animMotion origin="layout" path="M 0.075 -0.22196 L 0.05 -0.08878 " pathEditMode="relative" rAng="0" ptsTypes="AA">
                                      <p:cBhvr>
                                        <p:cTn id="59" dur="2000" fill="hold"/>
                                        <p:tgtEl>
                                          <p:spTgt spid="17"/>
                                        </p:tgtEl>
                                        <p:attrNameLst>
                                          <p:attrName>ppt_x</p:attrName>
                                          <p:attrName>ppt_y</p:attrName>
                                        </p:attrNameLst>
                                      </p:cBhvr>
                                      <p:rCtr x="-13" y="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2" grpId="1" animBg="1"/>
      <p:bldP spid="12" grpId="2" animBg="1"/>
      <p:bldP spid="13" grpId="0" animBg="1"/>
      <p:bldP spid="15" grpId="0" animBg="1"/>
      <p:bldP spid="16" grpId="0" animBg="1"/>
      <p:bldP spid="16" grpId="1" animBg="1"/>
      <p:bldP spid="16" grpId="2" animBg="1"/>
      <p:bldP spid="17" grpId="0" animBg="1"/>
      <p:bldP spid="17" grpId="1" animBg="1"/>
      <p:bldP spid="18" grpId="0"/>
      <p:bldP spid="18" grpId="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brl_field_full.gif"/>
          <p:cNvPicPr>
            <a:picLocks noGrp="1" noChangeAspect="1"/>
          </p:cNvPicPr>
          <p:nvPr/>
        </p:nvPicPr>
        <p:blipFill>
          <a:blip r:embed="rId3" cstate="print"/>
          <a:stretch>
            <a:fillRect/>
          </a:stretch>
        </p:blipFill>
        <p:spPr>
          <a:xfrm>
            <a:off x="228600" y="0"/>
            <a:ext cx="8382000" cy="6858000"/>
          </a:xfrm>
          <a:prstGeom prst="rect">
            <a:avLst/>
          </a:prstGeom>
        </p:spPr>
      </p:pic>
      <p:sp>
        <p:nvSpPr>
          <p:cNvPr id="3" name="Rectangle 2"/>
          <p:cNvSpPr/>
          <p:nvPr/>
        </p:nvSpPr>
        <p:spPr>
          <a:xfrm>
            <a:off x="685800" y="1524000"/>
            <a:ext cx="8077200" cy="1200329"/>
          </a:xfrm>
          <a:prstGeom prst="rect">
            <a:avLst/>
          </a:prstGeom>
        </p:spPr>
        <p:txBody>
          <a:bodyPr wrap="square">
            <a:spAutoFit/>
          </a:bodyPr>
          <a:lstStyle/>
          <a:p>
            <a:pPr lvl="0">
              <a:buFont typeface="Arial" pitchFamily="34" charset="0"/>
              <a:buChar char="•"/>
            </a:pPr>
            <a:r>
              <a:rPr lang="en-US" sz="3600" dirty="0" smtClean="0"/>
              <a:t> Runner on first base</a:t>
            </a:r>
          </a:p>
          <a:p>
            <a:pPr lvl="0">
              <a:buFont typeface="Arial" pitchFamily="34" charset="0"/>
              <a:buChar char="•"/>
            </a:pPr>
            <a:r>
              <a:rPr lang="en-US" sz="3600" dirty="0" smtClean="0"/>
              <a:t>Groundballs and fly balls to the outfield</a:t>
            </a:r>
            <a:endParaRPr lang="en-US"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brl_field_full.gif"/>
          <p:cNvPicPr>
            <a:picLocks noGrp="1" noChangeAspect="1"/>
          </p:cNvPicPr>
          <p:nvPr/>
        </p:nvPicPr>
        <p:blipFill>
          <a:blip r:embed="rId3" cstate="print"/>
          <a:stretch>
            <a:fillRect/>
          </a:stretch>
        </p:blipFill>
        <p:spPr>
          <a:xfrm>
            <a:off x="533400" y="0"/>
            <a:ext cx="8382000" cy="6858000"/>
          </a:xfrm>
          <a:prstGeom prst="rect">
            <a:avLst/>
          </a:prstGeom>
        </p:spPr>
      </p:pic>
      <p:sp>
        <p:nvSpPr>
          <p:cNvPr id="3" name="Rectangle 2"/>
          <p:cNvSpPr/>
          <p:nvPr/>
        </p:nvSpPr>
        <p:spPr>
          <a:xfrm>
            <a:off x="0" y="228600"/>
            <a:ext cx="1676400" cy="523220"/>
          </a:xfrm>
          <a:prstGeom prst="rect">
            <a:avLst/>
          </a:prstGeom>
        </p:spPr>
        <p:txBody>
          <a:bodyPr wrap="square">
            <a:spAutoFit/>
          </a:bodyPr>
          <a:lstStyle/>
          <a:p>
            <a:endParaRPr lang="en-US" sz="2800" dirty="0" smtClean="0"/>
          </a:p>
        </p:txBody>
      </p:sp>
      <p:sp>
        <p:nvSpPr>
          <p:cNvPr id="5" name="Rectangle 4"/>
          <p:cNvSpPr/>
          <p:nvPr/>
        </p:nvSpPr>
        <p:spPr>
          <a:xfrm>
            <a:off x="0" y="5715000"/>
            <a:ext cx="4572000" cy="523220"/>
          </a:xfrm>
          <a:prstGeom prst="rect">
            <a:avLst/>
          </a:prstGeom>
        </p:spPr>
        <p:txBody>
          <a:bodyPr>
            <a:spAutoFit/>
          </a:bodyPr>
          <a:lstStyle/>
          <a:p>
            <a:endParaRPr lang="en-US" sz="2800" dirty="0"/>
          </a:p>
        </p:txBody>
      </p:sp>
      <p:sp>
        <p:nvSpPr>
          <p:cNvPr id="7" name="Diamond 6"/>
          <p:cNvSpPr/>
          <p:nvPr/>
        </p:nvSpPr>
        <p:spPr>
          <a:xfrm>
            <a:off x="4419600" y="4267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8" name="Diamond 7"/>
          <p:cNvSpPr/>
          <p:nvPr/>
        </p:nvSpPr>
        <p:spPr>
          <a:xfrm>
            <a:off x="4495800" y="5791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9" name="Diamond 8"/>
          <p:cNvSpPr/>
          <p:nvPr/>
        </p:nvSpPr>
        <p:spPr>
          <a:xfrm>
            <a:off x="5486400" y="4419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0" name="Diamond 9"/>
          <p:cNvSpPr/>
          <p:nvPr/>
        </p:nvSpPr>
        <p:spPr>
          <a:xfrm>
            <a:off x="5181600" y="3429000"/>
            <a:ext cx="4572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1" name="Diamond 10"/>
          <p:cNvSpPr/>
          <p:nvPr/>
        </p:nvSpPr>
        <p:spPr>
          <a:xfrm>
            <a:off x="36576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2" name="Diamond 11"/>
          <p:cNvSpPr/>
          <p:nvPr/>
        </p:nvSpPr>
        <p:spPr>
          <a:xfrm>
            <a:off x="3048000" y="3962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13" name="Diamond 12"/>
          <p:cNvSpPr/>
          <p:nvPr/>
        </p:nvSpPr>
        <p:spPr>
          <a:xfrm>
            <a:off x="1828800" y="2133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14" name="Diamond 13"/>
          <p:cNvSpPr/>
          <p:nvPr/>
        </p:nvSpPr>
        <p:spPr>
          <a:xfrm>
            <a:off x="4495800" y="1066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15" name="Diamond 14"/>
          <p:cNvSpPr/>
          <p:nvPr/>
        </p:nvSpPr>
        <p:spPr>
          <a:xfrm>
            <a:off x="7162800" y="2362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16" name="Rectangle 15"/>
          <p:cNvSpPr/>
          <p:nvPr/>
        </p:nvSpPr>
        <p:spPr>
          <a:xfrm>
            <a:off x="2514600" y="1524000"/>
            <a:ext cx="4572000" cy="1200329"/>
          </a:xfrm>
          <a:prstGeom prst="rect">
            <a:avLst/>
          </a:prstGeom>
        </p:spPr>
        <p:txBody>
          <a:bodyPr>
            <a:spAutoFit/>
          </a:bodyPr>
          <a:lstStyle/>
          <a:p>
            <a:pPr algn="ctr"/>
            <a:r>
              <a:rPr lang="en-US" sz="2400" dirty="0" smtClean="0"/>
              <a:t>Runner on 1</a:t>
            </a:r>
            <a:r>
              <a:rPr lang="en-US" sz="2400" baseline="30000" dirty="0" smtClean="0"/>
              <a:t>st</a:t>
            </a:r>
            <a:r>
              <a:rPr lang="en-US" sz="2400" dirty="0" smtClean="0"/>
              <a:t> base</a:t>
            </a:r>
          </a:p>
          <a:p>
            <a:pPr algn="ctr"/>
            <a:r>
              <a:rPr lang="en-US" sz="2400" dirty="0" smtClean="0"/>
              <a:t>U3 is inside in a direct line between home and the edge of the mound</a:t>
            </a:r>
            <a:endParaRPr lang="en-US" sz="2400" dirty="0"/>
          </a:p>
        </p:txBody>
      </p:sp>
      <p:pic>
        <p:nvPicPr>
          <p:cNvPr id="17" name="Picture 16" descr="baseball.gif"/>
          <p:cNvPicPr>
            <a:picLocks noChangeAspect="1"/>
          </p:cNvPicPr>
          <p:nvPr/>
        </p:nvPicPr>
        <p:blipFill>
          <a:blip r:embed="rId4" cstate="print"/>
          <a:stretch>
            <a:fillRect/>
          </a:stretch>
        </p:blipFill>
        <p:spPr>
          <a:xfrm>
            <a:off x="4572000" y="4800600"/>
            <a:ext cx="204788" cy="204788"/>
          </a:xfrm>
          <a:prstGeom prst="rect">
            <a:avLst/>
          </a:prstGeom>
        </p:spPr>
      </p:pic>
      <p:sp>
        <p:nvSpPr>
          <p:cNvPr id="18" name="Oval 17"/>
          <p:cNvSpPr/>
          <p:nvPr/>
        </p:nvSpPr>
        <p:spPr>
          <a:xfrm>
            <a:off x="4038600" y="37338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19" name="Oval 18"/>
          <p:cNvSpPr/>
          <p:nvPr/>
        </p:nvSpPr>
        <p:spPr>
          <a:xfrm>
            <a:off x="6400800" y="44196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20" name="Oval 19"/>
          <p:cNvSpPr/>
          <p:nvPr/>
        </p:nvSpPr>
        <p:spPr>
          <a:xfrm>
            <a:off x="4419600" y="62484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sp>
        <p:nvSpPr>
          <p:cNvPr id="21" name="Hexagon 20"/>
          <p:cNvSpPr/>
          <p:nvPr/>
        </p:nvSpPr>
        <p:spPr>
          <a:xfrm>
            <a:off x="5715000" y="4114800"/>
            <a:ext cx="228600" cy="228600"/>
          </a:xfrm>
          <a:prstGeom prst="hexagon">
            <a:avLst/>
          </a:prstGeom>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r>
              <a:rPr lang="en-US" dirty="0" smtClean="0"/>
              <a:t>1</a:t>
            </a:r>
            <a:endParaRPr lang="en-US" dirty="0"/>
          </a:p>
        </p:txBody>
      </p:sp>
      <p:cxnSp>
        <p:nvCxnSpPr>
          <p:cNvPr id="23" name="Straight Connector 22"/>
          <p:cNvCxnSpPr>
            <a:stCxn id="18" idx="4"/>
          </p:cNvCxnSpPr>
          <p:nvPr/>
        </p:nvCxnSpPr>
        <p:spPr>
          <a:xfrm rot="16200000" flipH="1">
            <a:off x="3714750" y="4705350"/>
            <a:ext cx="1524000" cy="342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50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brl_field_full.gif"/>
          <p:cNvPicPr>
            <a:picLocks noGrp="1" noChangeAspect="1"/>
          </p:cNvPicPr>
          <p:nvPr/>
        </p:nvPicPr>
        <p:blipFill>
          <a:blip r:embed="rId2" cstate="print"/>
          <a:stretch>
            <a:fillRect/>
          </a:stretch>
        </p:blipFill>
        <p:spPr>
          <a:xfrm>
            <a:off x="228600" y="0"/>
            <a:ext cx="8382000" cy="6858000"/>
          </a:xfrm>
          <a:prstGeom prst="rect">
            <a:avLst/>
          </a:prstGeom>
        </p:spPr>
      </p:pic>
      <p:sp>
        <p:nvSpPr>
          <p:cNvPr id="3" name="TextBox 2"/>
          <p:cNvSpPr txBox="1"/>
          <p:nvPr/>
        </p:nvSpPr>
        <p:spPr>
          <a:xfrm>
            <a:off x="0" y="152400"/>
            <a:ext cx="1676400" cy="584775"/>
          </a:xfrm>
          <a:prstGeom prst="rect">
            <a:avLst/>
          </a:prstGeom>
          <a:noFill/>
        </p:spPr>
        <p:txBody>
          <a:bodyPr wrap="square" rtlCol="0">
            <a:spAutoFit/>
          </a:bodyPr>
          <a:lstStyle/>
          <a:p>
            <a:r>
              <a:rPr lang="en-US" sz="3200" dirty="0" smtClean="0"/>
              <a:t>Signals</a:t>
            </a:r>
            <a:endParaRPr lang="en-US" sz="3200" dirty="0"/>
          </a:p>
        </p:txBody>
      </p:sp>
      <p:sp>
        <p:nvSpPr>
          <p:cNvPr id="4" name="TextBox 3"/>
          <p:cNvSpPr txBox="1"/>
          <p:nvPr/>
        </p:nvSpPr>
        <p:spPr>
          <a:xfrm>
            <a:off x="152400" y="5486400"/>
            <a:ext cx="2286000" cy="1015663"/>
          </a:xfrm>
          <a:prstGeom prst="rect">
            <a:avLst/>
          </a:prstGeom>
          <a:noFill/>
        </p:spPr>
        <p:txBody>
          <a:bodyPr wrap="square" rtlCol="0">
            <a:spAutoFit/>
          </a:bodyPr>
          <a:lstStyle/>
          <a:p>
            <a:r>
              <a:rPr lang="en-US" sz="2000" dirty="0" smtClean="0"/>
              <a:t>Ground ball to infield left side, double play</a:t>
            </a:r>
            <a:endParaRPr lang="en-US" sz="2000" dirty="0"/>
          </a:p>
        </p:txBody>
      </p:sp>
      <p:sp>
        <p:nvSpPr>
          <p:cNvPr id="5" name="Diamond 4"/>
          <p:cNvSpPr/>
          <p:nvPr/>
        </p:nvSpPr>
        <p:spPr>
          <a:xfrm>
            <a:off x="1219200" y="2133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6" name="Diamond 5"/>
          <p:cNvSpPr/>
          <p:nvPr/>
        </p:nvSpPr>
        <p:spPr>
          <a:xfrm>
            <a:off x="4114800" y="609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7" name="Diamond 6"/>
          <p:cNvSpPr/>
          <p:nvPr/>
        </p:nvSpPr>
        <p:spPr>
          <a:xfrm>
            <a:off x="6934200" y="2209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8" name="Diamond 7"/>
          <p:cNvSpPr/>
          <p:nvPr/>
        </p:nvSpPr>
        <p:spPr>
          <a:xfrm>
            <a:off x="2971800" y="4038600"/>
            <a:ext cx="381000" cy="3810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9" name="Diamond 8"/>
          <p:cNvSpPr/>
          <p:nvPr/>
        </p:nvSpPr>
        <p:spPr>
          <a:xfrm>
            <a:off x="3429000" y="3429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0" name="Diamond 9"/>
          <p:cNvSpPr/>
          <p:nvPr/>
        </p:nvSpPr>
        <p:spPr>
          <a:xfrm>
            <a:off x="50292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1" name="Diamond 10"/>
          <p:cNvSpPr/>
          <p:nvPr/>
        </p:nvSpPr>
        <p:spPr>
          <a:xfrm>
            <a:off x="5257800" y="4495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2" name="Diamond 11"/>
          <p:cNvSpPr/>
          <p:nvPr/>
        </p:nvSpPr>
        <p:spPr>
          <a:xfrm>
            <a:off x="4114800" y="4191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3" name="Diamond 12"/>
          <p:cNvSpPr/>
          <p:nvPr/>
        </p:nvSpPr>
        <p:spPr>
          <a:xfrm>
            <a:off x="4114800" y="5867400"/>
            <a:ext cx="5334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4" name="Oval 13"/>
          <p:cNvSpPr/>
          <p:nvPr/>
        </p:nvSpPr>
        <p:spPr>
          <a:xfrm>
            <a:off x="4114800" y="64770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sp>
        <p:nvSpPr>
          <p:cNvPr id="15" name="Oval 14"/>
          <p:cNvSpPr/>
          <p:nvPr/>
        </p:nvSpPr>
        <p:spPr>
          <a:xfrm>
            <a:off x="3581400" y="38862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16" name="Oval 15"/>
          <p:cNvSpPr/>
          <p:nvPr/>
        </p:nvSpPr>
        <p:spPr>
          <a:xfrm>
            <a:off x="6400800" y="41910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17" name="Hexagon 16"/>
          <p:cNvSpPr/>
          <p:nvPr/>
        </p:nvSpPr>
        <p:spPr>
          <a:xfrm flipH="1">
            <a:off x="5562600" y="44196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8" name="Hexagon 17"/>
          <p:cNvSpPr/>
          <p:nvPr/>
        </p:nvSpPr>
        <p:spPr>
          <a:xfrm flipH="1">
            <a:off x="3810000" y="56388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pic>
        <p:nvPicPr>
          <p:cNvPr id="19" name="Picture 18" descr="baseball.gif"/>
          <p:cNvPicPr>
            <a:picLocks noChangeAspect="1"/>
          </p:cNvPicPr>
          <p:nvPr/>
        </p:nvPicPr>
        <p:blipFill>
          <a:blip r:embed="rId3" cstate="print"/>
          <a:stretch>
            <a:fillRect/>
          </a:stretch>
        </p:blipFill>
        <p:spPr>
          <a:xfrm>
            <a:off x="4267200" y="5410200"/>
            <a:ext cx="248093" cy="333375"/>
          </a:xfrm>
          <a:prstGeom prst="rect">
            <a:avLst/>
          </a:prstGeom>
        </p:spPr>
      </p:pic>
      <p:sp>
        <p:nvSpPr>
          <p:cNvPr id="20" name="TextBox 19"/>
          <p:cNvSpPr txBox="1"/>
          <p:nvPr/>
        </p:nvSpPr>
        <p:spPr>
          <a:xfrm>
            <a:off x="0" y="762000"/>
            <a:ext cx="2362200" cy="984885"/>
          </a:xfrm>
          <a:prstGeom prst="rect">
            <a:avLst/>
          </a:prstGeom>
          <a:noFill/>
        </p:spPr>
        <p:txBody>
          <a:bodyPr wrap="square" rtlCol="0">
            <a:spAutoFit/>
          </a:bodyPr>
          <a:lstStyle/>
          <a:p>
            <a:r>
              <a:rPr lang="en-US" sz="2000" b="1" dirty="0" smtClean="0"/>
              <a:t>U1: Number of Outs</a:t>
            </a:r>
          </a:p>
          <a:p>
            <a:r>
              <a:rPr lang="en-US" sz="2000" b="1" dirty="0" smtClean="0"/>
              <a:t>Everyone: Rotates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3.33333E-6 8.67052E-7 L 0.125 -0.07769 " pathEditMode="relative" ptsTypes="AA">
                                      <p:cBhvr>
                                        <p:cTn id="11" dur="2000" fill="hold"/>
                                        <p:tgtEl>
                                          <p:spTgt spid="18"/>
                                        </p:tgtEl>
                                        <p:attrNameLst>
                                          <p:attrName>ppt_x</p:attrName>
                                          <p:attrName>ppt_y</p:attrName>
                                        </p:attrNameLst>
                                      </p:cBhvr>
                                    </p:animMotion>
                                  </p:childTnLst>
                                </p:cTn>
                              </p:par>
                              <p:par>
                                <p:cTn id="12" presetID="0" presetClass="path" presetSubtype="0" accel="50000" decel="50000" fill="hold" grpId="0" nodeType="withEffect">
                                  <p:stCondLst>
                                    <p:cond delay="0"/>
                                  </p:stCondLst>
                                  <p:childTnLst>
                                    <p:animMotion origin="layout" path="M -3.33333E-6 1.11022E-16 L -0.0375 -0.18312 " pathEditMode="relative" rAng="0" ptsTypes="AA">
                                      <p:cBhvr>
                                        <p:cTn id="13" dur="3000" fill="hold"/>
                                        <p:tgtEl>
                                          <p:spTgt spid="14"/>
                                        </p:tgtEl>
                                        <p:attrNameLst>
                                          <p:attrName>ppt_x</p:attrName>
                                          <p:attrName>ppt_y</p:attrName>
                                        </p:attrNameLst>
                                      </p:cBhvr>
                                      <p:rCtr x="-19" y="-92"/>
                                    </p:animMotion>
                                  </p:childTnLst>
                                </p:cTn>
                              </p:par>
                              <p:par>
                                <p:cTn id="14" presetID="0" presetClass="path" presetSubtype="0" accel="50000" decel="50000" fill="hold" grpId="0" nodeType="withEffect">
                                  <p:stCondLst>
                                    <p:cond delay="0"/>
                                  </p:stCondLst>
                                  <p:childTnLst>
                                    <p:animMotion origin="layout" path="M 1.73472E-18 2.60116E-6 L 0.05 0.0111 " pathEditMode="relative" ptsTypes="AA">
                                      <p:cBhvr>
                                        <p:cTn id="15" dur="2000" fill="hold"/>
                                        <p:tgtEl>
                                          <p:spTgt spid="8"/>
                                        </p:tgtEl>
                                        <p:attrNameLst>
                                          <p:attrName>ppt_x</p:attrName>
                                          <p:attrName>ppt_y</p:attrName>
                                        </p:attrNameLst>
                                      </p:cBhvr>
                                    </p:animMotion>
                                  </p:childTnLst>
                                </p:cTn>
                              </p:par>
                              <p:par>
                                <p:cTn id="16" presetID="0" presetClass="path" presetSubtype="0" accel="50000" decel="50000" fill="hold" grpId="0" nodeType="withEffect">
                                  <p:stCondLst>
                                    <p:cond delay="0"/>
                                  </p:stCondLst>
                                  <p:childTnLst>
                                    <p:animMotion origin="layout" path="M 3.33333E-6 2.31214E-6 L -0.05834 -0.07769 " pathEditMode="relative" rAng="0" ptsTypes="AA">
                                      <p:cBhvr>
                                        <p:cTn id="17" dur="3000" fill="hold"/>
                                        <p:tgtEl>
                                          <p:spTgt spid="17"/>
                                        </p:tgtEl>
                                        <p:attrNameLst>
                                          <p:attrName>ppt_x</p:attrName>
                                          <p:attrName>ppt_y</p:attrName>
                                        </p:attrNameLst>
                                      </p:cBhvr>
                                      <p:rCtr x="-29" y="-39"/>
                                    </p:animMotion>
                                  </p:childTnLst>
                                </p:cTn>
                              </p:par>
                              <p:par>
                                <p:cTn id="18" presetID="0" presetClass="path" presetSubtype="0" accel="50000" decel="50000" fill="hold" nodeType="withEffect">
                                  <p:stCondLst>
                                    <p:cond delay="0"/>
                                  </p:stCondLst>
                                  <p:childTnLst>
                                    <p:animMotion origin="layout" path="M -1.66667E-6 9.19075E-6 L -0.09167 -0.17757 " pathEditMode="relative" ptsTypes="AA">
                                      <p:cBhvr>
                                        <p:cTn id="19" dur="2000" fill="hold"/>
                                        <p:tgtEl>
                                          <p:spTgt spid="19"/>
                                        </p:tgtEl>
                                        <p:attrNameLst>
                                          <p:attrName>ppt_x</p:attrName>
                                          <p:attrName>ppt_y</p:attrName>
                                        </p:attrNameLst>
                                      </p:cBhvr>
                                    </p:animMotion>
                                  </p:childTnLst>
                                </p:cTn>
                              </p:par>
                              <p:par>
                                <p:cTn id="20" presetID="0" presetClass="path" presetSubtype="0" accel="50000" decel="50000" fill="hold" grpId="0" nodeType="withEffect">
                                  <p:stCondLst>
                                    <p:cond delay="0"/>
                                  </p:stCondLst>
                                  <p:childTnLst>
                                    <p:animMotion origin="layout" path="M -1.73472E-18 1.50289E-6 L -0.03333 0.0111 " pathEditMode="relative" ptsTypes="AA">
                                      <p:cBhvr>
                                        <p:cTn id="21" dur="2000" fill="hold"/>
                                        <p:tgtEl>
                                          <p:spTgt spid="9"/>
                                        </p:tgtEl>
                                        <p:attrNameLst>
                                          <p:attrName>ppt_x</p:attrName>
                                          <p:attrName>ppt_y</p:attrName>
                                        </p:attrNameLst>
                                      </p:cBhvr>
                                    </p:animMotion>
                                  </p:childTnLst>
                                </p:cTn>
                              </p:par>
                              <p:par>
                                <p:cTn id="22" presetID="0" presetClass="path" presetSubtype="0" accel="50000" decel="50000" fill="hold" grpId="0" nodeType="withEffect">
                                  <p:stCondLst>
                                    <p:cond delay="0"/>
                                  </p:stCondLst>
                                  <p:childTnLst>
                                    <p:animMotion origin="layout" path="M -1.73472E-18 -2.31214E-7 L -0.04166 -0.0111 " pathEditMode="relative" ptsTypes="AA">
                                      <p:cBhvr>
                                        <p:cTn id="23" dur="2000" fill="hold"/>
                                        <p:tgtEl>
                                          <p:spTgt spid="10"/>
                                        </p:tgtEl>
                                        <p:attrNameLst>
                                          <p:attrName>ppt_x</p:attrName>
                                          <p:attrName>ppt_y</p:attrName>
                                        </p:attrNameLst>
                                      </p:cBhvr>
                                    </p:animMotion>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nodeType="clickEffect">
                                  <p:stCondLst>
                                    <p:cond delay="0"/>
                                  </p:stCondLst>
                                  <p:childTnLst>
                                    <p:animMotion origin="layout" path="M -0.08437 -0.1852 L -0.00104 -0.30728 " pathEditMode="relative" ptsTypes="AA">
                                      <p:cBhvr>
                                        <p:cTn id="27" dur="2000" fill="hold"/>
                                        <p:tgtEl>
                                          <p:spTgt spid="19"/>
                                        </p:tgtEl>
                                        <p:attrNameLst>
                                          <p:attrName>ppt_x</p:attrName>
                                          <p:attrName>ppt_y</p:attrName>
                                        </p:attrNameLst>
                                      </p:cBhvr>
                                    </p:animMotion>
                                  </p:childTnLst>
                                </p:cTn>
                              </p:par>
                              <p:par>
                                <p:cTn id="28" presetID="0" presetClass="path" presetSubtype="0" accel="50000" decel="50000" fill="hold" grpId="0" nodeType="withEffect">
                                  <p:stCondLst>
                                    <p:cond delay="0"/>
                                  </p:stCondLst>
                                  <p:childTnLst>
                                    <p:animMotion origin="layout" path="M 6.66667E-6 -8.67052E-7 L 0.04167 -0.0222 " pathEditMode="relative" ptsTypes="AA">
                                      <p:cBhvr>
                                        <p:cTn id="29" dur="1000" fill="hold"/>
                                        <p:tgtEl>
                                          <p:spTgt spid="15"/>
                                        </p:tgtEl>
                                        <p:attrNameLst>
                                          <p:attrName>ppt_x</p:attrName>
                                          <p:attrName>ppt_y</p:attrName>
                                        </p:attrNameLst>
                                      </p:cBhvr>
                                    </p:animMotion>
                                  </p:childTnLst>
                                </p:cTn>
                              </p:par>
                              <p:par>
                                <p:cTn id="30" presetID="0" presetClass="path" presetSubtype="0" accel="50000" decel="50000" fill="hold" grpId="1" nodeType="withEffect">
                                  <p:stCondLst>
                                    <p:cond delay="0"/>
                                  </p:stCondLst>
                                  <p:childTnLst>
                                    <p:animMotion origin="layout" path="M -0.04167 -0.0111 L -0.07917 -0.0111 " pathEditMode="relative" rAng="0" ptsTypes="AA">
                                      <p:cBhvr>
                                        <p:cTn id="31" dur="2000" fill="hold"/>
                                        <p:tgtEl>
                                          <p:spTgt spid="10"/>
                                        </p:tgtEl>
                                        <p:attrNameLst>
                                          <p:attrName>ppt_x</p:attrName>
                                          <p:attrName>ppt_y</p:attrName>
                                        </p:attrNameLst>
                                      </p:cBhvr>
                                      <p:rCtr x="-19" y="0"/>
                                    </p:animMotion>
                                  </p:childTnLst>
                                </p:cTn>
                              </p:par>
                              <p:par>
                                <p:cTn id="32" presetID="0" presetClass="path" presetSubtype="0" accel="50000" decel="50000" fill="hold" grpId="1" nodeType="withEffect">
                                  <p:stCondLst>
                                    <p:cond delay="0"/>
                                  </p:stCondLst>
                                  <p:childTnLst>
                                    <p:animMotion origin="layout" path="M -0.05834 -0.07769 L -0.125 -0.13318 " pathEditMode="relative" rAng="0" ptsTypes="AA">
                                      <p:cBhvr>
                                        <p:cTn id="33" dur="3000" fill="hold"/>
                                        <p:tgtEl>
                                          <p:spTgt spid="17"/>
                                        </p:tgtEl>
                                        <p:attrNameLst>
                                          <p:attrName>ppt_x</p:attrName>
                                          <p:attrName>ppt_y</p:attrName>
                                        </p:attrNameLst>
                                      </p:cBhvr>
                                      <p:rCtr x="-33" y="-28"/>
                                    </p:animMotion>
                                  </p:childTnLst>
                                </p:cTn>
                              </p:par>
                              <p:par>
                                <p:cTn id="34" presetID="0" presetClass="path" presetSubtype="0" accel="50000" decel="50000" fill="hold" grpId="0" nodeType="withEffect">
                                  <p:stCondLst>
                                    <p:cond delay="0"/>
                                  </p:stCondLst>
                                  <p:childTnLst>
                                    <p:animMotion origin="layout" path="M -6.66667E-6 -8.67052E-7 L -0.06667 -0.04439 " pathEditMode="relative" ptsTypes="AA">
                                      <p:cBhvr>
                                        <p:cTn id="35" dur="2000" fill="hold"/>
                                        <p:tgtEl>
                                          <p:spTgt spid="16"/>
                                        </p:tgtEl>
                                        <p:attrNameLst>
                                          <p:attrName>ppt_x</p:attrName>
                                          <p:attrName>ppt_y</p:attrName>
                                        </p:attrNameLst>
                                      </p:cBhvr>
                                    </p:animMotion>
                                  </p:childTnLst>
                                </p:cTn>
                              </p:par>
                            </p:childTnLst>
                          </p:cTn>
                        </p:par>
                        <p:par>
                          <p:cTn id="36" fill="hold">
                            <p:stCondLst>
                              <p:cond delay="3000"/>
                            </p:stCondLst>
                            <p:childTnLst>
                              <p:par>
                                <p:cTn id="37" presetID="0" presetClass="path" presetSubtype="0" accel="50000" decel="50000" fill="hold" grpId="1" nodeType="afterEffect">
                                  <p:stCondLst>
                                    <p:cond delay="0"/>
                                  </p:stCondLst>
                                  <p:childTnLst>
                                    <p:animMotion origin="layout" path="M 0.125 -0.07769 L 0.17916 -0.13873 " pathEditMode="relative" rAng="0" ptsTypes="AA">
                                      <p:cBhvr>
                                        <p:cTn id="38" dur="3000" fill="hold"/>
                                        <p:tgtEl>
                                          <p:spTgt spid="18"/>
                                        </p:tgtEl>
                                        <p:attrNameLst>
                                          <p:attrName>ppt_x</p:attrName>
                                          <p:attrName>ppt_y</p:attrName>
                                        </p:attrNameLst>
                                      </p:cBhvr>
                                      <p:rCtr x="27" y="-31"/>
                                    </p:animMotion>
                                  </p:childTnLst>
                                </p:cTn>
                              </p:par>
                              <p:par>
                                <p:cTn id="39" presetID="0" presetClass="path" presetSubtype="0" accel="50000" decel="50000" fill="hold" nodeType="withEffect">
                                  <p:stCondLst>
                                    <p:cond delay="0"/>
                                  </p:stCondLst>
                                  <p:childTnLst>
                                    <p:animMotion origin="layout" path="M -0.00104 -0.30728 L 0.12396 -0.163 " pathEditMode="relative" rAng="0" ptsTypes="AA">
                                      <p:cBhvr>
                                        <p:cTn id="40" dur="2000" fill="hold"/>
                                        <p:tgtEl>
                                          <p:spTgt spid="19"/>
                                        </p:tgtEl>
                                        <p:attrNameLst>
                                          <p:attrName>ppt_x</p:attrName>
                                          <p:attrName>ppt_y</p:attrName>
                                        </p:attrNameLst>
                                      </p:cBhvr>
                                      <p:rCtr x="63" y="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0" grpId="1" animBg="1"/>
      <p:bldP spid="14" grpId="0" animBg="1"/>
      <p:bldP spid="15" grpId="0" animBg="1"/>
      <p:bldP spid="16" grpId="0" animBg="1"/>
      <p:bldP spid="17" grpId="0" animBg="1"/>
      <p:bldP spid="17" grpId="1" animBg="1"/>
      <p:bldP spid="18" grpId="0" animBg="1"/>
      <p:bldP spid="18" grpId="1"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brl_field_full.gif"/>
          <p:cNvPicPr>
            <a:picLocks noGrp="1" noChangeAspect="1"/>
          </p:cNvPicPr>
          <p:nvPr/>
        </p:nvPicPr>
        <p:blipFill>
          <a:blip r:embed="rId2" cstate="print"/>
          <a:stretch>
            <a:fillRect/>
          </a:stretch>
        </p:blipFill>
        <p:spPr>
          <a:xfrm>
            <a:off x="228600" y="0"/>
            <a:ext cx="8382000" cy="6858000"/>
          </a:xfrm>
          <a:prstGeom prst="rect">
            <a:avLst/>
          </a:prstGeom>
        </p:spPr>
      </p:pic>
      <p:sp>
        <p:nvSpPr>
          <p:cNvPr id="3" name="TextBox 2"/>
          <p:cNvSpPr txBox="1"/>
          <p:nvPr/>
        </p:nvSpPr>
        <p:spPr>
          <a:xfrm>
            <a:off x="0" y="6172200"/>
            <a:ext cx="4038600" cy="400110"/>
          </a:xfrm>
          <a:prstGeom prst="rect">
            <a:avLst/>
          </a:prstGeom>
          <a:noFill/>
        </p:spPr>
        <p:txBody>
          <a:bodyPr wrap="square" rtlCol="0">
            <a:spAutoFit/>
          </a:bodyPr>
          <a:lstStyle/>
          <a:p>
            <a:r>
              <a:rPr lang="en-US" sz="2000" dirty="0" smtClean="0"/>
              <a:t>Fly ball coverage with runner on 1</a:t>
            </a:r>
            <a:r>
              <a:rPr lang="en-US" sz="2000" baseline="30000" dirty="0" smtClean="0"/>
              <a:t>st</a:t>
            </a:r>
            <a:r>
              <a:rPr lang="en-US" sz="2000" dirty="0" smtClean="0"/>
              <a:t> </a:t>
            </a:r>
            <a:endParaRPr lang="en-US" sz="2000" dirty="0"/>
          </a:p>
        </p:txBody>
      </p:sp>
      <p:sp>
        <p:nvSpPr>
          <p:cNvPr id="7" name="Diamond 6"/>
          <p:cNvSpPr/>
          <p:nvPr/>
        </p:nvSpPr>
        <p:spPr>
          <a:xfrm>
            <a:off x="2895600" y="3886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8" name="Diamond 7"/>
          <p:cNvSpPr/>
          <p:nvPr/>
        </p:nvSpPr>
        <p:spPr>
          <a:xfrm>
            <a:off x="3581400" y="3200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9" name="Diamond 8"/>
          <p:cNvSpPr/>
          <p:nvPr/>
        </p:nvSpPr>
        <p:spPr>
          <a:xfrm>
            <a:off x="4953000" y="3276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0" name="Diamond 9"/>
          <p:cNvSpPr/>
          <p:nvPr/>
        </p:nvSpPr>
        <p:spPr>
          <a:xfrm>
            <a:off x="5486400" y="3886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1" name="Diamond 10"/>
          <p:cNvSpPr/>
          <p:nvPr/>
        </p:nvSpPr>
        <p:spPr>
          <a:xfrm>
            <a:off x="4114800" y="4191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2" name="Diamond 11"/>
          <p:cNvSpPr/>
          <p:nvPr/>
        </p:nvSpPr>
        <p:spPr>
          <a:xfrm>
            <a:off x="4191000" y="5791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pic>
        <p:nvPicPr>
          <p:cNvPr id="13" name="Picture 12" descr="baseball.gif"/>
          <p:cNvPicPr>
            <a:picLocks noChangeAspect="1"/>
          </p:cNvPicPr>
          <p:nvPr/>
        </p:nvPicPr>
        <p:blipFill>
          <a:blip r:embed="rId3" cstate="print"/>
          <a:stretch>
            <a:fillRect/>
          </a:stretch>
        </p:blipFill>
        <p:spPr>
          <a:xfrm>
            <a:off x="4267200" y="4876800"/>
            <a:ext cx="228600" cy="228600"/>
          </a:xfrm>
          <a:prstGeom prst="rect">
            <a:avLst/>
          </a:prstGeom>
        </p:spPr>
      </p:pic>
      <p:sp>
        <p:nvSpPr>
          <p:cNvPr id="14" name="Oval 13"/>
          <p:cNvSpPr/>
          <p:nvPr/>
        </p:nvSpPr>
        <p:spPr>
          <a:xfrm>
            <a:off x="6477000" y="41910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15" name="Oval 14"/>
          <p:cNvSpPr/>
          <p:nvPr/>
        </p:nvSpPr>
        <p:spPr>
          <a:xfrm>
            <a:off x="3581400" y="37338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16" name="Oval 15"/>
          <p:cNvSpPr/>
          <p:nvPr/>
        </p:nvSpPr>
        <p:spPr>
          <a:xfrm>
            <a:off x="4038600" y="62484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sp>
        <p:nvSpPr>
          <p:cNvPr id="18" name="TextBox 17"/>
          <p:cNvSpPr txBox="1"/>
          <p:nvPr/>
        </p:nvSpPr>
        <p:spPr>
          <a:xfrm>
            <a:off x="152400" y="228600"/>
            <a:ext cx="2209800" cy="369332"/>
          </a:xfrm>
          <a:prstGeom prst="rect">
            <a:avLst/>
          </a:prstGeom>
          <a:noFill/>
        </p:spPr>
        <p:txBody>
          <a:bodyPr wrap="square" rtlCol="0">
            <a:spAutoFit/>
          </a:bodyPr>
          <a:lstStyle/>
          <a:p>
            <a:endParaRPr lang="en-US" dirty="0"/>
          </a:p>
        </p:txBody>
      </p:sp>
      <p:sp>
        <p:nvSpPr>
          <p:cNvPr id="19" name="Hexagon 18"/>
          <p:cNvSpPr/>
          <p:nvPr/>
        </p:nvSpPr>
        <p:spPr>
          <a:xfrm flipH="1">
            <a:off x="5410200" y="44958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0" name="Hexagon 19"/>
          <p:cNvSpPr/>
          <p:nvPr/>
        </p:nvSpPr>
        <p:spPr>
          <a:xfrm flipH="1">
            <a:off x="3886200" y="54864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4" name="Diamond 3"/>
          <p:cNvSpPr/>
          <p:nvPr/>
        </p:nvSpPr>
        <p:spPr>
          <a:xfrm>
            <a:off x="1600200" y="1828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5" name="Diamond 4"/>
          <p:cNvSpPr/>
          <p:nvPr/>
        </p:nvSpPr>
        <p:spPr>
          <a:xfrm>
            <a:off x="4191000" y="609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6" name="Diamond 5"/>
          <p:cNvSpPr/>
          <p:nvPr/>
        </p:nvSpPr>
        <p:spPr>
          <a:xfrm>
            <a:off x="7239000" y="2209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49" name="Freeform 48"/>
          <p:cNvSpPr/>
          <p:nvPr/>
        </p:nvSpPr>
        <p:spPr>
          <a:xfrm>
            <a:off x="4419600" y="228600"/>
            <a:ext cx="3846286" cy="4034971"/>
          </a:xfrm>
          <a:custGeom>
            <a:avLst/>
            <a:gdLst>
              <a:gd name="connsiteX0" fmla="*/ 0 w 3846286"/>
              <a:gd name="connsiteY0" fmla="*/ 14514 h 4034971"/>
              <a:gd name="connsiteX1" fmla="*/ 14514 w 3846286"/>
              <a:gd name="connsiteY1" fmla="*/ 2772228 h 4034971"/>
              <a:gd name="connsiteX2" fmla="*/ 449943 w 3846286"/>
              <a:gd name="connsiteY2" fmla="*/ 2859314 h 4034971"/>
              <a:gd name="connsiteX3" fmla="*/ 827314 w 3846286"/>
              <a:gd name="connsiteY3" fmla="*/ 2960914 h 4034971"/>
              <a:gd name="connsiteX4" fmla="*/ 1277257 w 3846286"/>
              <a:gd name="connsiteY4" fmla="*/ 3164114 h 4034971"/>
              <a:gd name="connsiteX5" fmla="*/ 1509486 w 3846286"/>
              <a:gd name="connsiteY5" fmla="*/ 3410857 h 4034971"/>
              <a:gd name="connsiteX6" fmla="*/ 1712686 w 3846286"/>
              <a:gd name="connsiteY6" fmla="*/ 3715657 h 4034971"/>
              <a:gd name="connsiteX7" fmla="*/ 1843314 w 3846286"/>
              <a:gd name="connsiteY7" fmla="*/ 4034971 h 4034971"/>
              <a:gd name="connsiteX8" fmla="*/ 3846286 w 3846286"/>
              <a:gd name="connsiteY8" fmla="*/ 2467428 h 4034971"/>
              <a:gd name="connsiteX9" fmla="*/ 3643086 w 3846286"/>
              <a:gd name="connsiteY9" fmla="*/ 2017486 h 4034971"/>
              <a:gd name="connsiteX10" fmla="*/ 3309257 w 3846286"/>
              <a:gd name="connsiteY10" fmla="*/ 1509486 h 4034971"/>
              <a:gd name="connsiteX11" fmla="*/ 2743200 w 3846286"/>
              <a:gd name="connsiteY11" fmla="*/ 914400 h 4034971"/>
              <a:gd name="connsiteX12" fmla="*/ 2162629 w 3846286"/>
              <a:gd name="connsiteY12" fmla="*/ 522514 h 4034971"/>
              <a:gd name="connsiteX13" fmla="*/ 1393371 w 3846286"/>
              <a:gd name="connsiteY13" fmla="*/ 217714 h 4034971"/>
              <a:gd name="connsiteX14" fmla="*/ 769257 w 3846286"/>
              <a:gd name="connsiteY14" fmla="*/ 72571 h 4034971"/>
              <a:gd name="connsiteX15" fmla="*/ 130629 w 3846286"/>
              <a:gd name="connsiteY15" fmla="*/ 0 h 4034971"/>
              <a:gd name="connsiteX16" fmla="*/ 0 w 3846286"/>
              <a:gd name="connsiteY16" fmla="*/ 14514 h 403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46286" h="4034971">
                <a:moveTo>
                  <a:pt x="0" y="14514"/>
                </a:moveTo>
                <a:lnTo>
                  <a:pt x="14514" y="2772228"/>
                </a:lnTo>
                <a:lnTo>
                  <a:pt x="449943" y="2859314"/>
                </a:lnTo>
                <a:lnTo>
                  <a:pt x="827314" y="2960914"/>
                </a:lnTo>
                <a:lnTo>
                  <a:pt x="1277257" y="3164114"/>
                </a:lnTo>
                <a:lnTo>
                  <a:pt x="1509486" y="3410857"/>
                </a:lnTo>
                <a:lnTo>
                  <a:pt x="1712686" y="3715657"/>
                </a:lnTo>
                <a:lnTo>
                  <a:pt x="1843314" y="4034971"/>
                </a:lnTo>
                <a:lnTo>
                  <a:pt x="3846286" y="2467428"/>
                </a:lnTo>
                <a:lnTo>
                  <a:pt x="3643086" y="2017486"/>
                </a:lnTo>
                <a:lnTo>
                  <a:pt x="3309257" y="1509486"/>
                </a:lnTo>
                <a:lnTo>
                  <a:pt x="2743200" y="914400"/>
                </a:lnTo>
                <a:lnTo>
                  <a:pt x="2162629" y="522514"/>
                </a:lnTo>
                <a:lnTo>
                  <a:pt x="1393371" y="217714"/>
                </a:lnTo>
                <a:lnTo>
                  <a:pt x="769257" y="72571"/>
                </a:lnTo>
                <a:lnTo>
                  <a:pt x="130629" y="0"/>
                </a:lnTo>
                <a:lnTo>
                  <a:pt x="0" y="14514"/>
                </a:lnTo>
                <a:close/>
              </a:path>
            </a:pathLst>
          </a:custGeom>
          <a:solidFill>
            <a:schemeClr val="accent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6629400" y="4267200"/>
            <a:ext cx="2514600" cy="400110"/>
          </a:xfrm>
          <a:prstGeom prst="rect">
            <a:avLst/>
          </a:prstGeom>
          <a:noFill/>
        </p:spPr>
        <p:txBody>
          <a:bodyPr wrap="square" rtlCol="0">
            <a:spAutoFit/>
          </a:bodyPr>
          <a:lstStyle/>
          <a:p>
            <a:endParaRPr lang="en-US" sz="2000" b="1" dirty="0">
              <a:solidFill>
                <a:schemeClr val="bg1"/>
              </a:solidFill>
            </a:endParaRPr>
          </a:p>
        </p:txBody>
      </p:sp>
      <p:sp>
        <p:nvSpPr>
          <p:cNvPr id="53" name="TextBox 52"/>
          <p:cNvSpPr txBox="1"/>
          <p:nvPr/>
        </p:nvSpPr>
        <p:spPr>
          <a:xfrm>
            <a:off x="4191000" y="4876800"/>
            <a:ext cx="2514600" cy="400110"/>
          </a:xfrm>
          <a:prstGeom prst="rect">
            <a:avLst/>
          </a:prstGeom>
          <a:noFill/>
        </p:spPr>
        <p:txBody>
          <a:bodyPr wrap="square" rtlCol="0">
            <a:spAutoFit/>
          </a:bodyPr>
          <a:lstStyle/>
          <a:p>
            <a:endParaRPr lang="en-US" sz="2000" b="1" dirty="0">
              <a:solidFill>
                <a:schemeClr val="bg1"/>
              </a:solidFill>
            </a:endParaRPr>
          </a:p>
        </p:txBody>
      </p:sp>
      <p:sp>
        <p:nvSpPr>
          <p:cNvPr id="54" name="TextBox 53"/>
          <p:cNvSpPr txBox="1"/>
          <p:nvPr/>
        </p:nvSpPr>
        <p:spPr>
          <a:xfrm>
            <a:off x="6781800" y="4419600"/>
            <a:ext cx="2514600" cy="400110"/>
          </a:xfrm>
          <a:prstGeom prst="rect">
            <a:avLst/>
          </a:prstGeom>
          <a:noFill/>
        </p:spPr>
        <p:txBody>
          <a:bodyPr wrap="square" rtlCol="0">
            <a:spAutoFit/>
          </a:bodyPr>
          <a:lstStyle/>
          <a:p>
            <a:endParaRPr lang="en-US" sz="2000" b="1" dirty="0">
              <a:solidFill>
                <a:schemeClr val="bg1"/>
              </a:solidFill>
            </a:endParaRPr>
          </a:p>
        </p:txBody>
      </p:sp>
      <p:sp>
        <p:nvSpPr>
          <p:cNvPr id="55" name="TextBox 54"/>
          <p:cNvSpPr txBox="1"/>
          <p:nvPr/>
        </p:nvSpPr>
        <p:spPr>
          <a:xfrm>
            <a:off x="4495800" y="990600"/>
            <a:ext cx="2743200" cy="923330"/>
          </a:xfrm>
          <a:prstGeom prst="rect">
            <a:avLst/>
          </a:prstGeom>
          <a:noFill/>
        </p:spPr>
        <p:txBody>
          <a:bodyPr wrap="square" rtlCol="0">
            <a:spAutoFit/>
          </a:bodyPr>
          <a:lstStyle/>
          <a:p>
            <a:pPr algn="ctr"/>
            <a:r>
              <a:rPr lang="en-US" b="1" dirty="0" smtClean="0">
                <a:solidFill>
                  <a:schemeClr val="bg1"/>
                </a:solidFill>
              </a:rPr>
              <a:t>U2 Has Center Field In, back &amp; all the way to the 1</a:t>
            </a:r>
            <a:r>
              <a:rPr lang="en-US" b="1" baseline="30000" dirty="0" smtClean="0">
                <a:solidFill>
                  <a:schemeClr val="bg1"/>
                </a:solidFill>
              </a:rPr>
              <a:t>st</a:t>
            </a:r>
            <a:r>
              <a:rPr lang="en-US" b="1" dirty="0" smtClean="0">
                <a:solidFill>
                  <a:schemeClr val="bg1"/>
                </a:solidFill>
              </a:rPr>
              <a:t> base foul line</a:t>
            </a:r>
            <a:endParaRPr lang="en-US" b="1" dirty="0">
              <a:solidFill>
                <a:schemeClr val="bg1"/>
              </a:solidFill>
            </a:endParaRPr>
          </a:p>
        </p:txBody>
      </p:sp>
      <p:cxnSp>
        <p:nvCxnSpPr>
          <p:cNvPr id="56" name="Straight Connector 55"/>
          <p:cNvCxnSpPr/>
          <p:nvPr/>
        </p:nvCxnSpPr>
        <p:spPr>
          <a:xfrm rot="16200000" flipV="1">
            <a:off x="5638800" y="3200400"/>
            <a:ext cx="1676400" cy="457200"/>
          </a:xfrm>
          <a:prstGeom prst="line">
            <a:avLst/>
          </a:prstGeom>
        </p:spPr>
        <p:style>
          <a:lnRef idx="3">
            <a:schemeClr val="dk1"/>
          </a:lnRef>
          <a:fillRef idx="0">
            <a:schemeClr val="dk1"/>
          </a:fillRef>
          <a:effectRef idx="2">
            <a:schemeClr val="dk1"/>
          </a:effectRef>
          <a:fontRef idx="minor">
            <a:schemeClr val="tx1"/>
          </a:fontRef>
        </p:style>
      </p:cxnSp>
      <p:sp>
        <p:nvSpPr>
          <p:cNvPr id="59" name="Parallelogram 58"/>
          <p:cNvSpPr/>
          <p:nvPr/>
        </p:nvSpPr>
        <p:spPr>
          <a:xfrm rot="16200000">
            <a:off x="6057900" y="2400300"/>
            <a:ext cx="228600" cy="152400"/>
          </a:xfrm>
          <a:prstGeom prst="parallelogram">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0" name="Freeform 59"/>
          <p:cNvSpPr/>
          <p:nvPr/>
        </p:nvSpPr>
        <p:spPr>
          <a:xfrm>
            <a:off x="1752600" y="228600"/>
            <a:ext cx="2685143" cy="3149600"/>
          </a:xfrm>
          <a:custGeom>
            <a:avLst/>
            <a:gdLst>
              <a:gd name="connsiteX0" fmla="*/ 2685143 w 2685143"/>
              <a:gd name="connsiteY0" fmla="*/ 2801257 h 3149600"/>
              <a:gd name="connsiteX1" fmla="*/ 2685143 w 2685143"/>
              <a:gd name="connsiteY1" fmla="*/ 0 h 3149600"/>
              <a:gd name="connsiteX2" fmla="*/ 1930400 w 2685143"/>
              <a:gd name="connsiteY2" fmla="*/ 72571 h 3149600"/>
              <a:gd name="connsiteX3" fmla="*/ 1262743 w 2685143"/>
              <a:gd name="connsiteY3" fmla="*/ 261257 h 3149600"/>
              <a:gd name="connsiteX4" fmla="*/ 624114 w 2685143"/>
              <a:gd name="connsiteY4" fmla="*/ 522514 h 3149600"/>
              <a:gd name="connsiteX5" fmla="*/ 116114 w 2685143"/>
              <a:gd name="connsiteY5" fmla="*/ 827314 h 3149600"/>
              <a:gd name="connsiteX6" fmla="*/ 0 w 2685143"/>
              <a:gd name="connsiteY6" fmla="*/ 928914 h 3149600"/>
              <a:gd name="connsiteX7" fmla="*/ 1335314 w 2685143"/>
              <a:gd name="connsiteY7" fmla="*/ 3120571 h 3149600"/>
              <a:gd name="connsiteX8" fmla="*/ 1349829 w 2685143"/>
              <a:gd name="connsiteY8" fmla="*/ 3149600 h 3149600"/>
              <a:gd name="connsiteX9" fmla="*/ 1698171 w 2685143"/>
              <a:gd name="connsiteY9" fmla="*/ 2960914 h 3149600"/>
              <a:gd name="connsiteX10" fmla="*/ 2104571 w 2685143"/>
              <a:gd name="connsiteY10" fmla="*/ 2844800 h 3149600"/>
              <a:gd name="connsiteX11" fmla="*/ 2409371 w 2685143"/>
              <a:gd name="connsiteY11" fmla="*/ 2801257 h 3149600"/>
              <a:gd name="connsiteX12" fmla="*/ 2685143 w 2685143"/>
              <a:gd name="connsiteY12" fmla="*/ 2801257 h 314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5143" h="3149600">
                <a:moveTo>
                  <a:pt x="2685143" y="2801257"/>
                </a:moveTo>
                <a:lnTo>
                  <a:pt x="2685143" y="0"/>
                </a:lnTo>
                <a:lnTo>
                  <a:pt x="1930400" y="72571"/>
                </a:lnTo>
                <a:lnTo>
                  <a:pt x="1262743" y="261257"/>
                </a:lnTo>
                <a:lnTo>
                  <a:pt x="624114" y="522514"/>
                </a:lnTo>
                <a:lnTo>
                  <a:pt x="116114" y="827314"/>
                </a:lnTo>
                <a:lnTo>
                  <a:pt x="0" y="928914"/>
                </a:lnTo>
                <a:lnTo>
                  <a:pt x="1335314" y="3120571"/>
                </a:lnTo>
                <a:lnTo>
                  <a:pt x="1349829" y="3149600"/>
                </a:lnTo>
                <a:lnTo>
                  <a:pt x="1698171" y="2960914"/>
                </a:lnTo>
                <a:lnTo>
                  <a:pt x="2104571" y="2844800"/>
                </a:lnTo>
                <a:lnTo>
                  <a:pt x="2409371" y="2801257"/>
                </a:lnTo>
                <a:lnTo>
                  <a:pt x="2685143" y="2801257"/>
                </a:lnTo>
                <a:close/>
              </a:path>
            </a:pathLst>
          </a:custGeom>
          <a:solidFill>
            <a:schemeClr val="accent2">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2133600" y="838200"/>
            <a:ext cx="2133600" cy="646331"/>
          </a:xfrm>
          <a:prstGeom prst="rect">
            <a:avLst/>
          </a:prstGeom>
          <a:noFill/>
        </p:spPr>
        <p:txBody>
          <a:bodyPr wrap="square" rtlCol="0">
            <a:spAutoFit/>
          </a:bodyPr>
          <a:lstStyle/>
          <a:p>
            <a:r>
              <a:rPr lang="en-US" b="1" dirty="0" smtClean="0">
                <a:solidFill>
                  <a:schemeClr val="bg1"/>
                </a:solidFill>
              </a:rPr>
              <a:t>U3 has LF to his left</a:t>
            </a:r>
          </a:p>
          <a:p>
            <a:r>
              <a:rPr lang="en-US" b="1" dirty="0" smtClean="0">
                <a:solidFill>
                  <a:schemeClr val="bg1"/>
                </a:solidFill>
              </a:rPr>
              <a:t>CF to his right</a:t>
            </a:r>
            <a:endParaRPr lang="en-US" b="1" dirty="0">
              <a:solidFill>
                <a:schemeClr val="bg1"/>
              </a:solidFill>
            </a:endParaRPr>
          </a:p>
        </p:txBody>
      </p:sp>
      <p:cxnSp>
        <p:nvCxnSpPr>
          <p:cNvPr id="62" name="Straight Connector 61"/>
          <p:cNvCxnSpPr/>
          <p:nvPr/>
        </p:nvCxnSpPr>
        <p:spPr>
          <a:xfrm rot="16200000" flipV="1">
            <a:off x="2781300" y="2781300"/>
            <a:ext cx="1676400" cy="381000"/>
          </a:xfrm>
          <a:prstGeom prst="line">
            <a:avLst/>
          </a:prstGeom>
        </p:spPr>
        <p:style>
          <a:lnRef idx="3">
            <a:schemeClr val="dk1"/>
          </a:lnRef>
          <a:fillRef idx="0">
            <a:schemeClr val="dk1"/>
          </a:fillRef>
          <a:effectRef idx="2">
            <a:schemeClr val="dk1"/>
          </a:effectRef>
          <a:fontRef idx="minor">
            <a:schemeClr val="tx1"/>
          </a:fontRef>
        </p:style>
      </p:cxnSp>
      <p:sp>
        <p:nvSpPr>
          <p:cNvPr id="64" name="Parallelogram 63"/>
          <p:cNvSpPr/>
          <p:nvPr/>
        </p:nvSpPr>
        <p:spPr>
          <a:xfrm rot="16200000">
            <a:off x="3238500" y="1943100"/>
            <a:ext cx="228600" cy="152400"/>
          </a:xfrm>
          <a:prstGeom prst="parallelogram">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6" name="Freeform 65"/>
          <p:cNvSpPr/>
          <p:nvPr/>
        </p:nvSpPr>
        <p:spPr>
          <a:xfrm>
            <a:off x="580571" y="1161143"/>
            <a:ext cx="2525486" cy="3178628"/>
          </a:xfrm>
          <a:custGeom>
            <a:avLst/>
            <a:gdLst>
              <a:gd name="connsiteX0" fmla="*/ 2525486 w 2525486"/>
              <a:gd name="connsiteY0" fmla="*/ 2249714 h 3178628"/>
              <a:gd name="connsiteX1" fmla="*/ 2293258 w 2525486"/>
              <a:gd name="connsiteY1" fmla="*/ 2438400 h 3178628"/>
              <a:gd name="connsiteX2" fmla="*/ 2061029 w 2525486"/>
              <a:gd name="connsiteY2" fmla="*/ 2699657 h 3178628"/>
              <a:gd name="connsiteX3" fmla="*/ 1944915 w 2525486"/>
              <a:gd name="connsiteY3" fmla="*/ 2975428 h 3178628"/>
              <a:gd name="connsiteX4" fmla="*/ 1915886 w 2525486"/>
              <a:gd name="connsiteY4" fmla="*/ 3178628 h 3178628"/>
              <a:gd name="connsiteX5" fmla="*/ 0 w 2525486"/>
              <a:gd name="connsiteY5" fmla="*/ 1611086 h 3178628"/>
              <a:gd name="connsiteX6" fmla="*/ 232229 w 2525486"/>
              <a:gd name="connsiteY6" fmla="*/ 1103086 h 3178628"/>
              <a:gd name="connsiteX7" fmla="*/ 566058 w 2525486"/>
              <a:gd name="connsiteY7" fmla="*/ 609600 h 3178628"/>
              <a:gd name="connsiteX8" fmla="*/ 870858 w 2525486"/>
              <a:gd name="connsiteY8" fmla="*/ 232228 h 3178628"/>
              <a:gd name="connsiteX9" fmla="*/ 1161143 w 2525486"/>
              <a:gd name="connsiteY9" fmla="*/ 0 h 3178628"/>
              <a:gd name="connsiteX10" fmla="*/ 2510972 w 2525486"/>
              <a:gd name="connsiteY10" fmla="*/ 2191657 h 3178628"/>
              <a:gd name="connsiteX11" fmla="*/ 2525486 w 2525486"/>
              <a:gd name="connsiteY11" fmla="*/ 2249714 h 317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5486" h="3178628">
                <a:moveTo>
                  <a:pt x="2525486" y="2249714"/>
                </a:moveTo>
                <a:lnTo>
                  <a:pt x="2293258" y="2438400"/>
                </a:lnTo>
                <a:lnTo>
                  <a:pt x="2061029" y="2699657"/>
                </a:lnTo>
                <a:lnTo>
                  <a:pt x="1944915" y="2975428"/>
                </a:lnTo>
                <a:lnTo>
                  <a:pt x="1915886" y="3178628"/>
                </a:lnTo>
                <a:lnTo>
                  <a:pt x="0" y="1611086"/>
                </a:lnTo>
                <a:lnTo>
                  <a:pt x="232229" y="1103086"/>
                </a:lnTo>
                <a:lnTo>
                  <a:pt x="566058" y="609600"/>
                </a:lnTo>
                <a:lnTo>
                  <a:pt x="870858" y="232228"/>
                </a:lnTo>
                <a:lnTo>
                  <a:pt x="1161143" y="0"/>
                </a:lnTo>
                <a:lnTo>
                  <a:pt x="2510972" y="2191657"/>
                </a:lnTo>
                <a:lnTo>
                  <a:pt x="2525486" y="2249714"/>
                </a:lnTo>
                <a:close/>
              </a:path>
            </a:pathLst>
          </a:custGeom>
          <a:solidFill>
            <a:schemeClr val="tx2">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rot="16200000" flipV="1">
            <a:off x="1638300" y="3848100"/>
            <a:ext cx="3124200" cy="2133600"/>
          </a:xfrm>
          <a:prstGeom prst="line">
            <a:avLst/>
          </a:prstGeom>
        </p:spPr>
        <p:style>
          <a:lnRef idx="3">
            <a:schemeClr val="dk1"/>
          </a:lnRef>
          <a:fillRef idx="0">
            <a:schemeClr val="dk1"/>
          </a:fillRef>
          <a:effectRef idx="2">
            <a:schemeClr val="dk1"/>
          </a:effectRef>
          <a:fontRef idx="minor">
            <a:schemeClr val="tx1"/>
          </a:fontRef>
        </p:style>
      </p:cxnSp>
      <p:sp>
        <p:nvSpPr>
          <p:cNvPr id="69" name="Parallelogram 68"/>
          <p:cNvSpPr/>
          <p:nvPr/>
        </p:nvSpPr>
        <p:spPr>
          <a:xfrm rot="16200000">
            <a:off x="1943100" y="3162300"/>
            <a:ext cx="228600" cy="152400"/>
          </a:xfrm>
          <a:prstGeom prst="parallelogram">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0" name="TextBox 69"/>
          <p:cNvSpPr txBox="1"/>
          <p:nvPr/>
        </p:nvSpPr>
        <p:spPr>
          <a:xfrm>
            <a:off x="990600" y="2209800"/>
            <a:ext cx="1828800" cy="923330"/>
          </a:xfrm>
          <a:prstGeom prst="rect">
            <a:avLst/>
          </a:prstGeom>
          <a:noFill/>
        </p:spPr>
        <p:txBody>
          <a:bodyPr wrap="square" rtlCol="0">
            <a:spAutoFit/>
          </a:bodyPr>
          <a:lstStyle/>
          <a:p>
            <a:r>
              <a:rPr lang="en-US" b="1" dirty="0" smtClean="0">
                <a:solidFill>
                  <a:schemeClr val="bg1"/>
                </a:solidFill>
              </a:rPr>
              <a:t>U1 has LF </a:t>
            </a:r>
          </a:p>
          <a:p>
            <a:r>
              <a:rPr lang="en-US" b="1" dirty="0" smtClean="0">
                <a:solidFill>
                  <a:schemeClr val="bg1"/>
                </a:solidFill>
              </a:rPr>
              <a:t>To 3B Line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dissolve">
                                      <p:cBhvr>
                                        <p:cTn id="7" dur="500"/>
                                        <p:tgtEl>
                                          <p:spTgt spid="66"/>
                                        </p:tgtEl>
                                      </p:cBhvr>
                                    </p:animEffect>
                                  </p:childTnLst>
                                </p:cTn>
                              </p:par>
                              <p:par>
                                <p:cTn id="8" presetID="9" presetClass="entr" presetSubtype="0" fill="hold"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dissolve">
                                      <p:cBhvr>
                                        <p:cTn id="10" dur="500"/>
                                        <p:tgtEl>
                                          <p:spTgt spid="67"/>
                                        </p:tgtEl>
                                      </p:cBhvr>
                                    </p:animEffect>
                                  </p:childTnLst>
                                </p:cTn>
                              </p:par>
                              <p:par>
                                <p:cTn id="11" presetID="9" presetClass="entr" presetSubtype="0" fill="hold" grpId="1"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dissolve">
                                      <p:cBhvr>
                                        <p:cTn id="13" dur="500"/>
                                        <p:tgtEl>
                                          <p:spTgt spid="6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blinds(horizontal)">
                                      <p:cBhvr>
                                        <p:cTn id="16" dur="500"/>
                                        <p:tgtEl>
                                          <p:spTgt spid="69"/>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dissolve">
                                      <p:cBhvr>
                                        <p:cTn id="20" dur="500"/>
                                        <p:tgtEl>
                                          <p:spTgt spid="7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dissolve">
                                      <p:cBhvr>
                                        <p:cTn id="25" dur="500"/>
                                        <p:tgtEl>
                                          <p:spTgt spid="60"/>
                                        </p:tgtEl>
                                      </p:cBhvr>
                                    </p:animEffect>
                                  </p:childTnLst>
                                </p:cTn>
                              </p:par>
                              <p:par>
                                <p:cTn id="26" presetID="3" presetClass="entr" presetSubtype="10" fill="hold"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blinds(horizontal)">
                                      <p:cBhvr>
                                        <p:cTn id="28" dur="500"/>
                                        <p:tgtEl>
                                          <p:spTgt spid="6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blinds(horizontal)">
                                      <p:cBhvr>
                                        <p:cTn id="31" dur="500"/>
                                        <p:tgtEl>
                                          <p:spTgt spid="64"/>
                                        </p:tgtEl>
                                      </p:cBhvr>
                                    </p:animEffect>
                                  </p:childTnLst>
                                </p:cTn>
                              </p:par>
                            </p:childTnLst>
                          </p:cTn>
                        </p:par>
                        <p:par>
                          <p:cTn id="32" fill="hold">
                            <p:stCondLst>
                              <p:cond delay="500"/>
                            </p:stCondLst>
                            <p:childTnLst>
                              <p:par>
                                <p:cTn id="33" presetID="9" presetClass="entr" presetSubtype="0" fill="hold" grpId="0"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dissolve">
                                      <p:cBhvr>
                                        <p:cTn id="35" dur="500"/>
                                        <p:tgtEl>
                                          <p:spTgt spid="6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blinds(horizontal)">
                                      <p:cBhvr>
                                        <p:cTn id="40" dur="500"/>
                                        <p:tgtEl>
                                          <p:spTgt spid="5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blinds(horizontal)">
                                      <p:cBhvr>
                                        <p:cTn id="43" dur="500"/>
                                        <p:tgtEl>
                                          <p:spTgt spid="59"/>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blinds(horizontal)">
                                      <p:cBhvr>
                                        <p:cTn id="46" dur="500"/>
                                        <p:tgtEl>
                                          <p:spTgt spid="49"/>
                                        </p:tgtEl>
                                      </p:cBhvr>
                                    </p:animEffect>
                                  </p:childTnLst>
                                </p:cTn>
                              </p:par>
                              <p:par>
                                <p:cTn id="47" presetID="9" presetClass="entr" presetSubtype="0" fill="hold" grpId="1"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dissolve">
                                      <p:cBhvr>
                                        <p:cTn id="49" dur="500"/>
                                        <p:tgtEl>
                                          <p:spTgt spid="49"/>
                                        </p:tgtEl>
                                      </p:cBhvr>
                                    </p:animEffect>
                                  </p:childTnLst>
                                </p:cTn>
                              </p:par>
                            </p:childTnLst>
                          </p:cTn>
                        </p:par>
                        <p:par>
                          <p:cTn id="50" fill="hold">
                            <p:stCondLst>
                              <p:cond delay="500"/>
                            </p:stCondLst>
                            <p:childTnLst>
                              <p:par>
                                <p:cTn id="51" presetID="9" presetClass="entr" presetSubtype="0" fill="hold" grpId="0"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dissolve">
                                      <p:cBhvr>
                                        <p:cTn id="5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55" grpId="0"/>
      <p:bldP spid="59" grpId="0" animBg="1"/>
      <p:bldP spid="60" grpId="0" animBg="1"/>
      <p:bldP spid="61" grpId="0"/>
      <p:bldP spid="64" grpId="0" animBg="1"/>
      <p:bldP spid="66" grpId="0" animBg="1"/>
      <p:bldP spid="69" grpId="0" animBg="1"/>
      <p:bldP spid="69" grpId="1" animBg="1"/>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brl_field_full.gif"/>
          <p:cNvPicPr>
            <a:picLocks noGrp="1" noChangeAspect="1"/>
          </p:cNvPicPr>
          <p:nvPr/>
        </p:nvPicPr>
        <p:blipFill>
          <a:blip r:embed="rId2" cstate="print"/>
          <a:stretch>
            <a:fillRect/>
          </a:stretch>
        </p:blipFill>
        <p:spPr>
          <a:xfrm>
            <a:off x="228600" y="0"/>
            <a:ext cx="8382000" cy="6858000"/>
          </a:xfrm>
          <a:prstGeom prst="rect">
            <a:avLst/>
          </a:prstGeom>
        </p:spPr>
      </p:pic>
      <p:sp>
        <p:nvSpPr>
          <p:cNvPr id="3" name="Diamond 2"/>
          <p:cNvSpPr/>
          <p:nvPr/>
        </p:nvSpPr>
        <p:spPr>
          <a:xfrm>
            <a:off x="4191000" y="609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4" name="Diamond 3"/>
          <p:cNvSpPr/>
          <p:nvPr/>
        </p:nvSpPr>
        <p:spPr>
          <a:xfrm>
            <a:off x="6629400" y="2209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5" name="Diamond 4"/>
          <p:cNvSpPr/>
          <p:nvPr/>
        </p:nvSpPr>
        <p:spPr>
          <a:xfrm>
            <a:off x="1676400" y="2209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6" name="Diamond 5"/>
          <p:cNvSpPr/>
          <p:nvPr/>
        </p:nvSpPr>
        <p:spPr>
          <a:xfrm>
            <a:off x="4953000" y="3429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7" name="Diamond 6"/>
          <p:cNvSpPr/>
          <p:nvPr/>
        </p:nvSpPr>
        <p:spPr>
          <a:xfrm>
            <a:off x="5257800" y="4495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8" name="Diamond 7"/>
          <p:cNvSpPr/>
          <p:nvPr/>
        </p:nvSpPr>
        <p:spPr>
          <a:xfrm>
            <a:off x="4114800" y="5791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9" name="Diamond 8"/>
          <p:cNvSpPr/>
          <p:nvPr/>
        </p:nvSpPr>
        <p:spPr>
          <a:xfrm>
            <a:off x="3352800" y="3429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0" name="Oval 9"/>
          <p:cNvSpPr/>
          <p:nvPr/>
        </p:nvSpPr>
        <p:spPr>
          <a:xfrm>
            <a:off x="3581400" y="40386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11" name="Oval 10"/>
          <p:cNvSpPr/>
          <p:nvPr/>
        </p:nvSpPr>
        <p:spPr>
          <a:xfrm>
            <a:off x="4114800" y="61722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sp>
        <p:nvSpPr>
          <p:cNvPr id="12" name="Oval 11"/>
          <p:cNvSpPr/>
          <p:nvPr/>
        </p:nvSpPr>
        <p:spPr>
          <a:xfrm>
            <a:off x="6248400" y="42672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17" name="TextBox 16"/>
          <p:cNvSpPr txBox="1"/>
          <p:nvPr/>
        </p:nvSpPr>
        <p:spPr>
          <a:xfrm>
            <a:off x="0" y="152400"/>
            <a:ext cx="1752600" cy="461665"/>
          </a:xfrm>
          <a:prstGeom prst="rect">
            <a:avLst/>
          </a:prstGeom>
          <a:noFill/>
        </p:spPr>
        <p:txBody>
          <a:bodyPr wrap="square" rtlCol="0">
            <a:spAutoFit/>
          </a:bodyPr>
          <a:lstStyle/>
          <a:p>
            <a:r>
              <a:rPr lang="en-US" sz="2400" dirty="0" smtClean="0"/>
              <a:t>Signals</a:t>
            </a:r>
            <a:endParaRPr lang="en-US" sz="2400" dirty="0"/>
          </a:p>
        </p:txBody>
      </p:sp>
      <p:sp>
        <p:nvSpPr>
          <p:cNvPr id="18" name="TextBox 17"/>
          <p:cNvSpPr txBox="1"/>
          <p:nvPr/>
        </p:nvSpPr>
        <p:spPr>
          <a:xfrm>
            <a:off x="0" y="533400"/>
            <a:ext cx="2438400" cy="707886"/>
          </a:xfrm>
          <a:prstGeom prst="rect">
            <a:avLst/>
          </a:prstGeom>
          <a:noFill/>
        </p:spPr>
        <p:txBody>
          <a:bodyPr wrap="square" rtlCol="0">
            <a:spAutoFit/>
          </a:bodyPr>
          <a:lstStyle/>
          <a:p>
            <a:r>
              <a:rPr lang="en-US" sz="2000" dirty="0" smtClean="0"/>
              <a:t>U</a:t>
            </a:r>
            <a:r>
              <a:rPr lang="en-US" dirty="0" smtClean="0"/>
              <a:t>1:</a:t>
            </a:r>
            <a:r>
              <a:rPr lang="en-US" sz="2000" dirty="0" smtClean="0"/>
              <a:t> number of outs </a:t>
            </a:r>
          </a:p>
          <a:p>
            <a:r>
              <a:rPr lang="en-US" sz="2000" dirty="0" smtClean="0"/>
              <a:t>Everyone: rotates</a:t>
            </a:r>
            <a:endParaRPr lang="en-US" sz="2000" dirty="0"/>
          </a:p>
        </p:txBody>
      </p:sp>
      <p:sp>
        <p:nvSpPr>
          <p:cNvPr id="19" name="TextBox 18"/>
          <p:cNvSpPr txBox="1"/>
          <p:nvPr/>
        </p:nvSpPr>
        <p:spPr>
          <a:xfrm>
            <a:off x="228600" y="5638800"/>
            <a:ext cx="2743200" cy="830997"/>
          </a:xfrm>
          <a:prstGeom prst="rect">
            <a:avLst/>
          </a:prstGeom>
          <a:noFill/>
        </p:spPr>
        <p:txBody>
          <a:bodyPr wrap="square" rtlCol="0">
            <a:spAutoFit/>
          </a:bodyPr>
          <a:lstStyle/>
          <a:p>
            <a:pPr algn="ctr"/>
            <a:r>
              <a:rPr lang="en-US" sz="2400" dirty="0" smtClean="0"/>
              <a:t>Fly ball left field  caught</a:t>
            </a:r>
            <a:endParaRPr lang="en-US" sz="2400" dirty="0"/>
          </a:p>
        </p:txBody>
      </p:sp>
      <p:sp>
        <p:nvSpPr>
          <p:cNvPr id="23" name="Hexagon 22"/>
          <p:cNvSpPr/>
          <p:nvPr/>
        </p:nvSpPr>
        <p:spPr>
          <a:xfrm flipH="1">
            <a:off x="5334000" y="41910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4" name="Hexagon 23"/>
          <p:cNvSpPr/>
          <p:nvPr/>
        </p:nvSpPr>
        <p:spPr>
          <a:xfrm flipH="1">
            <a:off x="3962400" y="55626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pic>
        <p:nvPicPr>
          <p:cNvPr id="25" name="Picture 24" descr="baseball.gif"/>
          <p:cNvPicPr>
            <a:picLocks noChangeAspect="1"/>
          </p:cNvPicPr>
          <p:nvPr/>
        </p:nvPicPr>
        <p:blipFill>
          <a:blip r:embed="rId3" cstate="print"/>
          <a:stretch>
            <a:fillRect/>
          </a:stretch>
        </p:blipFill>
        <p:spPr>
          <a:xfrm flipH="1">
            <a:off x="4191000" y="5486400"/>
            <a:ext cx="280988" cy="280988"/>
          </a:xfrm>
          <a:prstGeom prst="rect">
            <a:avLst/>
          </a:prstGeom>
        </p:spPr>
      </p:pic>
      <p:sp>
        <p:nvSpPr>
          <p:cNvPr id="26" name="Oval 25"/>
          <p:cNvSpPr/>
          <p:nvPr/>
        </p:nvSpPr>
        <p:spPr>
          <a:xfrm>
            <a:off x="5257800" y="4191000"/>
            <a:ext cx="685800" cy="685800"/>
          </a:xfrm>
          <a:prstGeom prst="ellipse">
            <a:avLst/>
          </a:prstGeom>
          <a:solidFill>
            <a:schemeClr val="accent1">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400800" y="2895599"/>
            <a:ext cx="609600" cy="369332"/>
          </a:xfrm>
          <a:prstGeom prst="rect">
            <a:avLst/>
          </a:prstGeom>
          <a:noFill/>
        </p:spPr>
        <p:txBody>
          <a:bodyPr wrap="square" rtlCol="0">
            <a:spAutoFit/>
          </a:bodyPr>
          <a:lstStyle/>
          <a:p>
            <a:pPr algn="ctr"/>
            <a:endParaRPr lang="en-US" dirty="0"/>
          </a:p>
        </p:txBody>
      </p:sp>
      <p:sp>
        <p:nvSpPr>
          <p:cNvPr id="30" name="TextBox 29"/>
          <p:cNvSpPr txBox="1"/>
          <p:nvPr/>
        </p:nvSpPr>
        <p:spPr>
          <a:xfrm>
            <a:off x="5334000" y="4191000"/>
            <a:ext cx="685800" cy="646331"/>
          </a:xfrm>
          <a:prstGeom prst="rect">
            <a:avLst/>
          </a:prstGeom>
          <a:noFill/>
        </p:spPr>
        <p:txBody>
          <a:bodyPr wrap="square" rtlCol="0">
            <a:spAutoFit/>
          </a:bodyPr>
          <a:lstStyle/>
          <a:p>
            <a:r>
              <a:rPr lang="en-US" dirty="0" smtClean="0"/>
              <a:t>U2’s tag </a:t>
            </a:r>
            <a:endParaRPr lang="en-US" dirty="0"/>
          </a:p>
        </p:txBody>
      </p:sp>
      <p:sp>
        <p:nvSpPr>
          <p:cNvPr id="28" name="Diamond 27"/>
          <p:cNvSpPr/>
          <p:nvPr/>
        </p:nvSpPr>
        <p:spPr>
          <a:xfrm>
            <a:off x="2819400" y="3886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29" name="Diamond 28"/>
          <p:cNvSpPr/>
          <p:nvPr/>
        </p:nvSpPr>
        <p:spPr>
          <a:xfrm>
            <a:off x="4191000" y="4343400"/>
            <a:ext cx="3048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31" name="Freeform 30"/>
          <p:cNvSpPr/>
          <p:nvPr/>
        </p:nvSpPr>
        <p:spPr>
          <a:xfrm>
            <a:off x="533400" y="838200"/>
            <a:ext cx="2844800" cy="3541485"/>
          </a:xfrm>
          <a:custGeom>
            <a:avLst/>
            <a:gdLst>
              <a:gd name="connsiteX0" fmla="*/ 0 w 2844800"/>
              <a:gd name="connsiteY0" fmla="*/ 1959428 h 3541485"/>
              <a:gd name="connsiteX1" fmla="*/ 275771 w 2844800"/>
              <a:gd name="connsiteY1" fmla="*/ 1349828 h 3541485"/>
              <a:gd name="connsiteX2" fmla="*/ 754743 w 2844800"/>
              <a:gd name="connsiteY2" fmla="*/ 696685 h 3541485"/>
              <a:gd name="connsiteX3" fmla="*/ 1233714 w 2844800"/>
              <a:gd name="connsiteY3" fmla="*/ 275771 h 3541485"/>
              <a:gd name="connsiteX4" fmla="*/ 1640114 w 2844800"/>
              <a:gd name="connsiteY4" fmla="*/ 0 h 3541485"/>
              <a:gd name="connsiteX5" fmla="*/ 2844800 w 2844800"/>
              <a:gd name="connsiteY5" fmla="*/ 2394857 h 3541485"/>
              <a:gd name="connsiteX6" fmla="*/ 2496457 w 2844800"/>
              <a:gd name="connsiteY6" fmla="*/ 2612571 h 3541485"/>
              <a:gd name="connsiteX7" fmla="*/ 2206171 w 2844800"/>
              <a:gd name="connsiteY7" fmla="*/ 2902857 h 3541485"/>
              <a:gd name="connsiteX8" fmla="*/ 1973943 w 2844800"/>
              <a:gd name="connsiteY8" fmla="*/ 3207657 h 3541485"/>
              <a:gd name="connsiteX9" fmla="*/ 1915885 w 2844800"/>
              <a:gd name="connsiteY9" fmla="*/ 3541485 h 3541485"/>
              <a:gd name="connsiteX10" fmla="*/ 0 w 2844800"/>
              <a:gd name="connsiteY10" fmla="*/ 1959428 h 354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4800" h="3541485">
                <a:moveTo>
                  <a:pt x="0" y="1959428"/>
                </a:moveTo>
                <a:lnTo>
                  <a:pt x="275771" y="1349828"/>
                </a:lnTo>
                <a:lnTo>
                  <a:pt x="754743" y="696685"/>
                </a:lnTo>
                <a:lnTo>
                  <a:pt x="1233714" y="275771"/>
                </a:lnTo>
                <a:lnTo>
                  <a:pt x="1640114" y="0"/>
                </a:lnTo>
                <a:lnTo>
                  <a:pt x="2844800" y="2394857"/>
                </a:lnTo>
                <a:lnTo>
                  <a:pt x="2496457" y="2612571"/>
                </a:lnTo>
                <a:lnTo>
                  <a:pt x="2206171" y="2902857"/>
                </a:lnTo>
                <a:lnTo>
                  <a:pt x="1973943" y="3207657"/>
                </a:lnTo>
                <a:lnTo>
                  <a:pt x="1915885" y="3541485"/>
                </a:lnTo>
                <a:lnTo>
                  <a:pt x="0" y="1959428"/>
                </a:lnTo>
                <a:close/>
              </a:path>
            </a:pathLst>
          </a:custGeom>
          <a:solidFill>
            <a:schemeClr val="accent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371600" y="2743200"/>
            <a:ext cx="1600200" cy="381000"/>
          </a:xfrm>
          <a:prstGeom prst="rect">
            <a:avLst/>
          </a:prstGeom>
          <a:noFill/>
        </p:spPr>
        <p:txBody>
          <a:bodyPr wrap="square" rtlCol="0">
            <a:spAutoFit/>
          </a:bodyPr>
          <a:lstStyle/>
          <a:p>
            <a:r>
              <a:rPr lang="en-US" b="1" dirty="0" smtClean="0">
                <a:solidFill>
                  <a:schemeClr val="bg1"/>
                </a:solidFill>
              </a:rPr>
              <a:t>U1’s Catch</a:t>
            </a:r>
            <a:endParaRPr lang="en-US"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1000" fill="hold"/>
                                        <p:tgtEl>
                                          <p:spTgt spid="25"/>
                                        </p:tgtEl>
                                      </p:cBhvr>
                                      <p:by x="400000" y="400000"/>
                                    </p:animScale>
                                  </p:childTnLst>
                                </p:cTn>
                              </p:par>
                              <p:par>
                                <p:cTn id="12" presetID="6" presetClass="emph" presetSubtype="0" fill="hold" nodeType="withEffect">
                                  <p:stCondLst>
                                    <p:cond delay="0"/>
                                  </p:stCondLst>
                                  <p:childTnLst>
                                    <p:animScale>
                                      <p:cBhvr>
                                        <p:cTn id="13" dur="2000" fill="hold"/>
                                        <p:tgtEl>
                                          <p:spTgt spid="25"/>
                                        </p:tgtEl>
                                      </p:cBhvr>
                                      <p:by x="25000" y="25000"/>
                                    </p:animScale>
                                  </p:childTnLst>
                                </p:cTn>
                              </p:par>
                              <p:par>
                                <p:cTn id="14" presetID="0" presetClass="path" presetSubtype="0" accel="50000" decel="50000" fill="hold" nodeType="withEffect">
                                  <p:stCondLst>
                                    <p:cond delay="0"/>
                                  </p:stCondLst>
                                  <p:childTnLst>
                                    <p:animMotion origin="layout" path="M 4.44444E-6 -1.44509E-6 L -0.36667 -0.41063 " pathEditMode="relative" ptsTypes="AA">
                                      <p:cBhvr>
                                        <p:cTn id="15" dur="2000" fill="hold"/>
                                        <p:tgtEl>
                                          <p:spTgt spid="25"/>
                                        </p:tgtEl>
                                        <p:attrNameLst>
                                          <p:attrName>ppt_x</p:attrName>
                                          <p:attrName>ppt_y</p:attrName>
                                        </p:attrNameLst>
                                      </p:cBhvr>
                                    </p:animMotion>
                                  </p:childTnLst>
                                </p:cTn>
                              </p:par>
                              <p:par>
                                <p:cTn id="16" presetID="0" presetClass="path" presetSubtype="0" accel="50000" decel="50000" fill="hold" grpId="0" nodeType="withEffect">
                                  <p:stCondLst>
                                    <p:cond delay="0"/>
                                  </p:stCondLst>
                                  <p:childTnLst>
                                    <p:animMotion origin="layout" path="M 3.33333E-6 3.75723E-6 L -0.09584 0.06659 " pathEditMode="relative" rAng="0" ptsTypes="AA">
                                      <p:cBhvr>
                                        <p:cTn id="17" dur="2000" fill="hold"/>
                                        <p:tgtEl>
                                          <p:spTgt spid="5"/>
                                        </p:tgtEl>
                                        <p:attrNameLst>
                                          <p:attrName>ppt_x</p:attrName>
                                          <p:attrName>ppt_y</p:attrName>
                                        </p:attrNameLst>
                                      </p:cBhvr>
                                      <p:rCtr x="-48" y="33"/>
                                    </p:animMotion>
                                  </p:childTnLst>
                                </p:cTn>
                              </p:par>
                              <p:par>
                                <p:cTn id="18" presetID="0" presetClass="path" presetSubtype="0" accel="50000" decel="50000" fill="hold" grpId="0" nodeType="withEffect">
                                  <p:stCondLst>
                                    <p:cond delay="0"/>
                                  </p:stCondLst>
                                  <p:childTnLst>
                                    <p:animMotion origin="layout" path="M -3.33333E-6 1.50289E-6 L -0.08333 -0.0111 " pathEditMode="relative" ptsTypes="AA">
                                      <p:cBhvr>
                                        <p:cTn id="19" dur="2000" fill="hold"/>
                                        <p:tgtEl>
                                          <p:spTgt spid="6"/>
                                        </p:tgtEl>
                                        <p:attrNameLst>
                                          <p:attrName>ppt_x</p:attrName>
                                          <p:attrName>ppt_y</p:attrName>
                                        </p:attrNameLst>
                                      </p:cBhvr>
                                    </p:animMotion>
                                  </p:childTnLst>
                                </p:cTn>
                              </p:par>
                              <p:par>
                                <p:cTn id="20" presetID="0" presetClass="path" presetSubtype="0" accel="50000" decel="50000" fill="hold" grpId="0" nodeType="withEffect">
                                  <p:stCondLst>
                                    <p:cond delay="0"/>
                                  </p:stCondLst>
                                  <p:childTnLst>
                                    <p:animMotion origin="layout" path="M 5.55112E-17 1.50289E-6 L -0.07917 -0.09989 " pathEditMode="relative" rAng="0" ptsTypes="AA">
                                      <p:cBhvr>
                                        <p:cTn id="21" dur="2000" fill="hold"/>
                                        <p:tgtEl>
                                          <p:spTgt spid="9"/>
                                        </p:tgtEl>
                                        <p:attrNameLst>
                                          <p:attrName>ppt_x</p:attrName>
                                          <p:attrName>ppt_y</p:attrName>
                                        </p:attrNameLst>
                                      </p:cBhvr>
                                      <p:rCtr x="-40" y="-50"/>
                                    </p:animMotion>
                                  </p:childTnLst>
                                </p:cTn>
                              </p:par>
                              <p:par>
                                <p:cTn id="22" presetID="0" presetClass="path" presetSubtype="0" accel="50000" decel="50000" fill="hold" grpId="0" nodeType="withEffect">
                                  <p:stCondLst>
                                    <p:cond delay="0"/>
                                  </p:stCondLst>
                                  <p:childTnLst>
                                    <p:animMotion origin="layout" path="M 0 -2.02312E-6 L -0.07083 -0.08323 " pathEditMode="relative" rAng="0" ptsTypes="AA">
                                      <p:cBhvr>
                                        <p:cTn id="23" dur="2000" fill="hold"/>
                                        <p:tgtEl>
                                          <p:spTgt spid="23"/>
                                        </p:tgtEl>
                                        <p:attrNameLst>
                                          <p:attrName>ppt_x</p:attrName>
                                          <p:attrName>ppt_y</p:attrName>
                                        </p:attrNameLst>
                                      </p:cBhvr>
                                      <p:rCtr x="-35" y="-42"/>
                                    </p:animMotion>
                                  </p:childTnLst>
                                </p:cTn>
                              </p:par>
                              <p:par>
                                <p:cTn id="24" presetID="0" presetClass="path" presetSubtype="0" accel="50000" decel="50000" fill="hold" grpId="0" nodeType="withEffect">
                                  <p:stCondLst>
                                    <p:cond delay="0"/>
                                  </p:stCondLst>
                                  <p:childTnLst>
                                    <p:animMotion origin="layout" path="M 3.33333E-6 4.50867E-6 L 0.04583 -0.03885 " pathEditMode="relative" rAng="0" ptsTypes="AA">
                                      <p:cBhvr>
                                        <p:cTn id="25" dur="2000" fill="hold"/>
                                        <p:tgtEl>
                                          <p:spTgt spid="10"/>
                                        </p:tgtEl>
                                        <p:attrNameLst>
                                          <p:attrName>ppt_x</p:attrName>
                                          <p:attrName>ppt_y</p:attrName>
                                        </p:attrNameLst>
                                      </p:cBhvr>
                                      <p:rCtr x="23" y="-19"/>
                                    </p:animMotion>
                                  </p:childTnLst>
                                </p:cTn>
                              </p:par>
                              <p:par>
                                <p:cTn id="26" presetID="0" presetClass="path" presetSubtype="0" accel="50000" decel="50000" fill="hold" grpId="0" nodeType="withEffect">
                                  <p:stCondLst>
                                    <p:cond delay="0"/>
                                  </p:stCondLst>
                                  <p:childTnLst>
                                    <p:animMotion origin="layout" path="M -3.88889E-6 -3.2948E-6 C -0.01875 0.0141 -0.0375 0.02844 -0.05868 0.00439 C -0.07986 -0.01965 -0.10347 -0.08162 -0.12691 -0.14359 " pathEditMode="relative" ptsTypes="aaA">
                                      <p:cBhvr>
                                        <p:cTn id="27" dur="2000" fill="hold"/>
                                        <p:tgtEl>
                                          <p:spTgt spid="11"/>
                                        </p:tgtEl>
                                        <p:attrNameLst>
                                          <p:attrName>ppt_x</p:attrName>
                                          <p:attrName>ppt_y</p:attrName>
                                        </p:attrNameLst>
                                      </p:cBhvr>
                                    </p:animMotion>
                                  </p:childTnLst>
                                </p:cTn>
                              </p:par>
                              <p:par>
                                <p:cTn id="28" presetID="0" presetClass="path" presetSubtype="0" accel="50000" decel="50000" fill="hold" grpId="0" nodeType="withEffect">
                                  <p:stCondLst>
                                    <p:cond delay="0"/>
                                  </p:stCondLst>
                                  <p:childTnLst>
                                    <p:animMotion origin="layout" path="M -1.73472E-18 8.67052E-7 L -0.04167 0.04439 " pathEditMode="relative" ptsTypes="AA">
                                      <p:cBhvr>
                                        <p:cTn id="29" dur="2000" fill="hold"/>
                                        <p:tgtEl>
                                          <p:spTgt spid="12"/>
                                        </p:tgtEl>
                                        <p:attrNameLst>
                                          <p:attrName>ppt_x</p:attrName>
                                          <p:attrName>ppt_y</p:attrName>
                                        </p:attrNameLst>
                                      </p:cBhvr>
                                    </p:animMotion>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dissolve">
                                      <p:cBhvr>
                                        <p:cTn id="34" dur="500"/>
                                        <p:tgtEl>
                                          <p:spTgt spid="32"/>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dissolve">
                                      <p:cBhvr>
                                        <p:cTn id="37" dur="500"/>
                                        <p:tgtEl>
                                          <p:spTgt spid="31"/>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dissolve">
                                      <p:cBhvr>
                                        <p:cTn id="40" dur="500"/>
                                        <p:tgtEl>
                                          <p:spTgt spid="30"/>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dissolv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xit" presetSubtype="0" fill="hold" grpId="1" nodeType="clickEffect">
                                  <p:stCondLst>
                                    <p:cond delay="0"/>
                                  </p:stCondLst>
                                  <p:childTnLst>
                                    <p:animEffect transition="out" filter="dissolve">
                                      <p:cBhvr>
                                        <p:cTn id="47" dur="500"/>
                                        <p:tgtEl>
                                          <p:spTgt spid="30"/>
                                        </p:tgtEl>
                                      </p:cBhvr>
                                    </p:animEffect>
                                    <p:set>
                                      <p:cBhvr>
                                        <p:cTn id="48" dur="1" fill="hold">
                                          <p:stCondLst>
                                            <p:cond delay="499"/>
                                          </p:stCondLst>
                                        </p:cTn>
                                        <p:tgtEl>
                                          <p:spTgt spid="30"/>
                                        </p:tgtEl>
                                        <p:attrNameLst>
                                          <p:attrName>style.visibility</p:attrName>
                                        </p:attrNameLst>
                                      </p:cBhvr>
                                      <p:to>
                                        <p:strVal val="hidden"/>
                                      </p:to>
                                    </p:set>
                                  </p:childTnLst>
                                </p:cTn>
                              </p:par>
                              <p:par>
                                <p:cTn id="49" presetID="9" presetClass="exit" presetSubtype="0" fill="hold" grpId="1" nodeType="withEffect">
                                  <p:stCondLst>
                                    <p:cond delay="0"/>
                                  </p:stCondLst>
                                  <p:childTnLst>
                                    <p:animEffect transition="out" filter="dissolve">
                                      <p:cBhvr>
                                        <p:cTn id="50" dur="500"/>
                                        <p:tgtEl>
                                          <p:spTgt spid="26"/>
                                        </p:tgtEl>
                                      </p:cBhvr>
                                    </p:animEffect>
                                    <p:set>
                                      <p:cBhvr>
                                        <p:cTn id="51" dur="1" fill="hold">
                                          <p:stCondLst>
                                            <p:cond delay="499"/>
                                          </p:stCondLst>
                                        </p:cTn>
                                        <p:tgtEl>
                                          <p:spTgt spid="26"/>
                                        </p:tgtEl>
                                        <p:attrNameLst>
                                          <p:attrName>style.visibility</p:attrName>
                                        </p:attrNameLst>
                                      </p:cBhvr>
                                      <p:to>
                                        <p:strVal val="hidden"/>
                                      </p:to>
                                    </p:set>
                                  </p:childTnLst>
                                </p:cTn>
                              </p:par>
                              <p:par>
                                <p:cTn id="52" presetID="9" presetClass="exit" presetSubtype="0" fill="hold" grpId="1" nodeType="withEffect">
                                  <p:stCondLst>
                                    <p:cond delay="0"/>
                                  </p:stCondLst>
                                  <p:childTnLst>
                                    <p:animEffect transition="out" filter="dissolve">
                                      <p:cBhvr>
                                        <p:cTn id="53" dur="500"/>
                                        <p:tgtEl>
                                          <p:spTgt spid="32"/>
                                        </p:tgtEl>
                                      </p:cBhvr>
                                    </p:animEffect>
                                    <p:set>
                                      <p:cBhvr>
                                        <p:cTn id="54" dur="1" fill="hold">
                                          <p:stCondLst>
                                            <p:cond delay="499"/>
                                          </p:stCondLst>
                                        </p:cTn>
                                        <p:tgtEl>
                                          <p:spTgt spid="32"/>
                                        </p:tgtEl>
                                        <p:attrNameLst>
                                          <p:attrName>style.visibility</p:attrName>
                                        </p:attrNameLst>
                                      </p:cBhvr>
                                      <p:to>
                                        <p:strVal val="hidden"/>
                                      </p:to>
                                    </p:set>
                                  </p:childTnLst>
                                </p:cTn>
                              </p:par>
                            </p:childTnLst>
                          </p:cTn>
                        </p:par>
                        <p:par>
                          <p:cTn id="55" fill="hold">
                            <p:stCondLst>
                              <p:cond delay="500"/>
                            </p:stCondLst>
                            <p:childTnLst>
                              <p:par>
                                <p:cTn id="56" presetID="0" presetClass="path" presetSubtype="0" accel="50000" decel="50000" fill="hold" nodeType="afterEffect">
                                  <p:stCondLst>
                                    <p:cond delay="0"/>
                                  </p:stCondLst>
                                  <p:childTnLst>
                                    <p:animMotion origin="layout" path="M -0.36667 -0.41063 L -0.16667 -0.38844 " pathEditMode="relative" ptsTypes="AA">
                                      <p:cBhvr>
                                        <p:cTn id="57" dur="2000" fill="hold"/>
                                        <p:tgtEl>
                                          <p:spTgt spid="25"/>
                                        </p:tgtEl>
                                        <p:attrNameLst>
                                          <p:attrName>ppt_x</p:attrName>
                                          <p:attrName>ppt_y</p:attrName>
                                        </p:attrNameLst>
                                      </p:cBhvr>
                                    </p:animMotion>
                                  </p:childTnLst>
                                </p:cTn>
                              </p:par>
                              <p:par>
                                <p:cTn id="58" presetID="0" presetClass="path" presetSubtype="0" accel="50000" decel="50000" fill="hold" grpId="1" nodeType="withEffect">
                                  <p:stCondLst>
                                    <p:cond delay="0"/>
                                  </p:stCondLst>
                                  <p:childTnLst>
                                    <p:animMotion origin="layout" path="M -0.07084 -0.08324 L -0.02084 -0.03884 " pathEditMode="relative" rAng="0" ptsTypes="AA">
                                      <p:cBhvr>
                                        <p:cTn id="59" dur="2000" fill="hold"/>
                                        <p:tgtEl>
                                          <p:spTgt spid="23"/>
                                        </p:tgtEl>
                                        <p:attrNameLst>
                                          <p:attrName>ppt_x</p:attrName>
                                          <p:attrName>ppt_y</p:attrName>
                                        </p:attrNameLst>
                                      </p:cBhvr>
                                      <p:rCtr x="25" y="22"/>
                                    </p:animMotion>
                                  </p:childTnLst>
                                </p:cTn>
                              </p:par>
                            </p:childTnLst>
                          </p:cTn>
                        </p:par>
                        <p:par>
                          <p:cTn id="60" fill="hold">
                            <p:stCondLst>
                              <p:cond delay="2500"/>
                            </p:stCondLst>
                            <p:childTnLst>
                              <p:par>
                                <p:cTn id="61" presetID="0" presetClass="path" presetSubtype="0" accel="50000" decel="50000" fill="hold" grpId="2" nodeType="afterEffect">
                                  <p:stCondLst>
                                    <p:cond delay="0"/>
                                  </p:stCondLst>
                                  <p:childTnLst>
                                    <p:animMotion origin="layout" path="M -0.02083 -0.03884 L 0.02083 0.02775 " pathEditMode="relative" rAng="0" ptsTypes="AA">
                                      <p:cBhvr>
                                        <p:cTn id="62" dur="2000" fill="hold"/>
                                        <p:tgtEl>
                                          <p:spTgt spid="23"/>
                                        </p:tgtEl>
                                        <p:attrNameLst>
                                          <p:attrName>ppt_x</p:attrName>
                                          <p:attrName>ppt_y</p:attrName>
                                        </p:attrNameLst>
                                      </p:cBhvr>
                                      <p:rCtr x="21" y="33"/>
                                    </p:animMotion>
                                  </p:childTnLst>
                                </p:cTn>
                              </p:par>
                              <p:par>
                                <p:cTn id="63" presetID="0" presetClass="path" presetSubtype="0" accel="50000" decel="50000" fill="hold" grpId="1" nodeType="withEffect">
                                  <p:stCondLst>
                                    <p:cond delay="0"/>
                                  </p:stCondLst>
                                  <p:childTnLst>
                                    <p:animMotion origin="layout" path="M -0.04167 0.0444 C -0.03959 0.02613 -0.0375 0.00809 -0.03855 -0.00624 C -0.03959 -0.02058 -0.04375 -0.03445 -0.04792 -0.04208 C -0.05209 -0.04971 -0.05695 -0.05133 -0.06389 -0.05271 C -0.07084 -0.0541 -0.08507 -0.05063 -0.08924 -0.05063 " pathEditMode="relative" rAng="0" ptsTypes="aaaaA">
                                      <p:cBhvr>
                                        <p:cTn id="64" dur="2000" fill="hold"/>
                                        <p:tgtEl>
                                          <p:spTgt spid="12"/>
                                        </p:tgtEl>
                                        <p:attrNameLst>
                                          <p:attrName>ppt_x</p:attrName>
                                          <p:attrName>ppt_y</p:attrName>
                                        </p:attrNameLst>
                                      </p:cBhvr>
                                      <p:rCtr x="-22" y="-49"/>
                                    </p:animMotion>
                                  </p:childTnLst>
                                </p:cTn>
                              </p:par>
                              <p:par>
                                <p:cTn id="65" presetID="0" presetClass="path" presetSubtype="0" accel="50000" decel="50000" fill="hold" nodeType="withEffect">
                                  <p:stCondLst>
                                    <p:cond delay="0"/>
                                  </p:stCondLst>
                                  <p:childTnLst>
                                    <p:animMotion origin="layout" path="M -0.16528 -0.39769 L 0.11806 -0.15352 " pathEditMode="relative" ptsTypes="AA">
                                      <p:cBhvr>
                                        <p:cTn id="66" dur="2000" fill="hold"/>
                                        <p:tgtEl>
                                          <p:spTgt spid="2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2" grpId="0" animBg="1"/>
      <p:bldP spid="12" grpId="1" animBg="1"/>
      <p:bldP spid="18" grpId="0"/>
      <p:bldP spid="23" grpId="0" animBg="1"/>
      <p:bldP spid="23" grpId="1" animBg="1"/>
      <p:bldP spid="23" grpId="2" animBg="1"/>
      <p:bldP spid="26" grpId="0" animBg="1"/>
      <p:bldP spid="26" grpId="1" animBg="1"/>
      <p:bldP spid="30" grpId="0"/>
      <p:bldP spid="30" grpId="1"/>
      <p:bldP spid="31" grpId="0" animBg="1"/>
      <p:bldP spid="32" grpId="0"/>
      <p:bldP spid="3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brl_field_full.gif"/>
          <p:cNvPicPr>
            <a:picLocks noGrp="1" noChangeAspect="1"/>
          </p:cNvPicPr>
          <p:nvPr/>
        </p:nvPicPr>
        <p:blipFill>
          <a:blip r:embed="rId3" cstate="print"/>
          <a:stretch>
            <a:fillRect/>
          </a:stretch>
        </p:blipFill>
        <p:spPr>
          <a:xfrm>
            <a:off x="228600" y="0"/>
            <a:ext cx="8382000" cy="6858000"/>
          </a:xfrm>
          <a:prstGeom prst="rect">
            <a:avLst/>
          </a:prstGeom>
        </p:spPr>
      </p:pic>
      <p:sp>
        <p:nvSpPr>
          <p:cNvPr id="5" name="Rectangle 4"/>
          <p:cNvSpPr/>
          <p:nvPr/>
        </p:nvSpPr>
        <p:spPr>
          <a:xfrm>
            <a:off x="1143000" y="1295400"/>
            <a:ext cx="6629400" cy="3170099"/>
          </a:xfrm>
          <a:prstGeom prst="rect">
            <a:avLst/>
          </a:prstGeom>
        </p:spPr>
        <p:txBody>
          <a:bodyPr wrap="square">
            <a:spAutoFit/>
          </a:bodyPr>
          <a:lstStyle/>
          <a:p>
            <a:pPr lvl="0">
              <a:buFont typeface="Arial" pitchFamily="34" charset="0"/>
              <a:buChar char="•"/>
            </a:pPr>
            <a:endParaRPr lang="en-US" sz="2000" b="1" dirty="0" smtClean="0">
              <a:latin typeface="Arial" pitchFamily="34" charset="0"/>
              <a:cs typeface="Arial" pitchFamily="34" charset="0"/>
            </a:endParaRPr>
          </a:p>
          <a:p>
            <a:pPr algn="just">
              <a:defRPr/>
            </a:pPr>
            <a:r>
              <a:rPr lang="en-US" sz="2000" b="1" dirty="0" smtClean="0">
                <a:latin typeface="Arial" pitchFamily="34" charset="0"/>
                <a:cs typeface="Arial" pitchFamily="34" charset="0"/>
              </a:rPr>
              <a:t>Only in a 3 man crew, the plate umpire and the base umpire nearest to the dugout will inspect the equipment in that dugout.  The remaining umpire will take a position 45 feet from home plate on the foul line opposite that dugout while observing all dugout activity.  Then the same procedure will be applied to the other dugout activity.  Then the same procedure will be applied to the other dugout utilizing the other    		    base umpire.</a:t>
            </a:r>
          </a:p>
        </p:txBody>
      </p:sp>
      <p:sp>
        <p:nvSpPr>
          <p:cNvPr id="7" name="Rectangle 6"/>
          <p:cNvSpPr/>
          <p:nvPr/>
        </p:nvSpPr>
        <p:spPr>
          <a:xfrm rot="2488629">
            <a:off x="289049" y="5309014"/>
            <a:ext cx="2475287" cy="659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9444481">
            <a:off x="5896220" y="5338044"/>
            <a:ext cx="2569160" cy="671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429000" y="64770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12" name="Oval 11"/>
          <p:cNvSpPr/>
          <p:nvPr/>
        </p:nvSpPr>
        <p:spPr>
          <a:xfrm>
            <a:off x="4038600" y="64770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sp>
        <p:nvSpPr>
          <p:cNvPr id="13" name="Oval 12"/>
          <p:cNvSpPr/>
          <p:nvPr/>
        </p:nvSpPr>
        <p:spPr>
          <a:xfrm>
            <a:off x="4648200" y="64770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11" name="TextBox 10"/>
          <p:cNvSpPr txBox="1"/>
          <p:nvPr/>
        </p:nvSpPr>
        <p:spPr>
          <a:xfrm>
            <a:off x="2514600" y="762000"/>
            <a:ext cx="4267200" cy="646331"/>
          </a:xfrm>
          <a:prstGeom prst="rect">
            <a:avLst/>
          </a:prstGeom>
          <a:noFill/>
        </p:spPr>
        <p:txBody>
          <a:bodyPr wrap="square" rtlCol="0">
            <a:spAutoFit/>
          </a:bodyPr>
          <a:lstStyle/>
          <a:p>
            <a:r>
              <a:rPr lang="en-US" sz="3600" dirty="0" smtClean="0"/>
              <a:t>Equipment Inspection</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1"/>
                                        </p:tgtEl>
                                      </p:cBhvr>
                                      <p:by x="150000" y="150000"/>
                                    </p:animScale>
                                  </p:childTnLst>
                                </p:cTn>
                              </p:par>
                            </p:childTnLst>
                          </p:cTn>
                        </p:par>
                        <p:par>
                          <p:cTn id="7" fill="hold">
                            <p:stCondLst>
                              <p:cond delay="2000"/>
                            </p:stCondLst>
                            <p:childTnLst>
                              <p:par>
                                <p:cTn id="8" presetID="6" presetClass="emph" presetSubtype="0" fill="hold" grpId="1" nodeType="afterEffect">
                                  <p:stCondLst>
                                    <p:cond delay="0"/>
                                  </p:stCondLst>
                                  <p:childTnLst>
                                    <p:animScale>
                                      <p:cBhvr>
                                        <p:cTn id="9" dur="2000" fill="hold"/>
                                        <p:tgtEl>
                                          <p:spTgt spid="11"/>
                                        </p:tgtEl>
                                      </p:cBhvr>
                                      <p:by x="50000" y="50000"/>
                                    </p:animScale>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grpId="0" nodeType="clickEffect">
                                  <p:stCondLst>
                                    <p:cond delay="0"/>
                                  </p:stCondLst>
                                  <p:childTnLst>
                                    <p:animMotion origin="layout" path="M -1.94444E-6 -1.44509E-6 C 0.04288 -0.0659 0.08594 -0.13179 0.1191 -0.15006 C 0.15226 -0.16832 0.17535 -0.13919 0.19844 -0.10983 " pathEditMode="relative" ptsTypes="aaA">
                                      <p:cBhvr>
                                        <p:cTn id="13" dur="2000" fill="hold"/>
                                        <p:tgtEl>
                                          <p:spTgt spid="13"/>
                                        </p:tgtEl>
                                        <p:attrNameLst>
                                          <p:attrName>ppt_x</p:attrName>
                                          <p:attrName>ppt_y</p:attrName>
                                        </p:attrNameLst>
                                      </p:cBhvr>
                                    </p:animMotion>
                                  </p:childTnLst>
                                </p:cTn>
                              </p:par>
                              <p:par>
                                <p:cTn id="14" presetID="0" presetClass="path" presetSubtype="0" accel="50000" decel="50000" fill="hold" grpId="0" nodeType="withEffect">
                                  <p:stCondLst>
                                    <p:cond delay="0"/>
                                  </p:stCondLst>
                                  <p:childTnLst>
                                    <p:animMotion origin="layout" path="M 6.66667E-6 -4.68208E-6 C 0.03733 -0.06312 0.07466 -0.12601 0.11112 -0.13734 C 0.14758 -0.14867 0.18334 -0.10821 0.2191 -0.06751 " pathEditMode="relative" ptsTypes="aaA">
                                      <p:cBhvr>
                                        <p:cTn id="15" dur="2000" fill="hold"/>
                                        <p:tgtEl>
                                          <p:spTgt spid="12"/>
                                        </p:tgtEl>
                                        <p:attrNameLst>
                                          <p:attrName>ppt_x</p:attrName>
                                          <p:attrName>ppt_y</p:attrName>
                                        </p:attrNameLst>
                                      </p:cBhvr>
                                    </p:animMotion>
                                  </p:childTnLst>
                                </p:cTn>
                              </p:par>
                              <p:par>
                                <p:cTn id="16" presetID="0" presetClass="path" presetSubtype="0" accel="50000" decel="50000" fill="hold" grpId="0" nodeType="withEffect">
                                  <p:stCondLst>
                                    <p:cond delay="0"/>
                                  </p:stCondLst>
                                  <p:childTnLst>
                                    <p:animMotion origin="layout" path="M -1.73472E-18 -2.60116E-6 L -0.04167 -0.15537 " pathEditMode="relative" ptsTypes="AA">
                                      <p:cBhvr>
                                        <p:cTn id="17" dur="2000" fill="hold"/>
                                        <p:tgtEl>
                                          <p:spTgt spid="10"/>
                                        </p:tgtEl>
                                        <p:attrNameLst>
                                          <p:attrName>ppt_x</p:attrName>
                                          <p:attrName>ppt_y</p:attrName>
                                        </p:attrNameLst>
                                      </p:cBhvr>
                                    </p:animMotion>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grpId="1" nodeType="clickEffect">
                                  <p:stCondLst>
                                    <p:cond delay="0"/>
                                  </p:stCondLst>
                                  <p:childTnLst>
                                    <p:animMotion origin="layout" path="M 0.19844 -0.10983 L 0.0375 -0.17202 " pathEditMode="relative" rAng="0" ptsTypes="AA">
                                      <p:cBhvr>
                                        <p:cTn id="21" dur="2000" fill="hold"/>
                                        <p:tgtEl>
                                          <p:spTgt spid="13"/>
                                        </p:tgtEl>
                                        <p:attrNameLst>
                                          <p:attrName>ppt_x</p:attrName>
                                          <p:attrName>ppt_y</p:attrName>
                                        </p:attrNameLst>
                                      </p:cBhvr>
                                      <p:rCtr x="-81" y="-31"/>
                                    </p:animMotion>
                                  </p:childTnLst>
                                </p:cTn>
                              </p:par>
                              <p:par>
                                <p:cTn id="22" presetID="0" presetClass="path" presetSubtype="0" accel="50000" decel="50000" fill="hold" grpId="1" nodeType="withEffect">
                                  <p:stCondLst>
                                    <p:cond delay="0"/>
                                  </p:stCondLst>
                                  <p:childTnLst>
                                    <p:animMotion origin="layout" path="M -0.04167 -0.15538 L -0.1625 -0.08324 " pathEditMode="relative" rAng="0" ptsTypes="AA">
                                      <p:cBhvr>
                                        <p:cTn id="23" dur="2000" fill="hold"/>
                                        <p:tgtEl>
                                          <p:spTgt spid="10"/>
                                        </p:tgtEl>
                                        <p:attrNameLst>
                                          <p:attrName>ppt_x</p:attrName>
                                          <p:attrName>ppt_y</p:attrName>
                                        </p:attrNameLst>
                                      </p:cBhvr>
                                      <p:rCtr x="-60" y="36"/>
                                    </p:animMotion>
                                  </p:childTnLst>
                                </p:cTn>
                              </p:par>
                              <p:par>
                                <p:cTn id="24" presetID="0" presetClass="path" presetSubtype="0" accel="50000" decel="50000" fill="hold" grpId="1" nodeType="withEffect">
                                  <p:stCondLst>
                                    <p:cond delay="0"/>
                                  </p:stCondLst>
                                  <p:childTnLst>
                                    <p:animMotion origin="layout" path="M 0.2191 -0.06752 C 0.17986 -0.10683 0.1408 -0.1459 0.10799 -0.14567 C 0.07518 -0.14544 0.05573 -0.05827 0.0224 -0.06544 C -0.01093 -0.07261 -0.04253 -0.17526 -0.09201 -0.18798 C -0.14149 -0.2007 -0.20798 -0.1711 -0.27448 -0.14151 " pathEditMode="relative" rAng="0" ptsTypes="aaaaA">
                                      <p:cBhvr>
                                        <p:cTn id="25" dur="2000" fill="hold"/>
                                        <p:tgtEl>
                                          <p:spTgt spid="12"/>
                                        </p:tgtEl>
                                        <p:attrNameLst>
                                          <p:attrName>ppt_x</p:attrName>
                                          <p:attrName>ppt_y</p:attrName>
                                        </p:attrNameLst>
                                      </p:cBhvr>
                                      <p:rCtr x="-247" y="-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2" grpId="1" animBg="1"/>
      <p:bldP spid="13" grpId="0" animBg="1"/>
      <p:bldP spid="13" grpId="1" animBg="1"/>
      <p:bldP spid="11" grpId="0"/>
      <p:bldP spid="1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brl_field_full.gif"/>
          <p:cNvPicPr>
            <a:picLocks noGrp="1" noChangeAspect="1"/>
          </p:cNvPicPr>
          <p:nvPr/>
        </p:nvPicPr>
        <p:blipFill>
          <a:blip r:embed="rId2" cstate="print"/>
          <a:stretch>
            <a:fillRect/>
          </a:stretch>
        </p:blipFill>
        <p:spPr>
          <a:xfrm>
            <a:off x="228600" y="0"/>
            <a:ext cx="8382000" cy="6858000"/>
          </a:xfrm>
          <a:prstGeom prst="rect">
            <a:avLst/>
          </a:prstGeom>
        </p:spPr>
      </p:pic>
      <p:sp>
        <p:nvSpPr>
          <p:cNvPr id="3" name="Diamond 2"/>
          <p:cNvSpPr/>
          <p:nvPr/>
        </p:nvSpPr>
        <p:spPr>
          <a:xfrm>
            <a:off x="33528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4" name="Diamond 3"/>
          <p:cNvSpPr/>
          <p:nvPr/>
        </p:nvSpPr>
        <p:spPr>
          <a:xfrm>
            <a:off x="1981200" y="1905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5" name="Diamond 4"/>
          <p:cNvSpPr/>
          <p:nvPr/>
        </p:nvSpPr>
        <p:spPr>
          <a:xfrm>
            <a:off x="4191000" y="990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6" name="Diamond 5"/>
          <p:cNvSpPr/>
          <p:nvPr/>
        </p:nvSpPr>
        <p:spPr>
          <a:xfrm>
            <a:off x="6553200" y="1981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7" name="Oval 6"/>
          <p:cNvSpPr/>
          <p:nvPr/>
        </p:nvSpPr>
        <p:spPr>
          <a:xfrm>
            <a:off x="3581400" y="38862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8" name="Oval 7"/>
          <p:cNvSpPr/>
          <p:nvPr/>
        </p:nvSpPr>
        <p:spPr>
          <a:xfrm>
            <a:off x="4038600" y="61722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sp>
        <p:nvSpPr>
          <p:cNvPr id="9" name="Oval 8"/>
          <p:cNvSpPr/>
          <p:nvPr/>
        </p:nvSpPr>
        <p:spPr>
          <a:xfrm>
            <a:off x="6629400" y="41148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10" name="Hexagon 9"/>
          <p:cNvSpPr/>
          <p:nvPr/>
        </p:nvSpPr>
        <p:spPr>
          <a:xfrm flipH="1">
            <a:off x="3733800" y="55626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11" name="Hexagon 10"/>
          <p:cNvSpPr/>
          <p:nvPr/>
        </p:nvSpPr>
        <p:spPr>
          <a:xfrm flipH="1">
            <a:off x="5334000" y="41910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2" name="Diamond 11"/>
          <p:cNvSpPr/>
          <p:nvPr/>
        </p:nvSpPr>
        <p:spPr>
          <a:xfrm>
            <a:off x="4114800" y="4343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3" name="Diamond 12"/>
          <p:cNvSpPr/>
          <p:nvPr/>
        </p:nvSpPr>
        <p:spPr>
          <a:xfrm>
            <a:off x="2819400" y="3962400"/>
            <a:ext cx="3048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14" name="Diamond 13"/>
          <p:cNvSpPr/>
          <p:nvPr/>
        </p:nvSpPr>
        <p:spPr>
          <a:xfrm>
            <a:off x="5257800" y="4419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5" name="Diamond 14"/>
          <p:cNvSpPr/>
          <p:nvPr/>
        </p:nvSpPr>
        <p:spPr>
          <a:xfrm>
            <a:off x="4191000" y="5791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6" name="Diamond 15"/>
          <p:cNvSpPr/>
          <p:nvPr/>
        </p:nvSpPr>
        <p:spPr>
          <a:xfrm>
            <a:off x="48768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pic>
        <p:nvPicPr>
          <p:cNvPr id="17" name="Picture 16" descr="baseball.gif"/>
          <p:cNvPicPr>
            <a:picLocks noChangeAspect="1"/>
          </p:cNvPicPr>
          <p:nvPr/>
        </p:nvPicPr>
        <p:blipFill>
          <a:blip r:embed="rId3" cstate="print"/>
          <a:stretch>
            <a:fillRect/>
          </a:stretch>
        </p:blipFill>
        <p:spPr>
          <a:xfrm>
            <a:off x="4191000" y="5486400"/>
            <a:ext cx="280988" cy="280988"/>
          </a:xfrm>
          <a:prstGeom prst="rect">
            <a:avLst/>
          </a:prstGeom>
        </p:spPr>
      </p:pic>
      <p:sp>
        <p:nvSpPr>
          <p:cNvPr id="18" name="TextBox 17"/>
          <p:cNvSpPr txBox="1"/>
          <p:nvPr/>
        </p:nvSpPr>
        <p:spPr>
          <a:xfrm>
            <a:off x="0" y="152400"/>
            <a:ext cx="1752600" cy="461665"/>
          </a:xfrm>
          <a:prstGeom prst="rect">
            <a:avLst/>
          </a:prstGeom>
          <a:noFill/>
        </p:spPr>
        <p:txBody>
          <a:bodyPr wrap="square" rtlCol="0">
            <a:spAutoFit/>
          </a:bodyPr>
          <a:lstStyle/>
          <a:p>
            <a:r>
              <a:rPr lang="en-US" sz="2400" dirty="0" smtClean="0"/>
              <a:t>Signals</a:t>
            </a:r>
            <a:endParaRPr lang="en-US" sz="2400" dirty="0"/>
          </a:p>
        </p:txBody>
      </p:sp>
      <p:sp>
        <p:nvSpPr>
          <p:cNvPr id="19" name="TextBox 18"/>
          <p:cNvSpPr txBox="1"/>
          <p:nvPr/>
        </p:nvSpPr>
        <p:spPr>
          <a:xfrm>
            <a:off x="0" y="533400"/>
            <a:ext cx="2438400" cy="707886"/>
          </a:xfrm>
          <a:prstGeom prst="rect">
            <a:avLst/>
          </a:prstGeom>
          <a:noFill/>
        </p:spPr>
        <p:txBody>
          <a:bodyPr wrap="square" rtlCol="0">
            <a:spAutoFit/>
          </a:bodyPr>
          <a:lstStyle/>
          <a:p>
            <a:r>
              <a:rPr lang="en-US" sz="2000" dirty="0" smtClean="0"/>
              <a:t>U</a:t>
            </a:r>
            <a:r>
              <a:rPr lang="en-US" dirty="0" smtClean="0"/>
              <a:t>1:</a:t>
            </a:r>
            <a:r>
              <a:rPr lang="en-US" sz="2000" dirty="0" smtClean="0"/>
              <a:t> number of outs </a:t>
            </a:r>
          </a:p>
          <a:p>
            <a:r>
              <a:rPr lang="en-US" sz="2000" dirty="0" smtClean="0"/>
              <a:t>Everyone: rotates</a:t>
            </a:r>
            <a:endParaRPr lang="en-US" sz="2000" dirty="0"/>
          </a:p>
        </p:txBody>
      </p:sp>
      <p:sp>
        <p:nvSpPr>
          <p:cNvPr id="20" name="TextBox 19"/>
          <p:cNvSpPr txBox="1"/>
          <p:nvPr/>
        </p:nvSpPr>
        <p:spPr>
          <a:xfrm>
            <a:off x="228600" y="5638800"/>
            <a:ext cx="2743200" cy="830997"/>
          </a:xfrm>
          <a:prstGeom prst="rect">
            <a:avLst/>
          </a:prstGeom>
          <a:noFill/>
        </p:spPr>
        <p:txBody>
          <a:bodyPr wrap="square" rtlCol="0">
            <a:spAutoFit/>
          </a:bodyPr>
          <a:lstStyle/>
          <a:p>
            <a:pPr algn="ctr"/>
            <a:r>
              <a:rPr lang="en-US" sz="2400" dirty="0" smtClean="0"/>
              <a:t>Fly ball left field </a:t>
            </a:r>
          </a:p>
          <a:p>
            <a:pPr algn="ctr"/>
            <a:r>
              <a:rPr lang="en-US" sz="2400" dirty="0" smtClean="0"/>
              <a:t>not caught</a:t>
            </a:r>
            <a:endParaRPr lang="en-US" sz="2400" dirty="0"/>
          </a:p>
        </p:txBody>
      </p:sp>
      <p:sp>
        <p:nvSpPr>
          <p:cNvPr id="21" name="Freeform 20"/>
          <p:cNvSpPr/>
          <p:nvPr/>
        </p:nvSpPr>
        <p:spPr>
          <a:xfrm>
            <a:off x="533400" y="838200"/>
            <a:ext cx="2844800" cy="3541485"/>
          </a:xfrm>
          <a:custGeom>
            <a:avLst/>
            <a:gdLst>
              <a:gd name="connsiteX0" fmla="*/ 0 w 2844800"/>
              <a:gd name="connsiteY0" fmla="*/ 1959428 h 3541485"/>
              <a:gd name="connsiteX1" fmla="*/ 275771 w 2844800"/>
              <a:gd name="connsiteY1" fmla="*/ 1349828 h 3541485"/>
              <a:gd name="connsiteX2" fmla="*/ 754743 w 2844800"/>
              <a:gd name="connsiteY2" fmla="*/ 696685 h 3541485"/>
              <a:gd name="connsiteX3" fmla="*/ 1233714 w 2844800"/>
              <a:gd name="connsiteY3" fmla="*/ 275771 h 3541485"/>
              <a:gd name="connsiteX4" fmla="*/ 1640114 w 2844800"/>
              <a:gd name="connsiteY4" fmla="*/ 0 h 3541485"/>
              <a:gd name="connsiteX5" fmla="*/ 2844800 w 2844800"/>
              <a:gd name="connsiteY5" fmla="*/ 2394857 h 3541485"/>
              <a:gd name="connsiteX6" fmla="*/ 2496457 w 2844800"/>
              <a:gd name="connsiteY6" fmla="*/ 2612571 h 3541485"/>
              <a:gd name="connsiteX7" fmla="*/ 2206171 w 2844800"/>
              <a:gd name="connsiteY7" fmla="*/ 2902857 h 3541485"/>
              <a:gd name="connsiteX8" fmla="*/ 1973943 w 2844800"/>
              <a:gd name="connsiteY8" fmla="*/ 3207657 h 3541485"/>
              <a:gd name="connsiteX9" fmla="*/ 1915885 w 2844800"/>
              <a:gd name="connsiteY9" fmla="*/ 3541485 h 3541485"/>
              <a:gd name="connsiteX10" fmla="*/ 0 w 2844800"/>
              <a:gd name="connsiteY10" fmla="*/ 1959428 h 354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4800" h="3541485">
                <a:moveTo>
                  <a:pt x="0" y="1959428"/>
                </a:moveTo>
                <a:lnTo>
                  <a:pt x="275771" y="1349828"/>
                </a:lnTo>
                <a:lnTo>
                  <a:pt x="754743" y="696685"/>
                </a:lnTo>
                <a:lnTo>
                  <a:pt x="1233714" y="275771"/>
                </a:lnTo>
                <a:lnTo>
                  <a:pt x="1640114" y="0"/>
                </a:lnTo>
                <a:lnTo>
                  <a:pt x="2844800" y="2394857"/>
                </a:lnTo>
                <a:lnTo>
                  <a:pt x="2496457" y="2612571"/>
                </a:lnTo>
                <a:lnTo>
                  <a:pt x="2206171" y="2902857"/>
                </a:lnTo>
                <a:lnTo>
                  <a:pt x="1973943" y="3207657"/>
                </a:lnTo>
                <a:lnTo>
                  <a:pt x="1915885" y="3541485"/>
                </a:lnTo>
                <a:lnTo>
                  <a:pt x="0" y="1959428"/>
                </a:lnTo>
                <a:close/>
              </a:path>
            </a:pathLst>
          </a:custGeom>
          <a:solidFill>
            <a:schemeClr val="accent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371600" y="2743200"/>
            <a:ext cx="1600200" cy="381000"/>
          </a:xfrm>
          <a:prstGeom prst="rect">
            <a:avLst/>
          </a:prstGeom>
          <a:noFill/>
        </p:spPr>
        <p:txBody>
          <a:bodyPr wrap="square" rtlCol="0">
            <a:spAutoFit/>
          </a:bodyPr>
          <a:lstStyle/>
          <a:p>
            <a:r>
              <a:rPr lang="en-US" b="1" dirty="0" smtClean="0">
                <a:solidFill>
                  <a:schemeClr val="bg1"/>
                </a:solidFill>
              </a:rPr>
              <a:t>U1’s Catch</a:t>
            </a:r>
            <a:endParaRPr lang="en-US" b="1" dirty="0">
              <a:solidFill>
                <a:schemeClr val="bg1"/>
              </a:solidFill>
            </a:endParaRPr>
          </a:p>
        </p:txBody>
      </p:sp>
      <p:sp>
        <p:nvSpPr>
          <p:cNvPr id="23" name="TextBox 22"/>
          <p:cNvSpPr txBox="1"/>
          <p:nvPr/>
        </p:nvSpPr>
        <p:spPr>
          <a:xfrm>
            <a:off x="5486400" y="4191000"/>
            <a:ext cx="685800" cy="646331"/>
          </a:xfrm>
          <a:prstGeom prst="rect">
            <a:avLst/>
          </a:prstGeom>
          <a:noFill/>
        </p:spPr>
        <p:txBody>
          <a:bodyPr wrap="square" rtlCol="0">
            <a:spAutoFit/>
          </a:bodyPr>
          <a:lstStyle/>
          <a:p>
            <a:r>
              <a:rPr lang="en-US" b="1" dirty="0" smtClean="0"/>
              <a:t>U2’s</a:t>
            </a:r>
            <a:r>
              <a:rPr lang="en-US" b="1" dirty="0" smtClean="0">
                <a:solidFill>
                  <a:schemeClr val="bg1"/>
                </a:solidFill>
              </a:rPr>
              <a:t> </a:t>
            </a:r>
            <a:r>
              <a:rPr lang="en-US" b="1" dirty="0" smtClean="0"/>
              <a:t>tag</a:t>
            </a:r>
            <a:r>
              <a:rPr lang="en-US" b="1" dirty="0" smtClean="0">
                <a:solidFill>
                  <a:schemeClr val="bg1"/>
                </a:solidFill>
              </a:rPr>
              <a:t> </a:t>
            </a:r>
            <a:endParaRPr lang="en-US" b="1" dirty="0">
              <a:solidFill>
                <a:schemeClr val="bg1"/>
              </a:solidFill>
            </a:endParaRPr>
          </a:p>
        </p:txBody>
      </p:sp>
      <p:sp>
        <p:nvSpPr>
          <p:cNvPr id="25" name="Oval 24"/>
          <p:cNvSpPr/>
          <p:nvPr/>
        </p:nvSpPr>
        <p:spPr>
          <a:xfrm>
            <a:off x="5334000" y="4191000"/>
            <a:ext cx="685800" cy="685800"/>
          </a:xfrm>
          <a:prstGeom prst="ellipse">
            <a:avLst/>
          </a:prstGeom>
          <a:solidFill>
            <a:schemeClr val="accent1">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1000" fill="hold"/>
                                        <p:tgtEl>
                                          <p:spTgt spid="17"/>
                                        </p:tgtEl>
                                      </p:cBhvr>
                                      <p:by x="400000" y="400000"/>
                                    </p:animScale>
                                  </p:childTnLst>
                                </p:cTn>
                              </p:par>
                              <p:par>
                                <p:cTn id="12" presetID="6" presetClass="emph" presetSubtype="0" fill="hold" nodeType="withEffect">
                                  <p:stCondLst>
                                    <p:cond delay="0"/>
                                  </p:stCondLst>
                                  <p:childTnLst>
                                    <p:animScale>
                                      <p:cBhvr>
                                        <p:cTn id="13" dur="2000" fill="hold"/>
                                        <p:tgtEl>
                                          <p:spTgt spid="17"/>
                                        </p:tgtEl>
                                      </p:cBhvr>
                                      <p:by x="25000" y="25000"/>
                                    </p:animScale>
                                  </p:childTnLst>
                                </p:cTn>
                              </p:par>
                              <p:par>
                                <p:cTn id="14" presetID="0" presetClass="path" presetSubtype="0" accel="50000" decel="50000" fill="hold" nodeType="withEffect">
                                  <p:stCondLst>
                                    <p:cond delay="0"/>
                                  </p:stCondLst>
                                  <p:childTnLst>
                                    <p:animMotion origin="layout" path="M 4.44444E-6 -1.44509E-6 L -0.375 -0.42173 " pathEditMode="relative" ptsTypes="AA">
                                      <p:cBhvr>
                                        <p:cTn id="15" dur="2000" fill="hold"/>
                                        <p:tgtEl>
                                          <p:spTgt spid="17"/>
                                        </p:tgtEl>
                                        <p:attrNameLst>
                                          <p:attrName>ppt_x</p:attrName>
                                          <p:attrName>ppt_y</p:attrName>
                                        </p:attrNameLst>
                                      </p:cBhvr>
                                    </p:animMotion>
                                  </p:childTnLst>
                                </p:cTn>
                              </p:par>
                              <p:par>
                                <p:cTn id="16" presetID="0" presetClass="path" presetSubtype="0" accel="50000" decel="50000" fill="hold" grpId="0" nodeType="withEffect">
                                  <p:stCondLst>
                                    <p:cond delay="0"/>
                                  </p:stCondLst>
                                  <p:childTnLst>
                                    <p:animMotion origin="layout" path="M -3.33333E-6 -3.17919E-6 L -0.13333 0.08879 " pathEditMode="relative" ptsTypes="AA">
                                      <p:cBhvr>
                                        <p:cTn id="17" dur="3000" fill="hold"/>
                                        <p:tgtEl>
                                          <p:spTgt spid="4"/>
                                        </p:tgtEl>
                                        <p:attrNameLst>
                                          <p:attrName>ppt_x</p:attrName>
                                          <p:attrName>ppt_y</p:attrName>
                                        </p:attrNameLst>
                                      </p:cBhvr>
                                    </p:animMotion>
                                  </p:childTnLst>
                                </p:cTn>
                              </p:par>
                              <p:par>
                                <p:cTn id="18" presetID="0" presetClass="path" presetSubtype="0" accel="50000" decel="50000" fill="hold" grpId="0" nodeType="withEffect">
                                  <p:stCondLst>
                                    <p:cond delay="0"/>
                                  </p:stCondLst>
                                  <p:childTnLst>
                                    <p:animMotion origin="layout" path="M -1.73472E-18 -2.31214E-7 L -0.05834 -2.31214E-7 " pathEditMode="relative" ptsTypes="AA">
                                      <p:cBhvr>
                                        <p:cTn id="19" dur="2000" fill="hold"/>
                                        <p:tgtEl>
                                          <p:spTgt spid="16"/>
                                        </p:tgtEl>
                                        <p:attrNameLst>
                                          <p:attrName>ppt_x</p:attrName>
                                          <p:attrName>ppt_y</p:attrName>
                                        </p:attrNameLst>
                                      </p:cBhvr>
                                    </p:animMotion>
                                  </p:childTnLst>
                                </p:cTn>
                              </p:par>
                              <p:par>
                                <p:cTn id="20" presetID="0" presetClass="path" presetSubtype="0" accel="50000" decel="50000" fill="hold" grpId="0" nodeType="withEffect">
                                  <p:stCondLst>
                                    <p:cond delay="0"/>
                                  </p:stCondLst>
                                  <p:childTnLst>
                                    <p:animMotion origin="layout" path="M -1.73472E-18 -2.31214E-7 L -0.06667 -0.08879 " pathEditMode="relative" ptsTypes="AA">
                                      <p:cBhvr>
                                        <p:cTn id="21" dur="2000" fill="hold"/>
                                        <p:tgtEl>
                                          <p:spTgt spid="3"/>
                                        </p:tgtEl>
                                        <p:attrNameLst>
                                          <p:attrName>ppt_x</p:attrName>
                                          <p:attrName>ppt_y</p:attrName>
                                        </p:attrNameLst>
                                      </p:cBhvr>
                                    </p:animMotion>
                                  </p:childTnLst>
                                </p:cTn>
                              </p:par>
                              <p:par>
                                <p:cTn id="22" presetID="0" presetClass="path" presetSubtype="0" accel="50000" decel="50000" fill="hold" grpId="0" nodeType="withEffect">
                                  <p:stCondLst>
                                    <p:cond delay="0"/>
                                  </p:stCondLst>
                                  <p:childTnLst>
                                    <p:animMotion origin="layout" path="M 6.38889E-6 -3.2948E-6 C -0.02742 0.01017 -0.05468 0.02058 -0.07135 -0.00624 C -0.08801 -0.03307 -0.09409 -0.09688 -0.09999 -0.1607 " pathEditMode="relative" ptsTypes="aaA">
                                      <p:cBhvr>
                                        <p:cTn id="23" dur="2000" fill="hold"/>
                                        <p:tgtEl>
                                          <p:spTgt spid="8"/>
                                        </p:tgtEl>
                                        <p:attrNameLst>
                                          <p:attrName>ppt_x</p:attrName>
                                          <p:attrName>ppt_y</p:attrName>
                                        </p:attrNameLst>
                                      </p:cBhvr>
                                    </p:animMotion>
                                  </p:childTnLst>
                                </p:cTn>
                              </p:par>
                              <p:par>
                                <p:cTn id="24" presetID="0" presetClass="path" presetSubtype="0" accel="50000" decel="50000" fill="hold" grpId="0" nodeType="withEffect">
                                  <p:stCondLst>
                                    <p:cond delay="0"/>
                                  </p:stCondLst>
                                  <p:childTnLst>
                                    <p:animMotion origin="layout" path="M -6.66667E-6 8.67052E-7 L -0.06667 0.05549 " pathEditMode="relative" ptsTypes="AA">
                                      <p:cBhvr>
                                        <p:cTn id="25" dur="2000" fill="hold"/>
                                        <p:tgtEl>
                                          <p:spTgt spid="9"/>
                                        </p:tgtEl>
                                        <p:attrNameLst>
                                          <p:attrName>ppt_x</p:attrName>
                                          <p:attrName>ppt_y</p:attrName>
                                        </p:attrNameLst>
                                      </p:cBhvr>
                                    </p:animMotion>
                                  </p:childTnLst>
                                </p:cTn>
                              </p:par>
                              <p:par>
                                <p:cTn id="26" presetID="0" presetClass="path" presetSubtype="0" accel="50000" decel="50000" fill="hold" grpId="0" nodeType="withEffect">
                                  <p:stCondLst>
                                    <p:cond delay="0"/>
                                  </p:stCondLst>
                                  <p:childTnLst>
                                    <p:animMotion origin="layout" path="M 5.55112E-17 2.77457E-6 L 0.05417 -0.00555 " pathEditMode="relative" rAng="0" ptsTypes="AA">
                                      <p:cBhvr>
                                        <p:cTn id="27" dur="2000" fill="hold"/>
                                        <p:tgtEl>
                                          <p:spTgt spid="7"/>
                                        </p:tgtEl>
                                        <p:attrNameLst>
                                          <p:attrName>ppt_x</p:attrName>
                                          <p:attrName>ppt_y</p:attrName>
                                        </p:attrNameLst>
                                      </p:cBhvr>
                                      <p:rCtr x="27" y="-3"/>
                                    </p:animMotion>
                                  </p:childTnLst>
                                </p:cTn>
                              </p:par>
                              <p:par>
                                <p:cTn id="28" presetID="0" presetClass="path" presetSubtype="0" accel="50000" decel="50000" fill="hold" grpId="0" nodeType="withEffect">
                                  <p:stCondLst>
                                    <p:cond delay="0"/>
                                  </p:stCondLst>
                                  <p:childTnLst>
                                    <p:animMotion origin="layout" path="M 2.22222E-6 3.06358E-6 C 0.03733 -0.00463 0.07483 -0.00902 0.1 -0.01919 C 0.12517 -0.02937 0.13802 -0.04555 0.15087 -0.06151 " pathEditMode="relative" ptsTypes="aaA">
                                      <p:cBhvr>
                                        <p:cTn id="29" dur="2000" fill="hold"/>
                                        <p:tgtEl>
                                          <p:spTgt spid="10"/>
                                        </p:tgtEl>
                                        <p:attrNameLst>
                                          <p:attrName>ppt_x</p:attrName>
                                          <p:attrName>ppt_y</p:attrName>
                                        </p:attrNameLst>
                                      </p:cBhvr>
                                    </p:animMotion>
                                  </p:childTnLst>
                                </p:cTn>
                              </p:par>
                              <p:par>
                                <p:cTn id="30" presetID="0" presetClass="path" presetSubtype="0" accel="50000" decel="50000" fill="hold" grpId="0" nodeType="withEffect">
                                  <p:stCondLst>
                                    <p:cond delay="0"/>
                                  </p:stCondLst>
                                  <p:childTnLst>
                                    <p:animMotion origin="layout" path="M 1.11022E-16 -2.89017E-6 L -0.05 -0.05549 " pathEditMode="relative" rAng="0" ptsTypes="AA">
                                      <p:cBhvr>
                                        <p:cTn id="31" dur="2000" fill="hold"/>
                                        <p:tgtEl>
                                          <p:spTgt spid="11"/>
                                        </p:tgtEl>
                                        <p:attrNameLst>
                                          <p:attrName>ppt_x</p:attrName>
                                          <p:attrName>ppt_y</p:attrName>
                                        </p:attrNameLst>
                                      </p:cBhvr>
                                      <p:rCtr x="-25" y="-28"/>
                                    </p:animMotion>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dissolve">
                                      <p:cBhvr>
                                        <p:cTn id="36" dur="500"/>
                                        <p:tgtEl>
                                          <p:spTgt spid="21"/>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dissolve">
                                      <p:cBhvr>
                                        <p:cTn id="42" dur="500"/>
                                        <p:tgtEl>
                                          <p:spTgt spid="25"/>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dissolve">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xit" presetSubtype="0" fill="hold" grpId="1" nodeType="clickEffect">
                                  <p:stCondLst>
                                    <p:cond delay="0"/>
                                  </p:stCondLst>
                                  <p:childTnLst>
                                    <p:animEffect transition="out" filter="dissolve">
                                      <p:cBhvr>
                                        <p:cTn id="49" dur="500"/>
                                        <p:tgtEl>
                                          <p:spTgt spid="23"/>
                                        </p:tgtEl>
                                      </p:cBhvr>
                                    </p:animEffect>
                                    <p:set>
                                      <p:cBhvr>
                                        <p:cTn id="50" dur="1" fill="hold">
                                          <p:stCondLst>
                                            <p:cond delay="499"/>
                                          </p:stCondLst>
                                        </p:cTn>
                                        <p:tgtEl>
                                          <p:spTgt spid="23"/>
                                        </p:tgtEl>
                                        <p:attrNameLst>
                                          <p:attrName>style.visibility</p:attrName>
                                        </p:attrNameLst>
                                      </p:cBhvr>
                                      <p:to>
                                        <p:strVal val="hidden"/>
                                      </p:to>
                                    </p:set>
                                  </p:childTnLst>
                                </p:cTn>
                              </p:par>
                              <p:par>
                                <p:cTn id="51" presetID="9" presetClass="exit" presetSubtype="0" fill="hold" grpId="1" nodeType="withEffect">
                                  <p:stCondLst>
                                    <p:cond delay="0"/>
                                  </p:stCondLst>
                                  <p:childTnLst>
                                    <p:animEffect transition="out" filter="dissolve">
                                      <p:cBhvr>
                                        <p:cTn id="52" dur="500"/>
                                        <p:tgtEl>
                                          <p:spTgt spid="22"/>
                                        </p:tgtEl>
                                      </p:cBhvr>
                                    </p:animEffect>
                                    <p:set>
                                      <p:cBhvr>
                                        <p:cTn id="53" dur="1" fill="hold">
                                          <p:stCondLst>
                                            <p:cond delay="499"/>
                                          </p:stCondLst>
                                        </p:cTn>
                                        <p:tgtEl>
                                          <p:spTgt spid="22"/>
                                        </p:tgtEl>
                                        <p:attrNameLst>
                                          <p:attrName>style.visibility</p:attrName>
                                        </p:attrNameLst>
                                      </p:cBhvr>
                                      <p:to>
                                        <p:strVal val="hidden"/>
                                      </p:to>
                                    </p:set>
                                  </p:childTnLst>
                                </p:cTn>
                              </p:par>
                              <p:par>
                                <p:cTn id="54" presetID="9" presetClass="exit" presetSubtype="0" fill="hold" grpId="1" nodeType="withEffect">
                                  <p:stCondLst>
                                    <p:cond delay="0"/>
                                  </p:stCondLst>
                                  <p:childTnLst>
                                    <p:animEffect transition="out" filter="dissolve">
                                      <p:cBhvr>
                                        <p:cTn id="55" dur="500"/>
                                        <p:tgtEl>
                                          <p:spTgt spid="25"/>
                                        </p:tgtEl>
                                      </p:cBhvr>
                                    </p:animEffect>
                                    <p:set>
                                      <p:cBhvr>
                                        <p:cTn id="56" dur="1" fill="hold">
                                          <p:stCondLst>
                                            <p:cond delay="499"/>
                                          </p:stCondLst>
                                        </p:cTn>
                                        <p:tgtEl>
                                          <p:spTgt spid="25"/>
                                        </p:tgtEl>
                                        <p:attrNameLst>
                                          <p:attrName>style.visibility</p:attrName>
                                        </p:attrNameLst>
                                      </p:cBhvr>
                                      <p:to>
                                        <p:strVal val="hidden"/>
                                      </p:to>
                                    </p:set>
                                  </p:childTnLst>
                                </p:cTn>
                              </p:par>
                            </p:childTnLst>
                          </p:cTn>
                        </p:par>
                        <p:par>
                          <p:cTn id="57" fill="hold">
                            <p:stCondLst>
                              <p:cond delay="500"/>
                            </p:stCondLst>
                            <p:childTnLst>
                              <p:par>
                                <p:cTn id="58" presetID="0" presetClass="path" presetSubtype="0" accel="50000" decel="50000" fill="hold" nodeType="afterEffect">
                                  <p:stCondLst>
                                    <p:cond delay="0"/>
                                  </p:stCondLst>
                                  <p:childTnLst>
                                    <p:animMotion origin="layout" path="M -0.375 -0.42173 L -0.15833 -0.39954 " pathEditMode="relative" ptsTypes="AA">
                                      <p:cBhvr>
                                        <p:cTn id="59" dur="2000" fill="hold"/>
                                        <p:tgtEl>
                                          <p:spTgt spid="17"/>
                                        </p:tgtEl>
                                        <p:attrNameLst>
                                          <p:attrName>ppt_x</p:attrName>
                                          <p:attrName>ppt_y</p:attrName>
                                        </p:attrNameLst>
                                      </p:cBhvr>
                                    </p:animMotion>
                                  </p:childTnLst>
                                </p:cTn>
                              </p:par>
                              <p:par>
                                <p:cTn id="60" presetID="0" presetClass="path" presetSubtype="0" accel="50000" decel="50000" fill="hold" grpId="0" nodeType="withEffect">
                                  <p:stCondLst>
                                    <p:cond delay="0"/>
                                  </p:stCondLst>
                                  <p:childTnLst>
                                    <p:animMotion origin="layout" path="M 5.55112E-17 3.64162E-6 L 5.55112E-17 0.05549 " pathEditMode="relative" ptsTypes="AA">
                                      <p:cBhvr>
                                        <p:cTn id="61" dur="2000" fill="hold"/>
                                        <p:tgtEl>
                                          <p:spTgt spid="13"/>
                                        </p:tgtEl>
                                        <p:attrNameLst>
                                          <p:attrName>ppt_x</p:attrName>
                                          <p:attrName>ppt_y</p:attrName>
                                        </p:attrNameLst>
                                      </p:cBhvr>
                                    </p:animMotion>
                                  </p:childTnLst>
                                </p:cTn>
                              </p:par>
                              <p:par>
                                <p:cTn id="62" presetID="0" presetClass="path" presetSubtype="0" accel="50000" decel="50000" fill="hold" grpId="1" nodeType="withEffect">
                                  <p:stCondLst>
                                    <p:cond delay="0"/>
                                  </p:stCondLst>
                                  <p:childTnLst>
                                    <p:animMotion origin="layout" path="M -0.05 -0.05549 C -0.06841 -0.08231 -0.08681 -0.10913 -0.104 -0.11907 C -0.12118 -0.12902 -0.13681 -0.12277 -0.15313 -0.11468 C -0.16945 -0.10659 -0.19445 -0.07769 -0.20243 -0.07029 " pathEditMode="relative" rAng="0" ptsTypes="aaaA">
                                      <p:cBhvr>
                                        <p:cTn id="63" dur="2000" fill="hold"/>
                                        <p:tgtEl>
                                          <p:spTgt spid="11"/>
                                        </p:tgtEl>
                                        <p:attrNameLst>
                                          <p:attrName>ppt_x</p:attrName>
                                          <p:attrName>ppt_y</p:attrName>
                                        </p:attrNameLst>
                                      </p:cBhvr>
                                      <p:rCtr x="-76" y="-37"/>
                                    </p:animMotion>
                                  </p:childTnLst>
                                </p:cTn>
                              </p:par>
                              <p:par>
                                <p:cTn id="64" presetID="0" presetClass="path" presetSubtype="0" accel="50000" decel="50000" fill="hold" grpId="1" nodeType="withEffect">
                                  <p:stCondLst>
                                    <p:cond delay="0"/>
                                  </p:stCondLst>
                                  <p:childTnLst>
                                    <p:animMotion origin="layout" path="M 0.15087 -0.0615 C 0.1717 -0.07422 0.19254 -0.08694 0.20018 -0.11029 C 0.20781 -0.13364 0.20365 -0.17803 0.19705 -0.20116 C 0.19045 -0.22428 0.17535 -0.23699 0.16042 -0.24971 " pathEditMode="relative" rAng="0" ptsTypes="aaaA">
                                      <p:cBhvr>
                                        <p:cTn id="65" dur="2000" fill="hold"/>
                                        <p:tgtEl>
                                          <p:spTgt spid="10"/>
                                        </p:tgtEl>
                                        <p:attrNameLst>
                                          <p:attrName>ppt_x</p:attrName>
                                          <p:attrName>ppt_y</p:attrName>
                                        </p:attrNameLst>
                                      </p:cBhvr>
                                      <p:rCtr x="28" y="-94"/>
                                    </p:animMotion>
                                  </p:childTnLst>
                                </p:cTn>
                              </p:par>
                            </p:childTnLst>
                          </p:cTn>
                        </p:par>
                      </p:childTnLst>
                    </p:cTn>
                  </p:par>
                  <p:par>
                    <p:cTn id="66" fill="hold">
                      <p:stCondLst>
                        <p:cond delay="indefinite"/>
                      </p:stCondLst>
                      <p:childTnLst>
                        <p:par>
                          <p:cTn id="67" fill="hold">
                            <p:stCondLst>
                              <p:cond delay="0"/>
                            </p:stCondLst>
                            <p:childTnLst>
                              <p:par>
                                <p:cTn id="68" presetID="0" presetClass="path" presetSubtype="0" accel="50000" decel="50000" fill="hold" grpId="1" nodeType="clickEffect">
                                  <p:stCondLst>
                                    <p:cond delay="0"/>
                                  </p:stCondLst>
                                  <p:childTnLst>
                                    <p:animMotion origin="layout" path="M -0.06667 0.05549 L -0.2125 0.21642 " pathEditMode="relative" rAng="0" ptsTypes="AA">
                                      <p:cBhvr>
                                        <p:cTn id="69" dur="2000" fill="hold"/>
                                        <p:tgtEl>
                                          <p:spTgt spid="9"/>
                                        </p:tgtEl>
                                        <p:attrNameLst>
                                          <p:attrName>ppt_x</p:attrName>
                                          <p:attrName>ppt_y</p:attrName>
                                        </p:attrNameLst>
                                      </p:cBhvr>
                                      <p:rCtr x="-73" y="80"/>
                                    </p:animMotion>
                                  </p:childTnLst>
                                </p:cTn>
                              </p:par>
                              <p:par>
                                <p:cTn id="70" presetID="0" presetClass="path" presetSubtype="0" accel="50000" decel="50000" fill="hold" grpId="1" nodeType="withEffect">
                                  <p:stCondLst>
                                    <p:cond delay="0"/>
                                  </p:stCondLst>
                                  <p:childTnLst>
                                    <p:animMotion origin="layout" path="M -0.1 -0.1607 L -0.09167 -0.24948 " pathEditMode="relative" rAng="0" ptsTypes="AA">
                                      <p:cBhvr>
                                        <p:cTn id="71" dur="2000" fill="hold"/>
                                        <p:tgtEl>
                                          <p:spTgt spid="8"/>
                                        </p:tgtEl>
                                        <p:attrNameLst>
                                          <p:attrName>ppt_x</p:attrName>
                                          <p:attrName>ppt_y</p:attrName>
                                        </p:attrNameLst>
                                      </p:cBhvr>
                                      <p:rCtr x="4" y="-44"/>
                                    </p:animMotion>
                                  </p:childTnLst>
                                </p:cTn>
                              </p:par>
                              <p:par>
                                <p:cTn id="72" presetID="0" presetClass="path" presetSubtype="0" accel="50000" decel="50000" fill="hold" grpId="1" nodeType="withEffect">
                                  <p:stCondLst>
                                    <p:cond delay="0"/>
                                  </p:stCondLst>
                                  <p:childTnLst>
                                    <p:animMotion origin="layout" path="M 0.05417 -0.00555 L 0.05417 -0.02775 " pathEditMode="relative" rAng="0" ptsTypes="AA">
                                      <p:cBhvr>
                                        <p:cTn id="73" dur="2000" fill="hold"/>
                                        <p:tgtEl>
                                          <p:spTgt spid="7"/>
                                        </p:tgtEl>
                                        <p:attrNameLst>
                                          <p:attrName>ppt_x</p:attrName>
                                          <p:attrName>ppt_y</p:attrName>
                                        </p:attrNameLst>
                                      </p:cBhvr>
                                      <p:rCtr x="0" y="-11"/>
                                    </p:animMotion>
                                  </p:childTnLst>
                                </p:cTn>
                              </p:par>
                              <p:par>
                                <p:cTn id="74" presetID="0" presetClass="path" presetSubtype="0" accel="50000" decel="50000" fill="hold" nodeType="withEffect">
                                  <p:stCondLst>
                                    <p:cond delay="0"/>
                                  </p:stCondLst>
                                  <p:childTnLst>
                                    <p:animMotion origin="layout" path="M -0.15277 -0.39769 L -0.14444 -0.16462 " pathEditMode="relative" ptsTypes="AA">
                                      <p:cBhvr>
                                        <p:cTn id="75" dur="2000" fill="hold"/>
                                        <p:tgtEl>
                                          <p:spTgt spid="17"/>
                                        </p:tgtEl>
                                        <p:attrNameLst>
                                          <p:attrName>ppt_x</p:attrName>
                                          <p:attrName>ppt_y</p:attrName>
                                        </p:attrNameLst>
                                      </p:cBhvr>
                                    </p:animMotion>
                                  </p:childTnLst>
                                </p:cTn>
                              </p:par>
                              <p:par>
                                <p:cTn id="76" presetID="0" presetClass="path" presetSubtype="0" accel="50000" decel="50000" fill="hold" grpId="2" nodeType="withEffect">
                                  <p:stCondLst>
                                    <p:cond delay="0"/>
                                  </p:stCondLst>
                                  <p:childTnLst>
                                    <p:animMotion origin="layout" path="M -0.20243 -0.07029 L -0.25243 0.0185 " pathEditMode="relative" rAng="0" ptsTypes="AA">
                                      <p:cBhvr>
                                        <p:cTn id="77" dur="2000" fill="hold"/>
                                        <p:tgtEl>
                                          <p:spTgt spid="11"/>
                                        </p:tgtEl>
                                        <p:attrNameLst>
                                          <p:attrName>ppt_x</p:attrName>
                                          <p:attrName>ppt_y</p:attrName>
                                        </p:attrNameLst>
                                      </p:cBhvr>
                                      <p:rCtr x="-25" y="44"/>
                                    </p:animMotion>
                                  </p:childTnLst>
                                </p:cTn>
                              </p:par>
                              <p:par>
                                <p:cTn id="78" presetID="0" presetClass="path" presetSubtype="0" accel="50000" decel="50000" fill="hold" grpId="2" nodeType="withEffect">
                                  <p:stCondLst>
                                    <p:cond delay="0"/>
                                  </p:stCondLst>
                                  <p:childTnLst>
                                    <p:animMotion origin="layout" path="M 0.16042 -0.24971 L 0.0625 -0.3163 " pathEditMode="relative" rAng="0" ptsTypes="AA">
                                      <p:cBhvr>
                                        <p:cTn id="79" dur="2000" fill="hold"/>
                                        <p:tgtEl>
                                          <p:spTgt spid="10"/>
                                        </p:tgtEl>
                                        <p:attrNameLst>
                                          <p:attrName>ppt_x</p:attrName>
                                          <p:attrName>ppt_y</p:attrName>
                                        </p:attrNameLst>
                                      </p:cBhvr>
                                      <p:rCtr x="-49" y="-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7" grpId="1" animBg="1"/>
      <p:bldP spid="8" grpId="0" animBg="1"/>
      <p:bldP spid="8" grpId="1" animBg="1"/>
      <p:bldP spid="9" grpId="0" animBg="1"/>
      <p:bldP spid="9" grpId="1" animBg="1"/>
      <p:bldP spid="10" grpId="0" animBg="1"/>
      <p:bldP spid="10" grpId="1" animBg="1"/>
      <p:bldP spid="10" grpId="2" animBg="1"/>
      <p:bldP spid="11" grpId="0" animBg="1"/>
      <p:bldP spid="11" grpId="1" animBg="1"/>
      <p:bldP spid="11" grpId="2" animBg="1"/>
      <p:bldP spid="13" grpId="0" animBg="1"/>
      <p:bldP spid="16" grpId="0" animBg="1"/>
      <p:bldP spid="19" grpId="0"/>
      <p:bldP spid="21" grpId="0" animBg="1"/>
      <p:bldP spid="22" grpId="0"/>
      <p:bldP spid="22" grpId="1"/>
      <p:bldP spid="23" grpId="0"/>
      <p:bldP spid="23" grpId="1"/>
      <p:bldP spid="25" grpId="0" animBg="1"/>
      <p:bldP spid="2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brl_field_full.gif"/>
          <p:cNvPicPr>
            <a:picLocks noGrp="1" noChangeAspect="1"/>
          </p:cNvPicPr>
          <p:nvPr/>
        </p:nvPicPr>
        <p:blipFill>
          <a:blip r:embed="rId2" cstate="print"/>
          <a:stretch>
            <a:fillRect/>
          </a:stretch>
        </p:blipFill>
        <p:spPr>
          <a:xfrm>
            <a:off x="228600" y="0"/>
            <a:ext cx="8382000" cy="6858000"/>
          </a:xfrm>
          <a:prstGeom prst="rect">
            <a:avLst/>
          </a:prstGeom>
        </p:spPr>
      </p:pic>
      <p:sp>
        <p:nvSpPr>
          <p:cNvPr id="4" name="TextBox 3"/>
          <p:cNvSpPr txBox="1"/>
          <p:nvPr/>
        </p:nvSpPr>
        <p:spPr>
          <a:xfrm>
            <a:off x="0" y="152400"/>
            <a:ext cx="1752600" cy="461665"/>
          </a:xfrm>
          <a:prstGeom prst="rect">
            <a:avLst/>
          </a:prstGeom>
          <a:noFill/>
        </p:spPr>
        <p:txBody>
          <a:bodyPr wrap="square" rtlCol="0">
            <a:spAutoFit/>
          </a:bodyPr>
          <a:lstStyle/>
          <a:p>
            <a:r>
              <a:rPr lang="en-US" sz="2400" dirty="0" smtClean="0"/>
              <a:t>Signals</a:t>
            </a:r>
            <a:endParaRPr lang="en-US" sz="2400" dirty="0"/>
          </a:p>
        </p:txBody>
      </p:sp>
      <p:sp>
        <p:nvSpPr>
          <p:cNvPr id="5" name="TextBox 4"/>
          <p:cNvSpPr txBox="1"/>
          <p:nvPr/>
        </p:nvSpPr>
        <p:spPr>
          <a:xfrm>
            <a:off x="0" y="5486400"/>
            <a:ext cx="2590800" cy="830997"/>
          </a:xfrm>
          <a:prstGeom prst="rect">
            <a:avLst/>
          </a:prstGeom>
          <a:noFill/>
        </p:spPr>
        <p:txBody>
          <a:bodyPr wrap="square" rtlCol="0">
            <a:spAutoFit/>
          </a:bodyPr>
          <a:lstStyle/>
          <a:p>
            <a:pPr algn="ctr"/>
            <a:r>
              <a:rPr lang="en-US" sz="2400" dirty="0" smtClean="0"/>
              <a:t>Fly ball right field not caught</a:t>
            </a:r>
            <a:endParaRPr lang="en-US" sz="2400" dirty="0"/>
          </a:p>
        </p:txBody>
      </p:sp>
      <p:sp>
        <p:nvSpPr>
          <p:cNvPr id="6" name="Diamond 5"/>
          <p:cNvSpPr/>
          <p:nvPr/>
        </p:nvSpPr>
        <p:spPr>
          <a:xfrm>
            <a:off x="4114800" y="990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8" name="Diamond 7"/>
          <p:cNvSpPr/>
          <p:nvPr/>
        </p:nvSpPr>
        <p:spPr>
          <a:xfrm>
            <a:off x="1828800" y="1981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9" name="Diamond 8"/>
          <p:cNvSpPr/>
          <p:nvPr/>
        </p:nvSpPr>
        <p:spPr>
          <a:xfrm>
            <a:off x="6477000" y="1752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10" name="Diamond 9"/>
          <p:cNvSpPr/>
          <p:nvPr/>
        </p:nvSpPr>
        <p:spPr>
          <a:xfrm>
            <a:off x="34290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1" name="Diamond 10"/>
          <p:cNvSpPr/>
          <p:nvPr/>
        </p:nvSpPr>
        <p:spPr>
          <a:xfrm>
            <a:off x="2971800" y="3886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12" name="Diamond 11"/>
          <p:cNvSpPr/>
          <p:nvPr/>
        </p:nvSpPr>
        <p:spPr>
          <a:xfrm>
            <a:off x="5410200" y="4572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3" name="Diamond 12"/>
          <p:cNvSpPr/>
          <p:nvPr/>
        </p:nvSpPr>
        <p:spPr>
          <a:xfrm>
            <a:off x="5181600" y="3505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4" name="Diamond 13"/>
          <p:cNvSpPr/>
          <p:nvPr/>
        </p:nvSpPr>
        <p:spPr>
          <a:xfrm>
            <a:off x="4191000" y="5791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5" name="Oval 14"/>
          <p:cNvSpPr/>
          <p:nvPr/>
        </p:nvSpPr>
        <p:spPr>
          <a:xfrm>
            <a:off x="3581400" y="37338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16" name="Oval 15"/>
          <p:cNvSpPr/>
          <p:nvPr/>
        </p:nvSpPr>
        <p:spPr>
          <a:xfrm>
            <a:off x="6400800" y="41910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17" name="Oval 16"/>
          <p:cNvSpPr/>
          <p:nvPr/>
        </p:nvSpPr>
        <p:spPr>
          <a:xfrm>
            <a:off x="4114800" y="64770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sp>
        <p:nvSpPr>
          <p:cNvPr id="18" name="Hexagon 17"/>
          <p:cNvSpPr/>
          <p:nvPr/>
        </p:nvSpPr>
        <p:spPr>
          <a:xfrm flipH="1">
            <a:off x="3962400" y="54864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19" name="Hexagon 18"/>
          <p:cNvSpPr/>
          <p:nvPr/>
        </p:nvSpPr>
        <p:spPr>
          <a:xfrm flipH="1">
            <a:off x="5410200" y="41148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0" name="TextBox 19"/>
          <p:cNvSpPr txBox="1"/>
          <p:nvPr/>
        </p:nvSpPr>
        <p:spPr>
          <a:xfrm>
            <a:off x="0" y="533400"/>
            <a:ext cx="2438400" cy="707886"/>
          </a:xfrm>
          <a:prstGeom prst="rect">
            <a:avLst/>
          </a:prstGeom>
          <a:noFill/>
        </p:spPr>
        <p:txBody>
          <a:bodyPr wrap="square" rtlCol="0">
            <a:spAutoFit/>
          </a:bodyPr>
          <a:lstStyle/>
          <a:p>
            <a:r>
              <a:rPr lang="en-US" sz="2000" dirty="0" smtClean="0"/>
              <a:t>U</a:t>
            </a:r>
            <a:r>
              <a:rPr lang="en-US" dirty="0" smtClean="0"/>
              <a:t>1:</a:t>
            </a:r>
            <a:r>
              <a:rPr lang="en-US" sz="2000" dirty="0" smtClean="0"/>
              <a:t> number of outs </a:t>
            </a:r>
          </a:p>
          <a:p>
            <a:r>
              <a:rPr lang="en-US" sz="2000" dirty="0" smtClean="0"/>
              <a:t>Everyone: rotates</a:t>
            </a:r>
            <a:endParaRPr lang="en-US" sz="2000" dirty="0"/>
          </a:p>
        </p:txBody>
      </p:sp>
      <p:pic>
        <p:nvPicPr>
          <p:cNvPr id="22" name="Picture 21" descr="baseball.gif"/>
          <p:cNvPicPr>
            <a:picLocks noChangeAspect="1"/>
          </p:cNvPicPr>
          <p:nvPr/>
        </p:nvPicPr>
        <p:blipFill>
          <a:blip r:embed="rId3" cstate="print"/>
          <a:stretch>
            <a:fillRect/>
          </a:stretch>
        </p:blipFill>
        <p:spPr>
          <a:xfrm>
            <a:off x="4191000" y="5486400"/>
            <a:ext cx="304800" cy="304800"/>
          </a:xfrm>
          <a:prstGeom prst="rect">
            <a:avLst/>
          </a:prstGeom>
        </p:spPr>
      </p:pic>
      <p:sp>
        <p:nvSpPr>
          <p:cNvPr id="23" name="Diamond 22"/>
          <p:cNvSpPr/>
          <p:nvPr/>
        </p:nvSpPr>
        <p:spPr>
          <a:xfrm>
            <a:off x="4114800" y="4267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4" name="Freeform 23"/>
          <p:cNvSpPr/>
          <p:nvPr/>
        </p:nvSpPr>
        <p:spPr>
          <a:xfrm rot="8022686">
            <a:off x="3897492" y="-264460"/>
            <a:ext cx="3612786" cy="473810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30 w 10000"/>
              <a:gd name="connsiteY5" fmla="*/ 5945 h 10000"/>
              <a:gd name="connsiteX6" fmla="*/ 30 w 10000"/>
              <a:gd name="connsiteY6" fmla="*/ 4055 h 10000"/>
              <a:gd name="connsiteX7" fmla="*/ 1667 w 10000"/>
              <a:gd name="connsiteY7" fmla="*/ 0 h 10000"/>
              <a:gd name="connsiteX0" fmla="*/ 1677 w 11904"/>
              <a:gd name="connsiteY0" fmla="*/ 0 h 10000"/>
              <a:gd name="connsiteX1" fmla="*/ 10010 w 11904"/>
              <a:gd name="connsiteY1" fmla="*/ 0 h 10000"/>
              <a:gd name="connsiteX2" fmla="*/ 8343 w 11904"/>
              <a:gd name="connsiteY2" fmla="*/ 5000 h 10000"/>
              <a:gd name="connsiteX3" fmla="*/ 11904 w 11904"/>
              <a:gd name="connsiteY3" fmla="*/ 8500 h 10000"/>
              <a:gd name="connsiteX4" fmla="*/ 1677 w 11904"/>
              <a:gd name="connsiteY4" fmla="*/ 10000 h 10000"/>
              <a:gd name="connsiteX5" fmla="*/ 40 w 11904"/>
              <a:gd name="connsiteY5" fmla="*/ 5945 h 10000"/>
              <a:gd name="connsiteX6" fmla="*/ 40 w 11904"/>
              <a:gd name="connsiteY6" fmla="*/ 4055 h 10000"/>
              <a:gd name="connsiteX7" fmla="*/ 1677 w 11904"/>
              <a:gd name="connsiteY7" fmla="*/ 0 h 10000"/>
              <a:gd name="connsiteX0" fmla="*/ 1677 w 11904"/>
              <a:gd name="connsiteY0" fmla="*/ 0 h 15077"/>
              <a:gd name="connsiteX1" fmla="*/ 10010 w 11904"/>
              <a:gd name="connsiteY1" fmla="*/ 0 h 15077"/>
              <a:gd name="connsiteX2" fmla="*/ 8343 w 11904"/>
              <a:gd name="connsiteY2" fmla="*/ 5000 h 15077"/>
              <a:gd name="connsiteX3" fmla="*/ 11904 w 11904"/>
              <a:gd name="connsiteY3" fmla="*/ 8500 h 15077"/>
              <a:gd name="connsiteX4" fmla="*/ 5058 w 11904"/>
              <a:gd name="connsiteY4" fmla="*/ 15077 h 15077"/>
              <a:gd name="connsiteX5" fmla="*/ 40 w 11904"/>
              <a:gd name="connsiteY5" fmla="*/ 5945 h 15077"/>
              <a:gd name="connsiteX6" fmla="*/ 40 w 11904"/>
              <a:gd name="connsiteY6" fmla="*/ 4055 h 15077"/>
              <a:gd name="connsiteX7" fmla="*/ 1677 w 11904"/>
              <a:gd name="connsiteY7" fmla="*/ 0 h 15077"/>
              <a:gd name="connsiteX0" fmla="*/ 1677 w 11904"/>
              <a:gd name="connsiteY0" fmla="*/ 0 h 15077"/>
              <a:gd name="connsiteX1" fmla="*/ 10010 w 11904"/>
              <a:gd name="connsiteY1" fmla="*/ 0 h 15077"/>
              <a:gd name="connsiteX2" fmla="*/ 8343 w 11904"/>
              <a:gd name="connsiteY2" fmla="*/ 5000 h 15077"/>
              <a:gd name="connsiteX3" fmla="*/ 11904 w 11904"/>
              <a:gd name="connsiteY3" fmla="*/ 8500 h 15077"/>
              <a:gd name="connsiteX4" fmla="*/ 5058 w 11904"/>
              <a:gd name="connsiteY4" fmla="*/ 15077 h 15077"/>
              <a:gd name="connsiteX5" fmla="*/ 110 w 11904"/>
              <a:gd name="connsiteY5" fmla="*/ 6068 h 15077"/>
              <a:gd name="connsiteX6" fmla="*/ 40 w 11904"/>
              <a:gd name="connsiteY6" fmla="*/ 4055 h 15077"/>
              <a:gd name="connsiteX7" fmla="*/ 1677 w 11904"/>
              <a:gd name="connsiteY7" fmla="*/ 0 h 15077"/>
              <a:gd name="connsiteX0" fmla="*/ 1428 w 11904"/>
              <a:gd name="connsiteY0" fmla="*/ 0 h 16248"/>
              <a:gd name="connsiteX1" fmla="*/ 10010 w 11904"/>
              <a:gd name="connsiteY1" fmla="*/ 1171 h 16248"/>
              <a:gd name="connsiteX2" fmla="*/ 8343 w 11904"/>
              <a:gd name="connsiteY2" fmla="*/ 6171 h 16248"/>
              <a:gd name="connsiteX3" fmla="*/ 11904 w 11904"/>
              <a:gd name="connsiteY3" fmla="*/ 9671 h 16248"/>
              <a:gd name="connsiteX4" fmla="*/ 5058 w 11904"/>
              <a:gd name="connsiteY4" fmla="*/ 16248 h 16248"/>
              <a:gd name="connsiteX5" fmla="*/ 110 w 11904"/>
              <a:gd name="connsiteY5" fmla="*/ 7239 h 16248"/>
              <a:gd name="connsiteX6" fmla="*/ 40 w 11904"/>
              <a:gd name="connsiteY6" fmla="*/ 5226 h 16248"/>
              <a:gd name="connsiteX7" fmla="*/ 1428 w 11904"/>
              <a:gd name="connsiteY7" fmla="*/ 0 h 16248"/>
              <a:gd name="connsiteX0" fmla="*/ 1428 w 11904"/>
              <a:gd name="connsiteY0" fmla="*/ 0 h 16248"/>
              <a:gd name="connsiteX1" fmla="*/ 10010 w 11904"/>
              <a:gd name="connsiteY1" fmla="*/ 1171 h 16248"/>
              <a:gd name="connsiteX2" fmla="*/ 9324 w 11904"/>
              <a:gd name="connsiteY2" fmla="*/ 5619 h 16248"/>
              <a:gd name="connsiteX3" fmla="*/ 11904 w 11904"/>
              <a:gd name="connsiteY3" fmla="*/ 9671 h 16248"/>
              <a:gd name="connsiteX4" fmla="*/ 5058 w 11904"/>
              <a:gd name="connsiteY4" fmla="*/ 16248 h 16248"/>
              <a:gd name="connsiteX5" fmla="*/ 110 w 11904"/>
              <a:gd name="connsiteY5" fmla="*/ 7239 h 16248"/>
              <a:gd name="connsiteX6" fmla="*/ 40 w 11904"/>
              <a:gd name="connsiteY6" fmla="*/ 5226 h 16248"/>
              <a:gd name="connsiteX7" fmla="*/ 1428 w 11904"/>
              <a:gd name="connsiteY7" fmla="*/ 0 h 16248"/>
              <a:gd name="connsiteX0" fmla="*/ 1428 w 11904"/>
              <a:gd name="connsiteY0" fmla="*/ 0 h 16248"/>
              <a:gd name="connsiteX1" fmla="*/ 10010 w 11904"/>
              <a:gd name="connsiteY1" fmla="*/ 1171 h 16248"/>
              <a:gd name="connsiteX2" fmla="*/ 9324 w 11904"/>
              <a:gd name="connsiteY2" fmla="*/ 5619 h 16248"/>
              <a:gd name="connsiteX3" fmla="*/ 11904 w 11904"/>
              <a:gd name="connsiteY3" fmla="*/ 9671 h 16248"/>
              <a:gd name="connsiteX4" fmla="*/ 5058 w 11904"/>
              <a:gd name="connsiteY4" fmla="*/ 16248 h 16248"/>
              <a:gd name="connsiteX5" fmla="*/ 110 w 11904"/>
              <a:gd name="connsiteY5" fmla="*/ 7239 h 16248"/>
              <a:gd name="connsiteX6" fmla="*/ 40 w 11904"/>
              <a:gd name="connsiteY6" fmla="*/ 5226 h 16248"/>
              <a:gd name="connsiteX7" fmla="*/ 1428 w 11904"/>
              <a:gd name="connsiteY7" fmla="*/ 0 h 16248"/>
              <a:gd name="connsiteX0" fmla="*/ 1428 w 11904"/>
              <a:gd name="connsiteY0" fmla="*/ 0 h 16248"/>
              <a:gd name="connsiteX1" fmla="*/ 10010 w 11904"/>
              <a:gd name="connsiteY1" fmla="*/ 1171 h 16248"/>
              <a:gd name="connsiteX2" fmla="*/ 9324 w 11904"/>
              <a:gd name="connsiteY2" fmla="*/ 5619 h 16248"/>
              <a:gd name="connsiteX3" fmla="*/ 11904 w 11904"/>
              <a:gd name="connsiteY3" fmla="*/ 9671 h 16248"/>
              <a:gd name="connsiteX4" fmla="*/ 5058 w 11904"/>
              <a:gd name="connsiteY4" fmla="*/ 16248 h 16248"/>
              <a:gd name="connsiteX5" fmla="*/ 110 w 11904"/>
              <a:gd name="connsiteY5" fmla="*/ 7239 h 16248"/>
              <a:gd name="connsiteX6" fmla="*/ 40 w 11904"/>
              <a:gd name="connsiteY6" fmla="*/ 5226 h 16248"/>
              <a:gd name="connsiteX7" fmla="*/ 1428 w 11904"/>
              <a:gd name="connsiteY7" fmla="*/ 0 h 16248"/>
              <a:gd name="connsiteX0" fmla="*/ 1428 w 11904"/>
              <a:gd name="connsiteY0" fmla="*/ 0 h 16248"/>
              <a:gd name="connsiteX1" fmla="*/ 10010 w 11904"/>
              <a:gd name="connsiteY1" fmla="*/ 1171 h 16248"/>
              <a:gd name="connsiteX2" fmla="*/ 9324 w 11904"/>
              <a:gd name="connsiteY2" fmla="*/ 5619 h 16248"/>
              <a:gd name="connsiteX3" fmla="*/ 11904 w 11904"/>
              <a:gd name="connsiteY3" fmla="*/ 9671 h 16248"/>
              <a:gd name="connsiteX4" fmla="*/ 5058 w 11904"/>
              <a:gd name="connsiteY4" fmla="*/ 16248 h 16248"/>
              <a:gd name="connsiteX5" fmla="*/ 110 w 11904"/>
              <a:gd name="connsiteY5" fmla="*/ 7239 h 16248"/>
              <a:gd name="connsiteX6" fmla="*/ 40 w 11904"/>
              <a:gd name="connsiteY6" fmla="*/ 5226 h 16248"/>
              <a:gd name="connsiteX7" fmla="*/ 1428 w 11904"/>
              <a:gd name="connsiteY7" fmla="*/ 0 h 16248"/>
              <a:gd name="connsiteX0" fmla="*/ 1428 w 11904"/>
              <a:gd name="connsiteY0" fmla="*/ 0 h 16248"/>
              <a:gd name="connsiteX1" fmla="*/ 10010 w 11904"/>
              <a:gd name="connsiteY1" fmla="*/ 1171 h 16248"/>
              <a:gd name="connsiteX2" fmla="*/ 9324 w 11904"/>
              <a:gd name="connsiteY2" fmla="*/ 5619 h 16248"/>
              <a:gd name="connsiteX3" fmla="*/ 11904 w 11904"/>
              <a:gd name="connsiteY3" fmla="*/ 9671 h 16248"/>
              <a:gd name="connsiteX4" fmla="*/ 5058 w 11904"/>
              <a:gd name="connsiteY4" fmla="*/ 16248 h 16248"/>
              <a:gd name="connsiteX5" fmla="*/ 110 w 11904"/>
              <a:gd name="connsiteY5" fmla="*/ 7239 h 16248"/>
              <a:gd name="connsiteX6" fmla="*/ 40 w 11904"/>
              <a:gd name="connsiteY6" fmla="*/ 5226 h 16248"/>
              <a:gd name="connsiteX7" fmla="*/ 1428 w 11904"/>
              <a:gd name="connsiteY7" fmla="*/ 0 h 16248"/>
              <a:gd name="connsiteX0" fmla="*/ 1428 w 11904"/>
              <a:gd name="connsiteY0" fmla="*/ 0 h 16248"/>
              <a:gd name="connsiteX1" fmla="*/ 10010 w 11904"/>
              <a:gd name="connsiteY1" fmla="*/ 1171 h 16248"/>
              <a:gd name="connsiteX2" fmla="*/ 9324 w 11904"/>
              <a:gd name="connsiteY2" fmla="*/ 5619 h 16248"/>
              <a:gd name="connsiteX3" fmla="*/ 11904 w 11904"/>
              <a:gd name="connsiteY3" fmla="*/ 9671 h 16248"/>
              <a:gd name="connsiteX4" fmla="*/ 5058 w 11904"/>
              <a:gd name="connsiteY4" fmla="*/ 16248 h 16248"/>
              <a:gd name="connsiteX5" fmla="*/ 110 w 11904"/>
              <a:gd name="connsiteY5" fmla="*/ 7239 h 16248"/>
              <a:gd name="connsiteX6" fmla="*/ 40 w 11904"/>
              <a:gd name="connsiteY6" fmla="*/ 5226 h 16248"/>
              <a:gd name="connsiteX7" fmla="*/ 1428 w 11904"/>
              <a:gd name="connsiteY7" fmla="*/ 0 h 16248"/>
              <a:gd name="connsiteX0" fmla="*/ 1428 w 11904"/>
              <a:gd name="connsiteY0" fmla="*/ 0 h 16248"/>
              <a:gd name="connsiteX1" fmla="*/ 10010 w 11904"/>
              <a:gd name="connsiteY1" fmla="*/ 1171 h 16248"/>
              <a:gd name="connsiteX2" fmla="*/ 9324 w 11904"/>
              <a:gd name="connsiteY2" fmla="*/ 5619 h 16248"/>
              <a:gd name="connsiteX3" fmla="*/ 11904 w 11904"/>
              <a:gd name="connsiteY3" fmla="*/ 9671 h 16248"/>
              <a:gd name="connsiteX4" fmla="*/ 5058 w 11904"/>
              <a:gd name="connsiteY4" fmla="*/ 16248 h 16248"/>
              <a:gd name="connsiteX5" fmla="*/ 110 w 11904"/>
              <a:gd name="connsiteY5" fmla="*/ 7239 h 16248"/>
              <a:gd name="connsiteX6" fmla="*/ 40 w 11904"/>
              <a:gd name="connsiteY6" fmla="*/ 5226 h 16248"/>
              <a:gd name="connsiteX7" fmla="*/ 1428 w 11904"/>
              <a:gd name="connsiteY7" fmla="*/ 0 h 16248"/>
              <a:gd name="connsiteX0" fmla="*/ 1428 w 11904"/>
              <a:gd name="connsiteY0" fmla="*/ 0 h 16248"/>
              <a:gd name="connsiteX1" fmla="*/ 10191 w 11904"/>
              <a:gd name="connsiteY1" fmla="*/ 1277 h 16248"/>
              <a:gd name="connsiteX2" fmla="*/ 9324 w 11904"/>
              <a:gd name="connsiteY2" fmla="*/ 5619 h 16248"/>
              <a:gd name="connsiteX3" fmla="*/ 11904 w 11904"/>
              <a:gd name="connsiteY3" fmla="*/ 9671 h 16248"/>
              <a:gd name="connsiteX4" fmla="*/ 5058 w 11904"/>
              <a:gd name="connsiteY4" fmla="*/ 16248 h 16248"/>
              <a:gd name="connsiteX5" fmla="*/ 110 w 11904"/>
              <a:gd name="connsiteY5" fmla="*/ 7239 h 16248"/>
              <a:gd name="connsiteX6" fmla="*/ 40 w 11904"/>
              <a:gd name="connsiteY6" fmla="*/ 5226 h 16248"/>
              <a:gd name="connsiteX7" fmla="*/ 1428 w 11904"/>
              <a:gd name="connsiteY7" fmla="*/ 0 h 16248"/>
              <a:gd name="connsiteX0" fmla="*/ 1553 w 12029"/>
              <a:gd name="connsiteY0" fmla="*/ 0 h 16248"/>
              <a:gd name="connsiteX1" fmla="*/ 10316 w 12029"/>
              <a:gd name="connsiteY1" fmla="*/ 1277 h 16248"/>
              <a:gd name="connsiteX2" fmla="*/ 9449 w 12029"/>
              <a:gd name="connsiteY2" fmla="*/ 5619 h 16248"/>
              <a:gd name="connsiteX3" fmla="*/ 12029 w 12029"/>
              <a:gd name="connsiteY3" fmla="*/ 9671 h 16248"/>
              <a:gd name="connsiteX4" fmla="*/ 5183 w 12029"/>
              <a:gd name="connsiteY4" fmla="*/ 16248 h 16248"/>
              <a:gd name="connsiteX5" fmla="*/ 40 w 12029"/>
              <a:gd name="connsiteY5" fmla="*/ 7417 h 16248"/>
              <a:gd name="connsiteX6" fmla="*/ 165 w 12029"/>
              <a:gd name="connsiteY6" fmla="*/ 5226 h 16248"/>
              <a:gd name="connsiteX7" fmla="*/ 1553 w 12029"/>
              <a:gd name="connsiteY7" fmla="*/ 0 h 16248"/>
              <a:gd name="connsiteX0" fmla="*/ 1553 w 12029"/>
              <a:gd name="connsiteY0" fmla="*/ 0 h 16248"/>
              <a:gd name="connsiteX1" fmla="*/ 10316 w 12029"/>
              <a:gd name="connsiteY1" fmla="*/ 1277 h 16248"/>
              <a:gd name="connsiteX2" fmla="*/ 9449 w 12029"/>
              <a:gd name="connsiteY2" fmla="*/ 5619 h 16248"/>
              <a:gd name="connsiteX3" fmla="*/ 12029 w 12029"/>
              <a:gd name="connsiteY3" fmla="*/ 9671 h 16248"/>
              <a:gd name="connsiteX4" fmla="*/ 5183 w 12029"/>
              <a:gd name="connsiteY4" fmla="*/ 16248 h 16248"/>
              <a:gd name="connsiteX5" fmla="*/ 40 w 12029"/>
              <a:gd name="connsiteY5" fmla="*/ 7417 h 16248"/>
              <a:gd name="connsiteX6" fmla="*/ 165 w 12029"/>
              <a:gd name="connsiteY6" fmla="*/ 5226 h 16248"/>
              <a:gd name="connsiteX7" fmla="*/ 1553 w 12029"/>
              <a:gd name="connsiteY7" fmla="*/ 0 h 16248"/>
              <a:gd name="connsiteX0" fmla="*/ 1732 w 12208"/>
              <a:gd name="connsiteY0" fmla="*/ 0 h 16248"/>
              <a:gd name="connsiteX1" fmla="*/ 10495 w 12208"/>
              <a:gd name="connsiteY1" fmla="*/ 1277 h 16248"/>
              <a:gd name="connsiteX2" fmla="*/ 9628 w 12208"/>
              <a:gd name="connsiteY2" fmla="*/ 5619 h 16248"/>
              <a:gd name="connsiteX3" fmla="*/ 12208 w 12208"/>
              <a:gd name="connsiteY3" fmla="*/ 9671 h 16248"/>
              <a:gd name="connsiteX4" fmla="*/ 5362 w 12208"/>
              <a:gd name="connsiteY4" fmla="*/ 16248 h 16248"/>
              <a:gd name="connsiteX5" fmla="*/ 219 w 12208"/>
              <a:gd name="connsiteY5" fmla="*/ 7417 h 16248"/>
              <a:gd name="connsiteX6" fmla="*/ 344 w 12208"/>
              <a:gd name="connsiteY6" fmla="*/ 5226 h 16248"/>
              <a:gd name="connsiteX7" fmla="*/ 1732 w 12208"/>
              <a:gd name="connsiteY7" fmla="*/ 0 h 16248"/>
              <a:gd name="connsiteX0" fmla="*/ 1732 w 12208"/>
              <a:gd name="connsiteY0" fmla="*/ 0 h 16248"/>
              <a:gd name="connsiteX1" fmla="*/ 10495 w 12208"/>
              <a:gd name="connsiteY1" fmla="*/ 1277 h 16248"/>
              <a:gd name="connsiteX2" fmla="*/ 9628 w 12208"/>
              <a:gd name="connsiteY2" fmla="*/ 5619 h 16248"/>
              <a:gd name="connsiteX3" fmla="*/ 12208 w 12208"/>
              <a:gd name="connsiteY3" fmla="*/ 9671 h 16248"/>
              <a:gd name="connsiteX4" fmla="*/ 5362 w 12208"/>
              <a:gd name="connsiteY4" fmla="*/ 16248 h 16248"/>
              <a:gd name="connsiteX5" fmla="*/ 219 w 12208"/>
              <a:gd name="connsiteY5" fmla="*/ 7417 h 16248"/>
              <a:gd name="connsiteX6" fmla="*/ 75 w 12208"/>
              <a:gd name="connsiteY6" fmla="*/ 5415 h 16248"/>
              <a:gd name="connsiteX7" fmla="*/ 1732 w 12208"/>
              <a:gd name="connsiteY7" fmla="*/ 0 h 16248"/>
              <a:gd name="connsiteX0" fmla="*/ 1732 w 12208"/>
              <a:gd name="connsiteY0" fmla="*/ 0 h 16248"/>
              <a:gd name="connsiteX1" fmla="*/ 10495 w 12208"/>
              <a:gd name="connsiteY1" fmla="*/ 1277 h 16248"/>
              <a:gd name="connsiteX2" fmla="*/ 9628 w 12208"/>
              <a:gd name="connsiteY2" fmla="*/ 5619 h 16248"/>
              <a:gd name="connsiteX3" fmla="*/ 12208 w 12208"/>
              <a:gd name="connsiteY3" fmla="*/ 9671 h 16248"/>
              <a:gd name="connsiteX4" fmla="*/ 5362 w 12208"/>
              <a:gd name="connsiteY4" fmla="*/ 16248 h 16248"/>
              <a:gd name="connsiteX5" fmla="*/ 219 w 12208"/>
              <a:gd name="connsiteY5" fmla="*/ 7417 h 16248"/>
              <a:gd name="connsiteX6" fmla="*/ 75 w 12208"/>
              <a:gd name="connsiteY6" fmla="*/ 5415 h 16248"/>
              <a:gd name="connsiteX7" fmla="*/ 1732 w 12208"/>
              <a:gd name="connsiteY7" fmla="*/ 0 h 16248"/>
              <a:gd name="connsiteX0" fmla="*/ 1732 w 12208"/>
              <a:gd name="connsiteY0" fmla="*/ 0 h 16248"/>
              <a:gd name="connsiteX1" fmla="*/ 10495 w 12208"/>
              <a:gd name="connsiteY1" fmla="*/ 1277 h 16248"/>
              <a:gd name="connsiteX2" fmla="*/ 9628 w 12208"/>
              <a:gd name="connsiteY2" fmla="*/ 5619 h 16248"/>
              <a:gd name="connsiteX3" fmla="*/ 12208 w 12208"/>
              <a:gd name="connsiteY3" fmla="*/ 9671 h 16248"/>
              <a:gd name="connsiteX4" fmla="*/ 5362 w 12208"/>
              <a:gd name="connsiteY4" fmla="*/ 16248 h 16248"/>
              <a:gd name="connsiteX5" fmla="*/ 219 w 12208"/>
              <a:gd name="connsiteY5" fmla="*/ 7417 h 16248"/>
              <a:gd name="connsiteX6" fmla="*/ 75 w 12208"/>
              <a:gd name="connsiteY6" fmla="*/ 5415 h 16248"/>
              <a:gd name="connsiteX7" fmla="*/ 1732 w 12208"/>
              <a:gd name="connsiteY7" fmla="*/ 0 h 16248"/>
              <a:gd name="connsiteX0" fmla="*/ 1732 w 12208"/>
              <a:gd name="connsiteY0" fmla="*/ 0 h 16248"/>
              <a:gd name="connsiteX1" fmla="*/ 10495 w 12208"/>
              <a:gd name="connsiteY1" fmla="*/ 1277 h 16248"/>
              <a:gd name="connsiteX2" fmla="*/ 9628 w 12208"/>
              <a:gd name="connsiteY2" fmla="*/ 5619 h 16248"/>
              <a:gd name="connsiteX3" fmla="*/ 12208 w 12208"/>
              <a:gd name="connsiteY3" fmla="*/ 9671 h 16248"/>
              <a:gd name="connsiteX4" fmla="*/ 9274 w 12208"/>
              <a:gd name="connsiteY4" fmla="*/ 12490 h 16248"/>
              <a:gd name="connsiteX5" fmla="*/ 5362 w 12208"/>
              <a:gd name="connsiteY5" fmla="*/ 16248 h 16248"/>
              <a:gd name="connsiteX6" fmla="*/ 219 w 12208"/>
              <a:gd name="connsiteY6" fmla="*/ 7417 h 16248"/>
              <a:gd name="connsiteX7" fmla="*/ 75 w 12208"/>
              <a:gd name="connsiteY7" fmla="*/ 5415 h 16248"/>
              <a:gd name="connsiteX8" fmla="*/ 1732 w 12208"/>
              <a:gd name="connsiteY8" fmla="*/ 0 h 16248"/>
              <a:gd name="connsiteX0" fmla="*/ 1732 w 12208"/>
              <a:gd name="connsiteY0" fmla="*/ 0 h 16248"/>
              <a:gd name="connsiteX1" fmla="*/ 10495 w 12208"/>
              <a:gd name="connsiteY1" fmla="*/ 1277 h 16248"/>
              <a:gd name="connsiteX2" fmla="*/ 9628 w 12208"/>
              <a:gd name="connsiteY2" fmla="*/ 5619 h 16248"/>
              <a:gd name="connsiteX3" fmla="*/ 12208 w 12208"/>
              <a:gd name="connsiteY3" fmla="*/ 9671 h 16248"/>
              <a:gd name="connsiteX4" fmla="*/ 9274 w 12208"/>
              <a:gd name="connsiteY4" fmla="*/ 12490 h 16248"/>
              <a:gd name="connsiteX5" fmla="*/ 5362 w 12208"/>
              <a:gd name="connsiteY5" fmla="*/ 16248 h 16248"/>
              <a:gd name="connsiteX6" fmla="*/ 219 w 12208"/>
              <a:gd name="connsiteY6" fmla="*/ 7417 h 16248"/>
              <a:gd name="connsiteX7" fmla="*/ 75 w 12208"/>
              <a:gd name="connsiteY7" fmla="*/ 5415 h 16248"/>
              <a:gd name="connsiteX8" fmla="*/ 1732 w 12208"/>
              <a:gd name="connsiteY8" fmla="*/ 0 h 1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 h="16248">
                <a:moveTo>
                  <a:pt x="1732" y="0"/>
                </a:moveTo>
                <a:lnTo>
                  <a:pt x="10495" y="1277"/>
                </a:lnTo>
                <a:cubicBezTo>
                  <a:pt x="9800" y="2900"/>
                  <a:pt x="9431" y="3011"/>
                  <a:pt x="9628" y="5619"/>
                </a:cubicBezTo>
                <a:cubicBezTo>
                  <a:pt x="10208" y="7033"/>
                  <a:pt x="10449" y="7386"/>
                  <a:pt x="12208" y="9671"/>
                </a:cubicBezTo>
                <a:cubicBezTo>
                  <a:pt x="11230" y="10611"/>
                  <a:pt x="10944" y="10786"/>
                  <a:pt x="9274" y="12490"/>
                </a:cubicBezTo>
                <a:lnTo>
                  <a:pt x="5362" y="16248"/>
                </a:lnTo>
                <a:cubicBezTo>
                  <a:pt x="4563" y="16248"/>
                  <a:pt x="645" y="11602"/>
                  <a:pt x="219" y="7417"/>
                </a:cubicBezTo>
                <a:cubicBezTo>
                  <a:pt x="0" y="6668"/>
                  <a:pt x="35" y="6039"/>
                  <a:pt x="75" y="5415"/>
                </a:cubicBezTo>
                <a:cubicBezTo>
                  <a:pt x="138" y="2921"/>
                  <a:pt x="933" y="0"/>
                  <a:pt x="1732" y="0"/>
                </a:cubicBezTo>
                <a:close/>
              </a:path>
            </a:pathLst>
          </a:custGeom>
          <a:solidFill>
            <a:schemeClr val="accent2">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2"/>
                </a:solidFill>
              </a:ln>
              <a:solidFill>
                <a:schemeClr val="accent2"/>
              </a:solidFill>
            </a:endParaRPr>
          </a:p>
        </p:txBody>
      </p:sp>
      <p:sp>
        <p:nvSpPr>
          <p:cNvPr id="25" name="TextBox 24"/>
          <p:cNvSpPr txBox="1"/>
          <p:nvPr/>
        </p:nvSpPr>
        <p:spPr>
          <a:xfrm>
            <a:off x="4495800" y="1066800"/>
            <a:ext cx="2286000" cy="400110"/>
          </a:xfrm>
          <a:prstGeom prst="rect">
            <a:avLst/>
          </a:prstGeom>
          <a:noFill/>
        </p:spPr>
        <p:txBody>
          <a:bodyPr wrap="square" rtlCol="0">
            <a:spAutoFit/>
          </a:bodyPr>
          <a:lstStyle/>
          <a:p>
            <a:r>
              <a:rPr lang="en-US" sz="2000" dirty="0" smtClean="0"/>
              <a:t>U2’s Catch Area</a:t>
            </a:r>
            <a:endParaRPr lang="en-US" sz="2000" dirty="0"/>
          </a:p>
        </p:txBody>
      </p:sp>
      <p:sp>
        <p:nvSpPr>
          <p:cNvPr id="26" name="Oval 25"/>
          <p:cNvSpPr/>
          <p:nvPr/>
        </p:nvSpPr>
        <p:spPr>
          <a:xfrm>
            <a:off x="5257800" y="4267200"/>
            <a:ext cx="762000" cy="609600"/>
          </a:xfrm>
          <a:prstGeom prst="ellipse">
            <a:avLst/>
          </a:prstGeom>
          <a:solidFill>
            <a:schemeClr val="accent2">
              <a:lumMod val="60000"/>
              <a:lumOff val="4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334000" y="4267200"/>
            <a:ext cx="609600" cy="646331"/>
          </a:xfrm>
          <a:prstGeom prst="rect">
            <a:avLst/>
          </a:prstGeom>
          <a:noFill/>
        </p:spPr>
        <p:txBody>
          <a:bodyPr wrap="square" rtlCol="0">
            <a:spAutoFit/>
          </a:bodyPr>
          <a:lstStyle/>
          <a:p>
            <a:pPr algn="ctr"/>
            <a:r>
              <a:rPr lang="en-US" dirty="0" smtClean="0"/>
              <a:t>U3’s tag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0" presetClass="path" presetSubtype="0" accel="50000" decel="50000" fill="hold" nodeType="withEffect">
                                  <p:stCondLst>
                                    <p:cond delay="0"/>
                                  </p:stCondLst>
                                  <p:childTnLst>
                                    <p:animMotion origin="layout" path="M 0 -1.6763E-6 L 0.30833 -0.56601 " pathEditMode="relative" rAng="0" ptsTypes="AA">
                                      <p:cBhvr>
                                        <p:cTn id="9" dur="2000" fill="hold"/>
                                        <p:tgtEl>
                                          <p:spTgt spid="22"/>
                                        </p:tgtEl>
                                        <p:attrNameLst>
                                          <p:attrName>ppt_x</p:attrName>
                                          <p:attrName>ppt_y</p:attrName>
                                        </p:attrNameLst>
                                      </p:cBhvr>
                                      <p:rCtr x="154" y="-283"/>
                                    </p:animMotion>
                                  </p:childTnLst>
                                </p:cTn>
                              </p:par>
                              <p:par>
                                <p:cTn id="10" presetID="6" presetClass="emph" presetSubtype="0" fill="hold" nodeType="withEffect">
                                  <p:stCondLst>
                                    <p:cond delay="0"/>
                                  </p:stCondLst>
                                  <p:childTnLst>
                                    <p:animScale>
                                      <p:cBhvr>
                                        <p:cTn id="11" dur="1000" fill="hold"/>
                                        <p:tgtEl>
                                          <p:spTgt spid="22"/>
                                        </p:tgtEl>
                                      </p:cBhvr>
                                      <p:by x="400000" y="400000"/>
                                    </p:animScale>
                                  </p:childTnLst>
                                </p:cTn>
                              </p:par>
                              <p:par>
                                <p:cTn id="12" presetID="6" presetClass="emph" presetSubtype="0" fill="hold" nodeType="withEffect">
                                  <p:stCondLst>
                                    <p:cond delay="500"/>
                                  </p:stCondLst>
                                  <p:childTnLst>
                                    <p:animScale>
                                      <p:cBhvr>
                                        <p:cTn id="13" dur="1000" fill="hold"/>
                                        <p:tgtEl>
                                          <p:spTgt spid="22"/>
                                        </p:tgtEl>
                                      </p:cBhvr>
                                      <p:by x="25000" y="25000"/>
                                    </p:animScale>
                                  </p:childTnLst>
                                </p:cTn>
                              </p:par>
                              <p:par>
                                <p:cTn id="14" presetID="0" presetClass="path" presetSubtype="0" accel="50000" decel="50000" fill="hold" grpId="0" nodeType="withEffect">
                                  <p:stCondLst>
                                    <p:cond delay="500"/>
                                  </p:stCondLst>
                                  <p:childTnLst>
                                    <p:animMotion origin="layout" path="M 1.73472E-18 -1.7341E-6 L 0.04166 -0.04439 " pathEditMode="relative" ptsTypes="AA">
                                      <p:cBhvr>
                                        <p:cTn id="15" dur="3000" fill="hold"/>
                                        <p:tgtEl>
                                          <p:spTgt spid="9"/>
                                        </p:tgtEl>
                                        <p:attrNameLst>
                                          <p:attrName>ppt_x</p:attrName>
                                          <p:attrName>ppt_y</p:attrName>
                                        </p:attrNameLst>
                                      </p:cBhvr>
                                    </p:animMotion>
                                  </p:childTnLst>
                                </p:cTn>
                              </p:par>
                              <p:par>
                                <p:cTn id="16" presetID="0" presetClass="path" presetSubtype="0" accel="50000" decel="50000" fill="hold" grpId="0" nodeType="withEffect">
                                  <p:stCondLst>
                                    <p:cond delay="0"/>
                                  </p:stCondLst>
                                  <p:childTnLst>
                                    <p:animMotion origin="layout" path="M 3.33333E-6 -3.46821E-6 L -0.00834 -0.08879 " pathEditMode="relative" ptsTypes="AA">
                                      <p:cBhvr>
                                        <p:cTn id="17" dur="1000" fill="hold"/>
                                        <p:tgtEl>
                                          <p:spTgt spid="13"/>
                                        </p:tgtEl>
                                        <p:attrNameLst>
                                          <p:attrName>ppt_x</p:attrName>
                                          <p:attrName>ppt_y</p:attrName>
                                        </p:attrNameLst>
                                      </p:cBhvr>
                                    </p:animMotion>
                                  </p:childTnLst>
                                </p:cTn>
                              </p:par>
                              <p:par>
                                <p:cTn id="18" presetID="0" presetClass="path" presetSubtype="0" accel="50000" decel="50000" fill="hold" grpId="0" nodeType="withEffect">
                                  <p:stCondLst>
                                    <p:cond delay="0"/>
                                  </p:stCondLst>
                                  <p:childTnLst>
                                    <p:animMotion origin="layout" path="M 3.33333E-6 1.7341E-6 L -0.025 0.05549 " pathEditMode="relative" ptsTypes="AA">
                                      <p:cBhvr>
                                        <p:cTn id="19" dur="2000" fill="hold"/>
                                        <p:tgtEl>
                                          <p:spTgt spid="11"/>
                                        </p:tgtEl>
                                        <p:attrNameLst>
                                          <p:attrName>ppt_x</p:attrName>
                                          <p:attrName>ppt_y</p:attrName>
                                        </p:attrNameLst>
                                      </p:cBhvr>
                                    </p:animMotion>
                                  </p:childTnLst>
                                </p:cTn>
                              </p:par>
                              <p:par>
                                <p:cTn id="20" presetID="0" presetClass="path" presetSubtype="0" accel="50000" decel="50000" fill="hold" grpId="0" nodeType="withEffect">
                                  <p:stCondLst>
                                    <p:cond delay="500"/>
                                  </p:stCondLst>
                                  <p:childTnLst>
                                    <p:animMotion origin="layout" path="M -6.66667E-6 -4.33526E-6 L 0.03333 -0.17757 " pathEditMode="relative" ptsTypes="AA">
                                      <p:cBhvr>
                                        <p:cTn id="21" dur="2000" fill="hold"/>
                                        <p:tgtEl>
                                          <p:spTgt spid="16"/>
                                        </p:tgtEl>
                                        <p:attrNameLst>
                                          <p:attrName>ppt_x</p:attrName>
                                          <p:attrName>ppt_y</p:attrName>
                                        </p:attrNameLst>
                                      </p:cBhvr>
                                    </p:animMotion>
                                  </p:childTnLst>
                                </p:cTn>
                              </p:par>
                              <p:par>
                                <p:cTn id="22" presetID="0" presetClass="path" presetSubtype="0" accel="50000" decel="50000" fill="hold" grpId="0" nodeType="withEffect">
                                  <p:stCondLst>
                                    <p:cond delay="0"/>
                                  </p:stCondLst>
                                  <p:childTnLst>
                                    <p:animMotion origin="layout" path="M 1.73472E-18 8.67052E-7 L 0.1 -0.08878 " pathEditMode="relative" ptsTypes="AA">
                                      <p:cBhvr>
                                        <p:cTn id="23" dur="2000" fill="hold"/>
                                        <p:tgtEl>
                                          <p:spTgt spid="18"/>
                                        </p:tgtEl>
                                        <p:attrNameLst>
                                          <p:attrName>ppt_x</p:attrName>
                                          <p:attrName>ppt_y</p:attrName>
                                        </p:attrNameLst>
                                      </p:cBhvr>
                                    </p:animMotion>
                                  </p:childTnLst>
                                </p:cTn>
                              </p:par>
                              <p:par>
                                <p:cTn id="24" presetID="0" presetClass="path" presetSubtype="0" accel="50000" decel="50000" fill="hold" grpId="0" nodeType="withEffect">
                                  <p:stCondLst>
                                    <p:cond delay="0"/>
                                  </p:stCondLst>
                                  <p:childTnLst>
                                    <p:animMotion origin="layout" path="M -6.66667E-6 -2.60116E-6 L -0.10001 -0.12208 " pathEditMode="relative" ptsTypes="AA">
                                      <p:cBhvr>
                                        <p:cTn id="25" dur="2000" fill="hold"/>
                                        <p:tgtEl>
                                          <p:spTgt spid="17"/>
                                        </p:tgtEl>
                                        <p:attrNameLst>
                                          <p:attrName>ppt_x</p:attrName>
                                          <p:attrName>ppt_y</p:attrName>
                                        </p:attrNameLst>
                                      </p:cBhvr>
                                    </p:animMotion>
                                  </p:childTnLst>
                                </p:cTn>
                              </p:par>
                              <p:par>
                                <p:cTn id="26" presetID="0" presetClass="path" presetSubtype="0" accel="50000" decel="50000" fill="hold" grpId="0" nodeType="withEffect">
                                  <p:stCondLst>
                                    <p:cond delay="0"/>
                                  </p:stCondLst>
                                  <p:childTnLst>
                                    <p:animMotion origin="layout" path="M 3.33333E-6 -1.56069E-6 L 0.09757 0.0474 " pathEditMode="relative" rAng="0" ptsTypes="AA">
                                      <p:cBhvr>
                                        <p:cTn id="27" dur="2000" fill="hold"/>
                                        <p:tgtEl>
                                          <p:spTgt spid="15"/>
                                        </p:tgtEl>
                                        <p:attrNameLst>
                                          <p:attrName>ppt_x</p:attrName>
                                          <p:attrName>ppt_y</p:attrName>
                                        </p:attrNameLst>
                                      </p:cBhvr>
                                      <p:rCtr x="49" y="24"/>
                                    </p:animMotion>
                                  </p:childTnLst>
                                </p:cTn>
                              </p:par>
                              <p:par>
                                <p:cTn id="28" presetID="0" presetClass="path" presetSubtype="0" accel="50000" decel="50000" fill="hold" grpId="0" nodeType="withEffect">
                                  <p:stCondLst>
                                    <p:cond delay="0"/>
                                  </p:stCondLst>
                                  <p:childTnLst>
                                    <p:animMotion origin="layout" path="M 3.33333E-6 -2.31214E-7 L 0.07916 -2.31214E-7 " pathEditMode="relative" rAng="0" ptsTypes="AA">
                                      <p:cBhvr>
                                        <p:cTn id="29" dur="2000" fill="hold"/>
                                        <p:tgtEl>
                                          <p:spTgt spid="10"/>
                                        </p:tgtEl>
                                        <p:attrNameLst>
                                          <p:attrName>ppt_x</p:attrName>
                                          <p:attrName>ppt_y</p:attrName>
                                        </p:attrNameLst>
                                      </p:cBhvr>
                                      <p:rCtr x="40" y="0"/>
                                    </p:animMotion>
                                  </p:childTnLst>
                                </p:cTn>
                              </p:par>
                              <p:par>
                                <p:cTn id="30" presetID="0" presetClass="path" presetSubtype="0" accel="50000" decel="50000" fill="hold" grpId="0" nodeType="withEffect">
                                  <p:stCondLst>
                                    <p:cond delay="0"/>
                                  </p:stCondLst>
                                  <p:childTnLst>
                                    <p:animMotion origin="layout" path="M 3.33333E-6 -3.75723E-6 L -0.0375 -0.04994 " pathEditMode="relative" rAng="0" ptsTypes="AA">
                                      <p:cBhvr>
                                        <p:cTn id="31" dur="2000" fill="hold"/>
                                        <p:tgtEl>
                                          <p:spTgt spid="19"/>
                                        </p:tgtEl>
                                        <p:attrNameLst>
                                          <p:attrName>ppt_x</p:attrName>
                                          <p:attrName>ppt_y</p:attrName>
                                        </p:attrNameLst>
                                      </p:cBhvr>
                                      <p:rCtr x="-19" y="-25"/>
                                    </p:animMotion>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linds(horizontal)">
                                      <p:cBhvr>
                                        <p:cTn id="36" dur="500"/>
                                        <p:tgtEl>
                                          <p:spTgt spid="24"/>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linds(horizontal)">
                                      <p:cBhvr>
                                        <p:cTn id="39" dur="500"/>
                                        <p:tgtEl>
                                          <p:spTgt spid="25"/>
                                        </p:tgtEl>
                                      </p:cBhvr>
                                    </p:animEffect>
                                  </p:childTnLst>
                                </p:cTn>
                              </p:par>
                              <p:par>
                                <p:cTn id="40" presetID="3" presetClass="entr" presetSubtype="10" fill="hold" grpId="1"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linds(horizontal)">
                                      <p:cBhvr>
                                        <p:cTn id="42" dur="500"/>
                                        <p:tgtEl>
                                          <p:spTgt spid="25"/>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blinds(horizontal)">
                                      <p:cBhvr>
                                        <p:cTn id="45" dur="500"/>
                                        <p:tgtEl>
                                          <p:spTgt spid="27"/>
                                        </p:tgtEl>
                                      </p:cBhvr>
                                    </p:animEffect>
                                  </p:childTnLst>
                                </p:cTn>
                              </p:par>
                              <p:par>
                                <p:cTn id="46" presetID="3" presetClass="entr" presetSubtype="10" fill="hold" grpId="2"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linds(horizontal)">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xit" presetSubtype="10" fill="hold" grpId="1" nodeType="clickEffect">
                                  <p:stCondLst>
                                    <p:cond delay="0"/>
                                  </p:stCondLst>
                                  <p:childTnLst>
                                    <p:animEffect transition="out" filter="blinds(horizontal)">
                                      <p:cBhvr>
                                        <p:cTn id="52" dur="500"/>
                                        <p:tgtEl>
                                          <p:spTgt spid="27"/>
                                        </p:tgtEl>
                                      </p:cBhvr>
                                    </p:animEffect>
                                    <p:set>
                                      <p:cBhvr>
                                        <p:cTn id="53" dur="1" fill="hold">
                                          <p:stCondLst>
                                            <p:cond delay="499"/>
                                          </p:stCondLst>
                                        </p:cTn>
                                        <p:tgtEl>
                                          <p:spTgt spid="27"/>
                                        </p:tgtEl>
                                        <p:attrNameLst>
                                          <p:attrName>style.visibility</p:attrName>
                                        </p:attrNameLst>
                                      </p:cBhvr>
                                      <p:to>
                                        <p:strVal val="hidden"/>
                                      </p:to>
                                    </p:set>
                                  </p:childTnLst>
                                </p:cTn>
                              </p:par>
                              <p:par>
                                <p:cTn id="54" presetID="3" presetClass="exit" presetSubtype="10" fill="hold" grpId="1" nodeType="withEffect">
                                  <p:stCondLst>
                                    <p:cond delay="0"/>
                                  </p:stCondLst>
                                  <p:childTnLst>
                                    <p:animEffect transition="out" filter="blinds(horizontal)">
                                      <p:cBhvr>
                                        <p:cTn id="55" dur="500"/>
                                        <p:tgtEl>
                                          <p:spTgt spid="26"/>
                                        </p:tgtEl>
                                      </p:cBhvr>
                                    </p:animEffect>
                                    <p:set>
                                      <p:cBhvr>
                                        <p:cTn id="56" dur="1" fill="hold">
                                          <p:stCondLst>
                                            <p:cond delay="499"/>
                                          </p:stCondLst>
                                        </p:cTn>
                                        <p:tgtEl>
                                          <p:spTgt spid="26"/>
                                        </p:tgtEl>
                                        <p:attrNameLst>
                                          <p:attrName>style.visibility</p:attrName>
                                        </p:attrNameLst>
                                      </p:cBhvr>
                                      <p:to>
                                        <p:strVal val="hidden"/>
                                      </p:to>
                                    </p:set>
                                  </p:childTnLst>
                                </p:cTn>
                              </p:par>
                              <p:par>
                                <p:cTn id="57" presetID="3" presetClass="exit" presetSubtype="10" fill="hold" grpId="2" nodeType="withEffect">
                                  <p:stCondLst>
                                    <p:cond delay="0"/>
                                  </p:stCondLst>
                                  <p:childTnLst>
                                    <p:animEffect transition="out" filter="blinds(horizontal)">
                                      <p:cBhvr>
                                        <p:cTn id="58" dur="500"/>
                                        <p:tgtEl>
                                          <p:spTgt spid="25"/>
                                        </p:tgtEl>
                                      </p:cBhvr>
                                    </p:animEffect>
                                    <p:set>
                                      <p:cBhvr>
                                        <p:cTn id="59" dur="1" fill="hold">
                                          <p:stCondLst>
                                            <p:cond delay="499"/>
                                          </p:stCondLst>
                                        </p:cTn>
                                        <p:tgtEl>
                                          <p:spTgt spid="25"/>
                                        </p:tgtEl>
                                        <p:attrNameLst>
                                          <p:attrName>style.visibility</p:attrName>
                                        </p:attrNameLst>
                                      </p:cBhvr>
                                      <p:to>
                                        <p:strVal val="hidden"/>
                                      </p:to>
                                    </p:set>
                                  </p:childTnLst>
                                </p:cTn>
                              </p:par>
                            </p:childTnLst>
                          </p:cTn>
                        </p:par>
                        <p:par>
                          <p:cTn id="60" fill="hold">
                            <p:stCondLst>
                              <p:cond delay="500"/>
                            </p:stCondLst>
                            <p:childTnLst>
                              <p:par>
                                <p:cTn id="61" presetID="0" presetClass="path" presetSubtype="0" accel="50000" decel="50000" fill="hold" nodeType="afterEffect">
                                  <p:stCondLst>
                                    <p:cond delay="0"/>
                                  </p:stCondLst>
                                  <p:childTnLst>
                                    <p:animMotion origin="layout" path="M 0.29583 -0.58821 L 0.10417 -0.37734 " pathEditMode="relative" ptsTypes="AA">
                                      <p:cBhvr>
                                        <p:cTn id="62" dur="2000" fill="hold"/>
                                        <p:tgtEl>
                                          <p:spTgt spid="22"/>
                                        </p:tgtEl>
                                        <p:attrNameLst>
                                          <p:attrName>ppt_x</p:attrName>
                                          <p:attrName>ppt_y</p:attrName>
                                        </p:attrNameLst>
                                      </p:cBhvr>
                                    </p:animMotion>
                                  </p:childTnLst>
                                </p:cTn>
                              </p:par>
                              <p:par>
                                <p:cTn id="63" presetID="0" presetClass="path" presetSubtype="0" accel="50000" decel="50000" fill="hold" grpId="1" nodeType="withEffect">
                                  <p:stCondLst>
                                    <p:cond delay="0"/>
                                  </p:stCondLst>
                                  <p:childTnLst>
                                    <p:animMotion origin="layout" path="M -0.0375 -0.04994 C -0.05973 -0.0682 -0.08177 -0.08601 -0.10313 -0.09456 C -0.12431 -0.10312 -0.14167 -0.10774 -0.16476 -0.10173 C -0.18785 -0.09549 -0.21493 -0.07653 -0.24167 -0.05734 " pathEditMode="relative" rAng="0" ptsTypes="aaaA">
                                      <p:cBhvr>
                                        <p:cTn id="64" dur="2000" fill="hold"/>
                                        <p:tgtEl>
                                          <p:spTgt spid="19"/>
                                        </p:tgtEl>
                                        <p:attrNameLst>
                                          <p:attrName>ppt_x</p:attrName>
                                          <p:attrName>ppt_y</p:attrName>
                                        </p:attrNameLst>
                                      </p:cBhvr>
                                      <p:rCtr x="-102" y="-29"/>
                                    </p:animMotion>
                                  </p:childTnLst>
                                </p:cTn>
                              </p:par>
                              <p:par>
                                <p:cTn id="65" presetID="0" presetClass="path" presetSubtype="0" accel="50000" decel="50000" fill="hold" grpId="1" nodeType="withEffect">
                                  <p:stCondLst>
                                    <p:cond delay="0"/>
                                  </p:stCondLst>
                                  <p:childTnLst>
                                    <p:animMotion origin="layout" path="M 0.1 -0.08878 C 0.11754 -0.09618 0.13525 -0.10358 0.14601 -0.12046 C 0.15677 -0.13734 0.17014 -0.16555 0.16511 -0.19029 C 0.16007 -0.21503 0.13802 -0.24185 0.11598 -0.26844 " pathEditMode="relative" rAng="0" ptsTypes="aaaA">
                                      <p:cBhvr>
                                        <p:cTn id="66" dur="2000" fill="hold"/>
                                        <p:tgtEl>
                                          <p:spTgt spid="18"/>
                                        </p:tgtEl>
                                        <p:attrNameLst>
                                          <p:attrName>ppt_x</p:attrName>
                                          <p:attrName>ppt_y</p:attrName>
                                        </p:attrNameLst>
                                      </p:cBhvr>
                                      <p:rCtr x="35" y="-90"/>
                                    </p:animMotion>
                                  </p:childTnLst>
                                </p:cTn>
                              </p:par>
                              <p:par>
                                <p:cTn id="67" presetID="0" presetClass="path" presetSubtype="0" accel="50000" decel="50000" fill="hold" grpId="1" nodeType="withEffect">
                                  <p:stCondLst>
                                    <p:cond delay="0"/>
                                  </p:stCondLst>
                                  <p:childTnLst>
                                    <p:animMotion origin="layout" path="M 0.09757 0.0474 L 0.0875 -0.01665 " pathEditMode="relative" rAng="0" ptsTypes="AA">
                                      <p:cBhvr>
                                        <p:cTn id="68" dur="2000" fill="hold"/>
                                        <p:tgtEl>
                                          <p:spTgt spid="15"/>
                                        </p:tgtEl>
                                        <p:attrNameLst>
                                          <p:attrName>ppt_x</p:attrName>
                                          <p:attrName>ppt_y</p:attrName>
                                        </p:attrNameLst>
                                      </p:cBhvr>
                                      <p:rCtr x="-5" y="-32"/>
                                    </p:animMotion>
                                  </p:childTnLst>
                                </p:cTn>
                              </p:par>
                            </p:childTnLst>
                          </p:cTn>
                        </p:par>
                        <p:par>
                          <p:cTn id="69" fill="hold">
                            <p:stCondLst>
                              <p:cond delay="2500"/>
                            </p:stCondLst>
                            <p:childTnLst>
                              <p:par>
                                <p:cTn id="70" presetID="0" presetClass="path" presetSubtype="0" accel="50000" decel="50000" fill="hold" nodeType="afterEffect">
                                  <p:stCondLst>
                                    <p:cond delay="0"/>
                                  </p:stCondLst>
                                  <p:childTnLst>
                                    <p:animMotion origin="layout" path="M 0.10417 -0.37734 L -0.1375 -0.16647 " pathEditMode="relative" ptsTypes="AA">
                                      <p:cBhvr>
                                        <p:cTn id="71" dur="2000" fill="hold"/>
                                        <p:tgtEl>
                                          <p:spTgt spid="22"/>
                                        </p:tgtEl>
                                        <p:attrNameLst>
                                          <p:attrName>ppt_x</p:attrName>
                                          <p:attrName>ppt_y</p:attrName>
                                        </p:attrNameLst>
                                      </p:cBhvr>
                                    </p:animMotion>
                                  </p:childTnLst>
                                </p:cTn>
                              </p:par>
                              <p:par>
                                <p:cTn id="72" presetID="0" presetClass="path" presetSubtype="0" accel="50000" decel="50000" fill="hold" grpId="2" nodeType="withEffect">
                                  <p:stCondLst>
                                    <p:cond delay="0"/>
                                  </p:stCondLst>
                                  <p:childTnLst>
                                    <p:animMotion origin="layout" path="M -0.24166 -0.05734 L -0.27257 0.03954 " pathEditMode="relative" rAng="0" ptsTypes="AA">
                                      <p:cBhvr>
                                        <p:cTn id="73" dur="2000" fill="hold"/>
                                        <p:tgtEl>
                                          <p:spTgt spid="19"/>
                                        </p:tgtEl>
                                        <p:attrNameLst>
                                          <p:attrName>ppt_x</p:attrName>
                                          <p:attrName>ppt_y</p:attrName>
                                        </p:attrNameLst>
                                      </p:cBhvr>
                                      <p:rCtr x="-15" y="48"/>
                                    </p:animMotion>
                                  </p:childTnLst>
                                </p:cTn>
                              </p:par>
                              <p:par>
                                <p:cTn id="74" presetID="0" presetClass="path" presetSubtype="0" accel="50000" decel="50000" fill="hold" grpId="1" nodeType="withEffect">
                                  <p:stCondLst>
                                    <p:cond delay="0"/>
                                  </p:stCondLst>
                                  <p:childTnLst>
                                    <p:animMotion origin="layout" path="M -0.1 -0.12208 L -0.09584 -0.26081 " pathEditMode="relative" rAng="0" ptsTypes="AA">
                                      <p:cBhvr>
                                        <p:cTn id="75" dur="2000" fill="hold"/>
                                        <p:tgtEl>
                                          <p:spTgt spid="17"/>
                                        </p:tgtEl>
                                        <p:attrNameLst>
                                          <p:attrName>ppt_x</p:attrName>
                                          <p:attrName>ppt_y</p:attrName>
                                        </p:attrNameLst>
                                      </p:cBhvr>
                                      <p:rCtr x="2" y="-69"/>
                                    </p:animMotion>
                                  </p:childTnLst>
                                </p:cTn>
                              </p:par>
                              <p:par>
                                <p:cTn id="76" presetID="0" presetClass="path" presetSubtype="0" accel="50000" decel="50000" fill="hold" grpId="2" nodeType="withEffect">
                                  <p:stCondLst>
                                    <p:cond delay="0"/>
                                  </p:stCondLst>
                                  <p:childTnLst>
                                    <p:animMotion origin="layout" path="M 0.12083 -0.24971 C 0.11146 -0.26774 0.10208 -0.28555 0.09236 -0.2941 C 0.08264 -0.30266 0.06962 -0.30058 0.06215 -0.30058 C 0.05469 -0.30058 0.05156 -0.29595 0.04792 -0.2941 " pathEditMode="relative" rAng="0" ptsTypes="aaaA">
                                      <p:cBhvr>
                                        <p:cTn id="77" dur="2000" fill="hold"/>
                                        <p:tgtEl>
                                          <p:spTgt spid="18"/>
                                        </p:tgtEl>
                                        <p:attrNameLst>
                                          <p:attrName>ppt_x</p:attrName>
                                          <p:attrName>ppt_y</p:attrName>
                                        </p:attrNameLst>
                                      </p:cBhvr>
                                      <p:rCtr x="-36" y="-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5" grpId="0" animBg="1"/>
      <p:bldP spid="15" grpId="1" animBg="1"/>
      <p:bldP spid="16" grpId="0" animBg="1"/>
      <p:bldP spid="17" grpId="0" animBg="1"/>
      <p:bldP spid="17" grpId="1" animBg="1"/>
      <p:bldP spid="18" grpId="0" animBg="1"/>
      <p:bldP spid="18" grpId="1" animBg="1"/>
      <p:bldP spid="18" grpId="2" animBg="1"/>
      <p:bldP spid="19" grpId="0" animBg="1"/>
      <p:bldP spid="19" grpId="1" animBg="1"/>
      <p:bldP spid="19" grpId="2" animBg="1"/>
      <p:bldP spid="20" grpId="1"/>
      <p:bldP spid="24" grpId="0" animBg="1"/>
      <p:bldP spid="25" grpId="0"/>
      <p:bldP spid="25" grpId="1"/>
      <p:bldP spid="25" grpId="2"/>
      <p:bldP spid="26" grpId="1" animBg="1"/>
      <p:bldP spid="26" grpId="2" animBg="1"/>
      <p:bldP spid="27" grpId="0"/>
      <p:bldP spid="27"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brl_field_full.gif"/>
          <p:cNvPicPr>
            <a:picLocks noGrp="1" noChangeAspect="1"/>
          </p:cNvPicPr>
          <p:nvPr/>
        </p:nvPicPr>
        <p:blipFill>
          <a:blip r:embed="rId2" cstate="print"/>
          <a:stretch>
            <a:fillRect/>
          </a:stretch>
        </p:blipFill>
        <p:spPr>
          <a:xfrm>
            <a:off x="228600" y="0"/>
            <a:ext cx="8382000" cy="6858000"/>
          </a:xfrm>
          <a:prstGeom prst="rect">
            <a:avLst/>
          </a:prstGeom>
        </p:spPr>
      </p:pic>
      <p:sp>
        <p:nvSpPr>
          <p:cNvPr id="3" name="Diamond 2"/>
          <p:cNvSpPr/>
          <p:nvPr/>
        </p:nvSpPr>
        <p:spPr>
          <a:xfrm>
            <a:off x="1981200" y="1752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4" name="Diamond 3"/>
          <p:cNvSpPr/>
          <p:nvPr/>
        </p:nvSpPr>
        <p:spPr>
          <a:xfrm>
            <a:off x="3505200" y="3429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5" name="Diamond 4"/>
          <p:cNvSpPr/>
          <p:nvPr/>
        </p:nvSpPr>
        <p:spPr>
          <a:xfrm>
            <a:off x="4114800" y="914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6" name="Diamond 5"/>
          <p:cNvSpPr/>
          <p:nvPr/>
        </p:nvSpPr>
        <p:spPr>
          <a:xfrm>
            <a:off x="6400800" y="1981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7" name="Diamond 6"/>
          <p:cNvSpPr/>
          <p:nvPr/>
        </p:nvSpPr>
        <p:spPr>
          <a:xfrm>
            <a:off x="5029200" y="3429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8" name="Diamond 7"/>
          <p:cNvSpPr/>
          <p:nvPr/>
        </p:nvSpPr>
        <p:spPr>
          <a:xfrm>
            <a:off x="2819400" y="3886200"/>
            <a:ext cx="381000" cy="3810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9" name="Diamond 8"/>
          <p:cNvSpPr/>
          <p:nvPr/>
        </p:nvSpPr>
        <p:spPr>
          <a:xfrm>
            <a:off x="5410200" y="4419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pic>
        <p:nvPicPr>
          <p:cNvPr id="10" name="Picture 9" descr="baseball.gif"/>
          <p:cNvPicPr>
            <a:picLocks noChangeAspect="1"/>
          </p:cNvPicPr>
          <p:nvPr/>
        </p:nvPicPr>
        <p:blipFill>
          <a:blip r:embed="rId3" cstate="print"/>
          <a:stretch>
            <a:fillRect/>
          </a:stretch>
        </p:blipFill>
        <p:spPr>
          <a:xfrm flipH="1">
            <a:off x="4191000" y="5486400"/>
            <a:ext cx="280988" cy="280988"/>
          </a:xfrm>
          <a:prstGeom prst="rect">
            <a:avLst/>
          </a:prstGeom>
        </p:spPr>
      </p:pic>
      <p:sp>
        <p:nvSpPr>
          <p:cNvPr id="12" name="Oval 11"/>
          <p:cNvSpPr/>
          <p:nvPr/>
        </p:nvSpPr>
        <p:spPr>
          <a:xfrm>
            <a:off x="6477000" y="41148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13" name="Oval 12"/>
          <p:cNvSpPr/>
          <p:nvPr/>
        </p:nvSpPr>
        <p:spPr>
          <a:xfrm>
            <a:off x="4038600" y="62484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sp>
        <p:nvSpPr>
          <p:cNvPr id="16" name="Diamond 15"/>
          <p:cNvSpPr/>
          <p:nvPr/>
        </p:nvSpPr>
        <p:spPr>
          <a:xfrm>
            <a:off x="4191000" y="5791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7" name="Diamond 16"/>
          <p:cNvSpPr/>
          <p:nvPr/>
        </p:nvSpPr>
        <p:spPr>
          <a:xfrm>
            <a:off x="4191000" y="4191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8" name="Oval 17"/>
          <p:cNvSpPr/>
          <p:nvPr/>
        </p:nvSpPr>
        <p:spPr>
          <a:xfrm>
            <a:off x="3733800" y="37338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19" name="Hexagon 18"/>
          <p:cNvSpPr/>
          <p:nvPr/>
        </p:nvSpPr>
        <p:spPr>
          <a:xfrm flipH="1">
            <a:off x="5410200" y="41148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0" name="Hexagon 19"/>
          <p:cNvSpPr/>
          <p:nvPr/>
        </p:nvSpPr>
        <p:spPr>
          <a:xfrm flipH="1">
            <a:off x="3886200" y="54864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21" name="TextBox 20"/>
          <p:cNvSpPr txBox="1"/>
          <p:nvPr/>
        </p:nvSpPr>
        <p:spPr>
          <a:xfrm>
            <a:off x="0" y="5486400"/>
            <a:ext cx="2590800" cy="830997"/>
          </a:xfrm>
          <a:prstGeom prst="rect">
            <a:avLst/>
          </a:prstGeom>
          <a:noFill/>
        </p:spPr>
        <p:txBody>
          <a:bodyPr wrap="square" rtlCol="0">
            <a:spAutoFit/>
          </a:bodyPr>
          <a:lstStyle/>
          <a:p>
            <a:pPr algn="ctr"/>
            <a:r>
              <a:rPr lang="en-US" sz="2400" dirty="0" smtClean="0"/>
              <a:t>Fly ball left center field caught</a:t>
            </a:r>
            <a:endParaRPr lang="en-US" sz="2400" dirty="0"/>
          </a:p>
        </p:txBody>
      </p:sp>
      <p:sp>
        <p:nvSpPr>
          <p:cNvPr id="22" name="TextBox 21"/>
          <p:cNvSpPr txBox="1"/>
          <p:nvPr/>
        </p:nvSpPr>
        <p:spPr>
          <a:xfrm>
            <a:off x="0" y="152400"/>
            <a:ext cx="1752600" cy="461665"/>
          </a:xfrm>
          <a:prstGeom prst="rect">
            <a:avLst/>
          </a:prstGeom>
          <a:noFill/>
        </p:spPr>
        <p:txBody>
          <a:bodyPr wrap="square" rtlCol="0">
            <a:spAutoFit/>
          </a:bodyPr>
          <a:lstStyle/>
          <a:p>
            <a:r>
              <a:rPr lang="en-US" sz="2400" dirty="0" smtClean="0"/>
              <a:t>Signals</a:t>
            </a:r>
            <a:endParaRPr lang="en-US" sz="2400" dirty="0"/>
          </a:p>
        </p:txBody>
      </p:sp>
      <p:sp>
        <p:nvSpPr>
          <p:cNvPr id="23" name="TextBox 22"/>
          <p:cNvSpPr txBox="1"/>
          <p:nvPr/>
        </p:nvSpPr>
        <p:spPr>
          <a:xfrm>
            <a:off x="0" y="533400"/>
            <a:ext cx="2438400" cy="707886"/>
          </a:xfrm>
          <a:prstGeom prst="rect">
            <a:avLst/>
          </a:prstGeom>
          <a:noFill/>
        </p:spPr>
        <p:txBody>
          <a:bodyPr wrap="square" rtlCol="0">
            <a:spAutoFit/>
          </a:bodyPr>
          <a:lstStyle/>
          <a:p>
            <a:r>
              <a:rPr lang="en-US" sz="2000" dirty="0" smtClean="0"/>
              <a:t>U</a:t>
            </a:r>
            <a:r>
              <a:rPr lang="en-US" dirty="0" smtClean="0"/>
              <a:t>1:</a:t>
            </a:r>
            <a:r>
              <a:rPr lang="en-US" sz="2000" dirty="0" smtClean="0"/>
              <a:t> number of outs </a:t>
            </a:r>
          </a:p>
          <a:p>
            <a:r>
              <a:rPr lang="en-US" sz="2000" dirty="0" smtClean="0"/>
              <a:t>Everyone: rotates</a:t>
            </a:r>
            <a:endParaRPr lang="en-US" sz="2000" dirty="0"/>
          </a:p>
        </p:txBody>
      </p:sp>
      <p:sp>
        <p:nvSpPr>
          <p:cNvPr id="24" name="TextBox 23"/>
          <p:cNvSpPr txBox="1"/>
          <p:nvPr/>
        </p:nvSpPr>
        <p:spPr>
          <a:xfrm>
            <a:off x="533400" y="1676400"/>
            <a:ext cx="8077200" cy="2585323"/>
          </a:xfrm>
          <a:prstGeom prst="rect">
            <a:avLst/>
          </a:prstGeom>
          <a:solidFill>
            <a:schemeClr val="bg1"/>
          </a:solidFill>
        </p:spPr>
        <p:txBody>
          <a:bodyPr wrap="square" rtlCol="0">
            <a:spAutoFit/>
          </a:bodyPr>
          <a:lstStyle/>
          <a:p>
            <a:r>
              <a:rPr lang="en-US" dirty="0" smtClean="0"/>
              <a:t>	When the ball is hit on the border line of the coverage area, the field umpire may use either a verbal or visual signal to communicate to the plate umpire that the base umpire has the responsibility of the catch.  If the plate umpire is certain that the ball is in his coverage area he should use a verbal signal to communicate to the base umpire that he will take the responsibility for the catch / no catch.</a:t>
            </a:r>
          </a:p>
          <a:p>
            <a:r>
              <a:rPr lang="en-US" dirty="0" smtClean="0"/>
              <a:t>	This is used anytime the base umpire is in C or F or the other base umpire is in B or E and the ball his hit on the border line of his coverage area and the plate umpires coverage area.</a:t>
            </a:r>
            <a:endParaRPr lang="en-US" dirty="0"/>
          </a:p>
        </p:txBody>
      </p:sp>
      <p:sp>
        <p:nvSpPr>
          <p:cNvPr id="25" name="TextBox 24"/>
          <p:cNvSpPr txBox="1"/>
          <p:nvPr/>
        </p:nvSpPr>
        <p:spPr>
          <a:xfrm>
            <a:off x="3581400" y="990600"/>
            <a:ext cx="1676400" cy="369332"/>
          </a:xfrm>
          <a:prstGeom prst="rect">
            <a:avLst/>
          </a:prstGeom>
          <a:solidFill>
            <a:schemeClr val="bg1"/>
          </a:solidFill>
        </p:spPr>
        <p:txBody>
          <a:bodyPr wrap="square" rtlCol="0">
            <a:spAutoFit/>
          </a:bodyPr>
          <a:lstStyle/>
          <a:p>
            <a:r>
              <a:rPr lang="en-US" dirty="0" smtClean="0"/>
              <a:t>New from 2007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1000" fill="hold"/>
                                        <p:tgtEl>
                                          <p:spTgt spid="10"/>
                                        </p:tgtEl>
                                      </p:cBhvr>
                                      <p:by x="400000" y="400000"/>
                                    </p:animScale>
                                  </p:childTnLst>
                                </p:cTn>
                              </p:par>
                              <p:par>
                                <p:cTn id="12" presetID="6" presetClass="emph" presetSubtype="0" fill="hold" nodeType="withEffect">
                                  <p:stCondLst>
                                    <p:cond delay="0"/>
                                  </p:stCondLst>
                                  <p:childTnLst>
                                    <p:animScale>
                                      <p:cBhvr>
                                        <p:cTn id="13" dur="2000" fill="hold"/>
                                        <p:tgtEl>
                                          <p:spTgt spid="10"/>
                                        </p:tgtEl>
                                      </p:cBhvr>
                                      <p:by x="25000" y="25000"/>
                                    </p:animScale>
                                  </p:childTnLst>
                                </p:cTn>
                              </p:par>
                              <p:par>
                                <p:cTn id="14" presetID="0" presetClass="path" presetSubtype="0" accel="50000" decel="50000" fill="hold" nodeType="withEffect">
                                  <p:stCondLst>
                                    <p:cond delay="0"/>
                                  </p:stCondLst>
                                  <p:childTnLst>
                                    <p:animMotion origin="layout" path="M 1.11111E-6 -1.44509E-6 L -0.175 -0.65479 " pathEditMode="relative" ptsTypes="AA">
                                      <p:cBhvr>
                                        <p:cTn id="15" dur="2000" fill="hold"/>
                                        <p:tgtEl>
                                          <p:spTgt spid="10"/>
                                        </p:tgtEl>
                                        <p:attrNameLst>
                                          <p:attrName>ppt_x</p:attrName>
                                          <p:attrName>ppt_y</p:attrName>
                                        </p:attrNameLst>
                                      </p:cBhvr>
                                    </p:animMotion>
                                  </p:childTnLst>
                                </p:cTn>
                              </p:par>
                              <p:par>
                                <p:cTn id="16" presetID="0" presetClass="path" presetSubtype="0" accel="50000" decel="50000" fill="hold" grpId="0" nodeType="withEffect">
                                  <p:stCondLst>
                                    <p:cond delay="0"/>
                                  </p:stCondLst>
                                  <p:childTnLst>
                                    <p:animMotion origin="layout" path="M 3.33333E-6 -3.46821E-6 L 0.05833 -0.09988 " pathEditMode="relative" ptsTypes="AA">
                                      <p:cBhvr>
                                        <p:cTn id="17" dur="2000" fill="hold"/>
                                        <p:tgtEl>
                                          <p:spTgt spid="3"/>
                                        </p:tgtEl>
                                        <p:attrNameLst>
                                          <p:attrName>ppt_x</p:attrName>
                                          <p:attrName>ppt_y</p:attrName>
                                        </p:attrNameLst>
                                      </p:cBhvr>
                                    </p:animMotion>
                                  </p:childTnLst>
                                </p:cTn>
                              </p:par>
                              <p:par>
                                <p:cTn id="18" presetID="0" presetClass="path" presetSubtype="0" accel="50000" decel="50000" fill="hold" grpId="0" nodeType="withEffect">
                                  <p:stCondLst>
                                    <p:cond delay="0"/>
                                  </p:stCondLst>
                                  <p:childTnLst>
                                    <p:animMotion origin="layout" path="M -3.33333E-6 -1.7341E-6 L -0.025 -0.15538 " pathEditMode="relative" ptsTypes="AA">
                                      <p:cBhvr>
                                        <p:cTn id="19" dur="2000" fill="hold"/>
                                        <p:tgtEl>
                                          <p:spTgt spid="4"/>
                                        </p:tgtEl>
                                        <p:attrNameLst>
                                          <p:attrName>ppt_x</p:attrName>
                                          <p:attrName>ppt_y</p:attrName>
                                        </p:attrNameLst>
                                      </p:cBhvr>
                                    </p:animMotion>
                                  </p:childTnLst>
                                </p:cTn>
                              </p:par>
                              <p:par>
                                <p:cTn id="20" presetID="0" presetClass="path" presetSubtype="0" accel="50000" decel="50000" fill="hold" grpId="0" nodeType="withEffect">
                                  <p:stCondLst>
                                    <p:cond delay="0"/>
                                  </p:stCondLst>
                                  <p:childTnLst>
                                    <p:animMotion origin="layout" path="M -3.33333E-6 1.50289E-6 L -0.09583 -0.0111 " pathEditMode="relative" rAng="0" ptsTypes="AA">
                                      <p:cBhvr>
                                        <p:cTn id="21" dur="2000" fill="hold"/>
                                        <p:tgtEl>
                                          <p:spTgt spid="7"/>
                                        </p:tgtEl>
                                        <p:attrNameLst>
                                          <p:attrName>ppt_x</p:attrName>
                                          <p:attrName>ppt_y</p:attrName>
                                        </p:attrNameLst>
                                      </p:cBhvr>
                                      <p:rCtr x="-48" y="-6"/>
                                    </p:animMotion>
                                  </p:childTnLst>
                                </p:cTn>
                              </p:par>
                              <p:par>
                                <p:cTn id="22" presetID="0" presetClass="path" presetSubtype="0" accel="50000" decel="50000" fill="hold" grpId="0" nodeType="withEffect">
                                  <p:stCondLst>
                                    <p:cond delay="0"/>
                                  </p:stCondLst>
                                  <p:childTnLst>
                                    <p:animMotion origin="layout" path="M 3.33333E-6 7.39884E-6 L -0.06667 -0.12207 " pathEditMode="relative" ptsTypes="AA">
                                      <p:cBhvr>
                                        <p:cTn id="23" dur="2000" fill="hold"/>
                                        <p:tgtEl>
                                          <p:spTgt spid="13"/>
                                        </p:tgtEl>
                                        <p:attrNameLst>
                                          <p:attrName>ppt_x</p:attrName>
                                          <p:attrName>ppt_y</p:attrName>
                                        </p:attrNameLst>
                                      </p:cBhvr>
                                    </p:animMotion>
                                  </p:childTnLst>
                                </p:cTn>
                              </p:par>
                              <p:par>
                                <p:cTn id="24" presetID="0" presetClass="path" presetSubtype="0" accel="50000" decel="50000" fill="hold" grpId="0" nodeType="withEffect">
                                  <p:stCondLst>
                                    <p:cond delay="0"/>
                                  </p:stCondLst>
                                  <p:childTnLst>
                                    <p:animMotion origin="layout" path="M 0 -2.02312E-6 L -0.0625 0.06104 " pathEditMode="relative" rAng="0" ptsTypes="AA">
                                      <p:cBhvr>
                                        <p:cTn id="25" dur="2000" fill="hold"/>
                                        <p:tgtEl>
                                          <p:spTgt spid="12"/>
                                        </p:tgtEl>
                                        <p:attrNameLst>
                                          <p:attrName>ppt_x</p:attrName>
                                          <p:attrName>ppt_y</p:attrName>
                                        </p:attrNameLst>
                                      </p:cBhvr>
                                      <p:rCtr x="-31" y="31"/>
                                    </p:animMotion>
                                  </p:childTnLst>
                                </p:cTn>
                              </p:par>
                              <p:par>
                                <p:cTn id="26" presetID="0" presetClass="path" presetSubtype="0" accel="50000" decel="50000" fill="hold" grpId="0" nodeType="withEffect">
                                  <p:stCondLst>
                                    <p:cond delay="0"/>
                                  </p:stCondLst>
                                  <p:childTnLst>
                                    <p:animMotion origin="layout" path="M 1.73472E-18 2.60116E-6 L 0.03333 0.0111 " pathEditMode="relative" ptsTypes="AA">
                                      <p:cBhvr>
                                        <p:cTn id="27" dur="2000" fill="hold"/>
                                        <p:tgtEl>
                                          <p:spTgt spid="18"/>
                                        </p:tgtEl>
                                        <p:attrNameLst>
                                          <p:attrName>ppt_x</p:attrName>
                                          <p:attrName>ppt_y</p:attrName>
                                        </p:attrNameLst>
                                      </p:cBhvr>
                                    </p:animMotion>
                                  </p:childTnLst>
                                </p:cTn>
                              </p:par>
                              <p:par>
                                <p:cTn id="28" presetID="0" presetClass="path" presetSubtype="0" accel="50000" decel="50000" fill="hold" grpId="0" nodeType="withEffect">
                                  <p:stCondLst>
                                    <p:cond delay="0"/>
                                  </p:stCondLst>
                                  <p:childTnLst>
                                    <p:animMotion origin="layout" path="M -1.73472E-18 -8.67052E-7 L -0.05 -0.06658 " pathEditMode="relative" ptsTypes="AA">
                                      <p:cBhvr>
                                        <p:cTn id="29" dur="2000" fill="hold"/>
                                        <p:tgtEl>
                                          <p:spTgt spid="19"/>
                                        </p:tgtEl>
                                        <p:attrNameLst>
                                          <p:attrName>ppt_x</p:attrName>
                                          <p:attrName>ppt_y</p:attrName>
                                        </p:attrNameLst>
                                      </p:cBhvr>
                                    </p:animMotion>
                                  </p:childTnLst>
                                </p:cTn>
                              </p:par>
                              <p:par>
                                <p:cTn id="30" presetID="0" presetClass="path" presetSubtype="0" accel="50000" decel="50000" fill="hold" grpId="1" nodeType="withEffect">
                                  <p:stCondLst>
                                    <p:cond delay="1000"/>
                                  </p:stCondLst>
                                  <p:childTnLst>
                                    <p:animMotion origin="layout" path="M -0.05 -0.06659 L 0.00833 0.0333 " pathEditMode="relative" rAng="0" ptsTypes="AA">
                                      <p:cBhvr>
                                        <p:cTn id="31" dur="2000" fill="hold"/>
                                        <p:tgtEl>
                                          <p:spTgt spid="19"/>
                                        </p:tgtEl>
                                        <p:attrNameLst>
                                          <p:attrName>ppt_x</p:attrName>
                                          <p:attrName>ppt_y</p:attrName>
                                        </p:attrNameLst>
                                      </p:cBhvr>
                                      <p:rCtr x="29" y="50"/>
                                    </p:animMotion>
                                  </p:childTnLst>
                                </p:cTn>
                              </p:par>
                              <p:par>
                                <p:cTn id="32" presetID="0" presetClass="path" presetSubtype="0" accel="50000" decel="50000" fill="hold" grpId="0" nodeType="withEffect">
                                  <p:stCondLst>
                                    <p:cond delay="1000"/>
                                  </p:stCondLst>
                                  <p:childTnLst>
                                    <p:animMotion origin="layout" path="M 3.33333E-6 -4.27746E-6 C 0.021 -4.27746E-6 0.04271 -4.27746E-6 0.06458 -0.01225 C 0.08611 -0.02427 0.10729 -0.04832 0.12916 -0.07213 " pathEditMode="relative" rAng="0" ptsTypes="aaA">
                                      <p:cBhvr>
                                        <p:cTn id="33" dur="2000" fill="hold"/>
                                        <p:tgtEl>
                                          <p:spTgt spid="20"/>
                                        </p:tgtEl>
                                        <p:attrNameLst>
                                          <p:attrName>ppt_x</p:attrName>
                                          <p:attrName>ppt_y</p:attrName>
                                        </p:attrNameLst>
                                      </p:cBhvr>
                                      <p:rCtr x="65" y="-36"/>
                                    </p:animMotion>
                                  </p:childTnLst>
                                </p:cTn>
                              </p:par>
                            </p:childTnLst>
                          </p:cTn>
                        </p:par>
                      </p:childTnLst>
                    </p:cTn>
                  </p:par>
                  <p:par>
                    <p:cTn id="34" fill="hold">
                      <p:stCondLst>
                        <p:cond delay="indefinite"/>
                      </p:stCondLst>
                      <p:childTnLst>
                        <p:par>
                          <p:cTn id="35" fill="hold">
                            <p:stCondLst>
                              <p:cond delay="0"/>
                            </p:stCondLst>
                            <p:childTnLst>
                              <p:par>
                                <p:cTn id="36" presetID="35" presetClass="entr" presetSubtype="0" fill="hold" grpId="0" nodeType="clickEffect">
                                  <p:stCondLst>
                                    <p:cond delay="0"/>
                                  </p:stCondLst>
                                  <p:iterate type="lt">
                                    <p:tmPct val="0"/>
                                  </p:iterate>
                                  <p:childTnLst>
                                    <p:set>
                                      <p:cBhvr>
                                        <p:cTn id="37" dur="1" fill="hold">
                                          <p:stCondLst>
                                            <p:cond delay="0"/>
                                          </p:stCondLst>
                                        </p:cTn>
                                        <p:tgtEl>
                                          <p:spTgt spid="25"/>
                                        </p:tgtEl>
                                        <p:attrNameLst>
                                          <p:attrName>style.visibility</p:attrName>
                                        </p:attrNameLst>
                                      </p:cBhvr>
                                      <p:to>
                                        <p:strVal val="visible"/>
                                      </p:to>
                                    </p:set>
                                    <p:animEffect transition="in" filter="fade">
                                      <p:cBhvr>
                                        <p:cTn id="38" dur="2000"/>
                                        <p:tgtEl>
                                          <p:spTgt spid="25"/>
                                        </p:tgtEl>
                                      </p:cBhvr>
                                    </p:animEffect>
                                    <p:anim calcmode="lin" valueType="num">
                                      <p:cBhvr>
                                        <p:cTn id="39" dur="2000" fill="hold"/>
                                        <p:tgtEl>
                                          <p:spTgt spid="25"/>
                                        </p:tgtEl>
                                        <p:attrNameLst>
                                          <p:attrName>style.rotation</p:attrName>
                                        </p:attrNameLst>
                                      </p:cBhvr>
                                      <p:tavLst>
                                        <p:tav tm="0">
                                          <p:val>
                                            <p:fltVal val="720"/>
                                          </p:val>
                                        </p:tav>
                                        <p:tav tm="100000">
                                          <p:val>
                                            <p:fltVal val="0"/>
                                          </p:val>
                                        </p:tav>
                                      </p:tavLst>
                                    </p:anim>
                                    <p:anim calcmode="lin" valueType="num">
                                      <p:cBhvr>
                                        <p:cTn id="40" dur="2000" fill="hold"/>
                                        <p:tgtEl>
                                          <p:spTgt spid="25"/>
                                        </p:tgtEl>
                                        <p:attrNameLst>
                                          <p:attrName>ppt_h</p:attrName>
                                        </p:attrNameLst>
                                      </p:cBhvr>
                                      <p:tavLst>
                                        <p:tav tm="0">
                                          <p:val>
                                            <p:fltVal val="0"/>
                                          </p:val>
                                        </p:tav>
                                        <p:tav tm="100000">
                                          <p:val>
                                            <p:strVal val="#ppt_h"/>
                                          </p:val>
                                        </p:tav>
                                      </p:tavLst>
                                    </p:anim>
                                    <p:anim calcmode="lin" valueType="num">
                                      <p:cBhvr>
                                        <p:cTn id="41" dur="2000" fill="hold"/>
                                        <p:tgtEl>
                                          <p:spTgt spid="25"/>
                                        </p:tgtEl>
                                        <p:attrNameLst>
                                          <p:attrName>ppt_w</p:attrName>
                                        </p:attrNameLst>
                                      </p:cBhvr>
                                      <p:tavLst>
                                        <p:tav tm="0">
                                          <p:val>
                                            <p:fltVal val="0"/>
                                          </p:val>
                                        </p:tav>
                                        <p:tav tm="100000">
                                          <p:val>
                                            <p:strVal val="#ppt_w"/>
                                          </p:val>
                                        </p:tav>
                                      </p:tavLst>
                                    </p:anim>
                                  </p:childTnLst>
                                </p:cTn>
                              </p:par>
                              <p:par>
                                <p:cTn id="42" presetID="35" presetClass="entr" presetSubtype="0" fill="hold" grpId="1" nodeType="withEffect">
                                  <p:stCondLst>
                                    <p:cond delay="0"/>
                                  </p:stCondLst>
                                  <p:iterate type="lt">
                                    <p:tmPct val="0"/>
                                  </p:iterate>
                                  <p:childTnLst>
                                    <p:set>
                                      <p:cBhvr>
                                        <p:cTn id="43" dur="1" fill="hold">
                                          <p:stCondLst>
                                            <p:cond delay="0"/>
                                          </p:stCondLst>
                                        </p:cTn>
                                        <p:tgtEl>
                                          <p:spTgt spid="24"/>
                                        </p:tgtEl>
                                        <p:attrNameLst>
                                          <p:attrName>style.visibility</p:attrName>
                                        </p:attrNameLst>
                                      </p:cBhvr>
                                      <p:to>
                                        <p:strVal val="visible"/>
                                      </p:to>
                                    </p:set>
                                    <p:animEffect transition="in" filter="fade">
                                      <p:cBhvr>
                                        <p:cTn id="44" dur="2000"/>
                                        <p:tgtEl>
                                          <p:spTgt spid="24"/>
                                        </p:tgtEl>
                                      </p:cBhvr>
                                    </p:animEffect>
                                    <p:anim calcmode="lin" valueType="num">
                                      <p:cBhvr>
                                        <p:cTn id="45" dur="2000" fill="hold"/>
                                        <p:tgtEl>
                                          <p:spTgt spid="24"/>
                                        </p:tgtEl>
                                        <p:attrNameLst>
                                          <p:attrName>style.rotation</p:attrName>
                                        </p:attrNameLst>
                                      </p:cBhvr>
                                      <p:tavLst>
                                        <p:tav tm="0">
                                          <p:val>
                                            <p:fltVal val="720"/>
                                          </p:val>
                                        </p:tav>
                                        <p:tav tm="100000">
                                          <p:val>
                                            <p:fltVal val="0"/>
                                          </p:val>
                                        </p:tav>
                                      </p:tavLst>
                                    </p:anim>
                                    <p:anim calcmode="lin" valueType="num">
                                      <p:cBhvr>
                                        <p:cTn id="46" dur="2000" fill="hold"/>
                                        <p:tgtEl>
                                          <p:spTgt spid="24"/>
                                        </p:tgtEl>
                                        <p:attrNameLst>
                                          <p:attrName>ppt_h</p:attrName>
                                        </p:attrNameLst>
                                      </p:cBhvr>
                                      <p:tavLst>
                                        <p:tav tm="0">
                                          <p:val>
                                            <p:fltVal val="0"/>
                                          </p:val>
                                        </p:tav>
                                        <p:tav tm="100000">
                                          <p:val>
                                            <p:strVal val="#ppt_h"/>
                                          </p:val>
                                        </p:tav>
                                      </p:tavLst>
                                    </p:anim>
                                    <p:anim calcmode="lin" valueType="num">
                                      <p:cBhvr>
                                        <p:cTn id="47" dur="2000" fill="hold"/>
                                        <p:tgtEl>
                                          <p:spTgt spid="24"/>
                                        </p:tgtEl>
                                        <p:attrNameLst>
                                          <p:attrName>ppt_w</p:attrName>
                                        </p:attrNameLst>
                                      </p:cBhvr>
                                      <p:tavLst>
                                        <p:tav tm="0">
                                          <p:val>
                                            <p:fltVal val="0"/>
                                          </p:val>
                                        </p:tav>
                                        <p:tav tm="100000">
                                          <p:val>
                                            <p:strVal val="#ppt_w"/>
                                          </p:val>
                                        </p:tav>
                                      </p:tavLst>
                                    </p:anim>
                                  </p:childTnLst>
                                </p:cTn>
                              </p:par>
                            </p:childTnLst>
                          </p:cTn>
                        </p:par>
                      </p:childTnLst>
                    </p:cTn>
                  </p:par>
                  <p:par>
                    <p:cTn id="48" fill="hold">
                      <p:stCondLst>
                        <p:cond delay="indefinite"/>
                      </p:stCondLst>
                      <p:childTnLst>
                        <p:par>
                          <p:cTn id="49" fill="hold">
                            <p:stCondLst>
                              <p:cond delay="0"/>
                            </p:stCondLst>
                            <p:childTnLst>
                              <p:par>
                                <p:cTn id="50" presetID="31" presetClass="exit" presetSubtype="0" fill="hold" grpId="1" nodeType="clickEffect">
                                  <p:stCondLst>
                                    <p:cond delay="0"/>
                                  </p:stCondLst>
                                  <p:iterate type="lt">
                                    <p:tmPct val="5000"/>
                                  </p:iterate>
                                  <p:childTnLst>
                                    <p:anim calcmode="lin" valueType="num">
                                      <p:cBhvr>
                                        <p:cTn id="51" dur="1000"/>
                                        <p:tgtEl>
                                          <p:spTgt spid="25"/>
                                        </p:tgtEl>
                                        <p:attrNameLst>
                                          <p:attrName>ppt_w</p:attrName>
                                        </p:attrNameLst>
                                      </p:cBhvr>
                                      <p:tavLst>
                                        <p:tav tm="0">
                                          <p:val>
                                            <p:strVal val="ppt_w"/>
                                          </p:val>
                                        </p:tav>
                                        <p:tav tm="100000">
                                          <p:val>
                                            <p:fltVal val="0"/>
                                          </p:val>
                                        </p:tav>
                                      </p:tavLst>
                                    </p:anim>
                                    <p:anim calcmode="lin" valueType="num">
                                      <p:cBhvr>
                                        <p:cTn id="52" dur="1000"/>
                                        <p:tgtEl>
                                          <p:spTgt spid="25"/>
                                        </p:tgtEl>
                                        <p:attrNameLst>
                                          <p:attrName>ppt_h</p:attrName>
                                        </p:attrNameLst>
                                      </p:cBhvr>
                                      <p:tavLst>
                                        <p:tav tm="0">
                                          <p:val>
                                            <p:strVal val="ppt_h"/>
                                          </p:val>
                                        </p:tav>
                                        <p:tav tm="100000">
                                          <p:val>
                                            <p:fltVal val="0"/>
                                          </p:val>
                                        </p:tav>
                                      </p:tavLst>
                                    </p:anim>
                                    <p:anim calcmode="lin" valueType="num">
                                      <p:cBhvr>
                                        <p:cTn id="53" dur="1000"/>
                                        <p:tgtEl>
                                          <p:spTgt spid="25"/>
                                        </p:tgtEl>
                                        <p:attrNameLst>
                                          <p:attrName>style.rotation</p:attrName>
                                        </p:attrNameLst>
                                      </p:cBhvr>
                                      <p:tavLst>
                                        <p:tav tm="0">
                                          <p:val>
                                            <p:fltVal val="0"/>
                                          </p:val>
                                        </p:tav>
                                        <p:tav tm="100000">
                                          <p:val>
                                            <p:fltVal val="90"/>
                                          </p:val>
                                        </p:tav>
                                      </p:tavLst>
                                    </p:anim>
                                    <p:animEffect transition="out" filter="fade">
                                      <p:cBhvr>
                                        <p:cTn id="54" dur="1000"/>
                                        <p:tgtEl>
                                          <p:spTgt spid="25"/>
                                        </p:tgtEl>
                                      </p:cBhvr>
                                    </p:animEffect>
                                    <p:set>
                                      <p:cBhvr>
                                        <p:cTn id="55" dur="1" fill="hold">
                                          <p:stCondLst>
                                            <p:cond delay="999"/>
                                          </p:stCondLst>
                                        </p:cTn>
                                        <p:tgtEl>
                                          <p:spTgt spid="25"/>
                                        </p:tgtEl>
                                        <p:attrNameLst>
                                          <p:attrName>style.visibility</p:attrName>
                                        </p:attrNameLst>
                                      </p:cBhvr>
                                      <p:to>
                                        <p:strVal val="hidden"/>
                                      </p:to>
                                    </p:set>
                                  </p:childTnLst>
                                </p:cTn>
                              </p:par>
                              <p:par>
                                <p:cTn id="56" presetID="31" presetClass="exit" presetSubtype="0" fill="hold" grpId="2" nodeType="withEffect">
                                  <p:stCondLst>
                                    <p:cond delay="0"/>
                                  </p:stCondLst>
                                  <p:iterate type="lt">
                                    <p:tmPct val="5000"/>
                                  </p:iterate>
                                  <p:childTnLst>
                                    <p:anim calcmode="lin" valueType="num">
                                      <p:cBhvr>
                                        <p:cTn id="57" dur="1000"/>
                                        <p:tgtEl>
                                          <p:spTgt spid="24"/>
                                        </p:tgtEl>
                                        <p:attrNameLst>
                                          <p:attrName>ppt_w</p:attrName>
                                        </p:attrNameLst>
                                      </p:cBhvr>
                                      <p:tavLst>
                                        <p:tav tm="0">
                                          <p:val>
                                            <p:strVal val="ppt_w"/>
                                          </p:val>
                                        </p:tav>
                                        <p:tav tm="100000">
                                          <p:val>
                                            <p:fltVal val="0"/>
                                          </p:val>
                                        </p:tav>
                                      </p:tavLst>
                                    </p:anim>
                                    <p:anim calcmode="lin" valueType="num">
                                      <p:cBhvr>
                                        <p:cTn id="58" dur="1000"/>
                                        <p:tgtEl>
                                          <p:spTgt spid="24"/>
                                        </p:tgtEl>
                                        <p:attrNameLst>
                                          <p:attrName>ppt_h</p:attrName>
                                        </p:attrNameLst>
                                      </p:cBhvr>
                                      <p:tavLst>
                                        <p:tav tm="0">
                                          <p:val>
                                            <p:strVal val="ppt_h"/>
                                          </p:val>
                                        </p:tav>
                                        <p:tav tm="100000">
                                          <p:val>
                                            <p:fltVal val="0"/>
                                          </p:val>
                                        </p:tav>
                                      </p:tavLst>
                                    </p:anim>
                                    <p:anim calcmode="lin" valueType="num">
                                      <p:cBhvr>
                                        <p:cTn id="59" dur="1000"/>
                                        <p:tgtEl>
                                          <p:spTgt spid="24"/>
                                        </p:tgtEl>
                                        <p:attrNameLst>
                                          <p:attrName>style.rotation</p:attrName>
                                        </p:attrNameLst>
                                      </p:cBhvr>
                                      <p:tavLst>
                                        <p:tav tm="0">
                                          <p:val>
                                            <p:fltVal val="0"/>
                                          </p:val>
                                        </p:tav>
                                        <p:tav tm="100000">
                                          <p:val>
                                            <p:fltVal val="90"/>
                                          </p:val>
                                        </p:tav>
                                      </p:tavLst>
                                    </p:anim>
                                    <p:animEffect transition="out" filter="fade">
                                      <p:cBhvr>
                                        <p:cTn id="60" dur="1000"/>
                                        <p:tgtEl>
                                          <p:spTgt spid="24"/>
                                        </p:tgtEl>
                                      </p:cBhvr>
                                    </p:animEffect>
                                    <p:set>
                                      <p:cBhvr>
                                        <p:cTn id="61" dur="1" fill="hold">
                                          <p:stCondLst>
                                            <p:cond delay="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12" grpId="0" animBg="1"/>
      <p:bldP spid="13" grpId="0" animBg="1"/>
      <p:bldP spid="18" grpId="0" animBg="1"/>
      <p:bldP spid="19" grpId="0" animBg="1"/>
      <p:bldP spid="19" grpId="1" animBg="1"/>
      <p:bldP spid="20" grpId="0" animBg="1"/>
      <p:bldP spid="23" grpId="0"/>
      <p:bldP spid="24" grpId="1" animBg="1"/>
      <p:bldP spid="24" grpId="2" animBg="1"/>
      <p:bldP spid="25" grpId="0" animBg="1"/>
      <p:bldP spid="2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brl_field_full.gif"/>
          <p:cNvPicPr>
            <a:picLocks noGrp="1" noChangeAspect="1"/>
          </p:cNvPicPr>
          <p:nvPr/>
        </p:nvPicPr>
        <p:blipFill>
          <a:blip r:embed="rId2" cstate="print"/>
          <a:stretch>
            <a:fillRect/>
          </a:stretch>
        </p:blipFill>
        <p:spPr>
          <a:xfrm>
            <a:off x="228601" y="0"/>
            <a:ext cx="8382000" cy="6858000"/>
          </a:xfrm>
          <a:prstGeom prst="rect">
            <a:avLst/>
          </a:prstGeom>
        </p:spPr>
      </p:pic>
      <p:sp>
        <p:nvSpPr>
          <p:cNvPr id="3" name="TextBox 2"/>
          <p:cNvSpPr txBox="1"/>
          <p:nvPr/>
        </p:nvSpPr>
        <p:spPr>
          <a:xfrm>
            <a:off x="0" y="152400"/>
            <a:ext cx="1752600" cy="461665"/>
          </a:xfrm>
          <a:prstGeom prst="rect">
            <a:avLst/>
          </a:prstGeom>
          <a:noFill/>
        </p:spPr>
        <p:txBody>
          <a:bodyPr wrap="square" rtlCol="0">
            <a:spAutoFit/>
          </a:bodyPr>
          <a:lstStyle/>
          <a:p>
            <a:r>
              <a:rPr lang="en-US" sz="2400" dirty="0" smtClean="0"/>
              <a:t>Signals</a:t>
            </a:r>
            <a:endParaRPr lang="en-US" sz="2400" dirty="0"/>
          </a:p>
        </p:txBody>
      </p:sp>
      <p:sp>
        <p:nvSpPr>
          <p:cNvPr id="4" name="TextBox 3"/>
          <p:cNvSpPr txBox="1"/>
          <p:nvPr/>
        </p:nvSpPr>
        <p:spPr>
          <a:xfrm>
            <a:off x="0" y="533400"/>
            <a:ext cx="2438400" cy="707886"/>
          </a:xfrm>
          <a:prstGeom prst="rect">
            <a:avLst/>
          </a:prstGeom>
          <a:noFill/>
        </p:spPr>
        <p:txBody>
          <a:bodyPr wrap="square" rtlCol="0">
            <a:spAutoFit/>
          </a:bodyPr>
          <a:lstStyle/>
          <a:p>
            <a:r>
              <a:rPr lang="en-US" sz="2000" dirty="0" smtClean="0"/>
              <a:t>U</a:t>
            </a:r>
            <a:r>
              <a:rPr lang="en-US" dirty="0" smtClean="0"/>
              <a:t>1:</a:t>
            </a:r>
            <a:r>
              <a:rPr lang="en-US" sz="2000" dirty="0" smtClean="0"/>
              <a:t> number of outs </a:t>
            </a:r>
          </a:p>
          <a:p>
            <a:r>
              <a:rPr lang="en-US" sz="2000" dirty="0" smtClean="0"/>
              <a:t>Everyone: rotates</a:t>
            </a:r>
            <a:endParaRPr lang="en-US" sz="2000" dirty="0"/>
          </a:p>
        </p:txBody>
      </p:sp>
      <p:sp>
        <p:nvSpPr>
          <p:cNvPr id="5" name="TextBox 4"/>
          <p:cNvSpPr txBox="1"/>
          <p:nvPr/>
        </p:nvSpPr>
        <p:spPr>
          <a:xfrm>
            <a:off x="0" y="5486400"/>
            <a:ext cx="3200400" cy="830997"/>
          </a:xfrm>
          <a:prstGeom prst="rect">
            <a:avLst/>
          </a:prstGeom>
          <a:noFill/>
        </p:spPr>
        <p:txBody>
          <a:bodyPr wrap="square" rtlCol="0">
            <a:spAutoFit/>
          </a:bodyPr>
          <a:lstStyle/>
          <a:p>
            <a:pPr algn="ctr"/>
            <a:r>
              <a:rPr lang="en-US" sz="2400" dirty="0" smtClean="0"/>
              <a:t>Fly ball left center field </a:t>
            </a:r>
          </a:p>
          <a:p>
            <a:pPr algn="ctr"/>
            <a:r>
              <a:rPr lang="en-US" sz="2400" dirty="0" smtClean="0"/>
              <a:t>caught</a:t>
            </a:r>
            <a:endParaRPr lang="en-US" sz="2400" dirty="0"/>
          </a:p>
        </p:txBody>
      </p:sp>
      <p:sp>
        <p:nvSpPr>
          <p:cNvPr id="6" name="Diamond 5"/>
          <p:cNvSpPr/>
          <p:nvPr/>
        </p:nvSpPr>
        <p:spPr>
          <a:xfrm>
            <a:off x="2209800" y="1219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7" name="Diamond 6"/>
          <p:cNvSpPr/>
          <p:nvPr/>
        </p:nvSpPr>
        <p:spPr>
          <a:xfrm>
            <a:off x="4191000" y="685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8" name="Diamond 7"/>
          <p:cNvSpPr/>
          <p:nvPr/>
        </p:nvSpPr>
        <p:spPr>
          <a:xfrm>
            <a:off x="6705600" y="2057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9" name="Diamond 8"/>
          <p:cNvSpPr/>
          <p:nvPr/>
        </p:nvSpPr>
        <p:spPr>
          <a:xfrm>
            <a:off x="2971800" y="2209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0" name="Diamond 9"/>
          <p:cNvSpPr/>
          <p:nvPr/>
        </p:nvSpPr>
        <p:spPr>
          <a:xfrm>
            <a:off x="2743200" y="3962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11" name="Diamond 10"/>
          <p:cNvSpPr/>
          <p:nvPr/>
        </p:nvSpPr>
        <p:spPr>
          <a:xfrm>
            <a:off x="41910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2" name="Diamond 11"/>
          <p:cNvSpPr/>
          <p:nvPr/>
        </p:nvSpPr>
        <p:spPr>
          <a:xfrm>
            <a:off x="5257800" y="4495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3" name="Diamond 12"/>
          <p:cNvSpPr/>
          <p:nvPr/>
        </p:nvSpPr>
        <p:spPr>
          <a:xfrm>
            <a:off x="4114800" y="4419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4" name="Diamond 13"/>
          <p:cNvSpPr/>
          <p:nvPr/>
        </p:nvSpPr>
        <p:spPr>
          <a:xfrm>
            <a:off x="4191000" y="5867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5" name="Hexagon 14"/>
          <p:cNvSpPr/>
          <p:nvPr/>
        </p:nvSpPr>
        <p:spPr>
          <a:xfrm flipH="1">
            <a:off x="4953000" y="51054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16" name="Hexagon 15"/>
          <p:cNvSpPr/>
          <p:nvPr/>
        </p:nvSpPr>
        <p:spPr>
          <a:xfrm flipH="1">
            <a:off x="5638800" y="44958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7" name="Oval 16"/>
          <p:cNvSpPr/>
          <p:nvPr/>
        </p:nvSpPr>
        <p:spPr>
          <a:xfrm>
            <a:off x="5791200" y="47244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18" name="Oval 17"/>
          <p:cNvSpPr/>
          <p:nvPr/>
        </p:nvSpPr>
        <p:spPr>
          <a:xfrm>
            <a:off x="4038600" y="38100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19" name="Oval 18"/>
          <p:cNvSpPr/>
          <p:nvPr/>
        </p:nvSpPr>
        <p:spPr>
          <a:xfrm>
            <a:off x="3200400" y="54102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pic>
        <p:nvPicPr>
          <p:cNvPr id="20" name="Picture 19" descr="baseball.gif"/>
          <p:cNvPicPr>
            <a:picLocks noChangeAspect="1"/>
          </p:cNvPicPr>
          <p:nvPr/>
        </p:nvPicPr>
        <p:blipFill>
          <a:blip r:embed="rId3" cstate="print"/>
          <a:stretch>
            <a:fillRect/>
          </a:stretch>
        </p:blipFill>
        <p:spPr>
          <a:xfrm>
            <a:off x="2209800" y="1219200"/>
            <a:ext cx="280988" cy="280988"/>
          </a:xfrm>
          <a:prstGeom prst="rect">
            <a:avLst/>
          </a:prstGeom>
        </p:spPr>
      </p:pic>
      <p:sp>
        <p:nvSpPr>
          <p:cNvPr id="21" name="Freeform 20"/>
          <p:cNvSpPr/>
          <p:nvPr/>
        </p:nvSpPr>
        <p:spPr>
          <a:xfrm>
            <a:off x="1066800" y="457200"/>
            <a:ext cx="3004458" cy="3149600"/>
          </a:xfrm>
          <a:custGeom>
            <a:avLst/>
            <a:gdLst>
              <a:gd name="connsiteX0" fmla="*/ 1741715 w 3004458"/>
              <a:gd name="connsiteY0" fmla="*/ 3149600 h 3149600"/>
              <a:gd name="connsiteX1" fmla="*/ 2032000 w 3004458"/>
              <a:gd name="connsiteY1" fmla="*/ 2931886 h 3149600"/>
              <a:gd name="connsiteX2" fmla="*/ 2525486 w 3004458"/>
              <a:gd name="connsiteY2" fmla="*/ 2757715 h 3149600"/>
              <a:gd name="connsiteX3" fmla="*/ 3004458 w 3004458"/>
              <a:gd name="connsiteY3" fmla="*/ 2670629 h 3149600"/>
              <a:gd name="connsiteX4" fmla="*/ 2278743 w 3004458"/>
              <a:gd name="connsiteY4" fmla="*/ 0 h 3149600"/>
              <a:gd name="connsiteX5" fmla="*/ 1857829 w 3004458"/>
              <a:gd name="connsiteY5" fmla="*/ 72572 h 3149600"/>
              <a:gd name="connsiteX6" fmla="*/ 1378858 w 3004458"/>
              <a:gd name="connsiteY6" fmla="*/ 290286 h 3149600"/>
              <a:gd name="connsiteX7" fmla="*/ 972458 w 3004458"/>
              <a:gd name="connsiteY7" fmla="*/ 464458 h 3149600"/>
              <a:gd name="connsiteX8" fmla="*/ 508000 w 3004458"/>
              <a:gd name="connsiteY8" fmla="*/ 827315 h 3149600"/>
              <a:gd name="connsiteX9" fmla="*/ 188686 w 3004458"/>
              <a:gd name="connsiteY9" fmla="*/ 1117600 h 3149600"/>
              <a:gd name="connsiteX10" fmla="*/ 0 w 3004458"/>
              <a:gd name="connsiteY10" fmla="*/ 1335315 h 3149600"/>
              <a:gd name="connsiteX11" fmla="*/ 1741715 w 3004458"/>
              <a:gd name="connsiteY11" fmla="*/ 3149600 h 314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04458" h="3149600">
                <a:moveTo>
                  <a:pt x="1741715" y="3149600"/>
                </a:moveTo>
                <a:cubicBezTo>
                  <a:pt x="2035963" y="2943626"/>
                  <a:pt x="2032000" y="3064513"/>
                  <a:pt x="2032000" y="2931886"/>
                </a:cubicBezTo>
                <a:lnTo>
                  <a:pt x="2525486" y="2757715"/>
                </a:lnTo>
                <a:lnTo>
                  <a:pt x="3004458" y="2670629"/>
                </a:lnTo>
                <a:cubicBezTo>
                  <a:pt x="2761323" y="1780755"/>
                  <a:pt x="2278743" y="922492"/>
                  <a:pt x="2278743" y="0"/>
                </a:cubicBezTo>
                <a:lnTo>
                  <a:pt x="1857829" y="72572"/>
                </a:lnTo>
                <a:lnTo>
                  <a:pt x="1378858" y="290286"/>
                </a:lnTo>
                <a:lnTo>
                  <a:pt x="972458" y="464458"/>
                </a:lnTo>
                <a:lnTo>
                  <a:pt x="508000" y="827315"/>
                </a:lnTo>
                <a:lnTo>
                  <a:pt x="188686" y="1117600"/>
                </a:lnTo>
                <a:lnTo>
                  <a:pt x="0" y="1335315"/>
                </a:lnTo>
                <a:lnTo>
                  <a:pt x="1741715" y="3149600"/>
                </a:lnTo>
                <a:close/>
              </a:path>
            </a:pathLst>
          </a:cu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752600" y="1828800"/>
            <a:ext cx="1905000" cy="369332"/>
          </a:xfrm>
          <a:prstGeom prst="rect">
            <a:avLst/>
          </a:prstGeom>
          <a:noFill/>
        </p:spPr>
        <p:txBody>
          <a:bodyPr wrap="square" rtlCol="0">
            <a:spAutoFit/>
          </a:bodyPr>
          <a:lstStyle/>
          <a:p>
            <a:r>
              <a:rPr lang="en-US" b="1" dirty="0" smtClean="0">
                <a:solidFill>
                  <a:schemeClr val="bg1"/>
                </a:solidFill>
              </a:rPr>
              <a:t>U3’s Catch Area</a:t>
            </a:r>
            <a:endParaRPr lang="en-US" b="1" dirty="0">
              <a:solidFill>
                <a:schemeClr val="bg1"/>
              </a:solidFill>
            </a:endParaRPr>
          </a:p>
        </p:txBody>
      </p:sp>
      <p:sp>
        <p:nvSpPr>
          <p:cNvPr id="24" name="Oval 23"/>
          <p:cNvSpPr/>
          <p:nvPr/>
        </p:nvSpPr>
        <p:spPr>
          <a:xfrm>
            <a:off x="5334000" y="4267200"/>
            <a:ext cx="685800" cy="685800"/>
          </a:xfrm>
          <a:prstGeom prst="ellipse">
            <a:avLst/>
          </a:prstGeom>
          <a:solidFill>
            <a:schemeClr val="accent2">
              <a:lumMod val="60000"/>
              <a:lumOff val="4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410200" y="4267200"/>
            <a:ext cx="609600" cy="646331"/>
          </a:xfrm>
          <a:prstGeom prst="rect">
            <a:avLst/>
          </a:prstGeom>
          <a:noFill/>
        </p:spPr>
        <p:txBody>
          <a:bodyPr wrap="square" rtlCol="0">
            <a:spAutoFit/>
          </a:bodyPr>
          <a:lstStyle/>
          <a:p>
            <a:r>
              <a:rPr lang="en-US" dirty="0" smtClean="0"/>
              <a:t>U2’s</a:t>
            </a:r>
          </a:p>
          <a:p>
            <a:r>
              <a:rPr lang="en-US" dirty="0" smtClean="0"/>
              <a:t>Tag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9" presetClass="entr" presetSubtype="0" fill="hold" grpId="1"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ssolve">
                                      <p:cBhvr>
                                        <p:cTn id="13" dur="500"/>
                                        <p:tgtEl>
                                          <p:spTgt spid="2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dissolve">
                                      <p:cBhvr>
                                        <p:cTn id="16" dur="500"/>
                                        <p:tgtEl>
                                          <p:spTgt spid="2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par>
                                <p:cTn id="20" presetID="3" presetClass="entr" presetSubtype="10" fill="hold" grpId="1"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2" nodeType="clickEffect">
                                  <p:stCondLst>
                                    <p:cond delay="0"/>
                                  </p:stCondLst>
                                  <p:childTnLst>
                                    <p:animEffect transition="out" filter="dissolv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cTn>
                              </p:par>
                              <p:par>
                                <p:cTn id="28" presetID="9" presetClass="exit" presetSubtype="0" fill="hold" grpId="1" nodeType="withEffect">
                                  <p:stCondLst>
                                    <p:cond delay="0"/>
                                  </p:stCondLst>
                                  <p:childTnLst>
                                    <p:animEffect transition="out" filter="dissolve">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childTnLst>
                          </p:cTn>
                        </p:par>
                        <p:par>
                          <p:cTn id="31" fill="hold">
                            <p:stCondLst>
                              <p:cond delay="500"/>
                            </p:stCondLst>
                            <p:childTnLst>
                              <p:par>
                                <p:cTn id="32" presetID="9" presetClass="exit" presetSubtype="0" fill="hold" grpId="1" nodeType="afterEffect">
                                  <p:stCondLst>
                                    <p:cond delay="0"/>
                                  </p:stCondLst>
                                  <p:childTnLst>
                                    <p:animEffect transition="out" filter="dissolve">
                                      <p:cBhvr>
                                        <p:cTn id="33" dur="500"/>
                                        <p:tgtEl>
                                          <p:spTgt spid="22"/>
                                        </p:tgtEl>
                                      </p:cBhvr>
                                    </p:animEffect>
                                    <p:set>
                                      <p:cBhvr>
                                        <p:cTn id="34" dur="1" fill="hold">
                                          <p:stCondLst>
                                            <p:cond delay="499"/>
                                          </p:stCondLst>
                                        </p:cTn>
                                        <p:tgtEl>
                                          <p:spTgt spid="22"/>
                                        </p:tgtEl>
                                        <p:attrNameLst>
                                          <p:attrName>style.visibility</p:attrName>
                                        </p:attrNameLst>
                                      </p:cBhvr>
                                      <p:to>
                                        <p:strVal val="hidden"/>
                                      </p:to>
                                    </p:set>
                                  </p:childTnLst>
                                </p:cTn>
                              </p:par>
                            </p:childTnLst>
                          </p:cTn>
                        </p:par>
                        <p:par>
                          <p:cTn id="35" fill="hold">
                            <p:stCondLst>
                              <p:cond delay="1000"/>
                            </p:stCondLst>
                            <p:childTnLst>
                              <p:par>
                                <p:cTn id="36" presetID="0" presetClass="path" presetSubtype="0" accel="50000" decel="50000" fill="hold" nodeType="afterEffect">
                                  <p:stCondLst>
                                    <p:cond delay="0"/>
                                  </p:stCondLst>
                                  <p:childTnLst>
                                    <p:animMotion origin="layout" path="M 1.11111E-6 2.89017E-7 L 0.225 0.31075 " pathEditMode="relative" ptsTypes="AA">
                                      <p:cBhvr>
                                        <p:cTn id="37" dur="2000" fill="hold"/>
                                        <p:tgtEl>
                                          <p:spTgt spid="20"/>
                                        </p:tgtEl>
                                        <p:attrNameLst>
                                          <p:attrName>ppt_x</p:attrName>
                                          <p:attrName>ppt_y</p:attrName>
                                        </p:attrNameLst>
                                      </p:cBhvr>
                                    </p:animMotion>
                                  </p:childTnLst>
                                </p:cTn>
                              </p:par>
                              <p:par>
                                <p:cTn id="38" presetID="0" presetClass="path" presetSubtype="0" accel="50000" decel="50000" fill="hold" grpId="0" nodeType="withEffect">
                                  <p:stCondLst>
                                    <p:cond delay="0"/>
                                  </p:stCondLst>
                                  <p:childTnLst>
                                    <p:animMotion origin="layout" path="M -1.73472E-18 -8.67052E-7 L -0.13334 -0.15538 " pathEditMode="relative" ptsTypes="AA">
                                      <p:cBhvr>
                                        <p:cTn id="39" dur="2000" fill="hold"/>
                                        <p:tgtEl>
                                          <p:spTgt spid="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1" grpId="1" animBg="1"/>
      <p:bldP spid="22" grpId="0"/>
      <p:bldP spid="22" grpId="1"/>
      <p:bldP spid="24" grpId="0" animBg="1"/>
      <p:bldP spid="24" grpId="1" animBg="1"/>
      <p:bldP spid="24" grpId="2" animBg="1"/>
      <p:bldP spid="25" grpId="0"/>
      <p:bldP spid="25"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brl_field_full.gif"/>
          <p:cNvPicPr>
            <a:picLocks noGrp="1" noChangeAspect="1"/>
          </p:cNvPicPr>
          <p:nvPr/>
        </p:nvPicPr>
        <p:blipFill>
          <a:blip r:embed="rId2" cstate="print"/>
          <a:stretch>
            <a:fillRect/>
          </a:stretch>
        </p:blipFill>
        <p:spPr>
          <a:xfrm>
            <a:off x="228601" y="0"/>
            <a:ext cx="8382000" cy="6858000"/>
          </a:xfrm>
          <a:prstGeom prst="rect">
            <a:avLst/>
          </a:prstGeom>
        </p:spPr>
      </p:pic>
      <p:sp>
        <p:nvSpPr>
          <p:cNvPr id="3" name="TextBox 2"/>
          <p:cNvSpPr txBox="1"/>
          <p:nvPr/>
        </p:nvSpPr>
        <p:spPr>
          <a:xfrm>
            <a:off x="0" y="152400"/>
            <a:ext cx="1752600" cy="461665"/>
          </a:xfrm>
          <a:prstGeom prst="rect">
            <a:avLst/>
          </a:prstGeom>
          <a:noFill/>
        </p:spPr>
        <p:txBody>
          <a:bodyPr wrap="square" rtlCol="0">
            <a:spAutoFit/>
          </a:bodyPr>
          <a:lstStyle/>
          <a:p>
            <a:r>
              <a:rPr lang="en-US" sz="2400" dirty="0" smtClean="0"/>
              <a:t>Signals</a:t>
            </a:r>
            <a:endParaRPr lang="en-US" sz="2400" dirty="0"/>
          </a:p>
        </p:txBody>
      </p:sp>
      <p:sp>
        <p:nvSpPr>
          <p:cNvPr id="4" name="TextBox 3"/>
          <p:cNvSpPr txBox="1"/>
          <p:nvPr/>
        </p:nvSpPr>
        <p:spPr>
          <a:xfrm>
            <a:off x="0" y="533400"/>
            <a:ext cx="2438400" cy="707886"/>
          </a:xfrm>
          <a:prstGeom prst="rect">
            <a:avLst/>
          </a:prstGeom>
          <a:noFill/>
        </p:spPr>
        <p:txBody>
          <a:bodyPr wrap="square" rtlCol="0">
            <a:spAutoFit/>
          </a:bodyPr>
          <a:lstStyle/>
          <a:p>
            <a:r>
              <a:rPr lang="en-US" sz="2000" dirty="0" smtClean="0"/>
              <a:t>U</a:t>
            </a:r>
            <a:r>
              <a:rPr lang="en-US" dirty="0" smtClean="0"/>
              <a:t>1:</a:t>
            </a:r>
            <a:r>
              <a:rPr lang="en-US" sz="2000" dirty="0" smtClean="0"/>
              <a:t> number of outs </a:t>
            </a:r>
          </a:p>
          <a:p>
            <a:r>
              <a:rPr lang="en-US" sz="2000" dirty="0" smtClean="0"/>
              <a:t>Everyone: rotates</a:t>
            </a:r>
            <a:endParaRPr lang="en-US" sz="2000" dirty="0"/>
          </a:p>
        </p:txBody>
      </p:sp>
      <p:sp>
        <p:nvSpPr>
          <p:cNvPr id="5" name="TextBox 4"/>
          <p:cNvSpPr txBox="1"/>
          <p:nvPr/>
        </p:nvSpPr>
        <p:spPr>
          <a:xfrm>
            <a:off x="0" y="5486400"/>
            <a:ext cx="3200400" cy="830997"/>
          </a:xfrm>
          <a:prstGeom prst="rect">
            <a:avLst/>
          </a:prstGeom>
          <a:noFill/>
        </p:spPr>
        <p:txBody>
          <a:bodyPr wrap="square" rtlCol="0">
            <a:spAutoFit/>
          </a:bodyPr>
          <a:lstStyle/>
          <a:p>
            <a:pPr algn="ctr"/>
            <a:r>
              <a:rPr lang="en-US" sz="2400" dirty="0" smtClean="0"/>
              <a:t>Fly ball left center field </a:t>
            </a:r>
          </a:p>
          <a:p>
            <a:pPr algn="ctr"/>
            <a:r>
              <a:rPr lang="en-US" sz="2400" dirty="0" smtClean="0"/>
              <a:t>Not caught</a:t>
            </a:r>
            <a:endParaRPr lang="en-US" sz="2400" dirty="0"/>
          </a:p>
        </p:txBody>
      </p:sp>
      <p:sp>
        <p:nvSpPr>
          <p:cNvPr id="6" name="Diamond 5"/>
          <p:cNvSpPr/>
          <p:nvPr/>
        </p:nvSpPr>
        <p:spPr>
          <a:xfrm>
            <a:off x="2133600" y="1828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7" name="Diamond 6"/>
          <p:cNvSpPr/>
          <p:nvPr/>
        </p:nvSpPr>
        <p:spPr>
          <a:xfrm>
            <a:off x="4191000" y="914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8" name="Diamond 7"/>
          <p:cNvSpPr/>
          <p:nvPr/>
        </p:nvSpPr>
        <p:spPr>
          <a:xfrm>
            <a:off x="6705600" y="2057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9" name="Diamond 8"/>
          <p:cNvSpPr/>
          <p:nvPr/>
        </p:nvSpPr>
        <p:spPr>
          <a:xfrm>
            <a:off x="35052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0" name="Diamond 9"/>
          <p:cNvSpPr/>
          <p:nvPr/>
        </p:nvSpPr>
        <p:spPr>
          <a:xfrm>
            <a:off x="2743200" y="3962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11" name="Diamond 10"/>
          <p:cNvSpPr/>
          <p:nvPr/>
        </p:nvSpPr>
        <p:spPr>
          <a:xfrm>
            <a:off x="4724400" y="3276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2" name="Diamond 11"/>
          <p:cNvSpPr/>
          <p:nvPr/>
        </p:nvSpPr>
        <p:spPr>
          <a:xfrm>
            <a:off x="5410200" y="4038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3" name="Diamond 12"/>
          <p:cNvSpPr/>
          <p:nvPr/>
        </p:nvSpPr>
        <p:spPr>
          <a:xfrm>
            <a:off x="4114800" y="4419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4" name="Diamond 13"/>
          <p:cNvSpPr/>
          <p:nvPr/>
        </p:nvSpPr>
        <p:spPr>
          <a:xfrm>
            <a:off x="4191000" y="5867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5" name="Hexagon 14"/>
          <p:cNvSpPr/>
          <p:nvPr/>
        </p:nvSpPr>
        <p:spPr>
          <a:xfrm flipH="1">
            <a:off x="3733800" y="55626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16" name="Hexagon 15"/>
          <p:cNvSpPr/>
          <p:nvPr/>
        </p:nvSpPr>
        <p:spPr>
          <a:xfrm flipH="1">
            <a:off x="5562600" y="44196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7" name="Oval 16"/>
          <p:cNvSpPr/>
          <p:nvPr/>
        </p:nvSpPr>
        <p:spPr>
          <a:xfrm>
            <a:off x="6400800" y="42672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18" name="Oval 17"/>
          <p:cNvSpPr/>
          <p:nvPr/>
        </p:nvSpPr>
        <p:spPr>
          <a:xfrm>
            <a:off x="3733800" y="38100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19" name="Oval 18"/>
          <p:cNvSpPr/>
          <p:nvPr/>
        </p:nvSpPr>
        <p:spPr>
          <a:xfrm>
            <a:off x="4114800" y="62484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pic>
        <p:nvPicPr>
          <p:cNvPr id="20" name="Picture 19" descr="baseball.gif"/>
          <p:cNvPicPr>
            <a:picLocks noChangeAspect="1"/>
          </p:cNvPicPr>
          <p:nvPr/>
        </p:nvPicPr>
        <p:blipFill>
          <a:blip r:embed="rId3" cstate="print"/>
          <a:stretch>
            <a:fillRect/>
          </a:stretch>
        </p:blipFill>
        <p:spPr>
          <a:xfrm>
            <a:off x="4191000" y="5410200"/>
            <a:ext cx="280988" cy="280988"/>
          </a:xfrm>
          <a:prstGeom prst="rect">
            <a:avLst/>
          </a:prstGeom>
        </p:spPr>
      </p:pic>
      <p:sp>
        <p:nvSpPr>
          <p:cNvPr id="21" name="Freeform 20"/>
          <p:cNvSpPr/>
          <p:nvPr/>
        </p:nvSpPr>
        <p:spPr>
          <a:xfrm>
            <a:off x="1295400" y="381000"/>
            <a:ext cx="3004458" cy="3149600"/>
          </a:xfrm>
          <a:custGeom>
            <a:avLst/>
            <a:gdLst>
              <a:gd name="connsiteX0" fmla="*/ 1741715 w 3004458"/>
              <a:gd name="connsiteY0" fmla="*/ 3149600 h 3149600"/>
              <a:gd name="connsiteX1" fmla="*/ 2032000 w 3004458"/>
              <a:gd name="connsiteY1" fmla="*/ 2931886 h 3149600"/>
              <a:gd name="connsiteX2" fmla="*/ 2525486 w 3004458"/>
              <a:gd name="connsiteY2" fmla="*/ 2757715 h 3149600"/>
              <a:gd name="connsiteX3" fmla="*/ 3004458 w 3004458"/>
              <a:gd name="connsiteY3" fmla="*/ 2670629 h 3149600"/>
              <a:gd name="connsiteX4" fmla="*/ 2278743 w 3004458"/>
              <a:gd name="connsiteY4" fmla="*/ 0 h 3149600"/>
              <a:gd name="connsiteX5" fmla="*/ 1857829 w 3004458"/>
              <a:gd name="connsiteY5" fmla="*/ 72572 h 3149600"/>
              <a:gd name="connsiteX6" fmla="*/ 1378858 w 3004458"/>
              <a:gd name="connsiteY6" fmla="*/ 290286 h 3149600"/>
              <a:gd name="connsiteX7" fmla="*/ 972458 w 3004458"/>
              <a:gd name="connsiteY7" fmla="*/ 464458 h 3149600"/>
              <a:gd name="connsiteX8" fmla="*/ 508000 w 3004458"/>
              <a:gd name="connsiteY8" fmla="*/ 827315 h 3149600"/>
              <a:gd name="connsiteX9" fmla="*/ 188686 w 3004458"/>
              <a:gd name="connsiteY9" fmla="*/ 1117600 h 3149600"/>
              <a:gd name="connsiteX10" fmla="*/ 0 w 3004458"/>
              <a:gd name="connsiteY10" fmla="*/ 1335315 h 3149600"/>
              <a:gd name="connsiteX11" fmla="*/ 1741715 w 3004458"/>
              <a:gd name="connsiteY11" fmla="*/ 3149600 h 314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04458" h="3149600">
                <a:moveTo>
                  <a:pt x="1741715" y="3149600"/>
                </a:moveTo>
                <a:cubicBezTo>
                  <a:pt x="2035963" y="2943626"/>
                  <a:pt x="2032000" y="3064513"/>
                  <a:pt x="2032000" y="2931886"/>
                </a:cubicBezTo>
                <a:lnTo>
                  <a:pt x="2525486" y="2757715"/>
                </a:lnTo>
                <a:lnTo>
                  <a:pt x="3004458" y="2670629"/>
                </a:lnTo>
                <a:cubicBezTo>
                  <a:pt x="2761323" y="1780755"/>
                  <a:pt x="2278743" y="922492"/>
                  <a:pt x="2278743" y="0"/>
                </a:cubicBezTo>
                <a:lnTo>
                  <a:pt x="1857829" y="72572"/>
                </a:lnTo>
                <a:lnTo>
                  <a:pt x="1378858" y="290286"/>
                </a:lnTo>
                <a:lnTo>
                  <a:pt x="972458" y="464458"/>
                </a:lnTo>
                <a:lnTo>
                  <a:pt x="508000" y="827315"/>
                </a:lnTo>
                <a:lnTo>
                  <a:pt x="188686" y="1117600"/>
                </a:lnTo>
                <a:lnTo>
                  <a:pt x="0" y="1335315"/>
                </a:lnTo>
                <a:lnTo>
                  <a:pt x="1741715" y="3149600"/>
                </a:lnTo>
                <a:close/>
              </a:path>
            </a:pathLst>
          </a:cu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905000" y="1905000"/>
            <a:ext cx="1905000" cy="369332"/>
          </a:xfrm>
          <a:prstGeom prst="rect">
            <a:avLst/>
          </a:prstGeom>
          <a:noFill/>
        </p:spPr>
        <p:txBody>
          <a:bodyPr wrap="square" rtlCol="0">
            <a:spAutoFit/>
          </a:bodyPr>
          <a:lstStyle/>
          <a:p>
            <a:r>
              <a:rPr lang="en-US" b="1" dirty="0" smtClean="0">
                <a:solidFill>
                  <a:schemeClr val="bg1"/>
                </a:solidFill>
              </a:rPr>
              <a:t>U3’s Catch Area</a:t>
            </a:r>
            <a:endParaRPr lang="en-US" b="1" dirty="0">
              <a:solidFill>
                <a:schemeClr val="bg1"/>
              </a:solidFill>
            </a:endParaRPr>
          </a:p>
        </p:txBody>
      </p:sp>
      <p:sp>
        <p:nvSpPr>
          <p:cNvPr id="24" name="Oval 23"/>
          <p:cNvSpPr/>
          <p:nvPr/>
        </p:nvSpPr>
        <p:spPr>
          <a:xfrm>
            <a:off x="5334000" y="4267200"/>
            <a:ext cx="685800" cy="685800"/>
          </a:xfrm>
          <a:prstGeom prst="ellipse">
            <a:avLst/>
          </a:prstGeom>
          <a:solidFill>
            <a:schemeClr val="accent2">
              <a:lumMod val="60000"/>
              <a:lumOff val="4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410200" y="4267200"/>
            <a:ext cx="609600" cy="646331"/>
          </a:xfrm>
          <a:prstGeom prst="rect">
            <a:avLst/>
          </a:prstGeom>
          <a:noFill/>
        </p:spPr>
        <p:txBody>
          <a:bodyPr wrap="square" rtlCol="0">
            <a:spAutoFit/>
          </a:bodyPr>
          <a:lstStyle/>
          <a:p>
            <a:r>
              <a:rPr lang="en-US" dirty="0" smtClean="0"/>
              <a:t>U2’s</a:t>
            </a:r>
          </a:p>
          <a:p>
            <a:r>
              <a:rPr lang="en-US" dirty="0" smtClean="0"/>
              <a:t>Tag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6.66667E-6 -3.46821E-6 L 0.00833 -0.14427 " pathEditMode="relative" ptsTypes="AA">
                                      <p:cBhvr>
                                        <p:cTn id="11" dur="2000" fill="hold"/>
                                        <p:tgtEl>
                                          <p:spTgt spid="9"/>
                                        </p:tgtEl>
                                        <p:attrNameLst>
                                          <p:attrName>ppt_x</p:attrName>
                                          <p:attrName>ppt_y</p:attrName>
                                        </p:attrNameLst>
                                      </p:cBhvr>
                                    </p:animMotion>
                                  </p:childTnLst>
                                </p:cTn>
                              </p:par>
                              <p:par>
                                <p:cTn id="12" presetID="0" presetClass="path" presetSubtype="0" accel="50000" decel="50000" fill="hold" grpId="0" nodeType="withEffect">
                                  <p:stCondLst>
                                    <p:cond delay="0"/>
                                  </p:stCondLst>
                                  <p:childTnLst>
                                    <p:animMotion origin="layout" path="M 0 -1.96532E-6 L -0.0625 0.0111 " pathEditMode="relative" rAng="0" ptsTypes="AA">
                                      <p:cBhvr>
                                        <p:cTn id="13" dur="2000" fill="hold"/>
                                        <p:tgtEl>
                                          <p:spTgt spid="11"/>
                                        </p:tgtEl>
                                        <p:attrNameLst>
                                          <p:attrName>ppt_x</p:attrName>
                                          <p:attrName>ppt_y</p:attrName>
                                        </p:attrNameLst>
                                      </p:cBhvr>
                                      <p:rCtr x="-31" y="6"/>
                                    </p:animMotion>
                                  </p:childTnLst>
                                </p:cTn>
                              </p:par>
                              <p:par>
                                <p:cTn id="14" presetID="0" presetClass="path" presetSubtype="0" accel="50000" decel="50000" fill="hold" nodeType="withEffect">
                                  <p:stCondLst>
                                    <p:cond delay="0"/>
                                  </p:stCondLst>
                                  <p:childTnLst>
                                    <p:animMotion origin="layout" path="M 0.00555 0.02404 L -0.10139 -0.69549 " pathEditMode="relative" rAng="0" ptsTypes="AA">
                                      <p:cBhvr>
                                        <p:cTn id="15" dur="2000" fill="hold"/>
                                        <p:tgtEl>
                                          <p:spTgt spid="20"/>
                                        </p:tgtEl>
                                        <p:attrNameLst>
                                          <p:attrName>ppt_x</p:attrName>
                                          <p:attrName>ppt_y</p:attrName>
                                        </p:attrNameLst>
                                      </p:cBhvr>
                                      <p:rCtr x="-53" y="-360"/>
                                    </p:animMotion>
                                  </p:childTnLst>
                                </p:cTn>
                              </p:par>
                              <p:par>
                                <p:cTn id="16" presetID="6" presetClass="emph" presetSubtype="0" fill="hold" nodeType="withEffect">
                                  <p:stCondLst>
                                    <p:cond delay="0"/>
                                  </p:stCondLst>
                                  <p:childTnLst>
                                    <p:animScale>
                                      <p:cBhvr>
                                        <p:cTn id="17" dur="1000" fill="hold"/>
                                        <p:tgtEl>
                                          <p:spTgt spid="20"/>
                                        </p:tgtEl>
                                      </p:cBhvr>
                                      <p:by x="400000" y="400000"/>
                                    </p:animScale>
                                  </p:childTnLst>
                                </p:cTn>
                              </p:par>
                              <p:par>
                                <p:cTn id="18" presetID="6" presetClass="emph" presetSubtype="0" fill="hold" nodeType="withEffect">
                                  <p:stCondLst>
                                    <p:cond delay="0"/>
                                  </p:stCondLst>
                                  <p:childTnLst>
                                    <p:animScale>
                                      <p:cBhvr>
                                        <p:cTn id="19" dur="2000" fill="hold"/>
                                        <p:tgtEl>
                                          <p:spTgt spid="20"/>
                                        </p:tgtEl>
                                      </p:cBhvr>
                                      <p:by x="25000" y="25000"/>
                                    </p:animScale>
                                  </p:childTnLst>
                                </p:cTn>
                              </p:par>
                              <p:par>
                                <p:cTn id="20" presetID="0" presetClass="path" presetSubtype="0" accel="50000" decel="50000" fill="hold" grpId="0" nodeType="withEffect">
                                  <p:stCondLst>
                                    <p:cond delay="0"/>
                                  </p:stCondLst>
                                  <p:childTnLst>
                                    <p:animMotion origin="layout" path="M 3.33333E-6 4.27746E-6 L -0.10417 -0.0444 " pathEditMode="relative" rAng="0" ptsTypes="AA">
                                      <p:cBhvr>
                                        <p:cTn id="21" dur="3000" fill="hold"/>
                                        <p:tgtEl>
                                          <p:spTgt spid="7"/>
                                        </p:tgtEl>
                                        <p:attrNameLst>
                                          <p:attrName>ppt_x</p:attrName>
                                          <p:attrName>ppt_y</p:attrName>
                                        </p:attrNameLst>
                                      </p:cBhvr>
                                      <p:rCtr x="-52" y="-22"/>
                                    </p:animMotion>
                                  </p:childTnLst>
                                </p:cTn>
                              </p:par>
                              <p:par>
                                <p:cTn id="22" presetID="0" presetClass="path" presetSubtype="0" accel="50000" decel="50000" fill="hold" grpId="0" nodeType="withEffect">
                                  <p:stCondLst>
                                    <p:cond delay="0"/>
                                  </p:stCondLst>
                                  <p:childTnLst>
                                    <p:animMotion origin="layout" path="M 6.11111E-6 2.13873E-6 C 0.01424 0.00347 0.02865 0.00694 0.05088 -0.00439 C 0.0731 -0.01572 0.10313 -0.04185 0.13334 -0.06775 " pathEditMode="relative" ptsTypes="aaA">
                                      <p:cBhvr>
                                        <p:cTn id="23" dur="2000" fill="hold"/>
                                        <p:tgtEl>
                                          <p:spTgt spid="15"/>
                                        </p:tgtEl>
                                        <p:attrNameLst>
                                          <p:attrName>ppt_x</p:attrName>
                                          <p:attrName>ppt_y</p:attrName>
                                        </p:attrNameLst>
                                      </p:cBhvr>
                                    </p:animMotion>
                                  </p:childTnLst>
                                </p:cTn>
                              </p:par>
                              <p:par>
                                <p:cTn id="24" presetID="0" presetClass="path" presetSubtype="0" accel="50000" decel="50000" fill="hold" grpId="0" nodeType="withEffect">
                                  <p:stCondLst>
                                    <p:cond delay="0"/>
                                  </p:stCondLst>
                                  <p:childTnLst>
                                    <p:animMotion origin="layout" path="M -1.73472E-18 -2.60116E-6 L -0.075 -0.09989 " pathEditMode="relative" ptsTypes="AA">
                                      <p:cBhvr>
                                        <p:cTn id="25" dur="2000" fill="hold"/>
                                        <p:tgtEl>
                                          <p:spTgt spid="16"/>
                                        </p:tgtEl>
                                        <p:attrNameLst>
                                          <p:attrName>ppt_x</p:attrName>
                                          <p:attrName>ppt_y</p:attrName>
                                        </p:attrNameLst>
                                      </p:cBhvr>
                                    </p:animMotion>
                                  </p:childTnLst>
                                </p:cTn>
                              </p:par>
                              <p:par>
                                <p:cTn id="26" presetID="0" presetClass="path" presetSubtype="0" accel="50000" decel="50000" fill="hold" grpId="0" nodeType="withEffect">
                                  <p:stCondLst>
                                    <p:cond delay="0"/>
                                  </p:stCondLst>
                                  <p:childTnLst>
                                    <p:animMotion origin="layout" path="M -3.88889E-6 7.28324E-6 C -0.01944 0.01087 -0.03889 0.02174 -0.05712 -0.00207 C -0.07535 -0.02589 -0.09253 -0.08485 -0.10955 -0.14358 " pathEditMode="relative" ptsTypes="aaA">
                                      <p:cBhvr>
                                        <p:cTn id="27" dur="2000" fill="hold"/>
                                        <p:tgtEl>
                                          <p:spTgt spid="19"/>
                                        </p:tgtEl>
                                        <p:attrNameLst>
                                          <p:attrName>ppt_x</p:attrName>
                                          <p:attrName>ppt_y</p:attrName>
                                        </p:attrNameLst>
                                      </p:cBhvr>
                                    </p:animMotion>
                                  </p:childTnLst>
                                </p:cTn>
                              </p:par>
                              <p:par>
                                <p:cTn id="28" presetID="0" presetClass="path" presetSubtype="0" accel="50000" decel="50000" fill="hold" grpId="0" nodeType="withEffect">
                                  <p:stCondLst>
                                    <p:cond delay="0"/>
                                  </p:stCondLst>
                                  <p:childTnLst>
                                    <p:animMotion origin="layout" path="M 3.33333E-6 1.44509E-6 L -0.05417 0.06104 " pathEditMode="relative" rAng="0" ptsTypes="AA">
                                      <p:cBhvr>
                                        <p:cTn id="29" dur="2000" fill="hold"/>
                                        <p:tgtEl>
                                          <p:spTgt spid="17"/>
                                        </p:tgtEl>
                                        <p:attrNameLst>
                                          <p:attrName>ppt_x</p:attrName>
                                          <p:attrName>ppt_y</p:attrName>
                                        </p:attrNameLst>
                                      </p:cBhvr>
                                      <p:rCtr x="-27" y="31"/>
                                    </p:animMotion>
                                  </p:childTnLst>
                                </p:cTn>
                              </p:par>
                              <p:par>
                                <p:cTn id="30" presetID="0" presetClass="path" presetSubtype="0" accel="50000" decel="50000" fill="hold" grpId="0" nodeType="withEffect">
                                  <p:stCondLst>
                                    <p:cond delay="0"/>
                                  </p:stCondLst>
                                  <p:childTnLst>
                                    <p:animMotion origin="layout" path="M -3.33333E-6 -8.67052E-7 L 0.025 -0.0111 " pathEditMode="relative" ptsTypes="AA">
                                      <p:cBhvr>
                                        <p:cTn id="31" dur="2000" fill="hold"/>
                                        <p:tgtEl>
                                          <p:spTgt spid="18"/>
                                        </p:tgtEl>
                                        <p:attrNameLst>
                                          <p:attrName>ppt_x</p:attrName>
                                          <p:attrName>ppt_y</p:attrName>
                                        </p:attrNameLst>
                                      </p:cBhvr>
                                    </p:animMotion>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dissolve">
                                      <p:cBhvr>
                                        <p:cTn id="36" dur="500"/>
                                        <p:tgtEl>
                                          <p:spTgt spid="21"/>
                                        </p:tgtEl>
                                      </p:cBhvr>
                                    </p:animEffect>
                                  </p:childTnLst>
                                </p:cTn>
                              </p:par>
                              <p:par>
                                <p:cTn id="37" presetID="9" presetClass="entr" presetSubtype="0" fill="hold" grpId="0" nodeType="withEffect">
                                  <p:stCondLst>
                                    <p:cond delay="0"/>
                                  </p:stCondLst>
                                  <p:iterate type="lt">
                                    <p:tmPct val="0"/>
                                  </p:iterate>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dissolve">
                                      <p:cBhvr>
                                        <p:cTn id="42" dur="500"/>
                                        <p:tgtEl>
                                          <p:spTgt spid="25"/>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dissolve">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xit" presetSubtype="0" fill="hold" grpId="1" nodeType="clickEffect">
                                  <p:stCondLst>
                                    <p:cond delay="0"/>
                                  </p:stCondLst>
                                  <p:childTnLst>
                                    <p:animEffect transition="out" filter="dissolve">
                                      <p:cBhvr>
                                        <p:cTn id="49" dur="500"/>
                                        <p:tgtEl>
                                          <p:spTgt spid="24"/>
                                        </p:tgtEl>
                                      </p:cBhvr>
                                    </p:animEffect>
                                    <p:set>
                                      <p:cBhvr>
                                        <p:cTn id="50" dur="1" fill="hold">
                                          <p:stCondLst>
                                            <p:cond delay="499"/>
                                          </p:stCondLst>
                                        </p:cTn>
                                        <p:tgtEl>
                                          <p:spTgt spid="24"/>
                                        </p:tgtEl>
                                        <p:attrNameLst>
                                          <p:attrName>style.visibility</p:attrName>
                                        </p:attrNameLst>
                                      </p:cBhvr>
                                      <p:to>
                                        <p:strVal val="hidden"/>
                                      </p:to>
                                    </p:set>
                                  </p:childTnLst>
                                </p:cTn>
                              </p:par>
                              <p:par>
                                <p:cTn id="51" presetID="9" presetClass="exit" presetSubtype="0" fill="hold" grpId="1" nodeType="withEffect">
                                  <p:stCondLst>
                                    <p:cond delay="0"/>
                                  </p:stCondLst>
                                  <p:childTnLst>
                                    <p:animEffect transition="out" filter="dissolve">
                                      <p:cBhvr>
                                        <p:cTn id="52" dur="500"/>
                                        <p:tgtEl>
                                          <p:spTgt spid="25"/>
                                        </p:tgtEl>
                                      </p:cBhvr>
                                    </p:animEffect>
                                    <p:set>
                                      <p:cBhvr>
                                        <p:cTn id="53" dur="1" fill="hold">
                                          <p:stCondLst>
                                            <p:cond delay="499"/>
                                          </p:stCondLst>
                                        </p:cTn>
                                        <p:tgtEl>
                                          <p:spTgt spid="25"/>
                                        </p:tgtEl>
                                        <p:attrNameLst>
                                          <p:attrName>style.visibility</p:attrName>
                                        </p:attrNameLst>
                                      </p:cBhvr>
                                      <p:to>
                                        <p:strVal val="hidden"/>
                                      </p:to>
                                    </p:set>
                                  </p:childTnLst>
                                </p:cTn>
                              </p:par>
                            </p:childTnLst>
                          </p:cTn>
                        </p:par>
                        <p:par>
                          <p:cTn id="54" fill="hold">
                            <p:stCondLst>
                              <p:cond delay="500"/>
                            </p:stCondLst>
                            <p:childTnLst>
                              <p:par>
                                <p:cTn id="55" presetID="9" presetClass="exit" presetSubtype="0" fill="hold" grpId="1" nodeType="afterEffect">
                                  <p:stCondLst>
                                    <p:cond delay="0"/>
                                  </p:stCondLst>
                                  <p:iterate type="lt">
                                    <p:tmPct val="0"/>
                                  </p:iterate>
                                  <p:childTnLst>
                                    <p:animEffect transition="out" filter="dissolve">
                                      <p:cBhvr>
                                        <p:cTn id="56" dur="500"/>
                                        <p:tgtEl>
                                          <p:spTgt spid="22"/>
                                        </p:tgtEl>
                                      </p:cBhvr>
                                    </p:animEffect>
                                    <p:set>
                                      <p:cBhvr>
                                        <p:cTn id="57" dur="1" fill="hold">
                                          <p:stCondLst>
                                            <p:cond delay="499"/>
                                          </p:stCondLst>
                                        </p:cTn>
                                        <p:tgtEl>
                                          <p:spTgt spid="22"/>
                                        </p:tgtEl>
                                        <p:attrNameLst>
                                          <p:attrName>style.visibility</p:attrName>
                                        </p:attrNameLst>
                                      </p:cBhvr>
                                      <p:to>
                                        <p:strVal val="hidden"/>
                                      </p:to>
                                    </p:set>
                                  </p:childTnLst>
                                </p:cTn>
                              </p:par>
                            </p:childTnLst>
                          </p:cTn>
                        </p:par>
                        <p:par>
                          <p:cTn id="58" fill="hold">
                            <p:stCondLst>
                              <p:cond delay="1000"/>
                            </p:stCondLst>
                            <p:childTnLst>
                              <p:par>
                                <p:cTn id="59" presetID="0" presetClass="path" presetSubtype="0" accel="50000" decel="50000" fill="hold" nodeType="afterEffect">
                                  <p:stCondLst>
                                    <p:cond delay="0"/>
                                  </p:stCondLst>
                                  <p:childTnLst>
                                    <p:animMotion origin="layout" path="M -0.10139 -0.69549 L -0.05972 -0.44023 " pathEditMode="relative" rAng="0" ptsTypes="AA">
                                      <p:cBhvr>
                                        <p:cTn id="60" dur="2000" fill="hold"/>
                                        <p:tgtEl>
                                          <p:spTgt spid="20"/>
                                        </p:tgtEl>
                                        <p:attrNameLst>
                                          <p:attrName>ppt_x</p:attrName>
                                          <p:attrName>ppt_y</p:attrName>
                                        </p:attrNameLst>
                                      </p:cBhvr>
                                      <p:rCtr x="21" y="128"/>
                                    </p:animMotion>
                                  </p:childTnLst>
                                </p:cTn>
                              </p:par>
                              <p:par>
                                <p:cTn id="61" presetID="0" presetClass="path" presetSubtype="0" accel="50000" decel="50000" fill="hold" grpId="1" nodeType="withEffect">
                                  <p:stCondLst>
                                    <p:cond delay="0"/>
                                  </p:stCondLst>
                                  <p:childTnLst>
                                    <p:animMotion origin="layout" path="M -0.075 -0.09988 C -0.08733 -0.11121 -0.09965 -0.12231 -0.11146 -0.13156 C -0.12326 -0.14081 -0.13767 -0.15214 -0.14635 -0.15491 C -0.15504 -0.15769 -0.14566 -0.16393 -0.16389 -0.14844 C -0.18212 -0.13295 -0.2191 -0.09757 -0.2559 -0.06196 " pathEditMode="relative" rAng="0" ptsTypes="aaaaA">
                                      <p:cBhvr>
                                        <p:cTn id="62" dur="2000" fill="hold"/>
                                        <p:tgtEl>
                                          <p:spTgt spid="16"/>
                                        </p:tgtEl>
                                        <p:attrNameLst>
                                          <p:attrName>ppt_x</p:attrName>
                                          <p:attrName>ppt_y</p:attrName>
                                        </p:attrNameLst>
                                      </p:cBhvr>
                                      <p:rCtr x="-90" y="-13"/>
                                    </p:animMotion>
                                  </p:childTnLst>
                                </p:cTn>
                              </p:par>
                              <p:par>
                                <p:cTn id="63" presetID="0" presetClass="path" presetSubtype="0" accel="50000" decel="50000" fill="hold" grpId="1" nodeType="withEffect">
                                  <p:stCondLst>
                                    <p:cond delay="0"/>
                                  </p:stCondLst>
                                  <p:childTnLst>
                                    <p:animMotion origin="layout" path="M 0.13333 -0.06774 C 0.15989 -0.08531 0.18646 -0.10265 0.19201 -0.12901 C 0.19757 -0.15537 0.17517 -0.20277 0.16666 -0.22635 C 0.15816 -0.24994 0.14965 -0.26034 0.14114 -0.27075 " pathEditMode="relative" rAng="0" ptsTypes="aaaA">
                                      <p:cBhvr>
                                        <p:cTn id="64" dur="2000" fill="hold"/>
                                        <p:tgtEl>
                                          <p:spTgt spid="15"/>
                                        </p:tgtEl>
                                        <p:attrNameLst>
                                          <p:attrName>ppt_x</p:attrName>
                                          <p:attrName>ppt_y</p:attrName>
                                        </p:attrNameLst>
                                      </p:cBhvr>
                                      <p:rCtr x="32" y="-102"/>
                                    </p:animMotion>
                                  </p:childTnLst>
                                </p:cTn>
                              </p:par>
                              <p:par>
                                <p:cTn id="65" presetID="0" presetClass="path" presetSubtype="0" accel="50000" decel="50000" fill="hold" grpId="1" nodeType="withEffect">
                                  <p:stCondLst>
                                    <p:cond delay="0"/>
                                  </p:stCondLst>
                                  <p:childTnLst>
                                    <p:animMotion origin="layout" path="M -0.10955 -0.14358 L -0.10122 -0.26567 " pathEditMode="relative" rAng="0" ptsTypes="AA">
                                      <p:cBhvr>
                                        <p:cTn id="66" dur="2000" fill="hold"/>
                                        <p:tgtEl>
                                          <p:spTgt spid="19"/>
                                        </p:tgtEl>
                                        <p:attrNameLst>
                                          <p:attrName>ppt_x</p:attrName>
                                          <p:attrName>ppt_y</p:attrName>
                                        </p:attrNameLst>
                                      </p:cBhvr>
                                      <p:rCtr x="4" y="-61"/>
                                    </p:animMotion>
                                  </p:childTnLst>
                                </p:cTn>
                              </p:par>
                              <p:par>
                                <p:cTn id="67" presetID="0" presetClass="path" presetSubtype="0" accel="50000" decel="50000" fill="hold" grpId="0" nodeType="withEffect">
                                  <p:stCondLst>
                                    <p:cond delay="0"/>
                                  </p:stCondLst>
                                  <p:childTnLst>
                                    <p:animMotion origin="layout" path="M 6.66667E-6 -8.2659E-6 L 0.00834 0.04439 " pathEditMode="relative" ptsTypes="AA">
                                      <p:cBhvr>
                                        <p:cTn id="68" dur="2000" fill="hold"/>
                                        <p:tgtEl>
                                          <p:spTgt spid="10"/>
                                        </p:tgtEl>
                                        <p:attrNameLst>
                                          <p:attrName>ppt_x</p:attrName>
                                          <p:attrName>ppt_y</p:attrName>
                                        </p:attrNameLst>
                                      </p:cBhvr>
                                    </p:animMotion>
                                  </p:childTnLst>
                                </p:cTn>
                              </p:par>
                            </p:childTnLst>
                          </p:cTn>
                        </p:par>
                        <p:par>
                          <p:cTn id="69" fill="hold">
                            <p:stCondLst>
                              <p:cond delay="3000"/>
                            </p:stCondLst>
                            <p:childTnLst>
                              <p:par>
                                <p:cTn id="70" presetID="0" presetClass="path" presetSubtype="0" accel="50000" decel="50000" fill="hold" grpId="0" nodeType="afterEffect">
                                  <p:stCondLst>
                                    <p:cond delay="0"/>
                                  </p:stCondLst>
                                  <p:childTnLst>
                                    <p:animMotion origin="layout" path="M -3.33333E-6 6.53179E-6 L -3.33333E-6 -0.04439 " pathEditMode="relative" ptsTypes="AA">
                                      <p:cBhvr>
                                        <p:cTn id="71" dur="2000" fill="hold"/>
                                        <p:tgtEl>
                                          <p:spTgt spid="14"/>
                                        </p:tgtEl>
                                        <p:attrNameLst>
                                          <p:attrName>ppt_x</p:attrName>
                                          <p:attrName>ppt_y</p:attrName>
                                        </p:attrNameLst>
                                      </p:cBhvr>
                                    </p:animMotion>
                                  </p:childTnLst>
                                </p:cTn>
                              </p:par>
                              <p:par>
                                <p:cTn id="72" presetID="0" presetClass="path" presetSubtype="0" accel="50000" decel="50000" fill="hold" grpId="2" nodeType="withEffect">
                                  <p:stCondLst>
                                    <p:cond delay="0"/>
                                  </p:stCondLst>
                                  <p:childTnLst>
                                    <p:animMotion origin="layout" path="M -0.2559 -0.06196 C -0.26979 -0.05202 -0.28368 -0.04208 -0.28455 -0.01965 C -0.28542 0.00278 -0.28299 0.04416 -0.26076 0.0733 C -0.23854 0.10243 -0.19497 0.12902 -0.15122 0.15584 " pathEditMode="relative" rAng="0" ptsTypes="aaaA">
                                      <p:cBhvr>
                                        <p:cTn id="73" dur="2000" fill="hold"/>
                                        <p:tgtEl>
                                          <p:spTgt spid="16"/>
                                        </p:tgtEl>
                                        <p:attrNameLst>
                                          <p:attrName>ppt_x</p:attrName>
                                          <p:attrName>ppt_y</p:attrName>
                                        </p:attrNameLst>
                                      </p:cBhvr>
                                      <p:rCtr x="38" y="109"/>
                                    </p:animMotion>
                                  </p:childTnLst>
                                </p:cTn>
                              </p:par>
                              <p:par>
                                <p:cTn id="74" presetID="0" presetClass="path" presetSubtype="0" accel="50000" decel="50000" fill="hold" grpId="2" nodeType="withEffect">
                                  <p:stCondLst>
                                    <p:cond delay="0"/>
                                  </p:stCondLst>
                                  <p:childTnLst>
                                    <p:animMotion origin="layout" path="M 0.14115 -0.27075 C 0.12136 -0.29572 0.10174 -0.32046 0.07761 -0.32578 C 0.05347 -0.3311 0.02448 -0.32878 -0.0033 -0.30266 C -0.03107 -0.27653 -0.06007 -0.22312 -0.08906 -0.16948 " pathEditMode="relative" rAng="0" ptsTypes="aaaA">
                                      <p:cBhvr>
                                        <p:cTn id="75" dur="2000" fill="hold"/>
                                        <p:tgtEl>
                                          <p:spTgt spid="15"/>
                                        </p:tgtEl>
                                        <p:attrNameLst>
                                          <p:attrName>ppt_x</p:attrName>
                                          <p:attrName>ppt_y</p:attrName>
                                        </p:attrNameLst>
                                      </p:cBhvr>
                                      <p:rCtr x="-115" y="20"/>
                                    </p:animMotion>
                                  </p:childTnLst>
                                </p:cTn>
                              </p:par>
                              <p:par>
                                <p:cTn id="76" presetID="0" presetClass="path" presetSubtype="0" accel="50000" decel="50000" fill="hold" grpId="1" nodeType="withEffect">
                                  <p:stCondLst>
                                    <p:cond delay="0"/>
                                  </p:stCondLst>
                                  <p:childTnLst>
                                    <p:animMotion origin="layout" path="M -0.05417 0.06104 L -0.19584 0.26081 " pathEditMode="relative" rAng="0" ptsTypes="AA">
                                      <p:cBhvr>
                                        <p:cTn id="77" dur="2000" fill="hold"/>
                                        <p:tgtEl>
                                          <p:spTgt spid="17"/>
                                        </p:tgtEl>
                                        <p:attrNameLst>
                                          <p:attrName>ppt_x</p:attrName>
                                          <p:attrName>ppt_y</p:attrName>
                                        </p:attrNameLst>
                                      </p:cBhvr>
                                      <p:rCtr x="-71" y="100"/>
                                    </p:animMotion>
                                  </p:childTnLst>
                                </p:cTn>
                              </p:par>
                              <p:par>
                                <p:cTn id="78" presetID="0" presetClass="path" presetSubtype="0" accel="50000" decel="50000" fill="hold" nodeType="withEffect">
                                  <p:stCondLst>
                                    <p:cond delay="0"/>
                                  </p:stCondLst>
                                  <p:childTnLst>
                                    <p:animMotion origin="layout" path="M -0.06111 -0.44208 L 0.00556 -0.00924 " pathEditMode="relative" ptsTypes="AA">
                                      <p:cBhvr>
                                        <p:cTn id="79" dur="2000" fill="hold"/>
                                        <p:tgtEl>
                                          <p:spTgt spid="2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animBg="1"/>
      <p:bldP spid="10" grpId="0" animBg="1"/>
      <p:bldP spid="11" grpId="0" animBg="1"/>
      <p:bldP spid="14" grpId="0" animBg="1"/>
      <p:bldP spid="15" grpId="0" animBg="1"/>
      <p:bldP spid="15" grpId="1" animBg="1"/>
      <p:bldP spid="15" grpId="2" animBg="1"/>
      <p:bldP spid="16" grpId="0" animBg="1"/>
      <p:bldP spid="16" grpId="1" animBg="1"/>
      <p:bldP spid="16" grpId="2" animBg="1"/>
      <p:bldP spid="17" grpId="0" animBg="1"/>
      <p:bldP spid="17" grpId="1" animBg="1"/>
      <p:bldP spid="18" grpId="0" animBg="1"/>
      <p:bldP spid="19" grpId="0" animBg="1"/>
      <p:bldP spid="19" grpId="1" animBg="1"/>
      <p:bldP spid="21" grpId="0" animBg="1"/>
      <p:bldP spid="22" grpId="0"/>
      <p:bldP spid="22" grpId="1"/>
      <p:bldP spid="24" grpId="0" animBg="1"/>
      <p:bldP spid="24" grpId="1" animBg="1"/>
      <p:bldP spid="25" grpId="0"/>
      <p:bldP spid="25"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brl_field_full.gif"/>
          <p:cNvPicPr>
            <a:picLocks noGrp="1" noChangeAspect="1"/>
          </p:cNvPicPr>
          <p:nvPr/>
        </p:nvPicPr>
        <p:blipFill>
          <a:blip r:embed="rId2" cstate="print"/>
          <a:stretch>
            <a:fillRect/>
          </a:stretch>
        </p:blipFill>
        <p:spPr>
          <a:xfrm>
            <a:off x="228600" y="0"/>
            <a:ext cx="8382000" cy="6858000"/>
          </a:xfrm>
          <a:prstGeom prst="rect">
            <a:avLst/>
          </a:prstGeom>
        </p:spPr>
      </p:pic>
      <p:sp>
        <p:nvSpPr>
          <p:cNvPr id="3" name="TextBox 2"/>
          <p:cNvSpPr txBox="1"/>
          <p:nvPr/>
        </p:nvSpPr>
        <p:spPr>
          <a:xfrm>
            <a:off x="0" y="152400"/>
            <a:ext cx="1752600" cy="461665"/>
          </a:xfrm>
          <a:prstGeom prst="rect">
            <a:avLst/>
          </a:prstGeom>
          <a:noFill/>
        </p:spPr>
        <p:txBody>
          <a:bodyPr wrap="square" rtlCol="0">
            <a:spAutoFit/>
          </a:bodyPr>
          <a:lstStyle/>
          <a:p>
            <a:r>
              <a:rPr lang="en-US" sz="2400" dirty="0" smtClean="0"/>
              <a:t>Signals</a:t>
            </a:r>
            <a:endParaRPr lang="en-US" sz="2400" dirty="0"/>
          </a:p>
        </p:txBody>
      </p:sp>
      <p:sp>
        <p:nvSpPr>
          <p:cNvPr id="5" name="TextBox 4"/>
          <p:cNvSpPr txBox="1"/>
          <p:nvPr/>
        </p:nvSpPr>
        <p:spPr>
          <a:xfrm>
            <a:off x="152400" y="6019800"/>
            <a:ext cx="2895600" cy="707886"/>
          </a:xfrm>
          <a:prstGeom prst="rect">
            <a:avLst/>
          </a:prstGeom>
          <a:noFill/>
        </p:spPr>
        <p:txBody>
          <a:bodyPr wrap="square" rtlCol="0">
            <a:spAutoFit/>
          </a:bodyPr>
          <a:lstStyle/>
          <a:p>
            <a:pPr algn="ctr"/>
            <a:r>
              <a:rPr lang="en-US" sz="2000" dirty="0" smtClean="0"/>
              <a:t>Ground ball to the outfield</a:t>
            </a:r>
            <a:endParaRPr lang="en-US" sz="2000" dirty="0"/>
          </a:p>
        </p:txBody>
      </p:sp>
      <p:sp>
        <p:nvSpPr>
          <p:cNvPr id="6" name="Diamond 5"/>
          <p:cNvSpPr/>
          <p:nvPr/>
        </p:nvSpPr>
        <p:spPr>
          <a:xfrm>
            <a:off x="1828800" y="1981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7" name="Diamond 6"/>
          <p:cNvSpPr/>
          <p:nvPr/>
        </p:nvSpPr>
        <p:spPr>
          <a:xfrm>
            <a:off x="4191000" y="609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8" name="Diamond 7"/>
          <p:cNvSpPr/>
          <p:nvPr/>
        </p:nvSpPr>
        <p:spPr>
          <a:xfrm>
            <a:off x="6781800" y="2133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9" name="Diamond 8"/>
          <p:cNvSpPr/>
          <p:nvPr/>
        </p:nvSpPr>
        <p:spPr>
          <a:xfrm rot="21444593">
            <a:off x="2888559" y="3803354"/>
            <a:ext cx="314819" cy="304488"/>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10" name="Diamond 9"/>
          <p:cNvSpPr/>
          <p:nvPr/>
        </p:nvSpPr>
        <p:spPr>
          <a:xfrm>
            <a:off x="3505200" y="3276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1" name="Diamond 10"/>
          <p:cNvSpPr/>
          <p:nvPr/>
        </p:nvSpPr>
        <p:spPr>
          <a:xfrm>
            <a:off x="50292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2" name="Diamond 11"/>
          <p:cNvSpPr/>
          <p:nvPr/>
        </p:nvSpPr>
        <p:spPr>
          <a:xfrm>
            <a:off x="5257800" y="4419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3" name="Diamond 12"/>
          <p:cNvSpPr/>
          <p:nvPr/>
        </p:nvSpPr>
        <p:spPr>
          <a:xfrm>
            <a:off x="4191000" y="5867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4" name="Oval 13"/>
          <p:cNvSpPr/>
          <p:nvPr/>
        </p:nvSpPr>
        <p:spPr>
          <a:xfrm>
            <a:off x="6553200" y="41148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15" name="Oval 14"/>
          <p:cNvSpPr/>
          <p:nvPr/>
        </p:nvSpPr>
        <p:spPr>
          <a:xfrm>
            <a:off x="3505200" y="38862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16" name="Oval 15"/>
          <p:cNvSpPr/>
          <p:nvPr/>
        </p:nvSpPr>
        <p:spPr>
          <a:xfrm>
            <a:off x="4114800" y="64770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sp>
        <p:nvSpPr>
          <p:cNvPr id="17" name="Hexagon 16"/>
          <p:cNvSpPr/>
          <p:nvPr/>
        </p:nvSpPr>
        <p:spPr>
          <a:xfrm flipH="1">
            <a:off x="3657600" y="5562600"/>
            <a:ext cx="304800" cy="3048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18" name="Hexagon 17"/>
          <p:cNvSpPr/>
          <p:nvPr/>
        </p:nvSpPr>
        <p:spPr>
          <a:xfrm flipH="1">
            <a:off x="5410200" y="40386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0" name="Diamond 19"/>
          <p:cNvSpPr/>
          <p:nvPr/>
        </p:nvSpPr>
        <p:spPr>
          <a:xfrm>
            <a:off x="4114800" y="4191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pic>
        <p:nvPicPr>
          <p:cNvPr id="21" name="Picture 20" descr="baseball.gif"/>
          <p:cNvPicPr>
            <a:picLocks noChangeAspect="1"/>
          </p:cNvPicPr>
          <p:nvPr/>
        </p:nvPicPr>
        <p:blipFill>
          <a:blip r:embed="rId3" cstate="print"/>
          <a:stretch>
            <a:fillRect/>
          </a:stretch>
        </p:blipFill>
        <p:spPr>
          <a:xfrm>
            <a:off x="4191000" y="5486400"/>
            <a:ext cx="280988" cy="280988"/>
          </a:xfrm>
          <a:prstGeom prst="rect">
            <a:avLst/>
          </a:prstGeom>
        </p:spPr>
      </p:pic>
      <p:sp>
        <p:nvSpPr>
          <p:cNvPr id="22" name="TextBox 21"/>
          <p:cNvSpPr txBox="1"/>
          <p:nvPr/>
        </p:nvSpPr>
        <p:spPr>
          <a:xfrm>
            <a:off x="0" y="533400"/>
            <a:ext cx="2438400" cy="707886"/>
          </a:xfrm>
          <a:prstGeom prst="rect">
            <a:avLst/>
          </a:prstGeom>
          <a:noFill/>
        </p:spPr>
        <p:txBody>
          <a:bodyPr wrap="square" rtlCol="0">
            <a:spAutoFit/>
          </a:bodyPr>
          <a:lstStyle/>
          <a:p>
            <a:r>
              <a:rPr lang="en-US" sz="2000" dirty="0" smtClean="0"/>
              <a:t>U</a:t>
            </a:r>
            <a:r>
              <a:rPr lang="en-US" dirty="0" smtClean="0"/>
              <a:t>1:</a:t>
            </a:r>
            <a:r>
              <a:rPr lang="en-US" sz="2000" dirty="0" smtClean="0"/>
              <a:t> number of outs </a:t>
            </a:r>
          </a:p>
          <a:p>
            <a:r>
              <a:rPr lang="en-US" sz="2000" dirty="0" smtClean="0"/>
              <a:t>Everyone: rotates</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1.6763E-6 L 0.11667 -0.74358 " pathEditMode="relative" rAng="0" ptsTypes="AA">
                                      <p:cBhvr>
                                        <p:cTn id="6" dur="2000" fill="hold"/>
                                        <p:tgtEl>
                                          <p:spTgt spid="21"/>
                                        </p:tgtEl>
                                        <p:attrNameLst>
                                          <p:attrName>ppt_x</p:attrName>
                                          <p:attrName>ppt_y</p:attrName>
                                        </p:attrNameLst>
                                      </p:cBhvr>
                                      <p:rCtr x="58" y="-372"/>
                                    </p:animMotion>
                                  </p:childTnLst>
                                </p:cTn>
                              </p:par>
                              <p:par>
                                <p:cTn id="7" presetID="0" presetClass="path" presetSubtype="0" accel="50000" decel="50000" fill="hold" grpId="0" nodeType="withEffect">
                                  <p:stCondLst>
                                    <p:cond delay="0"/>
                                  </p:stCondLst>
                                  <p:childTnLst>
                                    <p:animMotion origin="layout" path="M 1.73472E-18 -2.65896E-6 L 0.1 -0.03329 " pathEditMode="relative" ptsTypes="AA">
                                      <p:cBhvr>
                                        <p:cTn id="8" dur="2000" fill="hold"/>
                                        <p:tgtEl>
                                          <p:spTgt spid="7"/>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1.73472E-18 2.60116E-6 L 0.075 2.60116E-6 " pathEditMode="relative" ptsTypes="AA">
                                      <p:cBhvr>
                                        <p:cTn id="10" dur="2000" fill="hold"/>
                                        <p:tgtEl>
                                          <p:spTgt spid="15"/>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6.38889E-6 -5.20231E-7 C 0.00051 0.00092 0.00121 0.00185 -0.00938 -5.20231E-7 C -0.01997 -0.00185 -0.04567 0.01711 -0.06337 -0.01064 C -0.08108 -0.03838 -0.09844 -0.10266 -0.11581 -0.16694 " pathEditMode="relative" ptsTypes="aaaA">
                                      <p:cBhvr>
                                        <p:cTn id="12" dur="2000" fill="hold"/>
                                        <p:tgtEl>
                                          <p:spTgt spid="16"/>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3.33333E-6 2.77457E-6 C -0.04479 -0.0481 -0.08959 -0.09549 -0.11962 -0.10613 C -0.14948 -0.11653 -0.16441 -0.09087 -0.17917 -0.06451 " pathEditMode="relative" rAng="0" ptsTypes="aaA">
                                      <p:cBhvr>
                                        <p:cTn id="14" dur="2000" fill="hold"/>
                                        <p:tgtEl>
                                          <p:spTgt spid="18"/>
                                        </p:tgtEl>
                                        <p:attrNameLst>
                                          <p:attrName>ppt_x</p:attrName>
                                          <p:attrName>ppt_y</p:attrName>
                                        </p:attrNameLst>
                                      </p:cBhvr>
                                      <p:rCtr x="-90" y="-58"/>
                                    </p:animMotion>
                                  </p:childTnLst>
                                </p:cTn>
                              </p:par>
                              <p:par>
                                <p:cTn id="15" presetID="0" presetClass="path" presetSubtype="0" accel="50000" decel="50000" fill="hold" grpId="0" nodeType="withEffect">
                                  <p:stCondLst>
                                    <p:cond delay="0"/>
                                  </p:stCondLst>
                                  <p:childTnLst>
                                    <p:animMotion origin="layout" path="M -2.77778E-6 -2.65896E-6 C 0.02205 0.00463 0.04427 0.00925 0.07795 -0.01225 C 0.11163 -0.03375 0.17986 -0.09965 0.20261 -0.12786 C 0.22535 -0.15607 0.2158 -0.16601 0.21459 -0.1815 C 0.21354 -0.19676 0.20469 -0.20878 0.19566 -0.22058 " pathEditMode="relative" rAng="0" ptsTypes="aaaaA">
                                      <p:cBhvr>
                                        <p:cTn id="16" dur="2000" fill="hold"/>
                                        <p:tgtEl>
                                          <p:spTgt spid="17"/>
                                        </p:tgtEl>
                                        <p:attrNameLst>
                                          <p:attrName>ppt_x</p:attrName>
                                          <p:attrName>ppt_y</p:attrName>
                                        </p:attrNameLst>
                                      </p:cBhvr>
                                      <p:rCtr x="113" y="-106"/>
                                    </p:animMotion>
                                  </p:childTnLst>
                                </p:cTn>
                              </p:par>
                              <p:par>
                                <p:cTn id="17" presetID="0" presetClass="path" presetSubtype="0" accel="50000" decel="50000" fill="hold" grpId="0" nodeType="withEffect">
                                  <p:stCondLst>
                                    <p:cond delay="0"/>
                                  </p:stCondLst>
                                  <p:childTnLst>
                                    <p:animMotion origin="layout" path="M 3.33333E-6 8.67052E-7 L -0.06667 0.05549 " pathEditMode="relative" ptsTypes="AA">
                                      <p:cBhvr>
                                        <p:cTn id="18" dur="2000" fill="hold"/>
                                        <p:tgtEl>
                                          <p:spTgt spid="14"/>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3.33333E-6 -1.7341E-6 L -0.075 0.0111 " pathEditMode="relative" ptsTypes="AA">
                                      <p:cBhvr>
                                        <p:cTn id="22" dur="2000" fill="hold"/>
                                        <p:tgtEl>
                                          <p:spTgt spid="11"/>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0.10555 -0.74173 L 0.00555 -0.3089 " pathEditMode="relative" ptsTypes="AA">
                                      <p:cBhvr>
                                        <p:cTn id="24" dur="2000" fill="hold"/>
                                        <p:tgtEl>
                                          <p:spTgt spid="21"/>
                                        </p:tgtEl>
                                        <p:attrNameLst>
                                          <p:attrName>ppt_x</p:attrName>
                                          <p:attrName>ppt_y</p:attrName>
                                        </p:attrNameLst>
                                      </p:cBhvr>
                                    </p:animMotion>
                                  </p:childTnLst>
                                </p:cTn>
                              </p:par>
                              <p:par>
                                <p:cTn id="25" presetID="0" presetClass="path" presetSubtype="0" accel="50000" decel="50000" fill="hold" grpId="1" nodeType="withEffect">
                                  <p:stCondLst>
                                    <p:cond delay="0"/>
                                  </p:stCondLst>
                                  <p:childTnLst>
                                    <p:animMotion origin="layout" path="M -0.17917 -0.06451 L -0.2625 0.05757 " pathEditMode="relative" rAng="0" ptsTypes="AA">
                                      <p:cBhvr>
                                        <p:cTn id="26" dur="2000" fill="hold"/>
                                        <p:tgtEl>
                                          <p:spTgt spid="18"/>
                                        </p:tgtEl>
                                        <p:attrNameLst>
                                          <p:attrName>ppt_x</p:attrName>
                                          <p:attrName>ppt_y</p:attrName>
                                        </p:attrNameLst>
                                      </p:cBhvr>
                                      <p:rCtr x="-42" y="61"/>
                                    </p:animMotion>
                                  </p:childTnLst>
                                </p:cTn>
                              </p:par>
                              <p:par>
                                <p:cTn id="27" presetID="0" presetClass="path" presetSubtype="0" accel="50000" decel="50000" fill="hold" grpId="1" nodeType="withEffect">
                                  <p:stCondLst>
                                    <p:cond delay="0"/>
                                  </p:stCondLst>
                                  <p:childTnLst>
                                    <p:animMotion origin="layout" path="M 0.19566 -0.22058 C 0.15781 -0.26381 0.12014 -0.30705 0.0908 -0.32185 C 0.06146 -0.33665 0.04045 -0.323 0.01944 -0.30936 " pathEditMode="relative" rAng="0" ptsTypes="aaA">
                                      <p:cBhvr>
                                        <p:cTn id="28" dur="2000" fill="hold"/>
                                        <p:tgtEl>
                                          <p:spTgt spid="17"/>
                                        </p:tgtEl>
                                        <p:attrNameLst>
                                          <p:attrName>ppt_x</p:attrName>
                                          <p:attrName>ppt_y</p:attrName>
                                        </p:attrNameLst>
                                      </p:cBhvr>
                                      <p:rCtr x="-88" y="-58"/>
                                    </p:animMotion>
                                  </p:childTnLst>
                                </p:cTn>
                              </p:par>
                              <p:par>
                                <p:cTn id="29" presetID="0" presetClass="path" presetSubtype="0" accel="50000" decel="50000" fill="hold" grpId="1" nodeType="withEffect">
                                  <p:stCondLst>
                                    <p:cond delay="0"/>
                                  </p:stCondLst>
                                  <p:childTnLst>
                                    <p:animMotion origin="layout" path="M -0.1158 -0.16694 L -0.1658 -0.26682 " pathEditMode="relative" rAng="0" ptsTypes="AA">
                                      <p:cBhvr>
                                        <p:cTn id="30" dur="2000" fill="hold"/>
                                        <p:tgtEl>
                                          <p:spTgt spid="16"/>
                                        </p:tgtEl>
                                        <p:attrNameLst>
                                          <p:attrName>ppt_x</p:attrName>
                                          <p:attrName>ppt_y</p:attrName>
                                        </p:attrNameLst>
                                      </p:cBhvr>
                                      <p:rCtr x="-25" y="-50"/>
                                    </p:animMotion>
                                  </p:childTnLst>
                                </p:cTn>
                              </p:par>
                              <p:par>
                                <p:cTn id="31" presetID="0" presetClass="path" presetSubtype="0" accel="50000" decel="50000" fill="hold" grpId="1" nodeType="withEffect">
                                  <p:stCondLst>
                                    <p:cond delay="0"/>
                                  </p:stCondLst>
                                  <p:childTnLst>
                                    <p:animMotion origin="layout" path="M -0.06667 0.05549 L -0.20833 0.23307 " pathEditMode="relative" rAng="0" ptsTypes="AA">
                                      <p:cBhvr>
                                        <p:cTn id="32" dur="2000" fill="hold"/>
                                        <p:tgtEl>
                                          <p:spTgt spid="14"/>
                                        </p:tgtEl>
                                        <p:attrNameLst>
                                          <p:attrName>ppt_x</p:attrName>
                                          <p:attrName>ppt_y</p:attrName>
                                        </p:attrNameLst>
                                      </p:cBhvr>
                                      <p:rCtr x="-71" y="89"/>
                                    </p:animMotion>
                                  </p:childTnLst>
                                </p:cTn>
                              </p:par>
                              <p:par>
                                <p:cTn id="33" presetID="0" presetClass="path" presetSubtype="0" accel="50000" decel="50000" fill="hold" grpId="0" nodeType="withEffect">
                                  <p:stCondLst>
                                    <p:cond delay="0"/>
                                  </p:stCondLst>
                                  <p:childTnLst>
                                    <p:animMotion origin="layout" path="M -6.66667E-6 -1.7341E-6 L 0.00833 -0.09988 " pathEditMode="relative" ptsTypes="AA">
                                      <p:cBhvr>
                                        <p:cTn id="34"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3" grpId="0" animBg="1"/>
      <p:bldP spid="14" grpId="0" animBg="1"/>
      <p:bldP spid="14" grpId="1" animBg="1"/>
      <p:bldP spid="15" grpId="0" animBg="1"/>
      <p:bldP spid="16" grpId="0" animBg="1"/>
      <p:bldP spid="16" grpId="1" animBg="1"/>
      <p:bldP spid="17" grpId="0" animBg="1"/>
      <p:bldP spid="17" grpId="1" animBg="1"/>
      <p:bldP spid="18" grpId="0" animBg="1"/>
      <p:bldP spid="1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brl_field_full.gif"/>
          <p:cNvPicPr>
            <a:picLocks noGrp="1" noChangeAspect="1"/>
          </p:cNvPicPr>
          <p:nvPr/>
        </p:nvPicPr>
        <p:blipFill>
          <a:blip r:embed="rId2" cstate="print"/>
          <a:stretch>
            <a:fillRect/>
          </a:stretch>
        </p:blipFill>
        <p:spPr>
          <a:xfrm>
            <a:off x="228601" y="0"/>
            <a:ext cx="8382000" cy="6858000"/>
          </a:xfrm>
          <a:prstGeom prst="rect">
            <a:avLst/>
          </a:prstGeom>
        </p:spPr>
      </p:pic>
      <p:sp>
        <p:nvSpPr>
          <p:cNvPr id="3" name="TextBox 2"/>
          <p:cNvSpPr txBox="1"/>
          <p:nvPr/>
        </p:nvSpPr>
        <p:spPr>
          <a:xfrm>
            <a:off x="152400" y="1371600"/>
            <a:ext cx="8686800" cy="1323439"/>
          </a:xfrm>
          <a:prstGeom prst="rect">
            <a:avLst/>
          </a:prstGeom>
          <a:noFill/>
        </p:spPr>
        <p:txBody>
          <a:bodyPr wrap="square" rtlCol="0">
            <a:spAutoFit/>
          </a:bodyPr>
          <a:lstStyle/>
          <a:p>
            <a:r>
              <a:rPr lang="en-US" sz="4000" dirty="0" smtClean="0"/>
              <a:t>Runner on second base</a:t>
            </a:r>
          </a:p>
          <a:p>
            <a:r>
              <a:rPr lang="en-US" sz="4000" dirty="0" smtClean="0"/>
              <a:t>Ground balls and fly balls to the outfield</a:t>
            </a:r>
            <a:endParaRPr lang="en-US" sz="4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brl_field_full.gif"/>
          <p:cNvPicPr>
            <a:picLocks noGrp="1" noChangeAspect="1"/>
          </p:cNvPicPr>
          <p:nvPr/>
        </p:nvPicPr>
        <p:blipFill>
          <a:blip r:embed="rId2" cstate="print"/>
          <a:stretch>
            <a:fillRect/>
          </a:stretch>
        </p:blipFill>
        <p:spPr>
          <a:xfrm>
            <a:off x="228601" y="0"/>
            <a:ext cx="8382000" cy="6858000"/>
          </a:xfrm>
          <a:prstGeom prst="rect">
            <a:avLst/>
          </a:prstGeom>
        </p:spPr>
      </p:pic>
      <p:sp>
        <p:nvSpPr>
          <p:cNvPr id="3" name="Diamond 2"/>
          <p:cNvSpPr/>
          <p:nvPr/>
        </p:nvSpPr>
        <p:spPr>
          <a:xfrm>
            <a:off x="1752600" y="2057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4" name="Diamond 3"/>
          <p:cNvSpPr/>
          <p:nvPr/>
        </p:nvSpPr>
        <p:spPr>
          <a:xfrm>
            <a:off x="6629400" y="1905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5" name="Diamond 4"/>
          <p:cNvSpPr/>
          <p:nvPr/>
        </p:nvSpPr>
        <p:spPr>
          <a:xfrm>
            <a:off x="4114800" y="609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6" name="Diamond 5"/>
          <p:cNvSpPr/>
          <p:nvPr/>
        </p:nvSpPr>
        <p:spPr>
          <a:xfrm>
            <a:off x="2971800" y="3886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7" name="Diamond 6"/>
          <p:cNvSpPr/>
          <p:nvPr/>
        </p:nvSpPr>
        <p:spPr>
          <a:xfrm rot="10800000" flipH="1" flipV="1">
            <a:off x="3581400" y="3276600"/>
            <a:ext cx="381000" cy="2286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8" name="Diamond 7"/>
          <p:cNvSpPr/>
          <p:nvPr/>
        </p:nvSpPr>
        <p:spPr>
          <a:xfrm>
            <a:off x="5029200" y="3276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9" name="Diamond 8"/>
          <p:cNvSpPr/>
          <p:nvPr/>
        </p:nvSpPr>
        <p:spPr>
          <a:xfrm>
            <a:off x="5410200" y="3962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0" name="Diamond 9"/>
          <p:cNvSpPr/>
          <p:nvPr/>
        </p:nvSpPr>
        <p:spPr>
          <a:xfrm>
            <a:off x="4114800" y="4191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2" name="Diamond 11"/>
          <p:cNvSpPr/>
          <p:nvPr/>
        </p:nvSpPr>
        <p:spPr>
          <a:xfrm>
            <a:off x="4191000" y="5791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3" name="Oval 12"/>
          <p:cNvSpPr/>
          <p:nvPr/>
        </p:nvSpPr>
        <p:spPr>
          <a:xfrm>
            <a:off x="4724400" y="35814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14" name="Oval 13"/>
          <p:cNvSpPr/>
          <p:nvPr/>
        </p:nvSpPr>
        <p:spPr>
          <a:xfrm>
            <a:off x="1981200" y="44196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15" name="Oval 14"/>
          <p:cNvSpPr/>
          <p:nvPr/>
        </p:nvSpPr>
        <p:spPr>
          <a:xfrm>
            <a:off x="4114800" y="64770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sp>
        <p:nvSpPr>
          <p:cNvPr id="16" name="Hexagon 15"/>
          <p:cNvSpPr/>
          <p:nvPr/>
        </p:nvSpPr>
        <p:spPr>
          <a:xfrm flipH="1">
            <a:off x="4038600" y="35052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7" name="Hexagon 16"/>
          <p:cNvSpPr/>
          <p:nvPr/>
        </p:nvSpPr>
        <p:spPr>
          <a:xfrm flipH="1">
            <a:off x="3962400" y="55626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pic>
        <p:nvPicPr>
          <p:cNvPr id="18" name="Picture 17" descr="baseball.gif"/>
          <p:cNvPicPr>
            <a:picLocks noChangeAspect="1"/>
          </p:cNvPicPr>
          <p:nvPr/>
        </p:nvPicPr>
        <p:blipFill>
          <a:blip r:embed="rId3" cstate="print"/>
          <a:stretch>
            <a:fillRect/>
          </a:stretch>
        </p:blipFill>
        <p:spPr>
          <a:xfrm>
            <a:off x="4191000" y="4724400"/>
            <a:ext cx="228600" cy="307181"/>
          </a:xfrm>
          <a:prstGeom prst="rect">
            <a:avLst/>
          </a:prstGeom>
        </p:spPr>
      </p:pic>
      <p:sp>
        <p:nvSpPr>
          <p:cNvPr id="19" name="TextBox 18"/>
          <p:cNvSpPr txBox="1"/>
          <p:nvPr/>
        </p:nvSpPr>
        <p:spPr>
          <a:xfrm>
            <a:off x="2971800" y="1066800"/>
            <a:ext cx="3048000" cy="1938992"/>
          </a:xfrm>
          <a:prstGeom prst="rect">
            <a:avLst/>
          </a:prstGeom>
          <a:noFill/>
        </p:spPr>
        <p:txBody>
          <a:bodyPr wrap="square" rtlCol="0">
            <a:spAutoFit/>
          </a:bodyPr>
          <a:lstStyle/>
          <a:p>
            <a:pPr algn="ctr"/>
            <a:r>
              <a:rPr lang="en-US" sz="2400" dirty="0" smtClean="0"/>
              <a:t>Runner on 2</a:t>
            </a:r>
            <a:r>
              <a:rPr lang="en-US" sz="2400" baseline="30000" dirty="0" smtClean="0"/>
              <a:t>nd</a:t>
            </a:r>
            <a:r>
              <a:rPr lang="en-US" sz="2400" dirty="0" smtClean="0"/>
              <a:t> base</a:t>
            </a:r>
          </a:p>
          <a:p>
            <a:pPr algn="ctr"/>
            <a:r>
              <a:rPr lang="en-US" sz="2400" dirty="0" smtClean="0"/>
              <a:t>U2 is inside a direct line between home and the edge of the mound</a:t>
            </a:r>
            <a:endParaRPr lang="en-US" sz="2400" dirty="0"/>
          </a:p>
        </p:txBody>
      </p:sp>
      <p:cxnSp>
        <p:nvCxnSpPr>
          <p:cNvPr id="21" name="Straight Connector 20"/>
          <p:cNvCxnSpPr>
            <a:stCxn id="13" idx="3"/>
          </p:cNvCxnSpPr>
          <p:nvPr/>
        </p:nvCxnSpPr>
        <p:spPr>
          <a:xfrm rot="5400000">
            <a:off x="3744960" y="4505045"/>
            <a:ext cx="1655996" cy="4591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brl_field_full.gif"/>
          <p:cNvPicPr>
            <a:picLocks noGrp="1" noChangeAspect="1"/>
          </p:cNvPicPr>
          <p:nvPr/>
        </p:nvPicPr>
        <p:blipFill>
          <a:blip r:embed="rId2" cstate="print"/>
          <a:stretch>
            <a:fillRect/>
          </a:stretch>
        </p:blipFill>
        <p:spPr>
          <a:xfrm>
            <a:off x="228601" y="0"/>
            <a:ext cx="8382000" cy="6858000"/>
          </a:xfrm>
          <a:prstGeom prst="rect">
            <a:avLst/>
          </a:prstGeom>
        </p:spPr>
      </p:pic>
      <p:sp>
        <p:nvSpPr>
          <p:cNvPr id="3" name="TextBox 2"/>
          <p:cNvSpPr txBox="1"/>
          <p:nvPr/>
        </p:nvSpPr>
        <p:spPr>
          <a:xfrm>
            <a:off x="0" y="152400"/>
            <a:ext cx="1752600" cy="461665"/>
          </a:xfrm>
          <a:prstGeom prst="rect">
            <a:avLst/>
          </a:prstGeom>
          <a:noFill/>
        </p:spPr>
        <p:txBody>
          <a:bodyPr wrap="square" rtlCol="0">
            <a:spAutoFit/>
          </a:bodyPr>
          <a:lstStyle/>
          <a:p>
            <a:r>
              <a:rPr lang="en-US" sz="2400" dirty="0" smtClean="0"/>
              <a:t>Signals</a:t>
            </a:r>
            <a:endParaRPr lang="en-US" sz="2400" dirty="0"/>
          </a:p>
        </p:txBody>
      </p:sp>
      <p:sp>
        <p:nvSpPr>
          <p:cNvPr id="4" name="TextBox 3"/>
          <p:cNvSpPr txBox="1"/>
          <p:nvPr/>
        </p:nvSpPr>
        <p:spPr>
          <a:xfrm>
            <a:off x="152400" y="6096000"/>
            <a:ext cx="2971800" cy="461665"/>
          </a:xfrm>
          <a:prstGeom prst="rect">
            <a:avLst/>
          </a:prstGeom>
          <a:noFill/>
        </p:spPr>
        <p:txBody>
          <a:bodyPr wrap="square" rtlCol="0">
            <a:spAutoFit/>
          </a:bodyPr>
          <a:lstStyle/>
          <a:p>
            <a:pPr algn="ctr"/>
            <a:r>
              <a:rPr lang="en-US" sz="2400" dirty="0" smtClean="0"/>
              <a:t>Ground ball left side</a:t>
            </a:r>
            <a:endParaRPr lang="en-US" sz="2400" dirty="0"/>
          </a:p>
        </p:txBody>
      </p:sp>
      <p:sp>
        <p:nvSpPr>
          <p:cNvPr id="5" name="Diamond 4"/>
          <p:cNvSpPr/>
          <p:nvPr/>
        </p:nvSpPr>
        <p:spPr>
          <a:xfrm>
            <a:off x="1752600" y="2057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6" name="Diamond 5"/>
          <p:cNvSpPr/>
          <p:nvPr/>
        </p:nvSpPr>
        <p:spPr>
          <a:xfrm>
            <a:off x="4114800" y="762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7" name="Diamond 6"/>
          <p:cNvSpPr/>
          <p:nvPr/>
        </p:nvSpPr>
        <p:spPr>
          <a:xfrm>
            <a:off x="6705600" y="1981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8" name="Diamond 7"/>
          <p:cNvSpPr/>
          <p:nvPr/>
        </p:nvSpPr>
        <p:spPr>
          <a:xfrm>
            <a:off x="2971800" y="3886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9" name="Diamond 8"/>
          <p:cNvSpPr/>
          <p:nvPr/>
        </p:nvSpPr>
        <p:spPr>
          <a:xfrm>
            <a:off x="35052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0" name="Diamond 9"/>
          <p:cNvSpPr/>
          <p:nvPr/>
        </p:nvSpPr>
        <p:spPr>
          <a:xfrm>
            <a:off x="5029200" y="3429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1" name="Diamond 10"/>
          <p:cNvSpPr/>
          <p:nvPr/>
        </p:nvSpPr>
        <p:spPr>
          <a:xfrm>
            <a:off x="5410200" y="3886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2" name="Diamond 11"/>
          <p:cNvSpPr/>
          <p:nvPr/>
        </p:nvSpPr>
        <p:spPr>
          <a:xfrm>
            <a:off x="4191000" y="4191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4" name="Diamond 13"/>
          <p:cNvSpPr/>
          <p:nvPr/>
        </p:nvSpPr>
        <p:spPr>
          <a:xfrm>
            <a:off x="4191000" y="5791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5" name="Oval 14"/>
          <p:cNvSpPr/>
          <p:nvPr/>
        </p:nvSpPr>
        <p:spPr>
          <a:xfrm>
            <a:off x="4495800" y="38100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16" name="Oval 15"/>
          <p:cNvSpPr/>
          <p:nvPr/>
        </p:nvSpPr>
        <p:spPr>
          <a:xfrm>
            <a:off x="2286000" y="45720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17" name="Oval 16"/>
          <p:cNvSpPr/>
          <p:nvPr/>
        </p:nvSpPr>
        <p:spPr>
          <a:xfrm>
            <a:off x="4114800" y="64770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pic>
        <p:nvPicPr>
          <p:cNvPr id="18" name="Picture 17" descr="baseball.gif"/>
          <p:cNvPicPr>
            <a:picLocks noChangeAspect="1"/>
          </p:cNvPicPr>
          <p:nvPr/>
        </p:nvPicPr>
        <p:blipFill>
          <a:blip r:embed="rId3" cstate="print"/>
          <a:stretch>
            <a:fillRect/>
          </a:stretch>
        </p:blipFill>
        <p:spPr>
          <a:xfrm>
            <a:off x="4191000" y="5486400"/>
            <a:ext cx="228600" cy="307181"/>
          </a:xfrm>
          <a:prstGeom prst="rect">
            <a:avLst/>
          </a:prstGeom>
        </p:spPr>
      </p:pic>
      <p:sp>
        <p:nvSpPr>
          <p:cNvPr id="19" name="TextBox 18"/>
          <p:cNvSpPr txBox="1"/>
          <p:nvPr/>
        </p:nvSpPr>
        <p:spPr>
          <a:xfrm>
            <a:off x="0" y="533400"/>
            <a:ext cx="3810000" cy="707886"/>
          </a:xfrm>
          <a:prstGeom prst="rect">
            <a:avLst/>
          </a:prstGeom>
          <a:noFill/>
        </p:spPr>
        <p:txBody>
          <a:bodyPr wrap="square" rtlCol="0">
            <a:spAutoFit/>
          </a:bodyPr>
          <a:lstStyle/>
          <a:p>
            <a:r>
              <a:rPr lang="en-US" sz="2000" dirty="0" smtClean="0"/>
              <a:t>U</a:t>
            </a:r>
            <a:r>
              <a:rPr lang="en-US" dirty="0" smtClean="0"/>
              <a:t>1:</a:t>
            </a:r>
            <a:r>
              <a:rPr lang="en-US" sz="2000" dirty="0" smtClean="0"/>
              <a:t> number of outs, staying home </a:t>
            </a:r>
          </a:p>
          <a:p>
            <a:r>
              <a:rPr lang="en-US" sz="2000" dirty="0" smtClean="0"/>
              <a:t>U2 &amp; U3 Stay</a:t>
            </a:r>
            <a:endParaRPr lang="en-US" sz="2000" dirty="0"/>
          </a:p>
        </p:txBody>
      </p:sp>
      <p:sp>
        <p:nvSpPr>
          <p:cNvPr id="20" name="Hexagon 19"/>
          <p:cNvSpPr/>
          <p:nvPr/>
        </p:nvSpPr>
        <p:spPr>
          <a:xfrm flipH="1">
            <a:off x="3962400" y="53340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21" name="Hexagon 20"/>
          <p:cNvSpPr/>
          <p:nvPr/>
        </p:nvSpPr>
        <p:spPr>
          <a:xfrm flipH="1">
            <a:off x="4267200" y="33528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73472E-18 6.53179E-6 L -0.05 -0.28855 " pathEditMode="relative" ptsTypes="AA">
                                      <p:cBhvr>
                                        <p:cTn id="6" dur="2000" fill="hold"/>
                                        <p:tgtEl>
                                          <p:spTgt spid="18"/>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02083 -0.0111 L -0.09583 -0.0111 " pathEditMode="relative" rAng="0" ptsTypes="AA">
                                      <p:cBhvr>
                                        <p:cTn id="8" dur="2000" fill="hold"/>
                                        <p:tgtEl>
                                          <p:spTgt spid="10"/>
                                        </p:tgtEl>
                                        <p:attrNameLst>
                                          <p:attrName>ppt_x</p:attrName>
                                          <p:attrName>ppt_y</p:attrName>
                                        </p:attrNameLst>
                                      </p:cBhvr>
                                      <p:rCtr x="-38" y="0"/>
                                    </p:animMotion>
                                  </p:childTnLst>
                                </p:cTn>
                              </p:par>
                              <p:par>
                                <p:cTn id="9" presetID="0" presetClass="path" presetSubtype="0" accel="50000" decel="50000" fill="hold" grpId="0" nodeType="withEffect">
                                  <p:stCondLst>
                                    <p:cond delay="0"/>
                                  </p:stCondLst>
                                  <p:childTnLst>
                                    <p:animMotion origin="layout" path="M -2.5E-6 -6.53179E-6 C -0.02413 -0.01735 -0.04826 -0.03446 -0.05885 -0.0548 C -0.06945 -0.07515 -0.06754 -0.10313 -0.06354 -0.12255 C -0.05955 -0.14197 -0.0467 -0.15908 -0.03507 -0.1711 C -0.02344 -0.18313 -0.00868 -0.18891 0.00625 -0.19446 " pathEditMode="relative" ptsTypes="aaaaA">
                                      <p:cBhvr>
                                        <p:cTn id="10" dur="2000" fill="hold"/>
                                        <p:tgtEl>
                                          <p:spTgt spid="17"/>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3.33333E-6 -5.66474E-6 L 0.025 0.06658 " pathEditMode="relative" ptsTypes="AA">
                                      <p:cBhvr>
                                        <p:cTn id="14" dur="2000" fill="hold"/>
                                        <p:tgtEl>
                                          <p:spTgt spid="15"/>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3.33333E-6 1.7341E-6 L 3.33333E-6 0.06659 " pathEditMode="relative" ptsTypes="AA">
                                      <p:cBhvr>
                                        <p:cTn id="16" dur="2000" fill="hold"/>
                                        <p:tgtEl>
                                          <p:spTgt spid="11"/>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1.73472E-18 -8.67052E-7 L 0.11667 -0.0444 " pathEditMode="relative" ptsTypes="AA">
                                      <p:cBhvr>
                                        <p:cTn id="18" dur="2000" fill="hold"/>
                                        <p:tgtEl>
                                          <p:spTgt spid="20"/>
                                        </p:tgtEl>
                                        <p:attrNameLst>
                                          <p:attrName>ppt_x</p:attrName>
                                          <p:attrName>ppt_y</p:attrName>
                                        </p:attrNameLst>
                                      </p:cBhvr>
                                    </p:animMotion>
                                  </p:childTnLst>
                                </p:cTn>
                              </p:par>
                              <p:par>
                                <p:cTn id="19" presetID="0" presetClass="path" presetSubtype="0" accel="50000" decel="50000" fill="hold" grpId="1" nodeType="withEffect">
                                  <p:stCondLst>
                                    <p:cond delay="0"/>
                                  </p:stCondLst>
                                  <p:childTnLst>
                                    <p:animMotion origin="layout" path="M 0.11667 -0.0444 L 0.2 -0.14428 " pathEditMode="relative" rAng="0" ptsTypes="AA">
                                      <p:cBhvr>
                                        <p:cTn id="20" dur="2000" fill="hold"/>
                                        <p:tgtEl>
                                          <p:spTgt spid="20"/>
                                        </p:tgtEl>
                                        <p:attrNameLst>
                                          <p:attrName>ppt_x</p:attrName>
                                          <p:attrName>ppt_y</p:attrName>
                                        </p:attrNameLst>
                                      </p:cBhvr>
                                      <p:rCtr x="42" y="-50"/>
                                    </p:animMotion>
                                  </p:childTnLst>
                                </p:cTn>
                              </p:par>
                              <p:par>
                                <p:cTn id="21" presetID="0" presetClass="path" presetSubtype="0" accel="50000" decel="50000" fill="hold" nodeType="withEffect">
                                  <p:stCondLst>
                                    <p:cond delay="0"/>
                                  </p:stCondLst>
                                  <p:childTnLst>
                                    <p:animMotion origin="layout" path="M -0.04999 -0.28855 L 0.14167 -0.15537 " pathEditMode="relative" ptsTypes="AA">
                                      <p:cBhvr>
                                        <p:cTn id="22" dur="2000" fill="hold"/>
                                        <p:tgtEl>
                                          <p:spTgt spid="18"/>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1.73472E-18 1.7341E-6 L -0.00833 0.06659 " pathEditMode="relative" ptsTypes="AA">
                                      <p:cBhvr>
                                        <p:cTn id="26" dur="2000" fill="hold"/>
                                        <p:tgtEl>
                                          <p:spTgt spid="8"/>
                                        </p:tgtEl>
                                        <p:attrNameLst>
                                          <p:attrName>ppt_x</p:attrName>
                                          <p:attrName>ppt_y</p:attrName>
                                        </p:attrNameLst>
                                      </p:cBhvr>
                                    </p:animMotion>
                                  </p:childTnLst>
                                </p:cTn>
                              </p:par>
                              <p:par>
                                <p:cTn id="27" presetID="0" presetClass="path" presetSubtype="0" accel="50000" decel="50000" fill="hold" nodeType="withEffect">
                                  <p:stCondLst>
                                    <p:cond delay="0"/>
                                  </p:stCondLst>
                                  <p:childTnLst>
                                    <p:animMotion origin="layout" path="M 0.14167 -0.16647 L -0.13333 -0.15537 " pathEditMode="relative" ptsTypes="AA">
                                      <p:cBhvr>
                                        <p:cTn id="28" dur="2000" fill="hold"/>
                                        <p:tgtEl>
                                          <p:spTgt spid="18"/>
                                        </p:tgtEl>
                                        <p:attrNameLst>
                                          <p:attrName>ppt_x</p:attrName>
                                          <p:attrName>ppt_y</p:attrName>
                                        </p:attrNameLst>
                                      </p:cBhvr>
                                    </p:animMotion>
                                  </p:childTnLst>
                                </p:cTn>
                              </p:par>
                              <p:par>
                                <p:cTn id="29" presetID="0" presetClass="path" presetSubtype="0" accel="50000" decel="50000" fill="hold" grpId="0" nodeType="withEffect">
                                  <p:stCondLst>
                                    <p:cond delay="0"/>
                                  </p:stCondLst>
                                  <p:childTnLst>
                                    <p:animMotion origin="layout" path="M -0.00416 0.00555 L -0.15 0.15538 " pathEditMode="relative" rAng="0" ptsTypes="AA">
                                      <p:cBhvr>
                                        <p:cTn id="30" dur="2000" fill="hold"/>
                                        <p:tgtEl>
                                          <p:spTgt spid="21"/>
                                        </p:tgtEl>
                                        <p:attrNameLst>
                                          <p:attrName>ppt_x</p:attrName>
                                          <p:attrName>ppt_y</p:attrName>
                                        </p:attrNameLst>
                                      </p:cBhvr>
                                      <p:rCtr x="-73" y="75"/>
                                    </p:animMotion>
                                  </p:childTnLst>
                                </p:cTn>
                              </p:par>
                              <p:par>
                                <p:cTn id="31" presetID="0" presetClass="path" presetSubtype="0" accel="50000" decel="50000" fill="hold" grpId="0" nodeType="withEffect">
                                  <p:stCondLst>
                                    <p:cond delay="0"/>
                                  </p:stCondLst>
                                  <p:childTnLst>
                                    <p:animMotion origin="layout" path="M 1.73472E-18 8.67052E-7 L 0.04166 0.0222 " pathEditMode="relative" ptsTypes="AA">
                                      <p:cBhvr>
                                        <p:cTn id="32" dur="2000" fill="hold"/>
                                        <p:tgtEl>
                                          <p:spTgt spid="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5" grpId="0" animBg="1"/>
      <p:bldP spid="16" grpId="0" animBg="1"/>
      <p:bldP spid="17" grpId="0" animBg="1"/>
      <p:bldP spid="20" grpId="0" animBg="1"/>
      <p:bldP spid="20" grpId="1"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brl_field_full.gif"/>
          <p:cNvPicPr>
            <a:picLocks noGrp="1" noChangeAspect="1"/>
          </p:cNvPicPr>
          <p:nvPr/>
        </p:nvPicPr>
        <p:blipFill>
          <a:blip r:embed="rId2" cstate="print"/>
          <a:stretch>
            <a:fillRect/>
          </a:stretch>
        </p:blipFill>
        <p:spPr>
          <a:xfrm>
            <a:off x="228601" y="0"/>
            <a:ext cx="8382000" cy="6858000"/>
          </a:xfrm>
          <a:prstGeom prst="rect">
            <a:avLst/>
          </a:prstGeom>
        </p:spPr>
      </p:pic>
      <p:sp>
        <p:nvSpPr>
          <p:cNvPr id="3" name="Diamond 2"/>
          <p:cNvSpPr/>
          <p:nvPr/>
        </p:nvSpPr>
        <p:spPr>
          <a:xfrm>
            <a:off x="4114800" y="762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4" name="Diamond 3"/>
          <p:cNvSpPr/>
          <p:nvPr/>
        </p:nvSpPr>
        <p:spPr>
          <a:xfrm>
            <a:off x="1752600" y="2057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5" name="Diamond 4"/>
          <p:cNvSpPr/>
          <p:nvPr/>
        </p:nvSpPr>
        <p:spPr>
          <a:xfrm>
            <a:off x="6324600" y="1981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6" name="Diamond 5"/>
          <p:cNvSpPr/>
          <p:nvPr/>
        </p:nvSpPr>
        <p:spPr>
          <a:xfrm>
            <a:off x="4114800" y="4191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7" name="Diamond 6"/>
          <p:cNvSpPr/>
          <p:nvPr/>
        </p:nvSpPr>
        <p:spPr>
          <a:xfrm>
            <a:off x="4191000" y="5791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8" name="Diamond 7"/>
          <p:cNvSpPr/>
          <p:nvPr/>
        </p:nvSpPr>
        <p:spPr>
          <a:xfrm>
            <a:off x="35052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9" name="Diamond 8"/>
          <p:cNvSpPr/>
          <p:nvPr/>
        </p:nvSpPr>
        <p:spPr>
          <a:xfrm>
            <a:off x="3048000" y="3810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10" name="Diamond 9"/>
          <p:cNvSpPr/>
          <p:nvPr/>
        </p:nvSpPr>
        <p:spPr>
          <a:xfrm>
            <a:off x="4953000" y="3429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1" name="Diamond 10"/>
          <p:cNvSpPr/>
          <p:nvPr/>
        </p:nvSpPr>
        <p:spPr>
          <a:xfrm>
            <a:off x="5334000" y="3886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2" name="Oval 11"/>
          <p:cNvSpPr/>
          <p:nvPr/>
        </p:nvSpPr>
        <p:spPr>
          <a:xfrm>
            <a:off x="4495800" y="37338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13" name="Oval 12"/>
          <p:cNvSpPr/>
          <p:nvPr/>
        </p:nvSpPr>
        <p:spPr>
          <a:xfrm>
            <a:off x="1295400" y="45720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14" name="Oval 13"/>
          <p:cNvSpPr/>
          <p:nvPr/>
        </p:nvSpPr>
        <p:spPr>
          <a:xfrm>
            <a:off x="4114800" y="64770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sp>
        <p:nvSpPr>
          <p:cNvPr id="15" name="Hexagon 14"/>
          <p:cNvSpPr/>
          <p:nvPr/>
        </p:nvSpPr>
        <p:spPr>
          <a:xfrm flipH="1">
            <a:off x="3886200" y="53340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16" name="Hexagon 15"/>
          <p:cNvSpPr/>
          <p:nvPr/>
        </p:nvSpPr>
        <p:spPr>
          <a:xfrm flipH="1">
            <a:off x="4038600" y="35814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7" name="TextBox 16"/>
          <p:cNvSpPr txBox="1"/>
          <p:nvPr/>
        </p:nvSpPr>
        <p:spPr>
          <a:xfrm>
            <a:off x="0" y="533400"/>
            <a:ext cx="3810000" cy="707886"/>
          </a:xfrm>
          <a:prstGeom prst="rect">
            <a:avLst/>
          </a:prstGeom>
          <a:noFill/>
        </p:spPr>
        <p:txBody>
          <a:bodyPr wrap="square" rtlCol="0">
            <a:spAutoFit/>
          </a:bodyPr>
          <a:lstStyle/>
          <a:p>
            <a:r>
              <a:rPr lang="en-US" sz="2000" dirty="0" smtClean="0"/>
              <a:t>U</a:t>
            </a:r>
            <a:r>
              <a:rPr lang="en-US" dirty="0" smtClean="0"/>
              <a:t>1:</a:t>
            </a:r>
            <a:r>
              <a:rPr lang="en-US" sz="2000" dirty="0" smtClean="0"/>
              <a:t> number of outs, staying home </a:t>
            </a:r>
          </a:p>
          <a:p>
            <a:r>
              <a:rPr lang="en-US" sz="2000" dirty="0" smtClean="0"/>
              <a:t>U2 &amp; U3 Stay</a:t>
            </a:r>
            <a:endParaRPr lang="en-US" sz="2000" dirty="0"/>
          </a:p>
        </p:txBody>
      </p:sp>
      <p:sp>
        <p:nvSpPr>
          <p:cNvPr id="18" name="TextBox 17"/>
          <p:cNvSpPr txBox="1"/>
          <p:nvPr/>
        </p:nvSpPr>
        <p:spPr>
          <a:xfrm>
            <a:off x="0" y="152400"/>
            <a:ext cx="1752600" cy="461665"/>
          </a:xfrm>
          <a:prstGeom prst="rect">
            <a:avLst/>
          </a:prstGeom>
          <a:noFill/>
        </p:spPr>
        <p:txBody>
          <a:bodyPr wrap="square" rtlCol="0">
            <a:spAutoFit/>
          </a:bodyPr>
          <a:lstStyle/>
          <a:p>
            <a:r>
              <a:rPr lang="en-US" sz="2400" dirty="0" smtClean="0"/>
              <a:t>Signals</a:t>
            </a:r>
            <a:endParaRPr lang="en-US" sz="2400" dirty="0"/>
          </a:p>
        </p:txBody>
      </p:sp>
      <p:pic>
        <p:nvPicPr>
          <p:cNvPr id="19" name="Picture 18" descr="baseball.gif"/>
          <p:cNvPicPr>
            <a:picLocks noChangeAspect="1"/>
          </p:cNvPicPr>
          <p:nvPr/>
        </p:nvPicPr>
        <p:blipFill>
          <a:blip r:embed="rId3" cstate="print"/>
          <a:stretch>
            <a:fillRect/>
          </a:stretch>
        </p:blipFill>
        <p:spPr>
          <a:xfrm>
            <a:off x="4191000" y="5486400"/>
            <a:ext cx="280988" cy="280988"/>
          </a:xfrm>
          <a:prstGeom prst="rect">
            <a:avLst/>
          </a:prstGeom>
        </p:spPr>
      </p:pic>
      <p:sp>
        <p:nvSpPr>
          <p:cNvPr id="20" name="Freeform 19"/>
          <p:cNvSpPr/>
          <p:nvPr/>
        </p:nvSpPr>
        <p:spPr>
          <a:xfrm rot="2365669">
            <a:off x="1294880" y="-147172"/>
            <a:ext cx="3227834" cy="4274458"/>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30 w 10000"/>
              <a:gd name="connsiteY5" fmla="*/ 5945 h 10000"/>
              <a:gd name="connsiteX6" fmla="*/ 30 w 10000"/>
              <a:gd name="connsiteY6" fmla="*/ 4055 h 10000"/>
              <a:gd name="connsiteX7" fmla="*/ 1667 w 10000"/>
              <a:gd name="connsiteY7" fmla="*/ 0 h 10000"/>
              <a:gd name="connsiteX0" fmla="*/ 4911 w 10010"/>
              <a:gd name="connsiteY0" fmla="*/ 0 h 18846"/>
              <a:gd name="connsiteX1" fmla="*/ 10010 w 10010"/>
              <a:gd name="connsiteY1" fmla="*/ 8846 h 18846"/>
              <a:gd name="connsiteX2" fmla="*/ 8343 w 10010"/>
              <a:gd name="connsiteY2" fmla="*/ 13846 h 18846"/>
              <a:gd name="connsiteX3" fmla="*/ 10010 w 10010"/>
              <a:gd name="connsiteY3" fmla="*/ 18846 h 18846"/>
              <a:gd name="connsiteX4" fmla="*/ 1677 w 10010"/>
              <a:gd name="connsiteY4" fmla="*/ 18846 h 18846"/>
              <a:gd name="connsiteX5" fmla="*/ 40 w 10010"/>
              <a:gd name="connsiteY5" fmla="*/ 14791 h 18846"/>
              <a:gd name="connsiteX6" fmla="*/ 40 w 10010"/>
              <a:gd name="connsiteY6" fmla="*/ 12901 h 18846"/>
              <a:gd name="connsiteX7" fmla="*/ 4911 w 10010"/>
              <a:gd name="connsiteY7" fmla="*/ 0 h 18846"/>
              <a:gd name="connsiteX0" fmla="*/ 4911 w 11470"/>
              <a:gd name="connsiteY0" fmla="*/ 0 h 18846"/>
              <a:gd name="connsiteX1" fmla="*/ 11470 w 11470"/>
              <a:gd name="connsiteY1" fmla="*/ 9855 h 18846"/>
              <a:gd name="connsiteX2" fmla="*/ 8343 w 11470"/>
              <a:gd name="connsiteY2" fmla="*/ 13846 h 18846"/>
              <a:gd name="connsiteX3" fmla="*/ 10010 w 11470"/>
              <a:gd name="connsiteY3" fmla="*/ 18846 h 18846"/>
              <a:gd name="connsiteX4" fmla="*/ 1677 w 11470"/>
              <a:gd name="connsiteY4" fmla="*/ 18846 h 18846"/>
              <a:gd name="connsiteX5" fmla="*/ 40 w 11470"/>
              <a:gd name="connsiteY5" fmla="*/ 14791 h 18846"/>
              <a:gd name="connsiteX6" fmla="*/ 40 w 11470"/>
              <a:gd name="connsiteY6" fmla="*/ 12901 h 18846"/>
              <a:gd name="connsiteX7" fmla="*/ 4911 w 11470"/>
              <a:gd name="connsiteY7" fmla="*/ 0 h 18846"/>
              <a:gd name="connsiteX0" fmla="*/ 4911 w 11470"/>
              <a:gd name="connsiteY0" fmla="*/ 0 h 18846"/>
              <a:gd name="connsiteX1" fmla="*/ 11470 w 11470"/>
              <a:gd name="connsiteY1" fmla="*/ 9855 h 18846"/>
              <a:gd name="connsiteX2" fmla="*/ 9553 w 11470"/>
              <a:gd name="connsiteY2" fmla="*/ 14034 h 18846"/>
              <a:gd name="connsiteX3" fmla="*/ 10010 w 11470"/>
              <a:gd name="connsiteY3" fmla="*/ 18846 h 18846"/>
              <a:gd name="connsiteX4" fmla="*/ 1677 w 11470"/>
              <a:gd name="connsiteY4" fmla="*/ 18846 h 18846"/>
              <a:gd name="connsiteX5" fmla="*/ 40 w 11470"/>
              <a:gd name="connsiteY5" fmla="*/ 14791 h 18846"/>
              <a:gd name="connsiteX6" fmla="*/ 40 w 11470"/>
              <a:gd name="connsiteY6" fmla="*/ 12901 h 18846"/>
              <a:gd name="connsiteX7" fmla="*/ 4911 w 11470"/>
              <a:gd name="connsiteY7" fmla="*/ 0 h 18846"/>
              <a:gd name="connsiteX0" fmla="*/ 4911 w 11470"/>
              <a:gd name="connsiteY0" fmla="*/ 0 h 19163"/>
              <a:gd name="connsiteX1" fmla="*/ 11470 w 11470"/>
              <a:gd name="connsiteY1" fmla="*/ 9855 h 19163"/>
              <a:gd name="connsiteX2" fmla="*/ 9553 w 11470"/>
              <a:gd name="connsiteY2" fmla="*/ 14034 h 19163"/>
              <a:gd name="connsiteX3" fmla="*/ 10010 w 11470"/>
              <a:gd name="connsiteY3" fmla="*/ 18846 h 19163"/>
              <a:gd name="connsiteX4" fmla="*/ 1677 w 11470"/>
              <a:gd name="connsiteY4" fmla="*/ 18846 h 19163"/>
              <a:gd name="connsiteX5" fmla="*/ 1109 w 11470"/>
              <a:gd name="connsiteY5" fmla="*/ 18487 h 19163"/>
              <a:gd name="connsiteX6" fmla="*/ 40 w 11470"/>
              <a:gd name="connsiteY6" fmla="*/ 14791 h 19163"/>
              <a:gd name="connsiteX7" fmla="*/ 40 w 11470"/>
              <a:gd name="connsiteY7" fmla="*/ 12901 h 19163"/>
              <a:gd name="connsiteX8" fmla="*/ 4911 w 11470"/>
              <a:gd name="connsiteY8" fmla="*/ 0 h 19163"/>
              <a:gd name="connsiteX0" fmla="*/ 4911 w 11470"/>
              <a:gd name="connsiteY0" fmla="*/ 0 h 19163"/>
              <a:gd name="connsiteX1" fmla="*/ 11470 w 11470"/>
              <a:gd name="connsiteY1" fmla="*/ 9855 h 19163"/>
              <a:gd name="connsiteX2" fmla="*/ 9553 w 11470"/>
              <a:gd name="connsiteY2" fmla="*/ 14034 h 19163"/>
              <a:gd name="connsiteX3" fmla="*/ 10010 w 11470"/>
              <a:gd name="connsiteY3" fmla="*/ 18846 h 19163"/>
              <a:gd name="connsiteX4" fmla="*/ 1677 w 11470"/>
              <a:gd name="connsiteY4" fmla="*/ 18846 h 19163"/>
              <a:gd name="connsiteX5" fmla="*/ 1109 w 11470"/>
              <a:gd name="connsiteY5" fmla="*/ 18487 h 19163"/>
              <a:gd name="connsiteX6" fmla="*/ 40 w 11470"/>
              <a:gd name="connsiteY6" fmla="*/ 14791 h 19163"/>
              <a:gd name="connsiteX7" fmla="*/ 40 w 11470"/>
              <a:gd name="connsiteY7" fmla="*/ 12901 h 19163"/>
              <a:gd name="connsiteX8" fmla="*/ 4911 w 11470"/>
              <a:gd name="connsiteY8" fmla="*/ 0 h 19163"/>
              <a:gd name="connsiteX0" fmla="*/ 4911 w 11470"/>
              <a:gd name="connsiteY0" fmla="*/ 0 h 19229"/>
              <a:gd name="connsiteX1" fmla="*/ 11470 w 11470"/>
              <a:gd name="connsiteY1" fmla="*/ 9855 h 19229"/>
              <a:gd name="connsiteX2" fmla="*/ 9553 w 11470"/>
              <a:gd name="connsiteY2" fmla="*/ 14034 h 19229"/>
              <a:gd name="connsiteX3" fmla="*/ 10010 w 11470"/>
              <a:gd name="connsiteY3" fmla="*/ 18846 h 19229"/>
              <a:gd name="connsiteX4" fmla="*/ 1677 w 11470"/>
              <a:gd name="connsiteY4" fmla="*/ 18846 h 19229"/>
              <a:gd name="connsiteX5" fmla="*/ 1109 w 11470"/>
              <a:gd name="connsiteY5" fmla="*/ 18487 h 19229"/>
              <a:gd name="connsiteX6" fmla="*/ 986 w 11470"/>
              <a:gd name="connsiteY6" fmla="*/ 18613 h 19229"/>
              <a:gd name="connsiteX7" fmla="*/ 40 w 11470"/>
              <a:gd name="connsiteY7" fmla="*/ 14791 h 19229"/>
              <a:gd name="connsiteX8" fmla="*/ 40 w 11470"/>
              <a:gd name="connsiteY8" fmla="*/ 12901 h 19229"/>
              <a:gd name="connsiteX9" fmla="*/ 4911 w 11470"/>
              <a:gd name="connsiteY9" fmla="*/ 0 h 19229"/>
              <a:gd name="connsiteX0" fmla="*/ 4911 w 11470"/>
              <a:gd name="connsiteY0" fmla="*/ 0 h 19213"/>
              <a:gd name="connsiteX1" fmla="*/ 11470 w 11470"/>
              <a:gd name="connsiteY1" fmla="*/ 9855 h 19213"/>
              <a:gd name="connsiteX2" fmla="*/ 9553 w 11470"/>
              <a:gd name="connsiteY2" fmla="*/ 14034 h 19213"/>
              <a:gd name="connsiteX3" fmla="*/ 10010 w 11470"/>
              <a:gd name="connsiteY3" fmla="*/ 18846 h 19213"/>
              <a:gd name="connsiteX4" fmla="*/ 1677 w 11470"/>
              <a:gd name="connsiteY4" fmla="*/ 18846 h 19213"/>
              <a:gd name="connsiteX5" fmla="*/ 1109 w 11470"/>
              <a:gd name="connsiteY5" fmla="*/ 18487 h 19213"/>
              <a:gd name="connsiteX6" fmla="*/ 666 w 11470"/>
              <a:gd name="connsiteY6" fmla="*/ 18597 h 19213"/>
              <a:gd name="connsiteX7" fmla="*/ 40 w 11470"/>
              <a:gd name="connsiteY7" fmla="*/ 14791 h 19213"/>
              <a:gd name="connsiteX8" fmla="*/ 40 w 11470"/>
              <a:gd name="connsiteY8" fmla="*/ 12901 h 19213"/>
              <a:gd name="connsiteX9" fmla="*/ 4911 w 11470"/>
              <a:gd name="connsiteY9" fmla="*/ 0 h 19213"/>
              <a:gd name="connsiteX0" fmla="*/ 4911 w 11470"/>
              <a:gd name="connsiteY0" fmla="*/ 0 h 19213"/>
              <a:gd name="connsiteX1" fmla="*/ 11470 w 11470"/>
              <a:gd name="connsiteY1" fmla="*/ 9855 h 19213"/>
              <a:gd name="connsiteX2" fmla="*/ 9553 w 11470"/>
              <a:gd name="connsiteY2" fmla="*/ 14034 h 19213"/>
              <a:gd name="connsiteX3" fmla="*/ 10010 w 11470"/>
              <a:gd name="connsiteY3" fmla="*/ 18846 h 19213"/>
              <a:gd name="connsiteX4" fmla="*/ 1677 w 11470"/>
              <a:gd name="connsiteY4" fmla="*/ 18846 h 19213"/>
              <a:gd name="connsiteX5" fmla="*/ 1109 w 11470"/>
              <a:gd name="connsiteY5" fmla="*/ 18487 h 19213"/>
              <a:gd name="connsiteX6" fmla="*/ 666 w 11470"/>
              <a:gd name="connsiteY6" fmla="*/ 18597 h 19213"/>
              <a:gd name="connsiteX7" fmla="*/ 40 w 11470"/>
              <a:gd name="connsiteY7" fmla="*/ 14791 h 19213"/>
              <a:gd name="connsiteX8" fmla="*/ 40 w 11470"/>
              <a:gd name="connsiteY8" fmla="*/ 12901 h 19213"/>
              <a:gd name="connsiteX9" fmla="*/ 4911 w 11470"/>
              <a:gd name="connsiteY9" fmla="*/ 0 h 19213"/>
              <a:gd name="connsiteX0" fmla="*/ 4911 w 11470"/>
              <a:gd name="connsiteY0" fmla="*/ 0 h 19213"/>
              <a:gd name="connsiteX1" fmla="*/ 11470 w 11470"/>
              <a:gd name="connsiteY1" fmla="*/ 9855 h 19213"/>
              <a:gd name="connsiteX2" fmla="*/ 9553 w 11470"/>
              <a:gd name="connsiteY2" fmla="*/ 14034 h 19213"/>
              <a:gd name="connsiteX3" fmla="*/ 10010 w 11470"/>
              <a:gd name="connsiteY3" fmla="*/ 18846 h 19213"/>
              <a:gd name="connsiteX4" fmla="*/ 1677 w 11470"/>
              <a:gd name="connsiteY4" fmla="*/ 18846 h 19213"/>
              <a:gd name="connsiteX5" fmla="*/ 1109 w 11470"/>
              <a:gd name="connsiteY5" fmla="*/ 18487 h 19213"/>
              <a:gd name="connsiteX6" fmla="*/ 666 w 11470"/>
              <a:gd name="connsiteY6" fmla="*/ 18597 h 19213"/>
              <a:gd name="connsiteX7" fmla="*/ 40 w 11470"/>
              <a:gd name="connsiteY7" fmla="*/ 14791 h 19213"/>
              <a:gd name="connsiteX8" fmla="*/ 40 w 11470"/>
              <a:gd name="connsiteY8" fmla="*/ 12901 h 19213"/>
              <a:gd name="connsiteX9" fmla="*/ 4911 w 11470"/>
              <a:gd name="connsiteY9" fmla="*/ 0 h 19213"/>
              <a:gd name="connsiteX0" fmla="*/ 4911 w 11470"/>
              <a:gd name="connsiteY0" fmla="*/ 395 h 19608"/>
              <a:gd name="connsiteX1" fmla="*/ 11470 w 11470"/>
              <a:gd name="connsiteY1" fmla="*/ 10250 h 19608"/>
              <a:gd name="connsiteX2" fmla="*/ 9553 w 11470"/>
              <a:gd name="connsiteY2" fmla="*/ 14429 h 19608"/>
              <a:gd name="connsiteX3" fmla="*/ 10010 w 11470"/>
              <a:gd name="connsiteY3" fmla="*/ 19241 h 19608"/>
              <a:gd name="connsiteX4" fmla="*/ 1677 w 11470"/>
              <a:gd name="connsiteY4" fmla="*/ 19241 h 19608"/>
              <a:gd name="connsiteX5" fmla="*/ 1109 w 11470"/>
              <a:gd name="connsiteY5" fmla="*/ 18882 h 19608"/>
              <a:gd name="connsiteX6" fmla="*/ 666 w 11470"/>
              <a:gd name="connsiteY6" fmla="*/ 18992 h 19608"/>
              <a:gd name="connsiteX7" fmla="*/ 40 w 11470"/>
              <a:gd name="connsiteY7" fmla="*/ 15186 h 19608"/>
              <a:gd name="connsiteX8" fmla="*/ 40 w 11470"/>
              <a:gd name="connsiteY8" fmla="*/ 13296 h 19608"/>
              <a:gd name="connsiteX9" fmla="*/ 1563 w 11470"/>
              <a:gd name="connsiteY9" fmla="*/ 7878 h 19608"/>
              <a:gd name="connsiteX10" fmla="*/ 4911 w 11470"/>
              <a:gd name="connsiteY10" fmla="*/ 395 h 19608"/>
              <a:gd name="connsiteX0" fmla="*/ 4911 w 11470"/>
              <a:gd name="connsiteY0" fmla="*/ 0 h 19213"/>
              <a:gd name="connsiteX1" fmla="*/ 11470 w 11470"/>
              <a:gd name="connsiteY1" fmla="*/ 9855 h 19213"/>
              <a:gd name="connsiteX2" fmla="*/ 9553 w 11470"/>
              <a:gd name="connsiteY2" fmla="*/ 14034 h 19213"/>
              <a:gd name="connsiteX3" fmla="*/ 10010 w 11470"/>
              <a:gd name="connsiteY3" fmla="*/ 18846 h 19213"/>
              <a:gd name="connsiteX4" fmla="*/ 1677 w 11470"/>
              <a:gd name="connsiteY4" fmla="*/ 18846 h 19213"/>
              <a:gd name="connsiteX5" fmla="*/ 1109 w 11470"/>
              <a:gd name="connsiteY5" fmla="*/ 18487 h 19213"/>
              <a:gd name="connsiteX6" fmla="*/ 666 w 11470"/>
              <a:gd name="connsiteY6" fmla="*/ 18597 h 19213"/>
              <a:gd name="connsiteX7" fmla="*/ 40 w 11470"/>
              <a:gd name="connsiteY7" fmla="*/ 14791 h 19213"/>
              <a:gd name="connsiteX8" fmla="*/ 40 w 11470"/>
              <a:gd name="connsiteY8" fmla="*/ 12901 h 19213"/>
              <a:gd name="connsiteX9" fmla="*/ 1563 w 11470"/>
              <a:gd name="connsiteY9" fmla="*/ 7483 h 19213"/>
              <a:gd name="connsiteX10" fmla="*/ 4911 w 11470"/>
              <a:gd name="connsiteY10" fmla="*/ 0 h 19213"/>
              <a:gd name="connsiteX0" fmla="*/ 4911 w 11470"/>
              <a:gd name="connsiteY0" fmla="*/ 0 h 19213"/>
              <a:gd name="connsiteX1" fmla="*/ 11470 w 11470"/>
              <a:gd name="connsiteY1" fmla="*/ 9855 h 19213"/>
              <a:gd name="connsiteX2" fmla="*/ 9553 w 11470"/>
              <a:gd name="connsiteY2" fmla="*/ 14034 h 19213"/>
              <a:gd name="connsiteX3" fmla="*/ 10010 w 11470"/>
              <a:gd name="connsiteY3" fmla="*/ 18846 h 19213"/>
              <a:gd name="connsiteX4" fmla="*/ 1677 w 11470"/>
              <a:gd name="connsiteY4" fmla="*/ 18846 h 19213"/>
              <a:gd name="connsiteX5" fmla="*/ 1109 w 11470"/>
              <a:gd name="connsiteY5" fmla="*/ 18487 h 19213"/>
              <a:gd name="connsiteX6" fmla="*/ 666 w 11470"/>
              <a:gd name="connsiteY6" fmla="*/ 18597 h 19213"/>
              <a:gd name="connsiteX7" fmla="*/ 40 w 11470"/>
              <a:gd name="connsiteY7" fmla="*/ 14791 h 19213"/>
              <a:gd name="connsiteX8" fmla="*/ 40 w 11470"/>
              <a:gd name="connsiteY8" fmla="*/ 12901 h 19213"/>
              <a:gd name="connsiteX9" fmla="*/ 1016 w 11470"/>
              <a:gd name="connsiteY9" fmla="*/ 6635 h 19213"/>
              <a:gd name="connsiteX10" fmla="*/ 4911 w 11470"/>
              <a:gd name="connsiteY10" fmla="*/ 0 h 19213"/>
              <a:gd name="connsiteX0" fmla="*/ 4911 w 11470"/>
              <a:gd name="connsiteY0" fmla="*/ 0 h 19213"/>
              <a:gd name="connsiteX1" fmla="*/ 11470 w 11470"/>
              <a:gd name="connsiteY1" fmla="*/ 9855 h 19213"/>
              <a:gd name="connsiteX2" fmla="*/ 9553 w 11470"/>
              <a:gd name="connsiteY2" fmla="*/ 14034 h 19213"/>
              <a:gd name="connsiteX3" fmla="*/ 10010 w 11470"/>
              <a:gd name="connsiteY3" fmla="*/ 18846 h 19213"/>
              <a:gd name="connsiteX4" fmla="*/ 1677 w 11470"/>
              <a:gd name="connsiteY4" fmla="*/ 18846 h 19213"/>
              <a:gd name="connsiteX5" fmla="*/ 1109 w 11470"/>
              <a:gd name="connsiteY5" fmla="*/ 18487 h 19213"/>
              <a:gd name="connsiteX6" fmla="*/ 666 w 11470"/>
              <a:gd name="connsiteY6" fmla="*/ 18597 h 19213"/>
              <a:gd name="connsiteX7" fmla="*/ 40 w 11470"/>
              <a:gd name="connsiteY7" fmla="*/ 14791 h 19213"/>
              <a:gd name="connsiteX8" fmla="*/ 40 w 11470"/>
              <a:gd name="connsiteY8" fmla="*/ 12901 h 19213"/>
              <a:gd name="connsiteX9" fmla="*/ 1016 w 11470"/>
              <a:gd name="connsiteY9" fmla="*/ 6635 h 19213"/>
              <a:gd name="connsiteX10" fmla="*/ 4911 w 11470"/>
              <a:gd name="connsiteY10" fmla="*/ 0 h 19213"/>
              <a:gd name="connsiteX0" fmla="*/ 4911 w 11470"/>
              <a:gd name="connsiteY0" fmla="*/ 0 h 19213"/>
              <a:gd name="connsiteX1" fmla="*/ 11470 w 11470"/>
              <a:gd name="connsiteY1" fmla="*/ 9855 h 19213"/>
              <a:gd name="connsiteX2" fmla="*/ 9553 w 11470"/>
              <a:gd name="connsiteY2" fmla="*/ 14034 h 19213"/>
              <a:gd name="connsiteX3" fmla="*/ 10010 w 11470"/>
              <a:gd name="connsiteY3" fmla="*/ 18846 h 19213"/>
              <a:gd name="connsiteX4" fmla="*/ 1677 w 11470"/>
              <a:gd name="connsiteY4" fmla="*/ 18846 h 19213"/>
              <a:gd name="connsiteX5" fmla="*/ 1109 w 11470"/>
              <a:gd name="connsiteY5" fmla="*/ 18487 h 19213"/>
              <a:gd name="connsiteX6" fmla="*/ 666 w 11470"/>
              <a:gd name="connsiteY6" fmla="*/ 18597 h 19213"/>
              <a:gd name="connsiteX7" fmla="*/ 40 w 11470"/>
              <a:gd name="connsiteY7" fmla="*/ 14791 h 19213"/>
              <a:gd name="connsiteX8" fmla="*/ 40 w 11470"/>
              <a:gd name="connsiteY8" fmla="*/ 12901 h 19213"/>
              <a:gd name="connsiteX9" fmla="*/ 245 w 11470"/>
              <a:gd name="connsiteY9" fmla="*/ 10777 h 19213"/>
              <a:gd name="connsiteX10" fmla="*/ 1016 w 11470"/>
              <a:gd name="connsiteY10" fmla="*/ 6635 h 19213"/>
              <a:gd name="connsiteX11" fmla="*/ 4911 w 11470"/>
              <a:gd name="connsiteY11" fmla="*/ 0 h 19213"/>
              <a:gd name="connsiteX0" fmla="*/ 4911 w 11470"/>
              <a:gd name="connsiteY0" fmla="*/ 0 h 19213"/>
              <a:gd name="connsiteX1" fmla="*/ 11470 w 11470"/>
              <a:gd name="connsiteY1" fmla="*/ 9855 h 19213"/>
              <a:gd name="connsiteX2" fmla="*/ 9553 w 11470"/>
              <a:gd name="connsiteY2" fmla="*/ 14034 h 19213"/>
              <a:gd name="connsiteX3" fmla="*/ 10010 w 11470"/>
              <a:gd name="connsiteY3" fmla="*/ 18846 h 19213"/>
              <a:gd name="connsiteX4" fmla="*/ 1677 w 11470"/>
              <a:gd name="connsiteY4" fmla="*/ 18846 h 19213"/>
              <a:gd name="connsiteX5" fmla="*/ 1109 w 11470"/>
              <a:gd name="connsiteY5" fmla="*/ 18487 h 19213"/>
              <a:gd name="connsiteX6" fmla="*/ 666 w 11470"/>
              <a:gd name="connsiteY6" fmla="*/ 18597 h 19213"/>
              <a:gd name="connsiteX7" fmla="*/ 40 w 11470"/>
              <a:gd name="connsiteY7" fmla="*/ 14791 h 19213"/>
              <a:gd name="connsiteX8" fmla="*/ 40 w 11470"/>
              <a:gd name="connsiteY8" fmla="*/ 12901 h 19213"/>
              <a:gd name="connsiteX9" fmla="*/ 245 w 11470"/>
              <a:gd name="connsiteY9" fmla="*/ 10777 h 19213"/>
              <a:gd name="connsiteX10" fmla="*/ 1016 w 11470"/>
              <a:gd name="connsiteY10" fmla="*/ 6635 h 19213"/>
              <a:gd name="connsiteX11" fmla="*/ 4911 w 11470"/>
              <a:gd name="connsiteY11" fmla="*/ 0 h 19213"/>
              <a:gd name="connsiteX0" fmla="*/ 4911 w 11470"/>
              <a:gd name="connsiteY0" fmla="*/ 0 h 19213"/>
              <a:gd name="connsiteX1" fmla="*/ 11470 w 11470"/>
              <a:gd name="connsiteY1" fmla="*/ 9855 h 19213"/>
              <a:gd name="connsiteX2" fmla="*/ 9553 w 11470"/>
              <a:gd name="connsiteY2" fmla="*/ 14034 h 19213"/>
              <a:gd name="connsiteX3" fmla="*/ 10010 w 11470"/>
              <a:gd name="connsiteY3" fmla="*/ 18846 h 19213"/>
              <a:gd name="connsiteX4" fmla="*/ 1677 w 11470"/>
              <a:gd name="connsiteY4" fmla="*/ 18846 h 19213"/>
              <a:gd name="connsiteX5" fmla="*/ 1109 w 11470"/>
              <a:gd name="connsiteY5" fmla="*/ 18487 h 19213"/>
              <a:gd name="connsiteX6" fmla="*/ 666 w 11470"/>
              <a:gd name="connsiteY6" fmla="*/ 18597 h 19213"/>
              <a:gd name="connsiteX7" fmla="*/ 40 w 11470"/>
              <a:gd name="connsiteY7" fmla="*/ 14791 h 19213"/>
              <a:gd name="connsiteX8" fmla="*/ 40 w 11470"/>
              <a:gd name="connsiteY8" fmla="*/ 12901 h 19213"/>
              <a:gd name="connsiteX9" fmla="*/ 245 w 11470"/>
              <a:gd name="connsiteY9" fmla="*/ 10777 h 19213"/>
              <a:gd name="connsiteX10" fmla="*/ 1016 w 11470"/>
              <a:gd name="connsiteY10" fmla="*/ 6635 h 19213"/>
              <a:gd name="connsiteX11" fmla="*/ 4911 w 11470"/>
              <a:gd name="connsiteY11" fmla="*/ 0 h 19213"/>
              <a:gd name="connsiteX0" fmla="*/ 5112 w 11671"/>
              <a:gd name="connsiteY0" fmla="*/ 0 h 19213"/>
              <a:gd name="connsiteX1" fmla="*/ 11671 w 11671"/>
              <a:gd name="connsiteY1" fmla="*/ 9855 h 19213"/>
              <a:gd name="connsiteX2" fmla="*/ 9754 w 11671"/>
              <a:gd name="connsiteY2" fmla="*/ 14034 h 19213"/>
              <a:gd name="connsiteX3" fmla="*/ 10211 w 11671"/>
              <a:gd name="connsiteY3" fmla="*/ 18846 h 19213"/>
              <a:gd name="connsiteX4" fmla="*/ 1878 w 11671"/>
              <a:gd name="connsiteY4" fmla="*/ 18846 h 19213"/>
              <a:gd name="connsiteX5" fmla="*/ 1310 w 11671"/>
              <a:gd name="connsiteY5" fmla="*/ 18487 h 19213"/>
              <a:gd name="connsiteX6" fmla="*/ 867 w 11671"/>
              <a:gd name="connsiteY6" fmla="*/ 18597 h 19213"/>
              <a:gd name="connsiteX7" fmla="*/ 241 w 11671"/>
              <a:gd name="connsiteY7" fmla="*/ 14791 h 19213"/>
              <a:gd name="connsiteX8" fmla="*/ 241 w 11671"/>
              <a:gd name="connsiteY8" fmla="*/ 12901 h 19213"/>
              <a:gd name="connsiteX9" fmla="*/ 446 w 11671"/>
              <a:gd name="connsiteY9" fmla="*/ 10777 h 19213"/>
              <a:gd name="connsiteX10" fmla="*/ 1217 w 11671"/>
              <a:gd name="connsiteY10" fmla="*/ 6635 h 19213"/>
              <a:gd name="connsiteX11" fmla="*/ 5112 w 11671"/>
              <a:gd name="connsiteY11" fmla="*/ 0 h 19213"/>
              <a:gd name="connsiteX0" fmla="*/ 5256 w 11815"/>
              <a:gd name="connsiteY0" fmla="*/ 0 h 19213"/>
              <a:gd name="connsiteX1" fmla="*/ 11815 w 11815"/>
              <a:gd name="connsiteY1" fmla="*/ 9855 h 19213"/>
              <a:gd name="connsiteX2" fmla="*/ 9898 w 11815"/>
              <a:gd name="connsiteY2" fmla="*/ 14034 h 19213"/>
              <a:gd name="connsiteX3" fmla="*/ 10355 w 11815"/>
              <a:gd name="connsiteY3" fmla="*/ 18846 h 19213"/>
              <a:gd name="connsiteX4" fmla="*/ 2022 w 11815"/>
              <a:gd name="connsiteY4" fmla="*/ 18846 h 19213"/>
              <a:gd name="connsiteX5" fmla="*/ 1454 w 11815"/>
              <a:gd name="connsiteY5" fmla="*/ 18487 h 19213"/>
              <a:gd name="connsiteX6" fmla="*/ 1011 w 11815"/>
              <a:gd name="connsiteY6" fmla="*/ 18597 h 19213"/>
              <a:gd name="connsiteX7" fmla="*/ 385 w 11815"/>
              <a:gd name="connsiteY7" fmla="*/ 14791 h 19213"/>
              <a:gd name="connsiteX8" fmla="*/ 385 w 11815"/>
              <a:gd name="connsiteY8" fmla="*/ 12901 h 19213"/>
              <a:gd name="connsiteX9" fmla="*/ 446 w 11815"/>
              <a:gd name="connsiteY9" fmla="*/ 10690 h 19213"/>
              <a:gd name="connsiteX10" fmla="*/ 1361 w 11815"/>
              <a:gd name="connsiteY10" fmla="*/ 6635 h 19213"/>
              <a:gd name="connsiteX11" fmla="*/ 5256 w 11815"/>
              <a:gd name="connsiteY11" fmla="*/ 0 h 19213"/>
              <a:gd name="connsiteX0" fmla="*/ 5029 w 11588"/>
              <a:gd name="connsiteY0" fmla="*/ 0 h 19213"/>
              <a:gd name="connsiteX1" fmla="*/ 11588 w 11588"/>
              <a:gd name="connsiteY1" fmla="*/ 9855 h 19213"/>
              <a:gd name="connsiteX2" fmla="*/ 9671 w 11588"/>
              <a:gd name="connsiteY2" fmla="*/ 14034 h 19213"/>
              <a:gd name="connsiteX3" fmla="*/ 10128 w 11588"/>
              <a:gd name="connsiteY3" fmla="*/ 18846 h 19213"/>
              <a:gd name="connsiteX4" fmla="*/ 1795 w 11588"/>
              <a:gd name="connsiteY4" fmla="*/ 18846 h 19213"/>
              <a:gd name="connsiteX5" fmla="*/ 1227 w 11588"/>
              <a:gd name="connsiteY5" fmla="*/ 18487 h 19213"/>
              <a:gd name="connsiteX6" fmla="*/ 784 w 11588"/>
              <a:gd name="connsiteY6" fmla="*/ 18597 h 19213"/>
              <a:gd name="connsiteX7" fmla="*/ 158 w 11588"/>
              <a:gd name="connsiteY7" fmla="*/ 14791 h 19213"/>
              <a:gd name="connsiteX8" fmla="*/ 158 w 11588"/>
              <a:gd name="connsiteY8" fmla="*/ 12901 h 19213"/>
              <a:gd name="connsiteX9" fmla="*/ 219 w 11588"/>
              <a:gd name="connsiteY9" fmla="*/ 10690 h 19213"/>
              <a:gd name="connsiteX10" fmla="*/ 1134 w 11588"/>
              <a:gd name="connsiteY10" fmla="*/ 6635 h 19213"/>
              <a:gd name="connsiteX11" fmla="*/ 5029 w 11588"/>
              <a:gd name="connsiteY11" fmla="*/ 0 h 19213"/>
              <a:gd name="connsiteX0" fmla="*/ 4852 w 11588"/>
              <a:gd name="connsiteY0" fmla="*/ 0 h 19479"/>
              <a:gd name="connsiteX1" fmla="*/ 11588 w 11588"/>
              <a:gd name="connsiteY1" fmla="*/ 10121 h 19479"/>
              <a:gd name="connsiteX2" fmla="*/ 9671 w 11588"/>
              <a:gd name="connsiteY2" fmla="*/ 14300 h 19479"/>
              <a:gd name="connsiteX3" fmla="*/ 10128 w 11588"/>
              <a:gd name="connsiteY3" fmla="*/ 19112 h 19479"/>
              <a:gd name="connsiteX4" fmla="*/ 1795 w 11588"/>
              <a:gd name="connsiteY4" fmla="*/ 19112 h 19479"/>
              <a:gd name="connsiteX5" fmla="*/ 1227 w 11588"/>
              <a:gd name="connsiteY5" fmla="*/ 18753 h 19479"/>
              <a:gd name="connsiteX6" fmla="*/ 784 w 11588"/>
              <a:gd name="connsiteY6" fmla="*/ 18863 h 19479"/>
              <a:gd name="connsiteX7" fmla="*/ 158 w 11588"/>
              <a:gd name="connsiteY7" fmla="*/ 15057 h 19479"/>
              <a:gd name="connsiteX8" fmla="*/ 158 w 11588"/>
              <a:gd name="connsiteY8" fmla="*/ 13167 h 19479"/>
              <a:gd name="connsiteX9" fmla="*/ 219 w 11588"/>
              <a:gd name="connsiteY9" fmla="*/ 10956 h 19479"/>
              <a:gd name="connsiteX10" fmla="*/ 1134 w 11588"/>
              <a:gd name="connsiteY10" fmla="*/ 6901 h 19479"/>
              <a:gd name="connsiteX11" fmla="*/ 4852 w 11588"/>
              <a:gd name="connsiteY11" fmla="*/ 0 h 19479"/>
              <a:gd name="connsiteX0" fmla="*/ 5029 w 11588"/>
              <a:gd name="connsiteY0" fmla="*/ 0 h 19213"/>
              <a:gd name="connsiteX1" fmla="*/ 11588 w 11588"/>
              <a:gd name="connsiteY1" fmla="*/ 9855 h 19213"/>
              <a:gd name="connsiteX2" fmla="*/ 9671 w 11588"/>
              <a:gd name="connsiteY2" fmla="*/ 14034 h 19213"/>
              <a:gd name="connsiteX3" fmla="*/ 10128 w 11588"/>
              <a:gd name="connsiteY3" fmla="*/ 18846 h 19213"/>
              <a:gd name="connsiteX4" fmla="*/ 1795 w 11588"/>
              <a:gd name="connsiteY4" fmla="*/ 18846 h 19213"/>
              <a:gd name="connsiteX5" fmla="*/ 1227 w 11588"/>
              <a:gd name="connsiteY5" fmla="*/ 18487 h 19213"/>
              <a:gd name="connsiteX6" fmla="*/ 784 w 11588"/>
              <a:gd name="connsiteY6" fmla="*/ 18597 h 19213"/>
              <a:gd name="connsiteX7" fmla="*/ 158 w 11588"/>
              <a:gd name="connsiteY7" fmla="*/ 14791 h 19213"/>
              <a:gd name="connsiteX8" fmla="*/ 158 w 11588"/>
              <a:gd name="connsiteY8" fmla="*/ 12901 h 19213"/>
              <a:gd name="connsiteX9" fmla="*/ 219 w 11588"/>
              <a:gd name="connsiteY9" fmla="*/ 10690 h 19213"/>
              <a:gd name="connsiteX10" fmla="*/ 1134 w 11588"/>
              <a:gd name="connsiteY10" fmla="*/ 6635 h 19213"/>
              <a:gd name="connsiteX11" fmla="*/ 5029 w 11588"/>
              <a:gd name="connsiteY11" fmla="*/ 0 h 19213"/>
              <a:gd name="connsiteX0" fmla="*/ 5029 w 11588"/>
              <a:gd name="connsiteY0" fmla="*/ 0 h 19213"/>
              <a:gd name="connsiteX1" fmla="*/ 11588 w 11588"/>
              <a:gd name="connsiteY1" fmla="*/ 9855 h 19213"/>
              <a:gd name="connsiteX2" fmla="*/ 9671 w 11588"/>
              <a:gd name="connsiteY2" fmla="*/ 14034 h 19213"/>
              <a:gd name="connsiteX3" fmla="*/ 10128 w 11588"/>
              <a:gd name="connsiteY3" fmla="*/ 18846 h 19213"/>
              <a:gd name="connsiteX4" fmla="*/ 1795 w 11588"/>
              <a:gd name="connsiteY4" fmla="*/ 18846 h 19213"/>
              <a:gd name="connsiteX5" fmla="*/ 1227 w 11588"/>
              <a:gd name="connsiteY5" fmla="*/ 18487 h 19213"/>
              <a:gd name="connsiteX6" fmla="*/ 784 w 11588"/>
              <a:gd name="connsiteY6" fmla="*/ 18597 h 19213"/>
              <a:gd name="connsiteX7" fmla="*/ 158 w 11588"/>
              <a:gd name="connsiteY7" fmla="*/ 14791 h 19213"/>
              <a:gd name="connsiteX8" fmla="*/ 158 w 11588"/>
              <a:gd name="connsiteY8" fmla="*/ 12901 h 19213"/>
              <a:gd name="connsiteX9" fmla="*/ 219 w 11588"/>
              <a:gd name="connsiteY9" fmla="*/ 10690 h 19213"/>
              <a:gd name="connsiteX10" fmla="*/ 1134 w 11588"/>
              <a:gd name="connsiteY10" fmla="*/ 6635 h 19213"/>
              <a:gd name="connsiteX11" fmla="*/ 5029 w 11588"/>
              <a:gd name="connsiteY11" fmla="*/ 0 h 1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88" h="19213">
                <a:moveTo>
                  <a:pt x="5029" y="0"/>
                </a:moveTo>
                <a:lnTo>
                  <a:pt x="11588" y="9855"/>
                </a:lnTo>
                <a:cubicBezTo>
                  <a:pt x="10979" y="9729"/>
                  <a:pt x="9914" y="12536"/>
                  <a:pt x="9671" y="14034"/>
                </a:cubicBezTo>
                <a:cubicBezTo>
                  <a:pt x="9428" y="15532"/>
                  <a:pt x="9207" y="18846"/>
                  <a:pt x="10128" y="18846"/>
                </a:cubicBezTo>
                <a:lnTo>
                  <a:pt x="1795" y="18846"/>
                </a:lnTo>
                <a:cubicBezTo>
                  <a:pt x="312" y="18786"/>
                  <a:pt x="1500" y="19163"/>
                  <a:pt x="1227" y="18487"/>
                </a:cubicBezTo>
                <a:cubicBezTo>
                  <a:pt x="1112" y="18448"/>
                  <a:pt x="962" y="19213"/>
                  <a:pt x="784" y="18597"/>
                </a:cubicBezTo>
                <a:cubicBezTo>
                  <a:pt x="606" y="17981"/>
                  <a:pt x="316" y="15743"/>
                  <a:pt x="158" y="14791"/>
                </a:cubicBezTo>
                <a:cubicBezTo>
                  <a:pt x="118" y="14167"/>
                  <a:pt x="118" y="13525"/>
                  <a:pt x="158" y="12901"/>
                </a:cubicBezTo>
                <a:cubicBezTo>
                  <a:pt x="192" y="12232"/>
                  <a:pt x="0" y="12089"/>
                  <a:pt x="219" y="10690"/>
                </a:cubicBezTo>
                <a:cubicBezTo>
                  <a:pt x="229" y="9674"/>
                  <a:pt x="356" y="8431"/>
                  <a:pt x="1134" y="6635"/>
                </a:cubicBezTo>
                <a:cubicBezTo>
                  <a:pt x="3216" y="1076"/>
                  <a:pt x="3731" y="2212"/>
                  <a:pt x="5029" y="0"/>
                </a:cubicBezTo>
                <a:close/>
              </a:path>
            </a:pathLst>
          </a:custGeom>
          <a:solidFill>
            <a:schemeClr val="accent6">
              <a:lumMod val="5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600200" y="2362200"/>
            <a:ext cx="2362200" cy="461665"/>
          </a:xfrm>
          <a:prstGeom prst="rect">
            <a:avLst/>
          </a:prstGeom>
          <a:noFill/>
        </p:spPr>
        <p:txBody>
          <a:bodyPr wrap="square" rtlCol="0">
            <a:spAutoFit/>
          </a:bodyPr>
          <a:lstStyle/>
          <a:p>
            <a:r>
              <a:rPr lang="en-US" sz="2400" b="1" dirty="0" smtClean="0">
                <a:solidFill>
                  <a:schemeClr val="bg1"/>
                </a:solidFill>
              </a:rPr>
              <a:t>U3’s catch area</a:t>
            </a:r>
            <a:endParaRPr lang="en-US" sz="2400" b="1" dirty="0">
              <a:solidFill>
                <a:schemeClr val="bg1"/>
              </a:solidFill>
            </a:endParaRPr>
          </a:p>
        </p:txBody>
      </p:sp>
      <p:sp>
        <p:nvSpPr>
          <p:cNvPr id="22" name="Oval 21"/>
          <p:cNvSpPr/>
          <p:nvPr/>
        </p:nvSpPr>
        <p:spPr>
          <a:xfrm>
            <a:off x="4114800" y="3124200"/>
            <a:ext cx="609600" cy="609600"/>
          </a:xfrm>
          <a:prstGeom prst="ellipse">
            <a:avLst/>
          </a:prstGeom>
          <a:solidFill>
            <a:schemeClr val="accent2">
              <a:lumMod val="60000"/>
              <a:lumOff val="4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114800" y="3124200"/>
            <a:ext cx="609600" cy="646331"/>
          </a:xfrm>
          <a:prstGeom prst="rect">
            <a:avLst/>
          </a:prstGeom>
          <a:noFill/>
        </p:spPr>
        <p:txBody>
          <a:bodyPr wrap="square" rtlCol="0">
            <a:spAutoFit/>
          </a:bodyPr>
          <a:lstStyle/>
          <a:p>
            <a:r>
              <a:rPr lang="en-US" dirty="0" smtClean="0"/>
              <a:t>U2’s Tag</a:t>
            </a:r>
            <a:endParaRPr lang="en-US" dirty="0"/>
          </a:p>
        </p:txBody>
      </p:sp>
      <p:sp>
        <p:nvSpPr>
          <p:cNvPr id="24" name="TextBox 23"/>
          <p:cNvSpPr txBox="1"/>
          <p:nvPr/>
        </p:nvSpPr>
        <p:spPr>
          <a:xfrm>
            <a:off x="304800" y="6096000"/>
            <a:ext cx="2590800" cy="461665"/>
          </a:xfrm>
          <a:prstGeom prst="rect">
            <a:avLst/>
          </a:prstGeom>
          <a:noFill/>
        </p:spPr>
        <p:txBody>
          <a:bodyPr wrap="square" rtlCol="0">
            <a:spAutoFit/>
          </a:bodyPr>
          <a:lstStyle/>
          <a:p>
            <a:r>
              <a:rPr lang="en-US" sz="2400" dirty="0" smtClean="0"/>
              <a:t>Fly ball left-center</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5E-6 -5.20231E-7 C -0.02275 -0.02012 -0.04549 -0.04023 -0.054 -0.06127 C -0.06251 -0.08231 -0.05504 -0.10543 -0.05088 -0.12694 C -0.04671 -0.14844 -0.03612 -0.17734 -0.02865 -0.19029 C -0.02119 -0.20324 -0.0139 -0.20416 -0.00643 -0.20509 " pathEditMode="relative" ptsTypes="aaaaA">
                                      <p:cBhvr>
                                        <p:cTn id="11" dur="2000" fill="hold"/>
                                        <p:tgtEl>
                                          <p:spTgt spid="14"/>
                                        </p:tgtEl>
                                        <p:attrNameLst>
                                          <p:attrName>ppt_x</p:attrName>
                                          <p:attrName>ppt_y</p:attrName>
                                        </p:attrNameLst>
                                      </p:cBhvr>
                                    </p:animMotion>
                                  </p:childTnLst>
                                </p:cTn>
                              </p:par>
                              <p:par>
                                <p:cTn id="12" presetID="0" presetClass="path" presetSubtype="0" accel="50000" decel="50000" fill="hold" grpId="0" nodeType="withEffect">
                                  <p:stCondLst>
                                    <p:cond delay="0"/>
                                  </p:stCondLst>
                                  <p:childTnLst>
                                    <p:animMotion origin="layout" path="M -0.00417 2.89017E-7 L 0.075 -0.13318 " pathEditMode="relative" rAng="0" ptsTypes="AA">
                                      <p:cBhvr>
                                        <p:cTn id="13" dur="2000" fill="hold"/>
                                        <p:tgtEl>
                                          <p:spTgt spid="4"/>
                                        </p:tgtEl>
                                        <p:attrNameLst>
                                          <p:attrName>ppt_x</p:attrName>
                                          <p:attrName>ppt_y</p:attrName>
                                        </p:attrNameLst>
                                      </p:cBhvr>
                                      <p:rCtr x="40" y="-67"/>
                                    </p:animMotion>
                                  </p:childTnLst>
                                </p:cTn>
                              </p:par>
                              <p:par>
                                <p:cTn id="14" presetID="0" presetClass="path" presetSubtype="0" accel="50000" decel="50000" fill="hold" nodeType="withEffect">
                                  <p:stCondLst>
                                    <p:cond delay="0"/>
                                  </p:stCondLst>
                                  <p:childTnLst>
                                    <p:animMotion origin="layout" path="M -1.11111E-6 -1.96532E-6 L -0.18194 -0.64185 " pathEditMode="relative" rAng="0" ptsTypes="AA">
                                      <p:cBhvr>
                                        <p:cTn id="15" dur="2000" fill="hold"/>
                                        <p:tgtEl>
                                          <p:spTgt spid="19"/>
                                        </p:tgtEl>
                                        <p:attrNameLst>
                                          <p:attrName>ppt_x</p:attrName>
                                          <p:attrName>ppt_y</p:attrName>
                                        </p:attrNameLst>
                                      </p:cBhvr>
                                      <p:rCtr x="-91" y="-321"/>
                                    </p:animMotion>
                                  </p:childTnLst>
                                </p:cTn>
                              </p:par>
                              <p:par>
                                <p:cTn id="16" presetID="6" presetClass="emph" presetSubtype="0" fill="hold" nodeType="withEffect">
                                  <p:stCondLst>
                                    <p:cond delay="0"/>
                                  </p:stCondLst>
                                  <p:childTnLst>
                                    <p:animScale>
                                      <p:cBhvr>
                                        <p:cTn id="17" dur="1000" fill="hold"/>
                                        <p:tgtEl>
                                          <p:spTgt spid="19"/>
                                        </p:tgtEl>
                                      </p:cBhvr>
                                      <p:by x="400000" y="400000"/>
                                    </p:animScale>
                                  </p:childTnLst>
                                </p:cTn>
                              </p:par>
                              <p:par>
                                <p:cTn id="18" presetID="6" presetClass="emph" presetSubtype="0" fill="hold" nodeType="withEffect">
                                  <p:stCondLst>
                                    <p:cond delay="0"/>
                                  </p:stCondLst>
                                  <p:childTnLst>
                                    <p:animScale>
                                      <p:cBhvr>
                                        <p:cTn id="19" dur="3000" fill="hold"/>
                                        <p:tgtEl>
                                          <p:spTgt spid="19"/>
                                        </p:tgtEl>
                                      </p:cBhvr>
                                      <p:by x="25000" y="25000"/>
                                    </p:animScale>
                                  </p:childTnLst>
                                </p:cTn>
                              </p:par>
                              <p:par>
                                <p:cTn id="20" presetID="0" presetClass="path" presetSubtype="0" accel="50000" decel="50000" fill="hold" grpId="0" nodeType="withEffect">
                                  <p:stCondLst>
                                    <p:cond delay="0"/>
                                  </p:stCondLst>
                                  <p:childTnLst>
                                    <p:animMotion origin="layout" path="M 1.73472E-18 5.66474E-6 L 0.08334 -0.23306 " pathEditMode="relative" ptsTypes="AA">
                                      <p:cBhvr>
                                        <p:cTn id="21" dur="2000" fill="hold"/>
                                        <p:tgtEl>
                                          <p:spTgt spid="13"/>
                                        </p:tgtEl>
                                        <p:attrNameLst>
                                          <p:attrName>ppt_x</p:attrName>
                                          <p:attrName>ppt_y</p:attrName>
                                        </p:attrNameLst>
                                      </p:cBhvr>
                                    </p:animMotion>
                                  </p:childTnLst>
                                </p:cTn>
                              </p:par>
                              <p:par>
                                <p:cTn id="22" presetID="0" presetClass="path" presetSubtype="0" accel="50000" decel="50000" fill="hold" grpId="0" nodeType="withEffect">
                                  <p:stCondLst>
                                    <p:cond delay="0"/>
                                  </p:stCondLst>
                                  <p:childTnLst>
                                    <p:animMotion origin="layout" path="M 5.55556E-7 -1.44509E-6 C 0.01667 0.00601 0.03351 0.01202 0.05226 0.00855 C 0.07101 0.00508 0.09184 -0.00093 0.11267 -0.02104 C 0.13351 -0.04116 0.15556 -0.07677 0.17778 -0.11214 " pathEditMode="relative" ptsTypes="aaaA">
                                      <p:cBhvr>
                                        <p:cTn id="23" dur="2000" fill="hold"/>
                                        <p:tgtEl>
                                          <p:spTgt spid="15"/>
                                        </p:tgtEl>
                                        <p:attrNameLst>
                                          <p:attrName>ppt_x</p:attrName>
                                          <p:attrName>ppt_y</p:attrName>
                                        </p:attrNameLst>
                                      </p:cBhvr>
                                    </p:animMotion>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linds(horizontal)">
                                      <p:cBhvr>
                                        <p:cTn id="28" dur="500"/>
                                        <p:tgtEl>
                                          <p:spTgt spid="2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linds(horizontal)">
                                      <p:cBhvr>
                                        <p:cTn id="31" dur="500"/>
                                        <p:tgtEl>
                                          <p:spTgt spid="2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linds(horizontal)">
                                      <p:cBhvr>
                                        <p:cTn id="34" dur="500"/>
                                        <p:tgtEl>
                                          <p:spTgt spid="2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linds(horizont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22"/>
                                        </p:tgtEl>
                                      </p:cBhvr>
                                    </p:animEffect>
                                    <p:set>
                                      <p:cBhvr>
                                        <p:cTn id="45" dur="1" fill="hold">
                                          <p:stCondLst>
                                            <p:cond delay="499"/>
                                          </p:stCondLst>
                                        </p:cTn>
                                        <p:tgtEl>
                                          <p:spTgt spid="22"/>
                                        </p:tgtEl>
                                        <p:attrNameLst>
                                          <p:attrName>style.visibility</p:attrName>
                                        </p:attrNameLst>
                                      </p:cBhvr>
                                      <p:to>
                                        <p:strVal val="hidden"/>
                                      </p:to>
                                    </p:set>
                                  </p:childTnLst>
                                </p:cTn>
                              </p:par>
                              <p:par>
                                <p:cTn id="46" presetID="3" presetClass="exit" presetSubtype="10" fill="hold" grpId="1" nodeType="withEffect">
                                  <p:stCondLst>
                                    <p:cond delay="0"/>
                                  </p:stCondLst>
                                  <p:childTnLst>
                                    <p:animEffect transition="out" filter="blinds(horizontal)">
                                      <p:cBhvr>
                                        <p:cTn id="47" dur="500"/>
                                        <p:tgtEl>
                                          <p:spTgt spid="23"/>
                                        </p:tgtEl>
                                      </p:cBhvr>
                                    </p:animEffect>
                                    <p:set>
                                      <p:cBhvr>
                                        <p:cTn id="48" dur="1" fill="hold">
                                          <p:stCondLst>
                                            <p:cond delay="499"/>
                                          </p:stCondLst>
                                        </p:cTn>
                                        <p:tgtEl>
                                          <p:spTgt spid="23"/>
                                        </p:tgtEl>
                                        <p:attrNameLst>
                                          <p:attrName>style.visibility</p:attrName>
                                        </p:attrNameLst>
                                      </p:cBhvr>
                                      <p:to>
                                        <p:strVal val="hidden"/>
                                      </p:to>
                                    </p:set>
                                  </p:childTnLst>
                                </p:cTn>
                              </p:par>
                              <p:par>
                                <p:cTn id="49" presetID="0" presetClass="path" presetSubtype="0" accel="50000" decel="50000" fill="hold" nodeType="withEffect">
                                  <p:stCondLst>
                                    <p:cond delay="0"/>
                                  </p:stCondLst>
                                  <p:childTnLst>
                                    <p:animMotion origin="layout" path="M -0.18611 -0.63075 L -0.16111 -0.17572 " pathEditMode="relative" ptsTypes="AA">
                                      <p:cBhvr>
                                        <p:cTn id="50" dur="2000" fill="hold"/>
                                        <p:tgtEl>
                                          <p:spTgt spid="19"/>
                                        </p:tgtEl>
                                        <p:attrNameLst>
                                          <p:attrName>ppt_x</p:attrName>
                                          <p:attrName>ppt_y</p:attrName>
                                        </p:attrNameLst>
                                      </p:cBhvr>
                                    </p:animMotion>
                                  </p:childTnLst>
                                </p:cTn>
                              </p:par>
                              <p:par>
                                <p:cTn id="51" presetID="0" presetClass="path" presetSubtype="0" accel="50000" decel="50000" fill="hold" grpId="0" nodeType="withEffect">
                                  <p:stCondLst>
                                    <p:cond delay="0"/>
                                  </p:stCondLst>
                                  <p:childTnLst>
                                    <p:animMotion origin="layout" path="M -1.73472E-18 1.7341E-7 L -0.00834 0.08879 " pathEditMode="relative" ptsTypes="AA">
                                      <p:cBhvr>
                                        <p:cTn id="52" dur="2000" fill="hold"/>
                                        <p:tgtEl>
                                          <p:spTgt spid="9"/>
                                        </p:tgtEl>
                                        <p:attrNameLst>
                                          <p:attrName>ppt_x</p:attrName>
                                          <p:attrName>ppt_y</p:attrName>
                                        </p:attrNameLst>
                                      </p:cBhvr>
                                    </p:animMotion>
                                  </p:childTnLst>
                                </p:cTn>
                              </p:par>
                              <p:par>
                                <p:cTn id="53" presetID="0" presetClass="path" presetSubtype="0" accel="50000" decel="50000" fill="hold" grpId="0" nodeType="withEffect">
                                  <p:stCondLst>
                                    <p:cond delay="0"/>
                                  </p:stCondLst>
                                  <p:childTnLst>
                                    <p:animMotion origin="layout" path="M -3.33333E-6 -7.39884E-6 L -0.11667 0.09988 " pathEditMode="relative" ptsTypes="AA">
                                      <p:cBhvr>
                                        <p:cTn id="54" dur="2000" fill="hold"/>
                                        <p:tgtEl>
                                          <p:spTgt spid="16"/>
                                        </p:tgtEl>
                                        <p:attrNameLst>
                                          <p:attrName>ppt_x</p:attrName>
                                          <p:attrName>ppt_y</p:attrName>
                                        </p:attrNameLst>
                                      </p:cBhvr>
                                    </p:animMotion>
                                  </p:childTnLst>
                                </p:cTn>
                              </p:par>
                              <p:par>
                                <p:cTn id="55" presetID="0" presetClass="path" presetSubtype="0" accel="50000" decel="50000" fill="hold" grpId="0" nodeType="withEffect">
                                  <p:stCondLst>
                                    <p:cond delay="0"/>
                                  </p:stCondLst>
                                  <p:childTnLst>
                                    <p:animMotion origin="layout" path="M 3.33333E-6 2.71676E-6 C -0.00955 -0.00555 -0.01892 -0.01087 -0.03802 0.00208 C -0.05712 0.01503 -0.08576 0.04647 -0.11424 0.07815 " pathEditMode="relative" ptsTypes="aaA">
                                      <p:cBhvr>
                                        <p:cTn id="56" dur="2000" fill="hold"/>
                                        <p:tgtEl>
                                          <p:spTgt spid="12"/>
                                        </p:tgtEl>
                                        <p:attrNameLst>
                                          <p:attrName>ppt_x</p:attrName>
                                          <p:attrName>ppt_y</p:attrName>
                                        </p:attrNameLst>
                                      </p:cBhvr>
                                    </p:animMotion>
                                  </p:childTnLst>
                                </p:cTn>
                              </p:par>
                              <p:par>
                                <p:cTn id="57" presetID="0" presetClass="path" presetSubtype="0" accel="50000" decel="50000" fill="hold" grpId="1" nodeType="withEffect">
                                  <p:stCondLst>
                                    <p:cond delay="0"/>
                                  </p:stCondLst>
                                  <p:childTnLst>
                                    <p:animMotion origin="layout" path="M -0.00642 -0.20509 L -0.07309 -0.10521 " pathEditMode="relative" rAng="0" ptsTypes="AA">
                                      <p:cBhvr>
                                        <p:cTn id="58" dur="2000" fill="hold"/>
                                        <p:tgtEl>
                                          <p:spTgt spid="14"/>
                                        </p:tgtEl>
                                        <p:attrNameLst>
                                          <p:attrName>ppt_x</p:attrName>
                                          <p:attrName>ppt_y</p:attrName>
                                        </p:attrNameLst>
                                      </p:cBhvr>
                                      <p:rCtr x="-33" y="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2" grpId="0" animBg="1"/>
      <p:bldP spid="13" grpId="0" animBg="1"/>
      <p:bldP spid="14" grpId="0" animBg="1"/>
      <p:bldP spid="14" grpId="1" animBg="1"/>
      <p:bldP spid="15" grpId="0" animBg="1"/>
      <p:bldP spid="16" grpId="0" animBg="1"/>
      <p:bldP spid="17" grpId="0"/>
      <p:bldP spid="21" grpId="0"/>
      <p:bldP spid="21" grpId="1"/>
      <p:bldP spid="22" grpId="0" animBg="1"/>
      <p:bldP spid="22" grpId="1" animBg="1"/>
      <p:bldP spid="23" grpId="0"/>
      <p:bldP spid="2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brl_field_full.gif"/>
          <p:cNvPicPr>
            <a:picLocks noGrp="1" noChangeAspect="1"/>
          </p:cNvPicPr>
          <p:nvPr/>
        </p:nvPicPr>
        <p:blipFill>
          <a:blip r:embed="rId3" cstate="print"/>
          <a:stretch>
            <a:fillRect/>
          </a:stretch>
        </p:blipFill>
        <p:spPr>
          <a:xfrm>
            <a:off x="228600" y="0"/>
            <a:ext cx="8382000" cy="6858000"/>
          </a:xfrm>
          <a:prstGeom prst="rect">
            <a:avLst/>
          </a:prstGeom>
        </p:spPr>
      </p:pic>
      <p:sp>
        <p:nvSpPr>
          <p:cNvPr id="6145" name="Rectangle 1"/>
          <p:cNvSpPr>
            <a:spLocks noChangeArrowheads="1"/>
          </p:cNvSpPr>
          <p:nvPr/>
        </p:nvSpPr>
        <p:spPr bwMode="auto">
          <a:xfrm>
            <a:off x="914400" y="1356955"/>
            <a:ext cx="7696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smtClean="0"/>
              <a:t>Both teams shall remain in their dugouts/bench or bullpen area until pre-game conference has concluded</a:t>
            </a:r>
          </a:p>
        </p:txBody>
      </p:sp>
      <p:sp>
        <p:nvSpPr>
          <p:cNvPr id="5" name="Rectangle 4"/>
          <p:cNvSpPr/>
          <p:nvPr/>
        </p:nvSpPr>
        <p:spPr>
          <a:xfrm>
            <a:off x="2133600" y="457200"/>
            <a:ext cx="4572000" cy="1015663"/>
          </a:xfrm>
          <a:prstGeom prst="rect">
            <a:avLst/>
          </a:prstGeom>
        </p:spPr>
        <p:txBody>
          <a:bodyPr>
            <a:spAutoFit/>
          </a:bodyPr>
          <a:lstStyle/>
          <a:p>
            <a:r>
              <a:rPr lang="en-US" sz="2000" b="1" dirty="0" smtClean="0">
                <a:cs typeface="Arial" pitchFamily="34" charset="0"/>
              </a:rPr>
              <a:t>5 minutes prior to the start of the start of the game</a:t>
            </a:r>
          </a:p>
          <a:p>
            <a:r>
              <a:rPr lang="en-US" sz="2000" b="1" dirty="0" smtClean="0">
                <a:cs typeface="Arial" pitchFamily="34" charset="0"/>
              </a:rPr>
              <a:t>U1 conducts pre-game conference</a:t>
            </a:r>
          </a:p>
        </p:txBody>
      </p:sp>
      <p:sp>
        <p:nvSpPr>
          <p:cNvPr id="6" name="Oval 5"/>
          <p:cNvSpPr/>
          <p:nvPr/>
        </p:nvSpPr>
        <p:spPr>
          <a:xfrm>
            <a:off x="3657600" y="57150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7" name="Oval 6"/>
          <p:cNvSpPr/>
          <p:nvPr/>
        </p:nvSpPr>
        <p:spPr>
          <a:xfrm>
            <a:off x="4419600" y="57150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8" name="Oval 7"/>
          <p:cNvSpPr/>
          <p:nvPr/>
        </p:nvSpPr>
        <p:spPr>
          <a:xfrm>
            <a:off x="4038600" y="64770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sp>
        <p:nvSpPr>
          <p:cNvPr id="9" name="Hexagon 8"/>
          <p:cNvSpPr/>
          <p:nvPr/>
        </p:nvSpPr>
        <p:spPr>
          <a:xfrm>
            <a:off x="4724400" y="6172200"/>
            <a:ext cx="381000" cy="304800"/>
          </a:xfrm>
          <a:prstGeom prst="hexagon">
            <a:avLst/>
          </a:prstGeom>
          <a:solidFill>
            <a:srgbClr val="0D53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10" name="Flowchart: Decision 9"/>
          <p:cNvSpPr/>
          <p:nvPr/>
        </p:nvSpPr>
        <p:spPr>
          <a:xfrm>
            <a:off x="3505200" y="6248400"/>
            <a:ext cx="457200" cy="228600"/>
          </a:xfrm>
          <a:prstGeom prst="flowChartDecisi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11" name="TextBox 10"/>
          <p:cNvSpPr txBox="1"/>
          <p:nvPr/>
        </p:nvSpPr>
        <p:spPr>
          <a:xfrm>
            <a:off x="0" y="5867400"/>
            <a:ext cx="2667000" cy="369332"/>
          </a:xfrm>
          <a:prstGeom prst="rect">
            <a:avLst/>
          </a:prstGeom>
          <a:noFill/>
        </p:spPr>
        <p:txBody>
          <a:bodyPr wrap="square" rtlCol="0">
            <a:spAutoFit/>
          </a:bodyPr>
          <a:lstStyle/>
          <a:p>
            <a:r>
              <a:rPr lang="en-US" b="1" dirty="0" smtClean="0">
                <a:latin typeface="Arial" pitchFamily="34" charset="0"/>
                <a:cs typeface="Arial" pitchFamily="34" charset="0"/>
              </a:rPr>
              <a:t>Pre Game Conference</a:t>
            </a:r>
            <a:endParaRPr lang="en-US" b="1" dirty="0">
              <a:latin typeface="Arial" pitchFamily="34" charset="0"/>
              <a:cs typeface="Arial" pitchFamily="34" charset="0"/>
            </a:endParaRPr>
          </a:p>
        </p:txBody>
      </p:sp>
      <p:sp>
        <p:nvSpPr>
          <p:cNvPr id="12" name="Rectangle 11"/>
          <p:cNvSpPr/>
          <p:nvPr/>
        </p:nvSpPr>
        <p:spPr>
          <a:xfrm>
            <a:off x="2286000" y="1905000"/>
            <a:ext cx="4572000" cy="1631216"/>
          </a:xfrm>
          <a:prstGeom prst="rect">
            <a:avLst/>
          </a:prstGeom>
        </p:spPr>
        <p:txBody>
          <a:bodyPr wrap="square">
            <a:spAutoFit/>
          </a:bodyPr>
          <a:lstStyle/>
          <a:p>
            <a:pPr algn="ctr"/>
            <a:r>
              <a:rPr lang="en-US" sz="2000" b="1" dirty="0" smtClean="0"/>
              <a:t>Discussion:</a:t>
            </a:r>
          </a:p>
          <a:p>
            <a:pPr lvl="0" algn="ctr">
              <a:buFont typeface="Arial" pitchFamily="34" charset="0"/>
              <a:buChar char="•"/>
            </a:pPr>
            <a:r>
              <a:rPr lang="en-US" sz="2000" b="1" dirty="0" smtClean="0"/>
              <a:t>Verify Line-Up Cards (Home team 1</a:t>
            </a:r>
            <a:r>
              <a:rPr lang="en-US" sz="2000" b="1" baseline="30000" dirty="0" smtClean="0"/>
              <a:t>st</a:t>
            </a:r>
            <a:r>
              <a:rPr lang="en-US" sz="2000" b="1" dirty="0" smtClean="0"/>
              <a:t>)</a:t>
            </a:r>
          </a:p>
          <a:p>
            <a:pPr lvl="1" algn="ctr">
              <a:buFont typeface="Arial" pitchFamily="34" charset="0"/>
              <a:buChar char="•"/>
            </a:pPr>
            <a:r>
              <a:rPr lang="en-US" sz="2000" b="1" dirty="0" smtClean="0"/>
              <a:t>Check if using designated hitter</a:t>
            </a:r>
          </a:p>
          <a:p>
            <a:pPr lvl="1" algn="ctr">
              <a:buFont typeface="Arial" pitchFamily="34" charset="0"/>
              <a:buChar char="•"/>
            </a:pPr>
            <a:r>
              <a:rPr lang="en-US" sz="2000" b="1" dirty="0" smtClean="0"/>
              <a:t>Ask if using speed-up rules</a:t>
            </a:r>
          </a:p>
          <a:p>
            <a:pPr lvl="1" algn="ctr">
              <a:buFont typeface="Arial" pitchFamily="34" charset="0"/>
              <a:buChar char="•"/>
            </a:pPr>
            <a:r>
              <a:rPr lang="en-US" sz="2000" b="1" dirty="0" smtClean="0"/>
              <a:t>Verify players are legally equipped</a:t>
            </a:r>
          </a:p>
        </p:txBody>
      </p:sp>
      <p:sp>
        <p:nvSpPr>
          <p:cNvPr id="13" name="Rectangle 12"/>
          <p:cNvSpPr/>
          <p:nvPr/>
        </p:nvSpPr>
        <p:spPr>
          <a:xfrm>
            <a:off x="2438400" y="3429000"/>
            <a:ext cx="4572000" cy="1938992"/>
          </a:xfrm>
          <a:prstGeom prst="rect">
            <a:avLst/>
          </a:prstGeom>
        </p:spPr>
        <p:txBody>
          <a:bodyPr>
            <a:spAutoFit/>
          </a:bodyPr>
          <a:lstStyle/>
          <a:p>
            <a:pPr lvl="0">
              <a:buFont typeface="Arial" pitchFamily="34" charset="0"/>
              <a:buChar char="•"/>
            </a:pPr>
            <a:r>
              <a:rPr lang="en-US" sz="2000" b="1" dirty="0" smtClean="0">
                <a:cs typeface="Arial" pitchFamily="34" charset="0"/>
              </a:rPr>
              <a:t>Discuss ground rules-home team coach should inform unless playing on a neutral site, then U1 will explain the ground rules.</a:t>
            </a:r>
          </a:p>
          <a:p>
            <a:pPr>
              <a:buFont typeface="Arial" pitchFamily="34" charset="0"/>
              <a:buChar char="•"/>
            </a:pPr>
            <a:r>
              <a:rPr lang="en-US" sz="2000" b="1" dirty="0" smtClean="0">
                <a:cs typeface="Arial" pitchFamily="34" charset="0"/>
              </a:rPr>
              <a:t>Make sure coach’s ground rules do not violate any book rules.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3" nodeType="clickEffect">
                                  <p:stCondLst>
                                    <p:cond delay="0"/>
                                  </p:stCondLst>
                                  <p:childTnLst>
                                    <p:set>
                                      <p:cBhvr>
                                        <p:cTn id="16" dur="1" fill="hold">
                                          <p:stCondLst>
                                            <p:cond delay="0"/>
                                          </p:stCondLst>
                                        </p:cTn>
                                        <p:tgtEl>
                                          <p:spTgt spid="6145"/>
                                        </p:tgtEl>
                                        <p:attrNameLst>
                                          <p:attrName>style.visibility</p:attrName>
                                        </p:attrNameLst>
                                      </p:cBhvr>
                                      <p:to>
                                        <p:strVal val="visible"/>
                                      </p:to>
                                    </p:set>
                                    <p:animEffect transition="in" filter="dissolve">
                                      <p:cBhvr>
                                        <p:cTn id="17" dur="2000"/>
                                        <p:tgtEl>
                                          <p:spTgt spid="614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childTnLst>
                          </p:cTn>
                        </p:par>
                        <p:par>
                          <p:cTn id="29" fill="hold">
                            <p:stCondLst>
                              <p:cond delay="500"/>
                            </p:stCondLst>
                            <p:childTnLst>
                              <p:par>
                                <p:cTn id="30" presetID="2" presetClass="entr" presetSubtype="2"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2000" fill="hold"/>
                                        <p:tgtEl>
                                          <p:spTgt spid="9"/>
                                        </p:tgtEl>
                                        <p:attrNameLst>
                                          <p:attrName>ppt_x</p:attrName>
                                        </p:attrNameLst>
                                      </p:cBhvr>
                                      <p:tavLst>
                                        <p:tav tm="0">
                                          <p:val>
                                            <p:strVal val="1+#ppt_w/2"/>
                                          </p:val>
                                        </p:tav>
                                        <p:tav tm="100000">
                                          <p:val>
                                            <p:strVal val="#ppt_x"/>
                                          </p:val>
                                        </p:tav>
                                      </p:tavLst>
                                    </p:anim>
                                    <p:anim calcmode="lin" valueType="num">
                                      <p:cBhvr additive="base">
                                        <p:cTn id="33" dur="2000" fill="hold"/>
                                        <p:tgtEl>
                                          <p:spTgt spid="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2000" fill="hold"/>
                                        <p:tgtEl>
                                          <p:spTgt spid="10"/>
                                        </p:tgtEl>
                                        <p:attrNameLst>
                                          <p:attrName>ppt_x</p:attrName>
                                        </p:attrNameLst>
                                      </p:cBhvr>
                                      <p:tavLst>
                                        <p:tav tm="0">
                                          <p:val>
                                            <p:strVal val="0-#ppt_w/2"/>
                                          </p:val>
                                        </p:tav>
                                        <p:tav tm="100000">
                                          <p:val>
                                            <p:strVal val="#ppt_x"/>
                                          </p:val>
                                        </p:tav>
                                      </p:tavLst>
                                    </p:anim>
                                    <p:anim calcmode="lin" valueType="num">
                                      <p:cBhvr additive="base">
                                        <p:cTn id="37"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amond(in)">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diamond(in)">
                                      <p:cBhvr>
                                        <p:cTn id="47" dur="2000"/>
                                        <p:tgtEl>
                                          <p:spTgt spid="13">
                                            <p:txEl>
                                              <p:pRg st="0" end="0"/>
                                            </p:txEl>
                                          </p:spTgt>
                                        </p:tgtEl>
                                      </p:cBhvr>
                                    </p:animEffect>
                                  </p:childTnLst>
                                </p:cTn>
                              </p:par>
                              <p:par>
                                <p:cTn id="48" presetID="8" presetClass="entr" presetSubtype="16" fill="hold" nodeType="withEffect">
                                  <p:stCondLst>
                                    <p:cond delay="0"/>
                                  </p:stCondLst>
                                  <p:childTnLst>
                                    <p:set>
                                      <p:cBhvr>
                                        <p:cTn id="49" dur="1" fill="hold">
                                          <p:stCondLst>
                                            <p:cond delay="0"/>
                                          </p:stCondLst>
                                        </p:cTn>
                                        <p:tgtEl>
                                          <p:spTgt spid="13">
                                            <p:txEl>
                                              <p:pRg st="1" end="1"/>
                                            </p:txEl>
                                          </p:spTgt>
                                        </p:tgtEl>
                                        <p:attrNameLst>
                                          <p:attrName>style.visibility</p:attrName>
                                        </p:attrNameLst>
                                      </p:cBhvr>
                                      <p:to>
                                        <p:strVal val="visible"/>
                                      </p:to>
                                    </p:set>
                                    <p:animEffect transition="in" filter="diamond(in)">
                                      <p:cBhvr>
                                        <p:cTn id="50" dur="2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3"/>
      <p:bldP spid="6" grpId="0" animBg="1"/>
      <p:bldP spid="7" grpId="0" animBg="1"/>
      <p:bldP spid="8" grpId="0" animBg="1"/>
      <p:bldP spid="9" grpId="0" animBg="1"/>
      <p:bldP spid="10" grpId="0" animBg="1"/>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brl_field_full.gif"/>
          <p:cNvPicPr>
            <a:picLocks noGrp="1" noChangeAspect="1"/>
          </p:cNvPicPr>
          <p:nvPr/>
        </p:nvPicPr>
        <p:blipFill>
          <a:blip r:embed="rId2" cstate="print"/>
          <a:stretch>
            <a:fillRect/>
          </a:stretch>
        </p:blipFill>
        <p:spPr>
          <a:xfrm>
            <a:off x="228601" y="0"/>
            <a:ext cx="8382000" cy="6858000"/>
          </a:xfrm>
          <a:prstGeom prst="rect">
            <a:avLst/>
          </a:prstGeom>
        </p:spPr>
      </p:pic>
      <p:sp>
        <p:nvSpPr>
          <p:cNvPr id="3" name="TextBox 2"/>
          <p:cNvSpPr txBox="1"/>
          <p:nvPr/>
        </p:nvSpPr>
        <p:spPr>
          <a:xfrm>
            <a:off x="838200" y="1295400"/>
            <a:ext cx="7239000" cy="1077218"/>
          </a:xfrm>
          <a:prstGeom prst="rect">
            <a:avLst/>
          </a:prstGeom>
          <a:noFill/>
        </p:spPr>
        <p:txBody>
          <a:bodyPr wrap="square" rtlCol="0">
            <a:spAutoFit/>
          </a:bodyPr>
          <a:lstStyle/>
          <a:p>
            <a:pPr>
              <a:buFont typeface="Arial" pitchFamily="34" charset="0"/>
              <a:buChar char="•"/>
            </a:pPr>
            <a:r>
              <a:rPr lang="en-US" sz="3200" dirty="0" smtClean="0"/>
              <a:t>Runner on third base</a:t>
            </a:r>
          </a:p>
          <a:p>
            <a:pPr>
              <a:buFont typeface="Arial" pitchFamily="34" charset="0"/>
              <a:buChar char="•"/>
            </a:pPr>
            <a:r>
              <a:rPr lang="en-US" sz="3200" dirty="0" smtClean="0"/>
              <a:t>Ground balls and fly balls to the outfield</a:t>
            </a:r>
            <a:endParaRPr lang="en-US" sz="3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brl_field_full.gif"/>
          <p:cNvPicPr>
            <a:picLocks noGrp="1" noChangeAspect="1"/>
          </p:cNvPicPr>
          <p:nvPr/>
        </p:nvPicPr>
        <p:blipFill>
          <a:blip r:embed="rId2" cstate="print"/>
          <a:stretch>
            <a:fillRect/>
          </a:stretch>
        </p:blipFill>
        <p:spPr>
          <a:xfrm>
            <a:off x="228601" y="0"/>
            <a:ext cx="8382000" cy="6858000"/>
          </a:xfrm>
          <a:prstGeom prst="rect">
            <a:avLst/>
          </a:prstGeom>
        </p:spPr>
      </p:pic>
      <p:sp>
        <p:nvSpPr>
          <p:cNvPr id="3" name="TextBox 2"/>
          <p:cNvSpPr txBox="1"/>
          <p:nvPr/>
        </p:nvSpPr>
        <p:spPr>
          <a:xfrm>
            <a:off x="0" y="152400"/>
            <a:ext cx="1752600" cy="461665"/>
          </a:xfrm>
          <a:prstGeom prst="rect">
            <a:avLst/>
          </a:prstGeom>
          <a:noFill/>
        </p:spPr>
        <p:txBody>
          <a:bodyPr wrap="square" rtlCol="0">
            <a:spAutoFit/>
          </a:bodyPr>
          <a:lstStyle/>
          <a:p>
            <a:r>
              <a:rPr lang="en-US" sz="2400" dirty="0" smtClean="0"/>
              <a:t>Signals</a:t>
            </a:r>
            <a:endParaRPr lang="en-US" sz="2400" dirty="0"/>
          </a:p>
        </p:txBody>
      </p:sp>
      <p:sp>
        <p:nvSpPr>
          <p:cNvPr id="4" name="TextBox 3"/>
          <p:cNvSpPr txBox="1"/>
          <p:nvPr/>
        </p:nvSpPr>
        <p:spPr>
          <a:xfrm>
            <a:off x="152400" y="6096000"/>
            <a:ext cx="3352800" cy="430887"/>
          </a:xfrm>
          <a:prstGeom prst="rect">
            <a:avLst/>
          </a:prstGeom>
          <a:noFill/>
        </p:spPr>
        <p:txBody>
          <a:bodyPr wrap="square" rtlCol="0">
            <a:spAutoFit/>
          </a:bodyPr>
          <a:lstStyle/>
          <a:p>
            <a:pPr algn="ctr"/>
            <a:r>
              <a:rPr lang="en-US" sz="2200" dirty="0" smtClean="0"/>
              <a:t>Ground ball to the infield</a:t>
            </a:r>
            <a:endParaRPr lang="en-US" sz="2200" dirty="0"/>
          </a:p>
        </p:txBody>
      </p:sp>
      <p:sp>
        <p:nvSpPr>
          <p:cNvPr id="5" name="Diamond 4"/>
          <p:cNvSpPr/>
          <p:nvPr/>
        </p:nvSpPr>
        <p:spPr>
          <a:xfrm>
            <a:off x="1828800" y="1981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6" name="Diamond 5"/>
          <p:cNvSpPr/>
          <p:nvPr/>
        </p:nvSpPr>
        <p:spPr>
          <a:xfrm>
            <a:off x="4191000" y="685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7" name="Diamond 6"/>
          <p:cNvSpPr/>
          <p:nvPr/>
        </p:nvSpPr>
        <p:spPr>
          <a:xfrm>
            <a:off x="6477000" y="2057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8" name="Diamond 7"/>
          <p:cNvSpPr/>
          <p:nvPr/>
        </p:nvSpPr>
        <p:spPr>
          <a:xfrm>
            <a:off x="2971800" y="3962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9" name="Diamond 8"/>
          <p:cNvSpPr/>
          <p:nvPr/>
        </p:nvSpPr>
        <p:spPr>
          <a:xfrm>
            <a:off x="3429000" y="3429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0" name="Diamond 9"/>
          <p:cNvSpPr/>
          <p:nvPr/>
        </p:nvSpPr>
        <p:spPr>
          <a:xfrm>
            <a:off x="4953000" y="3429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1" name="Diamond 10"/>
          <p:cNvSpPr/>
          <p:nvPr/>
        </p:nvSpPr>
        <p:spPr>
          <a:xfrm>
            <a:off x="5410200" y="3962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2" name="Diamond 11"/>
          <p:cNvSpPr/>
          <p:nvPr/>
        </p:nvSpPr>
        <p:spPr>
          <a:xfrm>
            <a:off x="4191000" y="4267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3" name="Diamond 12"/>
          <p:cNvSpPr/>
          <p:nvPr/>
        </p:nvSpPr>
        <p:spPr>
          <a:xfrm>
            <a:off x="4191000" y="5791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4" name="Oval 13"/>
          <p:cNvSpPr/>
          <p:nvPr/>
        </p:nvSpPr>
        <p:spPr>
          <a:xfrm>
            <a:off x="1828800" y="42672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15" name="Oval 14"/>
          <p:cNvSpPr/>
          <p:nvPr/>
        </p:nvSpPr>
        <p:spPr>
          <a:xfrm>
            <a:off x="6477000" y="41910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16" name="Oval 15"/>
          <p:cNvSpPr/>
          <p:nvPr/>
        </p:nvSpPr>
        <p:spPr>
          <a:xfrm>
            <a:off x="4114800" y="64770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sp>
        <p:nvSpPr>
          <p:cNvPr id="17" name="Hexagon 16"/>
          <p:cNvSpPr/>
          <p:nvPr/>
        </p:nvSpPr>
        <p:spPr>
          <a:xfrm flipH="1">
            <a:off x="3962400" y="54864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18" name="Hexagon 17"/>
          <p:cNvSpPr/>
          <p:nvPr/>
        </p:nvSpPr>
        <p:spPr>
          <a:xfrm flipH="1">
            <a:off x="2895600" y="44958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pic>
        <p:nvPicPr>
          <p:cNvPr id="19" name="Picture 18" descr="baseball.gif"/>
          <p:cNvPicPr>
            <a:picLocks noChangeAspect="1"/>
          </p:cNvPicPr>
          <p:nvPr/>
        </p:nvPicPr>
        <p:blipFill>
          <a:blip r:embed="rId3" cstate="print"/>
          <a:stretch>
            <a:fillRect/>
          </a:stretch>
        </p:blipFill>
        <p:spPr>
          <a:xfrm>
            <a:off x="4191000" y="5486400"/>
            <a:ext cx="280988" cy="280988"/>
          </a:xfrm>
          <a:prstGeom prst="rect">
            <a:avLst/>
          </a:prstGeom>
        </p:spPr>
      </p:pic>
      <p:sp>
        <p:nvSpPr>
          <p:cNvPr id="20" name="TextBox 19"/>
          <p:cNvSpPr txBox="1"/>
          <p:nvPr/>
        </p:nvSpPr>
        <p:spPr>
          <a:xfrm>
            <a:off x="0" y="685800"/>
            <a:ext cx="4572000" cy="1015663"/>
          </a:xfrm>
          <a:prstGeom prst="rect">
            <a:avLst/>
          </a:prstGeom>
          <a:noFill/>
        </p:spPr>
        <p:txBody>
          <a:bodyPr wrap="square" rtlCol="0">
            <a:spAutoFit/>
          </a:bodyPr>
          <a:lstStyle/>
          <a:p>
            <a:r>
              <a:rPr lang="en-US" sz="2000" dirty="0" smtClean="0"/>
              <a:t>U1: number of outs and staying home</a:t>
            </a:r>
          </a:p>
          <a:p>
            <a:r>
              <a:rPr lang="en-US" sz="2000" dirty="0" smtClean="0"/>
              <a:t>U2: staying home and going out reminder</a:t>
            </a:r>
          </a:p>
          <a:p>
            <a:r>
              <a:rPr lang="en-US" sz="2000" dirty="0" smtClean="0"/>
              <a:t>U3: slide and going out reminder</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1.11111E-6 -1.96532E-6 L -0.12361 -0.20902 " pathEditMode="relative" rAng="0" ptsTypes="AA">
                                      <p:cBhvr>
                                        <p:cTn id="11" dur="2000" fill="hold"/>
                                        <p:tgtEl>
                                          <p:spTgt spid="19"/>
                                        </p:tgtEl>
                                        <p:attrNameLst>
                                          <p:attrName>ppt_x</p:attrName>
                                          <p:attrName>ppt_y</p:attrName>
                                        </p:attrNameLst>
                                      </p:cBhvr>
                                      <p:rCtr x="-62" y="-105"/>
                                    </p:animMotion>
                                  </p:childTnLst>
                                </p:cTn>
                              </p:par>
                              <p:par>
                                <p:cTn id="12" presetID="0" presetClass="path" presetSubtype="0" accel="50000" decel="50000" fill="hold" grpId="0" nodeType="withEffect">
                                  <p:stCondLst>
                                    <p:cond delay="0"/>
                                  </p:stCondLst>
                                  <p:childTnLst>
                                    <p:animMotion origin="layout" path="M -1.73472E-18 -4.33526E-6 L -0.10833 -0.07768 " pathEditMode="relative" ptsTypes="AA">
                                      <p:cBhvr>
                                        <p:cTn id="13" dur="2000" fill="hold"/>
                                        <p:tgtEl>
                                          <p:spTgt spid="15"/>
                                        </p:tgtEl>
                                        <p:attrNameLst>
                                          <p:attrName>ppt_x</p:attrName>
                                          <p:attrName>ppt_y</p:attrName>
                                        </p:attrNameLst>
                                      </p:cBhvr>
                                    </p:animMotion>
                                  </p:childTnLst>
                                </p:cTn>
                              </p:par>
                              <p:par>
                                <p:cTn id="14" presetID="0" presetClass="path" presetSubtype="0" accel="50000" decel="50000" fill="hold" grpId="0" nodeType="withEffect">
                                  <p:stCondLst>
                                    <p:cond delay="0"/>
                                  </p:stCondLst>
                                  <p:childTnLst>
                                    <p:animMotion origin="layout" path="M 0 -4.27746E-6 L 0.09583 -0.06104 " pathEditMode="relative" rAng="0" ptsTypes="AA">
                                      <p:cBhvr>
                                        <p:cTn id="15" dur="2000" fill="hold"/>
                                        <p:tgtEl>
                                          <p:spTgt spid="17"/>
                                        </p:tgtEl>
                                        <p:attrNameLst>
                                          <p:attrName>ppt_x</p:attrName>
                                          <p:attrName>ppt_y</p:attrName>
                                        </p:attrNameLst>
                                      </p:cBhvr>
                                      <p:rCtr x="48" y="-31"/>
                                    </p:animMotion>
                                  </p:childTnLst>
                                </p:cTn>
                              </p:par>
                              <p:par>
                                <p:cTn id="16" presetID="0" presetClass="path" presetSubtype="0" accel="50000" decel="50000" fill="hold" grpId="0" nodeType="withEffect">
                                  <p:stCondLst>
                                    <p:cond delay="0"/>
                                  </p:stCondLst>
                                  <p:childTnLst>
                                    <p:animMotion origin="layout" path="M -3.33333E-6 -8.2659E-6 L 0.00834 0.05549 " pathEditMode="relative" ptsTypes="AA">
                                      <p:cBhvr>
                                        <p:cTn id="17" dur="2000" fill="hold"/>
                                        <p:tgtEl>
                                          <p:spTgt spid="11"/>
                                        </p:tgtEl>
                                        <p:attrNameLst>
                                          <p:attrName>ppt_x</p:attrName>
                                          <p:attrName>ppt_y</p:attrName>
                                        </p:attrNameLst>
                                      </p:cBhvr>
                                    </p:animMotion>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grpId="0" nodeType="clickEffect">
                                  <p:stCondLst>
                                    <p:cond delay="0"/>
                                  </p:stCondLst>
                                  <p:childTnLst>
                                    <p:animMotion origin="layout" path="M -3.33333E-6 8.2659E-6 L -3.33333E-6 -0.04439 " pathEditMode="relative" ptsTypes="AA">
                                      <p:cBhvr>
                                        <p:cTn id="21" dur="2000" fill="hold"/>
                                        <p:tgtEl>
                                          <p:spTgt spid="13"/>
                                        </p:tgtEl>
                                        <p:attrNameLst>
                                          <p:attrName>ppt_x</p:attrName>
                                          <p:attrName>ppt_y</p:attrName>
                                        </p:attrNameLst>
                                      </p:cBhvr>
                                    </p:animMotion>
                                  </p:childTnLst>
                                </p:cTn>
                              </p:par>
                              <p:par>
                                <p:cTn id="22" presetID="0" presetClass="path" presetSubtype="0" accel="50000" decel="50000" fill="hold" grpId="1" nodeType="withEffect">
                                  <p:stCondLst>
                                    <p:cond delay="0"/>
                                  </p:stCondLst>
                                  <p:childTnLst>
                                    <p:animMotion origin="layout" path="M 0.09584 -0.06104 L 0.17084 -0.13872 " pathEditMode="relative" rAng="0" ptsTypes="AA">
                                      <p:cBhvr>
                                        <p:cTn id="23" dur="2000" fill="hold"/>
                                        <p:tgtEl>
                                          <p:spTgt spid="17"/>
                                        </p:tgtEl>
                                        <p:attrNameLst>
                                          <p:attrName>ppt_x</p:attrName>
                                          <p:attrName>ppt_y</p:attrName>
                                        </p:attrNameLst>
                                      </p:cBhvr>
                                      <p:rCtr x="38" y="-39"/>
                                    </p:animMotion>
                                  </p:childTnLst>
                                </p:cTn>
                              </p:par>
                              <p:par>
                                <p:cTn id="24" presetID="0" presetClass="path" presetSubtype="0" accel="50000" decel="50000" fill="hold" nodeType="withEffect">
                                  <p:stCondLst>
                                    <p:cond delay="0"/>
                                  </p:stCondLst>
                                  <p:childTnLst>
                                    <p:animMotion origin="layout" path="M -0.12361 -0.20902 L 0.13472 -0.15352 " pathEditMode="relative" rAng="0" ptsTypes="AA">
                                      <p:cBhvr>
                                        <p:cTn id="25" dur="2000" fill="hold"/>
                                        <p:tgtEl>
                                          <p:spTgt spid="19"/>
                                        </p:tgtEl>
                                        <p:attrNameLst>
                                          <p:attrName>ppt_x</p:attrName>
                                          <p:attrName>ppt_y</p:attrName>
                                        </p:attrNameLst>
                                      </p:cBhvr>
                                      <p:rCtr x="129" y="28"/>
                                    </p:animMotion>
                                  </p:childTnLst>
                                </p:cTn>
                              </p:par>
                              <p:par>
                                <p:cTn id="26" presetID="0" presetClass="path" presetSubtype="0" accel="50000" decel="50000" fill="hold" grpId="0" nodeType="withEffect">
                                  <p:stCondLst>
                                    <p:cond delay="0"/>
                                  </p:stCondLst>
                                  <p:childTnLst>
                                    <p:animMotion origin="layout" path="M -3.33333E-6 -2.48555E-6 L 0.0625 0.08324 " pathEditMode="relative" rAng="0" ptsTypes="AA">
                                      <p:cBhvr>
                                        <p:cTn id="27" dur="2000" fill="hold"/>
                                        <p:tgtEl>
                                          <p:spTgt spid="18"/>
                                        </p:tgtEl>
                                        <p:attrNameLst>
                                          <p:attrName>ppt_x</p:attrName>
                                          <p:attrName>ppt_y</p:attrName>
                                        </p:attrNameLst>
                                      </p:cBhvr>
                                      <p:rCtr x="31" y="42"/>
                                    </p:animMotion>
                                  </p:childTnLst>
                                </p:cTn>
                              </p:par>
                              <p:par>
                                <p:cTn id="28" presetID="0" presetClass="path" presetSubtype="0" accel="50000" decel="50000" fill="hold" grpId="0" nodeType="withEffect">
                                  <p:stCondLst>
                                    <p:cond delay="0"/>
                                  </p:stCondLst>
                                  <p:childTnLst>
                                    <p:animMotion origin="layout" path="M -3.33333E-6 1.11022E-16 L -0.07916 -0.12763 " pathEditMode="relative" rAng="0" ptsTypes="AA">
                                      <p:cBhvr>
                                        <p:cTn id="29" dur="2000" fill="hold"/>
                                        <p:tgtEl>
                                          <p:spTgt spid="16"/>
                                        </p:tgtEl>
                                        <p:attrNameLst>
                                          <p:attrName>ppt_x</p:attrName>
                                          <p:attrName>ppt_y</p:attrName>
                                        </p:attrNameLst>
                                      </p:cBhvr>
                                      <p:rCtr x="-40" y="-64"/>
                                    </p:animMotion>
                                  </p:childTnLst>
                                </p:cTn>
                              </p:par>
                            </p:childTnLst>
                          </p:cTn>
                        </p:par>
                      </p:childTnLst>
                    </p:cTn>
                  </p:par>
                  <p:par>
                    <p:cTn id="30" fill="hold">
                      <p:stCondLst>
                        <p:cond delay="indefinite"/>
                      </p:stCondLst>
                      <p:childTnLst>
                        <p:par>
                          <p:cTn id="31" fill="hold">
                            <p:stCondLst>
                              <p:cond delay="0"/>
                            </p:stCondLst>
                            <p:childTnLst>
                              <p:par>
                                <p:cTn id="32" presetID="0" presetClass="path" presetSubtype="0" accel="50000" decel="50000" fill="hold" grpId="0" nodeType="clickEffect">
                                  <p:stCondLst>
                                    <p:cond delay="0"/>
                                  </p:stCondLst>
                                  <p:childTnLst>
                                    <p:animMotion origin="layout" path="M 3.33333E-6 1.44509E-6 L 0.17916 -0.03885 " pathEditMode="relative" rAng="0" ptsTypes="AA">
                                      <p:cBhvr>
                                        <p:cTn id="33" dur="2000" fill="hold"/>
                                        <p:tgtEl>
                                          <p:spTgt spid="14"/>
                                        </p:tgtEl>
                                        <p:attrNameLst>
                                          <p:attrName>ppt_x</p:attrName>
                                          <p:attrName>ppt_y</p:attrName>
                                        </p:attrNameLst>
                                      </p:cBhvr>
                                      <p:rCtr x="90" y="-19"/>
                                    </p:animMotion>
                                  </p:childTnLst>
                                </p:cTn>
                              </p:par>
                              <p:par>
                                <p:cTn id="34" presetID="0" presetClass="path" presetSubtype="0" accel="50000" decel="50000" fill="hold" nodeType="withEffect">
                                  <p:stCondLst>
                                    <p:cond delay="0"/>
                                  </p:stCondLst>
                                  <p:childTnLst>
                                    <p:animMotion origin="layout" path="M 0.13472 -0.15352 L 0.00139 0.00185 " pathEditMode="relative" rAng="0" ptsTypes="AA">
                                      <p:cBhvr>
                                        <p:cTn id="35" dur="2000" fill="hold"/>
                                        <p:tgtEl>
                                          <p:spTgt spid="19"/>
                                        </p:tgtEl>
                                        <p:attrNameLst>
                                          <p:attrName>ppt_x</p:attrName>
                                          <p:attrName>ppt_y</p:attrName>
                                        </p:attrNameLst>
                                      </p:cBhvr>
                                      <p:rCtr x="-67" y="78"/>
                                    </p:animMotion>
                                  </p:childTnLst>
                                </p:cTn>
                              </p:par>
                              <p:par>
                                <p:cTn id="36" presetID="0" presetClass="path" presetSubtype="0" accel="50000" decel="50000" fill="hold" grpId="1" nodeType="withEffect">
                                  <p:stCondLst>
                                    <p:cond delay="0"/>
                                  </p:stCondLst>
                                  <p:childTnLst>
                                    <p:animMotion origin="layout" path="M 0.0625 0.08323 L 0.14583 0.14982 " pathEditMode="relative" rAng="0" ptsTypes="AA">
                                      <p:cBhvr>
                                        <p:cTn id="37" dur="2000" fill="hold"/>
                                        <p:tgtEl>
                                          <p:spTgt spid="18"/>
                                        </p:tgtEl>
                                        <p:attrNameLst>
                                          <p:attrName>ppt_x</p:attrName>
                                          <p:attrName>ppt_y</p:attrName>
                                        </p:attrNameLst>
                                      </p:cBhvr>
                                      <p:rCtr x="42" y="33"/>
                                    </p:animMotion>
                                  </p:childTnLst>
                                </p:cTn>
                              </p:par>
                              <p:par>
                                <p:cTn id="38" presetID="0" presetClass="path" presetSubtype="0" accel="50000" decel="50000" fill="hold" grpId="1" nodeType="withEffect">
                                  <p:stCondLst>
                                    <p:cond delay="0"/>
                                  </p:stCondLst>
                                  <p:childTnLst>
                                    <p:animMotion origin="layout" path="M -0.07917 -0.12763 C -0.06528 -0.11029 -0.05122 -0.09295 -0.0316 -0.08532 C -0.01198 -0.07769 0.02482 -0.07723 0.03819 -0.08116 C 0.05156 -0.08509 0.04722 -0.10197 0.0493 -0.10867 C 0.05139 -0.11538 0.05104 -0.11838 0.05086 -0.12116 " pathEditMode="relative" rAng="0" ptsTypes="aaaaA">
                                      <p:cBhvr>
                                        <p:cTn id="39" dur="2000" fill="hold"/>
                                        <p:tgtEl>
                                          <p:spTgt spid="16"/>
                                        </p:tgtEl>
                                        <p:attrNameLst>
                                          <p:attrName>ppt_x</p:attrName>
                                          <p:attrName>ppt_y</p:attrName>
                                        </p:attrNameLst>
                                      </p:cBhvr>
                                      <p:rCtr x="65" y="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6" grpId="1" animBg="1"/>
      <p:bldP spid="17" grpId="0" animBg="1"/>
      <p:bldP spid="17" grpId="1" animBg="1"/>
      <p:bldP spid="18" grpId="0" animBg="1"/>
      <p:bldP spid="18" grpId="1" animBg="1"/>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brl_field_full.gif"/>
          <p:cNvPicPr>
            <a:picLocks noGrp="1" noChangeAspect="1"/>
          </p:cNvPicPr>
          <p:nvPr/>
        </p:nvPicPr>
        <p:blipFill>
          <a:blip r:embed="rId2" cstate="print"/>
          <a:stretch>
            <a:fillRect/>
          </a:stretch>
        </p:blipFill>
        <p:spPr>
          <a:xfrm>
            <a:off x="228601" y="0"/>
            <a:ext cx="8382000" cy="6858000"/>
          </a:xfrm>
          <a:prstGeom prst="rect">
            <a:avLst/>
          </a:prstGeom>
        </p:spPr>
      </p:pic>
      <p:sp>
        <p:nvSpPr>
          <p:cNvPr id="3" name="TextBox 2"/>
          <p:cNvSpPr txBox="1"/>
          <p:nvPr/>
        </p:nvSpPr>
        <p:spPr>
          <a:xfrm>
            <a:off x="0" y="152400"/>
            <a:ext cx="1752600" cy="461665"/>
          </a:xfrm>
          <a:prstGeom prst="rect">
            <a:avLst/>
          </a:prstGeom>
          <a:noFill/>
        </p:spPr>
        <p:txBody>
          <a:bodyPr wrap="square" rtlCol="0">
            <a:spAutoFit/>
          </a:bodyPr>
          <a:lstStyle/>
          <a:p>
            <a:r>
              <a:rPr lang="en-US" sz="2400" dirty="0" smtClean="0"/>
              <a:t>Signals</a:t>
            </a:r>
            <a:endParaRPr lang="en-US" sz="2400" dirty="0"/>
          </a:p>
        </p:txBody>
      </p:sp>
      <p:sp>
        <p:nvSpPr>
          <p:cNvPr id="4" name="TextBox 3"/>
          <p:cNvSpPr txBox="1"/>
          <p:nvPr/>
        </p:nvSpPr>
        <p:spPr>
          <a:xfrm>
            <a:off x="0" y="6096000"/>
            <a:ext cx="3352800" cy="430887"/>
          </a:xfrm>
          <a:prstGeom prst="rect">
            <a:avLst/>
          </a:prstGeom>
          <a:noFill/>
        </p:spPr>
        <p:txBody>
          <a:bodyPr wrap="square" rtlCol="0">
            <a:spAutoFit/>
          </a:bodyPr>
          <a:lstStyle/>
          <a:p>
            <a:pPr algn="ctr"/>
            <a:r>
              <a:rPr lang="en-US" sz="2200" dirty="0" smtClean="0"/>
              <a:t>Fly ball right side</a:t>
            </a:r>
            <a:endParaRPr lang="en-US" sz="2200" dirty="0"/>
          </a:p>
        </p:txBody>
      </p:sp>
      <p:sp>
        <p:nvSpPr>
          <p:cNvPr id="5" name="Diamond 4"/>
          <p:cNvSpPr/>
          <p:nvPr/>
        </p:nvSpPr>
        <p:spPr>
          <a:xfrm>
            <a:off x="6477000" y="2057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6" name="Diamond 5"/>
          <p:cNvSpPr/>
          <p:nvPr/>
        </p:nvSpPr>
        <p:spPr>
          <a:xfrm>
            <a:off x="4114800" y="762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7" name="Diamond 6"/>
          <p:cNvSpPr/>
          <p:nvPr/>
        </p:nvSpPr>
        <p:spPr>
          <a:xfrm>
            <a:off x="1676400" y="2133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8" name="Diamond 7"/>
          <p:cNvSpPr/>
          <p:nvPr/>
        </p:nvSpPr>
        <p:spPr>
          <a:xfrm>
            <a:off x="4191000" y="4191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9" name="Diamond 8"/>
          <p:cNvSpPr/>
          <p:nvPr/>
        </p:nvSpPr>
        <p:spPr>
          <a:xfrm>
            <a:off x="4191000" y="5791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0" name="Oval 9"/>
          <p:cNvSpPr/>
          <p:nvPr/>
        </p:nvSpPr>
        <p:spPr>
          <a:xfrm>
            <a:off x="1981200" y="43434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11" name="Oval 10"/>
          <p:cNvSpPr/>
          <p:nvPr/>
        </p:nvSpPr>
        <p:spPr>
          <a:xfrm>
            <a:off x="4114800" y="64770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sp>
        <p:nvSpPr>
          <p:cNvPr id="12" name="Oval 11"/>
          <p:cNvSpPr/>
          <p:nvPr/>
        </p:nvSpPr>
        <p:spPr>
          <a:xfrm>
            <a:off x="6553200" y="41148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13" name="Hexagon 12"/>
          <p:cNvSpPr/>
          <p:nvPr/>
        </p:nvSpPr>
        <p:spPr>
          <a:xfrm flipH="1">
            <a:off x="2819400" y="44196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4" name="Hexagon 13"/>
          <p:cNvSpPr/>
          <p:nvPr/>
        </p:nvSpPr>
        <p:spPr>
          <a:xfrm flipH="1">
            <a:off x="3810000" y="54864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15" name="Diamond 14"/>
          <p:cNvSpPr/>
          <p:nvPr/>
        </p:nvSpPr>
        <p:spPr>
          <a:xfrm>
            <a:off x="5410200" y="3962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6" name="Diamond 15"/>
          <p:cNvSpPr/>
          <p:nvPr/>
        </p:nvSpPr>
        <p:spPr>
          <a:xfrm>
            <a:off x="4953000" y="3429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7" name="Diamond 16"/>
          <p:cNvSpPr/>
          <p:nvPr/>
        </p:nvSpPr>
        <p:spPr>
          <a:xfrm>
            <a:off x="2895600" y="3886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18" name="Diamond 17"/>
          <p:cNvSpPr/>
          <p:nvPr/>
        </p:nvSpPr>
        <p:spPr>
          <a:xfrm>
            <a:off x="3352800" y="3429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9" name="TextBox 18"/>
          <p:cNvSpPr txBox="1"/>
          <p:nvPr/>
        </p:nvSpPr>
        <p:spPr>
          <a:xfrm>
            <a:off x="0" y="685800"/>
            <a:ext cx="4572000" cy="1015663"/>
          </a:xfrm>
          <a:prstGeom prst="rect">
            <a:avLst/>
          </a:prstGeom>
          <a:noFill/>
        </p:spPr>
        <p:txBody>
          <a:bodyPr wrap="square" rtlCol="0">
            <a:spAutoFit/>
          </a:bodyPr>
          <a:lstStyle/>
          <a:p>
            <a:r>
              <a:rPr lang="en-US" sz="2000" dirty="0" smtClean="0"/>
              <a:t>U1: number of outs and staying home</a:t>
            </a:r>
          </a:p>
          <a:p>
            <a:r>
              <a:rPr lang="en-US" sz="2000" dirty="0" smtClean="0"/>
              <a:t>U2: staying home and going out reminder</a:t>
            </a:r>
          </a:p>
          <a:p>
            <a:r>
              <a:rPr lang="en-US" sz="2000" dirty="0" smtClean="0"/>
              <a:t>U3: slide and going out reminder</a:t>
            </a:r>
            <a:endParaRPr lang="en-US" sz="2000" dirty="0"/>
          </a:p>
        </p:txBody>
      </p:sp>
      <p:pic>
        <p:nvPicPr>
          <p:cNvPr id="20" name="Picture 19" descr="baseball.gif"/>
          <p:cNvPicPr>
            <a:picLocks noChangeAspect="1"/>
          </p:cNvPicPr>
          <p:nvPr/>
        </p:nvPicPr>
        <p:blipFill>
          <a:blip r:embed="rId3" cstate="print"/>
          <a:stretch>
            <a:fillRect/>
          </a:stretch>
        </p:blipFill>
        <p:spPr>
          <a:xfrm>
            <a:off x="4267200" y="5486400"/>
            <a:ext cx="228600" cy="228600"/>
          </a:xfrm>
          <a:prstGeom prst="rect">
            <a:avLst/>
          </a:prstGeom>
        </p:spPr>
      </p:pic>
      <p:sp>
        <p:nvSpPr>
          <p:cNvPr id="21" name="Freeform 20"/>
          <p:cNvSpPr/>
          <p:nvPr/>
        </p:nvSpPr>
        <p:spPr>
          <a:xfrm rot="8022686">
            <a:off x="3897492" y="-264460"/>
            <a:ext cx="3612786" cy="473810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30 w 10000"/>
              <a:gd name="connsiteY5" fmla="*/ 5945 h 10000"/>
              <a:gd name="connsiteX6" fmla="*/ 30 w 10000"/>
              <a:gd name="connsiteY6" fmla="*/ 4055 h 10000"/>
              <a:gd name="connsiteX7" fmla="*/ 1667 w 10000"/>
              <a:gd name="connsiteY7" fmla="*/ 0 h 10000"/>
              <a:gd name="connsiteX0" fmla="*/ 1677 w 11904"/>
              <a:gd name="connsiteY0" fmla="*/ 0 h 10000"/>
              <a:gd name="connsiteX1" fmla="*/ 10010 w 11904"/>
              <a:gd name="connsiteY1" fmla="*/ 0 h 10000"/>
              <a:gd name="connsiteX2" fmla="*/ 8343 w 11904"/>
              <a:gd name="connsiteY2" fmla="*/ 5000 h 10000"/>
              <a:gd name="connsiteX3" fmla="*/ 11904 w 11904"/>
              <a:gd name="connsiteY3" fmla="*/ 8500 h 10000"/>
              <a:gd name="connsiteX4" fmla="*/ 1677 w 11904"/>
              <a:gd name="connsiteY4" fmla="*/ 10000 h 10000"/>
              <a:gd name="connsiteX5" fmla="*/ 40 w 11904"/>
              <a:gd name="connsiteY5" fmla="*/ 5945 h 10000"/>
              <a:gd name="connsiteX6" fmla="*/ 40 w 11904"/>
              <a:gd name="connsiteY6" fmla="*/ 4055 h 10000"/>
              <a:gd name="connsiteX7" fmla="*/ 1677 w 11904"/>
              <a:gd name="connsiteY7" fmla="*/ 0 h 10000"/>
              <a:gd name="connsiteX0" fmla="*/ 1677 w 11904"/>
              <a:gd name="connsiteY0" fmla="*/ 0 h 15077"/>
              <a:gd name="connsiteX1" fmla="*/ 10010 w 11904"/>
              <a:gd name="connsiteY1" fmla="*/ 0 h 15077"/>
              <a:gd name="connsiteX2" fmla="*/ 8343 w 11904"/>
              <a:gd name="connsiteY2" fmla="*/ 5000 h 15077"/>
              <a:gd name="connsiteX3" fmla="*/ 11904 w 11904"/>
              <a:gd name="connsiteY3" fmla="*/ 8500 h 15077"/>
              <a:gd name="connsiteX4" fmla="*/ 5058 w 11904"/>
              <a:gd name="connsiteY4" fmla="*/ 15077 h 15077"/>
              <a:gd name="connsiteX5" fmla="*/ 40 w 11904"/>
              <a:gd name="connsiteY5" fmla="*/ 5945 h 15077"/>
              <a:gd name="connsiteX6" fmla="*/ 40 w 11904"/>
              <a:gd name="connsiteY6" fmla="*/ 4055 h 15077"/>
              <a:gd name="connsiteX7" fmla="*/ 1677 w 11904"/>
              <a:gd name="connsiteY7" fmla="*/ 0 h 15077"/>
              <a:gd name="connsiteX0" fmla="*/ 1677 w 11904"/>
              <a:gd name="connsiteY0" fmla="*/ 0 h 15077"/>
              <a:gd name="connsiteX1" fmla="*/ 10010 w 11904"/>
              <a:gd name="connsiteY1" fmla="*/ 0 h 15077"/>
              <a:gd name="connsiteX2" fmla="*/ 8343 w 11904"/>
              <a:gd name="connsiteY2" fmla="*/ 5000 h 15077"/>
              <a:gd name="connsiteX3" fmla="*/ 11904 w 11904"/>
              <a:gd name="connsiteY3" fmla="*/ 8500 h 15077"/>
              <a:gd name="connsiteX4" fmla="*/ 5058 w 11904"/>
              <a:gd name="connsiteY4" fmla="*/ 15077 h 15077"/>
              <a:gd name="connsiteX5" fmla="*/ 110 w 11904"/>
              <a:gd name="connsiteY5" fmla="*/ 6068 h 15077"/>
              <a:gd name="connsiteX6" fmla="*/ 40 w 11904"/>
              <a:gd name="connsiteY6" fmla="*/ 4055 h 15077"/>
              <a:gd name="connsiteX7" fmla="*/ 1677 w 11904"/>
              <a:gd name="connsiteY7" fmla="*/ 0 h 15077"/>
              <a:gd name="connsiteX0" fmla="*/ 1428 w 11904"/>
              <a:gd name="connsiteY0" fmla="*/ 0 h 16248"/>
              <a:gd name="connsiteX1" fmla="*/ 10010 w 11904"/>
              <a:gd name="connsiteY1" fmla="*/ 1171 h 16248"/>
              <a:gd name="connsiteX2" fmla="*/ 8343 w 11904"/>
              <a:gd name="connsiteY2" fmla="*/ 6171 h 16248"/>
              <a:gd name="connsiteX3" fmla="*/ 11904 w 11904"/>
              <a:gd name="connsiteY3" fmla="*/ 9671 h 16248"/>
              <a:gd name="connsiteX4" fmla="*/ 5058 w 11904"/>
              <a:gd name="connsiteY4" fmla="*/ 16248 h 16248"/>
              <a:gd name="connsiteX5" fmla="*/ 110 w 11904"/>
              <a:gd name="connsiteY5" fmla="*/ 7239 h 16248"/>
              <a:gd name="connsiteX6" fmla="*/ 40 w 11904"/>
              <a:gd name="connsiteY6" fmla="*/ 5226 h 16248"/>
              <a:gd name="connsiteX7" fmla="*/ 1428 w 11904"/>
              <a:gd name="connsiteY7" fmla="*/ 0 h 16248"/>
              <a:gd name="connsiteX0" fmla="*/ 1428 w 11904"/>
              <a:gd name="connsiteY0" fmla="*/ 0 h 16248"/>
              <a:gd name="connsiteX1" fmla="*/ 10010 w 11904"/>
              <a:gd name="connsiteY1" fmla="*/ 1171 h 16248"/>
              <a:gd name="connsiteX2" fmla="*/ 9324 w 11904"/>
              <a:gd name="connsiteY2" fmla="*/ 5619 h 16248"/>
              <a:gd name="connsiteX3" fmla="*/ 11904 w 11904"/>
              <a:gd name="connsiteY3" fmla="*/ 9671 h 16248"/>
              <a:gd name="connsiteX4" fmla="*/ 5058 w 11904"/>
              <a:gd name="connsiteY4" fmla="*/ 16248 h 16248"/>
              <a:gd name="connsiteX5" fmla="*/ 110 w 11904"/>
              <a:gd name="connsiteY5" fmla="*/ 7239 h 16248"/>
              <a:gd name="connsiteX6" fmla="*/ 40 w 11904"/>
              <a:gd name="connsiteY6" fmla="*/ 5226 h 16248"/>
              <a:gd name="connsiteX7" fmla="*/ 1428 w 11904"/>
              <a:gd name="connsiteY7" fmla="*/ 0 h 16248"/>
              <a:gd name="connsiteX0" fmla="*/ 1428 w 11904"/>
              <a:gd name="connsiteY0" fmla="*/ 0 h 16248"/>
              <a:gd name="connsiteX1" fmla="*/ 10010 w 11904"/>
              <a:gd name="connsiteY1" fmla="*/ 1171 h 16248"/>
              <a:gd name="connsiteX2" fmla="*/ 9324 w 11904"/>
              <a:gd name="connsiteY2" fmla="*/ 5619 h 16248"/>
              <a:gd name="connsiteX3" fmla="*/ 11904 w 11904"/>
              <a:gd name="connsiteY3" fmla="*/ 9671 h 16248"/>
              <a:gd name="connsiteX4" fmla="*/ 5058 w 11904"/>
              <a:gd name="connsiteY4" fmla="*/ 16248 h 16248"/>
              <a:gd name="connsiteX5" fmla="*/ 110 w 11904"/>
              <a:gd name="connsiteY5" fmla="*/ 7239 h 16248"/>
              <a:gd name="connsiteX6" fmla="*/ 40 w 11904"/>
              <a:gd name="connsiteY6" fmla="*/ 5226 h 16248"/>
              <a:gd name="connsiteX7" fmla="*/ 1428 w 11904"/>
              <a:gd name="connsiteY7" fmla="*/ 0 h 16248"/>
              <a:gd name="connsiteX0" fmla="*/ 1428 w 11904"/>
              <a:gd name="connsiteY0" fmla="*/ 0 h 16248"/>
              <a:gd name="connsiteX1" fmla="*/ 10010 w 11904"/>
              <a:gd name="connsiteY1" fmla="*/ 1171 h 16248"/>
              <a:gd name="connsiteX2" fmla="*/ 9324 w 11904"/>
              <a:gd name="connsiteY2" fmla="*/ 5619 h 16248"/>
              <a:gd name="connsiteX3" fmla="*/ 11904 w 11904"/>
              <a:gd name="connsiteY3" fmla="*/ 9671 h 16248"/>
              <a:gd name="connsiteX4" fmla="*/ 5058 w 11904"/>
              <a:gd name="connsiteY4" fmla="*/ 16248 h 16248"/>
              <a:gd name="connsiteX5" fmla="*/ 110 w 11904"/>
              <a:gd name="connsiteY5" fmla="*/ 7239 h 16248"/>
              <a:gd name="connsiteX6" fmla="*/ 40 w 11904"/>
              <a:gd name="connsiteY6" fmla="*/ 5226 h 16248"/>
              <a:gd name="connsiteX7" fmla="*/ 1428 w 11904"/>
              <a:gd name="connsiteY7" fmla="*/ 0 h 16248"/>
              <a:gd name="connsiteX0" fmla="*/ 1428 w 11904"/>
              <a:gd name="connsiteY0" fmla="*/ 0 h 16248"/>
              <a:gd name="connsiteX1" fmla="*/ 10010 w 11904"/>
              <a:gd name="connsiteY1" fmla="*/ 1171 h 16248"/>
              <a:gd name="connsiteX2" fmla="*/ 9324 w 11904"/>
              <a:gd name="connsiteY2" fmla="*/ 5619 h 16248"/>
              <a:gd name="connsiteX3" fmla="*/ 11904 w 11904"/>
              <a:gd name="connsiteY3" fmla="*/ 9671 h 16248"/>
              <a:gd name="connsiteX4" fmla="*/ 5058 w 11904"/>
              <a:gd name="connsiteY4" fmla="*/ 16248 h 16248"/>
              <a:gd name="connsiteX5" fmla="*/ 110 w 11904"/>
              <a:gd name="connsiteY5" fmla="*/ 7239 h 16248"/>
              <a:gd name="connsiteX6" fmla="*/ 40 w 11904"/>
              <a:gd name="connsiteY6" fmla="*/ 5226 h 16248"/>
              <a:gd name="connsiteX7" fmla="*/ 1428 w 11904"/>
              <a:gd name="connsiteY7" fmla="*/ 0 h 16248"/>
              <a:gd name="connsiteX0" fmla="*/ 1428 w 11904"/>
              <a:gd name="connsiteY0" fmla="*/ 0 h 16248"/>
              <a:gd name="connsiteX1" fmla="*/ 10010 w 11904"/>
              <a:gd name="connsiteY1" fmla="*/ 1171 h 16248"/>
              <a:gd name="connsiteX2" fmla="*/ 9324 w 11904"/>
              <a:gd name="connsiteY2" fmla="*/ 5619 h 16248"/>
              <a:gd name="connsiteX3" fmla="*/ 11904 w 11904"/>
              <a:gd name="connsiteY3" fmla="*/ 9671 h 16248"/>
              <a:gd name="connsiteX4" fmla="*/ 5058 w 11904"/>
              <a:gd name="connsiteY4" fmla="*/ 16248 h 16248"/>
              <a:gd name="connsiteX5" fmla="*/ 110 w 11904"/>
              <a:gd name="connsiteY5" fmla="*/ 7239 h 16248"/>
              <a:gd name="connsiteX6" fmla="*/ 40 w 11904"/>
              <a:gd name="connsiteY6" fmla="*/ 5226 h 16248"/>
              <a:gd name="connsiteX7" fmla="*/ 1428 w 11904"/>
              <a:gd name="connsiteY7" fmla="*/ 0 h 16248"/>
              <a:gd name="connsiteX0" fmla="*/ 1428 w 11904"/>
              <a:gd name="connsiteY0" fmla="*/ 0 h 16248"/>
              <a:gd name="connsiteX1" fmla="*/ 10010 w 11904"/>
              <a:gd name="connsiteY1" fmla="*/ 1171 h 16248"/>
              <a:gd name="connsiteX2" fmla="*/ 9324 w 11904"/>
              <a:gd name="connsiteY2" fmla="*/ 5619 h 16248"/>
              <a:gd name="connsiteX3" fmla="*/ 11904 w 11904"/>
              <a:gd name="connsiteY3" fmla="*/ 9671 h 16248"/>
              <a:gd name="connsiteX4" fmla="*/ 5058 w 11904"/>
              <a:gd name="connsiteY4" fmla="*/ 16248 h 16248"/>
              <a:gd name="connsiteX5" fmla="*/ 110 w 11904"/>
              <a:gd name="connsiteY5" fmla="*/ 7239 h 16248"/>
              <a:gd name="connsiteX6" fmla="*/ 40 w 11904"/>
              <a:gd name="connsiteY6" fmla="*/ 5226 h 16248"/>
              <a:gd name="connsiteX7" fmla="*/ 1428 w 11904"/>
              <a:gd name="connsiteY7" fmla="*/ 0 h 16248"/>
              <a:gd name="connsiteX0" fmla="*/ 1428 w 11904"/>
              <a:gd name="connsiteY0" fmla="*/ 0 h 16248"/>
              <a:gd name="connsiteX1" fmla="*/ 10010 w 11904"/>
              <a:gd name="connsiteY1" fmla="*/ 1171 h 16248"/>
              <a:gd name="connsiteX2" fmla="*/ 9324 w 11904"/>
              <a:gd name="connsiteY2" fmla="*/ 5619 h 16248"/>
              <a:gd name="connsiteX3" fmla="*/ 11904 w 11904"/>
              <a:gd name="connsiteY3" fmla="*/ 9671 h 16248"/>
              <a:gd name="connsiteX4" fmla="*/ 5058 w 11904"/>
              <a:gd name="connsiteY4" fmla="*/ 16248 h 16248"/>
              <a:gd name="connsiteX5" fmla="*/ 110 w 11904"/>
              <a:gd name="connsiteY5" fmla="*/ 7239 h 16248"/>
              <a:gd name="connsiteX6" fmla="*/ 40 w 11904"/>
              <a:gd name="connsiteY6" fmla="*/ 5226 h 16248"/>
              <a:gd name="connsiteX7" fmla="*/ 1428 w 11904"/>
              <a:gd name="connsiteY7" fmla="*/ 0 h 16248"/>
              <a:gd name="connsiteX0" fmla="*/ 1428 w 11904"/>
              <a:gd name="connsiteY0" fmla="*/ 0 h 16248"/>
              <a:gd name="connsiteX1" fmla="*/ 10191 w 11904"/>
              <a:gd name="connsiteY1" fmla="*/ 1277 h 16248"/>
              <a:gd name="connsiteX2" fmla="*/ 9324 w 11904"/>
              <a:gd name="connsiteY2" fmla="*/ 5619 h 16248"/>
              <a:gd name="connsiteX3" fmla="*/ 11904 w 11904"/>
              <a:gd name="connsiteY3" fmla="*/ 9671 h 16248"/>
              <a:gd name="connsiteX4" fmla="*/ 5058 w 11904"/>
              <a:gd name="connsiteY4" fmla="*/ 16248 h 16248"/>
              <a:gd name="connsiteX5" fmla="*/ 110 w 11904"/>
              <a:gd name="connsiteY5" fmla="*/ 7239 h 16248"/>
              <a:gd name="connsiteX6" fmla="*/ 40 w 11904"/>
              <a:gd name="connsiteY6" fmla="*/ 5226 h 16248"/>
              <a:gd name="connsiteX7" fmla="*/ 1428 w 11904"/>
              <a:gd name="connsiteY7" fmla="*/ 0 h 16248"/>
              <a:gd name="connsiteX0" fmla="*/ 1553 w 12029"/>
              <a:gd name="connsiteY0" fmla="*/ 0 h 16248"/>
              <a:gd name="connsiteX1" fmla="*/ 10316 w 12029"/>
              <a:gd name="connsiteY1" fmla="*/ 1277 h 16248"/>
              <a:gd name="connsiteX2" fmla="*/ 9449 w 12029"/>
              <a:gd name="connsiteY2" fmla="*/ 5619 h 16248"/>
              <a:gd name="connsiteX3" fmla="*/ 12029 w 12029"/>
              <a:gd name="connsiteY3" fmla="*/ 9671 h 16248"/>
              <a:gd name="connsiteX4" fmla="*/ 5183 w 12029"/>
              <a:gd name="connsiteY4" fmla="*/ 16248 h 16248"/>
              <a:gd name="connsiteX5" fmla="*/ 40 w 12029"/>
              <a:gd name="connsiteY5" fmla="*/ 7417 h 16248"/>
              <a:gd name="connsiteX6" fmla="*/ 165 w 12029"/>
              <a:gd name="connsiteY6" fmla="*/ 5226 h 16248"/>
              <a:gd name="connsiteX7" fmla="*/ 1553 w 12029"/>
              <a:gd name="connsiteY7" fmla="*/ 0 h 16248"/>
              <a:gd name="connsiteX0" fmla="*/ 1553 w 12029"/>
              <a:gd name="connsiteY0" fmla="*/ 0 h 16248"/>
              <a:gd name="connsiteX1" fmla="*/ 10316 w 12029"/>
              <a:gd name="connsiteY1" fmla="*/ 1277 h 16248"/>
              <a:gd name="connsiteX2" fmla="*/ 9449 w 12029"/>
              <a:gd name="connsiteY2" fmla="*/ 5619 h 16248"/>
              <a:gd name="connsiteX3" fmla="*/ 12029 w 12029"/>
              <a:gd name="connsiteY3" fmla="*/ 9671 h 16248"/>
              <a:gd name="connsiteX4" fmla="*/ 5183 w 12029"/>
              <a:gd name="connsiteY4" fmla="*/ 16248 h 16248"/>
              <a:gd name="connsiteX5" fmla="*/ 40 w 12029"/>
              <a:gd name="connsiteY5" fmla="*/ 7417 h 16248"/>
              <a:gd name="connsiteX6" fmla="*/ 165 w 12029"/>
              <a:gd name="connsiteY6" fmla="*/ 5226 h 16248"/>
              <a:gd name="connsiteX7" fmla="*/ 1553 w 12029"/>
              <a:gd name="connsiteY7" fmla="*/ 0 h 16248"/>
              <a:gd name="connsiteX0" fmla="*/ 1732 w 12208"/>
              <a:gd name="connsiteY0" fmla="*/ 0 h 16248"/>
              <a:gd name="connsiteX1" fmla="*/ 10495 w 12208"/>
              <a:gd name="connsiteY1" fmla="*/ 1277 h 16248"/>
              <a:gd name="connsiteX2" fmla="*/ 9628 w 12208"/>
              <a:gd name="connsiteY2" fmla="*/ 5619 h 16248"/>
              <a:gd name="connsiteX3" fmla="*/ 12208 w 12208"/>
              <a:gd name="connsiteY3" fmla="*/ 9671 h 16248"/>
              <a:gd name="connsiteX4" fmla="*/ 5362 w 12208"/>
              <a:gd name="connsiteY4" fmla="*/ 16248 h 16248"/>
              <a:gd name="connsiteX5" fmla="*/ 219 w 12208"/>
              <a:gd name="connsiteY5" fmla="*/ 7417 h 16248"/>
              <a:gd name="connsiteX6" fmla="*/ 344 w 12208"/>
              <a:gd name="connsiteY6" fmla="*/ 5226 h 16248"/>
              <a:gd name="connsiteX7" fmla="*/ 1732 w 12208"/>
              <a:gd name="connsiteY7" fmla="*/ 0 h 16248"/>
              <a:gd name="connsiteX0" fmla="*/ 1732 w 12208"/>
              <a:gd name="connsiteY0" fmla="*/ 0 h 16248"/>
              <a:gd name="connsiteX1" fmla="*/ 10495 w 12208"/>
              <a:gd name="connsiteY1" fmla="*/ 1277 h 16248"/>
              <a:gd name="connsiteX2" fmla="*/ 9628 w 12208"/>
              <a:gd name="connsiteY2" fmla="*/ 5619 h 16248"/>
              <a:gd name="connsiteX3" fmla="*/ 12208 w 12208"/>
              <a:gd name="connsiteY3" fmla="*/ 9671 h 16248"/>
              <a:gd name="connsiteX4" fmla="*/ 5362 w 12208"/>
              <a:gd name="connsiteY4" fmla="*/ 16248 h 16248"/>
              <a:gd name="connsiteX5" fmla="*/ 219 w 12208"/>
              <a:gd name="connsiteY5" fmla="*/ 7417 h 16248"/>
              <a:gd name="connsiteX6" fmla="*/ 75 w 12208"/>
              <a:gd name="connsiteY6" fmla="*/ 5415 h 16248"/>
              <a:gd name="connsiteX7" fmla="*/ 1732 w 12208"/>
              <a:gd name="connsiteY7" fmla="*/ 0 h 16248"/>
              <a:gd name="connsiteX0" fmla="*/ 1732 w 12208"/>
              <a:gd name="connsiteY0" fmla="*/ 0 h 16248"/>
              <a:gd name="connsiteX1" fmla="*/ 10495 w 12208"/>
              <a:gd name="connsiteY1" fmla="*/ 1277 h 16248"/>
              <a:gd name="connsiteX2" fmla="*/ 9628 w 12208"/>
              <a:gd name="connsiteY2" fmla="*/ 5619 h 16248"/>
              <a:gd name="connsiteX3" fmla="*/ 12208 w 12208"/>
              <a:gd name="connsiteY3" fmla="*/ 9671 h 16248"/>
              <a:gd name="connsiteX4" fmla="*/ 5362 w 12208"/>
              <a:gd name="connsiteY4" fmla="*/ 16248 h 16248"/>
              <a:gd name="connsiteX5" fmla="*/ 219 w 12208"/>
              <a:gd name="connsiteY5" fmla="*/ 7417 h 16248"/>
              <a:gd name="connsiteX6" fmla="*/ 75 w 12208"/>
              <a:gd name="connsiteY6" fmla="*/ 5415 h 16248"/>
              <a:gd name="connsiteX7" fmla="*/ 1732 w 12208"/>
              <a:gd name="connsiteY7" fmla="*/ 0 h 16248"/>
              <a:gd name="connsiteX0" fmla="*/ 1732 w 12208"/>
              <a:gd name="connsiteY0" fmla="*/ 0 h 16248"/>
              <a:gd name="connsiteX1" fmla="*/ 10495 w 12208"/>
              <a:gd name="connsiteY1" fmla="*/ 1277 h 16248"/>
              <a:gd name="connsiteX2" fmla="*/ 9628 w 12208"/>
              <a:gd name="connsiteY2" fmla="*/ 5619 h 16248"/>
              <a:gd name="connsiteX3" fmla="*/ 12208 w 12208"/>
              <a:gd name="connsiteY3" fmla="*/ 9671 h 16248"/>
              <a:gd name="connsiteX4" fmla="*/ 5362 w 12208"/>
              <a:gd name="connsiteY4" fmla="*/ 16248 h 16248"/>
              <a:gd name="connsiteX5" fmla="*/ 219 w 12208"/>
              <a:gd name="connsiteY5" fmla="*/ 7417 h 16248"/>
              <a:gd name="connsiteX6" fmla="*/ 75 w 12208"/>
              <a:gd name="connsiteY6" fmla="*/ 5415 h 16248"/>
              <a:gd name="connsiteX7" fmla="*/ 1732 w 12208"/>
              <a:gd name="connsiteY7" fmla="*/ 0 h 16248"/>
              <a:gd name="connsiteX0" fmla="*/ 1732 w 12208"/>
              <a:gd name="connsiteY0" fmla="*/ 0 h 16248"/>
              <a:gd name="connsiteX1" fmla="*/ 10495 w 12208"/>
              <a:gd name="connsiteY1" fmla="*/ 1277 h 16248"/>
              <a:gd name="connsiteX2" fmla="*/ 9628 w 12208"/>
              <a:gd name="connsiteY2" fmla="*/ 5619 h 16248"/>
              <a:gd name="connsiteX3" fmla="*/ 12208 w 12208"/>
              <a:gd name="connsiteY3" fmla="*/ 9671 h 16248"/>
              <a:gd name="connsiteX4" fmla="*/ 9274 w 12208"/>
              <a:gd name="connsiteY4" fmla="*/ 12490 h 16248"/>
              <a:gd name="connsiteX5" fmla="*/ 5362 w 12208"/>
              <a:gd name="connsiteY5" fmla="*/ 16248 h 16248"/>
              <a:gd name="connsiteX6" fmla="*/ 219 w 12208"/>
              <a:gd name="connsiteY6" fmla="*/ 7417 h 16248"/>
              <a:gd name="connsiteX7" fmla="*/ 75 w 12208"/>
              <a:gd name="connsiteY7" fmla="*/ 5415 h 16248"/>
              <a:gd name="connsiteX8" fmla="*/ 1732 w 12208"/>
              <a:gd name="connsiteY8" fmla="*/ 0 h 16248"/>
              <a:gd name="connsiteX0" fmla="*/ 1732 w 12208"/>
              <a:gd name="connsiteY0" fmla="*/ 0 h 16248"/>
              <a:gd name="connsiteX1" fmla="*/ 10495 w 12208"/>
              <a:gd name="connsiteY1" fmla="*/ 1277 h 16248"/>
              <a:gd name="connsiteX2" fmla="*/ 9628 w 12208"/>
              <a:gd name="connsiteY2" fmla="*/ 5619 h 16248"/>
              <a:gd name="connsiteX3" fmla="*/ 12208 w 12208"/>
              <a:gd name="connsiteY3" fmla="*/ 9671 h 16248"/>
              <a:gd name="connsiteX4" fmla="*/ 9274 w 12208"/>
              <a:gd name="connsiteY4" fmla="*/ 12490 h 16248"/>
              <a:gd name="connsiteX5" fmla="*/ 5362 w 12208"/>
              <a:gd name="connsiteY5" fmla="*/ 16248 h 16248"/>
              <a:gd name="connsiteX6" fmla="*/ 219 w 12208"/>
              <a:gd name="connsiteY6" fmla="*/ 7417 h 16248"/>
              <a:gd name="connsiteX7" fmla="*/ 75 w 12208"/>
              <a:gd name="connsiteY7" fmla="*/ 5415 h 16248"/>
              <a:gd name="connsiteX8" fmla="*/ 1732 w 12208"/>
              <a:gd name="connsiteY8" fmla="*/ 0 h 1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 h="16248">
                <a:moveTo>
                  <a:pt x="1732" y="0"/>
                </a:moveTo>
                <a:lnTo>
                  <a:pt x="10495" y="1277"/>
                </a:lnTo>
                <a:cubicBezTo>
                  <a:pt x="9800" y="2900"/>
                  <a:pt x="9431" y="3011"/>
                  <a:pt x="9628" y="5619"/>
                </a:cubicBezTo>
                <a:cubicBezTo>
                  <a:pt x="10208" y="7033"/>
                  <a:pt x="10449" y="7386"/>
                  <a:pt x="12208" y="9671"/>
                </a:cubicBezTo>
                <a:cubicBezTo>
                  <a:pt x="11230" y="10611"/>
                  <a:pt x="10944" y="10786"/>
                  <a:pt x="9274" y="12490"/>
                </a:cubicBezTo>
                <a:lnTo>
                  <a:pt x="5362" y="16248"/>
                </a:lnTo>
                <a:cubicBezTo>
                  <a:pt x="4563" y="16248"/>
                  <a:pt x="645" y="11602"/>
                  <a:pt x="219" y="7417"/>
                </a:cubicBezTo>
                <a:cubicBezTo>
                  <a:pt x="0" y="6668"/>
                  <a:pt x="35" y="6039"/>
                  <a:pt x="75" y="5415"/>
                </a:cubicBezTo>
                <a:cubicBezTo>
                  <a:pt x="138" y="2921"/>
                  <a:pt x="933" y="0"/>
                  <a:pt x="1732" y="0"/>
                </a:cubicBezTo>
                <a:close/>
              </a:path>
            </a:pathLst>
          </a:custGeom>
          <a:solidFill>
            <a:schemeClr val="accent2">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2"/>
                </a:solidFill>
              </a:ln>
              <a:solidFill>
                <a:schemeClr val="accent2"/>
              </a:solidFill>
            </a:endParaRPr>
          </a:p>
        </p:txBody>
      </p:sp>
      <p:sp>
        <p:nvSpPr>
          <p:cNvPr id="22" name="TextBox 21"/>
          <p:cNvSpPr txBox="1"/>
          <p:nvPr/>
        </p:nvSpPr>
        <p:spPr>
          <a:xfrm>
            <a:off x="4724400" y="1524000"/>
            <a:ext cx="2514600" cy="461665"/>
          </a:xfrm>
          <a:prstGeom prst="rect">
            <a:avLst/>
          </a:prstGeom>
          <a:noFill/>
        </p:spPr>
        <p:txBody>
          <a:bodyPr wrap="square" rtlCol="0">
            <a:spAutoFit/>
          </a:bodyPr>
          <a:lstStyle/>
          <a:p>
            <a:r>
              <a:rPr lang="en-US" sz="2400" dirty="0" smtClean="0"/>
              <a:t>U2’s catch area</a:t>
            </a:r>
            <a:endParaRPr lang="en-US" sz="2400" dirty="0"/>
          </a:p>
        </p:txBody>
      </p:sp>
      <p:sp>
        <p:nvSpPr>
          <p:cNvPr id="24" name="Oval 23"/>
          <p:cNvSpPr/>
          <p:nvPr/>
        </p:nvSpPr>
        <p:spPr>
          <a:xfrm>
            <a:off x="2590800" y="4267200"/>
            <a:ext cx="685800" cy="685800"/>
          </a:xfrm>
          <a:prstGeom prst="ellipse">
            <a:avLst/>
          </a:prstGeom>
          <a:solidFill>
            <a:schemeClr val="accent2">
              <a:lumMod val="60000"/>
              <a:lumOff val="4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667000" y="4267200"/>
            <a:ext cx="685800" cy="646331"/>
          </a:xfrm>
          <a:prstGeom prst="rect">
            <a:avLst/>
          </a:prstGeom>
          <a:noFill/>
        </p:spPr>
        <p:txBody>
          <a:bodyPr wrap="square" rtlCol="0">
            <a:spAutoFit/>
          </a:bodyPr>
          <a:lstStyle/>
          <a:p>
            <a:r>
              <a:rPr lang="en-US" dirty="0" smtClean="0"/>
              <a:t>U1’s tag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3.33333E-6 -2.54335E-6 L 0.2375 -0.49387 " pathEditMode="relative" rAng="0" ptsTypes="AA">
                                      <p:cBhvr>
                                        <p:cTn id="11" dur="2000" fill="hold"/>
                                        <p:tgtEl>
                                          <p:spTgt spid="20"/>
                                        </p:tgtEl>
                                        <p:attrNameLst>
                                          <p:attrName>ppt_x</p:attrName>
                                          <p:attrName>ppt_y</p:attrName>
                                        </p:attrNameLst>
                                      </p:cBhvr>
                                      <p:rCtr x="119" y="-247"/>
                                    </p:animMotion>
                                  </p:childTnLst>
                                </p:cTn>
                              </p:par>
                              <p:par>
                                <p:cTn id="12" presetID="6" presetClass="emph" presetSubtype="0" fill="hold" nodeType="withEffect">
                                  <p:stCondLst>
                                    <p:cond delay="0"/>
                                  </p:stCondLst>
                                  <p:childTnLst>
                                    <p:animScale>
                                      <p:cBhvr>
                                        <p:cTn id="13" dur="2000" fill="hold"/>
                                        <p:tgtEl>
                                          <p:spTgt spid="20"/>
                                        </p:tgtEl>
                                      </p:cBhvr>
                                      <p:by x="400000" y="400000"/>
                                    </p:animScale>
                                  </p:childTnLst>
                                </p:cTn>
                              </p:par>
                              <p:par>
                                <p:cTn id="14" presetID="6" presetClass="emph" presetSubtype="0" fill="hold" nodeType="withEffect">
                                  <p:stCondLst>
                                    <p:cond delay="0"/>
                                  </p:stCondLst>
                                  <p:childTnLst>
                                    <p:animScale>
                                      <p:cBhvr>
                                        <p:cTn id="15" dur="2000" fill="hold"/>
                                        <p:tgtEl>
                                          <p:spTgt spid="20"/>
                                        </p:tgtEl>
                                      </p:cBhvr>
                                      <p:by x="25000" y="25000"/>
                                    </p:animScale>
                                  </p:childTnLst>
                                </p:cTn>
                              </p:par>
                              <p:par>
                                <p:cTn id="16" presetID="0" presetClass="path" presetSubtype="0" accel="50000" decel="50000" fill="hold" grpId="0" nodeType="withEffect">
                                  <p:stCondLst>
                                    <p:cond delay="0"/>
                                  </p:stCondLst>
                                  <p:childTnLst>
                                    <p:animMotion origin="layout" path="M -0.00416 0.00555 L 0.20417 -0.08324 " pathEditMode="relative" rAng="0" ptsTypes="AA">
                                      <p:cBhvr>
                                        <p:cTn id="17" dur="2000" fill="hold"/>
                                        <p:tgtEl>
                                          <p:spTgt spid="10"/>
                                        </p:tgtEl>
                                        <p:attrNameLst>
                                          <p:attrName>ppt_x</p:attrName>
                                          <p:attrName>ppt_y</p:attrName>
                                        </p:attrNameLst>
                                      </p:cBhvr>
                                      <p:rCtr x="104" y="-44"/>
                                    </p:animMotion>
                                  </p:childTnLst>
                                </p:cTn>
                              </p:par>
                              <p:par>
                                <p:cTn id="18" presetID="0" presetClass="path" presetSubtype="0" accel="50000" decel="50000" fill="hold" grpId="0" nodeType="withEffect">
                                  <p:stCondLst>
                                    <p:cond delay="0"/>
                                  </p:stCondLst>
                                  <p:childTnLst>
                                    <p:animMotion origin="layout" path="M 3.33333E-6 1.7341E-6 L -0.0875 -0.02775 " pathEditMode="relative" rAng="0" ptsTypes="AA">
                                      <p:cBhvr>
                                        <p:cTn id="19" dur="2000" fill="hold"/>
                                        <p:tgtEl>
                                          <p:spTgt spid="11"/>
                                        </p:tgtEl>
                                        <p:attrNameLst>
                                          <p:attrName>ppt_x</p:attrName>
                                          <p:attrName>ppt_y</p:attrName>
                                        </p:attrNameLst>
                                      </p:cBhvr>
                                      <p:rCtr x="-44" y="-14"/>
                                    </p:animMotion>
                                  </p:childTnLst>
                                </p:cTn>
                              </p:par>
                              <p:par>
                                <p:cTn id="20" presetID="0" presetClass="path" presetSubtype="0" accel="50000" decel="50000" fill="hold" grpId="0" nodeType="withEffect">
                                  <p:stCondLst>
                                    <p:cond delay="0"/>
                                  </p:stCondLst>
                                  <p:childTnLst>
                                    <p:animMotion origin="layout" path="M 1.73472E-18 -8.67052E-7 L 0.11667 -0.0444 " pathEditMode="relative" ptsTypes="AA">
                                      <p:cBhvr>
                                        <p:cTn id="21" dur="2000" fill="hold"/>
                                        <p:tgtEl>
                                          <p:spTgt spid="14"/>
                                        </p:tgtEl>
                                        <p:attrNameLst>
                                          <p:attrName>ppt_x</p:attrName>
                                          <p:attrName>ppt_y</p:attrName>
                                        </p:attrNameLst>
                                      </p:cBhvr>
                                    </p:animMotion>
                                  </p:childTnLst>
                                </p:cTn>
                              </p:par>
                              <p:par>
                                <p:cTn id="22" presetID="0" presetClass="path" presetSubtype="0" accel="50000" decel="50000" fill="hold" grpId="0" nodeType="withEffect">
                                  <p:stCondLst>
                                    <p:cond delay="0"/>
                                  </p:stCondLst>
                                  <p:childTnLst>
                                    <p:animMotion origin="layout" path="M 1.73472E-18 5.66474E-6 L 1.73472E-18 -0.19976 " pathEditMode="relative" ptsTypes="AA">
                                      <p:cBhvr>
                                        <p:cTn id="23" dur="2000" fill="hold"/>
                                        <p:tgtEl>
                                          <p:spTgt spid="12"/>
                                        </p:tgtEl>
                                        <p:attrNameLst>
                                          <p:attrName>ppt_x</p:attrName>
                                          <p:attrName>ppt_y</p:attrName>
                                        </p:attrNameLst>
                                      </p:cBhvr>
                                    </p:animMotion>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1"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linds(horizontal)">
                                      <p:cBhvr>
                                        <p:cTn id="28" dur="500"/>
                                        <p:tgtEl>
                                          <p:spTgt spid="2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linds(horizontal)">
                                      <p:cBhvr>
                                        <p:cTn id="31" dur="500"/>
                                        <p:tgtEl>
                                          <p:spTgt spid="2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linds(horizontal)">
                                      <p:cBhvr>
                                        <p:cTn id="34" dur="500"/>
                                        <p:tgtEl>
                                          <p:spTgt spid="24"/>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linds(horizontal)">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25"/>
                                        </p:tgtEl>
                                      </p:cBhvr>
                                    </p:animEffect>
                                    <p:set>
                                      <p:cBhvr>
                                        <p:cTn id="42" dur="1" fill="hold">
                                          <p:stCondLst>
                                            <p:cond delay="499"/>
                                          </p:stCondLst>
                                        </p:cTn>
                                        <p:tgtEl>
                                          <p:spTgt spid="25"/>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24"/>
                                        </p:tgtEl>
                                      </p:cBhvr>
                                    </p:animEffect>
                                    <p:set>
                                      <p:cBhvr>
                                        <p:cTn id="45" dur="1" fill="hold">
                                          <p:stCondLst>
                                            <p:cond delay="499"/>
                                          </p:stCondLst>
                                        </p:cTn>
                                        <p:tgtEl>
                                          <p:spTgt spid="24"/>
                                        </p:tgtEl>
                                        <p:attrNameLst>
                                          <p:attrName>style.visibility</p:attrName>
                                        </p:attrNameLst>
                                      </p:cBhvr>
                                      <p:to>
                                        <p:strVal val="hidden"/>
                                      </p:to>
                                    </p:set>
                                  </p:childTnLst>
                                </p:cTn>
                              </p:par>
                              <p:par>
                                <p:cTn id="46" presetID="3" presetClass="exit" presetSubtype="10" fill="hold" grpId="1" nodeType="withEffect">
                                  <p:stCondLst>
                                    <p:cond delay="0"/>
                                  </p:stCondLst>
                                  <p:childTnLst>
                                    <p:animEffect transition="out" filter="blinds(horizontal)">
                                      <p:cBhvr>
                                        <p:cTn id="47" dur="500"/>
                                        <p:tgtEl>
                                          <p:spTgt spid="22"/>
                                        </p:tgtEl>
                                      </p:cBhvr>
                                    </p:animEffect>
                                    <p:set>
                                      <p:cBhvr>
                                        <p:cTn id="48" dur="1" fill="hold">
                                          <p:stCondLst>
                                            <p:cond delay="499"/>
                                          </p:stCondLst>
                                        </p:cTn>
                                        <p:tgtEl>
                                          <p:spTgt spid="2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grpId="2" nodeType="clickEffect">
                                  <p:stCondLst>
                                    <p:cond delay="0"/>
                                  </p:stCondLst>
                                  <p:childTnLst>
                                    <p:animMotion origin="layout" path="M 0.11667 -0.04439 C 0.13767 -0.06358 0.15868 -0.08254 0.17222 -0.09942 C 0.18576 -0.1163 0.19462 -0.13503 0.19757 -0.14589 C 0.20052 -0.15676 0.19479 -0.15607 0.18958 -0.16485 C 0.18438 -0.17364 0.175 -0.18612 0.1658 -0.19861 " pathEditMode="relative" ptsTypes="aaaaA">
                                      <p:cBhvr>
                                        <p:cTn id="52" dur="2000" fill="hold"/>
                                        <p:tgtEl>
                                          <p:spTgt spid="14"/>
                                        </p:tgtEl>
                                        <p:attrNameLst>
                                          <p:attrName>ppt_x</p:attrName>
                                          <p:attrName>ppt_y</p:attrName>
                                        </p:attrNameLst>
                                      </p:cBhvr>
                                    </p:animMotion>
                                  </p:childTnLst>
                                </p:cTn>
                              </p:par>
                              <p:par>
                                <p:cTn id="53" presetID="0" presetClass="path" presetSubtype="0" accel="50000" decel="50000" fill="hold" grpId="0" nodeType="withEffect">
                                  <p:stCondLst>
                                    <p:cond delay="0"/>
                                  </p:stCondLst>
                                  <p:childTnLst>
                                    <p:animMotion origin="layout" path="M 3.33333E-6 9.24855E-7 L -0.00417 -0.06104 " pathEditMode="relative" rAng="0" ptsTypes="AA">
                                      <p:cBhvr>
                                        <p:cTn id="54" dur="2000" fill="hold"/>
                                        <p:tgtEl>
                                          <p:spTgt spid="9"/>
                                        </p:tgtEl>
                                        <p:attrNameLst>
                                          <p:attrName>ppt_x</p:attrName>
                                          <p:attrName>ppt_y</p:attrName>
                                        </p:attrNameLst>
                                      </p:cBhvr>
                                      <p:rCtr x="-2" y="-31"/>
                                    </p:animMotion>
                                  </p:childTnLst>
                                </p:cTn>
                              </p:par>
                              <p:par>
                                <p:cTn id="55" presetID="0" presetClass="path" presetSubtype="0" accel="50000" decel="50000" fill="hold" nodeType="withEffect">
                                  <p:stCondLst>
                                    <p:cond delay="0"/>
                                  </p:stCondLst>
                                  <p:childTnLst>
                                    <p:animMotion origin="layout" path="M 0.2375 -0.49387 L -0.00417 -0.00555 " pathEditMode="relative" rAng="0" ptsTypes="AA">
                                      <p:cBhvr>
                                        <p:cTn id="56" dur="2000" fill="hold"/>
                                        <p:tgtEl>
                                          <p:spTgt spid="20"/>
                                        </p:tgtEl>
                                        <p:attrNameLst>
                                          <p:attrName>ppt_x</p:attrName>
                                          <p:attrName>ppt_y</p:attrName>
                                        </p:attrNameLst>
                                      </p:cBhvr>
                                      <p:rCtr x="-121" y="244"/>
                                    </p:animMotion>
                                  </p:childTnLst>
                                </p:cTn>
                              </p:par>
                              <p:par>
                                <p:cTn id="57" presetID="0" presetClass="path" presetSubtype="0" accel="50000" decel="50000" fill="hold" grpId="0" nodeType="withEffect">
                                  <p:stCondLst>
                                    <p:cond delay="0"/>
                                  </p:stCondLst>
                                  <p:childTnLst>
                                    <p:animMotion origin="layout" path="M 3.33333E-6 4.04624E-6 L 0.15416 0.16092 " pathEditMode="relative" rAng="0" ptsTypes="AA">
                                      <p:cBhvr>
                                        <p:cTn id="58" dur="2000" fill="hold"/>
                                        <p:tgtEl>
                                          <p:spTgt spid="13"/>
                                        </p:tgtEl>
                                        <p:attrNameLst>
                                          <p:attrName>ppt_x</p:attrName>
                                          <p:attrName>ppt_y</p:attrName>
                                        </p:attrNameLst>
                                      </p:cBhvr>
                                      <p:rCtr x="77" y="80"/>
                                    </p:animMotion>
                                  </p:childTnLst>
                                </p:cTn>
                              </p:par>
                              <p:par>
                                <p:cTn id="59" presetID="0" presetClass="path" presetSubtype="0" accel="50000" decel="50000" fill="hold" grpId="1" nodeType="withEffect">
                                  <p:stCondLst>
                                    <p:cond delay="0"/>
                                  </p:stCondLst>
                                  <p:childTnLst>
                                    <p:animMotion origin="layout" path="M -0.0875 -0.02775 L -0.0125 -0.06104 " pathEditMode="relative" ptsTypes="AA">
                                      <p:cBhvr>
                                        <p:cTn id="60"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1" grpId="1" animBg="1"/>
      <p:bldP spid="12" grpId="0" animBg="1"/>
      <p:bldP spid="13" grpId="0" animBg="1"/>
      <p:bldP spid="14" grpId="0" animBg="1"/>
      <p:bldP spid="14" grpId="2" animBg="1"/>
      <p:bldP spid="19" grpId="0"/>
      <p:bldP spid="21" grpId="1" animBg="1"/>
      <p:bldP spid="22" grpId="0"/>
      <p:bldP spid="22" grpId="1"/>
      <p:bldP spid="24" grpId="0" animBg="1"/>
      <p:bldP spid="24" grpId="1" animBg="1"/>
      <p:bldP spid="25" grpId="0"/>
      <p:bldP spid="25"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brl_field_full.gif"/>
          <p:cNvPicPr>
            <a:picLocks noGrp="1" noChangeAspect="1"/>
          </p:cNvPicPr>
          <p:nvPr/>
        </p:nvPicPr>
        <p:blipFill>
          <a:blip r:embed="rId2" cstate="print"/>
          <a:stretch>
            <a:fillRect/>
          </a:stretch>
        </p:blipFill>
        <p:spPr>
          <a:xfrm>
            <a:off x="228601" y="0"/>
            <a:ext cx="8382000" cy="6858000"/>
          </a:xfrm>
          <a:prstGeom prst="rect">
            <a:avLst/>
          </a:prstGeom>
        </p:spPr>
      </p:pic>
      <p:sp>
        <p:nvSpPr>
          <p:cNvPr id="3" name="TextBox 2"/>
          <p:cNvSpPr txBox="1"/>
          <p:nvPr/>
        </p:nvSpPr>
        <p:spPr>
          <a:xfrm>
            <a:off x="0" y="152400"/>
            <a:ext cx="1752600" cy="461665"/>
          </a:xfrm>
          <a:prstGeom prst="rect">
            <a:avLst/>
          </a:prstGeom>
          <a:noFill/>
        </p:spPr>
        <p:txBody>
          <a:bodyPr wrap="square" rtlCol="0">
            <a:spAutoFit/>
          </a:bodyPr>
          <a:lstStyle/>
          <a:p>
            <a:r>
              <a:rPr lang="en-US" sz="2400" dirty="0" smtClean="0"/>
              <a:t>Signals</a:t>
            </a:r>
            <a:endParaRPr lang="en-US" sz="2400" dirty="0"/>
          </a:p>
        </p:txBody>
      </p:sp>
      <p:sp>
        <p:nvSpPr>
          <p:cNvPr id="4" name="TextBox 3"/>
          <p:cNvSpPr txBox="1"/>
          <p:nvPr/>
        </p:nvSpPr>
        <p:spPr>
          <a:xfrm>
            <a:off x="0" y="6096000"/>
            <a:ext cx="3352800" cy="430887"/>
          </a:xfrm>
          <a:prstGeom prst="rect">
            <a:avLst/>
          </a:prstGeom>
          <a:noFill/>
        </p:spPr>
        <p:txBody>
          <a:bodyPr wrap="square" rtlCol="0">
            <a:spAutoFit/>
          </a:bodyPr>
          <a:lstStyle/>
          <a:p>
            <a:pPr algn="ctr"/>
            <a:r>
              <a:rPr lang="en-US" sz="2200" dirty="0" smtClean="0"/>
              <a:t>Fly ball left side</a:t>
            </a:r>
            <a:endParaRPr lang="en-US" sz="2200" dirty="0"/>
          </a:p>
        </p:txBody>
      </p:sp>
      <p:sp>
        <p:nvSpPr>
          <p:cNvPr id="5" name="TextBox 4"/>
          <p:cNvSpPr txBox="1"/>
          <p:nvPr/>
        </p:nvSpPr>
        <p:spPr>
          <a:xfrm>
            <a:off x="0" y="685800"/>
            <a:ext cx="4572000" cy="1015663"/>
          </a:xfrm>
          <a:prstGeom prst="rect">
            <a:avLst/>
          </a:prstGeom>
          <a:noFill/>
        </p:spPr>
        <p:txBody>
          <a:bodyPr wrap="square" rtlCol="0">
            <a:spAutoFit/>
          </a:bodyPr>
          <a:lstStyle/>
          <a:p>
            <a:r>
              <a:rPr lang="en-US" sz="2000" dirty="0" smtClean="0"/>
              <a:t>U1: number of outs and staying home</a:t>
            </a:r>
          </a:p>
          <a:p>
            <a:r>
              <a:rPr lang="en-US" sz="2000" dirty="0" smtClean="0"/>
              <a:t>U2: staying home and going out reminder</a:t>
            </a:r>
          </a:p>
          <a:p>
            <a:r>
              <a:rPr lang="en-US" sz="2000" dirty="0" smtClean="0"/>
              <a:t>U3: slide and going out reminder</a:t>
            </a:r>
            <a:endParaRPr lang="en-US" sz="2000" dirty="0"/>
          </a:p>
        </p:txBody>
      </p:sp>
      <p:sp>
        <p:nvSpPr>
          <p:cNvPr id="6" name="Diamond 5"/>
          <p:cNvSpPr/>
          <p:nvPr/>
        </p:nvSpPr>
        <p:spPr>
          <a:xfrm>
            <a:off x="2209800" y="1905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7" name="Diamond 6"/>
          <p:cNvSpPr/>
          <p:nvPr/>
        </p:nvSpPr>
        <p:spPr>
          <a:xfrm>
            <a:off x="4343400" y="685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8" name="Diamond 7"/>
          <p:cNvSpPr/>
          <p:nvPr/>
        </p:nvSpPr>
        <p:spPr>
          <a:xfrm>
            <a:off x="6248400" y="1828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9" name="Diamond 8"/>
          <p:cNvSpPr/>
          <p:nvPr/>
        </p:nvSpPr>
        <p:spPr>
          <a:xfrm>
            <a:off x="4114800" y="4191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0" name="Diamond 9"/>
          <p:cNvSpPr/>
          <p:nvPr/>
        </p:nvSpPr>
        <p:spPr>
          <a:xfrm>
            <a:off x="4191000" y="5791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1" name="Diamond 10"/>
          <p:cNvSpPr/>
          <p:nvPr/>
        </p:nvSpPr>
        <p:spPr>
          <a:xfrm>
            <a:off x="2971800" y="3886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12" name="Diamond 11"/>
          <p:cNvSpPr/>
          <p:nvPr/>
        </p:nvSpPr>
        <p:spPr>
          <a:xfrm>
            <a:off x="33528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3" name="Diamond 12"/>
          <p:cNvSpPr/>
          <p:nvPr/>
        </p:nvSpPr>
        <p:spPr>
          <a:xfrm>
            <a:off x="50292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4" name="Diamond 13"/>
          <p:cNvSpPr/>
          <p:nvPr/>
        </p:nvSpPr>
        <p:spPr>
          <a:xfrm>
            <a:off x="5410200" y="3886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5" name="Oval 14"/>
          <p:cNvSpPr/>
          <p:nvPr/>
        </p:nvSpPr>
        <p:spPr>
          <a:xfrm>
            <a:off x="2286000" y="45720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16" name="Oval 15"/>
          <p:cNvSpPr/>
          <p:nvPr/>
        </p:nvSpPr>
        <p:spPr>
          <a:xfrm>
            <a:off x="6172200" y="44196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17" name="Oval 16"/>
          <p:cNvSpPr/>
          <p:nvPr/>
        </p:nvSpPr>
        <p:spPr>
          <a:xfrm>
            <a:off x="4114800" y="64770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sp>
        <p:nvSpPr>
          <p:cNvPr id="18" name="Hexagon 17"/>
          <p:cNvSpPr/>
          <p:nvPr/>
        </p:nvSpPr>
        <p:spPr>
          <a:xfrm flipH="1">
            <a:off x="2895600" y="44958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9" name="Hexagon 18"/>
          <p:cNvSpPr/>
          <p:nvPr/>
        </p:nvSpPr>
        <p:spPr>
          <a:xfrm flipH="1">
            <a:off x="3962400" y="54864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pic>
        <p:nvPicPr>
          <p:cNvPr id="20" name="Picture 19" descr="baseball.gif"/>
          <p:cNvPicPr>
            <a:picLocks noChangeAspect="1"/>
          </p:cNvPicPr>
          <p:nvPr/>
        </p:nvPicPr>
        <p:blipFill>
          <a:blip r:embed="rId3" cstate="print"/>
          <a:stretch>
            <a:fillRect/>
          </a:stretch>
        </p:blipFill>
        <p:spPr>
          <a:xfrm>
            <a:off x="4191000" y="5334000"/>
            <a:ext cx="280988" cy="280988"/>
          </a:xfrm>
          <a:prstGeom prst="rect">
            <a:avLst/>
          </a:prstGeom>
        </p:spPr>
      </p:pic>
      <p:sp>
        <p:nvSpPr>
          <p:cNvPr id="21" name="Freeform 20"/>
          <p:cNvSpPr/>
          <p:nvPr/>
        </p:nvSpPr>
        <p:spPr>
          <a:xfrm rot="2365669">
            <a:off x="1294880" y="-147172"/>
            <a:ext cx="3227834" cy="4274458"/>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30 w 10000"/>
              <a:gd name="connsiteY5" fmla="*/ 5945 h 10000"/>
              <a:gd name="connsiteX6" fmla="*/ 30 w 10000"/>
              <a:gd name="connsiteY6" fmla="*/ 4055 h 10000"/>
              <a:gd name="connsiteX7" fmla="*/ 1667 w 10000"/>
              <a:gd name="connsiteY7" fmla="*/ 0 h 10000"/>
              <a:gd name="connsiteX0" fmla="*/ 4911 w 10010"/>
              <a:gd name="connsiteY0" fmla="*/ 0 h 18846"/>
              <a:gd name="connsiteX1" fmla="*/ 10010 w 10010"/>
              <a:gd name="connsiteY1" fmla="*/ 8846 h 18846"/>
              <a:gd name="connsiteX2" fmla="*/ 8343 w 10010"/>
              <a:gd name="connsiteY2" fmla="*/ 13846 h 18846"/>
              <a:gd name="connsiteX3" fmla="*/ 10010 w 10010"/>
              <a:gd name="connsiteY3" fmla="*/ 18846 h 18846"/>
              <a:gd name="connsiteX4" fmla="*/ 1677 w 10010"/>
              <a:gd name="connsiteY4" fmla="*/ 18846 h 18846"/>
              <a:gd name="connsiteX5" fmla="*/ 40 w 10010"/>
              <a:gd name="connsiteY5" fmla="*/ 14791 h 18846"/>
              <a:gd name="connsiteX6" fmla="*/ 40 w 10010"/>
              <a:gd name="connsiteY6" fmla="*/ 12901 h 18846"/>
              <a:gd name="connsiteX7" fmla="*/ 4911 w 10010"/>
              <a:gd name="connsiteY7" fmla="*/ 0 h 18846"/>
              <a:gd name="connsiteX0" fmla="*/ 4911 w 11470"/>
              <a:gd name="connsiteY0" fmla="*/ 0 h 18846"/>
              <a:gd name="connsiteX1" fmla="*/ 11470 w 11470"/>
              <a:gd name="connsiteY1" fmla="*/ 9855 h 18846"/>
              <a:gd name="connsiteX2" fmla="*/ 8343 w 11470"/>
              <a:gd name="connsiteY2" fmla="*/ 13846 h 18846"/>
              <a:gd name="connsiteX3" fmla="*/ 10010 w 11470"/>
              <a:gd name="connsiteY3" fmla="*/ 18846 h 18846"/>
              <a:gd name="connsiteX4" fmla="*/ 1677 w 11470"/>
              <a:gd name="connsiteY4" fmla="*/ 18846 h 18846"/>
              <a:gd name="connsiteX5" fmla="*/ 40 w 11470"/>
              <a:gd name="connsiteY5" fmla="*/ 14791 h 18846"/>
              <a:gd name="connsiteX6" fmla="*/ 40 w 11470"/>
              <a:gd name="connsiteY6" fmla="*/ 12901 h 18846"/>
              <a:gd name="connsiteX7" fmla="*/ 4911 w 11470"/>
              <a:gd name="connsiteY7" fmla="*/ 0 h 18846"/>
              <a:gd name="connsiteX0" fmla="*/ 4911 w 11470"/>
              <a:gd name="connsiteY0" fmla="*/ 0 h 18846"/>
              <a:gd name="connsiteX1" fmla="*/ 11470 w 11470"/>
              <a:gd name="connsiteY1" fmla="*/ 9855 h 18846"/>
              <a:gd name="connsiteX2" fmla="*/ 9553 w 11470"/>
              <a:gd name="connsiteY2" fmla="*/ 14034 h 18846"/>
              <a:gd name="connsiteX3" fmla="*/ 10010 w 11470"/>
              <a:gd name="connsiteY3" fmla="*/ 18846 h 18846"/>
              <a:gd name="connsiteX4" fmla="*/ 1677 w 11470"/>
              <a:gd name="connsiteY4" fmla="*/ 18846 h 18846"/>
              <a:gd name="connsiteX5" fmla="*/ 40 w 11470"/>
              <a:gd name="connsiteY5" fmla="*/ 14791 h 18846"/>
              <a:gd name="connsiteX6" fmla="*/ 40 w 11470"/>
              <a:gd name="connsiteY6" fmla="*/ 12901 h 18846"/>
              <a:gd name="connsiteX7" fmla="*/ 4911 w 11470"/>
              <a:gd name="connsiteY7" fmla="*/ 0 h 18846"/>
              <a:gd name="connsiteX0" fmla="*/ 4911 w 11470"/>
              <a:gd name="connsiteY0" fmla="*/ 0 h 19163"/>
              <a:gd name="connsiteX1" fmla="*/ 11470 w 11470"/>
              <a:gd name="connsiteY1" fmla="*/ 9855 h 19163"/>
              <a:gd name="connsiteX2" fmla="*/ 9553 w 11470"/>
              <a:gd name="connsiteY2" fmla="*/ 14034 h 19163"/>
              <a:gd name="connsiteX3" fmla="*/ 10010 w 11470"/>
              <a:gd name="connsiteY3" fmla="*/ 18846 h 19163"/>
              <a:gd name="connsiteX4" fmla="*/ 1677 w 11470"/>
              <a:gd name="connsiteY4" fmla="*/ 18846 h 19163"/>
              <a:gd name="connsiteX5" fmla="*/ 1109 w 11470"/>
              <a:gd name="connsiteY5" fmla="*/ 18487 h 19163"/>
              <a:gd name="connsiteX6" fmla="*/ 40 w 11470"/>
              <a:gd name="connsiteY6" fmla="*/ 14791 h 19163"/>
              <a:gd name="connsiteX7" fmla="*/ 40 w 11470"/>
              <a:gd name="connsiteY7" fmla="*/ 12901 h 19163"/>
              <a:gd name="connsiteX8" fmla="*/ 4911 w 11470"/>
              <a:gd name="connsiteY8" fmla="*/ 0 h 19163"/>
              <a:gd name="connsiteX0" fmla="*/ 4911 w 11470"/>
              <a:gd name="connsiteY0" fmla="*/ 0 h 19163"/>
              <a:gd name="connsiteX1" fmla="*/ 11470 w 11470"/>
              <a:gd name="connsiteY1" fmla="*/ 9855 h 19163"/>
              <a:gd name="connsiteX2" fmla="*/ 9553 w 11470"/>
              <a:gd name="connsiteY2" fmla="*/ 14034 h 19163"/>
              <a:gd name="connsiteX3" fmla="*/ 10010 w 11470"/>
              <a:gd name="connsiteY3" fmla="*/ 18846 h 19163"/>
              <a:gd name="connsiteX4" fmla="*/ 1677 w 11470"/>
              <a:gd name="connsiteY4" fmla="*/ 18846 h 19163"/>
              <a:gd name="connsiteX5" fmla="*/ 1109 w 11470"/>
              <a:gd name="connsiteY5" fmla="*/ 18487 h 19163"/>
              <a:gd name="connsiteX6" fmla="*/ 40 w 11470"/>
              <a:gd name="connsiteY6" fmla="*/ 14791 h 19163"/>
              <a:gd name="connsiteX7" fmla="*/ 40 w 11470"/>
              <a:gd name="connsiteY7" fmla="*/ 12901 h 19163"/>
              <a:gd name="connsiteX8" fmla="*/ 4911 w 11470"/>
              <a:gd name="connsiteY8" fmla="*/ 0 h 19163"/>
              <a:gd name="connsiteX0" fmla="*/ 4911 w 11470"/>
              <a:gd name="connsiteY0" fmla="*/ 0 h 19229"/>
              <a:gd name="connsiteX1" fmla="*/ 11470 w 11470"/>
              <a:gd name="connsiteY1" fmla="*/ 9855 h 19229"/>
              <a:gd name="connsiteX2" fmla="*/ 9553 w 11470"/>
              <a:gd name="connsiteY2" fmla="*/ 14034 h 19229"/>
              <a:gd name="connsiteX3" fmla="*/ 10010 w 11470"/>
              <a:gd name="connsiteY3" fmla="*/ 18846 h 19229"/>
              <a:gd name="connsiteX4" fmla="*/ 1677 w 11470"/>
              <a:gd name="connsiteY4" fmla="*/ 18846 h 19229"/>
              <a:gd name="connsiteX5" fmla="*/ 1109 w 11470"/>
              <a:gd name="connsiteY5" fmla="*/ 18487 h 19229"/>
              <a:gd name="connsiteX6" fmla="*/ 986 w 11470"/>
              <a:gd name="connsiteY6" fmla="*/ 18613 h 19229"/>
              <a:gd name="connsiteX7" fmla="*/ 40 w 11470"/>
              <a:gd name="connsiteY7" fmla="*/ 14791 h 19229"/>
              <a:gd name="connsiteX8" fmla="*/ 40 w 11470"/>
              <a:gd name="connsiteY8" fmla="*/ 12901 h 19229"/>
              <a:gd name="connsiteX9" fmla="*/ 4911 w 11470"/>
              <a:gd name="connsiteY9" fmla="*/ 0 h 19229"/>
              <a:gd name="connsiteX0" fmla="*/ 4911 w 11470"/>
              <a:gd name="connsiteY0" fmla="*/ 0 h 19213"/>
              <a:gd name="connsiteX1" fmla="*/ 11470 w 11470"/>
              <a:gd name="connsiteY1" fmla="*/ 9855 h 19213"/>
              <a:gd name="connsiteX2" fmla="*/ 9553 w 11470"/>
              <a:gd name="connsiteY2" fmla="*/ 14034 h 19213"/>
              <a:gd name="connsiteX3" fmla="*/ 10010 w 11470"/>
              <a:gd name="connsiteY3" fmla="*/ 18846 h 19213"/>
              <a:gd name="connsiteX4" fmla="*/ 1677 w 11470"/>
              <a:gd name="connsiteY4" fmla="*/ 18846 h 19213"/>
              <a:gd name="connsiteX5" fmla="*/ 1109 w 11470"/>
              <a:gd name="connsiteY5" fmla="*/ 18487 h 19213"/>
              <a:gd name="connsiteX6" fmla="*/ 666 w 11470"/>
              <a:gd name="connsiteY6" fmla="*/ 18597 h 19213"/>
              <a:gd name="connsiteX7" fmla="*/ 40 w 11470"/>
              <a:gd name="connsiteY7" fmla="*/ 14791 h 19213"/>
              <a:gd name="connsiteX8" fmla="*/ 40 w 11470"/>
              <a:gd name="connsiteY8" fmla="*/ 12901 h 19213"/>
              <a:gd name="connsiteX9" fmla="*/ 4911 w 11470"/>
              <a:gd name="connsiteY9" fmla="*/ 0 h 19213"/>
              <a:gd name="connsiteX0" fmla="*/ 4911 w 11470"/>
              <a:gd name="connsiteY0" fmla="*/ 0 h 19213"/>
              <a:gd name="connsiteX1" fmla="*/ 11470 w 11470"/>
              <a:gd name="connsiteY1" fmla="*/ 9855 h 19213"/>
              <a:gd name="connsiteX2" fmla="*/ 9553 w 11470"/>
              <a:gd name="connsiteY2" fmla="*/ 14034 h 19213"/>
              <a:gd name="connsiteX3" fmla="*/ 10010 w 11470"/>
              <a:gd name="connsiteY3" fmla="*/ 18846 h 19213"/>
              <a:gd name="connsiteX4" fmla="*/ 1677 w 11470"/>
              <a:gd name="connsiteY4" fmla="*/ 18846 h 19213"/>
              <a:gd name="connsiteX5" fmla="*/ 1109 w 11470"/>
              <a:gd name="connsiteY5" fmla="*/ 18487 h 19213"/>
              <a:gd name="connsiteX6" fmla="*/ 666 w 11470"/>
              <a:gd name="connsiteY6" fmla="*/ 18597 h 19213"/>
              <a:gd name="connsiteX7" fmla="*/ 40 w 11470"/>
              <a:gd name="connsiteY7" fmla="*/ 14791 h 19213"/>
              <a:gd name="connsiteX8" fmla="*/ 40 w 11470"/>
              <a:gd name="connsiteY8" fmla="*/ 12901 h 19213"/>
              <a:gd name="connsiteX9" fmla="*/ 4911 w 11470"/>
              <a:gd name="connsiteY9" fmla="*/ 0 h 19213"/>
              <a:gd name="connsiteX0" fmla="*/ 4911 w 11470"/>
              <a:gd name="connsiteY0" fmla="*/ 0 h 19213"/>
              <a:gd name="connsiteX1" fmla="*/ 11470 w 11470"/>
              <a:gd name="connsiteY1" fmla="*/ 9855 h 19213"/>
              <a:gd name="connsiteX2" fmla="*/ 9553 w 11470"/>
              <a:gd name="connsiteY2" fmla="*/ 14034 h 19213"/>
              <a:gd name="connsiteX3" fmla="*/ 10010 w 11470"/>
              <a:gd name="connsiteY3" fmla="*/ 18846 h 19213"/>
              <a:gd name="connsiteX4" fmla="*/ 1677 w 11470"/>
              <a:gd name="connsiteY4" fmla="*/ 18846 h 19213"/>
              <a:gd name="connsiteX5" fmla="*/ 1109 w 11470"/>
              <a:gd name="connsiteY5" fmla="*/ 18487 h 19213"/>
              <a:gd name="connsiteX6" fmla="*/ 666 w 11470"/>
              <a:gd name="connsiteY6" fmla="*/ 18597 h 19213"/>
              <a:gd name="connsiteX7" fmla="*/ 40 w 11470"/>
              <a:gd name="connsiteY7" fmla="*/ 14791 h 19213"/>
              <a:gd name="connsiteX8" fmla="*/ 40 w 11470"/>
              <a:gd name="connsiteY8" fmla="*/ 12901 h 19213"/>
              <a:gd name="connsiteX9" fmla="*/ 4911 w 11470"/>
              <a:gd name="connsiteY9" fmla="*/ 0 h 19213"/>
              <a:gd name="connsiteX0" fmla="*/ 4911 w 11470"/>
              <a:gd name="connsiteY0" fmla="*/ 395 h 19608"/>
              <a:gd name="connsiteX1" fmla="*/ 11470 w 11470"/>
              <a:gd name="connsiteY1" fmla="*/ 10250 h 19608"/>
              <a:gd name="connsiteX2" fmla="*/ 9553 w 11470"/>
              <a:gd name="connsiteY2" fmla="*/ 14429 h 19608"/>
              <a:gd name="connsiteX3" fmla="*/ 10010 w 11470"/>
              <a:gd name="connsiteY3" fmla="*/ 19241 h 19608"/>
              <a:gd name="connsiteX4" fmla="*/ 1677 w 11470"/>
              <a:gd name="connsiteY4" fmla="*/ 19241 h 19608"/>
              <a:gd name="connsiteX5" fmla="*/ 1109 w 11470"/>
              <a:gd name="connsiteY5" fmla="*/ 18882 h 19608"/>
              <a:gd name="connsiteX6" fmla="*/ 666 w 11470"/>
              <a:gd name="connsiteY6" fmla="*/ 18992 h 19608"/>
              <a:gd name="connsiteX7" fmla="*/ 40 w 11470"/>
              <a:gd name="connsiteY7" fmla="*/ 15186 h 19608"/>
              <a:gd name="connsiteX8" fmla="*/ 40 w 11470"/>
              <a:gd name="connsiteY8" fmla="*/ 13296 h 19608"/>
              <a:gd name="connsiteX9" fmla="*/ 1563 w 11470"/>
              <a:gd name="connsiteY9" fmla="*/ 7878 h 19608"/>
              <a:gd name="connsiteX10" fmla="*/ 4911 w 11470"/>
              <a:gd name="connsiteY10" fmla="*/ 395 h 19608"/>
              <a:gd name="connsiteX0" fmla="*/ 4911 w 11470"/>
              <a:gd name="connsiteY0" fmla="*/ 0 h 19213"/>
              <a:gd name="connsiteX1" fmla="*/ 11470 w 11470"/>
              <a:gd name="connsiteY1" fmla="*/ 9855 h 19213"/>
              <a:gd name="connsiteX2" fmla="*/ 9553 w 11470"/>
              <a:gd name="connsiteY2" fmla="*/ 14034 h 19213"/>
              <a:gd name="connsiteX3" fmla="*/ 10010 w 11470"/>
              <a:gd name="connsiteY3" fmla="*/ 18846 h 19213"/>
              <a:gd name="connsiteX4" fmla="*/ 1677 w 11470"/>
              <a:gd name="connsiteY4" fmla="*/ 18846 h 19213"/>
              <a:gd name="connsiteX5" fmla="*/ 1109 w 11470"/>
              <a:gd name="connsiteY5" fmla="*/ 18487 h 19213"/>
              <a:gd name="connsiteX6" fmla="*/ 666 w 11470"/>
              <a:gd name="connsiteY6" fmla="*/ 18597 h 19213"/>
              <a:gd name="connsiteX7" fmla="*/ 40 w 11470"/>
              <a:gd name="connsiteY7" fmla="*/ 14791 h 19213"/>
              <a:gd name="connsiteX8" fmla="*/ 40 w 11470"/>
              <a:gd name="connsiteY8" fmla="*/ 12901 h 19213"/>
              <a:gd name="connsiteX9" fmla="*/ 1563 w 11470"/>
              <a:gd name="connsiteY9" fmla="*/ 7483 h 19213"/>
              <a:gd name="connsiteX10" fmla="*/ 4911 w 11470"/>
              <a:gd name="connsiteY10" fmla="*/ 0 h 19213"/>
              <a:gd name="connsiteX0" fmla="*/ 4911 w 11470"/>
              <a:gd name="connsiteY0" fmla="*/ 0 h 19213"/>
              <a:gd name="connsiteX1" fmla="*/ 11470 w 11470"/>
              <a:gd name="connsiteY1" fmla="*/ 9855 h 19213"/>
              <a:gd name="connsiteX2" fmla="*/ 9553 w 11470"/>
              <a:gd name="connsiteY2" fmla="*/ 14034 h 19213"/>
              <a:gd name="connsiteX3" fmla="*/ 10010 w 11470"/>
              <a:gd name="connsiteY3" fmla="*/ 18846 h 19213"/>
              <a:gd name="connsiteX4" fmla="*/ 1677 w 11470"/>
              <a:gd name="connsiteY4" fmla="*/ 18846 h 19213"/>
              <a:gd name="connsiteX5" fmla="*/ 1109 w 11470"/>
              <a:gd name="connsiteY5" fmla="*/ 18487 h 19213"/>
              <a:gd name="connsiteX6" fmla="*/ 666 w 11470"/>
              <a:gd name="connsiteY6" fmla="*/ 18597 h 19213"/>
              <a:gd name="connsiteX7" fmla="*/ 40 w 11470"/>
              <a:gd name="connsiteY7" fmla="*/ 14791 h 19213"/>
              <a:gd name="connsiteX8" fmla="*/ 40 w 11470"/>
              <a:gd name="connsiteY8" fmla="*/ 12901 h 19213"/>
              <a:gd name="connsiteX9" fmla="*/ 1016 w 11470"/>
              <a:gd name="connsiteY9" fmla="*/ 6635 h 19213"/>
              <a:gd name="connsiteX10" fmla="*/ 4911 w 11470"/>
              <a:gd name="connsiteY10" fmla="*/ 0 h 19213"/>
              <a:gd name="connsiteX0" fmla="*/ 4911 w 11470"/>
              <a:gd name="connsiteY0" fmla="*/ 0 h 19213"/>
              <a:gd name="connsiteX1" fmla="*/ 11470 w 11470"/>
              <a:gd name="connsiteY1" fmla="*/ 9855 h 19213"/>
              <a:gd name="connsiteX2" fmla="*/ 9553 w 11470"/>
              <a:gd name="connsiteY2" fmla="*/ 14034 h 19213"/>
              <a:gd name="connsiteX3" fmla="*/ 10010 w 11470"/>
              <a:gd name="connsiteY3" fmla="*/ 18846 h 19213"/>
              <a:gd name="connsiteX4" fmla="*/ 1677 w 11470"/>
              <a:gd name="connsiteY4" fmla="*/ 18846 h 19213"/>
              <a:gd name="connsiteX5" fmla="*/ 1109 w 11470"/>
              <a:gd name="connsiteY5" fmla="*/ 18487 h 19213"/>
              <a:gd name="connsiteX6" fmla="*/ 666 w 11470"/>
              <a:gd name="connsiteY6" fmla="*/ 18597 h 19213"/>
              <a:gd name="connsiteX7" fmla="*/ 40 w 11470"/>
              <a:gd name="connsiteY7" fmla="*/ 14791 h 19213"/>
              <a:gd name="connsiteX8" fmla="*/ 40 w 11470"/>
              <a:gd name="connsiteY8" fmla="*/ 12901 h 19213"/>
              <a:gd name="connsiteX9" fmla="*/ 1016 w 11470"/>
              <a:gd name="connsiteY9" fmla="*/ 6635 h 19213"/>
              <a:gd name="connsiteX10" fmla="*/ 4911 w 11470"/>
              <a:gd name="connsiteY10" fmla="*/ 0 h 19213"/>
              <a:gd name="connsiteX0" fmla="*/ 4911 w 11470"/>
              <a:gd name="connsiteY0" fmla="*/ 0 h 19213"/>
              <a:gd name="connsiteX1" fmla="*/ 11470 w 11470"/>
              <a:gd name="connsiteY1" fmla="*/ 9855 h 19213"/>
              <a:gd name="connsiteX2" fmla="*/ 9553 w 11470"/>
              <a:gd name="connsiteY2" fmla="*/ 14034 h 19213"/>
              <a:gd name="connsiteX3" fmla="*/ 10010 w 11470"/>
              <a:gd name="connsiteY3" fmla="*/ 18846 h 19213"/>
              <a:gd name="connsiteX4" fmla="*/ 1677 w 11470"/>
              <a:gd name="connsiteY4" fmla="*/ 18846 h 19213"/>
              <a:gd name="connsiteX5" fmla="*/ 1109 w 11470"/>
              <a:gd name="connsiteY5" fmla="*/ 18487 h 19213"/>
              <a:gd name="connsiteX6" fmla="*/ 666 w 11470"/>
              <a:gd name="connsiteY6" fmla="*/ 18597 h 19213"/>
              <a:gd name="connsiteX7" fmla="*/ 40 w 11470"/>
              <a:gd name="connsiteY7" fmla="*/ 14791 h 19213"/>
              <a:gd name="connsiteX8" fmla="*/ 40 w 11470"/>
              <a:gd name="connsiteY8" fmla="*/ 12901 h 19213"/>
              <a:gd name="connsiteX9" fmla="*/ 245 w 11470"/>
              <a:gd name="connsiteY9" fmla="*/ 10777 h 19213"/>
              <a:gd name="connsiteX10" fmla="*/ 1016 w 11470"/>
              <a:gd name="connsiteY10" fmla="*/ 6635 h 19213"/>
              <a:gd name="connsiteX11" fmla="*/ 4911 w 11470"/>
              <a:gd name="connsiteY11" fmla="*/ 0 h 19213"/>
              <a:gd name="connsiteX0" fmla="*/ 4911 w 11470"/>
              <a:gd name="connsiteY0" fmla="*/ 0 h 19213"/>
              <a:gd name="connsiteX1" fmla="*/ 11470 w 11470"/>
              <a:gd name="connsiteY1" fmla="*/ 9855 h 19213"/>
              <a:gd name="connsiteX2" fmla="*/ 9553 w 11470"/>
              <a:gd name="connsiteY2" fmla="*/ 14034 h 19213"/>
              <a:gd name="connsiteX3" fmla="*/ 10010 w 11470"/>
              <a:gd name="connsiteY3" fmla="*/ 18846 h 19213"/>
              <a:gd name="connsiteX4" fmla="*/ 1677 w 11470"/>
              <a:gd name="connsiteY4" fmla="*/ 18846 h 19213"/>
              <a:gd name="connsiteX5" fmla="*/ 1109 w 11470"/>
              <a:gd name="connsiteY5" fmla="*/ 18487 h 19213"/>
              <a:gd name="connsiteX6" fmla="*/ 666 w 11470"/>
              <a:gd name="connsiteY6" fmla="*/ 18597 h 19213"/>
              <a:gd name="connsiteX7" fmla="*/ 40 w 11470"/>
              <a:gd name="connsiteY7" fmla="*/ 14791 h 19213"/>
              <a:gd name="connsiteX8" fmla="*/ 40 w 11470"/>
              <a:gd name="connsiteY8" fmla="*/ 12901 h 19213"/>
              <a:gd name="connsiteX9" fmla="*/ 245 w 11470"/>
              <a:gd name="connsiteY9" fmla="*/ 10777 h 19213"/>
              <a:gd name="connsiteX10" fmla="*/ 1016 w 11470"/>
              <a:gd name="connsiteY10" fmla="*/ 6635 h 19213"/>
              <a:gd name="connsiteX11" fmla="*/ 4911 w 11470"/>
              <a:gd name="connsiteY11" fmla="*/ 0 h 19213"/>
              <a:gd name="connsiteX0" fmla="*/ 4911 w 11470"/>
              <a:gd name="connsiteY0" fmla="*/ 0 h 19213"/>
              <a:gd name="connsiteX1" fmla="*/ 11470 w 11470"/>
              <a:gd name="connsiteY1" fmla="*/ 9855 h 19213"/>
              <a:gd name="connsiteX2" fmla="*/ 9553 w 11470"/>
              <a:gd name="connsiteY2" fmla="*/ 14034 h 19213"/>
              <a:gd name="connsiteX3" fmla="*/ 10010 w 11470"/>
              <a:gd name="connsiteY3" fmla="*/ 18846 h 19213"/>
              <a:gd name="connsiteX4" fmla="*/ 1677 w 11470"/>
              <a:gd name="connsiteY4" fmla="*/ 18846 h 19213"/>
              <a:gd name="connsiteX5" fmla="*/ 1109 w 11470"/>
              <a:gd name="connsiteY5" fmla="*/ 18487 h 19213"/>
              <a:gd name="connsiteX6" fmla="*/ 666 w 11470"/>
              <a:gd name="connsiteY6" fmla="*/ 18597 h 19213"/>
              <a:gd name="connsiteX7" fmla="*/ 40 w 11470"/>
              <a:gd name="connsiteY7" fmla="*/ 14791 h 19213"/>
              <a:gd name="connsiteX8" fmla="*/ 40 w 11470"/>
              <a:gd name="connsiteY8" fmla="*/ 12901 h 19213"/>
              <a:gd name="connsiteX9" fmla="*/ 245 w 11470"/>
              <a:gd name="connsiteY9" fmla="*/ 10777 h 19213"/>
              <a:gd name="connsiteX10" fmla="*/ 1016 w 11470"/>
              <a:gd name="connsiteY10" fmla="*/ 6635 h 19213"/>
              <a:gd name="connsiteX11" fmla="*/ 4911 w 11470"/>
              <a:gd name="connsiteY11" fmla="*/ 0 h 19213"/>
              <a:gd name="connsiteX0" fmla="*/ 5112 w 11671"/>
              <a:gd name="connsiteY0" fmla="*/ 0 h 19213"/>
              <a:gd name="connsiteX1" fmla="*/ 11671 w 11671"/>
              <a:gd name="connsiteY1" fmla="*/ 9855 h 19213"/>
              <a:gd name="connsiteX2" fmla="*/ 9754 w 11671"/>
              <a:gd name="connsiteY2" fmla="*/ 14034 h 19213"/>
              <a:gd name="connsiteX3" fmla="*/ 10211 w 11671"/>
              <a:gd name="connsiteY3" fmla="*/ 18846 h 19213"/>
              <a:gd name="connsiteX4" fmla="*/ 1878 w 11671"/>
              <a:gd name="connsiteY4" fmla="*/ 18846 h 19213"/>
              <a:gd name="connsiteX5" fmla="*/ 1310 w 11671"/>
              <a:gd name="connsiteY5" fmla="*/ 18487 h 19213"/>
              <a:gd name="connsiteX6" fmla="*/ 867 w 11671"/>
              <a:gd name="connsiteY6" fmla="*/ 18597 h 19213"/>
              <a:gd name="connsiteX7" fmla="*/ 241 w 11671"/>
              <a:gd name="connsiteY7" fmla="*/ 14791 h 19213"/>
              <a:gd name="connsiteX8" fmla="*/ 241 w 11671"/>
              <a:gd name="connsiteY8" fmla="*/ 12901 h 19213"/>
              <a:gd name="connsiteX9" fmla="*/ 446 w 11671"/>
              <a:gd name="connsiteY9" fmla="*/ 10777 h 19213"/>
              <a:gd name="connsiteX10" fmla="*/ 1217 w 11671"/>
              <a:gd name="connsiteY10" fmla="*/ 6635 h 19213"/>
              <a:gd name="connsiteX11" fmla="*/ 5112 w 11671"/>
              <a:gd name="connsiteY11" fmla="*/ 0 h 19213"/>
              <a:gd name="connsiteX0" fmla="*/ 5256 w 11815"/>
              <a:gd name="connsiteY0" fmla="*/ 0 h 19213"/>
              <a:gd name="connsiteX1" fmla="*/ 11815 w 11815"/>
              <a:gd name="connsiteY1" fmla="*/ 9855 h 19213"/>
              <a:gd name="connsiteX2" fmla="*/ 9898 w 11815"/>
              <a:gd name="connsiteY2" fmla="*/ 14034 h 19213"/>
              <a:gd name="connsiteX3" fmla="*/ 10355 w 11815"/>
              <a:gd name="connsiteY3" fmla="*/ 18846 h 19213"/>
              <a:gd name="connsiteX4" fmla="*/ 2022 w 11815"/>
              <a:gd name="connsiteY4" fmla="*/ 18846 h 19213"/>
              <a:gd name="connsiteX5" fmla="*/ 1454 w 11815"/>
              <a:gd name="connsiteY5" fmla="*/ 18487 h 19213"/>
              <a:gd name="connsiteX6" fmla="*/ 1011 w 11815"/>
              <a:gd name="connsiteY6" fmla="*/ 18597 h 19213"/>
              <a:gd name="connsiteX7" fmla="*/ 385 w 11815"/>
              <a:gd name="connsiteY7" fmla="*/ 14791 h 19213"/>
              <a:gd name="connsiteX8" fmla="*/ 385 w 11815"/>
              <a:gd name="connsiteY8" fmla="*/ 12901 h 19213"/>
              <a:gd name="connsiteX9" fmla="*/ 446 w 11815"/>
              <a:gd name="connsiteY9" fmla="*/ 10690 h 19213"/>
              <a:gd name="connsiteX10" fmla="*/ 1361 w 11815"/>
              <a:gd name="connsiteY10" fmla="*/ 6635 h 19213"/>
              <a:gd name="connsiteX11" fmla="*/ 5256 w 11815"/>
              <a:gd name="connsiteY11" fmla="*/ 0 h 19213"/>
              <a:gd name="connsiteX0" fmla="*/ 5029 w 11588"/>
              <a:gd name="connsiteY0" fmla="*/ 0 h 19213"/>
              <a:gd name="connsiteX1" fmla="*/ 11588 w 11588"/>
              <a:gd name="connsiteY1" fmla="*/ 9855 h 19213"/>
              <a:gd name="connsiteX2" fmla="*/ 9671 w 11588"/>
              <a:gd name="connsiteY2" fmla="*/ 14034 h 19213"/>
              <a:gd name="connsiteX3" fmla="*/ 10128 w 11588"/>
              <a:gd name="connsiteY3" fmla="*/ 18846 h 19213"/>
              <a:gd name="connsiteX4" fmla="*/ 1795 w 11588"/>
              <a:gd name="connsiteY4" fmla="*/ 18846 h 19213"/>
              <a:gd name="connsiteX5" fmla="*/ 1227 w 11588"/>
              <a:gd name="connsiteY5" fmla="*/ 18487 h 19213"/>
              <a:gd name="connsiteX6" fmla="*/ 784 w 11588"/>
              <a:gd name="connsiteY6" fmla="*/ 18597 h 19213"/>
              <a:gd name="connsiteX7" fmla="*/ 158 w 11588"/>
              <a:gd name="connsiteY7" fmla="*/ 14791 h 19213"/>
              <a:gd name="connsiteX8" fmla="*/ 158 w 11588"/>
              <a:gd name="connsiteY8" fmla="*/ 12901 h 19213"/>
              <a:gd name="connsiteX9" fmla="*/ 219 w 11588"/>
              <a:gd name="connsiteY9" fmla="*/ 10690 h 19213"/>
              <a:gd name="connsiteX10" fmla="*/ 1134 w 11588"/>
              <a:gd name="connsiteY10" fmla="*/ 6635 h 19213"/>
              <a:gd name="connsiteX11" fmla="*/ 5029 w 11588"/>
              <a:gd name="connsiteY11" fmla="*/ 0 h 19213"/>
              <a:gd name="connsiteX0" fmla="*/ 4852 w 11588"/>
              <a:gd name="connsiteY0" fmla="*/ 0 h 19479"/>
              <a:gd name="connsiteX1" fmla="*/ 11588 w 11588"/>
              <a:gd name="connsiteY1" fmla="*/ 10121 h 19479"/>
              <a:gd name="connsiteX2" fmla="*/ 9671 w 11588"/>
              <a:gd name="connsiteY2" fmla="*/ 14300 h 19479"/>
              <a:gd name="connsiteX3" fmla="*/ 10128 w 11588"/>
              <a:gd name="connsiteY3" fmla="*/ 19112 h 19479"/>
              <a:gd name="connsiteX4" fmla="*/ 1795 w 11588"/>
              <a:gd name="connsiteY4" fmla="*/ 19112 h 19479"/>
              <a:gd name="connsiteX5" fmla="*/ 1227 w 11588"/>
              <a:gd name="connsiteY5" fmla="*/ 18753 h 19479"/>
              <a:gd name="connsiteX6" fmla="*/ 784 w 11588"/>
              <a:gd name="connsiteY6" fmla="*/ 18863 h 19479"/>
              <a:gd name="connsiteX7" fmla="*/ 158 w 11588"/>
              <a:gd name="connsiteY7" fmla="*/ 15057 h 19479"/>
              <a:gd name="connsiteX8" fmla="*/ 158 w 11588"/>
              <a:gd name="connsiteY8" fmla="*/ 13167 h 19479"/>
              <a:gd name="connsiteX9" fmla="*/ 219 w 11588"/>
              <a:gd name="connsiteY9" fmla="*/ 10956 h 19479"/>
              <a:gd name="connsiteX10" fmla="*/ 1134 w 11588"/>
              <a:gd name="connsiteY10" fmla="*/ 6901 h 19479"/>
              <a:gd name="connsiteX11" fmla="*/ 4852 w 11588"/>
              <a:gd name="connsiteY11" fmla="*/ 0 h 19479"/>
              <a:gd name="connsiteX0" fmla="*/ 5029 w 11588"/>
              <a:gd name="connsiteY0" fmla="*/ 0 h 19213"/>
              <a:gd name="connsiteX1" fmla="*/ 11588 w 11588"/>
              <a:gd name="connsiteY1" fmla="*/ 9855 h 19213"/>
              <a:gd name="connsiteX2" fmla="*/ 9671 w 11588"/>
              <a:gd name="connsiteY2" fmla="*/ 14034 h 19213"/>
              <a:gd name="connsiteX3" fmla="*/ 10128 w 11588"/>
              <a:gd name="connsiteY3" fmla="*/ 18846 h 19213"/>
              <a:gd name="connsiteX4" fmla="*/ 1795 w 11588"/>
              <a:gd name="connsiteY4" fmla="*/ 18846 h 19213"/>
              <a:gd name="connsiteX5" fmla="*/ 1227 w 11588"/>
              <a:gd name="connsiteY5" fmla="*/ 18487 h 19213"/>
              <a:gd name="connsiteX6" fmla="*/ 784 w 11588"/>
              <a:gd name="connsiteY6" fmla="*/ 18597 h 19213"/>
              <a:gd name="connsiteX7" fmla="*/ 158 w 11588"/>
              <a:gd name="connsiteY7" fmla="*/ 14791 h 19213"/>
              <a:gd name="connsiteX8" fmla="*/ 158 w 11588"/>
              <a:gd name="connsiteY8" fmla="*/ 12901 h 19213"/>
              <a:gd name="connsiteX9" fmla="*/ 219 w 11588"/>
              <a:gd name="connsiteY9" fmla="*/ 10690 h 19213"/>
              <a:gd name="connsiteX10" fmla="*/ 1134 w 11588"/>
              <a:gd name="connsiteY10" fmla="*/ 6635 h 19213"/>
              <a:gd name="connsiteX11" fmla="*/ 5029 w 11588"/>
              <a:gd name="connsiteY11" fmla="*/ 0 h 19213"/>
              <a:gd name="connsiteX0" fmla="*/ 5029 w 11588"/>
              <a:gd name="connsiteY0" fmla="*/ 0 h 19213"/>
              <a:gd name="connsiteX1" fmla="*/ 11588 w 11588"/>
              <a:gd name="connsiteY1" fmla="*/ 9855 h 19213"/>
              <a:gd name="connsiteX2" fmla="*/ 9671 w 11588"/>
              <a:gd name="connsiteY2" fmla="*/ 14034 h 19213"/>
              <a:gd name="connsiteX3" fmla="*/ 10128 w 11588"/>
              <a:gd name="connsiteY3" fmla="*/ 18846 h 19213"/>
              <a:gd name="connsiteX4" fmla="*/ 1795 w 11588"/>
              <a:gd name="connsiteY4" fmla="*/ 18846 h 19213"/>
              <a:gd name="connsiteX5" fmla="*/ 1227 w 11588"/>
              <a:gd name="connsiteY5" fmla="*/ 18487 h 19213"/>
              <a:gd name="connsiteX6" fmla="*/ 784 w 11588"/>
              <a:gd name="connsiteY6" fmla="*/ 18597 h 19213"/>
              <a:gd name="connsiteX7" fmla="*/ 158 w 11588"/>
              <a:gd name="connsiteY7" fmla="*/ 14791 h 19213"/>
              <a:gd name="connsiteX8" fmla="*/ 158 w 11588"/>
              <a:gd name="connsiteY8" fmla="*/ 12901 h 19213"/>
              <a:gd name="connsiteX9" fmla="*/ 219 w 11588"/>
              <a:gd name="connsiteY9" fmla="*/ 10690 h 19213"/>
              <a:gd name="connsiteX10" fmla="*/ 1134 w 11588"/>
              <a:gd name="connsiteY10" fmla="*/ 6635 h 19213"/>
              <a:gd name="connsiteX11" fmla="*/ 5029 w 11588"/>
              <a:gd name="connsiteY11" fmla="*/ 0 h 1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88" h="19213">
                <a:moveTo>
                  <a:pt x="5029" y="0"/>
                </a:moveTo>
                <a:lnTo>
                  <a:pt x="11588" y="9855"/>
                </a:lnTo>
                <a:cubicBezTo>
                  <a:pt x="10979" y="9729"/>
                  <a:pt x="9914" y="12536"/>
                  <a:pt x="9671" y="14034"/>
                </a:cubicBezTo>
                <a:cubicBezTo>
                  <a:pt x="9428" y="15532"/>
                  <a:pt x="9207" y="18846"/>
                  <a:pt x="10128" y="18846"/>
                </a:cubicBezTo>
                <a:lnTo>
                  <a:pt x="1795" y="18846"/>
                </a:lnTo>
                <a:cubicBezTo>
                  <a:pt x="312" y="18786"/>
                  <a:pt x="1500" y="19163"/>
                  <a:pt x="1227" y="18487"/>
                </a:cubicBezTo>
                <a:cubicBezTo>
                  <a:pt x="1112" y="18448"/>
                  <a:pt x="962" y="19213"/>
                  <a:pt x="784" y="18597"/>
                </a:cubicBezTo>
                <a:cubicBezTo>
                  <a:pt x="606" y="17981"/>
                  <a:pt x="316" y="15743"/>
                  <a:pt x="158" y="14791"/>
                </a:cubicBezTo>
                <a:cubicBezTo>
                  <a:pt x="118" y="14167"/>
                  <a:pt x="118" y="13525"/>
                  <a:pt x="158" y="12901"/>
                </a:cubicBezTo>
                <a:cubicBezTo>
                  <a:pt x="192" y="12232"/>
                  <a:pt x="0" y="12089"/>
                  <a:pt x="219" y="10690"/>
                </a:cubicBezTo>
                <a:cubicBezTo>
                  <a:pt x="229" y="9674"/>
                  <a:pt x="356" y="8431"/>
                  <a:pt x="1134" y="6635"/>
                </a:cubicBezTo>
                <a:cubicBezTo>
                  <a:pt x="3216" y="1076"/>
                  <a:pt x="3731" y="2212"/>
                  <a:pt x="5029" y="0"/>
                </a:cubicBezTo>
                <a:close/>
              </a:path>
            </a:pathLst>
          </a:custGeom>
          <a:solidFill>
            <a:schemeClr val="accent6">
              <a:lumMod val="5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371600" y="2362200"/>
            <a:ext cx="2209800" cy="400110"/>
          </a:xfrm>
          <a:prstGeom prst="rect">
            <a:avLst/>
          </a:prstGeom>
          <a:noFill/>
        </p:spPr>
        <p:txBody>
          <a:bodyPr wrap="square" rtlCol="0">
            <a:spAutoFit/>
          </a:bodyPr>
          <a:lstStyle/>
          <a:p>
            <a:r>
              <a:rPr lang="en-US" sz="2000" b="1" dirty="0" smtClean="0">
                <a:solidFill>
                  <a:schemeClr val="bg1"/>
                </a:solidFill>
              </a:rPr>
              <a:t>U3’s fly ball area</a:t>
            </a:r>
            <a:endParaRPr lang="en-US" sz="2000" b="1" dirty="0">
              <a:solidFill>
                <a:schemeClr val="bg1"/>
              </a:solidFill>
            </a:endParaRPr>
          </a:p>
        </p:txBody>
      </p:sp>
      <p:sp>
        <p:nvSpPr>
          <p:cNvPr id="23" name="Oval 22"/>
          <p:cNvSpPr/>
          <p:nvPr/>
        </p:nvSpPr>
        <p:spPr>
          <a:xfrm>
            <a:off x="2667000" y="4191000"/>
            <a:ext cx="685800" cy="685800"/>
          </a:xfrm>
          <a:prstGeom prst="ellipse">
            <a:avLst/>
          </a:prstGeom>
          <a:solidFill>
            <a:schemeClr val="accent2">
              <a:lumMod val="60000"/>
              <a:lumOff val="4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743200" y="4191000"/>
            <a:ext cx="685800" cy="646331"/>
          </a:xfrm>
          <a:prstGeom prst="rect">
            <a:avLst/>
          </a:prstGeom>
          <a:noFill/>
        </p:spPr>
        <p:txBody>
          <a:bodyPr wrap="square" rtlCol="0">
            <a:spAutoFit/>
          </a:bodyPr>
          <a:lstStyle/>
          <a:p>
            <a:r>
              <a:rPr lang="en-US" dirty="0" smtClean="0"/>
              <a:t>U1’s tag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3.33333E-6 3.12139E-6 L -0.31667 -0.55492 " pathEditMode="relative" rAng="0" ptsTypes="AA">
                                      <p:cBhvr>
                                        <p:cTn id="11" dur="2000" fill="hold"/>
                                        <p:tgtEl>
                                          <p:spTgt spid="20"/>
                                        </p:tgtEl>
                                        <p:attrNameLst>
                                          <p:attrName>ppt_x</p:attrName>
                                          <p:attrName>ppt_y</p:attrName>
                                        </p:attrNameLst>
                                      </p:cBhvr>
                                      <p:rCtr x="-158" y="-277"/>
                                    </p:animMotion>
                                  </p:childTnLst>
                                </p:cTn>
                              </p:par>
                              <p:par>
                                <p:cTn id="12" presetID="0" presetClass="path" presetSubtype="0" accel="50000" decel="50000" fill="hold" grpId="0" nodeType="withEffect">
                                  <p:stCondLst>
                                    <p:cond delay="0"/>
                                  </p:stCondLst>
                                  <p:childTnLst>
                                    <p:animMotion origin="layout" path="M -6.66667E-6 5.66474E-6 L -0.17501 -0.25525 " pathEditMode="relative" ptsTypes="AA">
                                      <p:cBhvr>
                                        <p:cTn id="13" dur="2000" fill="hold"/>
                                        <p:tgtEl>
                                          <p:spTgt spid="15"/>
                                        </p:tgtEl>
                                        <p:attrNameLst>
                                          <p:attrName>ppt_x</p:attrName>
                                          <p:attrName>ppt_y</p:attrName>
                                        </p:attrNameLst>
                                      </p:cBhvr>
                                    </p:animMotion>
                                  </p:childTnLst>
                                </p:cTn>
                              </p:par>
                              <p:par>
                                <p:cTn id="14" presetID="0" presetClass="path" presetSubtype="0" accel="50000" decel="50000" fill="hold" grpId="0" nodeType="withEffect">
                                  <p:stCondLst>
                                    <p:cond delay="0"/>
                                  </p:stCondLst>
                                  <p:childTnLst>
                                    <p:animMotion origin="layout" path="M 0 -3.17919E-6 L -0.07917 -0.03329 " pathEditMode="relative" rAng="0" ptsTypes="AA">
                                      <p:cBhvr>
                                        <p:cTn id="15" dur="3000" fill="hold"/>
                                        <p:tgtEl>
                                          <p:spTgt spid="6"/>
                                        </p:tgtEl>
                                        <p:attrNameLst>
                                          <p:attrName>ppt_x</p:attrName>
                                          <p:attrName>ppt_y</p:attrName>
                                        </p:attrNameLst>
                                      </p:cBhvr>
                                      <p:rCtr x="-40" y="-17"/>
                                    </p:animMotion>
                                  </p:childTnLst>
                                </p:cTn>
                              </p:par>
                              <p:par>
                                <p:cTn id="16" presetID="0" presetClass="path" presetSubtype="0" accel="50000" decel="50000" fill="hold" grpId="0" nodeType="withEffect">
                                  <p:stCondLst>
                                    <p:cond delay="0"/>
                                  </p:stCondLst>
                                  <p:childTnLst>
                                    <p:animMotion origin="layout" path="M -7.5E-6 -2.36994E-6 C -0.00886 0.00278 -0.01771 0.00555 -0.03004 -0.00208 C -0.04237 -0.00971 -0.06146 -0.02705 -0.07448 -0.04647 C -0.08751 -0.0659 -0.09775 -0.09225 -0.10782 -0.11838 " pathEditMode="relative" ptsTypes="aaaA">
                                      <p:cBhvr>
                                        <p:cTn id="17" dur="2000" fill="hold"/>
                                        <p:tgtEl>
                                          <p:spTgt spid="17"/>
                                        </p:tgtEl>
                                        <p:attrNameLst>
                                          <p:attrName>ppt_x</p:attrName>
                                          <p:attrName>ppt_y</p:attrName>
                                        </p:attrNameLst>
                                      </p:cBhvr>
                                    </p:animMotion>
                                  </p:childTnLst>
                                </p:cTn>
                              </p:par>
                              <p:par>
                                <p:cTn id="18" presetID="0" presetClass="path" presetSubtype="0" accel="50000" decel="50000" fill="hold" grpId="1" nodeType="withEffect">
                                  <p:stCondLst>
                                    <p:cond delay="0"/>
                                  </p:stCondLst>
                                  <p:childTnLst>
                                    <p:animMotion origin="layout" path="M -3.33333E-6 -4.45087E-6 C -0.02118 -0.0104 -0.04236 -0.02057 -0.06458 -0.02543 C -0.0868 -0.03028 -0.11527 -0.03167 -0.13298 -0.02959 C -0.15086 -0.02751 -0.1651 -0.01803 -0.17118 -0.01271 C -0.17708 -0.00739 -0.17066 -0.00208 -0.16909 0.00209 C -0.16753 0.00625 -0.16632 0.01064 -0.16128 0.01272 C -0.15607 0.0148 -0.1434 0.01688 -0.13889 0.0148 C -0.13455 0.01272 -0.13368 0.00486 -0.13507 -4.45087E-6 C -0.13628 -0.00485 -0.14184 -0.00878 -0.14705 -0.01479 C -0.15243 -0.0208 -0.1618 -0.0289 -0.16718 -0.03606 C -0.17239 -0.04323 -0.17586 -0.05017 -0.17916 -0.05711 " pathEditMode="relative" rAng="0" ptsTypes="aaaaaaaaaaA">
                                      <p:cBhvr>
                                        <p:cTn id="19" dur="2000" fill="hold"/>
                                        <p:tgtEl>
                                          <p:spTgt spid="16"/>
                                        </p:tgtEl>
                                        <p:attrNameLst>
                                          <p:attrName>ppt_x</p:attrName>
                                          <p:attrName>ppt_y</p:attrName>
                                        </p:attrNameLst>
                                      </p:cBhvr>
                                      <p:rCtr x="-90" y="-20"/>
                                    </p:animMotion>
                                  </p:childTnLst>
                                </p:cTn>
                              </p:par>
                              <p:par>
                                <p:cTn id="20" presetID="0" presetClass="path" presetSubtype="0" accel="50000" decel="50000" fill="hold" grpId="0" nodeType="withEffect">
                                  <p:stCondLst>
                                    <p:cond delay="0"/>
                                  </p:stCondLst>
                                  <p:childTnLst>
                                    <p:animMotion origin="layout" path="M 7.77778E-6 1.56069E-6 C 0.0382 -0.0185 0.07639 -0.03676 0.10157 -0.05503 C 0.12674 -0.07329 0.13976 -0.09318 0.15087 -0.11006 C 0.16198 -0.12694 0.16806 -0.14381 0.16823 -0.15653 C 0.16841 -0.16925 0.15903 -0.17688 0.15244 -0.18613 C 0.14584 -0.19537 0.13716 -0.20347 0.12865 -0.21156 " pathEditMode="relative" ptsTypes="aaaaaA">
                                      <p:cBhvr>
                                        <p:cTn id="21" dur="2000" fill="hold"/>
                                        <p:tgtEl>
                                          <p:spTgt spid="19"/>
                                        </p:tgtEl>
                                        <p:attrNameLst>
                                          <p:attrName>ppt_x</p:attrName>
                                          <p:attrName>ppt_y</p:attrName>
                                        </p:attrNameLst>
                                      </p:cBhvr>
                                    </p:animMotion>
                                  </p:childTnLst>
                                </p:cTn>
                              </p:par>
                              <p:par>
                                <p:cTn id="22" presetID="6" presetClass="emph" presetSubtype="0" fill="hold" nodeType="withEffect">
                                  <p:stCondLst>
                                    <p:cond delay="0"/>
                                  </p:stCondLst>
                                  <p:childTnLst>
                                    <p:animScale>
                                      <p:cBhvr>
                                        <p:cTn id="23" dur="1000" fill="hold"/>
                                        <p:tgtEl>
                                          <p:spTgt spid="20"/>
                                        </p:tgtEl>
                                      </p:cBhvr>
                                      <p:by x="400000" y="400000"/>
                                    </p:animScale>
                                  </p:childTnLst>
                                </p:cTn>
                              </p:par>
                              <p:par>
                                <p:cTn id="24" presetID="6" presetClass="emph" presetSubtype="0" fill="hold" nodeType="withEffect">
                                  <p:stCondLst>
                                    <p:cond delay="0"/>
                                  </p:stCondLst>
                                  <p:childTnLst>
                                    <p:animScale>
                                      <p:cBhvr>
                                        <p:cTn id="25" dur="2000" fill="hold"/>
                                        <p:tgtEl>
                                          <p:spTgt spid="20"/>
                                        </p:tgtEl>
                                      </p:cBhvr>
                                      <p:by x="25000" y="25000"/>
                                    </p:animScale>
                                  </p:childTnLst>
                                </p:cTn>
                              </p:par>
                            </p:childTnLst>
                          </p:cTn>
                        </p:par>
                        <p:par>
                          <p:cTn id="26" fill="hold">
                            <p:stCondLst>
                              <p:cond delay="3000"/>
                            </p:stCondLst>
                            <p:childTnLst>
                              <p:par>
                                <p:cTn id="27" presetID="3" presetClass="entr" presetSubtype="1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linds(horizontal)">
                                      <p:cBhvr>
                                        <p:cTn id="29" dur="500"/>
                                        <p:tgtEl>
                                          <p:spTgt spid="21"/>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linds(horizontal)">
                                      <p:cBhvr>
                                        <p:cTn id="35" dur="500"/>
                                        <p:tgtEl>
                                          <p:spTgt spid="23"/>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linds(horizont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grpId="1" nodeType="clickEffect">
                                  <p:stCondLst>
                                    <p:cond delay="0"/>
                                  </p:stCondLst>
                                  <p:childTnLst>
                                    <p:animEffect transition="out" filter="blinds(horizontal)">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23"/>
                                        </p:tgtEl>
                                      </p:cBhvr>
                                    </p:animEffect>
                                    <p:set>
                                      <p:cBhvr>
                                        <p:cTn id="46" dur="1" fill="hold">
                                          <p:stCondLst>
                                            <p:cond delay="499"/>
                                          </p:stCondLst>
                                        </p:cTn>
                                        <p:tgtEl>
                                          <p:spTgt spid="23"/>
                                        </p:tgtEl>
                                        <p:attrNameLst>
                                          <p:attrName>style.visibility</p:attrName>
                                        </p:attrNameLst>
                                      </p:cBhvr>
                                      <p:to>
                                        <p:strVal val="hidden"/>
                                      </p:to>
                                    </p:set>
                                  </p:childTnLst>
                                </p:cTn>
                              </p:par>
                              <p:par>
                                <p:cTn id="47" presetID="3" presetClass="exit" presetSubtype="10" fill="hold" grpId="1" nodeType="withEffect">
                                  <p:stCondLst>
                                    <p:cond delay="0"/>
                                  </p:stCondLst>
                                  <p:childTnLst>
                                    <p:animEffect transition="out" filter="blinds(horizontal)">
                                      <p:cBhvr>
                                        <p:cTn id="48" dur="500"/>
                                        <p:tgtEl>
                                          <p:spTgt spid="22"/>
                                        </p:tgtEl>
                                      </p:cBhvr>
                                    </p:animEffect>
                                    <p:set>
                                      <p:cBhvr>
                                        <p:cTn id="49" dur="1" fill="hold">
                                          <p:stCondLst>
                                            <p:cond delay="499"/>
                                          </p:stCondLst>
                                        </p:cTn>
                                        <p:tgtEl>
                                          <p:spTgt spid="22"/>
                                        </p:tgtEl>
                                        <p:attrNameLst>
                                          <p:attrName>style.visibility</p:attrName>
                                        </p:attrNameLst>
                                      </p:cBhvr>
                                      <p:to>
                                        <p:strVal val="hidden"/>
                                      </p:to>
                                    </p:set>
                                  </p:childTnLst>
                                </p:cTn>
                              </p:par>
                            </p:childTnLst>
                          </p:cTn>
                        </p:par>
                        <p:par>
                          <p:cTn id="50" fill="hold">
                            <p:stCondLst>
                              <p:cond delay="500"/>
                            </p:stCondLst>
                            <p:childTnLst>
                              <p:par>
                                <p:cTn id="51" presetID="0" presetClass="path" presetSubtype="0" accel="50000" decel="50000" fill="hold" grpId="0" nodeType="afterEffect">
                                  <p:stCondLst>
                                    <p:cond delay="0"/>
                                  </p:stCondLst>
                                  <p:childTnLst>
                                    <p:animMotion origin="layout" path="M 1.73472E-18 2.60116E-6 L 0.2 0.18867 " pathEditMode="relative" ptsTypes="AA">
                                      <p:cBhvr>
                                        <p:cTn id="52" dur="2000" fill="hold"/>
                                        <p:tgtEl>
                                          <p:spTgt spid="18"/>
                                        </p:tgtEl>
                                        <p:attrNameLst>
                                          <p:attrName>ppt_x</p:attrName>
                                          <p:attrName>ppt_y</p:attrName>
                                        </p:attrNameLst>
                                      </p:cBhvr>
                                    </p:animMotion>
                                  </p:childTnLst>
                                </p:cTn>
                              </p:par>
                              <p:par>
                                <p:cTn id="53" presetID="0" presetClass="path" presetSubtype="0" accel="50000" decel="50000" fill="hold" grpId="1" nodeType="withEffect">
                                  <p:stCondLst>
                                    <p:cond delay="0"/>
                                  </p:stCondLst>
                                  <p:childTnLst>
                                    <p:animMotion origin="layout" path="M 0.12865 -0.21156 C 0.10625 -0.2356 0.08403 -0.25965 0.0684 -0.27514 C 0.05278 -0.29063 0.0467 -0.30058 0.03507 -0.30474 C 0.02344 -0.3089 0.01319 -0.30728 -0.00139 -0.30034 C -0.01597 -0.29341 -0.0342 -0.27792 -0.05226 -0.26243 " pathEditMode="relative" rAng="0" ptsTypes="aaaaA">
                                      <p:cBhvr>
                                        <p:cTn id="54" dur="2000" fill="hold"/>
                                        <p:tgtEl>
                                          <p:spTgt spid="19"/>
                                        </p:tgtEl>
                                        <p:attrNameLst>
                                          <p:attrName>ppt_x</p:attrName>
                                          <p:attrName>ppt_y</p:attrName>
                                        </p:attrNameLst>
                                      </p:cBhvr>
                                      <p:rCtr x="-90" y="-49"/>
                                    </p:animMotion>
                                  </p:childTnLst>
                                </p:cTn>
                              </p:par>
                              <p:par>
                                <p:cTn id="55" presetID="0" presetClass="path" presetSubtype="0" accel="50000" decel="50000" fill="hold" grpId="2" nodeType="withEffect">
                                  <p:stCondLst>
                                    <p:cond delay="0"/>
                                  </p:stCondLst>
                                  <p:childTnLst>
                                    <p:animMotion origin="layout" path="M -0.17917 -0.05711 C -0.18715 -0.06428 -0.19496 -0.07144 -0.20295 -0.07815 C -0.21094 -0.08485 -0.21805 -0.09503 -0.22674 -0.09711 C -0.23542 -0.09919 -0.24635 -0.0948 -0.25538 -0.09086 C -0.26441 -0.08693 -0.27257 -0.08277 -0.28073 -0.07399 C -0.28889 -0.0652 -0.2967 -0.05156 -0.30451 -0.03792 " pathEditMode="relative" rAng="0" ptsTypes="aaaaaA">
                                      <p:cBhvr>
                                        <p:cTn id="56" dur="2000" fill="hold"/>
                                        <p:tgtEl>
                                          <p:spTgt spid="16"/>
                                        </p:tgtEl>
                                        <p:attrNameLst>
                                          <p:attrName>ppt_x</p:attrName>
                                          <p:attrName>ppt_y</p:attrName>
                                        </p:attrNameLst>
                                      </p:cBhvr>
                                      <p:rCtr x="-63" y="-12"/>
                                    </p:animMotion>
                                  </p:childTnLst>
                                </p:cTn>
                              </p:par>
                              <p:par>
                                <p:cTn id="57" presetID="0" presetClass="path" presetSubtype="0" accel="50000" decel="50000" fill="hold" grpId="1" nodeType="withEffect">
                                  <p:stCondLst>
                                    <p:cond delay="0"/>
                                  </p:stCondLst>
                                  <p:childTnLst>
                                    <p:animMotion origin="layout" path="M -0.07916 -0.03329 L -0.00416 -0.05549 " pathEditMode="relative" rAng="0" ptsTypes="AA">
                                      <p:cBhvr>
                                        <p:cTn id="58" dur="2000" fill="hold"/>
                                        <p:tgtEl>
                                          <p:spTgt spid="6"/>
                                        </p:tgtEl>
                                        <p:attrNameLst>
                                          <p:attrName>ppt_x</p:attrName>
                                          <p:attrName>ppt_y</p:attrName>
                                        </p:attrNameLst>
                                      </p:cBhvr>
                                      <p:rCtr x="38" y="-11"/>
                                    </p:animMotion>
                                  </p:childTnLst>
                                </p:cTn>
                              </p:par>
                              <p:par>
                                <p:cTn id="59" presetID="0" presetClass="path" presetSubtype="0" accel="50000" decel="50000" fill="hold" nodeType="withEffect">
                                  <p:stCondLst>
                                    <p:cond delay="0"/>
                                  </p:stCondLst>
                                  <p:childTnLst>
                                    <p:animMotion origin="layout" path="M -0.31667 -0.55492 L -0.225 -0.55492 " pathEditMode="relative" rAng="0" ptsTypes="AA">
                                      <p:cBhvr>
                                        <p:cTn id="60" dur="2000" fill="hold"/>
                                        <p:tgtEl>
                                          <p:spTgt spid="20"/>
                                        </p:tgtEl>
                                        <p:attrNameLst>
                                          <p:attrName>ppt_x</p:attrName>
                                          <p:attrName>ppt_y</p:attrName>
                                        </p:attrNameLst>
                                      </p:cBhvr>
                                      <p:rCtr x="46" y="0"/>
                                    </p:animMotion>
                                  </p:childTnLst>
                                </p:cTn>
                              </p:par>
                            </p:childTnLst>
                          </p:cTn>
                        </p:par>
                      </p:childTnLst>
                    </p:cTn>
                  </p:par>
                  <p:par>
                    <p:cTn id="61" fill="hold">
                      <p:stCondLst>
                        <p:cond delay="indefinite"/>
                      </p:stCondLst>
                      <p:childTnLst>
                        <p:par>
                          <p:cTn id="62" fill="hold">
                            <p:stCondLst>
                              <p:cond delay="0"/>
                            </p:stCondLst>
                            <p:childTnLst>
                              <p:par>
                                <p:cTn id="63" presetID="0" presetClass="path" presetSubtype="0" accel="50000" decel="50000" fill="hold" nodeType="clickEffect">
                                  <p:stCondLst>
                                    <p:cond delay="0"/>
                                  </p:stCondLst>
                                  <p:childTnLst>
                                    <p:animMotion origin="layout" path="M -0.21527 -0.55307 L -0.13194 -0.13133 " pathEditMode="relative" ptsTypes="AA">
                                      <p:cBhvr>
                                        <p:cTn id="64" dur="2000" fill="hold"/>
                                        <p:tgtEl>
                                          <p:spTgt spid="20"/>
                                        </p:tgtEl>
                                        <p:attrNameLst>
                                          <p:attrName>ppt_x</p:attrName>
                                          <p:attrName>ppt_y</p:attrName>
                                        </p:attrNameLst>
                                      </p:cBhvr>
                                    </p:animMotion>
                                  </p:childTnLst>
                                </p:cTn>
                              </p:par>
                              <p:par>
                                <p:cTn id="65" presetID="0" presetClass="path" presetSubtype="0" accel="50000" decel="50000" fill="hold" grpId="0" nodeType="withEffect">
                                  <p:stCondLst>
                                    <p:cond delay="0"/>
                                  </p:stCondLst>
                                  <p:childTnLst>
                                    <p:animMotion origin="layout" path="M 5.55112E-17 3.64162E-6 L -0.02083 0.08878 " pathEditMode="relative" rAng="0" ptsTypes="AA">
                                      <p:cBhvr>
                                        <p:cTn id="66" dur="2000" fill="hold"/>
                                        <p:tgtEl>
                                          <p:spTgt spid="11"/>
                                        </p:tgtEl>
                                        <p:attrNameLst>
                                          <p:attrName>ppt_x</p:attrName>
                                          <p:attrName>ppt_y</p:attrName>
                                        </p:attrNameLst>
                                      </p:cBhvr>
                                      <p:rCtr x="-10" y="44"/>
                                    </p:animMotion>
                                  </p:childTnLst>
                                </p:cTn>
                              </p:par>
                              <p:par>
                                <p:cTn id="67" presetID="0" presetClass="path" presetSubtype="0" accel="50000" decel="50000" fill="hold" grpId="2" nodeType="withEffect">
                                  <p:stCondLst>
                                    <p:cond delay="0"/>
                                  </p:stCondLst>
                                  <p:childTnLst>
                                    <p:animMotion origin="layout" path="M -0.05225 -0.26243 L -0.11059 -0.15144 " pathEditMode="relative" rAng="0" ptsTypes="AA">
                                      <p:cBhvr>
                                        <p:cTn id="68" dur="2000" fill="hold"/>
                                        <p:tgtEl>
                                          <p:spTgt spid="19"/>
                                        </p:tgtEl>
                                        <p:attrNameLst>
                                          <p:attrName>ppt_x</p:attrName>
                                          <p:attrName>ppt_y</p:attrName>
                                        </p:attrNameLst>
                                      </p:cBhvr>
                                      <p:rCtr x="-29" y="55"/>
                                    </p:animMotion>
                                  </p:childTnLst>
                                </p:cTn>
                              </p:par>
                              <p:par>
                                <p:cTn id="69" presetID="0" presetClass="path" presetSubtype="0" accel="50000" decel="50000" fill="hold" grpId="3" nodeType="withEffect">
                                  <p:stCondLst>
                                    <p:cond delay="0"/>
                                  </p:stCondLst>
                                  <p:childTnLst>
                                    <p:animMotion origin="layout" path="M -0.30451 -0.03792 L -0.32951 -0.00462 " pathEditMode="relative" rAng="0" ptsTypes="AA">
                                      <p:cBhvr>
                                        <p:cTn id="70" dur="2000" fill="hold"/>
                                        <p:tgtEl>
                                          <p:spTgt spid="16"/>
                                        </p:tgtEl>
                                        <p:attrNameLst>
                                          <p:attrName>ppt_x</p:attrName>
                                          <p:attrName>ppt_y</p:attrName>
                                        </p:attrNameLst>
                                      </p:cBhvr>
                                      <p:rCtr x="-13" y="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P spid="11" grpId="0" animBg="1"/>
      <p:bldP spid="15" grpId="0" animBg="1"/>
      <p:bldP spid="16" grpId="1" animBg="1"/>
      <p:bldP spid="16" grpId="2" animBg="1"/>
      <p:bldP spid="16" grpId="3" animBg="1"/>
      <p:bldP spid="17" grpId="0" animBg="1"/>
      <p:bldP spid="18" grpId="0" animBg="1"/>
      <p:bldP spid="19" grpId="0" animBg="1"/>
      <p:bldP spid="19" grpId="1" animBg="1"/>
      <p:bldP spid="19" grpId="2" animBg="1"/>
      <p:bldP spid="21" grpId="0" animBg="1"/>
      <p:bldP spid="22" grpId="0"/>
      <p:bldP spid="22" grpId="1"/>
      <p:bldP spid="23" grpId="0" animBg="1"/>
      <p:bldP spid="23" grpId="1" animBg="1"/>
      <p:bldP spid="24" grpId="0"/>
      <p:bldP spid="24"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brl_field_full.gif"/>
          <p:cNvPicPr>
            <a:picLocks noGrp="1" noChangeAspect="1"/>
          </p:cNvPicPr>
          <p:nvPr/>
        </p:nvPicPr>
        <p:blipFill>
          <a:blip r:embed="rId2" cstate="print"/>
          <a:stretch>
            <a:fillRect/>
          </a:stretch>
        </p:blipFill>
        <p:spPr>
          <a:xfrm>
            <a:off x="228601" y="0"/>
            <a:ext cx="8382000" cy="6858000"/>
          </a:xfrm>
          <a:prstGeom prst="rect">
            <a:avLst/>
          </a:prstGeom>
        </p:spPr>
      </p:pic>
      <p:sp>
        <p:nvSpPr>
          <p:cNvPr id="3" name="TextBox 2"/>
          <p:cNvSpPr txBox="1"/>
          <p:nvPr/>
        </p:nvSpPr>
        <p:spPr>
          <a:xfrm>
            <a:off x="1219200" y="1219200"/>
            <a:ext cx="6858000" cy="1077218"/>
          </a:xfrm>
          <a:prstGeom prst="rect">
            <a:avLst/>
          </a:prstGeom>
          <a:noFill/>
        </p:spPr>
        <p:txBody>
          <a:bodyPr wrap="square" rtlCol="0">
            <a:spAutoFit/>
          </a:bodyPr>
          <a:lstStyle/>
          <a:p>
            <a:pPr>
              <a:buFont typeface="Arial" pitchFamily="34" charset="0"/>
              <a:buChar char="•"/>
            </a:pPr>
            <a:r>
              <a:rPr lang="en-US" sz="3200" dirty="0" smtClean="0"/>
              <a:t>Runners at 1</a:t>
            </a:r>
            <a:r>
              <a:rPr lang="en-US" sz="3200" baseline="30000" dirty="0" smtClean="0"/>
              <a:t>st</a:t>
            </a:r>
            <a:r>
              <a:rPr lang="en-US" sz="3200" dirty="0" smtClean="0"/>
              <a:t> and 2</a:t>
            </a:r>
            <a:r>
              <a:rPr lang="en-US" sz="3200" baseline="30000" dirty="0" smtClean="0"/>
              <a:t>nd</a:t>
            </a:r>
            <a:r>
              <a:rPr lang="en-US" sz="3200" dirty="0" smtClean="0"/>
              <a:t> </a:t>
            </a:r>
          </a:p>
          <a:p>
            <a:pPr>
              <a:buFont typeface="Arial" pitchFamily="34" charset="0"/>
              <a:buChar char="•"/>
            </a:pPr>
            <a:r>
              <a:rPr lang="en-US" sz="3200" dirty="0" smtClean="0"/>
              <a:t>Ground balls and fly balls</a:t>
            </a:r>
            <a:endParaRPr lang="en-US" sz="3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brl_field_full.gif"/>
          <p:cNvPicPr>
            <a:picLocks noGrp="1" noChangeAspect="1"/>
          </p:cNvPicPr>
          <p:nvPr/>
        </p:nvPicPr>
        <p:blipFill>
          <a:blip r:embed="rId3" cstate="print"/>
          <a:stretch>
            <a:fillRect/>
          </a:stretch>
        </p:blipFill>
        <p:spPr>
          <a:xfrm>
            <a:off x="228601" y="0"/>
            <a:ext cx="8382000" cy="6858000"/>
          </a:xfrm>
          <a:prstGeom prst="rect">
            <a:avLst/>
          </a:prstGeom>
        </p:spPr>
      </p:pic>
      <p:sp>
        <p:nvSpPr>
          <p:cNvPr id="3" name="Diamond 2"/>
          <p:cNvSpPr/>
          <p:nvPr/>
        </p:nvSpPr>
        <p:spPr>
          <a:xfrm>
            <a:off x="6248400" y="1828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4" name="Diamond 3"/>
          <p:cNvSpPr/>
          <p:nvPr/>
        </p:nvSpPr>
        <p:spPr>
          <a:xfrm>
            <a:off x="4267200" y="609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5" name="Diamond 4"/>
          <p:cNvSpPr/>
          <p:nvPr/>
        </p:nvSpPr>
        <p:spPr>
          <a:xfrm>
            <a:off x="2133600" y="1905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6" name="Diamond 5"/>
          <p:cNvSpPr/>
          <p:nvPr/>
        </p:nvSpPr>
        <p:spPr>
          <a:xfrm>
            <a:off x="3048000" y="3886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7" name="Diamond 6"/>
          <p:cNvSpPr/>
          <p:nvPr/>
        </p:nvSpPr>
        <p:spPr>
          <a:xfrm>
            <a:off x="35052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8" name="Diamond 7"/>
          <p:cNvSpPr/>
          <p:nvPr/>
        </p:nvSpPr>
        <p:spPr>
          <a:xfrm>
            <a:off x="49530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9" name="Diamond 8"/>
          <p:cNvSpPr/>
          <p:nvPr/>
        </p:nvSpPr>
        <p:spPr>
          <a:xfrm>
            <a:off x="5410200" y="3886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0" name="Diamond 9"/>
          <p:cNvSpPr/>
          <p:nvPr/>
        </p:nvSpPr>
        <p:spPr>
          <a:xfrm>
            <a:off x="4191000" y="4191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1" name="Diamond 10"/>
          <p:cNvSpPr/>
          <p:nvPr/>
        </p:nvSpPr>
        <p:spPr>
          <a:xfrm>
            <a:off x="4114800" y="5791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2" name="Oval 11"/>
          <p:cNvSpPr/>
          <p:nvPr/>
        </p:nvSpPr>
        <p:spPr>
          <a:xfrm>
            <a:off x="4114800" y="63246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sp>
        <p:nvSpPr>
          <p:cNvPr id="13" name="Oval 12"/>
          <p:cNvSpPr/>
          <p:nvPr/>
        </p:nvSpPr>
        <p:spPr>
          <a:xfrm>
            <a:off x="6477000" y="43434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14" name="Oval 13"/>
          <p:cNvSpPr/>
          <p:nvPr/>
        </p:nvSpPr>
        <p:spPr>
          <a:xfrm>
            <a:off x="3657600" y="38100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15" name="TextBox 14"/>
          <p:cNvSpPr txBox="1"/>
          <p:nvPr/>
        </p:nvSpPr>
        <p:spPr>
          <a:xfrm>
            <a:off x="0" y="152400"/>
            <a:ext cx="1752600" cy="461665"/>
          </a:xfrm>
          <a:prstGeom prst="rect">
            <a:avLst/>
          </a:prstGeom>
          <a:noFill/>
        </p:spPr>
        <p:txBody>
          <a:bodyPr wrap="square" rtlCol="0">
            <a:spAutoFit/>
          </a:bodyPr>
          <a:lstStyle/>
          <a:p>
            <a:r>
              <a:rPr lang="en-US" sz="2400" dirty="0" smtClean="0"/>
              <a:t>Signals</a:t>
            </a:r>
            <a:endParaRPr lang="en-US" sz="2400" dirty="0"/>
          </a:p>
        </p:txBody>
      </p:sp>
      <p:sp>
        <p:nvSpPr>
          <p:cNvPr id="16" name="TextBox 15"/>
          <p:cNvSpPr txBox="1"/>
          <p:nvPr/>
        </p:nvSpPr>
        <p:spPr>
          <a:xfrm>
            <a:off x="0" y="6096000"/>
            <a:ext cx="3352800" cy="430887"/>
          </a:xfrm>
          <a:prstGeom prst="rect">
            <a:avLst/>
          </a:prstGeom>
          <a:noFill/>
        </p:spPr>
        <p:txBody>
          <a:bodyPr wrap="square" rtlCol="0">
            <a:spAutoFit/>
          </a:bodyPr>
          <a:lstStyle/>
          <a:p>
            <a:pPr algn="ctr"/>
            <a:r>
              <a:rPr lang="en-US" sz="2200" dirty="0" smtClean="0"/>
              <a:t>Ground ball to the infield</a:t>
            </a:r>
            <a:endParaRPr lang="en-US" sz="2200" dirty="0"/>
          </a:p>
        </p:txBody>
      </p:sp>
      <p:sp>
        <p:nvSpPr>
          <p:cNvPr id="17" name="TextBox 16"/>
          <p:cNvSpPr txBox="1"/>
          <p:nvPr/>
        </p:nvSpPr>
        <p:spPr>
          <a:xfrm>
            <a:off x="0" y="685800"/>
            <a:ext cx="4267200" cy="1200329"/>
          </a:xfrm>
          <a:prstGeom prst="rect">
            <a:avLst/>
          </a:prstGeom>
          <a:noFill/>
        </p:spPr>
        <p:txBody>
          <a:bodyPr wrap="square" rtlCol="0">
            <a:spAutoFit/>
          </a:bodyPr>
          <a:lstStyle/>
          <a:p>
            <a:r>
              <a:rPr lang="en-US" dirty="0" smtClean="0"/>
              <a:t>U1 number of outs and staying home</a:t>
            </a:r>
          </a:p>
          <a:p>
            <a:r>
              <a:rPr lang="en-US" dirty="0" smtClean="0"/>
              <a:t>Less than 2 outs, double tag, infield fly, </a:t>
            </a:r>
          </a:p>
          <a:p>
            <a:r>
              <a:rPr lang="en-US" dirty="0" smtClean="0"/>
              <a:t>2 outs timing play</a:t>
            </a:r>
            <a:endParaRPr lang="en-US" u="sng" dirty="0" smtClean="0"/>
          </a:p>
          <a:p>
            <a:r>
              <a:rPr lang="en-US" dirty="0" smtClean="0"/>
              <a:t>U2 &amp; U3 Slide</a:t>
            </a:r>
          </a:p>
        </p:txBody>
      </p:sp>
      <p:sp>
        <p:nvSpPr>
          <p:cNvPr id="18" name="Hexagon 17"/>
          <p:cNvSpPr/>
          <p:nvPr/>
        </p:nvSpPr>
        <p:spPr>
          <a:xfrm flipH="1">
            <a:off x="3886200" y="54102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19" name="Hexagon 18"/>
          <p:cNvSpPr/>
          <p:nvPr/>
        </p:nvSpPr>
        <p:spPr>
          <a:xfrm flipH="1">
            <a:off x="4038600" y="35052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0" name="Hexagon 19"/>
          <p:cNvSpPr/>
          <p:nvPr/>
        </p:nvSpPr>
        <p:spPr>
          <a:xfrm flipH="1">
            <a:off x="5486400" y="43434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pic>
        <p:nvPicPr>
          <p:cNvPr id="21" name="Picture 20" descr="baseball.gif"/>
          <p:cNvPicPr>
            <a:picLocks noChangeAspect="1"/>
          </p:cNvPicPr>
          <p:nvPr/>
        </p:nvPicPr>
        <p:blipFill>
          <a:blip r:embed="rId4" cstate="print"/>
          <a:stretch>
            <a:fillRect/>
          </a:stretch>
        </p:blipFill>
        <p:spPr>
          <a:xfrm>
            <a:off x="4191000" y="5486400"/>
            <a:ext cx="228600" cy="3071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0 -1.96532E-6 L -0.07917 0.07769 " pathEditMode="relative" rAng="0" ptsTypes="AA">
                                      <p:cBhvr>
                                        <p:cTn id="11" dur="2000" fill="hold"/>
                                        <p:tgtEl>
                                          <p:spTgt spid="19"/>
                                        </p:tgtEl>
                                        <p:attrNameLst>
                                          <p:attrName>ppt_x</p:attrName>
                                          <p:attrName>ppt_y</p:attrName>
                                        </p:attrNameLst>
                                      </p:cBhvr>
                                      <p:rCtr x="-40" y="39"/>
                                    </p:animMotion>
                                  </p:childTnLst>
                                </p:cTn>
                              </p:par>
                              <p:par>
                                <p:cTn id="12" presetID="0" presetClass="path" presetSubtype="0" accel="50000" decel="50000" fill="hold" grpId="0" nodeType="withEffect">
                                  <p:stCondLst>
                                    <p:cond delay="0"/>
                                  </p:stCondLst>
                                  <p:childTnLst>
                                    <p:animMotion origin="layout" path="M -1.73472E-18 -2.60116E-6 L -0.04167 -0.05549 " pathEditMode="relative" ptsTypes="AA">
                                      <p:cBhvr>
                                        <p:cTn id="13" dur="2000" fill="hold"/>
                                        <p:tgtEl>
                                          <p:spTgt spid="20"/>
                                        </p:tgtEl>
                                        <p:attrNameLst>
                                          <p:attrName>ppt_x</p:attrName>
                                          <p:attrName>ppt_y</p:attrName>
                                        </p:attrNameLst>
                                      </p:cBhvr>
                                    </p:animMotion>
                                  </p:childTnLst>
                                </p:cTn>
                              </p:par>
                              <p:par>
                                <p:cTn id="14" presetID="0" presetClass="path" presetSubtype="0" accel="50000" decel="50000" fill="hold" nodeType="withEffect">
                                  <p:stCondLst>
                                    <p:cond delay="0"/>
                                  </p:stCondLst>
                                  <p:childTnLst>
                                    <p:animMotion origin="layout" path="M 0 -3.4104E-6 L 0.0875 -0.29965 " pathEditMode="relative" rAng="0" ptsTypes="AA">
                                      <p:cBhvr>
                                        <p:cTn id="15" dur="2000" fill="hold"/>
                                        <p:tgtEl>
                                          <p:spTgt spid="21"/>
                                        </p:tgtEl>
                                        <p:attrNameLst>
                                          <p:attrName>ppt_x</p:attrName>
                                          <p:attrName>ppt_y</p:attrName>
                                        </p:attrNameLst>
                                      </p:cBhvr>
                                      <p:rCtr x="44" y="-150"/>
                                    </p:animMotion>
                                  </p:childTnLst>
                                </p:cTn>
                              </p:par>
                              <p:par>
                                <p:cTn id="16" presetID="0" presetClass="path" presetSubtype="0" accel="50000" decel="50000" fill="hold" grpId="0" nodeType="withEffect">
                                  <p:stCondLst>
                                    <p:cond delay="0"/>
                                  </p:stCondLst>
                                  <p:childTnLst>
                                    <p:animMotion origin="layout" path="M 1.73472E-18 -2.31214E-7 L 0.05833 -0.0111 " pathEditMode="relative" ptsTypes="AA">
                                      <p:cBhvr>
                                        <p:cTn id="17" dur="2000" fill="hold"/>
                                        <p:tgtEl>
                                          <p:spTgt spid="7"/>
                                        </p:tgtEl>
                                        <p:attrNameLst>
                                          <p:attrName>ppt_x</p:attrName>
                                          <p:attrName>ppt_y</p:attrName>
                                        </p:attrNameLst>
                                      </p:cBhvr>
                                    </p:animMotion>
                                  </p:childTnLst>
                                </p:cTn>
                              </p:par>
                              <p:par>
                                <p:cTn id="18" presetID="0" presetClass="path" presetSubtype="0" accel="50000" decel="50000" fill="hold" grpId="0" nodeType="withEffect">
                                  <p:stCondLst>
                                    <p:cond delay="0"/>
                                  </p:stCondLst>
                                  <p:childTnLst>
                                    <p:animMotion origin="layout" path="M 1.73472E-18 7.39884E-6 L 0.11667 -0.04439 " pathEditMode="relative" ptsTypes="AA">
                                      <p:cBhvr>
                                        <p:cTn id="19" dur="2000" fill="hold"/>
                                        <p:tgtEl>
                                          <p:spTgt spid="18"/>
                                        </p:tgtEl>
                                        <p:attrNameLst>
                                          <p:attrName>ppt_x</p:attrName>
                                          <p:attrName>ppt_y</p:attrName>
                                        </p:attrNameLst>
                                      </p:cBhvr>
                                    </p:animMotion>
                                  </p:childTnLst>
                                </p:cTn>
                              </p:par>
                              <p:par>
                                <p:cTn id="20" presetID="0" presetClass="path" presetSubtype="0" accel="50000" decel="50000" fill="hold" grpId="0" nodeType="withEffect">
                                  <p:stCondLst>
                                    <p:cond delay="0"/>
                                  </p:stCondLst>
                                  <p:childTnLst>
                                    <p:animMotion origin="layout" path="M -1.73472E-18 -2.60116E-6 L -0.08333 -0.09988 " pathEditMode="relative" ptsTypes="AA">
                                      <p:cBhvr>
                                        <p:cTn id="21" dur="2000" fill="hold"/>
                                        <p:tgtEl>
                                          <p:spTgt spid="13"/>
                                        </p:tgtEl>
                                        <p:attrNameLst>
                                          <p:attrName>ppt_x</p:attrName>
                                          <p:attrName>ppt_y</p:attrName>
                                        </p:attrNameLst>
                                      </p:cBhvr>
                                    </p:animMotion>
                                  </p:childTnLst>
                                </p:cTn>
                              </p:par>
                              <p:par>
                                <p:cTn id="22" presetID="0" presetClass="path" presetSubtype="0" accel="50000" decel="50000" fill="hold" grpId="0" nodeType="withEffect">
                                  <p:stCondLst>
                                    <p:cond delay="0"/>
                                  </p:stCondLst>
                                  <p:childTnLst>
                                    <p:animMotion origin="layout" path="M -6.66667E-6 -8.67052E-7 L -0.08334 -0.11098 " pathEditMode="relative" ptsTypes="AA">
                                      <p:cBhvr>
                                        <p:cTn id="23" dur="2000" fill="hold"/>
                                        <p:tgtEl>
                                          <p:spTgt spid="12"/>
                                        </p:tgtEl>
                                        <p:attrNameLst>
                                          <p:attrName>ppt_x</p:attrName>
                                          <p:attrName>ppt_y</p:attrName>
                                        </p:attrNameLst>
                                      </p:cBhvr>
                                    </p:animMotion>
                                  </p:childTnLst>
                                </p:cTn>
                              </p:par>
                              <p:par>
                                <p:cTn id="24" presetID="0" presetClass="path" presetSubtype="0" accel="50000" decel="50000" fill="hold" grpId="0" nodeType="withEffect">
                                  <p:stCondLst>
                                    <p:cond delay="0"/>
                                  </p:stCondLst>
                                  <p:childTnLst>
                                    <p:animMotion origin="layout" path="M -1.73472E-18 1.7341E-6 L -0.01667 0.06659 " pathEditMode="relative" ptsTypes="AA">
                                      <p:cBhvr>
                                        <p:cTn id="25" dur="2000" fill="hold"/>
                                        <p:tgtEl>
                                          <p:spTgt spid="6"/>
                                        </p:tgtEl>
                                        <p:attrNameLst>
                                          <p:attrName>ppt_x</p:attrName>
                                          <p:attrName>ppt_y</p:attrName>
                                        </p:attrNameLst>
                                      </p:cBhvr>
                                    </p:animMotion>
                                  </p:childTnLst>
                                </p:cTn>
                              </p:par>
                              <p:par>
                                <p:cTn id="26" presetID="0" presetClass="path" presetSubtype="0" accel="50000" decel="50000" fill="hold" grpId="0" nodeType="withEffect">
                                  <p:stCondLst>
                                    <p:cond delay="0"/>
                                  </p:stCondLst>
                                  <p:childTnLst>
                                    <p:animMotion origin="layout" path="M 3.33333E-6 -6.53179E-6 L 0.00833 0.05549 " pathEditMode="relative" ptsTypes="AA">
                                      <p:cBhvr>
                                        <p:cTn id="27" dur="2000" fill="hold"/>
                                        <p:tgtEl>
                                          <p:spTgt spid="9"/>
                                        </p:tgtEl>
                                        <p:attrNameLst>
                                          <p:attrName>ppt_x</p:attrName>
                                          <p:attrName>ppt_y</p:attrName>
                                        </p:attrNameLst>
                                      </p:cBhvr>
                                    </p:animMotion>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0.0875 -0.29965 L 0.0125 -0.29965 " pathEditMode="relative" ptsTypes="AA">
                                      <p:cBhvr>
                                        <p:cTn id="31" dur="2000" fill="hold"/>
                                        <p:tgtEl>
                                          <p:spTgt spid="21"/>
                                        </p:tgtEl>
                                        <p:attrNameLst>
                                          <p:attrName>ppt_x</p:attrName>
                                          <p:attrName>ppt_y</p:attrName>
                                        </p:attrNameLst>
                                      </p:cBhvr>
                                    </p:animMotion>
                                  </p:childTnLst>
                                </p:cTn>
                              </p:par>
                              <p:par>
                                <p:cTn id="32" presetID="0" presetClass="path" presetSubtype="0" accel="50000" decel="50000" fill="hold" grpId="1" nodeType="withEffect">
                                  <p:stCondLst>
                                    <p:cond delay="0"/>
                                  </p:stCondLst>
                                  <p:childTnLst>
                                    <p:animMotion origin="layout" path="M -0.04166 -0.05549 L -0.13333 -0.15538 " pathEditMode="relative" rAng="0" ptsTypes="AA">
                                      <p:cBhvr>
                                        <p:cTn id="33" dur="2000" fill="hold"/>
                                        <p:tgtEl>
                                          <p:spTgt spid="20"/>
                                        </p:tgtEl>
                                        <p:attrNameLst>
                                          <p:attrName>ppt_x</p:attrName>
                                          <p:attrName>ppt_y</p:attrName>
                                        </p:attrNameLst>
                                      </p:cBhvr>
                                      <p:rCtr x="-46" y="-50"/>
                                    </p:animMotion>
                                  </p:childTnLst>
                                </p:cTn>
                              </p:par>
                              <p:par>
                                <p:cTn id="34" presetID="0" presetClass="path" presetSubtype="0" accel="50000" decel="50000" fill="hold" grpId="1" nodeType="withEffect">
                                  <p:stCondLst>
                                    <p:cond delay="0"/>
                                  </p:stCondLst>
                                  <p:childTnLst>
                                    <p:animMotion origin="layout" path="M -0.07916 0.07768 L -0.12083 0.13318 " pathEditMode="relative" rAng="0" ptsTypes="AA">
                                      <p:cBhvr>
                                        <p:cTn id="35" dur="2000" fill="hold"/>
                                        <p:tgtEl>
                                          <p:spTgt spid="19"/>
                                        </p:tgtEl>
                                        <p:attrNameLst>
                                          <p:attrName>ppt_x</p:attrName>
                                          <p:attrName>ppt_y</p:attrName>
                                        </p:attrNameLst>
                                      </p:cBhvr>
                                      <p:rCtr x="-21" y="28"/>
                                    </p:animMotion>
                                  </p:childTnLst>
                                </p:cTn>
                              </p:par>
                              <p:par>
                                <p:cTn id="36" presetID="0" presetClass="path" presetSubtype="0" accel="50000" decel="50000" fill="hold" grpId="1" nodeType="withEffect">
                                  <p:stCondLst>
                                    <p:cond delay="0"/>
                                  </p:stCondLst>
                                  <p:childTnLst>
                                    <p:animMotion origin="layout" path="M 0.11666 -0.0444 L 0.175 -0.11099 " pathEditMode="relative" rAng="0" ptsTypes="AA">
                                      <p:cBhvr>
                                        <p:cTn id="37" dur="2000" fill="hold"/>
                                        <p:tgtEl>
                                          <p:spTgt spid="18"/>
                                        </p:tgtEl>
                                        <p:attrNameLst>
                                          <p:attrName>ppt_x</p:attrName>
                                          <p:attrName>ppt_y</p:attrName>
                                        </p:attrNameLst>
                                      </p:cBhvr>
                                      <p:rCtr x="29" y="-33"/>
                                    </p:animMotion>
                                  </p:childTnLst>
                                </p:cTn>
                              </p:par>
                              <p:par>
                                <p:cTn id="38" presetID="0" presetClass="path" presetSubtype="0" accel="50000" decel="50000" fill="hold" grpId="0" nodeType="withEffect">
                                  <p:stCondLst>
                                    <p:cond delay="0"/>
                                  </p:stCondLst>
                                  <p:childTnLst>
                                    <p:animMotion origin="layout" path="M -3.33333E-6 -8.67052E-7 L 0.03333 -0.0111 " pathEditMode="relative" ptsTypes="AA">
                                      <p:cBhvr>
                                        <p:cTn id="39" dur="2000" fill="hold"/>
                                        <p:tgtEl>
                                          <p:spTgt spid="14"/>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grpId="2" nodeType="clickEffect">
                                  <p:stCondLst>
                                    <p:cond delay="0"/>
                                  </p:stCondLst>
                                  <p:childTnLst>
                                    <p:animMotion origin="layout" path="M 0.175 -0.11099 L 0.275 -0.18868 " pathEditMode="relative" rAng="0" ptsTypes="AA">
                                      <p:cBhvr>
                                        <p:cTn id="43" dur="2000" fill="hold"/>
                                        <p:tgtEl>
                                          <p:spTgt spid="18"/>
                                        </p:tgtEl>
                                        <p:attrNameLst>
                                          <p:attrName>ppt_x</p:attrName>
                                          <p:attrName>ppt_y</p:attrName>
                                        </p:attrNameLst>
                                      </p:cBhvr>
                                      <p:rCtr x="50" y="-39"/>
                                    </p:animMotion>
                                  </p:childTnLst>
                                </p:cTn>
                              </p:par>
                              <p:par>
                                <p:cTn id="44" presetID="0" presetClass="path" presetSubtype="0" accel="50000" decel="50000" fill="hold" nodeType="withEffect">
                                  <p:stCondLst>
                                    <p:cond delay="0"/>
                                  </p:stCondLst>
                                  <p:childTnLst>
                                    <p:animMotion origin="layout" path="M -0.00833 -0.32185 L 0.12501 -0.16648 " pathEditMode="relative" ptsTypes="AA">
                                      <p:cBhvr>
                                        <p:cTn id="45" dur="2000" fill="hold"/>
                                        <p:tgtEl>
                                          <p:spTgt spid="2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2" grpId="0" animBg="1"/>
      <p:bldP spid="13" grpId="0" animBg="1"/>
      <p:bldP spid="14" grpId="0" animBg="1"/>
      <p:bldP spid="17" grpId="0"/>
      <p:bldP spid="18" grpId="0" animBg="1"/>
      <p:bldP spid="18" grpId="1" animBg="1"/>
      <p:bldP spid="18" grpId="2" animBg="1"/>
      <p:bldP spid="19" grpId="0" animBg="1"/>
      <p:bldP spid="19" grpId="1" animBg="1"/>
      <p:bldP spid="20" grpId="0" animBg="1"/>
      <p:bldP spid="20"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brl_field_full.gif"/>
          <p:cNvPicPr>
            <a:picLocks noGrp="1" noChangeAspect="1"/>
          </p:cNvPicPr>
          <p:nvPr/>
        </p:nvPicPr>
        <p:blipFill>
          <a:blip r:embed="rId3" cstate="print"/>
          <a:stretch>
            <a:fillRect/>
          </a:stretch>
        </p:blipFill>
        <p:spPr>
          <a:xfrm>
            <a:off x="228601" y="0"/>
            <a:ext cx="8382000" cy="6858000"/>
          </a:xfrm>
          <a:prstGeom prst="rect">
            <a:avLst/>
          </a:prstGeom>
        </p:spPr>
      </p:pic>
      <p:sp>
        <p:nvSpPr>
          <p:cNvPr id="3" name="Diamond 2"/>
          <p:cNvSpPr/>
          <p:nvPr/>
        </p:nvSpPr>
        <p:spPr>
          <a:xfrm>
            <a:off x="6248400" y="1828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4" name="Diamond 3"/>
          <p:cNvSpPr/>
          <p:nvPr/>
        </p:nvSpPr>
        <p:spPr>
          <a:xfrm>
            <a:off x="4267200" y="609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5" name="Diamond 4"/>
          <p:cNvSpPr/>
          <p:nvPr/>
        </p:nvSpPr>
        <p:spPr>
          <a:xfrm>
            <a:off x="2133600" y="1905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6" name="Diamond 5"/>
          <p:cNvSpPr/>
          <p:nvPr/>
        </p:nvSpPr>
        <p:spPr>
          <a:xfrm>
            <a:off x="3048000" y="3886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7" name="Diamond 6"/>
          <p:cNvSpPr/>
          <p:nvPr/>
        </p:nvSpPr>
        <p:spPr>
          <a:xfrm>
            <a:off x="35052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8" name="Diamond 7"/>
          <p:cNvSpPr/>
          <p:nvPr/>
        </p:nvSpPr>
        <p:spPr>
          <a:xfrm>
            <a:off x="49530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9" name="Diamond 8"/>
          <p:cNvSpPr/>
          <p:nvPr/>
        </p:nvSpPr>
        <p:spPr>
          <a:xfrm>
            <a:off x="5410200" y="3886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0" name="Diamond 9"/>
          <p:cNvSpPr/>
          <p:nvPr/>
        </p:nvSpPr>
        <p:spPr>
          <a:xfrm>
            <a:off x="4191000" y="4191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1" name="Diamond 10"/>
          <p:cNvSpPr/>
          <p:nvPr/>
        </p:nvSpPr>
        <p:spPr>
          <a:xfrm>
            <a:off x="4114800" y="5791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2" name="Oval 11"/>
          <p:cNvSpPr/>
          <p:nvPr/>
        </p:nvSpPr>
        <p:spPr>
          <a:xfrm>
            <a:off x="4114800" y="63246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sp>
        <p:nvSpPr>
          <p:cNvPr id="13" name="Oval 12"/>
          <p:cNvSpPr/>
          <p:nvPr/>
        </p:nvSpPr>
        <p:spPr>
          <a:xfrm>
            <a:off x="6477000" y="43434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14" name="Oval 13"/>
          <p:cNvSpPr/>
          <p:nvPr/>
        </p:nvSpPr>
        <p:spPr>
          <a:xfrm>
            <a:off x="3581400" y="38100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15" name="TextBox 14"/>
          <p:cNvSpPr txBox="1"/>
          <p:nvPr/>
        </p:nvSpPr>
        <p:spPr>
          <a:xfrm>
            <a:off x="0" y="152400"/>
            <a:ext cx="1752600" cy="461665"/>
          </a:xfrm>
          <a:prstGeom prst="rect">
            <a:avLst/>
          </a:prstGeom>
          <a:noFill/>
        </p:spPr>
        <p:txBody>
          <a:bodyPr wrap="square" rtlCol="0">
            <a:spAutoFit/>
          </a:bodyPr>
          <a:lstStyle/>
          <a:p>
            <a:r>
              <a:rPr lang="en-US" sz="2400" dirty="0" smtClean="0"/>
              <a:t>Signals</a:t>
            </a:r>
            <a:endParaRPr lang="en-US" sz="2400" dirty="0"/>
          </a:p>
        </p:txBody>
      </p:sp>
      <p:sp>
        <p:nvSpPr>
          <p:cNvPr id="16" name="TextBox 15"/>
          <p:cNvSpPr txBox="1"/>
          <p:nvPr/>
        </p:nvSpPr>
        <p:spPr>
          <a:xfrm>
            <a:off x="0" y="6096000"/>
            <a:ext cx="3352800" cy="430887"/>
          </a:xfrm>
          <a:prstGeom prst="rect">
            <a:avLst/>
          </a:prstGeom>
          <a:noFill/>
        </p:spPr>
        <p:txBody>
          <a:bodyPr wrap="square" rtlCol="0">
            <a:spAutoFit/>
          </a:bodyPr>
          <a:lstStyle/>
          <a:p>
            <a:pPr algn="ctr"/>
            <a:r>
              <a:rPr lang="en-US" sz="2200" dirty="0" smtClean="0"/>
              <a:t>Ground ball to the outfield</a:t>
            </a:r>
            <a:endParaRPr lang="en-US" sz="2200" dirty="0"/>
          </a:p>
        </p:txBody>
      </p:sp>
      <p:sp>
        <p:nvSpPr>
          <p:cNvPr id="17" name="TextBox 16"/>
          <p:cNvSpPr txBox="1"/>
          <p:nvPr/>
        </p:nvSpPr>
        <p:spPr>
          <a:xfrm>
            <a:off x="0" y="685800"/>
            <a:ext cx="4267200" cy="1200329"/>
          </a:xfrm>
          <a:prstGeom prst="rect">
            <a:avLst/>
          </a:prstGeom>
          <a:noFill/>
        </p:spPr>
        <p:txBody>
          <a:bodyPr wrap="square" rtlCol="0">
            <a:spAutoFit/>
          </a:bodyPr>
          <a:lstStyle/>
          <a:p>
            <a:r>
              <a:rPr lang="en-US" dirty="0" smtClean="0"/>
              <a:t>U1 number of outs and staying home</a:t>
            </a:r>
          </a:p>
          <a:p>
            <a:r>
              <a:rPr lang="en-US" dirty="0" smtClean="0"/>
              <a:t>Less than 2 outs, double tag, infield fly, </a:t>
            </a:r>
          </a:p>
          <a:p>
            <a:r>
              <a:rPr lang="en-US" dirty="0" smtClean="0"/>
              <a:t>2 outs timing play</a:t>
            </a:r>
            <a:endParaRPr lang="en-US" u="sng" dirty="0" smtClean="0"/>
          </a:p>
          <a:p>
            <a:r>
              <a:rPr lang="en-US" dirty="0" smtClean="0"/>
              <a:t>U2 &amp; U3 Slide</a:t>
            </a:r>
          </a:p>
        </p:txBody>
      </p:sp>
      <p:sp>
        <p:nvSpPr>
          <p:cNvPr id="18" name="Hexagon 17"/>
          <p:cNvSpPr/>
          <p:nvPr/>
        </p:nvSpPr>
        <p:spPr>
          <a:xfrm flipH="1">
            <a:off x="3886200" y="54102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19" name="Hexagon 18"/>
          <p:cNvSpPr/>
          <p:nvPr/>
        </p:nvSpPr>
        <p:spPr>
          <a:xfrm flipH="1">
            <a:off x="4038600" y="35052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0" name="Hexagon 19"/>
          <p:cNvSpPr/>
          <p:nvPr/>
        </p:nvSpPr>
        <p:spPr>
          <a:xfrm flipH="1">
            <a:off x="5486400" y="43434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pic>
        <p:nvPicPr>
          <p:cNvPr id="21" name="Picture 20" descr="baseball.gif"/>
          <p:cNvPicPr>
            <a:picLocks noChangeAspect="1"/>
          </p:cNvPicPr>
          <p:nvPr/>
        </p:nvPicPr>
        <p:blipFill>
          <a:blip r:embed="rId4" cstate="print"/>
          <a:stretch>
            <a:fillRect/>
          </a:stretch>
        </p:blipFill>
        <p:spPr>
          <a:xfrm>
            <a:off x="4191000" y="5486400"/>
            <a:ext cx="228600" cy="3071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1.73472E-18 3.46821E-6 L 0.06667 0.06659 " pathEditMode="relative" ptsTypes="AA">
                                      <p:cBhvr>
                                        <p:cTn id="11" dur="2000" fill="hold"/>
                                        <p:tgtEl>
                                          <p:spTgt spid="4"/>
                                        </p:tgtEl>
                                        <p:attrNameLst>
                                          <p:attrName>ppt_x</p:attrName>
                                          <p:attrName>ppt_y</p:attrName>
                                        </p:attrNameLst>
                                      </p:cBhvr>
                                    </p:animMotion>
                                  </p:childTnLst>
                                </p:cTn>
                              </p:par>
                              <p:par>
                                <p:cTn id="12" presetID="0" presetClass="path" presetSubtype="0" accel="50000" decel="50000" fill="hold" nodeType="withEffect">
                                  <p:stCondLst>
                                    <p:cond delay="0"/>
                                  </p:stCondLst>
                                  <p:childTnLst>
                                    <p:animMotion origin="layout" path="M 3.33333E-6 -1.7341E-6 L 0.075 -0.6326 " pathEditMode="relative" ptsTypes="AA">
                                      <p:cBhvr>
                                        <p:cTn id="13" dur="2000" fill="hold"/>
                                        <p:tgtEl>
                                          <p:spTgt spid="21"/>
                                        </p:tgtEl>
                                        <p:attrNameLst>
                                          <p:attrName>ppt_x</p:attrName>
                                          <p:attrName>ppt_y</p:attrName>
                                        </p:attrNameLst>
                                      </p:cBhvr>
                                    </p:animMotion>
                                  </p:childTnLst>
                                </p:cTn>
                              </p:par>
                              <p:par>
                                <p:cTn id="14" presetID="0" presetClass="path" presetSubtype="0" accel="50000" decel="50000" fill="hold" grpId="0" nodeType="withEffect">
                                  <p:stCondLst>
                                    <p:cond delay="0"/>
                                  </p:stCondLst>
                                  <p:childTnLst>
                                    <p:animMotion origin="layout" path="M -3.33333E-6 1.04046E-6 L 0.05417 -0.00555 " pathEditMode="relative" rAng="0" ptsTypes="AA">
                                      <p:cBhvr>
                                        <p:cTn id="15" dur="2000" fill="hold"/>
                                        <p:tgtEl>
                                          <p:spTgt spid="14"/>
                                        </p:tgtEl>
                                        <p:attrNameLst>
                                          <p:attrName>ppt_x</p:attrName>
                                          <p:attrName>ppt_y</p:attrName>
                                        </p:attrNameLst>
                                      </p:cBhvr>
                                      <p:rCtr x="27" y="-3"/>
                                    </p:animMotion>
                                  </p:childTnLst>
                                </p:cTn>
                              </p:par>
                              <p:par>
                                <p:cTn id="16" presetID="0" presetClass="path" presetSubtype="0" accel="50000" decel="50000" fill="hold" grpId="0" nodeType="withEffect">
                                  <p:stCondLst>
                                    <p:cond delay="0"/>
                                  </p:stCondLst>
                                  <p:childTnLst>
                                    <p:animMotion origin="layout" path="M 5.55112E-17 3.23699E-6 L -0.07083 0.07214 " pathEditMode="relative" rAng="0" ptsTypes="AA">
                                      <p:cBhvr>
                                        <p:cTn id="17" dur="2000" fill="hold"/>
                                        <p:tgtEl>
                                          <p:spTgt spid="19"/>
                                        </p:tgtEl>
                                        <p:attrNameLst>
                                          <p:attrName>ppt_x</p:attrName>
                                          <p:attrName>ppt_y</p:attrName>
                                        </p:attrNameLst>
                                      </p:cBhvr>
                                      <p:rCtr x="-35" y="36"/>
                                    </p:animMotion>
                                  </p:childTnLst>
                                </p:cTn>
                              </p:par>
                              <p:par>
                                <p:cTn id="18" presetID="0" presetClass="path" presetSubtype="0" accel="50000" decel="50000" fill="hold" grpId="0" nodeType="withEffect">
                                  <p:stCondLst>
                                    <p:cond delay="0"/>
                                  </p:stCondLst>
                                  <p:childTnLst>
                                    <p:animMotion origin="layout" path="M 0 1.44509E-6 L -0.07083 -0.07214 " pathEditMode="relative" rAng="0" ptsTypes="AA">
                                      <p:cBhvr>
                                        <p:cTn id="19" dur="2000" fill="hold"/>
                                        <p:tgtEl>
                                          <p:spTgt spid="20"/>
                                        </p:tgtEl>
                                        <p:attrNameLst>
                                          <p:attrName>ppt_x</p:attrName>
                                          <p:attrName>ppt_y</p:attrName>
                                        </p:attrNameLst>
                                      </p:cBhvr>
                                      <p:rCtr x="-35" y="-36"/>
                                    </p:animMotion>
                                  </p:childTnLst>
                                </p:cTn>
                              </p:par>
                              <p:par>
                                <p:cTn id="20" presetID="0" presetClass="path" presetSubtype="0" accel="50000" decel="50000" fill="hold" grpId="0" nodeType="withEffect">
                                  <p:stCondLst>
                                    <p:cond delay="0"/>
                                  </p:stCondLst>
                                  <p:childTnLst>
                                    <p:animMotion origin="layout" path="M 5.55112E-17 -4.27746E-6 L 0.09583 -0.04994 " pathEditMode="relative" rAng="0" ptsTypes="AA">
                                      <p:cBhvr>
                                        <p:cTn id="21" dur="2000" fill="hold"/>
                                        <p:tgtEl>
                                          <p:spTgt spid="18"/>
                                        </p:tgtEl>
                                        <p:attrNameLst>
                                          <p:attrName>ppt_x</p:attrName>
                                          <p:attrName>ppt_y</p:attrName>
                                        </p:attrNameLst>
                                      </p:cBhvr>
                                      <p:rCtr x="48" y="-25"/>
                                    </p:animMotion>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grpId="0" nodeType="clickEffect">
                                  <p:stCondLst>
                                    <p:cond delay="0"/>
                                  </p:stCondLst>
                                  <p:childTnLst>
                                    <p:animMotion origin="layout" path="M 1.38889E-6 1.79191E-6 C -0.07014 -0.00185 -0.14011 -0.0037 -0.16979 0.00832 C -0.19948 0.02034 -0.18594 0.06705 -0.17778 0.0719 C -0.16962 0.07676 -0.11337 0.06566 -0.12049 0.03791 C -0.12761 0.01017 -0.20347 -0.07307 -0.22049 -0.09527 " pathEditMode="relative" ptsTypes="aaaaA">
                                      <p:cBhvr>
                                        <p:cTn id="25" dur="2000" fill="hold"/>
                                        <p:tgtEl>
                                          <p:spTgt spid="13"/>
                                        </p:tgtEl>
                                        <p:attrNameLst>
                                          <p:attrName>ppt_x</p:attrName>
                                          <p:attrName>ppt_y</p:attrName>
                                        </p:attrNameLst>
                                      </p:cBhvr>
                                    </p:animMotion>
                                  </p:childTnLst>
                                </p:cTn>
                              </p:par>
                              <p:par>
                                <p:cTn id="26" presetID="0" presetClass="path" presetSubtype="0" accel="50000" decel="50000" fill="hold" grpId="1" nodeType="withEffect">
                                  <p:stCondLst>
                                    <p:cond delay="0"/>
                                  </p:stCondLst>
                                  <p:childTnLst>
                                    <p:animMotion origin="layout" path="M 0.09583 -0.04994 C 0.14739 -0.0837 0.19896 -0.11722 0.19271 -0.15561 C 0.18646 -0.19399 0.12205 -0.23722 0.05781 -0.28046 " pathEditMode="relative" rAng="0" ptsTypes="aaA">
                                      <p:cBhvr>
                                        <p:cTn id="27" dur="2000" fill="hold"/>
                                        <p:tgtEl>
                                          <p:spTgt spid="18"/>
                                        </p:tgtEl>
                                        <p:attrNameLst>
                                          <p:attrName>ppt_x</p:attrName>
                                          <p:attrName>ppt_y</p:attrName>
                                        </p:attrNameLst>
                                      </p:cBhvr>
                                      <p:rCtr x="32" y="-115"/>
                                    </p:animMotion>
                                  </p:childTnLst>
                                </p:cTn>
                              </p:par>
                              <p:par>
                                <p:cTn id="28" presetID="0" presetClass="path" presetSubtype="0" accel="50000" decel="50000" fill="hold" grpId="1" nodeType="withEffect">
                                  <p:stCondLst>
                                    <p:cond delay="0"/>
                                  </p:stCondLst>
                                  <p:childTnLst>
                                    <p:animMotion origin="layout" path="M 0.05417 -0.00555 L -0.02083 0.08324 " pathEditMode="relative" rAng="0" ptsTypes="AA">
                                      <p:cBhvr>
                                        <p:cTn id="29" dur="2000" fill="hold"/>
                                        <p:tgtEl>
                                          <p:spTgt spid="14"/>
                                        </p:tgtEl>
                                        <p:attrNameLst>
                                          <p:attrName>ppt_x</p:attrName>
                                          <p:attrName>ppt_y</p:attrName>
                                        </p:attrNameLst>
                                      </p:cBhvr>
                                      <p:rCtr x="-38" y="44"/>
                                    </p:animMotion>
                                  </p:childTnLst>
                                </p:cTn>
                              </p:par>
                              <p:par>
                                <p:cTn id="30" presetID="0" presetClass="path" presetSubtype="0" accel="50000" decel="50000" fill="hold" grpId="1" nodeType="withEffect">
                                  <p:stCondLst>
                                    <p:cond delay="0"/>
                                  </p:stCondLst>
                                  <p:childTnLst>
                                    <p:animMotion origin="layout" path="M -0.07083 0.07214 C -0.10729 0.09896 -0.14375 0.12578 -0.12951 0.16092 C -0.11527 0.19607 -0.05017 0.23977 0.01493 0.28347 " pathEditMode="relative" rAng="0" ptsTypes="aaA">
                                      <p:cBhvr>
                                        <p:cTn id="31" dur="2000" fill="hold"/>
                                        <p:tgtEl>
                                          <p:spTgt spid="19"/>
                                        </p:tgtEl>
                                        <p:attrNameLst>
                                          <p:attrName>ppt_x</p:attrName>
                                          <p:attrName>ppt_y</p:attrName>
                                        </p:attrNameLst>
                                      </p:cBhvr>
                                      <p:rCtr x="6" y="106"/>
                                    </p:animMotion>
                                  </p:childTnLst>
                                </p:cTn>
                              </p:par>
                              <p:par>
                                <p:cTn id="32" presetID="0" presetClass="path" presetSubtype="0" accel="50000" decel="50000" fill="hold" grpId="1" nodeType="withEffect">
                                  <p:stCondLst>
                                    <p:cond delay="0"/>
                                  </p:stCondLst>
                                  <p:childTnLst>
                                    <p:animMotion origin="layout" path="M -0.07084 -0.07213 C -0.0948 -0.10959 -0.11858 -0.14705 -0.15348 -0.13364 C -0.18837 -0.12023 -0.23438 -0.05618 -0.28039 0.0081 " pathEditMode="relative" rAng="0" ptsTypes="aaA">
                                      <p:cBhvr>
                                        <p:cTn id="33" dur="2000" fill="hold"/>
                                        <p:tgtEl>
                                          <p:spTgt spid="20"/>
                                        </p:tgtEl>
                                        <p:attrNameLst>
                                          <p:attrName>ppt_x</p:attrName>
                                          <p:attrName>ppt_y</p:attrName>
                                        </p:attrNameLst>
                                      </p:cBhvr>
                                      <p:rCtr x="-105" y="3"/>
                                    </p:animMotion>
                                  </p:childTnLst>
                                </p:cTn>
                              </p:par>
                              <p:par>
                                <p:cTn id="34" presetID="0" presetClass="path" presetSubtype="0" accel="50000" decel="50000" fill="hold" nodeType="withEffect">
                                  <p:stCondLst>
                                    <p:cond delay="0"/>
                                  </p:stCondLst>
                                  <p:childTnLst>
                                    <p:animMotion origin="layout" path="M 0.08334 -0.6437 L 0.01667 -0.0111 " pathEditMode="relative" ptsTypes="AA">
                                      <p:cBhvr>
                                        <p:cTn id="35" dur="2000" fill="hold"/>
                                        <p:tgtEl>
                                          <p:spTgt spid="21"/>
                                        </p:tgtEl>
                                        <p:attrNameLst>
                                          <p:attrName>ppt_x</p:attrName>
                                          <p:attrName>ppt_y</p:attrName>
                                        </p:attrNameLst>
                                      </p:cBhvr>
                                    </p:animMotion>
                                  </p:childTnLst>
                                </p:cTn>
                              </p:par>
                              <p:par>
                                <p:cTn id="36" presetID="0" presetClass="path" presetSubtype="0" accel="50000" decel="50000" fill="hold" grpId="0" nodeType="withEffect">
                                  <p:stCondLst>
                                    <p:cond delay="0"/>
                                  </p:stCondLst>
                                  <p:childTnLst>
                                    <p:animMotion origin="layout" path="M 6.66667E-6 8.2659E-6 L 0.01667 -0.04439 " pathEditMode="relative" ptsTypes="AA">
                                      <p:cBhvr>
                                        <p:cTn id="37"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3" grpId="0" animBg="1"/>
      <p:bldP spid="14" grpId="0" animBg="1"/>
      <p:bldP spid="14" grpId="1" animBg="1"/>
      <p:bldP spid="17" grpId="0"/>
      <p:bldP spid="18" grpId="0" animBg="1"/>
      <p:bldP spid="18" grpId="1" animBg="1"/>
      <p:bldP spid="19" grpId="0" animBg="1"/>
      <p:bldP spid="19" grpId="1" animBg="1"/>
      <p:bldP spid="20" grpId="0" animBg="1"/>
      <p:bldP spid="20"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brl_field_full.gif"/>
          <p:cNvPicPr>
            <a:picLocks noGrp="1" noChangeAspect="1"/>
          </p:cNvPicPr>
          <p:nvPr/>
        </p:nvPicPr>
        <p:blipFill>
          <a:blip r:embed="rId3" cstate="print"/>
          <a:stretch>
            <a:fillRect/>
          </a:stretch>
        </p:blipFill>
        <p:spPr>
          <a:xfrm>
            <a:off x="228601" y="0"/>
            <a:ext cx="8382000" cy="6858000"/>
          </a:xfrm>
          <a:prstGeom prst="rect">
            <a:avLst/>
          </a:prstGeom>
        </p:spPr>
      </p:pic>
      <p:sp>
        <p:nvSpPr>
          <p:cNvPr id="3" name="Diamond 2"/>
          <p:cNvSpPr/>
          <p:nvPr/>
        </p:nvSpPr>
        <p:spPr>
          <a:xfrm>
            <a:off x="6248400" y="1828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4" name="Diamond 3"/>
          <p:cNvSpPr/>
          <p:nvPr/>
        </p:nvSpPr>
        <p:spPr>
          <a:xfrm>
            <a:off x="4267200" y="609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5" name="Diamond 4"/>
          <p:cNvSpPr/>
          <p:nvPr/>
        </p:nvSpPr>
        <p:spPr>
          <a:xfrm>
            <a:off x="2133600" y="1905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6" name="Diamond 5"/>
          <p:cNvSpPr/>
          <p:nvPr/>
        </p:nvSpPr>
        <p:spPr>
          <a:xfrm>
            <a:off x="3048000" y="3886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7" name="Diamond 6"/>
          <p:cNvSpPr/>
          <p:nvPr/>
        </p:nvSpPr>
        <p:spPr>
          <a:xfrm>
            <a:off x="35052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8" name="Diamond 7"/>
          <p:cNvSpPr/>
          <p:nvPr/>
        </p:nvSpPr>
        <p:spPr>
          <a:xfrm>
            <a:off x="49530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9" name="Diamond 8"/>
          <p:cNvSpPr/>
          <p:nvPr/>
        </p:nvSpPr>
        <p:spPr>
          <a:xfrm>
            <a:off x="5410200" y="3886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0" name="Diamond 9"/>
          <p:cNvSpPr/>
          <p:nvPr/>
        </p:nvSpPr>
        <p:spPr>
          <a:xfrm>
            <a:off x="4191000" y="4191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1" name="Diamond 10"/>
          <p:cNvSpPr/>
          <p:nvPr/>
        </p:nvSpPr>
        <p:spPr>
          <a:xfrm>
            <a:off x="4114800" y="5791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2" name="Oval 11"/>
          <p:cNvSpPr/>
          <p:nvPr/>
        </p:nvSpPr>
        <p:spPr>
          <a:xfrm>
            <a:off x="4114800" y="63246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sp>
        <p:nvSpPr>
          <p:cNvPr id="13" name="Oval 12"/>
          <p:cNvSpPr/>
          <p:nvPr/>
        </p:nvSpPr>
        <p:spPr>
          <a:xfrm>
            <a:off x="6629400" y="43434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14" name="Oval 13"/>
          <p:cNvSpPr/>
          <p:nvPr/>
        </p:nvSpPr>
        <p:spPr>
          <a:xfrm>
            <a:off x="3581400" y="38100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15" name="TextBox 14"/>
          <p:cNvSpPr txBox="1"/>
          <p:nvPr/>
        </p:nvSpPr>
        <p:spPr>
          <a:xfrm>
            <a:off x="0" y="152400"/>
            <a:ext cx="1752600" cy="461665"/>
          </a:xfrm>
          <a:prstGeom prst="rect">
            <a:avLst/>
          </a:prstGeom>
          <a:noFill/>
        </p:spPr>
        <p:txBody>
          <a:bodyPr wrap="square" rtlCol="0">
            <a:spAutoFit/>
          </a:bodyPr>
          <a:lstStyle/>
          <a:p>
            <a:r>
              <a:rPr lang="en-US" sz="2400" dirty="0" smtClean="0"/>
              <a:t>Signals</a:t>
            </a:r>
            <a:endParaRPr lang="en-US" sz="2400" dirty="0"/>
          </a:p>
        </p:txBody>
      </p:sp>
      <p:sp>
        <p:nvSpPr>
          <p:cNvPr id="16" name="TextBox 15"/>
          <p:cNvSpPr txBox="1"/>
          <p:nvPr/>
        </p:nvSpPr>
        <p:spPr>
          <a:xfrm>
            <a:off x="0" y="5715000"/>
            <a:ext cx="3352800" cy="830997"/>
          </a:xfrm>
          <a:prstGeom prst="rect">
            <a:avLst/>
          </a:prstGeom>
          <a:noFill/>
        </p:spPr>
        <p:txBody>
          <a:bodyPr wrap="square" rtlCol="0">
            <a:spAutoFit/>
          </a:bodyPr>
          <a:lstStyle/>
          <a:p>
            <a:pPr algn="ctr"/>
            <a:r>
              <a:rPr lang="en-US" sz="1600" dirty="0" smtClean="0"/>
              <a:t>Fly Ball to the Outfield</a:t>
            </a:r>
          </a:p>
          <a:p>
            <a:pPr algn="ctr"/>
            <a:r>
              <a:rPr lang="en-US" sz="1600" dirty="0" smtClean="0"/>
              <a:t>Right Side</a:t>
            </a:r>
          </a:p>
          <a:p>
            <a:pPr algn="ctr"/>
            <a:r>
              <a:rPr lang="en-US" sz="1600" dirty="0" smtClean="0"/>
              <a:t>Not Caught</a:t>
            </a:r>
            <a:endParaRPr lang="en-US" sz="1600" dirty="0"/>
          </a:p>
        </p:txBody>
      </p:sp>
      <p:sp>
        <p:nvSpPr>
          <p:cNvPr id="17" name="TextBox 16"/>
          <p:cNvSpPr txBox="1"/>
          <p:nvPr/>
        </p:nvSpPr>
        <p:spPr>
          <a:xfrm>
            <a:off x="0" y="685800"/>
            <a:ext cx="4267200" cy="1200329"/>
          </a:xfrm>
          <a:prstGeom prst="rect">
            <a:avLst/>
          </a:prstGeom>
          <a:noFill/>
        </p:spPr>
        <p:txBody>
          <a:bodyPr wrap="square" rtlCol="0">
            <a:spAutoFit/>
          </a:bodyPr>
          <a:lstStyle/>
          <a:p>
            <a:r>
              <a:rPr lang="en-US" dirty="0" smtClean="0"/>
              <a:t>U1 number of outs and staying home</a:t>
            </a:r>
          </a:p>
          <a:p>
            <a:r>
              <a:rPr lang="en-US" dirty="0" smtClean="0"/>
              <a:t>Less than 2 outs, double tag, infield fly, </a:t>
            </a:r>
          </a:p>
          <a:p>
            <a:r>
              <a:rPr lang="en-US" dirty="0" smtClean="0"/>
              <a:t>2 outs timing play</a:t>
            </a:r>
            <a:endParaRPr lang="en-US" u="sng" dirty="0" smtClean="0"/>
          </a:p>
          <a:p>
            <a:r>
              <a:rPr lang="en-US" dirty="0" smtClean="0"/>
              <a:t>U2 &amp; U3 Slide</a:t>
            </a:r>
          </a:p>
        </p:txBody>
      </p:sp>
      <p:sp>
        <p:nvSpPr>
          <p:cNvPr id="18" name="Hexagon 17"/>
          <p:cNvSpPr/>
          <p:nvPr/>
        </p:nvSpPr>
        <p:spPr>
          <a:xfrm flipH="1">
            <a:off x="3886200" y="54102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19" name="Hexagon 18"/>
          <p:cNvSpPr/>
          <p:nvPr/>
        </p:nvSpPr>
        <p:spPr>
          <a:xfrm flipH="1">
            <a:off x="4267200" y="34290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0" name="Hexagon 19"/>
          <p:cNvSpPr/>
          <p:nvPr/>
        </p:nvSpPr>
        <p:spPr>
          <a:xfrm flipH="1">
            <a:off x="5562600" y="44196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pic>
        <p:nvPicPr>
          <p:cNvPr id="21" name="Picture 20" descr="baseball.gif"/>
          <p:cNvPicPr>
            <a:picLocks noChangeAspect="1"/>
          </p:cNvPicPr>
          <p:nvPr/>
        </p:nvPicPr>
        <p:blipFill>
          <a:blip r:embed="rId4" cstate="print"/>
          <a:stretch>
            <a:fillRect/>
          </a:stretch>
        </p:blipFill>
        <p:spPr>
          <a:xfrm>
            <a:off x="4191000" y="5486400"/>
            <a:ext cx="228600" cy="307181"/>
          </a:xfrm>
          <a:prstGeom prst="rect">
            <a:avLst/>
          </a:prstGeom>
        </p:spPr>
      </p:pic>
      <p:sp>
        <p:nvSpPr>
          <p:cNvPr id="29" name="Freeform 28"/>
          <p:cNvSpPr/>
          <p:nvPr/>
        </p:nvSpPr>
        <p:spPr>
          <a:xfrm>
            <a:off x="4572000" y="685800"/>
            <a:ext cx="3643086" cy="3657600"/>
          </a:xfrm>
          <a:custGeom>
            <a:avLst/>
            <a:gdLst>
              <a:gd name="connsiteX0" fmla="*/ 1669143 w 3643086"/>
              <a:gd name="connsiteY0" fmla="*/ 3657600 h 3657600"/>
              <a:gd name="connsiteX1" fmla="*/ 1364343 w 3643086"/>
              <a:gd name="connsiteY1" fmla="*/ 3033486 h 3657600"/>
              <a:gd name="connsiteX2" fmla="*/ 1001486 w 3643086"/>
              <a:gd name="connsiteY2" fmla="*/ 2757715 h 3657600"/>
              <a:gd name="connsiteX3" fmla="*/ 595086 w 3643086"/>
              <a:gd name="connsiteY3" fmla="*/ 2554515 h 3657600"/>
              <a:gd name="connsiteX4" fmla="*/ 0 w 3643086"/>
              <a:gd name="connsiteY4" fmla="*/ 2409372 h 3657600"/>
              <a:gd name="connsiteX5" fmla="*/ 1611086 w 3643086"/>
              <a:gd name="connsiteY5" fmla="*/ 0 h 3657600"/>
              <a:gd name="connsiteX6" fmla="*/ 2264229 w 3643086"/>
              <a:gd name="connsiteY6" fmla="*/ 319315 h 3657600"/>
              <a:gd name="connsiteX7" fmla="*/ 3004458 w 3643086"/>
              <a:gd name="connsiteY7" fmla="*/ 957943 h 3657600"/>
              <a:gd name="connsiteX8" fmla="*/ 3439886 w 3643086"/>
              <a:gd name="connsiteY8" fmla="*/ 1611086 h 3657600"/>
              <a:gd name="connsiteX9" fmla="*/ 3643086 w 3643086"/>
              <a:gd name="connsiteY9" fmla="*/ 2002972 h 3657600"/>
              <a:gd name="connsiteX10" fmla="*/ 1669143 w 3643086"/>
              <a:gd name="connsiteY10"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43086" h="3657600">
                <a:moveTo>
                  <a:pt x="1669143" y="3657600"/>
                </a:moveTo>
                <a:lnTo>
                  <a:pt x="1364343" y="3033486"/>
                </a:lnTo>
                <a:lnTo>
                  <a:pt x="1001486" y="2757715"/>
                </a:lnTo>
                <a:lnTo>
                  <a:pt x="595086" y="2554515"/>
                </a:lnTo>
                <a:lnTo>
                  <a:pt x="0" y="2409372"/>
                </a:lnTo>
                <a:lnTo>
                  <a:pt x="1611086" y="0"/>
                </a:lnTo>
                <a:lnTo>
                  <a:pt x="2264229" y="319315"/>
                </a:lnTo>
                <a:lnTo>
                  <a:pt x="3004458" y="957943"/>
                </a:lnTo>
                <a:lnTo>
                  <a:pt x="3439886" y="1611086"/>
                </a:lnTo>
                <a:lnTo>
                  <a:pt x="3643086" y="2002972"/>
                </a:lnTo>
                <a:lnTo>
                  <a:pt x="1669143" y="3657600"/>
                </a:lnTo>
                <a:close/>
              </a:path>
            </a:pathLst>
          </a:custGeom>
          <a:solidFill>
            <a:schemeClr val="accent2">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rot="1963522">
            <a:off x="5294174" y="2605844"/>
            <a:ext cx="1864542" cy="400110"/>
          </a:xfrm>
          <a:prstGeom prst="rect">
            <a:avLst/>
          </a:prstGeom>
          <a:noFill/>
        </p:spPr>
        <p:txBody>
          <a:bodyPr wrap="square" rtlCol="0">
            <a:spAutoFit/>
          </a:bodyPr>
          <a:lstStyle/>
          <a:p>
            <a:r>
              <a:rPr lang="en-US" sz="1400" b="1" dirty="0" smtClean="0">
                <a:solidFill>
                  <a:schemeClr val="bg1"/>
                </a:solidFill>
                <a:latin typeface="Arial Black" pitchFamily="34" charset="0"/>
              </a:rPr>
              <a:t>U2’s</a:t>
            </a:r>
            <a:r>
              <a:rPr lang="en-US" b="1" dirty="0" smtClean="0">
                <a:solidFill>
                  <a:schemeClr val="bg1"/>
                </a:solidFill>
                <a:latin typeface="Arial Black" pitchFamily="34" charset="0"/>
              </a:rPr>
              <a:t> </a:t>
            </a:r>
            <a:r>
              <a:rPr lang="en-US" sz="1400" b="1" dirty="0" smtClean="0">
                <a:solidFill>
                  <a:schemeClr val="bg1"/>
                </a:solidFill>
                <a:latin typeface="Arial Black" pitchFamily="34" charset="0"/>
              </a:rPr>
              <a:t>catch</a:t>
            </a:r>
            <a:r>
              <a:rPr lang="en-US" sz="2000" b="1" dirty="0" smtClean="0">
                <a:solidFill>
                  <a:schemeClr val="bg1"/>
                </a:solidFill>
                <a:latin typeface="Arial Black" pitchFamily="34" charset="0"/>
              </a:rPr>
              <a:t> </a:t>
            </a:r>
            <a:r>
              <a:rPr lang="en-US" sz="1400" b="1" dirty="0" smtClean="0">
                <a:solidFill>
                  <a:schemeClr val="bg1"/>
                </a:solidFill>
                <a:latin typeface="Arial Black" pitchFamily="34" charset="0"/>
              </a:rPr>
              <a:t>area</a:t>
            </a:r>
            <a:endParaRPr lang="en-US" sz="1400" b="1" dirty="0">
              <a:solidFill>
                <a:schemeClr val="bg1"/>
              </a:solidFill>
              <a:latin typeface="Arial Black" pitchFamily="34" charset="0"/>
            </a:endParaRPr>
          </a:p>
        </p:txBody>
      </p:sp>
      <p:sp>
        <p:nvSpPr>
          <p:cNvPr id="31" name="Oval 30"/>
          <p:cNvSpPr/>
          <p:nvPr/>
        </p:nvSpPr>
        <p:spPr>
          <a:xfrm>
            <a:off x="3886200" y="3200400"/>
            <a:ext cx="914400" cy="609600"/>
          </a:xfrm>
          <a:prstGeom prst="ellipse">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181600" y="4267200"/>
            <a:ext cx="914400" cy="685800"/>
          </a:xfrm>
          <a:prstGeom prst="ellipse">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733800" y="3352800"/>
            <a:ext cx="1219200" cy="338554"/>
          </a:xfrm>
          <a:prstGeom prst="rect">
            <a:avLst/>
          </a:prstGeom>
          <a:noFill/>
        </p:spPr>
        <p:txBody>
          <a:bodyPr wrap="square" rtlCol="0">
            <a:spAutoFit/>
          </a:bodyPr>
          <a:lstStyle/>
          <a:p>
            <a:r>
              <a:rPr lang="en-US" sz="1600" b="1" dirty="0" smtClean="0">
                <a:solidFill>
                  <a:schemeClr val="bg1"/>
                </a:solidFill>
                <a:latin typeface="Arial Black" pitchFamily="34" charset="0"/>
              </a:rPr>
              <a:t>U3’s tag</a:t>
            </a:r>
            <a:endParaRPr lang="en-US" sz="1600" b="1" dirty="0">
              <a:solidFill>
                <a:schemeClr val="bg1"/>
              </a:solidFill>
              <a:latin typeface="Arial Black" pitchFamily="34" charset="0"/>
            </a:endParaRPr>
          </a:p>
        </p:txBody>
      </p:sp>
      <p:sp>
        <p:nvSpPr>
          <p:cNvPr id="34" name="TextBox 33"/>
          <p:cNvSpPr txBox="1"/>
          <p:nvPr/>
        </p:nvSpPr>
        <p:spPr>
          <a:xfrm>
            <a:off x="5029200" y="4419600"/>
            <a:ext cx="1219200" cy="338554"/>
          </a:xfrm>
          <a:prstGeom prst="rect">
            <a:avLst/>
          </a:prstGeom>
          <a:noFill/>
        </p:spPr>
        <p:txBody>
          <a:bodyPr wrap="square" rtlCol="0">
            <a:spAutoFit/>
          </a:bodyPr>
          <a:lstStyle/>
          <a:p>
            <a:r>
              <a:rPr lang="en-US" sz="1600" dirty="0" smtClean="0">
                <a:solidFill>
                  <a:schemeClr val="bg1"/>
                </a:solidFill>
                <a:latin typeface="Arial Black" pitchFamily="34" charset="0"/>
              </a:rPr>
              <a:t>U3’s </a:t>
            </a:r>
            <a:r>
              <a:rPr lang="en-US" sz="1600" b="1" dirty="0" smtClean="0">
                <a:solidFill>
                  <a:schemeClr val="bg1"/>
                </a:solidFill>
                <a:latin typeface="Arial Black" pitchFamily="34" charset="0"/>
              </a:rPr>
              <a:t>Tag</a:t>
            </a:r>
            <a:endParaRPr lang="en-US" sz="1600" b="1" dirty="0">
              <a:solidFill>
                <a:schemeClr val="bg1"/>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1000" fill="hold"/>
                                        <p:tgtEl>
                                          <p:spTgt spid="21"/>
                                        </p:tgtEl>
                                      </p:cBhvr>
                                      <p:by x="400000" y="400000"/>
                                    </p:animScale>
                                  </p:childTnLst>
                                </p:cTn>
                              </p:par>
                              <p:par>
                                <p:cTn id="12" presetID="0" presetClass="path" presetSubtype="0" accel="50000" decel="50000" fill="hold" nodeType="withEffect">
                                  <p:stCondLst>
                                    <p:cond delay="0"/>
                                  </p:stCondLst>
                                  <p:childTnLst>
                                    <p:animMotion origin="layout" path="M -0.00416 -1.6763E-6 L 0.3125 -0.47722 " pathEditMode="relative" rAng="0" ptsTypes="AA">
                                      <p:cBhvr>
                                        <p:cTn id="13" dur="2000" fill="hold"/>
                                        <p:tgtEl>
                                          <p:spTgt spid="21"/>
                                        </p:tgtEl>
                                        <p:attrNameLst>
                                          <p:attrName>ppt_x</p:attrName>
                                          <p:attrName>ppt_y</p:attrName>
                                        </p:attrNameLst>
                                      </p:cBhvr>
                                      <p:rCtr x="158" y="-239"/>
                                    </p:animMotion>
                                  </p:childTnLst>
                                </p:cTn>
                              </p:par>
                              <p:par>
                                <p:cTn id="14" presetID="6" presetClass="emph" presetSubtype="0" fill="hold" nodeType="withEffect">
                                  <p:stCondLst>
                                    <p:cond delay="0"/>
                                  </p:stCondLst>
                                  <p:childTnLst>
                                    <p:animScale>
                                      <p:cBhvr>
                                        <p:cTn id="15" dur="2000" fill="hold"/>
                                        <p:tgtEl>
                                          <p:spTgt spid="21"/>
                                        </p:tgtEl>
                                      </p:cBhvr>
                                      <p:by x="25000" y="25000"/>
                                    </p:animScale>
                                  </p:childTnLst>
                                </p:cTn>
                              </p:par>
                              <p:par>
                                <p:cTn id="16" presetID="0" presetClass="path" presetSubtype="0" accel="50000" decel="50000" fill="hold" grpId="0" nodeType="withEffect">
                                  <p:stCondLst>
                                    <p:cond delay="0"/>
                                  </p:stCondLst>
                                  <p:childTnLst>
                                    <p:animMotion origin="layout" path="M 1.73472E-18 -4.91329E-6 L 0.06666 0.0444 " pathEditMode="relative" ptsTypes="AA">
                                      <p:cBhvr>
                                        <p:cTn id="17" dur="2000" fill="hold"/>
                                        <p:tgtEl>
                                          <p:spTgt spid="3"/>
                                        </p:tgtEl>
                                        <p:attrNameLst>
                                          <p:attrName>ppt_x</p:attrName>
                                          <p:attrName>ppt_y</p:attrName>
                                        </p:attrNameLst>
                                      </p:cBhvr>
                                    </p:animMotion>
                                  </p:childTnLst>
                                </p:cTn>
                              </p:par>
                              <p:par>
                                <p:cTn id="18" presetID="0" presetClass="path" presetSubtype="0" accel="50000" decel="50000" fill="hold" grpId="0" nodeType="withEffect">
                                  <p:stCondLst>
                                    <p:cond delay="0"/>
                                  </p:stCondLst>
                                  <p:childTnLst>
                                    <p:animMotion origin="layout" path="M 3.33333E-6 -1.7341E-6 L -0.19584 -0.12763 " pathEditMode="relative" rAng="0" ptsTypes="AA">
                                      <p:cBhvr>
                                        <p:cTn id="19" dur="2000" fill="hold"/>
                                        <p:tgtEl>
                                          <p:spTgt spid="12"/>
                                        </p:tgtEl>
                                        <p:attrNameLst>
                                          <p:attrName>ppt_x</p:attrName>
                                          <p:attrName>ppt_y</p:attrName>
                                        </p:attrNameLst>
                                      </p:cBhvr>
                                      <p:rCtr x="-98" y="-64"/>
                                    </p:animMotion>
                                  </p:childTnLst>
                                </p:cTn>
                              </p:par>
                              <p:par>
                                <p:cTn id="20" presetID="0" presetClass="path" presetSubtype="0" accel="50000" decel="50000" fill="hold" grpId="0" nodeType="withEffect">
                                  <p:stCondLst>
                                    <p:cond delay="0"/>
                                  </p:stCondLst>
                                  <p:childTnLst>
                                    <p:animMotion origin="layout" path="M -6.66667E-6 -2.60116E-6 L -0.01667 -0.15538 " pathEditMode="relative" ptsTypes="AA">
                                      <p:cBhvr>
                                        <p:cTn id="21" dur="2000" fill="hold"/>
                                        <p:tgtEl>
                                          <p:spTgt spid="13"/>
                                        </p:tgtEl>
                                        <p:attrNameLst>
                                          <p:attrName>ppt_x</p:attrName>
                                          <p:attrName>ppt_y</p:attrName>
                                        </p:attrNameLst>
                                      </p:cBhvr>
                                    </p:animMotion>
                                  </p:childTnLst>
                                </p:cTn>
                              </p:par>
                              <p:par>
                                <p:cTn id="22" presetID="0" presetClass="path" presetSubtype="0" accel="50000" decel="50000" fill="hold" grpId="0" nodeType="withEffect">
                                  <p:stCondLst>
                                    <p:cond delay="0"/>
                                  </p:stCondLst>
                                  <p:childTnLst>
                                    <p:animMotion origin="layout" path="M 6.66667E-6 8.67052E-7 L 0.06667 -0.0111 " pathEditMode="relative" ptsTypes="AA">
                                      <p:cBhvr>
                                        <p:cTn id="23" dur="2000" fill="hold"/>
                                        <p:tgtEl>
                                          <p:spTgt spid="14"/>
                                        </p:tgtEl>
                                        <p:attrNameLst>
                                          <p:attrName>ppt_x</p:attrName>
                                          <p:attrName>ppt_y</p:attrName>
                                        </p:attrNameLst>
                                      </p:cBhvr>
                                    </p:animMotion>
                                  </p:childTnLst>
                                </p:cTn>
                              </p:par>
                              <p:par>
                                <p:cTn id="24" presetID="0" presetClass="path" presetSubtype="0" accel="50000" decel="50000" fill="hold" grpId="0" nodeType="withEffect">
                                  <p:stCondLst>
                                    <p:cond delay="0"/>
                                  </p:stCondLst>
                                  <p:childTnLst>
                                    <p:animMotion origin="layout" path="M 1.73472E-18 7.39884E-6 L 0.10833 -0.03329 " pathEditMode="relative" ptsTypes="AA">
                                      <p:cBhvr>
                                        <p:cTn id="25" dur="2000" fill="hold"/>
                                        <p:tgtEl>
                                          <p:spTgt spid="18"/>
                                        </p:tgtEl>
                                        <p:attrNameLst>
                                          <p:attrName>ppt_x</p:attrName>
                                          <p:attrName>ppt_y</p:attrName>
                                        </p:attrNameLst>
                                      </p:cBhvr>
                                    </p:animMotion>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linds(horizontal)">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1"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linds(horizontal)">
                                      <p:cBhvr>
                                        <p:cTn id="35" dur="500"/>
                                        <p:tgtEl>
                                          <p:spTgt spid="31"/>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blinds(horizontal)">
                                      <p:cBhvr>
                                        <p:cTn id="38" dur="500"/>
                                        <p:tgtEl>
                                          <p:spTgt spid="31"/>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blinds(horizontal)">
                                      <p:cBhvr>
                                        <p:cTn id="41" dur="500"/>
                                        <p:tgtEl>
                                          <p:spTgt spid="32"/>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blinds(horizontal)">
                                      <p:cBhvr>
                                        <p:cTn id="44" dur="500"/>
                                        <p:tgtEl>
                                          <p:spTgt spid="30"/>
                                        </p:tgtEl>
                                      </p:cBhvr>
                                    </p:animEffect>
                                  </p:childTnLst>
                                </p:cTn>
                              </p:par>
                              <p:par>
                                <p:cTn id="45" presetID="3" presetClass="entr" presetSubtype="10" fill="hold" grpId="1"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blinds(horizontal)">
                                      <p:cBhvr>
                                        <p:cTn id="47" dur="500"/>
                                        <p:tgtEl>
                                          <p:spTgt spid="32"/>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blinds(horizontal)">
                                      <p:cBhvr>
                                        <p:cTn id="50" dur="500"/>
                                        <p:tgtEl>
                                          <p:spTgt spid="34"/>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blinds(horizontal)">
                                      <p:cBhvr>
                                        <p:cTn id="53" dur="5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grpId="1" nodeType="clickEffect">
                                  <p:stCondLst>
                                    <p:cond delay="0"/>
                                  </p:stCondLst>
                                  <p:childTnLst>
                                    <p:animEffect transition="out" filter="blinds(horizontal)">
                                      <p:cBhvr>
                                        <p:cTn id="57" dur="500"/>
                                        <p:tgtEl>
                                          <p:spTgt spid="33"/>
                                        </p:tgtEl>
                                      </p:cBhvr>
                                    </p:animEffect>
                                    <p:set>
                                      <p:cBhvr>
                                        <p:cTn id="58" dur="1" fill="hold">
                                          <p:stCondLst>
                                            <p:cond delay="499"/>
                                          </p:stCondLst>
                                        </p:cTn>
                                        <p:tgtEl>
                                          <p:spTgt spid="33"/>
                                        </p:tgtEl>
                                        <p:attrNameLst>
                                          <p:attrName>style.visibility</p:attrName>
                                        </p:attrNameLst>
                                      </p:cBhvr>
                                      <p:to>
                                        <p:strVal val="hidden"/>
                                      </p:to>
                                    </p:set>
                                  </p:childTnLst>
                                </p:cTn>
                              </p:par>
                              <p:par>
                                <p:cTn id="59" presetID="3" presetClass="exit" presetSubtype="10" fill="hold" grpId="2" nodeType="withEffect">
                                  <p:stCondLst>
                                    <p:cond delay="0"/>
                                  </p:stCondLst>
                                  <p:childTnLst>
                                    <p:animEffect transition="out" filter="blinds(horizontal)">
                                      <p:cBhvr>
                                        <p:cTn id="60" dur="500"/>
                                        <p:tgtEl>
                                          <p:spTgt spid="31"/>
                                        </p:tgtEl>
                                      </p:cBhvr>
                                    </p:animEffect>
                                    <p:set>
                                      <p:cBhvr>
                                        <p:cTn id="61" dur="1" fill="hold">
                                          <p:stCondLst>
                                            <p:cond delay="499"/>
                                          </p:stCondLst>
                                        </p:cTn>
                                        <p:tgtEl>
                                          <p:spTgt spid="31"/>
                                        </p:tgtEl>
                                        <p:attrNameLst>
                                          <p:attrName>style.visibility</p:attrName>
                                        </p:attrNameLst>
                                      </p:cBhvr>
                                      <p:to>
                                        <p:strVal val="hidden"/>
                                      </p:to>
                                    </p:set>
                                  </p:childTnLst>
                                </p:cTn>
                              </p:par>
                              <p:par>
                                <p:cTn id="62" presetID="3" presetClass="exit" presetSubtype="10" fill="hold" grpId="2" nodeType="withEffect">
                                  <p:stCondLst>
                                    <p:cond delay="0"/>
                                  </p:stCondLst>
                                  <p:childTnLst>
                                    <p:animEffect transition="out" filter="blinds(horizontal)">
                                      <p:cBhvr>
                                        <p:cTn id="63" dur="500"/>
                                        <p:tgtEl>
                                          <p:spTgt spid="32"/>
                                        </p:tgtEl>
                                      </p:cBhvr>
                                    </p:animEffect>
                                    <p:set>
                                      <p:cBhvr>
                                        <p:cTn id="64" dur="1" fill="hold">
                                          <p:stCondLst>
                                            <p:cond delay="499"/>
                                          </p:stCondLst>
                                        </p:cTn>
                                        <p:tgtEl>
                                          <p:spTgt spid="32"/>
                                        </p:tgtEl>
                                        <p:attrNameLst>
                                          <p:attrName>style.visibility</p:attrName>
                                        </p:attrNameLst>
                                      </p:cBhvr>
                                      <p:to>
                                        <p:strVal val="hidden"/>
                                      </p:to>
                                    </p:set>
                                  </p:childTnLst>
                                </p:cTn>
                              </p:par>
                              <p:par>
                                <p:cTn id="65" presetID="3" presetClass="exit" presetSubtype="10" fill="hold" grpId="3" nodeType="withEffect">
                                  <p:stCondLst>
                                    <p:cond delay="0"/>
                                  </p:stCondLst>
                                  <p:childTnLst>
                                    <p:animEffect transition="out" filter="blinds(horizontal)">
                                      <p:cBhvr>
                                        <p:cTn id="66" dur="500"/>
                                        <p:tgtEl>
                                          <p:spTgt spid="32"/>
                                        </p:tgtEl>
                                      </p:cBhvr>
                                    </p:animEffect>
                                    <p:set>
                                      <p:cBhvr>
                                        <p:cTn id="67" dur="1" fill="hold">
                                          <p:stCondLst>
                                            <p:cond delay="499"/>
                                          </p:stCondLst>
                                        </p:cTn>
                                        <p:tgtEl>
                                          <p:spTgt spid="32"/>
                                        </p:tgtEl>
                                        <p:attrNameLst>
                                          <p:attrName>style.visibility</p:attrName>
                                        </p:attrNameLst>
                                      </p:cBhvr>
                                      <p:to>
                                        <p:strVal val="hidden"/>
                                      </p:to>
                                    </p:set>
                                  </p:childTnLst>
                                </p:cTn>
                              </p:par>
                              <p:par>
                                <p:cTn id="68" presetID="3" presetClass="exit" presetSubtype="10" fill="hold" grpId="1" nodeType="withEffect">
                                  <p:stCondLst>
                                    <p:cond delay="0"/>
                                  </p:stCondLst>
                                  <p:childTnLst>
                                    <p:animEffect transition="out" filter="blinds(horizontal)">
                                      <p:cBhvr>
                                        <p:cTn id="69" dur="500"/>
                                        <p:tgtEl>
                                          <p:spTgt spid="30"/>
                                        </p:tgtEl>
                                      </p:cBhvr>
                                    </p:animEffect>
                                    <p:set>
                                      <p:cBhvr>
                                        <p:cTn id="70" dur="1" fill="hold">
                                          <p:stCondLst>
                                            <p:cond delay="499"/>
                                          </p:stCondLst>
                                        </p:cTn>
                                        <p:tgtEl>
                                          <p:spTgt spid="30"/>
                                        </p:tgtEl>
                                        <p:attrNameLst>
                                          <p:attrName>style.visibility</p:attrName>
                                        </p:attrNameLst>
                                      </p:cBhvr>
                                      <p:to>
                                        <p:strVal val="hidden"/>
                                      </p:to>
                                    </p:set>
                                  </p:childTnLst>
                                </p:cTn>
                              </p:par>
                              <p:par>
                                <p:cTn id="71" presetID="3" presetClass="exit" presetSubtype="10" fill="hold" grpId="1" nodeType="withEffect">
                                  <p:stCondLst>
                                    <p:cond delay="0"/>
                                  </p:stCondLst>
                                  <p:childTnLst>
                                    <p:animEffect transition="out" filter="blinds(horizontal)">
                                      <p:cBhvr>
                                        <p:cTn id="72" dur="500"/>
                                        <p:tgtEl>
                                          <p:spTgt spid="34"/>
                                        </p:tgtEl>
                                      </p:cBhvr>
                                    </p:animEffect>
                                    <p:set>
                                      <p:cBhvr>
                                        <p:cTn id="73" dur="1" fill="hold">
                                          <p:stCondLst>
                                            <p:cond delay="499"/>
                                          </p:stCondLst>
                                        </p:cTn>
                                        <p:tgtEl>
                                          <p:spTgt spid="34"/>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0" presetClass="path" presetSubtype="0" accel="50000" decel="50000" fill="hold" nodeType="clickEffect">
                                  <p:stCondLst>
                                    <p:cond delay="500"/>
                                  </p:stCondLst>
                                  <p:childTnLst>
                                    <p:animMotion origin="layout" path="M 0.3125 -0.47722 L 0.00417 -0.02219 " pathEditMode="relative" ptsTypes="AA">
                                      <p:cBhvr>
                                        <p:cTn id="77" dur="1000" fill="hold"/>
                                        <p:tgtEl>
                                          <p:spTgt spid="21"/>
                                        </p:tgtEl>
                                        <p:attrNameLst>
                                          <p:attrName>ppt_x</p:attrName>
                                          <p:attrName>ppt_y</p:attrName>
                                        </p:attrNameLst>
                                      </p:cBhvr>
                                    </p:animMotion>
                                  </p:childTnLst>
                                </p:cTn>
                              </p:par>
                              <p:par>
                                <p:cTn id="78" presetID="0" presetClass="path" presetSubtype="0" accel="50000" decel="50000" fill="hold" grpId="0" nodeType="withEffect">
                                  <p:stCondLst>
                                    <p:cond delay="0"/>
                                  </p:stCondLst>
                                  <p:childTnLst>
                                    <p:animMotion origin="layout" path="M 3.33333E-6 -2.31214E-7 L 0.07083 -0.0222 " pathEditMode="relative" rAng="0" ptsTypes="AA">
                                      <p:cBhvr>
                                        <p:cTn id="79" dur="2000" fill="hold"/>
                                        <p:tgtEl>
                                          <p:spTgt spid="7"/>
                                        </p:tgtEl>
                                        <p:attrNameLst>
                                          <p:attrName>ppt_x</p:attrName>
                                          <p:attrName>ppt_y</p:attrName>
                                        </p:attrNameLst>
                                      </p:cBhvr>
                                      <p:rCtr x="35" y="-11"/>
                                    </p:animMotion>
                                  </p:childTnLst>
                                </p:cTn>
                              </p:par>
                              <p:par>
                                <p:cTn id="80" presetID="0" presetClass="path" presetSubtype="0" accel="50000" decel="50000" fill="hold" grpId="0" nodeType="withEffect">
                                  <p:stCondLst>
                                    <p:cond delay="0"/>
                                  </p:stCondLst>
                                  <p:childTnLst>
                                    <p:animMotion origin="layout" path="M 3.33333E-6 -2.31214E-7 L 0.06666 -0.08879 " pathEditMode="relative" ptsTypes="AA">
                                      <p:cBhvr>
                                        <p:cTn id="81" dur="2000" fill="hold"/>
                                        <p:tgtEl>
                                          <p:spTgt spid="8"/>
                                        </p:tgtEl>
                                        <p:attrNameLst>
                                          <p:attrName>ppt_x</p:attrName>
                                          <p:attrName>ppt_y</p:attrName>
                                        </p:attrNameLst>
                                      </p:cBhvr>
                                    </p:animMotion>
                                  </p:childTnLst>
                                </p:cTn>
                              </p:par>
                              <p:par>
                                <p:cTn id="82" presetID="0" presetClass="path" presetSubtype="0" accel="50000" decel="50000" fill="hold" grpId="0" nodeType="withEffect">
                                  <p:stCondLst>
                                    <p:cond delay="0"/>
                                  </p:stCondLst>
                                  <p:childTnLst>
                                    <p:animMotion origin="layout" path="M 3.33333E-6 -4.73988E-6 L 3.33333E-6 -0.05549 " pathEditMode="relative" ptsTypes="AA">
                                      <p:cBhvr>
                                        <p:cTn id="83" dur="2000" fill="hold"/>
                                        <p:tgtEl>
                                          <p:spTgt spid="11"/>
                                        </p:tgtEl>
                                        <p:attrNameLst>
                                          <p:attrName>ppt_x</p:attrName>
                                          <p:attrName>ppt_y</p:attrName>
                                        </p:attrNameLst>
                                      </p:cBhvr>
                                    </p:animMotion>
                                  </p:childTnLst>
                                </p:cTn>
                              </p:par>
                              <p:par>
                                <p:cTn id="84" presetID="0" presetClass="path" presetSubtype="0" accel="50000" decel="50000" fill="hold" grpId="0" nodeType="withEffect">
                                  <p:stCondLst>
                                    <p:cond delay="0"/>
                                  </p:stCondLst>
                                  <p:childTnLst>
                                    <p:animMotion origin="layout" path="M -2.5E-6 2.89017E-7 C -0.0724 0.05572 -0.14462 0.11168 -0.14601 0.15861 C -0.1474 0.20555 -0.07778 0.24324 -0.00799 0.28116 " pathEditMode="relative" ptsTypes="aaA">
                                      <p:cBhvr>
                                        <p:cTn id="85" dur="2000" fill="hold"/>
                                        <p:tgtEl>
                                          <p:spTgt spid="19"/>
                                        </p:tgtEl>
                                        <p:attrNameLst>
                                          <p:attrName>ppt_x</p:attrName>
                                          <p:attrName>ppt_y</p:attrName>
                                        </p:attrNameLst>
                                      </p:cBhvr>
                                    </p:animMotion>
                                  </p:childTnLst>
                                </p:cTn>
                              </p:par>
                              <p:par>
                                <p:cTn id="86" presetID="0" presetClass="path" presetSubtype="0" accel="50000" decel="50000" fill="hold" grpId="0" nodeType="withEffect">
                                  <p:stCondLst>
                                    <p:cond delay="0"/>
                                  </p:stCondLst>
                                  <p:childTnLst>
                                    <p:animMotion origin="layout" path="M -2.77778E-7 -2.36994E-6 C -0.05034 -0.07515 -0.10069 -0.15006 -0.14913 -0.15006 C -0.19757 -0.15006 -0.26718 -0.02497 -0.29045 -2.36994E-6 " pathEditMode="relative" ptsTypes="aaA">
                                      <p:cBhvr>
                                        <p:cTn id="87" dur="2000" fill="hold"/>
                                        <p:tgtEl>
                                          <p:spTgt spid="20"/>
                                        </p:tgtEl>
                                        <p:attrNameLst>
                                          <p:attrName>ppt_x</p:attrName>
                                          <p:attrName>ppt_y</p:attrName>
                                        </p:attrNameLst>
                                      </p:cBhvr>
                                    </p:animMotion>
                                  </p:childTnLst>
                                </p:cTn>
                              </p:par>
                              <p:par>
                                <p:cTn id="88" presetID="0" presetClass="path" presetSubtype="0" accel="50000" decel="50000" fill="hold" nodeType="withEffect">
                                  <p:stCondLst>
                                    <p:cond delay="0"/>
                                  </p:stCondLst>
                                  <p:childTnLst>
                                    <p:animMotion origin="layout" path="M 0.10833 -0.0333 C 0.1526 -0.07006 0.19687 -0.10659 0.18767 -0.15168 C 0.17847 -0.19677 0.11562 -0.25041 0.05278 -0.30382 " pathEditMode="relative" rAng="0" ptsTypes="aaA">
                                      <p:cBhvr>
                                        <p:cTn id="89" dur="2000" fill="hold"/>
                                        <p:tgtEl>
                                          <p:spTgt spid="18"/>
                                        </p:tgtEl>
                                        <p:attrNameLst>
                                          <p:attrName>ppt_x</p:attrName>
                                          <p:attrName>ppt_y</p:attrName>
                                        </p:attrNameLst>
                                      </p:cBhvr>
                                      <p:rCtr x="16" y="-135"/>
                                    </p:animMotion>
                                  </p:childTnLst>
                                </p:cTn>
                              </p:par>
                              <p:par>
                                <p:cTn id="90" presetID="0" presetClass="path" presetSubtype="0" accel="50000" decel="50000" fill="hold" grpId="1" nodeType="withEffect">
                                  <p:stCondLst>
                                    <p:cond delay="0"/>
                                  </p:stCondLst>
                                  <p:childTnLst>
                                    <p:animMotion origin="layout" path="M -0.19583 -0.12763 L -0.04583 -0.06104 " pathEditMode="relative" rAng="0" ptsTypes="AA">
                                      <p:cBhvr>
                                        <p:cTn id="91" dur="2000" fill="hold"/>
                                        <p:tgtEl>
                                          <p:spTgt spid="12"/>
                                        </p:tgtEl>
                                        <p:attrNameLst>
                                          <p:attrName>ppt_x</p:attrName>
                                          <p:attrName>ppt_y</p:attrName>
                                        </p:attrNameLst>
                                      </p:cBhvr>
                                      <p:rCtr x="75" y="33"/>
                                    </p:animMotion>
                                  </p:childTnLst>
                                </p:cTn>
                              </p:par>
                              <p:par>
                                <p:cTn id="92" presetID="0" presetClass="path" presetSubtype="0" accel="50000" decel="50000" fill="hold" grpId="1" nodeType="withEffect">
                                  <p:stCondLst>
                                    <p:cond delay="0"/>
                                  </p:stCondLst>
                                  <p:childTnLst>
                                    <p:animMotion origin="layout" path="M 0.06667 -0.0111 L -0.12916 0.16092 " pathEditMode="relative" rAng="0" ptsTypes="AA">
                                      <p:cBhvr>
                                        <p:cTn id="93" dur="2000" fill="hold"/>
                                        <p:tgtEl>
                                          <p:spTgt spid="14"/>
                                        </p:tgtEl>
                                        <p:attrNameLst>
                                          <p:attrName>ppt_x</p:attrName>
                                          <p:attrName>ppt_y</p:attrName>
                                        </p:attrNameLst>
                                      </p:cBhvr>
                                      <p:rCtr x="-98" y="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1" grpId="0" animBg="1"/>
      <p:bldP spid="12" grpId="0" animBg="1"/>
      <p:bldP spid="12" grpId="1" animBg="1"/>
      <p:bldP spid="13" grpId="0" animBg="1"/>
      <p:bldP spid="14" grpId="0" animBg="1"/>
      <p:bldP spid="14" grpId="1" animBg="1"/>
      <p:bldP spid="17" grpId="0"/>
      <p:bldP spid="18" grpId="0" animBg="1"/>
      <p:bldP spid="19" grpId="0" animBg="1"/>
      <p:bldP spid="20" grpId="0" animBg="1"/>
      <p:bldP spid="29" grpId="0" animBg="1"/>
      <p:bldP spid="30" grpId="0"/>
      <p:bldP spid="30" grpId="1"/>
      <p:bldP spid="31" grpId="0" animBg="1"/>
      <p:bldP spid="31" grpId="1" animBg="1"/>
      <p:bldP spid="31" grpId="2" animBg="1"/>
      <p:bldP spid="32" grpId="0" animBg="1"/>
      <p:bldP spid="32" grpId="1" animBg="1"/>
      <p:bldP spid="32" grpId="2" animBg="1"/>
      <p:bldP spid="32" grpId="3" animBg="1"/>
      <p:bldP spid="33" grpId="0"/>
      <p:bldP spid="33" grpId="1"/>
      <p:bldP spid="34" grpId="0"/>
      <p:bldP spid="34"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brl_field_full.gif"/>
          <p:cNvPicPr>
            <a:picLocks noGrp="1" noChangeAspect="1"/>
          </p:cNvPicPr>
          <p:nvPr/>
        </p:nvPicPr>
        <p:blipFill>
          <a:blip r:embed="rId3" cstate="print"/>
          <a:stretch>
            <a:fillRect/>
          </a:stretch>
        </p:blipFill>
        <p:spPr>
          <a:xfrm>
            <a:off x="228601" y="0"/>
            <a:ext cx="8382000" cy="6858000"/>
          </a:xfrm>
          <a:prstGeom prst="rect">
            <a:avLst/>
          </a:prstGeom>
        </p:spPr>
      </p:pic>
      <p:sp>
        <p:nvSpPr>
          <p:cNvPr id="3" name="Diamond 2"/>
          <p:cNvSpPr/>
          <p:nvPr/>
        </p:nvSpPr>
        <p:spPr>
          <a:xfrm>
            <a:off x="6248400" y="1828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4" name="Diamond 3"/>
          <p:cNvSpPr/>
          <p:nvPr/>
        </p:nvSpPr>
        <p:spPr>
          <a:xfrm>
            <a:off x="4267200" y="609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5" name="Diamond 4"/>
          <p:cNvSpPr/>
          <p:nvPr/>
        </p:nvSpPr>
        <p:spPr>
          <a:xfrm>
            <a:off x="2133600" y="1905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6" name="Diamond 5"/>
          <p:cNvSpPr/>
          <p:nvPr/>
        </p:nvSpPr>
        <p:spPr>
          <a:xfrm>
            <a:off x="3048000" y="3886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7" name="Diamond 6"/>
          <p:cNvSpPr/>
          <p:nvPr/>
        </p:nvSpPr>
        <p:spPr>
          <a:xfrm>
            <a:off x="35052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8" name="Diamond 7"/>
          <p:cNvSpPr/>
          <p:nvPr/>
        </p:nvSpPr>
        <p:spPr>
          <a:xfrm>
            <a:off x="49530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9" name="Diamond 8"/>
          <p:cNvSpPr/>
          <p:nvPr/>
        </p:nvSpPr>
        <p:spPr>
          <a:xfrm>
            <a:off x="5410200" y="3886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0" name="Diamond 9"/>
          <p:cNvSpPr/>
          <p:nvPr/>
        </p:nvSpPr>
        <p:spPr>
          <a:xfrm>
            <a:off x="4191000" y="4191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1" name="Diamond 10"/>
          <p:cNvSpPr/>
          <p:nvPr/>
        </p:nvSpPr>
        <p:spPr>
          <a:xfrm>
            <a:off x="4114800" y="5791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2" name="Oval 11"/>
          <p:cNvSpPr/>
          <p:nvPr/>
        </p:nvSpPr>
        <p:spPr>
          <a:xfrm>
            <a:off x="4191000" y="62484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sp>
        <p:nvSpPr>
          <p:cNvPr id="13" name="Oval 12"/>
          <p:cNvSpPr/>
          <p:nvPr/>
        </p:nvSpPr>
        <p:spPr>
          <a:xfrm>
            <a:off x="6629400" y="43434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14" name="Oval 13"/>
          <p:cNvSpPr/>
          <p:nvPr/>
        </p:nvSpPr>
        <p:spPr>
          <a:xfrm>
            <a:off x="3581400" y="40386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15" name="TextBox 14"/>
          <p:cNvSpPr txBox="1"/>
          <p:nvPr/>
        </p:nvSpPr>
        <p:spPr>
          <a:xfrm>
            <a:off x="0" y="152400"/>
            <a:ext cx="1752600" cy="461665"/>
          </a:xfrm>
          <a:prstGeom prst="rect">
            <a:avLst/>
          </a:prstGeom>
          <a:noFill/>
        </p:spPr>
        <p:txBody>
          <a:bodyPr wrap="square" rtlCol="0">
            <a:spAutoFit/>
          </a:bodyPr>
          <a:lstStyle/>
          <a:p>
            <a:r>
              <a:rPr lang="en-US" sz="2400" dirty="0" smtClean="0"/>
              <a:t>Signals</a:t>
            </a:r>
            <a:endParaRPr lang="en-US" sz="2400" dirty="0"/>
          </a:p>
        </p:txBody>
      </p:sp>
      <p:sp>
        <p:nvSpPr>
          <p:cNvPr id="16" name="TextBox 15"/>
          <p:cNvSpPr txBox="1"/>
          <p:nvPr/>
        </p:nvSpPr>
        <p:spPr>
          <a:xfrm>
            <a:off x="0" y="5715000"/>
            <a:ext cx="3352800" cy="584775"/>
          </a:xfrm>
          <a:prstGeom prst="rect">
            <a:avLst/>
          </a:prstGeom>
          <a:noFill/>
        </p:spPr>
        <p:txBody>
          <a:bodyPr wrap="square" rtlCol="0">
            <a:spAutoFit/>
          </a:bodyPr>
          <a:lstStyle/>
          <a:p>
            <a:pPr algn="ctr"/>
            <a:r>
              <a:rPr lang="en-US" sz="1600" dirty="0" smtClean="0"/>
              <a:t>Fly Ball to the Outfield</a:t>
            </a:r>
          </a:p>
          <a:p>
            <a:pPr algn="ctr"/>
            <a:r>
              <a:rPr lang="en-US" sz="1600" dirty="0" smtClean="0"/>
              <a:t>LF Line, Caught</a:t>
            </a:r>
            <a:endParaRPr lang="en-US" sz="1600" dirty="0"/>
          </a:p>
        </p:txBody>
      </p:sp>
      <p:sp>
        <p:nvSpPr>
          <p:cNvPr id="17" name="TextBox 16"/>
          <p:cNvSpPr txBox="1"/>
          <p:nvPr/>
        </p:nvSpPr>
        <p:spPr>
          <a:xfrm>
            <a:off x="0" y="685800"/>
            <a:ext cx="4267200" cy="1200329"/>
          </a:xfrm>
          <a:prstGeom prst="rect">
            <a:avLst/>
          </a:prstGeom>
          <a:noFill/>
        </p:spPr>
        <p:txBody>
          <a:bodyPr wrap="square" rtlCol="0">
            <a:spAutoFit/>
          </a:bodyPr>
          <a:lstStyle/>
          <a:p>
            <a:r>
              <a:rPr lang="en-US" dirty="0" smtClean="0"/>
              <a:t>U1 number of outs and staying home</a:t>
            </a:r>
          </a:p>
          <a:p>
            <a:r>
              <a:rPr lang="en-US" dirty="0" smtClean="0"/>
              <a:t>Less than 2 outs, double tag, infield fly, </a:t>
            </a:r>
          </a:p>
          <a:p>
            <a:r>
              <a:rPr lang="en-US" dirty="0" smtClean="0"/>
              <a:t>2 outs timing play</a:t>
            </a:r>
            <a:endParaRPr lang="en-US" u="sng" dirty="0" smtClean="0"/>
          </a:p>
          <a:p>
            <a:r>
              <a:rPr lang="en-US" dirty="0" smtClean="0"/>
              <a:t>U2 &amp; U3 Slide</a:t>
            </a:r>
          </a:p>
        </p:txBody>
      </p:sp>
      <p:sp>
        <p:nvSpPr>
          <p:cNvPr id="18" name="Hexagon 17"/>
          <p:cNvSpPr/>
          <p:nvPr/>
        </p:nvSpPr>
        <p:spPr>
          <a:xfrm flipH="1">
            <a:off x="3886200" y="54102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19" name="Hexagon 18"/>
          <p:cNvSpPr/>
          <p:nvPr/>
        </p:nvSpPr>
        <p:spPr>
          <a:xfrm flipH="1">
            <a:off x="4267200" y="34290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0" name="Hexagon 19"/>
          <p:cNvSpPr/>
          <p:nvPr/>
        </p:nvSpPr>
        <p:spPr>
          <a:xfrm flipH="1">
            <a:off x="5562600" y="44196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pic>
        <p:nvPicPr>
          <p:cNvPr id="21" name="Picture 20" descr="baseball.gif"/>
          <p:cNvPicPr>
            <a:picLocks noChangeAspect="1"/>
          </p:cNvPicPr>
          <p:nvPr/>
        </p:nvPicPr>
        <p:blipFill>
          <a:blip r:embed="rId4" cstate="print"/>
          <a:stretch>
            <a:fillRect/>
          </a:stretch>
        </p:blipFill>
        <p:spPr>
          <a:xfrm>
            <a:off x="4191000" y="5486400"/>
            <a:ext cx="228600" cy="307181"/>
          </a:xfrm>
          <a:prstGeom prst="rect">
            <a:avLst/>
          </a:prstGeom>
        </p:spPr>
      </p:pic>
      <p:sp>
        <p:nvSpPr>
          <p:cNvPr id="28" name="Freeform 27"/>
          <p:cNvSpPr/>
          <p:nvPr/>
        </p:nvSpPr>
        <p:spPr>
          <a:xfrm>
            <a:off x="609600" y="838200"/>
            <a:ext cx="3091543" cy="3454400"/>
          </a:xfrm>
          <a:custGeom>
            <a:avLst/>
            <a:gdLst>
              <a:gd name="connsiteX0" fmla="*/ 1930400 w 3091543"/>
              <a:gd name="connsiteY0" fmla="*/ 3454400 h 3454400"/>
              <a:gd name="connsiteX1" fmla="*/ 2133600 w 3091543"/>
              <a:gd name="connsiteY1" fmla="*/ 2902858 h 3454400"/>
              <a:gd name="connsiteX2" fmla="*/ 2554514 w 3091543"/>
              <a:gd name="connsiteY2" fmla="*/ 2525486 h 3454400"/>
              <a:gd name="connsiteX3" fmla="*/ 3091543 w 3091543"/>
              <a:gd name="connsiteY3" fmla="*/ 2278743 h 3454400"/>
              <a:gd name="connsiteX4" fmla="*/ 1538514 w 3091543"/>
              <a:gd name="connsiteY4" fmla="*/ 0 h 3454400"/>
              <a:gd name="connsiteX5" fmla="*/ 1016000 w 3091543"/>
              <a:gd name="connsiteY5" fmla="*/ 406400 h 3454400"/>
              <a:gd name="connsiteX6" fmla="*/ 624114 w 3091543"/>
              <a:gd name="connsiteY6" fmla="*/ 783772 h 3454400"/>
              <a:gd name="connsiteX7" fmla="*/ 304800 w 3091543"/>
              <a:gd name="connsiteY7" fmla="*/ 1277258 h 3454400"/>
              <a:gd name="connsiteX8" fmla="*/ 130629 w 3091543"/>
              <a:gd name="connsiteY8" fmla="*/ 1596572 h 3454400"/>
              <a:gd name="connsiteX9" fmla="*/ 0 w 3091543"/>
              <a:gd name="connsiteY9" fmla="*/ 1930400 h 3454400"/>
              <a:gd name="connsiteX10" fmla="*/ 1930400 w 3091543"/>
              <a:gd name="connsiteY10" fmla="*/ 3454400 h 345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1543" h="3454400">
                <a:moveTo>
                  <a:pt x="1930400" y="3454400"/>
                </a:moveTo>
                <a:lnTo>
                  <a:pt x="2133600" y="2902858"/>
                </a:lnTo>
                <a:lnTo>
                  <a:pt x="2554514" y="2525486"/>
                </a:lnTo>
                <a:lnTo>
                  <a:pt x="3091543" y="2278743"/>
                </a:lnTo>
                <a:lnTo>
                  <a:pt x="1538514" y="0"/>
                </a:lnTo>
                <a:lnTo>
                  <a:pt x="1016000" y="406400"/>
                </a:lnTo>
                <a:lnTo>
                  <a:pt x="624114" y="783772"/>
                </a:lnTo>
                <a:lnTo>
                  <a:pt x="304800" y="1277258"/>
                </a:lnTo>
                <a:lnTo>
                  <a:pt x="130629" y="1596572"/>
                </a:lnTo>
                <a:lnTo>
                  <a:pt x="0" y="1930400"/>
                </a:lnTo>
                <a:lnTo>
                  <a:pt x="1930400" y="3454400"/>
                </a:lnTo>
                <a:close/>
              </a:path>
            </a:pathLst>
          </a:custGeom>
          <a:solidFill>
            <a:schemeClr val="accent6">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rot="19251268">
            <a:off x="1723398" y="2883165"/>
            <a:ext cx="1298968" cy="369332"/>
          </a:xfrm>
          <a:prstGeom prst="rect">
            <a:avLst/>
          </a:prstGeom>
          <a:noFill/>
        </p:spPr>
        <p:txBody>
          <a:bodyPr wrap="square" rtlCol="0">
            <a:spAutoFit/>
          </a:bodyPr>
          <a:lstStyle/>
          <a:p>
            <a:r>
              <a:rPr lang="en-US" b="1" dirty="0" smtClean="0">
                <a:solidFill>
                  <a:schemeClr val="bg1"/>
                </a:solidFill>
              </a:rPr>
              <a:t>U1’s Catch</a:t>
            </a:r>
            <a:endParaRPr lang="en-US" b="1" dirty="0">
              <a:solidFill>
                <a:schemeClr val="bg1"/>
              </a:solidFill>
            </a:endParaRPr>
          </a:p>
        </p:txBody>
      </p:sp>
      <p:sp>
        <p:nvSpPr>
          <p:cNvPr id="36" name="Oval 35"/>
          <p:cNvSpPr/>
          <p:nvPr/>
        </p:nvSpPr>
        <p:spPr>
          <a:xfrm>
            <a:off x="3962400" y="3200400"/>
            <a:ext cx="838200" cy="533400"/>
          </a:xfrm>
          <a:prstGeom prst="ellipse">
            <a:avLst/>
          </a:prstGeom>
          <a:solidFill>
            <a:schemeClr val="accent6">
              <a:lumMod val="75000"/>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257800" y="4343400"/>
            <a:ext cx="838200" cy="533400"/>
          </a:xfrm>
          <a:prstGeom prst="ellipse">
            <a:avLst/>
          </a:prstGeom>
          <a:solidFill>
            <a:schemeClr val="accent6">
              <a:lumMod val="75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3810000" y="3276600"/>
            <a:ext cx="1219200" cy="307777"/>
          </a:xfrm>
          <a:prstGeom prst="rect">
            <a:avLst/>
          </a:prstGeom>
          <a:noFill/>
        </p:spPr>
        <p:txBody>
          <a:bodyPr wrap="square" rtlCol="0">
            <a:spAutoFit/>
          </a:bodyPr>
          <a:lstStyle/>
          <a:p>
            <a:r>
              <a:rPr lang="en-US" sz="1400" b="1" dirty="0" smtClean="0">
                <a:solidFill>
                  <a:schemeClr val="bg1"/>
                </a:solidFill>
                <a:latin typeface="Arial Black" pitchFamily="34" charset="0"/>
              </a:rPr>
              <a:t>U3’s  Tag</a:t>
            </a:r>
            <a:endParaRPr lang="en-US" sz="1400" b="1" dirty="0">
              <a:solidFill>
                <a:schemeClr val="bg1"/>
              </a:solidFill>
              <a:latin typeface="Arial Black" pitchFamily="34" charset="0"/>
            </a:endParaRPr>
          </a:p>
        </p:txBody>
      </p:sp>
      <p:sp>
        <p:nvSpPr>
          <p:cNvPr id="39" name="TextBox 38"/>
          <p:cNvSpPr txBox="1"/>
          <p:nvPr/>
        </p:nvSpPr>
        <p:spPr>
          <a:xfrm>
            <a:off x="5105400" y="4419600"/>
            <a:ext cx="1219200" cy="307777"/>
          </a:xfrm>
          <a:prstGeom prst="rect">
            <a:avLst/>
          </a:prstGeom>
          <a:noFill/>
        </p:spPr>
        <p:txBody>
          <a:bodyPr wrap="square" rtlCol="0">
            <a:spAutoFit/>
          </a:bodyPr>
          <a:lstStyle/>
          <a:p>
            <a:r>
              <a:rPr lang="en-US" sz="1400" b="1" dirty="0" smtClean="0">
                <a:solidFill>
                  <a:schemeClr val="bg1"/>
                </a:solidFill>
                <a:latin typeface="Arial Black" pitchFamily="34" charset="0"/>
              </a:rPr>
              <a:t>U2’s Tag</a:t>
            </a:r>
            <a:endParaRPr lang="en-US" sz="1400" b="1" dirty="0">
              <a:solidFill>
                <a:schemeClr val="bg1"/>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1.73472E-18 -3.17919E-6 L -0.11667 0.05549 " pathEditMode="relative" ptsTypes="AA">
                                      <p:cBhvr>
                                        <p:cTn id="11" dur="2000" fill="hold"/>
                                        <p:tgtEl>
                                          <p:spTgt spid="5"/>
                                        </p:tgtEl>
                                        <p:attrNameLst>
                                          <p:attrName>ppt_x</p:attrName>
                                          <p:attrName>ppt_y</p:attrName>
                                        </p:attrNameLst>
                                      </p:cBhvr>
                                    </p:animMotion>
                                  </p:childTnLst>
                                </p:cTn>
                              </p:par>
                              <p:par>
                                <p:cTn id="12" presetID="6" presetClass="emph" presetSubtype="0" fill="hold" nodeType="withEffect">
                                  <p:stCondLst>
                                    <p:cond delay="0"/>
                                  </p:stCondLst>
                                  <p:childTnLst>
                                    <p:animScale>
                                      <p:cBhvr>
                                        <p:cTn id="13" dur="1000" fill="hold"/>
                                        <p:tgtEl>
                                          <p:spTgt spid="21"/>
                                        </p:tgtEl>
                                      </p:cBhvr>
                                      <p:by x="400000" y="400000"/>
                                    </p:animScale>
                                  </p:childTnLst>
                                </p:cTn>
                              </p:par>
                              <p:par>
                                <p:cTn id="14" presetID="0" presetClass="path" presetSubtype="0" accel="50000" decel="50000" fill="hold" nodeType="withEffect">
                                  <p:stCondLst>
                                    <p:cond delay="0"/>
                                  </p:stCondLst>
                                  <p:childTnLst>
                                    <p:animMotion origin="layout" path="M 6.66667E-6 -1.7341E-6 L -0.33333 -0.45503 " pathEditMode="relative" ptsTypes="AA">
                                      <p:cBhvr>
                                        <p:cTn id="15" dur="2000" fill="hold"/>
                                        <p:tgtEl>
                                          <p:spTgt spid="21"/>
                                        </p:tgtEl>
                                        <p:attrNameLst>
                                          <p:attrName>ppt_x</p:attrName>
                                          <p:attrName>ppt_y</p:attrName>
                                        </p:attrNameLst>
                                      </p:cBhvr>
                                    </p:animMotion>
                                  </p:childTnLst>
                                </p:cTn>
                              </p:par>
                              <p:par>
                                <p:cTn id="16" presetID="6" presetClass="emph" presetSubtype="0" fill="hold" nodeType="withEffect">
                                  <p:stCondLst>
                                    <p:cond delay="0"/>
                                  </p:stCondLst>
                                  <p:childTnLst>
                                    <p:animScale>
                                      <p:cBhvr>
                                        <p:cTn id="17" dur="2000" fill="hold"/>
                                        <p:tgtEl>
                                          <p:spTgt spid="21"/>
                                        </p:tgtEl>
                                      </p:cBhvr>
                                      <p:by x="25000" y="25000"/>
                                    </p:animScale>
                                  </p:childTnLst>
                                </p:cTn>
                              </p:par>
                              <p:par>
                                <p:cTn id="18" presetID="0" presetClass="path" presetSubtype="0" accel="50000" decel="50000" fill="hold" grpId="0" nodeType="withEffect">
                                  <p:stCondLst>
                                    <p:cond delay="0"/>
                                  </p:stCondLst>
                                  <p:childTnLst>
                                    <p:animMotion origin="layout" path="M 1.73472E-18 7.39884E-6 L 0.1 -0.03329 " pathEditMode="relative" ptsTypes="AA">
                                      <p:cBhvr>
                                        <p:cTn id="19" dur="2000" fill="hold"/>
                                        <p:tgtEl>
                                          <p:spTgt spid="18"/>
                                        </p:tgtEl>
                                        <p:attrNameLst>
                                          <p:attrName>ppt_x</p:attrName>
                                          <p:attrName>ppt_y</p:attrName>
                                        </p:attrNameLst>
                                      </p:cBhvr>
                                    </p:animMotion>
                                  </p:childTnLst>
                                </p:cTn>
                              </p:par>
                              <p:par>
                                <p:cTn id="20" presetID="0" presetClass="path" presetSubtype="0" accel="50000" decel="50000" fill="hold" grpId="0" nodeType="withEffect">
                                  <p:stCondLst>
                                    <p:cond delay="0"/>
                                  </p:stCondLst>
                                  <p:childTnLst>
                                    <p:animMotion origin="layout" path="M 3.33333E-6 7.39884E-6 L -0.13334 -0.17757 " pathEditMode="relative" ptsTypes="AA">
                                      <p:cBhvr>
                                        <p:cTn id="21" dur="2000" fill="hold"/>
                                        <p:tgtEl>
                                          <p:spTgt spid="12"/>
                                        </p:tgtEl>
                                        <p:attrNameLst>
                                          <p:attrName>ppt_x</p:attrName>
                                          <p:attrName>ppt_y</p:attrName>
                                        </p:attrNameLst>
                                      </p:cBhvr>
                                    </p:animMotion>
                                  </p:childTnLst>
                                </p:cTn>
                              </p:par>
                              <p:par>
                                <p:cTn id="22" presetID="0" presetClass="path" presetSubtype="0" accel="50000" decel="50000" fill="hold" grpId="0" nodeType="withEffect">
                                  <p:stCondLst>
                                    <p:cond delay="0"/>
                                  </p:stCondLst>
                                  <p:childTnLst>
                                    <p:animMotion origin="layout" path="M -6.66667E-6 8.67052E-7 L -0.08334 0.03329 " pathEditMode="relative" ptsTypes="AA">
                                      <p:cBhvr>
                                        <p:cTn id="23" dur="2000" fill="hold"/>
                                        <p:tgtEl>
                                          <p:spTgt spid="13"/>
                                        </p:tgtEl>
                                        <p:attrNameLst>
                                          <p:attrName>ppt_x</p:attrName>
                                          <p:attrName>ppt_y</p:attrName>
                                        </p:attrNameLst>
                                      </p:cBhvr>
                                    </p:animMotion>
                                  </p:childTnLst>
                                </p:cTn>
                              </p:par>
                              <p:par>
                                <p:cTn id="24" presetID="0" presetClass="path" presetSubtype="0" accel="50000" decel="50000" fill="hold" grpId="0" nodeType="withEffect">
                                  <p:stCondLst>
                                    <p:cond delay="0"/>
                                  </p:stCondLst>
                                  <p:childTnLst>
                                    <p:animMotion origin="layout" path="M 6.66667E-6 7.39884E-6 L 0.06667 -0.03329 " pathEditMode="relative" ptsTypes="AA">
                                      <p:cBhvr>
                                        <p:cTn id="25" dur="2000" fill="hold"/>
                                        <p:tgtEl>
                                          <p:spTgt spid="14"/>
                                        </p:tgtEl>
                                        <p:attrNameLst>
                                          <p:attrName>ppt_x</p:attrName>
                                          <p:attrName>ppt_y</p:attrName>
                                        </p:attrNameLst>
                                      </p:cBhvr>
                                    </p:animMotion>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linds(horizontal)">
                                      <p:cBhvr>
                                        <p:cTn id="30" dur="500"/>
                                        <p:tgtEl>
                                          <p:spTgt spid="2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blinds(horizontal)">
                                      <p:cBhvr>
                                        <p:cTn id="33" dur="500"/>
                                        <p:tgtEl>
                                          <p:spTgt spid="35"/>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blinds(horizontal)">
                                      <p:cBhvr>
                                        <p:cTn id="36" dur="500"/>
                                        <p:tgtEl>
                                          <p:spTgt spid="36"/>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blinds(horizontal)">
                                      <p:cBhvr>
                                        <p:cTn id="39" dur="500"/>
                                        <p:tgtEl>
                                          <p:spTgt spid="3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blinds(horizontal)">
                                      <p:cBhvr>
                                        <p:cTn id="42" dur="500"/>
                                        <p:tgtEl>
                                          <p:spTgt spid="38"/>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blinds(horizontal)">
                                      <p:cBhvr>
                                        <p:cTn id="45" dur="500"/>
                                        <p:tgtEl>
                                          <p:spTgt spid="39"/>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xit" presetSubtype="10" fill="hold" grpId="1" nodeType="clickEffect">
                                  <p:stCondLst>
                                    <p:cond delay="0"/>
                                  </p:stCondLst>
                                  <p:childTnLst>
                                    <p:animEffect transition="out" filter="blinds(horizontal)">
                                      <p:cBhvr>
                                        <p:cTn id="49" dur="500"/>
                                        <p:tgtEl>
                                          <p:spTgt spid="38"/>
                                        </p:tgtEl>
                                      </p:cBhvr>
                                    </p:animEffect>
                                    <p:set>
                                      <p:cBhvr>
                                        <p:cTn id="50" dur="1" fill="hold">
                                          <p:stCondLst>
                                            <p:cond delay="499"/>
                                          </p:stCondLst>
                                        </p:cTn>
                                        <p:tgtEl>
                                          <p:spTgt spid="38"/>
                                        </p:tgtEl>
                                        <p:attrNameLst>
                                          <p:attrName>style.visibility</p:attrName>
                                        </p:attrNameLst>
                                      </p:cBhvr>
                                      <p:to>
                                        <p:strVal val="hidden"/>
                                      </p:to>
                                    </p:set>
                                  </p:childTnLst>
                                </p:cTn>
                              </p:par>
                              <p:par>
                                <p:cTn id="51" presetID="3" presetClass="exit" presetSubtype="10" fill="hold" grpId="1" nodeType="withEffect">
                                  <p:stCondLst>
                                    <p:cond delay="0"/>
                                  </p:stCondLst>
                                  <p:childTnLst>
                                    <p:animEffect transition="out" filter="blinds(horizontal)">
                                      <p:cBhvr>
                                        <p:cTn id="52" dur="500"/>
                                        <p:tgtEl>
                                          <p:spTgt spid="36"/>
                                        </p:tgtEl>
                                      </p:cBhvr>
                                    </p:animEffect>
                                    <p:set>
                                      <p:cBhvr>
                                        <p:cTn id="53" dur="1" fill="hold">
                                          <p:stCondLst>
                                            <p:cond delay="499"/>
                                          </p:stCondLst>
                                        </p:cTn>
                                        <p:tgtEl>
                                          <p:spTgt spid="36"/>
                                        </p:tgtEl>
                                        <p:attrNameLst>
                                          <p:attrName>style.visibility</p:attrName>
                                        </p:attrNameLst>
                                      </p:cBhvr>
                                      <p:to>
                                        <p:strVal val="hidden"/>
                                      </p:to>
                                    </p:set>
                                  </p:childTnLst>
                                </p:cTn>
                              </p:par>
                              <p:par>
                                <p:cTn id="54" presetID="3" presetClass="exit" presetSubtype="10" fill="hold" grpId="1" nodeType="withEffect">
                                  <p:stCondLst>
                                    <p:cond delay="0"/>
                                  </p:stCondLst>
                                  <p:childTnLst>
                                    <p:animEffect transition="out" filter="blinds(horizontal)">
                                      <p:cBhvr>
                                        <p:cTn id="55" dur="500"/>
                                        <p:tgtEl>
                                          <p:spTgt spid="39"/>
                                        </p:tgtEl>
                                      </p:cBhvr>
                                    </p:animEffect>
                                    <p:set>
                                      <p:cBhvr>
                                        <p:cTn id="56" dur="1" fill="hold">
                                          <p:stCondLst>
                                            <p:cond delay="499"/>
                                          </p:stCondLst>
                                        </p:cTn>
                                        <p:tgtEl>
                                          <p:spTgt spid="39"/>
                                        </p:tgtEl>
                                        <p:attrNameLst>
                                          <p:attrName>style.visibility</p:attrName>
                                        </p:attrNameLst>
                                      </p:cBhvr>
                                      <p:to>
                                        <p:strVal val="hidden"/>
                                      </p:to>
                                    </p:set>
                                  </p:childTnLst>
                                </p:cTn>
                              </p:par>
                              <p:par>
                                <p:cTn id="57" presetID="3" presetClass="exit" presetSubtype="10" fill="hold" grpId="1" nodeType="withEffect">
                                  <p:stCondLst>
                                    <p:cond delay="0"/>
                                  </p:stCondLst>
                                  <p:childTnLst>
                                    <p:animEffect transition="out" filter="blinds(horizontal)">
                                      <p:cBhvr>
                                        <p:cTn id="58" dur="500"/>
                                        <p:tgtEl>
                                          <p:spTgt spid="37"/>
                                        </p:tgtEl>
                                      </p:cBhvr>
                                    </p:animEffect>
                                    <p:set>
                                      <p:cBhvr>
                                        <p:cTn id="59" dur="1" fill="hold">
                                          <p:stCondLst>
                                            <p:cond delay="499"/>
                                          </p:stCondLst>
                                        </p:cTn>
                                        <p:tgtEl>
                                          <p:spTgt spid="37"/>
                                        </p:tgtEl>
                                        <p:attrNameLst>
                                          <p:attrName>style.visibility</p:attrName>
                                        </p:attrNameLst>
                                      </p:cBhvr>
                                      <p:to>
                                        <p:strVal val="hidden"/>
                                      </p:to>
                                    </p:set>
                                  </p:childTnLst>
                                </p:cTn>
                              </p:par>
                              <p:par>
                                <p:cTn id="60" presetID="3" presetClass="exit" presetSubtype="10" fill="hold" grpId="1" nodeType="withEffect">
                                  <p:stCondLst>
                                    <p:cond delay="0"/>
                                  </p:stCondLst>
                                  <p:childTnLst>
                                    <p:animEffect transition="out" filter="blinds(horizontal)">
                                      <p:cBhvr>
                                        <p:cTn id="61" dur="500"/>
                                        <p:tgtEl>
                                          <p:spTgt spid="35"/>
                                        </p:tgtEl>
                                      </p:cBhvr>
                                    </p:animEffect>
                                    <p:set>
                                      <p:cBhvr>
                                        <p:cTn id="62" dur="1" fill="hold">
                                          <p:stCondLst>
                                            <p:cond delay="499"/>
                                          </p:stCondLst>
                                        </p:cTn>
                                        <p:tgtEl>
                                          <p:spTgt spid="3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0" presetClass="path" presetSubtype="0" accel="50000" decel="50000" fill="hold" grpId="0" nodeType="clickEffect">
                                  <p:stCondLst>
                                    <p:cond delay="0"/>
                                  </p:stCondLst>
                                  <p:childTnLst>
                                    <p:animMotion origin="layout" path="M 3.33333E-6 1.90751E-6 L -0.02084 0.07769 " pathEditMode="relative" rAng="0" ptsTypes="AA">
                                      <p:cBhvr>
                                        <p:cTn id="66" dur="2000" fill="hold"/>
                                        <p:tgtEl>
                                          <p:spTgt spid="6"/>
                                        </p:tgtEl>
                                        <p:attrNameLst>
                                          <p:attrName>ppt_x</p:attrName>
                                          <p:attrName>ppt_y</p:attrName>
                                        </p:attrNameLst>
                                      </p:cBhvr>
                                      <p:rCtr x="-10" y="39"/>
                                    </p:animMotion>
                                  </p:childTnLst>
                                </p:cTn>
                              </p:par>
                              <p:par>
                                <p:cTn id="67" presetID="0" presetClass="path" presetSubtype="0" accel="50000" decel="50000" fill="hold" nodeType="withEffect">
                                  <p:stCondLst>
                                    <p:cond delay="0"/>
                                  </p:stCondLst>
                                  <p:childTnLst>
                                    <p:animMotion origin="layout" path="M -0.33333 -0.46613 L -0.14166 -0.16647 " pathEditMode="relative" ptsTypes="AA">
                                      <p:cBhvr>
                                        <p:cTn id="68" dur="3000" fill="hold"/>
                                        <p:tgtEl>
                                          <p:spTgt spid="21"/>
                                        </p:tgtEl>
                                        <p:attrNameLst>
                                          <p:attrName>ppt_x</p:attrName>
                                          <p:attrName>ppt_y</p:attrName>
                                        </p:attrNameLst>
                                      </p:cBhvr>
                                    </p:animMotion>
                                  </p:childTnLst>
                                </p:cTn>
                              </p:par>
                              <p:par>
                                <p:cTn id="69" presetID="0" presetClass="path" presetSubtype="0" accel="50000" decel="50000" fill="hold" grpId="0" nodeType="withEffect">
                                  <p:stCondLst>
                                    <p:cond delay="0"/>
                                  </p:stCondLst>
                                  <p:childTnLst>
                                    <p:animMotion origin="layout" path="M 3.33333E-6 8.2659E-6 L 3.33333E-6 -0.04439 " pathEditMode="relative" ptsTypes="AA">
                                      <p:cBhvr>
                                        <p:cTn id="70" dur="2000" fill="hold"/>
                                        <p:tgtEl>
                                          <p:spTgt spid="11"/>
                                        </p:tgtEl>
                                        <p:attrNameLst>
                                          <p:attrName>ppt_x</p:attrName>
                                          <p:attrName>ppt_y</p:attrName>
                                        </p:attrNameLst>
                                      </p:cBhvr>
                                    </p:animMotion>
                                  </p:childTnLst>
                                </p:cTn>
                              </p:par>
                              <p:par>
                                <p:cTn id="71" presetID="0" presetClass="path" presetSubtype="0" accel="50000" decel="50000" fill="hold" grpId="0" nodeType="withEffect">
                                  <p:stCondLst>
                                    <p:cond delay="0"/>
                                  </p:stCondLst>
                                  <p:childTnLst>
                                    <p:animMotion origin="layout" path="M -3.33333E-6 -8.67052E-7 L -0.13333 0.14428 " pathEditMode="relative" ptsTypes="AA">
                                      <p:cBhvr>
                                        <p:cTn id="72" dur="2000" fill="hold"/>
                                        <p:tgtEl>
                                          <p:spTgt spid="19"/>
                                        </p:tgtEl>
                                        <p:attrNameLst>
                                          <p:attrName>ppt_x</p:attrName>
                                          <p:attrName>ppt_y</p:attrName>
                                        </p:attrNameLst>
                                      </p:cBhvr>
                                    </p:animMotion>
                                  </p:childTnLst>
                                </p:cTn>
                              </p:par>
                              <p:par>
                                <p:cTn id="73" presetID="0" presetClass="path" presetSubtype="0" accel="50000" decel="50000" fill="hold" grpId="0" nodeType="withEffect">
                                  <p:stCondLst>
                                    <p:cond delay="0"/>
                                  </p:stCondLst>
                                  <p:childTnLst>
                                    <p:animMotion origin="layout" path="M 0 1.44509E-6 L -0.1375 -0.14983 " pathEditMode="relative" rAng="0" ptsTypes="AA">
                                      <p:cBhvr>
                                        <p:cTn id="74" dur="2000" fill="hold"/>
                                        <p:tgtEl>
                                          <p:spTgt spid="20"/>
                                        </p:tgtEl>
                                        <p:attrNameLst>
                                          <p:attrName>ppt_x</p:attrName>
                                          <p:attrName>ppt_y</p:attrName>
                                        </p:attrNameLst>
                                      </p:cBhvr>
                                      <p:rCtr x="-69" y="-75"/>
                                    </p:animMotion>
                                  </p:childTnLst>
                                </p:cTn>
                              </p:par>
                              <p:par>
                                <p:cTn id="75" presetID="0" presetClass="path" presetSubtype="0" accel="50000" decel="50000" fill="hold" grpId="1" nodeType="withEffect">
                                  <p:stCondLst>
                                    <p:cond delay="0"/>
                                  </p:stCondLst>
                                  <p:childTnLst>
                                    <p:animMotion origin="layout" path="M -0.08334 0.03329 L -0.24584 0.22751 " pathEditMode="relative" rAng="0" ptsTypes="AA">
                                      <p:cBhvr>
                                        <p:cTn id="76" dur="2000" fill="hold"/>
                                        <p:tgtEl>
                                          <p:spTgt spid="13"/>
                                        </p:tgtEl>
                                        <p:attrNameLst>
                                          <p:attrName>ppt_x</p:attrName>
                                          <p:attrName>ppt_y</p:attrName>
                                        </p:attrNameLst>
                                      </p:cBhvr>
                                      <p:rCtr x="-81" y="97"/>
                                    </p:animMotion>
                                  </p:childTnLst>
                                </p:cTn>
                              </p:par>
                              <p:par>
                                <p:cTn id="77" presetID="0" presetClass="path" presetSubtype="0" accel="50000" decel="50000" fill="hold" grpId="1" nodeType="withEffect">
                                  <p:stCondLst>
                                    <p:cond delay="0"/>
                                  </p:stCondLst>
                                  <p:childTnLst>
                                    <p:animMotion origin="layout" path="M -0.13333 -0.17757 L -0.10833 -0.24416 " pathEditMode="relative" rAng="0" ptsTypes="AA">
                                      <p:cBhvr>
                                        <p:cTn id="78" dur="2000" fill="hold"/>
                                        <p:tgtEl>
                                          <p:spTgt spid="12"/>
                                        </p:tgtEl>
                                        <p:attrNameLst>
                                          <p:attrName>ppt_x</p:attrName>
                                          <p:attrName>ppt_y</p:attrName>
                                        </p:attrNameLst>
                                      </p:cBhvr>
                                      <p:rCtr x="13" y="-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P spid="12" grpId="1" animBg="1"/>
      <p:bldP spid="13" grpId="0" animBg="1"/>
      <p:bldP spid="13" grpId="1" animBg="1"/>
      <p:bldP spid="14" grpId="0" animBg="1"/>
      <p:bldP spid="17" grpId="0"/>
      <p:bldP spid="18" grpId="0" animBg="1"/>
      <p:bldP spid="19" grpId="0" animBg="1"/>
      <p:bldP spid="20" grpId="0" animBg="1"/>
      <p:bldP spid="28" grpId="0" animBg="1"/>
      <p:bldP spid="35" grpId="0"/>
      <p:bldP spid="35" grpId="1"/>
      <p:bldP spid="36" grpId="0" animBg="1"/>
      <p:bldP spid="36" grpId="1" animBg="1"/>
      <p:bldP spid="37" grpId="0" animBg="1"/>
      <p:bldP spid="37" grpId="1" animBg="1"/>
      <p:bldP spid="38" grpId="0"/>
      <p:bldP spid="38" grpId="1"/>
      <p:bldP spid="39" grpId="0"/>
      <p:bldP spid="39"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brl_field_full.gif"/>
          <p:cNvPicPr>
            <a:picLocks noGrp="1" noChangeAspect="1"/>
          </p:cNvPicPr>
          <p:nvPr/>
        </p:nvPicPr>
        <p:blipFill>
          <a:blip r:embed="rId3" cstate="print"/>
          <a:stretch>
            <a:fillRect/>
          </a:stretch>
        </p:blipFill>
        <p:spPr>
          <a:xfrm>
            <a:off x="228600" y="0"/>
            <a:ext cx="8382000" cy="6858000"/>
          </a:xfrm>
          <a:prstGeom prst="rect">
            <a:avLst/>
          </a:prstGeom>
        </p:spPr>
      </p:pic>
      <p:sp>
        <p:nvSpPr>
          <p:cNvPr id="3" name="Diamond 2"/>
          <p:cNvSpPr/>
          <p:nvPr/>
        </p:nvSpPr>
        <p:spPr>
          <a:xfrm>
            <a:off x="6248400" y="1828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4" name="Diamond 3"/>
          <p:cNvSpPr/>
          <p:nvPr/>
        </p:nvSpPr>
        <p:spPr>
          <a:xfrm>
            <a:off x="4267200" y="609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5" name="Diamond 4"/>
          <p:cNvSpPr/>
          <p:nvPr/>
        </p:nvSpPr>
        <p:spPr>
          <a:xfrm>
            <a:off x="2133600" y="1905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6" name="Diamond 5"/>
          <p:cNvSpPr/>
          <p:nvPr/>
        </p:nvSpPr>
        <p:spPr>
          <a:xfrm>
            <a:off x="3048000" y="3886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7" name="Diamond 6"/>
          <p:cNvSpPr/>
          <p:nvPr/>
        </p:nvSpPr>
        <p:spPr>
          <a:xfrm>
            <a:off x="35052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8" name="Diamond 7"/>
          <p:cNvSpPr/>
          <p:nvPr/>
        </p:nvSpPr>
        <p:spPr>
          <a:xfrm>
            <a:off x="49530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9" name="Diamond 8"/>
          <p:cNvSpPr/>
          <p:nvPr/>
        </p:nvSpPr>
        <p:spPr>
          <a:xfrm>
            <a:off x="5410200" y="3886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0" name="Diamond 9"/>
          <p:cNvSpPr/>
          <p:nvPr/>
        </p:nvSpPr>
        <p:spPr>
          <a:xfrm>
            <a:off x="4191000" y="4191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1" name="Diamond 10"/>
          <p:cNvSpPr/>
          <p:nvPr/>
        </p:nvSpPr>
        <p:spPr>
          <a:xfrm>
            <a:off x="4114800" y="5791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2" name="Oval 11"/>
          <p:cNvSpPr/>
          <p:nvPr/>
        </p:nvSpPr>
        <p:spPr>
          <a:xfrm>
            <a:off x="4114800" y="61722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sp>
        <p:nvSpPr>
          <p:cNvPr id="13" name="Oval 12"/>
          <p:cNvSpPr/>
          <p:nvPr/>
        </p:nvSpPr>
        <p:spPr>
          <a:xfrm>
            <a:off x="6629400" y="43434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14" name="Oval 13"/>
          <p:cNvSpPr/>
          <p:nvPr/>
        </p:nvSpPr>
        <p:spPr>
          <a:xfrm>
            <a:off x="3581400" y="40386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15" name="TextBox 14"/>
          <p:cNvSpPr txBox="1"/>
          <p:nvPr/>
        </p:nvSpPr>
        <p:spPr>
          <a:xfrm>
            <a:off x="0" y="152400"/>
            <a:ext cx="1752600" cy="461665"/>
          </a:xfrm>
          <a:prstGeom prst="rect">
            <a:avLst/>
          </a:prstGeom>
          <a:noFill/>
        </p:spPr>
        <p:txBody>
          <a:bodyPr wrap="square" rtlCol="0">
            <a:spAutoFit/>
          </a:bodyPr>
          <a:lstStyle/>
          <a:p>
            <a:r>
              <a:rPr lang="en-US" sz="2400" dirty="0" smtClean="0"/>
              <a:t>Signals</a:t>
            </a:r>
            <a:endParaRPr lang="en-US" sz="2400" dirty="0"/>
          </a:p>
        </p:txBody>
      </p:sp>
      <p:sp>
        <p:nvSpPr>
          <p:cNvPr id="16" name="TextBox 15"/>
          <p:cNvSpPr txBox="1"/>
          <p:nvPr/>
        </p:nvSpPr>
        <p:spPr>
          <a:xfrm>
            <a:off x="0" y="5715000"/>
            <a:ext cx="3352800" cy="584775"/>
          </a:xfrm>
          <a:prstGeom prst="rect">
            <a:avLst/>
          </a:prstGeom>
          <a:noFill/>
        </p:spPr>
        <p:txBody>
          <a:bodyPr wrap="square" rtlCol="0">
            <a:spAutoFit/>
          </a:bodyPr>
          <a:lstStyle/>
          <a:p>
            <a:pPr algn="ctr"/>
            <a:r>
              <a:rPr lang="en-US" sz="1600" dirty="0" smtClean="0"/>
              <a:t>Fly Ball to the Outfield RF Line</a:t>
            </a:r>
          </a:p>
          <a:p>
            <a:pPr algn="ctr"/>
            <a:r>
              <a:rPr lang="en-US" sz="1600" dirty="0" smtClean="0"/>
              <a:t>Not Caught</a:t>
            </a:r>
            <a:endParaRPr lang="en-US" sz="1600" dirty="0"/>
          </a:p>
        </p:txBody>
      </p:sp>
      <p:sp>
        <p:nvSpPr>
          <p:cNvPr id="17" name="TextBox 16"/>
          <p:cNvSpPr txBox="1"/>
          <p:nvPr/>
        </p:nvSpPr>
        <p:spPr>
          <a:xfrm>
            <a:off x="0" y="685800"/>
            <a:ext cx="4267200" cy="1200329"/>
          </a:xfrm>
          <a:prstGeom prst="rect">
            <a:avLst/>
          </a:prstGeom>
          <a:noFill/>
        </p:spPr>
        <p:txBody>
          <a:bodyPr wrap="square" rtlCol="0">
            <a:spAutoFit/>
          </a:bodyPr>
          <a:lstStyle/>
          <a:p>
            <a:r>
              <a:rPr lang="en-US" dirty="0" smtClean="0"/>
              <a:t>U1 number of outs and staying home</a:t>
            </a:r>
          </a:p>
          <a:p>
            <a:r>
              <a:rPr lang="en-US" dirty="0" smtClean="0"/>
              <a:t>Less than 2 outs, double tag, infield fly, </a:t>
            </a:r>
          </a:p>
          <a:p>
            <a:r>
              <a:rPr lang="en-US" dirty="0" smtClean="0"/>
              <a:t>2 outs timing play</a:t>
            </a:r>
            <a:endParaRPr lang="en-US" u="sng" dirty="0" smtClean="0"/>
          </a:p>
          <a:p>
            <a:r>
              <a:rPr lang="en-US" dirty="0" smtClean="0"/>
              <a:t>U2 &amp; U3 Slide</a:t>
            </a:r>
          </a:p>
        </p:txBody>
      </p:sp>
      <p:sp>
        <p:nvSpPr>
          <p:cNvPr id="18" name="Hexagon 17"/>
          <p:cNvSpPr/>
          <p:nvPr/>
        </p:nvSpPr>
        <p:spPr>
          <a:xfrm flipH="1">
            <a:off x="3886200" y="54102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19" name="Hexagon 18"/>
          <p:cNvSpPr/>
          <p:nvPr/>
        </p:nvSpPr>
        <p:spPr>
          <a:xfrm flipH="1">
            <a:off x="4267200" y="34290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0" name="Hexagon 19"/>
          <p:cNvSpPr/>
          <p:nvPr/>
        </p:nvSpPr>
        <p:spPr>
          <a:xfrm flipH="1">
            <a:off x="5562600" y="44196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pic>
        <p:nvPicPr>
          <p:cNvPr id="21" name="Picture 20" descr="baseball.gif"/>
          <p:cNvPicPr>
            <a:picLocks noChangeAspect="1"/>
          </p:cNvPicPr>
          <p:nvPr/>
        </p:nvPicPr>
        <p:blipFill>
          <a:blip r:embed="rId4" cstate="print"/>
          <a:stretch>
            <a:fillRect/>
          </a:stretch>
        </p:blipFill>
        <p:spPr>
          <a:xfrm>
            <a:off x="4191000" y="5486400"/>
            <a:ext cx="228600" cy="307181"/>
          </a:xfrm>
          <a:prstGeom prst="rect">
            <a:avLst/>
          </a:prstGeom>
        </p:spPr>
      </p:pic>
      <p:sp>
        <p:nvSpPr>
          <p:cNvPr id="36" name="Oval 35"/>
          <p:cNvSpPr/>
          <p:nvPr/>
        </p:nvSpPr>
        <p:spPr>
          <a:xfrm>
            <a:off x="5257800" y="4343400"/>
            <a:ext cx="838200" cy="533400"/>
          </a:xfrm>
          <a:prstGeom prst="ellipse">
            <a:avLst/>
          </a:prstGeom>
          <a:solidFill>
            <a:schemeClr val="accent6">
              <a:lumMod val="75000"/>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962400" y="3276600"/>
            <a:ext cx="838200" cy="533400"/>
          </a:xfrm>
          <a:prstGeom prst="ellipse">
            <a:avLst/>
          </a:prstGeom>
          <a:solidFill>
            <a:schemeClr val="accent6">
              <a:lumMod val="75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05400" y="4419600"/>
            <a:ext cx="1219200" cy="307777"/>
          </a:xfrm>
          <a:prstGeom prst="rect">
            <a:avLst/>
          </a:prstGeom>
          <a:noFill/>
        </p:spPr>
        <p:txBody>
          <a:bodyPr wrap="square" rtlCol="0">
            <a:spAutoFit/>
          </a:bodyPr>
          <a:lstStyle/>
          <a:p>
            <a:r>
              <a:rPr lang="en-US" sz="1400" b="1" dirty="0" smtClean="0">
                <a:solidFill>
                  <a:schemeClr val="bg1"/>
                </a:solidFill>
                <a:latin typeface="Arial Black" pitchFamily="34" charset="0"/>
              </a:rPr>
              <a:t>U3’s  Tag</a:t>
            </a:r>
            <a:endParaRPr lang="en-US" sz="1400" b="1" dirty="0">
              <a:solidFill>
                <a:schemeClr val="bg1"/>
              </a:solidFill>
              <a:latin typeface="Arial Black" pitchFamily="34" charset="0"/>
            </a:endParaRPr>
          </a:p>
        </p:txBody>
      </p:sp>
      <p:sp>
        <p:nvSpPr>
          <p:cNvPr id="39" name="TextBox 38"/>
          <p:cNvSpPr txBox="1"/>
          <p:nvPr/>
        </p:nvSpPr>
        <p:spPr>
          <a:xfrm>
            <a:off x="3810000" y="3352800"/>
            <a:ext cx="1219200" cy="307777"/>
          </a:xfrm>
          <a:prstGeom prst="rect">
            <a:avLst/>
          </a:prstGeom>
          <a:noFill/>
        </p:spPr>
        <p:txBody>
          <a:bodyPr wrap="square" rtlCol="0">
            <a:spAutoFit/>
          </a:bodyPr>
          <a:lstStyle/>
          <a:p>
            <a:r>
              <a:rPr lang="en-US" sz="1400" b="1" dirty="0" smtClean="0">
                <a:solidFill>
                  <a:schemeClr val="bg1"/>
                </a:solidFill>
                <a:latin typeface="Arial Black" pitchFamily="34" charset="0"/>
              </a:rPr>
              <a:t>U3’s Tag</a:t>
            </a:r>
            <a:endParaRPr lang="en-US" sz="1400" b="1" dirty="0">
              <a:solidFill>
                <a:schemeClr val="bg1"/>
              </a:solidFill>
              <a:latin typeface="Arial Black" pitchFamily="34" charset="0"/>
            </a:endParaRPr>
          </a:p>
        </p:txBody>
      </p:sp>
      <p:sp>
        <p:nvSpPr>
          <p:cNvPr id="29" name="Freeform 28"/>
          <p:cNvSpPr/>
          <p:nvPr/>
        </p:nvSpPr>
        <p:spPr>
          <a:xfrm>
            <a:off x="4419600" y="228600"/>
            <a:ext cx="3831771" cy="4034972"/>
          </a:xfrm>
          <a:custGeom>
            <a:avLst/>
            <a:gdLst>
              <a:gd name="connsiteX0" fmla="*/ 1814285 w 3831771"/>
              <a:gd name="connsiteY0" fmla="*/ 4034972 h 4034972"/>
              <a:gd name="connsiteX1" fmla="*/ 1582057 w 3831771"/>
              <a:gd name="connsiteY1" fmla="*/ 3497943 h 4034972"/>
              <a:gd name="connsiteX2" fmla="*/ 1001485 w 3831771"/>
              <a:gd name="connsiteY2" fmla="*/ 3004457 h 4034972"/>
              <a:gd name="connsiteX3" fmla="*/ 362857 w 3831771"/>
              <a:gd name="connsiteY3" fmla="*/ 2801257 h 4034972"/>
              <a:gd name="connsiteX4" fmla="*/ 0 w 3831771"/>
              <a:gd name="connsiteY4" fmla="*/ 2801257 h 4034972"/>
              <a:gd name="connsiteX5" fmla="*/ 362857 w 3831771"/>
              <a:gd name="connsiteY5" fmla="*/ 0 h 4034972"/>
              <a:gd name="connsiteX6" fmla="*/ 1219200 w 3831771"/>
              <a:gd name="connsiteY6" fmla="*/ 159657 h 4034972"/>
              <a:gd name="connsiteX7" fmla="*/ 2061028 w 3831771"/>
              <a:gd name="connsiteY7" fmla="*/ 478972 h 4034972"/>
              <a:gd name="connsiteX8" fmla="*/ 2728685 w 3831771"/>
              <a:gd name="connsiteY8" fmla="*/ 928914 h 4034972"/>
              <a:gd name="connsiteX9" fmla="*/ 3120571 w 3831771"/>
              <a:gd name="connsiteY9" fmla="*/ 1291772 h 4034972"/>
              <a:gd name="connsiteX10" fmla="*/ 3468914 w 3831771"/>
              <a:gd name="connsiteY10" fmla="*/ 1741714 h 4034972"/>
              <a:gd name="connsiteX11" fmla="*/ 3831771 w 3831771"/>
              <a:gd name="connsiteY11" fmla="*/ 2438400 h 4034972"/>
              <a:gd name="connsiteX12" fmla="*/ 1814285 w 3831771"/>
              <a:gd name="connsiteY12" fmla="*/ 4034972 h 4034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31771" h="4034972">
                <a:moveTo>
                  <a:pt x="1814285" y="4034972"/>
                </a:moveTo>
                <a:lnTo>
                  <a:pt x="1582057" y="3497943"/>
                </a:lnTo>
                <a:lnTo>
                  <a:pt x="1001485" y="3004457"/>
                </a:lnTo>
                <a:lnTo>
                  <a:pt x="362857" y="2801257"/>
                </a:lnTo>
                <a:lnTo>
                  <a:pt x="0" y="2801257"/>
                </a:lnTo>
                <a:lnTo>
                  <a:pt x="362857" y="0"/>
                </a:lnTo>
                <a:lnTo>
                  <a:pt x="1219200" y="159657"/>
                </a:lnTo>
                <a:lnTo>
                  <a:pt x="2061028" y="478972"/>
                </a:lnTo>
                <a:lnTo>
                  <a:pt x="2728685" y="928914"/>
                </a:lnTo>
                <a:lnTo>
                  <a:pt x="3120571" y="1291772"/>
                </a:lnTo>
                <a:lnTo>
                  <a:pt x="3468914" y="1741714"/>
                </a:lnTo>
                <a:lnTo>
                  <a:pt x="3831771" y="2438400"/>
                </a:lnTo>
                <a:lnTo>
                  <a:pt x="1814285" y="4034972"/>
                </a:lnTo>
                <a:close/>
              </a:path>
            </a:pathLst>
          </a:custGeom>
          <a:solidFill>
            <a:schemeClr val="accent2">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rot="1661963">
            <a:off x="5300742" y="2464807"/>
            <a:ext cx="1828800" cy="307777"/>
          </a:xfrm>
          <a:prstGeom prst="rect">
            <a:avLst/>
          </a:prstGeom>
          <a:noFill/>
        </p:spPr>
        <p:txBody>
          <a:bodyPr wrap="square" rtlCol="0">
            <a:spAutoFit/>
          </a:bodyPr>
          <a:lstStyle/>
          <a:p>
            <a:r>
              <a:rPr lang="en-US" sz="1400" b="1" dirty="0" smtClean="0">
                <a:solidFill>
                  <a:schemeClr val="bg1"/>
                </a:solidFill>
                <a:latin typeface="Arial Black" pitchFamily="34" charset="0"/>
              </a:rPr>
              <a:t>U2’s Catch Area</a:t>
            </a:r>
            <a:endParaRPr lang="en-US" sz="1400" b="1" dirty="0">
              <a:solidFill>
                <a:schemeClr val="bg1"/>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1000" fill="hold"/>
                                        <p:tgtEl>
                                          <p:spTgt spid="21"/>
                                        </p:tgtEl>
                                      </p:cBhvr>
                                      <p:by x="400000" y="400000"/>
                                    </p:animScale>
                                  </p:childTnLst>
                                </p:cTn>
                              </p:par>
                              <p:par>
                                <p:cTn id="12" presetID="0" presetClass="path" presetSubtype="0" accel="50000" decel="50000" fill="hold" nodeType="withEffect">
                                  <p:stCondLst>
                                    <p:cond delay="0"/>
                                  </p:stCondLst>
                                  <p:childTnLst>
                                    <p:animMotion origin="layout" path="M 3.33333E-6 -1.7341E-6 L 0.375 -0.42173 " pathEditMode="relative" ptsTypes="AA">
                                      <p:cBhvr>
                                        <p:cTn id="13" dur="2000" fill="hold"/>
                                        <p:tgtEl>
                                          <p:spTgt spid="21"/>
                                        </p:tgtEl>
                                        <p:attrNameLst>
                                          <p:attrName>ppt_x</p:attrName>
                                          <p:attrName>ppt_y</p:attrName>
                                        </p:attrNameLst>
                                      </p:cBhvr>
                                    </p:animMotion>
                                  </p:childTnLst>
                                </p:cTn>
                              </p:par>
                              <p:par>
                                <p:cTn id="14" presetID="6" presetClass="emph" presetSubtype="0" fill="hold" nodeType="withEffect">
                                  <p:stCondLst>
                                    <p:cond delay="0"/>
                                  </p:stCondLst>
                                  <p:childTnLst>
                                    <p:animScale>
                                      <p:cBhvr>
                                        <p:cTn id="15" dur="2000" fill="hold"/>
                                        <p:tgtEl>
                                          <p:spTgt spid="21"/>
                                        </p:tgtEl>
                                      </p:cBhvr>
                                      <p:by x="25000" y="25000"/>
                                    </p:animScale>
                                  </p:childTnLst>
                                </p:cTn>
                              </p:par>
                              <p:par>
                                <p:cTn id="16" presetID="0" presetClass="path" presetSubtype="0" accel="50000" decel="50000" fill="hold" grpId="0" nodeType="withEffect">
                                  <p:stCondLst>
                                    <p:cond delay="0"/>
                                  </p:stCondLst>
                                  <p:childTnLst>
                                    <p:animMotion origin="layout" path="M -6.66667E-6 -4.91329E-6 L 0.14166 0.08879 " pathEditMode="relative" ptsTypes="AA">
                                      <p:cBhvr>
                                        <p:cTn id="17" dur="3000" fill="hold"/>
                                        <p:tgtEl>
                                          <p:spTgt spid="3"/>
                                        </p:tgtEl>
                                        <p:attrNameLst>
                                          <p:attrName>ppt_x</p:attrName>
                                          <p:attrName>ppt_y</p:attrName>
                                        </p:attrNameLst>
                                      </p:cBhvr>
                                    </p:animMotion>
                                  </p:childTnLst>
                                </p:cTn>
                              </p:par>
                              <p:par>
                                <p:cTn id="18" presetID="0" presetClass="path" presetSubtype="0" accel="50000" decel="50000" fill="hold" grpId="0" nodeType="withEffect">
                                  <p:stCondLst>
                                    <p:cond delay="0"/>
                                  </p:stCondLst>
                                  <p:childTnLst>
                                    <p:animMotion origin="layout" path="M 3.33333E-6 -1.7341E-6 L 0.1 -0.07769 " pathEditMode="relative" ptsTypes="AA">
                                      <p:cBhvr>
                                        <p:cTn id="19" dur="2000" fill="hold"/>
                                        <p:tgtEl>
                                          <p:spTgt spid="8"/>
                                        </p:tgtEl>
                                        <p:attrNameLst>
                                          <p:attrName>ppt_x</p:attrName>
                                          <p:attrName>ppt_y</p:attrName>
                                        </p:attrNameLst>
                                      </p:cBhvr>
                                    </p:animMotion>
                                  </p:childTnLst>
                                </p:cTn>
                              </p:par>
                              <p:par>
                                <p:cTn id="20" presetID="0" presetClass="path" presetSubtype="0" accel="50000" decel="50000" fill="hold" grpId="0" nodeType="withEffect">
                                  <p:stCondLst>
                                    <p:cond delay="0"/>
                                  </p:stCondLst>
                                  <p:childTnLst>
                                    <p:animMotion origin="layout" path="M 3.33333E-6 -2.31214E-7 L 0.07083 -2.31214E-7 " pathEditMode="relative" rAng="0" ptsTypes="AA">
                                      <p:cBhvr>
                                        <p:cTn id="21" dur="2000" fill="hold"/>
                                        <p:tgtEl>
                                          <p:spTgt spid="7"/>
                                        </p:tgtEl>
                                        <p:attrNameLst>
                                          <p:attrName>ppt_x</p:attrName>
                                          <p:attrName>ppt_y</p:attrName>
                                        </p:attrNameLst>
                                      </p:cBhvr>
                                      <p:rCtr x="35" y="0"/>
                                    </p:animMotion>
                                  </p:childTnLst>
                                </p:cTn>
                              </p:par>
                              <p:par>
                                <p:cTn id="22" presetID="0" presetClass="path" presetSubtype="0" accel="50000" decel="50000" fill="hold" grpId="0" nodeType="withEffect">
                                  <p:stCondLst>
                                    <p:cond delay="0"/>
                                  </p:stCondLst>
                                  <p:childTnLst>
                                    <p:animMotion origin="layout" path="M 1.73472E-18 7.39884E-6 L 0.10833 -0.03329 " pathEditMode="relative" ptsTypes="AA">
                                      <p:cBhvr>
                                        <p:cTn id="23" dur="2000" fill="hold"/>
                                        <p:tgtEl>
                                          <p:spTgt spid="18"/>
                                        </p:tgtEl>
                                        <p:attrNameLst>
                                          <p:attrName>ppt_x</p:attrName>
                                          <p:attrName>ppt_y</p:attrName>
                                        </p:attrNameLst>
                                      </p:cBhvr>
                                    </p:animMotion>
                                  </p:childTnLst>
                                </p:cTn>
                              </p:par>
                              <p:par>
                                <p:cTn id="24" presetID="0" presetClass="path" presetSubtype="0" accel="50000" decel="50000" fill="hold" grpId="0" nodeType="withEffect">
                                  <p:stCondLst>
                                    <p:cond delay="0"/>
                                  </p:stCondLst>
                                  <p:childTnLst>
                                    <p:animMotion origin="layout" path="M -6.66667E-6 -2.60116E-6 L 0.03333 -0.13318 " pathEditMode="relative" ptsTypes="AA">
                                      <p:cBhvr>
                                        <p:cTn id="25" dur="2000" fill="hold"/>
                                        <p:tgtEl>
                                          <p:spTgt spid="13"/>
                                        </p:tgtEl>
                                        <p:attrNameLst>
                                          <p:attrName>ppt_x</p:attrName>
                                          <p:attrName>ppt_y</p:attrName>
                                        </p:attrNameLst>
                                      </p:cBhvr>
                                    </p:animMotion>
                                  </p:childTnLst>
                                </p:cTn>
                              </p:par>
                              <p:par>
                                <p:cTn id="26" presetID="0" presetClass="path" presetSubtype="0" accel="50000" decel="50000" fill="hold" grpId="0" nodeType="withEffect">
                                  <p:stCondLst>
                                    <p:cond delay="0"/>
                                  </p:stCondLst>
                                  <p:childTnLst>
                                    <p:animMotion origin="layout" path="M 1.73472E-18 -8.67052E-7 L 0.075 -0.02219 " pathEditMode="relative" ptsTypes="AA">
                                      <p:cBhvr>
                                        <p:cTn id="27" dur="2000" fill="hold"/>
                                        <p:tgtEl>
                                          <p:spTgt spid="14"/>
                                        </p:tgtEl>
                                        <p:attrNameLst>
                                          <p:attrName>ppt_x</p:attrName>
                                          <p:attrName>ppt_y</p:attrName>
                                        </p:attrNameLst>
                                      </p:cBhvr>
                                    </p:animMotion>
                                  </p:childTnLst>
                                </p:cTn>
                              </p:par>
                              <p:par>
                                <p:cTn id="28" presetID="0" presetClass="path" presetSubtype="0" accel="50000" decel="50000" fill="hold" grpId="0" nodeType="withEffect">
                                  <p:stCondLst>
                                    <p:cond delay="0"/>
                                  </p:stCondLst>
                                  <p:childTnLst>
                                    <p:animMotion origin="layout" path="M -6.66667E-6 -2.60116E-6 L -0.12501 -0.12208 " pathEditMode="relative" ptsTypes="AA">
                                      <p:cBhvr>
                                        <p:cTn id="29" dur="2000" fill="hold"/>
                                        <p:tgtEl>
                                          <p:spTgt spid="12"/>
                                        </p:tgtEl>
                                        <p:attrNameLst>
                                          <p:attrName>ppt_x</p:attrName>
                                          <p:attrName>ppt_y</p:attrName>
                                        </p:attrNameLst>
                                      </p:cBhvr>
                                    </p:animMotion>
                                  </p:childTnLst>
                                </p:cTn>
                              </p:par>
                              <p:par>
                                <p:cTn id="30" presetID="0" presetClass="path" presetSubtype="0" accel="50000" decel="50000" fill="hold" grpId="0" nodeType="withEffect">
                                  <p:stCondLst>
                                    <p:cond delay="0"/>
                                  </p:stCondLst>
                                  <p:childTnLst>
                                    <p:animMotion origin="layout" path="M 3.33333E-6 1.90751E-6 L -0.02917 0.07769 " pathEditMode="relative" rAng="0" ptsTypes="AA">
                                      <p:cBhvr>
                                        <p:cTn id="31" dur="2000" fill="hold"/>
                                        <p:tgtEl>
                                          <p:spTgt spid="6"/>
                                        </p:tgtEl>
                                        <p:attrNameLst>
                                          <p:attrName>ppt_x</p:attrName>
                                          <p:attrName>ppt_y</p:attrName>
                                        </p:attrNameLst>
                                      </p:cBhvr>
                                      <p:rCtr x="-15" y="39"/>
                                    </p:animMotion>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blinds(horizontal)">
                                      <p:cBhvr>
                                        <p:cTn id="36" dur="500"/>
                                        <p:tgtEl>
                                          <p:spTgt spid="38"/>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blinds(horizontal)">
                                      <p:cBhvr>
                                        <p:cTn id="39" dur="500"/>
                                        <p:tgtEl>
                                          <p:spTgt spid="3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blinds(horizontal)">
                                      <p:cBhvr>
                                        <p:cTn id="42" dur="500"/>
                                        <p:tgtEl>
                                          <p:spTgt spid="3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blinds(horizontal)">
                                      <p:cBhvr>
                                        <p:cTn id="45" dur="500"/>
                                        <p:tgtEl>
                                          <p:spTgt spid="37"/>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blinds(horizontal)">
                                      <p:cBhvr>
                                        <p:cTn id="48" dur="500"/>
                                        <p:tgtEl>
                                          <p:spTgt spid="29"/>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blinds(horizontal)">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xit" presetSubtype="10" fill="hold" grpId="1" nodeType="clickEffect">
                                  <p:stCondLst>
                                    <p:cond delay="0"/>
                                  </p:stCondLst>
                                  <p:childTnLst>
                                    <p:animEffect transition="out" filter="blinds(horizontal)">
                                      <p:cBhvr>
                                        <p:cTn id="55" dur="500"/>
                                        <p:tgtEl>
                                          <p:spTgt spid="30"/>
                                        </p:tgtEl>
                                      </p:cBhvr>
                                    </p:animEffect>
                                    <p:set>
                                      <p:cBhvr>
                                        <p:cTn id="56" dur="1" fill="hold">
                                          <p:stCondLst>
                                            <p:cond delay="499"/>
                                          </p:stCondLst>
                                        </p:cTn>
                                        <p:tgtEl>
                                          <p:spTgt spid="30"/>
                                        </p:tgtEl>
                                        <p:attrNameLst>
                                          <p:attrName>style.visibility</p:attrName>
                                        </p:attrNameLst>
                                      </p:cBhvr>
                                      <p:to>
                                        <p:strVal val="hidden"/>
                                      </p:to>
                                    </p:set>
                                  </p:childTnLst>
                                </p:cTn>
                              </p:par>
                              <p:par>
                                <p:cTn id="57" presetID="3" presetClass="exit" presetSubtype="10" fill="hold" grpId="1" nodeType="withEffect">
                                  <p:stCondLst>
                                    <p:cond delay="0"/>
                                  </p:stCondLst>
                                  <p:childTnLst>
                                    <p:animEffect transition="out" filter="blinds(horizontal)">
                                      <p:cBhvr>
                                        <p:cTn id="58" dur="500"/>
                                        <p:tgtEl>
                                          <p:spTgt spid="38"/>
                                        </p:tgtEl>
                                      </p:cBhvr>
                                    </p:animEffect>
                                    <p:set>
                                      <p:cBhvr>
                                        <p:cTn id="59" dur="1" fill="hold">
                                          <p:stCondLst>
                                            <p:cond delay="499"/>
                                          </p:stCondLst>
                                        </p:cTn>
                                        <p:tgtEl>
                                          <p:spTgt spid="38"/>
                                        </p:tgtEl>
                                        <p:attrNameLst>
                                          <p:attrName>style.visibility</p:attrName>
                                        </p:attrNameLst>
                                      </p:cBhvr>
                                      <p:to>
                                        <p:strVal val="hidden"/>
                                      </p:to>
                                    </p:set>
                                  </p:childTnLst>
                                </p:cTn>
                              </p:par>
                              <p:par>
                                <p:cTn id="60" presetID="3" presetClass="exit" presetSubtype="10" fill="hold" grpId="1" nodeType="withEffect">
                                  <p:stCondLst>
                                    <p:cond delay="0"/>
                                  </p:stCondLst>
                                  <p:childTnLst>
                                    <p:animEffect transition="out" filter="blinds(horizontal)">
                                      <p:cBhvr>
                                        <p:cTn id="61" dur="500"/>
                                        <p:tgtEl>
                                          <p:spTgt spid="36"/>
                                        </p:tgtEl>
                                      </p:cBhvr>
                                    </p:animEffect>
                                    <p:set>
                                      <p:cBhvr>
                                        <p:cTn id="62" dur="1" fill="hold">
                                          <p:stCondLst>
                                            <p:cond delay="499"/>
                                          </p:stCondLst>
                                        </p:cTn>
                                        <p:tgtEl>
                                          <p:spTgt spid="36"/>
                                        </p:tgtEl>
                                        <p:attrNameLst>
                                          <p:attrName>style.visibility</p:attrName>
                                        </p:attrNameLst>
                                      </p:cBhvr>
                                      <p:to>
                                        <p:strVal val="hidden"/>
                                      </p:to>
                                    </p:set>
                                  </p:childTnLst>
                                </p:cTn>
                              </p:par>
                              <p:par>
                                <p:cTn id="63" presetID="3" presetClass="exit" presetSubtype="10" fill="hold" grpId="1" nodeType="withEffect">
                                  <p:stCondLst>
                                    <p:cond delay="0"/>
                                  </p:stCondLst>
                                  <p:childTnLst>
                                    <p:animEffect transition="out" filter="blinds(horizontal)">
                                      <p:cBhvr>
                                        <p:cTn id="64" dur="500"/>
                                        <p:tgtEl>
                                          <p:spTgt spid="39"/>
                                        </p:tgtEl>
                                      </p:cBhvr>
                                    </p:animEffect>
                                    <p:set>
                                      <p:cBhvr>
                                        <p:cTn id="65" dur="1" fill="hold">
                                          <p:stCondLst>
                                            <p:cond delay="499"/>
                                          </p:stCondLst>
                                        </p:cTn>
                                        <p:tgtEl>
                                          <p:spTgt spid="39"/>
                                        </p:tgtEl>
                                        <p:attrNameLst>
                                          <p:attrName>style.visibility</p:attrName>
                                        </p:attrNameLst>
                                      </p:cBhvr>
                                      <p:to>
                                        <p:strVal val="hidden"/>
                                      </p:to>
                                    </p:set>
                                  </p:childTnLst>
                                </p:cTn>
                              </p:par>
                              <p:par>
                                <p:cTn id="66" presetID="3" presetClass="exit" presetSubtype="10" fill="hold" grpId="1" nodeType="withEffect">
                                  <p:stCondLst>
                                    <p:cond delay="0"/>
                                  </p:stCondLst>
                                  <p:childTnLst>
                                    <p:animEffect transition="out" filter="blinds(horizontal)">
                                      <p:cBhvr>
                                        <p:cTn id="67" dur="500"/>
                                        <p:tgtEl>
                                          <p:spTgt spid="37"/>
                                        </p:tgtEl>
                                      </p:cBhvr>
                                    </p:animEffect>
                                    <p:set>
                                      <p:cBhvr>
                                        <p:cTn id="68" dur="1" fill="hold">
                                          <p:stCondLst>
                                            <p:cond delay="499"/>
                                          </p:stCondLst>
                                        </p:cTn>
                                        <p:tgtEl>
                                          <p:spTgt spid="3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0" presetClass="path" presetSubtype="0" accel="50000" decel="50000" fill="hold" grpId="0" nodeType="clickEffect">
                                  <p:stCondLst>
                                    <p:cond delay="0"/>
                                  </p:stCondLst>
                                  <p:childTnLst>
                                    <p:animMotion origin="layout" path="M -3.33333E-6 2.77457E-6 L -0.17916 0.16092 " pathEditMode="relative" rAng="0" ptsTypes="AA">
                                      <p:cBhvr>
                                        <p:cTn id="72" dur="2000" fill="hold"/>
                                        <p:tgtEl>
                                          <p:spTgt spid="10"/>
                                        </p:tgtEl>
                                        <p:attrNameLst>
                                          <p:attrName>ppt_x</p:attrName>
                                          <p:attrName>ppt_y</p:attrName>
                                        </p:attrNameLst>
                                      </p:cBhvr>
                                      <p:rCtr x="-90" y="80"/>
                                    </p:animMotion>
                                  </p:childTnLst>
                                </p:cTn>
                              </p:par>
                              <p:par>
                                <p:cTn id="73" presetID="0" presetClass="path" presetSubtype="0" accel="50000" decel="50000" fill="hold" grpId="1" nodeType="withEffect">
                                  <p:stCondLst>
                                    <p:cond delay="0"/>
                                  </p:stCondLst>
                                  <p:childTnLst>
                                    <p:animMotion origin="layout" path="M 0.10833 -0.0333 L 0.18333 -0.12209 " pathEditMode="relative" rAng="0" ptsTypes="AA">
                                      <p:cBhvr>
                                        <p:cTn id="74" dur="2000" fill="hold"/>
                                        <p:tgtEl>
                                          <p:spTgt spid="18"/>
                                        </p:tgtEl>
                                        <p:attrNameLst>
                                          <p:attrName>ppt_x</p:attrName>
                                          <p:attrName>ppt_y</p:attrName>
                                        </p:attrNameLst>
                                      </p:cBhvr>
                                      <p:rCtr x="38" y="-44"/>
                                    </p:animMotion>
                                  </p:childTnLst>
                                </p:cTn>
                              </p:par>
                              <p:par>
                                <p:cTn id="75" presetID="0" presetClass="path" presetSubtype="0" accel="50000" decel="50000" fill="hold" grpId="0" nodeType="withEffect">
                                  <p:stCondLst>
                                    <p:cond delay="0"/>
                                  </p:stCondLst>
                                  <p:childTnLst>
                                    <p:animMotion origin="layout" path="M 6.66667E-6 -8.67052E-7 L -0.13333 -0.13318 " pathEditMode="relative" ptsTypes="AA">
                                      <p:cBhvr>
                                        <p:cTn id="76" dur="2000" fill="hold"/>
                                        <p:tgtEl>
                                          <p:spTgt spid="20"/>
                                        </p:tgtEl>
                                        <p:attrNameLst>
                                          <p:attrName>ppt_x</p:attrName>
                                          <p:attrName>ppt_y</p:attrName>
                                        </p:attrNameLst>
                                      </p:cBhvr>
                                    </p:animMotion>
                                  </p:childTnLst>
                                </p:cTn>
                              </p:par>
                              <p:par>
                                <p:cTn id="77" presetID="0" presetClass="path" presetSubtype="0" accel="50000" decel="50000" fill="hold" grpId="0" nodeType="withEffect">
                                  <p:stCondLst>
                                    <p:cond delay="0"/>
                                  </p:stCondLst>
                                  <p:childTnLst>
                                    <p:animMotion origin="layout" path="M -3.33333E-6 -8.67052E-7 L -0.13333 0.14428 " pathEditMode="relative" ptsTypes="AA">
                                      <p:cBhvr>
                                        <p:cTn id="78" dur="2000" fill="hold"/>
                                        <p:tgtEl>
                                          <p:spTgt spid="19"/>
                                        </p:tgtEl>
                                        <p:attrNameLst>
                                          <p:attrName>ppt_x</p:attrName>
                                          <p:attrName>ppt_y</p:attrName>
                                        </p:attrNameLst>
                                      </p:cBhvr>
                                    </p:animMotion>
                                  </p:childTnLst>
                                </p:cTn>
                              </p:par>
                              <p:par>
                                <p:cTn id="79" presetID="0" presetClass="path" presetSubtype="0" accel="50000" decel="50000" fill="hold" grpId="1" nodeType="withEffect">
                                  <p:stCondLst>
                                    <p:cond delay="0"/>
                                  </p:stCondLst>
                                  <p:childTnLst>
                                    <p:animMotion origin="layout" path="M -0.125 -0.12209 L 0.04583 -0.02775 " pathEditMode="relative" rAng="0" ptsTypes="AA">
                                      <p:cBhvr>
                                        <p:cTn id="80" dur="2000" fill="hold"/>
                                        <p:tgtEl>
                                          <p:spTgt spid="12"/>
                                        </p:tgtEl>
                                        <p:attrNameLst>
                                          <p:attrName>ppt_x</p:attrName>
                                          <p:attrName>ppt_y</p:attrName>
                                        </p:attrNameLst>
                                      </p:cBhvr>
                                      <p:rCtr x="85" y="47"/>
                                    </p:animMotion>
                                  </p:childTnLst>
                                </p:cTn>
                              </p:par>
                              <p:par>
                                <p:cTn id="81" presetID="0" presetClass="path" presetSubtype="0" accel="50000" decel="50000" fill="hold" grpId="1" nodeType="withEffect">
                                  <p:stCondLst>
                                    <p:cond delay="0"/>
                                  </p:stCondLst>
                                  <p:childTnLst>
                                    <p:animMotion origin="layout" path="M 0.075 -0.02219 L -0.12083 0.10544 " pathEditMode="relative" rAng="0" ptsTypes="AA">
                                      <p:cBhvr>
                                        <p:cTn id="82" dur="2000" fill="hold"/>
                                        <p:tgtEl>
                                          <p:spTgt spid="14"/>
                                        </p:tgtEl>
                                        <p:attrNameLst>
                                          <p:attrName>ppt_x</p:attrName>
                                          <p:attrName>ppt_y</p:attrName>
                                        </p:attrNameLst>
                                      </p:cBhvr>
                                      <p:rCtr x="-98" y="64"/>
                                    </p:animMotion>
                                  </p:childTnLst>
                                </p:cTn>
                              </p:par>
                              <p:par>
                                <p:cTn id="83" presetID="0" presetClass="path" presetSubtype="0" accel="50000" decel="50000" fill="hold" nodeType="withEffect">
                                  <p:stCondLst>
                                    <p:cond delay="0"/>
                                  </p:stCondLst>
                                  <p:childTnLst>
                                    <p:animMotion origin="layout" path="M 0.37501 -0.42173 L -0.13333 -0.16647 " pathEditMode="relative" ptsTypes="AA">
                                      <p:cBhvr>
                                        <p:cTn id="84" dur="2000" fill="hold"/>
                                        <p:tgtEl>
                                          <p:spTgt spid="2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10" grpId="0" animBg="1"/>
      <p:bldP spid="12" grpId="0" animBg="1"/>
      <p:bldP spid="12" grpId="1" animBg="1"/>
      <p:bldP spid="13" grpId="0" animBg="1"/>
      <p:bldP spid="14" grpId="0" animBg="1"/>
      <p:bldP spid="14" grpId="1" animBg="1"/>
      <p:bldP spid="17" grpId="0"/>
      <p:bldP spid="18" grpId="0" animBg="1"/>
      <p:bldP spid="18" grpId="1" animBg="1"/>
      <p:bldP spid="19" grpId="0" animBg="1"/>
      <p:bldP spid="20" grpId="0" animBg="1"/>
      <p:bldP spid="36" grpId="0" animBg="1"/>
      <p:bldP spid="36" grpId="1" animBg="1"/>
      <p:bldP spid="37" grpId="0" animBg="1"/>
      <p:bldP spid="37" grpId="1" animBg="1"/>
      <p:bldP spid="38" grpId="0"/>
      <p:bldP spid="38" grpId="1"/>
      <p:bldP spid="39" grpId="0"/>
      <p:bldP spid="39" grpId="1"/>
      <p:bldP spid="29" grpId="0" animBg="1"/>
      <p:bldP spid="30" grpId="0"/>
      <p:bldP spid="3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brl_field_full.gif"/>
          <p:cNvPicPr>
            <a:picLocks noGrp="1" noChangeAspect="1"/>
          </p:cNvPicPr>
          <p:nvPr/>
        </p:nvPicPr>
        <p:blipFill>
          <a:blip r:embed="rId3" cstate="print"/>
          <a:stretch>
            <a:fillRect/>
          </a:stretch>
        </p:blipFill>
        <p:spPr>
          <a:xfrm>
            <a:off x="0" y="0"/>
            <a:ext cx="8382000" cy="6858000"/>
          </a:xfrm>
          <a:prstGeom prst="rect">
            <a:avLst/>
          </a:prstGeom>
        </p:spPr>
      </p:pic>
      <p:sp>
        <p:nvSpPr>
          <p:cNvPr id="3" name="Rectangle 2"/>
          <p:cNvSpPr/>
          <p:nvPr/>
        </p:nvSpPr>
        <p:spPr>
          <a:xfrm rot="2488629">
            <a:off x="169877" y="5373655"/>
            <a:ext cx="2210283" cy="659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rot="19092331">
            <a:off x="6626034" y="5146807"/>
            <a:ext cx="2447991" cy="695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838200" y="44958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7" name="Oval 6"/>
          <p:cNvSpPr/>
          <p:nvPr/>
        </p:nvSpPr>
        <p:spPr>
          <a:xfrm>
            <a:off x="4038600" y="64770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sp>
        <p:nvSpPr>
          <p:cNvPr id="8" name="Oval 7"/>
          <p:cNvSpPr/>
          <p:nvPr/>
        </p:nvSpPr>
        <p:spPr>
          <a:xfrm>
            <a:off x="4495800" y="38862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9" name="TextBox 8"/>
          <p:cNvSpPr txBox="1"/>
          <p:nvPr/>
        </p:nvSpPr>
        <p:spPr>
          <a:xfrm>
            <a:off x="152400" y="5105400"/>
            <a:ext cx="1752600" cy="369332"/>
          </a:xfrm>
          <a:prstGeom prst="rect">
            <a:avLst/>
          </a:prstGeom>
          <a:noFill/>
        </p:spPr>
        <p:txBody>
          <a:bodyPr wrap="square" rtlCol="0">
            <a:spAutoFit/>
          </a:bodyPr>
          <a:lstStyle/>
          <a:p>
            <a:r>
              <a:rPr lang="en-US" b="1" i="1" u="sng" dirty="0" smtClean="0"/>
              <a:t>Defensive Team</a:t>
            </a:r>
            <a:endParaRPr lang="en-US" b="1" i="1" u="sng" dirty="0"/>
          </a:p>
        </p:txBody>
      </p:sp>
      <p:sp>
        <p:nvSpPr>
          <p:cNvPr id="10" name="TextBox 9"/>
          <p:cNvSpPr txBox="1"/>
          <p:nvPr/>
        </p:nvSpPr>
        <p:spPr>
          <a:xfrm>
            <a:off x="7162800" y="4343400"/>
            <a:ext cx="1981200" cy="369332"/>
          </a:xfrm>
          <a:prstGeom prst="rect">
            <a:avLst/>
          </a:prstGeom>
          <a:noFill/>
        </p:spPr>
        <p:txBody>
          <a:bodyPr wrap="square" rtlCol="0">
            <a:spAutoFit/>
          </a:bodyPr>
          <a:lstStyle/>
          <a:p>
            <a:pPr algn="ctr"/>
            <a:r>
              <a:rPr lang="en-US" b="1" i="1" u="sng" dirty="0" smtClean="0"/>
              <a:t>Offensive Team</a:t>
            </a:r>
            <a:endParaRPr lang="en-US" b="1" i="1" u="sng" dirty="0"/>
          </a:p>
        </p:txBody>
      </p:sp>
      <p:sp>
        <p:nvSpPr>
          <p:cNvPr id="11" name="TextBox 10"/>
          <p:cNvSpPr txBox="1"/>
          <p:nvPr/>
        </p:nvSpPr>
        <p:spPr>
          <a:xfrm>
            <a:off x="0" y="6248400"/>
            <a:ext cx="2438400" cy="369332"/>
          </a:xfrm>
          <a:prstGeom prst="rect">
            <a:avLst/>
          </a:prstGeom>
          <a:noFill/>
        </p:spPr>
        <p:txBody>
          <a:bodyPr wrap="square" rtlCol="0">
            <a:spAutoFit/>
          </a:bodyPr>
          <a:lstStyle/>
          <a:p>
            <a:pPr algn="ctr"/>
            <a:r>
              <a:rPr lang="en-US" b="1" dirty="0" smtClean="0"/>
              <a:t>Between Innings</a:t>
            </a:r>
            <a:endParaRPr lang="en-US" b="1" dirty="0"/>
          </a:p>
        </p:txBody>
      </p:sp>
      <p:sp>
        <p:nvSpPr>
          <p:cNvPr id="12" name="Flowchart: Decision 11"/>
          <p:cNvSpPr/>
          <p:nvPr/>
        </p:nvSpPr>
        <p:spPr>
          <a:xfrm>
            <a:off x="4267200" y="914400"/>
            <a:ext cx="304800" cy="22860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13" name="Flowchart: Decision 12"/>
          <p:cNvSpPr/>
          <p:nvPr/>
        </p:nvSpPr>
        <p:spPr>
          <a:xfrm>
            <a:off x="1371600" y="2590800"/>
            <a:ext cx="304800" cy="22860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14" name="Flowchart: Decision 13"/>
          <p:cNvSpPr/>
          <p:nvPr/>
        </p:nvSpPr>
        <p:spPr>
          <a:xfrm>
            <a:off x="7010400" y="2362200"/>
            <a:ext cx="304800" cy="22860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15" name="Flowchart: Decision 14"/>
          <p:cNvSpPr/>
          <p:nvPr/>
        </p:nvSpPr>
        <p:spPr>
          <a:xfrm>
            <a:off x="2743200" y="3962400"/>
            <a:ext cx="304800" cy="22860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16" name="Flowchart: Decision 15"/>
          <p:cNvSpPr/>
          <p:nvPr/>
        </p:nvSpPr>
        <p:spPr>
          <a:xfrm>
            <a:off x="5029200" y="3352800"/>
            <a:ext cx="304800" cy="22860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7" name="Flowchart: Decision 16"/>
          <p:cNvSpPr/>
          <p:nvPr/>
        </p:nvSpPr>
        <p:spPr>
          <a:xfrm>
            <a:off x="5638800" y="3962400"/>
            <a:ext cx="304800" cy="22860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8" name="Flowchart: Decision 17"/>
          <p:cNvSpPr/>
          <p:nvPr/>
        </p:nvSpPr>
        <p:spPr>
          <a:xfrm>
            <a:off x="3352800" y="3352800"/>
            <a:ext cx="304800" cy="22860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9" name="Flowchart: Decision 18"/>
          <p:cNvSpPr/>
          <p:nvPr/>
        </p:nvSpPr>
        <p:spPr>
          <a:xfrm>
            <a:off x="4114800" y="4191000"/>
            <a:ext cx="304800" cy="22860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0" name="Flowchart: Decision 19"/>
          <p:cNvSpPr/>
          <p:nvPr/>
        </p:nvSpPr>
        <p:spPr>
          <a:xfrm>
            <a:off x="4038600" y="5867400"/>
            <a:ext cx="304800" cy="22860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21" name="TextBox 20"/>
          <p:cNvSpPr txBox="1"/>
          <p:nvPr/>
        </p:nvSpPr>
        <p:spPr>
          <a:xfrm>
            <a:off x="5334000" y="4495800"/>
            <a:ext cx="3124200" cy="2308324"/>
          </a:xfrm>
          <a:prstGeom prst="rect">
            <a:avLst/>
          </a:prstGeom>
          <a:noFill/>
        </p:spPr>
        <p:txBody>
          <a:bodyPr wrap="square" rtlCol="0">
            <a:spAutoFit/>
          </a:bodyPr>
          <a:lstStyle/>
          <a:p>
            <a:r>
              <a:rPr lang="en-US" b="1" dirty="0" smtClean="0"/>
              <a:t>U1</a:t>
            </a:r>
          </a:p>
          <a:p>
            <a:r>
              <a:rPr lang="en-US" b="1" dirty="0" smtClean="0"/>
              <a:t>Walk down the foul line towards the defensive team and encourage to hustle on if needed.  Move back closer to the coaches area and be able to supply another ball if needed</a:t>
            </a:r>
          </a:p>
        </p:txBody>
      </p:sp>
      <p:sp>
        <p:nvSpPr>
          <p:cNvPr id="23" name="TextBox 22"/>
          <p:cNvSpPr txBox="1"/>
          <p:nvPr/>
        </p:nvSpPr>
        <p:spPr>
          <a:xfrm>
            <a:off x="1905000" y="1447800"/>
            <a:ext cx="4648200" cy="923330"/>
          </a:xfrm>
          <a:prstGeom prst="rect">
            <a:avLst/>
          </a:prstGeom>
          <a:noFill/>
        </p:spPr>
        <p:txBody>
          <a:bodyPr wrap="square" rtlCol="0">
            <a:spAutoFit/>
          </a:bodyPr>
          <a:lstStyle/>
          <a:p>
            <a:r>
              <a:rPr lang="en-US" b="1" dirty="0" smtClean="0"/>
              <a:t>U2 and U3</a:t>
            </a:r>
          </a:p>
          <a:p>
            <a:r>
              <a:rPr lang="en-US" b="1" dirty="0" smtClean="0"/>
              <a:t>Position yourself between the bases about 10-15 feet in the outfield grass. Relax.</a:t>
            </a:r>
            <a:endParaRPr lang="en-US" b="1" dirty="0"/>
          </a:p>
        </p:txBody>
      </p:sp>
      <p:pic>
        <p:nvPicPr>
          <p:cNvPr id="22" name="Picture 21" descr="baseball.gif"/>
          <p:cNvPicPr>
            <a:picLocks noChangeAspect="1"/>
          </p:cNvPicPr>
          <p:nvPr/>
        </p:nvPicPr>
        <p:blipFill>
          <a:blip r:embed="rId4" cstate="print"/>
          <a:stretch>
            <a:fillRect/>
          </a:stretch>
        </p:blipFill>
        <p:spPr>
          <a:xfrm>
            <a:off x="4114800" y="4953000"/>
            <a:ext cx="204788" cy="2047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73472E-18 2.22222E-6 L -0.15 -0.15556 " pathEditMode="relative" ptsTypes="AA">
                                      <p:cBhvr>
                                        <p:cTn id="6" dur="2000" fill="hold"/>
                                        <p:tgtEl>
                                          <p:spTgt spid="7"/>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3.33333E-6 7.77778E-6 L 0.18333 -0.18888 " pathEditMode="relative" ptsTypes="AA">
                                      <p:cBhvr>
                                        <p:cTn id="8" dur="2000" fill="hold"/>
                                        <p:tgtEl>
                                          <p:spTgt spid="6"/>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1.73472E-18 6.66667E-6 L 0.10834 -0.12221 " pathEditMode="relative" ptsTypes="AA">
                                      <p:cBhvr>
                                        <p:cTn id="10" dur="2000" fill="hold"/>
                                        <p:tgtEl>
                                          <p:spTgt spid="8"/>
                                        </p:tgtEl>
                                        <p:attrNameLst>
                                          <p:attrName>ppt_x</p:attrName>
                                          <p:attrName>ppt_y</p:attrName>
                                        </p:attrNameLst>
                                      </p:cBhvr>
                                    </p:animMotion>
                                  </p:childTnLst>
                                </p:cTn>
                              </p:par>
                              <p:par>
                                <p:cTn id="11" presetID="2" presetClass="entr" presetSubtype="12"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2000" fill="hold"/>
                                        <p:tgtEl>
                                          <p:spTgt spid="12"/>
                                        </p:tgtEl>
                                        <p:attrNameLst>
                                          <p:attrName>ppt_x</p:attrName>
                                        </p:attrNameLst>
                                      </p:cBhvr>
                                      <p:tavLst>
                                        <p:tav tm="0">
                                          <p:val>
                                            <p:strVal val="0-#ppt_w/2"/>
                                          </p:val>
                                        </p:tav>
                                        <p:tav tm="100000">
                                          <p:val>
                                            <p:strVal val="#ppt_x"/>
                                          </p:val>
                                        </p:tav>
                                      </p:tavLst>
                                    </p:anim>
                                    <p:anim calcmode="lin" valueType="num">
                                      <p:cBhvr additive="base">
                                        <p:cTn id="14" dur="20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12"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2000" fill="hold"/>
                                        <p:tgtEl>
                                          <p:spTgt spid="13"/>
                                        </p:tgtEl>
                                        <p:attrNameLst>
                                          <p:attrName>ppt_x</p:attrName>
                                        </p:attrNameLst>
                                      </p:cBhvr>
                                      <p:tavLst>
                                        <p:tav tm="0">
                                          <p:val>
                                            <p:strVal val="0-#ppt_w/2"/>
                                          </p:val>
                                        </p:tav>
                                        <p:tav tm="100000">
                                          <p:val>
                                            <p:strVal val="#ppt_x"/>
                                          </p:val>
                                        </p:tav>
                                      </p:tavLst>
                                    </p:anim>
                                    <p:anim calcmode="lin" valueType="num">
                                      <p:cBhvr additive="base">
                                        <p:cTn id="18" dur="20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12"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000" fill="hold"/>
                                        <p:tgtEl>
                                          <p:spTgt spid="14"/>
                                        </p:tgtEl>
                                        <p:attrNameLst>
                                          <p:attrName>ppt_x</p:attrName>
                                        </p:attrNameLst>
                                      </p:cBhvr>
                                      <p:tavLst>
                                        <p:tav tm="0">
                                          <p:val>
                                            <p:strVal val="0-#ppt_w/2"/>
                                          </p:val>
                                        </p:tav>
                                        <p:tav tm="100000">
                                          <p:val>
                                            <p:strVal val="#ppt_x"/>
                                          </p:val>
                                        </p:tav>
                                      </p:tavLst>
                                    </p:anim>
                                    <p:anim calcmode="lin" valueType="num">
                                      <p:cBhvr additive="base">
                                        <p:cTn id="22" dur="20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2000" fill="hold"/>
                                        <p:tgtEl>
                                          <p:spTgt spid="15"/>
                                        </p:tgtEl>
                                        <p:attrNameLst>
                                          <p:attrName>ppt_x</p:attrName>
                                        </p:attrNameLst>
                                      </p:cBhvr>
                                      <p:tavLst>
                                        <p:tav tm="0">
                                          <p:val>
                                            <p:strVal val="0-#ppt_w/2"/>
                                          </p:val>
                                        </p:tav>
                                        <p:tav tm="100000">
                                          <p:val>
                                            <p:strVal val="#ppt_x"/>
                                          </p:val>
                                        </p:tav>
                                      </p:tavLst>
                                    </p:anim>
                                    <p:anim calcmode="lin" valueType="num">
                                      <p:cBhvr additive="base">
                                        <p:cTn id="26" dur="20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2000" fill="hold"/>
                                        <p:tgtEl>
                                          <p:spTgt spid="16"/>
                                        </p:tgtEl>
                                        <p:attrNameLst>
                                          <p:attrName>ppt_x</p:attrName>
                                        </p:attrNameLst>
                                      </p:cBhvr>
                                      <p:tavLst>
                                        <p:tav tm="0">
                                          <p:val>
                                            <p:strVal val="0-#ppt_w/2"/>
                                          </p:val>
                                        </p:tav>
                                        <p:tav tm="100000">
                                          <p:val>
                                            <p:strVal val="#ppt_x"/>
                                          </p:val>
                                        </p:tav>
                                      </p:tavLst>
                                    </p:anim>
                                    <p:anim calcmode="lin" valueType="num">
                                      <p:cBhvr additive="base">
                                        <p:cTn id="30" dur="20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2000" fill="hold"/>
                                        <p:tgtEl>
                                          <p:spTgt spid="17"/>
                                        </p:tgtEl>
                                        <p:attrNameLst>
                                          <p:attrName>ppt_x</p:attrName>
                                        </p:attrNameLst>
                                      </p:cBhvr>
                                      <p:tavLst>
                                        <p:tav tm="0">
                                          <p:val>
                                            <p:strVal val="0-#ppt_w/2"/>
                                          </p:val>
                                        </p:tav>
                                        <p:tav tm="100000">
                                          <p:val>
                                            <p:strVal val="#ppt_x"/>
                                          </p:val>
                                        </p:tav>
                                      </p:tavLst>
                                    </p:anim>
                                    <p:anim calcmode="lin" valueType="num">
                                      <p:cBhvr additive="base">
                                        <p:cTn id="34" dur="20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2000" fill="hold"/>
                                        <p:tgtEl>
                                          <p:spTgt spid="18"/>
                                        </p:tgtEl>
                                        <p:attrNameLst>
                                          <p:attrName>ppt_x</p:attrName>
                                        </p:attrNameLst>
                                      </p:cBhvr>
                                      <p:tavLst>
                                        <p:tav tm="0">
                                          <p:val>
                                            <p:strVal val="0-#ppt_w/2"/>
                                          </p:val>
                                        </p:tav>
                                        <p:tav tm="100000">
                                          <p:val>
                                            <p:strVal val="#ppt_x"/>
                                          </p:val>
                                        </p:tav>
                                      </p:tavLst>
                                    </p:anim>
                                    <p:anim calcmode="lin" valueType="num">
                                      <p:cBhvr additive="base">
                                        <p:cTn id="38" dur="20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2000" fill="hold"/>
                                        <p:tgtEl>
                                          <p:spTgt spid="19"/>
                                        </p:tgtEl>
                                        <p:attrNameLst>
                                          <p:attrName>ppt_x</p:attrName>
                                        </p:attrNameLst>
                                      </p:cBhvr>
                                      <p:tavLst>
                                        <p:tav tm="0">
                                          <p:val>
                                            <p:strVal val="0-#ppt_w/2"/>
                                          </p:val>
                                        </p:tav>
                                        <p:tav tm="100000">
                                          <p:val>
                                            <p:strVal val="#ppt_x"/>
                                          </p:val>
                                        </p:tav>
                                      </p:tavLst>
                                    </p:anim>
                                    <p:anim calcmode="lin" valueType="num">
                                      <p:cBhvr additive="base">
                                        <p:cTn id="42" dur="20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0-#ppt_w/2"/>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linds(horizontal)">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blinds(horizontal)">
                                      <p:cBhvr>
                                        <p:cTn id="5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brl_field_full.gif"/>
          <p:cNvPicPr>
            <a:picLocks noGrp="1" noChangeAspect="1"/>
          </p:cNvPicPr>
          <p:nvPr/>
        </p:nvPicPr>
        <p:blipFill>
          <a:blip r:embed="rId2" cstate="print"/>
          <a:stretch>
            <a:fillRect/>
          </a:stretch>
        </p:blipFill>
        <p:spPr>
          <a:xfrm>
            <a:off x="228601" y="0"/>
            <a:ext cx="8382000" cy="6858000"/>
          </a:xfrm>
          <a:prstGeom prst="rect">
            <a:avLst/>
          </a:prstGeom>
        </p:spPr>
      </p:pic>
      <p:sp>
        <p:nvSpPr>
          <p:cNvPr id="3" name="TextBox 2"/>
          <p:cNvSpPr txBox="1"/>
          <p:nvPr/>
        </p:nvSpPr>
        <p:spPr>
          <a:xfrm>
            <a:off x="1676400" y="2133600"/>
            <a:ext cx="5486400" cy="954107"/>
          </a:xfrm>
          <a:prstGeom prst="rect">
            <a:avLst/>
          </a:prstGeom>
          <a:noFill/>
        </p:spPr>
        <p:txBody>
          <a:bodyPr wrap="square" rtlCol="0">
            <a:spAutoFit/>
          </a:bodyPr>
          <a:lstStyle/>
          <a:p>
            <a:pPr>
              <a:buFont typeface="Arial" pitchFamily="34" charset="0"/>
              <a:buChar char="•"/>
            </a:pPr>
            <a:r>
              <a:rPr lang="en-US" sz="2800" b="1" dirty="0" smtClean="0">
                <a:latin typeface="Arial Black" pitchFamily="34" charset="0"/>
              </a:rPr>
              <a:t>Runners at 2</a:t>
            </a:r>
            <a:r>
              <a:rPr lang="en-US" sz="2800" b="1" baseline="30000" dirty="0" smtClean="0">
                <a:latin typeface="Arial Black" pitchFamily="34" charset="0"/>
              </a:rPr>
              <a:t>nd</a:t>
            </a:r>
            <a:r>
              <a:rPr lang="en-US" sz="2800" b="1" dirty="0" smtClean="0">
                <a:latin typeface="Arial Black" pitchFamily="34" charset="0"/>
              </a:rPr>
              <a:t> and 3</a:t>
            </a:r>
            <a:r>
              <a:rPr lang="en-US" sz="2800" b="1" baseline="30000" dirty="0" smtClean="0">
                <a:latin typeface="Arial Black" pitchFamily="34" charset="0"/>
              </a:rPr>
              <a:t>rd</a:t>
            </a:r>
            <a:endParaRPr lang="en-US" sz="2800" b="1" dirty="0" smtClean="0">
              <a:latin typeface="Arial Black" pitchFamily="34" charset="0"/>
            </a:endParaRPr>
          </a:p>
          <a:p>
            <a:pPr>
              <a:buFont typeface="Arial" pitchFamily="34" charset="0"/>
              <a:buChar char="•"/>
            </a:pPr>
            <a:r>
              <a:rPr lang="en-US" sz="2800" b="1" dirty="0" smtClean="0">
                <a:latin typeface="Arial Black" pitchFamily="34" charset="0"/>
              </a:rPr>
              <a:t>Ground Balls and Fly Balls</a:t>
            </a:r>
            <a:endParaRPr lang="en-US" sz="2800" b="1" dirty="0">
              <a:latin typeface="Arial Black"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brl_field_full.gif"/>
          <p:cNvPicPr>
            <a:picLocks noGrp="1" noChangeAspect="1"/>
          </p:cNvPicPr>
          <p:nvPr/>
        </p:nvPicPr>
        <p:blipFill>
          <a:blip r:embed="rId3" cstate="print"/>
          <a:stretch>
            <a:fillRect/>
          </a:stretch>
        </p:blipFill>
        <p:spPr>
          <a:xfrm>
            <a:off x="228601" y="0"/>
            <a:ext cx="8382000" cy="6858000"/>
          </a:xfrm>
          <a:prstGeom prst="rect">
            <a:avLst/>
          </a:prstGeom>
        </p:spPr>
      </p:pic>
      <p:sp>
        <p:nvSpPr>
          <p:cNvPr id="3" name="Diamond 2"/>
          <p:cNvSpPr/>
          <p:nvPr/>
        </p:nvSpPr>
        <p:spPr>
          <a:xfrm>
            <a:off x="6248400" y="1828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4" name="Diamond 3"/>
          <p:cNvSpPr/>
          <p:nvPr/>
        </p:nvSpPr>
        <p:spPr>
          <a:xfrm>
            <a:off x="4267200" y="609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5" name="Diamond 4"/>
          <p:cNvSpPr/>
          <p:nvPr/>
        </p:nvSpPr>
        <p:spPr>
          <a:xfrm>
            <a:off x="2133600" y="1905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6" name="Diamond 5"/>
          <p:cNvSpPr/>
          <p:nvPr/>
        </p:nvSpPr>
        <p:spPr>
          <a:xfrm>
            <a:off x="2819400" y="3962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7" name="Diamond 6"/>
          <p:cNvSpPr/>
          <p:nvPr/>
        </p:nvSpPr>
        <p:spPr>
          <a:xfrm>
            <a:off x="32766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8" name="Diamond 7"/>
          <p:cNvSpPr/>
          <p:nvPr/>
        </p:nvSpPr>
        <p:spPr>
          <a:xfrm>
            <a:off x="49530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9" name="Diamond 8"/>
          <p:cNvSpPr/>
          <p:nvPr/>
        </p:nvSpPr>
        <p:spPr>
          <a:xfrm>
            <a:off x="5410200" y="3886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0" name="Diamond 9"/>
          <p:cNvSpPr/>
          <p:nvPr/>
        </p:nvSpPr>
        <p:spPr>
          <a:xfrm>
            <a:off x="4191000" y="4191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1" name="Diamond 10"/>
          <p:cNvSpPr/>
          <p:nvPr/>
        </p:nvSpPr>
        <p:spPr>
          <a:xfrm>
            <a:off x="4114800" y="5791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2" name="Oval 11"/>
          <p:cNvSpPr/>
          <p:nvPr/>
        </p:nvSpPr>
        <p:spPr>
          <a:xfrm>
            <a:off x="4038600" y="61722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sp>
        <p:nvSpPr>
          <p:cNvPr id="13" name="Oval 12"/>
          <p:cNvSpPr/>
          <p:nvPr/>
        </p:nvSpPr>
        <p:spPr>
          <a:xfrm>
            <a:off x="4495800" y="38100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14" name="Oval 13"/>
          <p:cNvSpPr/>
          <p:nvPr/>
        </p:nvSpPr>
        <p:spPr>
          <a:xfrm>
            <a:off x="1905000" y="43434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15" name="TextBox 14"/>
          <p:cNvSpPr txBox="1"/>
          <p:nvPr/>
        </p:nvSpPr>
        <p:spPr>
          <a:xfrm>
            <a:off x="0" y="152400"/>
            <a:ext cx="1752600" cy="461665"/>
          </a:xfrm>
          <a:prstGeom prst="rect">
            <a:avLst/>
          </a:prstGeom>
          <a:noFill/>
        </p:spPr>
        <p:txBody>
          <a:bodyPr wrap="square" rtlCol="0">
            <a:spAutoFit/>
          </a:bodyPr>
          <a:lstStyle/>
          <a:p>
            <a:r>
              <a:rPr lang="en-US" sz="2400" dirty="0" smtClean="0"/>
              <a:t>Signals</a:t>
            </a:r>
            <a:endParaRPr lang="en-US" sz="2400" dirty="0"/>
          </a:p>
        </p:txBody>
      </p:sp>
      <p:sp>
        <p:nvSpPr>
          <p:cNvPr id="16" name="TextBox 15"/>
          <p:cNvSpPr txBox="1"/>
          <p:nvPr/>
        </p:nvSpPr>
        <p:spPr>
          <a:xfrm>
            <a:off x="0" y="6096000"/>
            <a:ext cx="3352800" cy="430887"/>
          </a:xfrm>
          <a:prstGeom prst="rect">
            <a:avLst/>
          </a:prstGeom>
          <a:noFill/>
        </p:spPr>
        <p:txBody>
          <a:bodyPr wrap="square" rtlCol="0">
            <a:spAutoFit/>
          </a:bodyPr>
          <a:lstStyle/>
          <a:p>
            <a:pPr algn="ctr"/>
            <a:r>
              <a:rPr lang="en-US" sz="2200" dirty="0" smtClean="0"/>
              <a:t>Ground ball to the outfield</a:t>
            </a:r>
            <a:endParaRPr lang="en-US" sz="2200" dirty="0"/>
          </a:p>
        </p:txBody>
      </p:sp>
      <p:sp>
        <p:nvSpPr>
          <p:cNvPr id="17" name="TextBox 16"/>
          <p:cNvSpPr txBox="1"/>
          <p:nvPr/>
        </p:nvSpPr>
        <p:spPr>
          <a:xfrm>
            <a:off x="0" y="685800"/>
            <a:ext cx="4267200" cy="923330"/>
          </a:xfrm>
          <a:prstGeom prst="rect">
            <a:avLst/>
          </a:prstGeom>
          <a:noFill/>
        </p:spPr>
        <p:txBody>
          <a:bodyPr wrap="square" rtlCol="0">
            <a:spAutoFit/>
          </a:bodyPr>
          <a:lstStyle/>
          <a:p>
            <a:r>
              <a:rPr lang="en-US" b="1" dirty="0" smtClean="0"/>
              <a:t>U1 number of outs and staying home</a:t>
            </a:r>
          </a:p>
          <a:p>
            <a:r>
              <a:rPr lang="en-US" b="1" dirty="0" smtClean="0"/>
              <a:t>2 outs timing play</a:t>
            </a:r>
            <a:endParaRPr lang="en-US" b="1" u="sng" dirty="0" smtClean="0"/>
          </a:p>
          <a:p>
            <a:r>
              <a:rPr lang="en-US" b="1" dirty="0" smtClean="0"/>
              <a:t>U2 &amp; U3 Stay</a:t>
            </a:r>
          </a:p>
        </p:txBody>
      </p:sp>
      <p:sp>
        <p:nvSpPr>
          <p:cNvPr id="18" name="Hexagon 17"/>
          <p:cNvSpPr/>
          <p:nvPr/>
        </p:nvSpPr>
        <p:spPr>
          <a:xfrm flipH="1">
            <a:off x="3886200" y="54102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19" name="Hexagon 18"/>
          <p:cNvSpPr/>
          <p:nvPr/>
        </p:nvSpPr>
        <p:spPr>
          <a:xfrm flipH="1">
            <a:off x="2895600" y="44196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0" name="Hexagon 19"/>
          <p:cNvSpPr/>
          <p:nvPr/>
        </p:nvSpPr>
        <p:spPr>
          <a:xfrm flipH="1">
            <a:off x="4267200" y="34290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pic>
        <p:nvPicPr>
          <p:cNvPr id="21" name="Picture 20" descr="baseball.gif"/>
          <p:cNvPicPr>
            <a:picLocks noChangeAspect="1"/>
          </p:cNvPicPr>
          <p:nvPr/>
        </p:nvPicPr>
        <p:blipFill>
          <a:blip r:embed="rId4" cstate="print"/>
          <a:stretch>
            <a:fillRect/>
          </a:stretch>
        </p:blipFill>
        <p:spPr>
          <a:xfrm>
            <a:off x="4191000" y="5486400"/>
            <a:ext cx="228600" cy="3071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3.33333E-6 2.25434E-6 L -0.02084 -0.56046 " pathEditMode="relative" rAng="0" ptsTypes="AA">
                                      <p:cBhvr>
                                        <p:cTn id="11" dur="2000" fill="hold"/>
                                        <p:tgtEl>
                                          <p:spTgt spid="21"/>
                                        </p:tgtEl>
                                        <p:attrNameLst>
                                          <p:attrName>ppt_x</p:attrName>
                                          <p:attrName>ppt_y</p:attrName>
                                        </p:attrNameLst>
                                      </p:cBhvr>
                                      <p:rCtr x="-10" y="-280"/>
                                    </p:animMotion>
                                  </p:childTnLst>
                                </p:cTn>
                              </p:par>
                              <p:par>
                                <p:cTn id="12" presetID="0" presetClass="path" presetSubtype="0" accel="50000" decel="50000" fill="hold" grpId="0" nodeType="withEffect">
                                  <p:stCondLst>
                                    <p:cond delay="0"/>
                                  </p:stCondLst>
                                  <p:childTnLst>
                                    <p:animMotion origin="layout" path="M -6.66667E-6 -1.7341E-6 L 0.04166 -0.11098 " pathEditMode="relative" ptsTypes="AA">
                                      <p:cBhvr>
                                        <p:cTn id="13" dur="3000" fill="hold"/>
                                        <p:tgtEl>
                                          <p:spTgt spid="7"/>
                                        </p:tgtEl>
                                        <p:attrNameLst>
                                          <p:attrName>ppt_x</p:attrName>
                                          <p:attrName>ppt_y</p:attrName>
                                        </p:attrNameLst>
                                      </p:cBhvr>
                                    </p:animMotion>
                                  </p:childTnLst>
                                </p:cTn>
                              </p:par>
                              <p:par>
                                <p:cTn id="14" presetID="0" presetClass="path" presetSubtype="0" accel="50000" decel="50000" fill="hold" grpId="0" nodeType="withEffect">
                                  <p:stCondLst>
                                    <p:cond delay="0"/>
                                  </p:stCondLst>
                                  <p:childTnLst>
                                    <p:animMotion origin="layout" path="M 3.33333E-6 8.67052E-7 L -0.03333 8.67052E-7 " pathEditMode="relative" ptsTypes="AA">
                                      <p:cBhvr>
                                        <p:cTn id="15" dur="2000" fill="hold"/>
                                        <p:tgtEl>
                                          <p:spTgt spid="13"/>
                                        </p:tgtEl>
                                        <p:attrNameLst>
                                          <p:attrName>ppt_x</p:attrName>
                                          <p:attrName>ppt_y</p:attrName>
                                        </p:attrNameLst>
                                      </p:cBhvr>
                                    </p:animMotion>
                                  </p:childTnLst>
                                </p:cTn>
                              </p:par>
                              <p:par>
                                <p:cTn id="16" presetID="0" presetClass="path" presetSubtype="0" accel="50000" decel="50000" fill="hold" grpId="0" nodeType="withEffect">
                                  <p:stCondLst>
                                    <p:cond delay="0"/>
                                  </p:stCondLst>
                                  <p:childTnLst>
                                    <p:animMotion origin="layout" path="M 0 3.17919E-6 L 0.05417 -0.02775 " pathEditMode="relative" rAng="0" ptsTypes="AA">
                                      <p:cBhvr>
                                        <p:cTn id="17" dur="2000" fill="hold"/>
                                        <p:tgtEl>
                                          <p:spTgt spid="14"/>
                                        </p:tgtEl>
                                        <p:attrNameLst>
                                          <p:attrName>ppt_x</p:attrName>
                                          <p:attrName>ppt_y</p:attrName>
                                        </p:attrNameLst>
                                      </p:cBhvr>
                                      <p:rCtr x="27" y="-14"/>
                                    </p:animMotion>
                                  </p:childTnLst>
                                </p:cTn>
                              </p:par>
                              <p:par>
                                <p:cTn id="18" presetID="0" presetClass="path" presetSubtype="0" accel="50000" decel="50000" fill="hold" grpId="0" nodeType="withEffect">
                                  <p:stCondLst>
                                    <p:cond delay="0"/>
                                  </p:stCondLst>
                                  <p:childTnLst>
                                    <p:animMotion origin="layout" path="M 5.55556E-7 1.90751E-6 C 0.07569 -0.04532 0.15139 -0.09063 0.16996 -0.12901 C 0.18854 -0.1674 0.14983 -0.19907 0.11111 -0.23052 " pathEditMode="relative" ptsTypes="aaA">
                                      <p:cBhvr>
                                        <p:cTn id="19" dur="2000" fill="hold"/>
                                        <p:tgtEl>
                                          <p:spTgt spid="18"/>
                                        </p:tgtEl>
                                        <p:attrNameLst>
                                          <p:attrName>ppt_x</p:attrName>
                                          <p:attrName>ppt_y</p:attrName>
                                        </p:attrNameLst>
                                      </p:cBhvr>
                                    </p:animMotion>
                                  </p:childTnLst>
                                </p:cTn>
                              </p:par>
                              <p:par>
                                <p:cTn id="20" presetID="0" presetClass="path" presetSubtype="0" accel="50000" decel="50000" fill="hold" grpId="0" nodeType="withEffect">
                                  <p:stCondLst>
                                    <p:cond delay="0"/>
                                  </p:stCondLst>
                                  <p:childTnLst>
                                    <p:animMotion origin="layout" path="M 0 3.23699E-6 L -0.1375 0.14982 " pathEditMode="relative" rAng="0" ptsTypes="AA">
                                      <p:cBhvr>
                                        <p:cTn id="21" dur="2000" fill="hold"/>
                                        <p:tgtEl>
                                          <p:spTgt spid="20"/>
                                        </p:tgtEl>
                                        <p:attrNameLst>
                                          <p:attrName>ppt_x</p:attrName>
                                          <p:attrName>ppt_y</p:attrName>
                                        </p:attrNameLst>
                                      </p:cBhvr>
                                      <p:rCtr x="-69" y="75"/>
                                    </p:animMotion>
                                  </p:childTnLst>
                                </p:cTn>
                              </p:par>
                              <p:par>
                                <p:cTn id="22" presetID="0" presetClass="path" presetSubtype="0" accel="50000" decel="50000" fill="hold" grpId="0" nodeType="withEffect">
                                  <p:stCondLst>
                                    <p:cond delay="0"/>
                                  </p:stCondLst>
                                  <p:childTnLst>
                                    <p:animMotion origin="layout" path="M 3.33333E-6 -4.21965E-6 L 0.1375 0.14983 " pathEditMode="relative" rAng="0" ptsTypes="AA">
                                      <p:cBhvr>
                                        <p:cTn id="23" dur="2000" fill="hold"/>
                                        <p:tgtEl>
                                          <p:spTgt spid="19"/>
                                        </p:tgtEl>
                                        <p:attrNameLst>
                                          <p:attrName>ppt_x</p:attrName>
                                          <p:attrName>ppt_y</p:attrName>
                                        </p:attrNameLst>
                                      </p:cBhvr>
                                      <p:rCtr x="69" y="75"/>
                                    </p:animMotion>
                                  </p:childTnLst>
                                </p:cTn>
                              </p:par>
                              <p:par>
                                <p:cTn id="24" presetID="0" presetClass="path" presetSubtype="0" accel="50000" decel="50000" fill="hold" grpId="0" nodeType="withEffect">
                                  <p:stCondLst>
                                    <p:cond delay="0"/>
                                  </p:stCondLst>
                                  <p:childTnLst>
                                    <p:animMotion origin="layout" path="M 0 -2.65896E-6 L -0.04583 0.15538 " pathEditMode="relative" rAng="0" ptsTypes="AA">
                                      <p:cBhvr>
                                        <p:cTn id="25" dur="2000" fill="hold"/>
                                        <p:tgtEl>
                                          <p:spTgt spid="4"/>
                                        </p:tgtEl>
                                        <p:attrNameLst>
                                          <p:attrName>ppt_x</p:attrName>
                                          <p:attrName>ppt_y</p:attrName>
                                        </p:attrNameLst>
                                      </p:cBhvr>
                                      <p:rCtr x="-23" y="78"/>
                                    </p:animMotion>
                                  </p:childTnLst>
                                </p:cTn>
                              </p:par>
                              <p:par>
                                <p:cTn id="26" presetID="0" presetClass="path" presetSubtype="0" accel="50000" decel="50000" fill="hold" grpId="0" nodeType="withEffect">
                                  <p:stCondLst>
                                    <p:cond delay="0"/>
                                  </p:stCondLst>
                                  <p:childTnLst>
                                    <p:animMotion origin="layout" path="M 3.33333E-6 2.60116E-6 L -0.05 -0.05549 " pathEditMode="relative" rAng="0" ptsTypes="AA">
                                      <p:cBhvr>
                                        <p:cTn id="27" dur="2000" fill="hold"/>
                                        <p:tgtEl>
                                          <p:spTgt spid="12"/>
                                        </p:tgtEl>
                                        <p:attrNameLst>
                                          <p:attrName>ppt_x</p:attrName>
                                          <p:attrName>ppt_y</p:attrName>
                                        </p:attrNameLst>
                                      </p:cBhvr>
                                      <p:rCtr x="-25" y="-28"/>
                                    </p:animMotion>
                                  </p:childTnLst>
                                </p:cTn>
                              </p:par>
                            </p:childTnLst>
                          </p:cTn>
                        </p:par>
                        <p:par>
                          <p:cTn id="28" fill="hold">
                            <p:stCondLst>
                              <p:cond delay="3000"/>
                            </p:stCondLst>
                            <p:childTnLst>
                              <p:par>
                                <p:cTn id="29" presetID="0" presetClass="path" presetSubtype="0" accel="50000" decel="50000" fill="hold" nodeType="afterEffect">
                                  <p:stCondLst>
                                    <p:cond delay="0"/>
                                  </p:stCondLst>
                                  <p:childTnLst>
                                    <p:animMotion origin="layout" path="M -0.02083 -0.56046 L -0.04583 -0.43838 " pathEditMode="relative" ptsTypes="AA">
                                      <p:cBhvr>
                                        <p:cTn id="30" dur="2000" fill="hold"/>
                                        <p:tgtEl>
                                          <p:spTgt spid="21"/>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1" nodeType="clickEffect">
                                  <p:stCondLst>
                                    <p:cond delay="0"/>
                                  </p:stCondLst>
                                  <p:childTnLst>
                                    <p:animMotion origin="layout" path="M -0.03334 1.90751E-6 L 0.0375 0.06104 " pathEditMode="relative" rAng="0" ptsTypes="AA">
                                      <p:cBhvr>
                                        <p:cTn id="34" dur="2000" fill="hold"/>
                                        <p:tgtEl>
                                          <p:spTgt spid="13"/>
                                        </p:tgtEl>
                                        <p:attrNameLst>
                                          <p:attrName>ppt_x</p:attrName>
                                          <p:attrName>ppt_y</p:attrName>
                                        </p:attrNameLst>
                                      </p:cBhvr>
                                      <p:rCtr x="35" y="31"/>
                                    </p:animMotion>
                                  </p:childTnLst>
                                </p:cTn>
                              </p:par>
                              <p:par>
                                <p:cTn id="35" presetID="0" presetClass="path" presetSubtype="0" accel="50000" decel="50000" fill="hold" grpId="0" nodeType="withEffect">
                                  <p:stCondLst>
                                    <p:cond delay="0"/>
                                  </p:stCondLst>
                                  <p:childTnLst>
                                    <p:animMotion origin="layout" path="M 3.33333E-6 1.7341E-6 L 0.00833 0.06659 " pathEditMode="relative" ptsTypes="AA">
                                      <p:cBhvr>
                                        <p:cTn id="36" dur="2000" fill="hold"/>
                                        <p:tgtEl>
                                          <p:spTgt spid="9"/>
                                        </p:tgtEl>
                                        <p:attrNameLst>
                                          <p:attrName>ppt_x</p:attrName>
                                          <p:attrName>ppt_y</p:attrName>
                                        </p:attrNameLst>
                                      </p:cBhvr>
                                    </p:animMotion>
                                  </p:childTnLst>
                                </p:cTn>
                              </p:par>
                              <p:par>
                                <p:cTn id="37" presetID="0" presetClass="path" presetSubtype="0" accel="50000" decel="50000" fill="hold" grpId="1" nodeType="withEffect">
                                  <p:stCondLst>
                                    <p:cond delay="0"/>
                                  </p:stCondLst>
                                  <p:childTnLst>
                                    <p:animMotion origin="layout" path="M 0.11111 -0.23052 L 0.17778 -0.15283 " pathEditMode="relative" rAng="0" ptsTypes="AA">
                                      <p:cBhvr>
                                        <p:cTn id="38" dur="2000" fill="hold"/>
                                        <p:tgtEl>
                                          <p:spTgt spid="18"/>
                                        </p:tgtEl>
                                        <p:attrNameLst>
                                          <p:attrName>ppt_x</p:attrName>
                                          <p:attrName>ppt_y</p:attrName>
                                        </p:attrNameLst>
                                      </p:cBhvr>
                                      <p:rCtr x="33" y="39"/>
                                    </p:animMotion>
                                  </p:childTnLst>
                                </p:cTn>
                              </p:par>
                              <p:par>
                                <p:cTn id="39" presetID="0" presetClass="path" presetSubtype="0" accel="50000" decel="50000" fill="hold" nodeType="withEffect">
                                  <p:stCondLst>
                                    <p:cond delay="0"/>
                                  </p:stCondLst>
                                  <p:childTnLst>
                                    <p:animMotion origin="layout" path="M -0.05 -0.42173 L 0.14167 -0.14427 " pathEditMode="relative" ptsTypes="AA">
                                      <p:cBhvr>
                                        <p:cTn id="40" dur="2000" fill="hold"/>
                                        <p:tgtEl>
                                          <p:spTgt spid="2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2" grpId="0" animBg="1"/>
      <p:bldP spid="13" grpId="0" animBg="1"/>
      <p:bldP spid="13" grpId="1" animBg="1"/>
      <p:bldP spid="14" grpId="0" animBg="1"/>
      <p:bldP spid="17" grpId="0"/>
      <p:bldP spid="18" grpId="0" animBg="1"/>
      <p:bldP spid="18" grpId="1" animBg="1"/>
      <p:bldP spid="19" grpId="0" animBg="1"/>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brl_field_full.gif"/>
          <p:cNvPicPr>
            <a:picLocks noGrp="1" noChangeAspect="1"/>
          </p:cNvPicPr>
          <p:nvPr/>
        </p:nvPicPr>
        <p:blipFill>
          <a:blip r:embed="rId3" cstate="print"/>
          <a:stretch>
            <a:fillRect/>
          </a:stretch>
        </p:blipFill>
        <p:spPr>
          <a:xfrm>
            <a:off x="228601" y="0"/>
            <a:ext cx="8382000" cy="6858000"/>
          </a:xfrm>
          <a:prstGeom prst="rect">
            <a:avLst/>
          </a:prstGeom>
        </p:spPr>
      </p:pic>
      <p:sp>
        <p:nvSpPr>
          <p:cNvPr id="3" name="Diamond 2"/>
          <p:cNvSpPr/>
          <p:nvPr/>
        </p:nvSpPr>
        <p:spPr>
          <a:xfrm>
            <a:off x="6248400" y="1828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4" name="Diamond 3"/>
          <p:cNvSpPr/>
          <p:nvPr/>
        </p:nvSpPr>
        <p:spPr>
          <a:xfrm>
            <a:off x="4267200" y="609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5" name="Diamond 4"/>
          <p:cNvSpPr/>
          <p:nvPr/>
        </p:nvSpPr>
        <p:spPr>
          <a:xfrm>
            <a:off x="2133600" y="1905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6" name="Diamond 5"/>
          <p:cNvSpPr/>
          <p:nvPr/>
        </p:nvSpPr>
        <p:spPr>
          <a:xfrm>
            <a:off x="2819400" y="3962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7" name="Diamond 6"/>
          <p:cNvSpPr/>
          <p:nvPr/>
        </p:nvSpPr>
        <p:spPr>
          <a:xfrm>
            <a:off x="32766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8" name="Diamond 7"/>
          <p:cNvSpPr/>
          <p:nvPr/>
        </p:nvSpPr>
        <p:spPr>
          <a:xfrm>
            <a:off x="49530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9" name="Diamond 8"/>
          <p:cNvSpPr/>
          <p:nvPr/>
        </p:nvSpPr>
        <p:spPr>
          <a:xfrm>
            <a:off x="5410200" y="3886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0" name="Diamond 9"/>
          <p:cNvSpPr/>
          <p:nvPr/>
        </p:nvSpPr>
        <p:spPr>
          <a:xfrm>
            <a:off x="4191000" y="4191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1" name="Diamond 10"/>
          <p:cNvSpPr/>
          <p:nvPr/>
        </p:nvSpPr>
        <p:spPr>
          <a:xfrm>
            <a:off x="4114800" y="5791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2" name="Oval 11"/>
          <p:cNvSpPr/>
          <p:nvPr/>
        </p:nvSpPr>
        <p:spPr>
          <a:xfrm>
            <a:off x="4038600" y="61722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sp>
        <p:nvSpPr>
          <p:cNvPr id="13" name="Oval 12"/>
          <p:cNvSpPr/>
          <p:nvPr/>
        </p:nvSpPr>
        <p:spPr>
          <a:xfrm>
            <a:off x="4495800" y="38100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14" name="Oval 13"/>
          <p:cNvSpPr/>
          <p:nvPr/>
        </p:nvSpPr>
        <p:spPr>
          <a:xfrm>
            <a:off x="1905000" y="43434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15" name="TextBox 14"/>
          <p:cNvSpPr txBox="1"/>
          <p:nvPr/>
        </p:nvSpPr>
        <p:spPr>
          <a:xfrm>
            <a:off x="0" y="152400"/>
            <a:ext cx="1752600" cy="461665"/>
          </a:xfrm>
          <a:prstGeom prst="rect">
            <a:avLst/>
          </a:prstGeom>
          <a:noFill/>
        </p:spPr>
        <p:txBody>
          <a:bodyPr wrap="square" rtlCol="0">
            <a:spAutoFit/>
          </a:bodyPr>
          <a:lstStyle/>
          <a:p>
            <a:r>
              <a:rPr lang="en-US" sz="2400" dirty="0" smtClean="0"/>
              <a:t>Signals</a:t>
            </a:r>
            <a:endParaRPr lang="en-US" sz="2400" dirty="0"/>
          </a:p>
        </p:txBody>
      </p:sp>
      <p:sp>
        <p:nvSpPr>
          <p:cNvPr id="16" name="TextBox 15"/>
          <p:cNvSpPr txBox="1"/>
          <p:nvPr/>
        </p:nvSpPr>
        <p:spPr>
          <a:xfrm>
            <a:off x="0" y="5750004"/>
            <a:ext cx="3352800" cy="830997"/>
          </a:xfrm>
          <a:prstGeom prst="rect">
            <a:avLst/>
          </a:prstGeom>
          <a:noFill/>
        </p:spPr>
        <p:txBody>
          <a:bodyPr wrap="square" rtlCol="0">
            <a:spAutoFit/>
          </a:bodyPr>
          <a:lstStyle/>
          <a:p>
            <a:pPr algn="ctr"/>
            <a:r>
              <a:rPr lang="en-US" sz="1600" dirty="0" smtClean="0"/>
              <a:t>Fly Ball to the Outfield</a:t>
            </a:r>
          </a:p>
          <a:p>
            <a:pPr algn="ctr"/>
            <a:r>
              <a:rPr lang="en-US" sz="1600" dirty="0" smtClean="0"/>
              <a:t>RF Line</a:t>
            </a:r>
          </a:p>
          <a:p>
            <a:pPr algn="ctr"/>
            <a:r>
              <a:rPr lang="en-US" sz="1600" dirty="0" smtClean="0"/>
              <a:t>Caught</a:t>
            </a:r>
            <a:endParaRPr lang="en-US" sz="1600" dirty="0"/>
          </a:p>
        </p:txBody>
      </p:sp>
      <p:sp>
        <p:nvSpPr>
          <p:cNvPr id="17" name="TextBox 16"/>
          <p:cNvSpPr txBox="1"/>
          <p:nvPr/>
        </p:nvSpPr>
        <p:spPr>
          <a:xfrm>
            <a:off x="0" y="685800"/>
            <a:ext cx="4267200" cy="923330"/>
          </a:xfrm>
          <a:prstGeom prst="rect">
            <a:avLst/>
          </a:prstGeom>
          <a:noFill/>
        </p:spPr>
        <p:txBody>
          <a:bodyPr wrap="square" rtlCol="0">
            <a:spAutoFit/>
          </a:bodyPr>
          <a:lstStyle/>
          <a:p>
            <a:r>
              <a:rPr lang="en-US" b="1" dirty="0" smtClean="0"/>
              <a:t>U1 number of outs and staying home</a:t>
            </a:r>
          </a:p>
          <a:p>
            <a:r>
              <a:rPr lang="en-US" b="1" dirty="0" smtClean="0"/>
              <a:t>2 outs timing play</a:t>
            </a:r>
            <a:endParaRPr lang="en-US" b="1" u="sng" dirty="0" smtClean="0"/>
          </a:p>
          <a:p>
            <a:r>
              <a:rPr lang="en-US" b="1" dirty="0" smtClean="0"/>
              <a:t>U2 &amp; U3 Stay</a:t>
            </a:r>
          </a:p>
        </p:txBody>
      </p:sp>
      <p:sp>
        <p:nvSpPr>
          <p:cNvPr id="18" name="Hexagon 17"/>
          <p:cNvSpPr/>
          <p:nvPr/>
        </p:nvSpPr>
        <p:spPr>
          <a:xfrm flipH="1">
            <a:off x="3886200" y="54102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19" name="Hexagon 18"/>
          <p:cNvSpPr/>
          <p:nvPr/>
        </p:nvSpPr>
        <p:spPr>
          <a:xfrm flipH="1">
            <a:off x="2895600" y="44196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0" name="Hexagon 19"/>
          <p:cNvSpPr/>
          <p:nvPr/>
        </p:nvSpPr>
        <p:spPr>
          <a:xfrm flipH="1">
            <a:off x="4267200" y="34290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pic>
        <p:nvPicPr>
          <p:cNvPr id="21" name="Picture 20" descr="baseball.gif"/>
          <p:cNvPicPr>
            <a:picLocks noChangeAspect="1"/>
          </p:cNvPicPr>
          <p:nvPr/>
        </p:nvPicPr>
        <p:blipFill>
          <a:blip r:embed="rId4" cstate="print"/>
          <a:stretch>
            <a:fillRect/>
          </a:stretch>
        </p:blipFill>
        <p:spPr>
          <a:xfrm>
            <a:off x="4191000" y="5486400"/>
            <a:ext cx="228600" cy="307181"/>
          </a:xfrm>
          <a:prstGeom prst="rect">
            <a:avLst/>
          </a:prstGeom>
        </p:spPr>
      </p:pic>
      <p:sp>
        <p:nvSpPr>
          <p:cNvPr id="23" name="Oval 22"/>
          <p:cNvSpPr/>
          <p:nvPr/>
        </p:nvSpPr>
        <p:spPr>
          <a:xfrm>
            <a:off x="2590800" y="4267200"/>
            <a:ext cx="838200" cy="533400"/>
          </a:xfrm>
          <a:prstGeom prst="ellipse">
            <a:avLst/>
          </a:prstGeom>
          <a:solidFill>
            <a:schemeClr val="accent6">
              <a:lumMod val="75000"/>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962400" y="3276600"/>
            <a:ext cx="838200" cy="533400"/>
          </a:xfrm>
          <a:prstGeom prst="ellipse">
            <a:avLst/>
          </a:prstGeom>
          <a:solidFill>
            <a:schemeClr val="accent6">
              <a:lumMod val="75000"/>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362200" y="4343400"/>
            <a:ext cx="1295400" cy="307777"/>
          </a:xfrm>
          <a:prstGeom prst="rect">
            <a:avLst/>
          </a:prstGeom>
          <a:noFill/>
        </p:spPr>
        <p:txBody>
          <a:bodyPr wrap="square" rtlCol="0">
            <a:spAutoFit/>
          </a:bodyPr>
          <a:lstStyle/>
          <a:p>
            <a:r>
              <a:rPr lang="en-US" sz="1400" b="1" dirty="0" smtClean="0">
                <a:solidFill>
                  <a:schemeClr val="bg1"/>
                </a:solidFill>
                <a:latin typeface="Arial Black" pitchFamily="34" charset="0"/>
              </a:rPr>
              <a:t>U3’s Tag</a:t>
            </a:r>
            <a:endParaRPr lang="en-US" sz="1400" b="1" dirty="0">
              <a:solidFill>
                <a:schemeClr val="bg1"/>
              </a:solidFill>
              <a:latin typeface="Arial Black" pitchFamily="34" charset="0"/>
            </a:endParaRPr>
          </a:p>
        </p:txBody>
      </p:sp>
      <p:sp>
        <p:nvSpPr>
          <p:cNvPr id="26" name="TextBox 25"/>
          <p:cNvSpPr txBox="1"/>
          <p:nvPr/>
        </p:nvSpPr>
        <p:spPr>
          <a:xfrm>
            <a:off x="3810000" y="3352800"/>
            <a:ext cx="1143000" cy="307777"/>
          </a:xfrm>
          <a:prstGeom prst="rect">
            <a:avLst/>
          </a:prstGeom>
          <a:noFill/>
        </p:spPr>
        <p:txBody>
          <a:bodyPr wrap="square" rtlCol="0">
            <a:spAutoFit/>
          </a:bodyPr>
          <a:lstStyle/>
          <a:p>
            <a:r>
              <a:rPr lang="en-US" sz="1400" b="1" dirty="0" smtClean="0">
                <a:solidFill>
                  <a:schemeClr val="bg1"/>
                </a:solidFill>
                <a:latin typeface="Arial Black" pitchFamily="34" charset="0"/>
              </a:rPr>
              <a:t>U2’s Tag</a:t>
            </a:r>
            <a:endParaRPr lang="en-US" sz="1400" b="1" dirty="0">
              <a:solidFill>
                <a:schemeClr val="bg1"/>
              </a:solidFill>
              <a:latin typeface="Arial Black" pitchFamily="34" charset="0"/>
            </a:endParaRPr>
          </a:p>
        </p:txBody>
      </p:sp>
      <p:sp>
        <p:nvSpPr>
          <p:cNvPr id="27" name="Freeform 26"/>
          <p:cNvSpPr/>
          <p:nvPr/>
        </p:nvSpPr>
        <p:spPr>
          <a:xfrm>
            <a:off x="5631543" y="1146629"/>
            <a:ext cx="2583543" cy="3135085"/>
          </a:xfrm>
          <a:custGeom>
            <a:avLst/>
            <a:gdLst>
              <a:gd name="connsiteX0" fmla="*/ 0 w 2583543"/>
              <a:gd name="connsiteY0" fmla="*/ 2278742 h 3135085"/>
              <a:gd name="connsiteX1" fmla="*/ 304800 w 2583543"/>
              <a:gd name="connsiteY1" fmla="*/ 2583542 h 3135085"/>
              <a:gd name="connsiteX2" fmla="*/ 493486 w 2583543"/>
              <a:gd name="connsiteY2" fmla="*/ 2859314 h 3135085"/>
              <a:gd name="connsiteX3" fmla="*/ 566057 w 2583543"/>
              <a:gd name="connsiteY3" fmla="*/ 3135085 h 3135085"/>
              <a:gd name="connsiteX4" fmla="*/ 2583543 w 2583543"/>
              <a:gd name="connsiteY4" fmla="*/ 1596571 h 3135085"/>
              <a:gd name="connsiteX5" fmla="*/ 2365828 w 2583543"/>
              <a:gd name="connsiteY5" fmla="*/ 1030514 h 3135085"/>
              <a:gd name="connsiteX6" fmla="*/ 2075543 w 2583543"/>
              <a:gd name="connsiteY6" fmla="*/ 609600 h 3135085"/>
              <a:gd name="connsiteX7" fmla="*/ 1683657 w 2583543"/>
              <a:gd name="connsiteY7" fmla="*/ 188685 h 3135085"/>
              <a:gd name="connsiteX8" fmla="*/ 1436914 w 2583543"/>
              <a:gd name="connsiteY8" fmla="*/ 0 h 3135085"/>
              <a:gd name="connsiteX9" fmla="*/ 0 w 2583543"/>
              <a:gd name="connsiteY9" fmla="*/ 2278742 h 3135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3543" h="3135085">
                <a:moveTo>
                  <a:pt x="0" y="2278742"/>
                </a:moveTo>
                <a:lnTo>
                  <a:pt x="304800" y="2583542"/>
                </a:lnTo>
                <a:lnTo>
                  <a:pt x="493486" y="2859314"/>
                </a:lnTo>
                <a:lnTo>
                  <a:pt x="566057" y="3135085"/>
                </a:lnTo>
                <a:lnTo>
                  <a:pt x="2583543" y="1596571"/>
                </a:lnTo>
                <a:lnTo>
                  <a:pt x="2365828" y="1030514"/>
                </a:lnTo>
                <a:lnTo>
                  <a:pt x="2075543" y="609600"/>
                </a:lnTo>
                <a:lnTo>
                  <a:pt x="1683657" y="188685"/>
                </a:lnTo>
                <a:lnTo>
                  <a:pt x="1436914" y="0"/>
                </a:lnTo>
                <a:lnTo>
                  <a:pt x="0" y="2278742"/>
                </a:lnTo>
                <a:close/>
              </a:path>
            </a:pathLst>
          </a:custGeom>
          <a:solidFill>
            <a:schemeClr val="accent6">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096000" y="2971800"/>
            <a:ext cx="1295400" cy="307777"/>
          </a:xfrm>
          <a:prstGeom prst="rect">
            <a:avLst/>
          </a:prstGeom>
          <a:noFill/>
        </p:spPr>
        <p:txBody>
          <a:bodyPr wrap="square" rtlCol="0">
            <a:spAutoFit/>
          </a:bodyPr>
          <a:lstStyle/>
          <a:p>
            <a:r>
              <a:rPr lang="en-US" sz="1400" b="1" dirty="0" smtClean="0">
                <a:solidFill>
                  <a:schemeClr val="bg1"/>
                </a:solidFill>
                <a:latin typeface="Arial Black" pitchFamily="34" charset="0"/>
              </a:rPr>
              <a:t>U1’s Catch</a:t>
            </a:r>
            <a:endParaRPr lang="en-US" sz="1400" b="1" dirty="0">
              <a:solidFill>
                <a:schemeClr val="bg1"/>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6.66667E-6 -4.91329E-6 L 0.12499 0.07769 " pathEditMode="relative" ptsTypes="AA">
                                      <p:cBhvr>
                                        <p:cTn id="11" dur="2000" fill="hold"/>
                                        <p:tgtEl>
                                          <p:spTgt spid="3"/>
                                        </p:tgtEl>
                                        <p:attrNameLst>
                                          <p:attrName>ppt_x</p:attrName>
                                          <p:attrName>ppt_y</p:attrName>
                                        </p:attrNameLst>
                                      </p:cBhvr>
                                    </p:animMotion>
                                  </p:childTnLst>
                                </p:cTn>
                              </p:par>
                              <p:par>
                                <p:cTn id="12" presetID="6" presetClass="emph" presetSubtype="0" fill="hold" nodeType="withEffect">
                                  <p:stCondLst>
                                    <p:cond delay="0"/>
                                  </p:stCondLst>
                                  <p:childTnLst>
                                    <p:animScale>
                                      <p:cBhvr>
                                        <p:cTn id="13" dur="1000" fill="hold"/>
                                        <p:tgtEl>
                                          <p:spTgt spid="21"/>
                                        </p:tgtEl>
                                      </p:cBhvr>
                                      <p:by x="400000" y="400000"/>
                                    </p:animScale>
                                  </p:childTnLst>
                                </p:cTn>
                              </p:par>
                              <p:par>
                                <p:cTn id="14" presetID="6" presetClass="emph" presetSubtype="0" fill="hold" nodeType="withEffect">
                                  <p:stCondLst>
                                    <p:cond delay="0"/>
                                  </p:stCondLst>
                                  <p:childTnLst>
                                    <p:animScale>
                                      <p:cBhvr>
                                        <p:cTn id="15" dur="2000" fill="hold"/>
                                        <p:tgtEl>
                                          <p:spTgt spid="21"/>
                                        </p:tgtEl>
                                      </p:cBhvr>
                                      <p:by x="25000" y="25000"/>
                                    </p:animScale>
                                  </p:childTnLst>
                                </p:cTn>
                              </p:par>
                              <p:par>
                                <p:cTn id="16" presetID="0" presetClass="path" presetSubtype="0" accel="50000" decel="50000" fill="hold" nodeType="withEffect">
                                  <p:stCondLst>
                                    <p:cond delay="0"/>
                                  </p:stCondLst>
                                  <p:childTnLst>
                                    <p:animMotion origin="layout" path="M 3.33333E-6 -1.7341E-6 L 0.35833 -0.44393 " pathEditMode="relative" ptsTypes="AA">
                                      <p:cBhvr>
                                        <p:cTn id="17" dur="2000" fill="hold"/>
                                        <p:tgtEl>
                                          <p:spTgt spid="21"/>
                                        </p:tgtEl>
                                        <p:attrNameLst>
                                          <p:attrName>ppt_x</p:attrName>
                                          <p:attrName>ppt_y</p:attrName>
                                        </p:attrNameLst>
                                      </p:cBhvr>
                                    </p:animMotion>
                                  </p:childTnLst>
                                </p:cTn>
                              </p:par>
                              <p:par>
                                <p:cTn id="18" presetID="0" presetClass="path" presetSubtype="0" accel="50000" decel="50000" fill="hold" grpId="0" nodeType="withEffect">
                                  <p:stCondLst>
                                    <p:cond delay="0"/>
                                  </p:stCondLst>
                                  <p:childTnLst>
                                    <p:animMotion origin="layout" path="M 3.33333E-6 -9.13295E-6 L -0.11667 -0.0111 " pathEditMode="relative" ptsTypes="AA">
                                      <p:cBhvr>
                                        <p:cTn id="19" dur="2000" fill="hold"/>
                                        <p:tgtEl>
                                          <p:spTgt spid="12"/>
                                        </p:tgtEl>
                                        <p:attrNameLst>
                                          <p:attrName>ppt_x</p:attrName>
                                          <p:attrName>ppt_y</p:attrName>
                                        </p:attrNameLst>
                                      </p:cBhvr>
                                    </p:animMotion>
                                  </p:childTnLst>
                                </p:cTn>
                              </p:par>
                              <p:par>
                                <p:cTn id="20" presetID="0" presetClass="path" presetSubtype="0" accel="50000" decel="50000" fill="hold" grpId="0" nodeType="withEffect">
                                  <p:stCondLst>
                                    <p:cond delay="0"/>
                                  </p:stCondLst>
                                  <p:childTnLst>
                                    <p:animMotion origin="layout" path="M 1.73472E-18 -8.67052E-7 L 0.05 0.05549 " pathEditMode="relative" ptsTypes="AA">
                                      <p:cBhvr>
                                        <p:cTn id="21" dur="2000" fill="hold"/>
                                        <p:tgtEl>
                                          <p:spTgt spid="14"/>
                                        </p:tgtEl>
                                        <p:attrNameLst>
                                          <p:attrName>ppt_x</p:attrName>
                                          <p:attrName>ppt_y</p:attrName>
                                        </p:attrNameLst>
                                      </p:cBhvr>
                                    </p:animMotion>
                                  </p:childTnLst>
                                </p:cTn>
                              </p:par>
                              <p:par>
                                <p:cTn id="22" presetID="0" presetClass="path" presetSubtype="0" accel="50000" decel="50000" fill="hold" grpId="0" nodeType="withEffect">
                                  <p:stCondLst>
                                    <p:cond delay="0"/>
                                  </p:stCondLst>
                                  <p:childTnLst>
                                    <p:animMotion origin="layout" path="M 3.33333E-6 -8.67052E-7 L -0.05 -8.67052E-7 " pathEditMode="relative" ptsTypes="AA">
                                      <p:cBhvr>
                                        <p:cTn id="23" dur="2000" fill="hold"/>
                                        <p:tgtEl>
                                          <p:spTgt spid="13"/>
                                        </p:tgtEl>
                                        <p:attrNameLst>
                                          <p:attrName>ppt_x</p:attrName>
                                          <p:attrName>ppt_y</p:attrName>
                                        </p:attrNameLst>
                                      </p:cBhvr>
                                    </p:animMotion>
                                  </p:childTnLst>
                                </p:cTn>
                              </p:par>
                              <p:par>
                                <p:cTn id="24" presetID="0" presetClass="path" presetSubtype="0" accel="50000" decel="50000" fill="hold" grpId="0" nodeType="withEffect">
                                  <p:stCondLst>
                                    <p:cond delay="0"/>
                                  </p:stCondLst>
                                  <p:childTnLst>
                                    <p:animMotion origin="layout" path="M 5.55556E-7 9.82659E-7 C 0.05087 -0.01734 0.10191 -0.03468 0.13333 -0.05711 C 0.16476 -0.07953 0.17969 -0.12231 0.18889 -0.13526 " pathEditMode="relative" ptsTypes="aaA">
                                      <p:cBhvr>
                                        <p:cTn id="25" dur="2000" fill="hold"/>
                                        <p:tgtEl>
                                          <p:spTgt spid="18"/>
                                        </p:tgtEl>
                                        <p:attrNameLst>
                                          <p:attrName>ppt_x</p:attrName>
                                          <p:attrName>ppt_y</p:attrName>
                                        </p:attrNameLst>
                                      </p:cBhvr>
                                    </p:animMotion>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2"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linds(horizontal)">
                                      <p:cBhvr>
                                        <p:cTn id="30" dur="500"/>
                                        <p:tgtEl>
                                          <p:spTgt spid="24"/>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linds(horizontal)">
                                      <p:cBhvr>
                                        <p:cTn id="33" dur="500"/>
                                        <p:tgtEl>
                                          <p:spTgt spid="26"/>
                                        </p:tgtEl>
                                      </p:cBhvr>
                                    </p:animEffect>
                                  </p:childTnLst>
                                </p:cTn>
                              </p:par>
                              <p:par>
                                <p:cTn id="34" presetID="3" presetClass="entr" presetSubtype="10" fill="hold" grpId="2"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linds(horizontal)">
                                      <p:cBhvr>
                                        <p:cTn id="36" dur="500"/>
                                        <p:tgtEl>
                                          <p:spTgt spid="23"/>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linds(horizontal)">
                                      <p:cBhvr>
                                        <p:cTn id="39" dur="500"/>
                                        <p:tgtEl>
                                          <p:spTgt spid="25"/>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linds(horizontal)">
                                      <p:cBhvr>
                                        <p:cTn id="42" dur="500"/>
                                        <p:tgtEl>
                                          <p:spTgt spid="27"/>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blinds(horizontal)">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xit" presetSubtype="10" fill="hold" grpId="1" nodeType="clickEffect">
                                  <p:stCondLst>
                                    <p:cond delay="0"/>
                                  </p:stCondLst>
                                  <p:childTnLst>
                                    <p:animEffect transition="out" filter="blinds(horizontal)">
                                      <p:cBhvr>
                                        <p:cTn id="49" dur="500"/>
                                        <p:tgtEl>
                                          <p:spTgt spid="26"/>
                                        </p:tgtEl>
                                      </p:cBhvr>
                                    </p:animEffect>
                                    <p:set>
                                      <p:cBhvr>
                                        <p:cTn id="50" dur="1" fill="hold">
                                          <p:stCondLst>
                                            <p:cond delay="499"/>
                                          </p:stCondLst>
                                        </p:cTn>
                                        <p:tgtEl>
                                          <p:spTgt spid="26"/>
                                        </p:tgtEl>
                                        <p:attrNameLst>
                                          <p:attrName>style.visibility</p:attrName>
                                        </p:attrNameLst>
                                      </p:cBhvr>
                                      <p:to>
                                        <p:strVal val="hidden"/>
                                      </p:to>
                                    </p:set>
                                  </p:childTnLst>
                                </p:cTn>
                              </p:par>
                              <p:par>
                                <p:cTn id="51" presetID="3" presetClass="exit" presetSubtype="10" fill="hold" grpId="3" nodeType="withEffect">
                                  <p:stCondLst>
                                    <p:cond delay="0"/>
                                  </p:stCondLst>
                                  <p:childTnLst>
                                    <p:animEffect transition="out" filter="blinds(horizontal)">
                                      <p:cBhvr>
                                        <p:cTn id="52" dur="500"/>
                                        <p:tgtEl>
                                          <p:spTgt spid="24"/>
                                        </p:tgtEl>
                                      </p:cBhvr>
                                    </p:animEffect>
                                    <p:set>
                                      <p:cBhvr>
                                        <p:cTn id="53" dur="1" fill="hold">
                                          <p:stCondLst>
                                            <p:cond delay="499"/>
                                          </p:stCondLst>
                                        </p:cTn>
                                        <p:tgtEl>
                                          <p:spTgt spid="24"/>
                                        </p:tgtEl>
                                        <p:attrNameLst>
                                          <p:attrName>style.visibility</p:attrName>
                                        </p:attrNameLst>
                                      </p:cBhvr>
                                      <p:to>
                                        <p:strVal val="hidden"/>
                                      </p:to>
                                    </p:set>
                                  </p:childTnLst>
                                </p:cTn>
                              </p:par>
                              <p:par>
                                <p:cTn id="54" presetID="3" presetClass="exit" presetSubtype="10" fill="hold" grpId="3" nodeType="withEffect">
                                  <p:stCondLst>
                                    <p:cond delay="0"/>
                                  </p:stCondLst>
                                  <p:childTnLst>
                                    <p:animEffect transition="out" filter="blinds(horizontal)">
                                      <p:cBhvr>
                                        <p:cTn id="55" dur="500"/>
                                        <p:tgtEl>
                                          <p:spTgt spid="23"/>
                                        </p:tgtEl>
                                      </p:cBhvr>
                                    </p:animEffect>
                                    <p:set>
                                      <p:cBhvr>
                                        <p:cTn id="56" dur="1" fill="hold">
                                          <p:stCondLst>
                                            <p:cond delay="499"/>
                                          </p:stCondLst>
                                        </p:cTn>
                                        <p:tgtEl>
                                          <p:spTgt spid="23"/>
                                        </p:tgtEl>
                                        <p:attrNameLst>
                                          <p:attrName>style.visibility</p:attrName>
                                        </p:attrNameLst>
                                      </p:cBhvr>
                                      <p:to>
                                        <p:strVal val="hidden"/>
                                      </p:to>
                                    </p:set>
                                  </p:childTnLst>
                                </p:cTn>
                              </p:par>
                              <p:par>
                                <p:cTn id="57" presetID="3" presetClass="exit" presetSubtype="10" fill="hold" grpId="1" nodeType="withEffect">
                                  <p:stCondLst>
                                    <p:cond delay="0"/>
                                  </p:stCondLst>
                                  <p:childTnLst>
                                    <p:animEffect transition="out" filter="blinds(horizontal)">
                                      <p:cBhvr>
                                        <p:cTn id="58" dur="500"/>
                                        <p:tgtEl>
                                          <p:spTgt spid="25"/>
                                        </p:tgtEl>
                                      </p:cBhvr>
                                    </p:animEffect>
                                    <p:set>
                                      <p:cBhvr>
                                        <p:cTn id="59" dur="1" fill="hold">
                                          <p:stCondLst>
                                            <p:cond delay="499"/>
                                          </p:stCondLst>
                                        </p:cTn>
                                        <p:tgtEl>
                                          <p:spTgt spid="25"/>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0" presetClass="path" presetSubtype="0" accel="50000" decel="50000" fill="hold" grpId="0" nodeType="clickEffect">
                                  <p:stCondLst>
                                    <p:cond delay="0"/>
                                  </p:stCondLst>
                                  <p:childTnLst>
                                    <p:animMotion origin="layout" path="M -6.66667E-6 8.67052E-7 L 0.13333 0.14427 " pathEditMode="relative" ptsTypes="AA">
                                      <p:cBhvr>
                                        <p:cTn id="63" dur="2000" fill="hold"/>
                                        <p:tgtEl>
                                          <p:spTgt spid="19"/>
                                        </p:tgtEl>
                                        <p:attrNameLst>
                                          <p:attrName>ppt_x</p:attrName>
                                          <p:attrName>ppt_y</p:attrName>
                                        </p:attrNameLst>
                                      </p:cBhvr>
                                    </p:animMotion>
                                  </p:childTnLst>
                                </p:cTn>
                              </p:par>
                              <p:par>
                                <p:cTn id="64" presetID="0" presetClass="path" presetSubtype="0" accel="50000" decel="50000" fill="hold" grpId="0" nodeType="withEffect">
                                  <p:stCondLst>
                                    <p:cond delay="0"/>
                                  </p:stCondLst>
                                  <p:childTnLst>
                                    <p:animMotion origin="layout" path="M 6.66667E-6 8.2659E-6 L 6.66667E-6 -0.03329 " pathEditMode="relative" ptsTypes="AA">
                                      <p:cBhvr>
                                        <p:cTn id="65" dur="2000" fill="hold"/>
                                        <p:tgtEl>
                                          <p:spTgt spid="11"/>
                                        </p:tgtEl>
                                        <p:attrNameLst>
                                          <p:attrName>ppt_x</p:attrName>
                                          <p:attrName>ppt_y</p:attrName>
                                        </p:attrNameLst>
                                      </p:cBhvr>
                                    </p:animMotion>
                                  </p:childTnLst>
                                </p:cTn>
                              </p:par>
                              <p:par>
                                <p:cTn id="66" presetID="0" presetClass="path" presetSubtype="0" accel="50000" decel="50000" fill="hold" grpId="0" nodeType="withEffect">
                                  <p:stCondLst>
                                    <p:cond delay="0"/>
                                  </p:stCondLst>
                                  <p:childTnLst>
                                    <p:animMotion origin="layout" path="M -3.33333E-6 -8.67052E-7 L -0.14167 0.14428 " pathEditMode="relative" ptsTypes="AA">
                                      <p:cBhvr>
                                        <p:cTn id="67" dur="2000" fill="hold"/>
                                        <p:tgtEl>
                                          <p:spTgt spid="20"/>
                                        </p:tgtEl>
                                        <p:attrNameLst>
                                          <p:attrName>ppt_x</p:attrName>
                                          <p:attrName>ppt_y</p:attrName>
                                        </p:attrNameLst>
                                      </p:cBhvr>
                                    </p:animMotion>
                                  </p:childTnLst>
                                </p:cTn>
                              </p:par>
                              <p:par>
                                <p:cTn id="68" presetID="0" presetClass="path" presetSubtype="0" accel="50000" decel="50000" fill="hold" grpId="1" nodeType="withEffect">
                                  <p:stCondLst>
                                    <p:cond delay="0"/>
                                  </p:stCondLst>
                                  <p:childTnLst>
                                    <p:animMotion origin="layout" path="M -0.11667 -0.0111 L -0.05833 -0.0444 " pathEditMode="relative" rAng="0" ptsTypes="AA">
                                      <p:cBhvr>
                                        <p:cTn id="69" dur="2000" fill="hold"/>
                                        <p:tgtEl>
                                          <p:spTgt spid="12"/>
                                        </p:tgtEl>
                                        <p:attrNameLst>
                                          <p:attrName>ppt_x</p:attrName>
                                          <p:attrName>ppt_y</p:attrName>
                                        </p:attrNameLst>
                                      </p:cBhvr>
                                      <p:rCtr x="29" y="-17"/>
                                    </p:animMotion>
                                  </p:childTnLst>
                                </p:cTn>
                              </p:par>
                              <p:par>
                                <p:cTn id="70" presetID="0" presetClass="path" presetSubtype="0" accel="50000" decel="50000" fill="hold" nodeType="withEffect">
                                  <p:stCondLst>
                                    <p:cond delay="0"/>
                                  </p:stCondLst>
                                  <p:childTnLst>
                                    <p:animMotion origin="layout" path="M 0.35834 -0.45503 L 0.10001 -0.32185 " pathEditMode="relative" ptsTypes="AA">
                                      <p:cBhvr>
                                        <p:cTn id="71" dur="2000" fill="hold"/>
                                        <p:tgtEl>
                                          <p:spTgt spid="2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2" grpId="1" animBg="1"/>
      <p:bldP spid="13" grpId="0" animBg="1"/>
      <p:bldP spid="14" grpId="0" animBg="1"/>
      <p:bldP spid="17" grpId="0"/>
      <p:bldP spid="18" grpId="0" animBg="1"/>
      <p:bldP spid="19" grpId="0" animBg="1"/>
      <p:bldP spid="20" grpId="0" animBg="1"/>
      <p:bldP spid="23" grpId="2" animBg="1"/>
      <p:bldP spid="23" grpId="3" animBg="1"/>
      <p:bldP spid="24" grpId="2" animBg="1"/>
      <p:bldP spid="24" grpId="3" animBg="1"/>
      <p:bldP spid="25" grpId="0"/>
      <p:bldP spid="25" grpId="1"/>
      <p:bldP spid="26" grpId="0"/>
      <p:bldP spid="26" grpId="1"/>
      <p:bldP spid="27" grpId="0" animBg="1"/>
      <p:bldP spid="2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brl_field_full.gif"/>
          <p:cNvPicPr>
            <a:picLocks noGrp="1" noChangeAspect="1"/>
          </p:cNvPicPr>
          <p:nvPr/>
        </p:nvPicPr>
        <p:blipFill>
          <a:blip r:embed="rId3" cstate="print"/>
          <a:stretch>
            <a:fillRect/>
          </a:stretch>
        </p:blipFill>
        <p:spPr>
          <a:xfrm>
            <a:off x="228600" y="0"/>
            <a:ext cx="8382000" cy="6858000"/>
          </a:xfrm>
          <a:prstGeom prst="rect">
            <a:avLst/>
          </a:prstGeom>
        </p:spPr>
      </p:pic>
      <p:sp>
        <p:nvSpPr>
          <p:cNvPr id="3" name="Diamond 2"/>
          <p:cNvSpPr/>
          <p:nvPr/>
        </p:nvSpPr>
        <p:spPr>
          <a:xfrm>
            <a:off x="6248400" y="1828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4" name="Diamond 3"/>
          <p:cNvSpPr/>
          <p:nvPr/>
        </p:nvSpPr>
        <p:spPr>
          <a:xfrm>
            <a:off x="4267200" y="609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5" name="Diamond 4"/>
          <p:cNvSpPr/>
          <p:nvPr/>
        </p:nvSpPr>
        <p:spPr>
          <a:xfrm>
            <a:off x="2133600" y="1905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6" name="Diamond 5"/>
          <p:cNvSpPr/>
          <p:nvPr/>
        </p:nvSpPr>
        <p:spPr>
          <a:xfrm>
            <a:off x="2819400" y="3962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7" name="Diamond 6"/>
          <p:cNvSpPr/>
          <p:nvPr/>
        </p:nvSpPr>
        <p:spPr>
          <a:xfrm>
            <a:off x="32766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8" name="Diamond 7"/>
          <p:cNvSpPr/>
          <p:nvPr/>
        </p:nvSpPr>
        <p:spPr>
          <a:xfrm>
            <a:off x="49530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9" name="Diamond 8"/>
          <p:cNvSpPr/>
          <p:nvPr/>
        </p:nvSpPr>
        <p:spPr>
          <a:xfrm>
            <a:off x="5410200" y="3886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0" name="Diamond 9"/>
          <p:cNvSpPr/>
          <p:nvPr/>
        </p:nvSpPr>
        <p:spPr>
          <a:xfrm>
            <a:off x="4191000" y="4191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1" name="Diamond 10"/>
          <p:cNvSpPr/>
          <p:nvPr/>
        </p:nvSpPr>
        <p:spPr>
          <a:xfrm>
            <a:off x="4114800" y="5791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2" name="Oval 11"/>
          <p:cNvSpPr/>
          <p:nvPr/>
        </p:nvSpPr>
        <p:spPr>
          <a:xfrm>
            <a:off x="4038600" y="61722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sp>
        <p:nvSpPr>
          <p:cNvPr id="13" name="Oval 12"/>
          <p:cNvSpPr/>
          <p:nvPr/>
        </p:nvSpPr>
        <p:spPr>
          <a:xfrm>
            <a:off x="4495800" y="38100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14" name="Oval 13"/>
          <p:cNvSpPr/>
          <p:nvPr/>
        </p:nvSpPr>
        <p:spPr>
          <a:xfrm>
            <a:off x="1905000" y="43434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15" name="TextBox 14"/>
          <p:cNvSpPr txBox="1"/>
          <p:nvPr/>
        </p:nvSpPr>
        <p:spPr>
          <a:xfrm>
            <a:off x="0" y="152400"/>
            <a:ext cx="1752600" cy="461665"/>
          </a:xfrm>
          <a:prstGeom prst="rect">
            <a:avLst/>
          </a:prstGeom>
          <a:noFill/>
        </p:spPr>
        <p:txBody>
          <a:bodyPr wrap="square" rtlCol="0">
            <a:spAutoFit/>
          </a:bodyPr>
          <a:lstStyle/>
          <a:p>
            <a:r>
              <a:rPr lang="en-US" sz="2400" dirty="0" smtClean="0"/>
              <a:t>Signals</a:t>
            </a:r>
            <a:endParaRPr lang="en-US" sz="2400" dirty="0"/>
          </a:p>
        </p:txBody>
      </p:sp>
      <p:sp>
        <p:nvSpPr>
          <p:cNvPr id="16" name="TextBox 15"/>
          <p:cNvSpPr txBox="1"/>
          <p:nvPr/>
        </p:nvSpPr>
        <p:spPr>
          <a:xfrm>
            <a:off x="0" y="5750004"/>
            <a:ext cx="3352800" cy="584775"/>
          </a:xfrm>
          <a:prstGeom prst="rect">
            <a:avLst/>
          </a:prstGeom>
          <a:noFill/>
        </p:spPr>
        <p:txBody>
          <a:bodyPr wrap="square" rtlCol="0">
            <a:spAutoFit/>
          </a:bodyPr>
          <a:lstStyle/>
          <a:p>
            <a:pPr algn="ctr"/>
            <a:r>
              <a:rPr lang="en-US" sz="1600" dirty="0" smtClean="0"/>
              <a:t>Fly Ball LF Line</a:t>
            </a:r>
          </a:p>
          <a:p>
            <a:pPr algn="ctr"/>
            <a:r>
              <a:rPr lang="en-US" sz="1600" dirty="0" smtClean="0"/>
              <a:t>Caught</a:t>
            </a:r>
            <a:endParaRPr lang="en-US" sz="1600" dirty="0"/>
          </a:p>
        </p:txBody>
      </p:sp>
      <p:sp>
        <p:nvSpPr>
          <p:cNvPr id="17" name="TextBox 16"/>
          <p:cNvSpPr txBox="1"/>
          <p:nvPr/>
        </p:nvSpPr>
        <p:spPr>
          <a:xfrm>
            <a:off x="0" y="685800"/>
            <a:ext cx="4267200" cy="923330"/>
          </a:xfrm>
          <a:prstGeom prst="rect">
            <a:avLst/>
          </a:prstGeom>
          <a:noFill/>
        </p:spPr>
        <p:txBody>
          <a:bodyPr wrap="square" rtlCol="0">
            <a:spAutoFit/>
          </a:bodyPr>
          <a:lstStyle/>
          <a:p>
            <a:r>
              <a:rPr lang="en-US" b="1" dirty="0" smtClean="0"/>
              <a:t>U1 number of outs and staying home</a:t>
            </a:r>
          </a:p>
          <a:p>
            <a:r>
              <a:rPr lang="en-US" b="1" dirty="0" smtClean="0"/>
              <a:t>2 outs timing play</a:t>
            </a:r>
            <a:endParaRPr lang="en-US" b="1" u="sng" dirty="0" smtClean="0"/>
          </a:p>
          <a:p>
            <a:r>
              <a:rPr lang="en-US" b="1" dirty="0" smtClean="0"/>
              <a:t>U2 &amp; U3 Stay</a:t>
            </a:r>
          </a:p>
        </p:txBody>
      </p:sp>
      <p:sp>
        <p:nvSpPr>
          <p:cNvPr id="18" name="Hexagon 17"/>
          <p:cNvSpPr/>
          <p:nvPr/>
        </p:nvSpPr>
        <p:spPr>
          <a:xfrm flipH="1">
            <a:off x="3886200" y="54102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19" name="Hexagon 18"/>
          <p:cNvSpPr/>
          <p:nvPr/>
        </p:nvSpPr>
        <p:spPr>
          <a:xfrm flipH="1">
            <a:off x="2895600" y="44196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0" name="Hexagon 19"/>
          <p:cNvSpPr/>
          <p:nvPr/>
        </p:nvSpPr>
        <p:spPr>
          <a:xfrm flipH="1">
            <a:off x="4267200" y="34290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pic>
        <p:nvPicPr>
          <p:cNvPr id="21" name="Picture 20" descr="baseball.gif"/>
          <p:cNvPicPr>
            <a:picLocks noChangeAspect="1"/>
          </p:cNvPicPr>
          <p:nvPr/>
        </p:nvPicPr>
        <p:blipFill>
          <a:blip r:embed="rId4" cstate="print"/>
          <a:stretch>
            <a:fillRect/>
          </a:stretch>
        </p:blipFill>
        <p:spPr>
          <a:xfrm>
            <a:off x="4191000" y="5486400"/>
            <a:ext cx="228600" cy="307181"/>
          </a:xfrm>
          <a:prstGeom prst="rect">
            <a:avLst/>
          </a:prstGeom>
        </p:spPr>
      </p:pic>
      <p:sp>
        <p:nvSpPr>
          <p:cNvPr id="23" name="Oval 22"/>
          <p:cNvSpPr/>
          <p:nvPr/>
        </p:nvSpPr>
        <p:spPr>
          <a:xfrm>
            <a:off x="2438400" y="4343400"/>
            <a:ext cx="838200" cy="533400"/>
          </a:xfrm>
          <a:prstGeom prst="ellipse">
            <a:avLst/>
          </a:prstGeom>
          <a:solidFill>
            <a:schemeClr val="accent6">
              <a:lumMod val="75000"/>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962400" y="3276600"/>
            <a:ext cx="838200" cy="533400"/>
          </a:xfrm>
          <a:prstGeom prst="ellipse">
            <a:avLst/>
          </a:prstGeom>
          <a:solidFill>
            <a:schemeClr val="accent6">
              <a:lumMod val="75000"/>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286000" y="4419600"/>
            <a:ext cx="1295400" cy="307777"/>
          </a:xfrm>
          <a:prstGeom prst="rect">
            <a:avLst/>
          </a:prstGeom>
          <a:noFill/>
        </p:spPr>
        <p:txBody>
          <a:bodyPr wrap="square" rtlCol="0">
            <a:spAutoFit/>
          </a:bodyPr>
          <a:lstStyle/>
          <a:p>
            <a:r>
              <a:rPr lang="en-US" sz="1400" b="1" dirty="0" smtClean="0">
                <a:solidFill>
                  <a:schemeClr val="bg1"/>
                </a:solidFill>
                <a:latin typeface="Arial Black" pitchFamily="34" charset="0"/>
              </a:rPr>
              <a:t>U1’s Tag</a:t>
            </a:r>
            <a:endParaRPr lang="en-US" sz="1400" b="1" dirty="0">
              <a:solidFill>
                <a:schemeClr val="bg1"/>
              </a:solidFill>
              <a:latin typeface="Arial Black" pitchFamily="34" charset="0"/>
            </a:endParaRPr>
          </a:p>
        </p:txBody>
      </p:sp>
      <p:sp>
        <p:nvSpPr>
          <p:cNvPr id="26" name="TextBox 25"/>
          <p:cNvSpPr txBox="1"/>
          <p:nvPr/>
        </p:nvSpPr>
        <p:spPr>
          <a:xfrm>
            <a:off x="3810000" y="3429000"/>
            <a:ext cx="1295400" cy="307777"/>
          </a:xfrm>
          <a:prstGeom prst="rect">
            <a:avLst/>
          </a:prstGeom>
          <a:noFill/>
        </p:spPr>
        <p:txBody>
          <a:bodyPr wrap="square" rtlCol="0">
            <a:spAutoFit/>
          </a:bodyPr>
          <a:lstStyle/>
          <a:p>
            <a:r>
              <a:rPr lang="en-US" sz="1400" b="1" dirty="0" smtClean="0">
                <a:solidFill>
                  <a:schemeClr val="bg1"/>
                </a:solidFill>
                <a:latin typeface="Arial Black" pitchFamily="34" charset="0"/>
              </a:rPr>
              <a:t>U2’s Tag</a:t>
            </a:r>
            <a:endParaRPr lang="en-US" sz="1400" b="1" dirty="0">
              <a:solidFill>
                <a:schemeClr val="bg1"/>
              </a:solidFill>
              <a:latin typeface="Arial Black" pitchFamily="34" charset="0"/>
            </a:endParaRPr>
          </a:p>
        </p:txBody>
      </p:sp>
      <p:sp>
        <p:nvSpPr>
          <p:cNvPr id="29" name="Freeform 28"/>
          <p:cNvSpPr/>
          <p:nvPr/>
        </p:nvSpPr>
        <p:spPr>
          <a:xfrm>
            <a:off x="580571" y="391886"/>
            <a:ext cx="3628572" cy="3947885"/>
          </a:xfrm>
          <a:custGeom>
            <a:avLst/>
            <a:gdLst>
              <a:gd name="connsiteX0" fmla="*/ 0 w 3628572"/>
              <a:gd name="connsiteY0" fmla="*/ 2394857 h 3947885"/>
              <a:gd name="connsiteX1" fmla="*/ 0 w 3628572"/>
              <a:gd name="connsiteY1" fmla="*/ 2394857 h 3947885"/>
              <a:gd name="connsiteX2" fmla="*/ 188686 w 3628572"/>
              <a:gd name="connsiteY2" fmla="*/ 1901371 h 3947885"/>
              <a:gd name="connsiteX3" fmla="*/ 493486 w 3628572"/>
              <a:gd name="connsiteY3" fmla="*/ 1451428 h 3947885"/>
              <a:gd name="connsiteX4" fmla="*/ 856343 w 3628572"/>
              <a:gd name="connsiteY4" fmla="*/ 1045028 h 3947885"/>
              <a:gd name="connsiteX5" fmla="*/ 1320800 w 3628572"/>
              <a:gd name="connsiteY5" fmla="*/ 653143 h 3947885"/>
              <a:gd name="connsiteX6" fmla="*/ 1930400 w 3628572"/>
              <a:gd name="connsiteY6" fmla="*/ 275771 h 3947885"/>
              <a:gd name="connsiteX7" fmla="*/ 2786743 w 3628572"/>
              <a:gd name="connsiteY7" fmla="*/ 0 h 3947885"/>
              <a:gd name="connsiteX8" fmla="*/ 3628572 w 3628572"/>
              <a:gd name="connsiteY8" fmla="*/ 2641600 h 3947885"/>
              <a:gd name="connsiteX9" fmla="*/ 3062515 w 3628572"/>
              <a:gd name="connsiteY9" fmla="*/ 2757714 h 3947885"/>
              <a:gd name="connsiteX10" fmla="*/ 2569029 w 3628572"/>
              <a:gd name="connsiteY10" fmla="*/ 2989943 h 3947885"/>
              <a:gd name="connsiteX11" fmla="*/ 2177143 w 3628572"/>
              <a:gd name="connsiteY11" fmla="*/ 3323771 h 3947885"/>
              <a:gd name="connsiteX12" fmla="*/ 1973943 w 3628572"/>
              <a:gd name="connsiteY12" fmla="*/ 3672114 h 3947885"/>
              <a:gd name="connsiteX13" fmla="*/ 1915886 w 3628572"/>
              <a:gd name="connsiteY13" fmla="*/ 3947885 h 3947885"/>
              <a:gd name="connsiteX14" fmla="*/ 0 w 3628572"/>
              <a:gd name="connsiteY14" fmla="*/ 2394857 h 394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28572" h="3947885">
                <a:moveTo>
                  <a:pt x="0" y="2394857"/>
                </a:moveTo>
                <a:lnTo>
                  <a:pt x="0" y="2394857"/>
                </a:lnTo>
                <a:lnTo>
                  <a:pt x="188686" y="1901371"/>
                </a:lnTo>
                <a:lnTo>
                  <a:pt x="493486" y="1451428"/>
                </a:lnTo>
                <a:lnTo>
                  <a:pt x="856343" y="1045028"/>
                </a:lnTo>
                <a:lnTo>
                  <a:pt x="1320800" y="653143"/>
                </a:lnTo>
                <a:lnTo>
                  <a:pt x="1930400" y="275771"/>
                </a:lnTo>
                <a:lnTo>
                  <a:pt x="2786743" y="0"/>
                </a:lnTo>
                <a:lnTo>
                  <a:pt x="3628572" y="2641600"/>
                </a:lnTo>
                <a:lnTo>
                  <a:pt x="3062515" y="2757714"/>
                </a:lnTo>
                <a:lnTo>
                  <a:pt x="2569029" y="2989943"/>
                </a:lnTo>
                <a:lnTo>
                  <a:pt x="2177143" y="3323771"/>
                </a:lnTo>
                <a:lnTo>
                  <a:pt x="1973943" y="3672114"/>
                </a:lnTo>
                <a:lnTo>
                  <a:pt x="1915886" y="3947885"/>
                </a:lnTo>
                <a:lnTo>
                  <a:pt x="0" y="2394857"/>
                </a:lnTo>
                <a:close/>
              </a:path>
            </a:pathLst>
          </a:custGeom>
          <a:solidFill>
            <a:schemeClr val="accent6">
              <a:lumMod val="50000"/>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752600" y="2514600"/>
            <a:ext cx="1905000" cy="307777"/>
          </a:xfrm>
          <a:prstGeom prst="rect">
            <a:avLst/>
          </a:prstGeom>
          <a:noFill/>
        </p:spPr>
        <p:txBody>
          <a:bodyPr wrap="square" rtlCol="0">
            <a:spAutoFit/>
          </a:bodyPr>
          <a:lstStyle/>
          <a:p>
            <a:r>
              <a:rPr lang="en-US" sz="1400" b="1" dirty="0" smtClean="0">
                <a:solidFill>
                  <a:schemeClr val="bg1"/>
                </a:solidFill>
                <a:latin typeface="Arial Black" pitchFamily="34" charset="0"/>
              </a:rPr>
              <a:t>U3’s Catch Area</a:t>
            </a:r>
            <a:endParaRPr lang="en-US" sz="1400" b="1" dirty="0">
              <a:solidFill>
                <a:schemeClr val="bg1"/>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1.11111E-6 -3.2948E-6 C -0.0276 -0.00208 -0.0552 -0.00393 -0.07135 -0.01896 C -0.0875 -0.03399 -0.09218 -0.06243 -0.09687 -0.09087 " pathEditMode="relative" ptsTypes="aaA">
                                      <p:cBhvr>
                                        <p:cTn id="11" dur="2000" fill="hold"/>
                                        <p:tgtEl>
                                          <p:spTgt spid="12"/>
                                        </p:tgtEl>
                                        <p:attrNameLst>
                                          <p:attrName>ppt_x</p:attrName>
                                          <p:attrName>ppt_y</p:attrName>
                                        </p:attrNameLst>
                                      </p:cBhvr>
                                    </p:animMotion>
                                  </p:childTnLst>
                                </p:cTn>
                              </p:par>
                              <p:par>
                                <p:cTn id="12" presetID="0" presetClass="path" presetSubtype="0" accel="50000" decel="50000" fill="hold" grpId="0" nodeType="withEffect">
                                  <p:stCondLst>
                                    <p:cond delay="0"/>
                                  </p:stCondLst>
                                  <p:childTnLst>
                                    <p:animMotion origin="layout" path="M 0 3.17919E-6 L -0.0625 -0.12763 " pathEditMode="relative" rAng="0" ptsTypes="AA">
                                      <p:cBhvr>
                                        <p:cTn id="13" dur="2000" fill="hold"/>
                                        <p:tgtEl>
                                          <p:spTgt spid="14"/>
                                        </p:tgtEl>
                                        <p:attrNameLst>
                                          <p:attrName>ppt_x</p:attrName>
                                          <p:attrName>ppt_y</p:attrName>
                                        </p:attrNameLst>
                                      </p:cBhvr>
                                      <p:rCtr x="-31" y="-64"/>
                                    </p:animMotion>
                                  </p:childTnLst>
                                </p:cTn>
                              </p:par>
                              <p:par>
                                <p:cTn id="14" presetID="0" presetClass="path" presetSubtype="0" accel="50000" decel="50000" fill="hold" grpId="0" nodeType="withEffect">
                                  <p:stCondLst>
                                    <p:cond delay="0"/>
                                  </p:stCondLst>
                                  <p:childTnLst>
                                    <p:animMotion origin="layout" path="M -3.33333E-6 -1.7341E-6 L -0.15833 0.09989 " pathEditMode="relative" ptsTypes="AA">
                                      <p:cBhvr>
                                        <p:cTn id="15" dur="2000" fill="hold"/>
                                        <p:tgtEl>
                                          <p:spTgt spid="5"/>
                                        </p:tgtEl>
                                        <p:attrNameLst>
                                          <p:attrName>ppt_x</p:attrName>
                                          <p:attrName>ppt_y</p:attrName>
                                        </p:attrNameLst>
                                      </p:cBhvr>
                                    </p:animMotion>
                                  </p:childTnLst>
                                </p:cTn>
                              </p:par>
                              <p:par>
                                <p:cTn id="16" presetID="6" presetClass="emph" presetSubtype="0" fill="hold" nodeType="withEffect">
                                  <p:stCondLst>
                                    <p:cond delay="0"/>
                                  </p:stCondLst>
                                  <p:childTnLst>
                                    <p:animScale>
                                      <p:cBhvr>
                                        <p:cTn id="17" dur="1000" fill="hold"/>
                                        <p:tgtEl>
                                          <p:spTgt spid="21"/>
                                        </p:tgtEl>
                                      </p:cBhvr>
                                      <p:by x="400000" y="400000"/>
                                    </p:animScale>
                                  </p:childTnLst>
                                </p:cTn>
                              </p:par>
                              <p:par>
                                <p:cTn id="18" presetID="6" presetClass="emph" presetSubtype="0" fill="hold" nodeType="withEffect">
                                  <p:stCondLst>
                                    <p:cond delay="0"/>
                                  </p:stCondLst>
                                  <p:childTnLst>
                                    <p:animScale>
                                      <p:cBhvr>
                                        <p:cTn id="19" dur="2000" fill="hold"/>
                                        <p:tgtEl>
                                          <p:spTgt spid="21"/>
                                        </p:tgtEl>
                                      </p:cBhvr>
                                      <p:by x="25000" y="25000"/>
                                    </p:animScale>
                                  </p:childTnLst>
                                </p:cTn>
                              </p:par>
                              <p:par>
                                <p:cTn id="20" presetID="0" presetClass="path" presetSubtype="0" accel="50000" decel="50000" fill="hold" nodeType="withEffect">
                                  <p:stCondLst>
                                    <p:cond delay="0"/>
                                  </p:stCondLst>
                                  <p:childTnLst>
                                    <p:animMotion origin="layout" path="M 6.66667E-6 -1.7341E-6 L -0.36666 -0.42173 " pathEditMode="relative" ptsTypes="AA">
                                      <p:cBhvr>
                                        <p:cTn id="21" dur="2000" fill="hold"/>
                                        <p:tgtEl>
                                          <p:spTgt spid="21"/>
                                        </p:tgtEl>
                                        <p:attrNameLst>
                                          <p:attrName>ppt_x</p:attrName>
                                          <p:attrName>ppt_y</p:attrName>
                                        </p:attrNameLst>
                                      </p:cBhvr>
                                    </p:animMotion>
                                  </p:childTnLst>
                                </p:cTn>
                              </p:par>
                              <p:par>
                                <p:cTn id="22" presetID="0" presetClass="path" presetSubtype="0" accel="50000" decel="50000" fill="hold" grpId="0" nodeType="withEffect">
                                  <p:stCondLst>
                                    <p:cond delay="0"/>
                                  </p:stCondLst>
                                  <p:childTnLst>
                                    <p:animMotion origin="layout" path="M -1.73472E-18 -8.67052E-7 L -0.05833 -8.67052E-7 " pathEditMode="relative" ptsTypes="AA">
                                      <p:cBhvr>
                                        <p:cTn id="23" dur="2000" fill="hold"/>
                                        <p:tgtEl>
                                          <p:spTgt spid="13"/>
                                        </p:tgtEl>
                                        <p:attrNameLst>
                                          <p:attrName>ppt_x</p:attrName>
                                          <p:attrName>ppt_y</p:attrName>
                                        </p:attrNameLst>
                                      </p:cBhvr>
                                    </p:animMotion>
                                  </p:childTnLst>
                                </p:cTn>
                              </p:par>
                              <p:par>
                                <p:cTn id="24" presetID="0" presetClass="path" presetSubtype="0" accel="50000" decel="50000" fill="hold" grpId="0" nodeType="withEffect">
                                  <p:stCondLst>
                                    <p:cond delay="0"/>
                                  </p:stCondLst>
                                  <p:childTnLst>
                                    <p:animMotion origin="layout" path="M -1.94444E-6 5.78035E-8 C 0.03733 -0.00855 0.07465 -0.01687 0.1033 -0.04231 C 0.13195 -0.06774 0.16025 -0.13387 0.17153 -0.15213 " pathEditMode="relative" ptsTypes="aaA">
                                      <p:cBhvr>
                                        <p:cTn id="25" dur="2000" fill="hold"/>
                                        <p:tgtEl>
                                          <p:spTgt spid="18"/>
                                        </p:tgtEl>
                                        <p:attrNameLst>
                                          <p:attrName>ppt_x</p:attrName>
                                          <p:attrName>ppt_y</p:attrName>
                                        </p:attrNameLst>
                                      </p:cBhvr>
                                    </p:animMotion>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linds(horizontal)">
                                      <p:cBhvr>
                                        <p:cTn id="30" dur="500"/>
                                        <p:tgtEl>
                                          <p:spTgt spid="25"/>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linds(horizontal)">
                                      <p:cBhvr>
                                        <p:cTn id="33" dur="500"/>
                                        <p:tgtEl>
                                          <p:spTgt spid="23"/>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linds(horizontal)">
                                      <p:cBhvr>
                                        <p:cTn id="36" dur="500"/>
                                        <p:tgtEl>
                                          <p:spTgt spid="26"/>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linds(horizontal)">
                                      <p:cBhvr>
                                        <p:cTn id="39" dur="500"/>
                                        <p:tgtEl>
                                          <p:spTgt spid="2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blinds(horizontal)">
                                      <p:cBhvr>
                                        <p:cTn id="42" dur="500"/>
                                        <p:tgtEl>
                                          <p:spTgt spid="30"/>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blinds(horizontal)">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xit" presetSubtype="10" fill="hold" grpId="1" nodeType="clickEffect">
                                  <p:stCondLst>
                                    <p:cond delay="0"/>
                                  </p:stCondLst>
                                  <p:childTnLst>
                                    <p:animEffect transition="out" filter="blinds(horizontal)">
                                      <p:cBhvr>
                                        <p:cTn id="49" dur="500"/>
                                        <p:tgtEl>
                                          <p:spTgt spid="30"/>
                                        </p:tgtEl>
                                      </p:cBhvr>
                                    </p:animEffect>
                                    <p:set>
                                      <p:cBhvr>
                                        <p:cTn id="50" dur="1" fill="hold">
                                          <p:stCondLst>
                                            <p:cond delay="499"/>
                                          </p:stCondLst>
                                        </p:cTn>
                                        <p:tgtEl>
                                          <p:spTgt spid="30"/>
                                        </p:tgtEl>
                                        <p:attrNameLst>
                                          <p:attrName>style.visibility</p:attrName>
                                        </p:attrNameLst>
                                      </p:cBhvr>
                                      <p:to>
                                        <p:strVal val="hidden"/>
                                      </p:to>
                                    </p:set>
                                  </p:childTnLst>
                                </p:cTn>
                              </p:par>
                              <p:par>
                                <p:cTn id="51" presetID="3" presetClass="exit" presetSubtype="10" fill="hold" grpId="1" nodeType="withEffect">
                                  <p:stCondLst>
                                    <p:cond delay="0"/>
                                  </p:stCondLst>
                                  <p:childTnLst>
                                    <p:animEffect transition="out" filter="blinds(horizontal)">
                                      <p:cBhvr>
                                        <p:cTn id="52" dur="500"/>
                                        <p:tgtEl>
                                          <p:spTgt spid="26"/>
                                        </p:tgtEl>
                                      </p:cBhvr>
                                    </p:animEffect>
                                    <p:set>
                                      <p:cBhvr>
                                        <p:cTn id="53" dur="1" fill="hold">
                                          <p:stCondLst>
                                            <p:cond delay="499"/>
                                          </p:stCondLst>
                                        </p:cTn>
                                        <p:tgtEl>
                                          <p:spTgt spid="26"/>
                                        </p:tgtEl>
                                        <p:attrNameLst>
                                          <p:attrName>style.visibility</p:attrName>
                                        </p:attrNameLst>
                                      </p:cBhvr>
                                      <p:to>
                                        <p:strVal val="hidden"/>
                                      </p:to>
                                    </p:set>
                                  </p:childTnLst>
                                </p:cTn>
                              </p:par>
                              <p:par>
                                <p:cTn id="54" presetID="3" presetClass="exit" presetSubtype="10" fill="hold" grpId="1" nodeType="withEffect">
                                  <p:stCondLst>
                                    <p:cond delay="0"/>
                                  </p:stCondLst>
                                  <p:childTnLst>
                                    <p:animEffect transition="out" filter="blinds(horizontal)">
                                      <p:cBhvr>
                                        <p:cTn id="55" dur="500"/>
                                        <p:tgtEl>
                                          <p:spTgt spid="24"/>
                                        </p:tgtEl>
                                      </p:cBhvr>
                                    </p:animEffect>
                                    <p:set>
                                      <p:cBhvr>
                                        <p:cTn id="56" dur="1" fill="hold">
                                          <p:stCondLst>
                                            <p:cond delay="499"/>
                                          </p:stCondLst>
                                        </p:cTn>
                                        <p:tgtEl>
                                          <p:spTgt spid="24"/>
                                        </p:tgtEl>
                                        <p:attrNameLst>
                                          <p:attrName>style.visibility</p:attrName>
                                        </p:attrNameLst>
                                      </p:cBhvr>
                                      <p:to>
                                        <p:strVal val="hidden"/>
                                      </p:to>
                                    </p:set>
                                  </p:childTnLst>
                                </p:cTn>
                              </p:par>
                              <p:par>
                                <p:cTn id="57" presetID="3" presetClass="exit" presetSubtype="10" fill="hold" grpId="1" nodeType="withEffect">
                                  <p:stCondLst>
                                    <p:cond delay="0"/>
                                  </p:stCondLst>
                                  <p:childTnLst>
                                    <p:animEffect transition="out" filter="blinds(horizontal)">
                                      <p:cBhvr>
                                        <p:cTn id="58" dur="500"/>
                                        <p:tgtEl>
                                          <p:spTgt spid="25"/>
                                        </p:tgtEl>
                                      </p:cBhvr>
                                    </p:animEffect>
                                    <p:set>
                                      <p:cBhvr>
                                        <p:cTn id="59" dur="1" fill="hold">
                                          <p:stCondLst>
                                            <p:cond delay="499"/>
                                          </p:stCondLst>
                                        </p:cTn>
                                        <p:tgtEl>
                                          <p:spTgt spid="25"/>
                                        </p:tgtEl>
                                        <p:attrNameLst>
                                          <p:attrName>style.visibility</p:attrName>
                                        </p:attrNameLst>
                                      </p:cBhvr>
                                      <p:to>
                                        <p:strVal val="hidden"/>
                                      </p:to>
                                    </p:set>
                                  </p:childTnLst>
                                </p:cTn>
                              </p:par>
                              <p:par>
                                <p:cTn id="60" presetID="3" presetClass="exit" presetSubtype="10" fill="hold" grpId="1" nodeType="withEffect">
                                  <p:stCondLst>
                                    <p:cond delay="0"/>
                                  </p:stCondLst>
                                  <p:childTnLst>
                                    <p:animEffect transition="out" filter="blinds(horizontal)">
                                      <p:cBhvr>
                                        <p:cTn id="61" dur="500"/>
                                        <p:tgtEl>
                                          <p:spTgt spid="23"/>
                                        </p:tgtEl>
                                      </p:cBhvr>
                                    </p:animEffect>
                                    <p:set>
                                      <p:cBhvr>
                                        <p:cTn id="62" dur="1" fill="hold">
                                          <p:stCondLst>
                                            <p:cond delay="499"/>
                                          </p:stCondLst>
                                        </p:cTn>
                                        <p:tgtEl>
                                          <p:spTgt spid="2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0" presetClass="path" presetSubtype="0" accel="50000" decel="50000" fill="hold" grpId="0" nodeType="clickEffect">
                                  <p:stCondLst>
                                    <p:cond delay="0"/>
                                  </p:stCondLst>
                                  <p:childTnLst>
                                    <p:animMotion origin="layout" path="M -3.33333E-6 -8.2659E-6 L -3.33333E-6 0.04439 " pathEditMode="relative" ptsTypes="AA">
                                      <p:cBhvr>
                                        <p:cTn id="66" dur="2000" fill="hold"/>
                                        <p:tgtEl>
                                          <p:spTgt spid="6"/>
                                        </p:tgtEl>
                                        <p:attrNameLst>
                                          <p:attrName>ppt_x</p:attrName>
                                          <p:attrName>ppt_y</p:attrName>
                                        </p:attrNameLst>
                                      </p:cBhvr>
                                    </p:animMotion>
                                  </p:childTnLst>
                                </p:cTn>
                              </p:par>
                              <p:par>
                                <p:cTn id="67" presetID="0" presetClass="path" presetSubtype="0" accel="50000" decel="50000" fill="hold" grpId="0" nodeType="withEffect">
                                  <p:stCondLst>
                                    <p:cond delay="0"/>
                                  </p:stCondLst>
                                  <p:childTnLst>
                                    <p:animMotion origin="layout" path="M -3.33333E-6 1.50289E-6 L -0.14583 0.13873 " pathEditMode="relative" rAng="0" ptsTypes="AA">
                                      <p:cBhvr>
                                        <p:cTn id="68" dur="2000" fill="hold"/>
                                        <p:tgtEl>
                                          <p:spTgt spid="20"/>
                                        </p:tgtEl>
                                        <p:attrNameLst>
                                          <p:attrName>ppt_x</p:attrName>
                                          <p:attrName>ppt_y</p:attrName>
                                        </p:attrNameLst>
                                      </p:cBhvr>
                                      <p:rCtr x="-73" y="69"/>
                                    </p:animMotion>
                                  </p:childTnLst>
                                </p:cTn>
                              </p:par>
                              <p:par>
                                <p:cTn id="69" presetID="0" presetClass="path" presetSubtype="0" accel="50000" decel="50000" fill="hold" grpId="0" nodeType="withEffect">
                                  <p:stCondLst>
                                    <p:cond delay="0"/>
                                  </p:stCondLst>
                                  <p:childTnLst>
                                    <p:animMotion origin="layout" path="M -3.33333E-6 4.04624E-6 L 0.15417 0.16092 " pathEditMode="relative" rAng="0" ptsTypes="AA">
                                      <p:cBhvr>
                                        <p:cTn id="70" dur="2000" fill="hold"/>
                                        <p:tgtEl>
                                          <p:spTgt spid="19"/>
                                        </p:tgtEl>
                                        <p:attrNameLst>
                                          <p:attrName>ppt_x</p:attrName>
                                          <p:attrName>ppt_y</p:attrName>
                                        </p:attrNameLst>
                                      </p:cBhvr>
                                      <p:rCtr x="77" y="80"/>
                                    </p:animMotion>
                                  </p:childTnLst>
                                </p:cTn>
                              </p:par>
                              <p:par>
                                <p:cTn id="71" presetID="0" presetClass="path" presetSubtype="0" accel="50000" decel="50000" fill="hold" grpId="0" nodeType="withEffect">
                                  <p:stCondLst>
                                    <p:cond delay="0"/>
                                  </p:stCondLst>
                                  <p:childTnLst>
                                    <p:animMotion origin="layout" path="M 6.66667E-6 8.2659E-6 L 6.66667E-6 -0.05548 " pathEditMode="relative" ptsTypes="AA">
                                      <p:cBhvr>
                                        <p:cTn id="72" dur="2000" fill="hold"/>
                                        <p:tgtEl>
                                          <p:spTgt spid="11"/>
                                        </p:tgtEl>
                                        <p:attrNameLst>
                                          <p:attrName>ppt_x</p:attrName>
                                          <p:attrName>ppt_y</p:attrName>
                                        </p:attrNameLst>
                                      </p:cBhvr>
                                    </p:animMotion>
                                  </p:childTnLst>
                                </p:cTn>
                              </p:par>
                              <p:par>
                                <p:cTn id="73" presetID="0" presetClass="path" presetSubtype="0" accel="50000" decel="50000" fill="hold" nodeType="withEffect">
                                  <p:stCondLst>
                                    <p:cond delay="0"/>
                                  </p:stCondLst>
                                  <p:childTnLst>
                                    <p:animMotion origin="layout" path="M -0.375 -0.42173 L -0.00833 -1.6763E-6 " pathEditMode="relative" ptsTypes="AA">
                                      <p:cBhvr>
                                        <p:cTn id="74" dur="2000" fill="hold"/>
                                        <p:tgtEl>
                                          <p:spTgt spid="21"/>
                                        </p:tgtEl>
                                        <p:attrNameLst>
                                          <p:attrName>ppt_x</p:attrName>
                                          <p:attrName>ppt_y</p:attrName>
                                        </p:attrNameLst>
                                      </p:cBhvr>
                                    </p:animMotion>
                                  </p:childTnLst>
                                </p:cTn>
                              </p:par>
                              <p:par>
                                <p:cTn id="75" presetID="0" presetClass="path" presetSubtype="0" accel="50000" decel="50000" fill="hold" grpId="1" nodeType="withEffect">
                                  <p:stCondLst>
                                    <p:cond delay="0"/>
                                  </p:stCondLst>
                                  <p:childTnLst>
                                    <p:animMotion origin="layout" path="M -0.09688 -0.09087 L -0.05521 -0.05758 " pathEditMode="relative" rAng="0" ptsTypes="AA">
                                      <p:cBhvr>
                                        <p:cTn id="76" dur="2000" fill="hold"/>
                                        <p:tgtEl>
                                          <p:spTgt spid="12"/>
                                        </p:tgtEl>
                                        <p:attrNameLst>
                                          <p:attrName>ppt_x</p:attrName>
                                          <p:attrName>ppt_y</p:attrName>
                                        </p:attrNameLst>
                                      </p:cBhvr>
                                      <p:rCtr x="21" y="17"/>
                                    </p:animMotion>
                                  </p:childTnLst>
                                </p:cTn>
                              </p:par>
                              <p:par>
                                <p:cTn id="77" presetID="0" presetClass="path" presetSubtype="0" accel="50000" decel="50000" fill="hold" grpId="1" nodeType="withEffect">
                                  <p:stCondLst>
                                    <p:cond delay="0"/>
                                  </p:stCondLst>
                                  <p:childTnLst>
                                    <p:animMotion origin="layout" path="M -0.05833 1.04046E-6 L -0.12083 0.07214 " pathEditMode="relative" rAng="0" ptsTypes="AA">
                                      <p:cBhvr>
                                        <p:cTn id="78" dur="2000" fill="hold"/>
                                        <p:tgtEl>
                                          <p:spTgt spid="13"/>
                                        </p:tgtEl>
                                        <p:attrNameLst>
                                          <p:attrName>ppt_x</p:attrName>
                                          <p:attrName>ppt_y</p:attrName>
                                        </p:attrNameLst>
                                      </p:cBhvr>
                                      <p:rCtr x="-31" y="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P spid="12" grpId="1" animBg="1"/>
      <p:bldP spid="13" grpId="0" animBg="1"/>
      <p:bldP spid="13" grpId="1" animBg="1"/>
      <p:bldP spid="14" grpId="0" animBg="1"/>
      <p:bldP spid="17" grpId="0"/>
      <p:bldP spid="18" grpId="0" animBg="1"/>
      <p:bldP spid="19" grpId="0" animBg="1"/>
      <p:bldP spid="20" grpId="0" animBg="1"/>
      <p:bldP spid="23" grpId="0" animBg="1"/>
      <p:bldP spid="23" grpId="1" animBg="1"/>
      <p:bldP spid="24" grpId="0" animBg="1"/>
      <p:bldP spid="24" grpId="1" animBg="1"/>
      <p:bldP spid="25" grpId="0"/>
      <p:bldP spid="25" grpId="1"/>
      <p:bldP spid="26" grpId="0"/>
      <p:bldP spid="26" grpId="1"/>
      <p:bldP spid="29" grpId="0" animBg="1"/>
      <p:bldP spid="30" grpId="0"/>
      <p:bldP spid="30"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brl_field_full.gif"/>
          <p:cNvPicPr>
            <a:picLocks noGrp="1" noChangeAspect="1"/>
          </p:cNvPicPr>
          <p:nvPr/>
        </p:nvPicPr>
        <p:blipFill>
          <a:blip r:embed="rId2" cstate="print"/>
          <a:stretch>
            <a:fillRect/>
          </a:stretch>
        </p:blipFill>
        <p:spPr>
          <a:xfrm>
            <a:off x="228601" y="0"/>
            <a:ext cx="8382000" cy="6858000"/>
          </a:xfrm>
          <a:prstGeom prst="rect">
            <a:avLst/>
          </a:prstGeom>
        </p:spPr>
      </p:pic>
      <p:sp>
        <p:nvSpPr>
          <p:cNvPr id="3" name="Rectangle 2"/>
          <p:cNvSpPr/>
          <p:nvPr/>
        </p:nvSpPr>
        <p:spPr>
          <a:xfrm>
            <a:off x="1676400" y="2057400"/>
            <a:ext cx="5486400" cy="954107"/>
          </a:xfrm>
          <a:prstGeom prst="rect">
            <a:avLst/>
          </a:prstGeom>
        </p:spPr>
        <p:txBody>
          <a:bodyPr wrap="square">
            <a:spAutoFit/>
          </a:bodyPr>
          <a:lstStyle/>
          <a:p>
            <a:pPr>
              <a:buFont typeface="Arial" pitchFamily="34" charset="0"/>
              <a:buChar char="•"/>
            </a:pPr>
            <a:r>
              <a:rPr lang="en-US" sz="2800" b="1" dirty="0" smtClean="0">
                <a:latin typeface="Arial Black" pitchFamily="34" charset="0"/>
              </a:rPr>
              <a:t>Runners at 1st and 3</a:t>
            </a:r>
            <a:r>
              <a:rPr lang="en-US" sz="2800" b="1" baseline="30000" dirty="0" smtClean="0">
                <a:latin typeface="Arial Black" pitchFamily="34" charset="0"/>
              </a:rPr>
              <a:t>rd</a:t>
            </a:r>
            <a:endParaRPr lang="en-US" sz="2800" b="1" dirty="0" smtClean="0">
              <a:latin typeface="Arial Black" pitchFamily="34" charset="0"/>
            </a:endParaRPr>
          </a:p>
          <a:p>
            <a:pPr>
              <a:buFont typeface="Arial" pitchFamily="34" charset="0"/>
              <a:buChar char="•"/>
            </a:pPr>
            <a:r>
              <a:rPr lang="en-US" sz="2800" b="1" dirty="0" smtClean="0">
                <a:latin typeface="Arial Black" pitchFamily="34" charset="0"/>
              </a:rPr>
              <a:t>Ground Balls and Fly Balls</a:t>
            </a:r>
            <a:endParaRPr lang="en-US" sz="2800" b="1" dirty="0">
              <a:latin typeface="Arial Black"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brl_field_full.gif"/>
          <p:cNvPicPr>
            <a:picLocks noGrp="1" noChangeAspect="1"/>
          </p:cNvPicPr>
          <p:nvPr/>
        </p:nvPicPr>
        <p:blipFill>
          <a:blip r:embed="rId3" cstate="print"/>
          <a:stretch>
            <a:fillRect/>
          </a:stretch>
        </p:blipFill>
        <p:spPr>
          <a:xfrm>
            <a:off x="152400" y="0"/>
            <a:ext cx="8382000" cy="6858000"/>
          </a:xfrm>
          <a:prstGeom prst="rect">
            <a:avLst/>
          </a:prstGeom>
        </p:spPr>
      </p:pic>
      <p:sp>
        <p:nvSpPr>
          <p:cNvPr id="3" name="Diamond 2"/>
          <p:cNvSpPr/>
          <p:nvPr/>
        </p:nvSpPr>
        <p:spPr>
          <a:xfrm>
            <a:off x="6248400" y="1828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4" name="Diamond 3"/>
          <p:cNvSpPr/>
          <p:nvPr/>
        </p:nvSpPr>
        <p:spPr>
          <a:xfrm>
            <a:off x="4267200" y="609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5" name="Diamond 4"/>
          <p:cNvSpPr/>
          <p:nvPr/>
        </p:nvSpPr>
        <p:spPr>
          <a:xfrm>
            <a:off x="2133600" y="1905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6" name="Diamond 5"/>
          <p:cNvSpPr/>
          <p:nvPr/>
        </p:nvSpPr>
        <p:spPr>
          <a:xfrm>
            <a:off x="2819400" y="3962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7" name="Diamond 6"/>
          <p:cNvSpPr/>
          <p:nvPr/>
        </p:nvSpPr>
        <p:spPr>
          <a:xfrm>
            <a:off x="32766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8" name="Diamond 7"/>
          <p:cNvSpPr/>
          <p:nvPr/>
        </p:nvSpPr>
        <p:spPr>
          <a:xfrm>
            <a:off x="49530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9" name="Diamond 8"/>
          <p:cNvSpPr/>
          <p:nvPr/>
        </p:nvSpPr>
        <p:spPr>
          <a:xfrm>
            <a:off x="5410200" y="3886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0" name="Diamond 9"/>
          <p:cNvSpPr/>
          <p:nvPr/>
        </p:nvSpPr>
        <p:spPr>
          <a:xfrm>
            <a:off x="4114800" y="4267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1" name="Diamond 10"/>
          <p:cNvSpPr/>
          <p:nvPr/>
        </p:nvSpPr>
        <p:spPr>
          <a:xfrm>
            <a:off x="4114800" y="5791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2" name="Oval 11"/>
          <p:cNvSpPr/>
          <p:nvPr/>
        </p:nvSpPr>
        <p:spPr>
          <a:xfrm>
            <a:off x="4038600" y="61722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sp>
        <p:nvSpPr>
          <p:cNvPr id="13" name="Oval 12"/>
          <p:cNvSpPr/>
          <p:nvPr/>
        </p:nvSpPr>
        <p:spPr>
          <a:xfrm>
            <a:off x="6400800" y="43434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14" name="Oval 13"/>
          <p:cNvSpPr/>
          <p:nvPr/>
        </p:nvSpPr>
        <p:spPr>
          <a:xfrm>
            <a:off x="3581400" y="39624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15" name="TextBox 14"/>
          <p:cNvSpPr txBox="1"/>
          <p:nvPr/>
        </p:nvSpPr>
        <p:spPr>
          <a:xfrm>
            <a:off x="0" y="152400"/>
            <a:ext cx="1752600" cy="461665"/>
          </a:xfrm>
          <a:prstGeom prst="rect">
            <a:avLst/>
          </a:prstGeom>
          <a:noFill/>
        </p:spPr>
        <p:txBody>
          <a:bodyPr wrap="square" rtlCol="0">
            <a:spAutoFit/>
          </a:bodyPr>
          <a:lstStyle/>
          <a:p>
            <a:r>
              <a:rPr lang="en-US" sz="2400" dirty="0" smtClean="0"/>
              <a:t>Signals</a:t>
            </a:r>
            <a:endParaRPr lang="en-US" sz="2400" dirty="0"/>
          </a:p>
        </p:txBody>
      </p:sp>
      <p:sp>
        <p:nvSpPr>
          <p:cNvPr id="16" name="TextBox 15"/>
          <p:cNvSpPr txBox="1"/>
          <p:nvPr/>
        </p:nvSpPr>
        <p:spPr>
          <a:xfrm>
            <a:off x="0" y="5750004"/>
            <a:ext cx="3352800" cy="584775"/>
          </a:xfrm>
          <a:prstGeom prst="rect">
            <a:avLst/>
          </a:prstGeom>
          <a:noFill/>
        </p:spPr>
        <p:txBody>
          <a:bodyPr wrap="square" rtlCol="0">
            <a:spAutoFit/>
          </a:bodyPr>
          <a:lstStyle/>
          <a:p>
            <a:pPr algn="ctr"/>
            <a:r>
              <a:rPr lang="en-US" sz="1600" dirty="0" smtClean="0"/>
              <a:t>Fly Ball LF Line</a:t>
            </a:r>
          </a:p>
          <a:p>
            <a:pPr algn="ctr"/>
            <a:r>
              <a:rPr lang="en-US" sz="1600" dirty="0" smtClean="0"/>
              <a:t>Caught</a:t>
            </a:r>
            <a:endParaRPr lang="en-US" sz="1600" dirty="0"/>
          </a:p>
        </p:txBody>
      </p:sp>
      <p:sp>
        <p:nvSpPr>
          <p:cNvPr id="17" name="TextBox 16"/>
          <p:cNvSpPr txBox="1"/>
          <p:nvPr/>
        </p:nvSpPr>
        <p:spPr>
          <a:xfrm>
            <a:off x="0" y="685800"/>
            <a:ext cx="4267200" cy="369332"/>
          </a:xfrm>
          <a:prstGeom prst="rect">
            <a:avLst/>
          </a:prstGeom>
          <a:noFill/>
        </p:spPr>
        <p:txBody>
          <a:bodyPr wrap="square" rtlCol="0">
            <a:spAutoFit/>
          </a:bodyPr>
          <a:lstStyle/>
          <a:p>
            <a:r>
              <a:rPr lang="en-US" b="1" dirty="0" smtClean="0"/>
              <a:t>U1: Number of Outs</a:t>
            </a:r>
          </a:p>
        </p:txBody>
      </p:sp>
      <p:sp>
        <p:nvSpPr>
          <p:cNvPr id="18" name="Hexagon 17"/>
          <p:cNvSpPr/>
          <p:nvPr/>
        </p:nvSpPr>
        <p:spPr>
          <a:xfrm flipH="1">
            <a:off x="3886200" y="54102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19" name="Hexagon 18"/>
          <p:cNvSpPr/>
          <p:nvPr/>
        </p:nvSpPr>
        <p:spPr>
          <a:xfrm flipH="1">
            <a:off x="2895600" y="44196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0" name="Hexagon 19"/>
          <p:cNvSpPr/>
          <p:nvPr/>
        </p:nvSpPr>
        <p:spPr>
          <a:xfrm flipH="1">
            <a:off x="5486400" y="44196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pic>
        <p:nvPicPr>
          <p:cNvPr id="21" name="Picture 20" descr="baseball.gif"/>
          <p:cNvPicPr>
            <a:picLocks noChangeAspect="1"/>
          </p:cNvPicPr>
          <p:nvPr/>
        </p:nvPicPr>
        <p:blipFill>
          <a:blip r:embed="rId4" cstate="print"/>
          <a:stretch>
            <a:fillRect/>
          </a:stretch>
        </p:blipFill>
        <p:spPr>
          <a:xfrm>
            <a:off x="4191000" y="5486400"/>
            <a:ext cx="228600" cy="307181"/>
          </a:xfrm>
          <a:prstGeom prst="rect">
            <a:avLst/>
          </a:prstGeom>
        </p:spPr>
      </p:pic>
      <p:sp>
        <p:nvSpPr>
          <p:cNvPr id="23" name="Oval 22"/>
          <p:cNvSpPr/>
          <p:nvPr/>
        </p:nvSpPr>
        <p:spPr>
          <a:xfrm>
            <a:off x="2514600" y="4343400"/>
            <a:ext cx="838200" cy="533400"/>
          </a:xfrm>
          <a:prstGeom prst="ellipse">
            <a:avLst/>
          </a:prstGeom>
          <a:solidFill>
            <a:schemeClr val="accent6">
              <a:lumMod val="75000"/>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181600" y="4343400"/>
            <a:ext cx="838200" cy="533400"/>
          </a:xfrm>
          <a:prstGeom prst="ellipse">
            <a:avLst/>
          </a:prstGeom>
          <a:solidFill>
            <a:schemeClr val="accent6">
              <a:lumMod val="75000"/>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362200" y="4419600"/>
            <a:ext cx="1295400" cy="307777"/>
          </a:xfrm>
          <a:prstGeom prst="rect">
            <a:avLst/>
          </a:prstGeom>
          <a:noFill/>
        </p:spPr>
        <p:txBody>
          <a:bodyPr wrap="square" rtlCol="0">
            <a:spAutoFit/>
          </a:bodyPr>
          <a:lstStyle/>
          <a:p>
            <a:r>
              <a:rPr lang="en-US" sz="1400" b="1" dirty="0" smtClean="0">
                <a:solidFill>
                  <a:schemeClr val="bg1"/>
                </a:solidFill>
                <a:latin typeface="Arial Black" pitchFamily="34" charset="0"/>
              </a:rPr>
              <a:t>U1’s Tag</a:t>
            </a:r>
            <a:endParaRPr lang="en-US" sz="1400" b="1" dirty="0">
              <a:solidFill>
                <a:schemeClr val="bg1"/>
              </a:solidFill>
              <a:latin typeface="Arial Black" pitchFamily="34" charset="0"/>
            </a:endParaRPr>
          </a:p>
        </p:txBody>
      </p:sp>
      <p:sp>
        <p:nvSpPr>
          <p:cNvPr id="26" name="TextBox 25"/>
          <p:cNvSpPr txBox="1"/>
          <p:nvPr/>
        </p:nvSpPr>
        <p:spPr>
          <a:xfrm>
            <a:off x="5029200" y="4419600"/>
            <a:ext cx="1295400" cy="307777"/>
          </a:xfrm>
          <a:prstGeom prst="rect">
            <a:avLst/>
          </a:prstGeom>
          <a:noFill/>
        </p:spPr>
        <p:txBody>
          <a:bodyPr wrap="square" rtlCol="0">
            <a:spAutoFit/>
          </a:bodyPr>
          <a:lstStyle/>
          <a:p>
            <a:r>
              <a:rPr lang="en-US" sz="1400" b="1" dirty="0" smtClean="0">
                <a:solidFill>
                  <a:schemeClr val="bg1"/>
                </a:solidFill>
                <a:latin typeface="Arial Black" pitchFamily="34" charset="0"/>
              </a:rPr>
              <a:t>U2’s Tag</a:t>
            </a:r>
            <a:endParaRPr lang="en-US" sz="1400" b="1" dirty="0">
              <a:solidFill>
                <a:schemeClr val="bg1"/>
              </a:solidFill>
              <a:latin typeface="Arial Black" pitchFamily="34" charset="0"/>
            </a:endParaRPr>
          </a:p>
        </p:txBody>
      </p:sp>
      <p:sp>
        <p:nvSpPr>
          <p:cNvPr id="30" name="TextBox 29"/>
          <p:cNvSpPr txBox="1"/>
          <p:nvPr/>
        </p:nvSpPr>
        <p:spPr>
          <a:xfrm>
            <a:off x="1524000" y="2819400"/>
            <a:ext cx="1905000" cy="338554"/>
          </a:xfrm>
          <a:prstGeom prst="rect">
            <a:avLst/>
          </a:prstGeom>
          <a:noFill/>
        </p:spPr>
        <p:txBody>
          <a:bodyPr wrap="square" rtlCol="0">
            <a:spAutoFit/>
          </a:bodyPr>
          <a:lstStyle/>
          <a:p>
            <a:pPr algn="ctr"/>
            <a:r>
              <a:rPr lang="en-US" sz="1600" b="1" dirty="0" smtClean="0">
                <a:solidFill>
                  <a:schemeClr val="bg2"/>
                </a:solidFill>
                <a:latin typeface="Arial Black" pitchFamily="34" charset="0"/>
              </a:rPr>
              <a:t>U1’s Catch </a:t>
            </a:r>
            <a:endParaRPr lang="en-US" sz="1600" b="1" dirty="0">
              <a:solidFill>
                <a:schemeClr val="bg2"/>
              </a:solidFill>
              <a:latin typeface="Arial Black" pitchFamily="34" charset="0"/>
            </a:endParaRPr>
          </a:p>
        </p:txBody>
      </p:sp>
      <p:sp>
        <p:nvSpPr>
          <p:cNvPr id="28" name="TextBox 27"/>
          <p:cNvSpPr txBox="1"/>
          <p:nvPr/>
        </p:nvSpPr>
        <p:spPr>
          <a:xfrm>
            <a:off x="0" y="1066800"/>
            <a:ext cx="2362200" cy="369332"/>
          </a:xfrm>
          <a:prstGeom prst="rect">
            <a:avLst/>
          </a:prstGeom>
          <a:noFill/>
        </p:spPr>
        <p:txBody>
          <a:bodyPr wrap="square" rtlCol="0">
            <a:spAutoFit/>
          </a:bodyPr>
          <a:lstStyle/>
          <a:p>
            <a:r>
              <a:rPr lang="en-US" b="1" dirty="0" smtClean="0"/>
              <a:t>All Rotate</a:t>
            </a:r>
            <a:endParaRPr lang="en-US" b="1" dirty="0"/>
          </a:p>
        </p:txBody>
      </p:sp>
      <p:sp>
        <p:nvSpPr>
          <p:cNvPr id="31" name="Freeform 30"/>
          <p:cNvSpPr/>
          <p:nvPr/>
        </p:nvSpPr>
        <p:spPr>
          <a:xfrm>
            <a:off x="533400" y="990600"/>
            <a:ext cx="3135086" cy="3338286"/>
          </a:xfrm>
          <a:custGeom>
            <a:avLst/>
            <a:gdLst>
              <a:gd name="connsiteX0" fmla="*/ 1901371 w 3135086"/>
              <a:gd name="connsiteY0" fmla="*/ 3338286 h 3338286"/>
              <a:gd name="connsiteX1" fmla="*/ 2002971 w 3135086"/>
              <a:gd name="connsiteY1" fmla="*/ 2960915 h 3338286"/>
              <a:gd name="connsiteX2" fmla="*/ 2307771 w 3135086"/>
              <a:gd name="connsiteY2" fmla="*/ 2627086 h 3338286"/>
              <a:gd name="connsiteX3" fmla="*/ 2714171 w 3135086"/>
              <a:gd name="connsiteY3" fmla="*/ 2307772 h 3338286"/>
              <a:gd name="connsiteX4" fmla="*/ 3135086 w 3135086"/>
              <a:gd name="connsiteY4" fmla="*/ 2133600 h 3338286"/>
              <a:gd name="connsiteX5" fmla="*/ 1393371 w 3135086"/>
              <a:gd name="connsiteY5" fmla="*/ 0 h 3338286"/>
              <a:gd name="connsiteX6" fmla="*/ 957943 w 3135086"/>
              <a:gd name="connsiteY6" fmla="*/ 333829 h 3338286"/>
              <a:gd name="connsiteX7" fmla="*/ 609600 w 3135086"/>
              <a:gd name="connsiteY7" fmla="*/ 711200 h 3338286"/>
              <a:gd name="connsiteX8" fmla="*/ 261257 w 3135086"/>
              <a:gd name="connsiteY8" fmla="*/ 1204686 h 3338286"/>
              <a:gd name="connsiteX9" fmla="*/ 0 w 3135086"/>
              <a:gd name="connsiteY9" fmla="*/ 1799772 h 3338286"/>
              <a:gd name="connsiteX10" fmla="*/ 1901371 w 3135086"/>
              <a:gd name="connsiteY10" fmla="*/ 3338286 h 333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5086" h="3338286">
                <a:moveTo>
                  <a:pt x="1901371" y="3338286"/>
                </a:moveTo>
                <a:lnTo>
                  <a:pt x="2002971" y="2960915"/>
                </a:lnTo>
                <a:lnTo>
                  <a:pt x="2307771" y="2627086"/>
                </a:lnTo>
                <a:lnTo>
                  <a:pt x="2714171" y="2307772"/>
                </a:lnTo>
                <a:lnTo>
                  <a:pt x="3135086" y="2133600"/>
                </a:lnTo>
                <a:lnTo>
                  <a:pt x="1393371" y="0"/>
                </a:lnTo>
                <a:lnTo>
                  <a:pt x="957943" y="333829"/>
                </a:lnTo>
                <a:lnTo>
                  <a:pt x="609600" y="711200"/>
                </a:lnTo>
                <a:lnTo>
                  <a:pt x="261257" y="1204686"/>
                </a:lnTo>
                <a:lnTo>
                  <a:pt x="0" y="1799772"/>
                </a:lnTo>
                <a:lnTo>
                  <a:pt x="1901371" y="3338286"/>
                </a:lnTo>
                <a:close/>
              </a:path>
            </a:pathLst>
          </a:custGeom>
          <a:solidFill>
            <a:schemeClr val="accent2">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1000" fill="hold"/>
                                        <p:tgtEl>
                                          <p:spTgt spid="21"/>
                                        </p:tgtEl>
                                      </p:cBhvr>
                                      <p:by x="400000" y="400000"/>
                                    </p:animScale>
                                  </p:childTnLst>
                                </p:cTn>
                              </p:par>
                              <p:par>
                                <p:cTn id="17" presetID="6" presetClass="emph" presetSubtype="0" fill="hold" nodeType="withEffect">
                                  <p:stCondLst>
                                    <p:cond delay="0"/>
                                  </p:stCondLst>
                                  <p:childTnLst>
                                    <p:animScale>
                                      <p:cBhvr>
                                        <p:cTn id="18" dur="2000" fill="hold"/>
                                        <p:tgtEl>
                                          <p:spTgt spid="21"/>
                                        </p:tgtEl>
                                      </p:cBhvr>
                                      <p:by x="25000" y="25000"/>
                                    </p:animScale>
                                  </p:childTnLst>
                                </p:cTn>
                              </p:par>
                              <p:par>
                                <p:cTn id="19" presetID="0" presetClass="path" presetSubtype="0" accel="50000" decel="50000" fill="hold" nodeType="withEffect">
                                  <p:stCondLst>
                                    <p:cond delay="0"/>
                                  </p:stCondLst>
                                  <p:childTnLst>
                                    <p:animMotion origin="layout" path="M 6.66667E-6 -1.7341E-6 L -0.34999 -0.38844 " pathEditMode="relative" ptsTypes="AA">
                                      <p:cBhvr>
                                        <p:cTn id="20" dur="2000" fill="hold"/>
                                        <p:tgtEl>
                                          <p:spTgt spid="21"/>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1.73472E-18 -3.17919E-6 L -0.125 0.13318 " pathEditMode="relative" ptsTypes="AA">
                                      <p:cBhvr>
                                        <p:cTn id="22" dur="2000" fill="hold"/>
                                        <p:tgtEl>
                                          <p:spTgt spid="5"/>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3.33333E-6 -2.31214E-7 L -0.1625 0.0222 " pathEditMode="relative" rAng="0" ptsTypes="AA">
                                      <p:cBhvr>
                                        <p:cTn id="24" dur="2000" fill="hold"/>
                                        <p:tgtEl>
                                          <p:spTgt spid="7"/>
                                        </p:tgtEl>
                                        <p:attrNameLst>
                                          <p:attrName>ppt_x</p:attrName>
                                          <p:attrName>ppt_y</p:attrName>
                                        </p:attrNameLst>
                                      </p:cBhvr>
                                      <p:rCtr x="-81" y="11"/>
                                    </p:animMotion>
                                  </p:childTnLst>
                                </p:cTn>
                              </p:par>
                              <p:par>
                                <p:cTn id="25" presetID="0" presetClass="path" presetSubtype="0" accel="50000" decel="50000" fill="hold" grpId="0" nodeType="withEffect">
                                  <p:stCondLst>
                                    <p:cond delay="0"/>
                                  </p:stCondLst>
                                  <p:childTnLst>
                                    <p:animMotion origin="layout" path="M -3.33333E-6 -8.2659E-6 L -0.00833 0.04439 " pathEditMode="relative" ptsTypes="AA">
                                      <p:cBhvr>
                                        <p:cTn id="26" dur="2000" fill="hold"/>
                                        <p:tgtEl>
                                          <p:spTgt spid="6"/>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7.77778E-6 -3.2948E-6 C -0.02673 0.00994 -0.05347 0.02011 -0.06979 0.00208 C -0.08611 -0.01596 -0.09236 -0.06197 -0.09843 -0.10775 " pathEditMode="relative" ptsTypes="aaA">
                                      <p:cBhvr>
                                        <p:cTn id="28" dur="2000" fill="hold"/>
                                        <p:tgtEl>
                                          <p:spTgt spid="12"/>
                                        </p:tgtEl>
                                        <p:attrNameLst>
                                          <p:attrName>ppt_x</p:attrName>
                                          <p:attrName>ppt_y</p:attrName>
                                        </p:attrNameLst>
                                      </p:cBhvr>
                                    </p:animMotion>
                                  </p:childTnLst>
                                </p:cTn>
                              </p:par>
                              <p:par>
                                <p:cTn id="29" presetID="0" presetClass="path" presetSubtype="0" accel="50000" decel="50000" fill="hold" grpId="0" nodeType="withEffect">
                                  <p:stCondLst>
                                    <p:cond delay="0"/>
                                  </p:stCondLst>
                                  <p:childTnLst>
                                    <p:animMotion origin="layout" path="M -6.66667E-6 -8.67052E-7 L -0.05001 0.04439 " pathEditMode="relative" ptsTypes="AA">
                                      <p:cBhvr>
                                        <p:cTn id="30" dur="2000" fill="hold"/>
                                        <p:tgtEl>
                                          <p:spTgt spid="13"/>
                                        </p:tgtEl>
                                        <p:attrNameLst>
                                          <p:attrName>ppt_x</p:attrName>
                                          <p:attrName>ppt_y</p:attrName>
                                        </p:attrNameLst>
                                      </p:cBhvr>
                                    </p:animMotion>
                                  </p:childTnLst>
                                </p:cTn>
                              </p:par>
                              <p:par>
                                <p:cTn id="31" presetID="0" presetClass="path" presetSubtype="0" accel="50000" decel="50000" fill="hold" grpId="0" nodeType="withEffect">
                                  <p:stCondLst>
                                    <p:cond delay="0"/>
                                  </p:stCondLst>
                                  <p:childTnLst>
                                    <p:animMotion origin="layout" path="M -4.44444E-6 4.04624E-6 C 0.02084 4.04624E-6 0.04184 4.04624E-6 0.054 4.04624E-6 C 0.06615 4.04624E-6 0.0625 0.00763 0.07309 4.04624E-6 C 0.08369 -0.00763 0.10053 -0.02705 0.11754 -0.04647 " pathEditMode="relative" ptsTypes="aaaA">
                                      <p:cBhvr>
                                        <p:cTn id="32" dur="2000" fill="hold"/>
                                        <p:tgtEl>
                                          <p:spTgt spid="18"/>
                                        </p:tgtEl>
                                        <p:attrNameLst>
                                          <p:attrName>ppt_x</p:attrName>
                                          <p:attrName>ppt_y</p:attrName>
                                        </p:attrNameLst>
                                      </p:cBhvr>
                                    </p:animMotion>
                                  </p:childTnLst>
                                </p:cTn>
                              </p:par>
                              <p:par>
                                <p:cTn id="33" presetID="0" presetClass="path" presetSubtype="0" accel="50000" decel="50000" fill="hold" grpId="0" nodeType="withEffect">
                                  <p:stCondLst>
                                    <p:cond delay="0"/>
                                  </p:stCondLst>
                                  <p:childTnLst>
                                    <p:animMotion origin="layout" path="M 6.66667E-6 8.2659E-6 L 6.66667E-6 -0.04439 " pathEditMode="relative" ptsTypes="AA">
                                      <p:cBhvr>
                                        <p:cTn id="34" dur="2000" fill="hold"/>
                                        <p:tgtEl>
                                          <p:spTgt spid="11"/>
                                        </p:tgtEl>
                                        <p:attrNameLst>
                                          <p:attrName>ppt_x</p:attrName>
                                          <p:attrName>ppt_y</p:attrName>
                                        </p:attrNameLst>
                                      </p:cBhvr>
                                    </p:animMotion>
                                  </p:childTnLst>
                                </p:cTn>
                              </p:par>
                              <p:par>
                                <p:cTn id="35" presetID="0" presetClass="path" presetSubtype="0" accel="50000" decel="50000" fill="hold" grpId="0" nodeType="withEffect">
                                  <p:stCondLst>
                                    <p:cond delay="0"/>
                                  </p:stCondLst>
                                  <p:childTnLst>
                                    <p:animMotion origin="layout" path="M 5.55112E-17 2.77457E-6 L 0.04583 -0.02775 " pathEditMode="relative" rAng="0" ptsTypes="AA">
                                      <p:cBhvr>
                                        <p:cTn id="36" dur="2000" fill="hold"/>
                                        <p:tgtEl>
                                          <p:spTgt spid="14"/>
                                        </p:tgtEl>
                                        <p:attrNameLst>
                                          <p:attrName>ppt_x</p:attrName>
                                          <p:attrName>ppt_y</p:attrName>
                                        </p:attrNameLst>
                                      </p:cBhvr>
                                      <p:rCtr x="23" y="-14"/>
                                    </p:animMotion>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linds(horizontal)">
                                      <p:cBhvr>
                                        <p:cTn id="41" dur="500"/>
                                        <p:tgtEl>
                                          <p:spTgt spid="30"/>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linds(horizontal)">
                                      <p:cBhvr>
                                        <p:cTn id="44" dur="500"/>
                                        <p:tgtEl>
                                          <p:spTgt spid="31"/>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linds(horizontal)">
                                      <p:cBhvr>
                                        <p:cTn id="47" dur="500"/>
                                        <p:tgtEl>
                                          <p:spTgt spid="25"/>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blinds(horizontal)">
                                      <p:cBhvr>
                                        <p:cTn id="50" dur="500"/>
                                        <p:tgtEl>
                                          <p:spTgt spid="23"/>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linds(horizontal)">
                                      <p:cBhvr>
                                        <p:cTn id="53" dur="500"/>
                                        <p:tgtEl>
                                          <p:spTgt spid="26"/>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linds(horizontal)">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xit" presetSubtype="10" fill="hold" grpId="1" nodeType="clickEffect">
                                  <p:stCondLst>
                                    <p:cond delay="0"/>
                                  </p:stCondLst>
                                  <p:childTnLst>
                                    <p:animEffect transition="out" filter="blinds(horizontal)">
                                      <p:cBhvr>
                                        <p:cTn id="60" dur="500"/>
                                        <p:tgtEl>
                                          <p:spTgt spid="25"/>
                                        </p:tgtEl>
                                      </p:cBhvr>
                                    </p:animEffect>
                                    <p:set>
                                      <p:cBhvr>
                                        <p:cTn id="61" dur="1" fill="hold">
                                          <p:stCondLst>
                                            <p:cond delay="499"/>
                                          </p:stCondLst>
                                        </p:cTn>
                                        <p:tgtEl>
                                          <p:spTgt spid="25"/>
                                        </p:tgtEl>
                                        <p:attrNameLst>
                                          <p:attrName>style.visibility</p:attrName>
                                        </p:attrNameLst>
                                      </p:cBhvr>
                                      <p:to>
                                        <p:strVal val="hidden"/>
                                      </p:to>
                                    </p:set>
                                  </p:childTnLst>
                                </p:cTn>
                              </p:par>
                              <p:par>
                                <p:cTn id="62" presetID="3" presetClass="exit" presetSubtype="10" fill="hold" grpId="1" nodeType="withEffect">
                                  <p:stCondLst>
                                    <p:cond delay="0"/>
                                  </p:stCondLst>
                                  <p:childTnLst>
                                    <p:animEffect transition="out" filter="blinds(horizontal)">
                                      <p:cBhvr>
                                        <p:cTn id="63" dur="500"/>
                                        <p:tgtEl>
                                          <p:spTgt spid="23"/>
                                        </p:tgtEl>
                                      </p:cBhvr>
                                    </p:animEffect>
                                    <p:set>
                                      <p:cBhvr>
                                        <p:cTn id="64" dur="1" fill="hold">
                                          <p:stCondLst>
                                            <p:cond delay="499"/>
                                          </p:stCondLst>
                                        </p:cTn>
                                        <p:tgtEl>
                                          <p:spTgt spid="23"/>
                                        </p:tgtEl>
                                        <p:attrNameLst>
                                          <p:attrName>style.visibility</p:attrName>
                                        </p:attrNameLst>
                                      </p:cBhvr>
                                      <p:to>
                                        <p:strVal val="hidden"/>
                                      </p:to>
                                    </p:set>
                                  </p:childTnLst>
                                </p:cTn>
                              </p:par>
                              <p:par>
                                <p:cTn id="65" presetID="3" presetClass="exit" presetSubtype="10" fill="hold" grpId="1" nodeType="withEffect">
                                  <p:stCondLst>
                                    <p:cond delay="0"/>
                                  </p:stCondLst>
                                  <p:childTnLst>
                                    <p:animEffect transition="out" filter="blinds(horizontal)">
                                      <p:cBhvr>
                                        <p:cTn id="66" dur="500"/>
                                        <p:tgtEl>
                                          <p:spTgt spid="26"/>
                                        </p:tgtEl>
                                      </p:cBhvr>
                                    </p:animEffect>
                                    <p:set>
                                      <p:cBhvr>
                                        <p:cTn id="67" dur="1" fill="hold">
                                          <p:stCondLst>
                                            <p:cond delay="499"/>
                                          </p:stCondLst>
                                        </p:cTn>
                                        <p:tgtEl>
                                          <p:spTgt spid="26"/>
                                        </p:tgtEl>
                                        <p:attrNameLst>
                                          <p:attrName>style.visibility</p:attrName>
                                        </p:attrNameLst>
                                      </p:cBhvr>
                                      <p:to>
                                        <p:strVal val="hidden"/>
                                      </p:to>
                                    </p:set>
                                  </p:childTnLst>
                                </p:cTn>
                              </p:par>
                              <p:par>
                                <p:cTn id="68" presetID="3" presetClass="exit" presetSubtype="10" fill="hold" grpId="1" nodeType="withEffect">
                                  <p:stCondLst>
                                    <p:cond delay="0"/>
                                  </p:stCondLst>
                                  <p:childTnLst>
                                    <p:animEffect transition="out" filter="blinds(horizontal)">
                                      <p:cBhvr>
                                        <p:cTn id="69" dur="500"/>
                                        <p:tgtEl>
                                          <p:spTgt spid="24"/>
                                        </p:tgtEl>
                                      </p:cBhvr>
                                    </p:animEffect>
                                    <p:set>
                                      <p:cBhvr>
                                        <p:cTn id="70" dur="1" fill="hold">
                                          <p:stCondLst>
                                            <p:cond delay="499"/>
                                          </p:stCondLst>
                                        </p:cTn>
                                        <p:tgtEl>
                                          <p:spTgt spid="2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nodeType="clickEffect">
                                  <p:stCondLst>
                                    <p:cond delay="0"/>
                                  </p:stCondLst>
                                  <p:childTnLst>
                                    <p:animMotion origin="layout" path="M -0.35 -0.38844 L -0.25833 -0.28855 " pathEditMode="relative" ptsTypes="AA">
                                      <p:cBhvr>
                                        <p:cTn id="74" dur="2000" fill="hold"/>
                                        <p:tgtEl>
                                          <p:spTgt spid="21"/>
                                        </p:tgtEl>
                                        <p:attrNameLst>
                                          <p:attrName>ppt_x</p:attrName>
                                          <p:attrName>ppt_y</p:attrName>
                                        </p:attrNameLst>
                                      </p:cBhvr>
                                    </p:animMotion>
                                  </p:childTnLst>
                                </p:cTn>
                              </p:par>
                              <p:par>
                                <p:cTn id="75" presetID="0" presetClass="path" presetSubtype="0" accel="50000" decel="50000" fill="hold" grpId="0" nodeType="withEffect">
                                  <p:stCondLst>
                                    <p:cond delay="0"/>
                                  </p:stCondLst>
                                  <p:childTnLst>
                                    <p:animMotion origin="layout" path="M -3.33333E-6 5.78035E-7 L 0.0625 0.11098 " pathEditMode="relative" rAng="0" ptsTypes="AA">
                                      <p:cBhvr>
                                        <p:cTn id="76" dur="2000" fill="hold"/>
                                        <p:tgtEl>
                                          <p:spTgt spid="19"/>
                                        </p:tgtEl>
                                        <p:attrNameLst>
                                          <p:attrName>ppt_x</p:attrName>
                                          <p:attrName>ppt_y</p:attrName>
                                        </p:attrNameLst>
                                      </p:cBhvr>
                                      <p:rCtr x="31" y="55"/>
                                    </p:animMotion>
                                  </p:childTnLst>
                                </p:cTn>
                              </p:par>
                              <p:par>
                                <p:cTn id="77" presetID="0" presetClass="path" presetSubtype="0" accel="50000" decel="50000" fill="hold" grpId="0" nodeType="withEffect">
                                  <p:stCondLst>
                                    <p:cond delay="0"/>
                                  </p:stCondLst>
                                  <p:childTnLst>
                                    <p:animMotion origin="layout" path="M 0 3.17919E-6 C -0.00764 -0.02521 -0.0151 -0.05041 -0.02413 -0.06613 C -0.03316 -0.08185 -0.04375 -0.0881 -0.05417 -0.09434 " pathEditMode="relative" rAng="0" ptsTypes="aaA">
                                      <p:cBhvr>
                                        <p:cTn id="78" dur="2000" fill="hold"/>
                                        <p:tgtEl>
                                          <p:spTgt spid="20"/>
                                        </p:tgtEl>
                                        <p:attrNameLst>
                                          <p:attrName>ppt_x</p:attrName>
                                          <p:attrName>ppt_y</p:attrName>
                                        </p:attrNameLst>
                                      </p:cBhvr>
                                      <p:rCtr x="-27" y="-47"/>
                                    </p:animMotion>
                                  </p:childTnLst>
                                </p:cTn>
                              </p:par>
                            </p:childTnLst>
                          </p:cTn>
                        </p:par>
                      </p:childTnLst>
                    </p:cTn>
                  </p:par>
                  <p:par>
                    <p:cTn id="79" fill="hold">
                      <p:stCondLst>
                        <p:cond delay="indefinite"/>
                      </p:stCondLst>
                      <p:childTnLst>
                        <p:par>
                          <p:cTn id="80" fill="hold">
                            <p:stCondLst>
                              <p:cond delay="0"/>
                            </p:stCondLst>
                            <p:childTnLst>
                              <p:par>
                                <p:cTn id="81" presetID="0" presetClass="path" presetSubtype="0" accel="50000" decel="50000" fill="hold" grpId="1" nodeType="clickEffect">
                                  <p:stCondLst>
                                    <p:cond delay="0"/>
                                  </p:stCondLst>
                                  <p:childTnLst>
                                    <p:animMotion origin="layout" path="M -0.09843 -0.10775 C -0.10677 -0.07815 -0.1151 -0.04856 -0.09843 -0.03006 C -0.08177 -0.01157 -0.0401 -0.00417 0.00157 0.00323 " pathEditMode="relative" rAng="0" ptsTypes="aaA">
                                      <p:cBhvr>
                                        <p:cTn id="82" dur="2000" fill="hold"/>
                                        <p:tgtEl>
                                          <p:spTgt spid="12"/>
                                        </p:tgtEl>
                                        <p:attrNameLst>
                                          <p:attrName>ppt_x</p:attrName>
                                          <p:attrName>ppt_y</p:attrName>
                                        </p:attrNameLst>
                                      </p:cBhvr>
                                      <p:rCtr x="42" y="55"/>
                                    </p:animMotion>
                                  </p:childTnLst>
                                </p:cTn>
                              </p:par>
                              <p:par>
                                <p:cTn id="83" presetID="0" presetClass="path" presetSubtype="0" accel="50000" decel="50000" fill="hold" grpId="1" nodeType="withEffect">
                                  <p:stCondLst>
                                    <p:cond delay="0"/>
                                  </p:stCondLst>
                                  <p:childTnLst>
                                    <p:animMotion origin="layout" path="M 0.0625 0.11098 L 0.1375 0.14983 " pathEditMode="relative" rAng="0" ptsTypes="AA">
                                      <p:cBhvr>
                                        <p:cTn id="84" dur="2000" fill="hold"/>
                                        <p:tgtEl>
                                          <p:spTgt spid="19"/>
                                        </p:tgtEl>
                                        <p:attrNameLst>
                                          <p:attrName>ppt_x</p:attrName>
                                          <p:attrName>ppt_y</p:attrName>
                                        </p:attrNameLst>
                                      </p:cBhvr>
                                      <p:rCtr x="38" y="19"/>
                                    </p:animMotion>
                                  </p:childTnLst>
                                </p:cTn>
                              </p:par>
                              <p:par>
                                <p:cTn id="85" presetID="0" presetClass="path" presetSubtype="0" accel="50000" decel="50000" fill="hold" grpId="1" nodeType="withEffect">
                                  <p:stCondLst>
                                    <p:cond delay="0"/>
                                  </p:stCondLst>
                                  <p:childTnLst>
                                    <p:animMotion origin="layout" path="M -0.05417 -0.09434 L -0.1375 -0.14983 " pathEditMode="relative" rAng="0" ptsTypes="AA">
                                      <p:cBhvr>
                                        <p:cTn id="86" dur="2000" fill="hold"/>
                                        <p:tgtEl>
                                          <p:spTgt spid="20"/>
                                        </p:tgtEl>
                                        <p:attrNameLst>
                                          <p:attrName>ppt_x</p:attrName>
                                          <p:attrName>ppt_y</p:attrName>
                                        </p:attrNameLst>
                                      </p:cBhvr>
                                      <p:rCtr x="-42" y="-28"/>
                                    </p:animMotion>
                                  </p:childTnLst>
                                </p:cTn>
                              </p:par>
                              <p:par>
                                <p:cTn id="87" presetID="0" presetClass="path" presetSubtype="0" accel="50000" decel="50000" fill="hold" nodeType="withEffect">
                                  <p:stCondLst>
                                    <p:cond delay="0"/>
                                  </p:stCondLst>
                                  <p:childTnLst>
                                    <p:animMotion origin="layout" path="M -0.25417 -0.28855 L 0.00417 -0.0111 " pathEditMode="relative" ptsTypes="AA">
                                      <p:cBhvr>
                                        <p:cTn id="88" dur="2000" fill="hold"/>
                                        <p:tgtEl>
                                          <p:spTgt spid="2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P spid="12" grpId="0" animBg="1"/>
      <p:bldP spid="12" grpId="1" animBg="1"/>
      <p:bldP spid="13" grpId="0" animBg="1"/>
      <p:bldP spid="14" grpId="0" animBg="1"/>
      <p:bldP spid="17" grpId="1"/>
      <p:bldP spid="18" grpId="0" animBg="1"/>
      <p:bldP spid="19" grpId="0" animBg="1"/>
      <p:bldP spid="19" grpId="1" animBg="1"/>
      <p:bldP spid="20" grpId="0" animBg="1"/>
      <p:bldP spid="20" grpId="1" animBg="1"/>
      <p:bldP spid="23" grpId="0" animBg="1"/>
      <p:bldP spid="23" grpId="1" animBg="1"/>
      <p:bldP spid="24" grpId="0" animBg="1"/>
      <p:bldP spid="24" grpId="1" animBg="1"/>
      <p:bldP spid="25" grpId="0"/>
      <p:bldP spid="25" grpId="1"/>
      <p:bldP spid="26" grpId="0"/>
      <p:bldP spid="26" grpId="1"/>
      <p:bldP spid="30" grpId="0"/>
      <p:bldP spid="28" grpId="0"/>
      <p:bldP spid="3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brl_field_full.gif"/>
          <p:cNvPicPr>
            <a:picLocks noGrp="1" noChangeAspect="1"/>
          </p:cNvPicPr>
          <p:nvPr/>
        </p:nvPicPr>
        <p:blipFill>
          <a:blip r:embed="rId3" cstate="print"/>
          <a:stretch>
            <a:fillRect/>
          </a:stretch>
        </p:blipFill>
        <p:spPr>
          <a:xfrm>
            <a:off x="152400" y="0"/>
            <a:ext cx="8382000" cy="6858000"/>
          </a:xfrm>
          <a:prstGeom prst="rect">
            <a:avLst/>
          </a:prstGeom>
        </p:spPr>
      </p:pic>
      <p:sp>
        <p:nvSpPr>
          <p:cNvPr id="3" name="Diamond 2"/>
          <p:cNvSpPr/>
          <p:nvPr/>
        </p:nvSpPr>
        <p:spPr>
          <a:xfrm>
            <a:off x="6248400" y="1828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4" name="Diamond 3"/>
          <p:cNvSpPr/>
          <p:nvPr/>
        </p:nvSpPr>
        <p:spPr>
          <a:xfrm>
            <a:off x="4267200" y="609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5" name="Diamond 4"/>
          <p:cNvSpPr/>
          <p:nvPr/>
        </p:nvSpPr>
        <p:spPr>
          <a:xfrm>
            <a:off x="2133600" y="1905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6" name="Diamond 5"/>
          <p:cNvSpPr/>
          <p:nvPr/>
        </p:nvSpPr>
        <p:spPr>
          <a:xfrm>
            <a:off x="2819400" y="3962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7" name="Diamond 6"/>
          <p:cNvSpPr/>
          <p:nvPr/>
        </p:nvSpPr>
        <p:spPr>
          <a:xfrm>
            <a:off x="32766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8" name="Diamond 7"/>
          <p:cNvSpPr/>
          <p:nvPr/>
        </p:nvSpPr>
        <p:spPr>
          <a:xfrm>
            <a:off x="49530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9" name="Diamond 8"/>
          <p:cNvSpPr/>
          <p:nvPr/>
        </p:nvSpPr>
        <p:spPr>
          <a:xfrm>
            <a:off x="5410200" y="3886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0" name="Diamond 9"/>
          <p:cNvSpPr/>
          <p:nvPr/>
        </p:nvSpPr>
        <p:spPr>
          <a:xfrm>
            <a:off x="4114800" y="4267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1" name="Diamond 10"/>
          <p:cNvSpPr/>
          <p:nvPr/>
        </p:nvSpPr>
        <p:spPr>
          <a:xfrm>
            <a:off x="4114800" y="5791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2" name="Oval 11"/>
          <p:cNvSpPr/>
          <p:nvPr/>
        </p:nvSpPr>
        <p:spPr>
          <a:xfrm>
            <a:off x="4038600" y="61722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sp>
        <p:nvSpPr>
          <p:cNvPr id="13" name="Oval 12"/>
          <p:cNvSpPr/>
          <p:nvPr/>
        </p:nvSpPr>
        <p:spPr>
          <a:xfrm>
            <a:off x="6400800" y="43434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14" name="Oval 13"/>
          <p:cNvSpPr/>
          <p:nvPr/>
        </p:nvSpPr>
        <p:spPr>
          <a:xfrm>
            <a:off x="3657600" y="38100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15" name="TextBox 14"/>
          <p:cNvSpPr txBox="1"/>
          <p:nvPr/>
        </p:nvSpPr>
        <p:spPr>
          <a:xfrm>
            <a:off x="0" y="152400"/>
            <a:ext cx="1752600" cy="461665"/>
          </a:xfrm>
          <a:prstGeom prst="rect">
            <a:avLst/>
          </a:prstGeom>
          <a:noFill/>
        </p:spPr>
        <p:txBody>
          <a:bodyPr wrap="square" rtlCol="0">
            <a:spAutoFit/>
          </a:bodyPr>
          <a:lstStyle/>
          <a:p>
            <a:r>
              <a:rPr lang="en-US" sz="2400" dirty="0" smtClean="0"/>
              <a:t>Signals</a:t>
            </a:r>
            <a:endParaRPr lang="en-US" sz="2400" dirty="0"/>
          </a:p>
        </p:txBody>
      </p:sp>
      <p:sp>
        <p:nvSpPr>
          <p:cNvPr id="16" name="TextBox 15"/>
          <p:cNvSpPr txBox="1"/>
          <p:nvPr/>
        </p:nvSpPr>
        <p:spPr>
          <a:xfrm>
            <a:off x="0" y="5750004"/>
            <a:ext cx="3352800" cy="584775"/>
          </a:xfrm>
          <a:prstGeom prst="rect">
            <a:avLst/>
          </a:prstGeom>
          <a:noFill/>
        </p:spPr>
        <p:txBody>
          <a:bodyPr wrap="square" rtlCol="0">
            <a:spAutoFit/>
          </a:bodyPr>
          <a:lstStyle/>
          <a:p>
            <a:pPr algn="ctr"/>
            <a:r>
              <a:rPr lang="en-US" sz="1600" dirty="0" smtClean="0"/>
              <a:t>Fly Ball Left-Center Field</a:t>
            </a:r>
          </a:p>
          <a:p>
            <a:pPr algn="ctr"/>
            <a:r>
              <a:rPr lang="en-US" sz="1600" dirty="0" smtClean="0"/>
              <a:t>Caught</a:t>
            </a:r>
            <a:endParaRPr lang="en-US" sz="1600" dirty="0"/>
          </a:p>
        </p:txBody>
      </p:sp>
      <p:sp>
        <p:nvSpPr>
          <p:cNvPr id="17" name="TextBox 16"/>
          <p:cNvSpPr txBox="1"/>
          <p:nvPr/>
        </p:nvSpPr>
        <p:spPr>
          <a:xfrm>
            <a:off x="0" y="685800"/>
            <a:ext cx="4267200" cy="646331"/>
          </a:xfrm>
          <a:prstGeom prst="rect">
            <a:avLst/>
          </a:prstGeom>
          <a:noFill/>
        </p:spPr>
        <p:txBody>
          <a:bodyPr wrap="square" rtlCol="0">
            <a:spAutoFit/>
          </a:bodyPr>
          <a:lstStyle/>
          <a:p>
            <a:r>
              <a:rPr lang="en-US" b="1" dirty="0" smtClean="0"/>
              <a:t>U1: Number of Outs</a:t>
            </a:r>
          </a:p>
          <a:p>
            <a:r>
              <a:rPr lang="en-US" b="1" dirty="0" smtClean="0"/>
              <a:t>All Rotate</a:t>
            </a:r>
          </a:p>
        </p:txBody>
      </p:sp>
      <p:sp>
        <p:nvSpPr>
          <p:cNvPr id="18" name="Hexagon 17"/>
          <p:cNvSpPr/>
          <p:nvPr/>
        </p:nvSpPr>
        <p:spPr>
          <a:xfrm flipH="1">
            <a:off x="3886200" y="54102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19" name="Hexagon 18"/>
          <p:cNvSpPr/>
          <p:nvPr/>
        </p:nvSpPr>
        <p:spPr>
          <a:xfrm flipH="1">
            <a:off x="2895600" y="44196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0" name="Hexagon 19"/>
          <p:cNvSpPr/>
          <p:nvPr/>
        </p:nvSpPr>
        <p:spPr>
          <a:xfrm flipH="1">
            <a:off x="5486400" y="44196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pic>
        <p:nvPicPr>
          <p:cNvPr id="21" name="Picture 20" descr="baseball.gif"/>
          <p:cNvPicPr>
            <a:picLocks noChangeAspect="1"/>
          </p:cNvPicPr>
          <p:nvPr/>
        </p:nvPicPr>
        <p:blipFill>
          <a:blip r:embed="rId4" cstate="print"/>
          <a:stretch>
            <a:fillRect/>
          </a:stretch>
        </p:blipFill>
        <p:spPr>
          <a:xfrm>
            <a:off x="4191000" y="5486400"/>
            <a:ext cx="228600" cy="307181"/>
          </a:xfrm>
          <a:prstGeom prst="rect">
            <a:avLst/>
          </a:prstGeom>
        </p:spPr>
      </p:pic>
      <p:sp>
        <p:nvSpPr>
          <p:cNvPr id="23" name="Oval 22"/>
          <p:cNvSpPr/>
          <p:nvPr/>
        </p:nvSpPr>
        <p:spPr>
          <a:xfrm>
            <a:off x="2438400" y="4343400"/>
            <a:ext cx="838200" cy="533400"/>
          </a:xfrm>
          <a:prstGeom prst="ellipse">
            <a:avLst/>
          </a:prstGeom>
          <a:solidFill>
            <a:schemeClr val="accent6">
              <a:lumMod val="75000"/>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105400" y="4343400"/>
            <a:ext cx="838200" cy="533400"/>
          </a:xfrm>
          <a:prstGeom prst="ellipse">
            <a:avLst/>
          </a:prstGeom>
          <a:solidFill>
            <a:schemeClr val="accent6">
              <a:lumMod val="75000"/>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286000" y="4419600"/>
            <a:ext cx="1295400" cy="307777"/>
          </a:xfrm>
          <a:prstGeom prst="rect">
            <a:avLst/>
          </a:prstGeom>
          <a:noFill/>
        </p:spPr>
        <p:txBody>
          <a:bodyPr wrap="square" rtlCol="0">
            <a:spAutoFit/>
          </a:bodyPr>
          <a:lstStyle/>
          <a:p>
            <a:r>
              <a:rPr lang="en-US" sz="1400" b="1" dirty="0" smtClean="0">
                <a:solidFill>
                  <a:schemeClr val="bg1"/>
                </a:solidFill>
                <a:latin typeface="Arial Black" pitchFamily="34" charset="0"/>
              </a:rPr>
              <a:t>U1’s Tag</a:t>
            </a:r>
            <a:endParaRPr lang="en-US" sz="1400" b="1" dirty="0">
              <a:solidFill>
                <a:schemeClr val="bg1"/>
              </a:solidFill>
              <a:latin typeface="Arial Black" pitchFamily="34" charset="0"/>
            </a:endParaRPr>
          </a:p>
        </p:txBody>
      </p:sp>
      <p:sp>
        <p:nvSpPr>
          <p:cNvPr id="26" name="TextBox 25"/>
          <p:cNvSpPr txBox="1"/>
          <p:nvPr/>
        </p:nvSpPr>
        <p:spPr>
          <a:xfrm>
            <a:off x="4953000" y="4419600"/>
            <a:ext cx="1295400" cy="307777"/>
          </a:xfrm>
          <a:prstGeom prst="rect">
            <a:avLst/>
          </a:prstGeom>
          <a:noFill/>
        </p:spPr>
        <p:txBody>
          <a:bodyPr wrap="square" rtlCol="0">
            <a:spAutoFit/>
          </a:bodyPr>
          <a:lstStyle/>
          <a:p>
            <a:r>
              <a:rPr lang="en-US" sz="1400" b="1" dirty="0" smtClean="0">
                <a:solidFill>
                  <a:schemeClr val="bg1"/>
                </a:solidFill>
                <a:latin typeface="Arial Black" pitchFamily="34" charset="0"/>
              </a:rPr>
              <a:t>U2’s Tag</a:t>
            </a:r>
            <a:endParaRPr lang="en-US" sz="1400" b="1" dirty="0">
              <a:solidFill>
                <a:schemeClr val="bg1"/>
              </a:solidFill>
              <a:latin typeface="Arial Black" pitchFamily="34" charset="0"/>
            </a:endParaRPr>
          </a:p>
        </p:txBody>
      </p:sp>
      <p:sp>
        <p:nvSpPr>
          <p:cNvPr id="29" name="Freeform 28"/>
          <p:cNvSpPr/>
          <p:nvPr/>
        </p:nvSpPr>
        <p:spPr>
          <a:xfrm>
            <a:off x="1669143" y="261257"/>
            <a:ext cx="2569028" cy="3106057"/>
          </a:xfrm>
          <a:custGeom>
            <a:avLst/>
            <a:gdLst>
              <a:gd name="connsiteX0" fmla="*/ 2569028 w 2569028"/>
              <a:gd name="connsiteY0" fmla="*/ 2786743 h 3106057"/>
              <a:gd name="connsiteX1" fmla="*/ 2438400 w 2569028"/>
              <a:gd name="connsiteY1" fmla="*/ 0 h 3106057"/>
              <a:gd name="connsiteX2" fmla="*/ 1785257 w 2569028"/>
              <a:gd name="connsiteY2" fmla="*/ 87086 h 3106057"/>
              <a:gd name="connsiteX3" fmla="*/ 1117600 w 2569028"/>
              <a:gd name="connsiteY3" fmla="*/ 275772 h 3106057"/>
              <a:gd name="connsiteX4" fmla="*/ 522514 w 2569028"/>
              <a:gd name="connsiteY4" fmla="*/ 566057 h 3106057"/>
              <a:gd name="connsiteX5" fmla="*/ 0 w 2569028"/>
              <a:gd name="connsiteY5" fmla="*/ 885372 h 3106057"/>
              <a:gd name="connsiteX6" fmla="*/ 1378857 w 2569028"/>
              <a:gd name="connsiteY6" fmla="*/ 3106057 h 3106057"/>
              <a:gd name="connsiteX7" fmla="*/ 1683657 w 2569028"/>
              <a:gd name="connsiteY7" fmla="*/ 2960914 h 3106057"/>
              <a:gd name="connsiteX8" fmla="*/ 2119086 w 2569028"/>
              <a:gd name="connsiteY8" fmla="*/ 2815772 h 3106057"/>
              <a:gd name="connsiteX9" fmla="*/ 2569028 w 2569028"/>
              <a:gd name="connsiteY9" fmla="*/ 2786743 h 310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9028" h="3106057">
                <a:moveTo>
                  <a:pt x="2569028" y="2786743"/>
                </a:moveTo>
                <a:lnTo>
                  <a:pt x="2438400" y="0"/>
                </a:lnTo>
                <a:lnTo>
                  <a:pt x="1785257" y="87086"/>
                </a:lnTo>
                <a:lnTo>
                  <a:pt x="1117600" y="275772"/>
                </a:lnTo>
                <a:lnTo>
                  <a:pt x="522514" y="566057"/>
                </a:lnTo>
                <a:lnTo>
                  <a:pt x="0" y="885372"/>
                </a:lnTo>
                <a:lnTo>
                  <a:pt x="1378857" y="3106057"/>
                </a:lnTo>
                <a:lnTo>
                  <a:pt x="1683657" y="2960914"/>
                </a:lnTo>
                <a:lnTo>
                  <a:pt x="2119086" y="2815772"/>
                </a:lnTo>
                <a:lnTo>
                  <a:pt x="2569028" y="2786743"/>
                </a:lnTo>
                <a:close/>
              </a:path>
            </a:pathLst>
          </a:custGeom>
          <a:solidFill>
            <a:schemeClr val="bg1">
              <a:lumMod val="65000"/>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743200" y="2133600"/>
            <a:ext cx="1295400" cy="646331"/>
          </a:xfrm>
          <a:prstGeom prst="rect">
            <a:avLst/>
          </a:prstGeom>
          <a:noFill/>
        </p:spPr>
        <p:txBody>
          <a:bodyPr wrap="square" rtlCol="0">
            <a:spAutoFit/>
          </a:bodyPr>
          <a:lstStyle/>
          <a:p>
            <a:r>
              <a:rPr lang="en-US" b="1" dirty="0" smtClean="0">
                <a:solidFill>
                  <a:schemeClr val="bg2"/>
                </a:solidFill>
              </a:rPr>
              <a:t>U3’s Catch</a:t>
            </a:r>
          </a:p>
          <a:p>
            <a:r>
              <a:rPr lang="en-US" b="1" dirty="0" smtClean="0">
                <a:solidFill>
                  <a:schemeClr val="bg2"/>
                </a:solidFill>
              </a:rPr>
              <a:t>      Area</a:t>
            </a:r>
            <a:endParaRPr lang="en-US" b="1"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1000" fill="hold"/>
                                        <p:tgtEl>
                                          <p:spTgt spid="21"/>
                                        </p:tgtEl>
                                      </p:cBhvr>
                                      <p:by x="400000" y="400000"/>
                                    </p:animScale>
                                  </p:childTnLst>
                                </p:cTn>
                              </p:par>
                              <p:par>
                                <p:cTn id="12" presetID="6" presetClass="emph" presetSubtype="0" fill="hold" nodeType="withEffect">
                                  <p:stCondLst>
                                    <p:cond delay="0"/>
                                  </p:stCondLst>
                                  <p:childTnLst>
                                    <p:animScale>
                                      <p:cBhvr>
                                        <p:cTn id="13" dur="2000" fill="hold"/>
                                        <p:tgtEl>
                                          <p:spTgt spid="21"/>
                                        </p:tgtEl>
                                      </p:cBhvr>
                                      <p:by x="25000" y="25000"/>
                                    </p:animScale>
                                  </p:childTnLst>
                                </p:cTn>
                              </p:par>
                              <p:par>
                                <p:cTn id="14" presetID="0" presetClass="path" presetSubtype="0" accel="50000" decel="50000" fill="hold" nodeType="withEffect">
                                  <p:stCondLst>
                                    <p:cond delay="0"/>
                                  </p:stCondLst>
                                  <p:childTnLst>
                                    <p:animMotion origin="layout" path="M 6.66667E-6 -1.7341E-6 L -0.06666 -0.6215 " pathEditMode="relative" ptsTypes="AA">
                                      <p:cBhvr>
                                        <p:cTn id="15" dur="2000" fill="hold"/>
                                        <p:tgtEl>
                                          <p:spTgt spid="21"/>
                                        </p:tgtEl>
                                        <p:attrNameLst>
                                          <p:attrName>ppt_x</p:attrName>
                                          <p:attrName>ppt_y</p:attrName>
                                        </p:attrNameLst>
                                      </p:cBhvr>
                                    </p:animMotion>
                                  </p:childTnLst>
                                </p:cTn>
                              </p:par>
                              <p:par>
                                <p:cTn id="16" presetID="0" presetClass="path" presetSubtype="0" accel="50000" decel="50000" fill="hold" grpId="0" nodeType="withEffect">
                                  <p:stCondLst>
                                    <p:cond delay="0"/>
                                  </p:stCondLst>
                                  <p:childTnLst>
                                    <p:animMotion origin="layout" path="M 0 -2.65896E-6 L -0.07917 0.08879 " pathEditMode="relative" rAng="0" ptsTypes="AA">
                                      <p:cBhvr>
                                        <p:cTn id="17" dur="2000" fill="hold"/>
                                        <p:tgtEl>
                                          <p:spTgt spid="4"/>
                                        </p:tgtEl>
                                        <p:attrNameLst>
                                          <p:attrName>ppt_x</p:attrName>
                                          <p:attrName>ppt_y</p:attrName>
                                        </p:attrNameLst>
                                      </p:cBhvr>
                                      <p:rCtr x="-40" y="44"/>
                                    </p:animMotion>
                                  </p:childTnLst>
                                </p:cTn>
                              </p:par>
                              <p:par>
                                <p:cTn id="18" presetID="0" presetClass="path" presetSubtype="0" accel="50000" decel="50000" fill="hold" grpId="0" nodeType="withEffect">
                                  <p:stCondLst>
                                    <p:cond delay="0"/>
                                  </p:stCondLst>
                                  <p:childTnLst>
                                    <p:animMotion origin="layout" path="M 1.73472E-18 -8.67052E-7 L 0.04166 -8.67052E-7 " pathEditMode="relative" ptsTypes="AA">
                                      <p:cBhvr>
                                        <p:cTn id="19" dur="2000" fill="hold"/>
                                        <p:tgtEl>
                                          <p:spTgt spid="14"/>
                                        </p:tgtEl>
                                        <p:attrNameLst>
                                          <p:attrName>ppt_x</p:attrName>
                                          <p:attrName>ppt_y</p:attrName>
                                        </p:attrNameLst>
                                      </p:cBhvr>
                                    </p:animMotion>
                                  </p:childTnLst>
                                </p:cTn>
                              </p:par>
                              <p:par>
                                <p:cTn id="20" presetID="0" presetClass="path" presetSubtype="0" accel="50000" decel="50000" fill="hold" grpId="0" nodeType="withEffect">
                                  <p:stCondLst>
                                    <p:cond delay="0"/>
                                  </p:stCondLst>
                                  <p:childTnLst>
                                    <p:animMotion origin="layout" path="M 0 2.89017E-6 C -0.02014 0.01063 -0.04028 0.0215 -0.06042 2.89017E-6 C -0.08056 -0.02151 -0.10069 -0.07492 -0.12083 -0.12833 " pathEditMode="relative" rAng="0" ptsTypes="aaA">
                                      <p:cBhvr>
                                        <p:cTn id="21" dur="2000" fill="hold"/>
                                        <p:tgtEl>
                                          <p:spTgt spid="12"/>
                                        </p:tgtEl>
                                        <p:attrNameLst>
                                          <p:attrName>ppt_x</p:attrName>
                                          <p:attrName>ppt_y</p:attrName>
                                        </p:attrNameLst>
                                      </p:cBhvr>
                                      <p:rCtr x="-60" y="-53"/>
                                    </p:animMotion>
                                  </p:childTnLst>
                                </p:cTn>
                              </p:par>
                              <p:par>
                                <p:cTn id="22" presetID="0" presetClass="path" presetSubtype="0" accel="50000" decel="50000" fill="hold" grpId="0" nodeType="withEffect">
                                  <p:stCondLst>
                                    <p:cond delay="0"/>
                                  </p:stCondLst>
                                  <p:childTnLst>
                                    <p:animMotion origin="layout" path="M -6.66667E-6 -8.67052E-7 L -0.05001 0.05549 " pathEditMode="relative" ptsTypes="AA">
                                      <p:cBhvr>
                                        <p:cTn id="23" dur="2000" fill="hold"/>
                                        <p:tgtEl>
                                          <p:spTgt spid="13"/>
                                        </p:tgtEl>
                                        <p:attrNameLst>
                                          <p:attrName>ppt_x</p:attrName>
                                          <p:attrName>ppt_y</p:attrName>
                                        </p:attrNameLst>
                                      </p:cBhvr>
                                    </p:animMotion>
                                  </p:childTnLst>
                                </p:cTn>
                              </p:par>
                              <p:par>
                                <p:cTn id="24" presetID="0" presetClass="path" presetSubtype="0" accel="50000" decel="50000" fill="hold" grpId="0" nodeType="withEffect">
                                  <p:stCondLst>
                                    <p:cond delay="0"/>
                                  </p:stCondLst>
                                  <p:childTnLst>
                                    <p:animMotion origin="layout" path="M 3.33333E-6 7.39884E-6 C 0.00347 0.00278 0.00694 0.00556 0.025 7.39884E-6 C 0.04305 -0.00554 0.07569 -0.01942 0.10833 -0.03329 " pathEditMode="relative" ptsTypes="aaA">
                                      <p:cBhvr>
                                        <p:cTn id="25" dur="2000" fill="hold"/>
                                        <p:tgtEl>
                                          <p:spTgt spid="18"/>
                                        </p:tgtEl>
                                        <p:attrNameLst>
                                          <p:attrName>ppt_x</p:attrName>
                                          <p:attrName>ppt_y</p:attrName>
                                        </p:attrNameLst>
                                      </p:cBhvr>
                                    </p:animMotion>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linds(horizontal)">
                                      <p:cBhvr>
                                        <p:cTn id="30" dur="500"/>
                                        <p:tgtEl>
                                          <p:spTgt spid="25"/>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linds(horizontal)">
                                      <p:cBhvr>
                                        <p:cTn id="33" dur="500"/>
                                        <p:tgtEl>
                                          <p:spTgt spid="23"/>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linds(horizontal)">
                                      <p:cBhvr>
                                        <p:cTn id="36" dur="500"/>
                                        <p:tgtEl>
                                          <p:spTgt spid="26"/>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linds(horizontal)">
                                      <p:cBhvr>
                                        <p:cTn id="39" dur="500"/>
                                        <p:tgtEl>
                                          <p:spTgt spid="2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linds(horizontal)">
                                      <p:cBhvr>
                                        <p:cTn id="42" dur="500"/>
                                        <p:tgtEl>
                                          <p:spTgt spid="2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blinds(horizontal)">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xit" presetSubtype="10" fill="hold" grpId="1" nodeType="clickEffect">
                                  <p:stCondLst>
                                    <p:cond delay="0"/>
                                  </p:stCondLst>
                                  <p:childTnLst>
                                    <p:animEffect transition="out" filter="blinds(horizontal)">
                                      <p:cBhvr>
                                        <p:cTn id="49" dur="500"/>
                                        <p:tgtEl>
                                          <p:spTgt spid="25"/>
                                        </p:tgtEl>
                                      </p:cBhvr>
                                    </p:animEffect>
                                    <p:set>
                                      <p:cBhvr>
                                        <p:cTn id="50" dur="1" fill="hold">
                                          <p:stCondLst>
                                            <p:cond delay="499"/>
                                          </p:stCondLst>
                                        </p:cTn>
                                        <p:tgtEl>
                                          <p:spTgt spid="25"/>
                                        </p:tgtEl>
                                        <p:attrNameLst>
                                          <p:attrName>style.visibility</p:attrName>
                                        </p:attrNameLst>
                                      </p:cBhvr>
                                      <p:to>
                                        <p:strVal val="hidden"/>
                                      </p:to>
                                    </p:set>
                                  </p:childTnLst>
                                </p:cTn>
                              </p:par>
                              <p:par>
                                <p:cTn id="51" presetID="3" presetClass="exit" presetSubtype="10" fill="hold" grpId="1" nodeType="withEffect">
                                  <p:stCondLst>
                                    <p:cond delay="0"/>
                                  </p:stCondLst>
                                  <p:childTnLst>
                                    <p:animEffect transition="out" filter="blinds(horizontal)">
                                      <p:cBhvr>
                                        <p:cTn id="52" dur="500"/>
                                        <p:tgtEl>
                                          <p:spTgt spid="23"/>
                                        </p:tgtEl>
                                      </p:cBhvr>
                                    </p:animEffect>
                                    <p:set>
                                      <p:cBhvr>
                                        <p:cTn id="53" dur="1" fill="hold">
                                          <p:stCondLst>
                                            <p:cond delay="499"/>
                                          </p:stCondLst>
                                        </p:cTn>
                                        <p:tgtEl>
                                          <p:spTgt spid="23"/>
                                        </p:tgtEl>
                                        <p:attrNameLst>
                                          <p:attrName>style.visibility</p:attrName>
                                        </p:attrNameLst>
                                      </p:cBhvr>
                                      <p:to>
                                        <p:strVal val="hidden"/>
                                      </p:to>
                                    </p:set>
                                  </p:childTnLst>
                                </p:cTn>
                              </p:par>
                              <p:par>
                                <p:cTn id="54" presetID="3" presetClass="exit" presetSubtype="10" fill="hold" grpId="1" nodeType="withEffect">
                                  <p:stCondLst>
                                    <p:cond delay="0"/>
                                  </p:stCondLst>
                                  <p:childTnLst>
                                    <p:animEffect transition="out" filter="blinds(horizontal)">
                                      <p:cBhvr>
                                        <p:cTn id="55" dur="500"/>
                                        <p:tgtEl>
                                          <p:spTgt spid="26"/>
                                        </p:tgtEl>
                                      </p:cBhvr>
                                    </p:animEffect>
                                    <p:set>
                                      <p:cBhvr>
                                        <p:cTn id="56" dur="1" fill="hold">
                                          <p:stCondLst>
                                            <p:cond delay="499"/>
                                          </p:stCondLst>
                                        </p:cTn>
                                        <p:tgtEl>
                                          <p:spTgt spid="26"/>
                                        </p:tgtEl>
                                        <p:attrNameLst>
                                          <p:attrName>style.visibility</p:attrName>
                                        </p:attrNameLst>
                                      </p:cBhvr>
                                      <p:to>
                                        <p:strVal val="hidden"/>
                                      </p:to>
                                    </p:set>
                                  </p:childTnLst>
                                </p:cTn>
                              </p:par>
                              <p:par>
                                <p:cTn id="57" presetID="3" presetClass="exit" presetSubtype="10" fill="hold" grpId="1" nodeType="withEffect">
                                  <p:stCondLst>
                                    <p:cond delay="0"/>
                                  </p:stCondLst>
                                  <p:childTnLst>
                                    <p:animEffect transition="out" filter="blinds(horizontal)">
                                      <p:cBhvr>
                                        <p:cTn id="58" dur="500"/>
                                        <p:tgtEl>
                                          <p:spTgt spid="24"/>
                                        </p:tgtEl>
                                      </p:cBhvr>
                                    </p:animEffect>
                                    <p:set>
                                      <p:cBhvr>
                                        <p:cTn id="59" dur="1" fill="hold">
                                          <p:stCondLst>
                                            <p:cond delay="499"/>
                                          </p:stCondLst>
                                        </p:cTn>
                                        <p:tgtEl>
                                          <p:spTgt spid="24"/>
                                        </p:tgtEl>
                                        <p:attrNameLst>
                                          <p:attrName>style.visibility</p:attrName>
                                        </p:attrNameLst>
                                      </p:cBhvr>
                                      <p:to>
                                        <p:strVal val="hidden"/>
                                      </p:to>
                                    </p:set>
                                  </p:childTnLst>
                                </p:cTn>
                              </p:par>
                              <p:par>
                                <p:cTn id="60" presetID="2" presetClass="exit" presetSubtype="2" fill="hold" grpId="1" nodeType="withEffect">
                                  <p:stCondLst>
                                    <p:cond delay="0"/>
                                  </p:stCondLst>
                                  <p:childTnLst>
                                    <p:anim calcmode="lin" valueType="num">
                                      <p:cBhvr additive="base">
                                        <p:cTn id="61" dur="500"/>
                                        <p:tgtEl>
                                          <p:spTgt spid="18"/>
                                        </p:tgtEl>
                                        <p:attrNameLst>
                                          <p:attrName>ppt_x</p:attrName>
                                        </p:attrNameLst>
                                      </p:cBhvr>
                                      <p:tavLst>
                                        <p:tav tm="0">
                                          <p:val>
                                            <p:strVal val="ppt_x"/>
                                          </p:val>
                                        </p:tav>
                                        <p:tav tm="100000">
                                          <p:val>
                                            <p:strVal val="1+ppt_w/2"/>
                                          </p:val>
                                        </p:tav>
                                      </p:tavLst>
                                    </p:anim>
                                    <p:anim calcmode="lin" valueType="num">
                                      <p:cBhvr additive="base">
                                        <p:cTn id="62" dur="500"/>
                                        <p:tgtEl>
                                          <p:spTgt spid="18"/>
                                        </p:tgtEl>
                                        <p:attrNameLst>
                                          <p:attrName>ppt_y</p:attrName>
                                        </p:attrNameLst>
                                      </p:cBhvr>
                                      <p:tavLst>
                                        <p:tav tm="0">
                                          <p:val>
                                            <p:strVal val="ppt_y"/>
                                          </p:val>
                                        </p:tav>
                                        <p:tav tm="100000">
                                          <p:val>
                                            <p:strVal val="ppt_y"/>
                                          </p:val>
                                        </p:tav>
                                      </p:tavLst>
                                    </p:anim>
                                    <p:set>
                                      <p:cBhvr>
                                        <p:cTn id="63" dur="1" fill="hold">
                                          <p:stCondLst>
                                            <p:cond delay="499"/>
                                          </p:stCondLst>
                                        </p:cTn>
                                        <p:tgtEl>
                                          <p:spTgt spid="18"/>
                                        </p:tgtEl>
                                        <p:attrNameLst>
                                          <p:attrName>style.visibility</p:attrName>
                                        </p:attrNameLst>
                                      </p:cBhvr>
                                      <p:to>
                                        <p:strVal val="hidden"/>
                                      </p:to>
                                    </p:set>
                                  </p:childTnLst>
                                </p:cTn>
                              </p:par>
                            </p:childTnLst>
                          </p:cTn>
                        </p:par>
                        <p:par>
                          <p:cTn id="64" fill="hold">
                            <p:stCondLst>
                              <p:cond delay="500"/>
                            </p:stCondLst>
                            <p:childTnLst>
                              <p:par>
                                <p:cTn id="65" presetID="0" presetClass="path" presetSubtype="0" accel="50000" decel="50000" fill="hold" grpId="1" nodeType="afterEffect">
                                  <p:stCondLst>
                                    <p:cond delay="0"/>
                                  </p:stCondLst>
                                  <p:childTnLst>
                                    <p:animMotion origin="layout" path="M 0 0 L -0.00833 -0.04439 " pathEditMode="relative" ptsTypes="AA">
                                      <p:cBhvr>
                                        <p:cTn id="66" dur="2000" fill="hold"/>
                                        <p:tgtEl>
                                          <p:spTgt spid="11"/>
                                        </p:tgtEl>
                                        <p:attrNameLst>
                                          <p:attrName>ppt_x</p:attrName>
                                          <p:attrName>ppt_y</p:attrName>
                                        </p:attrNameLst>
                                      </p:cBhvr>
                                    </p:animMotion>
                                  </p:childTnLst>
                                </p:cTn>
                              </p:par>
                              <p:par>
                                <p:cTn id="67" presetID="0" presetClass="path" presetSubtype="0" accel="50000" decel="50000" fill="hold" nodeType="withEffect">
                                  <p:stCondLst>
                                    <p:cond delay="0"/>
                                  </p:stCondLst>
                                  <p:childTnLst>
                                    <p:animMotion origin="layout" path="M -0.06666 -0.6215 L 6.66667E-6 -0.0111 " pathEditMode="relative" ptsTypes="AA">
                                      <p:cBhvr>
                                        <p:cTn id="68" dur="2000" fill="hold"/>
                                        <p:tgtEl>
                                          <p:spTgt spid="21"/>
                                        </p:tgtEl>
                                        <p:attrNameLst>
                                          <p:attrName>ppt_x</p:attrName>
                                          <p:attrName>ppt_y</p:attrName>
                                        </p:attrNameLst>
                                      </p:cBhvr>
                                    </p:animMotion>
                                  </p:childTnLst>
                                </p:cTn>
                              </p:par>
                              <p:par>
                                <p:cTn id="69" presetID="0" presetClass="path" presetSubtype="0" accel="50000" decel="50000" fill="hold" grpId="0" nodeType="withEffect">
                                  <p:stCondLst>
                                    <p:cond delay="0"/>
                                  </p:stCondLst>
                                  <p:childTnLst>
                                    <p:animMotion origin="layout" path="M -3.33333E-6 4.04624E-6 L 0.0875 0.11653 " pathEditMode="relative" rAng="0" ptsTypes="AA">
                                      <p:cBhvr>
                                        <p:cTn id="70" dur="2000" fill="hold"/>
                                        <p:tgtEl>
                                          <p:spTgt spid="19"/>
                                        </p:tgtEl>
                                        <p:attrNameLst>
                                          <p:attrName>ppt_x</p:attrName>
                                          <p:attrName>ppt_y</p:attrName>
                                        </p:attrNameLst>
                                      </p:cBhvr>
                                      <p:rCtr x="44" y="58"/>
                                    </p:animMotion>
                                  </p:childTnLst>
                                </p:cTn>
                              </p:par>
                              <p:par>
                                <p:cTn id="71" presetID="0" presetClass="path" presetSubtype="0" accel="50000" decel="50000" fill="hold" grpId="1" nodeType="withEffect">
                                  <p:stCondLst>
                                    <p:cond delay="0"/>
                                  </p:stCondLst>
                                  <p:childTnLst>
                                    <p:animMotion origin="layout" path="M -0.1 -0.13317 L 3.33333E-6 -0.02219 " pathEditMode="relative" rAng="0" ptsTypes="AA">
                                      <p:cBhvr>
                                        <p:cTn id="72" dur="2000" fill="hold"/>
                                        <p:tgtEl>
                                          <p:spTgt spid="12"/>
                                        </p:tgtEl>
                                        <p:attrNameLst>
                                          <p:attrName>ppt_x</p:attrName>
                                          <p:attrName>ppt_y</p:attrName>
                                        </p:attrNameLst>
                                      </p:cBhvr>
                                      <p:rCtr x="50" y="55"/>
                                    </p:animMotion>
                                  </p:childTnLst>
                                </p:cTn>
                              </p:par>
                            </p:childTnLst>
                          </p:cTn>
                        </p:par>
                      </p:childTnLst>
                    </p:cTn>
                  </p:par>
                  <p:par>
                    <p:cTn id="73" fill="hold">
                      <p:stCondLst>
                        <p:cond delay="indefinite"/>
                      </p:stCondLst>
                      <p:childTnLst>
                        <p:par>
                          <p:cTn id="74" fill="hold">
                            <p:stCondLst>
                              <p:cond delay="0"/>
                            </p:stCondLst>
                            <p:childTnLst>
                              <p:par>
                                <p:cTn id="75" presetID="0" presetClass="path" presetSubtype="0" accel="50000" decel="50000" fill="hold" grpId="0" nodeType="clickEffect">
                                  <p:stCondLst>
                                    <p:cond delay="0"/>
                                  </p:stCondLst>
                                  <p:childTnLst>
                                    <p:animMotion origin="layout" path="M -0.0026 -0.00601 C -0.01215 -0.03515 -0.02153 -0.06428 -0.04392 -0.08833 C -0.06632 -0.11237 -0.10191 -0.1311 -0.1375 -0.14983 " pathEditMode="relative" rAng="0" ptsTypes="aaA">
                                      <p:cBhvr>
                                        <p:cTn id="76" dur="2000" fill="hold"/>
                                        <p:tgtEl>
                                          <p:spTgt spid="20"/>
                                        </p:tgtEl>
                                        <p:attrNameLst>
                                          <p:attrName>ppt_x</p:attrName>
                                          <p:attrName>ppt_y</p:attrName>
                                        </p:attrNameLst>
                                      </p:cBhvr>
                                      <p:rCtr x="-68" y="-72"/>
                                    </p:animMotion>
                                  </p:childTnLst>
                                </p:cTn>
                              </p:par>
                              <p:par>
                                <p:cTn id="77" presetID="0" presetClass="path" presetSubtype="0" accel="50000" decel="50000" fill="hold" grpId="0" nodeType="withEffect">
                                  <p:stCondLst>
                                    <p:cond delay="0"/>
                                  </p:stCondLst>
                                  <p:childTnLst>
                                    <p:animMotion origin="layout" path="M -1.73472E-18 3.64162E-6 L -1.73472E-18 0.06659 " pathEditMode="relative" ptsTypes="AA">
                                      <p:cBhvr>
                                        <p:cTn id="78" dur="2000" fill="hold"/>
                                        <p:tgtEl>
                                          <p:spTgt spid="6"/>
                                        </p:tgtEl>
                                        <p:attrNameLst>
                                          <p:attrName>ppt_x</p:attrName>
                                          <p:attrName>ppt_y</p:attrName>
                                        </p:attrNameLst>
                                      </p:cBhvr>
                                    </p:animMotion>
                                  </p:childTnLst>
                                </p:cTn>
                              </p:par>
                              <p:par>
                                <p:cTn id="79" presetID="0" presetClass="path" presetSubtype="0" accel="50000" decel="50000" fill="hold" grpId="1" nodeType="withEffect">
                                  <p:stCondLst>
                                    <p:cond delay="0"/>
                                  </p:stCondLst>
                                  <p:childTnLst>
                                    <p:animMotion origin="layout" path="M 0.0875 0.11653 L -0.00416 0.01665 " pathEditMode="relative" rAng="0" ptsTypes="AA">
                                      <p:cBhvr>
                                        <p:cTn id="80" dur="2000" fill="hold"/>
                                        <p:tgtEl>
                                          <p:spTgt spid="19"/>
                                        </p:tgtEl>
                                        <p:attrNameLst>
                                          <p:attrName>ppt_x</p:attrName>
                                          <p:attrName>ppt_y</p:attrName>
                                        </p:attrNameLst>
                                      </p:cBhvr>
                                      <p:rCtr x="-46" y="-50"/>
                                    </p:animMotion>
                                  </p:childTnLst>
                                </p:cTn>
                              </p:par>
                              <p:par>
                                <p:cTn id="81" presetID="0" presetClass="path" presetSubtype="0" accel="50000" decel="50000" fill="hold" nodeType="withEffect">
                                  <p:stCondLst>
                                    <p:cond delay="0"/>
                                  </p:stCondLst>
                                  <p:childTnLst>
                                    <p:animMotion origin="layout" path="M 6.66667E-6 -1.7341E-6 L -0.14166 -0.13318 " pathEditMode="relative" ptsTypes="AA">
                                      <p:cBhvr>
                                        <p:cTn id="82" dur="2000" fill="hold"/>
                                        <p:tgtEl>
                                          <p:spTgt spid="21"/>
                                        </p:tgtEl>
                                        <p:attrNameLst>
                                          <p:attrName>ppt_x</p:attrName>
                                          <p:attrName>ppt_y</p:attrName>
                                        </p:attrNameLst>
                                      </p:cBhvr>
                                    </p:animMotion>
                                  </p:childTnLst>
                                </p:cTn>
                              </p:par>
                              <p:par>
                                <p:cTn id="83" presetID="0" presetClass="path" presetSubtype="0" accel="50000" decel="50000" fill="hold" grpId="1" nodeType="withEffect">
                                  <p:stCondLst>
                                    <p:cond delay="0"/>
                                  </p:stCondLst>
                                  <p:childTnLst>
                                    <p:animMotion origin="layout" path="M -0.05 0.05549 L -0.16667 -0.0444 " pathEditMode="relative" rAng="0" ptsTypes="AA">
                                      <p:cBhvr>
                                        <p:cTn id="84" dur="2000" fill="hold"/>
                                        <p:tgtEl>
                                          <p:spTgt spid="13"/>
                                        </p:tgtEl>
                                        <p:attrNameLst>
                                          <p:attrName>ppt_x</p:attrName>
                                          <p:attrName>ppt_y</p:attrName>
                                        </p:attrNameLst>
                                      </p:cBhvr>
                                      <p:rCtr x="-58" y="-50"/>
                                    </p:animMotion>
                                  </p:childTnLst>
                                </p:cTn>
                              </p:par>
                              <p:par>
                                <p:cTn id="85" presetID="0" presetClass="path" presetSubtype="0" accel="50000" decel="50000" fill="hold" grpId="1" nodeType="withEffect">
                                  <p:stCondLst>
                                    <p:cond delay="0"/>
                                  </p:stCondLst>
                                  <p:childTnLst>
                                    <p:animMotion origin="layout" path="M 0.04167 1.90751E-6 L -0.025 0.05549 " pathEditMode="relative" rAng="0" ptsTypes="AA">
                                      <p:cBhvr>
                                        <p:cTn id="86" dur="2000" fill="hold"/>
                                        <p:tgtEl>
                                          <p:spTgt spid="14"/>
                                        </p:tgtEl>
                                        <p:attrNameLst>
                                          <p:attrName>ppt_x</p:attrName>
                                          <p:attrName>ppt_y</p:attrName>
                                        </p:attrNameLst>
                                      </p:cBhvr>
                                      <p:rCtr x="-33" y="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1" grpId="1" animBg="1"/>
      <p:bldP spid="12" grpId="0" animBg="1"/>
      <p:bldP spid="12" grpId="1" animBg="1"/>
      <p:bldP spid="13" grpId="0" animBg="1"/>
      <p:bldP spid="13" grpId="1" animBg="1"/>
      <p:bldP spid="14" grpId="0" animBg="1"/>
      <p:bldP spid="14" grpId="1" animBg="1"/>
      <p:bldP spid="17" grpId="0"/>
      <p:bldP spid="18" grpId="0" animBg="1"/>
      <p:bldP spid="18" grpId="1" animBg="1"/>
      <p:bldP spid="19" grpId="0" animBg="1"/>
      <p:bldP spid="19" grpId="1" animBg="1"/>
      <p:bldP spid="20" grpId="0" animBg="1"/>
      <p:bldP spid="23" grpId="0" animBg="1"/>
      <p:bldP spid="23" grpId="1" animBg="1"/>
      <p:bldP spid="24" grpId="0" animBg="1"/>
      <p:bldP spid="24" grpId="1" animBg="1"/>
      <p:bldP spid="25" grpId="0"/>
      <p:bldP spid="25" grpId="1"/>
      <p:bldP spid="26" grpId="0"/>
      <p:bldP spid="26" grpId="1"/>
      <p:bldP spid="29" grpId="0" animBg="1"/>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brl_field_full.gif"/>
          <p:cNvPicPr>
            <a:picLocks noGrp="1" noChangeAspect="1"/>
          </p:cNvPicPr>
          <p:nvPr/>
        </p:nvPicPr>
        <p:blipFill>
          <a:blip r:embed="rId3" cstate="print"/>
          <a:stretch>
            <a:fillRect/>
          </a:stretch>
        </p:blipFill>
        <p:spPr>
          <a:xfrm>
            <a:off x="152400" y="0"/>
            <a:ext cx="8382000" cy="6858000"/>
          </a:xfrm>
          <a:prstGeom prst="rect">
            <a:avLst/>
          </a:prstGeom>
        </p:spPr>
      </p:pic>
      <p:sp>
        <p:nvSpPr>
          <p:cNvPr id="3" name="Diamond 2"/>
          <p:cNvSpPr/>
          <p:nvPr/>
        </p:nvSpPr>
        <p:spPr>
          <a:xfrm>
            <a:off x="6248400" y="1828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4" name="Diamond 3"/>
          <p:cNvSpPr/>
          <p:nvPr/>
        </p:nvSpPr>
        <p:spPr>
          <a:xfrm>
            <a:off x="4267200" y="609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5" name="Diamond 4"/>
          <p:cNvSpPr/>
          <p:nvPr/>
        </p:nvSpPr>
        <p:spPr>
          <a:xfrm>
            <a:off x="2133600" y="1905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6" name="Diamond 5"/>
          <p:cNvSpPr/>
          <p:nvPr/>
        </p:nvSpPr>
        <p:spPr>
          <a:xfrm>
            <a:off x="2819400" y="3962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7" name="Diamond 6"/>
          <p:cNvSpPr/>
          <p:nvPr/>
        </p:nvSpPr>
        <p:spPr>
          <a:xfrm>
            <a:off x="32766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8" name="Diamond 7"/>
          <p:cNvSpPr/>
          <p:nvPr/>
        </p:nvSpPr>
        <p:spPr>
          <a:xfrm>
            <a:off x="49530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9" name="Diamond 8"/>
          <p:cNvSpPr/>
          <p:nvPr/>
        </p:nvSpPr>
        <p:spPr>
          <a:xfrm>
            <a:off x="5410200" y="3886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0" name="Diamond 9"/>
          <p:cNvSpPr/>
          <p:nvPr/>
        </p:nvSpPr>
        <p:spPr>
          <a:xfrm>
            <a:off x="4114800" y="4267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1" name="Diamond 10"/>
          <p:cNvSpPr/>
          <p:nvPr/>
        </p:nvSpPr>
        <p:spPr>
          <a:xfrm>
            <a:off x="4114800" y="5791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2" name="Oval 11"/>
          <p:cNvSpPr/>
          <p:nvPr/>
        </p:nvSpPr>
        <p:spPr>
          <a:xfrm>
            <a:off x="4038600" y="61722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sp>
        <p:nvSpPr>
          <p:cNvPr id="13" name="Oval 12"/>
          <p:cNvSpPr/>
          <p:nvPr/>
        </p:nvSpPr>
        <p:spPr>
          <a:xfrm>
            <a:off x="6400800" y="43434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14" name="Oval 13"/>
          <p:cNvSpPr/>
          <p:nvPr/>
        </p:nvSpPr>
        <p:spPr>
          <a:xfrm>
            <a:off x="3657600" y="38100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15" name="TextBox 14"/>
          <p:cNvSpPr txBox="1"/>
          <p:nvPr/>
        </p:nvSpPr>
        <p:spPr>
          <a:xfrm>
            <a:off x="0" y="152400"/>
            <a:ext cx="1752600" cy="461665"/>
          </a:xfrm>
          <a:prstGeom prst="rect">
            <a:avLst/>
          </a:prstGeom>
          <a:noFill/>
        </p:spPr>
        <p:txBody>
          <a:bodyPr wrap="square" rtlCol="0">
            <a:spAutoFit/>
          </a:bodyPr>
          <a:lstStyle/>
          <a:p>
            <a:r>
              <a:rPr lang="en-US" sz="2400" dirty="0" smtClean="0"/>
              <a:t>Signals</a:t>
            </a:r>
            <a:endParaRPr lang="en-US" sz="2400" dirty="0"/>
          </a:p>
        </p:txBody>
      </p:sp>
      <p:sp>
        <p:nvSpPr>
          <p:cNvPr id="16" name="TextBox 15"/>
          <p:cNvSpPr txBox="1"/>
          <p:nvPr/>
        </p:nvSpPr>
        <p:spPr>
          <a:xfrm>
            <a:off x="0" y="5750004"/>
            <a:ext cx="3352800" cy="338554"/>
          </a:xfrm>
          <a:prstGeom prst="rect">
            <a:avLst/>
          </a:prstGeom>
          <a:noFill/>
        </p:spPr>
        <p:txBody>
          <a:bodyPr wrap="square" rtlCol="0">
            <a:spAutoFit/>
          </a:bodyPr>
          <a:lstStyle/>
          <a:p>
            <a:pPr algn="ctr"/>
            <a:r>
              <a:rPr lang="en-US" sz="1600" dirty="0" smtClean="0"/>
              <a:t>Ground Ball to Left-Center Field</a:t>
            </a:r>
          </a:p>
        </p:txBody>
      </p:sp>
      <p:sp>
        <p:nvSpPr>
          <p:cNvPr id="17" name="TextBox 16"/>
          <p:cNvSpPr txBox="1"/>
          <p:nvPr/>
        </p:nvSpPr>
        <p:spPr>
          <a:xfrm>
            <a:off x="0" y="685800"/>
            <a:ext cx="4267200" cy="646331"/>
          </a:xfrm>
          <a:prstGeom prst="rect">
            <a:avLst/>
          </a:prstGeom>
          <a:noFill/>
        </p:spPr>
        <p:txBody>
          <a:bodyPr wrap="square" rtlCol="0">
            <a:spAutoFit/>
          </a:bodyPr>
          <a:lstStyle/>
          <a:p>
            <a:r>
              <a:rPr lang="en-US" b="1" dirty="0" smtClean="0"/>
              <a:t>U1: Number of Outs</a:t>
            </a:r>
          </a:p>
          <a:p>
            <a:r>
              <a:rPr lang="en-US" b="1" dirty="0" smtClean="0"/>
              <a:t>All Rotate</a:t>
            </a:r>
          </a:p>
        </p:txBody>
      </p:sp>
      <p:sp>
        <p:nvSpPr>
          <p:cNvPr id="18" name="Hexagon 17"/>
          <p:cNvSpPr/>
          <p:nvPr/>
        </p:nvSpPr>
        <p:spPr>
          <a:xfrm flipH="1">
            <a:off x="3886200" y="54102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19" name="Hexagon 18"/>
          <p:cNvSpPr/>
          <p:nvPr/>
        </p:nvSpPr>
        <p:spPr>
          <a:xfrm flipH="1">
            <a:off x="2895600" y="44196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0" name="Hexagon 19"/>
          <p:cNvSpPr/>
          <p:nvPr/>
        </p:nvSpPr>
        <p:spPr>
          <a:xfrm flipH="1">
            <a:off x="5486400" y="44196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pic>
        <p:nvPicPr>
          <p:cNvPr id="21" name="Picture 20" descr="baseball.gif"/>
          <p:cNvPicPr>
            <a:picLocks noChangeAspect="1"/>
          </p:cNvPicPr>
          <p:nvPr/>
        </p:nvPicPr>
        <p:blipFill>
          <a:blip r:embed="rId4" cstate="print"/>
          <a:stretch>
            <a:fillRect/>
          </a:stretch>
        </p:blipFill>
        <p:spPr>
          <a:xfrm>
            <a:off x="4114800" y="5486400"/>
            <a:ext cx="228600" cy="307181"/>
          </a:xfrm>
          <a:prstGeom prst="rect">
            <a:avLst/>
          </a:prstGeom>
        </p:spPr>
      </p:pic>
      <p:sp>
        <p:nvSpPr>
          <p:cNvPr id="28" name="TextBox 27"/>
          <p:cNvSpPr txBox="1"/>
          <p:nvPr/>
        </p:nvSpPr>
        <p:spPr>
          <a:xfrm>
            <a:off x="5638800" y="5562600"/>
            <a:ext cx="2286000" cy="830997"/>
          </a:xfrm>
          <a:prstGeom prst="rect">
            <a:avLst/>
          </a:prstGeom>
          <a:noFill/>
        </p:spPr>
        <p:txBody>
          <a:bodyPr wrap="square" rtlCol="0">
            <a:spAutoFit/>
          </a:bodyPr>
          <a:lstStyle/>
          <a:p>
            <a:pPr algn="ctr"/>
            <a:r>
              <a:rPr lang="en-US" sz="1600" b="1" dirty="0" smtClean="0"/>
              <a:t>U1 Pauses and makes sure R1 touches home plate</a:t>
            </a:r>
            <a:endParaRPr 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1.73472E-18 1.7341E-6 L -0.075 0.08879 " pathEditMode="relative" ptsTypes="AA">
                                      <p:cBhvr>
                                        <p:cTn id="11" dur="2000" fill="hold"/>
                                        <p:tgtEl>
                                          <p:spTgt spid="4"/>
                                        </p:tgtEl>
                                        <p:attrNameLst>
                                          <p:attrName>ppt_x</p:attrName>
                                          <p:attrName>ppt_y</p:attrName>
                                        </p:attrNameLst>
                                      </p:cBhvr>
                                    </p:animMotion>
                                  </p:childTnLst>
                                </p:cTn>
                              </p:par>
                              <p:par>
                                <p:cTn id="12" presetID="0" presetClass="path" presetSubtype="0" accel="50000" decel="50000" fill="hold" grpId="0" nodeType="withEffect">
                                  <p:stCondLst>
                                    <p:cond delay="0"/>
                                  </p:stCondLst>
                                  <p:childTnLst>
                                    <p:animMotion origin="layout" path="M -1.38889E-6 6.18497E-6 C 0.00208 -0.0393 0.00416 -0.07837 0.02378 -0.10982 C 0.0434 -0.14126 0.08038 -0.16485 0.11753 -0.1882 " pathEditMode="relative" ptsTypes="aaA">
                                      <p:cBhvr>
                                        <p:cTn id="13" dur="2000" fill="hold"/>
                                        <p:tgtEl>
                                          <p:spTgt spid="5"/>
                                        </p:tgtEl>
                                        <p:attrNameLst>
                                          <p:attrName>ppt_x</p:attrName>
                                          <p:attrName>ppt_y</p:attrName>
                                        </p:attrNameLst>
                                      </p:cBhvr>
                                    </p:animMotion>
                                  </p:childTnLst>
                                </p:cTn>
                              </p:par>
                              <p:par>
                                <p:cTn id="14" presetID="0" presetClass="path" presetSubtype="0" accel="50000" decel="50000" fill="hold" nodeType="withEffect">
                                  <p:stCondLst>
                                    <p:cond delay="0"/>
                                  </p:stCondLst>
                                  <p:childTnLst>
                                    <p:animMotion origin="layout" path="M 6.66667E-6 -1.7341E-6 L -0.05833 -0.6104 " pathEditMode="relative" ptsTypes="AA">
                                      <p:cBhvr>
                                        <p:cTn id="15" dur="2000" fill="hold"/>
                                        <p:tgtEl>
                                          <p:spTgt spid="21"/>
                                        </p:tgtEl>
                                        <p:attrNameLst>
                                          <p:attrName>ppt_x</p:attrName>
                                          <p:attrName>ppt_y</p:attrName>
                                        </p:attrNameLst>
                                      </p:cBhvr>
                                    </p:animMotion>
                                  </p:childTnLst>
                                </p:cTn>
                              </p:par>
                              <p:par>
                                <p:cTn id="16" presetID="0" presetClass="path" presetSubtype="0" accel="50000" decel="50000" fill="hold" grpId="0" nodeType="withEffect">
                                  <p:stCondLst>
                                    <p:cond delay="0"/>
                                  </p:stCondLst>
                                  <p:childTnLst>
                                    <p:animMotion origin="layout" path="M -0.0125 -0.0111 L 0.13333 0.16092 " pathEditMode="relative" rAng="0" ptsTypes="AA">
                                      <p:cBhvr>
                                        <p:cTn id="17" dur="2000" fill="hold"/>
                                        <p:tgtEl>
                                          <p:spTgt spid="19"/>
                                        </p:tgtEl>
                                        <p:attrNameLst>
                                          <p:attrName>ppt_x</p:attrName>
                                          <p:attrName>ppt_y</p:attrName>
                                        </p:attrNameLst>
                                      </p:cBhvr>
                                      <p:rCtr x="73" y="86"/>
                                    </p:animMotion>
                                  </p:childTnLst>
                                </p:cTn>
                              </p:par>
                              <p:par>
                                <p:cTn id="18" presetID="0" presetClass="path" presetSubtype="0" accel="50000" decel="50000" fill="hold" grpId="0" nodeType="withEffect">
                                  <p:stCondLst>
                                    <p:cond delay="0"/>
                                  </p:stCondLst>
                                  <p:childTnLst>
                                    <p:animMotion origin="layout" path="M 0 3.17919E-6 L -0.14583 -0.14983 " pathEditMode="relative" rAng="0" ptsTypes="AA">
                                      <p:cBhvr>
                                        <p:cTn id="19" dur="2000" fill="hold"/>
                                        <p:tgtEl>
                                          <p:spTgt spid="20"/>
                                        </p:tgtEl>
                                        <p:attrNameLst>
                                          <p:attrName>ppt_x</p:attrName>
                                          <p:attrName>ppt_y</p:attrName>
                                        </p:attrNameLst>
                                      </p:cBhvr>
                                      <p:rCtr x="-73" y="-75"/>
                                    </p:animMotion>
                                  </p:childTnLst>
                                </p:cTn>
                              </p:par>
                              <p:par>
                                <p:cTn id="20" presetID="0" presetClass="path" presetSubtype="0" accel="50000" decel="50000" fill="hold" grpId="0" nodeType="withEffect">
                                  <p:stCondLst>
                                    <p:cond delay="0"/>
                                  </p:stCondLst>
                                  <p:childTnLst>
                                    <p:animMotion origin="layout" path="M -1.94444E-6 7.28324E-6 C 0.03889 -0.00739 0.07778 -0.01479 0.10625 -0.03791 C 0.13472 -0.06103 0.15295 -0.10034 0.17136 -0.13941 " pathEditMode="relative" ptsTypes="aaA">
                                      <p:cBhvr>
                                        <p:cTn id="21" dur="2000" fill="hold"/>
                                        <p:tgtEl>
                                          <p:spTgt spid="18"/>
                                        </p:tgtEl>
                                        <p:attrNameLst>
                                          <p:attrName>ppt_x</p:attrName>
                                          <p:attrName>ppt_y</p:attrName>
                                        </p:attrNameLst>
                                      </p:cBhvr>
                                    </p:animMotion>
                                  </p:childTnLst>
                                </p:cTn>
                              </p:par>
                              <p:par>
                                <p:cTn id="22" presetID="0" presetClass="path" presetSubtype="0" accel="50000" decel="50000" fill="hold" grpId="0" nodeType="withEffect">
                                  <p:stCondLst>
                                    <p:cond delay="0"/>
                                  </p:stCondLst>
                                  <p:childTnLst>
                                    <p:animMotion origin="layout" path="M 1.73472E-18 -8.67052E-7 L 0.04166 -8.67052E-7 " pathEditMode="relative" ptsTypes="AA">
                                      <p:cBhvr>
                                        <p:cTn id="23" dur="2000" fill="hold"/>
                                        <p:tgtEl>
                                          <p:spTgt spid="14"/>
                                        </p:tgtEl>
                                        <p:attrNameLst>
                                          <p:attrName>ppt_x</p:attrName>
                                          <p:attrName>ppt_y</p:attrName>
                                        </p:attrNameLst>
                                      </p:cBhvr>
                                    </p:animMotion>
                                  </p:childTnLst>
                                </p:cTn>
                              </p:par>
                              <p:par>
                                <p:cTn id="24" presetID="0" presetClass="path" presetSubtype="0" accel="50000" decel="50000" fill="hold" grpId="0" nodeType="withEffect">
                                  <p:stCondLst>
                                    <p:cond delay="0"/>
                                  </p:stCondLst>
                                  <p:childTnLst>
                                    <p:animMotion origin="layout" path="M -1.73472E-18 8.67052E-7 L -0.05 0.04439 " pathEditMode="relative" ptsTypes="AA">
                                      <p:cBhvr>
                                        <p:cTn id="25" dur="2000" fill="hold"/>
                                        <p:tgtEl>
                                          <p:spTgt spid="13"/>
                                        </p:tgtEl>
                                        <p:attrNameLst>
                                          <p:attrName>ppt_x</p:attrName>
                                          <p:attrName>ppt_y</p:attrName>
                                        </p:attrNameLst>
                                      </p:cBhvr>
                                    </p:animMotion>
                                  </p:childTnLst>
                                </p:cTn>
                              </p:par>
                              <p:par>
                                <p:cTn id="26" presetID="0" presetClass="path" presetSubtype="0" accel="50000" decel="50000" fill="hold" grpId="0" nodeType="withEffect">
                                  <p:stCondLst>
                                    <p:cond delay="0"/>
                                  </p:stCondLst>
                                  <p:childTnLst>
                                    <p:animMotion origin="layout" path="M 6.38889E-6 -1.44509E-6 C -0.03506 -0.00833 -0.07013 -0.01642 -0.08576 -0.03584 C -0.10138 -0.05526 -0.09756 -0.08578 -0.09357 -0.1163 " pathEditMode="relative" ptsTypes="aaA">
                                      <p:cBhvr>
                                        <p:cTn id="27" dur="2000" fill="hold"/>
                                        <p:tgtEl>
                                          <p:spTgt spid="12"/>
                                        </p:tgtEl>
                                        <p:attrNameLst>
                                          <p:attrName>ppt_x</p:attrName>
                                          <p:attrName>ppt_y</p:attrName>
                                        </p:attrNameLst>
                                      </p:cBhvr>
                                    </p:animMotion>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linds(horizont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2" fill="hold" grpId="1" nodeType="clickEffect">
                                  <p:stCondLst>
                                    <p:cond delay="0"/>
                                  </p:stCondLst>
                                  <p:childTnLst>
                                    <p:anim calcmode="lin" valueType="num">
                                      <p:cBhvr additive="base">
                                        <p:cTn id="36" dur="1000"/>
                                        <p:tgtEl>
                                          <p:spTgt spid="19"/>
                                        </p:tgtEl>
                                        <p:attrNameLst>
                                          <p:attrName>ppt_x</p:attrName>
                                        </p:attrNameLst>
                                      </p:cBhvr>
                                      <p:tavLst>
                                        <p:tav tm="0">
                                          <p:val>
                                            <p:strVal val="ppt_x"/>
                                          </p:val>
                                        </p:tav>
                                        <p:tav tm="100000">
                                          <p:val>
                                            <p:strVal val="1+ppt_w/2"/>
                                          </p:val>
                                        </p:tav>
                                      </p:tavLst>
                                    </p:anim>
                                    <p:anim calcmode="lin" valueType="num">
                                      <p:cBhvr additive="base">
                                        <p:cTn id="37" dur="1000"/>
                                        <p:tgtEl>
                                          <p:spTgt spid="19"/>
                                        </p:tgtEl>
                                        <p:attrNameLst>
                                          <p:attrName>ppt_y</p:attrName>
                                        </p:attrNameLst>
                                      </p:cBhvr>
                                      <p:tavLst>
                                        <p:tav tm="0">
                                          <p:val>
                                            <p:strVal val="ppt_y"/>
                                          </p:val>
                                        </p:tav>
                                        <p:tav tm="100000">
                                          <p:val>
                                            <p:strVal val="ppt_y"/>
                                          </p:val>
                                        </p:tav>
                                      </p:tavLst>
                                    </p:anim>
                                    <p:set>
                                      <p:cBhvr>
                                        <p:cTn id="38" dur="1" fill="hold">
                                          <p:stCondLst>
                                            <p:cond delay="999"/>
                                          </p:stCondLst>
                                        </p:cTn>
                                        <p:tgtEl>
                                          <p:spTgt spid="19"/>
                                        </p:tgtEl>
                                        <p:attrNameLst>
                                          <p:attrName>style.visibility</p:attrName>
                                        </p:attrNameLst>
                                      </p:cBhvr>
                                      <p:to>
                                        <p:strVal val="hidden"/>
                                      </p:to>
                                    </p:set>
                                  </p:childTnLst>
                                </p:cTn>
                              </p:par>
                              <p:par>
                                <p:cTn id="39" presetID="0" presetClass="path" presetSubtype="0" accel="50000" decel="50000" fill="hold" grpId="0" nodeType="withEffect">
                                  <p:stCondLst>
                                    <p:cond delay="0"/>
                                  </p:stCondLst>
                                  <p:childTnLst>
                                    <p:animMotion origin="layout" path="M 6.66667E-6 -4.73988E-6 L 6.66667E-6 -0.04439 " pathEditMode="relative" ptsTypes="AA">
                                      <p:cBhvr>
                                        <p:cTn id="40" dur="2000" fill="hold"/>
                                        <p:tgtEl>
                                          <p:spTgt spid="11"/>
                                        </p:tgtEl>
                                        <p:attrNameLst>
                                          <p:attrName>ppt_x</p:attrName>
                                          <p:attrName>ppt_y</p:attrName>
                                        </p:attrNameLst>
                                      </p:cBhvr>
                                    </p:animMotion>
                                  </p:childTnLst>
                                </p:cTn>
                              </p:par>
                              <p:par>
                                <p:cTn id="41" presetID="0" presetClass="path" presetSubtype="0" accel="50000" decel="50000" fill="hold" nodeType="withEffect">
                                  <p:stCondLst>
                                    <p:cond delay="0"/>
                                  </p:stCondLst>
                                  <p:childTnLst>
                                    <p:animMotion origin="layout" path="M -0.05 -0.6215 L 0.01667 -0.0111 " pathEditMode="relative" ptsTypes="AA">
                                      <p:cBhvr>
                                        <p:cTn id="42" dur="2000" fill="hold"/>
                                        <p:tgtEl>
                                          <p:spTgt spid="21"/>
                                        </p:tgtEl>
                                        <p:attrNameLst>
                                          <p:attrName>ppt_x</p:attrName>
                                          <p:attrName>ppt_y</p:attrName>
                                        </p:attrNameLst>
                                      </p:cBhvr>
                                    </p:animMotion>
                                  </p:childTnLst>
                                </p:cTn>
                              </p:par>
                              <p:par>
                                <p:cTn id="43" presetID="0" presetClass="path" presetSubtype="0" accel="50000" decel="50000" fill="hold" grpId="1" nodeType="withEffect">
                                  <p:stCondLst>
                                    <p:cond delay="0"/>
                                  </p:stCondLst>
                                  <p:childTnLst>
                                    <p:animMotion origin="layout" path="M -0.05 0.04439 L -0.23333 0.26635 " pathEditMode="relative" rAng="0" ptsTypes="AA">
                                      <p:cBhvr>
                                        <p:cTn id="44" dur="2000" fill="hold"/>
                                        <p:tgtEl>
                                          <p:spTgt spid="13"/>
                                        </p:tgtEl>
                                        <p:attrNameLst>
                                          <p:attrName>ppt_x</p:attrName>
                                          <p:attrName>ppt_y</p:attrName>
                                        </p:attrNameLst>
                                      </p:cBhvr>
                                      <p:rCtr x="-92" y="111"/>
                                    </p:animMotion>
                                  </p:childTnLst>
                                </p:cTn>
                              </p:par>
                              <p:par>
                                <p:cTn id="45" presetID="0" presetClass="path" presetSubtype="0" accel="50000" decel="50000" fill="hold" grpId="1" nodeType="withEffect">
                                  <p:stCondLst>
                                    <p:cond delay="0"/>
                                  </p:stCondLst>
                                  <p:childTnLst>
                                    <p:animMotion origin="layout" path="M -0.09357 -0.11631 C -0.09739 -0.14567 -0.10104 -0.1748 -0.1 -0.19376 C -0.09913 -0.21295 -0.08767 -0.22105 -0.08802 -0.23053 C -0.08837 -0.24 -0.09496 -0.24486 -0.10156 -0.24972 " pathEditMode="relative" rAng="0" ptsTypes="aaaA">
                                      <p:cBhvr>
                                        <p:cTn id="46" dur="2000" fill="hold"/>
                                        <p:tgtEl>
                                          <p:spTgt spid="12"/>
                                        </p:tgtEl>
                                        <p:attrNameLst>
                                          <p:attrName>ppt_x</p:attrName>
                                          <p:attrName>ppt_y</p:attrName>
                                        </p:attrNameLst>
                                      </p:cBhvr>
                                      <p:rCtr x="-1" y="-67"/>
                                    </p:animMotion>
                                  </p:childTnLst>
                                </p:cTn>
                              </p:par>
                              <p:par>
                                <p:cTn id="47" presetID="0" presetClass="path" presetSubtype="0" accel="50000" decel="50000" fill="hold" grpId="1" nodeType="withEffect">
                                  <p:stCondLst>
                                    <p:cond delay="0"/>
                                  </p:stCondLst>
                                  <p:childTnLst>
                                    <p:animMotion origin="layout" path="M -0.14584 -0.14983 C -0.17153 -0.1459 -0.19723 -0.14174 -0.22049 -0.11815 C -0.24375 -0.09457 -0.26459 -0.05156 -0.28542 -0.00833 " pathEditMode="relative" rAng="0" ptsTypes="aaA">
                                      <p:cBhvr>
                                        <p:cTn id="48" dur="2000" fill="hold"/>
                                        <p:tgtEl>
                                          <p:spTgt spid="20"/>
                                        </p:tgtEl>
                                        <p:attrNameLst>
                                          <p:attrName>ppt_x</p:attrName>
                                          <p:attrName>ppt_y</p:attrName>
                                        </p:attrNameLst>
                                      </p:cBhvr>
                                      <p:rCtr x="-70" y="71"/>
                                    </p:animMotion>
                                  </p:childTnLst>
                                </p:cTn>
                              </p:par>
                              <p:par>
                                <p:cTn id="49" presetID="0" presetClass="path" presetSubtype="0" accel="50000" decel="50000" fill="hold" grpId="1" nodeType="withEffect">
                                  <p:stCondLst>
                                    <p:cond delay="0"/>
                                  </p:stCondLst>
                                  <p:childTnLst>
                                    <p:animMotion origin="layout" path="M 0.17135 -0.13942 C 0.15139 -0.18104 0.1316 -0.22243 0.10937 -0.24717 C 0.08715 -0.27191 0.0625 -0.27977 0.03802 -0.2874 " pathEditMode="relative" rAng="0" ptsTypes="aaA">
                                      <p:cBhvr>
                                        <p:cTn id="50" dur="2000" fill="hold"/>
                                        <p:tgtEl>
                                          <p:spTgt spid="18"/>
                                        </p:tgtEl>
                                        <p:attrNameLst>
                                          <p:attrName>ppt_x</p:attrName>
                                          <p:attrName>ppt_y</p:attrName>
                                        </p:attrNameLst>
                                      </p:cBhvr>
                                      <p:rCtr x="-67" y="-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12" grpId="0" animBg="1"/>
      <p:bldP spid="12" grpId="1" animBg="1"/>
      <p:bldP spid="13" grpId="0" animBg="1"/>
      <p:bldP spid="13" grpId="1" animBg="1"/>
      <p:bldP spid="14" grpId="0" animBg="1"/>
      <p:bldP spid="17" grpId="0"/>
      <p:bldP spid="18" grpId="0" animBg="1"/>
      <p:bldP spid="18" grpId="1" animBg="1"/>
      <p:bldP spid="19" grpId="0" animBg="1"/>
      <p:bldP spid="19" grpId="1" animBg="1"/>
      <p:bldP spid="20" grpId="0" animBg="1"/>
      <p:bldP spid="20" grpId="1" animBg="1"/>
      <p:bldP spid="2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brl_field_full.gif"/>
          <p:cNvPicPr>
            <a:picLocks noGrp="1" noChangeAspect="1"/>
          </p:cNvPicPr>
          <p:nvPr/>
        </p:nvPicPr>
        <p:blipFill>
          <a:blip r:embed="rId3" cstate="print"/>
          <a:stretch>
            <a:fillRect/>
          </a:stretch>
        </p:blipFill>
        <p:spPr>
          <a:xfrm>
            <a:off x="152400" y="0"/>
            <a:ext cx="8382000" cy="6858000"/>
          </a:xfrm>
          <a:prstGeom prst="rect">
            <a:avLst/>
          </a:prstGeom>
        </p:spPr>
      </p:pic>
      <p:sp>
        <p:nvSpPr>
          <p:cNvPr id="3" name="Diamond 2"/>
          <p:cNvSpPr/>
          <p:nvPr/>
        </p:nvSpPr>
        <p:spPr>
          <a:xfrm>
            <a:off x="6248400" y="1828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4" name="Diamond 3"/>
          <p:cNvSpPr/>
          <p:nvPr/>
        </p:nvSpPr>
        <p:spPr>
          <a:xfrm>
            <a:off x="4191000" y="838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5" name="Diamond 4"/>
          <p:cNvSpPr/>
          <p:nvPr/>
        </p:nvSpPr>
        <p:spPr>
          <a:xfrm>
            <a:off x="2133600" y="1905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6" name="Diamond 5"/>
          <p:cNvSpPr/>
          <p:nvPr/>
        </p:nvSpPr>
        <p:spPr>
          <a:xfrm>
            <a:off x="2819400" y="3962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7" name="Diamond 6"/>
          <p:cNvSpPr/>
          <p:nvPr/>
        </p:nvSpPr>
        <p:spPr>
          <a:xfrm>
            <a:off x="32766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8" name="Diamond 7"/>
          <p:cNvSpPr/>
          <p:nvPr/>
        </p:nvSpPr>
        <p:spPr>
          <a:xfrm>
            <a:off x="49530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9" name="Diamond 8"/>
          <p:cNvSpPr/>
          <p:nvPr/>
        </p:nvSpPr>
        <p:spPr>
          <a:xfrm>
            <a:off x="5410200" y="3886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0" name="Diamond 9"/>
          <p:cNvSpPr/>
          <p:nvPr/>
        </p:nvSpPr>
        <p:spPr>
          <a:xfrm>
            <a:off x="4114800" y="4267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1" name="Diamond 10"/>
          <p:cNvSpPr/>
          <p:nvPr/>
        </p:nvSpPr>
        <p:spPr>
          <a:xfrm>
            <a:off x="4114800" y="5791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2" name="Oval 11"/>
          <p:cNvSpPr/>
          <p:nvPr/>
        </p:nvSpPr>
        <p:spPr>
          <a:xfrm>
            <a:off x="4038600" y="61722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sp>
        <p:nvSpPr>
          <p:cNvPr id="13" name="Oval 12"/>
          <p:cNvSpPr/>
          <p:nvPr/>
        </p:nvSpPr>
        <p:spPr>
          <a:xfrm>
            <a:off x="6400800" y="43434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14" name="Oval 13"/>
          <p:cNvSpPr/>
          <p:nvPr/>
        </p:nvSpPr>
        <p:spPr>
          <a:xfrm>
            <a:off x="3657600" y="38100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15" name="TextBox 14"/>
          <p:cNvSpPr txBox="1"/>
          <p:nvPr/>
        </p:nvSpPr>
        <p:spPr>
          <a:xfrm>
            <a:off x="0" y="152400"/>
            <a:ext cx="1752600" cy="461665"/>
          </a:xfrm>
          <a:prstGeom prst="rect">
            <a:avLst/>
          </a:prstGeom>
          <a:noFill/>
        </p:spPr>
        <p:txBody>
          <a:bodyPr wrap="square" rtlCol="0">
            <a:spAutoFit/>
          </a:bodyPr>
          <a:lstStyle/>
          <a:p>
            <a:r>
              <a:rPr lang="en-US" sz="2400" dirty="0" smtClean="0"/>
              <a:t>Signals</a:t>
            </a:r>
            <a:endParaRPr lang="en-US" sz="2400" dirty="0"/>
          </a:p>
        </p:txBody>
      </p:sp>
      <p:sp>
        <p:nvSpPr>
          <p:cNvPr id="16" name="TextBox 15"/>
          <p:cNvSpPr txBox="1"/>
          <p:nvPr/>
        </p:nvSpPr>
        <p:spPr>
          <a:xfrm>
            <a:off x="0" y="5750004"/>
            <a:ext cx="3352800" cy="584775"/>
          </a:xfrm>
          <a:prstGeom prst="rect">
            <a:avLst/>
          </a:prstGeom>
          <a:noFill/>
        </p:spPr>
        <p:txBody>
          <a:bodyPr wrap="square" rtlCol="0">
            <a:spAutoFit/>
          </a:bodyPr>
          <a:lstStyle/>
          <a:p>
            <a:pPr algn="ctr"/>
            <a:r>
              <a:rPr lang="en-US" sz="1600" dirty="0" smtClean="0"/>
              <a:t>Fly ball to Center Field</a:t>
            </a:r>
          </a:p>
          <a:p>
            <a:pPr algn="ctr"/>
            <a:r>
              <a:rPr lang="en-US" sz="1600" dirty="0" smtClean="0"/>
              <a:t>Not Caught</a:t>
            </a:r>
          </a:p>
        </p:txBody>
      </p:sp>
      <p:sp>
        <p:nvSpPr>
          <p:cNvPr id="17" name="TextBox 16"/>
          <p:cNvSpPr txBox="1"/>
          <p:nvPr/>
        </p:nvSpPr>
        <p:spPr>
          <a:xfrm>
            <a:off x="0" y="685800"/>
            <a:ext cx="4267200" cy="646331"/>
          </a:xfrm>
          <a:prstGeom prst="rect">
            <a:avLst/>
          </a:prstGeom>
          <a:noFill/>
        </p:spPr>
        <p:txBody>
          <a:bodyPr wrap="square" rtlCol="0">
            <a:spAutoFit/>
          </a:bodyPr>
          <a:lstStyle/>
          <a:p>
            <a:r>
              <a:rPr lang="en-US" b="1" dirty="0" smtClean="0"/>
              <a:t>U1: Number of Outs</a:t>
            </a:r>
          </a:p>
          <a:p>
            <a:r>
              <a:rPr lang="en-US" b="1" dirty="0" smtClean="0"/>
              <a:t>All Rotate</a:t>
            </a:r>
          </a:p>
        </p:txBody>
      </p:sp>
      <p:sp>
        <p:nvSpPr>
          <p:cNvPr id="18" name="Hexagon 17"/>
          <p:cNvSpPr/>
          <p:nvPr/>
        </p:nvSpPr>
        <p:spPr>
          <a:xfrm flipH="1">
            <a:off x="3886200" y="54102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19" name="Hexagon 18"/>
          <p:cNvSpPr/>
          <p:nvPr/>
        </p:nvSpPr>
        <p:spPr>
          <a:xfrm flipH="1">
            <a:off x="2895600" y="44196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0" name="Hexagon 19"/>
          <p:cNvSpPr/>
          <p:nvPr/>
        </p:nvSpPr>
        <p:spPr>
          <a:xfrm flipH="1">
            <a:off x="5486400" y="44196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pic>
        <p:nvPicPr>
          <p:cNvPr id="21" name="Picture 20" descr="baseball.gif"/>
          <p:cNvPicPr>
            <a:picLocks noChangeAspect="1"/>
          </p:cNvPicPr>
          <p:nvPr/>
        </p:nvPicPr>
        <p:blipFill>
          <a:blip r:embed="rId4" cstate="print"/>
          <a:stretch>
            <a:fillRect/>
          </a:stretch>
        </p:blipFill>
        <p:spPr>
          <a:xfrm>
            <a:off x="4114800" y="5486400"/>
            <a:ext cx="228600" cy="307181"/>
          </a:xfrm>
          <a:prstGeom prst="rect">
            <a:avLst/>
          </a:prstGeom>
        </p:spPr>
      </p:pic>
      <p:sp>
        <p:nvSpPr>
          <p:cNvPr id="23" name="TextBox 22"/>
          <p:cNvSpPr txBox="1"/>
          <p:nvPr/>
        </p:nvSpPr>
        <p:spPr>
          <a:xfrm>
            <a:off x="5943600" y="5562600"/>
            <a:ext cx="2209800" cy="923330"/>
          </a:xfrm>
          <a:prstGeom prst="rect">
            <a:avLst/>
          </a:prstGeom>
          <a:noFill/>
        </p:spPr>
        <p:txBody>
          <a:bodyPr wrap="square" rtlCol="0">
            <a:spAutoFit/>
          </a:bodyPr>
          <a:lstStyle/>
          <a:p>
            <a:pPr algn="ctr"/>
            <a:r>
              <a:rPr lang="en-US" dirty="0" smtClean="0"/>
              <a:t>U1 pauses and makes sure R1 touches home plate</a:t>
            </a:r>
            <a:endParaRPr lang="en-US" dirty="0"/>
          </a:p>
        </p:txBody>
      </p:sp>
      <p:sp>
        <p:nvSpPr>
          <p:cNvPr id="25" name="Freeform 24"/>
          <p:cNvSpPr/>
          <p:nvPr/>
        </p:nvSpPr>
        <p:spPr>
          <a:xfrm>
            <a:off x="4343400" y="228600"/>
            <a:ext cx="3831772" cy="4049485"/>
          </a:xfrm>
          <a:custGeom>
            <a:avLst/>
            <a:gdLst>
              <a:gd name="connsiteX0" fmla="*/ 0 w 3831772"/>
              <a:gd name="connsiteY0" fmla="*/ 0 h 4049485"/>
              <a:gd name="connsiteX1" fmla="*/ 14514 w 3831772"/>
              <a:gd name="connsiteY1" fmla="*/ 2786742 h 4049485"/>
              <a:gd name="connsiteX2" fmla="*/ 522514 w 3831772"/>
              <a:gd name="connsiteY2" fmla="*/ 2873828 h 4049485"/>
              <a:gd name="connsiteX3" fmla="*/ 1016000 w 3831772"/>
              <a:gd name="connsiteY3" fmla="*/ 3062514 h 4049485"/>
              <a:gd name="connsiteX4" fmla="*/ 1407886 w 3831772"/>
              <a:gd name="connsiteY4" fmla="*/ 3352800 h 4049485"/>
              <a:gd name="connsiteX5" fmla="*/ 1683657 w 3831772"/>
              <a:gd name="connsiteY5" fmla="*/ 3686628 h 4049485"/>
              <a:gd name="connsiteX6" fmla="*/ 1799772 w 3831772"/>
              <a:gd name="connsiteY6" fmla="*/ 4049485 h 4049485"/>
              <a:gd name="connsiteX7" fmla="*/ 3831772 w 3831772"/>
              <a:gd name="connsiteY7" fmla="*/ 2481942 h 4049485"/>
              <a:gd name="connsiteX8" fmla="*/ 3497943 w 3831772"/>
              <a:gd name="connsiteY8" fmla="*/ 1843314 h 4049485"/>
              <a:gd name="connsiteX9" fmla="*/ 2989943 w 3831772"/>
              <a:gd name="connsiteY9" fmla="*/ 1175657 h 4049485"/>
              <a:gd name="connsiteX10" fmla="*/ 2206172 w 3831772"/>
              <a:gd name="connsiteY10" fmla="*/ 566057 h 4049485"/>
              <a:gd name="connsiteX11" fmla="*/ 1219200 w 3831772"/>
              <a:gd name="connsiteY11" fmla="*/ 174171 h 4049485"/>
              <a:gd name="connsiteX12" fmla="*/ 595086 w 3831772"/>
              <a:gd name="connsiteY12" fmla="*/ 43542 h 4049485"/>
              <a:gd name="connsiteX13" fmla="*/ 0 w 3831772"/>
              <a:gd name="connsiteY13" fmla="*/ 0 h 404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1772" h="4049485">
                <a:moveTo>
                  <a:pt x="0" y="0"/>
                </a:moveTo>
                <a:lnTo>
                  <a:pt x="14514" y="2786742"/>
                </a:lnTo>
                <a:lnTo>
                  <a:pt x="522514" y="2873828"/>
                </a:lnTo>
                <a:lnTo>
                  <a:pt x="1016000" y="3062514"/>
                </a:lnTo>
                <a:lnTo>
                  <a:pt x="1407886" y="3352800"/>
                </a:lnTo>
                <a:lnTo>
                  <a:pt x="1683657" y="3686628"/>
                </a:lnTo>
                <a:lnTo>
                  <a:pt x="1799772" y="4049485"/>
                </a:lnTo>
                <a:lnTo>
                  <a:pt x="3831772" y="2481942"/>
                </a:lnTo>
                <a:lnTo>
                  <a:pt x="3497943" y="1843314"/>
                </a:lnTo>
                <a:lnTo>
                  <a:pt x="2989943" y="1175657"/>
                </a:lnTo>
                <a:lnTo>
                  <a:pt x="2206172" y="566057"/>
                </a:lnTo>
                <a:lnTo>
                  <a:pt x="1219200" y="174171"/>
                </a:lnTo>
                <a:lnTo>
                  <a:pt x="595086" y="43542"/>
                </a:lnTo>
                <a:lnTo>
                  <a:pt x="0" y="0"/>
                </a:lnTo>
                <a:close/>
              </a:path>
            </a:pathLst>
          </a:custGeom>
          <a:solidFill>
            <a:schemeClr val="accent2">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105400" y="2286000"/>
            <a:ext cx="2057400" cy="307777"/>
          </a:xfrm>
          <a:prstGeom prst="rect">
            <a:avLst/>
          </a:prstGeom>
          <a:noFill/>
        </p:spPr>
        <p:txBody>
          <a:bodyPr wrap="square" rtlCol="0">
            <a:spAutoFit/>
          </a:bodyPr>
          <a:lstStyle/>
          <a:p>
            <a:pPr algn="ctr"/>
            <a:r>
              <a:rPr lang="en-US" sz="1400" b="1" dirty="0" smtClean="0">
                <a:solidFill>
                  <a:schemeClr val="bg1"/>
                </a:solidFill>
                <a:latin typeface="Arial Black" pitchFamily="34" charset="0"/>
              </a:rPr>
              <a:t>U2’s Catch Area</a:t>
            </a:r>
            <a:endParaRPr lang="en-US" sz="1400" b="1" dirty="0">
              <a:solidFill>
                <a:schemeClr val="bg1"/>
              </a:solidFill>
              <a:latin typeface="Arial Black" pitchFamily="34" charset="0"/>
            </a:endParaRPr>
          </a:p>
        </p:txBody>
      </p:sp>
      <p:sp>
        <p:nvSpPr>
          <p:cNvPr id="27" name="Oval 26"/>
          <p:cNvSpPr/>
          <p:nvPr/>
        </p:nvSpPr>
        <p:spPr>
          <a:xfrm>
            <a:off x="5257800" y="4343400"/>
            <a:ext cx="838200" cy="533400"/>
          </a:xfrm>
          <a:prstGeom prst="ellipse">
            <a:avLst/>
          </a:prstGeom>
          <a:solidFill>
            <a:schemeClr val="accent6">
              <a:lumMod val="75000"/>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438400" y="4343400"/>
            <a:ext cx="838200" cy="533400"/>
          </a:xfrm>
          <a:prstGeom prst="ellipse">
            <a:avLst/>
          </a:prstGeom>
          <a:solidFill>
            <a:schemeClr val="accent6">
              <a:lumMod val="75000"/>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362200" y="4419600"/>
            <a:ext cx="1066800" cy="369332"/>
          </a:xfrm>
          <a:prstGeom prst="rect">
            <a:avLst/>
          </a:prstGeom>
          <a:noFill/>
        </p:spPr>
        <p:txBody>
          <a:bodyPr wrap="square" rtlCol="0">
            <a:spAutoFit/>
          </a:bodyPr>
          <a:lstStyle/>
          <a:p>
            <a:r>
              <a:rPr lang="en-US" b="1" dirty="0" smtClean="0">
                <a:solidFill>
                  <a:schemeClr val="bg1"/>
                </a:solidFill>
              </a:rPr>
              <a:t>U1’s Tag</a:t>
            </a:r>
            <a:endParaRPr lang="en-US" b="1" dirty="0">
              <a:solidFill>
                <a:schemeClr val="bg1"/>
              </a:solidFill>
            </a:endParaRPr>
          </a:p>
        </p:txBody>
      </p:sp>
      <p:sp>
        <p:nvSpPr>
          <p:cNvPr id="31" name="TextBox 30"/>
          <p:cNvSpPr txBox="1"/>
          <p:nvPr/>
        </p:nvSpPr>
        <p:spPr>
          <a:xfrm>
            <a:off x="5181600" y="4419600"/>
            <a:ext cx="1219200" cy="369332"/>
          </a:xfrm>
          <a:prstGeom prst="rect">
            <a:avLst/>
          </a:prstGeom>
          <a:noFill/>
        </p:spPr>
        <p:txBody>
          <a:bodyPr wrap="square" rtlCol="0">
            <a:spAutoFit/>
          </a:bodyPr>
          <a:lstStyle/>
          <a:p>
            <a:r>
              <a:rPr lang="en-US" b="1" dirty="0" smtClean="0">
                <a:solidFill>
                  <a:schemeClr val="bg1"/>
                </a:solidFill>
              </a:rPr>
              <a:t>U3’s Tag</a:t>
            </a:r>
            <a:endParaRPr lang="en-US"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3.33333E-6 -2.60116E-6 L -0.1 -0.21087 " pathEditMode="relative" ptsTypes="AA">
                                      <p:cBhvr>
                                        <p:cTn id="11" dur="2000" fill="hold"/>
                                        <p:tgtEl>
                                          <p:spTgt spid="13"/>
                                        </p:tgtEl>
                                        <p:attrNameLst>
                                          <p:attrName>ppt_x</p:attrName>
                                          <p:attrName>ppt_y</p:attrName>
                                        </p:attrNameLst>
                                      </p:cBhvr>
                                    </p:animMotion>
                                  </p:childTnLst>
                                </p:cTn>
                              </p:par>
                              <p:par>
                                <p:cTn id="12" presetID="6" presetClass="emph" presetSubtype="0" fill="hold" nodeType="withEffect">
                                  <p:stCondLst>
                                    <p:cond delay="0"/>
                                  </p:stCondLst>
                                  <p:childTnLst>
                                    <p:animScale>
                                      <p:cBhvr>
                                        <p:cTn id="13" dur="1000" fill="hold"/>
                                        <p:tgtEl>
                                          <p:spTgt spid="21"/>
                                        </p:tgtEl>
                                      </p:cBhvr>
                                      <p:by x="400000" y="400000"/>
                                    </p:animScale>
                                  </p:childTnLst>
                                </p:cTn>
                              </p:par>
                              <p:par>
                                <p:cTn id="14" presetID="6" presetClass="emph" presetSubtype="0" fill="hold" nodeType="withEffect">
                                  <p:stCondLst>
                                    <p:cond delay="0"/>
                                  </p:stCondLst>
                                  <p:childTnLst>
                                    <p:animScale>
                                      <p:cBhvr>
                                        <p:cTn id="15" dur="2000" fill="hold"/>
                                        <p:tgtEl>
                                          <p:spTgt spid="21"/>
                                        </p:tgtEl>
                                      </p:cBhvr>
                                      <p:by x="25000" y="25000"/>
                                    </p:animScale>
                                  </p:childTnLst>
                                </p:cTn>
                              </p:par>
                              <p:par>
                                <p:cTn id="16" presetID="0" presetClass="path" presetSubtype="0" accel="50000" decel="50000" fill="hold" nodeType="withEffect">
                                  <p:stCondLst>
                                    <p:cond delay="0"/>
                                  </p:stCondLst>
                                  <p:childTnLst>
                                    <p:animMotion origin="layout" path="M 0 -1.6763E-6 L 0.0625 -0.75468 " pathEditMode="relative" rAng="0" ptsTypes="AA">
                                      <p:cBhvr>
                                        <p:cTn id="17" dur="2000" fill="hold"/>
                                        <p:tgtEl>
                                          <p:spTgt spid="21"/>
                                        </p:tgtEl>
                                        <p:attrNameLst>
                                          <p:attrName>ppt_x</p:attrName>
                                          <p:attrName>ppt_y</p:attrName>
                                        </p:attrNameLst>
                                      </p:cBhvr>
                                      <p:rCtr x="31" y="-377"/>
                                    </p:animMotion>
                                  </p:childTnLst>
                                </p:cTn>
                              </p:par>
                              <p:par>
                                <p:cTn id="18" presetID="0" presetClass="path" presetSubtype="0" accel="50000" decel="50000" fill="hold" grpId="0" nodeType="withEffect">
                                  <p:stCondLst>
                                    <p:cond delay="0"/>
                                  </p:stCondLst>
                                  <p:childTnLst>
                                    <p:animMotion origin="layout" path="M -3.33333E-6 4.79769E-6 L -0.14583 -0.08324 " pathEditMode="relative" rAng="0" ptsTypes="AA">
                                      <p:cBhvr>
                                        <p:cTn id="19" dur="2000" fill="hold"/>
                                        <p:tgtEl>
                                          <p:spTgt spid="12"/>
                                        </p:tgtEl>
                                        <p:attrNameLst>
                                          <p:attrName>ppt_x</p:attrName>
                                          <p:attrName>ppt_y</p:attrName>
                                        </p:attrNameLst>
                                      </p:cBhvr>
                                      <p:rCtr x="-73" y="-42"/>
                                    </p:animMotion>
                                  </p:childTnLst>
                                </p:cTn>
                              </p:par>
                              <p:par>
                                <p:cTn id="20" presetID="0" presetClass="path" presetSubtype="0" accel="50000" decel="50000" fill="hold" grpId="0" nodeType="withEffect">
                                  <p:stCondLst>
                                    <p:cond delay="0"/>
                                  </p:stCondLst>
                                  <p:childTnLst>
                                    <p:animMotion origin="layout" path="M -3.33333E-6 1.90751E-6 L 0.07084 0.00555 " pathEditMode="relative" rAng="0" ptsTypes="AA">
                                      <p:cBhvr>
                                        <p:cTn id="21" dur="2000" fill="hold"/>
                                        <p:tgtEl>
                                          <p:spTgt spid="14"/>
                                        </p:tgtEl>
                                        <p:attrNameLst>
                                          <p:attrName>ppt_x</p:attrName>
                                          <p:attrName>ppt_y</p:attrName>
                                        </p:attrNameLst>
                                      </p:cBhvr>
                                      <p:rCtr x="35" y="3"/>
                                    </p:animMotion>
                                  </p:childTnLst>
                                </p:cTn>
                              </p:par>
                              <p:par>
                                <p:cTn id="22" presetID="0" presetClass="path" presetSubtype="0" accel="50000" decel="50000" fill="hold" grpId="0" nodeType="withEffect">
                                  <p:stCondLst>
                                    <p:cond delay="0"/>
                                  </p:stCondLst>
                                  <p:childTnLst>
                                    <p:animMotion origin="layout" path="M -1.94444E-6 9.13295E-6 C 0.04028 -0.01549 0.08073 -0.03075 0.10955 -0.05294 C 0.13837 -0.07514 0.15556 -0.10427 0.17292 -0.13317 " pathEditMode="relative" ptsTypes="aaA">
                                      <p:cBhvr>
                                        <p:cTn id="23" dur="2000" fill="hold"/>
                                        <p:tgtEl>
                                          <p:spTgt spid="18"/>
                                        </p:tgtEl>
                                        <p:attrNameLst>
                                          <p:attrName>ppt_x</p:attrName>
                                          <p:attrName>ppt_y</p:attrName>
                                        </p:attrNameLst>
                                      </p:cBhvr>
                                    </p:animMotion>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3">
                                            <p:txEl>
                                              <p:pRg st="0" end="0"/>
                                            </p:txEl>
                                          </p:spTgt>
                                        </p:tgtEl>
                                        <p:attrNameLst>
                                          <p:attrName>style.visibility</p:attrName>
                                        </p:attrNameLst>
                                      </p:cBhvr>
                                      <p:to>
                                        <p:strVal val="visible"/>
                                      </p:to>
                                    </p:set>
                                    <p:animEffect transition="in" filter="blinds(horizontal)">
                                      <p:cBhvr>
                                        <p:cTn id="28" dur="500"/>
                                        <p:tgtEl>
                                          <p:spTgt spid="23">
                                            <p:txEl>
                                              <p:pRg st="0" end="0"/>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linds(horizontal)">
                                      <p:cBhvr>
                                        <p:cTn id="31" dur="500"/>
                                        <p:tgtEl>
                                          <p:spTgt spid="2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linds(horizontal)">
                                      <p:cBhvr>
                                        <p:cTn id="34" dur="500"/>
                                        <p:tgtEl>
                                          <p:spTgt spid="26"/>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linds(horizontal)">
                                      <p:cBhvr>
                                        <p:cTn id="37" dur="500"/>
                                        <p:tgtEl>
                                          <p:spTgt spid="27"/>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linds(horizontal)">
                                      <p:cBhvr>
                                        <p:cTn id="40" dur="500"/>
                                        <p:tgtEl>
                                          <p:spTgt spid="29"/>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blinds(horizontal)">
                                      <p:cBhvr>
                                        <p:cTn id="43" dur="500"/>
                                        <p:tgtEl>
                                          <p:spTgt spid="30"/>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blinds(horizontal)">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grpId="1" nodeType="clickEffect">
                                  <p:stCondLst>
                                    <p:cond delay="0"/>
                                  </p:stCondLst>
                                  <p:childTnLst>
                                    <p:animEffect transition="out" filter="blinds(horizontal)">
                                      <p:cBhvr>
                                        <p:cTn id="50" dur="500"/>
                                        <p:tgtEl>
                                          <p:spTgt spid="30"/>
                                        </p:tgtEl>
                                      </p:cBhvr>
                                    </p:animEffect>
                                    <p:set>
                                      <p:cBhvr>
                                        <p:cTn id="51" dur="1" fill="hold">
                                          <p:stCondLst>
                                            <p:cond delay="499"/>
                                          </p:stCondLst>
                                        </p:cTn>
                                        <p:tgtEl>
                                          <p:spTgt spid="30"/>
                                        </p:tgtEl>
                                        <p:attrNameLst>
                                          <p:attrName>style.visibility</p:attrName>
                                        </p:attrNameLst>
                                      </p:cBhvr>
                                      <p:to>
                                        <p:strVal val="hidden"/>
                                      </p:to>
                                    </p:set>
                                  </p:childTnLst>
                                </p:cTn>
                              </p:par>
                              <p:par>
                                <p:cTn id="52" presetID="3" presetClass="exit" presetSubtype="10" fill="hold" grpId="1" nodeType="withEffect">
                                  <p:stCondLst>
                                    <p:cond delay="0"/>
                                  </p:stCondLst>
                                  <p:childTnLst>
                                    <p:animEffect transition="out" filter="blinds(horizontal)">
                                      <p:cBhvr>
                                        <p:cTn id="53" dur="500"/>
                                        <p:tgtEl>
                                          <p:spTgt spid="29"/>
                                        </p:tgtEl>
                                      </p:cBhvr>
                                    </p:animEffect>
                                    <p:set>
                                      <p:cBhvr>
                                        <p:cTn id="54" dur="1" fill="hold">
                                          <p:stCondLst>
                                            <p:cond delay="499"/>
                                          </p:stCondLst>
                                        </p:cTn>
                                        <p:tgtEl>
                                          <p:spTgt spid="29"/>
                                        </p:tgtEl>
                                        <p:attrNameLst>
                                          <p:attrName>style.visibility</p:attrName>
                                        </p:attrNameLst>
                                      </p:cBhvr>
                                      <p:to>
                                        <p:strVal val="hidden"/>
                                      </p:to>
                                    </p:set>
                                  </p:childTnLst>
                                </p:cTn>
                              </p:par>
                              <p:par>
                                <p:cTn id="55" presetID="3" presetClass="exit" presetSubtype="10" fill="hold" grpId="1" nodeType="withEffect">
                                  <p:stCondLst>
                                    <p:cond delay="0"/>
                                  </p:stCondLst>
                                  <p:childTnLst>
                                    <p:animEffect transition="out" filter="blinds(horizontal)">
                                      <p:cBhvr>
                                        <p:cTn id="56" dur="500"/>
                                        <p:tgtEl>
                                          <p:spTgt spid="31"/>
                                        </p:tgtEl>
                                      </p:cBhvr>
                                    </p:animEffect>
                                    <p:set>
                                      <p:cBhvr>
                                        <p:cTn id="57" dur="1" fill="hold">
                                          <p:stCondLst>
                                            <p:cond delay="499"/>
                                          </p:stCondLst>
                                        </p:cTn>
                                        <p:tgtEl>
                                          <p:spTgt spid="31"/>
                                        </p:tgtEl>
                                        <p:attrNameLst>
                                          <p:attrName>style.visibility</p:attrName>
                                        </p:attrNameLst>
                                      </p:cBhvr>
                                      <p:to>
                                        <p:strVal val="hidden"/>
                                      </p:to>
                                    </p:set>
                                  </p:childTnLst>
                                </p:cTn>
                              </p:par>
                              <p:par>
                                <p:cTn id="58" presetID="3" presetClass="exit" presetSubtype="10" fill="hold" grpId="1" nodeType="withEffect">
                                  <p:stCondLst>
                                    <p:cond delay="0"/>
                                  </p:stCondLst>
                                  <p:childTnLst>
                                    <p:animEffect transition="out" filter="blinds(horizontal)">
                                      <p:cBhvr>
                                        <p:cTn id="59" dur="500"/>
                                        <p:tgtEl>
                                          <p:spTgt spid="27"/>
                                        </p:tgtEl>
                                      </p:cBhvr>
                                    </p:animEffect>
                                    <p:set>
                                      <p:cBhvr>
                                        <p:cTn id="60" dur="1" fill="hold">
                                          <p:stCondLst>
                                            <p:cond delay="499"/>
                                          </p:stCondLst>
                                        </p:cTn>
                                        <p:tgtEl>
                                          <p:spTgt spid="27"/>
                                        </p:tgtEl>
                                        <p:attrNameLst>
                                          <p:attrName>style.visibility</p:attrName>
                                        </p:attrNameLst>
                                      </p:cBhvr>
                                      <p:to>
                                        <p:strVal val="hidden"/>
                                      </p:to>
                                    </p:set>
                                  </p:childTnLst>
                                </p:cTn>
                              </p:par>
                              <p:par>
                                <p:cTn id="61" presetID="3" presetClass="exit" presetSubtype="10" fill="hold" grpId="0" nodeType="withEffect">
                                  <p:stCondLst>
                                    <p:cond delay="0"/>
                                  </p:stCondLst>
                                  <p:childTnLst>
                                    <p:animEffect transition="out" filter="blinds(horizontal)">
                                      <p:cBhvr>
                                        <p:cTn id="62" dur="500"/>
                                        <p:tgtEl>
                                          <p:spTgt spid="23">
                                            <p:txEl>
                                              <p:pRg st="0" end="0"/>
                                            </p:txEl>
                                          </p:spTgt>
                                        </p:tgtEl>
                                      </p:cBhvr>
                                    </p:animEffect>
                                    <p:set>
                                      <p:cBhvr>
                                        <p:cTn id="63" dur="1" fill="hold">
                                          <p:stCondLst>
                                            <p:cond delay="499"/>
                                          </p:stCondLst>
                                        </p:cTn>
                                        <p:tgtEl>
                                          <p:spTgt spid="23">
                                            <p:txEl>
                                              <p:pRg st="0" end="0"/>
                                            </p:txEl>
                                          </p:spTgt>
                                        </p:tgtEl>
                                        <p:attrNameLst>
                                          <p:attrName>style.visibility</p:attrName>
                                        </p:attrNameLst>
                                      </p:cBhvr>
                                      <p:to>
                                        <p:strVal val="hidden"/>
                                      </p:to>
                                    </p:set>
                                  </p:childTnLst>
                                </p:cTn>
                              </p:par>
                            </p:childTnLst>
                          </p:cTn>
                        </p:par>
                        <p:par>
                          <p:cTn id="64" fill="hold">
                            <p:stCondLst>
                              <p:cond delay="500"/>
                            </p:stCondLst>
                            <p:childTnLst>
                              <p:par>
                                <p:cTn id="65" presetID="0" presetClass="path" presetSubtype="0" accel="50000" decel="50000" fill="hold" grpId="0" nodeType="afterEffect">
                                  <p:stCondLst>
                                    <p:cond delay="0"/>
                                  </p:stCondLst>
                                  <p:childTnLst>
                                    <p:animMotion origin="layout" path="M -6.66667E-6 -1.7341E-6 L 0.04166 -0.06659 " pathEditMode="relative" ptsTypes="AA">
                                      <p:cBhvr>
                                        <p:cTn id="66" dur="2000" fill="hold"/>
                                        <p:tgtEl>
                                          <p:spTgt spid="4"/>
                                        </p:tgtEl>
                                        <p:attrNameLst>
                                          <p:attrName>ppt_x</p:attrName>
                                          <p:attrName>ppt_y</p:attrName>
                                        </p:attrNameLst>
                                      </p:cBhvr>
                                    </p:animMotion>
                                  </p:childTnLst>
                                </p:cTn>
                              </p:par>
                              <p:par>
                                <p:cTn id="67" presetID="0" presetClass="path" presetSubtype="0" accel="50000" decel="50000" fill="hold" grpId="0" nodeType="withEffect">
                                  <p:stCondLst>
                                    <p:cond delay="0"/>
                                  </p:stCondLst>
                                  <p:childTnLst>
                                    <p:animMotion origin="layout" path="M 0 3.17919E-6 L -0.14583 -0.16093 " pathEditMode="relative" rAng="0" ptsTypes="AA">
                                      <p:cBhvr>
                                        <p:cTn id="68" dur="2000" fill="hold"/>
                                        <p:tgtEl>
                                          <p:spTgt spid="20"/>
                                        </p:tgtEl>
                                        <p:attrNameLst>
                                          <p:attrName>ppt_x</p:attrName>
                                          <p:attrName>ppt_y</p:attrName>
                                        </p:attrNameLst>
                                      </p:cBhvr>
                                      <p:rCtr x="-73" y="-80"/>
                                    </p:animMotion>
                                  </p:childTnLst>
                                </p:cTn>
                              </p:par>
                              <p:par>
                                <p:cTn id="69" presetID="0" presetClass="path" presetSubtype="0" accel="50000" decel="50000" fill="hold" grpId="0" nodeType="withEffect">
                                  <p:stCondLst>
                                    <p:cond delay="0"/>
                                  </p:stCondLst>
                                  <p:childTnLst>
                                    <p:animMotion origin="layout" path="M 8.33333E-7 -9.82659E-7 C 0.00295 0.02011 0.00607 0.04023 0.02691 0.06358 C 0.04774 0.08693 0.08645 0.11329 0.12534 0.13965 " pathEditMode="relative" ptsTypes="aaA">
                                      <p:cBhvr>
                                        <p:cTn id="70" dur="2000" fill="hold"/>
                                        <p:tgtEl>
                                          <p:spTgt spid="19"/>
                                        </p:tgtEl>
                                        <p:attrNameLst>
                                          <p:attrName>ppt_x</p:attrName>
                                          <p:attrName>ppt_y</p:attrName>
                                        </p:attrNameLst>
                                      </p:cBhvr>
                                    </p:animMotion>
                                  </p:childTnLst>
                                </p:cTn>
                              </p:par>
                            </p:childTnLst>
                          </p:cTn>
                        </p:par>
                        <p:par>
                          <p:cTn id="71" fill="hold">
                            <p:stCondLst>
                              <p:cond delay="2500"/>
                            </p:stCondLst>
                            <p:childTnLst>
                              <p:par>
                                <p:cTn id="72" presetID="0" presetClass="path" presetSubtype="0" accel="50000" decel="50000" fill="hold" grpId="0" nodeType="afterEffect">
                                  <p:stCondLst>
                                    <p:cond delay="0"/>
                                  </p:stCondLst>
                                  <p:childTnLst>
                                    <p:animMotion origin="layout" path="M -3.33333E-6 3.64162E-6 L -0.00833 0.05549 " pathEditMode="relative" ptsTypes="AA">
                                      <p:cBhvr>
                                        <p:cTn id="73" dur="2000" fill="hold"/>
                                        <p:tgtEl>
                                          <p:spTgt spid="6"/>
                                        </p:tgtEl>
                                        <p:attrNameLst>
                                          <p:attrName>ppt_x</p:attrName>
                                          <p:attrName>ppt_y</p:attrName>
                                        </p:attrNameLst>
                                      </p:cBhvr>
                                    </p:animMotion>
                                  </p:childTnLst>
                                </p:cTn>
                              </p:par>
                              <p:par>
                                <p:cTn id="74" presetID="0" presetClass="path" presetSubtype="0" accel="50000" decel="50000" fill="hold" nodeType="withEffect">
                                  <p:stCondLst>
                                    <p:cond delay="0"/>
                                  </p:stCondLst>
                                  <p:childTnLst>
                                    <p:animMotion origin="layout" path="M 0.0625 -0.75468 L -0.12917 -0.17757 " pathEditMode="relative" ptsTypes="AA">
                                      <p:cBhvr>
                                        <p:cTn id="75" dur="2000" fill="hold"/>
                                        <p:tgtEl>
                                          <p:spTgt spid="21"/>
                                        </p:tgtEl>
                                        <p:attrNameLst>
                                          <p:attrName>ppt_x</p:attrName>
                                          <p:attrName>ppt_y</p:attrName>
                                        </p:attrNameLst>
                                      </p:cBhvr>
                                    </p:animMotion>
                                  </p:childTnLst>
                                </p:cTn>
                              </p:par>
                              <p:par>
                                <p:cTn id="76" presetID="0" presetClass="path" presetSubtype="0" accel="50000" decel="50000" fill="hold" grpId="1" nodeType="withEffect">
                                  <p:stCondLst>
                                    <p:cond delay="0"/>
                                  </p:stCondLst>
                                  <p:childTnLst>
                                    <p:animMotion origin="layout" path="M 0.17291 -0.13318 L 0.03125 -0.28856 " pathEditMode="relative" rAng="0" ptsTypes="AA">
                                      <p:cBhvr>
                                        <p:cTn id="77" dur="2000" fill="hold"/>
                                        <p:tgtEl>
                                          <p:spTgt spid="18"/>
                                        </p:tgtEl>
                                        <p:attrNameLst>
                                          <p:attrName>ppt_x</p:attrName>
                                          <p:attrName>ppt_y</p:attrName>
                                        </p:attrNameLst>
                                      </p:cBhvr>
                                      <p:rCtr x="-71" y="-78"/>
                                    </p:animMotion>
                                  </p:childTnLst>
                                </p:cTn>
                              </p:par>
                              <p:par>
                                <p:cTn id="78" presetID="0" presetClass="path" presetSubtype="0" accel="50000" decel="50000" fill="hold" grpId="1" nodeType="withEffect">
                                  <p:stCondLst>
                                    <p:cond delay="0"/>
                                  </p:stCondLst>
                                  <p:childTnLst>
                                    <p:animMotion origin="layout" path="M -0.14583 -0.16093 L -0.2875 -0.00555 " pathEditMode="relative" rAng="0" ptsTypes="AA">
                                      <p:cBhvr>
                                        <p:cTn id="79" dur="2000" fill="hold"/>
                                        <p:tgtEl>
                                          <p:spTgt spid="20"/>
                                        </p:tgtEl>
                                        <p:attrNameLst>
                                          <p:attrName>ppt_x</p:attrName>
                                          <p:attrName>ppt_y</p:attrName>
                                        </p:attrNameLst>
                                      </p:cBhvr>
                                      <p:rCtr x="-71" y="78"/>
                                    </p:animMotion>
                                  </p:childTnLst>
                                </p:cTn>
                              </p:par>
                              <p:par>
                                <p:cTn id="80" presetID="0" presetClass="path" presetSubtype="0" accel="50000" decel="50000" fill="hold" grpId="1" nodeType="withEffect">
                                  <p:stCondLst>
                                    <p:cond delay="0"/>
                                  </p:stCondLst>
                                  <p:childTnLst>
                                    <p:animMotion origin="layout" path="M -0.14583 -0.08324 L -0.0875 -0.22752 " pathEditMode="relative" rAng="0" ptsTypes="AA">
                                      <p:cBhvr>
                                        <p:cTn id="81" dur="2000" fill="hold"/>
                                        <p:tgtEl>
                                          <p:spTgt spid="12"/>
                                        </p:tgtEl>
                                        <p:attrNameLst>
                                          <p:attrName>ppt_x</p:attrName>
                                          <p:attrName>ppt_y</p:attrName>
                                        </p:attrNameLst>
                                      </p:cBhvr>
                                      <p:rCtr x="29" y="-72"/>
                                    </p:animMotion>
                                  </p:childTnLst>
                                </p:cTn>
                              </p:par>
                              <p:par>
                                <p:cTn id="82" presetID="0" presetClass="path" presetSubtype="0" accel="50000" decel="50000" fill="hold" grpId="1" nodeType="withEffect">
                                  <p:stCondLst>
                                    <p:cond delay="0"/>
                                  </p:stCondLst>
                                  <p:childTnLst>
                                    <p:animMotion origin="layout" path="M 0.07083 0.00555 L 0.07083 -0.02775 " pathEditMode="relative" rAng="0" ptsTypes="AA">
                                      <p:cBhvr>
                                        <p:cTn id="83" dur="2000" fill="hold"/>
                                        <p:tgtEl>
                                          <p:spTgt spid="14"/>
                                        </p:tgtEl>
                                        <p:attrNameLst>
                                          <p:attrName>ppt_x</p:attrName>
                                          <p:attrName>ppt_y</p:attrName>
                                        </p:attrNameLst>
                                      </p:cBhvr>
                                      <p:rCtr x="0" y="-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2" grpId="0" animBg="1"/>
      <p:bldP spid="12" grpId="1" animBg="1"/>
      <p:bldP spid="13" grpId="0" animBg="1"/>
      <p:bldP spid="14" grpId="0" animBg="1"/>
      <p:bldP spid="14" grpId="1" animBg="1"/>
      <p:bldP spid="17" grpId="0"/>
      <p:bldP spid="18" grpId="0" animBg="1"/>
      <p:bldP spid="18" grpId="1" animBg="1"/>
      <p:bldP spid="19" grpId="0" animBg="1"/>
      <p:bldP spid="20" grpId="0" animBg="1"/>
      <p:bldP spid="20" grpId="1" animBg="1"/>
      <p:bldP spid="23" grpId="0" build="allAtOnce"/>
      <p:bldP spid="25" grpId="0" animBg="1"/>
      <p:bldP spid="26" grpId="0"/>
      <p:bldP spid="27" grpId="0" animBg="1"/>
      <p:bldP spid="27" grpId="1" animBg="1"/>
      <p:bldP spid="29" grpId="0" animBg="1"/>
      <p:bldP spid="29" grpId="1" animBg="1"/>
      <p:bldP spid="30" grpId="0"/>
      <p:bldP spid="30" grpId="1"/>
      <p:bldP spid="31" grpId="0"/>
      <p:bldP spid="31"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brl_field_full.gif"/>
          <p:cNvPicPr>
            <a:picLocks noGrp="1" noChangeAspect="1"/>
          </p:cNvPicPr>
          <p:nvPr/>
        </p:nvPicPr>
        <p:blipFill>
          <a:blip r:embed="rId2" cstate="print"/>
          <a:stretch>
            <a:fillRect/>
          </a:stretch>
        </p:blipFill>
        <p:spPr>
          <a:xfrm>
            <a:off x="228601" y="0"/>
            <a:ext cx="8382000" cy="6858000"/>
          </a:xfrm>
          <a:prstGeom prst="rect">
            <a:avLst/>
          </a:prstGeom>
        </p:spPr>
      </p:pic>
      <p:sp>
        <p:nvSpPr>
          <p:cNvPr id="3" name="Rectangle 2"/>
          <p:cNvSpPr/>
          <p:nvPr/>
        </p:nvSpPr>
        <p:spPr>
          <a:xfrm>
            <a:off x="1676400" y="2057400"/>
            <a:ext cx="5486400" cy="954107"/>
          </a:xfrm>
          <a:prstGeom prst="rect">
            <a:avLst/>
          </a:prstGeom>
        </p:spPr>
        <p:txBody>
          <a:bodyPr wrap="square">
            <a:spAutoFit/>
          </a:bodyPr>
          <a:lstStyle/>
          <a:p>
            <a:pPr>
              <a:buFont typeface="Arial" pitchFamily="34" charset="0"/>
              <a:buChar char="•"/>
            </a:pPr>
            <a:r>
              <a:rPr lang="en-US" sz="2800" b="1" dirty="0" smtClean="0">
                <a:latin typeface="Arial Black" pitchFamily="34" charset="0"/>
              </a:rPr>
              <a:t>Bases Loaded</a:t>
            </a:r>
          </a:p>
          <a:p>
            <a:pPr>
              <a:buFont typeface="Arial" pitchFamily="34" charset="0"/>
              <a:buChar char="•"/>
            </a:pPr>
            <a:r>
              <a:rPr lang="en-US" sz="2800" b="1" dirty="0" smtClean="0">
                <a:latin typeface="Arial Black" pitchFamily="34" charset="0"/>
              </a:rPr>
              <a:t>Ground Balls and Fly Balls</a:t>
            </a:r>
            <a:endParaRPr lang="en-US" sz="2800" b="1" dirty="0">
              <a:latin typeface="Arial Black"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brl_field_full.gif"/>
          <p:cNvPicPr>
            <a:picLocks noGrp="1" noChangeAspect="1"/>
          </p:cNvPicPr>
          <p:nvPr/>
        </p:nvPicPr>
        <p:blipFill>
          <a:blip r:embed="rId3" cstate="print"/>
          <a:stretch>
            <a:fillRect/>
          </a:stretch>
        </p:blipFill>
        <p:spPr>
          <a:xfrm>
            <a:off x="228600" y="0"/>
            <a:ext cx="8382000" cy="6858000"/>
          </a:xfrm>
          <a:prstGeom prst="rect">
            <a:avLst/>
          </a:prstGeom>
        </p:spPr>
      </p:pic>
      <p:sp>
        <p:nvSpPr>
          <p:cNvPr id="3" name="TextBox 2"/>
          <p:cNvSpPr txBox="1"/>
          <p:nvPr/>
        </p:nvSpPr>
        <p:spPr>
          <a:xfrm>
            <a:off x="0" y="5486400"/>
            <a:ext cx="2819400" cy="646331"/>
          </a:xfrm>
          <a:prstGeom prst="rect">
            <a:avLst/>
          </a:prstGeom>
          <a:noFill/>
        </p:spPr>
        <p:txBody>
          <a:bodyPr wrap="square" rtlCol="0">
            <a:spAutoFit/>
          </a:bodyPr>
          <a:lstStyle/>
          <a:p>
            <a:pPr algn="ctr"/>
            <a:r>
              <a:rPr lang="en-US" b="1" dirty="0" smtClean="0"/>
              <a:t>Defensive Conference or Pitching Change</a:t>
            </a:r>
            <a:endParaRPr lang="en-US" b="1" dirty="0"/>
          </a:p>
        </p:txBody>
      </p:sp>
      <p:sp>
        <p:nvSpPr>
          <p:cNvPr id="5" name="Oval 4"/>
          <p:cNvSpPr/>
          <p:nvPr/>
        </p:nvSpPr>
        <p:spPr>
          <a:xfrm>
            <a:off x="4038600" y="64770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sp>
        <p:nvSpPr>
          <p:cNvPr id="6" name="Oval 5"/>
          <p:cNvSpPr/>
          <p:nvPr/>
        </p:nvSpPr>
        <p:spPr>
          <a:xfrm>
            <a:off x="3581400" y="39624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7" name="Oval 6"/>
          <p:cNvSpPr/>
          <p:nvPr/>
        </p:nvSpPr>
        <p:spPr>
          <a:xfrm>
            <a:off x="7696200" y="43434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8" name="Flowchart: Decision 7"/>
          <p:cNvSpPr/>
          <p:nvPr/>
        </p:nvSpPr>
        <p:spPr>
          <a:xfrm>
            <a:off x="1447800" y="2209800"/>
            <a:ext cx="304800" cy="22860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9" name="Flowchart: Decision 8"/>
          <p:cNvSpPr/>
          <p:nvPr/>
        </p:nvSpPr>
        <p:spPr>
          <a:xfrm>
            <a:off x="4267200" y="914400"/>
            <a:ext cx="304800" cy="22860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10" name="Flowchart: Decision 9"/>
          <p:cNvSpPr/>
          <p:nvPr/>
        </p:nvSpPr>
        <p:spPr>
          <a:xfrm>
            <a:off x="7010400" y="2286000"/>
            <a:ext cx="381000" cy="30480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11" name="Flowchart: Decision 10"/>
          <p:cNvSpPr/>
          <p:nvPr/>
        </p:nvSpPr>
        <p:spPr>
          <a:xfrm>
            <a:off x="3352800" y="3429000"/>
            <a:ext cx="304800" cy="22860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2" name="Flowchart: Decision 11"/>
          <p:cNvSpPr/>
          <p:nvPr/>
        </p:nvSpPr>
        <p:spPr>
          <a:xfrm>
            <a:off x="2743200" y="3962400"/>
            <a:ext cx="304800" cy="22860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13" name="Flowchart: Decision 12"/>
          <p:cNvSpPr/>
          <p:nvPr/>
        </p:nvSpPr>
        <p:spPr>
          <a:xfrm>
            <a:off x="5638800" y="3962400"/>
            <a:ext cx="304800" cy="22860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4" name="Flowchart: Decision 13"/>
          <p:cNvSpPr/>
          <p:nvPr/>
        </p:nvSpPr>
        <p:spPr>
          <a:xfrm>
            <a:off x="5029200" y="3505200"/>
            <a:ext cx="304800" cy="22860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5" name="Flowchart: Decision 14"/>
          <p:cNvSpPr/>
          <p:nvPr/>
        </p:nvSpPr>
        <p:spPr>
          <a:xfrm>
            <a:off x="4191000" y="4191000"/>
            <a:ext cx="304800" cy="22860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6" name="Flowchart: Decision 15"/>
          <p:cNvSpPr/>
          <p:nvPr/>
        </p:nvSpPr>
        <p:spPr>
          <a:xfrm>
            <a:off x="4191000" y="5867400"/>
            <a:ext cx="304800" cy="22860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7" name="Hexagon 16"/>
          <p:cNvSpPr/>
          <p:nvPr/>
        </p:nvSpPr>
        <p:spPr>
          <a:xfrm>
            <a:off x="5486400" y="4343400"/>
            <a:ext cx="304800" cy="304800"/>
          </a:xfrm>
          <a:prstGeom prst="hexagon">
            <a:avLst/>
          </a:prstGeom>
          <a:solidFill>
            <a:srgbClr val="306A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8" name="Hexagon 17"/>
          <p:cNvSpPr/>
          <p:nvPr/>
        </p:nvSpPr>
        <p:spPr>
          <a:xfrm>
            <a:off x="3886200" y="5486400"/>
            <a:ext cx="304800" cy="304800"/>
          </a:xfrm>
          <a:prstGeom prst="hexagon">
            <a:avLst/>
          </a:prstGeom>
          <a:solidFill>
            <a:srgbClr val="306A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19" name="Hexagon 18"/>
          <p:cNvSpPr/>
          <p:nvPr/>
        </p:nvSpPr>
        <p:spPr>
          <a:xfrm>
            <a:off x="4191000" y="3352800"/>
            <a:ext cx="304800" cy="304800"/>
          </a:xfrm>
          <a:prstGeom prst="hexagon">
            <a:avLst/>
          </a:prstGeom>
          <a:solidFill>
            <a:srgbClr val="306A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20" name="Hexagon 19"/>
          <p:cNvSpPr/>
          <p:nvPr/>
        </p:nvSpPr>
        <p:spPr>
          <a:xfrm>
            <a:off x="2895600" y="4343400"/>
            <a:ext cx="304800" cy="304800"/>
          </a:xfrm>
          <a:prstGeom prst="hexagon">
            <a:avLst/>
          </a:prstGeom>
          <a:solidFill>
            <a:srgbClr val="306A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21" name="Flowchart: Decision 20"/>
          <p:cNvSpPr/>
          <p:nvPr/>
        </p:nvSpPr>
        <p:spPr>
          <a:xfrm>
            <a:off x="3810000" y="4495800"/>
            <a:ext cx="381000" cy="22860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22" name="TextBox 21"/>
          <p:cNvSpPr txBox="1"/>
          <p:nvPr/>
        </p:nvSpPr>
        <p:spPr>
          <a:xfrm>
            <a:off x="609600" y="381000"/>
            <a:ext cx="3200400" cy="1515800"/>
          </a:xfrm>
          <a:prstGeom prst="rect">
            <a:avLst/>
          </a:prstGeom>
          <a:noFill/>
        </p:spPr>
        <p:txBody>
          <a:bodyPr wrap="square" rtlCol="0">
            <a:spAutoFit/>
          </a:bodyPr>
          <a:lstStyle/>
          <a:p>
            <a:r>
              <a:rPr lang="en-US" sz="1850" b="1" dirty="0" smtClean="0"/>
              <a:t>U2 and U3</a:t>
            </a:r>
          </a:p>
          <a:p>
            <a:r>
              <a:rPr lang="en-US" sz="1850" b="1" dirty="0" smtClean="0"/>
              <a:t>Position yourself about 10-15 feet in the outfield grass on the side that you will return to.</a:t>
            </a:r>
            <a:endParaRPr lang="en-US" sz="1850" b="1" dirty="0"/>
          </a:p>
        </p:txBody>
      </p:sp>
      <p:sp>
        <p:nvSpPr>
          <p:cNvPr id="25" name="TextBox 24"/>
          <p:cNvSpPr txBox="1"/>
          <p:nvPr/>
        </p:nvSpPr>
        <p:spPr>
          <a:xfrm>
            <a:off x="6629400" y="5105400"/>
            <a:ext cx="2514600" cy="1231106"/>
          </a:xfrm>
          <a:prstGeom prst="rect">
            <a:avLst/>
          </a:prstGeom>
          <a:noFill/>
        </p:spPr>
        <p:txBody>
          <a:bodyPr wrap="square" rtlCol="0">
            <a:spAutoFit/>
          </a:bodyPr>
          <a:lstStyle/>
          <a:p>
            <a:r>
              <a:rPr lang="en-US" sz="1850" b="1" dirty="0" smtClean="0"/>
              <a:t>U1</a:t>
            </a:r>
          </a:p>
          <a:p>
            <a:r>
              <a:rPr lang="en-US" sz="1850" b="1" dirty="0" smtClean="0"/>
              <a:t>Should go to the 45 foot line of the offensive team.</a:t>
            </a:r>
            <a:endParaRPr lang="en-US" sz="1850" b="1" dirty="0"/>
          </a:p>
        </p:txBody>
      </p:sp>
      <p:pic>
        <p:nvPicPr>
          <p:cNvPr id="23" name="Picture 22" descr="baseball.gif"/>
          <p:cNvPicPr>
            <a:picLocks noChangeAspect="1"/>
          </p:cNvPicPr>
          <p:nvPr/>
        </p:nvPicPr>
        <p:blipFill>
          <a:blip r:embed="rId4" cstate="print"/>
          <a:stretch>
            <a:fillRect/>
          </a:stretch>
        </p:blipFill>
        <p:spPr>
          <a:xfrm>
            <a:off x="4267200" y="5486400"/>
            <a:ext cx="228600" cy="228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000" fill="hold"/>
                                        <p:tgtEl>
                                          <p:spTgt spid="21"/>
                                        </p:tgtEl>
                                        <p:attrNameLst>
                                          <p:attrName>ppt_x</p:attrName>
                                        </p:attrNameLst>
                                      </p:cBhvr>
                                      <p:tavLst>
                                        <p:tav tm="0">
                                          <p:val>
                                            <p:strVal val="0-#ppt_w/2"/>
                                          </p:val>
                                        </p:tav>
                                        <p:tav tm="100000">
                                          <p:val>
                                            <p:strVal val="#ppt_x"/>
                                          </p:val>
                                        </p:tav>
                                      </p:tavLst>
                                    </p:anim>
                                    <p:anim calcmode="lin" valueType="num">
                                      <p:cBhvr additive="base">
                                        <p:cTn id="8" dur="2000" fill="hold"/>
                                        <p:tgtEl>
                                          <p:spTgt spid="21"/>
                                        </p:tgtEl>
                                        <p:attrNameLst>
                                          <p:attrName>ppt_y</p:attrName>
                                        </p:attrNameLst>
                                      </p:cBhvr>
                                      <p:tavLst>
                                        <p:tav tm="0">
                                          <p:val>
                                            <p:strVal val="1+#ppt_h/2"/>
                                          </p:val>
                                        </p:tav>
                                        <p:tav tm="100000">
                                          <p:val>
                                            <p:strVal val="#ppt_y"/>
                                          </p:val>
                                        </p:tav>
                                      </p:tavLst>
                                    </p:anim>
                                  </p:childTnLst>
                                </p:cTn>
                              </p:par>
                              <p:par>
                                <p:cTn id="9" presetID="0" presetClass="path" presetSubtype="0" accel="50000" decel="50000" fill="hold" grpId="0" nodeType="withEffect">
                                  <p:stCondLst>
                                    <p:cond delay="0"/>
                                  </p:stCondLst>
                                  <p:childTnLst>
                                    <p:animMotion origin="layout" path="M 0.02917 0.02778 L 0.1875 -0.09444 " pathEditMode="relative" rAng="0" ptsTypes="AA">
                                      <p:cBhvr>
                                        <p:cTn id="10" dur="2000" fill="hold"/>
                                        <p:tgtEl>
                                          <p:spTgt spid="5"/>
                                        </p:tgtEl>
                                        <p:attrNameLst>
                                          <p:attrName>ppt_x</p:attrName>
                                          <p:attrName>ppt_y</p:attrName>
                                        </p:attrNameLst>
                                      </p:cBhvr>
                                      <p:rCtr x="79" y="-61"/>
                                    </p:animMotion>
                                  </p:childTnLst>
                                </p:cTn>
                              </p:par>
                              <p:par>
                                <p:cTn id="11" presetID="0" presetClass="path" presetSubtype="0" accel="50000" decel="50000" fill="hold" grpId="0" nodeType="withEffect">
                                  <p:stCondLst>
                                    <p:cond delay="0"/>
                                  </p:stCondLst>
                                  <p:childTnLst>
                                    <p:animMotion origin="layout" path="M 6.66667E-6 -3.33333E-6 L -0.19166 -0.15555 " pathEditMode="relative" ptsTypes="AA">
                                      <p:cBhvr>
                                        <p:cTn id="12" dur="2000" fill="hold"/>
                                        <p:tgtEl>
                                          <p:spTgt spid="7"/>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1.73472E-18 -3.33333E-6 L -0.1 -0.17778 " pathEditMode="relative" ptsTypes="AA">
                                      <p:cBhvr>
                                        <p:cTn id="14" dur="2000" fill="hold"/>
                                        <p:tgtEl>
                                          <p:spTgt spid="6"/>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diamond(in)">
                                      <p:cBhvr>
                                        <p:cTn id="19" dur="20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diamond(in)">
                                      <p:cBhvr>
                                        <p:cTn id="24"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1" grpId="0" animBg="1"/>
      <p:bldP spid="22"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brl_field_full.gif"/>
          <p:cNvPicPr>
            <a:picLocks noGrp="1" noChangeAspect="1"/>
          </p:cNvPicPr>
          <p:nvPr/>
        </p:nvPicPr>
        <p:blipFill>
          <a:blip r:embed="rId3" cstate="print"/>
          <a:stretch>
            <a:fillRect/>
          </a:stretch>
        </p:blipFill>
        <p:spPr>
          <a:xfrm>
            <a:off x="152400" y="0"/>
            <a:ext cx="8382000" cy="6858000"/>
          </a:xfrm>
          <a:prstGeom prst="rect">
            <a:avLst/>
          </a:prstGeom>
        </p:spPr>
      </p:pic>
      <p:sp>
        <p:nvSpPr>
          <p:cNvPr id="3" name="Diamond 2"/>
          <p:cNvSpPr/>
          <p:nvPr/>
        </p:nvSpPr>
        <p:spPr>
          <a:xfrm>
            <a:off x="6248400" y="1828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4" name="Diamond 3"/>
          <p:cNvSpPr/>
          <p:nvPr/>
        </p:nvSpPr>
        <p:spPr>
          <a:xfrm>
            <a:off x="4191000" y="685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5" name="Diamond 4"/>
          <p:cNvSpPr/>
          <p:nvPr/>
        </p:nvSpPr>
        <p:spPr>
          <a:xfrm>
            <a:off x="2133600" y="1905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6" name="Diamond 5"/>
          <p:cNvSpPr/>
          <p:nvPr/>
        </p:nvSpPr>
        <p:spPr>
          <a:xfrm>
            <a:off x="2819400" y="3962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7" name="Diamond 6"/>
          <p:cNvSpPr/>
          <p:nvPr/>
        </p:nvSpPr>
        <p:spPr>
          <a:xfrm>
            <a:off x="32766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8" name="Diamond 7"/>
          <p:cNvSpPr/>
          <p:nvPr/>
        </p:nvSpPr>
        <p:spPr>
          <a:xfrm>
            <a:off x="49530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9" name="Diamond 8"/>
          <p:cNvSpPr/>
          <p:nvPr/>
        </p:nvSpPr>
        <p:spPr>
          <a:xfrm>
            <a:off x="5410200" y="3886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0" name="Diamond 9"/>
          <p:cNvSpPr/>
          <p:nvPr/>
        </p:nvSpPr>
        <p:spPr>
          <a:xfrm>
            <a:off x="4114800" y="4267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1" name="Diamond 10"/>
          <p:cNvSpPr/>
          <p:nvPr/>
        </p:nvSpPr>
        <p:spPr>
          <a:xfrm>
            <a:off x="4114800" y="5791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2" name="Oval 11"/>
          <p:cNvSpPr/>
          <p:nvPr/>
        </p:nvSpPr>
        <p:spPr>
          <a:xfrm>
            <a:off x="4038600" y="61722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sp>
        <p:nvSpPr>
          <p:cNvPr id="13" name="Oval 12"/>
          <p:cNvSpPr/>
          <p:nvPr/>
        </p:nvSpPr>
        <p:spPr>
          <a:xfrm>
            <a:off x="6400800" y="43434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14" name="Oval 13"/>
          <p:cNvSpPr/>
          <p:nvPr/>
        </p:nvSpPr>
        <p:spPr>
          <a:xfrm>
            <a:off x="3657600" y="38100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15" name="TextBox 14"/>
          <p:cNvSpPr txBox="1"/>
          <p:nvPr/>
        </p:nvSpPr>
        <p:spPr>
          <a:xfrm>
            <a:off x="0" y="152400"/>
            <a:ext cx="1752600" cy="461665"/>
          </a:xfrm>
          <a:prstGeom prst="rect">
            <a:avLst/>
          </a:prstGeom>
          <a:noFill/>
        </p:spPr>
        <p:txBody>
          <a:bodyPr wrap="square" rtlCol="0">
            <a:spAutoFit/>
          </a:bodyPr>
          <a:lstStyle/>
          <a:p>
            <a:r>
              <a:rPr lang="en-US" sz="2400" dirty="0" smtClean="0"/>
              <a:t>Signals</a:t>
            </a:r>
            <a:endParaRPr lang="en-US" sz="2400" dirty="0"/>
          </a:p>
        </p:txBody>
      </p:sp>
      <p:sp>
        <p:nvSpPr>
          <p:cNvPr id="16" name="TextBox 15"/>
          <p:cNvSpPr txBox="1"/>
          <p:nvPr/>
        </p:nvSpPr>
        <p:spPr>
          <a:xfrm>
            <a:off x="0" y="5750004"/>
            <a:ext cx="3352800" cy="584775"/>
          </a:xfrm>
          <a:prstGeom prst="rect">
            <a:avLst/>
          </a:prstGeom>
          <a:noFill/>
        </p:spPr>
        <p:txBody>
          <a:bodyPr wrap="square" rtlCol="0">
            <a:spAutoFit/>
          </a:bodyPr>
          <a:lstStyle/>
          <a:p>
            <a:pPr algn="ctr"/>
            <a:r>
              <a:rPr lang="en-US" sz="1600" dirty="0" smtClean="0"/>
              <a:t>Fly Ball to Center Field</a:t>
            </a:r>
          </a:p>
          <a:p>
            <a:pPr algn="ctr"/>
            <a:r>
              <a:rPr lang="en-US" sz="1600" dirty="0" smtClean="0"/>
              <a:t>Not Caught</a:t>
            </a:r>
          </a:p>
        </p:txBody>
      </p:sp>
      <p:sp>
        <p:nvSpPr>
          <p:cNvPr id="17" name="TextBox 16"/>
          <p:cNvSpPr txBox="1"/>
          <p:nvPr/>
        </p:nvSpPr>
        <p:spPr>
          <a:xfrm>
            <a:off x="0" y="533400"/>
            <a:ext cx="4267200" cy="1200329"/>
          </a:xfrm>
          <a:prstGeom prst="rect">
            <a:avLst/>
          </a:prstGeom>
          <a:noFill/>
        </p:spPr>
        <p:txBody>
          <a:bodyPr wrap="square" rtlCol="0">
            <a:spAutoFit/>
          </a:bodyPr>
          <a:lstStyle/>
          <a:p>
            <a:r>
              <a:rPr lang="en-US" b="1" dirty="0" smtClean="0"/>
              <a:t>U1: Number of Outs, Staying Home</a:t>
            </a:r>
          </a:p>
          <a:p>
            <a:r>
              <a:rPr lang="en-US" b="1" dirty="0" smtClean="0"/>
              <a:t>With 2 outs, timing play</a:t>
            </a:r>
          </a:p>
          <a:p>
            <a:r>
              <a:rPr lang="en-US" b="1" dirty="0" smtClean="0"/>
              <a:t>Less than 2 outs infield fly</a:t>
            </a:r>
          </a:p>
          <a:p>
            <a:r>
              <a:rPr lang="en-US" b="1" dirty="0" smtClean="0"/>
              <a:t>U2 &amp; U3 Slide &amp; Infield fly</a:t>
            </a:r>
          </a:p>
        </p:txBody>
      </p:sp>
      <p:sp>
        <p:nvSpPr>
          <p:cNvPr id="18" name="Hexagon 17"/>
          <p:cNvSpPr/>
          <p:nvPr/>
        </p:nvSpPr>
        <p:spPr>
          <a:xfrm flipH="1">
            <a:off x="3886200" y="54102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19" name="Hexagon 18"/>
          <p:cNvSpPr/>
          <p:nvPr/>
        </p:nvSpPr>
        <p:spPr>
          <a:xfrm flipH="1">
            <a:off x="2895600" y="44196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0" name="Hexagon 19"/>
          <p:cNvSpPr/>
          <p:nvPr/>
        </p:nvSpPr>
        <p:spPr>
          <a:xfrm flipH="1">
            <a:off x="4191000" y="34290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pic>
        <p:nvPicPr>
          <p:cNvPr id="21" name="Picture 20" descr="baseball.gif"/>
          <p:cNvPicPr>
            <a:picLocks noChangeAspect="1"/>
          </p:cNvPicPr>
          <p:nvPr/>
        </p:nvPicPr>
        <p:blipFill>
          <a:blip r:embed="rId4" cstate="print"/>
          <a:stretch>
            <a:fillRect/>
          </a:stretch>
        </p:blipFill>
        <p:spPr>
          <a:xfrm>
            <a:off x="4191000" y="5486400"/>
            <a:ext cx="228600" cy="307181"/>
          </a:xfrm>
          <a:prstGeom prst="rect">
            <a:avLst/>
          </a:prstGeom>
        </p:spPr>
      </p:pic>
      <p:sp>
        <p:nvSpPr>
          <p:cNvPr id="24" name="Hexagon 23"/>
          <p:cNvSpPr/>
          <p:nvPr/>
        </p:nvSpPr>
        <p:spPr>
          <a:xfrm flipH="1">
            <a:off x="5486400" y="44196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26" name="Freeform 25"/>
          <p:cNvSpPr/>
          <p:nvPr/>
        </p:nvSpPr>
        <p:spPr>
          <a:xfrm>
            <a:off x="4180114" y="261257"/>
            <a:ext cx="3976915" cy="4049486"/>
          </a:xfrm>
          <a:custGeom>
            <a:avLst/>
            <a:gdLst>
              <a:gd name="connsiteX0" fmla="*/ 43543 w 3976915"/>
              <a:gd name="connsiteY0" fmla="*/ 2743200 h 4049486"/>
              <a:gd name="connsiteX1" fmla="*/ 29029 w 3976915"/>
              <a:gd name="connsiteY1" fmla="*/ 2612572 h 4049486"/>
              <a:gd name="connsiteX2" fmla="*/ 14515 w 3976915"/>
              <a:gd name="connsiteY2" fmla="*/ 2569029 h 4049486"/>
              <a:gd name="connsiteX3" fmla="*/ 14515 w 3976915"/>
              <a:gd name="connsiteY3" fmla="*/ 1930400 h 4049486"/>
              <a:gd name="connsiteX4" fmla="*/ 0 w 3976915"/>
              <a:gd name="connsiteY4" fmla="*/ 0 h 4049486"/>
              <a:gd name="connsiteX5" fmla="*/ 682172 w 3976915"/>
              <a:gd name="connsiteY5" fmla="*/ 14514 h 4049486"/>
              <a:gd name="connsiteX6" fmla="*/ 1698172 w 3976915"/>
              <a:gd name="connsiteY6" fmla="*/ 275772 h 4049486"/>
              <a:gd name="connsiteX7" fmla="*/ 2525486 w 3976915"/>
              <a:gd name="connsiteY7" fmla="*/ 667657 h 4049486"/>
              <a:gd name="connsiteX8" fmla="*/ 2931886 w 3976915"/>
              <a:gd name="connsiteY8" fmla="*/ 957943 h 4049486"/>
              <a:gd name="connsiteX9" fmla="*/ 3439886 w 3976915"/>
              <a:gd name="connsiteY9" fmla="*/ 1494972 h 4049486"/>
              <a:gd name="connsiteX10" fmla="*/ 3730172 w 3976915"/>
              <a:gd name="connsiteY10" fmla="*/ 1944914 h 4049486"/>
              <a:gd name="connsiteX11" fmla="*/ 3976915 w 3976915"/>
              <a:gd name="connsiteY11" fmla="*/ 2438400 h 4049486"/>
              <a:gd name="connsiteX12" fmla="*/ 1959429 w 3976915"/>
              <a:gd name="connsiteY12" fmla="*/ 4049486 h 4049486"/>
              <a:gd name="connsiteX13" fmla="*/ 1828800 w 3976915"/>
              <a:gd name="connsiteY13" fmla="*/ 3657600 h 4049486"/>
              <a:gd name="connsiteX14" fmla="*/ 1451429 w 3976915"/>
              <a:gd name="connsiteY14" fmla="*/ 3193143 h 4049486"/>
              <a:gd name="connsiteX15" fmla="*/ 899886 w 3976915"/>
              <a:gd name="connsiteY15" fmla="*/ 2902857 h 4049486"/>
              <a:gd name="connsiteX16" fmla="*/ 522515 w 3976915"/>
              <a:gd name="connsiteY16" fmla="*/ 2815772 h 4049486"/>
              <a:gd name="connsiteX17" fmla="*/ 43543 w 3976915"/>
              <a:gd name="connsiteY17" fmla="*/ 2743200 h 404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76915" h="4049486">
                <a:moveTo>
                  <a:pt x="43543" y="2743200"/>
                </a:moveTo>
                <a:cubicBezTo>
                  <a:pt x="38705" y="2699657"/>
                  <a:pt x="36231" y="2655787"/>
                  <a:pt x="29029" y="2612572"/>
                </a:cubicBezTo>
                <a:cubicBezTo>
                  <a:pt x="26514" y="2597481"/>
                  <a:pt x="14840" y="2584325"/>
                  <a:pt x="14515" y="2569029"/>
                </a:cubicBezTo>
                <a:cubicBezTo>
                  <a:pt x="9987" y="2356201"/>
                  <a:pt x="14515" y="2143276"/>
                  <a:pt x="14515" y="1930400"/>
                </a:cubicBezTo>
                <a:lnTo>
                  <a:pt x="0" y="0"/>
                </a:lnTo>
                <a:lnTo>
                  <a:pt x="682172" y="14514"/>
                </a:lnTo>
                <a:lnTo>
                  <a:pt x="1698172" y="275772"/>
                </a:lnTo>
                <a:lnTo>
                  <a:pt x="2525486" y="667657"/>
                </a:lnTo>
                <a:lnTo>
                  <a:pt x="2931886" y="957943"/>
                </a:lnTo>
                <a:lnTo>
                  <a:pt x="3439886" y="1494972"/>
                </a:lnTo>
                <a:lnTo>
                  <a:pt x="3730172" y="1944914"/>
                </a:lnTo>
                <a:lnTo>
                  <a:pt x="3976915" y="2438400"/>
                </a:lnTo>
                <a:lnTo>
                  <a:pt x="1959429" y="4049486"/>
                </a:lnTo>
                <a:lnTo>
                  <a:pt x="1828800" y="3657600"/>
                </a:lnTo>
                <a:lnTo>
                  <a:pt x="1451429" y="3193143"/>
                </a:lnTo>
                <a:lnTo>
                  <a:pt x="899886" y="2902857"/>
                </a:lnTo>
                <a:lnTo>
                  <a:pt x="522515" y="2815772"/>
                </a:lnTo>
                <a:lnTo>
                  <a:pt x="43543" y="2743200"/>
                </a:lnTo>
                <a:close/>
              </a:path>
            </a:pathLst>
          </a:custGeom>
          <a:solidFill>
            <a:schemeClr val="accent2">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105400" y="2286000"/>
            <a:ext cx="2286000" cy="307777"/>
          </a:xfrm>
          <a:prstGeom prst="rect">
            <a:avLst/>
          </a:prstGeom>
          <a:noFill/>
        </p:spPr>
        <p:txBody>
          <a:bodyPr wrap="square" rtlCol="0">
            <a:spAutoFit/>
          </a:bodyPr>
          <a:lstStyle/>
          <a:p>
            <a:pPr algn="ctr"/>
            <a:r>
              <a:rPr lang="en-US" sz="1400" b="1" dirty="0" smtClean="0">
                <a:solidFill>
                  <a:schemeClr val="bg1"/>
                </a:solidFill>
                <a:latin typeface="Arial Black" pitchFamily="34" charset="0"/>
              </a:rPr>
              <a:t>U2’s Catch Area</a:t>
            </a:r>
            <a:endParaRPr lang="en-US" sz="1400" b="1" dirty="0">
              <a:solidFill>
                <a:schemeClr val="bg1"/>
              </a:solidFill>
              <a:latin typeface="Arial Black" pitchFamily="34" charset="0"/>
            </a:endParaRPr>
          </a:p>
        </p:txBody>
      </p:sp>
      <p:sp>
        <p:nvSpPr>
          <p:cNvPr id="29" name="Oval 28"/>
          <p:cNvSpPr/>
          <p:nvPr/>
        </p:nvSpPr>
        <p:spPr>
          <a:xfrm>
            <a:off x="3733800" y="3276600"/>
            <a:ext cx="990600" cy="533400"/>
          </a:xfrm>
          <a:prstGeom prst="ellipse">
            <a:avLst/>
          </a:prstGeom>
          <a:solidFill>
            <a:schemeClr val="accent6">
              <a:lumMod val="75000"/>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Arial" pitchFamily="34" charset="0"/>
                <a:cs typeface="Arial" pitchFamily="34" charset="0"/>
              </a:rPr>
              <a:t>U3’s Tag</a:t>
            </a:r>
            <a:endParaRPr lang="en-US" sz="1400" b="1" dirty="0">
              <a:latin typeface="Arial" pitchFamily="34" charset="0"/>
              <a:cs typeface="Arial" pitchFamily="34" charset="0"/>
            </a:endParaRPr>
          </a:p>
        </p:txBody>
      </p:sp>
      <p:sp>
        <p:nvSpPr>
          <p:cNvPr id="30" name="Oval 29"/>
          <p:cNvSpPr/>
          <p:nvPr/>
        </p:nvSpPr>
        <p:spPr>
          <a:xfrm>
            <a:off x="2362200" y="4343400"/>
            <a:ext cx="990600" cy="533400"/>
          </a:xfrm>
          <a:prstGeom prst="ellipse">
            <a:avLst/>
          </a:prstGeom>
          <a:solidFill>
            <a:schemeClr val="accent6">
              <a:lumMod val="75000"/>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Arial" pitchFamily="34" charset="0"/>
                <a:cs typeface="Arial" pitchFamily="34" charset="0"/>
              </a:rPr>
              <a:t>U1’s Tag</a:t>
            </a:r>
            <a:endParaRPr lang="en-US" sz="1400" b="1" dirty="0">
              <a:latin typeface="Arial" pitchFamily="34" charset="0"/>
              <a:cs typeface="Arial" pitchFamily="34" charset="0"/>
            </a:endParaRPr>
          </a:p>
        </p:txBody>
      </p:sp>
      <p:sp>
        <p:nvSpPr>
          <p:cNvPr id="31" name="Oval 30"/>
          <p:cNvSpPr/>
          <p:nvPr/>
        </p:nvSpPr>
        <p:spPr>
          <a:xfrm>
            <a:off x="5105400" y="4343400"/>
            <a:ext cx="990600" cy="533400"/>
          </a:xfrm>
          <a:prstGeom prst="ellipse">
            <a:avLst/>
          </a:prstGeom>
          <a:solidFill>
            <a:schemeClr val="accent6">
              <a:lumMod val="75000"/>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Arial" pitchFamily="34" charset="0"/>
                <a:cs typeface="Arial" pitchFamily="34" charset="0"/>
              </a:rPr>
              <a:t>U3’s Tag</a:t>
            </a:r>
            <a:endParaRPr lang="en-US" sz="14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1.73472E-18 -9.24855E-7 L 0.05833 -0.0222 " pathEditMode="relative" ptsTypes="AA">
                                      <p:cBhvr>
                                        <p:cTn id="11" dur="2000" fill="hold"/>
                                        <p:tgtEl>
                                          <p:spTgt spid="4"/>
                                        </p:tgtEl>
                                        <p:attrNameLst>
                                          <p:attrName>ppt_x</p:attrName>
                                          <p:attrName>ppt_y</p:attrName>
                                        </p:attrNameLst>
                                      </p:cBhvr>
                                    </p:animMotion>
                                  </p:childTnLst>
                                </p:cTn>
                              </p:par>
                              <p:par>
                                <p:cTn id="12" presetID="6" presetClass="emph" presetSubtype="0" fill="hold" nodeType="withEffect">
                                  <p:stCondLst>
                                    <p:cond delay="0"/>
                                  </p:stCondLst>
                                  <p:childTnLst>
                                    <p:animScale>
                                      <p:cBhvr>
                                        <p:cTn id="13" dur="1000" fill="hold"/>
                                        <p:tgtEl>
                                          <p:spTgt spid="21"/>
                                        </p:tgtEl>
                                      </p:cBhvr>
                                      <p:by x="400000" y="400000"/>
                                    </p:animScale>
                                  </p:childTnLst>
                                </p:cTn>
                              </p:par>
                              <p:par>
                                <p:cTn id="14" presetID="6" presetClass="emph" presetSubtype="0" fill="hold" nodeType="withEffect">
                                  <p:stCondLst>
                                    <p:cond delay="0"/>
                                  </p:stCondLst>
                                  <p:childTnLst>
                                    <p:animScale>
                                      <p:cBhvr>
                                        <p:cTn id="15" dur="2000" fill="hold"/>
                                        <p:tgtEl>
                                          <p:spTgt spid="21"/>
                                        </p:tgtEl>
                                      </p:cBhvr>
                                      <p:by x="25000" y="25000"/>
                                    </p:animScale>
                                  </p:childTnLst>
                                </p:cTn>
                              </p:par>
                              <p:par>
                                <p:cTn id="16" presetID="0" presetClass="path" presetSubtype="0" accel="50000" decel="50000" fill="hold" nodeType="withEffect">
                                  <p:stCondLst>
                                    <p:cond delay="0"/>
                                  </p:stCondLst>
                                  <p:childTnLst>
                                    <p:animMotion origin="layout" path="M 3.33333E-6 -1.7341E-6 L 0.06667 -0.71029 " pathEditMode="relative" ptsTypes="AA">
                                      <p:cBhvr>
                                        <p:cTn id="17" dur="2000" fill="hold"/>
                                        <p:tgtEl>
                                          <p:spTgt spid="21"/>
                                        </p:tgtEl>
                                        <p:attrNameLst>
                                          <p:attrName>ppt_x</p:attrName>
                                          <p:attrName>ppt_y</p:attrName>
                                        </p:attrNameLst>
                                      </p:cBhvr>
                                    </p:animMotion>
                                  </p:childTnLst>
                                </p:cTn>
                              </p:par>
                              <p:par>
                                <p:cTn id="18" presetID="0" presetClass="path" presetSubtype="0" accel="50000" decel="50000" fill="hold" grpId="0" nodeType="withEffect">
                                  <p:stCondLst>
                                    <p:cond delay="0"/>
                                  </p:stCondLst>
                                  <p:childTnLst>
                                    <p:animMotion origin="layout" path="M -3.33333E-6 -2.60116E-6 L -0.075 -0.17757 " pathEditMode="relative" ptsTypes="AA">
                                      <p:cBhvr>
                                        <p:cTn id="19" dur="2000" fill="hold"/>
                                        <p:tgtEl>
                                          <p:spTgt spid="13"/>
                                        </p:tgtEl>
                                        <p:attrNameLst>
                                          <p:attrName>ppt_x</p:attrName>
                                          <p:attrName>ppt_y</p:attrName>
                                        </p:attrNameLst>
                                      </p:cBhvr>
                                    </p:animMotion>
                                  </p:childTnLst>
                                </p:cTn>
                              </p:par>
                              <p:par>
                                <p:cTn id="20" presetID="0" presetClass="path" presetSubtype="0" accel="50000" decel="50000" fill="hold" grpId="0" nodeType="withEffect">
                                  <p:stCondLst>
                                    <p:cond delay="0"/>
                                  </p:stCondLst>
                                  <p:childTnLst>
                                    <p:animMotion origin="layout" path="M -3.33333E-6 -1.7341E-6 L -0.04166 -0.15537 " pathEditMode="relative" ptsTypes="AA">
                                      <p:cBhvr>
                                        <p:cTn id="21" dur="2000" fill="hold"/>
                                        <p:tgtEl>
                                          <p:spTgt spid="8"/>
                                        </p:tgtEl>
                                        <p:attrNameLst>
                                          <p:attrName>ppt_x</p:attrName>
                                          <p:attrName>ppt_y</p:attrName>
                                        </p:attrNameLst>
                                      </p:cBhvr>
                                    </p:animMotion>
                                  </p:childTnLst>
                                </p:cTn>
                              </p:par>
                              <p:par>
                                <p:cTn id="22" presetID="0" presetClass="path" presetSubtype="0" accel="50000" decel="50000" fill="hold" grpId="0" nodeType="withEffect">
                                  <p:stCondLst>
                                    <p:cond delay="0"/>
                                  </p:stCondLst>
                                  <p:childTnLst>
                                    <p:animMotion origin="layout" path="M 3.33333E-6 -2.31214E-7 L 0.0875 -2.31214E-7 " pathEditMode="relative" rAng="0" ptsTypes="AA">
                                      <p:cBhvr>
                                        <p:cTn id="23" dur="2000" fill="hold"/>
                                        <p:tgtEl>
                                          <p:spTgt spid="7"/>
                                        </p:tgtEl>
                                        <p:attrNameLst>
                                          <p:attrName>ppt_x</p:attrName>
                                          <p:attrName>ppt_y</p:attrName>
                                        </p:attrNameLst>
                                      </p:cBhvr>
                                      <p:rCtr x="44" y="0"/>
                                    </p:animMotion>
                                  </p:childTnLst>
                                </p:cTn>
                              </p:par>
                              <p:par>
                                <p:cTn id="24" presetID="0" presetClass="path" presetSubtype="0" accel="50000" decel="50000" fill="hold" grpId="0" nodeType="withEffect">
                                  <p:stCondLst>
                                    <p:cond delay="0"/>
                                  </p:stCondLst>
                                  <p:childTnLst>
                                    <p:animMotion origin="layout" path="M 1.38889E-6 -5.20231E-7 C -0.02934 -0.00255 -0.05868 -0.00509 -0.07621 -0.02336 C -0.09375 -0.04162 -0.0993 -0.07584 -0.10486 -0.11006 " pathEditMode="relative" ptsTypes="aaA">
                                      <p:cBhvr>
                                        <p:cTn id="25" dur="2000" fill="hold"/>
                                        <p:tgtEl>
                                          <p:spTgt spid="12"/>
                                        </p:tgtEl>
                                        <p:attrNameLst>
                                          <p:attrName>ppt_x</p:attrName>
                                          <p:attrName>ppt_y</p:attrName>
                                        </p:attrNameLst>
                                      </p:cBhvr>
                                    </p:animMotion>
                                  </p:childTnLst>
                                </p:cTn>
                              </p:par>
                              <p:par>
                                <p:cTn id="26" presetID="0" presetClass="path" presetSubtype="0" accel="50000" decel="50000" fill="hold" grpId="0" nodeType="withEffect">
                                  <p:stCondLst>
                                    <p:cond delay="0"/>
                                  </p:stCondLst>
                                  <p:childTnLst>
                                    <p:animMotion origin="layout" path="M -1.94444E-6 1.90751E-6 C 0.02136 0.0044 0.04271 0.00879 0.06181 1.90751E-6 C 0.0809 -0.00878 0.09757 -0.03098 0.11424 -0.05295 " pathEditMode="relative" ptsTypes="aaA">
                                      <p:cBhvr>
                                        <p:cTn id="27" dur="2000" fill="hold"/>
                                        <p:tgtEl>
                                          <p:spTgt spid="18"/>
                                        </p:tgtEl>
                                        <p:attrNameLst>
                                          <p:attrName>ppt_x</p:attrName>
                                          <p:attrName>ppt_y</p:attrName>
                                        </p:attrNameLst>
                                      </p:cBhvr>
                                    </p:animMotion>
                                  </p:childTnLst>
                                </p:cTn>
                              </p:par>
                              <p:par>
                                <p:cTn id="28" presetID="0" presetClass="path" presetSubtype="0" accel="50000" decel="50000" fill="hold" grpId="0" nodeType="withEffect">
                                  <p:stCondLst>
                                    <p:cond delay="0"/>
                                  </p:stCondLst>
                                  <p:childTnLst>
                                    <p:animMotion origin="layout" path="M -3.33333E-6 1.90751E-6 L 0.04584 0.01665 " pathEditMode="relative" rAng="0" ptsTypes="AA">
                                      <p:cBhvr>
                                        <p:cTn id="29" dur="2000" fill="hold"/>
                                        <p:tgtEl>
                                          <p:spTgt spid="14"/>
                                        </p:tgtEl>
                                        <p:attrNameLst>
                                          <p:attrName>ppt_x</p:attrName>
                                          <p:attrName>ppt_y</p:attrName>
                                        </p:attrNameLst>
                                      </p:cBhvr>
                                      <p:rCtr x="23" y="8"/>
                                    </p:animMotion>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linds(horizontal)">
                                      <p:cBhvr>
                                        <p:cTn id="34" dur="500"/>
                                        <p:tgtEl>
                                          <p:spTgt spid="27"/>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linds(horizontal)">
                                      <p:cBhvr>
                                        <p:cTn id="40" dur="500"/>
                                        <p:tgtEl>
                                          <p:spTgt spid="29"/>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blinds(horizontal)">
                                      <p:cBhvr>
                                        <p:cTn id="43" dur="500"/>
                                        <p:tgtEl>
                                          <p:spTgt spid="30"/>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blinds(horizontal)">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grpId="1" nodeType="clickEffect">
                                  <p:stCondLst>
                                    <p:cond delay="0"/>
                                  </p:stCondLst>
                                  <p:childTnLst>
                                    <p:animEffect transition="out" filter="blinds(horizontal)">
                                      <p:cBhvr>
                                        <p:cTn id="50" dur="500"/>
                                        <p:tgtEl>
                                          <p:spTgt spid="30"/>
                                        </p:tgtEl>
                                      </p:cBhvr>
                                    </p:animEffect>
                                    <p:set>
                                      <p:cBhvr>
                                        <p:cTn id="51" dur="1" fill="hold">
                                          <p:stCondLst>
                                            <p:cond delay="499"/>
                                          </p:stCondLst>
                                        </p:cTn>
                                        <p:tgtEl>
                                          <p:spTgt spid="30"/>
                                        </p:tgtEl>
                                        <p:attrNameLst>
                                          <p:attrName>style.visibility</p:attrName>
                                        </p:attrNameLst>
                                      </p:cBhvr>
                                      <p:to>
                                        <p:strVal val="hidden"/>
                                      </p:to>
                                    </p:set>
                                  </p:childTnLst>
                                </p:cTn>
                              </p:par>
                              <p:par>
                                <p:cTn id="52" presetID="3" presetClass="exit" presetSubtype="10" fill="hold" grpId="1" nodeType="withEffect">
                                  <p:stCondLst>
                                    <p:cond delay="0"/>
                                  </p:stCondLst>
                                  <p:childTnLst>
                                    <p:animEffect transition="out" filter="blinds(horizontal)">
                                      <p:cBhvr>
                                        <p:cTn id="53" dur="500"/>
                                        <p:tgtEl>
                                          <p:spTgt spid="29"/>
                                        </p:tgtEl>
                                      </p:cBhvr>
                                    </p:animEffect>
                                    <p:set>
                                      <p:cBhvr>
                                        <p:cTn id="54" dur="1" fill="hold">
                                          <p:stCondLst>
                                            <p:cond delay="499"/>
                                          </p:stCondLst>
                                        </p:cTn>
                                        <p:tgtEl>
                                          <p:spTgt spid="29"/>
                                        </p:tgtEl>
                                        <p:attrNameLst>
                                          <p:attrName>style.visibility</p:attrName>
                                        </p:attrNameLst>
                                      </p:cBhvr>
                                      <p:to>
                                        <p:strVal val="hidden"/>
                                      </p:to>
                                    </p:set>
                                  </p:childTnLst>
                                </p:cTn>
                              </p:par>
                              <p:par>
                                <p:cTn id="55" presetID="3" presetClass="exit" presetSubtype="10" fill="hold" grpId="1" nodeType="withEffect">
                                  <p:stCondLst>
                                    <p:cond delay="0"/>
                                  </p:stCondLst>
                                  <p:childTnLst>
                                    <p:animEffect transition="out" filter="blinds(horizontal)">
                                      <p:cBhvr>
                                        <p:cTn id="56" dur="500"/>
                                        <p:tgtEl>
                                          <p:spTgt spid="31"/>
                                        </p:tgtEl>
                                      </p:cBhvr>
                                    </p:animEffect>
                                    <p:set>
                                      <p:cBhvr>
                                        <p:cTn id="57" dur="1" fill="hold">
                                          <p:stCondLst>
                                            <p:cond delay="499"/>
                                          </p:stCondLst>
                                        </p:cTn>
                                        <p:tgtEl>
                                          <p:spTgt spid="31"/>
                                        </p:tgtEl>
                                        <p:attrNameLst>
                                          <p:attrName>style.visibility</p:attrName>
                                        </p:attrNameLst>
                                      </p:cBhvr>
                                      <p:to>
                                        <p:strVal val="hidden"/>
                                      </p:to>
                                    </p:set>
                                  </p:childTnLst>
                                </p:cTn>
                              </p:par>
                            </p:childTnLst>
                          </p:cTn>
                        </p:par>
                        <p:par>
                          <p:cTn id="58" fill="hold">
                            <p:stCondLst>
                              <p:cond delay="500"/>
                            </p:stCondLst>
                            <p:childTnLst>
                              <p:par>
                                <p:cTn id="59" presetID="0" presetClass="path" presetSubtype="0" accel="50000" decel="50000" fill="hold" grpId="0" nodeType="afterEffect">
                                  <p:stCondLst>
                                    <p:cond delay="0"/>
                                  </p:stCondLst>
                                  <p:childTnLst>
                                    <p:animMotion origin="layout" path="M -3.33333E-6 -8.67052E-7 L -0.14166 -0.14428 " pathEditMode="relative" ptsTypes="AA">
                                      <p:cBhvr>
                                        <p:cTn id="60" dur="2000" fill="hold"/>
                                        <p:tgtEl>
                                          <p:spTgt spid="24"/>
                                        </p:tgtEl>
                                        <p:attrNameLst>
                                          <p:attrName>ppt_x</p:attrName>
                                          <p:attrName>ppt_y</p:attrName>
                                        </p:attrNameLst>
                                      </p:cBhvr>
                                    </p:animMotion>
                                  </p:childTnLst>
                                </p:cTn>
                              </p:par>
                              <p:par>
                                <p:cTn id="61" presetID="0" presetClass="path" presetSubtype="0" accel="50000" decel="50000" fill="hold" grpId="0" nodeType="withEffect">
                                  <p:stCondLst>
                                    <p:cond delay="0"/>
                                  </p:stCondLst>
                                  <p:childTnLst>
                                    <p:animMotion origin="layout" path="M 6.66667E-6 -8.67052E-7 L -0.14999 0.15538 " pathEditMode="relative" ptsTypes="AA">
                                      <p:cBhvr>
                                        <p:cTn id="62" dur="2000" fill="hold"/>
                                        <p:tgtEl>
                                          <p:spTgt spid="20"/>
                                        </p:tgtEl>
                                        <p:attrNameLst>
                                          <p:attrName>ppt_x</p:attrName>
                                          <p:attrName>ppt_y</p:attrName>
                                        </p:attrNameLst>
                                      </p:cBhvr>
                                    </p:animMotion>
                                  </p:childTnLst>
                                </p:cTn>
                              </p:par>
                              <p:par>
                                <p:cTn id="63" presetID="0" presetClass="path" presetSubtype="0" accel="50000" decel="50000" fill="hold" grpId="0" nodeType="withEffect">
                                  <p:stCondLst>
                                    <p:cond delay="0"/>
                                  </p:stCondLst>
                                  <p:childTnLst>
                                    <p:animMotion origin="layout" path="M -6.66667E-6 8.67052E-7 L 0.17499 0.19976 " pathEditMode="relative" ptsTypes="AA">
                                      <p:cBhvr>
                                        <p:cTn id="64" dur="2000" fill="hold"/>
                                        <p:tgtEl>
                                          <p:spTgt spid="19"/>
                                        </p:tgtEl>
                                        <p:attrNameLst>
                                          <p:attrName>ppt_x</p:attrName>
                                          <p:attrName>ppt_y</p:attrName>
                                        </p:attrNameLst>
                                      </p:cBhvr>
                                    </p:animMotion>
                                  </p:childTnLst>
                                </p:cTn>
                              </p:par>
                              <p:par>
                                <p:cTn id="65" presetID="0" presetClass="path" presetSubtype="0" accel="50000" decel="50000" fill="hold" grpId="1" nodeType="withEffect">
                                  <p:stCondLst>
                                    <p:cond delay="0"/>
                                  </p:stCondLst>
                                  <p:childTnLst>
                                    <p:animMotion origin="layout" path="M 0.11424 -0.05295 L 0.18091 -0.14173 " pathEditMode="relative" rAng="0" ptsTypes="AA">
                                      <p:cBhvr>
                                        <p:cTn id="66" dur="2000" fill="hold"/>
                                        <p:tgtEl>
                                          <p:spTgt spid="18"/>
                                        </p:tgtEl>
                                        <p:attrNameLst>
                                          <p:attrName>ppt_x</p:attrName>
                                          <p:attrName>ppt_y</p:attrName>
                                        </p:attrNameLst>
                                      </p:cBhvr>
                                      <p:rCtr x="33" y="-44"/>
                                    </p:animMotion>
                                  </p:childTnLst>
                                </p:cTn>
                              </p:par>
                              <p:par>
                                <p:cTn id="67" presetID="0" presetClass="path" presetSubtype="0" accel="50000" decel="50000" fill="hold" nodeType="withEffect">
                                  <p:stCondLst>
                                    <p:cond delay="0"/>
                                  </p:stCondLst>
                                  <p:childTnLst>
                                    <p:animMotion origin="layout" path="M 0.06667 -0.72139 L 6.66667E-6 -0.31075 " pathEditMode="relative" ptsTypes="AA">
                                      <p:cBhvr>
                                        <p:cTn id="68" dur="2000" fill="hold"/>
                                        <p:tgtEl>
                                          <p:spTgt spid="21"/>
                                        </p:tgtEl>
                                        <p:attrNameLst>
                                          <p:attrName>ppt_x</p:attrName>
                                          <p:attrName>ppt_y</p:attrName>
                                        </p:attrNameLst>
                                      </p:cBhvr>
                                    </p:animMotion>
                                  </p:childTnLst>
                                </p:cTn>
                              </p:par>
                              <p:par>
                                <p:cTn id="69" presetID="0" presetClass="path" presetSubtype="0" accel="50000" decel="50000" fill="hold" grpId="1" nodeType="withEffect">
                                  <p:stCondLst>
                                    <p:cond delay="0"/>
                                  </p:stCondLst>
                                  <p:childTnLst>
                                    <p:animMotion origin="layout" path="M -0.10486 -0.11006 L -0.04583 -0.07214 " pathEditMode="relative" rAng="0" ptsTypes="AA">
                                      <p:cBhvr>
                                        <p:cTn id="70" dur="2000" fill="hold"/>
                                        <p:tgtEl>
                                          <p:spTgt spid="12"/>
                                        </p:tgtEl>
                                        <p:attrNameLst>
                                          <p:attrName>ppt_x</p:attrName>
                                          <p:attrName>ppt_y</p:attrName>
                                        </p:attrNameLst>
                                      </p:cBhvr>
                                      <p:rCtr x="30" y="19"/>
                                    </p:animMotion>
                                  </p:childTnLst>
                                </p:cTn>
                              </p:par>
                              <p:par>
                                <p:cTn id="71" presetID="0" presetClass="path" presetSubtype="0" accel="50000" decel="50000" fill="hold" grpId="1" nodeType="withEffect">
                                  <p:stCondLst>
                                    <p:cond delay="0"/>
                                  </p:stCondLst>
                                  <p:childTnLst>
                                    <p:animMotion origin="layout" path="M 0.04583 0.01665 L 0.04583 -0.01665 " pathEditMode="relative" rAng="0" ptsTypes="AA">
                                      <p:cBhvr>
                                        <p:cTn id="72" dur="2000" fill="hold"/>
                                        <p:tgtEl>
                                          <p:spTgt spid="14"/>
                                        </p:tgtEl>
                                        <p:attrNameLst>
                                          <p:attrName>ppt_x</p:attrName>
                                          <p:attrName>ppt_y</p:attrName>
                                        </p:attrNameLst>
                                      </p:cBhvr>
                                      <p:rCtr x="0" y="-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2" grpId="0" animBg="1"/>
      <p:bldP spid="12" grpId="1" animBg="1"/>
      <p:bldP spid="13" grpId="0" animBg="1"/>
      <p:bldP spid="14" grpId="0" animBg="1"/>
      <p:bldP spid="14" grpId="1" animBg="1"/>
      <p:bldP spid="17" grpId="0"/>
      <p:bldP spid="18" grpId="0" animBg="1"/>
      <p:bldP spid="18" grpId="1" animBg="1"/>
      <p:bldP spid="19" grpId="0" animBg="1"/>
      <p:bldP spid="20" grpId="0" animBg="1"/>
      <p:bldP spid="24" grpId="0" animBg="1"/>
      <p:bldP spid="26" grpId="0" animBg="1"/>
      <p:bldP spid="27" grpId="0"/>
      <p:bldP spid="29" grpId="0" animBg="1"/>
      <p:bldP spid="29" grpId="1" animBg="1"/>
      <p:bldP spid="30" grpId="0" animBg="1"/>
      <p:bldP spid="30" grpId="1" animBg="1"/>
      <p:bldP spid="31" grpId="0" animBg="1"/>
      <p:bldP spid="31"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brl_field_full.gif"/>
          <p:cNvPicPr>
            <a:picLocks noGrp="1" noChangeAspect="1"/>
          </p:cNvPicPr>
          <p:nvPr/>
        </p:nvPicPr>
        <p:blipFill>
          <a:blip r:embed="rId3" cstate="print"/>
          <a:stretch>
            <a:fillRect/>
          </a:stretch>
        </p:blipFill>
        <p:spPr>
          <a:xfrm>
            <a:off x="152400" y="0"/>
            <a:ext cx="8382000" cy="6858000"/>
          </a:xfrm>
          <a:prstGeom prst="rect">
            <a:avLst/>
          </a:prstGeom>
        </p:spPr>
      </p:pic>
      <p:sp>
        <p:nvSpPr>
          <p:cNvPr id="3" name="Diamond 2"/>
          <p:cNvSpPr/>
          <p:nvPr/>
        </p:nvSpPr>
        <p:spPr>
          <a:xfrm>
            <a:off x="6553200" y="1981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4" name="Diamond 3"/>
          <p:cNvSpPr/>
          <p:nvPr/>
        </p:nvSpPr>
        <p:spPr>
          <a:xfrm>
            <a:off x="4191000" y="685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5" name="Diamond 4"/>
          <p:cNvSpPr/>
          <p:nvPr/>
        </p:nvSpPr>
        <p:spPr>
          <a:xfrm>
            <a:off x="2133600" y="1905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6" name="Diamond 5"/>
          <p:cNvSpPr/>
          <p:nvPr/>
        </p:nvSpPr>
        <p:spPr>
          <a:xfrm>
            <a:off x="2819400" y="3962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7" name="Diamond 6"/>
          <p:cNvSpPr/>
          <p:nvPr/>
        </p:nvSpPr>
        <p:spPr>
          <a:xfrm>
            <a:off x="3276600" y="3352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8" name="Diamond 7"/>
          <p:cNvSpPr/>
          <p:nvPr/>
        </p:nvSpPr>
        <p:spPr>
          <a:xfrm>
            <a:off x="4800600" y="3276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9" name="Diamond 8"/>
          <p:cNvSpPr/>
          <p:nvPr/>
        </p:nvSpPr>
        <p:spPr>
          <a:xfrm>
            <a:off x="5410200" y="3886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0" name="Diamond 9"/>
          <p:cNvSpPr/>
          <p:nvPr/>
        </p:nvSpPr>
        <p:spPr>
          <a:xfrm>
            <a:off x="4114800" y="4267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1" name="Diamond 10"/>
          <p:cNvSpPr/>
          <p:nvPr/>
        </p:nvSpPr>
        <p:spPr>
          <a:xfrm>
            <a:off x="4114800" y="5791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2" name="Oval 11"/>
          <p:cNvSpPr/>
          <p:nvPr/>
        </p:nvSpPr>
        <p:spPr>
          <a:xfrm>
            <a:off x="4038600" y="61722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sp>
        <p:nvSpPr>
          <p:cNvPr id="13" name="Oval 12"/>
          <p:cNvSpPr/>
          <p:nvPr/>
        </p:nvSpPr>
        <p:spPr>
          <a:xfrm>
            <a:off x="6477000" y="41148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14" name="Oval 13"/>
          <p:cNvSpPr/>
          <p:nvPr/>
        </p:nvSpPr>
        <p:spPr>
          <a:xfrm>
            <a:off x="3657600" y="38100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15" name="TextBox 14"/>
          <p:cNvSpPr txBox="1"/>
          <p:nvPr/>
        </p:nvSpPr>
        <p:spPr>
          <a:xfrm>
            <a:off x="0" y="152400"/>
            <a:ext cx="1752600" cy="461665"/>
          </a:xfrm>
          <a:prstGeom prst="rect">
            <a:avLst/>
          </a:prstGeom>
          <a:noFill/>
        </p:spPr>
        <p:txBody>
          <a:bodyPr wrap="square" rtlCol="0">
            <a:spAutoFit/>
          </a:bodyPr>
          <a:lstStyle/>
          <a:p>
            <a:r>
              <a:rPr lang="en-US" sz="2400" dirty="0" smtClean="0"/>
              <a:t>Signals</a:t>
            </a:r>
            <a:endParaRPr lang="en-US" sz="2400" dirty="0"/>
          </a:p>
        </p:txBody>
      </p:sp>
      <p:sp>
        <p:nvSpPr>
          <p:cNvPr id="16" name="TextBox 15"/>
          <p:cNvSpPr txBox="1"/>
          <p:nvPr/>
        </p:nvSpPr>
        <p:spPr>
          <a:xfrm>
            <a:off x="0" y="5750004"/>
            <a:ext cx="3352800" cy="338554"/>
          </a:xfrm>
          <a:prstGeom prst="rect">
            <a:avLst/>
          </a:prstGeom>
          <a:noFill/>
        </p:spPr>
        <p:txBody>
          <a:bodyPr wrap="square" rtlCol="0">
            <a:spAutoFit/>
          </a:bodyPr>
          <a:lstStyle/>
          <a:p>
            <a:pPr algn="ctr"/>
            <a:r>
              <a:rPr lang="en-US" sz="1600" dirty="0" smtClean="0"/>
              <a:t>Ground Ball to Right Field</a:t>
            </a:r>
          </a:p>
        </p:txBody>
      </p:sp>
      <p:sp>
        <p:nvSpPr>
          <p:cNvPr id="17" name="TextBox 16"/>
          <p:cNvSpPr txBox="1"/>
          <p:nvPr/>
        </p:nvSpPr>
        <p:spPr>
          <a:xfrm>
            <a:off x="0" y="533400"/>
            <a:ext cx="4267200" cy="1200329"/>
          </a:xfrm>
          <a:prstGeom prst="rect">
            <a:avLst/>
          </a:prstGeom>
          <a:noFill/>
        </p:spPr>
        <p:txBody>
          <a:bodyPr wrap="square" rtlCol="0">
            <a:spAutoFit/>
          </a:bodyPr>
          <a:lstStyle/>
          <a:p>
            <a:r>
              <a:rPr lang="en-US" b="1" dirty="0" smtClean="0"/>
              <a:t>U1: Number of Outs, Staying Home</a:t>
            </a:r>
          </a:p>
          <a:p>
            <a:r>
              <a:rPr lang="en-US" b="1" dirty="0" smtClean="0"/>
              <a:t>With 2 outs, timing play</a:t>
            </a:r>
          </a:p>
          <a:p>
            <a:r>
              <a:rPr lang="en-US" b="1" dirty="0" smtClean="0"/>
              <a:t>Less than 2 outs infield fly</a:t>
            </a:r>
          </a:p>
          <a:p>
            <a:r>
              <a:rPr lang="en-US" b="1" dirty="0" smtClean="0"/>
              <a:t>U2 &amp; U3 Slide &amp; Infield fly</a:t>
            </a:r>
          </a:p>
        </p:txBody>
      </p:sp>
      <p:sp>
        <p:nvSpPr>
          <p:cNvPr id="18" name="Hexagon 17"/>
          <p:cNvSpPr/>
          <p:nvPr/>
        </p:nvSpPr>
        <p:spPr>
          <a:xfrm flipH="1">
            <a:off x="3886200" y="54102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19" name="Hexagon 18"/>
          <p:cNvSpPr/>
          <p:nvPr/>
        </p:nvSpPr>
        <p:spPr>
          <a:xfrm flipH="1">
            <a:off x="2895600" y="44196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0" name="Hexagon 19"/>
          <p:cNvSpPr/>
          <p:nvPr/>
        </p:nvSpPr>
        <p:spPr>
          <a:xfrm flipH="1">
            <a:off x="4191000" y="34290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pic>
        <p:nvPicPr>
          <p:cNvPr id="21" name="Picture 20" descr="baseball.gif"/>
          <p:cNvPicPr>
            <a:picLocks noChangeAspect="1"/>
          </p:cNvPicPr>
          <p:nvPr/>
        </p:nvPicPr>
        <p:blipFill>
          <a:blip r:embed="rId4" cstate="print"/>
          <a:stretch>
            <a:fillRect/>
          </a:stretch>
        </p:blipFill>
        <p:spPr>
          <a:xfrm>
            <a:off x="4191000" y="5486400"/>
            <a:ext cx="228600" cy="307181"/>
          </a:xfrm>
          <a:prstGeom prst="rect">
            <a:avLst/>
          </a:prstGeom>
        </p:spPr>
      </p:pic>
      <p:sp>
        <p:nvSpPr>
          <p:cNvPr id="24" name="Hexagon 23"/>
          <p:cNvSpPr/>
          <p:nvPr/>
        </p:nvSpPr>
        <p:spPr>
          <a:xfrm flipH="1">
            <a:off x="5486400" y="4419600"/>
            <a:ext cx="228600" cy="228600"/>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0416 -1.6763E-6 L 0.19167 -0.5993 " pathEditMode="relative" rAng="0" ptsTypes="AA">
                                      <p:cBhvr>
                                        <p:cTn id="11" dur="2000" fill="hold"/>
                                        <p:tgtEl>
                                          <p:spTgt spid="21"/>
                                        </p:tgtEl>
                                        <p:attrNameLst>
                                          <p:attrName>ppt_x</p:attrName>
                                          <p:attrName>ppt_y</p:attrName>
                                        </p:attrNameLst>
                                      </p:cBhvr>
                                      <p:rCtr x="98" y="-300"/>
                                    </p:animMotion>
                                  </p:childTnLst>
                                </p:cTn>
                              </p:par>
                              <p:par>
                                <p:cTn id="12" presetID="0" presetClass="path" presetSubtype="0" accel="50000" decel="50000" fill="hold" grpId="0" nodeType="withEffect">
                                  <p:stCondLst>
                                    <p:cond delay="0"/>
                                  </p:stCondLst>
                                  <p:childTnLst>
                                    <p:animMotion origin="layout" path="M -3.33333E-6 -1.7341E-6 L -0.075 -0.07768 " pathEditMode="relative" ptsTypes="AA">
                                      <p:cBhvr>
                                        <p:cTn id="13" dur="2000" fill="hold"/>
                                        <p:tgtEl>
                                          <p:spTgt spid="3"/>
                                        </p:tgtEl>
                                        <p:attrNameLst>
                                          <p:attrName>ppt_x</p:attrName>
                                          <p:attrName>ppt_y</p:attrName>
                                        </p:attrNameLst>
                                      </p:cBhvr>
                                    </p:animMotion>
                                  </p:childTnLst>
                                </p:cTn>
                              </p:par>
                              <p:par>
                                <p:cTn id="14" presetID="0" presetClass="path" presetSubtype="0" accel="50000" decel="50000" fill="hold" grpId="0" nodeType="withEffect">
                                  <p:stCondLst>
                                    <p:cond delay="0"/>
                                  </p:stCondLst>
                                  <p:childTnLst>
                                    <p:animMotion origin="layout" path="M -6.66667E-6 8.67052E-7 L 0.19999 0.22196 " pathEditMode="relative" ptsTypes="AA">
                                      <p:cBhvr>
                                        <p:cTn id="15" dur="2000" fill="hold"/>
                                        <p:tgtEl>
                                          <p:spTgt spid="19"/>
                                        </p:tgtEl>
                                        <p:attrNameLst>
                                          <p:attrName>ppt_x</p:attrName>
                                          <p:attrName>ppt_y</p:attrName>
                                        </p:attrNameLst>
                                      </p:cBhvr>
                                    </p:animMotion>
                                  </p:childTnLst>
                                </p:cTn>
                              </p:par>
                              <p:par>
                                <p:cTn id="16" presetID="0" presetClass="path" presetSubtype="0" accel="50000" decel="50000" fill="hold" grpId="0" nodeType="withEffect">
                                  <p:stCondLst>
                                    <p:cond delay="0"/>
                                  </p:stCondLst>
                                  <p:childTnLst>
                                    <p:animMotion origin="layout" path="M -1.94444E-6 9.82659E-7 C 0.02344 0.00648 0.04688 0.01318 0.07465 -0.00647 C 0.10243 -0.02612 0.15365 -0.09017 0.16667 -0.11838 C 0.17969 -0.14659 0.16597 -0.16115 0.15243 -0.17549 " pathEditMode="relative" ptsTypes="aaaA">
                                      <p:cBhvr>
                                        <p:cTn id="17" dur="2000" fill="hold"/>
                                        <p:tgtEl>
                                          <p:spTgt spid="18"/>
                                        </p:tgtEl>
                                        <p:attrNameLst>
                                          <p:attrName>ppt_x</p:attrName>
                                          <p:attrName>ppt_y</p:attrName>
                                        </p:attrNameLst>
                                      </p:cBhvr>
                                    </p:animMotion>
                                  </p:childTnLst>
                                </p:cTn>
                              </p:par>
                              <p:par>
                                <p:cTn id="18" presetID="0" presetClass="path" presetSubtype="0" accel="50000" decel="50000" fill="hold" grpId="0" nodeType="withEffect">
                                  <p:stCondLst>
                                    <p:cond delay="0"/>
                                  </p:stCondLst>
                                  <p:childTnLst>
                                    <p:animMotion origin="layout" path="M 3.88889E-6 -3.2948E-6 C -0.0033 -0.02058 -0.0066 -0.04116 -0.02379 -0.06543 C -0.04098 -0.08971 -0.07761 -0.13318 -0.1033 -0.1459 C -0.129 -0.15861 -0.15348 -0.15006 -0.17778 -0.1415 " pathEditMode="relative" ptsTypes="aaaA">
                                      <p:cBhvr>
                                        <p:cTn id="19" dur="2000" fill="hold"/>
                                        <p:tgtEl>
                                          <p:spTgt spid="24"/>
                                        </p:tgtEl>
                                        <p:attrNameLst>
                                          <p:attrName>ppt_x</p:attrName>
                                          <p:attrName>ppt_y</p:attrName>
                                        </p:attrNameLst>
                                      </p:cBhvr>
                                    </p:animMotion>
                                  </p:childTnLst>
                                </p:cTn>
                              </p:par>
                              <p:par>
                                <p:cTn id="20" presetID="0" presetClass="path" presetSubtype="0" accel="50000" decel="50000" fill="hold" grpId="0" nodeType="withEffect">
                                  <p:stCondLst>
                                    <p:cond delay="0"/>
                                  </p:stCondLst>
                                  <p:childTnLst>
                                    <p:animMotion origin="layout" path="M 4.16667E-6 3.06358E-6 C -0.02188 -0.00347 -0.04375 -0.00694 -0.06354 0.00832 C -0.08333 0.02358 -0.10781 0.06011 -0.1191 0.09086 C -0.13038 0.12161 -0.13108 0.15699 -0.13177 0.19237 " pathEditMode="relative" ptsTypes="aaaA">
                                      <p:cBhvr>
                                        <p:cTn id="21" dur="2000" fill="hold"/>
                                        <p:tgtEl>
                                          <p:spTgt spid="20"/>
                                        </p:tgtEl>
                                        <p:attrNameLst>
                                          <p:attrName>ppt_x</p:attrName>
                                          <p:attrName>ppt_y</p:attrName>
                                        </p:attrNameLst>
                                      </p:cBhvr>
                                    </p:animMotion>
                                  </p:childTnLst>
                                </p:cTn>
                              </p:par>
                              <p:par>
                                <p:cTn id="22" presetID="0" presetClass="path" presetSubtype="0" accel="50000" decel="50000" fill="hold" grpId="0" nodeType="withEffect">
                                  <p:stCondLst>
                                    <p:cond delay="0"/>
                                  </p:stCondLst>
                                  <p:childTnLst>
                                    <p:animMotion origin="layout" path="M -0.00416 0.00555 L 0.09167 0.00555 " pathEditMode="relative" rAng="0" ptsTypes="AA">
                                      <p:cBhvr>
                                        <p:cTn id="23" dur="2000" fill="hold"/>
                                        <p:tgtEl>
                                          <p:spTgt spid="7"/>
                                        </p:tgtEl>
                                        <p:attrNameLst>
                                          <p:attrName>ppt_x</p:attrName>
                                          <p:attrName>ppt_y</p:attrName>
                                        </p:attrNameLst>
                                      </p:cBhvr>
                                      <p:rCtr x="48" y="0"/>
                                    </p:animMotion>
                                  </p:childTnLst>
                                </p:cTn>
                              </p:par>
                              <p:par>
                                <p:cTn id="24" presetID="0" presetClass="path" presetSubtype="0" accel="50000" decel="50000" fill="hold" grpId="0" nodeType="withEffect">
                                  <p:stCondLst>
                                    <p:cond delay="0"/>
                                  </p:stCondLst>
                                  <p:childTnLst>
                                    <p:animMotion origin="layout" path="M 0 -2.02312E-6 C -0.0717 0.00624 -0.14306 0.01272 -0.17778 0.02104 C -0.2125 0.02937 -0.20521 0.04301 -0.20816 0.05064 C -0.21128 0.05827 -0.20278 0.06405 -0.19687 0.06752 C -0.1908 0.07098 -0.17778 0.07283 -0.17222 0.07191 C -0.16667 0.07098 -0.16441 0.06682 -0.16267 0.06127 C -0.16111 0.05572 -0.15903 0.04671 -0.16267 0.03792 C -0.16649 0.02913 -0.17934 0.01434 -0.18542 0.00833 C -0.19167 0.00231 -0.19826 0.00255 -0.20052 0.00208 " pathEditMode="relative" rAng="0" ptsTypes="aaaaaaaaA">
                                      <p:cBhvr>
                                        <p:cTn id="25" dur="2000" fill="hold"/>
                                        <p:tgtEl>
                                          <p:spTgt spid="13"/>
                                        </p:tgtEl>
                                        <p:attrNameLst>
                                          <p:attrName>ppt_x</p:attrName>
                                          <p:attrName>ppt_y</p:attrName>
                                        </p:attrNameLst>
                                      </p:cBhvr>
                                      <p:rCtr x="-106" y="36"/>
                                    </p:animMotion>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grpId="1" nodeType="clickEffect">
                                  <p:stCondLst>
                                    <p:cond delay="0"/>
                                  </p:stCondLst>
                                  <p:childTnLst>
                                    <p:animMotion origin="layout" path="M -0.13177 0.19237 L 0.05156 0.36994 " pathEditMode="relative" rAng="0" ptsTypes="AA">
                                      <p:cBhvr>
                                        <p:cTn id="29" dur="2000" fill="hold"/>
                                        <p:tgtEl>
                                          <p:spTgt spid="20"/>
                                        </p:tgtEl>
                                        <p:attrNameLst>
                                          <p:attrName>ppt_x</p:attrName>
                                          <p:attrName>ppt_y</p:attrName>
                                        </p:attrNameLst>
                                      </p:cBhvr>
                                      <p:rCtr x="92" y="89"/>
                                    </p:animMotion>
                                  </p:childTnLst>
                                </p:cTn>
                              </p:par>
                              <p:par>
                                <p:cTn id="30" presetID="0" presetClass="path" presetSubtype="0" accel="50000" decel="50000" fill="hold" grpId="1" nodeType="withEffect">
                                  <p:stCondLst>
                                    <p:cond delay="0"/>
                                  </p:stCondLst>
                                  <p:childTnLst>
                                    <p:animMotion origin="layout" path="M -0.17777 -0.1415 L -0.31111 -0.00832 " pathEditMode="relative" rAng="0" ptsTypes="AA">
                                      <p:cBhvr>
                                        <p:cTn id="31" dur="2000" fill="hold"/>
                                        <p:tgtEl>
                                          <p:spTgt spid="24"/>
                                        </p:tgtEl>
                                        <p:attrNameLst>
                                          <p:attrName>ppt_x</p:attrName>
                                          <p:attrName>ppt_y</p:attrName>
                                        </p:attrNameLst>
                                      </p:cBhvr>
                                      <p:rCtr x="-67" y="67"/>
                                    </p:animMotion>
                                  </p:childTnLst>
                                </p:cTn>
                              </p:par>
                              <p:par>
                                <p:cTn id="32" presetID="0" presetClass="path" presetSubtype="0" accel="50000" decel="50000" fill="hold" nodeType="withEffect">
                                  <p:stCondLst>
                                    <p:cond delay="0"/>
                                  </p:stCondLst>
                                  <p:childTnLst>
                                    <p:animMotion origin="layout" path="M 0.19167 -0.5993 L 0.00834 -0.31075 " pathEditMode="relative" ptsTypes="AA">
                                      <p:cBhvr>
                                        <p:cTn id="33" dur="2000" fill="hold"/>
                                        <p:tgtEl>
                                          <p:spTgt spid="21"/>
                                        </p:tgtEl>
                                        <p:attrNameLst>
                                          <p:attrName>ppt_x</p:attrName>
                                          <p:attrName>ppt_y</p:attrName>
                                        </p:attrNameLst>
                                      </p:cBhvr>
                                    </p:animMotion>
                                  </p:childTnLst>
                                </p:cTn>
                              </p:par>
                              <p:par>
                                <p:cTn id="34" presetID="0" presetClass="path" presetSubtype="0" accel="50000" decel="50000" fill="hold" grpId="1" nodeType="withEffect">
                                  <p:stCondLst>
                                    <p:cond delay="0"/>
                                  </p:stCondLst>
                                  <p:childTnLst>
                                    <p:animMotion origin="layout" path="M 0.15243 -0.17549 L 0.05243 -0.29757 " pathEditMode="relative" rAng="0" ptsTypes="AA">
                                      <p:cBhvr>
                                        <p:cTn id="35" dur="2000" fill="hold"/>
                                        <p:tgtEl>
                                          <p:spTgt spid="18"/>
                                        </p:tgtEl>
                                        <p:attrNameLst>
                                          <p:attrName>ppt_x</p:attrName>
                                          <p:attrName>ppt_y</p:attrName>
                                        </p:attrNameLst>
                                      </p:cBhvr>
                                      <p:rCtr x="-50" y="-61"/>
                                    </p:animMotion>
                                  </p:childTnLst>
                                </p:cTn>
                              </p:par>
                              <p:par>
                                <p:cTn id="36" presetID="0" presetClass="path" presetSubtype="0" accel="50000" decel="50000" fill="hold" grpId="0" nodeType="withEffect">
                                  <p:stCondLst>
                                    <p:cond delay="0"/>
                                  </p:stCondLst>
                                  <p:childTnLst>
                                    <p:animMotion origin="layout" path="M -1.73472E-18 8.67052E-7 L -0.04167 0.06659 " pathEditMode="relative" ptsTypes="AA">
                                      <p:cBhvr>
                                        <p:cTn id="37" dur="2000" fill="hold"/>
                                        <p:tgtEl>
                                          <p:spTgt spid="14"/>
                                        </p:tgtEl>
                                        <p:attrNameLst>
                                          <p:attrName>ppt_x</p:attrName>
                                          <p:attrName>ppt_y</p:attrName>
                                        </p:attrNameLst>
                                      </p:cBhvr>
                                    </p:animMotion>
                                  </p:childTnLst>
                                </p:cTn>
                              </p:par>
                              <p:par>
                                <p:cTn id="38" presetID="0" presetClass="path" presetSubtype="0" accel="50000" decel="50000" fill="hold" grpId="1" nodeType="withEffect">
                                  <p:stCondLst>
                                    <p:cond delay="0"/>
                                  </p:stCondLst>
                                  <p:childTnLst>
                                    <p:animMotion origin="layout" path="M -0.20052 0.00208 L -0.25052 -0.04231 " pathEditMode="relative" rAng="0" ptsTypes="AA">
                                      <p:cBhvr>
                                        <p:cTn id="39" dur="2000" fill="hold"/>
                                        <p:tgtEl>
                                          <p:spTgt spid="13"/>
                                        </p:tgtEl>
                                        <p:attrNameLst>
                                          <p:attrName>ppt_x</p:attrName>
                                          <p:attrName>ppt_y</p:attrName>
                                        </p:attrNameLst>
                                      </p:cBhvr>
                                      <p:rCtr x="-25" y="-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3" grpId="0" animBg="1"/>
      <p:bldP spid="13" grpId="1" animBg="1"/>
      <p:bldP spid="14" grpId="0" animBg="1"/>
      <p:bldP spid="17" grpId="0"/>
      <p:bldP spid="18" grpId="0" animBg="1"/>
      <p:bldP spid="18" grpId="1" animBg="1"/>
      <p:bldP spid="19" grpId="0" animBg="1"/>
      <p:bldP spid="20" grpId="0" animBg="1"/>
      <p:bldP spid="20" grpId="1" animBg="1"/>
      <p:bldP spid="24" grpId="0" animBg="1"/>
      <p:bldP spid="24"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brl_field_full.gif"/>
          <p:cNvPicPr>
            <a:picLocks noGrp="1" noChangeAspect="1"/>
          </p:cNvPicPr>
          <p:nvPr/>
        </p:nvPicPr>
        <p:blipFill>
          <a:blip r:embed="rId3" cstate="print"/>
          <a:stretch>
            <a:fillRect/>
          </a:stretch>
        </p:blipFill>
        <p:spPr>
          <a:xfrm>
            <a:off x="228600" y="0"/>
            <a:ext cx="8382000" cy="6858000"/>
          </a:xfrm>
          <a:prstGeom prst="rect">
            <a:avLst/>
          </a:prstGeom>
        </p:spPr>
      </p:pic>
      <p:pic>
        <p:nvPicPr>
          <p:cNvPr id="21" name="Picture 20" descr="baseball.gif"/>
          <p:cNvPicPr>
            <a:picLocks noChangeAspect="1"/>
          </p:cNvPicPr>
          <p:nvPr/>
        </p:nvPicPr>
        <p:blipFill>
          <a:blip r:embed="rId4" cstate="print"/>
          <a:stretch>
            <a:fillRect/>
          </a:stretch>
        </p:blipFill>
        <p:spPr>
          <a:xfrm>
            <a:off x="4191000" y="5334000"/>
            <a:ext cx="381000" cy="511968"/>
          </a:xfrm>
          <a:prstGeom prst="rect">
            <a:avLst/>
          </a:prstGeom>
        </p:spPr>
      </p:pic>
      <p:pic>
        <p:nvPicPr>
          <p:cNvPr id="1026" name="Picture 2" descr="B:\Babe Ruth Logos\Babe Ruth Baseball Logo.jpg"/>
          <p:cNvPicPr>
            <a:picLocks noChangeAspect="1" noChangeArrowheads="1"/>
          </p:cNvPicPr>
          <p:nvPr/>
        </p:nvPicPr>
        <p:blipFill>
          <a:blip r:embed="rId5"/>
          <a:srcRect/>
          <a:stretch>
            <a:fillRect/>
          </a:stretch>
        </p:blipFill>
        <p:spPr bwMode="auto">
          <a:xfrm>
            <a:off x="1447800" y="3962400"/>
            <a:ext cx="1143000" cy="1266392"/>
          </a:xfrm>
          <a:prstGeom prst="rect">
            <a:avLst/>
          </a:prstGeom>
          <a:noFill/>
        </p:spPr>
      </p:pic>
      <p:pic>
        <p:nvPicPr>
          <p:cNvPr id="3" name="Picture 2" descr="B:\Babe Ruth Logos\Cal Ripken Division Logo.jpg"/>
          <p:cNvPicPr>
            <a:picLocks noChangeAspect="1" noChangeArrowheads="1"/>
          </p:cNvPicPr>
          <p:nvPr/>
        </p:nvPicPr>
        <p:blipFill>
          <a:blip r:embed="rId6"/>
          <a:srcRect/>
          <a:stretch>
            <a:fillRect/>
          </a:stretch>
        </p:blipFill>
        <p:spPr bwMode="auto">
          <a:xfrm>
            <a:off x="3581400" y="1676400"/>
            <a:ext cx="1414387" cy="1042988"/>
          </a:xfrm>
          <a:prstGeom prst="rect">
            <a:avLst/>
          </a:prstGeom>
          <a:noFill/>
        </p:spPr>
      </p:pic>
      <p:pic>
        <p:nvPicPr>
          <p:cNvPr id="1027" name="Picture 3" descr="B:\Babe Ruth Logos\Babe Ruth Softball Logo.jpg"/>
          <p:cNvPicPr>
            <a:picLocks noChangeAspect="1" noChangeArrowheads="1"/>
          </p:cNvPicPr>
          <p:nvPr/>
        </p:nvPicPr>
        <p:blipFill>
          <a:blip r:embed="rId7"/>
          <a:srcRect/>
          <a:stretch>
            <a:fillRect/>
          </a:stretch>
        </p:blipFill>
        <p:spPr bwMode="auto">
          <a:xfrm>
            <a:off x="6248400" y="3962400"/>
            <a:ext cx="1091108" cy="1131204"/>
          </a:xfrm>
          <a:prstGeom prst="rect">
            <a:avLst/>
          </a:prstGeom>
          <a:noFill/>
        </p:spPr>
      </p:pic>
      <p:pic>
        <p:nvPicPr>
          <p:cNvPr id="1029" name="Picture 5" descr="C:\Documents and Settings\brtemp121\Local Settings\Temporary Internet Files\Content.IE5\YH4XE77G\MM900336990[1].gif"/>
          <p:cNvPicPr>
            <a:picLocks noChangeAspect="1" noChangeArrowheads="1" noCrop="1"/>
          </p:cNvPicPr>
          <p:nvPr/>
        </p:nvPicPr>
        <p:blipFill>
          <a:blip r:embed="rId8"/>
          <a:srcRect/>
          <a:stretch>
            <a:fillRect/>
          </a:stretch>
        </p:blipFill>
        <p:spPr bwMode="auto">
          <a:xfrm>
            <a:off x="4419600" y="4724400"/>
            <a:ext cx="1066800" cy="1371600"/>
          </a:xfrm>
          <a:prstGeom prst="rect">
            <a:avLst/>
          </a:prstGeom>
          <a:noFill/>
        </p:spPr>
      </p:pic>
      <p:sp>
        <p:nvSpPr>
          <p:cNvPr id="10" name="TextBox 9"/>
          <p:cNvSpPr txBox="1"/>
          <p:nvPr/>
        </p:nvSpPr>
        <p:spPr>
          <a:xfrm>
            <a:off x="762000" y="2590800"/>
            <a:ext cx="7620000" cy="923330"/>
          </a:xfrm>
          <a:prstGeom prst="rect">
            <a:avLst/>
          </a:prstGeom>
          <a:noFill/>
        </p:spPr>
        <p:txBody>
          <a:bodyPr wrap="square" rtlCol="0">
            <a:spAutoFit/>
          </a:bodyPr>
          <a:lstStyle/>
          <a:p>
            <a:r>
              <a:rPr lang="en-US" b="1" dirty="0" smtClean="0">
                <a:solidFill>
                  <a:schemeClr val="bg1"/>
                </a:solidFill>
              </a:rPr>
              <a:t>If you have any further questions about situational umpiring, or would like to inquire on how to get certified as an NUA  official, contact Babe Ruth Headquarters at </a:t>
            </a:r>
            <a:r>
              <a:rPr lang="en-US" b="1" dirty="0" smtClean="0">
                <a:solidFill>
                  <a:srgbClr val="FF0000"/>
                </a:solidFill>
              </a:rPr>
              <a:t>1-800-880-3142</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iterate type="lt">
                                    <p:tmPct val="0"/>
                                  </p:iterate>
                                  <p:childTnLst>
                                    <p:animScale>
                                      <p:cBhvr>
                                        <p:cTn id="6" dur="1000" fill="hold"/>
                                        <p:tgtEl>
                                          <p:spTgt spid="3"/>
                                        </p:tgtEl>
                                      </p:cBhvr>
                                      <p:by x="400000" y="400000"/>
                                    </p:animScale>
                                  </p:childTnLst>
                                </p:cTn>
                              </p:par>
                            </p:childTnLst>
                          </p:cTn>
                        </p:par>
                        <p:par>
                          <p:cTn id="7" fill="hold">
                            <p:stCondLst>
                              <p:cond delay="1000"/>
                            </p:stCondLst>
                            <p:childTnLst>
                              <p:par>
                                <p:cTn id="8" presetID="31" presetClass="exit" presetSubtype="0" fill="hold" nodeType="afterEffect">
                                  <p:stCondLst>
                                    <p:cond delay="0"/>
                                  </p:stCondLst>
                                  <p:iterate type="lt">
                                    <p:tmPct val="5000"/>
                                  </p:iterate>
                                  <p:childTnLst>
                                    <p:anim calcmode="lin" valueType="num">
                                      <p:cBhvr>
                                        <p:cTn id="9" dur="1000"/>
                                        <p:tgtEl>
                                          <p:spTgt spid="3"/>
                                        </p:tgtEl>
                                        <p:attrNameLst>
                                          <p:attrName>ppt_w</p:attrName>
                                        </p:attrNameLst>
                                      </p:cBhvr>
                                      <p:tavLst>
                                        <p:tav tm="0">
                                          <p:val>
                                            <p:strVal val="ppt_w"/>
                                          </p:val>
                                        </p:tav>
                                        <p:tav tm="100000">
                                          <p:val>
                                            <p:fltVal val="0"/>
                                          </p:val>
                                        </p:tav>
                                      </p:tavLst>
                                    </p:anim>
                                    <p:anim calcmode="lin" valueType="num">
                                      <p:cBhvr>
                                        <p:cTn id="10" dur="1000"/>
                                        <p:tgtEl>
                                          <p:spTgt spid="3"/>
                                        </p:tgtEl>
                                        <p:attrNameLst>
                                          <p:attrName>ppt_h</p:attrName>
                                        </p:attrNameLst>
                                      </p:cBhvr>
                                      <p:tavLst>
                                        <p:tav tm="0">
                                          <p:val>
                                            <p:strVal val="ppt_h"/>
                                          </p:val>
                                        </p:tav>
                                        <p:tav tm="100000">
                                          <p:val>
                                            <p:fltVal val="0"/>
                                          </p:val>
                                        </p:tav>
                                      </p:tavLst>
                                    </p:anim>
                                    <p:anim calcmode="lin" valueType="num">
                                      <p:cBhvr>
                                        <p:cTn id="11" dur="1000"/>
                                        <p:tgtEl>
                                          <p:spTgt spid="3"/>
                                        </p:tgtEl>
                                        <p:attrNameLst>
                                          <p:attrName>style.rotation</p:attrName>
                                        </p:attrNameLst>
                                      </p:cBhvr>
                                      <p:tavLst>
                                        <p:tav tm="0">
                                          <p:val>
                                            <p:fltVal val="0"/>
                                          </p:val>
                                        </p:tav>
                                        <p:tav tm="100000">
                                          <p:val>
                                            <p:fltVal val="90"/>
                                          </p:val>
                                        </p:tav>
                                      </p:tavLst>
                                    </p:anim>
                                    <p:animEffect transition="out" filter="fade">
                                      <p:cBhvr>
                                        <p:cTn id="12" dur="1000"/>
                                        <p:tgtEl>
                                          <p:spTgt spid="3"/>
                                        </p:tgtEl>
                                      </p:cBhvr>
                                    </p:animEffect>
                                    <p:set>
                                      <p:cBhvr>
                                        <p:cTn id="13" dur="1" fill="hold">
                                          <p:stCondLst>
                                            <p:cond delay="999"/>
                                          </p:stCondLst>
                                        </p:cTn>
                                        <p:tgtEl>
                                          <p:spTgt spid="3"/>
                                        </p:tgtEl>
                                        <p:attrNameLst>
                                          <p:attrName>style.visibility</p:attrName>
                                        </p:attrNameLst>
                                      </p:cBhvr>
                                      <p:to>
                                        <p:strVal val="hidden"/>
                                      </p:to>
                                    </p:set>
                                  </p:childTnLst>
                                </p:cTn>
                              </p:par>
                            </p:childTnLst>
                          </p:cTn>
                        </p:par>
                        <p:par>
                          <p:cTn id="14" fill="hold">
                            <p:stCondLst>
                              <p:cond delay="2000"/>
                            </p:stCondLst>
                            <p:childTnLst>
                              <p:par>
                                <p:cTn id="15" presetID="6" presetClass="emph" presetSubtype="0" fill="hold" nodeType="afterEffect">
                                  <p:stCondLst>
                                    <p:cond delay="0"/>
                                  </p:stCondLst>
                                  <p:childTnLst>
                                    <p:animScale>
                                      <p:cBhvr>
                                        <p:cTn id="16" dur="1000" fill="hold"/>
                                        <p:tgtEl>
                                          <p:spTgt spid="1027"/>
                                        </p:tgtEl>
                                      </p:cBhvr>
                                      <p:by x="400000" y="400000"/>
                                    </p:animScale>
                                  </p:childTnLst>
                                </p:cTn>
                              </p:par>
                            </p:childTnLst>
                          </p:cTn>
                        </p:par>
                        <p:par>
                          <p:cTn id="17" fill="hold">
                            <p:stCondLst>
                              <p:cond delay="3000"/>
                            </p:stCondLst>
                            <p:childTnLst>
                              <p:par>
                                <p:cTn id="18" presetID="37" presetClass="exit" presetSubtype="0" fill="hold" nodeType="afterEffect">
                                  <p:stCondLst>
                                    <p:cond delay="0"/>
                                  </p:stCondLst>
                                  <p:childTnLst>
                                    <p:animEffect transition="out" filter="fade">
                                      <p:cBhvr>
                                        <p:cTn id="19" dur="1000"/>
                                        <p:tgtEl>
                                          <p:spTgt spid="1027"/>
                                        </p:tgtEl>
                                      </p:cBhvr>
                                    </p:animEffect>
                                    <p:anim calcmode="lin" valueType="num">
                                      <p:cBhvr>
                                        <p:cTn id="20" dur="1000"/>
                                        <p:tgtEl>
                                          <p:spTgt spid="1027"/>
                                        </p:tgtEl>
                                        <p:attrNameLst>
                                          <p:attrName>ppt_x</p:attrName>
                                        </p:attrNameLst>
                                      </p:cBhvr>
                                      <p:tavLst>
                                        <p:tav tm="0">
                                          <p:val>
                                            <p:strVal val="ppt_x"/>
                                          </p:val>
                                        </p:tav>
                                        <p:tav tm="100000">
                                          <p:val>
                                            <p:strVal val="ppt_x"/>
                                          </p:val>
                                        </p:tav>
                                      </p:tavLst>
                                    </p:anim>
                                    <p:anim calcmode="lin" valueType="num">
                                      <p:cBhvr>
                                        <p:cTn id="21" dur="100" decel="100000"/>
                                        <p:tgtEl>
                                          <p:spTgt spid="1027"/>
                                        </p:tgtEl>
                                        <p:attrNameLst>
                                          <p:attrName>ppt_y</p:attrName>
                                        </p:attrNameLst>
                                      </p:cBhvr>
                                      <p:tavLst>
                                        <p:tav tm="0">
                                          <p:val>
                                            <p:strVal val="ppt_y"/>
                                          </p:val>
                                        </p:tav>
                                        <p:tav tm="100000">
                                          <p:val>
                                            <p:strVal val="ppt_y-.03"/>
                                          </p:val>
                                        </p:tav>
                                      </p:tavLst>
                                    </p:anim>
                                    <p:anim calcmode="lin" valueType="num">
                                      <p:cBhvr>
                                        <p:cTn id="22" dur="900" accel="100000">
                                          <p:stCondLst>
                                            <p:cond delay="100"/>
                                          </p:stCondLst>
                                        </p:cTn>
                                        <p:tgtEl>
                                          <p:spTgt spid="1027"/>
                                        </p:tgtEl>
                                        <p:attrNameLst>
                                          <p:attrName>ppt_y</p:attrName>
                                        </p:attrNameLst>
                                      </p:cBhvr>
                                      <p:tavLst>
                                        <p:tav tm="0">
                                          <p:val>
                                            <p:strVal val="ppt_y"/>
                                          </p:val>
                                        </p:tav>
                                        <p:tav tm="100000">
                                          <p:val>
                                            <p:strVal val="ppt_y+1"/>
                                          </p:val>
                                        </p:tav>
                                      </p:tavLst>
                                    </p:anim>
                                    <p:set>
                                      <p:cBhvr>
                                        <p:cTn id="23" dur="1" fill="hold">
                                          <p:stCondLst>
                                            <p:cond delay="999"/>
                                          </p:stCondLst>
                                        </p:cTn>
                                        <p:tgtEl>
                                          <p:spTgt spid="1027"/>
                                        </p:tgtEl>
                                        <p:attrNameLst>
                                          <p:attrName>style.visibility</p:attrName>
                                        </p:attrNameLst>
                                      </p:cBhvr>
                                      <p:to>
                                        <p:strVal val="hidden"/>
                                      </p:to>
                                    </p:set>
                                  </p:childTnLst>
                                </p:cTn>
                              </p:par>
                            </p:childTnLst>
                          </p:cTn>
                        </p:par>
                        <p:par>
                          <p:cTn id="24" fill="hold">
                            <p:stCondLst>
                              <p:cond delay="4000"/>
                            </p:stCondLst>
                            <p:childTnLst>
                              <p:par>
                                <p:cTn id="25" presetID="6" presetClass="emph" presetSubtype="0" fill="hold" nodeType="afterEffect">
                                  <p:stCondLst>
                                    <p:cond delay="0"/>
                                  </p:stCondLst>
                                  <p:childTnLst>
                                    <p:animScale>
                                      <p:cBhvr>
                                        <p:cTn id="26" dur="1000" fill="hold"/>
                                        <p:tgtEl>
                                          <p:spTgt spid="1026"/>
                                        </p:tgtEl>
                                      </p:cBhvr>
                                      <p:by x="400000" y="400000"/>
                                    </p:animScale>
                                  </p:childTnLst>
                                </p:cTn>
                              </p:par>
                            </p:childTnLst>
                          </p:cTn>
                        </p:par>
                        <p:par>
                          <p:cTn id="27" fill="hold">
                            <p:stCondLst>
                              <p:cond delay="5000"/>
                            </p:stCondLst>
                            <p:childTnLst>
                              <p:par>
                                <p:cTn id="28" presetID="15" presetClass="exit" presetSubtype="0" fill="hold" nodeType="afterEffect">
                                  <p:stCondLst>
                                    <p:cond delay="0"/>
                                  </p:stCondLst>
                                  <p:childTnLst>
                                    <p:anim calcmode="lin" valueType="num">
                                      <p:cBhvr>
                                        <p:cTn id="29" dur="1000"/>
                                        <p:tgtEl>
                                          <p:spTgt spid="1026"/>
                                        </p:tgtEl>
                                        <p:attrNameLst>
                                          <p:attrName>ppt_w</p:attrName>
                                        </p:attrNameLst>
                                      </p:cBhvr>
                                      <p:tavLst>
                                        <p:tav tm="0">
                                          <p:val>
                                            <p:strVal val="ppt_w"/>
                                          </p:val>
                                        </p:tav>
                                        <p:tav tm="100000">
                                          <p:val>
                                            <p:fltVal val="0"/>
                                          </p:val>
                                        </p:tav>
                                      </p:tavLst>
                                    </p:anim>
                                    <p:anim calcmode="lin" valueType="num">
                                      <p:cBhvr>
                                        <p:cTn id="30" dur="1000"/>
                                        <p:tgtEl>
                                          <p:spTgt spid="1026"/>
                                        </p:tgtEl>
                                        <p:attrNameLst>
                                          <p:attrName>ppt_h</p:attrName>
                                        </p:attrNameLst>
                                      </p:cBhvr>
                                      <p:tavLst>
                                        <p:tav tm="0">
                                          <p:val>
                                            <p:strVal val="ppt_h"/>
                                          </p:val>
                                        </p:tav>
                                        <p:tav tm="100000">
                                          <p:val>
                                            <p:fltVal val="0"/>
                                          </p:val>
                                        </p:tav>
                                      </p:tavLst>
                                    </p:anim>
                                    <p:anim calcmode="lin" valueType="num">
                                      <p:cBhvr>
                                        <p:cTn id="31" dur="1000"/>
                                        <p:tgtEl>
                                          <p:spTgt spid="102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2" dur="1000"/>
                                        <p:tgtEl>
                                          <p:spTgt spid="102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3" dur="1" fill="hold">
                                          <p:stCondLst>
                                            <p:cond delay="999"/>
                                          </p:stCondLst>
                                        </p:cTn>
                                        <p:tgtEl>
                                          <p:spTgt spid="1026"/>
                                        </p:tgtEl>
                                        <p:attrNameLst>
                                          <p:attrName>style.visibility</p:attrName>
                                        </p:attrNameLst>
                                      </p:cBhvr>
                                      <p:to>
                                        <p:strVal val="hidden"/>
                                      </p:to>
                                    </p:set>
                                  </p:childTnLst>
                                </p:cTn>
                              </p:par>
                            </p:childTnLst>
                          </p:cTn>
                        </p:par>
                        <p:par>
                          <p:cTn id="34" fill="hold">
                            <p:stCondLst>
                              <p:cond delay="6000"/>
                            </p:stCondLst>
                            <p:childTnLst>
                              <p:par>
                                <p:cTn id="35" presetID="6" presetClass="emph" presetSubtype="0" fill="hold" nodeType="afterEffect">
                                  <p:stCondLst>
                                    <p:cond delay="100"/>
                                  </p:stCondLst>
                                  <p:childTnLst>
                                    <p:animScale>
                                      <p:cBhvr>
                                        <p:cTn id="36" dur="900" fill="hold"/>
                                        <p:tgtEl>
                                          <p:spTgt spid="21"/>
                                        </p:tgtEl>
                                      </p:cBhvr>
                                      <p:by x="400000" y="400000"/>
                                    </p:animScale>
                                  </p:childTnLst>
                                </p:cTn>
                              </p:par>
                            </p:childTnLst>
                          </p:cTn>
                        </p:par>
                        <p:par>
                          <p:cTn id="37" fill="hold">
                            <p:stCondLst>
                              <p:cond delay="7000"/>
                            </p:stCondLst>
                            <p:childTnLst>
                              <p:par>
                                <p:cTn id="38" presetID="6" presetClass="emph" presetSubtype="0" fill="hold" nodeType="afterEffect">
                                  <p:stCondLst>
                                    <p:cond delay="0"/>
                                  </p:stCondLst>
                                  <p:childTnLst>
                                    <p:animScale>
                                      <p:cBhvr>
                                        <p:cTn id="39" dur="2000" fill="hold"/>
                                        <p:tgtEl>
                                          <p:spTgt spid="21"/>
                                        </p:tgtEl>
                                      </p:cBhvr>
                                      <p:by x="25000" y="25000"/>
                                    </p:animScale>
                                  </p:childTnLst>
                                </p:cTn>
                              </p:par>
                              <p:par>
                                <p:cTn id="40" presetID="11" presetClass="entr" presetSubtype="0" fill="hold" nodeType="withEffect">
                                  <p:stCondLst>
                                    <p:cond delay="1400"/>
                                  </p:stCondLst>
                                  <p:childTnLst>
                                    <p:set>
                                      <p:cBhvr>
                                        <p:cTn id="41" dur="1300">
                                          <p:stCondLst>
                                            <p:cond delay="0"/>
                                          </p:stCondLst>
                                        </p:cTn>
                                        <p:tgtEl>
                                          <p:spTgt spid="1029"/>
                                        </p:tgtEl>
                                        <p:attrNameLst>
                                          <p:attrName>style.visibility</p:attrName>
                                        </p:attrNameLst>
                                      </p:cBhvr>
                                      <p:to>
                                        <p:strVal val="visible"/>
                                      </p:to>
                                    </p:set>
                                  </p:childTnLst>
                                </p:cTn>
                              </p:par>
                              <p:par>
                                <p:cTn id="42" presetID="51" presetClass="exit" presetSubtype="0" fill="hold" nodeType="withEffect">
                                  <p:stCondLst>
                                    <p:cond delay="2400"/>
                                  </p:stCondLst>
                                  <p:childTnLst>
                                    <p:animEffect transition="out" filter="fade">
                                      <p:cBhvr>
                                        <p:cTn id="43" dur="1193" accel="100000">
                                          <p:stCondLst>
                                            <p:cond delay="1906"/>
                                          </p:stCondLst>
                                        </p:cTn>
                                        <p:tgtEl>
                                          <p:spTgt spid="21"/>
                                        </p:tgtEl>
                                      </p:cBhvr>
                                    </p:animEffect>
                                    <p:animScale>
                                      <p:cBhvr>
                                        <p:cTn id="44" dur="1193" accel="100000">
                                          <p:stCondLst>
                                            <p:cond delay="1906"/>
                                          </p:stCondLst>
                                        </p:cTn>
                                        <p:tgtEl>
                                          <p:spTgt spid="21"/>
                                        </p:tgtEl>
                                      </p:cBhvr>
                                      <p:from x="200000" y="450000"/>
                                      <p:to x="10000" y="10000"/>
                                    </p:animScale>
                                    <p:animScale>
                                      <p:cBhvr>
                                        <p:cTn id="45" dur="1906" decel="100000"/>
                                        <p:tgtEl>
                                          <p:spTgt spid="21"/>
                                        </p:tgtEl>
                                      </p:cBhvr>
                                      <p:from x="100000" y="100000"/>
                                      <p:to x="200000" y="450000"/>
                                    </p:animScale>
                                    <p:anim from="(ppt_x)" to="(0.5)" calcmode="lin" valueType="num">
                                      <p:cBhvr>
                                        <p:cTn id="46" dur="1906" decel="100000"/>
                                        <p:tgtEl>
                                          <p:spTgt spid="21"/>
                                        </p:tgtEl>
                                        <p:attrNameLst>
                                          <p:attrName>ppt_x</p:attrName>
                                        </p:attrNameLst>
                                      </p:cBhvr>
                                    </p:anim>
                                    <p:anim from="(0.5)" to="(0.5)" calcmode="lin" valueType="num">
                                      <p:cBhvr>
                                        <p:cTn id="47" dur="1193">
                                          <p:stCondLst>
                                            <p:cond delay="1906"/>
                                          </p:stCondLst>
                                        </p:cTn>
                                        <p:tgtEl>
                                          <p:spTgt spid="21"/>
                                        </p:tgtEl>
                                        <p:attrNameLst>
                                          <p:attrName>ppt_x</p:attrName>
                                        </p:attrNameLst>
                                      </p:cBhvr>
                                    </p:anim>
                                    <p:anim from="(ppt_y)" to="(ppt_y+0.4)" calcmode="lin" valueType="num">
                                      <p:cBhvr>
                                        <p:cTn id="48" dur="1906" decel="100000"/>
                                        <p:tgtEl>
                                          <p:spTgt spid="21"/>
                                        </p:tgtEl>
                                        <p:attrNameLst>
                                          <p:attrName>ppt_y</p:attrName>
                                        </p:attrNameLst>
                                      </p:cBhvr>
                                    </p:anim>
                                    <p:anim from="(ppt_y)" to="(ppt_y)" calcmode="lin" valueType="num">
                                      <p:cBhvr>
                                        <p:cTn id="49" dur="1193">
                                          <p:stCondLst>
                                            <p:cond delay="1906"/>
                                          </p:stCondLst>
                                        </p:cTn>
                                        <p:tgtEl>
                                          <p:spTgt spid="21"/>
                                        </p:tgtEl>
                                        <p:attrNameLst>
                                          <p:attrName>ppt_y</p:attrName>
                                        </p:attrNameLst>
                                      </p:cBhvr>
                                    </p:anim>
                                    <p:set>
                                      <p:cBhvr>
                                        <p:cTn id="50" dur="1" fill="hold">
                                          <p:stCondLst>
                                            <p:cond delay="3099"/>
                                          </p:stCondLst>
                                        </p:cTn>
                                        <p:tgtEl>
                                          <p:spTgt spid="2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dissolve">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brl_field_full.gif"/>
          <p:cNvPicPr>
            <a:picLocks noGrp="1" noChangeAspect="1"/>
          </p:cNvPicPr>
          <p:nvPr/>
        </p:nvPicPr>
        <p:blipFill>
          <a:blip r:embed="rId3" cstate="print"/>
          <a:stretch>
            <a:fillRect/>
          </a:stretch>
        </p:blipFill>
        <p:spPr>
          <a:xfrm>
            <a:off x="228600" y="0"/>
            <a:ext cx="8382000" cy="6858000"/>
          </a:xfrm>
          <a:prstGeom prst="rect">
            <a:avLst/>
          </a:prstGeom>
        </p:spPr>
      </p:pic>
      <p:sp>
        <p:nvSpPr>
          <p:cNvPr id="3" name="Rectangle 2"/>
          <p:cNvSpPr/>
          <p:nvPr/>
        </p:nvSpPr>
        <p:spPr>
          <a:xfrm>
            <a:off x="1295400" y="1066800"/>
            <a:ext cx="6477000" cy="1938992"/>
          </a:xfrm>
          <a:prstGeom prst="rect">
            <a:avLst/>
          </a:prstGeom>
        </p:spPr>
        <p:txBody>
          <a:bodyPr wrap="square">
            <a:spAutoFit/>
          </a:bodyPr>
          <a:lstStyle/>
          <a:p>
            <a:pPr lvl="0">
              <a:buFont typeface="Arial" pitchFamily="34" charset="0"/>
              <a:buChar char="•"/>
            </a:pPr>
            <a:r>
              <a:rPr lang="en-US" sz="4000" dirty="0" smtClean="0"/>
              <a:t>No Runners on base</a:t>
            </a:r>
          </a:p>
          <a:p>
            <a:pPr lvl="0">
              <a:buFont typeface="Arial" pitchFamily="34" charset="0"/>
              <a:buChar char="•"/>
            </a:pPr>
            <a:r>
              <a:rPr lang="en-US" sz="4000" dirty="0" smtClean="0"/>
              <a:t>Ground balls</a:t>
            </a:r>
          </a:p>
          <a:p>
            <a:pPr lvl="0">
              <a:buFont typeface="Arial" pitchFamily="34" charset="0"/>
              <a:buChar char="•"/>
            </a:pPr>
            <a:r>
              <a:rPr lang="en-US" sz="4000" dirty="0" smtClean="0"/>
              <a:t>Fly balls to the outfield</a:t>
            </a:r>
            <a:endParaRPr lang="en-US" sz="4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brl_field_full.gif"/>
          <p:cNvPicPr>
            <a:picLocks noGrp="1" noChangeAspect="1"/>
          </p:cNvPicPr>
          <p:nvPr/>
        </p:nvPicPr>
        <p:blipFill>
          <a:blip r:embed="rId3" cstate="print"/>
          <a:stretch>
            <a:fillRect/>
          </a:stretch>
        </p:blipFill>
        <p:spPr>
          <a:xfrm>
            <a:off x="304800" y="0"/>
            <a:ext cx="8382000" cy="6858000"/>
          </a:xfrm>
          <a:prstGeom prst="rect">
            <a:avLst/>
          </a:prstGeom>
        </p:spPr>
      </p:pic>
      <p:sp>
        <p:nvSpPr>
          <p:cNvPr id="3" name="Rectangle 2"/>
          <p:cNvSpPr/>
          <p:nvPr/>
        </p:nvSpPr>
        <p:spPr>
          <a:xfrm>
            <a:off x="0" y="228600"/>
            <a:ext cx="1676400" cy="523220"/>
          </a:xfrm>
          <a:prstGeom prst="rect">
            <a:avLst/>
          </a:prstGeom>
        </p:spPr>
        <p:txBody>
          <a:bodyPr wrap="square">
            <a:spAutoFit/>
          </a:bodyPr>
          <a:lstStyle/>
          <a:p>
            <a:r>
              <a:rPr lang="en-US" sz="2800" dirty="0" smtClean="0"/>
              <a:t>Signals:</a:t>
            </a:r>
          </a:p>
        </p:txBody>
      </p:sp>
      <p:sp>
        <p:nvSpPr>
          <p:cNvPr id="5" name="Rectangle 4"/>
          <p:cNvSpPr/>
          <p:nvPr/>
        </p:nvSpPr>
        <p:spPr>
          <a:xfrm>
            <a:off x="0" y="5715000"/>
            <a:ext cx="4572000" cy="954107"/>
          </a:xfrm>
          <a:prstGeom prst="rect">
            <a:avLst/>
          </a:prstGeom>
        </p:spPr>
        <p:txBody>
          <a:bodyPr>
            <a:spAutoFit/>
          </a:bodyPr>
          <a:lstStyle/>
          <a:p>
            <a:r>
              <a:rPr lang="en-US" sz="2800" dirty="0" smtClean="0"/>
              <a:t>No runners on base.</a:t>
            </a:r>
          </a:p>
          <a:p>
            <a:r>
              <a:rPr lang="en-US" sz="2800" dirty="0" smtClean="0"/>
              <a:t>Foul ball left side</a:t>
            </a:r>
            <a:endParaRPr lang="en-US" sz="2800" dirty="0"/>
          </a:p>
        </p:txBody>
      </p:sp>
      <p:sp>
        <p:nvSpPr>
          <p:cNvPr id="7" name="Diamond 6"/>
          <p:cNvSpPr/>
          <p:nvPr/>
        </p:nvSpPr>
        <p:spPr>
          <a:xfrm>
            <a:off x="4267200" y="4267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8" name="Diamond 7"/>
          <p:cNvSpPr/>
          <p:nvPr/>
        </p:nvSpPr>
        <p:spPr>
          <a:xfrm>
            <a:off x="4267200" y="5791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9" name="Diamond 8"/>
          <p:cNvSpPr/>
          <p:nvPr/>
        </p:nvSpPr>
        <p:spPr>
          <a:xfrm>
            <a:off x="5486400" y="3962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0" name="Diamond 9"/>
          <p:cNvSpPr/>
          <p:nvPr/>
        </p:nvSpPr>
        <p:spPr>
          <a:xfrm>
            <a:off x="4953000" y="3429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1" name="Diamond 10"/>
          <p:cNvSpPr/>
          <p:nvPr/>
        </p:nvSpPr>
        <p:spPr>
          <a:xfrm>
            <a:off x="3505200" y="3429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2" name="Diamond 11"/>
          <p:cNvSpPr/>
          <p:nvPr/>
        </p:nvSpPr>
        <p:spPr>
          <a:xfrm>
            <a:off x="3048000" y="3962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13" name="Diamond 12"/>
          <p:cNvSpPr/>
          <p:nvPr/>
        </p:nvSpPr>
        <p:spPr>
          <a:xfrm>
            <a:off x="1828800" y="2133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14" name="Diamond 13"/>
          <p:cNvSpPr/>
          <p:nvPr/>
        </p:nvSpPr>
        <p:spPr>
          <a:xfrm>
            <a:off x="4267200" y="1295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15" name="Diamond 14"/>
          <p:cNvSpPr/>
          <p:nvPr/>
        </p:nvSpPr>
        <p:spPr>
          <a:xfrm>
            <a:off x="6705600" y="2209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16" name="Hexagon 15"/>
          <p:cNvSpPr/>
          <p:nvPr/>
        </p:nvSpPr>
        <p:spPr>
          <a:xfrm>
            <a:off x="3886200" y="5486400"/>
            <a:ext cx="304800" cy="304800"/>
          </a:xfrm>
          <a:prstGeom prst="hexagon">
            <a:avLst/>
          </a:prstGeom>
          <a:solidFill>
            <a:srgbClr val="306A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pic>
        <p:nvPicPr>
          <p:cNvPr id="17" name="Picture 16" descr="baseball.gif"/>
          <p:cNvPicPr>
            <a:picLocks noChangeAspect="1"/>
          </p:cNvPicPr>
          <p:nvPr/>
        </p:nvPicPr>
        <p:blipFill>
          <a:blip r:embed="rId4" cstate="print"/>
          <a:stretch>
            <a:fillRect/>
          </a:stretch>
        </p:blipFill>
        <p:spPr>
          <a:xfrm>
            <a:off x="4343400" y="5486400"/>
            <a:ext cx="228600" cy="228600"/>
          </a:xfrm>
          <a:prstGeom prst="rect">
            <a:avLst/>
          </a:prstGeom>
        </p:spPr>
      </p:pic>
      <p:sp>
        <p:nvSpPr>
          <p:cNvPr id="18" name="TextBox 17"/>
          <p:cNvSpPr txBox="1"/>
          <p:nvPr/>
        </p:nvSpPr>
        <p:spPr>
          <a:xfrm>
            <a:off x="0" y="685800"/>
            <a:ext cx="2209800" cy="646331"/>
          </a:xfrm>
          <a:prstGeom prst="rect">
            <a:avLst/>
          </a:prstGeom>
          <a:noFill/>
        </p:spPr>
        <p:txBody>
          <a:bodyPr wrap="square" rtlCol="0">
            <a:spAutoFit/>
          </a:bodyPr>
          <a:lstStyle/>
          <a:p>
            <a:r>
              <a:rPr lang="en-US" b="1" dirty="0" smtClean="0"/>
              <a:t>U1: Number of Outs</a:t>
            </a:r>
          </a:p>
          <a:p>
            <a:r>
              <a:rPr lang="en-US" b="1" dirty="0" smtClean="0"/>
              <a:t>U2&amp;U3 ready</a:t>
            </a:r>
            <a:endParaRPr lang="en-US" b="1" dirty="0"/>
          </a:p>
        </p:txBody>
      </p:sp>
      <p:sp>
        <p:nvSpPr>
          <p:cNvPr id="19" name="Oval 18"/>
          <p:cNvSpPr/>
          <p:nvPr/>
        </p:nvSpPr>
        <p:spPr>
          <a:xfrm>
            <a:off x="6705600" y="40386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20" name="Oval 19"/>
          <p:cNvSpPr/>
          <p:nvPr/>
        </p:nvSpPr>
        <p:spPr>
          <a:xfrm>
            <a:off x="1676400" y="41910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21" name="Oval 20"/>
          <p:cNvSpPr/>
          <p:nvPr/>
        </p:nvSpPr>
        <p:spPr>
          <a:xfrm>
            <a:off x="4191000" y="61722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sp>
        <p:nvSpPr>
          <p:cNvPr id="22" name="Rectangle 21"/>
          <p:cNvSpPr/>
          <p:nvPr/>
        </p:nvSpPr>
        <p:spPr>
          <a:xfrm>
            <a:off x="5562600" y="4648200"/>
            <a:ext cx="3429000" cy="2031325"/>
          </a:xfrm>
          <a:prstGeom prst="rect">
            <a:avLst/>
          </a:prstGeom>
        </p:spPr>
        <p:txBody>
          <a:bodyPr wrap="square">
            <a:spAutoFit/>
          </a:bodyPr>
          <a:lstStyle/>
          <a:p>
            <a:r>
              <a:rPr lang="en-US" dirty="0" smtClean="0"/>
              <a:t>Whomever the fielder is facing at the time of the play will be responsible for the catch/no catch decision.  If the fielder is not facing either umpire at the time of the play, the responsibility of the call will be with the nearest umpire.</a:t>
            </a:r>
            <a:endParaRPr lang="en-US" dirty="0"/>
          </a:p>
        </p:txBody>
      </p:sp>
      <p:cxnSp>
        <p:nvCxnSpPr>
          <p:cNvPr id="23" name="Straight Arrow Connector 22"/>
          <p:cNvCxnSpPr/>
          <p:nvPr/>
        </p:nvCxnSpPr>
        <p:spPr>
          <a:xfrm>
            <a:off x="1981200" y="5410200"/>
            <a:ext cx="685800" cy="304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Rounded Rectangular Callout 23"/>
          <p:cNvSpPr/>
          <p:nvPr/>
        </p:nvSpPr>
        <p:spPr>
          <a:xfrm>
            <a:off x="2743200" y="4953000"/>
            <a:ext cx="1066800" cy="533400"/>
          </a:xfrm>
          <a:prstGeom prst="wedgeRoundRect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OUT!</a:t>
            </a:r>
            <a:endParaRPr lang="en-US"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3.33333E-6 -8.2659E-6 L -0.05 0.16647 " pathEditMode="relative" ptsTypes="AA">
                                      <p:cBhvr>
                                        <p:cTn id="11" dur="2000" fill="hold"/>
                                        <p:tgtEl>
                                          <p:spTgt spid="12"/>
                                        </p:tgtEl>
                                        <p:attrNameLst>
                                          <p:attrName>ppt_x</p:attrName>
                                          <p:attrName>ppt_y</p:attrName>
                                        </p:attrNameLst>
                                      </p:cBhvr>
                                    </p:animMotion>
                                  </p:childTnLst>
                                </p:cTn>
                              </p:par>
                              <p:par>
                                <p:cTn id="12" presetID="6" presetClass="emph" presetSubtype="0" fill="hold" nodeType="withEffect">
                                  <p:stCondLst>
                                    <p:cond delay="0"/>
                                  </p:stCondLst>
                                  <p:childTnLst>
                                    <p:animScale>
                                      <p:cBhvr>
                                        <p:cTn id="13" dur="1000" fill="hold"/>
                                        <p:tgtEl>
                                          <p:spTgt spid="17"/>
                                        </p:tgtEl>
                                      </p:cBhvr>
                                      <p:by x="400000" y="400000"/>
                                    </p:animScale>
                                  </p:childTnLst>
                                </p:cTn>
                              </p:par>
                              <p:par>
                                <p:cTn id="14" presetID="6" presetClass="emph" presetSubtype="0" fill="hold" nodeType="withEffect">
                                  <p:stCondLst>
                                    <p:cond delay="0"/>
                                  </p:stCondLst>
                                  <p:childTnLst>
                                    <p:animScale>
                                      <p:cBhvr>
                                        <p:cTn id="15" dur="2000" fill="hold"/>
                                        <p:tgtEl>
                                          <p:spTgt spid="17"/>
                                        </p:tgtEl>
                                      </p:cBhvr>
                                      <p:by x="25000" y="25000"/>
                                    </p:animScale>
                                  </p:childTnLst>
                                </p:cTn>
                              </p:par>
                              <p:par>
                                <p:cTn id="16" presetID="0" presetClass="path" presetSubtype="0" accel="50000" decel="50000" fill="hold" nodeType="withEffect">
                                  <p:stCondLst>
                                    <p:cond delay="0"/>
                                  </p:stCondLst>
                                  <p:childTnLst>
                                    <p:animMotion origin="layout" path="M -0.00417 -0.00555 L -0.17917 -0.04994 " pathEditMode="relative" rAng="0" ptsTypes="AA">
                                      <p:cBhvr>
                                        <p:cTn id="17" dur="2000" fill="hold"/>
                                        <p:tgtEl>
                                          <p:spTgt spid="17"/>
                                        </p:tgtEl>
                                        <p:attrNameLst>
                                          <p:attrName>ppt_x</p:attrName>
                                          <p:attrName>ppt_y</p:attrName>
                                        </p:attrNameLst>
                                      </p:cBhvr>
                                      <p:rCtr x="-87" y="-22"/>
                                    </p:animMotion>
                                  </p:childTnLst>
                                </p:cTn>
                              </p:par>
                              <p:par>
                                <p:cTn id="18" presetID="0" presetClass="path" presetSubtype="0" accel="50000" decel="50000" fill="hold" grpId="0" nodeType="withEffect">
                                  <p:stCondLst>
                                    <p:cond delay="0"/>
                                  </p:stCondLst>
                                  <p:childTnLst>
                                    <p:animMotion origin="layout" path="M 3.33333E-6 2.60116E-6 L 3.33333E-6 0.08878 " pathEditMode="relative" ptsTypes="AA">
                                      <p:cBhvr>
                                        <p:cTn id="19" dur="2000" fill="hold"/>
                                        <p:tgtEl>
                                          <p:spTgt spid="20"/>
                                        </p:tgtEl>
                                        <p:attrNameLst>
                                          <p:attrName>ppt_x</p:attrName>
                                          <p:attrName>ppt_y</p:attrName>
                                        </p:attrNameLst>
                                      </p:cBhvr>
                                    </p:animMotion>
                                  </p:childTnLst>
                                </p:cTn>
                              </p:par>
                              <p:par>
                                <p:cTn id="20" presetID="0" presetClass="path" presetSubtype="0" accel="50000" decel="50000" fill="hold" grpId="0" nodeType="withEffect">
                                  <p:stCondLst>
                                    <p:cond delay="0"/>
                                  </p:stCondLst>
                                  <p:childTnLst>
                                    <p:animMotion origin="layout" path="M 0 0 C -0.02309 0.00694 -0.04601 0.0141 -0.06354 0.01688 C -0.08107 0.01965 -0.08976 0.02035 -0.10486 0.01688 C -0.11996 0.01341 -0.14427 0.00925 -0.15399 -0.00439 C -0.16371 -0.01804 -0.16371 -0.04185 -0.16354 -0.06567 " pathEditMode="relative" ptsTypes="aaaaA">
                                      <p:cBhvr>
                                        <p:cTn id="21" dur="2000" fill="hold"/>
                                        <p:tgtEl>
                                          <p:spTgt spid="21"/>
                                        </p:tgtEl>
                                        <p:attrNameLst>
                                          <p:attrName>ppt_x</p:attrName>
                                          <p:attrName>ppt_y</p:attrName>
                                        </p:attrNameLst>
                                      </p:cBhvr>
                                    </p:animMotion>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dissolv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2000"/>
                                        <p:tgtEl>
                                          <p:spTgt spid="23"/>
                                        </p:tgtEl>
                                      </p:cBhvr>
                                    </p:animEffect>
                                  </p:childTnLst>
                                </p:cTn>
                              </p:par>
                              <p:par>
                                <p:cTn id="32" presetID="9"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dissolv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dissolve">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p:bldP spid="20" grpId="0" animBg="1"/>
      <p:bldP spid="21" grpId="0" animBg="1"/>
      <p:bldP spid="22" grpId="0"/>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brl_field_full.gif"/>
          <p:cNvPicPr>
            <a:picLocks noGrp="1" noChangeAspect="1"/>
          </p:cNvPicPr>
          <p:nvPr/>
        </p:nvPicPr>
        <p:blipFill>
          <a:blip r:embed="rId3" cstate="print"/>
          <a:stretch>
            <a:fillRect/>
          </a:stretch>
        </p:blipFill>
        <p:spPr>
          <a:xfrm>
            <a:off x="228600" y="0"/>
            <a:ext cx="8382000" cy="6858000"/>
          </a:xfrm>
          <a:prstGeom prst="rect">
            <a:avLst/>
          </a:prstGeom>
        </p:spPr>
      </p:pic>
      <p:sp>
        <p:nvSpPr>
          <p:cNvPr id="3" name="Rectangle 2"/>
          <p:cNvSpPr/>
          <p:nvPr/>
        </p:nvSpPr>
        <p:spPr>
          <a:xfrm>
            <a:off x="0" y="228600"/>
            <a:ext cx="3352800" cy="1015663"/>
          </a:xfrm>
          <a:prstGeom prst="rect">
            <a:avLst/>
          </a:prstGeom>
        </p:spPr>
        <p:txBody>
          <a:bodyPr wrap="square">
            <a:spAutoFit/>
          </a:bodyPr>
          <a:lstStyle/>
          <a:p>
            <a:r>
              <a:rPr lang="en-US" sz="2000" dirty="0" smtClean="0"/>
              <a:t>Signals:</a:t>
            </a:r>
          </a:p>
          <a:p>
            <a:r>
              <a:rPr lang="en-US" sz="2000" dirty="0" smtClean="0"/>
              <a:t>U1 number of outs</a:t>
            </a:r>
          </a:p>
          <a:p>
            <a:r>
              <a:rPr lang="en-US" sz="2000" dirty="0" smtClean="0"/>
              <a:t>U2 and U3 ready</a:t>
            </a:r>
            <a:endParaRPr lang="en-US" sz="2000" dirty="0"/>
          </a:p>
        </p:txBody>
      </p:sp>
      <p:sp>
        <p:nvSpPr>
          <p:cNvPr id="5" name="Rectangle 4"/>
          <p:cNvSpPr/>
          <p:nvPr/>
        </p:nvSpPr>
        <p:spPr>
          <a:xfrm>
            <a:off x="0" y="5410200"/>
            <a:ext cx="3048000" cy="1754326"/>
          </a:xfrm>
          <a:prstGeom prst="rect">
            <a:avLst/>
          </a:prstGeom>
        </p:spPr>
        <p:txBody>
          <a:bodyPr wrap="square">
            <a:spAutoFit/>
          </a:bodyPr>
          <a:lstStyle/>
          <a:p>
            <a:endParaRPr lang="en-US" sz="2000" dirty="0" smtClean="0"/>
          </a:p>
          <a:p>
            <a:r>
              <a:rPr lang="en-US" sz="2000" dirty="0" smtClean="0"/>
              <a:t>No runners on base.</a:t>
            </a:r>
          </a:p>
          <a:p>
            <a:r>
              <a:rPr lang="en-US" sz="2000" dirty="0" smtClean="0"/>
              <a:t>Ground ball to the infield.</a:t>
            </a:r>
          </a:p>
          <a:p>
            <a:r>
              <a:rPr lang="en-US" sz="2000" dirty="0" smtClean="0"/>
              <a:t>Left side</a:t>
            </a:r>
          </a:p>
          <a:p>
            <a:endParaRPr lang="en-US" sz="2800" dirty="0"/>
          </a:p>
        </p:txBody>
      </p:sp>
      <p:sp>
        <p:nvSpPr>
          <p:cNvPr id="7" name="Diamond 6"/>
          <p:cNvSpPr/>
          <p:nvPr/>
        </p:nvSpPr>
        <p:spPr>
          <a:xfrm>
            <a:off x="4267200" y="4267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8" name="Diamond 7"/>
          <p:cNvSpPr/>
          <p:nvPr/>
        </p:nvSpPr>
        <p:spPr>
          <a:xfrm>
            <a:off x="4267200" y="5791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9" name="Diamond 8"/>
          <p:cNvSpPr/>
          <p:nvPr/>
        </p:nvSpPr>
        <p:spPr>
          <a:xfrm>
            <a:off x="5486400" y="3962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0" name="Diamond 9"/>
          <p:cNvSpPr/>
          <p:nvPr/>
        </p:nvSpPr>
        <p:spPr>
          <a:xfrm>
            <a:off x="4953000" y="3429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1" name="Diamond 10"/>
          <p:cNvSpPr/>
          <p:nvPr/>
        </p:nvSpPr>
        <p:spPr>
          <a:xfrm>
            <a:off x="3505200" y="3429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12" name="Diamond 11"/>
          <p:cNvSpPr/>
          <p:nvPr/>
        </p:nvSpPr>
        <p:spPr>
          <a:xfrm>
            <a:off x="2895600" y="3886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3" name="Diamond 12"/>
          <p:cNvSpPr/>
          <p:nvPr/>
        </p:nvSpPr>
        <p:spPr>
          <a:xfrm>
            <a:off x="1828800" y="2133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14" name="Diamond 13"/>
          <p:cNvSpPr/>
          <p:nvPr/>
        </p:nvSpPr>
        <p:spPr>
          <a:xfrm>
            <a:off x="4267200" y="1295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15" name="Diamond 14"/>
          <p:cNvSpPr/>
          <p:nvPr/>
        </p:nvSpPr>
        <p:spPr>
          <a:xfrm>
            <a:off x="6705600" y="2209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16" name="Oval 15"/>
          <p:cNvSpPr/>
          <p:nvPr/>
        </p:nvSpPr>
        <p:spPr>
          <a:xfrm>
            <a:off x="1752600" y="40386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17" name="Oval 16"/>
          <p:cNvSpPr/>
          <p:nvPr/>
        </p:nvSpPr>
        <p:spPr>
          <a:xfrm>
            <a:off x="4191000" y="62484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sp>
        <p:nvSpPr>
          <p:cNvPr id="18" name="Oval 17"/>
          <p:cNvSpPr/>
          <p:nvPr/>
        </p:nvSpPr>
        <p:spPr>
          <a:xfrm>
            <a:off x="6705600" y="39624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19" name="Hexagon 18"/>
          <p:cNvSpPr/>
          <p:nvPr/>
        </p:nvSpPr>
        <p:spPr>
          <a:xfrm>
            <a:off x="3810000" y="5562600"/>
            <a:ext cx="228600" cy="228600"/>
          </a:xfrm>
          <a:prstGeom prst="hexagon">
            <a:avLst/>
          </a:prstGeom>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r>
              <a:rPr lang="en-US" dirty="0" smtClean="0"/>
              <a:t>B</a:t>
            </a:r>
            <a:endParaRPr lang="en-US" dirty="0"/>
          </a:p>
        </p:txBody>
      </p:sp>
      <p:pic>
        <p:nvPicPr>
          <p:cNvPr id="20" name="Picture 19" descr="baseball.gif"/>
          <p:cNvPicPr>
            <a:picLocks noChangeAspect="1"/>
          </p:cNvPicPr>
          <p:nvPr/>
        </p:nvPicPr>
        <p:blipFill>
          <a:blip r:embed="rId4" cstate="print"/>
          <a:stretch>
            <a:fillRect/>
          </a:stretch>
        </p:blipFill>
        <p:spPr>
          <a:xfrm>
            <a:off x="4267200" y="5486400"/>
            <a:ext cx="228600" cy="228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3.33333E-6 -4.44444E-6 L -0.05833 -0.22222 " pathEditMode="relative" ptsTypes="AA">
                                      <p:cBhvr>
                                        <p:cTn id="11" dur="2000" fill="hold"/>
                                        <p:tgtEl>
                                          <p:spTgt spid="20"/>
                                        </p:tgtEl>
                                        <p:attrNameLst>
                                          <p:attrName>ppt_x</p:attrName>
                                          <p:attrName>ppt_y</p:attrName>
                                        </p:attrNameLst>
                                      </p:cBhvr>
                                    </p:animMotion>
                                  </p:childTnLst>
                                </p:cTn>
                              </p:par>
                              <p:par>
                                <p:cTn id="12" presetID="0" presetClass="path" presetSubtype="0" accel="50000" decel="50000" fill="hold" grpId="0" nodeType="withEffect">
                                  <p:stCondLst>
                                    <p:cond delay="0"/>
                                  </p:stCondLst>
                                  <p:childTnLst>
                                    <p:animMotion origin="layout" path="M -0.00417 0.00555 L 0.13333 -0.07769 " pathEditMode="relative" rAng="0" ptsTypes="AA">
                                      <p:cBhvr>
                                        <p:cTn id="13" dur="2000" fill="hold"/>
                                        <p:tgtEl>
                                          <p:spTgt spid="19"/>
                                        </p:tgtEl>
                                        <p:attrNameLst>
                                          <p:attrName>ppt_x</p:attrName>
                                          <p:attrName>ppt_y</p:attrName>
                                        </p:attrNameLst>
                                      </p:cBhvr>
                                      <p:rCtr x="69" y="-42"/>
                                    </p:animMotion>
                                  </p:childTnLst>
                                </p:cTn>
                              </p:par>
                              <p:par>
                                <p:cTn id="14" presetID="0" presetClass="path" presetSubtype="0" accel="50000" decel="50000" fill="hold" grpId="0" nodeType="withEffect">
                                  <p:stCondLst>
                                    <p:cond delay="500"/>
                                  </p:stCondLst>
                                  <p:childTnLst>
                                    <p:animMotion origin="layout" path="M -3.33333E-6 3.23699E-6 L 0.02084 0.06659 " pathEditMode="relative" rAng="0" ptsTypes="AA">
                                      <p:cBhvr>
                                        <p:cTn id="15" dur="2000" fill="hold"/>
                                        <p:tgtEl>
                                          <p:spTgt spid="11"/>
                                        </p:tgtEl>
                                        <p:attrNameLst>
                                          <p:attrName>ppt_x</p:attrName>
                                          <p:attrName>ppt_y</p:attrName>
                                        </p:attrNameLst>
                                      </p:cBhvr>
                                      <p:rCtr x="10" y="33"/>
                                    </p:animMotion>
                                  </p:childTnLst>
                                </p:cTn>
                              </p:par>
                              <p:par>
                                <p:cTn id="16" presetID="0" presetClass="path" presetSubtype="0" accel="50000" decel="50000" fill="hold" grpId="0" nodeType="withEffect">
                                  <p:stCondLst>
                                    <p:cond delay="500"/>
                                  </p:stCondLst>
                                  <p:childTnLst>
                                    <p:animMotion origin="layout" path="M -2.77778E-7 1.90751E-6 C -0.01441 0.00208 -0.02882 0.00439 -0.04444 -0.00855 C -0.06007 -0.0215 -0.09583 -0.05087 -0.09375 -0.07838 C -0.09167 -0.10589 -0.04792 -0.15537 -0.03177 -0.17341 C -0.01562 -0.19144 -0.00625 -0.1889 0.00313 -0.18613 " pathEditMode="relative" ptsTypes="aaaaA">
                                      <p:cBhvr>
                                        <p:cTn id="17" dur="2000" fill="hold"/>
                                        <p:tgtEl>
                                          <p:spTgt spid="17"/>
                                        </p:tgtEl>
                                        <p:attrNameLst>
                                          <p:attrName>ppt_x</p:attrName>
                                          <p:attrName>ppt_y</p:attrName>
                                        </p:attrNameLst>
                                      </p:cBhvr>
                                    </p:animMotion>
                                  </p:childTnLst>
                                </p:cTn>
                              </p:par>
                              <p:par>
                                <p:cTn id="18" presetID="0" presetClass="path" presetSubtype="0" accel="50000" decel="50000" fill="hold" grpId="0" nodeType="withEffect">
                                  <p:stCondLst>
                                    <p:cond delay="500"/>
                                  </p:stCondLst>
                                  <p:childTnLst>
                                    <p:animMotion origin="layout" path="M -3.33333E-6 -3.75723E-6 L 0.14584 0.02775 " pathEditMode="relative" rAng="0" ptsTypes="AA">
                                      <p:cBhvr>
                                        <p:cTn id="19" dur="2000" fill="hold"/>
                                        <p:tgtEl>
                                          <p:spTgt spid="16"/>
                                        </p:tgtEl>
                                        <p:attrNameLst>
                                          <p:attrName>ppt_x</p:attrName>
                                          <p:attrName>ppt_y</p:attrName>
                                        </p:attrNameLst>
                                      </p:cBhvr>
                                      <p:rCtr x="73" y="14"/>
                                    </p:animMotion>
                                  </p:childTnLst>
                                </p:cTn>
                              </p:par>
                              <p:par>
                                <p:cTn id="20" presetID="0" presetClass="path" presetSubtype="0" accel="50000" decel="50000" fill="hold" grpId="0" nodeType="withEffect">
                                  <p:stCondLst>
                                    <p:cond delay="500"/>
                                  </p:stCondLst>
                                  <p:childTnLst>
                                    <p:animMotion origin="layout" path="M -1.73472E-18 -4.44444E-6 L -0.14167 -0.06667 " pathEditMode="relative" ptsTypes="AA">
                                      <p:cBhvr>
                                        <p:cTn id="21" dur="2000" fill="hold"/>
                                        <p:tgtEl>
                                          <p:spTgt spid="18"/>
                                        </p:tgtEl>
                                        <p:attrNameLst>
                                          <p:attrName>ppt_x</p:attrName>
                                          <p:attrName>ppt_y</p:attrName>
                                        </p:attrNameLst>
                                      </p:cBhvr>
                                    </p:animMotion>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grpId="1" nodeType="clickEffect">
                                  <p:stCondLst>
                                    <p:cond delay="0"/>
                                  </p:stCondLst>
                                  <p:childTnLst>
                                    <p:animMotion origin="layout" path="M 0.14583 0.02775 L 0.275 -0.04994 " pathEditMode="relative" rAng="0" ptsTypes="AA">
                                      <p:cBhvr>
                                        <p:cTn id="25" dur="2000" fill="hold"/>
                                        <p:tgtEl>
                                          <p:spTgt spid="16"/>
                                        </p:tgtEl>
                                        <p:attrNameLst>
                                          <p:attrName>ppt_x</p:attrName>
                                          <p:attrName>ppt_y</p:attrName>
                                        </p:attrNameLst>
                                      </p:cBhvr>
                                      <p:rCtr x="65" y="-39"/>
                                    </p:animMotion>
                                  </p:childTnLst>
                                </p:cTn>
                              </p:par>
                              <p:par>
                                <p:cTn id="26" presetID="0" presetClass="path" presetSubtype="0" accel="50000" decel="50000" fill="hold" grpId="0" nodeType="withEffect">
                                  <p:stCondLst>
                                    <p:cond delay="0"/>
                                  </p:stCondLst>
                                  <p:childTnLst>
                                    <p:animMotion origin="layout" path="M 6.66667E-6 -8.2659E-6 L 6.66667E-6 0.05549 " pathEditMode="relative" ptsTypes="AA">
                                      <p:cBhvr>
                                        <p:cTn id="27" dur="2000" fill="hold"/>
                                        <p:tgtEl>
                                          <p:spTgt spid="9"/>
                                        </p:tgtEl>
                                        <p:attrNameLst>
                                          <p:attrName>ppt_x</p:attrName>
                                          <p:attrName>ppt_y</p:attrName>
                                        </p:attrNameLst>
                                      </p:cBhvr>
                                    </p:animMotion>
                                  </p:childTnLst>
                                </p:cTn>
                              </p:par>
                              <p:par>
                                <p:cTn id="28" presetID="0" presetClass="path" presetSubtype="0" accel="50000" decel="50000" fill="hold" nodeType="withEffect">
                                  <p:stCondLst>
                                    <p:cond delay="0"/>
                                  </p:stCondLst>
                                  <p:childTnLst>
                                    <p:animMotion origin="layout" path="M -0.05833 -0.22219 L 0.14167 -0.1556 " pathEditMode="relative" ptsTypes="AA">
                                      <p:cBhvr>
                                        <p:cTn id="29" dur="2000" fill="hold"/>
                                        <p:tgtEl>
                                          <p:spTgt spid="20"/>
                                        </p:tgtEl>
                                        <p:attrNameLst>
                                          <p:attrName>ppt_x</p:attrName>
                                          <p:attrName>ppt_y</p:attrName>
                                        </p:attrNameLst>
                                      </p:cBhvr>
                                    </p:animMotion>
                                  </p:childTnLst>
                                </p:cTn>
                              </p:par>
                              <p:par>
                                <p:cTn id="30" presetID="0" presetClass="path" presetSubtype="0" accel="50000" decel="50000" fill="hold" grpId="1" nodeType="withEffect">
                                  <p:stCondLst>
                                    <p:cond delay="0"/>
                                  </p:stCondLst>
                                  <p:childTnLst>
                                    <p:animMotion origin="layout" path="M 0.13334 -0.07769 L 0.19167 -0.14428 " pathEditMode="relative" rAng="0" ptsTypes="AA">
                                      <p:cBhvr>
                                        <p:cTn id="31" dur="2000" fill="hold"/>
                                        <p:tgtEl>
                                          <p:spTgt spid="19"/>
                                        </p:tgtEl>
                                        <p:attrNameLst>
                                          <p:attrName>ppt_x</p:attrName>
                                          <p:attrName>ppt_y</p:attrName>
                                        </p:attrNameLst>
                                      </p:cBhvr>
                                      <p:rCtr x="29" y="-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1" grpId="0" animBg="1"/>
      <p:bldP spid="16" grpId="0" animBg="1"/>
      <p:bldP spid="16" grpId="1" animBg="1"/>
      <p:bldP spid="17" grpId="0" animBg="1"/>
      <p:bldP spid="18" grpId="0" animBg="1"/>
      <p:bldP spid="19" grpId="0" animBg="1"/>
      <p:bldP spid="1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brl_field_full.gif"/>
          <p:cNvPicPr>
            <a:picLocks noGrp="1" noChangeAspect="1"/>
          </p:cNvPicPr>
          <p:nvPr/>
        </p:nvPicPr>
        <p:blipFill>
          <a:blip r:embed="rId3" cstate="print"/>
          <a:stretch>
            <a:fillRect/>
          </a:stretch>
        </p:blipFill>
        <p:spPr>
          <a:xfrm>
            <a:off x="304800" y="0"/>
            <a:ext cx="8382000" cy="6858000"/>
          </a:xfrm>
          <a:prstGeom prst="rect">
            <a:avLst/>
          </a:prstGeom>
        </p:spPr>
      </p:pic>
      <p:sp>
        <p:nvSpPr>
          <p:cNvPr id="3" name="Rectangle 2"/>
          <p:cNvSpPr/>
          <p:nvPr/>
        </p:nvSpPr>
        <p:spPr>
          <a:xfrm>
            <a:off x="0" y="228600"/>
            <a:ext cx="3352800" cy="1015663"/>
          </a:xfrm>
          <a:prstGeom prst="rect">
            <a:avLst/>
          </a:prstGeom>
        </p:spPr>
        <p:txBody>
          <a:bodyPr wrap="square">
            <a:spAutoFit/>
          </a:bodyPr>
          <a:lstStyle/>
          <a:p>
            <a:r>
              <a:rPr lang="en-US" sz="2000" dirty="0" smtClean="0"/>
              <a:t>Signals:</a:t>
            </a:r>
          </a:p>
          <a:p>
            <a:r>
              <a:rPr lang="en-US" sz="2000" dirty="0" smtClean="0"/>
              <a:t>U1 number of outs</a:t>
            </a:r>
          </a:p>
          <a:p>
            <a:r>
              <a:rPr lang="en-US" sz="2000" dirty="0" smtClean="0"/>
              <a:t>U2 and U3 ready</a:t>
            </a:r>
            <a:endParaRPr lang="en-US" sz="2000" dirty="0"/>
          </a:p>
        </p:txBody>
      </p:sp>
      <p:sp>
        <p:nvSpPr>
          <p:cNvPr id="5" name="Rectangle 4"/>
          <p:cNvSpPr/>
          <p:nvPr/>
        </p:nvSpPr>
        <p:spPr>
          <a:xfrm>
            <a:off x="0" y="6172200"/>
            <a:ext cx="3200400" cy="461665"/>
          </a:xfrm>
          <a:prstGeom prst="rect">
            <a:avLst/>
          </a:prstGeom>
        </p:spPr>
        <p:txBody>
          <a:bodyPr wrap="square">
            <a:spAutoFit/>
          </a:bodyPr>
          <a:lstStyle/>
          <a:p>
            <a:r>
              <a:rPr lang="en-US" sz="2400" dirty="0" smtClean="0"/>
              <a:t>Bunt to the catcher</a:t>
            </a:r>
            <a:endParaRPr lang="en-US" sz="2400" dirty="0"/>
          </a:p>
        </p:txBody>
      </p:sp>
      <p:sp>
        <p:nvSpPr>
          <p:cNvPr id="7" name="Diamond 6"/>
          <p:cNvSpPr/>
          <p:nvPr/>
        </p:nvSpPr>
        <p:spPr>
          <a:xfrm>
            <a:off x="4267200" y="4267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8" name="Diamond 7"/>
          <p:cNvSpPr/>
          <p:nvPr/>
        </p:nvSpPr>
        <p:spPr>
          <a:xfrm>
            <a:off x="4267200" y="57912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9" name="Diamond 8"/>
          <p:cNvSpPr/>
          <p:nvPr/>
        </p:nvSpPr>
        <p:spPr>
          <a:xfrm>
            <a:off x="5486400" y="3962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0" name="Diamond 9"/>
          <p:cNvSpPr/>
          <p:nvPr/>
        </p:nvSpPr>
        <p:spPr>
          <a:xfrm>
            <a:off x="4953000" y="3429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1" name="Diamond 10"/>
          <p:cNvSpPr/>
          <p:nvPr/>
        </p:nvSpPr>
        <p:spPr>
          <a:xfrm>
            <a:off x="3505200" y="34290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12" name="Diamond 11"/>
          <p:cNvSpPr/>
          <p:nvPr/>
        </p:nvSpPr>
        <p:spPr>
          <a:xfrm>
            <a:off x="3048000" y="3962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3" name="Diamond 12"/>
          <p:cNvSpPr/>
          <p:nvPr/>
        </p:nvSpPr>
        <p:spPr>
          <a:xfrm>
            <a:off x="1828800" y="21336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14" name="Diamond 13"/>
          <p:cNvSpPr/>
          <p:nvPr/>
        </p:nvSpPr>
        <p:spPr>
          <a:xfrm>
            <a:off x="4267200" y="12954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15" name="Diamond 14"/>
          <p:cNvSpPr/>
          <p:nvPr/>
        </p:nvSpPr>
        <p:spPr>
          <a:xfrm>
            <a:off x="6705600" y="2209800"/>
            <a:ext cx="381000" cy="3048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16" name="Oval 15"/>
          <p:cNvSpPr/>
          <p:nvPr/>
        </p:nvSpPr>
        <p:spPr>
          <a:xfrm>
            <a:off x="1905000" y="42672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U3</a:t>
            </a:r>
            <a:endParaRPr lang="en-US" sz="1200" b="1" dirty="0">
              <a:solidFill>
                <a:schemeClr val="bg1"/>
              </a:solidFill>
            </a:endParaRPr>
          </a:p>
        </p:txBody>
      </p:sp>
      <p:sp>
        <p:nvSpPr>
          <p:cNvPr id="17" name="Oval 16"/>
          <p:cNvSpPr/>
          <p:nvPr/>
        </p:nvSpPr>
        <p:spPr>
          <a:xfrm>
            <a:off x="4191000" y="61722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U1</a:t>
            </a:r>
            <a:endParaRPr lang="en-US" sz="1200" b="1" dirty="0">
              <a:solidFill>
                <a:schemeClr val="bg1"/>
              </a:solidFill>
            </a:endParaRPr>
          </a:p>
        </p:txBody>
      </p:sp>
      <p:sp>
        <p:nvSpPr>
          <p:cNvPr id="18" name="Oval 17"/>
          <p:cNvSpPr/>
          <p:nvPr/>
        </p:nvSpPr>
        <p:spPr>
          <a:xfrm>
            <a:off x="6705600" y="3962400"/>
            <a:ext cx="5334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bg1"/>
                </a:solidFill>
              </a:rPr>
              <a:t>U2</a:t>
            </a:r>
            <a:endParaRPr lang="en-US" sz="1200" b="1" dirty="0">
              <a:solidFill>
                <a:schemeClr val="bg1"/>
              </a:solidFill>
            </a:endParaRPr>
          </a:p>
        </p:txBody>
      </p:sp>
      <p:sp>
        <p:nvSpPr>
          <p:cNvPr id="19" name="Hexagon 18"/>
          <p:cNvSpPr/>
          <p:nvPr/>
        </p:nvSpPr>
        <p:spPr>
          <a:xfrm>
            <a:off x="3810000" y="5562600"/>
            <a:ext cx="228600" cy="228600"/>
          </a:xfrm>
          <a:prstGeom prst="hexagon">
            <a:avLst/>
          </a:prstGeom>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r>
              <a:rPr lang="en-US" dirty="0" smtClean="0"/>
              <a:t>B</a:t>
            </a:r>
            <a:endParaRPr lang="en-US" dirty="0"/>
          </a:p>
        </p:txBody>
      </p:sp>
      <p:pic>
        <p:nvPicPr>
          <p:cNvPr id="20" name="Picture 19" descr="baseball.gif"/>
          <p:cNvPicPr>
            <a:picLocks noChangeAspect="1"/>
          </p:cNvPicPr>
          <p:nvPr/>
        </p:nvPicPr>
        <p:blipFill>
          <a:blip r:embed="rId4" cstate="print"/>
          <a:stretch>
            <a:fillRect/>
          </a:stretch>
        </p:blipFill>
        <p:spPr>
          <a:xfrm>
            <a:off x="4343400" y="5486400"/>
            <a:ext cx="204788" cy="2047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44444E-6 -5.78035E-7 L 4.44444E-6 -0.05549 " pathEditMode="relative" ptsTypes="AA">
                                      <p:cBhvr>
                                        <p:cTn id="6" dur="2000" fill="hold"/>
                                        <p:tgtEl>
                                          <p:spTgt spid="20"/>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3.33333E-6 8.2659E-6 L -3.33333E-6 -0.08878 " pathEditMode="relative" ptsTypes="AA">
                                      <p:cBhvr>
                                        <p:cTn id="8" dur="2000" fill="hold"/>
                                        <p:tgtEl>
                                          <p:spTgt spid="8"/>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6.66667E-6 5.20231E-6 C 0.02187 -0.00184 0.04392 -0.00346 0.06354 -0.01248 C 0.08315 -0.0215 0.10034 -0.03814 0.11753 -0.05479 " pathEditMode="relative" ptsTypes="aaA">
                                      <p:cBhvr>
                                        <p:cTn id="10" dur="2000" fill="hold"/>
                                        <p:tgtEl>
                                          <p:spTgt spid="19"/>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3.33333E-6 -8.67052E-7 L 0.05 -0.07769 " pathEditMode="relative" ptsTypes="AA">
                                      <p:cBhvr>
                                        <p:cTn id="12" dur="2000" fill="hold"/>
                                        <p:tgtEl>
                                          <p:spTgt spid="17"/>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2.22222E-6 -0.05549 L 0.13334 -0.14427 " pathEditMode="relative" ptsTypes="AA">
                                      <p:cBhvr>
                                        <p:cTn id="16" dur="2000" fill="hold"/>
                                        <p:tgtEl>
                                          <p:spTgt spid="20"/>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6.66667E-6 3.64162E-6 L 0.01667 0.06659 " pathEditMode="relative" ptsTypes="AA">
                                      <p:cBhvr>
                                        <p:cTn id="18" dur="2000" fill="hold"/>
                                        <p:tgtEl>
                                          <p:spTgt spid="9"/>
                                        </p:tgtEl>
                                        <p:attrNameLst>
                                          <p:attrName>ppt_x</p:attrName>
                                          <p:attrName>ppt_y</p:attrName>
                                        </p:attrNameLst>
                                      </p:cBhvr>
                                    </p:animMotion>
                                  </p:childTnLst>
                                </p:cTn>
                              </p:par>
                              <p:par>
                                <p:cTn id="19" presetID="0" presetClass="path" presetSubtype="0" accel="50000" decel="50000" fill="hold" grpId="1" nodeType="withEffect">
                                  <p:stCondLst>
                                    <p:cond delay="0"/>
                                  </p:stCondLst>
                                  <p:childTnLst>
                                    <p:animMotion origin="layout" path="M 0.11753 -0.0548 L 0.20086 -0.16578 " pathEditMode="relative" rAng="0" ptsTypes="AA">
                                      <p:cBhvr>
                                        <p:cTn id="20" dur="3000" fill="hold"/>
                                        <p:tgtEl>
                                          <p:spTgt spid="19"/>
                                        </p:tgtEl>
                                        <p:attrNameLst>
                                          <p:attrName>ppt_x</p:attrName>
                                          <p:attrName>ppt_y</p:attrName>
                                        </p:attrNameLst>
                                      </p:cBhvr>
                                      <p:rCtr x="42" y="-55"/>
                                    </p:animMotion>
                                  </p:childTnLst>
                                </p:cTn>
                              </p:par>
                              <p:par>
                                <p:cTn id="21" presetID="0" presetClass="path" presetSubtype="0" accel="50000" decel="50000" fill="hold" grpId="0" nodeType="withEffect">
                                  <p:stCondLst>
                                    <p:cond delay="0"/>
                                  </p:stCondLst>
                                  <p:childTnLst>
                                    <p:animMotion origin="layout" path="M 1.66667E-6 2.89017E-7 C -0.00608 -0.00717 -0.01215 -0.01434 -0.02379 -0.02105 C -0.03542 -0.02775 -0.05608 -0.037 -0.06979 -0.04024 C -0.08351 -0.04347 -0.09618 -0.04301 -0.10625 -0.04024 C -0.11632 -0.03746 -0.12639 -0.02521 -0.13004 -0.02336 " pathEditMode="relative" ptsTypes="aaaaA">
                                      <p:cBhvr>
                                        <p:cTn id="22" dur="2000" fill="hold"/>
                                        <p:tgtEl>
                                          <p:spTgt spid="18"/>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5.55556E-7 2.13873E-6 C 0.01892 0.00578 0.03802 0.01156 0.06042 0.00832 C 0.08281 0.00508 0.11354 -0.00763 0.1349 -0.01919 C 0.15625 -0.03076 0.17257 -0.04602 0.18889 -0.06128 " pathEditMode="relative" ptsTypes="aaaA">
                                      <p:cBhvr>
                                        <p:cTn id="24" dur="2000" fill="hold"/>
                                        <p:tgtEl>
                                          <p:spTgt spid="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6" grpId="0" animBg="1"/>
      <p:bldP spid="17" grpId="0" animBg="1"/>
      <p:bldP spid="18" grpId="0" animBg="1"/>
      <p:bldP spid="19" grpId="0" animBg="1"/>
      <p:bldP spid="19"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6225</TotalTime>
  <Words>2131</Words>
  <Application>Microsoft Office PowerPoint</Application>
  <PresentationFormat>On-screen Show (4:3)</PresentationFormat>
  <Paragraphs>947</Paragraphs>
  <Slides>52</Slides>
  <Notes>30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brtemp2</dc:creator>
  <cp:lastModifiedBy>Babe Ruth Temp 121</cp:lastModifiedBy>
  <cp:revision>587</cp:revision>
  <dcterms:created xsi:type="dcterms:W3CDTF">2011-06-23T18:36:27Z</dcterms:created>
  <dcterms:modified xsi:type="dcterms:W3CDTF">2011-11-29T17:45:17Z</dcterms:modified>
</cp:coreProperties>
</file>