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3" r:id="rId2"/>
    <p:sldId id="324" r:id="rId3"/>
    <p:sldId id="325" r:id="rId4"/>
    <p:sldId id="326" r:id="rId5"/>
    <p:sldId id="327" r:id="rId6"/>
    <p:sldId id="328" r:id="rId7"/>
    <p:sldId id="329" r:id="rId8"/>
    <p:sldId id="330" r:id="rId9"/>
    <p:sldId id="290" r:id="rId10"/>
    <p:sldId id="291" r:id="rId11"/>
    <p:sldId id="289" r:id="rId12"/>
    <p:sldId id="321" r:id="rId13"/>
    <p:sldId id="33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97" autoAdjust="0"/>
    <p:restoredTop sz="94660"/>
  </p:normalViewPr>
  <p:slideViewPr>
    <p:cSldViewPr snapToGrid="0">
      <p:cViewPr varScale="1">
        <p:scale>
          <a:sx n="83" d="100"/>
          <a:sy n="83" d="100"/>
        </p:scale>
        <p:origin x="20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25AC656-00CF-427B-8201-1F5048FFDCE5}"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1874879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5AC656-00CF-427B-8201-1F5048FFDCE5}"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3237913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5AC656-00CF-427B-8201-1F5048FFDCE5}"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2150490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25AC656-00CF-427B-8201-1F5048FFDCE5}"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3664160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25AC656-00CF-427B-8201-1F5048FFDCE5}" type="datetimeFigureOut">
              <a:rPr lang="en-US" smtClean="0"/>
              <a:t>9/8/2020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121110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25AC656-00CF-427B-8201-1F5048FFDCE5}" type="datetimeFigureOut">
              <a:rPr lang="en-US" smtClean="0"/>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2744399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25AC656-00CF-427B-8201-1F5048FFDCE5}" type="datetimeFigureOut">
              <a:rPr lang="en-US" smtClean="0"/>
              <a:t>9/8/2020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3800584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25AC656-00CF-427B-8201-1F5048FFDCE5}" type="datetimeFigureOut">
              <a:rPr lang="en-US" smtClean="0"/>
              <a:t>9/8/2020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23685879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5AC656-00CF-427B-8201-1F5048FFDCE5}" type="datetimeFigureOut">
              <a:rPr lang="en-US" smtClean="0"/>
              <a:t>9/8/2020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22588883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AC656-00CF-427B-8201-1F5048FFDCE5}" type="datetimeFigureOut">
              <a:rPr lang="en-US" smtClean="0"/>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2119757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5AC656-00CF-427B-8201-1F5048FFDCE5}" type="datetimeFigureOut">
              <a:rPr lang="en-US" smtClean="0"/>
              <a:t>9/8/2020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E0E4C1-B593-49E6-B5F8-C8CBAC109B5C}" type="slidenum">
              <a:rPr lang="en-US" smtClean="0"/>
              <a:t>‹#›</a:t>
            </a:fld>
            <a:endParaRPr lang="en-US"/>
          </a:p>
        </p:txBody>
      </p:sp>
    </p:spTree>
    <p:extLst>
      <p:ext uri="{BB962C8B-B14F-4D97-AF65-F5344CB8AC3E}">
        <p14:creationId xmlns:p14="http://schemas.microsoft.com/office/powerpoint/2010/main" val="26555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5AC656-00CF-427B-8201-1F5048FFDCE5}" type="datetimeFigureOut">
              <a:rPr lang="en-US" smtClean="0"/>
              <a:t>9/8/2020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E0E4C1-B593-49E6-B5F8-C8CBAC109B5C}" type="slidenum">
              <a:rPr lang="en-US" smtClean="0"/>
              <a:t>‹#›</a:t>
            </a:fld>
            <a:endParaRPr lang="en-US"/>
          </a:p>
        </p:txBody>
      </p:sp>
    </p:spTree>
    <p:extLst>
      <p:ext uri="{BB962C8B-B14F-4D97-AF65-F5344CB8AC3E}">
        <p14:creationId xmlns:p14="http://schemas.microsoft.com/office/powerpoint/2010/main" val="1642645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3620"/>
            <a:ext cx="9144000" cy="393539"/>
          </a:xfrm>
        </p:spPr>
        <p:txBody>
          <a:bodyPr anchor="ctr">
            <a:noAutofit/>
          </a:bodyPr>
          <a:lstStyle/>
          <a:p>
            <a:r>
              <a:rPr lang="en-US" sz="3200" dirty="0" smtClean="0"/>
              <a:t>Chapter Meeting September 10, 2020</a:t>
            </a:r>
            <a:endParaRPr lang="en-US" sz="3200" dirty="0"/>
          </a:p>
        </p:txBody>
      </p:sp>
      <p:sp>
        <p:nvSpPr>
          <p:cNvPr id="3" name="Subtitle 2"/>
          <p:cNvSpPr>
            <a:spLocks noGrp="1"/>
          </p:cNvSpPr>
          <p:nvPr>
            <p:ph type="subTitle" idx="1"/>
          </p:nvPr>
        </p:nvSpPr>
        <p:spPr>
          <a:xfrm>
            <a:off x="335667" y="567158"/>
            <a:ext cx="11435786" cy="6111433"/>
          </a:xfrm>
        </p:spPr>
        <p:txBody>
          <a:bodyPr/>
          <a:lstStyle/>
          <a:p>
            <a:endParaRPr lang="en-US" dirty="0" smtClean="0"/>
          </a:p>
          <a:p>
            <a:r>
              <a:rPr lang="en-US" sz="3200" dirty="0" smtClean="0"/>
              <a:t>Seven Man Mechanics</a:t>
            </a:r>
          </a:p>
          <a:p>
            <a:r>
              <a:rPr lang="en-US" sz="2800" dirty="0" smtClean="0"/>
              <a:t>Line of Scrimmage and Down-Field Wings</a:t>
            </a:r>
          </a:p>
          <a:p>
            <a:r>
              <a:rPr lang="en-US" sz="2800" dirty="0" smtClean="0"/>
              <a:t> </a:t>
            </a:r>
            <a:endParaRPr lang="en-US" sz="2800" dirty="0"/>
          </a:p>
        </p:txBody>
      </p:sp>
    </p:spTree>
    <p:extLst>
      <p:ext uri="{BB962C8B-B14F-4D97-AF65-F5344CB8AC3E}">
        <p14:creationId xmlns:p14="http://schemas.microsoft.com/office/powerpoint/2010/main" val="460277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4475"/>
          </a:xfrm>
        </p:spPr>
        <p:txBody>
          <a:bodyPr>
            <a:normAutofit fontScale="90000"/>
          </a:bodyPr>
          <a:lstStyle/>
          <a:p>
            <a:pPr algn="ctr"/>
            <a:r>
              <a:rPr lang="en-US" dirty="0"/>
              <a:t>Catch/ No-Catch</a:t>
            </a:r>
          </a:p>
        </p:txBody>
      </p:sp>
      <p:sp>
        <p:nvSpPr>
          <p:cNvPr id="3" name="Content Placeholder 2"/>
          <p:cNvSpPr>
            <a:spLocks noGrp="1"/>
          </p:cNvSpPr>
          <p:nvPr>
            <p:ph idx="1"/>
          </p:nvPr>
        </p:nvSpPr>
        <p:spPr>
          <a:xfrm>
            <a:off x="219456" y="1024128"/>
            <a:ext cx="11777472" cy="5681472"/>
          </a:xfrm>
        </p:spPr>
        <p:txBody>
          <a:bodyPr>
            <a:normAutofit/>
          </a:bodyPr>
          <a:lstStyle/>
          <a:p>
            <a:pPr marL="0" indent="0">
              <a:buNone/>
            </a:pPr>
            <a:r>
              <a:rPr lang="en-US" dirty="0" smtClean="0"/>
              <a:t>Catch/Possession:</a:t>
            </a:r>
          </a:p>
          <a:p>
            <a:r>
              <a:rPr lang="en-US" dirty="0" smtClean="0"/>
              <a:t>2-4-1	</a:t>
            </a:r>
            <a:r>
              <a:rPr lang="en-US" dirty="0"/>
              <a:t>A catch is the act of establishing player possession of a live ball which is in </a:t>
            </a:r>
            <a:r>
              <a:rPr lang="en-US" dirty="0" smtClean="0"/>
              <a:t>flight, </a:t>
            </a:r>
            <a:r>
              <a:rPr lang="en-US" dirty="0"/>
              <a:t>and first contacting the ground inbounds while maintaining possession of the ball or having the forward progress of the player in possession stopped while the opponent is carrying the player in possession and in bounds</a:t>
            </a:r>
            <a:r>
              <a:rPr lang="en-US" dirty="0" smtClean="0"/>
              <a:t>.</a:t>
            </a:r>
          </a:p>
          <a:p>
            <a:r>
              <a:rPr lang="en-US" dirty="0" smtClean="0"/>
              <a:t>2-34-1	</a:t>
            </a:r>
            <a:r>
              <a:rPr lang="en-US" dirty="0"/>
              <a:t>A ball in player possession is a live ball held or controlled by a player after it has been handed or snapped to him, or after he has caught or recovered it.</a:t>
            </a:r>
            <a:r>
              <a:rPr lang="en-US" dirty="0" smtClean="0"/>
              <a:t>  </a:t>
            </a:r>
            <a:r>
              <a:rPr lang="en-US" b="1" dirty="0" smtClean="0"/>
              <a:t> </a:t>
            </a:r>
          </a:p>
          <a:p>
            <a:pPr marL="0" indent="0">
              <a:buNone/>
            </a:pPr>
            <a:endParaRPr lang="en-US" dirty="0"/>
          </a:p>
        </p:txBody>
      </p:sp>
    </p:spTree>
    <p:extLst>
      <p:ext uri="{BB962C8B-B14F-4D97-AF65-F5344CB8AC3E}">
        <p14:creationId xmlns:p14="http://schemas.microsoft.com/office/powerpoint/2010/main" val="39645540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44475"/>
          </a:xfrm>
        </p:spPr>
        <p:txBody>
          <a:bodyPr>
            <a:normAutofit fontScale="90000"/>
          </a:bodyPr>
          <a:lstStyle/>
          <a:p>
            <a:pPr algn="ctr"/>
            <a:r>
              <a:rPr lang="en-US" dirty="0"/>
              <a:t>Catch/ No-Catch</a:t>
            </a:r>
          </a:p>
        </p:txBody>
      </p:sp>
      <p:sp>
        <p:nvSpPr>
          <p:cNvPr id="3" name="Content Placeholder 2"/>
          <p:cNvSpPr>
            <a:spLocks noGrp="1"/>
          </p:cNvSpPr>
          <p:nvPr>
            <p:ph idx="1"/>
          </p:nvPr>
        </p:nvSpPr>
        <p:spPr>
          <a:xfrm>
            <a:off x="219456" y="1024128"/>
            <a:ext cx="11777472" cy="5681472"/>
          </a:xfrm>
        </p:spPr>
        <p:txBody>
          <a:bodyPr>
            <a:normAutofit lnSpcReduction="10000"/>
          </a:bodyPr>
          <a:lstStyle/>
          <a:p>
            <a:pPr marL="0" indent="0">
              <a:buNone/>
            </a:pPr>
            <a:r>
              <a:rPr lang="en-US" dirty="0" smtClean="0"/>
              <a:t>Catch/Possession:</a:t>
            </a:r>
          </a:p>
          <a:p>
            <a:r>
              <a:rPr lang="en-US" dirty="0" smtClean="0"/>
              <a:t>2-4-1	</a:t>
            </a:r>
            <a:r>
              <a:rPr lang="en-US" dirty="0"/>
              <a:t>A catch is the act of establishing player possession of a live ball which is in </a:t>
            </a:r>
            <a:r>
              <a:rPr lang="en-US" dirty="0" smtClean="0"/>
              <a:t>flight, </a:t>
            </a:r>
            <a:r>
              <a:rPr lang="en-US" dirty="0"/>
              <a:t>and first contacting the ground inbounds while maintaining possession of the ball or having the forward progress of the player in possession stopped while the opponent is carrying the player in possession and in bounds</a:t>
            </a:r>
            <a:r>
              <a:rPr lang="en-US" dirty="0" smtClean="0"/>
              <a:t>.</a:t>
            </a:r>
          </a:p>
          <a:p>
            <a:r>
              <a:rPr lang="en-US" dirty="0" smtClean="0"/>
              <a:t>2-34-1	</a:t>
            </a:r>
            <a:r>
              <a:rPr lang="en-US" dirty="0"/>
              <a:t>A ball in player possession is a live ball held or controlled by a player after it has been handed or snapped to him, or after he has caught or recovered it.</a:t>
            </a:r>
            <a:r>
              <a:rPr lang="en-US" dirty="0" smtClean="0"/>
              <a:t>  </a:t>
            </a:r>
            <a:r>
              <a:rPr lang="en-US" b="1" dirty="0" smtClean="0"/>
              <a:t> </a:t>
            </a:r>
          </a:p>
          <a:p>
            <a:pPr marL="0" indent="0">
              <a:buNone/>
            </a:pPr>
            <a:r>
              <a:rPr lang="en-US" dirty="0" smtClean="0"/>
              <a:t>CATCHES/INTERCEPTIONS</a:t>
            </a:r>
            <a:r>
              <a:rPr lang="en-US" dirty="0"/>
              <a:t>: On catches/interceptions if the receiver is going to the ground while in the process of making a catch and his first contact is with the ground, he must maintain control of the ball after hitting the ground. An immediate drop of the ball should be ruled incomplete. We do not want to give any cheap turnovers. When in doubt, wipe it out. </a:t>
            </a:r>
            <a:r>
              <a:rPr lang="en-US" dirty="0" smtClean="0"/>
              <a:t> (Paul Sheehan, State Rules Interpreter-PIAA).</a:t>
            </a:r>
            <a:endParaRPr lang="en-US" dirty="0"/>
          </a:p>
          <a:p>
            <a:endParaRPr lang="en-US" dirty="0"/>
          </a:p>
        </p:txBody>
      </p:sp>
    </p:spTree>
    <p:extLst>
      <p:ext uri="{BB962C8B-B14F-4D97-AF65-F5344CB8AC3E}">
        <p14:creationId xmlns:p14="http://schemas.microsoft.com/office/powerpoint/2010/main" val="541563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032" y="829056"/>
            <a:ext cx="11655552" cy="5754624"/>
          </a:xfrm>
        </p:spPr>
        <p:txBody>
          <a:bodyPr/>
          <a:lstStyle/>
          <a:p>
            <a:r>
              <a:rPr lang="en-US" dirty="0" smtClean="0"/>
              <a:t>Catch/Possession (NFHS Training Video):</a:t>
            </a:r>
            <a:endParaRPr lang="en-US" dirty="0"/>
          </a:p>
          <a:p>
            <a:pPr algn="just"/>
            <a:r>
              <a:rPr lang="en-US" dirty="0" smtClean="0"/>
              <a:t> 	A </a:t>
            </a:r>
            <a:r>
              <a:rPr lang="en-US" dirty="0"/>
              <a:t>catch is the act of establishing player possession of a live ball </a:t>
            </a:r>
            <a:r>
              <a:rPr lang="en-US" dirty="0" smtClean="0"/>
              <a:t>in </a:t>
            </a:r>
            <a:r>
              <a:rPr lang="en-US" dirty="0"/>
              <a:t>flight, and first contacting the ground </a:t>
            </a:r>
            <a:r>
              <a:rPr lang="en-US" dirty="0" smtClean="0"/>
              <a:t>while still inbounds and </a:t>
            </a:r>
            <a:r>
              <a:rPr lang="en-US" dirty="0"/>
              <a:t>maintaining possession of </a:t>
            </a:r>
            <a:r>
              <a:rPr lang="en-US" dirty="0" smtClean="0"/>
              <a:t>that </a:t>
            </a:r>
            <a:r>
              <a:rPr lang="en-US" dirty="0"/>
              <a:t>ball or </a:t>
            </a:r>
            <a:r>
              <a:rPr lang="en-US" dirty="0" smtClean="0"/>
              <a:t>when </a:t>
            </a:r>
            <a:r>
              <a:rPr lang="en-US" dirty="0"/>
              <a:t>the forward progress of the player in possession </a:t>
            </a:r>
            <a:r>
              <a:rPr lang="en-US" dirty="0" smtClean="0"/>
              <a:t>is stopped, </a:t>
            </a:r>
            <a:r>
              <a:rPr lang="en-US" dirty="0"/>
              <a:t>while the opponent is carrying the player in possession </a:t>
            </a:r>
            <a:r>
              <a:rPr lang="en-US" dirty="0" smtClean="0"/>
              <a:t>out </a:t>
            </a:r>
            <a:r>
              <a:rPr lang="en-US" dirty="0"/>
              <a:t>in </a:t>
            </a:r>
            <a:r>
              <a:rPr lang="en-US" dirty="0" smtClean="0"/>
              <a:t>bounds.</a:t>
            </a:r>
          </a:p>
          <a:p>
            <a:pPr algn="just"/>
            <a:r>
              <a:rPr lang="en-US" dirty="0" smtClean="0"/>
              <a:t>The receiver must touch the ground while he is in control of the ball.  If the ball is lost after he has touched the ground, due to contact or not, it should be ruled an incomplete</a:t>
            </a:r>
            <a:r>
              <a:rPr lang="en-US" dirty="0"/>
              <a:t> </a:t>
            </a:r>
            <a:r>
              <a:rPr lang="en-US" dirty="0" smtClean="0"/>
              <a:t>pass instead of a fumble unless the receiver has clearly demonstrated complete control of the ball.</a:t>
            </a:r>
          </a:p>
          <a:p>
            <a:pPr algn="just"/>
            <a:r>
              <a:rPr lang="en-US" dirty="0" smtClean="0"/>
              <a:t>Complete control is indicated by taking a step, tucking the ball away, or some other action ordinarily associated with running the ball.</a:t>
            </a:r>
            <a:endParaRPr lang="en-US" dirty="0"/>
          </a:p>
        </p:txBody>
      </p:sp>
      <p:sp>
        <p:nvSpPr>
          <p:cNvPr id="4" name="Title 1"/>
          <p:cNvSpPr>
            <a:spLocks noGrp="1"/>
          </p:cNvSpPr>
          <p:nvPr>
            <p:ph type="title"/>
          </p:nvPr>
        </p:nvSpPr>
        <p:spPr>
          <a:xfrm>
            <a:off x="838200" y="365125"/>
            <a:ext cx="10515600" cy="281051"/>
          </a:xfrm>
        </p:spPr>
        <p:txBody>
          <a:bodyPr>
            <a:normAutofit fontScale="90000"/>
          </a:bodyPr>
          <a:lstStyle/>
          <a:p>
            <a:pPr algn="ctr"/>
            <a:r>
              <a:rPr lang="en-US" dirty="0"/>
              <a:t>Catch/ No-Catch</a:t>
            </a:r>
          </a:p>
        </p:txBody>
      </p:sp>
    </p:spTree>
    <p:extLst>
      <p:ext uri="{BB962C8B-B14F-4D97-AF65-F5344CB8AC3E}">
        <p14:creationId xmlns:p14="http://schemas.microsoft.com/office/powerpoint/2010/main" val="8252665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50272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47241" y="300941"/>
            <a:ext cx="11239018" cy="6354502"/>
          </a:xfrm>
          <a:prstGeom prst="rect">
            <a:avLst/>
          </a:prstGeom>
        </p:spPr>
      </p:pic>
    </p:spTree>
    <p:extLst>
      <p:ext uri="{BB962C8B-B14F-4D97-AF65-F5344CB8AC3E}">
        <p14:creationId xmlns:p14="http://schemas.microsoft.com/office/powerpoint/2010/main" val="25583449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7"/>
            <a:ext cx="10515600" cy="833377"/>
          </a:xfrm>
        </p:spPr>
        <p:txBody>
          <a:bodyPr anchor="t">
            <a:normAutofit fontScale="90000"/>
          </a:bodyPr>
          <a:lstStyle/>
          <a:p>
            <a:pPr algn="ctr"/>
            <a:r>
              <a:rPr lang="en-US" sz="3600" dirty="0" smtClean="0"/>
              <a:t>Seven Man Mechanics</a:t>
            </a:r>
            <a:br>
              <a:rPr lang="en-US" sz="3600" dirty="0" smtClean="0"/>
            </a:br>
            <a:r>
              <a:rPr lang="en-US" sz="3100" dirty="0" smtClean="0"/>
              <a:t>Line of Scrimmage and Down-Field Wings</a:t>
            </a:r>
            <a:r>
              <a:rPr lang="en-US" dirty="0" smtClean="0"/>
              <a:t/>
            </a:r>
            <a:br>
              <a:rPr lang="en-US" dirty="0" smtClean="0"/>
            </a:br>
            <a:endParaRPr lang="en-US" dirty="0"/>
          </a:p>
        </p:txBody>
      </p:sp>
      <p:sp>
        <p:nvSpPr>
          <p:cNvPr id="3" name="Content Placeholder 2"/>
          <p:cNvSpPr>
            <a:spLocks noGrp="1"/>
          </p:cNvSpPr>
          <p:nvPr>
            <p:ph idx="1"/>
          </p:nvPr>
        </p:nvSpPr>
        <p:spPr>
          <a:xfrm>
            <a:off x="231494" y="1157468"/>
            <a:ext cx="11551534" cy="5567423"/>
          </a:xfrm>
        </p:spPr>
        <p:txBody>
          <a:bodyPr>
            <a:normAutofit lnSpcReduction="10000"/>
          </a:bodyPr>
          <a:lstStyle/>
          <a:p>
            <a:pPr marL="0" indent="0">
              <a:buNone/>
            </a:pPr>
            <a:r>
              <a:rPr lang="en-US" dirty="0" smtClean="0"/>
              <a:t>Head Linesman and Line Judge:</a:t>
            </a:r>
          </a:p>
          <a:p>
            <a:r>
              <a:rPr lang="en-US" dirty="0" smtClean="0"/>
              <a:t>At snap read tackles to determine run or pass.</a:t>
            </a:r>
          </a:p>
          <a:p>
            <a:r>
              <a:rPr lang="en-US" dirty="0" smtClean="0"/>
              <a:t>When run is read; maintain position on LOS.  Observe action by tackles 	and keys.</a:t>
            </a:r>
          </a:p>
          <a:p>
            <a:r>
              <a:rPr lang="en-US" dirty="0" smtClean="0"/>
              <a:t>Do not leave line of scrimmage until runner crosses it.</a:t>
            </a:r>
          </a:p>
          <a:p>
            <a:r>
              <a:rPr lang="en-US" dirty="0" smtClean="0"/>
              <a:t>If play coming toward you observe blocks in advance of runner.</a:t>
            </a:r>
          </a:p>
          <a:p>
            <a:r>
              <a:rPr lang="en-US" dirty="0" smtClean="0"/>
              <a:t>If play goes to other side, observe action behind R and U while moving 	downfield with play.</a:t>
            </a:r>
          </a:p>
          <a:p>
            <a:r>
              <a:rPr lang="en-US" dirty="0" smtClean="0"/>
              <a:t>When getting out of bounds spot, mark spot and turn facing the action.  	Keep head up.  Let R or downfield wing retrieve ball</a:t>
            </a:r>
            <a:r>
              <a:rPr lang="en-US" dirty="0" smtClean="0"/>
              <a:t>.</a:t>
            </a:r>
          </a:p>
          <a:p>
            <a:r>
              <a:rPr lang="en-US" dirty="0"/>
              <a:t>H and LJ should use cross-field mechanics when spotting ball. </a:t>
            </a:r>
          </a:p>
          <a:p>
            <a:r>
              <a:rPr lang="en-US" dirty="0"/>
              <a:t>When play is over accordion in observing dead ball action.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075703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8895"/>
            <a:ext cx="10515600" cy="590309"/>
          </a:xfrm>
        </p:spPr>
        <p:txBody>
          <a:bodyPr anchor="t">
            <a:normAutofit fontScale="90000"/>
          </a:bodyPr>
          <a:lstStyle/>
          <a:p>
            <a:pPr algn="ctr"/>
            <a:r>
              <a:rPr lang="en-US" sz="3600" dirty="0"/>
              <a:t>Seven Man Mechanics</a:t>
            </a:r>
            <a:br>
              <a:rPr lang="en-US" sz="3600" dirty="0"/>
            </a:br>
            <a:r>
              <a:rPr lang="en-US" sz="3600" dirty="0"/>
              <a:t>Line of Scrimmage and Down-Field Wings</a:t>
            </a:r>
            <a:r>
              <a:rPr lang="en-US" dirty="0"/>
              <a:t/>
            </a:r>
            <a:br>
              <a:rPr lang="en-US" dirty="0"/>
            </a:br>
            <a:endParaRPr lang="en-US" dirty="0"/>
          </a:p>
        </p:txBody>
      </p:sp>
      <p:sp>
        <p:nvSpPr>
          <p:cNvPr id="3" name="Content Placeholder 2"/>
          <p:cNvSpPr>
            <a:spLocks noGrp="1"/>
          </p:cNvSpPr>
          <p:nvPr>
            <p:ph idx="1"/>
          </p:nvPr>
        </p:nvSpPr>
        <p:spPr>
          <a:xfrm>
            <a:off x="266219" y="1142718"/>
            <a:ext cx="11678854" cy="5501149"/>
          </a:xfrm>
        </p:spPr>
        <p:txBody>
          <a:bodyPr/>
          <a:lstStyle/>
          <a:p>
            <a:pPr marL="0" indent="0">
              <a:buNone/>
            </a:pPr>
            <a:r>
              <a:rPr lang="en-US" dirty="0"/>
              <a:t>Head </a:t>
            </a:r>
            <a:r>
              <a:rPr lang="en-US" dirty="0" smtClean="0"/>
              <a:t>Linesman:</a:t>
            </a:r>
            <a:endParaRPr lang="en-US" dirty="0"/>
          </a:p>
          <a:p>
            <a:r>
              <a:rPr lang="en-US" dirty="0"/>
              <a:t>At snap read tackles to determine run or pass</a:t>
            </a:r>
            <a:r>
              <a:rPr lang="en-US" dirty="0" smtClean="0"/>
              <a:t>.</a:t>
            </a:r>
          </a:p>
          <a:p>
            <a:r>
              <a:rPr lang="en-US" dirty="0" smtClean="0"/>
              <a:t>When pass is read key your eligible receiver. Be prepared to slide downfield 	up to 5 yards, while observing action on your key in belt area (up to 10 	yards downfield).</a:t>
            </a:r>
          </a:p>
          <a:p>
            <a:r>
              <a:rPr lang="en-US" dirty="0" smtClean="0"/>
              <a:t>Responsible for shorter passes thrown in your area.</a:t>
            </a:r>
          </a:p>
          <a:p>
            <a:r>
              <a:rPr lang="en-US" dirty="0" smtClean="0"/>
              <a:t>If pass is deep downfield, move downfield with pass.</a:t>
            </a:r>
          </a:p>
          <a:p>
            <a:r>
              <a:rPr lang="en-US" dirty="0" smtClean="0"/>
              <a:t>If pass is not thrown in your area, observe off-ball action.</a:t>
            </a:r>
          </a:p>
          <a:p>
            <a:r>
              <a:rPr lang="en-US" dirty="0" smtClean="0"/>
              <a:t>When runner is down, mark forward progress to the 2 yard line.</a:t>
            </a:r>
          </a:p>
          <a:p>
            <a:r>
              <a:rPr lang="en-US" dirty="0" smtClean="0"/>
              <a:t>H and LJ should use cross-field mechanics when spotting ball. </a:t>
            </a:r>
          </a:p>
          <a:p>
            <a:r>
              <a:rPr lang="en-US" dirty="0" smtClean="0"/>
              <a:t>When play is over accordion in observing dead ball action. </a:t>
            </a:r>
            <a:endParaRPr lang="en-US" dirty="0"/>
          </a:p>
        </p:txBody>
      </p:sp>
    </p:spTree>
    <p:extLst>
      <p:ext uri="{BB962C8B-B14F-4D97-AF65-F5344CB8AC3E}">
        <p14:creationId xmlns:p14="http://schemas.microsoft.com/office/powerpoint/2010/main" val="130563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5747"/>
            <a:ext cx="10515600" cy="659757"/>
          </a:xfrm>
        </p:spPr>
        <p:txBody>
          <a:bodyPr>
            <a:normAutofit fontScale="90000"/>
          </a:bodyPr>
          <a:lstStyle/>
          <a:p>
            <a:pPr algn="ctr"/>
            <a:r>
              <a:rPr lang="en-US" sz="3200" dirty="0"/>
              <a:t>Seven Man Mechanics</a:t>
            </a:r>
            <a:br>
              <a:rPr lang="en-US" sz="3200" dirty="0"/>
            </a:br>
            <a:r>
              <a:rPr lang="en-US" sz="3200" dirty="0"/>
              <a:t>Line of Scrimmage and Down-Field Wings</a:t>
            </a:r>
          </a:p>
        </p:txBody>
      </p:sp>
      <p:sp>
        <p:nvSpPr>
          <p:cNvPr id="3" name="Content Placeholder 2"/>
          <p:cNvSpPr>
            <a:spLocks noGrp="1"/>
          </p:cNvSpPr>
          <p:nvPr>
            <p:ph idx="1"/>
          </p:nvPr>
        </p:nvSpPr>
        <p:spPr>
          <a:xfrm>
            <a:off x="219919" y="868100"/>
            <a:ext cx="11736729" cy="5798917"/>
          </a:xfrm>
        </p:spPr>
        <p:txBody>
          <a:bodyPr/>
          <a:lstStyle/>
          <a:p>
            <a:r>
              <a:rPr lang="en-US" dirty="0" smtClean="0"/>
              <a:t>Line Judge:</a:t>
            </a:r>
          </a:p>
          <a:p>
            <a:r>
              <a:rPr lang="en-US" dirty="0"/>
              <a:t>At snap read tackles to determine run or pass</a:t>
            </a:r>
            <a:r>
              <a:rPr lang="en-US" dirty="0" smtClean="0"/>
              <a:t>.</a:t>
            </a:r>
          </a:p>
          <a:p>
            <a:r>
              <a:rPr lang="en-US" dirty="0" smtClean="0"/>
              <a:t>When pass is read, observe blocks by tackle and action on key receiver.</a:t>
            </a:r>
          </a:p>
          <a:p>
            <a:r>
              <a:rPr lang="en-US" dirty="0" smtClean="0"/>
              <a:t>Stay on LOS.  You are responsible for action involving LOS.</a:t>
            </a:r>
            <a:r>
              <a:rPr lang="en-US" dirty="0"/>
              <a:t> </a:t>
            </a:r>
            <a:endParaRPr lang="en-US" dirty="0" smtClean="0"/>
          </a:p>
          <a:p>
            <a:r>
              <a:rPr lang="en-US" dirty="0" smtClean="0"/>
              <a:t>Responsible </a:t>
            </a:r>
            <a:r>
              <a:rPr lang="en-US" dirty="0"/>
              <a:t>for shorter passes thrown in your area.</a:t>
            </a:r>
          </a:p>
          <a:p>
            <a:r>
              <a:rPr lang="en-US" dirty="0" smtClean="0"/>
              <a:t>If pass is released deep downfield, move downfield with pass.</a:t>
            </a:r>
          </a:p>
          <a:p>
            <a:r>
              <a:rPr lang="en-US" dirty="0" smtClean="0"/>
              <a:t>If pass is not thrown in your area, observe off- ball action.</a:t>
            </a:r>
          </a:p>
          <a:p>
            <a:r>
              <a:rPr lang="en-US" dirty="0" smtClean="0"/>
              <a:t>When runner is down, mark forward progress to the 2 yard line.</a:t>
            </a:r>
          </a:p>
          <a:p>
            <a:r>
              <a:rPr lang="en-US" dirty="0" smtClean="0"/>
              <a:t>LJ and H should use Crossfield mechanics when spotting the ball.</a:t>
            </a:r>
          </a:p>
          <a:p>
            <a:r>
              <a:rPr lang="en-US" dirty="0" smtClean="0"/>
              <a:t>When play is over accordion in observing dead ball action.</a:t>
            </a:r>
          </a:p>
          <a:p>
            <a:endParaRPr lang="en-US" dirty="0" smtClean="0"/>
          </a:p>
          <a:p>
            <a:endParaRPr lang="en-US" dirty="0"/>
          </a:p>
          <a:p>
            <a:endParaRPr lang="en-US" dirty="0"/>
          </a:p>
        </p:txBody>
      </p:sp>
    </p:spTree>
    <p:extLst>
      <p:ext uri="{BB962C8B-B14F-4D97-AF65-F5344CB8AC3E}">
        <p14:creationId xmlns:p14="http://schemas.microsoft.com/office/powerpoint/2010/main" val="1470212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8344"/>
            <a:ext cx="10515600" cy="717632"/>
          </a:xfrm>
        </p:spPr>
        <p:txBody>
          <a:bodyPr>
            <a:normAutofit fontScale="90000"/>
          </a:bodyPr>
          <a:lstStyle/>
          <a:p>
            <a:pPr algn="ctr"/>
            <a:r>
              <a:rPr lang="en-US" sz="3200" dirty="0"/>
              <a:t>Seven Man Mechanics</a:t>
            </a:r>
            <a:br>
              <a:rPr lang="en-US" sz="3200" dirty="0"/>
            </a:br>
            <a:r>
              <a:rPr lang="en-US" sz="3200" dirty="0"/>
              <a:t>Line of Scrimmage and Down-Field Wings</a:t>
            </a:r>
          </a:p>
        </p:txBody>
      </p:sp>
      <p:sp>
        <p:nvSpPr>
          <p:cNvPr id="3" name="Content Placeholder 2"/>
          <p:cNvSpPr>
            <a:spLocks noGrp="1"/>
          </p:cNvSpPr>
          <p:nvPr>
            <p:ph idx="1"/>
          </p:nvPr>
        </p:nvSpPr>
        <p:spPr>
          <a:xfrm>
            <a:off x="208344" y="1064870"/>
            <a:ext cx="11748304" cy="5636871"/>
          </a:xfrm>
        </p:spPr>
        <p:txBody>
          <a:bodyPr>
            <a:normAutofit fontScale="92500" lnSpcReduction="10000"/>
          </a:bodyPr>
          <a:lstStyle/>
          <a:p>
            <a:r>
              <a:rPr lang="en-US" dirty="0" smtClean="0"/>
              <a:t>Side Judge/Field Judge:</a:t>
            </a:r>
          </a:p>
          <a:p>
            <a:r>
              <a:rPr lang="en-US" dirty="0" smtClean="0"/>
              <a:t>Initial position 20 yards downfield from the LOS.</a:t>
            </a:r>
          </a:p>
          <a:p>
            <a:r>
              <a:rPr lang="en-US" dirty="0" smtClean="0"/>
              <a:t>On side line at 45 degree angle to sideline.</a:t>
            </a:r>
          </a:p>
          <a:p>
            <a:r>
              <a:rPr lang="en-US" dirty="0" smtClean="0"/>
              <a:t>At snap, step backwards one to two steps while reading run or pass.</a:t>
            </a:r>
          </a:p>
          <a:p>
            <a:r>
              <a:rPr lang="en-US" dirty="0" smtClean="0"/>
              <a:t>When run is observed, focus on action on and by your key.</a:t>
            </a:r>
          </a:p>
          <a:p>
            <a:r>
              <a:rPr lang="en-US" dirty="0" smtClean="0"/>
              <a:t>Maintain cushion in advance of play.</a:t>
            </a:r>
          </a:p>
          <a:p>
            <a:r>
              <a:rPr lang="en-US" dirty="0" smtClean="0"/>
              <a:t>If run is to your side observe action on lead blockers.</a:t>
            </a:r>
          </a:p>
          <a:p>
            <a:r>
              <a:rPr lang="en-US" dirty="0" smtClean="0"/>
              <a:t>Mark forward progress from 2 yard line to goal line.</a:t>
            </a:r>
          </a:p>
          <a:p>
            <a:r>
              <a:rPr lang="en-US" dirty="0" smtClean="0"/>
              <a:t>Be at goal line before runner crosses it.</a:t>
            </a:r>
          </a:p>
          <a:p>
            <a:r>
              <a:rPr lang="en-US" dirty="0" smtClean="0"/>
              <a:t>When play goes away from you, observe action behind U.</a:t>
            </a:r>
          </a:p>
          <a:p>
            <a:r>
              <a:rPr lang="en-US" dirty="0" smtClean="0"/>
              <a:t>If play goes OOB on your side, proceed into Team Area to retrieve ball and help with 	cleaning up play.</a:t>
            </a:r>
          </a:p>
          <a:p>
            <a:r>
              <a:rPr lang="en-US" dirty="0" smtClean="0"/>
              <a:t>When play is over, accordion in while observing dead ball action.</a:t>
            </a:r>
            <a:endParaRPr lang="en-US" dirty="0"/>
          </a:p>
        </p:txBody>
      </p:sp>
    </p:spTree>
    <p:extLst>
      <p:ext uri="{BB962C8B-B14F-4D97-AF65-F5344CB8AC3E}">
        <p14:creationId xmlns:p14="http://schemas.microsoft.com/office/powerpoint/2010/main" val="24200058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9919"/>
            <a:ext cx="10515600" cy="486137"/>
          </a:xfrm>
        </p:spPr>
        <p:txBody>
          <a:bodyPr>
            <a:noAutofit/>
          </a:bodyPr>
          <a:lstStyle/>
          <a:p>
            <a:pPr algn="ctr"/>
            <a:r>
              <a:rPr lang="en-US" sz="3200" dirty="0"/>
              <a:t>Seven Man Mechanics</a:t>
            </a:r>
            <a:br>
              <a:rPr lang="en-US" sz="3200" dirty="0"/>
            </a:br>
            <a:r>
              <a:rPr lang="en-US" sz="3200" dirty="0"/>
              <a:t>Line of Scrimmage and Down-Field Wings</a:t>
            </a:r>
          </a:p>
        </p:txBody>
      </p:sp>
      <p:sp>
        <p:nvSpPr>
          <p:cNvPr id="3" name="Content Placeholder 2"/>
          <p:cNvSpPr>
            <a:spLocks noGrp="1"/>
          </p:cNvSpPr>
          <p:nvPr>
            <p:ph idx="1"/>
          </p:nvPr>
        </p:nvSpPr>
        <p:spPr>
          <a:xfrm>
            <a:off x="150471" y="949124"/>
            <a:ext cx="11852476" cy="5741043"/>
          </a:xfrm>
        </p:spPr>
        <p:txBody>
          <a:bodyPr>
            <a:normAutofit fontScale="92500" lnSpcReduction="20000"/>
          </a:bodyPr>
          <a:lstStyle/>
          <a:p>
            <a:r>
              <a:rPr lang="en-US" dirty="0"/>
              <a:t>Side Judge/Field Judge:</a:t>
            </a:r>
          </a:p>
          <a:p>
            <a:r>
              <a:rPr lang="en-US" dirty="0"/>
              <a:t>Initial position 20 yards downfield from the LOS.</a:t>
            </a:r>
          </a:p>
          <a:p>
            <a:r>
              <a:rPr lang="en-US" dirty="0"/>
              <a:t>On side line at 45 degree angle to sideline.</a:t>
            </a:r>
          </a:p>
          <a:p>
            <a:r>
              <a:rPr lang="en-US" dirty="0"/>
              <a:t>At snap, step backwards one to two steps while reading run or pass.</a:t>
            </a:r>
          </a:p>
          <a:p>
            <a:r>
              <a:rPr lang="en-US" dirty="0" smtClean="0"/>
              <a:t>When pass is read key on contact on your and by your eligible receiver and 	defenders.   </a:t>
            </a:r>
          </a:p>
          <a:p>
            <a:r>
              <a:rPr lang="en-US" dirty="0" smtClean="0"/>
              <a:t>Back peddle to maintain cushion and assure maximum field of vision.</a:t>
            </a:r>
          </a:p>
          <a:p>
            <a:r>
              <a:rPr lang="en-US" dirty="0" smtClean="0"/>
              <a:t>Be prepared to cover sideline to end line. </a:t>
            </a:r>
          </a:p>
          <a:p>
            <a:r>
              <a:rPr lang="en-US" dirty="0" smtClean="0"/>
              <a:t>When ball thrown into your area watch defenders action on receivers.</a:t>
            </a:r>
          </a:p>
          <a:p>
            <a:r>
              <a:rPr lang="en-US" dirty="0" smtClean="0"/>
              <a:t>Mark forward progress from 2 yard line to goal line. </a:t>
            </a:r>
          </a:p>
          <a:p>
            <a:r>
              <a:rPr lang="en-US" dirty="0"/>
              <a:t>When play goes away from you, observe action behind U.</a:t>
            </a:r>
          </a:p>
          <a:p>
            <a:r>
              <a:rPr lang="en-US" dirty="0"/>
              <a:t>If play goes OOB on your side, proceed into Team area to retrieve ball and </a:t>
            </a:r>
            <a:r>
              <a:rPr lang="en-US" dirty="0" smtClean="0"/>
              <a:t>help with 	cleaning </a:t>
            </a:r>
            <a:r>
              <a:rPr lang="en-US" dirty="0"/>
              <a:t>up play.</a:t>
            </a:r>
          </a:p>
          <a:p>
            <a:r>
              <a:rPr lang="en-US" dirty="0"/>
              <a:t>When play is over, accordion in while observing dead ball action</a:t>
            </a:r>
            <a:r>
              <a:rPr lang="en-US" dirty="0" smtClean="0"/>
              <a:t>.</a:t>
            </a:r>
          </a:p>
          <a:p>
            <a:endParaRPr lang="en-US" dirty="0"/>
          </a:p>
        </p:txBody>
      </p:sp>
    </p:spTree>
    <p:extLst>
      <p:ext uri="{BB962C8B-B14F-4D97-AF65-F5344CB8AC3E}">
        <p14:creationId xmlns:p14="http://schemas.microsoft.com/office/powerpoint/2010/main" val="3625032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80617"/>
            <a:ext cx="10515600" cy="1446835"/>
          </a:xfrm>
        </p:spPr>
        <p:txBody>
          <a:bodyPr>
            <a:normAutofit/>
          </a:bodyPr>
          <a:lstStyle/>
          <a:p>
            <a:pPr algn="ctr"/>
            <a:r>
              <a:rPr lang="en-US" dirty="0"/>
              <a:t>Catch/ No-Catch</a:t>
            </a:r>
          </a:p>
        </p:txBody>
      </p:sp>
      <p:sp>
        <p:nvSpPr>
          <p:cNvPr id="3" name="Content Placeholder 2"/>
          <p:cNvSpPr>
            <a:spLocks noGrp="1"/>
          </p:cNvSpPr>
          <p:nvPr>
            <p:ph idx="1"/>
          </p:nvPr>
        </p:nvSpPr>
        <p:spPr>
          <a:xfrm>
            <a:off x="3125164" y="4016415"/>
            <a:ext cx="8228635" cy="2160548"/>
          </a:xfrm>
        </p:spPr>
        <p:txBody>
          <a:bodyPr/>
          <a:lstStyle/>
          <a:p>
            <a:endParaRPr lang="en-US" dirty="0"/>
          </a:p>
        </p:txBody>
      </p:sp>
    </p:spTree>
    <p:extLst>
      <p:ext uri="{BB962C8B-B14F-4D97-AF65-F5344CB8AC3E}">
        <p14:creationId xmlns:p14="http://schemas.microsoft.com/office/powerpoint/2010/main" val="9681062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93243"/>
          </a:xfrm>
        </p:spPr>
        <p:txBody>
          <a:bodyPr>
            <a:normAutofit fontScale="90000"/>
          </a:bodyPr>
          <a:lstStyle/>
          <a:p>
            <a:pPr algn="ctr"/>
            <a:r>
              <a:rPr lang="en-US" dirty="0" smtClean="0"/>
              <a:t>Catch/ No-Catch</a:t>
            </a:r>
            <a:endParaRPr lang="en-US" dirty="0"/>
          </a:p>
        </p:txBody>
      </p:sp>
      <p:sp>
        <p:nvSpPr>
          <p:cNvPr id="3" name="Content Placeholder 2"/>
          <p:cNvSpPr>
            <a:spLocks noGrp="1"/>
          </p:cNvSpPr>
          <p:nvPr>
            <p:ph idx="1"/>
          </p:nvPr>
        </p:nvSpPr>
        <p:spPr>
          <a:xfrm>
            <a:off x="219456" y="1024128"/>
            <a:ext cx="11777472" cy="5681472"/>
          </a:xfrm>
        </p:spPr>
        <p:txBody>
          <a:bodyPr/>
          <a:lstStyle/>
          <a:p>
            <a:pPr marL="0" indent="0">
              <a:buNone/>
            </a:pPr>
            <a:r>
              <a:rPr lang="en-US" dirty="0" smtClean="0"/>
              <a:t>Catch/Possession:</a:t>
            </a:r>
          </a:p>
          <a:p>
            <a:r>
              <a:rPr lang="en-US" dirty="0" smtClean="0"/>
              <a:t>2-4-1	</a:t>
            </a:r>
            <a:r>
              <a:rPr lang="en-US" dirty="0"/>
              <a:t>A catch is the act of establishing player possession of a live ball which is in </a:t>
            </a:r>
            <a:r>
              <a:rPr lang="en-US" dirty="0" smtClean="0"/>
              <a:t>flight, </a:t>
            </a:r>
            <a:r>
              <a:rPr lang="en-US" dirty="0"/>
              <a:t>and first contacting the ground inbounds while maintaining possession of the ball or having the forward progress of the player in possession stopped while the opponent is carrying the player in possession and in bounds</a:t>
            </a:r>
            <a:r>
              <a:rPr lang="en-US" dirty="0" smtClean="0"/>
              <a:t>.</a:t>
            </a:r>
          </a:p>
        </p:txBody>
      </p:sp>
    </p:spTree>
    <p:extLst>
      <p:ext uri="{BB962C8B-B14F-4D97-AF65-F5344CB8AC3E}">
        <p14:creationId xmlns:p14="http://schemas.microsoft.com/office/powerpoint/2010/main" val="27130849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1097</TotalTime>
  <Words>405</Words>
  <Application>Microsoft Office PowerPoint</Application>
  <PresentationFormat>Widescreen</PresentationFormat>
  <Paragraphs>81</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Chapter Meeting September 10, 2020</vt:lpstr>
      <vt:lpstr>PowerPoint Presentation</vt:lpstr>
      <vt:lpstr>Seven Man Mechanics Line of Scrimmage and Down-Field Wings </vt:lpstr>
      <vt:lpstr>Seven Man Mechanics Line of Scrimmage and Down-Field Wings </vt:lpstr>
      <vt:lpstr>Seven Man Mechanics Line of Scrimmage and Down-Field Wings</vt:lpstr>
      <vt:lpstr>Seven Man Mechanics Line of Scrimmage and Down-Field Wings</vt:lpstr>
      <vt:lpstr>Seven Man Mechanics Line of Scrimmage and Down-Field Wings</vt:lpstr>
      <vt:lpstr>Catch/ No-Catch</vt:lpstr>
      <vt:lpstr>Catch/ No-Catch</vt:lpstr>
      <vt:lpstr>Catch/ No-Catch</vt:lpstr>
      <vt:lpstr>Catch/ No-Catch</vt:lpstr>
      <vt:lpstr>Catch/ No-Catch</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 for May 2, 2019</dc:title>
  <dc:creator>Harry Birkhimer</dc:creator>
  <cp:lastModifiedBy>Harry Birkhimer</cp:lastModifiedBy>
  <cp:revision>68</cp:revision>
  <dcterms:created xsi:type="dcterms:W3CDTF">2019-04-23T13:05:14Z</dcterms:created>
  <dcterms:modified xsi:type="dcterms:W3CDTF">2020-09-08T16:30:22Z</dcterms:modified>
</cp:coreProperties>
</file>